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handoutMasterIdLst>
    <p:handoutMasterId r:id="rId39"/>
  </p:handoutMasterIdLst>
  <p:sldIdLst>
    <p:sldId id="256" r:id="rId3"/>
    <p:sldId id="299" r:id="rId4"/>
    <p:sldId id="295" r:id="rId5"/>
    <p:sldId id="278" r:id="rId6"/>
    <p:sldId id="258" r:id="rId7"/>
    <p:sldId id="267" r:id="rId8"/>
    <p:sldId id="273" r:id="rId9"/>
    <p:sldId id="279" r:id="rId10"/>
    <p:sldId id="307" r:id="rId11"/>
    <p:sldId id="268" r:id="rId12"/>
    <p:sldId id="282" r:id="rId13"/>
    <p:sldId id="283" r:id="rId14"/>
    <p:sldId id="284" r:id="rId15"/>
    <p:sldId id="259" r:id="rId16"/>
    <p:sldId id="285" r:id="rId17"/>
    <p:sldId id="286" r:id="rId18"/>
    <p:sldId id="287" r:id="rId19"/>
    <p:sldId id="289" r:id="rId20"/>
    <p:sldId id="300" r:id="rId21"/>
    <p:sldId id="290" r:id="rId22"/>
    <p:sldId id="291" r:id="rId23"/>
    <p:sldId id="292" r:id="rId24"/>
    <p:sldId id="293" r:id="rId25"/>
    <p:sldId id="294" r:id="rId26"/>
    <p:sldId id="296" r:id="rId27"/>
    <p:sldId id="270" r:id="rId28"/>
    <p:sldId id="297" r:id="rId29"/>
    <p:sldId id="298" r:id="rId30"/>
    <p:sldId id="301" r:id="rId31"/>
    <p:sldId id="302" r:id="rId32"/>
    <p:sldId id="303" r:id="rId33"/>
    <p:sldId id="304" r:id="rId34"/>
    <p:sldId id="305" r:id="rId35"/>
    <p:sldId id="306" r:id="rId36"/>
    <p:sldId id="27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6835"/>
    <a:srgbClr val="F5886B"/>
    <a:srgbClr val="F8F8F8"/>
    <a:srgbClr val="F5C5DA"/>
    <a:srgbClr val="72B8FF"/>
    <a:srgbClr val="F3EA37"/>
    <a:srgbClr val="C5C234"/>
    <a:srgbClr val="71B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8C22B-D721-4D5D-AC5D-734AD7245347}" v="11" dt="2023-04-26T02:53:50.770"/>
    <p1510:client id="{AD66E87C-4990-43AF-9E37-2595586EE471}" v="14" dt="2023-04-25T11:46:12.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Minh Quang 20214775" userId="S::quang.nm214775@sis.hust.edu.vn::4b80e0d2-51ae-4274-a0d6-ff01b3de6abe" providerId="AD" clId="Web-{388494C9-E9BB-BED8-29F6-3C4888C8889A}"/>
    <pc:docChg chg="modSld">
      <pc:chgData name="Nguyen Minh Quang 20214775" userId="S::quang.nm214775@sis.hust.edu.vn::4b80e0d2-51ae-4274-a0d6-ff01b3de6abe" providerId="AD" clId="Web-{388494C9-E9BB-BED8-29F6-3C4888C8889A}" dt="2023-04-24T13:30:37.678" v="0" actId="20577"/>
      <pc:docMkLst>
        <pc:docMk/>
      </pc:docMkLst>
      <pc:sldChg chg="modSp">
        <pc:chgData name="Nguyen Minh Quang 20214775" userId="S::quang.nm214775@sis.hust.edu.vn::4b80e0d2-51ae-4274-a0d6-ff01b3de6abe" providerId="AD" clId="Web-{388494C9-E9BB-BED8-29F6-3C4888C8889A}" dt="2023-04-24T13:30:37.678" v="0" actId="20577"/>
        <pc:sldMkLst>
          <pc:docMk/>
          <pc:sldMk cId="4088567842" sldId="287"/>
        </pc:sldMkLst>
        <pc:spChg chg="mod">
          <ac:chgData name="Nguyen Minh Quang 20214775" userId="S::quang.nm214775@sis.hust.edu.vn::4b80e0d2-51ae-4274-a0d6-ff01b3de6abe" providerId="AD" clId="Web-{388494C9-E9BB-BED8-29F6-3C4888C8889A}" dt="2023-04-24T13:30:37.678" v="0" actId="20577"/>
          <ac:spMkLst>
            <pc:docMk/>
            <pc:sldMk cId="4088567842" sldId="287"/>
            <ac:spMk id="4" creationId="{00000000-0000-0000-0000-000000000000}"/>
          </ac:spMkLst>
        </pc:spChg>
      </pc:sldChg>
    </pc:docChg>
  </pc:docChgLst>
  <pc:docChgLst>
    <pc:chgData name="Tran Minh Tuan 20214978" userId="8e4cddc4-5104-4c69-a2d2-86f0b9369c1f" providerId="ADAL" clId="{8228C22B-D721-4D5D-AC5D-734AD7245347}"/>
    <pc:docChg chg="modSld">
      <pc:chgData name="Tran Minh Tuan 20214978" userId="8e4cddc4-5104-4c69-a2d2-86f0b9369c1f" providerId="ADAL" clId="{8228C22B-D721-4D5D-AC5D-734AD7245347}" dt="2023-04-26T02:53:50.770" v="10"/>
      <pc:docMkLst>
        <pc:docMk/>
      </pc:docMkLst>
      <pc:sldChg chg="modAnim">
        <pc:chgData name="Tran Minh Tuan 20214978" userId="8e4cddc4-5104-4c69-a2d2-86f0b9369c1f" providerId="ADAL" clId="{8228C22B-D721-4D5D-AC5D-734AD7245347}" dt="2023-04-26T02:53:50.770" v="10"/>
        <pc:sldMkLst>
          <pc:docMk/>
          <pc:sldMk cId="2129872962" sldId="302"/>
        </pc:sldMkLst>
      </pc:sldChg>
    </pc:docChg>
  </pc:docChgLst>
  <pc:docChgLst>
    <pc:chgData name="Dang Manh Cuong 20214949" userId="e22bdf10-161b-4a88-8e4e-9aa7e12266eb" providerId="ADAL" clId="{D92F4325-D1B2-BB49-9B72-4B758B7F5B12}"/>
    <pc:docChg chg="modSld">
      <pc:chgData name="Dang Manh Cuong 20214949" userId="e22bdf10-161b-4a88-8e4e-9aa7e12266eb" providerId="ADAL" clId="{D92F4325-D1B2-BB49-9B72-4B758B7F5B12}" dt="2023-04-24T07:46:16.515" v="13" actId="2711"/>
      <pc:docMkLst>
        <pc:docMk/>
      </pc:docMkLst>
      <pc:sldChg chg="modSp">
        <pc:chgData name="Dang Manh Cuong 20214949" userId="e22bdf10-161b-4a88-8e4e-9aa7e12266eb" providerId="ADAL" clId="{D92F4325-D1B2-BB49-9B72-4B758B7F5B12}" dt="2023-04-24T07:46:16.515" v="13" actId="2711"/>
        <pc:sldMkLst>
          <pc:docMk/>
          <pc:sldMk cId="3515999945" sldId="267"/>
        </pc:sldMkLst>
        <pc:spChg chg="mod">
          <ac:chgData name="Dang Manh Cuong 20214949" userId="e22bdf10-161b-4a88-8e4e-9aa7e12266eb" providerId="ADAL" clId="{D92F4325-D1B2-BB49-9B72-4B758B7F5B12}" dt="2023-04-24T07:46:05.475" v="12" actId="2711"/>
          <ac:spMkLst>
            <pc:docMk/>
            <pc:sldMk cId="3515999945" sldId="267"/>
            <ac:spMk id="4" creationId="{00000000-0000-0000-0000-000000000000}"/>
          </ac:spMkLst>
        </pc:spChg>
        <pc:spChg chg="mod">
          <ac:chgData name="Dang Manh Cuong 20214949" userId="e22bdf10-161b-4a88-8e4e-9aa7e12266eb" providerId="ADAL" clId="{D92F4325-D1B2-BB49-9B72-4B758B7F5B12}" dt="2023-04-24T07:46:16.515" v="13" actId="2711"/>
          <ac:spMkLst>
            <pc:docMk/>
            <pc:sldMk cId="3515999945" sldId="267"/>
            <ac:spMk id="19" creationId="{00000000-0000-0000-0000-000000000000}"/>
          </ac:spMkLst>
        </pc:spChg>
      </pc:sldChg>
    </pc:docChg>
  </pc:docChgLst>
  <pc:docChgLst>
    <pc:chgData name="Dang Manh Cuong 20214949" userId="e22bdf10-161b-4a88-8e4e-9aa7e12266eb" providerId="ADAL" clId="{AD66E87C-4990-43AF-9E37-2595586EE471}"/>
    <pc:docChg chg="modSld modHandout">
      <pc:chgData name="Dang Manh Cuong 20214949" userId="e22bdf10-161b-4a88-8e4e-9aa7e12266eb" providerId="ADAL" clId="{AD66E87C-4990-43AF-9E37-2595586EE471}" dt="2023-04-25T11:46:12.383" v="13"/>
      <pc:docMkLst>
        <pc:docMk/>
      </pc:docMkLst>
      <pc:sldChg chg="modSp">
        <pc:chgData name="Dang Manh Cuong 20214949" userId="e22bdf10-161b-4a88-8e4e-9aa7e12266eb" providerId="ADAL" clId="{AD66E87C-4990-43AF-9E37-2595586EE471}" dt="2023-04-25T11:44:36.195" v="8" actId="2711"/>
        <pc:sldMkLst>
          <pc:docMk/>
          <pc:sldMk cId="1760297065" sldId="256"/>
        </pc:sldMkLst>
        <pc:spChg chg="mod">
          <ac:chgData name="Dang Manh Cuong 20214949" userId="e22bdf10-161b-4a88-8e4e-9aa7e12266eb" providerId="ADAL" clId="{AD66E87C-4990-43AF-9E37-2595586EE471}" dt="2023-04-25T11:44:36.195" v="8" actId="2711"/>
          <ac:spMkLst>
            <pc:docMk/>
            <pc:sldMk cId="1760297065" sldId="256"/>
            <ac:spMk id="8" creationId="{00000000-0000-0000-0000-000000000000}"/>
          </ac:spMkLst>
        </pc:spChg>
      </pc:sldChg>
      <pc:sldChg chg="modSp">
        <pc:chgData name="Dang Manh Cuong 20214949" userId="e22bdf10-161b-4a88-8e4e-9aa7e12266eb" providerId="ADAL" clId="{AD66E87C-4990-43AF-9E37-2595586EE471}" dt="2023-04-25T11:44:48.194" v="10" actId="2711"/>
        <pc:sldMkLst>
          <pc:docMk/>
          <pc:sldMk cId="4076379264" sldId="299"/>
        </pc:sldMkLst>
        <pc:spChg chg="mod">
          <ac:chgData name="Dang Manh Cuong 20214949" userId="e22bdf10-161b-4a88-8e4e-9aa7e12266eb" providerId="ADAL" clId="{AD66E87C-4990-43AF-9E37-2595586EE471}" dt="2023-04-25T11:44:48.194" v="10" actId="2711"/>
          <ac:spMkLst>
            <pc:docMk/>
            <pc:sldMk cId="4076379264" sldId="299"/>
            <ac:spMk id="11" creationId="{00000000-0000-0000-0000-000000000000}"/>
          </ac:spMkLst>
        </pc:spChg>
      </pc:sldChg>
    </pc:docChg>
  </pc:docChgLst>
  <pc:docChgLst>
    <pc:chgData name="Dang Manh Cuong 20214949" userId="S::cuong.dm214949@sis.hust.edu.vn::e22bdf10-161b-4a88-8e4e-9aa7e12266eb" providerId="AD" clId="Web-{0F747C7F-9D0C-721D-4534-08659A1C2DC8}"/>
    <pc:docChg chg="addSld">
      <pc:chgData name="Dang Manh Cuong 20214949" userId="S::cuong.dm214949@sis.hust.edu.vn::e22bdf10-161b-4a88-8e4e-9aa7e12266eb" providerId="AD" clId="Web-{0F747C7F-9D0C-721D-4534-08659A1C2DC8}" dt="2023-04-24T16:24:12.644" v="0"/>
      <pc:docMkLst>
        <pc:docMk/>
      </pc:docMkLst>
      <pc:sldChg chg="new">
        <pc:chgData name="Dang Manh Cuong 20214949" userId="S::cuong.dm214949@sis.hust.edu.vn::e22bdf10-161b-4a88-8e4e-9aa7e12266eb" providerId="AD" clId="Web-{0F747C7F-9D0C-721D-4534-08659A1C2DC8}" dt="2023-04-24T16:24:12.644" v="0"/>
        <pc:sldMkLst>
          <pc:docMk/>
          <pc:sldMk cId="3118232888" sldId="3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B35445-BA57-5EAE-CA36-D19B73C6C7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F7B885-A60C-455A-88E8-CF1BA7038163}" type="slidenum">
              <a:rPr lang="en-US" smtClean="0"/>
              <a:t>‹#›</a:t>
            </a:fld>
            <a:endParaRPr lang="en-US"/>
          </a:p>
        </p:txBody>
      </p:sp>
    </p:spTree>
    <p:extLst>
      <p:ext uri="{BB962C8B-B14F-4D97-AF65-F5344CB8AC3E}">
        <p14:creationId xmlns:p14="http://schemas.microsoft.com/office/powerpoint/2010/main" val="96851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77788-7E83-46FA-AD63-5FEC81E052A6}"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C0F3E-62B4-489C-A384-86229AF31245}" type="slidenum">
              <a:rPr lang="zh-CN" altLang="en-US" smtClean="0"/>
              <a:t>‹#›</a:t>
            </a:fld>
            <a:endParaRPr lang="zh-CN" altLang="en-US"/>
          </a:p>
        </p:txBody>
      </p:sp>
    </p:spTree>
    <p:extLst>
      <p:ext uri="{BB962C8B-B14F-4D97-AF65-F5344CB8AC3E}">
        <p14:creationId xmlns:p14="http://schemas.microsoft.com/office/powerpoint/2010/main" val="2186314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a:t>
            </a:fld>
            <a:endParaRPr lang="zh-CN" altLang="en-US"/>
          </a:p>
        </p:txBody>
      </p:sp>
    </p:spTree>
    <p:extLst>
      <p:ext uri="{BB962C8B-B14F-4D97-AF65-F5344CB8AC3E}">
        <p14:creationId xmlns:p14="http://schemas.microsoft.com/office/powerpoint/2010/main" val="360168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11</a:t>
            </a:fld>
            <a:endParaRPr lang="zh-CN" altLang="en-US"/>
          </a:p>
        </p:txBody>
      </p:sp>
    </p:spTree>
    <p:extLst>
      <p:ext uri="{BB962C8B-B14F-4D97-AF65-F5344CB8AC3E}">
        <p14:creationId xmlns:p14="http://schemas.microsoft.com/office/powerpoint/2010/main" val="337301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12</a:t>
            </a:fld>
            <a:endParaRPr lang="zh-CN" altLang="en-US"/>
          </a:p>
        </p:txBody>
      </p:sp>
    </p:spTree>
    <p:extLst>
      <p:ext uri="{BB962C8B-B14F-4D97-AF65-F5344CB8AC3E}">
        <p14:creationId xmlns:p14="http://schemas.microsoft.com/office/powerpoint/2010/main" val="1963112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13</a:t>
            </a:fld>
            <a:endParaRPr lang="zh-CN" altLang="en-US"/>
          </a:p>
        </p:txBody>
      </p:sp>
    </p:spTree>
    <p:extLst>
      <p:ext uri="{BB962C8B-B14F-4D97-AF65-F5344CB8AC3E}">
        <p14:creationId xmlns:p14="http://schemas.microsoft.com/office/powerpoint/2010/main" val="140421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14</a:t>
            </a:fld>
            <a:endParaRPr lang="zh-CN" altLang="en-US"/>
          </a:p>
        </p:txBody>
      </p:sp>
    </p:spTree>
    <p:extLst>
      <p:ext uri="{BB962C8B-B14F-4D97-AF65-F5344CB8AC3E}">
        <p14:creationId xmlns:p14="http://schemas.microsoft.com/office/powerpoint/2010/main" val="371168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15</a:t>
            </a:fld>
            <a:endParaRPr lang="zh-CN" altLang="en-US"/>
          </a:p>
        </p:txBody>
      </p:sp>
    </p:spTree>
    <p:extLst>
      <p:ext uri="{BB962C8B-B14F-4D97-AF65-F5344CB8AC3E}">
        <p14:creationId xmlns:p14="http://schemas.microsoft.com/office/powerpoint/2010/main" val="1978520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16</a:t>
            </a:fld>
            <a:endParaRPr lang="zh-CN" altLang="en-US"/>
          </a:p>
        </p:txBody>
      </p:sp>
    </p:spTree>
    <p:extLst>
      <p:ext uri="{BB962C8B-B14F-4D97-AF65-F5344CB8AC3E}">
        <p14:creationId xmlns:p14="http://schemas.microsoft.com/office/powerpoint/2010/main" val="942246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17</a:t>
            </a:fld>
            <a:endParaRPr lang="zh-CN" altLang="en-US"/>
          </a:p>
        </p:txBody>
      </p:sp>
    </p:spTree>
    <p:extLst>
      <p:ext uri="{BB962C8B-B14F-4D97-AF65-F5344CB8AC3E}">
        <p14:creationId xmlns:p14="http://schemas.microsoft.com/office/powerpoint/2010/main" val="213595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18</a:t>
            </a:fld>
            <a:endParaRPr lang="zh-CN" altLang="en-US"/>
          </a:p>
        </p:txBody>
      </p:sp>
    </p:spTree>
    <p:extLst>
      <p:ext uri="{BB962C8B-B14F-4D97-AF65-F5344CB8AC3E}">
        <p14:creationId xmlns:p14="http://schemas.microsoft.com/office/powerpoint/2010/main" val="184384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19</a:t>
            </a:fld>
            <a:endParaRPr lang="zh-CN" altLang="en-US"/>
          </a:p>
        </p:txBody>
      </p:sp>
    </p:spTree>
    <p:extLst>
      <p:ext uri="{BB962C8B-B14F-4D97-AF65-F5344CB8AC3E}">
        <p14:creationId xmlns:p14="http://schemas.microsoft.com/office/powerpoint/2010/main" val="938104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20</a:t>
            </a:fld>
            <a:endParaRPr lang="zh-CN" altLang="en-US"/>
          </a:p>
        </p:txBody>
      </p:sp>
    </p:spTree>
    <p:extLst>
      <p:ext uri="{BB962C8B-B14F-4D97-AF65-F5344CB8AC3E}">
        <p14:creationId xmlns:p14="http://schemas.microsoft.com/office/powerpoint/2010/main" val="259087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a:t>
            </a:fld>
            <a:endParaRPr lang="zh-CN" altLang="en-US"/>
          </a:p>
        </p:txBody>
      </p:sp>
    </p:spTree>
    <p:extLst>
      <p:ext uri="{BB962C8B-B14F-4D97-AF65-F5344CB8AC3E}">
        <p14:creationId xmlns:p14="http://schemas.microsoft.com/office/powerpoint/2010/main" val="3609591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21</a:t>
            </a:fld>
            <a:endParaRPr lang="zh-CN" altLang="en-US"/>
          </a:p>
        </p:txBody>
      </p:sp>
    </p:spTree>
    <p:extLst>
      <p:ext uri="{BB962C8B-B14F-4D97-AF65-F5344CB8AC3E}">
        <p14:creationId xmlns:p14="http://schemas.microsoft.com/office/powerpoint/2010/main" val="4035988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22</a:t>
            </a:fld>
            <a:endParaRPr lang="zh-CN" altLang="en-US"/>
          </a:p>
        </p:txBody>
      </p:sp>
    </p:spTree>
    <p:extLst>
      <p:ext uri="{BB962C8B-B14F-4D97-AF65-F5344CB8AC3E}">
        <p14:creationId xmlns:p14="http://schemas.microsoft.com/office/powerpoint/2010/main" val="225209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23</a:t>
            </a:fld>
            <a:endParaRPr lang="zh-CN" altLang="en-US"/>
          </a:p>
        </p:txBody>
      </p:sp>
    </p:spTree>
    <p:extLst>
      <p:ext uri="{BB962C8B-B14F-4D97-AF65-F5344CB8AC3E}">
        <p14:creationId xmlns:p14="http://schemas.microsoft.com/office/powerpoint/2010/main" val="608632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24</a:t>
            </a:fld>
            <a:endParaRPr lang="zh-CN" altLang="en-US"/>
          </a:p>
        </p:txBody>
      </p:sp>
    </p:spTree>
    <p:extLst>
      <p:ext uri="{BB962C8B-B14F-4D97-AF65-F5344CB8AC3E}">
        <p14:creationId xmlns:p14="http://schemas.microsoft.com/office/powerpoint/2010/main" val="3428746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25</a:t>
            </a:fld>
            <a:endParaRPr lang="zh-CN" altLang="en-US"/>
          </a:p>
        </p:txBody>
      </p:sp>
    </p:spTree>
    <p:extLst>
      <p:ext uri="{BB962C8B-B14F-4D97-AF65-F5344CB8AC3E}">
        <p14:creationId xmlns:p14="http://schemas.microsoft.com/office/powerpoint/2010/main" val="730782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26</a:t>
            </a:fld>
            <a:endParaRPr lang="zh-CN" altLang="en-US"/>
          </a:p>
        </p:txBody>
      </p:sp>
    </p:spTree>
    <p:extLst>
      <p:ext uri="{BB962C8B-B14F-4D97-AF65-F5344CB8AC3E}">
        <p14:creationId xmlns:p14="http://schemas.microsoft.com/office/powerpoint/2010/main" val="2263088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27</a:t>
            </a:fld>
            <a:endParaRPr lang="zh-CN" altLang="en-US"/>
          </a:p>
        </p:txBody>
      </p:sp>
    </p:spTree>
    <p:extLst>
      <p:ext uri="{BB962C8B-B14F-4D97-AF65-F5344CB8AC3E}">
        <p14:creationId xmlns:p14="http://schemas.microsoft.com/office/powerpoint/2010/main" val="327876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28</a:t>
            </a:fld>
            <a:endParaRPr lang="zh-CN" altLang="en-US"/>
          </a:p>
        </p:txBody>
      </p:sp>
    </p:spTree>
    <p:extLst>
      <p:ext uri="{BB962C8B-B14F-4D97-AF65-F5344CB8AC3E}">
        <p14:creationId xmlns:p14="http://schemas.microsoft.com/office/powerpoint/2010/main" val="1637166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29</a:t>
            </a:fld>
            <a:endParaRPr lang="zh-CN" altLang="en-US"/>
          </a:p>
        </p:txBody>
      </p:sp>
    </p:spTree>
    <p:extLst>
      <p:ext uri="{BB962C8B-B14F-4D97-AF65-F5344CB8AC3E}">
        <p14:creationId xmlns:p14="http://schemas.microsoft.com/office/powerpoint/2010/main" val="76805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30</a:t>
            </a:fld>
            <a:endParaRPr lang="zh-CN" altLang="en-US"/>
          </a:p>
        </p:txBody>
      </p:sp>
    </p:spTree>
    <p:extLst>
      <p:ext uri="{BB962C8B-B14F-4D97-AF65-F5344CB8AC3E}">
        <p14:creationId xmlns:p14="http://schemas.microsoft.com/office/powerpoint/2010/main" val="70476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a:t>
            </a:fld>
            <a:endParaRPr lang="zh-CN" altLang="en-US"/>
          </a:p>
        </p:txBody>
      </p:sp>
    </p:spTree>
    <p:extLst>
      <p:ext uri="{BB962C8B-B14F-4D97-AF65-F5344CB8AC3E}">
        <p14:creationId xmlns:p14="http://schemas.microsoft.com/office/powerpoint/2010/main" val="3796104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31</a:t>
            </a:fld>
            <a:endParaRPr lang="zh-CN" altLang="en-US"/>
          </a:p>
        </p:txBody>
      </p:sp>
    </p:spTree>
    <p:extLst>
      <p:ext uri="{BB962C8B-B14F-4D97-AF65-F5344CB8AC3E}">
        <p14:creationId xmlns:p14="http://schemas.microsoft.com/office/powerpoint/2010/main" val="47012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32</a:t>
            </a:fld>
            <a:endParaRPr lang="zh-CN" altLang="en-US"/>
          </a:p>
        </p:txBody>
      </p:sp>
    </p:spTree>
    <p:extLst>
      <p:ext uri="{BB962C8B-B14F-4D97-AF65-F5344CB8AC3E}">
        <p14:creationId xmlns:p14="http://schemas.microsoft.com/office/powerpoint/2010/main" val="428975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33</a:t>
            </a:fld>
            <a:endParaRPr lang="zh-CN" altLang="en-US"/>
          </a:p>
        </p:txBody>
      </p:sp>
    </p:spTree>
    <p:extLst>
      <p:ext uri="{BB962C8B-B14F-4D97-AF65-F5344CB8AC3E}">
        <p14:creationId xmlns:p14="http://schemas.microsoft.com/office/powerpoint/2010/main" val="76817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34</a:t>
            </a:fld>
            <a:endParaRPr lang="zh-CN" altLang="en-US"/>
          </a:p>
        </p:txBody>
      </p:sp>
    </p:spTree>
    <p:extLst>
      <p:ext uri="{BB962C8B-B14F-4D97-AF65-F5344CB8AC3E}">
        <p14:creationId xmlns:p14="http://schemas.microsoft.com/office/powerpoint/2010/main" val="577958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35</a:t>
            </a:fld>
            <a:endParaRPr lang="zh-CN" altLang="en-US"/>
          </a:p>
        </p:txBody>
      </p:sp>
    </p:spTree>
    <p:extLst>
      <p:ext uri="{BB962C8B-B14F-4D97-AF65-F5344CB8AC3E}">
        <p14:creationId xmlns:p14="http://schemas.microsoft.com/office/powerpoint/2010/main" val="381644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4</a:t>
            </a:fld>
            <a:endParaRPr lang="zh-CN" altLang="en-US"/>
          </a:p>
        </p:txBody>
      </p:sp>
    </p:spTree>
    <p:extLst>
      <p:ext uri="{BB962C8B-B14F-4D97-AF65-F5344CB8AC3E}">
        <p14:creationId xmlns:p14="http://schemas.microsoft.com/office/powerpoint/2010/main" val="279636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5</a:t>
            </a:fld>
            <a:endParaRPr lang="zh-CN" altLang="en-US"/>
          </a:p>
        </p:txBody>
      </p:sp>
    </p:spTree>
    <p:extLst>
      <p:ext uri="{BB962C8B-B14F-4D97-AF65-F5344CB8AC3E}">
        <p14:creationId xmlns:p14="http://schemas.microsoft.com/office/powerpoint/2010/main" val="406451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6</a:t>
            </a:fld>
            <a:endParaRPr lang="zh-CN" altLang="en-US"/>
          </a:p>
        </p:txBody>
      </p:sp>
    </p:spTree>
    <p:extLst>
      <p:ext uri="{BB962C8B-B14F-4D97-AF65-F5344CB8AC3E}">
        <p14:creationId xmlns:p14="http://schemas.microsoft.com/office/powerpoint/2010/main" val="55201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7</a:t>
            </a:fld>
            <a:endParaRPr lang="zh-CN" altLang="en-US"/>
          </a:p>
        </p:txBody>
      </p:sp>
    </p:spTree>
    <p:extLst>
      <p:ext uri="{BB962C8B-B14F-4D97-AF65-F5344CB8AC3E}">
        <p14:creationId xmlns:p14="http://schemas.microsoft.com/office/powerpoint/2010/main" val="381265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8</a:t>
            </a:fld>
            <a:endParaRPr lang="zh-CN" altLang="en-US"/>
          </a:p>
        </p:txBody>
      </p:sp>
    </p:spTree>
    <p:extLst>
      <p:ext uri="{BB962C8B-B14F-4D97-AF65-F5344CB8AC3E}">
        <p14:creationId xmlns:p14="http://schemas.microsoft.com/office/powerpoint/2010/main" val="84052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7CC0F3E-62B4-489C-A384-86229AF31245}" type="slidenum">
              <a:rPr lang="zh-CN" altLang="en-US" smtClean="0"/>
              <a:t>10</a:t>
            </a:fld>
            <a:endParaRPr lang="zh-CN" altLang="en-US"/>
          </a:p>
        </p:txBody>
      </p:sp>
    </p:spTree>
    <p:extLst>
      <p:ext uri="{BB962C8B-B14F-4D97-AF65-F5344CB8AC3E}">
        <p14:creationId xmlns:p14="http://schemas.microsoft.com/office/powerpoint/2010/main" val="87577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36022651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351830801"/>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2053397"/>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2023/4/25</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65405429"/>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2023/4/25</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10863411"/>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585469"/>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92826236"/>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70600750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97048102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
        <p:nvSpPr>
          <p:cNvPr id="11" name="TextBox 10"/>
          <p:cNvSpPr txBox="1"/>
          <p:nvPr userDrawn="1"/>
        </p:nvSpPr>
        <p:spPr>
          <a:xfrm>
            <a:off x="2032396" y="6425536"/>
            <a:ext cx="1800200" cy="127151"/>
          </a:xfrm>
          <a:prstGeom prst="rect">
            <a:avLst/>
          </a:prstGeom>
          <a:noFill/>
        </p:spPr>
        <p:txBody>
          <a:bodyPr wrap="square" rtlCol="0">
            <a:spAutoFit/>
          </a:bodyPr>
          <a:lstStyle/>
          <a:p>
            <a:pPr marL="0" marR="0" lvl="0" indent="0" defTabSz="914377" eaLnBrk="1" fontAlgn="auto" latinLnBrk="0" hangingPunct="1">
              <a:lnSpc>
                <a:spcPct val="200000"/>
              </a:lnSpc>
              <a:spcBef>
                <a:spcPts val="0"/>
              </a:spcBef>
              <a:spcAft>
                <a:spcPts val="0"/>
              </a:spcAft>
              <a:buClrTx/>
              <a:buSzTx/>
              <a:buFontTx/>
              <a:buNone/>
              <a:tabLst/>
              <a:defRPr/>
            </a:pPr>
            <a:r>
              <a:rPr kumimoji="0" lang="en-US" altLang="zh-CN" sz="133" b="0" i="0" u="none" strike="noStrike" kern="0" cap="none" spc="0" normalizeH="0" baseline="0" noProof="0">
                <a:ln>
                  <a:noFill/>
                </a:ln>
                <a:solidFill>
                  <a:prstClr val="black"/>
                </a:solidFill>
                <a:effectLst/>
                <a:uLnTx/>
                <a:uFillTx/>
                <a:hlinkClick r:id="rId2"/>
              </a:rPr>
              <a:t>PPT</a:t>
            </a:r>
            <a:r>
              <a:rPr kumimoji="0" lang="zh-CN" altLang="en-US" sz="133" b="0" i="0" u="none" strike="noStrike" kern="0" cap="none" spc="0" normalizeH="0" baseline="0" noProof="0">
                <a:ln>
                  <a:noFill/>
                </a:ln>
                <a:solidFill>
                  <a:prstClr val="black"/>
                </a:solidFill>
                <a:effectLst/>
                <a:uLnTx/>
                <a:uFillTx/>
                <a:hlinkClick r:id="rId2"/>
              </a:rPr>
              <a:t>模板</a:t>
            </a:r>
            <a:r>
              <a:rPr kumimoji="0" lang="zh-CN" altLang="en-US" sz="133" b="0" i="0" u="none" strike="noStrike" kern="0" cap="none" spc="0" normalizeH="0" baseline="0" noProof="0">
                <a:ln>
                  <a:noFill/>
                </a:ln>
                <a:solidFill>
                  <a:prstClr val="black"/>
                </a:solidFill>
                <a:effectLst/>
                <a:uLnTx/>
                <a:uFillTx/>
              </a:rPr>
              <a:t> </a:t>
            </a:r>
            <a:r>
              <a:rPr kumimoji="0" lang="en-US" altLang="zh-CN" sz="133" b="0" i="0" u="none" strike="noStrike" kern="0" cap="none" spc="0" normalizeH="0" baseline="0" noProof="0">
                <a:ln>
                  <a:noFill/>
                </a:ln>
                <a:solidFill>
                  <a:prstClr val="black"/>
                </a:solidFill>
                <a:effectLst/>
                <a:uLnTx/>
                <a:uFillTx/>
              </a:rPr>
              <a:t>http://www.1ppt.com/moban/</a:t>
            </a:r>
            <a:r>
              <a:rPr kumimoji="0" lang="zh-CN" altLang="en-US" sz="133" b="0" i="0" u="none" strike="noStrike" kern="0" cap="none" spc="0" normalizeH="0" baseline="0" noProof="0">
                <a:ln>
                  <a:noFill/>
                </a:ln>
                <a:solidFill>
                  <a:prstClr val="black"/>
                </a:solidFill>
                <a:effectLst/>
                <a:uLnTx/>
                <a:uFillTx/>
              </a:rPr>
              <a:t> </a:t>
            </a:r>
            <a:endParaRPr kumimoji="0" lang="en-US" altLang="zh-CN" sz="133"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82683055"/>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1867005742"/>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699233021"/>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319525909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2"/>
            <a:ext cx="2743200" cy="365125"/>
          </a:xfrm>
          <a:prstGeom prst="rect">
            <a:avLst/>
          </a:prstGeom>
        </p:spPr>
        <p:txBody>
          <a:bodyPr/>
          <a:lstStyle/>
          <a:p>
            <a:fld id="{24F5CE7D-4452-4E00-91FA-154ABE755784}" type="datetimeFigureOut">
              <a:rPr lang="zh-CN" altLang="en-US" smtClean="0"/>
              <a:t>2023/4/25</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2"/>
            <a:ext cx="2743200" cy="365125"/>
          </a:xfrm>
          <a:prstGeom prst="rect">
            <a:avLst/>
          </a:prstGeom>
        </p:spPr>
        <p:txBody>
          <a:bodyPr/>
          <a:lstStyle/>
          <a:p>
            <a:fld id="{7443EE1C-084C-4D08-ACFC-DB9397C17FC0}" type="slidenum">
              <a:rPr lang="zh-CN" altLang="en-US" smtClean="0"/>
              <a:t>‹#›</a:t>
            </a:fld>
            <a:endParaRPr lang="zh-CN" altLang="en-US"/>
          </a:p>
        </p:txBody>
      </p:sp>
    </p:spTree>
    <p:extLst>
      <p:ext uri="{BB962C8B-B14F-4D97-AF65-F5344CB8AC3E}">
        <p14:creationId xmlns:p14="http://schemas.microsoft.com/office/powerpoint/2010/main" val="240165805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28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8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56790" y="947478"/>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5" name="组合 14"/>
          <p:cNvGrpSpPr/>
          <p:nvPr/>
        </p:nvGrpSpPr>
        <p:grpSpPr>
          <a:xfrm>
            <a:off x="4494962" y="5276431"/>
            <a:ext cx="2883877" cy="750694"/>
            <a:chOff x="4494961" y="5276431"/>
            <a:chExt cx="2883877" cy="750694"/>
          </a:xfrm>
        </p:grpSpPr>
        <p:sp>
          <p:nvSpPr>
            <p:cNvPr id="6" name="矩形 5"/>
            <p:cNvSpPr/>
            <p:nvPr/>
          </p:nvSpPr>
          <p:spPr>
            <a:xfrm>
              <a:off x="4494961" y="5276431"/>
              <a:ext cx="2883877" cy="750694"/>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zh-CN" err="1">
                  <a:latin typeface="Arial" panose="020B0604020202020204" pitchFamily="34" charset="0"/>
                  <a:cs typeface="Arial" panose="020B0604020202020204" pitchFamily="34" charset="0"/>
                  <a:sym typeface="+mn-lt"/>
                </a:rPr>
                <a:t>g</a:t>
              </a:r>
              <a:r>
                <a:rPr lang="vi-VN" altLang="zh-CN" err="1">
                  <a:solidFill>
                    <a:srgbClr val="FE6835"/>
                  </a:solidFill>
                  <a:latin typeface="Arial" panose="020B0604020202020204" pitchFamily="34" charset="0"/>
                  <a:cs typeface="Arial" panose="020B0604020202020204" pitchFamily="34" charset="0"/>
                  <a:sym typeface="+mn-lt"/>
                </a:rPr>
                <a:t>Tâm</a:t>
              </a:r>
              <a:r>
                <a:rPr lang="vi-VN" altLang="zh-CN">
                  <a:solidFill>
                    <a:srgbClr val="FE6835"/>
                  </a:solidFill>
                  <a:latin typeface="Arial" panose="020B0604020202020204" pitchFamily="34" charset="0"/>
                  <a:cs typeface="Arial" panose="020B0604020202020204" pitchFamily="34" charset="0"/>
                  <a:sym typeface="+mn-lt"/>
                </a:rPr>
                <a:t> lý học ứng dụng</a:t>
              </a:r>
              <a:endParaRPr lang="zh-CN" altLang="en-US">
                <a:latin typeface="Arial" panose="020B0604020202020204" pitchFamily="34" charset="0"/>
                <a:cs typeface="Arial" panose="020B0604020202020204" pitchFamily="34" charset="0"/>
                <a:sym typeface="+mn-lt"/>
              </a:endParaRPr>
            </a:p>
          </p:txBody>
        </p:sp>
        <p:sp>
          <p:nvSpPr>
            <p:cNvPr id="4" name="文本框 3"/>
            <p:cNvSpPr txBox="1"/>
            <p:nvPr/>
          </p:nvSpPr>
          <p:spPr>
            <a:xfrm>
              <a:off x="4625698" y="5426387"/>
              <a:ext cx="184731" cy="461665"/>
            </a:xfrm>
            <a:prstGeom prst="rect">
              <a:avLst/>
            </a:prstGeom>
            <a:noFill/>
          </p:spPr>
          <p:txBody>
            <a:bodyPr wrap="none" rtlCol="0">
              <a:spAutoFit/>
            </a:bodyPr>
            <a:lstStyle/>
            <a:p>
              <a:endParaRPr lang="zh-CN" altLang="en-US" sz="2400" b="1">
                <a:solidFill>
                  <a:schemeClr val="tx1">
                    <a:lumMod val="85000"/>
                    <a:lumOff val="15000"/>
                  </a:schemeClr>
                </a:solidFill>
                <a:cs typeface="+mn-ea"/>
                <a:sym typeface="+mn-lt"/>
              </a:endParaRPr>
            </a:p>
          </p:txBody>
        </p:sp>
      </p:grpSp>
      <p:sp>
        <p:nvSpPr>
          <p:cNvPr id="7" name="文本框 6"/>
          <p:cNvSpPr txBox="1"/>
          <p:nvPr/>
        </p:nvSpPr>
        <p:spPr>
          <a:xfrm>
            <a:off x="4505350" y="2296331"/>
            <a:ext cx="2693366" cy="1846659"/>
          </a:xfrm>
          <a:prstGeom prst="rect">
            <a:avLst/>
          </a:prstGeom>
          <a:noFill/>
        </p:spPr>
        <p:txBody>
          <a:bodyPr wrap="none" rtlCol="0">
            <a:spAutoFit/>
          </a:bodyPr>
          <a:lstStyle/>
          <a:p>
            <a:pPr algn="ctr"/>
            <a:r>
              <a:rPr lang="en-US" altLang="zh-CN" sz="9600"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SBA</a:t>
            </a:r>
            <a:endParaRPr lang="vi-VN" altLang="zh-CN" sz="9600"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endParaRPr>
          </a:p>
          <a:p>
            <a:pPr algn="ctr"/>
            <a:r>
              <a:rPr lang="vi-VN" altLang="zh-CN"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a:t>
            </a:r>
            <a:r>
              <a:rPr lang="vi-VN" altLang="zh-CN" b="1" err="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Small</a:t>
            </a:r>
            <a:r>
              <a:rPr lang="vi-VN" altLang="zh-CN"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 </a:t>
            </a:r>
            <a:r>
              <a:rPr lang="vi-VN" altLang="zh-CN" b="1" err="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but</a:t>
            </a:r>
            <a:r>
              <a:rPr lang="vi-VN" altLang="zh-CN"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 </a:t>
            </a:r>
            <a:r>
              <a:rPr lang="vi-VN" altLang="zh-CN" b="1" err="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ambitious</a:t>
            </a:r>
            <a:r>
              <a:rPr lang="vi-VN" altLang="zh-CN"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rPr>
              <a:t>)</a:t>
            </a:r>
            <a:endParaRPr lang="zh-CN" altLang="en-US" b="1">
              <a:ln w="28575">
                <a:solidFill>
                  <a:schemeClr val="tx1">
                    <a:lumMod val="85000"/>
                    <a:lumOff val="15000"/>
                  </a:schemeClr>
                </a:solidFill>
              </a:ln>
              <a:solidFill>
                <a:srgbClr val="FE6835"/>
              </a:solidFill>
              <a:latin typeface="方正细谭黑简体" panose="02000000000000000000" pitchFamily="2" charset="-122"/>
              <a:ea typeface="方正细谭黑简体" panose="02000000000000000000" pitchFamily="2" charset="-122"/>
              <a:cs typeface="+mn-ea"/>
              <a:sym typeface="+mn-lt"/>
            </a:endParaRPr>
          </a:p>
        </p:txBody>
      </p:sp>
      <p:sp>
        <p:nvSpPr>
          <p:cNvPr id="8" name="文本框 7"/>
          <p:cNvSpPr txBox="1"/>
          <p:nvPr/>
        </p:nvSpPr>
        <p:spPr>
          <a:xfrm>
            <a:off x="1961649" y="1078259"/>
            <a:ext cx="7780768" cy="830997"/>
          </a:xfrm>
          <a:prstGeom prst="rect">
            <a:avLst/>
          </a:prstGeom>
          <a:noFill/>
        </p:spPr>
        <p:txBody>
          <a:bodyPr wrap="square" rtlCol="0">
            <a:spAutoFit/>
          </a:bodyPr>
          <a:lstStyle/>
          <a:p>
            <a:pPr algn="ctr"/>
            <a:r>
              <a:rPr lang="en-US" altLang="zh-CN" sz="2400" b="1" err="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Tâm</a:t>
            </a:r>
            <a:r>
              <a:rPr lang="en-US" altLang="zh-CN" sz="2400" b="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400" b="1" err="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lý</a:t>
            </a:r>
            <a:r>
              <a:rPr lang="en-US" altLang="zh-CN" sz="2400" b="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400" b="1" err="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học</a:t>
            </a:r>
            <a:r>
              <a:rPr lang="en-US" altLang="zh-CN" sz="2400" b="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400" b="1" err="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ứng</a:t>
            </a:r>
            <a:r>
              <a:rPr lang="en-US" altLang="zh-CN" sz="2400" b="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 </a:t>
            </a:r>
            <a:r>
              <a:rPr lang="en-US" altLang="zh-CN" sz="2400" b="1" err="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dụng:142893</a:t>
            </a:r>
            <a:endParaRPr lang="vi-VN" altLang="zh-CN" sz="2400" b="1">
              <a:solidFill>
                <a:srgbClr val="FE6835"/>
              </a:solidFill>
              <a:latin typeface="Calibri" panose="020F0502020204030204" pitchFamily="34" charset="0"/>
              <a:ea typeface="Calibri" panose="020F0502020204030204" pitchFamily="34" charset="0"/>
              <a:cs typeface="Calibri" panose="020F0502020204030204" pitchFamily="34" charset="0"/>
              <a:sym typeface="+mn-lt"/>
            </a:endParaRPr>
          </a:p>
          <a:p>
            <a:pPr algn="ctr"/>
            <a:r>
              <a:rPr lang="vi-VN" altLang="zh-CN" sz="2400" b="1">
                <a:solidFill>
                  <a:srgbClr val="FE6835"/>
                </a:solidFill>
                <a:latin typeface="Calibri" panose="020F0502020204030204" pitchFamily="34" charset="0"/>
                <a:ea typeface="Calibri" panose="020F0502020204030204" pitchFamily="34" charset="0"/>
                <a:cs typeface="Calibri" panose="020F0502020204030204" pitchFamily="34" charset="0"/>
                <a:sym typeface="+mn-lt"/>
              </a:rPr>
              <a:t>GVHD: TS Nguyễn Văn Hạnh</a:t>
            </a:r>
            <a:endParaRPr lang="zh-CN" altLang="en-US" sz="2400" b="1">
              <a:solidFill>
                <a:srgbClr val="FE6835"/>
              </a:solidFill>
              <a:latin typeface="Calibri" panose="020F0502020204030204" pitchFamily="34" charset="0"/>
              <a:cs typeface="Calibri" panose="020F0502020204030204" pitchFamily="34" charset="0"/>
              <a:sym typeface="+mn-lt"/>
            </a:endParaRPr>
          </a:p>
        </p:txBody>
      </p:sp>
      <p:grpSp>
        <p:nvGrpSpPr>
          <p:cNvPr id="13" name="组合 12"/>
          <p:cNvGrpSpPr/>
          <p:nvPr/>
        </p:nvGrpSpPr>
        <p:grpSpPr>
          <a:xfrm>
            <a:off x="1756790" y="4314345"/>
            <a:ext cx="7795285" cy="430887"/>
            <a:chOff x="1551926" y="3396112"/>
            <a:chExt cx="7795285" cy="430887"/>
          </a:xfrm>
        </p:grpSpPr>
        <p:sp>
          <p:nvSpPr>
            <p:cNvPr id="10" name="矩形 9"/>
            <p:cNvSpPr/>
            <p:nvPr/>
          </p:nvSpPr>
          <p:spPr>
            <a:xfrm>
              <a:off x="2526584" y="3437853"/>
              <a:ext cx="6820627" cy="347407"/>
            </a:xfrm>
            <a:prstGeom prst="rect">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551926" y="3396112"/>
              <a:ext cx="6685504" cy="430887"/>
            </a:xfrm>
            <a:prstGeom prst="rect">
              <a:avLst/>
            </a:prstGeom>
            <a:noFill/>
          </p:spPr>
          <p:txBody>
            <a:bodyPr wrap="square" rtlCol="0">
              <a:spAutoFit/>
            </a:bodyPr>
            <a:lstStyle/>
            <a:p>
              <a:pPr algn="just"/>
              <a:r>
                <a:rPr lang="en-US" altLang="zh-CN" sz="2200">
                  <a:solidFill>
                    <a:schemeClr val="bg1"/>
                  </a:solidFill>
                  <a:latin typeface="Arial" panose="020B0604020202020204" pitchFamily="34" charset="0"/>
                  <a:cs typeface="Arial" panose="020B0604020202020204" pitchFamily="34" charset="0"/>
                  <a:sym typeface="+mn-lt"/>
                </a:rPr>
                <a:t>                                            </a:t>
              </a:r>
              <a:r>
                <a:rPr lang="en-US" altLang="zh-CN" sz="2200" err="1">
                  <a:solidFill>
                    <a:schemeClr val="bg1"/>
                  </a:solidFill>
                  <a:latin typeface="Arial" panose="020B0604020202020204" pitchFamily="34" charset="0"/>
                  <a:cs typeface="Arial" panose="020B0604020202020204" pitchFamily="34" charset="0"/>
                  <a:sym typeface="+mn-lt"/>
                </a:rPr>
                <a:t>Dám</a:t>
              </a:r>
              <a:r>
                <a:rPr lang="en-US" altLang="zh-CN" sz="2200">
                  <a:solidFill>
                    <a:schemeClr val="bg1"/>
                  </a:solidFill>
                  <a:latin typeface="Arial" panose="020B0604020202020204" pitchFamily="34" charset="0"/>
                  <a:cs typeface="Arial" panose="020B0604020202020204" pitchFamily="34" charset="0"/>
                  <a:sym typeface="+mn-lt"/>
                </a:rPr>
                <a:t> </a:t>
              </a:r>
              <a:r>
                <a:rPr lang="en-US" altLang="zh-CN" sz="2200" err="1">
                  <a:solidFill>
                    <a:schemeClr val="bg1"/>
                  </a:solidFill>
                  <a:latin typeface="Arial" panose="020B0604020202020204" pitchFamily="34" charset="0"/>
                  <a:cs typeface="Arial" panose="020B0604020202020204" pitchFamily="34" charset="0"/>
                  <a:sym typeface="+mn-lt"/>
                </a:rPr>
                <a:t>Mơ</a:t>
              </a:r>
              <a:r>
                <a:rPr lang="en-US" altLang="zh-CN" sz="2200">
                  <a:solidFill>
                    <a:schemeClr val="bg1"/>
                  </a:solidFill>
                  <a:latin typeface="Arial" panose="020B0604020202020204" pitchFamily="34" charset="0"/>
                  <a:cs typeface="Arial" panose="020B0604020202020204" pitchFamily="34" charset="0"/>
                  <a:sym typeface="+mn-lt"/>
                </a:rPr>
                <a:t> </a:t>
              </a:r>
              <a:r>
                <a:rPr lang="en-US" altLang="zh-CN" sz="2200" err="1">
                  <a:solidFill>
                    <a:schemeClr val="bg1"/>
                  </a:solidFill>
                  <a:latin typeface="Arial" panose="020B0604020202020204" pitchFamily="34" charset="0"/>
                  <a:cs typeface="Arial" panose="020B0604020202020204" pitchFamily="34" charset="0"/>
                  <a:sym typeface="+mn-lt"/>
                </a:rPr>
                <a:t>Lớn</a:t>
              </a:r>
              <a:endParaRPr lang="en-US" altLang="zh-CN" sz="2200">
                <a:solidFill>
                  <a:schemeClr val="bg1"/>
                </a:solidFill>
                <a:latin typeface="Arial" panose="020B0604020202020204" pitchFamily="34" charset="0"/>
                <a:cs typeface="Arial" panose="020B0604020202020204" pitchFamily="34" charset="0"/>
                <a:sym typeface="+mn-lt"/>
              </a:endParaRPr>
            </a:p>
          </p:txBody>
        </p:sp>
      </p:grpSp>
    </p:spTree>
    <p:custDataLst>
      <p:tags r:id="rId1"/>
    </p:custDataLst>
    <p:extLst>
      <p:ext uri="{BB962C8B-B14F-4D97-AF65-F5344CB8AC3E}">
        <p14:creationId xmlns:p14="http://schemas.microsoft.com/office/powerpoint/2010/main" val="1760297065"/>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539699" y="1633411"/>
            <a:ext cx="6834151" cy="2260183"/>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49861" y="1505747"/>
            <a:ext cx="6669907" cy="2219471"/>
          </a:xfrm>
          <a:prstGeom prst="rect">
            <a:avLst/>
          </a:prstGeom>
          <a:solidFill>
            <a:schemeClr val="accent2">
              <a:lumMod val="40000"/>
              <a:lumOff val="6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3643449" y="1874667"/>
            <a:ext cx="4075391" cy="879087"/>
          </a:xfrm>
          <a:prstGeom prst="rect">
            <a:avLst/>
          </a:prstGeom>
        </p:spPr>
        <p:txBody>
          <a:bodyPr wrap="square">
            <a:spAutoFit/>
          </a:bodyPr>
          <a:lstStyle/>
          <a:p>
            <a:pPr>
              <a:lnSpc>
                <a:spcPct val="150000"/>
              </a:lnSpc>
            </a:pPr>
            <a:r>
              <a:rPr lang="en-US" kern="0" err="1">
                <a:latin typeface="Calibri" panose="020F0502020204030204" pitchFamily="34" charset="0"/>
                <a:ea typeface="Times New Roman" panose="02020603050405020304" pitchFamily="18" charset="0"/>
              </a:rPr>
              <a:t>H</a:t>
            </a:r>
            <a:r>
              <a:rPr lang="en-US" kern="0" err="1">
                <a:effectLst/>
                <a:latin typeface="Calibri" panose="020F0502020204030204" pitchFamily="34" charset="0"/>
                <a:ea typeface="Times New Roman" panose="02020603050405020304" pitchFamily="18" charset="0"/>
              </a:rPr>
              <a:t>ạt</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bụi</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rơi</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lên</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bàn</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tay</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không</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đủ</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gây</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nên</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cảm</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giác</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xúc</a:t>
            </a:r>
            <a:r>
              <a:rPr lang="en-US" kern="0">
                <a:effectLst/>
                <a:latin typeface="Calibri" panose="020F0502020204030204" pitchFamily="34" charset="0"/>
                <a:ea typeface="Times New Roman" panose="02020603050405020304" pitchFamily="18" charset="0"/>
              </a:rPr>
              <a:t> </a:t>
            </a:r>
            <a:r>
              <a:rPr lang="en-US" kern="0" err="1">
                <a:effectLst/>
                <a:latin typeface="Calibri" panose="020F0502020204030204" pitchFamily="34" charset="0"/>
                <a:ea typeface="Times New Roman" panose="02020603050405020304" pitchFamily="18" charset="0"/>
              </a:rPr>
              <a:t>giác</a:t>
            </a:r>
            <a:endParaRPr lang="zh-CN" altLang="en-US" sz="1600">
              <a:solidFill>
                <a:schemeClr val="tx1">
                  <a:lumMod val="85000"/>
                  <a:lumOff val="15000"/>
                </a:schemeClr>
              </a:solidFill>
              <a:cs typeface="+mn-ea"/>
              <a:sym typeface="+mn-lt"/>
            </a:endParaRPr>
          </a:p>
        </p:txBody>
      </p:sp>
      <p:grpSp>
        <p:nvGrpSpPr>
          <p:cNvPr id="20" name="组合 19"/>
          <p:cNvGrpSpPr/>
          <p:nvPr/>
        </p:nvGrpSpPr>
        <p:grpSpPr>
          <a:xfrm>
            <a:off x="241050" y="605473"/>
            <a:ext cx="1747035" cy="554212"/>
            <a:chOff x="241047" y="605471"/>
            <a:chExt cx="174703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1181734" cy="523220"/>
            </a:xfrm>
            <a:prstGeom prst="rect">
              <a:avLst/>
            </a:prstGeom>
            <a:noFill/>
          </p:spPr>
          <p:txBody>
            <a:bodyPr wrap="none" rtlCol="0">
              <a:spAutoFit/>
            </a:bodyPr>
            <a:lstStyle/>
            <a:p>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Ví</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dụ</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3944385" y="3343113"/>
            <a:ext cx="6989227" cy="2446986"/>
            <a:chOff x="3944380" y="3343110"/>
            <a:chExt cx="6989227" cy="2446986"/>
          </a:xfrm>
        </p:grpSpPr>
        <p:grpSp>
          <p:nvGrpSpPr>
            <p:cNvPr id="12" name="组合 11"/>
            <p:cNvGrpSpPr/>
            <p:nvPr/>
          </p:nvGrpSpPr>
          <p:grpSpPr>
            <a:xfrm>
              <a:off x="3944380" y="3343110"/>
              <a:ext cx="6989227" cy="2446986"/>
              <a:chOff x="3752462" y="3369193"/>
              <a:chExt cx="7068105" cy="2474602"/>
            </a:xfrm>
          </p:grpSpPr>
          <p:sp>
            <p:nvSpPr>
              <p:cNvPr id="10" name="矩形 9"/>
              <p:cNvSpPr/>
              <p:nvPr/>
            </p:nvSpPr>
            <p:spPr>
              <a:xfrm>
                <a:off x="3752462" y="3558104"/>
                <a:ext cx="6911280" cy="2285691"/>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4075386" y="3369193"/>
                <a:ext cx="6745181" cy="2244518"/>
              </a:xfrm>
              <a:prstGeom prst="rect">
                <a:avLst/>
              </a:prstGeom>
              <a:solidFill>
                <a:schemeClr val="accent2">
                  <a:lumMod val="20000"/>
                  <a:lumOff val="8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4401641" y="4194792"/>
              <a:ext cx="4229732" cy="879087"/>
            </a:xfrm>
            <a:prstGeom prst="rect">
              <a:avLst/>
            </a:prstGeom>
          </p:spPr>
          <p:txBody>
            <a:bodyPr wrap="square">
              <a:spAutoFit/>
            </a:bodyPr>
            <a:lstStyle/>
            <a:p>
              <a:pPr>
                <a:lnSpc>
                  <a:spcPct val="150000"/>
                </a:lnSpc>
              </a:pPr>
              <a:r>
                <a:rPr lang="en-US" kern="0" err="1">
                  <a:effectLst/>
                  <a:latin typeface="Arial" panose="020B0604020202020204" pitchFamily="34" charset="0"/>
                  <a:ea typeface="Times New Roman" panose="02020603050405020304" pitchFamily="18" charset="0"/>
                  <a:cs typeface="Arial" panose="020B0604020202020204" pitchFamily="34" charset="0"/>
                </a:rPr>
                <a:t>Đèn</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pha</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chiếu</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thẳng</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vào</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mắt</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khiến</a:t>
              </a:r>
              <a:r>
                <a:rPr lang="en-US" kern="0">
                  <a:effectLst/>
                  <a:latin typeface="Arial" panose="020B0604020202020204" pitchFamily="34" charset="0"/>
                  <a:ea typeface="Times New Roman" panose="02020603050405020304" pitchFamily="18" charset="0"/>
                  <a:cs typeface="Arial" panose="020B0604020202020204" pitchFamily="34" charset="0"/>
                </a:rPr>
                <a:t> ta </a:t>
              </a:r>
              <a:r>
                <a:rPr lang="en-US" kern="0" err="1">
                  <a:effectLst/>
                  <a:latin typeface="Arial" panose="020B0604020202020204" pitchFamily="34" charset="0"/>
                  <a:ea typeface="Times New Roman" panose="02020603050405020304" pitchFamily="18" charset="0"/>
                  <a:cs typeface="Arial" panose="020B0604020202020204" pitchFamily="34" charset="0"/>
                </a:rPr>
                <a:t>mất</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cảm</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giác</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nhìn</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tức</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thời</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lúc</a:t>
              </a:r>
              <a:r>
                <a:rPr lang="en-US" kern="0">
                  <a:effectLst/>
                  <a:latin typeface="Arial" panose="020B0604020202020204" pitchFamily="34" charset="0"/>
                  <a:ea typeface="Times New Roman" panose="02020603050405020304" pitchFamily="18" charset="0"/>
                  <a:cs typeface="Arial" panose="020B0604020202020204" pitchFamily="34" charset="0"/>
                </a:rPr>
                <a:t> </a:t>
              </a:r>
              <a:r>
                <a:rPr lang="en-US" kern="0" err="1">
                  <a:effectLst/>
                  <a:latin typeface="Arial" panose="020B0604020202020204" pitchFamily="34" charset="0"/>
                  <a:ea typeface="Times New Roman" panose="02020603050405020304" pitchFamily="18" charset="0"/>
                  <a:cs typeface="Arial" panose="020B0604020202020204" pitchFamily="34" charset="0"/>
                </a:rPr>
                <a:t>đó</a:t>
              </a:r>
              <a:endParaRPr lang="zh-CN" altLang="en-US" sz="16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pic>
        <p:nvPicPr>
          <p:cNvPr id="1026" name="Picture 2" descr="Cát Trong Nắm Tay | Gia An's blog">
            <a:extLst>
              <a:ext uri="{FF2B5EF4-FFF2-40B4-BE49-F238E27FC236}">
                <a16:creationId xmlns:a16="http://schemas.microsoft.com/office/drawing/2014/main" id="{CFDD0A64-B4FF-D76A-7697-C022CC3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62" y="1248386"/>
            <a:ext cx="2676525" cy="1704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Giải pháp giảm lóa khi gặp đèn pha vào ban đêm">
            <a:extLst>
              <a:ext uri="{FF2B5EF4-FFF2-40B4-BE49-F238E27FC236}">
                <a16:creationId xmlns:a16="http://schemas.microsoft.com/office/drawing/2014/main" id="{4CBE285F-A26A-01AA-2CA2-212343CEC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7925" y="3195754"/>
            <a:ext cx="2962275" cy="1543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76331356"/>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28821" y="13326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rgbClr val="FE6835"/>
                </a:solidFill>
                <a:latin typeface="Arial" panose="020B0604020202020204" pitchFamily="34" charset="0"/>
                <a:cs typeface="Arial" panose="020B0604020202020204" pitchFamily="34" charset="0"/>
                <a:sym typeface="+mn-lt"/>
              </a:rPr>
              <a:t>3.2-Quy </a:t>
            </a:r>
            <a:r>
              <a:rPr lang="en-US" altLang="zh-CN" sz="2800" b="1" err="1">
                <a:solidFill>
                  <a:srgbClr val="FE6835"/>
                </a:solidFill>
                <a:latin typeface="Arial" panose="020B0604020202020204" pitchFamily="34" charset="0"/>
                <a:cs typeface="Arial" panose="020B0604020202020204" pitchFamily="34" charset="0"/>
                <a:sym typeface="+mn-lt"/>
              </a:rPr>
              <a:t>luật</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thích</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ứng</a:t>
            </a:r>
            <a:endParaRPr lang="zh-CN" altLang="en-US" sz="2800" b="1">
              <a:solidFill>
                <a:srgbClr val="FE6835"/>
              </a:solidFill>
              <a:latin typeface="Arial" panose="020B0604020202020204" pitchFamily="34" charset="0"/>
              <a:cs typeface="Arial" panose="020B0604020202020204" pitchFamily="34" charset="0"/>
              <a:sym typeface="+mn-lt"/>
            </a:endParaRPr>
          </a:p>
        </p:txBody>
      </p:sp>
      <p:sp>
        <p:nvSpPr>
          <p:cNvPr id="15" name="矩形 14"/>
          <p:cNvSpPr/>
          <p:nvPr/>
        </p:nvSpPr>
        <p:spPr>
          <a:xfrm>
            <a:off x="2243210" y="2154282"/>
            <a:ext cx="6556661" cy="2805320"/>
          </a:xfrm>
          <a:prstGeom prst="rect">
            <a:avLst/>
          </a:prstGeom>
        </p:spPr>
        <p:txBody>
          <a:bodyPr wrap="square">
            <a:spAutoFit/>
          </a:bodyPr>
          <a:lstStyle/>
          <a:p>
            <a:pPr algn="just" defTabSz="914377">
              <a:lnSpc>
                <a:spcPct val="150000"/>
              </a:lnSpc>
              <a:defRPr/>
            </a:pPr>
            <a:r>
              <a:rPr lang="en-US" sz="2000">
                <a:latin typeface="Arial" panose="020B0604020202020204" pitchFamily="34" charset="0"/>
                <a:cs typeface="Arial" panose="020B0604020202020204" pitchFamily="34" charset="0"/>
              </a:rPr>
              <a:t>Thích </a:t>
            </a:r>
            <a:r>
              <a:rPr lang="en-US" sz="2000" err="1">
                <a:latin typeface="Arial" panose="020B0604020202020204" pitchFamily="34" charset="0"/>
                <a:cs typeface="Arial" panose="020B0604020202020204" pitchFamily="34" charset="0"/>
              </a:rPr>
              <a:t>ứng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khả</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thay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đổi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phù</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hợp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với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cường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endParaRPr lang="vi-VN" sz="2000">
              <a:latin typeface="Arial" panose="020B0604020202020204" pitchFamily="34" charset="0"/>
              <a:cs typeface="Arial" panose="020B0604020202020204" pitchFamily="34" charset="0"/>
            </a:endParaRPr>
          </a:p>
          <a:p>
            <a:pPr algn="just" defTabSz="914377">
              <a:lnSpc>
                <a:spcPct val="150000"/>
              </a:lnSpc>
              <a:defRPr/>
            </a:pPr>
            <a:endParaRPr lang="vi-VN" sz="2000">
              <a:latin typeface="Arial" panose="020B0604020202020204" pitchFamily="34" charset="0"/>
              <a:cs typeface="Arial" panose="020B0604020202020204" pitchFamily="34" charset="0"/>
            </a:endParaRPr>
          </a:p>
          <a:p>
            <a:pPr algn="just" defTabSz="914377">
              <a:lnSpc>
                <a:spcPct val="150000"/>
              </a:lnSpc>
              <a:defRPr/>
            </a:pPr>
            <a:r>
              <a:rPr lang="en-US" sz="2000">
                <a:latin typeface="Arial" panose="020B0604020202020204" pitchFamily="34" charset="0"/>
                <a:cs typeface="Arial" panose="020B0604020202020204" pitchFamily="34" charset="0"/>
              </a:rPr>
              <a:t>Quy </a:t>
            </a:r>
            <a:r>
              <a:rPr lang="en-US" sz="2000" err="1">
                <a:latin typeface="Arial" panose="020B0604020202020204" pitchFamily="34" charset="0"/>
                <a:cs typeface="Arial" panose="020B0604020202020204" pitchFamily="34" charset="0"/>
              </a:rPr>
              <a:t>luật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chung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về</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sự</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ứng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vi-VN" sz="2000">
                <a:latin typeface="Arial" panose="020B0604020202020204" pitchFamily="34" charset="0"/>
                <a:cs typeface="Arial" panose="020B0604020202020204" pitchFamily="34" charset="0"/>
              </a:rPr>
              <a:t>:</a:t>
            </a:r>
          </a:p>
          <a:p>
            <a:pPr algn="just" defTabSz="914377">
              <a:lnSpc>
                <a:spcPct val="150000"/>
              </a:lnSpc>
              <a:defRPr/>
            </a:pPr>
            <a:r>
              <a:rPr lang="vi-VN" sz="2000">
                <a:latin typeface="Arial" panose="020B0604020202020204" pitchFamily="34" charset="0"/>
                <a:cs typeface="Arial" panose="020B0604020202020204" pitchFamily="34" charset="0"/>
              </a:rPr>
              <a:t>- G</a:t>
            </a:r>
            <a:r>
              <a:rPr lang="en-US" sz="2000" err="1">
                <a:latin typeface="Arial" panose="020B0604020202020204" pitchFamily="34" charset="0"/>
                <a:cs typeface="Arial" panose="020B0604020202020204" pitchFamily="34" charset="0"/>
              </a:rPr>
              <a:t>iảm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gặp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mạnh</a:t>
            </a:r>
            <a:r>
              <a:rPr lang="en-US" sz="2000">
                <a:latin typeface="Arial" panose="020B0604020202020204" pitchFamily="34" charset="0"/>
                <a:cs typeface="Arial" panose="020B0604020202020204" pitchFamily="34" charset="0"/>
              </a:rPr>
              <a:t> </a:t>
            </a:r>
            <a:endParaRPr lang="vi-VN" sz="2000">
              <a:latin typeface="Arial" panose="020B0604020202020204" pitchFamily="34" charset="0"/>
              <a:cs typeface="Arial" panose="020B0604020202020204" pitchFamily="34" charset="0"/>
            </a:endParaRPr>
          </a:p>
          <a:p>
            <a:pPr algn="just" defTabSz="914377">
              <a:lnSpc>
                <a:spcPct val="150000"/>
              </a:lnSpc>
              <a:defRPr/>
            </a:pPr>
            <a:r>
              <a:rPr lang="vi-VN" sz="2000">
                <a:latin typeface="Arial" panose="020B0604020202020204" pitchFamily="34" charset="0"/>
                <a:cs typeface="Arial" panose="020B0604020202020204" pitchFamily="34" charset="0"/>
              </a:rPr>
              <a:t>- T</a:t>
            </a:r>
            <a:r>
              <a:rPr lang="en-US" sz="2000" err="1">
                <a:latin typeface="Arial" panose="020B0604020202020204" pitchFamily="34" charset="0"/>
                <a:cs typeface="Arial" panose="020B0604020202020204" pitchFamily="34" charset="0"/>
              </a:rPr>
              <a:t>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gặp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yếu</a:t>
            </a:r>
            <a:r>
              <a:rPr lang="en-US" sz="2000">
                <a:latin typeface="Arial" panose="020B0604020202020204" pitchFamily="34" charset="0"/>
                <a:cs typeface="Arial" panose="020B0604020202020204" pitchFamily="34" charset="0"/>
              </a:rPr>
              <a:t>. </a:t>
            </a:r>
            <a:endParaRPr lang="zh-CN" altLang="en-US" sz="200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6" name="Hình ảnh 5">
            <a:extLst>
              <a:ext uri="{FF2B5EF4-FFF2-40B4-BE49-F238E27FC236}">
                <a16:creationId xmlns:a16="http://schemas.microsoft.com/office/drawing/2014/main" id="{9CC8645E-02F2-73CB-FEBB-5F48173AA384}"/>
              </a:ext>
            </a:extLst>
          </p:cNvPr>
          <p:cNvPicPr>
            <a:picLocks noChangeAspect="1"/>
          </p:cNvPicPr>
          <p:nvPr/>
        </p:nvPicPr>
        <p:blipFill>
          <a:blip r:embed="rId4"/>
          <a:stretch>
            <a:fillRect/>
          </a:stretch>
        </p:blipFill>
        <p:spPr>
          <a:xfrm>
            <a:off x="8054538" y="2796101"/>
            <a:ext cx="2143125" cy="2143125"/>
          </a:xfrm>
          <a:prstGeom prst="rect">
            <a:avLst/>
          </a:prstGeom>
        </p:spPr>
      </p:pic>
    </p:spTree>
    <p:custDataLst>
      <p:tags r:id="rId1"/>
    </p:custDataLst>
    <p:extLst>
      <p:ext uri="{BB962C8B-B14F-4D97-AF65-F5344CB8AC3E}">
        <p14:creationId xmlns:p14="http://schemas.microsoft.com/office/powerpoint/2010/main" val="2463235376"/>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chemeClr val="accent2">
              <a:lumMod val="20000"/>
              <a:lumOff val="8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881990"/>
          </a:xfrm>
          <a:prstGeom prst="rect">
            <a:avLst/>
          </a:prstGeom>
        </p:spPr>
        <p:txBody>
          <a:bodyPr wrap="square">
            <a:spAutoFit/>
          </a:bodyPr>
          <a:lstStyle/>
          <a:p>
            <a:pPr algn="just">
              <a:lnSpc>
                <a:spcPct val="150000"/>
              </a:lnSpc>
            </a:pPr>
            <a:r>
              <a:rPr lang="en-US" sz="2000" kern="0">
                <a:effectLst/>
                <a:latin typeface="Arial" panose="020B0604020202020204" pitchFamily="34" charset="0"/>
                <a:ea typeface="Times New Roman" panose="02020603050405020304" pitchFamily="18" charset="0"/>
                <a:cs typeface="Arial" panose="020B0604020202020204" pitchFamily="34" charset="0"/>
              </a:rPr>
              <a:t>Khi </a:t>
            </a:r>
            <a:r>
              <a:rPr lang="en-US" sz="2000" kern="0" err="1">
                <a:effectLst/>
                <a:latin typeface="Arial" panose="020B0604020202020204" pitchFamily="34" charset="0"/>
                <a:ea typeface="Times New Roman" panose="02020603050405020304" pitchFamily="18" charset="0"/>
                <a:cs typeface="Arial" panose="020B0604020202020204" pitchFamily="34" charset="0"/>
              </a:rPr>
              <a:t>đang</a:t>
            </a:r>
            <a:r>
              <a:rPr lang="en-US" sz="2000" kern="0">
                <a:effectLst/>
                <a:latin typeface="Arial" panose="020B0604020202020204" pitchFamily="34" charset="0"/>
                <a:ea typeface="Times New Roman" panose="02020603050405020304" pitchFamily="18" charset="0"/>
                <a:cs typeface="Arial" panose="020B0604020202020204" pitchFamily="34" charset="0"/>
              </a:rPr>
              <a:t> ở </a:t>
            </a:r>
            <a:r>
              <a:rPr lang="en-US" sz="2000" kern="0" err="1">
                <a:effectLst/>
                <a:latin typeface="Arial" panose="020B0604020202020204" pitchFamily="34" charset="0"/>
                <a:ea typeface="Times New Roman" panose="02020603050405020304" pitchFamily="18" charset="0"/>
                <a:cs typeface="Arial" panose="020B0604020202020204" pitchFamily="34" charset="0"/>
              </a:rPr>
              <a:t>ngoài</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sân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nắng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bước</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vào</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phòng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tối</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như</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rạp</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chiếu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phim</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thì</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lúc</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đầu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mắt</a:t>
            </a:r>
            <a:r>
              <a:rPr lang="en-US" sz="2000" kern="0">
                <a:effectLst/>
                <a:latin typeface="Arial" panose="020B0604020202020204" pitchFamily="34" charset="0"/>
                <a:ea typeface="Times New Roman" panose="02020603050405020304" pitchFamily="18" charset="0"/>
                <a:cs typeface="Arial" panose="020B0604020202020204" pitchFamily="34" charset="0"/>
              </a:rPr>
              <a:t> ta </a:t>
            </a:r>
            <a:r>
              <a:rPr lang="en-US" sz="2000" kern="0" err="1">
                <a:effectLst/>
                <a:latin typeface="Arial" panose="020B0604020202020204" pitchFamily="34" charset="0"/>
                <a:ea typeface="Times New Roman" panose="02020603050405020304" pitchFamily="18" charset="0"/>
                <a:cs typeface="Arial" panose="020B0604020202020204" pitchFamily="34" charset="0"/>
              </a:rPr>
              <a:t>không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thấy</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gì</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Nhưng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chỉ</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khoảng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một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phút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sau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mọi</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vật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xung</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quanh</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bắt</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đầu</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hiện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rõ</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dần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r>
              <a:rPr lang="en-US" sz="2000" kern="0" err="1">
                <a:effectLst/>
                <a:latin typeface="Arial" panose="020B0604020202020204" pitchFamily="34" charset="0"/>
                <a:ea typeface="Times New Roman" panose="02020603050405020304" pitchFamily="18" charset="0"/>
                <a:cs typeface="Arial" panose="020B0604020202020204" pitchFamily="34" charset="0"/>
              </a:rPr>
              <a:t>lên</a:t>
            </a:r>
            <a:r>
              <a:rPr lang="en-US" sz="2000" kern="0">
                <a:effectLst/>
                <a:latin typeface="Arial" panose="020B0604020202020204" pitchFamily="34" charset="0"/>
                <a:ea typeface="Times New Roman" panose="02020603050405020304" pitchFamily="18" charset="0"/>
                <a:cs typeface="Arial" panose="020B0604020202020204" pitchFamily="34" charset="0"/>
              </a:rPr>
              <a:t>. </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20" name="组合 19"/>
          <p:cNvGrpSpPr/>
          <p:nvPr/>
        </p:nvGrpSpPr>
        <p:grpSpPr>
          <a:xfrm>
            <a:off x="241050" y="605473"/>
            <a:ext cx="1747035" cy="554212"/>
            <a:chOff x="241047" y="605471"/>
            <a:chExt cx="174703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1181734" cy="523220"/>
            </a:xfrm>
            <a:prstGeom prst="rect">
              <a:avLst/>
            </a:prstGeom>
            <a:noFill/>
          </p:spPr>
          <p:txBody>
            <a:bodyPr wrap="none" rtlCol="0">
              <a:spAutoFit/>
            </a:bodyPr>
            <a:lstStyle/>
            <a:p>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Ví</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dụ</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Hình ảnh 4">
            <a:extLst>
              <a:ext uri="{FF2B5EF4-FFF2-40B4-BE49-F238E27FC236}">
                <a16:creationId xmlns:a16="http://schemas.microsoft.com/office/drawing/2014/main" id="{C67622E5-025B-1C70-79D5-C482388EC11B}"/>
              </a:ext>
            </a:extLst>
          </p:cNvPr>
          <p:cNvPicPr>
            <a:picLocks noChangeAspect="1"/>
          </p:cNvPicPr>
          <p:nvPr/>
        </p:nvPicPr>
        <p:blipFill>
          <a:blip r:embed="rId3"/>
          <a:stretch>
            <a:fillRect/>
          </a:stretch>
        </p:blipFill>
        <p:spPr>
          <a:xfrm>
            <a:off x="7488139" y="3537308"/>
            <a:ext cx="2828127" cy="1881990"/>
          </a:xfrm>
          <a:prstGeom prst="rect">
            <a:avLst/>
          </a:prstGeom>
        </p:spPr>
      </p:pic>
    </p:spTree>
    <p:extLst>
      <p:ext uri="{BB962C8B-B14F-4D97-AF65-F5344CB8AC3E}">
        <p14:creationId xmlns:p14="http://schemas.microsoft.com/office/powerpoint/2010/main" val="153272338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4116" y="787666"/>
            <a:ext cx="9743768" cy="5968180"/>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5" name="矩形 14"/>
          <p:cNvSpPr/>
          <p:nvPr/>
        </p:nvSpPr>
        <p:spPr>
          <a:xfrm>
            <a:off x="2243210" y="2631401"/>
            <a:ext cx="6762703" cy="2343655"/>
          </a:xfrm>
          <a:prstGeom prst="rect">
            <a:avLst/>
          </a:prstGeom>
          <a:ln w="28575">
            <a:solidFill>
              <a:schemeClr val="tx1"/>
            </a:solidFill>
          </a:ln>
        </p:spPr>
        <p:txBody>
          <a:bodyPr wrap="square">
            <a:spAutoFit/>
          </a:bodyPr>
          <a:lstStyle/>
          <a:p>
            <a:pPr algn="just" defTabSz="914377">
              <a:lnSpc>
                <a:spcPct val="150000"/>
              </a:lnSpc>
              <a:defRPr/>
            </a:pPr>
            <a:r>
              <a:rPr lang="vi-VN"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giác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không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tồn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tại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lập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riêng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lẻ</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chúng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có</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sự</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động</a:t>
            </a:r>
            <a:r>
              <a:rPr lang="en-US" sz="2000">
                <a:latin typeface="Arial" panose="020B0604020202020204" pitchFamily="34" charset="0"/>
                <a:cs typeface="Arial" panose="020B0604020202020204" pitchFamily="34" charset="0"/>
              </a:rPr>
              <a:t> qua </a:t>
            </a:r>
            <a:r>
              <a:rPr lang="en-US" sz="2000" err="1">
                <a:latin typeface="Arial" panose="020B0604020202020204" pitchFamily="34" charset="0"/>
                <a:cs typeface="Arial" panose="020B0604020202020204" pitchFamily="34" charset="0"/>
              </a:rPr>
              <a:t>lại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với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nhau</a:t>
            </a:r>
            <a:r>
              <a:rPr lang="en-US" sz="2000">
                <a:latin typeface="Arial" panose="020B0604020202020204" pitchFamily="34" charset="0"/>
                <a:cs typeface="Arial" panose="020B0604020202020204" pitchFamily="34" charset="0"/>
              </a:rPr>
              <a:t>. </a:t>
            </a:r>
            <a:endParaRPr lang="vi-VN" sz="2000">
              <a:latin typeface="Arial" panose="020B0604020202020204" pitchFamily="34" charset="0"/>
              <a:cs typeface="Arial" panose="020B0604020202020204" pitchFamily="34" charset="0"/>
            </a:endParaRPr>
          </a:p>
          <a:p>
            <a:pPr algn="just" defTabSz="914377">
              <a:lnSpc>
                <a:spcPct val="150000"/>
              </a:lnSpc>
              <a:defRPr/>
            </a:pPr>
            <a:r>
              <a:rPr lang="vi-VN" sz="2000">
                <a:latin typeface="Arial" panose="020B0604020202020204" pitchFamily="34" charset="0"/>
                <a:cs typeface="Arial" panose="020B0604020202020204" pitchFamily="34" charset="0"/>
              </a:rPr>
              <a:t> S</a:t>
            </a:r>
            <a:r>
              <a:rPr lang="en-US" sz="2000">
                <a:latin typeface="Arial" panose="020B0604020202020204" pitchFamily="34" charset="0"/>
                <a:cs typeface="Arial" panose="020B0604020202020204" pitchFamily="34" charset="0"/>
              </a:rPr>
              <a:t>ự </a:t>
            </a:r>
            <a:r>
              <a:rPr lang="en-US" sz="2000" err="1">
                <a:latin typeface="Arial" panose="020B0604020202020204" pitchFamily="34" charset="0"/>
                <a:cs typeface="Arial" panose="020B0604020202020204" pitchFamily="34" charset="0"/>
              </a:rPr>
              <a:t>kích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yếu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lên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quan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tích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này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sẽ</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tăng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độ</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nhạy</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cảm</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cơ</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quan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phân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tích</a:t>
            </a:r>
            <a:r>
              <a:rPr lang="en-US" sz="2000">
                <a:latin typeface="Arial" panose="020B0604020202020204" pitchFamily="34" charset="0"/>
                <a:cs typeface="Arial" panose="020B0604020202020204" pitchFamily="34" charset="0"/>
              </a:rPr>
              <a:t> kia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ngược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lại</a:t>
            </a:r>
            <a:endParaRPr lang="zh-CN" altLang="en-US" sz="2000">
              <a:solidFill>
                <a:prstClr val="black">
                  <a:lumMod val="85000"/>
                  <a:lumOff val="15000"/>
                </a:prst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40791595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62493" y="1183483"/>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5400000">
            <a:off x="2603746" y="2215442"/>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5" name="矩形 14"/>
          <p:cNvSpPr/>
          <p:nvPr/>
        </p:nvSpPr>
        <p:spPr>
          <a:xfrm>
            <a:off x="3181460" y="2039295"/>
            <a:ext cx="4386112" cy="1015663"/>
          </a:xfrm>
          <a:prstGeom prst="rect">
            <a:avLst/>
          </a:prstGeom>
          <a:solidFill>
            <a:schemeClr val="bg1">
              <a:lumMod val="95000"/>
            </a:schemeClr>
          </a:solidFill>
          <a:ln w="19050">
            <a:solidFill>
              <a:schemeClr val="tx1"/>
            </a:solidFill>
          </a:ln>
        </p:spPr>
        <p:txBody>
          <a:bodyPr wrap="square">
            <a:spAutoFit/>
          </a:bodyPr>
          <a:lstStyle/>
          <a:p>
            <a:pPr lvl="0" fontAlgn="base"/>
            <a:r>
              <a:rPr lang="en-US" sz="2000" err="1">
                <a:solidFill>
                  <a:schemeClr val="accent2"/>
                </a:solidFill>
                <a:latin typeface="Arial" panose="020B0604020202020204" pitchFamily="34" charset="0"/>
                <a:cs typeface="Arial" panose="020B0604020202020204" pitchFamily="34" charset="0"/>
              </a:rPr>
              <a:t>Ví</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dụ</a:t>
            </a:r>
            <a:r>
              <a:rPr lang="vi-VN"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khi</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ăn</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thức</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ăn</a:t>
            </a:r>
            <a:r>
              <a:rPr lang="en-US" sz="2000">
                <a:solidFill>
                  <a:schemeClr val="accent2"/>
                </a:solidFill>
                <a:latin typeface="Arial" panose="020B0604020202020204" pitchFamily="34" charset="0"/>
                <a:cs typeface="Arial" panose="020B0604020202020204" pitchFamily="34" charset="0"/>
              </a:rPr>
              <a:t> cay </a:t>
            </a:r>
            <a:r>
              <a:rPr lang="en-US" sz="2000" err="1">
                <a:solidFill>
                  <a:schemeClr val="accent2"/>
                </a:solidFill>
                <a:latin typeface="Arial" panose="020B0604020202020204" pitchFamily="34" charset="0"/>
                <a:cs typeface="Arial" panose="020B0604020202020204" pitchFamily="34" charset="0"/>
              </a:rPr>
              <a:t>nồng</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trong</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thời</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tiết</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lạnh</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thì</a:t>
            </a:r>
            <a:r>
              <a:rPr lang="en-US" sz="2000">
                <a:solidFill>
                  <a:schemeClr val="accent2"/>
                </a:solidFill>
                <a:latin typeface="Arial" panose="020B0604020202020204" pitchFamily="34" charset="0"/>
                <a:cs typeface="Arial" panose="020B0604020202020204" pitchFamily="34" charset="0"/>
              </a:rPr>
              <a:t> con </a:t>
            </a:r>
            <a:r>
              <a:rPr lang="en-US" sz="2000" err="1">
                <a:solidFill>
                  <a:schemeClr val="accent2"/>
                </a:solidFill>
                <a:latin typeface="Arial" panose="020B0604020202020204" pitchFamily="34" charset="0"/>
                <a:cs typeface="Arial" panose="020B0604020202020204" pitchFamily="34" charset="0"/>
              </a:rPr>
              <a:t>người</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cảm</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thấy</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ấm</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áp</a:t>
            </a:r>
            <a:r>
              <a:rPr lang="en-US" sz="2000">
                <a:solidFill>
                  <a:schemeClr val="accent2"/>
                </a:solidFill>
                <a:latin typeface="Arial" panose="020B0604020202020204" pitchFamily="34" charset="0"/>
                <a:cs typeface="Arial" panose="020B0604020202020204" pitchFamily="34" charset="0"/>
              </a:rPr>
              <a:t> </a:t>
            </a:r>
            <a:r>
              <a:rPr lang="en-US" sz="2000" err="1">
                <a:solidFill>
                  <a:schemeClr val="accent2"/>
                </a:solidFill>
                <a:latin typeface="Arial" panose="020B0604020202020204" pitchFamily="34" charset="0"/>
                <a:cs typeface="Arial" panose="020B0604020202020204" pitchFamily="34" charset="0"/>
              </a:rPr>
              <a:t>hơn</a:t>
            </a:r>
            <a:r>
              <a:rPr lang="en-US" sz="2000">
                <a:solidFill>
                  <a:schemeClr val="accent2"/>
                </a:solidFill>
                <a:latin typeface="Arial" panose="020B0604020202020204" pitchFamily="34" charset="0"/>
                <a:cs typeface="Arial" panose="020B0604020202020204" pitchFamily="34" charset="0"/>
              </a:rPr>
              <a:t>. </a:t>
            </a: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2052" name="Picture 4" descr="Ăn cay như thế nào để tốt cho sức khỏe?">
            <a:extLst>
              <a:ext uri="{FF2B5EF4-FFF2-40B4-BE49-F238E27FC236}">
                <a16:creationId xmlns:a16="http://schemas.microsoft.com/office/drawing/2014/main" id="{0AFAFF74-14F1-CCB2-3699-01E21982CB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77" y="3495267"/>
            <a:ext cx="2619375" cy="17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756224079"/>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681451" y="3008827"/>
            <a:ext cx="4829097" cy="553998"/>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a:solidFill>
                  <a:srgbClr val="FE6835"/>
                </a:solidFill>
                <a:latin typeface="Arial" panose="020B0604020202020204" pitchFamily="34" charset="0"/>
                <a:cs typeface="Arial" panose="020B0604020202020204" pitchFamily="34" charset="0"/>
                <a:sym typeface="+mn-lt"/>
              </a:rPr>
              <a:t>II. </a:t>
            </a:r>
            <a:r>
              <a:rPr lang="en-US" altLang="zh-CN" sz="3600" b="1" err="1">
                <a:solidFill>
                  <a:srgbClr val="FE6835"/>
                </a:solidFill>
                <a:latin typeface="Arial" panose="020B0604020202020204" pitchFamily="34" charset="0"/>
                <a:cs typeface="Arial" panose="020B0604020202020204" pitchFamily="34" charset="0"/>
                <a:sym typeface="+mn-lt"/>
              </a:rPr>
              <a:t>Quá</a:t>
            </a:r>
            <a:r>
              <a:rPr lang="en-US" altLang="zh-CN" sz="3600" b="1">
                <a:solidFill>
                  <a:srgbClr val="FE6835"/>
                </a:solidFill>
                <a:latin typeface="Arial" panose="020B0604020202020204" pitchFamily="34" charset="0"/>
                <a:cs typeface="Arial" panose="020B0604020202020204" pitchFamily="34" charset="0"/>
                <a:sym typeface="+mn-lt"/>
              </a:rPr>
              <a:t> </a:t>
            </a:r>
            <a:r>
              <a:rPr lang="en-US" altLang="zh-CN" sz="3600" b="1" err="1">
                <a:solidFill>
                  <a:srgbClr val="FE6835"/>
                </a:solidFill>
                <a:latin typeface="Arial" panose="020B0604020202020204" pitchFamily="34" charset="0"/>
                <a:cs typeface="Arial" panose="020B0604020202020204" pitchFamily="34" charset="0"/>
                <a:sym typeface="+mn-lt"/>
              </a:rPr>
              <a:t>trình</a:t>
            </a:r>
            <a:r>
              <a:rPr lang="en-US" altLang="zh-CN" sz="3600" b="1">
                <a:solidFill>
                  <a:srgbClr val="FE6835"/>
                </a:solidFill>
                <a:latin typeface="Arial" panose="020B0604020202020204" pitchFamily="34" charset="0"/>
                <a:cs typeface="Arial" panose="020B0604020202020204" pitchFamily="34" charset="0"/>
                <a:sym typeface="+mn-lt"/>
              </a:rPr>
              <a:t> tri </a:t>
            </a:r>
            <a:r>
              <a:rPr lang="en-US" altLang="zh-CN" sz="3600" b="1" err="1">
                <a:solidFill>
                  <a:srgbClr val="FE6835"/>
                </a:solidFill>
                <a:latin typeface="Arial" panose="020B0604020202020204" pitchFamily="34" charset="0"/>
                <a:cs typeface="Arial" panose="020B0604020202020204" pitchFamily="34" charset="0"/>
                <a:sym typeface="+mn-lt"/>
              </a:rPr>
              <a:t>giác</a:t>
            </a:r>
            <a:endParaRPr lang="en-US" altLang="zh-CN" sz="3600" b="1">
              <a:solidFill>
                <a:srgbClr val="FE6835"/>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4039246413"/>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9203627">
            <a:off x="5401181" y="1283303"/>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800756" y="2310582"/>
            <a:ext cx="3523200" cy="1833744"/>
            <a:chOff x="2183601" y="2511641"/>
            <a:chExt cx="3202727" cy="1666945"/>
          </a:xfrm>
        </p:grpSpPr>
        <p:sp>
          <p:nvSpPr>
            <p:cNvPr id="13" name="椭圆 12"/>
            <p:cNvSpPr/>
            <p:nvPr/>
          </p:nvSpPr>
          <p:spPr>
            <a:xfrm>
              <a:off x="2446975" y="2611513"/>
              <a:ext cx="2832804" cy="1567073"/>
            </a:xfrm>
            <a:prstGeom prst="ellipse">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611209" y="3048770"/>
              <a:ext cx="2775119" cy="979233"/>
            </a:xfrm>
            <a:prstGeom prst="rect">
              <a:avLst/>
            </a:prstGeom>
            <a:noFill/>
          </p:spPr>
          <p:txBody>
            <a:bodyPr wrap="square" rtlCol="0">
              <a:spAutoFit/>
            </a:bodyPr>
            <a:lstStyle/>
            <a:p>
              <a:r>
                <a:rPr lang="en-US" altLang="zh-CN" sz="3200" b="1">
                  <a:solidFill>
                    <a:schemeClr val="tx1">
                      <a:lumMod val="85000"/>
                      <a:lumOff val="15000"/>
                    </a:schemeClr>
                  </a:solidFill>
                  <a:latin typeface="Arial" panose="020B0604020202020204" pitchFamily="34" charset="0"/>
                  <a:cs typeface="Arial" panose="020B0604020202020204" pitchFamily="34" charset="0"/>
                  <a:sym typeface="+mn-lt"/>
                </a:rPr>
                <a:t>1.Khái </a:t>
              </a:r>
              <a:r>
                <a:rPr lang="en-US" altLang="zh-CN" sz="3200" b="1" err="1">
                  <a:solidFill>
                    <a:schemeClr val="tx1">
                      <a:lumMod val="85000"/>
                      <a:lumOff val="15000"/>
                    </a:schemeClr>
                  </a:solidFill>
                  <a:latin typeface="Arial" panose="020B0604020202020204" pitchFamily="34" charset="0"/>
                  <a:cs typeface="Arial" panose="020B0604020202020204" pitchFamily="34" charset="0"/>
                  <a:sym typeface="+mn-lt"/>
                </a:rPr>
                <a:t>niệm</a:t>
              </a:r>
              <a:endParaRPr lang="vi-VN" altLang="zh-CN" sz="3200" b="1">
                <a:solidFill>
                  <a:schemeClr val="tx1">
                    <a:lumMod val="85000"/>
                    <a:lumOff val="15000"/>
                  </a:schemeClr>
                </a:solidFill>
                <a:latin typeface="Arial" panose="020B0604020202020204" pitchFamily="34" charset="0"/>
                <a:cs typeface="Arial" panose="020B0604020202020204" pitchFamily="34" charset="0"/>
                <a:sym typeface="+mn-lt"/>
              </a:endParaRPr>
            </a:p>
            <a:p>
              <a:pPr algn="just"/>
              <a:r>
                <a:rPr lang="vi-VN" altLang="zh-CN" sz="3200" b="1">
                  <a:solidFill>
                    <a:schemeClr val="tx1">
                      <a:lumMod val="85000"/>
                      <a:lumOff val="15000"/>
                    </a:schemeClr>
                  </a:solidFill>
                  <a:latin typeface="Arial" panose="020B0604020202020204" pitchFamily="34" charset="0"/>
                  <a:cs typeface="Arial" panose="020B0604020202020204" pitchFamily="34" charset="0"/>
                  <a:sym typeface="+mn-lt"/>
                </a:rPr>
                <a:t>   tri giác</a:t>
              </a:r>
              <a:endParaRPr lang="zh-CN" altLang="en-US" sz="3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2" name="椭圆 11"/>
            <p:cNvSpPr/>
            <p:nvPr/>
          </p:nvSpPr>
          <p:spPr>
            <a:xfrm>
              <a:off x="2183601" y="2511641"/>
              <a:ext cx="2832804" cy="1567073"/>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14"/>
          <p:cNvSpPr/>
          <p:nvPr/>
        </p:nvSpPr>
        <p:spPr>
          <a:xfrm>
            <a:off x="5945888" y="2052793"/>
            <a:ext cx="3052804" cy="2534027"/>
          </a:xfrm>
          <a:prstGeom prst="rect">
            <a:avLst/>
          </a:prstGeom>
        </p:spPr>
        <p:txBody>
          <a:bodyPr wrap="square">
            <a:spAutoFit/>
          </a:bodyPr>
          <a:lstStyle/>
          <a:p>
            <a:pPr algn="just">
              <a:lnSpc>
                <a:spcPct val="150000"/>
              </a:lnSpc>
            </a:pPr>
            <a:r>
              <a:rPr lang="en-US">
                <a:latin typeface="Arial" panose="020B0604020202020204" pitchFamily="34" charset="0"/>
                <a:cs typeface="Arial" panose="020B0604020202020204" pitchFamily="34" charset="0"/>
              </a:rPr>
              <a:t>T</a:t>
            </a:r>
            <a:r>
              <a:rPr lang="vi-VN">
                <a:latin typeface="Arial" panose="020B0604020202020204" pitchFamily="34" charset="0"/>
                <a:cs typeface="Arial" panose="020B0604020202020204" pitchFamily="34" charset="0"/>
              </a:rPr>
              <a:t>ri giác là một quá trình nhận thức phản ánh trọn vẹn thuộc tính bên ngoài </a:t>
            </a:r>
            <a:r>
              <a:rPr lang="vi-VN" err="1">
                <a:latin typeface="Arial" panose="020B0604020202020204" pitchFamily="34" charset="0"/>
                <a:cs typeface="Arial" panose="020B0604020202020204" pitchFamily="34" charset="0"/>
              </a:rPr>
              <a:t>cúa</a:t>
            </a:r>
            <a:r>
              <a:rPr lang="vi-VN">
                <a:latin typeface="Arial" panose="020B0604020202020204" pitchFamily="34" charset="0"/>
                <a:cs typeface="Arial" panose="020B0604020202020204" pitchFamily="34" charset="0"/>
              </a:rPr>
              <a:t> sự vật hiện tượng đang tác động trực tiếp vào giác quan chúng ta.</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9158537" y="5368151"/>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1371440789"/>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8500"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14674"/>
            <a:ext cx="4280550" cy="704574"/>
            <a:chOff x="241047" y="614672"/>
            <a:chExt cx="4280550" cy="704574"/>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1223948" y="765034"/>
              <a:ext cx="3297649" cy="554212"/>
            </a:xfrm>
            <a:prstGeom prst="rect">
              <a:avLst/>
            </a:prstGeom>
            <a:noFill/>
          </p:spPr>
          <p:txBody>
            <a:bodyPr wrap="square" lIns="91440" tIns="45720" rIns="91440" bIns="45720" rtlCol="0" anchor="t">
              <a:spAutoFit/>
            </a:bodyPr>
            <a:lstStyle/>
            <a:p>
              <a:r>
                <a:rPr lang="en-US" altLang="zh-CN" sz="3000" b="1">
                  <a:solidFill>
                    <a:schemeClr val="tx1">
                      <a:lumMod val="85000"/>
                      <a:lumOff val="15000"/>
                    </a:schemeClr>
                  </a:solidFill>
                  <a:latin typeface="Calibri"/>
                  <a:cs typeface="+mn-ea"/>
                  <a:sym typeface="+mn-lt"/>
                </a:rPr>
                <a:t>2.Phân </a:t>
              </a:r>
              <a:r>
                <a:rPr lang="en-US" altLang="zh-CN" sz="3000" b="1" err="1">
                  <a:solidFill>
                    <a:schemeClr val="tx1">
                      <a:lumMod val="85000"/>
                      <a:lumOff val="15000"/>
                    </a:schemeClr>
                  </a:solidFill>
                  <a:latin typeface="Calibri"/>
                  <a:cs typeface="+mn-ea"/>
                  <a:sym typeface="+mn-lt"/>
                </a:rPr>
                <a:t>loại</a:t>
              </a:r>
              <a:r>
                <a:rPr lang="en-US" altLang="zh-CN" sz="3000" b="1">
                  <a:solidFill>
                    <a:schemeClr val="tx1">
                      <a:lumMod val="85000"/>
                      <a:lumOff val="15000"/>
                    </a:schemeClr>
                  </a:solidFill>
                  <a:latin typeface="Calibri"/>
                  <a:cs typeface="+mn-ea"/>
                  <a:sym typeface="+mn-lt"/>
                </a:rPr>
                <a:t> tri </a:t>
              </a:r>
              <a:r>
                <a:rPr lang="en-US" altLang="zh-CN" sz="3000" b="1" err="1">
                  <a:solidFill>
                    <a:schemeClr val="tx1">
                      <a:lumMod val="85000"/>
                      <a:lumOff val="15000"/>
                    </a:schemeClr>
                  </a:solidFill>
                  <a:latin typeface="Calibri"/>
                  <a:cs typeface="+mn-ea"/>
                  <a:sym typeface="+mn-lt"/>
                </a:rPr>
                <a:t>giác</a:t>
              </a:r>
              <a:endParaRPr lang="zh-CN" altLang="en-US" sz="3000" b="1">
                <a:solidFill>
                  <a:schemeClr val="tx1">
                    <a:lumMod val="85000"/>
                    <a:lumOff val="15000"/>
                  </a:schemeClr>
                </a:solidFill>
                <a:latin typeface="Calibri"/>
                <a:cs typeface="+mn-ea"/>
              </a:endParaRPr>
            </a:p>
          </p:txBody>
        </p:sp>
      </p:grpSp>
      <p:grpSp>
        <p:nvGrpSpPr>
          <p:cNvPr id="10" name="组合 9"/>
          <p:cNvGrpSpPr/>
          <p:nvPr/>
        </p:nvGrpSpPr>
        <p:grpSpPr>
          <a:xfrm>
            <a:off x="6546774" y="1620677"/>
            <a:ext cx="745437" cy="650251"/>
            <a:chOff x="6546773" y="1620677"/>
            <a:chExt cx="745437" cy="650250"/>
          </a:xfrm>
        </p:grpSpPr>
        <p:sp>
          <p:nvSpPr>
            <p:cNvPr id="8" name="椭圆 7"/>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lumMod val="85000"/>
                      <a:lumOff val="15000"/>
                    </a:schemeClr>
                  </a:solidFill>
                  <a:cs typeface="+mn-ea"/>
                  <a:sym typeface="+mn-lt"/>
                </a:rPr>
                <a:t>1</a:t>
              </a:r>
              <a:endParaRPr lang="zh-CN" altLang="en-US" sz="2800" b="1">
                <a:solidFill>
                  <a:schemeClr val="tx1">
                    <a:lumMod val="85000"/>
                    <a:lumOff val="15000"/>
                  </a:schemeClr>
                </a:solidFill>
                <a:cs typeface="+mn-ea"/>
                <a:sym typeface="+mn-lt"/>
              </a:endParaRPr>
            </a:p>
          </p:txBody>
        </p:sp>
      </p:grpSp>
      <p:grpSp>
        <p:nvGrpSpPr>
          <p:cNvPr id="11" name="组合 10"/>
          <p:cNvGrpSpPr/>
          <p:nvPr/>
        </p:nvGrpSpPr>
        <p:grpSpPr>
          <a:xfrm>
            <a:off x="6520802" y="3211721"/>
            <a:ext cx="745437" cy="650251"/>
            <a:chOff x="6546773" y="1620677"/>
            <a:chExt cx="745437" cy="650250"/>
          </a:xfrm>
        </p:grpSpPr>
        <p:sp>
          <p:nvSpPr>
            <p:cNvPr id="12" name="椭圆 11"/>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lumMod val="85000"/>
                      <a:lumOff val="15000"/>
                    </a:schemeClr>
                  </a:solidFill>
                  <a:cs typeface="+mn-ea"/>
                  <a:sym typeface="+mn-lt"/>
                </a:rPr>
                <a:t>2</a:t>
              </a:r>
              <a:endParaRPr lang="zh-CN" altLang="en-US" sz="2800" b="1">
                <a:solidFill>
                  <a:schemeClr val="tx1">
                    <a:lumMod val="85000"/>
                    <a:lumOff val="15000"/>
                  </a:schemeClr>
                </a:solidFill>
                <a:cs typeface="+mn-ea"/>
                <a:sym typeface="+mn-lt"/>
              </a:endParaRPr>
            </a:p>
          </p:txBody>
        </p:sp>
      </p:grpSp>
      <p:grpSp>
        <p:nvGrpSpPr>
          <p:cNvPr id="14" name="组合 13"/>
          <p:cNvGrpSpPr/>
          <p:nvPr/>
        </p:nvGrpSpPr>
        <p:grpSpPr>
          <a:xfrm>
            <a:off x="6546774" y="4772623"/>
            <a:ext cx="745437" cy="650251"/>
            <a:chOff x="6546773" y="1620677"/>
            <a:chExt cx="745437" cy="650250"/>
          </a:xfrm>
        </p:grpSpPr>
        <p:sp>
          <p:nvSpPr>
            <p:cNvPr id="15" name="椭圆 14"/>
            <p:cNvSpPr/>
            <p:nvPr/>
          </p:nvSpPr>
          <p:spPr>
            <a:xfrm>
              <a:off x="6672105" y="1650822"/>
              <a:ext cx="620105" cy="620105"/>
            </a:xfrm>
            <a:prstGeom prst="ellipse">
              <a:avLst/>
            </a:prstGeom>
            <a:solidFill>
              <a:srgbClr val="F8F8F8"/>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546773" y="1620677"/>
              <a:ext cx="643191" cy="620105"/>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lumMod val="85000"/>
                      <a:lumOff val="15000"/>
                    </a:schemeClr>
                  </a:solidFill>
                  <a:cs typeface="+mn-ea"/>
                  <a:sym typeface="+mn-lt"/>
                </a:rPr>
                <a:t>3</a:t>
              </a:r>
              <a:endParaRPr lang="zh-CN" altLang="en-US" sz="2800" b="1">
                <a:solidFill>
                  <a:schemeClr val="tx1">
                    <a:lumMod val="85000"/>
                    <a:lumOff val="15000"/>
                  </a:schemeClr>
                </a:solidFill>
                <a:cs typeface="+mn-ea"/>
                <a:sym typeface="+mn-lt"/>
              </a:endParaRPr>
            </a:p>
          </p:txBody>
        </p:sp>
      </p:grpSp>
      <p:sp>
        <p:nvSpPr>
          <p:cNvPr id="18" name="矩形 17"/>
          <p:cNvSpPr/>
          <p:nvPr/>
        </p:nvSpPr>
        <p:spPr>
          <a:xfrm>
            <a:off x="7349531" y="1637118"/>
            <a:ext cx="3757760" cy="769441"/>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quan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phân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tích</a:t>
            </a:r>
            <a:endParaRPr lang="vi-VN" altLang="zh-CN" sz="2400" b="1">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ja-JP" sz="2000"/>
              <a:t>thị- thính- khứu- vị - xúc giác</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矩形 19"/>
          <p:cNvSpPr/>
          <p:nvPr/>
        </p:nvSpPr>
        <p:spPr>
          <a:xfrm>
            <a:off x="7266239" y="3281208"/>
            <a:ext cx="4389343" cy="769441"/>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Căn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vào</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mục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đích</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vi-VN" altLang="zh-CN" sz="2400" b="1">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ja-JP" sz="2000"/>
              <a:t>chủ định – không chủ định</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7373455" y="4822011"/>
            <a:ext cx="4344459" cy="769441"/>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Căn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cứ</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đối</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tượng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vi-VN" altLang="zh-CN" sz="2400" b="1">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zh-CN" sz="2000">
                <a:solidFill>
                  <a:schemeClr val="tx1">
                    <a:lumMod val="85000"/>
                    <a:lumOff val="15000"/>
                  </a:schemeClr>
                </a:solidFill>
                <a:latin typeface="+mj-lt"/>
                <a:cs typeface="Arial" panose="020B0604020202020204" pitchFamily="34" charset="0"/>
                <a:sym typeface="+mn-lt"/>
              </a:rPr>
              <a:t>Thời gian - không gian - vận động</a:t>
            </a:r>
            <a:endParaRPr lang="zh-CN" altLang="en-US" sz="2000">
              <a:solidFill>
                <a:schemeClr val="tx1">
                  <a:lumMod val="85000"/>
                  <a:lumOff val="15000"/>
                </a:schemeClr>
              </a:solidFill>
              <a:latin typeface="+mj-lt"/>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1090303" y="2009154"/>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27" name="Picture 26">
            <a:extLst>
              <a:ext uri="{FF2B5EF4-FFF2-40B4-BE49-F238E27FC236}">
                <a16:creationId xmlns:a16="http://schemas.microsoft.com/office/drawing/2014/main" id="{A0C64A6A-A80E-6956-8F10-3ED9646A789F}"/>
              </a:ext>
            </a:extLst>
          </p:cNvPr>
          <p:cNvPicPr>
            <a:picLocks noChangeAspect="1"/>
          </p:cNvPicPr>
          <p:nvPr/>
        </p:nvPicPr>
        <p:blipFill>
          <a:blip r:embed="rId3"/>
          <a:stretch>
            <a:fillRect/>
          </a:stretch>
        </p:blipFill>
        <p:spPr>
          <a:xfrm>
            <a:off x="2414323" y="1800991"/>
            <a:ext cx="3101609" cy="3002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8567842"/>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rgbClr val="FE6835"/>
                  </a:solidFill>
                  <a:latin typeface="Arial" panose="020B0604020202020204" pitchFamily="34" charset="0"/>
                  <a:cs typeface="Arial" panose="020B0604020202020204" pitchFamily="34" charset="0"/>
                  <a:sym typeface="+mn-lt"/>
                </a:rPr>
                <a:t>3.Quy </a:t>
              </a:r>
              <a:r>
                <a:rPr lang="en-US" altLang="zh-CN" sz="2800" b="1" err="1">
                  <a:solidFill>
                    <a:srgbClr val="FE6835"/>
                  </a:solidFill>
                  <a:latin typeface="Arial" panose="020B0604020202020204" pitchFamily="34" charset="0"/>
                  <a:cs typeface="Arial" panose="020B0604020202020204" pitchFamily="34" charset="0"/>
                  <a:sym typeface="+mn-lt"/>
                </a:rPr>
                <a:t>luật</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cơ</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bản</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của</a:t>
              </a:r>
              <a:r>
                <a:rPr lang="en-US" altLang="zh-CN" sz="2800" b="1">
                  <a:solidFill>
                    <a:srgbClr val="FE6835"/>
                  </a:solidFill>
                  <a:latin typeface="Arial" panose="020B0604020202020204" pitchFamily="34" charset="0"/>
                  <a:cs typeface="Arial" panose="020B0604020202020204" pitchFamily="34" charset="0"/>
                  <a:sym typeface="+mn-lt"/>
                </a:rPr>
                <a:t> tri </a:t>
              </a:r>
              <a:r>
                <a:rPr lang="en-US" altLang="zh-CN" sz="2800" b="1" err="1">
                  <a:solidFill>
                    <a:srgbClr val="FE6835"/>
                  </a:solidFill>
                  <a:latin typeface="Arial" panose="020B0604020202020204" pitchFamily="34" charset="0"/>
                  <a:cs typeface="Arial" panose="020B0604020202020204" pitchFamily="34" charset="0"/>
                  <a:sym typeface="+mn-lt"/>
                </a:rPr>
                <a:t>giác</a:t>
              </a:r>
              <a:endParaRPr lang="zh-CN" altLang="en-US" sz="2800" b="1">
                <a:solidFill>
                  <a:srgbClr val="FE6835"/>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465791" y="389143"/>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Hộp Văn bản 5">
            <a:extLst>
              <a:ext uri="{FF2B5EF4-FFF2-40B4-BE49-F238E27FC236}">
                <a16:creationId xmlns:a16="http://schemas.microsoft.com/office/drawing/2014/main" id="{381B3CC2-66EB-D360-A62E-230E935824AC}"/>
              </a:ext>
            </a:extLst>
          </p:cNvPr>
          <p:cNvSpPr txBox="1"/>
          <p:nvPr/>
        </p:nvSpPr>
        <p:spPr>
          <a:xfrm>
            <a:off x="5868000" y="1275150"/>
            <a:ext cx="4838400" cy="4524315"/>
          </a:xfrm>
          <a:prstGeom prst="rect">
            <a:avLst/>
          </a:prstGeom>
          <a:noFill/>
          <a:ln w="76200">
            <a:solidFill>
              <a:schemeClr val="accent2"/>
            </a:solidFill>
          </a:ln>
        </p:spPr>
        <p:txBody>
          <a:bodyPr wrap="square" rtlCol="0">
            <a:spAutoFit/>
          </a:bodyPr>
          <a:lstStyle/>
          <a:p>
            <a:r>
              <a:rPr lang="en-US" altLang="ja-JP" sz="1800">
                <a:effectLst/>
                <a:latin typeface="Arial" panose="020B0604020202020204" pitchFamily="34" charset="0"/>
                <a:ea typeface="Calibri" panose="020F0502020204030204" pitchFamily="34" charset="0"/>
                <a:cs typeface="Arial" panose="020B0604020202020204" pitchFamily="34" charset="0"/>
              </a:rPr>
              <a:t> </a:t>
            </a:r>
            <a:r>
              <a:rPr lang="vi-VN"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Quy </a:t>
            </a:r>
            <a:r>
              <a:rPr lang="en-US" altLang="ja-JP" sz="240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luật</a:t>
            </a:r>
            <a:r>
              <a:rPr lang="en-US"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về</a:t>
            </a:r>
            <a:r>
              <a:rPr lang="en-US"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tính</a:t>
            </a:r>
            <a:r>
              <a:rPr lang="en-US"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đối</a:t>
            </a:r>
            <a:r>
              <a:rPr lang="en-US"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tượng</a:t>
            </a:r>
            <a:endParaRPr lang="vi-VN" altLang="ja-JP" sz="240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vi-VN" altLang="ja-JP" sz="2400">
              <a:solidFill>
                <a:schemeClr val="bg2">
                  <a:lumMod val="10000"/>
                </a:schemeClr>
              </a:solidFill>
              <a:latin typeface="Arial" panose="020B0604020202020204" pitchFamily="34" charset="0"/>
              <a:ea typeface="Calibri" panose="020F0502020204030204" pitchFamily="34" charset="0"/>
              <a:cs typeface="Arial" panose="020B0604020202020204" pitchFamily="34" charset="0"/>
            </a:endParaRPr>
          </a:p>
          <a:p>
            <a:r>
              <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về</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lựa</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chọn</a:t>
            </a:r>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về</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có</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ý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nghĩa</a:t>
            </a:r>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về</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ổn</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định</a:t>
            </a:r>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 </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Quy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luật</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tổng</a:t>
            </a:r>
            <a:r>
              <a:rPr lang="en-US"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altLang="ja-JP" sz="2400" err="1">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giác</a:t>
            </a:r>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vi-VN" altLang="ja-JP" sz="240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p>
            <a:r>
              <a:rPr kumimoji="1" lang="vi-VN" altLang="ja-JP" sz="2400">
                <a:solidFill>
                  <a:schemeClr val="bg2">
                    <a:lumMod val="10000"/>
                  </a:schemeClr>
                </a:solidFill>
                <a:latin typeface="Arial" panose="020B0604020202020204" pitchFamily="34" charset="0"/>
                <a:cs typeface="Arial" panose="020B0604020202020204" pitchFamily="34" charset="0"/>
              </a:rPr>
              <a:t> - Quy luật ảo giác</a:t>
            </a:r>
          </a:p>
          <a:p>
            <a:endParaRPr kumimoji="1" lang="ja-JP" altLang="en-US" sz="2400">
              <a:solidFill>
                <a:schemeClr val="bg2">
                  <a:lumMod val="10000"/>
                </a:schemeClr>
              </a:solidFill>
            </a:endParaRPr>
          </a:p>
        </p:txBody>
      </p:sp>
      <p:pic>
        <p:nvPicPr>
          <p:cNvPr id="9" name="Hình ảnh 8">
            <a:extLst>
              <a:ext uri="{FF2B5EF4-FFF2-40B4-BE49-F238E27FC236}">
                <a16:creationId xmlns:a16="http://schemas.microsoft.com/office/drawing/2014/main" id="{D15BA25B-CAD0-A90E-3E88-7D7A8A1CD1D3}"/>
              </a:ext>
            </a:extLst>
          </p:cNvPr>
          <p:cNvPicPr>
            <a:picLocks noChangeAspect="1"/>
          </p:cNvPicPr>
          <p:nvPr/>
        </p:nvPicPr>
        <p:blipFill>
          <a:blip r:embed="rId3"/>
          <a:stretch>
            <a:fillRect/>
          </a:stretch>
        </p:blipFill>
        <p:spPr>
          <a:xfrm>
            <a:off x="1392712" y="2298037"/>
            <a:ext cx="4180036" cy="2605163"/>
          </a:xfrm>
          <a:prstGeom prst="rect">
            <a:avLst/>
          </a:prstGeom>
        </p:spPr>
      </p:pic>
    </p:spTree>
    <p:extLst>
      <p:ext uri="{BB962C8B-B14F-4D97-AF65-F5344CB8AC3E}">
        <p14:creationId xmlns:p14="http://schemas.microsoft.com/office/powerpoint/2010/main" val="249472201"/>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927515"/>
          </a:xfrm>
          <a:prstGeom prst="rect">
            <a:avLst/>
          </a:prstGeom>
        </p:spPr>
        <p:txBody>
          <a:bodyPr wrap="square">
            <a:spAutoFit/>
          </a:bodyPr>
          <a:lstStyle/>
          <a:p>
            <a:pPr marR="0" lvl="0" algn="just">
              <a:lnSpc>
                <a:spcPct val="107000"/>
              </a:lnSpc>
              <a:spcBef>
                <a:spcPts val="0"/>
              </a:spcBef>
              <a:spcAft>
                <a:spcPts val="800"/>
              </a:spcAft>
              <a:buSzPts val="1100"/>
            </a:pPr>
            <a:r>
              <a:rPr lang="en-US" sz="2000">
                <a:effectLst/>
                <a:latin typeface="Arial" panose="020B0604020202020204" pitchFamily="34" charset="0"/>
                <a:ea typeface="Calibri" panose="020F0502020204030204" pitchFamily="34" charset="0"/>
                <a:cs typeface="Arial" panose="020B0604020202020204" pitchFamily="34" charset="0"/>
              </a:rPr>
              <a:t>3.1.Quy </a:t>
            </a:r>
            <a:r>
              <a:rPr lang="en-US" sz="2000" err="1">
                <a:effectLst/>
                <a:latin typeface="Arial" panose="020B0604020202020204" pitchFamily="34" charset="0"/>
                <a:ea typeface="Calibri" panose="020F0502020204030204" pitchFamily="34" charset="0"/>
                <a:cs typeface="Arial" panose="020B0604020202020204" pitchFamily="34" charset="0"/>
              </a:rPr>
              <a:t>luật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về</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tính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đối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a:t>
            </a:r>
            <a:endParaRPr lang="vi-VN" sz="2000">
              <a:effectLst/>
              <a:latin typeface="Arial" panose="020B060402020202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800"/>
              </a:spcAft>
              <a:buSzPts val="1100"/>
            </a:pPr>
            <a:r>
              <a:rPr lang="vi-VN" altLang="ja-JP" sz="2000">
                <a:latin typeface="Arial" panose="020B0604020202020204" pitchFamily="34" charset="0"/>
                <a:cs typeface="Arial" panose="020B0604020202020204" pitchFamily="34" charset="0"/>
              </a:rPr>
              <a:t>- Tri giác có mối quan hệ chặt chẽ với cảm giác </a:t>
            </a:r>
          </a:p>
          <a:p>
            <a:pPr marR="0" lvl="0" algn="just">
              <a:lnSpc>
                <a:spcPct val="107000"/>
              </a:lnSpc>
              <a:spcBef>
                <a:spcPts val="0"/>
              </a:spcBef>
              <a:spcAft>
                <a:spcPts val="800"/>
              </a:spcAft>
              <a:buSzPts val="1100"/>
            </a:pPr>
            <a:r>
              <a:rPr lang="vi-VN" altLang="ja-JP" sz="2000">
                <a:latin typeface="Arial" panose="020B0604020202020204" pitchFamily="34" charset="0"/>
                <a:cs typeface="Arial" panose="020B0604020202020204" pitchFamily="34" charset="0"/>
              </a:rPr>
              <a:t>- Hình ảnh trực quan mà tri giác đem lại bao giờ cũng thuộc về một sự vật hiện tượng nhất định nào đó của thế giới bên ngoài </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rgbClr val="FE6835"/>
                  </a:solidFill>
                  <a:latin typeface="Arial" panose="020B0604020202020204" pitchFamily="34" charset="0"/>
                  <a:cs typeface="Arial" panose="020B0604020202020204" pitchFamily="34" charset="0"/>
                  <a:sym typeface="+mn-lt"/>
                </a:rPr>
                <a:t>3.Quy </a:t>
              </a:r>
              <a:r>
                <a:rPr lang="en-US" altLang="zh-CN" sz="2800" b="1" err="1">
                  <a:solidFill>
                    <a:srgbClr val="FE6835"/>
                  </a:solidFill>
                  <a:latin typeface="Arial" panose="020B0604020202020204" pitchFamily="34" charset="0"/>
                  <a:cs typeface="Arial" panose="020B0604020202020204" pitchFamily="34" charset="0"/>
                  <a:sym typeface="+mn-lt"/>
                </a:rPr>
                <a:t>luật</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cơ</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bản</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của</a:t>
              </a:r>
              <a:r>
                <a:rPr lang="en-US" altLang="zh-CN" sz="2800" b="1">
                  <a:solidFill>
                    <a:srgbClr val="FE6835"/>
                  </a:solidFill>
                  <a:latin typeface="Arial" panose="020B0604020202020204" pitchFamily="34" charset="0"/>
                  <a:cs typeface="Arial" panose="020B0604020202020204" pitchFamily="34" charset="0"/>
                  <a:sym typeface="+mn-lt"/>
                </a:rPr>
                <a:t> tri </a:t>
              </a:r>
              <a:r>
                <a:rPr lang="en-US" altLang="zh-CN" sz="2800" b="1" err="1">
                  <a:solidFill>
                    <a:srgbClr val="FE6835"/>
                  </a:solidFill>
                  <a:latin typeface="Arial" panose="020B0604020202020204" pitchFamily="34" charset="0"/>
                  <a:cs typeface="Arial" panose="020B0604020202020204" pitchFamily="34" charset="0"/>
                  <a:sym typeface="+mn-lt"/>
                </a:rPr>
                <a:t>giác</a:t>
              </a:r>
              <a:endParaRPr lang="zh-CN" altLang="en-US" sz="2800" b="1">
                <a:solidFill>
                  <a:srgbClr val="FE6835"/>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91844826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879880" y="316481"/>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767434" y="2783979"/>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440800" y="1458981"/>
            <a:ext cx="7531200" cy="33239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Thành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viên</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nhóm</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a:t>
            </a:r>
          </a:p>
          <a:p>
            <a:pPr algn="just"/>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1.Đặng</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Mạnh</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Cường</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vi-VN"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- 20214949</a:t>
            </a:r>
            <a:r>
              <a:rPr lang="vi-VN"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Nhóm</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trưởng</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a:t>
            </a:r>
          </a:p>
          <a:p>
            <a:pPr algn="just"/>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2.Nguyễn</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Minh Quang </a:t>
            </a:r>
            <a:r>
              <a:rPr lang="vi-VN"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- 20214775</a:t>
            </a:r>
          </a:p>
          <a:p>
            <a:pPr algn="just"/>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3.Trần</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Minh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Tuấn</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vi-VN"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- 20214978</a:t>
            </a:r>
          </a:p>
          <a:p>
            <a:pPr algn="just"/>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4.Nguyễn</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Đình</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Hiếu</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vi-VN"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- 20212805</a:t>
            </a:r>
          </a:p>
          <a:p>
            <a:pPr algn="just"/>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5.Nguyễn</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Như</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Tùng</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vi-VN"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a:t>
            </a:r>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 20216273</a:t>
            </a:r>
          </a:p>
          <a:p>
            <a:pPr algn="just"/>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6.</a:t>
            </a:r>
            <a:r>
              <a:rPr lang="vi-VN" sz="2400" b="1">
                <a:latin typeface="Candara" panose="020E0502030303020204" pitchFamily="34" charset="0"/>
                <a:ea typeface="Calibri" panose="020F0502020204030204" pitchFamily="34" charset="0"/>
                <a:cs typeface="Calibri" panose="020F0502020204030204" pitchFamily="34" charset="0"/>
              </a:rPr>
              <a:t>Nguyễn Vũ Minh Sơn 	- 20217248</a:t>
            </a:r>
            <a:endParaRPr lang="en-US" sz="2400" b="1">
              <a:latin typeface="Candara" panose="020E0502030303020204" pitchFamily="34" charset="0"/>
              <a:ea typeface="Calibri" panose="020F0502020204030204" pitchFamily="34" charset="0"/>
              <a:cs typeface="Calibri" panose="020F0502020204030204" pitchFamily="34" charset="0"/>
            </a:endParaRPr>
          </a:p>
          <a:p>
            <a:pPr algn="just"/>
            <a:r>
              <a:rPr lang="en-US" altLang="zh-CN" sz="2400" b="1" err="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7.</a:t>
            </a:r>
            <a:r>
              <a:rPr lang="en-US" sz="2400" b="1" err="1">
                <a:latin typeface="Candara" panose="020E0502030303020204" pitchFamily="34" charset="0"/>
                <a:ea typeface="Calibri" panose="020F0502020204030204" pitchFamily="34" charset="0"/>
                <a:cs typeface="Calibri" panose="020F0502020204030204" pitchFamily="34" charset="0"/>
              </a:rPr>
              <a:t>Trần</a:t>
            </a:r>
            <a:r>
              <a:rPr lang="en-US" sz="2400" b="1">
                <a:latin typeface="Candara" panose="020E0502030303020204" pitchFamily="34" charset="0"/>
                <a:ea typeface="Calibri" panose="020F0502020204030204" pitchFamily="34" charset="0"/>
                <a:cs typeface="Calibri" panose="020F0502020204030204" pitchFamily="34" charset="0"/>
              </a:rPr>
              <a:t> </a:t>
            </a:r>
            <a:r>
              <a:rPr lang="en-US" sz="2400" b="1" err="1">
                <a:latin typeface="Candara" panose="020E0502030303020204" pitchFamily="34" charset="0"/>
                <a:ea typeface="Calibri" panose="020F0502020204030204" pitchFamily="34" charset="0"/>
                <a:cs typeface="Calibri" panose="020F0502020204030204" pitchFamily="34" charset="0"/>
              </a:rPr>
              <a:t>Việt</a:t>
            </a:r>
            <a:r>
              <a:rPr lang="en-US" sz="2400" b="1">
                <a:latin typeface="Candara" panose="020E0502030303020204" pitchFamily="34" charset="0"/>
                <a:ea typeface="Calibri" panose="020F0502020204030204" pitchFamily="34" charset="0"/>
                <a:cs typeface="Calibri" panose="020F0502020204030204" pitchFamily="34" charset="0"/>
              </a:rPr>
              <a:t> Quang </a:t>
            </a:r>
            <a:r>
              <a:rPr lang="vi-VN" sz="2400" b="1">
                <a:latin typeface="Candara" panose="020E0502030303020204" pitchFamily="34" charset="0"/>
                <a:ea typeface="Calibri" panose="020F0502020204030204" pitchFamily="34" charset="0"/>
                <a:cs typeface="Calibri" panose="020F0502020204030204" pitchFamily="34" charset="0"/>
              </a:rPr>
              <a:t>		</a:t>
            </a:r>
            <a:r>
              <a:rPr lang="en-US" sz="2400" b="1">
                <a:latin typeface="Candara" panose="020E0502030303020204" pitchFamily="34" charset="0"/>
                <a:ea typeface="Calibri" panose="020F0502020204030204" pitchFamily="34" charset="0"/>
                <a:cs typeface="Calibri" panose="020F0502020204030204" pitchFamily="34" charset="0"/>
              </a:rPr>
              <a:t>- 20212928 </a:t>
            </a:r>
          </a:p>
          <a:p>
            <a:pPr algn="just"/>
            <a:r>
              <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rPr>
              <a:t>8.</a:t>
            </a:r>
            <a:r>
              <a:rPr lang="vi-VN" sz="2400" b="1">
                <a:latin typeface="Candara" panose="020E0502030303020204" pitchFamily="34" charset="0"/>
                <a:ea typeface="Calibri" panose="020F0502020204030204" pitchFamily="34" charset="0"/>
                <a:cs typeface="Calibri" panose="020F0502020204030204" pitchFamily="34" charset="0"/>
              </a:rPr>
              <a:t>Đinh Phương Đông 	- 20212515</a:t>
            </a:r>
            <a:endParaRPr lang="en-US" altLang="zh-CN" sz="2400" b="1">
              <a:solidFill>
                <a:schemeClr val="tx1">
                  <a:lumMod val="85000"/>
                  <a:lumOff val="15000"/>
                </a:schemeClr>
              </a:solidFill>
              <a:latin typeface="Candara" panose="020E0502030303020204" pitchFamily="34" charset="0"/>
              <a:ea typeface="Calibri" panose="020F0502020204030204" pitchFamily="34" charset="0"/>
              <a:cs typeface="Calibri" panose="020F050202020403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407637926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chemeClr val="accent1">
              <a:lumMod val="40000"/>
              <a:lumOff val="6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590885"/>
          </a:xfrm>
          <a:prstGeom prst="rect">
            <a:avLst/>
          </a:prstGeom>
        </p:spPr>
        <p:txBody>
          <a:bodyPr wrap="square">
            <a:spAutoFit/>
          </a:bodyPr>
          <a:lstStyle/>
          <a:p>
            <a:pPr marR="0" lvl="0" algn="just">
              <a:lnSpc>
                <a:spcPct val="107000"/>
              </a:lnSpc>
              <a:spcBef>
                <a:spcPts val="0"/>
              </a:spcBef>
              <a:spcAft>
                <a:spcPts val="80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3.2.Quy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lựa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chọn</a:t>
            </a:r>
            <a:r>
              <a:rPr lang="en-US" sz="2000">
                <a:effectLst/>
                <a:latin typeface="Arial" panose="020B0604020202020204" pitchFamily="34" charset="0"/>
                <a:ea typeface="Times New Roman" panose="02020603050405020304" pitchFamily="18" charset="0"/>
                <a:cs typeface="Arial" panose="020B0604020202020204" pitchFamily="34" charset="0"/>
              </a:rPr>
              <a:t>:</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800"/>
              </a:spcAft>
              <a:buSzPts val="1100"/>
            </a:pPr>
            <a:r>
              <a:rPr lang="vi-VN" altLang="ja-JP" sz="2000"/>
              <a:t>- </a:t>
            </a:r>
            <a:r>
              <a:rPr lang="vi-VN" altLang="ja-JP" sz="2000">
                <a:latin typeface="Arial" panose="020B0604020202020204" pitchFamily="34" charset="0"/>
                <a:cs typeface="Arial" panose="020B0604020202020204" pitchFamily="34" charset="0"/>
              </a:rPr>
              <a:t>Là khả năng chỉ phản ánh một vài đối tượng nào đó trong vô số những sự vật, hiện tượng xung quanh.</a:t>
            </a:r>
          </a:p>
          <a:p>
            <a:pPr marR="0" lvl="0" algn="just">
              <a:lnSpc>
                <a:spcPct val="107000"/>
              </a:lnSpc>
              <a:spcBef>
                <a:spcPts val="0"/>
              </a:spcBef>
              <a:spcAft>
                <a:spcPts val="800"/>
              </a:spcAft>
              <a:buSzPts val="1100"/>
            </a:pPr>
            <a:endParaRPr lang="vi-VN" altLang="ja-JP" sz="2000">
              <a:latin typeface="Arial" panose="020B060402020202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Hình ảnh 5">
            <a:extLst>
              <a:ext uri="{FF2B5EF4-FFF2-40B4-BE49-F238E27FC236}">
                <a16:creationId xmlns:a16="http://schemas.microsoft.com/office/drawing/2014/main" id="{8C5F0FDD-9725-3E43-AEA9-5B6922A8D76B}"/>
              </a:ext>
            </a:extLst>
          </p:cNvPr>
          <p:cNvPicPr>
            <a:picLocks noChangeAspect="1"/>
          </p:cNvPicPr>
          <p:nvPr/>
        </p:nvPicPr>
        <p:blipFill>
          <a:blip r:embed="rId3"/>
          <a:stretch>
            <a:fillRect/>
          </a:stretch>
        </p:blipFill>
        <p:spPr>
          <a:xfrm>
            <a:off x="6894693" y="3168198"/>
            <a:ext cx="3411284" cy="2292617"/>
          </a:xfrm>
          <a:prstGeom prst="rect">
            <a:avLst/>
          </a:prstGeom>
        </p:spPr>
      </p:pic>
    </p:spTree>
    <p:extLst>
      <p:ext uri="{BB962C8B-B14F-4D97-AF65-F5344CB8AC3E}">
        <p14:creationId xmlns:p14="http://schemas.microsoft.com/office/powerpoint/2010/main" val="170187605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704"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53405" y="1712776"/>
            <a:ext cx="6995092" cy="2578847"/>
          </a:xfrm>
          <a:prstGeom prst="rect">
            <a:avLst/>
          </a:prstGeom>
        </p:spPr>
        <p:txBody>
          <a:bodyPr wrap="square">
            <a:spAutoFit/>
          </a:bodyPr>
          <a:lstStyle/>
          <a:p>
            <a:pPr marR="0" lvl="0" algn="just">
              <a:lnSpc>
                <a:spcPct val="107000"/>
              </a:lnSpc>
              <a:spcBef>
                <a:spcPts val="0"/>
              </a:spcBef>
              <a:spcAft>
                <a:spcPts val="80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3.3.Quy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có</a:t>
            </a:r>
            <a:r>
              <a:rPr lang="en-US" sz="2000">
                <a:effectLst/>
                <a:latin typeface="Arial" panose="020B0604020202020204" pitchFamily="34" charset="0"/>
                <a:ea typeface="Times New Roman" panose="02020603050405020304" pitchFamily="18" charset="0"/>
                <a:cs typeface="Arial" panose="020B0604020202020204" pitchFamily="34" charset="0"/>
              </a:rPr>
              <a:t> ý </a:t>
            </a:r>
            <a:r>
              <a:rPr lang="en-US" sz="2000" err="1">
                <a:effectLst/>
                <a:latin typeface="Arial" panose="020B0604020202020204" pitchFamily="34" charset="0"/>
                <a:ea typeface="Times New Roman" panose="02020603050405020304" pitchFamily="18" charset="0"/>
                <a:cs typeface="Arial" panose="020B0604020202020204" pitchFamily="34" charset="0"/>
              </a:rPr>
              <a:t>nghĩa</a:t>
            </a:r>
            <a:r>
              <a:rPr lang="en-US" sz="2000">
                <a:effectLst/>
                <a:latin typeface="Arial" panose="020B0604020202020204" pitchFamily="34" charset="0"/>
                <a:ea typeface="Times New Roman" panose="02020603050405020304" pitchFamily="18" charset="0"/>
                <a:cs typeface="Arial" panose="020B0604020202020204" pitchFamily="34" charset="0"/>
              </a:rPr>
              <a:t>: </a:t>
            </a:r>
          </a:p>
          <a:p>
            <a:pPr marR="0" lvl="0" algn="just">
              <a:lnSpc>
                <a:spcPct val="107000"/>
              </a:lnSpc>
              <a:spcBef>
                <a:spcPts val="0"/>
              </a:spcBef>
              <a:spcAft>
                <a:spcPts val="800"/>
              </a:spcAft>
              <a:buSzPts val="1100"/>
            </a:pPr>
            <a:r>
              <a:rPr lang="vi-VN" sz="2000">
                <a:effectLst/>
                <a:latin typeface="Arial" panose="020B0604020202020204" pitchFamily="34" charset="0"/>
                <a:ea typeface="Times New Roman" panose="02020603050405020304" pitchFamily="18" charset="0"/>
                <a:cs typeface="Arial" panose="020B0604020202020204" pitchFamily="34" charset="0"/>
              </a:rPr>
              <a:t>Cho ta </a:t>
            </a:r>
            <a:r>
              <a:rPr lang="en-US" sz="2000" err="1">
                <a:effectLst/>
                <a:latin typeface="Arial" panose="020B0604020202020204" pitchFamily="34" charset="0"/>
                <a:ea typeface="Times New Roman" panose="02020603050405020304" pitchFamily="18" charset="0"/>
                <a:cs typeface="Arial" panose="020B0604020202020204" pitchFamily="34" charset="0"/>
              </a:rPr>
              <a:t>biết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gì</a:t>
            </a:r>
            <a:r>
              <a:rPr lang="vi-VN" sz="2000">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đặt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cho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bằng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từ</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thấy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được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dụng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ra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sao</a:t>
            </a:r>
            <a:r>
              <a:rPr lang="en-US" sz="2000">
                <a:effectLst/>
                <a:latin typeface="Arial" panose="020B0604020202020204" pitchFamily="34" charset="0"/>
                <a:ea typeface="Times New Roman" panose="02020603050405020304" pitchFamily="18" charset="0"/>
                <a:cs typeface="Arial" panose="020B0604020202020204" pitchFamily="34" charset="0"/>
              </a:rPr>
              <a:t>. </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800"/>
              </a:spcAft>
              <a:buSzPts val="1100"/>
            </a:pPr>
            <a:r>
              <a:rPr lang="en-US" sz="2000" err="1">
                <a:effectLst/>
                <a:latin typeface="Arial" panose="020B0604020202020204" pitchFamily="34" charset="0"/>
                <a:ea typeface="Times New Roman" panose="02020603050405020304" pitchFamily="18" charset="0"/>
                <a:cs typeface="Arial" panose="020B0604020202020204" pitchFamily="34" charset="0"/>
              </a:rPr>
              <a:t>Ngay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khi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nhìn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thấy</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một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chưa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quen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biết</a:t>
            </a:r>
            <a:r>
              <a:rPr lang="en-US" sz="2000">
                <a:effectLst/>
                <a:latin typeface="Arial" panose="020B0604020202020204" pitchFamily="34" charset="0"/>
                <a:ea typeface="Calibri" panose="020F0502020204030204" pitchFamily="34" charset="0"/>
                <a:cs typeface="Arial" panose="020B0604020202020204" pitchFamily="34" charset="0"/>
              </a:rPr>
              <a:t>, ta </a:t>
            </a:r>
            <a:r>
              <a:rPr lang="en-US" sz="2000" err="1">
                <a:effectLst/>
                <a:latin typeface="Arial" panose="020B0604020202020204" pitchFamily="34" charset="0"/>
                <a:ea typeface="Calibri" panose="020F0502020204030204" pitchFamily="34" charset="0"/>
                <a:cs typeface="Arial" panose="020B0604020202020204" pitchFamily="34" charset="0"/>
              </a:rPr>
              <a:t>cũng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cố</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ghi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nhận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trong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giống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nhau</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với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những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sự</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vật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đã</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quen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biết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xếp</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nó</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một</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nhóm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đó</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45571533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chemeClr val="accent1">
              <a:lumMod val="40000"/>
              <a:lumOff val="6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1393010"/>
          </a:xfrm>
          <a:prstGeom prst="rect">
            <a:avLst/>
          </a:prstGeom>
        </p:spPr>
        <p:txBody>
          <a:bodyPr wrap="square">
            <a:spAutoFit/>
          </a:bodyPr>
          <a:lstStyle/>
          <a:p>
            <a:pPr marR="0" lvl="0" algn="just">
              <a:lnSpc>
                <a:spcPct val="107000"/>
              </a:lnSpc>
              <a:spcBef>
                <a:spcPts val="0"/>
              </a:spcBef>
              <a:spcAft>
                <a:spcPts val="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3.4.Quy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tính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ổn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định</a:t>
            </a:r>
            <a:r>
              <a:rPr lang="en-US" sz="2000">
                <a:effectLst/>
                <a:latin typeface="Arial" panose="020B0604020202020204" pitchFamily="34" charset="0"/>
                <a:ea typeface="Times New Roman" panose="02020603050405020304" pitchFamily="18" charset="0"/>
                <a:cs typeface="Arial" panose="020B0604020202020204" pitchFamily="34" charset="0"/>
              </a:rPr>
              <a:t>:</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0"/>
              </a:spcAft>
              <a:buSzPts val="1100"/>
            </a:pPr>
            <a:r>
              <a:rPr lang="vi-VN" altLang="ja-JP" sz="2000">
                <a:latin typeface="Arial" panose="020B0604020202020204" pitchFamily="34" charset="0"/>
                <a:cs typeface="Arial" panose="020B0604020202020204" pitchFamily="34" charset="0"/>
              </a:rPr>
              <a:t>- Là khả năng phản ánh sự vật một cách không đổi khi điều kiện tri giác bị thay đổi </a:t>
            </a:r>
          </a:p>
          <a:p>
            <a:pPr marR="0" lvl="0" algn="just">
              <a:lnSpc>
                <a:spcPct val="107000"/>
              </a:lnSpc>
              <a:spcBef>
                <a:spcPts val="0"/>
              </a:spcBef>
              <a:spcAft>
                <a:spcPts val="0"/>
              </a:spcAft>
              <a:buSzPts val="1100"/>
            </a:pPr>
            <a:r>
              <a:rPr lang="vi-VN" altLang="ja-JP" sz="2000">
                <a:latin typeface="Arial" panose="020B0604020202020204" pitchFamily="34" charset="0"/>
                <a:cs typeface="Arial" panose="020B0604020202020204" pitchFamily="34" charset="0"/>
              </a:rPr>
              <a:t>- Tri giác ổn định: Màu sắc, độ lớn, hình dáng</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Hình ảnh 5">
            <a:extLst>
              <a:ext uri="{FF2B5EF4-FFF2-40B4-BE49-F238E27FC236}">
                <a16:creationId xmlns:a16="http://schemas.microsoft.com/office/drawing/2014/main" id="{7BD30DAB-B907-EE11-BE4D-B11EB1A83A39}"/>
              </a:ext>
            </a:extLst>
          </p:cNvPr>
          <p:cNvPicPr>
            <a:picLocks noChangeAspect="1"/>
          </p:cNvPicPr>
          <p:nvPr/>
        </p:nvPicPr>
        <p:blipFill>
          <a:blip r:embed="rId3"/>
          <a:stretch>
            <a:fillRect/>
          </a:stretch>
        </p:blipFill>
        <p:spPr>
          <a:xfrm>
            <a:off x="5398215" y="3476121"/>
            <a:ext cx="4786716" cy="2051450"/>
          </a:xfrm>
          <a:prstGeom prst="rect">
            <a:avLst/>
          </a:prstGeom>
          <a:effectLst>
            <a:softEdge rad="127000"/>
          </a:effectLst>
        </p:spPr>
      </p:pic>
    </p:spTree>
    <p:extLst>
      <p:ext uri="{BB962C8B-B14F-4D97-AF65-F5344CB8AC3E}">
        <p14:creationId xmlns:p14="http://schemas.microsoft.com/office/powerpoint/2010/main" val="216377991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97218" y="1584847"/>
            <a:ext cx="7779048" cy="2712292"/>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373663"/>
          </a:xfrm>
          <a:prstGeom prst="rect">
            <a:avLst/>
          </a:prstGeom>
        </p:spPr>
        <p:txBody>
          <a:bodyPr wrap="square">
            <a:spAutoFit/>
          </a:bodyPr>
          <a:lstStyle/>
          <a:p>
            <a:pPr marR="0" lvl="0" algn="just">
              <a:lnSpc>
                <a:spcPct val="107000"/>
              </a:lnSpc>
              <a:spcBef>
                <a:spcPts val="0"/>
              </a:spcBef>
              <a:spcAft>
                <a:spcPts val="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3.5.Quy </a:t>
            </a:r>
            <a:r>
              <a:rPr lang="en-US" sz="2000" err="1">
                <a:effectLst/>
                <a:latin typeface="Arial" panose="020B0604020202020204" pitchFamily="34" charset="0"/>
                <a:ea typeface="Times New Roman" panose="02020603050405020304" pitchFamily="18" charset="0"/>
                <a:cs typeface="Arial" panose="020B0604020202020204" pitchFamily="34" charset="0"/>
              </a:rPr>
              <a:t>luật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tổng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0"/>
              </a:spcAft>
              <a:buSzPts val="1100"/>
            </a:pPr>
            <a:r>
              <a:rPr lang="vi-VN" sz="2000">
                <a:latin typeface="Arial" panose="020B0604020202020204" pitchFamily="34" charset="0"/>
                <a:ea typeface="Times New Roman" panose="02020603050405020304" pitchFamily="18" charset="0"/>
                <a:cs typeface="Arial" panose="020B0604020202020204" pitchFamily="34" charset="0"/>
              </a:rPr>
              <a:t>- H</a:t>
            </a:r>
            <a:r>
              <a:rPr lang="en-US" sz="2000" err="1">
                <a:effectLst/>
                <a:latin typeface="Arial" panose="020B0604020202020204" pitchFamily="34" charset="0"/>
                <a:ea typeface="Times New Roman" panose="02020603050405020304" pitchFamily="18" charset="0"/>
                <a:cs typeface="Arial" panose="020B0604020202020204" pitchFamily="34" charset="0"/>
              </a:rPr>
              <a:t>ình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mà</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mang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lại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bị</a:t>
            </a:r>
            <a:r>
              <a:rPr lang="en-US" sz="2000">
                <a:effectLst/>
                <a:latin typeface="Arial" panose="020B0604020202020204" pitchFamily="34" charset="0"/>
                <a:ea typeface="Times New Roman" panose="02020603050405020304" pitchFamily="18" charset="0"/>
                <a:cs typeface="Arial" panose="020B0604020202020204" pitchFamily="34" charset="0"/>
              </a:rPr>
              <a:t> chi </a:t>
            </a:r>
            <a:r>
              <a:rPr lang="en-US" sz="2000" err="1">
                <a:effectLst/>
                <a:latin typeface="Arial" panose="020B0604020202020204" pitchFamily="34" charset="0"/>
                <a:ea typeface="Times New Roman" panose="02020603050405020304" pitchFamily="18" charset="0"/>
                <a:cs typeface="Arial" panose="020B0604020202020204" pitchFamily="34" charset="0"/>
              </a:rPr>
              <a:t>phối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bởi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tổng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hợp</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tâm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đã</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hình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thành</a:t>
            </a:r>
            <a:r>
              <a:rPr lang="en-US" sz="2000">
                <a:effectLst/>
                <a:latin typeface="Arial" panose="020B0604020202020204" pitchFamily="34" charset="0"/>
                <a:ea typeface="Times New Roman" panose="02020603050405020304" pitchFamily="18" charset="0"/>
                <a:cs typeface="Arial" panose="020B0604020202020204" pitchFamily="34" charset="0"/>
              </a:rPr>
              <a:t> ở </a:t>
            </a:r>
            <a:r>
              <a:rPr lang="en-US" sz="2000" err="1">
                <a:effectLst/>
                <a:latin typeface="Arial" panose="020B0604020202020204" pitchFamily="34" charset="0"/>
                <a:ea typeface="Times New Roman" panose="02020603050405020304" pitchFamily="18" charset="0"/>
                <a:cs typeface="Arial" panose="020B0604020202020204" pitchFamily="34" charset="0"/>
              </a:rPr>
              <a:t>cá</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gọi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tổng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gn="just">
              <a:lnSpc>
                <a:spcPct val="107000"/>
              </a:lnSpc>
              <a:spcBef>
                <a:spcPts val="0"/>
              </a:spcBef>
              <a:spcAft>
                <a:spcPts val="0"/>
              </a:spcAft>
              <a:buSzPts val="1100"/>
            </a:pPr>
            <a:r>
              <a:rPr lang="vi-VN"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phụ</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thuộc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hình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ảnh</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nội</a:t>
            </a:r>
            <a:r>
              <a:rPr lang="en-US" sz="2000">
                <a:effectLst/>
                <a:latin typeface="Arial" panose="020B0604020202020204" pitchFamily="34" charset="0"/>
                <a:ea typeface="Times New Roman" panose="02020603050405020304" pitchFamily="18" charset="0"/>
                <a:cs typeface="Arial" panose="020B0604020202020204" pitchFamily="34" charset="0"/>
              </a:rPr>
              <a:t> dung </a:t>
            </a:r>
            <a:r>
              <a:rPr lang="en-US" sz="2000" err="1">
                <a:effectLst/>
                <a:latin typeface="Arial" panose="020B0604020202020204" pitchFamily="34" charset="0"/>
                <a:ea typeface="Times New Roman" panose="02020603050405020304" pitchFamily="18" charset="0"/>
                <a:cs typeface="Arial" panose="020B0604020202020204" pitchFamily="34" charset="0"/>
              </a:rPr>
              <a:t>của</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đời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sống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tâm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con </a:t>
            </a:r>
            <a:r>
              <a:rPr lang="en-US" sz="2000" err="1">
                <a:effectLst/>
                <a:latin typeface="Arial" panose="020B0604020202020204" pitchFamily="34" charset="0"/>
                <a:ea typeface="Times New Roman" panose="02020603050405020304" pitchFamily="18" charset="0"/>
                <a:cs typeface="Arial" panose="020B0604020202020204" pitchFamily="34" charset="0"/>
              </a:rPr>
              <a:t>người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vào</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đặc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điểm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tâm</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lý</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nhân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cách</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của</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họ</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được</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gọi</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là</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hiện</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tượng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tổng</a:t>
            </a:r>
            <a:r>
              <a:rPr lang="en-US" sz="2000">
                <a:effectLst/>
                <a:latin typeface="Arial" panose="020B0604020202020204" pitchFamily="34" charset="0"/>
                <a:ea typeface="Calibri" panose="020F0502020204030204" pitchFamily="34" charset="0"/>
                <a:cs typeface="Arial" panose="020B0604020202020204" pitchFamily="34" charset="0"/>
              </a:rPr>
              <a:t> </a:t>
            </a:r>
            <a:r>
              <a:rPr lang="en-US" sz="2000" err="1">
                <a:effectLst/>
                <a:latin typeface="Arial" panose="020B0604020202020204" pitchFamily="34" charset="0"/>
                <a:ea typeface="Calibri" panose="020F0502020204030204" pitchFamily="34" charset="0"/>
                <a:cs typeface="Arial" panose="020B0604020202020204" pitchFamily="34" charset="0"/>
              </a:rPr>
              <a:t>giác</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Hình ảnh 4">
            <a:extLst>
              <a:ext uri="{FF2B5EF4-FFF2-40B4-BE49-F238E27FC236}">
                <a16:creationId xmlns:a16="http://schemas.microsoft.com/office/drawing/2014/main" id="{4D26B8E7-006E-EEA9-D250-1BDA6D233523}"/>
              </a:ext>
            </a:extLst>
          </p:cNvPr>
          <p:cNvPicPr>
            <a:picLocks noChangeAspect="1"/>
          </p:cNvPicPr>
          <p:nvPr/>
        </p:nvPicPr>
        <p:blipFill>
          <a:blip r:embed="rId3"/>
          <a:stretch>
            <a:fillRect/>
          </a:stretch>
        </p:blipFill>
        <p:spPr>
          <a:xfrm>
            <a:off x="8040963" y="3917008"/>
            <a:ext cx="2835903" cy="2086797"/>
          </a:xfrm>
          <a:prstGeom prst="rect">
            <a:avLst/>
          </a:prstGeom>
        </p:spPr>
      </p:pic>
    </p:spTree>
    <p:extLst>
      <p:ext uri="{BB962C8B-B14F-4D97-AF65-F5344CB8AC3E}">
        <p14:creationId xmlns:p14="http://schemas.microsoft.com/office/powerpoint/2010/main" val="1872907062"/>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9" y="45469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653410" y="1903615"/>
            <a:ext cx="7909101" cy="2881746"/>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75876" y="1539074"/>
            <a:ext cx="7779048" cy="2712292"/>
          </a:xfrm>
          <a:prstGeom prst="rect">
            <a:avLst/>
          </a:prstGeom>
          <a:solidFill>
            <a:schemeClr val="accent1">
              <a:lumMod val="40000"/>
              <a:lumOff val="6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61407" y="1812053"/>
            <a:ext cx="6995092" cy="2044342"/>
          </a:xfrm>
          <a:prstGeom prst="rect">
            <a:avLst/>
          </a:prstGeom>
        </p:spPr>
        <p:txBody>
          <a:bodyPr wrap="square">
            <a:spAutoFit/>
          </a:bodyPr>
          <a:lstStyle/>
          <a:p>
            <a:pPr marR="0" lvl="0">
              <a:lnSpc>
                <a:spcPct val="107000"/>
              </a:lnSpc>
              <a:spcBef>
                <a:spcPts val="0"/>
              </a:spcBef>
              <a:spcAft>
                <a:spcPts val="0"/>
              </a:spcAft>
              <a:buSzPts val="1100"/>
            </a:pPr>
            <a:r>
              <a:rPr lang="en-US" sz="2000">
                <a:effectLst/>
                <a:latin typeface="Arial" panose="020B0604020202020204" pitchFamily="34" charset="0"/>
                <a:ea typeface="Times New Roman" panose="02020603050405020304" pitchFamily="18" charset="0"/>
                <a:cs typeface="Arial" panose="020B0604020202020204" pitchFamily="34" charset="0"/>
              </a:rPr>
              <a:t>3.6.Ảo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07000"/>
              </a:lnSpc>
              <a:spcBef>
                <a:spcPts val="0"/>
              </a:spcBef>
              <a:spcAft>
                <a:spcPts val="0"/>
              </a:spcAft>
              <a:buSzPts val="1100"/>
            </a:pPr>
            <a:r>
              <a:rPr lang="vi-VN" sz="2000">
                <a:effectLst/>
                <a:latin typeface="Arial" panose="020B0604020202020204" pitchFamily="34" charset="0"/>
                <a:ea typeface="Times New Roman" panose="02020603050405020304" pitchFamily="18" charset="0"/>
                <a:cs typeface="Arial" panose="020B0604020202020204" pitchFamily="34" charset="0"/>
              </a:rPr>
              <a:t>- Ả</a:t>
            </a:r>
            <a:r>
              <a:rPr lang="en-US" sz="2000">
                <a:effectLst/>
                <a:latin typeface="Arial" panose="020B0604020202020204" pitchFamily="34" charset="0"/>
                <a:ea typeface="Times New Roman" panose="02020603050405020304" pitchFamily="18" charset="0"/>
                <a:cs typeface="Arial" panose="020B0604020202020204" pitchFamily="34" charset="0"/>
              </a:rPr>
              <a:t>o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en-US" sz="2000">
                <a:effectLst/>
                <a:latin typeface="Arial" panose="020B0604020202020204" pitchFamily="34" charset="0"/>
                <a:ea typeface="Times New Roman" panose="02020603050405020304" pitchFamily="18" charset="0"/>
                <a:cs typeface="Arial" panose="020B0604020202020204" pitchFamily="34" charset="0"/>
              </a:rPr>
              <a:t> tri </a:t>
            </a:r>
            <a:r>
              <a:rPr lang="en-US" sz="2000" err="1">
                <a:effectLst/>
                <a:latin typeface="Arial" panose="020B0604020202020204" pitchFamily="34" charset="0"/>
                <a:ea typeface="Times New Roman" panose="02020603050405020304" pitchFamily="18" charset="0"/>
                <a:cs typeface="Arial" panose="020B0604020202020204" pitchFamily="34" charset="0"/>
              </a:rPr>
              <a:t>giác</a:t>
            </a:r>
            <a:r>
              <a:rPr lang="vi-VN" sz="2000">
                <a:effectLst/>
                <a:latin typeface="Arial" panose="020B0604020202020204" pitchFamily="34" charset="0"/>
                <a:ea typeface="Times New Roman" panose="02020603050405020304" pitchFamily="18" charset="0"/>
                <a:cs typeface="Arial" panose="020B0604020202020204" pitchFamily="34" charset="0"/>
              </a:rPr>
              <a:t> là</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sai</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lầm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về</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sự</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hiện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tượng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có</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thật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đang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tác</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động</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vào</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cá</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vi-VN" sz="2000">
                <a:effectLst/>
                <a:latin typeface="Arial" panose="020B0604020202020204" pitchFamily="34" charset="0"/>
                <a:ea typeface="Times New Roman" panose="02020603050405020304" pitchFamily="18" charset="0"/>
                <a:cs typeface="Arial" panose="020B0604020202020204" pitchFamily="34" charset="0"/>
              </a:rPr>
              <a:t>, do</a:t>
            </a:r>
          </a:p>
          <a:p>
            <a:pPr marR="0" lvl="0">
              <a:lnSpc>
                <a:spcPct val="107000"/>
              </a:lnSpc>
              <a:spcBef>
                <a:spcPts val="0"/>
              </a:spcBef>
              <a:spcAft>
                <a:spcPts val="0"/>
              </a:spcAft>
              <a:buSzPts val="1100"/>
            </a:pPr>
            <a:r>
              <a:rPr lang="vi-VN" sz="2000">
                <a:latin typeface="Arial" panose="020B0604020202020204" pitchFamily="34" charset="0"/>
                <a:ea typeface="Times New Roman" panose="02020603050405020304" pitchFamily="18" charset="0"/>
                <a:cs typeface="Arial" panose="020B0604020202020204" pitchFamily="34" charset="0"/>
              </a:rPr>
              <a:t>N</a:t>
            </a:r>
            <a:r>
              <a:rPr lang="en-US" sz="2000" err="1">
                <a:effectLst/>
                <a:latin typeface="Arial" panose="020B0604020202020204" pitchFamily="34" charset="0"/>
                <a:ea typeface="Times New Roman" panose="02020603050405020304" pitchFamily="18" charset="0"/>
                <a:cs typeface="Arial" panose="020B0604020202020204" pitchFamily="34" charset="0"/>
              </a:rPr>
              <a:t>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vật</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07000"/>
              </a:lnSpc>
              <a:spcBef>
                <a:spcPts val="0"/>
              </a:spcBef>
              <a:spcAft>
                <a:spcPts val="0"/>
              </a:spcAft>
              <a:buSzPts val="1100"/>
            </a:pPr>
            <a:r>
              <a:rPr lang="vi-VN" sz="2000">
                <a:latin typeface="Arial" panose="020B0604020202020204" pitchFamily="34" charset="0"/>
                <a:ea typeface="Times New Roman" panose="02020603050405020304" pitchFamily="18" charset="0"/>
                <a:cs typeface="Arial" panose="020B0604020202020204" pitchFamily="34" charset="0"/>
              </a:rPr>
              <a:t>N</a:t>
            </a:r>
            <a:r>
              <a:rPr lang="en-US" sz="2000" err="1">
                <a:effectLst/>
                <a:latin typeface="Arial" panose="020B0604020202020204" pitchFamily="34" charset="0"/>
                <a:ea typeface="Times New Roman" panose="02020603050405020304" pitchFamily="18" charset="0"/>
                <a:cs typeface="Arial" panose="020B0604020202020204" pitchFamily="34" charset="0"/>
              </a:rPr>
              <a:t>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sinh</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r>
              <a:rPr lang="en-US" sz="2000">
                <a:effectLst/>
                <a:latin typeface="Arial" panose="020B0604020202020204" pitchFamily="34" charset="0"/>
                <a:ea typeface="Times New Roman" panose="02020603050405020304" pitchFamily="18" charset="0"/>
                <a:cs typeface="Arial" panose="020B0604020202020204" pitchFamily="34" charset="0"/>
              </a:rPr>
              <a:t> </a:t>
            </a:r>
            <a:endParaRPr lang="vi-VN" sz="2000">
              <a:effectLst/>
              <a:latin typeface="Arial" panose="020B0604020202020204" pitchFamily="34" charset="0"/>
              <a:ea typeface="Times New Roman" panose="02020603050405020304" pitchFamily="18" charset="0"/>
              <a:cs typeface="Arial" panose="020B0604020202020204" pitchFamily="34" charset="0"/>
            </a:endParaRPr>
          </a:p>
          <a:p>
            <a:pPr marR="0" lvl="0">
              <a:lnSpc>
                <a:spcPct val="107000"/>
              </a:lnSpc>
              <a:spcBef>
                <a:spcPts val="0"/>
              </a:spcBef>
              <a:spcAft>
                <a:spcPts val="0"/>
              </a:spcAft>
              <a:buSzPts val="1100"/>
            </a:pPr>
            <a:r>
              <a:rPr lang="vi-VN" sz="2000">
                <a:latin typeface="Arial" panose="020B0604020202020204" pitchFamily="34" charset="0"/>
                <a:ea typeface="Times New Roman" panose="02020603050405020304" pitchFamily="18" charset="0"/>
                <a:cs typeface="Arial" panose="020B0604020202020204" pitchFamily="34" charset="0"/>
              </a:rPr>
              <a:t>N</a:t>
            </a:r>
            <a:r>
              <a:rPr lang="en-US" sz="2000" err="1">
                <a:effectLst/>
                <a:latin typeface="Arial" panose="020B0604020202020204" pitchFamily="34" charset="0"/>
                <a:ea typeface="Times New Roman" panose="02020603050405020304" pitchFamily="18" charset="0"/>
                <a:cs typeface="Arial" panose="020B0604020202020204" pitchFamily="34" charset="0"/>
              </a:rPr>
              <a:t>guyên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nhân</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tâm</a:t>
            </a:r>
            <a:r>
              <a:rPr lang="en-US" sz="2000">
                <a:effectLst/>
                <a:latin typeface="Arial" panose="020B0604020202020204" pitchFamily="34" charset="0"/>
                <a:ea typeface="Times New Roman" panose="02020603050405020304" pitchFamily="18" charset="0"/>
                <a:cs typeface="Arial" panose="020B0604020202020204" pitchFamily="34" charset="0"/>
              </a:rPr>
              <a:t> </a:t>
            </a:r>
            <a:r>
              <a:rPr lang="en-US" sz="2000" err="1">
                <a:effectLst/>
                <a:latin typeface="Arial" panose="020B0604020202020204" pitchFamily="34" charset="0"/>
                <a:ea typeface="Times New Roman" panose="02020603050405020304" pitchFamily="18" charset="0"/>
                <a:cs typeface="Arial" panose="020B0604020202020204" pitchFamily="34" charset="0"/>
              </a:rPr>
              <a:t>lý</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778588" cy="554212"/>
            <a:chOff x="241047" y="605471"/>
            <a:chExt cx="5778588"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13287"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30" name="Picture 6" descr="Rối loạn tri giác: Những điều cần biết | Vinmec">
            <a:extLst>
              <a:ext uri="{FF2B5EF4-FFF2-40B4-BE49-F238E27FC236}">
                <a16:creationId xmlns:a16="http://schemas.microsoft.com/office/drawing/2014/main" id="{4D4A7CB4-8D9E-D3C1-111C-83D9D7ABE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366" y="3364432"/>
            <a:ext cx="4255735" cy="218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21866"/>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2" y="1022995"/>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060746" y="2532464"/>
            <a:ext cx="7928827" cy="1723549"/>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a:solidFill>
                  <a:srgbClr val="FE6835"/>
                </a:solidFill>
                <a:latin typeface="Arial" panose="020B0604020202020204" pitchFamily="34" charset="0"/>
                <a:cs typeface="Arial" panose="020B0604020202020204" pitchFamily="34" charset="0"/>
                <a:sym typeface="+mn-lt"/>
              </a:rPr>
              <a:t>III. </a:t>
            </a:r>
            <a:r>
              <a:rPr lang="en-US" sz="2800" b="1" err="1">
                <a:solidFill>
                  <a:srgbClr val="FE6835"/>
                </a:solidFill>
                <a:latin typeface="Arial" panose="020B0604020202020204" pitchFamily="34" charset="0"/>
                <a:cs typeface="Arial" panose="020B0604020202020204" pitchFamily="34" charset="0"/>
              </a:rPr>
              <a:t>Vận</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dụng</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quy</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luật</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cảm</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giác</a:t>
            </a:r>
            <a:r>
              <a:rPr lang="en-US" sz="2800" b="1">
                <a:solidFill>
                  <a:srgbClr val="FE6835"/>
                </a:solidFill>
                <a:latin typeface="Arial" panose="020B0604020202020204" pitchFamily="34" charset="0"/>
                <a:cs typeface="Arial" panose="020B0604020202020204" pitchFamily="34" charset="0"/>
              </a:rPr>
              <a:t>/tri </a:t>
            </a:r>
            <a:r>
              <a:rPr lang="en-US" sz="2800" b="1" err="1">
                <a:solidFill>
                  <a:srgbClr val="FE6835"/>
                </a:solidFill>
                <a:latin typeface="Arial" panose="020B0604020202020204" pitchFamily="34" charset="0"/>
                <a:cs typeface="Arial" panose="020B0604020202020204" pitchFamily="34" charset="0"/>
              </a:rPr>
              <a:t>giác</a:t>
            </a:r>
            <a:r>
              <a:rPr lang="en-US" sz="2800" b="1">
                <a:solidFill>
                  <a:srgbClr val="FE6835"/>
                </a:solidFill>
                <a:latin typeface="Arial" panose="020B0604020202020204" pitchFamily="34" charset="0"/>
                <a:cs typeface="Arial" panose="020B0604020202020204" pitchFamily="34" charset="0"/>
              </a:rPr>
              <a:t> </a:t>
            </a:r>
            <a:endParaRPr lang="vi-VN" sz="2800" b="1">
              <a:solidFill>
                <a:srgbClr val="FE6835"/>
              </a:solidFill>
              <a:latin typeface="Arial" panose="020B0604020202020204" pitchFamily="34" charset="0"/>
              <a:cs typeface="Arial" panose="020B0604020202020204" pitchFamily="34" charset="0"/>
            </a:endParaRPr>
          </a:p>
          <a:p>
            <a:pPr algn="just"/>
            <a:r>
              <a:rPr lang="en-US" sz="2800" b="1" err="1">
                <a:solidFill>
                  <a:srgbClr val="FE6835"/>
                </a:solidFill>
                <a:latin typeface="Arial" panose="020B0604020202020204" pitchFamily="34" charset="0"/>
                <a:cs typeface="Arial" panose="020B0604020202020204" pitchFamily="34" charset="0"/>
              </a:rPr>
              <a:t>để</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giải</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thích</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cách</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trang</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trí</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sắp</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xếp</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hàng</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hóa</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trong</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siêu</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thị</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cửa</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hàng</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tiện</a:t>
            </a:r>
            <a:r>
              <a:rPr lang="en-US" sz="2800" b="1">
                <a:solidFill>
                  <a:srgbClr val="FE6835"/>
                </a:solidFill>
                <a:latin typeface="Arial" panose="020B0604020202020204" pitchFamily="34" charset="0"/>
                <a:cs typeface="Arial" panose="020B0604020202020204" pitchFamily="34" charset="0"/>
              </a:rPr>
              <a:t> </a:t>
            </a:r>
            <a:r>
              <a:rPr lang="en-US" sz="2800" b="1" err="1">
                <a:solidFill>
                  <a:srgbClr val="FE6835"/>
                </a:solidFill>
                <a:latin typeface="Arial" panose="020B0604020202020204" pitchFamily="34" charset="0"/>
                <a:cs typeface="Arial" panose="020B0604020202020204" pitchFamily="34" charset="0"/>
              </a:rPr>
              <a:t>lợi</a:t>
            </a:r>
            <a:r>
              <a:rPr lang="en-US" sz="2800" b="1">
                <a:solidFill>
                  <a:srgbClr val="FE6835"/>
                </a:solidFill>
                <a:latin typeface="Arial" panose="020B0604020202020204" pitchFamily="34" charset="0"/>
                <a:cs typeface="Arial" panose="020B0604020202020204" pitchFamily="34" charset="0"/>
              </a:rPr>
              <a:t>.</a:t>
            </a:r>
            <a:endParaRPr lang="en-US" altLang="zh-CN" sz="2800" b="1">
              <a:solidFill>
                <a:srgbClr val="FE6835"/>
              </a:solidFill>
              <a:latin typeface="Arial" panose="020B0604020202020204" pitchFamily="34" charset="0"/>
              <a:cs typeface="Arial" panose="020B0604020202020204" pitchFamily="34" charset="0"/>
              <a:sym typeface="+mn-lt"/>
            </a:endParaRPr>
          </a:p>
          <a:p>
            <a:pPr algn="ctr"/>
            <a:endParaRPr lang="en-US" altLang="zh-CN"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344790082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5802632" cy="554212"/>
            <a:chOff x="241047" y="605471"/>
            <a:chExt cx="5802632"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237331"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1.</a:t>
              </a:r>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Vận dụng q</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uy</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287743" y="1777567"/>
            <a:ext cx="4836742" cy="698717"/>
          </a:xfrm>
          <a:prstGeom prst="rect">
            <a:avLst/>
          </a:prstGeom>
        </p:spPr>
        <p:txBody>
          <a:bodyPr wrap="square">
            <a:spAutoFit/>
          </a:bodyPr>
          <a:lstStyle/>
          <a:p>
            <a:pPr>
              <a:lnSpc>
                <a:spcPct val="150000"/>
              </a:lnSpc>
            </a:pPr>
            <a:r>
              <a:rPr lang="en-US" altLang="zh-CN" sz="1400">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1400">
                <a:latin typeface="Arial" panose="020B0604020202020204" pitchFamily="34" charset="0"/>
                <a:cs typeface="Arial" panose="020B0604020202020204" pitchFamily="34" charset="0"/>
                <a:sym typeface="+mn-lt"/>
              </a:rPr>
              <a:t>I</a:t>
            </a:r>
            <a:r>
              <a:rPr lang="vi-VN" sz="1400">
                <a:latin typeface="Arial" panose="020B0604020202020204" pitchFamily="34" charset="0"/>
                <a:cs typeface="Arial" panose="020B0604020202020204" pitchFamily="34" charset="0"/>
              </a:rPr>
              <a:t>n các mác rất to 99k, 199k, 299k …</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để</a:t>
            </a:r>
            <a:r>
              <a:rPr lang="en-US" sz="1400">
                <a:latin typeface="Arial" panose="020B0604020202020204" pitchFamily="34" charset="0"/>
                <a:cs typeface="Arial" panose="020B0604020202020204" pitchFamily="34" charset="0"/>
              </a:rPr>
              <a:t> t</a:t>
            </a:r>
            <a:r>
              <a:rPr lang="vi-VN" sz="1400">
                <a:latin typeface="Arial" panose="020B0604020202020204" pitchFamily="34" charset="0"/>
                <a:cs typeface="Arial" panose="020B0604020202020204" pitchFamily="34" charset="0"/>
              </a:rPr>
              <a:t>ận dụng ngưỡng sai biệt cảm giác để khách hàng cảm thấy rẻ. </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3530134" cy="400110"/>
          </a:xfrm>
          <a:prstGeom prst="rect">
            <a:avLst/>
          </a:prstGeom>
        </p:spPr>
        <p:txBody>
          <a:bodyPr wrap="none">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pic>
        <p:nvPicPr>
          <p:cNvPr id="1026" name="Picture 2" descr="Cách trưng bày hàng hóa đẹp cho siêu thị mini tăng gấp đôi doanh thu">
            <a:extLst>
              <a:ext uri="{FF2B5EF4-FFF2-40B4-BE49-F238E27FC236}">
                <a16:creationId xmlns:a16="http://schemas.microsoft.com/office/drawing/2014/main" id="{50478925-B2B4-32C7-244D-3C6A74EBC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5849" y="1598613"/>
            <a:ext cx="4078079" cy="2716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矩形 16">
            <a:extLst>
              <a:ext uri="{FF2B5EF4-FFF2-40B4-BE49-F238E27FC236}">
                <a16:creationId xmlns:a16="http://schemas.microsoft.com/office/drawing/2014/main" id="{455A5B06-25BD-26A9-3A8B-D3E302EF2E64}"/>
              </a:ext>
            </a:extLst>
          </p:cNvPr>
          <p:cNvSpPr/>
          <p:nvPr/>
        </p:nvSpPr>
        <p:spPr>
          <a:xfrm>
            <a:off x="6287743" y="2610317"/>
            <a:ext cx="4836742" cy="698717"/>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Sắp xếp các đồ bán chạy ở cùng một chỗ đẹp mắt dễ nhìn nhất</a:t>
            </a:r>
            <a:r>
              <a:rPr lang="en-US" sz="1400">
                <a:latin typeface="Arial" panose="020B0604020202020204" pitchFamily="34" charset="0"/>
                <a:cs typeface="Arial" panose="020B0604020202020204" pitchFamily="34" charset="0"/>
              </a:rPr>
              <a:t> </a:t>
            </a:r>
            <a:r>
              <a:rPr lang="en-US" sz="1400" err="1">
                <a:latin typeface="Arial" panose="020B0604020202020204" pitchFamily="34" charset="0"/>
                <a:cs typeface="Arial" panose="020B0604020202020204" pitchFamily="34" charset="0"/>
              </a:rPr>
              <a:t>để</a:t>
            </a:r>
            <a:r>
              <a:rPr lang="en-US" sz="1400">
                <a:latin typeface="Arial" panose="020B0604020202020204" pitchFamily="34" charset="0"/>
                <a:cs typeface="Arial" panose="020B0604020202020204" pitchFamily="34" charset="0"/>
              </a:rPr>
              <a:t> t</a:t>
            </a:r>
            <a:r>
              <a:rPr lang="vi-VN" sz="1400">
                <a:latin typeface="Arial" panose="020B0604020202020204" pitchFamily="34" charset="0"/>
                <a:cs typeface="Arial" panose="020B0604020202020204" pitchFamily="34" charset="0"/>
              </a:rPr>
              <a:t>hu hút ánh nhìn.</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7" name="矩形 16">
            <a:extLst>
              <a:ext uri="{FF2B5EF4-FFF2-40B4-BE49-F238E27FC236}">
                <a16:creationId xmlns:a16="http://schemas.microsoft.com/office/drawing/2014/main" id="{B03B2219-2502-9F36-3CF3-460D66DB6154}"/>
              </a:ext>
            </a:extLst>
          </p:cNvPr>
          <p:cNvSpPr/>
          <p:nvPr/>
        </p:nvSpPr>
        <p:spPr>
          <a:xfrm>
            <a:off x="6287743" y="3468419"/>
            <a:ext cx="4836742" cy="523220"/>
          </a:xfrm>
          <a:prstGeom prst="rect">
            <a:avLst/>
          </a:prstGeom>
        </p:spPr>
        <p:txBody>
          <a:bodyPr wrap="square">
            <a:spAutoFit/>
          </a:bodyPr>
          <a:lstStyle/>
          <a:p>
            <a:r>
              <a:rPr lang="vi-VN" sz="1400">
                <a:latin typeface="Arial" panose="020B0604020202020204" pitchFamily="34" charset="0"/>
                <a:cs typeface="Arial" panose="020B0604020202020204" pitchFamily="34" charset="0"/>
              </a:rPr>
              <a:t>Các thiết bị đắt tiền sẽ được trưng bày ở 1 chỗ tạo bớt cảm giác đắt hơn cho người mua.</a:t>
            </a:r>
            <a:endParaRPr lang="en-US" sz="1400">
              <a:latin typeface="Arial" panose="020B0604020202020204" pitchFamily="34" charset="0"/>
              <a:cs typeface="Arial" panose="020B0604020202020204" pitchFamily="34" charset="0"/>
            </a:endParaRPr>
          </a:p>
        </p:txBody>
      </p:sp>
      <p:sp>
        <p:nvSpPr>
          <p:cNvPr id="28" name="矩形 16">
            <a:extLst>
              <a:ext uri="{FF2B5EF4-FFF2-40B4-BE49-F238E27FC236}">
                <a16:creationId xmlns:a16="http://schemas.microsoft.com/office/drawing/2014/main" id="{B8035D0F-346C-0BD2-A70C-A983D3AB7E9D}"/>
              </a:ext>
            </a:extLst>
          </p:cNvPr>
          <p:cNvSpPr/>
          <p:nvPr/>
        </p:nvSpPr>
        <p:spPr>
          <a:xfrm>
            <a:off x="6287743" y="4201785"/>
            <a:ext cx="4836742" cy="1991379"/>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Đặt giá theo nhận thức của người tiêu dùng: đối với những sản phẩm đặc biệt, nhằm cạnh tranh với đối thủ, chuẩn bị chuyển sang mặt hàng mới, hay vào những dịp gắn liền với một sự kiện nào đó, có thể giảm giá theo hình thức khuyến mãi. Điều này dễ tạo sự chú ý và hài lòng cho khách hàng.</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58419632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2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7"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140162" y="2039485"/>
            <a:ext cx="4836742" cy="1294072"/>
          </a:xfrm>
          <a:prstGeom prst="rect">
            <a:avLst/>
          </a:prstGeom>
        </p:spPr>
        <p:txBody>
          <a:bodyPr wrap="square">
            <a:spAutoFit/>
          </a:bodyPr>
          <a:lstStyle/>
          <a:p>
            <a:pPr algn="just">
              <a:lnSpc>
                <a:spcPct val="150000"/>
              </a:lnSpc>
            </a:pPr>
            <a:r>
              <a:rPr lang="vi-VN">
                <a:latin typeface="Arial" panose="020B0604020202020204" pitchFamily="34" charset="0"/>
                <a:cs typeface="Arial" panose="020B0604020202020204" pitchFamily="34" charset="0"/>
              </a:rPr>
              <a:t>Sản phẩm nên thường xuyên thay đổi mẫu mã, hình thức quảng cáo nhằm hạn chế hiện tượng chai sạn trong cảm xúc</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2462534" cy="400110"/>
          </a:xfrm>
          <a:prstGeom prst="rect">
            <a:avLst/>
          </a:prstGeom>
        </p:spPr>
        <p:txBody>
          <a:bodyPr wrap="none">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thích</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矩形 16">
            <a:extLst>
              <a:ext uri="{FF2B5EF4-FFF2-40B4-BE49-F238E27FC236}">
                <a16:creationId xmlns:a16="http://schemas.microsoft.com/office/drawing/2014/main" id="{455A5B06-25BD-26A9-3A8B-D3E302EF2E64}"/>
              </a:ext>
            </a:extLst>
          </p:cNvPr>
          <p:cNvSpPr/>
          <p:nvPr/>
        </p:nvSpPr>
        <p:spPr>
          <a:xfrm>
            <a:off x="6140162" y="3638173"/>
            <a:ext cx="4836742" cy="1200329"/>
          </a:xfrm>
          <a:prstGeom prst="rect">
            <a:avLst/>
          </a:prstGeom>
        </p:spPr>
        <p:txBody>
          <a:bodyPr wrap="square">
            <a:spAutoFit/>
          </a:bodyPr>
          <a:lstStyle/>
          <a:p>
            <a:pPr algn="just"/>
            <a:r>
              <a:rPr lang="vi-VN">
                <a:latin typeface="Arial" panose="020B0604020202020204" pitchFamily="34" charset="0"/>
                <a:cs typeface="Arial" panose="020B0604020202020204" pitchFamily="34" charset="0"/>
              </a:rPr>
              <a:t>Một quảng cáo gửi đến khách hàng trong một thời gian dài, không có bất kỳ sự mới mẻ nào khiến người ta cảm thấy chán và có xu hướng tìm sản phẩm mới khác thay thế.</a:t>
            </a:r>
            <a:endParaRPr lang="en-US">
              <a:latin typeface="Arial" panose="020B0604020202020204" pitchFamily="34" charset="0"/>
              <a:cs typeface="Arial" panose="020B0604020202020204" pitchFamily="34" charset="0"/>
            </a:endParaRPr>
          </a:p>
        </p:txBody>
      </p:sp>
      <p:pic>
        <p:nvPicPr>
          <p:cNvPr id="2050" name="Picture 2" descr="Trưng Bày Sản Phẩm Trên Hệ Thống Kệ Siêu Thị | Tin tức | Navavina">
            <a:extLst>
              <a:ext uri="{FF2B5EF4-FFF2-40B4-BE49-F238E27FC236}">
                <a16:creationId xmlns:a16="http://schemas.microsoft.com/office/drawing/2014/main" id="{F631A746-0E18-FD1F-7C27-38ED1E89E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052" y="1537968"/>
            <a:ext cx="3352934" cy="2326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3852687"/>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5440"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 name="组合 24"/>
          <p:cNvGrpSpPr/>
          <p:nvPr/>
        </p:nvGrpSpPr>
        <p:grpSpPr>
          <a:xfrm>
            <a:off x="241050" y="605473"/>
            <a:ext cx="4247719" cy="554212"/>
            <a:chOff x="241047" y="605471"/>
            <a:chExt cx="4247719"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3682418"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1.Quy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7" name="矩形 16"/>
          <p:cNvSpPr/>
          <p:nvPr/>
        </p:nvSpPr>
        <p:spPr>
          <a:xfrm>
            <a:off x="6287743" y="1777567"/>
            <a:ext cx="4836742" cy="698717"/>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Để hoa quả ở chính giữa hoặc gần lối đi kích thích khứu giác và thị giác, tạo hứng thú mua hàng.</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6095999" y="1245883"/>
            <a:ext cx="3230372" cy="400110"/>
          </a:xfrm>
          <a:prstGeom prst="rect">
            <a:avLst/>
          </a:prstGeom>
        </p:spPr>
        <p:txBody>
          <a:bodyPr wrap="none">
            <a:spAutoFit/>
          </a:bodyPr>
          <a:lstStyle/>
          <a:p>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000" b="1">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000" b="1"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0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椭圆 22"/>
          <p:cNvSpPr/>
          <p:nvPr/>
        </p:nvSpPr>
        <p:spPr>
          <a:xfrm rot="1189116">
            <a:off x="10912759" y="172837"/>
            <a:ext cx="910772" cy="910772"/>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等腰三角形 23"/>
          <p:cNvSpPr/>
          <p:nvPr/>
        </p:nvSpPr>
        <p:spPr>
          <a:xfrm rot="12600000">
            <a:off x="632173" y="2203723"/>
            <a:ext cx="874317" cy="753723"/>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矩形 16">
            <a:extLst>
              <a:ext uri="{FF2B5EF4-FFF2-40B4-BE49-F238E27FC236}">
                <a16:creationId xmlns:a16="http://schemas.microsoft.com/office/drawing/2014/main" id="{455A5B06-25BD-26A9-3A8B-D3E302EF2E64}"/>
              </a:ext>
            </a:extLst>
          </p:cNvPr>
          <p:cNvSpPr/>
          <p:nvPr/>
        </p:nvSpPr>
        <p:spPr>
          <a:xfrm>
            <a:off x="6287742" y="2614594"/>
            <a:ext cx="4836742" cy="698717"/>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Ở các quầy thu ngân thường để những mặt hàng bánh kẹo màu sắc rực rỡ rất bắt mắt để kích thích người mua.</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pic>
        <p:nvPicPr>
          <p:cNvPr id="3078" name="Picture 6" descr="10+ mẫu kệ để hoa quả, bán trái cây &amp; 5 nơi bán uy tín 2022">
            <a:extLst>
              <a:ext uri="{FF2B5EF4-FFF2-40B4-BE49-F238E27FC236}">
                <a16:creationId xmlns:a16="http://schemas.microsoft.com/office/drawing/2014/main" id="{A105A2A0-30DC-555F-08B1-F431E1C1E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202" y="1582500"/>
            <a:ext cx="4145036" cy="2763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16">
            <a:extLst>
              <a:ext uri="{FF2B5EF4-FFF2-40B4-BE49-F238E27FC236}">
                <a16:creationId xmlns:a16="http://schemas.microsoft.com/office/drawing/2014/main" id="{B5882260-C413-9695-658D-DE650D09592C}"/>
              </a:ext>
            </a:extLst>
          </p:cNvPr>
          <p:cNvSpPr/>
          <p:nvPr/>
        </p:nvSpPr>
        <p:spPr>
          <a:xfrm>
            <a:off x="6347764" y="3606349"/>
            <a:ext cx="4836742" cy="1668214"/>
          </a:xfrm>
          <a:prstGeom prst="rect">
            <a:avLst/>
          </a:prstGeom>
        </p:spPr>
        <p:txBody>
          <a:bodyPr wrap="square">
            <a:spAutoFit/>
          </a:bodyPr>
          <a:lstStyle/>
          <a:p>
            <a:pPr>
              <a:lnSpc>
                <a:spcPct val="150000"/>
              </a:lnSpc>
            </a:pPr>
            <a:r>
              <a:rPr lang="vi-VN" sz="1400">
                <a:latin typeface="Arial" panose="020B0604020202020204" pitchFamily="34" charset="0"/>
                <a:cs typeface="Arial" panose="020B0604020202020204" pitchFamily="34" charset="0"/>
              </a:rPr>
              <a:t>Sử dụng hình ảnh người nổi tiếng là cách thức gây sự chú ý và thiện cảm với khách hàng</a:t>
            </a:r>
          </a:p>
          <a:p>
            <a:pPr>
              <a:lnSpc>
                <a:spcPct val="150000"/>
              </a:lnSpc>
            </a:pPr>
            <a:endParaRPr lang="vi-VN" altLang="ja-JP" sz="1400">
              <a:latin typeface="Arial" panose="020B0604020202020204" pitchFamily="34" charset="0"/>
              <a:cs typeface="Arial" panose="020B0604020202020204" pitchFamily="34" charset="0"/>
            </a:endParaRPr>
          </a:p>
          <a:p>
            <a:pPr>
              <a:lnSpc>
                <a:spcPct val="150000"/>
              </a:lnSpc>
            </a:pPr>
            <a:r>
              <a:rPr lang="vi-VN" altLang="ja-JP" sz="1400">
                <a:latin typeface="Arial" panose="020B0604020202020204" pitchFamily="34" charset="0"/>
                <a:cs typeface="Arial" panose="020B0604020202020204" pitchFamily="34" charset="0"/>
              </a:rPr>
              <a:t>Thiết kế, trang trí màu sắc, hình dáng bao bì phải phù hợp với sản phẩm.</a:t>
            </a:r>
            <a:endParaRPr lang="zh-CN" altLang="en-US" sz="1400">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277019201"/>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6"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693" y="496733"/>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718549" y="1743998"/>
            <a:ext cx="6381452" cy="3094400"/>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78758" y="1319532"/>
            <a:ext cx="6318042" cy="3009430"/>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30195" y="1609925"/>
            <a:ext cx="5548205" cy="2950359"/>
          </a:xfrm>
          <a:prstGeom prst="rect">
            <a:avLst/>
          </a:prstGeom>
        </p:spPr>
        <p:txBody>
          <a:bodyPr wrap="square">
            <a:spAutoFit/>
          </a:bodyPr>
          <a:lstStyle/>
          <a:p>
            <a:pPr marR="0" lvl="0" algn="just">
              <a:lnSpc>
                <a:spcPct val="107000"/>
              </a:lnSpc>
              <a:spcBef>
                <a:spcPts val="0"/>
              </a:spcBef>
              <a:spcAft>
                <a:spcPts val="0"/>
              </a:spcAft>
              <a:buSzPts val="1100"/>
            </a:pPr>
            <a:r>
              <a:rPr lang="vi-VN" altLang="ja-JP" sz="2000" b="0" i="0">
                <a:solidFill>
                  <a:srgbClr val="000000"/>
                </a:solidFill>
                <a:effectLst/>
                <a:latin typeface="Calibri" panose="020F0502020204030204" pitchFamily="34" charset="0"/>
              </a:rPr>
              <a:t>Áp dụng quy luật về tính đối tượng:</a:t>
            </a:r>
          </a:p>
          <a:p>
            <a:pPr algn="just" rtl="0" fontAlgn="base">
              <a:buFont typeface="Arial" panose="020B0604020202020204" pitchFamily="34" charset="0"/>
              <a:buChar char="•"/>
            </a:pPr>
            <a:r>
              <a:rPr lang="vi-VN" altLang="ja-JP" sz="1800" b="0" i="0">
                <a:solidFill>
                  <a:srgbClr val="000000"/>
                </a:solidFill>
                <a:effectLst/>
                <a:latin typeface="Calibri" panose="020F0502020204030204" pitchFamily="34" charset="0"/>
              </a:rPr>
              <a:t>Vị trí sản phẩm ở những nơi sầm uất, nhiều người qua lại: dễ tác động đến yếu tố tri giác và chú ý của người tiêu dùng. Người tiêu dùng sẽ dễ bị hấp dẫn bởi những nơi có trang trí đẹp mắt, thiết kế ấn tượng, hấp dẫn. </a:t>
            </a:r>
          </a:p>
          <a:p>
            <a:pPr algn="just" rtl="0" fontAlgn="base">
              <a:buFont typeface="Arial" panose="020B0604020202020204" pitchFamily="34" charset="0"/>
              <a:buChar char="•"/>
            </a:pPr>
            <a:r>
              <a:rPr lang="vi-VN" altLang="ja-JP" sz="1800" b="0" i="0">
                <a:solidFill>
                  <a:srgbClr val="000000"/>
                </a:solidFill>
                <a:effectLst/>
                <a:latin typeface="Calibri" panose="020F0502020204030204" pitchFamily="34" charset="0"/>
              </a:rPr>
              <a:t>Đa dạng hàng hóa, sắp xếp đẹp mắt, thuận lợi: sự sắp đặt của cửa hàng cần phải được tính toán khiến khách hàng dễ dàng xem xét hàng hóa (nhìn, chạm,…) và cảm thấy thoải mái khi tiếp cận với người bán hàng. </a:t>
            </a:r>
          </a:p>
          <a:p>
            <a:pPr marR="0" lvl="0" algn="just">
              <a:lnSpc>
                <a:spcPct val="107000"/>
              </a:lnSpc>
              <a:spcBef>
                <a:spcPts val="0"/>
              </a:spcBef>
              <a:spcAft>
                <a:spcPts val="0"/>
              </a:spcAft>
              <a:buSzPts val="1100"/>
            </a:pPr>
            <a:r>
              <a:rPr lang="vi-VN" altLang="ja-JP" sz="2000" b="0" i="0">
                <a:solidFill>
                  <a:srgbClr val="000000"/>
                </a:solidFill>
                <a:effectLst/>
                <a:latin typeface="Calibri" panose="020F0502020204030204" pitchFamily="34" charset="0"/>
              </a:rPr>
              <a:t> </a:t>
            </a:r>
            <a:endParaRPr lang="en-US"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5441957" cy="554212"/>
            <a:chOff x="241047" y="605471"/>
            <a:chExt cx="5441957"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4876656" cy="523220"/>
            </a:xfrm>
            <a:prstGeom prst="rect">
              <a:avLst/>
            </a:prstGeom>
            <a:noFill/>
          </p:spPr>
          <p:txBody>
            <a:bodyPr wrap="none" rtlCol="0">
              <a:spAutoFit/>
            </a:bodyPr>
            <a:lstStyle/>
            <a:p>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2</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a:t>
              </a:r>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Vận dụng q</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uy</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tri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50" name="Picture 2">
            <a:extLst>
              <a:ext uri="{FF2B5EF4-FFF2-40B4-BE49-F238E27FC236}">
                <a16:creationId xmlns:a16="http://schemas.microsoft.com/office/drawing/2014/main" id="{0FF156A4-C928-182A-4D4C-67C6B575E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76580">
            <a:off x="7337333" y="3341999"/>
            <a:ext cx="3744868" cy="24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01857"/>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21426" y="965699"/>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129327" y="2187182"/>
            <a:ext cx="5933346" cy="2708434"/>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3200" b="1">
                <a:latin typeface="Arial" panose="020B0604020202020204" pitchFamily="34" charset="0"/>
                <a:cs typeface="Arial" panose="020B0604020202020204" pitchFamily="34" charset="0"/>
              </a:rPr>
              <a:t>Chủ đề</a:t>
            </a:r>
          </a:p>
          <a:p>
            <a:pPr algn="ctr"/>
            <a:endParaRPr lang="vi-VN" sz="3200" b="1">
              <a:latin typeface="Arial" panose="020B0604020202020204" pitchFamily="34" charset="0"/>
              <a:cs typeface="Arial" panose="020B0604020202020204" pitchFamily="34" charset="0"/>
            </a:endParaRPr>
          </a:p>
          <a:p>
            <a:pPr algn="just"/>
            <a:r>
              <a:rPr lang="en-US" sz="2800" err="1">
                <a:solidFill>
                  <a:srgbClr val="FE6835"/>
                </a:solidFill>
                <a:latin typeface="Arial" panose="020B0604020202020204" pitchFamily="34" charset="0"/>
                <a:cs typeface="Arial" panose="020B0604020202020204" pitchFamily="34" charset="0"/>
              </a:rPr>
              <a:t>Vận</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dụng</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quy</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luật</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cảm</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giác</a:t>
            </a:r>
            <a:r>
              <a:rPr lang="en-US" sz="2800">
                <a:solidFill>
                  <a:srgbClr val="FE6835"/>
                </a:solidFill>
                <a:latin typeface="Arial" panose="020B0604020202020204" pitchFamily="34" charset="0"/>
                <a:cs typeface="Arial" panose="020B0604020202020204" pitchFamily="34" charset="0"/>
              </a:rPr>
              <a:t>/tri </a:t>
            </a:r>
            <a:r>
              <a:rPr lang="en-US" sz="2800" err="1">
                <a:solidFill>
                  <a:srgbClr val="FE6835"/>
                </a:solidFill>
                <a:latin typeface="Arial" panose="020B0604020202020204" pitchFamily="34" charset="0"/>
                <a:cs typeface="Arial" panose="020B0604020202020204" pitchFamily="34" charset="0"/>
              </a:rPr>
              <a:t>giác</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để</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giải</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thích</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cách</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trang</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trí</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sắp</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xếp</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hàng</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hóa</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trong</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siêu</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thị</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cửa</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hàng</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tiện</a:t>
            </a:r>
            <a:r>
              <a:rPr lang="en-US" sz="2800">
                <a:solidFill>
                  <a:srgbClr val="FE6835"/>
                </a:solidFill>
                <a:latin typeface="Arial" panose="020B0604020202020204" pitchFamily="34" charset="0"/>
                <a:cs typeface="Arial" panose="020B0604020202020204" pitchFamily="34" charset="0"/>
              </a:rPr>
              <a:t> </a:t>
            </a:r>
            <a:r>
              <a:rPr lang="en-US" sz="2800" err="1">
                <a:solidFill>
                  <a:srgbClr val="FE6835"/>
                </a:solidFill>
                <a:latin typeface="Arial" panose="020B0604020202020204" pitchFamily="34" charset="0"/>
                <a:cs typeface="Arial" panose="020B0604020202020204" pitchFamily="34" charset="0"/>
              </a:rPr>
              <a:t>lợi</a:t>
            </a:r>
            <a:r>
              <a:rPr lang="en-US" sz="2800">
                <a:solidFill>
                  <a:srgbClr val="FE6835"/>
                </a:solidFill>
                <a:latin typeface="Arial" panose="020B0604020202020204" pitchFamily="34" charset="0"/>
                <a:cs typeface="Arial" panose="020B0604020202020204" pitchFamily="34" charset="0"/>
              </a:rPr>
              <a:t>.</a:t>
            </a:r>
            <a:endParaRPr lang="en-US" altLang="zh-CN" sz="2800" b="1">
              <a:solidFill>
                <a:srgbClr val="FE6835"/>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2278751660"/>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7047" y="600616"/>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437047" y="631608"/>
            <a:ext cx="6560853" cy="554212"/>
            <a:chOff x="241047" y="605471"/>
            <a:chExt cx="6560853"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995552" cy="523220"/>
            </a:xfrm>
            <a:prstGeom prst="rect">
              <a:avLst/>
            </a:prstGeom>
            <a:noFill/>
          </p:spPr>
          <p:txBody>
            <a:bodyPr wrap="none" rtlCol="0">
              <a:spAutoFit/>
            </a:bodyPr>
            <a:lstStyle/>
            <a:p>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Áp dụng quy luật về tính lựa chọn</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7" name="组合 6"/>
          <p:cNvGrpSpPr/>
          <p:nvPr/>
        </p:nvGrpSpPr>
        <p:grpSpPr>
          <a:xfrm>
            <a:off x="662882" y="1288698"/>
            <a:ext cx="3313474" cy="3078143"/>
            <a:chOff x="2865456" y="1808702"/>
            <a:chExt cx="2751573" cy="2652766"/>
          </a:xfrm>
        </p:grpSpPr>
        <p:sp>
          <p:nvSpPr>
            <p:cNvPr id="5" name="椭圆 4"/>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5678487" y="1152908"/>
            <a:ext cx="3246875" cy="3206614"/>
            <a:chOff x="2865456" y="1808702"/>
            <a:chExt cx="2751573" cy="2652766"/>
          </a:xfrm>
        </p:grpSpPr>
        <p:sp>
          <p:nvSpPr>
            <p:cNvPr id="9" name="椭圆 8"/>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a:off x="8181148" y="3311280"/>
            <a:ext cx="3239755" cy="3121201"/>
            <a:chOff x="2865456" y="1808702"/>
            <a:chExt cx="2751573" cy="2652766"/>
          </a:xfrm>
        </p:grpSpPr>
        <p:sp>
          <p:nvSpPr>
            <p:cNvPr id="12" name="椭圆 11"/>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17">
            <a:extLst>
              <a:ext uri="{FF2B5EF4-FFF2-40B4-BE49-F238E27FC236}">
                <a16:creationId xmlns:a16="http://schemas.microsoft.com/office/drawing/2014/main" id="{39357945-A7BD-FA39-A5C9-9DE4E06E035A}"/>
              </a:ext>
            </a:extLst>
          </p:cNvPr>
          <p:cNvSpPr/>
          <p:nvPr/>
        </p:nvSpPr>
        <p:spPr>
          <a:xfrm>
            <a:off x="6110290" y="1758794"/>
            <a:ext cx="2007860" cy="1569660"/>
          </a:xfrm>
          <a:prstGeom prst="rect">
            <a:avLst/>
          </a:prstGeom>
        </p:spPr>
        <p:txBody>
          <a:bodyPr wrap="square">
            <a:spAutoFit/>
          </a:bodyPr>
          <a:lstStyle/>
          <a:p>
            <a:pPr algn="ctr"/>
            <a:r>
              <a:rPr lang="vi-VN" altLang="zh-CN" sz="2400" b="1">
                <a:solidFill>
                  <a:schemeClr val="tx1">
                    <a:lumMod val="85000"/>
                    <a:lumOff val="15000"/>
                  </a:schemeClr>
                </a:solidFill>
                <a:latin typeface="Arial" panose="020B0604020202020204" pitchFamily="34" charset="0"/>
                <a:cs typeface="Arial" panose="020B0604020202020204" pitchFamily="34" charset="0"/>
                <a:sym typeface="+mn-lt"/>
              </a:rPr>
              <a:t>Hàng khuyến mại ở nơi dễ nhìn nhất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17">
            <a:extLst>
              <a:ext uri="{FF2B5EF4-FFF2-40B4-BE49-F238E27FC236}">
                <a16:creationId xmlns:a16="http://schemas.microsoft.com/office/drawing/2014/main" id="{2123962E-4D86-776B-CD8C-25F5A183525A}"/>
              </a:ext>
            </a:extLst>
          </p:cNvPr>
          <p:cNvSpPr/>
          <p:nvPr/>
        </p:nvSpPr>
        <p:spPr>
          <a:xfrm>
            <a:off x="8608377" y="4178549"/>
            <a:ext cx="2196592" cy="1200329"/>
          </a:xfrm>
          <a:prstGeom prst="rect">
            <a:avLst/>
          </a:prstGeom>
        </p:spPr>
        <p:txBody>
          <a:bodyPr wrap="square">
            <a:spAutoFit/>
          </a:bodyPr>
          <a:lstStyle/>
          <a:p>
            <a:pPr algn="ctr"/>
            <a:r>
              <a:rPr lang="vi-VN" altLang="zh-CN" sz="2400" b="1">
                <a:solidFill>
                  <a:schemeClr val="tx1">
                    <a:lumMod val="85000"/>
                    <a:lumOff val="15000"/>
                  </a:schemeClr>
                </a:solidFill>
                <a:latin typeface="Arial" panose="020B0604020202020204" pitchFamily="34" charset="0"/>
                <a:cs typeface="Arial" panose="020B0604020202020204" pitchFamily="34" charset="0"/>
                <a:sym typeface="+mn-lt"/>
              </a:rPr>
              <a:t>Hàng hãng, cao cấp có khu để riêng</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4" name="矩形 17">
            <a:extLst>
              <a:ext uri="{FF2B5EF4-FFF2-40B4-BE49-F238E27FC236}">
                <a16:creationId xmlns:a16="http://schemas.microsoft.com/office/drawing/2014/main" id="{FB44D5A7-08A0-8EC1-EED8-10A113FE527F}"/>
              </a:ext>
            </a:extLst>
          </p:cNvPr>
          <p:cNvSpPr/>
          <p:nvPr/>
        </p:nvSpPr>
        <p:spPr>
          <a:xfrm>
            <a:off x="866265" y="2032263"/>
            <a:ext cx="2595101" cy="1569660"/>
          </a:xfrm>
          <a:prstGeom prst="rect">
            <a:avLst/>
          </a:prstGeom>
        </p:spPr>
        <p:txBody>
          <a:bodyPr wrap="square">
            <a:spAutoFit/>
          </a:bodyPr>
          <a:lstStyle/>
          <a:p>
            <a:pPr algn="ctr"/>
            <a:r>
              <a:rPr lang="vi-VN" altLang="zh-CN" sz="2400" b="1">
                <a:solidFill>
                  <a:schemeClr val="tx1">
                    <a:lumMod val="85000"/>
                    <a:lumOff val="15000"/>
                  </a:schemeClr>
                </a:solidFill>
                <a:latin typeface="Arial" panose="020B0604020202020204" pitchFamily="34" charset="0"/>
                <a:cs typeface="Arial" panose="020B0604020202020204" pitchFamily="34" charset="0"/>
                <a:sym typeface="+mn-lt"/>
              </a:rPr>
              <a:t>Xếp hàng hóa trong tầm mắt, tầm với người mua</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nvGrpSpPr>
          <p:cNvPr id="14" name="组合 6">
            <a:extLst>
              <a:ext uri="{FF2B5EF4-FFF2-40B4-BE49-F238E27FC236}">
                <a16:creationId xmlns:a16="http://schemas.microsoft.com/office/drawing/2014/main" id="{1130E6F5-1B00-CF9B-65C5-768BDD61515D}"/>
              </a:ext>
            </a:extLst>
          </p:cNvPr>
          <p:cNvGrpSpPr/>
          <p:nvPr/>
        </p:nvGrpSpPr>
        <p:grpSpPr>
          <a:xfrm>
            <a:off x="3291354" y="3333807"/>
            <a:ext cx="3313474" cy="3078143"/>
            <a:chOff x="2865456" y="1808702"/>
            <a:chExt cx="2751573" cy="2652766"/>
          </a:xfrm>
        </p:grpSpPr>
        <p:sp>
          <p:nvSpPr>
            <p:cNvPr id="15" name="椭圆 4">
              <a:extLst>
                <a:ext uri="{FF2B5EF4-FFF2-40B4-BE49-F238E27FC236}">
                  <a16:creationId xmlns:a16="http://schemas.microsoft.com/office/drawing/2014/main" id="{0F1E1EC6-62CF-BF73-05EB-D225C3B578ED}"/>
                </a:ext>
              </a:extLst>
            </p:cNvPr>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5">
              <a:extLst>
                <a:ext uri="{FF2B5EF4-FFF2-40B4-BE49-F238E27FC236}">
                  <a16:creationId xmlns:a16="http://schemas.microsoft.com/office/drawing/2014/main" id="{7A774C7F-8E5D-0D63-A749-CE862060F70E}"/>
                </a:ext>
              </a:extLst>
            </p:cNvPr>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Hộp Văn bản 18">
            <a:extLst>
              <a:ext uri="{FF2B5EF4-FFF2-40B4-BE49-F238E27FC236}">
                <a16:creationId xmlns:a16="http://schemas.microsoft.com/office/drawing/2014/main" id="{B051129A-FCC3-09F5-7213-12F7F7965B6B}"/>
              </a:ext>
            </a:extLst>
          </p:cNvPr>
          <p:cNvSpPr txBox="1"/>
          <p:nvPr/>
        </p:nvSpPr>
        <p:spPr>
          <a:xfrm>
            <a:off x="3970748" y="4298633"/>
            <a:ext cx="2017097" cy="1200329"/>
          </a:xfrm>
          <a:prstGeom prst="rect">
            <a:avLst/>
          </a:prstGeom>
          <a:noFill/>
        </p:spPr>
        <p:txBody>
          <a:bodyPr wrap="square" rtlCol="0">
            <a:spAutoFit/>
          </a:bodyPr>
          <a:lstStyle/>
          <a:p>
            <a:r>
              <a:rPr kumimoji="1" lang="vi-VN" altLang="ja-JP" sz="2400" b="1">
                <a:latin typeface="Arial" panose="020B0604020202020204" pitchFamily="34" charset="0"/>
                <a:cs typeface="Arial" panose="020B0604020202020204" pitchFamily="34" charset="0"/>
              </a:rPr>
              <a:t>Hàng thiết yếu đặt trong cùng</a:t>
            </a:r>
            <a:endParaRPr kumimoji="1" lang="ja-JP" alt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872962"/>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154" y="454687"/>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539699" y="1633411"/>
            <a:ext cx="6834151" cy="2260183"/>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449861" y="1505747"/>
            <a:ext cx="6669907" cy="2219471"/>
          </a:xfrm>
          <a:prstGeom prst="rect">
            <a:avLst/>
          </a:prstGeom>
          <a:solidFill>
            <a:schemeClr val="accent2">
              <a:lumMod val="40000"/>
              <a:lumOff val="6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3643449" y="1874667"/>
            <a:ext cx="4075391" cy="879087"/>
          </a:xfrm>
          <a:prstGeom prst="rect">
            <a:avLst/>
          </a:prstGeom>
        </p:spPr>
        <p:txBody>
          <a:bodyPr wrap="square">
            <a:spAutoFit/>
          </a:bodyPr>
          <a:lstStyle/>
          <a:p>
            <a:pPr>
              <a:lnSpc>
                <a:spcPct val="150000"/>
              </a:lnSpc>
            </a:pPr>
            <a:r>
              <a:rPr lang="vi-VN" altLang="ja-JP" sz="1800" b="0" i="0">
                <a:solidFill>
                  <a:srgbClr val="000000"/>
                </a:solidFill>
                <a:effectLst/>
                <a:latin typeface="Calibri" panose="020F0502020204030204" pitchFamily="34" charset="0"/>
              </a:rPr>
              <a:t>Sắp xếp, phân nhóm sản phẩm trước khi trưng bày sản phẩm: </a:t>
            </a:r>
            <a:endParaRPr lang="zh-CN" altLang="en-US" sz="1600">
              <a:solidFill>
                <a:schemeClr val="tx1">
                  <a:lumMod val="85000"/>
                  <a:lumOff val="15000"/>
                </a:schemeClr>
              </a:solidFill>
              <a:cs typeface="+mn-ea"/>
              <a:sym typeface="+mn-lt"/>
            </a:endParaRPr>
          </a:p>
        </p:txBody>
      </p:sp>
      <p:grpSp>
        <p:nvGrpSpPr>
          <p:cNvPr id="20" name="组合 19"/>
          <p:cNvGrpSpPr/>
          <p:nvPr/>
        </p:nvGrpSpPr>
        <p:grpSpPr>
          <a:xfrm>
            <a:off x="241050" y="605473"/>
            <a:ext cx="6301167" cy="954107"/>
            <a:chOff x="241047" y="605471"/>
            <a:chExt cx="6301167" cy="954107"/>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735866" cy="954107"/>
            </a:xfrm>
            <a:prstGeom prst="rect">
              <a:avLst/>
            </a:prstGeom>
            <a:noFill/>
          </p:spPr>
          <p:txBody>
            <a:bodyPr wrap="none" rtlCol="0">
              <a:spAutoFit/>
            </a:bodyPr>
            <a:lstStyle/>
            <a:p>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Áp dụng quy luật về tính ý nghĩa</a:t>
              </a:r>
            </a:p>
            <a:p>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3476232" y="3226095"/>
            <a:ext cx="6908227" cy="2528704"/>
            <a:chOff x="3944380" y="3261393"/>
            <a:chExt cx="6908227" cy="2528704"/>
          </a:xfrm>
        </p:grpSpPr>
        <p:grpSp>
          <p:nvGrpSpPr>
            <p:cNvPr id="12" name="组合 11"/>
            <p:cNvGrpSpPr/>
            <p:nvPr/>
          </p:nvGrpSpPr>
          <p:grpSpPr>
            <a:xfrm>
              <a:off x="3944380" y="3261393"/>
              <a:ext cx="6908227" cy="2528704"/>
              <a:chOff x="3752462" y="3286553"/>
              <a:chExt cx="6986191" cy="2557242"/>
            </a:xfrm>
          </p:grpSpPr>
          <p:sp>
            <p:nvSpPr>
              <p:cNvPr id="10" name="矩形 9"/>
              <p:cNvSpPr/>
              <p:nvPr/>
            </p:nvSpPr>
            <p:spPr>
              <a:xfrm>
                <a:off x="3752462" y="3558104"/>
                <a:ext cx="6911280" cy="2285691"/>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3993472" y="3286553"/>
                <a:ext cx="6745181" cy="2244518"/>
              </a:xfrm>
              <a:prstGeom prst="rect">
                <a:avLst/>
              </a:prstGeom>
              <a:solidFill>
                <a:schemeClr val="accent2">
                  <a:lumMod val="20000"/>
                  <a:lumOff val="80000"/>
                </a:schemeClr>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4581616" y="3490244"/>
              <a:ext cx="3311589" cy="1889300"/>
            </a:xfrm>
            <a:prstGeom prst="rect">
              <a:avLst/>
            </a:prstGeom>
          </p:spPr>
          <p:txBody>
            <a:bodyPr wrap="square">
              <a:spAutoFit/>
            </a:bodyPr>
            <a:lstStyle/>
            <a:p>
              <a:pPr>
                <a:lnSpc>
                  <a:spcPct val="150000"/>
                </a:lnSpc>
              </a:pPr>
              <a:r>
                <a:rPr lang="vi-VN" altLang="ja-JP" sz="2000" b="0" i="0">
                  <a:solidFill>
                    <a:srgbClr val="000000"/>
                  </a:solidFill>
                  <a:effectLst/>
                  <a:latin typeface="Calibri" panose="020F0502020204030204" pitchFamily="34" charset="0"/>
                </a:rPr>
                <a:t>Tạo ra sự gián đoạn với mục đích mua sắm ban đầu (bảng hiệu, quảng cáo, giới thiệu sản phẩm)</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grpSp>
      <p:pic>
        <p:nvPicPr>
          <p:cNvPr id="4098" name="Picture 2" descr="phân loại hàng hóa trong kho theo nhóm sản phẩm | Faceworks">
            <a:extLst>
              <a:ext uri="{FF2B5EF4-FFF2-40B4-BE49-F238E27FC236}">
                <a16:creationId xmlns:a16="http://schemas.microsoft.com/office/drawing/2014/main" id="{0C42AAE3-C2E8-6CA6-E1FF-237C7E92E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68" y="1319754"/>
            <a:ext cx="220980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uảng cáo thương mại là gì? Các quảng cáo thương mại bị cấm">
            <a:extLst>
              <a:ext uri="{FF2B5EF4-FFF2-40B4-BE49-F238E27FC236}">
                <a16:creationId xmlns:a16="http://schemas.microsoft.com/office/drawing/2014/main" id="{077AB704-5783-D2D2-6E38-D4995F8C9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3509" y="3428999"/>
            <a:ext cx="3947674" cy="221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633161"/>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fade">
                                      <p:cBhvr>
                                        <p:cTn id="13"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8893" y="454688"/>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718549" y="1743998"/>
            <a:ext cx="6381452" cy="3094400"/>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1378758" y="1319532"/>
            <a:ext cx="6318042" cy="3009430"/>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2093595" y="1679109"/>
            <a:ext cx="3647405" cy="2523768"/>
          </a:xfrm>
          <a:prstGeom prst="rect">
            <a:avLst/>
          </a:prstGeom>
        </p:spPr>
        <p:txBody>
          <a:bodyPr wrap="square">
            <a:spAutoFit/>
          </a:bodyPr>
          <a:lstStyle/>
          <a:p>
            <a:pPr fontAlgn="base"/>
            <a:r>
              <a:rPr lang="vi-VN" altLang="ja-JP" sz="2400">
                <a:latin typeface="Arial" panose="020B0604020202020204" pitchFamily="34" charset="0"/>
                <a:cs typeface="Arial" panose="020B0604020202020204" pitchFamily="34" charset="0"/>
              </a:rPr>
              <a:t>Sắp xếp các sản phẩm theo nguyên tắc hài hòa màu sắc theo </a:t>
            </a:r>
          </a:p>
          <a:p>
            <a:pPr fontAlgn="base"/>
            <a:r>
              <a:rPr lang="vi-VN" altLang="ja-JP" sz="2400">
                <a:latin typeface="Arial" panose="020B0604020202020204" pitchFamily="34" charset="0"/>
                <a:cs typeface="Arial" panose="020B0604020202020204" pitchFamily="34" charset="0"/>
              </a:rPr>
              <a:t>- Từ sáng đến tối</a:t>
            </a:r>
          </a:p>
          <a:p>
            <a:pPr fontAlgn="base"/>
            <a:r>
              <a:rPr lang="vi-VN" altLang="ja-JP" sz="2400">
                <a:latin typeface="Arial" panose="020B0604020202020204" pitchFamily="34" charset="0"/>
                <a:cs typeface="Arial" panose="020B0604020202020204" pitchFamily="34" charset="0"/>
              </a:rPr>
              <a:t>- Từ trái qua phải. </a:t>
            </a:r>
          </a:p>
          <a:p>
            <a:pPr fontAlgn="base"/>
            <a:endParaRPr lang="vi-VN" altLang="ja-JP">
              <a:latin typeface="Arial" panose="020B0604020202020204" pitchFamily="34" charset="0"/>
              <a:cs typeface="Arial" panose="020B0604020202020204" pitchFamily="34" charset="0"/>
            </a:endParaRPr>
          </a:p>
          <a:p>
            <a:pPr marL="342900" indent="-342900" fontAlgn="base">
              <a:buFontTx/>
              <a:buChar char="-"/>
            </a:pPr>
            <a:endParaRPr lang="vi-VN" sz="2000">
              <a:effectLst/>
              <a:latin typeface="Arial" panose="020B0604020202020204" pitchFamily="34" charset="0"/>
              <a:ea typeface="Calibri" panose="020F0502020204030204" pitchFamily="34" charset="0"/>
              <a:cs typeface="Arial" panose="020B0604020202020204" pitchFamily="34" charset="0"/>
            </a:endParaRPr>
          </a:p>
        </p:txBody>
      </p:sp>
      <p:grpSp>
        <p:nvGrpSpPr>
          <p:cNvPr id="20" name="组合 19"/>
          <p:cNvGrpSpPr/>
          <p:nvPr/>
        </p:nvGrpSpPr>
        <p:grpSpPr>
          <a:xfrm>
            <a:off x="241050" y="605473"/>
            <a:ext cx="6519175" cy="554212"/>
            <a:chOff x="241047" y="605471"/>
            <a:chExt cx="6519175"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953874" cy="523220"/>
            </a:xfrm>
            <a:prstGeom prst="rect">
              <a:avLst/>
            </a:prstGeom>
            <a:noFill/>
          </p:spPr>
          <p:txBody>
            <a:bodyPr wrap="none" rtlCol="0">
              <a:spAutoFit/>
            </a:bodyPr>
            <a:lstStyle/>
            <a:p>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Vận dụng q</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uy</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về tính ổn định</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sp>
        <p:nvSpPr>
          <p:cNvPr id="14" name="椭圆 13"/>
          <p:cNvSpPr/>
          <p:nvPr/>
        </p:nvSpPr>
        <p:spPr>
          <a:xfrm>
            <a:off x="10638541" y="2224893"/>
            <a:ext cx="1312415" cy="1312415"/>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49047" y="1591061"/>
            <a:ext cx="1129711" cy="1129711"/>
          </a:xfrm>
          <a:prstGeom prst="ellipse">
            <a:avLst/>
          </a:prstGeom>
          <a:noFill/>
          <a:ln w="38100">
            <a:solidFill>
              <a:srgbClr val="F5C5DA"/>
            </a:solidFill>
          </a:ln>
          <a:effectLst>
            <a:outerShdw blurRad="114300" dist="381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4791972">
            <a:off x="2994915" y="5117629"/>
            <a:ext cx="1032295" cy="889911"/>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等腰三角形 16"/>
          <p:cNvSpPr/>
          <p:nvPr/>
        </p:nvSpPr>
        <p:spPr>
          <a:xfrm rot="7255428">
            <a:off x="10183147" y="1515471"/>
            <a:ext cx="1318135" cy="113632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50" name="Picture 2">
            <a:extLst>
              <a:ext uri="{FF2B5EF4-FFF2-40B4-BE49-F238E27FC236}">
                <a16:creationId xmlns:a16="http://schemas.microsoft.com/office/drawing/2014/main" id="{0FF156A4-C928-182A-4D4C-67C6B575E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79042">
            <a:off x="6368891" y="3158691"/>
            <a:ext cx="3744868" cy="24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54656"/>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2" y="1411163"/>
            <a:ext cx="8649956" cy="4812009"/>
            <a:chOff x="1756786" y="947474"/>
            <a:chExt cx="8649956" cy="4812009"/>
          </a:xfrm>
          <a:solidFill>
            <a:schemeClr val="accent2">
              <a:lumMod val="40000"/>
              <a:lumOff val="60000"/>
            </a:schemeClr>
          </a:solidFill>
        </p:grpSpPr>
        <p:sp>
          <p:nvSpPr>
            <p:cNvPr id="3" name="矩形 2"/>
            <p:cNvSpPr/>
            <p:nvPr/>
          </p:nvSpPr>
          <p:spPr>
            <a:xfrm>
              <a:off x="2046514" y="1215116"/>
              <a:ext cx="8360228" cy="4544367"/>
            </a:xfrm>
            <a:prstGeom prst="rect">
              <a:avLst/>
            </a:prstGeom>
            <a:grp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grp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zh-CN" sz="2800" b="1">
                <a:solidFill>
                  <a:srgbClr val="FE6835"/>
                </a:solidFill>
                <a:latin typeface="Arial" panose="020B0604020202020204" pitchFamily="34" charset="0"/>
                <a:cs typeface="Arial" panose="020B0604020202020204" pitchFamily="34" charset="0"/>
                <a:sym typeface="+mn-lt"/>
              </a:rPr>
              <a:t>Áp dụng quy luật về tổng giác</a:t>
            </a:r>
            <a:endParaRPr lang="zh-CN" altLang="en-US" sz="2800" b="1">
              <a:solidFill>
                <a:srgbClr val="FE6835"/>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8" name="Hộp Văn bản 7">
            <a:extLst>
              <a:ext uri="{FF2B5EF4-FFF2-40B4-BE49-F238E27FC236}">
                <a16:creationId xmlns:a16="http://schemas.microsoft.com/office/drawing/2014/main" id="{DCD2982C-530A-C2F1-9632-5F0F976C83FF}"/>
              </a:ext>
            </a:extLst>
          </p:cNvPr>
          <p:cNvSpPr txBox="1"/>
          <p:nvPr/>
        </p:nvSpPr>
        <p:spPr>
          <a:xfrm>
            <a:off x="2144620" y="2446646"/>
            <a:ext cx="5450400" cy="1938992"/>
          </a:xfrm>
          <a:prstGeom prst="rect">
            <a:avLst/>
          </a:prstGeom>
          <a:noFill/>
        </p:spPr>
        <p:txBody>
          <a:bodyPr wrap="square" rtlCol="0">
            <a:spAutoFit/>
          </a:bodyPr>
          <a:lstStyle/>
          <a:p>
            <a:pPr marL="285750" indent="-285750" algn="just" defTabSz="914377">
              <a:lnSpc>
                <a:spcPct val="150000"/>
              </a:lnSpc>
              <a:buFontTx/>
              <a:buChar char="-"/>
              <a:defRPr/>
            </a:pPr>
            <a:r>
              <a:rPr lang="vi-VN" altLang="zh-CN">
                <a:latin typeface="Arial" panose="020B0604020202020204" pitchFamily="34" charset="0"/>
                <a:cs typeface="Arial" panose="020B0604020202020204" pitchFamily="34" charset="0"/>
                <a:sym typeface="+mn-lt"/>
              </a:rPr>
              <a:t>Chào đón khách hàng tại khu vực “định thần”</a:t>
            </a:r>
          </a:p>
          <a:p>
            <a:pPr marL="285750" indent="-285750" algn="just" defTabSz="914377">
              <a:lnSpc>
                <a:spcPct val="150000"/>
              </a:lnSpc>
              <a:buFontTx/>
              <a:buChar char="-"/>
              <a:defRPr/>
            </a:pPr>
            <a:r>
              <a:rPr lang="vi-VN" altLang="zh-CN">
                <a:latin typeface="Arial" panose="020B0604020202020204" pitchFamily="34" charset="0"/>
                <a:cs typeface="Arial" panose="020B0604020202020204" pitchFamily="34" charset="0"/>
                <a:sym typeface="+mn-lt"/>
              </a:rPr>
              <a:t>Từng khu vực hàng hóa </a:t>
            </a:r>
            <a:r>
              <a:rPr lang="vi-VN" altLang="zh-CN" err="1">
                <a:latin typeface="Arial" panose="020B0604020202020204" pitchFamily="34" charset="0"/>
                <a:cs typeface="Arial" panose="020B0604020202020204" pitchFamily="34" charset="0"/>
                <a:sym typeface="+mn-lt"/>
              </a:rPr>
              <a:t>thuờng</a:t>
            </a:r>
            <a:r>
              <a:rPr lang="vi-VN" altLang="zh-CN">
                <a:latin typeface="Arial" panose="020B0604020202020204" pitchFamily="34" charset="0"/>
                <a:cs typeface="Arial" panose="020B0604020202020204" pitchFamily="34" charset="0"/>
                <a:sym typeface="+mn-lt"/>
              </a:rPr>
              <a:t> có nhân viên tư vấn giới thiệu</a:t>
            </a:r>
          </a:p>
          <a:p>
            <a:pPr algn="just" defTabSz="914377">
              <a:lnSpc>
                <a:spcPct val="150000"/>
              </a:lnSpc>
              <a:defRPr/>
            </a:pPr>
            <a:endParaRPr lang="zh-CN" altLang="en-US" sz="1400">
              <a:solidFill>
                <a:prstClr val="black">
                  <a:lumMod val="85000"/>
                  <a:lumOff val="15000"/>
                </a:prstClr>
              </a:solidFill>
              <a:latin typeface="Arial" panose="020B0604020202020204" pitchFamily="34" charset="0"/>
              <a:cs typeface="Arial" panose="020B0604020202020204" pitchFamily="34" charset="0"/>
              <a:sym typeface="+mn-lt"/>
            </a:endParaRPr>
          </a:p>
          <a:p>
            <a:endParaRPr kumimoji="1" lang="ja-JP" altLang="en-US"/>
          </a:p>
        </p:txBody>
      </p:sp>
      <p:pic>
        <p:nvPicPr>
          <p:cNvPr id="5124" name="Picture 4">
            <a:extLst>
              <a:ext uri="{FF2B5EF4-FFF2-40B4-BE49-F238E27FC236}">
                <a16:creationId xmlns:a16="http://schemas.microsoft.com/office/drawing/2014/main" id="{DEF3A0F6-1821-16E7-67AC-BA1DF6B33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065" y="3471600"/>
            <a:ext cx="4792978" cy="31953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76378309"/>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4812" y="560567"/>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437047" y="631608"/>
            <a:ext cx="4922584" cy="554212"/>
            <a:chOff x="241047" y="605471"/>
            <a:chExt cx="4922584"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4357283" cy="523220"/>
            </a:xfrm>
            <a:prstGeom prst="rect">
              <a:avLst/>
            </a:prstGeom>
            <a:noFill/>
          </p:spPr>
          <p:txBody>
            <a:bodyPr wrap="none" rtlCol="0">
              <a:spAutoFit/>
            </a:bodyPr>
            <a:lstStyle/>
            <a:p>
              <a:r>
                <a:rPr lang="vi-VN" altLang="zh-CN" sz="2800" b="1">
                  <a:solidFill>
                    <a:schemeClr val="tx1">
                      <a:lumMod val="85000"/>
                      <a:lumOff val="15000"/>
                    </a:schemeClr>
                  </a:solidFill>
                  <a:latin typeface="Arial" panose="020B0604020202020204" pitchFamily="34" charset="0"/>
                  <a:cs typeface="Arial" panose="020B0604020202020204" pitchFamily="34" charset="0"/>
                  <a:sym typeface="+mn-lt"/>
                </a:rPr>
                <a:t>Vận dụng ảo ảnh tri 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7" name="组合 6"/>
          <p:cNvGrpSpPr/>
          <p:nvPr/>
        </p:nvGrpSpPr>
        <p:grpSpPr>
          <a:xfrm>
            <a:off x="1229288" y="1282616"/>
            <a:ext cx="2459636" cy="2252263"/>
            <a:chOff x="2865456" y="1808702"/>
            <a:chExt cx="2751573" cy="2652766"/>
          </a:xfrm>
        </p:grpSpPr>
        <p:sp>
          <p:nvSpPr>
            <p:cNvPr id="5" name="椭圆 4"/>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2829508" y="3558969"/>
            <a:ext cx="2528166" cy="2350189"/>
            <a:chOff x="2865456" y="1808702"/>
            <a:chExt cx="2751573" cy="2652766"/>
          </a:xfrm>
        </p:grpSpPr>
        <p:sp>
          <p:nvSpPr>
            <p:cNvPr id="9" name="椭圆 8"/>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1416417" y="1929354"/>
            <a:ext cx="1794832" cy="830997"/>
          </a:xfrm>
          <a:prstGeom prst="rect">
            <a:avLst/>
          </a:prstGeom>
        </p:spPr>
        <p:txBody>
          <a:bodyPr wrap="square">
            <a:spAutoFit/>
          </a:bodyPr>
          <a:lstStyle/>
          <a:p>
            <a:pPr algn="ctr"/>
            <a:r>
              <a:rPr lang="vi-VN" altLang="zh-CN" sz="2400" b="1">
                <a:solidFill>
                  <a:schemeClr val="tx1">
                    <a:lumMod val="85000"/>
                    <a:lumOff val="15000"/>
                  </a:schemeClr>
                </a:solidFill>
                <a:latin typeface="Arial" panose="020B0604020202020204" pitchFamily="34" charset="0"/>
                <a:cs typeface="Arial" panose="020B0604020202020204" pitchFamily="34" charset="0"/>
                <a:sym typeface="+mn-lt"/>
              </a:rPr>
              <a:t>Hiệu ứng quảng cáo</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3180989" y="4087772"/>
            <a:ext cx="1684441" cy="1200329"/>
          </a:xfrm>
          <a:prstGeom prst="rect">
            <a:avLst/>
          </a:prstGeom>
        </p:spPr>
        <p:txBody>
          <a:bodyPr wrap="square">
            <a:spAutoFit/>
          </a:bodyPr>
          <a:lstStyle/>
          <a:p>
            <a:pPr algn="ctr"/>
            <a:r>
              <a:rPr lang="vi-VN" altLang="zh-CN" sz="2400" b="1">
                <a:solidFill>
                  <a:schemeClr val="tx1">
                    <a:lumMod val="85000"/>
                    <a:lumOff val="15000"/>
                  </a:schemeClr>
                </a:solidFill>
                <a:latin typeface="Arial" panose="020B0604020202020204" pitchFamily="34" charset="0"/>
                <a:cs typeface="Arial" panose="020B0604020202020204" pitchFamily="34" charset="0"/>
                <a:sym typeface="+mn-lt"/>
              </a:rPr>
              <a:t>Thiết kế sản phẩm bắt mắt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pic>
        <p:nvPicPr>
          <p:cNvPr id="7172" name="Picture 4">
            <a:extLst>
              <a:ext uri="{FF2B5EF4-FFF2-40B4-BE49-F238E27FC236}">
                <a16:creationId xmlns:a16="http://schemas.microsoft.com/office/drawing/2014/main" id="{DF5BE127-BCFF-D949-CEB0-BB760E4DA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34922">
            <a:off x="5717832" y="1563985"/>
            <a:ext cx="5147640" cy="3428993"/>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728914"/>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2"/>
                                        </p:tgtEl>
                                        <p:attrNameLst>
                                          <p:attrName>style.visibility</p:attrName>
                                        </p:attrNameLst>
                                      </p:cBhvr>
                                      <p:to>
                                        <p:strVal val="visible"/>
                                      </p:to>
                                    </p:set>
                                    <p:anim calcmode="lin" valueType="num">
                                      <p:cBhvr additive="base">
                                        <p:cTn id="31" dur="500" fill="hold"/>
                                        <p:tgtEl>
                                          <p:spTgt spid="7172"/>
                                        </p:tgtEl>
                                        <p:attrNameLst>
                                          <p:attrName>ppt_x</p:attrName>
                                        </p:attrNameLst>
                                      </p:cBhvr>
                                      <p:tavLst>
                                        <p:tav tm="0">
                                          <p:val>
                                            <p:strVal val="#ppt_x"/>
                                          </p:val>
                                        </p:tav>
                                        <p:tav tm="100000">
                                          <p:val>
                                            <p:strVal val="#ppt_x"/>
                                          </p:val>
                                        </p:tav>
                                      </p:tavLst>
                                    </p:anim>
                                    <p:anim calcmode="lin" valueType="num">
                                      <p:cBhvr additive="base">
                                        <p:cTn id="32"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06390" y="1076043"/>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p:cNvSpPr txBox="1"/>
          <p:nvPr/>
        </p:nvSpPr>
        <p:spPr>
          <a:xfrm>
            <a:off x="3049273" y="1486178"/>
            <a:ext cx="7863249" cy="1862048"/>
          </a:xfrm>
          <a:prstGeom prst="rect">
            <a:avLst/>
          </a:prstGeom>
          <a:noFill/>
        </p:spPr>
        <p:txBody>
          <a:bodyPr wrap="square" rtlCol="0">
            <a:spAutoFit/>
          </a:bodyPr>
          <a:lstStyle/>
          <a:p>
            <a:pPr algn="dist"/>
            <a:r>
              <a:rPr lang="en-US" altLang="zh-CN" sz="11500" b="1">
                <a:ln w="28575">
                  <a:solidFill>
                    <a:schemeClr val="tx1">
                      <a:lumMod val="85000"/>
                      <a:lumOff val="15000"/>
                    </a:schemeClr>
                  </a:solidFill>
                </a:ln>
                <a:solidFill>
                  <a:srgbClr val="FE6835"/>
                </a:solidFill>
                <a:cs typeface="+mn-ea"/>
                <a:sym typeface="+mn-lt"/>
              </a:rPr>
              <a:t>Thank you</a:t>
            </a:r>
            <a:endParaRPr lang="zh-CN" altLang="en-US" sz="11500" b="1">
              <a:ln w="28575">
                <a:solidFill>
                  <a:schemeClr val="tx1">
                    <a:lumMod val="85000"/>
                    <a:lumOff val="15000"/>
                  </a:schemeClr>
                </a:solidFill>
              </a:ln>
              <a:solidFill>
                <a:srgbClr val="FE6835"/>
              </a:solidFill>
              <a:cs typeface="+mn-ea"/>
              <a:sym typeface="+mn-lt"/>
            </a:endParaRPr>
          </a:p>
        </p:txBody>
      </p:sp>
    </p:spTree>
    <p:extLst>
      <p:ext uri="{BB962C8B-B14F-4D97-AF65-F5344CB8AC3E}">
        <p14:creationId xmlns:p14="http://schemas.microsoft.com/office/powerpoint/2010/main" val="3793556833"/>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6" y="10230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9203627">
            <a:off x="6078337" y="1539567"/>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3681451" y="3008827"/>
            <a:ext cx="4829097" cy="553998"/>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I.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Quá</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trình</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36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36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en-US" altLang="zh-CN" sz="36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Tree>
    <p:custDataLst>
      <p:tags r:id="rId1"/>
    </p:custDataLst>
    <p:extLst>
      <p:ext uri="{BB962C8B-B14F-4D97-AF65-F5344CB8AC3E}">
        <p14:creationId xmlns:p14="http://schemas.microsoft.com/office/powerpoint/2010/main" val="83082796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5556" y="1231800"/>
            <a:ext cx="8649956" cy="4812009"/>
            <a:chOff x="1756786" y="947474"/>
            <a:chExt cx="8649956" cy="4812009"/>
          </a:xfrm>
        </p:grpSpPr>
        <p:sp>
          <p:nvSpPr>
            <p:cNvPr id="3" name="矩形 2"/>
            <p:cNvSpPr/>
            <p:nvPr/>
          </p:nvSpPr>
          <p:spPr>
            <a:xfrm>
              <a:off x="2046514" y="1215116"/>
              <a:ext cx="8360228" cy="4544367"/>
            </a:xfrm>
            <a:prstGeom prst="rect">
              <a:avLst/>
            </a:prstGeom>
            <a:pattFill prst="wdDnDiag">
              <a:fgClr>
                <a:srgbClr val="FE6835"/>
              </a:fgClr>
              <a:bgClr>
                <a:schemeClr val="bg1"/>
              </a:bgClr>
            </a:patt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756786" y="947474"/>
              <a:ext cx="8360228" cy="4544367"/>
            </a:xfrm>
            <a:prstGeom prst="rect">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等腰三角形 8"/>
          <p:cNvSpPr/>
          <p:nvPr/>
        </p:nvSpPr>
        <p:spPr>
          <a:xfrm rot="4791972">
            <a:off x="2180607" y="44422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rot="9203627">
            <a:off x="5401181" y="1539568"/>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1800756" y="2310582"/>
            <a:ext cx="3532845" cy="1833744"/>
            <a:chOff x="2183601" y="2511641"/>
            <a:chExt cx="3211495" cy="1666945"/>
          </a:xfrm>
        </p:grpSpPr>
        <p:sp>
          <p:nvSpPr>
            <p:cNvPr id="13" name="椭圆 12"/>
            <p:cNvSpPr/>
            <p:nvPr/>
          </p:nvSpPr>
          <p:spPr>
            <a:xfrm>
              <a:off x="2446975" y="2611513"/>
              <a:ext cx="2832804" cy="1567073"/>
            </a:xfrm>
            <a:prstGeom prst="ellipse">
              <a:avLst/>
            </a:prstGeom>
            <a:solidFill>
              <a:srgbClr val="FE6835"/>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619977" y="2917065"/>
              <a:ext cx="2775119" cy="979233"/>
            </a:xfrm>
            <a:prstGeom prst="rect">
              <a:avLst/>
            </a:prstGeom>
            <a:noFill/>
          </p:spPr>
          <p:txBody>
            <a:bodyPr wrap="square" rtlCol="0">
              <a:spAutoFit/>
            </a:bodyPr>
            <a:lstStyle/>
            <a:p>
              <a:r>
                <a:rPr lang="en-US" altLang="zh-CN" sz="3200" b="1">
                  <a:solidFill>
                    <a:schemeClr val="tx1">
                      <a:lumMod val="85000"/>
                      <a:lumOff val="15000"/>
                    </a:schemeClr>
                  </a:solidFill>
                  <a:latin typeface="Arial" panose="020B0604020202020204" pitchFamily="34" charset="0"/>
                  <a:cs typeface="Arial" panose="020B0604020202020204" pitchFamily="34" charset="0"/>
                  <a:sym typeface="+mn-lt"/>
                </a:rPr>
                <a:t>1.Khái </a:t>
              </a:r>
              <a:r>
                <a:rPr lang="en-US" altLang="zh-CN" sz="3200" b="1" err="1">
                  <a:solidFill>
                    <a:schemeClr val="tx1">
                      <a:lumMod val="85000"/>
                      <a:lumOff val="15000"/>
                    </a:schemeClr>
                  </a:solidFill>
                  <a:latin typeface="Arial" panose="020B0604020202020204" pitchFamily="34" charset="0"/>
                  <a:cs typeface="Arial" panose="020B0604020202020204" pitchFamily="34" charset="0"/>
                  <a:sym typeface="+mn-lt"/>
                </a:rPr>
                <a:t>niệm</a:t>
              </a:r>
              <a:endParaRPr lang="vi-VN" altLang="zh-CN" sz="3200" b="1">
                <a:solidFill>
                  <a:schemeClr val="tx1">
                    <a:lumMod val="85000"/>
                    <a:lumOff val="15000"/>
                  </a:schemeClr>
                </a:solidFill>
                <a:latin typeface="Arial" panose="020B0604020202020204" pitchFamily="34" charset="0"/>
                <a:cs typeface="Arial" panose="020B0604020202020204" pitchFamily="34" charset="0"/>
                <a:sym typeface="+mn-lt"/>
              </a:endParaRPr>
            </a:p>
            <a:p>
              <a:r>
                <a:rPr lang="vi-VN" altLang="zh-CN" sz="3200" b="1">
                  <a:solidFill>
                    <a:schemeClr val="tx1">
                      <a:lumMod val="85000"/>
                      <a:lumOff val="15000"/>
                    </a:schemeClr>
                  </a:solidFill>
                  <a:latin typeface="Arial" panose="020B0604020202020204" pitchFamily="34" charset="0"/>
                  <a:cs typeface="Arial" panose="020B0604020202020204" pitchFamily="34" charset="0"/>
                  <a:sym typeface="+mn-lt"/>
                </a:rPr>
                <a:t> Cảm giác</a:t>
              </a:r>
              <a:endParaRPr lang="zh-CN" altLang="en-US" sz="32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2" name="椭圆 11"/>
            <p:cNvSpPr/>
            <p:nvPr/>
          </p:nvSpPr>
          <p:spPr>
            <a:xfrm>
              <a:off x="2183601" y="2511641"/>
              <a:ext cx="2832804" cy="1567073"/>
            </a:xfrm>
            <a:prstGeom prst="ellipse">
              <a:avLst/>
            </a:prstGeom>
            <a:no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矩形 14"/>
          <p:cNvSpPr/>
          <p:nvPr/>
        </p:nvSpPr>
        <p:spPr>
          <a:xfrm>
            <a:off x="5496473" y="2263183"/>
            <a:ext cx="4386112" cy="2343655"/>
          </a:xfrm>
          <a:prstGeom prst="rect">
            <a:avLst/>
          </a:prstGeom>
        </p:spPr>
        <p:txBody>
          <a:bodyPr wrap="square">
            <a:spAutoFit/>
          </a:bodyPr>
          <a:lstStyle/>
          <a:p>
            <a:pPr algn="just">
              <a:lnSpc>
                <a:spcPct val="150000"/>
              </a:lnSpc>
            </a:pPr>
            <a:r>
              <a:rPr lang="vi-VN" sz="2000">
                <a:latin typeface="Arial" panose="020B0604020202020204" pitchFamily="34" charset="0"/>
                <a:cs typeface="Arial" panose="020B0604020202020204" pitchFamily="34" charset="0"/>
              </a:rPr>
              <a:t>- Là một quá trình tâm lý phản ánh những thuộc tính riêng lẻ các thuộc tính bên ngoài của các sự vật hiện tượng khi chúng trực tiếp tác động vào giác quan của loài người.</a:t>
            </a:r>
            <a:r>
              <a:rPr lang="en-US" sz="2000">
                <a:latin typeface="Arial" panose="020B0604020202020204" pitchFamily="34" charset="0"/>
                <a:cs typeface="Arial" panose="020B0604020202020204" pitchFamily="34" charset="0"/>
              </a:rPr>
              <a:t> </a:t>
            </a:r>
            <a:endParaRPr lang="zh-CN" altLang="en-US" sz="2000">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3995597675"/>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1041" y="276976"/>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241048" y="614673"/>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53" y="605471"/>
            <a:ext cx="3213829" cy="523220"/>
          </a:xfrm>
          <a:prstGeom prst="rect">
            <a:avLst/>
          </a:prstGeom>
          <a:noFill/>
        </p:spPr>
        <p:txBody>
          <a:bodyPr wrap="none" rtlCol="0">
            <a:spAutoFit/>
          </a:bodyPr>
          <a:lstStyle/>
          <a:p>
            <a:r>
              <a:rPr lang="en-US" altLang="zh-CN" sz="2800" b="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rPr>
              <a:t>2.Phân </a:t>
            </a:r>
            <a:r>
              <a:rPr lang="en-US" altLang="zh-CN" sz="2800" b="1" err="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rPr>
              <a:t>loại</a:t>
            </a:r>
            <a:r>
              <a:rPr lang="en-US" altLang="zh-CN" sz="2800" b="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rPr>
              <a:t> </a:t>
            </a:r>
            <a:r>
              <a:rPr lang="en-US" altLang="zh-CN" sz="2800" b="1" err="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rPr>
              <a:t>cảm</a:t>
            </a:r>
            <a:r>
              <a:rPr lang="en-US" altLang="zh-CN" sz="2800" b="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rPr>
              <a:t> </a:t>
            </a:r>
            <a:r>
              <a:rPr lang="en-US" altLang="zh-CN" sz="2800" b="1" err="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rPr>
              <a:t>giác</a:t>
            </a:r>
            <a:endParaRPr lang="zh-CN" altLang="en-US" sz="2800" b="1">
              <a:solidFill>
                <a:schemeClr val="tx1">
                  <a:lumMod val="85000"/>
                  <a:lumOff val="15000"/>
                </a:schemeClr>
              </a:solidFill>
              <a:latin typeface="Calibri" panose="020F0502020204030204" pitchFamily="34" charset="0"/>
              <a:ea typeface="Microsoft YaHei UI" panose="020B0703020204020201" pitchFamily="34" charset="-122"/>
              <a:cs typeface="Calibri" panose="020F0502020204030204" pitchFamily="34" charset="0"/>
              <a:sym typeface="+mn-lt"/>
            </a:endParaRPr>
          </a:p>
        </p:txBody>
      </p:sp>
      <p:sp>
        <p:nvSpPr>
          <p:cNvPr id="23" name="矩形 22"/>
          <p:cNvSpPr/>
          <p:nvPr/>
        </p:nvSpPr>
        <p:spPr>
          <a:xfrm>
            <a:off x="2385167" y="3929064"/>
            <a:ext cx="5012515" cy="1705443"/>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24" name="矩形 23"/>
          <p:cNvSpPr/>
          <p:nvPr/>
        </p:nvSpPr>
        <p:spPr>
          <a:xfrm>
            <a:off x="3477869" y="1642785"/>
            <a:ext cx="5946565" cy="1868855"/>
          </a:xfrm>
          <a:prstGeom prst="rect">
            <a:avLst/>
          </a:prstGeom>
          <a:solidFill>
            <a:schemeClr val="bg1"/>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nvGrpSpPr>
          <p:cNvPr id="15" name="组合 14"/>
          <p:cNvGrpSpPr/>
          <p:nvPr/>
        </p:nvGrpSpPr>
        <p:grpSpPr>
          <a:xfrm>
            <a:off x="1657032" y="1303624"/>
            <a:ext cx="8151533" cy="2021536"/>
            <a:chOff x="2532500" y="1349439"/>
            <a:chExt cx="6684810" cy="1668747"/>
          </a:xfrm>
        </p:grpSpPr>
        <p:grpSp>
          <p:nvGrpSpPr>
            <p:cNvPr id="8" name="组合 7"/>
            <p:cNvGrpSpPr/>
            <p:nvPr/>
          </p:nvGrpSpPr>
          <p:grpSpPr>
            <a:xfrm>
              <a:off x="2532500" y="1748771"/>
              <a:ext cx="1014884" cy="1027085"/>
              <a:chOff x="2130566" y="1989932"/>
              <a:chExt cx="1014884" cy="1027085"/>
            </a:xfrm>
          </p:grpSpPr>
          <p:sp>
            <p:nvSpPr>
              <p:cNvPr id="7" name="矩形 6"/>
              <p:cNvSpPr/>
              <p:nvPr/>
            </p:nvSpPr>
            <p:spPr>
              <a:xfrm>
                <a:off x="2241099" y="2080368"/>
                <a:ext cx="904351" cy="936649"/>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6" name="矩形 5"/>
              <p:cNvSpPr/>
              <p:nvPr/>
            </p:nvSpPr>
            <p:spPr>
              <a:xfrm>
                <a:off x="2130566" y="1989932"/>
                <a:ext cx="904351" cy="936649"/>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9" name="矩形 8"/>
            <p:cNvSpPr/>
            <p:nvPr/>
          </p:nvSpPr>
          <p:spPr>
            <a:xfrm>
              <a:off x="4204795" y="1349439"/>
              <a:ext cx="5012515" cy="1668747"/>
            </a:xfrm>
            <a:prstGeom prst="rect">
              <a:avLst/>
            </a:prstGeom>
            <a:solidFill>
              <a:srgbClr val="72B8FF"/>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grpSp>
        <p:nvGrpSpPr>
          <p:cNvPr id="14" name="组合 13"/>
          <p:cNvGrpSpPr/>
          <p:nvPr/>
        </p:nvGrpSpPr>
        <p:grpSpPr>
          <a:xfrm>
            <a:off x="2532500" y="3786415"/>
            <a:ext cx="6684811" cy="1705443"/>
            <a:chOff x="2532500" y="3028322"/>
            <a:chExt cx="6684810" cy="1705443"/>
          </a:xfrm>
        </p:grpSpPr>
        <p:grpSp>
          <p:nvGrpSpPr>
            <p:cNvPr id="10" name="组合 9"/>
            <p:cNvGrpSpPr/>
            <p:nvPr/>
          </p:nvGrpSpPr>
          <p:grpSpPr>
            <a:xfrm>
              <a:off x="8220456" y="3485349"/>
              <a:ext cx="996854" cy="993031"/>
              <a:chOff x="2148596" y="2023986"/>
              <a:chExt cx="996854" cy="993031"/>
            </a:xfrm>
          </p:grpSpPr>
          <p:sp>
            <p:nvSpPr>
              <p:cNvPr id="11" name="矩形 10"/>
              <p:cNvSpPr/>
              <p:nvPr/>
            </p:nvSpPr>
            <p:spPr>
              <a:xfrm>
                <a:off x="2241099" y="2080368"/>
                <a:ext cx="904351" cy="936649"/>
              </a:xfrm>
              <a:prstGeom prst="rect">
                <a:avLst/>
              </a:prstGeom>
              <a:solidFill>
                <a:srgbClr val="F8F8F8"/>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sp>
            <p:nvSpPr>
              <p:cNvPr id="12" name="矩形 11"/>
              <p:cNvSpPr/>
              <p:nvPr/>
            </p:nvSpPr>
            <p:spPr>
              <a:xfrm>
                <a:off x="2148596" y="2023986"/>
                <a:ext cx="904351" cy="936649"/>
              </a:xfrm>
              <a:prstGeom prst="rect">
                <a:avLst/>
              </a:prstGeom>
              <a:solidFill>
                <a:srgbClr val="FE6835"/>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13" name="矩形 12"/>
            <p:cNvSpPr/>
            <p:nvPr/>
          </p:nvSpPr>
          <p:spPr>
            <a:xfrm>
              <a:off x="2532500" y="3028322"/>
              <a:ext cx="5012515" cy="1705443"/>
            </a:xfrm>
            <a:prstGeom prst="rect">
              <a:avLst/>
            </a:prstGeom>
            <a:solidFill>
              <a:srgbClr val="72B8FF"/>
            </a:solidFill>
            <a:ln w="508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cs typeface="+mn-ea"/>
                <a:sym typeface="+mn-lt"/>
              </a:endParaRPr>
            </a:p>
          </p:txBody>
        </p:sp>
      </p:grpSp>
      <p:sp>
        <p:nvSpPr>
          <p:cNvPr id="17" name="iconfont-1013-691958"/>
          <p:cNvSpPr>
            <a:spLocks noChangeAspect="1"/>
          </p:cNvSpPr>
          <p:nvPr/>
        </p:nvSpPr>
        <p:spPr bwMode="auto">
          <a:xfrm>
            <a:off x="8460292" y="2200812"/>
            <a:ext cx="609685" cy="569064"/>
          </a:xfrm>
          <a:custGeom>
            <a:avLst/>
            <a:gdLst>
              <a:gd name="T0" fmla="*/ 10425 w 10662"/>
              <a:gd name="T1" fmla="*/ 4930 h 9951"/>
              <a:gd name="T2" fmla="*/ 7631 w 10662"/>
              <a:gd name="T3" fmla="*/ 1373 h 9951"/>
              <a:gd name="T4" fmla="*/ 7278 w 10662"/>
              <a:gd name="T5" fmla="*/ 1156 h 9951"/>
              <a:gd name="T6" fmla="*/ 4295 w 10662"/>
              <a:gd name="T7" fmla="*/ 0 h 9951"/>
              <a:gd name="T8" fmla="*/ 3595 w 10662"/>
              <a:gd name="T9" fmla="*/ 85 h 9951"/>
              <a:gd name="T10" fmla="*/ 240 w 10662"/>
              <a:gd name="T11" fmla="*/ 4634 h 9951"/>
              <a:gd name="T12" fmla="*/ 2653 w 10662"/>
              <a:gd name="T13" fmla="*/ 7995 h 9951"/>
              <a:gd name="T14" fmla="*/ 3136 w 10662"/>
              <a:gd name="T15" fmla="*/ 8342 h 9951"/>
              <a:gd name="T16" fmla="*/ 7480 w 10662"/>
              <a:gd name="T17" fmla="*/ 9445 h 9951"/>
              <a:gd name="T18" fmla="*/ 10425 w 10662"/>
              <a:gd name="T19" fmla="*/ 4930 h 9951"/>
              <a:gd name="T20" fmla="*/ 2234 w 10662"/>
              <a:gd name="T21" fmla="*/ 6995 h 9951"/>
              <a:gd name="T22" fmla="*/ 833 w 10662"/>
              <a:gd name="T23" fmla="*/ 4206 h 9951"/>
              <a:gd name="T24" fmla="*/ 2743 w 10662"/>
              <a:gd name="T25" fmla="*/ 1038 h 9951"/>
              <a:gd name="T26" fmla="*/ 6150 w 10662"/>
              <a:gd name="T27" fmla="*/ 1111 h 9951"/>
              <a:gd name="T28" fmla="*/ 2234 w 10662"/>
              <a:gd name="T29" fmla="*/ 6995 h 9951"/>
              <a:gd name="T30" fmla="*/ 8265 w 10662"/>
              <a:gd name="T31" fmla="*/ 7124 h 9951"/>
              <a:gd name="T32" fmla="*/ 7426 w 10662"/>
              <a:gd name="T33" fmla="*/ 7858 h 9951"/>
              <a:gd name="T34" fmla="*/ 6489 w 10662"/>
              <a:gd name="T35" fmla="*/ 7964 h 9951"/>
              <a:gd name="T36" fmla="*/ 6489 w 10662"/>
              <a:gd name="T37" fmla="*/ 8515 h 9951"/>
              <a:gd name="T38" fmla="*/ 5904 w 10662"/>
              <a:gd name="T39" fmla="*/ 8515 h 9951"/>
              <a:gd name="T40" fmla="*/ 5904 w 10662"/>
              <a:gd name="T41" fmla="*/ 7956 h 9951"/>
              <a:gd name="T42" fmla="*/ 5136 w 10662"/>
              <a:gd name="T43" fmla="*/ 7887 h 9951"/>
              <a:gd name="T44" fmla="*/ 4629 w 10662"/>
              <a:gd name="T45" fmla="*/ 7744 h 9951"/>
              <a:gd name="T46" fmla="*/ 4066 w 10662"/>
              <a:gd name="T47" fmla="*/ 6823 h 9951"/>
              <a:gd name="T48" fmla="*/ 4063 w 10662"/>
              <a:gd name="T49" fmla="*/ 6347 h 9951"/>
              <a:gd name="T50" fmla="*/ 4922 w 10662"/>
              <a:gd name="T51" fmla="*/ 6347 h 9951"/>
              <a:gd name="T52" fmla="*/ 4939 w 10662"/>
              <a:gd name="T53" fmla="*/ 6644 h 9951"/>
              <a:gd name="T54" fmla="*/ 5444 w 10662"/>
              <a:gd name="T55" fmla="*/ 7164 h 9951"/>
              <a:gd name="T56" fmla="*/ 5888 w 10662"/>
              <a:gd name="T57" fmla="*/ 7194 h 9951"/>
              <a:gd name="T58" fmla="*/ 5888 w 10662"/>
              <a:gd name="T59" fmla="*/ 5788 h 9951"/>
              <a:gd name="T60" fmla="*/ 5258 w 10662"/>
              <a:gd name="T61" fmla="*/ 5736 h 9951"/>
              <a:gd name="T62" fmla="*/ 4916 w 10662"/>
              <a:gd name="T63" fmla="*/ 5672 h 9951"/>
              <a:gd name="T64" fmla="*/ 4140 w 10662"/>
              <a:gd name="T65" fmla="*/ 4801 h 9951"/>
              <a:gd name="T66" fmla="*/ 4140 w 10662"/>
              <a:gd name="T67" fmla="*/ 3927 h 9951"/>
              <a:gd name="T68" fmla="*/ 5057 w 10662"/>
              <a:gd name="T69" fmla="*/ 3037 h 9951"/>
              <a:gd name="T70" fmla="*/ 5765 w 10662"/>
              <a:gd name="T71" fmla="*/ 2974 h 9951"/>
              <a:gd name="T72" fmla="*/ 5901 w 10662"/>
              <a:gd name="T73" fmla="*/ 2830 h 9951"/>
              <a:gd name="T74" fmla="*/ 5899 w 10662"/>
              <a:gd name="T75" fmla="*/ 2470 h 9951"/>
              <a:gd name="T76" fmla="*/ 6488 w 10662"/>
              <a:gd name="T77" fmla="*/ 2470 h 9951"/>
              <a:gd name="T78" fmla="*/ 6488 w 10662"/>
              <a:gd name="T79" fmla="*/ 2955 h 9951"/>
              <a:gd name="T80" fmla="*/ 7134 w 10662"/>
              <a:gd name="T81" fmla="*/ 3008 h 9951"/>
              <a:gd name="T82" fmla="*/ 7387 w 10662"/>
              <a:gd name="T83" fmla="*/ 3054 h 9951"/>
              <a:gd name="T84" fmla="*/ 8188 w 10662"/>
              <a:gd name="T85" fmla="*/ 4060 h 9951"/>
              <a:gd name="T86" fmla="*/ 8209 w 10662"/>
              <a:gd name="T87" fmla="*/ 4400 h 9951"/>
              <a:gd name="T88" fmla="*/ 7371 w 10662"/>
              <a:gd name="T89" fmla="*/ 4400 h 9951"/>
              <a:gd name="T90" fmla="*/ 6498 w 10662"/>
              <a:gd name="T91" fmla="*/ 3754 h 9951"/>
              <a:gd name="T92" fmla="*/ 6498 w 10662"/>
              <a:gd name="T93" fmla="*/ 5034 h 9951"/>
              <a:gd name="T94" fmla="*/ 6898 w 10662"/>
              <a:gd name="T95" fmla="*/ 5072 h 9951"/>
              <a:gd name="T96" fmla="*/ 7740 w 10662"/>
              <a:gd name="T97" fmla="*/ 5248 h 9951"/>
              <a:gd name="T98" fmla="*/ 8275 w 10662"/>
              <a:gd name="T99" fmla="*/ 5836 h 9951"/>
              <a:gd name="T100" fmla="*/ 8265 w 10662"/>
              <a:gd name="T101" fmla="*/ 7124 h 9951"/>
              <a:gd name="T102" fmla="*/ 7256 w 10662"/>
              <a:gd name="T103" fmla="*/ 5931 h 9951"/>
              <a:gd name="T104" fmla="*/ 6493 w 10662"/>
              <a:gd name="T105" fmla="*/ 5819 h 9951"/>
              <a:gd name="T106" fmla="*/ 6493 w 10662"/>
              <a:gd name="T107" fmla="*/ 7205 h 9951"/>
              <a:gd name="T108" fmla="*/ 6970 w 10662"/>
              <a:gd name="T109" fmla="*/ 7142 h 9951"/>
              <a:gd name="T110" fmla="*/ 7356 w 10662"/>
              <a:gd name="T111" fmla="*/ 6022 h 9951"/>
              <a:gd name="T112" fmla="*/ 7256 w 10662"/>
              <a:gd name="T113" fmla="*/ 5931 h 9951"/>
              <a:gd name="T114" fmla="*/ 5102 w 10662"/>
              <a:gd name="T115" fmla="*/ 4753 h 9951"/>
              <a:gd name="T116" fmla="*/ 5889 w 10662"/>
              <a:gd name="T117" fmla="*/ 5007 h 9951"/>
              <a:gd name="T118" fmla="*/ 5889 w 10662"/>
              <a:gd name="T119" fmla="*/ 3739 h 9951"/>
              <a:gd name="T120" fmla="*/ 5079 w 10662"/>
              <a:gd name="T121" fmla="*/ 4021 h 9951"/>
              <a:gd name="T122" fmla="*/ 5102 w 10662"/>
              <a:gd name="T123" fmla="*/ 4753 h 9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662" h="9951">
                <a:moveTo>
                  <a:pt x="10425" y="4930"/>
                </a:moveTo>
                <a:cubicBezTo>
                  <a:pt x="10223" y="3194"/>
                  <a:pt x="9249" y="2021"/>
                  <a:pt x="7631" y="1373"/>
                </a:cubicBezTo>
                <a:cubicBezTo>
                  <a:pt x="7504" y="1322"/>
                  <a:pt x="7377" y="1248"/>
                  <a:pt x="7278" y="1156"/>
                </a:cubicBezTo>
                <a:cubicBezTo>
                  <a:pt x="6472" y="407"/>
                  <a:pt x="5520" y="28"/>
                  <a:pt x="4295" y="0"/>
                </a:cubicBezTo>
                <a:cubicBezTo>
                  <a:pt x="4146" y="18"/>
                  <a:pt x="3867" y="33"/>
                  <a:pt x="3595" y="85"/>
                </a:cubicBezTo>
                <a:cubicBezTo>
                  <a:pt x="1471" y="491"/>
                  <a:pt x="0" y="2468"/>
                  <a:pt x="240" y="4634"/>
                </a:cubicBezTo>
                <a:cubicBezTo>
                  <a:pt x="412" y="6194"/>
                  <a:pt x="1251" y="7307"/>
                  <a:pt x="2653" y="7995"/>
                </a:cubicBezTo>
                <a:cubicBezTo>
                  <a:pt x="2838" y="8086"/>
                  <a:pt x="2991" y="8198"/>
                  <a:pt x="3136" y="8342"/>
                </a:cubicBezTo>
                <a:cubicBezTo>
                  <a:pt x="4368" y="9555"/>
                  <a:pt x="5832" y="9951"/>
                  <a:pt x="7480" y="9445"/>
                </a:cubicBezTo>
                <a:cubicBezTo>
                  <a:pt x="9447" y="8840"/>
                  <a:pt x="10662" y="6969"/>
                  <a:pt x="10425" y="4930"/>
                </a:cubicBezTo>
                <a:close/>
                <a:moveTo>
                  <a:pt x="2234" y="6995"/>
                </a:moveTo>
                <a:cubicBezTo>
                  <a:pt x="1582" y="6583"/>
                  <a:pt x="816" y="5521"/>
                  <a:pt x="833" y="4206"/>
                </a:cubicBezTo>
                <a:cubicBezTo>
                  <a:pt x="850" y="2790"/>
                  <a:pt x="1501" y="1720"/>
                  <a:pt x="2743" y="1038"/>
                </a:cubicBezTo>
                <a:cubicBezTo>
                  <a:pt x="3923" y="390"/>
                  <a:pt x="5338" y="565"/>
                  <a:pt x="6150" y="1111"/>
                </a:cubicBezTo>
                <a:cubicBezTo>
                  <a:pt x="3195" y="1106"/>
                  <a:pt x="1079" y="4283"/>
                  <a:pt x="2234" y="6995"/>
                </a:cubicBezTo>
                <a:close/>
                <a:moveTo>
                  <a:pt x="8265" y="7124"/>
                </a:moveTo>
                <a:cubicBezTo>
                  <a:pt x="8151" y="7551"/>
                  <a:pt x="7847" y="7784"/>
                  <a:pt x="7426" y="7858"/>
                </a:cubicBezTo>
                <a:cubicBezTo>
                  <a:pt x="7124" y="7911"/>
                  <a:pt x="6816" y="7928"/>
                  <a:pt x="6489" y="7964"/>
                </a:cubicBezTo>
                <a:lnTo>
                  <a:pt x="6489" y="8515"/>
                </a:lnTo>
                <a:lnTo>
                  <a:pt x="5904" y="8515"/>
                </a:lnTo>
                <a:lnTo>
                  <a:pt x="5904" y="7956"/>
                </a:lnTo>
                <a:cubicBezTo>
                  <a:pt x="5635" y="7933"/>
                  <a:pt x="5383" y="7924"/>
                  <a:pt x="5136" y="7887"/>
                </a:cubicBezTo>
                <a:cubicBezTo>
                  <a:pt x="4964" y="7860"/>
                  <a:pt x="4789" y="7813"/>
                  <a:pt x="4629" y="7744"/>
                </a:cubicBezTo>
                <a:cubicBezTo>
                  <a:pt x="4233" y="7571"/>
                  <a:pt x="4112" y="7213"/>
                  <a:pt x="4066" y="6823"/>
                </a:cubicBezTo>
                <a:cubicBezTo>
                  <a:pt x="4047" y="6669"/>
                  <a:pt x="4063" y="6512"/>
                  <a:pt x="4063" y="6347"/>
                </a:cubicBezTo>
                <a:lnTo>
                  <a:pt x="4922" y="6347"/>
                </a:lnTo>
                <a:cubicBezTo>
                  <a:pt x="4928" y="6446"/>
                  <a:pt x="4932" y="6545"/>
                  <a:pt x="4939" y="6644"/>
                </a:cubicBezTo>
                <a:cubicBezTo>
                  <a:pt x="4965" y="6998"/>
                  <a:pt x="5091" y="7129"/>
                  <a:pt x="5444" y="7164"/>
                </a:cubicBezTo>
                <a:cubicBezTo>
                  <a:pt x="5588" y="7178"/>
                  <a:pt x="5733" y="7184"/>
                  <a:pt x="5888" y="7194"/>
                </a:cubicBezTo>
                <a:lnTo>
                  <a:pt x="5888" y="5788"/>
                </a:lnTo>
                <a:cubicBezTo>
                  <a:pt x="5676" y="5771"/>
                  <a:pt x="5466" y="5758"/>
                  <a:pt x="5258" y="5736"/>
                </a:cubicBezTo>
                <a:cubicBezTo>
                  <a:pt x="5143" y="5723"/>
                  <a:pt x="5030" y="5696"/>
                  <a:pt x="4916" y="5672"/>
                </a:cubicBezTo>
                <a:cubicBezTo>
                  <a:pt x="4445" y="5572"/>
                  <a:pt x="4190" y="5264"/>
                  <a:pt x="4140" y="4801"/>
                </a:cubicBezTo>
                <a:cubicBezTo>
                  <a:pt x="4109" y="4513"/>
                  <a:pt x="4099" y="4213"/>
                  <a:pt x="4140" y="3927"/>
                </a:cubicBezTo>
                <a:cubicBezTo>
                  <a:pt x="4220" y="3375"/>
                  <a:pt x="4492" y="3126"/>
                  <a:pt x="5057" y="3037"/>
                </a:cubicBezTo>
                <a:cubicBezTo>
                  <a:pt x="5291" y="3000"/>
                  <a:pt x="5529" y="2986"/>
                  <a:pt x="5765" y="2974"/>
                </a:cubicBezTo>
                <a:cubicBezTo>
                  <a:pt x="5871" y="2969"/>
                  <a:pt x="5907" y="2934"/>
                  <a:pt x="5901" y="2830"/>
                </a:cubicBezTo>
                <a:cubicBezTo>
                  <a:pt x="5893" y="2714"/>
                  <a:pt x="5899" y="2598"/>
                  <a:pt x="5899" y="2470"/>
                </a:cubicBezTo>
                <a:lnTo>
                  <a:pt x="6488" y="2470"/>
                </a:lnTo>
                <a:lnTo>
                  <a:pt x="6488" y="2955"/>
                </a:lnTo>
                <a:cubicBezTo>
                  <a:pt x="6714" y="2973"/>
                  <a:pt x="6924" y="2988"/>
                  <a:pt x="7134" y="3008"/>
                </a:cubicBezTo>
                <a:cubicBezTo>
                  <a:pt x="7219" y="3017"/>
                  <a:pt x="7303" y="3035"/>
                  <a:pt x="7387" y="3054"/>
                </a:cubicBezTo>
                <a:cubicBezTo>
                  <a:pt x="7870" y="3164"/>
                  <a:pt x="8130" y="3379"/>
                  <a:pt x="8188" y="4060"/>
                </a:cubicBezTo>
                <a:cubicBezTo>
                  <a:pt x="8198" y="4169"/>
                  <a:pt x="8202" y="4279"/>
                  <a:pt x="8209" y="4400"/>
                </a:cubicBezTo>
                <a:lnTo>
                  <a:pt x="7371" y="4400"/>
                </a:lnTo>
                <a:cubicBezTo>
                  <a:pt x="7244" y="3843"/>
                  <a:pt x="7026" y="3681"/>
                  <a:pt x="6498" y="3754"/>
                </a:cubicBezTo>
                <a:lnTo>
                  <a:pt x="6498" y="5034"/>
                </a:lnTo>
                <a:cubicBezTo>
                  <a:pt x="6631" y="5046"/>
                  <a:pt x="6767" y="5048"/>
                  <a:pt x="6898" y="5072"/>
                </a:cubicBezTo>
                <a:cubicBezTo>
                  <a:pt x="7180" y="5124"/>
                  <a:pt x="7464" y="5172"/>
                  <a:pt x="7740" y="5248"/>
                </a:cubicBezTo>
                <a:cubicBezTo>
                  <a:pt x="8032" y="5329"/>
                  <a:pt x="8201" y="5549"/>
                  <a:pt x="8275" y="5836"/>
                </a:cubicBezTo>
                <a:cubicBezTo>
                  <a:pt x="8386" y="6265"/>
                  <a:pt x="8379" y="6697"/>
                  <a:pt x="8265" y="7124"/>
                </a:cubicBezTo>
                <a:close/>
                <a:moveTo>
                  <a:pt x="7256" y="5931"/>
                </a:moveTo>
                <a:cubicBezTo>
                  <a:pt x="7014" y="5811"/>
                  <a:pt x="6755" y="5817"/>
                  <a:pt x="6493" y="5819"/>
                </a:cubicBezTo>
                <a:lnTo>
                  <a:pt x="6493" y="7205"/>
                </a:lnTo>
                <a:cubicBezTo>
                  <a:pt x="6664" y="7184"/>
                  <a:pt x="6822" y="7181"/>
                  <a:pt x="6970" y="7142"/>
                </a:cubicBezTo>
                <a:cubicBezTo>
                  <a:pt x="7422" y="7025"/>
                  <a:pt x="7633" y="6400"/>
                  <a:pt x="7356" y="6022"/>
                </a:cubicBezTo>
                <a:cubicBezTo>
                  <a:pt x="7329" y="5986"/>
                  <a:pt x="7295" y="5950"/>
                  <a:pt x="7256" y="5931"/>
                </a:cubicBezTo>
                <a:close/>
                <a:moveTo>
                  <a:pt x="5102" y="4753"/>
                </a:moveTo>
                <a:cubicBezTo>
                  <a:pt x="5306" y="5009"/>
                  <a:pt x="5594" y="5009"/>
                  <a:pt x="5889" y="5007"/>
                </a:cubicBezTo>
                <a:lnTo>
                  <a:pt x="5889" y="3739"/>
                </a:lnTo>
                <a:cubicBezTo>
                  <a:pt x="5582" y="3748"/>
                  <a:pt x="5276" y="3733"/>
                  <a:pt x="5079" y="4021"/>
                </a:cubicBezTo>
                <a:cubicBezTo>
                  <a:pt x="4949" y="4211"/>
                  <a:pt x="4960" y="4574"/>
                  <a:pt x="5102" y="4753"/>
                </a:cubicBezTo>
                <a:close/>
              </a:path>
            </a:pathLst>
          </a:custGeom>
          <a:solidFill>
            <a:schemeClr val="bg1"/>
          </a:solidFill>
          <a:ln>
            <a:noFill/>
          </a:ln>
        </p:spPr>
        <p:txBody>
          <a:bodyPr/>
          <a:lstStyle/>
          <a:p>
            <a:endParaRPr lang="zh-CN" altLang="en-US">
              <a:cs typeface="+mn-ea"/>
              <a:sym typeface="+mn-lt"/>
            </a:endParaRPr>
          </a:p>
        </p:txBody>
      </p:sp>
      <p:sp>
        <p:nvSpPr>
          <p:cNvPr id="18" name="two-overlapping-rectangular-boxes_20019"/>
          <p:cNvSpPr>
            <a:spLocks noChangeAspect="1"/>
          </p:cNvSpPr>
          <p:nvPr/>
        </p:nvSpPr>
        <p:spPr bwMode="auto">
          <a:xfrm>
            <a:off x="6485877" y="4538468"/>
            <a:ext cx="609685" cy="531847"/>
          </a:xfrm>
          <a:custGeom>
            <a:avLst/>
            <a:gdLst>
              <a:gd name="T0" fmla="*/ 4027 w 4826"/>
              <a:gd name="T1" fmla="*/ 1352 h 4216"/>
              <a:gd name="T2" fmla="*/ 4027 w 4826"/>
              <a:gd name="T3" fmla="*/ 0 h 4216"/>
              <a:gd name="T4" fmla="*/ 0 w 4826"/>
              <a:gd name="T5" fmla="*/ 0 h 4216"/>
              <a:gd name="T6" fmla="*/ 0 w 4826"/>
              <a:gd name="T7" fmla="*/ 2863 h 4216"/>
              <a:gd name="T8" fmla="*/ 799 w 4826"/>
              <a:gd name="T9" fmla="*/ 2863 h 4216"/>
              <a:gd name="T10" fmla="*/ 799 w 4826"/>
              <a:gd name="T11" fmla="*/ 4216 h 4216"/>
              <a:gd name="T12" fmla="*/ 4826 w 4826"/>
              <a:gd name="T13" fmla="*/ 4216 h 4216"/>
              <a:gd name="T14" fmla="*/ 4826 w 4826"/>
              <a:gd name="T15" fmla="*/ 1352 h 4216"/>
              <a:gd name="T16" fmla="*/ 4027 w 4826"/>
              <a:gd name="T17" fmla="*/ 1352 h 4216"/>
              <a:gd name="T18" fmla="*/ 799 w 4826"/>
              <a:gd name="T19" fmla="*/ 2704 h 4216"/>
              <a:gd name="T20" fmla="*/ 159 w 4826"/>
              <a:gd name="T21" fmla="*/ 2704 h 4216"/>
              <a:gd name="T22" fmla="*/ 159 w 4826"/>
              <a:gd name="T23" fmla="*/ 159 h 4216"/>
              <a:gd name="T24" fmla="*/ 3868 w 4826"/>
              <a:gd name="T25" fmla="*/ 159 h 4216"/>
              <a:gd name="T26" fmla="*/ 3868 w 4826"/>
              <a:gd name="T27" fmla="*/ 1352 h 4216"/>
              <a:gd name="T28" fmla="*/ 799 w 4826"/>
              <a:gd name="T29" fmla="*/ 1352 h 4216"/>
              <a:gd name="T30" fmla="*/ 799 w 4826"/>
              <a:gd name="T31" fmla="*/ 2704 h 4216"/>
              <a:gd name="T32" fmla="*/ 4667 w 4826"/>
              <a:gd name="T33" fmla="*/ 4056 h 4216"/>
              <a:gd name="T34" fmla="*/ 958 w 4826"/>
              <a:gd name="T35" fmla="*/ 4056 h 4216"/>
              <a:gd name="T36" fmla="*/ 958 w 4826"/>
              <a:gd name="T37" fmla="*/ 2863 h 4216"/>
              <a:gd name="T38" fmla="*/ 958 w 4826"/>
              <a:gd name="T39" fmla="*/ 2704 h 4216"/>
              <a:gd name="T40" fmla="*/ 958 w 4826"/>
              <a:gd name="T41" fmla="*/ 1511 h 4216"/>
              <a:gd name="T42" fmla="*/ 3868 w 4826"/>
              <a:gd name="T43" fmla="*/ 1511 h 4216"/>
              <a:gd name="T44" fmla="*/ 4027 w 4826"/>
              <a:gd name="T45" fmla="*/ 1511 h 4216"/>
              <a:gd name="T46" fmla="*/ 4667 w 4826"/>
              <a:gd name="T47" fmla="*/ 1511 h 4216"/>
              <a:gd name="T48" fmla="*/ 4667 w 4826"/>
              <a:gd name="T49" fmla="*/ 4056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26" h="4216">
                <a:moveTo>
                  <a:pt x="4027" y="1352"/>
                </a:moveTo>
                <a:lnTo>
                  <a:pt x="4027" y="0"/>
                </a:lnTo>
                <a:lnTo>
                  <a:pt x="0" y="0"/>
                </a:lnTo>
                <a:lnTo>
                  <a:pt x="0" y="2863"/>
                </a:lnTo>
                <a:lnTo>
                  <a:pt x="799" y="2863"/>
                </a:lnTo>
                <a:lnTo>
                  <a:pt x="799" y="4216"/>
                </a:lnTo>
                <a:lnTo>
                  <a:pt x="4826" y="4216"/>
                </a:lnTo>
                <a:lnTo>
                  <a:pt x="4826" y="1352"/>
                </a:lnTo>
                <a:lnTo>
                  <a:pt x="4027" y="1352"/>
                </a:lnTo>
                <a:close/>
                <a:moveTo>
                  <a:pt x="799" y="2704"/>
                </a:moveTo>
                <a:lnTo>
                  <a:pt x="159" y="2704"/>
                </a:lnTo>
                <a:lnTo>
                  <a:pt x="159" y="159"/>
                </a:lnTo>
                <a:lnTo>
                  <a:pt x="3868" y="159"/>
                </a:lnTo>
                <a:lnTo>
                  <a:pt x="3868" y="1352"/>
                </a:lnTo>
                <a:lnTo>
                  <a:pt x="799" y="1352"/>
                </a:lnTo>
                <a:lnTo>
                  <a:pt x="799" y="2704"/>
                </a:lnTo>
                <a:close/>
                <a:moveTo>
                  <a:pt x="4667" y="4056"/>
                </a:moveTo>
                <a:lnTo>
                  <a:pt x="958" y="4056"/>
                </a:lnTo>
                <a:lnTo>
                  <a:pt x="958" y="2863"/>
                </a:lnTo>
                <a:lnTo>
                  <a:pt x="958" y="2704"/>
                </a:lnTo>
                <a:lnTo>
                  <a:pt x="958" y="1511"/>
                </a:lnTo>
                <a:lnTo>
                  <a:pt x="3868" y="1511"/>
                </a:lnTo>
                <a:lnTo>
                  <a:pt x="4027" y="1511"/>
                </a:lnTo>
                <a:lnTo>
                  <a:pt x="4667" y="1511"/>
                </a:lnTo>
                <a:lnTo>
                  <a:pt x="4667" y="4056"/>
                </a:lnTo>
                <a:close/>
              </a:path>
            </a:pathLst>
          </a:custGeom>
          <a:solidFill>
            <a:schemeClr val="bg1"/>
          </a:solidFill>
          <a:ln>
            <a:noFill/>
          </a:ln>
        </p:spPr>
        <p:txBody>
          <a:bodyPr/>
          <a:lstStyle/>
          <a:p>
            <a:endParaRPr lang="zh-CN" altLang="en-US">
              <a:cs typeface="+mn-ea"/>
              <a:sym typeface="+mn-lt"/>
            </a:endParaRPr>
          </a:p>
        </p:txBody>
      </p:sp>
      <p:sp>
        <p:nvSpPr>
          <p:cNvPr id="19" name="矩形 18"/>
          <p:cNvSpPr/>
          <p:nvPr/>
        </p:nvSpPr>
        <p:spPr>
          <a:xfrm>
            <a:off x="3914198" y="1858639"/>
            <a:ext cx="3616521" cy="1477328"/>
          </a:xfrm>
          <a:prstGeom prst="rect">
            <a:avLst/>
          </a:prstGeom>
        </p:spPr>
        <p:txBody>
          <a:bodyPr wrap="square">
            <a:spAutoFit/>
          </a:bodyPr>
          <a:lstStyle/>
          <a:p>
            <a:pPr lvl="0" algn="just" fontAlgn="base"/>
            <a:r>
              <a:rPr lang="en-US" err="1">
                <a:latin typeface="Calibri" panose="020F0502020204030204" pitchFamily="34" charset="0"/>
                <a:cs typeface="Calibri" panose="020F0502020204030204" pitchFamily="34" charset="0"/>
              </a:rPr>
              <a:t>Cảm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nhìn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0" algn="just" fontAlgn="base"/>
            <a:r>
              <a:rPr lang="vi-VN">
                <a:latin typeface="Calibri" panose="020F0502020204030204" pitchFamily="34" charset="0"/>
                <a:cs typeface="Calibri" panose="020F0502020204030204" pitchFamily="34" charset="0"/>
              </a:rPr>
              <a:t>C</a:t>
            </a:r>
            <a:r>
              <a:rPr lang="en-US" err="1">
                <a:latin typeface="Calibri" panose="020F0502020204030204" pitchFamily="34" charset="0"/>
                <a:cs typeface="Calibri" panose="020F0502020204030204" pitchFamily="34" charset="0"/>
              </a:rPr>
              <a:t>ảm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nghe</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endParaRPr lang="vi-VN">
              <a:latin typeface="Calibri" panose="020F0502020204030204" pitchFamily="34" charset="0"/>
              <a:cs typeface="Calibri" panose="020F0502020204030204" pitchFamily="34" charset="0"/>
            </a:endParaRPr>
          </a:p>
          <a:p>
            <a:pPr lvl="0" algn="just" fontAlgn="base"/>
            <a:r>
              <a:rPr lang="vi-VN">
                <a:latin typeface="Calibri" panose="020F0502020204030204" pitchFamily="34" charset="0"/>
                <a:cs typeface="Calibri" panose="020F0502020204030204" pitchFamily="34" charset="0"/>
              </a:rPr>
              <a:t>C</a:t>
            </a:r>
            <a:r>
              <a:rPr lang="en-US" err="1">
                <a:latin typeface="Calibri" panose="020F0502020204030204" pitchFamily="34" charset="0"/>
                <a:cs typeface="Calibri" panose="020F0502020204030204" pitchFamily="34" charset="0"/>
              </a:rPr>
              <a:t>ảm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ngửi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khứu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endParaRPr lang="vi-VN">
              <a:latin typeface="Calibri" panose="020F0502020204030204" pitchFamily="34" charset="0"/>
              <a:cs typeface="Calibri" panose="020F0502020204030204" pitchFamily="34" charset="0"/>
            </a:endParaRPr>
          </a:p>
          <a:p>
            <a:pPr lvl="0" algn="just" fontAlgn="base"/>
            <a:r>
              <a:rPr lang="en-US" err="1">
                <a:latin typeface="Calibri" panose="020F0502020204030204" pitchFamily="34" charset="0"/>
                <a:cs typeface="Calibri" panose="020F0502020204030204" pitchFamily="34" charset="0"/>
              </a:rPr>
              <a:t>cảm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nếm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vị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endParaRPr lang="vi-VN">
              <a:latin typeface="Calibri" panose="020F0502020204030204" pitchFamily="34" charset="0"/>
              <a:cs typeface="Calibri" panose="020F0502020204030204" pitchFamily="34" charset="0"/>
            </a:endParaRPr>
          </a:p>
          <a:p>
            <a:pPr lvl="0" algn="just" fontAlgn="base"/>
            <a:r>
              <a:rPr lang="en-US" err="1">
                <a:latin typeface="Calibri" panose="020F0502020204030204" pitchFamily="34" charset="0"/>
                <a:cs typeface="Calibri" panose="020F0502020204030204" pitchFamily="34" charset="0"/>
              </a:rPr>
              <a:t>cảm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da (</a:t>
            </a:r>
            <a:r>
              <a:rPr lang="en-US" err="1">
                <a:latin typeface="Calibri" panose="020F0502020204030204" pitchFamily="34" charset="0"/>
                <a:cs typeface="Calibri" panose="020F0502020204030204" pitchFamily="34" charset="0"/>
              </a:rPr>
              <a:t>mạc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giác</a:t>
            </a:r>
            <a:r>
              <a:rPr lang="en-US">
                <a:latin typeface="Calibri" panose="020F0502020204030204" pitchFamily="34" charset="0"/>
                <a:cs typeface="Calibri" panose="020F0502020204030204" pitchFamily="34" charset="0"/>
              </a:rPr>
              <a:t>). </a:t>
            </a:r>
          </a:p>
        </p:txBody>
      </p:sp>
      <p:sp>
        <p:nvSpPr>
          <p:cNvPr id="20" name="矩形 19"/>
          <p:cNvSpPr/>
          <p:nvPr/>
        </p:nvSpPr>
        <p:spPr>
          <a:xfrm>
            <a:off x="5523609" y="1483985"/>
            <a:ext cx="3191899"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bên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ngoài</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1" name="矩形 20"/>
          <p:cNvSpPr/>
          <p:nvPr/>
        </p:nvSpPr>
        <p:spPr>
          <a:xfrm>
            <a:off x="2643038" y="4313143"/>
            <a:ext cx="4610164" cy="1200329"/>
          </a:xfrm>
          <a:prstGeom prst="rect">
            <a:avLst/>
          </a:prstGeom>
        </p:spPr>
        <p:txBody>
          <a:bodyPr wrap="square">
            <a:spAutoFit/>
          </a:bodyPr>
          <a:lstStyle/>
          <a:p>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thể</a:t>
            </a:r>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a:t>
            </a:r>
            <a:r>
              <a:rPr lang="en-US" err="1">
                <a:latin typeface="Arial" panose="020B0604020202020204" pitchFamily="34" charset="0"/>
                <a:cs typeface="Arial" panose="020B0604020202020204" pitchFamily="34" charset="0"/>
              </a:rPr>
              <a:t>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a:t>
            </a:r>
            <a:r>
              <a:rPr lang="en-US" err="1">
                <a:latin typeface="Arial" panose="020B0604020202020204" pitchFamily="34" charset="0"/>
                <a:cs typeface="Arial" panose="020B0604020202020204" pitchFamily="34" charset="0"/>
              </a:rPr>
              <a:t>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bằng</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C</a:t>
            </a:r>
            <a:r>
              <a:rPr lang="en-US" err="1">
                <a:latin typeface="Arial" panose="020B0604020202020204" pitchFamily="34" charset="0"/>
                <a:cs typeface="Arial" panose="020B0604020202020204" pitchFamily="34" charset="0"/>
              </a:rPr>
              <a:t>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en-US">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đau</a:t>
            </a:r>
            <a:r>
              <a:rPr lang="en-US">
                <a:latin typeface="Arial" panose="020B0604020202020204" pitchFamily="34" charset="0"/>
                <a:cs typeface="Arial" panose="020B0604020202020204" pitchFamily="34" charset="0"/>
              </a:rPr>
              <a:t> </a:t>
            </a:r>
            <a:endParaRPr lang="zh-CN" altLang="en-US"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21"/>
          <p:cNvSpPr/>
          <p:nvPr/>
        </p:nvSpPr>
        <p:spPr>
          <a:xfrm>
            <a:off x="3961322" y="3900026"/>
            <a:ext cx="3158237" cy="461665"/>
          </a:xfrm>
          <a:prstGeom prst="rect">
            <a:avLst/>
          </a:prstGeom>
        </p:spPr>
        <p:txBody>
          <a:bodyPr wrap="none">
            <a:spAutoFit/>
          </a:bodyPr>
          <a:lstStyle/>
          <a:p>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bên</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trong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5" name="等腰三角形 24"/>
          <p:cNvSpPr/>
          <p:nvPr/>
        </p:nvSpPr>
        <p:spPr>
          <a:xfrm rot="4791972">
            <a:off x="9916400" y="70733"/>
            <a:ext cx="1240601" cy="1069484"/>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26" name="等腰三角形 25"/>
          <p:cNvSpPr/>
          <p:nvPr/>
        </p:nvSpPr>
        <p:spPr>
          <a:xfrm rot="4791972">
            <a:off x="160563" y="4523677"/>
            <a:ext cx="1268200" cy="1093276"/>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nvGrpSpPr>
          <p:cNvPr id="43" name="组合 42"/>
          <p:cNvGrpSpPr/>
          <p:nvPr/>
        </p:nvGrpSpPr>
        <p:grpSpPr>
          <a:xfrm>
            <a:off x="9678809" y="5491861"/>
            <a:ext cx="1510319" cy="1320759"/>
            <a:chOff x="4933741" y="160774"/>
            <a:chExt cx="753032" cy="658519"/>
          </a:xfrm>
        </p:grpSpPr>
        <p:sp>
          <p:nvSpPr>
            <p:cNvPr id="27" name="椭圆 26"/>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4" name="组合 43"/>
          <p:cNvGrpSpPr/>
          <p:nvPr/>
        </p:nvGrpSpPr>
        <p:grpSpPr>
          <a:xfrm rot="1309584">
            <a:off x="-36029" y="2342159"/>
            <a:ext cx="1119450" cy="978948"/>
            <a:chOff x="4933741" y="160774"/>
            <a:chExt cx="753032" cy="658519"/>
          </a:xfrm>
        </p:grpSpPr>
        <p:sp>
          <p:nvSpPr>
            <p:cNvPr id="45" name="椭圆 44"/>
            <p:cNvSpPr/>
            <p:nvPr/>
          </p:nvSpPr>
          <p:spPr>
            <a:xfrm>
              <a:off x="4933741"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5141209"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5348677"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5556145" y="160774"/>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4933741"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5141209"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5348677"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5556145" y="336738"/>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933741"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5141209"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5348677"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5556145" y="512701"/>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a:off x="4933741"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5141209"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5348677"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5556145" y="688665"/>
              <a:ext cx="130628" cy="130628"/>
            </a:xfrm>
            <a:prstGeom prst="ellipse">
              <a:avLst/>
            </a:prstGeom>
            <a:solidFill>
              <a:srgbClr val="FE6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extLst>
      <p:ext uri="{BB962C8B-B14F-4D97-AF65-F5344CB8AC3E}">
        <p14:creationId xmlns:p14="http://schemas.microsoft.com/office/powerpoint/2010/main" val="3515999945"/>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1+#ppt_w/2"/>
                                          </p:val>
                                        </p:tav>
                                        <p:tav tm="100000">
                                          <p:val>
                                            <p:strVal val="#ppt_x"/>
                                          </p:val>
                                        </p:tav>
                                      </p:tavLst>
                                    </p:anim>
                                    <p:anim calcmode="lin" valueType="num">
                                      <p:cBhvr additive="base">
                                        <p:cTn id="30" dur="500" fill="hold"/>
                                        <p:tgtEl>
                                          <p:spTgt spid="1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1+#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0-#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0-#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0-#ppt_w/2"/>
                                          </p:val>
                                        </p:tav>
                                        <p:tav tm="100000">
                                          <p:val>
                                            <p:strVal val="#ppt_x"/>
                                          </p:val>
                                        </p:tav>
                                      </p:tavLst>
                                    </p:anim>
                                    <p:anim calcmode="lin" valueType="num">
                                      <p:cBhvr additive="base">
                                        <p:cTn id="52" dur="500" fill="hold"/>
                                        <p:tgtEl>
                                          <p:spTgt spid="2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3" grpId="0" animBg="1"/>
      <p:bldP spid="24" grpId="0" animBg="1"/>
      <p:bldP spid="17" grpId="0" animBg="1"/>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7047" y="449971"/>
            <a:ext cx="11144603" cy="5948623"/>
          </a:xfrm>
          <a:prstGeom prst="rect">
            <a:avLst/>
          </a:prstGeom>
          <a:solidFill>
            <a:srgbClr val="F8F8F8"/>
          </a:solidFill>
          <a:ln w="101600">
            <a:solidFill>
              <a:schemeClr val="tx1">
                <a:lumMod val="85000"/>
                <a:lumOff val="15000"/>
              </a:schemeClr>
            </a:solidFill>
          </a:ln>
          <a:effectLst>
            <a:outerShdw blurRad="4064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437047" y="631608"/>
            <a:ext cx="6217810" cy="554212"/>
            <a:chOff x="241047" y="605471"/>
            <a:chExt cx="6217810" cy="554212"/>
          </a:xfrm>
        </p:grpSpPr>
        <p:sp>
          <p:nvSpPr>
            <p:cNvPr id="3" name="椭圆 2"/>
            <p:cNvSpPr/>
            <p:nvPr/>
          </p:nvSpPr>
          <p:spPr>
            <a:xfrm>
              <a:off x="241047" y="614672"/>
              <a:ext cx="565301" cy="545011"/>
            </a:xfrm>
            <a:prstGeom prst="ellipse">
              <a:avLst/>
            </a:prstGeom>
            <a:solidFill>
              <a:srgbClr val="FE6835"/>
            </a:solidFill>
            <a:ln w="38100">
              <a:solidFill>
                <a:schemeClr val="tx1">
                  <a:lumMod val="85000"/>
                  <a:lumOff val="15000"/>
                </a:schemeClr>
              </a:solidFill>
            </a:ln>
            <a:effectLst>
              <a:outerShdw blurRad="1524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348" y="605471"/>
              <a:ext cx="5652509" cy="523220"/>
            </a:xfrm>
            <a:prstGeom prst="rect">
              <a:avLst/>
            </a:prstGeom>
            <a:noFill/>
          </p:spPr>
          <p:txBody>
            <a:bodyPr wrap="none" rtlCol="0">
              <a:spAutoFit/>
            </a:bodyPr>
            <a:lstStyle/>
            <a:p>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3.Quy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luật</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cơ</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bản</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của</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8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8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800" b="1">
                <a:solidFill>
                  <a:schemeClr val="tx1">
                    <a:lumMod val="85000"/>
                    <a:lumOff val="15000"/>
                  </a:schemeClr>
                </a:solidFill>
                <a:latin typeface="Arial" panose="020B0604020202020204" pitchFamily="34" charset="0"/>
                <a:cs typeface="Arial" panose="020B0604020202020204" pitchFamily="34" charset="0"/>
                <a:sym typeface="+mn-lt"/>
              </a:endParaRPr>
            </a:p>
          </p:txBody>
        </p:sp>
      </p:grpSp>
      <p:grpSp>
        <p:nvGrpSpPr>
          <p:cNvPr id="7" name="组合 6"/>
          <p:cNvGrpSpPr/>
          <p:nvPr/>
        </p:nvGrpSpPr>
        <p:grpSpPr>
          <a:xfrm>
            <a:off x="806352" y="1798657"/>
            <a:ext cx="3313474" cy="3078143"/>
            <a:chOff x="2865456" y="1808702"/>
            <a:chExt cx="2751573" cy="2652766"/>
          </a:xfrm>
        </p:grpSpPr>
        <p:sp>
          <p:nvSpPr>
            <p:cNvPr id="5" name="椭圆 4"/>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6110" y="1798550"/>
            <a:ext cx="3246875" cy="3206614"/>
            <a:chOff x="2865456" y="1808702"/>
            <a:chExt cx="2751573" cy="2652766"/>
          </a:xfrm>
        </p:grpSpPr>
        <p:sp>
          <p:nvSpPr>
            <p:cNvPr id="9" name="椭圆 8"/>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a:off x="8145893" y="1798657"/>
            <a:ext cx="3239755" cy="3121201"/>
            <a:chOff x="2865456" y="1808702"/>
            <a:chExt cx="2751573" cy="2652766"/>
          </a:xfrm>
        </p:grpSpPr>
        <p:sp>
          <p:nvSpPr>
            <p:cNvPr id="12" name="椭圆 11"/>
            <p:cNvSpPr/>
            <p:nvPr/>
          </p:nvSpPr>
          <p:spPr>
            <a:xfrm>
              <a:off x="3074796" y="1919235"/>
              <a:ext cx="2542233" cy="2542233"/>
            </a:xfrm>
            <a:prstGeom prst="ellipse">
              <a:avLst/>
            </a:prstGeom>
            <a:solidFill>
              <a:srgbClr val="F8F8F8"/>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865456" y="1808702"/>
              <a:ext cx="2542233" cy="2542233"/>
            </a:xfrm>
            <a:prstGeom prst="ellipse">
              <a:avLst/>
            </a:prstGeom>
            <a:solidFill>
              <a:srgbClr val="FE6835"/>
            </a:solid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897387" y="3294232"/>
            <a:ext cx="2879314" cy="461665"/>
          </a:xfrm>
          <a:prstGeom prst="rect">
            <a:avLst/>
          </a:prstGeom>
        </p:spPr>
        <p:txBody>
          <a:bodyPr wrap="none">
            <a:spAutoFit/>
          </a:bodyPr>
          <a:lstStyle/>
          <a:p>
            <a:pPr algn="ct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Ngưỡng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cảm</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giác</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18" name="矩形 17"/>
          <p:cNvSpPr/>
          <p:nvPr/>
        </p:nvSpPr>
        <p:spPr>
          <a:xfrm>
            <a:off x="5039918" y="3293690"/>
            <a:ext cx="171874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Thích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ứng</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0" name="矩形 19"/>
          <p:cNvSpPr/>
          <p:nvPr/>
        </p:nvSpPr>
        <p:spPr>
          <a:xfrm>
            <a:off x="8300896" y="3293689"/>
            <a:ext cx="2652842" cy="461665"/>
          </a:xfrm>
          <a:prstGeom prst="rect">
            <a:avLst/>
          </a:prstGeom>
        </p:spPr>
        <p:txBody>
          <a:bodyPr wrap="none">
            <a:spAutoFit/>
          </a:bodyPr>
          <a:lstStyle/>
          <a:p>
            <a:pPr algn="ct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Tác</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động</a:t>
            </a: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 qua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lại</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2" name="矩形 17">
            <a:extLst>
              <a:ext uri="{FF2B5EF4-FFF2-40B4-BE49-F238E27FC236}">
                <a16:creationId xmlns:a16="http://schemas.microsoft.com/office/drawing/2014/main" id="{39357945-A7BD-FA39-A5C9-9DE4E06E035A}"/>
              </a:ext>
            </a:extLst>
          </p:cNvPr>
          <p:cNvSpPr/>
          <p:nvPr/>
        </p:nvSpPr>
        <p:spPr>
          <a:xfrm>
            <a:off x="5218951" y="2778657"/>
            <a:ext cx="141417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3" name="矩形 17">
            <a:extLst>
              <a:ext uri="{FF2B5EF4-FFF2-40B4-BE49-F238E27FC236}">
                <a16:creationId xmlns:a16="http://schemas.microsoft.com/office/drawing/2014/main" id="{2123962E-4D86-776B-CD8C-25F5A183525A}"/>
              </a:ext>
            </a:extLst>
          </p:cNvPr>
          <p:cNvSpPr/>
          <p:nvPr/>
        </p:nvSpPr>
        <p:spPr>
          <a:xfrm>
            <a:off x="8935445" y="2797022"/>
            <a:ext cx="141417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
        <p:nvSpPr>
          <p:cNvPr id="24" name="矩形 17">
            <a:extLst>
              <a:ext uri="{FF2B5EF4-FFF2-40B4-BE49-F238E27FC236}">
                <a16:creationId xmlns:a16="http://schemas.microsoft.com/office/drawing/2014/main" id="{FB44D5A7-08A0-8EC1-EED8-10A113FE527F}"/>
              </a:ext>
            </a:extLst>
          </p:cNvPr>
          <p:cNvSpPr/>
          <p:nvPr/>
        </p:nvSpPr>
        <p:spPr>
          <a:xfrm>
            <a:off x="1535405" y="2743914"/>
            <a:ext cx="1414170" cy="461665"/>
          </a:xfrm>
          <a:prstGeom prst="rect">
            <a:avLst/>
          </a:prstGeom>
        </p:spPr>
        <p:txBody>
          <a:bodyPr wrap="none">
            <a:spAutoFit/>
          </a:bodyPr>
          <a:lstStyle/>
          <a:p>
            <a:pPr algn="ctr"/>
            <a:r>
              <a:rPr lang="en-US" altLang="zh-CN" sz="2400" b="1">
                <a:solidFill>
                  <a:schemeClr val="tx1">
                    <a:lumMod val="85000"/>
                    <a:lumOff val="15000"/>
                  </a:schemeClr>
                </a:solidFill>
                <a:latin typeface="Arial" panose="020B0604020202020204" pitchFamily="34" charset="0"/>
                <a:cs typeface="Arial" panose="020B0604020202020204" pitchFamily="34" charset="0"/>
                <a:sym typeface="+mn-lt"/>
              </a:rPr>
              <a:t>Quy </a:t>
            </a:r>
            <a:r>
              <a:rPr lang="en-US" altLang="zh-CN" sz="2400" b="1" err="1">
                <a:solidFill>
                  <a:schemeClr val="tx1">
                    <a:lumMod val="85000"/>
                    <a:lumOff val="15000"/>
                  </a:schemeClr>
                </a:solidFill>
                <a:latin typeface="Arial" panose="020B0604020202020204" pitchFamily="34" charset="0"/>
                <a:cs typeface="Arial" panose="020B0604020202020204" pitchFamily="34" charset="0"/>
                <a:sym typeface="+mn-lt"/>
              </a:rPr>
              <a:t>luật</a:t>
            </a:r>
            <a:endParaRPr lang="zh-CN" altLang="en-US" sz="2400" b="1">
              <a:solidFill>
                <a:schemeClr val="tx1">
                  <a:lumMod val="85000"/>
                  <a:lumOff val="1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3675979093"/>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1022" y="1411163"/>
            <a:ext cx="8649956" cy="4812009"/>
            <a:chOff x="1756786" y="947474"/>
            <a:chExt cx="8649956" cy="4812009"/>
          </a:xfrm>
          <a:solidFill>
            <a:schemeClr val="accent2">
              <a:lumMod val="40000"/>
              <a:lumOff val="60000"/>
            </a:schemeClr>
          </a:solidFill>
        </p:grpSpPr>
        <p:sp>
          <p:nvSpPr>
            <p:cNvPr id="3" name="矩形 2"/>
            <p:cNvSpPr/>
            <p:nvPr/>
          </p:nvSpPr>
          <p:spPr>
            <a:xfrm>
              <a:off x="2046514" y="1215116"/>
              <a:ext cx="8360228" cy="4544367"/>
            </a:xfrm>
            <a:prstGeom prst="rect">
              <a:avLst/>
            </a:prstGeom>
            <a:grp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4" name="矩形 3"/>
            <p:cNvSpPr/>
            <p:nvPr/>
          </p:nvSpPr>
          <p:spPr>
            <a:xfrm>
              <a:off x="1756786" y="947474"/>
              <a:ext cx="8360228" cy="4544367"/>
            </a:xfrm>
            <a:prstGeom prst="rect">
              <a:avLst/>
            </a:prstGeom>
            <a:grpFill/>
            <a:ln w="635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grpSp>
      <p:sp>
        <p:nvSpPr>
          <p:cNvPr id="9" name="等腰三角形 8"/>
          <p:cNvSpPr/>
          <p:nvPr/>
        </p:nvSpPr>
        <p:spPr>
          <a:xfrm rot="4791972">
            <a:off x="2160942" y="83733"/>
            <a:ext cx="1328660" cy="114539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0" name="等腰三角形 9"/>
          <p:cNvSpPr/>
          <p:nvPr/>
        </p:nvSpPr>
        <p:spPr>
          <a:xfrm rot="12696768">
            <a:off x="2002020" y="1667584"/>
            <a:ext cx="482380" cy="415847"/>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11" name="文本框 6"/>
          <p:cNvSpPr txBox="1"/>
          <p:nvPr/>
        </p:nvSpPr>
        <p:spPr>
          <a:xfrm>
            <a:off x="2675585" y="1572012"/>
            <a:ext cx="5423992" cy="430887"/>
          </a:xfrm>
          <a:prstGeom prst="rect">
            <a:avLst/>
          </a:prstGeom>
          <a:noFill/>
          <a:ln w="50800">
            <a:noFill/>
          </a:ln>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a:solidFill>
                  <a:srgbClr val="FE6835"/>
                </a:solidFill>
                <a:latin typeface="Arial" panose="020B0604020202020204" pitchFamily="34" charset="0"/>
                <a:cs typeface="Arial" panose="020B0604020202020204" pitchFamily="34" charset="0"/>
                <a:sym typeface="+mn-lt"/>
              </a:rPr>
              <a:t>3.1-Quy </a:t>
            </a:r>
            <a:r>
              <a:rPr lang="en-US" altLang="zh-CN" sz="2800" b="1" err="1">
                <a:solidFill>
                  <a:srgbClr val="FE6835"/>
                </a:solidFill>
                <a:latin typeface="Arial" panose="020B0604020202020204" pitchFamily="34" charset="0"/>
                <a:cs typeface="Arial" panose="020B0604020202020204" pitchFamily="34" charset="0"/>
                <a:sym typeface="+mn-lt"/>
              </a:rPr>
              <a:t>luật</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ngưỡng</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cảm</a:t>
            </a:r>
            <a:r>
              <a:rPr lang="en-US" altLang="zh-CN" sz="2800" b="1">
                <a:solidFill>
                  <a:srgbClr val="FE6835"/>
                </a:solidFill>
                <a:latin typeface="Arial" panose="020B0604020202020204" pitchFamily="34" charset="0"/>
                <a:cs typeface="Arial" panose="020B0604020202020204" pitchFamily="34" charset="0"/>
                <a:sym typeface="+mn-lt"/>
              </a:rPr>
              <a:t> </a:t>
            </a:r>
            <a:r>
              <a:rPr lang="en-US" altLang="zh-CN" sz="2800" b="1" err="1">
                <a:solidFill>
                  <a:srgbClr val="FE6835"/>
                </a:solidFill>
                <a:latin typeface="Arial" panose="020B0604020202020204" pitchFamily="34" charset="0"/>
                <a:cs typeface="Arial" panose="020B0604020202020204" pitchFamily="34" charset="0"/>
                <a:sym typeface="+mn-lt"/>
              </a:rPr>
              <a:t>giác</a:t>
            </a:r>
            <a:endParaRPr lang="zh-CN" altLang="en-US" sz="2800" b="1">
              <a:solidFill>
                <a:srgbClr val="FE6835"/>
              </a:solidFill>
              <a:latin typeface="Arial" panose="020B0604020202020204" pitchFamily="34" charset="0"/>
              <a:cs typeface="Arial" panose="020B0604020202020204" pitchFamily="34" charset="0"/>
              <a:sym typeface="+mn-lt"/>
            </a:endParaRPr>
          </a:p>
        </p:txBody>
      </p:sp>
      <p:sp>
        <p:nvSpPr>
          <p:cNvPr id="15" name="矩形 14"/>
          <p:cNvSpPr/>
          <p:nvPr/>
        </p:nvSpPr>
        <p:spPr>
          <a:xfrm>
            <a:off x="3614085" y="2407403"/>
            <a:ext cx="4132187" cy="872034"/>
          </a:xfrm>
          <a:prstGeom prst="rect">
            <a:avLst/>
          </a:prstGeom>
          <a:ln w="57150">
            <a:solidFill>
              <a:schemeClr val="tx1"/>
            </a:solidFill>
          </a:ln>
        </p:spPr>
        <p:txBody>
          <a:bodyPr wrap="square">
            <a:spAutoFit/>
          </a:bodyPr>
          <a:lstStyle/>
          <a:p>
            <a:pPr algn="just" defTabSz="914377">
              <a:lnSpc>
                <a:spcPct val="150000"/>
              </a:lnSpc>
              <a:defRPr/>
            </a:pPr>
            <a:r>
              <a:rPr lang="vi-VN">
                <a:latin typeface="Arial" panose="020B0604020202020204" pitchFamily="34" charset="0"/>
                <a:cs typeface="Arial" panose="020B0604020202020204" pitchFamily="34" charset="0"/>
              </a:rPr>
              <a:t>Ngưỡng cảm giác là g</a:t>
            </a:r>
            <a:r>
              <a:rPr lang="en-US" err="1">
                <a:latin typeface="Arial" panose="020B0604020202020204" pitchFamily="34" charset="0"/>
                <a:cs typeface="Arial" panose="020B0604020202020204" pitchFamily="34" charset="0"/>
              </a:rPr>
              <a:t>iới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mà</a:t>
            </a:r>
            <a:r>
              <a:rPr lang="en-US">
                <a:latin typeface="Arial" panose="020B0604020202020204" pitchFamily="34" charset="0"/>
                <a:cs typeface="Arial" panose="020B0604020202020204" pitchFamily="34" charset="0"/>
              </a:rPr>
              <a:t> ở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giác</a:t>
            </a:r>
            <a:r>
              <a:rPr lang="vi-VN">
                <a:latin typeface="Arial" panose="020B0604020202020204" pitchFamily="34" charset="0"/>
                <a:cs typeface="Arial" panose="020B0604020202020204" pitchFamily="34" charset="0"/>
              </a:rPr>
              <a:t>.</a:t>
            </a:r>
          </a:p>
        </p:txBody>
      </p:sp>
      <p:sp>
        <p:nvSpPr>
          <p:cNvPr id="16" name="等腰三角形 15"/>
          <p:cNvSpPr/>
          <p:nvPr/>
        </p:nvSpPr>
        <p:spPr>
          <a:xfrm rot="11700000">
            <a:off x="8620789" y="5343224"/>
            <a:ext cx="1010625" cy="868969"/>
          </a:xfrm>
          <a:prstGeom prst="triangle">
            <a:avLst/>
          </a:prstGeom>
          <a:solidFill>
            <a:srgbClr val="72B8FF"/>
          </a:soli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zh-CN" altLang="en-US">
              <a:solidFill>
                <a:prstClr val="white"/>
              </a:solidFill>
              <a:cs typeface="+mn-ea"/>
              <a:sym typeface="+mn-lt"/>
            </a:endParaRPr>
          </a:p>
        </p:txBody>
      </p:sp>
      <p:sp>
        <p:nvSpPr>
          <p:cNvPr id="5" name="Mũi tên: Cong Trái 4">
            <a:extLst>
              <a:ext uri="{FF2B5EF4-FFF2-40B4-BE49-F238E27FC236}">
                <a16:creationId xmlns:a16="http://schemas.microsoft.com/office/drawing/2014/main" id="{2A5D360F-77F2-8085-E9B7-5FD13DBC07BF}"/>
              </a:ext>
            </a:extLst>
          </p:cNvPr>
          <p:cNvSpPr/>
          <p:nvPr/>
        </p:nvSpPr>
        <p:spPr>
          <a:xfrm>
            <a:off x="7812237" y="2757730"/>
            <a:ext cx="972000" cy="155592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Hộp Văn bản 7">
            <a:extLst>
              <a:ext uri="{FF2B5EF4-FFF2-40B4-BE49-F238E27FC236}">
                <a16:creationId xmlns:a16="http://schemas.microsoft.com/office/drawing/2014/main" id="{DCD2982C-530A-C2F1-9632-5F0F976C83FF}"/>
              </a:ext>
            </a:extLst>
          </p:cNvPr>
          <p:cNvSpPr txBox="1"/>
          <p:nvPr/>
        </p:nvSpPr>
        <p:spPr>
          <a:xfrm>
            <a:off x="2305473" y="3598151"/>
            <a:ext cx="5450400" cy="1200329"/>
          </a:xfrm>
          <a:prstGeom prst="rect">
            <a:avLst/>
          </a:prstGeom>
          <a:noFill/>
        </p:spPr>
        <p:txBody>
          <a:bodyPr wrap="square" rtlCol="0">
            <a:spAutoFit/>
          </a:bodyPr>
          <a:lstStyle/>
          <a:p>
            <a:pPr algn="just" defTabSz="914377">
              <a:lnSpc>
                <a:spcPct val="150000"/>
              </a:lnSpc>
              <a:defRPr/>
            </a:pPr>
            <a:r>
              <a:rPr lang="vi-VN"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Kích</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thích</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quá</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yếu</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không</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đủ</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để</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gây</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nên</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cảm</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giác</a:t>
            </a:r>
            <a:r>
              <a:rPr lang="en-US" altLang="ja-JP">
                <a:latin typeface="Arial" panose="020B0604020202020204" pitchFamily="34" charset="0"/>
                <a:cs typeface="Arial" panose="020B0604020202020204" pitchFamily="34" charset="0"/>
              </a:rPr>
              <a:t> </a:t>
            </a:r>
            <a:endParaRPr lang="vi-VN" altLang="ja-JP">
              <a:latin typeface="Arial" panose="020B0604020202020204" pitchFamily="34" charset="0"/>
              <a:cs typeface="Arial" panose="020B0604020202020204" pitchFamily="34" charset="0"/>
            </a:endParaRPr>
          </a:p>
          <a:p>
            <a:pPr algn="just" defTabSz="914377">
              <a:lnSpc>
                <a:spcPct val="150000"/>
              </a:lnSpc>
              <a:defRPr/>
            </a:pPr>
            <a:r>
              <a:rPr lang="vi-VN" altLang="ja-JP">
                <a:latin typeface="Arial" panose="020B0604020202020204" pitchFamily="34" charset="0"/>
                <a:cs typeface="Arial" panose="020B0604020202020204" pitchFamily="34" charset="0"/>
              </a:rPr>
              <a:t>- K</a:t>
            </a:r>
            <a:r>
              <a:rPr lang="en-US" altLang="ja-JP" err="1">
                <a:latin typeface="Arial" panose="020B0604020202020204" pitchFamily="34" charset="0"/>
                <a:cs typeface="Arial" panose="020B0604020202020204" pitchFamily="34" charset="0"/>
              </a:rPr>
              <a:t>ích</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thích</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quá</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mạnh</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có</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thể</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làm</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mất</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cảm</a:t>
            </a:r>
            <a:r>
              <a:rPr lang="en-US" altLang="ja-JP">
                <a:latin typeface="Arial" panose="020B0604020202020204" pitchFamily="34" charset="0"/>
                <a:cs typeface="Arial" panose="020B0604020202020204" pitchFamily="34" charset="0"/>
              </a:rPr>
              <a:t> </a:t>
            </a:r>
            <a:r>
              <a:rPr lang="en-US" altLang="ja-JP" err="1">
                <a:latin typeface="Arial" panose="020B0604020202020204" pitchFamily="34" charset="0"/>
                <a:cs typeface="Arial" panose="020B0604020202020204" pitchFamily="34" charset="0"/>
              </a:rPr>
              <a:t>giác</a:t>
            </a:r>
            <a:r>
              <a:rPr lang="en-US" altLang="ja-JP">
                <a:latin typeface="Arial" panose="020B0604020202020204" pitchFamily="34" charset="0"/>
                <a:cs typeface="Arial" panose="020B0604020202020204" pitchFamily="34" charset="0"/>
              </a:rPr>
              <a:t> </a:t>
            </a:r>
            <a:endParaRPr lang="zh-CN" altLang="en-US" sz="1400">
              <a:solidFill>
                <a:prstClr val="black">
                  <a:lumMod val="85000"/>
                  <a:lumOff val="15000"/>
                </a:prstClr>
              </a:solidFill>
              <a:latin typeface="Arial" panose="020B0604020202020204" pitchFamily="34" charset="0"/>
              <a:cs typeface="Arial" panose="020B0604020202020204" pitchFamily="34" charset="0"/>
              <a:sym typeface="+mn-lt"/>
            </a:endParaRPr>
          </a:p>
          <a:p>
            <a:endParaRPr kumimoji="1" lang="ja-JP" altLang="en-US"/>
          </a:p>
        </p:txBody>
      </p:sp>
    </p:spTree>
    <p:custDataLst>
      <p:tags r:id="rId1"/>
    </p:custDataLst>
    <p:extLst>
      <p:ext uri="{BB962C8B-B14F-4D97-AF65-F5344CB8AC3E}">
        <p14:creationId xmlns:p14="http://schemas.microsoft.com/office/powerpoint/2010/main" val="1648090053"/>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232888"/>
      </p:ext>
    </p:extLst>
  </p:cSld>
  <p:clrMapOvr>
    <a:masterClrMapping/>
  </p:clrMapOvr>
  <mc:AlternateContent xmlns:mc="http://schemas.openxmlformats.org/markup-compatibility/2006">
    <mc:Choice xmlns:p14="http://schemas.microsoft.com/office/powerpoint/2010/main" Requires="p14">
      <p:transition spd="slow" p14:dur="1500" advTm="0">
        <p:split orient="vert"/>
      </p:transition>
    </mc:Choice>
    <mc:Fallback>
      <p:transition spd="slow" advTm="0">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0.5|0.3|0.7|0.3|0.2"/>
</p:tagLst>
</file>

<file path=ppt/tags/tag10.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1.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2.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3.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14.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2.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3.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4.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5.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6.xml><?xml version="1.0" encoding="utf-8"?>
<p:tagLst xmlns:a="http://schemas.openxmlformats.org/drawingml/2006/main" xmlns:r="http://schemas.openxmlformats.org/officeDocument/2006/relationships" xmlns:p="http://schemas.openxmlformats.org/presentationml/2006/main">
  <p:tag name="ISLIDE.ICON" val="#368820;#368813;#172501;"/>
</p:tagLst>
</file>

<file path=ppt/tags/tag7.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8.xml><?xml version="1.0" encoding="utf-8"?>
<p:tagLst xmlns:a="http://schemas.openxmlformats.org/drawingml/2006/main" xmlns:r="http://schemas.openxmlformats.org/officeDocument/2006/relationships" xmlns:p="http://schemas.openxmlformats.org/presentationml/2006/main">
  <p:tag name="ISLIDE.VECTOR" val="#379126;#378999;"/>
</p:tagLst>
</file>

<file path=ppt/tags/tag9.xml><?xml version="1.0" encoding="utf-8"?>
<p:tagLst xmlns:a="http://schemas.openxmlformats.org/drawingml/2006/main" xmlns:r="http://schemas.openxmlformats.org/officeDocument/2006/relationships" xmlns:p="http://schemas.openxmlformats.org/presentationml/2006/main">
  <p:tag name="ISLIDE.VECTOR" val="#379126;#378999;"/>
</p:tagLst>
</file>

<file path=ppt/theme/theme1.xml><?xml version="1.0" encoding="utf-8"?>
<a:theme xmlns:a="http://schemas.openxmlformats.org/drawingml/2006/main" name="www.freeppt7.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w4s3545">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ww.jp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34</Notes>
  <HiddenSlides>0</HiddenSlide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www.freeppt7.com</vt:lpstr>
      <vt:lpstr>www.jpppt.com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www.freeppt7.com</Manager>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templates</dc:title>
  <dc:creator>www.freeppt7.com</dc:creator>
  <cp:keywords>www.freeppt7.com</cp:keywords>
  <dc:description>www.freeppt7.com</dc:description>
  <cp:revision>1</cp:revision>
  <dcterms:created xsi:type="dcterms:W3CDTF">2020-09-18T10:26:55Z</dcterms:created>
  <dcterms:modified xsi:type="dcterms:W3CDTF">2023-04-26T02:54:12Z</dcterms:modified>
</cp:coreProperties>
</file>