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01"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42" r:id="rId17"/>
    <p:sldId id="343" r:id="rId18"/>
    <p:sldId id="344" r:id="rId19"/>
    <p:sldId id="319" r:id="rId20"/>
    <p:sldId id="320" r:id="rId21"/>
    <p:sldId id="346"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06"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364" autoAdjust="0"/>
  </p:normalViewPr>
  <p:slideViewPr>
    <p:cSldViewPr snapToGrid="0" snapToObjects="1">
      <p:cViewPr varScale="1">
        <p:scale>
          <a:sx n="109" d="100"/>
          <a:sy n="109" d="100"/>
        </p:scale>
        <p:origin x="20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124654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1</a:t>
            </a:r>
          </a:p>
        </p:txBody>
      </p:sp>
      <p:sp>
        <p:nvSpPr>
          <p:cNvPr id="5" name="Text Placeholder 4"/>
          <p:cNvSpPr>
            <a:spLocks noGrp="1"/>
          </p:cNvSpPr>
          <p:nvPr>
            <p:ph type="body" idx="3"/>
          </p:nvPr>
        </p:nvSpPr>
        <p:spPr>
          <a:xfrm>
            <a:off x="5029200" y="3114461"/>
            <a:ext cx="3657600" cy="993081"/>
          </a:xfrm>
        </p:spPr>
        <p:txBody>
          <a:bodyPr/>
          <a:lstStyle/>
          <a:p>
            <a:pPr algn="ctr">
              <a:defRPr/>
            </a:pPr>
            <a:r>
              <a:rPr lang="en-US" dirty="0">
                <a:latin typeface="+mn-lt"/>
              </a:rPr>
              <a:t>Databases and Database Users</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a:effectLst/>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Application Activities Against a Database</a:t>
            </a:r>
            <a:endParaRPr lang="en-US" dirty="0"/>
          </a:p>
        </p:txBody>
      </p:sp>
      <p:sp>
        <p:nvSpPr>
          <p:cNvPr id="3" name="Text Placeholder 2"/>
          <p:cNvSpPr>
            <a:spLocks noGrp="1"/>
          </p:cNvSpPr>
          <p:nvPr>
            <p:ph type="body" idx="1"/>
          </p:nvPr>
        </p:nvSpPr>
        <p:spPr/>
        <p:txBody>
          <a:bodyPr/>
          <a:lstStyle/>
          <a:p>
            <a:r>
              <a:rPr lang="en-US" altLang="en-US" sz="2400" dirty="0">
                <a:latin typeface="+mn-lt"/>
              </a:rPr>
              <a:t>Applications interact with a database by generating</a:t>
            </a:r>
          </a:p>
          <a:p>
            <a:pPr marL="741600" lvl="1" indent="-284400">
              <a:buFont typeface="Arial" panose="020B0604020202020204" pitchFamily="34" charset="0"/>
              <a:buChar char="–"/>
            </a:pPr>
            <a:r>
              <a:rPr lang="en-US" altLang="en-US" sz="2400" b="1" dirty="0" smtClean="0">
                <a:latin typeface="+mn-lt"/>
              </a:rPr>
              <a:t>Queries</a:t>
            </a:r>
            <a:r>
              <a:rPr lang="en-US" altLang="en-US" sz="2400" b="1" dirty="0">
                <a:latin typeface="+mn-lt"/>
              </a:rPr>
              <a:t>:</a:t>
            </a:r>
            <a:r>
              <a:rPr lang="en-US" altLang="en-US" sz="2400" dirty="0">
                <a:latin typeface="+mn-lt"/>
              </a:rPr>
              <a:t> </a:t>
            </a:r>
            <a:r>
              <a:rPr lang="en-US" altLang="en-US" sz="2400" dirty="0">
                <a:solidFill>
                  <a:schemeClr val="tx1"/>
                </a:solidFill>
                <a:latin typeface="+mn-lt"/>
              </a:rPr>
              <a:t>that access different parts of data and formulate the result of a </a:t>
            </a:r>
            <a:r>
              <a:rPr lang="en-US" altLang="en-US" sz="2400" dirty="0" smtClean="0">
                <a:solidFill>
                  <a:schemeClr val="tx1"/>
                </a:solidFill>
                <a:latin typeface="+mn-lt"/>
              </a:rPr>
              <a:t>request</a:t>
            </a:r>
          </a:p>
          <a:p>
            <a:pPr marL="741600" lvl="1" indent="-284400">
              <a:buFont typeface="Arial" panose="020B0604020202020204" pitchFamily="34" charset="0"/>
              <a:buChar char="–"/>
            </a:pPr>
            <a:r>
              <a:rPr lang="en-US" altLang="en-US" sz="2400" b="1" dirty="0" smtClean="0">
                <a:latin typeface="+mn-lt"/>
              </a:rPr>
              <a:t>Transactions</a:t>
            </a:r>
            <a:r>
              <a:rPr lang="en-US" altLang="en-US" sz="2400" b="1" dirty="0">
                <a:latin typeface="+mn-lt"/>
              </a:rPr>
              <a:t>:</a:t>
            </a:r>
            <a:r>
              <a:rPr lang="en-US" altLang="en-US" sz="2400" dirty="0">
                <a:latin typeface="+mn-lt"/>
              </a:rPr>
              <a:t> </a:t>
            </a:r>
            <a:r>
              <a:rPr lang="en-US" altLang="en-US" sz="2400" dirty="0">
                <a:solidFill>
                  <a:schemeClr val="tx1"/>
                </a:solidFill>
                <a:latin typeface="+mn-lt"/>
              </a:rPr>
              <a:t>that may read some data and “update” certain values or generate new data and store that in the database</a:t>
            </a:r>
          </a:p>
          <a:p>
            <a:r>
              <a:rPr lang="en-US" altLang="en-US" sz="2400" dirty="0">
                <a:latin typeface="+mn-lt"/>
              </a:rPr>
              <a:t>Applications must not allow unauthorized users to access data</a:t>
            </a:r>
          </a:p>
          <a:p>
            <a:r>
              <a:rPr lang="en-US" altLang="en-US" sz="2400" dirty="0">
                <a:latin typeface="+mn-lt"/>
              </a:rPr>
              <a:t>Applications must keep up with changing user requirements against the </a:t>
            </a:r>
            <a:r>
              <a:rPr lang="en-US" altLang="en-US" sz="2400" dirty="0" smtClean="0">
                <a:latin typeface="+mn-lt"/>
              </a:rPr>
              <a:t>database</a:t>
            </a:r>
            <a:endParaRPr lang="en-US" altLang="en-US" sz="2400" dirty="0">
              <a:latin typeface="+mn-lt"/>
            </a:endParaRPr>
          </a:p>
        </p:txBody>
      </p:sp>
    </p:spTree>
    <p:extLst>
      <p:ext uri="{BB962C8B-B14F-4D97-AF65-F5344CB8AC3E}">
        <p14:creationId xmlns:p14="http://schemas.microsoft.com/office/powerpoint/2010/main" val="40918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Additional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S </a:t>
            </a:r>
            <a:r>
              <a:rPr lang="en-US" altLang="en-US" dirty="0"/>
              <a:t>Functionality</a:t>
            </a:r>
            <a:endParaRPr lang="en-US" dirty="0"/>
          </a:p>
        </p:txBody>
      </p:sp>
      <p:sp>
        <p:nvSpPr>
          <p:cNvPr id="3" name="Text Placeholder 2"/>
          <p:cNvSpPr>
            <a:spLocks noGrp="1"/>
          </p:cNvSpPr>
          <p:nvPr>
            <p:ph type="body" idx="1"/>
          </p:nvPr>
        </p:nvSpPr>
        <p:spPr/>
        <p:txBody>
          <a:bodyPr/>
          <a:lstStyle/>
          <a:p>
            <a:pPr eaLnBrk="1" hangingPunct="1"/>
            <a:r>
              <a:rPr lang="en-US" altLang="en-US" sz="2400" b="1" dirty="0" smtClean="0">
                <a:latin typeface="+mn-lt"/>
              </a:rPr>
              <a:t>D</a:t>
            </a:r>
            <a:r>
              <a:rPr lang="en-US" altLang="en-US" sz="100" b="1" dirty="0" smtClean="0">
                <a:latin typeface="+mn-lt"/>
              </a:rPr>
              <a:t> </a:t>
            </a:r>
            <a:r>
              <a:rPr lang="en-US" altLang="en-US" sz="2400" b="1" dirty="0" smtClean="0">
                <a:latin typeface="+mn-lt"/>
              </a:rPr>
              <a:t>B</a:t>
            </a:r>
            <a:r>
              <a:rPr lang="en-US" altLang="en-US" sz="100" b="1" dirty="0" smtClean="0">
                <a:latin typeface="+mn-lt"/>
              </a:rPr>
              <a:t> </a:t>
            </a:r>
            <a:r>
              <a:rPr lang="en-US" altLang="en-US" sz="2400" b="1" dirty="0" smtClean="0">
                <a:latin typeface="+mn-lt"/>
              </a:rPr>
              <a:t>M</a:t>
            </a:r>
            <a:r>
              <a:rPr lang="en-US" altLang="en-US" sz="100" b="1" dirty="0" smtClean="0">
                <a:latin typeface="+mn-lt"/>
              </a:rPr>
              <a:t> </a:t>
            </a:r>
            <a:r>
              <a:rPr lang="en-US" altLang="en-US" sz="2400" b="1" dirty="0" smtClean="0">
                <a:latin typeface="+mn-lt"/>
              </a:rPr>
              <a:t>S </a:t>
            </a:r>
            <a:r>
              <a:rPr lang="en-US" altLang="en-US" sz="2400" b="1" dirty="0">
                <a:latin typeface="+mn-lt"/>
              </a:rPr>
              <a:t>may additionally provide:</a:t>
            </a:r>
          </a:p>
          <a:p>
            <a:pPr lvl="1" eaLnBrk="1" hangingPunct="1"/>
            <a:r>
              <a:rPr lang="en-US" altLang="en-US" sz="2400" dirty="0">
                <a:latin typeface="+mn-lt"/>
              </a:rPr>
              <a:t>Protection or Security measures to prevent unauthorized access</a:t>
            </a:r>
          </a:p>
          <a:p>
            <a:pPr lvl="1" eaLnBrk="1" hangingPunct="1"/>
            <a:r>
              <a:rPr lang="en-US" altLang="en-US" sz="2400" dirty="0">
                <a:latin typeface="+mn-lt"/>
              </a:rPr>
              <a:t>“Active” processing to take internal actions on data</a:t>
            </a:r>
          </a:p>
          <a:p>
            <a:pPr lvl="1" eaLnBrk="1" hangingPunct="1"/>
            <a:r>
              <a:rPr lang="en-US" altLang="en-US" sz="2400" dirty="0">
                <a:latin typeface="+mn-lt"/>
              </a:rPr>
              <a:t>Presentation and Visualization of data</a:t>
            </a:r>
          </a:p>
          <a:p>
            <a:pPr lvl="1" eaLnBrk="1" hangingPunct="1"/>
            <a:r>
              <a:rPr lang="en-US" altLang="en-US" sz="2400" dirty="0">
                <a:latin typeface="+mn-lt"/>
              </a:rPr>
              <a:t>Maintenance of the database and associated programs over the lifetime of the database application</a:t>
            </a:r>
          </a:p>
          <a:p>
            <a:pPr lvl="2" eaLnBrk="1" hangingPunct="1"/>
            <a:r>
              <a:rPr lang="en-US" altLang="en-US" sz="2400" dirty="0" smtClean="0">
                <a:latin typeface="+mn-lt"/>
              </a:rPr>
              <a:t>Called </a:t>
            </a:r>
            <a:r>
              <a:rPr lang="en-US" altLang="en-US" sz="2400" dirty="0">
                <a:latin typeface="+mn-lt"/>
              </a:rPr>
              <a:t>database, software, and system </a:t>
            </a:r>
            <a:r>
              <a:rPr lang="en-US" altLang="en-US" sz="2400" dirty="0" smtClean="0">
                <a:latin typeface="+mn-lt"/>
              </a:rPr>
              <a:t>maintenance</a:t>
            </a:r>
            <a:endParaRPr lang="en-US" altLang="en-US" sz="2400" dirty="0">
              <a:latin typeface="+mn-lt"/>
            </a:endParaRPr>
          </a:p>
        </p:txBody>
      </p:sp>
    </p:spTree>
    <p:extLst>
      <p:ext uri="{BB962C8B-B14F-4D97-AF65-F5344CB8AC3E}">
        <p14:creationId xmlns:p14="http://schemas.microsoft.com/office/powerpoint/2010/main" val="404879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Example of a </a:t>
            </a:r>
            <a:r>
              <a:rPr lang="en-US" altLang="en-US" dirty="0" smtClean="0"/>
              <a:t>Database (with </a:t>
            </a:r>
            <a:r>
              <a:rPr lang="en-US" altLang="en-US" dirty="0"/>
              <a:t>a Conceptual Data Model</a:t>
            </a:r>
            <a:r>
              <a:rPr lang="en-US" altLang="en-US" dirty="0" smtClean="0"/>
              <a:t>)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mn-lt"/>
              </a:rPr>
              <a:t>Mini-world for the example:</a:t>
            </a:r>
          </a:p>
          <a:p>
            <a:pPr lvl="1" eaLnBrk="1" hangingPunct="1"/>
            <a:r>
              <a:rPr lang="en-US" altLang="en-US" sz="2400" dirty="0">
                <a:latin typeface="+mn-lt"/>
              </a:rPr>
              <a:t>Part of a UNIVERSITY environment.</a:t>
            </a:r>
          </a:p>
          <a:p>
            <a:pPr eaLnBrk="1" hangingPunct="1"/>
            <a:r>
              <a:rPr lang="en-US" altLang="en-US" sz="2400" b="1" dirty="0">
                <a:latin typeface="+mn-lt"/>
              </a:rPr>
              <a:t>Some mini-world entities:</a:t>
            </a:r>
          </a:p>
          <a:p>
            <a:pPr lvl="1" eaLnBrk="1" hangingPunct="1"/>
            <a:r>
              <a:rPr lang="en-US" altLang="en-US" sz="2400" dirty="0" smtClean="0">
                <a:latin typeface="+mn-lt"/>
              </a:rPr>
              <a:t>STUDENTs</a:t>
            </a:r>
          </a:p>
          <a:p>
            <a:pPr lvl="1" eaLnBrk="1" hangingPunct="1"/>
            <a:r>
              <a:rPr lang="en-US" altLang="en-US" sz="2400" dirty="0" smtClean="0">
                <a:latin typeface="+mn-lt"/>
              </a:rPr>
              <a:t>COURSEs</a:t>
            </a:r>
            <a:endParaRPr lang="en-US" altLang="en-US" sz="2400" dirty="0">
              <a:latin typeface="+mn-lt"/>
            </a:endParaRPr>
          </a:p>
          <a:p>
            <a:pPr lvl="1" eaLnBrk="1" hangingPunct="1"/>
            <a:r>
              <a:rPr lang="en-US" altLang="en-US" sz="2400" dirty="0">
                <a:latin typeface="+mn-lt"/>
              </a:rPr>
              <a:t>SECTIONs (of COURSEs)</a:t>
            </a:r>
          </a:p>
          <a:p>
            <a:pPr lvl="1" eaLnBrk="1" hangingPunct="1"/>
            <a:r>
              <a:rPr lang="en-US" altLang="en-US" sz="2400" dirty="0">
                <a:latin typeface="+mn-lt"/>
              </a:rPr>
              <a:t>(academic) DEPARTMENTs</a:t>
            </a:r>
          </a:p>
          <a:p>
            <a:pPr lvl="1" eaLnBrk="1" hangingPunct="1"/>
            <a:r>
              <a:rPr lang="en-US" altLang="en-US" sz="2400" dirty="0" smtClean="0">
                <a:latin typeface="+mn-lt"/>
              </a:rPr>
              <a:t>INSTRUCTORs</a:t>
            </a:r>
            <a:endParaRPr lang="en-US" altLang="en-US" sz="2400" dirty="0">
              <a:latin typeface="+mn-lt"/>
            </a:endParaRPr>
          </a:p>
        </p:txBody>
      </p:sp>
    </p:spTree>
    <p:extLst>
      <p:ext uri="{BB962C8B-B14F-4D97-AF65-F5344CB8AC3E}">
        <p14:creationId xmlns:p14="http://schemas.microsoft.com/office/powerpoint/2010/main" val="122054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Example of a </a:t>
            </a:r>
            <a:r>
              <a:rPr lang="en-US" altLang="en-US" dirty="0" smtClean="0"/>
              <a:t>Database (with </a:t>
            </a:r>
            <a:r>
              <a:rPr lang="en-US" altLang="en-US" dirty="0"/>
              <a:t>a Conceptual Data Model</a:t>
            </a:r>
            <a:r>
              <a:rPr lang="en-US" altLang="en-US" dirty="0" smtClean="0"/>
              <a:t>)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4490884"/>
          </a:xfrm>
        </p:spPr>
        <p:txBody>
          <a:bodyPr/>
          <a:lstStyle/>
          <a:p>
            <a:pPr eaLnBrk="1" hangingPunct="1"/>
            <a:r>
              <a:rPr lang="en-US" altLang="en-US" sz="2400" b="1" dirty="0">
                <a:latin typeface="+mn-lt"/>
              </a:rPr>
              <a:t>Some mini-world relationships:</a:t>
            </a:r>
          </a:p>
          <a:p>
            <a:pPr lvl="1" eaLnBrk="1" hangingPunct="1"/>
            <a:r>
              <a:rPr lang="en-US" altLang="en-US" sz="2400" dirty="0">
                <a:latin typeface="+mn-lt"/>
              </a:rPr>
              <a:t>SECTIONs </a:t>
            </a:r>
            <a:r>
              <a:rPr lang="en-US" altLang="en-US" sz="2400" b="1" dirty="0">
                <a:latin typeface="+mn-lt"/>
              </a:rPr>
              <a:t>are of specific </a:t>
            </a:r>
            <a:r>
              <a:rPr lang="en-US" altLang="en-US" sz="2400" dirty="0">
                <a:latin typeface="+mn-lt"/>
              </a:rPr>
              <a:t>COURSEs</a:t>
            </a:r>
          </a:p>
          <a:p>
            <a:pPr lvl="1" eaLnBrk="1" hangingPunct="1"/>
            <a:r>
              <a:rPr lang="en-US" altLang="en-US" sz="2400" dirty="0">
                <a:latin typeface="+mn-lt"/>
              </a:rPr>
              <a:t>STUDENTs </a:t>
            </a:r>
            <a:r>
              <a:rPr lang="en-US" altLang="en-US" sz="2400" b="1" dirty="0">
                <a:latin typeface="+mn-lt"/>
              </a:rPr>
              <a:t>take</a:t>
            </a:r>
            <a:r>
              <a:rPr lang="en-US" altLang="en-US" sz="2400" dirty="0">
                <a:latin typeface="+mn-lt"/>
              </a:rPr>
              <a:t> SECTIONs</a:t>
            </a:r>
          </a:p>
          <a:p>
            <a:pPr lvl="1" eaLnBrk="1" hangingPunct="1"/>
            <a:r>
              <a:rPr lang="en-US" altLang="en-US" sz="2400" dirty="0">
                <a:latin typeface="+mn-lt"/>
              </a:rPr>
              <a:t>COURSEs </a:t>
            </a:r>
            <a:r>
              <a:rPr lang="en-US" altLang="en-US" sz="2400" b="1" dirty="0">
                <a:latin typeface="+mn-lt"/>
              </a:rPr>
              <a:t>have </a:t>
            </a:r>
            <a:r>
              <a:rPr lang="en-US" altLang="en-US" sz="2400" b="1" dirty="0" smtClean="0">
                <a:latin typeface="+mn-lt"/>
              </a:rPr>
              <a:t>prerequisite </a:t>
            </a:r>
            <a:r>
              <a:rPr lang="en-US" altLang="en-US" sz="2400" dirty="0">
                <a:latin typeface="+mn-lt"/>
              </a:rPr>
              <a:t>COURSEs</a:t>
            </a:r>
          </a:p>
          <a:p>
            <a:pPr lvl="1" eaLnBrk="1" hangingPunct="1"/>
            <a:r>
              <a:rPr lang="en-US" altLang="en-US" sz="2400" dirty="0">
                <a:latin typeface="+mn-lt"/>
              </a:rPr>
              <a:t>INSTRUCTORs </a:t>
            </a:r>
            <a:r>
              <a:rPr lang="en-US" altLang="en-US" sz="2400" b="1" dirty="0">
                <a:latin typeface="+mn-lt"/>
              </a:rPr>
              <a:t>teach</a:t>
            </a:r>
            <a:r>
              <a:rPr lang="en-US" altLang="en-US" sz="2400" dirty="0">
                <a:latin typeface="+mn-lt"/>
              </a:rPr>
              <a:t> </a:t>
            </a:r>
            <a:r>
              <a:rPr lang="en-US" altLang="en-US" sz="2400" dirty="0" smtClean="0">
                <a:latin typeface="+mn-lt"/>
              </a:rPr>
              <a:t>SECTIONs</a:t>
            </a:r>
            <a:endParaRPr lang="en-US" altLang="en-US" sz="2400" dirty="0">
              <a:latin typeface="+mn-lt"/>
            </a:endParaRPr>
          </a:p>
          <a:p>
            <a:pPr lvl="1" eaLnBrk="1" hangingPunct="1"/>
            <a:r>
              <a:rPr lang="en-US" altLang="en-US" sz="2400" dirty="0">
                <a:latin typeface="+mn-lt"/>
              </a:rPr>
              <a:t>COURSEs </a:t>
            </a:r>
            <a:r>
              <a:rPr lang="en-US" altLang="en-US" sz="2400" b="1" dirty="0">
                <a:latin typeface="+mn-lt"/>
              </a:rPr>
              <a:t>are offered by </a:t>
            </a:r>
            <a:r>
              <a:rPr lang="en-US" altLang="en-US" sz="2400" dirty="0" smtClean="0">
                <a:latin typeface="+mn-lt"/>
              </a:rPr>
              <a:t>DEPARTMENTs</a:t>
            </a:r>
            <a:endParaRPr lang="en-US" altLang="en-US" sz="2400" dirty="0">
              <a:latin typeface="+mn-lt"/>
            </a:endParaRPr>
          </a:p>
          <a:p>
            <a:pPr lvl="1" eaLnBrk="1" hangingPunct="1"/>
            <a:r>
              <a:rPr lang="en-US" altLang="en-US" sz="2400" dirty="0">
                <a:latin typeface="+mn-lt"/>
              </a:rPr>
              <a:t>STUDENTs </a:t>
            </a:r>
            <a:r>
              <a:rPr lang="en-US" altLang="en-US" sz="2400" b="1" dirty="0">
                <a:latin typeface="+mn-lt"/>
              </a:rPr>
              <a:t>major </a:t>
            </a:r>
            <a:r>
              <a:rPr lang="en-US" altLang="en-US" sz="2400" b="1" dirty="0" smtClean="0">
                <a:latin typeface="+mn-lt"/>
              </a:rPr>
              <a:t>in </a:t>
            </a:r>
            <a:r>
              <a:rPr lang="en-US" altLang="en-US" sz="2400" dirty="0" smtClean="0">
                <a:latin typeface="+mn-lt"/>
              </a:rPr>
              <a:t>DEPARTMENTs</a:t>
            </a:r>
            <a:endParaRPr lang="en-US" altLang="en-US" sz="2400" dirty="0">
              <a:latin typeface="+mn-lt"/>
            </a:endParaRPr>
          </a:p>
          <a:p>
            <a:pPr eaLnBrk="1" hangingPunct="1"/>
            <a:r>
              <a:rPr lang="en-US" altLang="en-US" sz="2400" dirty="0">
                <a:latin typeface="+mn-lt"/>
              </a:rPr>
              <a:t>Note: The above entities and relationships are typically expressed in a conceptual data model, such as the ENTITY-RELATIONSHIP data model (see Chapters 3, 4</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6902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sz="3200" dirty="0" smtClean="0"/>
              <a:t>Figure 1.2 Example </a:t>
            </a:r>
            <a:r>
              <a:rPr lang="en-US" altLang="en-US" sz="3200" dirty="0"/>
              <a:t>of a simple </a:t>
            </a:r>
            <a:r>
              <a:rPr lang="en-US" altLang="en-US" sz="3200" dirty="0" smtClean="0"/>
              <a:t>database </a:t>
            </a:r>
            <a:r>
              <a:rPr lang="en-US" altLang="en-US" sz="2000" b="0" dirty="0" smtClean="0"/>
              <a:t>(1 of 4)</a:t>
            </a:r>
            <a:endParaRPr lang="en-US" sz="2000" b="0" dirty="0"/>
          </a:p>
        </p:txBody>
      </p:sp>
      <p:sp>
        <p:nvSpPr>
          <p:cNvPr id="2" name="Text Placeholder 1"/>
          <p:cNvSpPr>
            <a:spLocks noGrp="1"/>
          </p:cNvSpPr>
          <p:nvPr>
            <p:ph type="body" idx="1"/>
          </p:nvPr>
        </p:nvSpPr>
        <p:spPr>
          <a:xfrm>
            <a:off x="457200" y="1600200"/>
            <a:ext cx="8229600" cy="494071"/>
          </a:xfrm>
        </p:spPr>
        <p:txBody>
          <a:bodyPr/>
          <a:lstStyle/>
          <a:p>
            <a:pPr marL="0" indent="0">
              <a:buNone/>
            </a:pPr>
            <a:r>
              <a:rPr lang="en-US" sz="2400" b="1" dirty="0">
                <a:latin typeface="+mn-lt"/>
              </a:rPr>
              <a:t>COURSE</a:t>
            </a:r>
            <a:endParaRPr lang="en-US" sz="24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127986721"/>
              </p:ext>
            </p:extLst>
          </p:nvPr>
        </p:nvGraphicFramePr>
        <p:xfrm>
          <a:off x="457200" y="2602271"/>
          <a:ext cx="8229600" cy="2286000"/>
        </p:xfrm>
        <a:graphic>
          <a:graphicData uri="http://schemas.openxmlformats.org/drawingml/2006/table">
            <a:tbl>
              <a:tblPr firstRow="1" bandRow="1">
                <a:tableStyleId>{2D5ABB26-0587-4C30-8999-92F81FD0307C}</a:tableStyleId>
              </a:tblPr>
              <a:tblGrid>
                <a:gridCol w="2654710">
                  <a:extLst>
                    <a:ext uri="{9D8B030D-6E8A-4147-A177-3AD203B41FA5}">
                      <a16:colId xmlns:a16="http://schemas.microsoft.com/office/drawing/2014/main" val="3812813875"/>
                    </a:ext>
                  </a:extLst>
                </a:gridCol>
                <a:gridCol w="2168013">
                  <a:extLst>
                    <a:ext uri="{9D8B030D-6E8A-4147-A177-3AD203B41FA5}">
                      <a16:colId xmlns:a16="http://schemas.microsoft.com/office/drawing/2014/main" val="4129395847"/>
                    </a:ext>
                  </a:extLst>
                </a:gridCol>
                <a:gridCol w="1769806">
                  <a:extLst>
                    <a:ext uri="{9D8B030D-6E8A-4147-A177-3AD203B41FA5}">
                      <a16:colId xmlns:a16="http://schemas.microsoft.com/office/drawing/2014/main" val="2658988719"/>
                    </a:ext>
                  </a:extLst>
                </a:gridCol>
                <a:gridCol w="1637071">
                  <a:extLst>
                    <a:ext uri="{9D8B030D-6E8A-4147-A177-3AD203B41FA5}">
                      <a16:colId xmlns:a16="http://schemas.microsoft.com/office/drawing/2014/main" val="3147593764"/>
                    </a:ext>
                  </a:extLst>
                </a:gridCol>
              </a:tblGrid>
              <a:tr h="370840">
                <a:tc>
                  <a:txBody>
                    <a:bodyPr/>
                    <a:lstStyle/>
                    <a:p>
                      <a:pPr algn="ctr"/>
                      <a:r>
                        <a:rPr lang="en-US" sz="2000" b="1" i="0" u="none" strike="noStrike" cap="none" baseline="0" dirty="0" smtClean="0">
                          <a:solidFill>
                            <a:schemeClr val="tx1"/>
                          </a:solidFill>
                          <a:latin typeface="+mn-lt"/>
                          <a:ea typeface="+mn-ea"/>
                          <a:cs typeface="+mn-cs"/>
                          <a:sym typeface="Arial"/>
                        </a:rPr>
                        <a:t>Course_name</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u="none" strike="noStrike" cap="none" baseline="0" dirty="0" smtClean="0">
                          <a:solidFill>
                            <a:schemeClr val="tx1"/>
                          </a:solidFill>
                          <a:latin typeface="+mn-lt"/>
                          <a:ea typeface="+mn-ea"/>
                          <a:cs typeface="+mn-cs"/>
                          <a:sym typeface="Arial"/>
                        </a:rPr>
                        <a:t>Course_number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u="none" strike="noStrike" cap="none" baseline="0" dirty="0" smtClean="0">
                          <a:solidFill>
                            <a:schemeClr val="tx1"/>
                          </a:solidFill>
                          <a:latin typeface="+mn-lt"/>
                          <a:ea typeface="+mn-ea"/>
                          <a:cs typeface="+mn-cs"/>
                          <a:sym typeface="Arial"/>
                        </a:rPr>
                        <a:t>Credit_hours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u="none" strike="noStrike" cap="none" baseline="0" dirty="0" smtClean="0">
                          <a:solidFill>
                            <a:schemeClr val="tx1"/>
                          </a:solidFill>
                          <a:latin typeface="+mn-lt"/>
                          <a:ea typeface="+mn-ea"/>
                          <a:cs typeface="+mn-cs"/>
                          <a:sym typeface="Arial"/>
                        </a:rPr>
                        <a:t>Department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180224"/>
                  </a:ext>
                </a:extLst>
              </a:tr>
              <a:tr h="370840">
                <a:tc>
                  <a:txBody>
                    <a:bodyPr/>
                    <a:lstStyle/>
                    <a:p>
                      <a:r>
                        <a:rPr lang="en-US" sz="2000" b="0" i="0" u="none" strike="noStrike" cap="none" baseline="0" dirty="0" smtClean="0">
                          <a:solidFill>
                            <a:schemeClr val="tx1"/>
                          </a:solidFill>
                          <a:latin typeface="+mn-lt"/>
                          <a:ea typeface="+mn-ea"/>
                          <a:cs typeface="+mn-cs"/>
                          <a:sym typeface="Arial"/>
                        </a:rPr>
                        <a:t>Intro to Computer Science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100" dirty="0" smtClean="0"/>
                        <a:t> </a:t>
                      </a:r>
                      <a:r>
                        <a:rPr lang="en-US" sz="2000" dirty="0" smtClean="0"/>
                        <a:t>S1310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100" dirty="0" smtClean="0"/>
                        <a:t> </a:t>
                      </a:r>
                      <a:r>
                        <a:rPr lang="en-US" sz="2000" dirty="0" smtClean="0"/>
                        <a:t>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096549"/>
                  </a:ext>
                </a:extLst>
              </a:tr>
              <a:tr h="370840">
                <a:tc>
                  <a:txBody>
                    <a:bodyPr/>
                    <a:lstStyle/>
                    <a:p>
                      <a:r>
                        <a:rPr lang="en-US" sz="2000" b="0" i="0" u="none" strike="noStrike" cap="none" baseline="0" dirty="0" smtClean="0">
                          <a:solidFill>
                            <a:schemeClr val="tx1"/>
                          </a:solidFill>
                          <a:latin typeface="+mn-lt"/>
                          <a:ea typeface="+mn-ea"/>
                          <a:cs typeface="+mn-cs"/>
                          <a:sym typeface="Arial"/>
                        </a:rPr>
                        <a:t>Data Structures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100" dirty="0" smtClean="0"/>
                        <a:t> </a:t>
                      </a:r>
                      <a:r>
                        <a:rPr lang="en-US" sz="2000" dirty="0" smtClean="0"/>
                        <a:t>S3320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100" dirty="0" smtClean="0"/>
                        <a:t> </a:t>
                      </a:r>
                      <a:r>
                        <a:rPr lang="en-US" sz="2000" dirty="0" smtClean="0"/>
                        <a:t>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1581506"/>
                  </a:ext>
                </a:extLst>
              </a:tr>
              <a:tr h="370840">
                <a:tc>
                  <a:txBody>
                    <a:bodyPr/>
                    <a:lstStyle/>
                    <a:p>
                      <a:r>
                        <a:rPr lang="en-US" sz="2000" b="0" i="0" u="none" strike="noStrike" cap="none" baseline="0" dirty="0" smtClean="0">
                          <a:solidFill>
                            <a:schemeClr val="tx1"/>
                          </a:solidFill>
                          <a:latin typeface="+mn-lt"/>
                          <a:ea typeface="+mn-ea"/>
                          <a:cs typeface="+mn-cs"/>
                          <a:sym typeface="Arial"/>
                        </a:rPr>
                        <a:t>Discrete Mathematics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i="0" u="none" strike="noStrike" cap="none" baseline="0" dirty="0" smtClean="0">
                          <a:solidFill>
                            <a:schemeClr val="tx1"/>
                          </a:solidFill>
                          <a:latin typeface="+mn-lt"/>
                          <a:ea typeface="+mn-ea"/>
                          <a:cs typeface="+mn-cs"/>
                          <a:sym typeface="Arial"/>
                        </a:rPr>
                        <a:t>MATH2410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MATH</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823711"/>
                  </a:ext>
                </a:extLst>
              </a:tr>
              <a:tr h="370840">
                <a:tc>
                  <a:txBody>
                    <a:bodyPr/>
                    <a:lstStyle/>
                    <a:p>
                      <a:r>
                        <a:rPr lang="en-US" sz="2000" b="0" i="0" u="none" strike="noStrike" cap="none" baseline="0" dirty="0" smtClean="0">
                          <a:solidFill>
                            <a:schemeClr val="tx1"/>
                          </a:solidFill>
                          <a:latin typeface="+mn-lt"/>
                          <a:ea typeface="+mn-ea"/>
                          <a:cs typeface="+mn-cs"/>
                          <a:sym typeface="Arial"/>
                        </a:rPr>
                        <a:t>Database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2000" b="0" i="0" u="none" strike="noStrike" cap="none" baseline="0" dirty="0" smtClean="0">
                          <a:solidFill>
                            <a:schemeClr val="tx1"/>
                          </a:solidFill>
                          <a:latin typeface="+mn-lt"/>
                          <a:ea typeface="+mn-ea"/>
                          <a:cs typeface="+mn-cs"/>
                          <a:sym typeface="Arial"/>
                        </a:rPr>
                        <a:t>S3380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100" dirty="0" smtClean="0"/>
                        <a:t> </a:t>
                      </a:r>
                      <a:r>
                        <a:rPr lang="en-US" sz="2000" dirty="0" smtClean="0"/>
                        <a:t>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217374"/>
                  </a:ext>
                </a:extLst>
              </a:tr>
            </a:tbl>
          </a:graphicData>
        </a:graphic>
      </p:graphicFrame>
    </p:spTree>
    <p:extLst>
      <p:ext uri="{BB962C8B-B14F-4D97-AF65-F5344CB8AC3E}">
        <p14:creationId xmlns:p14="http://schemas.microsoft.com/office/powerpoint/2010/main" val="403751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sz="3200" dirty="0" smtClean="0"/>
              <a:t>Figure 1.2 Example </a:t>
            </a:r>
            <a:r>
              <a:rPr lang="en-US" altLang="en-US" sz="3200" dirty="0"/>
              <a:t>of a simple </a:t>
            </a:r>
            <a:r>
              <a:rPr lang="en-US" altLang="en-US" sz="3200" dirty="0" smtClean="0"/>
              <a:t>database </a:t>
            </a:r>
            <a:r>
              <a:rPr lang="en-US" altLang="en-US" sz="2000" b="0" dirty="0" smtClean="0"/>
              <a:t>(2 of 4)</a:t>
            </a:r>
            <a:endParaRPr lang="en-US" sz="2000" b="0" dirty="0"/>
          </a:p>
        </p:txBody>
      </p:sp>
      <p:sp>
        <p:nvSpPr>
          <p:cNvPr id="2" name="Text Placeholder 1"/>
          <p:cNvSpPr>
            <a:spLocks noGrp="1"/>
          </p:cNvSpPr>
          <p:nvPr>
            <p:ph type="body" idx="1"/>
          </p:nvPr>
        </p:nvSpPr>
        <p:spPr>
          <a:xfrm>
            <a:off x="457200" y="1600200"/>
            <a:ext cx="8229600" cy="494071"/>
          </a:xfrm>
        </p:spPr>
        <p:txBody>
          <a:bodyPr/>
          <a:lstStyle/>
          <a:p>
            <a:pPr marL="0" indent="0">
              <a:buNone/>
            </a:pPr>
            <a:r>
              <a:rPr lang="en-US" sz="2400" b="1" dirty="0">
                <a:latin typeface="+mn-lt"/>
              </a:rPr>
              <a:t>SECTION</a:t>
            </a:r>
            <a:endParaRPr lang="en-US" sz="24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417625835"/>
              </p:ext>
            </p:extLst>
          </p:nvPr>
        </p:nvGraphicFramePr>
        <p:xfrm>
          <a:off x="457200" y="2602271"/>
          <a:ext cx="8229599" cy="2595880"/>
        </p:xfrm>
        <a:graphic>
          <a:graphicData uri="http://schemas.openxmlformats.org/drawingml/2006/table">
            <a:tbl>
              <a:tblPr firstRow="1" bandRow="1">
                <a:tableStyleId>{2D5ABB26-0587-4C30-8999-92F81FD0307C}</a:tableStyleId>
              </a:tblPr>
              <a:tblGrid>
                <a:gridCol w="2214242">
                  <a:extLst>
                    <a:ext uri="{9D8B030D-6E8A-4147-A177-3AD203B41FA5}">
                      <a16:colId xmlns:a16="http://schemas.microsoft.com/office/drawing/2014/main" val="3812813875"/>
                    </a:ext>
                  </a:extLst>
                </a:gridCol>
                <a:gridCol w="1808298">
                  <a:extLst>
                    <a:ext uri="{9D8B030D-6E8A-4147-A177-3AD203B41FA5}">
                      <a16:colId xmlns:a16="http://schemas.microsoft.com/office/drawing/2014/main" val="4129395847"/>
                    </a:ext>
                  </a:extLst>
                </a:gridCol>
                <a:gridCol w="1476161">
                  <a:extLst>
                    <a:ext uri="{9D8B030D-6E8A-4147-A177-3AD203B41FA5}">
                      <a16:colId xmlns:a16="http://schemas.microsoft.com/office/drawing/2014/main" val="2658988719"/>
                    </a:ext>
                  </a:extLst>
                </a:gridCol>
                <a:gridCol w="1365449">
                  <a:extLst>
                    <a:ext uri="{9D8B030D-6E8A-4147-A177-3AD203B41FA5}">
                      <a16:colId xmlns:a16="http://schemas.microsoft.com/office/drawing/2014/main" val="3147593764"/>
                    </a:ext>
                  </a:extLst>
                </a:gridCol>
                <a:gridCol w="1365449">
                  <a:extLst>
                    <a:ext uri="{9D8B030D-6E8A-4147-A177-3AD203B41FA5}">
                      <a16:colId xmlns:a16="http://schemas.microsoft.com/office/drawing/2014/main" val="2477339170"/>
                    </a:ext>
                  </a:extLst>
                </a:gridCol>
              </a:tblGrid>
              <a:tr h="370840">
                <a:tc>
                  <a:txBody>
                    <a:bodyPr/>
                    <a:lstStyle/>
                    <a:p>
                      <a:pPr algn="ctr"/>
                      <a:r>
                        <a:rPr lang="en-US" sz="1600" b="1" i="0" u="none" strike="noStrike" cap="none" baseline="0" dirty="0" smtClean="0">
                          <a:solidFill>
                            <a:schemeClr val="tx1"/>
                          </a:solidFill>
                          <a:latin typeface="+mn-lt"/>
                          <a:ea typeface="+mn-ea"/>
                          <a:cs typeface="+mn-cs"/>
                          <a:sym typeface="Arial"/>
                        </a:rPr>
                        <a:t>Section_identifier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cap="none" baseline="0" dirty="0" smtClean="0">
                          <a:solidFill>
                            <a:schemeClr val="tx1"/>
                          </a:solidFill>
                          <a:latin typeface="+mn-lt"/>
                          <a:ea typeface="+mn-ea"/>
                          <a:cs typeface="+mn-cs"/>
                          <a:sym typeface="Arial"/>
                        </a:rPr>
                        <a:t>Course_number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cap="none" baseline="0" dirty="0" smtClean="0">
                          <a:solidFill>
                            <a:schemeClr val="tx1"/>
                          </a:solidFill>
                          <a:latin typeface="+mn-lt"/>
                          <a:ea typeface="+mn-ea"/>
                          <a:cs typeface="+mn-cs"/>
                          <a:sym typeface="Arial"/>
                        </a:rPr>
                        <a:t>Semester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cap="none" baseline="0" dirty="0" smtClean="0">
                          <a:solidFill>
                            <a:schemeClr val="tx1"/>
                          </a:solidFill>
                          <a:latin typeface="+mn-lt"/>
                          <a:ea typeface="+mn-ea"/>
                          <a:cs typeface="+mn-cs"/>
                          <a:sym typeface="Arial"/>
                        </a:rPr>
                        <a:t>Year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cap="none" baseline="0" dirty="0" smtClean="0">
                          <a:solidFill>
                            <a:schemeClr val="tx1"/>
                          </a:solidFill>
                          <a:latin typeface="+mn-lt"/>
                          <a:ea typeface="+mn-ea"/>
                          <a:cs typeface="+mn-cs"/>
                          <a:sym typeface="Arial"/>
                        </a:rPr>
                        <a:t>Instructor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180224"/>
                  </a:ext>
                </a:extLst>
              </a:tr>
              <a:tr h="370840">
                <a:tc>
                  <a:txBody>
                    <a:bodyPr/>
                    <a:lstStyle/>
                    <a:p>
                      <a:pPr algn="ctr"/>
                      <a:r>
                        <a:rPr lang="en-US" sz="1600" dirty="0" smtClean="0"/>
                        <a:t>85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MATH2410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Fall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King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096549"/>
                  </a:ext>
                </a:extLst>
              </a:tr>
              <a:tr h="370840">
                <a:tc>
                  <a:txBody>
                    <a:bodyPr/>
                    <a:lstStyle/>
                    <a:p>
                      <a:pPr algn="ctr"/>
                      <a:r>
                        <a:rPr lang="en-US" sz="1600" dirty="0" smtClean="0"/>
                        <a:t>92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CS1310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Fall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Anderson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1581506"/>
                  </a:ext>
                </a:extLst>
              </a:tr>
              <a:tr h="370840">
                <a:tc>
                  <a:txBody>
                    <a:bodyPr/>
                    <a:lstStyle/>
                    <a:p>
                      <a:pPr algn="ctr"/>
                      <a:r>
                        <a:rPr lang="en-US" sz="1600" dirty="0" smtClean="0"/>
                        <a:t>102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CS3320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Spring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Knuth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823711"/>
                  </a:ext>
                </a:extLst>
              </a:tr>
              <a:tr h="370840">
                <a:tc>
                  <a:txBody>
                    <a:bodyPr/>
                    <a:lstStyle/>
                    <a:p>
                      <a:pPr algn="ctr"/>
                      <a:r>
                        <a:rPr lang="en-US" sz="1600" dirty="0" smtClean="0"/>
                        <a:t>112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MATH2410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Fall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Chang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217374"/>
                  </a:ext>
                </a:extLst>
              </a:tr>
              <a:tr h="370840">
                <a:tc>
                  <a:txBody>
                    <a:bodyPr/>
                    <a:lstStyle/>
                    <a:p>
                      <a:pPr algn="ctr"/>
                      <a:r>
                        <a:rPr lang="en-US" sz="1600" dirty="0" smtClean="0"/>
                        <a:t>119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CS1310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Fall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Anderson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1004"/>
                  </a:ext>
                </a:extLst>
              </a:tr>
              <a:tr h="370840">
                <a:tc>
                  <a:txBody>
                    <a:bodyPr/>
                    <a:lstStyle/>
                    <a:p>
                      <a:pPr algn="ctr"/>
                      <a:r>
                        <a:rPr lang="en-US" sz="1600" dirty="0" smtClean="0"/>
                        <a:t>135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CS3380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Fall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dirty="0" smtClean="0">
                          <a:solidFill>
                            <a:schemeClr val="tx1"/>
                          </a:solidFill>
                          <a:latin typeface="+mn-lt"/>
                          <a:ea typeface="+mn-ea"/>
                          <a:cs typeface="+mn-cs"/>
                          <a:sym typeface="Arial"/>
                        </a:rPr>
                        <a:t>Stone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885137"/>
                  </a:ext>
                </a:extLst>
              </a:tr>
            </a:tbl>
          </a:graphicData>
        </a:graphic>
      </p:graphicFrame>
    </p:spTree>
    <p:extLst>
      <p:ext uri="{BB962C8B-B14F-4D97-AF65-F5344CB8AC3E}">
        <p14:creationId xmlns:p14="http://schemas.microsoft.com/office/powerpoint/2010/main" val="280138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sz="3200" dirty="0" smtClean="0"/>
              <a:t>Figure 1.2 Example </a:t>
            </a:r>
            <a:r>
              <a:rPr lang="en-US" altLang="en-US" sz="3200" dirty="0"/>
              <a:t>of a simple </a:t>
            </a:r>
            <a:r>
              <a:rPr lang="en-US" altLang="en-US" sz="3200" dirty="0" smtClean="0"/>
              <a:t>database </a:t>
            </a:r>
            <a:r>
              <a:rPr lang="en-US" altLang="en-US" sz="2000" b="0" dirty="0" smtClean="0"/>
              <a:t>(3 of 4)</a:t>
            </a:r>
            <a:endParaRPr lang="en-US" sz="2000" b="0" dirty="0"/>
          </a:p>
        </p:txBody>
      </p:sp>
      <p:sp>
        <p:nvSpPr>
          <p:cNvPr id="2" name="Text Placeholder 1"/>
          <p:cNvSpPr>
            <a:spLocks noGrp="1"/>
          </p:cNvSpPr>
          <p:nvPr>
            <p:ph type="body" idx="1"/>
          </p:nvPr>
        </p:nvSpPr>
        <p:spPr>
          <a:xfrm>
            <a:off x="457200" y="1600200"/>
            <a:ext cx="8229600" cy="494071"/>
          </a:xfrm>
        </p:spPr>
        <p:txBody>
          <a:bodyPr/>
          <a:lstStyle/>
          <a:p>
            <a:pPr marL="0" indent="0">
              <a:buNone/>
            </a:pPr>
            <a:r>
              <a:rPr lang="en-US" sz="2400" b="1" dirty="0">
                <a:latin typeface="+mn-lt"/>
              </a:rPr>
              <a:t>GRADE_REPORT</a:t>
            </a:r>
            <a:endParaRPr lang="en-US" sz="24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4139604847"/>
              </p:ext>
            </p:extLst>
          </p:nvPr>
        </p:nvGraphicFramePr>
        <p:xfrm>
          <a:off x="1822649" y="2602271"/>
          <a:ext cx="5876009" cy="2595880"/>
        </p:xfrm>
        <a:graphic>
          <a:graphicData uri="http://schemas.openxmlformats.org/drawingml/2006/table">
            <a:tbl>
              <a:tblPr firstRow="1" bandRow="1">
                <a:tableStyleId>{2D5ABB26-0587-4C30-8999-92F81FD0307C}</a:tableStyleId>
              </a:tblPr>
              <a:tblGrid>
                <a:gridCol w="2366178">
                  <a:extLst>
                    <a:ext uri="{9D8B030D-6E8A-4147-A177-3AD203B41FA5}">
                      <a16:colId xmlns:a16="http://schemas.microsoft.com/office/drawing/2014/main" val="3812813875"/>
                    </a:ext>
                  </a:extLst>
                </a:gridCol>
                <a:gridCol w="2138231">
                  <a:extLst>
                    <a:ext uri="{9D8B030D-6E8A-4147-A177-3AD203B41FA5}">
                      <a16:colId xmlns:a16="http://schemas.microsoft.com/office/drawing/2014/main" val="4129395847"/>
                    </a:ext>
                  </a:extLst>
                </a:gridCol>
                <a:gridCol w="1371600">
                  <a:extLst>
                    <a:ext uri="{9D8B030D-6E8A-4147-A177-3AD203B41FA5}">
                      <a16:colId xmlns:a16="http://schemas.microsoft.com/office/drawing/2014/main" val="2658988719"/>
                    </a:ext>
                  </a:extLst>
                </a:gridCol>
              </a:tblGrid>
              <a:tr h="370840">
                <a:tc>
                  <a:txBody>
                    <a:bodyPr/>
                    <a:lstStyle/>
                    <a:p>
                      <a:pPr algn="ctr"/>
                      <a:r>
                        <a:rPr lang="en-US" sz="1800" b="1" i="0" u="none" strike="noStrike" cap="none" baseline="0" dirty="0" smtClean="0">
                          <a:solidFill>
                            <a:schemeClr val="tx1"/>
                          </a:solidFill>
                          <a:latin typeface="+mn-lt"/>
                          <a:ea typeface="+mn-ea"/>
                          <a:cs typeface="+mn-cs"/>
                          <a:sym typeface="Arial"/>
                        </a:rPr>
                        <a:t>Student_number</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0" u="none" strike="noStrike" cap="none" baseline="0" dirty="0" smtClean="0">
                          <a:solidFill>
                            <a:schemeClr val="tx1"/>
                          </a:solidFill>
                          <a:latin typeface="+mn-lt"/>
                          <a:ea typeface="+mn-ea"/>
                          <a:cs typeface="+mn-cs"/>
                          <a:sym typeface="Arial"/>
                        </a:rPr>
                        <a:t>Section_identifier</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0" u="none" strike="noStrike" cap="none" baseline="0" dirty="0" smtClean="0">
                          <a:solidFill>
                            <a:schemeClr val="tx1"/>
                          </a:solidFill>
                          <a:latin typeface="+mn-lt"/>
                          <a:ea typeface="+mn-ea"/>
                          <a:cs typeface="+mn-cs"/>
                          <a:sym typeface="Arial"/>
                        </a:rPr>
                        <a:t>Grade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180224"/>
                  </a:ext>
                </a:extLst>
              </a:tr>
              <a:tr h="370840">
                <a:tc>
                  <a:txBody>
                    <a:bodyPr/>
                    <a:lstStyle/>
                    <a:p>
                      <a:pPr algn="ctr"/>
                      <a:r>
                        <a:rPr lang="en-US" sz="1800" dirty="0" smtClean="0"/>
                        <a:t>17</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112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096549"/>
                  </a:ext>
                </a:extLst>
              </a:tr>
              <a:tr h="370840">
                <a:tc>
                  <a:txBody>
                    <a:bodyPr/>
                    <a:lstStyle/>
                    <a:p>
                      <a:pPr algn="ctr"/>
                      <a:r>
                        <a:rPr lang="en-US" sz="1800" dirty="0" smtClean="0"/>
                        <a:t>17</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119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C</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1581506"/>
                  </a:ext>
                </a:extLst>
              </a:tr>
              <a:tr h="370840">
                <a:tc>
                  <a:txBody>
                    <a:bodyPr/>
                    <a:lstStyle/>
                    <a:p>
                      <a:pPr algn="ctr"/>
                      <a:r>
                        <a:rPr lang="en-US" sz="1800" dirty="0" smtClean="0"/>
                        <a:t>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85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823711"/>
                  </a:ext>
                </a:extLst>
              </a:tr>
              <a:tr h="370840">
                <a:tc>
                  <a:txBody>
                    <a:bodyPr/>
                    <a:lstStyle/>
                    <a:p>
                      <a:pPr algn="ctr"/>
                      <a:r>
                        <a:rPr lang="en-US" sz="1800" dirty="0" smtClean="0"/>
                        <a:t>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217374"/>
                  </a:ext>
                </a:extLst>
              </a:tr>
              <a:tr h="370840">
                <a:tc>
                  <a:txBody>
                    <a:bodyPr/>
                    <a:lstStyle/>
                    <a:p>
                      <a:pPr algn="ctr"/>
                      <a:r>
                        <a:rPr lang="en-US" sz="1800" dirty="0" smtClean="0"/>
                        <a:t>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1004"/>
                  </a:ext>
                </a:extLst>
              </a:tr>
              <a:tr h="370840">
                <a:tc>
                  <a:txBody>
                    <a:bodyPr/>
                    <a:lstStyle/>
                    <a:p>
                      <a:pPr algn="ctr"/>
                      <a:r>
                        <a:rPr lang="en-US" sz="1800" dirty="0" smtClean="0"/>
                        <a:t>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135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885137"/>
                  </a:ext>
                </a:extLst>
              </a:tr>
            </a:tbl>
          </a:graphicData>
        </a:graphic>
      </p:graphicFrame>
    </p:spTree>
    <p:extLst>
      <p:ext uri="{BB962C8B-B14F-4D97-AF65-F5344CB8AC3E}">
        <p14:creationId xmlns:p14="http://schemas.microsoft.com/office/powerpoint/2010/main" val="239969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sz="3200" dirty="0" smtClean="0"/>
              <a:t>Figure 1.2 Example </a:t>
            </a:r>
            <a:r>
              <a:rPr lang="en-US" altLang="en-US" sz="3200" dirty="0"/>
              <a:t>of a simple </a:t>
            </a:r>
            <a:r>
              <a:rPr lang="en-US" altLang="en-US" sz="3200" dirty="0" smtClean="0"/>
              <a:t>database </a:t>
            </a:r>
            <a:r>
              <a:rPr lang="en-US" altLang="en-US" sz="2000" b="0" dirty="0" smtClean="0"/>
              <a:t>(4 of 4)</a:t>
            </a:r>
            <a:endParaRPr lang="en-US" sz="2000" b="0" dirty="0"/>
          </a:p>
        </p:txBody>
      </p:sp>
      <p:sp>
        <p:nvSpPr>
          <p:cNvPr id="2" name="Text Placeholder 1"/>
          <p:cNvSpPr>
            <a:spLocks noGrp="1"/>
          </p:cNvSpPr>
          <p:nvPr>
            <p:ph type="body" idx="1"/>
          </p:nvPr>
        </p:nvSpPr>
        <p:spPr>
          <a:xfrm>
            <a:off x="457200" y="1600200"/>
            <a:ext cx="8229600" cy="494071"/>
          </a:xfrm>
        </p:spPr>
        <p:txBody>
          <a:bodyPr/>
          <a:lstStyle/>
          <a:p>
            <a:pPr marL="0" indent="0">
              <a:buNone/>
            </a:pPr>
            <a:r>
              <a:rPr lang="en-US" sz="2400" b="1" dirty="0">
                <a:latin typeface="+mn-lt"/>
              </a:rPr>
              <a:t>PREREQUISITE</a:t>
            </a:r>
            <a:endParaRPr lang="en-US" sz="24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847758565"/>
              </p:ext>
            </p:extLst>
          </p:nvPr>
        </p:nvGraphicFramePr>
        <p:xfrm>
          <a:off x="2061698" y="2579329"/>
          <a:ext cx="5327244" cy="1483360"/>
        </p:xfrm>
        <a:graphic>
          <a:graphicData uri="http://schemas.openxmlformats.org/drawingml/2006/table">
            <a:tbl>
              <a:tblPr firstRow="1" bandRow="1">
                <a:tableStyleId>{2D5ABB26-0587-4C30-8999-92F81FD0307C}</a:tableStyleId>
              </a:tblPr>
              <a:tblGrid>
                <a:gridCol w="2584044">
                  <a:extLst>
                    <a:ext uri="{9D8B030D-6E8A-4147-A177-3AD203B41FA5}">
                      <a16:colId xmlns:a16="http://schemas.microsoft.com/office/drawing/2014/main" val="3812813875"/>
                    </a:ext>
                  </a:extLst>
                </a:gridCol>
                <a:gridCol w="2743200">
                  <a:extLst>
                    <a:ext uri="{9D8B030D-6E8A-4147-A177-3AD203B41FA5}">
                      <a16:colId xmlns:a16="http://schemas.microsoft.com/office/drawing/2014/main" val="4129395847"/>
                    </a:ext>
                  </a:extLst>
                </a:gridCol>
              </a:tblGrid>
              <a:tr h="370840">
                <a:tc>
                  <a:txBody>
                    <a:bodyPr/>
                    <a:lstStyle/>
                    <a:p>
                      <a:pPr algn="ctr"/>
                      <a:r>
                        <a:rPr lang="en-US" sz="1800" b="1" i="0" u="none" strike="noStrike" cap="none" baseline="0" dirty="0" smtClean="0">
                          <a:solidFill>
                            <a:schemeClr val="tx1"/>
                          </a:solidFill>
                          <a:latin typeface="+mn-lt"/>
                          <a:ea typeface="+mn-ea"/>
                          <a:cs typeface="+mn-cs"/>
                          <a:sym typeface="Arial"/>
                        </a:rPr>
                        <a:t>Course_number</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0" u="none" strike="noStrike" cap="none" baseline="0" dirty="0" smtClean="0">
                          <a:solidFill>
                            <a:schemeClr val="tx1"/>
                          </a:solidFill>
                          <a:latin typeface="+mn-lt"/>
                          <a:ea typeface="+mn-ea"/>
                          <a:cs typeface="+mn-cs"/>
                          <a:sym typeface="Arial"/>
                        </a:rPr>
                        <a:t>Prerequisite_number</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180224"/>
                  </a:ext>
                </a:extLst>
              </a:tr>
              <a:tr h="370840">
                <a:tc>
                  <a:txBody>
                    <a:bodyPr/>
                    <a:lstStyle/>
                    <a:p>
                      <a:pPr algn="ctr"/>
                      <a:r>
                        <a:rPr lang="en-US" sz="18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800" b="0" i="0" u="none" strike="noStrike" cap="none" baseline="0" dirty="0" smtClean="0">
                          <a:solidFill>
                            <a:schemeClr val="tx1"/>
                          </a:solidFill>
                          <a:latin typeface="+mn-lt"/>
                          <a:ea typeface="+mn-ea"/>
                          <a:cs typeface="+mn-cs"/>
                          <a:sym typeface="Arial"/>
                        </a:rPr>
                        <a:t>S3380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800" b="0" i="0" u="none" strike="noStrike" cap="none" baseline="0" dirty="0" smtClean="0">
                          <a:solidFill>
                            <a:schemeClr val="tx1"/>
                          </a:solidFill>
                          <a:latin typeface="+mn-lt"/>
                          <a:ea typeface="+mn-ea"/>
                          <a:cs typeface="+mn-cs"/>
                          <a:sym typeface="Arial"/>
                        </a:rPr>
                        <a:t>S3320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096549"/>
                  </a:ext>
                </a:extLst>
              </a:tr>
              <a:tr h="370840">
                <a:tc>
                  <a:txBody>
                    <a:bodyPr/>
                    <a:lstStyle/>
                    <a:p>
                      <a:pPr algn="ctr"/>
                      <a:r>
                        <a:rPr lang="en-US" sz="18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800" b="0" i="0" u="none" strike="noStrike" cap="none" baseline="0" dirty="0" smtClean="0">
                          <a:solidFill>
                            <a:schemeClr val="tx1"/>
                          </a:solidFill>
                          <a:latin typeface="+mn-lt"/>
                          <a:ea typeface="+mn-ea"/>
                          <a:cs typeface="+mn-cs"/>
                          <a:sym typeface="Arial"/>
                        </a:rPr>
                        <a:t>S3380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cap="none" baseline="0" dirty="0" smtClean="0">
                          <a:solidFill>
                            <a:schemeClr val="tx1"/>
                          </a:solidFill>
                          <a:latin typeface="+mn-lt"/>
                          <a:ea typeface="+mn-ea"/>
                          <a:cs typeface="+mn-cs"/>
                          <a:sym typeface="Arial"/>
                        </a:rPr>
                        <a:t>MATH2410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1581506"/>
                  </a:ext>
                </a:extLst>
              </a:tr>
              <a:tr h="370840">
                <a:tc>
                  <a:txBody>
                    <a:bodyPr/>
                    <a:lstStyle/>
                    <a:p>
                      <a:pPr algn="ctr"/>
                      <a:r>
                        <a:rPr lang="en-US" sz="18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800" b="0" i="0" u="none" strike="noStrike" cap="none" baseline="0" dirty="0" smtClean="0">
                          <a:solidFill>
                            <a:schemeClr val="tx1"/>
                          </a:solidFill>
                          <a:latin typeface="+mn-lt"/>
                          <a:ea typeface="+mn-ea"/>
                          <a:cs typeface="+mn-cs"/>
                          <a:sym typeface="Arial"/>
                        </a:rPr>
                        <a:t>S3320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800" b="0" i="0" u="none" strike="noStrike" cap="none" baseline="0" dirty="0" smtClean="0">
                          <a:solidFill>
                            <a:schemeClr val="tx1"/>
                          </a:solidFill>
                          <a:latin typeface="+mn-lt"/>
                          <a:ea typeface="+mn-ea"/>
                          <a:cs typeface="+mn-cs"/>
                          <a:sym typeface="Arial"/>
                        </a:rPr>
                        <a:t>S1310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823711"/>
                  </a:ext>
                </a:extLst>
              </a:tr>
            </a:tbl>
          </a:graphicData>
        </a:graphic>
      </p:graphicFrame>
    </p:spTree>
    <p:extLst>
      <p:ext uri="{BB962C8B-B14F-4D97-AF65-F5344CB8AC3E}">
        <p14:creationId xmlns:p14="http://schemas.microsoft.com/office/powerpoint/2010/main" val="78914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Main Characteristics of the Database </a:t>
            </a:r>
            <a:r>
              <a:rPr lang="en-US" altLang="en-US" dirty="0" smtClean="0"/>
              <a:t>Approach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0"/>
            <a:ext cx="8229600" cy="3692236"/>
          </a:xfrm>
        </p:spPr>
        <p:txBody>
          <a:bodyPr/>
          <a:lstStyle/>
          <a:p>
            <a:pPr eaLnBrk="1" hangingPunct="1">
              <a:defRPr/>
            </a:pPr>
            <a:r>
              <a:rPr lang="en-US" altLang="en-US" sz="2000" b="1" dirty="0">
                <a:latin typeface="+mn-lt"/>
              </a:rPr>
              <a:t>Self-describing nature of a database system:</a:t>
            </a:r>
          </a:p>
          <a:p>
            <a:pPr lvl="1" eaLnBrk="1" hangingPunct="1">
              <a:defRPr/>
            </a:pPr>
            <a:r>
              <a:rPr lang="en-US" altLang="en-US" sz="2000" dirty="0" smtClean="0">
                <a:latin typeface="+mn-lt"/>
                <a:ea typeface="ＭＳ Ｐゴシック" charset="0"/>
              </a:rPr>
              <a:t>A D</a:t>
            </a:r>
            <a:r>
              <a:rPr lang="en-US" altLang="en-US" sz="100" dirty="0" smtClean="0">
                <a:latin typeface="+mn-lt"/>
                <a:ea typeface="ＭＳ Ｐゴシック" charset="0"/>
              </a:rPr>
              <a:t> </a:t>
            </a:r>
            <a:r>
              <a:rPr lang="en-US" altLang="en-US" sz="2000" dirty="0" smtClean="0">
                <a:latin typeface="+mn-lt"/>
                <a:ea typeface="ＭＳ Ｐゴシック" charset="0"/>
              </a:rPr>
              <a:t>B</a:t>
            </a:r>
            <a:r>
              <a:rPr lang="en-US" altLang="en-US" sz="100" dirty="0" smtClean="0">
                <a:latin typeface="+mn-lt"/>
                <a:ea typeface="ＭＳ Ｐゴシック" charset="0"/>
              </a:rPr>
              <a:t> </a:t>
            </a:r>
            <a:r>
              <a:rPr lang="en-US" altLang="en-US" sz="2000" dirty="0" smtClean="0">
                <a:latin typeface="+mn-lt"/>
                <a:ea typeface="ＭＳ Ｐゴシック" charset="0"/>
              </a:rPr>
              <a:t>M</a:t>
            </a:r>
            <a:r>
              <a:rPr lang="en-US" altLang="en-US" sz="100" dirty="0" smtClean="0">
                <a:latin typeface="+mn-lt"/>
                <a:ea typeface="ＭＳ Ｐゴシック" charset="0"/>
              </a:rPr>
              <a:t> </a:t>
            </a:r>
            <a:r>
              <a:rPr lang="en-US" altLang="en-US" sz="2000" dirty="0" smtClean="0">
                <a:latin typeface="+mn-lt"/>
                <a:ea typeface="ＭＳ Ｐゴシック" charset="0"/>
              </a:rPr>
              <a:t>S </a:t>
            </a:r>
            <a:r>
              <a:rPr lang="en-US" altLang="en-US" sz="2000" b="1" dirty="0">
                <a:latin typeface="+mn-lt"/>
                <a:ea typeface="ＭＳ Ｐゴシック" charset="0"/>
              </a:rPr>
              <a:t>catalog</a:t>
            </a:r>
            <a:r>
              <a:rPr lang="en-US" altLang="en-US" sz="2000" dirty="0">
                <a:latin typeface="+mn-lt"/>
                <a:ea typeface="ＭＳ Ｐゴシック" charset="0"/>
              </a:rPr>
              <a:t> stores the description of a particular database (e.g. data structures, types, and constraints)</a:t>
            </a:r>
          </a:p>
          <a:p>
            <a:pPr lvl="1" eaLnBrk="1" hangingPunct="1">
              <a:defRPr/>
            </a:pPr>
            <a:r>
              <a:rPr lang="en-US" altLang="en-US" sz="2000" dirty="0">
                <a:latin typeface="+mn-lt"/>
                <a:ea typeface="ＭＳ Ｐゴシック" charset="0"/>
              </a:rPr>
              <a:t>The description is called </a:t>
            </a:r>
            <a:r>
              <a:rPr lang="en-US" altLang="en-US" sz="2000" b="1" dirty="0">
                <a:latin typeface="+mn-lt"/>
                <a:ea typeface="ＭＳ Ｐゴシック" charset="0"/>
              </a:rPr>
              <a:t>meta-data*</a:t>
            </a:r>
            <a:r>
              <a:rPr lang="en-US" altLang="en-US" sz="2000" dirty="0">
                <a:latin typeface="+mn-lt"/>
                <a:ea typeface="ＭＳ Ｐゴシック" charset="0"/>
              </a:rPr>
              <a:t>.</a:t>
            </a:r>
          </a:p>
          <a:p>
            <a:pPr lvl="1" eaLnBrk="1" hangingPunct="1">
              <a:defRPr/>
            </a:pPr>
            <a:r>
              <a:rPr lang="en-US" altLang="en-US" sz="2000" dirty="0">
                <a:latin typeface="+mn-lt"/>
                <a:ea typeface="ＭＳ Ｐゴシック" charset="0"/>
              </a:rPr>
              <a:t>This allows the </a:t>
            </a:r>
            <a:r>
              <a:rPr lang="en-US" altLang="en-US" sz="2000" dirty="0" smtClean="0">
                <a:latin typeface="+mn-lt"/>
                <a:ea typeface="ＭＳ Ｐゴシック" charset="0"/>
              </a:rPr>
              <a:t>D</a:t>
            </a:r>
            <a:r>
              <a:rPr lang="en-US" altLang="en-US" sz="100" dirty="0" smtClean="0">
                <a:latin typeface="+mn-lt"/>
                <a:ea typeface="ＭＳ Ｐゴシック" charset="0"/>
              </a:rPr>
              <a:t> </a:t>
            </a:r>
            <a:r>
              <a:rPr lang="en-US" altLang="en-US" sz="2000" dirty="0" smtClean="0">
                <a:latin typeface="+mn-lt"/>
                <a:ea typeface="ＭＳ Ｐゴシック" charset="0"/>
              </a:rPr>
              <a:t>B</a:t>
            </a:r>
            <a:r>
              <a:rPr lang="en-US" altLang="en-US" sz="100" dirty="0" smtClean="0">
                <a:latin typeface="+mn-lt"/>
                <a:ea typeface="ＭＳ Ｐゴシック" charset="0"/>
              </a:rPr>
              <a:t> </a:t>
            </a:r>
            <a:r>
              <a:rPr lang="en-US" altLang="en-US" sz="2000" dirty="0" smtClean="0">
                <a:latin typeface="+mn-lt"/>
                <a:ea typeface="ＭＳ Ｐゴシック" charset="0"/>
              </a:rPr>
              <a:t>M</a:t>
            </a:r>
            <a:r>
              <a:rPr lang="en-US" altLang="en-US" sz="100" dirty="0" smtClean="0">
                <a:latin typeface="+mn-lt"/>
                <a:ea typeface="ＭＳ Ｐゴシック" charset="0"/>
              </a:rPr>
              <a:t> </a:t>
            </a:r>
            <a:r>
              <a:rPr lang="en-US" altLang="en-US" sz="2000" dirty="0" smtClean="0">
                <a:latin typeface="+mn-lt"/>
                <a:ea typeface="ＭＳ Ｐゴシック" charset="0"/>
              </a:rPr>
              <a:t>S </a:t>
            </a:r>
            <a:r>
              <a:rPr lang="en-US" altLang="en-US" sz="2000" dirty="0">
                <a:latin typeface="+mn-lt"/>
                <a:ea typeface="ＭＳ Ｐゴシック" charset="0"/>
              </a:rPr>
              <a:t>software to work with different database applications.</a:t>
            </a:r>
          </a:p>
          <a:p>
            <a:pPr eaLnBrk="1" hangingPunct="1">
              <a:defRPr/>
            </a:pPr>
            <a:r>
              <a:rPr lang="en-US" altLang="en-US" sz="2000" b="1" dirty="0">
                <a:latin typeface="+mn-lt"/>
              </a:rPr>
              <a:t>Insulation between programs and data:</a:t>
            </a:r>
          </a:p>
          <a:p>
            <a:pPr lvl="1" eaLnBrk="1" hangingPunct="1">
              <a:defRPr/>
            </a:pPr>
            <a:r>
              <a:rPr lang="en-US" altLang="en-US" sz="2000" dirty="0">
                <a:latin typeface="+mn-lt"/>
                <a:ea typeface="ＭＳ Ｐゴシック" charset="0"/>
              </a:rPr>
              <a:t>Called </a:t>
            </a:r>
            <a:r>
              <a:rPr lang="en-US" altLang="en-US" sz="2000" b="1" dirty="0">
                <a:latin typeface="+mn-lt"/>
                <a:ea typeface="ＭＳ Ｐゴシック" charset="0"/>
              </a:rPr>
              <a:t>program-data independence</a:t>
            </a:r>
            <a:r>
              <a:rPr lang="en-US" altLang="en-US" sz="2000" dirty="0">
                <a:latin typeface="+mn-lt"/>
                <a:ea typeface="ＭＳ Ｐゴシック" charset="0"/>
              </a:rPr>
              <a:t>.</a:t>
            </a:r>
          </a:p>
          <a:p>
            <a:pPr lvl="1" eaLnBrk="1" hangingPunct="1">
              <a:defRPr/>
            </a:pPr>
            <a:r>
              <a:rPr lang="en-US" altLang="en-US" sz="2000" dirty="0">
                <a:latin typeface="+mn-lt"/>
                <a:ea typeface="ＭＳ Ｐゴシック" charset="0"/>
              </a:rPr>
              <a:t>Allows changing data structures and storage organization without having to change the </a:t>
            </a:r>
            <a:r>
              <a:rPr lang="en-US" altLang="en-US" sz="2000" dirty="0" smtClean="0">
                <a:latin typeface="+mn-lt"/>
                <a:ea typeface="ＭＳ Ｐゴシック" charset="0"/>
              </a:rPr>
              <a:t>D</a:t>
            </a:r>
            <a:r>
              <a:rPr lang="en-US" altLang="en-US" sz="100" dirty="0" smtClean="0">
                <a:latin typeface="+mn-lt"/>
                <a:ea typeface="ＭＳ Ｐゴシック" charset="0"/>
              </a:rPr>
              <a:t> </a:t>
            </a:r>
            <a:r>
              <a:rPr lang="en-US" altLang="en-US" sz="2000" dirty="0" smtClean="0">
                <a:latin typeface="+mn-lt"/>
                <a:ea typeface="ＭＳ Ｐゴシック" charset="0"/>
              </a:rPr>
              <a:t>B</a:t>
            </a:r>
            <a:r>
              <a:rPr lang="en-US" altLang="en-US" sz="100" dirty="0" smtClean="0">
                <a:latin typeface="+mn-lt"/>
                <a:ea typeface="ＭＳ Ｐゴシック" charset="0"/>
              </a:rPr>
              <a:t> </a:t>
            </a:r>
            <a:r>
              <a:rPr lang="en-US" altLang="en-US" sz="2000" dirty="0" smtClean="0">
                <a:latin typeface="+mn-lt"/>
                <a:ea typeface="ＭＳ Ｐゴシック" charset="0"/>
              </a:rPr>
              <a:t>M</a:t>
            </a:r>
            <a:r>
              <a:rPr lang="en-US" altLang="en-US" sz="100" dirty="0" smtClean="0">
                <a:latin typeface="+mn-lt"/>
                <a:ea typeface="ＭＳ Ｐゴシック" charset="0"/>
              </a:rPr>
              <a:t> </a:t>
            </a:r>
            <a:r>
              <a:rPr lang="en-US" altLang="en-US" sz="2000" dirty="0" smtClean="0">
                <a:latin typeface="+mn-lt"/>
                <a:ea typeface="ＭＳ Ｐゴシック" charset="0"/>
              </a:rPr>
              <a:t>S </a:t>
            </a:r>
            <a:r>
              <a:rPr lang="en-US" altLang="en-US" sz="2000" dirty="0">
                <a:latin typeface="+mn-lt"/>
                <a:ea typeface="ＭＳ Ｐゴシック" charset="0"/>
              </a:rPr>
              <a:t>access programs</a:t>
            </a:r>
            <a:r>
              <a:rPr lang="en-US" altLang="en-US" sz="2000" dirty="0" smtClean="0">
                <a:latin typeface="+mn-lt"/>
                <a:ea typeface="ＭＳ Ｐゴシック" charset="0"/>
              </a:rPr>
              <a:t>.</a:t>
            </a:r>
          </a:p>
        </p:txBody>
      </p:sp>
      <p:sp>
        <p:nvSpPr>
          <p:cNvPr id="4" name="Text Placeholder 3"/>
          <p:cNvSpPr>
            <a:spLocks noGrp="1"/>
          </p:cNvSpPr>
          <p:nvPr>
            <p:ph type="body" idx="2"/>
          </p:nvPr>
        </p:nvSpPr>
        <p:spPr>
          <a:xfrm>
            <a:off x="457200" y="5320143"/>
            <a:ext cx="8229600" cy="1122219"/>
          </a:xfrm>
        </p:spPr>
        <p:txBody>
          <a:bodyPr/>
          <a:lstStyle/>
          <a:p>
            <a:pPr marL="0" indent="0">
              <a:buNone/>
            </a:pPr>
            <a:r>
              <a:rPr lang="en-US" altLang="en-US" sz="2000" dirty="0">
                <a:latin typeface="+mn-lt"/>
                <a:ea typeface="ＭＳ Ｐゴシック" charset="0"/>
              </a:rPr>
              <a:t>* Some newer systems such as a few N</a:t>
            </a:r>
            <a:r>
              <a:rPr lang="en-US" altLang="en-US" sz="100" dirty="0">
                <a:latin typeface="+mn-lt"/>
                <a:ea typeface="ＭＳ Ｐゴシック" charset="0"/>
              </a:rPr>
              <a:t> </a:t>
            </a:r>
            <a:r>
              <a:rPr lang="en-US" altLang="en-US" sz="2000" dirty="0">
                <a:latin typeface="+mn-lt"/>
                <a:ea typeface="ＭＳ Ｐゴシック" charset="0"/>
              </a:rPr>
              <a:t>O</a:t>
            </a:r>
            <a:r>
              <a:rPr lang="en-US" altLang="en-US" sz="100" dirty="0">
                <a:latin typeface="+mn-lt"/>
                <a:ea typeface="ＭＳ Ｐゴシック" charset="0"/>
              </a:rPr>
              <a:t> </a:t>
            </a:r>
            <a:r>
              <a:rPr lang="en-US" altLang="en-US" sz="2000" dirty="0">
                <a:latin typeface="+mn-lt"/>
                <a:ea typeface="ＭＳ Ｐゴシック" charset="0"/>
              </a:rPr>
              <a:t>S</a:t>
            </a:r>
            <a:r>
              <a:rPr lang="en-US" altLang="en-US" sz="100" dirty="0">
                <a:latin typeface="+mn-lt"/>
                <a:ea typeface="ＭＳ Ｐゴシック" charset="0"/>
              </a:rPr>
              <a:t> </a:t>
            </a:r>
            <a:r>
              <a:rPr lang="en-US" altLang="en-US" sz="2000" dirty="0">
                <a:latin typeface="+mn-lt"/>
                <a:ea typeface="ＭＳ Ｐゴシック" charset="0"/>
              </a:rPr>
              <a:t>Q</a:t>
            </a:r>
            <a:r>
              <a:rPr lang="en-US" altLang="en-US" sz="100" dirty="0">
                <a:latin typeface="+mn-lt"/>
                <a:ea typeface="ＭＳ Ｐゴシック" charset="0"/>
              </a:rPr>
              <a:t> </a:t>
            </a:r>
            <a:r>
              <a:rPr lang="en-US" altLang="en-US" sz="2000" dirty="0">
                <a:latin typeface="+mn-lt"/>
                <a:ea typeface="ＭＳ Ｐゴシック" charset="0"/>
              </a:rPr>
              <a:t>L systems need no meta-data: they store the data definition within its structure making it self </a:t>
            </a:r>
            <a:r>
              <a:rPr lang="en-US" altLang="en-US" sz="2000" dirty="0" smtClean="0">
                <a:latin typeface="+mn-lt"/>
                <a:ea typeface="ＭＳ Ｐゴシック" charset="0"/>
              </a:rPr>
              <a:t>describing</a:t>
            </a:r>
            <a:endParaRPr lang="en-US" altLang="en-US" sz="2000" dirty="0">
              <a:latin typeface="+mn-lt"/>
              <a:ea typeface="ＭＳ Ｐゴシック" charset="0"/>
            </a:endParaRPr>
          </a:p>
        </p:txBody>
      </p:sp>
    </p:spTree>
    <p:extLst>
      <p:ext uri="{BB962C8B-B14F-4D97-AF65-F5344CB8AC3E}">
        <p14:creationId xmlns:p14="http://schemas.microsoft.com/office/powerpoint/2010/main" val="339711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en-US" dirty="0" smtClean="0"/>
              <a:t>Figure 1.3 Example </a:t>
            </a:r>
            <a:r>
              <a:rPr lang="en-US" altLang="en-US" dirty="0"/>
              <a:t>of a simplified database </a:t>
            </a:r>
            <a:r>
              <a:rPr lang="en-US" altLang="en-US" dirty="0" smtClean="0"/>
              <a:t>catalog </a:t>
            </a:r>
            <a:r>
              <a:rPr lang="en-US" altLang="en-US" sz="2000" b="0" dirty="0" smtClean="0"/>
              <a:t>(1 of 2)</a:t>
            </a:r>
            <a:endParaRPr lang="en-US" sz="2000" b="0" dirty="0"/>
          </a:p>
        </p:txBody>
      </p:sp>
      <p:sp>
        <p:nvSpPr>
          <p:cNvPr id="7" name="Text Placeholder 6"/>
          <p:cNvSpPr>
            <a:spLocks noGrp="1"/>
          </p:cNvSpPr>
          <p:nvPr>
            <p:ph type="body" idx="1"/>
          </p:nvPr>
        </p:nvSpPr>
        <p:spPr>
          <a:xfrm>
            <a:off x="457200" y="1600201"/>
            <a:ext cx="8229600" cy="544870"/>
          </a:xfrm>
        </p:spPr>
        <p:txBody>
          <a:bodyPr/>
          <a:lstStyle/>
          <a:p>
            <a:pPr marL="0" indent="0">
              <a:buNone/>
            </a:pPr>
            <a:r>
              <a:rPr lang="en-US" sz="2400" b="1" dirty="0">
                <a:latin typeface="+mn-lt"/>
              </a:rPr>
              <a:t>RELATIONS</a:t>
            </a:r>
            <a:endParaRPr lang="en-US" sz="24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44095887"/>
              </p:ext>
            </p:extLst>
          </p:nvPr>
        </p:nvGraphicFramePr>
        <p:xfrm>
          <a:off x="2059858" y="2735006"/>
          <a:ext cx="5024284" cy="2225040"/>
        </p:xfrm>
        <a:graphic>
          <a:graphicData uri="http://schemas.openxmlformats.org/drawingml/2006/table">
            <a:tbl>
              <a:tblPr firstRow="1" bandRow="1">
                <a:tableStyleId>{2D5ABB26-0587-4C30-8999-92F81FD0307C}</a:tableStyleId>
              </a:tblPr>
              <a:tblGrid>
                <a:gridCol w="2664542">
                  <a:extLst>
                    <a:ext uri="{9D8B030D-6E8A-4147-A177-3AD203B41FA5}">
                      <a16:colId xmlns:a16="http://schemas.microsoft.com/office/drawing/2014/main" val="521279108"/>
                    </a:ext>
                  </a:extLst>
                </a:gridCol>
                <a:gridCol w="2359742">
                  <a:extLst>
                    <a:ext uri="{9D8B030D-6E8A-4147-A177-3AD203B41FA5}">
                      <a16:colId xmlns:a16="http://schemas.microsoft.com/office/drawing/2014/main" val="3033996095"/>
                    </a:ext>
                  </a:extLst>
                </a:gridCol>
              </a:tblGrid>
              <a:tr h="370840">
                <a:tc>
                  <a:txBody>
                    <a:bodyPr/>
                    <a:lstStyle/>
                    <a:p>
                      <a:pPr algn="ctr"/>
                      <a:r>
                        <a:rPr lang="en-US" sz="1800" b="1" i="0" u="none" strike="noStrike" cap="none" baseline="0" dirty="0" err="1" smtClean="0">
                          <a:solidFill>
                            <a:schemeClr val="tx1"/>
                          </a:solidFill>
                          <a:latin typeface="+mn-lt"/>
                          <a:ea typeface="+mn-ea"/>
                          <a:cs typeface="+mn-cs"/>
                          <a:sym typeface="Arial"/>
                        </a:rPr>
                        <a:t>Relation_name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0" u="none" strike="noStrike" cap="none" baseline="0" dirty="0" err="1" smtClean="0">
                          <a:solidFill>
                            <a:schemeClr val="tx1"/>
                          </a:solidFill>
                          <a:latin typeface="+mn-lt"/>
                          <a:ea typeface="+mn-ea"/>
                          <a:cs typeface="+mn-cs"/>
                          <a:sym typeface="Arial"/>
                        </a:rPr>
                        <a:t>No_of_columns</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08336"/>
                  </a:ext>
                </a:extLst>
              </a:tr>
              <a:tr h="370840">
                <a:tc>
                  <a:txBody>
                    <a:bodyPr/>
                    <a:lstStyle/>
                    <a:p>
                      <a:r>
                        <a:rPr lang="en-US" sz="1800" b="0" i="0" u="none" strike="noStrike" cap="none" baseline="0" dirty="0" smtClean="0">
                          <a:solidFill>
                            <a:schemeClr val="tx1"/>
                          </a:solidFill>
                          <a:latin typeface="+mn-lt"/>
                          <a:ea typeface="+mn-ea"/>
                          <a:cs typeface="+mn-cs"/>
                          <a:sym typeface="Arial"/>
                        </a:rPr>
                        <a:t>STUDENT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804145"/>
                  </a:ext>
                </a:extLst>
              </a:tr>
              <a:tr h="370840">
                <a:tc>
                  <a:txBody>
                    <a:bodyPr/>
                    <a:lstStyle/>
                    <a:p>
                      <a:r>
                        <a:rPr lang="en-US" sz="1800" b="0" i="0" u="none" strike="noStrike" cap="none" baseline="0" dirty="0" smtClean="0">
                          <a:solidFill>
                            <a:schemeClr val="tx1"/>
                          </a:solidFill>
                          <a:latin typeface="+mn-lt"/>
                          <a:ea typeface="+mn-ea"/>
                          <a:cs typeface="+mn-cs"/>
                          <a:sym typeface="Arial"/>
                        </a:rPr>
                        <a:t>COURSE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821716"/>
                  </a:ext>
                </a:extLst>
              </a:tr>
              <a:tr h="370840">
                <a:tc>
                  <a:txBody>
                    <a:bodyPr/>
                    <a:lstStyle/>
                    <a:p>
                      <a:r>
                        <a:rPr lang="en-US" sz="1800" b="0" i="0" u="none" strike="noStrike" cap="none" baseline="0" dirty="0" smtClean="0">
                          <a:solidFill>
                            <a:schemeClr val="tx1"/>
                          </a:solidFill>
                          <a:latin typeface="+mn-lt"/>
                          <a:ea typeface="+mn-ea"/>
                          <a:cs typeface="+mn-cs"/>
                          <a:sym typeface="Arial"/>
                        </a:rPr>
                        <a:t>SECTION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993464"/>
                  </a:ext>
                </a:extLst>
              </a:tr>
              <a:tr h="370840">
                <a:tc>
                  <a:txBody>
                    <a:bodyPr/>
                    <a:lstStyle/>
                    <a:p>
                      <a:r>
                        <a:rPr lang="en-US" sz="1800" b="0" i="0" u="none" strike="noStrike" cap="none" baseline="0" dirty="0" smtClean="0">
                          <a:solidFill>
                            <a:schemeClr val="tx1"/>
                          </a:solidFill>
                          <a:latin typeface="+mn-lt"/>
                          <a:ea typeface="+mn-ea"/>
                          <a:cs typeface="+mn-cs"/>
                          <a:sym typeface="Arial"/>
                        </a:rPr>
                        <a:t>GRADE_REPORT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9419211"/>
                  </a:ext>
                </a:extLst>
              </a:tr>
              <a:tr h="370840">
                <a:tc>
                  <a:txBody>
                    <a:bodyPr/>
                    <a:lstStyle/>
                    <a:p>
                      <a:r>
                        <a:rPr lang="en-US" sz="1800" b="0" i="0" u="none" strike="noStrike" cap="none" baseline="0" dirty="0" smtClean="0">
                          <a:solidFill>
                            <a:schemeClr val="tx1"/>
                          </a:solidFill>
                          <a:latin typeface="+mn-lt"/>
                          <a:ea typeface="+mn-ea"/>
                          <a:cs typeface="+mn-cs"/>
                          <a:sym typeface="Arial"/>
                        </a:rPr>
                        <a:t>PREREQUISITE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015462"/>
                  </a:ext>
                </a:extLst>
              </a:tr>
            </a:tbl>
          </a:graphicData>
        </a:graphic>
      </p:graphicFrame>
    </p:spTree>
    <p:extLst>
      <p:ext uri="{BB962C8B-B14F-4D97-AF65-F5344CB8AC3E}">
        <p14:creationId xmlns:p14="http://schemas.microsoft.com/office/powerpoint/2010/main" val="308842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b"/>
          <a:lstStyle/>
          <a:p>
            <a:r>
              <a:rPr lang="en-US" altLang="en-US" dirty="0" smtClean="0"/>
              <a:t>Learning Objectives</a:t>
            </a:r>
            <a:endParaRPr lang="en-US" dirty="0"/>
          </a:p>
        </p:txBody>
      </p:sp>
      <p:sp>
        <p:nvSpPr>
          <p:cNvPr id="8" name="Text Placeholder 7"/>
          <p:cNvSpPr>
            <a:spLocks noGrp="1"/>
          </p:cNvSpPr>
          <p:nvPr>
            <p:ph type="body" idx="1"/>
          </p:nvPr>
        </p:nvSpPr>
        <p:spPr/>
        <p:txBody>
          <a:bodyPr/>
          <a:lstStyle/>
          <a:p>
            <a:pPr marL="0" indent="0" eaLnBrk="1" hangingPunct="1">
              <a:buNone/>
            </a:pPr>
            <a:r>
              <a:rPr lang="en-US" altLang="en-US" sz="1800" b="1" dirty="0" smtClean="0">
                <a:solidFill>
                  <a:schemeClr val="tx2"/>
                </a:solidFill>
                <a:latin typeface="+mn-lt"/>
              </a:rPr>
              <a:t>1.1</a:t>
            </a:r>
            <a:r>
              <a:rPr lang="en-US" altLang="en-US" sz="1800" dirty="0" smtClean="0">
                <a:latin typeface="+mn-lt"/>
              </a:rPr>
              <a:t> Types </a:t>
            </a:r>
            <a:r>
              <a:rPr lang="en-US" altLang="en-US" sz="1800" dirty="0">
                <a:latin typeface="+mn-lt"/>
              </a:rPr>
              <a:t>of Databases and Database Applications</a:t>
            </a:r>
          </a:p>
          <a:p>
            <a:pPr marL="0" indent="0" eaLnBrk="1" hangingPunct="1">
              <a:buNone/>
            </a:pPr>
            <a:r>
              <a:rPr lang="en-US" altLang="en-US" sz="1800" b="1" dirty="0" smtClean="0">
                <a:solidFill>
                  <a:schemeClr val="tx2"/>
                </a:solidFill>
                <a:latin typeface="+mn-lt"/>
              </a:rPr>
              <a:t>1.2</a:t>
            </a:r>
            <a:r>
              <a:rPr lang="en-US" altLang="en-US" sz="1800" dirty="0" smtClean="0">
                <a:latin typeface="+mn-lt"/>
              </a:rPr>
              <a:t> Basic </a:t>
            </a:r>
            <a:r>
              <a:rPr lang="en-US" altLang="en-US" sz="1800" dirty="0">
                <a:latin typeface="+mn-lt"/>
              </a:rPr>
              <a:t>Definitions</a:t>
            </a:r>
          </a:p>
          <a:p>
            <a:pPr marL="0" indent="0" eaLnBrk="1" hangingPunct="1">
              <a:buNone/>
            </a:pPr>
            <a:r>
              <a:rPr lang="en-US" altLang="en-US" sz="1800" b="1" dirty="0" smtClean="0">
                <a:solidFill>
                  <a:schemeClr val="tx2"/>
                </a:solidFill>
                <a:latin typeface="+mn-lt"/>
              </a:rPr>
              <a:t>1.3</a:t>
            </a:r>
            <a:r>
              <a:rPr lang="en-US" altLang="en-US" sz="1800" dirty="0" smtClean="0">
                <a:latin typeface="+mn-lt"/>
              </a:rPr>
              <a:t> Typical D</a:t>
            </a:r>
            <a:r>
              <a:rPr lang="en-US" altLang="en-US" sz="100" dirty="0" smtClean="0">
                <a:latin typeface="+mn-lt"/>
              </a:rPr>
              <a:t> </a:t>
            </a:r>
            <a:r>
              <a:rPr lang="en-US" altLang="en-US" sz="1800" dirty="0" smtClean="0">
                <a:latin typeface="+mn-lt"/>
              </a:rPr>
              <a:t>B</a:t>
            </a:r>
            <a:r>
              <a:rPr lang="en-US" altLang="en-US" sz="100" dirty="0" smtClean="0">
                <a:latin typeface="+mn-lt"/>
              </a:rPr>
              <a:t> </a:t>
            </a:r>
            <a:r>
              <a:rPr lang="en-US" altLang="en-US" sz="1800" dirty="0" smtClean="0">
                <a:latin typeface="+mn-lt"/>
              </a:rPr>
              <a:t>M</a:t>
            </a:r>
            <a:r>
              <a:rPr lang="en-US" altLang="en-US" sz="100" dirty="0" smtClean="0">
                <a:latin typeface="+mn-lt"/>
              </a:rPr>
              <a:t> </a:t>
            </a:r>
            <a:r>
              <a:rPr lang="en-US" altLang="en-US" sz="1800" dirty="0" smtClean="0">
                <a:latin typeface="+mn-lt"/>
              </a:rPr>
              <a:t>S </a:t>
            </a:r>
            <a:r>
              <a:rPr lang="en-US" altLang="en-US" sz="1800" dirty="0">
                <a:latin typeface="+mn-lt"/>
              </a:rPr>
              <a:t>Functionality</a:t>
            </a:r>
          </a:p>
          <a:p>
            <a:pPr marL="0" indent="0" eaLnBrk="1" hangingPunct="1">
              <a:buNone/>
            </a:pPr>
            <a:r>
              <a:rPr lang="en-US" altLang="en-US" sz="1800" b="1" dirty="0" smtClean="0">
                <a:solidFill>
                  <a:schemeClr val="tx2"/>
                </a:solidFill>
                <a:latin typeface="+mn-lt"/>
              </a:rPr>
              <a:t>1.4</a:t>
            </a:r>
            <a:r>
              <a:rPr lang="en-US" altLang="en-US" sz="1800" dirty="0" smtClean="0">
                <a:latin typeface="+mn-lt"/>
              </a:rPr>
              <a:t> Example </a:t>
            </a:r>
            <a:r>
              <a:rPr lang="en-US" altLang="en-US" sz="1800" dirty="0">
                <a:latin typeface="+mn-lt"/>
              </a:rPr>
              <a:t>of a Database </a:t>
            </a:r>
            <a:r>
              <a:rPr lang="en-US" altLang="en-US" sz="1800" dirty="0" smtClean="0">
                <a:latin typeface="+mn-lt"/>
              </a:rPr>
              <a:t>(University)</a:t>
            </a:r>
            <a:endParaRPr lang="en-US" altLang="en-US" sz="1800" dirty="0">
              <a:latin typeface="+mn-lt"/>
            </a:endParaRPr>
          </a:p>
          <a:p>
            <a:pPr marL="0" indent="0" eaLnBrk="1" hangingPunct="1">
              <a:buNone/>
            </a:pPr>
            <a:r>
              <a:rPr lang="en-US" altLang="en-US" sz="1800" b="1" dirty="0" smtClean="0">
                <a:solidFill>
                  <a:schemeClr val="tx2"/>
                </a:solidFill>
                <a:latin typeface="+mn-lt"/>
              </a:rPr>
              <a:t>1.5</a:t>
            </a:r>
            <a:r>
              <a:rPr lang="en-US" altLang="en-US" sz="1800" dirty="0" smtClean="0">
                <a:latin typeface="+mn-lt"/>
              </a:rPr>
              <a:t> Main </a:t>
            </a:r>
            <a:r>
              <a:rPr lang="en-US" altLang="en-US" sz="1800" dirty="0">
                <a:latin typeface="+mn-lt"/>
              </a:rPr>
              <a:t>Characteristics of the Database Approach</a:t>
            </a:r>
          </a:p>
          <a:p>
            <a:pPr marL="0" indent="0" eaLnBrk="1" hangingPunct="1">
              <a:buNone/>
            </a:pPr>
            <a:r>
              <a:rPr lang="en-US" altLang="en-US" sz="1800" b="1" dirty="0" smtClean="0">
                <a:solidFill>
                  <a:schemeClr val="tx2"/>
                </a:solidFill>
                <a:latin typeface="+mn-lt"/>
              </a:rPr>
              <a:t>1.6</a:t>
            </a:r>
            <a:r>
              <a:rPr lang="en-US" altLang="en-US" sz="1800" dirty="0" smtClean="0">
                <a:latin typeface="+mn-lt"/>
              </a:rPr>
              <a:t> Types </a:t>
            </a:r>
            <a:r>
              <a:rPr lang="en-US" altLang="en-US" sz="1800" dirty="0">
                <a:latin typeface="+mn-lt"/>
              </a:rPr>
              <a:t>of Database Users</a:t>
            </a:r>
          </a:p>
          <a:p>
            <a:pPr marL="0" indent="0" eaLnBrk="1" hangingPunct="1">
              <a:buNone/>
            </a:pPr>
            <a:r>
              <a:rPr lang="en-US" altLang="en-US" sz="1800" b="1" dirty="0" smtClean="0">
                <a:solidFill>
                  <a:schemeClr val="tx2"/>
                </a:solidFill>
                <a:latin typeface="+mn-lt"/>
              </a:rPr>
              <a:t>1.7</a:t>
            </a:r>
            <a:r>
              <a:rPr lang="en-US" altLang="en-US" sz="1800" dirty="0" smtClean="0">
                <a:latin typeface="+mn-lt"/>
              </a:rPr>
              <a:t> Advantages </a:t>
            </a:r>
            <a:r>
              <a:rPr lang="en-US" altLang="en-US" sz="1800" dirty="0">
                <a:latin typeface="+mn-lt"/>
              </a:rPr>
              <a:t>of Using the Database Approach</a:t>
            </a:r>
          </a:p>
          <a:p>
            <a:pPr marL="0" indent="0" eaLnBrk="1" hangingPunct="1">
              <a:buNone/>
            </a:pPr>
            <a:r>
              <a:rPr lang="en-US" altLang="en-US" sz="1800" b="1" dirty="0" smtClean="0">
                <a:solidFill>
                  <a:schemeClr val="tx2"/>
                </a:solidFill>
                <a:latin typeface="+mn-lt"/>
              </a:rPr>
              <a:t>1.8</a:t>
            </a:r>
            <a:r>
              <a:rPr lang="en-US" altLang="en-US" sz="1800" dirty="0" smtClean="0">
                <a:latin typeface="+mn-lt"/>
              </a:rPr>
              <a:t> Historical </a:t>
            </a:r>
            <a:r>
              <a:rPr lang="en-US" altLang="en-US" sz="1800" dirty="0">
                <a:latin typeface="+mn-lt"/>
              </a:rPr>
              <a:t>Development of Database Technology</a:t>
            </a:r>
          </a:p>
          <a:p>
            <a:pPr marL="0" indent="0" eaLnBrk="1" hangingPunct="1">
              <a:buNone/>
            </a:pPr>
            <a:r>
              <a:rPr lang="en-US" altLang="en-US" sz="1800" b="1" dirty="0" smtClean="0">
                <a:solidFill>
                  <a:schemeClr val="tx2"/>
                </a:solidFill>
                <a:latin typeface="+mn-lt"/>
              </a:rPr>
              <a:t>1.9</a:t>
            </a:r>
            <a:r>
              <a:rPr lang="en-US" altLang="en-US" sz="1800" dirty="0" smtClean="0">
                <a:latin typeface="+mn-lt"/>
              </a:rPr>
              <a:t> Extending </a:t>
            </a:r>
            <a:r>
              <a:rPr lang="en-US" altLang="en-US" sz="1800" dirty="0">
                <a:latin typeface="+mn-lt"/>
              </a:rPr>
              <a:t>Database Capabilities</a:t>
            </a:r>
          </a:p>
          <a:p>
            <a:pPr marL="0" indent="0" eaLnBrk="1" hangingPunct="1">
              <a:buNone/>
            </a:pPr>
            <a:r>
              <a:rPr lang="en-US" altLang="en-US" sz="1800" b="1" dirty="0" smtClean="0">
                <a:solidFill>
                  <a:schemeClr val="tx2"/>
                </a:solidFill>
                <a:latin typeface="+mn-lt"/>
              </a:rPr>
              <a:t>1.10</a:t>
            </a:r>
            <a:r>
              <a:rPr lang="en-US" altLang="en-US" sz="1800" dirty="0" smtClean="0">
                <a:latin typeface="+mn-lt"/>
              </a:rPr>
              <a:t> When </a:t>
            </a:r>
            <a:r>
              <a:rPr lang="en-US" altLang="en-US" sz="1800" dirty="0">
                <a:latin typeface="+mn-lt"/>
              </a:rPr>
              <a:t>Not to Use </a:t>
            </a:r>
            <a:r>
              <a:rPr lang="en-US" altLang="en-US" sz="1800" dirty="0" smtClean="0">
                <a:latin typeface="+mn-lt"/>
              </a:rPr>
              <a:t>Databases</a:t>
            </a:r>
            <a:endParaRPr lang="en-US" altLang="en-US" sz="18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en-US" dirty="0" smtClean="0"/>
              <a:t>Figure 1.3 Example </a:t>
            </a:r>
            <a:r>
              <a:rPr lang="en-US" altLang="en-US" dirty="0"/>
              <a:t>of a simplified database </a:t>
            </a:r>
            <a:r>
              <a:rPr lang="en-US" altLang="en-US" dirty="0" smtClean="0"/>
              <a:t>catalog </a:t>
            </a:r>
            <a:r>
              <a:rPr lang="en-US" altLang="en-US" sz="2000" b="0" dirty="0" smtClean="0"/>
              <a:t>(2 of 2)</a:t>
            </a:r>
            <a:endParaRPr lang="en-US" sz="2000" b="0" dirty="0"/>
          </a:p>
        </p:txBody>
      </p:sp>
      <p:sp>
        <p:nvSpPr>
          <p:cNvPr id="7" name="Text Placeholder 6"/>
          <p:cNvSpPr>
            <a:spLocks noGrp="1"/>
          </p:cNvSpPr>
          <p:nvPr>
            <p:ph type="body" idx="1"/>
          </p:nvPr>
        </p:nvSpPr>
        <p:spPr>
          <a:xfrm>
            <a:off x="457200" y="1600201"/>
            <a:ext cx="1342103" cy="346586"/>
          </a:xfrm>
        </p:spPr>
        <p:txBody>
          <a:bodyPr/>
          <a:lstStyle/>
          <a:p>
            <a:pPr marL="0" indent="0">
              <a:buNone/>
            </a:pPr>
            <a:r>
              <a:rPr lang="en-US" sz="1800" b="1" dirty="0">
                <a:latin typeface="+mn-lt"/>
              </a:rPr>
              <a:t>COLUMNS</a:t>
            </a:r>
            <a:endParaRPr lang="en-US" sz="18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747434682"/>
              </p:ext>
            </p:extLst>
          </p:nvPr>
        </p:nvGraphicFramePr>
        <p:xfrm>
          <a:off x="1354393" y="2252199"/>
          <a:ext cx="6435213" cy="3352800"/>
        </p:xfrm>
        <a:graphic>
          <a:graphicData uri="http://schemas.openxmlformats.org/drawingml/2006/table">
            <a:tbl>
              <a:tblPr firstRow="1" bandRow="1">
                <a:tableStyleId>{2D5ABB26-0587-4C30-8999-92F81FD0307C}</a:tableStyleId>
              </a:tblPr>
              <a:tblGrid>
                <a:gridCol w="2322161">
                  <a:extLst>
                    <a:ext uri="{9D8B030D-6E8A-4147-A177-3AD203B41FA5}">
                      <a16:colId xmlns:a16="http://schemas.microsoft.com/office/drawing/2014/main" val="521279108"/>
                    </a:ext>
                  </a:extLst>
                </a:gridCol>
                <a:gridCol w="2056526">
                  <a:extLst>
                    <a:ext uri="{9D8B030D-6E8A-4147-A177-3AD203B41FA5}">
                      <a16:colId xmlns:a16="http://schemas.microsoft.com/office/drawing/2014/main" val="3033996095"/>
                    </a:ext>
                  </a:extLst>
                </a:gridCol>
                <a:gridCol w="2056526">
                  <a:extLst>
                    <a:ext uri="{9D8B030D-6E8A-4147-A177-3AD203B41FA5}">
                      <a16:colId xmlns:a16="http://schemas.microsoft.com/office/drawing/2014/main" val="2144109366"/>
                    </a:ext>
                  </a:extLst>
                </a:gridCol>
              </a:tblGrid>
              <a:tr h="251780">
                <a:tc>
                  <a:txBody>
                    <a:bodyPr/>
                    <a:lstStyle/>
                    <a:p>
                      <a:pPr algn="ctr"/>
                      <a:r>
                        <a:rPr lang="en-US" sz="1400" b="1" i="0" u="none" strike="noStrike" cap="none" baseline="0" dirty="0" smtClean="0">
                          <a:solidFill>
                            <a:schemeClr val="tx1"/>
                          </a:solidFill>
                          <a:latin typeface="+mn-lt"/>
                          <a:ea typeface="+mn-ea"/>
                          <a:cs typeface="+mn-cs"/>
                          <a:sym typeface="Arial"/>
                        </a:rPr>
                        <a:t>Column_name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smtClean="0">
                          <a:solidFill>
                            <a:schemeClr val="tx1"/>
                          </a:solidFill>
                          <a:latin typeface="+mn-lt"/>
                          <a:ea typeface="+mn-ea"/>
                          <a:cs typeface="+mn-cs"/>
                          <a:sym typeface="Arial"/>
                        </a:rPr>
                        <a:t>Data_type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smtClean="0">
                          <a:solidFill>
                            <a:schemeClr val="tx1"/>
                          </a:solidFill>
                          <a:latin typeface="+mn-lt"/>
                          <a:ea typeface="+mn-ea"/>
                          <a:cs typeface="+mn-cs"/>
                          <a:sym typeface="Arial"/>
                        </a:rPr>
                        <a:t>Belongs_to_relation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08336"/>
                  </a:ext>
                </a:extLst>
              </a:tr>
              <a:tr h="251780">
                <a:tc>
                  <a:txBody>
                    <a:bodyPr/>
                    <a:lstStyle/>
                    <a:p>
                      <a:r>
                        <a:rPr lang="en-US" sz="1400" b="0" i="0" u="none" strike="noStrike" cap="none" baseline="0" dirty="0" smtClean="0">
                          <a:solidFill>
                            <a:schemeClr val="tx1"/>
                          </a:solidFill>
                          <a:latin typeface="+mn-lt"/>
                          <a:ea typeface="+mn-ea"/>
                          <a:cs typeface="+mn-cs"/>
                          <a:sym typeface="Arial"/>
                        </a:rPr>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Character (30)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STUDENT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804145"/>
                  </a:ext>
                </a:extLst>
              </a:tr>
              <a:tr h="251780">
                <a:tc>
                  <a:txBody>
                    <a:bodyPr/>
                    <a:lstStyle/>
                    <a:p>
                      <a:r>
                        <a:rPr lang="en-US" sz="1400" b="0" i="0" u="none" strike="noStrike" cap="none" baseline="0" dirty="0" smtClean="0">
                          <a:solidFill>
                            <a:schemeClr val="tx1"/>
                          </a:solidFill>
                          <a:latin typeface="+mn-lt"/>
                          <a:ea typeface="+mn-ea"/>
                          <a:cs typeface="+mn-cs"/>
                          <a:sym typeface="Arial"/>
                        </a:rPr>
                        <a:t>Student_number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Character (4)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STUDENT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821716"/>
                  </a:ext>
                </a:extLst>
              </a:tr>
              <a:tr h="251780">
                <a:tc>
                  <a:txBody>
                    <a:bodyPr/>
                    <a:lstStyle/>
                    <a:p>
                      <a:r>
                        <a:rPr lang="en-US" sz="1400" b="0" i="0" u="none" strike="noStrike" cap="none" baseline="0" dirty="0" smtClean="0">
                          <a:solidFill>
                            <a:schemeClr val="tx1"/>
                          </a:solidFill>
                          <a:latin typeface="+mn-lt"/>
                          <a:ea typeface="+mn-ea"/>
                          <a:cs typeface="+mn-cs"/>
                          <a:sym typeface="Arial"/>
                        </a:rPr>
                        <a:t>Class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Integer (1)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STUDENT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993464"/>
                  </a:ext>
                </a:extLst>
              </a:tr>
              <a:tr h="251780">
                <a:tc>
                  <a:txBody>
                    <a:bodyPr/>
                    <a:lstStyle/>
                    <a:p>
                      <a:r>
                        <a:rPr lang="en-US" sz="1400" b="0" i="0" u="none" strike="noStrike" cap="none" baseline="0" dirty="0" smtClean="0">
                          <a:solidFill>
                            <a:schemeClr val="tx1"/>
                          </a:solidFill>
                          <a:latin typeface="+mn-lt"/>
                          <a:ea typeface="+mn-ea"/>
                          <a:cs typeface="+mn-cs"/>
                          <a:sym typeface="Arial"/>
                        </a:rPr>
                        <a:t>Major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Major_type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STUDENT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9419211"/>
                  </a:ext>
                </a:extLst>
              </a:tr>
              <a:tr h="251780">
                <a:tc>
                  <a:txBody>
                    <a:bodyPr/>
                    <a:lstStyle/>
                    <a:p>
                      <a:r>
                        <a:rPr lang="en-US" sz="1400" b="0" i="0" u="none" strike="noStrike" cap="none" baseline="0" dirty="0" smtClean="0">
                          <a:solidFill>
                            <a:schemeClr val="tx1"/>
                          </a:solidFill>
                          <a:latin typeface="+mn-lt"/>
                          <a:ea typeface="+mn-ea"/>
                          <a:cs typeface="+mn-cs"/>
                          <a:sym typeface="Arial"/>
                        </a:rPr>
                        <a:t>Course_name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Character (10)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COURSE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015462"/>
                  </a:ext>
                </a:extLst>
              </a:tr>
              <a:tr h="251780">
                <a:tc>
                  <a:txBody>
                    <a:bodyPr/>
                    <a:lstStyle/>
                    <a:p>
                      <a:r>
                        <a:rPr lang="en-US" sz="1400" b="0" i="0" u="none" strike="noStrike" cap="none" baseline="0" dirty="0" smtClean="0">
                          <a:solidFill>
                            <a:schemeClr val="tx1"/>
                          </a:solidFill>
                          <a:latin typeface="+mn-lt"/>
                          <a:ea typeface="+mn-ea"/>
                          <a:cs typeface="+mn-cs"/>
                          <a:sym typeface="Arial"/>
                        </a:rPr>
                        <a:t>Course_number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XXXXNNNN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COURSE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708688"/>
                  </a:ext>
                </a:extLst>
              </a:tr>
              <a:tr h="251780">
                <a:tc>
                  <a:txBody>
                    <a:bodyPr/>
                    <a:lstStyle/>
                    <a:p>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958378"/>
                  </a:ext>
                </a:extLst>
              </a:tr>
              <a:tr h="251780">
                <a:tc>
                  <a:txBody>
                    <a:bodyPr/>
                    <a:lstStyle/>
                    <a:p>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22475"/>
                  </a:ext>
                </a:extLst>
              </a:tr>
              <a:tr h="251780">
                <a:tc>
                  <a:txBody>
                    <a:bodyPr/>
                    <a:lstStyle/>
                    <a:p>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792118"/>
                  </a:ext>
                </a:extLst>
              </a:tr>
              <a:tr h="251780">
                <a:tc>
                  <a:txBody>
                    <a:bodyPr/>
                    <a:lstStyle/>
                    <a:p>
                      <a:r>
                        <a:rPr lang="en-US" sz="1400" b="0" i="0" u="none" strike="noStrike" cap="none" baseline="0" dirty="0" smtClean="0">
                          <a:solidFill>
                            <a:schemeClr val="tx1"/>
                          </a:solidFill>
                          <a:latin typeface="+mn-lt"/>
                          <a:ea typeface="+mn-ea"/>
                          <a:cs typeface="+mn-cs"/>
                          <a:sym typeface="Arial"/>
                        </a:rPr>
                        <a:t>Prerequisite_number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XXXXNNNN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dirty="0" smtClean="0">
                          <a:solidFill>
                            <a:schemeClr val="tx1"/>
                          </a:solidFill>
                          <a:latin typeface="+mn-lt"/>
                          <a:ea typeface="+mn-ea"/>
                          <a:cs typeface="+mn-cs"/>
                          <a:sym typeface="Arial"/>
                        </a:rPr>
                        <a:t>PREREQUISITE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5337"/>
                  </a:ext>
                </a:extLst>
              </a:tr>
            </a:tbl>
          </a:graphicData>
        </a:graphic>
      </p:graphicFrame>
      <p:sp>
        <p:nvSpPr>
          <p:cNvPr id="2" name="Text Placeholder 1"/>
          <p:cNvSpPr>
            <a:spLocks noGrp="1"/>
          </p:cNvSpPr>
          <p:nvPr>
            <p:ph type="body" idx="2"/>
          </p:nvPr>
        </p:nvSpPr>
        <p:spPr>
          <a:xfrm>
            <a:off x="457200" y="5733516"/>
            <a:ext cx="8229600" cy="634137"/>
          </a:xfrm>
        </p:spPr>
        <p:txBody>
          <a:bodyPr/>
          <a:lstStyle/>
          <a:p>
            <a:pPr marL="0" indent="0">
              <a:buNone/>
            </a:pPr>
            <a:r>
              <a:rPr lang="en-US" dirty="0">
                <a:latin typeface="+mn-lt"/>
              </a:rPr>
              <a:t>Note: Major_type is defined as an enumerated type with all known majors. XXXXNNNN is used to define a type with four alphabetic characters followed by four numeric digits</a:t>
            </a:r>
            <a:r>
              <a:rPr lang="en-US" dirty="0" smtClean="0">
                <a:latin typeface="+mn-lt"/>
              </a:rPr>
              <a:t>.</a:t>
            </a:r>
            <a:endParaRPr lang="en-US" dirty="0">
              <a:latin typeface="+mn-lt"/>
            </a:endParaRPr>
          </a:p>
        </p:txBody>
      </p:sp>
    </p:spTree>
    <p:extLst>
      <p:ext uri="{BB962C8B-B14F-4D97-AF65-F5344CB8AC3E}">
        <p14:creationId xmlns:p14="http://schemas.microsoft.com/office/powerpoint/2010/main" val="90796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Main Characteristics of the Database Approach </a:t>
            </a:r>
            <a:r>
              <a:rPr lang="en-US" altLang="en-US" sz="2000" b="0" dirty="0" smtClean="0"/>
              <a:t>(2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mn-lt"/>
              </a:rPr>
              <a:t>Data Abstraction: </a:t>
            </a:r>
          </a:p>
          <a:p>
            <a:pPr lvl="1" eaLnBrk="1" hangingPunct="1"/>
            <a:r>
              <a:rPr lang="en-US" altLang="en-US" sz="2400" dirty="0">
                <a:latin typeface="+mn-lt"/>
              </a:rPr>
              <a:t>A </a:t>
            </a:r>
            <a:r>
              <a:rPr lang="en-US" altLang="en-US" sz="2400" b="1" dirty="0">
                <a:latin typeface="+mn-lt"/>
              </a:rPr>
              <a:t>data model</a:t>
            </a:r>
            <a:r>
              <a:rPr lang="en-US" altLang="en-US" sz="2400" dirty="0">
                <a:latin typeface="+mn-lt"/>
              </a:rPr>
              <a:t> is used to hide storage details and present the users with a conceptual view </a:t>
            </a:r>
            <a:r>
              <a:rPr lang="en-US" altLang="en-US" sz="2400" dirty="0" smtClean="0">
                <a:latin typeface="+mn-lt"/>
              </a:rPr>
              <a:t>of </a:t>
            </a:r>
            <a:r>
              <a:rPr lang="en-US" altLang="en-US" sz="2400" dirty="0">
                <a:latin typeface="+mn-lt"/>
              </a:rPr>
              <a:t>the database.</a:t>
            </a:r>
          </a:p>
          <a:p>
            <a:pPr lvl="1" eaLnBrk="1" hangingPunct="1"/>
            <a:r>
              <a:rPr lang="en-US" altLang="en-US" sz="2400" dirty="0">
                <a:latin typeface="+mn-lt"/>
              </a:rPr>
              <a:t>Programs refer to the data model constructs rather than data storage details</a:t>
            </a:r>
          </a:p>
          <a:p>
            <a:pPr eaLnBrk="1" hangingPunct="1"/>
            <a:r>
              <a:rPr lang="en-US" altLang="en-US" sz="2400" b="1" dirty="0">
                <a:latin typeface="+mn-lt"/>
              </a:rPr>
              <a:t>Support of multiple views of the data:</a:t>
            </a:r>
          </a:p>
          <a:p>
            <a:pPr lvl="1" eaLnBrk="1" hangingPunct="1"/>
            <a:r>
              <a:rPr lang="en-US" altLang="en-US" sz="2400" dirty="0">
                <a:latin typeface="+mn-lt"/>
              </a:rPr>
              <a:t>Each user may see a different view of the database, which describes </a:t>
            </a:r>
            <a:r>
              <a:rPr lang="en-US" altLang="en-US" sz="2400" b="1" dirty="0">
                <a:latin typeface="+mn-lt"/>
              </a:rPr>
              <a:t>only</a:t>
            </a:r>
            <a:r>
              <a:rPr lang="en-US" altLang="en-US" sz="2400" dirty="0">
                <a:latin typeface="+mn-lt"/>
              </a:rPr>
              <a:t> the data of interest to that user</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206950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Main Characteristics of the Database Approach </a:t>
            </a:r>
            <a:r>
              <a:rPr lang="en-US" altLang="en-US" sz="2000" b="0" dirty="0" smtClean="0"/>
              <a:t>(3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mn-lt"/>
              </a:rPr>
              <a:t>Sharing of data and multi-user transaction processing:</a:t>
            </a:r>
          </a:p>
          <a:p>
            <a:pPr lvl="1" eaLnBrk="1" hangingPunct="1"/>
            <a:r>
              <a:rPr lang="en-US" altLang="en-US" sz="2200" dirty="0">
                <a:latin typeface="+mn-lt"/>
              </a:rPr>
              <a:t>Allowing a set of </a:t>
            </a:r>
            <a:r>
              <a:rPr lang="en-US" altLang="en-US" sz="2200" b="1" dirty="0">
                <a:latin typeface="+mn-lt"/>
              </a:rPr>
              <a:t>concurrent users</a:t>
            </a:r>
            <a:r>
              <a:rPr lang="en-US" altLang="en-US" sz="2200" dirty="0">
                <a:latin typeface="+mn-lt"/>
              </a:rPr>
              <a:t> to retrieve from and to update the database.</a:t>
            </a:r>
          </a:p>
          <a:p>
            <a:pPr lvl="1" eaLnBrk="1" hangingPunct="1"/>
            <a:r>
              <a:rPr lang="en-US" altLang="en-US" sz="2200" b="1" dirty="0">
                <a:latin typeface="+mn-lt"/>
              </a:rPr>
              <a:t>Concurrency control </a:t>
            </a:r>
            <a:r>
              <a:rPr lang="en-US" altLang="en-US" sz="2200" dirty="0">
                <a:latin typeface="+mn-lt"/>
              </a:rPr>
              <a:t>within the </a:t>
            </a:r>
            <a:r>
              <a:rPr lang="en-US" altLang="en-US" sz="2200" dirty="0" smtClean="0">
                <a:latin typeface="+mn-lt"/>
              </a:rPr>
              <a:t>D</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S </a:t>
            </a:r>
            <a:r>
              <a:rPr lang="en-US" altLang="en-US" sz="2200" dirty="0">
                <a:latin typeface="+mn-lt"/>
              </a:rPr>
              <a:t>guarantees that each </a:t>
            </a:r>
            <a:r>
              <a:rPr lang="en-US" altLang="en-US" sz="2200" b="1" dirty="0">
                <a:latin typeface="+mn-lt"/>
              </a:rPr>
              <a:t>transaction</a:t>
            </a:r>
            <a:r>
              <a:rPr lang="en-US" altLang="en-US" sz="2200" dirty="0">
                <a:latin typeface="+mn-lt"/>
              </a:rPr>
              <a:t> is correctly executed or aborted</a:t>
            </a:r>
          </a:p>
          <a:p>
            <a:pPr lvl="1" eaLnBrk="1" hangingPunct="1"/>
            <a:r>
              <a:rPr lang="en-US" altLang="en-US" sz="2200" b="1" dirty="0">
                <a:latin typeface="+mn-lt"/>
              </a:rPr>
              <a:t>Recovery</a:t>
            </a:r>
            <a:r>
              <a:rPr lang="en-US" altLang="en-US" sz="2200" dirty="0">
                <a:latin typeface="+mn-lt"/>
              </a:rPr>
              <a:t> subsystem ensures each completed transaction has its effect permanently recorded in the database</a:t>
            </a:r>
          </a:p>
          <a:p>
            <a:pPr lvl="1" eaLnBrk="1" hangingPunct="1"/>
            <a:r>
              <a:rPr lang="en-US" altLang="en-US" sz="2200" b="1" dirty="0" smtClean="0">
                <a:latin typeface="+mn-lt"/>
              </a:rPr>
              <a:t>O</a:t>
            </a:r>
            <a:r>
              <a:rPr lang="en-US" altLang="en-US" sz="100" b="1" dirty="0" smtClean="0">
                <a:latin typeface="+mn-lt"/>
              </a:rPr>
              <a:t> </a:t>
            </a:r>
            <a:r>
              <a:rPr lang="en-US" altLang="en-US" sz="2200" b="1" dirty="0" smtClean="0">
                <a:latin typeface="+mn-lt"/>
              </a:rPr>
              <a:t>L</a:t>
            </a:r>
            <a:r>
              <a:rPr lang="en-US" altLang="en-US" sz="100" b="1" dirty="0" smtClean="0">
                <a:latin typeface="+mn-lt"/>
              </a:rPr>
              <a:t> </a:t>
            </a:r>
            <a:r>
              <a:rPr lang="en-US" altLang="en-US" sz="2200" b="1" dirty="0" smtClean="0">
                <a:latin typeface="+mn-lt"/>
              </a:rPr>
              <a:t>T</a:t>
            </a:r>
            <a:r>
              <a:rPr lang="en-US" altLang="en-US" sz="100" b="1" dirty="0" smtClean="0">
                <a:latin typeface="+mn-lt"/>
              </a:rPr>
              <a:t> </a:t>
            </a:r>
            <a:r>
              <a:rPr lang="en-US" altLang="en-US" sz="2200" b="1" dirty="0" smtClean="0">
                <a:latin typeface="+mn-lt"/>
              </a:rPr>
              <a:t>P</a:t>
            </a:r>
            <a:r>
              <a:rPr lang="en-US" altLang="en-US" sz="2200" dirty="0" smtClean="0">
                <a:latin typeface="+mn-lt"/>
              </a:rPr>
              <a:t> </a:t>
            </a:r>
            <a:r>
              <a:rPr lang="en-US" altLang="en-US" sz="2200" dirty="0">
                <a:latin typeface="+mn-lt"/>
              </a:rPr>
              <a:t>(Online Transaction Processing) is a major part of database applications. This allows hundreds of concurrent transactions to execute per second</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41704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Database </a:t>
            </a:r>
            <a:r>
              <a:rPr lang="en-US" altLang="en-US" dirty="0" smtClean="0"/>
              <a:t>Users</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rPr>
              <a:t>Users may be divided into</a:t>
            </a:r>
          </a:p>
          <a:p>
            <a:pPr lvl="1" eaLnBrk="1" hangingPunct="1"/>
            <a:r>
              <a:rPr lang="en-US" altLang="en-US" sz="2400" dirty="0">
                <a:latin typeface="+mn-lt"/>
              </a:rPr>
              <a:t>Those who actually use and control the database content, and those who design, develop and maintain database applications (called “Actors on the Scene”), and</a:t>
            </a:r>
          </a:p>
          <a:p>
            <a:pPr lvl="1" eaLnBrk="1" hangingPunct="1"/>
            <a:r>
              <a:rPr lang="en-US" altLang="en-US" sz="2400" dirty="0">
                <a:latin typeface="+mn-lt"/>
              </a:rPr>
              <a:t>Those who design and develop the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software and related tools, and the computer systems operators (called “Workers Behind the Scene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18672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Database Users – Actors on the </a:t>
            </a:r>
            <a:r>
              <a:rPr lang="en-US" altLang="en-US" dirty="0" smtClean="0"/>
              <a:t>Scene </a:t>
            </a:r>
            <a:r>
              <a:rPr lang="en-US" altLang="en-US" sz="2000" b="0" dirty="0" smtClean="0"/>
              <a:t>(1of 2) </a:t>
            </a:r>
            <a:endParaRPr lang="en-US" sz="2000" b="0" dirty="0"/>
          </a:p>
        </p:txBody>
      </p:sp>
      <p:sp>
        <p:nvSpPr>
          <p:cNvPr id="3" name="Text Placeholder 2"/>
          <p:cNvSpPr>
            <a:spLocks noGrp="1"/>
          </p:cNvSpPr>
          <p:nvPr>
            <p:ph type="body" idx="1"/>
          </p:nvPr>
        </p:nvSpPr>
        <p:spPr/>
        <p:txBody>
          <a:bodyPr/>
          <a:lstStyle/>
          <a:p>
            <a:pPr eaLnBrk="1" hangingPunct="1"/>
            <a:r>
              <a:rPr lang="en-US" altLang="en-US" sz="2200" dirty="0">
                <a:latin typeface="+mn-lt"/>
              </a:rPr>
              <a:t>Actors on the scene</a:t>
            </a:r>
          </a:p>
          <a:p>
            <a:pPr lvl="1" eaLnBrk="1" hangingPunct="1"/>
            <a:r>
              <a:rPr lang="en-US" altLang="en-US" sz="2200" b="1" dirty="0">
                <a:latin typeface="+mn-lt"/>
              </a:rPr>
              <a:t>Database administrators:</a:t>
            </a:r>
          </a:p>
          <a:p>
            <a:pPr lvl="2" eaLnBrk="1" hangingPunct="1"/>
            <a:r>
              <a:rPr lang="en-US" altLang="en-US" sz="2200" dirty="0">
                <a:latin typeface="+mn-lt"/>
              </a:rPr>
              <a:t>Responsible for authorizing access to the database, for coordinating and monitoring its use, acquiring software and hardware resources, controlling its use and monitoring efficiency of operations.</a:t>
            </a:r>
          </a:p>
          <a:p>
            <a:pPr lvl="1" eaLnBrk="1" hangingPunct="1"/>
            <a:r>
              <a:rPr lang="en-US" altLang="en-US" sz="2200" b="1" dirty="0">
                <a:latin typeface="+mn-lt"/>
              </a:rPr>
              <a:t>Database Designers:</a:t>
            </a:r>
          </a:p>
          <a:p>
            <a:pPr lvl="2" eaLnBrk="1" hangingPunct="1"/>
            <a:r>
              <a:rPr lang="en-US" altLang="en-US" sz="2200" dirty="0">
                <a:latin typeface="+mn-lt"/>
              </a:rPr>
              <a:t>Responsible to define the content, the structure, the constraints, and functions or transactions against the database. They must communicate with the end-users and understand their needs</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3452228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Database End </a:t>
            </a:r>
            <a:r>
              <a:rPr lang="en-US" altLang="en-US" dirty="0" smtClean="0"/>
              <a:t>Users </a:t>
            </a:r>
            <a:r>
              <a:rPr lang="en-US" altLang="en-US" sz="2000" b="0" dirty="0" smtClean="0"/>
              <a:t>(1 of 2)</a:t>
            </a:r>
            <a:endParaRPr lang="en-US" sz="2000" b="0" dirty="0"/>
          </a:p>
        </p:txBody>
      </p:sp>
      <p:sp>
        <p:nvSpPr>
          <p:cNvPr id="3" name="Text Placeholder 2"/>
          <p:cNvSpPr>
            <a:spLocks noGrp="1"/>
          </p:cNvSpPr>
          <p:nvPr>
            <p:ph type="body" idx="1"/>
          </p:nvPr>
        </p:nvSpPr>
        <p:spPr>
          <a:xfrm>
            <a:off x="457200" y="1600199"/>
            <a:ext cx="8229600" cy="4977581"/>
          </a:xfrm>
        </p:spPr>
        <p:txBody>
          <a:bodyPr/>
          <a:lstStyle/>
          <a:p>
            <a:r>
              <a:rPr lang="en-US" altLang="en-US" sz="2000" dirty="0">
                <a:latin typeface="+mn-lt"/>
              </a:rPr>
              <a:t>Actors on the </a:t>
            </a:r>
            <a:r>
              <a:rPr lang="en-US" altLang="en-US" sz="2000" dirty="0" smtClean="0">
                <a:latin typeface="+mn-lt"/>
              </a:rPr>
              <a:t>scene</a:t>
            </a:r>
            <a:endParaRPr lang="en-US" altLang="en-US" sz="2000" b="1" dirty="0" smtClean="0">
              <a:latin typeface="+mn-lt"/>
            </a:endParaRPr>
          </a:p>
          <a:p>
            <a:pPr lvl="1" eaLnBrk="1" hangingPunct="1"/>
            <a:r>
              <a:rPr lang="en-US" altLang="en-US" sz="2000" b="1" dirty="0" smtClean="0">
                <a:latin typeface="+mn-lt"/>
              </a:rPr>
              <a:t>End-users</a:t>
            </a:r>
            <a:r>
              <a:rPr lang="en-US" altLang="en-US" sz="2000" b="1" dirty="0">
                <a:latin typeface="+mn-lt"/>
              </a:rPr>
              <a:t>: </a:t>
            </a:r>
            <a:r>
              <a:rPr lang="en-US" altLang="en-US" sz="2000" dirty="0">
                <a:latin typeface="+mn-lt"/>
              </a:rPr>
              <a:t>They use the data for queries, reports and some of them update the database content. End-users can be categorized into:</a:t>
            </a:r>
          </a:p>
          <a:p>
            <a:pPr lvl="2" eaLnBrk="1" hangingPunct="1"/>
            <a:r>
              <a:rPr lang="en-US" altLang="en-US" sz="2000" b="1" dirty="0">
                <a:latin typeface="+mn-lt"/>
              </a:rPr>
              <a:t>Casual</a:t>
            </a:r>
            <a:r>
              <a:rPr lang="en-US" altLang="en-US" sz="2000" dirty="0">
                <a:latin typeface="+mn-lt"/>
              </a:rPr>
              <a:t>: access database occasionally when needed</a:t>
            </a:r>
          </a:p>
          <a:p>
            <a:pPr lvl="2" eaLnBrk="1" hangingPunct="1"/>
            <a:r>
              <a:rPr lang="en-US" altLang="en-US" sz="2000" b="1" dirty="0">
                <a:latin typeface="+mn-lt"/>
              </a:rPr>
              <a:t>Naïve</a:t>
            </a:r>
            <a:r>
              <a:rPr lang="en-US" altLang="en-US" sz="2000" dirty="0">
                <a:latin typeface="+mn-lt"/>
              </a:rPr>
              <a:t> or Parametric: they make up a large section of the end-user population</a:t>
            </a:r>
            <a:r>
              <a:rPr lang="en-US" altLang="en-US" sz="2000" dirty="0" smtClean="0">
                <a:latin typeface="+mn-lt"/>
              </a:rPr>
              <a:t>.</a:t>
            </a:r>
          </a:p>
          <a:p>
            <a:pPr lvl="3" indent="-230400"/>
            <a:r>
              <a:rPr lang="en-US" altLang="en-US" sz="2000" dirty="0">
                <a:latin typeface="+mn-lt"/>
              </a:rPr>
              <a:t>T</a:t>
            </a:r>
            <a:r>
              <a:rPr lang="en-US" altLang="en-US" sz="2000" dirty="0" smtClean="0">
                <a:latin typeface="+mn-lt"/>
              </a:rPr>
              <a:t>hey </a:t>
            </a:r>
            <a:r>
              <a:rPr lang="en-US" altLang="en-US" sz="2000" dirty="0">
                <a:latin typeface="+mn-lt"/>
              </a:rPr>
              <a:t>use previously well-defined functions in the form of </a:t>
            </a:r>
            <a:r>
              <a:rPr lang="en-US" altLang="en-US" sz="2000" dirty="0" smtClean="0">
                <a:latin typeface="+mn-lt"/>
              </a:rPr>
              <a:t>“</a:t>
            </a:r>
            <a:r>
              <a:rPr lang="en-US" altLang="en-US" sz="2000" dirty="0">
                <a:latin typeface="+mn-lt"/>
              </a:rPr>
              <a:t>canned transactions” against the database</a:t>
            </a:r>
            <a:r>
              <a:rPr lang="en-US" altLang="en-US" sz="2000" dirty="0" smtClean="0">
                <a:latin typeface="+mn-lt"/>
              </a:rPr>
              <a:t>.</a:t>
            </a:r>
          </a:p>
          <a:p>
            <a:pPr lvl="3" indent="-230400"/>
            <a:r>
              <a:rPr lang="en-US" altLang="en-US" sz="2000" dirty="0" smtClean="0">
                <a:latin typeface="+mn-lt"/>
              </a:rPr>
              <a:t>U</a:t>
            </a:r>
            <a:r>
              <a:rPr lang="en-US" altLang="en-US" sz="2000" dirty="0">
                <a:latin typeface="+mn-lt"/>
              </a:rPr>
              <a:t>sers of Mobile Apps mostly fall in this category</a:t>
            </a:r>
          </a:p>
          <a:p>
            <a:pPr lvl="3" indent="-230400"/>
            <a:r>
              <a:rPr lang="en-US" altLang="en-US" sz="2000" dirty="0" smtClean="0">
                <a:latin typeface="+mn-lt"/>
              </a:rPr>
              <a:t>B</a:t>
            </a:r>
            <a:r>
              <a:rPr lang="en-US" altLang="en-US" sz="2000" dirty="0">
                <a:latin typeface="+mn-lt"/>
              </a:rPr>
              <a:t>ank-tellers or reservation clerks are parametric users who do this activity for an entire shift of </a:t>
            </a:r>
            <a:r>
              <a:rPr lang="en-US" altLang="en-US" sz="2000" dirty="0" smtClean="0">
                <a:latin typeface="+mn-lt"/>
              </a:rPr>
              <a:t>operations</a:t>
            </a:r>
          </a:p>
          <a:p>
            <a:pPr lvl="3" indent="-230400"/>
            <a:r>
              <a:rPr lang="en-US" altLang="en-US" sz="2000" dirty="0" smtClean="0">
                <a:latin typeface="+mn-lt"/>
              </a:rPr>
              <a:t>S</a:t>
            </a:r>
            <a:r>
              <a:rPr lang="en-US" altLang="en-US" sz="2000" dirty="0">
                <a:latin typeface="+mn-lt"/>
              </a:rPr>
              <a:t>ocial Media Users post and read information from </a:t>
            </a:r>
            <a:r>
              <a:rPr lang="en-US" altLang="en-US" sz="2000" dirty="0" smtClean="0">
                <a:latin typeface="+mn-lt"/>
              </a:rPr>
              <a:t>websites</a:t>
            </a:r>
            <a:endParaRPr lang="en-US" altLang="en-US" sz="2000" dirty="0">
              <a:latin typeface="+mn-lt"/>
            </a:endParaRPr>
          </a:p>
        </p:txBody>
      </p:sp>
    </p:spTree>
    <p:extLst>
      <p:ext uri="{BB962C8B-B14F-4D97-AF65-F5344CB8AC3E}">
        <p14:creationId xmlns:p14="http://schemas.microsoft.com/office/powerpoint/2010/main" val="705505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Database End Users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4713514"/>
          </a:xfrm>
        </p:spPr>
        <p:txBody>
          <a:bodyPr/>
          <a:lstStyle/>
          <a:p>
            <a:pPr marL="342900" lvl="2" indent="-342900" eaLnBrk="1" hangingPunct="1">
              <a:spcBef>
                <a:spcPts val="1500"/>
              </a:spcBef>
              <a:buFont typeface="Arial" panose="020B0604020202020204" pitchFamily="34" charset="0"/>
              <a:buChar char="•"/>
            </a:pPr>
            <a:r>
              <a:rPr lang="en-US" altLang="en-US" sz="2200" b="1" dirty="0">
                <a:latin typeface="+mn-lt"/>
              </a:rPr>
              <a:t>Sophisticated:</a:t>
            </a:r>
          </a:p>
          <a:p>
            <a:pPr marL="741600" lvl="3" indent="-284400" eaLnBrk="1" hangingPunct="1"/>
            <a:r>
              <a:rPr lang="en-US" altLang="en-US" sz="2200" dirty="0">
                <a:latin typeface="+mn-lt"/>
              </a:rPr>
              <a:t>These include business analysts, scientists, engineers, others thoroughly familiar with the system capabilities.</a:t>
            </a:r>
          </a:p>
          <a:p>
            <a:pPr marL="741600" lvl="3" indent="-284400" eaLnBrk="1" hangingPunct="1"/>
            <a:r>
              <a:rPr lang="en-US" altLang="en-US" sz="2200" dirty="0">
                <a:latin typeface="+mn-lt"/>
              </a:rPr>
              <a:t>Many use tools in the form of software packages that work closely with the stored database.</a:t>
            </a:r>
          </a:p>
          <a:p>
            <a:pPr marL="255600" lvl="2" indent="-255600">
              <a:spcBef>
                <a:spcPts val="1500"/>
              </a:spcBef>
              <a:buFont typeface="Arial" panose="020B0604020202020204" pitchFamily="34" charset="0"/>
              <a:buChar char="•"/>
            </a:pPr>
            <a:r>
              <a:rPr lang="en-US" altLang="en-US" sz="2200" b="1" dirty="0">
                <a:latin typeface="+mn-lt"/>
              </a:rPr>
              <a:t>Stand-alone:</a:t>
            </a:r>
          </a:p>
          <a:p>
            <a:pPr marL="741600" lvl="3" indent="-284400" eaLnBrk="1" hangingPunct="1"/>
            <a:r>
              <a:rPr lang="en-US" altLang="en-US" sz="2200" dirty="0">
                <a:latin typeface="+mn-lt"/>
              </a:rPr>
              <a:t>Mostly maintain personal databases using ready-to-use packaged applications.</a:t>
            </a:r>
          </a:p>
          <a:p>
            <a:pPr marL="741600" lvl="3" indent="-284400" eaLnBrk="1" hangingPunct="1"/>
            <a:r>
              <a:rPr lang="en-US" altLang="en-US" sz="2200" dirty="0">
                <a:latin typeface="+mn-lt"/>
              </a:rPr>
              <a:t>An example is the user of a tax program that creates its own internal database.</a:t>
            </a:r>
          </a:p>
          <a:p>
            <a:pPr marL="741600" lvl="3" indent="-284400" eaLnBrk="1" hangingPunct="1"/>
            <a:r>
              <a:rPr lang="en-US" altLang="en-US" sz="2200" dirty="0">
                <a:latin typeface="+mn-lt"/>
              </a:rPr>
              <a:t>Another example is a user that maintains a database of personal photos and videos</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232410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Database Users – Actors on the </a:t>
            </a:r>
            <a:r>
              <a:rPr lang="en-US" altLang="en-US" dirty="0" smtClean="0"/>
              <a:t>Scene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7860890" cy="4525963"/>
          </a:xfrm>
        </p:spPr>
        <p:txBody>
          <a:bodyPr/>
          <a:lstStyle/>
          <a:p>
            <a:pPr marL="255600" lvl="2" indent="-255600" eaLnBrk="1" hangingPunct="1">
              <a:spcBef>
                <a:spcPts val="1500"/>
              </a:spcBef>
              <a:buFont typeface="Arial" panose="020B0604020202020204" pitchFamily="34" charset="0"/>
              <a:buChar char="•"/>
            </a:pPr>
            <a:r>
              <a:rPr lang="en-US" altLang="en-US" sz="2000" b="1" dirty="0">
                <a:solidFill>
                  <a:schemeClr val="tx1"/>
                </a:solidFill>
                <a:latin typeface="+mn-lt"/>
              </a:rPr>
              <a:t>System Analysts and Application </a:t>
            </a:r>
            <a:r>
              <a:rPr lang="en-US" altLang="en-US" sz="2000" b="1" dirty="0" smtClean="0">
                <a:solidFill>
                  <a:schemeClr val="tx1"/>
                </a:solidFill>
                <a:latin typeface="+mn-lt"/>
              </a:rPr>
              <a:t>Developers</a:t>
            </a:r>
          </a:p>
          <a:p>
            <a:pPr marL="442913" lvl="2" indent="0" eaLnBrk="1" hangingPunct="1">
              <a:spcBef>
                <a:spcPts val="1500"/>
              </a:spcBef>
              <a:buNone/>
            </a:pPr>
            <a:r>
              <a:rPr lang="en-US" altLang="en-US" sz="2000" dirty="0" smtClean="0">
                <a:solidFill>
                  <a:schemeClr val="tx1"/>
                </a:solidFill>
                <a:latin typeface="+mn-lt"/>
              </a:rPr>
              <a:t>This category currently accounts for a very large proportion of the I</a:t>
            </a:r>
            <a:r>
              <a:rPr lang="en-US" altLang="en-US" sz="100" dirty="0" smtClean="0">
                <a:solidFill>
                  <a:schemeClr val="tx1"/>
                </a:solidFill>
                <a:latin typeface="+mn-lt"/>
              </a:rPr>
              <a:t> </a:t>
            </a:r>
            <a:r>
              <a:rPr lang="en-US" altLang="en-US" sz="2000" dirty="0" smtClean="0">
                <a:solidFill>
                  <a:schemeClr val="tx1"/>
                </a:solidFill>
                <a:latin typeface="+mn-lt"/>
              </a:rPr>
              <a:t>T work force.</a:t>
            </a:r>
          </a:p>
          <a:p>
            <a:pPr marL="741600" lvl="3" indent="-284400" eaLnBrk="1" hangingPunct="1"/>
            <a:r>
              <a:rPr lang="en-US" altLang="en-US" sz="2000" b="1" dirty="0" smtClean="0">
                <a:solidFill>
                  <a:schemeClr val="tx1"/>
                </a:solidFill>
                <a:latin typeface="+mn-lt"/>
              </a:rPr>
              <a:t>System </a:t>
            </a:r>
            <a:r>
              <a:rPr lang="en-US" altLang="en-US" sz="2000" b="1" dirty="0">
                <a:solidFill>
                  <a:schemeClr val="tx1"/>
                </a:solidFill>
                <a:latin typeface="+mn-lt"/>
              </a:rPr>
              <a:t>Analysts</a:t>
            </a:r>
            <a:r>
              <a:rPr lang="en-US" altLang="en-US" sz="2000" dirty="0">
                <a:solidFill>
                  <a:schemeClr val="tx1"/>
                </a:solidFill>
                <a:latin typeface="+mn-lt"/>
              </a:rPr>
              <a:t>: They understand the user requirements of naïve and sophisticated users and design applications including </a:t>
            </a:r>
            <a:r>
              <a:rPr lang="en-US" altLang="en-US" sz="2000" dirty="0" smtClean="0">
                <a:solidFill>
                  <a:schemeClr val="tx1"/>
                </a:solidFill>
                <a:latin typeface="+mn-lt"/>
              </a:rPr>
              <a:t>canned </a:t>
            </a:r>
            <a:r>
              <a:rPr lang="en-US" altLang="en-US" sz="2000" dirty="0">
                <a:solidFill>
                  <a:schemeClr val="tx1"/>
                </a:solidFill>
                <a:latin typeface="+mn-lt"/>
              </a:rPr>
              <a:t>transactions to meet those requirements. </a:t>
            </a:r>
          </a:p>
          <a:p>
            <a:pPr marL="741600" lvl="3" indent="-284400" eaLnBrk="1" hangingPunct="1"/>
            <a:r>
              <a:rPr lang="en-US" altLang="en-US" sz="2000" b="1" dirty="0">
                <a:solidFill>
                  <a:schemeClr val="tx1"/>
                </a:solidFill>
                <a:latin typeface="+mn-lt"/>
              </a:rPr>
              <a:t>Application Programmers: </a:t>
            </a:r>
            <a:r>
              <a:rPr lang="en-US" altLang="en-US" sz="2000" dirty="0">
                <a:solidFill>
                  <a:schemeClr val="tx1"/>
                </a:solidFill>
                <a:latin typeface="+mn-lt"/>
              </a:rPr>
              <a:t>Implement the specifications developed by analysts and test and debug them before deployment.</a:t>
            </a:r>
          </a:p>
          <a:p>
            <a:pPr marL="741600" lvl="3" indent="-284400" eaLnBrk="1" hangingPunct="1"/>
            <a:r>
              <a:rPr lang="en-US" altLang="en-US" sz="2000" b="1" dirty="0">
                <a:solidFill>
                  <a:schemeClr val="tx1"/>
                </a:solidFill>
                <a:latin typeface="+mn-lt"/>
              </a:rPr>
              <a:t>Business Analysts</a:t>
            </a:r>
            <a:r>
              <a:rPr lang="en-US" altLang="en-US" sz="2000" dirty="0">
                <a:solidFill>
                  <a:schemeClr val="tx1"/>
                </a:solidFill>
                <a:latin typeface="+mn-lt"/>
              </a:rPr>
              <a:t>: There is an increasing need for such people who can analyze vast amounts of business data and real-time data (“Big Data”) for better decision making related to planning, advertising, marketing etc. </a:t>
            </a:r>
          </a:p>
        </p:txBody>
      </p:sp>
    </p:spTree>
    <p:extLst>
      <p:ext uri="{BB962C8B-B14F-4D97-AF65-F5344CB8AC3E}">
        <p14:creationId xmlns:p14="http://schemas.microsoft.com/office/powerpoint/2010/main" val="399752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Database Users – Actors behind the </a:t>
            </a:r>
            <a:r>
              <a:rPr lang="en-US" altLang="en-US" dirty="0" smtClean="0"/>
              <a:t>Scene</a:t>
            </a:r>
            <a:endParaRPr lang="en-US" sz="2000" b="0" dirty="0"/>
          </a:p>
        </p:txBody>
      </p:sp>
      <p:sp>
        <p:nvSpPr>
          <p:cNvPr id="3" name="Text Placeholder 2"/>
          <p:cNvSpPr>
            <a:spLocks noGrp="1"/>
          </p:cNvSpPr>
          <p:nvPr>
            <p:ph type="body" idx="1"/>
          </p:nvPr>
        </p:nvSpPr>
        <p:spPr>
          <a:xfrm>
            <a:off x="457200" y="1600200"/>
            <a:ext cx="7816645" cy="4166419"/>
          </a:xfrm>
        </p:spPr>
        <p:txBody>
          <a:bodyPr/>
          <a:lstStyle/>
          <a:p>
            <a:r>
              <a:rPr lang="en-US" altLang="en-US" sz="2000" b="1" dirty="0">
                <a:solidFill>
                  <a:schemeClr val="tx1"/>
                </a:solidFill>
                <a:latin typeface="+mn-lt"/>
              </a:rPr>
              <a:t>System Designers and Implementors: </a:t>
            </a:r>
            <a:r>
              <a:rPr lang="en-US" altLang="en-US" sz="2000" dirty="0">
                <a:solidFill>
                  <a:schemeClr val="tx1"/>
                </a:solidFill>
                <a:latin typeface="+mn-lt"/>
              </a:rPr>
              <a:t>Design and implement </a:t>
            </a:r>
            <a:r>
              <a:rPr lang="en-US" altLang="en-US" sz="2000" dirty="0" smtClean="0">
                <a:solidFill>
                  <a:schemeClr val="tx1"/>
                </a:solidFill>
                <a:latin typeface="+mn-lt"/>
              </a:rPr>
              <a:t>D</a:t>
            </a:r>
            <a:r>
              <a:rPr lang="en-US" altLang="en-US" sz="100" dirty="0" smtClean="0">
                <a:solidFill>
                  <a:schemeClr val="tx1"/>
                </a:solidFill>
                <a:latin typeface="+mn-lt"/>
              </a:rPr>
              <a:t> </a:t>
            </a:r>
            <a:r>
              <a:rPr lang="en-US" altLang="en-US" sz="2000" dirty="0" smtClean="0">
                <a:solidFill>
                  <a:schemeClr val="tx1"/>
                </a:solidFill>
                <a:latin typeface="+mn-lt"/>
              </a:rPr>
              <a:t>B</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S </a:t>
            </a:r>
            <a:r>
              <a:rPr lang="en-US" altLang="en-US" sz="2000" dirty="0">
                <a:solidFill>
                  <a:schemeClr val="tx1"/>
                </a:solidFill>
                <a:latin typeface="+mn-lt"/>
              </a:rPr>
              <a:t>packages in the form of modules and interfaces and test and debug them. The </a:t>
            </a:r>
            <a:r>
              <a:rPr lang="en-US" altLang="en-US" sz="2000" dirty="0" smtClean="0">
                <a:solidFill>
                  <a:schemeClr val="tx1"/>
                </a:solidFill>
                <a:latin typeface="+mn-lt"/>
              </a:rPr>
              <a:t>D</a:t>
            </a:r>
            <a:r>
              <a:rPr lang="en-US" altLang="en-US" sz="100" dirty="0" smtClean="0">
                <a:solidFill>
                  <a:schemeClr val="tx1"/>
                </a:solidFill>
                <a:latin typeface="+mn-lt"/>
              </a:rPr>
              <a:t> </a:t>
            </a:r>
            <a:r>
              <a:rPr lang="en-US" altLang="en-US" sz="2000" dirty="0" smtClean="0">
                <a:solidFill>
                  <a:schemeClr val="tx1"/>
                </a:solidFill>
                <a:latin typeface="+mn-lt"/>
              </a:rPr>
              <a:t>B</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S </a:t>
            </a:r>
            <a:r>
              <a:rPr lang="en-US" altLang="en-US" sz="2000" dirty="0">
                <a:solidFill>
                  <a:schemeClr val="tx1"/>
                </a:solidFill>
                <a:latin typeface="+mn-lt"/>
              </a:rPr>
              <a:t>must interface with applications, language compilers, operating system components, etc.</a:t>
            </a:r>
          </a:p>
          <a:p>
            <a:r>
              <a:rPr lang="en-US" altLang="en-US" sz="2000" b="1" dirty="0">
                <a:solidFill>
                  <a:schemeClr val="tx1"/>
                </a:solidFill>
                <a:latin typeface="+mn-lt"/>
              </a:rPr>
              <a:t>Tool Developers</a:t>
            </a:r>
            <a:r>
              <a:rPr lang="en-US" altLang="en-US" sz="2000" dirty="0">
                <a:solidFill>
                  <a:schemeClr val="tx1"/>
                </a:solidFill>
                <a:latin typeface="+mn-lt"/>
              </a:rPr>
              <a:t>: Design and implement software systems called </a:t>
            </a:r>
            <a:r>
              <a:rPr lang="en-US" altLang="en-US" sz="2000" dirty="0" smtClean="0">
                <a:solidFill>
                  <a:schemeClr val="tx1"/>
                </a:solidFill>
                <a:latin typeface="+mn-lt"/>
              </a:rPr>
              <a:t>tools </a:t>
            </a:r>
            <a:r>
              <a:rPr lang="en-US" altLang="en-US" sz="2000" dirty="0">
                <a:solidFill>
                  <a:schemeClr val="tx1"/>
                </a:solidFill>
                <a:latin typeface="+mn-lt"/>
              </a:rPr>
              <a:t>for modeling and designing databases, performance monitoring, prototyping, test data generation, user interface creation, simulation etc. that facilitate building of applications and allow using database effectively</a:t>
            </a:r>
            <a:r>
              <a:rPr lang="en-US" altLang="en-US" sz="2000" dirty="0" smtClean="0">
                <a:solidFill>
                  <a:schemeClr val="tx1"/>
                </a:solidFill>
                <a:latin typeface="+mn-lt"/>
              </a:rPr>
              <a:t>.</a:t>
            </a:r>
            <a:endParaRPr lang="en-US" altLang="en-US" sz="2000" dirty="0">
              <a:solidFill>
                <a:schemeClr val="tx1"/>
              </a:solidFill>
              <a:latin typeface="+mn-lt"/>
            </a:endParaRPr>
          </a:p>
          <a:p>
            <a:r>
              <a:rPr lang="en-US" altLang="en-US" sz="2000" b="1" dirty="0">
                <a:solidFill>
                  <a:schemeClr val="tx1"/>
                </a:solidFill>
                <a:latin typeface="+mn-lt"/>
              </a:rPr>
              <a:t>Operators and Maintenance Personnel: </a:t>
            </a:r>
            <a:r>
              <a:rPr lang="en-US" altLang="en-US" sz="2000" dirty="0">
                <a:solidFill>
                  <a:schemeClr val="tx1"/>
                </a:solidFill>
                <a:latin typeface="+mn-lt"/>
              </a:rPr>
              <a:t>They manage the actual running and maintenance of the database system hardware and software environment</a:t>
            </a:r>
            <a:r>
              <a:rPr lang="en-US" altLang="en-US" sz="2000" dirty="0" smtClean="0">
                <a:solidFill>
                  <a:schemeClr val="tx1"/>
                </a:solidFill>
                <a:latin typeface="+mn-lt"/>
              </a:rPr>
              <a:t>.</a:t>
            </a:r>
            <a:endParaRPr lang="en-US" altLang="en-US" sz="2000" dirty="0">
              <a:solidFill>
                <a:schemeClr val="tx1"/>
              </a:solidFill>
              <a:latin typeface="+mn-lt"/>
            </a:endParaRPr>
          </a:p>
        </p:txBody>
      </p:sp>
    </p:spTree>
    <p:extLst>
      <p:ext uri="{BB962C8B-B14F-4D97-AF65-F5344CB8AC3E}">
        <p14:creationId xmlns:p14="http://schemas.microsoft.com/office/powerpoint/2010/main" val="3269523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832" cy="1097279"/>
          </a:xfrm>
        </p:spPr>
        <p:txBody>
          <a:bodyPr anchor="b"/>
          <a:lstStyle/>
          <a:p>
            <a:r>
              <a:rPr lang="en-US" altLang="en-US" sz="3000" dirty="0"/>
              <a:t>Advantages of Using the Database </a:t>
            </a:r>
            <a:r>
              <a:rPr lang="en-US" altLang="en-US" sz="3000" dirty="0" smtClean="0"/>
              <a:t>Approach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rPr>
              <a:t>Controlling redundancy in data storage and in development and maintenance efforts.</a:t>
            </a:r>
          </a:p>
          <a:p>
            <a:pPr lvl="1" eaLnBrk="1" hangingPunct="1"/>
            <a:r>
              <a:rPr lang="en-US" altLang="en-US" sz="2400" dirty="0">
                <a:latin typeface="+mn-lt"/>
              </a:rPr>
              <a:t>Sharing of data among multiple users.</a:t>
            </a:r>
          </a:p>
          <a:p>
            <a:pPr eaLnBrk="1" hangingPunct="1"/>
            <a:r>
              <a:rPr lang="en-US" altLang="en-US" sz="2400" dirty="0">
                <a:latin typeface="+mn-lt"/>
              </a:rPr>
              <a:t>Restricting unauthorized access to data. Only the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A </a:t>
            </a:r>
            <a:r>
              <a:rPr lang="en-US" altLang="en-US" sz="2400" dirty="0">
                <a:latin typeface="+mn-lt"/>
              </a:rPr>
              <a:t>staff uses privileged commands and facilities.</a:t>
            </a:r>
          </a:p>
          <a:p>
            <a:pPr eaLnBrk="1" hangingPunct="1"/>
            <a:r>
              <a:rPr lang="en-US" altLang="en-US" sz="2400" dirty="0">
                <a:latin typeface="+mn-lt"/>
              </a:rPr>
              <a:t>Providing persistent storage for program Objects</a:t>
            </a:r>
          </a:p>
          <a:p>
            <a:pPr lvl="1" eaLnBrk="1" hangingPunct="1"/>
            <a:r>
              <a:rPr lang="en-US" altLang="en-US" sz="2400" dirty="0">
                <a:latin typeface="+mn-lt"/>
              </a:rPr>
              <a:t>E.g., Object-oriented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 </a:t>
            </a:r>
            <a:r>
              <a:rPr lang="en-US" altLang="en-US" sz="2400" dirty="0">
                <a:latin typeface="+mn-lt"/>
              </a:rPr>
              <a:t>make program objects persistent– see Chapter 12.</a:t>
            </a:r>
          </a:p>
          <a:p>
            <a:pPr eaLnBrk="1" hangingPunct="1"/>
            <a:r>
              <a:rPr lang="en-US" altLang="en-US" sz="2400" dirty="0">
                <a:latin typeface="+mn-lt"/>
              </a:rPr>
              <a:t>Providing Storage Structures (e.g. indexes) for efficient Query Processing – see Chapter 17</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51544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t>Types of Databases and Database Applications</a:t>
            </a:r>
            <a:endParaRPr lang="en-US" sz="3000" dirty="0"/>
          </a:p>
        </p:txBody>
      </p:sp>
      <p:sp>
        <p:nvSpPr>
          <p:cNvPr id="3" name="Text Placeholder 2"/>
          <p:cNvSpPr>
            <a:spLocks noGrp="1"/>
          </p:cNvSpPr>
          <p:nvPr>
            <p:ph type="body" idx="1"/>
          </p:nvPr>
        </p:nvSpPr>
        <p:spPr/>
        <p:txBody>
          <a:bodyPr/>
          <a:lstStyle/>
          <a:p>
            <a:pPr eaLnBrk="1" hangingPunct="1"/>
            <a:r>
              <a:rPr lang="en-US" altLang="en-US" sz="1800" dirty="0">
                <a:latin typeface="+mn-lt"/>
              </a:rPr>
              <a:t>Traditional Applications:</a:t>
            </a:r>
          </a:p>
          <a:p>
            <a:pPr lvl="1" eaLnBrk="1" hangingPunct="1"/>
            <a:r>
              <a:rPr lang="en-US" altLang="en-US" sz="1800" dirty="0">
                <a:latin typeface="+mn-lt"/>
              </a:rPr>
              <a:t>Numeric and Textual Databases</a:t>
            </a:r>
          </a:p>
          <a:p>
            <a:pPr eaLnBrk="1" hangingPunct="1"/>
            <a:r>
              <a:rPr lang="en-US" altLang="en-US" sz="1800" dirty="0">
                <a:latin typeface="+mn-lt"/>
              </a:rPr>
              <a:t>More Recent Applications:</a:t>
            </a:r>
          </a:p>
          <a:p>
            <a:pPr lvl="1" eaLnBrk="1" hangingPunct="1"/>
            <a:r>
              <a:rPr lang="en-US" altLang="en-US" sz="1800" dirty="0">
                <a:latin typeface="+mn-lt"/>
              </a:rPr>
              <a:t>Multimedia Databases</a:t>
            </a:r>
          </a:p>
          <a:p>
            <a:pPr lvl="1" eaLnBrk="1" hangingPunct="1"/>
            <a:r>
              <a:rPr lang="en-US" altLang="en-US" sz="1800" dirty="0">
                <a:latin typeface="+mn-lt"/>
              </a:rPr>
              <a:t>Geographic Information Systems (</a:t>
            </a:r>
            <a:r>
              <a:rPr lang="en-US" altLang="en-US" sz="1800" dirty="0" smtClean="0">
                <a:latin typeface="+mn-lt"/>
              </a:rPr>
              <a:t>G</a:t>
            </a:r>
            <a:r>
              <a:rPr lang="en-US" altLang="en-US" sz="100" dirty="0" smtClean="0">
                <a:latin typeface="+mn-lt"/>
              </a:rPr>
              <a:t> </a:t>
            </a:r>
            <a:r>
              <a:rPr lang="en-US" altLang="en-US" sz="1800" dirty="0" smtClean="0">
                <a:latin typeface="+mn-lt"/>
              </a:rPr>
              <a:t>I</a:t>
            </a:r>
            <a:r>
              <a:rPr lang="en-US" altLang="en-US" sz="100" dirty="0" smtClean="0">
                <a:latin typeface="+mn-lt"/>
              </a:rPr>
              <a:t> </a:t>
            </a:r>
            <a:r>
              <a:rPr lang="en-US" altLang="en-US" sz="1800" dirty="0" smtClean="0">
                <a:latin typeface="+mn-lt"/>
              </a:rPr>
              <a:t>S</a:t>
            </a:r>
            <a:r>
              <a:rPr lang="en-US" altLang="en-US" sz="1800" dirty="0">
                <a:latin typeface="+mn-lt"/>
              </a:rPr>
              <a:t>)</a:t>
            </a:r>
          </a:p>
          <a:p>
            <a:pPr lvl="1" eaLnBrk="1" hangingPunct="1"/>
            <a:r>
              <a:rPr lang="en-US" altLang="en-US" sz="1800" dirty="0">
                <a:latin typeface="+mn-lt"/>
              </a:rPr>
              <a:t>Biological and Genome Databases</a:t>
            </a:r>
          </a:p>
          <a:p>
            <a:pPr lvl="1" eaLnBrk="1" hangingPunct="1"/>
            <a:r>
              <a:rPr lang="en-US" altLang="en-US" sz="1800" dirty="0">
                <a:latin typeface="+mn-lt"/>
              </a:rPr>
              <a:t>Data Warehouses</a:t>
            </a:r>
          </a:p>
          <a:p>
            <a:pPr lvl="1" eaLnBrk="1" hangingPunct="1"/>
            <a:r>
              <a:rPr lang="en-US" altLang="en-US" sz="1800" dirty="0">
                <a:latin typeface="+mn-lt"/>
              </a:rPr>
              <a:t>Mobile databases</a:t>
            </a:r>
          </a:p>
          <a:p>
            <a:pPr lvl="1" eaLnBrk="1" hangingPunct="1"/>
            <a:r>
              <a:rPr lang="en-US" altLang="en-US" sz="1800" dirty="0">
                <a:latin typeface="+mn-lt"/>
              </a:rPr>
              <a:t>Real-time and Active Databases</a:t>
            </a:r>
          </a:p>
          <a:p>
            <a:pPr eaLnBrk="1" hangingPunct="1"/>
            <a:r>
              <a:rPr lang="en-US" altLang="en-US" sz="1800" dirty="0">
                <a:latin typeface="+mn-lt"/>
              </a:rPr>
              <a:t>First part of book focuses on traditional applications</a:t>
            </a:r>
          </a:p>
          <a:p>
            <a:pPr eaLnBrk="1" hangingPunct="1"/>
            <a:r>
              <a:rPr lang="en-US" altLang="en-US" sz="1800" b="1" dirty="0">
                <a:latin typeface="+mn-lt"/>
              </a:rPr>
              <a:t>A number of recent applications are described later in the book (for example, Chapters 24,25,26,27,28,29</a:t>
            </a:r>
            <a:r>
              <a:rPr lang="en-US" altLang="en-US" sz="1800" b="1" dirty="0" smtClean="0">
                <a:latin typeface="+mn-lt"/>
              </a:rPr>
              <a:t>)</a:t>
            </a:r>
            <a:endParaRPr lang="en-US" altLang="en-US" sz="1800" b="1" dirty="0">
              <a:latin typeface="+mn-lt"/>
            </a:endParaRPr>
          </a:p>
        </p:txBody>
      </p:sp>
    </p:spTree>
    <p:extLst>
      <p:ext uri="{BB962C8B-B14F-4D97-AF65-F5344CB8AC3E}">
        <p14:creationId xmlns:p14="http://schemas.microsoft.com/office/powerpoint/2010/main" val="3799836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7587" cy="1097279"/>
          </a:xfrm>
        </p:spPr>
        <p:txBody>
          <a:bodyPr anchor="b"/>
          <a:lstStyle/>
          <a:p>
            <a:r>
              <a:rPr lang="en-US" altLang="en-US" sz="3000" dirty="0"/>
              <a:t>Advantages of Using the Database Approach </a:t>
            </a:r>
            <a:r>
              <a:rPr lang="en-US" altLang="en-US" sz="2000" b="0" dirty="0" smtClean="0"/>
              <a:t>(2 </a:t>
            </a:r>
            <a:r>
              <a:rPr lang="en-US" altLang="en-US" sz="2000" b="0" dirty="0"/>
              <a:t>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rPr>
              <a:t>Providing optimization of queries for efficient processing.</a:t>
            </a:r>
          </a:p>
          <a:p>
            <a:pPr eaLnBrk="1" hangingPunct="1"/>
            <a:r>
              <a:rPr lang="en-US" altLang="en-US" sz="2400" dirty="0">
                <a:latin typeface="+mn-lt"/>
              </a:rPr>
              <a:t>Providing backup and recovery services.</a:t>
            </a:r>
          </a:p>
          <a:p>
            <a:pPr eaLnBrk="1" hangingPunct="1"/>
            <a:r>
              <a:rPr lang="en-US" altLang="en-US" sz="2400" dirty="0">
                <a:latin typeface="+mn-lt"/>
              </a:rPr>
              <a:t>Providing multiple interfaces to different classes of users.</a:t>
            </a:r>
          </a:p>
          <a:p>
            <a:pPr eaLnBrk="1" hangingPunct="1"/>
            <a:r>
              <a:rPr lang="en-US" altLang="en-US" sz="2400" dirty="0">
                <a:latin typeface="+mn-lt"/>
              </a:rPr>
              <a:t>Representing complex relationships among data.</a:t>
            </a:r>
          </a:p>
          <a:p>
            <a:pPr eaLnBrk="1" hangingPunct="1"/>
            <a:r>
              <a:rPr lang="en-US" altLang="en-US" sz="2400" dirty="0">
                <a:latin typeface="+mn-lt"/>
              </a:rPr>
              <a:t>Enforcing integrity constraints on the database.</a:t>
            </a:r>
          </a:p>
          <a:p>
            <a:pPr eaLnBrk="1" hangingPunct="1"/>
            <a:r>
              <a:rPr lang="en-US" altLang="en-US" sz="2400" dirty="0">
                <a:latin typeface="+mn-lt"/>
              </a:rPr>
              <a:t>Drawing inferences and actions from the stored data using deductive and active rules and triggers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507224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Additional Implications of Using the Database </a:t>
            </a:r>
            <a:r>
              <a:rPr lang="en-US" altLang="en-US" dirty="0" smtClean="0"/>
              <a:t>Approach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mn-lt"/>
              </a:rPr>
              <a:t>Potential for enforcing standards:</a:t>
            </a:r>
          </a:p>
          <a:p>
            <a:pPr lvl="1" eaLnBrk="1" hangingPunct="1"/>
            <a:r>
              <a:rPr lang="en-US" altLang="en-US" sz="2400" dirty="0">
                <a:latin typeface="+mn-lt"/>
              </a:rPr>
              <a:t>This is very crucial for the success of database applications in large organizations. </a:t>
            </a:r>
            <a:r>
              <a:rPr lang="en-US" altLang="en-US" sz="2400" b="1" dirty="0">
                <a:latin typeface="+mn-lt"/>
              </a:rPr>
              <a:t>Standards</a:t>
            </a:r>
            <a:r>
              <a:rPr lang="en-US" altLang="en-US" sz="2400" dirty="0">
                <a:latin typeface="+mn-lt"/>
              </a:rPr>
              <a:t> refer to data item names, display formats, screens, report structures, meta-data (description of data), Web page layouts, etc.</a:t>
            </a:r>
          </a:p>
          <a:p>
            <a:pPr eaLnBrk="1" hangingPunct="1"/>
            <a:r>
              <a:rPr lang="en-US" altLang="en-US" sz="2400" b="1" dirty="0">
                <a:latin typeface="+mn-lt"/>
              </a:rPr>
              <a:t>Reduced application development time:</a:t>
            </a:r>
          </a:p>
          <a:p>
            <a:pPr lvl="1" eaLnBrk="1" hangingPunct="1"/>
            <a:r>
              <a:rPr lang="en-US" altLang="en-US" sz="2400" dirty="0">
                <a:latin typeface="+mn-lt"/>
              </a:rPr>
              <a:t>Incremental time to add each new application is reduced</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36342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Additional Implications of Using the Database Approach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mn-lt"/>
              </a:rPr>
              <a:t>Flexibility to change data structures:</a:t>
            </a:r>
          </a:p>
          <a:p>
            <a:pPr lvl="1" eaLnBrk="1" hangingPunct="1"/>
            <a:r>
              <a:rPr lang="en-US" altLang="en-US" sz="2400" dirty="0">
                <a:latin typeface="+mn-lt"/>
              </a:rPr>
              <a:t>Database structure may evolve as new requirements are defined. </a:t>
            </a:r>
          </a:p>
          <a:p>
            <a:pPr eaLnBrk="1" hangingPunct="1"/>
            <a:r>
              <a:rPr lang="en-US" altLang="en-US" sz="2400" b="1" dirty="0">
                <a:latin typeface="+mn-lt"/>
              </a:rPr>
              <a:t>Availability of current information:</a:t>
            </a:r>
          </a:p>
          <a:p>
            <a:pPr lvl="1" eaLnBrk="1" hangingPunct="1"/>
            <a:r>
              <a:rPr lang="en-US" altLang="en-US" sz="2400" dirty="0">
                <a:latin typeface="+mn-lt"/>
              </a:rPr>
              <a:t>Extremely important for on-line transaction systems such as shopping, airline, hotel, car reservations.</a:t>
            </a:r>
          </a:p>
          <a:p>
            <a:pPr eaLnBrk="1" hangingPunct="1"/>
            <a:r>
              <a:rPr lang="en-US" altLang="en-US" sz="2400" b="1" dirty="0">
                <a:latin typeface="+mn-lt"/>
              </a:rPr>
              <a:t>Economies of scale:</a:t>
            </a:r>
          </a:p>
          <a:p>
            <a:pPr lvl="1" eaLnBrk="1" hangingPunct="1"/>
            <a:r>
              <a:rPr lang="en-US" altLang="en-US" sz="2400" dirty="0">
                <a:latin typeface="+mn-lt"/>
              </a:rPr>
              <a:t>Wasteful overlap of resources and personnel can be avoided by consolidating data and applications across departments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129062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Historical Development of Database </a:t>
            </a:r>
            <a:r>
              <a:rPr lang="en-US" altLang="en-US" dirty="0" smtClean="0"/>
              <a:t>Technology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mn-lt"/>
              </a:rPr>
              <a:t>Early Database Applications:</a:t>
            </a:r>
          </a:p>
          <a:p>
            <a:pPr lvl="1" eaLnBrk="1" hangingPunct="1"/>
            <a:r>
              <a:rPr lang="en-US" altLang="en-US" sz="2200" dirty="0">
                <a:latin typeface="+mn-lt"/>
              </a:rPr>
              <a:t>The Hierarchical and Network Models were introduced in mid 1960s and dominated during the seventies.</a:t>
            </a:r>
          </a:p>
          <a:p>
            <a:pPr lvl="1" eaLnBrk="1" hangingPunct="1"/>
            <a:r>
              <a:rPr lang="en-US" altLang="en-US" sz="2200" dirty="0">
                <a:latin typeface="+mn-lt"/>
              </a:rPr>
              <a:t>A bulk of the worldwide database processing still occurs using these models, particularly, the hierarchical model using </a:t>
            </a:r>
            <a:r>
              <a:rPr lang="en-US" altLang="en-US" sz="2200" dirty="0" smtClean="0">
                <a:latin typeface="+mn-lt"/>
              </a:rPr>
              <a:t>I</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M’s I</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S </a:t>
            </a:r>
            <a:r>
              <a:rPr lang="en-US" altLang="en-US" sz="2200" dirty="0">
                <a:latin typeface="+mn-lt"/>
              </a:rPr>
              <a:t>system.</a:t>
            </a:r>
          </a:p>
          <a:p>
            <a:pPr eaLnBrk="1" hangingPunct="1"/>
            <a:r>
              <a:rPr lang="en-US" altLang="en-US" sz="2400" b="1" dirty="0">
                <a:latin typeface="+mn-lt"/>
              </a:rPr>
              <a:t>Relational Model based Systems:</a:t>
            </a:r>
          </a:p>
          <a:p>
            <a:pPr lvl="1" eaLnBrk="1" hangingPunct="1"/>
            <a:r>
              <a:rPr lang="en-US" altLang="en-US" sz="2200" dirty="0">
                <a:latin typeface="+mn-lt"/>
              </a:rPr>
              <a:t>Relational model was originally introduced in 1970, was heavily researched and experimented within </a:t>
            </a:r>
            <a:r>
              <a:rPr lang="en-US" altLang="en-US" sz="2200" dirty="0" smtClean="0">
                <a:latin typeface="+mn-lt"/>
              </a:rPr>
              <a:t>I</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 </a:t>
            </a:r>
            <a:r>
              <a:rPr lang="en-US" altLang="en-US" sz="2200" dirty="0">
                <a:latin typeface="+mn-lt"/>
              </a:rPr>
              <a:t>Research and several universities.</a:t>
            </a:r>
          </a:p>
          <a:p>
            <a:pPr lvl="1" eaLnBrk="1" hangingPunct="1"/>
            <a:r>
              <a:rPr lang="en-US" altLang="en-US" sz="2200" dirty="0">
                <a:latin typeface="+mn-lt"/>
              </a:rPr>
              <a:t>Relational </a:t>
            </a:r>
            <a:r>
              <a:rPr lang="en-US" altLang="en-US" sz="2200" dirty="0" smtClean="0">
                <a:latin typeface="+mn-lt"/>
              </a:rPr>
              <a:t>D</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S </a:t>
            </a:r>
            <a:r>
              <a:rPr lang="en-US" altLang="en-US" sz="2200" dirty="0">
                <a:latin typeface="+mn-lt"/>
              </a:rPr>
              <a:t>Products emerged in the early 1980s</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139890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Historical Development of Database Technology </a:t>
            </a:r>
            <a:r>
              <a:rPr lang="en-US" altLang="en-US" sz="2000" b="0" dirty="0" smtClean="0"/>
              <a:t>(2 of 3)</a:t>
            </a:r>
            <a:endParaRPr lang="en-US" sz="2000" b="0" dirty="0"/>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b="1" dirty="0">
                <a:latin typeface="+mn-lt"/>
              </a:rPr>
              <a:t>Object-oriented and emerging applications:</a:t>
            </a:r>
          </a:p>
          <a:p>
            <a:pPr marL="741600" lvl="1" indent="-284400" eaLnBrk="1" hangingPunct="1"/>
            <a:r>
              <a:rPr lang="en-US" altLang="en-US" sz="2200" dirty="0">
                <a:latin typeface="+mn-lt"/>
              </a:rPr>
              <a:t>Object-Oriented Database Management </a:t>
            </a:r>
            <a:r>
              <a:rPr lang="en-US" altLang="en-US" sz="2200" dirty="0" smtClean="0">
                <a:latin typeface="+mn-lt"/>
              </a:rPr>
              <a:t>Systems (O</a:t>
            </a:r>
            <a:r>
              <a:rPr lang="en-US" altLang="en-US" sz="100" dirty="0" smtClean="0">
                <a:latin typeface="+mn-lt"/>
              </a:rPr>
              <a:t> </a:t>
            </a:r>
            <a:r>
              <a:rPr lang="en-US" altLang="en-US" sz="2200" dirty="0" smtClean="0">
                <a:latin typeface="+mn-lt"/>
              </a:rPr>
              <a:t>O</a:t>
            </a:r>
            <a:r>
              <a:rPr lang="en-US" altLang="en-US" sz="100" dirty="0" smtClean="0">
                <a:latin typeface="+mn-lt"/>
              </a:rPr>
              <a:t> </a:t>
            </a:r>
            <a:r>
              <a:rPr lang="en-US" altLang="en-US" sz="2200" dirty="0" smtClean="0">
                <a:latin typeface="+mn-lt"/>
              </a:rPr>
              <a:t>D</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s</a:t>
            </a:r>
            <a:r>
              <a:rPr lang="en-US" altLang="en-US" sz="2200" dirty="0">
                <a:latin typeface="+mn-lt"/>
              </a:rPr>
              <a:t>) were introduced in late 1980s and early 1990s to cater to the need of complex data processing in </a:t>
            </a:r>
            <a:r>
              <a:rPr lang="en-US" altLang="en-US" sz="2200" dirty="0" smtClean="0">
                <a:latin typeface="+mn-lt"/>
              </a:rPr>
              <a:t>C</a:t>
            </a:r>
            <a:r>
              <a:rPr lang="en-US" altLang="en-US" sz="100" dirty="0" smtClean="0">
                <a:latin typeface="+mn-lt"/>
              </a:rPr>
              <a:t> </a:t>
            </a:r>
            <a:r>
              <a:rPr lang="en-US" altLang="en-US" sz="2200" dirty="0" smtClean="0">
                <a:latin typeface="+mn-lt"/>
              </a:rPr>
              <a:t>A</a:t>
            </a:r>
            <a:r>
              <a:rPr lang="en-US" altLang="en-US" sz="100" dirty="0" smtClean="0">
                <a:latin typeface="+mn-lt"/>
              </a:rPr>
              <a:t> </a:t>
            </a:r>
            <a:r>
              <a:rPr lang="en-US" altLang="en-US" sz="2200" dirty="0" smtClean="0">
                <a:latin typeface="+mn-lt"/>
              </a:rPr>
              <a:t>D </a:t>
            </a:r>
            <a:r>
              <a:rPr lang="en-US" altLang="en-US" sz="2200" dirty="0">
                <a:latin typeface="+mn-lt"/>
              </a:rPr>
              <a:t>and other applications.</a:t>
            </a:r>
          </a:p>
          <a:p>
            <a:pPr lvl="2" eaLnBrk="1" hangingPunct="1"/>
            <a:r>
              <a:rPr lang="en-US" altLang="en-US" sz="2200" dirty="0">
                <a:latin typeface="+mn-lt"/>
              </a:rPr>
              <a:t>Their use has not taken off much.</a:t>
            </a:r>
          </a:p>
          <a:p>
            <a:pPr marL="741600" lvl="1" indent="-284400" eaLnBrk="1" hangingPunct="1"/>
            <a:r>
              <a:rPr lang="en-US" altLang="en-US" sz="2200" dirty="0">
                <a:latin typeface="+mn-lt"/>
              </a:rPr>
              <a:t>Many relational </a:t>
            </a:r>
            <a:r>
              <a:rPr lang="en-US" altLang="en-US" sz="2200" dirty="0" smtClean="0">
                <a:latin typeface="+mn-lt"/>
              </a:rPr>
              <a:t>D</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s </a:t>
            </a:r>
            <a:r>
              <a:rPr lang="en-US" altLang="en-US" sz="2200" dirty="0">
                <a:latin typeface="+mn-lt"/>
              </a:rPr>
              <a:t>have incorporated object database concepts, leading to a new category called </a:t>
            </a:r>
            <a:r>
              <a:rPr lang="en-US" altLang="en-US" sz="2200" b="1" dirty="0">
                <a:latin typeface="+mn-lt"/>
              </a:rPr>
              <a:t>object-relational </a:t>
            </a:r>
            <a:r>
              <a:rPr lang="en-US" altLang="en-US" sz="2200" dirty="0" smtClean="0">
                <a:latin typeface="+mn-lt"/>
              </a:rPr>
              <a:t>D</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s </a:t>
            </a:r>
            <a:r>
              <a:rPr lang="en-US" altLang="en-US" sz="2200" dirty="0">
                <a:latin typeface="+mn-lt"/>
              </a:rPr>
              <a:t>(</a:t>
            </a:r>
            <a:r>
              <a:rPr lang="en-US" altLang="en-US" sz="2200" dirty="0" smtClean="0">
                <a:latin typeface="+mn-lt"/>
              </a:rPr>
              <a:t>O</a:t>
            </a:r>
            <a:r>
              <a:rPr lang="en-US" altLang="en-US" sz="100" dirty="0" smtClean="0">
                <a:latin typeface="+mn-lt"/>
              </a:rPr>
              <a:t> </a:t>
            </a:r>
            <a:r>
              <a:rPr lang="en-US" altLang="en-US" sz="2200" dirty="0" smtClean="0">
                <a:latin typeface="+mn-lt"/>
              </a:rPr>
              <a:t>R</a:t>
            </a:r>
            <a:r>
              <a:rPr lang="en-US" altLang="en-US" sz="100" dirty="0" smtClean="0">
                <a:latin typeface="+mn-lt"/>
              </a:rPr>
              <a:t> </a:t>
            </a:r>
            <a:r>
              <a:rPr lang="en-US" altLang="en-US" sz="2200" dirty="0" smtClean="0">
                <a:latin typeface="+mn-lt"/>
              </a:rPr>
              <a:t>D</a:t>
            </a:r>
            <a:r>
              <a:rPr lang="en-US" altLang="en-US" sz="100" dirty="0" smtClean="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s</a:t>
            </a:r>
            <a:r>
              <a:rPr lang="en-US" altLang="en-US" sz="2200" dirty="0">
                <a:latin typeface="+mn-lt"/>
              </a:rPr>
              <a:t>)</a:t>
            </a:r>
          </a:p>
          <a:p>
            <a:pPr marL="741600" lvl="1" indent="-284400" eaLnBrk="1" hangingPunct="1"/>
            <a:r>
              <a:rPr lang="en-US" altLang="en-US" sz="2200" b="1" dirty="0">
                <a:latin typeface="+mn-lt"/>
              </a:rPr>
              <a:t>Extended relational </a:t>
            </a:r>
            <a:r>
              <a:rPr lang="en-US" altLang="en-US" sz="2200" dirty="0">
                <a:latin typeface="+mn-lt"/>
              </a:rPr>
              <a:t>systems add further capabilities (e.g. for multimedia data, text, </a:t>
            </a:r>
            <a:r>
              <a:rPr lang="en-US" altLang="en-US" sz="2200" dirty="0" smtClean="0">
                <a:latin typeface="+mn-lt"/>
              </a:rPr>
              <a:t>X</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L</a:t>
            </a:r>
            <a:r>
              <a:rPr lang="en-US" altLang="en-US" sz="2200" dirty="0">
                <a:latin typeface="+mn-lt"/>
              </a:rPr>
              <a:t>, and other data types</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142327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Historical Development of Database Technology </a:t>
            </a:r>
            <a:r>
              <a:rPr lang="en-US" altLang="en-US" sz="2000" b="0" dirty="0" smtClean="0"/>
              <a:t>(3 of 3)</a:t>
            </a:r>
            <a:endParaRPr lang="en-US" sz="2000" b="0" dirty="0"/>
          </a:p>
        </p:txBody>
      </p:sp>
      <p:sp>
        <p:nvSpPr>
          <p:cNvPr id="3" name="Text Placeholder 2"/>
          <p:cNvSpPr>
            <a:spLocks noGrp="1"/>
          </p:cNvSpPr>
          <p:nvPr>
            <p:ph type="body" idx="1"/>
          </p:nvPr>
        </p:nvSpPr>
        <p:spPr>
          <a:xfrm>
            <a:off x="457201" y="1600200"/>
            <a:ext cx="7860890" cy="4933335"/>
          </a:xfrm>
        </p:spPr>
        <p:txBody>
          <a:bodyPr/>
          <a:lstStyle/>
          <a:p>
            <a:pPr eaLnBrk="1" hangingPunct="1"/>
            <a:r>
              <a:rPr lang="en-US" altLang="en-US" sz="2400" b="1" dirty="0">
                <a:latin typeface="+mn-lt"/>
              </a:rPr>
              <a:t>Data on the Web and E-commerce Applications:</a:t>
            </a:r>
          </a:p>
          <a:p>
            <a:pPr lvl="1" eaLnBrk="1" hangingPunct="1"/>
            <a:r>
              <a:rPr lang="en-US" altLang="en-US" sz="2400" dirty="0">
                <a:latin typeface="+mn-lt"/>
              </a:rPr>
              <a:t>Web contains data in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(Hypertext markup language) with links among pages.</a:t>
            </a:r>
          </a:p>
          <a:p>
            <a:pPr lvl="1" eaLnBrk="1" hangingPunct="1"/>
            <a:r>
              <a:rPr lang="en-US" altLang="en-US" sz="2400" dirty="0">
                <a:latin typeface="+mn-lt"/>
              </a:rPr>
              <a:t>This has given rise to a new set of applications and E-commerce is using new standards like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a:t>
            </a:r>
            <a:r>
              <a:rPr lang="en-US" altLang="en-US" sz="2400" dirty="0" err="1">
                <a:latin typeface="+mn-lt"/>
              </a:rPr>
              <a:t>eXtended</a:t>
            </a:r>
            <a:r>
              <a:rPr lang="en-US" altLang="en-US" sz="2400" dirty="0">
                <a:latin typeface="+mn-lt"/>
              </a:rPr>
              <a:t> </a:t>
            </a:r>
            <a:r>
              <a:rPr lang="en-US" altLang="en-US" sz="2400" dirty="0" smtClean="0">
                <a:latin typeface="+mn-lt"/>
              </a:rPr>
              <a:t>Markup </a:t>
            </a:r>
            <a:r>
              <a:rPr lang="en-US" altLang="en-US" sz="2400" dirty="0">
                <a:latin typeface="+mn-lt"/>
              </a:rPr>
              <a:t>Language). (see </a:t>
            </a:r>
            <a:r>
              <a:rPr lang="en-US" altLang="en-US" sz="2400" dirty="0" smtClean="0">
                <a:solidFill>
                  <a:schemeClr val="tx1"/>
                </a:solidFill>
                <a:latin typeface="+mn-lt"/>
              </a:rPr>
              <a:t>Ch</a:t>
            </a:r>
            <a:r>
              <a:rPr lang="en-US" altLang="en-US" sz="100" dirty="0" smtClean="0">
                <a:solidFill>
                  <a:schemeClr val="bg1"/>
                </a:solidFill>
                <a:latin typeface="+mn-lt"/>
              </a:rPr>
              <a:t>apter</a:t>
            </a:r>
            <a:r>
              <a:rPr lang="en-US" altLang="en-US" sz="2400" dirty="0" smtClean="0">
                <a:solidFill>
                  <a:schemeClr val="tx1"/>
                </a:solidFill>
                <a:latin typeface="+mn-lt"/>
              </a:rPr>
              <a:t> 13</a:t>
            </a:r>
            <a:r>
              <a:rPr lang="en-US" altLang="en-US" sz="2400" dirty="0">
                <a:solidFill>
                  <a:schemeClr val="tx1"/>
                </a:solidFill>
                <a:latin typeface="+mn-lt"/>
              </a:rPr>
              <a:t>).</a:t>
            </a:r>
          </a:p>
          <a:p>
            <a:pPr lvl="1" eaLnBrk="1" hangingPunct="1"/>
            <a:r>
              <a:rPr lang="en-US" altLang="en-US" sz="2400" dirty="0">
                <a:latin typeface="+mn-lt"/>
              </a:rPr>
              <a:t>Script programming languages such as </a:t>
            </a:r>
            <a:r>
              <a:rPr lang="en-US" altLang="en-US" sz="2400" dirty="0" smtClean="0">
                <a:latin typeface="+mn-lt"/>
              </a:rPr>
              <a:t>P</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 </a:t>
            </a:r>
            <a:r>
              <a:rPr lang="en-US" altLang="en-US" sz="2400" dirty="0">
                <a:latin typeface="+mn-lt"/>
              </a:rPr>
              <a:t>and JavaScript allow generation of dynamic Web pages that are partially generated from a database (see </a:t>
            </a:r>
            <a:r>
              <a:rPr lang="en-US" altLang="en-US" sz="2400" dirty="0" smtClean="0">
                <a:latin typeface="+mn-lt"/>
              </a:rPr>
              <a:t>Ch</a:t>
            </a:r>
            <a:r>
              <a:rPr lang="en-US" altLang="en-US" sz="100" dirty="0" smtClean="0">
                <a:solidFill>
                  <a:schemeClr val="bg1"/>
                </a:solidFill>
                <a:latin typeface="+mn-lt"/>
              </a:rPr>
              <a:t>apter</a:t>
            </a:r>
            <a:r>
              <a:rPr lang="en-US" altLang="en-US" sz="2400" dirty="0" smtClean="0">
                <a:latin typeface="+mn-lt"/>
              </a:rPr>
              <a:t> 11</a:t>
            </a:r>
            <a:r>
              <a:rPr lang="en-US" altLang="en-US" sz="2400" dirty="0">
                <a:latin typeface="+mn-lt"/>
              </a:rPr>
              <a:t>).</a:t>
            </a:r>
          </a:p>
          <a:p>
            <a:pPr lvl="2" eaLnBrk="1" hangingPunct="1"/>
            <a:r>
              <a:rPr lang="en-US" altLang="en-US" sz="2400" dirty="0">
                <a:latin typeface="+mn-lt"/>
              </a:rPr>
              <a:t>Also allow database updates through Web </a:t>
            </a:r>
            <a:r>
              <a:rPr lang="en-US" altLang="en-US" sz="2400" dirty="0" smtClean="0">
                <a:latin typeface="+mn-lt"/>
              </a:rPr>
              <a:t>pages</a:t>
            </a:r>
            <a:endParaRPr lang="en-US" altLang="en-US" sz="2400" dirty="0">
              <a:latin typeface="+mn-lt"/>
            </a:endParaRPr>
          </a:p>
        </p:txBody>
      </p:sp>
    </p:spTree>
    <p:extLst>
      <p:ext uri="{BB962C8B-B14F-4D97-AF65-F5344CB8AC3E}">
        <p14:creationId xmlns:p14="http://schemas.microsoft.com/office/powerpoint/2010/main" val="3209698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Extending Database </a:t>
            </a:r>
            <a:r>
              <a:rPr lang="en-US" altLang="en-US" dirty="0" smtClean="0"/>
              <a:t>Capabilities </a:t>
            </a:r>
            <a:r>
              <a:rPr lang="en-US" altLang="en-US" sz="2000" b="0" dirty="0" smtClean="0"/>
              <a:t>(1 of 3)</a:t>
            </a:r>
            <a:endParaRPr lang="en-US" sz="2000" b="0" dirty="0"/>
          </a:p>
        </p:txBody>
      </p:sp>
      <p:sp>
        <p:nvSpPr>
          <p:cNvPr id="3" name="Text Placeholder 2"/>
          <p:cNvSpPr>
            <a:spLocks noGrp="1"/>
          </p:cNvSpPr>
          <p:nvPr>
            <p:ph type="body" idx="1"/>
          </p:nvPr>
        </p:nvSpPr>
        <p:spPr>
          <a:xfrm>
            <a:off x="457200" y="1554163"/>
            <a:ext cx="8229600" cy="4525963"/>
          </a:xfrm>
        </p:spPr>
        <p:txBody>
          <a:bodyPr/>
          <a:lstStyle/>
          <a:p>
            <a:pPr eaLnBrk="1" hangingPunct="1"/>
            <a:r>
              <a:rPr lang="en-US" altLang="en-US" sz="1800" b="1" dirty="0">
                <a:latin typeface="+mn-lt"/>
              </a:rPr>
              <a:t>New functionality is being added to </a:t>
            </a:r>
            <a:r>
              <a:rPr lang="en-US" altLang="en-US" sz="1800" b="1" dirty="0" smtClean="0">
                <a:latin typeface="+mn-lt"/>
              </a:rPr>
              <a:t>D</a:t>
            </a:r>
            <a:r>
              <a:rPr lang="en-US" altLang="en-US" sz="100" b="1" dirty="0" smtClean="0">
                <a:latin typeface="+mn-lt"/>
              </a:rPr>
              <a:t> </a:t>
            </a:r>
            <a:r>
              <a:rPr lang="en-US" altLang="en-US" sz="1800" b="1" dirty="0" smtClean="0">
                <a:latin typeface="+mn-lt"/>
              </a:rPr>
              <a:t>B</a:t>
            </a:r>
            <a:r>
              <a:rPr lang="en-US" altLang="en-US" sz="100" b="1" dirty="0" smtClean="0">
                <a:latin typeface="+mn-lt"/>
              </a:rPr>
              <a:t> </a:t>
            </a:r>
            <a:r>
              <a:rPr lang="en-US" altLang="en-US" sz="1800" b="1" dirty="0" smtClean="0">
                <a:latin typeface="+mn-lt"/>
              </a:rPr>
              <a:t>M</a:t>
            </a:r>
            <a:r>
              <a:rPr lang="en-US" altLang="en-US" sz="100" b="1" dirty="0" smtClean="0">
                <a:latin typeface="+mn-lt"/>
              </a:rPr>
              <a:t> </a:t>
            </a:r>
            <a:r>
              <a:rPr lang="en-US" altLang="en-US" sz="1800" b="1" dirty="0" smtClean="0">
                <a:latin typeface="+mn-lt"/>
              </a:rPr>
              <a:t>S</a:t>
            </a:r>
            <a:r>
              <a:rPr lang="en-US" altLang="en-US" sz="100" b="1" dirty="0" smtClean="0">
                <a:latin typeface="+mn-lt"/>
              </a:rPr>
              <a:t> </a:t>
            </a:r>
            <a:r>
              <a:rPr lang="en-US" altLang="en-US" sz="1800" b="1" dirty="0" smtClean="0">
                <a:latin typeface="+mn-lt"/>
              </a:rPr>
              <a:t>s </a:t>
            </a:r>
            <a:r>
              <a:rPr lang="en-US" altLang="en-US" sz="1800" b="1" dirty="0">
                <a:latin typeface="+mn-lt"/>
              </a:rPr>
              <a:t>in the following areas:</a:t>
            </a:r>
          </a:p>
          <a:p>
            <a:pPr lvl="1" eaLnBrk="1" hangingPunct="1"/>
            <a:r>
              <a:rPr lang="en-US" altLang="en-US" sz="1800" dirty="0">
                <a:latin typeface="+mn-lt"/>
              </a:rPr>
              <a:t>Scientific Applications – Physics, Chemistry, Biology - Genetics</a:t>
            </a:r>
          </a:p>
          <a:p>
            <a:pPr lvl="1" eaLnBrk="1" hangingPunct="1"/>
            <a:r>
              <a:rPr lang="en-US" altLang="en-US" sz="1800" dirty="0">
                <a:latin typeface="+mn-lt"/>
              </a:rPr>
              <a:t>Earth and Atmospheric Sciences and Astronomy</a:t>
            </a:r>
          </a:p>
          <a:p>
            <a:pPr lvl="1" eaLnBrk="1" hangingPunct="1"/>
            <a:r>
              <a:rPr lang="en-US" altLang="en-US" sz="1800" dirty="0" smtClean="0">
                <a:latin typeface="+mn-lt"/>
              </a:rPr>
              <a:t>X</a:t>
            </a:r>
            <a:r>
              <a:rPr lang="en-US" altLang="en-US" sz="100" dirty="0" smtClean="0">
                <a:latin typeface="+mn-lt"/>
              </a:rPr>
              <a:t> </a:t>
            </a:r>
            <a:r>
              <a:rPr lang="en-US" altLang="en-US" sz="1800" dirty="0" smtClean="0">
                <a:latin typeface="+mn-lt"/>
              </a:rPr>
              <a:t>M</a:t>
            </a:r>
            <a:r>
              <a:rPr lang="en-US" altLang="en-US" sz="100" dirty="0" smtClean="0">
                <a:latin typeface="+mn-lt"/>
              </a:rPr>
              <a:t> </a:t>
            </a:r>
            <a:r>
              <a:rPr lang="en-US" altLang="en-US" sz="1800" dirty="0" smtClean="0">
                <a:latin typeface="+mn-lt"/>
              </a:rPr>
              <a:t>L </a:t>
            </a:r>
            <a:r>
              <a:rPr lang="en-US" altLang="en-US" sz="1800" dirty="0">
                <a:latin typeface="+mn-lt"/>
              </a:rPr>
              <a:t>(eXtensible Markup Language)</a:t>
            </a:r>
          </a:p>
          <a:p>
            <a:pPr lvl="1" eaLnBrk="1" hangingPunct="1"/>
            <a:r>
              <a:rPr lang="en-US" altLang="en-US" sz="1800" dirty="0">
                <a:latin typeface="+mn-lt"/>
              </a:rPr>
              <a:t>Image Storage and Management</a:t>
            </a:r>
          </a:p>
          <a:p>
            <a:pPr lvl="1" eaLnBrk="1" hangingPunct="1"/>
            <a:r>
              <a:rPr lang="en-US" altLang="en-US" sz="1800" dirty="0">
                <a:latin typeface="+mn-lt"/>
              </a:rPr>
              <a:t>Audio and Video Data Management</a:t>
            </a:r>
          </a:p>
          <a:p>
            <a:pPr lvl="1" eaLnBrk="1" hangingPunct="1"/>
            <a:r>
              <a:rPr lang="en-US" altLang="en-US" sz="1800" dirty="0">
                <a:latin typeface="+mn-lt"/>
              </a:rPr>
              <a:t>Data Warehousing and Data Mining – a very major area for future development using new technologies (see Chapters 28-29)</a:t>
            </a:r>
          </a:p>
          <a:p>
            <a:pPr lvl="1" eaLnBrk="1" hangingPunct="1"/>
            <a:r>
              <a:rPr lang="en-US" altLang="en-US" sz="1800" dirty="0">
                <a:latin typeface="+mn-lt"/>
              </a:rPr>
              <a:t>Spatial Data Management and Location Based Services</a:t>
            </a:r>
          </a:p>
          <a:p>
            <a:pPr lvl="1" eaLnBrk="1" hangingPunct="1"/>
            <a:r>
              <a:rPr lang="en-US" altLang="en-US" sz="1800" dirty="0">
                <a:latin typeface="+mn-lt"/>
              </a:rPr>
              <a:t>Time Series and Historical Data Management</a:t>
            </a:r>
          </a:p>
          <a:p>
            <a:pPr eaLnBrk="1" hangingPunct="1"/>
            <a:r>
              <a:rPr lang="en-US" altLang="en-US" sz="1800" dirty="0">
                <a:latin typeface="+mn-lt"/>
              </a:rPr>
              <a:t>The above gives rise to </a:t>
            </a:r>
            <a:r>
              <a:rPr lang="en-US" altLang="en-US" sz="1800" b="1" dirty="0">
                <a:latin typeface="+mn-lt"/>
              </a:rPr>
              <a:t>new research and development </a:t>
            </a:r>
            <a:r>
              <a:rPr lang="en-US" altLang="en-US" sz="1800" dirty="0">
                <a:latin typeface="+mn-lt"/>
              </a:rPr>
              <a:t>in incorporating new data types, complex data structures, new operations and storage and indexing schemes in database systems. </a:t>
            </a:r>
          </a:p>
        </p:txBody>
      </p:sp>
    </p:spTree>
    <p:extLst>
      <p:ext uri="{BB962C8B-B14F-4D97-AF65-F5344CB8AC3E}">
        <p14:creationId xmlns:p14="http://schemas.microsoft.com/office/powerpoint/2010/main" val="2927726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Extending Database </a:t>
            </a:r>
            <a:r>
              <a:rPr lang="en-US" altLang="en-US" dirty="0" smtClean="0"/>
              <a:t>Capabilities </a:t>
            </a:r>
            <a:r>
              <a:rPr lang="en-US" altLang="en-US" sz="2000" b="0" dirty="0" smtClean="0"/>
              <a:t>(2 of 3)</a:t>
            </a:r>
            <a:endParaRPr lang="en-US" sz="2000" b="0" dirty="0"/>
          </a:p>
        </p:txBody>
      </p:sp>
      <p:sp>
        <p:nvSpPr>
          <p:cNvPr id="3" name="Text Placeholder 2"/>
          <p:cNvSpPr>
            <a:spLocks noGrp="1"/>
          </p:cNvSpPr>
          <p:nvPr>
            <p:ph type="body" idx="1"/>
          </p:nvPr>
        </p:nvSpPr>
        <p:spPr/>
        <p:txBody>
          <a:bodyPr/>
          <a:lstStyle/>
          <a:p>
            <a:pPr eaLnBrk="1" hangingPunct="1">
              <a:lnSpc>
                <a:spcPct val="90000"/>
              </a:lnSpc>
            </a:pPr>
            <a:r>
              <a:rPr lang="en-US" altLang="en-US" sz="2400" b="1" dirty="0">
                <a:latin typeface="+mn-lt"/>
              </a:rPr>
              <a:t>Background since the advent of the </a:t>
            </a:r>
            <a:r>
              <a:rPr lang="en-US" altLang="en-US" sz="2400" b="1" dirty="0" smtClean="0">
                <a:latin typeface="+mn-lt"/>
              </a:rPr>
              <a:t>21</a:t>
            </a:r>
            <a:r>
              <a:rPr lang="en-US" altLang="en-US" sz="2400" b="1" baseline="30000" dirty="0" smtClean="0">
                <a:latin typeface="+mn-lt"/>
              </a:rPr>
              <a:t>st</a:t>
            </a:r>
            <a:r>
              <a:rPr lang="en-US" altLang="en-US" sz="2400" b="1" dirty="0" smtClean="0">
                <a:latin typeface="+mn-lt"/>
              </a:rPr>
              <a:t> </a:t>
            </a:r>
            <a:r>
              <a:rPr lang="en-US" altLang="en-US" sz="2400" b="1" dirty="0">
                <a:latin typeface="+mn-lt"/>
              </a:rPr>
              <a:t>Century</a:t>
            </a:r>
            <a:r>
              <a:rPr lang="en-US" altLang="en-US" sz="2400" b="1" dirty="0" smtClean="0">
                <a:latin typeface="+mn-lt"/>
              </a:rPr>
              <a:t>:</a:t>
            </a:r>
            <a:endParaRPr lang="en-US" altLang="en-US" sz="2400" dirty="0" smtClean="0">
              <a:latin typeface="+mn-lt"/>
            </a:endParaRPr>
          </a:p>
          <a:p>
            <a:pPr lvl="1" eaLnBrk="1" hangingPunct="1"/>
            <a:r>
              <a:rPr lang="en-US" altLang="en-US" sz="2400" dirty="0" smtClean="0">
                <a:latin typeface="+mn-lt"/>
              </a:rPr>
              <a:t>First </a:t>
            </a:r>
            <a:r>
              <a:rPr lang="en-US" altLang="en-US" sz="2400" dirty="0">
                <a:latin typeface="+mn-lt"/>
              </a:rPr>
              <a:t>decade of the 21</a:t>
            </a:r>
            <a:r>
              <a:rPr lang="en-US" altLang="en-US" sz="2400" baseline="30000" dirty="0">
                <a:latin typeface="+mn-lt"/>
              </a:rPr>
              <a:t>st</a:t>
            </a:r>
            <a:r>
              <a:rPr lang="en-US" altLang="en-US" sz="2400" dirty="0">
                <a:latin typeface="+mn-lt"/>
              </a:rPr>
              <a:t> century has seen tremendous growth in user generated data and automatically collected data from applications and search engines</a:t>
            </a:r>
            <a:r>
              <a:rPr lang="en-US" altLang="en-US" sz="2400" dirty="0" smtClean="0">
                <a:latin typeface="+mn-lt"/>
              </a:rPr>
              <a:t>.</a:t>
            </a:r>
          </a:p>
          <a:p>
            <a:pPr lvl="1" eaLnBrk="1" hangingPunct="1"/>
            <a:r>
              <a:rPr lang="en-US" altLang="en-US" sz="2400" dirty="0" smtClean="0">
                <a:latin typeface="+mn-lt"/>
              </a:rPr>
              <a:t>Social </a:t>
            </a:r>
            <a:r>
              <a:rPr lang="en-US" altLang="en-US" sz="2400" dirty="0">
                <a:latin typeface="+mn-lt"/>
              </a:rPr>
              <a:t>Media platforms such as Facebook and Twitter are generating millions of transactions a day and businesses are interested to tap into this data to “understand” the </a:t>
            </a:r>
            <a:r>
              <a:rPr lang="en-US" altLang="en-US" sz="2400" dirty="0" smtClean="0">
                <a:latin typeface="+mn-lt"/>
              </a:rPr>
              <a:t>users</a:t>
            </a:r>
          </a:p>
          <a:p>
            <a:pPr lvl="1" eaLnBrk="1" hangingPunct="1"/>
            <a:r>
              <a:rPr lang="en-US" altLang="en-US" sz="2400" dirty="0" smtClean="0">
                <a:latin typeface="+mn-lt"/>
              </a:rPr>
              <a:t>Cloud </a:t>
            </a:r>
            <a:r>
              <a:rPr lang="en-US" altLang="en-US" sz="2400" dirty="0">
                <a:latin typeface="+mn-lt"/>
              </a:rPr>
              <a:t>Storage and Backup is making unlimited amount of storage available to users and </a:t>
            </a:r>
            <a:r>
              <a:rPr lang="en-US" altLang="en-US" sz="2400" dirty="0" smtClean="0">
                <a:latin typeface="+mn-lt"/>
              </a:rPr>
              <a:t>applications</a:t>
            </a:r>
            <a:endParaRPr lang="en-US" altLang="en-US" sz="2400" dirty="0">
              <a:latin typeface="+mn-lt"/>
            </a:endParaRPr>
          </a:p>
        </p:txBody>
      </p:sp>
    </p:spTree>
    <p:extLst>
      <p:ext uri="{BB962C8B-B14F-4D97-AF65-F5344CB8AC3E}">
        <p14:creationId xmlns:p14="http://schemas.microsoft.com/office/powerpoint/2010/main" val="3958691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Extending Database </a:t>
            </a:r>
            <a:r>
              <a:rPr lang="en-US" altLang="en-US" dirty="0" smtClean="0"/>
              <a:t>Capabilities </a:t>
            </a:r>
            <a:r>
              <a:rPr lang="en-US" altLang="en-US" sz="2000" b="0" dirty="0" smtClean="0"/>
              <a:t>(3 of 3)</a:t>
            </a:r>
            <a:endParaRPr lang="en-US" sz="2000" b="0" dirty="0"/>
          </a:p>
        </p:txBody>
      </p:sp>
      <p:sp>
        <p:nvSpPr>
          <p:cNvPr id="3" name="Text Placeholder 2"/>
          <p:cNvSpPr>
            <a:spLocks noGrp="1"/>
          </p:cNvSpPr>
          <p:nvPr>
            <p:ph type="body" idx="1"/>
          </p:nvPr>
        </p:nvSpPr>
        <p:spPr/>
        <p:txBody>
          <a:bodyPr/>
          <a:lstStyle/>
          <a:p>
            <a:pPr eaLnBrk="1" hangingPunct="1"/>
            <a:r>
              <a:rPr lang="en-US" altLang="en-US" sz="1800" b="1" dirty="0">
                <a:latin typeface="+mn-lt"/>
              </a:rPr>
              <a:t>Emergence of Big Data Technologies and </a:t>
            </a:r>
            <a:r>
              <a:rPr lang="en-US" altLang="en-US" sz="1800" b="1" dirty="0" smtClean="0">
                <a:latin typeface="+mn-lt"/>
              </a:rPr>
              <a:t>N</a:t>
            </a:r>
            <a:r>
              <a:rPr lang="en-US" altLang="en-US" sz="100" b="1" dirty="0" smtClean="0">
                <a:latin typeface="+mn-lt"/>
              </a:rPr>
              <a:t> </a:t>
            </a:r>
            <a:r>
              <a:rPr lang="en-US" altLang="en-US" sz="1800" b="1" dirty="0" smtClean="0">
                <a:latin typeface="+mn-lt"/>
              </a:rPr>
              <a:t>O</a:t>
            </a:r>
            <a:r>
              <a:rPr lang="en-US" altLang="en-US" sz="100" b="1" dirty="0" smtClean="0">
                <a:latin typeface="+mn-lt"/>
              </a:rPr>
              <a:t> </a:t>
            </a:r>
            <a:r>
              <a:rPr lang="en-US" altLang="en-US" sz="1800" b="1" dirty="0" smtClean="0">
                <a:latin typeface="+mn-lt"/>
              </a:rPr>
              <a:t>S</a:t>
            </a:r>
            <a:r>
              <a:rPr lang="en-US" altLang="en-US" sz="100" b="1" dirty="0" smtClean="0">
                <a:latin typeface="+mn-lt"/>
              </a:rPr>
              <a:t> </a:t>
            </a:r>
            <a:r>
              <a:rPr lang="en-US" altLang="en-US" sz="1800" b="1" dirty="0" smtClean="0">
                <a:latin typeface="+mn-lt"/>
              </a:rPr>
              <a:t>Q</a:t>
            </a:r>
            <a:r>
              <a:rPr lang="en-US" altLang="en-US" sz="100" b="1" dirty="0" smtClean="0">
                <a:latin typeface="+mn-lt"/>
              </a:rPr>
              <a:t> </a:t>
            </a:r>
            <a:r>
              <a:rPr lang="en-US" altLang="en-US" sz="1800" b="1" dirty="0" smtClean="0">
                <a:latin typeface="+mn-lt"/>
              </a:rPr>
              <a:t>L </a:t>
            </a:r>
            <a:r>
              <a:rPr lang="en-US" altLang="en-US" sz="1800" b="1" dirty="0">
                <a:latin typeface="+mn-lt"/>
              </a:rPr>
              <a:t>databases</a:t>
            </a:r>
          </a:p>
          <a:p>
            <a:pPr lvl="1" eaLnBrk="1" hangingPunct="1"/>
            <a:r>
              <a:rPr lang="en-US" altLang="en-US" sz="1800" dirty="0">
                <a:latin typeface="+mn-lt"/>
              </a:rPr>
              <a:t>New data storage, management and analysis technology was necessary to deal with the onslaught of data in petabytes a day </a:t>
            </a:r>
            <a:r>
              <a:rPr lang="en-US" altLang="en-US" sz="1800" dirty="0" smtClean="0">
                <a:latin typeface="+mn-lt"/>
              </a:rPr>
              <a:t>(10**15 bytes or 1000 terabytes) in some applications – this started being commonly called as “Big Data”.</a:t>
            </a:r>
          </a:p>
          <a:p>
            <a:pPr lvl="1" eaLnBrk="1" hangingPunct="1"/>
            <a:r>
              <a:rPr lang="en-US" altLang="en-US" sz="1800" dirty="0" smtClean="0">
                <a:latin typeface="+mn-lt"/>
              </a:rPr>
              <a:t>Hadoop (which originated from Yahoo) and Mapreduce Programming approach to distributed data processing (which originated from Google) as well as the Google file system have given rise to Big Data technologies (Chapter 25). Further enhancements are taking place in the form of Spark based technology.</a:t>
            </a:r>
          </a:p>
          <a:p>
            <a:pPr lvl="1" eaLnBrk="1" hangingPunct="1"/>
            <a:r>
              <a:rPr lang="en-US" altLang="en-US" sz="1800" dirty="0" smtClean="0">
                <a:latin typeface="+mn-lt"/>
              </a:rPr>
              <a:t>N</a:t>
            </a:r>
            <a:r>
              <a:rPr lang="en-US" altLang="en-US" sz="100" dirty="0" smtClean="0">
                <a:latin typeface="+mn-lt"/>
              </a:rPr>
              <a:t> </a:t>
            </a:r>
            <a:r>
              <a:rPr lang="en-US" altLang="en-US" sz="1800" dirty="0" smtClean="0">
                <a:latin typeface="+mn-lt"/>
              </a:rPr>
              <a:t>O</a:t>
            </a:r>
            <a:r>
              <a:rPr lang="en-US" altLang="en-US" sz="100" dirty="0" smtClean="0">
                <a:latin typeface="+mn-lt"/>
              </a:rPr>
              <a:t> </a:t>
            </a:r>
            <a:r>
              <a:rPr lang="en-US" altLang="en-US" sz="1800" dirty="0" smtClean="0">
                <a:latin typeface="+mn-lt"/>
              </a:rPr>
              <a:t>S</a:t>
            </a:r>
            <a:r>
              <a:rPr lang="en-US" altLang="en-US" sz="100" dirty="0" smtClean="0">
                <a:latin typeface="+mn-lt"/>
              </a:rPr>
              <a:t> </a:t>
            </a:r>
            <a:r>
              <a:rPr lang="en-US" altLang="en-US" sz="1800" dirty="0" smtClean="0">
                <a:latin typeface="+mn-lt"/>
              </a:rPr>
              <a:t>Q</a:t>
            </a:r>
            <a:r>
              <a:rPr lang="en-US" altLang="en-US" sz="100" dirty="0" smtClean="0">
                <a:latin typeface="+mn-lt"/>
              </a:rPr>
              <a:t> </a:t>
            </a:r>
            <a:r>
              <a:rPr lang="en-US" altLang="en-US" sz="1800" dirty="0" smtClean="0">
                <a:latin typeface="+mn-lt"/>
              </a:rPr>
              <a:t>L </a:t>
            </a:r>
            <a:r>
              <a:rPr lang="en-US" altLang="en-US" sz="1800" dirty="0">
                <a:latin typeface="+mn-lt"/>
              </a:rPr>
              <a:t>(Not Only </a:t>
            </a:r>
            <a:r>
              <a:rPr lang="en-US" altLang="en-US" sz="1800" dirty="0" smtClean="0">
                <a:latin typeface="+mn-lt"/>
              </a:rPr>
              <a:t>S</a:t>
            </a:r>
            <a:r>
              <a:rPr lang="en-US" altLang="en-US" sz="100" dirty="0" smtClean="0">
                <a:latin typeface="+mn-lt"/>
              </a:rPr>
              <a:t> </a:t>
            </a:r>
            <a:r>
              <a:rPr lang="en-US" altLang="en-US" sz="1800" dirty="0" smtClean="0">
                <a:latin typeface="+mn-lt"/>
              </a:rPr>
              <a:t>Q</a:t>
            </a:r>
            <a:r>
              <a:rPr lang="en-US" altLang="en-US" sz="100" dirty="0" smtClean="0">
                <a:latin typeface="+mn-lt"/>
              </a:rPr>
              <a:t> </a:t>
            </a:r>
            <a:r>
              <a:rPr lang="en-US" altLang="en-US" sz="1800" dirty="0" smtClean="0">
                <a:latin typeface="+mn-lt"/>
              </a:rPr>
              <a:t>L- </a:t>
            </a:r>
            <a:r>
              <a:rPr lang="en-US" altLang="en-US" sz="1800" dirty="0">
                <a:latin typeface="+mn-lt"/>
              </a:rPr>
              <a:t>where </a:t>
            </a:r>
            <a:r>
              <a:rPr lang="en-US" altLang="en-US" sz="1800" dirty="0" smtClean="0">
                <a:latin typeface="+mn-lt"/>
              </a:rPr>
              <a:t>S</a:t>
            </a:r>
            <a:r>
              <a:rPr lang="en-US" altLang="en-US" sz="100" dirty="0" smtClean="0">
                <a:latin typeface="+mn-lt"/>
              </a:rPr>
              <a:t> </a:t>
            </a:r>
            <a:r>
              <a:rPr lang="en-US" altLang="en-US" sz="1800" dirty="0" smtClean="0">
                <a:latin typeface="+mn-lt"/>
              </a:rPr>
              <a:t>Q</a:t>
            </a:r>
            <a:r>
              <a:rPr lang="en-US" altLang="en-US" sz="100" dirty="0" smtClean="0">
                <a:latin typeface="+mn-lt"/>
              </a:rPr>
              <a:t> </a:t>
            </a:r>
            <a:r>
              <a:rPr lang="en-US" altLang="en-US" sz="1800" dirty="0" smtClean="0">
                <a:latin typeface="+mn-lt"/>
              </a:rPr>
              <a:t>L </a:t>
            </a:r>
            <a:r>
              <a:rPr lang="en-US" altLang="en-US" sz="1800" dirty="0">
                <a:latin typeface="+mn-lt"/>
              </a:rPr>
              <a:t>is the de facto standard language for relational </a:t>
            </a:r>
            <a:r>
              <a:rPr lang="en-US" altLang="en-US" sz="1800" dirty="0" smtClean="0">
                <a:latin typeface="+mn-lt"/>
              </a:rPr>
              <a:t>D</a:t>
            </a:r>
            <a:r>
              <a:rPr lang="en-US" altLang="en-US" sz="100" dirty="0" smtClean="0">
                <a:latin typeface="+mn-lt"/>
              </a:rPr>
              <a:t> </a:t>
            </a:r>
            <a:r>
              <a:rPr lang="en-US" altLang="en-US" sz="1800" dirty="0" smtClean="0">
                <a:latin typeface="+mn-lt"/>
              </a:rPr>
              <a:t>B</a:t>
            </a:r>
            <a:r>
              <a:rPr lang="en-US" altLang="en-US" sz="100" dirty="0" smtClean="0">
                <a:latin typeface="+mn-lt"/>
              </a:rPr>
              <a:t> </a:t>
            </a:r>
            <a:r>
              <a:rPr lang="en-US" altLang="en-US" sz="1800" dirty="0" smtClean="0">
                <a:latin typeface="+mn-lt"/>
              </a:rPr>
              <a:t>M</a:t>
            </a:r>
            <a:r>
              <a:rPr lang="en-US" altLang="en-US" sz="100" dirty="0" smtClean="0">
                <a:latin typeface="+mn-lt"/>
              </a:rPr>
              <a:t> </a:t>
            </a:r>
            <a:r>
              <a:rPr lang="en-US" altLang="en-US" sz="1800" dirty="0" smtClean="0">
                <a:latin typeface="+mn-lt"/>
              </a:rPr>
              <a:t>S</a:t>
            </a:r>
            <a:r>
              <a:rPr lang="en-US" altLang="en-US" sz="100" dirty="0" smtClean="0">
                <a:latin typeface="+mn-lt"/>
              </a:rPr>
              <a:t> </a:t>
            </a:r>
            <a:r>
              <a:rPr lang="en-US" altLang="en-US" sz="1800" dirty="0" smtClean="0">
                <a:latin typeface="+mn-lt"/>
              </a:rPr>
              <a:t>s</a:t>
            </a:r>
            <a:r>
              <a:rPr lang="en-US" altLang="en-US" sz="1800" dirty="0">
                <a:latin typeface="+mn-lt"/>
              </a:rPr>
              <a:t>) systems have been designed for rapid search and retrieval from documents, processing of huge graphs occurring on social networks, and other forms of unstructured data with flexible models of transaction processing (Chapter 24). </a:t>
            </a:r>
          </a:p>
        </p:txBody>
      </p:sp>
    </p:spTree>
    <p:extLst>
      <p:ext uri="{BB962C8B-B14F-4D97-AF65-F5344CB8AC3E}">
        <p14:creationId xmlns:p14="http://schemas.microsoft.com/office/powerpoint/2010/main" val="1412054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When not to use a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000" b="1" dirty="0">
                <a:latin typeface="+mn-lt"/>
              </a:rPr>
              <a:t>Main inhibitors (costs) of using a </a:t>
            </a:r>
            <a:r>
              <a:rPr lang="en-US" altLang="en-US" sz="2000" b="1" dirty="0" smtClean="0">
                <a:latin typeface="+mn-lt"/>
              </a:rPr>
              <a:t>D</a:t>
            </a:r>
            <a:r>
              <a:rPr lang="en-US" altLang="en-US" sz="100" b="1" dirty="0" smtClean="0">
                <a:latin typeface="+mn-lt"/>
              </a:rPr>
              <a:t> </a:t>
            </a:r>
            <a:r>
              <a:rPr lang="en-US" altLang="en-US" sz="2000" b="1" dirty="0" smtClean="0">
                <a:latin typeface="+mn-lt"/>
              </a:rPr>
              <a:t>B</a:t>
            </a:r>
            <a:r>
              <a:rPr lang="en-US" altLang="en-US" sz="100" b="1" dirty="0" smtClean="0">
                <a:latin typeface="+mn-lt"/>
              </a:rPr>
              <a:t> </a:t>
            </a:r>
            <a:r>
              <a:rPr lang="en-US" altLang="en-US" sz="2000" b="1" dirty="0" smtClean="0">
                <a:latin typeface="+mn-lt"/>
              </a:rPr>
              <a:t>M</a:t>
            </a:r>
            <a:r>
              <a:rPr lang="en-US" altLang="en-US" sz="100" b="1" dirty="0" smtClean="0">
                <a:latin typeface="+mn-lt"/>
              </a:rPr>
              <a:t> </a:t>
            </a:r>
            <a:r>
              <a:rPr lang="en-US" altLang="en-US" sz="2000" b="1" dirty="0" smtClean="0">
                <a:latin typeface="+mn-lt"/>
              </a:rPr>
              <a:t>S</a:t>
            </a:r>
            <a:r>
              <a:rPr lang="en-US" altLang="en-US" sz="2000" b="1" dirty="0">
                <a:latin typeface="+mn-lt"/>
              </a:rPr>
              <a:t>:</a:t>
            </a:r>
          </a:p>
          <a:p>
            <a:pPr lvl="1" eaLnBrk="1" hangingPunct="1"/>
            <a:r>
              <a:rPr lang="en-US" altLang="en-US" sz="2000" dirty="0">
                <a:latin typeface="+mn-lt"/>
              </a:rPr>
              <a:t>High initial investment and possible need for additional hardware.</a:t>
            </a:r>
          </a:p>
          <a:p>
            <a:pPr lvl="1" eaLnBrk="1" hangingPunct="1"/>
            <a:r>
              <a:rPr lang="en-US" altLang="en-US" sz="2000" dirty="0">
                <a:latin typeface="+mn-lt"/>
              </a:rPr>
              <a:t>Overhead for providing generality, security, concurrency control, recovery, </a:t>
            </a:r>
            <a:r>
              <a:rPr lang="en-US" altLang="en-US" sz="2000" dirty="0" smtClean="0">
                <a:latin typeface="+mn-lt"/>
              </a:rPr>
              <a:t>and </a:t>
            </a:r>
            <a:r>
              <a:rPr lang="en-US" altLang="en-US" sz="2000" dirty="0">
                <a:latin typeface="+mn-lt"/>
              </a:rPr>
              <a:t>integrity functions.</a:t>
            </a:r>
          </a:p>
          <a:p>
            <a:pPr eaLnBrk="1" hangingPunct="1"/>
            <a:r>
              <a:rPr lang="en-US" altLang="en-US" sz="2000" b="1" dirty="0">
                <a:latin typeface="+mn-lt"/>
              </a:rPr>
              <a:t>When a </a:t>
            </a:r>
            <a:r>
              <a:rPr lang="en-US" altLang="en-US" sz="2000" b="1" dirty="0" smtClean="0">
                <a:latin typeface="+mn-lt"/>
              </a:rPr>
              <a:t>D</a:t>
            </a:r>
            <a:r>
              <a:rPr lang="en-US" altLang="en-US" sz="100" b="1" dirty="0" smtClean="0">
                <a:latin typeface="+mn-lt"/>
              </a:rPr>
              <a:t> </a:t>
            </a:r>
            <a:r>
              <a:rPr lang="en-US" altLang="en-US" sz="2000" b="1" dirty="0" smtClean="0">
                <a:latin typeface="+mn-lt"/>
              </a:rPr>
              <a:t>B</a:t>
            </a:r>
            <a:r>
              <a:rPr lang="en-US" altLang="en-US" sz="100" b="1" dirty="0" smtClean="0">
                <a:latin typeface="+mn-lt"/>
              </a:rPr>
              <a:t> </a:t>
            </a:r>
            <a:r>
              <a:rPr lang="en-US" altLang="en-US" sz="2000" b="1" dirty="0" smtClean="0">
                <a:latin typeface="+mn-lt"/>
              </a:rPr>
              <a:t>M</a:t>
            </a:r>
            <a:r>
              <a:rPr lang="en-US" altLang="en-US" sz="100" b="1" dirty="0" smtClean="0">
                <a:latin typeface="+mn-lt"/>
              </a:rPr>
              <a:t> </a:t>
            </a:r>
            <a:r>
              <a:rPr lang="en-US" altLang="en-US" sz="2000" b="1" dirty="0" smtClean="0">
                <a:latin typeface="+mn-lt"/>
              </a:rPr>
              <a:t>S </a:t>
            </a:r>
            <a:r>
              <a:rPr lang="en-US" altLang="en-US" sz="2000" b="1" dirty="0">
                <a:latin typeface="+mn-lt"/>
              </a:rPr>
              <a:t>may be unnecessary:</a:t>
            </a:r>
          </a:p>
          <a:p>
            <a:pPr lvl="1" eaLnBrk="1" hangingPunct="1"/>
            <a:r>
              <a:rPr lang="en-US" altLang="en-US" sz="2000" dirty="0">
                <a:latin typeface="+mn-lt"/>
              </a:rPr>
              <a:t>If the database and applications are simple, well defined, and not expected to change.</a:t>
            </a:r>
          </a:p>
          <a:p>
            <a:pPr lvl="1" eaLnBrk="1" hangingPunct="1"/>
            <a:r>
              <a:rPr lang="en-US" altLang="en-US" sz="2000" dirty="0">
                <a:latin typeface="+mn-lt"/>
              </a:rPr>
              <a:t>If access to data by multiple users is not required.</a:t>
            </a:r>
          </a:p>
          <a:p>
            <a:pPr eaLnBrk="1" hangingPunct="1"/>
            <a:r>
              <a:rPr lang="en-US" altLang="en-US" sz="2000" b="1" dirty="0">
                <a:latin typeface="+mn-lt"/>
              </a:rPr>
              <a:t>When a </a:t>
            </a:r>
            <a:r>
              <a:rPr lang="en-US" altLang="en-US" sz="2000" b="1" dirty="0" smtClean="0">
                <a:latin typeface="+mn-lt"/>
              </a:rPr>
              <a:t>D</a:t>
            </a:r>
            <a:r>
              <a:rPr lang="en-US" altLang="en-US" sz="100" b="1" dirty="0" smtClean="0">
                <a:latin typeface="+mn-lt"/>
              </a:rPr>
              <a:t> </a:t>
            </a:r>
            <a:r>
              <a:rPr lang="en-US" altLang="en-US" sz="2000" b="1" dirty="0" smtClean="0">
                <a:latin typeface="+mn-lt"/>
              </a:rPr>
              <a:t>B</a:t>
            </a:r>
            <a:r>
              <a:rPr lang="en-US" altLang="en-US" sz="100" b="1" dirty="0" smtClean="0">
                <a:latin typeface="+mn-lt"/>
              </a:rPr>
              <a:t> </a:t>
            </a:r>
            <a:r>
              <a:rPr lang="en-US" altLang="en-US" sz="2000" b="1" dirty="0" smtClean="0">
                <a:latin typeface="+mn-lt"/>
              </a:rPr>
              <a:t>M</a:t>
            </a:r>
            <a:r>
              <a:rPr lang="en-US" altLang="en-US" sz="100" b="1" dirty="0" smtClean="0">
                <a:latin typeface="+mn-lt"/>
              </a:rPr>
              <a:t> </a:t>
            </a:r>
            <a:r>
              <a:rPr lang="en-US" altLang="en-US" sz="2000" b="1" dirty="0" smtClean="0">
                <a:latin typeface="+mn-lt"/>
              </a:rPr>
              <a:t>S </a:t>
            </a:r>
            <a:r>
              <a:rPr lang="en-US" altLang="en-US" sz="2000" b="1" dirty="0">
                <a:latin typeface="+mn-lt"/>
              </a:rPr>
              <a:t>may be infeasible:</a:t>
            </a:r>
          </a:p>
          <a:p>
            <a:pPr lvl="1" eaLnBrk="1" hangingPunct="1"/>
            <a:r>
              <a:rPr lang="en-US" altLang="en-US" sz="2000" dirty="0">
                <a:latin typeface="+mn-lt"/>
              </a:rPr>
              <a:t>In embedded systems where a general purpose </a:t>
            </a:r>
            <a:r>
              <a:rPr lang="en-US" altLang="en-US" sz="2000" dirty="0" smtClean="0">
                <a:latin typeface="+mn-lt"/>
              </a:rPr>
              <a:t>D</a:t>
            </a:r>
            <a:r>
              <a:rPr lang="en-US" altLang="en-US" sz="100" dirty="0" smtClean="0">
                <a:latin typeface="+mn-lt"/>
              </a:rPr>
              <a:t> </a:t>
            </a:r>
            <a:r>
              <a:rPr lang="en-US" altLang="en-US" sz="2000" dirty="0" smtClean="0">
                <a:latin typeface="+mn-lt"/>
              </a:rPr>
              <a:t>B</a:t>
            </a:r>
            <a:r>
              <a:rPr lang="en-US" altLang="en-US" sz="100" dirty="0" smtClean="0">
                <a:latin typeface="+mn-lt"/>
              </a:rPr>
              <a:t> </a:t>
            </a:r>
            <a:r>
              <a:rPr lang="en-US" altLang="en-US" sz="2000" dirty="0" smtClean="0">
                <a:latin typeface="+mn-lt"/>
              </a:rPr>
              <a:t>M</a:t>
            </a:r>
            <a:r>
              <a:rPr lang="en-US" altLang="en-US" sz="100" dirty="0" smtClean="0">
                <a:latin typeface="+mn-lt"/>
              </a:rPr>
              <a:t> </a:t>
            </a:r>
            <a:r>
              <a:rPr lang="en-US" altLang="en-US" sz="2000" dirty="0" smtClean="0">
                <a:latin typeface="+mn-lt"/>
              </a:rPr>
              <a:t>S </a:t>
            </a:r>
            <a:r>
              <a:rPr lang="en-US" altLang="en-US" sz="2000" dirty="0">
                <a:latin typeface="+mn-lt"/>
              </a:rPr>
              <a:t>may not fit in available </a:t>
            </a:r>
            <a:r>
              <a:rPr lang="en-US" altLang="en-US" sz="2000" dirty="0" smtClean="0">
                <a:latin typeface="+mn-lt"/>
              </a:rPr>
              <a:t>storage</a:t>
            </a:r>
            <a:endParaRPr lang="en-US" altLang="en-US" sz="2000" dirty="0">
              <a:latin typeface="+mn-lt"/>
            </a:endParaRPr>
          </a:p>
        </p:txBody>
      </p:sp>
    </p:spTree>
    <p:extLst>
      <p:ext uri="{BB962C8B-B14F-4D97-AF65-F5344CB8AC3E}">
        <p14:creationId xmlns:p14="http://schemas.microsoft.com/office/powerpoint/2010/main" val="359796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Recent </a:t>
            </a:r>
            <a:r>
              <a:rPr lang="en-US" altLang="en-US" dirty="0" smtClean="0"/>
              <a:t>Developments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a:defRPr/>
            </a:pPr>
            <a:r>
              <a:rPr lang="en-US" sz="2400" dirty="0">
                <a:latin typeface="+mn-lt"/>
              </a:rPr>
              <a:t>Social Networks started capturing a lot of information about people and about communications among people-posts, tweets, photos, videos in systems such as:</a:t>
            </a:r>
          </a:p>
          <a:p>
            <a:pPr marL="741600" lvl="1" indent="-284400">
              <a:buFont typeface="Arial" panose="020B0604020202020204" pitchFamily="34" charset="0"/>
              <a:buChar char="–"/>
              <a:defRPr/>
            </a:pPr>
            <a:r>
              <a:rPr lang="en-US" sz="2400" dirty="0" smtClean="0">
                <a:latin typeface="+mn-lt"/>
              </a:rPr>
              <a:t>Facebook</a:t>
            </a:r>
            <a:endParaRPr lang="en-US" sz="2400" dirty="0">
              <a:latin typeface="+mn-lt"/>
            </a:endParaRPr>
          </a:p>
          <a:p>
            <a:pPr marL="741600" lvl="1" indent="-284400">
              <a:buFont typeface="Arial" panose="020B0604020202020204" pitchFamily="34" charset="0"/>
              <a:buChar char="–"/>
              <a:defRPr/>
            </a:pPr>
            <a:r>
              <a:rPr lang="en-US" sz="2400" dirty="0" smtClean="0">
                <a:latin typeface="+mn-lt"/>
              </a:rPr>
              <a:t>Twitter</a:t>
            </a:r>
            <a:endParaRPr lang="en-US" sz="2400" dirty="0">
              <a:latin typeface="+mn-lt"/>
            </a:endParaRPr>
          </a:p>
          <a:p>
            <a:pPr marL="741600" lvl="1" indent="-284400">
              <a:buFont typeface="Arial" panose="020B0604020202020204" pitchFamily="34" charset="0"/>
              <a:buChar char="–"/>
              <a:defRPr/>
            </a:pPr>
            <a:r>
              <a:rPr lang="en-US" sz="2400" dirty="0" smtClean="0">
                <a:latin typeface="+mn-lt"/>
              </a:rPr>
              <a:t>Linked-In</a:t>
            </a:r>
            <a:endParaRPr lang="en-US" sz="2400" dirty="0">
              <a:latin typeface="+mn-lt"/>
            </a:endParaRPr>
          </a:p>
          <a:p>
            <a:pPr>
              <a:defRPr/>
            </a:pPr>
            <a:r>
              <a:rPr lang="en-US" sz="2400" dirty="0">
                <a:latin typeface="+mn-lt"/>
              </a:rPr>
              <a:t>All of the above constitutes data</a:t>
            </a:r>
          </a:p>
          <a:p>
            <a:pPr>
              <a:defRPr/>
            </a:pPr>
            <a:r>
              <a:rPr lang="en-US" sz="2400" dirty="0">
                <a:latin typeface="+mn-lt"/>
              </a:rPr>
              <a:t>Search Engines- Google, Bing, Yahoo : collect their own repository of web pages for searching </a:t>
            </a:r>
            <a:r>
              <a:rPr lang="en-US" sz="2400" dirty="0" smtClean="0">
                <a:latin typeface="+mn-lt"/>
              </a:rPr>
              <a:t>purposes</a:t>
            </a:r>
            <a:endParaRPr lang="en-US" sz="2400" dirty="0">
              <a:latin typeface="+mn-lt"/>
            </a:endParaRPr>
          </a:p>
        </p:txBody>
      </p:sp>
    </p:spTree>
    <p:extLst>
      <p:ext uri="{BB962C8B-B14F-4D97-AF65-F5344CB8AC3E}">
        <p14:creationId xmlns:p14="http://schemas.microsoft.com/office/powerpoint/2010/main" val="3876359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When not to use a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4181168"/>
          </a:xfrm>
        </p:spPr>
        <p:txBody>
          <a:bodyPr/>
          <a:lstStyle/>
          <a:p>
            <a:pPr eaLnBrk="1" hangingPunct="1"/>
            <a:r>
              <a:rPr lang="en-US" altLang="en-US" sz="2400" b="1" dirty="0">
                <a:latin typeface="+mn-lt"/>
              </a:rPr>
              <a:t>When no </a:t>
            </a:r>
            <a:r>
              <a:rPr lang="en-US" altLang="en-US" sz="2400" b="1" dirty="0" smtClean="0">
                <a:latin typeface="+mn-lt"/>
              </a:rPr>
              <a:t>D</a:t>
            </a:r>
            <a:r>
              <a:rPr lang="en-US" altLang="en-US" sz="100" b="1" dirty="0" smtClean="0">
                <a:latin typeface="+mn-lt"/>
              </a:rPr>
              <a:t> </a:t>
            </a:r>
            <a:r>
              <a:rPr lang="en-US" altLang="en-US" sz="2400" b="1" dirty="0" smtClean="0">
                <a:latin typeface="+mn-lt"/>
              </a:rPr>
              <a:t>B</a:t>
            </a:r>
            <a:r>
              <a:rPr lang="en-US" altLang="en-US" sz="100" b="1" dirty="0" smtClean="0">
                <a:latin typeface="+mn-lt"/>
              </a:rPr>
              <a:t> </a:t>
            </a:r>
            <a:r>
              <a:rPr lang="en-US" altLang="en-US" sz="2400" b="1" dirty="0" smtClean="0">
                <a:latin typeface="+mn-lt"/>
              </a:rPr>
              <a:t>M</a:t>
            </a:r>
            <a:r>
              <a:rPr lang="en-US" altLang="en-US" sz="100" b="1" dirty="0" smtClean="0">
                <a:latin typeface="+mn-lt"/>
              </a:rPr>
              <a:t> </a:t>
            </a:r>
            <a:r>
              <a:rPr lang="en-US" altLang="en-US" sz="2400" b="1" dirty="0" smtClean="0">
                <a:latin typeface="+mn-lt"/>
              </a:rPr>
              <a:t>S </a:t>
            </a:r>
            <a:r>
              <a:rPr lang="en-US" altLang="en-US" sz="2400" b="1" dirty="0">
                <a:latin typeface="+mn-lt"/>
              </a:rPr>
              <a:t>may suffice:</a:t>
            </a:r>
          </a:p>
          <a:p>
            <a:pPr lvl="1" eaLnBrk="1" hangingPunct="1"/>
            <a:r>
              <a:rPr lang="en-US" altLang="en-US" sz="2400" dirty="0">
                <a:latin typeface="+mn-lt"/>
              </a:rPr>
              <a:t>If there are stringent real-time requirements that may not be met because of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overhead (e.g., telephone switching systems)</a:t>
            </a:r>
          </a:p>
          <a:p>
            <a:pPr lvl="1" eaLnBrk="1" hangingPunct="1"/>
            <a:r>
              <a:rPr lang="en-US" altLang="en-US" sz="2400" dirty="0">
                <a:latin typeface="+mn-lt"/>
              </a:rPr>
              <a:t>If the database system is not able to handle the complexity of data because of modeling limitations (e.g., in complex genome and protein databases)</a:t>
            </a:r>
          </a:p>
          <a:p>
            <a:pPr lvl="1" eaLnBrk="1" hangingPunct="1"/>
            <a:r>
              <a:rPr lang="en-US" altLang="en-US" sz="2400" dirty="0">
                <a:latin typeface="+mn-lt"/>
              </a:rPr>
              <a:t>If the database users need special operations not supported by the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(e.g., </a:t>
            </a:r>
            <a:r>
              <a:rPr lang="en-US" altLang="en-US" sz="2400" dirty="0" smtClean="0">
                <a:latin typeface="+mn-lt"/>
              </a:rPr>
              <a:t>G</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S </a:t>
            </a:r>
            <a:r>
              <a:rPr lang="en-US" altLang="en-US" sz="2400" dirty="0">
                <a:latin typeface="+mn-lt"/>
              </a:rPr>
              <a:t>and location based services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049905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Chapter Summary</a:t>
            </a:r>
            <a:endParaRPr lang="en-US" dirty="0"/>
          </a:p>
        </p:txBody>
      </p:sp>
      <p:sp>
        <p:nvSpPr>
          <p:cNvPr id="3" name="Text Placeholder 2"/>
          <p:cNvSpPr>
            <a:spLocks noGrp="1"/>
          </p:cNvSpPr>
          <p:nvPr>
            <p:ph type="body" idx="1"/>
          </p:nvPr>
        </p:nvSpPr>
        <p:spPr>
          <a:xfrm>
            <a:off x="457200" y="1600200"/>
            <a:ext cx="8229600" cy="4712110"/>
          </a:xfrm>
        </p:spPr>
        <p:txBody>
          <a:bodyPr/>
          <a:lstStyle/>
          <a:p>
            <a:pPr eaLnBrk="1" hangingPunct="1"/>
            <a:r>
              <a:rPr lang="en-US" altLang="en-US" sz="1800" dirty="0">
                <a:latin typeface="+mn-lt"/>
              </a:rPr>
              <a:t>Types of Databases and Database Applications</a:t>
            </a:r>
          </a:p>
          <a:p>
            <a:pPr eaLnBrk="1" hangingPunct="1"/>
            <a:r>
              <a:rPr lang="en-US" altLang="en-US" sz="1800" dirty="0">
                <a:latin typeface="+mn-lt"/>
              </a:rPr>
              <a:t>Basic Definitions</a:t>
            </a:r>
          </a:p>
          <a:p>
            <a:pPr eaLnBrk="1" hangingPunct="1"/>
            <a:r>
              <a:rPr lang="en-US" altLang="en-US" sz="1800" dirty="0">
                <a:latin typeface="+mn-lt"/>
              </a:rPr>
              <a:t>Typical </a:t>
            </a:r>
            <a:r>
              <a:rPr lang="en-US" altLang="en-US" sz="1800" dirty="0" smtClean="0">
                <a:latin typeface="+mn-lt"/>
              </a:rPr>
              <a:t>D</a:t>
            </a:r>
            <a:r>
              <a:rPr lang="en-US" altLang="en-US" sz="100" dirty="0" smtClean="0">
                <a:latin typeface="+mn-lt"/>
              </a:rPr>
              <a:t> </a:t>
            </a:r>
            <a:r>
              <a:rPr lang="en-US" altLang="en-US" sz="1800" dirty="0" smtClean="0">
                <a:latin typeface="+mn-lt"/>
              </a:rPr>
              <a:t>B</a:t>
            </a:r>
            <a:r>
              <a:rPr lang="en-US" altLang="en-US" sz="100" dirty="0" smtClean="0">
                <a:latin typeface="+mn-lt"/>
              </a:rPr>
              <a:t> </a:t>
            </a:r>
            <a:r>
              <a:rPr lang="en-US" altLang="en-US" sz="1800" dirty="0" smtClean="0">
                <a:latin typeface="+mn-lt"/>
              </a:rPr>
              <a:t>M</a:t>
            </a:r>
            <a:r>
              <a:rPr lang="en-US" altLang="en-US" sz="100" dirty="0" smtClean="0">
                <a:latin typeface="+mn-lt"/>
              </a:rPr>
              <a:t> </a:t>
            </a:r>
            <a:r>
              <a:rPr lang="en-US" altLang="en-US" sz="1800" dirty="0" smtClean="0">
                <a:latin typeface="+mn-lt"/>
              </a:rPr>
              <a:t>S </a:t>
            </a:r>
            <a:r>
              <a:rPr lang="en-US" altLang="en-US" sz="1800" dirty="0">
                <a:latin typeface="+mn-lt"/>
              </a:rPr>
              <a:t>Functionality</a:t>
            </a:r>
          </a:p>
          <a:p>
            <a:pPr eaLnBrk="1" hangingPunct="1"/>
            <a:r>
              <a:rPr lang="en-US" altLang="en-US" sz="1800" dirty="0">
                <a:latin typeface="+mn-lt"/>
              </a:rPr>
              <a:t>Example of a Database </a:t>
            </a:r>
            <a:r>
              <a:rPr lang="en-US" altLang="en-US" sz="1800" dirty="0" smtClean="0">
                <a:latin typeface="+mn-lt"/>
              </a:rPr>
              <a:t>(University)</a:t>
            </a:r>
            <a:endParaRPr lang="en-US" altLang="en-US" sz="1800" dirty="0">
              <a:latin typeface="+mn-lt"/>
            </a:endParaRPr>
          </a:p>
          <a:p>
            <a:pPr eaLnBrk="1" hangingPunct="1"/>
            <a:r>
              <a:rPr lang="en-US" altLang="en-US" sz="1800" dirty="0">
                <a:latin typeface="+mn-lt"/>
              </a:rPr>
              <a:t>Main Characteristics of the Database Approach</a:t>
            </a:r>
          </a:p>
          <a:p>
            <a:pPr eaLnBrk="1" hangingPunct="1"/>
            <a:r>
              <a:rPr lang="en-US" altLang="en-US" sz="1800" dirty="0">
                <a:latin typeface="+mn-lt"/>
              </a:rPr>
              <a:t>Types of Database Users</a:t>
            </a:r>
          </a:p>
          <a:p>
            <a:pPr eaLnBrk="1" hangingPunct="1"/>
            <a:r>
              <a:rPr lang="en-US" altLang="en-US" sz="1800" dirty="0">
                <a:latin typeface="+mn-lt"/>
              </a:rPr>
              <a:t>Advantages of Using the Database Approach</a:t>
            </a:r>
          </a:p>
          <a:p>
            <a:pPr eaLnBrk="1" hangingPunct="1"/>
            <a:r>
              <a:rPr lang="en-US" altLang="en-US" sz="1800" dirty="0">
                <a:latin typeface="+mn-lt"/>
              </a:rPr>
              <a:t>Historical Development of Database Technology</a:t>
            </a:r>
          </a:p>
          <a:p>
            <a:pPr eaLnBrk="1" hangingPunct="1"/>
            <a:r>
              <a:rPr lang="en-US" altLang="en-US" sz="1800" dirty="0">
                <a:latin typeface="+mn-lt"/>
              </a:rPr>
              <a:t>Extending Database Capabilities</a:t>
            </a:r>
          </a:p>
          <a:p>
            <a:pPr eaLnBrk="1" hangingPunct="1"/>
            <a:r>
              <a:rPr lang="en-US" altLang="en-US" sz="1800" dirty="0">
                <a:latin typeface="+mn-lt"/>
              </a:rPr>
              <a:t>When Not to Use </a:t>
            </a:r>
            <a:r>
              <a:rPr lang="en-US" altLang="en-US" sz="1800" dirty="0" smtClean="0">
                <a:latin typeface="+mn-lt"/>
              </a:rPr>
              <a:t>Databases</a:t>
            </a:r>
            <a:endParaRPr lang="en-US" altLang="en-US" sz="1800" dirty="0">
              <a:latin typeface="+mn-lt"/>
            </a:endParaRPr>
          </a:p>
        </p:txBody>
      </p:sp>
    </p:spTree>
    <p:extLst>
      <p:ext uri="{BB962C8B-B14F-4D97-AF65-F5344CB8AC3E}">
        <p14:creationId xmlns:p14="http://schemas.microsoft.com/office/powerpoint/2010/main" val="3943846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Recent </a:t>
            </a:r>
            <a:r>
              <a:rPr lang="en-US" altLang="en-US" dirty="0" smtClean="0"/>
              <a:t>Developments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7919884" cy="4525963"/>
          </a:xfrm>
        </p:spPr>
        <p:txBody>
          <a:bodyPr/>
          <a:lstStyle/>
          <a:p>
            <a:r>
              <a:rPr lang="en-US" altLang="en-US" sz="2400" dirty="0">
                <a:latin typeface="+mn-lt"/>
              </a:rPr>
              <a:t>New Technologies are emerging from the so-called non-database software vendors to manage vast amounts of data generated on the web</a:t>
            </a:r>
            <a:r>
              <a:rPr lang="en-US" altLang="en-US" sz="2400" dirty="0" smtClean="0">
                <a:latin typeface="+mn-lt"/>
              </a:rPr>
              <a:t>:</a:t>
            </a:r>
            <a:endParaRPr lang="en-US" altLang="en-US" sz="2400" dirty="0">
              <a:latin typeface="+mn-lt"/>
            </a:endParaRPr>
          </a:p>
          <a:p>
            <a:r>
              <a:rPr lang="en-US" altLang="en-US" sz="2400" dirty="0">
                <a:latin typeface="+mn-lt"/>
              </a:rPr>
              <a:t>Big Data storage systems involving large clusters of distributed computers (Chapter 25)</a:t>
            </a:r>
          </a:p>
          <a:p>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(Not Only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r>
              <a:rPr lang="en-US" altLang="en-US" sz="2400" dirty="0">
                <a:latin typeface="+mn-lt"/>
              </a:rPr>
              <a:t>) systems (Chapter 24)</a:t>
            </a:r>
          </a:p>
          <a:p>
            <a:r>
              <a:rPr lang="en-US" altLang="en-US" sz="2400" dirty="0">
                <a:latin typeface="+mn-lt"/>
              </a:rPr>
              <a:t>A large amount of data now resides on the “cloud” which means it is in huge data centers using thousands of machines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33286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Basic Definitions</a:t>
            </a:r>
            <a:endParaRPr lang="en-US" dirty="0"/>
          </a:p>
        </p:txBody>
      </p:sp>
      <p:sp>
        <p:nvSpPr>
          <p:cNvPr id="3" name="Text Placeholder 2"/>
          <p:cNvSpPr>
            <a:spLocks noGrp="1"/>
          </p:cNvSpPr>
          <p:nvPr>
            <p:ph type="body" idx="1"/>
          </p:nvPr>
        </p:nvSpPr>
        <p:spPr>
          <a:xfrm>
            <a:off x="457200" y="1513114"/>
            <a:ext cx="8229600" cy="4822371"/>
          </a:xfrm>
        </p:spPr>
        <p:txBody>
          <a:bodyPr/>
          <a:lstStyle/>
          <a:p>
            <a:pPr eaLnBrk="1" hangingPunct="1">
              <a:lnSpc>
                <a:spcPct val="90000"/>
              </a:lnSpc>
            </a:pPr>
            <a:r>
              <a:rPr lang="en-US" altLang="en-US" sz="1800" b="1" dirty="0">
                <a:latin typeface="+mn-lt"/>
              </a:rPr>
              <a:t>Database:</a:t>
            </a:r>
          </a:p>
          <a:p>
            <a:pPr lvl="1" eaLnBrk="1" hangingPunct="1"/>
            <a:r>
              <a:rPr lang="en-US" altLang="en-US" sz="1800" dirty="0">
                <a:latin typeface="+mn-lt"/>
              </a:rPr>
              <a:t>A collection of related data.</a:t>
            </a:r>
          </a:p>
          <a:p>
            <a:pPr eaLnBrk="1" hangingPunct="1">
              <a:lnSpc>
                <a:spcPct val="90000"/>
              </a:lnSpc>
            </a:pPr>
            <a:r>
              <a:rPr lang="en-US" altLang="en-US" sz="1800" b="1" dirty="0">
                <a:latin typeface="+mn-lt"/>
              </a:rPr>
              <a:t>Data:</a:t>
            </a:r>
          </a:p>
          <a:p>
            <a:pPr lvl="1" eaLnBrk="1" hangingPunct="1"/>
            <a:r>
              <a:rPr lang="en-US" altLang="en-US" sz="1800" dirty="0">
                <a:latin typeface="+mn-lt"/>
              </a:rPr>
              <a:t>Known facts that can be recorded and have an implicit meaning.</a:t>
            </a:r>
          </a:p>
          <a:p>
            <a:pPr eaLnBrk="1" hangingPunct="1"/>
            <a:r>
              <a:rPr lang="en-US" altLang="en-US" sz="1800" b="1" dirty="0">
                <a:latin typeface="+mn-lt"/>
              </a:rPr>
              <a:t>Mini-world:</a:t>
            </a:r>
          </a:p>
          <a:p>
            <a:pPr lvl="1" eaLnBrk="1" hangingPunct="1"/>
            <a:r>
              <a:rPr lang="en-US" altLang="en-US" sz="1800" dirty="0">
                <a:latin typeface="+mn-lt"/>
              </a:rPr>
              <a:t>Some part of the real world about which data is stored in a database. For example, student grades and transcripts at a university.</a:t>
            </a:r>
          </a:p>
          <a:p>
            <a:pPr eaLnBrk="1" hangingPunct="1"/>
            <a:r>
              <a:rPr lang="en-US" altLang="en-US" sz="1800" b="1" dirty="0">
                <a:latin typeface="+mn-lt"/>
              </a:rPr>
              <a:t>Database Management System (</a:t>
            </a:r>
            <a:r>
              <a:rPr lang="en-US" altLang="en-US" sz="1800" b="1" dirty="0" smtClean="0">
                <a:latin typeface="+mn-lt"/>
              </a:rPr>
              <a:t>D</a:t>
            </a:r>
            <a:r>
              <a:rPr lang="en-US" altLang="en-US" sz="100" b="1" dirty="0" smtClean="0">
                <a:latin typeface="+mn-lt"/>
              </a:rPr>
              <a:t> </a:t>
            </a:r>
            <a:r>
              <a:rPr lang="en-US" altLang="en-US" sz="1800" b="1" dirty="0" smtClean="0">
                <a:latin typeface="+mn-lt"/>
              </a:rPr>
              <a:t>B</a:t>
            </a:r>
            <a:r>
              <a:rPr lang="en-US" altLang="en-US" sz="100" b="1" dirty="0" smtClean="0">
                <a:latin typeface="+mn-lt"/>
              </a:rPr>
              <a:t> </a:t>
            </a:r>
            <a:r>
              <a:rPr lang="en-US" altLang="en-US" sz="1800" b="1" dirty="0" smtClean="0">
                <a:latin typeface="+mn-lt"/>
              </a:rPr>
              <a:t>M</a:t>
            </a:r>
            <a:r>
              <a:rPr lang="en-US" altLang="en-US" sz="100" b="1" dirty="0" smtClean="0">
                <a:latin typeface="+mn-lt"/>
              </a:rPr>
              <a:t> </a:t>
            </a:r>
            <a:r>
              <a:rPr lang="en-US" altLang="en-US" sz="1800" b="1" dirty="0" smtClean="0">
                <a:latin typeface="+mn-lt"/>
              </a:rPr>
              <a:t>S</a:t>
            </a:r>
            <a:r>
              <a:rPr lang="en-US" altLang="en-US" sz="1800" b="1" dirty="0">
                <a:latin typeface="+mn-lt"/>
              </a:rPr>
              <a:t>):</a:t>
            </a:r>
          </a:p>
          <a:p>
            <a:pPr lvl="1" eaLnBrk="1" hangingPunct="1"/>
            <a:r>
              <a:rPr lang="en-US" altLang="en-US" sz="1800" dirty="0">
                <a:latin typeface="+mn-lt"/>
              </a:rPr>
              <a:t>A software package/ system to facilitate the creation and maintenance of a computerized database.</a:t>
            </a:r>
          </a:p>
          <a:p>
            <a:pPr eaLnBrk="1" hangingPunct="1"/>
            <a:r>
              <a:rPr lang="en-US" altLang="en-US" sz="1800" b="1" dirty="0">
                <a:latin typeface="+mn-lt"/>
              </a:rPr>
              <a:t>Database System:</a:t>
            </a:r>
          </a:p>
          <a:p>
            <a:pPr lvl="1" eaLnBrk="1" hangingPunct="1"/>
            <a:r>
              <a:rPr lang="en-US" altLang="en-US" sz="1800" dirty="0">
                <a:latin typeface="+mn-lt"/>
              </a:rPr>
              <a:t>The </a:t>
            </a:r>
            <a:r>
              <a:rPr lang="en-US" altLang="en-US" sz="1800" dirty="0" smtClean="0">
                <a:latin typeface="+mn-lt"/>
              </a:rPr>
              <a:t>D</a:t>
            </a:r>
            <a:r>
              <a:rPr lang="en-US" altLang="en-US" sz="100" dirty="0" smtClean="0">
                <a:latin typeface="+mn-lt"/>
              </a:rPr>
              <a:t> </a:t>
            </a:r>
            <a:r>
              <a:rPr lang="en-US" altLang="en-US" sz="1800" dirty="0" smtClean="0">
                <a:latin typeface="+mn-lt"/>
              </a:rPr>
              <a:t>B</a:t>
            </a:r>
            <a:r>
              <a:rPr lang="en-US" altLang="en-US" sz="100" dirty="0" smtClean="0">
                <a:latin typeface="+mn-lt"/>
              </a:rPr>
              <a:t> </a:t>
            </a:r>
            <a:r>
              <a:rPr lang="en-US" altLang="en-US" sz="1800" dirty="0" smtClean="0">
                <a:latin typeface="+mn-lt"/>
              </a:rPr>
              <a:t>M</a:t>
            </a:r>
            <a:r>
              <a:rPr lang="en-US" altLang="en-US" sz="100" dirty="0" smtClean="0">
                <a:latin typeface="+mn-lt"/>
              </a:rPr>
              <a:t> </a:t>
            </a:r>
            <a:r>
              <a:rPr lang="en-US" altLang="en-US" sz="1800" dirty="0" smtClean="0">
                <a:latin typeface="+mn-lt"/>
              </a:rPr>
              <a:t>S </a:t>
            </a:r>
            <a:r>
              <a:rPr lang="en-US" altLang="en-US" sz="1800" dirty="0">
                <a:latin typeface="+mn-lt"/>
              </a:rPr>
              <a:t>software together with the data itself. </a:t>
            </a:r>
            <a:r>
              <a:rPr lang="en-US" altLang="en-US" sz="1800" dirty="0" smtClean="0">
                <a:latin typeface="+mn-lt"/>
              </a:rPr>
              <a:t>Sometimes</a:t>
            </a:r>
            <a:r>
              <a:rPr lang="en-US" altLang="en-US" sz="1800" dirty="0">
                <a:latin typeface="+mn-lt"/>
              </a:rPr>
              <a:t>, the applications are also included</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108703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t>Impact of Databases and Database Technology</a:t>
            </a:r>
            <a:endParaRPr lang="en-US" sz="3000" dirty="0"/>
          </a:p>
        </p:txBody>
      </p:sp>
      <p:sp>
        <p:nvSpPr>
          <p:cNvPr id="3" name="Text Placeholder 2"/>
          <p:cNvSpPr>
            <a:spLocks noGrp="1"/>
          </p:cNvSpPr>
          <p:nvPr>
            <p:ph type="body" idx="1"/>
          </p:nvPr>
        </p:nvSpPr>
        <p:spPr/>
        <p:txBody>
          <a:bodyPr/>
          <a:lstStyle/>
          <a:p>
            <a:r>
              <a:rPr lang="en-US" altLang="en-US" sz="2400" b="1" dirty="0">
                <a:solidFill>
                  <a:schemeClr val="tx1"/>
                </a:solidFill>
                <a:latin typeface="+mn-lt"/>
              </a:rPr>
              <a:t>Businesses:</a:t>
            </a:r>
            <a:r>
              <a:rPr lang="en-US" altLang="en-US" sz="2400" dirty="0">
                <a:solidFill>
                  <a:schemeClr val="tx1"/>
                </a:solidFill>
                <a:latin typeface="+mn-lt"/>
              </a:rPr>
              <a:t> Banking, Insurance, Retail, Transportation, Healthcare, Manufacturing</a:t>
            </a:r>
          </a:p>
          <a:p>
            <a:r>
              <a:rPr lang="en-US" altLang="en-US" sz="2400" b="1" dirty="0">
                <a:solidFill>
                  <a:schemeClr val="tx1"/>
                </a:solidFill>
                <a:latin typeface="+mn-lt"/>
              </a:rPr>
              <a:t>Service Industries: </a:t>
            </a:r>
            <a:r>
              <a:rPr lang="en-US" altLang="en-US" sz="2400" dirty="0">
                <a:solidFill>
                  <a:schemeClr val="tx1"/>
                </a:solidFill>
                <a:latin typeface="+mn-lt"/>
              </a:rPr>
              <a:t>Financial, Real-estate, Legal, Electronic Commerce, Small businesses</a:t>
            </a:r>
          </a:p>
          <a:p>
            <a:r>
              <a:rPr lang="en-US" altLang="en-US" sz="2400" b="1" dirty="0" smtClean="0">
                <a:solidFill>
                  <a:schemeClr val="tx1"/>
                </a:solidFill>
                <a:latin typeface="+mn-lt"/>
              </a:rPr>
              <a:t>Education: </a:t>
            </a:r>
            <a:r>
              <a:rPr lang="en-US" altLang="en-US" sz="2400" dirty="0">
                <a:solidFill>
                  <a:schemeClr val="tx1"/>
                </a:solidFill>
                <a:latin typeface="+mn-lt"/>
              </a:rPr>
              <a:t>Resources for content and Delivery</a:t>
            </a:r>
          </a:p>
          <a:p>
            <a:r>
              <a:rPr lang="en-US" altLang="en-US" sz="2400" b="1" dirty="0">
                <a:solidFill>
                  <a:schemeClr val="tx1"/>
                </a:solidFill>
                <a:latin typeface="+mn-lt"/>
              </a:rPr>
              <a:t>More recently: </a:t>
            </a:r>
            <a:r>
              <a:rPr lang="en-US" altLang="en-US" sz="2400" dirty="0">
                <a:solidFill>
                  <a:schemeClr val="tx1"/>
                </a:solidFill>
                <a:latin typeface="+mn-lt"/>
              </a:rPr>
              <a:t>Social Networks, Environmental and Scientific Applications, Medicine and Genetics</a:t>
            </a:r>
          </a:p>
          <a:p>
            <a:r>
              <a:rPr lang="en-US" altLang="en-US" sz="2400" b="1" dirty="0">
                <a:solidFill>
                  <a:schemeClr val="tx1"/>
                </a:solidFill>
                <a:latin typeface="+mn-lt"/>
              </a:rPr>
              <a:t>Personalized Applications: </a:t>
            </a:r>
            <a:r>
              <a:rPr lang="en-US" altLang="en-US" sz="2400" dirty="0">
                <a:solidFill>
                  <a:schemeClr val="tx1"/>
                </a:solidFill>
                <a:latin typeface="+mn-lt"/>
              </a:rPr>
              <a:t>based on smart mobile </a:t>
            </a:r>
            <a:r>
              <a:rPr lang="en-US" altLang="en-US" sz="2400" dirty="0" smtClean="0">
                <a:solidFill>
                  <a:schemeClr val="tx1"/>
                </a:solidFill>
                <a:latin typeface="+mn-lt"/>
              </a:rPr>
              <a:t>devices</a:t>
            </a:r>
            <a:endParaRPr lang="en-US" altLang="en-US" sz="2400" dirty="0">
              <a:solidFill>
                <a:schemeClr val="tx1"/>
              </a:solidFill>
              <a:latin typeface="+mn-lt"/>
            </a:endParaRPr>
          </a:p>
        </p:txBody>
      </p:sp>
    </p:spTree>
    <p:extLst>
      <p:ext uri="{BB962C8B-B14F-4D97-AF65-F5344CB8AC3E}">
        <p14:creationId xmlns:p14="http://schemas.microsoft.com/office/powerpoint/2010/main" val="141434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54065" cy="1066799"/>
          </a:xfrm>
        </p:spPr>
        <p:txBody>
          <a:bodyPr anchor="b"/>
          <a:lstStyle/>
          <a:p>
            <a:r>
              <a:rPr lang="en-US" altLang="en-US" sz="3000" dirty="0" smtClean="0"/>
              <a:t>Figure 1.1 Simplified </a:t>
            </a:r>
            <a:r>
              <a:rPr lang="en-US" altLang="en-US" sz="3000" dirty="0"/>
              <a:t>database system environment</a:t>
            </a:r>
            <a:endParaRPr lang="en-US" sz="3000" dirty="0"/>
          </a:p>
        </p:txBody>
      </p:sp>
      <p:pic>
        <p:nvPicPr>
          <p:cNvPr id="5" name="Picture 4" descr="A diagram illustrates a simplified database system environment. Users or Programmers access the database system through Application Programs or Queries. The D B M S software in the database system processes the Queries or Programs. The software to access stored data retrieves the data from stored Database Definition, or Meta dash Data, and from the stored database. The retrieved data is sent back as output."/>
          <p:cNvPicPr>
            <a:picLocks noChangeAspect="1" noChangeArrowheads="1"/>
          </p:cNvPicPr>
          <p:nvPr/>
        </p:nvPicPr>
        <p:blipFill rotWithShape="1">
          <a:blip r:embed="rId2">
            <a:extLst>
              <a:ext uri="{28A0092B-C50C-407E-A947-70E740481C1C}">
                <a14:useLocalDpi xmlns:a14="http://schemas.microsoft.com/office/drawing/2010/main" val="0"/>
              </a:ext>
            </a:extLst>
          </a:blip>
          <a:srcRect r="24709"/>
          <a:stretch/>
        </p:blipFill>
        <p:spPr bwMode="auto">
          <a:xfrm>
            <a:off x="2853218" y="1617328"/>
            <a:ext cx="3762025" cy="431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72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Typical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S </a:t>
            </a:r>
            <a:r>
              <a:rPr lang="en-US" altLang="en-US" dirty="0"/>
              <a:t>Functionality</a:t>
            </a:r>
            <a:endParaRPr lang="en-US" dirty="0"/>
          </a:p>
        </p:txBody>
      </p:sp>
      <p:sp>
        <p:nvSpPr>
          <p:cNvPr id="3" name="Text Placeholder 2"/>
          <p:cNvSpPr>
            <a:spLocks noGrp="1"/>
          </p:cNvSpPr>
          <p:nvPr>
            <p:ph type="body" idx="1"/>
          </p:nvPr>
        </p:nvSpPr>
        <p:spPr/>
        <p:txBody>
          <a:bodyPr/>
          <a:lstStyle/>
          <a:p>
            <a:pPr eaLnBrk="1" hangingPunct="1"/>
            <a:r>
              <a:rPr lang="en-US" altLang="en-US" sz="2000" b="1" dirty="0">
                <a:latin typeface="+mn-lt"/>
              </a:rPr>
              <a:t>Define</a:t>
            </a:r>
            <a:r>
              <a:rPr lang="en-US" altLang="en-US" sz="2000" dirty="0">
                <a:latin typeface="+mn-lt"/>
              </a:rPr>
              <a:t> a particular database in terms of its data types, structures, and constraints</a:t>
            </a:r>
          </a:p>
          <a:p>
            <a:pPr eaLnBrk="1" hangingPunct="1"/>
            <a:r>
              <a:rPr lang="en-US" altLang="en-US" sz="2000" b="1" dirty="0">
                <a:latin typeface="+mn-lt"/>
              </a:rPr>
              <a:t>Construct</a:t>
            </a:r>
            <a:r>
              <a:rPr lang="en-US" altLang="en-US" sz="2000" dirty="0">
                <a:latin typeface="+mn-lt"/>
              </a:rPr>
              <a:t> or Load the initial database contents on a secondary storage medium</a:t>
            </a:r>
          </a:p>
          <a:p>
            <a:pPr eaLnBrk="1" hangingPunct="1"/>
            <a:r>
              <a:rPr lang="en-US" altLang="en-US" sz="2000" b="1" dirty="0">
                <a:latin typeface="+mn-lt"/>
              </a:rPr>
              <a:t>Manipulating</a:t>
            </a:r>
            <a:r>
              <a:rPr lang="en-US" altLang="en-US" sz="2000" dirty="0">
                <a:latin typeface="+mn-lt"/>
              </a:rPr>
              <a:t> the database:</a:t>
            </a:r>
          </a:p>
          <a:p>
            <a:pPr lvl="1" eaLnBrk="1" hangingPunct="1">
              <a:buFontTx/>
              <a:buChar char="–"/>
            </a:pPr>
            <a:r>
              <a:rPr lang="en-US" altLang="en-US" sz="2000" dirty="0">
                <a:latin typeface="+mn-lt"/>
              </a:rPr>
              <a:t>Retrieval: Querying, generating reports</a:t>
            </a:r>
          </a:p>
          <a:p>
            <a:pPr lvl="1" eaLnBrk="1" hangingPunct="1"/>
            <a:r>
              <a:rPr lang="en-US" altLang="en-US" sz="2000" dirty="0">
                <a:latin typeface="+mn-lt"/>
              </a:rPr>
              <a:t>Modification: Insertions, deletions and updates to its content</a:t>
            </a:r>
          </a:p>
          <a:p>
            <a:pPr lvl="1" eaLnBrk="1" hangingPunct="1"/>
            <a:r>
              <a:rPr lang="en-US" altLang="en-US" sz="2000" dirty="0">
                <a:latin typeface="+mn-lt"/>
              </a:rPr>
              <a:t>Accessing the database through Web applications</a:t>
            </a:r>
          </a:p>
          <a:p>
            <a:pPr eaLnBrk="1" hangingPunct="1"/>
            <a:r>
              <a:rPr lang="en-US" altLang="en-US" sz="2000" b="1" dirty="0">
                <a:latin typeface="+mn-lt"/>
              </a:rPr>
              <a:t>Processing</a:t>
            </a:r>
            <a:r>
              <a:rPr lang="en-US" altLang="en-US" sz="2000" dirty="0">
                <a:latin typeface="+mn-lt"/>
              </a:rPr>
              <a:t> and </a:t>
            </a:r>
            <a:r>
              <a:rPr lang="en-US" altLang="en-US" sz="2000" b="1" dirty="0">
                <a:latin typeface="+mn-lt"/>
              </a:rPr>
              <a:t>Sharing </a:t>
            </a:r>
            <a:r>
              <a:rPr lang="en-US" altLang="en-US" sz="2000" dirty="0">
                <a:latin typeface="+mn-lt"/>
              </a:rPr>
              <a:t>by a set of concurrent users and application programs – yet, keeping all data valid and </a:t>
            </a:r>
            <a:r>
              <a:rPr lang="en-US" altLang="en-US" sz="2000" dirty="0" smtClean="0">
                <a:latin typeface="+mn-lt"/>
              </a:rPr>
              <a:t>consistent</a:t>
            </a:r>
            <a:endParaRPr lang="en-US" altLang="en-US" sz="2000" dirty="0">
              <a:latin typeface="+mn-lt"/>
            </a:endParaRPr>
          </a:p>
        </p:txBody>
      </p:sp>
    </p:spTree>
    <p:extLst>
      <p:ext uri="{BB962C8B-B14F-4D97-AF65-F5344CB8AC3E}">
        <p14:creationId xmlns:p14="http://schemas.microsoft.com/office/powerpoint/2010/main" val="341244445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8176</TotalTime>
  <Words>3239</Words>
  <Application>Microsoft Office PowerPoint</Application>
  <PresentationFormat>On-screen Show (4:3)</PresentationFormat>
  <Paragraphs>394</Paragraphs>
  <Slides>42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ＭＳ Ｐゴシック</vt:lpstr>
      <vt:lpstr>Arial</vt:lpstr>
      <vt:lpstr>Noto Sans Symbols</vt:lpstr>
      <vt:lpstr>Times New Roman</vt:lpstr>
      <vt:lpstr>Verdana</vt:lpstr>
      <vt:lpstr>508 Lecture</vt:lpstr>
      <vt:lpstr>1_508 Lecture</vt:lpstr>
      <vt:lpstr>Fundamentals of Database Systems</vt:lpstr>
      <vt:lpstr>Learning Objectives</vt:lpstr>
      <vt:lpstr>Types of Databases and Database Applications</vt:lpstr>
      <vt:lpstr>Recent Developments (1 of 2)</vt:lpstr>
      <vt:lpstr>Recent Developments (2 of 2)</vt:lpstr>
      <vt:lpstr>Basic Definitions</vt:lpstr>
      <vt:lpstr>Impact of Databases and Database Technology</vt:lpstr>
      <vt:lpstr>Figure 1.1 Simplified database system environment</vt:lpstr>
      <vt:lpstr>Typical D B M S Functionality</vt:lpstr>
      <vt:lpstr>Application Activities Against a Database</vt:lpstr>
      <vt:lpstr>Additional D B M S Functionality</vt:lpstr>
      <vt:lpstr>Example of a Database (with a Conceptual Data Model) (1 of 2)</vt:lpstr>
      <vt:lpstr>Example of a Database (with a Conceptual Data Model) (2 of 2)</vt:lpstr>
      <vt:lpstr>Figure 1.2 Example of a simple database (1 of 4)</vt:lpstr>
      <vt:lpstr>Figure 1.2 Example of a simple database (2 of 4)</vt:lpstr>
      <vt:lpstr>Figure 1.2 Example of a simple database (3 of 4)</vt:lpstr>
      <vt:lpstr>Figure 1.2 Example of a simple database (4 of 4)</vt:lpstr>
      <vt:lpstr>Main Characteristics of the Database Approach (1 of 3)</vt:lpstr>
      <vt:lpstr>Figure 1.3 Example of a simplified database catalog (1 of 2)</vt:lpstr>
      <vt:lpstr>Figure 1.3 Example of a simplified database catalog (2 of 2)</vt:lpstr>
      <vt:lpstr>Main Characteristics of the Database Approach (2 of 3)</vt:lpstr>
      <vt:lpstr>Main Characteristics of the Database Approach (3 of 3)</vt:lpstr>
      <vt:lpstr>Database Users</vt:lpstr>
      <vt:lpstr>Database Users – Actors on the Scene (1of 2) </vt:lpstr>
      <vt:lpstr>Database End Users (1 of 2)</vt:lpstr>
      <vt:lpstr>Database End Users (2 of 2)</vt:lpstr>
      <vt:lpstr>Database Users – Actors on the Scene (2 of 2)</vt:lpstr>
      <vt:lpstr>Database Users – Actors behind the Scene</vt:lpstr>
      <vt:lpstr>Advantages of Using the Database Approach (1 of 2)</vt:lpstr>
      <vt:lpstr>Advantages of Using the Database Approach (2 of 2)</vt:lpstr>
      <vt:lpstr>Additional Implications of Using the Database Approach (1 of 2)</vt:lpstr>
      <vt:lpstr>Additional Implications of Using the Database Approach (2 of 2)</vt:lpstr>
      <vt:lpstr>Historical Development of Database Technology (1 of 3)</vt:lpstr>
      <vt:lpstr>Historical Development of Database Technology (2 of 3)</vt:lpstr>
      <vt:lpstr>Historical Development of Database Technology (3 of 3)</vt:lpstr>
      <vt:lpstr>Extending Database Capabilities (1 of 3)</vt:lpstr>
      <vt:lpstr>Extending Database Capabilities (2 of 3)</vt:lpstr>
      <vt:lpstr>Extending Database Capabilities (3 of 3)</vt:lpstr>
      <vt:lpstr>When not to use a D B M S (1 of 2)</vt:lpstr>
      <vt:lpstr>When not to use a D B M S (2 of 2)</vt:lpstr>
      <vt:lpstr>Chapter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701</cp:revision>
  <dcterms:modified xsi:type="dcterms:W3CDTF">2018-05-02T09:57:54Z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