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9"/>
  </p:notesMasterIdLst>
  <p:handoutMasterIdLst>
    <p:handoutMasterId r:id="rId60"/>
  </p:handoutMasterIdLst>
  <p:sldIdLst>
    <p:sldId id="301" r:id="rId3"/>
    <p:sldId id="305" r:id="rId4"/>
    <p:sldId id="307" r:id="rId5"/>
    <p:sldId id="308" r:id="rId6"/>
    <p:sldId id="309" r:id="rId7"/>
    <p:sldId id="310" r:id="rId8"/>
    <p:sldId id="311" r:id="rId9"/>
    <p:sldId id="312" r:id="rId10"/>
    <p:sldId id="313" r:id="rId11"/>
    <p:sldId id="318" r:id="rId12"/>
    <p:sldId id="319" r:id="rId13"/>
    <p:sldId id="320" r:id="rId14"/>
    <p:sldId id="321" r:id="rId15"/>
    <p:sldId id="322" r:id="rId16"/>
    <p:sldId id="314" r:id="rId17"/>
    <p:sldId id="315" r:id="rId18"/>
    <p:sldId id="323" r:id="rId19"/>
    <p:sldId id="316"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8" r:id="rId54"/>
    <p:sldId id="359" r:id="rId55"/>
    <p:sldId id="360" r:id="rId56"/>
    <p:sldId id="361" r:id="rId57"/>
    <p:sldId id="306" r:id="rId5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343" autoAdjust="0"/>
  </p:normalViewPr>
  <p:slideViewPr>
    <p:cSldViewPr snapToGrid="0" snapToObjects="1">
      <p:cViewPr varScale="1">
        <p:scale>
          <a:sx n="61" d="100"/>
          <a:sy n="61" d="100"/>
        </p:scale>
        <p:origin x="5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4/23/2018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extLst>
      <p:ext uri="{BB962C8B-B14F-4D97-AF65-F5344CB8AC3E}">
        <p14:creationId xmlns:p14="http://schemas.microsoft.com/office/powerpoint/2010/main" val="420064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70"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622828"/>
          </a:xfrm>
        </p:spPr>
        <p:txBody>
          <a:bodyPr/>
          <a:lstStyle/>
          <a:p>
            <a:r>
              <a:rPr lang="en-US" dirty="0" smtClean="0"/>
              <a:t>Fundamentals of Database Systems</a:t>
            </a:r>
            <a:endParaRPr lang="en-US" dirty="0">
              <a:solidFill>
                <a:schemeClr val="tx2"/>
              </a:solidFill>
            </a:endParaRPr>
          </a:p>
        </p:txBody>
      </p:sp>
      <p:sp>
        <p:nvSpPr>
          <p:cNvPr id="3" name="Text Placeholder 2"/>
          <p:cNvSpPr>
            <a:spLocks noGrp="1"/>
          </p:cNvSpPr>
          <p:nvPr>
            <p:ph type="body" idx="1"/>
          </p:nvPr>
        </p:nvSpPr>
        <p:spPr>
          <a:xfrm>
            <a:off x="457200" y="919554"/>
            <a:ext cx="8229600" cy="478970"/>
          </a:xfrm>
        </p:spPr>
        <p:txBody>
          <a:bodyPr/>
          <a:lstStyle/>
          <a:p>
            <a:r>
              <a:rPr lang="en-US" dirty="0" smtClean="0">
                <a:latin typeface="+mn-lt"/>
              </a:rPr>
              <a:t>Seventh</a:t>
            </a:r>
            <a:r>
              <a:rPr lang="en-US" dirty="0">
                <a:latin typeface="+mn-lt"/>
              </a:rPr>
              <a:t> </a:t>
            </a:r>
            <a:r>
              <a:rPr lang="en-US" dirty="0" smtClean="0">
                <a:latin typeface="+mn-lt"/>
              </a:rPr>
              <a:t>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j-lt"/>
              </a:rPr>
              <a:t>Chapter </a:t>
            </a:r>
            <a:r>
              <a:rPr lang="en-US" b="1" dirty="0" smtClean="0">
                <a:latin typeface="+mj-lt"/>
              </a:rPr>
              <a:t>2</a:t>
            </a:r>
            <a:endParaRPr lang="en-US" b="1" dirty="0">
              <a:latin typeface="+mj-lt"/>
            </a:endParaRPr>
          </a:p>
        </p:txBody>
      </p:sp>
      <p:sp>
        <p:nvSpPr>
          <p:cNvPr id="5" name="Text Placeholder 4"/>
          <p:cNvSpPr>
            <a:spLocks noGrp="1"/>
          </p:cNvSpPr>
          <p:nvPr>
            <p:ph type="body" idx="3"/>
          </p:nvPr>
        </p:nvSpPr>
        <p:spPr>
          <a:xfrm>
            <a:off x="5029200" y="3114461"/>
            <a:ext cx="3657600" cy="852855"/>
          </a:xfrm>
        </p:spPr>
        <p:txBody>
          <a:bodyPr/>
          <a:lstStyle/>
          <a:p>
            <a:pPr algn="ctr">
              <a:defRPr/>
            </a:pPr>
            <a:r>
              <a:rPr lang="en-US" dirty="0">
                <a:solidFill>
                  <a:schemeClr val="tx1"/>
                </a:solidFill>
                <a:latin typeface="Arial Body"/>
              </a:rPr>
              <a:t>Database System Concepts </a:t>
            </a:r>
            <a:br>
              <a:rPr lang="en-US" dirty="0">
                <a:solidFill>
                  <a:schemeClr val="tx1"/>
                </a:solidFill>
                <a:latin typeface="Arial Body"/>
              </a:rPr>
            </a:br>
            <a:r>
              <a:rPr lang="en-US" dirty="0">
                <a:solidFill>
                  <a:schemeClr val="tx1"/>
                </a:solidFill>
                <a:latin typeface="Arial Body"/>
              </a:rPr>
              <a:t>and Architecture</a:t>
            </a:r>
          </a:p>
        </p:txBody>
      </p:sp>
      <p:pic>
        <p:nvPicPr>
          <p:cNvPr id="7" name="Picture 6" descr="Front Cover: Fundamentals of Database Systems Seventh Edition by Elmasri and Navath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69" y="1650252"/>
            <a:ext cx="3709401" cy="4515437"/>
          </a:xfrm>
          <a:prstGeom prst="rect">
            <a:avLst/>
          </a:prstGeom>
          <a:ln w="9525">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r>
              <a:rPr lang="en-US" altLang="en-US" sz="1200" dirty="0" smtClean="0">
                <a:solidFill>
                  <a:schemeClr val="tx1"/>
                </a:solidFill>
                <a:latin typeface="Verdana"/>
                <a:ea typeface="Verdana" panose="020B0604030504040204" pitchFamily="34" charset="0"/>
                <a:cs typeface="Verdana" panose="020B0604030504040204" pitchFamily="34" charset="0"/>
              </a:rPr>
              <a:t>Copyright © 2016, 2011,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Example of a Database Schema</a:t>
            </a:r>
          </a:p>
        </p:txBody>
      </p:sp>
      <p:sp>
        <p:nvSpPr>
          <p:cNvPr id="5" name="Text Placeholder 4"/>
          <p:cNvSpPr>
            <a:spLocks noGrp="1"/>
          </p:cNvSpPr>
          <p:nvPr>
            <p:ph type="body" idx="1"/>
          </p:nvPr>
        </p:nvSpPr>
        <p:spPr>
          <a:xfrm>
            <a:off x="457200" y="1600201"/>
            <a:ext cx="8229600" cy="493776"/>
          </a:xfrm>
        </p:spPr>
        <p:txBody>
          <a:bodyPr anchor="ctr"/>
          <a:lstStyle/>
          <a:p>
            <a:pPr marL="0" indent="0">
              <a:buNone/>
            </a:pPr>
            <a:r>
              <a:rPr lang="en-US" sz="2400" b="1" dirty="0">
                <a:latin typeface="Arial Body"/>
              </a:rPr>
              <a:t>Figure 2.1</a:t>
            </a:r>
            <a:r>
              <a:rPr lang="en-US" sz="2400" dirty="0">
                <a:latin typeface="Arial Body"/>
              </a:rPr>
              <a:t> Schema diagram for the database </a:t>
            </a:r>
            <a:r>
              <a:rPr lang="en-US" sz="2400" dirty="0" smtClean="0">
                <a:latin typeface="Arial Body"/>
              </a:rPr>
              <a:t>in </a:t>
            </a:r>
            <a:r>
              <a:rPr lang="en-US" sz="2400" dirty="0">
                <a:latin typeface="Arial Body"/>
              </a:rPr>
              <a:t>Figure 1.2.</a:t>
            </a:r>
          </a:p>
        </p:txBody>
      </p:sp>
      <p:pic>
        <p:nvPicPr>
          <p:cNvPr id="6" name="Picture 5" descr="A Diagram illustrates the example of a data base schema. The Database contains attributes of student, course, prerequisite, section, and grade report. Student consists of attributes as follows. Name, student number, class and Major. Course consist of course name, course number, credit hours, and Department. Prerequisite consist of course number, and Prerequisite number. Section consists of section identifier, course number, semester, year, and Instructor. Grade report consists of student number, section identifier, and Grade."/>
          <p:cNvPicPr>
            <a:picLocks noChangeAspect="1"/>
          </p:cNvPicPr>
          <p:nvPr/>
        </p:nvPicPr>
        <p:blipFill rotWithShape="1">
          <a:blip r:embed="rId2">
            <a:extLst>
              <a:ext uri="{28A0092B-C50C-407E-A947-70E740481C1C}">
                <a14:useLocalDpi xmlns:a14="http://schemas.microsoft.com/office/drawing/2010/main" val="0"/>
              </a:ext>
            </a:extLst>
          </a:blip>
          <a:srcRect r="19394"/>
          <a:stretch/>
        </p:blipFill>
        <p:spPr>
          <a:xfrm>
            <a:off x="1833588" y="2381528"/>
            <a:ext cx="5476823" cy="3672068"/>
          </a:xfrm>
          <a:prstGeom prst="rect">
            <a:avLst/>
          </a:prstGeom>
        </p:spPr>
      </p:pic>
    </p:spTree>
    <p:extLst>
      <p:ext uri="{BB962C8B-B14F-4D97-AF65-F5344CB8AC3E}">
        <p14:creationId xmlns:p14="http://schemas.microsoft.com/office/powerpoint/2010/main" val="138961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Example of a Database </a:t>
            </a:r>
            <a:r>
              <a:rPr lang="en-US" dirty="0" smtClean="0"/>
              <a:t>State </a:t>
            </a:r>
            <a:r>
              <a:rPr lang="en-US" sz="2000" b="0" dirty="0" smtClean="0"/>
              <a:t>(1 of 4)</a:t>
            </a:r>
            <a:endParaRPr lang="en-US" sz="2000" b="0" dirty="0"/>
          </a:p>
        </p:txBody>
      </p:sp>
      <p:sp>
        <p:nvSpPr>
          <p:cNvPr id="3" name="Text Placeholder 2"/>
          <p:cNvSpPr>
            <a:spLocks noGrp="1"/>
          </p:cNvSpPr>
          <p:nvPr>
            <p:ph type="body" idx="1"/>
          </p:nvPr>
        </p:nvSpPr>
        <p:spPr>
          <a:xfrm>
            <a:off x="457200" y="1600201"/>
            <a:ext cx="8229600" cy="916890"/>
          </a:xfrm>
        </p:spPr>
        <p:txBody>
          <a:bodyPr/>
          <a:lstStyle/>
          <a:p>
            <a:pPr marL="0" indent="0">
              <a:buNone/>
            </a:pPr>
            <a:r>
              <a:rPr lang="en-US" sz="2000" b="1" dirty="0">
                <a:latin typeface="+mn-lt"/>
              </a:rPr>
              <a:t>Figure 1.2</a:t>
            </a:r>
            <a:r>
              <a:rPr lang="en-US" sz="2000" dirty="0">
                <a:latin typeface="+mn-lt"/>
              </a:rPr>
              <a:t> A database that stores student and course information</a:t>
            </a:r>
            <a:r>
              <a:rPr lang="en-US" sz="2000" dirty="0" smtClean="0">
                <a:latin typeface="+mn-lt"/>
              </a:rPr>
              <a:t>.</a:t>
            </a:r>
          </a:p>
          <a:p>
            <a:pPr marL="0" indent="0">
              <a:buNone/>
            </a:pPr>
            <a:r>
              <a:rPr lang="en-US" sz="2000" b="1" dirty="0" smtClean="0">
                <a:latin typeface="+mn-lt"/>
              </a:rPr>
              <a:t>COURSE</a:t>
            </a:r>
            <a:endParaRPr lang="en-US" sz="2000" b="1" dirty="0">
              <a:latin typeface="+mn-lt"/>
            </a:endParaRPr>
          </a:p>
        </p:txBody>
      </p:sp>
      <p:graphicFrame>
        <p:nvGraphicFramePr>
          <p:cNvPr id="11" name="Table 10"/>
          <p:cNvGraphicFramePr>
            <a:graphicFrameLocks noGrp="1"/>
          </p:cNvGraphicFramePr>
          <p:nvPr>
            <p:extLst>
              <p:ext uri="{D42A27DB-BD31-4B8C-83A1-F6EECF244321}">
                <p14:modId xmlns:p14="http://schemas.microsoft.com/office/powerpoint/2010/main" val="2745709812"/>
              </p:ext>
            </p:extLst>
          </p:nvPr>
        </p:nvGraphicFramePr>
        <p:xfrm>
          <a:off x="737680" y="2804642"/>
          <a:ext cx="7668640" cy="2106930"/>
        </p:xfrm>
        <a:graphic>
          <a:graphicData uri="http://schemas.openxmlformats.org/drawingml/2006/table">
            <a:tbl>
              <a:tblPr firstRow="1" bandRow="1">
                <a:tableStyleId>{40F9630F-82C1-40B7-BC3A-925EFCFF5E92}</a:tableStyleId>
              </a:tblPr>
              <a:tblGrid>
                <a:gridCol w="1917160">
                  <a:extLst>
                    <a:ext uri="{9D8B030D-6E8A-4147-A177-3AD203B41FA5}">
                      <a16:colId xmlns:a16="http://schemas.microsoft.com/office/drawing/2014/main" val="3039268317"/>
                    </a:ext>
                  </a:extLst>
                </a:gridCol>
                <a:gridCol w="1917160">
                  <a:extLst>
                    <a:ext uri="{9D8B030D-6E8A-4147-A177-3AD203B41FA5}">
                      <a16:colId xmlns:a16="http://schemas.microsoft.com/office/drawing/2014/main" val="2999845447"/>
                    </a:ext>
                  </a:extLst>
                </a:gridCol>
                <a:gridCol w="1917160">
                  <a:extLst>
                    <a:ext uri="{9D8B030D-6E8A-4147-A177-3AD203B41FA5}">
                      <a16:colId xmlns:a16="http://schemas.microsoft.com/office/drawing/2014/main" val="397466350"/>
                    </a:ext>
                  </a:extLst>
                </a:gridCol>
                <a:gridCol w="1917160">
                  <a:extLst>
                    <a:ext uri="{9D8B030D-6E8A-4147-A177-3AD203B41FA5}">
                      <a16:colId xmlns:a16="http://schemas.microsoft.com/office/drawing/2014/main" val="2348905072"/>
                    </a:ext>
                  </a:extLst>
                </a:gridCol>
              </a:tblGrid>
              <a:tr h="370840">
                <a:tc>
                  <a:txBody>
                    <a:bodyPr/>
                    <a:lstStyle/>
                    <a:p>
                      <a:pPr algn="ctr" fontAlgn="ctr"/>
                      <a:r>
                        <a:rPr lang="en-US" sz="1600" b="1" i="0" u="none" strike="noStrike" baseline="0" dirty="0">
                          <a:solidFill>
                            <a:srgbClr val="000000"/>
                          </a:solidFill>
                          <a:effectLst/>
                          <a:latin typeface="Arial Body"/>
                        </a:rPr>
                        <a:t>Course_name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Course_number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Credit_hours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Department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4216976"/>
                  </a:ext>
                </a:extLst>
              </a:tr>
              <a:tr h="370840">
                <a:tc>
                  <a:txBody>
                    <a:bodyPr/>
                    <a:lstStyle/>
                    <a:p>
                      <a:pPr lvl="3" algn="l" fontAlgn="ctr"/>
                      <a:r>
                        <a:rPr lang="en-US" sz="1600" b="0" i="0" u="none" strike="noStrike" baseline="0" dirty="0">
                          <a:solidFill>
                            <a:srgbClr val="000000"/>
                          </a:solidFill>
                          <a:effectLst/>
                          <a:latin typeface="Arial Body"/>
                        </a:rPr>
                        <a:t>Intro to Computer Science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CS1310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4</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13472725"/>
                  </a:ext>
                </a:extLst>
              </a:tr>
              <a:tr h="370840">
                <a:tc>
                  <a:txBody>
                    <a:bodyPr/>
                    <a:lstStyle/>
                    <a:p>
                      <a:pPr lvl="3" algn="l" fontAlgn="ctr"/>
                      <a:r>
                        <a:rPr lang="en-US" sz="1600" b="0" i="0" u="none" strike="noStrike" baseline="0" dirty="0">
                          <a:solidFill>
                            <a:srgbClr val="000000"/>
                          </a:solidFill>
                          <a:effectLst/>
                          <a:latin typeface="Arial Body"/>
                        </a:rPr>
                        <a:t>Data Structures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CS3320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4</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 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66269927"/>
                  </a:ext>
                </a:extLst>
              </a:tr>
              <a:tr h="370840">
                <a:tc>
                  <a:txBody>
                    <a:bodyPr/>
                    <a:lstStyle/>
                    <a:p>
                      <a:pPr lvl="3" algn="l" fontAlgn="ctr"/>
                      <a:r>
                        <a:rPr lang="en-US" sz="1600" b="0" i="0" u="none" strike="noStrike" baseline="0">
                          <a:solidFill>
                            <a:srgbClr val="000000"/>
                          </a:solidFill>
                          <a:effectLst/>
                          <a:latin typeface="Arial Body"/>
                        </a:rPr>
                        <a:t>Discrete Mathematics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MATH2410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3</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MATH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171288"/>
                  </a:ext>
                </a:extLst>
              </a:tr>
              <a:tr h="370840">
                <a:tc>
                  <a:txBody>
                    <a:bodyPr/>
                    <a:lstStyle/>
                    <a:p>
                      <a:pPr lvl="3" algn="l" fontAlgn="ctr"/>
                      <a:r>
                        <a:rPr lang="en-US" sz="1600" b="0" i="0" u="none" strike="noStrike" baseline="0" dirty="0">
                          <a:solidFill>
                            <a:srgbClr val="000000"/>
                          </a:solidFill>
                          <a:effectLst/>
                          <a:latin typeface="Arial Body"/>
                        </a:rPr>
                        <a:t>Database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CS3380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3</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650535"/>
                  </a:ext>
                </a:extLst>
              </a:tr>
            </a:tbl>
          </a:graphicData>
        </a:graphic>
      </p:graphicFrame>
    </p:spTree>
    <p:extLst>
      <p:ext uri="{BB962C8B-B14F-4D97-AF65-F5344CB8AC3E}">
        <p14:creationId xmlns:p14="http://schemas.microsoft.com/office/powerpoint/2010/main" val="202853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Example of a Database </a:t>
            </a:r>
            <a:r>
              <a:rPr lang="en-US" dirty="0" smtClean="0"/>
              <a:t>State </a:t>
            </a:r>
            <a:r>
              <a:rPr lang="en-US" sz="2000" b="0" dirty="0" smtClean="0"/>
              <a:t>(2 </a:t>
            </a:r>
            <a:r>
              <a:rPr lang="en-US" sz="2000" b="0" dirty="0"/>
              <a:t>of 4)</a:t>
            </a:r>
            <a:endParaRPr lang="en-US" sz="2000" dirty="0"/>
          </a:p>
        </p:txBody>
      </p:sp>
      <p:sp>
        <p:nvSpPr>
          <p:cNvPr id="17" name="Text Placeholder 16"/>
          <p:cNvSpPr>
            <a:spLocks noGrp="1"/>
          </p:cNvSpPr>
          <p:nvPr>
            <p:ph type="body" idx="1"/>
          </p:nvPr>
        </p:nvSpPr>
        <p:spPr>
          <a:xfrm>
            <a:off x="457200" y="1600201"/>
            <a:ext cx="8229600" cy="950976"/>
          </a:xfrm>
        </p:spPr>
        <p:txBody>
          <a:bodyPr/>
          <a:lstStyle/>
          <a:p>
            <a:pPr marL="0" indent="0">
              <a:buNone/>
            </a:pPr>
            <a:r>
              <a:rPr lang="en-US" sz="2000" b="1" dirty="0">
                <a:latin typeface="Arial Body"/>
              </a:rPr>
              <a:t>Figure 1.2</a:t>
            </a:r>
            <a:r>
              <a:rPr lang="en-US" sz="2000" dirty="0">
                <a:latin typeface="Arial Body"/>
              </a:rPr>
              <a:t> A database that stores student and course information</a:t>
            </a:r>
            <a:r>
              <a:rPr lang="en-US" sz="2000" dirty="0" smtClean="0">
                <a:latin typeface="Arial Body"/>
              </a:rPr>
              <a:t>.</a:t>
            </a:r>
            <a:endParaRPr lang="en-US" sz="2000" b="1" dirty="0" smtClean="0">
              <a:latin typeface="Arial Body"/>
            </a:endParaRPr>
          </a:p>
          <a:p>
            <a:pPr marL="0" indent="0">
              <a:buNone/>
            </a:pPr>
            <a:r>
              <a:rPr lang="en-US" sz="2000" b="1" dirty="0">
                <a:latin typeface="Arial Body"/>
              </a:rPr>
              <a:t>S</a:t>
            </a:r>
            <a:r>
              <a:rPr lang="en-US" sz="2000" b="1" dirty="0" smtClean="0">
                <a:latin typeface="Arial Body"/>
              </a:rPr>
              <a:t>ECTION</a:t>
            </a:r>
          </a:p>
        </p:txBody>
      </p:sp>
      <p:graphicFrame>
        <p:nvGraphicFramePr>
          <p:cNvPr id="11" name="Table 10"/>
          <p:cNvGraphicFramePr>
            <a:graphicFrameLocks noGrp="1"/>
          </p:cNvGraphicFramePr>
          <p:nvPr>
            <p:extLst>
              <p:ext uri="{D42A27DB-BD31-4B8C-83A1-F6EECF244321}">
                <p14:modId xmlns:p14="http://schemas.microsoft.com/office/powerpoint/2010/main" val="2977625572"/>
              </p:ext>
            </p:extLst>
          </p:nvPr>
        </p:nvGraphicFramePr>
        <p:xfrm>
          <a:off x="595883" y="2750509"/>
          <a:ext cx="7952235" cy="2647398"/>
        </p:xfrm>
        <a:graphic>
          <a:graphicData uri="http://schemas.openxmlformats.org/drawingml/2006/table">
            <a:tbl>
              <a:tblPr firstRow="1" bandRow="1">
                <a:tableStyleId>{40F9630F-82C1-40B7-BC3A-925EFCFF5E92}</a:tableStyleId>
              </a:tblPr>
              <a:tblGrid>
                <a:gridCol w="1911343">
                  <a:extLst>
                    <a:ext uri="{9D8B030D-6E8A-4147-A177-3AD203B41FA5}">
                      <a16:colId xmlns:a16="http://schemas.microsoft.com/office/drawing/2014/main" val="2936707085"/>
                    </a:ext>
                  </a:extLst>
                </a:gridCol>
                <a:gridCol w="1784555">
                  <a:extLst>
                    <a:ext uri="{9D8B030D-6E8A-4147-A177-3AD203B41FA5}">
                      <a16:colId xmlns:a16="http://schemas.microsoft.com/office/drawing/2014/main" val="656334222"/>
                    </a:ext>
                  </a:extLst>
                </a:gridCol>
                <a:gridCol w="1401096">
                  <a:extLst>
                    <a:ext uri="{9D8B030D-6E8A-4147-A177-3AD203B41FA5}">
                      <a16:colId xmlns:a16="http://schemas.microsoft.com/office/drawing/2014/main" val="3479466523"/>
                    </a:ext>
                  </a:extLst>
                </a:gridCol>
                <a:gridCol w="1371600">
                  <a:extLst>
                    <a:ext uri="{9D8B030D-6E8A-4147-A177-3AD203B41FA5}">
                      <a16:colId xmlns:a16="http://schemas.microsoft.com/office/drawing/2014/main" val="1838400189"/>
                    </a:ext>
                  </a:extLst>
                </a:gridCol>
                <a:gridCol w="1483641">
                  <a:extLst>
                    <a:ext uri="{9D8B030D-6E8A-4147-A177-3AD203B41FA5}">
                      <a16:colId xmlns:a16="http://schemas.microsoft.com/office/drawing/2014/main" val="3485372962"/>
                    </a:ext>
                  </a:extLst>
                </a:gridCol>
              </a:tblGrid>
              <a:tr h="483534">
                <a:tc>
                  <a:txBody>
                    <a:bodyPr/>
                    <a:lstStyle/>
                    <a:p>
                      <a:pPr algn="ctr" fontAlgn="ctr"/>
                      <a:r>
                        <a:rPr lang="en-US" sz="1600" b="1" i="0" u="none" strike="noStrike" baseline="0" dirty="0">
                          <a:solidFill>
                            <a:srgbClr val="000000"/>
                          </a:solidFill>
                          <a:effectLst/>
                          <a:latin typeface="Arial Body"/>
                        </a:rPr>
                        <a:t>Section_identifier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Course_number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Semester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a:solidFill>
                            <a:srgbClr val="000000"/>
                          </a:solidFill>
                          <a:effectLst/>
                          <a:latin typeface="Arial Body"/>
                        </a:rPr>
                        <a:t>Year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1" i="0" u="none" strike="noStrike" baseline="0" dirty="0">
                          <a:solidFill>
                            <a:srgbClr val="000000"/>
                          </a:solidFill>
                          <a:effectLst/>
                          <a:latin typeface="Arial Body"/>
                        </a:rPr>
                        <a:t>Instructor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2469199"/>
                  </a:ext>
                </a:extLst>
              </a:tr>
              <a:tr h="360644">
                <a:tc>
                  <a:txBody>
                    <a:bodyPr/>
                    <a:lstStyle/>
                    <a:p>
                      <a:pPr algn="ctr" fontAlgn="ctr"/>
                      <a:r>
                        <a:rPr lang="en-US" sz="1600" b="0" i="0" u="none" strike="noStrike" baseline="0">
                          <a:solidFill>
                            <a:srgbClr val="000000"/>
                          </a:solidFill>
                          <a:effectLst/>
                          <a:latin typeface="Arial Body"/>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MATH2410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Fall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04</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King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791835"/>
                  </a:ext>
                </a:extLst>
              </a:tr>
              <a:tr h="360644">
                <a:tc>
                  <a:txBody>
                    <a:bodyPr/>
                    <a:lstStyle/>
                    <a:p>
                      <a:pPr algn="ctr" fontAlgn="ctr"/>
                      <a:r>
                        <a:rPr lang="en-US" sz="1600" b="0" i="0" u="none" strike="noStrike" baseline="0" dirty="0">
                          <a:solidFill>
                            <a:srgbClr val="000000"/>
                          </a:solidFill>
                          <a:effectLst/>
                          <a:latin typeface="Arial Body"/>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CS1310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Fall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07</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Anderson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704107"/>
                  </a:ext>
                </a:extLst>
              </a:tr>
              <a:tr h="360644">
                <a:tc>
                  <a:txBody>
                    <a:bodyPr/>
                    <a:lstStyle/>
                    <a:p>
                      <a:pPr algn="ctr" fontAlgn="ctr"/>
                      <a:r>
                        <a:rPr lang="en-US" sz="1600" b="0" i="0" u="none" strike="noStrike" baseline="0">
                          <a:solidFill>
                            <a:srgbClr val="000000"/>
                          </a:solidFill>
                          <a:effectLst/>
                          <a:latin typeface="Arial Body"/>
                        </a:rPr>
                        <a:t>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CS3320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Spring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05</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Knuth</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1297346"/>
                  </a:ext>
                </a:extLst>
              </a:tr>
              <a:tr h="360644">
                <a:tc>
                  <a:txBody>
                    <a:bodyPr/>
                    <a:lstStyle/>
                    <a:p>
                      <a:pPr algn="ctr" fontAlgn="ctr"/>
                      <a:r>
                        <a:rPr lang="en-US" sz="1600" b="0" i="0" u="none" strike="noStrike" baseline="0">
                          <a:solidFill>
                            <a:srgbClr val="000000"/>
                          </a:solidFill>
                          <a:effectLst/>
                          <a:latin typeface="Arial Body"/>
                        </a:rPr>
                        <a:t>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MATH2410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Fall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05</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Chang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9430949"/>
                  </a:ext>
                </a:extLst>
              </a:tr>
              <a:tr h="360644">
                <a:tc>
                  <a:txBody>
                    <a:bodyPr/>
                    <a:lstStyle/>
                    <a:p>
                      <a:pPr algn="ctr" fontAlgn="ctr"/>
                      <a:r>
                        <a:rPr lang="en-US" sz="1600" b="0" i="0" u="none" strike="noStrike" baseline="0">
                          <a:solidFill>
                            <a:srgbClr val="000000"/>
                          </a:solidFill>
                          <a:effectLst/>
                          <a:latin typeface="Arial Body"/>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CS1310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Fall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05</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Anderson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3117579"/>
                  </a:ext>
                </a:extLst>
              </a:tr>
              <a:tr h="360644">
                <a:tc>
                  <a:txBody>
                    <a:bodyPr/>
                    <a:lstStyle/>
                    <a:p>
                      <a:pPr algn="ctr" fontAlgn="ctr"/>
                      <a:r>
                        <a:rPr lang="en-US" sz="1600" b="0" i="0" u="none" strike="noStrike" baseline="0" dirty="0">
                          <a:solidFill>
                            <a:srgbClr val="000000"/>
                          </a:solidFill>
                          <a:effectLst/>
                          <a:latin typeface="Arial Body"/>
                        </a:rPr>
                        <a:t>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CS3380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a:solidFill>
                            <a:srgbClr val="000000"/>
                          </a:solidFill>
                          <a:effectLst/>
                          <a:latin typeface="Arial Body"/>
                        </a:rPr>
                        <a:t>Fall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smtClean="0">
                          <a:solidFill>
                            <a:srgbClr val="000000"/>
                          </a:solidFill>
                          <a:effectLst/>
                          <a:latin typeface="Arial Body"/>
                        </a:rPr>
                        <a:t>05</a:t>
                      </a:r>
                      <a:endParaRPr lang="en-US" sz="1600" b="0" i="0" u="none" strike="noStrike" baseline="0" dirty="0">
                        <a:solidFill>
                          <a:srgbClr val="000000"/>
                        </a:solidFill>
                        <a:effectLst/>
                        <a:latin typeface="Arial Body"/>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600" b="0" i="0" u="none" strike="noStrike" baseline="0" dirty="0">
                          <a:solidFill>
                            <a:srgbClr val="000000"/>
                          </a:solidFill>
                          <a:effectLst/>
                          <a:latin typeface="Arial Body"/>
                        </a:rPr>
                        <a:t>Stone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3501796"/>
                  </a:ext>
                </a:extLst>
              </a:tr>
            </a:tbl>
          </a:graphicData>
        </a:graphic>
      </p:graphicFrame>
    </p:spTree>
    <p:extLst>
      <p:ext uri="{BB962C8B-B14F-4D97-AF65-F5344CB8AC3E}">
        <p14:creationId xmlns:p14="http://schemas.microsoft.com/office/powerpoint/2010/main" val="4288043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Example of a Database </a:t>
            </a:r>
            <a:r>
              <a:rPr lang="en-US" dirty="0" smtClean="0"/>
              <a:t>State </a:t>
            </a:r>
            <a:r>
              <a:rPr lang="en-US" sz="2000" b="0" dirty="0" smtClean="0"/>
              <a:t>(3 </a:t>
            </a:r>
            <a:r>
              <a:rPr lang="en-US" sz="2000" b="0" dirty="0"/>
              <a:t>of 4)</a:t>
            </a:r>
            <a:endParaRPr lang="en-US" sz="2000" dirty="0"/>
          </a:p>
        </p:txBody>
      </p:sp>
      <p:sp>
        <p:nvSpPr>
          <p:cNvPr id="3" name="Text Placeholder 2"/>
          <p:cNvSpPr>
            <a:spLocks noGrp="1"/>
          </p:cNvSpPr>
          <p:nvPr>
            <p:ph type="body" idx="1"/>
          </p:nvPr>
        </p:nvSpPr>
        <p:spPr>
          <a:xfrm>
            <a:off x="457200" y="1600201"/>
            <a:ext cx="8229600" cy="960120"/>
          </a:xfrm>
        </p:spPr>
        <p:txBody>
          <a:bodyPr/>
          <a:lstStyle/>
          <a:p>
            <a:pPr marL="0" indent="0">
              <a:buNone/>
            </a:pPr>
            <a:r>
              <a:rPr lang="en-US" sz="2000" b="1" dirty="0">
                <a:latin typeface="Arial Body"/>
              </a:rPr>
              <a:t>Figure 1.2</a:t>
            </a:r>
            <a:r>
              <a:rPr lang="en-US" sz="2000" dirty="0">
                <a:latin typeface="Arial Body"/>
              </a:rPr>
              <a:t> A database that stores student and course information</a:t>
            </a:r>
            <a:r>
              <a:rPr lang="en-US" sz="2000" dirty="0" smtClean="0">
                <a:latin typeface="Arial Body"/>
              </a:rPr>
              <a:t>.</a:t>
            </a:r>
          </a:p>
          <a:p>
            <a:pPr marL="0" indent="0">
              <a:buNone/>
            </a:pPr>
            <a:r>
              <a:rPr lang="en-US" sz="2000" b="1" dirty="0" smtClean="0">
                <a:latin typeface="Arial Body"/>
              </a:rPr>
              <a:t>GRADE_REPORT</a:t>
            </a:r>
            <a:endParaRPr lang="en-US" sz="2000" b="1" dirty="0">
              <a:latin typeface="Arial Body"/>
            </a:endParaRPr>
          </a:p>
        </p:txBody>
      </p:sp>
      <p:graphicFrame>
        <p:nvGraphicFramePr>
          <p:cNvPr id="9" name="Table 8"/>
          <p:cNvGraphicFramePr>
            <a:graphicFrameLocks noGrp="1"/>
          </p:cNvGraphicFramePr>
          <p:nvPr>
            <p:extLst>
              <p:ext uri="{D42A27DB-BD31-4B8C-83A1-F6EECF244321}">
                <p14:modId xmlns:p14="http://schemas.microsoft.com/office/powerpoint/2010/main" val="3563113478"/>
              </p:ext>
            </p:extLst>
          </p:nvPr>
        </p:nvGraphicFramePr>
        <p:xfrm>
          <a:off x="1211580" y="2995730"/>
          <a:ext cx="6720840" cy="2328438"/>
        </p:xfrm>
        <a:graphic>
          <a:graphicData uri="http://schemas.openxmlformats.org/drawingml/2006/table">
            <a:tbl>
              <a:tblPr firstRow="1" bandRow="1">
                <a:tableStyleId>{40F9630F-82C1-40B7-BC3A-925EFCFF5E92}</a:tableStyleId>
              </a:tblPr>
              <a:tblGrid>
                <a:gridCol w="2283788">
                  <a:extLst>
                    <a:ext uri="{9D8B030D-6E8A-4147-A177-3AD203B41FA5}">
                      <a16:colId xmlns:a16="http://schemas.microsoft.com/office/drawing/2014/main" val="3703205374"/>
                    </a:ext>
                  </a:extLst>
                </a:gridCol>
                <a:gridCol w="2462980">
                  <a:extLst>
                    <a:ext uri="{9D8B030D-6E8A-4147-A177-3AD203B41FA5}">
                      <a16:colId xmlns:a16="http://schemas.microsoft.com/office/drawing/2014/main" val="932801228"/>
                    </a:ext>
                  </a:extLst>
                </a:gridCol>
                <a:gridCol w="1974072">
                  <a:extLst>
                    <a:ext uri="{9D8B030D-6E8A-4147-A177-3AD203B41FA5}">
                      <a16:colId xmlns:a16="http://schemas.microsoft.com/office/drawing/2014/main" val="311569524"/>
                    </a:ext>
                  </a:extLst>
                </a:gridCol>
              </a:tblGrid>
              <a:tr h="332634">
                <a:tc>
                  <a:txBody>
                    <a:bodyPr/>
                    <a:lstStyle/>
                    <a:p>
                      <a:pPr algn="ctr" fontAlgn="ctr"/>
                      <a:r>
                        <a:rPr lang="en-US" sz="1800" b="1" i="0" u="none" strike="noStrike" baseline="0" dirty="0">
                          <a:solidFill>
                            <a:srgbClr val="000000"/>
                          </a:solidFill>
                          <a:effectLst/>
                          <a:latin typeface="Arial Body"/>
                        </a:rPr>
                        <a:t>Student_number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1" i="0" u="none" strike="noStrike" baseline="0" dirty="0">
                          <a:solidFill>
                            <a:srgbClr val="000000"/>
                          </a:solidFill>
                          <a:effectLst/>
                          <a:latin typeface="Arial Body"/>
                        </a:rPr>
                        <a:t>Section_identifier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1" i="0" u="none" strike="noStrike" baseline="0" dirty="0">
                          <a:solidFill>
                            <a:srgbClr val="000000"/>
                          </a:solidFill>
                          <a:effectLst/>
                          <a:latin typeface="Arial Body"/>
                        </a:rPr>
                        <a:t>Grade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791440"/>
                  </a:ext>
                </a:extLst>
              </a:tr>
              <a:tr h="332634">
                <a:tc>
                  <a:txBody>
                    <a:bodyPr/>
                    <a:lstStyle/>
                    <a:p>
                      <a:pPr algn="ctr" fontAlgn="ctr"/>
                      <a:r>
                        <a:rPr lang="en-US" sz="1800" b="0" i="0" u="none" strike="noStrike" baseline="0">
                          <a:solidFill>
                            <a:srgbClr val="000000"/>
                          </a:solidFill>
                          <a:effectLst/>
                          <a:latin typeface="Arial Body"/>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89940041"/>
                  </a:ext>
                </a:extLst>
              </a:tr>
              <a:tr h="332634">
                <a:tc>
                  <a:txBody>
                    <a:bodyPr/>
                    <a:lstStyle/>
                    <a:p>
                      <a:pPr algn="ctr" fontAlgn="ctr"/>
                      <a:r>
                        <a:rPr lang="en-US" sz="1800" b="0" i="0" u="none" strike="noStrike" baseline="0">
                          <a:solidFill>
                            <a:srgbClr val="000000"/>
                          </a:solidFill>
                          <a:effectLst/>
                          <a:latin typeface="Arial Body"/>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dirty="0">
                          <a:solidFill>
                            <a:srgbClr val="000000"/>
                          </a:solidFill>
                          <a:effectLst/>
                          <a:latin typeface="Arial Body"/>
                        </a:rPr>
                        <a:t>119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C</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0074953"/>
                  </a:ext>
                </a:extLst>
              </a:tr>
              <a:tr h="332634">
                <a:tc>
                  <a:txBody>
                    <a:bodyPr/>
                    <a:lstStyle/>
                    <a:p>
                      <a:pPr algn="ctr" fontAlgn="ctr"/>
                      <a:r>
                        <a:rPr lang="en-US" sz="1800" b="0" i="0" u="none" strike="noStrike" baseline="0">
                          <a:solidFill>
                            <a:srgbClr val="000000"/>
                          </a:solidFill>
                          <a:effectLst/>
                          <a:latin typeface="Arial Body"/>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85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32002883"/>
                  </a:ext>
                </a:extLst>
              </a:tr>
              <a:tr h="332634">
                <a:tc>
                  <a:txBody>
                    <a:bodyPr/>
                    <a:lstStyle/>
                    <a:p>
                      <a:pPr algn="ctr" fontAlgn="ctr"/>
                      <a:r>
                        <a:rPr lang="en-US" sz="1800" b="0" i="0" u="none" strike="noStrike" baseline="0">
                          <a:solidFill>
                            <a:srgbClr val="000000"/>
                          </a:solidFill>
                          <a:effectLst/>
                          <a:latin typeface="Arial Body"/>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dirty="0">
                          <a:solidFill>
                            <a:srgbClr val="000000"/>
                          </a:solidFill>
                          <a:effectLst/>
                          <a:latin typeface="Arial Body"/>
                        </a:rPr>
                        <a:t>92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4899805"/>
                  </a:ext>
                </a:extLst>
              </a:tr>
              <a:tr h="332634">
                <a:tc>
                  <a:txBody>
                    <a:bodyPr/>
                    <a:lstStyle/>
                    <a:p>
                      <a:pPr algn="ctr" fontAlgn="ctr"/>
                      <a:r>
                        <a:rPr lang="en-US" sz="1800" b="0" i="0" u="none" strike="noStrike" baseline="0">
                          <a:solidFill>
                            <a:srgbClr val="000000"/>
                          </a:solidFill>
                          <a:effectLst/>
                          <a:latin typeface="Arial Body"/>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102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8892991"/>
                  </a:ext>
                </a:extLst>
              </a:tr>
              <a:tr h="332634">
                <a:tc>
                  <a:txBody>
                    <a:bodyPr/>
                    <a:lstStyle/>
                    <a:p>
                      <a:pPr algn="ctr" fontAlgn="ctr"/>
                      <a:r>
                        <a:rPr lang="en-US" sz="1800" b="0" i="0" u="none" strike="noStrike" baseline="0">
                          <a:solidFill>
                            <a:srgbClr val="000000"/>
                          </a:solidFill>
                          <a:effectLst/>
                          <a:latin typeface="Arial Body"/>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a:solidFill>
                            <a:srgbClr val="000000"/>
                          </a:solidFill>
                          <a:effectLst/>
                          <a:latin typeface="Arial Body"/>
                        </a:rPr>
                        <a:t>135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800" b="0" i="0" u="none" strike="noStrike" baseline="0" dirty="0">
                          <a:solidFill>
                            <a:srgbClr val="000000"/>
                          </a:solidFill>
                          <a:effectLst/>
                          <a:latin typeface="Arial Body"/>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5991997"/>
                  </a:ext>
                </a:extLst>
              </a:tr>
            </a:tbl>
          </a:graphicData>
        </a:graphic>
      </p:graphicFrame>
    </p:spTree>
    <p:extLst>
      <p:ext uri="{BB962C8B-B14F-4D97-AF65-F5344CB8AC3E}">
        <p14:creationId xmlns:p14="http://schemas.microsoft.com/office/powerpoint/2010/main" val="51829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Example of a Database </a:t>
            </a:r>
            <a:r>
              <a:rPr lang="en-US" dirty="0" smtClean="0"/>
              <a:t>State </a:t>
            </a:r>
            <a:r>
              <a:rPr lang="en-US" sz="2000" b="0" dirty="0" smtClean="0"/>
              <a:t>(4 </a:t>
            </a:r>
            <a:r>
              <a:rPr lang="en-US" sz="2000" b="0" dirty="0"/>
              <a:t>of 4)</a:t>
            </a:r>
            <a:endParaRPr lang="en-US" sz="2000" dirty="0"/>
          </a:p>
        </p:txBody>
      </p:sp>
      <p:sp>
        <p:nvSpPr>
          <p:cNvPr id="2" name="Text Placeholder 1"/>
          <p:cNvSpPr>
            <a:spLocks noGrp="1"/>
          </p:cNvSpPr>
          <p:nvPr>
            <p:ph type="body" idx="1"/>
          </p:nvPr>
        </p:nvSpPr>
        <p:spPr>
          <a:xfrm>
            <a:off x="457200" y="1600201"/>
            <a:ext cx="8229600" cy="1042416"/>
          </a:xfrm>
        </p:spPr>
        <p:txBody>
          <a:bodyPr/>
          <a:lstStyle/>
          <a:p>
            <a:pPr marL="0" indent="0">
              <a:buNone/>
            </a:pPr>
            <a:r>
              <a:rPr lang="en-US" sz="2000" b="1" dirty="0">
                <a:latin typeface="Arial Body"/>
              </a:rPr>
              <a:t>Figure 1.2</a:t>
            </a:r>
            <a:r>
              <a:rPr lang="en-US" sz="2000" dirty="0">
                <a:latin typeface="Arial Body"/>
              </a:rPr>
              <a:t> A database that stores student and course information</a:t>
            </a:r>
            <a:r>
              <a:rPr lang="en-US" sz="2000" dirty="0" smtClean="0">
                <a:latin typeface="Arial Body"/>
              </a:rPr>
              <a:t>.</a:t>
            </a:r>
          </a:p>
          <a:p>
            <a:pPr marL="0" indent="0">
              <a:buNone/>
            </a:pPr>
            <a:r>
              <a:rPr lang="en-US" sz="2000" b="1" dirty="0" smtClean="0">
                <a:latin typeface="Arial Body"/>
              </a:rPr>
              <a:t>PREREQUISITE</a:t>
            </a:r>
            <a:endParaRPr lang="en-US" sz="2000" b="1" dirty="0">
              <a:latin typeface="Arial Body"/>
            </a:endParaRPr>
          </a:p>
        </p:txBody>
      </p:sp>
      <p:graphicFrame>
        <p:nvGraphicFramePr>
          <p:cNvPr id="16" name="Table 15"/>
          <p:cNvGraphicFramePr>
            <a:graphicFrameLocks noGrp="1"/>
          </p:cNvGraphicFramePr>
          <p:nvPr>
            <p:extLst>
              <p:ext uri="{D42A27DB-BD31-4B8C-83A1-F6EECF244321}">
                <p14:modId xmlns:p14="http://schemas.microsoft.com/office/powerpoint/2010/main" val="3554768396"/>
              </p:ext>
            </p:extLst>
          </p:nvPr>
        </p:nvGraphicFramePr>
        <p:xfrm>
          <a:off x="1524000" y="2942320"/>
          <a:ext cx="6096000" cy="1483360"/>
        </p:xfrm>
        <a:graphic>
          <a:graphicData uri="http://schemas.openxmlformats.org/drawingml/2006/table">
            <a:tbl>
              <a:tblPr firstRow="1" bandRow="1">
                <a:tableStyleId>{40F9630F-82C1-40B7-BC3A-925EFCFF5E92}</a:tableStyleId>
              </a:tblPr>
              <a:tblGrid>
                <a:gridCol w="3048000">
                  <a:extLst>
                    <a:ext uri="{9D8B030D-6E8A-4147-A177-3AD203B41FA5}">
                      <a16:colId xmlns:a16="http://schemas.microsoft.com/office/drawing/2014/main" val="2449791032"/>
                    </a:ext>
                  </a:extLst>
                </a:gridCol>
                <a:gridCol w="3048000">
                  <a:extLst>
                    <a:ext uri="{9D8B030D-6E8A-4147-A177-3AD203B41FA5}">
                      <a16:colId xmlns:a16="http://schemas.microsoft.com/office/drawing/2014/main" val="1484168412"/>
                    </a:ext>
                  </a:extLst>
                </a:gridCol>
              </a:tblGrid>
              <a:tr h="370840">
                <a:tc>
                  <a:txBody>
                    <a:bodyPr/>
                    <a:lstStyle/>
                    <a:p>
                      <a:pPr algn="ctr" fontAlgn="ctr"/>
                      <a:r>
                        <a:rPr lang="en-US" sz="2000" b="1" i="0" u="none" strike="noStrike" baseline="0" dirty="0">
                          <a:solidFill>
                            <a:srgbClr val="000000"/>
                          </a:solidFill>
                          <a:effectLst/>
                          <a:latin typeface="Arial Body"/>
                        </a:rPr>
                        <a:t>Course_number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1" i="0" u="none" strike="noStrike" baseline="0" dirty="0">
                          <a:solidFill>
                            <a:srgbClr val="000000"/>
                          </a:solidFill>
                          <a:effectLst/>
                          <a:latin typeface="Arial Body"/>
                        </a:rPr>
                        <a:t>Prerequisite_number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8561831"/>
                  </a:ext>
                </a:extLst>
              </a:tr>
              <a:tr h="370840">
                <a:tc>
                  <a:txBody>
                    <a:bodyPr/>
                    <a:lstStyle/>
                    <a:p>
                      <a:pPr algn="ctr" fontAlgn="ctr"/>
                      <a:r>
                        <a:rPr lang="en-US" sz="2000" b="0" i="0" u="none" strike="noStrike" baseline="0">
                          <a:solidFill>
                            <a:srgbClr val="000000"/>
                          </a:solidFill>
                          <a:effectLst/>
                          <a:latin typeface="Arial Body"/>
                        </a:rPr>
                        <a:t>CS3380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0" i="0" u="none" strike="noStrike" baseline="0" dirty="0">
                          <a:solidFill>
                            <a:srgbClr val="000000"/>
                          </a:solidFill>
                          <a:effectLst/>
                          <a:latin typeface="Arial Body"/>
                        </a:rPr>
                        <a:t>CS3320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6462239"/>
                  </a:ext>
                </a:extLst>
              </a:tr>
              <a:tr h="370840">
                <a:tc>
                  <a:txBody>
                    <a:bodyPr/>
                    <a:lstStyle/>
                    <a:p>
                      <a:pPr algn="ctr" fontAlgn="ctr"/>
                      <a:r>
                        <a:rPr lang="en-US" sz="2000" b="0" i="0" u="none" strike="noStrike" baseline="0">
                          <a:solidFill>
                            <a:srgbClr val="000000"/>
                          </a:solidFill>
                          <a:effectLst/>
                          <a:latin typeface="Arial Body"/>
                        </a:rPr>
                        <a:t>CS3380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b="0" i="0" u="none" strike="noStrike" baseline="0" dirty="0">
                          <a:solidFill>
                            <a:srgbClr val="000000"/>
                          </a:solidFill>
                          <a:effectLst/>
                          <a:latin typeface="Arial Body"/>
                        </a:rPr>
                        <a:t>MATH2410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8952321"/>
                  </a:ext>
                </a:extLst>
              </a:tr>
              <a:tr h="370840">
                <a:tc>
                  <a:txBody>
                    <a:bodyPr/>
                    <a:lstStyle/>
                    <a:p>
                      <a:pPr algn="ctr" fontAlgn="b"/>
                      <a:r>
                        <a:rPr lang="en-US" sz="2000" b="0" i="0" u="none" strike="noStrike" baseline="0">
                          <a:solidFill>
                            <a:srgbClr val="000000"/>
                          </a:solidFill>
                          <a:effectLst/>
                          <a:latin typeface="Arial Body"/>
                        </a:rPr>
                        <a:t>CS3320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0" i="0" u="none" strike="noStrike" baseline="0" dirty="0">
                          <a:solidFill>
                            <a:srgbClr val="000000"/>
                          </a:solidFill>
                          <a:effectLst/>
                          <a:latin typeface="Arial Body"/>
                        </a:rPr>
                        <a:t>CS1310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7131391"/>
                  </a:ext>
                </a:extLst>
              </a:tr>
            </a:tbl>
          </a:graphicData>
        </a:graphic>
      </p:graphicFrame>
    </p:spTree>
    <p:extLst>
      <p:ext uri="{BB962C8B-B14F-4D97-AF65-F5344CB8AC3E}">
        <p14:creationId xmlns:p14="http://schemas.microsoft.com/office/powerpoint/2010/main" val="359771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Three-Schema </a:t>
            </a:r>
            <a:r>
              <a:rPr lang="en-US" dirty="0" smtClean="0"/>
              <a:t>Architecture </a:t>
            </a:r>
            <a:r>
              <a:rPr lang="en-US" sz="2000" b="0" dirty="0" smtClean="0"/>
              <a:t>(1 of 3)</a:t>
            </a:r>
            <a:endParaRPr lang="en-US" sz="2000" b="0" dirty="0"/>
          </a:p>
        </p:txBody>
      </p:sp>
      <p:sp>
        <p:nvSpPr>
          <p:cNvPr id="3" name="Text Placeholder 2"/>
          <p:cNvSpPr>
            <a:spLocks noGrp="1"/>
          </p:cNvSpPr>
          <p:nvPr>
            <p:ph type="body" idx="1"/>
          </p:nvPr>
        </p:nvSpPr>
        <p:spPr>
          <a:xfrm>
            <a:off x="457200" y="1600200"/>
            <a:ext cx="8229600" cy="2647335"/>
          </a:xfrm>
        </p:spPr>
        <p:txBody>
          <a:bodyPr/>
          <a:lstStyle/>
          <a:p>
            <a:pPr eaLnBrk="1" hangingPunct="1"/>
            <a:r>
              <a:rPr lang="en-US" altLang="en-US" sz="2400" dirty="0">
                <a:latin typeface="Arial Body"/>
                <a:ea typeface="ＭＳ Ｐゴシック" panose="020B0600070205080204" pitchFamily="-84" charset="-128"/>
              </a:rPr>
              <a:t>Proposed to support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characteristics of:</a:t>
            </a:r>
          </a:p>
          <a:p>
            <a:pPr lvl="1" eaLnBrk="1" hangingPunct="1"/>
            <a:r>
              <a:rPr lang="en-US" altLang="en-US" sz="2400" b="1" dirty="0">
                <a:latin typeface="Arial Body"/>
                <a:ea typeface="ＭＳ Ｐゴシック" panose="020B0600070205080204" pitchFamily="-84" charset="-128"/>
              </a:rPr>
              <a:t>Program-data independence</a:t>
            </a:r>
            <a:r>
              <a:rPr lang="en-US" altLang="en-US" sz="2400" dirty="0">
                <a:latin typeface="Arial Body"/>
                <a:ea typeface="ＭＳ Ｐゴシック" panose="020B0600070205080204" pitchFamily="-84" charset="-128"/>
              </a:rPr>
              <a:t>.</a:t>
            </a:r>
          </a:p>
          <a:p>
            <a:pPr lvl="1" eaLnBrk="1" hangingPunct="1"/>
            <a:r>
              <a:rPr lang="en-US" altLang="en-US" sz="2400" dirty="0">
                <a:latin typeface="Arial Body"/>
                <a:ea typeface="ＭＳ Ｐゴシック" panose="020B0600070205080204" pitchFamily="-84" charset="-128"/>
              </a:rPr>
              <a:t>Support of </a:t>
            </a:r>
            <a:r>
              <a:rPr lang="en-US" altLang="en-US" sz="2400" b="1" dirty="0">
                <a:latin typeface="Arial Body"/>
                <a:ea typeface="ＭＳ Ｐゴシック" panose="020B0600070205080204" pitchFamily="-84" charset="-128"/>
              </a:rPr>
              <a:t>multiple views</a:t>
            </a:r>
            <a:r>
              <a:rPr lang="en-US" altLang="en-US" sz="2400" dirty="0">
                <a:latin typeface="Arial Body"/>
                <a:ea typeface="ＭＳ Ｐゴシック" panose="020B0600070205080204" pitchFamily="-84" charset="-128"/>
              </a:rPr>
              <a:t> of the data.</a:t>
            </a:r>
          </a:p>
          <a:p>
            <a:pPr eaLnBrk="1" hangingPunct="1"/>
            <a:r>
              <a:rPr lang="en-US" altLang="en-US" sz="2400" dirty="0">
                <a:latin typeface="Arial Body"/>
                <a:ea typeface="ＭＳ Ｐゴシック" panose="020B0600070205080204" pitchFamily="-84" charset="-128"/>
              </a:rPr>
              <a:t>Not explicitly used in commercial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products, but has been useful in explaining database system organization</a:t>
            </a:r>
            <a:endParaRPr lang="en-US" sz="2400" dirty="0">
              <a:latin typeface="Arial Body"/>
            </a:endParaRPr>
          </a:p>
        </p:txBody>
      </p:sp>
    </p:spTree>
    <p:extLst>
      <p:ext uri="{BB962C8B-B14F-4D97-AF65-F5344CB8AC3E}">
        <p14:creationId xmlns:p14="http://schemas.microsoft.com/office/powerpoint/2010/main" val="68899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Three-Schema </a:t>
            </a:r>
            <a:r>
              <a:rPr lang="en-US" dirty="0" smtClean="0"/>
              <a:t>Architecture </a:t>
            </a:r>
            <a:r>
              <a:rPr lang="en-US" sz="2000" b="0" dirty="0" smtClean="0"/>
              <a:t>(2 of 3)</a:t>
            </a:r>
            <a:endParaRPr lang="en-US" sz="2000" b="0" dirty="0"/>
          </a:p>
        </p:txBody>
      </p:sp>
      <p:sp>
        <p:nvSpPr>
          <p:cNvPr id="3" name="Text Placeholder 2"/>
          <p:cNvSpPr>
            <a:spLocks noGrp="1"/>
          </p:cNvSpPr>
          <p:nvPr>
            <p:ph type="body" idx="1"/>
          </p:nvPr>
        </p:nvSpPr>
        <p:spPr>
          <a:xfrm>
            <a:off x="457200" y="1600200"/>
            <a:ext cx="8229600" cy="4682613"/>
          </a:xfrm>
        </p:spPr>
        <p:txBody>
          <a:bodyPr/>
          <a:lstStyle/>
          <a:p>
            <a:pPr eaLnBrk="1" hangingPunct="1"/>
            <a:r>
              <a:rPr lang="en-US" altLang="en-US" sz="2200" dirty="0">
                <a:latin typeface="Arial Body"/>
                <a:ea typeface="ＭＳ Ｐゴシック" panose="020B0600070205080204" pitchFamily="-84" charset="-128"/>
              </a:rPr>
              <a:t>Defines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schemas at </a:t>
            </a:r>
            <a:r>
              <a:rPr lang="en-US" altLang="en-US" sz="2200" b="1" dirty="0">
                <a:latin typeface="Arial Body"/>
                <a:ea typeface="ＭＳ Ｐゴシック" panose="020B0600070205080204" pitchFamily="-84" charset="-128"/>
              </a:rPr>
              <a:t>three</a:t>
            </a:r>
            <a:r>
              <a:rPr lang="en-US" altLang="en-US" sz="2200" dirty="0">
                <a:latin typeface="Arial Body"/>
                <a:ea typeface="ＭＳ Ｐゴシック" panose="020B0600070205080204" pitchFamily="-84" charset="-128"/>
              </a:rPr>
              <a:t> levels:</a:t>
            </a:r>
          </a:p>
          <a:p>
            <a:pPr lvl="1" eaLnBrk="1" hangingPunct="1"/>
            <a:r>
              <a:rPr lang="en-US" altLang="en-US" sz="2200" b="1" dirty="0">
                <a:latin typeface="Arial Body"/>
                <a:ea typeface="ＭＳ Ｐゴシック" panose="020B0600070205080204" pitchFamily="-84" charset="-128"/>
              </a:rPr>
              <a:t>Internal schema</a:t>
            </a:r>
            <a:r>
              <a:rPr lang="en-US" altLang="en-US" sz="2200" dirty="0">
                <a:latin typeface="Arial Body"/>
                <a:ea typeface="ＭＳ Ｐゴシック" panose="020B0600070205080204" pitchFamily="-84" charset="-128"/>
              </a:rPr>
              <a:t> at the internal level to describe </a:t>
            </a:r>
            <a:r>
              <a:rPr lang="en-US" altLang="en-US" sz="2200" dirty="0" smtClean="0">
                <a:latin typeface="Arial Body"/>
                <a:ea typeface="ＭＳ Ｐゴシック" panose="020B0600070205080204" pitchFamily="-84" charset="-128"/>
              </a:rPr>
              <a:t>physical storage </a:t>
            </a:r>
            <a:r>
              <a:rPr lang="en-US" altLang="en-US" sz="2200" dirty="0">
                <a:latin typeface="Arial Body"/>
                <a:ea typeface="ＭＳ Ｐゴシック" panose="020B0600070205080204" pitchFamily="-84" charset="-128"/>
              </a:rPr>
              <a:t>structures and access paths (e.g indexes</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a:p>
            <a:pPr lvl="2" eaLnBrk="1" hangingPunct="1"/>
            <a:r>
              <a:rPr lang="en-US" altLang="en-US" sz="2200" dirty="0">
                <a:latin typeface="Arial Body"/>
                <a:ea typeface="ＭＳ Ｐゴシック" panose="020B0600070205080204" pitchFamily="-84" charset="-128"/>
              </a:rPr>
              <a:t>Typically uses a </a:t>
            </a:r>
            <a:r>
              <a:rPr lang="en-US" altLang="en-US" sz="2200" b="1" dirty="0">
                <a:latin typeface="Arial Body"/>
                <a:ea typeface="ＭＳ Ｐゴシック" panose="020B0600070205080204" pitchFamily="-84" charset="-128"/>
              </a:rPr>
              <a:t>physical</a:t>
            </a:r>
            <a:r>
              <a:rPr lang="en-US" altLang="en-US" sz="2200" dirty="0">
                <a:latin typeface="Arial Body"/>
                <a:ea typeface="ＭＳ Ｐゴシック" panose="020B0600070205080204" pitchFamily="-84" charset="-128"/>
              </a:rPr>
              <a:t> data model.</a:t>
            </a:r>
          </a:p>
          <a:p>
            <a:pPr lvl="1" eaLnBrk="1" hangingPunct="1"/>
            <a:r>
              <a:rPr lang="en-US" altLang="en-US" sz="2200" b="1" dirty="0">
                <a:latin typeface="Arial Body"/>
                <a:ea typeface="ＭＳ Ｐゴシック" panose="020B0600070205080204" pitchFamily="-84" charset="-128"/>
              </a:rPr>
              <a:t>Conceptual schema</a:t>
            </a:r>
            <a:r>
              <a:rPr lang="en-US" altLang="en-US" sz="2200" dirty="0">
                <a:latin typeface="Arial Body"/>
                <a:ea typeface="ＭＳ Ｐゴシック" panose="020B0600070205080204" pitchFamily="-84" charset="-128"/>
              </a:rPr>
              <a:t> at the conceptual level to describe the structure and constraints for the whole database for a community of users</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a:p>
            <a:pPr lvl="2" eaLnBrk="1" hangingPunct="1"/>
            <a:r>
              <a:rPr lang="en-US" altLang="en-US" sz="2200" dirty="0">
                <a:latin typeface="Arial Body"/>
                <a:ea typeface="ＭＳ Ｐゴシック" panose="020B0600070205080204" pitchFamily="-84" charset="-128"/>
              </a:rPr>
              <a:t>Uses a </a:t>
            </a:r>
            <a:r>
              <a:rPr lang="en-US" altLang="en-US" sz="2200" b="1" dirty="0">
                <a:latin typeface="Arial Body"/>
                <a:ea typeface="ＭＳ Ｐゴシック" panose="020B0600070205080204" pitchFamily="-84" charset="-128"/>
              </a:rPr>
              <a:t>conceptual</a:t>
            </a:r>
            <a:r>
              <a:rPr lang="en-US" altLang="en-US" sz="2200" dirty="0">
                <a:latin typeface="Arial Body"/>
                <a:ea typeface="ＭＳ Ｐゴシック" panose="020B0600070205080204" pitchFamily="-84" charset="-128"/>
              </a:rPr>
              <a:t> or an </a:t>
            </a:r>
            <a:r>
              <a:rPr lang="en-US" altLang="en-US" sz="2200" b="1" dirty="0">
                <a:latin typeface="Arial Body"/>
                <a:ea typeface="ＭＳ Ｐゴシック" panose="020B0600070205080204" pitchFamily="-84" charset="-128"/>
              </a:rPr>
              <a:t>implementation</a:t>
            </a:r>
            <a:r>
              <a:rPr lang="en-US" altLang="en-US" sz="2200" dirty="0">
                <a:latin typeface="Arial Body"/>
                <a:ea typeface="ＭＳ Ｐゴシック" panose="020B0600070205080204" pitchFamily="-84" charset="-128"/>
              </a:rPr>
              <a:t> data model.</a:t>
            </a:r>
          </a:p>
          <a:p>
            <a:pPr lvl="1" eaLnBrk="1" hangingPunct="1"/>
            <a:r>
              <a:rPr lang="en-US" altLang="en-US" sz="2200" b="1" dirty="0">
                <a:latin typeface="Arial Body"/>
                <a:ea typeface="ＭＳ Ｐゴシック" panose="020B0600070205080204" pitchFamily="-84" charset="-128"/>
              </a:rPr>
              <a:t>External schemas</a:t>
            </a:r>
            <a:r>
              <a:rPr lang="en-US" altLang="en-US" sz="2200" dirty="0">
                <a:latin typeface="Arial Body"/>
                <a:ea typeface="ＭＳ Ｐゴシック" panose="020B0600070205080204" pitchFamily="-84" charset="-128"/>
              </a:rPr>
              <a:t> at the external level to describe the various user views</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a:p>
            <a:pPr lvl="2" eaLnBrk="1" hangingPunct="1"/>
            <a:r>
              <a:rPr lang="en-US" altLang="en-US" sz="2200" dirty="0">
                <a:latin typeface="Arial Body"/>
                <a:ea typeface="ＭＳ Ｐゴシック" panose="020B0600070205080204" pitchFamily="-84" charset="-128"/>
              </a:rPr>
              <a:t>Usually uses the same data model as the conceptual schema</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954710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2.2 The Three-Schema Architecture</a:t>
            </a:r>
          </a:p>
        </p:txBody>
      </p:sp>
      <p:pic>
        <p:nvPicPr>
          <p:cNvPr id="4" name="Picture 3" descr="A Diagram illustrates schema architecture with three levels. The First level is external level representing external view for multiple end users. The Second level is conceptual level representing conceptual schema for a community of users. The External level is connected to conceptual level by two bidirectional arrows indicating external or conceptual mapping. The Third level being internal level represents the internal schema, it describes the physical storage structure of the database, which is depicted using three database blocks. The Conceptual level is connected to the internal level by a bidirectional arrow indicating conceptual or internal ma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3717" y="1684201"/>
            <a:ext cx="5676566" cy="4372356"/>
          </a:xfrm>
          <a:prstGeom prst="rect">
            <a:avLst/>
          </a:prstGeom>
        </p:spPr>
      </p:pic>
    </p:spTree>
    <p:extLst>
      <p:ext uri="{BB962C8B-B14F-4D97-AF65-F5344CB8AC3E}">
        <p14:creationId xmlns:p14="http://schemas.microsoft.com/office/powerpoint/2010/main" val="3852675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Three-Schema Architecture </a:t>
            </a:r>
            <a:r>
              <a:rPr lang="en-US" sz="2000" b="0" dirty="0" smtClean="0"/>
              <a:t>(3 </a:t>
            </a:r>
            <a:r>
              <a:rPr lang="en-US" sz="2000" b="0" dirty="0"/>
              <a:t>of </a:t>
            </a:r>
            <a:r>
              <a:rPr lang="en-US" sz="2000" b="0" dirty="0" smtClean="0"/>
              <a:t>3)</a:t>
            </a:r>
            <a:endParaRPr lang="en-US" dirty="0"/>
          </a:p>
        </p:txBody>
      </p:sp>
      <p:sp>
        <p:nvSpPr>
          <p:cNvPr id="3" name="Text Placeholder 2"/>
          <p:cNvSpPr>
            <a:spLocks noGrp="1"/>
          </p:cNvSpPr>
          <p:nvPr>
            <p:ph type="body" idx="1"/>
          </p:nvPr>
        </p:nvSpPr>
        <p:spPr>
          <a:xfrm>
            <a:off x="457200" y="1600200"/>
            <a:ext cx="8229600" cy="3694471"/>
          </a:xfrm>
        </p:spPr>
        <p:txBody>
          <a:bodyPr/>
          <a:lstStyle/>
          <a:p>
            <a:pPr eaLnBrk="1" hangingPunct="1"/>
            <a:r>
              <a:rPr lang="en-US" altLang="en-US" sz="2400" dirty="0">
                <a:latin typeface="Arial Body"/>
                <a:ea typeface="ＭＳ Ｐゴシック" panose="020B0600070205080204" pitchFamily="-84" charset="-128"/>
              </a:rPr>
              <a:t>Mappings among schema levels are needed to transform requests and data. </a:t>
            </a:r>
          </a:p>
          <a:p>
            <a:pPr lvl="1" eaLnBrk="1" hangingPunct="1"/>
            <a:r>
              <a:rPr lang="en-US" altLang="en-US" sz="2400" dirty="0">
                <a:latin typeface="Arial Body"/>
                <a:ea typeface="ＭＳ Ｐゴシック" panose="020B0600070205080204" pitchFamily="-84" charset="-128"/>
              </a:rPr>
              <a:t>Programs refer to an external schema, and are mapped by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to the internal schema for execution.</a:t>
            </a:r>
          </a:p>
          <a:p>
            <a:pPr lvl="1" eaLnBrk="1" hangingPunct="1"/>
            <a:r>
              <a:rPr lang="en-US" altLang="en-US" sz="2400" dirty="0">
                <a:latin typeface="Arial Body"/>
                <a:ea typeface="ＭＳ Ｐゴシック" panose="020B0600070205080204" pitchFamily="-84" charset="-128"/>
              </a:rPr>
              <a:t>Data extracted from the internal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level is reformatted to match the user’s external view (e.g. formatting the results of an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query for display in a Web page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976879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Data </a:t>
            </a:r>
            <a:r>
              <a:rPr lang="en-US" dirty="0" smtClean="0"/>
              <a:t>Independence </a:t>
            </a:r>
            <a:r>
              <a:rPr 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lnSpc>
                <a:spcPct val="90000"/>
              </a:lnSpc>
            </a:pPr>
            <a:r>
              <a:rPr lang="en-US" altLang="en-US" sz="2400" b="1" dirty="0">
                <a:latin typeface="Arial Body"/>
                <a:ea typeface="ＭＳ Ｐゴシック" panose="020B0600070205080204" pitchFamily="-84" charset="-128"/>
              </a:rPr>
              <a:t>Logical Data Independence:</a:t>
            </a:r>
            <a:r>
              <a:rPr lang="en-US" altLang="en-US" sz="2400" dirty="0">
                <a:latin typeface="Arial Body"/>
                <a:ea typeface="ＭＳ Ｐゴシック" panose="020B0600070205080204" pitchFamily="-84" charset="-128"/>
              </a:rPr>
              <a:t> </a:t>
            </a:r>
          </a:p>
          <a:p>
            <a:pPr lvl="1" eaLnBrk="1" hangingPunct="1">
              <a:lnSpc>
                <a:spcPct val="90000"/>
              </a:lnSpc>
            </a:pPr>
            <a:r>
              <a:rPr lang="en-US" altLang="en-US" sz="2400" dirty="0">
                <a:latin typeface="Arial Body"/>
                <a:ea typeface="ＭＳ Ｐゴシック" panose="020B0600070205080204" pitchFamily="-84" charset="-128"/>
              </a:rPr>
              <a:t>The capacity to change the conceptual schema without having to change the external schemas and their associated application programs.</a:t>
            </a:r>
          </a:p>
          <a:p>
            <a:pPr eaLnBrk="1" hangingPunct="1">
              <a:lnSpc>
                <a:spcPct val="90000"/>
              </a:lnSpc>
            </a:pPr>
            <a:r>
              <a:rPr lang="en-US" altLang="en-US" sz="2400" b="1" dirty="0">
                <a:latin typeface="Arial Body"/>
                <a:ea typeface="ＭＳ Ｐゴシック" panose="020B0600070205080204" pitchFamily="-84" charset="-128"/>
              </a:rPr>
              <a:t>Physical Data Independence:</a:t>
            </a:r>
          </a:p>
          <a:p>
            <a:pPr lvl="1" eaLnBrk="1" hangingPunct="1">
              <a:lnSpc>
                <a:spcPct val="90000"/>
              </a:lnSpc>
            </a:pPr>
            <a:r>
              <a:rPr lang="en-US" altLang="en-US" sz="2400" dirty="0">
                <a:latin typeface="Arial Body"/>
                <a:ea typeface="ＭＳ Ｐゴシック" panose="020B0600070205080204" pitchFamily="-84" charset="-128"/>
              </a:rPr>
              <a:t>The capacity to change the internal schema without having to change the conceptual schema.</a:t>
            </a:r>
          </a:p>
          <a:p>
            <a:pPr lvl="1" eaLnBrk="1" hangingPunct="1">
              <a:lnSpc>
                <a:spcPct val="90000"/>
              </a:lnSpc>
            </a:pPr>
            <a:r>
              <a:rPr lang="en-US" altLang="en-US" sz="2400" dirty="0">
                <a:latin typeface="Arial Body"/>
                <a:ea typeface="ＭＳ Ｐゴシック" panose="020B0600070205080204" pitchFamily="-84" charset="-128"/>
              </a:rPr>
              <a:t>For example, the internal schema may be changed when certain file structures are reorganized or new indexes are created to improve database </a:t>
            </a:r>
            <a:r>
              <a:rPr lang="en-US" altLang="en-US" sz="2400" dirty="0" smtClean="0">
                <a:latin typeface="Arial Body"/>
                <a:ea typeface="ＭＳ Ｐゴシック" panose="020B0600070205080204" pitchFamily="-84" charset="-128"/>
              </a:rPr>
              <a:t>performance</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652504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b"/>
          <a:lstStyle/>
          <a:p>
            <a:r>
              <a:rPr lang="en-US" altLang="en-US" dirty="0" smtClean="0">
                <a:ea typeface="ＭＳ Ｐゴシック" panose="020B0600070205080204" pitchFamily="-84" charset="-128"/>
              </a:rPr>
              <a:t>Learning Objectives</a:t>
            </a:r>
            <a:endParaRPr lang="en-US" dirty="0"/>
          </a:p>
        </p:txBody>
      </p:sp>
      <p:sp>
        <p:nvSpPr>
          <p:cNvPr id="8" name="Text Placeholder 7"/>
          <p:cNvSpPr>
            <a:spLocks noGrp="1"/>
          </p:cNvSpPr>
          <p:nvPr>
            <p:ph type="body" idx="1"/>
          </p:nvPr>
        </p:nvSpPr>
        <p:spPr/>
        <p:txBody>
          <a:bodyPr/>
          <a:lstStyle/>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2.1</a:t>
            </a:r>
            <a:r>
              <a:rPr lang="en-US" altLang="en-US" sz="2400" dirty="0" smtClean="0">
                <a:latin typeface="Arial Body"/>
                <a:ea typeface="ＭＳ Ｐゴシック" panose="020B0600070205080204" pitchFamily="-84" charset="-128"/>
              </a:rPr>
              <a:t> Data </a:t>
            </a:r>
            <a:r>
              <a:rPr lang="en-US" altLang="en-US" sz="2400" dirty="0">
                <a:latin typeface="Arial Body"/>
                <a:ea typeface="ＭＳ Ｐゴシック" panose="020B0600070205080204" pitchFamily="-84" charset="-128"/>
              </a:rPr>
              <a:t>Models and Their Categories</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2.2</a:t>
            </a:r>
            <a:r>
              <a:rPr lang="en-US" altLang="en-US" sz="2400" dirty="0" smtClean="0">
                <a:latin typeface="Arial Body"/>
                <a:ea typeface="ＭＳ Ｐゴシック" panose="020B0600070205080204" pitchFamily="-84" charset="-128"/>
              </a:rPr>
              <a:t> History </a:t>
            </a:r>
            <a:r>
              <a:rPr lang="en-US" altLang="en-US" sz="2400" dirty="0">
                <a:latin typeface="Arial Body"/>
                <a:ea typeface="ＭＳ Ｐゴシック" panose="020B0600070205080204" pitchFamily="-84" charset="-128"/>
              </a:rPr>
              <a:t>of Data Models</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2.3</a:t>
            </a:r>
            <a:r>
              <a:rPr lang="en-US" altLang="en-US" sz="2400" dirty="0" smtClean="0">
                <a:latin typeface="Arial Body"/>
                <a:ea typeface="ＭＳ Ｐゴシック" panose="020B0600070205080204" pitchFamily="-84" charset="-128"/>
              </a:rPr>
              <a:t> Schemas</a:t>
            </a:r>
            <a:r>
              <a:rPr lang="en-US" altLang="en-US" sz="2400" dirty="0">
                <a:latin typeface="Arial Body"/>
                <a:ea typeface="ＭＳ Ｐゴシック" panose="020B0600070205080204" pitchFamily="-84" charset="-128"/>
              </a:rPr>
              <a:t>, Instances, and </a:t>
            </a:r>
            <a:r>
              <a:rPr lang="en-US" altLang="en-US" sz="2400" dirty="0" smtClean="0">
                <a:latin typeface="Arial Body"/>
                <a:ea typeface="ＭＳ Ｐゴシック" panose="020B0600070205080204" pitchFamily="-84" charset="-128"/>
              </a:rPr>
              <a:t>States</a:t>
            </a:r>
            <a:endParaRPr lang="en-US" altLang="en-US" sz="2400" dirty="0">
              <a:latin typeface="Arial Body"/>
              <a:ea typeface="ＭＳ Ｐゴシック" panose="020B0600070205080204" pitchFamily="-84" charset="-128"/>
            </a:endParaRP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2.4</a:t>
            </a:r>
            <a:r>
              <a:rPr lang="en-US" altLang="en-US" sz="2400" dirty="0" smtClean="0">
                <a:latin typeface="Arial Body"/>
                <a:ea typeface="ＭＳ Ｐゴシック" panose="020B0600070205080204" pitchFamily="-84" charset="-128"/>
              </a:rPr>
              <a:t> Three-Schema </a:t>
            </a:r>
            <a:r>
              <a:rPr lang="en-US" altLang="en-US" sz="2400" dirty="0">
                <a:latin typeface="Arial Body"/>
                <a:ea typeface="ＭＳ Ｐゴシック" panose="020B0600070205080204" pitchFamily="-84" charset="-128"/>
              </a:rPr>
              <a:t>Architecture</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2.5</a:t>
            </a:r>
            <a:r>
              <a:rPr lang="en-US" altLang="en-US" sz="2400" dirty="0" smtClean="0">
                <a:latin typeface="Arial Body"/>
                <a:ea typeface="ＭＳ Ｐゴシック" panose="020B0600070205080204" pitchFamily="-84" charset="-128"/>
              </a:rPr>
              <a:t> Data </a:t>
            </a:r>
            <a:r>
              <a:rPr lang="en-US" altLang="en-US" sz="2400" dirty="0">
                <a:latin typeface="Arial Body"/>
                <a:ea typeface="ＭＳ Ｐゴシック" panose="020B0600070205080204" pitchFamily="-84" charset="-128"/>
              </a:rPr>
              <a:t>Independence</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2.6</a:t>
            </a:r>
            <a:r>
              <a:rPr lang="en-US" altLang="en-US" sz="2400" dirty="0" smtClean="0">
                <a:latin typeface="Arial Body"/>
                <a:ea typeface="ＭＳ Ｐゴシック" panose="020B0600070205080204" pitchFamily="-84" charset="-128"/>
              </a:rPr>
              <a:t> 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Languages and Interfaces</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2.7</a:t>
            </a:r>
            <a:r>
              <a:rPr lang="en-US" altLang="en-US" sz="2400" dirty="0" smtClean="0">
                <a:latin typeface="Arial Body"/>
                <a:ea typeface="ＭＳ Ｐゴシック" panose="020B0600070205080204" pitchFamily="-84" charset="-128"/>
              </a:rPr>
              <a:t> Database </a:t>
            </a:r>
            <a:r>
              <a:rPr lang="en-US" altLang="en-US" sz="2400" dirty="0">
                <a:latin typeface="Arial Body"/>
                <a:ea typeface="ＭＳ Ｐゴシック" panose="020B0600070205080204" pitchFamily="-84" charset="-128"/>
              </a:rPr>
              <a:t>System Utilities and Tools</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2.8</a:t>
            </a:r>
            <a:r>
              <a:rPr lang="en-US" altLang="en-US" sz="2400" dirty="0" smtClean="0">
                <a:latin typeface="Arial Body"/>
                <a:ea typeface="ＭＳ Ｐゴシック" panose="020B0600070205080204" pitchFamily="-84" charset="-128"/>
              </a:rPr>
              <a:t> Centralized </a:t>
            </a:r>
            <a:r>
              <a:rPr lang="en-US" altLang="en-US" sz="2400" dirty="0">
                <a:latin typeface="Arial Body"/>
                <a:ea typeface="ＭＳ Ｐゴシック" panose="020B0600070205080204" pitchFamily="-84" charset="-128"/>
              </a:rPr>
              <a:t>and Client-Server Architectures</a:t>
            </a:r>
          </a:p>
          <a:p>
            <a:pPr marL="0" indent="0" eaLnBrk="1" hangingPunct="1">
              <a:spcBef>
                <a:spcPts val="1000"/>
              </a:spcBef>
              <a:buNone/>
            </a:pPr>
            <a:r>
              <a:rPr lang="en-US" altLang="en-US" sz="2400" b="1" dirty="0" smtClean="0">
                <a:solidFill>
                  <a:schemeClr val="tx2"/>
                </a:solidFill>
                <a:latin typeface="Arial Body"/>
                <a:ea typeface="ＭＳ Ｐゴシック" panose="020B0600070205080204" pitchFamily="-84" charset="-128"/>
              </a:rPr>
              <a:t>2.9</a:t>
            </a:r>
            <a:r>
              <a:rPr lang="en-US" altLang="en-US" sz="2400" dirty="0" smtClean="0">
                <a:latin typeface="Arial Body"/>
                <a:ea typeface="ＭＳ Ｐゴシック" panose="020B0600070205080204" pitchFamily="-84" charset="-128"/>
              </a:rPr>
              <a:t> Classification </a:t>
            </a:r>
            <a:r>
              <a:rPr lang="en-US" altLang="en-US" sz="2400" dirty="0">
                <a:latin typeface="Arial Body"/>
                <a:ea typeface="ＭＳ Ｐゴシック" panose="020B0600070205080204" pitchFamily="-84" charset="-128"/>
              </a:rPr>
              <a:t>of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endParaRPr lang="en-US" sz="2400" dirty="0">
              <a:latin typeface="Arial Body"/>
            </a:endParaRPr>
          </a:p>
        </p:txBody>
      </p:sp>
    </p:spTree>
    <p:extLst>
      <p:ext uri="{BB962C8B-B14F-4D97-AF65-F5344CB8AC3E}">
        <p14:creationId xmlns:p14="http://schemas.microsoft.com/office/powerpoint/2010/main" val="27037706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Data Independence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When a schema at a lower level is changed, only the </a:t>
            </a:r>
            <a:r>
              <a:rPr lang="en-US" altLang="en-US" sz="2400" b="1" dirty="0">
                <a:latin typeface="Arial Body"/>
                <a:ea typeface="ＭＳ Ｐゴシック" panose="020B0600070205080204" pitchFamily="-84" charset="-128"/>
              </a:rPr>
              <a:t>mappings</a:t>
            </a:r>
            <a:r>
              <a:rPr lang="en-US" altLang="en-US" sz="2400" dirty="0">
                <a:latin typeface="Arial Body"/>
                <a:ea typeface="ＭＳ Ｐゴシック" panose="020B0600070205080204" pitchFamily="-84" charset="-128"/>
              </a:rPr>
              <a:t> between this schema and higher-level schemas need to be changed in a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that </a:t>
            </a:r>
            <a:r>
              <a:rPr lang="en-US" altLang="en-US" sz="2400" dirty="0">
                <a:latin typeface="Arial Body"/>
                <a:ea typeface="ＭＳ Ｐゴシック" panose="020B0600070205080204" pitchFamily="-84" charset="-128"/>
              </a:rPr>
              <a:t>fully supports data independence.</a:t>
            </a:r>
          </a:p>
          <a:p>
            <a:pPr eaLnBrk="1" hangingPunct="1"/>
            <a:r>
              <a:rPr lang="en-US" altLang="en-US" sz="2400" dirty="0">
                <a:latin typeface="Arial Body"/>
                <a:ea typeface="ＭＳ Ｐゴシック" panose="020B0600070205080204" pitchFamily="-84" charset="-128"/>
              </a:rPr>
              <a:t>The higher-level schemas themselves are </a:t>
            </a:r>
            <a:r>
              <a:rPr lang="en-US" altLang="en-US" sz="2400" b="1" dirty="0">
                <a:latin typeface="Arial Body"/>
                <a:ea typeface="ＭＳ Ｐゴシック" panose="020B0600070205080204" pitchFamily="-84" charset="-128"/>
              </a:rPr>
              <a:t>unchanged</a:t>
            </a:r>
            <a:r>
              <a:rPr lang="en-US" altLang="en-US" sz="2400" dirty="0">
                <a:latin typeface="Arial Body"/>
                <a:ea typeface="ＭＳ Ｐゴシック" panose="020B0600070205080204" pitchFamily="-84" charset="-128"/>
              </a:rPr>
              <a:t>.</a:t>
            </a:r>
          </a:p>
          <a:p>
            <a:pPr lvl="1" eaLnBrk="1" hangingPunct="1"/>
            <a:r>
              <a:rPr lang="en-US" altLang="en-US" sz="2400" dirty="0">
                <a:latin typeface="Arial Body"/>
                <a:ea typeface="ＭＳ Ｐゴシック" panose="020B0600070205080204" pitchFamily="-84" charset="-128"/>
              </a:rPr>
              <a:t>Hence, the application programs need not be changed since they refer to the external schemas</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70198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Languages </a:t>
            </a:r>
            <a:r>
              <a:rPr lang="en-US" altLang="en-US" sz="2000" b="0" dirty="0" smtClean="0">
                <a:ea typeface="ＭＳ Ｐゴシック" panose="020B0600070205080204" pitchFamily="-84" charset="-128"/>
              </a:rPr>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Data Definition Language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a:t>
            </a:r>
            <a:r>
              <a:rPr lang="en-US" altLang="en-US" sz="2400" dirty="0">
                <a:latin typeface="Arial Body"/>
                <a:ea typeface="ＭＳ Ｐゴシック" panose="020B0600070205080204" pitchFamily="-84" charset="-128"/>
              </a:rPr>
              <a:t>)</a:t>
            </a:r>
          </a:p>
          <a:p>
            <a:pPr eaLnBrk="1" hangingPunct="1"/>
            <a:r>
              <a:rPr lang="en-US" altLang="en-US" sz="2400" dirty="0">
                <a:latin typeface="Arial Body"/>
                <a:ea typeface="ＭＳ Ｐゴシック" panose="020B0600070205080204" pitchFamily="-84" charset="-128"/>
              </a:rPr>
              <a:t>Data Manipulation Language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a:t>
            </a:r>
            <a:r>
              <a:rPr lang="en-US" altLang="en-US" sz="2400" dirty="0">
                <a:latin typeface="Arial Body"/>
                <a:ea typeface="ＭＳ Ｐゴシック" panose="020B0600070205080204" pitchFamily="-84" charset="-128"/>
              </a:rPr>
              <a:t>)</a:t>
            </a:r>
          </a:p>
          <a:p>
            <a:pPr lvl="1" eaLnBrk="1" hangingPunct="1"/>
            <a:r>
              <a:rPr lang="en-US" altLang="en-US" sz="2400" dirty="0">
                <a:latin typeface="Arial Body"/>
                <a:ea typeface="ＭＳ Ｐゴシック" panose="020B0600070205080204" pitchFamily="-84" charset="-128"/>
              </a:rPr>
              <a:t>High-Level or Non-procedural Languages: These include the relational language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a:t>
            </a:r>
            <a:endParaRPr lang="en-US" altLang="en-US" sz="2400" dirty="0">
              <a:latin typeface="Arial Body"/>
              <a:ea typeface="ＭＳ Ｐゴシック" panose="020B0600070205080204" pitchFamily="-84" charset="-128"/>
            </a:endParaRPr>
          </a:p>
          <a:p>
            <a:pPr lvl="2" eaLnBrk="1" hangingPunct="1"/>
            <a:r>
              <a:rPr lang="en-US" altLang="en-US" sz="2400" dirty="0">
                <a:latin typeface="Arial Body"/>
                <a:ea typeface="ＭＳ Ｐゴシック" panose="020B0600070205080204" pitchFamily="-84" charset="-128"/>
              </a:rPr>
              <a:t>May be used in a standalone way or may be embedded in a programming language</a:t>
            </a:r>
          </a:p>
          <a:p>
            <a:pPr lvl="1" eaLnBrk="1" hangingPunct="1"/>
            <a:r>
              <a:rPr lang="en-US" altLang="en-US" sz="2400" dirty="0">
                <a:latin typeface="Arial Body"/>
                <a:ea typeface="ＭＳ Ｐゴシック" panose="020B0600070205080204" pitchFamily="-84" charset="-128"/>
              </a:rPr>
              <a:t>Low Level or Procedural Languages:</a:t>
            </a:r>
          </a:p>
          <a:p>
            <a:pPr lvl="2" eaLnBrk="1" hangingPunct="1"/>
            <a:r>
              <a:rPr lang="en-US" altLang="en-US" sz="2400" dirty="0">
                <a:latin typeface="Arial Body"/>
                <a:ea typeface="ＭＳ Ｐゴシック" panose="020B0600070205080204" pitchFamily="-84" charset="-128"/>
              </a:rPr>
              <a:t>These must be embedded in a programming language</a:t>
            </a:r>
            <a:endParaRPr lang="en-US" sz="2400" dirty="0">
              <a:latin typeface="Arial Body"/>
            </a:endParaRPr>
          </a:p>
        </p:txBody>
      </p:sp>
    </p:spTree>
    <p:extLst>
      <p:ext uri="{BB962C8B-B14F-4D97-AF65-F5344CB8AC3E}">
        <p14:creationId xmlns:p14="http://schemas.microsoft.com/office/powerpoint/2010/main" val="3944270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a:t>
            </a:r>
            <a:r>
              <a:rPr lang="en-US" altLang="en-US" dirty="0">
                <a:ea typeface="ＭＳ Ｐゴシック" panose="020B0600070205080204" pitchFamily="-84" charset="-128"/>
              </a:rPr>
              <a:t>Languages </a:t>
            </a:r>
            <a:r>
              <a:rPr lang="en-US" altLang="en-US" sz="2000" b="0" dirty="0" smtClean="0">
                <a:ea typeface="ＭＳ Ｐゴシック" panose="020B0600070205080204" pitchFamily="-84" charset="-128"/>
              </a:rPr>
              <a:t>(2 </a:t>
            </a:r>
            <a:r>
              <a:rPr lang="en-US" altLang="en-US" sz="2000" b="0" dirty="0">
                <a:ea typeface="ＭＳ Ｐゴシック" panose="020B0600070205080204" pitchFamily="-84" charset="-128"/>
              </a:rPr>
              <a:t>of 3)</a:t>
            </a:r>
            <a:endParaRPr lang="en-US" dirty="0"/>
          </a:p>
        </p:txBody>
      </p:sp>
      <p:sp>
        <p:nvSpPr>
          <p:cNvPr id="3" name="Text Placeholder 2"/>
          <p:cNvSpPr>
            <a:spLocks noGrp="1"/>
          </p:cNvSpPr>
          <p:nvPr>
            <p:ph type="body" idx="1"/>
          </p:nvPr>
        </p:nvSpPr>
        <p:spPr>
          <a:xfrm>
            <a:off x="457200" y="1629697"/>
            <a:ext cx="7639665" cy="4048432"/>
          </a:xfrm>
        </p:spPr>
        <p:txBody>
          <a:bodyPr/>
          <a:lstStyle/>
          <a:p>
            <a:pPr eaLnBrk="1" hangingPunct="1">
              <a:lnSpc>
                <a:spcPct val="90000"/>
              </a:lnSpc>
            </a:pPr>
            <a:r>
              <a:rPr lang="en-US" altLang="en-US" sz="2400" b="1" dirty="0">
                <a:latin typeface="Arial Body"/>
                <a:ea typeface="ＭＳ Ｐゴシック" panose="020B0600070205080204" pitchFamily="-84" charset="-128"/>
              </a:rPr>
              <a:t>Data Definition Language (</a:t>
            </a:r>
            <a:r>
              <a:rPr lang="en-US" altLang="en-US" sz="2400" b="1" dirty="0" smtClean="0">
                <a:latin typeface="Arial Body"/>
                <a:ea typeface="ＭＳ Ｐゴシック" panose="020B0600070205080204" pitchFamily="-84" charset="-128"/>
              </a:rPr>
              <a:t>D</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D</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L</a:t>
            </a:r>
            <a:r>
              <a:rPr lang="en-US" altLang="en-US" sz="2400" b="1" dirty="0">
                <a:latin typeface="Arial Body"/>
                <a:ea typeface="ＭＳ Ｐゴシック" panose="020B0600070205080204" pitchFamily="-84" charset="-128"/>
              </a:rPr>
              <a:t>):</a:t>
            </a:r>
            <a:r>
              <a:rPr lang="en-US" altLang="en-US" sz="2400" dirty="0">
                <a:latin typeface="Arial Body"/>
                <a:ea typeface="ＭＳ Ｐゴシック" panose="020B0600070205080204" pitchFamily="-84" charset="-128"/>
              </a:rPr>
              <a:t> </a:t>
            </a:r>
          </a:p>
          <a:p>
            <a:pPr lvl="1" eaLnBrk="1" hangingPunct="1">
              <a:lnSpc>
                <a:spcPct val="90000"/>
              </a:lnSpc>
            </a:pPr>
            <a:r>
              <a:rPr lang="en-US" altLang="en-US" sz="2400" dirty="0">
                <a:latin typeface="Arial Body"/>
                <a:ea typeface="ＭＳ Ｐゴシック" panose="020B0600070205080204" pitchFamily="-84" charset="-128"/>
              </a:rPr>
              <a:t>Used by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 </a:t>
            </a:r>
            <a:r>
              <a:rPr lang="en-US" altLang="en-US" sz="2400" dirty="0">
                <a:latin typeface="Arial Body"/>
                <a:ea typeface="ＭＳ Ｐゴシック" panose="020B0600070205080204" pitchFamily="-84" charset="-128"/>
              </a:rPr>
              <a:t>and database designers to specify the conceptual schema of a database.</a:t>
            </a:r>
          </a:p>
          <a:p>
            <a:pPr lvl="1" eaLnBrk="1" hangingPunct="1">
              <a:lnSpc>
                <a:spcPct val="90000"/>
              </a:lnSpc>
            </a:pPr>
            <a:r>
              <a:rPr lang="en-US" altLang="en-US" sz="2400" dirty="0">
                <a:latin typeface="Arial Body"/>
                <a:ea typeface="ＭＳ Ｐゴシック" panose="020B0600070205080204" pitchFamily="-84" charset="-128"/>
              </a:rPr>
              <a:t>In many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2400" dirty="0">
                <a:latin typeface="Arial Body"/>
                <a:ea typeface="ＭＳ Ｐゴシック" panose="020B0600070205080204" pitchFamily="-84" charset="-128"/>
              </a:rPr>
              <a:t>,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is also used to define internal and external schemas (views).</a:t>
            </a:r>
          </a:p>
          <a:p>
            <a:pPr lvl="1" eaLnBrk="1" hangingPunct="1">
              <a:lnSpc>
                <a:spcPct val="90000"/>
              </a:lnSpc>
            </a:pPr>
            <a:r>
              <a:rPr lang="en-US" altLang="en-US" sz="2400" dirty="0">
                <a:latin typeface="Arial Body"/>
                <a:ea typeface="ＭＳ Ｐゴシック" panose="020B0600070205080204" pitchFamily="-84" charset="-128"/>
              </a:rPr>
              <a:t>In some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separate </a:t>
            </a:r>
            <a:r>
              <a:rPr lang="en-US" altLang="en-US" sz="2400" b="1" dirty="0">
                <a:latin typeface="Arial Body"/>
                <a:ea typeface="ＭＳ Ｐゴシック" panose="020B0600070205080204" pitchFamily="-84" charset="-128"/>
              </a:rPr>
              <a:t>storage definition language (</a:t>
            </a:r>
            <a:r>
              <a:rPr lang="en-US" altLang="en-US" sz="2400" b="1" dirty="0" smtClean="0">
                <a:latin typeface="Arial Body"/>
                <a:ea typeface="ＭＳ Ｐゴシック" panose="020B0600070205080204" pitchFamily="-84" charset="-128"/>
              </a:rPr>
              <a:t>S</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D</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L</a:t>
            </a:r>
            <a:r>
              <a:rPr lang="en-US" altLang="en-US" sz="2400" b="1" dirty="0">
                <a:latin typeface="Arial Body"/>
                <a:ea typeface="ＭＳ Ｐゴシック" panose="020B0600070205080204" pitchFamily="-84" charset="-128"/>
              </a:rPr>
              <a:t>)</a:t>
            </a:r>
            <a:r>
              <a:rPr lang="en-US" altLang="en-US" sz="2400" dirty="0">
                <a:latin typeface="Arial Body"/>
                <a:ea typeface="ＭＳ Ｐゴシック" panose="020B0600070205080204" pitchFamily="-84" charset="-128"/>
              </a:rPr>
              <a:t> and </a:t>
            </a:r>
            <a:r>
              <a:rPr lang="en-US" altLang="en-US" sz="2400" b="1" dirty="0">
                <a:latin typeface="Arial Body"/>
                <a:ea typeface="ＭＳ Ｐゴシック" panose="020B0600070205080204" pitchFamily="-84" charset="-128"/>
              </a:rPr>
              <a:t>view definition language (</a:t>
            </a:r>
            <a:r>
              <a:rPr lang="en-US" altLang="en-US" sz="2400" b="1" dirty="0" smtClean="0">
                <a:latin typeface="Arial Body"/>
                <a:ea typeface="ＭＳ Ｐゴシック" panose="020B0600070205080204" pitchFamily="-84" charset="-128"/>
              </a:rPr>
              <a:t>V</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D</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L</a:t>
            </a:r>
            <a:r>
              <a:rPr lang="en-US" altLang="en-US" sz="2400" b="1" dirty="0">
                <a:latin typeface="Arial Body"/>
                <a:ea typeface="ＭＳ Ｐゴシック" panose="020B0600070205080204" pitchFamily="-84" charset="-128"/>
              </a:rPr>
              <a:t>)</a:t>
            </a:r>
            <a:r>
              <a:rPr lang="en-US" altLang="en-US" sz="2400" dirty="0">
                <a:latin typeface="Arial Body"/>
                <a:ea typeface="ＭＳ Ｐゴシック" panose="020B0600070205080204" pitchFamily="-84" charset="-128"/>
              </a:rPr>
              <a:t> are used to define internal and external schemas.</a:t>
            </a:r>
          </a:p>
          <a:p>
            <a:pPr lvl="2" eaLnBrk="1" hangingPunct="1">
              <a:lnSpc>
                <a:spcPct val="90000"/>
              </a:lnSpc>
            </a:pPr>
            <a:r>
              <a:rPr lang="en-US" altLang="en-US" sz="2400" dirty="0">
                <a:latin typeface="Arial Body"/>
                <a:ea typeface="ＭＳ Ｐゴシック" panose="020B0600070205080204" pitchFamily="-84" charset="-128"/>
              </a:rPr>
              <a:t>S</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L</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is typically realized via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commands provided to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 </a:t>
            </a:r>
            <a:r>
              <a:rPr lang="en-US" altLang="en-US" sz="2400" dirty="0">
                <a:latin typeface="Arial Body"/>
                <a:ea typeface="ＭＳ Ｐゴシック" panose="020B0600070205080204" pitchFamily="-84" charset="-128"/>
              </a:rPr>
              <a:t>and database </a:t>
            </a:r>
            <a:r>
              <a:rPr lang="en-US" altLang="en-US" sz="2400" dirty="0" smtClean="0">
                <a:latin typeface="Arial Body"/>
                <a:ea typeface="ＭＳ Ｐゴシック" panose="020B0600070205080204" pitchFamily="-84" charset="-128"/>
              </a:rPr>
              <a:t>designers</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74582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a:t>
            </a:r>
            <a:r>
              <a:rPr lang="en-US" altLang="en-US" dirty="0">
                <a:ea typeface="ＭＳ Ｐゴシック" panose="020B0600070205080204" pitchFamily="-84" charset="-128"/>
              </a:rPr>
              <a:t>Languages </a:t>
            </a:r>
            <a:r>
              <a:rPr lang="en-US" altLang="en-US" sz="2000" b="0" dirty="0" smtClean="0">
                <a:ea typeface="ＭＳ Ｐゴシック" panose="020B0600070205080204" pitchFamily="-84" charset="-128"/>
              </a:rPr>
              <a:t>(3 </a:t>
            </a:r>
            <a:r>
              <a:rPr lang="en-US" altLang="en-US" sz="2000" b="0" dirty="0">
                <a:ea typeface="ＭＳ Ｐゴシック" panose="020B0600070205080204" pitchFamily="-84" charset="-128"/>
              </a:rPr>
              <a:t>of 3)</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Arial Body"/>
                <a:ea typeface="ＭＳ Ｐゴシック" panose="020B0600070205080204" pitchFamily="-84" charset="-128"/>
              </a:rPr>
              <a:t>Data Manipulation Language (</a:t>
            </a:r>
            <a:r>
              <a:rPr lang="en-US" altLang="en-US" sz="2400" b="1" dirty="0" smtClean="0">
                <a:latin typeface="Arial Body"/>
                <a:ea typeface="ＭＳ Ｐゴシック" panose="020B0600070205080204" pitchFamily="-84" charset="-128"/>
              </a:rPr>
              <a:t>D</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M</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L</a:t>
            </a:r>
            <a:r>
              <a:rPr lang="en-US" altLang="en-US" sz="2400" b="1" dirty="0">
                <a:latin typeface="Arial Body"/>
                <a:ea typeface="ＭＳ Ｐゴシック" panose="020B0600070205080204" pitchFamily="-84" charset="-128"/>
              </a:rPr>
              <a:t>):</a:t>
            </a:r>
          </a:p>
          <a:p>
            <a:pPr lvl="1" eaLnBrk="1" hangingPunct="1"/>
            <a:r>
              <a:rPr lang="en-US" altLang="en-US" sz="2400" dirty="0">
                <a:latin typeface="Arial Body"/>
                <a:ea typeface="ＭＳ Ｐゴシック" panose="020B0600070205080204" pitchFamily="-84" charset="-128"/>
              </a:rPr>
              <a:t>Used to specify database retrievals and updates</a:t>
            </a:r>
          </a:p>
          <a:p>
            <a:pPr lvl="1" eaLnBrk="1" hangingPunct="1"/>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commands (data sublanguage) can be </a:t>
            </a:r>
            <a:r>
              <a:rPr lang="en-US" altLang="en-US" sz="2400" b="1" dirty="0">
                <a:latin typeface="Arial Body"/>
                <a:ea typeface="ＭＳ Ｐゴシック" panose="020B0600070205080204" pitchFamily="-84" charset="-128"/>
              </a:rPr>
              <a:t>embedded</a:t>
            </a:r>
            <a:r>
              <a:rPr lang="en-US" altLang="en-US" sz="2400" dirty="0">
                <a:latin typeface="Arial Body"/>
                <a:ea typeface="ＭＳ Ｐゴシック" panose="020B0600070205080204" pitchFamily="-84" charset="-128"/>
              </a:rPr>
              <a:t> in a general-purpose programming language (host language), such as </a:t>
            </a:r>
            <a:r>
              <a:rPr lang="en-US" altLang="en-US" sz="24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a:t>
            </a:r>
            <a:r>
              <a:rPr lang="en-US" altLang="en-US" sz="2400" dirty="0">
                <a:latin typeface="Arial Body"/>
                <a:ea typeface="ＭＳ Ｐゴシック" panose="020B0600070205080204" pitchFamily="-84" charset="-128"/>
              </a:rPr>
              <a:t>, C, </a:t>
            </a:r>
            <a:br>
              <a:rPr lang="en-US" altLang="en-US" sz="2400" dirty="0">
                <a:latin typeface="Arial Body"/>
                <a:ea typeface="ＭＳ Ｐゴシック" panose="020B0600070205080204" pitchFamily="-84" charset="-128"/>
              </a:rPr>
            </a:br>
            <a:r>
              <a:rPr lang="en-US" altLang="en-US" sz="2400" dirty="0">
                <a:latin typeface="Arial Body"/>
                <a:ea typeface="ＭＳ Ｐゴシック" panose="020B0600070205080204" pitchFamily="-84" charset="-128"/>
              </a:rPr>
              <a:t>C++, or Java.</a:t>
            </a:r>
          </a:p>
          <a:p>
            <a:pPr lvl="2" eaLnBrk="1" hangingPunct="1"/>
            <a:r>
              <a:rPr lang="en-US" altLang="en-US" sz="2400" dirty="0">
                <a:latin typeface="Arial Body"/>
                <a:ea typeface="ＭＳ Ｐゴシック" panose="020B0600070205080204" pitchFamily="-84" charset="-128"/>
              </a:rPr>
              <a:t>A library of functions can also be provided to access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from a programming language</a:t>
            </a:r>
          </a:p>
          <a:p>
            <a:pPr lvl="1" eaLnBrk="1" hangingPunct="1"/>
            <a:r>
              <a:rPr lang="en-US" altLang="en-US" sz="2400" dirty="0">
                <a:latin typeface="Arial Body"/>
                <a:ea typeface="ＭＳ Ｐゴシック" panose="020B0600070205080204" pitchFamily="-84" charset="-128"/>
              </a:rPr>
              <a:t>Alternatively, stand-alone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commands can be applied directly (called a </a:t>
            </a:r>
            <a:r>
              <a:rPr lang="en-US" altLang="en-US" sz="2400" b="1" dirty="0">
                <a:latin typeface="Arial Body"/>
                <a:ea typeface="ＭＳ Ｐゴシック" panose="020B0600070205080204" pitchFamily="-84" charset="-128"/>
              </a:rPr>
              <a:t>query language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788639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Types of </a:t>
            </a:r>
            <a:r>
              <a:rPr lang="en-US" dirty="0" smtClean="0"/>
              <a:t>D</a:t>
            </a:r>
            <a:r>
              <a:rPr lang="en-US" sz="100" dirty="0" smtClean="0"/>
              <a:t> </a:t>
            </a:r>
            <a:r>
              <a:rPr lang="en-US" dirty="0" smtClean="0"/>
              <a:t>M</a:t>
            </a:r>
            <a:r>
              <a:rPr lang="en-US" sz="100" dirty="0" smtClean="0"/>
              <a:t> </a:t>
            </a:r>
            <a:r>
              <a:rPr lang="en-US" dirty="0" smtClean="0"/>
              <a:t>L</a:t>
            </a:r>
            <a:endParaRPr lang="en-US" dirty="0"/>
          </a:p>
        </p:txBody>
      </p:sp>
      <p:sp>
        <p:nvSpPr>
          <p:cNvPr id="3" name="Text Placeholder 2"/>
          <p:cNvSpPr>
            <a:spLocks noGrp="1"/>
          </p:cNvSpPr>
          <p:nvPr>
            <p:ph type="body" idx="1"/>
          </p:nvPr>
        </p:nvSpPr>
        <p:spPr/>
        <p:txBody>
          <a:bodyPr/>
          <a:lstStyle/>
          <a:p>
            <a:pPr eaLnBrk="1" hangingPunct="1"/>
            <a:r>
              <a:rPr lang="en-US" altLang="en-US" sz="2400" b="1" dirty="0">
                <a:latin typeface="Arial Body"/>
                <a:ea typeface="ＭＳ Ｐゴシック" panose="020B0600070205080204" pitchFamily="-84" charset="-128"/>
              </a:rPr>
              <a:t>High Level or Non-procedural Language:</a:t>
            </a:r>
          </a:p>
          <a:p>
            <a:pPr lvl="1" eaLnBrk="1" hangingPunct="1"/>
            <a:r>
              <a:rPr lang="en-US" altLang="en-US" sz="2400" dirty="0">
                <a:latin typeface="Arial Body"/>
                <a:ea typeface="ＭＳ Ｐゴシック" panose="020B0600070205080204" pitchFamily="-84" charset="-128"/>
              </a:rPr>
              <a:t>For example, the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relational language</a:t>
            </a:r>
          </a:p>
          <a:p>
            <a:pPr lvl="1" eaLnBrk="1" hangingPunct="1"/>
            <a:r>
              <a:rPr lang="en-US" altLang="en-US" sz="2400" dirty="0">
                <a:latin typeface="Arial Body"/>
                <a:ea typeface="ＭＳ Ｐゴシック" panose="020B0600070205080204" pitchFamily="-84" charset="-128"/>
              </a:rPr>
              <a:t>Are “set”-oriented and specify what data to retrieve rather than how to retrieve it. </a:t>
            </a:r>
          </a:p>
          <a:p>
            <a:pPr lvl="1" eaLnBrk="1" hangingPunct="1"/>
            <a:r>
              <a:rPr lang="en-US" altLang="en-US" sz="2400" dirty="0">
                <a:latin typeface="Arial Body"/>
                <a:ea typeface="ＭＳ Ｐゴシック" panose="020B0600070205080204" pitchFamily="-84" charset="-128"/>
              </a:rPr>
              <a:t>Also called declarative languages.</a:t>
            </a:r>
          </a:p>
          <a:p>
            <a:pPr eaLnBrk="1" hangingPunct="1"/>
            <a:r>
              <a:rPr lang="en-US" altLang="en-US" sz="2400" b="1" dirty="0">
                <a:latin typeface="Arial Body"/>
                <a:ea typeface="ＭＳ Ｐゴシック" panose="020B0600070205080204" pitchFamily="-84" charset="-128"/>
              </a:rPr>
              <a:t>Low Level or Procedural Language:</a:t>
            </a:r>
          </a:p>
          <a:p>
            <a:pPr lvl="1" eaLnBrk="1" hangingPunct="1"/>
            <a:r>
              <a:rPr lang="en-US" altLang="en-US" sz="2400" dirty="0">
                <a:latin typeface="Arial Body"/>
                <a:ea typeface="ＭＳ Ｐゴシック" panose="020B0600070205080204" pitchFamily="-84" charset="-128"/>
              </a:rPr>
              <a:t>Retrieve data one record-at-a-time; </a:t>
            </a:r>
          </a:p>
          <a:p>
            <a:pPr lvl="1" eaLnBrk="1" hangingPunct="1"/>
            <a:r>
              <a:rPr lang="en-US" altLang="en-US" sz="2400" dirty="0">
                <a:latin typeface="Arial Body"/>
                <a:ea typeface="ＭＳ Ｐゴシック" panose="020B0600070205080204" pitchFamily="-84" charset="-128"/>
              </a:rPr>
              <a:t>Constructs such as looping are needed to retrieve multiple records, along with positioning pointers.</a:t>
            </a:r>
            <a:endParaRPr lang="en-US" sz="2400" dirty="0">
              <a:latin typeface="Arial Body"/>
            </a:endParaRPr>
          </a:p>
        </p:txBody>
      </p:sp>
    </p:spTree>
    <p:extLst>
      <p:ext uri="{BB962C8B-B14F-4D97-AF65-F5344CB8AC3E}">
        <p14:creationId xmlns:p14="http://schemas.microsoft.com/office/powerpoint/2010/main" val="3788311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 </a:t>
            </a:r>
            <a:r>
              <a:rPr lang="en-US" dirty="0"/>
              <a:t>Interfaces</a:t>
            </a:r>
          </a:p>
        </p:txBody>
      </p:sp>
      <p:sp>
        <p:nvSpPr>
          <p:cNvPr id="3" name="Text Placeholder 2"/>
          <p:cNvSpPr>
            <a:spLocks noGrp="1"/>
          </p:cNvSpPr>
          <p:nvPr>
            <p:ph type="body" idx="1"/>
          </p:nvPr>
        </p:nvSpPr>
        <p:spPr>
          <a:xfrm>
            <a:off x="457200" y="1600200"/>
            <a:ext cx="8382000" cy="4525963"/>
          </a:xfrm>
        </p:spPr>
        <p:txBody>
          <a:bodyPr/>
          <a:lstStyle/>
          <a:p>
            <a:pPr eaLnBrk="1" hangingPunct="1"/>
            <a:r>
              <a:rPr lang="en-US" altLang="en-US" sz="2400" dirty="0">
                <a:latin typeface="Arial Body"/>
                <a:ea typeface="ＭＳ Ｐゴシック" panose="020B0600070205080204" pitchFamily="-84" charset="-128"/>
              </a:rPr>
              <a:t>Stand-alone query language interfaces</a:t>
            </a:r>
          </a:p>
          <a:p>
            <a:pPr lvl="1" eaLnBrk="1" hangingPunct="1"/>
            <a:r>
              <a:rPr lang="en-US" altLang="en-US" sz="2400" dirty="0">
                <a:latin typeface="Arial Body"/>
                <a:ea typeface="ＭＳ Ｐゴシック" panose="020B0600070205080204" pitchFamily="-84" charset="-128"/>
              </a:rPr>
              <a:t>Example: Entering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queries at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interactive S</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L</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interface (e.g. S</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L </a:t>
            </a:r>
            <a:r>
              <a:rPr lang="en-US" altLang="en-US" sz="2400" dirty="0" smtClean="0">
                <a:latin typeface="Arial Body"/>
                <a:ea typeface="ＭＳ Ｐゴシック" panose="020B0600070205080204" pitchFamily="-84" charset="-128"/>
              </a:rPr>
              <a:t>*</a:t>
            </a:r>
            <a:r>
              <a:rPr lang="en-US" altLang="en-US" sz="2400" dirty="0">
                <a:latin typeface="Arial Body"/>
                <a:ea typeface="ＭＳ Ｐゴシック" panose="020B0600070205080204" pitchFamily="-84" charset="-128"/>
              </a:rPr>
              <a:t>Plus in </a:t>
            </a:r>
            <a:r>
              <a:rPr lang="en-US" altLang="en-US" sz="2400" dirty="0" smtClean="0">
                <a:latin typeface="Arial Body"/>
                <a:ea typeface="ＭＳ Ｐゴシック" panose="020B0600070205080204" pitchFamily="-84" charset="-128"/>
              </a:rPr>
              <a:t>ORACLE</a:t>
            </a:r>
            <a:r>
              <a:rPr lang="en-US" altLang="en-US" sz="2400" dirty="0">
                <a:latin typeface="Arial Body"/>
                <a:ea typeface="ＭＳ Ｐゴシック" panose="020B0600070205080204" pitchFamily="-84" charset="-128"/>
              </a:rPr>
              <a:t>)</a:t>
            </a:r>
          </a:p>
          <a:p>
            <a:pPr eaLnBrk="1" hangingPunct="1"/>
            <a:r>
              <a:rPr lang="en-US" altLang="en-US" sz="2400" dirty="0">
                <a:latin typeface="Arial Body"/>
                <a:ea typeface="ＭＳ Ｐゴシック" panose="020B0600070205080204" pitchFamily="-84" charset="-128"/>
              </a:rPr>
              <a:t>Programmer interfaces for embedding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in programming languages</a:t>
            </a:r>
          </a:p>
          <a:p>
            <a:pPr eaLnBrk="1" hangingPunct="1"/>
            <a:r>
              <a:rPr lang="en-US" altLang="en-US" sz="2400" dirty="0">
                <a:latin typeface="Arial Body"/>
                <a:ea typeface="ＭＳ Ｐゴシック" panose="020B0600070205080204" pitchFamily="-84" charset="-128"/>
              </a:rPr>
              <a:t>User-friendly interfaces</a:t>
            </a:r>
          </a:p>
          <a:p>
            <a:pPr lvl="1" eaLnBrk="1" hangingPunct="1"/>
            <a:r>
              <a:rPr lang="en-US" altLang="en-US" sz="2400" dirty="0">
                <a:latin typeface="Arial Body"/>
                <a:ea typeface="ＭＳ Ｐゴシック" panose="020B0600070205080204" pitchFamily="-84" charset="-128"/>
              </a:rPr>
              <a:t>Menu-based, forms-based, graphics-based, etc.</a:t>
            </a:r>
          </a:p>
          <a:p>
            <a:pPr eaLnBrk="1" hangingPunct="1"/>
            <a:r>
              <a:rPr lang="en-US" altLang="en-US" sz="2400" dirty="0">
                <a:latin typeface="Arial Body"/>
                <a:ea typeface="ＭＳ Ｐゴシック" panose="020B0600070205080204" pitchFamily="-84" charset="-128"/>
              </a:rPr>
              <a:t>Mobile Interfaces</a:t>
            </a:r>
            <a:r>
              <a:rPr lang="en-US" altLang="en-US" sz="2400" dirty="0" smtClean="0">
                <a:latin typeface="Arial Body"/>
                <a:ea typeface="ＭＳ Ｐゴシック" panose="020B0600070205080204" pitchFamily="-84" charset="-128"/>
              </a:rPr>
              <a:t>: interfaces </a:t>
            </a:r>
            <a:r>
              <a:rPr lang="en-US" altLang="en-US" sz="2400" dirty="0">
                <a:latin typeface="Arial Body"/>
                <a:ea typeface="ＭＳ Ｐゴシック" panose="020B0600070205080204" pitchFamily="-84" charset="-128"/>
              </a:rPr>
              <a:t>allowing users to perform transactions using mobile apps</a:t>
            </a:r>
            <a:endParaRPr lang="en-US" sz="2400" dirty="0">
              <a:latin typeface="Arial Body"/>
            </a:endParaRPr>
          </a:p>
        </p:txBody>
      </p:sp>
    </p:spTree>
    <p:extLst>
      <p:ext uri="{BB962C8B-B14F-4D97-AF65-F5344CB8AC3E}">
        <p14:creationId xmlns:p14="http://schemas.microsoft.com/office/powerpoint/2010/main" val="261190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a:t>
            </a:r>
            <a:r>
              <a:rPr lang="en-US" altLang="en-US" dirty="0">
                <a:ea typeface="ＭＳ Ｐゴシック" panose="020B0600070205080204" pitchFamily="-84" charset="-128"/>
              </a:rPr>
              <a:t>Programming Language Interfaces</a:t>
            </a:r>
            <a:endParaRPr lang="en-US" dirty="0"/>
          </a:p>
        </p:txBody>
      </p:sp>
      <p:sp>
        <p:nvSpPr>
          <p:cNvPr id="3" name="Text Placeholder 2"/>
          <p:cNvSpPr>
            <a:spLocks noGrp="1"/>
          </p:cNvSpPr>
          <p:nvPr>
            <p:ph type="body" idx="1"/>
          </p:nvPr>
        </p:nvSpPr>
        <p:spPr>
          <a:xfrm>
            <a:off x="457200" y="1600200"/>
            <a:ext cx="7595419" cy="4771103"/>
          </a:xfrm>
        </p:spPr>
        <p:txBody>
          <a:bodyPr/>
          <a:lstStyle/>
          <a:p>
            <a:pPr eaLnBrk="1" hangingPunct="1"/>
            <a:r>
              <a:rPr lang="en-US" altLang="en-US" sz="2000" dirty="0">
                <a:latin typeface="Arial Body"/>
                <a:ea typeface="ＭＳ Ｐゴシック" panose="020B0600070205080204" pitchFamily="-84" charset="-128"/>
              </a:rPr>
              <a:t>Programmer interfaces for embedding </a:t>
            </a:r>
            <a:r>
              <a:rPr lang="en-US" altLang="en-US" sz="20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 </a:t>
            </a:r>
            <a:r>
              <a:rPr lang="en-US" altLang="en-US" sz="2000" dirty="0">
                <a:latin typeface="Arial Body"/>
                <a:ea typeface="ＭＳ Ｐゴシック" panose="020B0600070205080204" pitchFamily="-84" charset="-128"/>
              </a:rPr>
              <a:t>in a programming languages:</a:t>
            </a:r>
          </a:p>
          <a:p>
            <a:pPr lvl="1" eaLnBrk="1" hangingPunct="1"/>
            <a:r>
              <a:rPr lang="en-US" altLang="en-US" sz="2000" b="1" dirty="0">
                <a:latin typeface="Arial Body"/>
                <a:ea typeface="ＭＳ Ｐゴシック" panose="020B0600070205080204" pitchFamily="-84" charset="-128"/>
              </a:rPr>
              <a:t>Embedded Approach:</a:t>
            </a:r>
            <a:r>
              <a:rPr lang="en-US" altLang="en-US" sz="2000" dirty="0">
                <a:latin typeface="Arial Body"/>
                <a:ea typeface="ＭＳ Ｐゴシック" panose="020B0600070205080204" pitchFamily="-84" charset="-128"/>
              </a:rPr>
              <a:t> e.g embedded </a:t>
            </a:r>
            <a:r>
              <a:rPr lang="en-US" altLang="en-US" sz="20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 </a:t>
            </a:r>
            <a:r>
              <a:rPr lang="en-US" altLang="en-US" sz="2000" dirty="0">
                <a:latin typeface="Arial Body"/>
                <a:ea typeface="ＭＳ Ｐゴシック" panose="020B0600070205080204" pitchFamily="-84" charset="-128"/>
              </a:rPr>
              <a:t>(for C, C++, etc.), </a:t>
            </a:r>
            <a:r>
              <a:rPr lang="en-US" altLang="en-US" sz="20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J </a:t>
            </a:r>
            <a:r>
              <a:rPr lang="en-US" altLang="en-US" sz="2000" dirty="0">
                <a:latin typeface="Arial Body"/>
                <a:ea typeface="ＭＳ Ｐゴシック" panose="020B0600070205080204" pitchFamily="-84" charset="-128"/>
              </a:rPr>
              <a:t>(for Java)</a:t>
            </a:r>
          </a:p>
          <a:p>
            <a:pPr lvl="1" eaLnBrk="1" hangingPunct="1"/>
            <a:r>
              <a:rPr lang="en-US" altLang="en-US" sz="2000" b="1" dirty="0">
                <a:latin typeface="Arial Body"/>
                <a:ea typeface="ＭＳ Ｐゴシック" panose="020B0600070205080204" pitchFamily="-84" charset="-128"/>
              </a:rPr>
              <a:t>Procedure Call Approach:</a:t>
            </a:r>
            <a:r>
              <a:rPr lang="en-US" altLang="en-US" sz="2000" dirty="0">
                <a:latin typeface="Arial Body"/>
                <a:ea typeface="ＭＳ Ｐゴシック" panose="020B0600070205080204" pitchFamily="-84" charset="-128"/>
              </a:rPr>
              <a:t> e.g. </a:t>
            </a:r>
            <a:r>
              <a:rPr lang="en-US" altLang="en-US" sz="2000" dirty="0" smtClean="0">
                <a:latin typeface="Arial Body"/>
                <a:ea typeface="ＭＳ Ｐゴシック" panose="020B0600070205080204" pitchFamily="-84" charset="-128"/>
              </a:rPr>
              <a:t>J</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 </a:t>
            </a:r>
            <a:r>
              <a:rPr lang="en-US" altLang="en-US" sz="2000" dirty="0">
                <a:latin typeface="Arial Body"/>
                <a:ea typeface="ＭＳ Ｐゴシック" panose="020B0600070205080204" pitchFamily="-84" charset="-128"/>
              </a:rPr>
              <a:t>for Java,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 </a:t>
            </a:r>
            <a:r>
              <a:rPr lang="en-US" altLang="en-US" sz="2000" dirty="0">
                <a:latin typeface="Arial Body"/>
                <a:ea typeface="ＭＳ Ｐゴシック" panose="020B0600070205080204" pitchFamily="-84" charset="-128"/>
              </a:rPr>
              <a:t>(Open Databse Connectivity) for other programming languages as </a:t>
            </a:r>
            <a:r>
              <a:rPr lang="en-US" altLang="en-US" sz="20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I’s </a:t>
            </a:r>
            <a:r>
              <a:rPr lang="en-US" altLang="en-US" sz="2000" dirty="0">
                <a:latin typeface="Arial Body"/>
                <a:ea typeface="ＭＳ Ｐゴシック" panose="020B0600070205080204" pitchFamily="-84" charset="-128"/>
              </a:rPr>
              <a:t>(application programming interfaces)</a:t>
            </a:r>
          </a:p>
          <a:p>
            <a:pPr lvl="1" eaLnBrk="1" hangingPunct="1"/>
            <a:r>
              <a:rPr lang="en-US" altLang="en-US" sz="2000" b="1" dirty="0">
                <a:latin typeface="Arial Body"/>
                <a:ea typeface="ＭＳ Ｐゴシック" panose="020B0600070205080204" pitchFamily="-84" charset="-128"/>
              </a:rPr>
              <a:t>Database Programming Language Approach:</a:t>
            </a:r>
            <a:r>
              <a:rPr lang="en-US" altLang="en-US" sz="2000" dirty="0">
                <a:latin typeface="Arial Body"/>
                <a:ea typeface="ＭＳ Ｐゴシック" panose="020B0600070205080204" pitchFamily="-84" charset="-128"/>
              </a:rPr>
              <a:t> e.g. </a:t>
            </a:r>
            <a:r>
              <a:rPr lang="en-US" altLang="en-US" sz="2000" dirty="0" smtClean="0">
                <a:latin typeface="Arial Body"/>
                <a:ea typeface="ＭＳ Ｐゴシック" panose="020B0600070205080204" pitchFamily="-84" charset="-128"/>
              </a:rPr>
              <a:t>ORACLE </a:t>
            </a:r>
            <a:r>
              <a:rPr lang="en-US" altLang="en-US" sz="2000" dirty="0">
                <a:latin typeface="Arial Body"/>
                <a:ea typeface="ＭＳ Ｐゴシック" panose="020B0600070205080204" pitchFamily="-84" charset="-128"/>
              </a:rPr>
              <a:t>has </a:t>
            </a:r>
            <a:r>
              <a:rPr lang="en-US" altLang="en-US" sz="20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L/S</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a:t>
            </a:r>
            <a:r>
              <a:rPr lang="en-US" altLang="en-US" sz="2000" dirty="0">
                <a:latin typeface="Arial Body"/>
                <a:ea typeface="ＭＳ Ｐゴシック" panose="020B0600070205080204" pitchFamily="-84" charset="-128"/>
              </a:rPr>
              <a:t>, a programming language based on </a:t>
            </a:r>
            <a:r>
              <a:rPr lang="en-US" altLang="en-US" sz="20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L</a:t>
            </a:r>
            <a:r>
              <a:rPr lang="en-US" altLang="en-US" sz="2000" dirty="0">
                <a:latin typeface="Arial Body"/>
                <a:ea typeface="ＭＳ Ｐゴシック" panose="020B0600070205080204" pitchFamily="-84" charset="-128"/>
              </a:rPr>
              <a:t>; language incorporates S</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L</a:t>
            </a:r>
            <a:r>
              <a:rPr lang="en-US" altLang="en-US" sz="2000" dirty="0" smtClean="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and its data types as integral components</a:t>
            </a:r>
          </a:p>
          <a:p>
            <a:pPr lvl="1" eaLnBrk="1" hangingPunct="1"/>
            <a:r>
              <a:rPr lang="en-US" altLang="en-US" sz="2000" b="1" dirty="0">
                <a:latin typeface="Arial Body"/>
                <a:ea typeface="ＭＳ Ｐゴシック" panose="020B0600070205080204" pitchFamily="-84" charset="-128"/>
              </a:rPr>
              <a:t>Scripting Languages:</a:t>
            </a:r>
            <a:r>
              <a:rPr lang="en-US" altLang="en-US" sz="2000" dirty="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H</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P </a:t>
            </a:r>
            <a:r>
              <a:rPr lang="en-US" altLang="en-US" sz="2000" dirty="0">
                <a:latin typeface="Arial Body"/>
                <a:ea typeface="ＭＳ Ｐゴシック" panose="020B0600070205080204" pitchFamily="-84" charset="-128"/>
              </a:rPr>
              <a:t>(client-side scripting) and Python (server-side scripting) are used to write database programs</a:t>
            </a:r>
            <a:r>
              <a:rPr lang="en-US" altLang="en-US" sz="2000" dirty="0" smtClean="0">
                <a:latin typeface="Arial Body"/>
                <a:ea typeface="ＭＳ Ｐゴシック" panose="020B0600070205080204" pitchFamily="-84" charset="-128"/>
              </a:rPr>
              <a:t>.</a:t>
            </a:r>
            <a:endParaRPr lang="en-US" altLang="en-US" sz="20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091761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User-Friendly </a:t>
            </a:r>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 </a:t>
            </a:r>
            <a:r>
              <a:rPr lang="en-US" dirty="0"/>
              <a:t>Interfaces</a:t>
            </a:r>
          </a:p>
        </p:txBody>
      </p:sp>
      <p:sp>
        <p:nvSpPr>
          <p:cNvPr id="3" name="Text Placeholder 2"/>
          <p:cNvSpPr>
            <a:spLocks noGrp="1"/>
          </p:cNvSpPr>
          <p:nvPr>
            <p:ph type="body" idx="1"/>
          </p:nvPr>
        </p:nvSpPr>
        <p:spPr>
          <a:xfrm>
            <a:off x="457199" y="1403364"/>
            <a:ext cx="8556171" cy="4910350"/>
          </a:xfrm>
        </p:spPr>
        <p:txBody>
          <a:bodyPr/>
          <a:lstStyle/>
          <a:p>
            <a:pPr marL="255600" lvl="1" indent="-255600" eaLnBrk="1" hangingPunct="1">
              <a:spcBef>
                <a:spcPts val="1500"/>
              </a:spcBef>
              <a:buFont typeface="Arial" panose="020B0604020202020204" pitchFamily="34" charset="0"/>
              <a:buChar char="•"/>
            </a:pPr>
            <a:r>
              <a:rPr lang="en-US" altLang="en-US" sz="2400" dirty="0" smtClean="0">
                <a:latin typeface="Arial Body"/>
                <a:ea typeface="ＭＳ Ｐゴシック" panose="020B0600070205080204" pitchFamily="-84" charset="-128"/>
              </a:rPr>
              <a:t>Menu-based </a:t>
            </a:r>
            <a:r>
              <a:rPr lang="en-US" altLang="en-US" sz="2400" dirty="0">
                <a:latin typeface="Arial Body"/>
                <a:ea typeface="ＭＳ Ｐゴシック" panose="020B0600070205080204" pitchFamily="-84" charset="-128"/>
              </a:rPr>
              <a:t>(Web-based), popular for browsing on the web</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Forms-based, designed for naïve users used to filling in entries on a form</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Graphics-based </a:t>
            </a:r>
          </a:p>
          <a:p>
            <a:pPr marL="741600" lvl="2" indent="-284400" eaLnBrk="1" hangingPunct="1">
              <a:buFontTx/>
              <a:buChar char="–"/>
            </a:pPr>
            <a:r>
              <a:rPr lang="en-US" altLang="en-US" sz="2400" dirty="0">
                <a:latin typeface="Arial Body"/>
                <a:ea typeface="ＭＳ Ｐゴシック" panose="020B0600070205080204" pitchFamily="-84" charset="-128"/>
              </a:rPr>
              <a:t>Point and Click, Drag and Drop, etc.</a:t>
            </a:r>
          </a:p>
          <a:p>
            <a:pPr marL="741600" lvl="2" indent="-284400" eaLnBrk="1" hangingPunct="1">
              <a:buFontTx/>
              <a:buChar char="–"/>
            </a:pPr>
            <a:r>
              <a:rPr lang="en-US" altLang="en-US" sz="2400" dirty="0">
                <a:latin typeface="Arial Body"/>
                <a:ea typeface="ＭＳ Ｐゴシック" panose="020B0600070205080204" pitchFamily="-84" charset="-128"/>
              </a:rPr>
              <a:t>Specifying a query on a schema diagram</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Natural language: requests in written English</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Combinations of the above:</a:t>
            </a:r>
          </a:p>
          <a:p>
            <a:pPr marL="741600" lvl="2" indent="-284400" eaLnBrk="1" hangingPunct="1">
              <a:buFontTx/>
              <a:buChar char="–"/>
            </a:pPr>
            <a:r>
              <a:rPr lang="en-US" altLang="en-US" sz="2400" dirty="0">
                <a:latin typeface="Arial Body"/>
                <a:ea typeface="ＭＳ Ｐゴシック" panose="020B0600070205080204" pitchFamily="-84" charset="-128"/>
              </a:rPr>
              <a:t>For example, both menus and forms used extensively in Web database </a:t>
            </a:r>
            <a:r>
              <a:rPr lang="en-US" altLang="en-US" sz="2400" dirty="0" smtClean="0">
                <a:latin typeface="Arial Body"/>
                <a:ea typeface="ＭＳ Ｐゴシック" panose="020B0600070205080204" pitchFamily="-84" charset="-128"/>
              </a:rPr>
              <a:t>interfaces</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847742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Other </a:t>
            </a:r>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a:t>
            </a:r>
            <a:r>
              <a:rPr lang="en-US" altLang="en-US" dirty="0">
                <a:ea typeface="ＭＳ Ｐゴシック" panose="020B0600070205080204" pitchFamily="-84" charset="-128"/>
              </a:rPr>
              <a:t>Interfaces</a:t>
            </a:r>
            <a:endParaRPr lang="en-US" dirty="0"/>
          </a:p>
        </p:txBody>
      </p:sp>
      <p:sp>
        <p:nvSpPr>
          <p:cNvPr id="3" name="Text Placeholder 2"/>
          <p:cNvSpPr>
            <a:spLocks noGrp="1"/>
          </p:cNvSpPr>
          <p:nvPr>
            <p:ph type="body" idx="1"/>
          </p:nvPr>
        </p:nvSpPr>
        <p:spPr/>
        <p:txBody>
          <a:bodyPr/>
          <a:lstStyle/>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Natural language: free text as a query</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Speech : Input query and Output response</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Web Browser with keyword search</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Parametric interfaces, e.g., bank tellers using function keys.</a:t>
            </a:r>
          </a:p>
          <a:p>
            <a:pPr marL="255600" lvl="1" indent="-255600" eaLnBrk="1" hangingPunct="1">
              <a:spcBef>
                <a:spcPts val="1500"/>
              </a:spcBef>
              <a:buFont typeface="Arial" panose="020B0604020202020204" pitchFamily="34" charset="0"/>
              <a:buChar char="•"/>
            </a:pPr>
            <a:r>
              <a:rPr lang="en-US" altLang="en-US" sz="2400" dirty="0">
                <a:latin typeface="Arial Body"/>
                <a:ea typeface="ＭＳ Ｐゴシック" panose="020B0600070205080204" pitchFamily="-84" charset="-128"/>
              </a:rPr>
              <a:t>Interfaces for the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2400" dirty="0">
                <a:latin typeface="Arial Body"/>
                <a:ea typeface="ＭＳ Ｐゴシック" panose="020B0600070205080204" pitchFamily="-84" charset="-128"/>
              </a:rPr>
              <a:t>:</a:t>
            </a:r>
          </a:p>
          <a:p>
            <a:pPr marL="741600" lvl="2" indent="-284400" eaLnBrk="1" hangingPunct="1">
              <a:buFontTx/>
              <a:buChar char="–"/>
            </a:pPr>
            <a:r>
              <a:rPr lang="en-US" altLang="en-US" sz="2400" dirty="0">
                <a:latin typeface="Arial Body"/>
                <a:ea typeface="ＭＳ Ｐゴシック" panose="020B0600070205080204" pitchFamily="-84" charset="-128"/>
              </a:rPr>
              <a:t>Creating user accounts, granting authorizations</a:t>
            </a:r>
          </a:p>
          <a:p>
            <a:pPr marL="741600" lvl="2" indent="-284400" eaLnBrk="1" hangingPunct="1">
              <a:buFontTx/>
              <a:buChar char="–"/>
            </a:pPr>
            <a:r>
              <a:rPr lang="en-US" altLang="en-US" sz="2400" dirty="0">
                <a:latin typeface="Arial Body"/>
                <a:ea typeface="ＭＳ Ｐゴシック" panose="020B0600070205080204" pitchFamily="-84" charset="-128"/>
              </a:rPr>
              <a:t>Setting system parameters</a:t>
            </a:r>
          </a:p>
          <a:p>
            <a:pPr marL="741600" lvl="2" indent="-284400" eaLnBrk="1" hangingPunct="1">
              <a:buFontTx/>
              <a:buChar char="–"/>
            </a:pPr>
            <a:r>
              <a:rPr lang="en-US" altLang="en-US" sz="2400" dirty="0">
                <a:latin typeface="Arial Body"/>
                <a:ea typeface="ＭＳ Ｐゴシック" panose="020B0600070205080204" pitchFamily="-84" charset="-128"/>
              </a:rPr>
              <a:t>Changing schemas or access </a:t>
            </a:r>
            <a:r>
              <a:rPr lang="en-US" altLang="en-US" sz="2400" dirty="0" smtClean="0">
                <a:latin typeface="Arial Body"/>
                <a:ea typeface="ＭＳ Ｐゴシック" panose="020B0600070205080204" pitchFamily="-84" charset="-128"/>
              </a:rPr>
              <a:t>paths</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984144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Database System Utilities</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To perform certain functions such as:</a:t>
            </a:r>
          </a:p>
          <a:p>
            <a:pPr lvl="1" eaLnBrk="1" hangingPunct="1"/>
            <a:r>
              <a:rPr lang="en-US" altLang="en-US" sz="2400" dirty="0">
                <a:latin typeface="Arial Body"/>
                <a:ea typeface="ＭＳ Ｐゴシック" panose="020B0600070205080204" pitchFamily="-84" charset="-128"/>
              </a:rPr>
              <a:t>Loading data stored in files into a database. Includes data conversion tools.</a:t>
            </a:r>
          </a:p>
          <a:p>
            <a:pPr lvl="1" eaLnBrk="1" hangingPunct="1"/>
            <a:r>
              <a:rPr lang="en-US" altLang="en-US" sz="2400" dirty="0">
                <a:latin typeface="Arial Body"/>
                <a:ea typeface="ＭＳ Ｐゴシック" panose="020B0600070205080204" pitchFamily="-84" charset="-128"/>
              </a:rPr>
              <a:t>Backing up the database periodically on tape.</a:t>
            </a:r>
          </a:p>
          <a:p>
            <a:pPr lvl="1" eaLnBrk="1" hangingPunct="1"/>
            <a:r>
              <a:rPr lang="en-US" altLang="en-US" sz="2400" dirty="0">
                <a:latin typeface="Arial Body"/>
                <a:ea typeface="ＭＳ Ｐゴシック" panose="020B0600070205080204" pitchFamily="-84" charset="-128"/>
              </a:rPr>
              <a:t>Reorganizing database file structures.</a:t>
            </a:r>
          </a:p>
          <a:p>
            <a:pPr lvl="1" eaLnBrk="1" hangingPunct="1"/>
            <a:r>
              <a:rPr lang="en-US" altLang="en-US" sz="2400" dirty="0">
                <a:latin typeface="Arial Body"/>
                <a:ea typeface="ＭＳ Ｐゴシック" panose="020B0600070205080204" pitchFamily="-84" charset="-128"/>
              </a:rPr>
              <a:t>Performance monitoring utilities.</a:t>
            </a:r>
          </a:p>
          <a:p>
            <a:pPr lvl="1" eaLnBrk="1" hangingPunct="1"/>
            <a:r>
              <a:rPr lang="en-US" altLang="en-US" sz="2400" dirty="0">
                <a:latin typeface="Arial Body"/>
                <a:ea typeface="ＭＳ Ｐゴシック" panose="020B0600070205080204" pitchFamily="-84" charset="-128"/>
              </a:rPr>
              <a:t>Report generation utilities.</a:t>
            </a:r>
          </a:p>
          <a:p>
            <a:pPr lvl="1" eaLnBrk="1" hangingPunct="1"/>
            <a:r>
              <a:rPr lang="en-US" altLang="en-US" sz="2400" dirty="0">
                <a:latin typeface="Arial Body"/>
                <a:ea typeface="ＭＳ Ｐゴシック" panose="020B0600070205080204" pitchFamily="-84" charset="-128"/>
              </a:rPr>
              <a:t>Other functions, such as sorting, user monitoring, data compression, etc.</a:t>
            </a:r>
            <a:endParaRPr lang="en-US" sz="2400" dirty="0">
              <a:latin typeface="Arial Body"/>
            </a:endParaRPr>
          </a:p>
        </p:txBody>
      </p:sp>
    </p:spTree>
    <p:extLst>
      <p:ext uri="{BB962C8B-B14F-4D97-AF65-F5344CB8AC3E}">
        <p14:creationId xmlns:p14="http://schemas.microsoft.com/office/powerpoint/2010/main" val="344496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Data </a:t>
            </a:r>
            <a:r>
              <a:rPr lang="en-US" altLang="en-US" dirty="0" smtClean="0">
                <a:ea typeface="ＭＳ Ｐゴシック" panose="020B0600070205080204" pitchFamily="-84" charset="-128"/>
              </a:rPr>
              <a:t>Models </a:t>
            </a:r>
            <a:r>
              <a:rPr lang="en-US" altLang="en-US" sz="2000" b="0" dirty="0" smtClean="0">
                <a:ea typeface="ＭＳ Ｐゴシック" panose="020B0600070205080204" pitchFamily="-84" charset="-128"/>
              </a:rPr>
              <a:t>(1 of 2)</a:t>
            </a:r>
            <a:endParaRPr lang="en-US" sz="2000" b="0" dirty="0"/>
          </a:p>
        </p:txBody>
      </p:sp>
      <p:sp>
        <p:nvSpPr>
          <p:cNvPr id="3" name="Text Placeholder 2"/>
          <p:cNvSpPr>
            <a:spLocks noGrp="1"/>
          </p:cNvSpPr>
          <p:nvPr>
            <p:ph type="body" idx="1"/>
          </p:nvPr>
        </p:nvSpPr>
        <p:spPr>
          <a:xfrm>
            <a:off x="457200" y="1600200"/>
            <a:ext cx="8229600" cy="4669971"/>
          </a:xfrm>
        </p:spPr>
        <p:txBody>
          <a:bodyPr/>
          <a:lstStyle/>
          <a:p>
            <a:pPr eaLnBrk="1" hangingPunct="1"/>
            <a:r>
              <a:rPr lang="en-US" altLang="en-US" sz="2200" b="1" dirty="0">
                <a:latin typeface="Arial Body"/>
                <a:ea typeface="ＭＳ Ｐゴシック" panose="020B0600070205080204" pitchFamily="-84" charset="-128"/>
              </a:rPr>
              <a:t>Data Model:</a:t>
            </a:r>
          </a:p>
          <a:p>
            <a:pPr lvl="1" eaLnBrk="1" hangingPunct="1"/>
            <a:r>
              <a:rPr lang="en-US" altLang="en-US" sz="2200" dirty="0" smtClean="0">
                <a:latin typeface="Arial Body"/>
                <a:ea typeface="ＭＳ Ｐゴシック" panose="020B0600070205080204" pitchFamily="-84" charset="-128"/>
              </a:rPr>
              <a:t>A set of concepts to describe the </a:t>
            </a:r>
            <a:r>
              <a:rPr lang="en-US" altLang="en-US" sz="2200" b="1" dirty="0" smtClean="0">
                <a:latin typeface="Arial Body"/>
                <a:ea typeface="ＭＳ Ｐゴシック" panose="020B0600070205080204" pitchFamily="-84" charset="-128"/>
              </a:rPr>
              <a:t>structure</a:t>
            </a:r>
            <a:r>
              <a:rPr lang="en-US" altLang="en-US" sz="2200" dirty="0" smtClean="0">
                <a:latin typeface="Arial Body"/>
                <a:ea typeface="ＭＳ Ｐゴシック" panose="020B0600070205080204" pitchFamily="-84" charset="-128"/>
              </a:rPr>
              <a:t> of a database, the </a:t>
            </a:r>
            <a:r>
              <a:rPr lang="en-US" altLang="en-US" sz="2200" b="1" dirty="0" smtClean="0">
                <a:latin typeface="Arial Body"/>
                <a:ea typeface="ＭＳ Ｐゴシック" panose="020B0600070205080204" pitchFamily="-84" charset="-128"/>
              </a:rPr>
              <a:t>operations</a:t>
            </a:r>
            <a:r>
              <a:rPr lang="en-US" altLang="en-US" sz="2200" dirty="0" smtClean="0">
                <a:latin typeface="Arial Body"/>
                <a:ea typeface="ＭＳ Ｐゴシック" panose="020B0600070205080204" pitchFamily="-84" charset="-128"/>
              </a:rPr>
              <a:t> for manipulating these structures, and certain </a:t>
            </a:r>
            <a:r>
              <a:rPr lang="en-US" altLang="en-US" sz="2200" b="1" dirty="0" smtClean="0">
                <a:latin typeface="Arial Body"/>
                <a:ea typeface="ＭＳ Ｐゴシック" panose="020B0600070205080204" pitchFamily="-84" charset="-128"/>
              </a:rPr>
              <a:t>constraints</a:t>
            </a:r>
            <a:r>
              <a:rPr lang="en-US" altLang="en-US" sz="2200" dirty="0" smtClean="0">
                <a:latin typeface="Arial Body"/>
                <a:ea typeface="ＭＳ Ｐゴシック" panose="020B0600070205080204" pitchFamily="-84" charset="-128"/>
              </a:rPr>
              <a:t> that the database should obey.</a:t>
            </a:r>
          </a:p>
          <a:p>
            <a:pPr eaLnBrk="1" hangingPunct="1"/>
            <a:r>
              <a:rPr lang="en-US" altLang="en-US" sz="2200" b="1" dirty="0" smtClean="0">
                <a:latin typeface="Arial Body"/>
                <a:ea typeface="ＭＳ Ｐゴシック" panose="020B0600070205080204" pitchFamily="-84" charset="-128"/>
              </a:rPr>
              <a:t>Data </a:t>
            </a:r>
            <a:r>
              <a:rPr lang="en-US" altLang="en-US" sz="2200" b="1" dirty="0">
                <a:latin typeface="Arial Body"/>
                <a:ea typeface="ＭＳ Ｐゴシック" panose="020B0600070205080204" pitchFamily="-84" charset="-128"/>
              </a:rPr>
              <a:t>Model Structure and Constraints:</a:t>
            </a:r>
          </a:p>
          <a:p>
            <a:pPr lvl="1" eaLnBrk="1" hangingPunct="1"/>
            <a:r>
              <a:rPr lang="en-US" altLang="en-US" sz="2200" dirty="0">
                <a:latin typeface="Arial Body"/>
                <a:ea typeface="ＭＳ Ｐゴシック" panose="020B0600070205080204" pitchFamily="-84" charset="-128"/>
              </a:rPr>
              <a:t>Constructs are used to define the database structure</a:t>
            </a:r>
          </a:p>
          <a:p>
            <a:pPr lvl="1" eaLnBrk="1" hangingPunct="1"/>
            <a:r>
              <a:rPr lang="en-US" altLang="en-US" sz="2200" dirty="0">
                <a:latin typeface="Arial Body"/>
                <a:ea typeface="ＭＳ Ｐゴシック" panose="020B0600070205080204" pitchFamily="-84" charset="-128"/>
              </a:rPr>
              <a:t>Constructs typically include </a:t>
            </a:r>
            <a:r>
              <a:rPr lang="en-US" altLang="en-US" sz="2200" b="1" dirty="0">
                <a:latin typeface="Arial Body"/>
                <a:ea typeface="ＭＳ Ｐゴシック" panose="020B0600070205080204" pitchFamily="-84" charset="-128"/>
              </a:rPr>
              <a:t>elements</a:t>
            </a:r>
            <a:r>
              <a:rPr lang="en-US" altLang="en-US" sz="2200" dirty="0">
                <a:latin typeface="Arial Body"/>
                <a:ea typeface="ＭＳ Ｐゴシック" panose="020B0600070205080204" pitchFamily="-84" charset="-128"/>
              </a:rPr>
              <a:t> (and their </a:t>
            </a:r>
            <a:r>
              <a:rPr lang="en-US" altLang="en-US" sz="2200" b="1" dirty="0">
                <a:latin typeface="Arial Body"/>
                <a:ea typeface="ＭＳ Ｐゴシック" panose="020B0600070205080204" pitchFamily="-84" charset="-128"/>
              </a:rPr>
              <a:t>data types</a:t>
            </a:r>
            <a:r>
              <a:rPr lang="en-US" altLang="en-US" sz="2200" dirty="0">
                <a:latin typeface="Arial Body"/>
                <a:ea typeface="ＭＳ Ｐゴシック" panose="020B0600070205080204" pitchFamily="-84" charset="-128"/>
              </a:rPr>
              <a:t>) as well as groups of elements (e.g. </a:t>
            </a:r>
            <a:r>
              <a:rPr lang="en-US" altLang="en-US" sz="2200" b="1" dirty="0">
                <a:latin typeface="Arial Body"/>
                <a:ea typeface="ＭＳ Ｐゴシック" panose="020B0600070205080204" pitchFamily="-84" charset="-128"/>
              </a:rPr>
              <a:t>entity, record, table</a:t>
            </a:r>
            <a:r>
              <a:rPr lang="en-US" altLang="en-US" sz="2200" dirty="0">
                <a:latin typeface="Arial Body"/>
                <a:ea typeface="ＭＳ Ｐゴシック" panose="020B0600070205080204" pitchFamily="-84" charset="-128"/>
              </a:rPr>
              <a:t>), and </a:t>
            </a:r>
            <a:r>
              <a:rPr lang="en-US" altLang="en-US" sz="2200" b="1" dirty="0">
                <a:latin typeface="Arial Body"/>
                <a:ea typeface="ＭＳ Ｐゴシック" panose="020B0600070205080204" pitchFamily="-84" charset="-128"/>
              </a:rPr>
              <a:t>relationships</a:t>
            </a:r>
            <a:r>
              <a:rPr lang="en-US" altLang="en-US" sz="2200" dirty="0">
                <a:latin typeface="Arial Body"/>
                <a:ea typeface="ＭＳ Ｐゴシック" panose="020B0600070205080204" pitchFamily="-84" charset="-128"/>
              </a:rPr>
              <a:t> among such groups</a:t>
            </a:r>
          </a:p>
          <a:p>
            <a:pPr lvl="1" eaLnBrk="1" hangingPunct="1"/>
            <a:r>
              <a:rPr lang="en-US" altLang="en-US" sz="2200" dirty="0">
                <a:latin typeface="Arial Body"/>
                <a:ea typeface="ＭＳ Ｐゴシック" panose="020B0600070205080204" pitchFamily="-84" charset="-128"/>
              </a:rPr>
              <a:t>Constraints specify some restrictions on valid data; these constraints must be enforced at all </a:t>
            </a:r>
            <a:r>
              <a:rPr lang="en-US" altLang="en-US" sz="2200" dirty="0" smtClean="0">
                <a:latin typeface="Arial Body"/>
                <a:ea typeface="ＭＳ Ｐゴシック" panose="020B0600070205080204" pitchFamily="-84" charset="-128"/>
              </a:rPr>
              <a:t>times</a:t>
            </a:r>
          </a:p>
        </p:txBody>
      </p:sp>
    </p:spTree>
    <p:extLst>
      <p:ext uri="{BB962C8B-B14F-4D97-AF65-F5344CB8AC3E}">
        <p14:creationId xmlns:p14="http://schemas.microsoft.com/office/powerpoint/2010/main" val="2219878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Other </a:t>
            </a:r>
            <a:r>
              <a:rPr lang="en-US" dirty="0" smtClean="0"/>
              <a:t>Tools </a:t>
            </a:r>
            <a:r>
              <a:rPr lang="en-US" sz="2000" b="0" dirty="0" smtClean="0"/>
              <a:t>(1 of 2)</a:t>
            </a:r>
            <a:endParaRPr lang="en-US" sz="2000" b="0" dirty="0"/>
          </a:p>
        </p:txBody>
      </p:sp>
      <p:sp>
        <p:nvSpPr>
          <p:cNvPr id="3" name="Text Placeholder 2"/>
          <p:cNvSpPr>
            <a:spLocks noGrp="1"/>
          </p:cNvSpPr>
          <p:nvPr>
            <p:ph type="body" idx="1"/>
          </p:nvPr>
        </p:nvSpPr>
        <p:spPr>
          <a:xfrm>
            <a:off x="457200" y="1600201"/>
            <a:ext cx="8229600" cy="3871452"/>
          </a:xfrm>
        </p:spPr>
        <p:txBody>
          <a:bodyPr/>
          <a:lstStyle/>
          <a:p>
            <a:pPr eaLnBrk="1" hangingPunct="1"/>
            <a:r>
              <a:rPr lang="en-US" altLang="en-US" sz="2400" dirty="0">
                <a:latin typeface="Arial Body"/>
                <a:ea typeface="ＭＳ Ｐゴシック" panose="020B0600070205080204" pitchFamily="-84" charset="-128"/>
              </a:rPr>
              <a:t>Data dictionary / repository:</a:t>
            </a:r>
          </a:p>
          <a:p>
            <a:pPr lvl="1" eaLnBrk="1" hangingPunct="1"/>
            <a:r>
              <a:rPr lang="en-US" altLang="en-US" sz="2400" dirty="0">
                <a:latin typeface="Arial Body"/>
                <a:ea typeface="ＭＳ Ｐゴシック" panose="020B0600070205080204" pitchFamily="-84" charset="-128"/>
              </a:rPr>
              <a:t>Used to store schema descriptions and other information such as design decisions, application program descriptions, user information, usage standards, etc.</a:t>
            </a:r>
          </a:p>
          <a:p>
            <a:pPr lvl="1" eaLnBrk="1" hangingPunct="1"/>
            <a:r>
              <a:rPr lang="en-US" altLang="en-US" sz="2400" b="1" dirty="0">
                <a:latin typeface="Arial Body"/>
                <a:ea typeface="ＭＳ Ｐゴシック" panose="020B0600070205080204" pitchFamily="-84" charset="-128"/>
              </a:rPr>
              <a:t>Active data dictionary</a:t>
            </a:r>
            <a:r>
              <a:rPr lang="en-US" altLang="en-US" sz="2400" dirty="0">
                <a:latin typeface="Arial Body"/>
                <a:ea typeface="ＭＳ Ｐゴシック" panose="020B0600070205080204" pitchFamily="-84" charset="-128"/>
              </a:rPr>
              <a:t> is accessed by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software and </a:t>
            </a:r>
            <a:r>
              <a:rPr lang="en-US" altLang="en-US" sz="2400" dirty="0" smtClean="0">
                <a:latin typeface="Arial Body"/>
                <a:ea typeface="ＭＳ Ｐゴシック" panose="020B0600070205080204" pitchFamily="-84" charset="-128"/>
              </a:rPr>
              <a:t>users/D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endParaRPr lang="en-US" altLang="en-US" sz="2400" dirty="0">
              <a:latin typeface="Arial Body"/>
              <a:ea typeface="ＭＳ Ｐゴシック" panose="020B0600070205080204" pitchFamily="-84" charset="-128"/>
            </a:endParaRPr>
          </a:p>
          <a:p>
            <a:pPr lvl="1" eaLnBrk="1" hangingPunct="1"/>
            <a:r>
              <a:rPr lang="en-US" altLang="en-US" sz="2400" b="1" dirty="0">
                <a:latin typeface="Arial Body"/>
                <a:ea typeface="ＭＳ Ｐゴシック" panose="020B0600070205080204" pitchFamily="-84" charset="-128"/>
              </a:rPr>
              <a:t>Passive data dictionary</a:t>
            </a:r>
            <a:r>
              <a:rPr lang="en-US" altLang="en-US" sz="2400" dirty="0">
                <a:latin typeface="Arial Body"/>
                <a:ea typeface="ＭＳ Ｐゴシック" panose="020B0600070205080204" pitchFamily="-84" charset="-128"/>
              </a:rPr>
              <a:t> is accessed by </a:t>
            </a:r>
            <a:r>
              <a:rPr lang="en-US" altLang="en-US" sz="2400" dirty="0" smtClean="0">
                <a:latin typeface="Arial Body"/>
                <a:ea typeface="ＭＳ Ｐゴシック" panose="020B0600070205080204" pitchFamily="-84" charset="-128"/>
              </a:rPr>
              <a:t>users/</a:t>
            </a:r>
            <a:r>
              <a:rPr lang="en-US" altLang="en-US" sz="24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A</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only</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3588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Other </a:t>
            </a:r>
            <a:r>
              <a:rPr lang="en-US" altLang="en-US" dirty="0" smtClean="0">
                <a:ea typeface="ＭＳ Ｐゴシック" panose="020B0600070205080204" pitchFamily="-84" charset="-128"/>
              </a:rPr>
              <a:t>Tools </a:t>
            </a:r>
            <a:r>
              <a:rPr lang="en-US" sz="2000" b="0" dirty="0" smtClean="0"/>
              <a:t>(2 </a:t>
            </a:r>
            <a:r>
              <a:rPr lang="en-US" sz="2000" b="0" dirty="0"/>
              <a:t>of 2)</a:t>
            </a:r>
            <a:endParaRPr lang="en-US" sz="2000" dirty="0"/>
          </a:p>
        </p:txBody>
      </p:sp>
      <p:sp>
        <p:nvSpPr>
          <p:cNvPr id="3" name="Text Placeholder 2"/>
          <p:cNvSpPr>
            <a:spLocks noGrp="1"/>
          </p:cNvSpPr>
          <p:nvPr>
            <p:ph type="body" idx="1"/>
          </p:nvPr>
        </p:nvSpPr>
        <p:spPr>
          <a:xfrm>
            <a:off x="457200" y="1600201"/>
            <a:ext cx="8229600" cy="2912806"/>
          </a:xfrm>
        </p:spPr>
        <p:txBody>
          <a:bodyPr/>
          <a:lstStyle/>
          <a:p>
            <a:pPr eaLnBrk="1" hangingPunct="1"/>
            <a:r>
              <a:rPr lang="en-US" altLang="en-US" sz="2400" dirty="0">
                <a:latin typeface="Arial Body"/>
                <a:ea typeface="ＭＳ Ｐゴシック" panose="020B0600070205080204" pitchFamily="-84" charset="-128"/>
              </a:rPr>
              <a:t>Application Development Environments and </a:t>
            </a:r>
            <a:r>
              <a:rPr lang="en-US" altLang="en-US" sz="24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E </a:t>
            </a:r>
            <a:r>
              <a:rPr lang="en-US" altLang="en-US" sz="2400" dirty="0">
                <a:latin typeface="Arial Body"/>
                <a:ea typeface="ＭＳ Ｐゴシック" panose="020B0600070205080204" pitchFamily="-84" charset="-128"/>
              </a:rPr>
              <a:t>(computer-aided software engineering) tools:</a:t>
            </a:r>
          </a:p>
          <a:p>
            <a:pPr eaLnBrk="1" hangingPunct="1"/>
            <a:r>
              <a:rPr lang="en-US" altLang="en-US" sz="2400" dirty="0">
                <a:latin typeface="Arial Body"/>
                <a:ea typeface="ＭＳ Ｐゴシック" panose="020B0600070205080204" pitchFamily="-84" charset="-128"/>
              </a:rPr>
              <a:t>Examples:</a:t>
            </a:r>
          </a:p>
          <a:p>
            <a:pPr lvl="1" eaLnBrk="1" hangingPunct="1"/>
            <a:r>
              <a:rPr lang="en-US" altLang="en-US" sz="2400" dirty="0">
                <a:latin typeface="Arial Body"/>
                <a:ea typeface="ＭＳ Ｐゴシック" panose="020B0600070205080204" pitchFamily="-84" charset="-128"/>
              </a:rPr>
              <a:t>PowerBuilder (Sybase)</a:t>
            </a:r>
          </a:p>
          <a:p>
            <a:pPr lvl="1" eaLnBrk="1" hangingPunct="1"/>
            <a:r>
              <a:rPr lang="en-US" altLang="en-US" sz="2400" dirty="0">
                <a:latin typeface="Arial Body"/>
                <a:ea typeface="ＭＳ Ｐゴシック" panose="020B0600070205080204" pitchFamily="-84" charset="-128"/>
              </a:rPr>
              <a:t>JBuilder (Borland)</a:t>
            </a:r>
          </a:p>
          <a:p>
            <a:pPr lvl="1" eaLnBrk="1" hangingPunct="1"/>
            <a:r>
              <a:rPr lang="en-US" altLang="en-US" sz="2400" dirty="0">
                <a:latin typeface="Arial Body"/>
                <a:ea typeface="ＭＳ Ｐゴシック" panose="020B0600070205080204" pitchFamily="-84" charset="-128"/>
              </a:rPr>
              <a:t>JDeveloper 10G (Oracle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903930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Typical </a:t>
            </a:r>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 </a:t>
            </a:r>
            <a:r>
              <a:rPr lang="en-US" dirty="0"/>
              <a:t>Component Modules</a:t>
            </a:r>
          </a:p>
        </p:txBody>
      </p:sp>
      <p:sp>
        <p:nvSpPr>
          <p:cNvPr id="3" name="Text Placeholder 2"/>
          <p:cNvSpPr>
            <a:spLocks noGrp="1"/>
          </p:cNvSpPr>
          <p:nvPr>
            <p:ph type="body" idx="1"/>
          </p:nvPr>
        </p:nvSpPr>
        <p:spPr>
          <a:xfrm>
            <a:off x="457200" y="1600201"/>
            <a:ext cx="8229600" cy="420623"/>
          </a:xfrm>
        </p:spPr>
        <p:txBody>
          <a:bodyPr/>
          <a:lstStyle/>
          <a:p>
            <a:pPr marL="0" indent="0">
              <a:buNone/>
            </a:pPr>
            <a:r>
              <a:rPr lang="en-US" sz="2000" b="1" dirty="0">
                <a:latin typeface="Arial Body"/>
              </a:rPr>
              <a:t>Figure 2.3</a:t>
            </a:r>
            <a:r>
              <a:rPr lang="en-US" sz="2000" dirty="0">
                <a:latin typeface="Arial Body"/>
              </a:rPr>
              <a:t> Component modules of a </a:t>
            </a:r>
            <a:r>
              <a:rPr lang="en-US" sz="2000" dirty="0" smtClean="0">
                <a:latin typeface="Arial Body"/>
              </a:rPr>
              <a:t>D</a:t>
            </a:r>
            <a:r>
              <a:rPr lang="en-US" sz="100" dirty="0" smtClean="0">
                <a:latin typeface="Arial Body"/>
              </a:rPr>
              <a:t> </a:t>
            </a:r>
            <a:r>
              <a:rPr lang="en-US" sz="2000" dirty="0" smtClean="0">
                <a:latin typeface="Arial Body"/>
              </a:rPr>
              <a:t>B</a:t>
            </a:r>
            <a:r>
              <a:rPr lang="en-US" sz="100" dirty="0" smtClean="0">
                <a:latin typeface="Arial Body"/>
              </a:rPr>
              <a:t> </a:t>
            </a:r>
            <a:r>
              <a:rPr lang="en-US" sz="2000" dirty="0" smtClean="0">
                <a:latin typeface="Arial Body"/>
              </a:rPr>
              <a:t>M</a:t>
            </a:r>
            <a:r>
              <a:rPr lang="en-US" sz="100" dirty="0" smtClean="0">
                <a:latin typeface="Arial Body"/>
              </a:rPr>
              <a:t> </a:t>
            </a:r>
            <a:r>
              <a:rPr lang="en-US" sz="2000" dirty="0" smtClean="0">
                <a:latin typeface="Arial Body"/>
              </a:rPr>
              <a:t>S </a:t>
            </a:r>
            <a:r>
              <a:rPr lang="en-US" sz="2000" dirty="0">
                <a:latin typeface="Arial Body"/>
              </a:rPr>
              <a:t>and their interactions</a:t>
            </a:r>
            <a:r>
              <a:rPr lang="en-US" sz="2000" dirty="0" smtClean="0">
                <a:latin typeface="Arial Body"/>
              </a:rPr>
              <a:t>.</a:t>
            </a:r>
            <a:endParaRPr lang="en-US" sz="2000" dirty="0">
              <a:latin typeface="Arial Body"/>
            </a:endParaRPr>
          </a:p>
        </p:txBody>
      </p:sp>
      <p:pic>
        <p:nvPicPr>
          <p:cNvPr id="4" name="Picture 3" descr="A Diagram demonstrates interactions among various modules of D B M S.&#10;The diagram is divided into two halves. The top half depicts the various users of database like D B A staff, Casual users, application programmers, and parametric users along with their respective interfaces. The lower half depicts internal schema of database. The D B A staff access the database through D D L statements and privileged commands. The D D L statements enter the D D L compiler processes information and stores in the system catalog or data dictionary. The privileged commands which are to the connector. The casual users access the database through interactive query interface, the queries are compiled and optimized by query compiler and query optimizer. The query optimizer optimizes the query by accessing information stored in the system catalog. Then queries are given to the connector. The Application programmers access the database through application programs interface, input is given to pre compiler from which it flows to D M L compiler and host language compiler. The D M L compiler interacts with the system catalog which is depicted by bidirectional arrows and gives output to compiled transactions, which also receives input from host language compiler. The compiled transactions are gives input to connector. The connector provides the D B A commands, Queries, and transactions as input to runtime database processor which interacts with the system catalog and stored data manager. The stored data manager carries out low level input output operations from database. The runtime database processor also provides input directly to stored database relating to concurrency control, backup, and recovery subsyste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1181" y="2296586"/>
            <a:ext cx="4221639" cy="3880245"/>
          </a:xfrm>
          <a:prstGeom prst="rect">
            <a:avLst/>
          </a:prstGeom>
        </p:spPr>
      </p:pic>
    </p:spTree>
    <p:extLst>
      <p:ext uri="{BB962C8B-B14F-4D97-AF65-F5344CB8AC3E}">
        <p14:creationId xmlns:p14="http://schemas.microsoft.com/office/powerpoint/2010/main" val="2355784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and </a:t>
            </a:r>
            <a:r>
              <a:rPr lang="en-US" dirty="0" smtClean="0"/>
              <a:t>Client-Server D</a:t>
            </a:r>
            <a:r>
              <a:rPr lang="en-US" sz="100" dirty="0" smtClean="0"/>
              <a:t> </a:t>
            </a:r>
            <a:r>
              <a:rPr lang="en-US" dirty="0" smtClean="0"/>
              <a:t>B</a:t>
            </a:r>
            <a:r>
              <a:rPr lang="en-US" sz="100" dirty="0" smtClean="0"/>
              <a:t> </a:t>
            </a:r>
            <a:r>
              <a:rPr lang="en-US" dirty="0" smtClean="0"/>
              <a:t>M</a:t>
            </a:r>
            <a:r>
              <a:rPr lang="en-US" sz="100" dirty="0" smtClean="0"/>
              <a:t> </a:t>
            </a:r>
            <a:r>
              <a:rPr lang="en-US" dirty="0" smtClean="0"/>
              <a:t>S </a:t>
            </a:r>
            <a:r>
              <a:rPr lang="en-US" dirty="0"/>
              <a:t>Architectures </a:t>
            </a:r>
          </a:p>
        </p:txBody>
      </p:sp>
      <p:sp>
        <p:nvSpPr>
          <p:cNvPr id="3" name="Text Placeholder 2"/>
          <p:cNvSpPr>
            <a:spLocks noGrp="1"/>
          </p:cNvSpPr>
          <p:nvPr>
            <p:ph type="body" idx="1"/>
          </p:nvPr>
        </p:nvSpPr>
        <p:spPr>
          <a:xfrm>
            <a:off x="457201" y="1600200"/>
            <a:ext cx="7315200" cy="3325761"/>
          </a:xfrm>
        </p:spPr>
        <p:txBody>
          <a:bodyPr/>
          <a:lstStyle/>
          <a:p>
            <a:pPr eaLnBrk="1" hangingPunct="1"/>
            <a:r>
              <a:rPr lang="en-US" altLang="en-US" sz="2400" dirty="0">
                <a:latin typeface="Arial Body"/>
                <a:ea typeface="ＭＳ Ｐゴシック" panose="020B0600070205080204" pitchFamily="-84" charset="-128"/>
              </a:rPr>
              <a:t>Centralized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2400" dirty="0">
                <a:latin typeface="Arial Body"/>
                <a:ea typeface="ＭＳ Ｐゴシック" panose="020B0600070205080204" pitchFamily="-84" charset="-128"/>
              </a:rPr>
              <a:t>:</a:t>
            </a:r>
          </a:p>
          <a:p>
            <a:pPr lvl="1" eaLnBrk="1" hangingPunct="1"/>
            <a:r>
              <a:rPr lang="en-US" altLang="en-US" sz="2400" dirty="0">
                <a:latin typeface="Arial Body"/>
                <a:ea typeface="ＭＳ Ｐゴシック" panose="020B0600070205080204" pitchFamily="-84" charset="-128"/>
              </a:rPr>
              <a:t>Combines everything into single system including-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software, hardware, application programs, and user interface processing software.</a:t>
            </a:r>
          </a:p>
          <a:p>
            <a:pPr lvl="1" eaLnBrk="1" hangingPunct="1"/>
            <a:r>
              <a:rPr lang="en-US" altLang="en-US" sz="2400" dirty="0">
                <a:latin typeface="Arial Body"/>
                <a:ea typeface="ＭＳ Ｐゴシック" panose="020B0600070205080204" pitchFamily="-84" charset="-128"/>
              </a:rPr>
              <a:t>User can still connect through a remote terminal – however, all processing is done at centralized site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6754306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91832" cy="1066799"/>
          </a:xfrm>
        </p:spPr>
        <p:txBody>
          <a:bodyPr anchor="b"/>
          <a:lstStyle/>
          <a:p>
            <a:r>
              <a:rPr lang="en-US" sz="3200" dirty="0">
                <a:latin typeface="Times New Roman" panose="02020603050405020304" pitchFamily="18" charset="0"/>
              </a:rPr>
              <a:t>Figure 2.4 </a:t>
            </a:r>
            <a:r>
              <a:rPr lang="en-US" sz="3200" dirty="0" smtClean="0">
                <a:latin typeface="Times New Roman" panose="02020603050405020304" pitchFamily="18" charset="0"/>
              </a:rPr>
              <a:t>A </a:t>
            </a:r>
            <a:r>
              <a:rPr lang="en-US" sz="3200" dirty="0">
                <a:latin typeface="Times New Roman" panose="02020603050405020304" pitchFamily="18" charset="0"/>
              </a:rPr>
              <a:t>Physical Centralized Architecture</a:t>
            </a:r>
          </a:p>
        </p:txBody>
      </p:sp>
      <p:pic>
        <p:nvPicPr>
          <p:cNvPr id="4" name="Picture 3" descr="A Diagram illustrates the physical components in a centralized architecture. The operating system consists of software and hardware or firmware components. The software components are depicted by blocks labeled application programs, Terminal display control, Text editors, D B M S, compilers, and so on. The terminal display control is connected to the terminals through a network, where the terminals are depicted by blocks labeled Display monitor. The hardware components consists of C P U, memory, disk, input or output devices, such as printers, Tape drives, and so 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94" y="1613238"/>
            <a:ext cx="5019844" cy="4521828"/>
          </a:xfrm>
          <a:prstGeom prst="rect">
            <a:avLst/>
          </a:prstGeom>
        </p:spPr>
      </p:pic>
    </p:spTree>
    <p:extLst>
      <p:ext uri="{BB962C8B-B14F-4D97-AF65-F5344CB8AC3E}">
        <p14:creationId xmlns:p14="http://schemas.microsoft.com/office/powerpoint/2010/main" val="579432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Basic 2-Tier Client-Server Architectures</a:t>
            </a:r>
          </a:p>
        </p:txBody>
      </p:sp>
      <p:sp>
        <p:nvSpPr>
          <p:cNvPr id="3" name="Text Placeholder 2"/>
          <p:cNvSpPr>
            <a:spLocks noGrp="1"/>
          </p:cNvSpPr>
          <p:nvPr>
            <p:ph type="body" idx="1"/>
          </p:nvPr>
        </p:nvSpPr>
        <p:spPr>
          <a:xfrm>
            <a:off x="457200" y="1600201"/>
            <a:ext cx="8229600" cy="3429000"/>
          </a:xfrm>
        </p:spPr>
        <p:txBody>
          <a:bodyPr/>
          <a:lstStyle/>
          <a:p>
            <a:pPr eaLnBrk="1" hangingPunct="1"/>
            <a:r>
              <a:rPr lang="en-US" altLang="en-US" sz="2400" dirty="0">
                <a:latin typeface="Arial Body"/>
                <a:ea typeface="ＭＳ Ｐゴシック" panose="020B0600070205080204" pitchFamily="-84" charset="-128"/>
              </a:rPr>
              <a:t>Specialized Servers with Specialized functions</a:t>
            </a:r>
          </a:p>
          <a:p>
            <a:pPr lvl="1" eaLnBrk="1" hangingPunct="1"/>
            <a:r>
              <a:rPr lang="en-US" altLang="en-US" sz="2400" dirty="0">
                <a:latin typeface="Arial Body"/>
                <a:ea typeface="ＭＳ Ｐゴシック" panose="020B0600070205080204" pitchFamily="-84" charset="-128"/>
              </a:rPr>
              <a:t>Print server</a:t>
            </a:r>
          </a:p>
          <a:p>
            <a:pPr lvl="1" eaLnBrk="1" hangingPunct="1"/>
            <a:r>
              <a:rPr lang="en-US" altLang="en-US" sz="2400" dirty="0">
                <a:latin typeface="Arial Body"/>
                <a:ea typeface="ＭＳ Ｐゴシック" panose="020B0600070205080204" pitchFamily="-84" charset="-128"/>
              </a:rPr>
              <a:t>File server</a:t>
            </a:r>
          </a:p>
          <a:p>
            <a:pPr lvl="1" eaLnBrk="1" hangingPunct="1"/>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server</a:t>
            </a:r>
          </a:p>
          <a:p>
            <a:pPr lvl="1" eaLnBrk="1" hangingPunct="1"/>
            <a:r>
              <a:rPr lang="en-US" altLang="en-US" sz="2400" dirty="0">
                <a:latin typeface="Arial Body"/>
                <a:ea typeface="ＭＳ Ｐゴシック" panose="020B0600070205080204" pitchFamily="-84" charset="-128"/>
              </a:rPr>
              <a:t>Web server</a:t>
            </a:r>
          </a:p>
          <a:p>
            <a:pPr lvl="1" eaLnBrk="1" hangingPunct="1"/>
            <a:r>
              <a:rPr lang="en-US" altLang="en-US" sz="2400" dirty="0">
                <a:latin typeface="Arial Body"/>
                <a:ea typeface="ＭＳ Ｐゴシック" panose="020B0600070205080204" pitchFamily="-84" charset="-128"/>
              </a:rPr>
              <a:t>Email server</a:t>
            </a:r>
          </a:p>
          <a:p>
            <a:pPr eaLnBrk="1" hangingPunct="1"/>
            <a:r>
              <a:rPr lang="en-US" altLang="en-US" sz="2400" dirty="0">
                <a:latin typeface="Arial Body"/>
                <a:ea typeface="ＭＳ Ｐゴシック" panose="020B0600070205080204" pitchFamily="-84" charset="-128"/>
              </a:rPr>
              <a:t>Clients can access the specialized servers as </a:t>
            </a:r>
            <a:r>
              <a:rPr lang="en-US" altLang="en-US" sz="2400" dirty="0" smtClean="0">
                <a:latin typeface="Arial Body"/>
                <a:ea typeface="ＭＳ Ｐゴシック" panose="020B0600070205080204" pitchFamily="-84" charset="-128"/>
              </a:rPr>
              <a:t>needed</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90930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smtClean="0"/>
              <a:t>Figure 2.5 Logical </a:t>
            </a:r>
            <a:r>
              <a:rPr lang="en-US" dirty="0"/>
              <a:t>Two-Tier Client Server Architecture</a:t>
            </a:r>
          </a:p>
        </p:txBody>
      </p:sp>
      <p:pic>
        <p:nvPicPr>
          <p:cNvPr id="4" name="Picture 3" descr="A Diagram illustrates client server architecture at a logical level. The client terminals are connected to various servers like print server, file server, D B M S server, and so on through a network and are depicted in block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721" y="2033237"/>
            <a:ext cx="7556557" cy="2189967"/>
          </a:xfrm>
          <a:prstGeom prst="rect">
            <a:avLst/>
          </a:prstGeom>
        </p:spPr>
      </p:pic>
    </p:spTree>
    <p:extLst>
      <p:ext uri="{BB962C8B-B14F-4D97-AF65-F5344CB8AC3E}">
        <p14:creationId xmlns:p14="http://schemas.microsoft.com/office/powerpoint/2010/main" val="627183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Clients</a:t>
            </a:r>
            <a:endParaRPr lang="en-US" dirty="0"/>
          </a:p>
        </p:txBody>
      </p:sp>
      <p:sp>
        <p:nvSpPr>
          <p:cNvPr id="3" name="Text Placeholder 2"/>
          <p:cNvSpPr>
            <a:spLocks noGrp="1"/>
          </p:cNvSpPr>
          <p:nvPr>
            <p:ph type="body" idx="1"/>
          </p:nvPr>
        </p:nvSpPr>
        <p:spPr>
          <a:xfrm>
            <a:off x="457200" y="1600200"/>
            <a:ext cx="8229600" cy="3620729"/>
          </a:xfrm>
        </p:spPr>
        <p:txBody>
          <a:bodyPr/>
          <a:lstStyle/>
          <a:p>
            <a:pPr eaLnBrk="1" hangingPunct="1"/>
            <a:r>
              <a:rPr lang="en-US" altLang="en-US" sz="2400" dirty="0">
                <a:latin typeface="Arial Body"/>
                <a:ea typeface="ＭＳ Ｐゴシック" panose="020B0600070205080204" pitchFamily="-84" charset="-128"/>
              </a:rPr>
              <a:t>Provide appropriate interfaces through a client software module to access and utilize the various server resources. </a:t>
            </a:r>
          </a:p>
          <a:p>
            <a:pPr eaLnBrk="1" hangingPunct="1"/>
            <a:r>
              <a:rPr lang="en-US" altLang="en-US" sz="2400" dirty="0">
                <a:latin typeface="Arial Body"/>
                <a:ea typeface="ＭＳ Ｐゴシック" panose="020B0600070205080204" pitchFamily="-84" charset="-128"/>
              </a:rPr>
              <a:t>Clients may be diskless machines or </a:t>
            </a:r>
            <a:r>
              <a:rPr lang="en-US" altLang="en-US" sz="24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or Workstations with disks with only the client software installed.</a:t>
            </a:r>
          </a:p>
          <a:p>
            <a:pPr eaLnBrk="1" hangingPunct="1"/>
            <a:r>
              <a:rPr lang="en-US" altLang="en-US" sz="2400" dirty="0">
                <a:latin typeface="Arial Body"/>
                <a:ea typeface="ＭＳ Ｐゴシック" panose="020B0600070205080204" pitchFamily="-84" charset="-128"/>
              </a:rPr>
              <a:t>Connected to the servers via some form of a network.</a:t>
            </a:r>
          </a:p>
          <a:p>
            <a:pPr lvl="1" eaLnBrk="1" hangingPunct="1"/>
            <a:r>
              <a:rPr lang="en-US" altLang="en-US" sz="2400" dirty="0">
                <a:latin typeface="Arial Body"/>
                <a:ea typeface="ＭＳ Ｐゴシック" panose="020B0600070205080204" pitchFamily="-84" charset="-128"/>
              </a:rPr>
              <a:t>(</a:t>
            </a:r>
            <a:r>
              <a:rPr lang="en-US" altLang="en-US" sz="2400" dirty="0" smtClean="0">
                <a:latin typeface="Arial Body"/>
                <a:ea typeface="ＭＳ Ｐゴシック" panose="020B0600070205080204" pitchFamily="-84" charset="-128"/>
              </a:rPr>
              <a:t>L</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N</a:t>
            </a:r>
            <a:r>
              <a:rPr lang="en-US" altLang="en-US" sz="2400" dirty="0">
                <a:latin typeface="Arial Body"/>
                <a:ea typeface="ＭＳ Ｐゴシック" panose="020B0600070205080204" pitchFamily="-84" charset="-128"/>
              </a:rPr>
              <a:t>: local area network, wireless network, etc</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06933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smtClean="0">
                <a:ea typeface="ＭＳ Ｐゴシック" panose="020B0600070205080204" pitchFamily="-84" charset="-128"/>
              </a:rPr>
              <a:t>D</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B</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M</a:t>
            </a:r>
            <a:r>
              <a:rPr lang="en-US" altLang="en-US" sz="100" dirty="0" smtClean="0">
                <a:ea typeface="ＭＳ Ｐゴシック" panose="020B0600070205080204" pitchFamily="-84" charset="-128"/>
              </a:rPr>
              <a:t> </a:t>
            </a:r>
            <a:r>
              <a:rPr lang="en-US" altLang="en-US" dirty="0" smtClean="0">
                <a:ea typeface="ＭＳ Ｐゴシック" panose="020B0600070205080204" pitchFamily="-84" charset="-128"/>
              </a:rPr>
              <a:t>S </a:t>
            </a:r>
            <a:r>
              <a:rPr lang="en-US" altLang="en-US" dirty="0">
                <a:ea typeface="ＭＳ Ｐゴシック" panose="020B0600070205080204" pitchFamily="-84" charset="-128"/>
              </a:rPr>
              <a:t>Server</a:t>
            </a:r>
            <a:endParaRPr lang="en-US" dirty="0"/>
          </a:p>
        </p:txBody>
      </p:sp>
      <p:sp>
        <p:nvSpPr>
          <p:cNvPr id="3" name="Text Placeholder 2"/>
          <p:cNvSpPr>
            <a:spLocks noGrp="1"/>
          </p:cNvSpPr>
          <p:nvPr>
            <p:ph type="body" idx="1"/>
          </p:nvPr>
        </p:nvSpPr>
        <p:spPr/>
        <p:txBody>
          <a:bodyPr/>
          <a:lstStyle/>
          <a:p>
            <a:pPr eaLnBrk="1" hangingPunct="1">
              <a:lnSpc>
                <a:spcPct val="90000"/>
              </a:lnSpc>
            </a:pPr>
            <a:r>
              <a:rPr lang="en-US" altLang="en-US" sz="2400" dirty="0">
                <a:latin typeface="Arial Body"/>
                <a:ea typeface="ＭＳ Ｐゴシック" panose="020B0600070205080204" pitchFamily="-84" charset="-128"/>
              </a:rPr>
              <a:t>Provides database query and transaction services to the clients</a:t>
            </a:r>
          </a:p>
          <a:p>
            <a:pPr eaLnBrk="1" hangingPunct="1">
              <a:lnSpc>
                <a:spcPct val="90000"/>
              </a:lnSpc>
            </a:pPr>
            <a:r>
              <a:rPr lang="en-US" altLang="en-US" sz="2400" dirty="0">
                <a:latin typeface="Arial Body"/>
                <a:ea typeface="ＭＳ Ｐゴシック" panose="020B0600070205080204" pitchFamily="-84" charset="-128"/>
              </a:rPr>
              <a:t>Relational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servers are often called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servers, query servers, or transaction servers</a:t>
            </a:r>
          </a:p>
          <a:p>
            <a:pPr eaLnBrk="1" hangingPunct="1">
              <a:lnSpc>
                <a:spcPct val="90000"/>
              </a:lnSpc>
            </a:pPr>
            <a:r>
              <a:rPr lang="en-US" altLang="en-US" sz="2400" dirty="0">
                <a:latin typeface="Arial Body"/>
                <a:ea typeface="ＭＳ Ｐゴシック" panose="020B0600070205080204" pitchFamily="-84" charset="-128"/>
              </a:rPr>
              <a:t>Applications running on clients utilize an Application Program Interface (</a:t>
            </a:r>
            <a:r>
              <a:rPr lang="en-US" altLang="en-US" sz="2400" b="1" dirty="0" smtClean="0">
                <a:latin typeface="Arial Body"/>
                <a:ea typeface="ＭＳ Ｐゴシック" panose="020B0600070205080204" pitchFamily="-84" charset="-128"/>
              </a:rPr>
              <a:t>A</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P</a:t>
            </a:r>
            <a:r>
              <a:rPr lang="en-US" altLang="en-US" sz="100" b="1" dirty="0" smtClean="0">
                <a:latin typeface="Arial Body"/>
                <a:ea typeface="ＭＳ Ｐゴシック" panose="020B0600070205080204" pitchFamily="-84" charset="-128"/>
              </a:rPr>
              <a:t> </a:t>
            </a:r>
            <a:r>
              <a:rPr lang="en-US" altLang="en-US" sz="2400" b="1" dirty="0" smtClean="0">
                <a:latin typeface="Arial Body"/>
                <a:ea typeface="ＭＳ Ｐゴシック" panose="020B0600070205080204" pitchFamily="-84" charset="-128"/>
              </a:rPr>
              <a:t>I</a:t>
            </a:r>
            <a:r>
              <a:rPr lang="en-US" altLang="en-US" sz="2400" dirty="0">
                <a:latin typeface="Arial Body"/>
                <a:ea typeface="ＭＳ Ｐゴシック" panose="020B0600070205080204" pitchFamily="-84" charset="-128"/>
              </a:rPr>
              <a:t>) to access server databases via standard interface such as:</a:t>
            </a:r>
          </a:p>
          <a:p>
            <a:pPr lvl="1" eaLnBrk="1" hangingPunct="1">
              <a:lnSpc>
                <a:spcPct val="90000"/>
              </a:lnSpc>
            </a:pP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a:t>
            </a:r>
            <a:r>
              <a:rPr lang="en-US" altLang="en-US" sz="2400" dirty="0">
                <a:latin typeface="Arial Body"/>
                <a:ea typeface="ＭＳ Ｐゴシック" panose="020B0600070205080204" pitchFamily="-84" charset="-128"/>
              </a:rPr>
              <a:t>: Open Database Connectivity standard</a:t>
            </a:r>
          </a:p>
          <a:p>
            <a:pPr lvl="1" eaLnBrk="1" hangingPunct="1">
              <a:lnSpc>
                <a:spcPct val="90000"/>
              </a:lnSpc>
            </a:pPr>
            <a:r>
              <a:rPr lang="en-US" altLang="en-US" sz="2400" dirty="0" smtClean="0">
                <a:latin typeface="Arial Body"/>
                <a:ea typeface="ＭＳ Ｐゴシック" panose="020B0600070205080204" pitchFamily="-84" charset="-128"/>
              </a:rPr>
              <a:t>J</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a:t>
            </a:r>
            <a:r>
              <a:rPr lang="en-US" altLang="en-US" sz="2400" dirty="0">
                <a:latin typeface="Arial Body"/>
                <a:ea typeface="ＭＳ Ｐゴシック" panose="020B0600070205080204" pitchFamily="-84" charset="-128"/>
              </a:rPr>
              <a:t>: for Java programming </a:t>
            </a:r>
            <a:r>
              <a:rPr lang="en-US" altLang="en-US" sz="2400" dirty="0" smtClean="0">
                <a:latin typeface="Arial Body"/>
                <a:ea typeface="ＭＳ Ｐゴシック" panose="020B0600070205080204" pitchFamily="-84" charset="-128"/>
              </a:rPr>
              <a:t>access</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034506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Two Tier Client-Server Architecture</a:t>
            </a:r>
          </a:p>
        </p:txBody>
      </p:sp>
      <p:sp>
        <p:nvSpPr>
          <p:cNvPr id="3" name="Text Placeholder 2"/>
          <p:cNvSpPr>
            <a:spLocks noGrp="1"/>
          </p:cNvSpPr>
          <p:nvPr>
            <p:ph type="body" idx="1"/>
          </p:nvPr>
        </p:nvSpPr>
        <p:spPr/>
        <p:txBody>
          <a:bodyPr/>
          <a:lstStyle/>
          <a:p>
            <a:pPr eaLnBrk="1" hangingPunct="1">
              <a:lnSpc>
                <a:spcPct val="90000"/>
              </a:lnSpc>
            </a:pPr>
            <a:r>
              <a:rPr lang="en-US" altLang="en-US" sz="2400" dirty="0">
                <a:latin typeface="Arial Body"/>
                <a:ea typeface="ＭＳ Ｐゴシック" panose="020B0600070205080204" pitchFamily="-84" charset="-128"/>
              </a:rPr>
              <a:t>Client and server must install appropriate client module and server module software for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 </a:t>
            </a:r>
            <a:r>
              <a:rPr lang="en-US" altLang="en-US" sz="2400" dirty="0">
                <a:latin typeface="Arial Body"/>
                <a:ea typeface="ＭＳ Ｐゴシック" panose="020B0600070205080204" pitchFamily="-84" charset="-128"/>
              </a:rPr>
              <a:t>or </a:t>
            </a:r>
            <a:r>
              <a:rPr lang="en-US" altLang="en-US" sz="2400" dirty="0" smtClean="0">
                <a:latin typeface="Arial Body"/>
                <a:ea typeface="ＭＳ Ｐゴシック" panose="020B0600070205080204" pitchFamily="-84" charset="-128"/>
              </a:rPr>
              <a:t>J</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a:t>
            </a:r>
            <a:endParaRPr lang="en-US" altLang="en-US" sz="2400" dirty="0">
              <a:latin typeface="Arial Body"/>
              <a:ea typeface="ＭＳ Ｐゴシック" panose="020B0600070205080204" pitchFamily="-84" charset="-128"/>
            </a:endParaRPr>
          </a:p>
          <a:p>
            <a:pPr eaLnBrk="1" hangingPunct="1"/>
            <a:r>
              <a:rPr lang="en-US" altLang="en-US" sz="2400" dirty="0">
                <a:latin typeface="Arial Body"/>
                <a:ea typeface="ＭＳ Ｐゴシック" panose="020B0600070205080204" pitchFamily="-84" charset="-128"/>
              </a:rPr>
              <a:t>A client program may connect to several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2400" dirty="0">
                <a:latin typeface="Arial Body"/>
                <a:ea typeface="ＭＳ Ｐゴシック" panose="020B0600070205080204" pitchFamily="-84" charset="-128"/>
              </a:rPr>
              <a:t>, sometimes called the data sources.</a:t>
            </a:r>
          </a:p>
          <a:p>
            <a:pPr eaLnBrk="1" hangingPunct="1"/>
            <a:r>
              <a:rPr lang="en-US" altLang="en-US" sz="2400" dirty="0">
                <a:latin typeface="Arial Body"/>
                <a:ea typeface="ＭＳ Ｐゴシック" panose="020B0600070205080204" pitchFamily="-84" charset="-128"/>
              </a:rPr>
              <a:t>In general, data sources can be files or other </a:t>
            </a:r>
            <a:r>
              <a:rPr lang="en-US" altLang="en-US" sz="2400" dirty="0" smtClean="0">
                <a:latin typeface="Arial Body"/>
                <a:ea typeface="ＭＳ Ｐゴシック" panose="020B0600070205080204" pitchFamily="-84" charset="-128"/>
              </a:rPr>
              <a:t>non-D</a:t>
            </a:r>
            <a:r>
              <a:rPr lang="en-US" altLang="en-US" sz="1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software that manages data.</a:t>
            </a:r>
          </a:p>
          <a:p>
            <a:pPr eaLnBrk="1" hangingPunct="1"/>
            <a:r>
              <a:rPr lang="en-US" altLang="en-US" sz="2400" dirty="0">
                <a:latin typeface="Arial Body"/>
                <a:ea typeface="ＭＳ Ｐゴシック" panose="020B0600070205080204" pitchFamily="-84" charset="-128"/>
              </a:rPr>
              <a:t>See Chapter 10 for details on Database </a:t>
            </a:r>
            <a:r>
              <a:rPr lang="en-US" altLang="en-US" sz="2400" dirty="0" smtClean="0">
                <a:latin typeface="Arial Body"/>
                <a:ea typeface="ＭＳ Ｐゴシック" panose="020B0600070205080204" pitchFamily="-84" charset="-128"/>
              </a:rPr>
              <a:t>Programming</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622857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Data </a:t>
            </a:r>
            <a:r>
              <a:rPr lang="en-US" altLang="en-US" dirty="0" smtClean="0">
                <a:ea typeface="ＭＳ Ｐゴシック" panose="020B0600070205080204" pitchFamily="-84" charset="-128"/>
              </a:rPr>
              <a:t>Models </a:t>
            </a:r>
            <a:r>
              <a:rPr lang="en-US" altLang="en-US" sz="2000" b="0" dirty="0" smtClean="0">
                <a:ea typeface="ＭＳ Ｐゴシック" panose="020B0600070205080204" pitchFamily="-84" charset="-128"/>
              </a:rPr>
              <a:t>(2 of 2)</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Arial Body"/>
                <a:ea typeface="ＭＳ Ｐゴシック" panose="020B0600070205080204" pitchFamily="-84" charset="-128"/>
              </a:rPr>
              <a:t>Data Model Operations:</a:t>
            </a:r>
          </a:p>
          <a:p>
            <a:pPr lvl="1" eaLnBrk="1" hangingPunct="1"/>
            <a:r>
              <a:rPr lang="en-US" altLang="en-US" sz="2400" dirty="0">
                <a:latin typeface="Arial Body"/>
                <a:ea typeface="ＭＳ Ｐゴシック" panose="020B0600070205080204" pitchFamily="-84" charset="-128"/>
              </a:rPr>
              <a:t>These operations are used for specifying database retrievals and updates by referring to the constructs of the data model.</a:t>
            </a:r>
          </a:p>
          <a:p>
            <a:pPr lvl="1" eaLnBrk="1" hangingPunct="1"/>
            <a:r>
              <a:rPr lang="en-US" altLang="en-US" sz="2400" dirty="0">
                <a:latin typeface="Arial Body"/>
                <a:ea typeface="ＭＳ Ｐゴシック" panose="020B0600070205080204" pitchFamily="-84" charset="-128"/>
              </a:rPr>
              <a:t>Operations on the data model may include </a:t>
            </a:r>
            <a:r>
              <a:rPr lang="en-US" altLang="en-US" sz="2400" b="1" dirty="0">
                <a:latin typeface="Arial Body"/>
                <a:ea typeface="ＭＳ Ｐゴシック" panose="020B0600070205080204" pitchFamily="-84" charset="-128"/>
              </a:rPr>
              <a:t>basic model operations</a:t>
            </a:r>
            <a:r>
              <a:rPr lang="en-US" altLang="en-US" sz="2400" dirty="0">
                <a:latin typeface="Arial Body"/>
                <a:ea typeface="ＭＳ Ｐゴシック" panose="020B0600070205080204" pitchFamily="-84" charset="-128"/>
              </a:rPr>
              <a:t> (e.g. generic insert, delete, update) and</a:t>
            </a:r>
            <a:r>
              <a:rPr lang="en-US" altLang="en-US" sz="2400" b="1" dirty="0">
                <a:latin typeface="Arial Body"/>
                <a:ea typeface="ＭＳ Ｐゴシック" panose="020B0600070205080204" pitchFamily="-84" charset="-128"/>
              </a:rPr>
              <a:t> user-defined operations</a:t>
            </a:r>
            <a:r>
              <a:rPr lang="en-US" altLang="en-US" sz="2400" dirty="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e.g. compute_student_gpa</a:t>
            </a:r>
            <a:r>
              <a:rPr lang="en-US" altLang="en-US" sz="2400" dirty="0">
                <a:latin typeface="Arial Body"/>
                <a:ea typeface="ＭＳ Ｐゴシック" panose="020B0600070205080204" pitchFamily="-84" charset="-128"/>
              </a:rPr>
              <a:t>, update_inventory</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03573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Three Tier Client-Server Architecture</a:t>
            </a:r>
          </a:p>
        </p:txBody>
      </p:sp>
      <p:sp>
        <p:nvSpPr>
          <p:cNvPr id="3" name="Text Placeholder 2"/>
          <p:cNvSpPr>
            <a:spLocks noGrp="1"/>
          </p:cNvSpPr>
          <p:nvPr>
            <p:ph type="body" idx="1"/>
          </p:nvPr>
        </p:nvSpPr>
        <p:spPr>
          <a:xfrm>
            <a:off x="246743" y="1484086"/>
            <a:ext cx="8665027" cy="4844143"/>
          </a:xfrm>
        </p:spPr>
        <p:txBody>
          <a:bodyPr/>
          <a:lstStyle/>
          <a:p>
            <a:pPr eaLnBrk="1" hangingPunct="1">
              <a:spcBef>
                <a:spcPts val="1200"/>
              </a:spcBef>
            </a:pPr>
            <a:r>
              <a:rPr lang="en-US" altLang="en-US" sz="2000" dirty="0">
                <a:latin typeface="Arial Body"/>
                <a:ea typeface="ＭＳ Ｐゴシック" panose="020B0600070205080204" pitchFamily="-84" charset="-128"/>
              </a:rPr>
              <a:t>Common for Web applications</a:t>
            </a:r>
          </a:p>
          <a:p>
            <a:pPr eaLnBrk="1" hangingPunct="1">
              <a:spcBef>
                <a:spcPts val="1200"/>
              </a:spcBef>
            </a:pPr>
            <a:r>
              <a:rPr lang="en-US" altLang="en-US" sz="2000" dirty="0">
                <a:latin typeface="Arial Body"/>
                <a:ea typeface="ＭＳ Ｐゴシック" panose="020B0600070205080204" pitchFamily="-84" charset="-128"/>
              </a:rPr>
              <a:t>Intermediate Layer called Application Server or Web Server: </a:t>
            </a:r>
          </a:p>
          <a:p>
            <a:pPr lvl="1" eaLnBrk="1" hangingPunct="1"/>
            <a:r>
              <a:rPr lang="en-US" altLang="en-US" sz="2000" dirty="0">
                <a:latin typeface="Arial Body"/>
                <a:ea typeface="ＭＳ Ｐゴシック" panose="020B0600070205080204" pitchFamily="-84" charset="-128"/>
              </a:rPr>
              <a:t>Stores the web connectivity software and the business logic part of the application used to access the corresponding data from the database server</a:t>
            </a:r>
          </a:p>
          <a:p>
            <a:pPr lvl="1" eaLnBrk="1" hangingPunct="1"/>
            <a:r>
              <a:rPr lang="en-US" altLang="en-US" sz="2000" dirty="0">
                <a:latin typeface="Arial Body"/>
                <a:ea typeface="ＭＳ Ｐゴシック" panose="020B0600070205080204" pitchFamily="-84" charset="-128"/>
              </a:rPr>
              <a:t>Acts like a conduit for sending partially processed data between the database server and the client.</a:t>
            </a:r>
          </a:p>
          <a:p>
            <a:pPr eaLnBrk="1" hangingPunct="1">
              <a:spcBef>
                <a:spcPts val="1200"/>
              </a:spcBef>
            </a:pPr>
            <a:r>
              <a:rPr lang="en-US" altLang="en-US" sz="2000" dirty="0">
                <a:latin typeface="Arial Body"/>
                <a:ea typeface="ＭＳ Ｐゴシック" panose="020B0600070205080204" pitchFamily="-84" charset="-128"/>
              </a:rPr>
              <a:t>Three-tier Architecture Can Enhance Security: </a:t>
            </a:r>
          </a:p>
          <a:p>
            <a:pPr lvl="1" eaLnBrk="1" hangingPunct="1"/>
            <a:r>
              <a:rPr lang="en-US" altLang="en-US" sz="2000" dirty="0">
                <a:latin typeface="Arial Body"/>
                <a:ea typeface="ＭＳ Ｐゴシック" panose="020B0600070205080204" pitchFamily="-84" charset="-128"/>
              </a:rPr>
              <a:t>Database server only accessible via middle tier</a:t>
            </a:r>
          </a:p>
          <a:p>
            <a:pPr lvl="1" eaLnBrk="1" hangingPunct="1"/>
            <a:r>
              <a:rPr lang="en-US" altLang="en-US" sz="2000" dirty="0">
                <a:latin typeface="Arial Body"/>
                <a:ea typeface="ＭＳ Ｐゴシック" panose="020B0600070205080204" pitchFamily="-84" charset="-128"/>
              </a:rPr>
              <a:t>Clients cannot directly access database server</a:t>
            </a:r>
          </a:p>
          <a:p>
            <a:pPr lvl="1" eaLnBrk="1" hangingPunct="1"/>
            <a:r>
              <a:rPr lang="en-US" altLang="en-US" sz="2000" dirty="0">
                <a:latin typeface="Arial Body"/>
                <a:ea typeface="ＭＳ Ｐゴシック" panose="020B0600070205080204" pitchFamily="-84" charset="-128"/>
              </a:rPr>
              <a:t>Clients contain user interfaces and Web browsers</a:t>
            </a:r>
          </a:p>
          <a:p>
            <a:pPr lvl="1" eaLnBrk="1" hangingPunct="1"/>
            <a:r>
              <a:rPr lang="en-US" altLang="en-US" sz="2000" dirty="0">
                <a:latin typeface="Arial Body"/>
                <a:ea typeface="ＭＳ Ｐゴシック" panose="020B0600070205080204" pitchFamily="-84" charset="-128"/>
              </a:rPr>
              <a:t>The client is typically a </a:t>
            </a:r>
            <a:r>
              <a:rPr lang="en-US" altLang="en-US" sz="20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 </a:t>
            </a:r>
            <a:r>
              <a:rPr lang="en-US" altLang="en-US" sz="2000" dirty="0">
                <a:latin typeface="Arial Body"/>
                <a:ea typeface="ＭＳ Ｐゴシック" panose="020B0600070205080204" pitchFamily="-84" charset="-128"/>
              </a:rPr>
              <a:t>or a mobile device connected to the </a:t>
            </a:r>
            <a:r>
              <a:rPr lang="en-US" altLang="en-US" sz="2000" dirty="0" smtClean="0">
                <a:latin typeface="Arial Body"/>
                <a:ea typeface="ＭＳ Ｐゴシック" panose="020B0600070205080204" pitchFamily="-84" charset="-128"/>
              </a:rPr>
              <a:t>Web</a:t>
            </a:r>
            <a:endParaRPr lang="en-US" altLang="en-US" sz="20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139124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Three-Tier Client-Server Architecture</a:t>
            </a:r>
            <a:endParaRPr lang="en-US" dirty="0"/>
          </a:p>
        </p:txBody>
      </p:sp>
      <p:sp>
        <p:nvSpPr>
          <p:cNvPr id="3" name="Text Placeholder 2"/>
          <p:cNvSpPr>
            <a:spLocks noGrp="1"/>
          </p:cNvSpPr>
          <p:nvPr>
            <p:ph type="body" idx="1"/>
          </p:nvPr>
        </p:nvSpPr>
        <p:spPr>
          <a:xfrm>
            <a:off x="457200" y="1600201"/>
            <a:ext cx="8229600" cy="777240"/>
          </a:xfrm>
        </p:spPr>
        <p:txBody>
          <a:bodyPr/>
          <a:lstStyle/>
          <a:p>
            <a:pPr marL="0" indent="0">
              <a:buNone/>
            </a:pPr>
            <a:r>
              <a:rPr lang="en-US" sz="2000" b="1" dirty="0">
                <a:latin typeface="Arial Body"/>
              </a:rPr>
              <a:t>Figure 2.7</a:t>
            </a:r>
            <a:r>
              <a:rPr lang="en-US" sz="2000" dirty="0">
                <a:latin typeface="Arial Body"/>
              </a:rPr>
              <a:t> Logical three-tier </a:t>
            </a:r>
            <a:r>
              <a:rPr lang="en-US" sz="2000" dirty="0" smtClean="0">
                <a:latin typeface="Arial Body"/>
              </a:rPr>
              <a:t>client/server architecture</a:t>
            </a:r>
            <a:r>
              <a:rPr lang="en-US" sz="2000" dirty="0">
                <a:latin typeface="Arial Body"/>
              </a:rPr>
              <a:t>, with a couple of commonly used nomenclatures</a:t>
            </a:r>
            <a:r>
              <a:rPr lang="en-US" sz="2000" dirty="0" smtClean="0">
                <a:latin typeface="Arial Body"/>
              </a:rPr>
              <a:t>.</a:t>
            </a:r>
            <a:endParaRPr lang="en-US" sz="2000" dirty="0">
              <a:latin typeface="Arial Body"/>
            </a:endParaRPr>
          </a:p>
        </p:txBody>
      </p:sp>
      <p:pic>
        <p:nvPicPr>
          <p:cNvPr id="4" name="Picture 3" descr="A diagram illustrates a three tier architecture of client server. The First diagram depicts a client system with a web interface with G U I format which sends and receives data from an application server or web server. The web server passes on the received data to the database server which processes the data and sends it back through application server. Similarly, the second diagram depicts a client system represented by a presentation layer allows the user to access and interact with a database through an application server represented by a business logic layer which fine tunes the queries and data as per the business requirements. The Database server is represented by the database services lay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719" y="2454066"/>
            <a:ext cx="4946561" cy="3808856"/>
          </a:xfrm>
          <a:prstGeom prst="rect">
            <a:avLst/>
          </a:prstGeom>
        </p:spPr>
      </p:pic>
    </p:spTree>
    <p:extLst>
      <p:ext uri="{BB962C8B-B14F-4D97-AF65-F5344CB8AC3E}">
        <p14:creationId xmlns:p14="http://schemas.microsoft.com/office/powerpoint/2010/main" val="2895143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Classification of </a:t>
            </a:r>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a:t>
            </a:r>
            <a:r>
              <a:rPr lang="en-US" sz="100" dirty="0" smtClean="0"/>
              <a:t> </a:t>
            </a:r>
            <a:r>
              <a:rPr lang="en-US" dirty="0" smtClean="0"/>
              <a:t>s</a:t>
            </a:r>
            <a:endParaRPr lang="en-US" dirty="0"/>
          </a:p>
        </p:txBody>
      </p:sp>
      <p:sp>
        <p:nvSpPr>
          <p:cNvPr id="3" name="Text Placeholder 2"/>
          <p:cNvSpPr>
            <a:spLocks noGrp="1"/>
          </p:cNvSpPr>
          <p:nvPr>
            <p:ph type="body" idx="1"/>
          </p:nvPr>
        </p:nvSpPr>
        <p:spPr>
          <a:xfrm>
            <a:off x="457199" y="1600200"/>
            <a:ext cx="8454571" cy="4525963"/>
          </a:xfrm>
        </p:spPr>
        <p:txBody>
          <a:bodyPr/>
          <a:lstStyle/>
          <a:p>
            <a:pPr eaLnBrk="1" hangingPunct="1">
              <a:lnSpc>
                <a:spcPct val="90000"/>
              </a:lnSpc>
            </a:pPr>
            <a:r>
              <a:rPr lang="en-US" altLang="en-US" sz="2200" dirty="0">
                <a:latin typeface="Arial Body"/>
                <a:ea typeface="ＭＳ Ｐゴシック" panose="020B0600070205080204" pitchFamily="-84" charset="-128"/>
              </a:rPr>
              <a:t>Based on the data model used</a:t>
            </a:r>
          </a:p>
          <a:p>
            <a:pPr lvl="1" eaLnBrk="1" hangingPunct="1">
              <a:lnSpc>
                <a:spcPct val="90000"/>
              </a:lnSpc>
            </a:pPr>
            <a:r>
              <a:rPr lang="en-US" altLang="en-US" sz="2200" dirty="0">
                <a:latin typeface="Arial Body"/>
                <a:ea typeface="ＭＳ Ｐゴシック" panose="020B0600070205080204" pitchFamily="-84" charset="-128"/>
              </a:rPr>
              <a:t>Legacy: Network, Hierarchical.</a:t>
            </a:r>
          </a:p>
          <a:p>
            <a:pPr lvl="1" eaLnBrk="1" hangingPunct="1">
              <a:lnSpc>
                <a:spcPct val="90000"/>
              </a:lnSpc>
            </a:pPr>
            <a:r>
              <a:rPr lang="en-US" altLang="en-US" sz="2200" dirty="0">
                <a:latin typeface="Arial Body"/>
                <a:ea typeface="ＭＳ Ｐゴシック" panose="020B0600070205080204" pitchFamily="-84" charset="-128"/>
              </a:rPr>
              <a:t>Currently Used: Relational, Object-oriented, Object-relational</a:t>
            </a:r>
          </a:p>
          <a:p>
            <a:pPr lvl="1" eaLnBrk="1" hangingPunct="1">
              <a:lnSpc>
                <a:spcPct val="90000"/>
              </a:lnSpc>
            </a:pPr>
            <a:r>
              <a:rPr lang="en-US" altLang="en-US" sz="2200" dirty="0">
                <a:latin typeface="Arial Body"/>
                <a:ea typeface="ＭＳ Ｐゴシック" panose="020B0600070205080204" pitchFamily="-84" charset="-128"/>
              </a:rPr>
              <a:t>Recent Technologies: Key-value storage systems, </a:t>
            </a:r>
            <a:r>
              <a:rPr lang="en-US" altLang="en-US" sz="2200" dirty="0" smtClean="0">
                <a:latin typeface="Arial Body"/>
                <a:ea typeface="ＭＳ Ｐゴシック" panose="020B0600070205080204" pitchFamily="-84" charset="-128"/>
              </a:rPr>
              <a:t>N</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a:t>
            </a:r>
            <a:r>
              <a:rPr lang="en-US" altLang="en-US" sz="2200" dirty="0">
                <a:latin typeface="Arial Body"/>
                <a:ea typeface="ＭＳ Ｐゴシック" panose="020B0600070205080204" pitchFamily="-84" charset="-128"/>
              </a:rPr>
              <a:t>systems: document based, column-based, graph-based and key-value based. Native </a:t>
            </a:r>
            <a:r>
              <a:rPr lang="en-US" altLang="en-US" sz="2200" dirty="0" smtClean="0">
                <a:latin typeface="Arial Body"/>
                <a:ea typeface="ＭＳ Ｐゴシック" panose="020B0600070205080204" pitchFamily="-84" charset="-128"/>
              </a:rPr>
              <a:t>X</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2200" dirty="0">
                <a:latin typeface="Arial Body"/>
                <a:ea typeface="ＭＳ Ｐゴシック" panose="020B0600070205080204" pitchFamily="-84" charset="-128"/>
              </a:rPr>
              <a:t>.</a:t>
            </a:r>
          </a:p>
          <a:p>
            <a:pPr eaLnBrk="1" hangingPunct="1">
              <a:lnSpc>
                <a:spcPct val="90000"/>
              </a:lnSpc>
            </a:pPr>
            <a:r>
              <a:rPr lang="en-US" altLang="en-US" sz="2200" dirty="0">
                <a:latin typeface="Arial Body"/>
                <a:ea typeface="ＭＳ Ｐゴシック" panose="020B0600070205080204" pitchFamily="-84" charset="-128"/>
              </a:rPr>
              <a:t>Other classifications</a:t>
            </a:r>
          </a:p>
          <a:p>
            <a:pPr lvl="1" eaLnBrk="1" hangingPunct="1">
              <a:lnSpc>
                <a:spcPct val="90000"/>
              </a:lnSpc>
            </a:pPr>
            <a:r>
              <a:rPr lang="en-US" altLang="en-US" sz="2200" dirty="0">
                <a:latin typeface="Arial Body"/>
                <a:ea typeface="ＭＳ Ｐゴシック" panose="020B0600070205080204" pitchFamily="-84" charset="-128"/>
              </a:rPr>
              <a:t>Single-user (typically used with personal computers)</a:t>
            </a:r>
            <a:br>
              <a:rPr lang="en-US" altLang="en-US" sz="2200" dirty="0">
                <a:latin typeface="Arial Body"/>
                <a:ea typeface="ＭＳ Ｐゴシック" panose="020B0600070205080204" pitchFamily="-84" charset="-128"/>
              </a:rPr>
            </a:br>
            <a:r>
              <a:rPr lang="en-US" altLang="en-US" sz="2200" dirty="0" smtClean="0">
                <a:latin typeface="Arial Body"/>
                <a:ea typeface="ＭＳ Ｐゴシック" panose="020B0600070205080204" pitchFamily="-84" charset="-128"/>
              </a:rPr>
              <a:t>v</a:t>
            </a:r>
            <a:r>
              <a:rPr lang="en-US" altLang="en-US" sz="100" dirty="0" smtClean="0">
                <a:solidFill>
                  <a:schemeClr val="bg1"/>
                </a:solidFill>
                <a:latin typeface="Arial Body"/>
                <a:ea typeface="ＭＳ Ｐゴシック" panose="020B0600070205080204" pitchFamily="-84" charset="-128"/>
              </a:rPr>
              <a:t>ersu</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multi-user (most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endParaRPr lang="en-US" altLang="en-US" sz="2200" dirty="0">
              <a:latin typeface="Arial Body"/>
              <a:ea typeface="ＭＳ Ｐゴシック" panose="020B0600070205080204" pitchFamily="-84" charset="-128"/>
            </a:endParaRPr>
          </a:p>
          <a:p>
            <a:pPr lvl="1" eaLnBrk="1" hangingPunct="1">
              <a:lnSpc>
                <a:spcPct val="90000"/>
              </a:lnSpc>
            </a:pPr>
            <a:r>
              <a:rPr lang="en-US" altLang="en-US" sz="2200" dirty="0">
                <a:latin typeface="Arial Body"/>
                <a:ea typeface="ＭＳ Ｐゴシック" panose="020B0600070205080204" pitchFamily="-84" charset="-128"/>
              </a:rPr>
              <a:t>Centralized (uses a single computer with one database) </a:t>
            </a:r>
            <a:r>
              <a:rPr lang="en-US" altLang="en-US" sz="2200" dirty="0" smtClean="0">
                <a:latin typeface="Arial Body"/>
                <a:ea typeface="ＭＳ Ｐゴシック" panose="020B0600070205080204" pitchFamily="-84" charset="-128"/>
              </a:rPr>
              <a:t>v</a:t>
            </a:r>
            <a:r>
              <a:rPr lang="en-US" altLang="en-US" sz="100" dirty="0" smtClean="0">
                <a:solidFill>
                  <a:schemeClr val="bg1"/>
                </a:solidFill>
                <a:latin typeface="Arial Body"/>
                <a:ea typeface="ＭＳ Ｐゴシック" panose="020B0600070205080204" pitchFamily="-84" charset="-128"/>
              </a:rPr>
              <a:t>ersu</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distributed (multiple computers, multiple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2200" dirty="0">
                <a:latin typeface="Arial Body"/>
                <a:ea typeface="ＭＳ Ｐゴシック" panose="020B0600070205080204" pitchFamily="-84" charset="-128"/>
              </a:rPr>
              <a:t>) </a:t>
            </a:r>
          </a:p>
        </p:txBody>
      </p:sp>
    </p:spTree>
    <p:extLst>
      <p:ext uri="{BB962C8B-B14F-4D97-AF65-F5344CB8AC3E}">
        <p14:creationId xmlns:p14="http://schemas.microsoft.com/office/powerpoint/2010/main" val="774646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Variations of Distributed </a:t>
            </a:r>
            <a:r>
              <a:rPr lang="en-US" sz="3200" dirty="0" smtClean="0"/>
              <a:t>D</a:t>
            </a:r>
            <a:r>
              <a:rPr lang="en-US" sz="100" dirty="0" smtClean="0"/>
              <a:t> </a:t>
            </a:r>
            <a:r>
              <a:rPr lang="en-US" sz="3200" dirty="0" smtClean="0"/>
              <a:t>B</a:t>
            </a:r>
            <a:r>
              <a:rPr lang="en-US" sz="100" dirty="0" smtClean="0"/>
              <a:t> </a:t>
            </a:r>
            <a:r>
              <a:rPr lang="en-US" sz="3200" dirty="0" smtClean="0"/>
              <a:t>M</a:t>
            </a:r>
            <a:r>
              <a:rPr lang="en-US" sz="100" dirty="0" smtClean="0"/>
              <a:t> </a:t>
            </a:r>
            <a:r>
              <a:rPr lang="en-US" sz="3200" dirty="0" smtClean="0"/>
              <a:t>S</a:t>
            </a:r>
            <a:r>
              <a:rPr lang="en-US" sz="100" dirty="0" smtClean="0"/>
              <a:t> </a:t>
            </a:r>
            <a:r>
              <a:rPr lang="en-US" sz="3200" dirty="0" smtClean="0"/>
              <a:t>s </a:t>
            </a:r>
            <a:r>
              <a:rPr lang="en-US" sz="3200" dirty="0"/>
              <a:t>(</a:t>
            </a:r>
            <a:r>
              <a:rPr lang="en-US" sz="3200" dirty="0" smtClean="0"/>
              <a:t>D</a:t>
            </a:r>
            <a:r>
              <a:rPr lang="en-US" sz="100" dirty="0" smtClean="0"/>
              <a:t> </a:t>
            </a:r>
            <a:r>
              <a:rPr lang="en-US" sz="3200" dirty="0" smtClean="0"/>
              <a:t>D</a:t>
            </a:r>
            <a:r>
              <a:rPr lang="en-US" sz="100" dirty="0" smtClean="0"/>
              <a:t> </a:t>
            </a:r>
            <a:r>
              <a:rPr lang="en-US" sz="3200" dirty="0" smtClean="0"/>
              <a:t>B</a:t>
            </a:r>
            <a:r>
              <a:rPr lang="en-US" sz="100" dirty="0" smtClean="0"/>
              <a:t> </a:t>
            </a:r>
            <a:r>
              <a:rPr lang="en-US" sz="3200" dirty="0" smtClean="0"/>
              <a:t>M</a:t>
            </a:r>
            <a:r>
              <a:rPr lang="en-US" sz="100" dirty="0" smtClean="0"/>
              <a:t> </a:t>
            </a:r>
            <a:r>
              <a:rPr lang="en-US" sz="3200" dirty="0" smtClean="0"/>
              <a:t>S</a:t>
            </a:r>
            <a:r>
              <a:rPr lang="en-US" sz="100" dirty="0" smtClean="0"/>
              <a:t> </a:t>
            </a:r>
            <a:r>
              <a:rPr lang="en-US" sz="3200" dirty="0" smtClean="0"/>
              <a:t>s</a:t>
            </a:r>
            <a:r>
              <a:rPr lang="en-US" sz="3200" dirty="0"/>
              <a:t>)</a:t>
            </a:r>
          </a:p>
        </p:txBody>
      </p:sp>
      <p:sp>
        <p:nvSpPr>
          <p:cNvPr id="3" name="Text Placeholder 2"/>
          <p:cNvSpPr>
            <a:spLocks noGrp="1"/>
          </p:cNvSpPr>
          <p:nvPr>
            <p:ph type="body" idx="1"/>
          </p:nvPr>
        </p:nvSpPr>
        <p:spPr>
          <a:xfrm>
            <a:off x="457200" y="1600200"/>
            <a:ext cx="8469086" cy="4525963"/>
          </a:xfrm>
        </p:spPr>
        <p:txBody>
          <a:bodyPr/>
          <a:lstStyle/>
          <a:p>
            <a:pPr eaLnBrk="1" hangingPunct="1"/>
            <a:r>
              <a:rPr lang="en-US" altLang="en-US" sz="2200" dirty="0">
                <a:latin typeface="Arial Body"/>
                <a:ea typeface="ＭＳ Ｐゴシック" panose="020B0600070205080204" pitchFamily="-84" charset="-128"/>
              </a:rPr>
              <a:t>Homogeneous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endParaRPr lang="en-US" altLang="en-US" sz="2200" dirty="0">
              <a:latin typeface="Arial Body"/>
              <a:ea typeface="ＭＳ Ｐゴシック" panose="020B0600070205080204" pitchFamily="-84" charset="-128"/>
            </a:endParaRPr>
          </a:p>
          <a:p>
            <a:pPr eaLnBrk="1" hangingPunct="1"/>
            <a:r>
              <a:rPr lang="en-US" altLang="en-US" sz="2200" dirty="0">
                <a:latin typeface="Arial Body"/>
                <a:ea typeface="ＭＳ Ｐゴシック" panose="020B0600070205080204" pitchFamily="-84" charset="-128"/>
              </a:rPr>
              <a:t>Heterogeneous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S</a:t>
            </a:r>
          </a:p>
          <a:p>
            <a:pPr eaLnBrk="1" hangingPunct="1"/>
            <a:r>
              <a:rPr lang="en-US" altLang="en-US" sz="2200" dirty="0">
                <a:latin typeface="Arial Body"/>
                <a:ea typeface="ＭＳ Ｐゴシック" panose="020B0600070205080204" pitchFamily="-84" charset="-128"/>
              </a:rPr>
              <a:t>Federated or Multidatabase Systems</a:t>
            </a:r>
          </a:p>
          <a:p>
            <a:pPr lvl="1" eaLnBrk="1" hangingPunct="1"/>
            <a:r>
              <a:rPr lang="en-US" altLang="en-US" sz="2200" dirty="0">
                <a:latin typeface="Arial Body"/>
                <a:ea typeface="ＭＳ Ｐゴシック" panose="020B0600070205080204" pitchFamily="-84" charset="-128"/>
              </a:rPr>
              <a:t>Participating Databases are loosely coupled with high degree of autonomy.</a:t>
            </a:r>
          </a:p>
          <a:p>
            <a:pPr eaLnBrk="1" hangingPunct="1"/>
            <a:r>
              <a:rPr lang="en-US" altLang="en-US" sz="2200" dirty="0">
                <a:latin typeface="Arial Body"/>
                <a:ea typeface="ＭＳ Ｐゴシック" panose="020B0600070205080204" pitchFamily="-84" charset="-128"/>
              </a:rPr>
              <a:t>Distributed Database Systems have now come to be known as client-server based database systems because:</a:t>
            </a:r>
          </a:p>
          <a:p>
            <a:pPr lvl="1" eaLnBrk="1" hangingPunct="1"/>
            <a:r>
              <a:rPr lang="en-US" altLang="en-US" sz="2200" dirty="0">
                <a:latin typeface="Arial Body"/>
                <a:ea typeface="ＭＳ Ｐゴシック" panose="020B0600070205080204" pitchFamily="-84" charset="-128"/>
              </a:rPr>
              <a:t>They do not support a totally distributed environment, but rather a set of database servers supporting a set of clients</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310618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Cost Considerations for </a:t>
            </a:r>
            <a:r>
              <a:rPr lang="en-US" dirty="0" smtClean="0"/>
              <a:t>D</a:t>
            </a:r>
            <a:r>
              <a:rPr lang="en-US" sz="100" dirty="0" smtClean="0"/>
              <a:t> </a:t>
            </a:r>
            <a:r>
              <a:rPr lang="en-US" dirty="0" smtClean="0"/>
              <a:t>B</a:t>
            </a:r>
            <a:r>
              <a:rPr lang="en-US" sz="100" dirty="0" smtClean="0"/>
              <a:t> </a:t>
            </a:r>
            <a:r>
              <a:rPr lang="en-US" dirty="0" smtClean="0"/>
              <a:t>M</a:t>
            </a:r>
            <a:r>
              <a:rPr lang="en-US" sz="100" dirty="0" smtClean="0"/>
              <a:t> </a:t>
            </a:r>
            <a:r>
              <a:rPr lang="en-US" dirty="0" smtClean="0"/>
              <a:t>S</a:t>
            </a:r>
            <a:r>
              <a:rPr lang="en-US" sz="100" dirty="0" smtClean="0"/>
              <a:t> </a:t>
            </a:r>
            <a:r>
              <a:rPr lang="en-US" dirty="0" smtClean="0"/>
              <a:t>s</a:t>
            </a:r>
            <a:endParaRPr lang="en-US" dirty="0"/>
          </a:p>
        </p:txBody>
      </p:sp>
      <p:sp>
        <p:nvSpPr>
          <p:cNvPr id="3" name="Text Placeholder 2"/>
          <p:cNvSpPr>
            <a:spLocks noGrp="1"/>
          </p:cNvSpPr>
          <p:nvPr>
            <p:ph type="body" idx="1"/>
          </p:nvPr>
        </p:nvSpPr>
        <p:spPr>
          <a:xfrm>
            <a:off x="457200" y="1600200"/>
            <a:ext cx="8052619" cy="4525963"/>
          </a:xfrm>
        </p:spPr>
        <p:txBody>
          <a:bodyPr/>
          <a:lstStyle/>
          <a:p>
            <a:pPr eaLnBrk="1" hangingPunct="1">
              <a:lnSpc>
                <a:spcPct val="90000"/>
              </a:lnSpc>
            </a:pPr>
            <a:r>
              <a:rPr lang="en-US" altLang="en-US" sz="2200" dirty="0">
                <a:latin typeface="Arial Body"/>
                <a:ea typeface="ＭＳ Ｐゴシック" panose="020B0600070205080204" pitchFamily="-84" charset="-128"/>
              </a:rPr>
              <a:t>Cost Range: from free open-source systems to configurations costing millions of dollars</a:t>
            </a:r>
          </a:p>
          <a:p>
            <a:pPr eaLnBrk="1" hangingPunct="1">
              <a:lnSpc>
                <a:spcPct val="90000"/>
              </a:lnSpc>
            </a:pPr>
            <a:r>
              <a:rPr lang="en-US" altLang="en-US" sz="2200" dirty="0">
                <a:latin typeface="Arial Body"/>
                <a:ea typeface="ＭＳ Ｐゴシック" panose="020B0600070205080204" pitchFamily="-84" charset="-128"/>
              </a:rPr>
              <a:t>Examples of free relational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My</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PostgreS</a:t>
            </a:r>
            <a:r>
              <a:rPr lang="en-US" altLang="en-US" sz="100" dirty="0" smtClean="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L</a:t>
            </a:r>
            <a:r>
              <a:rPr lang="en-US" altLang="en-US" sz="2200" dirty="0" smtClean="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others</a:t>
            </a:r>
          </a:p>
          <a:p>
            <a:pPr eaLnBrk="1" hangingPunct="1">
              <a:lnSpc>
                <a:spcPct val="90000"/>
              </a:lnSpc>
            </a:pPr>
            <a:r>
              <a:rPr lang="en-US" altLang="en-US" sz="2200" dirty="0">
                <a:latin typeface="Arial Body"/>
                <a:ea typeface="ＭＳ Ｐゴシック" panose="020B0600070205080204" pitchFamily="-84" charset="-128"/>
              </a:rPr>
              <a:t>Commercial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offer additional specialized modules, e.g. time-series module, spatial data module, document module, </a:t>
            </a:r>
            <a:r>
              <a:rPr lang="en-US" altLang="en-US" sz="2200" dirty="0" smtClean="0">
                <a:latin typeface="Arial Body"/>
                <a:ea typeface="ＭＳ Ｐゴシック" panose="020B0600070205080204" pitchFamily="-84" charset="-128"/>
              </a:rPr>
              <a:t>X</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a:t>
            </a:r>
            <a:r>
              <a:rPr lang="en-US" altLang="en-US" sz="2200" dirty="0">
                <a:latin typeface="Arial Body"/>
                <a:ea typeface="ＭＳ Ｐゴシック" panose="020B0600070205080204" pitchFamily="-84" charset="-128"/>
              </a:rPr>
              <a:t>module</a:t>
            </a:r>
          </a:p>
          <a:p>
            <a:pPr lvl="1" eaLnBrk="1" hangingPunct="1">
              <a:lnSpc>
                <a:spcPct val="90000"/>
              </a:lnSpc>
            </a:pPr>
            <a:r>
              <a:rPr lang="en-US" altLang="en-US" sz="2200" dirty="0">
                <a:latin typeface="Arial Body"/>
                <a:ea typeface="ＭＳ Ｐゴシック" panose="020B0600070205080204" pitchFamily="-84" charset="-128"/>
              </a:rPr>
              <a:t>These offer additional specialized functionality when purchased separately</a:t>
            </a:r>
          </a:p>
          <a:p>
            <a:pPr lvl="1" eaLnBrk="1" hangingPunct="1">
              <a:lnSpc>
                <a:spcPct val="90000"/>
              </a:lnSpc>
            </a:pPr>
            <a:r>
              <a:rPr lang="en-US" altLang="en-US" sz="2200" dirty="0">
                <a:latin typeface="Arial Body"/>
                <a:ea typeface="ＭＳ Ｐゴシック" panose="020B0600070205080204" pitchFamily="-84" charset="-128"/>
              </a:rPr>
              <a:t>Sometimes called cartridges (e.g., in Oracle) or blades</a:t>
            </a:r>
          </a:p>
          <a:p>
            <a:pPr eaLnBrk="1" hangingPunct="1">
              <a:lnSpc>
                <a:spcPct val="90000"/>
              </a:lnSpc>
            </a:pPr>
            <a:r>
              <a:rPr lang="en-US" altLang="en-US" sz="2200" dirty="0">
                <a:latin typeface="Arial Body"/>
                <a:ea typeface="ＭＳ Ｐゴシック" panose="020B0600070205080204" pitchFamily="-84" charset="-128"/>
              </a:rPr>
              <a:t>Different licensing options: site license, maximum number of concurrent users (seat license), single user, etc</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479466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Other Considerations</a:t>
            </a:r>
          </a:p>
        </p:txBody>
      </p:sp>
      <p:sp>
        <p:nvSpPr>
          <p:cNvPr id="3" name="Text Placeholder 2"/>
          <p:cNvSpPr>
            <a:spLocks noGrp="1"/>
          </p:cNvSpPr>
          <p:nvPr>
            <p:ph type="body" idx="1"/>
          </p:nvPr>
        </p:nvSpPr>
        <p:spPr/>
        <p:txBody>
          <a:bodyPr/>
          <a:lstStyle/>
          <a:p>
            <a:r>
              <a:rPr lang="en-US" altLang="en-US" sz="2400" dirty="0">
                <a:latin typeface="Arial Body"/>
                <a:ea typeface="ＭＳ Ｐゴシック" panose="020B0600070205080204" pitchFamily="-84" charset="-128"/>
              </a:rPr>
              <a:t>Type of access paths within database system</a:t>
            </a:r>
          </a:p>
          <a:p>
            <a:pPr lvl="1"/>
            <a:r>
              <a:rPr lang="en-US" altLang="en-US" sz="2400" dirty="0">
                <a:latin typeface="Arial Body"/>
                <a:ea typeface="ＭＳ Ｐゴシック" panose="020B0600070205080204" pitchFamily="-84" charset="-128"/>
              </a:rPr>
              <a:t>E.g.- inverted indexing based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is one such system).Fully indexed databases provide access by any keyword (used in search engines)</a:t>
            </a:r>
          </a:p>
          <a:p>
            <a:r>
              <a:rPr lang="en-US" altLang="en-US" sz="2400" dirty="0">
                <a:latin typeface="Arial Body"/>
                <a:ea typeface="ＭＳ Ｐゴシック" panose="020B0600070205080204" pitchFamily="-84" charset="-128"/>
              </a:rPr>
              <a:t>General Purpose </a:t>
            </a:r>
            <a:r>
              <a:rPr lang="en-US" altLang="en-US" sz="2400" dirty="0" smtClean="0">
                <a:latin typeface="Arial Body"/>
                <a:ea typeface="ＭＳ Ｐゴシック" panose="020B0600070205080204" pitchFamily="-84" charset="-128"/>
              </a:rPr>
              <a:t>v</a:t>
            </a:r>
            <a:r>
              <a:rPr lang="en-US" altLang="en-US" sz="100" dirty="0" smtClean="0">
                <a:solidFill>
                  <a:schemeClr val="bg1"/>
                </a:solidFill>
                <a:latin typeface="Arial Body"/>
                <a:ea typeface="ＭＳ Ｐゴシック" panose="020B0600070205080204" pitchFamily="-84" charset="-128"/>
              </a:rPr>
              <a:t>ersu</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Special Purpose</a:t>
            </a:r>
          </a:p>
          <a:p>
            <a:pPr lvl="1"/>
            <a:r>
              <a:rPr lang="en-US" altLang="en-US" sz="2400" dirty="0">
                <a:latin typeface="Arial Body"/>
                <a:ea typeface="ＭＳ Ｐゴシック" panose="020B0600070205080204" pitchFamily="-84" charset="-128"/>
              </a:rPr>
              <a:t>E.g.- Airline Reservation systems or many others-reservation systems for hotel/car etc. </a:t>
            </a:r>
            <a:r>
              <a:rPr lang="en-US" altLang="en-US" sz="2400" dirty="0" smtClean="0">
                <a:latin typeface="Arial Body"/>
                <a:ea typeface="ＭＳ Ｐゴシック" panose="020B0600070205080204" pitchFamily="-84" charset="-128"/>
              </a:rPr>
              <a:t>Are </a:t>
            </a:r>
            <a:r>
              <a:rPr lang="en-US" altLang="en-US" sz="2400" dirty="0">
                <a:latin typeface="Arial Body"/>
                <a:ea typeface="ＭＳ Ｐゴシック" panose="020B0600070205080204" pitchFamily="-84" charset="-128"/>
              </a:rPr>
              <a:t>special purpose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T</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P </a:t>
            </a:r>
            <a:r>
              <a:rPr lang="en-US" altLang="en-US" sz="2400" dirty="0">
                <a:latin typeface="Arial Body"/>
                <a:ea typeface="ＭＳ Ｐゴシック" panose="020B0600070205080204" pitchFamily="-84" charset="-128"/>
              </a:rPr>
              <a:t>(Online Transaction Processing Systems</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129392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sz="3200" dirty="0"/>
              <a:t>History of Data Models (Additional Material)</a:t>
            </a:r>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Network Model</a:t>
            </a:r>
          </a:p>
          <a:p>
            <a:pPr eaLnBrk="1" hangingPunct="1"/>
            <a:r>
              <a:rPr lang="en-US" altLang="en-US" sz="2400" dirty="0">
                <a:latin typeface="Arial Body"/>
                <a:ea typeface="ＭＳ Ｐゴシック" panose="020B0600070205080204" pitchFamily="-84" charset="-128"/>
              </a:rPr>
              <a:t>Hierarchical Model</a:t>
            </a:r>
          </a:p>
          <a:p>
            <a:pPr eaLnBrk="1" hangingPunct="1"/>
            <a:r>
              <a:rPr lang="en-US" altLang="en-US" sz="2400" dirty="0">
                <a:latin typeface="Arial Body"/>
                <a:ea typeface="ＭＳ Ｐゴシック" panose="020B0600070205080204" pitchFamily="-84" charset="-128"/>
              </a:rPr>
              <a:t>Relational Model</a:t>
            </a:r>
          </a:p>
          <a:p>
            <a:pPr eaLnBrk="1" hangingPunct="1"/>
            <a:r>
              <a:rPr lang="en-US" altLang="en-US" sz="2400" dirty="0">
                <a:latin typeface="Arial Body"/>
                <a:ea typeface="ＭＳ Ｐゴシック" panose="020B0600070205080204" pitchFamily="-84" charset="-128"/>
              </a:rPr>
              <a:t>Object-oriented Data Models</a:t>
            </a:r>
          </a:p>
          <a:p>
            <a:pPr eaLnBrk="1" hangingPunct="1"/>
            <a:r>
              <a:rPr lang="en-US" altLang="en-US" sz="2400" dirty="0">
                <a:latin typeface="Arial Body"/>
                <a:ea typeface="ＭＳ Ｐゴシック" panose="020B0600070205080204" pitchFamily="-84" charset="-128"/>
              </a:rPr>
              <a:t>Object-Relational </a:t>
            </a:r>
            <a:r>
              <a:rPr lang="en-US" altLang="en-US" sz="2400" dirty="0" smtClean="0">
                <a:latin typeface="Arial Body"/>
                <a:ea typeface="ＭＳ Ｐゴシック" panose="020B0600070205080204" pitchFamily="-84" charset="-128"/>
              </a:rPr>
              <a:t>Models</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087133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History of Data </a:t>
            </a:r>
            <a:r>
              <a:rPr lang="en-US" dirty="0" smtClean="0"/>
              <a:t>Models</a:t>
            </a:r>
            <a:endParaRPr lang="en-US" dirty="0"/>
          </a:p>
        </p:txBody>
      </p:sp>
      <p:sp>
        <p:nvSpPr>
          <p:cNvPr id="3" name="Text Placeholder 2"/>
          <p:cNvSpPr>
            <a:spLocks noGrp="1"/>
          </p:cNvSpPr>
          <p:nvPr>
            <p:ph type="body" idx="1"/>
          </p:nvPr>
        </p:nvSpPr>
        <p:spPr>
          <a:xfrm>
            <a:off x="457200" y="1600200"/>
            <a:ext cx="8524568" cy="3768213"/>
          </a:xfrm>
        </p:spPr>
        <p:txBody>
          <a:bodyPr/>
          <a:lstStyle/>
          <a:p>
            <a:pPr eaLnBrk="1" hangingPunct="1">
              <a:lnSpc>
                <a:spcPct val="90000"/>
              </a:lnSpc>
            </a:pPr>
            <a:r>
              <a:rPr lang="en-US" altLang="en-US" sz="2400" b="1" dirty="0">
                <a:latin typeface="Arial Body"/>
                <a:ea typeface="ＭＳ Ｐゴシック" panose="020B0600070205080204" pitchFamily="-84" charset="-128"/>
              </a:rPr>
              <a:t>Network Model:</a:t>
            </a:r>
          </a:p>
          <a:p>
            <a:pPr lvl="1" eaLnBrk="1" hangingPunct="1">
              <a:lnSpc>
                <a:spcPct val="90000"/>
              </a:lnSpc>
            </a:pPr>
            <a:r>
              <a:rPr lang="en-US" altLang="en-US" sz="2400" dirty="0">
                <a:latin typeface="Arial Body"/>
                <a:ea typeface="ＭＳ Ｐゴシック" panose="020B0600070205080204" pitchFamily="-84" charset="-128"/>
              </a:rPr>
              <a:t>The first network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was implemented by Honeywell in 1964-65 (</a:t>
            </a:r>
            <a:r>
              <a:rPr lang="en-US" altLang="en-US" sz="24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System).</a:t>
            </a:r>
          </a:p>
          <a:p>
            <a:pPr lvl="1" eaLnBrk="1" hangingPunct="1">
              <a:lnSpc>
                <a:spcPct val="90000"/>
              </a:lnSpc>
            </a:pPr>
            <a:r>
              <a:rPr lang="en-US" altLang="en-US" sz="2400" dirty="0">
                <a:latin typeface="Arial Body"/>
                <a:ea typeface="ＭＳ Ｐゴシック" panose="020B0600070205080204" pitchFamily="-84" charset="-128"/>
              </a:rPr>
              <a:t>Adopted heavily due to the support by </a:t>
            </a:r>
            <a:r>
              <a:rPr lang="en-US" altLang="en-US" sz="24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Y</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L </a:t>
            </a:r>
            <a:r>
              <a:rPr lang="en-US" altLang="en-US" sz="2400" dirty="0">
                <a:latin typeface="Arial Body"/>
                <a:ea typeface="ＭＳ Ｐゴシック" panose="020B0600070205080204" pitchFamily="-84" charset="-128"/>
              </a:rPr>
              <a:t>(Conference on Data Systems Languages) </a:t>
            </a:r>
            <a:r>
              <a:rPr lang="en-US" altLang="en-US" sz="2400" dirty="0" smtClean="0">
                <a:latin typeface="Arial Body"/>
                <a:ea typeface="ＭＳ Ｐゴシック" panose="020B0600070205080204" pitchFamily="-84" charset="-128"/>
              </a:rPr>
              <a:t>(</a:t>
            </a:r>
            <a:r>
              <a:rPr lang="en-US" altLang="en-US" sz="2400" dirty="0">
                <a:latin typeface="Arial Body"/>
                <a:ea typeface="ＭＳ Ｐゴシック" panose="020B0600070205080204" pitchFamily="-84" charset="-128"/>
              </a:rPr>
              <a:t>C</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O</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A</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Y</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L</a:t>
            </a:r>
            <a:r>
              <a:rPr lang="en-US" altLang="en-US" sz="2400" dirty="0" smtClean="0">
                <a:latin typeface="Arial Body"/>
                <a:ea typeface="ＭＳ Ｐゴシック" panose="020B0600070205080204" pitchFamily="-84" charset="-128"/>
              </a:rPr>
              <a:t> – 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T</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G </a:t>
            </a:r>
            <a:r>
              <a:rPr lang="en-US" altLang="en-US" sz="2400" dirty="0">
                <a:latin typeface="Arial Body"/>
                <a:ea typeface="ＭＳ Ｐゴシック" panose="020B0600070205080204" pitchFamily="-84" charset="-128"/>
              </a:rPr>
              <a:t>report of 1971).</a:t>
            </a:r>
          </a:p>
          <a:p>
            <a:pPr lvl="1" eaLnBrk="1" hangingPunct="1">
              <a:lnSpc>
                <a:spcPct val="90000"/>
              </a:lnSpc>
            </a:pPr>
            <a:r>
              <a:rPr lang="en-US" altLang="en-US" sz="2400" dirty="0">
                <a:latin typeface="Arial Body"/>
                <a:ea typeface="ＭＳ Ｐゴシック" panose="020B0600070205080204" pitchFamily="-84" charset="-128"/>
              </a:rPr>
              <a:t>Later implemented in a large variety of systems </a:t>
            </a:r>
            <a:r>
              <a:rPr lang="en-US" altLang="en-US" sz="2400" dirty="0" smtClean="0">
                <a:latin typeface="Arial Body"/>
                <a:ea typeface="ＭＳ Ｐゴシック" panose="020B0600070205080204" pitchFamily="-84" charset="-128"/>
              </a:rPr>
              <a:t>– I</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(Cullinet - now Computer Associates),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1100 (Unisys), IMAGE (H.P. (Hewlett-Packard)), </a:t>
            </a:r>
            <a:r>
              <a:rPr lang="en-US" altLang="en-US" sz="2400" dirty="0" smtClean="0">
                <a:latin typeface="Arial Body"/>
                <a:ea typeface="ＭＳ Ｐゴシック" panose="020B0600070205080204" pitchFamily="-84" charset="-128"/>
              </a:rPr>
              <a:t>V</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X -</a:t>
            </a:r>
            <a:r>
              <a:rPr lang="en-US" altLang="en-US" sz="2400" dirty="0">
                <a:latin typeface="Arial Body"/>
                <a:ea typeface="ＭＳ Ｐゴシック" panose="020B0600070205080204" pitchFamily="-84" charset="-128"/>
              </a:rPr>
              <a:t> D</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(Digital Equipment Corp., next </a:t>
            </a:r>
            <a:r>
              <a:rPr lang="en-US" altLang="en-US" sz="24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P</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Q</a:t>
            </a:r>
            <a:r>
              <a:rPr lang="en-US" altLang="en-US" sz="2400" dirty="0">
                <a:latin typeface="Arial Body"/>
                <a:ea typeface="ＭＳ Ｐゴシック" panose="020B0600070205080204" pitchFamily="-84" charset="-128"/>
              </a:rPr>
              <a:t>, now H.P</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767919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Network </a:t>
            </a:r>
            <a:r>
              <a:rPr lang="en-US" altLang="en-US" dirty="0" smtClean="0">
                <a:ea typeface="ＭＳ Ｐゴシック" panose="020B0600070205080204" pitchFamily="-84" charset="-128"/>
              </a:rPr>
              <a:t>Model </a:t>
            </a:r>
            <a:r>
              <a:rPr lang="en-US" altLang="en-US" sz="2000" b="0" dirty="0" smtClean="0">
                <a:ea typeface="ＭＳ Ｐゴシック" panose="020B0600070205080204" pitchFamily="-84" charset="-128"/>
              </a:rPr>
              <a:t>(1 of 2)</a:t>
            </a:r>
            <a:endParaRPr lang="en-US" sz="2000" b="0" dirty="0"/>
          </a:p>
        </p:txBody>
      </p:sp>
      <p:sp>
        <p:nvSpPr>
          <p:cNvPr id="3" name="Text Placeholder 2"/>
          <p:cNvSpPr>
            <a:spLocks noGrp="1"/>
          </p:cNvSpPr>
          <p:nvPr>
            <p:ph type="body" idx="1"/>
          </p:nvPr>
        </p:nvSpPr>
        <p:spPr/>
        <p:txBody>
          <a:bodyPr/>
          <a:lstStyle/>
          <a:p>
            <a:pPr eaLnBrk="1" hangingPunct="1">
              <a:lnSpc>
                <a:spcPct val="90000"/>
              </a:lnSpc>
            </a:pPr>
            <a:r>
              <a:rPr lang="en-US" altLang="en-US" sz="2400" dirty="0">
                <a:latin typeface="Arial Body"/>
                <a:ea typeface="ＭＳ Ｐゴシック" panose="020B0600070205080204" pitchFamily="-84" charset="-128"/>
              </a:rPr>
              <a:t>Advantages:</a:t>
            </a:r>
          </a:p>
          <a:p>
            <a:pPr lvl="1" eaLnBrk="1" hangingPunct="1">
              <a:lnSpc>
                <a:spcPct val="90000"/>
              </a:lnSpc>
            </a:pPr>
            <a:r>
              <a:rPr lang="en-US" altLang="en-US" sz="2400" dirty="0">
                <a:latin typeface="Arial Body"/>
                <a:ea typeface="ＭＳ Ｐゴシック" panose="020B0600070205080204" pitchFamily="-84" charset="-128"/>
              </a:rPr>
              <a:t>Network Model is able to model complex relationships and represents semantics of add/delete on the relationships.</a:t>
            </a:r>
          </a:p>
          <a:p>
            <a:pPr lvl="1" eaLnBrk="1" hangingPunct="1">
              <a:lnSpc>
                <a:spcPct val="90000"/>
              </a:lnSpc>
            </a:pPr>
            <a:r>
              <a:rPr lang="en-US" altLang="en-US" sz="2400" dirty="0">
                <a:latin typeface="Arial Body"/>
                <a:ea typeface="ＭＳ Ｐゴシック" panose="020B0600070205080204" pitchFamily="-84" charset="-128"/>
              </a:rPr>
              <a:t>Can handle most situations for modeling using record types and relationship types.</a:t>
            </a:r>
          </a:p>
          <a:p>
            <a:pPr lvl="1" eaLnBrk="1" hangingPunct="1">
              <a:lnSpc>
                <a:spcPct val="90000"/>
              </a:lnSpc>
            </a:pPr>
            <a:r>
              <a:rPr lang="en-US" altLang="en-US" sz="2400" dirty="0">
                <a:latin typeface="Arial Body"/>
                <a:ea typeface="ＭＳ Ｐゴシック" panose="020B0600070205080204" pitchFamily="-84" charset="-128"/>
              </a:rPr>
              <a:t>Language is navigational; uses constructs like FIND, FIND member, FIND owner, FIND NEXT within set, GET, etc. </a:t>
            </a:r>
          </a:p>
          <a:p>
            <a:pPr lvl="2" eaLnBrk="1" hangingPunct="1">
              <a:lnSpc>
                <a:spcPct val="90000"/>
              </a:lnSpc>
            </a:pPr>
            <a:r>
              <a:rPr lang="en-US" altLang="en-US" sz="2400" dirty="0">
                <a:latin typeface="Arial Body"/>
                <a:ea typeface="ＭＳ Ｐゴシック" panose="020B0600070205080204" pitchFamily="-84" charset="-128"/>
              </a:rPr>
              <a:t>Programmers can do optimal navigation through the database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4269037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Network </a:t>
            </a:r>
            <a:r>
              <a:rPr lang="en-US" altLang="en-US" dirty="0" smtClean="0">
                <a:ea typeface="ＭＳ Ｐゴシック" panose="020B0600070205080204" pitchFamily="-84" charset="-128"/>
              </a:rPr>
              <a:t>Model </a:t>
            </a:r>
            <a:r>
              <a:rPr lang="en-US" altLang="en-US" sz="2000" b="0" dirty="0" smtClean="0">
                <a:ea typeface="ＭＳ Ｐゴシック" panose="020B0600070205080204" pitchFamily="-84" charset="-128"/>
              </a:rPr>
              <a:t>(2 </a:t>
            </a:r>
            <a:r>
              <a:rPr lang="en-US" altLang="en-US" sz="2000" b="0" dirty="0">
                <a:ea typeface="ＭＳ Ｐゴシック" panose="020B0600070205080204" pitchFamily="-84" charset="-128"/>
              </a:rPr>
              <a:t>of 2)</a:t>
            </a:r>
            <a:endParaRPr lang="en-US" sz="2000" dirty="0"/>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Disadvantages:</a:t>
            </a:r>
          </a:p>
          <a:p>
            <a:pPr lvl="1" eaLnBrk="1" hangingPunct="1"/>
            <a:r>
              <a:rPr lang="en-US" altLang="en-US" sz="2400" dirty="0">
                <a:latin typeface="Arial Body"/>
                <a:ea typeface="ＭＳ Ｐゴシック" panose="020B0600070205080204" pitchFamily="-84" charset="-128"/>
              </a:rPr>
              <a:t>Navigational and procedural nature of processing</a:t>
            </a:r>
          </a:p>
          <a:p>
            <a:pPr lvl="1" eaLnBrk="1" hangingPunct="1"/>
            <a:r>
              <a:rPr lang="en-US" altLang="en-US" sz="2400" dirty="0">
                <a:latin typeface="Arial Body"/>
                <a:ea typeface="ＭＳ Ｐゴシック" panose="020B0600070205080204" pitchFamily="-84" charset="-128"/>
              </a:rPr>
              <a:t>Database contains a complex array of pointers that thread through a set of records.</a:t>
            </a:r>
          </a:p>
          <a:p>
            <a:pPr lvl="2" eaLnBrk="1" hangingPunct="1"/>
            <a:r>
              <a:rPr lang="en-US" altLang="en-US" sz="2400" dirty="0">
                <a:latin typeface="Arial Body"/>
                <a:ea typeface="ＭＳ Ｐゴシック" panose="020B0600070205080204" pitchFamily="-84" charset="-128"/>
              </a:rPr>
              <a:t>Little scope for automated “query optimization</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34058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Categories of Data Models</a:t>
            </a:r>
            <a:endParaRPr lang="en-US" dirty="0"/>
          </a:p>
        </p:txBody>
      </p:sp>
      <p:sp>
        <p:nvSpPr>
          <p:cNvPr id="3" name="Text Placeholder 2"/>
          <p:cNvSpPr>
            <a:spLocks noGrp="1"/>
          </p:cNvSpPr>
          <p:nvPr>
            <p:ph type="body" idx="1"/>
          </p:nvPr>
        </p:nvSpPr>
        <p:spPr>
          <a:xfrm>
            <a:off x="457200" y="1600200"/>
            <a:ext cx="7875639" cy="4903839"/>
          </a:xfrm>
        </p:spPr>
        <p:txBody>
          <a:bodyPr/>
          <a:lstStyle/>
          <a:p>
            <a:pPr eaLnBrk="1" hangingPunct="1">
              <a:lnSpc>
                <a:spcPct val="90000"/>
              </a:lnSpc>
              <a:defRPr/>
            </a:pPr>
            <a:r>
              <a:rPr lang="en-US" altLang="en-US" sz="1800" b="1" dirty="0">
                <a:latin typeface="Arial Body"/>
              </a:rPr>
              <a:t>Conceptual (high-level, semantic) data models:</a:t>
            </a:r>
          </a:p>
          <a:p>
            <a:pPr lvl="1" eaLnBrk="1" hangingPunct="1">
              <a:lnSpc>
                <a:spcPct val="90000"/>
              </a:lnSpc>
              <a:defRPr/>
            </a:pPr>
            <a:r>
              <a:rPr lang="en-US" altLang="en-US" sz="1800" dirty="0">
                <a:latin typeface="Arial Body"/>
              </a:rPr>
              <a:t>Provide concepts that are close to the way many users perceive data. </a:t>
            </a:r>
          </a:p>
          <a:p>
            <a:pPr lvl="2" eaLnBrk="1" hangingPunct="1">
              <a:lnSpc>
                <a:spcPct val="90000"/>
              </a:lnSpc>
              <a:defRPr/>
            </a:pPr>
            <a:r>
              <a:rPr lang="en-US" altLang="en-US" sz="1800" dirty="0">
                <a:latin typeface="Arial Body"/>
              </a:rPr>
              <a:t>(Also called </a:t>
            </a:r>
            <a:r>
              <a:rPr lang="en-US" altLang="en-US" sz="1800" b="1" dirty="0">
                <a:latin typeface="Arial Body"/>
              </a:rPr>
              <a:t>entity-based</a:t>
            </a:r>
            <a:r>
              <a:rPr lang="en-US" altLang="en-US" sz="1800" dirty="0">
                <a:latin typeface="Arial Body"/>
              </a:rPr>
              <a:t> or </a:t>
            </a:r>
            <a:r>
              <a:rPr lang="en-US" altLang="en-US" sz="1800" b="1" dirty="0">
                <a:latin typeface="Arial Body"/>
              </a:rPr>
              <a:t>object-based</a:t>
            </a:r>
            <a:r>
              <a:rPr lang="en-US" altLang="en-US" sz="1800" dirty="0">
                <a:latin typeface="Arial Body"/>
              </a:rPr>
              <a:t> data models.)</a:t>
            </a:r>
          </a:p>
          <a:p>
            <a:pPr eaLnBrk="1" hangingPunct="1">
              <a:lnSpc>
                <a:spcPct val="90000"/>
              </a:lnSpc>
              <a:defRPr/>
            </a:pPr>
            <a:r>
              <a:rPr lang="en-US" altLang="en-US" sz="1800" b="1" dirty="0">
                <a:latin typeface="Arial Body"/>
              </a:rPr>
              <a:t>Physical (low-level, internal) data models:</a:t>
            </a:r>
          </a:p>
          <a:p>
            <a:pPr lvl="1" eaLnBrk="1" hangingPunct="1">
              <a:lnSpc>
                <a:spcPct val="90000"/>
              </a:lnSpc>
              <a:defRPr/>
            </a:pPr>
            <a:r>
              <a:rPr lang="en-US" altLang="en-US" sz="1800" dirty="0">
                <a:latin typeface="Arial Body"/>
              </a:rPr>
              <a:t>Provide concepts that describe details of how data is stored in the computer. These are usually specified in an ad-hoc manner through </a:t>
            </a:r>
            <a:r>
              <a:rPr lang="en-US" altLang="en-US" sz="1800" dirty="0" smtClean="0">
                <a:latin typeface="Arial Body"/>
              </a:rPr>
              <a:t>D</a:t>
            </a:r>
            <a:r>
              <a:rPr lang="en-US" altLang="en-US" sz="100" dirty="0" smtClean="0">
                <a:latin typeface="Arial Body"/>
              </a:rPr>
              <a:t> </a:t>
            </a:r>
            <a:r>
              <a:rPr lang="en-US" altLang="en-US" sz="1800" dirty="0" smtClean="0">
                <a:latin typeface="Arial Body"/>
              </a:rPr>
              <a:t>B</a:t>
            </a:r>
            <a:r>
              <a:rPr lang="en-US" altLang="en-US" sz="100" dirty="0" smtClean="0">
                <a:latin typeface="Arial Body"/>
              </a:rPr>
              <a:t> </a:t>
            </a:r>
            <a:r>
              <a:rPr lang="en-US" altLang="en-US" sz="1800" dirty="0" smtClean="0">
                <a:latin typeface="Arial Body"/>
              </a:rPr>
              <a:t>M</a:t>
            </a:r>
            <a:r>
              <a:rPr lang="en-US" altLang="en-US" sz="100" dirty="0" smtClean="0">
                <a:latin typeface="Arial Body"/>
              </a:rPr>
              <a:t> </a:t>
            </a:r>
            <a:r>
              <a:rPr lang="en-US" altLang="en-US" sz="1800" dirty="0" smtClean="0">
                <a:latin typeface="Arial Body"/>
              </a:rPr>
              <a:t>S </a:t>
            </a:r>
            <a:r>
              <a:rPr lang="en-US" altLang="en-US" sz="1800" dirty="0">
                <a:latin typeface="Arial Body"/>
              </a:rPr>
              <a:t>design and administration manuals</a:t>
            </a:r>
          </a:p>
          <a:p>
            <a:pPr eaLnBrk="1" hangingPunct="1">
              <a:lnSpc>
                <a:spcPct val="90000"/>
              </a:lnSpc>
              <a:defRPr/>
            </a:pPr>
            <a:r>
              <a:rPr lang="en-US" altLang="en-US" sz="1800" b="1" dirty="0">
                <a:latin typeface="Arial Body"/>
              </a:rPr>
              <a:t>Implementation (representational) data models:</a:t>
            </a:r>
          </a:p>
          <a:p>
            <a:pPr lvl="1" eaLnBrk="1" hangingPunct="1">
              <a:lnSpc>
                <a:spcPct val="90000"/>
              </a:lnSpc>
              <a:defRPr/>
            </a:pPr>
            <a:r>
              <a:rPr lang="en-US" altLang="en-US" sz="1800" dirty="0">
                <a:latin typeface="Arial Body"/>
              </a:rPr>
              <a:t>Provide concepts that fall between the above two, used by many commercial </a:t>
            </a:r>
            <a:r>
              <a:rPr lang="en-US" altLang="en-US" sz="1800" dirty="0" smtClean="0">
                <a:latin typeface="Arial Body"/>
              </a:rPr>
              <a:t>D</a:t>
            </a:r>
            <a:r>
              <a:rPr lang="en-US" altLang="en-US" sz="100" dirty="0" smtClean="0">
                <a:latin typeface="Arial Body"/>
              </a:rPr>
              <a:t> </a:t>
            </a:r>
            <a:r>
              <a:rPr lang="en-US" altLang="en-US" sz="1800" dirty="0" smtClean="0">
                <a:latin typeface="Arial Body"/>
              </a:rPr>
              <a:t>B</a:t>
            </a:r>
            <a:r>
              <a:rPr lang="en-US" altLang="en-US" sz="100" dirty="0" smtClean="0">
                <a:latin typeface="Arial Body"/>
              </a:rPr>
              <a:t> </a:t>
            </a:r>
            <a:r>
              <a:rPr lang="en-US" altLang="en-US" sz="1800" dirty="0" smtClean="0">
                <a:latin typeface="Arial Body"/>
              </a:rPr>
              <a:t>M</a:t>
            </a:r>
            <a:r>
              <a:rPr lang="en-US" altLang="en-US" sz="100" dirty="0" smtClean="0">
                <a:latin typeface="Arial Body"/>
              </a:rPr>
              <a:t> </a:t>
            </a:r>
            <a:r>
              <a:rPr lang="en-US" altLang="en-US" sz="1800" dirty="0" smtClean="0">
                <a:latin typeface="Arial Body"/>
              </a:rPr>
              <a:t>S </a:t>
            </a:r>
            <a:r>
              <a:rPr lang="en-US" altLang="en-US" sz="1800" dirty="0">
                <a:latin typeface="Arial Body"/>
              </a:rPr>
              <a:t>implementations (e.g. relational data models used in many commercial systems).</a:t>
            </a:r>
          </a:p>
          <a:p>
            <a:pPr eaLnBrk="1" hangingPunct="1">
              <a:lnSpc>
                <a:spcPct val="90000"/>
              </a:lnSpc>
              <a:defRPr/>
            </a:pPr>
            <a:r>
              <a:rPr lang="en-US" altLang="en-US" sz="1800" b="1" dirty="0">
                <a:latin typeface="Arial Body"/>
              </a:rPr>
              <a:t>Self-Describing Data Models:</a:t>
            </a:r>
          </a:p>
          <a:p>
            <a:pPr lvl="1" eaLnBrk="1" hangingPunct="1">
              <a:lnSpc>
                <a:spcPct val="90000"/>
              </a:lnSpc>
              <a:defRPr/>
            </a:pPr>
            <a:r>
              <a:rPr lang="en-US" altLang="en-US" sz="1800" dirty="0">
                <a:latin typeface="Arial Body"/>
              </a:rPr>
              <a:t>Combine the description of data with the data values. Examples include </a:t>
            </a:r>
            <a:r>
              <a:rPr lang="en-US" altLang="en-US" sz="1800" dirty="0" smtClean="0">
                <a:latin typeface="Arial Body"/>
              </a:rPr>
              <a:t>X</a:t>
            </a:r>
            <a:r>
              <a:rPr lang="en-US" altLang="en-US" sz="100" dirty="0" smtClean="0">
                <a:latin typeface="Arial Body"/>
              </a:rPr>
              <a:t> </a:t>
            </a:r>
            <a:r>
              <a:rPr lang="en-US" altLang="en-US" sz="1800" dirty="0" smtClean="0">
                <a:latin typeface="Arial Body"/>
              </a:rPr>
              <a:t>M</a:t>
            </a:r>
            <a:r>
              <a:rPr lang="en-US" altLang="en-US" sz="100" dirty="0" smtClean="0">
                <a:latin typeface="Arial Body"/>
              </a:rPr>
              <a:t> </a:t>
            </a:r>
            <a:r>
              <a:rPr lang="en-US" altLang="en-US" sz="1800" dirty="0" smtClean="0">
                <a:latin typeface="Arial Body"/>
              </a:rPr>
              <a:t>L</a:t>
            </a:r>
            <a:r>
              <a:rPr lang="en-US" altLang="en-US" sz="1800" dirty="0">
                <a:latin typeface="Arial Body"/>
              </a:rPr>
              <a:t>, key-value stores and some </a:t>
            </a:r>
            <a:r>
              <a:rPr lang="en-US" altLang="en-US" sz="1800" dirty="0" smtClean="0">
                <a:latin typeface="Arial Body"/>
              </a:rPr>
              <a:t>N</a:t>
            </a:r>
            <a:r>
              <a:rPr lang="en-US" altLang="en-US" sz="100" dirty="0" smtClean="0">
                <a:latin typeface="Arial Body"/>
              </a:rPr>
              <a:t> </a:t>
            </a:r>
            <a:r>
              <a:rPr lang="en-US" altLang="en-US" sz="1800" dirty="0" smtClean="0">
                <a:latin typeface="Arial Body"/>
              </a:rPr>
              <a:t>O</a:t>
            </a:r>
            <a:r>
              <a:rPr lang="en-US" altLang="en-US" sz="100" dirty="0" smtClean="0">
                <a:latin typeface="Arial Body"/>
              </a:rPr>
              <a:t> </a:t>
            </a:r>
            <a:r>
              <a:rPr lang="en-US" altLang="en-US" sz="1800" dirty="0" smtClean="0">
                <a:latin typeface="Arial Body"/>
              </a:rPr>
              <a:t>S</a:t>
            </a:r>
            <a:r>
              <a:rPr lang="en-US" altLang="en-US" sz="100" dirty="0" smtClean="0">
                <a:latin typeface="Arial Body"/>
              </a:rPr>
              <a:t> </a:t>
            </a:r>
            <a:r>
              <a:rPr lang="en-US" altLang="en-US" sz="1800" dirty="0" smtClean="0">
                <a:latin typeface="Arial Body"/>
              </a:rPr>
              <a:t>Q</a:t>
            </a:r>
            <a:r>
              <a:rPr lang="en-US" altLang="en-US" sz="100" dirty="0" smtClean="0">
                <a:latin typeface="Arial Body"/>
              </a:rPr>
              <a:t> </a:t>
            </a:r>
            <a:r>
              <a:rPr lang="en-US" altLang="en-US" sz="1800" dirty="0" smtClean="0">
                <a:latin typeface="Arial Body"/>
              </a:rPr>
              <a:t>L </a:t>
            </a:r>
            <a:r>
              <a:rPr lang="en-US" altLang="en-US" sz="1800" dirty="0">
                <a:latin typeface="Arial Body"/>
              </a:rPr>
              <a:t>systems.</a:t>
            </a:r>
            <a:endParaRPr lang="en-US" sz="1800" dirty="0">
              <a:latin typeface="Arial Body"/>
            </a:endParaRPr>
          </a:p>
        </p:txBody>
      </p:sp>
    </p:spTree>
    <p:extLst>
      <p:ext uri="{BB962C8B-B14F-4D97-AF65-F5344CB8AC3E}">
        <p14:creationId xmlns:p14="http://schemas.microsoft.com/office/powerpoint/2010/main" val="22351212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History of Data </a:t>
            </a:r>
            <a:r>
              <a:rPr lang="en-US" dirty="0" smtClean="0"/>
              <a:t>Models </a:t>
            </a:r>
            <a:r>
              <a:rPr lang="en-US" sz="2000" b="0" dirty="0" smtClean="0"/>
              <a:t>(1 of 4)</a:t>
            </a:r>
            <a:endParaRPr lang="en-US" sz="2000" b="0" dirty="0"/>
          </a:p>
        </p:txBody>
      </p:sp>
      <p:sp>
        <p:nvSpPr>
          <p:cNvPr id="3" name="Text Placeholder 2"/>
          <p:cNvSpPr>
            <a:spLocks noGrp="1"/>
          </p:cNvSpPr>
          <p:nvPr>
            <p:ph type="body" idx="1"/>
          </p:nvPr>
        </p:nvSpPr>
        <p:spPr/>
        <p:txBody>
          <a:bodyPr/>
          <a:lstStyle/>
          <a:p>
            <a:pPr eaLnBrk="1" hangingPunct="1"/>
            <a:r>
              <a:rPr lang="en-US" altLang="en-US" sz="2400" b="1" dirty="0">
                <a:latin typeface="Arial Body"/>
                <a:ea typeface="ＭＳ Ｐゴシック" panose="020B0600070205080204" pitchFamily="-84" charset="-128"/>
              </a:rPr>
              <a:t>Hierarchical Data Model:</a:t>
            </a:r>
          </a:p>
          <a:p>
            <a:pPr lvl="1" eaLnBrk="1" hangingPunct="1"/>
            <a:r>
              <a:rPr lang="en-US" altLang="en-US" sz="2400" dirty="0">
                <a:latin typeface="Arial Body"/>
                <a:ea typeface="ＭＳ Ｐゴシック" panose="020B0600070205080204" pitchFamily="-84" charset="-128"/>
              </a:rPr>
              <a:t>Initially implemented in a joint effort by </a:t>
            </a:r>
            <a:r>
              <a:rPr lang="en-US" altLang="en-US" sz="24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 </a:t>
            </a:r>
            <a:r>
              <a:rPr lang="en-US" altLang="en-US" sz="2400" dirty="0">
                <a:latin typeface="Arial Body"/>
                <a:ea typeface="ＭＳ Ｐゴシック" panose="020B0600070205080204" pitchFamily="-84" charset="-128"/>
              </a:rPr>
              <a:t>and North American Rockwell around 1965. Resulted in the I</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family of systems.</a:t>
            </a:r>
          </a:p>
          <a:p>
            <a:pPr lvl="1" eaLnBrk="1" hangingPunct="1"/>
            <a:r>
              <a:rPr lang="en-US" altLang="en-US" sz="2400" dirty="0">
                <a:latin typeface="Arial Body"/>
                <a:ea typeface="ＭＳ Ｐゴシック" panose="020B0600070205080204" pitchFamily="-84" charset="-128"/>
              </a:rPr>
              <a:t>I</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2400" dirty="0" smtClean="0">
                <a:latin typeface="Arial Body"/>
                <a:ea typeface="ＭＳ Ｐゴシック" panose="020B0600070205080204" pitchFamily="-84" charset="-128"/>
              </a:rPr>
              <a:t>’s I</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a:t>
            </a:r>
            <a:r>
              <a:rPr lang="en-US" altLang="en-US" sz="2400" dirty="0">
                <a:latin typeface="Arial Body"/>
                <a:ea typeface="ＭＳ Ｐゴシック" panose="020B0600070205080204" pitchFamily="-84" charset="-128"/>
              </a:rPr>
              <a:t>product had (and still has) a very large customer base worldwide</a:t>
            </a:r>
          </a:p>
          <a:p>
            <a:pPr lvl="1" eaLnBrk="1" hangingPunct="1"/>
            <a:r>
              <a:rPr lang="en-US" altLang="en-US" sz="2400" dirty="0">
                <a:latin typeface="Arial Body"/>
                <a:ea typeface="ＭＳ Ｐゴシック" panose="020B0600070205080204" pitchFamily="-84" charset="-128"/>
              </a:rPr>
              <a:t>Hierarchical model was formalized based on the I</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a:t>
            </a:r>
            <a:r>
              <a:rPr lang="en-US" altLang="en-US" sz="2400" dirty="0" smtClean="0">
                <a:latin typeface="Arial Body"/>
                <a:ea typeface="ＭＳ Ｐゴシック" panose="020B0600070205080204" pitchFamily="-84" charset="-128"/>
              </a:rPr>
              <a:t> </a:t>
            </a:r>
            <a:r>
              <a:rPr lang="en-US" altLang="en-US" sz="2400" dirty="0">
                <a:latin typeface="Arial Body"/>
                <a:ea typeface="ＭＳ Ｐゴシック" panose="020B0600070205080204" pitchFamily="-84" charset="-128"/>
              </a:rPr>
              <a:t>system</a:t>
            </a:r>
          </a:p>
          <a:p>
            <a:pPr lvl="1" eaLnBrk="1" hangingPunct="1"/>
            <a:r>
              <a:rPr lang="en-US" altLang="en-US" sz="2400" dirty="0">
                <a:latin typeface="Arial Body"/>
                <a:ea typeface="ＭＳ Ｐゴシック" panose="020B0600070205080204" pitchFamily="-84" charset="-128"/>
              </a:rPr>
              <a:t>Other systems based on this model: System 2k (</a:t>
            </a:r>
            <a:r>
              <a:rPr lang="en-US" altLang="en-US" sz="24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S i</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n</a:t>
            </a:r>
            <a:r>
              <a:rPr lang="en-US" altLang="en-US" sz="100" dirty="0" smtClean="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c.)</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850208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Hierarchical Model</a:t>
            </a:r>
          </a:p>
        </p:txBody>
      </p:sp>
      <p:sp>
        <p:nvSpPr>
          <p:cNvPr id="3" name="Text Placeholder 2"/>
          <p:cNvSpPr>
            <a:spLocks noGrp="1"/>
          </p:cNvSpPr>
          <p:nvPr>
            <p:ph type="body" idx="1"/>
          </p:nvPr>
        </p:nvSpPr>
        <p:spPr>
          <a:xfrm>
            <a:off x="457199" y="1600200"/>
            <a:ext cx="8454571" cy="4699000"/>
          </a:xfrm>
        </p:spPr>
        <p:txBody>
          <a:bodyPr/>
          <a:lstStyle/>
          <a:p>
            <a:pPr eaLnBrk="1" hangingPunct="1"/>
            <a:r>
              <a:rPr lang="en-US" altLang="en-US" sz="2200" dirty="0">
                <a:latin typeface="Arial Body"/>
                <a:ea typeface="ＭＳ Ｐゴシック" panose="020B0600070205080204" pitchFamily="-84" charset="-128"/>
              </a:rPr>
              <a:t>Advantages:</a:t>
            </a:r>
          </a:p>
          <a:p>
            <a:pPr lvl="1" eaLnBrk="1" hangingPunct="1"/>
            <a:r>
              <a:rPr lang="en-US" altLang="en-US" sz="2200" dirty="0">
                <a:latin typeface="Arial Body"/>
                <a:ea typeface="ＭＳ Ｐゴシック" panose="020B0600070205080204" pitchFamily="-84" charset="-128"/>
              </a:rPr>
              <a:t>Simple to construct and operate</a:t>
            </a:r>
          </a:p>
          <a:p>
            <a:pPr lvl="1" eaLnBrk="1" hangingPunct="1"/>
            <a:r>
              <a:rPr lang="en-US" altLang="en-US" sz="2200" dirty="0">
                <a:latin typeface="Arial Body"/>
                <a:ea typeface="ＭＳ Ｐゴシック" panose="020B0600070205080204" pitchFamily="-84" charset="-128"/>
              </a:rPr>
              <a:t>Corresponds to a number of natural hierarchically organized domains, e.g., organization (“</a:t>
            </a:r>
            <a:r>
              <a:rPr lang="en-US" altLang="en-US" sz="22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r</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g</a:t>
            </a:r>
            <a:r>
              <a:rPr lang="en-US" altLang="en-US" sz="2200" dirty="0">
                <a:latin typeface="Arial Body"/>
                <a:ea typeface="ＭＳ Ｐゴシック" panose="020B0600070205080204" pitchFamily="-84" charset="-128"/>
              </a:rPr>
              <a:t>”) chart</a:t>
            </a:r>
          </a:p>
          <a:p>
            <a:pPr lvl="1" eaLnBrk="1" hangingPunct="1"/>
            <a:r>
              <a:rPr lang="en-US" altLang="en-US" sz="2200" dirty="0">
                <a:latin typeface="Arial Body"/>
                <a:ea typeface="ＭＳ Ｐゴシック" panose="020B0600070205080204" pitchFamily="-84" charset="-128"/>
              </a:rPr>
              <a:t>Language is simple: </a:t>
            </a:r>
          </a:p>
          <a:p>
            <a:pPr lvl="2" eaLnBrk="1" hangingPunct="1"/>
            <a:r>
              <a:rPr lang="en-US" altLang="en-US" sz="2200" dirty="0">
                <a:latin typeface="Arial Body"/>
                <a:ea typeface="ＭＳ Ｐゴシック" panose="020B0600070205080204" pitchFamily="-84" charset="-128"/>
              </a:rPr>
              <a:t>Uses constructs like GET, GET UNIQUE, GET NEXT, GET NEXT WITHIN PARENT, etc.</a:t>
            </a:r>
          </a:p>
          <a:p>
            <a:pPr eaLnBrk="1" hangingPunct="1"/>
            <a:r>
              <a:rPr lang="en-US" altLang="en-US" sz="2200" dirty="0">
                <a:latin typeface="Arial Body"/>
                <a:ea typeface="ＭＳ Ｐゴシック" panose="020B0600070205080204" pitchFamily="-84" charset="-128"/>
              </a:rPr>
              <a:t>Disadvantages:</a:t>
            </a:r>
          </a:p>
          <a:p>
            <a:pPr lvl="1" eaLnBrk="1" hangingPunct="1"/>
            <a:r>
              <a:rPr lang="en-US" altLang="en-US" sz="2200" dirty="0">
                <a:latin typeface="Arial Body"/>
                <a:ea typeface="ＭＳ Ｐゴシック" panose="020B0600070205080204" pitchFamily="-84" charset="-128"/>
              </a:rPr>
              <a:t>Navigational and procedural nature of processing</a:t>
            </a:r>
          </a:p>
          <a:p>
            <a:pPr lvl="1" eaLnBrk="1" hangingPunct="1"/>
            <a:r>
              <a:rPr lang="en-US" altLang="en-US" sz="2200" dirty="0">
                <a:latin typeface="Arial Body"/>
                <a:ea typeface="ＭＳ Ｐゴシック" panose="020B0600070205080204" pitchFamily="-84" charset="-128"/>
              </a:rPr>
              <a:t>Database is visualized as a linear arrangement of records</a:t>
            </a:r>
          </a:p>
          <a:p>
            <a:pPr lvl="1" eaLnBrk="1" hangingPunct="1"/>
            <a:r>
              <a:rPr lang="en-US" altLang="en-US" sz="2200" dirty="0">
                <a:latin typeface="Arial Body"/>
                <a:ea typeface="ＭＳ Ｐゴシック" panose="020B0600070205080204" pitchFamily="-84" charset="-128"/>
              </a:rPr>
              <a:t>Little scope for </a:t>
            </a:r>
            <a:r>
              <a:rPr lang="en-US" altLang="en-US" sz="2200" dirty="0" smtClean="0">
                <a:latin typeface="Arial Body"/>
                <a:ea typeface="ＭＳ Ｐゴシック" panose="020B0600070205080204" pitchFamily="-84" charset="-128"/>
              </a:rPr>
              <a:t>“query optimization”</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40101225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History of Data </a:t>
            </a:r>
            <a:r>
              <a:rPr lang="en-US" dirty="0" smtClean="0"/>
              <a:t>Models </a:t>
            </a:r>
            <a:r>
              <a:rPr lang="en-US" sz="2000" b="0" dirty="0" smtClean="0"/>
              <a:t>(2 </a:t>
            </a:r>
            <a:r>
              <a:rPr lang="en-US" sz="2000" b="0" dirty="0"/>
              <a:t>of 4)</a:t>
            </a:r>
            <a:endParaRPr lang="en-US" sz="2000" dirty="0"/>
          </a:p>
        </p:txBody>
      </p:sp>
      <p:sp>
        <p:nvSpPr>
          <p:cNvPr id="3" name="Text Placeholder 2"/>
          <p:cNvSpPr>
            <a:spLocks noGrp="1"/>
          </p:cNvSpPr>
          <p:nvPr>
            <p:ph type="body" idx="1"/>
          </p:nvPr>
        </p:nvSpPr>
        <p:spPr>
          <a:xfrm>
            <a:off x="457199" y="1600200"/>
            <a:ext cx="8352971" cy="4728029"/>
          </a:xfrm>
        </p:spPr>
        <p:txBody>
          <a:bodyPr/>
          <a:lstStyle/>
          <a:p>
            <a:pPr eaLnBrk="1" hangingPunct="1"/>
            <a:r>
              <a:rPr lang="en-US" altLang="en-US" sz="2200" b="1" dirty="0">
                <a:latin typeface="Arial Body"/>
                <a:ea typeface="ＭＳ Ｐゴシック" panose="020B0600070205080204" pitchFamily="-84" charset="-128"/>
              </a:rPr>
              <a:t>Relational Model:</a:t>
            </a:r>
            <a:r>
              <a:rPr lang="en-US" altLang="en-US" sz="2200" dirty="0">
                <a:latin typeface="Arial Body"/>
                <a:ea typeface="ＭＳ Ｐゴシック" panose="020B0600070205080204" pitchFamily="-84" charset="-128"/>
              </a:rPr>
              <a:t> </a:t>
            </a:r>
          </a:p>
          <a:p>
            <a:pPr lvl="1" eaLnBrk="1" hangingPunct="1"/>
            <a:r>
              <a:rPr lang="en-US" altLang="en-US" sz="2200" dirty="0">
                <a:latin typeface="Arial Body"/>
                <a:ea typeface="ＭＳ Ｐゴシック" panose="020B0600070205080204" pitchFamily="-84" charset="-128"/>
              </a:rPr>
              <a:t>Proposed in 1970 by E.F. Codd (</a:t>
            </a:r>
            <a:r>
              <a:rPr lang="en-US" altLang="en-US" sz="22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2200" dirty="0">
                <a:latin typeface="Arial Body"/>
                <a:ea typeface="ＭＳ Ｐゴシック" panose="020B0600070205080204" pitchFamily="-84" charset="-128"/>
              </a:rPr>
              <a:t>), first commercial system in 1981-82.</a:t>
            </a:r>
          </a:p>
          <a:p>
            <a:pPr lvl="1" eaLnBrk="1" hangingPunct="1"/>
            <a:r>
              <a:rPr lang="en-US" altLang="en-US" sz="2200" dirty="0">
                <a:latin typeface="Arial Body"/>
                <a:ea typeface="ＭＳ Ｐゴシック" panose="020B0600070205080204" pitchFamily="-84" charset="-128"/>
              </a:rPr>
              <a:t>Now in several commercial products (e.g.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2</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ORACLE</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a:t>
            </a:r>
            <a:r>
              <a:rPr lang="en-US" altLang="en-US" sz="2200" dirty="0">
                <a:latin typeface="Arial Body"/>
                <a:ea typeface="ＭＳ Ｐゴシック" panose="020B0600070205080204" pitchFamily="-84" charset="-128"/>
              </a:rPr>
              <a:t>Server,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Y</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E</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N</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F</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R</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X</a:t>
            </a:r>
            <a:r>
              <a:rPr lang="en-US" altLang="en-US" sz="2200" dirty="0">
                <a:latin typeface="Arial Body"/>
                <a:ea typeface="ＭＳ Ｐゴシック" panose="020B0600070205080204" pitchFamily="-84" charset="-128"/>
              </a:rPr>
              <a:t>).</a:t>
            </a:r>
          </a:p>
          <a:p>
            <a:pPr lvl="1" eaLnBrk="1" hangingPunct="1"/>
            <a:r>
              <a:rPr lang="en-US" altLang="en-US" sz="2200" dirty="0">
                <a:latin typeface="Arial Body"/>
                <a:ea typeface="ＭＳ Ｐゴシック" panose="020B0600070205080204" pitchFamily="-84" charset="-128"/>
              </a:rPr>
              <a:t>Several free open source implementations, e.g. </a:t>
            </a:r>
            <a:r>
              <a:rPr lang="en-US" altLang="en-US" sz="2200" dirty="0" smtClean="0">
                <a:latin typeface="Arial Body"/>
                <a:ea typeface="ＭＳ Ｐゴシック" panose="020B0600070205080204" pitchFamily="-84" charset="-128"/>
              </a:rPr>
              <a:t>My</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a:t>
            </a:r>
            <a:r>
              <a:rPr lang="en-US" altLang="en-US" sz="22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Postgre</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L</a:t>
            </a:r>
          </a:p>
          <a:p>
            <a:pPr lvl="1" eaLnBrk="1" hangingPunct="1"/>
            <a:r>
              <a:rPr lang="en-US" altLang="en-US" sz="2200" dirty="0">
                <a:latin typeface="Arial Body"/>
                <a:ea typeface="ＭＳ Ｐゴシック" panose="020B0600070205080204" pitchFamily="-84" charset="-128"/>
              </a:rPr>
              <a:t>Currently most dominant for developing database applications.</a:t>
            </a:r>
          </a:p>
          <a:p>
            <a:pPr lvl="1" eaLnBrk="1" hangingPunct="1"/>
            <a:r>
              <a:rPr lang="en-US" altLang="en-US" sz="2200" dirty="0">
                <a:latin typeface="Arial Body"/>
                <a:ea typeface="ＭＳ Ｐゴシック" panose="020B0600070205080204" pitchFamily="-84" charset="-128"/>
              </a:rPr>
              <a:t>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L</a:t>
            </a:r>
            <a:r>
              <a:rPr lang="en-US" altLang="en-US" sz="2200" dirty="0" smtClean="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relational standards: 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L-89 (</a:t>
            </a:r>
            <a:r>
              <a:rPr lang="en-US" altLang="en-US" sz="2200" dirty="0">
                <a:latin typeface="Arial Body"/>
                <a:ea typeface="ＭＳ Ｐゴシック" panose="020B0600070205080204" pitchFamily="-84" charset="-128"/>
              </a:rPr>
              <a:t>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L1</a:t>
            </a:r>
            <a:r>
              <a:rPr lang="en-US" altLang="en-US" sz="2200" dirty="0">
                <a:latin typeface="Arial Body"/>
                <a:ea typeface="ＭＳ Ｐゴシック" panose="020B0600070205080204" pitchFamily="-84" charset="-128"/>
              </a:rPr>
              <a:t>), 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L-92 (</a:t>
            </a:r>
            <a:r>
              <a:rPr lang="en-US" altLang="en-US" sz="2200" dirty="0">
                <a:latin typeface="Arial Body"/>
                <a:ea typeface="ＭＳ Ｐゴシック" panose="020B0600070205080204" pitchFamily="-84" charset="-128"/>
              </a:rPr>
              <a:t>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2</a:t>
            </a:r>
            <a:r>
              <a:rPr lang="en-US" altLang="en-US" sz="2200" dirty="0">
                <a:latin typeface="Arial Body"/>
                <a:ea typeface="ＭＳ Ｐゴシック" panose="020B0600070205080204" pitchFamily="-84" charset="-128"/>
              </a:rPr>
              <a:t>), 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L-99</a:t>
            </a:r>
            <a:r>
              <a:rPr lang="en-US" altLang="en-US" sz="2200" dirty="0">
                <a:latin typeface="Arial Body"/>
                <a:ea typeface="ＭＳ Ｐゴシック" panose="020B0600070205080204" pitchFamily="-84" charset="-128"/>
              </a:rPr>
              <a:t>, S</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Q</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L3</a:t>
            </a:r>
            <a:r>
              <a:rPr lang="en-US" altLang="en-US" sz="2200" dirty="0">
                <a:latin typeface="Arial Body"/>
                <a:ea typeface="ＭＳ Ｐゴシック" panose="020B0600070205080204" pitchFamily="-84" charset="-128"/>
              </a:rPr>
              <a:t>, …</a:t>
            </a:r>
          </a:p>
          <a:p>
            <a:pPr lvl="1" eaLnBrk="1" hangingPunct="1"/>
            <a:r>
              <a:rPr lang="en-US" altLang="en-US" sz="2200" dirty="0">
                <a:latin typeface="Arial Body"/>
                <a:ea typeface="ＭＳ Ｐゴシック" panose="020B0600070205080204" pitchFamily="-84" charset="-128"/>
              </a:rPr>
              <a:t>Chapters 5 through 11 describe this model in </a:t>
            </a:r>
            <a:r>
              <a:rPr lang="en-US" altLang="en-US" sz="2200" dirty="0" smtClean="0">
                <a:latin typeface="Arial Body"/>
                <a:ea typeface="ＭＳ Ｐゴシック" panose="020B0600070205080204" pitchFamily="-84" charset="-128"/>
              </a:rPr>
              <a:t>detail</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226637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History of Data </a:t>
            </a:r>
            <a:r>
              <a:rPr lang="en-US" dirty="0" smtClean="0"/>
              <a:t>Models </a:t>
            </a:r>
            <a:r>
              <a:rPr lang="en-US" sz="2000" b="0" dirty="0" smtClean="0"/>
              <a:t>(3 </a:t>
            </a:r>
            <a:r>
              <a:rPr lang="en-US" sz="2000" b="0" dirty="0"/>
              <a:t>of 4)</a:t>
            </a:r>
            <a:endParaRPr lang="en-US" sz="2000" dirty="0"/>
          </a:p>
        </p:txBody>
      </p:sp>
      <p:sp>
        <p:nvSpPr>
          <p:cNvPr id="3" name="Text Placeholder 2"/>
          <p:cNvSpPr>
            <a:spLocks noGrp="1"/>
          </p:cNvSpPr>
          <p:nvPr>
            <p:ph type="body" idx="1"/>
          </p:nvPr>
        </p:nvSpPr>
        <p:spPr>
          <a:xfrm>
            <a:off x="457200" y="1600201"/>
            <a:ext cx="8096865" cy="3945194"/>
          </a:xfrm>
        </p:spPr>
        <p:txBody>
          <a:bodyPr/>
          <a:lstStyle/>
          <a:p>
            <a:pPr eaLnBrk="1" hangingPunct="1"/>
            <a:r>
              <a:rPr lang="en-US" altLang="en-US" sz="2000" b="1" dirty="0">
                <a:latin typeface="Arial Body"/>
                <a:ea typeface="ＭＳ Ｐゴシック" panose="020B0600070205080204" pitchFamily="-84" charset="-128"/>
              </a:rPr>
              <a:t>Object-oriented Data Models:</a:t>
            </a:r>
          </a:p>
          <a:p>
            <a:pPr lvl="1" eaLnBrk="1" hangingPunct="1"/>
            <a:r>
              <a:rPr lang="en-US" altLang="en-US" sz="2000" dirty="0">
                <a:latin typeface="Arial Body"/>
                <a:ea typeface="ＭＳ Ｐゴシック" panose="020B0600070205080204" pitchFamily="-84" charset="-128"/>
              </a:rPr>
              <a:t>Several models have been proposed for implementing in a database system. </a:t>
            </a:r>
          </a:p>
          <a:p>
            <a:pPr lvl="1" eaLnBrk="1" hangingPunct="1"/>
            <a:r>
              <a:rPr lang="en-US" altLang="en-US" sz="2000" dirty="0">
                <a:latin typeface="Arial Body"/>
                <a:ea typeface="ＭＳ Ｐゴシック" panose="020B0600070205080204" pitchFamily="-84" charset="-128"/>
              </a:rPr>
              <a:t>One set comprises models of persistent O-O Programming Languages such as C++ (e.g., in OBJECTSTORE or VERSANT), and Smalltalk (e.g., in GEMSTONE).</a:t>
            </a:r>
          </a:p>
          <a:p>
            <a:pPr lvl="1" eaLnBrk="1" hangingPunct="1"/>
            <a:r>
              <a:rPr lang="en-US" altLang="en-US" sz="2000" dirty="0">
                <a:latin typeface="Arial Body"/>
                <a:ea typeface="ＭＳ Ｐゴシック" panose="020B0600070205080204" pitchFamily="-84" charset="-128"/>
              </a:rPr>
              <a:t>Additionally, systems like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2</a:t>
            </a:r>
            <a:r>
              <a:rPr lang="en-US" altLang="en-US" sz="2000" dirty="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R</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N </a:t>
            </a:r>
            <a:r>
              <a:rPr lang="en-US" altLang="en-US" sz="2000" dirty="0">
                <a:latin typeface="Arial Body"/>
                <a:ea typeface="ＭＳ Ｐゴシック" panose="020B0600070205080204" pitchFamily="-84" charset="-128"/>
              </a:rPr>
              <a:t>(at </a:t>
            </a:r>
            <a:r>
              <a:rPr lang="en-US" altLang="en-US" sz="20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 </a:t>
            </a:r>
            <a:r>
              <a:rPr lang="en-US" altLang="en-US" sz="2000" dirty="0">
                <a:latin typeface="Arial Body"/>
                <a:ea typeface="ＭＳ Ｐゴシック" panose="020B0600070205080204" pitchFamily="-84" charset="-128"/>
              </a:rPr>
              <a:t>- then </a:t>
            </a:r>
            <a:r>
              <a:rPr lang="en-US" altLang="en-US" sz="20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T</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A</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C</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A</a:t>
            </a:r>
            <a:r>
              <a:rPr lang="en-US" altLang="en-US" sz="2000" dirty="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R</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I</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S </a:t>
            </a:r>
            <a:r>
              <a:rPr lang="en-US" altLang="en-US" sz="2000" dirty="0">
                <a:latin typeface="Arial Body"/>
                <a:ea typeface="ＭＳ Ｐゴシック" panose="020B0600070205080204" pitchFamily="-84" charset="-128"/>
              </a:rPr>
              <a:t>(at H.P.- used in Open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B</a:t>
            </a:r>
            <a:r>
              <a:rPr lang="en-US" altLang="en-US" sz="2000" dirty="0">
                <a:latin typeface="Arial Body"/>
                <a:ea typeface="ＭＳ Ｐゴシック" panose="020B0600070205080204" pitchFamily="-84" charset="-128"/>
              </a:rPr>
              <a:t>).</a:t>
            </a:r>
          </a:p>
          <a:p>
            <a:pPr lvl="1" eaLnBrk="1" hangingPunct="1"/>
            <a:r>
              <a:rPr lang="en-US" altLang="en-US" sz="2000" dirty="0" smtClean="0">
                <a:latin typeface="Arial Body"/>
                <a:ea typeface="ＭＳ Ｐゴシック" panose="020B0600070205080204" pitchFamily="-84" charset="-128"/>
              </a:rPr>
              <a:t>Object Database Standard: O</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000" dirty="0" smtClean="0">
                <a:latin typeface="Arial Body"/>
                <a:ea typeface="ＭＳ Ｐゴシック" panose="020B0600070205080204" pitchFamily="-84" charset="-128"/>
              </a:rPr>
              <a:t>G-93, </a:t>
            </a:r>
            <a:r>
              <a:rPr lang="en-US" altLang="en-US" sz="2000" dirty="0">
                <a:latin typeface="Arial Body"/>
                <a:ea typeface="ＭＳ Ｐゴシック" panose="020B0600070205080204" pitchFamily="-84" charset="-128"/>
              </a:rPr>
              <a:t>O</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G</a:t>
            </a:r>
            <a:r>
              <a:rPr lang="en-US" altLang="en-US" sz="2000" dirty="0" smtClean="0">
                <a:latin typeface="Arial Body"/>
                <a:ea typeface="ＭＳ Ｐゴシック" panose="020B0600070205080204" pitchFamily="-84" charset="-128"/>
              </a:rPr>
              <a:t>-version 2.0, </a:t>
            </a:r>
            <a:r>
              <a:rPr lang="en-US" altLang="en-US" sz="2000" dirty="0">
                <a:latin typeface="Arial Body"/>
                <a:ea typeface="ＭＳ Ｐゴシック" panose="020B0600070205080204" pitchFamily="-84" charset="-128"/>
              </a:rPr>
              <a:t>O</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D</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000" dirty="0">
                <a:latin typeface="Arial Body"/>
                <a:ea typeface="ＭＳ Ｐゴシック" panose="020B0600070205080204" pitchFamily="-84" charset="-128"/>
              </a:rPr>
              <a:t>G</a:t>
            </a:r>
            <a:r>
              <a:rPr lang="en-US" altLang="en-US" sz="2000" dirty="0" smtClean="0">
                <a:latin typeface="Arial Body"/>
                <a:ea typeface="ＭＳ Ｐゴシック" panose="020B0600070205080204" pitchFamily="-84" charset="-128"/>
              </a:rPr>
              <a:t>-version 3.0.</a:t>
            </a:r>
          </a:p>
          <a:p>
            <a:pPr lvl="1" eaLnBrk="1" hangingPunct="1"/>
            <a:r>
              <a:rPr lang="en-US" altLang="en-US" sz="2000" dirty="0" smtClean="0">
                <a:latin typeface="Arial Body"/>
                <a:ea typeface="ＭＳ Ｐゴシック" panose="020B0600070205080204" pitchFamily="-84" charset="-128"/>
              </a:rPr>
              <a:t>Chapter </a:t>
            </a:r>
            <a:r>
              <a:rPr lang="en-US" altLang="en-US" sz="2000" dirty="0">
                <a:latin typeface="Arial Body"/>
                <a:ea typeface="ＭＳ Ｐゴシック" panose="020B0600070205080204" pitchFamily="-84" charset="-128"/>
              </a:rPr>
              <a:t>12 describes this model</a:t>
            </a:r>
            <a:r>
              <a:rPr lang="en-US" altLang="en-US" sz="2000" dirty="0" smtClean="0">
                <a:latin typeface="Arial Body"/>
                <a:ea typeface="ＭＳ Ｐゴシック" panose="020B0600070205080204" pitchFamily="-84" charset="-128"/>
              </a:rPr>
              <a:t>.</a:t>
            </a:r>
            <a:endParaRPr lang="en-US" altLang="en-US" sz="20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898635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History of Data </a:t>
            </a:r>
            <a:r>
              <a:rPr lang="en-US" dirty="0" smtClean="0"/>
              <a:t>Models </a:t>
            </a:r>
            <a:r>
              <a:rPr lang="en-US" sz="2000" b="0" dirty="0" smtClean="0"/>
              <a:t>(4 </a:t>
            </a:r>
            <a:r>
              <a:rPr lang="en-US" sz="2000" b="0" dirty="0"/>
              <a:t>of 4)</a:t>
            </a:r>
            <a:endParaRPr lang="en-US" sz="2000" dirty="0"/>
          </a:p>
        </p:txBody>
      </p:sp>
      <p:sp>
        <p:nvSpPr>
          <p:cNvPr id="3" name="Text Placeholder 2"/>
          <p:cNvSpPr>
            <a:spLocks noGrp="1"/>
          </p:cNvSpPr>
          <p:nvPr>
            <p:ph type="body" idx="1"/>
          </p:nvPr>
        </p:nvSpPr>
        <p:spPr/>
        <p:txBody>
          <a:bodyPr/>
          <a:lstStyle/>
          <a:p>
            <a:pPr eaLnBrk="1" hangingPunct="1"/>
            <a:r>
              <a:rPr lang="en-US" altLang="en-US" sz="2200" b="1" dirty="0">
                <a:latin typeface="Arial Body"/>
                <a:ea typeface="ＭＳ Ｐゴシック" panose="020B0600070205080204" pitchFamily="-84" charset="-128"/>
              </a:rPr>
              <a:t>Object-Relational Models</a:t>
            </a:r>
            <a:r>
              <a:rPr lang="en-US" altLang="en-US" sz="2200" b="1"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a:p>
            <a:pPr lvl="1" eaLnBrk="1" hangingPunct="1"/>
            <a:r>
              <a:rPr lang="en-US" altLang="en-US" sz="2200" dirty="0">
                <a:latin typeface="Arial Body"/>
                <a:ea typeface="ＭＳ Ｐゴシック" panose="020B0600070205080204" pitchFamily="-84" charset="-128"/>
              </a:rPr>
              <a:t>The trend to mix object models with relational was started with Informix Universal Server.</a:t>
            </a:r>
          </a:p>
          <a:p>
            <a:pPr lvl="1" eaLnBrk="1" hangingPunct="1"/>
            <a:r>
              <a:rPr lang="en-US" altLang="en-US" sz="2200" dirty="0">
                <a:latin typeface="Arial Body"/>
                <a:ea typeface="ＭＳ Ｐゴシック" panose="020B0600070205080204" pitchFamily="-84" charset="-128"/>
              </a:rPr>
              <a:t>Relational systems incorporated concepts from object databases leading to object-relational.</a:t>
            </a:r>
          </a:p>
          <a:p>
            <a:pPr lvl="1" eaLnBrk="1" hangingPunct="1"/>
            <a:r>
              <a:rPr lang="en-US" altLang="en-US" sz="2200" dirty="0">
                <a:latin typeface="Arial Body"/>
                <a:ea typeface="ＭＳ Ｐゴシック" panose="020B0600070205080204" pitchFamily="-84" charset="-128"/>
              </a:rPr>
              <a:t>Exemplified in the versions of Oracle,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2</a:t>
            </a:r>
            <a:r>
              <a:rPr lang="en-US" altLang="en-US" sz="2200" dirty="0">
                <a:latin typeface="Arial Body"/>
                <a:ea typeface="ＭＳ Ｐゴシック" panose="020B0600070205080204" pitchFamily="-84" charset="-128"/>
              </a:rPr>
              <a:t>, and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Q</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 </a:t>
            </a:r>
            <a:r>
              <a:rPr lang="en-US" altLang="en-US" sz="2200" dirty="0">
                <a:latin typeface="Arial Body"/>
                <a:ea typeface="ＭＳ Ｐゴシック" panose="020B0600070205080204" pitchFamily="-84" charset="-128"/>
              </a:rPr>
              <a:t>Server and other </a:t>
            </a: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2200" dirty="0">
                <a:latin typeface="Arial Body"/>
                <a:ea typeface="ＭＳ Ｐゴシック" panose="020B0600070205080204" pitchFamily="-84" charset="-128"/>
              </a:rPr>
              <a:t>.</a:t>
            </a:r>
          </a:p>
          <a:p>
            <a:pPr lvl="1" eaLnBrk="1" hangingPunct="1"/>
            <a:r>
              <a:rPr lang="en-US" altLang="en-US" sz="2200" dirty="0">
                <a:latin typeface="Arial Body"/>
                <a:ea typeface="ＭＳ Ｐゴシック" panose="020B0600070205080204" pitchFamily="-84" charset="-128"/>
              </a:rPr>
              <a:t>Current trend by Relational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vendors is to extend relational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with capability to process </a:t>
            </a:r>
            <a:r>
              <a:rPr lang="en-US" altLang="en-US" sz="2200" dirty="0" smtClean="0">
                <a:latin typeface="Arial Body"/>
                <a:ea typeface="ＭＳ Ｐゴシック" panose="020B0600070205080204" pitchFamily="-84" charset="-128"/>
              </a:rPr>
              <a:t>X</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L</a:t>
            </a:r>
            <a:r>
              <a:rPr lang="en-US" altLang="en-US" sz="2200" dirty="0">
                <a:latin typeface="Arial Body"/>
                <a:ea typeface="ＭＳ Ｐゴシック" panose="020B0600070205080204" pitchFamily="-84" charset="-128"/>
              </a:rPr>
              <a:t>, Text and other data types.</a:t>
            </a:r>
          </a:p>
          <a:p>
            <a:pPr lvl="1" eaLnBrk="1" hangingPunct="1"/>
            <a:r>
              <a:rPr lang="en-US" altLang="en-US" sz="2200" dirty="0">
                <a:latin typeface="Arial Body"/>
                <a:ea typeface="ＭＳ Ｐゴシック" panose="020B0600070205080204" pitchFamily="-84" charset="-128"/>
              </a:rPr>
              <a:t>The term “Object-relational” is receding in the marketplace</a:t>
            </a:r>
            <a:r>
              <a:rPr lang="en-US" altLang="en-US" sz="2200" dirty="0" smtClean="0">
                <a:latin typeface="Arial Body"/>
                <a:ea typeface="ＭＳ Ｐゴシック" panose="020B0600070205080204" pitchFamily="-84" charset="-128"/>
              </a:rPr>
              <a:t>.</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612274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ltLang="en-US" dirty="0">
                <a:ea typeface="ＭＳ Ｐゴシック" panose="020B0600070205080204" pitchFamily="-84" charset="-128"/>
              </a:rPr>
              <a:t>Chapter Summary</a:t>
            </a:r>
            <a:endParaRPr lang="en-US" dirty="0"/>
          </a:p>
        </p:txBody>
      </p:sp>
      <p:sp>
        <p:nvSpPr>
          <p:cNvPr id="3" name="Text Placeholder 2"/>
          <p:cNvSpPr>
            <a:spLocks noGrp="1"/>
          </p:cNvSpPr>
          <p:nvPr>
            <p:ph type="body" idx="1"/>
          </p:nvPr>
        </p:nvSpPr>
        <p:spPr>
          <a:xfrm>
            <a:off x="457200" y="1351672"/>
            <a:ext cx="8512629" cy="4844143"/>
          </a:xfrm>
        </p:spPr>
        <p:txBody>
          <a:bodyPr/>
          <a:lstStyle/>
          <a:p>
            <a:pPr eaLnBrk="1" hangingPunct="1">
              <a:lnSpc>
                <a:spcPct val="90000"/>
              </a:lnSpc>
            </a:pPr>
            <a:r>
              <a:rPr lang="en-US" altLang="en-US" sz="2200" dirty="0">
                <a:latin typeface="Arial Body"/>
                <a:ea typeface="ＭＳ Ｐゴシック" panose="020B0600070205080204" pitchFamily="-84" charset="-128"/>
              </a:rPr>
              <a:t>Data Models and Their Categories</a:t>
            </a:r>
          </a:p>
          <a:p>
            <a:pPr eaLnBrk="1" hangingPunct="1">
              <a:lnSpc>
                <a:spcPct val="90000"/>
              </a:lnSpc>
            </a:pPr>
            <a:r>
              <a:rPr lang="en-US" altLang="en-US" sz="2200" dirty="0">
                <a:latin typeface="Arial Body"/>
                <a:ea typeface="ＭＳ Ｐゴシック" panose="020B0600070205080204" pitchFamily="-84" charset="-128"/>
              </a:rPr>
              <a:t>Schemas, Instances, and States</a:t>
            </a:r>
          </a:p>
          <a:p>
            <a:pPr eaLnBrk="1" hangingPunct="1">
              <a:lnSpc>
                <a:spcPct val="90000"/>
              </a:lnSpc>
            </a:pPr>
            <a:r>
              <a:rPr lang="en-US" altLang="en-US" sz="2200" dirty="0">
                <a:latin typeface="Arial Body"/>
                <a:ea typeface="ＭＳ Ｐゴシック" panose="020B0600070205080204" pitchFamily="-84" charset="-128"/>
              </a:rPr>
              <a:t>Three-Schema Architecture</a:t>
            </a:r>
          </a:p>
          <a:p>
            <a:pPr eaLnBrk="1" hangingPunct="1">
              <a:lnSpc>
                <a:spcPct val="90000"/>
              </a:lnSpc>
            </a:pPr>
            <a:r>
              <a:rPr lang="en-US" altLang="en-US" sz="2200" dirty="0">
                <a:latin typeface="Arial Body"/>
                <a:ea typeface="ＭＳ Ｐゴシック" panose="020B0600070205080204" pitchFamily="-84" charset="-128"/>
              </a:rPr>
              <a:t>Data Independence</a:t>
            </a:r>
          </a:p>
          <a:p>
            <a:pPr eaLnBrk="1" hangingPunct="1">
              <a:lnSpc>
                <a:spcPct val="90000"/>
              </a:lnSpc>
            </a:pPr>
            <a:r>
              <a:rPr lang="en-US" altLang="en-US" sz="2200" dirty="0" smtClean="0">
                <a:latin typeface="Arial Body"/>
                <a:ea typeface="ＭＳ Ｐゴシック" panose="020B0600070205080204" pitchFamily="-84" charset="-128"/>
              </a:rPr>
              <a:t>D</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B</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M</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 </a:t>
            </a:r>
            <a:r>
              <a:rPr lang="en-US" altLang="en-US" sz="2200" dirty="0">
                <a:latin typeface="Arial Body"/>
                <a:ea typeface="ＭＳ Ｐゴシック" panose="020B0600070205080204" pitchFamily="-84" charset="-128"/>
              </a:rPr>
              <a:t>Languages and Interfaces</a:t>
            </a:r>
          </a:p>
          <a:p>
            <a:pPr eaLnBrk="1" hangingPunct="1">
              <a:lnSpc>
                <a:spcPct val="90000"/>
              </a:lnSpc>
            </a:pPr>
            <a:r>
              <a:rPr lang="en-US" altLang="en-US" sz="2200" dirty="0">
                <a:latin typeface="Arial Body"/>
                <a:ea typeface="ＭＳ Ｐゴシック" panose="020B0600070205080204" pitchFamily="-84" charset="-128"/>
              </a:rPr>
              <a:t>Database System Utilities and Tools</a:t>
            </a:r>
          </a:p>
          <a:p>
            <a:pPr eaLnBrk="1" hangingPunct="1">
              <a:lnSpc>
                <a:spcPct val="90000"/>
              </a:lnSpc>
            </a:pPr>
            <a:r>
              <a:rPr lang="en-US" altLang="en-US" sz="2200" dirty="0">
                <a:latin typeface="Arial Body"/>
                <a:ea typeface="ＭＳ Ｐゴシック" panose="020B0600070205080204" pitchFamily="-84" charset="-128"/>
              </a:rPr>
              <a:t>Database System Environment</a:t>
            </a:r>
          </a:p>
          <a:p>
            <a:pPr eaLnBrk="1" hangingPunct="1">
              <a:lnSpc>
                <a:spcPct val="90000"/>
              </a:lnSpc>
            </a:pPr>
            <a:r>
              <a:rPr lang="en-US" altLang="en-US" sz="2200" dirty="0">
                <a:latin typeface="Arial Body"/>
                <a:ea typeface="ＭＳ Ｐゴシック" panose="020B0600070205080204" pitchFamily="-84" charset="-128"/>
              </a:rPr>
              <a:t>Centralized and Client-Server Architectures</a:t>
            </a:r>
          </a:p>
          <a:p>
            <a:pPr eaLnBrk="1" hangingPunct="1">
              <a:lnSpc>
                <a:spcPct val="90000"/>
              </a:lnSpc>
            </a:pPr>
            <a:r>
              <a:rPr lang="en-US" altLang="en-US" sz="2200" dirty="0">
                <a:latin typeface="Arial Body"/>
                <a:ea typeface="ＭＳ Ｐゴシック" panose="020B0600070205080204" pitchFamily="-84" charset="-128"/>
              </a:rPr>
              <a:t>Classification of D</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B</a:t>
            </a:r>
            <a:r>
              <a:rPr lang="en-US" altLang="en-US" sz="100" dirty="0">
                <a:latin typeface="Arial Body"/>
                <a:ea typeface="ＭＳ Ｐゴシック" panose="020B0600070205080204" pitchFamily="-84" charset="-128"/>
              </a:rPr>
              <a:t> </a:t>
            </a:r>
            <a:r>
              <a:rPr lang="en-US" altLang="en-US" sz="2200" dirty="0">
                <a:latin typeface="Arial Body"/>
                <a:ea typeface="ＭＳ Ｐゴシック" panose="020B0600070205080204" pitchFamily="-84" charset="-128"/>
              </a:rPr>
              <a:t>M</a:t>
            </a:r>
            <a:r>
              <a:rPr lang="en-US" altLang="en-US" sz="100" dirty="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r>
              <a:rPr lang="en-US" altLang="en-US" sz="100" dirty="0" smtClean="0">
                <a:latin typeface="Arial Body"/>
                <a:ea typeface="ＭＳ Ｐゴシック" panose="020B0600070205080204" pitchFamily="-84" charset="-128"/>
              </a:rPr>
              <a:t> </a:t>
            </a:r>
            <a:r>
              <a:rPr lang="en-US" altLang="en-US" sz="2200" dirty="0" smtClean="0">
                <a:latin typeface="Arial Body"/>
                <a:ea typeface="ＭＳ Ｐゴシック" panose="020B0600070205080204" pitchFamily="-84" charset="-128"/>
              </a:rPr>
              <a:t>s</a:t>
            </a:r>
            <a:endParaRPr lang="en-US" altLang="en-US" sz="2200" dirty="0">
              <a:latin typeface="Arial Body"/>
              <a:ea typeface="ＭＳ Ｐゴシック" panose="020B0600070205080204" pitchFamily="-84" charset="-128"/>
            </a:endParaRPr>
          </a:p>
          <a:p>
            <a:pPr eaLnBrk="1" hangingPunct="1">
              <a:lnSpc>
                <a:spcPct val="90000"/>
              </a:lnSpc>
            </a:pPr>
            <a:r>
              <a:rPr lang="en-US" altLang="en-US" sz="2200" dirty="0">
                <a:latin typeface="Arial Body"/>
                <a:ea typeface="ＭＳ Ｐゴシック" panose="020B0600070205080204" pitchFamily="-84" charset="-128"/>
              </a:rPr>
              <a:t>History of Data </a:t>
            </a:r>
            <a:r>
              <a:rPr lang="en-US" altLang="en-US" sz="2200" dirty="0" smtClean="0">
                <a:latin typeface="Arial Body"/>
                <a:ea typeface="ＭＳ Ｐゴシック" panose="020B0600070205080204" pitchFamily="-84" charset="-128"/>
              </a:rPr>
              <a:t>Models</a:t>
            </a:r>
            <a:endParaRPr lang="en-US" altLang="en-US" sz="22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3781004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US"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Schemas Versus </a:t>
            </a:r>
            <a:r>
              <a:rPr lang="en-US" dirty="0" smtClean="0"/>
              <a:t>Instances </a:t>
            </a:r>
            <a:r>
              <a:rPr lang="en-US" sz="2000" b="0" dirty="0" smtClean="0"/>
              <a:t>(1 of 2)</a:t>
            </a:r>
            <a:endParaRPr lang="en-US" sz="2000" b="0" dirty="0"/>
          </a:p>
        </p:txBody>
      </p:sp>
      <p:sp>
        <p:nvSpPr>
          <p:cNvPr id="3" name="Text Placeholder 2"/>
          <p:cNvSpPr>
            <a:spLocks noGrp="1"/>
          </p:cNvSpPr>
          <p:nvPr>
            <p:ph type="body" idx="1"/>
          </p:nvPr>
        </p:nvSpPr>
        <p:spPr/>
        <p:txBody>
          <a:bodyPr/>
          <a:lstStyle/>
          <a:p>
            <a:pPr eaLnBrk="1" hangingPunct="1">
              <a:lnSpc>
                <a:spcPct val="90000"/>
              </a:lnSpc>
            </a:pPr>
            <a:r>
              <a:rPr lang="en-US" altLang="en-US" sz="2400" dirty="0">
                <a:latin typeface="Arial Body"/>
                <a:ea typeface="ＭＳ Ｐゴシック" panose="020B0600070205080204" pitchFamily="-84" charset="-128"/>
              </a:rPr>
              <a:t>Database Schema:</a:t>
            </a:r>
          </a:p>
          <a:p>
            <a:pPr lvl="1" eaLnBrk="1" hangingPunct="1">
              <a:lnSpc>
                <a:spcPct val="90000"/>
              </a:lnSpc>
            </a:pPr>
            <a:r>
              <a:rPr lang="en-US" altLang="en-US" sz="2400" dirty="0">
                <a:latin typeface="Arial Body"/>
                <a:ea typeface="ＭＳ Ｐゴシック" panose="020B0600070205080204" pitchFamily="-84" charset="-128"/>
              </a:rPr>
              <a:t>The </a:t>
            </a:r>
            <a:r>
              <a:rPr lang="en-US" altLang="en-US" sz="2400" b="1" dirty="0">
                <a:latin typeface="Arial Body"/>
                <a:ea typeface="ＭＳ Ｐゴシック" panose="020B0600070205080204" pitchFamily="-84" charset="-128"/>
              </a:rPr>
              <a:t>description</a:t>
            </a:r>
            <a:r>
              <a:rPr lang="en-US" altLang="en-US" sz="2400" dirty="0">
                <a:latin typeface="Arial Body"/>
                <a:ea typeface="ＭＳ Ｐゴシック" panose="020B0600070205080204" pitchFamily="-84" charset="-128"/>
              </a:rPr>
              <a:t> of a database.</a:t>
            </a:r>
          </a:p>
          <a:p>
            <a:pPr lvl="1" eaLnBrk="1" hangingPunct="1">
              <a:lnSpc>
                <a:spcPct val="90000"/>
              </a:lnSpc>
            </a:pPr>
            <a:r>
              <a:rPr lang="en-US" altLang="en-US" sz="2400" dirty="0">
                <a:latin typeface="Arial Body"/>
                <a:ea typeface="ＭＳ Ｐゴシック" panose="020B0600070205080204" pitchFamily="-84" charset="-128"/>
              </a:rPr>
              <a:t>Includes descriptions of the database structure, data types, and the constraints on the database.</a:t>
            </a:r>
          </a:p>
          <a:p>
            <a:pPr eaLnBrk="1" hangingPunct="1">
              <a:lnSpc>
                <a:spcPct val="90000"/>
              </a:lnSpc>
            </a:pPr>
            <a:r>
              <a:rPr lang="en-US" altLang="en-US" sz="2400" dirty="0">
                <a:latin typeface="Arial Body"/>
                <a:ea typeface="ＭＳ Ｐゴシック" panose="020B0600070205080204" pitchFamily="-84" charset="-128"/>
              </a:rPr>
              <a:t>Schema Diagram:</a:t>
            </a:r>
          </a:p>
          <a:p>
            <a:pPr lvl="1" eaLnBrk="1" hangingPunct="1">
              <a:lnSpc>
                <a:spcPct val="90000"/>
              </a:lnSpc>
            </a:pPr>
            <a:r>
              <a:rPr lang="en-US" altLang="en-US" sz="2400" dirty="0">
                <a:latin typeface="Arial Body"/>
                <a:ea typeface="ＭＳ Ｐゴシック" panose="020B0600070205080204" pitchFamily="-84" charset="-128"/>
              </a:rPr>
              <a:t>An </a:t>
            </a:r>
            <a:r>
              <a:rPr lang="en-US" altLang="en-US" sz="2400" b="1" dirty="0">
                <a:latin typeface="Arial Body"/>
                <a:ea typeface="ＭＳ Ｐゴシック" panose="020B0600070205080204" pitchFamily="-84" charset="-128"/>
              </a:rPr>
              <a:t>illustrative</a:t>
            </a:r>
            <a:r>
              <a:rPr lang="en-US" altLang="en-US" sz="2400" dirty="0">
                <a:latin typeface="Arial Body"/>
                <a:ea typeface="ＭＳ Ｐゴシック" panose="020B0600070205080204" pitchFamily="-84" charset="-128"/>
              </a:rPr>
              <a:t> display of (most aspects of) a database schema.</a:t>
            </a:r>
          </a:p>
          <a:p>
            <a:pPr eaLnBrk="1" hangingPunct="1">
              <a:lnSpc>
                <a:spcPct val="90000"/>
              </a:lnSpc>
            </a:pPr>
            <a:r>
              <a:rPr lang="en-US" altLang="en-US" sz="2400" dirty="0">
                <a:latin typeface="Arial Body"/>
                <a:ea typeface="ＭＳ Ｐゴシック" panose="020B0600070205080204" pitchFamily="-84" charset="-128"/>
              </a:rPr>
              <a:t>Schema Construct:</a:t>
            </a:r>
          </a:p>
          <a:p>
            <a:pPr lvl="1" eaLnBrk="1" hangingPunct="1">
              <a:lnSpc>
                <a:spcPct val="90000"/>
              </a:lnSpc>
            </a:pPr>
            <a:r>
              <a:rPr lang="en-US" altLang="en-US" sz="2400" dirty="0">
                <a:latin typeface="Arial Body"/>
                <a:ea typeface="ＭＳ Ｐゴシック" panose="020B0600070205080204" pitchFamily="-84" charset="-128"/>
              </a:rPr>
              <a:t>A </a:t>
            </a:r>
            <a:r>
              <a:rPr lang="en-US" altLang="en-US" sz="2400" b="1" dirty="0">
                <a:latin typeface="Arial Body"/>
                <a:ea typeface="ＭＳ Ｐゴシック" panose="020B0600070205080204" pitchFamily="-84" charset="-128"/>
              </a:rPr>
              <a:t>component</a:t>
            </a:r>
            <a:r>
              <a:rPr lang="en-US" altLang="en-US" sz="2400" dirty="0">
                <a:latin typeface="Arial Body"/>
                <a:ea typeface="ＭＳ Ｐゴシック" panose="020B0600070205080204" pitchFamily="-84" charset="-128"/>
              </a:rPr>
              <a:t> of the schema or an object within the schema, e.g., STUDENT, COURSE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226286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Schemas Versus Instances </a:t>
            </a:r>
            <a:r>
              <a:rPr lang="en-US" sz="2000" b="0" dirty="0" smtClean="0"/>
              <a:t>(2 </a:t>
            </a:r>
            <a:r>
              <a:rPr lang="en-US" sz="2000" b="0" dirty="0"/>
              <a:t>of 2)</a:t>
            </a:r>
            <a:endParaRPr lang="en-US" dirty="0"/>
          </a:p>
        </p:txBody>
      </p:sp>
      <p:sp>
        <p:nvSpPr>
          <p:cNvPr id="3" name="Text Placeholder 2"/>
          <p:cNvSpPr>
            <a:spLocks noGrp="1"/>
          </p:cNvSpPr>
          <p:nvPr>
            <p:ph type="body" idx="1"/>
          </p:nvPr>
        </p:nvSpPr>
        <p:spPr/>
        <p:txBody>
          <a:bodyPr/>
          <a:lstStyle/>
          <a:p>
            <a:pPr eaLnBrk="1" hangingPunct="1"/>
            <a:r>
              <a:rPr lang="en-US" altLang="en-US" sz="2400" dirty="0">
                <a:latin typeface="Arial Body"/>
                <a:ea typeface="ＭＳ Ｐゴシック" panose="020B0600070205080204" pitchFamily="-84" charset="-128"/>
              </a:rPr>
              <a:t>Database State:</a:t>
            </a:r>
          </a:p>
          <a:p>
            <a:pPr lvl="1" eaLnBrk="1" hangingPunct="1"/>
            <a:r>
              <a:rPr lang="en-US" altLang="en-US" sz="2400" dirty="0">
                <a:latin typeface="Arial Body"/>
                <a:ea typeface="ＭＳ Ｐゴシック" panose="020B0600070205080204" pitchFamily="-84" charset="-128"/>
              </a:rPr>
              <a:t>The actual data stored in a database at a </a:t>
            </a:r>
            <a:r>
              <a:rPr lang="en-US" altLang="en-US" sz="2400" b="1" dirty="0">
                <a:latin typeface="Arial Body"/>
                <a:ea typeface="ＭＳ Ｐゴシック" panose="020B0600070205080204" pitchFamily="-84" charset="-128"/>
              </a:rPr>
              <a:t>particular moment in time</a:t>
            </a:r>
            <a:r>
              <a:rPr lang="en-US" altLang="en-US" sz="2400" dirty="0">
                <a:latin typeface="Arial Body"/>
                <a:ea typeface="ＭＳ Ｐゴシック" panose="020B0600070205080204" pitchFamily="-84" charset="-128"/>
              </a:rPr>
              <a:t>. This includes the collection of all the data in the database.</a:t>
            </a:r>
          </a:p>
          <a:p>
            <a:pPr lvl="1" eaLnBrk="1" hangingPunct="1"/>
            <a:r>
              <a:rPr lang="en-US" altLang="en-US" sz="2400" dirty="0">
                <a:latin typeface="Arial Body"/>
                <a:ea typeface="ＭＳ Ｐゴシック" panose="020B0600070205080204" pitchFamily="-84" charset="-128"/>
              </a:rPr>
              <a:t>Also called database instance (or occurrence or snapshot).</a:t>
            </a:r>
          </a:p>
          <a:p>
            <a:pPr lvl="2" eaLnBrk="1" hangingPunct="1"/>
            <a:r>
              <a:rPr lang="en-US" altLang="en-US" sz="2400" dirty="0">
                <a:latin typeface="Arial Body"/>
                <a:ea typeface="ＭＳ Ｐゴシック" panose="020B0600070205080204" pitchFamily="-84" charset="-128"/>
              </a:rPr>
              <a:t>The term </a:t>
            </a:r>
            <a:r>
              <a:rPr lang="en-US" altLang="en-US" sz="2400" b="1" dirty="0">
                <a:latin typeface="Arial Body"/>
                <a:ea typeface="ＭＳ Ｐゴシック" panose="020B0600070205080204" pitchFamily="-84" charset="-128"/>
              </a:rPr>
              <a:t>instance</a:t>
            </a:r>
            <a:r>
              <a:rPr lang="en-US" altLang="en-US" sz="2400" dirty="0">
                <a:latin typeface="Arial Body"/>
                <a:ea typeface="ＭＳ Ｐゴシック" panose="020B0600070205080204" pitchFamily="-84" charset="-128"/>
              </a:rPr>
              <a:t> </a:t>
            </a:r>
            <a:r>
              <a:rPr lang="en-US" altLang="en-US" sz="2400" dirty="0" smtClean="0">
                <a:latin typeface="Arial Body"/>
                <a:ea typeface="ＭＳ Ｐゴシック" panose="020B0600070205080204" pitchFamily="-84" charset="-128"/>
              </a:rPr>
              <a:t>is </a:t>
            </a:r>
            <a:r>
              <a:rPr lang="en-US" altLang="en-US" sz="2400" dirty="0">
                <a:latin typeface="Arial Body"/>
                <a:ea typeface="ＭＳ Ｐゴシック" panose="020B0600070205080204" pitchFamily="-84" charset="-128"/>
              </a:rPr>
              <a:t>also applied to individual database components, e.g. </a:t>
            </a:r>
            <a:r>
              <a:rPr lang="en-US" altLang="en-US" sz="2400" b="1" dirty="0">
                <a:latin typeface="Arial Body"/>
                <a:ea typeface="ＭＳ Ｐゴシック" panose="020B0600070205080204" pitchFamily="-84" charset="-128"/>
              </a:rPr>
              <a:t>record instance, table instance, entity </a:t>
            </a:r>
            <a:r>
              <a:rPr lang="en-US" altLang="en-US" sz="2400" b="1" dirty="0" smtClean="0">
                <a:latin typeface="Arial Body"/>
                <a:ea typeface="ＭＳ Ｐゴシック" panose="020B0600070205080204" pitchFamily="-84" charset="-128"/>
              </a:rPr>
              <a:t>instance</a:t>
            </a:r>
            <a:endParaRPr lang="en-US" altLang="en-US" sz="2400" b="1" dirty="0">
              <a:latin typeface="Arial Body"/>
              <a:ea typeface="ＭＳ Ｐゴシック" panose="020B0600070205080204" pitchFamily="-84" charset="-128"/>
            </a:endParaRPr>
          </a:p>
        </p:txBody>
      </p:sp>
    </p:spTree>
    <p:extLst>
      <p:ext uri="{BB962C8B-B14F-4D97-AF65-F5344CB8AC3E}">
        <p14:creationId xmlns:p14="http://schemas.microsoft.com/office/powerpoint/2010/main" val="3486825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it-IT" dirty="0"/>
              <a:t>Database </a:t>
            </a:r>
            <a:r>
              <a:rPr lang="it-IT" dirty="0" smtClean="0"/>
              <a:t>Schema V</a:t>
            </a:r>
            <a:r>
              <a:rPr lang="it-IT" sz="100" dirty="0" smtClean="0">
                <a:solidFill>
                  <a:schemeClr val="bg1"/>
                </a:solidFill>
              </a:rPr>
              <a:t>ersu</a:t>
            </a:r>
            <a:r>
              <a:rPr lang="it-IT" dirty="0" smtClean="0"/>
              <a:t>s </a:t>
            </a:r>
            <a:r>
              <a:rPr lang="it-IT" dirty="0"/>
              <a:t>Database </a:t>
            </a:r>
            <a:r>
              <a:rPr lang="it-IT" dirty="0" smtClean="0"/>
              <a:t>State </a:t>
            </a:r>
            <a:r>
              <a:rPr lang="it-IT" sz="2000" b="0" dirty="0" smtClean="0"/>
              <a:t>(1 of 2)</a:t>
            </a:r>
            <a:endParaRPr lang="en-US" sz="2000" b="0" dirty="0"/>
          </a:p>
        </p:txBody>
      </p:sp>
      <p:sp>
        <p:nvSpPr>
          <p:cNvPr id="3" name="Text Placeholder 2"/>
          <p:cNvSpPr>
            <a:spLocks noGrp="1"/>
          </p:cNvSpPr>
          <p:nvPr>
            <p:ph type="body" idx="1"/>
          </p:nvPr>
        </p:nvSpPr>
        <p:spPr/>
        <p:txBody>
          <a:bodyPr/>
          <a:lstStyle/>
          <a:p>
            <a:r>
              <a:rPr lang="en-US" altLang="en-US" sz="2400" dirty="0">
                <a:latin typeface="Arial Body"/>
                <a:ea typeface="ＭＳ Ｐゴシック" panose="020B0600070205080204" pitchFamily="-84" charset="-128"/>
              </a:rPr>
              <a:t>Database State</a:t>
            </a:r>
            <a:r>
              <a:rPr lang="en-US" altLang="en-US" sz="2400" dirty="0" smtClean="0">
                <a:latin typeface="Arial Body"/>
                <a:ea typeface="ＭＳ Ｐゴシック" panose="020B0600070205080204" pitchFamily="-84" charset="-128"/>
              </a:rPr>
              <a:t>:</a:t>
            </a:r>
          </a:p>
          <a:p>
            <a:pPr lvl="1" eaLnBrk="1" hangingPunct="1"/>
            <a:r>
              <a:rPr lang="en-US" altLang="en-US" sz="2400" dirty="0" smtClean="0">
                <a:latin typeface="Arial Body"/>
                <a:ea typeface="ＭＳ Ｐゴシック" panose="020B0600070205080204" pitchFamily="-84" charset="-128"/>
              </a:rPr>
              <a:t>Refers </a:t>
            </a:r>
            <a:r>
              <a:rPr lang="en-US" altLang="en-US" sz="2400" dirty="0">
                <a:latin typeface="Arial Body"/>
                <a:ea typeface="ＭＳ Ｐゴシック" panose="020B0600070205080204" pitchFamily="-84" charset="-128"/>
              </a:rPr>
              <a:t>to the </a:t>
            </a:r>
            <a:r>
              <a:rPr lang="en-US" altLang="en-US" sz="2400" b="1" dirty="0">
                <a:latin typeface="Arial Body"/>
                <a:ea typeface="ＭＳ Ｐゴシック" panose="020B0600070205080204" pitchFamily="-84" charset="-128"/>
              </a:rPr>
              <a:t>content</a:t>
            </a:r>
            <a:r>
              <a:rPr lang="en-US" altLang="en-US" sz="2400" dirty="0">
                <a:latin typeface="Arial Body"/>
                <a:ea typeface="ＭＳ Ｐゴシック" panose="020B0600070205080204" pitchFamily="-84" charset="-128"/>
              </a:rPr>
              <a:t> of a database at a moment in time.</a:t>
            </a:r>
          </a:p>
          <a:p>
            <a:pPr eaLnBrk="1" hangingPunct="1"/>
            <a:r>
              <a:rPr lang="en-US" altLang="en-US" sz="2400" dirty="0">
                <a:latin typeface="Arial Body"/>
                <a:ea typeface="ＭＳ Ｐゴシック" panose="020B0600070205080204" pitchFamily="-84" charset="-128"/>
              </a:rPr>
              <a:t>Initial Database State:</a:t>
            </a:r>
          </a:p>
          <a:p>
            <a:pPr lvl="1" eaLnBrk="1" hangingPunct="1"/>
            <a:r>
              <a:rPr lang="en-US" altLang="en-US" sz="2400" dirty="0">
                <a:latin typeface="Arial Body"/>
                <a:ea typeface="ＭＳ Ｐゴシック" panose="020B0600070205080204" pitchFamily="-84" charset="-128"/>
              </a:rPr>
              <a:t>Refers to the database state when it is initially loaded into the system.</a:t>
            </a:r>
          </a:p>
          <a:p>
            <a:pPr eaLnBrk="1" hangingPunct="1"/>
            <a:r>
              <a:rPr lang="en-US" altLang="en-US" sz="2400" dirty="0">
                <a:latin typeface="Arial Body"/>
                <a:ea typeface="ＭＳ Ｐゴシック" panose="020B0600070205080204" pitchFamily="-84" charset="-128"/>
              </a:rPr>
              <a:t>Valid State:</a:t>
            </a:r>
          </a:p>
          <a:p>
            <a:pPr lvl="1" eaLnBrk="1" hangingPunct="1"/>
            <a:r>
              <a:rPr lang="en-US" altLang="en-US" sz="2400" dirty="0">
                <a:latin typeface="Arial Body"/>
                <a:ea typeface="ＭＳ Ｐゴシック" panose="020B0600070205080204" pitchFamily="-84" charset="-128"/>
              </a:rPr>
              <a:t>A state that satisfies the structure and constraints of the database</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331287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it-IT" dirty="0"/>
              <a:t>Database Schema </a:t>
            </a:r>
            <a:r>
              <a:rPr lang="it-IT" dirty="0" smtClean="0"/>
              <a:t>V</a:t>
            </a:r>
            <a:r>
              <a:rPr lang="it-IT" sz="100" dirty="0" smtClean="0">
                <a:solidFill>
                  <a:schemeClr val="bg1"/>
                </a:solidFill>
              </a:rPr>
              <a:t>ersu</a:t>
            </a:r>
            <a:r>
              <a:rPr lang="it-IT" dirty="0" smtClean="0"/>
              <a:t>s </a:t>
            </a:r>
            <a:r>
              <a:rPr lang="it-IT" dirty="0"/>
              <a:t>Database State </a:t>
            </a:r>
            <a:r>
              <a:rPr lang="it-IT" sz="2000" b="0" dirty="0" smtClean="0"/>
              <a:t>(2 </a:t>
            </a:r>
            <a:r>
              <a:rPr lang="it-IT" sz="2000" b="0" dirty="0"/>
              <a:t>of 2)</a:t>
            </a:r>
            <a:endParaRPr lang="en-US" dirty="0"/>
          </a:p>
        </p:txBody>
      </p:sp>
      <p:sp>
        <p:nvSpPr>
          <p:cNvPr id="3" name="Text Placeholder 2"/>
          <p:cNvSpPr>
            <a:spLocks noGrp="1"/>
          </p:cNvSpPr>
          <p:nvPr>
            <p:ph type="body" idx="1"/>
          </p:nvPr>
        </p:nvSpPr>
        <p:spPr>
          <a:xfrm>
            <a:off x="457200" y="1600201"/>
            <a:ext cx="8229600" cy="3030794"/>
          </a:xfrm>
        </p:spPr>
        <p:txBody>
          <a:bodyPr/>
          <a:lstStyle/>
          <a:p>
            <a:pPr eaLnBrk="1" hangingPunct="1"/>
            <a:r>
              <a:rPr lang="en-US" altLang="en-US" sz="2400" dirty="0">
                <a:latin typeface="Arial Body"/>
                <a:ea typeface="ＭＳ Ｐゴシック" panose="020B0600070205080204" pitchFamily="-84" charset="-128"/>
              </a:rPr>
              <a:t>Distinction</a:t>
            </a:r>
          </a:p>
          <a:p>
            <a:pPr lvl="1" eaLnBrk="1" hangingPunct="1"/>
            <a:r>
              <a:rPr lang="en-US" altLang="en-US" sz="2400" dirty="0">
                <a:latin typeface="Arial Body"/>
                <a:ea typeface="ＭＳ Ｐゴシック" panose="020B0600070205080204" pitchFamily="-84" charset="-128"/>
              </a:rPr>
              <a:t>The </a:t>
            </a:r>
            <a:r>
              <a:rPr lang="en-US" altLang="en-US" sz="2400" b="1" dirty="0">
                <a:latin typeface="Arial Body"/>
                <a:ea typeface="ＭＳ Ｐゴシック" panose="020B0600070205080204" pitchFamily="-84" charset="-128"/>
              </a:rPr>
              <a:t>database schema</a:t>
            </a:r>
            <a:r>
              <a:rPr lang="en-US" altLang="en-US" sz="2400" dirty="0">
                <a:latin typeface="Arial Body"/>
                <a:ea typeface="ＭＳ Ｐゴシック" panose="020B0600070205080204" pitchFamily="-84" charset="-128"/>
              </a:rPr>
              <a:t> changes very infrequently. </a:t>
            </a:r>
          </a:p>
          <a:p>
            <a:pPr lvl="1" eaLnBrk="1" hangingPunct="1"/>
            <a:r>
              <a:rPr lang="en-US" altLang="en-US" sz="2400" dirty="0">
                <a:latin typeface="Arial Body"/>
                <a:ea typeface="ＭＳ Ｐゴシック" panose="020B0600070205080204" pitchFamily="-84" charset="-128"/>
              </a:rPr>
              <a:t>The </a:t>
            </a:r>
            <a:r>
              <a:rPr lang="en-US" altLang="en-US" sz="2400" b="1" dirty="0">
                <a:latin typeface="Arial Body"/>
                <a:ea typeface="ＭＳ Ｐゴシック" panose="020B0600070205080204" pitchFamily="-84" charset="-128"/>
              </a:rPr>
              <a:t>database state</a:t>
            </a:r>
            <a:r>
              <a:rPr lang="en-US" altLang="en-US" sz="2400" dirty="0">
                <a:latin typeface="Arial Body"/>
                <a:ea typeface="ＭＳ Ｐゴシック" panose="020B0600070205080204" pitchFamily="-84" charset="-128"/>
              </a:rPr>
              <a:t> changes every time the database is updated</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a:p>
            <a:pPr eaLnBrk="1" hangingPunct="1"/>
            <a:r>
              <a:rPr lang="en-US" altLang="en-US" sz="2400" b="1" dirty="0">
                <a:latin typeface="Arial Body"/>
                <a:ea typeface="ＭＳ Ｐゴシック" panose="020B0600070205080204" pitchFamily="-84" charset="-128"/>
              </a:rPr>
              <a:t>Schema</a:t>
            </a:r>
            <a:r>
              <a:rPr lang="en-US" altLang="en-US" sz="2400" dirty="0">
                <a:latin typeface="Arial Body"/>
                <a:ea typeface="ＭＳ Ｐゴシック" panose="020B0600070205080204" pitchFamily="-84" charset="-128"/>
              </a:rPr>
              <a:t> is also called </a:t>
            </a:r>
            <a:r>
              <a:rPr lang="en-US" altLang="en-US" sz="2400" b="1" dirty="0">
                <a:latin typeface="Arial Body"/>
                <a:ea typeface="ＭＳ Ｐゴシック" panose="020B0600070205080204" pitchFamily="-84" charset="-128"/>
              </a:rPr>
              <a:t>intension</a:t>
            </a:r>
            <a:r>
              <a:rPr lang="en-US" altLang="en-US" sz="2400" dirty="0">
                <a:latin typeface="Arial Body"/>
                <a:ea typeface="ＭＳ Ｐゴシック" panose="020B0600070205080204" pitchFamily="-84" charset="-128"/>
              </a:rPr>
              <a:t>.</a:t>
            </a:r>
          </a:p>
          <a:p>
            <a:pPr eaLnBrk="1" hangingPunct="1"/>
            <a:r>
              <a:rPr lang="en-US" altLang="en-US" sz="2400" b="1" dirty="0">
                <a:latin typeface="Arial Body"/>
                <a:ea typeface="ＭＳ Ｐゴシック" panose="020B0600070205080204" pitchFamily="-84" charset="-128"/>
              </a:rPr>
              <a:t>State</a:t>
            </a:r>
            <a:r>
              <a:rPr lang="en-US" altLang="en-US" sz="2400" dirty="0">
                <a:latin typeface="Arial Body"/>
                <a:ea typeface="ＭＳ Ｐゴシック" panose="020B0600070205080204" pitchFamily="-84" charset="-128"/>
              </a:rPr>
              <a:t> is also called </a:t>
            </a:r>
            <a:r>
              <a:rPr lang="en-US" altLang="en-US" sz="2400" b="1" dirty="0">
                <a:latin typeface="Arial Body"/>
                <a:ea typeface="ＭＳ Ｐゴシック" panose="020B0600070205080204" pitchFamily="-84" charset="-128"/>
              </a:rPr>
              <a:t>extension</a:t>
            </a:r>
            <a:r>
              <a:rPr lang="en-US" altLang="en-US" sz="2400" dirty="0" smtClean="0">
                <a:latin typeface="Arial Body"/>
                <a:ea typeface="ＭＳ Ｐゴシック" panose="020B0600070205080204" pitchFamily="-84" charset="-128"/>
              </a:rPr>
              <a:t>.</a:t>
            </a:r>
            <a:endParaRPr lang="en-US" altLang="en-US" sz="2400" dirty="0">
              <a:latin typeface="Arial Body"/>
              <a:ea typeface="ＭＳ Ｐゴシック" panose="020B0600070205080204" pitchFamily="-84" charset="-128"/>
            </a:endParaRPr>
          </a:p>
        </p:txBody>
      </p:sp>
    </p:spTree>
    <p:extLst>
      <p:ext uri="{BB962C8B-B14F-4D97-AF65-F5344CB8AC3E}">
        <p14:creationId xmlns:p14="http://schemas.microsoft.com/office/powerpoint/2010/main" val="1253947359"/>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8125</TotalTime>
  <Words>3633</Words>
  <Application>Microsoft Office PowerPoint</Application>
  <PresentationFormat>On-screen Show (4:3)</PresentationFormat>
  <Paragraphs>413</Paragraphs>
  <Slides>56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56</vt:i4>
      </vt:variant>
    </vt:vector>
  </HeadingPairs>
  <TitlesOfParts>
    <vt:vector size="64" baseType="lpstr">
      <vt:lpstr>ＭＳ Ｐゴシック</vt:lpstr>
      <vt:lpstr>Arial</vt:lpstr>
      <vt:lpstr>Arial Body</vt:lpstr>
      <vt:lpstr>Noto Sans Symbols</vt:lpstr>
      <vt:lpstr>Times New Roman</vt:lpstr>
      <vt:lpstr>Verdana</vt:lpstr>
      <vt:lpstr>508 Lecture</vt:lpstr>
      <vt:lpstr>1_508 Lecture</vt:lpstr>
      <vt:lpstr>Fundamentals of Database Systems</vt:lpstr>
      <vt:lpstr>Learning Objectives</vt:lpstr>
      <vt:lpstr>Data Models (1 of 2)</vt:lpstr>
      <vt:lpstr>Data Models (2 of 2)</vt:lpstr>
      <vt:lpstr>Categories of Data Models</vt:lpstr>
      <vt:lpstr>Schemas Versus Instances (1 of 2)</vt:lpstr>
      <vt:lpstr>Schemas Versus Instances (2 of 2)</vt:lpstr>
      <vt:lpstr>Database Schema Versus Database State (1 of 2)</vt:lpstr>
      <vt:lpstr>Database Schema Versus Database State (2 of 2)</vt:lpstr>
      <vt:lpstr>Example of a Database Schema</vt:lpstr>
      <vt:lpstr>Example of a Database State (1 of 4)</vt:lpstr>
      <vt:lpstr>Example of a Database State (2 of 4)</vt:lpstr>
      <vt:lpstr>Example of a Database State (3 of 4)</vt:lpstr>
      <vt:lpstr>Example of a Database State (4 of 4)</vt:lpstr>
      <vt:lpstr>Three-Schema Architecture (1 of 3)</vt:lpstr>
      <vt:lpstr>Three-Schema Architecture (2 of 3)</vt:lpstr>
      <vt:lpstr>Figure 2.2 The Three-Schema Architecture</vt:lpstr>
      <vt:lpstr>Three-Schema Architecture (3 of 3)</vt:lpstr>
      <vt:lpstr>Data Independence (1 of 2)</vt:lpstr>
      <vt:lpstr>Data Independence (2 of 2)</vt:lpstr>
      <vt:lpstr>D B M S Languages (1 of 3)</vt:lpstr>
      <vt:lpstr>D B M S Languages (2 of 3)</vt:lpstr>
      <vt:lpstr>D B M S Languages (3 of 3)</vt:lpstr>
      <vt:lpstr>Types of D M L</vt:lpstr>
      <vt:lpstr>D B M S Interfaces</vt:lpstr>
      <vt:lpstr>D B M S Programming Language Interfaces</vt:lpstr>
      <vt:lpstr>User-Friendly D B M S Interfaces</vt:lpstr>
      <vt:lpstr>Other D B M S Interfaces</vt:lpstr>
      <vt:lpstr>Database System Utilities</vt:lpstr>
      <vt:lpstr>Other Tools (1 of 2)</vt:lpstr>
      <vt:lpstr>Other Tools (2 of 2)</vt:lpstr>
      <vt:lpstr>Typical D B M S Component Modules</vt:lpstr>
      <vt:lpstr>Centralized and Client-Server D B M S Architectures </vt:lpstr>
      <vt:lpstr>Figure 2.4 A Physical Centralized Architecture</vt:lpstr>
      <vt:lpstr>Basic 2-Tier Client-Server Architectures</vt:lpstr>
      <vt:lpstr>Figure 2.5 Logical Two-Tier Client Server Architecture</vt:lpstr>
      <vt:lpstr>Clients</vt:lpstr>
      <vt:lpstr>D B M S Server</vt:lpstr>
      <vt:lpstr>Two Tier Client-Server Architecture</vt:lpstr>
      <vt:lpstr>Three Tier Client-Server Architecture</vt:lpstr>
      <vt:lpstr>Three-Tier Client-Server Architecture</vt:lpstr>
      <vt:lpstr>Classification of D B M S s</vt:lpstr>
      <vt:lpstr>Variations of Distributed D B M S s (D D B M S s)</vt:lpstr>
      <vt:lpstr>Cost Considerations for D B M S s</vt:lpstr>
      <vt:lpstr>Other Considerations</vt:lpstr>
      <vt:lpstr>History of Data Models (Additional Material)</vt:lpstr>
      <vt:lpstr>History of Data Models</vt:lpstr>
      <vt:lpstr>Network Model (1 of 2)</vt:lpstr>
      <vt:lpstr>Network Model (2 of 2)</vt:lpstr>
      <vt:lpstr>History of Data Models (1 of 4)</vt:lpstr>
      <vt:lpstr>Hierarchical Model</vt:lpstr>
      <vt:lpstr>History of Data Models (2 of 4)</vt:lpstr>
      <vt:lpstr>History of Data Models (3 of 4)</vt:lpstr>
      <vt:lpstr>History of Data Models (4 of 4)</vt:lpstr>
      <vt:lpstr>Chapter Summary</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 7e</dc:title>
  <dc:subject>Computer Science</dc:subject>
  <dc:creator>Elmasri/Navathe</dc:creator>
  <cp:keywords>Fundamentals of Database Systems</cp:keywords>
  <cp:lastModifiedBy>Windows User</cp:lastModifiedBy>
  <cp:revision>764</cp:revision>
  <dcterms:modified xsi:type="dcterms:W3CDTF">2018-04-23T07:51:42Z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