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1"/>
  </p:notesMasterIdLst>
  <p:handoutMasterIdLst>
    <p:handoutMasterId r:id="rId52"/>
  </p:handoutMasterIdLst>
  <p:sldIdLst>
    <p:sldId id="301" r:id="rId3"/>
    <p:sldId id="305" r:id="rId4"/>
    <p:sldId id="308" r:id="rId5"/>
    <p:sldId id="311" r:id="rId6"/>
    <p:sldId id="309"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54" r:id="rId38"/>
    <p:sldId id="343" r:id="rId39"/>
    <p:sldId id="344" r:id="rId40"/>
    <p:sldId id="345" r:id="rId41"/>
    <p:sldId id="346" r:id="rId42"/>
    <p:sldId id="347" r:id="rId43"/>
    <p:sldId id="348" r:id="rId44"/>
    <p:sldId id="349" r:id="rId45"/>
    <p:sldId id="350" r:id="rId46"/>
    <p:sldId id="351" r:id="rId47"/>
    <p:sldId id="352" r:id="rId48"/>
    <p:sldId id="353" r:id="rId49"/>
    <p:sldId id="306" r:id="rId5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7" userDrawn="1">
          <p15:clr>
            <a:srgbClr val="A4A3A4"/>
          </p15:clr>
        </p15:guide>
        <p15:guide id="2" pos="11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364" autoAdjust="0"/>
  </p:normalViewPr>
  <p:slideViewPr>
    <p:cSldViewPr snapToGrid="0" snapToObjects="1">
      <p:cViewPr varScale="1">
        <p:scale>
          <a:sx n="109" d="100"/>
          <a:sy n="109" d="100"/>
        </p:scale>
        <p:origin x="2106" y="102"/>
      </p:cViewPr>
      <p:guideLst>
        <p:guide orient="horz" pos="3317"/>
        <p:guide pos="1111"/>
      </p:guideLst>
    </p:cSldViewPr>
  </p:slideViewPr>
  <p:outlineViewPr>
    <p:cViewPr>
      <p:scale>
        <a:sx n="33" d="100"/>
        <a:sy n="33" d="100"/>
      </p:scale>
      <p:origin x="0" y="-33744"/>
    </p:cViewPr>
  </p:outlineViewPr>
  <p:notesTextViewPr>
    <p:cViewPr>
      <p:scale>
        <a:sx n="100" d="100"/>
        <a:sy n="100" d="100"/>
      </p:scale>
      <p:origin x="0" y="0"/>
    </p:cViewPr>
  </p:notesTextViewPr>
  <p:sorterViewPr>
    <p:cViewPr>
      <p:scale>
        <a:sx n="66" d="100"/>
        <a:sy n="66" d="100"/>
      </p:scale>
      <p:origin x="0" y="-40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ommentAuthors" Target="commentAuthor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47702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781675"/>
            <a:ext cx="8232775" cy="5381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9"/>
          </p:nvPr>
        </p:nvSpPr>
        <p:spPr>
          <a:xfrm>
            <a:off x="457200" y="6319838"/>
            <a:ext cx="8232775" cy="5381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251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1" r:id="rId4"/>
    <p:sldLayoutId id="2147483668" r:id="rId5"/>
    <p:sldLayoutId id="2147483670" r:id="rId6"/>
    <p:sldLayoutId id="2147483669" r:id="rId7"/>
    <p:sldLayoutId id="2147483651" r:id="rId8"/>
    <p:sldLayoutId id="2147483654" r:id="rId9"/>
    <p:sldLayoutId id="2147483655" r:id="rId10"/>
    <p:sldLayoutId id="2147483656" r:id="rId11"/>
    <p:sldLayoutId id="2147483667" r:id="rId12"/>
    <p:sldLayoutId id="2147483657" r:id="rId13"/>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3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4</a:t>
            </a:r>
            <a:endParaRPr lang="en-US" b="1" dirty="0">
              <a:latin typeface="+mn-lt"/>
            </a:endParaRPr>
          </a:p>
        </p:txBody>
      </p:sp>
      <p:sp>
        <p:nvSpPr>
          <p:cNvPr id="5" name="Text Placeholder 4"/>
          <p:cNvSpPr>
            <a:spLocks noGrp="1"/>
          </p:cNvSpPr>
          <p:nvPr>
            <p:ph type="body" idx="3"/>
          </p:nvPr>
        </p:nvSpPr>
        <p:spPr>
          <a:xfrm>
            <a:off x="5029200" y="3114461"/>
            <a:ext cx="3657600" cy="1297882"/>
          </a:xfrm>
        </p:spPr>
        <p:txBody>
          <a:bodyPr/>
          <a:lstStyle/>
          <a:p>
            <a:pPr algn="ctr">
              <a:defRPr/>
            </a:pPr>
            <a:r>
              <a:rPr lang="en-US" dirty="0">
                <a:latin typeface="+mn-lt"/>
              </a:rPr>
              <a:t>Enhanced </a:t>
            </a:r>
            <a:r>
              <a:rPr lang="en-US" dirty="0" smtClean="0">
                <a:latin typeface="+mn-lt"/>
              </a:rPr>
              <a:t>Entity Relationship (E</a:t>
            </a:r>
            <a:r>
              <a:rPr lang="en-US" sz="100" dirty="0" smtClean="0">
                <a:latin typeface="+mn-lt"/>
              </a:rPr>
              <a:t> </a:t>
            </a:r>
            <a:r>
              <a:rPr lang="en-US" dirty="0" smtClean="0">
                <a:latin typeface="+mn-lt"/>
              </a:rPr>
              <a:t>E</a:t>
            </a:r>
            <a:r>
              <a:rPr lang="en-US" sz="100" dirty="0" smtClean="0">
                <a:latin typeface="+mn-lt"/>
              </a:rPr>
              <a:t> </a:t>
            </a:r>
            <a:r>
              <a:rPr lang="en-US" dirty="0" smtClean="0">
                <a:latin typeface="+mn-lt"/>
              </a:rPr>
              <a:t>R</a:t>
            </a:r>
            <a:r>
              <a:rPr lang="en-US" dirty="0">
                <a:latin typeface="+mn-lt"/>
              </a:rPr>
              <a:t>) Modeling</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a:effectLst/>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Specialization</a:t>
            </a:r>
            <a:r>
              <a:rPr lang="en-US" altLang="en-US" sz="2000" b="0" dirty="0" smtClean="0">
                <a:ea typeface="ＭＳ Ｐゴシック" panose="020B0600070205080204" pitchFamily="34" charset="-128"/>
              </a:rPr>
              <a:t> (1 of 3)</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latin typeface="+mn-lt"/>
                <a:ea typeface="ＭＳ Ｐゴシック" panose="020B0600070205080204" pitchFamily="34" charset="-128"/>
              </a:rPr>
              <a:t>Specialization is the process of defining a set of subclasses of a superclass </a:t>
            </a:r>
          </a:p>
          <a:p>
            <a:pPr eaLnBrk="1" hangingPunct="1"/>
            <a:r>
              <a:rPr lang="en-US" altLang="en-US" sz="2400" dirty="0">
                <a:latin typeface="+mn-lt"/>
                <a:ea typeface="ＭＳ Ｐゴシック" panose="020B0600070205080204" pitchFamily="34" charset="-128"/>
              </a:rPr>
              <a:t>The set of subclasses is based upon some distinguishing characteristics of the entities in the superclass</a:t>
            </a:r>
          </a:p>
          <a:p>
            <a:pPr lvl="1" eaLnBrk="1" hangingPunct="1"/>
            <a:r>
              <a:rPr lang="en-US" altLang="en-US" sz="2400" dirty="0">
                <a:latin typeface="+mn-lt"/>
                <a:ea typeface="ＭＳ Ｐゴシック" panose="020B0600070205080204" pitchFamily="34" charset="-128"/>
              </a:rPr>
              <a:t>Example: {SECRETARY, ENGINEER, TECHNICIAN} is a specialization of EMPLOYEE based upon </a:t>
            </a:r>
            <a:r>
              <a:rPr lang="en-US" altLang="en-US" sz="2400" b="1" dirty="0">
                <a:latin typeface="+mn-lt"/>
                <a:ea typeface="ＭＳ Ｐゴシック" panose="020B0600070205080204" pitchFamily="34" charset="-128"/>
              </a:rPr>
              <a:t>job type</a:t>
            </a:r>
            <a:r>
              <a:rPr lang="en-US" altLang="en-US" sz="2400" dirty="0">
                <a:latin typeface="+mn-lt"/>
                <a:ea typeface="ＭＳ Ｐゴシック" panose="020B0600070205080204" pitchFamily="34" charset="-128"/>
              </a:rPr>
              <a:t>.</a:t>
            </a:r>
          </a:p>
          <a:p>
            <a:pPr lvl="1" eaLnBrk="1" hangingPunct="1"/>
            <a:r>
              <a:rPr lang="en-US" altLang="en-US" sz="2400" dirty="0">
                <a:latin typeface="+mn-lt"/>
                <a:ea typeface="ＭＳ Ｐゴシック" panose="020B0600070205080204" pitchFamily="34" charset="-128"/>
              </a:rPr>
              <a:t>Example: MANAGER </a:t>
            </a:r>
            <a:r>
              <a:rPr lang="en-US" altLang="en-US" sz="2400" b="1" dirty="0">
                <a:latin typeface="+mn-lt"/>
                <a:ea typeface="ＭＳ Ｐゴシック" panose="020B0600070205080204" pitchFamily="34" charset="-128"/>
              </a:rPr>
              <a:t>is a</a:t>
            </a:r>
            <a:r>
              <a:rPr lang="en-US" altLang="en-US" sz="2400" dirty="0">
                <a:latin typeface="+mn-lt"/>
                <a:ea typeface="ＭＳ Ｐゴシック" panose="020B0600070205080204" pitchFamily="34" charset="-128"/>
              </a:rPr>
              <a:t> </a:t>
            </a:r>
            <a:r>
              <a:rPr lang="en-US" altLang="en-US" sz="2400" b="1" dirty="0">
                <a:latin typeface="+mn-lt"/>
                <a:ea typeface="ＭＳ Ｐゴシック" panose="020B0600070205080204" pitchFamily="34" charset="-128"/>
              </a:rPr>
              <a:t>specialization of EMPLOYEE based on the role the employee plays</a:t>
            </a:r>
          </a:p>
          <a:p>
            <a:pPr lvl="2" eaLnBrk="1" hangingPunct="1"/>
            <a:r>
              <a:rPr lang="en-US" altLang="en-US" sz="2400" dirty="0">
                <a:latin typeface="+mn-lt"/>
                <a:ea typeface="ＭＳ Ｐゴシック" panose="020B0600070205080204" pitchFamily="34" charset="-128"/>
              </a:rPr>
              <a:t>May have several specializations of the same superclass </a:t>
            </a:r>
          </a:p>
        </p:txBody>
      </p:sp>
    </p:spTree>
    <p:extLst>
      <p:ext uri="{BB962C8B-B14F-4D97-AF65-F5344CB8AC3E}">
        <p14:creationId xmlns:p14="http://schemas.microsoft.com/office/powerpoint/2010/main" val="2559134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Specialization</a:t>
            </a: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3)</a:t>
            </a:r>
            <a:endParaRPr lang="en-US" dirty="0"/>
          </a:p>
        </p:txBody>
      </p:sp>
      <p:sp>
        <p:nvSpPr>
          <p:cNvPr id="3" name="Text Placeholder 2"/>
          <p:cNvSpPr>
            <a:spLocks noGrp="1"/>
          </p:cNvSpPr>
          <p:nvPr>
            <p:ph type="body" idx="1"/>
          </p:nvPr>
        </p:nvSpPr>
        <p:spPr>
          <a:xfrm>
            <a:off x="457200" y="1600199"/>
            <a:ext cx="8229600" cy="4933335"/>
          </a:xfrm>
        </p:spPr>
        <p:txBody>
          <a:bodyPr/>
          <a:lstStyle/>
          <a:p>
            <a:pPr eaLnBrk="1" hangingPunct="1"/>
            <a:r>
              <a:rPr lang="en-US" altLang="en-US" sz="2200" dirty="0">
                <a:latin typeface="+mn-lt"/>
                <a:ea typeface="ＭＳ Ｐゴシック" panose="020B0600070205080204" pitchFamily="34" charset="-128"/>
              </a:rPr>
              <a:t>Example: Another specialization of EMPLOYEE based on </a:t>
            </a:r>
            <a:r>
              <a:rPr lang="en-US" altLang="en-US" sz="2200" b="1" dirty="0">
                <a:latin typeface="+mn-lt"/>
                <a:ea typeface="ＭＳ Ｐゴシック" panose="020B0600070205080204" pitchFamily="34" charset="-128"/>
              </a:rPr>
              <a:t>method of pay</a:t>
            </a:r>
            <a:r>
              <a:rPr lang="en-US" altLang="en-US" sz="2200" dirty="0">
                <a:latin typeface="+mn-lt"/>
                <a:ea typeface="ＭＳ Ｐゴシック" panose="020B0600070205080204" pitchFamily="34" charset="-128"/>
              </a:rPr>
              <a:t> is {SALARIED_EMPLOYEE, HOURLY_EMPLOYEE}.</a:t>
            </a:r>
          </a:p>
          <a:p>
            <a:pPr lvl="1" eaLnBrk="1" hangingPunct="1"/>
            <a:r>
              <a:rPr lang="en-US" altLang="en-US" sz="2200" dirty="0">
                <a:latin typeface="+mn-lt"/>
                <a:ea typeface="ＭＳ Ｐゴシック" panose="020B0600070205080204" pitchFamily="34" charset="-128"/>
              </a:rPr>
              <a:t>Superclass/subclass relationships and specialization can be diagrammatically represented in </a:t>
            </a:r>
            <a:r>
              <a:rPr lang="en-US" altLang="en-US" sz="22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2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200" dirty="0" smtClean="0">
                <a:latin typeface="+mn-lt"/>
                <a:ea typeface="ＭＳ Ｐゴシック" panose="020B0600070205080204" pitchFamily="34" charset="-128"/>
              </a:rPr>
              <a:t>R </a:t>
            </a:r>
            <a:r>
              <a:rPr lang="en-US" altLang="en-US" sz="2200" dirty="0">
                <a:latin typeface="+mn-lt"/>
                <a:ea typeface="ＭＳ Ｐゴシック" panose="020B0600070205080204" pitchFamily="34" charset="-128"/>
              </a:rPr>
              <a:t>diagrams</a:t>
            </a:r>
          </a:p>
          <a:p>
            <a:pPr lvl="1" eaLnBrk="1" hangingPunct="1"/>
            <a:r>
              <a:rPr lang="en-US" altLang="en-US" sz="2200" dirty="0">
                <a:latin typeface="+mn-lt"/>
                <a:ea typeface="ＭＳ Ｐゴシック" panose="020B0600070205080204" pitchFamily="34" charset="-128"/>
              </a:rPr>
              <a:t>Attributes of a subclass are called </a:t>
            </a:r>
            <a:r>
              <a:rPr lang="en-US" altLang="en-US" sz="2200" b="1" dirty="0">
                <a:latin typeface="+mn-lt"/>
                <a:ea typeface="ＭＳ Ｐゴシック" panose="020B0600070205080204" pitchFamily="34" charset="-128"/>
              </a:rPr>
              <a:t>specific</a:t>
            </a:r>
            <a:r>
              <a:rPr lang="en-US" altLang="en-US" sz="2200" dirty="0">
                <a:latin typeface="+mn-lt"/>
                <a:ea typeface="ＭＳ Ｐゴシック" panose="020B0600070205080204" pitchFamily="34" charset="-128"/>
              </a:rPr>
              <a:t> or </a:t>
            </a:r>
            <a:r>
              <a:rPr lang="en-US" altLang="en-US" sz="2200" b="1" dirty="0">
                <a:latin typeface="+mn-lt"/>
                <a:ea typeface="ＭＳ Ｐゴシック" panose="020B0600070205080204" pitchFamily="34" charset="-128"/>
              </a:rPr>
              <a:t>local</a:t>
            </a:r>
            <a:r>
              <a:rPr lang="en-US" altLang="en-US" sz="2200" dirty="0">
                <a:latin typeface="+mn-lt"/>
                <a:ea typeface="ＭＳ Ｐゴシック" panose="020B0600070205080204" pitchFamily="34" charset="-128"/>
              </a:rPr>
              <a:t> attributes.</a:t>
            </a:r>
          </a:p>
          <a:p>
            <a:pPr lvl="2" eaLnBrk="1" hangingPunct="1"/>
            <a:r>
              <a:rPr lang="en-US" altLang="en-US" sz="2200" dirty="0">
                <a:latin typeface="+mn-lt"/>
                <a:ea typeface="ＭＳ Ｐゴシック" panose="020B0600070205080204" pitchFamily="34" charset="-128"/>
              </a:rPr>
              <a:t>For example, the attribute TypingSpeed of SECRETARY</a:t>
            </a:r>
          </a:p>
          <a:p>
            <a:pPr lvl="1" eaLnBrk="1" hangingPunct="1"/>
            <a:r>
              <a:rPr lang="en-US" altLang="en-US" sz="2200" dirty="0">
                <a:latin typeface="+mn-lt"/>
                <a:ea typeface="ＭＳ Ｐゴシック" panose="020B0600070205080204" pitchFamily="34" charset="-128"/>
              </a:rPr>
              <a:t>The subclass can also participate in specific relationship types.</a:t>
            </a:r>
          </a:p>
          <a:p>
            <a:pPr lvl="2" eaLnBrk="1" hangingPunct="1"/>
            <a:r>
              <a:rPr lang="en-US" altLang="en-US" sz="2200" dirty="0">
                <a:latin typeface="+mn-lt"/>
                <a:ea typeface="ＭＳ Ｐゴシック" panose="020B0600070205080204" pitchFamily="34" charset="-128"/>
              </a:rPr>
              <a:t>For example, a relationship BELONGS_TO of </a:t>
            </a:r>
            <a:r>
              <a:rPr lang="en-US" altLang="en-US" sz="2200" dirty="0" smtClean="0">
                <a:latin typeface="+mn-lt"/>
                <a:ea typeface="ＭＳ Ｐゴシック" panose="020B0600070205080204" pitchFamily="34" charset="-128"/>
              </a:rPr>
              <a:t>HOURLY_EMPLOYEE</a:t>
            </a:r>
            <a:endParaRPr lang="en-US" altLang="en-US" sz="2200" dirty="0">
              <a:latin typeface="+mn-lt"/>
              <a:ea typeface="ＭＳ Ｐゴシック" panose="020B0600070205080204" pitchFamily="34" charset="-128"/>
            </a:endParaRPr>
          </a:p>
        </p:txBody>
      </p:sp>
    </p:spTree>
    <p:extLst>
      <p:ext uri="{BB962C8B-B14F-4D97-AF65-F5344CB8AC3E}">
        <p14:creationId xmlns:p14="http://schemas.microsoft.com/office/powerpoint/2010/main" val="306048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Specialization</a:t>
            </a: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3)</a:t>
            </a:r>
            <a:endParaRPr lang="en-US" dirty="0"/>
          </a:p>
        </p:txBody>
      </p:sp>
      <p:sp>
        <p:nvSpPr>
          <p:cNvPr id="3" name="Text Placeholder 2"/>
          <p:cNvSpPr>
            <a:spLocks noGrp="1"/>
          </p:cNvSpPr>
          <p:nvPr>
            <p:ph type="body" idx="1"/>
          </p:nvPr>
        </p:nvSpPr>
        <p:spPr>
          <a:xfrm>
            <a:off x="457200" y="1600201"/>
            <a:ext cx="8023123" cy="838200"/>
          </a:xfrm>
        </p:spPr>
        <p:txBody>
          <a:bodyPr/>
          <a:lstStyle/>
          <a:p>
            <a:pPr marL="0" indent="0">
              <a:buNone/>
            </a:pPr>
            <a:r>
              <a:rPr lang="en-US" sz="2000" b="1" dirty="0">
                <a:latin typeface="+mn-lt"/>
              </a:rPr>
              <a:t>Figure </a:t>
            </a:r>
            <a:r>
              <a:rPr lang="en-US" sz="2000" b="1" dirty="0" smtClean="0">
                <a:latin typeface="+mn-lt"/>
              </a:rPr>
              <a:t>4.1</a:t>
            </a:r>
            <a:r>
              <a:rPr lang="en-US" sz="2000" dirty="0" smtClean="0">
                <a:latin typeface="+mn-lt"/>
              </a:rPr>
              <a:t> E</a:t>
            </a:r>
            <a:r>
              <a:rPr lang="en-US" sz="100" dirty="0" smtClean="0">
                <a:latin typeface="+mn-lt"/>
              </a:rPr>
              <a:t> </a:t>
            </a:r>
            <a:r>
              <a:rPr lang="en-US" sz="2000" dirty="0" smtClean="0">
                <a:latin typeface="+mn-lt"/>
              </a:rPr>
              <a:t>E</a:t>
            </a:r>
            <a:r>
              <a:rPr lang="en-US" sz="100" dirty="0" smtClean="0">
                <a:latin typeface="+mn-lt"/>
              </a:rPr>
              <a:t> </a:t>
            </a:r>
            <a:r>
              <a:rPr lang="en-US" sz="2000" dirty="0" smtClean="0">
                <a:latin typeface="+mn-lt"/>
              </a:rPr>
              <a:t>R diagram notation </a:t>
            </a:r>
            <a:r>
              <a:rPr lang="en-US" sz="2000" dirty="0">
                <a:latin typeface="+mn-lt"/>
              </a:rPr>
              <a:t>to </a:t>
            </a:r>
            <a:r>
              <a:rPr lang="en-US" sz="2000" dirty="0" smtClean="0">
                <a:latin typeface="+mn-lt"/>
              </a:rPr>
              <a:t>represent subclasses and specialization</a:t>
            </a:r>
            <a:r>
              <a:rPr lang="en-US" sz="2000" dirty="0">
                <a:latin typeface="+mn-lt"/>
              </a:rPr>
              <a:t>.</a:t>
            </a:r>
          </a:p>
        </p:txBody>
      </p:sp>
      <p:pic>
        <p:nvPicPr>
          <p:cNvPr id="5" name="Picture 4" descr="A hierarchical representation of Enhanced Entity Relationship. A super class, employee has four attributes as follows. Name, S s n underline, Birth date, and address. Where, name attribute consist of f name, Minit and L name. The super class has one sub class and two disjoint subclasses, d. Where one disjoint subclass is partial participation and another is total participation. The subclass, manager is with a subset. The partial participation of disjoint subclass has three subsets leads to three subclasses. Secretary with attributes, Typing  speed, Technician with T grade, and Engineer with E n g  type. The total participation of disjoint subclass has two subsets leads to two subclasses as follows. Salaried  Employee with attributes, subset salary and Hourly Employee with subset Pay  scale. The subclass, manager manages the project. Another subclass, hourly  employee belongs to trade un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492" y="2550024"/>
            <a:ext cx="6148538" cy="3495452"/>
          </a:xfrm>
          <a:prstGeom prst="rect">
            <a:avLst/>
          </a:prstGeom>
        </p:spPr>
      </p:pic>
    </p:spTree>
    <p:extLst>
      <p:ext uri="{BB962C8B-B14F-4D97-AF65-F5344CB8AC3E}">
        <p14:creationId xmlns:p14="http://schemas.microsoft.com/office/powerpoint/2010/main" val="2764293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Generalization</a:t>
            </a:r>
            <a:r>
              <a:rPr lang="en-US" altLang="en-US" sz="2000" b="0" dirty="0" smtClean="0">
                <a:ea typeface="ＭＳ Ｐゴシック" panose="020B0600070205080204" pitchFamily="34" charset="-128"/>
              </a:rPr>
              <a:t> (1 of 2)</a:t>
            </a:r>
            <a:endParaRPr lang="en-US" sz="2000" b="0" dirty="0"/>
          </a:p>
        </p:txBody>
      </p:sp>
      <p:sp>
        <p:nvSpPr>
          <p:cNvPr id="3" name="Text Placeholder 2"/>
          <p:cNvSpPr>
            <a:spLocks noGrp="1"/>
          </p:cNvSpPr>
          <p:nvPr>
            <p:ph type="body" idx="1"/>
          </p:nvPr>
        </p:nvSpPr>
        <p:spPr/>
        <p:txBody>
          <a:bodyPr/>
          <a:lstStyle/>
          <a:p>
            <a:pPr eaLnBrk="1" hangingPunct="1"/>
            <a:r>
              <a:rPr lang="en-US" altLang="en-US" sz="2200" dirty="0">
                <a:latin typeface="+mn-lt"/>
                <a:ea typeface="ＭＳ Ｐゴシック" panose="020B0600070205080204" pitchFamily="34" charset="-128"/>
              </a:rPr>
              <a:t>Generalization is the reverse of the specialization </a:t>
            </a:r>
            <a:r>
              <a:rPr lang="en-US" altLang="en-US" sz="2200" dirty="0" smtClean="0">
                <a:latin typeface="+mn-lt"/>
                <a:ea typeface="ＭＳ Ｐゴシック" panose="020B0600070205080204" pitchFamily="34" charset="-128"/>
              </a:rPr>
              <a:t>process</a:t>
            </a:r>
            <a:endParaRPr lang="en-US" altLang="en-US" sz="2200" dirty="0">
              <a:latin typeface="+mn-lt"/>
              <a:ea typeface="ＭＳ Ｐゴシック" panose="020B0600070205080204" pitchFamily="34" charset="-128"/>
            </a:endParaRPr>
          </a:p>
          <a:p>
            <a:pPr eaLnBrk="1" hangingPunct="1"/>
            <a:r>
              <a:rPr lang="en-US" altLang="en-US" sz="2200" dirty="0">
                <a:latin typeface="+mn-lt"/>
                <a:ea typeface="ＭＳ Ｐゴシック" panose="020B0600070205080204" pitchFamily="34" charset="-128"/>
              </a:rPr>
              <a:t>Several classes with common features are generalized into a superclass</a:t>
            </a:r>
            <a:r>
              <a:rPr lang="en-US" altLang="en-US" sz="2200" dirty="0" smtClean="0">
                <a:latin typeface="+mn-lt"/>
                <a:ea typeface="ＭＳ Ｐゴシック" panose="020B0600070205080204" pitchFamily="34" charset="-128"/>
              </a:rPr>
              <a:t>;</a:t>
            </a:r>
            <a:endParaRPr lang="en-US" altLang="en-US" sz="2200" dirty="0">
              <a:latin typeface="+mn-lt"/>
              <a:ea typeface="ＭＳ Ｐゴシック" panose="020B0600070205080204" pitchFamily="34" charset="-128"/>
            </a:endParaRPr>
          </a:p>
          <a:p>
            <a:pPr lvl="1" eaLnBrk="1" hangingPunct="1"/>
            <a:r>
              <a:rPr lang="en-US" altLang="en-US" sz="2200" dirty="0">
                <a:latin typeface="+mn-lt"/>
                <a:ea typeface="ＭＳ Ｐゴシック" panose="020B0600070205080204" pitchFamily="34" charset="-128"/>
              </a:rPr>
              <a:t>original classes become its subclasses</a:t>
            </a:r>
          </a:p>
          <a:p>
            <a:pPr eaLnBrk="1" hangingPunct="1"/>
            <a:r>
              <a:rPr lang="en-US" altLang="en-US" sz="2200" dirty="0">
                <a:latin typeface="+mn-lt"/>
                <a:ea typeface="ＭＳ Ｐゴシック" panose="020B0600070205080204" pitchFamily="34" charset="-128"/>
              </a:rPr>
              <a:t>Example: CAR, TRUCK generalized into VEHICLE</a:t>
            </a:r>
            <a:r>
              <a:rPr lang="en-US" altLang="en-US" sz="2200" dirty="0" smtClean="0">
                <a:latin typeface="+mn-lt"/>
                <a:ea typeface="ＭＳ Ｐゴシック" panose="020B0600070205080204" pitchFamily="34" charset="-128"/>
              </a:rPr>
              <a:t>;</a:t>
            </a:r>
            <a:endParaRPr lang="en-US" altLang="en-US" sz="2200" dirty="0">
              <a:latin typeface="+mn-lt"/>
              <a:ea typeface="ＭＳ Ｐゴシック" panose="020B0600070205080204" pitchFamily="34" charset="-128"/>
            </a:endParaRPr>
          </a:p>
          <a:p>
            <a:pPr lvl="1" eaLnBrk="1" hangingPunct="1"/>
            <a:r>
              <a:rPr lang="en-US" altLang="en-US" sz="2200" dirty="0">
                <a:latin typeface="+mn-lt"/>
                <a:ea typeface="ＭＳ Ｐゴシック" panose="020B0600070205080204" pitchFamily="34" charset="-128"/>
              </a:rPr>
              <a:t>both CAR, TRUCK become subclasses of the superclass VEHICLE.</a:t>
            </a:r>
          </a:p>
          <a:p>
            <a:pPr lvl="1" eaLnBrk="1" hangingPunct="1"/>
            <a:r>
              <a:rPr lang="en-US" altLang="en-US" sz="2200" dirty="0">
                <a:latin typeface="+mn-lt"/>
                <a:ea typeface="ＭＳ Ｐゴシック" panose="020B0600070205080204" pitchFamily="34" charset="-128"/>
              </a:rPr>
              <a:t>We can view {CAR, TRUCK} as a specialization of </a:t>
            </a:r>
            <a:r>
              <a:rPr lang="en-US" altLang="en-US" sz="2200" dirty="0" smtClean="0">
                <a:latin typeface="+mn-lt"/>
                <a:ea typeface="ＭＳ Ｐゴシック" panose="020B0600070205080204" pitchFamily="34" charset="-128"/>
              </a:rPr>
              <a:t>VEHICLE</a:t>
            </a:r>
            <a:endParaRPr lang="en-US" altLang="en-US" sz="2200" dirty="0">
              <a:latin typeface="+mn-lt"/>
              <a:ea typeface="ＭＳ Ｐゴシック" panose="020B0600070205080204" pitchFamily="34" charset="-128"/>
            </a:endParaRPr>
          </a:p>
          <a:p>
            <a:pPr lvl="1" eaLnBrk="1" hangingPunct="1"/>
            <a:r>
              <a:rPr lang="en-US" altLang="en-US" sz="2200" dirty="0">
                <a:latin typeface="+mn-lt"/>
                <a:ea typeface="ＭＳ Ｐゴシック" panose="020B0600070205080204" pitchFamily="34" charset="-128"/>
              </a:rPr>
              <a:t>Alternatively, we can view VEHICLE as a generalization of CAR and </a:t>
            </a:r>
            <a:r>
              <a:rPr lang="en-US" altLang="en-US" sz="2200" dirty="0" smtClean="0">
                <a:latin typeface="+mn-lt"/>
                <a:ea typeface="ＭＳ Ｐゴシック" panose="020B0600070205080204" pitchFamily="34" charset="-128"/>
              </a:rPr>
              <a:t>TRUCK</a:t>
            </a:r>
            <a:endParaRPr lang="en-US" altLang="en-US" sz="2200" dirty="0">
              <a:latin typeface="+mn-lt"/>
              <a:ea typeface="ＭＳ Ｐゴシック" panose="020B0600070205080204" pitchFamily="34" charset="-128"/>
            </a:endParaRPr>
          </a:p>
        </p:txBody>
      </p:sp>
    </p:spTree>
    <p:extLst>
      <p:ext uri="{BB962C8B-B14F-4D97-AF65-F5344CB8AC3E}">
        <p14:creationId xmlns:p14="http://schemas.microsoft.com/office/powerpoint/2010/main" val="2029219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Generalization</a:t>
            </a: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2)</a:t>
            </a:r>
            <a:endParaRPr lang="en-US" dirty="0"/>
          </a:p>
        </p:txBody>
      </p:sp>
      <p:sp>
        <p:nvSpPr>
          <p:cNvPr id="3" name="Text Placeholder 2"/>
          <p:cNvSpPr>
            <a:spLocks noGrp="1"/>
          </p:cNvSpPr>
          <p:nvPr>
            <p:ph type="body" idx="1"/>
          </p:nvPr>
        </p:nvSpPr>
        <p:spPr>
          <a:xfrm>
            <a:off x="457200" y="1600200"/>
            <a:ext cx="8229600" cy="774509"/>
          </a:xfrm>
        </p:spPr>
        <p:txBody>
          <a:bodyPr/>
          <a:lstStyle/>
          <a:p>
            <a:pPr marL="0" indent="0">
              <a:buNone/>
            </a:pPr>
            <a:r>
              <a:rPr lang="en-US" sz="2000" b="1" dirty="0">
                <a:solidFill>
                  <a:schemeClr val="tx1"/>
                </a:solidFill>
                <a:latin typeface="+mn-lt"/>
              </a:rPr>
              <a:t>Figure </a:t>
            </a:r>
            <a:r>
              <a:rPr lang="en-US" sz="2000" b="1" dirty="0" smtClean="0">
                <a:solidFill>
                  <a:schemeClr val="tx1"/>
                </a:solidFill>
                <a:latin typeface="+mn-lt"/>
              </a:rPr>
              <a:t>4.3 </a:t>
            </a:r>
            <a:r>
              <a:rPr lang="en-US" sz="2000" dirty="0" smtClean="0">
                <a:solidFill>
                  <a:schemeClr val="tx1"/>
                </a:solidFill>
                <a:latin typeface="+mn-lt"/>
              </a:rPr>
              <a:t>Generalization</a:t>
            </a:r>
            <a:r>
              <a:rPr lang="en-US" sz="2000" dirty="0">
                <a:solidFill>
                  <a:schemeClr val="tx1"/>
                </a:solidFill>
                <a:latin typeface="+mn-lt"/>
              </a:rPr>
              <a:t>. (a) Two entity types, CAR and TRUCK</a:t>
            </a:r>
            <a:r>
              <a:rPr lang="en-US" sz="2000" dirty="0" smtClean="0">
                <a:solidFill>
                  <a:schemeClr val="tx1"/>
                </a:solidFill>
                <a:latin typeface="+mn-lt"/>
              </a:rPr>
              <a:t>. (</a:t>
            </a:r>
            <a:r>
              <a:rPr lang="en-US" sz="2000" dirty="0">
                <a:solidFill>
                  <a:schemeClr val="tx1"/>
                </a:solidFill>
                <a:latin typeface="+mn-lt"/>
              </a:rPr>
              <a:t>b) Generalizing CAR and TRUCK into the superclass VEHICLE.</a:t>
            </a:r>
          </a:p>
        </p:txBody>
      </p:sp>
      <p:pic>
        <p:nvPicPr>
          <p:cNvPr id="4" name="Picture 3" descr="A diagram illustrates reverse processes of subclasses to super class in two generalized steps. First step a, explains the entities of two subclasses, Car and Truck. The entities of car are as follows. Number  of  passenger, Price, License  plate  number underlined, Vehicle I d underlined, and Max  speed. The entities of Truck are as follows. Number of axles, Tonnage, Vehicle I d underlined, License  plate  number underlined, and Price. Second step b, explains a hierarchy structure of super class, vehicle with sub class, Car and Truck. Vehicle has entities as follows. Vehicle I d, price, and License  plate  number. Super class vehicle is connected to disjoint subclasses with subset. First subclass, Car has entities as follows. Max  speed and Number of passengers. Second subclass, Truck has entities as follows. Number  of  axles and Tonnage."/>
          <p:cNvPicPr>
            <a:picLocks noChangeAspect="1" noChangeArrowheads="1"/>
          </p:cNvPicPr>
          <p:nvPr/>
        </p:nvPicPr>
        <p:blipFill rotWithShape="1">
          <a:blip r:embed="rId2">
            <a:extLst>
              <a:ext uri="{28A0092B-C50C-407E-A947-70E740481C1C}">
                <a14:useLocalDpi xmlns:a14="http://schemas.microsoft.com/office/drawing/2010/main" val="0"/>
              </a:ext>
            </a:extLst>
          </a:blip>
          <a:srcRect b="14454"/>
          <a:stretch/>
        </p:blipFill>
        <p:spPr bwMode="auto">
          <a:xfrm>
            <a:off x="1485213" y="2653565"/>
            <a:ext cx="6173573" cy="353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9395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Generalization and Specialization</a:t>
            </a: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latin typeface="+mn-lt"/>
                <a:ea typeface="ＭＳ Ｐゴシック" panose="020B0600070205080204" pitchFamily="34" charset="-128"/>
              </a:rPr>
              <a:t>Diagrammatic notations are sometimes used to distinguish between generalization and specialization</a:t>
            </a:r>
          </a:p>
          <a:p>
            <a:pPr lvl="1" eaLnBrk="1" hangingPunct="1"/>
            <a:r>
              <a:rPr lang="en-US" altLang="en-US" sz="2400" dirty="0">
                <a:latin typeface="+mn-lt"/>
                <a:ea typeface="ＭＳ Ｐゴシック" panose="020B0600070205080204" pitchFamily="34" charset="-128"/>
              </a:rPr>
              <a:t>Arrow pointing to the generalized superclass represents a generalization </a:t>
            </a:r>
          </a:p>
          <a:p>
            <a:pPr lvl="1" eaLnBrk="1" hangingPunct="1"/>
            <a:r>
              <a:rPr lang="en-US" altLang="en-US" sz="2400" dirty="0">
                <a:latin typeface="+mn-lt"/>
                <a:ea typeface="ＭＳ Ｐゴシック" panose="020B0600070205080204" pitchFamily="34" charset="-128"/>
              </a:rPr>
              <a:t>Arrows pointing to the specialized subclasses represent a specialization </a:t>
            </a:r>
          </a:p>
          <a:p>
            <a:pPr lvl="1" eaLnBrk="1" hangingPunct="1"/>
            <a:r>
              <a:rPr lang="en-US" altLang="en-US" sz="2400" dirty="0">
                <a:latin typeface="+mn-lt"/>
                <a:ea typeface="ＭＳ Ｐゴシック" panose="020B0600070205080204" pitchFamily="34" charset="-128"/>
              </a:rPr>
              <a:t>We </a:t>
            </a:r>
            <a:r>
              <a:rPr lang="en-US" altLang="en-US" sz="2400" b="1" dirty="0">
                <a:latin typeface="+mn-lt"/>
                <a:ea typeface="ＭＳ Ｐゴシック" panose="020B0600070205080204" pitchFamily="34" charset="-128"/>
              </a:rPr>
              <a:t>do not use</a:t>
            </a:r>
            <a:r>
              <a:rPr lang="en-US" altLang="en-US" sz="2400" dirty="0">
                <a:latin typeface="+mn-lt"/>
                <a:ea typeface="ＭＳ Ｐゴシック" panose="020B0600070205080204" pitchFamily="34" charset="-128"/>
              </a:rPr>
              <a:t> this notation because it is often subjective as to which process is more appropriate for a particular situation </a:t>
            </a:r>
          </a:p>
          <a:p>
            <a:pPr lvl="1" eaLnBrk="1" hangingPunct="1"/>
            <a:r>
              <a:rPr lang="en-US" altLang="en-US" sz="2400" dirty="0">
                <a:latin typeface="+mn-lt"/>
                <a:ea typeface="ＭＳ Ｐゴシック" panose="020B0600070205080204" pitchFamily="34" charset="-128"/>
              </a:rPr>
              <a:t>We advocate not drawing any </a:t>
            </a:r>
            <a:r>
              <a:rPr lang="en-US" altLang="en-US" sz="2400" dirty="0" smtClean="0">
                <a:latin typeface="+mn-lt"/>
                <a:ea typeface="ＭＳ Ｐゴシック" panose="020B0600070205080204" pitchFamily="34" charset="-128"/>
              </a:rPr>
              <a:t>arrows</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171909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Generalization and Specialization</a:t>
            </a: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2)</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ea typeface="ＭＳ Ｐゴシック" panose="020B0600070205080204" pitchFamily="34" charset="-128"/>
              </a:rPr>
              <a:t>Data Modeling with Specialization and Generalization</a:t>
            </a:r>
          </a:p>
          <a:p>
            <a:pPr lvl="1" eaLnBrk="1" hangingPunct="1"/>
            <a:r>
              <a:rPr lang="en-US" altLang="en-US" sz="2400" dirty="0">
                <a:latin typeface="+mn-lt"/>
                <a:ea typeface="ＭＳ Ｐゴシック" panose="020B0600070205080204" pitchFamily="34" charset="-128"/>
              </a:rPr>
              <a:t>A superclass or subclass represents a collection (or set or grouping) of entities</a:t>
            </a:r>
          </a:p>
          <a:p>
            <a:pPr lvl="1" eaLnBrk="1" hangingPunct="1"/>
            <a:r>
              <a:rPr lang="en-US" altLang="en-US" sz="2400" dirty="0">
                <a:latin typeface="+mn-lt"/>
                <a:ea typeface="ＭＳ Ｐゴシック" panose="020B0600070205080204" pitchFamily="34" charset="-128"/>
              </a:rPr>
              <a:t>It also represents a particular </a:t>
            </a:r>
            <a:r>
              <a:rPr lang="en-US" altLang="en-US" sz="2400" b="1" dirty="0">
                <a:latin typeface="+mn-lt"/>
                <a:ea typeface="ＭＳ Ｐゴシック" panose="020B0600070205080204" pitchFamily="34" charset="-128"/>
              </a:rPr>
              <a:t>type of entity</a:t>
            </a:r>
          </a:p>
          <a:p>
            <a:pPr lvl="1" eaLnBrk="1" hangingPunct="1"/>
            <a:r>
              <a:rPr lang="en-US" altLang="en-US" sz="2400" dirty="0">
                <a:latin typeface="+mn-lt"/>
                <a:ea typeface="ＭＳ Ｐゴシック" panose="020B0600070205080204" pitchFamily="34" charset="-128"/>
              </a:rPr>
              <a:t>Shown in rectangles in </a:t>
            </a:r>
            <a:r>
              <a:rPr lang="en-US" altLang="en-US" sz="24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R </a:t>
            </a:r>
            <a:r>
              <a:rPr lang="en-US" altLang="en-US" sz="2400" dirty="0">
                <a:latin typeface="+mn-lt"/>
                <a:ea typeface="ＭＳ Ｐゴシック" panose="020B0600070205080204" pitchFamily="34" charset="-128"/>
              </a:rPr>
              <a:t>diagrams (as are entity types) </a:t>
            </a:r>
          </a:p>
          <a:p>
            <a:pPr lvl="1" eaLnBrk="1" hangingPunct="1"/>
            <a:r>
              <a:rPr lang="en-US" altLang="en-US" sz="2400" dirty="0">
                <a:latin typeface="+mn-lt"/>
                <a:ea typeface="ＭＳ Ｐゴシック" panose="020B0600070205080204" pitchFamily="34" charset="-128"/>
              </a:rPr>
              <a:t>We can call all entity types (and their corresponding collections) </a:t>
            </a:r>
            <a:r>
              <a:rPr lang="en-US" altLang="en-US" sz="2400" b="1" dirty="0">
                <a:latin typeface="+mn-lt"/>
                <a:ea typeface="ＭＳ Ｐゴシック" panose="020B0600070205080204" pitchFamily="34" charset="-128"/>
              </a:rPr>
              <a:t>classes</a:t>
            </a:r>
            <a:r>
              <a:rPr lang="en-US" altLang="en-US" sz="2400" dirty="0">
                <a:latin typeface="+mn-lt"/>
                <a:ea typeface="ＭＳ Ｐゴシック" panose="020B0600070205080204" pitchFamily="34" charset="-128"/>
              </a:rPr>
              <a:t>, whether they are entity types, superclasses, or </a:t>
            </a:r>
            <a:r>
              <a:rPr lang="en-US" altLang="en-US" sz="2400" dirty="0" smtClean="0">
                <a:latin typeface="+mn-lt"/>
                <a:ea typeface="ＭＳ Ｐゴシック" panose="020B0600070205080204" pitchFamily="34" charset="-128"/>
              </a:rPr>
              <a:t>subclasses</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849723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Types of Specialization</a:t>
            </a:r>
            <a:endParaRPr lang="en-US" dirty="0"/>
          </a:p>
        </p:txBody>
      </p:sp>
      <p:sp>
        <p:nvSpPr>
          <p:cNvPr id="3" name="Text Placeholder 2"/>
          <p:cNvSpPr>
            <a:spLocks noGrp="1"/>
          </p:cNvSpPr>
          <p:nvPr>
            <p:ph type="body" idx="1"/>
          </p:nvPr>
        </p:nvSpPr>
        <p:spPr/>
        <p:txBody>
          <a:bodyPr/>
          <a:lstStyle/>
          <a:p>
            <a:r>
              <a:rPr lang="en-US" altLang="en-US" sz="2400" dirty="0">
                <a:latin typeface="+mn-lt"/>
                <a:ea typeface="ＭＳ Ｐゴシック" panose="020B0600070205080204" pitchFamily="34" charset="-128"/>
              </a:rPr>
              <a:t>Predicate-defined </a:t>
            </a:r>
            <a:r>
              <a:rPr lang="en-US" altLang="en-US" sz="2400" dirty="0" smtClean="0">
                <a:latin typeface="+mn-lt"/>
                <a:ea typeface="ＭＳ Ｐゴシック" panose="020B0600070205080204" pitchFamily="34" charset="-128"/>
              </a:rPr>
              <a:t>(or </a:t>
            </a:r>
            <a:r>
              <a:rPr lang="en-US" altLang="en-US" sz="2400" dirty="0">
                <a:latin typeface="+mn-lt"/>
                <a:ea typeface="ＭＳ Ｐゴシック" panose="020B0600070205080204" pitchFamily="34" charset="-128"/>
              </a:rPr>
              <a:t>condition-defined) : based on some predicate. E.g., based on value of an attribute, say, Job-type, or Age.</a:t>
            </a:r>
          </a:p>
          <a:p>
            <a:r>
              <a:rPr lang="en-US" altLang="en-US" sz="2400" dirty="0">
                <a:latin typeface="+mn-lt"/>
                <a:ea typeface="ＭＳ Ｐゴシック" panose="020B0600070205080204" pitchFamily="34" charset="-128"/>
              </a:rPr>
              <a:t>Attribute-defined: shows the name of the attribute next to the line drawn from the superclass toward the subclasses (see </a:t>
            </a:r>
            <a:r>
              <a:rPr lang="en-US" altLang="en-US" sz="2400" dirty="0" smtClean="0">
                <a:latin typeface="+mn-lt"/>
                <a:ea typeface="ＭＳ Ｐゴシック" panose="020B0600070205080204" pitchFamily="34" charset="-128"/>
              </a:rPr>
              <a:t>Figure 4.1 (see slide 4 and 12))</a:t>
            </a:r>
            <a:endParaRPr lang="en-US" altLang="en-US" sz="2400" dirty="0">
              <a:latin typeface="+mn-lt"/>
              <a:ea typeface="ＭＳ Ｐゴシック" panose="020B0600070205080204" pitchFamily="34" charset="-128"/>
            </a:endParaRPr>
          </a:p>
          <a:p>
            <a:r>
              <a:rPr lang="en-US" altLang="en-US" sz="2400" dirty="0">
                <a:latin typeface="+mn-lt"/>
                <a:ea typeface="ＭＳ Ｐゴシック" panose="020B0600070205080204" pitchFamily="34" charset="-128"/>
              </a:rPr>
              <a:t>User-defined: membership is defined by the user on an entity by entity </a:t>
            </a:r>
            <a:r>
              <a:rPr lang="en-US" altLang="en-US" sz="2400" dirty="0" smtClean="0">
                <a:latin typeface="+mn-lt"/>
                <a:ea typeface="ＭＳ Ｐゴシック" panose="020B0600070205080204" pitchFamily="34" charset="-128"/>
              </a:rPr>
              <a:t>basis</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3322690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Constraints on Specialization and Generalization</a:t>
            </a:r>
            <a:r>
              <a:rPr lang="en-US" altLang="en-US" b="0" dirty="0">
                <a:ea typeface="ＭＳ Ｐゴシック" panose="020B0600070205080204" pitchFamily="34" charset="-128"/>
              </a:rPr>
              <a:t> </a:t>
            </a:r>
            <a:r>
              <a:rPr lang="en-US" altLang="en-US" sz="2000" b="0" dirty="0">
                <a:ea typeface="ＭＳ Ｐゴシック" panose="020B0600070205080204" pitchFamily="34" charset="-128"/>
              </a:rPr>
              <a:t>(</a:t>
            </a:r>
            <a:r>
              <a:rPr lang="en-US" altLang="en-US" sz="2000" b="0" dirty="0" smtClean="0">
                <a:ea typeface="ＭＳ Ｐゴシック" panose="020B0600070205080204" pitchFamily="34" charset="-128"/>
              </a:rPr>
              <a:t>1 of 6)</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latin typeface="+mn-lt"/>
                <a:ea typeface="ＭＳ Ｐゴシック" panose="020B0600070205080204" pitchFamily="34" charset="-128"/>
              </a:rPr>
              <a:t>If we can determine exactly those entities that will become members of each subclass by a condition, the subclasses are called predicate-defined (or condition-defined) subclasses </a:t>
            </a:r>
          </a:p>
          <a:p>
            <a:pPr lvl="1" eaLnBrk="1" hangingPunct="1"/>
            <a:r>
              <a:rPr lang="en-US" altLang="en-US" sz="2400" dirty="0">
                <a:latin typeface="+mn-lt"/>
                <a:ea typeface="ＭＳ Ｐゴシック" panose="020B0600070205080204" pitchFamily="34" charset="-128"/>
              </a:rPr>
              <a:t>Condition is a constraint that determines subclass members </a:t>
            </a:r>
          </a:p>
          <a:p>
            <a:pPr lvl="1" eaLnBrk="1" hangingPunct="1"/>
            <a:r>
              <a:rPr lang="en-US" altLang="en-US" sz="2400" dirty="0">
                <a:latin typeface="+mn-lt"/>
                <a:ea typeface="ＭＳ Ｐゴシック" panose="020B0600070205080204" pitchFamily="34" charset="-128"/>
              </a:rPr>
              <a:t>Display a predicate-defined subclass by writing the predicate condition next to the line attaching the subclass to its </a:t>
            </a:r>
            <a:r>
              <a:rPr lang="en-US" altLang="en-US" sz="2400" dirty="0" smtClean="0">
                <a:latin typeface="+mn-lt"/>
                <a:ea typeface="ＭＳ Ｐゴシック" panose="020B0600070205080204" pitchFamily="34" charset="-128"/>
              </a:rPr>
              <a:t>superclass</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4192015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Constraints on Specialization and Generalization</a:t>
            </a:r>
            <a:r>
              <a:rPr lang="en-US" altLang="en-US" b="0" dirty="0">
                <a:ea typeface="ＭＳ Ｐゴシック" panose="020B0600070205080204" pitchFamily="34" charset="-128"/>
              </a:rPr>
              <a:t>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6)</a:t>
            </a:r>
            <a:endParaRPr lang="en-US" dirty="0"/>
          </a:p>
        </p:txBody>
      </p:sp>
      <p:sp>
        <p:nvSpPr>
          <p:cNvPr id="3" name="Text Placeholder 2"/>
          <p:cNvSpPr>
            <a:spLocks noGrp="1"/>
          </p:cNvSpPr>
          <p:nvPr>
            <p:ph type="body" idx="1"/>
          </p:nvPr>
        </p:nvSpPr>
        <p:spPr/>
        <p:txBody>
          <a:bodyPr/>
          <a:lstStyle/>
          <a:p>
            <a:pPr eaLnBrk="1" hangingPunct="1"/>
            <a:r>
              <a:rPr lang="en-US" altLang="en-US" sz="2000" dirty="0">
                <a:latin typeface="+mn-lt"/>
                <a:ea typeface="ＭＳ Ｐゴシック" panose="020B0600070205080204" pitchFamily="34" charset="-128"/>
              </a:rPr>
              <a:t>If all subclasses in a specialization have membership condition on same attribute of the superclass, specialization is called an attribute-defined specialization </a:t>
            </a:r>
          </a:p>
          <a:p>
            <a:pPr lvl="1" eaLnBrk="1" hangingPunct="1"/>
            <a:r>
              <a:rPr lang="en-US" altLang="en-US" sz="2000" dirty="0">
                <a:latin typeface="+mn-lt"/>
                <a:ea typeface="ＭＳ Ｐゴシック" panose="020B0600070205080204" pitchFamily="34" charset="-128"/>
              </a:rPr>
              <a:t>Attribute is called the defining attribute of the specialization </a:t>
            </a:r>
          </a:p>
          <a:p>
            <a:pPr lvl="1" eaLnBrk="1" hangingPunct="1"/>
            <a:r>
              <a:rPr lang="en-US" altLang="en-US" sz="2000" dirty="0">
                <a:latin typeface="+mn-lt"/>
                <a:ea typeface="ＭＳ Ｐゴシック" panose="020B0600070205080204" pitchFamily="34" charset="-128"/>
              </a:rPr>
              <a:t>Example: JobType is the defining attribute of the specialization {SECRETARY, TECHNICIAN, ENGINEER} of EMPLOYEE</a:t>
            </a:r>
          </a:p>
          <a:p>
            <a:pPr eaLnBrk="1" hangingPunct="1"/>
            <a:r>
              <a:rPr lang="en-US" altLang="en-US" sz="2000" dirty="0">
                <a:latin typeface="+mn-lt"/>
                <a:ea typeface="ＭＳ Ｐゴシック" panose="020B0600070205080204" pitchFamily="34" charset="-128"/>
              </a:rPr>
              <a:t>If no condition determines membership, the subclass is called user-defined </a:t>
            </a:r>
          </a:p>
          <a:p>
            <a:pPr lvl="1" eaLnBrk="1" hangingPunct="1"/>
            <a:r>
              <a:rPr lang="en-US" altLang="en-US" sz="2000" dirty="0">
                <a:latin typeface="+mn-lt"/>
                <a:ea typeface="ＭＳ Ｐゴシック" panose="020B0600070205080204" pitchFamily="34" charset="-128"/>
              </a:rPr>
              <a:t>Membership in a subclass is determined by the database users by applying an operation to add an entity to the subclass </a:t>
            </a:r>
          </a:p>
          <a:p>
            <a:pPr lvl="1" eaLnBrk="1" hangingPunct="1"/>
            <a:r>
              <a:rPr lang="en-US" altLang="en-US" sz="2000" dirty="0">
                <a:latin typeface="+mn-lt"/>
                <a:ea typeface="ＭＳ Ｐゴシック" panose="020B0600070205080204" pitchFamily="34" charset="-128"/>
              </a:rPr>
              <a:t>Membership in the subclass is specified individually for each entity in the superclass by the </a:t>
            </a:r>
            <a:r>
              <a:rPr lang="en-US" altLang="en-US" sz="2000" dirty="0" smtClean="0">
                <a:latin typeface="+mn-lt"/>
                <a:ea typeface="ＭＳ Ｐゴシック" panose="020B0600070205080204" pitchFamily="34" charset="-128"/>
              </a:rPr>
              <a:t>user</a:t>
            </a:r>
            <a:endParaRPr lang="en-US" altLang="en-US" sz="2000" dirty="0">
              <a:latin typeface="+mn-lt"/>
              <a:ea typeface="ＭＳ Ｐゴシック" panose="020B0600070205080204" pitchFamily="34" charset="-128"/>
            </a:endParaRPr>
          </a:p>
        </p:txBody>
      </p:sp>
    </p:spTree>
    <p:extLst>
      <p:ext uri="{BB962C8B-B14F-4D97-AF65-F5344CB8AC3E}">
        <p14:creationId xmlns:p14="http://schemas.microsoft.com/office/powerpoint/2010/main" val="2441910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ea typeface="ＭＳ Ｐゴシック" panose="020B0600070205080204" pitchFamily="34" charset="-128"/>
              </a:rPr>
              <a:t>Learning Objectives</a:t>
            </a:r>
            <a:endParaRPr lang="en-US" sz="2000" b="0" dirty="0"/>
          </a:p>
        </p:txBody>
      </p:sp>
      <p:sp>
        <p:nvSpPr>
          <p:cNvPr id="8" name="Text Placeholder 7"/>
          <p:cNvSpPr>
            <a:spLocks noGrp="1"/>
          </p:cNvSpPr>
          <p:nvPr>
            <p:ph type="body" idx="1"/>
          </p:nvPr>
        </p:nvSpPr>
        <p:spPr/>
        <p:txBody>
          <a:bodyPr/>
          <a:lstStyle/>
          <a:p>
            <a:pPr marL="0" indent="0" eaLnBrk="1" hangingPunct="1">
              <a:buNone/>
            </a:pPr>
            <a:r>
              <a:rPr lang="en-US" altLang="en-US" sz="1800" b="1" dirty="0" smtClean="0">
                <a:solidFill>
                  <a:schemeClr val="tx2"/>
                </a:solidFill>
                <a:latin typeface="+mn-lt"/>
                <a:ea typeface="ＭＳ Ｐゴシック" panose="020B0600070205080204" pitchFamily="34" charset="-128"/>
              </a:rPr>
              <a:t>4.1</a:t>
            </a:r>
            <a:r>
              <a:rPr lang="en-US" altLang="en-US" sz="1800" dirty="0" smtClean="0">
                <a:latin typeface="+mn-lt"/>
                <a:ea typeface="ＭＳ Ｐゴシック" panose="020B0600070205080204" pitchFamily="34" charset="-128"/>
              </a:rPr>
              <a:t> E</a:t>
            </a:r>
            <a:r>
              <a:rPr lang="en-US" altLang="en-US" sz="100" dirty="0" smtClean="0">
                <a:latin typeface="+mn-lt"/>
                <a:ea typeface="ＭＳ Ｐゴシック" panose="020B0600070205080204" pitchFamily="34" charset="-128"/>
              </a:rPr>
              <a:t> </a:t>
            </a:r>
            <a:r>
              <a:rPr lang="en-US" altLang="en-US" sz="18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1800" dirty="0" smtClean="0">
                <a:latin typeface="+mn-lt"/>
                <a:ea typeface="ＭＳ Ｐゴシック" panose="020B0600070205080204" pitchFamily="34" charset="-128"/>
              </a:rPr>
              <a:t>R </a:t>
            </a:r>
            <a:r>
              <a:rPr lang="en-US" altLang="en-US" sz="1800" dirty="0">
                <a:latin typeface="+mn-lt"/>
                <a:ea typeface="ＭＳ Ｐゴシック" panose="020B0600070205080204" pitchFamily="34" charset="-128"/>
              </a:rPr>
              <a:t>stands for Enhanced </a:t>
            </a:r>
            <a:r>
              <a:rPr lang="en-US" altLang="en-US" sz="18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1800" dirty="0" smtClean="0">
                <a:latin typeface="+mn-lt"/>
                <a:ea typeface="ＭＳ Ｐゴシック" panose="020B0600070205080204" pitchFamily="34" charset="-128"/>
              </a:rPr>
              <a:t>R </a:t>
            </a:r>
            <a:r>
              <a:rPr lang="en-US" altLang="en-US" sz="1800" dirty="0">
                <a:latin typeface="+mn-lt"/>
                <a:ea typeface="ＭＳ Ｐゴシック" panose="020B0600070205080204" pitchFamily="34" charset="-128"/>
              </a:rPr>
              <a:t>or Extended E</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R</a:t>
            </a:r>
          </a:p>
          <a:p>
            <a:pPr marL="0" indent="0" eaLnBrk="1" hangingPunct="1">
              <a:buNone/>
            </a:pPr>
            <a:r>
              <a:rPr lang="en-US" altLang="en-US" sz="1800" b="1" dirty="0" smtClean="0">
                <a:solidFill>
                  <a:schemeClr val="tx2"/>
                </a:solidFill>
                <a:latin typeface="+mn-lt"/>
                <a:ea typeface="ＭＳ Ｐゴシック" panose="020B0600070205080204" pitchFamily="34" charset="-128"/>
              </a:rPr>
              <a:t>4.2</a:t>
            </a:r>
            <a:r>
              <a:rPr lang="en-US" altLang="en-US" sz="1800" dirty="0" smtClean="0">
                <a:latin typeface="+mn-lt"/>
                <a:ea typeface="ＭＳ Ｐゴシック" panose="020B0600070205080204" pitchFamily="34" charset="-128"/>
              </a:rPr>
              <a:t> E</a:t>
            </a:r>
            <a:r>
              <a:rPr lang="en-US" altLang="en-US" sz="100" dirty="0" smtClean="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R</a:t>
            </a:r>
            <a:r>
              <a:rPr lang="en-US" altLang="en-US" sz="1800" dirty="0" smtClean="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Model Concepts</a:t>
            </a:r>
          </a:p>
          <a:p>
            <a:pPr marL="354013" lvl="1" indent="0" eaLnBrk="1" hangingPunct="1">
              <a:buNone/>
            </a:pPr>
            <a:r>
              <a:rPr lang="en-US" altLang="en-US" sz="1800" b="1" dirty="0" smtClean="0">
                <a:solidFill>
                  <a:schemeClr val="tx2"/>
                </a:solidFill>
                <a:latin typeface="+mn-lt"/>
                <a:ea typeface="ＭＳ Ｐゴシック" panose="020B0600070205080204" pitchFamily="34" charset="-128"/>
              </a:rPr>
              <a:t>4.2.1</a:t>
            </a:r>
            <a:r>
              <a:rPr lang="en-US" altLang="en-US" sz="1800" dirty="0" smtClean="0">
                <a:latin typeface="+mn-lt"/>
                <a:ea typeface="ＭＳ Ｐゴシック" panose="020B0600070205080204" pitchFamily="34" charset="-128"/>
              </a:rPr>
              <a:t> Includes </a:t>
            </a:r>
            <a:r>
              <a:rPr lang="en-US" altLang="en-US" sz="1800" dirty="0">
                <a:latin typeface="+mn-lt"/>
                <a:ea typeface="ＭＳ Ｐゴシック" panose="020B0600070205080204" pitchFamily="34" charset="-128"/>
              </a:rPr>
              <a:t>all modeling concepts of basic E</a:t>
            </a:r>
            <a:r>
              <a:rPr lang="en-US" altLang="en-US" sz="100" dirty="0">
                <a:latin typeface="+mn-lt"/>
                <a:ea typeface="ＭＳ Ｐゴシック" panose="020B0600070205080204" pitchFamily="34" charset="-128"/>
              </a:rPr>
              <a:t> </a:t>
            </a:r>
            <a:r>
              <a:rPr lang="en-US" altLang="en-US" sz="1800" dirty="0" smtClean="0">
                <a:latin typeface="+mn-lt"/>
                <a:ea typeface="ＭＳ Ｐゴシック" panose="020B0600070205080204" pitchFamily="34" charset="-128"/>
              </a:rPr>
              <a:t>R</a:t>
            </a:r>
            <a:endParaRPr lang="en-US" altLang="en-US" sz="1800" dirty="0">
              <a:latin typeface="+mn-lt"/>
              <a:ea typeface="ＭＳ Ｐゴシック" panose="020B0600070205080204" pitchFamily="34" charset="-128"/>
            </a:endParaRPr>
          </a:p>
          <a:p>
            <a:pPr marL="354013" lvl="1" indent="0" eaLnBrk="1" hangingPunct="1">
              <a:buNone/>
            </a:pPr>
            <a:r>
              <a:rPr lang="en-US" altLang="en-US" sz="1800" b="1" dirty="0" smtClean="0">
                <a:solidFill>
                  <a:schemeClr val="tx2"/>
                </a:solidFill>
                <a:latin typeface="+mn-lt"/>
                <a:ea typeface="ＭＳ Ｐゴシック" panose="020B0600070205080204" pitchFamily="34" charset="-128"/>
              </a:rPr>
              <a:t>4.2.2</a:t>
            </a:r>
            <a:r>
              <a:rPr lang="en-US" altLang="en-US" sz="1800" dirty="0" smtClean="0">
                <a:latin typeface="+mn-lt"/>
                <a:ea typeface="ＭＳ Ｐゴシック" panose="020B0600070205080204" pitchFamily="34" charset="-128"/>
              </a:rPr>
              <a:t> Additional </a:t>
            </a:r>
            <a:r>
              <a:rPr lang="en-US" altLang="en-US" sz="1800" dirty="0">
                <a:latin typeface="+mn-lt"/>
                <a:ea typeface="ＭＳ Ｐゴシック" panose="020B0600070205080204" pitchFamily="34" charset="-128"/>
              </a:rPr>
              <a:t>concepts: </a:t>
            </a:r>
          </a:p>
          <a:p>
            <a:pPr marL="900113" lvl="2" indent="0" eaLnBrk="1" hangingPunct="1">
              <a:buNone/>
            </a:pPr>
            <a:r>
              <a:rPr lang="en-US" altLang="en-US" sz="1800" b="1" dirty="0" smtClean="0">
                <a:solidFill>
                  <a:schemeClr val="tx2"/>
                </a:solidFill>
                <a:latin typeface="+mn-lt"/>
                <a:ea typeface="ＭＳ Ｐゴシック" panose="020B0600070205080204" pitchFamily="34" charset="-128"/>
              </a:rPr>
              <a:t>4.2.2.1</a:t>
            </a:r>
            <a:r>
              <a:rPr lang="en-US" altLang="en-US" sz="1800" dirty="0" smtClean="0">
                <a:latin typeface="+mn-lt"/>
                <a:ea typeface="ＭＳ Ｐゴシック" panose="020B0600070205080204" pitchFamily="34" charset="-128"/>
              </a:rPr>
              <a:t> subclasses/</a:t>
            </a:r>
            <a:r>
              <a:rPr lang="en-US" altLang="en-US" sz="1800" dirty="0" err="1" smtClean="0">
                <a:latin typeface="+mn-lt"/>
                <a:ea typeface="ＭＳ Ｐゴシック" panose="020B0600070205080204" pitchFamily="34" charset="-128"/>
              </a:rPr>
              <a:t>superclasses</a:t>
            </a:r>
            <a:endParaRPr lang="en-US" altLang="en-US" sz="1800" dirty="0">
              <a:latin typeface="+mn-lt"/>
              <a:ea typeface="ＭＳ Ｐゴシック" panose="020B0600070205080204" pitchFamily="34" charset="-128"/>
            </a:endParaRPr>
          </a:p>
          <a:p>
            <a:pPr marL="900113" lvl="2" indent="0" eaLnBrk="1" hangingPunct="1">
              <a:buNone/>
            </a:pPr>
            <a:r>
              <a:rPr lang="en-US" altLang="en-US" sz="1800" b="1" dirty="0" smtClean="0">
                <a:solidFill>
                  <a:schemeClr val="tx2"/>
                </a:solidFill>
                <a:latin typeface="+mn-lt"/>
                <a:ea typeface="ＭＳ Ｐゴシック" panose="020B0600070205080204" pitchFamily="34" charset="-128"/>
              </a:rPr>
              <a:t>4.2.2.2</a:t>
            </a:r>
            <a:r>
              <a:rPr lang="en-US" altLang="en-US" sz="1800" dirty="0" smtClean="0">
                <a:latin typeface="+mn-lt"/>
                <a:ea typeface="ＭＳ Ｐゴシック" panose="020B0600070205080204" pitchFamily="34" charset="-128"/>
              </a:rPr>
              <a:t> specialization/generalization</a:t>
            </a:r>
            <a:endParaRPr lang="en-US" altLang="en-US" sz="1800" dirty="0">
              <a:latin typeface="+mn-lt"/>
              <a:ea typeface="ＭＳ Ｐゴシック" panose="020B0600070205080204" pitchFamily="34" charset="-128"/>
            </a:endParaRPr>
          </a:p>
          <a:p>
            <a:pPr marL="900113" lvl="2" indent="0" eaLnBrk="1" hangingPunct="1">
              <a:buNone/>
            </a:pPr>
            <a:r>
              <a:rPr lang="en-US" altLang="en-US" sz="1800" b="1" dirty="0" smtClean="0">
                <a:solidFill>
                  <a:schemeClr val="tx2"/>
                </a:solidFill>
                <a:latin typeface="+mn-lt"/>
                <a:ea typeface="ＭＳ Ｐゴシック" panose="020B0600070205080204" pitchFamily="34" charset="-128"/>
              </a:rPr>
              <a:t>4.2.2.3</a:t>
            </a:r>
            <a:r>
              <a:rPr lang="en-US" altLang="en-US" sz="1800" dirty="0" smtClean="0">
                <a:latin typeface="+mn-lt"/>
                <a:ea typeface="ＭＳ Ｐゴシック" panose="020B0600070205080204" pitchFamily="34" charset="-128"/>
              </a:rPr>
              <a:t> categories </a:t>
            </a:r>
            <a:r>
              <a:rPr lang="en-US" altLang="en-US" sz="1800" dirty="0">
                <a:latin typeface="+mn-lt"/>
                <a:ea typeface="ＭＳ Ｐゴシック" panose="020B0600070205080204" pitchFamily="34" charset="-128"/>
              </a:rPr>
              <a:t>(UNION types)</a:t>
            </a:r>
          </a:p>
          <a:p>
            <a:pPr marL="900113" lvl="2" indent="0" eaLnBrk="1" hangingPunct="1">
              <a:buNone/>
            </a:pPr>
            <a:r>
              <a:rPr lang="en-US" altLang="en-US" sz="1800" b="1" dirty="0" smtClean="0">
                <a:solidFill>
                  <a:schemeClr val="tx2"/>
                </a:solidFill>
                <a:latin typeface="+mn-lt"/>
                <a:ea typeface="ＭＳ Ｐゴシック" panose="020B0600070205080204" pitchFamily="34" charset="-128"/>
              </a:rPr>
              <a:t>4.2.2.4</a:t>
            </a:r>
            <a:r>
              <a:rPr lang="en-US" altLang="en-US" sz="1800" dirty="0" smtClean="0">
                <a:latin typeface="+mn-lt"/>
                <a:ea typeface="ＭＳ Ｐゴシック" panose="020B0600070205080204" pitchFamily="34" charset="-128"/>
              </a:rPr>
              <a:t> attribute </a:t>
            </a:r>
            <a:r>
              <a:rPr lang="en-US" altLang="en-US" sz="1800" dirty="0">
                <a:latin typeface="+mn-lt"/>
                <a:ea typeface="ＭＳ Ｐゴシック" panose="020B0600070205080204" pitchFamily="34" charset="-128"/>
              </a:rPr>
              <a:t>and relationship inheritance</a:t>
            </a:r>
          </a:p>
          <a:p>
            <a:pPr marL="354013" lvl="1" indent="0" eaLnBrk="1" hangingPunct="1">
              <a:buNone/>
            </a:pPr>
            <a:r>
              <a:rPr lang="en-US" altLang="en-US" sz="1800" b="1" dirty="0" smtClean="0">
                <a:solidFill>
                  <a:schemeClr val="tx2"/>
                </a:solidFill>
                <a:latin typeface="+mn-lt"/>
                <a:ea typeface="ＭＳ Ｐゴシック" panose="020B0600070205080204" pitchFamily="34" charset="-128"/>
              </a:rPr>
              <a:t>4.2.3</a:t>
            </a:r>
            <a:r>
              <a:rPr lang="en-US" altLang="en-US" sz="1800" dirty="0" smtClean="0">
                <a:latin typeface="+mn-lt"/>
                <a:ea typeface="ＭＳ Ｐゴシック" panose="020B0600070205080204" pitchFamily="34" charset="-128"/>
              </a:rPr>
              <a:t> Constraints </a:t>
            </a:r>
            <a:r>
              <a:rPr lang="en-US" altLang="en-US" sz="1800" dirty="0">
                <a:latin typeface="+mn-lt"/>
                <a:ea typeface="ＭＳ Ｐゴシック" panose="020B0600070205080204" pitchFamily="34" charset="-128"/>
              </a:rPr>
              <a:t>on </a:t>
            </a:r>
            <a:r>
              <a:rPr lang="en-US" altLang="en-US" sz="1800" dirty="0" smtClean="0">
                <a:latin typeface="+mn-lt"/>
                <a:ea typeface="ＭＳ Ｐゴシック" panose="020B0600070205080204" pitchFamily="34" charset="-128"/>
              </a:rPr>
              <a:t>Specialization/Generalization</a:t>
            </a:r>
          </a:p>
          <a:p>
            <a:pPr marL="0" indent="0">
              <a:spcBef>
                <a:spcPts val="1200"/>
              </a:spcBef>
              <a:buNone/>
            </a:pPr>
            <a:r>
              <a:rPr lang="en-US" altLang="en-US" sz="1800" b="1" dirty="0" smtClean="0">
                <a:solidFill>
                  <a:schemeClr val="tx2"/>
                </a:solidFill>
                <a:latin typeface="+mn-lt"/>
                <a:ea typeface="ＭＳ Ｐゴシック" panose="020B0600070205080204" pitchFamily="34" charset="-128"/>
              </a:rPr>
              <a:t>4.3</a:t>
            </a:r>
            <a:r>
              <a:rPr lang="en-US" altLang="en-US" sz="1800" dirty="0" smtClean="0">
                <a:latin typeface="+mn-lt"/>
                <a:ea typeface="ＭＳ Ｐゴシック" panose="020B0600070205080204" pitchFamily="34" charset="-128"/>
              </a:rPr>
              <a:t> The </a:t>
            </a:r>
            <a:r>
              <a:rPr lang="en-US" altLang="en-US" sz="1800" dirty="0">
                <a:latin typeface="+mn-lt"/>
                <a:ea typeface="ＭＳ Ｐゴシック" panose="020B0600070205080204" pitchFamily="34" charset="-128"/>
              </a:rPr>
              <a:t>additional E</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R</a:t>
            </a:r>
            <a:r>
              <a:rPr lang="en-US" altLang="en-US" sz="1800" dirty="0" smtClean="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concepts are used to model applications </a:t>
            </a:r>
            <a:r>
              <a:rPr lang="en-US" altLang="en-US" sz="1800" dirty="0" smtClean="0">
                <a:latin typeface="+mn-lt"/>
                <a:ea typeface="ＭＳ Ｐゴシック" panose="020B0600070205080204" pitchFamily="34" charset="-128"/>
              </a:rPr>
              <a:t>more completely </a:t>
            </a:r>
            <a:r>
              <a:rPr lang="en-US" altLang="en-US" sz="1800" dirty="0">
                <a:latin typeface="+mn-lt"/>
                <a:ea typeface="ＭＳ Ｐゴシック" panose="020B0600070205080204" pitchFamily="34" charset="-128"/>
              </a:rPr>
              <a:t>and more accurately</a:t>
            </a:r>
          </a:p>
          <a:p>
            <a:pPr marL="354013" lvl="1" indent="0" eaLnBrk="1" hangingPunct="1">
              <a:buNone/>
            </a:pPr>
            <a:r>
              <a:rPr lang="en-US" altLang="en-US" sz="1800" b="1" dirty="0" smtClean="0">
                <a:solidFill>
                  <a:schemeClr val="tx2"/>
                </a:solidFill>
                <a:latin typeface="+mn-lt"/>
                <a:ea typeface="ＭＳ Ｐゴシック" panose="020B0600070205080204" pitchFamily="34" charset="-128"/>
              </a:rPr>
              <a:t>4.3.1</a:t>
            </a:r>
            <a:r>
              <a:rPr lang="en-US" altLang="en-US" sz="1800" dirty="0" smtClean="0">
                <a:latin typeface="+mn-lt"/>
                <a:ea typeface="ＭＳ Ｐゴシック" panose="020B0600070205080204" pitchFamily="34" charset="-128"/>
              </a:rPr>
              <a:t> E</a:t>
            </a:r>
            <a:r>
              <a:rPr lang="en-US" altLang="en-US" sz="100" dirty="0" smtClean="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R</a:t>
            </a:r>
            <a:r>
              <a:rPr lang="en-US" altLang="en-US" sz="1800" dirty="0" smtClean="0">
                <a:latin typeface="+mn-lt"/>
                <a:ea typeface="ＭＳ Ｐゴシック" panose="020B0600070205080204" pitchFamily="34" charset="-128"/>
              </a:rPr>
              <a:t> </a:t>
            </a:r>
            <a:r>
              <a:rPr lang="en-US" altLang="en-US" sz="1800" dirty="0">
                <a:latin typeface="+mn-lt"/>
                <a:ea typeface="ＭＳ Ｐゴシック" panose="020B0600070205080204" pitchFamily="34" charset="-128"/>
              </a:rPr>
              <a:t>includes some object-oriented concepts, such as inheritance</a:t>
            </a:r>
          </a:p>
          <a:p>
            <a:pPr marL="0" indent="0" eaLnBrk="1" hangingPunct="1">
              <a:spcBef>
                <a:spcPts val="1200"/>
              </a:spcBef>
              <a:buNone/>
            </a:pPr>
            <a:r>
              <a:rPr lang="en-US" altLang="en-US" sz="1800" b="1" dirty="0" smtClean="0">
                <a:solidFill>
                  <a:schemeClr val="tx2"/>
                </a:solidFill>
                <a:latin typeface="+mn-lt"/>
                <a:ea typeface="ＭＳ Ｐゴシック" panose="020B0600070205080204" pitchFamily="34" charset="-128"/>
              </a:rPr>
              <a:t>4.4 </a:t>
            </a:r>
            <a:r>
              <a:rPr lang="en-US" altLang="en-US" sz="1800" dirty="0" smtClean="0">
                <a:latin typeface="+mn-lt"/>
                <a:ea typeface="ＭＳ Ｐゴシック" panose="020B0600070205080204" pitchFamily="34" charset="-128"/>
              </a:rPr>
              <a:t>Knowledge </a:t>
            </a:r>
            <a:r>
              <a:rPr lang="en-US" altLang="en-US" sz="1800" dirty="0">
                <a:latin typeface="+mn-lt"/>
                <a:ea typeface="ＭＳ Ｐゴシック" panose="020B0600070205080204" pitchFamily="34" charset="-128"/>
              </a:rPr>
              <a:t>Representation and Ontology </a:t>
            </a:r>
            <a:r>
              <a:rPr lang="en-US" altLang="en-US" sz="1800" dirty="0" smtClean="0">
                <a:latin typeface="+mn-lt"/>
                <a:ea typeface="ＭＳ Ｐゴシック" panose="020B0600070205080204" pitchFamily="34" charset="-128"/>
              </a:rPr>
              <a:t>Concepts</a:t>
            </a:r>
            <a:endParaRPr lang="en-US" sz="18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dirty="0">
                <a:ea typeface="ＭＳ Ｐゴシック" panose="020B0600070205080204" pitchFamily="34" charset="-128"/>
              </a:rPr>
              <a:t>Displaying an Attribute-Defined Specialization </a:t>
            </a:r>
            <a:r>
              <a:rPr lang="en-US" altLang="en-US" dirty="0" smtClean="0">
                <a:ea typeface="ＭＳ Ｐゴシック" panose="020B0600070205080204" pitchFamily="34" charset="-128"/>
              </a:rPr>
              <a:t>in E</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E</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R diagrams</a:t>
            </a:r>
            <a:endParaRPr lang="en-US" dirty="0"/>
          </a:p>
        </p:txBody>
      </p:sp>
      <p:sp>
        <p:nvSpPr>
          <p:cNvPr id="3" name="Text Placeholder 2"/>
          <p:cNvSpPr>
            <a:spLocks noGrp="1"/>
          </p:cNvSpPr>
          <p:nvPr>
            <p:ph type="body" idx="1"/>
          </p:nvPr>
        </p:nvSpPr>
        <p:spPr>
          <a:xfrm>
            <a:off x="457200" y="1600201"/>
            <a:ext cx="8229600" cy="700547"/>
          </a:xfrm>
        </p:spPr>
        <p:txBody>
          <a:bodyPr/>
          <a:lstStyle/>
          <a:p>
            <a:pPr marL="0" indent="0">
              <a:buNone/>
            </a:pPr>
            <a:r>
              <a:rPr lang="en-US" sz="2000" b="1" dirty="0">
                <a:latin typeface="+mn-lt"/>
              </a:rPr>
              <a:t>Figure </a:t>
            </a:r>
            <a:r>
              <a:rPr lang="en-US" sz="2000" b="1" dirty="0" smtClean="0">
                <a:latin typeface="+mn-lt"/>
              </a:rPr>
              <a:t>4.4</a:t>
            </a:r>
            <a:r>
              <a:rPr lang="en-US" sz="2000" dirty="0" smtClean="0">
                <a:latin typeface="+mn-lt"/>
              </a:rPr>
              <a:t> E</a:t>
            </a:r>
            <a:r>
              <a:rPr lang="en-US" sz="100" dirty="0" smtClean="0">
                <a:latin typeface="+mn-lt"/>
              </a:rPr>
              <a:t> </a:t>
            </a:r>
            <a:r>
              <a:rPr lang="en-US" sz="2000" dirty="0" smtClean="0">
                <a:latin typeface="+mn-lt"/>
              </a:rPr>
              <a:t>E</a:t>
            </a:r>
            <a:r>
              <a:rPr lang="en-US" sz="100" dirty="0" smtClean="0">
                <a:latin typeface="+mn-lt"/>
              </a:rPr>
              <a:t> </a:t>
            </a:r>
            <a:r>
              <a:rPr lang="en-US" sz="2000" dirty="0" smtClean="0">
                <a:latin typeface="+mn-lt"/>
              </a:rPr>
              <a:t>R </a:t>
            </a:r>
            <a:r>
              <a:rPr lang="en-US" sz="2000" dirty="0">
                <a:latin typeface="+mn-lt"/>
              </a:rPr>
              <a:t>diagram </a:t>
            </a:r>
            <a:r>
              <a:rPr lang="en-US" sz="2000" dirty="0" smtClean="0">
                <a:latin typeface="+mn-lt"/>
              </a:rPr>
              <a:t>notation for </a:t>
            </a:r>
            <a:r>
              <a:rPr lang="en-US" sz="2000" dirty="0">
                <a:latin typeface="+mn-lt"/>
              </a:rPr>
              <a:t>an </a:t>
            </a:r>
            <a:r>
              <a:rPr lang="en-US" sz="2000" dirty="0" smtClean="0">
                <a:latin typeface="+mn-lt"/>
              </a:rPr>
              <a:t>attribute-defined specialization on Job_type</a:t>
            </a:r>
            <a:r>
              <a:rPr lang="en-US" sz="2000" dirty="0">
                <a:latin typeface="+mn-lt"/>
              </a:rPr>
              <a:t>.</a:t>
            </a:r>
          </a:p>
        </p:txBody>
      </p:sp>
      <p:pic>
        <p:nvPicPr>
          <p:cNvPr id="4" name="Picture 5" descr="A hierarchical representation of Enhanced Entity Relationship. A super class, employee has Five attributes as follows. Name, S s n underline, Birth  date, address, and Job  type. Where, name attribute consist of f name, Minit and L name. The super class has a disjoint subclass, d which indicates a partial participation. The disjoint subclass has three subsets leads to three subclasses as follows. Secretary with attributes. Typing  speed, Technician with T grade, and Engineer with E n g  type."/>
          <p:cNvPicPr>
            <a:picLocks noChangeAspect="1" noChangeArrowheads="1"/>
          </p:cNvPicPr>
          <p:nvPr/>
        </p:nvPicPr>
        <p:blipFill rotWithShape="1">
          <a:blip r:embed="rId2">
            <a:extLst>
              <a:ext uri="{28A0092B-C50C-407E-A947-70E740481C1C}">
                <a14:useLocalDpi xmlns:a14="http://schemas.microsoft.com/office/drawing/2010/main" val="0"/>
              </a:ext>
            </a:extLst>
          </a:blip>
          <a:srcRect l="23321"/>
          <a:stretch/>
        </p:blipFill>
        <p:spPr bwMode="auto">
          <a:xfrm>
            <a:off x="1533151" y="2588299"/>
            <a:ext cx="6077698" cy="368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0408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dirty="0">
                <a:ea typeface="ＭＳ Ｐゴシック" panose="020B0600070205080204" pitchFamily="34" charset="-128"/>
              </a:rPr>
              <a:t>Constraints on Specialization and Generalization</a:t>
            </a:r>
            <a:r>
              <a:rPr lang="en-US" altLang="en-US" b="0" dirty="0">
                <a:ea typeface="ＭＳ Ｐゴシック" panose="020B0600070205080204" pitchFamily="34" charset="-128"/>
              </a:rPr>
              <a:t>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6)</a:t>
            </a:r>
            <a:endParaRPr lang="en-US" dirty="0"/>
          </a:p>
        </p:txBody>
      </p:sp>
      <p:sp>
        <p:nvSpPr>
          <p:cNvPr id="3" name="Text Placeholder 2"/>
          <p:cNvSpPr>
            <a:spLocks noGrp="1"/>
          </p:cNvSpPr>
          <p:nvPr>
            <p:ph type="body" idx="1"/>
          </p:nvPr>
        </p:nvSpPr>
        <p:spPr>
          <a:xfrm>
            <a:off x="457200" y="1600200"/>
            <a:ext cx="8229600" cy="4525963"/>
          </a:xfrm>
        </p:spPr>
        <p:txBody>
          <a:bodyPr/>
          <a:lstStyle/>
          <a:p>
            <a:pPr eaLnBrk="1" hangingPunct="1"/>
            <a:r>
              <a:rPr lang="en-US" altLang="en-US" sz="2400" dirty="0">
                <a:latin typeface="+mn-lt"/>
                <a:ea typeface="ＭＳ Ｐゴシック" panose="020B0600070205080204" pitchFamily="34" charset="-128"/>
              </a:rPr>
              <a:t>Two basic constraints can apply to </a:t>
            </a:r>
            <a:r>
              <a:rPr lang="en-US" altLang="en-US" sz="2400" dirty="0" smtClean="0">
                <a:latin typeface="+mn-lt"/>
                <a:ea typeface="ＭＳ Ｐゴシック" panose="020B0600070205080204" pitchFamily="34" charset="-128"/>
              </a:rPr>
              <a:t>a specialization/generalization</a:t>
            </a:r>
            <a:r>
              <a:rPr lang="en-US" altLang="en-US" sz="2400" dirty="0">
                <a:latin typeface="+mn-lt"/>
                <a:ea typeface="ＭＳ Ｐゴシック" panose="020B0600070205080204" pitchFamily="34" charset="-128"/>
              </a:rPr>
              <a:t>:</a:t>
            </a:r>
          </a:p>
          <a:p>
            <a:pPr lvl="1" eaLnBrk="1" hangingPunct="1"/>
            <a:r>
              <a:rPr lang="en-US" altLang="en-US" sz="2400" dirty="0">
                <a:latin typeface="+mn-lt"/>
                <a:ea typeface="ＭＳ Ｐゴシック" panose="020B0600070205080204" pitchFamily="34" charset="-128"/>
              </a:rPr>
              <a:t>Disjointness Constraint</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a:p>
            <a:pPr lvl="1" eaLnBrk="1" hangingPunct="1"/>
            <a:r>
              <a:rPr lang="en-US" altLang="en-US" sz="2400" dirty="0">
                <a:latin typeface="+mn-lt"/>
                <a:ea typeface="ＭＳ Ｐゴシック" panose="020B0600070205080204" pitchFamily="34" charset="-128"/>
              </a:rPr>
              <a:t>Completeness Constraint</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1225175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Constraints on Specialization and Generalization</a:t>
            </a:r>
            <a:r>
              <a:rPr lang="en-US" altLang="en-US" b="0" dirty="0">
                <a:ea typeface="ＭＳ Ｐゴシック" panose="020B0600070205080204" pitchFamily="34" charset="-128"/>
              </a:rPr>
              <a:t> </a:t>
            </a:r>
            <a:r>
              <a:rPr lang="en-US" altLang="en-US" sz="2000" b="0" dirty="0" smtClean="0">
                <a:ea typeface="ＭＳ Ｐゴシック" panose="020B0600070205080204" pitchFamily="34" charset="-128"/>
              </a:rPr>
              <a:t>(4 </a:t>
            </a:r>
            <a:r>
              <a:rPr lang="en-US" altLang="en-US" sz="2000" b="0" dirty="0">
                <a:ea typeface="ＭＳ Ｐゴシック" panose="020B0600070205080204" pitchFamily="34" charset="-128"/>
              </a:rPr>
              <a:t>of 6)</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ea typeface="ＭＳ Ｐゴシック" panose="020B0600070205080204" pitchFamily="34" charset="-128"/>
              </a:rPr>
              <a:t>Disjointness Constraint</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a:p>
            <a:pPr lvl="1" eaLnBrk="1" hangingPunct="1"/>
            <a:r>
              <a:rPr lang="en-US" altLang="en-US" sz="2400" dirty="0">
                <a:latin typeface="+mn-lt"/>
                <a:ea typeface="ＭＳ Ｐゴシック" panose="020B0600070205080204" pitchFamily="34" charset="-128"/>
              </a:rPr>
              <a:t>Specifies that the subclasses of the specialization must be </a:t>
            </a:r>
            <a:r>
              <a:rPr lang="en-US" altLang="en-US" sz="2400" b="1" dirty="0">
                <a:latin typeface="+mn-lt"/>
                <a:ea typeface="ＭＳ Ｐゴシック" panose="020B0600070205080204" pitchFamily="34" charset="-128"/>
              </a:rPr>
              <a:t>disjoint</a:t>
            </a:r>
            <a:r>
              <a:rPr lang="en-US" altLang="en-US" sz="2400" dirty="0">
                <a:latin typeface="+mn-lt"/>
                <a:ea typeface="ＭＳ Ｐゴシック" panose="020B0600070205080204" pitchFamily="34" charset="-128"/>
              </a:rPr>
              <a:t>:</a:t>
            </a:r>
          </a:p>
          <a:p>
            <a:pPr lvl="2" eaLnBrk="1" hangingPunct="1"/>
            <a:r>
              <a:rPr lang="en-US" altLang="en-US" sz="2400" dirty="0">
                <a:latin typeface="+mn-lt"/>
                <a:ea typeface="ＭＳ Ｐゴシック" panose="020B0600070205080204" pitchFamily="34" charset="-128"/>
              </a:rPr>
              <a:t>an entity can be a member of at most one of the subclasses of the specialization</a:t>
            </a:r>
          </a:p>
          <a:p>
            <a:pPr lvl="1" eaLnBrk="1" hangingPunct="1"/>
            <a:r>
              <a:rPr lang="en-US" altLang="en-US" sz="2400" dirty="0">
                <a:latin typeface="+mn-lt"/>
                <a:ea typeface="ＭＳ Ｐゴシック" panose="020B0600070205080204" pitchFamily="34" charset="-128"/>
              </a:rPr>
              <a:t>Specified by </a:t>
            </a:r>
            <a:r>
              <a:rPr lang="en-US" altLang="en-US" sz="2400" b="1" dirty="0">
                <a:latin typeface="+mn-lt"/>
                <a:ea typeface="ＭＳ Ｐゴシック" panose="020B0600070205080204" pitchFamily="34" charset="-128"/>
              </a:rPr>
              <a:t>d</a:t>
            </a:r>
            <a:r>
              <a:rPr lang="en-US" altLang="en-US" sz="2400" dirty="0">
                <a:latin typeface="+mn-lt"/>
                <a:ea typeface="ＭＳ Ｐゴシック" panose="020B0600070205080204" pitchFamily="34" charset="-128"/>
              </a:rPr>
              <a:t> in </a:t>
            </a:r>
            <a:r>
              <a:rPr lang="en-US" altLang="en-US" sz="24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R diagram</a:t>
            </a:r>
            <a:endParaRPr lang="en-US" altLang="en-US" sz="2400" dirty="0">
              <a:latin typeface="+mn-lt"/>
              <a:ea typeface="ＭＳ Ｐゴシック" panose="020B0600070205080204" pitchFamily="34" charset="-128"/>
            </a:endParaRPr>
          </a:p>
          <a:p>
            <a:pPr lvl="1" eaLnBrk="1" hangingPunct="1"/>
            <a:r>
              <a:rPr lang="en-US" altLang="en-US" sz="2400" dirty="0">
                <a:latin typeface="+mn-lt"/>
                <a:ea typeface="ＭＳ Ｐゴシック" panose="020B0600070205080204" pitchFamily="34" charset="-128"/>
              </a:rPr>
              <a:t>If not disjoint, specialization is </a:t>
            </a:r>
            <a:r>
              <a:rPr lang="en-US" altLang="en-US" sz="2400" b="1" dirty="0">
                <a:latin typeface="+mn-lt"/>
                <a:ea typeface="ＭＳ Ｐゴシック" panose="020B0600070205080204" pitchFamily="34" charset="-128"/>
              </a:rPr>
              <a:t>overlapping</a:t>
            </a:r>
            <a:r>
              <a:rPr lang="en-US" altLang="en-US" sz="2400" dirty="0">
                <a:latin typeface="+mn-lt"/>
                <a:ea typeface="ＭＳ Ｐゴシック" panose="020B0600070205080204" pitchFamily="34" charset="-128"/>
              </a:rPr>
              <a:t>:</a:t>
            </a:r>
          </a:p>
          <a:p>
            <a:pPr lvl="2" eaLnBrk="1" hangingPunct="1"/>
            <a:r>
              <a:rPr lang="en-US" altLang="en-US" sz="2400" dirty="0">
                <a:latin typeface="+mn-lt"/>
                <a:ea typeface="ＭＳ Ｐゴシック" panose="020B0600070205080204" pitchFamily="34" charset="-128"/>
              </a:rPr>
              <a:t>that is the same entity may be a member of more than one subclass of the specialization</a:t>
            </a:r>
          </a:p>
          <a:p>
            <a:pPr lvl="1" eaLnBrk="1" hangingPunct="1"/>
            <a:r>
              <a:rPr lang="en-US" altLang="en-US" sz="2400" dirty="0">
                <a:latin typeface="+mn-lt"/>
                <a:ea typeface="ＭＳ Ｐゴシック" panose="020B0600070205080204" pitchFamily="34" charset="-128"/>
              </a:rPr>
              <a:t>Specified by </a:t>
            </a:r>
            <a:r>
              <a:rPr lang="en-US" altLang="en-US" sz="2400" b="1" dirty="0">
                <a:latin typeface="+mn-lt"/>
                <a:ea typeface="ＭＳ Ｐゴシック" panose="020B0600070205080204" pitchFamily="34" charset="-128"/>
              </a:rPr>
              <a:t>o</a:t>
            </a:r>
            <a:r>
              <a:rPr lang="en-US" altLang="en-US" sz="2400" dirty="0">
                <a:latin typeface="+mn-lt"/>
                <a:ea typeface="ＭＳ Ｐゴシック" panose="020B0600070205080204" pitchFamily="34" charset="-128"/>
              </a:rPr>
              <a:t> in </a:t>
            </a:r>
            <a:r>
              <a:rPr lang="en-US" altLang="en-US" sz="24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R diagram</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3605641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Constraints on Specialization and Generalization</a:t>
            </a:r>
            <a:r>
              <a:rPr lang="en-US" altLang="en-US" b="0" dirty="0">
                <a:ea typeface="ＭＳ Ｐゴシック" panose="020B0600070205080204" pitchFamily="34" charset="-128"/>
              </a:rPr>
              <a:t> </a:t>
            </a:r>
            <a:r>
              <a:rPr lang="en-US" altLang="en-US" sz="2000" b="0" dirty="0" smtClean="0">
                <a:ea typeface="ＭＳ Ｐゴシック" panose="020B0600070205080204" pitchFamily="34" charset="-128"/>
              </a:rPr>
              <a:t>(5 </a:t>
            </a:r>
            <a:r>
              <a:rPr lang="en-US" altLang="en-US" sz="2000" b="0" dirty="0">
                <a:ea typeface="ＭＳ Ｐゴシック" panose="020B0600070205080204" pitchFamily="34" charset="-128"/>
              </a:rPr>
              <a:t>of 6)</a:t>
            </a:r>
            <a:endParaRPr lang="en-US" b="0" dirty="0"/>
          </a:p>
        </p:txBody>
      </p:sp>
      <p:sp>
        <p:nvSpPr>
          <p:cNvPr id="3" name="Text Placeholder 2"/>
          <p:cNvSpPr>
            <a:spLocks noGrp="1"/>
          </p:cNvSpPr>
          <p:nvPr>
            <p:ph type="body" idx="1"/>
          </p:nvPr>
        </p:nvSpPr>
        <p:spPr/>
        <p:txBody>
          <a:bodyPr/>
          <a:lstStyle/>
          <a:p>
            <a:pPr eaLnBrk="1" hangingPunct="1"/>
            <a:r>
              <a:rPr lang="en-US" altLang="en-US" sz="2400" dirty="0">
                <a:latin typeface="+mn-lt"/>
                <a:ea typeface="ＭＳ Ｐゴシック" panose="020B0600070205080204" pitchFamily="34" charset="-128"/>
              </a:rPr>
              <a:t>Completeness (Exhaustiveness) Constraint: </a:t>
            </a:r>
          </a:p>
          <a:p>
            <a:pPr lvl="1" eaLnBrk="1" hangingPunct="1"/>
            <a:r>
              <a:rPr lang="en-US" altLang="en-US" sz="2400" b="1" dirty="0">
                <a:latin typeface="+mn-lt"/>
                <a:ea typeface="ＭＳ Ｐゴシック" panose="020B0600070205080204" pitchFamily="34" charset="-128"/>
              </a:rPr>
              <a:t>Total</a:t>
            </a:r>
            <a:r>
              <a:rPr lang="en-US" altLang="en-US" sz="2400" dirty="0">
                <a:latin typeface="+mn-lt"/>
                <a:ea typeface="ＭＳ Ｐゴシック" panose="020B0600070205080204" pitchFamily="34" charset="-128"/>
              </a:rPr>
              <a:t> specifies that every entity in the superclass must be a member of some subclass in the specialization/generalization </a:t>
            </a:r>
          </a:p>
          <a:p>
            <a:pPr lvl="1" eaLnBrk="1" hangingPunct="1"/>
            <a:r>
              <a:rPr lang="en-US" altLang="en-US" sz="2400" dirty="0">
                <a:latin typeface="+mn-lt"/>
                <a:ea typeface="ＭＳ Ｐゴシック" panose="020B0600070205080204" pitchFamily="34" charset="-128"/>
              </a:rPr>
              <a:t>Shown in E</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R</a:t>
            </a:r>
            <a:r>
              <a:rPr lang="en-US" altLang="en-US" sz="2400" dirty="0" smtClean="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diagrams by a </a:t>
            </a:r>
            <a:r>
              <a:rPr lang="en-US" altLang="en-US" sz="2400" b="1" dirty="0">
                <a:latin typeface="+mn-lt"/>
                <a:ea typeface="ＭＳ Ｐゴシック" panose="020B0600070205080204" pitchFamily="34" charset="-128"/>
              </a:rPr>
              <a:t>double line</a:t>
            </a:r>
            <a:r>
              <a:rPr lang="en-US" altLang="en-US" sz="2400" dirty="0">
                <a:latin typeface="+mn-lt"/>
                <a:ea typeface="ＭＳ Ｐゴシック" panose="020B0600070205080204" pitchFamily="34" charset="-128"/>
              </a:rPr>
              <a:t> </a:t>
            </a:r>
          </a:p>
          <a:p>
            <a:pPr lvl="1" eaLnBrk="1" hangingPunct="1"/>
            <a:r>
              <a:rPr lang="en-US" altLang="en-US" sz="2400" b="1" dirty="0" smtClean="0">
                <a:latin typeface="+mn-lt"/>
                <a:ea typeface="ＭＳ Ｐゴシック" panose="020B0600070205080204" pitchFamily="34" charset="-128"/>
              </a:rPr>
              <a:t>Partial</a:t>
            </a:r>
            <a:r>
              <a:rPr lang="en-US" altLang="en-US" sz="2400" dirty="0" smtClean="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allows an entity not to belong to any of the subclasses </a:t>
            </a:r>
          </a:p>
          <a:p>
            <a:pPr lvl="1" eaLnBrk="1" hangingPunct="1"/>
            <a:r>
              <a:rPr lang="en-US" altLang="en-US" sz="2400" dirty="0">
                <a:latin typeface="+mn-lt"/>
                <a:ea typeface="ＭＳ Ｐゴシック" panose="020B0600070205080204" pitchFamily="34" charset="-128"/>
              </a:rPr>
              <a:t>Shown in E</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R</a:t>
            </a:r>
            <a:r>
              <a:rPr lang="en-US" altLang="en-US" sz="2400" dirty="0" smtClean="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diagrams by a single </a:t>
            </a:r>
            <a:r>
              <a:rPr lang="en-US" altLang="en-US" sz="2400" dirty="0" smtClean="0">
                <a:latin typeface="+mn-lt"/>
                <a:ea typeface="ＭＳ Ｐゴシック" panose="020B0600070205080204" pitchFamily="34" charset="-128"/>
              </a:rPr>
              <a:t>line</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474554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Constraints on Specialization and Generalization</a:t>
            </a:r>
            <a:r>
              <a:rPr lang="en-US" altLang="en-US" b="0" dirty="0">
                <a:ea typeface="ＭＳ Ｐゴシック" panose="020B0600070205080204" pitchFamily="34" charset="-128"/>
              </a:rPr>
              <a:t> </a:t>
            </a:r>
            <a:r>
              <a:rPr lang="en-US" altLang="en-US" sz="2000" b="0" dirty="0" smtClean="0">
                <a:ea typeface="ＭＳ Ｐゴシック" panose="020B0600070205080204" pitchFamily="34" charset="-128"/>
              </a:rPr>
              <a:t>(6 </a:t>
            </a:r>
            <a:r>
              <a:rPr lang="en-US" altLang="en-US" sz="2000" b="0" dirty="0">
                <a:ea typeface="ＭＳ Ｐゴシック" panose="020B0600070205080204" pitchFamily="34" charset="-128"/>
              </a:rPr>
              <a:t>of 6)</a:t>
            </a:r>
            <a:endParaRPr lang="en-US" dirty="0"/>
          </a:p>
        </p:txBody>
      </p:sp>
      <p:sp>
        <p:nvSpPr>
          <p:cNvPr id="3" name="Text Placeholder 2"/>
          <p:cNvSpPr>
            <a:spLocks noGrp="1"/>
          </p:cNvSpPr>
          <p:nvPr>
            <p:ph type="body" idx="1"/>
          </p:nvPr>
        </p:nvSpPr>
        <p:spPr>
          <a:xfrm>
            <a:off x="457200" y="1600200"/>
            <a:ext cx="8229600" cy="4525963"/>
          </a:xfrm>
        </p:spPr>
        <p:txBody>
          <a:bodyPr/>
          <a:lstStyle/>
          <a:p>
            <a:pPr eaLnBrk="1" hangingPunct="1"/>
            <a:r>
              <a:rPr lang="en-US" altLang="en-US" sz="2400" dirty="0">
                <a:latin typeface="+mn-lt"/>
                <a:ea typeface="ＭＳ Ｐゴシック" panose="020B0600070205080204" pitchFamily="34" charset="-128"/>
              </a:rPr>
              <a:t>Hence, we have four types of specialization/generalization:</a:t>
            </a:r>
          </a:p>
          <a:p>
            <a:pPr lvl="1" eaLnBrk="1" hangingPunct="1"/>
            <a:r>
              <a:rPr lang="en-US" altLang="en-US" sz="2400" dirty="0">
                <a:latin typeface="+mn-lt"/>
                <a:ea typeface="ＭＳ Ｐゴシック" panose="020B0600070205080204" pitchFamily="34" charset="-128"/>
              </a:rPr>
              <a:t>Disjoint, total </a:t>
            </a:r>
          </a:p>
          <a:p>
            <a:pPr lvl="1" eaLnBrk="1" hangingPunct="1"/>
            <a:r>
              <a:rPr lang="en-US" altLang="en-US" sz="2400" dirty="0">
                <a:latin typeface="+mn-lt"/>
                <a:ea typeface="ＭＳ Ｐゴシック" panose="020B0600070205080204" pitchFamily="34" charset="-128"/>
              </a:rPr>
              <a:t>Disjoint, partial </a:t>
            </a:r>
          </a:p>
          <a:p>
            <a:pPr lvl="1" eaLnBrk="1" hangingPunct="1"/>
            <a:r>
              <a:rPr lang="en-US" altLang="en-US" sz="2400" dirty="0">
                <a:latin typeface="+mn-lt"/>
                <a:ea typeface="ＭＳ Ｐゴシック" panose="020B0600070205080204" pitchFamily="34" charset="-128"/>
              </a:rPr>
              <a:t>Overlapping, total </a:t>
            </a:r>
          </a:p>
          <a:p>
            <a:pPr lvl="1" eaLnBrk="1" hangingPunct="1"/>
            <a:r>
              <a:rPr lang="en-US" altLang="en-US" sz="2400" dirty="0">
                <a:latin typeface="+mn-lt"/>
                <a:ea typeface="ＭＳ Ｐゴシック" panose="020B0600070205080204" pitchFamily="34" charset="-128"/>
              </a:rPr>
              <a:t>Overlapping, partial</a:t>
            </a:r>
          </a:p>
          <a:p>
            <a:pPr eaLnBrk="1" hangingPunct="1"/>
            <a:r>
              <a:rPr lang="en-US" altLang="en-US" sz="2400" dirty="0">
                <a:latin typeface="+mn-lt"/>
                <a:ea typeface="ＭＳ Ｐゴシック" panose="020B0600070205080204" pitchFamily="34" charset="-128"/>
              </a:rPr>
              <a:t>Note: Generalization usually is total because the superclass is derived from the subclasses</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4204481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Example of Disjoint Partial Specialization</a:t>
            </a:r>
            <a:endParaRPr lang="en-US" dirty="0"/>
          </a:p>
        </p:txBody>
      </p:sp>
      <p:sp>
        <p:nvSpPr>
          <p:cNvPr id="3" name="Text Placeholder 2"/>
          <p:cNvSpPr>
            <a:spLocks noGrp="1"/>
          </p:cNvSpPr>
          <p:nvPr>
            <p:ph type="body" idx="1"/>
          </p:nvPr>
        </p:nvSpPr>
        <p:spPr>
          <a:xfrm>
            <a:off x="457200" y="1600201"/>
            <a:ext cx="8229600" cy="656302"/>
          </a:xfrm>
        </p:spPr>
        <p:txBody>
          <a:bodyPr/>
          <a:lstStyle/>
          <a:p>
            <a:pPr marL="0" indent="0">
              <a:buNone/>
            </a:pPr>
            <a:r>
              <a:rPr lang="en-US" sz="2000" b="1" dirty="0">
                <a:latin typeface="+mn-lt"/>
              </a:rPr>
              <a:t>Figure </a:t>
            </a:r>
            <a:r>
              <a:rPr lang="en-US" sz="2000" b="1" dirty="0" smtClean="0">
                <a:latin typeface="+mn-lt"/>
              </a:rPr>
              <a:t>4.4</a:t>
            </a:r>
            <a:r>
              <a:rPr lang="en-US" sz="2000" dirty="0" smtClean="0">
                <a:latin typeface="+mn-lt"/>
              </a:rPr>
              <a:t> E</a:t>
            </a:r>
            <a:r>
              <a:rPr lang="en-US" sz="100" dirty="0" smtClean="0">
                <a:latin typeface="+mn-lt"/>
              </a:rPr>
              <a:t> </a:t>
            </a:r>
            <a:r>
              <a:rPr lang="en-US" sz="2000" dirty="0" smtClean="0">
                <a:latin typeface="+mn-lt"/>
              </a:rPr>
              <a:t>E</a:t>
            </a:r>
            <a:r>
              <a:rPr lang="en-US" sz="100" dirty="0" smtClean="0">
                <a:latin typeface="+mn-lt"/>
              </a:rPr>
              <a:t> </a:t>
            </a:r>
            <a:r>
              <a:rPr lang="en-US" sz="2000" dirty="0" smtClean="0">
                <a:latin typeface="+mn-lt"/>
              </a:rPr>
              <a:t>R </a:t>
            </a:r>
            <a:r>
              <a:rPr lang="en-US" sz="2000" dirty="0">
                <a:latin typeface="+mn-lt"/>
              </a:rPr>
              <a:t>diagram </a:t>
            </a:r>
            <a:r>
              <a:rPr lang="en-US" sz="2000" dirty="0" smtClean="0">
                <a:latin typeface="+mn-lt"/>
              </a:rPr>
              <a:t>notation for </a:t>
            </a:r>
            <a:r>
              <a:rPr lang="en-US" sz="2000" dirty="0">
                <a:latin typeface="+mn-lt"/>
              </a:rPr>
              <a:t>an </a:t>
            </a:r>
            <a:r>
              <a:rPr lang="en-US" sz="2000" dirty="0" smtClean="0">
                <a:latin typeface="+mn-lt"/>
              </a:rPr>
              <a:t>attribute-defined specialization on Job_type</a:t>
            </a:r>
            <a:r>
              <a:rPr lang="en-US" sz="2000" dirty="0">
                <a:latin typeface="+mn-lt"/>
              </a:rPr>
              <a:t>.</a:t>
            </a:r>
          </a:p>
        </p:txBody>
      </p:sp>
      <p:pic>
        <p:nvPicPr>
          <p:cNvPr id="4" name="Picture 5" descr="A hierarchical representation of Enhanced Entity Relationship. A super class, employee has Five attributes as follows. Name, S s n underline, Birth  date, address, and Job  type. Where, name attribute consist of f name, Minit and L name. The super class has a disjoint subclass, d which indicates a partial participation. The disjoint subclass has three subsets leads to three subclasses as follows. Secretary with attributes, Typing  speed, Technician with T grade, and Engineer with E n g  type."/>
          <p:cNvPicPr>
            <a:picLocks noChangeAspect="1" noChangeArrowheads="1"/>
          </p:cNvPicPr>
          <p:nvPr/>
        </p:nvPicPr>
        <p:blipFill rotWithShape="1">
          <a:blip r:embed="rId2">
            <a:extLst>
              <a:ext uri="{28A0092B-C50C-407E-A947-70E740481C1C}">
                <a14:useLocalDpi xmlns:a14="http://schemas.microsoft.com/office/drawing/2010/main" val="0"/>
              </a:ext>
            </a:extLst>
          </a:blip>
          <a:srcRect l="22324"/>
          <a:stretch/>
        </p:blipFill>
        <p:spPr bwMode="auto">
          <a:xfrm>
            <a:off x="1506391" y="2544054"/>
            <a:ext cx="6138475" cy="367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0645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ea typeface="ＭＳ Ｐゴシック" panose="020B0600070205080204" pitchFamily="34" charset="-128"/>
              </a:rPr>
              <a:t>Example of Overlapping Total Specialization</a:t>
            </a:r>
            <a:endParaRPr lang="en-US" sz="3200" dirty="0">
              <a:ea typeface="ＭＳ Ｐゴシック" panose="020B0600070205080204" pitchFamily="34" charset="-128"/>
            </a:endParaRPr>
          </a:p>
        </p:txBody>
      </p:sp>
      <p:sp>
        <p:nvSpPr>
          <p:cNvPr id="3" name="Text Placeholder 2"/>
          <p:cNvSpPr>
            <a:spLocks noGrp="1"/>
          </p:cNvSpPr>
          <p:nvPr>
            <p:ph type="body" idx="1"/>
          </p:nvPr>
        </p:nvSpPr>
        <p:spPr>
          <a:xfrm>
            <a:off x="457200" y="1600201"/>
            <a:ext cx="8229600" cy="671051"/>
          </a:xfrm>
        </p:spPr>
        <p:txBody>
          <a:bodyPr/>
          <a:lstStyle/>
          <a:p>
            <a:pPr marL="0" indent="0">
              <a:buNone/>
            </a:pPr>
            <a:r>
              <a:rPr lang="en-US" sz="2000" b="1" dirty="0">
                <a:latin typeface="+mn-lt"/>
              </a:rPr>
              <a:t>Figure </a:t>
            </a:r>
            <a:r>
              <a:rPr lang="en-US" sz="2000" b="1" dirty="0" smtClean="0">
                <a:latin typeface="+mn-lt"/>
              </a:rPr>
              <a:t>4.5</a:t>
            </a:r>
            <a:r>
              <a:rPr lang="en-US" sz="2000" dirty="0" smtClean="0">
                <a:latin typeface="+mn-lt"/>
              </a:rPr>
              <a:t> E</a:t>
            </a:r>
            <a:r>
              <a:rPr lang="en-US" sz="100" dirty="0" smtClean="0">
                <a:latin typeface="+mn-lt"/>
              </a:rPr>
              <a:t> </a:t>
            </a:r>
            <a:r>
              <a:rPr lang="en-US" sz="2000" dirty="0" smtClean="0">
                <a:latin typeface="+mn-lt"/>
              </a:rPr>
              <a:t>E</a:t>
            </a:r>
            <a:r>
              <a:rPr lang="en-US" sz="100" dirty="0" smtClean="0">
                <a:latin typeface="+mn-lt"/>
              </a:rPr>
              <a:t> </a:t>
            </a:r>
            <a:r>
              <a:rPr lang="en-US" sz="2000" dirty="0" smtClean="0">
                <a:latin typeface="+mn-lt"/>
              </a:rPr>
              <a:t>R </a:t>
            </a:r>
            <a:r>
              <a:rPr lang="en-US" sz="2000" dirty="0">
                <a:latin typeface="+mn-lt"/>
              </a:rPr>
              <a:t>diagram </a:t>
            </a:r>
            <a:r>
              <a:rPr lang="en-US" sz="2000" dirty="0" smtClean="0">
                <a:latin typeface="+mn-lt"/>
              </a:rPr>
              <a:t>notation for </a:t>
            </a:r>
            <a:r>
              <a:rPr lang="en-US" sz="2000" dirty="0">
                <a:latin typeface="+mn-lt"/>
              </a:rPr>
              <a:t>an </a:t>
            </a:r>
            <a:r>
              <a:rPr lang="en-US" sz="2000" dirty="0" smtClean="0">
                <a:latin typeface="+mn-lt"/>
              </a:rPr>
              <a:t>overlapping (</a:t>
            </a:r>
            <a:r>
              <a:rPr lang="en-US" sz="2000" dirty="0">
                <a:latin typeface="+mn-lt"/>
              </a:rPr>
              <a:t>nondisjoint</a:t>
            </a:r>
            <a:r>
              <a:rPr lang="en-US" sz="2000" dirty="0" smtClean="0">
                <a:latin typeface="+mn-lt"/>
              </a:rPr>
              <a:t>) specialization</a:t>
            </a:r>
            <a:r>
              <a:rPr lang="en-US" sz="2000" dirty="0">
                <a:latin typeface="+mn-lt"/>
              </a:rPr>
              <a:t>.</a:t>
            </a:r>
          </a:p>
        </p:txBody>
      </p:sp>
      <p:pic>
        <p:nvPicPr>
          <p:cNvPr id="5" name="Picture 4" descr="A hierarchical representation of Enhanced Entity Relationship. A super class, part has two attributes as follows. Part  number and Description. The super class has an overlapping subclass, o which indicates a total participation. The overlapping subclass has two subsets leads to two subclasses as follows. Manufactured  with attributes, Drawing  number, Batch  number, and Manufacture  date. Another subclass, Purchased  Part with attributes. Supplier  name and List  pri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33" y="2673639"/>
            <a:ext cx="7375333" cy="2343656"/>
          </a:xfrm>
          <a:prstGeom prst="rect">
            <a:avLst/>
          </a:prstGeom>
        </p:spPr>
      </p:pic>
    </p:spTree>
    <p:extLst>
      <p:ext uri="{BB962C8B-B14F-4D97-AF65-F5344CB8AC3E}">
        <p14:creationId xmlns:p14="http://schemas.microsoft.com/office/powerpoint/2010/main" val="23365382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Specialization/Generalization Hierarchies, Lattices &amp; Shared Subclasses</a:t>
            </a:r>
            <a:r>
              <a:rPr lang="en-US" altLang="en-US" b="0" dirty="0">
                <a:ea typeface="ＭＳ Ｐゴシック" panose="020B0600070205080204" pitchFamily="34" charset="-128"/>
              </a:rPr>
              <a:t> </a:t>
            </a:r>
            <a:r>
              <a:rPr lang="en-US" altLang="en-US" sz="2000" b="0" dirty="0">
                <a:ea typeface="ＭＳ Ｐゴシック" panose="020B0600070205080204" pitchFamily="34" charset="-128"/>
              </a:rPr>
              <a:t>(</a:t>
            </a:r>
            <a:r>
              <a:rPr lang="en-US" altLang="en-US" sz="2000" b="0" dirty="0" smtClean="0">
                <a:ea typeface="ＭＳ Ｐゴシック" panose="020B0600070205080204" pitchFamily="34" charset="-128"/>
              </a:rPr>
              <a:t>1 of 3)</a:t>
            </a:r>
            <a:endParaRPr lang="en-US" sz="2000" b="0" dirty="0"/>
          </a:p>
        </p:txBody>
      </p:sp>
      <p:sp>
        <p:nvSpPr>
          <p:cNvPr id="3" name="Text Placeholder 2"/>
          <p:cNvSpPr>
            <a:spLocks noGrp="1"/>
          </p:cNvSpPr>
          <p:nvPr>
            <p:ph type="body" idx="1"/>
          </p:nvPr>
        </p:nvSpPr>
        <p:spPr>
          <a:xfrm>
            <a:off x="457200" y="1600200"/>
            <a:ext cx="8229600" cy="4525963"/>
          </a:xfrm>
        </p:spPr>
        <p:txBody>
          <a:bodyPr/>
          <a:lstStyle/>
          <a:p>
            <a:pPr eaLnBrk="1" hangingPunct="1"/>
            <a:r>
              <a:rPr lang="en-US" altLang="en-US" sz="2400" dirty="0">
                <a:latin typeface="+mn-lt"/>
                <a:ea typeface="ＭＳ Ｐゴシック" panose="020B0600070205080204" pitchFamily="34" charset="-128"/>
              </a:rPr>
              <a:t>A subclass may itself have further subclasses specified on it </a:t>
            </a:r>
          </a:p>
          <a:p>
            <a:pPr lvl="1" eaLnBrk="1" hangingPunct="1"/>
            <a:r>
              <a:rPr lang="en-US" altLang="en-US" sz="2400" dirty="0">
                <a:latin typeface="+mn-lt"/>
                <a:ea typeface="ＭＳ Ｐゴシック" panose="020B0600070205080204" pitchFamily="34" charset="-128"/>
              </a:rPr>
              <a:t>forms a hierarchy or a lattice</a:t>
            </a:r>
          </a:p>
          <a:p>
            <a:pPr eaLnBrk="1" hangingPunct="1"/>
            <a:r>
              <a:rPr lang="en-US" altLang="en-US" sz="2400" b="1" dirty="0">
                <a:latin typeface="+mn-lt"/>
                <a:ea typeface="ＭＳ Ｐゴシック" panose="020B0600070205080204" pitchFamily="34" charset="-128"/>
              </a:rPr>
              <a:t>Hierarchy</a:t>
            </a:r>
            <a:r>
              <a:rPr lang="en-US" altLang="en-US" sz="2400" dirty="0">
                <a:latin typeface="+mn-lt"/>
                <a:ea typeface="ＭＳ Ｐゴシック" panose="020B0600070205080204" pitchFamily="34" charset="-128"/>
              </a:rPr>
              <a:t> has a constraint that every subclass has only one superclass (called </a:t>
            </a:r>
            <a:r>
              <a:rPr lang="en-US" altLang="en-US" sz="2400" b="1" dirty="0">
                <a:latin typeface="+mn-lt"/>
                <a:ea typeface="ＭＳ Ｐゴシック" panose="020B0600070205080204" pitchFamily="34" charset="-128"/>
              </a:rPr>
              <a:t>single inheritance</a:t>
            </a:r>
            <a:r>
              <a:rPr lang="en-US" altLang="en-US" sz="2400" dirty="0">
                <a:latin typeface="+mn-lt"/>
                <a:ea typeface="ＭＳ Ｐゴシック" panose="020B0600070205080204" pitchFamily="34" charset="-128"/>
              </a:rPr>
              <a:t>); this is basically a </a:t>
            </a:r>
            <a:r>
              <a:rPr lang="en-US" altLang="en-US" sz="2400" b="1" dirty="0">
                <a:latin typeface="+mn-lt"/>
                <a:ea typeface="ＭＳ Ｐゴシック" panose="020B0600070205080204" pitchFamily="34" charset="-128"/>
              </a:rPr>
              <a:t>tree structure</a:t>
            </a:r>
          </a:p>
          <a:p>
            <a:pPr eaLnBrk="1" hangingPunct="1"/>
            <a:r>
              <a:rPr lang="en-US" altLang="en-US" sz="2400" dirty="0">
                <a:latin typeface="+mn-lt"/>
                <a:ea typeface="ＭＳ Ｐゴシック" panose="020B0600070205080204" pitchFamily="34" charset="-128"/>
              </a:rPr>
              <a:t>In a </a:t>
            </a:r>
            <a:r>
              <a:rPr lang="en-US" altLang="en-US" sz="2400" b="1" dirty="0">
                <a:latin typeface="+mn-lt"/>
                <a:ea typeface="ＭＳ Ｐゴシック" panose="020B0600070205080204" pitchFamily="34" charset="-128"/>
              </a:rPr>
              <a:t>lattice</a:t>
            </a:r>
            <a:r>
              <a:rPr lang="en-US" altLang="en-US" sz="2400" dirty="0">
                <a:latin typeface="+mn-lt"/>
                <a:ea typeface="ＭＳ Ｐゴシック" panose="020B0600070205080204" pitchFamily="34" charset="-128"/>
              </a:rPr>
              <a:t>, a subclass can be subclass of more than one superclass (called </a:t>
            </a:r>
            <a:r>
              <a:rPr lang="en-US" altLang="en-US" sz="2400" b="1" dirty="0">
                <a:latin typeface="+mn-lt"/>
                <a:ea typeface="ＭＳ Ｐゴシック" panose="020B0600070205080204" pitchFamily="34" charset="-128"/>
              </a:rPr>
              <a:t>multiple inheritance</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1193942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spcBef>
                <a:spcPct val="50000"/>
              </a:spcBef>
            </a:pPr>
            <a:r>
              <a:rPr lang="en-US" altLang="en-US" dirty="0">
                <a:ea typeface="ＭＳ Ｐゴシック" panose="020B0600070205080204" pitchFamily="34" charset="-128"/>
              </a:rPr>
              <a:t>Shared Subclass “Engineering_Manager”</a:t>
            </a:r>
          </a:p>
        </p:txBody>
      </p:sp>
      <p:sp>
        <p:nvSpPr>
          <p:cNvPr id="3" name="Text Placeholder 2"/>
          <p:cNvSpPr>
            <a:spLocks noGrp="1"/>
          </p:cNvSpPr>
          <p:nvPr>
            <p:ph type="body" idx="1"/>
          </p:nvPr>
        </p:nvSpPr>
        <p:spPr>
          <a:xfrm>
            <a:off x="457200" y="1600200"/>
            <a:ext cx="8229600" cy="730045"/>
          </a:xfrm>
        </p:spPr>
        <p:txBody>
          <a:bodyPr/>
          <a:lstStyle/>
          <a:p>
            <a:pPr marL="0" indent="0">
              <a:buNone/>
            </a:pPr>
            <a:r>
              <a:rPr lang="en-US" sz="2000" b="1" dirty="0">
                <a:latin typeface="+mn-lt"/>
              </a:rPr>
              <a:t>Figure </a:t>
            </a:r>
            <a:r>
              <a:rPr lang="en-US" sz="2000" b="1" dirty="0" smtClean="0">
                <a:latin typeface="+mn-lt"/>
              </a:rPr>
              <a:t>4.6 </a:t>
            </a:r>
            <a:r>
              <a:rPr lang="en-US" sz="2000" dirty="0" smtClean="0">
                <a:latin typeface="+mn-lt"/>
              </a:rPr>
              <a:t>A </a:t>
            </a:r>
            <a:r>
              <a:rPr lang="en-US" sz="2000" dirty="0">
                <a:latin typeface="+mn-lt"/>
              </a:rPr>
              <a:t>specialization lattice with shared </a:t>
            </a:r>
            <a:r>
              <a:rPr lang="en-US" sz="2000" dirty="0" smtClean="0">
                <a:latin typeface="+mn-lt"/>
              </a:rPr>
              <a:t>subclass ENGINEERING_MANAGER</a:t>
            </a:r>
            <a:r>
              <a:rPr lang="en-US" sz="2000" dirty="0">
                <a:latin typeface="+mn-lt"/>
              </a:rPr>
              <a:t>.</a:t>
            </a:r>
          </a:p>
        </p:txBody>
      </p:sp>
      <p:pic>
        <p:nvPicPr>
          <p:cNvPr id="4" name="Picture 3" descr="A hierarchical representation of shared sub classes. A super class, employee has as one sub class and two disjoint subclasses, d. Where one disjoint subclass indicates partial participation and another indicates total participation. The subclass, manager is with a subset. The partial participation of disjoint subclass has three subsets leads to three subclasses. Secretary, Technician, and Engineer. The total participation of disjoint subclass has two subsets leads to two subclasses as follows. Salaried  Employee and Hourly  Employee. The subclasses Engineer, manager, and salaried  employee shares a subclass Engineering  manager."/>
          <p:cNvPicPr>
            <a:picLocks noChangeAspect="1" noChangeArrowheads="1"/>
          </p:cNvPicPr>
          <p:nvPr/>
        </p:nvPicPr>
        <p:blipFill rotWithShape="1">
          <a:blip r:embed="rId2">
            <a:extLst>
              <a:ext uri="{28A0092B-C50C-407E-A947-70E740481C1C}">
                <a14:useLocalDpi xmlns:a14="http://schemas.microsoft.com/office/drawing/2010/main" val="0"/>
              </a:ext>
            </a:extLst>
          </a:blip>
          <a:srcRect b="11431"/>
          <a:stretch/>
        </p:blipFill>
        <p:spPr bwMode="auto">
          <a:xfrm>
            <a:off x="735301" y="2617795"/>
            <a:ext cx="7673398" cy="275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692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Specialization/Generalization Hierarchies, Lattices &amp; Shared Subclasses</a:t>
            </a:r>
            <a:r>
              <a:rPr lang="en-US" altLang="en-US" b="0" dirty="0">
                <a:ea typeface="ＭＳ Ｐゴシック" panose="020B0600070205080204" pitchFamily="34" charset="-128"/>
              </a:rPr>
              <a:t>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3)</a:t>
            </a:r>
            <a:endParaRPr lang="en-US" dirty="0"/>
          </a:p>
        </p:txBody>
      </p:sp>
      <p:sp>
        <p:nvSpPr>
          <p:cNvPr id="3" name="Text Placeholder 2"/>
          <p:cNvSpPr>
            <a:spLocks noGrp="1"/>
          </p:cNvSpPr>
          <p:nvPr>
            <p:ph type="body" idx="1"/>
          </p:nvPr>
        </p:nvSpPr>
        <p:spPr>
          <a:xfrm>
            <a:off x="457200" y="1600200"/>
            <a:ext cx="8229600" cy="4640943"/>
          </a:xfrm>
        </p:spPr>
        <p:txBody>
          <a:bodyPr/>
          <a:lstStyle/>
          <a:p>
            <a:pPr eaLnBrk="1" hangingPunct="1"/>
            <a:r>
              <a:rPr lang="en-US" altLang="en-US" sz="2200" dirty="0">
                <a:latin typeface="+mn-lt"/>
                <a:ea typeface="ＭＳ Ｐゴシック" panose="020B0600070205080204" pitchFamily="34" charset="-128"/>
              </a:rPr>
              <a:t>In a lattice or hierarchy, a subclass inherits attributes not only of its direct superclass, but also of all its predecessor superclasses</a:t>
            </a:r>
          </a:p>
          <a:p>
            <a:pPr eaLnBrk="1" hangingPunct="1"/>
            <a:r>
              <a:rPr lang="en-US" altLang="en-US" sz="2200" dirty="0">
                <a:latin typeface="+mn-lt"/>
                <a:ea typeface="ＭＳ Ｐゴシック" panose="020B0600070205080204" pitchFamily="34" charset="-128"/>
              </a:rPr>
              <a:t>A subclass with more than one superclass is called a shared subclass (multiple inheritance)</a:t>
            </a:r>
          </a:p>
          <a:p>
            <a:pPr eaLnBrk="1" hangingPunct="1"/>
            <a:r>
              <a:rPr lang="en-US" altLang="en-US" sz="2200" dirty="0">
                <a:latin typeface="+mn-lt"/>
                <a:ea typeface="ＭＳ Ｐゴシック" panose="020B0600070205080204" pitchFamily="34" charset="-128"/>
              </a:rPr>
              <a:t>Can have:</a:t>
            </a:r>
          </a:p>
          <a:p>
            <a:pPr lvl="1" eaLnBrk="1" hangingPunct="1"/>
            <a:r>
              <a:rPr lang="en-US" altLang="en-US" sz="2200" b="1" dirty="0">
                <a:latin typeface="+mn-lt"/>
                <a:ea typeface="ＭＳ Ｐゴシック" panose="020B0600070205080204" pitchFamily="34" charset="-128"/>
              </a:rPr>
              <a:t>specialization</a:t>
            </a:r>
            <a:r>
              <a:rPr lang="en-US" altLang="en-US" sz="2200" dirty="0">
                <a:latin typeface="+mn-lt"/>
                <a:ea typeface="ＭＳ Ｐゴシック" panose="020B0600070205080204" pitchFamily="34" charset="-128"/>
              </a:rPr>
              <a:t> hierarchies or lattices, or </a:t>
            </a:r>
          </a:p>
          <a:p>
            <a:pPr lvl="1" eaLnBrk="1" hangingPunct="1"/>
            <a:r>
              <a:rPr lang="en-US" altLang="en-US" sz="2200" b="1" dirty="0">
                <a:latin typeface="+mn-lt"/>
                <a:ea typeface="ＭＳ Ｐゴシック" panose="020B0600070205080204" pitchFamily="34" charset="-128"/>
              </a:rPr>
              <a:t>generalization</a:t>
            </a:r>
            <a:r>
              <a:rPr lang="en-US" altLang="en-US" sz="2200" dirty="0">
                <a:latin typeface="+mn-lt"/>
                <a:ea typeface="ＭＳ Ｐゴシック" panose="020B0600070205080204" pitchFamily="34" charset="-128"/>
              </a:rPr>
              <a:t> hierarchies or lattices, </a:t>
            </a:r>
          </a:p>
          <a:p>
            <a:pPr lvl="1" eaLnBrk="1" hangingPunct="1"/>
            <a:r>
              <a:rPr lang="en-US" altLang="en-US" sz="2200" dirty="0">
                <a:latin typeface="+mn-lt"/>
                <a:ea typeface="ＭＳ Ｐゴシック" panose="020B0600070205080204" pitchFamily="34" charset="-128"/>
              </a:rPr>
              <a:t>depending on how they were </a:t>
            </a:r>
            <a:r>
              <a:rPr lang="en-US" altLang="en-US" sz="2200" b="1" dirty="0">
                <a:latin typeface="+mn-lt"/>
                <a:ea typeface="ＭＳ Ｐゴシック" panose="020B0600070205080204" pitchFamily="34" charset="-128"/>
              </a:rPr>
              <a:t>derived</a:t>
            </a:r>
          </a:p>
          <a:p>
            <a:pPr eaLnBrk="1" hangingPunct="1"/>
            <a:r>
              <a:rPr lang="en-US" altLang="en-US" sz="2200" dirty="0">
                <a:latin typeface="+mn-lt"/>
                <a:ea typeface="ＭＳ Ｐゴシック" panose="020B0600070205080204" pitchFamily="34" charset="-128"/>
              </a:rPr>
              <a:t>We just use </a:t>
            </a:r>
            <a:r>
              <a:rPr lang="en-US" altLang="en-US" sz="2200" b="1" dirty="0">
                <a:latin typeface="+mn-lt"/>
                <a:ea typeface="ＭＳ Ｐゴシック" panose="020B0600070205080204" pitchFamily="34" charset="-128"/>
              </a:rPr>
              <a:t>specialization</a:t>
            </a:r>
            <a:r>
              <a:rPr lang="en-US" altLang="en-US" sz="2200" dirty="0">
                <a:latin typeface="+mn-lt"/>
                <a:ea typeface="ＭＳ Ｐゴシック" panose="020B0600070205080204" pitchFamily="34" charset="-128"/>
              </a:rPr>
              <a:t> (to stand for the end result of either specialization or generalization</a:t>
            </a:r>
            <a:r>
              <a:rPr lang="en-US" altLang="en-US" sz="2200" dirty="0" smtClean="0">
                <a:latin typeface="+mn-lt"/>
                <a:ea typeface="ＭＳ Ｐゴシック" panose="020B0600070205080204" pitchFamily="34" charset="-128"/>
              </a:rPr>
              <a:t>)</a:t>
            </a:r>
            <a:endParaRPr lang="en-US" altLang="en-US" sz="2200" dirty="0">
              <a:latin typeface="+mn-lt"/>
              <a:ea typeface="ＭＳ Ｐゴシック" panose="020B0600070205080204" pitchFamily="34" charset="-128"/>
            </a:endParaRPr>
          </a:p>
        </p:txBody>
      </p:sp>
    </p:spTree>
    <p:extLst>
      <p:ext uri="{BB962C8B-B14F-4D97-AF65-F5344CB8AC3E}">
        <p14:creationId xmlns:p14="http://schemas.microsoft.com/office/powerpoint/2010/main" val="2191804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Subclasses and </a:t>
            </a:r>
            <a:r>
              <a:rPr lang="en-US" altLang="en-US" dirty="0" smtClean="0">
                <a:ea typeface="ＭＳ Ｐゴシック" panose="020B0600070205080204" pitchFamily="34" charset="-128"/>
              </a:rPr>
              <a:t>Superclasses</a:t>
            </a:r>
            <a:r>
              <a:rPr lang="en-US" altLang="en-US" sz="2000" b="0" dirty="0" smtClean="0">
                <a:ea typeface="ＭＳ Ｐゴシック" panose="020B0600070205080204" pitchFamily="34" charset="-128"/>
              </a:rPr>
              <a:t> (1 of 5)</a:t>
            </a:r>
            <a:endParaRPr lang="en-US" sz="2000" b="0" dirty="0"/>
          </a:p>
        </p:txBody>
      </p:sp>
      <p:sp>
        <p:nvSpPr>
          <p:cNvPr id="3" name="Text Placeholder 2"/>
          <p:cNvSpPr>
            <a:spLocks noGrp="1"/>
          </p:cNvSpPr>
          <p:nvPr>
            <p:ph type="body" idx="1"/>
          </p:nvPr>
        </p:nvSpPr>
        <p:spPr>
          <a:xfrm>
            <a:off x="457200" y="1600201"/>
            <a:ext cx="8229600" cy="4299438"/>
          </a:xfrm>
        </p:spPr>
        <p:txBody>
          <a:bodyPr/>
          <a:lstStyle/>
          <a:p>
            <a:pPr eaLnBrk="1" hangingPunct="1"/>
            <a:r>
              <a:rPr lang="en-US" altLang="en-US" sz="2000" dirty="0">
                <a:latin typeface="+mn-lt"/>
                <a:ea typeface="ＭＳ Ｐゴシック" panose="020B0600070205080204" pitchFamily="34" charset="-128"/>
              </a:rPr>
              <a:t>An entity type may have additional meaningful subgroupings of its entities</a:t>
            </a:r>
          </a:p>
          <a:p>
            <a:pPr lvl="1" eaLnBrk="1" hangingPunct="1"/>
            <a:r>
              <a:rPr lang="en-US" altLang="en-US" sz="2000" dirty="0">
                <a:latin typeface="+mn-lt"/>
                <a:ea typeface="ＭＳ Ｐゴシック" panose="020B0600070205080204" pitchFamily="34" charset="-128"/>
              </a:rPr>
              <a:t>Example: EMPLOYEE may be further grouped into: </a:t>
            </a:r>
          </a:p>
          <a:p>
            <a:pPr lvl="2" eaLnBrk="1" hangingPunct="1"/>
            <a:r>
              <a:rPr lang="en-US" altLang="en-US" sz="2000" dirty="0">
                <a:latin typeface="+mn-lt"/>
                <a:ea typeface="ＭＳ Ｐゴシック" panose="020B0600070205080204" pitchFamily="34" charset="-128"/>
              </a:rPr>
              <a:t>SECRETARY, ENGINEER, TECHNICIAN, …</a:t>
            </a:r>
          </a:p>
          <a:p>
            <a:pPr lvl="3" indent="-230400" eaLnBrk="1" hangingPunct="1"/>
            <a:r>
              <a:rPr lang="en-US" altLang="en-US" sz="2000" dirty="0">
                <a:latin typeface="+mn-lt"/>
                <a:ea typeface="ＭＳ Ｐゴシック" panose="020B0600070205080204" pitchFamily="34" charset="-128"/>
              </a:rPr>
              <a:t>Based on the EMPLOYEE’s Job</a:t>
            </a:r>
          </a:p>
          <a:p>
            <a:pPr lvl="2" eaLnBrk="1" hangingPunct="1"/>
            <a:r>
              <a:rPr lang="en-US" altLang="en-US" sz="2000" dirty="0" smtClean="0">
                <a:latin typeface="+mn-lt"/>
                <a:ea typeface="ＭＳ Ｐゴシック" panose="020B0600070205080204" pitchFamily="34" charset="-128"/>
              </a:rPr>
              <a:t>MANAGER</a:t>
            </a:r>
          </a:p>
          <a:p>
            <a:pPr lvl="3" indent="-230400" eaLnBrk="1" hangingPunct="1"/>
            <a:r>
              <a:rPr lang="en-US" altLang="en-US" sz="2000" dirty="0" smtClean="0">
                <a:latin typeface="+mn-lt"/>
                <a:ea typeface="ＭＳ Ｐゴシック" panose="020B0600070205080204" pitchFamily="34" charset="-128"/>
              </a:rPr>
              <a:t>EMPLOYEEs who are managers (the role they play)</a:t>
            </a:r>
          </a:p>
          <a:p>
            <a:pPr lvl="2" eaLnBrk="1" hangingPunct="1"/>
            <a:r>
              <a:rPr lang="en-US" altLang="en-US" sz="2000" dirty="0" smtClean="0">
                <a:latin typeface="+mn-lt"/>
                <a:ea typeface="ＭＳ Ｐゴシック" panose="020B0600070205080204" pitchFamily="34" charset="-128"/>
              </a:rPr>
              <a:t>SALARIED_EMPLOYEE</a:t>
            </a:r>
            <a:r>
              <a:rPr lang="en-US" altLang="en-US" sz="2000" dirty="0">
                <a:latin typeface="+mn-lt"/>
                <a:ea typeface="ＭＳ Ｐゴシック" panose="020B0600070205080204" pitchFamily="34" charset="-128"/>
              </a:rPr>
              <a:t>, HOURLY_EMPLOYEE</a:t>
            </a:r>
          </a:p>
          <a:p>
            <a:pPr lvl="1" indent="-230400"/>
            <a:r>
              <a:rPr lang="en-US" altLang="en-US" sz="2000" dirty="0">
                <a:latin typeface="+mn-lt"/>
                <a:ea typeface="ＭＳ Ｐゴシック" panose="020B0600070205080204" pitchFamily="34" charset="-128"/>
              </a:rPr>
              <a:t>Based on the EMPLOYEE’s method of </a:t>
            </a:r>
            <a:r>
              <a:rPr lang="en-US" altLang="en-US" sz="2000" dirty="0" smtClean="0">
                <a:latin typeface="+mn-lt"/>
                <a:ea typeface="ＭＳ Ｐゴシック" panose="020B0600070205080204" pitchFamily="34" charset="-128"/>
              </a:rPr>
              <a:t>pay</a:t>
            </a:r>
          </a:p>
          <a:p>
            <a:r>
              <a:rPr lang="en-US" altLang="en-US" sz="20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20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2000" dirty="0">
                <a:latin typeface="+mn-lt"/>
                <a:ea typeface="ＭＳ Ｐゴシック" panose="020B0600070205080204" pitchFamily="34" charset="-128"/>
              </a:rPr>
              <a:t>R</a:t>
            </a:r>
            <a:r>
              <a:rPr lang="en-US" altLang="en-US" sz="2000" dirty="0" smtClean="0">
                <a:latin typeface="+mn-lt"/>
                <a:ea typeface="ＭＳ Ｐゴシック" panose="020B0600070205080204" pitchFamily="34" charset="-128"/>
              </a:rPr>
              <a:t> diagrams extend </a:t>
            </a:r>
            <a:r>
              <a:rPr lang="en-US" altLang="en-US" sz="20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2000" dirty="0">
                <a:latin typeface="+mn-lt"/>
                <a:ea typeface="ＭＳ Ｐゴシック" panose="020B0600070205080204" pitchFamily="34" charset="-128"/>
              </a:rPr>
              <a:t>R</a:t>
            </a:r>
            <a:r>
              <a:rPr lang="en-US" altLang="en-US" sz="2000" dirty="0" smtClean="0">
                <a:latin typeface="+mn-lt"/>
                <a:ea typeface="ＭＳ Ｐゴシック" panose="020B0600070205080204" pitchFamily="34" charset="-128"/>
              </a:rPr>
              <a:t> diagrams to represent these additional subgroupings, called </a:t>
            </a:r>
            <a:r>
              <a:rPr lang="en-US" altLang="en-US" sz="2000" b="1" dirty="0" smtClean="0">
                <a:latin typeface="+mn-lt"/>
                <a:ea typeface="ＭＳ Ｐゴシック" panose="020B0600070205080204" pitchFamily="34" charset="-128"/>
              </a:rPr>
              <a:t>subclasses</a:t>
            </a:r>
            <a:r>
              <a:rPr lang="en-US" altLang="en-US" sz="2000" dirty="0" smtClean="0">
                <a:latin typeface="+mn-lt"/>
                <a:ea typeface="ＭＳ Ｐゴシック" panose="020B0600070205080204" pitchFamily="34" charset="-128"/>
              </a:rPr>
              <a:t> or </a:t>
            </a:r>
            <a:r>
              <a:rPr lang="en-US" altLang="en-US" sz="2000" b="1" dirty="0" smtClean="0">
                <a:latin typeface="+mn-lt"/>
                <a:ea typeface="ＭＳ Ｐゴシック" panose="020B0600070205080204" pitchFamily="34" charset="-128"/>
              </a:rPr>
              <a:t>subtypes</a:t>
            </a:r>
            <a:endParaRPr lang="en-US" altLang="en-US" sz="2000" b="1" dirty="0">
              <a:latin typeface="+mn-lt"/>
              <a:ea typeface="ＭＳ Ｐゴシック" panose="020B0600070205080204" pitchFamily="34" charset="-128"/>
            </a:endParaRPr>
          </a:p>
        </p:txBody>
      </p:sp>
    </p:spTree>
    <p:extLst>
      <p:ext uri="{BB962C8B-B14F-4D97-AF65-F5344CB8AC3E}">
        <p14:creationId xmlns:p14="http://schemas.microsoft.com/office/powerpoint/2010/main" val="802687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Specialization/Generalization Hierarchies, Lattices &amp; Shared Subclasses</a:t>
            </a:r>
            <a:r>
              <a:rPr lang="en-US" altLang="en-US" b="0" dirty="0">
                <a:ea typeface="ＭＳ Ｐゴシック" panose="020B0600070205080204" pitchFamily="34" charset="-128"/>
              </a:rPr>
              <a:t>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3)</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ea typeface="ＭＳ Ｐゴシック" panose="020B0600070205080204" pitchFamily="34" charset="-128"/>
              </a:rPr>
              <a:t>In </a:t>
            </a:r>
            <a:r>
              <a:rPr lang="en-US" altLang="en-US" sz="2400" b="1" dirty="0">
                <a:latin typeface="+mn-lt"/>
                <a:ea typeface="ＭＳ Ｐゴシック" panose="020B0600070205080204" pitchFamily="34" charset="-128"/>
              </a:rPr>
              <a:t>specialization</a:t>
            </a:r>
            <a:r>
              <a:rPr lang="en-US" altLang="en-US" sz="2400" dirty="0">
                <a:latin typeface="+mn-lt"/>
                <a:ea typeface="ＭＳ Ｐゴシック" panose="020B0600070205080204" pitchFamily="34" charset="-128"/>
              </a:rPr>
              <a:t>, start with an entity type and then define subclasses of the entity type by successive specialization</a:t>
            </a:r>
          </a:p>
          <a:p>
            <a:pPr lvl="1" eaLnBrk="1" hangingPunct="1"/>
            <a:r>
              <a:rPr lang="en-US" altLang="en-US" sz="2400" dirty="0">
                <a:latin typeface="+mn-lt"/>
                <a:ea typeface="ＭＳ Ｐゴシック" panose="020B0600070205080204" pitchFamily="34" charset="-128"/>
              </a:rPr>
              <a:t>called a </a:t>
            </a:r>
            <a:r>
              <a:rPr lang="en-US" altLang="en-US" sz="2400" b="1" dirty="0">
                <a:latin typeface="+mn-lt"/>
                <a:ea typeface="ＭＳ Ｐゴシック" panose="020B0600070205080204" pitchFamily="34" charset="-128"/>
              </a:rPr>
              <a:t>top down</a:t>
            </a:r>
            <a:r>
              <a:rPr lang="en-US" altLang="en-US" sz="2400" dirty="0">
                <a:latin typeface="+mn-lt"/>
                <a:ea typeface="ＭＳ Ｐゴシック" panose="020B0600070205080204" pitchFamily="34" charset="-128"/>
              </a:rPr>
              <a:t> conceptual refinement process</a:t>
            </a:r>
          </a:p>
          <a:p>
            <a:pPr eaLnBrk="1" hangingPunct="1"/>
            <a:r>
              <a:rPr lang="en-US" altLang="en-US" sz="2400" dirty="0">
                <a:latin typeface="+mn-lt"/>
                <a:ea typeface="ＭＳ Ｐゴシック" panose="020B0600070205080204" pitchFamily="34" charset="-128"/>
              </a:rPr>
              <a:t>In </a:t>
            </a:r>
            <a:r>
              <a:rPr lang="en-US" altLang="en-US" sz="2400" b="1" dirty="0">
                <a:latin typeface="+mn-lt"/>
                <a:ea typeface="ＭＳ Ｐゴシック" panose="020B0600070205080204" pitchFamily="34" charset="-128"/>
              </a:rPr>
              <a:t>generalization</a:t>
            </a:r>
            <a:r>
              <a:rPr lang="en-US" altLang="en-US" sz="2400" dirty="0">
                <a:latin typeface="+mn-lt"/>
                <a:ea typeface="ＭＳ Ｐゴシック" panose="020B0600070205080204" pitchFamily="34" charset="-128"/>
              </a:rPr>
              <a:t>, start with many entity types and generalize those that have common properties</a:t>
            </a:r>
          </a:p>
          <a:p>
            <a:pPr lvl="1" eaLnBrk="1" hangingPunct="1"/>
            <a:r>
              <a:rPr lang="en-US" altLang="en-US" sz="2400" dirty="0">
                <a:latin typeface="+mn-lt"/>
                <a:ea typeface="ＭＳ Ｐゴシック" panose="020B0600070205080204" pitchFamily="34" charset="-128"/>
              </a:rPr>
              <a:t>Called a </a:t>
            </a:r>
            <a:r>
              <a:rPr lang="en-US" altLang="en-US" sz="2400" b="1" dirty="0">
                <a:latin typeface="+mn-lt"/>
                <a:ea typeface="ＭＳ Ｐゴシック" panose="020B0600070205080204" pitchFamily="34" charset="-128"/>
              </a:rPr>
              <a:t>bottom up</a:t>
            </a:r>
            <a:r>
              <a:rPr lang="en-US" altLang="en-US" sz="2400" dirty="0">
                <a:latin typeface="+mn-lt"/>
                <a:ea typeface="ＭＳ Ｐゴシック" panose="020B0600070205080204" pitchFamily="34" charset="-128"/>
              </a:rPr>
              <a:t> conceptual synthesis process</a:t>
            </a:r>
          </a:p>
          <a:p>
            <a:pPr eaLnBrk="1" hangingPunct="1"/>
            <a:r>
              <a:rPr lang="en-US" altLang="en-US" sz="2400" dirty="0">
                <a:latin typeface="+mn-lt"/>
                <a:ea typeface="ＭＳ Ｐゴシック" panose="020B0600070205080204" pitchFamily="34" charset="-128"/>
              </a:rPr>
              <a:t>In practice, a </a:t>
            </a:r>
            <a:r>
              <a:rPr lang="en-US" altLang="en-US" sz="2400" b="1" dirty="0">
                <a:latin typeface="+mn-lt"/>
                <a:ea typeface="ＭＳ Ｐゴシック" panose="020B0600070205080204" pitchFamily="34" charset="-128"/>
              </a:rPr>
              <a:t>combination of both processes</a:t>
            </a:r>
            <a:r>
              <a:rPr lang="en-US" altLang="en-US" sz="2400" dirty="0">
                <a:latin typeface="+mn-lt"/>
                <a:ea typeface="ＭＳ Ｐゴシック" panose="020B0600070205080204" pitchFamily="34" charset="-128"/>
              </a:rPr>
              <a:t> is usually </a:t>
            </a:r>
            <a:r>
              <a:rPr lang="en-US" altLang="en-US" sz="2400" dirty="0" smtClean="0">
                <a:latin typeface="+mn-lt"/>
                <a:ea typeface="ＭＳ Ｐゴシック" panose="020B0600070205080204" pitchFamily="34" charset="-128"/>
              </a:rPr>
              <a:t>employed</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20311675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Specialization / Generalization Lattice Example </a:t>
            </a:r>
            <a:r>
              <a:rPr lang="en-US" altLang="en-US" dirty="0" smtClean="0">
                <a:ea typeface="ＭＳ Ｐゴシック" panose="020B0600070205080204" pitchFamily="34" charset="-128"/>
              </a:rPr>
              <a:t>(UNIVERSITY)</a:t>
            </a:r>
            <a:endParaRPr lang="en-US" dirty="0"/>
          </a:p>
        </p:txBody>
      </p:sp>
      <p:sp>
        <p:nvSpPr>
          <p:cNvPr id="3" name="Text Placeholder 2"/>
          <p:cNvSpPr>
            <a:spLocks noGrp="1"/>
          </p:cNvSpPr>
          <p:nvPr>
            <p:ph type="body" idx="1"/>
          </p:nvPr>
        </p:nvSpPr>
        <p:spPr>
          <a:xfrm>
            <a:off x="457200" y="1600201"/>
            <a:ext cx="8229600" cy="656302"/>
          </a:xfrm>
        </p:spPr>
        <p:txBody>
          <a:bodyPr/>
          <a:lstStyle/>
          <a:p>
            <a:pPr marL="0" indent="0">
              <a:buNone/>
            </a:pPr>
            <a:r>
              <a:rPr lang="en-US" sz="2000" b="1" dirty="0">
                <a:latin typeface="+mn-lt"/>
              </a:rPr>
              <a:t>Figure </a:t>
            </a:r>
            <a:r>
              <a:rPr lang="en-US" sz="2000" b="1" dirty="0" smtClean="0">
                <a:latin typeface="+mn-lt"/>
              </a:rPr>
              <a:t>4.7</a:t>
            </a:r>
            <a:r>
              <a:rPr lang="en-US" sz="2000" dirty="0" smtClean="0">
                <a:latin typeface="+mn-lt"/>
              </a:rPr>
              <a:t> A </a:t>
            </a:r>
            <a:r>
              <a:rPr lang="en-US" sz="2000" dirty="0">
                <a:latin typeface="+mn-lt"/>
              </a:rPr>
              <a:t>specialization </a:t>
            </a:r>
            <a:r>
              <a:rPr lang="en-US" sz="2000" dirty="0" smtClean="0">
                <a:latin typeface="+mn-lt"/>
              </a:rPr>
              <a:t>lattice with </a:t>
            </a:r>
            <a:r>
              <a:rPr lang="en-US" sz="2000" dirty="0">
                <a:latin typeface="+mn-lt"/>
              </a:rPr>
              <a:t>multiple </a:t>
            </a:r>
            <a:r>
              <a:rPr lang="en-US" sz="2000" dirty="0" smtClean="0">
                <a:latin typeface="+mn-lt"/>
              </a:rPr>
              <a:t>inheritance for </a:t>
            </a:r>
            <a:r>
              <a:rPr lang="en-US" sz="2000" dirty="0">
                <a:latin typeface="+mn-lt"/>
              </a:rPr>
              <a:t>a </a:t>
            </a:r>
            <a:r>
              <a:rPr lang="en-US" sz="2000" dirty="0" smtClean="0">
                <a:latin typeface="+mn-lt"/>
              </a:rPr>
              <a:t>UNIVERSITY database</a:t>
            </a:r>
            <a:r>
              <a:rPr lang="en-US" sz="2000" dirty="0">
                <a:latin typeface="+mn-lt"/>
              </a:rPr>
              <a:t>.</a:t>
            </a:r>
          </a:p>
        </p:txBody>
      </p:sp>
      <p:pic>
        <p:nvPicPr>
          <p:cNvPr id="4" name="Picture 5" descr="A hierarchical representation of multiple inheritances for a university database. A super class, Person, has five attributes as follows. Address, Birth date, S s n, Name and sex. Super class has the total partition of overlapping subclass, o. The overlap subclass has three subsets leads to three subclasses. Employee with attributes, salary, Alumnus, and Student with attribute Major dept. Subclass Alumnus has multi valued attribute, Degrees. Further degrees have three attributes, Year, Degree, and Major. The subclass, Employee has the total partition of disjoint subclass, d. It has three subsets with three subclasses corresponding with the attributes as follows. Staff with attribute position, Faculty with Rank, and Student assistant with attribute Percent  time. The subclass, student has partial partition and total partition. The partial partition with subset leads to subclass student  assistant. The total partition with has disjoint d, it has two subsets which leads to Graduate student with attribute, degree program and undergraduate student with attribute, class. The subclass, Student assistant has total partition d with two subsets leads to subclasses, Research  assistant with attribute, project and Teaching  assistant with attribute, course."/>
          <p:cNvPicPr>
            <a:picLocks noChangeAspect="1" noChangeArrowheads="1"/>
          </p:cNvPicPr>
          <p:nvPr/>
        </p:nvPicPr>
        <p:blipFill rotWithShape="1">
          <a:blip r:embed="rId2">
            <a:extLst>
              <a:ext uri="{28A0092B-C50C-407E-A947-70E740481C1C}">
                <a14:useLocalDpi xmlns:a14="http://schemas.microsoft.com/office/drawing/2010/main" val="0"/>
              </a:ext>
            </a:extLst>
          </a:blip>
          <a:srcRect b="6890"/>
          <a:stretch/>
        </p:blipFill>
        <p:spPr bwMode="auto">
          <a:xfrm>
            <a:off x="2147454" y="2544054"/>
            <a:ext cx="4849091" cy="375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593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Categories (UNION TYPES)</a:t>
            </a:r>
            <a:r>
              <a:rPr lang="en-US" altLang="en-US" b="0" dirty="0">
                <a:ea typeface="ＭＳ Ｐゴシック" panose="020B0600070205080204" pitchFamily="34" charset="-128"/>
              </a:rPr>
              <a:t> </a:t>
            </a:r>
            <a:r>
              <a:rPr lang="en-US" altLang="en-US" sz="2000" b="0" dirty="0">
                <a:ea typeface="ＭＳ Ｐゴシック" panose="020B0600070205080204" pitchFamily="34" charset="-128"/>
              </a:rPr>
              <a:t>(</a:t>
            </a:r>
            <a:r>
              <a:rPr lang="en-US" altLang="en-US" sz="2000" b="0" dirty="0" smtClean="0">
                <a:ea typeface="ＭＳ Ｐゴシック" panose="020B0600070205080204" pitchFamily="34" charset="-128"/>
              </a:rPr>
              <a:t>1 of 2)</a:t>
            </a:r>
            <a:endParaRPr lang="en-US" sz="2000" b="0" dirty="0"/>
          </a:p>
        </p:txBody>
      </p:sp>
      <p:sp>
        <p:nvSpPr>
          <p:cNvPr id="3" name="Text Placeholder 2"/>
          <p:cNvSpPr>
            <a:spLocks noGrp="1"/>
          </p:cNvSpPr>
          <p:nvPr>
            <p:ph type="body" idx="1"/>
          </p:nvPr>
        </p:nvSpPr>
        <p:spPr>
          <a:xfrm>
            <a:off x="457200" y="1600200"/>
            <a:ext cx="8229600" cy="4667865"/>
          </a:xfrm>
        </p:spPr>
        <p:txBody>
          <a:bodyPr/>
          <a:lstStyle/>
          <a:p>
            <a:pPr eaLnBrk="1" hangingPunct="1">
              <a:spcBef>
                <a:spcPts val="1200"/>
              </a:spcBef>
            </a:pPr>
            <a:r>
              <a:rPr lang="en-US" altLang="en-US" sz="2200" dirty="0">
                <a:latin typeface="+mn-lt"/>
                <a:ea typeface="ＭＳ Ｐゴシック" panose="020B0600070205080204" pitchFamily="34" charset="-128"/>
              </a:rPr>
              <a:t>All of the </a:t>
            </a:r>
            <a:r>
              <a:rPr lang="en-US" altLang="en-US" sz="2200" b="1" dirty="0">
                <a:latin typeface="+mn-lt"/>
                <a:ea typeface="ＭＳ Ｐゴシック" panose="020B0600070205080204" pitchFamily="34" charset="-128"/>
              </a:rPr>
              <a:t>superclass/subclass relationships</a:t>
            </a:r>
            <a:r>
              <a:rPr lang="en-US" altLang="en-US" sz="2200" dirty="0">
                <a:latin typeface="+mn-lt"/>
                <a:ea typeface="ＭＳ Ｐゴシック" panose="020B0600070205080204" pitchFamily="34" charset="-128"/>
              </a:rPr>
              <a:t> we have seen thus far have a single superclass </a:t>
            </a:r>
          </a:p>
          <a:p>
            <a:pPr eaLnBrk="1" hangingPunct="1">
              <a:spcBef>
                <a:spcPts val="1200"/>
              </a:spcBef>
            </a:pPr>
            <a:r>
              <a:rPr lang="en-US" altLang="en-US" sz="2200" dirty="0">
                <a:latin typeface="+mn-lt"/>
                <a:ea typeface="ＭＳ Ｐゴシック" panose="020B0600070205080204" pitchFamily="34" charset="-128"/>
              </a:rPr>
              <a:t>A shared subclass is a subclass in:</a:t>
            </a:r>
          </a:p>
          <a:p>
            <a:pPr lvl="1" eaLnBrk="1" hangingPunct="1"/>
            <a:r>
              <a:rPr lang="en-US" altLang="en-US" sz="2200" b="1" dirty="0">
                <a:latin typeface="+mn-lt"/>
                <a:ea typeface="ＭＳ Ｐゴシック" panose="020B0600070205080204" pitchFamily="34" charset="-128"/>
              </a:rPr>
              <a:t>more than one</a:t>
            </a:r>
            <a:r>
              <a:rPr lang="en-US" altLang="en-US" sz="2200" dirty="0">
                <a:latin typeface="+mn-lt"/>
                <a:ea typeface="ＭＳ Ｐゴシック" panose="020B0600070205080204" pitchFamily="34" charset="-128"/>
              </a:rPr>
              <a:t> distinct superclass/subclass relationships</a:t>
            </a:r>
          </a:p>
          <a:p>
            <a:pPr lvl="1" eaLnBrk="1" hangingPunct="1"/>
            <a:r>
              <a:rPr lang="en-US" altLang="en-US" sz="2200" dirty="0">
                <a:latin typeface="+mn-lt"/>
                <a:ea typeface="ＭＳ Ｐゴシック" panose="020B0600070205080204" pitchFamily="34" charset="-128"/>
              </a:rPr>
              <a:t>each relationships has a </a:t>
            </a:r>
            <a:r>
              <a:rPr lang="en-US" altLang="en-US" sz="2200" b="1" dirty="0">
                <a:latin typeface="+mn-lt"/>
                <a:ea typeface="ＭＳ Ｐゴシック" panose="020B0600070205080204" pitchFamily="34" charset="-128"/>
              </a:rPr>
              <a:t>single</a:t>
            </a:r>
            <a:r>
              <a:rPr lang="en-US" altLang="en-US" sz="2200" dirty="0">
                <a:latin typeface="+mn-lt"/>
                <a:ea typeface="ＭＳ Ｐゴシック" panose="020B0600070205080204" pitchFamily="34" charset="-128"/>
              </a:rPr>
              <a:t> superclass</a:t>
            </a:r>
          </a:p>
          <a:p>
            <a:pPr lvl="1" eaLnBrk="1" hangingPunct="1"/>
            <a:r>
              <a:rPr lang="en-US" altLang="en-US" sz="2200" dirty="0">
                <a:latin typeface="+mn-lt"/>
                <a:ea typeface="ＭＳ Ｐゴシック" panose="020B0600070205080204" pitchFamily="34" charset="-128"/>
              </a:rPr>
              <a:t>shared subclass leads to multiple inheritance</a:t>
            </a:r>
          </a:p>
          <a:p>
            <a:pPr eaLnBrk="1" hangingPunct="1">
              <a:spcBef>
                <a:spcPts val="1200"/>
              </a:spcBef>
            </a:pPr>
            <a:r>
              <a:rPr lang="en-US" altLang="en-US" sz="2200" dirty="0">
                <a:latin typeface="+mn-lt"/>
                <a:ea typeface="ＭＳ Ｐゴシック" panose="020B0600070205080204" pitchFamily="34" charset="-128"/>
              </a:rPr>
              <a:t>In some cases, we need to model a </a:t>
            </a:r>
            <a:r>
              <a:rPr lang="en-US" altLang="en-US" sz="2200" b="1" dirty="0">
                <a:latin typeface="+mn-lt"/>
                <a:ea typeface="ＭＳ Ｐゴシック" panose="020B0600070205080204" pitchFamily="34" charset="-128"/>
              </a:rPr>
              <a:t>single superclass/subclass relationship with more than one superclass</a:t>
            </a:r>
            <a:r>
              <a:rPr lang="en-US" altLang="en-US" sz="2200" u="sng" dirty="0">
                <a:latin typeface="+mn-lt"/>
                <a:ea typeface="ＭＳ Ｐゴシック" panose="020B0600070205080204" pitchFamily="34" charset="-128"/>
              </a:rPr>
              <a:t> </a:t>
            </a:r>
          </a:p>
          <a:p>
            <a:pPr eaLnBrk="1" hangingPunct="1">
              <a:spcBef>
                <a:spcPts val="1200"/>
              </a:spcBef>
            </a:pPr>
            <a:r>
              <a:rPr lang="en-US" altLang="en-US" sz="2200" dirty="0">
                <a:latin typeface="+mn-lt"/>
                <a:ea typeface="ＭＳ Ｐゴシック" panose="020B0600070205080204" pitchFamily="34" charset="-128"/>
              </a:rPr>
              <a:t>Superclasses can represent different entity types </a:t>
            </a:r>
          </a:p>
          <a:p>
            <a:pPr eaLnBrk="1" hangingPunct="1">
              <a:spcBef>
                <a:spcPts val="1200"/>
              </a:spcBef>
            </a:pPr>
            <a:r>
              <a:rPr lang="en-US" altLang="en-US" sz="2200" dirty="0">
                <a:latin typeface="+mn-lt"/>
                <a:ea typeface="ＭＳ Ｐゴシック" panose="020B0600070205080204" pitchFamily="34" charset="-128"/>
              </a:rPr>
              <a:t>Such a subclass is called a category or UNION </a:t>
            </a:r>
            <a:r>
              <a:rPr lang="en-US" altLang="en-US" sz="2200" dirty="0" smtClean="0">
                <a:latin typeface="+mn-lt"/>
                <a:ea typeface="ＭＳ Ｐゴシック" panose="020B0600070205080204" pitchFamily="34" charset="-128"/>
              </a:rPr>
              <a:t>TYPE</a:t>
            </a:r>
            <a:endParaRPr lang="en-US" altLang="en-US" sz="2200" dirty="0">
              <a:latin typeface="+mn-lt"/>
              <a:ea typeface="ＭＳ Ｐゴシック" panose="020B0600070205080204" pitchFamily="34" charset="-128"/>
            </a:endParaRPr>
          </a:p>
        </p:txBody>
      </p:sp>
    </p:spTree>
    <p:extLst>
      <p:ext uri="{BB962C8B-B14F-4D97-AF65-F5344CB8AC3E}">
        <p14:creationId xmlns:p14="http://schemas.microsoft.com/office/powerpoint/2010/main" val="16796789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Categories (UNION TYPES)</a:t>
            </a:r>
            <a:r>
              <a:rPr lang="en-US" altLang="en-US" b="0" dirty="0">
                <a:ea typeface="ＭＳ Ｐゴシック" panose="020B0600070205080204" pitchFamily="34" charset="-128"/>
              </a:rPr>
              <a:t>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2)</a:t>
            </a:r>
            <a:endParaRPr lang="en-US" b="0" dirty="0"/>
          </a:p>
        </p:txBody>
      </p:sp>
      <p:sp>
        <p:nvSpPr>
          <p:cNvPr id="3" name="Text Placeholder 2"/>
          <p:cNvSpPr>
            <a:spLocks noGrp="1"/>
          </p:cNvSpPr>
          <p:nvPr>
            <p:ph type="body" idx="1"/>
          </p:nvPr>
        </p:nvSpPr>
        <p:spPr>
          <a:xfrm>
            <a:off x="457200" y="1600200"/>
            <a:ext cx="8229600" cy="4669971"/>
          </a:xfrm>
        </p:spPr>
        <p:txBody>
          <a:bodyPr/>
          <a:lstStyle/>
          <a:p>
            <a:pPr eaLnBrk="1" hangingPunct="1"/>
            <a:r>
              <a:rPr lang="en-US" altLang="en-US" sz="2200" dirty="0">
                <a:latin typeface="+mn-lt"/>
                <a:ea typeface="ＭＳ Ｐゴシック" panose="020B0600070205080204" pitchFamily="34" charset="-128"/>
              </a:rPr>
              <a:t>Example: In a database for vehicle registration, a vehicle owner can be a PERSON, a BANK (holding a lien on a vehicle) or a COMPANY.</a:t>
            </a:r>
          </a:p>
          <a:p>
            <a:pPr lvl="1" eaLnBrk="1" hangingPunct="1"/>
            <a:r>
              <a:rPr lang="en-US" altLang="en-US" sz="2200" dirty="0">
                <a:latin typeface="+mn-lt"/>
                <a:ea typeface="ＭＳ Ｐゴシック" panose="020B0600070205080204" pitchFamily="34" charset="-128"/>
              </a:rPr>
              <a:t>A </a:t>
            </a:r>
            <a:r>
              <a:rPr lang="en-US" altLang="en-US" sz="2200" b="1" dirty="0">
                <a:latin typeface="+mn-lt"/>
                <a:ea typeface="ＭＳ Ｐゴシック" panose="020B0600070205080204" pitchFamily="34" charset="-128"/>
              </a:rPr>
              <a:t>category</a:t>
            </a:r>
            <a:r>
              <a:rPr lang="en-US" altLang="en-US" sz="2200" dirty="0">
                <a:latin typeface="+mn-lt"/>
                <a:ea typeface="ＭＳ Ｐゴシック" panose="020B0600070205080204" pitchFamily="34" charset="-128"/>
              </a:rPr>
              <a:t> (UNION type) called OWNER is created to represent a subset of the </a:t>
            </a:r>
            <a:r>
              <a:rPr lang="en-US" altLang="en-US" sz="2200" b="1" dirty="0">
                <a:latin typeface="+mn-lt"/>
                <a:ea typeface="ＭＳ Ｐゴシック" panose="020B0600070205080204" pitchFamily="34" charset="-128"/>
              </a:rPr>
              <a:t>union</a:t>
            </a:r>
            <a:r>
              <a:rPr lang="en-US" altLang="en-US" sz="2200" dirty="0">
                <a:latin typeface="+mn-lt"/>
                <a:ea typeface="ＭＳ Ｐゴシック" panose="020B0600070205080204" pitchFamily="34" charset="-128"/>
              </a:rPr>
              <a:t> of the three superclasses COMPANY, BANK, and PERSON </a:t>
            </a:r>
          </a:p>
          <a:p>
            <a:pPr lvl="1" eaLnBrk="1" hangingPunct="1"/>
            <a:r>
              <a:rPr lang="en-US" altLang="en-US" sz="2200" dirty="0">
                <a:latin typeface="+mn-lt"/>
                <a:ea typeface="ＭＳ Ｐゴシック" panose="020B0600070205080204" pitchFamily="34" charset="-128"/>
              </a:rPr>
              <a:t>A category member must exist in </a:t>
            </a:r>
            <a:r>
              <a:rPr lang="en-US" altLang="en-US" sz="2200" b="1" dirty="0">
                <a:latin typeface="+mn-lt"/>
                <a:ea typeface="ＭＳ Ｐゴシック" panose="020B0600070205080204" pitchFamily="34" charset="-128"/>
              </a:rPr>
              <a:t>at least one (typically just one)</a:t>
            </a:r>
            <a:r>
              <a:rPr lang="en-US" altLang="en-US" sz="2200" dirty="0">
                <a:latin typeface="+mn-lt"/>
                <a:ea typeface="ＭＳ Ｐゴシック" panose="020B0600070205080204" pitchFamily="34" charset="-128"/>
              </a:rPr>
              <a:t> of its superclasses</a:t>
            </a:r>
          </a:p>
          <a:p>
            <a:pPr eaLnBrk="1" hangingPunct="1"/>
            <a:r>
              <a:rPr lang="en-US" altLang="en-US" sz="2200" dirty="0">
                <a:latin typeface="+mn-lt"/>
                <a:ea typeface="ＭＳ Ｐゴシック" panose="020B0600070205080204" pitchFamily="34" charset="-128"/>
              </a:rPr>
              <a:t>Difference from </a:t>
            </a:r>
            <a:r>
              <a:rPr lang="en-US" altLang="en-US" sz="2200" b="1" dirty="0">
                <a:latin typeface="+mn-lt"/>
                <a:ea typeface="ＭＳ Ｐゴシック" panose="020B0600070205080204" pitchFamily="34" charset="-128"/>
              </a:rPr>
              <a:t>shared subclass</a:t>
            </a:r>
            <a:r>
              <a:rPr lang="en-US" altLang="en-US" sz="2200" dirty="0">
                <a:latin typeface="+mn-lt"/>
                <a:ea typeface="ＭＳ Ｐゴシック" panose="020B0600070205080204" pitchFamily="34" charset="-128"/>
              </a:rPr>
              <a:t>, which is a:</a:t>
            </a:r>
          </a:p>
          <a:p>
            <a:pPr lvl="1" eaLnBrk="1" hangingPunct="1"/>
            <a:r>
              <a:rPr lang="en-US" altLang="en-US" sz="2200" dirty="0">
                <a:latin typeface="+mn-lt"/>
                <a:ea typeface="ＭＳ Ｐゴシック" panose="020B0600070205080204" pitchFamily="34" charset="-128"/>
              </a:rPr>
              <a:t>subset of the </a:t>
            </a:r>
            <a:r>
              <a:rPr lang="en-US" altLang="en-US" sz="2200" b="1" dirty="0">
                <a:latin typeface="+mn-lt"/>
                <a:ea typeface="ＭＳ Ｐゴシック" panose="020B0600070205080204" pitchFamily="34" charset="-128"/>
              </a:rPr>
              <a:t>intersection</a:t>
            </a:r>
            <a:r>
              <a:rPr lang="en-US" altLang="en-US" sz="2200" dirty="0">
                <a:latin typeface="+mn-lt"/>
                <a:ea typeface="ＭＳ Ｐゴシック" panose="020B0600070205080204" pitchFamily="34" charset="-128"/>
              </a:rPr>
              <a:t> of its superclasses</a:t>
            </a:r>
          </a:p>
          <a:p>
            <a:pPr lvl="1" eaLnBrk="1" hangingPunct="1"/>
            <a:r>
              <a:rPr lang="en-US" altLang="en-US" sz="2200" dirty="0">
                <a:latin typeface="+mn-lt"/>
                <a:ea typeface="ＭＳ Ｐゴシック" panose="020B0600070205080204" pitchFamily="34" charset="-128"/>
              </a:rPr>
              <a:t>shared subclass member must exist in </a:t>
            </a:r>
            <a:r>
              <a:rPr lang="en-US" altLang="en-US" sz="2200" b="1" dirty="0">
                <a:latin typeface="+mn-lt"/>
                <a:ea typeface="ＭＳ Ｐゴシック" panose="020B0600070205080204" pitchFamily="34" charset="-128"/>
              </a:rPr>
              <a:t>all</a:t>
            </a:r>
            <a:r>
              <a:rPr lang="en-US" altLang="en-US" sz="2200" dirty="0">
                <a:latin typeface="+mn-lt"/>
                <a:ea typeface="ＭＳ Ｐゴシック" panose="020B0600070205080204" pitchFamily="34" charset="-128"/>
              </a:rPr>
              <a:t> of its </a:t>
            </a:r>
            <a:r>
              <a:rPr lang="en-US" altLang="en-US" sz="2200" dirty="0" smtClean="0">
                <a:latin typeface="+mn-lt"/>
                <a:ea typeface="ＭＳ Ｐゴシック" panose="020B0600070205080204" pitchFamily="34" charset="-128"/>
              </a:rPr>
              <a:t>superclasses</a:t>
            </a:r>
            <a:endParaRPr lang="en-US" altLang="en-US" sz="2200" dirty="0">
              <a:latin typeface="+mn-lt"/>
              <a:ea typeface="ＭＳ Ｐゴシック" panose="020B0600070205080204" pitchFamily="34" charset="-128"/>
            </a:endParaRPr>
          </a:p>
        </p:txBody>
      </p:sp>
    </p:spTree>
    <p:extLst>
      <p:ext uri="{BB962C8B-B14F-4D97-AF65-F5344CB8AC3E}">
        <p14:creationId xmlns:p14="http://schemas.microsoft.com/office/powerpoint/2010/main" val="10413441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Two Categories (UNION Types): OWNER, REGISTERED_VEHICLE</a:t>
            </a:r>
            <a:endParaRPr lang="en-US" dirty="0"/>
          </a:p>
        </p:txBody>
      </p:sp>
      <p:sp>
        <p:nvSpPr>
          <p:cNvPr id="3" name="Text Placeholder 2"/>
          <p:cNvSpPr>
            <a:spLocks noGrp="1"/>
          </p:cNvSpPr>
          <p:nvPr>
            <p:ph type="body" idx="1"/>
          </p:nvPr>
        </p:nvSpPr>
        <p:spPr>
          <a:xfrm>
            <a:off x="457200" y="1600201"/>
            <a:ext cx="8229600" cy="700547"/>
          </a:xfrm>
        </p:spPr>
        <p:txBody>
          <a:bodyPr/>
          <a:lstStyle/>
          <a:p>
            <a:pPr marL="0" indent="0">
              <a:buNone/>
            </a:pPr>
            <a:r>
              <a:rPr lang="en-US" sz="2000" b="1" dirty="0">
                <a:latin typeface="+mn-lt"/>
              </a:rPr>
              <a:t>Figure </a:t>
            </a:r>
            <a:r>
              <a:rPr lang="en-US" sz="2000" b="1" dirty="0" smtClean="0">
                <a:latin typeface="+mn-lt"/>
              </a:rPr>
              <a:t>4.8</a:t>
            </a:r>
            <a:r>
              <a:rPr lang="en-US" sz="2000" dirty="0" smtClean="0">
                <a:latin typeface="+mn-lt"/>
              </a:rPr>
              <a:t> Two </a:t>
            </a:r>
            <a:r>
              <a:rPr lang="en-US" sz="2000" dirty="0">
                <a:latin typeface="+mn-lt"/>
              </a:rPr>
              <a:t>categories (</a:t>
            </a:r>
            <a:r>
              <a:rPr lang="en-US" sz="2000" dirty="0" smtClean="0">
                <a:latin typeface="+mn-lt"/>
              </a:rPr>
              <a:t>union types</a:t>
            </a:r>
            <a:r>
              <a:rPr lang="en-US" sz="2000" dirty="0">
                <a:latin typeface="+mn-lt"/>
              </a:rPr>
              <a:t>): OWNER </a:t>
            </a:r>
            <a:r>
              <a:rPr lang="en-US" sz="2000" dirty="0" smtClean="0">
                <a:latin typeface="+mn-lt"/>
              </a:rPr>
              <a:t>and REGISTERED_VEHICLE</a:t>
            </a:r>
            <a:r>
              <a:rPr lang="en-US" sz="2000" dirty="0">
                <a:latin typeface="+mn-lt"/>
              </a:rPr>
              <a:t>.</a:t>
            </a:r>
          </a:p>
        </p:txBody>
      </p:sp>
      <p:pic>
        <p:nvPicPr>
          <p:cNvPr id="4" name="Picture 7" descr="A hierarchical representation of owner and registered vehicle. A super class, Bank has two attributes as follows. B name underlined and B address. It connects to union of super class and two subclasses. Person and company. The person has attributes as follows. S s n underlined, Name, Driver d license d number, and Address. The Company has attributes as follows. C name, and C address. The union of super class has subset which leads toward subclass owner, further leads to Owns has attributes Lien or regular and Purchase  date. Subclass Registered  Vehicle is connected with owns of attribute License plate number. Further Intersects to union of super class connects to two subclasses, Car and Truck. Car has attributes as follows. C model, C year, C make, C style, and Vehicle I D underlined. Truck has attributes as follows. T model, T year, T make, Tonnage, and Vehicle I D."/>
          <p:cNvPicPr>
            <a:picLocks noChangeAspect="1" noChangeArrowheads="1"/>
          </p:cNvPicPr>
          <p:nvPr/>
        </p:nvPicPr>
        <p:blipFill rotWithShape="1">
          <a:blip r:embed="rId2">
            <a:extLst>
              <a:ext uri="{28A0092B-C50C-407E-A947-70E740481C1C}">
                <a14:useLocalDpi xmlns:a14="http://schemas.microsoft.com/office/drawing/2010/main" val="0"/>
              </a:ext>
            </a:extLst>
          </a:blip>
          <a:srcRect r="25796"/>
          <a:stretch/>
        </p:blipFill>
        <p:spPr bwMode="auto">
          <a:xfrm>
            <a:off x="3186735" y="2403987"/>
            <a:ext cx="2770530" cy="383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01999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Formal Definitions of </a:t>
            </a:r>
            <a:r>
              <a:rPr lang="en-US" altLang="en-US" dirty="0" smtClean="0">
                <a:ea typeface="ＭＳ Ｐゴシック" panose="020B0600070205080204" pitchFamily="34" charset="-128"/>
              </a:rPr>
              <a:t>E</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E</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R </a:t>
            </a:r>
            <a:r>
              <a:rPr lang="en-US" altLang="en-US" dirty="0">
                <a:ea typeface="ＭＳ Ｐゴシック" panose="020B0600070205080204" pitchFamily="34" charset="-128"/>
              </a:rPr>
              <a:t>Model</a:t>
            </a: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1 of 4)</a:t>
            </a:r>
            <a:endParaRPr lang="en-US" sz="2000" b="0" dirty="0"/>
          </a:p>
        </p:txBody>
      </p:sp>
      <p:sp>
        <p:nvSpPr>
          <p:cNvPr id="3" name="Text Placeholder 2"/>
          <p:cNvSpPr>
            <a:spLocks noGrp="1"/>
          </p:cNvSpPr>
          <p:nvPr>
            <p:ph type="body" idx="1"/>
          </p:nvPr>
        </p:nvSpPr>
        <p:spPr>
          <a:xfrm>
            <a:off x="457200" y="1600200"/>
            <a:ext cx="8229600" cy="3627107"/>
          </a:xfrm>
        </p:spPr>
        <p:txBody>
          <a:bodyPr/>
          <a:lstStyle/>
          <a:p>
            <a:pPr eaLnBrk="1" hangingPunct="1"/>
            <a:r>
              <a:rPr lang="en-US" altLang="en-US" sz="1800" dirty="0">
                <a:latin typeface="+mn-lt"/>
                <a:ea typeface="ＭＳ Ｐゴシック" panose="020B0600070205080204" pitchFamily="34" charset="-128"/>
              </a:rPr>
              <a:t>Class C: </a:t>
            </a:r>
          </a:p>
          <a:p>
            <a:pPr lvl="1" indent="-284400" eaLnBrk="1" hangingPunct="1"/>
            <a:r>
              <a:rPr lang="en-US" altLang="en-US" sz="1800" dirty="0">
                <a:latin typeface="+mn-lt"/>
                <a:ea typeface="ＭＳ Ｐゴシック" panose="020B0600070205080204" pitchFamily="34" charset="-128"/>
              </a:rPr>
              <a:t>A type of entity with a corresponding set of entities:</a:t>
            </a:r>
          </a:p>
          <a:p>
            <a:pPr lvl="2" indent="-230400" eaLnBrk="1" hangingPunct="1"/>
            <a:r>
              <a:rPr lang="en-US" altLang="en-US" sz="1800" dirty="0">
                <a:latin typeface="+mn-lt"/>
                <a:ea typeface="ＭＳ Ｐゴシック" panose="020B0600070205080204" pitchFamily="34" charset="-128"/>
              </a:rPr>
              <a:t>could be entity type, subclass, superclass, or category</a:t>
            </a:r>
          </a:p>
          <a:p>
            <a:pPr eaLnBrk="1" hangingPunct="1"/>
            <a:r>
              <a:rPr lang="en-US" altLang="en-US" sz="1800" dirty="0">
                <a:latin typeface="+mn-lt"/>
                <a:ea typeface="ＭＳ Ｐゴシック" panose="020B0600070205080204" pitchFamily="34" charset="-128"/>
              </a:rPr>
              <a:t>Note: The definition of </a:t>
            </a:r>
            <a:r>
              <a:rPr lang="en-US" altLang="en-US" sz="1800" b="1" dirty="0">
                <a:latin typeface="+mn-lt"/>
                <a:ea typeface="ＭＳ Ｐゴシック" panose="020B0600070205080204" pitchFamily="34" charset="-128"/>
              </a:rPr>
              <a:t>relationship type</a:t>
            </a:r>
            <a:r>
              <a:rPr lang="en-US" altLang="en-US" sz="1800" dirty="0">
                <a:latin typeface="+mn-lt"/>
                <a:ea typeface="ＭＳ Ｐゴシック" panose="020B0600070205080204" pitchFamily="34" charset="-128"/>
              </a:rPr>
              <a:t> in </a:t>
            </a:r>
            <a:r>
              <a:rPr lang="en-US" altLang="en-US" sz="18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1800" dirty="0" smtClean="0">
                <a:latin typeface="+mn-lt"/>
                <a:ea typeface="ＭＳ Ｐゴシック" panose="020B0600070205080204" pitchFamily="34" charset="-128"/>
              </a:rPr>
              <a:t>R/E</a:t>
            </a:r>
            <a:r>
              <a:rPr lang="en-US" altLang="en-US" sz="100" dirty="0" smtClean="0">
                <a:latin typeface="+mn-lt"/>
                <a:ea typeface="ＭＳ Ｐゴシック" panose="020B0600070205080204" pitchFamily="34" charset="-128"/>
              </a:rPr>
              <a:t> </a:t>
            </a:r>
            <a:r>
              <a:rPr lang="en-US" altLang="en-US" sz="18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1800" dirty="0" smtClean="0">
                <a:latin typeface="+mn-lt"/>
                <a:ea typeface="ＭＳ Ｐゴシック" panose="020B0600070205080204" pitchFamily="34" charset="-128"/>
              </a:rPr>
              <a:t>R </a:t>
            </a:r>
            <a:r>
              <a:rPr lang="en-US" altLang="en-US" sz="1800" dirty="0">
                <a:latin typeface="+mn-lt"/>
                <a:ea typeface="ＭＳ Ｐゴシック" panose="020B0600070205080204" pitchFamily="34" charset="-128"/>
              </a:rPr>
              <a:t>should have </a:t>
            </a:r>
            <a:r>
              <a:rPr lang="en-US" altLang="en-US" sz="1800" dirty="0" smtClean="0">
                <a:latin typeface="+mn-lt"/>
                <a:ea typeface="ＭＳ Ｐゴシック" panose="020B0600070205080204" pitchFamily="34" charset="-128"/>
              </a:rPr>
              <a:t>‘entity type’ </a:t>
            </a:r>
            <a:r>
              <a:rPr lang="en-US" altLang="en-US" sz="1800" dirty="0">
                <a:latin typeface="+mn-lt"/>
                <a:ea typeface="ＭＳ Ｐゴシック" panose="020B0600070205080204" pitchFamily="34" charset="-128"/>
              </a:rPr>
              <a:t>replaced with </a:t>
            </a:r>
            <a:r>
              <a:rPr lang="en-US" altLang="en-US" sz="1800" dirty="0" smtClean="0">
                <a:latin typeface="+mn-lt"/>
                <a:ea typeface="ＭＳ Ｐゴシック" panose="020B0600070205080204" pitchFamily="34" charset="-128"/>
              </a:rPr>
              <a:t>‘class’ </a:t>
            </a:r>
            <a:r>
              <a:rPr lang="en-US" altLang="en-US" sz="1800" dirty="0">
                <a:latin typeface="+mn-lt"/>
                <a:ea typeface="ＭＳ Ｐゴシック" panose="020B0600070205080204" pitchFamily="34" charset="-128"/>
              </a:rPr>
              <a:t>to allow relationships among classes in general</a:t>
            </a:r>
          </a:p>
          <a:p>
            <a:pPr eaLnBrk="1" hangingPunct="1"/>
            <a:r>
              <a:rPr lang="en-US" altLang="en-US" sz="1800" dirty="0">
                <a:latin typeface="+mn-lt"/>
                <a:ea typeface="ＭＳ Ｐゴシック" panose="020B0600070205080204" pitchFamily="34" charset="-128"/>
              </a:rPr>
              <a:t>Subclass S is a class whose:</a:t>
            </a:r>
          </a:p>
          <a:p>
            <a:pPr lvl="1" indent="-283464"/>
            <a:r>
              <a:rPr lang="en-US" altLang="en-US" sz="1800" dirty="0" smtClean="0">
                <a:latin typeface="+mn-lt"/>
                <a:ea typeface="ＭＳ Ｐゴシック" panose="020B0600070205080204" pitchFamily="34" charset="-128"/>
              </a:rPr>
              <a:t>Type </a:t>
            </a:r>
            <a:r>
              <a:rPr lang="en-US" altLang="en-US" sz="1800" dirty="0">
                <a:latin typeface="+mn-lt"/>
                <a:ea typeface="ＭＳ Ｐゴシック" panose="020B0600070205080204" pitchFamily="34" charset="-128"/>
              </a:rPr>
              <a:t>inherits all the attributes and relationship of a class C</a:t>
            </a:r>
          </a:p>
          <a:p>
            <a:pPr lvl="1" indent="-283464"/>
            <a:r>
              <a:rPr lang="en-US" altLang="en-US" sz="1800" dirty="0">
                <a:latin typeface="+mn-lt"/>
                <a:ea typeface="ＭＳ Ｐゴシック" panose="020B0600070205080204" pitchFamily="34" charset="-128"/>
              </a:rPr>
              <a:t>Set of entities must always be a subset of the set of entities of the other class </a:t>
            </a:r>
            <a:r>
              <a:rPr lang="en-US" altLang="en-US" sz="1800" dirty="0" smtClean="0">
                <a:latin typeface="+mn-lt"/>
                <a:ea typeface="ＭＳ Ｐゴシック" panose="020B0600070205080204" pitchFamily="34" charset="-128"/>
              </a:rPr>
              <a:t>C</a:t>
            </a:r>
          </a:p>
          <a:p>
            <a:pPr lvl="2" indent="-283464"/>
            <a:r>
              <a:rPr lang="en-US" altLang="en-US" sz="1800" dirty="0">
                <a:latin typeface="+mn-lt"/>
                <a:ea typeface="ＭＳ Ｐゴシック" panose="020B0600070205080204" pitchFamily="34" charset="-128"/>
              </a:rPr>
              <a:t> </a:t>
            </a:r>
            <a:r>
              <a:rPr lang="en-US" altLang="en-US" sz="1800" dirty="0" smtClean="0">
                <a:latin typeface="+mn-lt"/>
                <a:ea typeface="ＭＳ Ｐゴシック" panose="020B0600070205080204" pitchFamily="34" charset="-128"/>
              </a:rPr>
              <a:t> </a:t>
            </a:r>
          </a:p>
        </p:txBody>
      </p:sp>
      <p:graphicFrame>
        <p:nvGraphicFramePr>
          <p:cNvPr id="15" name="Object 14" descr="S subset C."/>
          <p:cNvGraphicFramePr>
            <a:graphicFrameLocks noChangeAspect="1"/>
          </p:cNvGraphicFramePr>
          <p:nvPr>
            <p:extLst>
              <p:ext uri="{D42A27DB-BD31-4B8C-83A1-F6EECF244321}">
                <p14:modId xmlns:p14="http://schemas.microsoft.com/office/powerpoint/2010/main" val="662042828"/>
              </p:ext>
            </p:extLst>
          </p:nvPr>
        </p:nvGraphicFramePr>
        <p:xfrm>
          <a:off x="1645140" y="4920919"/>
          <a:ext cx="695325" cy="306388"/>
        </p:xfrm>
        <a:graphic>
          <a:graphicData uri="http://schemas.openxmlformats.org/presentationml/2006/ole">
            <mc:AlternateContent xmlns:mc="http://schemas.openxmlformats.org/markup-compatibility/2006">
              <mc:Choice xmlns:v="urn:schemas-microsoft-com:vml" Requires="v">
                <p:oleObj spid="_x0000_s1260" name="Equation" r:id="rId3" imgW="431640" imgH="190440" progId="Equation.DSMT4">
                  <p:embed/>
                </p:oleObj>
              </mc:Choice>
              <mc:Fallback>
                <p:oleObj name="Equation" r:id="rId3" imgW="431640" imgH="190440" progId="Equation.DSMT4">
                  <p:embed/>
                  <p:pic>
                    <p:nvPicPr>
                      <p:cNvPr id="0" name=""/>
                      <p:cNvPicPr/>
                      <p:nvPr/>
                    </p:nvPicPr>
                    <p:blipFill>
                      <a:blip r:embed="rId4"/>
                      <a:stretch>
                        <a:fillRect/>
                      </a:stretch>
                    </p:blipFill>
                    <p:spPr>
                      <a:xfrm>
                        <a:off x="1645140" y="4920919"/>
                        <a:ext cx="695325" cy="306388"/>
                      </a:xfrm>
                      <a:prstGeom prst="rect">
                        <a:avLst/>
                      </a:prstGeom>
                    </p:spPr>
                  </p:pic>
                </p:oleObj>
              </mc:Fallback>
            </mc:AlternateContent>
          </a:graphicData>
        </a:graphic>
      </p:graphicFrame>
      <p:sp>
        <p:nvSpPr>
          <p:cNvPr id="11" name="Content Placeholder 10"/>
          <p:cNvSpPr>
            <a:spLocks noGrp="1"/>
          </p:cNvSpPr>
          <p:nvPr>
            <p:ph sz="quarter" idx="14"/>
          </p:nvPr>
        </p:nvSpPr>
        <p:spPr>
          <a:xfrm>
            <a:off x="457200" y="5157048"/>
            <a:ext cx="8232775" cy="804857"/>
          </a:xfrm>
        </p:spPr>
        <p:txBody>
          <a:bodyPr/>
          <a:lstStyle/>
          <a:p>
            <a:pPr lvl="1"/>
            <a:r>
              <a:rPr lang="en-US" altLang="en-US" sz="1800" dirty="0" smtClean="0">
                <a:latin typeface="+mn-lt"/>
                <a:ea typeface="ＭＳ Ｐゴシック" panose="020B0600070205080204" pitchFamily="34" charset="-128"/>
              </a:rPr>
              <a:t>C </a:t>
            </a:r>
            <a:r>
              <a:rPr lang="en-US" altLang="en-US" sz="1800" dirty="0">
                <a:latin typeface="+mn-lt"/>
                <a:ea typeface="ＭＳ Ｐゴシック" panose="020B0600070205080204" pitchFamily="34" charset="-128"/>
              </a:rPr>
              <a:t>is called the superclass of S</a:t>
            </a:r>
          </a:p>
          <a:p>
            <a:pPr lvl="1"/>
            <a:r>
              <a:rPr lang="en-US" altLang="en-US" sz="1800" dirty="0">
                <a:latin typeface="+mn-lt"/>
                <a:ea typeface="ＭＳ Ｐゴシック" panose="020B0600070205080204" pitchFamily="34" charset="-128"/>
              </a:rPr>
              <a:t>A superclass/subclass relationship exists between S and </a:t>
            </a:r>
            <a:r>
              <a:rPr lang="en-US" altLang="en-US" sz="1800" dirty="0" smtClean="0">
                <a:latin typeface="+mn-lt"/>
                <a:ea typeface="ＭＳ Ｐゴシック" panose="020B0600070205080204" pitchFamily="34" charset="-128"/>
              </a:rPr>
              <a:t>C</a:t>
            </a:r>
            <a:endParaRPr lang="en-US" altLang="en-US" sz="1800" dirty="0">
              <a:latin typeface="+mn-lt"/>
              <a:ea typeface="ＭＳ Ｐゴシック" panose="020B0600070205080204" pitchFamily="34" charset="-128"/>
            </a:endParaRPr>
          </a:p>
        </p:txBody>
      </p:sp>
    </p:spTree>
    <p:extLst>
      <p:ext uri="{BB962C8B-B14F-4D97-AF65-F5344CB8AC3E}">
        <p14:creationId xmlns:p14="http://schemas.microsoft.com/office/powerpoint/2010/main" val="39124139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Formal Definitions of E</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E</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R Model</a:t>
            </a:r>
            <a:r>
              <a:rPr lang="en-US" altLang="en-US" sz="2000" b="0" dirty="0" smtClean="0">
                <a:ea typeface="ＭＳ Ｐゴシック" panose="020B0600070205080204" pitchFamily="34" charset="-128"/>
              </a:rPr>
              <a:t> (2 of 4)</a:t>
            </a:r>
            <a:endParaRPr lang="en-US" dirty="0"/>
          </a:p>
        </p:txBody>
      </p:sp>
      <p:sp>
        <p:nvSpPr>
          <p:cNvPr id="9" name="Text Placeholder 8"/>
          <p:cNvSpPr>
            <a:spLocks noGrp="1"/>
          </p:cNvSpPr>
          <p:nvPr>
            <p:ph type="body" idx="1"/>
          </p:nvPr>
        </p:nvSpPr>
        <p:spPr>
          <a:xfrm>
            <a:off x="457200" y="1600201"/>
            <a:ext cx="2359742" cy="533400"/>
          </a:xfrm>
        </p:spPr>
        <p:txBody>
          <a:bodyPr/>
          <a:lstStyle/>
          <a:p>
            <a:r>
              <a:rPr lang="en-US" altLang="en-US" sz="2400" dirty="0" smtClean="0">
                <a:latin typeface="+mn-lt"/>
                <a:ea typeface="ＭＳ Ｐゴシック" panose="020B0600070205080204" pitchFamily="34" charset="-128"/>
              </a:rPr>
              <a:t>Specialization</a:t>
            </a:r>
            <a:endParaRPr lang="en-US" altLang="en-US" sz="2400" dirty="0">
              <a:latin typeface="+mn-lt"/>
              <a:ea typeface="ＭＳ Ｐゴシック" panose="020B0600070205080204" pitchFamily="34" charset="-128"/>
            </a:endParaRPr>
          </a:p>
        </p:txBody>
      </p:sp>
      <p:graphicFrame>
        <p:nvGraphicFramePr>
          <p:cNvPr id="30" name="Object 29" descr="Z colon Z equals left brace S 1 comma S 2 comma ellipse comma S n right brace."/>
          <p:cNvGraphicFramePr>
            <a:graphicFrameLocks noChangeAspect="1"/>
          </p:cNvGraphicFramePr>
          <p:nvPr>
            <p:extLst>
              <p:ext uri="{D42A27DB-BD31-4B8C-83A1-F6EECF244321}">
                <p14:modId xmlns:p14="http://schemas.microsoft.com/office/powerpoint/2010/main" val="2826594632"/>
              </p:ext>
            </p:extLst>
          </p:nvPr>
        </p:nvGraphicFramePr>
        <p:xfrm>
          <a:off x="2772228" y="1677791"/>
          <a:ext cx="2811073" cy="497535"/>
        </p:xfrm>
        <a:graphic>
          <a:graphicData uri="http://schemas.openxmlformats.org/presentationml/2006/ole">
            <mc:AlternateContent xmlns:mc="http://schemas.openxmlformats.org/markup-compatibility/2006">
              <mc:Choice xmlns:v="urn:schemas-microsoft-com:vml" Requires="v">
                <p:oleObj spid="_x0000_s5182" name="Equation" r:id="rId3" imgW="1434960" imgH="253800" progId="Equation.DSMT4">
                  <p:embed/>
                </p:oleObj>
              </mc:Choice>
              <mc:Fallback>
                <p:oleObj name="Equation" r:id="rId3" imgW="1434960" imgH="253800" progId="Equation.DSMT4">
                  <p:embed/>
                  <p:pic>
                    <p:nvPicPr>
                      <p:cNvPr id="46" name="Object 45" descr="Z colon Z equals left brace S 1 comma S 2 comma ellipse comma S n right brace."/>
                      <p:cNvPicPr/>
                      <p:nvPr/>
                    </p:nvPicPr>
                    <p:blipFill>
                      <a:blip r:embed="rId4"/>
                      <a:stretch>
                        <a:fillRect/>
                      </a:stretch>
                    </p:blipFill>
                    <p:spPr>
                      <a:xfrm>
                        <a:off x="2772228" y="1677791"/>
                        <a:ext cx="2811073" cy="497535"/>
                      </a:xfrm>
                      <a:prstGeom prst="rect">
                        <a:avLst/>
                      </a:prstGeom>
                    </p:spPr>
                  </p:pic>
                </p:oleObj>
              </mc:Fallback>
            </mc:AlternateContent>
          </a:graphicData>
        </a:graphic>
      </p:graphicFrame>
      <p:sp>
        <p:nvSpPr>
          <p:cNvPr id="10" name="Content Placeholder 9"/>
          <p:cNvSpPr>
            <a:spLocks noGrp="1"/>
          </p:cNvSpPr>
          <p:nvPr>
            <p:ph sz="quarter" idx="13"/>
          </p:nvPr>
        </p:nvSpPr>
        <p:spPr>
          <a:xfrm>
            <a:off x="5571763" y="1617662"/>
            <a:ext cx="3182937" cy="463950"/>
          </a:xfrm>
        </p:spPr>
        <p:txBody>
          <a:bodyPr/>
          <a:lstStyle/>
          <a:p>
            <a:pPr marL="432" indent="0">
              <a:buNone/>
            </a:pPr>
            <a:r>
              <a:rPr lang="en-US" altLang="en-US" sz="2400" dirty="0">
                <a:latin typeface="+mn-lt"/>
                <a:ea typeface="ＭＳ Ｐゴシック" panose="020B0600070205080204" pitchFamily="34" charset="-128"/>
              </a:rPr>
              <a:t>is a set of subclasses</a:t>
            </a:r>
            <a:endParaRPr lang="en-US" sz="2400" dirty="0">
              <a:latin typeface="+mn-lt"/>
            </a:endParaRPr>
          </a:p>
        </p:txBody>
      </p:sp>
      <p:sp>
        <p:nvSpPr>
          <p:cNvPr id="11" name="Content Placeholder 10"/>
          <p:cNvSpPr>
            <a:spLocks noGrp="1"/>
          </p:cNvSpPr>
          <p:nvPr>
            <p:ph sz="quarter" idx="14"/>
          </p:nvPr>
        </p:nvSpPr>
        <p:spPr>
          <a:xfrm>
            <a:off x="752168" y="1984399"/>
            <a:ext cx="7934632" cy="862046"/>
          </a:xfrm>
        </p:spPr>
        <p:txBody>
          <a:bodyPr/>
          <a:lstStyle/>
          <a:p>
            <a:pPr marL="432" indent="0">
              <a:buNone/>
            </a:pPr>
            <a:r>
              <a:rPr lang="en-US" altLang="en-US" sz="2400" dirty="0">
                <a:latin typeface="+mn-lt"/>
                <a:ea typeface="ＭＳ Ｐゴシック" panose="020B0600070205080204" pitchFamily="34" charset="-128"/>
              </a:rPr>
              <a:t>with same superclass G; hence, G/S</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i is a superclass </a:t>
            </a:r>
            <a:r>
              <a:rPr lang="en-US" altLang="en-US" sz="2400" dirty="0" smtClean="0">
                <a:latin typeface="+mn-lt"/>
                <a:ea typeface="ＭＳ Ｐゴシック" panose="020B0600070205080204" pitchFamily="34" charset="-128"/>
              </a:rPr>
              <a:t>relationship</a:t>
            </a:r>
            <a:endParaRPr lang="en-US" altLang="en-US" sz="2400" dirty="0">
              <a:latin typeface="+mn-lt"/>
              <a:ea typeface="ＭＳ Ｐゴシック" panose="020B0600070205080204" pitchFamily="34" charset="-128"/>
            </a:endParaRPr>
          </a:p>
        </p:txBody>
      </p:sp>
      <p:graphicFrame>
        <p:nvGraphicFramePr>
          <p:cNvPr id="20" name="Object 19" descr="for i = 1 comma  ellipse  comma n."/>
          <p:cNvGraphicFramePr>
            <a:graphicFrameLocks noChangeAspect="1"/>
          </p:cNvGraphicFramePr>
          <p:nvPr>
            <p:extLst>
              <p:ext uri="{D42A27DB-BD31-4B8C-83A1-F6EECF244321}">
                <p14:modId xmlns:p14="http://schemas.microsoft.com/office/powerpoint/2010/main" val="423889052"/>
              </p:ext>
            </p:extLst>
          </p:nvPr>
        </p:nvGraphicFramePr>
        <p:xfrm>
          <a:off x="2530043" y="2450940"/>
          <a:ext cx="2159943" cy="443823"/>
        </p:xfrm>
        <a:graphic>
          <a:graphicData uri="http://schemas.openxmlformats.org/presentationml/2006/ole">
            <mc:AlternateContent xmlns:mc="http://schemas.openxmlformats.org/markup-compatibility/2006">
              <mc:Choice xmlns:v="urn:schemas-microsoft-com:vml" Requires="v">
                <p:oleObj spid="_x0000_s5183" name="Equation" r:id="rId5" imgW="927000" imgH="190440" progId="Equation.DSMT4">
                  <p:embed/>
                </p:oleObj>
              </mc:Choice>
              <mc:Fallback>
                <p:oleObj name="Equation" r:id="rId5" imgW="927000" imgH="190440" progId="Equation.DSMT4">
                  <p:embed/>
                  <p:pic>
                    <p:nvPicPr>
                      <p:cNvPr id="0" name=""/>
                      <p:cNvPicPr/>
                      <p:nvPr/>
                    </p:nvPicPr>
                    <p:blipFill>
                      <a:blip r:embed="rId6"/>
                      <a:stretch>
                        <a:fillRect/>
                      </a:stretch>
                    </p:blipFill>
                    <p:spPr>
                      <a:xfrm>
                        <a:off x="2530043" y="2450940"/>
                        <a:ext cx="2159943" cy="443823"/>
                      </a:xfrm>
                      <a:prstGeom prst="rect">
                        <a:avLst/>
                      </a:prstGeom>
                    </p:spPr>
                  </p:pic>
                </p:oleObj>
              </mc:Fallback>
            </mc:AlternateContent>
          </a:graphicData>
        </a:graphic>
      </p:graphicFrame>
      <p:sp>
        <p:nvSpPr>
          <p:cNvPr id="12" name="Content Placeholder 11"/>
          <p:cNvSpPr>
            <a:spLocks noGrp="1"/>
          </p:cNvSpPr>
          <p:nvPr>
            <p:ph sz="quarter" idx="15"/>
          </p:nvPr>
        </p:nvSpPr>
        <p:spPr>
          <a:xfrm>
            <a:off x="454025" y="2753361"/>
            <a:ext cx="8229600" cy="446986"/>
          </a:xfrm>
        </p:spPr>
        <p:txBody>
          <a:bodyPr/>
          <a:lstStyle/>
          <a:p>
            <a:pPr lvl="1"/>
            <a:r>
              <a:rPr lang="en-US" altLang="en-US" sz="2400" dirty="0">
                <a:latin typeface="+mn-lt"/>
                <a:ea typeface="ＭＳ Ｐゴシック" panose="020B0600070205080204" pitchFamily="34" charset="-128"/>
              </a:rPr>
              <a:t>G is called a generalization of the </a:t>
            </a:r>
            <a:r>
              <a:rPr lang="en-US" altLang="en-US" sz="2400" dirty="0" smtClean="0">
                <a:latin typeface="+mn-lt"/>
                <a:ea typeface="ＭＳ Ｐゴシック" panose="020B0600070205080204" pitchFamily="34" charset="-128"/>
              </a:rPr>
              <a:t>subclasses</a:t>
            </a:r>
            <a:endParaRPr lang="en-US" altLang="en-US" sz="2400" dirty="0">
              <a:latin typeface="+mn-lt"/>
              <a:ea typeface="ＭＳ Ｐゴシック" panose="020B0600070205080204" pitchFamily="34" charset="-128"/>
            </a:endParaRPr>
          </a:p>
        </p:txBody>
      </p:sp>
      <p:graphicFrame>
        <p:nvGraphicFramePr>
          <p:cNvPr id="31" name="Object 30" descr="left brace S 1 comma S 2 comma ellipse comma S n right brace."/>
          <p:cNvGraphicFramePr>
            <a:graphicFrameLocks noChangeAspect="1"/>
          </p:cNvGraphicFramePr>
          <p:nvPr>
            <p:extLst>
              <p:ext uri="{D42A27DB-BD31-4B8C-83A1-F6EECF244321}">
                <p14:modId xmlns:p14="http://schemas.microsoft.com/office/powerpoint/2010/main" val="1825827525"/>
              </p:ext>
            </p:extLst>
          </p:nvPr>
        </p:nvGraphicFramePr>
        <p:xfrm>
          <a:off x="1224634" y="3170246"/>
          <a:ext cx="1978025" cy="500062"/>
        </p:xfrm>
        <a:graphic>
          <a:graphicData uri="http://schemas.openxmlformats.org/presentationml/2006/ole">
            <mc:AlternateContent xmlns:mc="http://schemas.openxmlformats.org/markup-compatibility/2006">
              <mc:Choice xmlns:v="urn:schemas-microsoft-com:vml" Requires="v">
                <p:oleObj spid="_x0000_s5184" name="Equation" r:id="rId7" imgW="1002960" imgH="253800" progId="Equation.DSMT4">
                  <p:embed/>
                </p:oleObj>
              </mc:Choice>
              <mc:Fallback>
                <p:oleObj name="Equation" r:id="rId7" imgW="1002960" imgH="253800" progId="Equation.DSMT4">
                  <p:embed/>
                  <p:pic>
                    <p:nvPicPr>
                      <p:cNvPr id="47" name="Object 46" descr="left brace S 1 comma S 2 comma ellipse comma S n right brace."/>
                      <p:cNvPicPr/>
                      <p:nvPr/>
                    </p:nvPicPr>
                    <p:blipFill>
                      <a:blip r:embed="rId8"/>
                      <a:stretch>
                        <a:fillRect/>
                      </a:stretch>
                    </p:blipFill>
                    <p:spPr>
                      <a:xfrm>
                        <a:off x="1224634" y="3170246"/>
                        <a:ext cx="1978025" cy="500062"/>
                      </a:xfrm>
                      <a:prstGeom prst="rect">
                        <a:avLst/>
                      </a:prstGeom>
                    </p:spPr>
                  </p:pic>
                </p:oleObj>
              </mc:Fallback>
            </mc:AlternateContent>
          </a:graphicData>
        </a:graphic>
      </p:graphicFrame>
      <p:sp>
        <p:nvSpPr>
          <p:cNvPr id="13" name="Content Placeholder 12"/>
          <p:cNvSpPr>
            <a:spLocks noGrp="1"/>
          </p:cNvSpPr>
          <p:nvPr>
            <p:ph sz="quarter" idx="16"/>
          </p:nvPr>
        </p:nvSpPr>
        <p:spPr>
          <a:xfrm>
            <a:off x="457201" y="3614335"/>
            <a:ext cx="8226424" cy="503340"/>
          </a:xfrm>
        </p:spPr>
        <p:txBody>
          <a:bodyPr/>
          <a:lstStyle/>
          <a:p>
            <a:pPr lvl="1"/>
            <a:r>
              <a:rPr lang="en-US" altLang="en-US" sz="2400" dirty="0">
                <a:latin typeface="+mn-lt"/>
                <a:ea typeface="ＭＳ Ｐゴシック" panose="020B0600070205080204" pitchFamily="34" charset="-128"/>
              </a:rPr>
              <a:t>Z is total if we always have</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sp>
        <p:nvSpPr>
          <p:cNvPr id="14" name="Content Placeholder 13"/>
          <p:cNvSpPr>
            <a:spLocks noGrp="1"/>
          </p:cNvSpPr>
          <p:nvPr>
            <p:ph sz="quarter" idx="17"/>
          </p:nvPr>
        </p:nvSpPr>
        <p:spPr>
          <a:xfrm>
            <a:off x="454025" y="4053345"/>
            <a:ext cx="1463265" cy="422242"/>
          </a:xfrm>
        </p:spPr>
        <p:txBody>
          <a:bodyPr/>
          <a:lstStyle/>
          <a:p>
            <a:pPr lvl="2" indent="-228600"/>
            <a:r>
              <a:rPr lang="en-US" sz="2400" dirty="0" smtClean="0">
                <a:latin typeface="+mn-lt"/>
              </a:rPr>
              <a:t> </a:t>
            </a:r>
            <a:endParaRPr lang="en-US" sz="2400" dirty="0">
              <a:latin typeface="+mn-lt"/>
            </a:endParaRPr>
          </a:p>
        </p:txBody>
      </p:sp>
      <p:graphicFrame>
        <p:nvGraphicFramePr>
          <p:cNvPr id="32" name="Object 31" descr="S 1 union S 2 union ellipse union S n equals G semicolon."/>
          <p:cNvGraphicFramePr>
            <a:graphicFrameLocks noChangeAspect="1"/>
          </p:cNvGraphicFramePr>
          <p:nvPr>
            <p:extLst>
              <p:ext uri="{D42A27DB-BD31-4B8C-83A1-F6EECF244321}">
                <p14:modId xmlns:p14="http://schemas.microsoft.com/office/powerpoint/2010/main" val="2937399462"/>
              </p:ext>
            </p:extLst>
          </p:nvPr>
        </p:nvGraphicFramePr>
        <p:xfrm>
          <a:off x="1681322" y="4136497"/>
          <a:ext cx="3244850" cy="420688"/>
        </p:xfrm>
        <a:graphic>
          <a:graphicData uri="http://schemas.openxmlformats.org/presentationml/2006/ole">
            <mc:AlternateContent xmlns:mc="http://schemas.openxmlformats.org/markup-compatibility/2006">
              <mc:Choice xmlns:v="urn:schemas-microsoft-com:vml" Requires="v">
                <p:oleObj spid="_x0000_s5185" name="Equation" r:id="rId9" imgW="1473120" imgH="190440" progId="Equation.DSMT4">
                  <p:embed/>
                </p:oleObj>
              </mc:Choice>
              <mc:Fallback>
                <p:oleObj name="Equation" r:id="rId9" imgW="1473120" imgH="190440" progId="Equation.DSMT4">
                  <p:embed/>
                  <p:pic>
                    <p:nvPicPr>
                      <p:cNvPr id="48" name="Object 47" descr="S 1 union S 2 union ellipse union S n equals G semicolon."/>
                      <p:cNvPicPr/>
                      <p:nvPr/>
                    </p:nvPicPr>
                    <p:blipFill>
                      <a:blip r:embed="rId10"/>
                      <a:stretch>
                        <a:fillRect/>
                      </a:stretch>
                    </p:blipFill>
                    <p:spPr>
                      <a:xfrm>
                        <a:off x="1681322" y="4136497"/>
                        <a:ext cx="3244850" cy="420688"/>
                      </a:xfrm>
                      <a:prstGeom prst="rect">
                        <a:avLst/>
                      </a:prstGeom>
                    </p:spPr>
                  </p:pic>
                </p:oleObj>
              </mc:Fallback>
            </mc:AlternateContent>
          </a:graphicData>
        </a:graphic>
      </p:graphicFrame>
      <p:sp>
        <p:nvSpPr>
          <p:cNvPr id="15" name="Content Placeholder 14"/>
          <p:cNvSpPr>
            <a:spLocks noGrp="1"/>
          </p:cNvSpPr>
          <p:nvPr>
            <p:ph sz="quarter" idx="18"/>
          </p:nvPr>
        </p:nvSpPr>
        <p:spPr>
          <a:xfrm>
            <a:off x="454025" y="4430597"/>
            <a:ext cx="8229600" cy="907742"/>
          </a:xfrm>
        </p:spPr>
        <p:txBody>
          <a:bodyPr/>
          <a:lstStyle/>
          <a:p>
            <a:pPr lvl="2" indent="-230400" eaLnBrk="1" hangingPunct="1"/>
            <a:r>
              <a:rPr lang="en-US" altLang="en-US" sz="2400" dirty="0">
                <a:latin typeface="+mn-lt"/>
                <a:ea typeface="ＭＳ Ｐゴシック" panose="020B0600070205080204" pitchFamily="34" charset="-128"/>
              </a:rPr>
              <a:t>Otherwise, Z is partial.</a:t>
            </a:r>
          </a:p>
          <a:p>
            <a:pPr lvl="1" indent="-284400" eaLnBrk="1" hangingPunct="1"/>
            <a:r>
              <a:rPr lang="en-US" altLang="en-US" sz="2400" dirty="0">
                <a:latin typeface="+mn-lt"/>
                <a:ea typeface="ＭＳ Ｐゴシック" panose="020B0600070205080204" pitchFamily="34" charset="-128"/>
              </a:rPr>
              <a:t>Z is disjoint if we always have</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sp>
        <p:nvSpPr>
          <p:cNvPr id="16" name="Content Placeholder 15"/>
          <p:cNvSpPr>
            <a:spLocks noGrp="1"/>
          </p:cNvSpPr>
          <p:nvPr>
            <p:ph sz="quarter" idx="19"/>
          </p:nvPr>
        </p:nvSpPr>
        <p:spPr>
          <a:xfrm>
            <a:off x="457201" y="5322785"/>
            <a:ext cx="1371602" cy="433951"/>
          </a:xfrm>
        </p:spPr>
        <p:txBody>
          <a:bodyPr/>
          <a:lstStyle/>
          <a:p>
            <a:pPr lvl="2" indent="-228600"/>
            <a:r>
              <a:rPr lang="en-US" sz="2400" dirty="0" smtClean="0">
                <a:latin typeface="+mn-lt"/>
              </a:rPr>
              <a:t> </a:t>
            </a:r>
            <a:endParaRPr lang="en-US" sz="2400" dirty="0">
              <a:latin typeface="+mn-lt"/>
            </a:endParaRPr>
          </a:p>
        </p:txBody>
      </p:sp>
      <p:graphicFrame>
        <p:nvGraphicFramePr>
          <p:cNvPr id="33" name="Object 32" descr="S I intersection S 2 empty dash set for I not equal to j semicolon."/>
          <p:cNvGraphicFramePr>
            <a:graphicFrameLocks noChangeAspect="1"/>
          </p:cNvGraphicFramePr>
          <p:nvPr>
            <p:extLst>
              <p:ext uri="{D42A27DB-BD31-4B8C-83A1-F6EECF244321}">
                <p14:modId xmlns:p14="http://schemas.microsoft.com/office/powerpoint/2010/main" val="3466636739"/>
              </p:ext>
            </p:extLst>
          </p:nvPr>
        </p:nvGraphicFramePr>
        <p:xfrm>
          <a:off x="1685827" y="5411691"/>
          <a:ext cx="3611563" cy="420687"/>
        </p:xfrm>
        <a:graphic>
          <a:graphicData uri="http://schemas.openxmlformats.org/presentationml/2006/ole">
            <mc:AlternateContent xmlns:mc="http://schemas.openxmlformats.org/markup-compatibility/2006">
              <mc:Choice xmlns:v="urn:schemas-microsoft-com:vml" Requires="v">
                <p:oleObj spid="_x0000_s5186" name="Equation" r:id="rId11" imgW="1739880" imgH="203040" progId="Equation.DSMT4">
                  <p:embed/>
                </p:oleObj>
              </mc:Choice>
              <mc:Fallback>
                <p:oleObj name="Equation" r:id="rId11" imgW="1739880" imgH="203040" progId="Equation.DSMT4">
                  <p:embed/>
                  <p:pic>
                    <p:nvPicPr>
                      <p:cNvPr id="50" name="Object 49" descr="S I intersection S 2 empty dash set for I not equal to j semicolon."/>
                      <p:cNvPicPr/>
                      <p:nvPr/>
                    </p:nvPicPr>
                    <p:blipFill>
                      <a:blip r:embed="rId12"/>
                      <a:stretch>
                        <a:fillRect/>
                      </a:stretch>
                    </p:blipFill>
                    <p:spPr>
                      <a:xfrm>
                        <a:off x="1685827" y="5411691"/>
                        <a:ext cx="3611563" cy="420687"/>
                      </a:xfrm>
                      <a:prstGeom prst="rect">
                        <a:avLst/>
                      </a:prstGeom>
                    </p:spPr>
                  </p:pic>
                </p:oleObj>
              </mc:Fallback>
            </mc:AlternateContent>
          </a:graphicData>
        </a:graphic>
      </p:graphicFrame>
      <p:sp>
        <p:nvSpPr>
          <p:cNvPr id="17" name="Content Placeholder 16"/>
          <p:cNvSpPr>
            <a:spLocks noGrp="1"/>
          </p:cNvSpPr>
          <p:nvPr>
            <p:ph sz="quarter" idx="20"/>
          </p:nvPr>
        </p:nvSpPr>
        <p:spPr>
          <a:xfrm>
            <a:off x="454025" y="5746004"/>
            <a:ext cx="8229600" cy="444398"/>
          </a:xfrm>
        </p:spPr>
        <p:txBody>
          <a:bodyPr/>
          <a:lstStyle/>
          <a:p>
            <a:pPr lvl="1" indent="-283464"/>
            <a:r>
              <a:rPr lang="en-US" altLang="en-US" sz="2400" dirty="0">
                <a:latin typeface="+mn-lt"/>
                <a:ea typeface="ＭＳ Ｐゴシック" panose="020B0600070205080204" pitchFamily="34" charset="-128"/>
              </a:rPr>
              <a:t>Otherwise, Z is overlapping</a:t>
            </a:r>
            <a:r>
              <a:rPr lang="en-US" altLang="en-US" sz="2400" dirty="0" smtClean="0">
                <a:latin typeface="+mn-lt"/>
                <a:ea typeface="ＭＳ Ｐゴシック" panose="020B0600070205080204" pitchFamily="34" charset="-128"/>
              </a:rPr>
              <a:t>.</a:t>
            </a:r>
            <a:endParaRPr lang="en-US" sz="2400" dirty="0">
              <a:latin typeface="+mn-lt"/>
            </a:endParaRPr>
          </a:p>
        </p:txBody>
      </p:sp>
    </p:spTree>
    <p:extLst>
      <p:ext uri="{BB962C8B-B14F-4D97-AF65-F5344CB8AC3E}">
        <p14:creationId xmlns:p14="http://schemas.microsoft.com/office/powerpoint/2010/main" val="3538728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Formal Definitions of </a:t>
            </a:r>
            <a:r>
              <a:rPr lang="en-US" altLang="en-US" dirty="0" smtClean="0">
                <a:ea typeface="ＭＳ Ｐゴシック" panose="020B0600070205080204" pitchFamily="34" charset="-128"/>
              </a:rPr>
              <a:t>E</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E</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R </a:t>
            </a:r>
            <a:r>
              <a:rPr lang="en-US" altLang="en-US" dirty="0">
                <a:ea typeface="ＭＳ Ｐゴシック" panose="020B0600070205080204" pitchFamily="34" charset="-128"/>
              </a:rPr>
              <a:t>Model</a:t>
            </a: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4)</a:t>
            </a:r>
            <a:endParaRPr lang="en-US" dirty="0"/>
          </a:p>
        </p:txBody>
      </p:sp>
      <p:sp>
        <p:nvSpPr>
          <p:cNvPr id="3" name="Text Placeholder 2"/>
          <p:cNvSpPr>
            <a:spLocks noGrp="1"/>
          </p:cNvSpPr>
          <p:nvPr>
            <p:ph type="body" idx="1"/>
          </p:nvPr>
        </p:nvSpPr>
        <p:spPr>
          <a:xfrm>
            <a:off x="457200" y="1614948"/>
            <a:ext cx="8229600" cy="3234272"/>
          </a:xfrm>
        </p:spPr>
        <p:txBody>
          <a:bodyPr/>
          <a:lstStyle/>
          <a:p>
            <a:pPr eaLnBrk="1" hangingPunct="1"/>
            <a:r>
              <a:rPr lang="en-US" altLang="en-US" sz="2200" dirty="0">
                <a:latin typeface="+mn-lt"/>
                <a:ea typeface="ＭＳ Ｐゴシック" panose="020B0600070205080204" pitchFamily="34" charset="-128"/>
              </a:rPr>
              <a:t>Subclass S of C is predicate </a:t>
            </a:r>
            <a:r>
              <a:rPr lang="en-US" altLang="en-US" sz="2200" dirty="0" smtClean="0">
                <a:latin typeface="+mn-lt"/>
                <a:ea typeface="ＭＳ Ｐゴシック" panose="020B0600070205080204" pitchFamily="34" charset="-128"/>
              </a:rPr>
              <a:t>defined </a:t>
            </a:r>
            <a:r>
              <a:rPr lang="en-US" altLang="en-US" sz="2200" dirty="0">
                <a:latin typeface="+mn-lt"/>
                <a:ea typeface="ＭＳ Ｐゴシック" panose="020B0600070205080204" pitchFamily="34" charset="-128"/>
              </a:rPr>
              <a:t>if predicate (condition</a:t>
            </a:r>
            <a:r>
              <a:rPr lang="en-US" altLang="en-US" sz="2200" dirty="0" smtClean="0">
                <a:latin typeface="+mn-lt"/>
                <a:ea typeface="ＭＳ Ｐゴシック" panose="020B0600070205080204" pitchFamily="34" charset="-128"/>
              </a:rPr>
              <a:t>) </a:t>
            </a:r>
            <a:r>
              <a:rPr lang="en-US" altLang="en-US" sz="2200" dirty="0">
                <a:latin typeface="+mn-lt"/>
                <a:ea typeface="ＭＳ Ｐゴシック" panose="020B0600070205080204" pitchFamily="34" charset="-128"/>
              </a:rPr>
              <a:t>p on attributes of C is used to specify membership in S; </a:t>
            </a:r>
          </a:p>
          <a:p>
            <a:pPr lvl="1" indent="-284400" eaLnBrk="1" hangingPunct="1"/>
            <a:r>
              <a:rPr lang="en-US" altLang="en-US" sz="2200" dirty="0">
                <a:latin typeface="+mn-lt"/>
                <a:ea typeface="ＭＳ Ｐゴシック" panose="020B0600070205080204" pitchFamily="34" charset="-128"/>
              </a:rPr>
              <a:t>that is, S = C[p], where C[p] is the set of entities in C that satisfy condition p</a:t>
            </a:r>
          </a:p>
          <a:p>
            <a:pPr eaLnBrk="1" hangingPunct="1"/>
            <a:r>
              <a:rPr lang="en-US" altLang="en-US" sz="2200" dirty="0">
                <a:latin typeface="+mn-lt"/>
                <a:ea typeface="ＭＳ Ｐゴシック" panose="020B0600070205080204" pitchFamily="34" charset="-128"/>
              </a:rPr>
              <a:t>A subclass not defined by a predicate is called user-defined </a:t>
            </a:r>
          </a:p>
          <a:p>
            <a:pPr eaLnBrk="1" hangingPunct="1"/>
            <a:r>
              <a:rPr lang="en-US" altLang="en-US" sz="2200" dirty="0">
                <a:latin typeface="+mn-lt"/>
                <a:ea typeface="ＭＳ Ｐゴシック" panose="020B0600070205080204" pitchFamily="34" charset="-128"/>
              </a:rPr>
              <a:t>Attribute-defined specialization: if a predicate A = </a:t>
            </a:r>
            <a:r>
              <a:rPr lang="en-US" altLang="en-US" sz="2200" dirty="0" smtClean="0">
                <a:latin typeface="+mn-lt"/>
                <a:ea typeface="ＭＳ Ｐゴシック" panose="020B0600070205080204" pitchFamily="34" charset="-128"/>
              </a:rPr>
              <a:t>c</a:t>
            </a:r>
            <a:r>
              <a:rPr lang="en-US" altLang="en-US" sz="100" dirty="0" smtClean="0">
                <a:latin typeface="+mn-lt"/>
                <a:ea typeface="ＭＳ Ｐゴシック" panose="020B0600070205080204" pitchFamily="34" charset="-128"/>
              </a:rPr>
              <a:t> </a:t>
            </a:r>
            <a:r>
              <a:rPr lang="en-US" altLang="en-US" sz="2200" dirty="0" smtClean="0">
                <a:latin typeface="+mn-lt"/>
                <a:ea typeface="ＭＳ Ｐゴシック" panose="020B0600070205080204" pitchFamily="34" charset="-128"/>
              </a:rPr>
              <a:t>i </a:t>
            </a:r>
            <a:r>
              <a:rPr lang="en-US" altLang="en-US" sz="2200" dirty="0">
                <a:latin typeface="+mn-lt"/>
                <a:ea typeface="ＭＳ Ｐゴシック" panose="020B0600070205080204" pitchFamily="34" charset="-128"/>
              </a:rPr>
              <a:t>(where A is an attribute of G and ci is a constant value from the domain of A) is used to specify membership in each subclass </a:t>
            </a:r>
            <a:r>
              <a:rPr lang="en-US" altLang="en-US" sz="22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200" dirty="0" smtClean="0">
                <a:latin typeface="+mn-lt"/>
                <a:ea typeface="ＭＳ Ｐゴシック" panose="020B0600070205080204" pitchFamily="34" charset="-128"/>
              </a:rPr>
              <a:t>i </a:t>
            </a:r>
            <a:r>
              <a:rPr lang="en-US" altLang="en-US" sz="2200" dirty="0">
                <a:latin typeface="+mn-lt"/>
                <a:ea typeface="ＭＳ Ｐゴシック" panose="020B0600070205080204" pitchFamily="34" charset="-128"/>
              </a:rPr>
              <a:t>in </a:t>
            </a:r>
            <a:r>
              <a:rPr lang="en-US" altLang="en-US" sz="2200" dirty="0" smtClean="0">
                <a:latin typeface="+mn-lt"/>
                <a:ea typeface="ＭＳ Ｐゴシック" panose="020B0600070205080204" pitchFamily="34" charset="-128"/>
              </a:rPr>
              <a:t>Z</a:t>
            </a:r>
            <a:endParaRPr lang="en-US" altLang="en-US" sz="2200" dirty="0">
              <a:latin typeface="+mn-lt"/>
              <a:ea typeface="ＭＳ Ｐゴシック" panose="020B0600070205080204" pitchFamily="34" charset="-128"/>
            </a:endParaRPr>
          </a:p>
        </p:txBody>
      </p:sp>
      <p:sp>
        <p:nvSpPr>
          <p:cNvPr id="4" name="Content Placeholder 3"/>
          <p:cNvSpPr>
            <a:spLocks noGrp="1"/>
          </p:cNvSpPr>
          <p:nvPr>
            <p:ph sz="quarter" idx="13"/>
          </p:nvPr>
        </p:nvSpPr>
        <p:spPr>
          <a:xfrm>
            <a:off x="457200" y="4863828"/>
            <a:ext cx="1838163" cy="458607"/>
          </a:xfrm>
        </p:spPr>
        <p:txBody>
          <a:bodyPr/>
          <a:lstStyle/>
          <a:p>
            <a:pPr lvl="1" eaLnBrk="1" hangingPunct="1"/>
            <a:r>
              <a:rPr lang="en-US" altLang="en-US" sz="2200" dirty="0">
                <a:latin typeface="+mn-lt"/>
                <a:ea typeface="ＭＳ Ｐゴシック" panose="020B0600070205080204" pitchFamily="34" charset="-128"/>
              </a:rPr>
              <a:t>Note: </a:t>
            </a:r>
            <a:r>
              <a:rPr lang="en-US" altLang="en-US" sz="2200" dirty="0" smtClean="0">
                <a:latin typeface="+mn-lt"/>
                <a:ea typeface="ＭＳ Ｐゴシック" panose="020B0600070205080204" pitchFamily="34" charset="-128"/>
              </a:rPr>
              <a:t>If</a:t>
            </a:r>
            <a:endParaRPr lang="en-US" altLang="en-US" sz="2200" dirty="0">
              <a:latin typeface="+mn-lt"/>
              <a:ea typeface="ＭＳ Ｐゴシック" panose="020B0600070205080204" pitchFamily="34" charset="-128"/>
            </a:endParaRPr>
          </a:p>
        </p:txBody>
      </p:sp>
      <p:graphicFrame>
        <p:nvGraphicFramePr>
          <p:cNvPr id="11" name="Object 10" descr="C I not equal to c j for I not equal to j comma."/>
          <p:cNvGraphicFramePr>
            <a:graphicFrameLocks noChangeAspect="1"/>
          </p:cNvGraphicFramePr>
          <p:nvPr>
            <p:extLst>
              <p:ext uri="{D42A27DB-BD31-4B8C-83A1-F6EECF244321}">
                <p14:modId xmlns:p14="http://schemas.microsoft.com/office/powerpoint/2010/main" val="3762944907"/>
              </p:ext>
            </p:extLst>
          </p:nvPr>
        </p:nvGraphicFramePr>
        <p:xfrm>
          <a:off x="2332763" y="4921011"/>
          <a:ext cx="1756229" cy="401424"/>
        </p:xfrm>
        <a:graphic>
          <a:graphicData uri="http://schemas.openxmlformats.org/presentationml/2006/ole">
            <mc:AlternateContent xmlns:mc="http://schemas.openxmlformats.org/markup-compatibility/2006">
              <mc:Choice xmlns:v="urn:schemas-microsoft-com:vml" Requires="v">
                <p:oleObj spid="_x0000_s3297" name="Equation" r:id="rId3" imgW="888840" imgH="203040" progId="Equation.DSMT4">
                  <p:embed/>
                </p:oleObj>
              </mc:Choice>
              <mc:Fallback>
                <p:oleObj name="Equation" r:id="rId3" imgW="888840" imgH="203040" progId="Equation.DSMT4">
                  <p:embed/>
                  <p:pic>
                    <p:nvPicPr>
                      <p:cNvPr id="0" name=""/>
                      <p:cNvPicPr/>
                      <p:nvPr/>
                    </p:nvPicPr>
                    <p:blipFill>
                      <a:blip r:embed="rId4"/>
                      <a:stretch>
                        <a:fillRect/>
                      </a:stretch>
                    </p:blipFill>
                    <p:spPr>
                      <a:xfrm>
                        <a:off x="2332763" y="4921011"/>
                        <a:ext cx="1756229" cy="401424"/>
                      </a:xfrm>
                      <a:prstGeom prst="rect">
                        <a:avLst/>
                      </a:prstGeom>
                    </p:spPr>
                  </p:pic>
                </p:oleObj>
              </mc:Fallback>
            </mc:AlternateContent>
          </a:graphicData>
        </a:graphic>
      </p:graphicFrame>
      <p:sp>
        <p:nvSpPr>
          <p:cNvPr id="5" name="Content Placeholder 4"/>
          <p:cNvSpPr>
            <a:spLocks noGrp="1"/>
          </p:cNvSpPr>
          <p:nvPr>
            <p:ph sz="quarter" idx="14"/>
          </p:nvPr>
        </p:nvSpPr>
        <p:spPr>
          <a:xfrm>
            <a:off x="4126392" y="4848152"/>
            <a:ext cx="4186173" cy="400543"/>
          </a:xfrm>
        </p:spPr>
        <p:txBody>
          <a:bodyPr/>
          <a:lstStyle/>
          <a:p>
            <a:pPr marL="0" lvl="1" indent="0">
              <a:buNone/>
            </a:pPr>
            <a:r>
              <a:rPr lang="en-US" altLang="en-US" sz="2200" dirty="0">
                <a:latin typeface="+mn-lt"/>
                <a:ea typeface="ＭＳ Ｐゴシック" panose="020B0600070205080204" pitchFamily="34" charset="-128"/>
              </a:rPr>
              <a:t>and A is single-valued, then </a:t>
            </a:r>
            <a:r>
              <a:rPr lang="en-US" altLang="en-US" sz="2200" dirty="0" smtClean="0">
                <a:latin typeface="+mn-lt"/>
                <a:ea typeface="ＭＳ Ｐゴシック" panose="020B0600070205080204" pitchFamily="34" charset="-128"/>
              </a:rPr>
              <a:t>the</a:t>
            </a:r>
            <a:endParaRPr lang="en-US" sz="2200" dirty="0">
              <a:latin typeface="+mn-lt"/>
              <a:ea typeface="ＭＳ Ｐゴシック" panose="020B0600070205080204" pitchFamily="34" charset="-128"/>
            </a:endParaRPr>
          </a:p>
        </p:txBody>
      </p:sp>
      <p:sp>
        <p:nvSpPr>
          <p:cNvPr id="7" name="Content Placeholder 6"/>
          <p:cNvSpPr>
            <a:spLocks noGrp="1"/>
          </p:cNvSpPr>
          <p:nvPr>
            <p:ph sz="quarter" idx="16"/>
          </p:nvPr>
        </p:nvSpPr>
        <p:spPr>
          <a:xfrm>
            <a:off x="1163947" y="5268852"/>
            <a:ext cx="5869899" cy="409277"/>
          </a:xfrm>
        </p:spPr>
        <p:txBody>
          <a:bodyPr/>
          <a:lstStyle/>
          <a:p>
            <a:pPr marL="0" lvl="1" indent="0">
              <a:spcBef>
                <a:spcPts val="1500"/>
              </a:spcBef>
              <a:buNone/>
            </a:pPr>
            <a:r>
              <a:rPr lang="en-US" altLang="en-US" sz="2200" dirty="0">
                <a:latin typeface="+mn-lt"/>
                <a:ea typeface="ＭＳ Ｐゴシック" panose="020B0600070205080204" pitchFamily="34" charset="-128"/>
              </a:rPr>
              <a:t>attribute-defined specialization will be disjoint</a:t>
            </a:r>
            <a:r>
              <a:rPr lang="en-US" altLang="en-US" sz="2200" dirty="0" smtClean="0">
                <a:latin typeface="+mn-lt"/>
                <a:ea typeface="ＭＳ Ｐゴシック" panose="020B0600070205080204" pitchFamily="34" charset="-128"/>
              </a:rPr>
              <a:t>.</a:t>
            </a:r>
            <a:endParaRPr lang="en-US" sz="2200" dirty="0">
              <a:latin typeface="+mn-lt"/>
              <a:ea typeface="ＭＳ Ｐゴシック" panose="020B0600070205080204" pitchFamily="34" charset="-128"/>
            </a:endParaRPr>
          </a:p>
        </p:txBody>
      </p:sp>
    </p:spTree>
    <p:extLst>
      <p:ext uri="{BB962C8B-B14F-4D97-AF65-F5344CB8AC3E}">
        <p14:creationId xmlns:p14="http://schemas.microsoft.com/office/powerpoint/2010/main" val="712489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Formal Definitions of </a:t>
            </a:r>
            <a:r>
              <a:rPr lang="en-US" altLang="en-US" dirty="0" smtClean="0">
                <a:ea typeface="ＭＳ Ｐゴシック" panose="020B0600070205080204" pitchFamily="34" charset="-128"/>
              </a:rPr>
              <a:t>E</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E</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R </a:t>
            </a:r>
            <a:r>
              <a:rPr lang="en-US" altLang="en-US" dirty="0">
                <a:ea typeface="ＭＳ Ｐゴシック" panose="020B0600070205080204" pitchFamily="34" charset="-128"/>
              </a:rPr>
              <a:t>Model</a:t>
            </a: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(4 </a:t>
            </a:r>
            <a:r>
              <a:rPr lang="en-US" altLang="en-US" sz="2000" b="0" dirty="0">
                <a:ea typeface="ＭＳ Ｐゴシック" panose="020B0600070205080204" pitchFamily="34" charset="-128"/>
              </a:rPr>
              <a:t>of 4)</a:t>
            </a:r>
            <a:endParaRPr lang="en-US" dirty="0"/>
          </a:p>
        </p:txBody>
      </p:sp>
      <p:sp>
        <p:nvSpPr>
          <p:cNvPr id="3" name="Text Placeholder 2"/>
          <p:cNvSpPr>
            <a:spLocks noGrp="1"/>
          </p:cNvSpPr>
          <p:nvPr>
            <p:ph type="body" idx="1"/>
          </p:nvPr>
        </p:nvSpPr>
        <p:spPr>
          <a:xfrm>
            <a:off x="457200" y="1600201"/>
            <a:ext cx="8229600" cy="1275942"/>
          </a:xfrm>
        </p:spPr>
        <p:txBody>
          <a:bodyPr/>
          <a:lstStyle/>
          <a:p>
            <a:pPr eaLnBrk="1" hangingPunct="1"/>
            <a:r>
              <a:rPr lang="en-US" altLang="en-US" sz="2400" dirty="0">
                <a:latin typeface="+mn-lt"/>
                <a:ea typeface="ＭＳ Ｐゴシック" panose="020B0600070205080204" pitchFamily="34" charset="-128"/>
              </a:rPr>
              <a:t>Category or UNION type T</a:t>
            </a:r>
          </a:p>
          <a:p>
            <a:pPr lvl="1" indent="-284400" eaLnBrk="1" hangingPunct="1"/>
            <a:r>
              <a:rPr lang="en-US" altLang="en-US" sz="2400" dirty="0">
                <a:latin typeface="+mn-lt"/>
                <a:ea typeface="ＭＳ Ｐゴシック" panose="020B0600070205080204" pitchFamily="34" charset="-128"/>
              </a:rPr>
              <a:t>A class that is a subset of the </a:t>
            </a:r>
            <a:r>
              <a:rPr lang="en-US" altLang="en-US" sz="2400" b="1" dirty="0" smtClean="0">
                <a:latin typeface="+mn-lt"/>
                <a:ea typeface="ＭＳ Ｐゴシック" panose="020B0600070205080204" pitchFamily="34" charset="-128"/>
              </a:rPr>
              <a:t>union</a:t>
            </a:r>
            <a:r>
              <a:rPr lang="en-US" altLang="en-US" sz="2400" dirty="0" smtClean="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of n defining </a:t>
            </a:r>
            <a:r>
              <a:rPr lang="en-US" altLang="en-US" sz="2400" dirty="0" smtClean="0">
                <a:latin typeface="+mn-lt"/>
                <a:ea typeface="ＭＳ Ｐゴシック" panose="020B0600070205080204" pitchFamily="34" charset="-128"/>
              </a:rPr>
              <a:t>superclasses</a:t>
            </a:r>
            <a:endParaRPr lang="en-US" altLang="en-US" sz="2400" dirty="0">
              <a:latin typeface="+mn-lt"/>
              <a:ea typeface="ＭＳ Ｐゴシック" panose="020B0600070205080204" pitchFamily="34" charset="-128"/>
            </a:endParaRPr>
          </a:p>
        </p:txBody>
      </p:sp>
      <p:graphicFrame>
        <p:nvGraphicFramePr>
          <p:cNvPr id="11" name="Object 10" descr="D 1 comma D 2 comma ellipse D n comma n greater than 1 colon."/>
          <p:cNvGraphicFramePr>
            <a:graphicFrameLocks noChangeAspect="1"/>
          </p:cNvGraphicFramePr>
          <p:nvPr>
            <p:extLst>
              <p:ext uri="{D42A27DB-BD31-4B8C-83A1-F6EECF244321}">
                <p14:modId xmlns:p14="http://schemas.microsoft.com/office/powerpoint/2010/main" val="2989221466"/>
              </p:ext>
            </p:extLst>
          </p:nvPr>
        </p:nvGraphicFramePr>
        <p:xfrm>
          <a:off x="1274538" y="2926672"/>
          <a:ext cx="2542721" cy="419418"/>
        </p:xfrm>
        <a:graphic>
          <a:graphicData uri="http://schemas.openxmlformats.org/presentationml/2006/ole">
            <mc:AlternateContent xmlns:mc="http://schemas.openxmlformats.org/markup-compatibility/2006">
              <mc:Choice xmlns:v="urn:schemas-microsoft-com:vml" Requires="v">
                <p:oleObj spid="_x0000_s4744" name="Equation" r:id="rId3" imgW="1231560" imgH="203040" progId="Equation.DSMT4">
                  <p:embed/>
                </p:oleObj>
              </mc:Choice>
              <mc:Fallback>
                <p:oleObj name="Equation" r:id="rId3" imgW="1231560" imgH="203040" progId="Equation.DSMT4">
                  <p:embed/>
                  <p:pic>
                    <p:nvPicPr>
                      <p:cNvPr id="0" name=""/>
                      <p:cNvPicPr/>
                      <p:nvPr/>
                    </p:nvPicPr>
                    <p:blipFill>
                      <a:blip r:embed="rId4"/>
                      <a:stretch>
                        <a:fillRect/>
                      </a:stretch>
                    </p:blipFill>
                    <p:spPr>
                      <a:xfrm>
                        <a:off x="1274538" y="2926672"/>
                        <a:ext cx="2542721" cy="419418"/>
                      </a:xfrm>
                      <a:prstGeom prst="rect">
                        <a:avLst/>
                      </a:prstGeom>
                    </p:spPr>
                  </p:pic>
                </p:oleObj>
              </mc:Fallback>
            </mc:AlternateContent>
          </a:graphicData>
        </a:graphic>
      </p:graphicFrame>
      <p:sp>
        <p:nvSpPr>
          <p:cNvPr id="4" name="Content Placeholder 3"/>
          <p:cNvSpPr>
            <a:spLocks noGrp="1"/>
          </p:cNvSpPr>
          <p:nvPr>
            <p:ph sz="quarter" idx="13"/>
          </p:nvPr>
        </p:nvSpPr>
        <p:spPr>
          <a:xfrm>
            <a:off x="486106" y="3262587"/>
            <a:ext cx="1168400" cy="448219"/>
          </a:xfrm>
        </p:spPr>
        <p:txBody>
          <a:bodyPr/>
          <a:lstStyle/>
          <a:p>
            <a:pPr lvl="2" indent="-230400"/>
            <a:r>
              <a:rPr lang="en-US" altLang="en-US" sz="2400" dirty="0" smtClean="0">
                <a:latin typeface="+mn-lt"/>
                <a:ea typeface="ＭＳ Ｐゴシック" panose="020B0600070205080204" pitchFamily="34" charset="-128"/>
              </a:rPr>
              <a:t> </a:t>
            </a:r>
          </a:p>
        </p:txBody>
      </p:sp>
      <p:graphicFrame>
        <p:nvGraphicFramePr>
          <p:cNvPr id="12" name="Object 11" descr="T subset left parenthesis D 1 union D 2 union ellipse union D n right parenthesis. "/>
          <p:cNvGraphicFramePr>
            <a:graphicFrameLocks noChangeAspect="1"/>
          </p:cNvGraphicFramePr>
          <p:nvPr>
            <p:extLst>
              <p:ext uri="{D42A27DB-BD31-4B8C-83A1-F6EECF244321}">
                <p14:modId xmlns:p14="http://schemas.microsoft.com/office/powerpoint/2010/main" val="491272980"/>
              </p:ext>
            </p:extLst>
          </p:nvPr>
        </p:nvGraphicFramePr>
        <p:xfrm>
          <a:off x="1737181" y="3347947"/>
          <a:ext cx="2938362" cy="382226"/>
        </p:xfrm>
        <a:graphic>
          <a:graphicData uri="http://schemas.openxmlformats.org/presentationml/2006/ole">
            <mc:AlternateContent xmlns:mc="http://schemas.openxmlformats.org/markup-compatibility/2006">
              <mc:Choice xmlns:v="urn:schemas-microsoft-com:vml" Requires="v">
                <p:oleObj spid="_x0000_s4745" name="Equation" r:id="rId5" imgW="1562040" imgH="203040" progId="Equation.DSMT4">
                  <p:embed/>
                </p:oleObj>
              </mc:Choice>
              <mc:Fallback>
                <p:oleObj name="Equation" r:id="rId5" imgW="1562040" imgH="203040" progId="Equation.DSMT4">
                  <p:embed/>
                  <p:pic>
                    <p:nvPicPr>
                      <p:cNvPr id="0" name=""/>
                      <p:cNvPicPr/>
                      <p:nvPr/>
                    </p:nvPicPr>
                    <p:blipFill>
                      <a:blip r:embed="rId6"/>
                      <a:stretch>
                        <a:fillRect/>
                      </a:stretch>
                    </p:blipFill>
                    <p:spPr>
                      <a:xfrm>
                        <a:off x="1737181" y="3347947"/>
                        <a:ext cx="2938362" cy="382226"/>
                      </a:xfrm>
                      <a:prstGeom prst="rect">
                        <a:avLst/>
                      </a:prstGeom>
                    </p:spPr>
                  </p:pic>
                </p:oleObj>
              </mc:Fallback>
            </mc:AlternateContent>
          </a:graphicData>
        </a:graphic>
      </p:graphicFrame>
      <p:sp>
        <p:nvSpPr>
          <p:cNvPr id="5" name="Content Placeholder 4"/>
          <p:cNvSpPr>
            <a:spLocks noGrp="1"/>
          </p:cNvSpPr>
          <p:nvPr>
            <p:ph sz="quarter" idx="14"/>
          </p:nvPr>
        </p:nvSpPr>
        <p:spPr>
          <a:xfrm>
            <a:off x="457201" y="3646167"/>
            <a:ext cx="8229599" cy="1336128"/>
          </a:xfrm>
        </p:spPr>
        <p:txBody>
          <a:bodyPr/>
          <a:lstStyle/>
          <a:p>
            <a:pPr lvl="1" indent="-284400" eaLnBrk="1" hangingPunct="1"/>
            <a:r>
              <a:rPr lang="en-US" altLang="en-US" sz="2400" dirty="0">
                <a:ea typeface="ＭＳ Ｐゴシック" panose="020B0600070205080204" pitchFamily="34" charset="-128"/>
              </a:rPr>
              <a:t>Can have a predicate pi on the attributes of D</a:t>
            </a:r>
            <a:r>
              <a:rPr lang="en-US" altLang="en-US" sz="100" dirty="0">
                <a:ea typeface="ＭＳ Ｐゴシック" panose="020B0600070205080204" pitchFamily="34" charset="-128"/>
              </a:rPr>
              <a:t> </a:t>
            </a:r>
            <a:r>
              <a:rPr lang="en-US" altLang="en-US" sz="2400" dirty="0">
                <a:ea typeface="ＭＳ Ｐゴシック" panose="020B0600070205080204" pitchFamily="34" charset="-128"/>
              </a:rPr>
              <a:t>i to specify entities of D</a:t>
            </a:r>
            <a:r>
              <a:rPr lang="en-US" altLang="en-US" sz="100" dirty="0">
                <a:ea typeface="ＭＳ Ｐゴシック" panose="020B0600070205080204" pitchFamily="34" charset="-128"/>
              </a:rPr>
              <a:t> </a:t>
            </a:r>
            <a:r>
              <a:rPr lang="en-US" altLang="en-US" sz="2400" dirty="0">
                <a:ea typeface="ＭＳ Ｐゴシック" panose="020B0600070205080204" pitchFamily="34" charset="-128"/>
              </a:rPr>
              <a:t>i that are members of T.</a:t>
            </a:r>
          </a:p>
          <a:p>
            <a:pPr lvl="1" indent="-284400"/>
            <a:r>
              <a:rPr lang="en-US" altLang="en-US" sz="2400" dirty="0">
                <a:ea typeface="ＭＳ Ｐゴシック" panose="020B0600070205080204" pitchFamily="34" charset="-128"/>
              </a:rPr>
              <a:t>If a predicate is specified on </a:t>
            </a:r>
            <a:r>
              <a:rPr lang="en-US" altLang="en-US" sz="2400" dirty="0" smtClean="0">
                <a:ea typeface="ＭＳ Ｐゴシック" panose="020B0600070205080204" pitchFamily="34" charset="-128"/>
              </a:rPr>
              <a:t>every</a:t>
            </a:r>
            <a:endParaRPr lang="en-US" dirty="0"/>
          </a:p>
        </p:txBody>
      </p:sp>
      <p:graphicFrame>
        <p:nvGraphicFramePr>
          <p:cNvPr id="13" name="Object 12" descr="D I colon T equals left parenthesis D 1 left bracket p 1 right bracket union D 2 left bracket p 2 right bracket union ellipse union D n left bracket p n right bracket right parenthesis."/>
          <p:cNvGraphicFramePr>
            <a:graphicFrameLocks noChangeAspect="1"/>
          </p:cNvGraphicFramePr>
          <p:nvPr>
            <p:extLst>
              <p:ext uri="{D42A27DB-BD31-4B8C-83A1-F6EECF244321}">
                <p14:modId xmlns:p14="http://schemas.microsoft.com/office/powerpoint/2010/main" val="2655669171"/>
              </p:ext>
            </p:extLst>
          </p:nvPr>
        </p:nvGraphicFramePr>
        <p:xfrm>
          <a:off x="1274538" y="4982295"/>
          <a:ext cx="4694460" cy="471805"/>
        </p:xfrm>
        <a:graphic>
          <a:graphicData uri="http://schemas.openxmlformats.org/presentationml/2006/ole">
            <mc:AlternateContent xmlns:mc="http://schemas.openxmlformats.org/markup-compatibility/2006">
              <mc:Choice xmlns:v="urn:schemas-microsoft-com:vml" Requires="v">
                <p:oleObj spid="_x0000_s4746" name="Equation" r:id="rId7" imgW="2527200" imgH="253800" progId="Equation.DSMT4">
                  <p:embed/>
                </p:oleObj>
              </mc:Choice>
              <mc:Fallback>
                <p:oleObj name="Equation" r:id="rId7" imgW="2527200" imgH="253800" progId="Equation.DSMT4">
                  <p:embed/>
                  <p:pic>
                    <p:nvPicPr>
                      <p:cNvPr id="0" name=""/>
                      <p:cNvPicPr/>
                      <p:nvPr/>
                    </p:nvPicPr>
                    <p:blipFill>
                      <a:blip r:embed="rId8"/>
                      <a:stretch>
                        <a:fillRect/>
                      </a:stretch>
                    </p:blipFill>
                    <p:spPr>
                      <a:xfrm>
                        <a:off x="1274538" y="4982295"/>
                        <a:ext cx="4694460" cy="471805"/>
                      </a:xfrm>
                      <a:prstGeom prst="rect">
                        <a:avLst/>
                      </a:prstGeom>
                    </p:spPr>
                  </p:pic>
                </p:oleObj>
              </mc:Fallback>
            </mc:AlternateContent>
          </a:graphicData>
        </a:graphic>
      </p:graphicFrame>
    </p:spTree>
    <p:extLst>
      <p:ext uri="{BB962C8B-B14F-4D97-AF65-F5344CB8AC3E}">
        <p14:creationId xmlns:p14="http://schemas.microsoft.com/office/powerpoint/2010/main" val="41108390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Alternative Diagrammatic </a:t>
            </a:r>
            <a:r>
              <a:rPr lang="en-US" altLang="en-US" dirty="0" smtClean="0">
                <a:ea typeface="ＭＳ Ｐゴシック" panose="020B0600070205080204" pitchFamily="34" charset="-128"/>
              </a:rPr>
              <a:t>Notations </a:t>
            </a:r>
            <a:r>
              <a:rPr lang="en-US" altLang="en-US" sz="2000" b="0" dirty="0" smtClean="0">
                <a:ea typeface="ＭＳ Ｐゴシック" panose="020B0600070205080204" pitchFamily="34" charset="-128"/>
              </a:rPr>
              <a:t>(1 of 2)</a:t>
            </a:r>
            <a:endParaRPr lang="en-US" sz="2000" b="0" dirty="0"/>
          </a:p>
        </p:txBody>
      </p:sp>
      <p:sp>
        <p:nvSpPr>
          <p:cNvPr id="3" name="Text Placeholder 2"/>
          <p:cNvSpPr>
            <a:spLocks noGrp="1"/>
          </p:cNvSpPr>
          <p:nvPr>
            <p:ph type="body" idx="1"/>
          </p:nvPr>
        </p:nvSpPr>
        <p:spPr>
          <a:xfrm>
            <a:off x="457200" y="1600201"/>
            <a:ext cx="8229600" cy="3712028"/>
          </a:xfrm>
        </p:spPr>
        <p:txBody>
          <a:bodyPr/>
          <a:lstStyle/>
          <a:p>
            <a:pPr eaLnBrk="1" hangingPunct="1"/>
            <a:r>
              <a:rPr lang="en-US" altLang="en-US" sz="24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R/E</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R </a:t>
            </a:r>
            <a:r>
              <a:rPr lang="en-US" altLang="en-US" sz="2400" dirty="0">
                <a:latin typeface="+mn-lt"/>
                <a:ea typeface="ＭＳ Ｐゴシック" panose="020B0600070205080204" pitchFamily="34" charset="-128"/>
              </a:rPr>
              <a:t>diagrams are a specific notation for displaying the concepts of the model diagrammatically</a:t>
            </a:r>
          </a:p>
          <a:p>
            <a:pPr eaLnBrk="1" hangingPunct="1"/>
            <a:r>
              <a:rPr lang="en-US" altLang="en-US" sz="2400" dirty="0" smtClean="0">
                <a:latin typeface="+mn-lt"/>
                <a:ea typeface="ＭＳ Ｐゴシック" panose="020B0600070205080204" pitchFamily="34" charset="-128"/>
              </a:rPr>
              <a:t>D</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B </a:t>
            </a:r>
            <a:r>
              <a:rPr lang="en-US" altLang="en-US" sz="2400" dirty="0">
                <a:latin typeface="+mn-lt"/>
                <a:ea typeface="ＭＳ Ｐゴシック" panose="020B0600070205080204" pitchFamily="34" charset="-128"/>
              </a:rPr>
              <a:t>design tools use many alternative notations for the same or similar concepts</a:t>
            </a:r>
          </a:p>
          <a:p>
            <a:pPr eaLnBrk="1" hangingPunct="1"/>
            <a:r>
              <a:rPr lang="en-US" altLang="en-US" sz="2400" dirty="0">
                <a:latin typeface="+mn-lt"/>
                <a:ea typeface="ＭＳ Ｐゴシック" panose="020B0600070205080204" pitchFamily="34" charset="-128"/>
              </a:rPr>
              <a:t>One popular alternative notation uses </a:t>
            </a:r>
            <a:r>
              <a:rPr lang="en-US" altLang="en-US" sz="2400" b="1" dirty="0" smtClean="0">
                <a:latin typeface="+mn-lt"/>
                <a:ea typeface="ＭＳ Ｐゴシック" panose="020B0600070205080204" pitchFamily="34" charset="-128"/>
              </a:rPr>
              <a:t>U</a:t>
            </a:r>
            <a:r>
              <a:rPr lang="en-US" altLang="en-US" sz="100" b="1" dirty="0" smtClean="0">
                <a:latin typeface="+mn-lt"/>
                <a:ea typeface="ＭＳ Ｐゴシック" panose="020B0600070205080204" pitchFamily="34" charset="-128"/>
              </a:rPr>
              <a:t> </a:t>
            </a:r>
            <a:r>
              <a:rPr lang="en-US" altLang="en-US" sz="2400" b="1" dirty="0" smtClean="0">
                <a:latin typeface="+mn-lt"/>
                <a:ea typeface="ＭＳ Ｐゴシック" panose="020B0600070205080204" pitchFamily="34" charset="-128"/>
              </a:rPr>
              <a:t>M</a:t>
            </a:r>
            <a:r>
              <a:rPr lang="en-US" altLang="en-US" sz="100" b="1" dirty="0" smtClean="0">
                <a:latin typeface="+mn-lt"/>
                <a:ea typeface="ＭＳ Ｐゴシック" panose="020B0600070205080204" pitchFamily="34" charset="-128"/>
              </a:rPr>
              <a:t> </a:t>
            </a:r>
            <a:r>
              <a:rPr lang="en-US" altLang="en-US" sz="2400" b="1" dirty="0" smtClean="0">
                <a:latin typeface="+mn-lt"/>
                <a:ea typeface="ＭＳ Ｐゴシック" panose="020B0600070205080204" pitchFamily="34" charset="-128"/>
              </a:rPr>
              <a:t>L </a:t>
            </a:r>
            <a:r>
              <a:rPr lang="en-US" altLang="en-US" sz="2400" b="1" dirty="0">
                <a:latin typeface="+mn-lt"/>
                <a:ea typeface="ＭＳ Ｐゴシック" panose="020B0600070205080204" pitchFamily="34" charset="-128"/>
              </a:rPr>
              <a:t>class diagrams</a:t>
            </a:r>
          </a:p>
          <a:p>
            <a:pPr eaLnBrk="1" hangingPunct="1"/>
            <a:r>
              <a:rPr lang="en-US" altLang="en-US" sz="2400" dirty="0">
                <a:latin typeface="+mn-lt"/>
                <a:ea typeface="ＭＳ Ｐゴシック" panose="020B0600070205080204" pitchFamily="34" charset="-128"/>
              </a:rPr>
              <a:t>see next slides for </a:t>
            </a:r>
            <a:r>
              <a:rPr lang="en-US" altLang="en-US" sz="2400" dirty="0" smtClean="0">
                <a:latin typeface="+mn-lt"/>
                <a:ea typeface="ＭＳ Ｐゴシック" panose="020B0600070205080204" pitchFamily="34" charset="-128"/>
              </a:rPr>
              <a:t>U</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M</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L </a:t>
            </a:r>
            <a:r>
              <a:rPr lang="en-US" altLang="en-US" sz="2400" dirty="0">
                <a:latin typeface="+mn-lt"/>
                <a:ea typeface="ＭＳ Ｐゴシック" panose="020B0600070205080204" pitchFamily="34" charset="-128"/>
              </a:rPr>
              <a:t>class diagrams and other alternative notations</a:t>
            </a:r>
          </a:p>
        </p:txBody>
      </p:sp>
    </p:spTree>
    <p:extLst>
      <p:ext uri="{BB962C8B-B14F-4D97-AF65-F5344CB8AC3E}">
        <p14:creationId xmlns:p14="http://schemas.microsoft.com/office/powerpoint/2010/main" val="1348919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Subclasses and </a:t>
            </a:r>
            <a:r>
              <a:rPr lang="en-US" altLang="en-US" dirty="0" smtClean="0">
                <a:ea typeface="ＭＳ Ｐゴシック" panose="020B0600070205080204" pitchFamily="34" charset="-128"/>
              </a:rPr>
              <a:t>Superclasses</a:t>
            </a:r>
            <a:r>
              <a:rPr lang="en-US" altLang="en-US" sz="2000" b="0" dirty="0" smtClean="0">
                <a:ea typeface="ＭＳ Ｐゴシック" panose="020B0600070205080204" pitchFamily="34" charset="-128"/>
              </a:rPr>
              <a:t> (2 </a:t>
            </a:r>
            <a:r>
              <a:rPr lang="en-US" altLang="en-US" sz="2000" b="0" dirty="0">
                <a:ea typeface="ＭＳ Ｐゴシック" panose="020B0600070205080204" pitchFamily="34" charset="-128"/>
              </a:rPr>
              <a:t>of 5)</a:t>
            </a:r>
            <a:endParaRPr lang="en-US" sz="2000" b="0" dirty="0"/>
          </a:p>
        </p:txBody>
      </p:sp>
      <p:sp>
        <p:nvSpPr>
          <p:cNvPr id="3" name="Text Placeholder 2"/>
          <p:cNvSpPr>
            <a:spLocks noGrp="1"/>
          </p:cNvSpPr>
          <p:nvPr>
            <p:ph type="body" idx="1"/>
          </p:nvPr>
        </p:nvSpPr>
        <p:spPr>
          <a:xfrm>
            <a:off x="457200" y="1600200"/>
            <a:ext cx="8229600" cy="809171"/>
          </a:xfrm>
        </p:spPr>
        <p:txBody>
          <a:bodyPr/>
          <a:lstStyle/>
          <a:p>
            <a:pPr marL="0" indent="0">
              <a:buNone/>
            </a:pPr>
            <a:r>
              <a:rPr lang="en-US" sz="2200" b="1" dirty="0">
                <a:latin typeface="+mn-lt"/>
              </a:rPr>
              <a:t>Figure </a:t>
            </a:r>
            <a:r>
              <a:rPr lang="en-US" sz="2200" b="1" dirty="0" smtClean="0">
                <a:latin typeface="+mn-lt"/>
              </a:rPr>
              <a:t>4.1</a:t>
            </a:r>
            <a:r>
              <a:rPr lang="en-US" sz="2200" dirty="0" smtClean="0">
                <a:latin typeface="+mn-lt"/>
              </a:rPr>
              <a:t> </a:t>
            </a:r>
            <a:r>
              <a:rPr lang="en-US" altLang="en-US" sz="22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22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2200" dirty="0">
                <a:latin typeface="+mn-lt"/>
                <a:ea typeface="ＭＳ Ｐゴシック" panose="020B0600070205080204" pitchFamily="34" charset="-128"/>
              </a:rPr>
              <a:t>R</a:t>
            </a:r>
            <a:r>
              <a:rPr lang="en-US" sz="2200" dirty="0" smtClean="0">
                <a:latin typeface="+mn-lt"/>
              </a:rPr>
              <a:t> diagram notation </a:t>
            </a:r>
            <a:r>
              <a:rPr lang="en-US" sz="2200" dirty="0">
                <a:latin typeface="+mn-lt"/>
              </a:rPr>
              <a:t>to </a:t>
            </a:r>
            <a:r>
              <a:rPr lang="en-US" sz="2200" dirty="0" smtClean="0">
                <a:latin typeface="+mn-lt"/>
              </a:rPr>
              <a:t>represent subclasses and specialization</a:t>
            </a:r>
            <a:r>
              <a:rPr lang="en-US" sz="2200" dirty="0">
                <a:latin typeface="+mn-lt"/>
              </a:rPr>
              <a:t>.</a:t>
            </a:r>
          </a:p>
        </p:txBody>
      </p:sp>
      <p:pic>
        <p:nvPicPr>
          <p:cNvPr id="8" name="Picture 7" descr="A hierarchical representation of Enhanced Entity Relationship. A super class, employee has four attributes as follows. Name, S s n underline, Birth  date, and address. Where, name attribute consist of f name, Minit and L name. The super class has one sub class and two disjoint subclasses, d. Where one disjoint subclass is partial participation and another is total participation. The subclass, manager is with a subset. The partial participation of disjoint subclass has three subsets leads to three subclasses. Secretary with attributes, Typing  speed, Technician with T grade, and Engineer with E n g  type. The total participation of disjoint subclass has two subsets leads to two subclasses as follows. Salaried  Employee with attributes, subset salary and Hourly  Employee with subset Pay  scale. The subclass, manager manages the project. Another subclass, hourly  employee belongs to trade un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939" y="2662140"/>
            <a:ext cx="6272123" cy="3565711"/>
          </a:xfrm>
          <a:prstGeom prst="rect">
            <a:avLst/>
          </a:prstGeom>
        </p:spPr>
      </p:pic>
    </p:spTree>
    <p:extLst>
      <p:ext uri="{BB962C8B-B14F-4D97-AF65-F5344CB8AC3E}">
        <p14:creationId xmlns:p14="http://schemas.microsoft.com/office/powerpoint/2010/main" val="10694052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ea typeface="ＭＳ Ｐゴシック" panose="020B0600070205080204" pitchFamily="34" charset="-128"/>
              </a:rPr>
              <a:t>U</a:t>
            </a:r>
            <a:r>
              <a:rPr lang="en-US" altLang="en-US" sz="100" dirty="0" smtClean="0">
                <a:ea typeface="ＭＳ Ｐゴシック" panose="020B0600070205080204" pitchFamily="34" charset="-128"/>
              </a:rPr>
              <a:t> </a:t>
            </a:r>
            <a:r>
              <a:rPr lang="en-US" altLang="en-US" sz="3200" dirty="0" smtClean="0">
                <a:ea typeface="ＭＳ Ｐゴシック" panose="020B0600070205080204" pitchFamily="34" charset="-128"/>
              </a:rPr>
              <a:t>M</a:t>
            </a:r>
            <a:r>
              <a:rPr lang="en-US" altLang="en-US" sz="100" dirty="0" smtClean="0">
                <a:ea typeface="ＭＳ Ｐゴシック" panose="020B0600070205080204" pitchFamily="34" charset="-128"/>
              </a:rPr>
              <a:t> </a:t>
            </a:r>
            <a:r>
              <a:rPr lang="en-US" altLang="en-US" sz="3200" dirty="0" smtClean="0">
                <a:ea typeface="ＭＳ Ｐゴシック" panose="020B0600070205080204" pitchFamily="34" charset="-128"/>
              </a:rPr>
              <a:t>L </a:t>
            </a:r>
            <a:r>
              <a:rPr lang="en-US" altLang="en-US" sz="3200" dirty="0">
                <a:ea typeface="ＭＳ Ｐゴシック" panose="020B0600070205080204" pitchFamily="34" charset="-128"/>
              </a:rPr>
              <a:t>Example for </a:t>
            </a:r>
            <a:r>
              <a:rPr lang="en-US" altLang="en-US" sz="3200" dirty="0" smtClean="0">
                <a:ea typeface="ＭＳ Ｐゴシック" panose="020B0600070205080204" pitchFamily="34" charset="-128"/>
              </a:rPr>
              <a:t>Displaying Specialization </a:t>
            </a:r>
            <a:r>
              <a:rPr lang="en-US" altLang="en-US" sz="3200" dirty="0">
                <a:ea typeface="ＭＳ Ｐゴシック" panose="020B0600070205080204" pitchFamily="34" charset="-128"/>
              </a:rPr>
              <a:t>/ Generalization</a:t>
            </a:r>
            <a:endParaRPr lang="en-US" sz="3200" dirty="0"/>
          </a:p>
        </p:txBody>
      </p:sp>
      <p:sp>
        <p:nvSpPr>
          <p:cNvPr id="3" name="Text Placeholder 2"/>
          <p:cNvSpPr>
            <a:spLocks noGrp="1"/>
          </p:cNvSpPr>
          <p:nvPr>
            <p:ph type="body" idx="1"/>
          </p:nvPr>
        </p:nvSpPr>
        <p:spPr>
          <a:xfrm>
            <a:off x="457200" y="1600201"/>
            <a:ext cx="8229600" cy="736600"/>
          </a:xfrm>
        </p:spPr>
        <p:txBody>
          <a:bodyPr/>
          <a:lstStyle/>
          <a:p>
            <a:pPr marL="0" indent="0">
              <a:buNone/>
            </a:pPr>
            <a:r>
              <a:rPr lang="en-US" sz="2000" b="1" dirty="0">
                <a:latin typeface="+mn-lt"/>
              </a:rPr>
              <a:t>Figure </a:t>
            </a:r>
            <a:r>
              <a:rPr lang="en-US" sz="2000" b="1" dirty="0" smtClean="0">
                <a:latin typeface="+mn-lt"/>
              </a:rPr>
              <a:t>4.10</a:t>
            </a:r>
            <a:r>
              <a:rPr lang="en-US" sz="2000" dirty="0" smtClean="0">
                <a:latin typeface="+mn-lt"/>
              </a:rPr>
              <a:t> A U</a:t>
            </a:r>
            <a:r>
              <a:rPr lang="en-US" sz="100" dirty="0" smtClean="0">
                <a:latin typeface="+mn-lt"/>
              </a:rPr>
              <a:t> </a:t>
            </a:r>
            <a:r>
              <a:rPr lang="en-US" sz="2000" dirty="0" smtClean="0">
                <a:latin typeface="+mn-lt"/>
              </a:rPr>
              <a:t>M</a:t>
            </a:r>
            <a:r>
              <a:rPr lang="en-US" sz="100" dirty="0" smtClean="0">
                <a:latin typeface="+mn-lt"/>
              </a:rPr>
              <a:t> </a:t>
            </a:r>
            <a:r>
              <a:rPr lang="en-US" sz="2000" dirty="0" smtClean="0">
                <a:latin typeface="+mn-lt"/>
              </a:rPr>
              <a:t>L </a:t>
            </a:r>
            <a:r>
              <a:rPr lang="en-US" sz="2000" dirty="0">
                <a:latin typeface="+mn-lt"/>
              </a:rPr>
              <a:t>class diagram corresponding to the </a:t>
            </a:r>
            <a:r>
              <a:rPr lang="en-US" sz="2000" dirty="0" smtClean="0">
                <a:latin typeface="+mn-lt"/>
              </a:rPr>
              <a:t>E</a:t>
            </a:r>
            <a:r>
              <a:rPr lang="en-US" sz="100" dirty="0" smtClean="0">
                <a:latin typeface="+mn-lt"/>
              </a:rPr>
              <a:t> </a:t>
            </a:r>
            <a:r>
              <a:rPr lang="en-US" sz="2000" dirty="0" smtClean="0">
                <a:latin typeface="+mn-lt"/>
              </a:rPr>
              <a:t>E</a:t>
            </a:r>
            <a:r>
              <a:rPr lang="en-US" sz="100" dirty="0" smtClean="0">
                <a:latin typeface="+mn-lt"/>
              </a:rPr>
              <a:t> </a:t>
            </a:r>
            <a:r>
              <a:rPr lang="en-US" sz="2000" dirty="0" smtClean="0">
                <a:latin typeface="+mn-lt"/>
              </a:rPr>
              <a:t>R </a:t>
            </a:r>
            <a:r>
              <a:rPr lang="en-US" sz="2000" dirty="0">
                <a:latin typeface="+mn-lt"/>
              </a:rPr>
              <a:t>diagram in Figure 4.7</a:t>
            </a:r>
            <a:r>
              <a:rPr lang="en-US" sz="2000" dirty="0" smtClean="0">
                <a:latin typeface="+mn-lt"/>
              </a:rPr>
              <a:t>, illustrating </a:t>
            </a:r>
            <a:r>
              <a:rPr lang="en-US" sz="2000" dirty="0">
                <a:latin typeface="+mn-lt"/>
              </a:rPr>
              <a:t>U</a:t>
            </a:r>
            <a:r>
              <a:rPr lang="en-US" sz="100" dirty="0">
                <a:latin typeface="+mn-lt"/>
              </a:rPr>
              <a:t> </a:t>
            </a:r>
            <a:r>
              <a:rPr lang="en-US" sz="2000" dirty="0">
                <a:latin typeface="+mn-lt"/>
              </a:rPr>
              <a:t>M</a:t>
            </a:r>
            <a:r>
              <a:rPr lang="en-US" sz="100" dirty="0">
                <a:latin typeface="+mn-lt"/>
              </a:rPr>
              <a:t> </a:t>
            </a:r>
            <a:r>
              <a:rPr lang="en-US" sz="2000" dirty="0">
                <a:latin typeface="+mn-lt"/>
              </a:rPr>
              <a:t>L</a:t>
            </a:r>
            <a:r>
              <a:rPr lang="en-US" sz="2000" dirty="0" smtClean="0">
                <a:latin typeface="+mn-lt"/>
              </a:rPr>
              <a:t> </a:t>
            </a:r>
            <a:r>
              <a:rPr lang="en-US" sz="2000" dirty="0">
                <a:latin typeface="+mn-lt"/>
              </a:rPr>
              <a:t>notation for specialization/generalization.</a:t>
            </a:r>
          </a:p>
        </p:txBody>
      </p:sp>
      <p:pic>
        <p:nvPicPr>
          <p:cNvPr id="11" name="Picture 7" descr="A U M L diagram illustrates a E E R. A super class, Person has attributes and an operator. The attributes are as follows. Name, S s n, Birth date, Sex, and Address. The operator is age. The super class is branched to three subclasses, Employee, Alumnus, and Student. Subclass employee has attribute Salary and an operator hire e m p. The subclass, Alumnus has operator new alumnus. The alumnus has 1 relationship with subclass, Degree and attributes, Year, Degree and Major. Subclass, Student has attribute, Major dept and operation, change major. The subclass, employee is connected to three subclasses, First subclass, Staff with attribute, position and operator, hire staff. Second subclass, Faculty with attribute rank and operator, promote. And third subclass, student assistant with attribute, percent time and operator, hire student. The subclass, student assistant is branched to other subclasses as follows. First, Research assistant and second teaching  assistant. Research assistant has attribute project and operator, change project. Teaching  assistant has attribute, course and operator assign to course. The subclass, student is branched to student assistant, graduate  student and undergraduate student. The graduate student has attribute, degree program and operator, change degree program. Undergraduate student has attribute, class and operator, change classification."/>
          <p:cNvPicPr>
            <a:picLocks noChangeAspect="1" noChangeArrowheads="1"/>
          </p:cNvPicPr>
          <p:nvPr/>
        </p:nvPicPr>
        <p:blipFill rotWithShape="1">
          <a:blip r:embed="rId2">
            <a:extLst>
              <a:ext uri="{28A0092B-C50C-407E-A947-70E740481C1C}">
                <a14:useLocalDpi xmlns:a14="http://schemas.microsoft.com/office/drawing/2010/main" val="0"/>
              </a:ext>
            </a:extLst>
          </a:blip>
          <a:srcRect b="8043"/>
          <a:stretch/>
        </p:blipFill>
        <p:spPr bwMode="auto">
          <a:xfrm>
            <a:off x="2660599" y="2531592"/>
            <a:ext cx="3822802" cy="375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6535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Alternative Diagrammatic </a:t>
            </a:r>
            <a:r>
              <a:rPr lang="en-US" altLang="en-US" dirty="0" smtClean="0">
                <a:ea typeface="ＭＳ Ｐゴシック" panose="020B0600070205080204" pitchFamily="34" charset="-128"/>
              </a:rPr>
              <a:t>Notations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a:t>
            </a:r>
            <a:r>
              <a:rPr lang="en-US" altLang="en-US" sz="2000" b="0" dirty="0" smtClean="0">
                <a:ea typeface="ＭＳ Ｐゴシック" panose="020B0600070205080204" pitchFamily="34" charset="-128"/>
              </a:rPr>
              <a:t>2)</a:t>
            </a:r>
            <a:endParaRPr lang="en-US" sz="2000" dirty="0"/>
          </a:p>
        </p:txBody>
      </p:sp>
      <p:sp>
        <p:nvSpPr>
          <p:cNvPr id="3" name="Text Placeholder 2"/>
          <p:cNvSpPr>
            <a:spLocks noGrp="1"/>
          </p:cNvSpPr>
          <p:nvPr>
            <p:ph type="body" idx="1"/>
          </p:nvPr>
        </p:nvSpPr>
        <p:spPr>
          <a:xfrm>
            <a:off x="457200" y="1600201"/>
            <a:ext cx="8229600" cy="852714"/>
          </a:xfrm>
        </p:spPr>
        <p:txBody>
          <a:bodyPr/>
          <a:lstStyle/>
          <a:p>
            <a:pPr marL="0" indent="0">
              <a:buNone/>
            </a:pPr>
            <a:r>
              <a:rPr lang="en-US" b="1" dirty="0">
                <a:latin typeface="+mn-lt"/>
              </a:rPr>
              <a:t>Figure </a:t>
            </a:r>
            <a:r>
              <a:rPr lang="en-US" b="1" dirty="0" smtClean="0">
                <a:latin typeface="+mn-lt"/>
              </a:rPr>
              <a:t>A.1</a:t>
            </a:r>
            <a:r>
              <a:rPr lang="en-US" dirty="0" smtClean="0">
                <a:latin typeface="+mn-lt"/>
              </a:rPr>
              <a:t> Alternative </a:t>
            </a:r>
            <a:r>
              <a:rPr lang="en-US" dirty="0">
                <a:latin typeface="+mn-lt"/>
              </a:rPr>
              <a:t>notations. (a) Symbols for entity type/class, attribute, and relationship. (b) </a:t>
            </a:r>
            <a:r>
              <a:rPr lang="en-US" dirty="0" smtClean="0">
                <a:latin typeface="+mn-lt"/>
              </a:rPr>
              <a:t>Displaying attributes</a:t>
            </a:r>
            <a:r>
              <a:rPr lang="en-US" dirty="0">
                <a:latin typeface="+mn-lt"/>
              </a:rPr>
              <a:t>. (c) Displaying cardinality ratios. (d) Various (min, max) notations. (e) Notations </a:t>
            </a:r>
            <a:r>
              <a:rPr lang="en-US" dirty="0" smtClean="0">
                <a:latin typeface="+mn-lt"/>
              </a:rPr>
              <a:t>for displaying </a:t>
            </a:r>
            <a:r>
              <a:rPr lang="en-US" dirty="0">
                <a:latin typeface="+mn-lt"/>
              </a:rPr>
              <a:t>specialization/generalization.</a:t>
            </a:r>
          </a:p>
        </p:txBody>
      </p:sp>
      <p:pic>
        <p:nvPicPr>
          <p:cNvPr id="11" name="Picture 16" descr="A figure represents alternate notations for entities, attributes, cardinality ratios and other representations in six sub divisions. a, as three representations as follows. Entity type or class symbols are represented using two rectangles titled, E. Attribute symbols are represented by three methods, an ellipse, a rounded rectangle, a circle. All three shapes are titled, A and are connected to a line. Relationship symbols are represented by three methods, a rhombus, a rounded rectangle, a line. All three are titled, R. b, displays three attributes titled, S s n, Name and address under an entity titled, employee under three sub divisions. 1, is as follows. Employee is represented in a rectangle and the attributes are represented using ellipses. 2, Employee is represented in a rectangle and the attributes are represented using lines. 3, A rounded rectangle is present with two divisions. The top division has the entity and the lower division has the attributes. iv, A rectangle is present with three divisions. The first division has the entity, second division has the attributes, and lower division has two other attributes named, Hire  e m p and Fire  e m p. c, displays the different representations for cardinality ratios using six sub divisions. 1, Is as follows. a rhombus with lines on either side is present. One line is labeled, 1 and the other line are labeled, and N. 2, is as follows. a line with an arrow. 3, is as follows. a rhombus with lines on either side. iv, is as follows. a rhombus with an arrow on one side and a line on the other side. v, is as follows. a rightward arrow. vi, is as follows. a line with an asterisk in between. d, Displays the different notations for min, max, representations. 1, is as follows. a rhombus with single line on one side and double line on the other side is present. Single line is labeled, 1 and double line is labeled, N. 2, is as follows. a rhombus with lines on either side is present. One line is labeled, (0, n) and the other line is labeled, (1, 1). 3 is as follows. a line marked with (1, 1) on one side and (0, n) on the other side. iv is as follows. a line marked with two pipes on one end and a circle and arrow on the other end. v is as follows. a line marked with 1..1 on one side and 0..n on the other side. e displays various representations for specialization and generalization, using six sub divisions. i is as follows. An entity titled, C has an attribute titled, d. Under d, three entities titled, S 1, S 2 and S 3 are present. The lines between S 1, S 2 and S 3 are marked with a U. Beside this is a circle labeled, o. 2 is as follows. Three entities titled, S 1, S 2 and S 3 are connected to an entity titled, C with three solid arrows. The arrows are connected by circles labeled, G. Beside this, a circle labeled, G sub s is present, beside which an empty upward arrow is given. 3 is as follows. Three entities titled, S 1, S 2 and S 3 are connected to a central point, which in turn is connected to an entity titled, C. iv is as follows. A large rectangle titled, C is present. Within C are three smaller rectangles titled, S 1, S 2 and S 3. v is as follows. An entity titled C goes to a central point, from three branches go to three entities titled, S 1, S 2 and S 3. vi, is as follows. Three entities titled S 1, S 2 and S 3 meet at a central point, and go to an entity titled, C. Beside this, a double lined upward arrow is present."/>
          <p:cNvPicPr>
            <a:picLocks noChangeAspect="1" noChangeArrowheads="1"/>
          </p:cNvPicPr>
          <p:nvPr/>
        </p:nvPicPr>
        <p:blipFill rotWithShape="1">
          <a:blip r:embed="rId2">
            <a:extLst>
              <a:ext uri="{28A0092B-C50C-407E-A947-70E740481C1C}">
                <a14:useLocalDpi xmlns:a14="http://schemas.microsoft.com/office/drawing/2010/main" val="0"/>
              </a:ext>
            </a:extLst>
          </a:blip>
          <a:srcRect b="8657"/>
          <a:stretch/>
        </p:blipFill>
        <p:spPr bwMode="auto">
          <a:xfrm>
            <a:off x="2613807" y="2555876"/>
            <a:ext cx="3307238" cy="3800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6311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Knowledge Representation (K</a:t>
            </a:r>
            <a:r>
              <a:rPr lang="en-US" altLang="en-US" sz="100" dirty="0">
                <a:ea typeface="ＭＳ Ｐゴシック" panose="020B0600070205080204" pitchFamily="34" charset="-128"/>
              </a:rPr>
              <a:t> </a:t>
            </a:r>
            <a:r>
              <a:rPr lang="en-US" altLang="en-US" dirty="0">
                <a:ea typeface="ＭＳ Ｐゴシック" panose="020B0600070205080204" pitchFamily="34" charset="-128"/>
              </a:rPr>
              <a:t>R)</a:t>
            </a:r>
            <a:r>
              <a:rPr lang="en-US" altLang="en-US" b="0" dirty="0" smtClean="0">
                <a:ea typeface="ＭＳ Ｐゴシック" panose="020B0600070205080204" pitchFamily="34" charset="-128"/>
              </a:rPr>
              <a:t> </a:t>
            </a:r>
            <a:r>
              <a:rPr lang="en-US" altLang="en-US" sz="2000" b="0" dirty="0" smtClean="0">
                <a:ea typeface="ＭＳ Ｐゴシック" panose="020B0600070205080204" pitchFamily="34" charset="-128"/>
              </a:rPr>
              <a:t>(1 of 3)</a:t>
            </a:r>
            <a:endParaRPr lang="en-US" sz="2000" b="0" dirty="0"/>
          </a:p>
        </p:txBody>
      </p:sp>
      <p:sp>
        <p:nvSpPr>
          <p:cNvPr id="3" name="Text Placeholder 2"/>
          <p:cNvSpPr>
            <a:spLocks noGrp="1"/>
          </p:cNvSpPr>
          <p:nvPr>
            <p:ph type="body" idx="1"/>
          </p:nvPr>
        </p:nvSpPr>
        <p:spPr>
          <a:xfrm>
            <a:off x="457200" y="1600201"/>
            <a:ext cx="8229600" cy="4031342"/>
          </a:xfrm>
        </p:spPr>
        <p:txBody>
          <a:bodyPr/>
          <a:lstStyle/>
          <a:p>
            <a:r>
              <a:rPr lang="en-US" altLang="en-US" sz="2400" dirty="0">
                <a:latin typeface="+mn-lt"/>
                <a:ea typeface="ＭＳ Ｐゴシック" panose="020B0600070205080204" pitchFamily="34" charset="-128"/>
              </a:rPr>
              <a:t>Deals with modeling and representing a certain domain of knowledge.</a:t>
            </a:r>
          </a:p>
          <a:p>
            <a:r>
              <a:rPr lang="en-US" altLang="en-US" sz="2400" dirty="0">
                <a:latin typeface="+mn-lt"/>
                <a:ea typeface="ＭＳ Ｐゴシック" panose="020B0600070205080204" pitchFamily="34" charset="-128"/>
              </a:rPr>
              <a:t>Typically done by using some formal model of representation and by creating an Ontology </a:t>
            </a:r>
          </a:p>
          <a:p>
            <a:r>
              <a:rPr lang="en-US" altLang="en-US" sz="2400" dirty="0">
                <a:latin typeface="+mn-lt"/>
                <a:ea typeface="ＭＳ Ｐゴシック" panose="020B0600070205080204" pitchFamily="34" charset="-128"/>
              </a:rPr>
              <a:t>An ontology for a specific domain of interest describes a set of concepts and interrelationships among those concepts </a:t>
            </a:r>
          </a:p>
          <a:p>
            <a:r>
              <a:rPr lang="en-US" altLang="en-US" sz="2400" dirty="0">
                <a:latin typeface="+mn-lt"/>
                <a:ea typeface="ＭＳ Ｐゴシック" panose="020B0600070205080204" pitchFamily="34" charset="-128"/>
              </a:rPr>
              <a:t>An Ontology serves as a “schema” which enables interpretation of the knowledge in a “knowledge-base”</a:t>
            </a:r>
          </a:p>
        </p:txBody>
      </p:sp>
    </p:spTree>
    <p:extLst>
      <p:ext uri="{BB962C8B-B14F-4D97-AF65-F5344CB8AC3E}">
        <p14:creationId xmlns:p14="http://schemas.microsoft.com/office/powerpoint/2010/main" val="1443679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Knowledge Representation (</a:t>
            </a:r>
            <a:r>
              <a:rPr lang="en-US" altLang="en-US" dirty="0" smtClean="0">
                <a:ea typeface="ＭＳ Ｐゴシック" panose="020B0600070205080204" pitchFamily="34" charset="-128"/>
              </a:rPr>
              <a:t>K</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R</a:t>
            </a:r>
            <a:r>
              <a:rPr lang="en-US" altLang="en-US" dirty="0">
                <a:ea typeface="ＭＳ Ｐゴシック" panose="020B0600070205080204" pitchFamily="34" charset="-128"/>
              </a:rPr>
              <a:t>)</a:t>
            </a:r>
            <a:r>
              <a:rPr lang="en-US" altLang="en-US" b="0" dirty="0">
                <a:ea typeface="ＭＳ Ｐゴシック" panose="020B0600070205080204" pitchFamily="34" charset="-128"/>
              </a:rPr>
              <a:t> </a:t>
            </a:r>
            <a:r>
              <a:rPr lang="en-US" altLang="en-US" sz="2000" b="0" dirty="0" smtClean="0">
                <a:ea typeface="ＭＳ Ｐゴシック" panose="020B0600070205080204" pitchFamily="34" charset="-128"/>
              </a:rPr>
              <a:t>(2 </a:t>
            </a:r>
            <a:r>
              <a:rPr lang="en-US" altLang="en-US" sz="2000" b="0" dirty="0">
                <a:ea typeface="ＭＳ Ｐゴシック" panose="020B0600070205080204" pitchFamily="34" charset="-128"/>
              </a:rPr>
              <a:t>of 3)</a:t>
            </a:r>
            <a:endParaRPr lang="en-US" dirty="0"/>
          </a:p>
        </p:txBody>
      </p:sp>
      <p:sp>
        <p:nvSpPr>
          <p:cNvPr id="3" name="Text Placeholder 2"/>
          <p:cNvSpPr>
            <a:spLocks noGrp="1"/>
          </p:cNvSpPr>
          <p:nvPr>
            <p:ph type="body" idx="1"/>
          </p:nvPr>
        </p:nvSpPr>
        <p:spPr>
          <a:xfrm>
            <a:off x="457200" y="1600200"/>
            <a:ext cx="8229600" cy="2794819"/>
          </a:xfrm>
        </p:spPr>
        <p:txBody>
          <a:bodyPr/>
          <a:lstStyle/>
          <a:p>
            <a:pPr marL="0" indent="0">
              <a:buFont typeface="Wingdings" panose="05000000000000000000" pitchFamily="2" charset="2"/>
              <a:buNone/>
            </a:pPr>
            <a:r>
              <a:rPr lang="en-US" altLang="en-US" sz="2400" dirty="0">
                <a:latin typeface="+mn-lt"/>
                <a:ea typeface="ＭＳ Ｐゴシック" panose="020B0600070205080204" pitchFamily="34" charset="-128"/>
              </a:rPr>
              <a:t>COMMON FEATURES between </a:t>
            </a:r>
            <a:r>
              <a:rPr lang="en-US" altLang="en-US" sz="2400" dirty="0" smtClean="0">
                <a:latin typeface="+mn-lt"/>
                <a:ea typeface="ＭＳ Ｐゴシック" panose="020B0600070205080204" pitchFamily="34" charset="-128"/>
              </a:rPr>
              <a:t>K</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R </a:t>
            </a:r>
            <a:r>
              <a:rPr lang="en-US" altLang="en-US" sz="2400" dirty="0">
                <a:latin typeface="+mn-lt"/>
                <a:ea typeface="ＭＳ Ｐゴシック" panose="020B0600070205080204" pitchFamily="34" charset="-128"/>
              </a:rPr>
              <a:t>and Data Models:</a:t>
            </a:r>
          </a:p>
          <a:p>
            <a:r>
              <a:rPr lang="en-US" altLang="en-US" sz="2400" dirty="0" smtClean="0">
                <a:latin typeface="+mn-lt"/>
                <a:ea typeface="ＭＳ Ｐゴシック" panose="020B0600070205080204" pitchFamily="34" charset="-128"/>
              </a:rPr>
              <a:t>Both </a:t>
            </a:r>
            <a:r>
              <a:rPr lang="en-US" altLang="en-US" sz="2400" dirty="0">
                <a:latin typeface="+mn-lt"/>
                <a:ea typeface="ＭＳ Ｐゴシック" panose="020B0600070205080204" pitchFamily="34" charset="-128"/>
              </a:rPr>
              <a:t>use similar set of abstractions – classification, aggregation, generalization, and identification. </a:t>
            </a:r>
          </a:p>
          <a:p>
            <a:r>
              <a:rPr lang="en-US" altLang="en-US" sz="2400" dirty="0" smtClean="0">
                <a:latin typeface="+mn-lt"/>
                <a:ea typeface="ＭＳ Ｐゴシック" panose="020B0600070205080204" pitchFamily="34" charset="-128"/>
              </a:rPr>
              <a:t>Both </a:t>
            </a:r>
            <a:r>
              <a:rPr lang="en-US" altLang="en-US" sz="2400" dirty="0">
                <a:latin typeface="+mn-lt"/>
                <a:ea typeface="ＭＳ Ｐゴシック" panose="020B0600070205080204" pitchFamily="34" charset="-128"/>
              </a:rPr>
              <a:t>provide concepts, relationships, constraints, operations and languages to represent knowledge and model </a:t>
            </a:r>
            <a:r>
              <a:rPr lang="en-US" altLang="en-US" sz="2400" dirty="0" smtClean="0">
                <a:latin typeface="+mn-lt"/>
                <a:ea typeface="ＭＳ Ｐゴシック" panose="020B0600070205080204" pitchFamily="34" charset="-128"/>
              </a:rPr>
              <a:t>data</a:t>
            </a:r>
            <a:endParaRPr lang="en-US" altLang="en-US" sz="2400" dirty="0">
              <a:latin typeface="+mn-lt"/>
              <a:ea typeface="ＭＳ Ｐゴシック" panose="020B0600070205080204" pitchFamily="34" charset="-128"/>
            </a:endParaRPr>
          </a:p>
        </p:txBody>
      </p:sp>
      <p:sp>
        <p:nvSpPr>
          <p:cNvPr id="4" name="Text Placeholder 3"/>
          <p:cNvSpPr>
            <a:spLocks noGrp="1"/>
          </p:cNvSpPr>
          <p:nvPr>
            <p:ph type="body" idx="2"/>
          </p:nvPr>
        </p:nvSpPr>
        <p:spPr>
          <a:xfrm>
            <a:off x="457200" y="4395019"/>
            <a:ext cx="8229600" cy="1731144"/>
          </a:xfrm>
        </p:spPr>
        <p:txBody>
          <a:bodyPr/>
          <a:lstStyle/>
          <a:p>
            <a:pPr marL="0" indent="0">
              <a:buFont typeface="Wingdings" panose="05000000000000000000" pitchFamily="2" charset="2"/>
              <a:buNone/>
            </a:pPr>
            <a:r>
              <a:rPr lang="en-US" altLang="en-US" sz="2400" dirty="0">
                <a:latin typeface="+mn-lt"/>
                <a:ea typeface="ＭＳ Ｐゴシック" panose="020B0600070205080204" pitchFamily="34" charset="-128"/>
              </a:rPr>
              <a:t>DIFFERENCES:</a:t>
            </a:r>
          </a:p>
          <a:p>
            <a:r>
              <a:rPr lang="en-US" altLang="en-US" sz="2400" dirty="0">
                <a:latin typeface="+mn-lt"/>
                <a:ea typeface="ＭＳ Ｐゴシック" panose="020B0600070205080204" pitchFamily="34" charset="-128"/>
              </a:rPr>
              <a:t>K</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R has broader scope: tries to deal with missing and incomplete knowledge, default and common-sense knowledge etc</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12220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Knowledge Representation (K</a:t>
            </a:r>
            <a:r>
              <a:rPr lang="en-US" altLang="en-US" sz="100" dirty="0">
                <a:ea typeface="ＭＳ Ｐゴシック" panose="020B0600070205080204" pitchFamily="34" charset="-128"/>
              </a:rPr>
              <a:t> </a:t>
            </a:r>
            <a:r>
              <a:rPr lang="en-US" altLang="en-US" dirty="0">
                <a:ea typeface="ＭＳ Ｐゴシック" panose="020B0600070205080204" pitchFamily="34" charset="-128"/>
              </a:rPr>
              <a:t>R)</a:t>
            </a:r>
            <a:r>
              <a:rPr lang="en-US" altLang="en-US" b="0" dirty="0">
                <a:ea typeface="ＭＳ Ｐゴシック" panose="020B0600070205080204" pitchFamily="34" charset="-128"/>
              </a:rPr>
              <a:t>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3)</a:t>
            </a:r>
            <a:endParaRPr lang="en-US" dirty="0"/>
          </a:p>
        </p:txBody>
      </p:sp>
      <p:sp>
        <p:nvSpPr>
          <p:cNvPr id="3" name="Text Placeholder 2"/>
          <p:cNvSpPr>
            <a:spLocks noGrp="1"/>
          </p:cNvSpPr>
          <p:nvPr>
            <p:ph type="body" idx="1"/>
          </p:nvPr>
        </p:nvSpPr>
        <p:spPr>
          <a:xfrm>
            <a:off x="457200" y="1600201"/>
            <a:ext cx="8229600" cy="3266768"/>
          </a:xfrm>
        </p:spPr>
        <p:txBody>
          <a:bodyPr/>
          <a:lstStyle/>
          <a:p>
            <a:pPr marL="0" indent="0">
              <a:buNone/>
              <a:defRPr/>
            </a:pPr>
            <a:r>
              <a:rPr lang="en-US" altLang="en-US" sz="2400" dirty="0">
                <a:latin typeface="+mn-lt"/>
                <a:ea typeface="ＭＳ Ｐゴシック" panose="020B0600070205080204" pitchFamily="34" charset="-128"/>
              </a:rPr>
              <a:t>DIFFERENCES</a:t>
            </a:r>
            <a:r>
              <a:rPr lang="en-US" altLang="en-US" sz="2400" dirty="0" smtClean="0">
                <a:latin typeface="+mn-lt"/>
                <a:ea typeface="ＭＳ Ｐゴシック" panose="020B0600070205080204" pitchFamily="34" charset="-128"/>
              </a:rPr>
              <a:t>:</a:t>
            </a:r>
            <a:endParaRPr lang="en-US" sz="2400" dirty="0" smtClean="0">
              <a:latin typeface="+mn-lt"/>
            </a:endParaRPr>
          </a:p>
          <a:p>
            <a:pPr>
              <a:defRPr/>
            </a:pPr>
            <a:r>
              <a:rPr lang="en-US" sz="2400" dirty="0" smtClean="0">
                <a:latin typeface="+mn-lt"/>
              </a:rPr>
              <a:t>K</a:t>
            </a:r>
            <a:r>
              <a:rPr lang="en-US" sz="100" dirty="0" smtClean="0">
                <a:latin typeface="+mn-lt"/>
              </a:rPr>
              <a:t> </a:t>
            </a:r>
            <a:r>
              <a:rPr lang="en-US" sz="2400" dirty="0" smtClean="0">
                <a:latin typeface="+mn-lt"/>
              </a:rPr>
              <a:t>R </a:t>
            </a:r>
            <a:r>
              <a:rPr lang="en-US" sz="2400" dirty="0">
                <a:latin typeface="+mn-lt"/>
              </a:rPr>
              <a:t>schemes typically include rules and reasoning mechanisms for inferencing</a:t>
            </a:r>
          </a:p>
          <a:p>
            <a:pPr>
              <a:defRPr/>
            </a:pPr>
            <a:r>
              <a:rPr lang="en-US" sz="2400" dirty="0">
                <a:latin typeface="+mn-lt"/>
              </a:rPr>
              <a:t>Most </a:t>
            </a:r>
            <a:r>
              <a:rPr lang="en-US" sz="2400" dirty="0" smtClean="0">
                <a:latin typeface="+mn-lt"/>
              </a:rPr>
              <a:t>K</a:t>
            </a:r>
            <a:r>
              <a:rPr lang="en-US" sz="100" dirty="0" smtClean="0">
                <a:latin typeface="+mn-lt"/>
              </a:rPr>
              <a:t> </a:t>
            </a:r>
            <a:r>
              <a:rPr lang="en-US" sz="2400" dirty="0" smtClean="0">
                <a:latin typeface="+mn-lt"/>
              </a:rPr>
              <a:t>R </a:t>
            </a:r>
            <a:r>
              <a:rPr lang="en-US" sz="2400" dirty="0">
                <a:latin typeface="+mn-lt"/>
              </a:rPr>
              <a:t>techniques involve data and metadata. In data modeling, these are treated separately</a:t>
            </a:r>
          </a:p>
          <a:p>
            <a:pPr>
              <a:defRPr/>
            </a:pPr>
            <a:r>
              <a:rPr lang="en-US" sz="2400" dirty="0" smtClean="0">
                <a:latin typeface="+mn-lt"/>
              </a:rPr>
              <a:t>K</a:t>
            </a:r>
            <a:r>
              <a:rPr lang="en-US" sz="100" dirty="0" smtClean="0">
                <a:latin typeface="+mn-lt"/>
              </a:rPr>
              <a:t> </a:t>
            </a:r>
            <a:r>
              <a:rPr lang="en-US" sz="2400" dirty="0" smtClean="0">
                <a:latin typeface="+mn-lt"/>
              </a:rPr>
              <a:t>R </a:t>
            </a:r>
            <a:r>
              <a:rPr lang="en-US" sz="2400" dirty="0">
                <a:latin typeface="+mn-lt"/>
              </a:rPr>
              <a:t>is used in conjunction with artificial intelligence systems to do decision support </a:t>
            </a:r>
            <a:r>
              <a:rPr lang="en-US" sz="2400" dirty="0" smtClean="0">
                <a:latin typeface="+mn-lt"/>
              </a:rPr>
              <a:t>applications</a:t>
            </a:r>
            <a:endParaRPr lang="en-US" sz="2400" dirty="0">
              <a:latin typeface="+mn-lt"/>
            </a:endParaRPr>
          </a:p>
        </p:txBody>
      </p:sp>
      <p:sp>
        <p:nvSpPr>
          <p:cNvPr id="4" name="Text Placeholder 3"/>
          <p:cNvSpPr>
            <a:spLocks noGrp="1"/>
          </p:cNvSpPr>
          <p:nvPr>
            <p:ph type="body" idx="2"/>
          </p:nvPr>
        </p:nvSpPr>
        <p:spPr>
          <a:xfrm>
            <a:off x="457200" y="4866969"/>
            <a:ext cx="8229600" cy="1371600"/>
          </a:xfrm>
        </p:spPr>
        <p:txBody>
          <a:bodyPr/>
          <a:lstStyle/>
          <a:p>
            <a:pPr marL="0" indent="0">
              <a:buNone/>
            </a:pPr>
            <a:r>
              <a:rPr lang="en-US" sz="2400" b="1" dirty="0">
                <a:latin typeface="+mn-lt"/>
              </a:rPr>
              <a:t>For more details on spatial, temporal and multimedia data modeling, see Chapter 26. For details on use of Ontologies see Sections 27.4.3 and 27.7.4</a:t>
            </a:r>
            <a:r>
              <a:rPr lang="en-US" sz="2400" b="1" dirty="0" smtClean="0">
                <a:latin typeface="+mn-lt"/>
              </a:rPr>
              <a:t>.</a:t>
            </a:r>
            <a:endParaRPr lang="en-US" sz="2400" b="1" dirty="0">
              <a:latin typeface="+mn-lt"/>
            </a:endParaRPr>
          </a:p>
        </p:txBody>
      </p:sp>
    </p:spTree>
    <p:extLst>
      <p:ext uri="{BB962C8B-B14F-4D97-AF65-F5344CB8AC3E}">
        <p14:creationId xmlns:p14="http://schemas.microsoft.com/office/powerpoint/2010/main" val="13908095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General </a:t>
            </a:r>
            <a:r>
              <a:rPr lang="en-US" altLang="en-US" dirty="0" smtClean="0">
                <a:ea typeface="ＭＳ Ｐゴシック" panose="020B0600070205080204" pitchFamily="34" charset="-128"/>
              </a:rPr>
              <a:t>Basis </a:t>
            </a:r>
            <a:r>
              <a:rPr lang="en-US" altLang="en-US" dirty="0">
                <a:ea typeface="ＭＳ Ｐゴシック" panose="020B0600070205080204" pitchFamily="34" charset="-128"/>
              </a:rPr>
              <a:t>for Conceptual Modeling</a:t>
            </a:r>
            <a:endParaRPr lang="en-US" dirty="0"/>
          </a:p>
        </p:txBody>
      </p:sp>
      <p:sp>
        <p:nvSpPr>
          <p:cNvPr id="3" name="Text Placeholder 2"/>
          <p:cNvSpPr>
            <a:spLocks noGrp="1"/>
          </p:cNvSpPr>
          <p:nvPr>
            <p:ph type="body" idx="1"/>
          </p:nvPr>
        </p:nvSpPr>
        <p:spPr>
          <a:xfrm>
            <a:off x="457200" y="1600201"/>
            <a:ext cx="8229600" cy="4118428"/>
          </a:xfrm>
        </p:spPr>
        <p:txBody>
          <a:bodyPr/>
          <a:lstStyle/>
          <a:p>
            <a:pPr eaLnBrk="1" hangingPunct="1"/>
            <a:r>
              <a:rPr lang="en-US" altLang="en-US" sz="2400" dirty="0">
                <a:latin typeface="+mn-lt"/>
                <a:ea typeface="ＭＳ Ｐゴシック" panose="020B0600070205080204" pitchFamily="34" charset="-128"/>
              </a:rPr>
              <a:t>TYPES OF DATA ABSTRACTIONS</a:t>
            </a:r>
          </a:p>
          <a:p>
            <a:pPr lvl="1" indent="-284400" eaLnBrk="1" hangingPunct="1"/>
            <a:r>
              <a:rPr lang="en-US" altLang="en-US" sz="2400" dirty="0">
                <a:latin typeface="+mn-lt"/>
                <a:ea typeface="ＭＳ Ｐゴシック" panose="020B0600070205080204" pitchFamily="34" charset="-128"/>
              </a:rPr>
              <a:t>CLASSIFICATION and INSTANTIATION</a:t>
            </a:r>
          </a:p>
          <a:p>
            <a:pPr lvl="1" indent="-284400" eaLnBrk="1" hangingPunct="1"/>
            <a:r>
              <a:rPr lang="en-US" altLang="en-US" sz="2400" dirty="0">
                <a:latin typeface="+mn-lt"/>
                <a:ea typeface="ＭＳ Ｐゴシック" panose="020B0600070205080204" pitchFamily="34" charset="-128"/>
              </a:rPr>
              <a:t>AGGREGATION and ASSOCIATION (relationships)</a:t>
            </a:r>
          </a:p>
          <a:p>
            <a:pPr lvl="1" indent="-284400" eaLnBrk="1" hangingPunct="1"/>
            <a:r>
              <a:rPr lang="en-US" altLang="en-US" sz="2400" dirty="0">
                <a:latin typeface="+mn-lt"/>
                <a:ea typeface="ＭＳ Ｐゴシック" panose="020B0600070205080204" pitchFamily="34" charset="-128"/>
              </a:rPr>
              <a:t>GENERALIZATION and SPECIALIZATION</a:t>
            </a:r>
          </a:p>
          <a:p>
            <a:pPr lvl="1" indent="-284400" eaLnBrk="1" hangingPunct="1"/>
            <a:r>
              <a:rPr lang="en-US" altLang="en-US" sz="2400" dirty="0">
                <a:latin typeface="+mn-lt"/>
                <a:ea typeface="ＭＳ Ｐゴシック" panose="020B0600070205080204" pitchFamily="34" charset="-128"/>
              </a:rPr>
              <a:t>IDENTIFICATION</a:t>
            </a:r>
          </a:p>
          <a:p>
            <a:pPr eaLnBrk="1" hangingPunct="1"/>
            <a:r>
              <a:rPr lang="en-US" altLang="en-US" sz="2400" dirty="0">
                <a:latin typeface="+mn-lt"/>
                <a:ea typeface="ＭＳ Ｐゴシック" panose="020B0600070205080204" pitchFamily="34" charset="-128"/>
              </a:rPr>
              <a:t>CONSTRAINTS</a:t>
            </a:r>
          </a:p>
          <a:p>
            <a:pPr lvl="1" indent="-284400" eaLnBrk="1" hangingPunct="1"/>
            <a:r>
              <a:rPr lang="en-US" altLang="en-US" sz="2400" dirty="0">
                <a:latin typeface="+mn-lt"/>
                <a:ea typeface="ＭＳ Ｐゴシック" panose="020B0600070205080204" pitchFamily="34" charset="-128"/>
              </a:rPr>
              <a:t>CARDINALITY (Min and Max)</a:t>
            </a:r>
          </a:p>
          <a:p>
            <a:pPr lvl="1" indent="-284400" eaLnBrk="1" hangingPunct="1"/>
            <a:r>
              <a:rPr lang="en-US" altLang="en-US" sz="2400" dirty="0">
                <a:latin typeface="+mn-lt"/>
                <a:ea typeface="ＭＳ Ｐゴシック" panose="020B0600070205080204" pitchFamily="34" charset="-128"/>
              </a:rPr>
              <a:t>COVERAGE (Total </a:t>
            </a:r>
            <a:r>
              <a:rPr lang="en-US" altLang="en-US" sz="2400" dirty="0" smtClean="0">
                <a:latin typeface="+mn-lt"/>
                <a:ea typeface="ＭＳ Ｐゴシック" panose="020B0600070205080204" pitchFamily="34" charset="-128"/>
              </a:rPr>
              <a:t>v</a:t>
            </a:r>
            <a:r>
              <a:rPr lang="en-US" altLang="en-US" sz="100" dirty="0" smtClean="0">
                <a:solidFill>
                  <a:schemeClr val="bg1"/>
                </a:solidFill>
                <a:latin typeface="+mn-lt"/>
                <a:ea typeface="ＭＳ Ｐゴシック" panose="020B0600070205080204" pitchFamily="34" charset="-128"/>
              </a:rPr>
              <a:t>ersu</a:t>
            </a:r>
            <a:r>
              <a:rPr lang="en-US" altLang="en-US" sz="2400" dirty="0" smtClean="0">
                <a:latin typeface="+mn-lt"/>
                <a:ea typeface="ＭＳ Ｐゴシック" panose="020B0600070205080204" pitchFamily="34" charset="-128"/>
              </a:rPr>
              <a:t>s </a:t>
            </a:r>
            <a:r>
              <a:rPr lang="en-US" altLang="en-US" sz="2400" dirty="0">
                <a:latin typeface="+mn-lt"/>
                <a:ea typeface="ＭＳ Ｐゴシック" panose="020B0600070205080204" pitchFamily="34" charset="-128"/>
              </a:rPr>
              <a:t>Partial, and Exclusive (Disjoint) </a:t>
            </a:r>
            <a:r>
              <a:rPr lang="en-US" altLang="en-US" sz="2400" dirty="0" smtClean="0">
                <a:latin typeface="+mn-lt"/>
                <a:ea typeface="ＭＳ Ｐゴシック" panose="020B0600070205080204" pitchFamily="34" charset="-128"/>
              </a:rPr>
              <a:t>v</a:t>
            </a:r>
            <a:r>
              <a:rPr lang="en-US" altLang="en-US" sz="100" dirty="0" smtClean="0">
                <a:solidFill>
                  <a:schemeClr val="bg1"/>
                </a:solidFill>
                <a:latin typeface="+mn-lt"/>
                <a:ea typeface="ＭＳ Ｐゴシック" panose="020B0600070205080204" pitchFamily="34" charset="-128"/>
              </a:rPr>
              <a:t>ersu</a:t>
            </a:r>
            <a:r>
              <a:rPr lang="en-US" altLang="en-US" sz="2400" dirty="0" smtClean="0">
                <a:latin typeface="+mn-lt"/>
                <a:ea typeface="ＭＳ Ｐゴシック" panose="020B0600070205080204" pitchFamily="34" charset="-128"/>
              </a:rPr>
              <a:t>s </a:t>
            </a:r>
            <a:r>
              <a:rPr lang="en-US" altLang="en-US" sz="2400" dirty="0">
                <a:latin typeface="+mn-lt"/>
                <a:ea typeface="ＭＳ Ｐゴシック" panose="020B0600070205080204" pitchFamily="34" charset="-128"/>
              </a:rPr>
              <a:t>Overlapping</a:t>
            </a:r>
            <a:r>
              <a:rPr lang="en-US" altLang="en-US" sz="2400" dirty="0" smtClean="0">
                <a:latin typeface="+mn-lt"/>
                <a:ea typeface="ＭＳ Ｐゴシック" panose="020B0600070205080204" pitchFamily="34" charset="-128"/>
              </a:rPr>
              <a:t>)</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31229989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Ontologies</a:t>
            </a:r>
            <a:endParaRPr lang="en-US" dirty="0"/>
          </a:p>
        </p:txBody>
      </p:sp>
      <p:sp>
        <p:nvSpPr>
          <p:cNvPr id="3" name="Text Placeholder 2"/>
          <p:cNvSpPr>
            <a:spLocks noGrp="1"/>
          </p:cNvSpPr>
          <p:nvPr>
            <p:ph type="body" idx="1"/>
          </p:nvPr>
        </p:nvSpPr>
        <p:spPr>
          <a:xfrm>
            <a:off x="457200" y="1600201"/>
            <a:ext cx="8229600" cy="4161970"/>
          </a:xfrm>
        </p:spPr>
        <p:txBody>
          <a:bodyPr/>
          <a:lstStyle/>
          <a:p>
            <a:pPr eaLnBrk="1" hangingPunct="1"/>
            <a:r>
              <a:rPr lang="en-US" altLang="en-US" sz="2400" dirty="0">
                <a:latin typeface="+mn-lt"/>
                <a:ea typeface="ＭＳ Ｐゴシック" panose="020B0600070205080204" pitchFamily="34" charset="-128"/>
              </a:rPr>
              <a:t>Use </a:t>
            </a:r>
            <a:r>
              <a:rPr lang="en-US" altLang="en-US" sz="2400" dirty="0" smtClean="0">
                <a:latin typeface="+mn-lt"/>
                <a:ea typeface="ＭＳ Ｐゴシック" panose="020B0600070205080204" pitchFamily="34" charset="-128"/>
              </a:rPr>
              <a:t>conceptual </a:t>
            </a:r>
            <a:r>
              <a:rPr lang="en-US" altLang="en-US" sz="2400" dirty="0">
                <a:latin typeface="+mn-lt"/>
                <a:ea typeface="ＭＳ Ｐゴシック" panose="020B0600070205080204" pitchFamily="34" charset="-128"/>
              </a:rPr>
              <a:t>modeling and other tools to develop “a specification of a conceptualization”</a:t>
            </a:r>
          </a:p>
          <a:p>
            <a:pPr lvl="1" indent="-284400" eaLnBrk="1" hangingPunct="1"/>
            <a:r>
              <a:rPr lang="en-US" altLang="en-US" sz="2400" b="1" dirty="0">
                <a:latin typeface="+mn-lt"/>
                <a:ea typeface="ＭＳ Ｐゴシック" panose="020B0600070205080204" pitchFamily="34" charset="-128"/>
              </a:rPr>
              <a:t>Specification</a:t>
            </a:r>
            <a:r>
              <a:rPr lang="en-US" altLang="en-US" sz="2400" dirty="0">
                <a:latin typeface="+mn-lt"/>
                <a:ea typeface="ＭＳ Ｐゴシック" panose="020B0600070205080204" pitchFamily="34" charset="-128"/>
              </a:rPr>
              <a:t> refers to the language and vocabulary (data model concepts) used</a:t>
            </a:r>
          </a:p>
          <a:p>
            <a:pPr lvl="1" indent="-284400" eaLnBrk="1" hangingPunct="1"/>
            <a:r>
              <a:rPr lang="en-US" altLang="en-US" sz="2400" b="1" dirty="0">
                <a:latin typeface="+mn-lt"/>
                <a:ea typeface="ＭＳ Ｐゴシック" panose="020B0600070205080204" pitchFamily="34" charset="-128"/>
              </a:rPr>
              <a:t>Conceptualization</a:t>
            </a:r>
            <a:r>
              <a:rPr lang="en-US" altLang="en-US" sz="2400" dirty="0">
                <a:latin typeface="+mn-lt"/>
                <a:ea typeface="ＭＳ Ｐゴシック" panose="020B0600070205080204" pitchFamily="34" charset="-128"/>
              </a:rPr>
              <a:t> refers to the description (schema) of the concepts of a particular field of knowledge and the relationships among these concepts</a:t>
            </a:r>
          </a:p>
          <a:p>
            <a:pPr eaLnBrk="1" hangingPunct="1"/>
            <a:r>
              <a:rPr lang="en-US" altLang="en-US" sz="2400" dirty="0">
                <a:latin typeface="+mn-lt"/>
                <a:ea typeface="ＭＳ Ｐゴシック" panose="020B0600070205080204" pitchFamily="34" charset="-128"/>
              </a:rPr>
              <a:t>Many medical, scientific, and engineering ontologies are being developed as a means of standardizing concepts and </a:t>
            </a:r>
            <a:r>
              <a:rPr lang="en-US" altLang="en-US" sz="2400" dirty="0" smtClean="0">
                <a:latin typeface="+mn-lt"/>
                <a:ea typeface="ＭＳ Ｐゴシック" panose="020B0600070205080204" pitchFamily="34" charset="-128"/>
              </a:rPr>
              <a:t>terminology</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36105316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Summary</a:t>
            </a:r>
            <a:endParaRPr lang="en-US" dirty="0"/>
          </a:p>
        </p:txBody>
      </p:sp>
      <p:sp>
        <p:nvSpPr>
          <p:cNvPr id="3" name="Text Placeholder 2"/>
          <p:cNvSpPr>
            <a:spLocks noGrp="1"/>
          </p:cNvSpPr>
          <p:nvPr>
            <p:ph type="body" idx="1"/>
          </p:nvPr>
        </p:nvSpPr>
        <p:spPr>
          <a:xfrm>
            <a:off x="457200" y="1600200"/>
            <a:ext cx="8229600" cy="4814247"/>
          </a:xfrm>
        </p:spPr>
        <p:txBody>
          <a:bodyPr/>
          <a:lstStyle/>
          <a:p>
            <a:pPr eaLnBrk="1" hangingPunct="1"/>
            <a:r>
              <a:rPr lang="en-US" altLang="en-US" sz="2400" dirty="0">
                <a:latin typeface="+mn-lt"/>
                <a:ea typeface="ＭＳ Ｐゴシック" panose="020B0600070205080204" pitchFamily="34" charset="-128"/>
              </a:rPr>
              <a:t>Introduced the </a:t>
            </a:r>
            <a:r>
              <a:rPr lang="en-US" altLang="en-US" sz="24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R </a:t>
            </a:r>
            <a:r>
              <a:rPr lang="en-US" altLang="en-US" sz="2400" dirty="0">
                <a:latin typeface="+mn-lt"/>
                <a:ea typeface="ＭＳ Ｐゴシック" panose="020B0600070205080204" pitchFamily="34" charset="-128"/>
              </a:rPr>
              <a:t>model concepts</a:t>
            </a:r>
          </a:p>
          <a:p>
            <a:pPr lvl="1" indent="-284400" eaLnBrk="1" hangingPunct="1"/>
            <a:r>
              <a:rPr lang="en-US" altLang="en-US" sz="2400" dirty="0">
                <a:latin typeface="+mn-lt"/>
                <a:ea typeface="ＭＳ Ｐゴシック" panose="020B0600070205080204" pitchFamily="34" charset="-128"/>
              </a:rPr>
              <a:t>Class/subclass relationships</a:t>
            </a:r>
          </a:p>
          <a:p>
            <a:pPr lvl="1" indent="-284400" eaLnBrk="1" hangingPunct="1"/>
            <a:r>
              <a:rPr lang="en-US" altLang="en-US" sz="2400" dirty="0">
                <a:latin typeface="+mn-lt"/>
                <a:ea typeface="ＭＳ Ｐゴシック" panose="020B0600070205080204" pitchFamily="34" charset="-128"/>
              </a:rPr>
              <a:t>Specialization and generalization</a:t>
            </a:r>
          </a:p>
          <a:p>
            <a:pPr lvl="1" indent="-284400" eaLnBrk="1" hangingPunct="1"/>
            <a:r>
              <a:rPr lang="en-US" altLang="en-US" sz="2400" dirty="0">
                <a:latin typeface="+mn-lt"/>
                <a:ea typeface="ＭＳ Ｐゴシック" panose="020B0600070205080204" pitchFamily="34" charset="-128"/>
              </a:rPr>
              <a:t>Inheritance</a:t>
            </a:r>
          </a:p>
          <a:p>
            <a:pPr eaLnBrk="1" hangingPunct="1"/>
            <a:r>
              <a:rPr lang="en-US" altLang="en-US" sz="2400" dirty="0">
                <a:latin typeface="+mn-lt"/>
                <a:ea typeface="ＭＳ Ｐゴシック" panose="020B0600070205080204" pitchFamily="34" charset="-128"/>
              </a:rPr>
              <a:t>Constraints on E</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R</a:t>
            </a:r>
            <a:r>
              <a:rPr lang="en-US" altLang="en-US" sz="2400" dirty="0" smtClean="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schemas</a:t>
            </a:r>
          </a:p>
          <a:p>
            <a:pPr eaLnBrk="1" hangingPunct="1"/>
            <a:r>
              <a:rPr lang="en-US" altLang="en-US" sz="2400" dirty="0">
                <a:latin typeface="+mn-lt"/>
                <a:ea typeface="ＭＳ Ｐゴシック" panose="020B0600070205080204" pitchFamily="34" charset="-128"/>
              </a:rPr>
              <a:t>These augment the basic </a:t>
            </a:r>
            <a:r>
              <a:rPr lang="en-US" altLang="en-US" sz="2400" dirty="0" smtClean="0">
                <a:latin typeface="+mn-lt"/>
                <a:ea typeface="ＭＳ Ｐゴシック" panose="020B0600070205080204" pitchFamily="34" charset="-128"/>
              </a:rPr>
              <a:t>E</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R </a:t>
            </a:r>
            <a:r>
              <a:rPr lang="en-US" altLang="en-US" sz="2400" dirty="0">
                <a:latin typeface="+mn-lt"/>
                <a:ea typeface="ＭＳ Ｐゴシック" panose="020B0600070205080204" pitchFamily="34" charset="-128"/>
              </a:rPr>
              <a:t>model concepts introduced in Chapter 3</a:t>
            </a:r>
          </a:p>
          <a:p>
            <a:pPr eaLnBrk="1" hangingPunct="1"/>
            <a:r>
              <a:rPr lang="en-US" altLang="en-US" sz="24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E</a:t>
            </a:r>
            <a:r>
              <a:rPr lang="en-US" altLang="en-US" sz="100" dirty="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R</a:t>
            </a:r>
            <a:r>
              <a:rPr lang="en-US" altLang="en-US" sz="2400" dirty="0" smtClean="0">
                <a:latin typeface="+mn-lt"/>
                <a:ea typeface="ＭＳ Ｐゴシック" panose="020B0600070205080204" pitchFamily="34" charset="-128"/>
              </a:rPr>
              <a:t> </a:t>
            </a:r>
            <a:r>
              <a:rPr lang="en-US" altLang="en-US" sz="2400" dirty="0">
                <a:latin typeface="+mn-lt"/>
                <a:ea typeface="ＭＳ Ｐゴシック" panose="020B0600070205080204" pitchFamily="34" charset="-128"/>
              </a:rPr>
              <a:t>diagrams and alternative notations were presented</a:t>
            </a:r>
          </a:p>
          <a:p>
            <a:pPr eaLnBrk="1" hangingPunct="1"/>
            <a:r>
              <a:rPr lang="en-US" altLang="en-US" sz="2400" dirty="0">
                <a:latin typeface="+mn-lt"/>
                <a:ea typeface="ＭＳ Ｐゴシック" panose="020B0600070205080204" pitchFamily="34" charset="-128"/>
              </a:rPr>
              <a:t>Knowledge Representation and Ontologies were introduced and compared with Data </a:t>
            </a:r>
            <a:r>
              <a:rPr lang="en-US" altLang="en-US" sz="2400" dirty="0" smtClean="0">
                <a:latin typeface="+mn-lt"/>
                <a:ea typeface="ＭＳ Ｐゴシック" panose="020B0600070205080204" pitchFamily="34" charset="-128"/>
              </a:rPr>
              <a:t>Modeling</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663320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Subclasses and </a:t>
            </a:r>
            <a:r>
              <a:rPr lang="en-US" altLang="en-US" dirty="0" smtClean="0">
                <a:ea typeface="ＭＳ Ｐゴシック" panose="020B0600070205080204" pitchFamily="34" charset="-128"/>
              </a:rPr>
              <a:t>Superclasses</a:t>
            </a: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(3 </a:t>
            </a:r>
            <a:r>
              <a:rPr lang="en-US" altLang="en-US" sz="2000" b="0" dirty="0">
                <a:ea typeface="ＭＳ Ｐゴシック" panose="020B0600070205080204" pitchFamily="34" charset="-128"/>
              </a:rPr>
              <a:t>of 5)</a:t>
            </a:r>
            <a:endParaRPr lang="en-US" sz="2000" dirty="0"/>
          </a:p>
        </p:txBody>
      </p:sp>
      <p:sp>
        <p:nvSpPr>
          <p:cNvPr id="3" name="Text Placeholder 2"/>
          <p:cNvSpPr>
            <a:spLocks noGrp="1"/>
          </p:cNvSpPr>
          <p:nvPr>
            <p:ph type="body" idx="1"/>
          </p:nvPr>
        </p:nvSpPr>
        <p:spPr>
          <a:xfrm>
            <a:off x="457200" y="1600200"/>
            <a:ext cx="8229600" cy="4684486"/>
          </a:xfrm>
        </p:spPr>
        <p:txBody>
          <a:bodyPr/>
          <a:lstStyle/>
          <a:p>
            <a:pPr eaLnBrk="1" hangingPunct="1"/>
            <a:r>
              <a:rPr lang="en-US" altLang="en-US" sz="2400" dirty="0" smtClean="0">
                <a:latin typeface="+mn-lt"/>
                <a:ea typeface="ＭＳ Ｐゴシック" panose="020B0600070205080204" pitchFamily="34" charset="-128"/>
              </a:rPr>
              <a:t>Each </a:t>
            </a:r>
            <a:r>
              <a:rPr lang="en-US" altLang="en-US" sz="2400" dirty="0">
                <a:latin typeface="+mn-lt"/>
                <a:ea typeface="ＭＳ Ｐゴシック" panose="020B0600070205080204" pitchFamily="34" charset="-128"/>
              </a:rPr>
              <a:t>of these subgroupings is a subset of EMPLOYEE entities </a:t>
            </a:r>
          </a:p>
          <a:p>
            <a:pPr eaLnBrk="1" hangingPunct="1"/>
            <a:r>
              <a:rPr lang="en-US" altLang="en-US" sz="2400" dirty="0">
                <a:latin typeface="+mn-lt"/>
                <a:ea typeface="ＭＳ Ｐゴシック" panose="020B0600070205080204" pitchFamily="34" charset="-128"/>
              </a:rPr>
              <a:t>Each is called a subclass of EMPLOYEE </a:t>
            </a:r>
          </a:p>
          <a:p>
            <a:pPr eaLnBrk="1" hangingPunct="1"/>
            <a:r>
              <a:rPr lang="en-US" altLang="en-US" sz="2400" dirty="0">
                <a:latin typeface="+mn-lt"/>
                <a:ea typeface="ＭＳ Ｐゴシック" panose="020B0600070205080204" pitchFamily="34" charset="-128"/>
              </a:rPr>
              <a:t>EMPLOYEE is the superclass for each of these subclasses </a:t>
            </a:r>
          </a:p>
          <a:p>
            <a:pPr eaLnBrk="1" hangingPunct="1"/>
            <a:r>
              <a:rPr lang="en-US" altLang="en-US" sz="2400" dirty="0">
                <a:latin typeface="+mn-lt"/>
                <a:ea typeface="ＭＳ Ｐゴシック" panose="020B0600070205080204" pitchFamily="34" charset="-128"/>
              </a:rPr>
              <a:t>These are called superclass/subclass relationships:</a:t>
            </a:r>
          </a:p>
          <a:p>
            <a:pPr lvl="1" eaLnBrk="1" hangingPunct="1"/>
            <a:r>
              <a:rPr lang="en-US" altLang="en-US" sz="2400" dirty="0" smtClean="0">
                <a:latin typeface="+mn-lt"/>
                <a:ea typeface="ＭＳ Ｐゴシック" panose="020B0600070205080204" pitchFamily="34" charset="-128"/>
              </a:rPr>
              <a:t>EMPLOYEE/SECRETARY</a:t>
            </a:r>
          </a:p>
          <a:p>
            <a:pPr lvl="1" eaLnBrk="1" hangingPunct="1"/>
            <a:r>
              <a:rPr lang="en-US" altLang="en-US" sz="2400" dirty="0">
                <a:latin typeface="+mn-lt"/>
                <a:ea typeface="ＭＳ Ｐゴシック" panose="020B0600070205080204" pitchFamily="34" charset="-128"/>
              </a:rPr>
              <a:t>EMPLOYEE/TECHNICIAN</a:t>
            </a:r>
          </a:p>
          <a:p>
            <a:pPr lvl="1" eaLnBrk="1" hangingPunct="1"/>
            <a:r>
              <a:rPr lang="en-US" altLang="en-US" sz="2400" dirty="0">
                <a:latin typeface="+mn-lt"/>
                <a:ea typeface="ＭＳ Ｐゴシック" panose="020B0600070205080204" pitchFamily="34" charset="-128"/>
              </a:rPr>
              <a:t>EMPLOYEE/MANAGER</a:t>
            </a:r>
          </a:p>
          <a:p>
            <a:pPr lvl="1" eaLnBrk="1" hangingPunct="1"/>
            <a:r>
              <a:rPr lang="en-US" altLang="en-US" sz="2400" dirty="0">
                <a:latin typeface="+mn-lt"/>
                <a:ea typeface="ＭＳ Ｐゴシック" panose="020B0600070205080204" pitchFamily="34" charset="-128"/>
              </a:rPr>
              <a:t>…</a:t>
            </a:r>
          </a:p>
        </p:txBody>
      </p:sp>
    </p:spTree>
    <p:extLst>
      <p:ext uri="{BB962C8B-B14F-4D97-AF65-F5344CB8AC3E}">
        <p14:creationId xmlns:p14="http://schemas.microsoft.com/office/powerpoint/2010/main" val="1899725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Subclasses and </a:t>
            </a:r>
            <a:r>
              <a:rPr lang="en-US" altLang="en-US" dirty="0" smtClean="0">
                <a:ea typeface="ＭＳ Ｐゴシック" panose="020B0600070205080204" pitchFamily="34" charset="-128"/>
              </a:rPr>
              <a:t>Superclasses</a:t>
            </a: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(4 </a:t>
            </a:r>
            <a:r>
              <a:rPr lang="en-US" altLang="en-US" sz="2000" b="0" dirty="0">
                <a:ea typeface="ＭＳ Ｐゴシック" panose="020B0600070205080204" pitchFamily="34" charset="-128"/>
              </a:rPr>
              <a:t>of 5)</a:t>
            </a:r>
            <a:endParaRPr lang="en-US" sz="2000" dirty="0"/>
          </a:p>
        </p:txBody>
      </p:sp>
      <p:sp>
        <p:nvSpPr>
          <p:cNvPr id="3" name="Text Placeholder 2"/>
          <p:cNvSpPr>
            <a:spLocks noGrp="1"/>
          </p:cNvSpPr>
          <p:nvPr>
            <p:ph type="body" idx="1"/>
          </p:nvPr>
        </p:nvSpPr>
        <p:spPr>
          <a:xfrm>
            <a:off x="457200" y="1600200"/>
            <a:ext cx="8229600" cy="4655457"/>
          </a:xfrm>
        </p:spPr>
        <p:txBody>
          <a:bodyPr/>
          <a:lstStyle/>
          <a:p>
            <a:pPr eaLnBrk="1" hangingPunct="1"/>
            <a:r>
              <a:rPr lang="en-US" altLang="en-US" sz="2200" dirty="0">
                <a:latin typeface="+mn-lt"/>
                <a:ea typeface="ＭＳ Ｐゴシック" panose="020B0600070205080204" pitchFamily="34" charset="-128"/>
              </a:rPr>
              <a:t>These are also called </a:t>
            </a:r>
            <a:r>
              <a:rPr lang="en-US" altLang="en-US" sz="2200" dirty="0" smtClean="0">
                <a:latin typeface="+mn-lt"/>
                <a:ea typeface="ＭＳ Ｐゴシック" panose="020B0600070205080204" pitchFamily="34" charset="-128"/>
              </a:rPr>
              <a:t>I</a:t>
            </a:r>
            <a:r>
              <a:rPr lang="en-US" altLang="en-US" sz="100" dirty="0" smtClean="0">
                <a:latin typeface="+mn-lt"/>
                <a:ea typeface="ＭＳ Ｐゴシック" panose="020B0600070205080204" pitchFamily="34" charset="-128"/>
              </a:rPr>
              <a:t> </a:t>
            </a:r>
            <a:r>
              <a:rPr lang="en-US" altLang="en-US" sz="2200" dirty="0" smtClean="0">
                <a:latin typeface="+mn-lt"/>
                <a:ea typeface="ＭＳ Ｐゴシック" panose="020B0600070205080204" pitchFamily="34" charset="-128"/>
              </a:rPr>
              <a:t>S-A </a:t>
            </a:r>
            <a:r>
              <a:rPr lang="en-US" altLang="en-US" sz="2200" dirty="0">
                <a:latin typeface="+mn-lt"/>
                <a:ea typeface="ＭＳ Ｐゴシック" panose="020B0600070205080204" pitchFamily="34" charset="-128"/>
              </a:rPr>
              <a:t>relationships</a:t>
            </a:r>
          </a:p>
          <a:p>
            <a:pPr lvl="1" eaLnBrk="1" hangingPunct="1"/>
            <a:r>
              <a:rPr lang="en-US" altLang="en-US" sz="2200" dirty="0">
                <a:latin typeface="+mn-lt"/>
                <a:ea typeface="ＭＳ Ｐゴシック" panose="020B0600070205080204" pitchFamily="34" charset="-128"/>
              </a:rPr>
              <a:t>SECRETARY </a:t>
            </a:r>
            <a:r>
              <a:rPr lang="en-US" altLang="en-US" sz="2200" dirty="0" smtClean="0">
                <a:latin typeface="+mn-lt"/>
                <a:ea typeface="ＭＳ Ｐゴシック" panose="020B0600070205080204" pitchFamily="34" charset="-128"/>
              </a:rPr>
              <a:t>I</a:t>
            </a:r>
            <a:r>
              <a:rPr lang="en-US" altLang="en-US" sz="100" dirty="0" smtClean="0">
                <a:latin typeface="+mn-lt"/>
                <a:ea typeface="ＭＳ Ｐゴシック" panose="020B0600070205080204" pitchFamily="34" charset="-128"/>
              </a:rPr>
              <a:t> </a:t>
            </a:r>
            <a:r>
              <a:rPr lang="en-US" altLang="en-US" sz="2200" dirty="0" smtClean="0">
                <a:latin typeface="+mn-lt"/>
                <a:ea typeface="ＭＳ Ｐゴシック" panose="020B0600070205080204" pitchFamily="34" charset="-128"/>
              </a:rPr>
              <a:t>S-A </a:t>
            </a:r>
            <a:r>
              <a:rPr lang="en-US" altLang="en-US" sz="2200" dirty="0">
                <a:latin typeface="+mn-lt"/>
                <a:ea typeface="ＭＳ Ｐゴシック" panose="020B0600070205080204" pitchFamily="34" charset="-128"/>
              </a:rPr>
              <a:t>EMPLOYEE, TECHNICIAN </a:t>
            </a:r>
            <a:r>
              <a:rPr lang="en-US" altLang="en-US" sz="2200" dirty="0" smtClean="0">
                <a:latin typeface="+mn-lt"/>
                <a:ea typeface="ＭＳ Ｐゴシック" panose="020B0600070205080204" pitchFamily="34" charset="-128"/>
              </a:rPr>
              <a:t>I</a:t>
            </a:r>
            <a:r>
              <a:rPr lang="en-US" altLang="en-US" sz="100" dirty="0" smtClean="0">
                <a:latin typeface="+mn-lt"/>
                <a:ea typeface="ＭＳ Ｐゴシック" panose="020B0600070205080204" pitchFamily="34" charset="-128"/>
              </a:rPr>
              <a:t> </a:t>
            </a:r>
            <a:r>
              <a:rPr lang="en-US" altLang="en-US" sz="2200" dirty="0" smtClean="0">
                <a:latin typeface="+mn-lt"/>
                <a:ea typeface="ＭＳ Ｐゴシック" panose="020B0600070205080204" pitchFamily="34" charset="-128"/>
              </a:rPr>
              <a:t>S-A </a:t>
            </a:r>
            <a:r>
              <a:rPr lang="en-US" altLang="en-US" sz="2200" dirty="0">
                <a:latin typeface="+mn-lt"/>
                <a:ea typeface="ＭＳ Ｐゴシック" panose="020B0600070205080204" pitchFamily="34" charset="-128"/>
              </a:rPr>
              <a:t>EMPLOYEE, ….</a:t>
            </a:r>
          </a:p>
          <a:p>
            <a:pPr eaLnBrk="1" hangingPunct="1"/>
            <a:r>
              <a:rPr lang="en-US" altLang="en-US" sz="2200" dirty="0">
                <a:latin typeface="+mn-lt"/>
                <a:ea typeface="ＭＳ Ｐゴシック" panose="020B0600070205080204" pitchFamily="34" charset="-128"/>
              </a:rPr>
              <a:t>Note: An entity that is member of a subclass represents the same real-world entity as some member of the superclass:</a:t>
            </a:r>
          </a:p>
          <a:p>
            <a:pPr lvl="1" eaLnBrk="1" hangingPunct="1"/>
            <a:r>
              <a:rPr lang="en-US" altLang="en-US" sz="2200" dirty="0">
                <a:latin typeface="+mn-lt"/>
                <a:ea typeface="ＭＳ Ｐゴシック" panose="020B0600070205080204" pitchFamily="34" charset="-128"/>
              </a:rPr>
              <a:t>The subclass member is the same entity in a </a:t>
            </a:r>
            <a:r>
              <a:rPr lang="en-US" altLang="en-US" sz="2200" b="1" dirty="0">
                <a:latin typeface="+mn-lt"/>
                <a:ea typeface="ＭＳ Ｐゴシック" panose="020B0600070205080204" pitchFamily="34" charset="-128"/>
              </a:rPr>
              <a:t>distinct specific role</a:t>
            </a:r>
            <a:r>
              <a:rPr lang="en-US" altLang="en-US" sz="2200" dirty="0">
                <a:latin typeface="+mn-lt"/>
                <a:ea typeface="ＭＳ Ｐゴシック" panose="020B0600070205080204" pitchFamily="34" charset="-128"/>
              </a:rPr>
              <a:t> </a:t>
            </a:r>
          </a:p>
          <a:p>
            <a:pPr lvl="1" eaLnBrk="1" hangingPunct="1"/>
            <a:r>
              <a:rPr lang="en-US" altLang="en-US" sz="2200" dirty="0">
                <a:latin typeface="+mn-lt"/>
                <a:ea typeface="ＭＳ Ｐゴシック" panose="020B0600070205080204" pitchFamily="34" charset="-128"/>
              </a:rPr>
              <a:t>An entity cannot exist in the database merely by being a member of a subclass; it must also be a member of the superclass </a:t>
            </a:r>
          </a:p>
          <a:p>
            <a:pPr lvl="1" eaLnBrk="1" hangingPunct="1"/>
            <a:r>
              <a:rPr lang="en-US" altLang="en-US" sz="2200" dirty="0">
                <a:latin typeface="+mn-lt"/>
                <a:ea typeface="ＭＳ Ｐゴシック" panose="020B0600070205080204" pitchFamily="34" charset="-128"/>
              </a:rPr>
              <a:t>A member of the superclass can be optionally included as a member of any number of its </a:t>
            </a:r>
            <a:r>
              <a:rPr lang="en-US" altLang="en-US" sz="2200" dirty="0" smtClean="0">
                <a:latin typeface="+mn-lt"/>
                <a:ea typeface="ＭＳ Ｐゴシック" panose="020B0600070205080204" pitchFamily="34" charset="-128"/>
              </a:rPr>
              <a:t>subclasses</a:t>
            </a:r>
            <a:endParaRPr lang="en-US" altLang="en-US" sz="2200" dirty="0">
              <a:latin typeface="+mn-lt"/>
              <a:ea typeface="ＭＳ Ｐゴシック" panose="020B0600070205080204" pitchFamily="34" charset="-128"/>
            </a:endParaRPr>
          </a:p>
        </p:txBody>
      </p:sp>
    </p:spTree>
    <p:extLst>
      <p:ext uri="{BB962C8B-B14F-4D97-AF65-F5344CB8AC3E}">
        <p14:creationId xmlns:p14="http://schemas.microsoft.com/office/powerpoint/2010/main" val="4020820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Subclasses and Superclasses</a:t>
            </a: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(5 </a:t>
            </a:r>
            <a:r>
              <a:rPr lang="en-US" altLang="en-US" sz="2000" b="0" dirty="0">
                <a:ea typeface="ＭＳ Ｐゴシック" panose="020B0600070205080204" pitchFamily="34" charset="-128"/>
              </a:rPr>
              <a:t>of 5)</a:t>
            </a:r>
            <a:endParaRPr lang="en-US" dirty="0"/>
          </a:p>
        </p:txBody>
      </p:sp>
      <p:sp>
        <p:nvSpPr>
          <p:cNvPr id="3" name="Text Placeholder 2"/>
          <p:cNvSpPr>
            <a:spLocks noGrp="1"/>
          </p:cNvSpPr>
          <p:nvPr>
            <p:ph type="body" idx="1"/>
          </p:nvPr>
        </p:nvSpPr>
        <p:spPr>
          <a:xfrm>
            <a:off x="457200" y="1600200"/>
            <a:ext cx="8229600" cy="4889090"/>
          </a:xfrm>
        </p:spPr>
        <p:txBody>
          <a:bodyPr/>
          <a:lstStyle/>
          <a:p>
            <a:pPr eaLnBrk="1" hangingPunct="1"/>
            <a:r>
              <a:rPr lang="en-US" altLang="en-US" sz="2200" dirty="0">
                <a:latin typeface="+mn-lt"/>
                <a:ea typeface="ＭＳ Ｐゴシック" panose="020B0600070205080204" pitchFamily="34" charset="-128"/>
              </a:rPr>
              <a:t>Examples:</a:t>
            </a:r>
          </a:p>
          <a:p>
            <a:pPr lvl="1" eaLnBrk="1" hangingPunct="1"/>
            <a:r>
              <a:rPr lang="en-US" altLang="en-US" sz="2200" dirty="0">
                <a:latin typeface="+mn-lt"/>
                <a:ea typeface="ＭＳ Ｐゴシック" panose="020B0600070205080204" pitchFamily="34" charset="-128"/>
              </a:rPr>
              <a:t>A salaried employee who is also an engineer belongs to the two subclasses:</a:t>
            </a:r>
          </a:p>
          <a:p>
            <a:pPr lvl="2" eaLnBrk="1" hangingPunct="1"/>
            <a:r>
              <a:rPr lang="en-US" altLang="en-US" sz="2200" dirty="0">
                <a:latin typeface="+mn-lt"/>
                <a:ea typeface="ＭＳ Ｐゴシック" panose="020B0600070205080204" pitchFamily="34" charset="-128"/>
              </a:rPr>
              <a:t>ENGINEER, and</a:t>
            </a:r>
          </a:p>
          <a:p>
            <a:pPr lvl="2" eaLnBrk="1" hangingPunct="1"/>
            <a:r>
              <a:rPr lang="en-US" altLang="en-US" sz="2200" dirty="0">
                <a:latin typeface="+mn-lt"/>
                <a:ea typeface="ＭＳ Ｐゴシック" panose="020B0600070205080204" pitchFamily="34" charset="-128"/>
              </a:rPr>
              <a:t>SALARIED_EMPLOYEE </a:t>
            </a:r>
          </a:p>
          <a:p>
            <a:pPr lvl="1" eaLnBrk="1" hangingPunct="1"/>
            <a:r>
              <a:rPr lang="en-US" altLang="en-US" sz="2200" dirty="0">
                <a:latin typeface="+mn-lt"/>
                <a:ea typeface="ＭＳ Ｐゴシック" panose="020B0600070205080204" pitchFamily="34" charset="-128"/>
              </a:rPr>
              <a:t>A salaried employee who is also an engineering manager belongs to the three subclasses:</a:t>
            </a:r>
          </a:p>
          <a:p>
            <a:pPr lvl="2" eaLnBrk="1" hangingPunct="1"/>
            <a:r>
              <a:rPr lang="en-US" altLang="en-US" sz="2200" dirty="0">
                <a:latin typeface="+mn-lt"/>
                <a:ea typeface="ＭＳ Ｐゴシック" panose="020B0600070205080204" pitchFamily="34" charset="-128"/>
              </a:rPr>
              <a:t>MANAGER,</a:t>
            </a:r>
          </a:p>
          <a:p>
            <a:pPr lvl="2" eaLnBrk="1" hangingPunct="1"/>
            <a:r>
              <a:rPr lang="en-US" altLang="en-US" sz="2200" dirty="0">
                <a:latin typeface="+mn-lt"/>
                <a:ea typeface="ＭＳ Ｐゴシック" panose="020B0600070205080204" pitchFamily="34" charset="-128"/>
              </a:rPr>
              <a:t>ENGINEER, and</a:t>
            </a:r>
          </a:p>
          <a:p>
            <a:pPr lvl="2" eaLnBrk="1" hangingPunct="1"/>
            <a:r>
              <a:rPr lang="en-US" altLang="en-US" sz="2200" dirty="0">
                <a:latin typeface="+mn-lt"/>
                <a:ea typeface="ＭＳ Ｐゴシック" panose="020B0600070205080204" pitchFamily="34" charset="-128"/>
              </a:rPr>
              <a:t>SALARIED_EMPLOYEE </a:t>
            </a:r>
          </a:p>
          <a:p>
            <a:pPr eaLnBrk="1" hangingPunct="1"/>
            <a:r>
              <a:rPr lang="en-US" altLang="en-US" sz="2200" dirty="0">
                <a:latin typeface="+mn-lt"/>
                <a:ea typeface="ＭＳ Ｐゴシック" panose="020B0600070205080204" pitchFamily="34" charset="-128"/>
              </a:rPr>
              <a:t>It is not necessary that every entity in a superclass be a member of some </a:t>
            </a:r>
            <a:r>
              <a:rPr lang="en-US" altLang="en-US" sz="2200" dirty="0" smtClean="0">
                <a:latin typeface="+mn-lt"/>
                <a:ea typeface="ＭＳ Ｐゴシック" panose="020B0600070205080204" pitchFamily="34" charset="-128"/>
              </a:rPr>
              <a:t>subclass</a:t>
            </a:r>
            <a:endParaRPr lang="en-US" altLang="en-US" sz="2200" dirty="0">
              <a:latin typeface="+mn-lt"/>
              <a:ea typeface="ＭＳ Ｐゴシック" panose="020B0600070205080204" pitchFamily="34" charset="-128"/>
            </a:endParaRPr>
          </a:p>
        </p:txBody>
      </p:sp>
    </p:spTree>
    <p:extLst>
      <p:ext uri="{BB962C8B-B14F-4D97-AF65-F5344CB8AC3E}">
        <p14:creationId xmlns:p14="http://schemas.microsoft.com/office/powerpoint/2010/main" val="2598311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Representing Specialization in </a:t>
            </a:r>
            <a:r>
              <a:rPr lang="en-US" altLang="en-US" dirty="0" smtClean="0">
                <a:ea typeface="ＭＳ Ｐゴシック" panose="020B0600070205080204" pitchFamily="34" charset="-128"/>
              </a:rPr>
              <a:t>E</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E</a:t>
            </a:r>
            <a:r>
              <a:rPr lang="en-US" altLang="en-US" sz="100" dirty="0" smtClean="0">
                <a:ea typeface="ＭＳ Ｐゴシック" panose="020B0600070205080204" pitchFamily="34" charset="-128"/>
              </a:rPr>
              <a:t> </a:t>
            </a:r>
            <a:r>
              <a:rPr lang="en-US" altLang="en-US" dirty="0" smtClean="0">
                <a:ea typeface="ＭＳ Ｐゴシック" panose="020B0600070205080204" pitchFamily="34" charset="-128"/>
              </a:rPr>
              <a:t>R Diagrams</a:t>
            </a:r>
            <a:endParaRPr lang="en-US" dirty="0"/>
          </a:p>
        </p:txBody>
      </p:sp>
      <p:sp>
        <p:nvSpPr>
          <p:cNvPr id="3" name="Text Placeholder 2"/>
          <p:cNvSpPr>
            <a:spLocks noGrp="1"/>
          </p:cNvSpPr>
          <p:nvPr>
            <p:ph type="body" idx="1"/>
          </p:nvPr>
        </p:nvSpPr>
        <p:spPr>
          <a:xfrm>
            <a:off x="457200" y="1600201"/>
            <a:ext cx="8229600" cy="715296"/>
          </a:xfrm>
        </p:spPr>
        <p:txBody>
          <a:bodyPr/>
          <a:lstStyle/>
          <a:p>
            <a:pPr marL="0" indent="0">
              <a:buNone/>
            </a:pPr>
            <a:r>
              <a:rPr lang="en-US" sz="2000" b="1" dirty="0">
                <a:latin typeface="+mn-lt"/>
              </a:rPr>
              <a:t>Figure </a:t>
            </a:r>
            <a:r>
              <a:rPr lang="en-US" sz="2000" b="1" dirty="0" smtClean="0">
                <a:latin typeface="+mn-lt"/>
              </a:rPr>
              <a:t>4.4</a:t>
            </a:r>
            <a:r>
              <a:rPr lang="en-US" sz="2000" dirty="0" smtClean="0">
                <a:latin typeface="+mn-lt"/>
              </a:rPr>
              <a:t> E</a:t>
            </a:r>
            <a:r>
              <a:rPr lang="en-US" sz="100" dirty="0" smtClean="0">
                <a:latin typeface="+mn-lt"/>
              </a:rPr>
              <a:t> </a:t>
            </a:r>
            <a:r>
              <a:rPr lang="en-US" sz="2000" dirty="0" smtClean="0">
                <a:latin typeface="+mn-lt"/>
              </a:rPr>
              <a:t>E</a:t>
            </a:r>
            <a:r>
              <a:rPr lang="en-US" sz="100" dirty="0" smtClean="0">
                <a:latin typeface="+mn-lt"/>
              </a:rPr>
              <a:t> </a:t>
            </a:r>
            <a:r>
              <a:rPr lang="en-US" sz="2000" dirty="0" smtClean="0">
                <a:latin typeface="+mn-lt"/>
              </a:rPr>
              <a:t>R </a:t>
            </a:r>
            <a:r>
              <a:rPr lang="en-US" sz="2000" dirty="0">
                <a:latin typeface="+mn-lt"/>
              </a:rPr>
              <a:t>diagram </a:t>
            </a:r>
            <a:r>
              <a:rPr lang="en-US" sz="2000" dirty="0" smtClean="0">
                <a:latin typeface="+mn-lt"/>
              </a:rPr>
              <a:t>notation for </a:t>
            </a:r>
            <a:r>
              <a:rPr lang="en-US" sz="2000" dirty="0">
                <a:latin typeface="+mn-lt"/>
              </a:rPr>
              <a:t>an </a:t>
            </a:r>
            <a:r>
              <a:rPr lang="en-US" sz="2000" dirty="0" smtClean="0">
                <a:latin typeface="+mn-lt"/>
              </a:rPr>
              <a:t>attribute-defined specialization on Job_type</a:t>
            </a:r>
            <a:r>
              <a:rPr lang="en-US" sz="2000" dirty="0">
                <a:latin typeface="+mn-lt"/>
              </a:rPr>
              <a:t>.</a:t>
            </a:r>
          </a:p>
        </p:txBody>
      </p:sp>
      <p:pic>
        <p:nvPicPr>
          <p:cNvPr id="4" name="Picture 4" descr="A hierarchical representation of Enhanced Entity Relationship. A super class, employee has Five attributes as follows. Name, S s n underline, Birth  date, address, and Job type. Where, name attribute consist of f name, Minit and L name. The super class has a disjoint subclass, d which indicates a partial participation. The disjoint subclass has three subsets leads to three subclasses as follows. Secretary with attributes, Typing  speed, Technician with T grade, and Engineer with E n g  type."/>
          <p:cNvPicPr>
            <a:picLocks noChangeAspect="1" noChangeArrowheads="1"/>
          </p:cNvPicPr>
          <p:nvPr/>
        </p:nvPicPr>
        <p:blipFill rotWithShape="1">
          <a:blip r:embed="rId2">
            <a:extLst>
              <a:ext uri="{28A0092B-C50C-407E-A947-70E740481C1C}">
                <a14:useLocalDpi xmlns:a14="http://schemas.microsoft.com/office/drawing/2010/main" val="0"/>
              </a:ext>
            </a:extLst>
          </a:blip>
          <a:srcRect l="23576"/>
          <a:stretch/>
        </p:blipFill>
        <p:spPr bwMode="auto">
          <a:xfrm>
            <a:off x="1619081" y="2603048"/>
            <a:ext cx="5905838" cy="359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6839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Attribute Inheritance in Superclass / Subclass </a:t>
            </a:r>
            <a:r>
              <a:rPr lang="en-US" altLang="en-US" dirty="0" smtClean="0">
                <a:ea typeface="ＭＳ Ｐゴシック" panose="020B0600070205080204" pitchFamily="34" charset="-128"/>
              </a:rPr>
              <a:t>Relationships</a:t>
            </a:r>
            <a:endParaRPr lang="en-US" dirty="0"/>
          </a:p>
        </p:txBody>
      </p:sp>
      <p:sp>
        <p:nvSpPr>
          <p:cNvPr id="3" name="Text Placeholder 2"/>
          <p:cNvSpPr>
            <a:spLocks noGrp="1"/>
          </p:cNvSpPr>
          <p:nvPr>
            <p:ph type="body" idx="1"/>
          </p:nvPr>
        </p:nvSpPr>
        <p:spPr>
          <a:xfrm>
            <a:off x="457200" y="1600200"/>
            <a:ext cx="8229600" cy="4718713"/>
          </a:xfrm>
        </p:spPr>
        <p:txBody>
          <a:bodyPr/>
          <a:lstStyle/>
          <a:p>
            <a:pPr eaLnBrk="1" hangingPunct="1"/>
            <a:r>
              <a:rPr lang="en-US" altLang="en-US" sz="2400" dirty="0">
                <a:latin typeface="+mn-lt"/>
                <a:ea typeface="ＭＳ Ｐゴシック" panose="020B0600070205080204" pitchFamily="34" charset="-128"/>
              </a:rPr>
              <a:t>An entity that is member of a subclass </a:t>
            </a:r>
            <a:r>
              <a:rPr lang="en-US" altLang="en-US" sz="2400" b="1" dirty="0">
                <a:latin typeface="+mn-lt"/>
                <a:ea typeface="ＭＳ Ｐゴシック" panose="020B0600070205080204" pitchFamily="34" charset="-128"/>
              </a:rPr>
              <a:t>inherits</a:t>
            </a:r>
            <a:r>
              <a:rPr lang="en-US" altLang="en-US" sz="2400" dirty="0">
                <a:latin typeface="+mn-lt"/>
                <a:ea typeface="ＭＳ Ｐゴシック" panose="020B0600070205080204" pitchFamily="34" charset="-128"/>
              </a:rPr>
              <a:t> </a:t>
            </a:r>
          </a:p>
          <a:p>
            <a:pPr lvl="1" eaLnBrk="1" hangingPunct="1"/>
            <a:r>
              <a:rPr lang="en-US" altLang="en-US" sz="2400" dirty="0">
                <a:latin typeface="+mn-lt"/>
                <a:ea typeface="ＭＳ Ｐゴシック" panose="020B0600070205080204" pitchFamily="34" charset="-128"/>
              </a:rPr>
              <a:t>All attributes of the entity as a member of the </a:t>
            </a:r>
            <a:r>
              <a:rPr lang="en-US" altLang="en-US" sz="2400" dirty="0" smtClean="0">
                <a:latin typeface="+mn-lt"/>
                <a:ea typeface="ＭＳ Ｐゴシック" panose="020B0600070205080204" pitchFamily="34" charset="-128"/>
              </a:rPr>
              <a:t>superclass</a:t>
            </a:r>
            <a:endParaRPr lang="en-US" altLang="en-US" sz="2400" dirty="0">
              <a:latin typeface="+mn-lt"/>
              <a:ea typeface="ＭＳ Ｐゴシック" panose="020B0600070205080204" pitchFamily="34" charset="-128"/>
            </a:endParaRPr>
          </a:p>
          <a:p>
            <a:pPr lvl="1" eaLnBrk="1" hangingPunct="1"/>
            <a:r>
              <a:rPr lang="en-US" altLang="en-US" sz="2400" dirty="0">
                <a:latin typeface="+mn-lt"/>
                <a:ea typeface="ＭＳ Ｐゴシック" panose="020B0600070205080204" pitchFamily="34" charset="-128"/>
              </a:rPr>
              <a:t>All relationships of the entity as a member of the superclass</a:t>
            </a:r>
          </a:p>
          <a:p>
            <a:pPr eaLnBrk="1" hangingPunct="1"/>
            <a:r>
              <a:rPr lang="en-US" altLang="en-US" sz="2400" dirty="0">
                <a:latin typeface="+mn-lt"/>
                <a:ea typeface="ＭＳ Ｐゴシック" panose="020B0600070205080204" pitchFamily="34" charset="-128"/>
              </a:rPr>
              <a:t>Example:</a:t>
            </a:r>
          </a:p>
          <a:p>
            <a:pPr lvl="1" eaLnBrk="1" hangingPunct="1"/>
            <a:r>
              <a:rPr lang="en-US" altLang="en-US" sz="2400" dirty="0">
                <a:latin typeface="+mn-lt"/>
                <a:ea typeface="ＭＳ Ｐゴシック" panose="020B0600070205080204" pitchFamily="34" charset="-128"/>
              </a:rPr>
              <a:t>In the previous slide, SECRETARY (as well as TECHNICIAN and ENGINEER) inherit the attributes Name, </a:t>
            </a:r>
            <a:r>
              <a:rPr lang="en-US" altLang="en-US" sz="24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S</a:t>
            </a:r>
            <a:r>
              <a:rPr lang="en-US" altLang="en-US" sz="100" dirty="0" smtClean="0">
                <a:latin typeface="+mn-lt"/>
                <a:ea typeface="ＭＳ Ｐゴシック" panose="020B0600070205080204" pitchFamily="34" charset="-128"/>
              </a:rPr>
              <a:t> </a:t>
            </a:r>
            <a:r>
              <a:rPr lang="en-US" altLang="en-US" sz="2400" dirty="0" smtClean="0">
                <a:latin typeface="+mn-lt"/>
                <a:ea typeface="ＭＳ Ｐゴシック" panose="020B0600070205080204" pitchFamily="34" charset="-128"/>
              </a:rPr>
              <a:t>N</a:t>
            </a:r>
            <a:r>
              <a:rPr lang="en-US" altLang="en-US" sz="2400" dirty="0">
                <a:latin typeface="+mn-lt"/>
                <a:ea typeface="ＭＳ Ｐゴシック" panose="020B0600070205080204" pitchFamily="34" charset="-128"/>
              </a:rPr>
              <a:t>, …, from EMPLOYEE</a:t>
            </a:r>
          </a:p>
          <a:p>
            <a:pPr lvl="1" eaLnBrk="1" hangingPunct="1"/>
            <a:r>
              <a:rPr lang="en-US" altLang="en-US" sz="2400" dirty="0">
                <a:latin typeface="+mn-lt"/>
                <a:ea typeface="ＭＳ Ｐゴシック" panose="020B0600070205080204" pitchFamily="34" charset="-128"/>
              </a:rPr>
              <a:t>Every SECRETARY entity will have values for the inherited </a:t>
            </a:r>
            <a:r>
              <a:rPr lang="en-US" altLang="en-US" sz="2400" dirty="0" smtClean="0">
                <a:latin typeface="+mn-lt"/>
                <a:ea typeface="ＭＳ Ｐゴシック" panose="020B0600070205080204" pitchFamily="34" charset="-128"/>
              </a:rPr>
              <a:t>attributes</a:t>
            </a:r>
            <a:endParaRPr lang="en-US" altLang="en-US" sz="2400" dirty="0">
              <a:latin typeface="+mn-lt"/>
              <a:ea typeface="ＭＳ Ｐゴシック" panose="020B0600070205080204" pitchFamily="34" charset="-128"/>
            </a:endParaRPr>
          </a:p>
        </p:txBody>
      </p:sp>
    </p:spTree>
    <p:extLst>
      <p:ext uri="{BB962C8B-B14F-4D97-AF65-F5344CB8AC3E}">
        <p14:creationId xmlns:p14="http://schemas.microsoft.com/office/powerpoint/2010/main" val="2673319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8497</TotalTime>
  <Words>2929</Words>
  <Application>Microsoft Office PowerPoint</Application>
  <PresentationFormat>On-screen Show (4:3)</PresentationFormat>
  <Paragraphs>280</Paragraphs>
  <Slides>48</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7" baseType="lpstr">
      <vt:lpstr>ＭＳ Ｐゴシック</vt:lpstr>
      <vt:lpstr>Arial</vt:lpstr>
      <vt:lpstr>Noto Sans Symbols</vt:lpstr>
      <vt:lpstr>Times New Roman</vt:lpstr>
      <vt:lpstr>Verdana</vt:lpstr>
      <vt:lpstr>Wingdings</vt:lpstr>
      <vt:lpstr>508 Lecture</vt:lpstr>
      <vt:lpstr>1_508 Lecture</vt:lpstr>
      <vt:lpstr>Equation</vt:lpstr>
      <vt:lpstr>Fundamentals of Database Systems</vt:lpstr>
      <vt:lpstr>Learning Objectives</vt:lpstr>
      <vt:lpstr>Subclasses and Superclasses (1 of 5)</vt:lpstr>
      <vt:lpstr>Subclasses and Superclasses (2 of 5)</vt:lpstr>
      <vt:lpstr>Subclasses and Superclasses (3 of 5)</vt:lpstr>
      <vt:lpstr>Subclasses and Superclasses (4 of 5)</vt:lpstr>
      <vt:lpstr>Subclasses and Superclasses (5 of 5)</vt:lpstr>
      <vt:lpstr>Representing Specialization in E E R Diagrams</vt:lpstr>
      <vt:lpstr>Attribute Inheritance in Superclass / Subclass Relationships</vt:lpstr>
      <vt:lpstr>Specialization (1 of 3)</vt:lpstr>
      <vt:lpstr>Specialization (2 of 3)</vt:lpstr>
      <vt:lpstr>Specialization (3 of 3)</vt:lpstr>
      <vt:lpstr>Generalization (1 of 2)</vt:lpstr>
      <vt:lpstr>Generalization (2 of 2)</vt:lpstr>
      <vt:lpstr>Generalization and Specialization (1 of 2)</vt:lpstr>
      <vt:lpstr>Generalization and Specialization (2 of 2)</vt:lpstr>
      <vt:lpstr>Types of Specialization</vt:lpstr>
      <vt:lpstr>Constraints on Specialization and Generalization (1 of 6)</vt:lpstr>
      <vt:lpstr>Constraints on Specialization and Generalization (2 of 6)</vt:lpstr>
      <vt:lpstr>Displaying an Attribute-Defined Specialization in E E R diagrams</vt:lpstr>
      <vt:lpstr>Constraints on Specialization and Generalization (3 of 6)</vt:lpstr>
      <vt:lpstr>Constraints on Specialization and Generalization (4 of 6)</vt:lpstr>
      <vt:lpstr>Constraints on Specialization and Generalization (5 of 6)</vt:lpstr>
      <vt:lpstr>Constraints on Specialization and Generalization (6 of 6)</vt:lpstr>
      <vt:lpstr>Example of Disjoint Partial Specialization</vt:lpstr>
      <vt:lpstr>Example of Overlapping Total Specialization</vt:lpstr>
      <vt:lpstr>Specialization/Generalization Hierarchies, Lattices &amp; Shared Subclasses (1 of 3)</vt:lpstr>
      <vt:lpstr>Shared Subclass “Engineering_Manager”</vt:lpstr>
      <vt:lpstr>Specialization/Generalization Hierarchies, Lattices &amp; Shared Subclasses (2 of 3)</vt:lpstr>
      <vt:lpstr>Specialization/Generalization Hierarchies, Lattices &amp; Shared Subclasses (3 of 3)</vt:lpstr>
      <vt:lpstr>Specialization / Generalization Lattice Example (UNIVERSITY)</vt:lpstr>
      <vt:lpstr>Categories (UNION TYPES) (1 of 2)</vt:lpstr>
      <vt:lpstr>Categories (UNION TYPES) (2 of 2)</vt:lpstr>
      <vt:lpstr>Two Categories (UNION Types): OWNER, REGISTERED_VEHICLE</vt:lpstr>
      <vt:lpstr>Formal Definitions of E E R Model (1 of 4)</vt:lpstr>
      <vt:lpstr>Formal Definitions of E E R Model (2 of 4)</vt:lpstr>
      <vt:lpstr>Formal Definitions of E E R Model (3 of 4)</vt:lpstr>
      <vt:lpstr>Formal Definitions of E E R Model (4 of 4)</vt:lpstr>
      <vt:lpstr>Alternative Diagrammatic Notations (1 of 2)</vt:lpstr>
      <vt:lpstr>U M L Example for Displaying Specialization / Generalization</vt:lpstr>
      <vt:lpstr>Alternative Diagrammatic Notations (2 of 2)</vt:lpstr>
      <vt:lpstr>Knowledge Representation (K R) (1 of 3)</vt:lpstr>
      <vt:lpstr>Knowledge Representation (K R) (2 of 3)</vt:lpstr>
      <vt:lpstr>Knowledge Representation (K R) (3 of 3)</vt:lpstr>
      <vt:lpstr>General Basis for Conceptual Modeling</vt:lpstr>
      <vt:lpstr>Ontologies</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823</cp:revision>
  <dcterms:modified xsi:type="dcterms:W3CDTF">2018-05-02T09:47:39Z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