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7" r:id="rId1"/>
    <p:sldMasterId id="2147483660" r:id="rId2"/>
  </p:sldMasterIdLst>
  <p:notesMasterIdLst>
    <p:notesMasterId r:id="rId48"/>
  </p:notesMasterIdLst>
  <p:handoutMasterIdLst>
    <p:handoutMasterId r:id="rId49"/>
  </p:handoutMasterIdLst>
  <p:sldIdLst>
    <p:sldId id="301" r:id="rId3"/>
    <p:sldId id="308" r:id="rId4"/>
    <p:sldId id="309" r:id="rId5"/>
    <p:sldId id="310" r:id="rId6"/>
    <p:sldId id="311" r:id="rId7"/>
    <p:sldId id="312" r:id="rId8"/>
    <p:sldId id="313" r:id="rId9"/>
    <p:sldId id="354" r:id="rId10"/>
    <p:sldId id="315" r:id="rId11"/>
    <p:sldId id="316" r:id="rId12"/>
    <p:sldId id="317" r:id="rId13"/>
    <p:sldId id="355" r:id="rId14"/>
    <p:sldId id="319" r:id="rId15"/>
    <p:sldId id="320" r:id="rId16"/>
    <p:sldId id="321" r:id="rId17"/>
    <p:sldId id="356" r:id="rId18"/>
    <p:sldId id="323" r:id="rId19"/>
    <p:sldId id="357" r:id="rId20"/>
    <p:sldId id="358" r:id="rId21"/>
    <p:sldId id="326" r:id="rId22"/>
    <p:sldId id="327" r:id="rId23"/>
    <p:sldId id="328" r:id="rId24"/>
    <p:sldId id="329" r:id="rId25"/>
    <p:sldId id="330" r:id="rId26"/>
    <p:sldId id="331" r:id="rId27"/>
    <p:sldId id="359" r:id="rId28"/>
    <p:sldId id="333" r:id="rId29"/>
    <p:sldId id="360"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06" r:id="rId47"/>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316" autoAdjust="0"/>
  </p:normalViewPr>
  <p:slideViewPr>
    <p:cSldViewPr snapToGrid="0" snapToObjects="1">
      <p:cViewPr varScale="1">
        <p:scale>
          <a:sx n="105" d="100"/>
          <a:sy n="105" d="100"/>
        </p:scale>
        <p:origin x="1968" y="108"/>
      </p:cViewPr>
      <p:guideLst>
        <p:guide orient="horz" pos="2160"/>
        <p:guide pos="2880"/>
      </p:guideLst>
    </p:cSldViewPr>
  </p:slideViewPr>
  <p:outlineViewPr>
    <p:cViewPr>
      <p:scale>
        <a:sx n="33" d="100"/>
        <a:sy n="33" d="100"/>
      </p:scale>
      <p:origin x="0" y="-4108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3315"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F8D67293-FFC7-4099-8AB0-7338B996D970}" type="datetimeFigureOut">
              <a:rPr lang="en-US" altLang="en-US"/>
              <a:pPr>
                <a:defRPr/>
              </a:pPr>
              <a:t>5/11/2018</a:t>
            </a:fld>
            <a:endParaRPr lang="en-US" altLang="en-US" dirty="0"/>
          </a:p>
        </p:txBody>
      </p:sp>
      <p:sp>
        <p:nvSpPr>
          <p:cNvPr id="13316"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3317"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D76EE8B-E265-463E-ACF7-CCE2279FB23C}"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2291"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smtClean="0"/>
            </a:lvl1pPr>
          </a:lstStyle>
          <a:p>
            <a:pPr>
              <a:defRPr/>
            </a:pPr>
            <a:endParaRPr lang="en-US" altLang="en-US" dirty="0"/>
          </a:p>
        </p:txBody>
      </p:sp>
      <p:sp>
        <p:nvSpPr>
          <p:cNvPr id="11268"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2294"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2295"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smtClean="0"/>
            </a:lvl1pPr>
          </a:lstStyle>
          <a:p>
            <a:pPr>
              <a:defRPr/>
            </a:pPr>
            <a:fld id="{9BFED376-8D9A-4820-9C39-F7C99D89486F}"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a:headEnd/>
            <a:tailEnd/>
          </a:ln>
        </p:spPr>
      </p:sp>
      <p:sp>
        <p:nvSpPr>
          <p:cNvPr id="1433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eaLnBrk="1" hangingPunct="1">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4340"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56E1C5C-A245-4776-BCB7-D6069DED9D8D}" type="slidenum">
              <a:rPr lang="en-US" altLang="en-US" sz="1200"/>
              <a:pPr/>
              <a:t>1</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9BFED376-8D9A-4820-9C39-F7C99D89486F}" type="slidenum">
              <a:rPr lang="en-US" altLang="en-US" smtClean="0"/>
              <a:pPr>
                <a:defRPr/>
              </a:pPr>
              <a:t>12</a:t>
            </a:fld>
            <a:endParaRPr lang="en-US" altLang="en-US" dirty="0"/>
          </a:p>
        </p:txBody>
      </p:sp>
    </p:spTree>
    <p:extLst>
      <p:ext uri="{BB962C8B-B14F-4D97-AF65-F5344CB8AC3E}">
        <p14:creationId xmlns:p14="http://schemas.microsoft.com/office/powerpoint/2010/main" val="182307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9BFED376-8D9A-4820-9C39-F7C99D89486F}" type="slidenum">
              <a:rPr lang="en-US" altLang="en-US" smtClean="0"/>
              <a:pPr>
                <a:defRPr/>
              </a:pPr>
              <a:t>16</a:t>
            </a:fld>
            <a:endParaRPr lang="en-US" altLang="en-US" dirty="0"/>
          </a:p>
        </p:txBody>
      </p:sp>
    </p:spTree>
    <p:extLst>
      <p:ext uri="{BB962C8B-B14F-4D97-AF65-F5344CB8AC3E}">
        <p14:creationId xmlns:p14="http://schemas.microsoft.com/office/powerpoint/2010/main" val="351510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9BFED376-8D9A-4820-9C39-F7C99D89486F}" type="slidenum">
              <a:rPr lang="en-US" altLang="en-US" smtClean="0"/>
              <a:pPr>
                <a:defRPr/>
              </a:pPr>
              <a:t>28</a:t>
            </a:fld>
            <a:endParaRPr lang="en-US" altLang="en-US" dirty="0"/>
          </a:p>
        </p:txBody>
      </p:sp>
    </p:spTree>
    <p:extLst>
      <p:ext uri="{BB962C8B-B14F-4D97-AF65-F5344CB8AC3E}">
        <p14:creationId xmlns:p14="http://schemas.microsoft.com/office/powerpoint/2010/main" val="393248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738174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18134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689776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606921"/>
            <a:ext cx="8232775" cy="8457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2781098"/>
            <a:ext cx="8232775" cy="9748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5"/>
          </p:nvPr>
        </p:nvSpPr>
        <p:spPr>
          <a:xfrm>
            <a:off x="457200" y="3998913"/>
            <a:ext cx="8229600" cy="10160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4899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606921"/>
            <a:ext cx="8232775" cy="8457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2781098"/>
            <a:ext cx="8232775" cy="9748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5"/>
          </p:nvPr>
        </p:nvSpPr>
        <p:spPr>
          <a:xfrm>
            <a:off x="457200" y="3998913"/>
            <a:ext cx="8229600" cy="10160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6"/>
          </p:nvPr>
        </p:nvSpPr>
        <p:spPr>
          <a:xfrm>
            <a:off x="457200" y="5170488"/>
            <a:ext cx="8232775" cy="8794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900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0315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162399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17" name="Text Placeholder 16"/>
          <p:cNvSpPr>
            <a:spLocks noGrp="1"/>
          </p:cNvSpPr>
          <p:nvPr>
            <p:ph type="body" sz="quarter" idx="10"/>
          </p:nvPr>
        </p:nvSpPr>
        <p:spPr>
          <a:xfrm>
            <a:off x="457200" y="2247899"/>
            <a:ext cx="8229600" cy="71749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4474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smtClean="0"/>
            </a:lvl1pPr>
          </a:lstStyle>
          <a:p>
            <a:pPr>
              <a:defRPr/>
            </a:pPr>
            <a:endParaRPr lang="en-US" altLang="en-US" dirty="0"/>
          </a:p>
        </p:txBody>
      </p:sp>
      <p:sp>
        <p:nvSpPr>
          <p:cNvPr id="8" name="Shape 43"/>
          <p:cNvSpPr txBox="1">
            <a:spLocks noGrp="1"/>
          </p:cNvSpPr>
          <p:nvPr>
            <p:ph type="dt" idx="15"/>
          </p:nvPr>
        </p:nvSpPr>
        <p:spPr/>
        <p:txBody>
          <a:bodyPr/>
          <a:lstStyle>
            <a:lvl1pPr>
              <a:defRPr smtClean="0"/>
            </a:lvl1pPr>
          </a:lstStyle>
          <a:p>
            <a:pPr>
              <a:defRPr/>
            </a:pPr>
            <a:endParaRPr lang="en-US" altLang="en-US" dirty="0"/>
          </a:p>
        </p:txBody>
      </p:sp>
      <p:sp>
        <p:nvSpPr>
          <p:cNvPr id="10" name="Shape 44"/>
          <p:cNvSpPr txBox="1">
            <a:spLocks noGrp="1"/>
          </p:cNvSpPr>
          <p:nvPr>
            <p:ph type="sldNum" idx="16"/>
          </p:nvPr>
        </p:nvSpPr>
        <p:spPr/>
        <p:txBody>
          <a:bodyPr/>
          <a:lstStyle>
            <a:lvl1pPr>
              <a:defRPr smtClean="0"/>
            </a:lvl1pPr>
          </a:lstStyle>
          <a:p>
            <a:pPr>
              <a:defRPr/>
            </a:pPr>
            <a:fld id="{60769AD2-CDDB-49E4-96DB-27BC9DA47B9B}" type="slidenum">
              <a:rPr lang="en-US" altLang="en-US"/>
              <a:pPr>
                <a:defRPr/>
              </a:pPr>
              <a:t>‹#›</a:t>
            </a:fld>
            <a:endParaRPr lang="en-US" altLang="en-US" dirty="0"/>
          </a:p>
        </p:txBody>
      </p:sp>
    </p:spTree>
    <p:extLst>
      <p:ext uri="{BB962C8B-B14F-4D97-AF65-F5344CB8AC3E}">
        <p14:creationId xmlns:p14="http://schemas.microsoft.com/office/powerpoint/2010/main" val="3530755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ape 12"/>
          <p:cNvSpPr txBox="1">
            <a:spLocks noGrp="1"/>
          </p:cNvSpPr>
          <p:nvPr>
            <p:ph type="ftr" idx="12"/>
          </p:nvPr>
        </p:nvSpPr>
        <p:spPr>
          <a:ln/>
        </p:spPr>
        <p:txBody>
          <a:bodyPr/>
          <a:lstStyle>
            <a:lvl1pPr>
              <a:defRPr/>
            </a:lvl1pPr>
          </a:lstStyle>
          <a:p>
            <a:pPr>
              <a:defRPr/>
            </a:pPr>
            <a:endParaRPr lang="en-US" altLang="en-US" dirty="0"/>
          </a:p>
        </p:txBody>
      </p:sp>
      <p:sp>
        <p:nvSpPr>
          <p:cNvPr id="3" name="Shape 13"/>
          <p:cNvSpPr txBox="1">
            <a:spLocks noGrp="1"/>
          </p:cNvSpPr>
          <p:nvPr>
            <p:ph type="dt" idx="13"/>
          </p:nvPr>
        </p:nvSpPr>
        <p:spPr>
          <a:ln/>
        </p:spPr>
        <p:txBody>
          <a:bodyPr/>
          <a:lstStyle>
            <a:lvl1pPr>
              <a:defRPr/>
            </a:lvl1pPr>
          </a:lstStyle>
          <a:p>
            <a:pPr>
              <a:defRPr/>
            </a:pPr>
            <a:endParaRPr lang="en-US" altLang="en-US" dirty="0"/>
          </a:p>
        </p:txBody>
      </p:sp>
      <p:sp>
        <p:nvSpPr>
          <p:cNvPr id="4" name="Shape 14"/>
          <p:cNvSpPr txBox="1">
            <a:spLocks noGrp="1"/>
          </p:cNvSpPr>
          <p:nvPr>
            <p:ph type="sldNum" idx="14"/>
          </p:nvPr>
        </p:nvSpPr>
        <p:spPr>
          <a:ln/>
        </p:spPr>
        <p:txBody>
          <a:bodyPr/>
          <a:lstStyle>
            <a:lvl1pPr>
              <a:defRPr/>
            </a:lvl1pPr>
          </a:lstStyle>
          <a:p>
            <a:pPr>
              <a:defRPr/>
            </a:pPr>
            <a:fld id="{1C23B331-EB68-496D-8F21-095ADE0916B1}" type="slidenum">
              <a:rPr lang="en-US" altLang="en-US"/>
              <a:pPr>
                <a:defRPr/>
              </a:pPr>
              <a:t>‹#›</a:t>
            </a:fld>
            <a:endParaRPr lang="en-US" altLang="en-US" dirty="0"/>
          </a:p>
        </p:txBody>
      </p:sp>
    </p:spTree>
    <p:extLst>
      <p:ext uri="{BB962C8B-B14F-4D97-AF65-F5344CB8AC3E}">
        <p14:creationId xmlns:p14="http://schemas.microsoft.com/office/powerpoint/2010/main" val="131693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0196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340237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28849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781675"/>
            <a:ext cx="8232775" cy="5381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9"/>
          </p:nvPr>
        </p:nvSpPr>
        <p:spPr>
          <a:xfrm>
            <a:off x="457200" y="6319838"/>
            <a:ext cx="8232775" cy="5381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65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91534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4989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3846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48923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2828109"/>
      </p:ext>
    </p:extLst>
  </p:cSld>
  <p:clrMap bg1="lt1" tx1="dk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0" r:id="rId12"/>
    <p:sldLayoutId id="2147483751" r:id="rId13"/>
    <p:sldLayoutId id="2147483749" r:id="rId14"/>
    <p:sldLayoutId id="2147483732" r:id="rId15"/>
    <p:sldLayoutId id="2147483733" r:id="rId16"/>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smtClean="0"/>
            </a:lvl1pPr>
          </a:lstStyle>
          <a:p>
            <a:pPr>
              <a:defRPr/>
            </a:pPr>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smtClean="0">
                <a:solidFill>
                  <a:srgbClr val="FFFFFF"/>
                </a:solidFill>
              </a:defRPr>
            </a:lvl1pPr>
          </a:lstStyle>
          <a:p>
            <a:pPr>
              <a:defRPr/>
            </a:pPr>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smtClean="0">
                <a:solidFill>
                  <a:srgbClr val="FFFFFF"/>
                </a:solidFill>
              </a:defRPr>
            </a:lvl1pPr>
          </a:lstStyle>
          <a:p>
            <a:pPr>
              <a:defRPr/>
            </a:pPr>
            <a:fld id="{52DA375E-1047-4410-B63F-6E7D06E5FE3B}" type="slidenum">
              <a:rPr lang="en-US" altLang="en-US"/>
              <a:pPr>
                <a:defRPr/>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36" r:id="rId1"/>
    <p:sldLayoutId id="2147483728"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4.png"/><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900"/>
            <a:ext cx="8362950" cy="6223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Fundamentals of Database Systems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919163"/>
            <a:ext cx="8229600" cy="479425"/>
          </a:xfrm>
        </p:spPr>
        <p:txBody>
          <a:bodyPr/>
          <a:lstStyle/>
          <a:p>
            <a:pPr eaLnBrk="1" fontAlgn="auto" hangingPunct="1">
              <a:spcAft>
                <a:spcPts val="0"/>
              </a:spcAft>
              <a:buSzPct val="100000"/>
              <a:defRPr/>
            </a:pPr>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5375"/>
          </a:xfrm>
        </p:spPr>
        <p:txBody>
          <a:bodyPr/>
          <a:lstStyle/>
          <a:p>
            <a:pPr algn="ctr" eaLnBrk="1" fontAlgn="auto" hangingPunct="1">
              <a:spcAft>
                <a:spcPts val="0"/>
              </a:spcAft>
              <a:buSzPct val="100000"/>
              <a:defRPr/>
            </a:pPr>
            <a:r>
              <a:rPr lang="en-US" b="1" dirty="0">
                <a:latin typeface="+mn-lt"/>
              </a:rPr>
              <a:t>Chapter </a:t>
            </a:r>
            <a:r>
              <a:rPr lang="en-US" b="1" dirty="0" smtClean="0">
                <a:latin typeface="+mn-lt"/>
              </a:rPr>
              <a:t>5</a:t>
            </a:r>
            <a:endParaRPr lang="en-US" b="1" dirty="0">
              <a:latin typeface="+mn-lt"/>
            </a:endParaRPr>
          </a:p>
        </p:txBody>
      </p:sp>
      <p:sp>
        <p:nvSpPr>
          <p:cNvPr id="5" name="Text Placeholder 4"/>
          <p:cNvSpPr>
            <a:spLocks noGrp="1"/>
          </p:cNvSpPr>
          <p:nvPr>
            <p:ph type="body" idx="3"/>
          </p:nvPr>
        </p:nvSpPr>
        <p:spPr>
          <a:xfrm>
            <a:off x="5029200" y="3114675"/>
            <a:ext cx="3657600" cy="1360488"/>
          </a:xfrm>
        </p:spPr>
        <p:txBody>
          <a:bodyPr/>
          <a:lstStyle/>
          <a:p>
            <a:pPr algn="ctr" eaLnBrk="1" hangingPunct="1">
              <a:defRPr/>
            </a:pPr>
            <a:r>
              <a:rPr lang="en-US" dirty="0">
                <a:latin typeface="+mn-lt"/>
              </a:rPr>
              <a:t>The Relational Data Model and Relational Database Constraints</a:t>
            </a:r>
          </a:p>
        </p:txBody>
      </p:sp>
      <p:pic>
        <p:nvPicPr>
          <p:cNvPr id="13318"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638" y="1651000"/>
            <a:ext cx="3709987" cy="4514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9" name="Text Placeholder 5"/>
          <p:cNvSpPr txBox="1">
            <a:spLocks noGrp="1"/>
          </p:cNvSpPr>
          <p:nvPr>
            <p:ph type="body" idx="13"/>
          </p:nvPr>
        </p:nvSpPr>
        <p:spPr>
          <a:xfrm>
            <a:off x="2743200" y="6473825"/>
            <a:ext cx="6076950" cy="230188"/>
          </a:xfrm>
        </p:spPr>
        <p:txBody>
          <a:bodyPr anchor="ctr"/>
          <a:lstStyle/>
          <a:p>
            <a:pP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2016, 2011, 2007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Formal Definitions - Domain</a:t>
            </a:r>
          </a:p>
        </p:txBody>
      </p:sp>
      <p:sp>
        <p:nvSpPr>
          <p:cNvPr id="23555" name="Text Placeholder 2"/>
          <p:cNvSpPr txBox="1">
            <a:spLocks noGrp="1"/>
          </p:cNvSpPr>
          <p:nvPr>
            <p:ph type="body" idx="1"/>
          </p:nvPr>
        </p:nvSpPr>
        <p:spPr>
          <a:xfrm>
            <a:off x="457200" y="1600200"/>
            <a:ext cx="8229600" cy="4554538"/>
          </a:xfrm>
        </p:spPr>
        <p:txBody>
          <a:bodyPr>
            <a:spAutoFit/>
          </a:bodyPr>
          <a:lstStyle/>
          <a:p>
            <a:pPr marL="255588" indent="-255588" eaLnBrk="1" hangingPunct="1">
              <a:buSzTx/>
              <a:buFontTx/>
              <a:buChar char="•"/>
              <a:tabLst/>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a:t>
            </a:r>
            <a:r>
              <a:rPr lang="en-US" altLang="en-US" sz="18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domain </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has a logical definition:</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Example: “U</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A_phone_numbers” are the set of 10 digit phone numbers valid in the U.S.</a:t>
            </a:r>
          </a:p>
          <a:p>
            <a:pPr marL="255588" indent="-255588" eaLnBrk="1" hangingPunct="1">
              <a:buSzTx/>
              <a:buFontTx/>
              <a:buChar char="•"/>
              <a:tabLst/>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domain also has a data-type or a format defined for it.</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U</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A_phone_numbers may have a format: (ddd)ddd-dddd where each d is a decimal digit.</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Dates have various formats such as year, month, date formatted as </a:t>
            </a:r>
            <a:r>
              <a:rPr lang="es-E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yyyy-mm-dd</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or as dd </a:t>
            </a:r>
            <a:r>
              <a:rPr lang="es-E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mm,yyyy </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etc.</a:t>
            </a:r>
          </a:p>
          <a:p>
            <a:pPr marL="255588" indent="-255588" eaLnBrk="1" hangingPunct="1">
              <a:buSzTx/>
              <a:buFontTx/>
              <a:buChar char="•"/>
              <a:tabLst/>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attribute name designates the role played by a domain in a relation:</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Used to interpret the meaning of the data elements corresponding to that attribute</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Example: The domain Date may be used to define two attributes named “Invoice-date” and “Payment-date” with different meanings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Formal Definitions - State</a:t>
            </a:r>
          </a:p>
        </p:txBody>
      </p:sp>
      <p:sp>
        <p:nvSpPr>
          <p:cNvPr id="24579" name="Text Placeholder 2"/>
          <p:cNvSpPr txBox="1">
            <a:spLocks noGrp="1"/>
          </p:cNvSpPr>
          <p:nvPr>
            <p:ph type="body" idx="1"/>
          </p:nvPr>
        </p:nvSpPr>
        <p:spPr>
          <a:xfrm>
            <a:off x="457200" y="1600200"/>
            <a:ext cx="8229600" cy="4047232"/>
          </a:xfrm>
        </p:spPr>
        <p:txBody>
          <a:bodyPr>
            <a:spAutoFit/>
          </a:bodyPr>
          <a:lstStyle/>
          <a:p>
            <a:pPr eaLnBrk="1" hangingPunct="1">
              <a:buSzTx/>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 state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is a subset of the Cartesian product of the domains of its attributes</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each domain contains the set of all possible values the attribute can take.</a:t>
            </a:r>
          </a:p>
          <a:p>
            <a:pPr eaLnBrk="1" hangingPunct="1">
              <a:buSzTx/>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Example: attribute Cust-name is defined over the domain of character strings of maximum length 25</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dom(Cust-name) is varchar(25)</a:t>
            </a:r>
          </a:p>
          <a:p>
            <a:pPr eaLnBrk="1" hangingPunct="1">
              <a:buSzTx/>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role these strings play in the </a:t>
            </a:r>
            <a:r>
              <a:rPr lang="pt-BR"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CUSTOMER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 is that of 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name of a customer</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Formal Definitions - Summary</a:t>
            </a:r>
            <a:endParaRPr lang="en-US" dirty="0"/>
          </a:p>
        </p:txBody>
      </p:sp>
      <p:sp>
        <p:nvSpPr>
          <p:cNvPr id="3" name="Text Placeholder 2"/>
          <p:cNvSpPr>
            <a:spLocks noGrp="1"/>
          </p:cNvSpPr>
          <p:nvPr>
            <p:ph type="body" idx="1"/>
          </p:nvPr>
        </p:nvSpPr>
        <p:spPr>
          <a:xfrm>
            <a:off x="457200" y="1600201"/>
            <a:ext cx="8229600" cy="925010"/>
          </a:xfrm>
        </p:spPr>
        <p:txBody>
          <a:bodyPr/>
          <a:lstStyle/>
          <a:p>
            <a:pPr marL="255588" indent="-255588">
              <a:buSzTx/>
              <a:buFontTx/>
              <a:buChar char="•"/>
            </a:pP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Formally,</a:t>
            </a:r>
          </a:p>
          <a:p>
            <a:pPr marL="741363" lvl="1" indent="-284163">
              <a:buSzTx/>
              <a:buFontTx/>
              <a:buChar char="–"/>
            </a:pP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Given</a:t>
            </a:r>
            <a:endParaRPr lang="en-US" dirty="0"/>
          </a:p>
        </p:txBody>
      </p:sp>
      <p:pic>
        <p:nvPicPr>
          <p:cNvPr id="17" name="Picture 16" descr="R left parenthesis A sub1 comma A sub 2 ellipse A sub n right parenthesis"/>
          <p:cNvPicPr>
            <a:picLocks noChangeAspect="1"/>
          </p:cNvPicPr>
          <p:nvPr/>
        </p:nvPicPr>
        <p:blipFill rotWithShape="1">
          <a:blip r:embed="rId4"/>
          <a:srcRect l="3439" t="14579" r="32563" b="18761"/>
          <a:stretch/>
        </p:blipFill>
        <p:spPr>
          <a:xfrm>
            <a:off x="2106518" y="2117728"/>
            <a:ext cx="2315781" cy="367261"/>
          </a:xfrm>
          <a:prstGeom prst="rect">
            <a:avLst/>
          </a:prstGeom>
        </p:spPr>
      </p:pic>
      <p:sp>
        <p:nvSpPr>
          <p:cNvPr id="4" name="Content Placeholder 3"/>
          <p:cNvSpPr>
            <a:spLocks noGrp="1"/>
          </p:cNvSpPr>
          <p:nvPr>
            <p:ph sz="quarter" idx="13"/>
          </p:nvPr>
        </p:nvSpPr>
        <p:spPr>
          <a:xfrm>
            <a:off x="457200" y="2396935"/>
            <a:ext cx="850392" cy="506413"/>
          </a:xfrm>
        </p:spPr>
        <p:txBody>
          <a:bodyPr/>
          <a:lstStyle/>
          <a:p>
            <a:pPr lvl="1"/>
            <a:r>
              <a:rPr lang="en-US" sz="2200" dirty="0" smtClean="0">
                <a:latin typeface="+mn-lt"/>
              </a:rPr>
              <a:t> </a:t>
            </a:r>
            <a:endParaRPr lang="en-US" sz="2200" dirty="0">
              <a:latin typeface="+mn-lt"/>
            </a:endParaRPr>
          </a:p>
        </p:txBody>
      </p:sp>
      <p:graphicFrame>
        <p:nvGraphicFramePr>
          <p:cNvPr id="18" name="Object 17" descr="r left parenthesis R right parenthesis sub set of d o m left parenthesis A sub 1 right parenthesis times d o m left parenthesis A sub 2 right parenthesis times  ellipse times  d o m left parenthesis A sub n right parenthesis"/>
          <p:cNvGraphicFramePr>
            <a:graphicFrameLocks noChangeAspect="1"/>
          </p:cNvGraphicFramePr>
          <p:nvPr>
            <p:extLst>
              <p:ext uri="{D42A27DB-BD31-4B8C-83A1-F6EECF244321}">
                <p14:modId xmlns:p14="http://schemas.microsoft.com/office/powerpoint/2010/main" val="3795713394"/>
              </p:ext>
            </p:extLst>
          </p:nvPr>
        </p:nvGraphicFramePr>
        <p:xfrm>
          <a:off x="1279811" y="2487164"/>
          <a:ext cx="5084762" cy="403225"/>
        </p:xfrm>
        <a:graphic>
          <a:graphicData uri="http://schemas.openxmlformats.org/presentationml/2006/ole">
            <mc:AlternateContent xmlns:mc="http://schemas.openxmlformats.org/markup-compatibility/2006">
              <mc:Choice xmlns:v="urn:schemas-microsoft-com:vml" Requires="v">
                <p:oleObj spid="_x0000_s8349" name="Equation" r:id="rId5" imgW="2869920" imgH="228600" progId="Equation.DSMT4">
                  <p:embed/>
                </p:oleObj>
              </mc:Choice>
              <mc:Fallback>
                <p:oleObj name="Equation" r:id="rId5" imgW="2869920" imgH="228600" progId="Equation.DSMT4">
                  <p:embed/>
                  <p:pic>
                    <p:nvPicPr>
                      <p:cNvPr id="13" name="Object 12"/>
                      <p:cNvPicPr/>
                      <p:nvPr/>
                    </p:nvPicPr>
                    <p:blipFill>
                      <a:blip r:embed="rId6"/>
                      <a:stretch>
                        <a:fillRect/>
                      </a:stretch>
                    </p:blipFill>
                    <p:spPr>
                      <a:xfrm>
                        <a:off x="1279811" y="2487164"/>
                        <a:ext cx="5084762" cy="403225"/>
                      </a:xfrm>
                      <a:prstGeom prst="rect">
                        <a:avLst/>
                      </a:prstGeom>
                    </p:spPr>
                  </p:pic>
                </p:oleObj>
              </mc:Fallback>
            </mc:AlternateContent>
          </a:graphicData>
        </a:graphic>
      </p:graphicFrame>
      <p:sp>
        <p:nvSpPr>
          <p:cNvPr id="5" name="Content Placeholder 4"/>
          <p:cNvSpPr>
            <a:spLocks noGrp="1"/>
          </p:cNvSpPr>
          <p:nvPr>
            <p:ph sz="quarter" idx="14"/>
          </p:nvPr>
        </p:nvSpPr>
        <p:spPr>
          <a:xfrm>
            <a:off x="457200" y="2940962"/>
            <a:ext cx="384048" cy="491912"/>
          </a:xfrm>
        </p:spPr>
        <p:txBody>
          <a:bodyPr/>
          <a:lstStyle/>
          <a:p>
            <a:r>
              <a:rPr lang="en-US" sz="2200" dirty="0" smtClean="0">
                <a:latin typeface="+mn-lt"/>
              </a:rPr>
              <a:t> </a:t>
            </a:r>
            <a:endParaRPr lang="en-US" sz="2200" dirty="0">
              <a:latin typeface="+mn-lt"/>
            </a:endParaRPr>
          </a:p>
        </p:txBody>
      </p:sp>
      <p:pic>
        <p:nvPicPr>
          <p:cNvPr id="20" name="Picture 19" descr="R left parenthesis A sub1 comma A sub 2 ellipse A sub n right parenthesis"/>
          <p:cNvPicPr>
            <a:picLocks noChangeAspect="1"/>
          </p:cNvPicPr>
          <p:nvPr/>
        </p:nvPicPr>
        <p:blipFill rotWithShape="1">
          <a:blip r:embed="rId7"/>
          <a:srcRect l="5373" t="9428" r="7212" b="20206"/>
          <a:stretch/>
        </p:blipFill>
        <p:spPr>
          <a:xfrm>
            <a:off x="804672" y="3014460"/>
            <a:ext cx="1938317" cy="387663"/>
          </a:xfrm>
          <a:prstGeom prst="rect">
            <a:avLst/>
          </a:prstGeom>
        </p:spPr>
      </p:pic>
      <p:sp>
        <p:nvSpPr>
          <p:cNvPr id="6" name="Content Placeholder 5"/>
          <p:cNvSpPr>
            <a:spLocks noGrp="1"/>
          </p:cNvSpPr>
          <p:nvPr>
            <p:ph sz="quarter" idx="15"/>
          </p:nvPr>
        </p:nvSpPr>
        <p:spPr>
          <a:xfrm>
            <a:off x="457200" y="2937041"/>
            <a:ext cx="8229600" cy="1551584"/>
          </a:xfrm>
        </p:spPr>
        <p:txBody>
          <a:bodyPr/>
          <a:lstStyle/>
          <a:p>
            <a:pPr marL="0" indent="2239963">
              <a:buClr>
                <a:schemeClr val="tx2"/>
              </a:buClr>
              <a:buNone/>
            </a:pPr>
            <a:r>
              <a:rPr lang="en-US" altLang="en-US" sz="2200" dirty="0">
                <a:latin typeface="Arial (Body)"/>
                <a:ea typeface="ＭＳ Ｐゴシック" pitchFamily="-84" charset="-128"/>
                <a:cs typeface="Arial" panose="020B0604020202020204" pitchFamily="34" charset="0"/>
              </a:rPr>
              <a:t>is the </a:t>
            </a:r>
            <a:r>
              <a:rPr lang="en-US" altLang="en-US" sz="2200" b="1" dirty="0">
                <a:latin typeface="Arial (Body)"/>
                <a:ea typeface="ＭＳ Ｐゴシック" pitchFamily="-84" charset="-128"/>
                <a:cs typeface="Arial" panose="020B0604020202020204" pitchFamily="34" charset="0"/>
              </a:rPr>
              <a:t>schema </a:t>
            </a:r>
            <a:r>
              <a:rPr lang="en-US" altLang="en-US" sz="2200" dirty="0">
                <a:latin typeface="Arial (Body)"/>
                <a:ea typeface="ＭＳ Ｐゴシック" pitchFamily="-84" charset="-128"/>
                <a:cs typeface="Arial" panose="020B0604020202020204" pitchFamily="34" charset="0"/>
              </a:rPr>
              <a:t>of the relation</a:t>
            </a:r>
          </a:p>
          <a:p>
            <a:pPr>
              <a:buClr>
                <a:schemeClr val="tx2"/>
              </a:buClr>
              <a:buFontTx/>
              <a:buChar char="•"/>
            </a:pPr>
            <a:r>
              <a:rPr lang="en-US" altLang="en-US" sz="2200" dirty="0">
                <a:latin typeface="Arial (Body)"/>
                <a:ea typeface="ＭＳ Ｐゴシック" pitchFamily="-84" charset="-128"/>
                <a:cs typeface="Arial" panose="020B0604020202020204" pitchFamily="34" charset="0"/>
              </a:rPr>
              <a:t>R is the </a:t>
            </a:r>
            <a:r>
              <a:rPr lang="en-US" altLang="en-US" sz="2200" b="1" dirty="0">
                <a:latin typeface="Arial (Body)"/>
                <a:ea typeface="ＭＳ Ｐゴシック" pitchFamily="-84" charset="-128"/>
                <a:cs typeface="Arial" panose="020B0604020202020204" pitchFamily="34" charset="0"/>
              </a:rPr>
              <a:t>name</a:t>
            </a:r>
            <a:r>
              <a:rPr lang="en-US" altLang="en-US" sz="2200" dirty="0">
                <a:latin typeface="Arial (Body)"/>
                <a:ea typeface="ＭＳ Ｐゴシック" pitchFamily="-84" charset="-128"/>
                <a:cs typeface="Arial" panose="020B0604020202020204" pitchFamily="34" charset="0"/>
              </a:rPr>
              <a:t> of the relation</a:t>
            </a:r>
          </a:p>
          <a:p>
            <a:pPr>
              <a:buClr>
                <a:schemeClr val="tx2"/>
              </a:buClr>
              <a:buFontTx/>
              <a:buChar char="•"/>
            </a:pPr>
            <a:r>
              <a:rPr lang="en-US" sz="2200" i="1" dirty="0">
                <a:latin typeface="Arial (Body)"/>
                <a:ea typeface="ＭＳ Ｐゴシック" pitchFamily="-84" charset="-128"/>
                <a:cs typeface="Arial" panose="020B0604020202020204" pitchFamily="34" charset="0"/>
              </a:rPr>
              <a:t> </a:t>
            </a:r>
            <a:endParaRPr lang="en-US" sz="2200" dirty="0"/>
          </a:p>
        </p:txBody>
      </p:sp>
      <p:pic>
        <p:nvPicPr>
          <p:cNvPr id="22" name="Picture 21" descr=" A sub1 comma A sub 2 ellipse A sub n"/>
          <p:cNvPicPr>
            <a:picLocks noChangeAspect="1"/>
          </p:cNvPicPr>
          <p:nvPr/>
        </p:nvPicPr>
        <p:blipFill rotWithShape="1">
          <a:blip r:embed="rId8"/>
          <a:srcRect l="5787" t="16972" r="6906" b="18219"/>
          <a:stretch/>
        </p:blipFill>
        <p:spPr>
          <a:xfrm>
            <a:off x="752924" y="4091787"/>
            <a:ext cx="1639686" cy="367876"/>
          </a:xfrm>
          <a:prstGeom prst="rect">
            <a:avLst/>
          </a:prstGeom>
        </p:spPr>
      </p:pic>
      <p:sp>
        <p:nvSpPr>
          <p:cNvPr id="7" name="Content Placeholder 6"/>
          <p:cNvSpPr>
            <a:spLocks noGrp="1"/>
          </p:cNvSpPr>
          <p:nvPr>
            <p:ph sz="quarter" idx="16"/>
          </p:nvPr>
        </p:nvSpPr>
        <p:spPr>
          <a:xfrm>
            <a:off x="457200" y="3972720"/>
            <a:ext cx="7854696" cy="1806965"/>
          </a:xfrm>
        </p:spPr>
        <p:txBody>
          <a:bodyPr/>
          <a:lstStyle/>
          <a:p>
            <a:pPr marL="0" indent="1884363">
              <a:buClr>
                <a:schemeClr val="tx2"/>
              </a:buClr>
              <a:buNone/>
            </a:pPr>
            <a:r>
              <a:rPr lang="en-US" altLang="en-US" sz="2200" dirty="0">
                <a:latin typeface="Arial (Body)"/>
                <a:ea typeface="ＭＳ Ｐゴシック" pitchFamily="-84" charset="-128"/>
                <a:cs typeface="Arial" panose="020B0604020202020204" pitchFamily="34" charset="0"/>
              </a:rPr>
              <a:t>are the </a:t>
            </a:r>
            <a:r>
              <a:rPr lang="en-US" altLang="en-US" sz="2200" b="1" dirty="0">
                <a:latin typeface="Arial (Body)"/>
                <a:ea typeface="ＭＳ Ｐゴシック" pitchFamily="-84" charset="-128"/>
                <a:cs typeface="Arial" panose="020B0604020202020204" pitchFamily="34" charset="0"/>
              </a:rPr>
              <a:t>attributes </a:t>
            </a:r>
            <a:r>
              <a:rPr lang="en-US" altLang="en-US" sz="2200" dirty="0">
                <a:latin typeface="Arial (Body)"/>
                <a:ea typeface="ＭＳ Ｐゴシック" pitchFamily="-84" charset="-128"/>
                <a:cs typeface="Arial" panose="020B0604020202020204" pitchFamily="34" charset="0"/>
              </a:rPr>
              <a:t>of the relation</a:t>
            </a:r>
          </a:p>
          <a:p>
            <a:pPr>
              <a:buClr>
                <a:schemeClr val="tx2"/>
              </a:buClr>
              <a:buFontTx/>
              <a:buChar char="•"/>
            </a:pPr>
            <a:r>
              <a:rPr lang="en-US" altLang="en-US" sz="2200" i="1" dirty="0">
                <a:latin typeface="Arial (Body)"/>
                <a:ea typeface="ＭＳ Ｐゴシック" pitchFamily="-84" charset="-128"/>
                <a:cs typeface="Arial" panose="020B0604020202020204" pitchFamily="34" charset="0"/>
              </a:rPr>
              <a:t>r</a:t>
            </a:r>
            <a:r>
              <a:rPr lang="en-US" altLang="en-US" sz="2200" dirty="0">
                <a:latin typeface="Arial (Body)"/>
                <a:ea typeface="ＭＳ Ｐゴシック" pitchFamily="-84" charset="-128"/>
                <a:cs typeface="Arial" panose="020B0604020202020204" pitchFamily="34" charset="0"/>
              </a:rPr>
              <a:t>(</a:t>
            </a:r>
            <a:r>
              <a:rPr lang="en-US" altLang="en-US" sz="2200" i="1" dirty="0">
                <a:latin typeface="Arial (Body)"/>
                <a:ea typeface="ＭＳ Ｐゴシック" pitchFamily="-84" charset="-128"/>
                <a:cs typeface="Arial" panose="020B0604020202020204" pitchFamily="34" charset="0"/>
              </a:rPr>
              <a:t>R</a:t>
            </a:r>
            <a:r>
              <a:rPr lang="en-US" altLang="en-US" sz="2200" dirty="0">
                <a:latin typeface="Arial (Body)"/>
                <a:ea typeface="ＭＳ Ｐゴシック" pitchFamily="-84" charset="-128"/>
                <a:cs typeface="Arial" panose="020B0604020202020204" pitchFamily="34" charset="0"/>
              </a:rPr>
              <a:t>): a specific </a:t>
            </a:r>
            <a:r>
              <a:rPr lang="en-US" altLang="en-US" sz="2200" b="1" dirty="0">
                <a:latin typeface="Arial (Body)"/>
                <a:ea typeface="ＭＳ Ｐゴシック" pitchFamily="-84" charset="-128"/>
                <a:cs typeface="Arial" panose="020B0604020202020204" pitchFamily="34" charset="0"/>
              </a:rPr>
              <a:t>state</a:t>
            </a:r>
            <a:r>
              <a:rPr lang="en-US" altLang="en-US" sz="2200" dirty="0">
                <a:latin typeface="Arial (Body)"/>
                <a:ea typeface="ＭＳ Ｐゴシック" pitchFamily="-84" charset="-128"/>
                <a:cs typeface="Arial" panose="020B0604020202020204" pitchFamily="34" charset="0"/>
              </a:rPr>
              <a:t> (or "value" or “population”) of relation R – this is a </a:t>
            </a:r>
            <a:r>
              <a:rPr lang="en-US" altLang="en-US" sz="2200" b="1" dirty="0">
                <a:latin typeface="Arial (Body)"/>
                <a:ea typeface="ＭＳ Ｐゴシック" pitchFamily="-84" charset="-128"/>
                <a:cs typeface="Arial" panose="020B0604020202020204" pitchFamily="34" charset="0"/>
              </a:rPr>
              <a:t>set of tuples</a:t>
            </a:r>
            <a:r>
              <a:rPr lang="en-US" altLang="en-US" sz="2200" dirty="0">
                <a:latin typeface="Arial (Body)"/>
                <a:ea typeface="ＭＳ Ｐゴシック" pitchFamily="-84" charset="-128"/>
                <a:cs typeface="Arial" panose="020B0604020202020204" pitchFamily="34" charset="0"/>
              </a:rPr>
              <a:t> (rows</a:t>
            </a:r>
            <a:r>
              <a:rPr lang="en-US" altLang="en-US" sz="2200" dirty="0" smtClean="0">
                <a:latin typeface="Arial (Body)"/>
                <a:ea typeface="ＭＳ Ｐゴシック" pitchFamily="-84" charset="-128"/>
                <a:cs typeface="Arial" panose="020B0604020202020204" pitchFamily="34" charset="0"/>
              </a:rPr>
              <a:t>)</a:t>
            </a:r>
          </a:p>
          <a:p>
            <a:pPr marL="741363" lvl="1" indent="-284163">
              <a:buClr>
                <a:schemeClr val="tx2"/>
              </a:buClr>
              <a:buSzTx/>
              <a:buFontTx/>
              <a:buChar char="–"/>
            </a:pPr>
            <a:r>
              <a:rPr lang="en-US" sz="2200" i="1" dirty="0">
                <a:latin typeface="Arial (Body)"/>
                <a:ea typeface="ＭＳ Ｐゴシック" pitchFamily="-84" charset="-128"/>
                <a:cs typeface="Arial" panose="020B0604020202020204" pitchFamily="34" charset="0"/>
              </a:rPr>
              <a:t> </a:t>
            </a:r>
            <a:endParaRPr lang="en-US" dirty="0"/>
          </a:p>
        </p:txBody>
      </p:sp>
      <p:pic>
        <p:nvPicPr>
          <p:cNvPr id="24" name="Picture 23" descr="r left parenthesis R right parenthesis = left brace t sub 1 comma t sub 2 comma ellipse comma t sub n right brace"/>
          <p:cNvPicPr>
            <a:picLocks noChangeAspect="1"/>
          </p:cNvPicPr>
          <p:nvPr/>
        </p:nvPicPr>
        <p:blipFill rotWithShape="1">
          <a:blip r:embed="rId9"/>
          <a:srcRect l="5593" t="18302" r="6983" b="16889"/>
          <a:stretch/>
        </p:blipFill>
        <p:spPr>
          <a:xfrm>
            <a:off x="1305570" y="5362327"/>
            <a:ext cx="2174079" cy="360628"/>
          </a:xfrm>
          <a:prstGeom prst="rect">
            <a:avLst/>
          </a:prstGeom>
        </p:spPr>
      </p:pic>
      <p:sp>
        <p:nvSpPr>
          <p:cNvPr id="8" name="Content Placeholder 7"/>
          <p:cNvSpPr>
            <a:spLocks noGrp="1"/>
          </p:cNvSpPr>
          <p:nvPr>
            <p:ph sz="quarter" idx="17"/>
          </p:nvPr>
        </p:nvSpPr>
        <p:spPr>
          <a:xfrm>
            <a:off x="457200" y="5244561"/>
            <a:ext cx="8229600" cy="927484"/>
          </a:xfrm>
        </p:spPr>
        <p:txBody>
          <a:bodyPr/>
          <a:lstStyle/>
          <a:p>
            <a:pPr marL="485775" lvl="1" indent="2476500">
              <a:buNone/>
            </a:pPr>
            <a:r>
              <a:rPr lang="en-US" altLang="en-US" sz="2200" dirty="0">
                <a:latin typeface="Arial (Body)"/>
                <a:ea typeface="ＭＳ Ｐゴシック" pitchFamily="-84" charset="-128"/>
                <a:cs typeface="Arial" panose="020B0604020202020204" pitchFamily="34" charset="0"/>
              </a:rPr>
              <a:t>where each ti is an </a:t>
            </a:r>
            <a:r>
              <a:rPr lang="en-US" altLang="en-US" sz="2200" i="1" dirty="0" smtClean="0">
                <a:latin typeface="Arial (Body)"/>
                <a:ea typeface="ＭＳ Ｐゴシック" pitchFamily="-84" charset="-128"/>
                <a:cs typeface="Arial" panose="020B0604020202020204" pitchFamily="34" charset="0"/>
              </a:rPr>
              <a:t>n</a:t>
            </a:r>
            <a:r>
              <a:rPr lang="en-US" altLang="en-US" sz="2200" dirty="0" smtClean="0">
                <a:latin typeface="Arial (Body)"/>
                <a:ea typeface="ＭＳ Ｐゴシック" pitchFamily="-84" charset="-128"/>
                <a:cs typeface="Arial" panose="020B0604020202020204" pitchFamily="34" charset="0"/>
              </a:rPr>
              <a:t>-tuple</a:t>
            </a:r>
          </a:p>
          <a:p>
            <a:pPr lvl="1"/>
            <a:r>
              <a:rPr lang="en-US" altLang="en-US" sz="2200" dirty="0">
                <a:latin typeface="Arial (Body)"/>
                <a:ea typeface="ＭＳ Ｐゴシック" pitchFamily="-84" charset="-128"/>
                <a:cs typeface="Arial" panose="020B0604020202020204" pitchFamily="34" charset="0"/>
              </a:rPr>
              <a:t> </a:t>
            </a:r>
          </a:p>
        </p:txBody>
      </p:sp>
      <p:graphicFrame>
        <p:nvGraphicFramePr>
          <p:cNvPr id="25" name="Object 24" descr="t sub I = less than sign V sub 1 comma v sub 2 comma ellipes comma V sub n greater than sign"/>
          <p:cNvGraphicFramePr>
            <a:graphicFrameLocks noChangeAspect="1"/>
          </p:cNvGraphicFramePr>
          <p:nvPr>
            <p:extLst>
              <p:ext uri="{D42A27DB-BD31-4B8C-83A1-F6EECF244321}">
                <p14:modId xmlns:p14="http://schemas.microsoft.com/office/powerpoint/2010/main" val="1548357658"/>
              </p:ext>
            </p:extLst>
          </p:nvPr>
        </p:nvGraphicFramePr>
        <p:xfrm>
          <a:off x="1274763" y="5751513"/>
          <a:ext cx="2239962" cy="415925"/>
        </p:xfrm>
        <a:graphic>
          <a:graphicData uri="http://schemas.openxmlformats.org/presentationml/2006/ole">
            <mc:AlternateContent xmlns:mc="http://schemas.openxmlformats.org/markup-compatibility/2006">
              <mc:Choice xmlns:v="urn:schemas-microsoft-com:vml" Requires="v">
                <p:oleObj spid="_x0000_s8350" name="Equation" r:id="rId10" imgW="1231560" imgH="228600" progId="Equation.DSMT4">
                  <p:embed/>
                </p:oleObj>
              </mc:Choice>
              <mc:Fallback>
                <p:oleObj name="Equation" r:id="rId10" imgW="1231560" imgH="228600" progId="Equation.DSMT4">
                  <p:embed/>
                  <p:pic>
                    <p:nvPicPr>
                      <p:cNvPr id="8" name="Object 7"/>
                      <p:cNvPicPr/>
                      <p:nvPr/>
                    </p:nvPicPr>
                    <p:blipFill>
                      <a:blip r:embed="rId11"/>
                      <a:stretch>
                        <a:fillRect/>
                      </a:stretch>
                    </p:blipFill>
                    <p:spPr>
                      <a:xfrm>
                        <a:off x="1274763" y="5751513"/>
                        <a:ext cx="2239962" cy="415925"/>
                      </a:xfrm>
                      <a:prstGeom prst="rect">
                        <a:avLst/>
                      </a:prstGeom>
                    </p:spPr>
                  </p:pic>
                </p:oleObj>
              </mc:Fallback>
            </mc:AlternateContent>
          </a:graphicData>
        </a:graphic>
      </p:graphicFrame>
      <p:sp>
        <p:nvSpPr>
          <p:cNvPr id="9" name="Content Placeholder 8"/>
          <p:cNvSpPr>
            <a:spLocks noGrp="1"/>
          </p:cNvSpPr>
          <p:nvPr>
            <p:ph sz="quarter" idx="18"/>
          </p:nvPr>
        </p:nvSpPr>
        <p:spPr>
          <a:xfrm>
            <a:off x="3437732" y="5662428"/>
            <a:ext cx="4910328" cy="457200"/>
          </a:xfrm>
        </p:spPr>
        <p:txBody>
          <a:bodyPr/>
          <a:lstStyle/>
          <a:p>
            <a:pPr marL="485775" lvl="1" indent="-485775">
              <a:buNone/>
            </a:pPr>
            <a:r>
              <a:rPr lang="en-US" altLang="en-US" sz="2200" dirty="0">
                <a:latin typeface="Arial (Body)"/>
                <a:ea typeface="ＭＳ Ｐゴシック" pitchFamily="-84" charset="-128"/>
                <a:cs typeface="Arial" panose="020B0604020202020204" pitchFamily="34" charset="0"/>
              </a:rPr>
              <a:t>where each </a:t>
            </a:r>
            <a:r>
              <a:rPr lang="en-US" altLang="en-US" sz="2200" i="1" dirty="0">
                <a:latin typeface="Arial (Body)"/>
                <a:ea typeface="ＭＳ Ｐゴシック" pitchFamily="-84" charset="-128"/>
                <a:cs typeface="Arial" panose="020B0604020202020204" pitchFamily="34" charset="0"/>
              </a:rPr>
              <a:t>v</a:t>
            </a:r>
            <a:r>
              <a:rPr lang="en-US" altLang="en-US" sz="2200" i="1" baseline="-25000" dirty="0">
                <a:latin typeface="Arial (Body)"/>
                <a:ea typeface="ＭＳ Ｐゴシック" pitchFamily="-84" charset="-128"/>
                <a:cs typeface="Arial" panose="020B0604020202020204" pitchFamily="34" charset="0"/>
              </a:rPr>
              <a:t>j</a:t>
            </a:r>
            <a:r>
              <a:rPr lang="en-US" altLang="en-US" sz="2200" dirty="0">
                <a:latin typeface="Arial (Body)"/>
                <a:ea typeface="ＭＳ Ｐゴシック" pitchFamily="-84" charset="-128"/>
                <a:cs typeface="Arial" panose="020B0604020202020204" pitchFamily="34" charset="0"/>
              </a:rPr>
              <a:t> </a:t>
            </a:r>
            <a:r>
              <a:rPr lang="en-US" altLang="en-US" sz="2200" b="1" dirty="0">
                <a:latin typeface="Arial (Body)"/>
                <a:ea typeface="ＭＳ Ｐゴシック" pitchFamily="-84" charset="-128"/>
                <a:cs typeface="Arial" panose="020B0604020202020204" pitchFamily="34" charset="0"/>
              </a:rPr>
              <a:t>element-of</a:t>
            </a:r>
            <a:r>
              <a:rPr lang="en-US" altLang="en-US" sz="2200" dirty="0">
                <a:latin typeface="Arial (Body)"/>
                <a:ea typeface="ＭＳ Ｐゴシック" pitchFamily="-84" charset="-128"/>
                <a:cs typeface="Arial" panose="020B0604020202020204" pitchFamily="34" charset="0"/>
              </a:rPr>
              <a:t> dom(</a:t>
            </a:r>
            <a:r>
              <a:rPr lang="en-US" altLang="en-US" sz="2200" i="1" dirty="0">
                <a:latin typeface="Arial (Body)"/>
                <a:ea typeface="ＭＳ Ｐゴシック" pitchFamily="-84" charset="-128"/>
                <a:cs typeface="Arial" panose="020B0604020202020204" pitchFamily="34" charset="0"/>
              </a:rPr>
              <a:t>A</a:t>
            </a:r>
            <a:r>
              <a:rPr lang="en-US" altLang="en-US" sz="2200" i="1" baseline="-25000" dirty="0">
                <a:latin typeface="Arial (Body)"/>
                <a:ea typeface="ＭＳ Ｐゴシック" pitchFamily="-84" charset="-128"/>
                <a:cs typeface="Arial" panose="020B0604020202020204" pitchFamily="34" charset="0"/>
              </a:rPr>
              <a:t>j</a:t>
            </a:r>
            <a:r>
              <a:rPr lang="en-US" altLang="en-US" sz="2200" dirty="0" smtClean="0">
                <a:latin typeface="Arial (Body)"/>
                <a:ea typeface="ＭＳ Ｐゴシック" pitchFamily="-84" charset="-128"/>
                <a:cs typeface="Arial" panose="020B0604020202020204" pitchFamily="34" charset="0"/>
              </a:rPr>
              <a:t>)</a:t>
            </a:r>
            <a:endParaRPr lang="en-US" altLang="en-US" sz="2200" dirty="0">
              <a:latin typeface="Arial (Body)"/>
              <a:ea typeface="ＭＳ Ｐゴシック" pitchFamily="-84" charset="-128"/>
              <a:cs typeface="Arial" panose="020B0604020202020204" pitchFamily="34" charset="0"/>
            </a:endParaRPr>
          </a:p>
        </p:txBody>
      </p:sp>
    </p:spTree>
    <p:extLst>
      <p:ext uri="{BB962C8B-B14F-4D97-AF65-F5344CB8AC3E}">
        <p14:creationId xmlns:p14="http://schemas.microsoft.com/office/powerpoint/2010/main" val="1305432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p:txBody>
          <a:bodyPr/>
          <a:lstStyle/>
          <a:p>
            <a:r>
              <a:rPr lang="en-US" altLang="en-US" dirty="0" smtClean="0">
                <a:sym typeface="Times New Roman" panose="02020603050405020304" pitchFamily="18" charset="0"/>
              </a:rPr>
              <a:t>Formal Definitions - Example</a:t>
            </a:r>
          </a:p>
        </p:txBody>
      </p:sp>
      <p:sp>
        <p:nvSpPr>
          <p:cNvPr id="26627" name="Text Placeholder 2"/>
          <p:cNvSpPr txBox="1">
            <a:spLocks noGrp="1"/>
          </p:cNvSpPr>
          <p:nvPr>
            <p:ph type="body" idx="1"/>
          </p:nvPr>
        </p:nvSpPr>
        <p:spPr>
          <a:xfrm>
            <a:off x="457200" y="1600200"/>
            <a:ext cx="8229600" cy="1809749"/>
          </a:xfrm>
        </p:spPr>
        <p:txBody>
          <a:bodyPr/>
          <a:lstStyle/>
          <a:p>
            <a:pPr eaLnBrk="1" hangingPunct="1"/>
            <a:r>
              <a:rPr lang="en-US" altLang="en-US" sz="2200" dirty="0">
                <a:latin typeface="+mn-lt"/>
              </a:rPr>
              <a:t>Let </a:t>
            </a:r>
            <a:r>
              <a:rPr lang="en-US" altLang="en-US" sz="2200" i="1" dirty="0">
                <a:latin typeface="+mn-lt"/>
              </a:rPr>
              <a:t>R</a:t>
            </a:r>
            <a:r>
              <a:rPr lang="en-US" altLang="en-US" sz="2200" dirty="0">
                <a:latin typeface="+mn-lt"/>
              </a:rPr>
              <a:t>(</a:t>
            </a:r>
            <a:r>
              <a:rPr lang="en-US" altLang="en-US" sz="2200" i="1" dirty="0">
                <a:latin typeface="+mn-lt"/>
              </a:rPr>
              <a:t>A</a:t>
            </a:r>
            <a:r>
              <a:rPr lang="en-US" altLang="en-US" sz="2200" baseline="-25000" dirty="0">
                <a:latin typeface="+mn-lt"/>
              </a:rPr>
              <a:t>1</a:t>
            </a:r>
            <a:r>
              <a:rPr lang="en-US" altLang="en-US" sz="2200" dirty="0">
                <a:latin typeface="+mn-lt"/>
              </a:rPr>
              <a:t>, </a:t>
            </a:r>
            <a:r>
              <a:rPr lang="en-US" altLang="en-US" sz="2200" i="1" dirty="0">
                <a:latin typeface="+mn-lt"/>
              </a:rPr>
              <a:t>A</a:t>
            </a:r>
            <a:r>
              <a:rPr lang="en-US" altLang="en-US" sz="2200" baseline="-25000" dirty="0">
                <a:latin typeface="+mn-lt"/>
              </a:rPr>
              <a:t>2</a:t>
            </a:r>
            <a:r>
              <a:rPr lang="en-US" altLang="en-US" sz="2200" dirty="0">
                <a:latin typeface="+mn-lt"/>
              </a:rPr>
              <a:t>) be a relation schema:</a:t>
            </a:r>
          </a:p>
          <a:p>
            <a:pPr lvl="1" indent="-284400" eaLnBrk="1" hangingPunct="1"/>
            <a:r>
              <a:rPr lang="en-US" altLang="en-US" sz="2200" dirty="0">
                <a:latin typeface="+mn-lt"/>
              </a:rPr>
              <a:t>Let dom(</a:t>
            </a:r>
            <a:r>
              <a:rPr lang="en-US" altLang="en-US" sz="2200" i="1" dirty="0">
                <a:latin typeface="+mn-lt"/>
              </a:rPr>
              <a:t>A</a:t>
            </a:r>
            <a:r>
              <a:rPr lang="en-US" altLang="en-US" sz="2200" baseline="-25000" dirty="0">
                <a:latin typeface="+mn-lt"/>
              </a:rPr>
              <a:t>1</a:t>
            </a:r>
            <a:r>
              <a:rPr lang="en-US" altLang="en-US" sz="2200" dirty="0">
                <a:latin typeface="+mn-lt"/>
              </a:rPr>
              <a:t>) = {0,1}</a:t>
            </a:r>
          </a:p>
          <a:p>
            <a:pPr lvl="1" indent="-284400" eaLnBrk="1" hangingPunct="1"/>
            <a:r>
              <a:rPr lang="en-US" altLang="en-US" sz="2200" dirty="0" smtClean="0">
                <a:latin typeface="+mn-lt"/>
              </a:rPr>
              <a:t>Let dom(</a:t>
            </a:r>
            <a:r>
              <a:rPr lang="en-US" altLang="en-US" sz="2200" i="1" dirty="0" smtClean="0">
                <a:latin typeface="+mn-lt"/>
              </a:rPr>
              <a:t>A</a:t>
            </a:r>
            <a:r>
              <a:rPr lang="en-US" altLang="en-US" sz="2200" baseline="-25000" dirty="0" smtClean="0">
                <a:latin typeface="+mn-lt"/>
              </a:rPr>
              <a:t>2</a:t>
            </a:r>
            <a:r>
              <a:rPr lang="en-US" altLang="en-US" sz="2200" dirty="0">
                <a:latin typeface="+mn-lt"/>
              </a:rPr>
              <a:t>) </a:t>
            </a:r>
            <a:r>
              <a:rPr lang="en-US" altLang="en-US" sz="2200" dirty="0" smtClean="0">
                <a:latin typeface="+mn-lt"/>
              </a:rPr>
              <a:t>= {</a:t>
            </a:r>
            <a:r>
              <a:rPr lang="en-US" altLang="en-US" sz="2200" dirty="0">
                <a:latin typeface="+mn-lt"/>
              </a:rPr>
              <a:t>a,b,c}</a:t>
            </a:r>
          </a:p>
          <a:p>
            <a:pPr eaLnBrk="1" hangingPunct="1"/>
            <a:r>
              <a:rPr lang="en-US" altLang="en-US" sz="2200" dirty="0">
                <a:latin typeface="+mn-lt"/>
              </a:rPr>
              <a:t>Then</a:t>
            </a:r>
            <a:r>
              <a:rPr lang="en-US" altLang="en-US" sz="2200" dirty="0" smtClean="0">
                <a:latin typeface="+mn-lt"/>
              </a:rPr>
              <a:t>:</a:t>
            </a:r>
            <a:endParaRPr lang="en-US" altLang="en-US" sz="2200" dirty="0">
              <a:latin typeface="+mn-lt"/>
            </a:endParaRPr>
          </a:p>
        </p:txBody>
      </p:sp>
      <p:graphicFrame>
        <p:nvGraphicFramePr>
          <p:cNvPr id="30" name="Object 29" descr="d o m left parenthesis A sub 1 right parenthesis times d o m left parenthesis A sub 2 right parenthesis"/>
          <p:cNvGraphicFramePr>
            <a:graphicFrameLocks noChangeAspect="1"/>
          </p:cNvGraphicFramePr>
          <p:nvPr>
            <p:extLst>
              <p:ext uri="{D42A27DB-BD31-4B8C-83A1-F6EECF244321}">
                <p14:modId xmlns:p14="http://schemas.microsoft.com/office/powerpoint/2010/main" val="3218741216"/>
              </p:ext>
            </p:extLst>
          </p:nvPr>
        </p:nvGraphicFramePr>
        <p:xfrm>
          <a:off x="1600200" y="3014663"/>
          <a:ext cx="2360613" cy="450850"/>
        </p:xfrm>
        <a:graphic>
          <a:graphicData uri="http://schemas.openxmlformats.org/presentationml/2006/ole">
            <mc:AlternateContent xmlns:mc="http://schemas.openxmlformats.org/markup-compatibility/2006">
              <mc:Choice xmlns:v="urn:schemas-microsoft-com:vml" Requires="v">
                <p:oleObj spid="_x0000_s11398" name="Equation" r:id="rId3" imgW="1333440" imgH="253800" progId="Equation.DSMT4">
                  <p:embed/>
                </p:oleObj>
              </mc:Choice>
              <mc:Fallback>
                <p:oleObj name="Equation" r:id="rId3" imgW="1333440" imgH="253800" progId="Equation.DSMT4">
                  <p:embed/>
                  <p:pic>
                    <p:nvPicPr>
                      <p:cNvPr id="0" name=""/>
                      <p:cNvPicPr/>
                      <p:nvPr/>
                    </p:nvPicPr>
                    <p:blipFill>
                      <a:blip r:embed="rId4"/>
                      <a:stretch>
                        <a:fillRect/>
                      </a:stretch>
                    </p:blipFill>
                    <p:spPr>
                      <a:xfrm>
                        <a:off x="1600200" y="3014663"/>
                        <a:ext cx="2360613" cy="450850"/>
                      </a:xfrm>
                      <a:prstGeom prst="rect">
                        <a:avLst/>
                      </a:prstGeom>
                    </p:spPr>
                  </p:pic>
                </p:oleObj>
              </mc:Fallback>
            </mc:AlternateContent>
          </a:graphicData>
        </a:graphic>
      </p:graphicFrame>
      <p:sp>
        <p:nvSpPr>
          <p:cNvPr id="24" name="Content Placeholder 23"/>
          <p:cNvSpPr>
            <a:spLocks noGrp="1"/>
          </p:cNvSpPr>
          <p:nvPr>
            <p:ph sz="quarter" idx="13"/>
          </p:nvPr>
        </p:nvSpPr>
        <p:spPr>
          <a:xfrm>
            <a:off x="3981450" y="2944816"/>
            <a:ext cx="3762375" cy="506413"/>
          </a:xfrm>
        </p:spPr>
        <p:txBody>
          <a:bodyPr/>
          <a:lstStyle/>
          <a:p>
            <a:pPr marL="432" indent="0">
              <a:buNone/>
            </a:pPr>
            <a:r>
              <a:rPr lang="en-US" altLang="en-US" sz="2200" dirty="0">
                <a:latin typeface="+mn-lt"/>
              </a:rPr>
              <a:t>is all possible combinations:</a:t>
            </a:r>
            <a:endParaRPr lang="en-IN" sz="2200" dirty="0">
              <a:latin typeface="+mn-lt"/>
            </a:endParaRPr>
          </a:p>
        </p:txBody>
      </p:sp>
      <p:graphicFrame>
        <p:nvGraphicFramePr>
          <p:cNvPr id="31" name="Object 30" descr="left brace less than sign 0 comma a right than sign comma less than sign 0 comma b greater than sign comma less than sign 1 comma c greater than sign comma less than sign 1 comma a greater than sign comma less than sign 1 comma b greater than sign comma less than sign 1 comma c greater than sign right brace"/>
          <p:cNvGraphicFramePr>
            <a:graphicFrameLocks noChangeAspect="1"/>
          </p:cNvGraphicFramePr>
          <p:nvPr>
            <p:extLst>
              <p:ext uri="{D42A27DB-BD31-4B8C-83A1-F6EECF244321}">
                <p14:modId xmlns:p14="http://schemas.microsoft.com/office/powerpoint/2010/main" val="2756242192"/>
              </p:ext>
            </p:extLst>
          </p:nvPr>
        </p:nvGraphicFramePr>
        <p:xfrm>
          <a:off x="925799" y="3506184"/>
          <a:ext cx="5692203" cy="359982"/>
        </p:xfrm>
        <a:graphic>
          <a:graphicData uri="http://schemas.openxmlformats.org/presentationml/2006/ole">
            <mc:AlternateContent xmlns:mc="http://schemas.openxmlformats.org/markup-compatibility/2006">
              <mc:Choice xmlns:v="urn:schemas-microsoft-com:vml" Requires="v">
                <p:oleObj spid="_x0000_s11399" name="Equation" r:id="rId5" imgW="3213000" imgH="203040" progId="Equation.DSMT4">
                  <p:embed/>
                </p:oleObj>
              </mc:Choice>
              <mc:Fallback>
                <p:oleObj name="Equation" r:id="rId5" imgW="3213000" imgH="203040" progId="Equation.DSMT4">
                  <p:embed/>
                  <p:pic>
                    <p:nvPicPr>
                      <p:cNvPr id="0" name=""/>
                      <p:cNvPicPr/>
                      <p:nvPr/>
                    </p:nvPicPr>
                    <p:blipFill>
                      <a:blip r:embed="rId6"/>
                      <a:stretch>
                        <a:fillRect/>
                      </a:stretch>
                    </p:blipFill>
                    <p:spPr>
                      <a:xfrm>
                        <a:off x="925799" y="3506184"/>
                        <a:ext cx="5692203" cy="359982"/>
                      </a:xfrm>
                      <a:prstGeom prst="rect">
                        <a:avLst/>
                      </a:prstGeom>
                    </p:spPr>
                  </p:pic>
                </p:oleObj>
              </mc:Fallback>
            </mc:AlternateContent>
          </a:graphicData>
        </a:graphic>
      </p:graphicFrame>
      <p:sp>
        <p:nvSpPr>
          <p:cNvPr id="25" name="Content Placeholder 24"/>
          <p:cNvSpPr>
            <a:spLocks noGrp="1"/>
          </p:cNvSpPr>
          <p:nvPr>
            <p:ph sz="quarter" idx="14"/>
          </p:nvPr>
        </p:nvSpPr>
        <p:spPr>
          <a:xfrm>
            <a:off x="457200" y="3887788"/>
            <a:ext cx="2695575" cy="427037"/>
          </a:xfrm>
        </p:spPr>
        <p:txBody>
          <a:bodyPr/>
          <a:lstStyle/>
          <a:p>
            <a:pPr marL="255600">
              <a:spcBef>
                <a:spcPts val="1500"/>
              </a:spcBef>
              <a:buClr>
                <a:schemeClr val="tx2"/>
              </a:buClr>
              <a:buFont typeface="Arial" panose="020B0604020202020204" pitchFamily="34" charset="0"/>
              <a:buChar char="•"/>
            </a:pPr>
            <a:r>
              <a:rPr lang="en-US" altLang="en-US" sz="2200" dirty="0">
                <a:latin typeface="+mn-lt"/>
              </a:rPr>
              <a:t>The relation state</a:t>
            </a:r>
            <a:endParaRPr lang="en-IN" sz="2200" dirty="0">
              <a:latin typeface="+mn-lt"/>
            </a:endParaRPr>
          </a:p>
        </p:txBody>
      </p:sp>
      <p:graphicFrame>
        <p:nvGraphicFramePr>
          <p:cNvPr id="34" name="Object 33" descr="r left parenthesis R right parenthesis sub set of d o m left parenthesis A sub 1 right parenthesis times d o m left parenthesis A sub 2 right parenthesis"/>
          <p:cNvGraphicFramePr>
            <a:graphicFrameLocks noChangeAspect="1"/>
          </p:cNvGraphicFramePr>
          <p:nvPr>
            <p:extLst>
              <p:ext uri="{D42A27DB-BD31-4B8C-83A1-F6EECF244321}">
                <p14:modId xmlns:p14="http://schemas.microsoft.com/office/powerpoint/2010/main" val="1284818501"/>
              </p:ext>
            </p:extLst>
          </p:nvPr>
        </p:nvGraphicFramePr>
        <p:xfrm>
          <a:off x="3022854" y="3959225"/>
          <a:ext cx="3195638" cy="449263"/>
        </p:xfrm>
        <a:graphic>
          <a:graphicData uri="http://schemas.openxmlformats.org/presentationml/2006/ole">
            <mc:AlternateContent xmlns:mc="http://schemas.openxmlformats.org/markup-compatibility/2006">
              <mc:Choice xmlns:v="urn:schemas-microsoft-com:vml" Requires="v">
                <p:oleObj spid="_x0000_s11400" name="Equation" r:id="rId7" imgW="1803240" imgH="253800" progId="Equation.DSMT4">
                  <p:embed/>
                </p:oleObj>
              </mc:Choice>
              <mc:Fallback>
                <p:oleObj name="Equation" r:id="rId7" imgW="1803240" imgH="253800" progId="Equation.DSMT4">
                  <p:embed/>
                  <p:pic>
                    <p:nvPicPr>
                      <p:cNvPr id="30" name="Object 29"/>
                      <p:cNvPicPr/>
                      <p:nvPr/>
                    </p:nvPicPr>
                    <p:blipFill>
                      <a:blip r:embed="rId8"/>
                      <a:stretch>
                        <a:fillRect/>
                      </a:stretch>
                    </p:blipFill>
                    <p:spPr>
                      <a:xfrm>
                        <a:off x="3022854" y="3959225"/>
                        <a:ext cx="3195638" cy="449263"/>
                      </a:xfrm>
                      <a:prstGeom prst="rect">
                        <a:avLst/>
                      </a:prstGeom>
                    </p:spPr>
                  </p:pic>
                </p:oleObj>
              </mc:Fallback>
            </mc:AlternateContent>
          </a:graphicData>
        </a:graphic>
      </p:graphicFrame>
      <p:sp>
        <p:nvSpPr>
          <p:cNvPr id="26" name="Content Placeholder 25"/>
          <p:cNvSpPr>
            <a:spLocks noGrp="1"/>
          </p:cNvSpPr>
          <p:nvPr>
            <p:ph sz="quarter" idx="15"/>
          </p:nvPr>
        </p:nvSpPr>
        <p:spPr>
          <a:xfrm>
            <a:off x="457200" y="4410076"/>
            <a:ext cx="3971925" cy="419100"/>
          </a:xfrm>
        </p:spPr>
        <p:txBody>
          <a:bodyPr/>
          <a:lstStyle/>
          <a:p>
            <a:pPr marL="255600" indent="-255600">
              <a:spcBef>
                <a:spcPts val="1500"/>
              </a:spcBef>
              <a:buClr>
                <a:schemeClr val="tx2"/>
              </a:buClr>
              <a:buFont typeface="Arial" panose="020B0604020202020204" pitchFamily="34" charset="0"/>
              <a:buChar char="•"/>
            </a:pPr>
            <a:r>
              <a:rPr lang="en-US" altLang="en-US" sz="2200" dirty="0">
                <a:latin typeface="+mn-lt"/>
              </a:rPr>
              <a:t>For example: </a:t>
            </a:r>
            <a:r>
              <a:rPr lang="en-US" altLang="en-US" sz="2200" i="1" dirty="0">
                <a:latin typeface="+mn-lt"/>
              </a:rPr>
              <a:t>r</a:t>
            </a:r>
            <a:r>
              <a:rPr lang="en-US" altLang="en-US" sz="2200" dirty="0">
                <a:latin typeface="+mn-lt"/>
              </a:rPr>
              <a:t>(</a:t>
            </a:r>
            <a:r>
              <a:rPr lang="en-US" altLang="en-US" sz="2200" i="1" dirty="0">
                <a:latin typeface="+mn-lt"/>
              </a:rPr>
              <a:t>R</a:t>
            </a:r>
            <a:r>
              <a:rPr lang="en-US" altLang="en-US" sz="2200" dirty="0">
                <a:latin typeface="+mn-lt"/>
              </a:rPr>
              <a:t>) could be</a:t>
            </a:r>
            <a:endParaRPr lang="en-IN" sz="2200" dirty="0">
              <a:latin typeface="+mn-lt"/>
            </a:endParaRPr>
          </a:p>
        </p:txBody>
      </p:sp>
      <p:graphicFrame>
        <p:nvGraphicFramePr>
          <p:cNvPr id="32" name="Object 31" descr="left brace less than sign 0 comma a right than sign comma less than sign 0 comma b greater than sign comma less than sign 1 comma c greater than sign right brace"/>
          <p:cNvGraphicFramePr>
            <a:graphicFrameLocks noChangeAspect="1"/>
          </p:cNvGraphicFramePr>
          <p:nvPr>
            <p:extLst>
              <p:ext uri="{D42A27DB-BD31-4B8C-83A1-F6EECF244321}">
                <p14:modId xmlns:p14="http://schemas.microsoft.com/office/powerpoint/2010/main" val="1037925894"/>
              </p:ext>
            </p:extLst>
          </p:nvPr>
        </p:nvGraphicFramePr>
        <p:xfrm>
          <a:off x="4183777" y="4462074"/>
          <a:ext cx="2992343" cy="449976"/>
        </p:xfrm>
        <a:graphic>
          <a:graphicData uri="http://schemas.openxmlformats.org/presentationml/2006/ole">
            <mc:AlternateContent xmlns:mc="http://schemas.openxmlformats.org/markup-compatibility/2006">
              <mc:Choice xmlns:v="urn:schemas-microsoft-com:vml" Requires="v">
                <p:oleObj spid="_x0000_s11401" name="Equation" r:id="rId9" imgW="1688760" imgH="253800" progId="Equation.DSMT4">
                  <p:embed/>
                </p:oleObj>
              </mc:Choice>
              <mc:Fallback>
                <p:oleObj name="Equation" r:id="rId9" imgW="1688760" imgH="253800" progId="Equation.DSMT4">
                  <p:embed/>
                  <p:pic>
                    <p:nvPicPr>
                      <p:cNvPr id="0" name=""/>
                      <p:cNvPicPr/>
                      <p:nvPr/>
                    </p:nvPicPr>
                    <p:blipFill>
                      <a:blip r:embed="rId10"/>
                      <a:stretch>
                        <a:fillRect/>
                      </a:stretch>
                    </p:blipFill>
                    <p:spPr>
                      <a:xfrm>
                        <a:off x="4183777" y="4462074"/>
                        <a:ext cx="2992343" cy="449976"/>
                      </a:xfrm>
                      <a:prstGeom prst="rect">
                        <a:avLst/>
                      </a:prstGeom>
                    </p:spPr>
                  </p:pic>
                </p:oleObj>
              </mc:Fallback>
            </mc:AlternateContent>
          </a:graphicData>
        </a:graphic>
      </p:graphicFrame>
      <p:sp>
        <p:nvSpPr>
          <p:cNvPr id="27" name="Content Placeholder 26"/>
          <p:cNvSpPr>
            <a:spLocks noGrp="1"/>
          </p:cNvSpPr>
          <p:nvPr>
            <p:ph sz="quarter" idx="16"/>
          </p:nvPr>
        </p:nvSpPr>
        <p:spPr>
          <a:xfrm>
            <a:off x="457200" y="4827588"/>
            <a:ext cx="8229600" cy="1249362"/>
          </a:xfrm>
        </p:spPr>
        <p:txBody>
          <a:bodyPr/>
          <a:lstStyle/>
          <a:p>
            <a:pPr marL="741600" lvl="1" indent="-284400" eaLnBrk="1" hangingPunct="1">
              <a:spcBef>
                <a:spcPts val="600"/>
              </a:spcBef>
              <a:buClr>
                <a:schemeClr val="tx2"/>
              </a:buClr>
              <a:buFont typeface="Arial" panose="020B0604020202020204" pitchFamily="34" charset="0"/>
              <a:buChar char="–"/>
            </a:pPr>
            <a:r>
              <a:rPr lang="en-US" altLang="en-US" sz="2200" dirty="0">
                <a:latin typeface="+mn-lt"/>
              </a:rPr>
              <a:t>this is one possible state (or “population” or “extension”) </a:t>
            </a:r>
            <a:r>
              <a:rPr lang="en-US" altLang="en-US" sz="2200" i="1" dirty="0">
                <a:latin typeface="+mn-lt"/>
              </a:rPr>
              <a:t>r</a:t>
            </a:r>
            <a:r>
              <a:rPr lang="en-US" altLang="en-US" sz="2200" dirty="0">
                <a:latin typeface="+mn-lt"/>
              </a:rPr>
              <a:t> of the relation </a:t>
            </a:r>
            <a:r>
              <a:rPr lang="en-US" altLang="en-US" sz="2200" i="1" dirty="0">
                <a:latin typeface="+mn-lt"/>
              </a:rPr>
              <a:t>R</a:t>
            </a:r>
            <a:r>
              <a:rPr lang="en-US" altLang="en-US" sz="2200" dirty="0">
                <a:latin typeface="+mn-lt"/>
              </a:rPr>
              <a:t>, defined over </a:t>
            </a:r>
            <a:r>
              <a:rPr lang="en-US" altLang="en-US" sz="2200" i="1" dirty="0">
                <a:latin typeface="+mn-lt"/>
              </a:rPr>
              <a:t>A</a:t>
            </a:r>
            <a:r>
              <a:rPr lang="en-US" altLang="en-US" sz="2200" baseline="-25000" dirty="0">
                <a:latin typeface="+mn-lt"/>
              </a:rPr>
              <a:t>1</a:t>
            </a:r>
            <a:r>
              <a:rPr lang="en-US" altLang="en-US" sz="2200" dirty="0">
                <a:latin typeface="+mn-lt"/>
              </a:rPr>
              <a:t> and </a:t>
            </a:r>
            <a:r>
              <a:rPr lang="en-US" altLang="en-US" sz="2200" i="1" dirty="0">
                <a:latin typeface="+mn-lt"/>
              </a:rPr>
              <a:t>A</a:t>
            </a:r>
            <a:r>
              <a:rPr lang="en-US" altLang="en-US" sz="2200" baseline="-25000" dirty="0">
                <a:latin typeface="+mn-lt"/>
              </a:rPr>
              <a:t>2</a:t>
            </a:r>
            <a:r>
              <a:rPr lang="en-US" altLang="en-US" sz="2200" dirty="0">
                <a:latin typeface="+mn-lt"/>
              </a:rPr>
              <a:t>.</a:t>
            </a:r>
          </a:p>
          <a:p>
            <a:pPr marL="741600" lvl="1" indent="-284400" eaLnBrk="1" hangingPunct="1">
              <a:spcBef>
                <a:spcPts val="600"/>
              </a:spcBef>
              <a:buClr>
                <a:schemeClr val="tx2"/>
              </a:buClr>
              <a:buFont typeface="Arial" panose="020B0604020202020204" pitchFamily="34" charset="0"/>
              <a:buChar char="–"/>
            </a:pPr>
            <a:r>
              <a:rPr lang="en-US" altLang="en-US" sz="2200" dirty="0">
                <a:latin typeface="+mn-lt"/>
              </a:rPr>
              <a:t>It has three 2-tuples:</a:t>
            </a:r>
            <a:endParaRPr lang="en-IN" dirty="0">
              <a:latin typeface="+mn-lt"/>
            </a:endParaRPr>
          </a:p>
        </p:txBody>
      </p:sp>
      <p:graphicFrame>
        <p:nvGraphicFramePr>
          <p:cNvPr id="33" name="Object 32" descr="less than sign 0 comma a greater than sign comma less than sign 0 comma b greater than sign comma less than sign  1 comma c greater"/>
          <p:cNvGraphicFramePr>
            <a:graphicFrameLocks noChangeAspect="1"/>
          </p:cNvGraphicFramePr>
          <p:nvPr>
            <p:extLst>
              <p:ext uri="{D42A27DB-BD31-4B8C-83A1-F6EECF244321}">
                <p14:modId xmlns:p14="http://schemas.microsoft.com/office/powerpoint/2010/main" val="2212814902"/>
              </p:ext>
            </p:extLst>
          </p:nvPr>
        </p:nvGraphicFramePr>
        <p:xfrm>
          <a:off x="3892972" y="5679609"/>
          <a:ext cx="2789855" cy="337483"/>
        </p:xfrm>
        <a:graphic>
          <a:graphicData uri="http://schemas.openxmlformats.org/presentationml/2006/ole">
            <mc:AlternateContent xmlns:mc="http://schemas.openxmlformats.org/markup-compatibility/2006">
              <mc:Choice xmlns:v="urn:schemas-microsoft-com:vml" Requires="v">
                <p:oleObj spid="_x0000_s11402" name="Equation" r:id="rId11" imgW="1574640" imgH="190440" progId="Equation.DSMT4">
                  <p:embed/>
                </p:oleObj>
              </mc:Choice>
              <mc:Fallback>
                <p:oleObj name="Equation" r:id="rId11" imgW="1574640" imgH="190440" progId="Equation.DSMT4">
                  <p:embed/>
                  <p:pic>
                    <p:nvPicPr>
                      <p:cNvPr id="0" name=""/>
                      <p:cNvPicPr/>
                      <p:nvPr/>
                    </p:nvPicPr>
                    <p:blipFill>
                      <a:blip r:embed="rId12"/>
                      <a:stretch>
                        <a:fillRect/>
                      </a:stretch>
                    </p:blipFill>
                    <p:spPr>
                      <a:xfrm>
                        <a:off x="3892972" y="5679609"/>
                        <a:ext cx="2789855" cy="33748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Definition Summary</a:t>
            </a:r>
          </a:p>
        </p:txBody>
      </p:sp>
      <p:graphicFrame>
        <p:nvGraphicFramePr>
          <p:cNvPr id="2" name="Table 1"/>
          <p:cNvGraphicFramePr>
            <a:graphicFrameLocks noGrp="1"/>
          </p:cNvGraphicFramePr>
          <p:nvPr>
            <p:extLst>
              <p:ext uri="{D42A27DB-BD31-4B8C-83A1-F6EECF244321}">
                <p14:modId xmlns:p14="http://schemas.microsoft.com/office/powerpoint/2010/main" val="3582485808"/>
              </p:ext>
            </p:extLst>
          </p:nvPr>
        </p:nvGraphicFramePr>
        <p:xfrm>
          <a:off x="457200" y="2062675"/>
          <a:ext cx="8229600" cy="3204271"/>
        </p:xfrm>
        <a:graphic>
          <a:graphicData uri="http://schemas.openxmlformats.org/drawingml/2006/table">
            <a:tbl>
              <a:tblPr firstRow="1" bandRow="1">
                <a:tableStyleId>{40F9630F-82C1-40B7-BC3A-925EFCFF5E92}</a:tableStyleId>
              </a:tblPr>
              <a:tblGrid>
                <a:gridCol w="4114800">
                  <a:extLst>
                    <a:ext uri="{9D8B030D-6E8A-4147-A177-3AD203B41FA5}">
                      <a16:colId xmlns:a16="http://schemas.microsoft.com/office/drawing/2014/main" val="2359422190"/>
                    </a:ext>
                  </a:extLst>
                </a:gridCol>
                <a:gridCol w="4114800">
                  <a:extLst>
                    <a:ext uri="{9D8B030D-6E8A-4147-A177-3AD203B41FA5}">
                      <a16:colId xmlns:a16="http://schemas.microsoft.com/office/drawing/2014/main" val="2106924554"/>
                    </a:ext>
                  </a:extLst>
                </a:gridCol>
              </a:tblGrid>
              <a:tr h="457753">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b="1" u="none" strike="noStrike" cap="none" normalizeH="0" baseline="0" dirty="0" smtClean="0">
                          <a:ln>
                            <a:noFill/>
                          </a:ln>
                          <a:effectLst/>
                          <a:latin typeface="+mn-lt"/>
                        </a:rPr>
                        <a:t>Informal Terms </a:t>
                      </a:r>
                      <a:endParaRPr kumimoji="0" lang="en-US" sz="1800" b="1" i="0" u="none" strike="noStrike" cap="none" normalizeH="0" baseline="0" dirty="0" smtClean="0">
                        <a:ln>
                          <a:noFill/>
                        </a:ln>
                        <a:solidFill>
                          <a:schemeClr val="tx2"/>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Formal Terms </a:t>
                      </a:r>
                      <a:endParaRPr kumimoji="0" lang="en-US" sz="1800" b="0" i="0" u="none" strike="noStrike" cap="none" normalizeH="0" baseline="0" dirty="0" smtClean="0">
                        <a:ln>
                          <a:noFill/>
                        </a:ln>
                        <a:solidFill>
                          <a:schemeClr val="tx2"/>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627590"/>
                  </a:ext>
                </a:extLst>
              </a:tr>
              <a:tr h="457753">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Table</a:t>
                      </a:r>
                      <a:endParaRPr kumimoji="0" lang="en-US" sz="1800" b="0" i="0" u="none" strike="noStrike" cap="none" normalizeH="0" baseline="0" dirty="0" smtClean="0">
                        <a:ln>
                          <a:noFill/>
                        </a:ln>
                        <a:solidFill>
                          <a:schemeClr val="tx1"/>
                        </a:solidFill>
                        <a:effectLst/>
                        <a:latin typeface="+mn-lt"/>
                        <a:cs typeface="Times New Roman" pitchFamily="1"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Relation </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3183463"/>
                  </a:ext>
                </a:extLst>
              </a:tr>
              <a:tr h="457753">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Column Header</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Attribute</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7315967"/>
                  </a:ext>
                </a:extLst>
              </a:tr>
              <a:tr h="457753">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All possible Column Values</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Domain</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3831870"/>
                  </a:ext>
                </a:extLst>
              </a:tr>
              <a:tr h="457753">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Row</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Tuple</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8331885"/>
                  </a:ext>
                </a:extLst>
              </a:tr>
              <a:tr h="457753">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Table Definition</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Schema of a Relation</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2052427"/>
                  </a:ext>
                </a:extLst>
              </a:tr>
              <a:tr h="457753">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Populated Table</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800" u="none" strike="noStrike" cap="none" normalizeH="0" baseline="0" dirty="0" smtClean="0">
                          <a:ln>
                            <a:noFill/>
                          </a:ln>
                          <a:effectLst/>
                          <a:latin typeface="+mn-lt"/>
                        </a:rPr>
                        <a:t>State of the Relation</a:t>
                      </a:r>
                      <a:endParaRPr kumimoji="0" lang="en-US" sz="1800" b="0" i="0" u="none" strike="noStrike" cap="none" normalizeH="0" baseline="0" dirty="0" smtClean="0">
                        <a:ln>
                          <a:noFill/>
                        </a:ln>
                        <a:solidFill>
                          <a:schemeClr val="tx1"/>
                        </a:solidFill>
                        <a:effectLst/>
                        <a:latin typeface="+mn-lt"/>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0980588"/>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Example – A Relation </a:t>
            </a:r>
            <a:r>
              <a:rPr lang="pt-BR"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STUDENT</a:t>
            </a:r>
            <a:endPar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endParaRPr>
          </a:p>
        </p:txBody>
      </p:sp>
      <p:sp>
        <p:nvSpPr>
          <p:cNvPr id="2" name="Text Placeholder 1"/>
          <p:cNvSpPr>
            <a:spLocks noGrp="1"/>
          </p:cNvSpPr>
          <p:nvPr>
            <p:ph type="body" idx="1"/>
          </p:nvPr>
        </p:nvSpPr>
        <p:spPr>
          <a:xfrm>
            <a:off x="457200" y="1600201"/>
            <a:ext cx="8229600" cy="502919"/>
          </a:xfrm>
        </p:spPr>
        <p:txBody>
          <a:bodyPr/>
          <a:lstStyle/>
          <a:p>
            <a:pPr marL="0" indent="0">
              <a:buNone/>
            </a:pPr>
            <a:r>
              <a:rPr lang="en-IN" sz="2200" b="1" dirty="0">
                <a:latin typeface="+mn-lt"/>
              </a:rPr>
              <a:t>Figure </a:t>
            </a:r>
            <a:r>
              <a:rPr lang="en-IN" sz="2200" b="1" dirty="0" smtClean="0">
                <a:latin typeface="+mn-lt"/>
              </a:rPr>
              <a:t>5.1 </a:t>
            </a:r>
            <a:r>
              <a:rPr lang="en-IN" sz="2200" dirty="0" smtClean="0">
                <a:latin typeface="+mn-lt"/>
              </a:rPr>
              <a:t>The </a:t>
            </a:r>
            <a:r>
              <a:rPr lang="en-IN" sz="2200" dirty="0">
                <a:latin typeface="+mn-lt"/>
              </a:rPr>
              <a:t>attributes and tuples of a relation STUDENT.</a:t>
            </a:r>
          </a:p>
        </p:txBody>
      </p:sp>
      <p:pic>
        <p:nvPicPr>
          <p:cNvPr id="28675" name="Picture 8" descr="A table titled student has 5 rows and 7 columns. The title is labeled, relation name, the rows are labeled, tuples and the columns are labeled, attributes. The column headings from left to right reads, name, s s n, home underscore phone, address, ofice underscore phone, age and g p a. The row entries are as follows. Row 1. Benjamin Nayer, 305 dash 61 dash 2435, 373 dash 1616, 2918 bluebonnet lane, NULL, 19, 3.21. Row 2. Chung cha kim, 381 dash 62 dash 1245, 375 dash 4409, 125 kirby road, NULL, 18, 2.89. Row 3. Dick Davidson, 422 dash 11 dash 2320, NULL, 3452 Elgin road, 749 dash 1253, 25, 3.53. Row 4. Rohan Panchal, 489 dash 22 dash 1100, 376 dash 9821, 265 lark lane, 749 dash 6492, 28, 3.93. Row 5. Barbara Benson, 533 dash 69 dash 1238, 839 dash 8461, 7384 Fontana lane, NULL, 19, 3.25."/>
          <p:cNvPicPr>
            <a:picLocks noChangeAspect="1" noChangeArrowheads="1"/>
          </p:cNvPicPr>
          <p:nvPr/>
        </p:nvPicPr>
        <p:blipFill rotWithShape="1">
          <a:blip r:embed="rId2">
            <a:extLst>
              <a:ext uri="{28A0092B-C50C-407E-A947-70E740481C1C}">
                <a14:useLocalDpi xmlns:a14="http://schemas.microsoft.com/office/drawing/2010/main" val="0"/>
              </a:ext>
            </a:extLst>
          </a:blip>
          <a:srcRect b="19011"/>
          <a:stretch/>
        </p:blipFill>
        <p:spPr bwMode="auto">
          <a:xfrm>
            <a:off x="670941" y="2634933"/>
            <a:ext cx="7808913" cy="2293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Characteristics of Relations </a:t>
            </a:r>
            <a:r>
              <a:rPr lang="en-US" altLang="en-US" sz="2000" b="0"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(1 of 3)</a:t>
            </a:r>
            <a:endParaRPr lang="en-US" dirty="0"/>
          </a:p>
        </p:txBody>
      </p:sp>
      <p:sp>
        <p:nvSpPr>
          <p:cNvPr id="3" name="Text Placeholder 2"/>
          <p:cNvSpPr>
            <a:spLocks noGrp="1"/>
          </p:cNvSpPr>
          <p:nvPr>
            <p:ph type="body" idx="1"/>
          </p:nvPr>
        </p:nvSpPr>
        <p:spPr>
          <a:xfrm>
            <a:off x="457200" y="1600201"/>
            <a:ext cx="8229600" cy="2252408"/>
          </a:xfrm>
        </p:spPr>
        <p:txBody>
          <a:bodyPr/>
          <a:lstStyle/>
          <a:p>
            <a:pPr marL="255588" indent="-255588">
              <a:buSzTx/>
              <a:buFontTx/>
              <a:buChar cha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Ordering of tuples in a relation </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marL="741363" lvl="1" indent="-284163">
              <a:buSzTx/>
              <a:buFontTx/>
              <a:buChar cha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The tuples are </a:t>
            </a:r>
            <a:r>
              <a:rPr lang="en-US" altLang="en-US" sz="20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not considered to be ordered</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even though they appear to be in the tabular form.</a:t>
            </a:r>
          </a:p>
          <a:p>
            <a:pPr marL="255588" indent="-255588">
              <a:buSzTx/>
              <a:buFontTx/>
              <a:buChar cha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Ordering of attributes in a relation schema </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(and of values within each tuple):</a:t>
            </a:r>
          </a:p>
          <a:p>
            <a:pPr marL="741363" lvl="1" indent="-284163">
              <a:buSzTx/>
              <a:buFontTx/>
              <a:buChar cha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We will consider the attributes in</a:t>
            </a:r>
            <a:endParaRPr lang="en-US" dirty="0"/>
          </a:p>
        </p:txBody>
      </p:sp>
      <p:pic>
        <p:nvPicPr>
          <p:cNvPr id="10" name="Picture 9" descr="R left parenthesis A sub1 comma A sub 2 ellipse A sub n right parenthesis "/>
          <p:cNvPicPr>
            <a:picLocks noChangeAspect="1"/>
          </p:cNvPicPr>
          <p:nvPr/>
        </p:nvPicPr>
        <p:blipFill rotWithShape="1">
          <a:blip r:embed="rId4"/>
          <a:srcRect l="5949" t="12503" r="8223" b="17617"/>
          <a:stretch/>
        </p:blipFill>
        <p:spPr>
          <a:xfrm>
            <a:off x="4983390" y="3541096"/>
            <a:ext cx="1810693" cy="367517"/>
          </a:xfrm>
          <a:prstGeom prst="rect">
            <a:avLst/>
          </a:prstGeom>
        </p:spPr>
      </p:pic>
      <p:sp>
        <p:nvSpPr>
          <p:cNvPr id="5" name="Content Placeholder 4"/>
          <p:cNvSpPr>
            <a:spLocks noGrp="1"/>
          </p:cNvSpPr>
          <p:nvPr>
            <p:ph sz="quarter" idx="14"/>
          </p:nvPr>
        </p:nvSpPr>
        <p:spPr>
          <a:xfrm>
            <a:off x="6729984" y="3442873"/>
            <a:ext cx="2112263" cy="443438"/>
          </a:xfrm>
        </p:spPr>
        <p:txBody>
          <a:bodyPr anchor="ctr"/>
          <a:lstStyle/>
          <a:p>
            <a:pPr marL="432" indent="0">
              <a:buNone/>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and the values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a:t>
            </a:r>
          </a:p>
        </p:txBody>
      </p:sp>
      <p:graphicFrame>
        <p:nvGraphicFramePr>
          <p:cNvPr id="11" name="Object 10" descr="t = left than sign V sub 1 comma V sub 2 comma ellipse comma v sub n greater than sign"/>
          <p:cNvGraphicFramePr>
            <a:graphicFrameLocks noChangeAspect="1"/>
          </p:cNvGraphicFramePr>
          <p:nvPr>
            <p:extLst>
              <p:ext uri="{D42A27DB-BD31-4B8C-83A1-F6EECF244321}">
                <p14:modId xmlns:p14="http://schemas.microsoft.com/office/powerpoint/2010/main" val="557137758"/>
              </p:ext>
            </p:extLst>
          </p:nvPr>
        </p:nvGraphicFramePr>
        <p:xfrm>
          <a:off x="1301750" y="3853749"/>
          <a:ext cx="1860550" cy="368300"/>
        </p:xfrm>
        <a:graphic>
          <a:graphicData uri="http://schemas.openxmlformats.org/presentationml/2006/ole">
            <mc:AlternateContent xmlns:mc="http://schemas.openxmlformats.org/markup-compatibility/2006">
              <mc:Choice xmlns:v="urn:schemas-microsoft-com:vml" Requires="v">
                <p:oleObj spid="_x0000_s9291" name="Equation" r:id="rId5" imgW="1155600" imgH="228600" progId="Equation.DSMT4">
                  <p:embed/>
                </p:oleObj>
              </mc:Choice>
              <mc:Fallback>
                <p:oleObj name="Equation" r:id="rId5" imgW="1155600" imgH="228600" progId="Equation.DSMT4">
                  <p:embed/>
                  <p:pic>
                    <p:nvPicPr>
                      <p:cNvPr id="2" name="Object 1"/>
                      <p:cNvPicPr/>
                      <p:nvPr/>
                    </p:nvPicPr>
                    <p:blipFill>
                      <a:blip r:embed="rId6"/>
                      <a:stretch>
                        <a:fillRect/>
                      </a:stretch>
                    </p:blipFill>
                    <p:spPr>
                      <a:xfrm>
                        <a:off x="1301750" y="3853749"/>
                        <a:ext cx="1860550" cy="368300"/>
                      </a:xfrm>
                      <a:prstGeom prst="rect">
                        <a:avLst/>
                      </a:prstGeom>
                    </p:spPr>
                  </p:pic>
                </p:oleObj>
              </mc:Fallback>
            </mc:AlternateContent>
          </a:graphicData>
        </a:graphic>
      </p:graphicFrame>
      <p:sp>
        <p:nvSpPr>
          <p:cNvPr id="6" name="Content Placeholder 5"/>
          <p:cNvSpPr>
            <a:spLocks noGrp="1"/>
          </p:cNvSpPr>
          <p:nvPr>
            <p:ph sz="quarter" idx="15"/>
          </p:nvPr>
        </p:nvSpPr>
        <p:spPr>
          <a:xfrm>
            <a:off x="3127248" y="3798604"/>
            <a:ext cx="1792224" cy="443706"/>
          </a:xfrm>
        </p:spPr>
        <p:txBody>
          <a:bodyPr anchor="ctr"/>
          <a:lstStyle/>
          <a:p>
            <a:pPr marL="0" indent="0">
              <a:buNone/>
            </a:pPr>
            <a:r>
              <a:rPr lang="en-US" altLang="en-US" sz="2000" dirty="0">
                <a:latin typeface="Arial (Body)"/>
                <a:ea typeface="ＭＳ Ｐゴシック" pitchFamily="-84" charset="-128"/>
                <a:cs typeface="Arial" panose="020B0604020202020204" pitchFamily="34" charset="0"/>
              </a:rPr>
              <a:t>to be ordered</a:t>
            </a:r>
            <a:r>
              <a:rPr lang="en-US" altLang="en-US" sz="2000" dirty="0" smtClean="0">
                <a:latin typeface="Arial (Body)"/>
                <a:ea typeface="ＭＳ Ｐゴシック" pitchFamily="-84" charset="-128"/>
                <a:cs typeface="Arial" panose="020B0604020202020204" pitchFamily="34" charset="0"/>
              </a:rPr>
              <a:t>.</a:t>
            </a:r>
            <a:endParaRPr lang="en-US" altLang="en-US" sz="2000" dirty="0">
              <a:latin typeface="Arial (Body)"/>
              <a:ea typeface="ＭＳ Ｐゴシック" pitchFamily="-84" charset="-128"/>
              <a:cs typeface="Arial" panose="020B0604020202020204" pitchFamily="34" charset="0"/>
            </a:endParaRPr>
          </a:p>
        </p:txBody>
      </p:sp>
      <p:sp>
        <p:nvSpPr>
          <p:cNvPr id="4" name="Content Placeholder 3"/>
          <p:cNvSpPr>
            <a:spLocks noGrp="1"/>
          </p:cNvSpPr>
          <p:nvPr>
            <p:ph sz="quarter" idx="13"/>
          </p:nvPr>
        </p:nvSpPr>
        <p:spPr>
          <a:xfrm>
            <a:off x="457200" y="4188586"/>
            <a:ext cx="8229600" cy="1098487"/>
          </a:xfrm>
        </p:spPr>
        <p:txBody>
          <a:bodyPr/>
          <a:lstStyle/>
          <a:p>
            <a:pPr lvl="2" indent="-230400"/>
            <a:r>
              <a:rPr lang="en-US" altLang="en-US" sz="2000" dirty="0">
                <a:latin typeface="Arial (Body)"/>
                <a:ea typeface="ＭＳ Ｐゴシック" pitchFamily="-84" charset="-128"/>
                <a:cs typeface="Arial" panose="020B0604020202020204" pitchFamily="34" charset="0"/>
              </a:rPr>
              <a:t>(However, a more general alternative definition of relation does not require this ordering. It includes both the name and the value for each of the attributes</a:t>
            </a:r>
            <a:r>
              <a:rPr lang="en-US" altLang="en-US" sz="2000" dirty="0" smtClean="0">
                <a:latin typeface="Arial (Body)"/>
                <a:ea typeface="ＭＳ Ｐゴシック" pitchFamily="-84" charset="-128"/>
                <a:cs typeface="Arial" panose="020B0604020202020204" pitchFamily="34" charset="0"/>
              </a:rPr>
              <a:t>).</a:t>
            </a:r>
          </a:p>
          <a:p>
            <a:pPr lvl="2" indent="-230400"/>
            <a:r>
              <a:rPr lang="en-US" sz="2000" dirty="0">
                <a:latin typeface="Arial (Body)"/>
                <a:ea typeface="ＭＳ Ｐゴシック" pitchFamily="-84" charset="-128"/>
                <a:cs typeface="Arial" panose="020B0604020202020204" pitchFamily="34" charset="0"/>
              </a:rPr>
              <a:t> </a:t>
            </a:r>
            <a:endParaRPr lang="en-US" sz="2000" dirty="0"/>
          </a:p>
        </p:txBody>
      </p:sp>
      <p:pic>
        <p:nvPicPr>
          <p:cNvPr id="12" name="Picture 11" descr="Example colon t = left brace less than sign name  comma double code john double code  greater than sign comma less than sign S S N comma 123456789 greater than sign left brace"/>
          <p:cNvPicPr>
            <a:picLocks noChangeAspect="1"/>
          </p:cNvPicPr>
          <p:nvPr/>
        </p:nvPicPr>
        <p:blipFill rotWithShape="1">
          <a:blip r:embed="rId7"/>
          <a:srcRect l="2101" t="14516" r="1670" b="20850"/>
          <a:stretch/>
        </p:blipFill>
        <p:spPr>
          <a:xfrm>
            <a:off x="1668779" y="5287710"/>
            <a:ext cx="6117336" cy="347472"/>
          </a:xfrm>
          <a:prstGeom prst="rect">
            <a:avLst/>
          </a:prstGeom>
        </p:spPr>
      </p:pic>
      <p:sp>
        <p:nvSpPr>
          <p:cNvPr id="7" name="Content Placeholder 6"/>
          <p:cNvSpPr>
            <a:spLocks noGrp="1"/>
          </p:cNvSpPr>
          <p:nvPr>
            <p:ph sz="quarter" idx="16"/>
          </p:nvPr>
        </p:nvSpPr>
        <p:spPr>
          <a:xfrm>
            <a:off x="457200" y="5579165"/>
            <a:ext cx="8229600" cy="482118"/>
          </a:xfrm>
        </p:spPr>
        <p:txBody>
          <a:bodyPr/>
          <a:lstStyle/>
          <a:p>
            <a:pPr lvl="2" indent="-230400"/>
            <a:r>
              <a:rPr lang="en-US" altLang="en-US" sz="2000" dirty="0">
                <a:latin typeface="Arial (Body)"/>
                <a:ea typeface="ＭＳ Ｐゴシック" pitchFamily="-84" charset="-128"/>
                <a:cs typeface="Arial" panose="020B0604020202020204" pitchFamily="34" charset="0"/>
              </a:rPr>
              <a:t>This representation may be called as “self-describing</a:t>
            </a:r>
            <a:r>
              <a:rPr lang="en-US" altLang="en-US" sz="2000" dirty="0" smtClean="0">
                <a:latin typeface="Arial (Body)"/>
                <a:ea typeface="ＭＳ Ｐゴシック" pitchFamily="-84" charset="-128"/>
                <a:cs typeface="Arial" panose="020B0604020202020204" pitchFamily="34" charset="0"/>
              </a:rPr>
              <a:t>”.</a:t>
            </a:r>
            <a:endParaRPr lang="en-IN" sz="2000" dirty="0"/>
          </a:p>
        </p:txBody>
      </p:sp>
    </p:spTree>
    <p:extLst>
      <p:ext uri="{BB962C8B-B14F-4D97-AF65-F5344CB8AC3E}">
        <p14:creationId xmlns:p14="http://schemas.microsoft.com/office/powerpoint/2010/main" val="1720951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p:txBody>
          <a:bodyPr>
            <a:spAutoFit/>
          </a:bodyPr>
          <a:lstStyle/>
          <a:p>
            <a:pPr eaLnBrk="1" hangingPunct="1">
              <a:spcBef>
                <a:spcPct val="0"/>
              </a:spcBef>
              <a:buClrTx/>
            </a:pPr>
            <a:r>
              <a:rPr lang="en-IN" altLang="en-US"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Same State as Previous Figure (but with Different Order of Tuples)</a:t>
            </a:r>
            <a:endPar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endParaRPr>
          </a:p>
        </p:txBody>
      </p:sp>
      <p:sp>
        <p:nvSpPr>
          <p:cNvPr id="2" name="Text Placeholder 1"/>
          <p:cNvSpPr>
            <a:spLocks noGrp="1"/>
          </p:cNvSpPr>
          <p:nvPr>
            <p:ph type="body" idx="1"/>
          </p:nvPr>
        </p:nvSpPr>
        <p:spPr>
          <a:xfrm>
            <a:off x="457200" y="1600201"/>
            <a:ext cx="8229600" cy="722375"/>
          </a:xfrm>
        </p:spPr>
        <p:txBody>
          <a:bodyPr/>
          <a:lstStyle/>
          <a:p>
            <a:pPr marL="0" indent="0">
              <a:buNone/>
            </a:pPr>
            <a:r>
              <a:rPr lang="en-IN" sz="2000" b="1" dirty="0">
                <a:latin typeface="+mn-lt"/>
              </a:rPr>
              <a:t>Figure </a:t>
            </a:r>
            <a:r>
              <a:rPr lang="en-IN" sz="2000" b="1" dirty="0" smtClean="0">
                <a:latin typeface="+mn-lt"/>
              </a:rPr>
              <a:t>5.2 </a:t>
            </a:r>
            <a:r>
              <a:rPr lang="en-IN" sz="2000" dirty="0" smtClean="0">
                <a:latin typeface="+mn-lt"/>
              </a:rPr>
              <a:t>The </a:t>
            </a:r>
            <a:r>
              <a:rPr lang="en-IN" sz="2000" dirty="0">
                <a:latin typeface="+mn-lt"/>
              </a:rPr>
              <a:t>relation STUDENT from Figure 5.1 with a different order of tuples.</a:t>
            </a:r>
          </a:p>
        </p:txBody>
      </p:sp>
      <p:pic>
        <p:nvPicPr>
          <p:cNvPr id="30723" name="Picture 5" descr="A table of relation students with a diferent number of tuples. The table has 5 rows and 7 columns. The columns have the following headings from left to right. Name, social security number, home phone, address, office phone, age, G P A. The row entries are as follows. Row 1. Name, Dick Davisdon. social security number, 422 11 2320. home phone, null. address, 3452 Elgin Road. office phone, 749 1253. age, 25. G P A, 3.53. Row 2. Name, Barbara Benson. social security number, 533 69 1238. home phone, 839 8461. address, 7384 Fontana Lane. office phone, null. age, 19. G P A, 3.25. Row 3. Name, Rohan Panchal. social security number, 489 22 1100. home phone, 376 9821. address, 265 Lark Lane. office phone, 749 6492. age, 28. G P A, 3.93. Row 4. Name, Chung cha Kim. social security number, 381 62 1245. home phone, 375 4409. address, 125 Kirby Road. office phone, null. age, 18. G P A, 2.89. Row 5. Name, Benjamin Bayer. social security number, 305 61 2435. home phone, 373 1616. address, 2918 Bluebonnet Lane. office phone, null. age, 19. G P A, 3.21."/>
          <p:cNvPicPr>
            <a:picLocks noChangeAspect="1" noChangeArrowheads="1"/>
          </p:cNvPicPr>
          <p:nvPr/>
        </p:nvPicPr>
        <p:blipFill rotWithShape="1">
          <a:blip r:embed="rId2">
            <a:extLst>
              <a:ext uri="{28A0092B-C50C-407E-A947-70E740481C1C}">
                <a14:useLocalDpi xmlns:a14="http://schemas.microsoft.com/office/drawing/2010/main" val="0"/>
              </a:ext>
            </a:extLst>
          </a:blip>
          <a:srcRect l="6168" t="22190"/>
          <a:stretch/>
        </p:blipFill>
        <p:spPr bwMode="auto">
          <a:xfrm>
            <a:off x="607472" y="2980944"/>
            <a:ext cx="7929055" cy="197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Characteristics of Relations </a:t>
            </a:r>
            <a:r>
              <a:rPr lang="en-US" altLang="en-US" sz="2000" b="0"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(2 of 3)</a:t>
            </a:r>
            <a:endParaRPr lang="en-US" dirty="0"/>
          </a:p>
        </p:txBody>
      </p:sp>
      <p:sp>
        <p:nvSpPr>
          <p:cNvPr id="3" name="Content Placeholder 2"/>
          <p:cNvSpPr>
            <a:spLocks noGrp="1"/>
          </p:cNvSpPr>
          <p:nvPr>
            <p:ph sz="quarter" idx="13"/>
          </p:nvPr>
        </p:nvSpPr>
        <p:spPr>
          <a:xfrm>
            <a:off x="457200" y="1597777"/>
            <a:ext cx="8232775" cy="2102820"/>
          </a:xfrm>
        </p:spPr>
        <p:txBody>
          <a:bodyPr/>
          <a:lstStyle/>
          <a:p>
            <a:pPr marL="255588" indent="-255588">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Values in a tuple:</a:t>
            </a:r>
          </a:p>
          <a:p>
            <a:pPr marL="741363" lvl="1" indent="-284163">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All values are considered atomic (indivisible).</a:t>
            </a:r>
          </a:p>
          <a:p>
            <a:pPr marL="741363" lvl="1" indent="-284163">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Each value in a tuple must be from the domain of the attribute for that column</a:t>
            </a:r>
          </a:p>
          <a:p>
            <a:pPr lvl="2" indent="-230400">
              <a:buSzTx/>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If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tuple</a:t>
            </a:r>
            <a:endPar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graphicFrame>
        <p:nvGraphicFramePr>
          <p:cNvPr id="7" name="Object 6" descr="t = less than sign V sub 1 comma V sub 2 comma ellipse comma V sub n greater than sign"/>
          <p:cNvGraphicFramePr>
            <a:graphicFrameLocks noChangeAspect="1"/>
          </p:cNvGraphicFramePr>
          <p:nvPr>
            <p:extLst>
              <p:ext uri="{D42A27DB-BD31-4B8C-83A1-F6EECF244321}">
                <p14:modId xmlns:p14="http://schemas.microsoft.com/office/powerpoint/2010/main" val="3063637703"/>
              </p:ext>
            </p:extLst>
          </p:nvPr>
        </p:nvGraphicFramePr>
        <p:xfrm>
          <a:off x="2685341" y="3370854"/>
          <a:ext cx="2474871" cy="445477"/>
        </p:xfrm>
        <a:graphic>
          <a:graphicData uri="http://schemas.openxmlformats.org/presentationml/2006/ole">
            <mc:AlternateContent xmlns:mc="http://schemas.openxmlformats.org/markup-compatibility/2006">
              <mc:Choice xmlns:v="urn:schemas-microsoft-com:vml" Requires="v">
                <p:oleObj spid="_x0000_s10310" name="Equation" r:id="rId3" imgW="1269720" imgH="228600" progId="Equation.DSMT4">
                  <p:embed/>
                </p:oleObj>
              </mc:Choice>
              <mc:Fallback>
                <p:oleObj name="Equation" r:id="rId3" imgW="1269720" imgH="228600" progId="Equation.DSMT4">
                  <p:embed/>
                  <p:pic>
                    <p:nvPicPr>
                      <p:cNvPr id="3" name="Object 2"/>
                      <p:cNvPicPr/>
                      <p:nvPr/>
                    </p:nvPicPr>
                    <p:blipFill>
                      <a:blip r:embed="rId4"/>
                      <a:stretch>
                        <a:fillRect/>
                      </a:stretch>
                    </p:blipFill>
                    <p:spPr>
                      <a:xfrm>
                        <a:off x="2685341" y="3370854"/>
                        <a:ext cx="2474871" cy="445477"/>
                      </a:xfrm>
                      <a:prstGeom prst="rect">
                        <a:avLst/>
                      </a:prstGeom>
                    </p:spPr>
                  </p:pic>
                </p:oleObj>
              </mc:Fallback>
            </mc:AlternateContent>
          </a:graphicData>
        </a:graphic>
      </p:graphicFrame>
      <p:sp>
        <p:nvSpPr>
          <p:cNvPr id="4" name="Content Placeholder 3"/>
          <p:cNvSpPr>
            <a:spLocks noGrp="1"/>
          </p:cNvSpPr>
          <p:nvPr>
            <p:ph sz="quarter" idx="14"/>
          </p:nvPr>
        </p:nvSpPr>
        <p:spPr>
          <a:xfrm>
            <a:off x="451231" y="3301765"/>
            <a:ext cx="8232775" cy="925680"/>
          </a:xfrm>
        </p:spPr>
        <p:txBody>
          <a:bodyPr/>
          <a:lstStyle/>
          <a:p>
            <a:pPr marL="1162050" lvl="2" indent="3502025">
              <a:buNone/>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is a tuple (row) in the relation state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of</a:t>
            </a:r>
            <a:endParaRPr lang="en-US" sz="2400" dirty="0"/>
          </a:p>
        </p:txBody>
      </p:sp>
      <p:pic>
        <p:nvPicPr>
          <p:cNvPr id="9" name="Picture 8" descr="R left parenthesis A sub1 comma A sub 2 ellipse  A sub n right parenthesis"/>
          <p:cNvPicPr>
            <a:picLocks noChangeAspect="1"/>
          </p:cNvPicPr>
          <p:nvPr/>
        </p:nvPicPr>
        <p:blipFill rotWithShape="1">
          <a:blip r:embed="rId5"/>
          <a:srcRect l="4968" t="9786" r="7096" b="20881"/>
          <a:stretch/>
        </p:blipFill>
        <p:spPr>
          <a:xfrm>
            <a:off x="4013755" y="3749440"/>
            <a:ext cx="2073459" cy="409675"/>
          </a:xfrm>
          <a:prstGeom prst="rect">
            <a:avLst/>
          </a:prstGeom>
        </p:spPr>
      </p:pic>
      <p:sp>
        <p:nvSpPr>
          <p:cNvPr id="5" name="Content Placeholder 4"/>
          <p:cNvSpPr>
            <a:spLocks noGrp="1"/>
          </p:cNvSpPr>
          <p:nvPr>
            <p:ph sz="quarter" idx="15"/>
          </p:nvPr>
        </p:nvSpPr>
        <p:spPr>
          <a:xfrm>
            <a:off x="460375" y="4125660"/>
            <a:ext cx="8229600" cy="1801796"/>
          </a:xfrm>
        </p:spPr>
        <p:txBody>
          <a:bodyPr/>
          <a:lstStyle/>
          <a:p>
            <a:pPr lvl="2" indent="-230400">
              <a:buSzTx/>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Then each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v</a:t>
            </a:r>
            <a:r>
              <a:rPr lang="en-US" altLang="en-US" sz="2400" i="1"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must be a value from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dom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a:t>
            </a:r>
            <a:r>
              <a:rPr lang="en-US" altLang="en-US" sz="2400" i="1"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marL="741363" lvl="1" indent="-284163">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 special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null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value is used to represent values that are unknown or not available or inapplicable in certain tuples</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endPar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4854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Characteristics of Relations </a:t>
            </a:r>
            <a:r>
              <a:rPr lang="en-US" altLang="en-US" sz="2000" b="0"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(3 of 3)</a:t>
            </a:r>
            <a:endParaRPr lang="en-US" dirty="0"/>
          </a:p>
        </p:txBody>
      </p:sp>
      <p:sp>
        <p:nvSpPr>
          <p:cNvPr id="3" name="Content Placeholder 2"/>
          <p:cNvSpPr>
            <a:spLocks noGrp="1"/>
          </p:cNvSpPr>
          <p:nvPr>
            <p:ph sz="quarter" idx="13"/>
          </p:nvPr>
        </p:nvSpPr>
        <p:spPr>
          <a:xfrm>
            <a:off x="457200" y="1597777"/>
            <a:ext cx="8232775" cy="845722"/>
          </a:xfrm>
        </p:spPr>
        <p:txBody>
          <a:bodyPr/>
          <a:lstStyle/>
          <a:p>
            <a:pPr marL="255588" indent="-255588">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Notation:</a:t>
            </a:r>
          </a:p>
          <a:p>
            <a:pPr marL="741363" lvl="1" indent="-284163">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We refer to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component values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of a tuple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by:</a:t>
            </a:r>
          </a:p>
          <a:p>
            <a:pPr lvl="2" indent="-230400"/>
            <a:r>
              <a:rPr lang="en-US" sz="2400" dirty="0" smtClean="0">
                <a:latin typeface="+mn-lt"/>
              </a:rPr>
              <a:t> </a:t>
            </a:r>
            <a:endParaRPr lang="en-US" sz="2400" dirty="0">
              <a:latin typeface="+mn-lt"/>
            </a:endParaRPr>
          </a:p>
        </p:txBody>
      </p:sp>
      <p:pic>
        <p:nvPicPr>
          <p:cNvPr id="8" name="Picture 7" descr="t left bracket A sub i right bracket or t times A sub i"/>
          <p:cNvPicPr>
            <a:picLocks noChangeAspect="1"/>
          </p:cNvPicPr>
          <p:nvPr/>
        </p:nvPicPr>
        <p:blipFill rotWithShape="1">
          <a:blip r:embed="rId2"/>
          <a:srcRect l="8624" t="10391" r="5521" b="18860"/>
          <a:stretch/>
        </p:blipFill>
        <p:spPr>
          <a:xfrm>
            <a:off x="1694849" y="2535806"/>
            <a:ext cx="1401759" cy="422216"/>
          </a:xfrm>
          <a:prstGeom prst="rect">
            <a:avLst/>
          </a:prstGeom>
        </p:spPr>
      </p:pic>
      <p:sp>
        <p:nvSpPr>
          <p:cNvPr id="4" name="Content Placeholder 3"/>
          <p:cNvSpPr>
            <a:spLocks noGrp="1"/>
          </p:cNvSpPr>
          <p:nvPr>
            <p:ph sz="quarter" idx="14"/>
          </p:nvPr>
        </p:nvSpPr>
        <p:spPr>
          <a:xfrm>
            <a:off x="460375" y="2897197"/>
            <a:ext cx="8232775" cy="974814"/>
          </a:xfrm>
        </p:spPr>
        <p:txBody>
          <a:bodyPr/>
          <a:lstStyle/>
          <a:p>
            <a:pPr lvl="2" indent="-230400">
              <a:buSzTx/>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This is the value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v</a:t>
            </a:r>
            <a:r>
              <a:rPr lang="en-US" altLang="en-US" sz="2400" i="1"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of attribute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a:t>
            </a:r>
            <a:r>
              <a:rPr lang="en-US" altLang="en-US" sz="2400" i="1"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for tuple t</a:t>
            </a:r>
          </a:p>
          <a:p>
            <a:pPr marL="741363" lvl="1" indent="-284163">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Similarly,</a:t>
            </a:r>
            <a:endParaRPr lang="en-US" dirty="0"/>
          </a:p>
        </p:txBody>
      </p:sp>
      <p:pic>
        <p:nvPicPr>
          <p:cNvPr id="10" name="Picture 9" descr="t left bracket A sub u comma A sub v comma ellipese comma A sub w right bracket"/>
          <p:cNvPicPr>
            <a:picLocks noChangeAspect="1"/>
          </p:cNvPicPr>
          <p:nvPr/>
        </p:nvPicPr>
        <p:blipFill rotWithShape="1">
          <a:blip r:embed="rId3"/>
          <a:srcRect l="5649" t="8297" r="8799" b="22368"/>
          <a:stretch/>
        </p:blipFill>
        <p:spPr>
          <a:xfrm>
            <a:off x="2572019" y="3438049"/>
            <a:ext cx="1869411" cy="389792"/>
          </a:xfrm>
          <a:prstGeom prst="rect">
            <a:avLst/>
          </a:prstGeom>
        </p:spPr>
      </p:pic>
      <p:sp>
        <p:nvSpPr>
          <p:cNvPr id="5" name="Content Placeholder 4"/>
          <p:cNvSpPr>
            <a:spLocks noGrp="1"/>
          </p:cNvSpPr>
          <p:nvPr>
            <p:ph sz="quarter" idx="15"/>
          </p:nvPr>
        </p:nvSpPr>
        <p:spPr>
          <a:xfrm>
            <a:off x="460375" y="3355759"/>
            <a:ext cx="8229600" cy="1219917"/>
          </a:xfrm>
        </p:spPr>
        <p:txBody>
          <a:bodyPr/>
          <a:lstStyle/>
          <a:p>
            <a:pPr marL="712788" lvl="1" indent="3236913">
              <a:buNone/>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refers to the subtuple of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containing the values of attributes</a:t>
            </a:r>
            <a:endParaRPr lang="en-US" sz="2400" dirty="0"/>
          </a:p>
        </p:txBody>
      </p:sp>
      <p:pic>
        <p:nvPicPr>
          <p:cNvPr id="12" name="Picture 11" descr="A sub u comma A sub V comma ellipse comma A sub W comma"/>
          <p:cNvPicPr>
            <a:picLocks noChangeAspect="1"/>
          </p:cNvPicPr>
          <p:nvPr/>
        </p:nvPicPr>
        <p:blipFill rotWithShape="1">
          <a:blip r:embed="rId4"/>
          <a:srcRect l="6626" t="11667" r="10679" b="16169"/>
          <a:stretch/>
        </p:blipFill>
        <p:spPr>
          <a:xfrm>
            <a:off x="5893127" y="3810115"/>
            <a:ext cx="1655427" cy="413856"/>
          </a:xfrm>
          <a:prstGeom prst="rect">
            <a:avLst/>
          </a:prstGeom>
        </p:spPr>
      </p:pic>
      <p:sp>
        <p:nvSpPr>
          <p:cNvPr id="6" name="Content Placeholder 5"/>
          <p:cNvSpPr>
            <a:spLocks noGrp="1"/>
          </p:cNvSpPr>
          <p:nvPr>
            <p:ph sz="quarter" idx="16"/>
          </p:nvPr>
        </p:nvSpPr>
        <p:spPr>
          <a:xfrm>
            <a:off x="460375" y="4140411"/>
            <a:ext cx="8232775" cy="407834"/>
          </a:xfrm>
        </p:spPr>
        <p:txBody>
          <a:bodyPr anchor="ctr"/>
          <a:lstStyle/>
          <a:p>
            <a:pPr marL="485775" lvl="1" indent="227013">
              <a:buNone/>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respectively in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endPar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4637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noGrp="1"/>
          </p:cNvSpPr>
          <p:nvPr>
            <p:ph type="title"/>
          </p:nvPr>
        </p:nvSpPr>
        <p:spPr>
          <a:xfrm>
            <a:off x="457200" y="604794"/>
            <a:ext cx="8229600" cy="707856"/>
          </a:xfrm>
        </p:spPr>
        <p:txBody>
          <a:bodyPr>
            <a:spAutoFit/>
          </a:bodyPr>
          <a:lstStyle/>
          <a:p>
            <a:pPr eaLnBrk="1" hangingPunct="1">
              <a:spcBef>
                <a:spcPct val="0"/>
              </a:spcBef>
              <a:buClrTx/>
            </a:pPr>
            <a:r>
              <a:rPr lang="en-US" altLang="en-US" dirty="0" smtClean="0"/>
              <a:t>Learning Objectives</a:t>
            </a:r>
            <a:endPar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endParaRPr>
          </a:p>
        </p:txBody>
      </p:sp>
      <p:sp>
        <p:nvSpPr>
          <p:cNvPr id="15363" name="Text Placeholder 2"/>
          <p:cNvSpPr txBox="1">
            <a:spLocks noGrp="1"/>
          </p:cNvSpPr>
          <p:nvPr>
            <p:ph type="body" idx="1"/>
          </p:nvPr>
        </p:nvSpPr>
        <p:spPr>
          <a:xfrm>
            <a:off x="457200" y="1600200"/>
            <a:ext cx="8229600" cy="2416016"/>
          </a:xfrm>
        </p:spPr>
        <p:txBody>
          <a:bodyPr>
            <a:spAutoFit/>
          </a:bodyPr>
          <a:lstStyle/>
          <a:p>
            <a:pPr marL="0" indent="0" eaLnBrk="1" hangingPunct="1">
              <a:buSzTx/>
              <a:buNone/>
              <a:tabLst/>
            </a:pPr>
            <a:r>
              <a:rPr lang="en-US" altLang="en-US" sz="2400" b="1" dirty="0" smtClean="0">
                <a:solidFill>
                  <a:schemeClr val="tx2"/>
                </a:solidFill>
                <a:latin typeface="Arial (Body)"/>
                <a:ea typeface="ＭＳ Ｐゴシック" pitchFamily="-84" charset="-128"/>
                <a:cs typeface="Arial" panose="020B0604020202020204" pitchFamily="34" charset="0"/>
                <a:sym typeface="Arial" panose="020B0604020202020204" pitchFamily="34" charset="0"/>
              </a:rPr>
              <a:t>5.1</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Relational Model Concepts</a:t>
            </a:r>
          </a:p>
          <a:p>
            <a:pPr marL="0" indent="0" eaLnBrk="1" hangingPunct="1">
              <a:buSzTx/>
              <a:buNone/>
              <a:tabLst/>
            </a:pPr>
            <a:r>
              <a:rPr lang="en-US" altLang="en-US" sz="2400" b="1" dirty="0" smtClean="0">
                <a:solidFill>
                  <a:schemeClr val="tx2"/>
                </a:solidFill>
                <a:latin typeface="Arial (Body)"/>
                <a:ea typeface="ＭＳ Ｐゴシック" pitchFamily="-84" charset="-128"/>
                <a:cs typeface="Arial" panose="020B0604020202020204" pitchFamily="34" charset="0"/>
                <a:sym typeface="Arial" panose="020B0604020202020204" pitchFamily="34" charset="0"/>
              </a:rPr>
              <a:t>5.2</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Relational Model Constraints and Relational Database Schemas</a:t>
            </a:r>
          </a:p>
          <a:p>
            <a:pPr marL="0" indent="0" eaLnBrk="1" hangingPunct="1">
              <a:buSzTx/>
              <a:buNone/>
              <a:tabLst/>
            </a:pPr>
            <a:r>
              <a:rPr lang="en-US" altLang="en-US" sz="2400" b="1" dirty="0" smtClean="0">
                <a:solidFill>
                  <a:schemeClr val="tx2"/>
                </a:solidFill>
                <a:latin typeface="Arial (Body)"/>
                <a:ea typeface="ＭＳ Ｐゴシック" pitchFamily="-84" charset="-128"/>
                <a:cs typeface="Arial" panose="020B0604020202020204" pitchFamily="34" charset="0"/>
                <a:sym typeface="Arial" panose="020B0604020202020204" pitchFamily="34" charset="0"/>
              </a:rPr>
              <a:t>5.3</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Update Operations and Dealing with Constraint Violations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txBox="1">
            <a:spLocks noGrp="1"/>
          </p:cNvSpPr>
          <p:nvPr>
            <p:ph type="title"/>
          </p:nvPr>
        </p:nvSpPr>
        <p:spPr>
          <a:xfrm>
            <a:off x="457200" y="604838"/>
            <a:ext cx="8229600" cy="708025"/>
          </a:xfrm>
        </p:spPr>
        <p:txBody>
          <a:bodyPr>
            <a:spAutoFit/>
          </a:bodyPr>
          <a:lstStyle/>
          <a:p>
            <a:pPr>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Constraints</a:t>
            </a:r>
          </a:p>
        </p:txBody>
      </p:sp>
      <p:sp>
        <p:nvSpPr>
          <p:cNvPr id="33795" name="Text Placeholder 2"/>
          <p:cNvSpPr txBox="1">
            <a:spLocks noGrp="1"/>
          </p:cNvSpPr>
          <p:nvPr>
            <p:ph type="body" idx="1"/>
          </p:nvPr>
        </p:nvSpPr>
        <p:spPr>
          <a:xfrm>
            <a:off x="457200" y="1600200"/>
            <a:ext cx="8229600" cy="4646613"/>
          </a:xfrm>
        </p:spPr>
        <p:txBody>
          <a:bodyPr>
            <a:spAutoFit/>
          </a:bodyPr>
          <a:lstStyle/>
          <a:p>
            <a:pPr marL="0" indent="0">
              <a:buSzTx/>
              <a:buFontTx/>
              <a:buNone/>
              <a:tabLst/>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Constraints determine which values are permissible and which are not in the database.</a:t>
            </a:r>
          </a:p>
          <a:p>
            <a:pPr marL="0" indent="0">
              <a:buSzTx/>
              <a:buFontTx/>
              <a:buNone/>
              <a:tabLst/>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They are of three main types:</a:t>
            </a:r>
          </a:p>
          <a:p>
            <a:pPr marL="432000" indent="-432000">
              <a:buSzTx/>
              <a:buFont typeface="+mj-lt"/>
              <a:buAutoNum type="arabicPeriod"/>
              <a:tabLst/>
            </a:pP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Inherent or Implicit Constraints:</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These are based on the data model itself. (E.g., relational model does not allow a list as a value for any attribute)</a:t>
            </a:r>
          </a:p>
          <a:p>
            <a:pPr marL="432000" indent="-432000">
              <a:buSzTx/>
              <a:buFont typeface="+mj-lt"/>
              <a:buAutoNum type="arabicPeriod"/>
              <a:tabLst/>
            </a:pP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Schema-based or Explicit Constraints:</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They are expressed in the schema by using the facilities provided by the model. (E.g., max. cardinality ratio constraint in the E</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 model)</a:t>
            </a:r>
          </a:p>
          <a:p>
            <a:pPr marL="432000" indent="-432000">
              <a:buSzTx/>
              <a:buFont typeface="+mj-lt"/>
              <a:buAutoNum type="arabicPeriod"/>
              <a:tabLst/>
            </a:pP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Application based or semantic constraints:</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These are beyond the expressive power of the model and must be specified and enforced by the application programs.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Relational Integrity Constraints</a:t>
            </a:r>
          </a:p>
        </p:txBody>
      </p:sp>
      <p:sp>
        <p:nvSpPr>
          <p:cNvPr id="34819" name="Text Placeholder 2"/>
          <p:cNvSpPr txBox="1">
            <a:spLocks noGrp="1"/>
          </p:cNvSpPr>
          <p:nvPr>
            <p:ph type="body" idx="1"/>
          </p:nvPr>
        </p:nvSpPr>
        <p:spPr/>
        <p:txBody>
          <a:bodyPr>
            <a:spAutoFit/>
          </a:bodyPr>
          <a:lstStyle/>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Constraints are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conditions</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that must hold on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all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valid relation states.</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There are three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main types</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of (explicit schema-based) constraints that can be expressed in the relational model:</a:t>
            </a:r>
          </a:p>
          <a:p>
            <a:pPr marL="741363" lvl="1" indent="-284163" eaLnBrk="1" hangingPunct="1">
              <a:buSzTx/>
              <a:buFontTx/>
              <a:buChar char="–"/>
            </a:pP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constraints</a:t>
            </a:r>
          </a:p>
          <a:p>
            <a:pPr marL="741363" lvl="1" indent="-284163" eaLnBrk="1" hangingPunct="1">
              <a:buSzTx/>
              <a:buFontTx/>
              <a:buChar char="–"/>
            </a:pP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Entity integrity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constraints</a:t>
            </a:r>
          </a:p>
          <a:p>
            <a:pPr marL="741363" lvl="1" indent="-284163" eaLnBrk="1" hangingPunct="1">
              <a:buSzTx/>
              <a:buFontTx/>
              <a:buChar char="–"/>
            </a:pP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Referential integrity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constraints</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Another schema-based constraint is the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domain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constraint</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Every value in a tuple must be from the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domain of its attribute</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(or it could be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null</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if allowed for that attribute)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Key Constraints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(1 of 3)</a:t>
            </a:r>
          </a:p>
        </p:txBody>
      </p:sp>
      <p:sp>
        <p:nvSpPr>
          <p:cNvPr id="35843" name="Text Placeholder 2"/>
          <p:cNvSpPr txBox="1">
            <a:spLocks noGrp="1"/>
          </p:cNvSpPr>
          <p:nvPr>
            <p:ph type="body" idx="1"/>
          </p:nvPr>
        </p:nvSpPr>
        <p:spPr>
          <a:xfrm>
            <a:off x="457200" y="1600200"/>
            <a:ext cx="8229600" cy="1954351"/>
          </a:xfrm>
        </p:spPr>
        <p:txBody>
          <a:bodyPr>
            <a:spAutoFit/>
          </a:bodyPr>
          <a:lstStyle/>
          <a:p>
            <a:pPr marL="255588" indent="-255588" eaLnBrk="1" hangingPunct="1">
              <a:buSzTx/>
              <a:buFontTx/>
              <a:buChar char="•"/>
              <a:tabLst/>
            </a:pP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Superkey</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of </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Is a set of attributes 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of </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with the following condition:</a:t>
            </a:r>
          </a:p>
          <a:p>
            <a:pPr lvl="2">
              <a:buSzTx/>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No two tuples in any valid relation state </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will have the same value for 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a:t>
            </a:r>
          </a:p>
          <a:p>
            <a:pPr lvl="2">
              <a:buSzTx/>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That is, for any distinct tuples </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1</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and </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2</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in </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r>
              <a:rPr lang="en-US" altLang="en-US" sz="20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p:txBody>
      </p:sp>
      <p:graphicFrame>
        <p:nvGraphicFramePr>
          <p:cNvPr id="3" name="Object 2" descr="t sub 1 left brace S K right bracket not equals to t sub 2 left bracket S K right bracket"/>
          <p:cNvGraphicFramePr>
            <a:graphicFrameLocks noChangeAspect="1"/>
          </p:cNvGraphicFramePr>
          <p:nvPr>
            <p:extLst>
              <p:ext uri="{D42A27DB-BD31-4B8C-83A1-F6EECF244321}">
                <p14:modId xmlns:p14="http://schemas.microsoft.com/office/powerpoint/2010/main" val="1237185893"/>
              </p:ext>
            </p:extLst>
          </p:nvPr>
        </p:nvGraphicFramePr>
        <p:xfrm>
          <a:off x="6803343" y="3138353"/>
          <a:ext cx="1590642" cy="362425"/>
        </p:xfrm>
        <a:graphic>
          <a:graphicData uri="http://schemas.openxmlformats.org/presentationml/2006/ole">
            <mc:AlternateContent xmlns:mc="http://schemas.openxmlformats.org/markup-compatibility/2006">
              <mc:Choice xmlns:v="urn:schemas-microsoft-com:vml" Requires="v">
                <p:oleObj spid="_x0000_s6314" name="Equation" r:id="rId3" imgW="1002960" imgH="228600" progId="Equation.DSMT4">
                  <p:embed/>
                </p:oleObj>
              </mc:Choice>
              <mc:Fallback>
                <p:oleObj name="Equation" r:id="rId3" imgW="1002960" imgH="228600" progId="Equation.DSMT4">
                  <p:embed/>
                  <p:pic>
                    <p:nvPicPr>
                      <p:cNvPr id="0" name=""/>
                      <p:cNvPicPr/>
                      <p:nvPr/>
                    </p:nvPicPr>
                    <p:blipFill>
                      <a:blip r:embed="rId4"/>
                      <a:stretch>
                        <a:fillRect/>
                      </a:stretch>
                    </p:blipFill>
                    <p:spPr>
                      <a:xfrm>
                        <a:off x="6803343" y="3138353"/>
                        <a:ext cx="1590642" cy="362425"/>
                      </a:xfrm>
                      <a:prstGeom prst="rect">
                        <a:avLst/>
                      </a:prstGeom>
                    </p:spPr>
                  </p:pic>
                </p:oleObj>
              </mc:Fallback>
            </mc:AlternateContent>
          </a:graphicData>
        </a:graphic>
      </p:graphicFrame>
      <p:sp>
        <p:nvSpPr>
          <p:cNvPr id="4" name="Text Placeholder 3"/>
          <p:cNvSpPr>
            <a:spLocks noGrp="1"/>
          </p:cNvSpPr>
          <p:nvPr>
            <p:ph type="body" idx="2"/>
          </p:nvPr>
        </p:nvSpPr>
        <p:spPr>
          <a:xfrm>
            <a:off x="457200" y="3505200"/>
            <a:ext cx="8229600" cy="2767584"/>
          </a:xfrm>
        </p:spPr>
        <p:txBody>
          <a:bodyPr/>
          <a:lstStyle/>
          <a:p>
            <a:pPr lvl="2">
              <a:buSzTx/>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This condition must hold in </a:t>
            </a:r>
            <a:r>
              <a:rPr lang="en-US" altLang="en-US" sz="20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any valid state</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marL="255588" indent="-255588" eaLnBrk="1" hangingPunct="1">
              <a:buSzTx/>
              <a:buFontTx/>
              <a:buChar char="•"/>
            </a:pPr>
            <a:r>
              <a:rPr lang="en-US" altLang="en-US" sz="20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Key</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of </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marL="741363" lvl="1" indent="-284163" eaLnBrk="1" hangingPunct="1">
              <a:buSzTx/>
              <a:buFontTx/>
              <a:buChar cha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 "minimal" superkey</a:t>
            </a:r>
          </a:p>
          <a:p>
            <a:pPr marL="741363" lvl="1" indent="-284163" eaLnBrk="1" hangingPunct="1">
              <a:buSzTx/>
              <a:buFontTx/>
              <a:buChar cha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That is, a key is a superkey </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K</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such that removal of any attribute from </a:t>
            </a:r>
            <a:r>
              <a:rPr lang="en-US" altLang="en-US" sz="20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K</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results in a set of attributes that is not a superkey (does not possess the superkey uniqueness property)</a:t>
            </a:r>
          </a:p>
          <a:p>
            <a:pPr marL="255588" indent="-255588" eaLnBrk="1" hangingPunct="1">
              <a:buSzTx/>
              <a:buFontTx/>
              <a:buChar cha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 Key is a Superkey but not vice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versa</a:t>
            </a:r>
            <a:endPar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Key Constraints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(2 of 3)</a:t>
            </a:r>
          </a:p>
        </p:txBody>
      </p:sp>
      <p:sp>
        <p:nvSpPr>
          <p:cNvPr id="36867" name="Text Placeholder 2"/>
          <p:cNvSpPr txBox="1">
            <a:spLocks noGrp="1"/>
          </p:cNvSpPr>
          <p:nvPr>
            <p:ph type="body" idx="1"/>
          </p:nvPr>
        </p:nvSpPr>
        <p:spPr>
          <a:xfrm>
            <a:off x="457200" y="1600200"/>
            <a:ext cx="8229600" cy="4794250"/>
          </a:xfrm>
        </p:spPr>
        <p:txBody>
          <a:bodyPr>
            <a:spAutoFit/>
          </a:bodyPr>
          <a:lstStyle/>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Example: Consider the CAR relation schema:</a:t>
            </a:r>
          </a:p>
          <a:p>
            <a:pPr marL="741363" lvl="1" indent="-284163" eaLnBrk="1" hangingPunct="1">
              <a:buSzTx/>
              <a:buFontTx/>
              <a:buChar char="–"/>
            </a:pPr>
            <a:r>
              <a:rPr lang="pt-BR"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CAR ( State</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Reg#, SerialNo, Make, Model, Year)</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CAR has two keys:</a:t>
            </a: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Key1 = {State, Reg#}</a:t>
            </a: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Key2 = {SerialNo}</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Both are also superkeys of CAR</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{Serial No, Make} is a superkey but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not</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 key.</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 general:</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Any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is a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superkey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(but not vice versa)</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Any set of attributes that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includes a key</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is a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superkey</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minimal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superkey is also a key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Key Constraints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(3 of 3)</a:t>
            </a:r>
          </a:p>
        </p:txBody>
      </p:sp>
      <p:sp>
        <p:nvSpPr>
          <p:cNvPr id="37891" name="Text Placeholder 2"/>
          <p:cNvSpPr txBox="1">
            <a:spLocks noGrp="1"/>
          </p:cNvSpPr>
          <p:nvPr>
            <p:ph type="body" idx="1"/>
          </p:nvPr>
        </p:nvSpPr>
        <p:spPr>
          <a:xfrm>
            <a:off x="457200" y="1600200"/>
            <a:ext cx="8229600" cy="4546600"/>
          </a:xfrm>
        </p:spPr>
        <p:txBody>
          <a:bodyPr>
            <a:spAutoFit/>
          </a:bodyPr>
          <a:lstStyle/>
          <a:p>
            <a:pPr marL="255588" indent="-255588" eaLnBrk="1" hangingPunct="1">
              <a:buSzTx/>
              <a:buFontTx/>
              <a:buChar char="•"/>
              <a:tabLst/>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If a relation has several </a:t>
            </a:r>
            <a:r>
              <a:rPr lang="en-US" altLang="en-US" sz="18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candidate keys,</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one is chosen arbitrarily to be the </a:t>
            </a:r>
            <a:r>
              <a:rPr lang="en-US" altLang="en-US" sz="18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primary key.</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primary key attributes are </a:t>
            </a:r>
            <a:r>
              <a:rPr lang="en-US" altLang="en-US" sz="18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underlined.</a:t>
            </a:r>
          </a:p>
          <a:p>
            <a:pPr marL="255588" indent="-255588" eaLnBrk="1" hangingPunct="1">
              <a:buSzTx/>
              <a:buFontTx/>
              <a:buChar char="•"/>
              <a:tabLst/>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Example: Consider the CAR relation schema:</a:t>
            </a:r>
          </a:p>
          <a:p>
            <a:pPr marL="741363" lvl="1" indent="-284163" eaLnBrk="1" hangingPunct="1">
              <a:buSzTx/>
              <a:buFontTx/>
              <a:buChar char="–"/>
            </a:pPr>
            <a:r>
              <a:rPr lang="pt-BR"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CAR (State</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Reg#, </a:t>
            </a:r>
            <a:r>
              <a:rPr lang="en-US" altLang="en-US" sz="1800" u="sng"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SerialNo</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Make, Model, Year)</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We chose SerialNo as the primary key</a:t>
            </a:r>
          </a:p>
          <a:p>
            <a:pPr marL="255588" indent="-255588" eaLnBrk="1" hangingPunct="1">
              <a:buSzTx/>
              <a:buFontTx/>
              <a:buChar char="•"/>
              <a:tabLst/>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primary key value is used to </a:t>
            </a:r>
            <a:r>
              <a:rPr lang="en-US" altLang="en-US" sz="18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uniquely identify</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each tuple in a relation</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Provides the tuple identity</a:t>
            </a:r>
          </a:p>
          <a:p>
            <a:pPr marL="255588" indent="-255588" eaLnBrk="1" hangingPunct="1">
              <a:buSzTx/>
              <a:buFontTx/>
              <a:buChar char="•"/>
              <a:tabLst/>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Also used to </a:t>
            </a:r>
            <a:r>
              <a:rPr lang="en-US" altLang="en-US" sz="18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reference</a:t>
            </a: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the tuple from another tuple</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General rule: Choose as primary key the smallest of the candidate keys (in terms of size)</a:t>
            </a:r>
          </a:p>
          <a:p>
            <a:pPr marL="741363" lvl="1" indent="-284163" eaLnBrk="1" hangingPunct="1">
              <a:buSzTx/>
              <a:buFontTx/>
              <a:buChar char="–"/>
            </a:pPr>
            <a:r>
              <a:rPr lang="en-US" altLang="en-US" sz="18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Not always applicable – choice is sometimes subjective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Car Table with Two Candidate Keys – License</a:t>
            </a:r>
            <a:r>
              <a:rPr lang="en-US" altLang="en-US" sz="10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 </a:t>
            </a: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Number Chosen as Primary Key</a:t>
            </a:r>
          </a:p>
        </p:txBody>
      </p:sp>
      <p:sp>
        <p:nvSpPr>
          <p:cNvPr id="2" name="Text Placeholder 1"/>
          <p:cNvSpPr>
            <a:spLocks noGrp="1"/>
          </p:cNvSpPr>
          <p:nvPr>
            <p:ph type="body" idx="1"/>
          </p:nvPr>
        </p:nvSpPr>
        <p:spPr>
          <a:xfrm>
            <a:off x="457200" y="1600201"/>
            <a:ext cx="8229600" cy="914400"/>
          </a:xfrm>
        </p:spPr>
        <p:txBody>
          <a:bodyPr/>
          <a:lstStyle/>
          <a:p>
            <a:pPr marL="0" indent="0">
              <a:buNone/>
            </a:pPr>
            <a:r>
              <a:rPr lang="en-IN" sz="2200" b="1" dirty="0">
                <a:latin typeface="+mn-lt"/>
              </a:rPr>
              <a:t>Figure </a:t>
            </a:r>
            <a:r>
              <a:rPr lang="en-IN" sz="2200" b="1" dirty="0" smtClean="0">
                <a:latin typeface="+mn-lt"/>
              </a:rPr>
              <a:t>5.4 </a:t>
            </a:r>
            <a:r>
              <a:rPr lang="en-IN" sz="2200" dirty="0" smtClean="0">
                <a:latin typeface="+mn-lt"/>
              </a:rPr>
              <a:t>The </a:t>
            </a:r>
            <a:r>
              <a:rPr lang="en-IN" sz="2200" dirty="0">
                <a:latin typeface="+mn-lt"/>
              </a:rPr>
              <a:t>CAR relation, </a:t>
            </a:r>
            <a:r>
              <a:rPr lang="en-IN" sz="2200" dirty="0" smtClean="0">
                <a:latin typeface="+mn-lt"/>
              </a:rPr>
              <a:t>with two </a:t>
            </a:r>
            <a:r>
              <a:rPr lang="en-IN" sz="2200" dirty="0">
                <a:latin typeface="+mn-lt"/>
              </a:rPr>
              <a:t>candidate </a:t>
            </a:r>
            <a:r>
              <a:rPr lang="en-IN" sz="2200" dirty="0" smtClean="0">
                <a:latin typeface="+mn-lt"/>
              </a:rPr>
              <a:t>keys: License_number and Engine_serial_number</a:t>
            </a:r>
            <a:r>
              <a:rPr lang="en-IN" sz="2200" dirty="0">
                <a:latin typeface="+mn-lt"/>
              </a:rPr>
              <a:t>.</a:t>
            </a:r>
          </a:p>
        </p:txBody>
      </p:sp>
      <p:pic>
        <p:nvPicPr>
          <p:cNvPr id="38915" name="Picture 9" descr="A car table with two candidate keys. The table has 6 rows and 5 columns. The columns have the following headings from left to right. License number, engine serial number, make, model, year. The row entries are as follows. Row 1. License number, Texas A B C 739. engine serial number, A 69352. make, Ford. model, Mustang. year, 02. Row 2. License number, Florida T V P 347. engine serial number, B 43696. make, Oldsmobile. model, Cutlass. year, 05. Row 3. License number, New York M P O 22. engine serial number, X 83554. make, Oldsmobile. model, Delta. year, 01. Row 4. License number, California 432 T F Y. engine serial number, C 43742. make, Mercedes. model, 190 D. year, 99. Row 5. License number, California R S K 629. engine serial number, Y 82935. make, Toyota. model, Camry. year, 04. Row 6. License number, Texas R S K 629. engine serial number, U 028365. make, Jaguar. model, X J S. year, 04."/>
          <p:cNvPicPr>
            <a:picLocks noChangeAspect="1" noChangeArrowheads="1"/>
          </p:cNvPicPr>
          <p:nvPr/>
        </p:nvPicPr>
        <p:blipFill rotWithShape="1">
          <a:blip r:embed="rId2">
            <a:extLst>
              <a:ext uri="{28A0092B-C50C-407E-A947-70E740481C1C}">
                <a14:useLocalDpi xmlns:a14="http://schemas.microsoft.com/office/drawing/2010/main" val="0"/>
              </a:ext>
            </a:extLst>
          </a:blip>
          <a:srcRect l="25842"/>
          <a:stretch/>
        </p:blipFill>
        <p:spPr bwMode="auto">
          <a:xfrm>
            <a:off x="1735994" y="2918270"/>
            <a:ext cx="5672011"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Relational Database Schema</a:t>
            </a:r>
            <a:endParaRPr lang="en-US" dirty="0"/>
          </a:p>
        </p:txBody>
      </p:sp>
      <p:sp>
        <p:nvSpPr>
          <p:cNvPr id="3" name="Content Placeholder 2"/>
          <p:cNvSpPr>
            <a:spLocks noGrp="1"/>
          </p:cNvSpPr>
          <p:nvPr>
            <p:ph sz="quarter" idx="13"/>
          </p:nvPr>
        </p:nvSpPr>
        <p:spPr>
          <a:xfrm>
            <a:off x="457200" y="1597777"/>
            <a:ext cx="8232775" cy="1707308"/>
          </a:xfrm>
        </p:spPr>
        <p:txBody>
          <a:bodyPr/>
          <a:lstStyle/>
          <a:p>
            <a:pPr marL="255588" indent="-255588">
              <a:buSzTx/>
              <a:buFontTx/>
              <a:buChar char="•"/>
            </a:pP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Relational Database Schema:</a:t>
            </a:r>
          </a:p>
          <a:p>
            <a:pPr marL="741363" lvl="1" indent="-284163">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 set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of relation schemas that belong to the same database.</a:t>
            </a:r>
          </a:p>
          <a:p>
            <a:pPr marL="741363" lvl="1" indent="-284163">
              <a:buSzTx/>
              <a:buFontTx/>
              <a:buChar char="–"/>
            </a:pP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is the name of the whole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database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schema</a:t>
            </a:r>
            <a:endPar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
        <p:nvSpPr>
          <p:cNvPr id="6" name="Content Placeholder 5"/>
          <p:cNvSpPr>
            <a:spLocks noGrp="1"/>
          </p:cNvSpPr>
          <p:nvPr>
            <p:ph sz="quarter" idx="14"/>
          </p:nvPr>
        </p:nvSpPr>
        <p:spPr>
          <a:xfrm>
            <a:off x="457200" y="3331708"/>
            <a:ext cx="856742" cy="517916"/>
          </a:xfrm>
        </p:spPr>
        <p:txBody>
          <a:bodyPr/>
          <a:lstStyle/>
          <a:p>
            <a:pPr lvl="1" indent="-284400"/>
            <a:r>
              <a:rPr lang="en-US" sz="2400" dirty="0" smtClean="0">
                <a:solidFill>
                  <a:schemeClr val="bg1"/>
                </a:solidFill>
                <a:latin typeface="+mn-lt"/>
              </a:rPr>
              <a:t>,</a:t>
            </a:r>
            <a:r>
              <a:rPr lang="en-US" sz="2400" dirty="0" smtClean="0">
                <a:solidFill>
                  <a:schemeClr val="tx1"/>
                </a:solidFill>
                <a:latin typeface="+mn-lt"/>
              </a:rPr>
              <a:t> </a:t>
            </a:r>
            <a:endParaRPr lang="en-US" sz="2400" dirty="0">
              <a:solidFill>
                <a:schemeClr val="tx1"/>
              </a:solidFill>
              <a:latin typeface="+mn-lt"/>
            </a:endParaRPr>
          </a:p>
        </p:txBody>
      </p:sp>
      <p:pic>
        <p:nvPicPr>
          <p:cNvPr id="10" name="Picture 9" descr="S = left brace R sub1 comma R sub 2 comma ellipse comma R sub n right brace"/>
          <p:cNvPicPr>
            <a:picLocks noChangeAspect="1"/>
          </p:cNvPicPr>
          <p:nvPr/>
        </p:nvPicPr>
        <p:blipFill rotWithShape="1">
          <a:blip r:embed="rId2"/>
          <a:srcRect l="6271" t="11848" r="6680" b="14988"/>
          <a:stretch/>
        </p:blipFill>
        <p:spPr>
          <a:xfrm>
            <a:off x="1304798" y="3418975"/>
            <a:ext cx="2151442" cy="404026"/>
          </a:xfrm>
          <a:prstGeom prst="rect">
            <a:avLst/>
          </a:prstGeom>
        </p:spPr>
      </p:pic>
      <p:sp>
        <p:nvSpPr>
          <p:cNvPr id="7" name="Content Placeholder 6"/>
          <p:cNvSpPr>
            <a:spLocks noGrp="1"/>
          </p:cNvSpPr>
          <p:nvPr>
            <p:ph sz="quarter" idx="15"/>
          </p:nvPr>
        </p:nvSpPr>
        <p:spPr>
          <a:xfrm>
            <a:off x="460375" y="3320758"/>
            <a:ext cx="8229600" cy="1016000"/>
          </a:xfrm>
        </p:spPr>
        <p:txBody>
          <a:bodyPr/>
          <a:lstStyle/>
          <a:p>
            <a:pPr marL="1198563" lvl="1" indent="1763713">
              <a:buNone/>
            </a:pPr>
            <a:r>
              <a:rPr lang="en-US" altLang="en-US" sz="24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and </a:t>
            </a:r>
            <a:r>
              <a:rPr lang="en-US" altLang="en-US" sz="2400" dirty="0">
                <a:solidFill>
                  <a:srgbClr val="000000"/>
                </a:solidFill>
                <a:latin typeface="+mn-lt"/>
                <a:ea typeface="ＭＳ Ｐゴシック" pitchFamily="-84" charset="-128"/>
                <a:cs typeface="Arial" panose="020B0604020202020204" pitchFamily="34" charset="0"/>
                <a:sym typeface="Arial" panose="020B0604020202020204" pitchFamily="34" charset="0"/>
              </a:rPr>
              <a:t>a set I</a:t>
            </a:r>
            <a:r>
              <a:rPr lang="en-US" altLang="en-US" sz="100" dirty="0">
                <a:solidFill>
                  <a:srgbClr val="000000"/>
                </a:solidFill>
                <a:latin typeface="+mn-lt"/>
                <a:ea typeface="ＭＳ Ｐゴシック" pitchFamily="-84" charset="-128"/>
                <a:cs typeface="Arial" panose="020B0604020202020204" pitchFamily="34" charset="0"/>
                <a:sym typeface="Arial" panose="020B0604020202020204" pitchFamily="34" charset="0"/>
              </a:rPr>
              <a:t> </a:t>
            </a:r>
            <a:r>
              <a:rPr lang="en-US" altLang="en-US" sz="2400" dirty="0">
                <a:solidFill>
                  <a:srgbClr val="000000"/>
                </a:solidFill>
                <a:latin typeface="+mn-lt"/>
                <a:ea typeface="ＭＳ Ｐゴシック" pitchFamily="-84" charset="-128"/>
                <a:cs typeface="Arial" panose="020B0604020202020204" pitchFamily="34" charset="0"/>
                <a:sym typeface="Arial" panose="020B0604020202020204" pitchFamily="34" charset="0"/>
              </a:rPr>
              <a:t>C of integrity constraints</a:t>
            </a:r>
            <a:r>
              <a:rPr lang="en-US" altLang="en-US" sz="24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a:t>
            </a:r>
          </a:p>
          <a:p>
            <a:pPr lvl="1" indent="-284400"/>
            <a:r>
              <a:rPr lang="en-US" sz="2400" dirty="0" smtClean="0">
                <a:solidFill>
                  <a:schemeClr val="bg1"/>
                </a:solidFill>
                <a:latin typeface="+mn-lt"/>
              </a:rPr>
              <a:t>,</a:t>
            </a:r>
            <a:r>
              <a:rPr lang="en-US" sz="2400" dirty="0" smtClean="0">
                <a:solidFill>
                  <a:schemeClr val="tx1"/>
                </a:solidFill>
                <a:latin typeface="+mn-lt"/>
              </a:rPr>
              <a:t> </a:t>
            </a:r>
            <a:endParaRPr lang="en-US" sz="2400" dirty="0">
              <a:solidFill>
                <a:schemeClr val="tx1"/>
              </a:solidFill>
              <a:latin typeface="+mn-lt"/>
            </a:endParaRPr>
          </a:p>
        </p:txBody>
      </p:sp>
      <p:pic>
        <p:nvPicPr>
          <p:cNvPr id="12" name="Picture 11" descr="R sub 1 comma R sub 2 comma ellipse  comma R sub n"/>
          <p:cNvPicPr>
            <a:picLocks noChangeAspect="1"/>
          </p:cNvPicPr>
          <p:nvPr/>
        </p:nvPicPr>
        <p:blipFill rotWithShape="1">
          <a:blip r:embed="rId3"/>
          <a:srcRect l="7303" t="17075" r="6755" b="13418"/>
          <a:stretch/>
        </p:blipFill>
        <p:spPr>
          <a:xfrm>
            <a:off x="1304798" y="3900552"/>
            <a:ext cx="1717201" cy="415627"/>
          </a:xfrm>
          <a:prstGeom prst="rect">
            <a:avLst/>
          </a:prstGeom>
        </p:spPr>
      </p:pic>
      <p:sp>
        <p:nvSpPr>
          <p:cNvPr id="8" name="Content Placeholder 7"/>
          <p:cNvSpPr>
            <a:spLocks noGrp="1"/>
          </p:cNvSpPr>
          <p:nvPr>
            <p:ph sz="quarter" idx="16"/>
          </p:nvPr>
        </p:nvSpPr>
        <p:spPr>
          <a:xfrm>
            <a:off x="460375" y="3778169"/>
            <a:ext cx="8232775" cy="1854535"/>
          </a:xfrm>
        </p:spPr>
        <p:txBody>
          <a:bodyPr/>
          <a:lstStyle/>
          <a:p>
            <a:pPr marL="804863" lvl="1" indent="1709738">
              <a:buSzTx/>
              <a:buNone/>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are the names of the individual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 schemas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within the database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p>
          <a:p>
            <a:pPr marL="255588" indent="-255588">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Following slide shows a </a:t>
            </a:r>
            <a:r>
              <a:rPr lang="pt-BR"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COMPANY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database schema with 6 relation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schemas</a:t>
            </a:r>
            <a:endPar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62406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50000"/>
              </a:spcBef>
              <a:buClrTx/>
              <a:defRPr/>
            </a:pPr>
            <a:r>
              <a:rPr lang="pt-BR" altLang="en-US" kern="1200" dirty="0" smtClean="0">
                <a:latin typeface="Times New Roman" panose="02020603050405020304" pitchFamily="18" charset="0"/>
                <a:ea typeface="ＭＳ Ｐゴシック" pitchFamily="-84" charset="-128"/>
                <a:cs typeface="+mn-cs"/>
              </a:rPr>
              <a:t>COMPANY </a:t>
            </a:r>
            <a:r>
              <a:rPr lang="en-US" altLang="en-US" kern="1200" dirty="0" smtClean="0">
                <a:latin typeface="Times New Roman" panose="02020603050405020304" pitchFamily="18" charset="0"/>
                <a:ea typeface="ＭＳ Ｐゴシック" pitchFamily="-84" charset="-128"/>
                <a:cs typeface="+mn-cs"/>
              </a:rPr>
              <a:t>Database Schema</a:t>
            </a:r>
            <a:endParaRPr lang="en-US" altLang="en-US" kern="1200" dirty="0">
              <a:latin typeface="Times New Roman" panose="02020603050405020304" pitchFamily="18" charset="0"/>
              <a:ea typeface="ＭＳ Ｐゴシック" pitchFamily="-84" charset="-128"/>
              <a:cs typeface="+mn-cs"/>
            </a:endParaRPr>
          </a:p>
        </p:txBody>
      </p:sp>
      <p:sp>
        <p:nvSpPr>
          <p:cNvPr id="3" name="Text Placeholder 2"/>
          <p:cNvSpPr>
            <a:spLocks noGrp="1"/>
          </p:cNvSpPr>
          <p:nvPr>
            <p:ph type="body" idx="1"/>
          </p:nvPr>
        </p:nvSpPr>
        <p:spPr>
          <a:xfrm>
            <a:off x="457200" y="1600201"/>
            <a:ext cx="8229600" cy="841248"/>
          </a:xfrm>
        </p:spPr>
        <p:txBody>
          <a:bodyPr/>
          <a:lstStyle/>
          <a:p>
            <a:pPr marL="0" indent="0">
              <a:buNone/>
            </a:pPr>
            <a:r>
              <a:rPr lang="en-IN" sz="2000" b="1" dirty="0">
                <a:latin typeface="+mn-lt"/>
              </a:rPr>
              <a:t>Figure </a:t>
            </a:r>
            <a:r>
              <a:rPr lang="en-IN" sz="2000" b="1" dirty="0" smtClean="0">
                <a:latin typeface="+mn-lt"/>
              </a:rPr>
              <a:t>5.5 </a:t>
            </a:r>
            <a:r>
              <a:rPr lang="en-IN" sz="2000" dirty="0" smtClean="0">
                <a:latin typeface="+mn-lt"/>
              </a:rPr>
              <a:t>Schema </a:t>
            </a:r>
            <a:r>
              <a:rPr lang="en-IN" sz="2000" dirty="0">
                <a:latin typeface="+mn-lt"/>
              </a:rPr>
              <a:t>diagram for </a:t>
            </a:r>
            <a:r>
              <a:rPr lang="en-IN" sz="2000" dirty="0" smtClean="0">
                <a:latin typeface="+mn-lt"/>
              </a:rPr>
              <a:t>the COMPANY relational database </a:t>
            </a:r>
            <a:r>
              <a:rPr lang="en-IN" sz="2000" dirty="0">
                <a:latin typeface="+mn-lt"/>
              </a:rPr>
              <a:t>schema.</a:t>
            </a:r>
          </a:p>
        </p:txBody>
      </p:sp>
      <p:pic>
        <p:nvPicPr>
          <p:cNvPr id="4" name="Picture 3" descr="An illustration of 6 tables with their column headings. The first table titled employee has 10 columns that from left to right reads, F name, Minit, L name, S s n, B date, address, sex, salary, super underscore s s n and D n o. The column s s n is the primary key. The second tabel titled department has 4 columns that from left to right reads, D name, D number, M g r underscore s s n and m g r underscore start underscore date. The D number is the primary key. The third table titled d e p t underscore locations has 2 columns that from left to right reads, D number and D location. Both the columns are primary keys. The fourth table titled project has 4 columns that from left to right reads, P name, P number, P location and D num. The column P number is the primary key. The fifth table titled works underscore on has 3 columns that from left to right reads, E s s n, P no and hours. The columns e s s n and p n o are primary keys. The sixth table titled dependent has 5 columns that from left to right reads, e s s n, dependent underscore name, sex, b date and relationship. The columns e s s n and department underscore name are primary key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263" y="2591209"/>
            <a:ext cx="6245475" cy="368726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txBox="1">
            <a:spLocks noGrp="1"/>
          </p:cNvSpPr>
          <p:nvPr>
            <p:ph type="title"/>
          </p:nvPr>
        </p:nvSpPr>
        <p:spPr/>
        <p:txBody>
          <a:bodyPr>
            <a:spAutoFit/>
          </a:bodyPr>
          <a:lstStyle/>
          <a:p>
            <a:pPr>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Relational Database State</a:t>
            </a:r>
          </a:p>
        </p:txBody>
      </p:sp>
      <p:sp>
        <p:nvSpPr>
          <p:cNvPr id="41987" name="Text Placeholder 2"/>
          <p:cNvSpPr txBox="1">
            <a:spLocks noGrp="1"/>
          </p:cNvSpPr>
          <p:nvPr>
            <p:ph type="body" idx="1"/>
          </p:nvPr>
        </p:nvSpPr>
        <p:spPr>
          <a:xfrm>
            <a:off x="457200" y="1600200"/>
            <a:ext cx="8229600" cy="923299"/>
          </a:xfrm>
        </p:spPr>
        <p:txBody>
          <a:bodyPr>
            <a:spAutoFit/>
          </a:bodyPr>
          <a:lstStyle/>
          <a:p>
            <a:pPr marL="255588" indent="-255588">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relational database state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B of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is a set of relation states</a:t>
            </a:r>
          </a:p>
        </p:txBody>
      </p:sp>
      <p:pic>
        <p:nvPicPr>
          <p:cNvPr id="4" name="Picture 3" descr="D B = left brace r sub 1 comma r sub 2 comma ellipse comma r sub m right brace"/>
          <p:cNvPicPr>
            <a:picLocks noChangeAspect="1"/>
          </p:cNvPicPr>
          <p:nvPr/>
        </p:nvPicPr>
        <p:blipFill rotWithShape="1">
          <a:blip r:embed="rId3"/>
          <a:srcRect l="5735" t="11115" r="4875" b="16669"/>
          <a:stretch/>
        </p:blipFill>
        <p:spPr>
          <a:xfrm>
            <a:off x="1723229" y="2061849"/>
            <a:ext cx="2186246" cy="409921"/>
          </a:xfrm>
          <a:prstGeom prst="rect">
            <a:avLst/>
          </a:prstGeom>
        </p:spPr>
      </p:pic>
      <p:sp>
        <p:nvSpPr>
          <p:cNvPr id="2" name="Text Placeholder 1"/>
          <p:cNvSpPr>
            <a:spLocks noGrp="1"/>
          </p:cNvSpPr>
          <p:nvPr>
            <p:ph type="body" idx="2"/>
          </p:nvPr>
        </p:nvSpPr>
        <p:spPr>
          <a:xfrm>
            <a:off x="457200" y="1969008"/>
            <a:ext cx="8229600" cy="4002024"/>
          </a:xfrm>
        </p:spPr>
        <p:txBody>
          <a:bodyPr/>
          <a:lstStyle/>
          <a:p>
            <a:pPr marL="255588" indent="3154363">
              <a:buSzTx/>
              <a:buNone/>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such that each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i="1"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is a state of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i="1"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and such that the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i="1"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relation states satisfy the integrity constraints specified in I</a:t>
            </a:r>
            <a:r>
              <a:rPr lang="en-US" altLang="en-US" sz="1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C.</a:t>
            </a:r>
          </a:p>
          <a:p>
            <a:pPr marL="255588" indent="-255588">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 relational database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state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is sometimes called a relational database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snapshot </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or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instance</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marL="255588" indent="-255588">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We will not use the term </a:t>
            </a:r>
            <a:r>
              <a:rPr lang="en-US" altLang="en-US" sz="24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instance</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since it also applies to single tuples.</a:t>
            </a:r>
          </a:p>
          <a:p>
            <a:pPr marL="255588" indent="-255588">
              <a:buSzTx/>
              <a:buFontTx/>
              <a:buChar char="•"/>
            </a:pP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 database state that does not meet the constraints is an invalid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state</a:t>
            </a:r>
            <a:endPar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53990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Populated Database State</a:t>
            </a:r>
          </a:p>
        </p:txBody>
      </p:sp>
      <p:sp>
        <p:nvSpPr>
          <p:cNvPr id="43011" name="Text Placeholder 2"/>
          <p:cNvSpPr txBox="1">
            <a:spLocks noGrp="1"/>
          </p:cNvSpPr>
          <p:nvPr>
            <p:ph type="body" idx="1"/>
          </p:nvPr>
        </p:nvSpPr>
        <p:spPr>
          <a:xfrm>
            <a:off x="367748" y="1600200"/>
            <a:ext cx="8497956" cy="4570452"/>
          </a:xfrm>
        </p:spPr>
        <p:txBody>
          <a:bodyPr wrap="square">
            <a:spAutoFit/>
          </a:bodyPr>
          <a:lstStyle/>
          <a:p>
            <a:pPr marL="255588" indent="-255588" eaLnBrk="1" hangingPunct="1">
              <a:buSzTx/>
              <a:buFontTx/>
              <a:buChar char="•"/>
              <a:tabLst/>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Each </a:t>
            </a:r>
            <a:r>
              <a:rPr lang="en-US" altLang="en-US" sz="2200" b="1"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relation </a:t>
            </a: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will have many tuples in its current relation state</a:t>
            </a:r>
          </a:p>
          <a:p>
            <a:pPr marL="255588" indent="-255588" eaLnBrk="1" hangingPunct="1">
              <a:buSzTx/>
              <a:buFontTx/>
              <a:buChar char="•"/>
              <a:tabLst/>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The </a:t>
            </a:r>
            <a:r>
              <a:rPr lang="en-US" altLang="en-US" sz="2200" b="1"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relational database state </a:t>
            </a: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is a union of all the individual relation states</a:t>
            </a:r>
          </a:p>
          <a:p>
            <a:pPr marL="255588" indent="-255588" eaLnBrk="1" hangingPunct="1">
              <a:buSzTx/>
              <a:buFontTx/>
              <a:buChar char="•"/>
              <a:tabLst/>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Whenever the database is changed, a new state arises</a:t>
            </a:r>
          </a:p>
          <a:p>
            <a:pPr marL="255588" indent="-255588" eaLnBrk="1" hangingPunct="1">
              <a:buSzTx/>
              <a:buFontTx/>
              <a:buChar char="•"/>
              <a:tabLst/>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Basic operations for changing the database:</a:t>
            </a:r>
          </a:p>
          <a:p>
            <a:pPr marL="741363" lvl="1" indent="-284163" eaLnBrk="1" hangingPunct="1">
              <a:buSzTx/>
              <a:buFontTx/>
              <a:buChar char="–"/>
            </a:pPr>
            <a:r>
              <a:rPr lang="pt-BR"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INSERT </a:t>
            </a: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a new tuple in a relation</a:t>
            </a:r>
          </a:p>
          <a:p>
            <a:pPr marL="741363" lvl="1" indent="-284163" eaLnBrk="1" hangingPunct="1">
              <a:buSzTx/>
              <a:buFontTx/>
              <a:buChar char="–"/>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DELETE an existing tuple from a relation</a:t>
            </a:r>
          </a:p>
          <a:p>
            <a:pPr marL="741363" lvl="1" indent="-284163" eaLnBrk="1" hangingPunct="1">
              <a:buSzTx/>
              <a:buFontTx/>
              <a:buChar char="–"/>
            </a:pPr>
            <a:r>
              <a:rPr lang="pt-BR"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MODIFY </a:t>
            </a: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an attribute of an existing tuple</a:t>
            </a:r>
          </a:p>
          <a:p>
            <a:pPr marL="255588" indent="-255588">
              <a:buSzTx/>
              <a:buFontTx/>
              <a:buChar char="•"/>
              <a:tabLst/>
            </a:pPr>
            <a:r>
              <a:rPr lang="en-US" altLang="en-US" sz="2200" dirty="0" smtClean="0">
                <a:latin typeface="+mn-lt"/>
              </a:rPr>
              <a:t>Next </a:t>
            </a:r>
            <a:r>
              <a:rPr lang="en-US" altLang="en-US" sz="2200" dirty="0">
                <a:latin typeface="+mn-lt"/>
              </a:rPr>
              <a:t>slide </a:t>
            </a:r>
            <a:r>
              <a:rPr lang="en-US" altLang="en-US" sz="2200" dirty="0" smtClean="0">
                <a:latin typeface="+mn-lt"/>
              </a:rPr>
              <a:t>(</a:t>
            </a: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Figure 5.6) shows an example state for the </a:t>
            </a:r>
            <a:r>
              <a:rPr lang="pt-BR"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COMPANY </a:t>
            </a: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database schema shown in Figure 5.5 (see slide 28).</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Relational Model Concepts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(1 of 2)</a:t>
            </a:r>
          </a:p>
        </p:txBody>
      </p:sp>
      <p:sp>
        <p:nvSpPr>
          <p:cNvPr id="16387" name="Text Placeholder 2"/>
          <p:cNvSpPr txBox="1">
            <a:spLocks noGrp="1"/>
          </p:cNvSpPr>
          <p:nvPr>
            <p:ph type="body" idx="1"/>
          </p:nvPr>
        </p:nvSpPr>
        <p:spPr>
          <a:xfrm>
            <a:off x="457200" y="1600200"/>
            <a:ext cx="8229600" cy="4562475"/>
          </a:xfrm>
        </p:spPr>
        <p:txBody>
          <a:bodyPr>
            <a:spAutoFit/>
          </a:bodyPr>
          <a:lstStyle/>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relational Model of Data is based on the concept of a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strength of the relational approach to data management comes from the formal foundation provided by the theory of relations</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We review the essentials of the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formal relational model</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in this chapter</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practice</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there is a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standard model</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based on 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L – this is described in Chapters 6 and 7 as a language</a:t>
            </a:r>
          </a:p>
          <a:p>
            <a:pPr marL="255588" indent="-255588" eaLnBrk="1" hangingPunct="1">
              <a:buSzTx/>
              <a:buFontTx/>
              <a:buChar char="•"/>
              <a:tabLst/>
            </a:pP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Note:</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There are several important differences between the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formal</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model and the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practical</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model, as we shall see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50000"/>
              </a:spcBef>
              <a:buClrTx/>
              <a:defRPr/>
            </a:pPr>
            <a:r>
              <a:rPr lang="en-US" altLang="en-US" kern="1200" dirty="0" smtClean="0">
                <a:latin typeface="Times New Roman" panose="02020603050405020304" pitchFamily="18" charset="0"/>
                <a:ea typeface="ＭＳ Ｐゴシック" pitchFamily="-84" charset="-128"/>
                <a:cs typeface="+mn-cs"/>
              </a:rPr>
              <a:t>Populated Database State for </a:t>
            </a:r>
            <a:r>
              <a:rPr lang="pt-BR" altLang="en-US" kern="1200" dirty="0" smtClean="0">
                <a:latin typeface="Times New Roman" panose="02020603050405020304" pitchFamily="18" charset="0"/>
                <a:ea typeface="ＭＳ Ｐゴシック" pitchFamily="-84" charset="-128"/>
                <a:cs typeface="+mn-cs"/>
              </a:rPr>
              <a:t>COMPANY</a:t>
            </a:r>
            <a:endParaRPr lang="en-US" altLang="en-US" kern="1200" dirty="0">
              <a:latin typeface="Times New Roman" panose="02020603050405020304" pitchFamily="18" charset="0"/>
              <a:ea typeface="ＭＳ Ｐゴシック" pitchFamily="-84" charset="-128"/>
              <a:cs typeface="+mn-cs"/>
            </a:endParaRPr>
          </a:p>
        </p:txBody>
      </p:sp>
      <p:sp>
        <p:nvSpPr>
          <p:cNvPr id="4" name="Text Placeholder 3"/>
          <p:cNvSpPr>
            <a:spLocks noGrp="1"/>
          </p:cNvSpPr>
          <p:nvPr>
            <p:ph type="body" idx="1"/>
          </p:nvPr>
        </p:nvSpPr>
        <p:spPr>
          <a:xfrm>
            <a:off x="457200" y="1600201"/>
            <a:ext cx="8229600" cy="749807"/>
          </a:xfrm>
        </p:spPr>
        <p:txBody>
          <a:bodyPr/>
          <a:lstStyle/>
          <a:p>
            <a:pPr marL="0" indent="0">
              <a:buNone/>
            </a:pPr>
            <a:r>
              <a:rPr lang="en-IN" sz="2000" b="1" dirty="0">
                <a:latin typeface="+mn-lt"/>
              </a:rPr>
              <a:t>Figure </a:t>
            </a:r>
            <a:r>
              <a:rPr lang="en-IN" sz="2000" b="1" dirty="0" smtClean="0">
                <a:latin typeface="+mn-lt"/>
              </a:rPr>
              <a:t>5.6 </a:t>
            </a:r>
            <a:r>
              <a:rPr lang="en-IN" sz="2000" dirty="0" smtClean="0">
                <a:latin typeface="+mn-lt"/>
              </a:rPr>
              <a:t>One </a:t>
            </a:r>
            <a:r>
              <a:rPr lang="en-IN" sz="2000" dirty="0">
                <a:latin typeface="+mn-lt"/>
              </a:rPr>
              <a:t>possible database state for the COMPANY relational database schema.</a:t>
            </a:r>
          </a:p>
        </p:txBody>
      </p:sp>
      <p:pic>
        <p:nvPicPr>
          <p:cNvPr id="44035" name="Picture 9" descr="6 tables that are one possible database state for the company relational database schema. A table of employee information. The table has 8 rows and 10 columns. The columns have the following headings from left to right. F name, Minit, L name, social security number, B date, Address, Sex, Salary, super social security number, d n o. The row entries are as follows. Row 1. F name, John. Minit, B. L name, Smith. social security number, 123 45 6789. B date, 1965 01 09. Address, 731 Fondren Houston T X. Sex, m. Salary, 300000. super social security number, 333 44 5555. d n o, 5. Row 2. F name, Franklin. Minit, T. L name, Wong. social security number, 333 44 5555. B date, 1955 12 08. Address, 638 Voss Houston T X. Sex, m. Salary, 40000. super social security number, 888 66 5555. d n o, 5. Row 3. F name, Alicia. Minit, J. L name, Zelaya. social security number, 999 88 7777. B date, 1968 01 19. Address, 3321 Castle Spring T X. Sex, f. Salary, 25000. super social security number, 987 65 4321. d n o, 4. Row 4. F name, Jennifer. Minit, D. L name, Wallace. social security number, 987 65 4321. B date, 1941 06 20. Address, 291 Berry Bellaire T X. Sex, f. Salary, 43000. super social security number, 888 66 5555. d n o, 4. Row 5. F name, Ramesh. Minit, K. L name, Narayan. social security number, 666 88 4444. B date, 1962 09 15. Address, 975 Fire Oak Humble T X. Sex, m. Salary, 38000. super social security number, 333 44 5555. d n o, 5. Row 6. F name, Joyce. Minit, A. L name, English. social security number, 453 45 3453. B date, 1972 07 31. Address, 5631 Rice Houston T X. Sex, f. Salary, 25000. super social security number, 333 44 5555. d n o, 5. Row 7. F name, Ahmad. Minit, V. L name, Jabbar. social security number, 987 98 7987. B date, 1969 03 29. Address, 980 Dallas Houston T X. Sex, m. Salary, 25000. super social security number, 987 65 4321. d n o, 4. Row 8. F name, James. Minit, E. L name, Borg. social security number, 888 66 5555. B date, 1937 11 10. Address, 450 Stone Houston T X. Sex, m. Salary, 55000. super social security number, null. d n o, 1. A table of department information. The table has 3 rows and 4 columns. The columns have the following headings from left to right. d name, d number, manager social security number, manager start date. The row entries are as follows. Row 1. d name, Research. d number, 5. manager social security number, 333 44 5555. manager start date, 1988 05 22. Row 2. d name, Administration. d number, 2. manager social security number, 987 65 4321. manager start date, 1995 01 01. Row 3. d name, Headquarters. d number, 1. manager social security number, 888 66 5555. manager start date, 1981 06 19. A table of department locations. The table has 5 rows and 2 columns. The columns have the following headings from left to right. d number, d location. The row entries are as follows. Row 1. d number, 1. d location, Houston. Row 2. d number, 4. d location, Stafford. Row 3. d number, 5. d location, Bellaire. Row 4. d number, 5. d location, Sugarland. Row 5. d number, 5. d location, Houston. A table of work project and hours. The table has 16 rows and 3 columns. The columns have the following headings from left to right. employee social security number, p n o, hours. The row entries are as follows. Row 1. employee social security number, 123 45 6789. p n o, 1. hours, 32.5. Row 2. employee social security number, 123 45 6789 . p n o, 2. hours, 7.5. Row 3. employee social security number, 666 88 4444. p n o, 3. hours, 40.0. Row 4. employee social security number, 453 45 3453. p n o, 1. hours, 20.0. Row 5. employee social security number, 453 45 3453. p n o, 2. hours, 20.0. Row 6. employee social security number, 333 44 5555. p n o, 2. hours, 10.0. Row 7. employee social security number, 333 44 5555. p n o, 3. hours, 10.0. Row 8. employee social security number, 333 44 5555. p n o, 10. hours, 10.0. Row 9. employee social security number, 333 44 5555. p n o, 20. hours, 10.0. Row 10. employee social security number, 999 88 7777. p n o, 30. hours, 30.0. Row 11. employee social security number, 999 88 7777. p n o, 10. hours, 10.0. Row 12. employee social security number, 987 98 7987. p n o, 10. hours, 35.0. Row 13. employee social security number, 987 98 7987. p n o, 30. hours, 5.0. Row 14. employee social security number, 987 65 4321. p n o, 30. hours, 20.0. Row 15. employee social security number, 987 65 4321. p n o, 20. hours, 15.0. Row 16. employee social security number, 888 66 5555. p n o, 20. hours, null. A table of projects. The table has 6 rows and 4 columns. The columns have the following headings from left to right. P name, p number, p location, d num. The row entries are as follows. Row 1. P name, Product x. p number, 1. p location, Bellaire. d num, 5. Row 2. P name, product y. p number, 2. p location, Sugarland. d num, 5. Row 3. P name, product z. p number, 3. p location, Houston. d num, 5. Row 4. P name, computerization. p number, 10. p location, Stafford. d num, 4. Row 5. P name, reorganization. p number, 20. p location, Houston. d num, 1. Row 6. P name, new benefits. p number, 30. p location, Stafford. d num, 4. A table of dependants. The table has 7 rows and 5 columns. The columns have the following headings from left to right. employee social security number, dependant name, sex, b date, relationship. The row entries are as follows. Row 1. employee social security number, 333 44 5555. dependant name, Alice. sex, f. b date, 1986 04 05. relationship, Daughter. Row 2. employee social security number, 333 44 5555. dependant name, Theodore. sex, m. b date, 1983 10 25. relationship, Son. Row 3. employee social security number, 333 44 5555. dependant name, Joy. sex, f. b date, 1958 05 03. relationship, Spouse. Row 4. employee social security number, 978 65 4321. dependant name, Abner. sex, m. b date, 1942 02 28. relationship, Spouse. Row 5. employee social security number, 123 45 6789. dependant name, Michael. sex, m. b date, 1988 01 04. relationship, Son. Row 6. employee social security number, 123 45 6789. dependant name, Alice. sex, f. b date, 1988 12 30. relationship, daughter. Row 7. employee social security number, 123 45 6789. dependant name, Elizabeth. sex, f. b date, 1967 05 05. relationship, spouse."/>
          <p:cNvPicPr>
            <a:picLocks noChangeAspect="1" noChangeArrowheads="1"/>
          </p:cNvPicPr>
          <p:nvPr/>
        </p:nvPicPr>
        <p:blipFill rotWithShape="1">
          <a:blip r:embed="rId2">
            <a:extLst>
              <a:ext uri="{28A0092B-C50C-407E-A947-70E740481C1C}">
                <a14:useLocalDpi xmlns:a14="http://schemas.microsoft.com/office/drawing/2010/main" val="0"/>
              </a:ext>
            </a:extLst>
          </a:blip>
          <a:srcRect t="4505"/>
          <a:stretch/>
        </p:blipFill>
        <p:spPr bwMode="auto">
          <a:xfrm>
            <a:off x="2966264" y="2442858"/>
            <a:ext cx="3211471" cy="39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Entity Integrity</a:t>
            </a:r>
          </a:p>
        </p:txBody>
      </p:sp>
      <p:sp>
        <p:nvSpPr>
          <p:cNvPr id="45059" name="Text Placeholder 2"/>
          <p:cNvSpPr txBox="1">
            <a:spLocks noGrp="1"/>
          </p:cNvSpPr>
          <p:nvPr>
            <p:ph type="body" idx="1"/>
          </p:nvPr>
        </p:nvSpPr>
        <p:spPr>
          <a:xfrm>
            <a:off x="457200" y="1600200"/>
            <a:ext cx="8229600" cy="2031295"/>
          </a:xfrm>
        </p:spPr>
        <p:txBody>
          <a:bodyPr>
            <a:spAutoFit/>
          </a:bodyPr>
          <a:lstStyle/>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primary key attributes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of each relation schema </a:t>
            </a:r>
            <a:r>
              <a:rPr lang="en-US" altLang="en-US" sz="22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in </a:t>
            </a:r>
            <a:r>
              <a:rPr lang="en-US" altLang="en-US" sz="22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cannot have null values in any tuple of </a:t>
            </a:r>
            <a:r>
              <a:rPr lang="en-US" altLang="en-US" sz="22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r>
              <a:rPr lang="en-US" altLang="en-US" sz="22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This is because primary key values are used to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identify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individual tuples.</a:t>
            </a: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p>
        </p:txBody>
      </p:sp>
      <p:graphicFrame>
        <p:nvGraphicFramePr>
          <p:cNvPr id="3" name="Object 2" descr="t left bracket P K right bracket does not equals null"/>
          <p:cNvGraphicFramePr>
            <a:graphicFrameLocks noChangeAspect="1"/>
          </p:cNvGraphicFramePr>
          <p:nvPr>
            <p:extLst>
              <p:ext uri="{D42A27DB-BD31-4B8C-83A1-F6EECF244321}">
                <p14:modId xmlns:p14="http://schemas.microsoft.com/office/powerpoint/2010/main" val="2124348175"/>
              </p:ext>
            </p:extLst>
          </p:nvPr>
        </p:nvGraphicFramePr>
        <p:xfrm>
          <a:off x="1652545" y="3203289"/>
          <a:ext cx="1394927" cy="359982"/>
        </p:xfrm>
        <a:graphic>
          <a:graphicData uri="http://schemas.openxmlformats.org/presentationml/2006/ole">
            <mc:AlternateContent xmlns:mc="http://schemas.openxmlformats.org/markup-compatibility/2006">
              <mc:Choice xmlns:v="urn:schemas-microsoft-com:vml" Requires="v">
                <p:oleObj spid="_x0000_s7318" name="Equation" r:id="rId3" imgW="787320" imgH="203040" progId="Equation.DSMT4">
                  <p:embed/>
                </p:oleObj>
              </mc:Choice>
              <mc:Fallback>
                <p:oleObj name="Equation" r:id="rId3" imgW="787320" imgH="203040" progId="Equation.DSMT4">
                  <p:embed/>
                  <p:pic>
                    <p:nvPicPr>
                      <p:cNvPr id="0" name=""/>
                      <p:cNvPicPr/>
                      <p:nvPr/>
                    </p:nvPicPr>
                    <p:blipFill>
                      <a:blip r:embed="rId4"/>
                      <a:stretch>
                        <a:fillRect/>
                      </a:stretch>
                    </p:blipFill>
                    <p:spPr>
                      <a:xfrm>
                        <a:off x="1652545" y="3203289"/>
                        <a:ext cx="1394927" cy="359982"/>
                      </a:xfrm>
                      <a:prstGeom prst="rect">
                        <a:avLst/>
                      </a:prstGeom>
                    </p:spPr>
                  </p:pic>
                </p:oleObj>
              </mc:Fallback>
            </mc:AlternateContent>
          </a:graphicData>
        </a:graphic>
      </p:graphicFrame>
      <p:sp>
        <p:nvSpPr>
          <p:cNvPr id="2" name="Text Placeholder 1"/>
          <p:cNvSpPr>
            <a:spLocks noGrp="1"/>
          </p:cNvSpPr>
          <p:nvPr>
            <p:ph type="body" idx="2"/>
          </p:nvPr>
        </p:nvSpPr>
        <p:spPr>
          <a:xfrm>
            <a:off x="457200" y="3102864"/>
            <a:ext cx="8229600" cy="2392680"/>
          </a:xfrm>
        </p:spPr>
        <p:txBody>
          <a:bodyPr/>
          <a:lstStyle/>
          <a:p>
            <a:pPr marL="914400" lvl="2" indent="1600200" eaLnBrk="1" hangingPunct="1">
              <a:buSzTx/>
              <a:buNone/>
            </a:pP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for any tuple </a:t>
            </a:r>
            <a:r>
              <a:rPr lang="en-US" altLang="en-US" sz="22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in </a:t>
            </a:r>
            <a:r>
              <a:rPr lang="en-US" altLang="en-US" sz="22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r>
              <a:rPr lang="en-US" altLang="en-US" sz="22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lvl="2">
              <a:buSzTx/>
            </a:pP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If P</a:t>
            </a:r>
            <a:r>
              <a:rPr lang="en-US" altLang="en-US" sz="1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K has several attributes, null is not allowed in any of these attributes</a:t>
            </a:r>
          </a:p>
          <a:p>
            <a:pPr marL="741363" lvl="1" indent="-284163" eaLnBrk="1" hangingPunct="1">
              <a:buSzTx/>
              <a:buFontTx/>
              <a:buChar char="–"/>
            </a:pP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Note: Other attributes of </a:t>
            </a:r>
            <a:r>
              <a:rPr lang="en-US" altLang="en-US" sz="22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may be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constrained to </a:t>
            </a:r>
            <a:r>
              <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disallow null values, even though they are not members of the primary key</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endParaRPr lang="en-US" altLang="en-US" sz="2200"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Referential Integrity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(1 of 2)</a:t>
            </a:r>
          </a:p>
        </p:txBody>
      </p:sp>
      <p:sp>
        <p:nvSpPr>
          <p:cNvPr id="46083" name="Text Placeholder 2"/>
          <p:cNvSpPr txBox="1">
            <a:spLocks noGrp="1"/>
          </p:cNvSpPr>
          <p:nvPr>
            <p:ph type="body" idx="1"/>
          </p:nvPr>
        </p:nvSpPr>
        <p:spPr>
          <a:xfrm>
            <a:off x="457200" y="1600200"/>
            <a:ext cx="8229600" cy="2746876"/>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constraint involving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two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relations</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previous constraints involve a single relation.</a:t>
            </a:r>
          </a:p>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Used to specify a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relationship</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among tuples in two relations:</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referencing relation</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and 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referenced relation.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Referential Integrity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(2 of 2)</a:t>
            </a:r>
          </a:p>
        </p:txBody>
      </p:sp>
      <p:sp>
        <p:nvSpPr>
          <p:cNvPr id="47107" name="Text Placeholder 2"/>
          <p:cNvSpPr txBox="1">
            <a:spLocks noGrp="1"/>
          </p:cNvSpPr>
          <p:nvPr>
            <p:ph type="body" idx="1"/>
          </p:nvPr>
        </p:nvSpPr>
        <p:spPr>
          <a:xfrm>
            <a:off x="457200" y="1600200"/>
            <a:ext cx="8229600" cy="1738907"/>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Tuples in 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referencing relation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1</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have attributes F</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(called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foreign key</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attributes) that reference the primary key attributes P</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of 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referenced relation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2</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tuple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1</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in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1</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is said to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reference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tuple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2</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in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2</a:t>
            </a:r>
            <a:endPar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pic>
        <p:nvPicPr>
          <p:cNvPr id="4" name="Picture 3" descr="if t sub 1 left bracket F k right bracket = t sub 2 left bracket P k right bracket."/>
          <p:cNvPicPr>
            <a:picLocks noChangeAspect="1"/>
          </p:cNvPicPr>
          <p:nvPr/>
        </p:nvPicPr>
        <p:blipFill rotWithShape="1">
          <a:blip r:embed="rId2"/>
          <a:srcRect l="5671" t="11629" r="6869" b="23290"/>
          <a:stretch/>
        </p:blipFill>
        <p:spPr>
          <a:xfrm>
            <a:off x="1225295" y="3260897"/>
            <a:ext cx="2002537" cy="365760"/>
          </a:xfrm>
          <a:prstGeom prst="rect">
            <a:avLst/>
          </a:prstGeom>
        </p:spPr>
      </p:pic>
      <p:sp>
        <p:nvSpPr>
          <p:cNvPr id="2" name="Text Placeholder 1"/>
          <p:cNvSpPr>
            <a:spLocks noGrp="1"/>
          </p:cNvSpPr>
          <p:nvPr>
            <p:ph type="body" idx="2"/>
          </p:nvPr>
        </p:nvSpPr>
        <p:spPr>
          <a:xfrm>
            <a:off x="457200" y="3675888"/>
            <a:ext cx="8229600" cy="1307592"/>
          </a:xfrm>
        </p:spPr>
        <p:txBody>
          <a:bodyPr/>
          <a:lstStyle/>
          <a:p>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A referential integrity constraint can be displayed in a relational database schema as a directed arc from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1</a:t>
            </a:r>
            <a:r>
              <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.FK to </a:t>
            </a:r>
            <a:r>
              <a:rPr lang="en-US" altLang="en-US" sz="2400" i="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2</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endParaRPr lang="en-US" altLang="en-US" sz="2400" dirty="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sz="320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Referential Integrity (or Foreign Key) Constraint</a:t>
            </a:r>
          </a:p>
        </p:txBody>
      </p:sp>
      <p:sp>
        <p:nvSpPr>
          <p:cNvPr id="48131" name="Text Placeholder 2"/>
          <p:cNvSpPr txBox="1">
            <a:spLocks noGrp="1"/>
          </p:cNvSpPr>
          <p:nvPr>
            <p:ph type="body" idx="1"/>
          </p:nvPr>
        </p:nvSpPr>
        <p:spPr>
          <a:xfrm>
            <a:off x="457200" y="1600200"/>
            <a:ext cx="8229600" cy="3931815"/>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Statement of the constraint</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value in the foreign key column (or columns) F</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of 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referencing relation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1</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can be either:</a:t>
            </a:r>
          </a:p>
          <a:p>
            <a:pPr lvl="2">
              <a:buSzTx/>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(1) a value of an existing primary key value of a corresponding primary key P</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in 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referenced</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2</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or</a:t>
            </a:r>
          </a:p>
          <a:p>
            <a:pPr lvl="2">
              <a:buSzTx/>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(2) a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null.</a:t>
            </a:r>
          </a:p>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 case (2), the F</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in </a:t>
            </a:r>
            <a:r>
              <a:rPr lang="en-US" altLang="en-US" sz="2400" i="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a:t>
            </a:r>
            <a:r>
              <a:rPr lang="en-US" altLang="en-US" sz="2400" baseline="-25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1</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should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not</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be a part of its own primary key.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82550"/>
            <a:ext cx="8229600" cy="1230313"/>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Displaying a Relational Database Schema and Its Constraints</a:t>
            </a:r>
          </a:p>
        </p:txBody>
      </p:sp>
      <p:sp>
        <p:nvSpPr>
          <p:cNvPr id="49155" name="Text Placeholder 2"/>
          <p:cNvSpPr txBox="1">
            <a:spLocks noGrp="1"/>
          </p:cNvSpPr>
          <p:nvPr>
            <p:ph type="body" idx="1"/>
          </p:nvPr>
        </p:nvSpPr>
        <p:spPr>
          <a:xfrm>
            <a:off x="457200" y="1600200"/>
            <a:ext cx="8229600" cy="4754563"/>
          </a:xfrm>
        </p:spPr>
        <p:txBody>
          <a:bodyPr>
            <a:spAutoFit/>
          </a:bodyPr>
          <a:lstStyle/>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Each relation schema can be displayed as a row of attribute names</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name of the relation is written above the attribute names</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primary key attribute (or attributes) will be underlined</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foreign key (referential integrity) constraints is displayed as a directed arc (arrow) from the foreign key attributes to the referenced table</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Can also point the primary key of the referenced relation for clarity</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Next slide shows the </a:t>
            </a:r>
            <a:r>
              <a:rPr lang="pt-BR"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COMPANY </a:t>
            </a:r>
            <a:r>
              <a:rPr lang="en-US" altLang="en-US" sz="22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relational schema diagram with referential integrity constraints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hangingPunct="1">
              <a:spcBef>
                <a:spcPct val="50000"/>
              </a:spcBef>
              <a:buClrTx/>
              <a:defRPr/>
            </a:pPr>
            <a:r>
              <a:rPr lang="en-US" altLang="en-US" kern="1200" dirty="0" smtClean="0">
                <a:latin typeface="Times New Roman" panose="02020603050405020304" pitchFamily="18" charset="0"/>
                <a:ea typeface="ＭＳ Ｐゴシック" pitchFamily="-84" charset="-128"/>
                <a:cs typeface="+mn-cs"/>
              </a:rPr>
              <a:t>Referential Integrity Constraints for </a:t>
            </a:r>
            <a:r>
              <a:rPr lang="pt-BR" altLang="en-US" kern="1200" dirty="0" smtClean="0">
                <a:latin typeface="Times New Roman" panose="02020603050405020304" pitchFamily="18" charset="0"/>
                <a:ea typeface="ＭＳ Ｐゴシック" pitchFamily="-84" charset="-128"/>
                <a:cs typeface="+mn-cs"/>
              </a:rPr>
              <a:t>COMPANY </a:t>
            </a:r>
            <a:r>
              <a:rPr lang="en-US" altLang="en-US" kern="1200" dirty="0" smtClean="0">
                <a:latin typeface="Times New Roman" panose="02020603050405020304" pitchFamily="18" charset="0"/>
                <a:ea typeface="ＭＳ Ｐゴシック" pitchFamily="-84" charset="-128"/>
                <a:cs typeface="+mn-cs"/>
              </a:rPr>
              <a:t>Database</a:t>
            </a:r>
            <a:endParaRPr lang="en-US" altLang="en-US" kern="1200" dirty="0">
              <a:latin typeface="Times New Roman" panose="02020603050405020304" pitchFamily="18" charset="0"/>
              <a:ea typeface="ＭＳ Ｐゴシック" pitchFamily="-84" charset="-128"/>
              <a:cs typeface="+mn-cs"/>
            </a:endParaRPr>
          </a:p>
        </p:txBody>
      </p:sp>
      <p:sp>
        <p:nvSpPr>
          <p:cNvPr id="3" name="Text Placeholder 2"/>
          <p:cNvSpPr>
            <a:spLocks noGrp="1"/>
          </p:cNvSpPr>
          <p:nvPr>
            <p:ph type="body" idx="1"/>
          </p:nvPr>
        </p:nvSpPr>
        <p:spPr>
          <a:xfrm>
            <a:off x="457200" y="1600201"/>
            <a:ext cx="8229600" cy="722375"/>
          </a:xfrm>
        </p:spPr>
        <p:txBody>
          <a:bodyPr/>
          <a:lstStyle/>
          <a:p>
            <a:pPr marL="0" indent="0">
              <a:buNone/>
            </a:pPr>
            <a:r>
              <a:rPr lang="en-IN" sz="2000" b="1" dirty="0">
                <a:latin typeface="+mn-lt"/>
              </a:rPr>
              <a:t>Figure </a:t>
            </a:r>
            <a:r>
              <a:rPr lang="en-IN" sz="2000" b="1" dirty="0" smtClean="0">
                <a:latin typeface="+mn-lt"/>
              </a:rPr>
              <a:t>5.7 </a:t>
            </a:r>
            <a:r>
              <a:rPr lang="en-IN" sz="2000" dirty="0" smtClean="0">
                <a:latin typeface="+mn-lt"/>
              </a:rPr>
              <a:t>Referential </a:t>
            </a:r>
            <a:r>
              <a:rPr lang="en-IN" sz="2000" dirty="0">
                <a:latin typeface="+mn-lt"/>
              </a:rPr>
              <a:t>integrity constraints displayed on </a:t>
            </a:r>
            <a:r>
              <a:rPr lang="en-IN" sz="2000" dirty="0" smtClean="0">
                <a:latin typeface="+mn-lt"/>
              </a:rPr>
              <a:t>the COMPANY </a:t>
            </a:r>
            <a:r>
              <a:rPr lang="en-IN" sz="2000" dirty="0">
                <a:latin typeface="+mn-lt"/>
              </a:rPr>
              <a:t>relational database schema.</a:t>
            </a:r>
          </a:p>
        </p:txBody>
      </p:sp>
      <p:pic>
        <p:nvPicPr>
          <p:cNvPr id="50179" name="Picture 5" descr="A schema diagram represents a relational database for a company. EMPLOYEE, DEPARTMENT, D E P T LOCATIONS, PROJECT, WORKS ON, DEPENDENT are the entities which are highlighted. The entity named EMPLOYEE has the following attributes. F name, M i n i t, L name, S s n which is underlined, B date, Address, Sex, Salary, Super s s n, D no. The entity DEPARTMENT has the following attributes. D name, D number which is underlined, M g r s s n, M g r start date. The entity DEPT LOCATIONS has the following attributes . D number and D location which are underlined. The entity PROJECT has the following attributes . P name, P number which is underlined, P location, D n u m. The entity WORKS ON has the following attributes . E s s n, P no which is underlined, Hours. The entity DEPENDENT has the following attributes . E s s n and Dependent name which is underlined, Sex, B date, Relationship. The attribute Super s s n points to the attribute S s n which is underlined comes under the entity EMPLOYEE. The attribute E s s n which is underlined of the DEPENDENT entity points to the attribute S s n which is underlined of the EMPLOYEE entity. The attribute E s s n which is underlined of the WORKS ON entity points to the attribute S s n which is underlined of the EMPLOYEE entity. The attribute M g r s s n of the DEPARTMENT entity points to the attribute S s n which is underlined. The attribute P no which is underlined of the WORKS ON entity points to the attribute P number which is underlined of the PROJECT entity. The attribute D no of the EMPLOYEE entity points to the attribute D number which is underlined of the DEPARTMENT entity. The attribute D n u m of the PROJECT entity points to the D number which is underlined of the DEPARTMENT entity. The attribute D number which is underlined of the D E P T LOCATIONS points to the attribute D number which is underlined of the DEPARTMENT entity."/>
          <p:cNvPicPr>
            <a:picLocks noChangeAspect="1" noChangeArrowheads="1"/>
          </p:cNvPicPr>
          <p:nvPr/>
        </p:nvPicPr>
        <p:blipFill rotWithShape="1">
          <a:blip r:embed="rId2">
            <a:extLst>
              <a:ext uri="{28A0092B-C50C-407E-A947-70E740481C1C}">
                <a14:useLocalDpi xmlns:a14="http://schemas.microsoft.com/office/drawing/2010/main" val="0"/>
              </a:ext>
            </a:extLst>
          </a:blip>
          <a:srcRect t="9944"/>
          <a:stretch/>
        </p:blipFill>
        <p:spPr bwMode="auto">
          <a:xfrm>
            <a:off x="1786797" y="2537479"/>
            <a:ext cx="5570406" cy="37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Other Types of Constraints</a:t>
            </a:r>
          </a:p>
        </p:txBody>
      </p:sp>
      <p:sp>
        <p:nvSpPr>
          <p:cNvPr id="51203" name="Text Placeholder 2"/>
          <p:cNvSpPr txBox="1">
            <a:spLocks noGrp="1"/>
          </p:cNvSpPr>
          <p:nvPr>
            <p:ph type="body" idx="1"/>
          </p:nvPr>
        </p:nvSpPr>
        <p:spPr>
          <a:xfrm>
            <a:off x="457200" y="1447800"/>
            <a:ext cx="8229600" cy="4608924"/>
          </a:xfrm>
        </p:spPr>
        <p:txBody>
          <a:bodyPr>
            <a:spAutoFit/>
          </a:bodyPr>
          <a:lstStyle/>
          <a:p>
            <a:pPr marL="255588" indent="-255588" eaLnBrk="1" hangingPunct="1">
              <a:buSzTx/>
              <a:buFontTx/>
              <a:buChar char="•"/>
              <a:tabLst/>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Semantic Integrity Constraints:</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based on application semantics and cannot be expressed by the model per se</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Example: “the maximum number of hours per employee for all projects he or she works on is 56 h</a:t>
            </a:r>
            <a:r>
              <a:rPr lang="en-US" altLang="en-US" sz="100" dirty="0" smtClean="0">
                <a:solidFill>
                  <a:schemeClr val="bg1"/>
                </a:solidFill>
                <a:latin typeface="Arial (Body)"/>
                <a:ea typeface="ＭＳ Ｐゴシック" pitchFamily="-84" charset="-128"/>
                <a:cs typeface="Arial" panose="020B0604020202020204" pitchFamily="34" charset="0"/>
                <a:sym typeface="Arial" panose="020B0604020202020204" pitchFamily="34" charset="0"/>
              </a:rPr>
              <a:t>ou</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rs per week”</a:t>
            </a:r>
          </a:p>
          <a:p>
            <a:pPr marL="255588" indent="-255588" eaLnBrk="1" hangingPunct="1">
              <a:buSzTx/>
              <a:buFontTx/>
              <a:buChar char="•"/>
              <a:tabLst/>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a:t>
            </a: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constraint specification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language may have to be used to express these</a:t>
            </a:r>
          </a:p>
          <a:p>
            <a:pPr marL="255588" indent="-255588" eaLnBrk="1" hangingPunct="1">
              <a:buSzTx/>
              <a:buFontTx/>
              <a:buChar char="•"/>
              <a:tabLst/>
            </a:pPr>
            <a:r>
              <a:rPr lang="pt-BR"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pt-BR"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pt-BR"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Q</a:t>
            </a:r>
            <a:r>
              <a:rPr lang="pt-BR"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pt-BR"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L – 99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allows </a:t>
            </a:r>
            <a:r>
              <a:rPr lang="pt-BR"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CREATE </a:t>
            </a: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TRIGGER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and </a:t>
            </a:r>
            <a:r>
              <a:rPr lang="pt-BR"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CREATE </a:t>
            </a: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ASSERTION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to express some of these semantic constraints</a:t>
            </a:r>
          </a:p>
          <a:p>
            <a:pPr marL="255588" indent="-255588" eaLnBrk="1" hangingPunct="1">
              <a:buSzTx/>
              <a:buFontTx/>
              <a:buChar char="•"/>
              <a:tabLst/>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Keys, Permissibility of Null values, Candidate Keys (Unique in 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L), Foreign Keys, Referential Integrity etc. are expressed by the </a:t>
            </a:r>
            <a:r>
              <a:rPr lang="pt-BR"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CREATE </a:t>
            </a:r>
            <a:r>
              <a:rPr lang="en-US" altLang="en-US" sz="20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TABLE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statement in 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Q</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Update Operations on Relations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(1 of 2)</a:t>
            </a:r>
          </a:p>
        </p:txBody>
      </p:sp>
      <p:sp>
        <p:nvSpPr>
          <p:cNvPr id="52227" name="Text Placeholder 2"/>
          <p:cNvSpPr txBox="1">
            <a:spLocks noGrp="1"/>
          </p:cNvSpPr>
          <p:nvPr>
            <p:ph type="body" idx="1"/>
          </p:nvPr>
        </p:nvSpPr>
        <p:spPr>
          <a:xfrm>
            <a:off x="457200" y="1600200"/>
            <a:ext cx="8229600" cy="4193425"/>
          </a:xfrm>
        </p:spPr>
        <p:txBody>
          <a:bodyPr>
            <a:spAutoFit/>
          </a:bodyPr>
          <a:lstStyle/>
          <a:p>
            <a:pPr eaLnBrk="1" hangingPunct="1"/>
            <a:r>
              <a:rPr lang="en-US" altLang="en-US" sz="2200" dirty="0">
                <a:latin typeface="+mn-lt"/>
              </a:rPr>
              <a:t>INSERT a tuple.</a:t>
            </a:r>
          </a:p>
          <a:p>
            <a:pPr eaLnBrk="1" hangingPunct="1"/>
            <a:r>
              <a:rPr lang="en-US" altLang="en-US" sz="2200" dirty="0">
                <a:latin typeface="+mn-lt"/>
              </a:rPr>
              <a:t>DELETE a tuple.</a:t>
            </a:r>
          </a:p>
          <a:p>
            <a:pPr eaLnBrk="1" hangingPunct="1"/>
            <a:r>
              <a:rPr lang="en-US" altLang="en-US" sz="2200" dirty="0">
                <a:latin typeface="+mn-lt"/>
              </a:rPr>
              <a:t>MODIFY a tuple.</a:t>
            </a:r>
          </a:p>
          <a:p>
            <a:pPr eaLnBrk="1" hangingPunct="1">
              <a:buSzTx/>
              <a:buFontTx/>
              <a:buChar char="•"/>
              <a:tabLst/>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Integrity constraints should not be violated by the update operations.</a:t>
            </a:r>
          </a:p>
          <a:p>
            <a:pPr eaLnBrk="1" hangingPunct="1">
              <a:buSzTx/>
              <a:buFontTx/>
              <a:buChar char="•"/>
              <a:tabLst/>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Several update operations may have to be grouped together.</a:t>
            </a:r>
          </a:p>
          <a:p>
            <a:pPr eaLnBrk="1" hangingPunct="1">
              <a:buSzTx/>
              <a:buFontTx/>
              <a:buChar char="•"/>
              <a:tabLst/>
            </a:pP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Updates may </a:t>
            </a:r>
            <a:r>
              <a:rPr lang="en-US" altLang="en-US" sz="2200" b="1"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propagate</a:t>
            </a:r>
            <a:r>
              <a:rPr lang="en-US" altLang="en-US" sz="2200" dirty="0" smtClean="0">
                <a:solidFill>
                  <a:srgbClr val="000000"/>
                </a:solidFill>
                <a:latin typeface="+mn-lt"/>
                <a:ea typeface="ＭＳ Ｐゴシック" pitchFamily="-84" charset="-128"/>
                <a:cs typeface="Arial" panose="020B0604020202020204" pitchFamily="34" charset="0"/>
                <a:sym typeface="Arial" panose="020B0604020202020204" pitchFamily="34" charset="0"/>
              </a:rPr>
              <a:t> to cause other updates automatically. This may be necessary to maintain integrity constraints.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Update Operations on Relations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(2 of 2)</a:t>
            </a:r>
          </a:p>
        </p:txBody>
      </p:sp>
      <p:sp>
        <p:nvSpPr>
          <p:cNvPr id="53251" name="Text Placeholder 2"/>
          <p:cNvSpPr txBox="1">
            <a:spLocks noGrp="1"/>
          </p:cNvSpPr>
          <p:nvPr>
            <p:ph type="body" idx="1"/>
          </p:nvPr>
        </p:nvSpPr>
        <p:spPr>
          <a:xfrm>
            <a:off x="457200" y="1600200"/>
            <a:ext cx="8229600" cy="3816399"/>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 case of integrity violation, several actions can be taken:</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Cancel the operation that causes the violation (RESTRICT or </a:t>
            </a:r>
            <a:r>
              <a:rPr lang="pt-BR"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REJECT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option)</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Perform the operation but inform the user of the violation</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Trigger additional updates so the violation is corrected (CASCADE option, SET NULL option)</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Execute a user-specified error-correction routine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Relational Model Concepts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(2 of 2)</a:t>
            </a:r>
          </a:p>
        </p:txBody>
      </p:sp>
      <p:sp>
        <p:nvSpPr>
          <p:cNvPr id="17411" name="Text Placeholder 2"/>
          <p:cNvSpPr txBox="1">
            <a:spLocks noGrp="1"/>
          </p:cNvSpPr>
          <p:nvPr>
            <p:ph type="body" idx="1"/>
          </p:nvPr>
        </p:nvSpPr>
        <p:spPr>
          <a:xfrm>
            <a:off x="457200" y="1600200"/>
            <a:ext cx="8229600" cy="3970287"/>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Relation is a mathematical concept based on the ideas of sets</a:t>
            </a:r>
          </a:p>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model was first proposed by Dr. E.F. Codd of I</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B</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 Research in 1970 in the following paper:</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Relational Model for Large Shared Data Banks,” Communications of the A</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 June 1970</a:t>
            </a:r>
          </a:p>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above paper caused a major revolution in the field of database management and earned Dr. Codd the coveted A</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 Turing Award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txBox="1">
            <a:spLocks noGrp="1"/>
          </p:cNvSpPr>
          <p:nvPr>
            <p:ph type="title"/>
          </p:nvPr>
        </p:nvSpPr>
        <p:spPr>
          <a:xfrm>
            <a:off x="457200" y="635785"/>
            <a:ext cx="8229600" cy="677078"/>
          </a:xfrm>
        </p:spPr>
        <p:txBody>
          <a:bodyPr wrap="square">
            <a:spAutoFit/>
          </a:bodyPr>
          <a:lstStyle/>
          <a:p>
            <a:pPr eaLnBrk="1" hangingPunct="1">
              <a:spcBef>
                <a:spcPct val="0"/>
              </a:spcBef>
              <a:buClrTx/>
              <a:buFont typeface="Times New Roman" panose="02020603050405020304" pitchFamily="18" charset="0"/>
              <a:buNone/>
            </a:pPr>
            <a:r>
              <a:rPr lang="en-US" altLang="en-US" sz="320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Possible Violations for Each Operation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(1 of 3)</a:t>
            </a:r>
          </a:p>
        </p:txBody>
      </p:sp>
      <p:sp>
        <p:nvSpPr>
          <p:cNvPr id="54275" name="Text Placeholder 2"/>
          <p:cNvSpPr txBox="1">
            <a:spLocks noGrp="1"/>
          </p:cNvSpPr>
          <p:nvPr>
            <p:ph type="body" idx="1"/>
          </p:nvPr>
        </p:nvSpPr>
        <p:spPr>
          <a:xfrm>
            <a:off x="457200" y="1600200"/>
            <a:ext cx="8229600" cy="4494213"/>
          </a:xfrm>
        </p:spPr>
        <p:txBody>
          <a:bodyPr>
            <a:spAutoFit/>
          </a:bodyPr>
          <a:lstStyle/>
          <a:p>
            <a:pPr marL="255588" indent="-255588" eaLnBrk="1" hangingPunct="1">
              <a:buSzTx/>
              <a:buFontTx/>
              <a:buChar char="•"/>
              <a:tabLst/>
            </a:pPr>
            <a:r>
              <a:rPr lang="pt-BR"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INSERT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may violate any of the constraints:</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Domain constraint:</a:t>
            </a:r>
          </a:p>
          <a:p>
            <a:pPr lvl="2">
              <a:buSzTx/>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if one of the attribute values provided for the new tuple is not of the specified attribute domain</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 constraint:</a:t>
            </a:r>
          </a:p>
          <a:p>
            <a:pPr lvl="2">
              <a:buSzTx/>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if the value of a key attribute in the new tuple already exists in another tuple in the relation</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Referential integrity:</a:t>
            </a:r>
          </a:p>
          <a:p>
            <a:pPr lvl="2">
              <a:buSzTx/>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if a foreign key value in the new tuple references a primary key value that does not exist in the referenced relation</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Entity integrity:</a:t>
            </a:r>
          </a:p>
          <a:p>
            <a:pPr lvl="2">
              <a:buSzTx/>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if the primary key value is null in the new tuple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635785"/>
            <a:ext cx="8229600" cy="677078"/>
          </a:xfrm>
        </p:spPr>
        <p:txBody>
          <a:bodyPr>
            <a:spAutoFit/>
          </a:bodyPr>
          <a:lstStyle/>
          <a:p>
            <a:pPr eaLnBrk="1" hangingPunct="1">
              <a:spcBef>
                <a:spcPct val="0"/>
              </a:spcBef>
              <a:buClrTx/>
              <a:buFont typeface="Times New Roman" panose="02020603050405020304" pitchFamily="18" charset="0"/>
              <a:buNone/>
            </a:pPr>
            <a:r>
              <a:rPr lang="en-US" altLang="en-US" sz="320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Possible Violations for Each Operation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(2 of 3)</a:t>
            </a:r>
          </a:p>
        </p:txBody>
      </p:sp>
      <p:sp>
        <p:nvSpPr>
          <p:cNvPr id="55299" name="Text Placeholder 2"/>
          <p:cNvSpPr txBox="1">
            <a:spLocks noGrp="1"/>
          </p:cNvSpPr>
          <p:nvPr>
            <p:ph type="body" idx="1"/>
          </p:nvPr>
        </p:nvSpPr>
        <p:spPr>
          <a:xfrm>
            <a:off x="457200" y="1600200"/>
            <a:ext cx="8229600" cy="4339619"/>
          </a:xfrm>
        </p:spPr>
        <p:txBody>
          <a:bodyPr>
            <a:spAutoFit/>
          </a:bodyPr>
          <a:lstStyle/>
          <a:p>
            <a:pPr marL="255588" indent="-255588" eaLnBrk="1" hangingPunct="1">
              <a:buSzTx/>
              <a:buFontTx/>
              <a:buChar char="•"/>
              <a:tabLst/>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DELETE may violate only referential integrity:</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If the primary key value of the tuple being deleted is referenced from other tuples in the database</a:t>
            </a:r>
          </a:p>
          <a:p>
            <a:pPr lvl="2">
              <a:buSzTx/>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Can be remedied by several actions: RESTRICT, CASCADE, SET NULL (see Chapter 6 for more details)</a:t>
            </a:r>
          </a:p>
          <a:p>
            <a:pPr marL="1601788" lvl="3" indent="-230188" eaLnBrk="1" hangingPunct="1">
              <a:buSzTx/>
              <a:buFontTx/>
              <a:buChar char="–"/>
            </a:pPr>
            <a:r>
              <a:rPr lang="pt-BR"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RESTRICT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option: reject the deletion</a:t>
            </a:r>
          </a:p>
          <a:p>
            <a:pPr marL="1601788" lvl="3" indent="-230188" eaLnBrk="1" hangingPunct="1">
              <a:buSzTx/>
              <a:buFontTx/>
              <a:buChar char="–"/>
            </a:pPr>
            <a:r>
              <a:rPr lang="pt-BR"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CASCADE </a:t>
            </a: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option: propagate the new primary key value into the foreign keys of the referencing tuples</a:t>
            </a:r>
          </a:p>
          <a:p>
            <a:pPr marL="1601788" lvl="3" indent="-230188"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SET NULL option: set the foreign keys of the referencing tuples to NULL</a:t>
            </a:r>
          </a:p>
          <a:p>
            <a:pPr marL="741363" lvl="1" indent="-284163" eaLnBrk="1" hangingPunct="1">
              <a:buSzTx/>
              <a:buFontTx/>
              <a:buChar char="–"/>
            </a:pPr>
            <a:r>
              <a:rPr lang="en-US" altLang="en-US" sz="20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One of the above options must be specified during database design for each foreign key constraint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txBox="1">
            <a:spLocks noGrp="1"/>
          </p:cNvSpPr>
          <p:nvPr>
            <p:ph type="title"/>
          </p:nvPr>
        </p:nvSpPr>
        <p:spPr>
          <a:xfrm>
            <a:off x="457200" y="635785"/>
            <a:ext cx="8229600" cy="677078"/>
          </a:xfrm>
        </p:spPr>
        <p:txBody>
          <a:bodyPr wrap="square">
            <a:spAutoFit/>
          </a:bodyPr>
          <a:lstStyle/>
          <a:p>
            <a:pPr eaLnBrk="1" hangingPunct="1">
              <a:spcBef>
                <a:spcPct val="0"/>
              </a:spcBef>
              <a:buClrTx/>
              <a:buFont typeface="Times New Roman" panose="02020603050405020304" pitchFamily="18" charset="0"/>
              <a:buNone/>
            </a:pPr>
            <a:r>
              <a:rPr lang="en-US" altLang="en-US" sz="320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Possible Violations for Each Operation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(3 of 3)</a:t>
            </a:r>
          </a:p>
        </p:txBody>
      </p:sp>
      <p:sp>
        <p:nvSpPr>
          <p:cNvPr id="56323" name="Text Placeholder 2"/>
          <p:cNvSpPr txBox="1">
            <a:spLocks noGrp="1"/>
          </p:cNvSpPr>
          <p:nvPr>
            <p:ph type="body" idx="1"/>
          </p:nvPr>
        </p:nvSpPr>
        <p:spPr>
          <a:xfrm>
            <a:off x="457200" y="1600200"/>
            <a:ext cx="8229600" cy="4640263"/>
          </a:xfrm>
        </p:spPr>
        <p:txBody>
          <a:bodyPr>
            <a:spAutoFit/>
          </a:bodyPr>
          <a:lstStyle/>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UPDATE may violate domain constraint and NOT NULL constraint on an attribute being modified</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Any of the other constraints may also be violated, depending on the attribute being updated:</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Updating the primary key (P</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a:t>
            </a: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Similar to a DELETE followed by an </a:t>
            </a:r>
            <a:r>
              <a:rPr lang="pt-BR"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INSERT</a:t>
            </a:r>
            <a:endPar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endParaRP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Need to specify similar options to DELETE</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Updating a foreign key (F</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a:t>
            </a: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May violate referential integrity</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Updating an ordinary attribute (neither P</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 nor F</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a:t>
            </a:r>
          </a:p>
          <a:p>
            <a:pPr lvl="2">
              <a:buSzTx/>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Can only violate domain constraints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Summary</a:t>
            </a:r>
          </a:p>
        </p:txBody>
      </p:sp>
      <p:sp>
        <p:nvSpPr>
          <p:cNvPr id="57347" name="Text Placeholder 2"/>
          <p:cNvSpPr txBox="1">
            <a:spLocks noGrp="1"/>
          </p:cNvSpPr>
          <p:nvPr>
            <p:ph type="body" idx="1"/>
          </p:nvPr>
        </p:nvSpPr>
        <p:spPr>
          <a:xfrm>
            <a:off x="457200" y="1600200"/>
            <a:ext cx="8229600" cy="4755118"/>
          </a:xfrm>
        </p:spPr>
        <p:txBody>
          <a:bodyPr>
            <a:spAutoFit/>
          </a:bodyPr>
          <a:lstStyle/>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Presented Relational Model Concepts</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Definitions</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Characteristics of relations</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Discussed Relational Model Constraints and Relational Database Schemas</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Domain constraints</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 constraints</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Entity integrity</a:t>
            </a:r>
          </a:p>
          <a:p>
            <a:pPr marL="741363" lvl="1" indent="-284163" eaLnBrk="1" hangingPunct="1">
              <a:buSzTx/>
              <a:buFontTx/>
              <a:buChar char="–"/>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Referential integrity</a:t>
            </a:r>
          </a:p>
          <a:p>
            <a:pPr marL="255588" indent="-255588" eaLnBrk="1" hangingPunct="1">
              <a:buSzTx/>
              <a:buFontTx/>
              <a:buChar char="•"/>
              <a:tabLst/>
            </a:pPr>
            <a:r>
              <a:rPr lang="en-US" altLang="en-US" sz="22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Described the Relational Update Operations and Dealing with Constraint Violations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txBox="1">
            <a:spLocks noGrp="1"/>
          </p:cNvSpPr>
          <p:nvPr>
            <p:ph type="title"/>
          </p:nvPr>
        </p:nvSpPr>
        <p:spPr>
          <a:xfrm>
            <a:off x="457200" y="604838"/>
            <a:ext cx="8229600" cy="708025"/>
          </a:xfrm>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In-Class Exercise</a:t>
            </a:r>
          </a:p>
        </p:txBody>
      </p:sp>
      <p:sp>
        <p:nvSpPr>
          <p:cNvPr id="3" name="Text Placeholder 2"/>
          <p:cNvSpPr>
            <a:spLocks noGrp="1"/>
          </p:cNvSpPr>
          <p:nvPr>
            <p:ph type="body" idx="1"/>
          </p:nvPr>
        </p:nvSpPr>
        <p:spPr>
          <a:xfrm>
            <a:off x="457200" y="1606550"/>
            <a:ext cx="8229600" cy="4108787"/>
          </a:xfrm>
        </p:spPr>
        <p:txBody>
          <a:bodyPr>
            <a:spAutoFit/>
          </a:bodyPr>
          <a:lstStyle/>
          <a:p>
            <a:pPr marL="0" indent="0" eaLnBrk="1" hangingPunct="1">
              <a:buFont typeface="Arial" panose="020B0604020202020204" pitchFamily="34" charset="0"/>
              <a:buNone/>
              <a:tabLst/>
              <a:defRPr/>
            </a:pPr>
            <a:r>
              <a:rPr lang="en-US" altLang="en-US" sz="2000" kern="1200" dirty="0" smtClean="0">
                <a:solidFill>
                  <a:srgbClr val="000000"/>
                </a:solidFill>
                <a:latin typeface="Arial (Body)"/>
                <a:ea typeface="ＭＳ Ｐゴシック" pitchFamily="-84" charset="-128"/>
                <a:cs typeface="+mn-cs"/>
              </a:rPr>
              <a:t>Consider </a:t>
            </a:r>
            <a:r>
              <a:rPr lang="en-US" altLang="en-US" sz="2000" kern="1200" dirty="0">
                <a:solidFill>
                  <a:srgbClr val="000000"/>
                </a:solidFill>
                <a:latin typeface="Arial (Body)"/>
                <a:ea typeface="ＭＳ Ｐゴシック" pitchFamily="-84" charset="-128"/>
                <a:cs typeface="+mn-cs"/>
              </a:rPr>
              <a:t>the following relations for a database that keeps track of student enrollment in courses and the books adopted for each course:</a:t>
            </a:r>
          </a:p>
          <a:p>
            <a:pPr marL="0" indent="0" eaLnBrk="1" hangingPunct="1">
              <a:buFont typeface="Arial" panose="020B0604020202020204" pitchFamily="34" charset="0"/>
              <a:buNone/>
              <a:tabLst/>
              <a:defRPr/>
            </a:pPr>
            <a:r>
              <a:rPr lang="pt-BR" altLang="en-US" sz="2000" kern="1200" dirty="0" smtClean="0">
                <a:solidFill>
                  <a:srgbClr val="000000"/>
                </a:solidFill>
                <a:latin typeface="Arial (Body)"/>
                <a:ea typeface="ＭＳ Ｐゴシック" pitchFamily="-84" charset="-128"/>
                <a:cs typeface="+mn-cs"/>
              </a:rPr>
              <a:t>STUDENT (</a:t>
            </a:r>
            <a:r>
              <a:rPr lang="pt-BR" altLang="en-US" sz="2000" u="sng" kern="1200" dirty="0" smtClean="0">
                <a:solidFill>
                  <a:srgbClr val="000000"/>
                </a:solidFill>
                <a:latin typeface="Arial (Body)"/>
                <a:ea typeface="ＭＳ Ｐゴシック" pitchFamily="-84" charset="-128"/>
                <a:cs typeface="+mn-cs"/>
              </a:rPr>
              <a:t>S</a:t>
            </a:r>
            <a:r>
              <a:rPr lang="pt-BR" altLang="en-US" sz="100" u="sng" kern="1200" dirty="0" smtClean="0">
                <a:solidFill>
                  <a:srgbClr val="000000"/>
                </a:solidFill>
                <a:latin typeface="Arial (Body)"/>
                <a:ea typeface="ＭＳ Ｐゴシック" pitchFamily="-84" charset="-128"/>
                <a:cs typeface="+mn-cs"/>
              </a:rPr>
              <a:t> </a:t>
            </a:r>
            <a:r>
              <a:rPr lang="pt-BR" altLang="en-US" sz="2000" u="sng" kern="1200" dirty="0" smtClean="0">
                <a:solidFill>
                  <a:srgbClr val="000000"/>
                </a:solidFill>
                <a:latin typeface="Arial (Body)"/>
                <a:ea typeface="ＭＳ Ｐゴシック" pitchFamily="-84" charset="-128"/>
                <a:cs typeface="+mn-cs"/>
              </a:rPr>
              <a:t>S</a:t>
            </a:r>
            <a:r>
              <a:rPr lang="pt-BR" altLang="en-US" sz="100" u="sng" kern="1200" dirty="0" smtClean="0">
                <a:solidFill>
                  <a:srgbClr val="000000"/>
                </a:solidFill>
                <a:latin typeface="Arial (Body)"/>
                <a:ea typeface="ＭＳ Ｐゴシック" pitchFamily="-84" charset="-128"/>
                <a:cs typeface="+mn-cs"/>
              </a:rPr>
              <a:t> </a:t>
            </a:r>
            <a:r>
              <a:rPr lang="pt-BR" altLang="en-US" sz="2000" u="sng" kern="1200" dirty="0" smtClean="0">
                <a:solidFill>
                  <a:srgbClr val="000000"/>
                </a:solidFill>
                <a:latin typeface="Arial (Body)"/>
                <a:ea typeface="ＭＳ Ｐゴシック" pitchFamily="-84" charset="-128"/>
                <a:cs typeface="+mn-cs"/>
              </a:rPr>
              <a:t>N</a:t>
            </a:r>
            <a:r>
              <a:rPr lang="en-US" altLang="en-US" sz="2000" kern="1200" dirty="0" smtClean="0">
                <a:solidFill>
                  <a:srgbClr val="000000"/>
                </a:solidFill>
                <a:latin typeface="Arial (Body)"/>
                <a:ea typeface="ＭＳ Ｐゴシック" pitchFamily="-84" charset="-128"/>
                <a:cs typeface="+mn-cs"/>
              </a:rPr>
              <a:t>, </a:t>
            </a:r>
            <a:r>
              <a:rPr lang="en-US" altLang="en-US" sz="2000" kern="1200" dirty="0">
                <a:solidFill>
                  <a:srgbClr val="000000"/>
                </a:solidFill>
                <a:latin typeface="Arial (Body)"/>
                <a:ea typeface="ＭＳ Ｐゴシック" pitchFamily="-84" charset="-128"/>
                <a:cs typeface="+mn-cs"/>
              </a:rPr>
              <a:t>Name, Major, </a:t>
            </a:r>
            <a:r>
              <a:rPr lang="en-US" altLang="en-US" sz="2000" kern="1200" dirty="0" smtClean="0">
                <a:solidFill>
                  <a:srgbClr val="000000"/>
                </a:solidFill>
                <a:latin typeface="Arial (Body)"/>
                <a:ea typeface="ＭＳ Ｐゴシック" pitchFamily="-84" charset="-128"/>
                <a:cs typeface="+mn-cs"/>
              </a:rPr>
              <a:t>Bdate</a:t>
            </a:r>
            <a:r>
              <a:rPr lang="en-US" altLang="en-US" sz="2000" kern="1200" dirty="0">
                <a:solidFill>
                  <a:srgbClr val="000000"/>
                </a:solidFill>
                <a:latin typeface="Arial (Body)"/>
                <a:ea typeface="ＭＳ Ｐゴシック" pitchFamily="-84" charset="-128"/>
                <a:cs typeface="+mn-cs"/>
              </a:rPr>
              <a:t>)</a:t>
            </a:r>
          </a:p>
          <a:p>
            <a:pPr marL="0" indent="0" eaLnBrk="1" hangingPunct="1">
              <a:buFont typeface="Arial" panose="020B0604020202020204" pitchFamily="34" charset="0"/>
              <a:buNone/>
              <a:tabLst/>
              <a:defRPr/>
            </a:pPr>
            <a:r>
              <a:rPr lang="pt-BR" altLang="en-US" sz="2000" kern="1200" dirty="0" smtClean="0">
                <a:solidFill>
                  <a:srgbClr val="000000"/>
                </a:solidFill>
                <a:latin typeface="Arial (Body)"/>
                <a:ea typeface="ＭＳ Ｐゴシック" pitchFamily="-84" charset="-128"/>
                <a:cs typeface="+mn-cs"/>
              </a:rPr>
              <a:t>COURSE (</a:t>
            </a:r>
            <a:r>
              <a:rPr lang="pt-BR" altLang="en-US" sz="2000" u="sng" kern="1200" dirty="0" smtClean="0">
                <a:solidFill>
                  <a:srgbClr val="000000"/>
                </a:solidFill>
                <a:latin typeface="Arial (Body)"/>
                <a:ea typeface="ＭＳ Ｐゴシック" pitchFamily="-84" charset="-128"/>
                <a:cs typeface="+mn-cs"/>
              </a:rPr>
              <a:t>Course</a:t>
            </a:r>
            <a:r>
              <a:rPr lang="en-US" altLang="en-US" sz="2000" u="sng" kern="1200" dirty="0" smtClean="0">
                <a:solidFill>
                  <a:srgbClr val="000000"/>
                </a:solidFill>
                <a:latin typeface="Arial (Body)"/>
                <a:ea typeface="ＭＳ Ｐゴシック" pitchFamily="-84" charset="-128"/>
                <a:cs typeface="+mn-cs"/>
              </a:rPr>
              <a:t>#</a:t>
            </a:r>
            <a:r>
              <a:rPr lang="en-US" altLang="en-US" sz="2000" kern="1200" dirty="0" smtClean="0">
                <a:solidFill>
                  <a:srgbClr val="000000"/>
                </a:solidFill>
                <a:latin typeface="Arial (Body)"/>
                <a:ea typeface="ＭＳ Ｐゴシック" pitchFamily="-84" charset="-128"/>
                <a:cs typeface="+mn-cs"/>
              </a:rPr>
              <a:t>, Cname</a:t>
            </a:r>
            <a:r>
              <a:rPr lang="en-US" altLang="en-US" sz="2000" kern="1200" dirty="0">
                <a:solidFill>
                  <a:srgbClr val="000000"/>
                </a:solidFill>
                <a:latin typeface="Arial (Body)"/>
                <a:ea typeface="ＭＳ Ｐゴシック" pitchFamily="-84" charset="-128"/>
                <a:cs typeface="+mn-cs"/>
              </a:rPr>
              <a:t>, Dept)</a:t>
            </a:r>
          </a:p>
          <a:p>
            <a:pPr marL="0" indent="0" eaLnBrk="1" hangingPunct="1">
              <a:buFont typeface="Arial" panose="020B0604020202020204" pitchFamily="34" charset="0"/>
              <a:buNone/>
              <a:tabLst/>
              <a:defRPr/>
            </a:pPr>
            <a:r>
              <a:rPr lang="pt-BR" altLang="en-US" sz="2000" kern="1200" dirty="0" smtClean="0">
                <a:solidFill>
                  <a:srgbClr val="000000"/>
                </a:solidFill>
                <a:latin typeface="Arial (Body)"/>
                <a:ea typeface="ＭＳ Ｐゴシック" pitchFamily="-84" charset="-128"/>
                <a:cs typeface="+mn-cs"/>
              </a:rPr>
              <a:t>ENROLL (</a:t>
            </a:r>
            <a:r>
              <a:rPr lang="pt-BR" altLang="en-US" sz="2000" u="sng" kern="1200" dirty="0" smtClean="0">
                <a:solidFill>
                  <a:srgbClr val="000000"/>
                </a:solidFill>
                <a:latin typeface="Arial (Body)"/>
                <a:ea typeface="ＭＳ Ｐゴシック" pitchFamily="-84" charset="-128"/>
                <a:cs typeface="+mn-cs"/>
              </a:rPr>
              <a:t>S</a:t>
            </a:r>
            <a:r>
              <a:rPr lang="pt-BR" altLang="en-US" sz="100" u="sng" kern="1200" dirty="0" smtClean="0">
                <a:solidFill>
                  <a:srgbClr val="000000"/>
                </a:solidFill>
                <a:latin typeface="Arial (Body)"/>
                <a:ea typeface="ＭＳ Ｐゴシック" pitchFamily="-84" charset="-128"/>
                <a:cs typeface="+mn-cs"/>
              </a:rPr>
              <a:t> </a:t>
            </a:r>
            <a:r>
              <a:rPr lang="pt-BR" altLang="en-US" sz="2000" u="sng" kern="1200" dirty="0" smtClean="0">
                <a:solidFill>
                  <a:srgbClr val="000000"/>
                </a:solidFill>
                <a:latin typeface="Arial (Body)"/>
                <a:ea typeface="ＭＳ Ｐゴシック" pitchFamily="-84" charset="-128"/>
                <a:cs typeface="+mn-cs"/>
              </a:rPr>
              <a:t>S</a:t>
            </a:r>
            <a:r>
              <a:rPr lang="pt-BR" altLang="en-US" sz="100" u="sng" kern="1200" dirty="0" smtClean="0">
                <a:solidFill>
                  <a:srgbClr val="000000"/>
                </a:solidFill>
                <a:latin typeface="Arial (Body)"/>
                <a:ea typeface="ＭＳ Ｐゴシック" pitchFamily="-84" charset="-128"/>
                <a:cs typeface="+mn-cs"/>
              </a:rPr>
              <a:t> </a:t>
            </a:r>
            <a:r>
              <a:rPr lang="pt-BR" altLang="en-US" sz="2000" u="sng" kern="1200" dirty="0" smtClean="0">
                <a:solidFill>
                  <a:srgbClr val="000000"/>
                </a:solidFill>
                <a:latin typeface="Arial (Body)"/>
                <a:ea typeface="ＭＳ Ｐゴシック" pitchFamily="-84" charset="-128"/>
                <a:cs typeface="+mn-cs"/>
              </a:rPr>
              <a:t>N</a:t>
            </a:r>
            <a:r>
              <a:rPr lang="en-US" altLang="en-US" sz="2000" kern="1200" dirty="0" smtClean="0">
                <a:solidFill>
                  <a:srgbClr val="000000"/>
                </a:solidFill>
                <a:latin typeface="Arial (Body)"/>
                <a:ea typeface="ＭＳ Ｐゴシック" pitchFamily="-84" charset="-128"/>
                <a:cs typeface="+mn-cs"/>
              </a:rPr>
              <a:t>, </a:t>
            </a:r>
            <a:r>
              <a:rPr lang="en-US" altLang="en-US" sz="2000" u="sng" kern="1200" dirty="0" smtClean="0">
                <a:solidFill>
                  <a:srgbClr val="000000"/>
                </a:solidFill>
                <a:latin typeface="Arial (Body)"/>
                <a:ea typeface="ＭＳ Ｐゴシック" pitchFamily="-84" charset="-128"/>
                <a:cs typeface="+mn-cs"/>
              </a:rPr>
              <a:t>Course#</a:t>
            </a:r>
            <a:r>
              <a:rPr lang="en-US" altLang="en-US" sz="2000" kern="1200" dirty="0" smtClean="0">
                <a:solidFill>
                  <a:srgbClr val="000000"/>
                </a:solidFill>
                <a:latin typeface="Arial (Body)"/>
                <a:ea typeface="ＭＳ Ｐゴシック" pitchFamily="-84" charset="-128"/>
                <a:cs typeface="+mn-cs"/>
              </a:rPr>
              <a:t>, </a:t>
            </a:r>
            <a:r>
              <a:rPr lang="en-US" altLang="en-US" sz="2000" u="sng" kern="1200" dirty="0" smtClean="0">
                <a:solidFill>
                  <a:srgbClr val="000000"/>
                </a:solidFill>
                <a:latin typeface="Arial (Body)"/>
                <a:ea typeface="ＭＳ Ｐゴシック" pitchFamily="-84" charset="-128"/>
                <a:cs typeface="+mn-cs"/>
              </a:rPr>
              <a:t>Quarter</a:t>
            </a:r>
            <a:r>
              <a:rPr lang="en-US" altLang="en-US" sz="2000" kern="1200" dirty="0" smtClean="0">
                <a:solidFill>
                  <a:srgbClr val="000000"/>
                </a:solidFill>
                <a:latin typeface="Arial (Body)"/>
                <a:ea typeface="ＭＳ Ｐゴシック" pitchFamily="-84" charset="-128"/>
                <a:cs typeface="+mn-cs"/>
              </a:rPr>
              <a:t>, </a:t>
            </a:r>
            <a:r>
              <a:rPr lang="en-US" altLang="en-US" sz="2000" kern="1200" dirty="0">
                <a:solidFill>
                  <a:srgbClr val="000000"/>
                </a:solidFill>
                <a:latin typeface="Arial (Body)"/>
                <a:ea typeface="ＭＳ Ｐゴシック" pitchFamily="-84" charset="-128"/>
                <a:cs typeface="+mn-cs"/>
              </a:rPr>
              <a:t>Grade)</a:t>
            </a:r>
          </a:p>
          <a:p>
            <a:pPr marL="0" indent="0" eaLnBrk="1" hangingPunct="1">
              <a:buFont typeface="Arial" panose="020B0604020202020204" pitchFamily="34" charset="0"/>
              <a:buNone/>
              <a:tabLst/>
              <a:defRPr/>
            </a:pPr>
            <a:r>
              <a:rPr lang="en-US" altLang="en-US" sz="2000" kern="1200" dirty="0" smtClean="0">
                <a:solidFill>
                  <a:srgbClr val="000000"/>
                </a:solidFill>
                <a:latin typeface="Arial (Body)"/>
                <a:ea typeface="ＭＳ Ｐゴシック" pitchFamily="-84" charset="-128"/>
                <a:cs typeface="+mn-cs"/>
              </a:rPr>
              <a:t>BOOK_ADOPTION</a:t>
            </a:r>
            <a:r>
              <a:rPr lang="en-US" altLang="en-US" sz="100" kern="1200" dirty="0" smtClean="0">
                <a:solidFill>
                  <a:srgbClr val="000000"/>
                </a:solidFill>
                <a:latin typeface="Arial (Body)"/>
                <a:ea typeface="ＭＳ Ｐゴシック" pitchFamily="-84" charset="-128"/>
                <a:cs typeface="+mn-cs"/>
              </a:rPr>
              <a:t> </a:t>
            </a:r>
            <a:r>
              <a:rPr lang="en-US" altLang="en-US" sz="2000" kern="1200" dirty="0" smtClean="0">
                <a:solidFill>
                  <a:srgbClr val="000000"/>
                </a:solidFill>
                <a:latin typeface="Arial (Body)"/>
                <a:ea typeface="ＭＳ Ｐゴシック" pitchFamily="-84" charset="-128"/>
                <a:cs typeface="+mn-cs"/>
              </a:rPr>
              <a:t>(</a:t>
            </a:r>
            <a:r>
              <a:rPr lang="en-US" altLang="en-US" sz="2000" u="sng" kern="1200" dirty="0" smtClean="0">
                <a:solidFill>
                  <a:srgbClr val="000000"/>
                </a:solidFill>
                <a:latin typeface="Arial (Body)"/>
                <a:ea typeface="ＭＳ Ｐゴシック" pitchFamily="-84" charset="-128"/>
                <a:cs typeface="+mn-cs"/>
              </a:rPr>
              <a:t>Course#</a:t>
            </a:r>
            <a:r>
              <a:rPr lang="en-US" altLang="en-US" sz="2000" kern="1200" dirty="0" smtClean="0">
                <a:solidFill>
                  <a:srgbClr val="000000"/>
                </a:solidFill>
                <a:latin typeface="Arial (Body)"/>
                <a:ea typeface="ＭＳ Ｐゴシック" pitchFamily="-84" charset="-128"/>
                <a:cs typeface="+mn-cs"/>
              </a:rPr>
              <a:t>, </a:t>
            </a:r>
            <a:r>
              <a:rPr lang="en-US" altLang="en-US" sz="2000" u="sng" kern="1200" dirty="0">
                <a:solidFill>
                  <a:srgbClr val="000000"/>
                </a:solidFill>
                <a:latin typeface="Arial (Body)"/>
                <a:ea typeface="ＭＳ Ｐゴシック" pitchFamily="-84" charset="-128"/>
                <a:cs typeface="+mn-cs"/>
              </a:rPr>
              <a:t>Quarter</a:t>
            </a:r>
            <a:r>
              <a:rPr lang="en-US" altLang="en-US" sz="2000" kern="1200" dirty="0">
                <a:solidFill>
                  <a:srgbClr val="000000"/>
                </a:solidFill>
                <a:latin typeface="Arial (Body)"/>
                <a:ea typeface="ＭＳ Ｐゴシック" pitchFamily="-84" charset="-128"/>
                <a:cs typeface="+mn-cs"/>
              </a:rPr>
              <a:t>, </a:t>
            </a:r>
            <a:r>
              <a:rPr lang="en-US" altLang="en-US" sz="2000" kern="1200" dirty="0" smtClean="0">
                <a:solidFill>
                  <a:srgbClr val="000000"/>
                </a:solidFill>
                <a:latin typeface="Arial (Body)"/>
                <a:ea typeface="ＭＳ Ｐゴシック" pitchFamily="-84" charset="-128"/>
                <a:cs typeface="+mn-cs"/>
              </a:rPr>
              <a:t>Book_I</a:t>
            </a:r>
            <a:r>
              <a:rPr lang="en-US" altLang="en-US" sz="100" kern="1200" dirty="0" smtClean="0">
                <a:solidFill>
                  <a:srgbClr val="000000"/>
                </a:solidFill>
                <a:latin typeface="Arial (Body)"/>
                <a:ea typeface="ＭＳ Ｐゴシック" pitchFamily="-84" charset="-128"/>
                <a:cs typeface="+mn-cs"/>
              </a:rPr>
              <a:t> </a:t>
            </a:r>
            <a:r>
              <a:rPr lang="en-US" altLang="en-US" sz="2000" kern="1200" dirty="0" smtClean="0">
                <a:solidFill>
                  <a:srgbClr val="000000"/>
                </a:solidFill>
                <a:latin typeface="Arial (Body)"/>
                <a:ea typeface="ＭＳ Ｐゴシック" pitchFamily="-84" charset="-128"/>
                <a:cs typeface="+mn-cs"/>
              </a:rPr>
              <a:t>S</a:t>
            </a:r>
            <a:r>
              <a:rPr lang="en-US" altLang="en-US" sz="100" kern="1200" dirty="0" smtClean="0">
                <a:solidFill>
                  <a:srgbClr val="000000"/>
                </a:solidFill>
                <a:latin typeface="Arial (Body)"/>
                <a:ea typeface="ＭＳ Ｐゴシック" pitchFamily="-84" charset="-128"/>
                <a:cs typeface="+mn-cs"/>
              </a:rPr>
              <a:t> </a:t>
            </a:r>
            <a:r>
              <a:rPr lang="en-US" altLang="en-US" sz="2000" kern="1200" dirty="0" smtClean="0">
                <a:solidFill>
                  <a:srgbClr val="000000"/>
                </a:solidFill>
                <a:latin typeface="Arial (Body)"/>
                <a:ea typeface="ＭＳ Ｐゴシック" pitchFamily="-84" charset="-128"/>
                <a:cs typeface="+mn-cs"/>
              </a:rPr>
              <a:t>B</a:t>
            </a:r>
            <a:r>
              <a:rPr lang="en-US" altLang="en-US" sz="100" kern="1200" dirty="0" smtClean="0">
                <a:solidFill>
                  <a:srgbClr val="000000"/>
                </a:solidFill>
                <a:latin typeface="Arial (Body)"/>
                <a:ea typeface="ＭＳ Ｐゴシック" pitchFamily="-84" charset="-128"/>
                <a:cs typeface="+mn-cs"/>
              </a:rPr>
              <a:t> </a:t>
            </a:r>
            <a:r>
              <a:rPr lang="en-US" altLang="en-US" sz="2000" kern="1200" dirty="0" smtClean="0">
                <a:solidFill>
                  <a:srgbClr val="000000"/>
                </a:solidFill>
                <a:latin typeface="Arial (Body)"/>
                <a:ea typeface="ＭＳ Ｐゴシック" pitchFamily="-84" charset="-128"/>
                <a:cs typeface="+mn-cs"/>
              </a:rPr>
              <a:t>N</a:t>
            </a:r>
            <a:r>
              <a:rPr lang="en-US" altLang="en-US" sz="2000" kern="1200" dirty="0">
                <a:solidFill>
                  <a:srgbClr val="000000"/>
                </a:solidFill>
                <a:latin typeface="Arial (Body)"/>
                <a:ea typeface="ＭＳ Ｐゴシック" pitchFamily="-84" charset="-128"/>
                <a:cs typeface="+mn-cs"/>
              </a:rPr>
              <a:t>)</a:t>
            </a:r>
          </a:p>
          <a:p>
            <a:pPr marL="0" indent="0" eaLnBrk="1" hangingPunct="1">
              <a:buFont typeface="Arial" panose="020B0604020202020204" pitchFamily="34" charset="0"/>
              <a:buNone/>
              <a:tabLst/>
              <a:defRPr/>
            </a:pPr>
            <a:r>
              <a:rPr lang="pt-BR" altLang="en-US" sz="2000" kern="1200" dirty="0" smtClean="0">
                <a:solidFill>
                  <a:srgbClr val="000000"/>
                </a:solidFill>
                <a:latin typeface="Arial (Body)"/>
                <a:ea typeface="ＭＳ Ｐゴシック" pitchFamily="-84" charset="-128"/>
                <a:cs typeface="+mn-cs"/>
              </a:rPr>
              <a:t>TEXT (</a:t>
            </a:r>
            <a:r>
              <a:rPr lang="pt-BR" altLang="en-US" sz="2000" u="sng" kern="1200" dirty="0" smtClean="0">
                <a:solidFill>
                  <a:srgbClr val="000000"/>
                </a:solidFill>
                <a:latin typeface="Arial (Body)"/>
                <a:ea typeface="ＭＳ Ｐゴシック" pitchFamily="-84" charset="-128"/>
                <a:cs typeface="+mn-cs"/>
              </a:rPr>
              <a:t>Book _I</a:t>
            </a:r>
            <a:r>
              <a:rPr lang="pt-BR" altLang="en-US" sz="100" u="sng" kern="1200" dirty="0" smtClean="0">
                <a:solidFill>
                  <a:srgbClr val="000000"/>
                </a:solidFill>
                <a:latin typeface="Arial (Body)"/>
                <a:ea typeface="ＭＳ Ｐゴシック" pitchFamily="-84" charset="-128"/>
                <a:cs typeface="+mn-cs"/>
              </a:rPr>
              <a:t> </a:t>
            </a:r>
            <a:r>
              <a:rPr lang="pt-BR" altLang="en-US" sz="2000" u="sng" kern="1200" dirty="0" smtClean="0">
                <a:solidFill>
                  <a:srgbClr val="000000"/>
                </a:solidFill>
                <a:latin typeface="Arial (Body)"/>
                <a:ea typeface="ＭＳ Ｐゴシック" pitchFamily="-84" charset="-128"/>
                <a:cs typeface="+mn-cs"/>
              </a:rPr>
              <a:t>S</a:t>
            </a:r>
            <a:r>
              <a:rPr lang="pt-BR" altLang="en-US" sz="100" u="sng" kern="1200" dirty="0" smtClean="0">
                <a:solidFill>
                  <a:srgbClr val="000000"/>
                </a:solidFill>
                <a:latin typeface="Arial (Body)"/>
                <a:ea typeface="ＭＳ Ｐゴシック" pitchFamily="-84" charset="-128"/>
                <a:cs typeface="+mn-cs"/>
              </a:rPr>
              <a:t> </a:t>
            </a:r>
            <a:r>
              <a:rPr lang="pt-BR" altLang="en-US" sz="2000" u="sng" kern="1200" dirty="0" smtClean="0">
                <a:solidFill>
                  <a:srgbClr val="000000"/>
                </a:solidFill>
                <a:latin typeface="Arial (Body)"/>
                <a:ea typeface="ＭＳ Ｐゴシック" pitchFamily="-84" charset="-128"/>
                <a:cs typeface="+mn-cs"/>
              </a:rPr>
              <a:t>B</a:t>
            </a:r>
            <a:r>
              <a:rPr lang="pt-BR" altLang="en-US" sz="100" u="sng" kern="1200" dirty="0" smtClean="0">
                <a:solidFill>
                  <a:srgbClr val="000000"/>
                </a:solidFill>
                <a:latin typeface="Arial (Body)"/>
                <a:ea typeface="ＭＳ Ｐゴシック" pitchFamily="-84" charset="-128"/>
                <a:cs typeface="+mn-cs"/>
              </a:rPr>
              <a:t> </a:t>
            </a:r>
            <a:r>
              <a:rPr lang="pt-BR" altLang="en-US" sz="2000" u="sng" kern="1200" dirty="0" smtClean="0">
                <a:solidFill>
                  <a:srgbClr val="000000"/>
                </a:solidFill>
                <a:latin typeface="Arial (Body)"/>
                <a:ea typeface="ＭＳ Ｐゴシック" pitchFamily="-84" charset="-128"/>
                <a:cs typeface="+mn-cs"/>
              </a:rPr>
              <a:t>N</a:t>
            </a:r>
            <a:r>
              <a:rPr lang="en-US" altLang="en-US" sz="2000" kern="1200" dirty="0" smtClean="0">
                <a:solidFill>
                  <a:srgbClr val="000000"/>
                </a:solidFill>
                <a:latin typeface="Arial (Body)"/>
                <a:ea typeface="ＭＳ Ｐゴシック" pitchFamily="-84" charset="-128"/>
                <a:cs typeface="+mn-cs"/>
              </a:rPr>
              <a:t>, </a:t>
            </a:r>
            <a:r>
              <a:rPr lang="en-US" altLang="en-US" sz="2000" kern="1200" dirty="0">
                <a:solidFill>
                  <a:srgbClr val="000000"/>
                </a:solidFill>
                <a:latin typeface="Arial (Body)"/>
                <a:ea typeface="ＭＳ Ｐゴシック" pitchFamily="-84" charset="-128"/>
                <a:cs typeface="+mn-cs"/>
              </a:rPr>
              <a:t>Book_Title, Publisher, Author)</a:t>
            </a:r>
          </a:p>
          <a:p>
            <a:pPr marL="0" indent="0" eaLnBrk="1" hangingPunct="1">
              <a:buFont typeface="Arial" panose="020B0604020202020204" pitchFamily="34" charset="0"/>
              <a:buNone/>
              <a:tabLst/>
              <a:defRPr/>
            </a:pPr>
            <a:r>
              <a:rPr lang="en-US" altLang="en-US" sz="2000" b="1" kern="1200" dirty="0">
                <a:solidFill>
                  <a:srgbClr val="000000"/>
                </a:solidFill>
                <a:latin typeface="Arial (Body)"/>
                <a:ea typeface="ＭＳ Ｐゴシック" pitchFamily="-84" charset="-128"/>
                <a:cs typeface="+mn-cs"/>
              </a:rPr>
              <a:t>Draw a relational schema diagram specifying the foreign keys for this schema.</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5939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Informal Definitions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(1 of 2)</a:t>
            </a:r>
          </a:p>
        </p:txBody>
      </p:sp>
      <p:sp>
        <p:nvSpPr>
          <p:cNvPr id="18435" name="Text Placeholder 2"/>
          <p:cNvSpPr txBox="1">
            <a:spLocks noGrp="1"/>
          </p:cNvSpPr>
          <p:nvPr>
            <p:ph type="body" idx="1"/>
          </p:nvPr>
        </p:nvSpPr>
        <p:spPr>
          <a:xfrm>
            <a:off x="457200" y="1600200"/>
            <a:ext cx="8229600" cy="4239592"/>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Informally, a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looks like a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table</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of values.</a:t>
            </a:r>
          </a:p>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relation typically contains a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set of rows.</a:t>
            </a:r>
          </a:p>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The data elements in each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row</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represent certain facts </a:t>
            </a:r>
            <a:b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b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that correspond to a real-world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entity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or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relationship</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 the formal model, rows are called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tuples</a:t>
            </a:r>
          </a:p>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Each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column</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has a column header that gives an indication of the meaning of the data items in that column</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 the formal model, the column header is called an </a:t>
            </a:r>
            <a:b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b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attribute name</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(or just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attribute</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Example of a Relation</a:t>
            </a:r>
          </a:p>
        </p:txBody>
      </p:sp>
      <p:sp>
        <p:nvSpPr>
          <p:cNvPr id="2" name="Text Placeholder 1"/>
          <p:cNvSpPr>
            <a:spLocks noGrp="1"/>
          </p:cNvSpPr>
          <p:nvPr>
            <p:ph type="body" idx="1"/>
          </p:nvPr>
        </p:nvSpPr>
        <p:spPr>
          <a:xfrm>
            <a:off x="457200" y="1600201"/>
            <a:ext cx="8229600" cy="457200"/>
          </a:xfrm>
        </p:spPr>
        <p:txBody>
          <a:bodyPr/>
          <a:lstStyle/>
          <a:p>
            <a:pPr marL="0" indent="0">
              <a:buNone/>
            </a:pPr>
            <a:r>
              <a:rPr lang="en-IN" sz="2200" b="1" dirty="0">
                <a:latin typeface="+mn-lt"/>
              </a:rPr>
              <a:t>Figure </a:t>
            </a:r>
            <a:r>
              <a:rPr lang="en-IN" sz="2200" b="1" dirty="0" smtClean="0">
                <a:latin typeface="+mn-lt"/>
              </a:rPr>
              <a:t>5.1 </a:t>
            </a:r>
            <a:r>
              <a:rPr lang="en-IN" sz="2200" dirty="0" smtClean="0">
                <a:latin typeface="+mn-lt"/>
              </a:rPr>
              <a:t>The </a:t>
            </a:r>
            <a:r>
              <a:rPr lang="en-IN" sz="2200" dirty="0">
                <a:latin typeface="+mn-lt"/>
              </a:rPr>
              <a:t>attributes and tuples of a </a:t>
            </a:r>
            <a:r>
              <a:rPr lang="en-IN" sz="2200" dirty="0" smtClean="0">
                <a:latin typeface="+mn-lt"/>
              </a:rPr>
              <a:t>relation STUDENT</a:t>
            </a:r>
            <a:r>
              <a:rPr lang="en-IN" sz="2200" dirty="0">
                <a:latin typeface="+mn-lt"/>
              </a:rPr>
              <a:t>.</a:t>
            </a:r>
          </a:p>
        </p:txBody>
      </p:sp>
      <p:pic>
        <p:nvPicPr>
          <p:cNvPr id="19459" name="Picture 6" descr="A table titled student has 5 rows and 7 columns. The title is labeled, relation name, the rows are labeled, tuples and the columns are labeled, attributes. The column headings from left to right reads, name, s s n, home underscore phone, address, ofice underscore phone, age and g p a. The row entries are as follows. Row 1. Benjamin Nayer, 305 dash 61 dash 2435, 373 dash 1616, 2918 bluebonnet lane, NULL, 19, 3.21. Row 2. Chung cha kim, 381 dash 62 dash 1245, 375 dash 4409, 125 kirby road, NULL, 18, 2.89. Row 3. Dick Davidson, 422 dash 11 dash 2320, NULL, 3452 Elgin road, 749 dash 1253, 25, 3.53. Row 4. Rohan Panchal, 489 dash 22 dash 1100, 376 dash 9821, 265 lark lane, 749 dash 6492, 28, 3.93. Row 5. Barbara Benson, 533 dash 69 dash 1238, 839 dash 8461, 7384 Fontana lane, NULL, 19, 3.25."/>
          <p:cNvPicPr>
            <a:picLocks noChangeAspect="1" noChangeArrowheads="1"/>
          </p:cNvPicPr>
          <p:nvPr/>
        </p:nvPicPr>
        <p:blipFill rotWithShape="1">
          <a:blip r:embed="rId2">
            <a:extLst>
              <a:ext uri="{28A0092B-C50C-407E-A947-70E740481C1C}">
                <a14:useLocalDpi xmlns:a14="http://schemas.microsoft.com/office/drawing/2010/main" val="0"/>
              </a:ext>
            </a:extLst>
          </a:blip>
          <a:srcRect b="18752"/>
          <a:stretch/>
        </p:blipFill>
        <p:spPr bwMode="auto">
          <a:xfrm>
            <a:off x="712787" y="2435225"/>
            <a:ext cx="7718425" cy="227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Informal Definitions </a:t>
            </a:r>
            <a:r>
              <a:rPr lang="en-US" altLang="en-US" sz="2000" b="0"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(2 of 2)</a:t>
            </a:r>
          </a:p>
        </p:txBody>
      </p:sp>
      <p:sp>
        <p:nvSpPr>
          <p:cNvPr id="20483" name="Text Placeholder 2"/>
          <p:cNvSpPr txBox="1">
            <a:spLocks noGrp="1"/>
          </p:cNvSpPr>
          <p:nvPr>
            <p:ph type="body" idx="1"/>
          </p:nvPr>
        </p:nvSpPr>
        <p:spPr>
          <a:xfrm>
            <a:off x="457200" y="1600200"/>
            <a:ext cx="8229600" cy="3524011"/>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 of a Relation:</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Each row has a value of a data item (or set of items) that uniquely identifies that row in the table</a:t>
            </a:r>
          </a:p>
          <a:p>
            <a:pPr lvl="2" eaLnBrk="1" hangingPunct="1">
              <a:buSzTx/>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Called the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key</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In the </a:t>
            </a:r>
            <a:r>
              <a:rPr lang="pt-BR"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STUDENT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table, 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a:t>
            </a:r>
            <a:r>
              <a:rPr lang="en-US" altLang="en-US" sz="1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N is the key</a:t>
            </a:r>
          </a:p>
          <a:p>
            <a:pPr marL="741363" lvl="1" indent="-284163" eaLnBrk="1" hangingPunct="1">
              <a:buSzTx/>
              <a:buFontTx/>
              <a:buChar char="–"/>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Sometimes row-ids or sequential numbers are assigned as keys to identify the rows in a table</a:t>
            </a:r>
          </a:p>
          <a:p>
            <a:pPr lvl="2" eaLnBrk="1" hangingPunct="1">
              <a:buSzTx/>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Called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artificial key</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or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surrogate key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Formal Definitions - Schema</a:t>
            </a:r>
            <a:endParaRPr lang="en-US" dirty="0"/>
          </a:p>
        </p:txBody>
      </p:sp>
      <p:sp>
        <p:nvSpPr>
          <p:cNvPr id="3" name="Text Placeholder 2"/>
          <p:cNvSpPr>
            <a:spLocks noGrp="1"/>
          </p:cNvSpPr>
          <p:nvPr>
            <p:ph type="body" idx="1"/>
          </p:nvPr>
        </p:nvSpPr>
        <p:spPr>
          <a:xfrm>
            <a:off x="457200" y="1600200"/>
            <a:ext cx="8229600" cy="804671"/>
          </a:xfrm>
        </p:spPr>
        <p:txBody>
          <a:bodyPr/>
          <a:lstStyle/>
          <a:p>
            <a:pPr marL="255588" indent="-255588" eaLnBrk="1" hangingPunct="1">
              <a:buSzTx/>
              <a:buFontTx/>
              <a:buChar char="•"/>
              <a:defRP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The </a:t>
            </a:r>
            <a:r>
              <a:rPr lang="en-US" altLang="en-US" sz="2000" b="1" dirty="0">
                <a:solidFill>
                  <a:srgbClr val="000000"/>
                </a:solidFill>
                <a:latin typeface="Arial (Body)"/>
                <a:ea typeface="ＭＳ Ｐゴシック" pitchFamily="-84" charset="-128"/>
                <a:cs typeface="Arial" panose="020B0604020202020204" pitchFamily="34" charset="0"/>
                <a:sym typeface="Arial" panose="020B0604020202020204" pitchFamily="34" charset="0"/>
              </a:rPr>
              <a:t>Schema</a:t>
            </a: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 (or description) of a Relation:</a:t>
            </a:r>
          </a:p>
          <a:p>
            <a:pPr marL="741363" lvl="1" indent="-284163" eaLnBrk="1" hangingPunct="1">
              <a:buSzTx/>
              <a:buFontTx/>
              <a:buChar char="–"/>
              <a:defRPr/>
            </a:pPr>
            <a:r>
              <a:rPr lang="en-US" altLang="en-US" sz="2000" dirty="0">
                <a:solidFill>
                  <a:srgbClr val="000000"/>
                </a:solidFill>
                <a:latin typeface="Arial (Body)"/>
                <a:ea typeface="ＭＳ Ｐゴシック" pitchFamily="-84" charset="-128"/>
                <a:cs typeface="Arial" panose="020B0604020202020204" pitchFamily="34" charset="0"/>
                <a:sym typeface="Arial" panose="020B0604020202020204" pitchFamily="34" charset="0"/>
              </a:rPr>
              <a:t>Denoted by</a:t>
            </a:r>
            <a:endParaRPr lang="en-US" dirty="0"/>
          </a:p>
        </p:txBody>
      </p:sp>
      <p:pic>
        <p:nvPicPr>
          <p:cNvPr id="10" name="Picture 9" descr="R left parenthesis A sub1 comma A sub 2 ellipse A sub n right parenthesis"/>
          <p:cNvPicPr>
            <a:picLocks noChangeAspect="1"/>
          </p:cNvPicPr>
          <p:nvPr/>
        </p:nvPicPr>
        <p:blipFill rotWithShape="1">
          <a:blip r:embed="rId2"/>
          <a:srcRect l="5527" t="12172" r="5091" b="17047"/>
          <a:stretch/>
        </p:blipFill>
        <p:spPr>
          <a:xfrm>
            <a:off x="2632037" y="2089046"/>
            <a:ext cx="1731087" cy="354662"/>
          </a:xfrm>
          <a:prstGeom prst="rect">
            <a:avLst/>
          </a:prstGeom>
        </p:spPr>
      </p:pic>
      <p:sp>
        <p:nvSpPr>
          <p:cNvPr id="4" name="Content Placeholder 3"/>
          <p:cNvSpPr>
            <a:spLocks noGrp="1"/>
          </p:cNvSpPr>
          <p:nvPr>
            <p:ph sz="quarter" idx="13"/>
          </p:nvPr>
        </p:nvSpPr>
        <p:spPr>
          <a:xfrm>
            <a:off x="457201" y="2356484"/>
            <a:ext cx="8229600" cy="853886"/>
          </a:xfrm>
        </p:spPr>
        <p:txBody>
          <a:bodyPr/>
          <a:lstStyle/>
          <a:p>
            <a:pPr marL="741363" lvl="1" indent="-284163" eaLnBrk="1" hangingPunct="1">
              <a:spcBef>
                <a:spcPts val="600"/>
              </a:spcBef>
              <a:buClr>
                <a:schemeClr val="tx2"/>
              </a:buClr>
              <a:buSzTx/>
              <a:buFontTx/>
              <a:buChar char="–"/>
              <a:defRPr/>
            </a:pPr>
            <a:r>
              <a:rPr lang="en-US" altLang="en-US" sz="2000" i="1" dirty="0">
                <a:latin typeface="Arial (Body)"/>
                <a:ea typeface="ＭＳ Ｐゴシック" pitchFamily="-84" charset="-128"/>
                <a:cs typeface="Arial" panose="020B0604020202020204" pitchFamily="34" charset="0"/>
              </a:rPr>
              <a:t>R</a:t>
            </a:r>
            <a:r>
              <a:rPr lang="en-US" altLang="en-US" sz="2000" dirty="0">
                <a:latin typeface="Arial (Body)"/>
                <a:ea typeface="ＭＳ Ｐゴシック" pitchFamily="-84" charset="-128"/>
                <a:cs typeface="Arial" panose="020B0604020202020204" pitchFamily="34" charset="0"/>
              </a:rPr>
              <a:t> is the </a:t>
            </a:r>
            <a:r>
              <a:rPr lang="en-US" altLang="en-US" sz="2000" b="1" dirty="0">
                <a:latin typeface="Arial (Body)"/>
                <a:ea typeface="ＭＳ Ｐゴシック" pitchFamily="-84" charset="-128"/>
                <a:cs typeface="Arial" panose="020B0604020202020204" pitchFamily="34" charset="0"/>
              </a:rPr>
              <a:t>name </a:t>
            </a:r>
            <a:r>
              <a:rPr lang="en-US" altLang="en-US" sz="2000" dirty="0">
                <a:latin typeface="Arial (Body)"/>
                <a:ea typeface="ＭＳ Ｐゴシック" pitchFamily="-84" charset="-128"/>
                <a:cs typeface="Arial" panose="020B0604020202020204" pitchFamily="34" charset="0"/>
              </a:rPr>
              <a:t>of the relation</a:t>
            </a:r>
          </a:p>
          <a:p>
            <a:pPr marL="741363" lvl="1" indent="-284163" eaLnBrk="1" hangingPunct="1">
              <a:spcBef>
                <a:spcPts val="600"/>
              </a:spcBef>
              <a:buClr>
                <a:schemeClr val="tx2"/>
              </a:buClr>
              <a:buSzTx/>
              <a:buFontTx/>
              <a:buChar char="–"/>
              <a:defRPr/>
            </a:pPr>
            <a:r>
              <a:rPr lang="en-US" altLang="en-US" sz="2000" dirty="0">
                <a:latin typeface="Arial (Body)"/>
                <a:ea typeface="ＭＳ Ｐゴシック" pitchFamily="-84" charset="-128"/>
                <a:cs typeface="Arial" panose="020B0604020202020204" pitchFamily="34" charset="0"/>
              </a:rPr>
              <a:t>The </a:t>
            </a:r>
            <a:r>
              <a:rPr lang="en-US" altLang="en-US" sz="2000" b="1" dirty="0">
                <a:latin typeface="Arial (Body)"/>
                <a:ea typeface="ＭＳ Ｐゴシック" pitchFamily="-84" charset="-128"/>
                <a:cs typeface="Arial" panose="020B0604020202020204" pitchFamily="34" charset="0"/>
              </a:rPr>
              <a:t>attributes</a:t>
            </a:r>
            <a:r>
              <a:rPr lang="en-US" altLang="en-US" sz="2000" dirty="0">
                <a:latin typeface="Arial (Body)"/>
                <a:ea typeface="ＭＳ Ｐゴシック" pitchFamily="-84" charset="-128"/>
                <a:cs typeface="Arial" panose="020B0604020202020204" pitchFamily="34" charset="0"/>
              </a:rPr>
              <a:t> of the relation are</a:t>
            </a:r>
            <a:endParaRPr lang="en-US" dirty="0"/>
          </a:p>
        </p:txBody>
      </p:sp>
      <p:pic>
        <p:nvPicPr>
          <p:cNvPr id="12" name="Picture 11" descr="A sub 1 comma A sub 2 comma  ellipse comma A sub n"/>
          <p:cNvPicPr>
            <a:picLocks noChangeAspect="1"/>
          </p:cNvPicPr>
          <p:nvPr/>
        </p:nvPicPr>
        <p:blipFill rotWithShape="1">
          <a:blip r:embed="rId3"/>
          <a:srcRect l="7601" t="16976" r="6540" b="16551"/>
          <a:stretch/>
        </p:blipFill>
        <p:spPr>
          <a:xfrm>
            <a:off x="5037716" y="2862408"/>
            <a:ext cx="1409433" cy="339308"/>
          </a:xfrm>
          <a:prstGeom prst="rect">
            <a:avLst/>
          </a:prstGeom>
        </p:spPr>
      </p:pic>
      <p:sp>
        <p:nvSpPr>
          <p:cNvPr id="5" name="Content Placeholder 4"/>
          <p:cNvSpPr>
            <a:spLocks noGrp="1"/>
          </p:cNvSpPr>
          <p:nvPr>
            <p:ph sz="quarter" idx="14"/>
          </p:nvPr>
        </p:nvSpPr>
        <p:spPr>
          <a:xfrm>
            <a:off x="457200" y="3237802"/>
            <a:ext cx="1536191" cy="447230"/>
          </a:xfrm>
        </p:spPr>
        <p:txBody>
          <a:bodyPr/>
          <a:lstStyle/>
          <a:p>
            <a:pPr marL="255600">
              <a:spcBef>
                <a:spcPts val="1500"/>
              </a:spcBef>
              <a:buClr>
                <a:schemeClr val="tx2"/>
              </a:buClr>
              <a:buFont typeface="Arial" panose="020B0604020202020204" pitchFamily="34" charset="0"/>
              <a:buChar char="•"/>
            </a:pPr>
            <a:r>
              <a:rPr lang="en-US" altLang="en-US" sz="2000" dirty="0">
                <a:latin typeface="Arial (Body)"/>
                <a:ea typeface="ＭＳ Ｐゴシック" pitchFamily="-84" charset="-128"/>
                <a:cs typeface="Arial" panose="020B0604020202020204" pitchFamily="34" charset="0"/>
              </a:rPr>
              <a:t>Example</a:t>
            </a:r>
            <a:r>
              <a:rPr lang="en-US" altLang="en-US" sz="2000" dirty="0" smtClean="0">
                <a:latin typeface="Arial (Body)"/>
                <a:ea typeface="ＭＳ Ｐゴシック" pitchFamily="-84" charset="-128"/>
                <a:cs typeface="Arial" panose="020B0604020202020204" pitchFamily="34" charset="0"/>
              </a:rPr>
              <a:t>:</a:t>
            </a:r>
            <a:endParaRPr lang="en-US" altLang="en-US" sz="2000" dirty="0">
              <a:latin typeface="Arial (Body)"/>
              <a:ea typeface="ＭＳ Ｐゴシック" pitchFamily="-84" charset="-128"/>
              <a:cs typeface="Arial" panose="020B0604020202020204" pitchFamily="34" charset="0"/>
            </a:endParaRPr>
          </a:p>
        </p:txBody>
      </p:sp>
      <p:sp>
        <p:nvSpPr>
          <p:cNvPr id="6" name="Content Placeholder 5"/>
          <p:cNvSpPr>
            <a:spLocks noGrp="1"/>
          </p:cNvSpPr>
          <p:nvPr>
            <p:ph sz="quarter" idx="15"/>
          </p:nvPr>
        </p:nvSpPr>
        <p:spPr>
          <a:xfrm>
            <a:off x="457200" y="3675888"/>
            <a:ext cx="8229600" cy="2356104"/>
          </a:xfrm>
        </p:spPr>
        <p:txBody>
          <a:bodyPr/>
          <a:lstStyle/>
          <a:p>
            <a:pPr marL="741363" indent="-476250" eaLnBrk="1" hangingPunct="1">
              <a:spcBef>
                <a:spcPts val="600"/>
              </a:spcBef>
              <a:buSzTx/>
              <a:buFont typeface="Arial" panose="020B0604020202020204" pitchFamily="34" charset="0"/>
              <a:buNone/>
              <a:tabLst/>
              <a:defRPr/>
            </a:pPr>
            <a:r>
              <a:rPr lang="en-US" altLang="en-US" sz="2000" dirty="0">
                <a:latin typeface="Arial (Body)"/>
                <a:ea typeface="ＭＳ Ｐゴシック" pitchFamily="-84" charset="-128"/>
                <a:cs typeface="Arial" panose="020B0604020202020204" pitchFamily="34" charset="0"/>
              </a:rPr>
              <a:t>CUSTOMER (Cust-id, Cust-name, Address, Phone #)</a:t>
            </a:r>
          </a:p>
          <a:p>
            <a:pPr marL="741363" lvl="1" indent="-284163" eaLnBrk="1" hangingPunct="1">
              <a:spcBef>
                <a:spcPts val="600"/>
              </a:spcBef>
              <a:buClr>
                <a:schemeClr val="tx2"/>
              </a:buClr>
              <a:buSzTx/>
              <a:buFontTx/>
              <a:buChar char="–"/>
              <a:defRPr/>
            </a:pPr>
            <a:r>
              <a:rPr lang="pt-BR" altLang="en-US" sz="2000" dirty="0">
                <a:latin typeface="Arial (Body)"/>
                <a:ea typeface="ＭＳ Ｐゴシック" pitchFamily="-84" charset="-128"/>
                <a:cs typeface="Arial" panose="020B0604020202020204" pitchFamily="34" charset="0"/>
              </a:rPr>
              <a:t>CUSTOMER </a:t>
            </a:r>
            <a:r>
              <a:rPr lang="en-US" altLang="en-US" sz="2000" dirty="0">
                <a:latin typeface="Arial (Body)"/>
                <a:ea typeface="ＭＳ Ｐゴシック" pitchFamily="-84" charset="-128"/>
                <a:cs typeface="Arial" panose="020B0604020202020204" pitchFamily="34" charset="0"/>
              </a:rPr>
              <a:t>is the relation name</a:t>
            </a:r>
          </a:p>
          <a:p>
            <a:pPr marL="741363" lvl="1" indent="-284163" eaLnBrk="1" hangingPunct="1">
              <a:spcBef>
                <a:spcPts val="600"/>
              </a:spcBef>
              <a:buClr>
                <a:schemeClr val="tx2"/>
              </a:buClr>
              <a:buSzTx/>
              <a:buFontTx/>
              <a:buChar char="–"/>
              <a:defRPr/>
            </a:pPr>
            <a:r>
              <a:rPr lang="en-US" altLang="en-US" sz="2000" dirty="0">
                <a:latin typeface="Arial (Body)"/>
                <a:ea typeface="ＭＳ Ｐゴシック" pitchFamily="-84" charset="-128"/>
                <a:cs typeface="Arial" panose="020B0604020202020204" pitchFamily="34" charset="0"/>
              </a:rPr>
              <a:t>Defined over the four attributes: Cust-id, Cust-name, Address, Phone #</a:t>
            </a:r>
          </a:p>
          <a:p>
            <a:pPr eaLnBrk="1" hangingPunct="1">
              <a:spcBef>
                <a:spcPts val="1500"/>
              </a:spcBef>
              <a:buClr>
                <a:schemeClr val="tx2"/>
              </a:buClr>
              <a:buFontTx/>
              <a:buChar char="•"/>
              <a:defRPr/>
            </a:pPr>
            <a:r>
              <a:rPr lang="en-US" altLang="en-US" sz="2000" dirty="0">
                <a:latin typeface="Arial (Body)"/>
                <a:ea typeface="ＭＳ Ｐゴシック" pitchFamily="-84" charset="-128"/>
                <a:cs typeface="Arial" panose="020B0604020202020204" pitchFamily="34" charset="0"/>
              </a:rPr>
              <a:t>Each attribute has a </a:t>
            </a:r>
            <a:r>
              <a:rPr lang="en-US" altLang="en-US" sz="2000" b="1" dirty="0">
                <a:latin typeface="Arial (Body)"/>
                <a:ea typeface="ＭＳ Ｐゴシック" pitchFamily="-84" charset="-128"/>
                <a:cs typeface="Arial" panose="020B0604020202020204" pitchFamily="34" charset="0"/>
              </a:rPr>
              <a:t>domain </a:t>
            </a:r>
            <a:r>
              <a:rPr lang="en-US" altLang="en-US" sz="2000" dirty="0">
                <a:latin typeface="Arial (Body)"/>
                <a:ea typeface="ＭＳ Ｐゴシック" pitchFamily="-84" charset="-128"/>
                <a:cs typeface="Arial" panose="020B0604020202020204" pitchFamily="34" charset="0"/>
              </a:rPr>
              <a:t>or a set of valid values.</a:t>
            </a:r>
          </a:p>
          <a:p>
            <a:pPr marL="741363" lvl="1" indent="-284163" eaLnBrk="1" hangingPunct="1">
              <a:spcBef>
                <a:spcPts val="600"/>
              </a:spcBef>
              <a:buClr>
                <a:schemeClr val="tx2"/>
              </a:buClr>
              <a:buSzTx/>
              <a:buFontTx/>
              <a:buChar char="–"/>
              <a:defRPr/>
            </a:pPr>
            <a:r>
              <a:rPr lang="en-US" altLang="en-US" sz="2000" dirty="0">
                <a:latin typeface="Arial (Body)"/>
                <a:ea typeface="ＭＳ Ｐゴシック" pitchFamily="-84" charset="-128"/>
                <a:cs typeface="Arial" panose="020B0604020202020204" pitchFamily="34" charset="0"/>
              </a:rPr>
              <a:t>For example, the domain of Cust-id is 6 digit numbers.</a:t>
            </a:r>
          </a:p>
        </p:txBody>
      </p:sp>
    </p:spTree>
    <p:extLst>
      <p:ext uri="{BB962C8B-B14F-4D97-AF65-F5344CB8AC3E}">
        <p14:creationId xmlns:p14="http://schemas.microsoft.com/office/powerpoint/2010/main" val="1685169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p:txBody>
          <a:bodyPr>
            <a:spAutoFit/>
          </a:bodyPr>
          <a:lstStyle/>
          <a:p>
            <a:pPr eaLnBrk="1" hangingPunct="1">
              <a:spcBef>
                <a:spcPct val="0"/>
              </a:spcBef>
              <a:buClrTx/>
              <a:buFont typeface="Times New Roman" panose="02020603050405020304" pitchFamily="18" charset="0"/>
              <a:buNone/>
            </a:pPr>
            <a:r>
              <a:rPr lang="en-US" altLang="en-US" dirty="0" smtClean="0">
                <a:latin typeface="Times New Roman" panose="02020603050405020304" pitchFamily="18" charset="0"/>
                <a:ea typeface="ＭＳ Ｐゴシック" pitchFamily="-84" charset="-128"/>
                <a:cs typeface="Times New Roman" panose="02020603050405020304" pitchFamily="18" charset="0"/>
                <a:sym typeface="Times New Roman" panose="02020603050405020304" pitchFamily="18" charset="0"/>
              </a:rPr>
              <a:t>Formal Definitions - Tuple</a:t>
            </a:r>
          </a:p>
        </p:txBody>
      </p:sp>
      <p:sp>
        <p:nvSpPr>
          <p:cNvPr id="22531" name="Text Placeholder 2"/>
          <p:cNvSpPr txBox="1">
            <a:spLocks noGrp="1"/>
          </p:cNvSpPr>
          <p:nvPr>
            <p:ph type="body" idx="1"/>
          </p:nvPr>
        </p:nvSpPr>
        <p:spPr>
          <a:xfrm>
            <a:off x="457200" y="1600201"/>
            <a:ext cx="8229600" cy="923299"/>
          </a:xfrm>
        </p:spPr>
        <p:txBody>
          <a:bodyPr>
            <a:spAutoFit/>
          </a:bodyPr>
          <a:lstStyle/>
          <a:p>
            <a:pPr marL="255588" indent="-255588" eaLnBrk="1" hangingPunct="1">
              <a:buSzTx/>
              <a:buFontTx/>
              <a:buChar char="•"/>
              <a:tabLst/>
            </a:pP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A </a:t>
            </a:r>
            <a:r>
              <a:rPr lang="en-US" altLang="en-US" sz="2400" b="1"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tuple</a:t>
            </a:r>
            <a:r>
              <a:rPr lang="en-US" altLang="en-US" sz="2400" dirty="0" smtClean="0">
                <a:solidFill>
                  <a:srgbClr val="000000"/>
                </a:solidFill>
                <a:latin typeface="Arial (Body)"/>
                <a:ea typeface="ＭＳ Ｐゴシック" pitchFamily="-84" charset="-128"/>
                <a:cs typeface="Arial" panose="020B0604020202020204" pitchFamily="34" charset="0"/>
                <a:sym typeface="Arial" panose="020B0604020202020204" pitchFamily="34" charset="0"/>
              </a:rPr>
              <a:t> is an ordered set of values (enclosed in angled brackets</a:t>
            </a:r>
          </a:p>
        </p:txBody>
      </p:sp>
      <p:graphicFrame>
        <p:nvGraphicFramePr>
          <p:cNvPr id="2" name="Object 1" descr="single code less than sign ellipse greater than sign right parenthesis"/>
          <p:cNvGraphicFramePr>
            <a:graphicFrameLocks noChangeAspect="1"/>
          </p:cNvGraphicFramePr>
          <p:nvPr>
            <p:extLst>
              <p:ext uri="{D42A27DB-BD31-4B8C-83A1-F6EECF244321}">
                <p14:modId xmlns:p14="http://schemas.microsoft.com/office/powerpoint/2010/main" val="1802510165"/>
              </p:ext>
            </p:extLst>
          </p:nvPr>
        </p:nvGraphicFramePr>
        <p:xfrm>
          <a:off x="2029114" y="2041092"/>
          <a:ext cx="1117023" cy="435841"/>
        </p:xfrm>
        <a:graphic>
          <a:graphicData uri="http://schemas.openxmlformats.org/presentationml/2006/ole">
            <mc:AlternateContent xmlns:mc="http://schemas.openxmlformats.org/markup-compatibility/2006">
              <mc:Choice xmlns:v="urn:schemas-microsoft-com:vml" Requires="v">
                <p:oleObj spid="_x0000_s1273" name="Equation" r:id="rId3" imgW="520560" imgH="203040" progId="Equation.DSMT4">
                  <p:embed/>
                </p:oleObj>
              </mc:Choice>
              <mc:Fallback>
                <p:oleObj name="Equation" r:id="rId3" imgW="520560" imgH="203040" progId="Equation.DSMT4">
                  <p:embed/>
                  <p:pic>
                    <p:nvPicPr>
                      <p:cNvPr id="0" name=""/>
                      <p:cNvPicPr/>
                      <p:nvPr/>
                    </p:nvPicPr>
                    <p:blipFill>
                      <a:blip r:embed="rId4"/>
                      <a:stretch>
                        <a:fillRect/>
                      </a:stretch>
                    </p:blipFill>
                    <p:spPr>
                      <a:xfrm>
                        <a:off x="2029114" y="2041092"/>
                        <a:ext cx="1117023" cy="435841"/>
                      </a:xfrm>
                      <a:prstGeom prst="rect">
                        <a:avLst/>
                      </a:prstGeom>
                    </p:spPr>
                  </p:pic>
                </p:oleObj>
              </mc:Fallback>
            </mc:AlternateContent>
          </a:graphicData>
        </a:graphic>
      </p:graphicFrame>
      <p:sp>
        <p:nvSpPr>
          <p:cNvPr id="3" name="Content Placeholder 2"/>
          <p:cNvSpPr>
            <a:spLocks noGrp="1"/>
          </p:cNvSpPr>
          <p:nvPr>
            <p:ph sz="quarter" idx="13"/>
          </p:nvPr>
        </p:nvSpPr>
        <p:spPr>
          <a:xfrm>
            <a:off x="457200" y="2488374"/>
            <a:ext cx="8229600" cy="1836738"/>
          </a:xfrm>
        </p:spPr>
        <p:txBody>
          <a:bodyPr/>
          <a:lstStyle/>
          <a:p>
            <a:pPr indent="-255588" eaLnBrk="1" hangingPunct="1">
              <a:spcBef>
                <a:spcPts val="1500"/>
              </a:spcBef>
              <a:buClr>
                <a:schemeClr val="tx2"/>
              </a:buClr>
              <a:buFontTx/>
              <a:buChar char="•"/>
            </a:pPr>
            <a:r>
              <a:rPr lang="en-US" altLang="en-US" sz="2400" dirty="0">
                <a:latin typeface="Arial (Body)"/>
                <a:ea typeface="ＭＳ Ｐゴシック" pitchFamily="-84" charset="-128"/>
                <a:cs typeface="Arial" panose="020B0604020202020204" pitchFamily="34" charset="0"/>
              </a:rPr>
              <a:t>Each value is derived from an appropriate </a:t>
            </a:r>
            <a:r>
              <a:rPr lang="en-US" altLang="en-US" sz="2400" b="1" dirty="0">
                <a:latin typeface="Arial (Body)"/>
                <a:ea typeface="ＭＳ Ｐゴシック" pitchFamily="-84" charset="-128"/>
                <a:cs typeface="Arial" panose="020B0604020202020204" pitchFamily="34" charset="0"/>
              </a:rPr>
              <a:t>domain</a:t>
            </a:r>
            <a:r>
              <a:rPr lang="en-US" altLang="en-US" sz="2400" dirty="0" smtClean="0">
                <a:latin typeface="Arial (Body)"/>
                <a:ea typeface="ＭＳ Ｐゴシック" pitchFamily="-84" charset="-128"/>
                <a:cs typeface="Arial" panose="020B0604020202020204" pitchFamily="34" charset="0"/>
              </a:rPr>
              <a:t>.</a:t>
            </a:r>
            <a:endParaRPr lang="en-US" altLang="en-US" sz="2400" dirty="0">
              <a:latin typeface="Arial (Body)"/>
              <a:ea typeface="ＭＳ Ｐゴシック" pitchFamily="-84" charset="-128"/>
              <a:cs typeface="Arial" panose="020B0604020202020204" pitchFamily="34" charset="0"/>
            </a:endParaRPr>
          </a:p>
          <a:p>
            <a:pPr indent="-255588" eaLnBrk="1" hangingPunct="1">
              <a:spcBef>
                <a:spcPts val="1500"/>
              </a:spcBef>
              <a:buClr>
                <a:schemeClr val="tx2"/>
              </a:buClr>
              <a:buFontTx/>
              <a:buChar char="•"/>
            </a:pPr>
            <a:r>
              <a:rPr lang="en-US" altLang="en-US" sz="2400" dirty="0">
                <a:latin typeface="Arial (Body)"/>
                <a:ea typeface="ＭＳ Ｐゴシック" pitchFamily="-84" charset="-128"/>
                <a:cs typeface="Arial" panose="020B0604020202020204" pitchFamily="34" charset="0"/>
              </a:rPr>
              <a:t>A row in the </a:t>
            </a:r>
            <a:r>
              <a:rPr lang="pt-BR" altLang="en-US" sz="2400" dirty="0" smtClean="0">
                <a:latin typeface="Arial (Body)"/>
                <a:ea typeface="ＭＳ Ｐゴシック" pitchFamily="-84" charset="-128"/>
                <a:cs typeface="Arial" panose="020B0604020202020204" pitchFamily="34" charset="0"/>
              </a:rPr>
              <a:t>CUSTOMER </a:t>
            </a:r>
            <a:r>
              <a:rPr lang="en-US" altLang="en-US" sz="2400" dirty="0">
                <a:latin typeface="Arial (Body)"/>
                <a:ea typeface="ＭＳ Ｐゴシック" pitchFamily="-84" charset="-128"/>
                <a:cs typeface="Arial" panose="020B0604020202020204" pitchFamily="34" charset="0"/>
              </a:rPr>
              <a:t>relation is a 4-tuple and would consist of four values, for example</a:t>
            </a:r>
            <a:r>
              <a:rPr lang="en-US" altLang="en-US" sz="2400" dirty="0" smtClean="0">
                <a:latin typeface="Arial (Body)"/>
                <a:ea typeface="ＭＳ Ｐゴシック" pitchFamily="-84" charset="-128"/>
                <a:cs typeface="Arial" panose="020B0604020202020204" pitchFamily="34" charset="0"/>
              </a:rPr>
              <a:t>:</a:t>
            </a:r>
          </a:p>
          <a:p>
            <a:pPr marL="741600" indent="-284400" eaLnBrk="1" hangingPunct="1">
              <a:spcBef>
                <a:spcPts val="600"/>
              </a:spcBef>
              <a:buClr>
                <a:schemeClr val="tx2"/>
              </a:buClr>
              <a:buFontTx/>
              <a:buChar char="–"/>
            </a:pPr>
            <a:r>
              <a:rPr lang="en-IN" altLang="en-US" sz="2400" dirty="0" smtClean="0">
                <a:latin typeface="+mn-lt"/>
                <a:ea typeface="ＭＳ Ｐゴシック" pitchFamily="-84" charset="-128"/>
              </a:rPr>
              <a:t> </a:t>
            </a:r>
          </a:p>
        </p:txBody>
      </p:sp>
      <p:pic>
        <p:nvPicPr>
          <p:cNvPr id="10" name="Picture 9" descr="less than sign 632895 comma double code john Smith double code comma  double codea 101 Main St. Atlanta comma GA 30332 double code comma inverted comma right parenthesis 404 right parenthesis 894 dash 2000 double code greater than sign"/>
          <p:cNvPicPr>
            <a:picLocks noChangeAspect="1"/>
          </p:cNvPicPr>
          <p:nvPr/>
        </p:nvPicPr>
        <p:blipFill rotWithShape="1">
          <a:blip r:embed="rId5"/>
          <a:srcRect l="2174" t="8003" r="1749" b="14003"/>
          <a:stretch/>
        </p:blipFill>
        <p:spPr>
          <a:xfrm>
            <a:off x="1307592" y="3995928"/>
            <a:ext cx="6208776" cy="713232"/>
          </a:xfrm>
          <a:prstGeom prst="rect">
            <a:avLst/>
          </a:prstGeom>
        </p:spPr>
      </p:pic>
      <p:sp>
        <p:nvSpPr>
          <p:cNvPr id="4" name="Content Placeholder 3"/>
          <p:cNvSpPr>
            <a:spLocks noGrp="1"/>
          </p:cNvSpPr>
          <p:nvPr>
            <p:ph sz="quarter" idx="14"/>
          </p:nvPr>
        </p:nvSpPr>
        <p:spPr>
          <a:xfrm>
            <a:off x="457200" y="4727448"/>
            <a:ext cx="8232775" cy="1451674"/>
          </a:xfrm>
        </p:spPr>
        <p:txBody>
          <a:bodyPr/>
          <a:lstStyle/>
          <a:p>
            <a:pPr marL="741600" lvl="1" indent="-284400" eaLnBrk="1" hangingPunct="1">
              <a:spcBef>
                <a:spcPts val="600"/>
              </a:spcBef>
              <a:buClr>
                <a:schemeClr val="tx2"/>
              </a:buClr>
              <a:buSzTx/>
              <a:buFontTx/>
              <a:buChar char="–"/>
            </a:pPr>
            <a:r>
              <a:rPr lang="en-US" altLang="en-US" sz="2400" dirty="0">
                <a:latin typeface="Arial (Body)"/>
                <a:ea typeface="ＭＳ Ｐゴシック" pitchFamily="-84" charset="-128"/>
                <a:cs typeface="Arial" panose="020B0604020202020204" pitchFamily="34" charset="0"/>
              </a:rPr>
              <a:t>This is called a 4-tuple as it has 4 values</a:t>
            </a:r>
          </a:p>
          <a:p>
            <a:pPr marL="741600" lvl="1" indent="-284400" eaLnBrk="1" hangingPunct="1">
              <a:spcBef>
                <a:spcPts val="600"/>
              </a:spcBef>
              <a:buClr>
                <a:schemeClr val="tx2"/>
              </a:buClr>
              <a:buSzTx/>
              <a:buFontTx/>
              <a:buChar char="–"/>
            </a:pPr>
            <a:r>
              <a:rPr lang="en-US" altLang="en-US" sz="2400" dirty="0">
                <a:latin typeface="Arial (Body)"/>
                <a:ea typeface="ＭＳ Ｐゴシック" pitchFamily="-84" charset="-128"/>
                <a:cs typeface="Arial" panose="020B0604020202020204" pitchFamily="34" charset="0"/>
              </a:rPr>
              <a:t>A tuple (row) in the </a:t>
            </a:r>
            <a:r>
              <a:rPr lang="pt-BR" altLang="en-US" sz="2400" dirty="0">
                <a:latin typeface="Arial (Body)"/>
                <a:ea typeface="ＭＳ Ｐゴシック" pitchFamily="-84" charset="-128"/>
                <a:cs typeface="Arial" panose="020B0604020202020204" pitchFamily="34" charset="0"/>
              </a:rPr>
              <a:t>CUSTOMER </a:t>
            </a:r>
            <a:r>
              <a:rPr lang="en-US" altLang="en-US" sz="2400" dirty="0">
                <a:latin typeface="Arial (Body)"/>
                <a:ea typeface="ＭＳ Ｐゴシック" pitchFamily="-84" charset="-128"/>
                <a:cs typeface="Arial" panose="020B0604020202020204" pitchFamily="34" charset="0"/>
              </a:rPr>
              <a:t>relation.</a:t>
            </a:r>
          </a:p>
          <a:p>
            <a:pPr indent="-255588" eaLnBrk="1" hangingPunct="1">
              <a:spcBef>
                <a:spcPts val="1500"/>
              </a:spcBef>
              <a:buClr>
                <a:schemeClr val="tx2"/>
              </a:buClr>
              <a:buFontTx/>
              <a:buChar char="•"/>
            </a:pPr>
            <a:r>
              <a:rPr lang="en-US" altLang="en-US" sz="2400" dirty="0">
                <a:latin typeface="Arial (Body)"/>
                <a:ea typeface="ＭＳ Ｐゴシック" pitchFamily="-84" charset="-128"/>
                <a:cs typeface="Arial" panose="020B0604020202020204" pitchFamily="34" charset="0"/>
              </a:rPr>
              <a:t>A relation is a </a:t>
            </a:r>
            <a:r>
              <a:rPr lang="en-US" altLang="en-US" sz="2400" b="1" dirty="0">
                <a:latin typeface="Arial (Body)"/>
                <a:ea typeface="ＭＳ Ｐゴシック" pitchFamily="-84" charset="-128"/>
                <a:cs typeface="Arial" panose="020B0604020202020204" pitchFamily="34" charset="0"/>
              </a:rPr>
              <a:t>set </a:t>
            </a:r>
            <a:r>
              <a:rPr lang="en-US" altLang="en-US" sz="2400" dirty="0">
                <a:latin typeface="Arial (Body)"/>
                <a:ea typeface="ＭＳ Ｐゴシック" pitchFamily="-84" charset="-128"/>
                <a:cs typeface="Arial" panose="020B0604020202020204" pitchFamily="34" charset="0"/>
              </a:rPr>
              <a:t>of such tuples (rows</a:t>
            </a:r>
            <a:r>
              <a:rPr lang="en-US" altLang="en-US" sz="2400" dirty="0" smtClean="0">
                <a:latin typeface="Arial (Body)"/>
                <a:ea typeface="ＭＳ Ｐゴシック" pitchFamily="-84" charset="-128"/>
                <a:cs typeface="Arial" panose="020B0604020202020204" pitchFamily="34" charset="0"/>
              </a:rPr>
              <a:t>)</a:t>
            </a:r>
            <a:endParaRPr lang="en-US" altLang="en-US" sz="2400" dirty="0">
              <a:latin typeface="Arial (Body)"/>
              <a:ea typeface="ＭＳ Ｐゴシック" pitchFamily="-84" charset="-128"/>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8672</TotalTime>
  <Words>3120</Words>
  <Application>Microsoft Office PowerPoint</Application>
  <PresentationFormat>On-screen Show (4:3)</PresentationFormat>
  <Paragraphs>322</Paragraphs>
  <Slides>45</Slides>
  <Notes>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5" baseType="lpstr">
      <vt:lpstr>ＭＳ Ｐゴシック</vt:lpstr>
      <vt:lpstr>Arial</vt:lpstr>
      <vt:lpstr>Arial (Body)</vt:lpstr>
      <vt:lpstr>Noto Sans Symbols</vt:lpstr>
      <vt:lpstr>Times New Roman</vt:lpstr>
      <vt:lpstr>Verdana</vt:lpstr>
      <vt:lpstr>Wingdings</vt:lpstr>
      <vt:lpstr>2_508 Lecture</vt:lpstr>
      <vt:lpstr>1_508 Lecture</vt:lpstr>
      <vt:lpstr>Equation</vt:lpstr>
      <vt:lpstr>Fundamentals of Database Systems</vt:lpstr>
      <vt:lpstr>Learning Objectives</vt:lpstr>
      <vt:lpstr>Relational Model Concepts (1 of 2)</vt:lpstr>
      <vt:lpstr>Relational Model Concepts (2 of 2)</vt:lpstr>
      <vt:lpstr>Informal Definitions (1 of 2)</vt:lpstr>
      <vt:lpstr>Example of a Relation</vt:lpstr>
      <vt:lpstr>Informal Definitions (2 of 2)</vt:lpstr>
      <vt:lpstr>Formal Definitions - Schema</vt:lpstr>
      <vt:lpstr>Formal Definitions - Tuple</vt:lpstr>
      <vt:lpstr>Formal Definitions - Domain</vt:lpstr>
      <vt:lpstr>Formal Definitions - State</vt:lpstr>
      <vt:lpstr>Formal Definitions - Summary</vt:lpstr>
      <vt:lpstr>Formal Definitions - Example</vt:lpstr>
      <vt:lpstr>Definition Summary</vt:lpstr>
      <vt:lpstr>Example – A Relation STUDENT</vt:lpstr>
      <vt:lpstr>Characteristics of Relations (1 of 3)</vt:lpstr>
      <vt:lpstr>Same State as Previous Figure (but with Different Order of Tuples)</vt:lpstr>
      <vt:lpstr>Characteristics of Relations (2 of 3)</vt:lpstr>
      <vt:lpstr>Characteristics of Relations (3 of 3)</vt:lpstr>
      <vt:lpstr>Constraints</vt:lpstr>
      <vt:lpstr>Relational Integrity Constraints</vt:lpstr>
      <vt:lpstr>Key Constraints (1 of 3)</vt:lpstr>
      <vt:lpstr>Key Constraints (2 of 3)</vt:lpstr>
      <vt:lpstr>Key Constraints (3 of 3)</vt:lpstr>
      <vt:lpstr>Car Table with Two Candidate Keys – License Number Chosen as Primary Key</vt:lpstr>
      <vt:lpstr>Relational Database Schema</vt:lpstr>
      <vt:lpstr>COMPANY Database Schema</vt:lpstr>
      <vt:lpstr>Relational Database State</vt:lpstr>
      <vt:lpstr>Populated Database State</vt:lpstr>
      <vt:lpstr>Populated Database State for COMPANY</vt:lpstr>
      <vt:lpstr>Entity Integrity</vt:lpstr>
      <vt:lpstr>Referential Integrity (1 of 2)</vt:lpstr>
      <vt:lpstr>Referential Integrity (2 of 2)</vt:lpstr>
      <vt:lpstr>Referential Integrity (or Foreign Key) Constraint</vt:lpstr>
      <vt:lpstr>Displaying a Relational Database Schema and Its Constraints</vt:lpstr>
      <vt:lpstr>Referential Integrity Constraints for COMPANY Database</vt:lpstr>
      <vt:lpstr>Other Types of Constraints</vt:lpstr>
      <vt:lpstr>Update Operations on Relations (1 of 2)</vt:lpstr>
      <vt:lpstr>Update Operations on Relations (2 of 2)</vt:lpstr>
      <vt:lpstr>Possible Violations for Each Operation (1 of 3)</vt:lpstr>
      <vt:lpstr>Possible Violations for Each Operation (2 of 3)</vt:lpstr>
      <vt:lpstr>Possible Violations for Each Operation (3 of 3)</vt:lpstr>
      <vt:lpstr>Summary</vt:lpstr>
      <vt:lpstr>In-Class Exercise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1019</cp:revision>
  <dcterms:modified xsi:type="dcterms:W3CDTF">2018-05-11T09:43:16Z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