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8"/>
  </p:notesMasterIdLst>
  <p:handoutMasterIdLst>
    <p:handoutMasterId r:id="rId59"/>
  </p:handoutMasterIdLst>
  <p:sldIdLst>
    <p:sldId id="301" r:id="rId3"/>
    <p:sldId id="305" r:id="rId4"/>
    <p:sldId id="307" r:id="rId5"/>
    <p:sldId id="308" r:id="rId6"/>
    <p:sldId id="309" r:id="rId7"/>
    <p:sldId id="310" r:id="rId8"/>
    <p:sldId id="311" r:id="rId9"/>
    <p:sldId id="312" r:id="rId10"/>
    <p:sldId id="313" r:id="rId11"/>
    <p:sldId id="314" r:id="rId12"/>
    <p:sldId id="315" r:id="rId13"/>
    <p:sldId id="316" r:id="rId14"/>
    <p:sldId id="317" r:id="rId15"/>
    <p:sldId id="364"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52" r:id="rId50"/>
    <p:sldId id="353" r:id="rId51"/>
    <p:sldId id="354" r:id="rId52"/>
    <p:sldId id="355" r:id="rId53"/>
    <p:sldId id="356" r:id="rId54"/>
    <p:sldId id="357" r:id="rId55"/>
    <p:sldId id="358" r:id="rId56"/>
    <p:sldId id="306" r:id="rId5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343" autoAdjust="0"/>
  </p:normalViewPr>
  <p:slideViewPr>
    <p:cSldViewPr snapToGrid="0" snapToObjects="1">
      <p:cViewPr varScale="1">
        <p:scale>
          <a:sx n="109" d="100"/>
          <a:sy n="109" d="100"/>
        </p:scale>
        <p:origin x="1872" y="102"/>
      </p:cViewPr>
      <p:guideLst>
        <p:guide orient="horz" pos="2160"/>
        <p:guide pos="2880"/>
      </p:guideLst>
    </p:cSldViewPr>
  </p:slideViewPr>
  <p:outlineViewPr>
    <p:cViewPr>
      <p:scale>
        <a:sx n="33" d="100"/>
        <a:sy n="33" d="100"/>
      </p:scale>
      <p:origin x="0" y="-4301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19399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283100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smtClean="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229600" cy="478970"/>
          </a:xfrm>
        </p:spPr>
        <p:txBody>
          <a:bodyPr/>
          <a:lstStyle/>
          <a:p>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a:t>
            </a:r>
            <a:r>
              <a:rPr lang="en-US" b="1" dirty="0" smtClean="0">
                <a:latin typeface="+mn-lt"/>
              </a:rPr>
              <a:t>6</a:t>
            </a:r>
            <a:endParaRPr lang="en-US" b="1" dirty="0">
              <a:latin typeface="+mn-lt"/>
            </a:endParaRPr>
          </a:p>
        </p:txBody>
      </p:sp>
      <p:sp>
        <p:nvSpPr>
          <p:cNvPr id="5" name="Text Placeholder 4"/>
          <p:cNvSpPr>
            <a:spLocks noGrp="1"/>
          </p:cNvSpPr>
          <p:nvPr>
            <p:ph type="body" idx="3"/>
          </p:nvPr>
        </p:nvSpPr>
        <p:spPr>
          <a:xfrm>
            <a:off x="5029200" y="3114461"/>
            <a:ext cx="3657600" cy="993081"/>
          </a:xfrm>
        </p:spPr>
        <p:txBody>
          <a:bodyPr/>
          <a:lstStyle/>
          <a:p>
            <a:pPr algn="ctr">
              <a:defRPr/>
            </a:pPr>
            <a:r>
              <a:rPr lang="en-US" dirty="0" smtClean="0">
                <a:latin typeface="+mn-lt"/>
              </a:rPr>
              <a:t>Basic S</a:t>
            </a:r>
            <a:r>
              <a:rPr lang="en-US" sz="100" dirty="0" smtClean="0">
                <a:latin typeface="+mn-lt"/>
              </a:rPr>
              <a:t> </a:t>
            </a:r>
            <a:r>
              <a:rPr lang="en-US" dirty="0" smtClean="0">
                <a:latin typeface="+mn-lt"/>
              </a:rPr>
              <a:t>Q</a:t>
            </a:r>
            <a:r>
              <a:rPr lang="en-US" sz="100" dirty="0">
                <a:latin typeface="+mn-lt"/>
              </a:rPr>
              <a:t> </a:t>
            </a:r>
            <a:r>
              <a:rPr lang="en-US" dirty="0" smtClean="0">
                <a:latin typeface="+mn-lt"/>
              </a:rPr>
              <a:t>L</a:t>
            </a:r>
            <a:endParaRPr lang="en-US" dirty="0">
              <a:latin typeface="+mn-lt"/>
            </a:endParaRP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latin typeface="Times New Roman" panose="02020603050405020304" pitchFamily="18" charset="0"/>
                <a:ea typeface="ＭＳ Ｐゴシック" panose="020B0600070205080204" pitchFamily="34" charset="-128"/>
              </a:rPr>
              <a:t>COMPANY Relational Database Schema</a:t>
            </a:r>
            <a:endParaRPr lang="en-IN" dirty="0">
              <a:latin typeface="Times New Roman" panose="02020603050405020304" pitchFamily="18" charset="0"/>
            </a:endParaRPr>
          </a:p>
        </p:txBody>
      </p:sp>
      <p:sp>
        <p:nvSpPr>
          <p:cNvPr id="10" name="Content Placeholder 9"/>
          <p:cNvSpPr>
            <a:spLocks noGrp="1"/>
          </p:cNvSpPr>
          <p:nvPr>
            <p:ph type="body" idx="1"/>
          </p:nvPr>
        </p:nvSpPr>
        <p:spPr>
          <a:xfrm>
            <a:off x="457200" y="1600200"/>
            <a:ext cx="8229600" cy="657149"/>
          </a:xfrm>
        </p:spPr>
        <p:txBody>
          <a:bodyPr/>
          <a:lstStyle/>
          <a:p>
            <a:pPr marL="0" indent="0">
              <a:buNone/>
            </a:pPr>
            <a:r>
              <a:rPr lang="en-US" altLang="en-US" sz="1800" b="1" dirty="0" smtClean="0">
                <a:latin typeface="+mn-lt"/>
                <a:ea typeface="ＭＳ Ｐゴシック" panose="020B0600070205080204" pitchFamily="34" charset="-128"/>
              </a:rPr>
              <a:t>Figure 5.7</a:t>
            </a:r>
            <a:r>
              <a:rPr lang="en-US" altLang="en-US" sz="1800" dirty="0" smtClean="0">
                <a:latin typeface="+mn-lt"/>
                <a:ea typeface="ＭＳ Ｐゴシック" panose="020B0600070205080204" pitchFamily="34" charset="-128"/>
              </a:rPr>
              <a:t> </a:t>
            </a:r>
            <a:r>
              <a:rPr lang="en-IN" sz="1800" dirty="0">
                <a:latin typeface="+mn-lt"/>
              </a:rPr>
              <a:t>Referential integrity constraints displayed on the COMPANY relational database schema.</a:t>
            </a:r>
          </a:p>
        </p:txBody>
      </p:sp>
      <p:pic>
        <p:nvPicPr>
          <p:cNvPr id="4" name="Picture 2" descr="A schema diagram represents a relational database for a company. EMPLOYEE, DEPARTMENT, D E P T LOCATIONS, PROJECT, WORKS ON, DEPENDENT are the entities which are highlighted. The entity named EMPLOYEE has the following attributes. F name, M i n i t, L name, S s n which is underlined, B date, Address, Sex, Salary, Super s s n, D no. The entity DEPARTMENT has the following attributes. D name, D number which is underlined, M g r s s n, M g r start date. The entity DEPT LOCATIONS has the following attributes . D number and D location which are underlined. The entity PROJECT has the following attributes . P name, P number which is underlined, P location, D n u m. The entity WORKS ON has the following attributes . E s s n, P no which is underlined, Hours. The entity DEPENDENT has the following attributes . E s s n and Dependent name which is underlined, Sex, B date, Relationship. The attribute Super s s n points to the attribute S s n which is underlined comes under the entity EMPLOYEE. The attribute E s s n which is underlined of the DEPENDENT entity points to the attribute S s n which is underlined of the EMPLOYEE entity. The attribute E s s n which is underlined of the WORKS ON entity points to the attribute S s n which is underlined of the EMPLOYEE entity. The attribute M g r s s n of the DEPARTMENT entity points to the attribute S s n which is underlined. The attribute P no which is underlined of the WORKS ON entity points to the attribute P number which is underlined of the PROJECT entity. The attribute D no of the EMPLOYEE entity points to the attribute D number which is underlined of the DEPARTMENT entity. The attribute D n u m of the PROJECT entity points to the D number which is underlined of the DEPARTMENT entity. The attribute D number which is underlined of the D E P T LOCATIONS points to the attribute D number which is underlined of the DEPARTMENT entit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6733" y="2388011"/>
            <a:ext cx="5190533" cy="368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5011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sz="3000" dirty="0" smtClean="0">
                <a:latin typeface="Times New Roman" panose="02020603050405020304" pitchFamily="18" charset="0"/>
                <a:ea typeface="ＭＳ Ｐゴシック" panose="020B0600070205080204" pitchFamily="34" charset="-128"/>
              </a:rPr>
              <a:t>Figure 5.6 </a:t>
            </a:r>
            <a:r>
              <a:rPr lang="en-IN" altLang="en-US" sz="3000" dirty="0">
                <a:latin typeface="Times New Roman" panose="02020603050405020304" pitchFamily="18" charset="0"/>
                <a:ea typeface="ＭＳ Ｐゴシック" panose="020B0600070205080204" pitchFamily="34" charset="-128"/>
              </a:rPr>
              <a:t>One Possible Database State for the </a:t>
            </a:r>
            <a:r>
              <a:rPr lang="en-IN" altLang="en-US" sz="3000" dirty="0" smtClean="0">
                <a:latin typeface="Times New Roman" panose="02020603050405020304" pitchFamily="18" charset="0"/>
                <a:ea typeface="ＭＳ Ｐゴシック" panose="020B0600070205080204" pitchFamily="34" charset="-128"/>
              </a:rPr>
              <a:t>COMPANY </a:t>
            </a:r>
            <a:r>
              <a:rPr lang="en-IN" altLang="en-US" sz="3000" dirty="0">
                <a:latin typeface="Times New Roman" panose="02020603050405020304" pitchFamily="18" charset="0"/>
                <a:ea typeface="ＭＳ Ｐゴシック" panose="020B0600070205080204" pitchFamily="34" charset="-128"/>
              </a:rPr>
              <a:t>Relational Database Schema</a:t>
            </a:r>
            <a:r>
              <a:rPr lang="en-US" altLang="en-US" sz="3000" dirty="0" smtClean="0">
                <a:latin typeface="Times New Roman" panose="02020603050405020304" pitchFamily="18" charset="0"/>
                <a:ea typeface="ＭＳ Ｐゴシック" panose="020B0600070205080204" pitchFamily="34" charset="-128"/>
              </a:rPr>
              <a:t> </a:t>
            </a:r>
            <a:r>
              <a:rPr lang="en-US" altLang="en-US" sz="2000" b="0" dirty="0" smtClean="0">
                <a:latin typeface="Times New Roman" panose="02020603050405020304" pitchFamily="18" charset="0"/>
                <a:ea typeface="ＭＳ Ｐゴシック" panose="020B0600070205080204" pitchFamily="34" charset="-128"/>
              </a:rPr>
              <a:t>(1 of 2)</a:t>
            </a:r>
            <a:endParaRPr lang="en-IN" sz="2000" b="0" dirty="0">
              <a:latin typeface="Times New Roman" panose="02020603050405020304" pitchFamily="18" charset="0"/>
            </a:endParaRPr>
          </a:p>
        </p:txBody>
      </p:sp>
      <p:pic>
        <p:nvPicPr>
          <p:cNvPr id="11" name="Picture 3" descr="A schema diagram for the COMPANY relational database which consists of three tables named EMPLOYEE, DEPARTMENT, and DEPT LOCATIONS. A table titled, EMPLOYEE. A Table has 8 rows and 10 columns. The columns have the following headings from left to right. F name, Minit, L name, S s n, B date, Address, Sex, Salary, Super s s n, D no. The row entries are as follows. Row 1. F name, John. Minit, B. L name, Smith. S s n, 1 2 3 4 5 6 7 8 9. B date, 19 65 01 09. Address, 731 Fondren, Houston, T X. Sex, M. Salary, 30,000. Super s s n, 3 3 3 4 4 5 5 5 5. D no, 5. Row 2. F name, Franklin. Minit, T. L name, Wong. S s n, 3 3 3 4 4 5 5 5 5. B date, 19 55 12 08. Address, 638 Voss, Houston, T X. Sex, M. Salary, 40,000. Super s s n, 8 8 8 6 6 5 5 5 5. D no, 5. Row 3. F name, Alicia. Minit, J. L name, Zelaya. S s n, 9 9 9 8 8 7 7 7 7. B date, 19 68 01 19. Address, 3321 Castle, Spring, T X. Sex, F. Salary, 25,000. Super s s n, 9 8 7 6 5 4 3 2 1. D no, 4. Row 4. F name, Jennifer. Minit, S. L name, Wallace. S s n, 9 8 7 6 5 4 3 2 1. B date, 19 41 06 20. Address, 291 Berry, Bellaire, T X. Sex, F. Salary, 43,000. Super s s n, 8 8 8 6 6 5 5 5 5. D no, 4. Row 5. F name, Ramesh. Minit, K. L name, Narayan. S s n, 6 6 6 8 8 4 4 4 4. B date, 19 62 09 15. Address, 975 Fire Oak, Humble, T X. Sex, M. Salary, 38,000. Super s s n, 3 3 3 4 4 5 5 5 5. D no, 5. Row 6. F name, Joyce Minit, A. L name, English. S s n, 4 5 3 4 5 3 4 5 3. B date, 19 72 07 31. Address, 5631 Rice, Houston, T X. Sex, F. Salary, 25,000. Super s s n, 3 3 3 4 4 5 5 5 5. D no, 5. Row 7. F name, Ahmad. Minit, V. L name, Jabbar. S s n, 9 8 7 9 8 7 9 8 7. B date, 19 69 03 29. Address, 980 Dallas, Houston, T X. Sex, M. Salary, 25,000. Super s s n, 9 8 7 6 5 4 3 2 1. D no, 4. Row 8. F name, James. Minit, E. L name, Borg. S s n, 8 8 8 6 6 5 5 5 5. B date, 19 37 11 10. Address, 450 Stone, Houston, T X. Sex, M. Salary, 55,000. Super s s n, NULL. D no, 1. Here, the column name S s n is underlined. A table titled, DEPARTMENT The Table has 3 rows and 9 columns. The columns have the following headings from left to right. D name, D number, M g r s s n, M g r start date Address, Sex, Salary, Super s s n, D no. The row entries are as follows. Row 1. D name, Research. D number, 5. M g r s s n, 3 3 3 4 4 5 5 5 5. M g r start date, 19 88 05 22. Address, 731 Fondren, Houston, T X. Sex, M. Salary, 30,000. Super s s n, 3 3 3 4 4 5 5 5 5. D no, 5. Row 2. D name, Administration. D number, 4. M g r s s n, 9 8 7 6 5 4 3 2 1. M g r start date, 19 95 01 01. Address, 638 Voss, Houston, T X. Sex, M. Salary, 40,000. Super s s n, 8 8 8 6 6 5 5 5 5. D no, 5. Row 3. D name, Headquarters. D number, 1. M g r s s n, 8 8 8 6 6 5 5 5 5. M g r start date, 19 81 06 19. Address, 3321 Castle, Spring, T X. Sex, F. Salary, 25,000. Super s s n, 9 8 7 6 5 4 3 2 1. D no, 4. Here, the column name D number is underlined. A table titled, DEPT LOCATIONS. The Table has 5 rows and 2 columns. The columns have the following headings from left to right. D number, D location. The row entries are as follows. Row 1. D number, 1. D location, Houston. Row 2. D number, 4. D location, Stafford. Row 3. D number, 5. D location, Bellaire. Row 4. D number, 5. D location, Sugarland. Row 5. D number, 5. D location, Houston. Here, D number and D location are underlined."/>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1272" y="1639476"/>
            <a:ext cx="7481455" cy="4522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5591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000" dirty="0">
                <a:latin typeface="Times New Roman" panose="02020603050405020304" pitchFamily="18" charset="0"/>
                <a:ea typeface="ＭＳ Ｐゴシック" panose="020B0600070205080204" pitchFamily="34" charset="-128"/>
              </a:rPr>
              <a:t>Figure 5.6 </a:t>
            </a:r>
            <a:r>
              <a:rPr lang="en-IN" altLang="en-US" sz="3000" dirty="0">
                <a:latin typeface="Times New Roman" panose="02020603050405020304" pitchFamily="18" charset="0"/>
                <a:ea typeface="ＭＳ Ｐゴシック" panose="020B0600070205080204" pitchFamily="34" charset="-128"/>
              </a:rPr>
              <a:t>One Possible Database State for the </a:t>
            </a:r>
            <a:r>
              <a:rPr lang="en-IN" altLang="en-US" sz="3000" dirty="0" smtClean="0">
                <a:latin typeface="Times New Roman" panose="02020603050405020304" pitchFamily="18" charset="0"/>
                <a:ea typeface="ＭＳ Ｐゴシック" panose="020B0600070205080204" pitchFamily="34" charset="-128"/>
              </a:rPr>
              <a:t>COMPANY </a:t>
            </a:r>
            <a:r>
              <a:rPr lang="en-IN" altLang="en-US" sz="3000" dirty="0">
                <a:latin typeface="Times New Roman" panose="02020603050405020304" pitchFamily="18" charset="0"/>
                <a:ea typeface="ＭＳ Ｐゴシック" panose="020B0600070205080204" pitchFamily="34" charset="-128"/>
              </a:rPr>
              <a:t>Relational Database Schema</a:t>
            </a:r>
            <a:r>
              <a:rPr lang="en-US" altLang="en-US" sz="3000" dirty="0">
                <a:latin typeface="Times New Roman" panose="02020603050405020304" pitchFamily="18" charset="0"/>
                <a:ea typeface="ＭＳ Ｐゴシック" panose="020B0600070205080204" pitchFamily="34" charset="-128"/>
              </a:rPr>
              <a:t> </a:t>
            </a:r>
            <a:r>
              <a:rPr lang="en-US" altLang="en-US" sz="2000" b="0" dirty="0" smtClean="0">
                <a:latin typeface="Times New Roman" panose="02020603050405020304" pitchFamily="18" charset="0"/>
                <a:ea typeface="ＭＳ Ｐゴシック" panose="020B0600070205080204" pitchFamily="34" charset="-128"/>
              </a:rPr>
              <a:t>(2 </a:t>
            </a:r>
            <a:r>
              <a:rPr lang="en-US" altLang="en-US" sz="2000" b="0" dirty="0">
                <a:latin typeface="Times New Roman" panose="02020603050405020304" pitchFamily="18" charset="0"/>
                <a:ea typeface="ＭＳ Ｐゴシック" panose="020B0600070205080204" pitchFamily="34" charset="-128"/>
              </a:rPr>
              <a:t>of 2)</a:t>
            </a:r>
            <a:endParaRPr lang="en-IN" sz="2000" b="0" dirty="0"/>
          </a:p>
        </p:txBody>
      </p:sp>
      <p:pic>
        <p:nvPicPr>
          <p:cNvPr id="4" name="Picture 2" descr="A schema diagram for the Company relational database. There are three tables in this schema diagram. 1. A table titled, WORKS ON. The Table has 16 rows and 3 columns. The columns have the following headings from left to right. E s s n, P no, Hours, The row entries are as follows. Row 1. E s s n, 1 2 3 4 5 6 7 8 9. P no, 1. Hours, 32.5. Row 2. E s s n, 1 2 3 4 5 6 7 8 9. P no, 2. Hours, 7.5. Row 3. E s s n, 6 6 6 8 8 4 4 4 4. P no, 3. Hours, 40.0. Row 4. E s s n, 4 5 3 4 5 3 4 5 3. P no, 1. Hours, 20.0. Row 5. E s s n, 4 5 3 4 5 3 4 5 3. P no, 2. Hours, 20.0. Row 6. E s s n, 3 3 3 4 4 5 5 5 5. P no, 2. Hours, 10.0. Row 7. E s s n, 3 3 3 4 4 5 5 5 5. P no, 3. Hours, 10.0. Row 8. E s s n, 3 3 3 4 4 5 5 5 5. P no, 10. Hours, 10.0. Row 9. E s s n, 3 3 3 4 4 5 5 5 5. P no, 20. Hours, 10.0. Row 10. E s s n, 9 9 9 8 8 7 7 7 7. P no, 30. Hours, 30.0. Row 11. E s s n, 9 9 9 8 8 7 7 7 7. P no, 10. Hours, 10.0. Row 12. E s s n, 9 8 7 9 8 7 9 8 7. P no, 10. Hours, 35.0. Row 13. E s s n, 9 8 7 9 8 7 9 8 7. P no, 30. Hours, 5.0. Row 14. E s s n, 9 8 7 6 5 4 3 2 1. P no, 30. Hours, 20.0. Row 15. E s s n, 9 8 7 6 5 4 3 2 1. P no, 20. Hours, 15.0. Row 16. E s s n, 8 8 8 6 6 5 5 5 5. P no, 20. Hours, NULL. 2. The columns E s s n, P no, and Hours are underlined. 2. A table titled, PROJECT. The Table has 6 rows and 4 columns. The columns have the following headings from left to right. P name, P number, P location, D n u m. The row entries are as follows. Row 1. P name, Product X. P number, 1. P location, Bellaire. D n u m, 5. Row 2. P name, Product Y. P number, 2. P location, Sugarland. D n u m, 5. Row 3. P name, Product Z. P number, 3. P location, Houston. D n u m, 5. Row 4. P name, Computerization. P number, 10. P location, Stafford. D n u m, 4. Row 5. P name, Reorganization. P number, 20. P location, Houston. D n u m, 1. Row 6. P name, New benefits. P number, 30. P location, Stafford. D n u m, 4. Here, the column P number is underlined. 3. A table titled, DEPENDENT The Table has 7 rows and 4 columns. The columns have the following headings from left to right. E s s n, Dependent name, Sex, B date. The row entries are as follows. Row 1. E s s n, 3 3 3 4 4 5 5 5 5. Dependent name, Alice. Sex, F. B date, 19 86 04 05. Row 2. E s s n, 3 3 3 4 4 5 5 5 5. Dependent name, Theodore. Sex, M. B date, 19 83 10 25. Row 3. E s s n, 3 3 3 4 4 5 5 5 5. Dependent name, Joy. Sex, F. B date, 19 58 05 03. Row 4. E s s n, 9 8 7 6 54 3 2 1. Dependent name, Abner. Sex, M. B date, 19 42 02 28. Row 5. E s s n, 1 2 3 4 5 6 7 8 9. Dependent name, Michael. Sex, M. B date, 19 88 01 04. Row 6. E s s n, 1 2 3 4 5 6 7 8 9. Dependent name, Alice. Sex, F. B date, 19 88 12 30. Row 7. E s s n, 1 2 3 4 5 6 7 8 9. Dependent name, Elizabeth. Sex , F. B date, 19 67 05 05.Here, the column E s s n and Dependent name are underlined."/>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1272" y="1580597"/>
            <a:ext cx="7481455" cy="4615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4593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500809"/>
          </a:xfrm>
        </p:spPr>
        <p:txBody>
          <a:bodyPr anchor="ctr"/>
          <a:lstStyle/>
          <a:p>
            <a:r>
              <a:rPr lang="en-US" altLang="en-US" sz="2800" dirty="0">
                <a:latin typeface="Times New Roman" panose="02020603050405020304" pitchFamily="18" charset="0"/>
                <a:ea typeface="ＭＳ Ｐゴシック" panose="020B0600070205080204" pitchFamily="34" charset="-128"/>
              </a:rPr>
              <a:t>Figure </a:t>
            </a:r>
            <a:r>
              <a:rPr lang="en-US" altLang="en-US" sz="2800" dirty="0" smtClean="0">
                <a:latin typeface="Times New Roman" panose="02020603050405020304" pitchFamily="18" charset="0"/>
                <a:ea typeface="ＭＳ Ｐゴシック" panose="020B0600070205080204" pitchFamily="34" charset="-128"/>
              </a:rPr>
              <a:t>6.1 </a:t>
            </a:r>
            <a:r>
              <a:rPr lang="en-IN" altLang="en-US" sz="2800" dirty="0" smtClean="0">
                <a:latin typeface="Times New Roman" panose="02020603050405020304" pitchFamily="18" charset="0"/>
                <a:ea typeface="ＭＳ Ｐゴシック" panose="020B0600070205080204" pitchFamily="34" charset="-128"/>
              </a:rPr>
              <a:t>S</a:t>
            </a:r>
            <a:r>
              <a:rPr lang="en-IN" altLang="en-US" sz="100" dirty="0" smtClean="0">
                <a:latin typeface="Times New Roman" panose="02020603050405020304" pitchFamily="18" charset="0"/>
                <a:ea typeface="ＭＳ Ｐゴシック" panose="020B0600070205080204" pitchFamily="34" charset="-128"/>
              </a:rPr>
              <a:t> </a:t>
            </a:r>
            <a:r>
              <a:rPr lang="en-IN" altLang="en-US" sz="2800" dirty="0" smtClean="0">
                <a:latin typeface="Times New Roman" panose="02020603050405020304" pitchFamily="18" charset="0"/>
                <a:ea typeface="ＭＳ Ｐゴシック" panose="020B0600070205080204" pitchFamily="34" charset="-128"/>
              </a:rPr>
              <a:t>Q</a:t>
            </a:r>
            <a:r>
              <a:rPr lang="en-IN" altLang="en-US" sz="100" dirty="0" smtClean="0">
                <a:latin typeface="Times New Roman" panose="02020603050405020304" pitchFamily="18" charset="0"/>
                <a:ea typeface="ＭＳ Ｐゴシック" panose="020B0600070205080204" pitchFamily="34" charset="-128"/>
              </a:rPr>
              <a:t> </a:t>
            </a:r>
            <a:r>
              <a:rPr lang="en-IN" altLang="en-US" sz="2800" dirty="0" smtClean="0">
                <a:latin typeface="Times New Roman" panose="02020603050405020304" pitchFamily="18" charset="0"/>
                <a:ea typeface="ＭＳ Ｐゴシック" panose="020B0600070205080204" pitchFamily="34" charset="-128"/>
              </a:rPr>
              <a:t>L CREATE TABLE Data </a:t>
            </a:r>
            <a:r>
              <a:rPr lang="en-IN" altLang="en-US" sz="2800" dirty="0">
                <a:latin typeface="Times New Roman" panose="02020603050405020304" pitchFamily="18" charset="0"/>
                <a:ea typeface="ＭＳ Ｐゴシック" panose="020B0600070205080204" pitchFamily="34" charset="-128"/>
              </a:rPr>
              <a:t>Definition Statements for Defining the </a:t>
            </a:r>
            <a:r>
              <a:rPr lang="en-IN" altLang="en-US" sz="2800" dirty="0" smtClean="0">
                <a:latin typeface="Times New Roman" panose="02020603050405020304" pitchFamily="18" charset="0"/>
                <a:ea typeface="ＭＳ Ｐゴシック" panose="020B0600070205080204" pitchFamily="34" charset="-128"/>
              </a:rPr>
              <a:t>Company </a:t>
            </a:r>
            <a:r>
              <a:rPr lang="en-IN" altLang="en-US" sz="2800" dirty="0">
                <a:latin typeface="Times New Roman" panose="02020603050405020304" pitchFamily="18" charset="0"/>
                <a:ea typeface="ＭＳ Ｐゴシック" panose="020B0600070205080204" pitchFamily="34" charset="-128"/>
              </a:rPr>
              <a:t>Schema from Figure</a:t>
            </a:r>
            <a:r>
              <a:rPr lang="en-US" altLang="en-US" sz="2800" dirty="0" smtClean="0">
                <a:latin typeface="Times New Roman" panose="02020603050405020304" pitchFamily="18" charset="0"/>
                <a:ea typeface="ＭＳ Ｐゴシック" panose="020B0600070205080204" pitchFamily="34" charset="-128"/>
              </a:rPr>
              <a:t> 5.7 </a:t>
            </a:r>
            <a:r>
              <a:rPr lang="en-US" altLang="en-US" sz="2000" b="0" dirty="0" smtClean="0">
                <a:latin typeface="Times New Roman" panose="02020603050405020304" pitchFamily="18" charset="0"/>
                <a:ea typeface="ＭＳ Ｐゴシック" panose="020B0600070205080204" pitchFamily="34" charset="-128"/>
              </a:rPr>
              <a:t>(1 of 2)</a:t>
            </a:r>
            <a:endParaRPr lang="en-IN" sz="2000" b="0" dirty="0">
              <a:latin typeface="Times New Roman" panose="02020603050405020304" pitchFamily="18" charset="0"/>
            </a:endParaRPr>
          </a:p>
        </p:txBody>
      </p:sp>
      <p:pic>
        <p:nvPicPr>
          <p:cNvPr id="4" name="Picture 2" descr="An S Q L command for the table creation of the EMPLOYEE table reads, Line 1. CREATE TABLE EMPLOYEE. Line 2. F name V A R C H A R 15 NOT NULL. Minit C H A R L name V A R C H A R 15 NOT NULL. S s n C H A R 9 NOT NULL. B date DATE. Address V A R C H A R 30. Sex C H A R. Salary DECIMAL 10, 2.  Super s s n C H A R 9. D no I N T NOT NULL. PRIMARY KEY S s n. Table creation for DEPARTMENT table. Line 3. CREATE TABLE DEPARTMENT. Line 4. D name V A R C H A R 15 NOT NULL. D number I N T NOT NULL. M g r s s n C H A R 9 NOT NULL. M g r start date DATE. PRIMARY KEY D number. UNIQUE D name. FOREIGN KEY M g r s s n REFERENCES EMPLOYEE S s n. Table creation for DEPT LOCATIONS. CREATE TABLE DEPT LOCATIONS. Line 6. D number I N T NOT NULL. D location V A R C H A R 15 NOT NULL. PRIMARY KEY D number D location. FOREIGN KEY D number REFERENCES DEPARTMENT D numbe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3164" y="1871904"/>
            <a:ext cx="5403273" cy="4245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001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500809"/>
          </a:xfrm>
        </p:spPr>
        <p:txBody>
          <a:bodyPr anchor="ctr"/>
          <a:lstStyle/>
          <a:p>
            <a:r>
              <a:rPr lang="en-US" altLang="en-US" sz="2800" dirty="0">
                <a:latin typeface="Times New Roman" panose="02020603050405020304" pitchFamily="18" charset="0"/>
                <a:ea typeface="ＭＳ Ｐゴシック" panose="020B0600070205080204" pitchFamily="34" charset="-128"/>
              </a:rPr>
              <a:t>Figure </a:t>
            </a:r>
            <a:r>
              <a:rPr lang="en-US" altLang="en-US" sz="2800" dirty="0" smtClean="0">
                <a:latin typeface="Times New Roman" panose="02020603050405020304" pitchFamily="18" charset="0"/>
                <a:ea typeface="ＭＳ Ｐゴシック" panose="020B0600070205080204" pitchFamily="34" charset="-128"/>
              </a:rPr>
              <a:t>6.1 </a:t>
            </a:r>
            <a:r>
              <a:rPr lang="en-IN" altLang="en-US" sz="2800" dirty="0" smtClean="0">
                <a:latin typeface="Times New Roman" panose="02020603050405020304" pitchFamily="18" charset="0"/>
                <a:ea typeface="ＭＳ Ｐゴシック" panose="020B0600070205080204" pitchFamily="34" charset="-128"/>
              </a:rPr>
              <a:t>S</a:t>
            </a:r>
            <a:r>
              <a:rPr lang="en-IN" altLang="en-US" sz="100" dirty="0" smtClean="0">
                <a:latin typeface="Times New Roman" panose="02020603050405020304" pitchFamily="18" charset="0"/>
                <a:ea typeface="ＭＳ Ｐゴシック" panose="020B0600070205080204" pitchFamily="34" charset="-128"/>
              </a:rPr>
              <a:t> </a:t>
            </a:r>
            <a:r>
              <a:rPr lang="en-IN" altLang="en-US" sz="2800" dirty="0" smtClean="0">
                <a:latin typeface="Times New Roman" panose="02020603050405020304" pitchFamily="18" charset="0"/>
                <a:ea typeface="ＭＳ Ｐゴシック" panose="020B0600070205080204" pitchFamily="34" charset="-128"/>
              </a:rPr>
              <a:t>Q</a:t>
            </a:r>
            <a:r>
              <a:rPr lang="en-IN" altLang="en-US" sz="100" dirty="0" smtClean="0">
                <a:latin typeface="Times New Roman" panose="02020603050405020304" pitchFamily="18" charset="0"/>
                <a:ea typeface="ＭＳ Ｐゴシック" panose="020B0600070205080204" pitchFamily="34" charset="-128"/>
              </a:rPr>
              <a:t> </a:t>
            </a:r>
            <a:r>
              <a:rPr lang="en-IN" altLang="en-US" sz="2800" dirty="0" smtClean="0">
                <a:latin typeface="Times New Roman" panose="02020603050405020304" pitchFamily="18" charset="0"/>
                <a:ea typeface="ＭＳ Ｐゴシック" panose="020B0600070205080204" pitchFamily="34" charset="-128"/>
              </a:rPr>
              <a:t>L CREATE TABLE Data </a:t>
            </a:r>
            <a:r>
              <a:rPr lang="en-IN" altLang="en-US" sz="2800" dirty="0">
                <a:latin typeface="Times New Roman" panose="02020603050405020304" pitchFamily="18" charset="0"/>
                <a:ea typeface="ＭＳ Ｐゴシック" panose="020B0600070205080204" pitchFamily="34" charset="-128"/>
              </a:rPr>
              <a:t>Definition Statements for Defining the </a:t>
            </a:r>
            <a:r>
              <a:rPr lang="en-IN" altLang="en-US" sz="2800" dirty="0" smtClean="0">
                <a:latin typeface="Times New Roman" panose="02020603050405020304" pitchFamily="18" charset="0"/>
                <a:ea typeface="ＭＳ Ｐゴシック" panose="020B0600070205080204" pitchFamily="34" charset="-128"/>
              </a:rPr>
              <a:t>Company </a:t>
            </a:r>
            <a:r>
              <a:rPr lang="en-IN" altLang="en-US" sz="2800" dirty="0">
                <a:latin typeface="Times New Roman" panose="02020603050405020304" pitchFamily="18" charset="0"/>
                <a:ea typeface="ＭＳ Ｐゴシック" panose="020B0600070205080204" pitchFamily="34" charset="-128"/>
              </a:rPr>
              <a:t>Schema from Figure</a:t>
            </a:r>
            <a:r>
              <a:rPr lang="en-US" altLang="en-US" sz="2800" dirty="0" smtClean="0">
                <a:latin typeface="Times New Roman" panose="02020603050405020304" pitchFamily="18" charset="0"/>
                <a:ea typeface="ＭＳ Ｐゴシック" panose="020B0600070205080204" pitchFamily="34" charset="-128"/>
              </a:rPr>
              <a:t> 5.7 </a:t>
            </a:r>
            <a:r>
              <a:rPr lang="en-US" altLang="en-US" sz="2000" b="0" dirty="0" smtClean="0">
                <a:latin typeface="Times New Roman" panose="02020603050405020304" pitchFamily="18" charset="0"/>
                <a:ea typeface="ＭＳ Ｐゴシック" panose="020B0600070205080204" pitchFamily="34" charset="-128"/>
              </a:rPr>
              <a:t>(2 of 2)</a:t>
            </a:r>
            <a:endParaRPr lang="en-IN" sz="2000" b="0" dirty="0">
              <a:latin typeface="Times New Roman" panose="02020603050405020304" pitchFamily="18" charset="0"/>
            </a:endParaRPr>
          </a:p>
        </p:txBody>
      </p:sp>
      <p:pic>
        <p:nvPicPr>
          <p:cNvPr id="5" name="Picture 2" descr="An S Q L command for the table creation of the PROJECT table reads, CREATE TABLE PROJECT. Line 2. P name V A R C H A R 15 NOT NULL. P number I N T NOT NULL. P location V A R C H A R 15.  D n u m I N T NOT NULL. PRIMARY KEY P number. UNIQUE P name. FOREIGN KEY D n u m REFERENCES DEPARTMENT D number. Table creation for WORKS ON table, Line 3. CREATE TABLE WORKS ON. Line 4. E s s n CHAR 9 NOT NULL. P no I N T NOT NULL. Hours DECIMAL 3 1 NOT NULL. PRIMARY KEY E s s n P no. FOREIGN KEY E s s n REFERENCES EMPLOYEE S s n. FOREIGN KEY P no REFERENCES PROJECT P number. Table creation for DEPENDENT table. Line 5. CREATE TABLE DEPENDENT. Line 6. E s s n C H A R 9 NOT NULL. Dependent name V A R C H A R 15 NOT NULL. Sex C H A R. B date DATE. Relationship V A R C H A R 8. PRIMARY KEY E s s n Dependent name. FOREIGN KEY E s s n REFERENCES EMPLOYEE S s 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9653" y="1961882"/>
            <a:ext cx="5404693" cy="3924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6379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06581" cy="1097279"/>
          </a:xfrm>
        </p:spPr>
        <p:txBody>
          <a:bodyPr/>
          <a:lstStyle/>
          <a:p>
            <a:r>
              <a:rPr lang="en-US" altLang="en-US" sz="3200" dirty="0">
                <a:ea typeface="ＭＳ Ｐゴシック" panose="020B0600070205080204" pitchFamily="34" charset="-128"/>
              </a:rPr>
              <a:t>The </a:t>
            </a:r>
            <a:r>
              <a:rPr lang="en-US" altLang="en-US" sz="3200" dirty="0" smtClean="0">
                <a:ea typeface="ＭＳ Ｐゴシック" panose="020B0600070205080204" pitchFamily="34" charset="-128"/>
              </a:rPr>
              <a:t>CREATE TABLE Command in S</a:t>
            </a:r>
            <a:r>
              <a:rPr lang="en-US" altLang="en-US" sz="100" dirty="0" smtClean="0">
                <a:ea typeface="ＭＳ Ｐゴシック" panose="020B0600070205080204" pitchFamily="34" charset="-128"/>
              </a:rPr>
              <a:t> </a:t>
            </a:r>
            <a:r>
              <a:rPr lang="en-US" altLang="en-US" sz="3200" dirty="0">
                <a:ea typeface="ＭＳ Ｐゴシック" panose="020B0600070205080204" pitchFamily="34" charset="-128"/>
              </a:rPr>
              <a:t>Q</a:t>
            </a:r>
            <a:r>
              <a:rPr lang="en-US" altLang="en-US" sz="100" dirty="0">
                <a:ea typeface="ＭＳ Ｐゴシック" panose="020B0600070205080204" pitchFamily="34" charset="-128"/>
              </a:rPr>
              <a:t> </a:t>
            </a:r>
            <a:r>
              <a:rPr lang="en-US" altLang="en-US" sz="3200" dirty="0">
                <a:ea typeface="ＭＳ Ｐゴシック" panose="020B0600070205080204" pitchFamily="34" charset="-128"/>
              </a:rPr>
              <a:t>L </a:t>
            </a:r>
            <a:r>
              <a:rPr lang="en-US" altLang="en-US" sz="2000" b="0" dirty="0" smtClean="0">
                <a:ea typeface="ＭＳ Ｐゴシック" panose="020B0600070205080204" pitchFamily="34" charset="-128"/>
              </a:rPr>
              <a:t>(3 </a:t>
            </a:r>
            <a:r>
              <a:rPr lang="en-US" altLang="en-US" sz="2000" b="0" dirty="0">
                <a:ea typeface="ＭＳ Ｐゴシック" panose="020B0600070205080204" pitchFamily="34" charset="-128"/>
              </a:rPr>
              <a:t>of 3)</a:t>
            </a:r>
            <a:endParaRPr lang="en-IN" sz="2000" b="0" dirty="0"/>
          </a:p>
        </p:txBody>
      </p:sp>
      <p:sp>
        <p:nvSpPr>
          <p:cNvPr id="3" name="Text Placeholder 2"/>
          <p:cNvSpPr>
            <a:spLocks noGrp="1"/>
          </p:cNvSpPr>
          <p:nvPr>
            <p:ph type="body" idx="1"/>
          </p:nvPr>
        </p:nvSpPr>
        <p:spPr>
          <a:xfrm>
            <a:off x="457200" y="1600200"/>
            <a:ext cx="8229600" cy="3252019"/>
          </a:xfrm>
        </p:spPr>
        <p:txBody>
          <a:bodyPr/>
          <a:lstStyle/>
          <a:p>
            <a:r>
              <a:rPr lang="en-US" altLang="en-US" sz="2400" dirty="0">
                <a:latin typeface="+mn-lt"/>
                <a:ea typeface="ＭＳ Ｐゴシック" panose="020B0600070205080204" pitchFamily="34" charset="-128"/>
              </a:rPr>
              <a:t>Some foreign keys may cause </a:t>
            </a:r>
            <a:r>
              <a:rPr lang="en-US" altLang="en-US" sz="2400" dirty="0" smtClean="0">
                <a:latin typeface="+mn-lt"/>
                <a:ea typeface="ＭＳ Ｐゴシック" panose="020B0600070205080204" pitchFamily="34" charset="-128"/>
              </a:rPr>
              <a:t>errors</a:t>
            </a:r>
            <a:endParaRPr lang="en-US" altLang="en-US" sz="2400" dirty="0">
              <a:latin typeface="+mn-lt"/>
              <a:ea typeface="ＭＳ Ｐゴシック" panose="020B0600070205080204" pitchFamily="34" charset="-128"/>
            </a:endParaRPr>
          </a:p>
          <a:p>
            <a:pPr lvl="1"/>
            <a:r>
              <a:rPr lang="en-US" altLang="en-US" sz="2400" dirty="0">
                <a:latin typeface="+mn-lt"/>
                <a:ea typeface="ＭＳ Ｐゴシック" panose="020B0600070205080204" pitchFamily="34" charset="-128"/>
              </a:rPr>
              <a:t>Specified either via</a:t>
            </a:r>
            <a:r>
              <a:rPr lang="en-US" altLang="en-US" sz="2400" dirty="0" smtClean="0">
                <a:latin typeface="+mn-lt"/>
                <a:ea typeface="ＭＳ Ｐゴシック" panose="020B0600070205080204" pitchFamily="34" charset="-128"/>
              </a:rPr>
              <a:t>:</a:t>
            </a:r>
            <a:endParaRPr lang="en-US" altLang="en-US" sz="2400" dirty="0">
              <a:latin typeface="+mn-lt"/>
              <a:ea typeface="ＭＳ Ｐゴシック" panose="020B0600070205080204" pitchFamily="34" charset="-128"/>
            </a:endParaRPr>
          </a:p>
          <a:p>
            <a:pPr lvl="2"/>
            <a:r>
              <a:rPr lang="en-US" altLang="en-US" sz="2400" dirty="0">
                <a:latin typeface="+mn-lt"/>
                <a:ea typeface="ＭＳ Ｐゴシック" panose="020B0600070205080204" pitchFamily="34" charset="-128"/>
              </a:rPr>
              <a:t>Circular </a:t>
            </a:r>
            <a:r>
              <a:rPr lang="en-US" altLang="en-US" sz="2400" dirty="0" smtClean="0">
                <a:latin typeface="+mn-lt"/>
                <a:ea typeface="ＭＳ Ｐゴシック" panose="020B0600070205080204" pitchFamily="34" charset="-128"/>
              </a:rPr>
              <a:t>references</a:t>
            </a:r>
            <a:endParaRPr lang="en-US" altLang="en-US" sz="2400" dirty="0">
              <a:latin typeface="+mn-lt"/>
              <a:ea typeface="ＭＳ Ｐゴシック" panose="020B0600070205080204" pitchFamily="34" charset="-128"/>
            </a:endParaRPr>
          </a:p>
          <a:p>
            <a:pPr lvl="2"/>
            <a:r>
              <a:rPr lang="en-US" altLang="en-US" sz="2400" dirty="0">
                <a:latin typeface="+mn-lt"/>
                <a:ea typeface="ＭＳ Ｐゴシック" panose="020B0600070205080204" pitchFamily="34" charset="-128"/>
              </a:rPr>
              <a:t>Or because they refer to a table that has not yet been created</a:t>
            </a:r>
          </a:p>
          <a:p>
            <a:pPr lvl="1"/>
            <a:r>
              <a:rPr lang="en-US" altLang="en-US" sz="2400" dirty="0" smtClean="0">
                <a:latin typeface="+mn-lt"/>
                <a:ea typeface="ＭＳ Ｐゴシック" panose="020B0600070205080204" pitchFamily="34" charset="-128"/>
              </a:rPr>
              <a:t>D</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B</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A’s </a:t>
            </a:r>
            <a:r>
              <a:rPr lang="en-US" altLang="en-US" sz="2400" dirty="0">
                <a:latin typeface="+mn-lt"/>
                <a:ea typeface="ＭＳ Ｐゴシック" panose="020B0600070205080204" pitchFamily="34" charset="-128"/>
              </a:rPr>
              <a:t>have ways to stop referential integrity enforcement to get around this problem</a:t>
            </a:r>
            <a:r>
              <a:rPr lang="en-US" altLang="en-US" sz="2400" dirty="0" smtClean="0">
                <a:latin typeface="+mn-lt"/>
                <a:ea typeface="ＭＳ Ｐゴシック" panose="020B0600070205080204" pitchFamily="34" charset="-128"/>
              </a:rPr>
              <a:t>.</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96008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539316" cy="1097279"/>
          </a:xfrm>
        </p:spPr>
        <p:txBody>
          <a:bodyPr/>
          <a:lstStyle/>
          <a:p>
            <a:r>
              <a:rPr lang="en-US" altLang="en-US" sz="3200" dirty="0">
                <a:ea typeface="ＭＳ Ｐゴシック" panose="020B0600070205080204" pitchFamily="34" charset="-128"/>
              </a:rPr>
              <a:t>Attribute Data Types </a:t>
            </a:r>
            <a:r>
              <a:rPr lang="en-US" altLang="en-US" sz="3200" dirty="0" smtClean="0">
                <a:ea typeface="ＭＳ Ｐゴシック" panose="020B0600070205080204" pitchFamily="34" charset="-128"/>
              </a:rPr>
              <a:t>and Domains in S</a:t>
            </a:r>
            <a:r>
              <a:rPr lang="en-US" altLang="en-US" sz="100" dirty="0" smtClean="0">
                <a:ea typeface="ＭＳ Ｐゴシック" panose="020B0600070205080204" pitchFamily="34" charset="-128"/>
              </a:rPr>
              <a:t> </a:t>
            </a:r>
            <a:r>
              <a:rPr lang="en-US" altLang="en-US" sz="3200" dirty="0" smtClean="0">
                <a:ea typeface="ＭＳ Ｐゴシック" panose="020B0600070205080204" pitchFamily="34" charset="-128"/>
              </a:rPr>
              <a:t>Q</a:t>
            </a:r>
            <a:r>
              <a:rPr lang="en-US" altLang="en-US" sz="100" dirty="0" smtClean="0">
                <a:ea typeface="ＭＳ Ｐゴシック" panose="020B0600070205080204" pitchFamily="34" charset="-128"/>
              </a:rPr>
              <a:t> </a:t>
            </a:r>
            <a:r>
              <a:rPr lang="en-US" altLang="en-US" sz="3200" dirty="0" smtClean="0">
                <a:ea typeface="ＭＳ Ｐゴシック" panose="020B0600070205080204" pitchFamily="34" charset="-128"/>
              </a:rPr>
              <a:t>L </a:t>
            </a:r>
            <a:r>
              <a:rPr lang="en-US" altLang="en-US" sz="2000" b="0" dirty="0" smtClean="0">
                <a:ea typeface="ＭＳ Ｐゴシック" panose="020B0600070205080204" pitchFamily="34" charset="-128"/>
              </a:rPr>
              <a:t>(1 of 4)</a:t>
            </a:r>
            <a:endParaRPr lang="en-IN" sz="2000" b="0" dirty="0"/>
          </a:p>
        </p:txBody>
      </p:sp>
      <p:sp>
        <p:nvSpPr>
          <p:cNvPr id="3" name="Text Placeholder 2"/>
          <p:cNvSpPr>
            <a:spLocks noGrp="1"/>
          </p:cNvSpPr>
          <p:nvPr>
            <p:ph type="body" idx="1"/>
          </p:nvPr>
        </p:nvSpPr>
        <p:spPr/>
        <p:txBody>
          <a:bodyPr/>
          <a:lstStyle/>
          <a:p>
            <a:r>
              <a:rPr lang="en-US" altLang="en-US" sz="2400" dirty="0">
                <a:latin typeface="+mn-lt"/>
                <a:ea typeface="ＭＳ Ｐゴシック" panose="020B0600070205080204" pitchFamily="34" charset="-128"/>
              </a:rPr>
              <a:t>Basic </a:t>
            </a:r>
            <a:r>
              <a:rPr lang="en-US" altLang="en-US" sz="2400" b="1" dirty="0">
                <a:latin typeface="+mn-lt"/>
                <a:ea typeface="ＭＳ Ｐゴシック" panose="020B0600070205080204" pitchFamily="34" charset="-128"/>
              </a:rPr>
              <a:t>data types</a:t>
            </a:r>
          </a:p>
          <a:p>
            <a:pPr lvl="1"/>
            <a:r>
              <a:rPr lang="en-US" altLang="en-US" sz="2400" b="1" dirty="0">
                <a:latin typeface="+mn-lt"/>
                <a:ea typeface="ＭＳ Ｐゴシック" panose="020B0600070205080204" pitchFamily="34" charset="-128"/>
              </a:rPr>
              <a:t>Numeric</a:t>
            </a:r>
            <a:r>
              <a:rPr lang="en-US" altLang="en-US" sz="2400" dirty="0">
                <a:latin typeface="+mn-lt"/>
                <a:ea typeface="ＭＳ Ｐゴシック" panose="020B0600070205080204" pitchFamily="34" charset="-128"/>
              </a:rPr>
              <a:t> data </a:t>
            </a:r>
            <a:r>
              <a:rPr lang="en-US" altLang="en-US" sz="2400" dirty="0" smtClean="0">
                <a:latin typeface="+mn-lt"/>
                <a:ea typeface="ＭＳ Ｐゴシック" panose="020B0600070205080204" pitchFamily="34" charset="-128"/>
              </a:rPr>
              <a:t>types</a:t>
            </a:r>
            <a:endParaRPr lang="en-US" altLang="en-US" sz="2400" dirty="0">
              <a:latin typeface="+mn-lt"/>
              <a:ea typeface="ＭＳ Ｐゴシック" panose="020B0600070205080204" pitchFamily="34" charset="-128"/>
            </a:endParaRPr>
          </a:p>
          <a:p>
            <a:pPr lvl="2"/>
            <a:r>
              <a:rPr lang="en-US" altLang="en-US" sz="2400" dirty="0">
                <a:latin typeface="+mn-lt"/>
                <a:ea typeface="ＭＳ Ｐゴシック" panose="020B0600070205080204" pitchFamily="34" charset="-128"/>
              </a:rPr>
              <a:t>Integer numbers: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INTEGER, INT,</a:t>
            </a:r>
            <a:r>
              <a:rPr lang="en-US" altLang="en-US" sz="2400" dirty="0">
                <a:latin typeface="+mn-lt"/>
                <a:ea typeface="ＭＳ Ｐゴシック" panose="020B0600070205080204" pitchFamily="34" charset="-128"/>
              </a:rPr>
              <a:t> and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SMALLINT</a:t>
            </a:r>
          </a:p>
          <a:p>
            <a:pPr lvl="2"/>
            <a:r>
              <a:rPr lang="en-US" altLang="en-US" sz="2400" dirty="0">
                <a:latin typeface="+mn-lt"/>
                <a:ea typeface="ＭＳ Ｐゴシック" panose="020B0600070205080204" pitchFamily="34" charset="-128"/>
              </a:rPr>
              <a:t>Floating-point (real) numbers: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FLOAT</a:t>
            </a:r>
            <a:r>
              <a:rPr lang="en-US" altLang="en-US" sz="2400" dirty="0">
                <a:latin typeface="+mn-lt"/>
                <a:ea typeface="ＭＳ Ｐゴシック" panose="020B0600070205080204" pitchFamily="34" charset="-128"/>
                <a:cs typeface="Courier New" panose="02070309020205020404" pitchFamily="49" charset="0"/>
              </a:rPr>
              <a:t> </a:t>
            </a:r>
            <a:r>
              <a:rPr lang="en-US" altLang="en-US" sz="2400" dirty="0">
                <a:latin typeface="+mn-lt"/>
                <a:ea typeface="ＭＳ Ｐゴシック" panose="020B0600070205080204" pitchFamily="34" charset="-128"/>
              </a:rPr>
              <a:t>or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REAL</a:t>
            </a:r>
            <a:r>
              <a:rPr lang="en-US" altLang="en-US" sz="2400" dirty="0">
                <a:latin typeface="+mn-lt"/>
                <a:ea typeface="ＭＳ Ｐゴシック" panose="020B0600070205080204" pitchFamily="34" charset="-128"/>
                <a:cs typeface="Courier New" panose="02070309020205020404" pitchFamily="49" charset="0"/>
              </a:rPr>
              <a:t>,</a:t>
            </a:r>
            <a:r>
              <a:rPr lang="en-US" altLang="en-US" sz="2400" dirty="0">
                <a:latin typeface="+mn-lt"/>
                <a:ea typeface="ＭＳ Ｐゴシック" panose="020B0600070205080204" pitchFamily="34" charset="-128"/>
              </a:rPr>
              <a:t> and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DOUBLE PRECISION</a:t>
            </a:r>
          </a:p>
          <a:p>
            <a:pPr lvl="1"/>
            <a:r>
              <a:rPr lang="en-US" altLang="en-US" sz="2400" b="1" dirty="0">
                <a:latin typeface="+mn-lt"/>
                <a:ea typeface="ＭＳ Ｐゴシック" panose="020B0600070205080204" pitchFamily="34" charset="-128"/>
              </a:rPr>
              <a:t>Character-string</a:t>
            </a:r>
            <a:r>
              <a:rPr lang="en-US" altLang="en-US" sz="2400" dirty="0">
                <a:latin typeface="+mn-lt"/>
                <a:ea typeface="ＭＳ Ｐゴシック" panose="020B0600070205080204" pitchFamily="34" charset="-128"/>
              </a:rPr>
              <a:t> data </a:t>
            </a:r>
            <a:r>
              <a:rPr lang="en-US" altLang="en-US" sz="2400" dirty="0" smtClean="0">
                <a:latin typeface="+mn-lt"/>
                <a:ea typeface="ＭＳ Ｐゴシック" panose="020B0600070205080204" pitchFamily="34" charset="-128"/>
              </a:rPr>
              <a:t>types</a:t>
            </a:r>
            <a:endParaRPr lang="en-US" altLang="en-US" sz="2400" dirty="0">
              <a:latin typeface="+mn-lt"/>
              <a:ea typeface="ＭＳ Ｐゴシック" panose="020B0600070205080204" pitchFamily="34" charset="-128"/>
            </a:endParaRPr>
          </a:p>
          <a:p>
            <a:pPr lvl="2"/>
            <a:r>
              <a:rPr lang="en-US" altLang="en-US" sz="2400" dirty="0">
                <a:latin typeface="+mn-lt"/>
                <a:ea typeface="ＭＳ Ｐゴシック" panose="020B0600070205080204" pitchFamily="34" charset="-128"/>
              </a:rPr>
              <a:t>Fixed length: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CHAR(</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n</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CHARACTER(</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n</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t>
            </a:r>
          </a:p>
          <a:p>
            <a:pPr lvl="2"/>
            <a:r>
              <a:rPr lang="en-US" altLang="en-US" sz="2400" dirty="0">
                <a:latin typeface="+mn-lt"/>
                <a:ea typeface="ＭＳ Ｐゴシック" panose="020B0600070205080204" pitchFamily="34" charset="-128"/>
              </a:rPr>
              <a:t>Varying length</a:t>
            </a:r>
            <a:r>
              <a:rPr lang="en-US" altLang="en-US" sz="2400" dirty="0">
                <a:latin typeface="+mn-lt"/>
                <a:ea typeface="ＭＳ Ｐゴシック" panose="020B0600070205080204" pitchFamily="34" charset="-128"/>
                <a:cs typeface="Courier New" panose="02070309020205020404" pitchFamily="49" charset="0"/>
              </a:rPr>
              <a:t>: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VARCHAR(</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n</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CHAR VARYING(</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n</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CHARACTER VARYING(</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n</a:t>
            </a:r>
            <a:r>
              <a:rPr lang="en-US"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a:t>
            </a: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13824655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524568" cy="1097279"/>
          </a:xfrm>
        </p:spPr>
        <p:txBody>
          <a:bodyPr/>
          <a:lstStyle/>
          <a:p>
            <a:r>
              <a:rPr lang="en-US" altLang="en-US" sz="3200" dirty="0">
                <a:ea typeface="ＭＳ Ｐゴシック" panose="020B0600070205080204" pitchFamily="34" charset="-128"/>
              </a:rPr>
              <a:t>Attribute Data Types and Domains in S</a:t>
            </a:r>
            <a:r>
              <a:rPr lang="en-US" altLang="en-US" sz="100" dirty="0">
                <a:ea typeface="ＭＳ Ｐゴシック" panose="020B0600070205080204" pitchFamily="34" charset="-128"/>
              </a:rPr>
              <a:t> </a:t>
            </a:r>
            <a:r>
              <a:rPr lang="en-US" altLang="en-US" sz="3200" dirty="0">
                <a:ea typeface="ＭＳ Ｐゴシック" panose="020B0600070205080204" pitchFamily="34" charset="-128"/>
              </a:rPr>
              <a:t>Q</a:t>
            </a:r>
            <a:r>
              <a:rPr lang="en-US" altLang="en-US" sz="100" dirty="0">
                <a:ea typeface="ＭＳ Ｐゴシック" panose="020B0600070205080204" pitchFamily="34" charset="-128"/>
              </a:rPr>
              <a:t> </a:t>
            </a:r>
            <a:r>
              <a:rPr lang="en-US" altLang="en-US" sz="3200" dirty="0">
                <a:ea typeface="ＭＳ Ｐゴシック" panose="020B0600070205080204" pitchFamily="34" charset="-128"/>
              </a:rPr>
              <a:t>L </a:t>
            </a:r>
            <a:r>
              <a:rPr lang="en-US" altLang="en-US" sz="2000" b="0" dirty="0" smtClean="0">
                <a:ea typeface="ＭＳ Ｐゴシック" panose="020B0600070205080204" pitchFamily="34" charset="-128"/>
              </a:rPr>
              <a:t>(2 </a:t>
            </a:r>
            <a:r>
              <a:rPr lang="en-US" altLang="en-US" sz="2000" b="0" dirty="0">
                <a:ea typeface="ＭＳ Ｐゴシック" panose="020B0600070205080204" pitchFamily="34" charset="-128"/>
              </a:rPr>
              <a:t>of 4)</a:t>
            </a:r>
            <a:endParaRPr lang="en-IN" dirty="0"/>
          </a:p>
        </p:txBody>
      </p:sp>
      <p:sp>
        <p:nvSpPr>
          <p:cNvPr id="3" name="Text Placeholder 2"/>
          <p:cNvSpPr>
            <a:spLocks noGrp="1"/>
          </p:cNvSpPr>
          <p:nvPr>
            <p:ph type="body" idx="1"/>
          </p:nvPr>
        </p:nvSpPr>
        <p:spPr>
          <a:xfrm>
            <a:off x="457200" y="1600200"/>
            <a:ext cx="7978877" cy="4525963"/>
          </a:xfrm>
        </p:spPr>
        <p:txBody>
          <a:bodyPr/>
          <a:lstStyle/>
          <a:p>
            <a:pPr lvl="1"/>
            <a:r>
              <a:rPr lang="en-US" altLang="en-US" sz="2200" b="1" dirty="0">
                <a:latin typeface="+mn-lt"/>
                <a:ea typeface="ＭＳ Ｐゴシック" panose="020B0600070205080204" pitchFamily="34" charset="-128"/>
              </a:rPr>
              <a:t>Bit-string</a:t>
            </a:r>
            <a:r>
              <a:rPr lang="en-US" altLang="en-US" sz="2200" dirty="0">
                <a:latin typeface="+mn-lt"/>
                <a:ea typeface="ＭＳ Ｐゴシック" panose="020B0600070205080204" pitchFamily="34" charset="-128"/>
              </a:rPr>
              <a:t> data </a:t>
            </a:r>
            <a:r>
              <a:rPr lang="en-US" altLang="en-US" sz="2200" dirty="0" smtClean="0">
                <a:latin typeface="+mn-lt"/>
                <a:ea typeface="ＭＳ Ｐゴシック" panose="020B0600070205080204" pitchFamily="34" charset="-128"/>
              </a:rPr>
              <a:t>types</a:t>
            </a:r>
            <a:endParaRPr lang="en-US" altLang="en-US" sz="2200" dirty="0">
              <a:latin typeface="+mn-lt"/>
              <a:ea typeface="ＭＳ Ｐゴシック" panose="020B0600070205080204" pitchFamily="34" charset="-128"/>
            </a:endParaRPr>
          </a:p>
          <a:p>
            <a:pPr lvl="2"/>
            <a:r>
              <a:rPr lang="en-US" altLang="en-US" sz="2200" dirty="0">
                <a:latin typeface="+mn-lt"/>
                <a:ea typeface="ＭＳ Ｐゴシック" panose="020B0600070205080204" pitchFamily="34" charset="-128"/>
              </a:rPr>
              <a:t>Fixed length: </a:t>
            </a:r>
            <a:r>
              <a:rPr lang="en-US" altLang="en-US" sz="2200" dirty="0">
                <a:latin typeface="Courier New" panose="02070309020205020404" pitchFamily="49" charset="0"/>
                <a:ea typeface="ＭＳ Ｐゴシック" panose="020B0600070205080204" pitchFamily="34" charset="-128"/>
                <a:cs typeface="Courier New" panose="02070309020205020404" pitchFamily="49" charset="0"/>
              </a:rPr>
              <a:t>BIT(</a:t>
            </a:r>
            <a:r>
              <a:rPr lang="en-US" altLang="en-US" sz="2200" i="1" dirty="0">
                <a:latin typeface="Courier New" panose="02070309020205020404" pitchFamily="49" charset="0"/>
                <a:ea typeface="ＭＳ Ｐゴシック" panose="020B0600070205080204" pitchFamily="34" charset="-128"/>
                <a:cs typeface="Courier New" panose="02070309020205020404" pitchFamily="49" charset="0"/>
              </a:rPr>
              <a:t>n</a:t>
            </a:r>
            <a:r>
              <a:rPr lang="en-US" altLang="en-US" sz="2200" dirty="0">
                <a:latin typeface="Courier New" panose="02070309020205020404" pitchFamily="49" charset="0"/>
                <a:ea typeface="ＭＳ Ｐゴシック" panose="020B0600070205080204" pitchFamily="34" charset="-128"/>
                <a:cs typeface="Courier New" panose="02070309020205020404" pitchFamily="49" charset="0"/>
              </a:rPr>
              <a:t>)</a:t>
            </a:r>
          </a:p>
          <a:p>
            <a:pPr lvl="2"/>
            <a:r>
              <a:rPr lang="en-US" altLang="en-US" sz="2200" dirty="0">
                <a:latin typeface="+mn-lt"/>
                <a:ea typeface="ＭＳ Ｐゴシック" panose="020B0600070205080204" pitchFamily="34" charset="-128"/>
              </a:rPr>
              <a:t>Varying length: </a:t>
            </a:r>
            <a:r>
              <a:rPr lang="en-US" altLang="en-US" sz="2200" dirty="0">
                <a:latin typeface="Courier New" panose="02070309020205020404" pitchFamily="49" charset="0"/>
                <a:ea typeface="ＭＳ Ｐゴシック" panose="020B0600070205080204" pitchFamily="34" charset="-128"/>
                <a:cs typeface="Courier New" panose="02070309020205020404" pitchFamily="49" charset="0"/>
              </a:rPr>
              <a:t>BIT VARYING(</a:t>
            </a:r>
            <a:r>
              <a:rPr lang="en-US" altLang="en-US" sz="2200" i="1" dirty="0">
                <a:latin typeface="Courier New" panose="02070309020205020404" pitchFamily="49" charset="0"/>
                <a:ea typeface="ＭＳ Ｐゴシック" panose="020B0600070205080204" pitchFamily="34" charset="-128"/>
                <a:cs typeface="Courier New" panose="02070309020205020404" pitchFamily="49" charset="0"/>
              </a:rPr>
              <a:t>n</a:t>
            </a:r>
            <a:r>
              <a:rPr lang="en-US" altLang="en-US" sz="2200" dirty="0">
                <a:latin typeface="Courier New" panose="02070309020205020404" pitchFamily="49" charset="0"/>
                <a:ea typeface="ＭＳ Ｐゴシック" panose="020B0600070205080204" pitchFamily="34" charset="-128"/>
                <a:cs typeface="Courier New" panose="02070309020205020404" pitchFamily="49" charset="0"/>
              </a:rPr>
              <a:t>)</a:t>
            </a:r>
          </a:p>
          <a:p>
            <a:pPr lvl="1"/>
            <a:r>
              <a:rPr lang="en-US" altLang="en-US" sz="2200" b="1" dirty="0">
                <a:latin typeface="+mn-lt"/>
                <a:ea typeface="ＭＳ Ｐゴシック" panose="020B0600070205080204" pitchFamily="34" charset="-128"/>
              </a:rPr>
              <a:t>Boolean</a:t>
            </a:r>
            <a:r>
              <a:rPr lang="en-US" altLang="en-US" sz="2200" dirty="0">
                <a:latin typeface="+mn-lt"/>
                <a:ea typeface="ＭＳ Ｐゴシック" panose="020B0600070205080204" pitchFamily="34" charset="-128"/>
              </a:rPr>
              <a:t> data </a:t>
            </a:r>
            <a:r>
              <a:rPr lang="en-US" altLang="en-US" sz="2200" dirty="0" smtClean="0">
                <a:latin typeface="+mn-lt"/>
                <a:ea typeface="ＭＳ Ｐゴシック" panose="020B0600070205080204" pitchFamily="34" charset="-128"/>
              </a:rPr>
              <a:t>type</a:t>
            </a:r>
            <a:endParaRPr lang="en-US" altLang="en-US" sz="2200" dirty="0">
              <a:latin typeface="+mn-lt"/>
              <a:ea typeface="ＭＳ Ｐゴシック" panose="020B0600070205080204" pitchFamily="34" charset="-128"/>
            </a:endParaRPr>
          </a:p>
          <a:p>
            <a:pPr lvl="2"/>
            <a:r>
              <a:rPr lang="en-US" altLang="en-US" sz="2200" dirty="0">
                <a:latin typeface="+mn-lt"/>
                <a:ea typeface="ＭＳ Ｐゴシック" panose="020B0600070205080204" pitchFamily="34" charset="-128"/>
              </a:rPr>
              <a:t>Values of </a:t>
            </a:r>
            <a:r>
              <a:rPr lang="en-US" altLang="en-US" sz="2200" dirty="0">
                <a:latin typeface="Courier New" panose="02070309020205020404" pitchFamily="49" charset="0"/>
                <a:ea typeface="ＭＳ Ｐゴシック" panose="020B0600070205080204" pitchFamily="34" charset="-128"/>
                <a:cs typeface="Courier New" panose="02070309020205020404" pitchFamily="49" charset="0"/>
              </a:rPr>
              <a:t>TRUE</a:t>
            </a:r>
            <a:r>
              <a:rPr lang="en-US" altLang="en-US" sz="2200" dirty="0">
                <a:latin typeface="+mn-lt"/>
                <a:ea typeface="ＭＳ Ｐゴシック" panose="020B0600070205080204" pitchFamily="34" charset="-128"/>
                <a:cs typeface="Courier New" panose="02070309020205020404" pitchFamily="49" charset="0"/>
              </a:rPr>
              <a:t> </a:t>
            </a:r>
            <a:r>
              <a:rPr lang="en-US" altLang="en-US" sz="2200" dirty="0">
                <a:latin typeface="+mn-lt"/>
                <a:ea typeface="ＭＳ Ｐゴシック" panose="020B0600070205080204" pitchFamily="34" charset="-128"/>
              </a:rPr>
              <a:t>or </a:t>
            </a:r>
            <a:r>
              <a:rPr lang="en-US" altLang="en-US" sz="2200" dirty="0">
                <a:latin typeface="Courier New" panose="02070309020205020404" pitchFamily="49" charset="0"/>
                <a:ea typeface="ＭＳ Ｐゴシック" panose="020B0600070205080204" pitchFamily="34" charset="-128"/>
                <a:cs typeface="Courier New" panose="02070309020205020404" pitchFamily="49" charset="0"/>
              </a:rPr>
              <a:t>FALSE</a:t>
            </a:r>
            <a:r>
              <a:rPr lang="en-US" altLang="en-US" sz="2200" dirty="0">
                <a:latin typeface="+mn-lt"/>
                <a:ea typeface="ＭＳ Ｐゴシック" panose="020B0600070205080204" pitchFamily="34" charset="-128"/>
                <a:cs typeface="Courier New" panose="02070309020205020404" pitchFamily="49" charset="0"/>
              </a:rPr>
              <a:t> </a:t>
            </a:r>
            <a:r>
              <a:rPr lang="en-US" altLang="en-US" sz="2200" dirty="0">
                <a:latin typeface="+mn-lt"/>
                <a:ea typeface="ＭＳ Ｐゴシック" panose="020B0600070205080204" pitchFamily="34" charset="-128"/>
              </a:rPr>
              <a:t>or </a:t>
            </a:r>
            <a:r>
              <a:rPr lang="en-US" altLang="en-US" sz="2200" dirty="0">
                <a:latin typeface="Courier New" panose="02070309020205020404" pitchFamily="49" charset="0"/>
                <a:ea typeface="ＭＳ Ｐゴシック" panose="020B0600070205080204" pitchFamily="34" charset="-128"/>
                <a:cs typeface="Courier New" panose="02070309020205020404" pitchFamily="49" charset="0"/>
              </a:rPr>
              <a:t>NULL</a:t>
            </a:r>
          </a:p>
          <a:p>
            <a:pPr lvl="1"/>
            <a:r>
              <a:rPr lang="en-US" altLang="en-US" sz="2200" b="1" dirty="0">
                <a:latin typeface="+mn-lt"/>
                <a:ea typeface="ＭＳ Ｐゴシック" panose="020B0600070205080204" pitchFamily="34" charset="-128"/>
              </a:rPr>
              <a:t>DATE</a:t>
            </a:r>
            <a:r>
              <a:rPr lang="en-US" altLang="en-US" sz="2200" dirty="0">
                <a:latin typeface="+mn-lt"/>
                <a:ea typeface="ＭＳ Ｐゴシック" panose="020B0600070205080204" pitchFamily="34" charset="-128"/>
              </a:rPr>
              <a:t> data </a:t>
            </a:r>
            <a:r>
              <a:rPr lang="en-US" altLang="en-US" sz="2200" dirty="0" smtClean="0">
                <a:latin typeface="+mn-lt"/>
                <a:ea typeface="ＭＳ Ｐゴシック" panose="020B0600070205080204" pitchFamily="34" charset="-128"/>
              </a:rPr>
              <a:t>type</a:t>
            </a:r>
            <a:endParaRPr lang="en-US" altLang="en-US" sz="2200" dirty="0">
              <a:latin typeface="+mn-lt"/>
              <a:ea typeface="ＭＳ Ｐゴシック" panose="020B0600070205080204" pitchFamily="34" charset="-128"/>
            </a:endParaRPr>
          </a:p>
          <a:p>
            <a:pPr lvl="2"/>
            <a:r>
              <a:rPr lang="en-US" altLang="en-US" sz="2200" dirty="0">
                <a:latin typeface="+mn-lt"/>
                <a:ea typeface="ＭＳ Ｐゴシック" panose="020B0600070205080204" pitchFamily="34" charset="-128"/>
              </a:rPr>
              <a:t>Ten positions</a:t>
            </a:r>
          </a:p>
          <a:p>
            <a:pPr lvl="2"/>
            <a:r>
              <a:rPr lang="en-US" altLang="en-US" sz="2200" dirty="0">
                <a:latin typeface="+mn-lt"/>
                <a:ea typeface="ＭＳ Ｐゴシック" panose="020B0600070205080204" pitchFamily="34" charset="-128"/>
                <a:cs typeface="Courier New" panose="02070309020205020404" pitchFamily="49" charset="0"/>
              </a:rPr>
              <a:t>Components are </a:t>
            </a:r>
            <a:r>
              <a:rPr lang="en-US" altLang="en-US" sz="2200" dirty="0">
                <a:latin typeface="Courier New" panose="02070309020205020404" pitchFamily="49" charset="0"/>
                <a:ea typeface="ＭＳ Ｐゴシック" panose="020B0600070205080204" pitchFamily="34" charset="-128"/>
                <a:cs typeface="Courier New" panose="02070309020205020404" pitchFamily="49" charset="0"/>
              </a:rPr>
              <a:t>YEAR, MONTH</a:t>
            </a:r>
            <a:r>
              <a:rPr lang="en-US" altLang="en-US" sz="2200" dirty="0">
                <a:latin typeface="+mn-lt"/>
                <a:ea typeface="ＭＳ Ｐゴシック" panose="020B0600070205080204" pitchFamily="34" charset="-128"/>
              </a:rPr>
              <a:t>, </a:t>
            </a:r>
            <a:r>
              <a:rPr lang="en-US" altLang="en-US" sz="2200" dirty="0">
                <a:latin typeface="+mn-lt"/>
                <a:ea typeface="ＭＳ Ｐゴシック" panose="020B0600070205080204" pitchFamily="34" charset="-128"/>
                <a:cs typeface="Courier New" panose="02070309020205020404" pitchFamily="49" charset="0"/>
              </a:rPr>
              <a:t>and </a:t>
            </a:r>
            <a:r>
              <a:rPr lang="en-US" altLang="en-US" sz="2200" dirty="0">
                <a:latin typeface="Courier New" panose="02070309020205020404" pitchFamily="49" charset="0"/>
                <a:ea typeface="ＭＳ Ｐゴシック" panose="020B0600070205080204" pitchFamily="34" charset="-128"/>
                <a:cs typeface="Courier New" panose="02070309020205020404" pitchFamily="49" charset="0"/>
              </a:rPr>
              <a:t>DAY</a:t>
            </a:r>
            <a:r>
              <a:rPr lang="en-US" altLang="en-US" sz="2200" dirty="0">
                <a:latin typeface="+mn-lt"/>
                <a:ea typeface="ＭＳ Ｐゴシック" panose="020B0600070205080204" pitchFamily="34" charset="-128"/>
                <a:cs typeface="Courier New" panose="02070309020205020404" pitchFamily="49" charset="0"/>
              </a:rPr>
              <a:t> in the form </a:t>
            </a:r>
            <a:r>
              <a:rPr lang="en-US" altLang="en-US" sz="2200" dirty="0" smtClean="0">
                <a:latin typeface="+mn-lt"/>
                <a:ea typeface="ＭＳ Ｐゴシック" panose="020B0600070205080204" pitchFamily="34" charset="-128"/>
                <a:cs typeface="Courier New" panose="02070309020205020404" pitchFamily="49" charset="0"/>
              </a:rPr>
              <a:t>Y</a:t>
            </a:r>
            <a:r>
              <a:rPr lang="en-US" altLang="en-US" sz="100" dirty="0" smtClean="0">
                <a:latin typeface="+mn-lt"/>
                <a:ea typeface="ＭＳ Ｐゴシック" panose="020B0600070205080204" pitchFamily="34" charset="-128"/>
                <a:cs typeface="Courier New" panose="02070309020205020404" pitchFamily="49" charset="0"/>
              </a:rPr>
              <a:t> </a:t>
            </a:r>
            <a:r>
              <a:rPr lang="en-US" altLang="en-US" sz="2200" dirty="0" smtClean="0">
                <a:latin typeface="+mn-lt"/>
                <a:ea typeface="ＭＳ Ｐゴシック" panose="020B0600070205080204" pitchFamily="34" charset="-128"/>
                <a:cs typeface="Courier New" panose="02070309020205020404" pitchFamily="49" charset="0"/>
              </a:rPr>
              <a:t>Y</a:t>
            </a:r>
            <a:r>
              <a:rPr lang="en-US" altLang="en-US" sz="100" dirty="0" smtClean="0">
                <a:latin typeface="+mn-lt"/>
                <a:ea typeface="ＭＳ Ｐゴシック" panose="020B0600070205080204" pitchFamily="34" charset="-128"/>
                <a:cs typeface="Courier New" panose="02070309020205020404" pitchFamily="49" charset="0"/>
              </a:rPr>
              <a:t> </a:t>
            </a:r>
            <a:r>
              <a:rPr lang="en-US" altLang="en-US" sz="2200" dirty="0" smtClean="0">
                <a:latin typeface="+mn-lt"/>
                <a:ea typeface="ＭＳ Ｐゴシック" panose="020B0600070205080204" pitchFamily="34" charset="-128"/>
                <a:cs typeface="Courier New" panose="02070309020205020404" pitchFamily="49" charset="0"/>
              </a:rPr>
              <a:t>Y</a:t>
            </a:r>
            <a:r>
              <a:rPr lang="en-US" altLang="en-US" sz="100" dirty="0" smtClean="0">
                <a:latin typeface="+mn-lt"/>
                <a:ea typeface="ＭＳ Ｐゴシック" panose="020B0600070205080204" pitchFamily="34" charset="-128"/>
                <a:cs typeface="Courier New" panose="02070309020205020404" pitchFamily="49" charset="0"/>
              </a:rPr>
              <a:t> </a:t>
            </a:r>
            <a:r>
              <a:rPr lang="en-US" altLang="en-US" sz="2200" dirty="0" smtClean="0">
                <a:latin typeface="+mn-lt"/>
                <a:ea typeface="ＭＳ Ｐゴシック" panose="020B0600070205080204" pitchFamily="34" charset="-128"/>
                <a:cs typeface="Courier New" panose="02070309020205020404" pitchFamily="49" charset="0"/>
              </a:rPr>
              <a:t>Y-M</a:t>
            </a:r>
            <a:r>
              <a:rPr lang="en-US" altLang="en-US" sz="100" dirty="0" smtClean="0">
                <a:latin typeface="+mn-lt"/>
                <a:ea typeface="ＭＳ Ｐゴシック" panose="020B0600070205080204" pitchFamily="34" charset="-128"/>
                <a:cs typeface="Courier New" panose="02070309020205020404" pitchFamily="49" charset="0"/>
              </a:rPr>
              <a:t> </a:t>
            </a:r>
            <a:r>
              <a:rPr lang="en-US" altLang="en-US" sz="2200" dirty="0" smtClean="0">
                <a:latin typeface="+mn-lt"/>
                <a:ea typeface="ＭＳ Ｐゴシック" panose="020B0600070205080204" pitchFamily="34" charset="-128"/>
                <a:cs typeface="Courier New" panose="02070309020205020404" pitchFamily="49" charset="0"/>
              </a:rPr>
              <a:t>M-D</a:t>
            </a:r>
            <a:r>
              <a:rPr lang="en-US" altLang="en-US" sz="100" dirty="0" smtClean="0">
                <a:latin typeface="+mn-lt"/>
                <a:ea typeface="ＭＳ Ｐゴシック" panose="020B0600070205080204" pitchFamily="34" charset="-128"/>
                <a:cs typeface="Courier New" panose="02070309020205020404" pitchFamily="49" charset="0"/>
              </a:rPr>
              <a:t> </a:t>
            </a:r>
            <a:r>
              <a:rPr lang="en-US" altLang="en-US" sz="2200" dirty="0" smtClean="0">
                <a:latin typeface="+mn-lt"/>
                <a:ea typeface="ＭＳ Ｐゴシック" panose="020B0600070205080204" pitchFamily="34" charset="-128"/>
                <a:cs typeface="Courier New" panose="02070309020205020404" pitchFamily="49" charset="0"/>
              </a:rPr>
              <a:t>D</a:t>
            </a:r>
            <a:endParaRPr lang="en-US" altLang="en-US" sz="2200" dirty="0">
              <a:latin typeface="+mn-lt"/>
              <a:ea typeface="ＭＳ Ｐゴシック" panose="020B0600070205080204" pitchFamily="34" charset="-128"/>
              <a:cs typeface="Courier New" panose="02070309020205020404" pitchFamily="49" charset="0"/>
            </a:endParaRPr>
          </a:p>
          <a:p>
            <a:pPr lvl="2"/>
            <a:r>
              <a:rPr lang="en-US" altLang="en-US" sz="2200" dirty="0">
                <a:latin typeface="+mn-lt"/>
                <a:ea typeface="ＭＳ Ｐゴシック" panose="020B0600070205080204" pitchFamily="34" charset="-128"/>
                <a:cs typeface="Courier New" panose="02070309020205020404" pitchFamily="49" charset="0"/>
              </a:rPr>
              <a:t>Multiple mapping functions available in </a:t>
            </a:r>
            <a:r>
              <a:rPr lang="en-US" altLang="en-US" sz="2200" dirty="0" smtClean="0">
                <a:latin typeface="+mn-lt"/>
                <a:ea typeface="ＭＳ Ｐゴシック" panose="020B0600070205080204" pitchFamily="34" charset="-128"/>
                <a:cs typeface="Courier New" panose="02070309020205020404" pitchFamily="49" charset="0"/>
              </a:rPr>
              <a:t>R</a:t>
            </a:r>
            <a:r>
              <a:rPr lang="en-US" altLang="en-US" sz="100" dirty="0" smtClean="0">
                <a:latin typeface="+mn-lt"/>
                <a:ea typeface="ＭＳ Ｐゴシック" panose="020B0600070205080204" pitchFamily="34" charset="-128"/>
                <a:cs typeface="Courier New" panose="02070309020205020404" pitchFamily="49" charset="0"/>
              </a:rPr>
              <a:t> </a:t>
            </a:r>
            <a:r>
              <a:rPr lang="en-US" altLang="en-US" sz="2200" dirty="0" smtClean="0">
                <a:latin typeface="+mn-lt"/>
                <a:ea typeface="ＭＳ Ｐゴシック" panose="020B0600070205080204" pitchFamily="34" charset="-128"/>
                <a:cs typeface="Courier New" panose="02070309020205020404" pitchFamily="49" charset="0"/>
              </a:rPr>
              <a:t>D</a:t>
            </a:r>
            <a:r>
              <a:rPr lang="en-US" altLang="en-US" sz="100" dirty="0" smtClean="0">
                <a:latin typeface="+mn-lt"/>
                <a:ea typeface="ＭＳ Ｐゴシック" panose="020B0600070205080204" pitchFamily="34" charset="-128"/>
                <a:cs typeface="Courier New" panose="02070309020205020404" pitchFamily="49" charset="0"/>
              </a:rPr>
              <a:t> </a:t>
            </a:r>
            <a:r>
              <a:rPr lang="en-US" altLang="en-US" sz="2200" dirty="0" smtClean="0">
                <a:latin typeface="+mn-lt"/>
                <a:ea typeface="ＭＳ Ｐゴシック" panose="020B0600070205080204" pitchFamily="34" charset="-128"/>
                <a:cs typeface="Courier New" panose="02070309020205020404" pitchFamily="49" charset="0"/>
              </a:rPr>
              <a:t>B</a:t>
            </a:r>
            <a:r>
              <a:rPr lang="en-US" altLang="en-US" sz="100" dirty="0" smtClean="0">
                <a:latin typeface="+mn-lt"/>
                <a:ea typeface="ＭＳ Ｐゴシック" panose="020B0600070205080204" pitchFamily="34" charset="-128"/>
                <a:cs typeface="Courier New" panose="02070309020205020404" pitchFamily="49" charset="0"/>
              </a:rPr>
              <a:t> </a:t>
            </a:r>
            <a:r>
              <a:rPr lang="en-US" altLang="en-US" sz="2200" dirty="0" smtClean="0">
                <a:latin typeface="+mn-lt"/>
                <a:ea typeface="ＭＳ Ｐゴシック" panose="020B0600070205080204" pitchFamily="34" charset="-128"/>
                <a:cs typeface="Courier New" panose="02070309020205020404" pitchFamily="49" charset="0"/>
              </a:rPr>
              <a:t>M</a:t>
            </a:r>
            <a:r>
              <a:rPr lang="en-US" altLang="en-US" sz="100" dirty="0" smtClean="0">
                <a:latin typeface="+mn-lt"/>
                <a:ea typeface="ＭＳ Ｐゴシック" panose="020B0600070205080204" pitchFamily="34" charset="-128"/>
                <a:cs typeface="Courier New" panose="02070309020205020404" pitchFamily="49" charset="0"/>
              </a:rPr>
              <a:t> </a:t>
            </a:r>
            <a:r>
              <a:rPr lang="en-US" altLang="en-US" sz="2200" dirty="0" smtClean="0">
                <a:latin typeface="+mn-lt"/>
                <a:ea typeface="ＭＳ Ｐゴシック" panose="020B0600070205080204" pitchFamily="34" charset="-128"/>
                <a:cs typeface="Courier New" panose="02070309020205020404" pitchFamily="49" charset="0"/>
              </a:rPr>
              <a:t>S</a:t>
            </a:r>
            <a:r>
              <a:rPr lang="en-US" altLang="en-US" sz="100" dirty="0" smtClean="0">
                <a:latin typeface="+mn-lt"/>
                <a:ea typeface="ＭＳ Ｐゴシック" panose="020B0600070205080204" pitchFamily="34" charset="-128"/>
                <a:cs typeface="Courier New" panose="02070309020205020404" pitchFamily="49" charset="0"/>
              </a:rPr>
              <a:t> </a:t>
            </a:r>
            <a:r>
              <a:rPr lang="en-US" altLang="en-US" sz="2200" dirty="0" smtClean="0">
                <a:latin typeface="+mn-lt"/>
                <a:ea typeface="ＭＳ Ｐゴシック" panose="020B0600070205080204" pitchFamily="34" charset="-128"/>
                <a:cs typeface="Courier New" panose="02070309020205020404" pitchFamily="49" charset="0"/>
              </a:rPr>
              <a:t>s </a:t>
            </a:r>
            <a:r>
              <a:rPr lang="en-US" altLang="en-US" sz="2200" dirty="0">
                <a:latin typeface="+mn-lt"/>
                <a:ea typeface="ＭＳ Ｐゴシック" panose="020B0600070205080204" pitchFamily="34" charset="-128"/>
                <a:cs typeface="Courier New" panose="02070309020205020404" pitchFamily="49" charset="0"/>
              </a:rPr>
              <a:t>to change date </a:t>
            </a:r>
            <a:r>
              <a:rPr lang="en-US" altLang="en-US" sz="2200" dirty="0" smtClean="0">
                <a:latin typeface="+mn-lt"/>
                <a:ea typeface="ＭＳ Ｐゴシック" panose="020B0600070205080204" pitchFamily="34" charset="-128"/>
                <a:cs typeface="Courier New" panose="02070309020205020404" pitchFamily="49" charset="0"/>
              </a:rPr>
              <a:t>formats</a:t>
            </a:r>
            <a:endParaRPr lang="en-US" altLang="en-US" sz="2200" dirty="0">
              <a:latin typeface="+mn-lt"/>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32424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520545" cy="1097279"/>
          </a:xfrm>
        </p:spPr>
        <p:txBody>
          <a:bodyPr/>
          <a:lstStyle/>
          <a:p>
            <a:r>
              <a:rPr lang="en-US" altLang="en-US" sz="3200" dirty="0">
                <a:ea typeface="ＭＳ Ｐゴシック" panose="020B0600070205080204" pitchFamily="34" charset="-128"/>
              </a:rPr>
              <a:t>Attribute Data Types and Domains in S</a:t>
            </a:r>
            <a:r>
              <a:rPr lang="en-US" altLang="en-US" sz="100" dirty="0">
                <a:ea typeface="ＭＳ Ｐゴシック" panose="020B0600070205080204" pitchFamily="34" charset="-128"/>
              </a:rPr>
              <a:t> </a:t>
            </a:r>
            <a:r>
              <a:rPr lang="en-US" altLang="en-US" sz="3200" dirty="0">
                <a:ea typeface="ＭＳ Ｐゴシック" panose="020B0600070205080204" pitchFamily="34" charset="-128"/>
              </a:rPr>
              <a:t>Q</a:t>
            </a:r>
            <a:r>
              <a:rPr lang="en-US" altLang="en-US" sz="100" dirty="0">
                <a:ea typeface="ＭＳ Ｐゴシック" panose="020B0600070205080204" pitchFamily="34" charset="-128"/>
              </a:rPr>
              <a:t> </a:t>
            </a:r>
            <a:r>
              <a:rPr lang="en-US" altLang="en-US" sz="3200" dirty="0">
                <a:ea typeface="ＭＳ Ｐゴシック" panose="020B0600070205080204" pitchFamily="34" charset="-128"/>
              </a:rPr>
              <a:t>L </a:t>
            </a:r>
            <a:r>
              <a:rPr lang="en-US" altLang="en-US" sz="2000" b="0" dirty="0" smtClean="0">
                <a:ea typeface="ＭＳ Ｐゴシック" panose="020B0600070205080204" pitchFamily="34" charset="-128"/>
              </a:rPr>
              <a:t>(3 </a:t>
            </a:r>
            <a:r>
              <a:rPr lang="en-US" altLang="en-US" sz="2000" b="0" dirty="0">
                <a:ea typeface="ＭＳ Ｐゴシック" panose="020B0600070205080204" pitchFamily="34" charset="-128"/>
              </a:rPr>
              <a:t>of 4)</a:t>
            </a:r>
            <a:endParaRPr lang="en-IN" dirty="0"/>
          </a:p>
        </p:txBody>
      </p:sp>
      <p:sp>
        <p:nvSpPr>
          <p:cNvPr id="3" name="Text Placeholder 2"/>
          <p:cNvSpPr>
            <a:spLocks noGrp="1"/>
          </p:cNvSpPr>
          <p:nvPr>
            <p:ph type="body" idx="1"/>
          </p:nvPr>
        </p:nvSpPr>
        <p:spPr>
          <a:xfrm>
            <a:off x="457200" y="1600201"/>
            <a:ext cx="8229600" cy="838199"/>
          </a:xfrm>
        </p:spPr>
        <p:txBody>
          <a:bodyPr/>
          <a:lstStyle/>
          <a:p>
            <a:pPr marL="246888" indent="-246888">
              <a:defRPr/>
            </a:pPr>
            <a:r>
              <a:rPr lang="en-US" altLang="en-US" sz="2200" dirty="0">
                <a:latin typeface="+mn-lt"/>
              </a:rPr>
              <a:t>Additional data types</a:t>
            </a:r>
          </a:p>
          <a:p>
            <a:pPr lvl="1" indent="-283464">
              <a:defRPr/>
            </a:pPr>
            <a:r>
              <a:rPr lang="en-US" altLang="en-US" sz="2200" b="1" dirty="0">
                <a:latin typeface="+mn-lt"/>
              </a:rPr>
              <a:t>Timestamp</a:t>
            </a:r>
            <a:r>
              <a:rPr lang="en-US" altLang="en-US" sz="2200" dirty="0">
                <a:latin typeface="+mn-lt"/>
              </a:rPr>
              <a:t> data </a:t>
            </a:r>
            <a:r>
              <a:rPr lang="en-US" altLang="en-US" sz="2200" dirty="0" smtClean="0">
                <a:latin typeface="+mn-lt"/>
              </a:rPr>
              <a:t>type</a:t>
            </a:r>
            <a:endParaRPr lang="en-US" altLang="en-US" sz="2200" dirty="0">
              <a:latin typeface="+mn-lt"/>
            </a:endParaRPr>
          </a:p>
        </p:txBody>
      </p:sp>
      <p:sp>
        <p:nvSpPr>
          <p:cNvPr id="5" name="Content Placeholder 4"/>
          <p:cNvSpPr>
            <a:spLocks noGrp="1"/>
          </p:cNvSpPr>
          <p:nvPr>
            <p:ph sz="quarter" idx="13"/>
          </p:nvPr>
        </p:nvSpPr>
        <p:spPr>
          <a:xfrm>
            <a:off x="914401" y="2510194"/>
            <a:ext cx="7775574" cy="444143"/>
          </a:xfrm>
        </p:spPr>
        <p:txBody>
          <a:bodyPr/>
          <a:lstStyle/>
          <a:p>
            <a:pPr marL="432" indent="0">
              <a:buNone/>
            </a:pPr>
            <a:r>
              <a:rPr lang="en-US" altLang="en-US" sz="2200" dirty="0">
                <a:latin typeface="+mn-lt"/>
              </a:rPr>
              <a:t>Includes the </a:t>
            </a:r>
            <a:r>
              <a:rPr lang="en-US" altLang="en-US" sz="2200" dirty="0">
                <a:latin typeface="Courier New" panose="02070309020205020404" pitchFamily="49" charset="0"/>
                <a:cs typeface="Courier New" panose="02070309020205020404" pitchFamily="49" charset="0"/>
              </a:rPr>
              <a:t>DATE</a:t>
            </a:r>
            <a:r>
              <a:rPr lang="en-US" altLang="en-US" sz="2200" dirty="0"/>
              <a:t> </a:t>
            </a:r>
            <a:r>
              <a:rPr lang="en-US" altLang="en-US" sz="2200" dirty="0">
                <a:latin typeface="+mn-lt"/>
              </a:rPr>
              <a:t>and</a:t>
            </a:r>
            <a:r>
              <a:rPr lang="en-US" altLang="en-US" sz="2200" dirty="0"/>
              <a:t> </a:t>
            </a:r>
            <a:r>
              <a:rPr lang="en-US" altLang="en-US" sz="2200" dirty="0">
                <a:latin typeface="Courier New" panose="02070309020205020404" pitchFamily="49" charset="0"/>
                <a:cs typeface="Courier New" panose="02070309020205020404" pitchFamily="49" charset="0"/>
              </a:rPr>
              <a:t>TIME</a:t>
            </a:r>
            <a:r>
              <a:rPr lang="en-US" altLang="en-US" sz="2200" dirty="0"/>
              <a:t> </a:t>
            </a:r>
            <a:r>
              <a:rPr lang="en-US" altLang="en-US" sz="2200" dirty="0" smtClean="0">
                <a:latin typeface="+mn-lt"/>
              </a:rPr>
              <a:t>fields</a:t>
            </a:r>
            <a:endParaRPr lang="en-US" altLang="en-US" sz="2200" dirty="0">
              <a:latin typeface="+mn-lt"/>
            </a:endParaRPr>
          </a:p>
        </p:txBody>
      </p:sp>
      <p:sp>
        <p:nvSpPr>
          <p:cNvPr id="6" name="Content Placeholder 5"/>
          <p:cNvSpPr>
            <a:spLocks noGrp="1"/>
          </p:cNvSpPr>
          <p:nvPr>
            <p:ph sz="quarter" idx="14"/>
          </p:nvPr>
        </p:nvSpPr>
        <p:spPr>
          <a:xfrm>
            <a:off x="457200" y="2954337"/>
            <a:ext cx="8232775" cy="3460317"/>
          </a:xfrm>
        </p:spPr>
        <p:txBody>
          <a:bodyPr/>
          <a:lstStyle/>
          <a:p>
            <a:pPr lvl="2" indent="-228600">
              <a:defRPr/>
            </a:pPr>
            <a:r>
              <a:rPr lang="en-US" altLang="en-US" sz="2200" dirty="0">
                <a:latin typeface="+mn-lt"/>
              </a:rPr>
              <a:t>Plus a minimum of six positions for decimal fractions of seconds</a:t>
            </a:r>
          </a:p>
          <a:p>
            <a:pPr lvl="2" indent="-228600">
              <a:defRPr/>
            </a:pPr>
            <a:r>
              <a:rPr lang="en-US" altLang="en-US" sz="2200" dirty="0">
                <a:latin typeface="+mn-lt"/>
              </a:rPr>
              <a:t>Optional </a:t>
            </a:r>
            <a:r>
              <a:rPr lang="en-US" altLang="en-US" sz="2200" dirty="0">
                <a:latin typeface="Courier New" panose="02070309020205020404" pitchFamily="49" charset="0"/>
                <a:cs typeface="Courier New" panose="02070309020205020404" pitchFamily="49" charset="0"/>
              </a:rPr>
              <a:t>WITH TIME ZONE</a:t>
            </a:r>
            <a:r>
              <a:rPr lang="en-US" altLang="en-US" sz="2200" dirty="0"/>
              <a:t> </a:t>
            </a:r>
            <a:r>
              <a:rPr lang="en-US" altLang="en-US" sz="2200" dirty="0">
                <a:latin typeface="+mn-lt"/>
              </a:rPr>
              <a:t>qualifier</a:t>
            </a:r>
          </a:p>
          <a:p>
            <a:pPr lvl="1">
              <a:defRPr/>
            </a:pPr>
            <a:r>
              <a:rPr lang="en-US" altLang="en-US" sz="2200" b="1" dirty="0">
                <a:latin typeface="+mn-lt"/>
                <a:cs typeface="Courier New" panose="02070309020205020404" pitchFamily="49" charset="0"/>
              </a:rPr>
              <a:t>INTERVAL</a:t>
            </a:r>
            <a:r>
              <a:rPr lang="en-US" altLang="en-US" sz="2200" dirty="0">
                <a:latin typeface="+mn-lt"/>
              </a:rPr>
              <a:t> data type</a:t>
            </a:r>
          </a:p>
          <a:p>
            <a:pPr lvl="2" indent="-228600">
              <a:defRPr/>
            </a:pPr>
            <a:r>
              <a:rPr lang="en-US" altLang="en-US" sz="2200" dirty="0">
                <a:latin typeface="+mn-lt"/>
              </a:rPr>
              <a:t>Specifies a relative value that can be used to increment or decrement an absolute value of a date, time, or timestamp</a:t>
            </a:r>
          </a:p>
          <a:p>
            <a:pPr lvl="1">
              <a:defRPr/>
            </a:pPr>
            <a:r>
              <a:rPr lang="en-US" altLang="en-US" sz="2200" b="1" dirty="0">
                <a:latin typeface="+mn-lt"/>
              </a:rPr>
              <a:t>DATE, TIME, Timestamp, INTERVAL </a:t>
            </a:r>
            <a:r>
              <a:rPr lang="en-US" altLang="en-US" sz="2200" dirty="0">
                <a:latin typeface="+mn-lt"/>
              </a:rPr>
              <a:t>data types can be </a:t>
            </a:r>
            <a:r>
              <a:rPr lang="en-US" altLang="en-US" sz="2200" b="1" dirty="0">
                <a:latin typeface="+mn-lt"/>
              </a:rPr>
              <a:t>cast</a:t>
            </a:r>
            <a:r>
              <a:rPr lang="en-US" altLang="en-US" sz="2200" dirty="0">
                <a:latin typeface="+mn-lt"/>
              </a:rPr>
              <a:t> or converted to string formats for comparison.</a:t>
            </a:r>
          </a:p>
          <a:p>
            <a:pPr marL="432" indent="-283464">
              <a:buNone/>
            </a:pPr>
            <a:endParaRPr lang="en-US" dirty="0"/>
          </a:p>
        </p:txBody>
      </p:sp>
    </p:spTree>
    <p:extLst>
      <p:ext uri="{BB962C8B-B14F-4D97-AF65-F5344CB8AC3E}">
        <p14:creationId xmlns:p14="http://schemas.microsoft.com/office/powerpoint/2010/main" val="659625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524568" cy="1097279"/>
          </a:xfrm>
        </p:spPr>
        <p:txBody>
          <a:bodyPr/>
          <a:lstStyle/>
          <a:p>
            <a:r>
              <a:rPr lang="en-US" altLang="en-US" sz="3200" dirty="0">
                <a:ea typeface="ＭＳ Ｐゴシック" panose="020B0600070205080204" pitchFamily="34" charset="-128"/>
              </a:rPr>
              <a:t>Attribute Data Types and Domains in S</a:t>
            </a:r>
            <a:r>
              <a:rPr lang="en-US" altLang="en-US" sz="100" dirty="0">
                <a:ea typeface="ＭＳ Ｐゴシック" panose="020B0600070205080204" pitchFamily="34" charset="-128"/>
              </a:rPr>
              <a:t> </a:t>
            </a:r>
            <a:r>
              <a:rPr lang="en-US" altLang="en-US" sz="3200" dirty="0">
                <a:ea typeface="ＭＳ Ｐゴシック" panose="020B0600070205080204" pitchFamily="34" charset="-128"/>
              </a:rPr>
              <a:t>Q</a:t>
            </a:r>
            <a:r>
              <a:rPr lang="en-US" altLang="en-US" sz="100" dirty="0">
                <a:ea typeface="ＭＳ Ｐゴシック" panose="020B0600070205080204" pitchFamily="34" charset="-128"/>
              </a:rPr>
              <a:t> </a:t>
            </a:r>
            <a:r>
              <a:rPr lang="en-US" altLang="en-US" sz="3200" dirty="0" smtClean="0">
                <a:ea typeface="ＭＳ Ｐゴシック" panose="020B0600070205080204" pitchFamily="34" charset="-128"/>
              </a:rPr>
              <a:t>L </a:t>
            </a:r>
            <a:r>
              <a:rPr lang="en-US" altLang="en-US" sz="2000" b="0" dirty="0" smtClean="0">
                <a:ea typeface="ＭＳ Ｐゴシック" panose="020B0600070205080204" pitchFamily="34" charset="-128"/>
              </a:rPr>
              <a:t>(4 </a:t>
            </a:r>
            <a:r>
              <a:rPr lang="en-US" altLang="en-US" sz="2000" b="0" dirty="0">
                <a:ea typeface="ＭＳ Ｐゴシック" panose="020B0600070205080204" pitchFamily="34" charset="-128"/>
              </a:rPr>
              <a:t>of 4)</a:t>
            </a:r>
            <a:endParaRPr lang="en-IN" dirty="0"/>
          </a:p>
        </p:txBody>
      </p:sp>
      <p:sp>
        <p:nvSpPr>
          <p:cNvPr id="3" name="Text Placeholder 2"/>
          <p:cNvSpPr>
            <a:spLocks noGrp="1"/>
          </p:cNvSpPr>
          <p:nvPr>
            <p:ph type="body" idx="1"/>
          </p:nvPr>
        </p:nvSpPr>
        <p:spPr/>
        <p:txBody>
          <a:bodyPr/>
          <a:lstStyle/>
          <a:p>
            <a:r>
              <a:rPr lang="en-US" altLang="en-US" sz="2200" b="1" dirty="0" smtClean="0">
                <a:solidFill>
                  <a:schemeClr val="tx1"/>
                </a:solidFill>
                <a:latin typeface="+mn-lt"/>
                <a:ea typeface="ＭＳ Ｐゴシック" panose="020B0600070205080204" pitchFamily="34" charset="-128"/>
              </a:rPr>
              <a:t>Domain</a:t>
            </a:r>
            <a:endParaRPr lang="en-US" altLang="en-US" sz="2200" b="1" dirty="0">
              <a:solidFill>
                <a:schemeClr val="tx1"/>
              </a:solidFill>
              <a:latin typeface="+mn-lt"/>
              <a:ea typeface="ＭＳ Ｐゴシック" panose="020B0600070205080204" pitchFamily="34" charset="-128"/>
            </a:endParaRPr>
          </a:p>
          <a:p>
            <a:pPr lvl="1"/>
            <a:r>
              <a:rPr lang="en-US" altLang="en-US" sz="2200" dirty="0">
                <a:solidFill>
                  <a:schemeClr val="tx1"/>
                </a:solidFill>
                <a:latin typeface="+mn-lt"/>
                <a:ea typeface="ＭＳ Ｐゴシック" panose="020B0600070205080204" pitchFamily="34" charset="-128"/>
              </a:rPr>
              <a:t>Name used with the attribute specification</a:t>
            </a:r>
          </a:p>
          <a:p>
            <a:pPr lvl="1"/>
            <a:r>
              <a:rPr lang="en-US" altLang="en-US" sz="2200" dirty="0">
                <a:solidFill>
                  <a:schemeClr val="tx1"/>
                </a:solidFill>
                <a:latin typeface="+mn-lt"/>
                <a:ea typeface="ＭＳ Ｐゴシック" panose="020B0600070205080204" pitchFamily="34" charset="-128"/>
              </a:rPr>
              <a:t>Makes it easier to change the data type for a domain that is used by numerous </a:t>
            </a:r>
            <a:r>
              <a:rPr lang="en-US" altLang="en-US" sz="2200" dirty="0" smtClean="0">
                <a:solidFill>
                  <a:schemeClr val="tx1"/>
                </a:solidFill>
                <a:latin typeface="+mn-lt"/>
                <a:ea typeface="ＭＳ Ｐゴシック" panose="020B0600070205080204" pitchFamily="34" charset="-128"/>
              </a:rPr>
              <a:t>attributes</a:t>
            </a:r>
            <a:endParaRPr lang="en-US" altLang="en-US" sz="2200" dirty="0">
              <a:solidFill>
                <a:schemeClr val="tx1"/>
              </a:solidFill>
              <a:latin typeface="+mn-lt"/>
              <a:ea typeface="ＭＳ Ｐゴシック" panose="020B0600070205080204" pitchFamily="34" charset="-128"/>
            </a:endParaRPr>
          </a:p>
          <a:p>
            <a:pPr lvl="1"/>
            <a:r>
              <a:rPr lang="en-US" altLang="en-US" sz="2200" dirty="0">
                <a:solidFill>
                  <a:schemeClr val="tx1"/>
                </a:solidFill>
                <a:latin typeface="+mn-lt"/>
                <a:ea typeface="ＭＳ Ｐゴシック" panose="020B0600070205080204" pitchFamily="34" charset="-128"/>
              </a:rPr>
              <a:t>Improves schema readability</a:t>
            </a:r>
          </a:p>
          <a:p>
            <a:pPr lvl="1"/>
            <a:r>
              <a:rPr lang="en-US" altLang="en-US" sz="2200" dirty="0">
                <a:solidFill>
                  <a:schemeClr val="tx1"/>
                </a:solidFill>
                <a:latin typeface="+mn-lt"/>
                <a:ea typeface="ＭＳ Ｐゴシック" panose="020B0600070205080204" pitchFamily="34" charset="-128"/>
                <a:cs typeface="Courier New" panose="02070309020205020404" pitchFamily="49" charset="0"/>
              </a:rPr>
              <a:t>Example:</a:t>
            </a:r>
          </a:p>
          <a:p>
            <a:pPr lvl="2"/>
            <a:r>
              <a:rPr lang="en-US" altLang="en-US" sz="2200" dirty="0">
                <a:solidFill>
                  <a:schemeClr val="tx1"/>
                </a:solidFill>
                <a:latin typeface="Courier New" panose="02070309020205020404" pitchFamily="49" charset="0"/>
                <a:ea typeface="ＭＳ Ｐゴシック" panose="020B0600070205080204" pitchFamily="34" charset="-128"/>
                <a:cs typeface="Courier New" panose="02070309020205020404" pitchFamily="49" charset="0"/>
              </a:rPr>
              <a:t>CREATE DOMAIN </a:t>
            </a:r>
            <a:r>
              <a:rPr lang="en-US" altLang="en-US" sz="2200" dirty="0" smtClean="0">
                <a:solidFill>
                  <a:schemeClr val="tx1"/>
                </a:solidFill>
                <a:latin typeface="Courier New" panose="02070309020205020404" pitchFamily="49" charset="0"/>
                <a:ea typeface="ＭＳ Ｐゴシック" panose="020B0600070205080204" pitchFamily="34" charset="-128"/>
                <a:cs typeface="Courier New" panose="02070309020205020404" pitchFamily="49" charset="0"/>
              </a:rPr>
              <a:t>S</a:t>
            </a:r>
            <a:r>
              <a:rPr lang="en-US" altLang="en-US" sz="100" dirty="0" smtClean="0">
                <a:solidFill>
                  <a:schemeClr val="tx1"/>
                </a:solidFill>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2200" dirty="0" smtClean="0">
                <a:solidFill>
                  <a:schemeClr val="tx1"/>
                </a:solidFill>
                <a:latin typeface="Courier New" panose="02070309020205020404" pitchFamily="49" charset="0"/>
                <a:ea typeface="ＭＳ Ｐゴシック" panose="020B0600070205080204" pitchFamily="34" charset="-128"/>
                <a:cs typeface="Courier New" panose="02070309020205020404" pitchFamily="49" charset="0"/>
              </a:rPr>
              <a:t>S</a:t>
            </a:r>
            <a:r>
              <a:rPr lang="en-US" altLang="en-US" sz="100" dirty="0" smtClean="0">
                <a:solidFill>
                  <a:schemeClr val="tx1"/>
                </a:solidFill>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2200" dirty="0" smtClean="0">
                <a:solidFill>
                  <a:schemeClr val="tx1"/>
                </a:solidFill>
                <a:latin typeface="Courier New" panose="02070309020205020404" pitchFamily="49" charset="0"/>
                <a:ea typeface="ＭＳ Ｐゴシック" panose="020B0600070205080204" pitchFamily="34" charset="-128"/>
                <a:cs typeface="Courier New" panose="02070309020205020404" pitchFamily="49" charset="0"/>
              </a:rPr>
              <a:t>N_TYPE </a:t>
            </a:r>
            <a:r>
              <a:rPr lang="en-US" altLang="en-US" sz="2200" dirty="0">
                <a:solidFill>
                  <a:schemeClr val="tx1"/>
                </a:solidFill>
                <a:latin typeface="Courier New" panose="02070309020205020404" pitchFamily="49" charset="0"/>
                <a:ea typeface="ＭＳ Ｐゴシック" panose="020B0600070205080204" pitchFamily="34" charset="-128"/>
                <a:cs typeface="Courier New" panose="02070309020205020404" pitchFamily="49" charset="0"/>
              </a:rPr>
              <a:t>AS CHAR(9);</a:t>
            </a:r>
          </a:p>
          <a:p>
            <a:r>
              <a:rPr lang="en-US" altLang="en-US" sz="2200" b="1" dirty="0">
                <a:solidFill>
                  <a:schemeClr val="tx1"/>
                </a:solidFill>
                <a:latin typeface="+mn-lt"/>
                <a:ea typeface="ＭＳ Ｐゴシック" panose="020B0600070205080204" pitchFamily="34" charset="-128"/>
              </a:rPr>
              <a:t>TYPE</a:t>
            </a:r>
          </a:p>
          <a:p>
            <a:pPr lvl="1"/>
            <a:r>
              <a:rPr lang="en-US" altLang="en-US" sz="2200" dirty="0">
                <a:solidFill>
                  <a:schemeClr val="tx1"/>
                </a:solidFill>
                <a:latin typeface="+mn-lt"/>
                <a:ea typeface="ＭＳ Ｐゴシック" panose="020B0600070205080204" pitchFamily="34" charset="-128"/>
              </a:rPr>
              <a:t>User Defined Types (</a:t>
            </a:r>
            <a:r>
              <a:rPr lang="en-US" altLang="en-US" sz="2200" dirty="0" smtClean="0">
                <a:solidFill>
                  <a:schemeClr val="tx1"/>
                </a:solidFill>
                <a:latin typeface="+mn-lt"/>
                <a:ea typeface="ＭＳ Ｐゴシック" panose="020B0600070205080204" pitchFamily="34" charset="-128"/>
              </a:rPr>
              <a:t>U</a:t>
            </a:r>
            <a:r>
              <a:rPr lang="en-US" altLang="en-US" sz="100" dirty="0" smtClean="0">
                <a:solidFill>
                  <a:schemeClr val="tx1"/>
                </a:solidFill>
                <a:latin typeface="+mn-lt"/>
                <a:ea typeface="ＭＳ Ｐゴシック" panose="020B0600070205080204" pitchFamily="34" charset="-128"/>
              </a:rPr>
              <a:t> </a:t>
            </a:r>
            <a:r>
              <a:rPr lang="en-US" altLang="en-US" sz="2200" dirty="0" smtClean="0">
                <a:solidFill>
                  <a:schemeClr val="tx1"/>
                </a:solidFill>
                <a:latin typeface="+mn-lt"/>
                <a:ea typeface="ＭＳ Ｐゴシック" panose="020B0600070205080204" pitchFamily="34" charset="-128"/>
              </a:rPr>
              <a:t>D</a:t>
            </a:r>
            <a:r>
              <a:rPr lang="en-US" altLang="en-US" sz="100" dirty="0" smtClean="0">
                <a:solidFill>
                  <a:schemeClr val="tx1"/>
                </a:solidFill>
                <a:latin typeface="+mn-lt"/>
                <a:ea typeface="ＭＳ Ｐゴシック" panose="020B0600070205080204" pitchFamily="34" charset="-128"/>
              </a:rPr>
              <a:t> </a:t>
            </a:r>
            <a:r>
              <a:rPr lang="en-US" altLang="en-US" sz="2200" dirty="0" smtClean="0">
                <a:solidFill>
                  <a:schemeClr val="tx1"/>
                </a:solidFill>
                <a:latin typeface="+mn-lt"/>
                <a:ea typeface="ＭＳ Ｐゴシック" panose="020B0600070205080204" pitchFamily="34" charset="-128"/>
              </a:rPr>
              <a:t>T</a:t>
            </a:r>
            <a:r>
              <a:rPr lang="en-US" altLang="en-US" sz="100" dirty="0" smtClean="0">
                <a:solidFill>
                  <a:schemeClr val="tx1"/>
                </a:solidFill>
                <a:latin typeface="+mn-lt"/>
                <a:ea typeface="ＭＳ Ｐゴシック" panose="020B0600070205080204" pitchFamily="34" charset="-128"/>
              </a:rPr>
              <a:t> </a:t>
            </a:r>
            <a:r>
              <a:rPr lang="en-US" altLang="en-US" sz="2200" dirty="0" smtClean="0">
                <a:solidFill>
                  <a:schemeClr val="tx1"/>
                </a:solidFill>
                <a:latin typeface="+mn-lt"/>
                <a:ea typeface="ＭＳ Ｐゴシック" panose="020B0600070205080204" pitchFamily="34" charset="-128"/>
              </a:rPr>
              <a:t>s</a:t>
            </a:r>
            <a:r>
              <a:rPr lang="en-US" altLang="en-US" sz="2200" dirty="0">
                <a:solidFill>
                  <a:schemeClr val="tx1"/>
                </a:solidFill>
                <a:latin typeface="+mn-lt"/>
                <a:ea typeface="ＭＳ Ｐゴシック" panose="020B0600070205080204" pitchFamily="34" charset="-128"/>
              </a:rPr>
              <a:t>) are supported for object-oriented applications. (See </a:t>
            </a:r>
            <a:r>
              <a:rPr lang="en-US" altLang="en-US" sz="2200" dirty="0" smtClean="0">
                <a:solidFill>
                  <a:schemeClr val="tx1"/>
                </a:solidFill>
                <a:latin typeface="+mn-lt"/>
                <a:ea typeface="ＭＳ Ｐゴシック" panose="020B0600070205080204" pitchFamily="34" charset="-128"/>
              </a:rPr>
              <a:t>Ch</a:t>
            </a:r>
            <a:r>
              <a:rPr lang="en-US" altLang="en-US" sz="100" dirty="0" smtClean="0">
                <a:solidFill>
                  <a:schemeClr val="bg1"/>
                </a:solidFill>
                <a:latin typeface="+mn-lt"/>
                <a:ea typeface="ＭＳ Ｐゴシック" panose="020B0600070205080204" pitchFamily="34" charset="-128"/>
              </a:rPr>
              <a:t>apter</a:t>
            </a:r>
            <a:r>
              <a:rPr lang="en-US" altLang="en-US" sz="2200" dirty="0" smtClean="0">
                <a:solidFill>
                  <a:schemeClr val="tx1"/>
                </a:solidFill>
                <a:latin typeface="+mn-lt"/>
                <a:ea typeface="ＭＳ Ｐゴシック" panose="020B0600070205080204" pitchFamily="34" charset="-128"/>
              </a:rPr>
              <a:t> 12</a:t>
            </a:r>
            <a:r>
              <a:rPr lang="en-US" altLang="en-US" sz="2200" dirty="0">
                <a:solidFill>
                  <a:schemeClr val="tx1"/>
                </a:solidFill>
                <a:latin typeface="+mn-lt"/>
                <a:ea typeface="ＭＳ Ｐゴシック" panose="020B0600070205080204" pitchFamily="34" charset="-128"/>
              </a:rPr>
              <a:t>) Uses the command</a:t>
            </a:r>
            <a:r>
              <a:rPr lang="en-US" altLang="en-US" sz="2200" dirty="0" smtClean="0">
                <a:solidFill>
                  <a:schemeClr val="tx1"/>
                </a:solidFill>
                <a:latin typeface="+mn-lt"/>
                <a:ea typeface="ＭＳ Ｐゴシック" panose="020B0600070205080204" pitchFamily="34" charset="-128"/>
              </a:rPr>
              <a:t>: </a:t>
            </a:r>
            <a:r>
              <a:rPr lang="en-US" altLang="en-US" sz="2200" dirty="0" smtClean="0">
                <a:solidFill>
                  <a:schemeClr val="tx1"/>
                </a:solidFill>
                <a:latin typeface="Courier New" panose="02070309020205020404" pitchFamily="49" charset="0"/>
                <a:ea typeface="ＭＳ Ｐゴシック" panose="020B0600070205080204" pitchFamily="34" charset="-128"/>
                <a:cs typeface="Courier New" panose="02070309020205020404" pitchFamily="49" charset="0"/>
              </a:rPr>
              <a:t>CREATE TYPE</a:t>
            </a:r>
            <a:endParaRPr lang="en-US" altLang="en-US" sz="2200" dirty="0">
              <a:solidFill>
                <a:schemeClr val="tx1"/>
              </a:solidFill>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868373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en-US" dirty="0" smtClean="0">
                <a:ea typeface="ＭＳ Ｐゴシック" panose="020B0600070205080204" pitchFamily="34" charset="-128"/>
              </a:rPr>
              <a:t>Learning Objectives</a:t>
            </a:r>
            <a:endParaRPr lang="en-IN" dirty="0"/>
          </a:p>
        </p:txBody>
      </p:sp>
      <p:sp>
        <p:nvSpPr>
          <p:cNvPr id="11" name="Text Placeholder 10"/>
          <p:cNvSpPr>
            <a:spLocks noGrp="1"/>
          </p:cNvSpPr>
          <p:nvPr>
            <p:ph type="body" idx="1"/>
          </p:nvPr>
        </p:nvSpPr>
        <p:spPr/>
        <p:txBody>
          <a:bodyPr/>
          <a:lstStyle/>
          <a:p>
            <a:pPr marL="0" indent="0">
              <a:buNone/>
            </a:pPr>
            <a:r>
              <a:rPr lang="en-US" altLang="en-US" sz="2400" b="1" dirty="0" smtClean="0">
                <a:solidFill>
                  <a:schemeClr val="tx2"/>
                </a:solidFill>
                <a:latin typeface="+mn-lt"/>
                <a:ea typeface="ＭＳ Ｐゴシック" panose="020B0600070205080204" pitchFamily="34" charset="-128"/>
              </a:rPr>
              <a:t>6.1</a:t>
            </a:r>
            <a:r>
              <a:rPr lang="en-US" altLang="en-US" sz="2400" dirty="0" smtClean="0">
                <a:latin typeface="+mn-lt"/>
                <a:ea typeface="ＭＳ Ｐゴシック" panose="020B0600070205080204" pitchFamily="34" charset="-128"/>
              </a:rPr>
              <a:t> S</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Q</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L </a:t>
            </a:r>
            <a:r>
              <a:rPr lang="en-US" altLang="en-US" sz="2400" dirty="0">
                <a:latin typeface="+mn-lt"/>
                <a:ea typeface="ＭＳ Ｐゴシック" panose="020B0600070205080204" pitchFamily="34" charset="-128"/>
              </a:rPr>
              <a:t>Data Definition and Data Types</a:t>
            </a:r>
          </a:p>
          <a:p>
            <a:pPr marL="0" indent="0">
              <a:buNone/>
            </a:pPr>
            <a:r>
              <a:rPr lang="en-US" altLang="en-US" sz="2400" b="1" dirty="0" smtClean="0">
                <a:solidFill>
                  <a:schemeClr val="tx2"/>
                </a:solidFill>
                <a:latin typeface="+mn-lt"/>
                <a:ea typeface="ＭＳ Ｐゴシック" panose="020B0600070205080204" pitchFamily="34" charset="-128"/>
              </a:rPr>
              <a:t>6.2</a:t>
            </a:r>
            <a:r>
              <a:rPr lang="en-US" altLang="en-US" sz="2400" dirty="0" smtClean="0">
                <a:latin typeface="+mn-lt"/>
                <a:ea typeface="ＭＳ Ｐゴシック" panose="020B0600070205080204" pitchFamily="34" charset="-128"/>
              </a:rPr>
              <a:t> Specifying </a:t>
            </a:r>
            <a:r>
              <a:rPr lang="en-US" altLang="en-US" sz="2400" dirty="0">
                <a:latin typeface="+mn-lt"/>
                <a:ea typeface="ＭＳ Ｐゴシック" panose="020B0600070205080204" pitchFamily="34" charset="-128"/>
              </a:rPr>
              <a:t>Constraints in S</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Q</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L</a:t>
            </a:r>
          </a:p>
          <a:p>
            <a:pPr marL="0" indent="0">
              <a:buNone/>
            </a:pPr>
            <a:r>
              <a:rPr lang="en-US" altLang="en-US" sz="2400" b="1" dirty="0" smtClean="0">
                <a:solidFill>
                  <a:schemeClr val="tx2"/>
                </a:solidFill>
                <a:latin typeface="+mn-lt"/>
                <a:ea typeface="ＭＳ Ｐゴシック" panose="020B0600070205080204" pitchFamily="34" charset="-128"/>
              </a:rPr>
              <a:t>6.3</a:t>
            </a:r>
            <a:r>
              <a:rPr lang="en-US" altLang="en-US" sz="2400" dirty="0" smtClean="0">
                <a:latin typeface="+mn-lt"/>
                <a:ea typeface="ＭＳ Ｐゴシック" panose="020B0600070205080204" pitchFamily="34" charset="-128"/>
              </a:rPr>
              <a:t> Basic </a:t>
            </a:r>
            <a:r>
              <a:rPr lang="en-US" altLang="en-US" sz="2400" dirty="0">
                <a:latin typeface="+mn-lt"/>
                <a:ea typeface="ＭＳ Ｐゴシック" panose="020B0600070205080204" pitchFamily="34" charset="-128"/>
              </a:rPr>
              <a:t>Retrieval Queries in S</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Q</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L</a:t>
            </a:r>
          </a:p>
          <a:p>
            <a:pPr marL="0" indent="0">
              <a:buNone/>
            </a:pPr>
            <a:r>
              <a:rPr lang="en-US" altLang="en-US" sz="2400" b="1" dirty="0" smtClean="0">
                <a:solidFill>
                  <a:schemeClr val="tx2"/>
                </a:solidFill>
                <a:latin typeface="+mn-lt"/>
                <a:ea typeface="ＭＳ Ｐゴシック" panose="020B0600070205080204" pitchFamily="34" charset="-128"/>
                <a:cs typeface="Courier New" panose="02070309020205020404" pitchFamily="49" charset="0"/>
              </a:rPr>
              <a:t>6.4</a:t>
            </a:r>
            <a:r>
              <a:rPr lang="en-US" altLang="en-US" sz="2400" dirty="0" smtClean="0">
                <a:latin typeface="+mn-lt"/>
                <a:ea typeface="ＭＳ Ｐゴシック" panose="020B0600070205080204" pitchFamily="34" charset="-128"/>
                <a:cs typeface="Courier New" panose="02070309020205020404" pitchFamily="49" charset="0"/>
              </a:rPr>
              <a:t> </a:t>
            </a:r>
            <a:r>
              <a:rPr lang="en-US"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INSERT</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DELETE,</a:t>
            </a:r>
            <a:r>
              <a:rPr lang="en-US" altLang="en-US" sz="2400" dirty="0">
                <a:latin typeface="+mn-lt"/>
                <a:ea typeface="ＭＳ Ｐゴシック" panose="020B0600070205080204" pitchFamily="34" charset="-128"/>
              </a:rPr>
              <a:t> and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UPDATE</a:t>
            </a:r>
            <a:r>
              <a:rPr lang="en-US" altLang="en-US" sz="2400" dirty="0">
                <a:latin typeface="+mn-lt"/>
                <a:ea typeface="ＭＳ Ｐゴシック" panose="020B0600070205080204" pitchFamily="34" charset="-128"/>
              </a:rPr>
              <a:t> Statements in S</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Q</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L</a:t>
            </a:r>
          </a:p>
          <a:p>
            <a:pPr marL="0" indent="0">
              <a:buNone/>
            </a:pPr>
            <a:r>
              <a:rPr lang="en-US" altLang="en-US" sz="2400" b="1" dirty="0" smtClean="0">
                <a:solidFill>
                  <a:schemeClr val="tx2"/>
                </a:solidFill>
                <a:latin typeface="+mn-lt"/>
                <a:ea typeface="ＭＳ Ｐゴシック" panose="020B0600070205080204" pitchFamily="34" charset="-128"/>
              </a:rPr>
              <a:t>6.5</a:t>
            </a:r>
            <a:r>
              <a:rPr lang="en-US" altLang="en-US" sz="2400" dirty="0" smtClean="0">
                <a:latin typeface="+mn-lt"/>
                <a:ea typeface="ＭＳ Ｐゴシック" panose="020B0600070205080204" pitchFamily="34" charset="-128"/>
              </a:rPr>
              <a:t> Additional </a:t>
            </a:r>
            <a:r>
              <a:rPr lang="en-US" altLang="en-US" sz="2400" dirty="0">
                <a:latin typeface="+mn-lt"/>
                <a:ea typeface="ＭＳ Ｐゴシック" panose="020B0600070205080204" pitchFamily="34" charset="-128"/>
              </a:rPr>
              <a:t>Features of S</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Q</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L</a:t>
            </a:r>
          </a:p>
        </p:txBody>
      </p:sp>
    </p:spTree>
    <p:extLst>
      <p:ext uri="{BB962C8B-B14F-4D97-AF65-F5344CB8AC3E}">
        <p14:creationId xmlns:p14="http://schemas.microsoft.com/office/powerpoint/2010/main" val="2703770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Specifying Constraints in </a:t>
            </a:r>
            <a:r>
              <a:rPr lang="en-US" altLang="en-US" dirty="0" smtClean="0">
                <a:ea typeface="ＭＳ Ｐゴシック" panose="020B0600070205080204" pitchFamily="34" charset="-128"/>
              </a:rPr>
              <a:t>S</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Q</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L</a:t>
            </a:r>
            <a:endParaRPr lang="en-IN" dirty="0"/>
          </a:p>
        </p:txBody>
      </p:sp>
      <p:sp>
        <p:nvSpPr>
          <p:cNvPr id="3" name="Text Placeholder 2"/>
          <p:cNvSpPr>
            <a:spLocks noGrp="1"/>
          </p:cNvSpPr>
          <p:nvPr>
            <p:ph type="body" idx="1"/>
          </p:nvPr>
        </p:nvSpPr>
        <p:spPr/>
        <p:txBody>
          <a:bodyPr/>
          <a:lstStyle/>
          <a:p>
            <a:pPr marL="0" indent="0">
              <a:buFont typeface="Wingdings" panose="05000000000000000000" pitchFamily="2" charset="2"/>
              <a:buNone/>
              <a:defRPr/>
            </a:pPr>
            <a:r>
              <a:rPr lang="en-US" altLang="en-US" sz="2400" b="1" dirty="0">
                <a:latin typeface="+mn-lt"/>
              </a:rPr>
              <a:t>Basic constraints:</a:t>
            </a:r>
          </a:p>
          <a:p>
            <a:pPr>
              <a:defRPr/>
            </a:pPr>
            <a:r>
              <a:rPr lang="en-US" altLang="en-US" sz="2400" dirty="0">
                <a:latin typeface="+mn-lt"/>
              </a:rPr>
              <a:t>Relational Model has 3 basic constraint types that are supported in </a:t>
            </a:r>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a:t>
            </a:r>
            <a:r>
              <a:rPr lang="en-US" altLang="en-US" sz="2400" dirty="0">
                <a:latin typeface="+mn-lt"/>
              </a:rPr>
              <a:t>:</a:t>
            </a:r>
          </a:p>
          <a:p>
            <a:pPr lvl="1">
              <a:defRPr/>
            </a:pPr>
            <a:r>
              <a:rPr lang="en-US" altLang="en-US" sz="2400" b="1" dirty="0">
                <a:latin typeface="+mn-lt"/>
              </a:rPr>
              <a:t>Key</a:t>
            </a:r>
            <a:r>
              <a:rPr lang="en-US" altLang="en-US" sz="2400" dirty="0">
                <a:latin typeface="+mn-lt"/>
              </a:rPr>
              <a:t> constraint: A primary key value cannot be duplicated</a:t>
            </a:r>
          </a:p>
          <a:p>
            <a:pPr lvl="1">
              <a:defRPr/>
            </a:pPr>
            <a:r>
              <a:rPr lang="en-US" altLang="en-US" sz="2400" b="1" dirty="0">
                <a:latin typeface="+mn-lt"/>
              </a:rPr>
              <a:t>Entity Integrity</a:t>
            </a:r>
            <a:r>
              <a:rPr lang="en-US" altLang="en-US" sz="2400" dirty="0">
                <a:latin typeface="+mn-lt"/>
              </a:rPr>
              <a:t> Constraint: A primary key value cannot be null</a:t>
            </a:r>
          </a:p>
          <a:p>
            <a:pPr lvl="1">
              <a:defRPr/>
            </a:pPr>
            <a:r>
              <a:rPr lang="en-US" altLang="en-US" sz="2400" b="1" dirty="0">
                <a:latin typeface="+mn-lt"/>
              </a:rPr>
              <a:t>Referential integrity</a:t>
            </a:r>
            <a:r>
              <a:rPr lang="en-US" altLang="en-US" sz="2400" dirty="0">
                <a:latin typeface="+mn-lt"/>
              </a:rPr>
              <a:t> </a:t>
            </a:r>
            <a:r>
              <a:rPr lang="en-US" altLang="en-US" sz="2400" dirty="0" smtClean="0">
                <a:latin typeface="+mn-lt"/>
              </a:rPr>
              <a:t>constraints: </a:t>
            </a:r>
            <a:r>
              <a:rPr lang="en-US" altLang="en-US" sz="2400" dirty="0">
                <a:latin typeface="+mn-lt"/>
              </a:rPr>
              <a:t>The “foreign key “ must have a value that is already present as a primary key, or may be null</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7103277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Specifying Attribute Constraints</a:t>
            </a:r>
            <a:endParaRPr lang="en-IN" dirty="0"/>
          </a:p>
        </p:txBody>
      </p:sp>
      <p:sp>
        <p:nvSpPr>
          <p:cNvPr id="3" name="Text Placeholder 2"/>
          <p:cNvSpPr>
            <a:spLocks noGrp="1"/>
          </p:cNvSpPr>
          <p:nvPr>
            <p:ph type="body" idx="1"/>
          </p:nvPr>
        </p:nvSpPr>
        <p:spPr>
          <a:xfrm>
            <a:off x="457200" y="1600200"/>
            <a:ext cx="8229600" cy="4525963"/>
          </a:xfrm>
        </p:spPr>
        <p:txBody>
          <a:bodyPr/>
          <a:lstStyle/>
          <a:p>
            <a:pPr marL="0" lvl="1" indent="0">
              <a:buFont typeface="Wingdings" panose="05000000000000000000" pitchFamily="2" charset="2"/>
              <a:buNone/>
              <a:defRPr/>
            </a:pPr>
            <a:r>
              <a:rPr lang="en-US" altLang="en-US" sz="2400" dirty="0">
                <a:solidFill>
                  <a:schemeClr val="tx1"/>
                </a:solidFill>
                <a:latin typeface="+mn-lt"/>
              </a:rPr>
              <a:t>Other Restrictions on attribute domains</a:t>
            </a:r>
            <a:r>
              <a:rPr lang="en-US" altLang="en-US" sz="2400" dirty="0" smtClean="0">
                <a:solidFill>
                  <a:schemeClr val="tx1"/>
                </a:solidFill>
                <a:latin typeface="+mn-lt"/>
              </a:rPr>
              <a:t>:</a:t>
            </a:r>
            <a:endParaRPr lang="en-US" altLang="en-US" sz="2400" dirty="0">
              <a:solidFill>
                <a:schemeClr val="tx1"/>
              </a:solidFill>
              <a:latin typeface="+mn-lt"/>
            </a:endParaRPr>
          </a:p>
          <a:p>
            <a:pPr>
              <a:defRPr/>
            </a:pPr>
            <a:r>
              <a:rPr lang="en-US" altLang="en-US" sz="2400" dirty="0">
                <a:solidFill>
                  <a:schemeClr val="tx1"/>
                </a:solidFill>
                <a:latin typeface="+mn-lt"/>
              </a:rPr>
              <a:t>Default value of an attribute</a:t>
            </a:r>
          </a:p>
          <a:p>
            <a:pPr lvl="1">
              <a:defRPr/>
            </a:pPr>
            <a:r>
              <a:rPr lang="en-US" altLang="en-US" sz="2400" b="1" dirty="0">
                <a:solidFill>
                  <a:schemeClr val="tx1"/>
                </a:solidFill>
                <a:latin typeface="Courier New" panose="02070309020205020404" pitchFamily="49" charset="0"/>
                <a:cs typeface="Courier New" panose="02070309020205020404" pitchFamily="49" charset="0"/>
              </a:rPr>
              <a:t>DEFAULT</a:t>
            </a:r>
            <a:r>
              <a:rPr lang="en-US" altLang="en-US" sz="2400" dirty="0">
                <a:solidFill>
                  <a:schemeClr val="tx1"/>
                </a:solidFill>
                <a:latin typeface="Courier New" panose="02070309020205020404" pitchFamily="49" charset="0"/>
                <a:cs typeface="Courier New" panose="02070309020205020404" pitchFamily="49" charset="0"/>
              </a:rPr>
              <a:t> &lt;</a:t>
            </a:r>
            <a:r>
              <a:rPr lang="en-US" altLang="en-US" sz="2400" dirty="0" smtClean="0">
                <a:solidFill>
                  <a:schemeClr val="tx1"/>
                </a:solidFill>
                <a:latin typeface="Courier New" panose="02070309020205020404" pitchFamily="49" charset="0"/>
                <a:cs typeface="Courier New" panose="02070309020205020404" pitchFamily="49" charset="0"/>
              </a:rPr>
              <a:t>value&gt;</a:t>
            </a:r>
          </a:p>
          <a:p>
            <a:pPr>
              <a:defRPr/>
            </a:pPr>
            <a:r>
              <a:rPr lang="en-US" altLang="en-US" sz="2400" dirty="0" smtClean="0">
                <a:solidFill>
                  <a:schemeClr val="tx1"/>
                </a:solidFill>
                <a:latin typeface="+mn-lt"/>
              </a:rPr>
              <a:t>NULL </a:t>
            </a:r>
            <a:r>
              <a:rPr lang="en-US" altLang="en-US" sz="2400" dirty="0">
                <a:solidFill>
                  <a:schemeClr val="tx1"/>
                </a:solidFill>
                <a:latin typeface="+mn-lt"/>
              </a:rPr>
              <a:t>is not permitted for a particular attribute (NOT NULL)</a:t>
            </a:r>
          </a:p>
          <a:p>
            <a:pPr>
              <a:defRPr/>
            </a:pPr>
            <a:r>
              <a:rPr lang="en-US" altLang="en-US" sz="2400" b="1" dirty="0">
                <a:solidFill>
                  <a:schemeClr val="tx1"/>
                </a:solidFill>
                <a:latin typeface="Courier New" panose="02070309020205020404" pitchFamily="49" charset="0"/>
                <a:cs typeface="Courier New" panose="02070309020205020404" pitchFamily="49" charset="0"/>
              </a:rPr>
              <a:t>CHECK</a:t>
            </a:r>
            <a:r>
              <a:rPr lang="en-US" altLang="en-US" sz="2400" dirty="0">
                <a:solidFill>
                  <a:schemeClr val="tx1"/>
                </a:solidFill>
                <a:latin typeface="+mn-lt"/>
                <a:cs typeface="Courier New" panose="02070309020205020404" pitchFamily="49" charset="0"/>
              </a:rPr>
              <a:t> </a:t>
            </a:r>
            <a:r>
              <a:rPr lang="en-US" altLang="en-US" sz="2400" dirty="0">
                <a:solidFill>
                  <a:schemeClr val="tx1"/>
                </a:solidFill>
                <a:latin typeface="+mn-lt"/>
              </a:rPr>
              <a:t>clause</a:t>
            </a:r>
          </a:p>
          <a:p>
            <a:pPr lvl="1">
              <a:defRPr/>
            </a:pPr>
            <a:r>
              <a:rPr lang="en-US" altLang="en-US" sz="2400" dirty="0">
                <a:solidFill>
                  <a:schemeClr val="tx1"/>
                </a:solidFill>
                <a:latin typeface="Courier New" panose="02070309020205020404" pitchFamily="49" charset="0"/>
                <a:cs typeface="Courier New" panose="02070309020205020404" pitchFamily="49" charset="0"/>
              </a:rPr>
              <a:t>Dnumber INT NOT NULL CHECK (Dnumber &gt; 0 AND Dnumber &lt; 21</a:t>
            </a:r>
            <a:r>
              <a:rPr lang="en-US" altLang="en-US" sz="2400" dirty="0" smtClean="0">
                <a:solidFill>
                  <a:schemeClr val="tx1"/>
                </a:solidFill>
                <a:latin typeface="Courier New" panose="02070309020205020404" pitchFamily="49" charset="0"/>
                <a:cs typeface="Courier New" panose="02070309020205020404" pitchFamily="49" charset="0"/>
              </a:rPr>
              <a:t>);</a:t>
            </a:r>
            <a:endParaRPr lang="en-US" altLang="en-US" sz="24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626649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Specifying Key and Referential Integrity </a:t>
            </a:r>
            <a:r>
              <a:rPr lang="en-US" altLang="en-US" dirty="0" smtClean="0">
                <a:ea typeface="ＭＳ Ｐゴシック" panose="020B0600070205080204" pitchFamily="34" charset="-128"/>
              </a:rPr>
              <a:t>Constraints </a:t>
            </a:r>
            <a:r>
              <a:rPr lang="en-US" altLang="en-US" sz="2000" b="0" dirty="0" smtClean="0">
                <a:ea typeface="ＭＳ Ｐゴシック" panose="020B0600070205080204" pitchFamily="34" charset="-128"/>
              </a:rPr>
              <a:t>(1 of 2)</a:t>
            </a:r>
            <a:endParaRPr lang="en-IN" sz="2000" b="0" dirty="0"/>
          </a:p>
        </p:txBody>
      </p:sp>
      <p:sp>
        <p:nvSpPr>
          <p:cNvPr id="3" name="Text Placeholder 2"/>
          <p:cNvSpPr>
            <a:spLocks noGrp="1"/>
          </p:cNvSpPr>
          <p:nvPr>
            <p:ph type="body" idx="1"/>
          </p:nvPr>
        </p:nvSpPr>
        <p:spPr/>
        <p:txBody>
          <a:bodyPr/>
          <a:lstStyle/>
          <a:p>
            <a:r>
              <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rPr>
              <a:t>PRIMARY KEY</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2400" dirty="0" smtClean="0">
                <a:latin typeface="+mn-lt"/>
                <a:ea typeface="ＭＳ Ｐゴシック" panose="020B0600070205080204" pitchFamily="34" charset="-128"/>
              </a:rPr>
              <a:t>clause</a:t>
            </a:r>
            <a:endParaRPr lang="en-US" altLang="en-US" sz="2400" dirty="0">
              <a:latin typeface="+mn-lt"/>
              <a:ea typeface="ＭＳ Ｐゴシック" panose="020B0600070205080204" pitchFamily="34" charset="-128"/>
            </a:endParaRPr>
          </a:p>
          <a:p>
            <a:pPr lvl="1"/>
            <a:r>
              <a:rPr lang="en-US" altLang="en-US" sz="2400" dirty="0">
                <a:latin typeface="+mn-lt"/>
                <a:ea typeface="ＭＳ Ｐゴシック" panose="020B0600070205080204" pitchFamily="34" charset="-128"/>
              </a:rPr>
              <a:t>Specifies one or more attributes that make up the primary key of a relation</a:t>
            </a:r>
          </a:p>
          <a:p>
            <a:pPr lvl="1"/>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Dnumber INT PRIMARY KEY;</a:t>
            </a:r>
          </a:p>
          <a:p>
            <a:r>
              <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rPr>
              <a:t>UNIQUE</a:t>
            </a:r>
            <a:r>
              <a:rPr lang="en-US" altLang="en-US" sz="2400" dirty="0">
                <a:latin typeface="+mn-lt"/>
                <a:ea typeface="ＭＳ Ｐゴシック" panose="020B0600070205080204" pitchFamily="34" charset="-128"/>
                <a:cs typeface="Courier New" panose="02070309020205020404" pitchFamily="49" charset="0"/>
              </a:rPr>
              <a:t> </a:t>
            </a:r>
            <a:r>
              <a:rPr lang="en-US" altLang="en-US" sz="2400" dirty="0" smtClean="0">
                <a:latin typeface="+mn-lt"/>
                <a:ea typeface="ＭＳ Ｐゴシック" panose="020B0600070205080204" pitchFamily="34" charset="-128"/>
              </a:rPr>
              <a:t>clause</a:t>
            </a:r>
            <a:endParaRPr lang="en-US" altLang="en-US" sz="2400" dirty="0">
              <a:latin typeface="+mn-lt"/>
              <a:ea typeface="ＭＳ Ｐゴシック" panose="020B0600070205080204" pitchFamily="34" charset="-128"/>
            </a:endParaRPr>
          </a:p>
          <a:p>
            <a:pPr lvl="1"/>
            <a:r>
              <a:rPr lang="en-US" altLang="en-US" sz="2400" dirty="0">
                <a:latin typeface="+mn-lt"/>
                <a:ea typeface="ＭＳ Ｐゴシック" panose="020B0600070205080204" pitchFamily="34" charset="-128"/>
              </a:rPr>
              <a:t>Specifies alternate (secondary) keys (called CANDIDATE keys in the relational model).</a:t>
            </a:r>
          </a:p>
          <a:p>
            <a:pPr lvl="1"/>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Dname VARCHAR(15) UNIQUE</a:t>
            </a:r>
            <a:r>
              <a:rPr lang="en-US"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a:t>
            </a: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580705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Specifying Key and Referential Integrity Constraints </a:t>
            </a:r>
            <a:r>
              <a:rPr lang="en-US" altLang="en-US" sz="2000" b="0" dirty="0" smtClean="0">
                <a:ea typeface="ＭＳ Ｐゴシック" panose="020B0600070205080204" pitchFamily="34" charset="-128"/>
              </a:rPr>
              <a:t>(2 </a:t>
            </a:r>
            <a:r>
              <a:rPr lang="en-US" altLang="en-US" sz="2000" b="0" dirty="0">
                <a:ea typeface="ＭＳ Ｐゴシック" panose="020B0600070205080204" pitchFamily="34" charset="-128"/>
              </a:rPr>
              <a:t>of 2)</a:t>
            </a:r>
            <a:endParaRPr lang="en-IN" dirty="0"/>
          </a:p>
        </p:txBody>
      </p:sp>
      <p:sp>
        <p:nvSpPr>
          <p:cNvPr id="3" name="Text Placeholder 2"/>
          <p:cNvSpPr>
            <a:spLocks noGrp="1"/>
          </p:cNvSpPr>
          <p:nvPr>
            <p:ph type="body" idx="1"/>
          </p:nvPr>
        </p:nvSpPr>
        <p:spPr/>
        <p:txBody>
          <a:bodyPr/>
          <a:lstStyle/>
          <a:p>
            <a:r>
              <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rPr>
              <a:t>FOREIGN KEY</a:t>
            </a:r>
            <a:r>
              <a:rPr lang="en-US" altLang="en-US" sz="2400" dirty="0">
                <a:latin typeface="+mn-lt"/>
                <a:ea typeface="ＭＳ Ｐゴシック" panose="020B0600070205080204" pitchFamily="34" charset="-128"/>
              </a:rPr>
              <a:t> clause</a:t>
            </a:r>
          </a:p>
          <a:p>
            <a:pPr lvl="1"/>
            <a:r>
              <a:rPr lang="en-US" altLang="en-US" sz="2400" dirty="0">
                <a:latin typeface="+mn-lt"/>
                <a:ea typeface="ＭＳ Ｐゴシック" panose="020B0600070205080204" pitchFamily="34" charset="-128"/>
              </a:rPr>
              <a:t>Default</a:t>
            </a:r>
            <a:r>
              <a:rPr lang="en-US" altLang="en-US" sz="2400" dirty="0" smtClean="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operation: reject update on violation</a:t>
            </a:r>
          </a:p>
          <a:p>
            <a:pPr lvl="1"/>
            <a:r>
              <a:rPr lang="en-US" altLang="en-US" sz="2400" dirty="0">
                <a:latin typeface="+mn-lt"/>
                <a:ea typeface="ＭＳ Ｐゴシック" panose="020B0600070205080204" pitchFamily="34" charset="-128"/>
              </a:rPr>
              <a:t>Attach </a:t>
            </a:r>
            <a:r>
              <a:rPr lang="en-US" altLang="en-US" sz="2400" b="1" dirty="0">
                <a:latin typeface="+mn-lt"/>
                <a:ea typeface="ＭＳ Ｐゴシック" panose="020B0600070205080204" pitchFamily="34" charset="-128"/>
              </a:rPr>
              <a:t>referential triggered action</a:t>
            </a:r>
            <a:r>
              <a:rPr lang="en-US" altLang="en-US" sz="2400" dirty="0">
                <a:latin typeface="+mn-lt"/>
                <a:ea typeface="ＭＳ Ｐゴシック" panose="020B0600070205080204" pitchFamily="34" charset="-128"/>
              </a:rPr>
              <a:t> clause</a:t>
            </a:r>
          </a:p>
          <a:p>
            <a:pPr lvl="2"/>
            <a:r>
              <a:rPr lang="en-US" altLang="en-US" sz="2400" dirty="0">
                <a:latin typeface="+mn-lt"/>
                <a:ea typeface="ＭＳ Ｐゴシック" panose="020B0600070205080204" pitchFamily="34" charset="-128"/>
              </a:rPr>
              <a:t>Options include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SET NULL, CASCADE, </a:t>
            </a:r>
            <a:r>
              <a:rPr lang="en-US" altLang="en-US" sz="2400" dirty="0">
                <a:latin typeface="+mn-lt"/>
                <a:ea typeface="ＭＳ Ｐゴシック" panose="020B0600070205080204" pitchFamily="34" charset="-128"/>
              </a:rPr>
              <a:t>and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SET DEFAULT</a:t>
            </a:r>
          </a:p>
          <a:p>
            <a:pPr lvl="2"/>
            <a:r>
              <a:rPr lang="en-US" altLang="en-US" sz="2400" dirty="0">
                <a:latin typeface="+mn-lt"/>
                <a:ea typeface="ＭＳ Ｐゴシック" panose="020B0600070205080204" pitchFamily="34" charset="-128"/>
              </a:rPr>
              <a:t>Action taken by the </a:t>
            </a:r>
            <a:r>
              <a:rPr lang="en-US" altLang="en-US" sz="2400" dirty="0" smtClean="0">
                <a:latin typeface="+mn-lt"/>
                <a:ea typeface="ＭＳ Ｐゴシック" panose="020B0600070205080204" pitchFamily="34" charset="-128"/>
              </a:rPr>
              <a:t>D</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B</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M</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S </a:t>
            </a:r>
            <a:r>
              <a:rPr lang="en-US" altLang="en-US" sz="2400" dirty="0">
                <a:latin typeface="+mn-lt"/>
                <a:ea typeface="ＭＳ Ｐゴシック" panose="020B0600070205080204" pitchFamily="34" charset="-128"/>
              </a:rPr>
              <a:t>for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SET NULL </a:t>
            </a:r>
            <a:r>
              <a:rPr lang="en-US" altLang="en-US" sz="2400" dirty="0">
                <a:latin typeface="+mn-lt"/>
                <a:ea typeface="ＭＳ Ｐゴシック" panose="020B0600070205080204" pitchFamily="34" charset="-128"/>
              </a:rPr>
              <a:t>or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SET DEFAULT </a:t>
            </a:r>
            <a:r>
              <a:rPr lang="en-US" altLang="en-US" sz="2400" dirty="0">
                <a:latin typeface="+mn-lt"/>
                <a:ea typeface="ＭＳ Ｐゴシック" panose="020B0600070205080204" pitchFamily="34" charset="-128"/>
              </a:rPr>
              <a:t>is the same for both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ON DELETE</a:t>
            </a:r>
            <a:r>
              <a:rPr lang="en-US" altLang="en-US" sz="2400" dirty="0">
                <a:latin typeface="+mn-lt"/>
                <a:ea typeface="ＭＳ Ｐゴシック" panose="020B0600070205080204" pitchFamily="34" charset="-128"/>
              </a:rPr>
              <a:t> and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ON UPDATE</a:t>
            </a:r>
          </a:p>
          <a:p>
            <a:pPr lvl="2"/>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CASCADE </a:t>
            </a:r>
            <a:r>
              <a:rPr lang="en-US" altLang="en-US" sz="2400" dirty="0">
                <a:latin typeface="+mn-lt"/>
                <a:ea typeface="ＭＳ Ｐゴシック" panose="020B0600070205080204" pitchFamily="34" charset="-128"/>
              </a:rPr>
              <a:t>option suitable for “relationship” </a:t>
            </a:r>
            <a:r>
              <a:rPr lang="en-US" altLang="en-US" sz="2400" dirty="0" smtClean="0">
                <a:latin typeface="+mn-lt"/>
                <a:ea typeface="ＭＳ Ｐゴシック" panose="020B0600070205080204" pitchFamily="34" charset="-128"/>
              </a:rPr>
              <a:t>relations</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28356563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Giving Names to Constraints</a:t>
            </a:r>
            <a:endParaRPr lang="en-IN" dirty="0"/>
          </a:p>
        </p:txBody>
      </p:sp>
      <p:sp>
        <p:nvSpPr>
          <p:cNvPr id="3" name="Text Placeholder 2"/>
          <p:cNvSpPr>
            <a:spLocks noGrp="1"/>
          </p:cNvSpPr>
          <p:nvPr>
            <p:ph type="body" idx="1"/>
          </p:nvPr>
        </p:nvSpPr>
        <p:spPr/>
        <p:txBody>
          <a:bodyPr/>
          <a:lstStyle/>
          <a:p>
            <a:r>
              <a:rPr lang="en-US" altLang="en-US" sz="2400" dirty="0">
                <a:latin typeface="+mn-lt"/>
                <a:ea typeface="ＭＳ Ｐゴシック" panose="020B0600070205080204" pitchFamily="34" charset="-128"/>
              </a:rPr>
              <a:t>Using the Keyword </a:t>
            </a:r>
            <a:r>
              <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rPr>
              <a:t>CONSTRAINT</a:t>
            </a:r>
          </a:p>
          <a:p>
            <a:pPr lvl="1"/>
            <a:r>
              <a:rPr lang="en-US" altLang="en-US" sz="2400" dirty="0">
                <a:latin typeface="+mn-lt"/>
                <a:ea typeface="ＭＳ Ｐゴシック" panose="020B0600070205080204" pitchFamily="34" charset="-128"/>
              </a:rPr>
              <a:t>Name a constraint</a:t>
            </a:r>
          </a:p>
          <a:p>
            <a:pPr lvl="1"/>
            <a:r>
              <a:rPr lang="en-US" altLang="en-US" sz="2400" dirty="0">
                <a:latin typeface="+mn-lt"/>
                <a:ea typeface="ＭＳ Ｐゴシック" panose="020B0600070205080204" pitchFamily="34" charset="-128"/>
              </a:rPr>
              <a:t>Useful for later </a:t>
            </a:r>
            <a:r>
              <a:rPr lang="en-US" altLang="en-US" sz="2400" dirty="0" smtClean="0">
                <a:latin typeface="+mn-lt"/>
                <a:ea typeface="ＭＳ Ｐゴシック" panose="020B0600070205080204" pitchFamily="34" charset="-128"/>
              </a:rPr>
              <a:t>altering</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1525075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28600"/>
            <a:ext cx="8583561" cy="1066799"/>
          </a:xfrm>
        </p:spPr>
        <p:txBody>
          <a:bodyPr/>
          <a:lstStyle/>
          <a:p>
            <a:r>
              <a:rPr lang="en-US" altLang="en-US" sz="3000" dirty="0" smtClean="0">
                <a:latin typeface="Times New Roman" panose="02020603050405020304" pitchFamily="18" charset="0"/>
                <a:ea typeface="ＭＳ Ｐゴシック" panose="020B0600070205080204" pitchFamily="34" charset="-128"/>
              </a:rPr>
              <a:t>Figure 6.2 </a:t>
            </a:r>
            <a:r>
              <a:rPr lang="en-IN" altLang="en-US" sz="3000" dirty="0">
                <a:latin typeface="Times New Roman" panose="02020603050405020304" pitchFamily="18" charset="0"/>
                <a:ea typeface="ＭＳ Ｐゴシック" panose="020B0600070205080204" pitchFamily="34" charset="-128"/>
              </a:rPr>
              <a:t>Default Attribute Values and Referential Integrity Triggered Action Specification</a:t>
            </a:r>
            <a:endParaRPr lang="en-IN" sz="3000" dirty="0">
              <a:latin typeface="Times New Roman" panose="02020603050405020304" pitchFamily="18" charset="0"/>
            </a:endParaRPr>
          </a:p>
        </p:txBody>
      </p:sp>
      <p:pic>
        <p:nvPicPr>
          <p:cNvPr id="4" name="Picture 2" descr="A S Q L command for the table creation of the EMPLOYEE table reads, Line 1. CREATE TABLE EMPLOYEE. Line 2. D no I N T NOT NULL DEFAULT 1. CONSTRAINT E M P P K. PRIMARY KEY S s n. CONSTRAINT E M P S U P E R F K. FOREIGN KEY Super s s n. REFERENCES EMPLOYEE S s n. ON DELETE SET NULL. ON UPDATE CASCADE. CONSTRAINT E M P D E P T F K. FOREIGN KEY D no. REFERENCES DEPARTMENT D number. ON DELETE SET DEFAULT. ON UPDATE CASCADE. Table creation for DEPARTMENT table Line 3. CREATE TABLE DEPARTMENT. Line 4.  M g r s s n C H A R 9. NOT NULL. DEFAULT single quote 8 8 8 6 6 5 5 5 5 single quote. CONSTRAINT D E P T P K. PRIMARY KEY D number. CONSTRAINT D E P T S K. UNIQUE D name. CONSTRAINT D E P T M G R F K. FOREIGN KEY M g r s s n. REFERENCES EMPLOYEE S s n. ON DELETE SET DEFAULT. ON UPDATE CASCADE. Table creation for DEPT LOCATIONS Line 5. CREATE TABLE DEPT LOCATIONS. Line 6. PRIMARY KEY D number D location  FOREIGN KEY D number REFERENCES DEPARTMENT D number ON DELETE CASCADE ON UPDATE CASCAD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7115" y="1596574"/>
            <a:ext cx="488372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05037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000" dirty="0">
                <a:ea typeface="ＭＳ Ｐゴシック" panose="020B0600070205080204" pitchFamily="34" charset="-128"/>
              </a:rPr>
              <a:t>Specifying Constraints on Tuples Using </a:t>
            </a:r>
            <a:r>
              <a:rPr lang="en-US" altLang="en-US" sz="3000" dirty="0" smtClean="0">
                <a:ea typeface="ＭＳ Ｐゴシック" panose="020B0600070205080204" pitchFamily="34" charset="-128"/>
              </a:rPr>
              <a:t>CHECK</a:t>
            </a:r>
            <a:endParaRPr lang="en-IN" sz="3000" dirty="0"/>
          </a:p>
        </p:txBody>
      </p:sp>
      <p:sp>
        <p:nvSpPr>
          <p:cNvPr id="3" name="Text Placeholder 2"/>
          <p:cNvSpPr>
            <a:spLocks noGrp="1"/>
          </p:cNvSpPr>
          <p:nvPr>
            <p:ph type="body" idx="1"/>
          </p:nvPr>
        </p:nvSpPr>
        <p:spPr/>
        <p:txBody>
          <a:bodyPr/>
          <a:lstStyle/>
          <a:p>
            <a:pPr marL="255600" lvl="1" indent="-255600">
              <a:spcBef>
                <a:spcPts val="1500"/>
              </a:spcBef>
              <a:buClr>
                <a:schemeClr val="tx2"/>
              </a:buClr>
              <a:buFont typeface="Arial" panose="020B0604020202020204" pitchFamily="34" charset="0"/>
              <a:buChar char="•"/>
              <a:defRPr/>
            </a:pPr>
            <a:r>
              <a:rPr lang="en-US" altLang="en-US" sz="2400" dirty="0">
                <a:latin typeface="+mn-lt"/>
              </a:rPr>
              <a:t>Additional Constraints on individual tuples within a relation are also possible using </a:t>
            </a:r>
            <a:r>
              <a:rPr lang="en-US" altLang="en-US" sz="2400" dirty="0" smtClean="0">
                <a:latin typeface="+mn-lt"/>
              </a:rPr>
              <a:t>CHECK</a:t>
            </a:r>
            <a:endParaRPr lang="en-US" altLang="en-US" sz="2400" dirty="0">
              <a:latin typeface="+mn-lt"/>
            </a:endParaRPr>
          </a:p>
          <a:p>
            <a:pPr>
              <a:buClr>
                <a:schemeClr val="tx2"/>
              </a:buClr>
              <a:defRPr/>
            </a:pPr>
            <a:r>
              <a:rPr lang="en-US" altLang="en-US" sz="2400" dirty="0" smtClean="0">
                <a:latin typeface="Courier New" panose="02070309020205020404" pitchFamily="49" charset="0"/>
                <a:cs typeface="Courier New" panose="02070309020205020404" pitchFamily="49" charset="0"/>
              </a:rPr>
              <a:t>CHECK</a:t>
            </a:r>
            <a:r>
              <a:rPr lang="en-US" altLang="en-US" sz="2400" dirty="0" smtClean="0">
                <a:latin typeface="+mn-lt"/>
                <a:cs typeface="Courier New" panose="02070309020205020404" pitchFamily="49" charset="0"/>
              </a:rPr>
              <a:t> </a:t>
            </a:r>
            <a:r>
              <a:rPr lang="en-US" altLang="en-US" sz="2400" dirty="0">
                <a:latin typeface="+mn-lt"/>
              </a:rPr>
              <a:t>clauses at the end of a </a:t>
            </a:r>
            <a:r>
              <a:rPr lang="en-US" altLang="en-US" sz="2400" dirty="0">
                <a:latin typeface="Courier New" panose="02070309020205020404" pitchFamily="49" charset="0"/>
                <a:cs typeface="Courier New" panose="02070309020205020404" pitchFamily="49" charset="0"/>
              </a:rPr>
              <a:t>CREATE TABLE </a:t>
            </a:r>
            <a:r>
              <a:rPr lang="en-US" altLang="en-US" sz="2400" dirty="0">
                <a:latin typeface="+mn-lt"/>
              </a:rPr>
              <a:t>statement</a:t>
            </a:r>
          </a:p>
          <a:p>
            <a:pPr lvl="1">
              <a:defRPr/>
            </a:pPr>
            <a:r>
              <a:rPr lang="en-US" altLang="en-US" sz="2400" dirty="0">
                <a:latin typeface="+mn-lt"/>
              </a:rPr>
              <a:t>Apply to each tuple individually</a:t>
            </a:r>
          </a:p>
          <a:p>
            <a:pPr lvl="1">
              <a:defRPr/>
            </a:pPr>
            <a:r>
              <a:rPr lang="en-US" altLang="en-US" sz="2400" dirty="0">
                <a:latin typeface="Courier New" panose="02070309020205020404" pitchFamily="49" charset="0"/>
                <a:cs typeface="Courier New" panose="02070309020205020404" pitchFamily="49" charset="0"/>
              </a:rPr>
              <a:t>CHECK (Dept_create_date &lt;= Mgr_start_date</a:t>
            </a:r>
            <a:r>
              <a:rPr lang="en-US" altLang="en-US" sz="2400" dirty="0" smtClean="0">
                <a:latin typeface="Courier New" panose="02070309020205020404" pitchFamily="49" charset="0"/>
                <a:cs typeface="Courier New" panose="02070309020205020404" pitchFamily="49" charset="0"/>
              </a:rPr>
              <a:t>);</a:t>
            </a:r>
            <a:endParaRPr lang="en-US" alt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953034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Basic Retrieval Queries in </a:t>
            </a:r>
            <a:r>
              <a:rPr lang="en-US" altLang="en-US" dirty="0" smtClean="0">
                <a:ea typeface="ＭＳ Ｐゴシック" panose="020B0600070205080204" pitchFamily="34" charset="-128"/>
              </a:rPr>
              <a:t>S</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Q</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L</a:t>
            </a:r>
            <a:endParaRPr lang="en-IN" dirty="0"/>
          </a:p>
        </p:txBody>
      </p:sp>
      <p:sp>
        <p:nvSpPr>
          <p:cNvPr id="3" name="Text Placeholder 2"/>
          <p:cNvSpPr>
            <a:spLocks noGrp="1"/>
          </p:cNvSpPr>
          <p:nvPr>
            <p:ph type="body" idx="1"/>
          </p:nvPr>
        </p:nvSpPr>
        <p:spPr>
          <a:xfrm>
            <a:off x="457200" y="1600200"/>
            <a:ext cx="8049491" cy="4525963"/>
          </a:xfrm>
        </p:spPr>
        <p:txBody>
          <a:bodyPr/>
          <a:lstStyle/>
          <a:p>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SELECT</a:t>
            </a:r>
            <a:r>
              <a:rPr lang="en-US" altLang="en-US" sz="2400" dirty="0">
                <a:latin typeface="+mn-lt"/>
                <a:ea typeface="ＭＳ Ｐゴシック" panose="020B0600070205080204" pitchFamily="34" charset="-128"/>
              </a:rPr>
              <a:t> statement</a:t>
            </a:r>
          </a:p>
          <a:p>
            <a:pPr lvl="1"/>
            <a:r>
              <a:rPr lang="en-US" altLang="en-US" sz="2400" dirty="0">
                <a:latin typeface="+mn-lt"/>
                <a:ea typeface="ＭＳ Ｐゴシック" panose="020B0600070205080204" pitchFamily="34" charset="-128"/>
              </a:rPr>
              <a:t>One basic statement for retrieving information from a database</a:t>
            </a:r>
          </a:p>
          <a:p>
            <a:r>
              <a:rPr lang="en-US" altLang="en-US" sz="2400" dirty="0" smtClean="0">
                <a:latin typeface="+mn-lt"/>
                <a:ea typeface="ＭＳ Ｐゴシック" panose="020B0600070205080204" pitchFamily="34" charset="-128"/>
              </a:rPr>
              <a:t>S</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Q</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L </a:t>
            </a:r>
            <a:r>
              <a:rPr lang="en-US" altLang="en-US" sz="2400" dirty="0">
                <a:latin typeface="+mn-lt"/>
                <a:ea typeface="ＭＳ Ｐゴシック" panose="020B0600070205080204" pitchFamily="34" charset="-128"/>
              </a:rPr>
              <a:t>allows a table to have two or more tuples that are </a:t>
            </a:r>
            <a:r>
              <a:rPr lang="en-US" altLang="en-US" sz="2400" dirty="0" smtClean="0">
                <a:latin typeface="+mn-lt"/>
                <a:ea typeface="ＭＳ Ｐゴシック" panose="020B0600070205080204" pitchFamily="34" charset="-128"/>
              </a:rPr>
              <a:t>identical </a:t>
            </a:r>
            <a:r>
              <a:rPr lang="en-US" altLang="en-US" sz="2400" dirty="0">
                <a:latin typeface="+mn-lt"/>
                <a:ea typeface="ＭＳ Ｐゴシック" panose="020B0600070205080204" pitchFamily="34" charset="-128"/>
              </a:rPr>
              <a:t>in all their attribute values</a:t>
            </a:r>
          </a:p>
          <a:p>
            <a:pPr lvl="1"/>
            <a:r>
              <a:rPr lang="en-US" altLang="en-US" sz="2400" dirty="0">
                <a:latin typeface="+mn-lt"/>
                <a:ea typeface="ＭＳ Ｐゴシック" panose="020B0600070205080204" pitchFamily="34" charset="-128"/>
              </a:rPr>
              <a:t>Unlike relational model (relational model is strictly set-theory based)</a:t>
            </a:r>
          </a:p>
          <a:p>
            <a:pPr lvl="1"/>
            <a:r>
              <a:rPr lang="en-US" altLang="en-US" sz="2400" dirty="0">
                <a:latin typeface="+mn-lt"/>
                <a:ea typeface="ＭＳ Ｐゴシック" panose="020B0600070205080204" pitchFamily="34" charset="-128"/>
              </a:rPr>
              <a:t>Multiset or bag behavior</a:t>
            </a:r>
          </a:p>
          <a:p>
            <a:pPr lvl="1"/>
            <a:r>
              <a:rPr lang="en-US" altLang="en-US" sz="2400" dirty="0">
                <a:latin typeface="+mn-lt"/>
                <a:ea typeface="ＭＳ Ｐゴシック" panose="020B0600070205080204" pitchFamily="34" charset="-128"/>
              </a:rPr>
              <a:t>Tuple-id may be used as a </a:t>
            </a:r>
            <a:r>
              <a:rPr lang="en-US" altLang="en-US" sz="2400" dirty="0" smtClean="0">
                <a:latin typeface="+mn-lt"/>
                <a:ea typeface="ＭＳ Ｐゴシック" panose="020B0600070205080204" pitchFamily="34" charset="-128"/>
              </a:rPr>
              <a:t>key</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14531808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The </a:t>
            </a:r>
            <a:r>
              <a:rPr lang="en-US" altLang="en-US" dirty="0" smtClean="0">
                <a:ea typeface="ＭＳ Ｐゴシック" panose="020B0600070205080204" pitchFamily="34" charset="-128"/>
              </a:rPr>
              <a:t>SELECT-FROM-WHERE </a:t>
            </a:r>
            <a:r>
              <a:rPr lang="en-US" altLang="en-US" dirty="0">
                <a:ea typeface="ＭＳ Ｐゴシック" panose="020B0600070205080204" pitchFamily="34" charset="-128"/>
              </a:rPr>
              <a:t>Structure of Basic </a:t>
            </a:r>
            <a:r>
              <a:rPr lang="en-US" altLang="en-US" dirty="0" smtClean="0">
                <a:ea typeface="ＭＳ Ｐゴシック" panose="020B0600070205080204" pitchFamily="34" charset="-128"/>
              </a:rPr>
              <a:t>S</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Q</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L Queries </a:t>
            </a:r>
            <a:r>
              <a:rPr lang="en-US" altLang="en-US" sz="2000" b="0" dirty="0" smtClean="0">
                <a:ea typeface="ＭＳ Ｐゴシック" panose="020B0600070205080204" pitchFamily="34" charset="-128"/>
              </a:rPr>
              <a:t>(1 of 2)</a:t>
            </a:r>
            <a:endParaRPr lang="en-IN" sz="2000" b="0" dirty="0"/>
          </a:p>
        </p:txBody>
      </p:sp>
      <p:sp>
        <p:nvSpPr>
          <p:cNvPr id="4" name="Text Placeholder 3"/>
          <p:cNvSpPr>
            <a:spLocks noGrp="1"/>
          </p:cNvSpPr>
          <p:nvPr>
            <p:ph type="body" idx="1"/>
          </p:nvPr>
        </p:nvSpPr>
        <p:spPr>
          <a:xfrm>
            <a:off x="457200" y="1600201"/>
            <a:ext cx="8229600" cy="431799"/>
          </a:xfrm>
        </p:spPr>
        <p:txBody>
          <a:bodyPr/>
          <a:lstStyle/>
          <a:p>
            <a:r>
              <a:rPr lang="en-US" altLang="en-US" sz="2400" dirty="0">
                <a:latin typeface="+mn-lt"/>
                <a:ea typeface="ＭＳ Ｐゴシック" panose="020B0600070205080204" pitchFamily="34" charset="-128"/>
              </a:rPr>
              <a:t>Basic form of the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SELECT</a:t>
            </a:r>
            <a:r>
              <a:rPr lang="en-US" altLang="en-US" sz="2400" dirty="0">
                <a:latin typeface="+mn-lt"/>
                <a:ea typeface="ＭＳ Ｐゴシック" panose="020B0600070205080204" pitchFamily="34" charset="-128"/>
              </a:rPr>
              <a:t> statement:</a:t>
            </a:r>
          </a:p>
        </p:txBody>
      </p:sp>
      <p:pic>
        <p:nvPicPr>
          <p:cNvPr id="6" name="Picture 3" descr=" The S Q L command reads, SELECT which is highlighted left angle bracket attribute list right angle bracket FROM which is highlighted left angle bracket table list right angle bracket WHERE which is highlighted left angle bracket condition right angle bracket . Where 1. Left angle bracket attribute list right angle bracket is a list of attribute names whose values are to be retrieved by the query. 2. Left angle bracket table list right angle bracket is a list of the relation names required to process the query. 3. Left angle bracket condition right angle bracket is a conditional Boolean expression that identifies the tuples to be retrieved by the query."/>
          <p:cNvPicPr>
            <a:picLocks noChangeAspect="1" noChangeArrowheads="1"/>
          </p:cNvPicPr>
          <p:nvPr/>
        </p:nvPicPr>
        <p:blipFill rotWithShape="1">
          <a:blip r:embed="rId2">
            <a:extLst>
              <a:ext uri="{28A0092B-C50C-407E-A947-70E740481C1C}">
                <a14:useLocalDpi xmlns:a14="http://schemas.microsoft.com/office/drawing/2010/main" val="0"/>
              </a:ext>
            </a:extLst>
          </a:blip>
          <a:srcRect l="5922" r="59525" b="68005"/>
          <a:stretch/>
        </p:blipFill>
        <p:spPr bwMode="auto">
          <a:xfrm>
            <a:off x="1294336" y="2203170"/>
            <a:ext cx="2524837" cy="828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2"/>
          </p:nvPr>
        </p:nvSpPr>
        <p:spPr>
          <a:xfrm>
            <a:off x="457200" y="3032086"/>
            <a:ext cx="8229600" cy="3005589"/>
          </a:xfrm>
        </p:spPr>
        <p:txBody>
          <a:bodyPr/>
          <a:lstStyle/>
          <a:p>
            <a:pPr marL="0" indent="0">
              <a:buNone/>
            </a:pPr>
            <a:r>
              <a:rPr lang="en-US" sz="2400" dirty="0">
                <a:latin typeface="+mn-lt"/>
              </a:rPr>
              <a:t>where</a:t>
            </a:r>
          </a:p>
          <a:p>
            <a:pPr marL="741600" lvl="1" indent="-284400">
              <a:buFont typeface="Arial" panose="020B0604020202020204" pitchFamily="34" charset="0"/>
              <a:buChar char="–"/>
            </a:pPr>
            <a:r>
              <a:rPr lang="en-US" sz="2400" dirty="0" smtClean="0">
                <a:latin typeface="+mn-lt"/>
              </a:rPr>
              <a:t>&lt;</a:t>
            </a:r>
            <a:r>
              <a:rPr lang="en-US" sz="2400" dirty="0">
                <a:latin typeface="+mn-lt"/>
              </a:rPr>
              <a:t>attribute list&gt; is a list of attribute names whose values are to be retrieved </a:t>
            </a:r>
            <a:r>
              <a:rPr lang="en-US" sz="2400" dirty="0" smtClean="0">
                <a:latin typeface="+mn-lt"/>
              </a:rPr>
              <a:t>by the </a:t>
            </a:r>
            <a:r>
              <a:rPr lang="en-US" sz="2400" dirty="0">
                <a:latin typeface="+mn-lt"/>
              </a:rPr>
              <a:t>query.</a:t>
            </a:r>
          </a:p>
          <a:p>
            <a:pPr marL="741600" lvl="1" indent="-284400">
              <a:buFont typeface="Arial" panose="020B0604020202020204" pitchFamily="34" charset="0"/>
              <a:buChar char="–"/>
            </a:pPr>
            <a:r>
              <a:rPr lang="en-US" sz="2400" dirty="0" smtClean="0">
                <a:latin typeface="+mn-lt"/>
              </a:rPr>
              <a:t>&lt;</a:t>
            </a:r>
            <a:r>
              <a:rPr lang="en-US" sz="2400" dirty="0">
                <a:latin typeface="+mn-lt"/>
              </a:rPr>
              <a:t>table list&gt; is a list of the relation names required to process the query.</a:t>
            </a:r>
          </a:p>
          <a:p>
            <a:pPr marL="741600" lvl="1" indent="-284400">
              <a:buFont typeface="Arial" panose="020B0604020202020204" pitchFamily="34" charset="0"/>
              <a:buChar char="–"/>
            </a:pPr>
            <a:r>
              <a:rPr lang="en-US" sz="2400" dirty="0" smtClean="0">
                <a:latin typeface="+mn-lt"/>
              </a:rPr>
              <a:t>&lt;</a:t>
            </a:r>
            <a:r>
              <a:rPr lang="en-US" sz="2400" dirty="0">
                <a:latin typeface="+mn-lt"/>
              </a:rPr>
              <a:t>condition&gt; is a conditional (Boolean) expression that identifies the </a:t>
            </a:r>
            <a:r>
              <a:rPr lang="en-US" sz="2400" dirty="0" smtClean="0">
                <a:latin typeface="+mn-lt"/>
              </a:rPr>
              <a:t>tuples to </a:t>
            </a:r>
            <a:r>
              <a:rPr lang="en-US" sz="2400" dirty="0">
                <a:latin typeface="+mn-lt"/>
              </a:rPr>
              <a:t>be retrieved by the query.</a:t>
            </a:r>
          </a:p>
        </p:txBody>
      </p:sp>
    </p:spTree>
    <p:extLst>
      <p:ext uri="{BB962C8B-B14F-4D97-AF65-F5344CB8AC3E}">
        <p14:creationId xmlns:p14="http://schemas.microsoft.com/office/powerpoint/2010/main" val="6432594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ea typeface="ＭＳ Ｐゴシック" panose="020B0600070205080204" pitchFamily="34" charset="-128"/>
              </a:rPr>
              <a:t>The </a:t>
            </a:r>
            <a:r>
              <a:rPr lang="en-US" altLang="en-US" dirty="0" smtClean="0">
                <a:ea typeface="ＭＳ Ｐゴシック" panose="020B0600070205080204" pitchFamily="34" charset="-128"/>
              </a:rPr>
              <a:t>SELECT-FROM-WHERE </a:t>
            </a:r>
            <a:r>
              <a:rPr lang="en-US" altLang="en-US" dirty="0">
                <a:ea typeface="ＭＳ Ｐゴシック" panose="020B0600070205080204" pitchFamily="34" charset="-128"/>
              </a:rPr>
              <a:t>Structure of Basic S</a:t>
            </a:r>
            <a:r>
              <a:rPr lang="en-US" altLang="en-US" sz="100" dirty="0">
                <a:ea typeface="ＭＳ Ｐゴシック" panose="020B0600070205080204" pitchFamily="34" charset="-128"/>
              </a:rPr>
              <a:t> </a:t>
            </a:r>
            <a:r>
              <a:rPr lang="en-US" altLang="en-US" dirty="0">
                <a:ea typeface="ＭＳ Ｐゴシック" panose="020B0600070205080204" pitchFamily="34" charset="-128"/>
              </a:rPr>
              <a:t>Q</a:t>
            </a:r>
            <a:r>
              <a:rPr lang="en-US" altLang="en-US" sz="100" dirty="0">
                <a:ea typeface="ＭＳ Ｐゴシック" panose="020B0600070205080204" pitchFamily="34" charset="-128"/>
              </a:rPr>
              <a:t> </a:t>
            </a:r>
            <a:r>
              <a:rPr lang="en-US" altLang="en-US" dirty="0">
                <a:ea typeface="ＭＳ Ｐゴシック" panose="020B0600070205080204" pitchFamily="34" charset="-128"/>
              </a:rPr>
              <a:t>L Queries </a:t>
            </a:r>
            <a:r>
              <a:rPr lang="en-US" altLang="en-US" sz="2000" b="0" dirty="0" smtClean="0">
                <a:ea typeface="ＭＳ Ｐゴシック" panose="020B0600070205080204" pitchFamily="34" charset="-128"/>
              </a:rPr>
              <a:t>(2 </a:t>
            </a:r>
            <a:r>
              <a:rPr lang="en-US" altLang="en-US" sz="2000" b="0" dirty="0">
                <a:ea typeface="ＭＳ Ｐゴシック" panose="020B0600070205080204" pitchFamily="34" charset="-128"/>
              </a:rPr>
              <a:t>of 2)</a:t>
            </a:r>
            <a:endParaRPr lang="en-IN" dirty="0"/>
          </a:p>
        </p:txBody>
      </p:sp>
      <p:sp>
        <p:nvSpPr>
          <p:cNvPr id="6" name="Text Placeholder 5"/>
          <p:cNvSpPr>
            <a:spLocks noGrp="1"/>
          </p:cNvSpPr>
          <p:nvPr>
            <p:ph type="body" idx="1"/>
          </p:nvPr>
        </p:nvSpPr>
        <p:spPr>
          <a:xfrm>
            <a:off x="457200" y="1585454"/>
            <a:ext cx="8229600" cy="940588"/>
          </a:xfrm>
        </p:spPr>
        <p:txBody>
          <a:bodyPr/>
          <a:lstStyle/>
          <a:p>
            <a:r>
              <a:rPr lang="en-US" altLang="en-US" sz="2400" dirty="0">
                <a:latin typeface="+mn-lt"/>
                <a:ea typeface="ＭＳ Ｐゴシック" panose="020B0600070205080204" pitchFamily="34" charset="-128"/>
              </a:rPr>
              <a:t>Logical comparison </a:t>
            </a:r>
            <a:r>
              <a:rPr lang="en-US" altLang="en-US" sz="2400" dirty="0" smtClean="0">
                <a:latin typeface="+mn-lt"/>
                <a:ea typeface="ＭＳ Ｐゴシック" panose="020B0600070205080204" pitchFamily="34" charset="-128"/>
              </a:rPr>
              <a:t>operators</a:t>
            </a:r>
          </a:p>
          <a:p>
            <a:pPr lvl="1"/>
            <a:r>
              <a:rPr lang="en-US" altLang="en-US" sz="2400" dirty="0" smtClean="0">
                <a:latin typeface="+mn-lt"/>
                <a:ea typeface="ＭＳ Ｐゴシック" panose="020B0600070205080204" pitchFamily="34" charset="-128"/>
              </a:rPr>
              <a:t> </a:t>
            </a:r>
            <a:endParaRPr lang="en-US" altLang="en-US" sz="2400" dirty="0">
              <a:latin typeface="+mn-lt"/>
              <a:ea typeface="ＭＳ Ｐゴシック" panose="020B0600070205080204" pitchFamily="34" charset="-128"/>
            </a:endParaRPr>
          </a:p>
        </p:txBody>
      </p:sp>
      <p:graphicFrame>
        <p:nvGraphicFramePr>
          <p:cNvPr id="2" name="Object 1" descr=" = comma less than sign comma less than sign = comma greater than sign comma greater than sign = comma and less than sign greater than sign"/>
          <p:cNvGraphicFramePr>
            <a:graphicFrameLocks noChangeAspect="1"/>
          </p:cNvGraphicFramePr>
          <p:nvPr>
            <p:extLst>
              <p:ext uri="{D42A27DB-BD31-4B8C-83A1-F6EECF244321}">
                <p14:modId xmlns:p14="http://schemas.microsoft.com/office/powerpoint/2010/main" val="3416880073"/>
              </p:ext>
            </p:extLst>
          </p:nvPr>
        </p:nvGraphicFramePr>
        <p:xfrm>
          <a:off x="1342480" y="2154811"/>
          <a:ext cx="3266830" cy="371231"/>
        </p:xfrm>
        <a:graphic>
          <a:graphicData uri="http://schemas.openxmlformats.org/presentationml/2006/ole">
            <mc:AlternateContent xmlns:mc="http://schemas.openxmlformats.org/markup-compatibility/2006">
              <mc:Choice xmlns:v="urn:schemas-microsoft-com:vml" Requires="v">
                <p:oleObj spid="_x0000_s1346" name="Equation" r:id="rId3" imgW="1676160" imgH="190440" progId="Equation.DSMT4">
                  <p:embed/>
                </p:oleObj>
              </mc:Choice>
              <mc:Fallback>
                <p:oleObj name="Equation" r:id="rId3" imgW="1676160" imgH="190440" progId="Equation.DSMT4">
                  <p:embed/>
                  <p:pic>
                    <p:nvPicPr>
                      <p:cNvPr id="0" name=""/>
                      <p:cNvPicPr/>
                      <p:nvPr/>
                    </p:nvPicPr>
                    <p:blipFill>
                      <a:blip r:embed="rId4"/>
                      <a:stretch>
                        <a:fillRect/>
                      </a:stretch>
                    </p:blipFill>
                    <p:spPr>
                      <a:xfrm>
                        <a:off x="1342480" y="2154811"/>
                        <a:ext cx="3266830" cy="371231"/>
                      </a:xfrm>
                      <a:prstGeom prst="rect">
                        <a:avLst/>
                      </a:prstGeom>
                    </p:spPr>
                  </p:pic>
                </p:oleObj>
              </mc:Fallback>
            </mc:AlternateContent>
          </a:graphicData>
        </a:graphic>
      </p:graphicFrame>
      <p:sp>
        <p:nvSpPr>
          <p:cNvPr id="3" name="Text Placeholder 2"/>
          <p:cNvSpPr>
            <a:spLocks noGrp="1"/>
          </p:cNvSpPr>
          <p:nvPr>
            <p:ph type="body" idx="2"/>
          </p:nvPr>
        </p:nvSpPr>
        <p:spPr>
          <a:xfrm>
            <a:off x="457200" y="2639359"/>
            <a:ext cx="8229600" cy="2743803"/>
          </a:xfrm>
        </p:spPr>
        <p:txBody>
          <a:bodyPr/>
          <a:lstStyle/>
          <a:p>
            <a:r>
              <a:rPr lang="en-US" altLang="en-US" sz="2400" b="1" dirty="0">
                <a:latin typeface="+mn-lt"/>
                <a:ea typeface="ＭＳ Ｐゴシック" panose="020B0600070205080204" pitchFamily="34" charset="-128"/>
              </a:rPr>
              <a:t>Projection attributes</a:t>
            </a:r>
          </a:p>
          <a:p>
            <a:pPr lvl="1"/>
            <a:r>
              <a:rPr lang="en-US" altLang="en-US" sz="2400" dirty="0">
                <a:latin typeface="+mn-lt"/>
                <a:ea typeface="ＭＳ Ｐゴシック" panose="020B0600070205080204" pitchFamily="34" charset="-128"/>
              </a:rPr>
              <a:t>Attributes whose values are to be retrieved</a:t>
            </a:r>
          </a:p>
          <a:p>
            <a:r>
              <a:rPr lang="en-US" altLang="en-US" sz="2400" b="1" dirty="0">
                <a:latin typeface="+mn-lt"/>
                <a:ea typeface="ＭＳ Ｐゴシック" panose="020B0600070205080204" pitchFamily="34" charset="-128"/>
              </a:rPr>
              <a:t>Selection condition</a:t>
            </a:r>
          </a:p>
          <a:p>
            <a:pPr lvl="1"/>
            <a:r>
              <a:rPr lang="en-US" altLang="en-US" sz="2400" dirty="0">
                <a:latin typeface="+mn-lt"/>
                <a:ea typeface="ＭＳ Ｐゴシック" panose="020B0600070205080204" pitchFamily="34" charset="-128"/>
              </a:rPr>
              <a:t>Boolean condition that must be true for any retrieved tuple. Selection conditions include join conditions (see Ch</a:t>
            </a:r>
            <a:r>
              <a:rPr lang="en-US" altLang="en-US" sz="100" dirty="0">
                <a:solidFill>
                  <a:schemeClr val="bg1"/>
                </a:solidFill>
                <a:latin typeface="+mn-lt"/>
                <a:ea typeface="ＭＳ Ｐゴシック" panose="020B0600070205080204" pitchFamily="34" charset="-128"/>
              </a:rPr>
              <a:t>apter</a:t>
            </a:r>
            <a:r>
              <a:rPr lang="en-US" altLang="en-US" sz="2400" dirty="0">
                <a:latin typeface="+mn-lt"/>
                <a:ea typeface="ＭＳ Ｐゴシック" panose="020B0600070205080204" pitchFamily="34" charset="-128"/>
              </a:rPr>
              <a:t> 8) when multiple relations are involved</a:t>
            </a:r>
            <a:r>
              <a:rPr lang="en-US" altLang="en-US" sz="2400" dirty="0" smtClean="0">
                <a:latin typeface="+mn-lt"/>
                <a:ea typeface="ＭＳ Ｐゴシック" panose="020B0600070205080204" pitchFamily="34" charset="-128"/>
              </a:rPr>
              <a:t>.</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3384477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Basic S</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Q</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L</a:t>
            </a:r>
            <a:endParaRPr lang="en-IN" dirty="0"/>
          </a:p>
        </p:txBody>
      </p:sp>
      <p:sp>
        <p:nvSpPr>
          <p:cNvPr id="3" name="Text Placeholder 2"/>
          <p:cNvSpPr>
            <a:spLocks noGrp="1"/>
          </p:cNvSpPr>
          <p:nvPr>
            <p:ph type="body" idx="1"/>
          </p:nvPr>
        </p:nvSpPr>
        <p:spPr/>
        <p:txBody>
          <a:bodyPr/>
          <a:lstStyle/>
          <a:p>
            <a:r>
              <a:rPr lang="en-US" altLang="en-US" sz="1800" dirty="0">
                <a:latin typeface="+mn-lt"/>
                <a:ea typeface="ＭＳ Ｐゴシック" panose="020B0600070205080204" pitchFamily="34" charset="-128"/>
              </a:rPr>
              <a:t>S</a:t>
            </a:r>
            <a:r>
              <a:rPr lang="en-US" altLang="en-US" sz="100" dirty="0">
                <a:latin typeface="+mn-lt"/>
                <a:ea typeface="ＭＳ Ｐゴシック" panose="020B0600070205080204" pitchFamily="34" charset="-128"/>
              </a:rPr>
              <a:t> </a:t>
            </a:r>
            <a:r>
              <a:rPr lang="en-US" altLang="en-US" sz="1800" dirty="0">
                <a:latin typeface="+mn-lt"/>
                <a:ea typeface="ＭＳ Ｐゴシック" panose="020B0600070205080204" pitchFamily="34" charset="-128"/>
              </a:rPr>
              <a:t>Q</a:t>
            </a:r>
            <a:r>
              <a:rPr lang="en-US" altLang="en-US" sz="100" dirty="0">
                <a:latin typeface="+mn-lt"/>
                <a:ea typeface="ＭＳ Ｐゴシック" panose="020B0600070205080204" pitchFamily="34" charset="-128"/>
              </a:rPr>
              <a:t> </a:t>
            </a:r>
            <a:r>
              <a:rPr lang="en-US" altLang="en-US" sz="1800" dirty="0">
                <a:latin typeface="+mn-lt"/>
                <a:ea typeface="ＭＳ Ｐゴシック" panose="020B0600070205080204" pitchFamily="34" charset="-128"/>
              </a:rPr>
              <a:t>L</a:t>
            </a:r>
            <a:r>
              <a:rPr lang="en-US" altLang="en-US" sz="1800" dirty="0" smtClean="0">
                <a:latin typeface="+mn-lt"/>
                <a:ea typeface="ＭＳ Ｐゴシック" panose="020B0600070205080204" pitchFamily="34" charset="-128"/>
              </a:rPr>
              <a:t> language</a:t>
            </a:r>
            <a:endParaRPr lang="en-US" altLang="en-US" sz="1800" dirty="0">
              <a:latin typeface="+mn-lt"/>
              <a:ea typeface="ＭＳ Ｐゴシック" panose="020B0600070205080204" pitchFamily="34" charset="-128"/>
            </a:endParaRPr>
          </a:p>
          <a:p>
            <a:pPr lvl="1"/>
            <a:r>
              <a:rPr lang="en-US" altLang="en-US" sz="1800" dirty="0">
                <a:latin typeface="+mn-lt"/>
                <a:ea typeface="ＭＳ Ｐゴシック" panose="020B0600070205080204" pitchFamily="34" charset="-128"/>
              </a:rPr>
              <a:t>Considered one of the major reasons for the commercial success of relational databases</a:t>
            </a:r>
          </a:p>
          <a:p>
            <a:r>
              <a:rPr lang="en-US" altLang="en-US" sz="1800" dirty="0">
                <a:latin typeface="+mn-lt"/>
                <a:ea typeface="ＭＳ Ｐゴシック" panose="020B0600070205080204" pitchFamily="34" charset="-128"/>
              </a:rPr>
              <a:t>S</a:t>
            </a:r>
            <a:r>
              <a:rPr lang="en-US" altLang="en-US" sz="100" dirty="0">
                <a:latin typeface="+mn-lt"/>
                <a:ea typeface="ＭＳ Ｐゴシック" panose="020B0600070205080204" pitchFamily="34" charset="-128"/>
              </a:rPr>
              <a:t> </a:t>
            </a:r>
            <a:r>
              <a:rPr lang="en-US" altLang="en-US" sz="1800" dirty="0">
                <a:latin typeface="+mn-lt"/>
                <a:ea typeface="ＭＳ Ｐゴシック" panose="020B0600070205080204" pitchFamily="34" charset="-128"/>
              </a:rPr>
              <a:t>Q</a:t>
            </a:r>
            <a:r>
              <a:rPr lang="en-US" altLang="en-US" sz="100" dirty="0">
                <a:latin typeface="+mn-lt"/>
                <a:ea typeface="ＭＳ Ｐゴシック" panose="020B0600070205080204" pitchFamily="34" charset="-128"/>
              </a:rPr>
              <a:t> </a:t>
            </a:r>
            <a:r>
              <a:rPr lang="en-US" altLang="en-US" sz="1800" dirty="0" smtClean="0">
                <a:latin typeface="+mn-lt"/>
                <a:ea typeface="ＭＳ Ｐゴシック" panose="020B0600070205080204" pitchFamily="34" charset="-128"/>
              </a:rPr>
              <a:t>L</a:t>
            </a:r>
            <a:endParaRPr lang="en-US" altLang="en-US" sz="1800" dirty="0">
              <a:latin typeface="+mn-lt"/>
              <a:ea typeface="ＭＳ Ｐゴシック" panose="020B0600070205080204" pitchFamily="34" charset="-128"/>
            </a:endParaRPr>
          </a:p>
          <a:p>
            <a:pPr lvl="1"/>
            <a:r>
              <a:rPr lang="en-US" altLang="en-US" sz="1800" dirty="0">
                <a:latin typeface="+mn-lt"/>
                <a:ea typeface="ＭＳ Ｐゴシック" panose="020B0600070205080204" pitchFamily="34" charset="-128"/>
              </a:rPr>
              <a:t>The origin of S</a:t>
            </a:r>
            <a:r>
              <a:rPr lang="en-US" altLang="en-US" sz="100" dirty="0">
                <a:latin typeface="+mn-lt"/>
                <a:ea typeface="ＭＳ Ｐゴシック" panose="020B0600070205080204" pitchFamily="34" charset="-128"/>
              </a:rPr>
              <a:t> </a:t>
            </a:r>
            <a:r>
              <a:rPr lang="en-US" altLang="en-US" sz="1800" dirty="0">
                <a:latin typeface="+mn-lt"/>
                <a:ea typeface="ＭＳ Ｐゴシック" panose="020B0600070205080204" pitchFamily="34" charset="-128"/>
              </a:rPr>
              <a:t>Q</a:t>
            </a:r>
            <a:r>
              <a:rPr lang="en-US" altLang="en-US" sz="100" dirty="0">
                <a:latin typeface="+mn-lt"/>
                <a:ea typeface="ＭＳ Ｐゴシック" panose="020B0600070205080204" pitchFamily="34" charset="-128"/>
              </a:rPr>
              <a:t> </a:t>
            </a:r>
            <a:r>
              <a:rPr lang="en-US" altLang="en-US" sz="1800" dirty="0">
                <a:latin typeface="+mn-lt"/>
                <a:ea typeface="ＭＳ Ｐゴシック" panose="020B0600070205080204" pitchFamily="34" charset="-128"/>
              </a:rPr>
              <a:t>L</a:t>
            </a:r>
            <a:r>
              <a:rPr lang="en-US" altLang="en-US" sz="1800" dirty="0" smtClean="0">
                <a:latin typeface="+mn-lt"/>
                <a:ea typeface="ＭＳ Ｐゴシック" panose="020B0600070205080204" pitchFamily="34" charset="-128"/>
              </a:rPr>
              <a:t> </a:t>
            </a:r>
            <a:r>
              <a:rPr lang="en-US" altLang="en-US" sz="1800" dirty="0">
                <a:latin typeface="+mn-lt"/>
                <a:ea typeface="ＭＳ Ｐゴシック" panose="020B0600070205080204" pitchFamily="34" charset="-128"/>
              </a:rPr>
              <a:t>is relational predicate calculus called tuple calculus (see </a:t>
            </a:r>
            <a:r>
              <a:rPr lang="en-US" altLang="en-US" sz="1800" dirty="0" smtClean="0">
                <a:latin typeface="+mn-lt"/>
                <a:ea typeface="ＭＳ Ｐゴシック" panose="020B0600070205080204" pitchFamily="34" charset="-128"/>
              </a:rPr>
              <a:t>Chapter 8</a:t>
            </a:r>
            <a:r>
              <a:rPr lang="en-US" altLang="en-US" sz="1800" dirty="0">
                <a:latin typeface="+mn-lt"/>
                <a:ea typeface="ＭＳ Ｐゴシック" panose="020B0600070205080204" pitchFamily="34" charset="-128"/>
              </a:rPr>
              <a:t>) which was proposed initially as the language SQUARE.</a:t>
            </a:r>
          </a:p>
          <a:p>
            <a:pPr lvl="1"/>
            <a:r>
              <a:rPr lang="en-US" altLang="en-US" sz="1800" dirty="0">
                <a:latin typeface="+mn-lt"/>
                <a:ea typeface="ＭＳ Ｐゴシック" panose="020B0600070205080204" pitchFamily="34" charset="-128"/>
              </a:rPr>
              <a:t>S</a:t>
            </a:r>
            <a:r>
              <a:rPr lang="en-US" altLang="en-US" sz="100" dirty="0">
                <a:latin typeface="+mn-lt"/>
                <a:ea typeface="ＭＳ Ｐゴシック" panose="020B0600070205080204" pitchFamily="34" charset="-128"/>
              </a:rPr>
              <a:t> </a:t>
            </a:r>
            <a:r>
              <a:rPr lang="en-US" altLang="en-US" sz="1800" dirty="0">
                <a:latin typeface="+mn-lt"/>
                <a:ea typeface="ＭＳ Ｐゴシック" panose="020B0600070205080204" pitchFamily="34" charset="-128"/>
              </a:rPr>
              <a:t>Q</a:t>
            </a:r>
            <a:r>
              <a:rPr lang="en-US" altLang="en-US" sz="100" dirty="0">
                <a:latin typeface="+mn-lt"/>
                <a:ea typeface="ＭＳ Ｐゴシック" panose="020B0600070205080204" pitchFamily="34" charset="-128"/>
              </a:rPr>
              <a:t> </a:t>
            </a:r>
            <a:r>
              <a:rPr lang="en-US" altLang="en-US" sz="1800" dirty="0">
                <a:latin typeface="+mn-lt"/>
                <a:ea typeface="ＭＳ Ｐゴシック" panose="020B0600070205080204" pitchFamily="34" charset="-128"/>
              </a:rPr>
              <a:t>L</a:t>
            </a:r>
            <a:r>
              <a:rPr lang="en-US" altLang="en-US" sz="1800" dirty="0" smtClean="0">
                <a:latin typeface="+mn-lt"/>
                <a:ea typeface="ＭＳ Ｐゴシック" panose="020B0600070205080204" pitchFamily="34" charset="-128"/>
              </a:rPr>
              <a:t> </a:t>
            </a:r>
            <a:r>
              <a:rPr lang="en-US" altLang="en-US" sz="1800" dirty="0">
                <a:latin typeface="+mn-lt"/>
                <a:ea typeface="ＭＳ Ｐゴシック" panose="020B0600070205080204" pitchFamily="34" charset="-128"/>
              </a:rPr>
              <a:t>Actually comes from the word “SEQUEL” which was the original term used in the paper: “SEQUEL TO SQUARE” by Chamberlin and </a:t>
            </a:r>
            <a:r>
              <a:rPr lang="en-US" altLang="en-US" sz="1800" dirty="0" smtClean="0">
                <a:latin typeface="+mn-lt"/>
                <a:ea typeface="ＭＳ Ｐゴシック" panose="020B0600070205080204" pitchFamily="34" charset="-128"/>
              </a:rPr>
              <a:t>Boyce. I</a:t>
            </a:r>
            <a:r>
              <a:rPr lang="en-US" altLang="en-US" sz="100" dirty="0" smtClean="0">
                <a:latin typeface="+mn-lt"/>
                <a:ea typeface="ＭＳ Ｐゴシック" panose="020B0600070205080204" pitchFamily="34" charset="-128"/>
              </a:rPr>
              <a:t> </a:t>
            </a:r>
            <a:r>
              <a:rPr lang="en-US" altLang="en-US" sz="1800" dirty="0" smtClean="0">
                <a:latin typeface="+mn-lt"/>
                <a:ea typeface="ＭＳ Ｐゴシック" panose="020B0600070205080204" pitchFamily="34" charset="-128"/>
              </a:rPr>
              <a:t>B</a:t>
            </a:r>
            <a:r>
              <a:rPr lang="en-US" altLang="en-US" sz="100" dirty="0" smtClean="0">
                <a:latin typeface="+mn-lt"/>
                <a:ea typeface="ＭＳ Ｐゴシック" panose="020B0600070205080204" pitchFamily="34" charset="-128"/>
              </a:rPr>
              <a:t> </a:t>
            </a:r>
            <a:r>
              <a:rPr lang="en-US" altLang="en-US" sz="1800" dirty="0" smtClean="0">
                <a:latin typeface="+mn-lt"/>
                <a:ea typeface="ＭＳ Ｐゴシック" panose="020B0600070205080204" pitchFamily="34" charset="-128"/>
              </a:rPr>
              <a:t>M could </a:t>
            </a:r>
            <a:r>
              <a:rPr lang="en-US" altLang="en-US" sz="1800" dirty="0">
                <a:latin typeface="+mn-lt"/>
                <a:ea typeface="ＭＳ Ｐゴシック" panose="020B0600070205080204" pitchFamily="34" charset="-128"/>
              </a:rPr>
              <a:t>not copyright that term, so they abbreviated to S</a:t>
            </a:r>
            <a:r>
              <a:rPr lang="en-US" altLang="en-US" sz="100" dirty="0">
                <a:latin typeface="+mn-lt"/>
                <a:ea typeface="ＭＳ Ｐゴシック" panose="020B0600070205080204" pitchFamily="34" charset="-128"/>
              </a:rPr>
              <a:t> </a:t>
            </a:r>
            <a:r>
              <a:rPr lang="en-US" altLang="en-US" sz="1800" dirty="0">
                <a:latin typeface="+mn-lt"/>
                <a:ea typeface="ＭＳ Ｐゴシック" panose="020B0600070205080204" pitchFamily="34" charset="-128"/>
              </a:rPr>
              <a:t>Q</a:t>
            </a:r>
            <a:r>
              <a:rPr lang="en-US" altLang="en-US" sz="100" dirty="0">
                <a:latin typeface="+mn-lt"/>
                <a:ea typeface="ＭＳ Ｐゴシック" panose="020B0600070205080204" pitchFamily="34" charset="-128"/>
              </a:rPr>
              <a:t> </a:t>
            </a:r>
            <a:r>
              <a:rPr lang="en-US" altLang="en-US" sz="1800" dirty="0">
                <a:latin typeface="+mn-lt"/>
                <a:ea typeface="ＭＳ Ｐゴシック" panose="020B0600070205080204" pitchFamily="34" charset="-128"/>
              </a:rPr>
              <a:t>L</a:t>
            </a:r>
            <a:r>
              <a:rPr lang="en-US" altLang="en-US" sz="1800" dirty="0" smtClean="0">
                <a:latin typeface="+mn-lt"/>
                <a:ea typeface="ＭＳ Ｐゴシック" panose="020B0600070205080204" pitchFamily="34" charset="-128"/>
              </a:rPr>
              <a:t> </a:t>
            </a:r>
            <a:r>
              <a:rPr lang="en-US" altLang="en-US" sz="1800" dirty="0">
                <a:latin typeface="+mn-lt"/>
                <a:ea typeface="ＭＳ Ｐゴシック" panose="020B0600070205080204" pitchFamily="34" charset="-128"/>
              </a:rPr>
              <a:t>and </a:t>
            </a:r>
            <a:r>
              <a:rPr lang="en-US" altLang="en-US" sz="1800" dirty="0" smtClean="0">
                <a:latin typeface="+mn-lt"/>
                <a:ea typeface="ＭＳ Ｐゴシック" panose="020B0600070205080204" pitchFamily="34" charset="-128"/>
              </a:rPr>
              <a:t>copyrighted </a:t>
            </a:r>
            <a:r>
              <a:rPr lang="en-US" altLang="en-US" sz="1800" dirty="0">
                <a:latin typeface="+mn-lt"/>
                <a:ea typeface="ＭＳ Ｐゴシック" panose="020B0600070205080204" pitchFamily="34" charset="-128"/>
              </a:rPr>
              <a:t>the term S</a:t>
            </a:r>
            <a:r>
              <a:rPr lang="en-US" altLang="en-US" sz="100" dirty="0">
                <a:latin typeface="+mn-lt"/>
                <a:ea typeface="ＭＳ Ｐゴシック" panose="020B0600070205080204" pitchFamily="34" charset="-128"/>
              </a:rPr>
              <a:t> </a:t>
            </a:r>
            <a:r>
              <a:rPr lang="en-US" altLang="en-US" sz="1800" dirty="0">
                <a:latin typeface="+mn-lt"/>
                <a:ea typeface="ＭＳ Ｐゴシック" panose="020B0600070205080204" pitchFamily="34" charset="-128"/>
              </a:rPr>
              <a:t>Q</a:t>
            </a:r>
            <a:r>
              <a:rPr lang="en-US" altLang="en-US" sz="100" dirty="0">
                <a:latin typeface="+mn-lt"/>
                <a:ea typeface="ＭＳ Ｐゴシック" panose="020B0600070205080204" pitchFamily="34" charset="-128"/>
              </a:rPr>
              <a:t> </a:t>
            </a:r>
            <a:r>
              <a:rPr lang="en-US" altLang="en-US" sz="1800" dirty="0">
                <a:latin typeface="+mn-lt"/>
                <a:ea typeface="ＭＳ Ｐゴシック" panose="020B0600070205080204" pitchFamily="34" charset="-128"/>
              </a:rPr>
              <a:t>L</a:t>
            </a:r>
            <a:r>
              <a:rPr lang="en-US" altLang="en-US" sz="1800" dirty="0" smtClean="0">
                <a:latin typeface="+mn-lt"/>
                <a:ea typeface="ＭＳ Ｐゴシック" panose="020B0600070205080204" pitchFamily="34" charset="-128"/>
              </a:rPr>
              <a:t>.</a:t>
            </a:r>
            <a:endParaRPr lang="en-US" altLang="en-US" sz="1800" dirty="0">
              <a:latin typeface="+mn-lt"/>
              <a:ea typeface="ＭＳ Ｐゴシック" panose="020B0600070205080204" pitchFamily="34" charset="-128"/>
            </a:endParaRPr>
          </a:p>
          <a:p>
            <a:pPr lvl="1"/>
            <a:r>
              <a:rPr lang="en-US" altLang="en-US" sz="1800" dirty="0">
                <a:latin typeface="+mn-lt"/>
                <a:ea typeface="ＭＳ Ｐゴシック" panose="020B0600070205080204" pitchFamily="34" charset="-128"/>
              </a:rPr>
              <a:t>Now </a:t>
            </a:r>
            <a:r>
              <a:rPr lang="en-US" altLang="en-US" sz="1800" dirty="0" smtClean="0">
                <a:latin typeface="+mn-lt"/>
                <a:ea typeface="ＭＳ Ｐゴシック" panose="020B0600070205080204" pitchFamily="34" charset="-128"/>
              </a:rPr>
              <a:t>popularly known </a:t>
            </a:r>
            <a:r>
              <a:rPr lang="en-US" altLang="en-US" sz="1800" dirty="0">
                <a:latin typeface="+mn-lt"/>
                <a:ea typeface="ＭＳ Ｐゴシック" panose="020B0600070205080204" pitchFamily="34" charset="-128"/>
              </a:rPr>
              <a:t>as “Structured Query language”.</a:t>
            </a:r>
          </a:p>
          <a:p>
            <a:pPr lvl="1"/>
            <a:r>
              <a:rPr lang="en-US" altLang="en-US" sz="1800" dirty="0">
                <a:latin typeface="+mn-lt"/>
                <a:ea typeface="ＭＳ Ｐゴシック" panose="020B0600070205080204" pitchFamily="34" charset="-128"/>
              </a:rPr>
              <a:t>S</a:t>
            </a:r>
            <a:r>
              <a:rPr lang="en-US" altLang="en-US" sz="100" dirty="0">
                <a:latin typeface="+mn-lt"/>
                <a:ea typeface="ＭＳ Ｐゴシック" panose="020B0600070205080204" pitchFamily="34" charset="-128"/>
              </a:rPr>
              <a:t> </a:t>
            </a:r>
            <a:r>
              <a:rPr lang="en-US" altLang="en-US" sz="1800" dirty="0">
                <a:latin typeface="+mn-lt"/>
                <a:ea typeface="ＭＳ Ｐゴシック" panose="020B0600070205080204" pitchFamily="34" charset="-128"/>
              </a:rPr>
              <a:t>Q</a:t>
            </a:r>
            <a:r>
              <a:rPr lang="en-US" altLang="en-US" sz="100" dirty="0">
                <a:latin typeface="+mn-lt"/>
                <a:ea typeface="ＭＳ Ｐゴシック" panose="020B0600070205080204" pitchFamily="34" charset="-128"/>
              </a:rPr>
              <a:t> </a:t>
            </a:r>
            <a:r>
              <a:rPr lang="en-US" altLang="en-US" sz="1800" dirty="0">
                <a:latin typeface="+mn-lt"/>
                <a:ea typeface="ＭＳ Ｐゴシック" panose="020B0600070205080204" pitchFamily="34" charset="-128"/>
              </a:rPr>
              <a:t>L</a:t>
            </a:r>
            <a:r>
              <a:rPr lang="en-US" altLang="en-US" sz="1800" dirty="0" smtClean="0">
                <a:latin typeface="+mn-lt"/>
                <a:ea typeface="ＭＳ Ｐゴシック" panose="020B0600070205080204" pitchFamily="34" charset="-128"/>
              </a:rPr>
              <a:t> </a:t>
            </a:r>
            <a:r>
              <a:rPr lang="en-US" altLang="en-US" sz="1800" dirty="0">
                <a:latin typeface="+mn-lt"/>
                <a:ea typeface="ＭＳ Ｐゴシック" panose="020B0600070205080204" pitchFamily="34" charset="-128"/>
              </a:rPr>
              <a:t>is an </a:t>
            </a:r>
            <a:r>
              <a:rPr lang="en-US" altLang="en-US" sz="1800" dirty="0" smtClean="0">
                <a:latin typeface="+mn-lt"/>
                <a:ea typeface="ＭＳ Ｐゴシック" panose="020B0600070205080204" pitchFamily="34" charset="-128"/>
              </a:rPr>
              <a:t>informal or </a:t>
            </a:r>
            <a:r>
              <a:rPr lang="en-US" altLang="en-US" sz="1800" dirty="0">
                <a:latin typeface="+mn-lt"/>
                <a:ea typeface="ＭＳ Ｐゴシック" panose="020B0600070205080204" pitchFamily="34" charset="-128"/>
              </a:rPr>
              <a:t>practical rendering of the relational data model with </a:t>
            </a:r>
            <a:r>
              <a:rPr lang="en-US" altLang="en-US" sz="1800" dirty="0" smtClean="0">
                <a:latin typeface="+mn-lt"/>
                <a:ea typeface="ＭＳ Ｐゴシック" panose="020B0600070205080204" pitchFamily="34" charset="-128"/>
              </a:rPr>
              <a:t>syntax</a:t>
            </a:r>
            <a:endParaRPr lang="en-IN" sz="1800" dirty="0">
              <a:latin typeface="+mn-lt"/>
            </a:endParaRPr>
          </a:p>
        </p:txBody>
      </p:sp>
    </p:spTree>
    <p:extLst>
      <p:ext uri="{BB962C8B-B14F-4D97-AF65-F5344CB8AC3E}">
        <p14:creationId xmlns:p14="http://schemas.microsoft.com/office/powerpoint/2010/main" val="4392745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Basic Retrieval </a:t>
            </a:r>
            <a:r>
              <a:rPr lang="en-US" altLang="en-US" dirty="0" smtClean="0">
                <a:ea typeface="ＭＳ Ｐゴシック" panose="020B0600070205080204" pitchFamily="34" charset="-128"/>
              </a:rPr>
              <a:t>Queries </a:t>
            </a:r>
            <a:r>
              <a:rPr lang="en-US" altLang="en-US" sz="2000" b="0" dirty="0" smtClean="0">
                <a:ea typeface="ＭＳ Ｐゴシック" panose="020B0600070205080204" pitchFamily="34" charset="-128"/>
              </a:rPr>
              <a:t>(1 of 2)</a:t>
            </a:r>
            <a:endParaRPr lang="en-IN" sz="2000" b="0" dirty="0"/>
          </a:p>
        </p:txBody>
      </p:sp>
      <p:sp>
        <p:nvSpPr>
          <p:cNvPr id="16" name="Text Placeholder 8"/>
          <p:cNvSpPr txBox="1">
            <a:spLocks/>
          </p:cNvSpPr>
          <p:nvPr/>
        </p:nvSpPr>
        <p:spPr>
          <a:xfrm>
            <a:off x="481105" y="1486269"/>
            <a:ext cx="536393" cy="43202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56032" marR="0" lvl="0" indent="-256032" algn="l" rtl="0">
              <a:lnSpc>
                <a:spcPct val="100000"/>
              </a:lnSpc>
              <a:spcBef>
                <a:spcPts val="15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lnSpc>
                <a:spcPct val="100000"/>
              </a:lnSpc>
              <a:spcBef>
                <a:spcPts val="600"/>
              </a:spcBef>
              <a:spcAft>
                <a:spcPts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IN" sz="2000" dirty="0" smtClean="0">
                <a:latin typeface="+mn-lt"/>
              </a:rPr>
              <a:t>(a)</a:t>
            </a:r>
            <a:endParaRPr lang="en-IN" sz="2000" dirty="0">
              <a:latin typeface="+mn-lt"/>
            </a:endParaRPr>
          </a:p>
        </p:txBody>
      </p:sp>
      <p:graphicFrame>
        <p:nvGraphicFramePr>
          <p:cNvPr id="17" name="Table 16"/>
          <p:cNvGraphicFramePr>
            <a:graphicFrameLocks noGrp="1"/>
          </p:cNvGraphicFramePr>
          <p:nvPr>
            <p:extLst>
              <p:ext uri="{D42A27DB-BD31-4B8C-83A1-F6EECF244321}">
                <p14:modId xmlns:p14="http://schemas.microsoft.com/office/powerpoint/2010/main" val="1524357761"/>
              </p:ext>
            </p:extLst>
          </p:nvPr>
        </p:nvGraphicFramePr>
        <p:xfrm>
          <a:off x="1103287" y="1524905"/>
          <a:ext cx="2465823" cy="822960"/>
        </p:xfrm>
        <a:graphic>
          <a:graphicData uri="http://schemas.openxmlformats.org/drawingml/2006/table">
            <a:tbl>
              <a:tblPr firstRow="1" bandRow="1">
                <a:tableStyleId>{40F9630F-82C1-40B7-BC3A-925EFCFF5E92}</a:tableStyleId>
              </a:tblPr>
              <a:tblGrid>
                <a:gridCol w="1123719">
                  <a:extLst>
                    <a:ext uri="{9D8B030D-6E8A-4147-A177-3AD203B41FA5}">
                      <a16:colId xmlns:a16="http://schemas.microsoft.com/office/drawing/2014/main" val="707458378"/>
                    </a:ext>
                  </a:extLst>
                </a:gridCol>
                <a:gridCol w="1342104">
                  <a:extLst>
                    <a:ext uri="{9D8B030D-6E8A-4147-A177-3AD203B41FA5}">
                      <a16:colId xmlns:a16="http://schemas.microsoft.com/office/drawing/2014/main" val="3404047127"/>
                    </a:ext>
                  </a:extLst>
                </a:gridCol>
              </a:tblGrid>
              <a:tr h="259650">
                <a:tc>
                  <a:txBody>
                    <a:bodyPr/>
                    <a:lstStyle/>
                    <a:p>
                      <a:r>
                        <a:rPr lang="en-IN" sz="1400" b="1" i="0" u="none" strike="noStrike" cap="none" baseline="0" dirty="0" smtClean="0">
                          <a:solidFill>
                            <a:schemeClr val="dk1"/>
                          </a:solidFill>
                          <a:latin typeface="+mn-lt"/>
                          <a:ea typeface="Arial"/>
                          <a:cs typeface="Arial"/>
                          <a:sym typeface="Arial"/>
                        </a:rPr>
                        <a:t>Bdate</a:t>
                      </a:r>
                      <a:endParaRPr lang="en-IN" sz="1400" b="1"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1" i="0" u="none" strike="noStrike" cap="none" baseline="0" dirty="0" smtClean="0">
                          <a:solidFill>
                            <a:schemeClr val="dk1"/>
                          </a:solidFill>
                          <a:latin typeface="+mn-lt"/>
                          <a:ea typeface="Arial"/>
                          <a:cs typeface="Arial"/>
                          <a:sym typeface="Arial"/>
                        </a:rPr>
                        <a:t>Address</a:t>
                      </a:r>
                      <a:endParaRPr lang="en-IN" sz="1400" b="1"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204590"/>
                  </a:ext>
                </a:extLst>
              </a:tr>
              <a:tr h="473237">
                <a:tc>
                  <a:txBody>
                    <a:bodyPr/>
                    <a:lstStyle/>
                    <a:p>
                      <a:r>
                        <a:rPr lang="en-IN" sz="1400" b="0" i="0" u="none" strike="noStrike" cap="none" baseline="0" dirty="0" smtClean="0">
                          <a:solidFill>
                            <a:schemeClr val="dk1"/>
                          </a:solidFill>
                          <a:latin typeface="+mn-lt"/>
                          <a:ea typeface="Arial"/>
                          <a:cs typeface="Arial"/>
                          <a:sym typeface="Arial"/>
                        </a:rPr>
                        <a:t>1965-01-09</a:t>
                      </a:r>
                      <a:endParaRPr lang="en-IN" sz="14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731Fondren, Houston, TX</a:t>
                      </a:r>
                      <a:endParaRPr lang="en-IN" sz="14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94989696"/>
                  </a:ext>
                </a:extLst>
              </a:tr>
            </a:tbl>
          </a:graphicData>
        </a:graphic>
      </p:graphicFrame>
      <p:sp>
        <p:nvSpPr>
          <p:cNvPr id="18" name="Text Placeholder 9"/>
          <p:cNvSpPr txBox="1">
            <a:spLocks/>
          </p:cNvSpPr>
          <p:nvPr/>
        </p:nvSpPr>
        <p:spPr>
          <a:xfrm>
            <a:off x="3654899" y="1530723"/>
            <a:ext cx="535307" cy="428088"/>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56032" marR="0" lvl="0" indent="-256032" algn="l" rtl="0">
              <a:lnSpc>
                <a:spcPct val="100000"/>
              </a:lnSpc>
              <a:spcBef>
                <a:spcPts val="15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lnSpc>
                <a:spcPct val="100000"/>
              </a:lnSpc>
              <a:spcBef>
                <a:spcPts val="600"/>
              </a:spcBef>
              <a:spcAft>
                <a:spcPts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IN" sz="2000" dirty="0" smtClean="0">
                <a:latin typeface="+mn-lt"/>
              </a:rPr>
              <a:t>(b)</a:t>
            </a:r>
            <a:endParaRPr lang="en-IN" sz="2000" dirty="0">
              <a:latin typeface="+mn-lt"/>
            </a:endParaRPr>
          </a:p>
        </p:txBody>
      </p:sp>
      <p:graphicFrame>
        <p:nvGraphicFramePr>
          <p:cNvPr id="19" name="Table 18"/>
          <p:cNvGraphicFramePr>
            <a:graphicFrameLocks noGrp="1"/>
          </p:cNvGraphicFramePr>
          <p:nvPr>
            <p:extLst>
              <p:ext uri="{D42A27DB-BD31-4B8C-83A1-F6EECF244321}">
                <p14:modId xmlns:p14="http://schemas.microsoft.com/office/powerpoint/2010/main" val="2586895118"/>
              </p:ext>
            </p:extLst>
          </p:nvPr>
        </p:nvGraphicFramePr>
        <p:xfrm>
          <a:off x="4275993" y="1483748"/>
          <a:ext cx="4402015" cy="1524000"/>
        </p:xfrm>
        <a:graphic>
          <a:graphicData uri="http://schemas.openxmlformats.org/drawingml/2006/table">
            <a:tbl>
              <a:tblPr firstRow="1" bandRow="1">
                <a:tableStyleId>{40F9630F-82C1-40B7-BC3A-925EFCFF5E92}</a:tableStyleId>
              </a:tblPr>
              <a:tblGrid>
                <a:gridCol w="1012131">
                  <a:extLst>
                    <a:ext uri="{9D8B030D-6E8A-4147-A177-3AD203B41FA5}">
                      <a16:colId xmlns:a16="http://schemas.microsoft.com/office/drawing/2014/main" val="1743791313"/>
                    </a:ext>
                  </a:extLst>
                </a:gridCol>
                <a:gridCol w="1024215">
                  <a:extLst>
                    <a:ext uri="{9D8B030D-6E8A-4147-A177-3AD203B41FA5}">
                      <a16:colId xmlns:a16="http://schemas.microsoft.com/office/drawing/2014/main" val="424441590"/>
                    </a:ext>
                  </a:extLst>
                </a:gridCol>
                <a:gridCol w="2365669">
                  <a:extLst>
                    <a:ext uri="{9D8B030D-6E8A-4147-A177-3AD203B41FA5}">
                      <a16:colId xmlns:a16="http://schemas.microsoft.com/office/drawing/2014/main" val="1607104956"/>
                    </a:ext>
                  </a:extLst>
                </a:gridCol>
              </a:tblGrid>
              <a:tr h="297349">
                <a:tc>
                  <a:txBody>
                    <a:bodyPr/>
                    <a:lstStyle/>
                    <a:p>
                      <a:r>
                        <a:rPr lang="en-IN" sz="1400" b="1" i="0" u="none" strike="noStrike" cap="none" baseline="0" dirty="0" smtClean="0">
                          <a:solidFill>
                            <a:schemeClr val="dk1"/>
                          </a:solidFill>
                          <a:latin typeface="+mn-lt"/>
                          <a:ea typeface="Arial"/>
                          <a:cs typeface="Arial"/>
                          <a:sym typeface="Arial"/>
                        </a:rPr>
                        <a:t>Fname</a:t>
                      </a:r>
                      <a:endParaRPr lang="en-IN" sz="1400" b="1"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1" i="0" u="none" strike="noStrike" cap="none" baseline="0" dirty="0" smtClean="0">
                          <a:solidFill>
                            <a:schemeClr val="dk1"/>
                          </a:solidFill>
                          <a:latin typeface="+mn-lt"/>
                          <a:ea typeface="Arial"/>
                          <a:cs typeface="Arial"/>
                          <a:sym typeface="Arial"/>
                        </a:rPr>
                        <a:t>Lname</a:t>
                      </a:r>
                      <a:endParaRPr lang="en-IN" sz="1400" b="1"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1" i="0" u="none" strike="noStrike" cap="none" baseline="0" dirty="0" smtClean="0">
                          <a:solidFill>
                            <a:schemeClr val="dk1"/>
                          </a:solidFill>
                          <a:latin typeface="+mn-lt"/>
                          <a:ea typeface="Arial"/>
                          <a:cs typeface="Arial"/>
                          <a:sym typeface="Arial"/>
                        </a:rPr>
                        <a:t>Address</a:t>
                      </a:r>
                      <a:endParaRPr lang="en-IN" sz="1400" b="1"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423406"/>
                  </a:ext>
                </a:extLst>
              </a:tr>
              <a:tr h="297349">
                <a:tc>
                  <a:txBody>
                    <a:bodyPr/>
                    <a:lstStyle/>
                    <a:p>
                      <a:r>
                        <a:rPr lang="en-IN" sz="1400" b="0" i="0" u="none" strike="noStrike" cap="none" baseline="0" dirty="0" smtClean="0">
                          <a:solidFill>
                            <a:schemeClr val="dk1"/>
                          </a:solidFill>
                          <a:latin typeface="+mn-lt"/>
                          <a:ea typeface="Arial"/>
                          <a:cs typeface="Arial"/>
                          <a:sym typeface="Arial"/>
                        </a:rPr>
                        <a:t>John</a:t>
                      </a:r>
                      <a:endParaRPr lang="en-IN" sz="14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Smith</a:t>
                      </a:r>
                      <a:endParaRPr lang="en-IN" sz="14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731 Fondren, Houston, TX</a:t>
                      </a:r>
                      <a:endParaRPr lang="en-IN" sz="14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9651386"/>
                  </a:ext>
                </a:extLst>
              </a:tr>
              <a:tr h="297349">
                <a:tc>
                  <a:txBody>
                    <a:bodyPr/>
                    <a:lstStyle/>
                    <a:p>
                      <a:r>
                        <a:rPr lang="en-IN" sz="1400" b="0" i="0" u="none" strike="noStrike" cap="none" baseline="0" dirty="0" smtClean="0">
                          <a:solidFill>
                            <a:schemeClr val="dk1"/>
                          </a:solidFill>
                          <a:latin typeface="+mn-lt"/>
                          <a:ea typeface="Arial"/>
                          <a:cs typeface="Arial"/>
                          <a:sym typeface="Arial"/>
                        </a:rPr>
                        <a:t>Franklin</a:t>
                      </a:r>
                      <a:endParaRPr lang="en-IN" sz="14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Wong</a:t>
                      </a:r>
                      <a:endParaRPr lang="en-IN" sz="14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638 Voss, Houston, TX</a:t>
                      </a:r>
                      <a:endParaRPr lang="en-IN" sz="14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8941626"/>
                  </a:ext>
                </a:extLst>
              </a:tr>
              <a:tr h="297349">
                <a:tc>
                  <a:txBody>
                    <a:bodyPr/>
                    <a:lstStyle/>
                    <a:p>
                      <a:r>
                        <a:rPr lang="en-IN" sz="1400" b="0" i="0" u="none" strike="noStrike" cap="none" baseline="0" dirty="0" smtClean="0">
                          <a:solidFill>
                            <a:schemeClr val="dk1"/>
                          </a:solidFill>
                          <a:latin typeface="+mn-lt"/>
                          <a:ea typeface="Arial"/>
                          <a:cs typeface="Arial"/>
                          <a:sym typeface="Arial"/>
                        </a:rPr>
                        <a:t>Ramesh</a:t>
                      </a:r>
                      <a:endParaRPr lang="en-IN" sz="14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Narayan</a:t>
                      </a:r>
                      <a:endParaRPr lang="en-IN" sz="14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975 Fire Oak, Humble, TX</a:t>
                      </a:r>
                      <a:endParaRPr lang="en-IN" sz="14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9761384"/>
                  </a:ext>
                </a:extLst>
              </a:tr>
              <a:tr h="297349">
                <a:tc>
                  <a:txBody>
                    <a:bodyPr/>
                    <a:lstStyle/>
                    <a:p>
                      <a:r>
                        <a:rPr lang="en-IN" sz="1400" b="0" i="0" u="none" strike="noStrike" cap="none" baseline="0" dirty="0" smtClean="0">
                          <a:solidFill>
                            <a:schemeClr val="dk1"/>
                          </a:solidFill>
                          <a:latin typeface="+mn-lt"/>
                          <a:ea typeface="Arial"/>
                          <a:cs typeface="Arial"/>
                          <a:sym typeface="Arial"/>
                        </a:rPr>
                        <a:t>Joyce</a:t>
                      </a:r>
                      <a:endParaRPr lang="en-IN" sz="14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English</a:t>
                      </a:r>
                      <a:endParaRPr lang="en-IN" sz="14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5631 Rice, Houston, TX</a:t>
                      </a:r>
                      <a:endParaRPr lang="en-IN" sz="14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016207"/>
                  </a:ext>
                </a:extLst>
              </a:tr>
            </a:tbl>
          </a:graphicData>
        </a:graphic>
      </p:graphicFrame>
      <p:sp>
        <p:nvSpPr>
          <p:cNvPr id="13" name="Text Placeholder 12"/>
          <p:cNvSpPr>
            <a:spLocks noGrp="1"/>
          </p:cNvSpPr>
          <p:nvPr>
            <p:ph type="body" idx="1"/>
          </p:nvPr>
        </p:nvSpPr>
        <p:spPr>
          <a:xfrm>
            <a:off x="457200" y="2996307"/>
            <a:ext cx="8229600" cy="767656"/>
          </a:xfrm>
        </p:spPr>
        <p:txBody>
          <a:bodyPr/>
          <a:lstStyle/>
          <a:p>
            <a:pPr marL="0" indent="0">
              <a:buNone/>
            </a:pPr>
            <a:r>
              <a:rPr lang="en-US" sz="2000" b="1" dirty="0">
                <a:latin typeface="+mn-lt"/>
              </a:rPr>
              <a:t>Query 0. </a:t>
            </a:r>
            <a:r>
              <a:rPr lang="en-US" sz="2000" dirty="0">
                <a:latin typeface="+mn-lt"/>
              </a:rPr>
              <a:t>Retrieve the birth date and address of the employee(s) whose name </a:t>
            </a:r>
            <a:r>
              <a:rPr lang="en-US" sz="2000" dirty="0" smtClean="0">
                <a:latin typeface="+mn-lt"/>
              </a:rPr>
              <a:t>is ‘John </a:t>
            </a:r>
            <a:r>
              <a:rPr lang="en-US" sz="2000" dirty="0">
                <a:latin typeface="+mn-lt"/>
              </a:rPr>
              <a:t>B. Smith’.</a:t>
            </a:r>
          </a:p>
        </p:txBody>
      </p:sp>
      <p:pic>
        <p:nvPicPr>
          <p:cNvPr id="7" name="Picture 3" descr="Q 0, SELECT B date Address. FROM EMPLOYEE. WHERE F name equals single quote John single quote AND Minit equals single quote B single quote AND L name equals single quote Smith single quote. Here, SELECT, FROM, WHERE, AND are highlighted."/>
          <p:cNvPicPr>
            <a:picLocks noChangeAspect="1" noChangeArrowheads="1"/>
          </p:cNvPicPr>
          <p:nvPr/>
        </p:nvPicPr>
        <p:blipFill rotWithShape="1">
          <a:blip r:embed="rId2">
            <a:extLst>
              <a:ext uri="{28A0092B-C50C-407E-A947-70E740481C1C}">
                <a14:useLocalDpi xmlns:a14="http://schemas.microsoft.com/office/drawing/2010/main" val="0"/>
              </a:ext>
            </a:extLst>
          </a:blip>
          <a:srcRect t="41588"/>
          <a:stretch/>
        </p:blipFill>
        <p:spPr bwMode="auto">
          <a:xfrm>
            <a:off x="773113" y="3802740"/>
            <a:ext cx="6834187" cy="845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13"/>
          <p:cNvSpPr>
            <a:spLocks noGrp="1"/>
          </p:cNvSpPr>
          <p:nvPr>
            <p:ph type="body" idx="2"/>
          </p:nvPr>
        </p:nvSpPr>
        <p:spPr>
          <a:xfrm>
            <a:off x="457200" y="4708751"/>
            <a:ext cx="8229600" cy="705078"/>
          </a:xfrm>
        </p:spPr>
        <p:txBody>
          <a:bodyPr/>
          <a:lstStyle/>
          <a:p>
            <a:pPr marL="0" indent="0">
              <a:buNone/>
            </a:pPr>
            <a:r>
              <a:rPr lang="en-US" sz="2000" b="1" dirty="0">
                <a:latin typeface="+mn-lt"/>
              </a:rPr>
              <a:t>Query 1</a:t>
            </a:r>
            <a:r>
              <a:rPr lang="en-US" sz="2000" dirty="0">
                <a:latin typeface="+mn-lt"/>
              </a:rPr>
              <a:t>. Retrieve the name and address of all employees who work for </a:t>
            </a:r>
            <a:r>
              <a:rPr lang="en-US" sz="2000" dirty="0" smtClean="0">
                <a:latin typeface="+mn-lt"/>
              </a:rPr>
              <a:t>the ‘Research</a:t>
            </a:r>
            <a:r>
              <a:rPr lang="en-US" sz="2000" dirty="0">
                <a:latin typeface="+mn-lt"/>
              </a:rPr>
              <a:t>’ department.</a:t>
            </a:r>
          </a:p>
        </p:txBody>
      </p:sp>
      <p:pic>
        <p:nvPicPr>
          <p:cNvPr id="8" name="Picture 4" descr="Q 1 colon SELECT F name L name Address. FROM EMPLOYEE, DEPARTMENT. WHERE D name equals single quote Research single quote AND D number equals D no. Here, SELECT, FROM, WHERE, AND are highlighted."/>
          <p:cNvPicPr>
            <a:picLocks noChangeAspect="1" noChangeArrowheads="1"/>
          </p:cNvPicPr>
          <p:nvPr/>
        </p:nvPicPr>
        <p:blipFill rotWithShape="1">
          <a:blip r:embed="rId3">
            <a:extLst>
              <a:ext uri="{28A0092B-C50C-407E-A947-70E740481C1C}">
                <a14:useLocalDpi xmlns:a14="http://schemas.microsoft.com/office/drawing/2010/main" val="0"/>
              </a:ext>
            </a:extLst>
          </a:blip>
          <a:srcRect t="43860"/>
          <a:stretch/>
        </p:blipFill>
        <p:spPr bwMode="auto">
          <a:xfrm>
            <a:off x="773113" y="5545818"/>
            <a:ext cx="6845300" cy="812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37508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Basic Retrieval Queries </a:t>
            </a:r>
            <a:r>
              <a:rPr lang="en-US" altLang="en-US" sz="2000" b="0" dirty="0" smtClean="0">
                <a:ea typeface="ＭＳ Ｐゴシック" panose="020B0600070205080204" pitchFamily="34" charset="-128"/>
              </a:rPr>
              <a:t>(2 </a:t>
            </a:r>
            <a:r>
              <a:rPr lang="en-US" altLang="en-US" sz="2000" b="0" dirty="0">
                <a:ea typeface="ＭＳ Ｐゴシック" panose="020B0600070205080204" pitchFamily="34" charset="-128"/>
              </a:rPr>
              <a:t>of 2)</a:t>
            </a:r>
            <a:endParaRPr lang="en-IN" dirty="0"/>
          </a:p>
        </p:txBody>
      </p:sp>
      <p:sp>
        <p:nvSpPr>
          <p:cNvPr id="6" name="Text Placeholder 4"/>
          <p:cNvSpPr txBox="1">
            <a:spLocks/>
          </p:cNvSpPr>
          <p:nvPr/>
        </p:nvSpPr>
        <p:spPr>
          <a:xfrm>
            <a:off x="594517" y="1725730"/>
            <a:ext cx="541109" cy="441060"/>
          </a:xfrm>
          <a:prstGeom prst="rect">
            <a:avLst/>
          </a:prstGeom>
        </p:spPr>
        <p:txBody>
          <a:bodyP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indent="0"/>
            <a:r>
              <a:rPr lang="en-IN" sz="2200" dirty="0" smtClean="0">
                <a:latin typeface="+mn-lt"/>
              </a:rPr>
              <a:t>(c)</a:t>
            </a:r>
            <a:endParaRPr lang="en-IN" sz="2200" dirty="0">
              <a:latin typeface="+mn-lt"/>
            </a:endParaRPr>
          </a:p>
        </p:txBody>
      </p:sp>
      <p:graphicFrame>
        <p:nvGraphicFramePr>
          <p:cNvPr id="9" name="Table 8"/>
          <p:cNvGraphicFramePr>
            <a:graphicFrameLocks noGrp="1"/>
          </p:cNvGraphicFramePr>
          <p:nvPr>
            <p:extLst>
              <p:ext uri="{D42A27DB-BD31-4B8C-83A1-F6EECF244321}">
                <p14:modId xmlns:p14="http://schemas.microsoft.com/office/powerpoint/2010/main" val="562803835"/>
              </p:ext>
            </p:extLst>
          </p:nvPr>
        </p:nvGraphicFramePr>
        <p:xfrm>
          <a:off x="1251438" y="1725730"/>
          <a:ext cx="6700575" cy="1135458"/>
        </p:xfrm>
        <a:graphic>
          <a:graphicData uri="http://schemas.openxmlformats.org/drawingml/2006/table">
            <a:tbl>
              <a:tblPr firstRow="1" bandRow="1">
                <a:tableStyleId>{40F9630F-82C1-40B7-BC3A-925EFCFF5E92}</a:tableStyleId>
              </a:tblPr>
              <a:tblGrid>
                <a:gridCol w="1147612">
                  <a:extLst>
                    <a:ext uri="{9D8B030D-6E8A-4147-A177-3AD203B41FA5}">
                      <a16:colId xmlns:a16="http://schemas.microsoft.com/office/drawing/2014/main" val="3064392798"/>
                    </a:ext>
                  </a:extLst>
                </a:gridCol>
                <a:gridCol w="1009630">
                  <a:extLst>
                    <a:ext uri="{9D8B030D-6E8A-4147-A177-3AD203B41FA5}">
                      <a16:colId xmlns:a16="http://schemas.microsoft.com/office/drawing/2014/main" val="4056422187"/>
                    </a:ext>
                  </a:extLst>
                </a:gridCol>
                <a:gridCol w="1120689">
                  <a:extLst>
                    <a:ext uri="{9D8B030D-6E8A-4147-A177-3AD203B41FA5}">
                      <a16:colId xmlns:a16="http://schemas.microsoft.com/office/drawing/2014/main" val="4017963148"/>
                    </a:ext>
                  </a:extLst>
                </a:gridCol>
                <a:gridCol w="2079837">
                  <a:extLst>
                    <a:ext uri="{9D8B030D-6E8A-4147-A177-3AD203B41FA5}">
                      <a16:colId xmlns:a16="http://schemas.microsoft.com/office/drawing/2014/main" val="2455126181"/>
                    </a:ext>
                  </a:extLst>
                </a:gridCol>
                <a:gridCol w="1342807">
                  <a:extLst>
                    <a:ext uri="{9D8B030D-6E8A-4147-A177-3AD203B41FA5}">
                      <a16:colId xmlns:a16="http://schemas.microsoft.com/office/drawing/2014/main" val="2752361683"/>
                    </a:ext>
                  </a:extLst>
                </a:gridCol>
              </a:tblGrid>
              <a:tr h="378486">
                <a:tc>
                  <a:txBody>
                    <a:bodyPr/>
                    <a:lstStyle/>
                    <a:p>
                      <a:r>
                        <a:rPr lang="en-IN" sz="1400" b="1" i="0" u="none" strike="noStrike" cap="none" baseline="0" dirty="0" err="1" smtClean="0">
                          <a:solidFill>
                            <a:schemeClr val="dk1"/>
                          </a:solidFill>
                          <a:latin typeface="+mn-lt"/>
                          <a:ea typeface="Arial"/>
                          <a:cs typeface="Arial"/>
                          <a:sym typeface="Arial"/>
                        </a:rPr>
                        <a:t>Pnumber</a:t>
                      </a:r>
                      <a:endParaRPr lang="en-IN" sz="14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1" i="0" u="none" strike="noStrike" cap="none" baseline="0" dirty="0" err="1" smtClean="0">
                          <a:solidFill>
                            <a:schemeClr val="dk1"/>
                          </a:solidFill>
                          <a:latin typeface="+mn-lt"/>
                          <a:ea typeface="Arial"/>
                          <a:cs typeface="Arial"/>
                          <a:sym typeface="Arial"/>
                        </a:rPr>
                        <a:t>Dnum</a:t>
                      </a:r>
                      <a:endParaRPr lang="en-IN" sz="14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1" i="0" u="none" strike="noStrike" cap="none" baseline="0" dirty="0" err="1" smtClean="0">
                          <a:solidFill>
                            <a:schemeClr val="dk1"/>
                          </a:solidFill>
                          <a:latin typeface="+mn-lt"/>
                          <a:ea typeface="Arial"/>
                          <a:cs typeface="Arial"/>
                          <a:sym typeface="Arial"/>
                        </a:rPr>
                        <a:t>Lname</a:t>
                      </a:r>
                      <a:endParaRPr lang="en-IN" sz="14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1" i="0" u="none" strike="noStrike" cap="none" baseline="0" dirty="0" smtClean="0">
                          <a:solidFill>
                            <a:schemeClr val="dk1"/>
                          </a:solidFill>
                          <a:latin typeface="+mn-lt"/>
                          <a:ea typeface="Arial"/>
                          <a:cs typeface="Arial"/>
                          <a:sym typeface="Arial"/>
                        </a:rPr>
                        <a:t>Address</a:t>
                      </a:r>
                      <a:endParaRPr lang="en-IN" sz="14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1" i="0" u="none" strike="noStrike" cap="none" baseline="0" dirty="0" err="1" smtClean="0">
                          <a:solidFill>
                            <a:schemeClr val="dk1"/>
                          </a:solidFill>
                          <a:latin typeface="+mn-lt"/>
                          <a:ea typeface="Arial"/>
                          <a:cs typeface="Arial"/>
                          <a:sym typeface="Arial"/>
                        </a:rPr>
                        <a:t>Bdate</a:t>
                      </a:r>
                      <a:endParaRPr lang="en-IN" sz="14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747507"/>
                  </a:ext>
                </a:extLst>
              </a:tr>
              <a:tr h="378486">
                <a:tc>
                  <a:txBody>
                    <a:bodyPr/>
                    <a:lstStyle/>
                    <a:p>
                      <a:r>
                        <a:rPr lang="en-IN" sz="1400" b="0" i="0" u="none" strike="noStrike" cap="none" baseline="0" dirty="0" smtClean="0">
                          <a:solidFill>
                            <a:schemeClr val="dk1"/>
                          </a:solidFill>
                          <a:latin typeface="+mn-lt"/>
                          <a:ea typeface="Arial"/>
                          <a:cs typeface="Arial"/>
                          <a:sym typeface="Arial"/>
                        </a:rPr>
                        <a:t>10</a:t>
                      </a:r>
                      <a:endParaRPr lang="en-IN" sz="140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aseline="0" dirty="0" smtClean="0">
                          <a:latin typeface="+mn-lt"/>
                        </a:rPr>
                        <a:t>4</a:t>
                      </a:r>
                      <a:endParaRPr lang="en-IN" sz="140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Wallace</a:t>
                      </a:r>
                      <a:endParaRPr lang="en-IN" sz="140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291Berry, Bellaire, TX</a:t>
                      </a:r>
                      <a:endParaRPr lang="en-IN" sz="140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1941-06-20</a:t>
                      </a:r>
                      <a:endParaRPr lang="en-IN" sz="140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53045745"/>
                  </a:ext>
                </a:extLst>
              </a:tr>
              <a:tr h="378486">
                <a:tc>
                  <a:txBody>
                    <a:bodyPr/>
                    <a:lstStyle/>
                    <a:p>
                      <a:r>
                        <a:rPr lang="en-IN" sz="1400" b="0" i="0" u="none" strike="noStrike" cap="none" baseline="0" dirty="0" smtClean="0">
                          <a:solidFill>
                            <a:schemeClr val="dk1"/>
                          </a:solidFill>
                          <a:latin typeface="+mn-lt"/>
                          <a:ea typeface="Arial"/>
                          <a:cs typeface="Arial"/>
                          <a:sym typeface="Arial"/>
                        </a:rPr>
                        <a:t>30</a:t>
                      </a:r>
                      <a:endParaRPr lang="en-IN" sz="140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aseline="0" dirty="0" smtClean="0">
                          <a:latin typeface="+mn-lt"/>
                        </a:rPr>
                        <a:t>4</a:t>
                      </a:r>
                      <a:endParaRPr lang="en-IN" sz="140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Wallace</a:t>
                      </a:r>
                      <a:endParaRPr lang="en-IN" sz="140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291Berry, Bellaire, TX</a:t>
                      </a:r>
                      <a:endParaRPr lang="en-IN" sz="140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1941-06-20</a:t>
                      </a:r>
                      <a:endParaRPr lang="en-IN" sz="140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5685569"/>
                  </a:ext>
                </a:extLst>
              </a:tr>
            </a:tbl>
          </a:graphicData>
        </a:graphic>
      </p:graphicFrame>
      <p:sp>
        <p:nvSpPr>
          <p:cNvPr id="4" name="Text Placeholder 3"/>
          <p:cNvSpPr>
            <a:spLocks noGrp="1"/>
          </p:cNvSpPr>
          <p:nvPr>
            <p:ph type="body" idx="1"/>
          </p:nvPr>
        </p:nvSpPr>
        <p:spPr>
          <a:xfrm>
            <a:off x="457200" y="3104632"/>
            <a:ext cx="8229600" cy="1054414"/>
          </a:xfrm>
        </p:spPr>
        <p:txBody>
          <a:bodyPr/>
          <a:lstStyle/>
          <a:p>
            <a:pPr marL="0" indent="0">
              <a:buNone/>
            </a:pPr>
            <a:r>
              <a:rPr lang="en-US" sz="2200" b="1" dirty="0">
                <a:latin typeface="+mn-lt"/>
              </a:rPr>
              <a:t>Query 2. </a:t>
            </a:r>
            <a:r>
              <a:rPr lang="en-US" sz="2200" dirty="0">
                <a:latin typeface="+mn-lt"/>
              </a:rPr>
              <a:t>For every project located in ‘Stafford’, list the project number, </a:t>
            </a:r>
            <a:r>
              <a:rPr lang="en-US" sz="2200" dirty="0" smtClean="0">
                <a:latin typeface="+mn-lt"/>
              </a:rPr>
              <a:t>the controlling </a:t>
            </a:r>
            <a:r>
              <a:rPr lang="en-US" sz="2200" dirty="0">
                <a:latin typeface="+mn-lt"/>
              </a:rPr>
              <a:t>department number, and the department manager’s last </a:t>
            </a:r>
            <a:r>
              <a:rPr lang="en-US" sz="2200" dirty="0" smtClean="0">
                <a:latin typeface="+mn-lt"/>
              </a:rPr>
              <a:t>name, address</a:t>
            </a:r>
            <a:r>
              <a:rPr lang="en-US" sz="2200" dirty="0">
                <a:latin typeface="+mn-lt"/>
              </a:rPr>
              <a:t>, and birth date.</a:t>
            </a:r>
          </a:p>
        </p:txBody>
      </p:sp>
      <p:pic>
        <p:nvPicPr>
          <p:cNvPr id="7" name="Picture 4" descr="Q 2. SELECT P number D n u m L name Address B date. FROM PROJECT, DEPARTMENT, EMPLOYEE. WHERE D n u m equals D number AND M g r s s n equals S s n AND P location equals single quote Stafford single quote. Here, SELECT, FROM, WHERE, AND are highlighted."/>
          <p:cNvPicPr>
            <a:picLocks noChangeAspect="1" noChangeArrowheads="1"/>
          </p:cNvPicPr>
          <p:nvPr/>
        </p:nvPicPr>
        <p:blipFill rotWithShape="1">
          <a:blip r:embed="rId2">
            <a:extLst>
              <a:ext uri="{28A0092B-C50C-407E-A947-70E740481C1C}">
                <a14:useLocalDpi xmlns:a14="http://schemas.microsoft.com/office/drawing/2010/main" val="0"/>
              </a:ext>
            </a:extLst>
          </a:blip>
          <a:srcRect t="42687"/>
          <a:stretch/>
        </p:blipFill>
        <p:spPr bwMode="auto">
          <a:xfrm>
            <a:off x="906462" y="4402490"/>
            <a:ext cx="7331075" cy="122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46397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Ambiguous Attribute </a:t>
            </a:r>
            <a:r>
              <a:rPr lang="en-US" altLang="en-US" dirty="0" smtClean="0">
                <a:ea typeface="ＭＳ Ｐゴシック" panose="020B0600070205080204" pitchFamily="34" charset="-128"/>
              </a:rPr>
              <a:t>Names</a:t>
            </a:r>
            <a:endParaRPr lang="en-IN" dirty="0"/>
          </a:p>
        </p:txBody>
      </p:sp>
      <p:sp>
        <p:nvSpPr>
          <p:cNvPr id="3" name="Text Placeholder 2"/>
          <p:cNvSpPr>
            <a:spLocks noGrp="1"/>
          </p:cNvSpPr>
          <p:nvPr>
            <p:ph type="body" idx="1"/>
          </p:nvPr>
        </p:nvSpPr>
        <p:spPr>
          <a:xfrm>
            <a:off x="457200" y="1600201"/>
            <a:ext cx="8229600" cy="2042652"/>
          </a:xfrm>
        </p:spPr>
        <p:txBody>
          <a:bodyPr/>
          <a:lstStyle/>
          <a:p>
            <a:r>
              <a:rPr lang="en-US" altLang="en-US" sz="2400" dirty="0">
                <a:latin typeface="+mn-lt"/>
                <a:ea typeface="ＭＳ Ｐゴシック" panose="020B0600070205080204" pitchFamily="34" charset="-128"/>
              </a:rPr>
              <a:t>Same name can be used for two (or more) attributes in different relations</a:t>
            </a:r>
          </a:p>
          <a:p>
            <a:pPr lvl="1"/>
            <a:r>
              <a:rPr lang="en-US" altLang="en-US" sz="2400" dirty="0">
                <a:latin typeface="+mn-lt"/>
                <a:ea typeface="ＭＳ Ｐゴシック" panose="020B0600070205080204" pitchFamily="34" charset="-128"/>
              </a:rPr>
              <a:t>As long as the attributes are in different relations</a:t>
            </a:r>
          </a:p>
          <a:p>
            <a:pPr lvl="1"/>
            <a:r>
              <a:rPr lang="en-US" altLang="en-US" sz="2400" dirty="0">
                <a:latin typeface="+mn-lt"/>
                <a:ea typeface="ＭＳ Ｐゴシック" panose="020B0600070205080204" pitchFamily="34" charset="-128"/>
              </a:rPr>
              <a:t>Must </a:t>
            </a:r>
            <a:r>
              <a:rPr lang="en-US" altLang="en-US" sz="2400" b="1" dirty="0">
                <a:latin typeface="+mn-lt"/>
                <a:ea typeface="ＭＳ Ｐゴシック" panose="020B0600070205080204" pitchFamily="34" charset="-128"/>
              </a:rPr>
              <a:t>qualify</a:t>
            </a:r>
            <a:r>
              <a:rPr lang="en-US" altLang="en-US" sz="2400" dirty="0">
                <a:latin typeface="+mn-lt"/>
                <a:ea typeface="ＭＳ Ｐゴシック" panose="020B0600070205080204" pitchFamily="34" charset="-128"/>
              </a:rPr>
              <a:t> the attribute name with the relation name to prevent </a:t>
            </a:r>
            <a:r>
              <a:rPr lang="en-US" altLang="en-US" sz="2400" dirty="0" smtClean="0">
                <a:latin typeface="+mn-lt"/>
                <a:ea typeface="ＭＳ Ｐゴシック" panose="020B0600070205080204" pitchFamily="34" charset="-128"/>
              </a:rPr>
              <a:t>ambiguity</a:t>
            </a:r>
            <a:endParaRPr lang="en-US" altLang="en-US" sz="2400" dirty="0">
              <a:latin typeface="+mn-lt"/>
              <a:ea typeface="ＭＳ Ｐゴシック" panose="020B0600070205080204" pitchFamily="34" charset="-128"/>
            </a:endParaRPr>
          </a:p>
        </p:txBody>
      </p:sp>
      <p:pic>
        <p:nvPicPr>
          <p:cNvPr id="5" name="Picture 4" descr="A query Q 1 A colon reads, SELECT F name EMPLOYEE period Name Address. FROM EMPLOYEE, DEPARTMENT. WHERE DEPARTMENT period Name equals single quote Research single quote AND DEPARTMENT period D number equals EMPLOYEE period D number. Here, SELECT, FROM, WHERE, AND are highligh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698" y="3753345"/>
            <a:ext cx="7996603" cy="1567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50202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sz="3200" dirty="0">
                <a:ea typeface="ＭＳ Ｐゴシック" panose="020B0600070205080204" pitchFamily="34" charset="-128"/>
              </a:rPr>
              <a:t>Aliasing</a:t>
            </a:r>
            <a:r>
              <a:rPr lang="en-US" altLang="en-US" sz="3200" dirty="0" smtClean="0">
                <a:ea typeface="ＭＳ Ｐゴシック" panose="020B0600070205080204" pitchFamily="34" charset="-128"/>
              </a:rPr>
              <a:t>, Renaming </a:t>
            </a:r>
            <a:r>
              <a:rPr lang="en-US" altLang="en-US" sz="3200" dirty="0">
                <a:ea typeface="ＭＳ Ｐゴシック" panose="020B0600070205080204" pitchFamily="34" charset="-128"/>
              </a:rPr>
              <a:t>and Tuple Variables</a:t>
            </a:r>
            <a:r>
              <a:rPr lang="en-US" altLang="en-US" sz="3200" dirty="0" smtClean="0">
                <a:ea typeface="ＭＳ Ｐゴシック" panose="020B0600070205080204" pitchFamily="34" charset="-128"/>
              </a:rPr>
              <a:t> </a:t>
            </a:r>
            <a:r>
              <a:rPr lang="en-US" altLang="en-US" sz="2000" b="0" dirty="0" smtClean="0">
                <a:ea typeface="ＭＳ Ｐゴシック" panose="020B0600070205080204" pitchFamily="34" charset="-128"/>
              </a:rPr>
              <a:t>(1 of 2)</a:t>
            </a:r>
            <a:endParaRPr lang="en-IN" sz="2000" b="0" dirty="0"/>
          </a:p>
        </p:txBody>
      </p:sp>
      <p:sp>
        <p:nvSpPr>
          <p:cNvPr id="7" name="Text Placeholder 6"/>
          <p:cNvSpPr>
            <a:spLocks noGrp="1"/>
          </p:cNvSpPr>
          <p:nvPr>
            <p:ph type="body" idx="1"/>
          </p:nvPr>
        </p:nvSpPr>
        <p:spPr>
          <a:xfrm>
            <a:off x="457200" y="1600201"/>
            <a:ext cx="8229600" cy="1136190"/>
          </a:xfrm>
        </p:spPr>
        <p:txBody>
          <a:bodyPr/>
          <a:lstStyle/>
          <a:p>
            <a:pPr>
              <a:defRPr/>
            </a:pPr>
            <a:r>
              <a:rPr lang="en-US" altLang="en-US" sz="2200" b="1" dirty="0">
                <a:latin typeface="+mn-lt"/>
              </a:rPr>
              <a:t>Aliases</a:t>
            </a:r>
            <a:r>
              <a:rPr lang="en-US" altLang="en-US" sz="2200" dirty="0">
                <a:latin typeface="+mn-lt"/>
              </a:rPr>
              <a:t> or </a:t>
            </a:r>
            <a:r>
              <a:rPr lang="en-US" altLang="en-US" sz="2200" b="1" dirty="0">
                <a:latin typeface="+mn-lt"/>
              </a:rPr>
              <a:t>tuple variables</a:t>
            </a:r>
          </a:p>
          <a:p>
            <a:pPr lvl="1">
              <a:defRPr/>
            </a:pPr>
            <a:r>
              <a:rPr lang="en-US" altLang="en-US" sz="2200" dirty="0">
                <a:latin typeface="+mn-lt"/>
              </a:rPr>
              <a:t>Declare alternative relation names E and S to refer to the EMPLOYEE relation twice in a query</a:t>
            </a:r>
            <a:r>
              <a:rPr lang="en-US" altLang="en-US" sz="2200" dirty="0" smtClean="0">
                <a:latin typeface="+mn-lt"/>
              </a:rPr>
              <a:t>:</a:t>
            </a:r>
            <a:endParaRPr lang="en-US" altLang="en-US" sz="2200" dirty="0">
              <a:latin typeface="+mn-lt"/>
            </a:endParaRPr>
          </a:p>
        </p:txBody>
      </p:sp>
      <p:sp>
        <p:nvSpPr>
          <p:cNvPr id="4" name="Content Placeholder 3"/>
          <p:cNvSpPr>
            <a:spLocks noGrp="1"/>
          </p:cNvSpPr>
          <p:nvPr>
            <p:ph sz="quarter" idx="13"/>
          </p:nvPr>
        </p:nvSpPr>
        <p:spPr>
          <a:xfrm>
            <a:off x="457200" y="2815474"/>
            <a:ext cx="8229600" cy="1161590"/>
          </a:xfrm>
        </p:spPr>
        <p:txBody>
          <a:bodyPr/>
          <a:lstStyle/>
          <a:p>
            <a:pPr marL="432" indent="0">
              <a:buNone/>
            </a:pPr>
            <a:r>
              <a:rPr lang="en-US" sz="2200" b="1" dirty="0">
                <a:latin typeface="+mn-lt"/>
              </a:rPr>
              <a:t>Query 8.</a:t>
            </a:r>
            <a:r>
              <a:rPr lang="en-US" sz="2200" dirty="0">
                <a:latin typeface="+mn-lt"/>
              </a:rPr>
              <a:t> For each employee, retrieve the employee’s first and last name and the first and last name of his or her immediate supervisor</a:t>
            </a:r>
            <a:r>
              <a:rPr lang="en-US" sz="2200" dirty="0" smtClean="0">
                <a:latin typeface="+mn-lt"/>
              </a:rPr>
              <a:t>.</a:t>
            </a:r>
            <a:endParaRPr lang="en-US" sz="2200" dirty="0">
              <a:latin typeface="+mn-lt"/>
            </a:endParaRPr>
          </a:p>
        </p:txBody>
      </p:sp>
      <p:pic>
        <p:nvPicPr>
          <p:cNvPr id="3" name="Picture 2" descr="Q8. SELECT E.F name comma E . L name comma S. F name comma S. L name comma FROM EMPLOYEE AS E comma  EMPLOYEE AS S comma where E. super dash s s n = S . S  s n semi 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268" y="4111567"/>
            <a:ext cx="6342380" cy="880110"/>
          </a:xfrm>
          <a:prstGeom prst="rect">
            <a:avLst/>
          </a:prstGeom>
        </p:spPr>
      </p:pic>
      <p:sp>
        <p:nvSpPr>
          <p:cNvPr id="10" name="Content Placeholder 9"/>
          <p:cNvSpPr>
            <a:spLocks noGrp="1"/>
          </p:cNvSpPr>
          <p:nvPr>
            <p:ph sz="quarter" idx="17"/>
          </p:nvPr>
        </p:nvSpPr>
        <p:spPr>
          <a:xfrm>
            <a:off x="457200" y="5126180"/>
            <a:ext cx="8229600" cy="900545"/>
          </a:xfrm>
        </p:spPr>
        <p:txBody>
          <a:bodyPr/>
          <a:lstStyle/>
          <a:p>
            <a:pPr lvl="1"/>
            <a:r>
              <a:rPr lang="en-US" altLang="en-US" sz="2200" dirty="0">
                <a:latin typeface="+mn-lt"/>
              </a:rPr>
              <a:t>Recommended practice to abbreviate names and to prefix same or similar attribute from multiple tables</a:t>
            </a:r>
            <a:r>
              <a:rPr lang="en-US" altLang="en-US" sz="2200" dirty="0" smtClean="0">
                <a:latin typeface="+mn-lt"/>
              </a:rPr>
              <a:t>.</a:t>
            </a:r>
            <a:endParaRPr lang="en-US" altLang="en-US" sz="2200" dirty="0">
              <a:latin typeface="+mn-lt"/>
            </a:endParaRPr>
          </a:p>
        </p:txBody>
      </p:sp>
    </p:spTree>
    <p:extLst>
      <p:ext uri="{BB962C8B-B14F-4D97-AF65-F5344CB8AC3E}">
        <p14:creationId xmlns:p14="http://schemas.microsoft.com/office/powerpoint/2010/main" val="23315869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ea typeface="ＭＳ Ｐゴシック" panose="020B0600070205080204" pitchFamily="34" charset="-128"/>
              </a:rPr>
              <a:t>Aliasing, Renaming and Tuple Variables </a:t>
            </a:r>
            <a:r>
              <a:rPr lang="en-US" altLang="en-US" sz="2000" b="0" dirty="0" smtClean="0">
                <a:ea typeface="ＭＳ Ｐゴシック" panose="020B0600070205080204" pitchFamily="34" charset="-128"/>
              </a:rPr>
              <a:t>(2 </a:t>
            </a:r>
            <a:r>
              <a:rPr lang="en-US" altLang="en-US" sz="2000" b="0" dirty="0">
                <a:ea typeface="ＭＳ Ｐゴシック" panose="020B0600070205080204" pitchFamily="34" charset="-128"/>
              </a:rPr>
              <a:t>of 2)</a:t>
            </a:r>
            <a:endParaRPr lang="en-IN" dirty="0"/>
          </a:p>
        </p:txBody>
      </p:sp>
      <p:sp>
        <p:nvSpPr>
          <p:cNvPr id="3" name="Text Placeholder 2"/>
          <p:cNvSpPr>
            <a:spLocks noGrp="1"/>
          </p:cNvSpPr>
          <p:nvPr>
            <p:ph type="body" idx="1"/>
          </p:nvPr>
        </p:nvSpPr>
        <p:spPr>
          <a:xfrm>
            <a:off x="457200" y="1600201"/>
            <a:ext cx="8229600" cy="588818"/>
          </a:xfrm>
        </p:spPr>
        <p:txBody>
          <a:bodyPr/>
          <a:lstStyle/>
          <a:p>
            <a:pPr lvl="1">
              <a:defRPr/>
            </a:pPr>
            <a:r>
              <a:rPr lang="en-US" altLang="en-US" sz="2400" dirty="0">
                <a:latin typeface="+mn-lt"/>
                <a:cs typeface="Courier New" panose="02070309020205020404" pitchFamily="49" charset="0"/>
              </a:rPr>
              <a:t>The attribute names can also be </a:t>
            </a:r>
            <a:r>
              <a:rPr lang="en-US" altLang="en-US" sz="2400" dirty="0" smtClean="0">
                <a:latin typeface="+mn-lt"/>
                <a:cs typeface="Courier New" panose="02070309020205020404" pitchFamily="49" charset="0"/>
              </a:rPr>
              <a:t>renamed</a:t>
            </a:r>
          </a:p>
        </p:txBody>
      </p:sp>
      <p:pic>
        <p:nvPicPr>
          <p:cNvPr id="8" name="Picture 7" descr="EMPLOYEE AS E left parenthesis F comma M I comma L n comma S s n comma B d comma Add r comma Sex comma Sal comma S s s n comma D no right parenthesis"/>
          <p:cNvPicPr>
            <a:picLocks noChangeAspect="1"/>
          </p:cNvPicPr>
          <p:nvPr/>
        </p:nvPicPr>
        <p:blipFill>
          <a:blip r:embed="rId2"/>
          <a:stretch>
            <a:fillRect/>
          </a:stretch>
        </p:blipFill>
        <p:spPr>
          <a:xfrm>
            <a:off x="1301500" y="2295937"/>
            <a:ext cx="6291617" cy="792549"/>
          </a:xfrm>
          <a:prstGeom prst="rect">
            <a:avLst/>
          </a:prstGeom>
        </p:spPr>
      </p:pic>
      <p:sp>
        <p:nvSpPr>
          <p:cNvPr id="9" name="Text Placeholder 8"/>
          <p:cNvSpPr>
            <a:spLocks noGrp="1"/>
          </p:cNvSpPr>
          <p:nvPr>
            <p:ph type="body" idx="2"/>
          </p:nvPr>
        </p:nvSpPr>
        <p:spPr>
          <a:xfrm>
            <a:off x="332508" y="3223114"/>
            <a:ext cx="8229600" cy="1584407"/>
          </a:xfrm>
        </p:spPr>
        <p:txBody>
          <a:bodyPr/>
          <a:lstStyle/>
          <a:p>
            <a:pPr lvl="1">
              <a:defRPr/>
            </a:pPr>
            <a:r>
              <a:rPr lang="en-US" altLang="en-US" sz="2400" dirty="0">
                <a:latin typeface="+mn-lt"/>
                <a:cs typeface="Courier New" panose="02070309020205020404" pitchFamily="49" charset="0"/>
              </a:rPr>
              <a:t>Note that the relation EMPLOYEE now has a variable name E which corresponds to a tuple variable</a:t>
            </a:r>
          </a:p>
          <a:p>
            <a:pPr lvl="1">
              <a:defRPr/>
            </a:pPr>
            <a:r>
              <a:rPr lang="en-US" altLang="en-US" sz="2400" dirty="0">
                <a:latin typeface="+mn-lt"/>
                <a:cs typeface="Courier New" panose="02070309020205020404" pitchFamily="49" charset="0"/>
              </a:rPr>
              <a:t>The “AS” may be dropped in most S</a:t>
            </a:r>
            <a:r>
              <a:rPr lang="en-US" altLang="en-US" sz="100" dirty="0">
                <a:latin typeface="+mn-lt"/>
                <a:cs typeface="Courier New" panose="02070309020205020404" pitchFamily="49" charset="0"/>
              </a:rPr>
              <a:t> </a:t>
            </a:r>
            <a:r>
              <a:rPr lang="en-US" altLang="en-US" sz="2400" dirty="0">
                <a:latin typeface="+mn-lt"/>
                <a:cs typeface="Courier New" panose="02070309020205020404" pitchFamily="49" charset="0"/>
              </a:rPr>
              <a:t>Q</a:t>
            </a:r>
            <a:r>
              <a:rPr lang="en-US" altLang="en-US" sz="100" dirty="0">
                <a:latin typeface="+mn-lt"/>
                <a:cs typeface="Courier New" panose="02070309020205020404" pitchFamily="49" charset="0"/>
              </a:rPr>
              <a:t> </a:t>
            </a:r>
            <a:r>
              <a:rPr lang="en-US" altLang="en-US" sz="2400" dirty="0">
                <a:latin typeface="+mn-lt"/>
                <a:cs typeface="Courier New" panose="02070309020205020404" pitchFamily="49" charset="0"/>
              </a:rPr>
              <a:t>L </a:t>
            </a:r>
            <a:r>
              <a:rPr lang="en-US" altLang="en-US" sz="2400" dirty="0" smtClean="0">
                <a:latin typeface="+mn-lt"/>
                <a:cs typeface="Courier New" panose="02070309020205020404" pitchFamily="49" charset="0"/>
              </a:rPr>
              <a:t>implementations</a:t>
            </a:r>
            <a:endParaRPr lang="en-US" altLang="en-US" sz="2400" dirty="0">
              <a:latin typeface="+mn-lt"/>
              <a:cs typeface="Courier New" panose="02070309020205020404" pitchFamily="49" charset="0"/>
            </a:endParaRPr>
          </a:p>
        </p:txBody>
      </p:sp>
    </p:spTree>
    <p:extLst>
      <p:ext uri="{BB962C8B-B14F-4D97-AF65-F5344CB8AC3E}">
        <p14:creationId xmlns:p14="http://schemas.microsoft.com/office/powerpoint/2010/main" val="2033658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Unspecified </a:t>
            </a:r>
            <a:r>
              <a:rPr lang="en-US" altLang="en-US" dirty="0" smtClean="0">
                <a:ea typeface="ＭＳ Ｐゴシック" panose="020B0600070205080204" pitchFamily="34" charset="-128"/>
              </a:rPr>
              <a:t>WHERE Clause and </a:t>
            </a:r>
            <a:r>
              <a:rPr lang="en-US" altLang="en-US" dirty="0">
                <a:ea typeface="ＭＳ Ｐゴシック" panose="020B0600070205080204" pitchFamily="34" charset="-128"/>
              </a:rPr>
              <a:t>Use of the </a:t>
            </a:r>
            <a:r>
              <a:rPr lang="en-US" altLang="en-US" dirty="0" smtClean="0">
                <a:ea typeface="ＭＳ Ｐゴシック" panose="020B0600070205080204" pitchFamily="34" charset="-128"/>
              </a:rPr>
              <a:t>Asterisk </a:t>
            </a:r>
            <a:r>
              <a:rPr lang="en-US" altLang="en-US" sz="2000" b="0" dirty="0">
                <a:ea typeface="ＭＳ Ｐゴシック" panose="020B0600070205080204" pitchFamily="34" charset="-128"/>
              </a:rPr>
              <a:t>(1 of 2)</a:t>
            </a:r>
            <a:endParaRPr lang="en-IN" sz="2000" b="0" dirty="0"/>
          </a:p>
        </p:txBody>
      </p:sp>
      <p:sp>
        <p:nvSpPr>
          <p:cNvPr id="3" name="Text Placeholder 2"/>
          <p:cNvSpPr>
            <a:spLocks noGrp="1"/>
          </p:cNvSpPr>
          <p:nvPr>
            <p:ph type="body" idx="1"/>
          </p:nvPr>
        </p:nvSpPr>
        <p:spPr>
          <a:xfrm>
            <a:off x="457200" y="1600200"/>
            <a:ext cx="8229600" cy="2108343"/>
          </a:xfrm>
        </p:spPr>
        <p:txBody>
          <a:bodyPr/>
          <a:lstStyle/>
          <a:p>
            <a:r>
              <a:rPr lang="en-US" altLang="en-US" sz="2200" dirty="0">
                <a:latin typeface="+mn-lt"/>
                <a:ea typeface="ＭＳ Ｐゴシック" panose="020B0600070205080204" pitchFamily="34" charset="-128"/>
              </a:rPr>
              <a:t>Missing </a:t>
            </a:r>
            <a:r>
              <a:rPr lang="en-US" altLang="en-US" sz="2200" dirty="0">
                <a:latin typeface="Courier New" panose="02070309020205020404" pitchFamily="49" charset="0"/>
                <a:ea typeface="ＭＳ Ｐゴシック" panose="020B0600070205080204" pitchFamily="34" charset="-128"/>
                <a:cs typeface="Courier New" panose="02070309020205020404" pitchFamily="49" charset="0"/>
              </a:rPr>
              <a:t>WHERE</a:t>
            </a:r>
            <a:r>
              <a:rPr lang="en-US" altLang="en-US" sz="2200" dirty="0">
                <a:latin typeface="+mn-lt"/>
                <a:ea typeface="ＭＳ Ｐゴシック" panose="020B0600070205080204" pitchFamily="34" charset="-128"/>
                <a:cs typeface="Courier New" panose="02070309020205020404" pitchFamily="49" charset="0"/>
              </a:rPr>
              <a:t> </a:t>
            </a:r>
            <a:r>
              <a:rPr lang="en-US" altLang="en-US" sz="2200" dirty="0" smtClean="0">
                <a:latin typeface="+mn-lt"/>
                <a:ea typeface="ＭＳ Ｐゴシック" panose="020B0600070205080204" pitchFamily="34" charset="-128"/>
              </a:rPr>
              <a:t>clause</a:t>
            </a:r>
            <a:endParaRPr lang="en-US" altLang="en-US" sz="2200" dirty="0">
              <a:latin typeface="+mn-lt"/>
              <a:ea typeface="ＭＳ Ｐゴシック" panose="020B0600070205080204" pitchFamily="34" charset="-128"/>
            </a:endParaRPr>
          </a:p>
          <a:p>
            <a:pPr lvl="1"/>
            <a:r>
              <a:rPr lang="en-US" altLang="en-US" sz="2200" dirty="0">
                <a:latin typeface="+mn-lt"/>
                <a:ea typeface="ＭＳ Ｐゴシック" panose="020B0600070205080204" pitchFamily="34" charset="-128"/>
              </a:rPr>
              <a:t>Indicates no condition on tuple selection</a:t>
            </a:r>
          </a:p>
          <a:p>
            <a:r>
              <a:rPr lang="en-US" altLang="en-US" sz="2200" dirty="0">
                <a:latin typeface="+mn-lt"/>
                <a:ea typeface="ＭＳ Ｐゴシック" panose="020B0600070205080204" pitchFamily="34" charset="-128"/>
                <a:cs typeface="Courier New" panose="02070309020205020404" pitchFamily="49" charset="0"/>
              </a:rPr>
              <a:t>Effect is a </a:t>
            </a:r>
            <a:r>
              <a:rPr lang="en-US" altLang="en-US" sz="2200" dirty="0">
                <a:latin typeface="Courier New" panose="02070309020205020404" pitchFamily="49" charset="0"/>
                <a:ea typeface="ＭＳ Ｐゴシック" panose="020B0600070205080204" pitchFamily="34" charset="-128"/>
                <a:cs typeface="Courier New" panose="02070309020205020404" pitchFamily="49" charset="0"/>
              </a:rPr>
              <a:t>CROSS PRODUCT</a:t>
            </a:r>
          </a:p>
          <a:p>
            <a:pPr lvl="1"/>
            <a:r>
              <a:rPr lang="en-US" altLang="en-US" sz="2200" dirty="0">
                <a:latin typeface="+mn-lt"/>
                <a:ea typeface="ＭＳ Ｐゴシック" panose="020B0600070205080204" pitchFamily="34" charset="-128"/>
              </a:rPr>
              <a:t>Result is all possible tuple combinations (or the Algebra operation of Cartesian Product– see </a:t>
            </a:r>
            <a:r>
              <a:rPr lang="en-US" altLang="en-US" sz="2200" dirty="0" smtClean="0">
                <a:latin typeface="+mn-lt"/>
                <a:ea typeface="ＭＳ Ｐゴシック" panose="020B0600070205080204" pitchFamily="34" charset="-128"/>
              </a:rPr>
              <a:t>Ch</a:t>
            </a:r>
            <a:r>
              <a:rPr lang="en-US" altLang="en-US" sz="100" dirty="0" smtClean="0">
                <a:solidFill>
                  <a:schemeClr val="bg1"/>
                </a:solidFill>
                <a:latin typeface="+mn-lt"/>
                <a:ea typeface="ＭＳ Ｐゴシック" panose="020B0600070205080204" pitchFamily="34" charset="-128"/>
              </a:rPr>
              <a:t>apter</a:t>
            </a:r>
            <a:r>
              <a:rPr lang="en-US" altLang="en-US" sz="2200" dirty="0" smtClean="0">
                <a:latin typeface="+mn-lt"/>
                <a:ea typeface="ＭＳ Ｐゴシック" panose="020B0600070205080204" pitchFamily="34" charset="-128"/>
              </a:rPr>
              <a:t> 8</a:t>
            </a:r>
            <a:r>
              <a:rPr lang="en-US" altLang="en-US" sz="2200" dirty="0">
                <a:latin typeface="+mn-lt"/>
                <a:ea typeface="ＭＳ Ｐゴシック" panose="020B0600070205080204" pitchFamily="34" charset="-128"/>
              </a:rPr>
              <a:t>) </a:t>
            </a:r>
            <a:r>
              <a:rPr lang="en-US" altLang="en-US" sz="2200" dirty="0" smtClean="0">
                <a:latin typeface="+mn-lt"/>
                <a:ea typeface="ＭＳ Ｐゴシック" panose="020B0600070205080204" pitchFamily="34" charset="-128"/>
              </a:rPr>
              <a:t>result</a:t>
            </a:r>
            <a:endParaRPr lang="en-US" altLang="en-US" sz="2200" dirty="0">
              <a:latin typeface="+mn-lt"/>
              <a:ea typeface="ＭＳ Ｐゴシック" panose="020B0600070205080204" pitchFamily="34" charset="-128"/>
            </a:endParaRPr>
          </a:p>
        </p:txBody>
      </p:sp>
      <p:sp>
        <p:nvSpPr>
          <p:cNvPr id="5" name="Text Placeholder 4"/>
          <p:cNvSpPr>
            <a:spLocks noGrp="1"/>
          </p:cNvSpPr>
          <p:nvPr>
            <p:ph type="body" idx="2"/>
          </p:nvPr>
        </p:nvSpPr>
        <p:spPr>
          <a:xfrm>
            <a:off x="457200" y="3754573"/>
            <a:ext cx="8229600" cy="1052686"/>
          </a:xfrm>
        </p:spPr>
        <p:txBody>
          <a:bodyPr/>
          <a:lstStyle/>
          <a:p>
            <a:pPr marL="0" indent="0">
              <a:buNone/>
            </a:pPr>
            <a:r>
              <a:rPr lang="en-US" sz="2200" b="1" dirty="0">
                <a:latin typeface="+mn-lt"/>
              </a:rPr>
              <a:t>Queries 9 and 10</a:t>
            </a:r>
            <a:r>
              <a:rPr lang="en-US" sz="2200" dirty="0">
                <a:latin typeface="+mn-lt"/>
              </a:rPr>
              <a:t>. Select all EMPLOYEE S</a:t>
            </a:r>
            <a:r>
              <a:rPr lang="en-US" sz="100" dirty="0">
                <a:latin typeface="+mn-lt"/>
              </a:rPr>
              <a:t> </a:t>
            </a:r>
            <a:r>
              <a:rPr lang="en-US" sz="2200" dirty="0">
                <a:latin typeface="+mn-lt"/>
              </a:rPr>
              <a:t>s</a:t>
            </a:r>
            <a:r>
              <a:rPr lang="en-US" sz="100" dirty="0">
                <a:latin typeface="+mn-lt"/>
              </a:rPr>
              <a:t> </a:t>
            </a:r>
            <a:r>
              <a:rPr lang="en-US" sz="2200" dirty="0">
                <a:latin typeface="+mn-lt"/>
              </a:rPr>
              <a:t>n</a:t>
            </a:r>
            <a:r>
              <a:rPr lang="en-US" sz="100" dirty="0">
                <a:latin typeface="+mn-lt"/>
              </a:rPr>
              <a:t> </a:t>
            </a:r>
            <a:r>
              <a:rPr lang="en-US" sz="2200" dirty="0">
                <a:latin typeface="+mn-lt"/>
              </a:rPr>
              <a:t>s (Q9) and all combinations of EMPLOYEE S</a:t>
            </a:r>
            <a:r>
              <a:rPr lang="en-US" sz="100" dirty="0">
                <a:latin typeface="+mn-lt"/>
              </a:rPr>
              <a:t> </a:t>
            </a:r>
            <a:r>
              <a:rPr lang="en-US" sz="2200" dirty="0">
                <a:latin typeface="+mn-lt"/>
              </a:rPr>
              <a:t>s</a:t>
            </a:r>
            <a:r>
              <a:rPr lang="en-US" sz="100" dirty="0">
                <a:latin typeface="+mn-lt"/>
              </a:rPr>
              <a:t> </a:t>
            </a:r>
            <a:r>
              <a:rPr lang="en-US" sz="2200" dirty="0">
                <a:latin typeface="+mn-lt"/>
              </a:rPr>
              <a:t>n and DEPARTMENT D</a:t>
            </a:r>
            <a:r>
              <a:rPr lang="en-US" sz="100" dirty="0">
                <a:latin typeface="+mn-lt"/>
              </a:rPr>
              <a:t> </a:t>
            </a:r>
            <a:r>
              <a:rPr lang="en-US" sz="2200" dirty="0">
                <a:latin typeface="+mn-lt"/>
              </a:rPr>
              <a:t>name (Q10) in the database</a:t>
            </a:r>
            <a:r>
              <a:rPr lang="en-US" sz="2200" dirty="0" smtClean="0">
                <a:latin typeface="+mn-lt"/>
              </a:rPr>
              <a:t>.</a:t>
            </a:r>
            <a:endParaRPr lang="en-US" sz="2200" dirty="0">
              <a:latin typeface="+mn-lt"/>
            </a:endParaRPr>
          </a:p>
        </p:txBody>
      </p:sp>
      <p:pic>
        <p:nvPicPr>
          <p:cNvPr id="4" name="Picture 2" descr="Q9 colon SELECT  S s n comma from EMPLOYEE; q10 Colon SELECT S s n comma Dname comma FROM EMPLOYEE comma DEPARTMENT semi colon"/>
          <p:cNvPicPr>
            <a:picLocks noChangeAspect="1" noChangeArrowheads="1"/>
          </p:cNvPicPr>
          <p:nvPr/>
        </p:nvPicPr>
        <p:blipFill rotWithShape="1">
          <a:blip r:embed="rId2">
            <a:extLst>
              <a:ext uri="{28A0092B-C50C-407E-A947-70E740481C1C}">
                <a14:useLocalDpi xmlns:a14="http://schemas.microsoft.com/office/drawing/2010/main" val="0"/>
              </a:ext>
            </a:extLst>
          </a:blip>
          <a:srcRect t="38095" r="37362"/>
          <a:stretch/>
        </p:blipFill>
        <p:spPr bwMode="auto">
          <a:xfrm>
            <a:off x="983803" y="4908709"/>
            <a:ext cx="4661821" cy="1245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22974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Unspecified </a:t>
            </a:r>
            <a:r>
              <a:rPr lang="en-US" altLang="en-US" dirty="0" smtClean="0">
                <a:ea typeface="ＭＳ Ｐゴシック" panose="020B0600070205080204" pitchFamily="34" charset="-128"/>
              </a:rPr>
              <a:t>WHERE Clause and </a:t>
            </a:r>
            <a:r>
              <a:rPr lang="en-US" altLang="en-US" dirty="0">
                <a:ea typeface="ＭＳ Ｐゴシック" panose="020B0600070205080204" pitchFamily="34" charset="-128"/>
              </a:rPr>
              <a:t>Use of the Asterisk </a:t>
            </a:r>
            <a:r>
              <a:rPr lang="en-US" altLang="en-US" sz="2000" b="0" dirty="0" smtClean="0">
                <a:ea typeface="ＭＳ Ｐゴシック" panose="020B0600070205080204" pitchFamily="34" charset="-128"/>
              </a:rPr>
              <a:t>(2 </a:t>
            </a:r>
            <a:r>
              <a:rPr lang="en-US" altLang="en-US" sz="2000" b="0" dirty="0">
                <a:ea typeface="ＭＳ Ｐゴシック" panose="020B0600070205080204" pitchFamily="34" charset="-128"/>
              </a:rPr>
              <a:t>of 2)</a:t>
            </a:r>
            <a:endParaRPr lang="en-IN" dirty="0"/>
          </a:p>
        </p:txBody>
      </p:sp>
      <p:sp>
        <p:nvSpPr>
          <p:cNvPr id="4" name="Text Placeholder 3"/>
          <p:cNvSpPr>
            <a:spLocks noGrp="1"/>
          </p:cNvSpPr>
          <p:nvPr>
            <p:ph type="body" idx="1"/>
          </p:nvPr>
        </p:nvSpPr>
        <p:spPr>
          <a:xfrm>
            <a:off x="457200" y="1600200"/>
            <a:ext cx="8229600" cy="1752600"/>
          </a:xfrm>
        </p:spPr>
        <p:txBody>
          <a:bodyPr/>
          <a:lstStyle/>
          <a:p>
            <a:r>
              <a:rPr lang="en-US" altLang="en-US" sz="2400" dirty="0">
                <a:latin typeface="+mn-lt"/>
                <a:ea typeface="ＭＳ Ｐゴシック" panose="020B0600070205080204" pitchFamily="34" charset="-128"/>
              </a:rPr>
              <a:t>Specify an asterisk (*)</a:t>
            </a:r>
          </a:p>
          <a:p>
            <a:pPr lvl="1"/>
            <a:r>
              <a:rPr lang="en-US" altLang="en-US" sz="2400" dirty="0">
                <a:latin typeface="+mn-lt"/>
                <a:ea typeface="ＭＳ Ｐゴシック" panose="020B0600070205080204" pitchFamily="34" charset="-128"/>
              </a:rPr>
              <a:t>Retrieve all the attribute values of the selected tuples</a:t>
            </a:r>
          </a:p>
          <a:p>
            <a:pPr lvl="1"/>
            <a:r>
              <a:rPr lang="en-US" altLang="en-US" sz="2400" dirty="0">
                <a:latin typeface="+mn-lt"/>
                <a:ea typeface="ＭＳ Ｐゴシック" panose="020B0600070205080204" pitchFamily="34" charset="-128"/>
              </a:rPr>
              <a:t>The * can be prefixed by the relation name; e.g., EMPLOYEE </a:t>
            </a:r>
            <a:r>
              <a:rPr lang="en-US" altLang="en-US" sz="2400" dirty="0" smtClean="0">
                <a:latin typeface="+mn-lt"/>
                <a:ea typeface="ＭＳ Ｐゴシック" panose="020B0600070205080204" pitchFamily="34" charset="-128"/>
              </a:rPr>
              <a:t>*</a:t>
            </a:r>
            <a:endParaRPr lang="en-US" altLang="en-US" sz="2400" dirty="0">
              <a:latin typeface="+mn-lt"/>
              <a:ea typeface="ＭＳ Ｐゴシック" panose="020B0600070205080204" pitchFamily="34" charset="-128"/>
            </a:endParaRPr>
          </a:p>
        </p:txBody>
      </p:sp>
      <p:pic>
        <p:nvPicPr>
          <p:cNvPr id="5" name="Picture 3" descr="A query Q 1 C colon reads, SELECT asterisk. FROM EMPLOYEE. WHERE D no equals 5. query Q 1 D colon reads, SELECT asterisk. FROM EMPLOYEE, DEPARTMENT. WHERE D name equals single quote Research single quote AND D no equals D number. query Q 10 A reads, SELECT asterisk. FROM EMPLOYEE, DEPARTMENT. SELECT, FROM, WHERE are highligh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589" y="3480504"/>
            <a:ext cx="5562600" cy="243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12908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Tables as Sets in </a:t>
            </a:r>
            <a:r>
              <a:rPr lang="en-US" altLang="en-US" dirty="0" smtClean="0">
                <a:ea typeface="ＭＳ Ｐゴシック" panose="020B0600070205080204" pitchFamily="34" charset="-128"/>
              </a:rPr>
              <a:t>S</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Q</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L </a:t>
            </a:r>
            <a:r>
              <a:rPr lang="en-US" altLang="en-US" sz="2000" b="0" dirty="0">
                <a:ea typeface="ＭＳ Ｐゴシック" panose="020B0600070205080204" pitchFamily="34" charset="-128"/>
              </a:rPr>
              <a:t>(1 of 2)</a:t>
            </a:r>
            <a:endParaRPr lang="en-IN" sz="2000" b="0" dirty="0"/>
          </a:p>
        </p:txBody>
      </p:sp>
      <p:sp>
        <p:nvSpPr>
          <p:cNvPr id="3" name="Text Placeholder 2"/>
          <p:cNvSpPr>
            <a:spLocks noGrp="1"/>
          </p:cNvSpPr>
          <p:nvPr>
            <p:ph type="body" idx="1"/>
          </p:nvPr>
        </p:nvSpPr>
        <p:spPr>
          <a:xfrm>
            <a:off x="457200" y="1600200"/>
            <a:ext cx="8229600" cy="2583873"/>
          </a:xfrm>
        </p:spPr>
        <p:txBody>
          <a:bodyPr/>
          <a:lstStyle/>
          <a:p>
            <a:r>
              <a:rPr lang="en-US" altLang="en-US" sz="2200" dirty="0" smtClean="0">
                <a:latin typeface="+mn-lt"/>
                <a:ea typeface="ＭＳ Ｐゴシック" panose="020B0600070205080204" pitchFamily="34" charset="-128"/>
              </a:rPr>
              <a:t>S</a:t>
            </a:r>
            <a:r>
              <a:rPr lang="en-US" altLang="en-US" sz="100" dirty="0" smtClean="0">
                <a:latin typeface="+mn-lt"/>
                <a:ea typeface="ＭＳ Ｐゴシック" panose="020B0600070205080204" pitchFamily="34" charset="-128"/>
              </a:rPr>
              <a:t> </a:t>
            </a:r>
            <a:r>
              <a:rPr lang="en-US" altLang="en-US" sz="2200" dirty="0" smtClean="0">
                <a:latin typeface="+mn-lt"/>
                <a:ea typeface="ＭＳ Ｐゴシック" panose="020B0600070205080204" pitchFamily="34" charset="-128"/>
              </a:rPr>
              <a:t>Q</a:t>
            </a:r>
            <a:r>
              <a:rPr lang="en-US" altLang="en-US" sz="100" dirty="0" smtClean="0">
                <a:latin typeface="+mn-lt"/>
                <a:ea typeface="ＭＳ Ｐゴシック" panose="020B0600070205080204" pitchFamily="34" charset="-128"/>
              </a:rPr>
              <a:t> </a:t>
            </a:r>
            <a:r>
              <a:rPr lang="en-US" altLang="en-US" sz="2200" dirty="0" smtClean="0">
                <a:latin typeface="+mn-lt"/>
                <a:ea typeface="ＭＳ Ｐゴシック" panose="020B0600070205080204" pitchFamily="34" charset="-128"/>
              </a:rPr>
              <a:t>L </a:t>
            </a:r>
            <a:r>
              <a:rPr lang="en-US" altLang="en-US" sz="2200" dirty="0">
                <a:latin typeface="+mn-lt"/>
                <a:ea typeface="ＭＳ Ｐゴシック" panose="020B0600070205080204" pitchFamily="34" charset="-128"/>
              </a:rPr>
              <a:t>does not automatically eliminate duplicate tuples in query </a:t>
            </a:r>
            <a:r>
              <a:rPr lang="en-US" altLang="en-US" sz="2200" dirty="0" smtClean="0">
                <a:latin typeface="+mn-lt"/>
                <a:ea typeface="ＭＳ Ｐゴシック" panose="020B0600070205080204" pitchFamily="34" charset="-128"/>
              </a:rPr>
              <a:t>results</a:t>
            </a:r>
            <a:endParaRPr lang="en-US" altLang="en-US" sz="2200" dirty="0">
              <a:latin typeface="+mn-lt"/>
              <a:ea typeface="ＭＳ Ｐゴシック" panose="020B0600070205080204" pitchFamily="34" charset="-128"/>
            </a:endParaRPr>
          </a:p>
          <a:p>
            <a:r>
              <a:rPr lang="en-US" altLang="en-US" sz="2200" dirty="0">
                <a:latin typeface="+mn-lt"/>
                <a:ea typeface="ＭＳ Ｐゴシック" panose="020B0600070205080204" pitchFamily="34" charset="-128"/>
              </a:rPr>
              <a:t>For aggregate operations (See sec 7.1.7) duplicates must be accounted </a:t>
            </a:r>
            <a:r>
              <a:rPr lang="en-US" altLang="en-US" sz="2200" dirty="0" smtClean="0">
                <a:latin typeface="+mn-lt"/>
                <a:ea typeface="ＭＳ Ｐゴシック" panose="020B0600070205080204" pitchFamily="34" charset="-128"/>
              </a:rPr>
              <a:t>for</a:t>
            </a:r>
            <a:endParaRPr lang="en-US" altLang="en-US" sz="2200" dirty="0">
              <a:latin typeface="+mn-lt"/>
              <a:ea typeface="ＭＳ Ｐゴシック" panose="020B0600070205080204" pitchFamily="34" charset="-128"/>
            </a:endParaRPr>
          </a:p>
          <a:p>
            <a:r>
              <a:rPr lang="en-US" altLang="en-US" sz="2200" dirty="0">
                <a:latin typeface="+mn-lt"/>
                <a:ea typeface="ＭＳ Ｐゴシック" panose="020B0600070205080204" pitchFamily="34" charset="-128"/>
              </a:rPr>
              <a:t>Use the keyword </a:t>
            </a:r>
            <a:r>
              <a:rPr lang="en-US" altLang="en-US" sz="2200" b="1" dirty="0">
                <a:latin typeface="Courier New" panose="02070309020205020404" pitchFamily="49" charset="0"/>
                <a:ea typeface="ＭＳ Ｐゴシック" panose="020B0600070205080204" pitchFamily="34" charset="-128"/>
                <a:cs typeface="Courier New" panose="02070309020205020404" pitchFamily="49" charset="0"/>
              </a:rPr>
              <a:t>DISTINCT</a:t>
            </a:r>
            <a:r>
              <a:rPr lang="en-US" altLang="en-US" sz="2200" dirty="0">
                <a:latin typeface="+mn-lt"/>
                <a:ea typeface="ＭＳ Ｐゴシック" panose="020B0600070205080204" pitchFamily="34" charset="-128"/>
              </a:rPr>
              <a:t> in the </a:t>
            </a:r>
            <a:r>
              <a:rPr lang="en-US" altLang="en-US" sz="2200" dirty="0">
                <a:latin typeface="Courier New" panose="02070309020205020404" pitchFamily="49" charset="0"/>
                <a:ea typeface="ＭＳ Ｐゴシック" panose="020B0600070205080204" pitchFamily="34" charset="-128"/>
                <a:cs typeface="Courier New" panose="02070309020205020404" pitchFamily="49" charset="0"/>
              </a:rPr>
              <a:t>SELECT</a:t>
            </a:r>
            <a:r>
              <a:rPr lang="en-US" altLang="en-US" sz="2200" dirty="0">
                <a:latin typeface="+mn-lt"/>
                <a:ea typeface="ＭＳ Ｐゴシック" panose="020B0600070205080204" pitchFamily="34" charset="-128"/>
              </a:rPr>
              <a:t> clause</a:t>
            </a:r>
          </a:p>
          <a:p>
            <a:pPr lvl="1"/>
            <a:r>
              <a:rPr lang="en-US" altLang="en-US" sz="2200" dirty="0">
                <a:latin typeface="+mn-lt"/>
                <a:ea typeface="ＭＳ Ｐゴシック" panose="020B0600070205080204" pitchFamily="34" charset="-128"/>
              </a:rPr>
              <a:t>Only distinct tuples should remain in the </a:t>
            </a:r>
            <a:r>
              <a:rPr lang="en-US" altLang="en-US" sz="2200" dirty="0" smtClean="0">
                <a:latin typeface="+mn-lt"/>
                <a:ea typeface="ＭＳ Ｐゴシック" panose="020B0600070205080204" pitchFamily="34" charset="-128"/>
              </a:rPr>
              <a:t>result</a:t>
            </a:r>
          </a:p>
        </p:txBody>
      </p:sp>
      <p:sp>
        <p:nvSpPr>
          <p:cNvPr id="4" name="Text Placeholder 3"/>
          <p:cNvSpPr>
            <a:spLocks noGrp="1"/>
          </p:cNvSpPr>
          <p:nvPr>
            <p:ph type="body" idx="2"/>
          </p:nvPr>
        </p:nvSpPr>
        <p:spPr>
          <a:xfrm>
            <a:off x="457200" y="4197928"/>
            <a:ext cx="8229600" cy="831272"/>
          </a:xfrm>
        </p:spPr>
        <p:txBody>
          <a:bodyPr/>
          <a:lstStyle/>
          <a:p>
            <a:pPr marL="0" indent="0">
              <a:buNone/>
            </a:pPr>
            <a:r>
              <a:rPr lang="en-US" sz="2200" b="1" dirty="0">
                <a:latin typeface="+mn-lt"/>
              </a:rPr>
              <a:t>Query 11. </a:t>
            </a:r>
            <a:r>
              <a:rPr lang="en-US" sz="2200" dirty="0">
                <a:latin typeface="+mn-lt"/>
              </a:rPr>
              <a:t>Retrieve the salary of every employee (Q11) and all distinct salary values (Q11A</a:t>
            </a:r>
            <a:r>
              <a:rPr lang="en-US" sz="2200" dirty="0" smtClean="0">
                <a:latin typeface="+mn-lt"/>
              </a:rPr>
              <a:t>).</a:t>
            </a:r>
            <a:endParaRPr lang="en-US" altLang="en-US" sz="2200" dirty="0">
              <a:latin typeface="+mn-lt"/>
              <a:ea typeface="ＭＳ Ｐゴシック" panose="020B0600070205080204" pitchFamily="34" charset="-128"/>
            </a:endParaRPr>
          </a:p>
        </p:txBody>
      </p:sp>
      <p:pic>
        <p:nvPicPr>
          <p:cNvPr id="5" name="Picture 2" descr="Q 11, SELECT ALL Salary. FROM EMPLOYEE. Q 11 A, SELECT DISTINCT Salary. FROM EMPLOYEE. SELECT, FROM, ALL, DISTINCT are highlighted."/>
          <p:cNvPicPr>
            <a:picLocks noChangeAspect="1" noChangeArrowheads="1"/>
          </p:cNvPicPr>
          <p:nvPr/>
        </p:nvPicPr>
        <p:blipFill rotWithShape="1">
          <a:blip r:embed="rId2">
            <a:extLst>
              <a:ext uri="{28A0092B-C50C-407E-A947-70E740481C1C}">
                <a14:useLocalDpi xmlns:a14="http://schemas.microsoft.com/office/drawing/2010/main" val="0"/>
              </a:ext>
            </a:extLst>
          </a:blip>
          <a:srcRect t="35118" r="49526" b="6230"/>
          <a:stretch/>
        </p:blipFill>
        <p:spPr bwMode="auto">
          <a:xfrm>
            <a:off x="901424" y="5159703"/>
            <a:ext cx="3346112" cy="1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50669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Tables as Sets </a:t>
            </a:r>
            <a:r>
              <a:rPr lang="en-US" altLang="en-US" dirty="0" smtClean="0">
                <a:ea typeface="ＭＳ Ｐゴシック" panose="020B0600070205080204" pitchFamily="34" charset="-128"/>
              </a:rPr>
              <a:t>in S</a:t>
            </a:r>
            <a:r>
              <a:rPr lang="en-US" altLang="en-US" sz="100" dirty="0" smtClean="0">
                <a:ea typeface="ＭＳ Ｐゴシック" panose="020B0600070205080204" pitchFamily="34" charset="-128"/>
              </a:rPr>
              <a:t> </a:t>
            </a:r>
            <a:r>
              <a:rPr lang="en-US" altLang="en-US" dirty="0">
                <a:ea typeface="ＭＳ Ｐゴシック" panose="020B0600070205080204" pitchFamily="34" charset="-128"/>
              </a:rPr>
              <a:t>Q</a:t>
            </a:r>
            <a:r>
              <a:rPr lang="en-US" altLang="en-US" sz="100" dirty="0">
                <a:ea typeface="ＭＳ Ｐゴシック" panose="020B0600070205080204" pitchFamily="34" charset="-128"/>
              </a:rPr>
              <a:t> </a:t>
            </a:r>
            <a:r>
              <a:rPr lang="en-US" altLang="en-US" dirty="0">
                <a:ea typeface="ＭＳ Ｐゴシック" panose="020B0600070205080204" pitchFamily="34" charset="-128"/>
              </a:rPr>
              <a:t>L </a:t>
            </a:r>
            <a:r>
              <a:rPr lang="en-US" altLang="en-US" sz="2000" b="0" dirty="0" smtClean="0">
                <a:ea typeface="ＭＳ Ｐゴシック" panose="020B0600070205080204" pitchFamily="34" charset="-128"/>
              </a:rPr>
              <a:t>(2 </a:t>
            </a:r>
            <a:r>
              <a:rPr lang="en-US" altLang="en-US" sz="2000" b="0" dirty="0">
                <a:ea typeface="ＭＳ Ｐゴシック" panose="020B0600070205080204" pitchFamily="34" charset="-128"/>
              </a:rPr>
              <a:t>of 2)</a:t>
            </a:r>
            <a:endParaRPr lang="en-IN" dirty="0"/>
          </a:p>
        </p:txBody>
      </p:sp>
      <p:sp>
        <p:nvSpPr>
          <p:cNvPr id="3" name="Text Placeholder 2"/>
          <p:cNvSpPr>
            <a:spLocks noGrp="1"/>
          </p:cNvSpPr>
          <p:nvPr>
            <p:ph type="body" idx="1"/>
          </p:nvPr>
        </p:nvSpPr>
        <p:spPr>
          <a:xfrm>
            <a:off x="457200" y="1600200"/>
            <a:ext cx="8229600" cy="1877291"/>
          </a:xfrm>
        </p:spPr>
        <p:txBody>
          <a:bodyPr/>
          <a:lstStyle/>
          <a:p>
            <a:r>
              <a:rPr lang="en-US" altLang="en-US" sz="2000" dirty="0">
                <a:latin typeface="+mn-lt"/>
                <a:ea typeface="ＭＳ Ｐゴシック" panose="020B0600070205080204" pitchFamily="34" charset="-128"/>
              </a:rPr>
              <a:t>Set operations</a:t>
            </a:r>
          </a:p>
          <a:p>
            <a:pPr lvl="1"/>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UNION, EXCEPT</a:t>
            </a:r>
            <a:r>
              <a:rPr lang="en-US" altLang="en-US" sz="200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2000" dirty="0">
                <a:latin typeface="+mn-lt"/>
                <a:ea typeface="ＭＳ Ｐゴシック" panose="020B0600070205080204" pitchFamily="34" charset="-128"/>
              </a:rPr>
              <a:t>(difference), </a:t>
            </a: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INTERSECT</a:t>
            </a:r>
          </a:p>
          <a:p>
            <a:pPr lvl="1"/>
            <a:r>
              <a:rPr lang="en-US" altLang="en-US" sz="2000" dirty="0">
                <a:latin typeface="+mn-lt"/>
                <a:ea typeface="ＭＳ Ｐゴシック" panose="020B0600070205080204" pitchFamily="34" charset="-128"/>
              </a:rPr>
              <a:t>Corresponding multiset operations: </a:t>
            </a:r>
            <a:r>
              <a:rPr lang="en-US" altLang="en-US" sz="2000" dirty="0">
                <a:latin typeface="Courier New" panose="02070309020205020404" pitchFamily="49" charset="0"/>
                <a:ea typeface="ＭＳ Ｐゴシック" panose="020B0600070205080204" pitchFamily="34" charset="-128"/>
                <a:cs typeface="Courier New" panose="02070309020205020404" pitchFamily="49" charset="0"/>
              </a:rPr>
              <a:t>UNION ALL, EXCEPT ALL, INTERSECT ALL)</a:t>
            </a:r>
          </a:p>
          <a:p>
            <a:pPr lvl="1"/>
            <a:r>
              <a:rPr lang="en-US" altLang="en-US" sz="2000" dirty="0">
                <a:latin typeface="+mn-lt"/>
                <a:ea typeface="ＭＳ Ｐゴシック" panose="020B0600070205080204" pitchFamily="34" charset="-128"/>
              </a:rPr>
              <a:t>Type compatibility is needed for these operations to be </a:t>
            </a:r>
            <a:r>
              <a:rPr lang="en-US" altLang="en-US" sz="2000" dirty="0" smtClean="0">
                <a:latin typeface="+mn-lt"/>
                <a:ea typeface="ＭＳ Ｐゴシック" panose="020B0600070205080204" pitchFamily="34" charset="-128"/>
              </a:rPr>
              <a:t>valid</a:t>
            </a:r>
          </a:p>
        </p:txBody>
      </p:sp>
      <p:sp>
        <p:nvSpPr>
          <p:cNvPr id="4" name="Text Placeholder 3"/>
          <p:cNvSpPr>
            <a:spLocks noGrp="1"/>
          </p:cNvSpPr>
          <p:nvPr>
            <p:ph type="body" idx="2"/>
          </p:nvPr>
        </p:nvSpPr>
        <p:spPr>
          <a:xfrm>
            <a:off x="457200" y="3502623"/>
            <a:ext cx="8229600" cy="972394"/>
          </a:xfrm>
        </p:spPr>
        <p:txBody>
          <a:bodyPr/>
          <a:lstStyle/>
          <a:p>
            <a:pPr marL="0" indent="0">
              <a:buNone/>
            </a:pPr>
            <a:r>
              <a:rPr lang="en-US" sz="2000" b="1" dirty="0">
                <a:latin typeface="+mn-lt"/>
              </a:rPr>
              <a:t>Query 4. </a:t>
            </a:r>
            <a:r>
              <a:rPr lang="en-US" sz="2000" dirty="0">
                <a:latin typeface="+mn-lt"/>
              </a:rPr>
              <a:t>Make a list of all project numbers for projects that involve an employee whose last name is ‘Smith’, either as a worker or as a manager of the department that controls the project</a:t>
            </a:r>
            <a:r>
              <a:rPr lang="en-US" sz="2000" dirty="0" smtClean="0">
                <a:latin typeface="+mn-lt"/>
              </a:rPr>
              <a:t>.</a:t>
            </a:r>
            <a:endParaRPr lang="en-US" altLang="en-US" sz="2000" dirty="0">
              <a:latin typeface="+mn-lt"/>
              <a:ea typeface="ＭＳ Ｐゴシック" panose="020B0600070205080204" pitchFamily="34" charset="-128"/>
            </a:endParaRPr>
          </a:p>
        </p:txBody>
      </p:sp>
      <p:pic>
        <p:nvPicPr>
          <p:cNvPr id="5" name="Picture 2" descr="Q 4 A, SELECT DISTINCT P number. FROM PROJECT, DEPARTMENT, EMPLOYEE. WHERE D n u m equals D number AND M g r s s n equals S s n AND L name equals single quote Smith single quote. UNION. SELECT DISTINCT P number. FROM PROJECT, WORKS ON EMPLOYEE. WHERE P number equals P no AND E s s n equals S s n AND L name equals single quote Smith single quote. Here, SELECT, FROM, WHERE, UNION, DISTINCT, AND are highlighted."/>
          <p:cNvPicPr>
            <a:picLocks noChangeAspect="1" noChangeArrowheads="1"/>
          </p:cNvPicPr>
          <p:nvPr/>
        </p:nvPicPr>
        <p:blipFill rotWithShape="1">
          <a:blip r:embed="rId2">
            <a:extLst>
              <a:ext uri="{28A0092B-C50C-407E-A947-70E740481C1C}">
                <a14:useLocalDpi xmlns:a14="http://schemas.microsoft.com/office/drawing/2010/main" val="0"/>
              </a:ext>
            </a:extLst>
          </a:blip>
          <a:srcRect t="29239" r="23041"/>
          <a:stretch/>
        </p:blipFill>
        <p:spPr bwMode="auto">
          <a:xfrm>
            <a:off x="943896" y="4653779"/>
            <a:ext cx="4201009" cy="1734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30987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3200" dirty="0">
                <a:ea typeface="ＭＳ Ｐゴシック" panose="020B0600070205080204" pitchFamily="34" charset="-128"/>
              </a:rPr>
              <a:t>Substring Pattern Matching and </a:t>
            </a:r>
            <a:r>
              <a:rPr lang="en-US" altLang="en-US" sz="3200" dirty="0" smtClean="0">
                <a:ea typeface="ＭＳ Ｐゴシック" panose="020B0600070205080204" pitchFamily="34" charset="-128"/>
              </a:rPr>
              <a:t>Arithmetic </a:t>
            </a:r>
            <a:r>
              <a:rPr lang="en-US" altLang="en-US" sz="3200" dirty="0">
                <a:ea typeface="ＭＳ Ｐゴシック" panose="020B0600070205080204" pitchFamily="34" charset="-128"/>
              </a:rPr>
              <a:t>Operators</a:t>
            </a:r>
            <a:endParaRPr lang="en-IN" sz="3200" dirty="0"/>
          </a:p>
        </p:txBody>
      </p:sp>
      <p:sp>
        <p:nvSpPr>
          <p:cNvPr id="6" name="Text Placeholder 5"/>
          <p:cNvSpPr>
            <a:spLocks noGrp="1"/>
          </p:cNvSpPr>
          <p:nvPr>
            <p:ph type="body" idx="1"/>
          </p:nvPr>
        </p:nvSpPr>
        <p:spPr>
          <a:xfrm>
            <a:off x="457200" y="1600200"/>
            <a:ext cx="8229600" cy="3041073"/>
          </a:xfrm>
        </p:spPr>
        <p:txBody>
          <a:bodyPr/>
          <a:lstStyle/>
          <a:p>
            <a:pPr>
              <a:defRPr/>
            </a:pPr>
            <a:r>
              <a:rPr lang="en-US" altLang="en-US" sz="2200" b="1" dirty="0">
                <a:solidFill>
                  <a:schemeClr val="tx1"/>
                </a:solidFill>
                <a:latin typeface="Courier New" panose="02070309020205020404" pitchFamily="49" charset="0"/>
                <a:cs typeface="Courier New" panose="02070309020205020404" pitchFamily="49" charset="0"/>
              </a:rPr>
              <a:t>LIKE</a:t>
            </a:r>
            <a:r>
              <a:rPr lang="en-US" altLang="en-US" sz="2200" dirty="0">
                <a:solidFill>
                  <a:schemeClr val="tx1"/>
                </a:solidFill>
                <a:latin typeface="+mn-lt"/>
              </a:rPr>
              <a:t> comparison operator</a:t>
            </a:r>
          </a:p>
          <a:p>
            <a:pPr lvl="1">
              <a:defRPr/>
            </a:pPr>
            <a:r>
              <a:rPr lang="en-US" altLang="en-US" sz="2200" dirty="0">
                <a:solidFill>
                  <a:schemeClr val="tx1"/>
                </a:solidFill>
                <a:latin typeface="+mn-lt"/>
              </a:rPr>
              <a:t>Used for string </a:t>
            </a:r>
            <a:r>
              <a:rPr lang="en-US" altLang="en-US" sz="2200" b="1" dirty="0">
                <a:solidFill>
                  <a:schemeClr val="tx1"/>
                </a:solidFill>
                <a:latin typeface="+mn-lt"/>
              </a:rPr>
              <a:t>pattern matching</a:t>
            </a:r>
          </a:p>
          <a:p>
            <a:pPr lvl="1">
              <a:defRPr/>
            </a:pPr>
            <a:r>
              <a:rPr lang="en-US" altLang="en-US" sz="2200" dirty="0">
                <a:solidFill>
                  <a:schemeClr val="tx1"/>
                </a:solidFill>
                <a:latin typeface="+mn-lt"/>
              </a:rPr>
              <a:t>% replaces an arbitrary number of zero or more characters</a:t>
            </a:r>
          </a:p>
          <a:p>
            <a:pPr lvl="1">
              <a:defRPr/>
            </a:pPr>
            <a:r>
              <a:rPr lang="en-US" altLang="en-US" sz="2200" dirty="0">
                <a:solidFill>
                  <a:schemeClr val="tx1"/>
                </a:solidFill>
                <a:latin typeface="+mn-lt"/>
              </a:rPr>
              <a:t>underscore (_) replaces a single character</a:t>
            </a:r>
          </a:p>
          <a:p>
            <a:pPr lvl="1">
              <a:defRPr/>
            </a:pPr>
            <a:r>
              <a:rPr lang="en-US" altLang="en-US" sz="2200" dirty="0">
                <a:solidFill>
                  <a:schemeClr val="tx1"/>
                </a:solidFill>
                <a:latin typeface="+mn-lt"/>
                <a:cs typeface="ＭＳ Ｐゴシック" charset="0"/>
              </a:rPr>
              <a:t>Examples: </a:t>
            </a:r>
            <a:r>
              <a:rPr lang="en-US" sz="2200" b="1" dirty="0">
                <a:solidFill>
                  <a:schemeClr val="tx1"/>
                </a:solidFill>
                <a:latin typeface="+mn-lt"/>
              </a:rPr>
              <a:t>WHERE</a:t>
            </a:r>
            <a:r>
              <a:rPr lang="en-US" sz="2200" dirty="0">
                <a:solidFill>
                  <a:schemeClr val="tx1"/>
                </a:solidFill>
                <a:latin typeface="+mn-lt"/>
              </a:rPr>
              <a:t> Address </a:t>
            </a:r>
            <a:r>
              <a:rPr lang="en-US" sz="2200" b="1" dirty="0">
                <a:solidFill>
                  <a:schemeClr val="tx1"/>
                </a:solidFill>
                <a:latin typeface="+mn-lt"/>
              </a:rPr>
              <a:t>LIKE</a:t>
            </a:r>
            <a:r>
              <a:rPr lang="en-US" sz="2200" dirty="0">
                <a:solidFill>
                  <a:schemeClr val="tx1"/>
                </a:solidFill>
                <a:latin typeface="+mn-lt"/>
              </a:rPr>
              <a:t> ‘%Houston,TX%’;</a:t>
            </a:r>
          </a:p>
          <a:p>
            <a:pPr lvl="1">
              <a:defRPr/>
            </a:pPr>
            <a:r>
              <a:rPr lang="en-US" sz="2200" b="1" dirty="0">
                <a:solidFill>
                  <a:schemeClr val="tx1"/>
                </a:solidFill>
                <a:latin typeface="+mn-lt"/>
              </a:rPr>
              <a:t>WHERE</a:t>
            </a:r>
            <a:r>
              <a:rPr lang="en-US" sz="2200" dirty="0">
                <a:solidFill>
                  <a:schemeClr val="tx1"/>
                </a:solidFill>
                <a:latin typeface="+mn-lt"/>
              </a:rPr>
              <a:t> </a:t>
            </a:r>
            <a:r>
              <a:rPr lang="en-US" sz="2200" dirty="0" smtClean="0">
                <a:solidFill>
                  <a:schemeClr val="tx1"/>
                </a:solidFill>
                <a:latin typeface="+mn-lt"/>
              </a:rPr>
              <a:t>S</a:t>
            </a:r>
            <a:r>
              <a:rPr lang="en-US" sz="100" dirty="0" smtClean="0">
                <a:solidFill>
                  <a:schemeClr val="tx1"/>
                </a:solidFill>
                <a:latin typeface="+mn-lt"/>
              </a:rPr>
              <a:t> </a:t>
            </a:r>
            <a:r>
              <a:rPr lang="en-US" sz="2200" dirty="0" smtClean="0">
                <a:solidFill>
                  <a:schemeClr val="tx1"/>
                </a:solidFill>
                <a:latin typeface="+mn-lt"/>
              </a:rPr>
              <a:t>s</a:t>
            </a:r>
            <a:r>
              <a:rPr lang="en-US" sz="100" dirty="0" smtClean="0">
                <a:solidFill>
                  <a:schemeClr val="tx1"/>
                </a:solidFill>
                <a:latin typeface="+mn-lt"/>
              </a:rPr>
              <a:t> </a:t>
            </a:r>
            <a:r>
              <a:rPr lang="en-US" sz="2200" dirty="0" smtClean="0">
                <a:solidFill>
                  <a:schemeClr val="tx1"/>
                </a:solidFill>
                <a:latin typeface="+mn-lt"/>
              </a:rPr>
              <a:t>n </a:t>
            </a:r>
            <a:r>
              <a:rPr lang="en-US" sz="2200" b="1" dirty="0">
                <a:solidFill>
                  <a:schemeClr val="tx1"/>
                </a:solidFill>
                <a:latin typeface="+mn-lt"/>
              </a:rPr>
              <a:t>LIKE</a:t>
            </a:r>
            <a:r>
              <a:rPr lang="en-US" sz="2200" dirty="0">
                <a:solidFill>
                  <a:schemeClr val="tx1"/>
                </a:solidFill>
                <a:latin typeface="+mn-lt"/>
              </a:rPr>
              <a:t> ‘_ _ 1_ _ 8901’;</a:t>
            </a:r>
            <a:endParaRPr lang="en-US" altLang="en-US" sz="2200" dirty="0">
              <a:solidFill>
                <a:schemeClr val="tx1"/>
              </a:solidFill>
              <a:latin typeface="+mn-lt"/>
            </a:endParaRPr>
          </a:p>
          <a:p>
            <a:pPr>
              <a:defRPr/>
            </a:pPr>
            <a:r>
              <a:rPr lang="en-US" altLang="en-US" sz="2200" b="1" dirty="0">
                <a:solidFill>
                  <a:schemeClr val="tx1"/>
                </a:solidFill>
                <a:latin typeface="Courier New" panose="02070309020205020404" pitchFamily="49" charset="0"/>
                <a:cs typeface="Courier New" panose="02070309020205020404" pitchFamily="49" charset="0"/>
              </a:rPr>
              <a:t>BETWEEN</a:t>
            </a:r>
            <a:r>
              <a:rPr lang="en-US" altLang="en-US" sz="2200" dirty="0">
                <a:solidFill>
                  <a:schemeClr val="tx1"/>
                </a:solidFill>
                <a:latin typeface="+mn-lt"/>
              </a:rPr>
              <a:t> comparison </a:t>
            </a:r>
            <a:r>
              <a:rPr lang="en-US" altLang="en-US" sz="2200" dirty="0" smtClean="0">
                <a:solidFill>
                  <a:schemeClr val="tx1"/>
                </a:solidFill>
                <a:latin typeface="+mn-lt"/>
              </a:rPr>
              <a:t>operator</a:t>
            </a:r>
            <a:endParaRPr lang="en-US" altLang="en-US" sz="2200" dirty="0">
              <a:solidFill>
                <a:schemeClr val="tx1"/>
              </a:solidFill>
              <a:latin typeface="+mn-lt"/>
            </a:endParaRPr>
          </a:p>
        </p:txBody>
      </p:sp>
      <p:sp>
        <p:nvSpPr>
          <p:cNvPr id="2" name="Text Placeholder 1"/>
          <p:cNvSpPr>
            <a:spLocks noGrp="1"/>
          </p:cNvSpPr>
          <p:nvPr>
            <p:ph type="body" idx="2"/>
          </p:nvPr>
        </p:nvSpPr>
        <p:spPr>
          <a:xfrm>
            <a:off x="457200" y="4655128"/>
            <a:ext cx="8229600" cy="1039091"/>
          </a:xfrm>
        </p:spPr>
        <p:txBody>
          <a:bodyPr/>
          <a:lstStyle/>
          <a:p>
            <a:pPr marL="0" indent="0">
              <a:buFont typeface="Wingdings" panose="05000000000000000000" pitchFamily="2" charset="2"/>
              <a:buNone/>
              <a:defRPr/>
            </a:pPr>
            <a:r>
              <a:rPr lang="en-US" altLang="en-US" sz="2200" dirty="0">
                <a:solidFill>
                  <a:schemeClr val="tx1"/>
                </a:solidFill>
                <a:latin typeface="+mn-lt"/>
              </a:rPr>
              <a:t>E.g., in Q14 :</a:t>
            </a:r>
          </a:p>
          <a:p>
            <a:pPr marL="0" indent="0">
              <a:buFont typeface="Wingdings" panose="05000000000000000000" pitchFamily="2" charset="2"/>
              <a:buNone/>
              <a:defRPr/>
            </a:pPr>
            <a:r>
              <a:rPr lang="en-US" sz="2200" b="1" dirty="0">
                <a:solidFill>
                  <a:schemeClr val="tx1"/>
                </a:solidFill>
                <a:latin typeface="+mn-lt"/>
              </a:rPr>
              <a:t>WHERE</a:t>
            </a:r>
            <a:r>
              <a:rPr lang="en-US" sz="2200" dirty="0">
                <a:solidFill>
                  <a:schemeClr val="tx1"/>
                </a:solidFill>
                <a:latin typeface="+mn-lt"/>
              </a:rPr>
              <a:t>(Salary </a:t>
            </a:r>
            <a:r>
              <a:rPr lang="en-US" sz="2200" b="1" dirty="0">
                <a:solidFill>
                  <a:schemeClr val="tx1"/>
                </a:solidFill>
                <a:latin typeface="+mn-lt"/>
              </a:rPr>
              <a:t>BETWEEN</a:t>
            </a:r>
            <a:r>
              <a:rPr lang="en-US" sz="2200" dirty="0">
                <a:solidFill>
                  <a:schemeClr val="tx1"/>
                </a:solidFill>
                <a:latin typeface="+mn-lt"/>
              </a:rPr>
              <a:t> 30000 </a:t>
            </a:r>
            <a:r>
              <a:rPr lang="en-US" sz="2200" b="1" dirty="0">
                <a:solidFill>
                  <a:schemeClr val="tx1"/>
                </a:solidFill>
                <a:latin typeface="+mn-lt"/>
              </a:rPr>
              <a:t>AND</a:t>
            </a:r>
            <a:r>
              <a:rPr lang="en-US" sz="2200" dirty="0">
                <a:solidFill>
                  <a:schemeClr val="tx1"/>
                </a:solidFill>
                <a:latin typeface="+mn-lt"/>
              </a:rPr>
              <a:t> 40000) </a:t>
            </a:r>
            <a:r>
              <a:rPr lang="en-US" sz="2200" b="1" dirty="0">
                <a:solidFill>
                  <a:schemeClr val="tx1"/>
                </a:solidFill>
                <a:latin typeface="+mn-lt"/>
              </a:rPr>
              <a:t>AND</a:t>
            </a:r>
            <a:r>
              <a:rPr lang="en-US" sz="2200" dirty="0">
                <a:solidFill>
                  <a:schemeClr val="tx1"/>
                </a:solidFill>
                <a:latin typeface="+mn-lt"/>
              </a:rPr>
              <a:t> D</a:t>
            </a:r>
            <a:r>
              <a:rPr lang="en-US" sz="100" dirty="0">
                <a:solidFill>
                  <a:schemeClr val="tx1"/>
                </a:solidFill>
                <a:latin typeface="+mn-lt"/>
              </a:rPr>
              <a:t> </a:t>
            </a:r>
            <a:r>
              <a:rPr lang="en-US" sz="2200" dirty="0">
                <a:solidFill>
                  <a:schemeClr val="tx1"/>
                </a:solidFill>
                <a:latin typeface="+mn-lt"/>
              </a:rPr>
              <a:t>n</a:t>
            </a:r>
            <a:r>
              <a:rPr lang="en-US" sz="100" dirty="0">
                <a:solidFill>
                  <a:schemeClr val="tx1"/>
                </a:solidFill>
                <a:latin typeface="+mn-lt"/>
              </a:rPr>
              <a:t> </a:t>
            </a:r>
            <a:r>
              <a:rPr lang="en-US" sz="2200" dirty="0">
                <a:solidFill>
                  <a:schemeClr val="tx1"/>
                </a:solidFill>
                <a:latin typeface="+mn-lt"/>
              </a:rPr>
              <a:t>o = 5</a:t>
            </a:r>
            <a:r>
              <a:rPr lang="en-US" sz="2200" dirty="0" smtClean="0">
                <a:solidFill>
                  <a:schemeClr val="tx1"/>
                </a:solidFill>
                <a:latin typeface="+mn-lt"/>
              </a:rPr>
              <a:t>;</a:t>
            </a:r>
            <a:endParaRPr lang="en-US" altLang="en-US" sz="2200" dirty="0">
              <a:solidFill>
                <a:schemeClr val="tx1"/>
              </a:solidFill>
              <a:latin typeface="+mn-lt"/>
            </a:endParaRPr>
          </a:p>
        </p:txBody>
      </p:sp>
    </p:spTree>
    <p:extLst>
      <p:ext uri="{BB962C8B-B14F-4D97-AF65-F5344CB8AC3E}">
        <p14:creationId xmlns:p14="http://schemas.microsoft.com/office/powerpoint/2010/main" val="2003196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83600" cy="1097279"/>
          </a:xfrm>
        </p:spPr>
        <p:txBody>
          <a:bodyPr/>
          <a:lstStyle/>
          <a:p>
            <a:r>
              <a:rPr lang="en-US" altLang="en-US" dirty="0" smtClean="0">
                <a:ea typeface="ＭＳ Ｐゴシック" panose="020B0600070205080204" pitchFamily="34" charset="-128"/>
              </a:rPr>
              <a:t>S</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Q</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L </a:t>
            </a:r>
            <a:r>
              <a:rPr lang="en-US" altLang="en-US" dirty="0">
                <a:ea typeface="ＭＳ Ｐゴシック" panose="020B0600070205080204" pitchFamily="34" charset="-128"/>
              </a:rPr>
              <a:t>Data Definition, Data Types, Standards</a:t>
            </a:r>
            <a:endParaRPr lang="en-IN" dirty="0"/>
          </a:p>
        </p:txBody>
      </p:sp>
      <p:sp>
        <p:nvSpPr>
          <p:cNvPr id="3" name="Text Placeholder 2"/>
          <p:cNvSpPr>
            <a:spLocks noGrp="1"/>
          </p:cNvSpPr>
          <p:nvPr>
            <p:ph type="body" idx="1"/>
          </p:nvPr>
        </p:nvSpPr>
        <p:spPr>
          <a:xfrm>
            <a:off x="457200" y="1600200"/>
            <a:ext cx="8229600" cy="4742543"/>
          </a:xfrm>
        </p:spPr>
        <p:txBody>
          <a:bodyPr/>
          <a:lstStyle/>
          <a:p>
            <a:r>
              <a:rPr lang="en-US" altLang="en-US" sz="2400" dirty="0">
                <a:latin typeface="+mn-lt"/>
                <a:ea typeface="ＭＳ Ｐゴシック" panose="020B0600070205080204" pitchFamily="34" charset="-128"/>
              </a:rPr>
              <a:t>Terminology:</a:t>
            </a:r>
          </a:p>
          <a:p>
            <a:pPr lvl="1"/>
            <a:r>
              <a:rPr lang="en-US" altLang="en-US" sz="2400" b="1" dirty="0">
                <a:latin typeface="+mn-lt"/>
                <a:ea typeface="ＭＳ Ｐゴシック" panose="020B0600070205080204" pitchFamily="34" charset="-128"/>
              </a:rPr>
              <a:t>Table</a:t>
            </a:r>
            <a:r>
              <a:rPr lang="en-US" altLang="en-US" sz="2400" dirty="0">
                <a:latin typeface="+mn-lt"/>
                <a:ea typeface="ＭＳ Ｐゴシック" panose="020B0600070205080204" pitchFamily="34" charset="-128"/>
              </a:rPr>
              <a:t>, </a:t>
            </a:r>
            <a:r>
              <a:rPr lang="en-US" altLang="en-US" sz="2400" b="1" dirty="0">
                <a:latin typeface="+mn-lt"/>
                <a:ea typeface="ＭＳ Ｐゴシック" panose="020B0600070205080204" pitchFamily="34" charset="-128"/>
              </a:rPr>
              <a:t>row</a:t>
            </a:r>
            <a:r>
              <a:rPr lang="en-US" altLang="en-US" sz="2400" dirty="0">
                <a:latin typeface="+mn-lt"/>
                <a:ea typeface="ＭＳ Ｐゴシック" panose="020B0600070205080204" pitchFamily="34" charset="-128"/>
              </a:rPr>
              <a:t>, and </a:t>
            </a:r>
            <a:r>
              <a:rPr lang="en-US" altLang="en-US" sz="2400" b="1" dirty="0">
                <a:latin typeface="+mn-lt"/>
                <a:ea typeface="ＭＳ Ｐゴシック" panose="020B0600070205080204" pitchFamily="34" charset="-128"/>
              </a:rPr>
              <a:t>column</a:t>
            </a:r>
            <a:r>
              <a:rPr lang="en-US" altLang="en-US" sz="2400" dirty="0">
                <a:latin typeface="+mn-lt"/>
                <a:ea typeface="ＭＳ Ｐゴシック" panose="020B0600070205080204" pitchFamily="34" charset="-128"/>
              </a:rPr>
              <a:t> used for relational model terms relation, tuple, and attribute</a:t>
            </a:r>
          </a:p>
          <a:p>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CREATE</a:t>
            </a:r>
            <a:r>
              <a:rPr lang="en-US" altLang="en-US" sz="2400" dirty="0">
                <a:latin typeface="+mn-lt"/>
                <a:ea typeface="ＭＳ Ｐゴシック" panose="020B0600070205080204" pitchFamily="34" charset="-128"/>
              </a:rPr>
              <a:t> statement</a:t>
            </a:r>
          </a:p>
          <a:p>
            <a:pPr lvl="1"/>
            <a:r>
              <a:rPr lang="en-US" altLang="en-US" sz="2400" dirty="0">
                <a:latin typeface="+mn-lt"/>
                <a:ea typeface="ＭＳ Ｐゴシック" panose="020B0600070205080204" pitchFamily="34" charset="-128"/>
              </a:rPr>
              <a:t>Main </a:t>
            </a:r>
            <a:r>
              <a:rPr lang="en-US" altLang="en-US" sz="2400" dirty="0" smtClean="0">
                <a:latin typeface="+mn-lt"/>
                <a:ea typeface="ＭＳ Ｐゴシック" panose="020B0600070205080204" pitchFamily="34" charset="-128"/>
              </a:rPr>
              <a:t>S</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Q</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L </a:t>
            </a:r>
            <a:r>
              <a:rPr lang="en-US" altLang="en-US" sz="2400" dirty="0">
                <a:latin typeface="+mn-lt"/>
                <a:ea typeface="ＭＳ Ｐゴシック" panose="020B0600070205080204" pitchFamily="34" charset="-128"/>
              </a:rPr>
              <a:t>command for data definition</a:t>
            </a:r>
          </a:p>
          <a:p>
            <a:r>
              <a:rPr lang="en-US" altLang="en-US" sz="2400" dirty="0">
                <a:latin typeface="+mn-lt"/>
                <a:ea typeface="ＭＳ Ｐゴシック" panose="020B0600070205080204" pitchFamily="34" charset="-128"/>
              </a:rPr>
              <a:t>The language has features </a:t>
            </a:r>
            <a:r>
              <a:rPr lang="en-US" altLang="en-US" sz="2400" dirty="0" smtClean="0">
                <a:latin typeface="+mn-lt"/>
                <a:ea typeface="ＭＳ Ｐゴシック" panose="020B0600070205080204" pitchFamily="34" charset="-128"/>
              </a:rPr>
              <a:t>for: </a:t>
            </a:r>
            <a:r>
              <a:rPr lang="en-US" altLang="en-US" sz="2400" dirty="0">
                <a:latin typeface="+mn-lt"/>
                <a:ea typeface="ＭＳ Ｐゴシック" panose="020B0600070205080204" pitchFamily="34" charset="-128"/>
              </a:rPr>
              <a:t>Data definition, Data Manipulation, Transaction control (</a:t>
            </a:r>
            <a:r>
              <a:rPr lang="en-US" altLang="en-US" sz="2400" dirty="0" smtClean="0">
                <a:latin typeface="+mn-lt"/>
                <a:ea typeface="ＭＳ Ｐゴシック" panose="020B0600070205080204" pitchFamily="34" charset="-128"/>
              </a:rPr>
              <a:t>Transact-S</a:t>
            </a:r>
            <a:r>
              <a:rPr lang="en-US" altLang="en-US" sz="100" dirty="0" smtClean="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Q</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L</a:t>
            </a:r>
            <a:r>
              <a:rPr lang="en-US" altLang="en-US" sz="2400" dirty="0" smtClean="0">
                <a:latin typeface="+mn-lt"/>
                <a:ea typeface="ＭＳ Ｐゴシック" panose="020B0600070205080204" pitchFamily="34" charset="-128"/>
              </a:rPr>
              <a:t>, Ch</a:t>
            </a:r>
            <a:r>
              <a:rPr lang="en-US" altLang="en-US" sz="100" dirty="0" smtClean="0">
                <a:solidFill>
                  <a:schemeClr val="bg1"/>
                </a:solidFill>
                <a:latin typeface="+mn-lt"/>
                <a:ea typeface="ＭＳ Ｐゴシック" panose="020B0600070205080204" pitchFamily="34" charset="-128"/>
              </a:rPr>
              <a:t>apter</a:t>
            </a:r>
            <a:r>
              <a:rPr lang="en-US" altLang="en-US" sz="2400" dirty="0" smtClean="0">
                <a:latin typeface="+mn-lt"/>
                <a:ea typeface="ＭＳ Ｐゴシック" panose="020B0600070205080204" pitchFamily="34" charset="-128"/>
              </a:rPr>
              <a:t> 20</a:t>
            </a:r>
            <a:r>
              <a:rPr lang="en-US" altLang="en-US" sz="2400" dirty="0">
                <a:latin typeface="+mn-lt"/>
                <a:ea typeface="ＭＳ Ｐゴシック" panose="020B0600070205080204" pitchFamily="34" charset="-128"/>
              </a:rPr>
              <a:t>), Indexing </a:t>
            </a:r>
            <a:r>
              <a:rPr lang="en-US" altLang="en-US" sz="2400" dirty="0" smtClean="0">
                <a:latin typeface="+mn-lt"/>
                <a:ea typeface="ＭＳ Ｐゴシック" panose="020B0600070205080204" pitchFamily="34" charset="-128"/>
              </a:rPr>
              <a:t>(Ch</a:t>
            </a:r>
            <a:r>
              <a:rPr lang="en-US" altLang="en-US" sz="100" dirty="0" smtClean="0">
                <a:solidFill>
                  <a:schemeClr val="bg1"/>
                </a:solidFill>
                <a:latin typeface="+mn-lt"/>
                <a:ea typeface="ＭＳ Ｐゴシック" panose="020B0600070205080204" pitchFamily="34" charset="-128"/>
              </a:rPr>
              <a:t>apter</a:t>
            </a:r>
            <a:r>
              <a:rPr lang="en-US" altLang="en-US" sz="2400" dirty="0" smtClean="0">
                <a:latin typeface="+mn-lt"/>
                <a:ea typeface="ＭＳ Ｐゴシック" panose="020B0600070205080204" pitchFamily="34" charset="-128"/>
              </a:rPr>
              <a:t> 17</a:t>
            </a:r>
            <a:r>
              <a:rPr lang="en-US" altLang="en-US" sz="2400" dirty="0">
                <a:latin typeface="+mn-lt"/>
                <a:ea typeface="ＭＳ Ｐゴシック" panose="020B0600070205080204" pitchFamily="34" charset="-128"/>
              </a:rPr>
              <a:t>), Security specification (Grant and Revoke- see </a:t>
            </a:r>
            <a:r>
              <a:rPr lang="en-US" altLang="en-US" sz="2400" dirty="0" smtClean="0">
                <a:latin typeface="+mn-lt"/>
                <a:ea typeface="ＭＳ Ｐゴシック" panose="020B0600070205080204" pitchFamily="34" charset="-128"/>
              </a:rPr>
              <a:t>Ch</a:t>
            </a:r>
            <a:r>
              <a:rPr lang="en-US" altLang="en-US" sz="100" dirty="0" smtClean="0">
                <a:solidFill>
                  <a:schemeClr val="bg1"/>
                </a:solidFill>
                <a:latin typeface="+mn-lt"/>
                <a:ea typeface="ＭＳ Ｐゴシック" panose="020B0600070205080204" pitchFamily="34" charset="-128"/>
              </a:rPr>
              <a:t>apter</a:t>
            </a:r>
            <a:r>
              <a:rPr lang="en-US" altLang="en-US" sz="2400" dirty="0" smtClean="0">
                <a:latin typeface="+mn-lt"/>
                <a:ea typeface="ＭＳ Ｐゴシック" panose="020B0600070205080204" pitchFamily="34" charset="-128"/>
              </a:rPr>
              <a:t> 30</a:t>
            </a:r>
            <a:r>
              <a:rPr lang="en-US" altLang="en-US" sz="2400" dirty="0">
                <a:latin typeface="+mn-lt"/>
                <a:ea typeface="ＭＳ Ｐゴシック" panose="020B0600070205080204" pitchFamily="34" charset="-128"/>
              </a:rPr>
              <a:t>), Active databases </a:t>
            </a:r>
            <a:r>
              <a:rPr lang="en-US" altLang="en-US" sz="2400" dirty="0" smtClean="0">
                <a:latin typeface="+mn-lt"/>
                <a:ea typeface="ＭＳ Ｐゴシック" panose="020B0600070205080204" pitchFamily="34" charset="-128"/>
              </a:rPr>
              <a:t>(Ch</a:t>
            </a:r>
            <a:r>
              <a:rPr lang="en-US" altLang="en-US" sz="100" dirty="0" smtClean="0">
                <a:solidFill>
                  <a:schemeClr val="bg1"/>
                </a:solidFill>
                <a:latin typeface="+mn-lt"/>
                <a:ea typeface="ＭＳ Ｐゴシック" panose="020B0600070205080204" pitchFamily="34" charset="-128"/>
              </a:rPr>
              <a:t>apter</a:t>
            </a:r>
            <a:r>
              <a:rPr lang="en-US" altLang="en-US" sz="2400" dirty="0" smtClean="0">
                <a:latin typeface="+mn-lt"/>
                <a:ea typeface="ＭＳ Ｐゴシック" panose="020B0600070205080204" pitchFamily="34" charset="-128"/>
              </a:rPr>
              <a:t> 26</a:t>
            </a:r>
            <a:r>
              <a:rPr lang="en-US" altLang="en-US" sz="2400" dirty="0">
                <a:latin typeface="+mn-lt"/>
                <a:ea typeface="ＭＳ Ｐゴシック" panose="020B0600070205080204" pitchFamily="34" charset="-128"/>
              </a:rPr>
              <a:t>), Multi-media </a:t>
            </a:r>
            <a:r>
              <a:rPr lang="en-US" altLang="en-US" sz="2400" dirty="0" smtClean="0">
                <a:latin typeface="+mn-lt"/>
                <a:ea typeface="ＭＳ Ｐゴシック" panose="020B0600070205080204" pitchFamily="34" charset="-128"/>
              </a:rPr>
              <a:t>(Ch</a:t>
            </a:r>
            <a:r>
              <a:rPr lang="en-US" altLang="en-US" sz="100" dirty="0" smtClean="0">
                <a:solidFill>
                  <a:schemeClr val="bg1"/>
                </a:solidFill>
                <a:latin typeface="+mn-lt"/>
                <a:ea typeface="ＭＳ Ｐゴシック" panose="020B0600070205080204" pitchFamily="34" charset="-128"/>
              </a:rPr>
              <a:t>apter</a:t>
            </a:r>
            <a:r>
              <a:rPr lang="en-US" altLang="en-US" sz="2400" dirty="0" smtClean="0">
                <a:latin typeface="+mn-lt"/>
                <a:ea typeface="ＭＳ Ｐゴシック" panose="020B0600070205080204" pitchFamily="34" charset="-128"/>
              </a:rPr>
              <a:t> 26</a:t>
            </a:r>
            <a:r>
              <a:rPr lang="en-US" altLang="en-US" sz="2400" dirty="0">
                <a:latin typeface="+mn-lt"/>
                <a:ea typeface="ＭＳ Ｐゴシック" panose="020B0600070205080204" pitchFamily="34" charset="-128"/>
              </a:rPr>
              <a:t>), Distributed databases </a:t>
            </a:r>
            <a:r>
              <a:rPr lang="en-US" altLang="en-US" sz="2400" dirty="0" smtClean="0">
                <a:latin typeface="+mn-lt"/>
                <a:ea typeface="ＭＳ Ｐゴシック" panose="020B0600070205080204" pitchFamily="34" charset="-128"/>
              </a:rPr>
              <a:t>(Ch</a:t>
            </a:r>
            <a:r>
              <a:rPr lang="en-US" altLang="en-US" sz="100" dirty="0" smtClean="0">
                <a:solidFill>
                  <a:schemeClr val="bg1"/>
                </a:solidFill>
                <a:latin typeface="+mn-lt"/>
                <a:ea typeface="ＭＳ Ｐゴシック" panose="020B0600070205080204" pitchFamily="34" charset="-128"/>
              </a:rPr>
              <a:t>apter</a:t>
            </a:r>
            <a:r>
              <a:rPr lang="en-US" altLang="en-US" sz="2400" dirty="0" smtClean="0">
                <a:latin typeface="+mn-lt"/>
                <a:ea typeface="ＭＳ Ｐゴシック" panose="020B0600070205080204" pitchFamily="34" charset="-128"/>
              </a:rPr>
              <a:t> 23</a:t>
            </a:r>
            <a:r>
              <a:rPr lang="en-US" altLang="en-US" sz="2400" dirty="0">
                <a:latin typeface="+mn-lt"/>
                <a:ea typeface="ＭＳ Ｐゴシック" panose="020B0600070205080204" pitchFamily="34" charset="-128"/>
              </a:rPr>
              <a:t>) etc</a:t>
            </a:r>
            <a:r>
              <a:rPr lang="en-US" altLang="en-US" sz="2400" dirty="0" smtClean="0">
                <a:latin typeface="+mn-lt"/>
                <a:ea typeface="ＭＳ Ｐゴシック" panose="020B0600070205080204" pitchFamily="34" charset="-128"/>
              </a:rPr>
              <a:t>.</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20209921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Arithmetic Operations</a:t>
            </a:r>
            <a:endParaRPr lang="en-IN" dirty="0"/>
          </a:p>
        </p:txBody>
      </p:sp>
      <p:sp>
        <p:nvSpPr>
          <p:cNvPr id="3" name="Text Placeholder 2"/>
          <p:cNvSpPr>
            <a:spLocks noGrp="1"/>
          </p:cNvSpPr>
          <p:nvPr>
            <p:ph type="body" idx="1"/>
          </p:nvPr>
        </p:nvSpPr>
        <p:spPr>
          <a:xfrm>
            <a:off x="457200" y="1600201"/>
            <a:ext cx="8229600" cy="2071914"/>
          </a:xfrm>
        </p:spPr>
        <p:txBody>
          <a:bodyPr/>
          <a:lstStyle/>
          <a:p>
            <a:pPr>
              <a:defRPr/>
            </a:pPr>
            <a:r>
              <a:rPr lang="en-US" altLang="en-US" sz="2200" dirty="0">
                <a:latin typeface="+mn-lt"/>
              </a:rPr>
              <a:t>Standard arithmetic operators:</a:t>
            </a:r>
          </a:p>
          <a:p>
            <a:pPr lvl="1">
              <a:defRPr/>
            </a:pPr>
            <a:r>
              <a:rPr lang="en-US" altLang="en-US" sz="2200" dirty="0">
                <a:latin typeface="+mn-lt"/>
              </a:rPr>
              <a:t>Addition (+), subtraction (–), multiplication (*), and division (/) may be included as a part of </a:t>
            </a:r>
            <a:r>
              <a:rPr lang="en-US" altLang="en-US" sz="2200" b="1" dirty="0" smtClean="0">
                <a:latin typeface="+mn-lt"/>
              </a:rPr>
              <a:t>SELECT</a:t>
            </a:r>
          </a:p>
          <a:p>
            <a:pPr>
              <a:defRPr/>
            </a:pPr>
            <a:r>
              <a:rPr lang="en-US" sz="2200" b="1" dirty="0" smtClean="0">
                <a:latin typeface="+mn-lt"/>
              </a:rPr>
              <a:t>Query </a:t>
            </a:r>
            <a:r>
              <a:rPr lang="en-US" sz="2200" b="1" dirty="0">
                <a:latin typeface="+mn-lt"/>
              </a:rPr>
              <a:t>13.</a:t>
            </a:r>
            <a:r>
              <a:rPr lang="en-US" sz="2200" dirty="0">
                <a:latin typeface="+mn-lt"/>
              </a:rPr>
              <a:t> Show the resulting salaries if every employee working on the ‘ProductX’ project is given a 10 percent raise</a:t>
            </a:r>
            <a:r>
              <a:rPr lang="en-US" sz="2200" dirty="0" smtClean="0">
                <a:latin typeface="+mn-lt"/>
              </a:rPr>
              <a:t>.</a:t>
            </a:r>
          </a:p>
        </p:txBody>
      </p:sp>
      <p:pic>
        <p:nvPicPr>
          <p:cNvPr id="6" name="Picture 5" descr="Q 13: SELECT E .Fname comma E.L name  comma 1.1 times E . Salary A S increased dash sal comma FROM EMPLOYEE AS E comma WORKS DASH ON AS W COMMA PROJECT AS P comma WHERE E . S s n = w . Essn AND w . P n o = P . P number AND P . P name = single code product X single code semi 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659" y="3959666"/>
            <a:ext cx="7188681" cy="1039686"/>
          </a:xfrm>
          <a:prstGeom prst="rect">
            <a:avLst/>
          </a:prstGeom>
        </p:spPr>
      </p:pic>
    </p:spTree>
    <p:extLst>
      <p:ext uri="{BB962C8B-B14F-4D97-AF65-F5344CB8AC3E}">
        <p14:creationId xmlns:p14="http://schemas.microsoft.com/office/powerpoint/2010/main" val="31849931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Ordering of Query Results</a:t>
            </a:r>
            <a:endParaRPr lang="en-IN" dirty="0"/>
          </a:p>
        </p:txBody>
      </p:sp>
      <p:sp>
        <p:nvSpPr>
          <p:cNvPr id="3" name="Text Placeholder 2"/>
          <p:cNvSpPr>
            <a:spLocks noGrp="1"/>
          </p:cNvSpPr>
          <p:nvPr>
            <p:ph type="body" idx="1"/>
          </p:nvPr>
        </p:nvSpPr>
        <p:spPr/>
        <p:txBody>
          <a:bodyPr/>
          <a:lstStyle/>
          <a:p>
            <a:pPr>
              <a:defRPr/>
            </a:pPr>
            <a:r>
              <a:rPr lang="en-US" altLang="en-US" sz="2400" dirty="0">
                <a:latin typeface="+mn-lt"/>
              </a:rPr>
              <a:t>Use </a:t>
            </a:r>
            <a:r>
              <a:rPr lang="en-US" altLang="en-US" sz="2400" b="1" dirty="0">
                <a:latin typeface="Courier New" panose="02070309020205020404" pitchFamily="49" charset="0"/>
                <a:cs typeface="Courier New" panose="02070309020205020404" pitchFamily="49" charset="0"/>
              </a:rPr>
              <a:t>ORDER BY</a:t>
            </a:r>
            <a:r>
              <a:rPr lang="en-US" altLang="en-US" sz="2400" dirty="0">
                <a:latin typeface="Courier New" panose="02070309020205020404" pitchFamily="49" charset="0"/>
                <a:cs typeface="Courier New" panose="02070309020205020404" pitchFamily="49" charset="0"/>
              </a:rPr>
              <a:t> </a:t>
            </a:r>
            <a:r>
              <a:rPr lang="en-US" altLang="en-US" sz="2400" dirty="0">
                <a:latin typeface="+mn-lt"/>
              </a:rPr>
              <a:t>clause</a:t>
            </a:r>
          </a:p>
          <a:p>
            <a:pPr lvl="1">
              <a:defRPr/>
            </a:pPr>
            <a:r>
              <a:rPr lang="en-US" altLang="en-US" sz="2400" dirty="0">
                <a:latin typeface="+mn-lt"/>
              </a:rPr>
              <a:t>Keyword </a:t>
            </a:r>
            <a:r>
              <a:rPr lang="en-US" altLang="en-US" sz="2400" b="1" dirty="0" smtClean="0">
                <a:latin typeface="Courier New" panose="02070309020205020404" pitchFamily="49" charset="0"/>
                <a:cs typeface="Courier New" panose="02070309020205020404" pitchFamily="49" charset="0"/>
              </a:rPr>
              <a:t>D</a:t>
            </a:r>
            <a:r>
              <a:rPr lang="en-US" altLang="en-US" sz="100" b="1" dirty="0" smtClean="0">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E</a:t>
            </a:r>
            <a:r>
              <a:rPr lang="en-US" altLang="en-US" sz="100" b="1" dirty="0" smtClean="0">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S</a:t>
            </a:r>
            <a:r>
              <a:rPr lang="en-US" altLang="en-US" sz="100" b="1" dirty="0" smtClean="0">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C</a:t>
            </a:r>
            <a:r>
              <a:rPr lang="en-US" altLang="en-US" sz="2400" dirty="0" smtClean="0">
                <a:latin typeface="+mn-lt"/>
                <a:cs typeface="Courier New" panose="02070309020205020404" pitchFamily="49" charset="0"/>
              </a:rPr>
              <a:t> </a:t>
            </a:r>
            <a:r>
              <a:rPr lang="en-US" altLang="en-US" sz="2400" dirty="0">
                <a:latin typeface="+mn-lt"/>
              </a:rPr>
              <a:t>to see result in a descending order of values</a:t>
            </a:r>
          </a:p>
          <a:p>
            <a:pPr lvl="1">
              <a:defRPr/>
            </a:pPr>
            <a:r>
              <a:rPr lang="en-US" altLang="en-US" sz="2400" dirty="0">
                <a:latin typeface="+mn-lt"/>
              </a:rPr>
              <a:t>Keyword </a:t>
            </a:r>
            <a:r>
              <a:rPr lang="en-US" altLang="en-US" sz="2400" b="1" dirty="0" smtClean="0">
                <a:latin typeface="Courier New" panose="02070309020205020404" pitchFamily="49" charset="0"/>
                <a:cs typeface="Courier New" panose="02070309020205020404" pitchFamily="49" charset="0"/>
              </a:rPr>
              <a:t>A</a:t>
            </a:r>
            <a:r>
              <a:rPr lang="en-US" altLang="en-US" sz="100" b="1" dirty="0" smtClean="0">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S</a:t>
            </a:r>
            <a:r>
              <a:rPr lang="en-US" altLang="en-US" sz="100" b="1" dirty="0" smtClean="0">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C</a:t>
            </a:r>
            <a:r>
              <a:rPr lang="en-US" altLang="en-US" sz="2400" dirty="0" smtClean="0">
                <a:latin typeface="+mn-lt"/>
                <a:cs typeface="Courier New" panose="02070309020205020404" pitchFamily="49" charset="0"/>
              </a:rPr>
              <a:t> </a:t>
            </a:r>
            <a:r>
              <a:rPr lang="en-US" altLang="en-US" sz="2400" dirty="0">
                <a:latin typeface="+mn-lt"/>
              </a:rPr>
              <a:t>to specify ascending order explicitly</a:t>
            </a:r>
          </a:p>
          <a:p>
            <a:pPr lvl="1">
              <a:defRPr/>
            </a:pPr>
            <a:r>
              <a:rPr lang="en-US" altLang="en-US" sz="2400" dirty="0">
                <a:latin typeface="+mn-lt"/>
              </a:rPr>
              <a:t>Typically placed at the end of the </a:t>
            </a:r>
            <a:r>
              <a:rPr lang="en-US" altLang="en-US" sz="2400" dirty="0" smtClean="0">
                <a:latin typeface="+mn-lt"/>
              </a:rPr>
              <a:t>query</a:t>
            </a:r>
            <a:endParaRPr lang="en-US" altLang="en-US" sz="2400" dirty="0">
              <a:latin typeface="+mn-lt"/>
            </a:endParaRPr>
          </a:p>
        </p:txBody>
      </p:sp>
      <p:sp>
        <p:nvSpPr>
          <p:cNvPr id="4" name="Text Placeholder 3"/>
          <p:cNvSpPr>
            <a:spLocks noGrp="1"/>
          </p:cNvSpPr>
          <p:nvPr>
            <p:ph type="body" idx="2"/>
          </p:nvPr>
        </p:nvSpPr>
        <p:spPr>
          <a:xfrm>
            <a:off x="928254" y="3851561"/>
            <a:ext cx="7758545" cy="955964"/>
          </a:xfrm>
        </p:spPr>
        <p:txBody>
          <a:bodyPr/>
          <a:lstStyle/>
          <a:p>
            <a:pPr marL="0" indent="0">
              <a:buNone/>
            </a:pPr>
            <a:r>
              <a:rPr lang="en-US" altLang="en-US" sz="2400" dirty="0">
                <a:latin typeface="Courier New" panose="02070309020205020404" pitchFamily="49" charset="0"/>
                <a:cs typeface="Courier New" panose="02070309020205020404" pitchFamily="49" charset="0"/>
              </a:rPr>
              <a:t>ORDER BY D.D</a:t>
            </a:r>
            <a:r>
              <a:rPr lang="en-US" altLang="en-US" sz="100" dirty="0">
                <a:latin typeface="Courier New" panose="02070309020205020404" pitchFamily="49" charset="0"/>
                <a:cs typeface="Courier New" panose="02070309020205020404" pitchFamily="49" charset="0"/>
              </a:rPr>
              <a:t> </a:t>
            </a:r>
            <a:r>
              <a:rPr lang="en-US" altLang="en-US" sz="2400" dirty="0">
                <a:latin typeface="Courier New" panose="02070309020205020404" pitchFamily="49" charset="0"/>
                <a:cs typeface="Courier New" panose="02070309020205020404" pitchFamily="49" charset="0"/>
              </a:rPr>
              <a:t>name D</a:t>
            </a:r>
            <a:r>
              <a:rPr lang="en-US" altLang="en-US" sz="100" dirty="0">
                <a:latin typeface="Courier New" panose="02070309020205020404" pitchFamily="49" charset="0"/>
                <a:cs typeface="Courier New" panose="02070309020205020404" pitchFamily="49" charset="0"/>
              </a:rPr>
              <a:t> </a:t>
            </a:r>
            <a:r>
              <a:rPr lang="en-US" altLang="en-US" sz="2400" dirty="0">
                <a:latin typeface="Courier New" panose="02070309020205020404" pitchFamily="49" charset="0"/>
                <a:cs typeface="Courier New" panose="02070309020205020404" pitchFamily="49" charset="0"/>
              </a:rPr>
              <a:t>E</a:t>
            </a:r>
            <a:r>
              <a:rPr lang="en-US" altLang="en-US" sz="100" dirty="0">
                <a:latin typeface="Courier New" panose="02070309020205020404" pitchFamily="49" charset="0"/>
                <a:cs typeface="Courier New" panose="02070309020205020404" pitchFamily="49" charset="0"/>
              </a:rPr>
              <a:t> </a:t>
            </a:r>
            <a:r>
              <a:rPr lang="en-US" altLang="en-US" sz="2400" dirty="0">
                <a:latin typeface="Courier New" panose="02070309020205020404" pitchFamily="49" charset="0"/>
                <a:cs typeface="Courier New" panose="02070309020205020404" pitchFamily="49" charset="0"/>
              </a:rPr>
              <a:t>S</a:t>
            </a:r>
            <a:r>
              <a:rPr lang="en-US" altLang="en-US" sz="100" dirty="0">
                <a:latin typeface="Courier New" panose="02070309020205020404" pitchFamily="49" charset="0"/>
                <a:cs typeface="Courier New" panose="02070309020205020404" pitchFamily="49" charset="0"/>
              </a:rPr>
              <a:t> </a:t>
            </a:r>
            <a:r>
              <a:rPr lang="en-US" altLang="en-US" sz="2400" dirty="0">
                <a:latin typeface="Courier New" panose="02070309020205020404" pitchFamily="49" charset="0"/>
                <a:cs typeface="Courier New" panose="02070309020205020404" pitchFamily="49" charset="0"/>
              </a:rPr>
              <a:t>C, E.L</a:t>
            </a:r>
            <a:r>
              <a:rPr lang="en-US" altLang="en-US" sz="100" dirty="0">
                <a:latin typeface="Courier New" panose="02070309020205020404" pitchFamily="49" charset="0"/>
                <a:cs typeface="Courier New" panose="02070309020205020404" pitchFamily="49" charset="0"/>
              </a:rPr>
              <a:t> </a:t>
            </a:r>
            <a:r>
              <a:rPr lang="en-US" altLang="en-US" sz="2400" dirty="0">
                <a:latin typeface="Courier New" panose="02070309020205020404" pitchFamily="49" charset="0"/>
                <a:cs typeface="Courier New" panose="02070309020205020404" pitchFamily="49" charset="0"/>
              </a:rPr>
              <a:t>name A</a:t>
            </a:r>
            <a:r>
              <a:rPr lang="en-US" altLang="en-US" sz="100" dirty="0">
                <a:latin typeface="Courier New" panose="02070309020205020404" pitchFamily="49" charset="0"/>
                <a:cs typeface="Courier New" panose="02070309020205020404" pitchFamily="49" charset="0"/>
              </a:rPr>
              <a:t> </a:t>
            </a:r>
            <a:r>
              <a:rPr lang="en-US" altLang="en-US" sz="2400" dirty="0">
                <a:latin typeface="Courier New" panose="02070309020205020404" pitchFamily="49" charset="0"/>
                <a:cs typeface="Courier New" panose="02070309020205020404" pitchFamily="49" charset="0"/>
              </a:rPr>
              <a:t>S</a:t>
            </a:r>
            <a:r>
              <a:rPr lang="en-US" altLang="en-US" sz="100" dirty="0">
                <a:latin typeface="Courier New" panose="02070309020205020404" pitchFamily="49" charset="0"/>
                <a:cs typeface="Courier New" panose="02070309020205020404" pitchFamily="49" charset="0"/>
              </a:rPr>
              <a:t> </a:t>
            </a:r>
            <a:r>
              <a:rPr lang="en-US" altLang="en-US" sz="2400" dirty="0">
                <a:latin typeface="Courier New" panose="02070309020205020404" pitchFamily="49" charset="0"/>
                <a:cs typeface="Courier New" panose="02070309020205020404" pitchFamily="49" charset="0"/>
              </a:rPr>
              <a:t>C, E.F</a:t>
            </a:r>
            <a:r>
              <a:rPr lang="en-US" altLang="en-US" sz="100" dirty="0">
                <a:latin typeface="Courier New" panose="02070309020205020404" pitchFamily="49" charset="0"/>
                <a:cs typeface="Courier New" panose="02070309020205020404" pitchFamily="49" charset="0"/>
              </a:rPr>
              <a:t> </a:t>
            </a:r>
            <a:r>
              <a:rPr lang="en-US" altLang="en-US" sz="2400" dirty="0">
                <a:latin typeface="Courier New" panose="02070309020205020404" pitchFamily="49" charset="0"/>
                <a:cs typeface="Courier New" panose="02070309020205020404" pitchFamily="49" charset="0"/>
              </a:rPr>
              <a:t>name A</a:t>
            </a:r>
            <a:r>
              <a:rPr lang="en-US" altLang="en-US" sz="100" dirty="0">
                <a:latin typeface="Courier New" panose="02070309020205020404" pitchFamily="49" charset="0"/>
                <a:cs typeface="Courier New" panose="02070309020205020404" pitchFamily="49" charset="0"/>
              </a:rPr>
              <a:t> </a:t>
            </a:r>
            <a:r>
              <a:rPr lang="en-US" altLang="en-US" sz="2400" dirty="0">
                <a:latin typeface="Courier New" panose="02070309020205020404" pitchFamily="49" charset="0"/>
                <a:cs typeface="Courier New" panose="02070309020205020404" pitchFamily="49" charset="0"/>
              </a:rPr>
              <a:t>S</a:t>
            </a:r>
            <a:r>
              <a:rPr lang="en-US" altLang="en-US" sz="100" dirty="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C</a:t>
            </a:r>
            <a:endParaRPr lang="en-US" alt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643947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ea typeface="ＭＳ Ｐゴシック" panose="020B0600070205080204" pitchFamily="34" charset="-128"/>
              </a:rPr>
              <a:t>Basic S</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Q</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L </a:t>
            </a:r>
            <a:r>
              <a:rPr lang="en-US" altLang="en-US" dirty="0">
                <a:ea typeface="ＭＳ Ｐゴシック" panose="020B0600070205080204" pitchFamily="34" charset="-128"/>
              </a:rPr>
              <a:t>Retrieval Query Block</a:t>
            </a:r>
            <a:endParaRPr lang="en-IN" dirty="0"/>
          </a:p>
        </p:txBody>
      </p:sp>
      <p:pic>
        <p:nvPicPr>
          <p:cNvPr id="4" name="Picture 3" descr="A S Q L retrieval query block reads, SELECT left angle bracket attribute list right angle bracket FROM left angle bracket table list right angle bracket left bracket WHERE left angle bracket condition right angle bracket right bracket left bracket ORDER BY left angle bracket attribute list right angle bracket right bracket semicolon. Here, SELECT, FROM, WHERE, ORDER BY are highligh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836" y="2038830"/>
            <a:ext cx="4388327" cy="170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00599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571232" cy="1097279"/>
          </a:xfrm>
        </p:spPr>
        <p:txBody>
          <a:bodyPr/>
          <a:lstStyle/>
          <a:p>
            <a:r>
              <a:rPr lang="en-US" altLang="en-US" dirty="0" smtClean="0">
                <a:ea typeface="ＭＳ Ｐゴシック" panose="020B0600070205080204" pitchFamily="34" charset="-128"/>
              </a:rPr>
              <a:t>INSERT, DELETE, </a:t>
            </a:r>
            <a:r>
              <a:rPr lang="en-US" altLang="en-US" dirty="0">
                <a:ea typeface="ＭＳ Ｐゴシック" panose="020B0600070205080204" pitchFamily="34" charset="-128"/>
              </a:rPr>
              <a:t>and </a:t>
            </a:r>
            <a:r>
              <a:rPr lang="en-US" altLang="en-US" dirty="0" smtClean="0">
                <a:ea typeface="ＭＳ Ｐゴシック" panose="020B0600070205080204" pitchFamily="34" charset="-128"/>
              </a:rPr>
              <a:t>UPDATE </a:t>
            </a:r>
            <a:r>
              <a:rPr lang="en-US" altLang="en-US" dirty="0">
                <a:ea typeface="ＭＳ Ｐゴシック" panose="020B0600070205080204" pitchFamily="34" charset="-128"/>
              </a:rPr>
              <a:t>Statements in </a:t>
            </a:r>
            <a:r>
              <a:rPr lang="en-US" altLang="en-US" dirty="0" smtClean="0">
                <a:ea typeface="ＭＳ Ｐゴシック" panose="020B0600070205080204" pitchFamily="34" charset="-128"/>
              </a:rPr>
              <a:t>S</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Q</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L</a:t>
            </a:r>
            <a:endParaRPr lang="en-IN" dirty="0"/>
          </a:p>
        </p:txBody>
      </p:sp>
      <p:sp>
        <p:nvSpPr>
          <p:cNvPr id="3" name="Text Placeholder 2"/>
          <p:cNvSpPr>
            <a:spLocks noGrp="1"/>
          </p:cNvSpPr>
          <p:nvPr>
            <p:ph type="body" idx="1"/>
          </p:nvPr>
        </p:nvSpPr>
        <p:spPr>
          <a:xfrm>
            <a:off x="457200" y="1600200"/>
            <a:ext cx="8229600" cy="3401291"/>
          </a:xfrm>
        </p:spPr>
        <p:txBody>
          <a:bodyPr/>
          <a:lstStyle/>
          <a:p>
            <a:r>
              <a:rPr lang="en-US" altLang="en-US" sz="2400" dirty="0">
                <a:latin typeface="+mn-lt"/>
                <a:ea typeface="ＭＳ Ｐゴシック" panose="020B0600070205080204" pitchFamily="34" charset="-128"/>
              </a:rPr>
              <a:t>Three commands used to modify the database</a:t>
            </a:r>
            <a:r>
              <a:rPr lang="en-US" altLang="en-US" sz="2400" dirty="0" smtClean="0">
                <a:latin typeface="+mn-lt"/>
                <a:ea typeface="ＭＳ Ｐゴシック" panose="020B0600070205080204" pitchFamily="34" charset="-128"/>
              </a:rPr>
              <a:t>:</a:t>
            </a:r>
            <a:endParaRPr lang="en-US" altLang="en-US" sz="2400" dirty="0">
              <a:latin typeface="+mn-lt"/>
              <a:ea typeface="ＭＳ Ｐゴシック" panose="020B0600070205080204" pitchFamily="34" charset="-128"/>
            </a:endParaRPr>
          </a:p>
          <a:p>
            <a:pPr lvl="1"/>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INSERT, DELETE</a:t>
            </a:r>
            <a:r>
              <a:rPr lang="en-US" altLang="en-US" sz="2400" dirty="0">
                <a:latin typeface="+mn-lt"/>
                <a:ea typeface="ＭＳ Ｐゴシック" panose="020B0600070205080204" pitchFamily="34" charset="-128"/>
              </a:rPr>
              <a:t>, </a:t>
            </a:r>
            <a:r>
              <a:rPr lang="en-US" altLang="en-US" sz="2400" dirty="0">
                <a:solidFill>
                  <a:schemeClr val="tx1"/>
                </a:solidFill>
                <a:latin typeface="+mn-lt"/>
                <a:ea typeface="ＭＳ Ｐゴシック" panose="020B0600070205080204" pitchFamily="34" charset="-128"/>
              </a:rPr>
              <a:t>and</a:t>
            </a:r>
            <a:r>
              <a:rPr lang="en-US" altLang="en-US" sz="2400" dirty="0">
                <a:latin typeface="+mn-lt"/>
                <a:ea typeface="ＭＳ Ｐゴシック" panose="020B0600070205080204" pitchFamily="34" charset="-128"/>
              </a:rPr>
              <a:t>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UPDATE</a:t>
            </a:r>
          </a:p>
          <a:p>
            <a:r>
              <a:rPr lang="en-US" altLang="en-US" sz="2400" dirty="0">
                <a:solidFill>
                  <a:schemeClr val="tx1"/>
                </a:solidFill>
                <a:latin typeface="Courier New" panose="02070309020205020404" pitchFamily="49" charset="0"/>
                <a:ea typeface="ＭＳ Ｐゴシック" panose="020B0600070205080204" pitchFamily="34" charset="-128"/>
                <a:cs typeface="Courier New" panose="02070309020205020404" pitchFamily="49" charset="0"/>
              </a:rPr>
              <a:t>INSERT</a:t>
            </a:r>
            <a:r>
              <a:rPr lang="en-US" altLang="en-US" sz="2400" dirty="0">
                <a:latin typeface="+mn-lt"/>
                <a:ea typeface="ＭＳ Ｐゴシック" panose="020B0600070205080204" pitchFamily="34" charset="-128"/>
                <a:cs typeface="Courier New" panose="02070309020205020404" pitchFamily="49" charset="0"/>
              </a:rPr>
              <a:t> </a:t>
            </a:r>
            <a:r>
              <a:rPr lang="en-US" altLang="en-US" sz="2400" dirty="0">
                <a:latin typeface="+mn-lt"/>
                <a:ea typeface="ＭＳ Ｐゴシック" panose="020B0600070205080204" pitchFamily="34" charset="-128"/>
              </a:rPr>
              <a:t>typically inserts a tuple (row) in a relation (table)</a:t>
            </a:r>
          </a:p>
          <a:p>
            <a:r>
              <a:rPr lang="en-US" altLang="en-US" sz="2400" dirty="0">
                <a:solidFill>
                  <a:schemeClr val="tx1"/>
                </a:solidFill>
                <a:latin typeface="Courier New" panose="02070309020205020404" pitchFamily="49" charset="0"/>
                <a:ea typeface="ＭＳ Ｐゴシック" panose="020B0600070205080204" pitchFamily="34" charset="-128"/>
                <a:cs typeface="Courier New" panose="02070309020205020404" pitchFamily="49" charset="0"/>
              </a:rPr>
              <a:t>UPDATE</a:t>
            </a:r>
            <a:r>
              <a:rPr lang="en-US" altLang="en-US" sz="2400" dirty="0">
                <a:latin typeface="+mn-lt"/>
                <a:ea typeface="ＭＳ Ｐゴシック" panose="020B0600070205080204" pitchFamily="34" charset="-128"/>
                <a:cs typeface="Courier New" panose="02070309020205020404" pitchFamily="49" charset="0"/>
              </a:rPr>
              <a:t> </a:t>
            </a:r>
            <a:r>
              <a:rPr lang="en-US" altLang="en-US" sz="2400" dirty="0">
                <a:latin typeface="+mn-lt"/>
                <a:ea typeface="ＭＳ Ｐゴシック" panose="020B0600070205080204" pitchFamily="34" charset="-128"/>
              </a:rPr>
              <a:t>may update a number of tuples (rows) in a relation (table) that satisfy the condition</a:t>
            </a:r>
          </a:p>
          <a:p>
            <a:r>
              <a:rPr lang="en-US" altLang="en-US" sz="2400" dirty="0">
                <a:solidFill>
                  <a:schemeClr val="tx1"/>
                </a:solidFill>
                <a:latin typeface="Courier New" panose="02070309020205020404" pitchFamily="49" charset="0"/>
                <a:ea typeface="ＭＳ Ｐゴシック" panose="020B0600070205080204" pitchFamily="34" charset="-128"/>
                <a:cs typeface="Courier New" panose="02070309020205020404" pitchFamily="49" charset="0"/>
              </a:rPr>
              <a:t>DELETE</a:t>
            </a:r>
            <a:r>
              <a:rPr lang="en-US" altLang="en-US" sz="2400" dirty="0">
                <a:latin typeface="+mn-lt"/>
                <a:ea typeface="ＭＳ Ｐゴシック" panose="020B0600070205080204" pitchFamily="34" charset="-128"/>
                <a:cs typeface="Courier New" panose="02070309020205020404" pitchFamily="49" charset="0"/>
              </a:rPr>
              <a:t> </a:t>
            </a:r>
            <a:r>
              <a:rPr lang="en-US" altLang="en-US" sz="2400" dirty="0">
                <a:latin typeface="+mn-lt"/>
                <a:ea typeface="ＭＳ Ｐゴシック" panose="020B0600070205080204" pitchFamily="34" charset="-128"/>
              </a:rPr>
              <a:t>may also update a number of tuples (rows) in a relation (table) that satisfy the </a:t>
            </a:r>
            <a:r>
              <a:rPr lang="en-US" altLang="en-US" sz="2400" dirty="0" smtClean="0">
                <a:latin typeface="+mn-lt"/>
                <a:ea typeface="ＭＳ Ｐゴシック" panose="020B0600070205080204" pitchFamily="34" charset="-128"/>
              </a:rPr>
              <a:t>condition</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21607585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INSERT</a:t>
            </a:r>
            <a:endParaRPr lang="en-IN" dirty="0"/>
          </a:p>
        </p:txBody>
      </p:sp>
      <p:sp>
        <p:nvSpPr>
          <p:cNvPr id="3" name="Text Placeholder 2"/>
          <p:cNvSpPr>
            <a:spLocks noGrp="1"/>
          </p:cNvSpPr>
          <p:nvPr>
            <p:ph type="body" idx="1"/>
          </p:nvPr>
        </p:nvSpPr>
        <p:spPr/>
        <p:txBody>
          <a:bodyPr/>
          <a:lstStyle/>
          <a:p>
            <a:r>
              <a:rPr lang="en-US" altLang="en-US" sz="2400" dirty="0">
                <a:latin typeface="+mn-lt"/>
                <a:ea typeface="ＭＳ Ｐゴシック" panose="020B0600070205080204" pitchFamily="34" charset="-128"/>
              </a:rPr>
              <a:t>In its simplest form, it is used to add one or more tuples to a relation</a:t>
            </a:r>
          </a:p>
          <a:p>
            <a:r>
              <a:rPr lang="en-US" altLang="en-US" sz="2400" dirty="0">
                <a:latin typeface="+mn-lt"/>
                <a:ea typeface="ＭＳ Ｐゴシック" panose="020B0600070205080204" pitchFamily="34" charset="-128"/>
              </a:rPr>
              <a:t>Attribute values should be listed in the same order as the attributes were specified in the </a:t>
            </a:r>
            <a:r>
              <a:rPr lang="en-US" altLang="en-US" sz="2400" b="1" dirty="0">
                <a:latin typeface="+mn-lt"/>
                <a:ea typeface="ＭＳ Ｐゴシック" panose="020B0600070205080204" pitchFamily="34" charset="-128"/>
              </a:rPr>
              <a:t>CREATE TABLE </a:t>
            </a:r>
            <a:r>
              <a:rPr lang="en-US" altLang="en-US" sz="2400" dirty="0">
                <a:latin typeface="+mn-lt"/>
                <a:ea typeface="ＭＳ Ｐゴシック" panose="020B0600070205080204" pitchFamily="34" charset="-128"/>
              </a:rPr>
              <a:t>command</a:t>
            </a:r>
          </a:p>
          <a:p>
            <a:r>
              <a:rPr lang="en-US" altLang="en-US" sz="2400" dirty="0">
                <a:latin typeface="+mn-lt"/>
                <a:ea typeface="ＭＳ Ｐゴシック" panose="020B0600070205080204" pitchFamily="34" charset="-128"/>
              </a:rPr>
              <a:t>Constraints on data types are observed automatically</a:t>
            </a:r>
          </a:p>
          <a:p>
            <a:r>
              <a:rPr lang="en-US" altLang="en-US" sz="2400" dirty="0">
                <a:latin typeface="+mn-lt"/>
                <a:ea typeface="ＭＳ Ｐゴシック" panose="020B0600070205080204" pitchFamily="34" charset="-128"/>
              </a:rPr>
              <a:t>Any integrity constraints as a part of the </a:t>
            </a:r>
            <a:r>
              <a:rPr lang="en-US" altLang="en-US" sz="2400" dirty="0" smtClean="0">
                <a:latin typeface="+mn-lt"/>
                <a:ea typeface="ＭＳ Ｐゴシック" panose="020B0600070205080204" pitchFamily="34" charset="-128"/>
              </a:rPr>
              <a:t>D</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D</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L </a:t>
            </a:r>
            <a:r>
              <a:rPr lang="en-US" altLang="en-US" sz="2400" dirty="0">
                <a:latin typeface="+mn-lt"/>
                <a:ea typeface="ＭＳ Ｐゴシック" panose="020B0600070205080204" pitchFamily="34" charset="-128"/>
              </a:rPr>
              <a:t>specification are </a:t>
            </a:r>
            <a:r>
              <a:rPr lang="en-US" altLang="en-US" sz="2400" dirty="0" smtClean="0">
                <a:latin typeface="+mn-lt"/>
                <a:ea typeface="ＭＳ Ｐゴシック" panose="020B0600070205080204" pitchFamily="34" charset="-128"/>
              </a:rPr>
              <a:t>enforced</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27451236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The </a:t>
            </a:r>
            <a:r>
              <a:rPr lang="en-US" altLang="en-US" dirty="0" smtClean="0">
                <a:ea typeface="ＭＳ Ｐゴシック" panose="020B0600070205080204" pitchFamily="34" charset="-128"/>
              </a:rPr>
              <a:t>INSERT </a:t>
            </a:r>
            <a:r>
              <a:rPr lang="en-US" altLang="en-US" dirty="0">
                <a:ea typeface="ＭＳ Ｐゴシック" panose="020B0600070205080204" pitchFamily="34" charset="-128"/>
              </a:rPr>
              <a:t>Command</a:t>
            </a:r>
            <a:endParaRPr lang="en-IN" dirty="0"/>
          </a:p>
        </p:txBody>
      </p:sp>
      <p:sp>
        <p:nvSpPr>
          <p:cNvPr id="4" name="Text Placeholder 3"/>
          <p:cNvSpPr>
            <a:spLocks noGrp="1"/>
          </p:cNvSpPr>
          <p:nvPr>
            <p:ph type="body" idx="1"/>
          </p:nvPr>
        </p:nvSpPr>
        <p:spPr>
          <a:xfrm>
            <a:off x="457200" y="1600200"/>
            <a:ext cx="8229600" cy="838200"/>
          </a:xfrm>
        </p:spPr>
        <p:txBody>
          <a:bodyPr/>
          <a:lstStyle/>
          <a:p>
            <a:r>
              <a:rPr lang="en-US" altLang="en-US" sz="2400" dirty="0" smtClean="0">
                <a:latin typeface="+mn-lt"/>
              </a:rPr>
              <a:t>Specify the relation name and a list of values for the tuple. All values including nulls are supplied.</a:t>
            </a:r>
            <a:endParaRPr lang="en-US" altLang="en-US" sz="2400" dirty="0">
              <a:latin typeface="+mn-lt"/>
            </a:endParaRPr>
          </a:p>
        </p:txBody>
      </p:sp>
      <p:pic>
        <p:nvPicPr>
          <p:cNvPr id="10" name="Picture 2" descr="The insert command reads, U 1, INSERT INTO EMPLOYEE. VALUES single quote Richard single quote single quote K single quote, single quote Marini single quote, single quote 6 5 3 2 9 8 6 5 3, single quote single quote 19 62 12 30 single quote, single quote 98 Oak Forest, Katy T X, single quote, single quote M single quote, 37000, single quote 6 5 3 2 9 8 6 5 3 single quot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52" y="2608050"/>
            <a:ext cx="70294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p:cNvSpPr>
            <a:spLocks noGrp="1"/>
          </p:cNvSpPr>
          <p:nvPr>
            <p:ph sz="quarter" idx="15"/>
          </p:nvPr>
        </p:nvSpPr>
        <p:spPr>
          <a:xfrm>
            <a:off x="457200" y="3590025"/>
            <a:ext cx="8229600" cy="881743"/>
          </a:xfrm>
        </p:spPr>
        <p:txBody>
          <a:bodyPr/>
          <a:lstStyle/>
          <a:p>
            <a:r>
              <a:rPr lang="en-US" altLang="en-US" sz="2400" dirty="0">
                <a:latin typeface="+mn-lt"/>
              </a:rPr>
              <a:t>The variation below inserts multiple tuples where a new table is loaded values from the result of a query.</a:t>
            </a:r>
            <a:endParaRPr lang="en-IN" sz="2400" dirty="0">
              <a:latin typeface="+mn-lt"/>
            </a:endParaRPr>
          </a:p>
        </p:txBody>
      </p:sp>
      <p:pic>
        <p:nvPicPr>
          <p:cNvPr id="8" name="Picture 3" descr="The insert command reads, U 3 B colon INSERT INTO WORKS ON INFO E m p name P r o j name Hours per week. SELECT E L name, P P name, W Hours. FROM PROJECT P, WORKS ON W, EMPLOYEE E. WHERE P P number equals W P no AND W E s s n equals E S s n semicolon. Here, INSERT INTO, SELECT, FROM, WHERE are highligh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384" y="4615543"/>
            <a:ext cx="7113587"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41334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dirty="0" smtClean="0">
                <a:ea typeface="ＭＳ Ｐゴシック" panose="020B0600070205080204" pitchFamily="34" charset="-128"/>
              </a:rPr>
              <a:t>Bulk Loading of Tables</a:t>
            </a:r>
            <a:endParaRPr lang="en-IN" dirty="0"/>
          </a:p>
        </p:txBody>
      </p:sp>
      <p:sp>
        <p:nvSpPr>
          <p:cNvPr id="10" name="Text Placeholder 9"/>
          <p:cNvSpPr>
            <a:spLocks noGrp="1"/>
          </p:cNvSpPr>
          <p:nvPr>
            <p:ph type="body" idx="1"/>
          </p:nvPr>
        </p:nvSpPr>
        <p:spPr>
          <a:xfrm>
            <a:off x="457200" y="1600201"/>
            <a:ext cx="8229600" cy="2001981"/>
          </a:xfrm>
        </p:spPr>
        <p:txBody>
          <a:bodyPr/>
          <a:lstStyle/>
          <a:p>
            <a:pPr>
              <a:defRPr/>
            </a:pPr>
            <a:r>
              <a:rPr lang="en-US" sz="2000" dirty="0">
                <a:latin typeface="+mn-lt"/>
              </a:rPr>
              <a:t>Another variation of </a:t>
            </a:r>
            <a:r>
              <a:rPr lang="en-US" sz="2000" b="1" dirty="0">
                <a:latin typeface="+mn-lt"/>
              </a:rPr>
              <a:t>INSERT</a:t>
            </a:r>
            <a:r>
              <a:rPr lang="en-US" sz="2000" dirty="0">
                <a:latin typeface="+mn-lt"/>
              </a:rPr>
              <a:t> is used for bulk-loading of several tuples into tables</a:t>
            </a:r>
          </a:p>
          <a:p>
            <a:pPr>
              <a:defRPr/>
            </a:pPr>
            <a:r>
              <a:rPr lang="en-US" sz="2000" dirty="0">
                <a:latin typeface="+mn-lt"/>
              </a:rPr>
              <a:t>A new table </a:t>
            </a:r>
            <a:r>
              <a:rPr lang="en-US" sz="2000" dirty="0" smtClean="0">
                <a:latin typeface="+mn-lt"/>
              </a:rPr>
              <a:t>T</a:t>
            </a:r>
            <a:r>
              <a:rPr lang="en-US" sz="100" dirty="0" smtClean="0">
                <a:latin typeface="+mn-lt"/>
              </a:rPr>
              <a:t> </a:t>
            </a:r>
            <a:r>
              <a:rPr lang="en-US" sz="2000" dirty="0" smtClean="0">
                <a:latin typeface="+mn-lt"/>
              </a:rPr>
              <a:t>NEW </a:t>
            </a:r>
            <a:r>
              <a:rPr lang="en-US" sz="2000" dirty="0">
                <a:latin typeface="+mn-lt"/>
              </a:rPr>
              <a:t>can be created with the same attributes as T and using LIKE and DATA in the syntax, it can be loaded with entire data.</a:t>
            </a:r>
          </a:p>
          <a:p>
            <a:pPr>
              <a:defRPr/>
            </a:pPr>
            <a:r>
              <a:rPr lang="en-US" sz="2000" dirty="0" smtClean="0">
                <a:latin typeface="+mn-lt"/>
              </a:rPr>
              <a:t>EXAMPLE:</a:t>
            </a:r>
            <a:endParaRPr lang="en-US" sz="2000" dirty="0">
              <a:solidFill>
                <a:schemeClr val="tx1"/>
              </a:solidFill>
              <a:latin typeface="+mn-lt"/>
            </a:endParaRPr>
          </a:p>
        </p:txBody>
      </p:sp>
      <p:pic>
        <p:nvPicPr>
          <p:cNvPr id="2" name="Picture 1" descr="Computer code. The code has 5 lines. The lines read as follows. Line 1. CREATE TABLE D 5 E M P S LIKE EMPLOYEE. Line 2. left parenthesis SELECT E period time. Line 3. FROM EMPLOYEE AS E. Line 4. WHERE E.D n o=5. Line 5. With DATA semi 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205" y="3889733"/>
            <a:ext cx="4660900" cy="1485900"/>
          </a:xfrm>
          <a:prstGeom prst="rect">
            <a:avLst/>
          </a:prstGeom>
        </p:spPr>
      </p:pic>
    </p:spTree>
    <p:extLst>
      <p:ext uri="{BB962C8B-B14F-4D97-AF65-F5344CB8AC3E}">
        <p14:creationId xmlns:p14="http://schemas.microsoft.com/office/powerpoint/2010/main" val="34656285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DELETE</a:t>
            </a:r>
            <a:endParaRPr lang="en-IN" dirty="0"/>
          </a:p>
        </p:txBody>
      </p:sp>
      <p:sp>
        <p:nvSpPr>
          <p:cNvPr id="3" name="Text Placeholder 2"/>
          <p:cNvSpPr>
            <a:spLocks noGrp="1"/>
          </p:cNvSpPr>
          <p:nvPr>
            <p:ph type="body" idx="1"/>
          </p:nvPr>
        </p:nvSpPr>
        <p:spPr/>
        <p:txBody>
          <a:bodyPr/>
          <a:lstStyle/>
          <a:p>
            <a:r>
              <a:rPr lang="en-US" altLang="en-US" sz="2200" dirty="0">
                <a:latin typeface="+mn-lt"/>
                <a:ea typeface="ＭＳ Ｐゴシック" panose="020B0600070205080204" pitchFamily="34" charset="-128"/>
              </a:rPr>
              <a:t>Removes tuples from a relation</a:t>
            </a:r>
          </a:p>
          <a:p>
            <a:pPr lvl="1"/>
            <a:r>
              <a:rPr lang="en-US" altLang="en-US" sz="2200" dirty="0">
                <a:latin typeface="+mn-lt"/>
                <a:ea typeface="ＭＳ Ｐゴシック" panose="020B0600070205080204" pitchFamily="34" charset="-128"/>
              </a:rPr>
              <a:t>Includes a WHERE-clause to select the tuples to be deleted</a:t>
            </a:r>
          </a:p>
          <a:p>
            <a:pPr lvl="1"/>
            <a:r>
              <a:rPr lang="en-US" altLang="en-US" sz="2200" dirty="0">
                <a:latin typeface="+mn-lt"/>
                <a:ea typeface="ＭＳ Ｐゴシック" panose="020B0600070205080204" pitchFamily="34" charset="-128"/>
              </a:rPr>
              <a:t>Referential integrity should be enforced</a:t>
            </a:r>
          </a:p>
          <a:p>
            <a:pPr lvl="1"/>
            <a:r>
              <a:rPr lang="en-US" altLang="en-US" sz="2200" dirty="0">
                <a:latin typeface="+mn-lt"/>
                <a:ea typeface="ＭＳ Ｐゴシック" panose="020B0600070205080204" pitchFamily="34" charset="-128"/>
              </a:rPr>
              <a:t>Tuples are deleted from only </a:t>
            </a:r>
            <a:r>
              <a:rPr lang="en-US" altLang="en-US" sz="2200" b="1" dirty="0">
                <a:latin typeface="+mn-lt"/>
                <a:ea typeface="ＭＳ Ｐゴシック" panose="020B0600070205080204" pitchFamily="34" charset="-128"/>
              </a:rPr>
              <a:t>one table</a:t>
            </a:r>
            <a:r>
              <a:rPr lang="en-US" altLang="en-US" sz="2200" dirty="0">
                <a:latin typeface="+mn-lt"/>
                <a:ea typeface="ＭＳ Ｐゴシック" panose="020B0600070205080204" pitchFamily="34" charset="-128"/>
              </a:rPr>
              <a:t> at a time (unless CASCADE is specified on a referential integrity constraint)</a:t>
            </a:r>
          </a:p>
          <a:p>
            <a:pPr lvl="1"/>
            <a:r>
              <a:rPr lang="en-US" altLang="en-US" sz="2200" dirty="0">
                <a:latin typeface="+mn-lt"/>
                <a:ea typeface="ＭＳ Ｐゴシック" panose="020B0600070205080204" pitchFamily="34" charset="-128"/>
              </a:rPr>
              <a:t>A missing WHERE-clause specifies that </a:t>
            </a:r>
            <a:r>
              <a:rPr lang="en-US" altLang="en-US" sz="2200" b="1" dirty="0">
                <a:latin typeface="+mn-lt"/>
                <a:ea typeface="ＭＳ Ｐゴシック" panose="020B0600070205080204" pitchFamily="34" charset="-128"/>
              </a:rPr>
              <a:t>all tuples</a:t>
            </a:r>
            <a:r>
              <a:rPr lang="en-US" altLang="en-US" sz="2200" dirty="0">
                <a:latin typeface="+mn-lt"/>
                <a:ea typeface="ＭＳ Ｐゴシック" panose="020B0600070205080204" pitchFamily="34" charset="-128"/>
              </a:rPr>
              <a:t> in the relation are to be deleted; the table then becomes an empty table</a:t>
            </a:r>
          </a:p>
          <a:p>
            <a:pPr lvl="1"/>
            <a:r>
              <a:rPr lang="en-US" altLang="en-US" sz="2200" dirty="0">
                <a:latin typeface="+mn-lt"/>
                <a:ea typeface="ＭＳ Ｐゴシック" panose="020B0600070205080204" pitchFamily="34" charset="-128"/>
              </a:rPr>
              <a:t>The number of tuples deleted depends on the number of tuples in the relation that satisfy the </a:t>
            </a:r>
            <a:r>
              <a:rPr lang="en-US" altLang="en-US" sz="2200" dirty="0" smtClean="0">
                <a:latin typeface="+mn-lt"/>
                <a:ea typeface="ＭＳ Ｐゴシック" panose="020B0600070205080204" pitchFamily="34" charset="-128"/>
              </a:rPr>
              <a:t>WHERE-clause</a:t>
            </a:r>
            <a:endParaRPr lang="en-US" altLang="en-US" sz="2200" dirty="0">
              <a:latin typeface="+mn-lt"/>
              <a:ea typeface="ＭＳ Ｐゴシック" panose="020B0600070205080204" pitchFamily="34" charset="-128"/>
            </a:endParaRPr>
          </a:p>
        </p:txBody>
      </p:sp>
    </p:spTree>
    <p:extLst>
      <p:ext uri="{BB962C8B-B14F-4D97-AF65-F5344CB8AC3E}">
        <p14:creationId xmlns:p14="http://schemas.microsoft.com/office/powerpoint/2010/main" val="9149820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The </a:t>
            </a:r>
            <a:r>
              <a:rPr lang="en-US" altLang="en-US" dirty="0" smtClean="0">
                <a:ea typeface="ＭＳ Ｐゴシック" panose="020B0600070205080204" pitchFamily="34" charset="-128"/>
              </a:rPr>
              <a:t>DELETE </a:t>
            </a:r>
            <a:r>
              <a:rPr lang="en-US" altLang="en-US" dirty="0">
                <a:ea typeface="ＭＳ Ｐゴシック" panose="020B0600070205080204" pitchFamily="34" charset="-128"/>
              </a:rPr>
              <a:t>Command</a:t>
            </a:r>
            <a:endParaRPr lang="en-IN" dirty="0"/>
          </a:p>
        </p:txBody>
      </p:sp>
      <p:sp>
        <p:nvSpPr>
          <p:cNvPr id="5" name="Text Placeholder 4"/>
          <p:cNvSpPr>
            <a:spLocks noGrp="1"/>
          </p:cNvSpPr>
          <p:nvPr>
            <p:ph type="body" idx="1"/>
          </p:nvPr>
        </p:nvSpPr>
        <p:spPr>
          <a:xfrm>
            <a:off x="457200" y="1600200"/>
            <a:ext cx="8229600" cy="1375229"/>
          </a:xfrm>
        </p:spPr>
        <p:txBody>
          <a:bodyPr/>
          <a:lstStyle/>
          <a:p>
            <a:r>
              <a:rPr lang="en-US" altLang="en-US" sz="2400" dirty="0">
                <a:latin typeface="+mn-lt"/>
                <a:ea typeface="ＭＳ Ｐゴシック" panose="020B0600070205080204" pitchFamily="34" charset="-128"/>
              </a:rPr>
              <a:t>Removes tuples from a relation</a:t>
            </a:r>
          </a:p>
          <a:p>
            <a:pPr lvl="1"/>
            <a:r>
              <a:rPr lang="en-US" altLang="en-US" sz="2400" dirty="0">
                <a:latin typeface="+mn-lt"/>
                <a:ea typeface="ＭＳ Ｐゴシック" panose="020B0600070205080204" pitchFamily="34" charset="-128"/>
              </a:rPr>
              <a:t>Includes a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WHERE</a:t>
            </a:r>
            <a:r>
              <a:rPr lang="en-US" altLang="en-US" sz="2400" dirty="0">
                <a:latin typeface="+mn-lt"/>
                <a:ea typeface="ＭＳ Ｐゴシック" panose="020B0600070205080204" pitchFamily="34" charset="-128"/>
              </a:rPr>
              <a:t> clause to select the tuples to be deleted. The number of tuples deleted will vary</a:t>
            </a:r>
            <a:r>
              <a:rPr lang="en-US" altLang="en-US" sz="2400" dirty="0" smtClean="0">
                <a:latin typeface="+mn-lt"/>
                <a:ea typeface="ＭＳ Ｐゴシック" panose="020B0600070205080204" pitchFamily="34" charset="-128"/>
              </a:rPr>
              <a:t>.</a:t>
            </a:r>
            <a:endParaRPr lang="en-US" altLang="en-US" sz="2400" dirty="0">
              <a:latin typeface="+mn-lt"/>
              <a:ea typeface="ＭＳ Ｐゴシック" panose="020B0600070205080204" pitchFamily="34" charset="-128"/>
            </a:endParaRPr>
          </a:p>
        </p:txBody>
      </p:sp>
      <p:pic>
        <p:nvPicPr>
          <p:cNvPr id="7" name="Picture 2" descr="The delete command reads, U 4 A, DELETE FROM EMPLOYEE. WHERE L name equals single quote Brown single quote semicolon. U 4 B, DELETE FROM EMPLOYEE WHERE S s n equals single quote 1 2 3 4 5 6 7 8 9 single quote semicolon. U 4 C, DELETE FROM EMPLOYEE semicolon. WHERE D no equals 5 semicolon. U 4 D, DELETE FROM EMPLOYEE semicolon. Here, DELETE FROM and WHERE are highlighted."/>
          <p:cNvPicPr>
            <a:picLocks noChangeAspect="1" noChangeArrowheads="1"/>
          </p:cNvPicPr>
          <p:nvPr/>
        </p:nvPicPr>
        <p:blipFill>
          <a:blip r:embed="rId2">
            <a:extLst>
              <a:ext uri="{28A0092B-C50C-407E-A947-70E740481C1C}">
                <a14:useLocalDpi xmlns:a14="http://schemas.microsoft.com/office/drawing/2010/main" val="0"/>
              </a:ext>
            </a:extLst>
          </a:blip>
          <a:srcRect t="5217"/>
          <a:stretch>
            <a:fillRect/>
          </a:stretch>
        </p:blipFill>
        <p:spPr bwMode="auto">
          <a:xfrm>
            <a:off x="1833007" y="3214452"/>
            <a:ext cx="5477987" cy="293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6506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smtClean="0">
                <a:ea typeface="ＭＳ Ｐゴシック" panose="020B0600070205080204" pitchFamily="34" charset="-128"/>
              </a:rPr>
              <a:t>UPDATE </a:t>
            </a:r>
            <a:r>
              <a:rPr lang="en-US" altLang="en-US" sz="2000" b="0" dirty="0" smtClean="0">
                <a:ea typeface="ＭＳ Ｐゴシック" panose="020B0600070205080204" pitchFamily="34" charset="-128"/>
              </a:rPr>
              <a:t>(1 of 3)</a:t>
            </a:r>
            <a:endParaRPr lang="en-IN" sz="2000" b="0" dirty="0"/>
          </a:p>
        </p:txBody>
      </p:sp>
      <p:sp>
        <p:nvSpPr>
          <p:cNvPr id="6" name="Text Placeholder 5"/>
          <p:cNvSpPr>
            <a:spLocks noGrp="1"/>
          </p:cNvSpPr>
          <p:nvPr>
            <p:ph type="body" idx="1"/>
          </p:nvPr>
        </p:nvSpPr>
        <p:spPr/>
        <p:txBody>
          <a:bodyPr/>
          <a:lstStyle/>
          <a:p>
            <a:r>
              <a:rPr lang="en-US" altLang="en-US" sz="2400" dirty="0">
                <a:latin typeface="+mn-lt"/>
                <a:ea typeface="ＭＳ Ｐゴシック" panose="020B0600070205080204" pitchFamily="34" charset="-128"/>
              </a:rPr>
              <a:t>Used to modify attribute values of one or more selected tuples</a:t>
            </a:r>
          </a:p>
          <a:p>
            <a:r>
              <a:rPr lang="en-US" altLang="en-US" sz="2400" dirty="0">
                <a:latin typeface="+mn-lt"/>
                <a:ea typeface="ＭＳ Ｐゴシック" panose="020B0600070205080204" pitchFamily="34" charset="-128"/>
              </a:rPr>
              <a:t>A WHERE-clause selects the tuples to be modified</a:t>
            </a:r>
          </a:p>
          <a:p>
            <a:r>
              <a:rPr lang="en-US" altLang="en-US" sz="2400" dirty="0">
                <a:latin typeface="+mn-lt"/>
                <a:ea typeface="ＭＳ Ｐゴシック" panose="020B0600070205080204" pitchFamily="34" charset="-128"/>
              </a:rPr>
              <a:t>An additional SET-clause specifies the attributes to be modified and their new values</a:t>
            </a:r>
          </a:p>
          <a:p>
            <a:r>
              <a:rPr lang="en-US" altLang="en-US" sz="2400" dirty="0">
                <a:latin typeface="+mn-lt"/>
                <a:ea typeface="ＭＳ Ｐゴシック" panose="020B0600070205080204" pitchFamily="34" charset="-128"/>
              </a:rPr>
              <a:t>Each command modifies tuples </a:t>
            </a:r>
            <a:r>
              <a:rPr lang="en-US" altLang="en-US" sz="2400" b="1" dirty="0">
                <a:latin typeface="+mn-lt"/>
                <a:ea typeface="ＭＳ Ｐゴシック" panose="020B0600070205080204" pitchFamily="34" charset="-128"/>
              </a:rPr>
              <a:t>in the same relation</a:t>
            </a:r>
          </a:p>
          <a:p>
            <a:r>
              <a:rPr lang="en-US" altLang="en-US" sz="2400" dirty="0">
                <a:latin typeface="+mn-lt"/>
                <a:ea typeface="ＭＳ Ｐゴシック" panose="020B0600070205080204" pitchFamily="34" charset="-128"/>
              </a:rPr>
              <a:t>Referential integrity specified as part of </a:t>
            </a:r>
            <a:r>
              <a:rPr lang="en-US" altLang="en-US" sz="2400" dirty="0" smtClean="0">
                <a:latin typeface="+mn-lt"/>
                <a:ea typeface="ＭＳ Ｐゴシック" panose="020B0600070205080204" pitchFamily="34" charset="-128"/>
              </a:rPr>
              <a:t>D</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D</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L </a:t>
            </a:r>
            <a:r>
              <a:rPr lang="en-US" altLang="en-US" sz="2400" dirty="0">
                <a:latin typeface="+mn-lt"/>
                <a:ea typeface="ＭＳ Ｐゴシック" panose="020B0600070205080204" pitchFamily="34" charset="-128"/>
              </a:rPr>
              <a:t>specification is </a:t>
            </a:r>
            <a:r>
              <a:rPr lang="en-US" altLang="en-US" sz="2400" dirty="0" smtClean="0">
                <a:latin typeface="+mn-lt"/>
                <a:ea typeface="ＭＳ Ｐゴシック" panose="020B0600070205080204" pitchFamily="34" charset="-128"/>
              </a:rPr>
              <a:t>enforced</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113401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S</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Q</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L </a:t>
            </a:r>
            <a:r>
              <a:rPr lang="en-US" altLang="en-US" dirty="0">
                <a:ea typeface="ＭＳ Ｐゴシック" panose="020B0600070205080204" pitchFamily="34" charset="-128"/>
              </a:rPr>
              <a:t>Standards</a:t>
            </a:r>
            <a:endParaRPr lang="en-IN" dirty="0"/>
          </a:p>
        </p:txBody>
      </p:sp>
      <p:sp>
        <p:nvSpPr>
          <p:cNvPr id="3" name="Text Placeholder 2"/>
          <p:cNvSpPr>
            <a:spLocks noGrp="1"/>
          </p:cNvSpPr>
          <p:nvPr>
            <p:ph type="body" idx="1"/>
          </p:nvPr>
        </p:nvSpPr>
        <p:spPr>
          <a:xfrm>
            <a:off x="457200" y="1600200"/>
            <a:ext cx="7757886" cy="4697361"/>
          </a:xfrm>
        </p:spPr>
        <p:txBody>
          <a:bodyPr/>
          <a:lstStyle/>
          <a:p>
            <a:r>
              <a:rPr lang="en-US" altLang="en-US" sz="2400" dirty="0" smtClean="0">
                <a:latin typeface="+mn-lt"/>
                <a:ea typeface="ＭＳ Ｐゴシック" panose="020B0600070205080204" pitchFamily="34" charset="-128"/>
              </a:rPr>
              <a:t>S</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Q</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L </a:t>
            </a:r>
            <a:r>
              <a:rPr lang="en-US" altLang="en-US" sz="2400" dirty="0">
                <a:latin typeface="+mn-lt"/>
                <a:ea typeface="ＭＳ Ｐゴシック" panose="020B0600070205080204" pitchFamily="34" charset="-128"/>
              </a:rPr>
              <a:t>has gone through many standards: starting with S</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Q</a:t>
            </a:r>
            <a:r>
              <a:rPr lang="en-US" altLang="en-US" sz="100" dirty="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L-86 </a:t>
            </a:r>
            <a:r>
              <a:rPr lang="en-US" altLang="en-US" sz="2400" dirty="0">
                <a:latin typeface="+mn-lt"/>
                <a:ea typeface="ＭＳ Ｐゴシック" panose="020B0600070205080204" pitchFamily="34" charset="-128"/>
              </a:rPr>
              <a:t>or S</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Q</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L</a:t>
            </a:r>
            <a:r>
              <a:rPr lang="en-US" altLang="en-US" sz="2400" dirty="0" smtClean="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1.A. S</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Q</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L</a:t>
            </a:r>
            <a:r>
              <a:rPr lang="en-US" altLang="en-US" sz="2400" dirty="0" smtClean="0">
                <a:latin typeface="+mn-lt"/>
                <a:ea typeface="ＭＳ Ｐゴシック" panose="020B0600070205080204" pitchFamily="34" charset="-128"/>
              </a:rPr>
              <a:t>-92 </a:t>
            </a:r>
            <a:r>
              <a:rPr lang="en-US" altLang="en-US" sz="2400" dirty="0">
                <a:latin typeface="+mn-lt"/>
                <a:ea typeface="ＭＳ Ｐゴシック" panose="020B0600070205080204" pitchFamily="34" charset="-128"/>
              </a:rPr>
              <a:t>is referred to as S</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Q</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L</a:t>
            </a:r>
            <a:r>
              <a:rPr lang="en-US" altLang="en-US" sz="2400" dirty="0" smtClean="0">
                <a:latin typeface="+mn-lt"/>
                <a:ea typeface="ＭＳ Ｐゴシック" panose="020B0600070205080204" pitchFamily="34" charset="-128"/>
              </a:rPr>
              <a:t>-2.</a:t>
            </a:r>
            <a:endParaRPr lang="en-US" altLang="en-US" sz="2400" dirty="0">
              <a:latin typeface="+mn-lt"/>
              <a:ea typeface="ＭＳ Ｐゴシック" panose="020B0600070205080204" pitchFamily="34" charset="-128"/>
            </a:endParaRPr>
          </a:p>
          <a:p>
            <a:r>
              <a:rPr lang="en-US" altLang="en-US" sz="2400" dirty="0">
                <a:latin typeface="+mn-lt"/>
                <a:ea typeface="ＭＳ Ｐゴシック" panose="020B0600070205080204" pitchFamily="34" charset="-128"/>
              </a:rPr>
              <a:t>Later standards (from S</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Q</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L</a:t>
            </a:r>
            <a:r>
              <a:rPr lang="en-US" altLang="en-US" sz="2400" dirty="0" smtClean="0">
                <a:latin typeface="+mn-lt"/>
                <a:ea typeface="ＭＳ Ｐゴシック" panose="020B0600070205080204" pitchFamily="34" charset="-128"/>
              </a:rPr>
              <a:t>-1999</a:t>
            </a:r>
            <a:r>
              <a:rPr lang="en-US" altLang="en-US" sz="2400" dirty="0">
                <a:latin typeface="+mn-lt"/>
                <a:ea typeface="ＭＳ Ｐゴシック" panose="020B0600070205080204" pitchFamily="34" charset="-128"/>
              </a:rPr>
              <a:t>) are divided into </a:t>
            </a:r>
            <a:r>
              <a:rPr lang="en-US" altLang="en-US" sz="2400" b="1" dirty="0">
                <a:latin typeface="+mn-lt"/>
                <a:ea typeface="ＭＳ Ｐゴシック" panose="020B0600070205080204" pitchFamily="34" charset="-128"/>
              </a:rPr>
              <a:t>core</a:t>
            </a:r>
            <a:r>
              <a:rPr lang="en-US" altLang="en-US" sz="2400" dirty="0">
                <a:latin typeface="+mn-lt"/>
                <a:ea typeface="ＭＳ Ｐゴシック" panose="020B0600070205080204" pitchFamily="34" charset="-128"/>
              </a:rPr>
              <a:t> specification and specialized </a:t>
            </a:r>
            <a:r>
              <a:rPr lang="en-US" altLang="en-US" sz="2400" b="1" dirty="0">
                <a:latin typeface="+mn-lt"/>
                <a:ea typeface="ＭＳ Ｐゴシック" panose="020B0600070205080204" pitchFamily="34" charset="-128"/>
              </a:rPr>
              <a:t>extensions.</a:t>
            </a:r>
            <a:r>
              <a:rPr lang="en-US" altLang="en-US" sz="2400" dirty="0">
                <a:latin typeface="+mn-lt"/>
                <a:ea typeface="ＭＳ Ｐゴシック" panose="020B0600070205080204" pitchFamily="34" charset="-128"/>
              </a:rPr>
              <a:t> The extensions are implemented for different applications – such as data mining, data warehousing, multimedia etc</a:t>
            </a:r>
            <a:r>
              <a:rPr lang="en-US" altLang="en-US" sz="2400" dirty="0" smtClean="0">
                <a:latin typeface="+mn-lt"/>
                <a:ea typeface="ＭＳ Ｐゴシック" panose="020B0600070205080204" pitchFamily="34" charset="-128"/>
              </a:rPr>
              <a:t>.</a:t>
            </a:r>
            <a:endParaRPr lang="en-US" altLang="en-US" sz="2400" dirty="0">
              <a:latin typeface="+mn-lt"/>
              <a:ea typeface="ＭＳ Ｐゴシック" panose="020B0600070205080204" pitchFamily="34" charset="-128"/>
            </a:endParaRPr>
          </a:p>
          <a:p>
            <a:r>
              <a:rPr lang="en-US" altLang="en-US" sz="2400" dirty="0">
                <a:latin typeface="+mn-lt"/>
                <a:ea typeface="ＭＳ Ｐゴシック" panose="020B0600070205080204" pitchFamily="34" charset="-128"/>
              </a:rPr>
              <a:t>S</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Q</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L</a:t>
            </a:r>
            <a:r>
              <a:rPr lang="en-US" altLang="en-US" sz="2400" dirty="0" smtClean="0">
                <a:latin typeface="+mn-lt"/>
                <a:ea typeface="ＭＳ Ｐゴシック" panose="020B0600070205080204" pitchFamily="34" charset="-128"/>
              </a:rPr>
              <a:t>-2006 </a:t>
            </a:r>
            <a:r>
              <a:rPr lang="en-US" altLang="en-US" sz="2400" dirty="0">
                <a:latin typeface="+mn-lt"/>
                <a:ea typeface="ＭＳ Ｐゴシック" panose="020B0600070205080204" pitchFamily="34" charset="-128"/>
              </a:rPr>
              <a:t>added </a:t>
            </a:r>
            <a:r>
              <a:rPr lang="en-US" altLang="en-US" sz="2400" dirty="0" smtClean="0">
                <a:latin typeface="+mn-lt"/>
                <a:ea typeface="ＭＳ Ｐゴシック" panose="020B0600070205080204" pitchFamily="34" charset="-128"/>
              </a:rPr>
              <a:t>X</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M</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L </a:t>
            </a:r>
            <a:r>
              <a:rPr lang="en-US" altLang="en-US" sz="2400" dirty="0">
                <a:latin typeface="+mn-lt"/>
                <a:ea typeface="ＭＳ Ｐゴシック" panose="020B0600070205080204" pitchFamily="34" charset="-128"/>
              </a:rPr>
              <a:t>features </a:t>
            </a:r>
            <a:r>
              <a:rPr lang="en-US" altLang="en-US" sz="2400" dirty="0" smtClean="0">
                <a:latin typeface="+mn-lt"/>
                <a:ea typeface="ＭＳ Ｐゴシック" panose="020B0600070205080204" pitchFamily="34" charset="-128"/>
              </a:rPr>
              <a:t>(Ch</a:t>
            </a:r>
            <a:r>
              <a:rPr lang="en-US" altLang="en-US" sz="100" dirty="0" smtClean="0">
                <a:solidFill>
                  <a:schemeClr val="bg1"/>
                </a:solidFill>
                <a:latin typeface="+mn-lt"/>
                <a:ea typeface="ＭＳ Ｐゴシック" panose="020B0600070205080204" pitchFamily="34" charset="-128"/>
              </a:rPr>
              <a:t>apter</a:t>
            </a:r>
            <a:r>
              <a:rPr lang="en-US" altLang="en-US" sz="2400" dirty="0" smtClean="0">
                <a:latin typeface="+mn-lt"/>
                <a:ea typeface="ＭＳ Ｐゴシック" panose="020B0600070205080204" pitchFamily="34" charset="-128"/>
              </a:rPr>
              <a:t> 13</a:t>
            </a:r>
            <a:r>
              <a:rPr lang="en-US" altLang="en-US" sz="2400" dirty="0">
                <a:latin typeface="+mn-lt"/>
                <a:ea typeface="ＭＳ Ｐゴシック" panose="020B0600070205080204" pitchFamily="34" charset="-128"/>
              </a:rPr>
              <a:t>); In 2008 they added Object-oriented features </a:t>
            </a:r>
            <a:r>
              <a:rPr lang="en-US" altLang="en-US" sz="2400" dirty="0" smtClean="0">
                <a:latin typeface="+mn-lt"/>
                <a:ea typeface="ＭＳ Ｐゴシック" panose="020B0600070205080204" pitchFamily="34" charset="-128"/>
              </a:rPr>
              <a:t>(Ch</a:t>
            </a:r>
            <a:r>
              <a:rPr lang="en-US" altLang="en-US" sz="100" dirty="0" smtClean="0">
                <a:solidFill>
                  <a:schemeClr val="bg1"/>
                </a:solidFill>
                <a:latin typeface="+mn-lt"/>
                <a:ea typeface="ＭＳ Ｐゴシック" panose="020B0600070205080204" pitchFamily="34" charset="-128"/>
              </a:rPr>
              <a:t>apter</a:t>
            </a:r>
            <a:r>
              <a:rPr lang="en-US" altLang="en-US" sz="2400" dirty="0" smtClean="0">
                <a:latin typeface="+mn-lt"/>
                <a:ea typeface="ＭＳ Ｐゴシック" panose="020B0600070205080204" pitchFamily="34" charset="-128"/>
              </a:rPr>
              <a:t> 12).</a:t>
            </a:r>
            <a:endParaRPr lang="en-US" altLang="en-US" sz="2400" dirty="0">
              <a:latin typeface="+mn-lt"/>
              <a:ea typeface="ＭＳ Ｐゴシック" panose="020B0600070205080204" pitchFamily="34" charset="-128"/>
            </a:endParaRPr>
          </a:p>
          <a:p>
            <a:r>
              <a:rPr lang="en-US" altLang="en-US" sz="2400" dirty="0">
                <a:latin typeface="+mn-lt"/>
                <a:ea typeface="ＭＳ Ｐゴシック" panose="020B0600070205080204" pitchFamily="34" charset="-128"/>
              </a:rPr>
              <a:t>S</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Q</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L</a:t>
            </a:r>
            <a:r>
              <a:rPr lang="en-US" altLang="en-US" sz="2400" dirty="0" smtClean="0">
                <a:latin typeface="+mn-lt"/>
                <a:ea typeface="ＭＳ Ｐゴシック" panose="020B0600070205080204" pitchFamily="34" charset="-128"/>
              </a:rPr>
              <a:t>-3 </a:t>
            </a:r>
            <a:r>
              <a:rPr lang="en-US" altLang="en-US" sz="2400" dirty="0">
                <a:latin typeface="+mn-lt"/>
                <a:ea typeface="ＭＳ Ｐゴシック" panose="020B0600070205080204" pitchFamily="34" charset="-128"/>
              </a:rPr>
              <a:t>is the current standard which started with S</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Q</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L</a:t>
            </a:r>
            <a:r>
              <a:rPr lang="en-US" altLang="en-US" sz="2400" dirty="0" smtClean="0">
                <a:latin typeface="+mn-lt"/>
                <a:ea typeface="ＭＳ Ｐゴシック" panose="020B0600070205080204" pitchFamily="34" charset="-128"/>
              </a:rPr>
              <a:t>-1999</a:t>
            </a:r>
            <a:r>
              <a:rPr lang="en-US" altLang="en-US" sz="2400" dirty="0">
                <a:latin typeface="+mn-lt"/>
                <a:ea typeface="ＭＳ Ｐゴシック" panose="020B0600070205080204" pitchFamily="34" charset="-128"/>
              </a:rPr>
              <a:t>. It is not fully implemented in any </a:t>
            </a:r>
            <a:r>
              <a:rPr lang="en-US" altLang="en-US" sz="2400" dirty="0" smtClean="0">
                <a:latin typeface="+mn-lt"/>
                <a:ea typeface="ＭＳ Ｐゴシック" panose="020B0600070205080204" pitchFamily="34" charset="-128"/>
              </a:rPr>
              <a:t>R</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D</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B</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M</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S.</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4148773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UPDATE </a:t>
            </a:r>
            <a:r>
              <a:rPr lang="en-US" altLang="en-US" sz="2000" b="0" dirty="0" smtClean="0">
                <a:ea typeface="ＭＳ Ｐゴシック" panose="020B0600070205080204" pitchFamily="34" charset="-128"/>
              </a:rPr>
              <a:t>(2 </a:t>
            </a:r>
            <a:r>
              <a:rPr lang="en-US" altLang="en-US" sz="2000" b="0" dirty="0">
                <a:ea typeface="ＭＳ Ｐゴシック" panose="020B0600070205080204" pitchFamily="34" charset="-128"/>
              </a:rPr>
              <a:t>of 3)</a:t>
            </a:r>
            <a:endParaRPr lang="en-IN" sz="2000" dirty="0"/>
          </a:p>
        </p:txBody>
      </p:sp>
      <p:sp>
        <p:nvSpPr>
          <p:cNvPr id="3" name="Text Placeholder 2"/>
          <p:cNvSpPr>
            <a:spLocks noGrp="1"/>
          </p:cNvSpPr>
          <p:nvPr>
            <p:ph type="body" idx="1"/>
          </p:nvPr>
        </p:nvSpPr>
        <p:spPr>
          <a:xfrm>
            <a:off x="457200" y="1600201"/>
            <a:ext cx="8229600" cy="1325880"/>
          </a:xfrm>
        </p:spPr>
        <p:txBody>
          <a:bodyPr/>
          <a:lstStyle/>
          <a:p>
            <a:pPr>
              <a:defRPr/>
            </a:pPr>
            <a:r>
              <a:rPr lang="en-US" altLang="en-US" sz="2400" dirty="0">
                <a:solidFill>
                  <a:schemeClr val="tx1"/>
                </a:solidFill>
                <a:latin typeface="+mn-lt"/>
                <a:ea typeface="ＭＳ Ｐゴシック" panose="020B0600070205080204" pitchFamily="34" charset="-128"/>
              </a:rPr>
              <a:t>Example: Change the location and controlling department number of project number 10 to </a:t>
            </a:r>
            <a:r>
              <a:rPr lang="en-US" altLang="en-US" sz="2400" dirty="0" smtClean="0">
                <a:solidFill>
                  <a:schemeClr val="tx1"/>
                </a:solidFill>
                <a:latin typeface="+mn-lt"/>
                <a:ea typeface="ＭＳ Ｐゴシック" panose="020B0600070205080204" pitchFamily="34" charset="-128"/>
              </a:rPr>
              <a:t>‘Bellaire’ </a:t>
            </a:r>
            <a:r>
              <a:rPr lang="en-US" altLang="en-US" sz="2400" dirty="0">
                <a:solidFill>
                  <a:schemeClr val="tx1"/>
                </a:solidFill>
                <a:latin typeface="+mn-lt"/>
                <a:ea typeface="ＭＳ Ｐゴシック" panose="020B0600070205080204" pitchFamily="34" charset="-128"/>
              </a:rPr>
              <a:t>and 5, </a:t>
            </a:r>
            <a:r>
              <a:rPr lang="en-US" altLang="en-US" sz="2400" dirty="0" smtClean="0">
                <a:solidFill>
                  <a:schemeClr val="tx1"/>
                </a:solidFill>
                <a:latin typeface="+mn-lt"/>
                <a:ea typeface="ＭＳ Ｐゴシック" panose="020B0600070205080204" pitchFamily="34" charset="-128"/>
              </a:rPr>
              <a:t>respectively</a:t>
            </a:r>
          </a:p>
        </p:txBody>
      </p:sp>
      <p:pic>
        <p:nvPicPr>
          <p:cNvPr id="6" name="Picture 5" descr="U5 colon Computer code. The code has 3 lines. The lines read as follows. Line 1 UPDATE PROJECT. Line 2. SET P location = single code Bellaire single code, D num=5. Line 3. WHERE P number = 10;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714" y="3213632"/>
            <a:ext cx="6346571" cy="952754"/>
          </a:xfrm>
          <a:prstGeom prst="rect">
            <a:avLst/>
          </a:prstGeom>
        </p:spPr>
      </p:pic>
    </p:spTree>
    <p:extLst>
      <p:ext uri="{BB962C8B-B14F-4D97-AF65-F5344CB8AC3E}">
        <p14:creationId xmlns:p14="http://schemas.microsoft.com/office/powerpoint/2010/main" val="33112708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UPDATE </a:t>
            </a:r>
            <a:r>
              <a:rPr lang="en-US" altLang="en-US" sz="2000" b="0" dirty="0" smtClean="0">
                <a:ea typeface="ＭＳ Ｐゴシック" panose="020B0600070205080204" pitchFamily="34" charset="-128"/>
              </a:rPr>
              <a:t>(3 </a:t>
            </a:r>
            <a:r>
              <a:rPr lang="en-US" altLang="en-US" sz="2000" b="0" dirty="0">
                <a:ea typeface="ＭＳ Ｐゴシック" panose="020B0600070205080204" pitchFamily="34" charset="-128"/>
              </a:rPr>
              <a:t>of 3)</a:t>
            </a:r>
            <a:endParaRPr lang="en-IN" sz="2000" b="0" dirty="0"/>
          </a:p>
        </p:txBody>
      </p:sp>
      <p:sp>
        <p:nvSpPr>
          <p:cNvPr id="3" name="Text Placeholder 2"/>
          <p:cNvSpPr>
            <a:spLocks noGrp="1"/>
          </p:cNvSpPr>
          <p:nvPr>
            <p:ph type="body" idx="1"/>
          </p:nvPr>
        </p:nvSpPr>
        <p:spPr>
          <a:xfrm>
            <a:off x="457200" y="1600201"/>
            <a:ext cx="8229600" cy="736600"/>
          </a:xfrm>
        </p:spPr>
        <p:txBody>
          <a:bodyPr/>
          <a:lstStyle/>
          <a:p>
            <a:pPr>
              <a:lnSpc>
                <a:spcPct val="80000"/>
              </a:lnSpc>
            </a:pPr>
            <a:r>
              <a:rPr lang="en-US" altLang="en-US" sz="2400" dirty="0">
                <a:latin typeface="+mn-lt"/>
                <a:ea typeface="ＭＳ Ｐゴシック" panose="020B0600070205080204" pitchFamily="34" charset="-128"/>
              </a:rPr>
              <a:t>Example: Give all employees in the </a:t>
            </a:r>
            <a:r>
              <a:rPr lang="en-US" altLang="en-US" sz="2400" dirty="0" smtClean="0">
                <a:latin typeface="+mn-lt"/>
                <a:ea typeface="ＭＳ Ｐゴシック" panose="020B0600070205080204" pitchFamily="34" charset="-128"/>
              </a:rPr>
              <a:t>‘Research’ department </a:t>
            </a:r>
            <a:r>
              <a:rPr lang="en-US" altLang="en-US" sz="2400" dirty="0">
                <a:latin typeface="+mn-lt"/>
                <a:ea typeface="ＭＳ Ｐゴシック" panose="020B0600070205080204" pitchFamily="34" charset="-128"/>
              </a:rPr>
              <a:t>a 10% raise in salary</a:t>
            </a:r>
            <a:r>
              <a:rPr lang="en-US" altLang="en-US" sz="2400" dirty="0" smtClean="0">
                <a:latin typeface="+mn-lt"/>
                <a:ea typeface="ＭＳ Ｐゴシック" panose="020B0600070205080204" pitchFamily="34" charset="-128"/>
              </a:rPr>
              <a:t>.</a:t>
            </a:r>
            <a:endParaRPr lang="en-US" altLang="en-US" sz="2400" dirty="0">
              <a:latin typeface="+mn-lt"/>
              <a:ea typeface="ＭＳ Ｐゴシック" panose="020B0600070205080204" pitchFamily="34" charset="-128"/>
            </a:endParaRPr>
          </a:p>
        </p:txBody>
      </p:sp>
      <p:pic>
        <p:nvPicPr>
          <p:cNvPr id="6" name="Picture 5" descr="U6 colon UPDATE EMPLOYEE comma SET SALARY = SALARY times 1.1 comma WHERE D NO IN left parenthesis SELECT DNUBER comma FROM DEPARTEMENT COMMA WHER D NAME = single code Research single code right parenthes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176" y="2517889"/>
            <a:ext cx="6669647" cy="1335838"/>
          </a:xfrm>
          <a:prstGeom prst="rect">
            <a:avLst/>
          </a:prstGeom>
        </p:spPr>
      </p:pic>
      <p:sp>
        <p:nvSpPr>
          <p:cNvPr id="4" name="Text Placeholder 3"/>
          <p:cNvSpPr>
            <a:spLocks noGrp="1"/>
          </p:cNvSpPr>
          <p:nvPr>
            <p:ph type="body" idx="2"/>
          </p:nvPr>
        </p:nvSpPr>
        <p:spPr>
          <a:xfrm>
            <a:off x="457199" y="4034816"/>
            <a:ext cx="8229600" cy="2163763"/>
          </a:xfrm>
        </p:spPr>
        <p:txBody>
          <a:bodyPr/>
          <a:lstStyle/>
          <a:p>
            <a:pPr>
              <a:lnSpc>
                <a:spcPct val="80000"/>
              </a:lnSpc>
            </a:pPr>
            <a:r>
              <a:rPr lang="en-US" altLang="en-US" sz="2400" dirty="0">
                <a:latin typeface="+mn-lt"/>
                <a:ea typeface="ＭＳ Ｐゴシック" panose="020B0600070205080204" pitchFamily="34" charset="-128"/>
              </a:rPr>
              <a:t>In this request, the modified SALARY value depends on the original SALARY value in each tuple</a:t>
            </a:r>
          </a:p>
          <a:p>
            <a:pPr lvl="1">
              <a:lnSpc>
                <a:spcPct val="80000"/>
              </a:lnSpc>
            </a:pPr>
            <a:r>
              <a:rPr lang="en-US" altLang="en-US" sz="2400" dirty="0">
                <a:latin typeface="+mn-lt"/>
                <a:ea typeface="ＭＳ Ｐゴシック" panose="020B0600070205080204" pitchFamily="34" charset="-128"/>
              </a:rPr>
              <a:t>The reference to the SALARY attribute on the right of = refers to the old SALARY value before modification</a:t>
            </a:r>
          </a:p>
          <a:p>
            <a:pPr lvl="1">
              <a:lnSpc>
                <a:spcPct val="80000"/>
              </a:lnSpc>
            </a:pPr>
            <a:r>
              <a:rPr lang="en-US" altLang="en-US" sz="2400" dirty="0">
                <a:latin typeface="+mn-lt"/>
                <a:ea typeface="ＭＳ Ｐゴシック" panose="020B0600070205080204" pitchFamily="34" charset="-128"/>
              </a:rPr>
              <a:t>The reference to the SALARY attribute on the left of = refers to the new SALARY value after </a:t>
            </a:r>
            <a:r>
              <a:rPr lang="en-US" altLang="en-US" sz="2400" dirty="0" smtClean="0">
                <a:latin typeface="+mn-lt"/>
                <a:ea typeface="ＭＳ Ｐゴシック" panose="020B0600070205080204" pitchFamily="34" charset="-128"/>
              </a:rPr>
              <a:t>modification</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38756830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Additional Features of </a:t>
            </a:r>
            <a:r>
              <a:rPr lang="en-US" altLang="en-US" dirty="0" smtClean="0">
                <a:ea typeface="ＭＳ Ｐゴシック" panose="020B0600070205080204" pitchFamily="34" charset="-128"/>
              </a:rPr>
              <a:t>S</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Q</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L </a:t>
            </a:r>
            <a:r>
              <a:rPr lang="en-US" altLang="en-US" sz="2000" b="0" dirty="0" smtClean="0">
                <a:ea typeface="ＭＳ Ｐゴシック" panose="020B0600070205080204" pitchFamily="34" charset="-128"/>
              </a:rPr>
              <a:t>(1 of 2)</a:t>
            </a:r>
            <a:endParaRPr lang="en-IN" sz="2000" b="0" dirty="0"/>
          </a:p>
        </p:txBody>
      </p:sp>
      <p:sp>
        <p:nvSpPr>
          <p:cNvPr id="3" name="Text Placeholder 2"/>
          <p:cNvSpPr>
            <a:spLocks noGrp="1"/>
          </p:cNvSpPr>
          <p:nvPr>
            <p:ph type="body" idx="1"/>
          </p:nvPr>
        </p:nvSpPr>
        <p:spPr>
          <a:xfrm>
            <a:off x="457200" y="1600200"/>
            <a:ext cx="7872984" cy="4525963"/>
          </a:xfrm>
        </p:spPr>
        <p:txBody>
          <a:bodyPr/>
          <a:lstStyle/>
          <a:p>
            <a:r>
              <a:rPr lang="en-US" altLang="en-US" sz="2400" dirty="0">
                <a:latin typeface="+mn-lt"/>
                <a:ea typeface="ＭＳ Ｐゴシック" panose="020B0600070205080204" pitchFamily="34" charset="-128"/>
              </a:rPr>
              <a:t>Techniques for specifying complex retrieval queries (see </a:t>
            </a:r>
            <a:r>
              <a:rPr lang="en-US" altLang="en-US" sz="2400" dirty="0" smtClean="0">
                <a:latin typeface="+mn-lt"/>
                <a:ea typeface="ＭＳ Ｐゴシック" panose="020B0600070205080204" pitchFamily="34" charset="-128"/>
              </a:rPr>
              <a:t>Ch</a:t>
            </a:r>
            <a:r>
              <a:rPr lang="en-US" altLang="en-US" sz="100" dirty="0" smtClean="0">
                <a:solidFill>
                  <a:schemeClr val="bg1"/>
                </a:solidFill>
                <a:latin typeface="+mn-lt"/>
                <a:ea typeface="ＭＳ Ｐゴシック" panose="020B0600070205080204" pitchFamily="34" charset="-128"/>
              </a:rPr>
              <a:t>apter</a:t>
            </a:r>
            <a:r>
              <a:rPr lang="en-US" altLang="en-US" sz="2400" dirty="0" smtClean="0">
                <a:latin typeface="+mn-lt"/>
                <a:ea typeface="ＭＳ Ｐゴシック" panose="020B0600070205080204" pitchFamily="34" charset="-128"/>
              </a:rPr>
              <a:t> 7</a:t>
            </a:r>
            <a:r>
              <a:rPr lang="en-US" altLang="en-US" sz="2400" dirty="0">
                <a:latin typeface="+mn-lt"/>
                <a:ea typeface="ＭＳ Ｐゴシック" panose="020B0600070205080204" pitchFamily="34" charset="-128"/>
              </a:rPr>
              <a:t>)</a:t>
            </a:r>
          </a:p>
          <a:p>
            <a:r>
              <a:rPr lang="en-US" altLang="en-US" sz="2400" dirty="0">
                <a:latin typeface="+mn-lt"/>
                <a:ea typeface="ＭＳ Ｐゴシック" panose="020B0600070205080204" pitchFamily="34" charset="-128"/>
              </a:rPr>
              <a:t>Writing programs in various programming languages that include </a:t>
            </a:r>
            <a:r>
              <a:rPr lang="en-US" altLang="en-US" sz="2400" dirty="0" smtClean="0">
                <a:latin typeface="+mn-lt"/>
                <a:ea typeface="ＭＳ Ｐゴシック" panose="020B0600070205080204" pitchFamily="34" charset="-128"/>
              </a:rPr>
              <a:t>S</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Q</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L </a:t>
            </a:r>
            <a:r>
              <a:rPr lang="en-US" altLang="en-US" sz="2400" dirty="0">
                <a:latin typeface="+mn-lt"/>
                <a:ea typeface="ＭＳ Ｐゴシック" panose="020B0600070205080204" pitchFamily="34" charset="-128"/>
              </a:rPr>
              <a:t>statements: Embedded and dynamic </a:t>
            </a:r>
            <a:r>
              <a:rPr lang="en-US" altLang="en-US" sz="2400" dirty="0" smtClean="0">
                <a:latin typeface="+mn-lt"/>
                <a:ea typeface="ＭＳ Ｐゴシック" panose="020B0600070205080204" pitchFamily="34" charset="-128"/>
              </a:rPr>
              <a:t>S</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Q</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L</a:t>
            </a:r>
            <a:r>
              <a:rPr lang="en-US" altLang="en-US" sz="2400" dirty="0">
                <a:latin typeface="+mn-lt"/>
                <a:ea typeface="ＭＳ Ｐゴシック" panose="020B0600070205080204" pitchFamily="34" charset="-128"/>
              </a:rPr>
              <a:t>, S</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Q</a:t>
            </a:r>
            <a:r>
              <a:rPr lang="en-US" altLang="en-US" sz="100" dirty="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L/C</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L</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I </a:t>
            </a:r>
            <a:r>
              <a:rPr lang="en-US" altLang="en-US" sz="2400" dirty="0">
                <a:latin typeface="+mn-lt"/>
                <a:ea typeface="ＭＳ Ｐゴシック" panose="020B0600070205080204" pitchFamily="34" charset="-128"/>
              </a:rPr>
              <a:t>(Call Level Interface) and its predecessor </a:t>
            </a:r>
            <a:r>
              <a:rPr lang="en-US" altLang="en-US" sz="2400" dirty="0" smtClean="0">
                <a:latin typeface="+mn-lt"/>
                <a:ea typeface="ＭＳ Ｐゴシック" panose="020B0600070205080204" pitchFamily="34" charset="-128"/>
              </a:rPr>
              <a:t>O</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D</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B</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C</a:t>
            </a:r>
            <a:r>
              <a:rPr lang="en-US" altLang="en-US" sz="2400" dirty="0">
                <a:latin typeface="+mn-lt"/>
                <a:ea typeface="ＭＳ Ｐゴシック" panose="020B0600070205080204" pitchFamily="34" charset="-128"/>
              </a:rPr>
              <a:t>, S</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Q</a:t>
            </a:r>
            <a:r>
              <a:rPr lang="en-US" altLang="en-US" sz="100" dirty="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L/P</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S</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M </a:t>
            </a:r>
            <a:r>
              <a:rPr lang="en-US" altLang="en-US" sz="2400" dirty="0">
                <a:latin typeface="+mn-lt"/>
                <a:ea typeface="ＭＳ Ｐゴシック" panose="020B0600070205080204" pitchFamily="34" charset="-128"/>
              </a:rPr>
              <a:t>(Persistent Stored Module) (See </a:t>
            </a:r>
            <a:r>
              <a:rPr lang="en-US" altLang="en-US" sz="2400" dirty="0" smtClean="0">
                <a:latin typeface="+mn-lt"/>
                <a:ea typeface="ＭＳ Ｐゴシック" panose="020B0600070205080204" pitchFamily="34" charset="-128"/>
              </a:rPr>
              <a:t>Ch</a:t>
            </a:r>
            <a:r>
              <a:rPr lang="en-US" altLang="en-US" sz="100" dirty="0" smtClean="0">
                <a:solidFill>
                  <a:schemeClr val="bg1"/>
                </a:solidFill>
                <a:latin typeface="+mn-lt"/>
                <a:ea typeface="ＭＳ Ｐゴシック" panose="020B0600070205080204" pitchFamily="34" charset="-128"/>
              </a:rPr>
              <a:t>apter</a:t>
            </a:r>
            <a:r>
              <a:rPr lang="en-US" altLang="en-US" sz="2400" dirty="0" smtClean="0">
                <a:latin typeface="+mn-lt"/>
                <a:ea typeface="ＭＳ Ｐゴシック" panose="020B0600070205080204" pitchFamily="34" charset="-128"/>
              </a:rPr>
              <a:t> 10</a:t>
            </a:r>
            <a:r>
              <a:rPr lang="en-US" altLang="en-US" sz="2400" dirty="0">
                <a:latin typeface="+mn-lt"/>
                <a:ea typeface="ＭＳ Ｐゴシック" panose="020B0600070205080204" pitchFamily="34" charset="-128"/>
              </a:rPr>
              <a:t>)</a:t>
            </a:r>
          </a:p>
          <a:p>
            <a:r>
              <a:rPr lang="en-US" altLang="en-US" sz="2400" dirty="0">
                <a:latin typeface="+mn-lt"/>
                <a:ea typeface="ＭＳ Ｐゴシック" panose="020B0600070205080204" pitchFamily="34" charset="-128"/>
              </a:rPr>
              <a:t>Set of commands for specifying physical database design parameters, file structures for relations, and access paths, e.g., CREATE </a:t>
            </a:r>
            <a:r>
              <a:rPr lang="en-US" altLang="en-US" sz="2400" dirty="0" smtClean="0">
                <a:latin typeface="+mn-lt"/>
                <a:ea typeface="ＭＳ Ｐゴシック" panose="020B0600070205080204" pitchFamily="34" charset="-128"/>
              </a:rPr>
              <a:t>INDEX</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17909347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Additional Features of </a:t>
            </a:r>
            <a:r>
              <a:rPr lang="en-US" altLang="en-US" dirty="0" smtClean="0">
                <a:ea typeface="ＭＳ Ｐゴシック" panose="020B0600070205080204" pitchFamily="34" charset="-128"/>
              </a:rPr>
              <a:t>S</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Q</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L </a:t>
            </a:r>
            <a:r>
              <a:rPr lang="en-US" altLang="en-US" sz="2000" b="0" dirty="0" smtClean="0">
                <a:ea typeface="ＭＳ Ｐゴシック" panose="020B0600070205080204" pitchFamily="34" charset="-128"/>
              </a:rPr>
              <a:t>(2 </a:t>
            </a:r>
            <a:r>
              <a:rPr lang="en-US" altLang="en-US" sz="2000" b="0" dirty="0">
                <a:ea typeface="ＭＳ Ｐゴシック" panose="020B0600070205080204" pitchFamily="34" charset="-128"/>
              </a:rPr>
              <a:t>of 2)</a:t>
            </a:r>
            <a:endParaRPr lang="en-IN" dirty="0"/>
          </a:p>
        </p:txBody>
      </p:sp>
      <p:sp>
        <p:nvSpPr>
          <p:cNvPr id="3" name="Text Placeholder 2"/>
          <p:cNvSpPr>
            <a:spLocks noGrp="1"/>
          </p:cNvSpPr>
          <p:nvPr>
            <p:ph type="body" idx="1"/>
          </p:nvPr>
        </p:nvSpPr>
        <p:spPr/>
        <p:txBody>
          <a:bodyPr/>
          <a:lstStyle/>
          <a:p>
            <a:r>
              <a:rPr lang="en-US" altLang="en-US" sz="2400" dirty="0">
                <a:latin typeface="+mn-lt"/>
                <a:ea typeface="ＭＳ Ｐゴシック" panose="020B0600070205080204" pitchFamily="34" charset="-128"/>
              </a:rPr>
              <a:t>Transaction control commands </a:t>
            </a:r>
            <a:r>
              <a:rPr lang="en-US" altLang="en-US" sz="2400" dirty="0" smtClean="0">
                <a:latin typeface="+mn-lt"/>
                <a:ea typeface="ＭＳ Ｐゴシック" panose="020B0600070205080204" pitchFamily="34" charset="-128"/>
              </a:rPr>
              <a:t>(Ch</a:t>
            </a:r>
            <a:r>
              <a:rPr lang="en-US" altLang="en-US" sz="100" dirty="0" smtClean="0">
                <a:solidFill>
                  <a:schemeClr val="bg1"/>
                </a:solidFill>
                <a:latin typeface="+mn-lt"/>
                <a:ea typeface="ＭＳ Ｐゴシック" panose="020B0600070205080204" pitchFamily="34" charset="-128"/>
              </a:rPr>
              <a:t>apter</a:t>
            </a:r>
            <a:r>
              <a:rPr lang="en-US" altLang="en-US" sz="2400" dirty="0" smtClean="0">
                <a:latin typeface="+mn-lt"/>
                <a:ea typeface="ＭＳ Ｐゴシック" panose="020B0600070205080204" pitchFamily="34" charset="-128"/>
              </a:rPr>
              <a:t> 20</a:t>
            </a:r>
            <a:r>
              <a:rPr lang="en-US" altLang="en-US" sz="2400" dirty="0">
                <a:latin typeface="+mn-lt"/>
                <a:ea typeface="ＭＳ Ｐゴシック" panose="020B0600070205080204" pitchFamily="34" charset="-128"/>
              </a:rPr>
              <a:t>)</a:t>
            </a:r>
          </a:p>
          <a:p>
            <a:r>
              <a:rPr lang="en-US" altLang="en-US" sz="2400" dirty="0">
                <a:latin typeface="+mn-lt"/>
                <a:ea typeface="ＭＳ Ｐゴシック" panose="020B0600070205080204" pitchFamily="34" charset="-128"/>
              </a:rPr>
              <a:t>Specifying the granting and revoking of privileges to users </a:t>
            </a:r>
            <a:r>
              <a:rPr lang="en-US" altLang="en-US" sz="2400" dirty="0" smtClean="0">
                <a:latin typeface="+mn-lt"/>
                <a:ea typeface="ＭＳ Ｐゴシック" panose="020B0600070205080204" pitchFamily="34" charset="-128"/>
              </a:rPr>
              <a:t>(Ch</a:t>
            </a:r>
            <a:r>
              <a:rPr lang="en-US" altLang="en-US" sz="100" dirty="0" smtClean="0">
                <a:solidFill>
                  <a:schemeClr val="bg1"/>
                </a:solidFill>
                <a:latin typeface="+mn-lt"/>
                <a:ea typeface="ＭＳ Ｐゴシック" panose="020B0600070205080204" pitchFamily="34" charset="-128"/>
              </a:rPr>
              <a:t>apter</a:t>
            </a:r>
            <a:r>
              <a:rPr lang="en-US" altLang="en-US" sz="2400" dirty="0" smtClean="0">
                <a:latin typeface="+mn-lt"/>
                <a:ea typeface="ＭＳ Ｐゴシック" panose="020B0600070205080204" pitchFamily="34" charset="-128"/>
              </a:rPr>
              <a:t> 30</a:t>
            </a:r>
            <a:r>
              <a:rPr lang="en-US" altLang="en-US" sz="2400" dirty="0">
                <a:latin typeface="+mn-lt"/>
                <a:ea typeface="ＭＳ Ｐゴシック" panose="020B0600070205080204" pitchFamily="34" charset="-128"/>
              </a:rPr>
              <a:t>)</a:t>
            </a:r>
          </a:p>
          <a:p>
            <a:r>
              <a:rPr lang="en-US" altLang="en-US" sz="2400" dirty="0">
                <a:latin typeface="+mn-lt"/>
                <a:ea typeface="ＭＳ Ｐゴシック" panose="020B0600070205080204" pitchFamily="34" charset="-128"/>
              </a:rPr>
              <a:t>Constructs for creating triggers </a:t>
            </a:r>
            <a:r>
              <a:rPr lang="en-US" altLang="en-US" sz="2400" dirty="0" smtClean="0">
                <a:latin typeface="+mn-lt"/>
                <a:ea typeface="ＭＳ Ｐゴシック" panose="020B0600070205080204" pitchFamily="34" charset="-128"/>
              </a:rPr>
              <a:t>(Ch</a:t>
            </a:r>
            <a:r>
              <a:rPr lang="en-US" altLang="en-US" sz="100" dirty="0" smtClean="0">
                <a:solidFill>
                  <a:schemeClr val="bg1"/>
                </a:solidFill>
                <a:latin typeface="+mn-lt"/>
                <a:ea typeface="ＭＳ Ｐゴシック" panose="020B0600070205080204" pitchFamily="34" charset="-128"/>
              </a:rPr>
              <a:t>apter</a:t>
            </a:r>
            <a:r>
              <a:rPr lang="en-US" altLang="en-US" sz="2400" dirty="0" smtClean="0">
                <a:latin typeface="+mn-lt"/>
                <a:ea typeface="ＭＳ Ｐゴシック" panose="020B0600070205080204" pitchFamily="34" charset="-128"/>
              </a:rPr>
              <a:t> 26</a:t>
            </a:r>
            <a:r>
              <a:rPr lang="en-US" altLang="en-US" sz="2400" dirty="0">
                <a:latin typeface="+mn-lt"/>
                <a:ea typeface="ＭＳ Ｐゴシック" panose="020B0600070205080204" pitchFamily="34" charset="-128"/>
              </a:rPr>
              <a:t>)</a:t>
            </a:r>
          </a:p>
          <a:p>
            <a:r>
              <a:rPr lang="en-US" altLang="en-US" sz="2400" dirty="0">
                <a:latin typeface="+mn-lt"/>
                <a:ea typeface="ＭＳ Ｐゴシック" panose="020B0600070205080204" pitchFamily="34" charset="-128"/>
              </a:rPr>
              <a:t>Enhanced relational systems known as object-relational define relations as classes. Abstract data types (called User Defined Types- </a:t>
            </a:r>
            <a:r>
              <a:rPr lang="en-US" altLang="en-US" sz="2400" dirty="0" smtClean="0">
                <a:latin typeface="+mn-lt"/>
                <a:ea typeface="ＭＳ Ｐゴシック" panose="020B0600070205080204" pitchFamily="34" charset="-128"/>
              </a:rPr>
              <a:t>U</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D</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T</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s</a:t>
            </a:r>
            <a:r>
              <a:rPr lang="en-US" altLang="en-US" sz="2400" dirty="0">
                <a:latin typeface="+mn-lt"/>
                <a:ea typeface="ＭＳ Ｐゴシック" panose="020B0600070205080204" pitchFamily="34" charset="-128"/>
              </a:rPr>
              <a:t>) are supported with CREATE TYPE</a:t>
            </a:r>
          </a:p>
          <a:p>
            <a:r>
              <a:rPr lang="en-US" altLang="en-US" sz="2400" dirty="0">
                <a:latin typeface="+mn-lt"/>
                <a:ea typeface="ＭＳ Ｐゴシック" panose="020B0600070205080204" pitchFamily="34" charset="-128"/>
              </a:rPr>
              <a:t>New technologies such as </a:t>
            </a:r>
            <a:r>
              <a:rPr lang="en-US" altLang="en-US" sz="2400" dirty="0" smtClean="0">
                <a:latin typeface="+mn-lt"/>
                <a:ea typeface="ＭＳ Ｐゴシック" panose="020B0600070205080204" pitchFamily="34" charset="-128"/>
              </a:rPr>
              <a:t>X</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M</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L (Ch</a:t>
            </a:r>
            <a:r>
              <a:rPr lang="en-US" altLang="en-US" sz="100" dirty="0" smtClean="0">
                <a:solidFill>
                  <a:schemeClr val="bg1"/>
                </a:solidFill>
                <a:latin typeface="+mn-lt"/>
                <a:ea typeface="ＭＳ Ｐゴシック" panose="020B0600070205080204" pitchFamily="34" charset="-128"/>
              </a:rPr>
              <a:t>apter</a:t>
            </a:r>
            <a:r>
              <a:rPr lang="en-US" altLang="en-US" sz="2400" dirty="0" smtClean="0">
                <a:latin typeface="+mn-lt"/>
                <a:ea typeface="ＭＳ Ｐゴシック" panose="020B0600070205080204" pitchFamily="34" charset="-128"/>
              </a:rPr>
              <a:t> 13</a:t>
            </a:r>
            <a:r>
              <a:rPr lang="en-US" altLang="en-US" sz="2400" dirty="0">
                <a:latin typeface="+mn-lt"/>
                <a:ea typeface="ＭＳ Ｐゴシック" panose="020B0600070205080204" pitchFamily="34" charset="-128"/>
              </a:rPr>
              <a:t>) and </a:t>
            </a:r>
            <a:r>
              <a:rPr lang="en-US" altLang="en-US" sz="2400" dirty="0" smtClean="0">
                <a:latin typeface="+mn-lt"/>
                <a:ea typeface="ＭＳ Ｐゴシック" panose="020B0600070205080204" pitchFamily="34" charset="-128"/>
              </a:rPr>
              <a:t>O</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L</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A</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P (Ch</a:t>
            </a:r>
            <a:r>
              <a:rPr lang="en-US" altLang="en-US" sz="100" dirty="0" smtClean="0">
                <a:solidFill>
                  <a:schemeClr val="bg1"/>
                </a:solidFill>
                <a:latin typeface="+mn-lt"/>
                <a:ea typeface="ＭＳ Ｐゴシック" panose="020B0600070205080204" pitchFamily="34" charset="-128"/>
              </a:rPr>
              <a:t>apter</a:t>
            </a:r>
            <a:r>
              <a:rPr lang="en-US" altLang="en-US" sz="2400" dirty="0" smtClean="0">
                <a:latin typeface="+mn-lt"/>
                <a:ea typeface="ＭＳ Ｐゴシック" panose="020B0600070205080204" pitchFamily="34" charset="-128"/>
              </a:rPr>
              <a:t> 29</a:t>
            </a:r>
            <a:r>
              <a:rPr lang="en-US" altLang="en-US" sz="2400" dirty="0">
                <a:latin typeface="+mn-lt"/>
                <a:ea typeface="ＭＳ Ｐゴシック" panose="020B0600070205080204" pitchFamily="34" charset="-128"/>
              </a:rPr>
              <a:t>) are added to versions of </a:t>
            </a:r>
            <a:r>
              <a:rPr lang="en-US" altLang="en-US" sz="2400" dirty="0" smtClean="0">
                <a:latin typeface="+mn-lt"/>
                <a:ea typeface="ＭＳ Ｐゴシック" panose="020B0600070205080204" pitchFamily="34" charset="-128"/>
              </a:rPr>
              <a:t>S</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Q</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L</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34989141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Summary</a:t>
            </a:r>
            <a:endParaRPr lang="en-IN" dirty="0"/>
          </a:p>
        </p:txBody>
      </p:sp>
      <p:sp>
        <p:nvSpPr>
          <p:cNvPr id="3" name="Text Placeholder 2"/>
          <p:cNvSpPr>
            <a:spLocks noGrp="1"/>
          </p:cNvSpPr>
          <p:nvPr>
            <p:ph type="body" idx="1"/>
          </p:nvPr>
        </p:nvSpPr>
        <p:spPr/>
        <p:txBody>
          <a:bodyPr/>
          <a:lstStyle/>
          <a:p>
            <a:pPr marL="256032" indent="-256032"/>
            <a:r>
              <a:rPr lang="en-US" altLang="en-US" sz="2400" dirty="0" smtClean="0">
                <a:latin typeface="+mn-lt"/>
                <a:ea typeface="ＭＳ Ｐゴシック" panose="020B0600070205080204" pitchFamily="34" charset="-128"/>
              </a:rPr>
              <a:t>S</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Q</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L</a:t>
            </a:r>
            <a:endParaRPr lang="en-US" altLang="en-US" sz="2400" dirty="0">
              <a:latin typeface="+mn-lt"/>
              <a:ea typeface="ＭＳ Ｐゴシック" panose="020B0600070205080204" pitchFamily="34" charset="-128"/>
            </a:endParaRPr>
          </a:p>
          <a:p>
            <a:pPr lvl="1"/>
            <a:r>
              <a:rPr lang="en-US" altLang="en-US" sz="2400" dirty="0">
                <a:latin typeface="+mn-lt"/>
                <a:ea typeface="ＭＳ Ｐゴシック" panose="020B0600070205080204" pitchFamily="34" charset="-128"/>
              </a:rPr>
              <a:t>A Comprehensive language for relational database management</a:t>
            </a:r>
          </a:p>
          <a:p>
            <a:pPr lvl="1"/>
            <a:r>
              <a:rPr lang="en-US" altLang="en-US" sz="2400" dirty="0">
                <a:latin typeface="+mn-lt"/>
                <a:ea typeface="ＭＳ Ｐゴシック" panose="020B0600070205080204" pitchFamily="34" charset="-128"/>
              </a:rPr>
              <a:t>Data definition, queries, updates, constraint specification, and view definition</a:t>
            </a:r>
          </a:p>
          <a:p>
            <a:pPr marL="256032" indent="-256032"/>
            <a:r>
              <a:rPr lang="en-US" altLang="en-US" sz="2400" dirty="0" smtClean="0">
                <a:latin typeface="+mn-lt"/>
                <a:ea typeface="ＭＳ Ｐゴシック" panose="020B0600070205080204" pitchFamily="34" charset="-128"/>
              </a:rPr>
              <a:t>Covered:</a:t>
            </a:r>
            <a:endParaRPr lang="en-US" altLang="en-US" sz="2400" dirty="0">
              <a:latin typeface="+mn-lt"/>
              <a:ea typeface="ＭＳ Ｐゴシック" panose="020B0600070205080204" pitchFamily="34" charset="-128"/>
            </a:endParaRPr>
          </a:p>
          <a:p>
            <a:pPr lvl="1"/>
            <a:r>
              <a:rPr lang="en-US" altLang="en-US" sz="2400" dirty="0">
                <a:latin typeface="+mn-lt"/>
                <a:ea typeface="ＭＳ Ｐゴシック" panose="020B0600070205080204" pitchFamily="34" charset="-128"/>
              </a:rPr>
              <a:t>Data definition commands for creating </a:t>
            </a:r>
            <a:r>
              <a:rPr lang="en-US" altLang="en-US" sz="2400" dirty="0" smtClean="0">
                <a:latin typeface="+mn-lt"/>
                <a:ea typeface="ＭＳ Ｐゴシック" panose="020B0600070205080204" pitchFamily="34" charset="-128"/>
              </a:rPr>
              <a:t>tables</a:t>
            </a:r>
            <a:endParaRPr lang="en-US" altLang="en-US" sz="2400" dirty="0">
              <a:latin typeface="+mn-lt"/>
              <a:ea typeface="ＭＳ Ｐゴシック" panose="020B0600070205080204" pitchFamily="34" charset="-128"/>
            </a:endParaRPr>
          </a:p>
          <a:p>
            <a:pPr lvl="1"/>
            <a:r>
              <a:rPr lang="en-US" altLang="en-US" sz="2400" dirty="0">
                <a:latin typeface="+mn-lt"/>
                <a:ea typeface="ＭＳ Ｐゴシック" panose="020B0600070205080204" pitchFamily="34" charset="-128"/>
              </a:rPr>
              <a:t>Commands for constraint specification</a:t>
            </a:r>
          </a:p>
          <a:p>
            <a:pPr lvl="1"/>
            <a:r>
              <a:rPr lang="en-US" altLang="en-US" sz="2400" dirty="0">
                <a:latin typeface="+mn-lt"/>
                <a:ea typeface="ＭＳ Ｐゴシック" panose="020B0600070205080204" pitchFamily="34" charset="-128"/>
              </a:rPr>
              <a:t>Simple retrieval queries</a:t>
            </a:r>
          </a:p>
          <a:p>
            <a:pPr lvl="1"/>
            <a:r>
              <a:rPr lang="en-US" altLang="en-US" sz="2400" dirty="0">
                <a:latin typeface="+mn-lt"/>
                <a:ea typeface="ＭＳ Ｐゴシック" panose="020B0600070205080204" pitchFamily="34" charset="-128"/>
              </a:rPr>
              <a:t>Database update </a:t>
            </a:r>
            <a:r>
              <a:rPr lang="en-US" altLang="en-US" sz="2400" dirty="0" smtClean="0">
                <a:latin typeface="+mn-lt"/>
                <a:ea typeface="ＭＳ Ｐゴシック" panose="020B0600070205080204" pitchFamily="34" charset="-128"/>
              </a:rPr>
              <a:t>commands</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36685235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Schema and Catalog Concepts in </a:t>
            </a:r>
            <a:r>
              <a:rPr lang="en-US" altLang="en-US" dirty="0" smtClean="0">
                <a:ea typeface="ＭＳ Ｐゴシック" panose="020B0600070205080204" pitchFamily="34" charset="-128"/>
              </a:rPr>
              <a:t>S</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Q</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L </a:t>
            </a:r>
            <a:r>
              <a:rPr lang="en-US" altLang="en-US" sz="2000" b="0" dirty="0" smtClean="0">
                <a:ea typeface="ＭＳ Ｐゴシック" panose="020B0600070205080204" pitchFamily="34" charset="-128"/>
              </a:rPr>
              <a:t>(1 of 2)</a:t>
            </a:r>
            <a:endParaRPr lang="en-IN" sz="2000" b="0" dirty="0"/>
          </a:p>
        </p:txBody>
      </p:sp>
      <p:sp>
        <p:nvSpPr>
          <p:cNvPr id="3" name="Text Placeholder 2"/>
          <p:cNvSpPr>
            <a:spLocks noGrp="1"/>
          </p:cNvSpPr>
          <p:nvPr>
            <p:ph type="body" idx="1"/>
          </p:nvPr>
        </p:nvSpPr>
        <p:spPr>
          <a:xfrm>
            <a:off x="457200" y="1600200"/>
            <a:ext cx="8229600" cy="4684486"/>
          </a:xfrm>
        </p:spPr>
        <p:txBody>
          <a:bodyPr/>
          <a:lstStyle/>
          <a:p>
            <a:r>
              <a:rPr lang="en-US" altLang="en-US" sz="2400" dirty="0">
                <a:latin typeface="+mn-lt"/>
                <a:ea typeface="ＭＳ Ｐゴシック" panose="020B0600070205080204" pitchFamily="34" charset="-128"/>
              </a:rPr>
              <a:t>We cover the basic standard </a:t>
            </a:r>
            <a:r>
              <a:rPr lang="en-US" altLang="en-US" sz="2400" dirty="0" smtClean="0">
                <a:latin typeface="+mn-lt"/>
                <a:ea typeface="ＭＳ Ｐゴシック" panose="020B0600070205080204" pitchFamily="34" charset="-128"/>
              </a:rPr>
              <a:t>S</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Q</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L </a:t>
            </a:r>
            <a:r>
              <a:rPr lang="en-US" altLang="en-US" sz="2400" dirty="0">
                <a:latin typeface="+mn-lt"/>
                <a:ea typeface="ＭＳ Ｐゴシック" panose="020B0600070205080204" pitchFamily="34" charset="-128"/>
              </a:rPr>
              <a:t>syntax – there are variations in existing </a:t>
            </a:r>
            <a:r>
              <a:rPr lang="en-US" altLang="en-US" sz="2400" dirty="0" smtClean="0">
                <a:latin typeface="+mn-lt"/>
                <a:ea typeface="ＭＳ Ｐゴシック" panose="020B0600070205080204" pitchFamily="34" charset="-128"/>
              </a:rPr>
              <a:t>R</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D</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B</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M</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S systems</a:t>
            </a:r>
          </a:p>
          <a:p>
            <a:r>
              <a:rPr lang="en-US" altLang="en-US" sz="2400" b="1" dirty="0">
                <a:latin typeface="+mn-lt"/>
                <a:ea typeface="ＭＳ Ｐゴシック" panose="020B0600070205080204" pitchFamily="34" charset="-128"/>
              </a:rPr>
              <a:t>S</a:t>
            </a:r>
            <a:r>
              <a:rPr lang="en-US" altLang="en-US" sz="100" b="1" dirty="0">
                <a:latin typeface="+mn-lt"/>
                <a:ea typeface="ＭＳ Ｐゴシック" panose="020B0600070205080204" pitchFamily="34" charset="-128"/>
              </a:rPr>
              <a:t> </a:t>
            </a:r>
            <a:r>
              <a:rPr lang="en-US" altLang="en-US" sz="2400" b="1" dirty="0">
                <a:latin typeface="+mn-lt"/>
                <a:ea typeface="ＭＳ Ｐゴシック" panose="020B0600070205080204" pitchFamily="34" charset="-128"/>
              </a:rPr>
              <a:t>Q</a:t>
            </a:r>
            <a:r>
              <a:rPr lang="en-US" altLang="en-US" sz="100" b="1" dirty="0">
                <a:latin typeface="+mn-lt"/>
                <a:ea typeface="ＭＳ Ｐゴシック" panose="020B0600070205080204" pitchFamily="34" charset="-128"/>
              </a:rPr>
              <a:t> </a:t>
            </a:r>
            <a:r>
              <a:rPr lang="en-US" altLang="en-US" sz="2400" b="1" dirty="0">
                <a:latin typeface="+mn-lt"/>
                <a:ea typeface="ＭＳ Ｐゴシック" panose="020B0600070205080204" pitchFamily="34" charset="-128"/>
              </a:rPr>
              <a:t>L</a:t>
            </a:r>
            <a:r>
              <a:rPr lang="en-US" altLang="en-US" sz="2400" b="1" dirty="0" smtClean="0">
                <a:latin typeface="+mn-lt"/>
                <a:ea typeface="ＭＳ Ｐゴシック" panose="020B0600070205080204" pitchFamily="34" charset="-128"/>
              </a:rPr>
              <a:t> schema</a:t>
            </a:r>
          </a:p>
          <a:p>
            <a:pPr lvl="1"/>
            <a:r>
              <a:rPr lang="en-US" altLang="en-US" sz="2400" dirty="0" smtClean="0">
                <a:latin typeface="+mn-lt"/>
                <a:ea typeface="ＭＳ Ｐゴシック" panose="020B0600070205080204" pitchFamily="34" charset="-128"/>
              </a:rPr>
              <a:t>Identified </a:t>
            </a:r>
            <a:r>
              <a:rPr lang="en-US" altLang="en-US" sz="2400" dirty="0">
                <a:latin typeface="+mn-lt"/>
                <a:ea typeface="ＭＳ Ｐゴシック" panose="020B0600070205080204" pitchFamily="34" charset="-128"/>
              </a:rPr>
              <a:t>by a </a:t>
            </a:r>
            <a:r>
              <a:rPr lang="en-US" altLang="en-US" sz="2400" b="1" dirty="0">
                <a:latin typeface="+mn-lt"/>
                <a:ea typeface="ＭＳ Ｐゴシック" panose="020B0600070205080204" pitchFamily="34" charset="-128"/>
              </a:rPr>
              <a:t>schema </a:t>
            </a:r>
            <a:r>
              <a:rPr lang="en-US" altLang="en-US" sz="2400" b="1" dirty="0" smtClean="0">
                <a:latin typeface="+mn-lt"/>
                <a:ea typeface="ＭＳ Ｐゴシック" panose="020B0600070205080204" pitchFamily="34" charset="-128"/>
              </a:rPr>
              <a:t>name</a:t>
            </a:r>
          </a:p>
          <a:p>
            <a:pPr lvl="1"/>
            <a:r>
              <a:rPr lang="en-US" altLang="en-US" sz="2400" dirty="0" smtClean="0">
                <a:latin typeface="+mn-lt"/>
                <a:ea typeface="ＭＳ Ｐゴシック" panose="020B0600070205080204" pitchFamily="34" charset="-128"/>
              </a:rPr>
              <a:t>Includes an </a:t>
            </a:r>
            <a:r>
              <a:rPr lang="en-US" altLang="en-US" sz="2400" b="1" dirty="0" smtClean="0">
                <a:latin typeface="+mn-lt"/>
                <a:ea typeface="ＭＳ Ｐゴシック" panose="020B0600070205080204" pitchFamily="34" charset="-128"/>
              </a:rPr>
              <a:t>authorization identifier</a:t>
            </a:r>
            <a:r>
              <a:rPr lang="en-US" altLang="en-US" sz="2400" dirty="0" smtClean="0">
                <a:latin typeface="+mn-lt"/>
                <a:ea typeface="ＭＳ Ｐゴシック" panose="020B0600070205080204" pitchFamily="34" charset="-128"/>
              </a:rPr>
              <a:t> and </a:t>
            </a:r>
            <a:r>
              <a:rPr lang="en-US" altLang="en-US" sz="2400" b="1" dirty="0" smtClean="0">
                <a:latin typeface="+mn-lt"/>
                <a:ea typeface="ＭＳ Ｐゴシック" panose="020B0600070205080204" pitchFamily="34" charset="-128"/>
              </a:rPr>
              <a:t>descriptors</a:t>
            </a:r>
            <a:r>
              <a:rPr lang="en-US" altLang="en-US" sz="2400" dirty="0" smtClean="0">
                <a:latin typeface="+mn-lt"/>
                <a:ea typeface="ＭＳ Ｐゴシック" panose="020B0600070205080204" pitchFamily="34" charset="-128"/>
              </a:rPr>
              <a:t> for each element</a:t>
            </a:r>
          </a:p>
          <a:p>
            <a:r>
              <a:rPr lang="en-US" altLang="en-US" sz="2400" b="1" dirty="0" smtClean="0">
                <a:latin typeface="+mn-lt"/>
                <a:ea typeface="ＭＳ Ｐゴシック" panose="020B0600070205080204" pitchFamily="34" charset="-128"/>
              </a:rPr>
              <a:t>Schema </a:t>
            </a:r>
            <a:r>
              <a:rPr lang="en-US" altLang="en-US" sz="2400" b="1" dirty="0">
                <a:latin typeface="+mn-lt"/>
                <a:ea typeface="ＭＳ Ｐゴシック" panose="020B0600070205080204" pitchFamily="34" charset="-128"/>
              </a:rPr>
              <a:t>elements</a:t>
            </a:r>
            <a:r>
              <a:rPr lang="en-US" altLang="en-US" sz="2400" dirty="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include</a:t>
            </a:r>
            <a:endParaRPr lang="en-US" altLang="en-US" sz="2400" dirty="0">
              <a:latin typeface="+mn-lt"/>
              <a:ea typeface="ＭＳ Ｐゴシック" panose="020B0600070205080204" pitchFamily="34" charset="-128"/>
            </a:endParaRPr>
          </a:p>
          <a:p>
            <a:pPr lvl="1"/>
            <a:r>
              <a:rPr lang="en-US" altLang="en-US" sz="2400" dirty="0">
                <a:latin typeface="+mn-lt"/>
                <a:ea typeface="ＭＳ Ｐゴシック" panose="020B0600070205080204" pitchFamily="34" charset="-128"/>
              </a:rPr>
              <a:t>Tables, constraints, views, domains, and other constructs</a:t>
            </a:r>
          </a:p>
          <a:p>
            <a:r>
              <a:rPr lang="en-US" altLang="en-US" sz="2400" dirty="0">
                <a:latin typeface="+mn-lt"/>
                <a:ea typeface="ＭＳ Ｐゴシック" panose="020B0600070205080204" pitchFamily="34" charset="-128"/>
              </a:rPr>
              <a:t>Each statement in S</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Q</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L</a:t>
            </a:r>
            <a:r>
              <a:rPr lang="en-US" altLang="en-US" sz="2400" dirty="0" smtClean="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ends with a </a:t>
            </a:r>
            <a:r>
              <a:rPr lang="en-US" altLang="en-US" sz="2400" b="1" dirty="0" smtClean="0">
                <a:latin typeface="+mn-lt"/>
                <a:ea typeface="ＭＳ Ｐゴシック" panose="020B0600070205080204" pitchFamily="34" charset="-128"/>
              </a:rPr>
              <a:t>semicolon</a:t>
            </a:r>
            <a:endParaRPr lang="en-US" altLang="en-US" sz="2400" b="1" dirty="0">
              <a:latin typeface="+mn-lt"/>
              <a:ea typeface="ＭＳ Ｐゴシック" panose="020B0600070205080204" pitchFamily="34" charset="-128"/>
            </a:endParaRPr>
          </a:p>
        </p:txBody>
      </p:sp>
    </p:spTree>
    <p:extLst>
      <p:ext uri="{BB962C8B-B14F-4D97-AF65-F5344CB8AC3E}">
        <p14:creationId xmlns:p14="http://schemas.microsoft.com/office/powerpoint/2010/main" val="990654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Schema and Catalog Concepts in </a:t>
            </a:r>
            <a:r>
              <a:rPr lang="en-US" altLang="en-US" dirty="0" smtClean="0">
                <a:ea typeface="ＭＳ Ｐゴシック" panose="020B0600070205080204" pitchFamily="34" charset="-128"/>
              </a:rPr>
              <a:t>S</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Q</a:t>
            </a:r>
            <a:r>
              <a:rPr lang="en-US" altLang="en-US" sz="100" dirty="0" smtClean="0">
                <a:ea typeface="ＭＳ Ｐゴシック" panose="020B0600070205080204" pitchFamily="34" charset="-128"/>
              </a:rPr>
              <a:t> </a:t>
            </a:r>
            <a:r>
              <a:rPr lang="en-US" altLang="en-US" dirty="0">
                <a:ea typeface="ＭＳ Ｐゴシック" panose="020B0600070205080204" pitchFamily="34" charset="-128"/>
              </a:rPr>
              <a:t>L </a:t>
            </a:r>
            <a:r>
              <a:rPr lang="en-US" altLang="en-US" sz="2000" b="0" dirty="0" smtClean="0">
                <a:ea typeface="ＭＳ Ｐゴシック" panose="020B0600070205080204" pitchFamily="34" charset="-128"/>
              </a:rPr>
              <a:t>(2 </a:t>
            </a:r>
            <a:r>
              <a:rPr lang="en-US" altLang="en-US" sz="2000" b="0" dirty="0">
                <a:ea typeface="ＭＳ Ｐゴシック" panose="020B0600070205080204" pitchFamily="34" charset="-128"/>
              </a:rPr>
              <a:t>of 2)</a:t>
            </a:r>
            <a:endParaRPr lang="en-IN" sz="2000" b="0" dirty="0"/>
          </a:p>
        </p:txBody>
      </p:sp>
      <p:sp>
        <p:nvSpPr>
          <p:cNvPr id="3" name="Text Placeholder 2"/>
          <p:cNvSpPr>
            <a:spLocks noGrp="1"/>
          </p:cNvSpPr>
          <p:nvPr>
            <p:ph type="body" idx="1"/>
          </p:nvPr>
        </p:nvSpPr>
        <p:spPr/>
        <p:txBody>
          <a:bodyPr/>
          <a:lstStyle/>
          <a:p>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CREATE SCHEMA </a:t>
            </a:r>
            <a:r>
              <a:rPr lang="en-US" altLang="en-US" sz="2400" dirty="0">
                <a:latin typeface="+mn-lt"/>
                <a:ea typeface="ＭＳ Ｐゴシック" panose="020B0600070205080204" pitchFamily="34" charset="-128"/>
              </a:rPr>
              <a:t>statement</a:t>
            </a:r>
          </a:p>
          <a:p>
            <a:pPr lvl="1"/>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CREATE SCHEMA COMPANY </a:t>
            </a:r>
            <a:r>
              <a:rPr lang="en-US"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AUTHORIZATION ‘Jsmith’;</a:t>
            </a:r>
          </a:p>
          <a:p>
            <a:r>
              <a:rPr lang="en-US" altLang="en-US" sz="2400" b="1" dirty="0" smtClean="0">
                <a:latin typeface="+mn-lt"/>
                <a:ea typeface="ＭＳ Ｐゴシック" panose="020B0600070205080204" pitchFamily="34" charset="-128"/>
              </a:rPr>
              <a:t>Catalog</a:t>
            </a:r>
          </a:p>
          <a:p>
            <a:pPr lvl="1"/>
            <a:r>
              <a:rPr lang="en-US" altLang="en-US" sz="2400" dirty="0" smtClean="0">
                <a:latin typeface="+mn-lt"/>
                <a:ea typeface="ＭＳ Ｐゴシック" panose="020B0600070205080204" pitchFamily="34" charset="-128"/>
              </a:rPr>
              <a:t>Named collection of schemas in an S</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Q</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L environment</a:t>
            </a:r>
          </a:p>
          <a:p>
            <a:r>
              <a:rPr lang="en-US" altLang="en-US" sz="2400" dirty="0" smtClean="0">
                <a:latin typeface="+mn-lt"/>
                <a:ea typeface="ＭＳ Ｐゴシック" panose="020B0600070205080204" pitchFamily="34" charset="-128"/>
              </a:rPr>
              <a:t>S</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Q</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L </a:t>
            </a:r>
            <a:r>
              <a:rPr lang="en-US" altLang="en-US" sz="2400" dirty="0">
                <a:latin typeface="+mn-lt"/>
                <a:ea typeface="ＭＳ Ｐゴシック" panose="020B0600070205080204" pitchFamily="34" charset="-128"/>
              </a:rPr>
              <a:t>also has the concept of a cluster of catalogs</a:t>
            </a:r>
            <a:r>
              <a:rPr lang="en-US" altLang="en-US" sz="2400" dirty="0" smtClean="0">
                <a:latin typeface="+mn-lt"/>
                <a:ea typeface="ＭＳ Ｐゴシック" panose="020B0600070205080204" pitchFamily="34" charset="-128"/>
              </a:rPr>
              <a:t>.</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960121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77085" cy="1097279"/>
          </a:xfrm>
        </p:spPr>
        <p:txBody>
          <a:bodyPr/>
          <a:lstStyle/>
          <a:p>
            <a:r>
              <a:rPr lang="en-US" altLang="en-US" sz="3200" dirty="0">
                <a:ea typeface="ＭＳ Ｐゴシック" panose="020B0600070205080204" pitchFamily="34" charset="-128"/>
              </a:rPr>
              <a:t>The </a:t>
            </a:r>
            <a:r>
              <a:rPr lang="en-US" altLang="en-US" sz="3200" dirty="0" smtClean="0">
                <a:ea typeface="ＭＳ Ｐゴシック" panose="020B0600070205080204" pitchFamily="34" charset="-128"/>
              </a:rPr>
              <a:t>CREATE TABLE </a:t>
            </a:r>
            <a:r>
              <a:rPr lang="en-US" altLang="en-US" sz="3200" dirty="0">
                <a:ea typeface="ＭＳ Ｐゴシック" panose="020B0600070205080204" pitchFamily="34" charset="-128"/>
              </a:rPr>
              <a:t>Command </a:t>
            </a:r>
            <a:r>
              <a:rPr lang="en-US" altLang="en-US" sz="3200" dirty="0" smtClean="0">
                <a:ea typeface="ＭＳ Ｐゴシック" panose="020B0600070205080204" pitchFamily="34" charset="-128"/>
              </a:rPr>
              <a:t>in S</a:t>
            </a:r>
            <a:r>
              <a:rPr lang="en-US" altLang="en-US" sz="100" dirty="0" smtClean="0">
                <a:ea typeface="ＭＳ Ｐゴシック" panose="020B0600070205080204" pitchFamily="34" charset="-128"/>
              </a:rPr>
              <a:t> </a:t>
            </a:r>
            <a:r>
              <a:rPr lang="en-US" altLang="en-US" sz="3200" dirty="0" smtClean="0">
                <a:ea typeface="ＭＳ Ｐゴシック" panose="020B0600070205080204" pitchFamily="34" charset="-128"/>
              </a:rPr>
              <a:t>Q</a:t>
            </a:r>
            <a:r>
              <a:rPr lang="en-US" altLang="en-US" sz="100" dirty="0" smtClean="0">
                <a:ea typeface="ＭＳ Ｐゴシック" panose="020B0600070205080204" pitchFamily="34" charset="-128"/>
              </a:rPr>
              <a:t> </a:t>
            </a:r>
            <a:r>
              <a:rPr lang="en-US" altLang="en-US" sz="3200" dirty="0" smtClean="0">
                <a:ea typeface="ＭＳ Ｐゴシック" panose="020B0600070205080204" pitchFamily="34" charset="-128"/>
              </a:rPr>
              <a:t>L </a:t>
            </a:r>
            <a:r>
              <a:rPr lang="en-US" altLang="en-US" sz="2000" b="0" dirty="0" smtClean="0">
                <a:ea typeface="ＭＳ Ｐゴシック" panose="020B0600070205080204" pitchFamily="34" charset="-128"/>
              </a:rPr>
              <a:t>(1 </a:t>
            </a:r>
            <a:r>
              <a:rPr lang="en-US" altLang="en-US" sz="2000" b="0" dirty="0">
                <a:ea typeface="ＭＳ Ｐゴシック" panose="020B0600070205080204" pitchFamily="34" charset="-128"/>
              </a:rPr>
              <a:t>of </a:t>
            </a:r>
            <a:r>
              <a:rPr lang="en-US" altLang="en-US" sz="2000" b="0" dirty="0" smtClean="0">
                <a:ea typeface="ＭＳ Ｐゴシック" panose="020B0600070205080204" pitchFamily="34" charset="-128"/>
              </a:rPr>
              <a:t>3)</a:t>
            </a:r>
            <a:endParaRPr lang="en-IN" sz="2000" b="0" dirty="0"/>
          </a:p>
        </p:txBody>
      </p:sp>
      <p:sp>
        <p:nvSpPr>
          <p:cNvPr id="3" name="Text Placeholder 2"/>
          <p:cNvSpPr>
            <a:spLocks noGrp="1"/>
          </p:cNvSpPr>
          <p:nvPr>
            <p:ph type="body" idx="1"/>
          </p:nvPr>
        </p:nvSpPr>
        <p:spPr/>
        <p:txBody>
          <a:bodyPr/>
          <a:lstStyle/>
          <a:p>
            <a:pPr>
              <a:defRPr/>
            </a:pPr>
            <a:r>
              <a:rPr lang="en-US" sz="2400" dirty="0">
                <a:latin typeface="+mn-lt"/>
              </a:rPr>
              <a:t>Specifying a new </a:t>
            </a:r>
            <a:r>
              <a:rPr lang="en-US" sz="2400" dirty="0" smtClean="0">
                <a:latin typeface="+mn-lt"/>
              </a:rPr>
              <a:t>relation</a:t>
            </a:r>
            <a:endParaRPr lang="en-US" sz="2400" dirty="0">
              <a:latin typeface="+mn-lt"/>
            </a:endParaRPr>
          </a:p>
          <a:p>
            <a:pPr lvl="1">
              <a:defRPr/>
            </a:pPr>
            <a:r>
              <a:rPr lang="en-US" sz="2400" dirty="0">
                <a:latin typeface="+mn-lt"/>
              </a:rPr>
              <a:t>Provide name of table</a:t>
            </a:r>
          </a:p>
          <a:p>
            <a:pPr lvl="1">
              <a:defRPr/>
            </a:pPr>
            <a:r>
              <a:rPr lang="en-US" sz="2400" dirty="0">
                <a:latin typeface="+mn-lt"/>
              </a:rPr>
              <a:t>Specify attributes, their </a:t>
            </a:r>
            <a:r>
              <a:rPr lang="en-US" sz="2400" dirty="0" smtClean="0">
                <a:latin typeface="+mn-lt"/>
              </a:rPr>
              <a:t>types and </a:t>
            </a:r>
            <a:r>
              <a:rPr lang="en-US" sz="2400" dirty="0">
                <a:latin typeface="+mn-lt"/>
              </a:rPr>
              <a:t>initial constraints</a:t>
            </a:r>
          </a:p>
          <a:p>
            <a:pPr>
              <a:defRPr/>
            </a:pPr>
            <a:r>
              <a:rPr lang="en-US" sz="2400" dirty="0">
                <a:latin typeface="+mn-lt"/>
              </a:rPr>
              <a:t>Can optionally specify schema:</a:t>
            </a:r>
          </a:p>
          <a:p>
            <a:pPr lvl="1">
              <a:defRPr/>
            </a:pPr>
            <a:r>
              <a:rPr lang="en-US" sz="2400" dirty="0">
                <a:latin typeface="Courier New" panose="02070309020205020404" pitchFamily="49" charset="0"/>
                <a:cs typeface="Courier New" panose="02070309020205020404" pitchFamily="49" charset="0"/>
              </a:rPr>
              <a:t>CREATE TABLE COMPANY.EMPLOYEE </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marL="722313" lvl="1" indent="0">
              <a:buNone/>
              <a:defRPr/>
            </a:pPr>
            <a:r>
              <a:rPr lang="en-US" sz="2400" dirty="0" smtClean="0">
                <a:latin typeface="+mn-lt"/>
              </a:rPr>
              <a:t>or</a:t>
            </a:r>
            <a:endParaRPr lang="en-US" sz="2400" dirty="0">
              <a:latin typeface="+mn-lt"/>
            </a:endParaRPr>
          </a:p>
          <a:p>
            <a:pPr lvl="1">
              <a:defRPr/>
            </a:pPr>
            <a:r>
              <a:rPr lang="en-US" sz="2400" dirty="0">
                <a:latin typeface="Courier New" panose="02070309020205020404" pitchFamily="49" charset="0"/>
                <a:cs typeface="Courier New" panose="02070309020205020404" pitchFamily="49" charset="0"/>
              </a:rPr>
              <a:t>CREATE TABLE EMPLOYEE </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04686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406581" cy="1097279"/>
          </a:xfrm>
        </p:spPr>
        <p:txBody>
          <a:bodyPr/>
          <a:lstStyle/>
          <a:p>
            <a:r>
              <a:rPr lang="en-US" altLang="en-US" sz="3200" dirty="0">
                <a:ea typeface="ＭＳ Ｐゴシック" panose="020B0600070205080204" pitchFamily="34" charset="-128"/>
              </a:rPr>
              <a:t>The </a:t>
            </a:r>
            <a:r>
              <a:rPr lang="en-US" altLang="en-US" sz="3200" dirty="0" smtClean="0">
                <a:ea typeface="ＭＳ Ｐゴシック" panose="020B0600070205080204" pitchFamily="34" charset="-128"/>
              </a:rPr>
              <a:t>CREATE TABLE Command </a:t>
            </a:r>
            <a:r>
              <a:rPr lang="en-US" altLang="en-US" sz="3200" dirty="0">
                <a:ea typeface="ＭＳ Ｐゴシック" panose="020B0600070205080204" pitchFamily="34" charset="-128"/>
              </a:rPr>
              <a:t>in </a:t>
            </a:r>
            <a:r>
              <a:rPr lang="en-US" altLang="en-US" sz="3200" dirty="0" smtClean="0">
                <a:ea typeface="ＭＳ Ｐゴシック" panose="020B0600070205080204" pitchFamily="34" charset="-128"/>
              </a:rPr>
              <a:t>S</a:t>
            </a:r>
            <a:r>
              <a:rPr lang="en-US" altLang="en-US" sz="100" dirty="0" smtClean="0">
                <a:ea typeface="ＭＳ Ｐゴシック" panose="020B0600070205080204" pitchFamily="34" charset="-128"/>
              </a:rPr>
              <a:t> </a:t>
            </a:r>
            <a:r>
              <a:rPr lang="en-US" altLang="en-US" sz="3200" dirty="0" smtClean="0">
                <a:ea typeface="ＭＳ Ｐゴシック" panose="020B0600070205080204" pitchFamily="34" charset="-128"/>
              </a:rPr>
              <a:t>Q</a:t>
            </a:r>
            <a:r>
              <a:rPr lang="en-US" altLang="en-US" sz="100" dirty="0" smtClean="0">
                <a:ea typeface="ＭＳ Ｐゴシック" panose="020B0600070205080204" pitchFamily="34" charset="-128"/>
              </a:rPr>
              <a:t> </a:t>
            </a:r>
            <a:r>
              <a:rPr lang="en-US" altLang="en-US" sz="3200" dirty="0" smtClean="0">
                <a:ea typeface="ＭＳ Ｐゴシック" panose="020B0600070205080204" pitchFamily="34" charset="-128"/>
              </a:rPr>
              <a:t>L </a:t>
            </a:r>
            <a:r>
              <a:rPr lang="en-US" altLang="en-US" sz="2000" b="0" dirty="0" smtClean="0">
                <a:ea typeface="ＭＳ Ｐゴシック" panose="020B0600070205080204" pitchFamily="34" charset="-128"/>
              </a:rPr>
              <a:t>(2 </a:t>
            </a:r>
            <a:r>
              <a:rPr lang="en-US" altLang="en-US" sz="2000" b="0" dirty="0">
                <a:ea typeface="ＭＳ Ｐゴシック" panose="020B0600070205080204" pitchFamily="34" charset="-128"/>
              </a:rPr>
              <a:t>of 3)</a:t>
            </a:r>
            <a:endParaRPr lang="en-IN" sz="2000" b="0" dirty="0"/>
          </a:p>
        </p:txBody>
      </p:sp>
      <p:sp>
        <p:nvSpPr>
          <p:cNvPr id="3" name="Text Placeholder 2"/>
          <p:cNvSpPr>
            <a:spLocks noGrp="1"/>
          </p:cNvSpPr>
          <p:nvPr>
            <p:ph type="body" idx="1"/>
          </p:nvPr>
        </p:nvSpPr>
        <p:spPr/>
        <p:txBody>
          <a:bodyPr/>
          <a:lstStyle/>
          <a:p>
            <a:r>
              <a:rPr lang="en-US" altLang="en-US" sz="2400" b="1" dirty="0">
                <a:latin typeface="+mn-lt"/>
                <a:ea typeface="ＭＳ Ｐゴシック" panose="020B0600070205080204" pitchFamily="34" charset="-128"/>
              </a:rPr>
              <a:t>Base tables (base relations)</a:t>
            </a:r>
          </a:p>
          <a:p>
            <a:pPr lvl="1"/>
            <a:r>
              <a:rPr lang="en-US" altLang="en-US" sz="2400" dirty="0">
                <a:latin typeface="+mn-lt"/>
                <a:ea typeface="ＭＳ Ｐゴシック" panose="020B0600070205080204" pitchFamily="34" charset="-128"/>
              </a:rPr>
              <a:t>Relation and its tuples are actually created and stored as a file by the </a:t>
            </a:r>
            <a:r>
              <a:rPr lang="en-US" altLang="en-US" sz="2400" dirty="0" smtClean="0">
                <a:latin typeface="+mn-lt"/>
                <a:ea typeface="ＭＳ Ｐゴシック" panose="020B0600070205080204" pitchFamily="34" charset="-128"/>
              </a:rPr>
              <a:t>D</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B</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M</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S</a:t>
            </a:r>
            <a:endParaRPr lang="en-US" altLang="en-US" sz="2400" dirty="0">
              <a:latin typeface="+mn-lt"/>
              <a:ea typeface="ＭＳ Ｐゴシック" panose="020B0600070205080204" pitchFamily="34" charset="-128"/>
            </a:endParaRPr>
          </a:p>
          <a:p>
            <a:r>
              <a:rPr lang="en-US" altLang="en-US" sz="2400" b="1" dirty="0">
                <a:latin typeface="+mn-lt"/>
                <a:ea typeface="ＭＳ Ｐゴシック" panose="020B0600070205080204" pitchFamily="34" charset="-128"/>
              </a:rPr>
              <a:t>Virtual relations (views)</a:t>
            </a:r>
          </a:p>
          <a:p>
            <a:pPr lvl="1"/>
            <a:r>
              <a:rPr lang="en-US" altLang="en-US" sz="2400" dirty="0">
                <a:latin typeface="+mn-lt"/>
                <a:ea typeface="ＭＳ Ｐゴシック" panose="020B0600070205080204" pitchFamily="34" charset="-128"/>
              </a:rPr>
              <a:t>Created through the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CREATE VIEW </a:t>
            </a:r>
            <a:r>
              <a:rPr lang="en-US" altLang="en-US" sz="2400" dirty="0">
                <a:latin typeface="+mn-lt"/>
                <a:ea typeface="ＭＳ Ｐゴシック" panose="020B0600070205080204" pitchFamily="34" charset="-128"/>
              </a:rPr>
              <a:t>statement. Do not correspond to any physical file</a:t>
            </a:r>
            <a:r>
              <a:rPr lang="en-US" altLang="en-US" sz="2400" dirty="0" smtClean="0">
                <a:latin typeface="+mn-lt"/>
                <a:ea typeface="ＭＳ Ｐゴシック" panose="020B0600070205080204" pitchFamily="34" charset="-128"/>
              </a:rPr>
              <a:t>.</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3801417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9051</TotalTime>
  <Words>3133</Words>
  <Application>Microsoft Office PowerPoint</Application>
  <PresentationFormat>On-screen Show (4:3)</PresentationFormat>
  <Paragraphs>327</Paragraphs>
  <Slides>55</Slides>
  <Notes>2</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55</vt:i4>
      </vt:variant>
    </vt:vector>
  </HeadingPairs>
  <TitlesOfParts>
    <vt:vector size="65" baseType="lpstr">
      <vt:lpstr>ＭＳ Ｐゴシック</vt:lpstr>
      <vt:lpstr>Arial</vt:lpstr>
      <vt:lpstr>Courier New</vt:lpstr>
      <vt:lpstr>Noto Sans Symbols</vt:lpstr>
      <vt:lpstr>Times New Roman</vt:lpstr>
      <vt:lpstr>Verdana</vt:lpstr>
      <vt:lpstr>Wingdings</vt:lpstr>
      <vt:lpstr>508 Lecture</vt:lpstr>
      <vt:lpstr>1_508 Lecture</vt:lpstr>
      <vt:lpstr>Equation</vt:lpstr>
      <vt:lpstr>Fundamentals of Database Systems</vt:lpstr>
      <vt:lpstr>Learning Objectives</vt:lpstr>
      <vt:lpstr>Basic S Q L</vt:lpstr>
      <vt:lpstr>S Q L Data Definition, Data Types, Standards</vt:lpstr>
      <vt:lpstr>S Q L Standards</vt:lpstr>
      <vt:lpstr>Schema and Catalog Concepts in S Q L (1 of 2)</vt:lpstr>
      <vt:lpstr>Schema and Catalog Concepts in S Q L (2 of 2)</vt:lpstr>
      <vt:lpstr>The CREATE TABLE Command in S Q L (1 of 3)</vt:lpstr>
      <vt:lpstr>The CREATE TABLE Command in S Q L (2 of 3)</vt:lpstr>
      <vt:lpstr>COMPANY Relational Database Schema</vt:lpstr>
      <vt:lpstr>Figure 5.6 One Possible Database State for the COMPANY Relational Database Schema (1 of 2)</vt:lpstr>
      <vt:lpstr>Figure 5.6 One Possible Database State for the COMPANY Relational Database Schema (2 of 2)</vt:lpstr>
      <vt:lpstr>Figure 6.1 S Q L CREATE TABLE Data Definition Statements for Defining the Company Schema from Figure 5.7 (1 of 2)</vt:lpstr>
      <vt:lpstr>Figure 6.1 S Q L CREATE TABLE Data Definition Statements for Defining the Company Schema from Figure 5.7 (2 of 2)</vt:lpstr>
      <vt:lpstr>The CREATE TABLE Command in S Q L (3 of 3)</vt:lpstr>
      <vt:lpstr>Attribute Data Types and Domains in S Q L (1 of 4)</vt:lpstr>
      <vt:lpstr>Attribute Data Types and Domains in S Q L (2 of 4)</vt:lpstr>
      <vt:lpstr>Attribute Data Types and Domains in S Q L (3 of 4)</vt:lpstr>
      <vt:lpstr>Attribute Data Types and Domains in S Q L (4 of 4)</vt:lpstr>
      <vt:lpstr>Specifying Constraints in S Q L</vt:lpstr>
      <vt:lpstr>Specifying Attribute Constraints</vt:lpstr>
      <vt:lpstr>Specifying Key and Referential Integrity Constraints (1 of 2)</vt:lpstr>
      <vt:lpstr>Specifying Key and Referential Integrity Constraints (2 of 2)</vt:lpstr>
      <vt:lpstr>Giving Names to Constraints</vt:lpstr>
      <vt:lpstr>Figure 6.2 Default Attribute Values and Referential Integrity Triggered Action Specification</vt:lpstr>
      <vt:lpstr>Specifying Constraints on Tuples Using CHECK</vt:lpstr>
      <vt:lpstr>Basic Retrieval Queries in S Q L</vt:lpstr>
      <vt:lpstr>The SELECT-FROM-WHERE Structure of Basic S Q L Queries (1 of 2)</vt:lpstr>
      <vt:lpstr>The SELECT-FROM-WHERE Structure of Basic S Q L Queries (2 of 2)</vt:lpstr>
      <vt:lpstr>Basic Retrieval Queries (1 of 2)</vt:lpstr>
      <vt:lpstr>Basic Retrieval Queries (2 of 2)</vt:lpstr>
      <vt:lpstr>Ambiguous Attribute Names</vt:lpstr>
      <vt:lpstr>Aliasing, Renaming and Tuple Variables (1 of 2)</vt:lpstr>
      <vt:lpstr>Aliasing, Renaming and Tuple Variables (2 of 2)</vt:lpstr>
      <vt:lpstr>Unspecified WHERE Clause and Use of the Asterisk (1 of 2)</vt:lpstr>
      <vt:lpstr>Unspecified WHERE Clause and Use of the Asterisk (2 of 2)</vt:lpstr>
      <vt:lpstr>Tables as Sets in S Q L (1 of 2)</vt:lpstr>
      <vt:lpstr>Tables as Sets in S Q L (2 of 2)</vt:lpstr>
      <vt:lpstr>Substring Pattern Matching and Arithmetic Operators</vt:lpstr>
      <vt:lpstr>Arithmetic Operations</vt:lpstr>
      <vt:lpstr>Ordering of Query Results</vt:lpstr>
      <vt:lpstr>Basic S Q L Retrieval Query Block</vt:lpstr>
      <vt:lpstr>INSERT, DELETE, and UPDATE Statements in S Q L</vt:lpstr>
      <vt:lpstr>INSERT</vt:lpstr>
      <vt:lpstr>The INSERT Command</vt:lpstr>
      <vt:lpstr>Bulk Loading of Tables</vt:lpstr>
      <vt:lpstr>DELETE</vt:lpstr>
      <vt:lpstr>The DELETE Command</vt:lpstr>
      <vt:lpstr>UPDATE (1 of 3)</vt:lpstr>
      <vt:lpstr>UPDATE (2 of 3)</vt:lpstr>
      <vt:lpstr>UPDATE (3 of 3)</vt:lpstr>
      <vt:lpstr>Additional Features of S Q L (1 of 2)</vt:lpstr>
      <vt:lpstr>Additional Features of S Q L (2 of 2)</vt:lpstr>
      <vt:lpstr>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Pavendan, Pugalendi</cp:lastModifiedBy>
  <cp:revision>1020</cp:revision>
  <dcterms:modified xsi:type="dcterms:W3CDTF">2018-05-02T10:10:57Z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