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65"/>
  </p:notesMasterIdLst>
  <p:handoutMasterIdLst>
    <p:handoutMasterId r:id="rId66"/>
  </p:handoutMasterIdLst>
  <p:sldIdLst>
    <p:sldId id="301" r:id="rId3"/>
    <p:sldId id="312" r:id="rId4"/>
    <p:sldId id="313"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71"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53" r:id="rId46"/>
    <p:sldId id="354" r:id="rId47"/>
    <p:sldId id="355" r:id="rId48"/>
    <p:sldId id="356" r:id="rId49"/>
    <p:sldId id="357" r:id="rId50"/>
    <p:sldId id="358" r:id="rId51"/>
    <p:sldId id="359" r:id="rId52"/>
    <p:sldId id="360" r:id="rId53"/>
    <p:sldId id="361" r:id="rId54"/>
    <p:sldId id="362" r:id="rId55"/>
    <p:sldId id="363" r:id="rId56"/>
    <p:sldId id="364" r:id="rId57"/>
    <p:sldId id="365" r:id="rId58"/>
    <p:sldId id="366" r:id="rId59"/>
    <p:sldId id="367" r:id="rId60"/>
    <p:sldId id="368" r:id="rId61"/>
    <p:sldId id="369" r:id="rId62"/>
    <p:sldId id="370" r:id="rId63"/>
    <p:sldId id="306" r:id="rId64"/>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2" autoAdjust="0"/>
    <p:restoredTop sz="94343" autoAdjust="0"/>
  </p:normalViewPr>
  <p:slideViewPr>
    <p:cSldViewPr snapToGrid="0" snapToObjects="1">
      <p:cViewPr varScale="1">
        <p:scale>
          <a:sx n="61" d="100"/>
          <a:sy n="61" d="100"/>
        </p:scale>
        <p:origin x="78" y="78"/>
      </p:cViewPr>
      <p:guideLst>
        <p:guide orient="horz" pos="2160"/>
        <p:guide pos="2880"/>
      </p:guideLst>
    </p:cSldViewPr>
  </p:slideViewPr>
  <p:outlineViewPr>
    <p:cViewPr>
      <p:scale>
        <a:sx n="33" d="100"/>
        <a:sy n="33" d="100"/>
      </p:scale>
      <p:origin x="0" y="-2161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dirty="0"/>
          </a:p>
        </p:txBody>
      </p:sp>
      <p:sp>
        <p:nvSpPr>
          <p:cNvPr id="13315"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AEB4BF11-729F-41A1-BFDC-25A8B495A249}" type="datetimeFigureOut">
              <a:rPr lang="en-US" altLang="en-US"/>
              <a:pPr>
                <a:defRPr/>
              </a:pPr>
              <a:t>4/23/2018</a:t>
            </a:fld>
            <a:endParaRPr lang="en-US" altLang="en-US" dirty="0"/>
          </a:p>
        </p:txBody>
      </p:sp>
      <p:sp>
        <p:nvSpPr>
          <p:cNvPr id="13316"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dirty="0"/>
          </a:p>
        </p:txBody>
      </p:sp>
      <p:sp>
        <p:nvSpPr>
          <p:cNvPr id="13317"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336DF22-3B7A-4981-AA1C-5D3E91AED93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smtClean="0"/>
            </a:lvl1pPr>
          </a:lstStyle>
          <a:p>
            <a:pPr>
              <a:defRPr/>
            </a:pPr>
            <a:endParaRPr lang="en-US" altLang="en-US" dirty="0"/>
          </a:p>
        </p:txBody>
      </p:sp>
      <p:sp>
        <p:nvSpPr>
          <p:cNvPr id="12291"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smtClean="0"/>
            </a:lvl1pPr>
          </a:lstStyle>
          <a:p>
            <a:pPr>
              <a:defRPr/>
            </a:pPr>
            <a:endParaRPr lang="en-US" altLang="en-US" dirty="0"/>
          </a:p>
        </p:txBody>
      </p:sp>
      <p:sp>
        <p:nvSpPr>
          <p:cNvPr id="11268"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2294"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smtClean="0"/>
            </a:lvl1pPr>
          </a:lstStyle>
          <a:p>
            <a:pPr>
              <a:defRPr/>
            </a:pPr>
            <a:endParaRPr lang="en-US" altLang="en-US" dirty="0"/>
          </a:p>
        </p:txBody>
      </p:sp>
      <p:sp>
        <p:nvSpPr>
          <p:cNvPr id="12295"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smtClean="0"/>
            </a:lvl1pPr>
          </a:lstStyle>
          <a:p>
            <a:pPr>
              <a:defRPr/>
            </a:pPr>
            <a:fld id="{758DB728-AD18-413B-AEE6-07822F80F4D9}" type="slidenum">
              <a:rPr lang="en-US" altLang="en-US"/>
              <a:pPr>
                <a:defRPr/>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a:headEnd/>
            <a:tailEnd/>
          </a:ln>
        </p:spPr>
      </p:sp>
      <p:sp>
        <p:nvSpPr>
          <p:cNvPr id="14339"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If this PowerPoint presentation contains mathematical equations, you may need to check that your computer has the following installed:</a:t>
            </a:r>
          </a:p>
          <a:p>
            <a:pPr eaLnBrk="1" hangingPunct="1">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1) MathType Plugin</a:t>
            </a:r>
          </a:p>
          <a:p>
            <a:pPr eaLnBrk="1" hangingPunct="1">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2) Math Player (free versions available)</a:t>
            </a:r>
          </a:p>
          <a:p>
            <a:pPr eaLnBrk="1" hangingPunct="1">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3) NVDA Reader (free versions available)</a:t>
            </a:r>
          </a:p>
        </p:txBody>
      </p:sp>
      <p:sp>
        <p:nvSpPr>
          <p:cNvPr id="14340" name="Slide Number Placeholder 3"/>
          <p:cNvSpPr>
            <a:spLocks noGrp="1"/>
          </p:cNvSpPr>
          <p:nvPr>
            <p:ph type="sldNum" sz="quarter" idx="12"/>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7EF06C4-D517-4C8F-B8BE-7EC5B083BDCF}" type="slidenum">
              <a:rPr lang="en-US" altLang="en-US" sz="1200"/>
              <a:pPr/>
              <a:t>1</a:t>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endParaRPr lang="en-US" altLang="en-US" sz="1800" dirty="0" smtClean="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smtClean="0"/>
            </a:lvl1pPr>
          </a:lstStyle>
          <a:p>
            <a:pPr>
              <a:defRPr/>
            </a:pPr>
            <a:endParaRPr lang="en-US" altLang="en-US" dirty="0"/>
          </a:p>
        </p:txBody>
      </p:sp>
      <p:sp>
        <p:nvSpPr>
          <p:cNvPr id="6" name="Shape 22"/>
          <p:cNvSpPr txBox="1">
            <a:spLocks noGrp="1"/>
          </p:cNvSpPr>
          <p:nvPr>
            <p:ph type="dt" idx="11"/>
          </p:nvPr>
        </p:nvSpPr>
        <p:spPr/>
        <p:txBody>
          <a:bodyPr/>
          <a:lstStyle>
            <a:lvl1pPr>
              <a:defRPr smtClean="0"/>
            </a:lvl1pPr>
          </a:lstStyle>
          <a:p>
            <a:pPr>
              <a:defRPr/>
            </a:pPr>
            <a:endParaRPr lang="en-US" altLang="en-US" dirty="0"/>
          </a:p>
        </p:txBody>
      </p:sp>
      <p:sp>
        <p:nvSpPr>
          <p:cNvPr id="7" name="Shape 23"/>
          <p:cNvSpPr txBox="1">
            <a:spLocks noGrp="1"/>
          </p:cNvSpPr>
          <p:nvPr>
            <p:ph type="sldNum" idx="12"/>
          </p:nvPr>
        </p:nvSpPr>
        <p:spPr/>
        <p:txBody>
          <a:bodyPr/>
          <a:lstStyle>
            <a:lvl1pPr>
              <a:defRPr smtClean="0"/>
            </a:lvl1pPr>
          </a:lstStyle>
          <a:p>
            <a:pPr>
              <a:defRPr/>
            </a:pPr>
            <a:fld id="{99B1B817-D9C2-4014-98D1-1D7AD475F0A0}" type="slidenum">
              <a:rPr lang="en-US" altLang="en-US"/>
              <a:pPr>
                <a:defRPr/>
              </a:pPr>
              <a:t>‹#›</a:t>
            </a:fld>
            <a:endParaRPr lang="en-US" altLang="en-US" dirty="0"/>
          </a:p>
        </p:txBody>
      </p:sp>
    </p:spTree>
    <p:extLst>
      <p:ext uri="{BB962C8B-B14F-4D97-AF65-F5344CB8AC3E}">
        <p14:creationId xmlns:p14="http://schemas.microsoft.com/office/powerpoint/2010/main" val="2609569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a:defRPr/>
            </a:pPr>
            <a:endParaRPr lang="en-US" altLang="en-US" dirty="0"/>
          </a:p>
        </p:txBody>
      </p:sp>
      <p:sp>
        <p:nvSpPr>
          <p:cNvPr id="4" name="Shape 13"/>
          <p:cNvSpPr txBox="1">
            <a:spLocks noGrp="1"/>
          </p:cNvSpPr>
          <p:nvPr>
            <p:ph type="dt" idx="13"/>
          </p:nvPr>
        </p:nvSpPr>
        <p:spPr>
          <a:ln/>
        </p:spPr>
        <p:txBody>
          <a:bodyPr/>
          <a:lstStyle>
            <a:lvl1pPr>
              <a:defRPr/>
            </a:lvl1pPr>
          </a:lstStyle>
          <a:p>
            <a:pPr>
              <a:defRPr/>
            </a:pPr>
            <a:endParaRPr lang="en-US" altLang="en-US" dirty="0"/>
          </a:p>
        </p:txBody>
      </p:sp>
      <p:sp>
        <p:nvSpPr>
          <p:cNvPr id="5" name="Shape 14"/>
          <p:cNvSpPr txBox="1">
            <a:spLocks noGrp="1"/>
          </p:cNvSpPr>
          <p:nvPr>
            <p:ph type="sldNum" idx="14"/>
          </p:nvPr>
        </p:nvSpPr>
        <p:spPr>
          <a:ln/>
        </p:spPr>
        <p:txBody>
          <a:bodyPr/>
          <a:lstStyle>
            <a:lvl1pPr>
              <a:defRPr/>
            </a:lvl1pPr>
          </a:lstStyle>
          <a:p>
            <a:pPr>
              <a:defRPr/>
            </a:pPr>
            <a:fld id="{A5EF1565-BBA0-4979-9C07-622AB634EA1C}" type="slidenum">
              <a:rPr lang="en-US" altLang="en-US"/>
              <a:pPr>
                <a:defRPr/>
              </a:pPr>
              <a:t>‹#›</a:t>
            </a:fld>
            <a:endParaRPr lang="en-US" altLang="en-US" dirty="0"/>
          </a:p>
        </p:txBody>
      </p:sp>
    </p:spTree>
    <p:extLst>
      <p:ext uri="{BB962C8B-B14F-4D97-AF65-F5344CB8AC3E}">
        <p14:creationId xmlns:p14="http://schemas.microsoft.com/office/powerpoint/2010/main" val="3782391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5" name="Shape 12"/>
          <p:cNvSpPr txBox="1">
            <a:spLocks noGrp="1"/>
          </p:cNvSpPr>
          <p:nvPr>
            <p:ph type="ftr" idx="12"/>
          </p:nvPr>
        </p:nvSpPr>
        <p:spPr>
          <a:ln/>
        </p:spPr>
        <p:txBody>
          <a:bodyPr/>
          <a:lstStyle>
            <a:lvl1pPr>
              <a:defRPr/>
            </a:lvl1pPr>
          </a:lstStyle>
          <a:p>
            <a:pPr>
              <a:defRPr/>
            </a:pPr>
            <a:endParaRPr lang="en-US" altLang="en-US" dirty="0"/>
          </a:p>
        </p:txBody>
      </p:sp>
      <p:sp>
        <p:nvSpPr>
          <p:cNvPr id="6" name="Shape 13"/>
          <p:cNvSpPr txBox="1">
            <a:spLocks noGrp="1"/>
          </p:cNvSpPr>
          <p:nvPr>
            <p:ph type="dt" idx="13"/>
          </p:nvPr>
        </p:nvSpPr>
        <p:spPr>
          <a:ln/>
        </p:spPr>
        <p:txBody>
          <a:bodyPr/>
          <a:lstStyle>
            <a:lvl1pPr>
              <a:defRPr/>
            </a:lvl1pPr>
          </a:lstStyle>
          <a:p>
            <a:pPr>
              <a:defRPr/>
            </a:pPr>
            <a:endParaRPr lang="en-US" altLang="en-US" dirty="0"/>
          </a:p>
        </p:txBody>
      </p:sp>
      <p:sp>
        <p:nvSpPr>
          <p:cNvPr id="7" name="Shape 14"/>
          <p:cNvSpPr txBox="1">
            <a:spLocks noGrp="1"/>
          </p:cNvSpPr>
          <p:nvPr>
            <p:ph type="sldNum" idx="14"/>
          </p:nvPr>
        </p:nvSpPr>
        <p:spPr>
          <a:ln/>
        </p:spPr>
        <p:txBody>
          <a:bodyPr/>
          <a:lstStyle>
            <a:lvl1pPr>
              <a:defRPr/>
            </a:lvl1pPr>
          </a:lstStyle>
          <a:p>
            <a:pPr>
              <a:defRPr/>
            </a:pPr>
            <a:fld id="{223233F5-396C-4DE5-86A5-133CAC0C37DA}" type="slidenum">
              <a:rPr lang="en-US" altLang="en-US"/>
              <a:pPr>
                <a:defRPr/>
              </a:pPr>
              <a:t>‹#›</a:t>
            </a:fld>
            <a:endParaRPr lang="en-US" altLang="en-US" dirty="0"/>
          </a:p>
        </p:txBody>
      </p:sp>
    </p:spTree>
    <p:extLst>
      <p:ext uri="{BB962C8B-B14F-4D97-AF65-F5344CB8AC3E}">
        <p14:creationId xmlns:p14="http://schemas.microsoft.com/office/powerpoint/2010/main" val="2968565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smtClean="0"/>
            </a:lvl1pPr>
          </a:lstStyle>
          <a:p>
            <a:pPr>
              <a:defRPr/>
            </a:pPr>
            <a:endParaRPr lang="en-US" altLang="en-US" dirty="0"/>
          </a:p>
        </p:txBody>
      </p:sp>
      <p:sp>
        <p:nvSpPr>
          <p:cNvPr id="3" name="Shape 81"/>
          <p:cNvSpPr txBox="1">
            <a:spLocks noGrp="1"/>
          </p:cNvSpPr>
          <p:nvPr>
            <p:ph type="dt" idx="11"/>
          </p:nvPr>
        </p:nvSpPr>
        <p:spPr/>
        <p:txBody>
          <a:bodyPr/>
          <a:lstStyle>
            <a:lvl1pPr>
              <a:defRPr smtClean="0">
                <a:solidFill>
                  <a:srgbClr val="000000"/>
                </a:solidFill>
              </a:defRPr>
            </a:lvl1pPr>
          </a:lstStyle>
          <a:p>
            <a:pPr>
              <a:defRPr/>
            </a:pPr>
            <a:endParaRPr lang="en-US" altLang="en-US" dirty="0"/>
          </a:p>
        </p:txBody>
      </p:sp>
      <p:sp>
        <p:nvSpPr>
          <p:cNvPr id="4" name="Shape 82"/>
          <p:cNvSpPr txBox="1">
            <a:spLocks noGrp="1"/>
          </p:cNvSpPr>
          <p:nvPr>
            <p:ph type="sldNum" idx="12"/>
          </p:nvPr>
        </p:nvSpPr>
        <p:spPr/>
        <p:txBody>
          <a:bodyPr/>
          <a:lstStyle>
            <a:lvl1pPr>
              <a:defRPr smtClean="0">
                <a:solidFill>
                  <a:srgbClr val="000000"/>
                </a:solidFill>
              </a:defRPr>
            </a:lvl1pPr>
          </a:lstStyle>
          <a:p>
            <a:pPr>
              <a:defRPr/>
            </a:pPr>
            <a:fld id="{F6220F93-6A6F-411F-A5B2-203ACDC3F4EA}" type="slidenum">
              <a:rPr lang="en-US" altLang="en-US"/>
              <a:pPr>
                <a:defRPr/>
              </a:pPr>
              <a:t>‹#›</a:t>
            </a:fld>
            <a:endParaRPr lang="en-US" altLang="en-US" dirty="0"/>
          </a:p>
        </p:txBody>
      </p:sp>
    </p:spTree>
    <p:extLst>
      <p:ext uri="{BB962C8B-B14F-4D97-AF65-F5344CB8AC3E}">
        <p14:creationId xmlns:p14="http://schemas.microsoft.com/office/powerpoint/2010/main" val="62694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smtClean="0"/>
            </a:lvl1pPr>
          </a:lstStyle>
          <a:p>
            <a:pPr>
              <a:defRPr/>
            </a:pPr>
            <a:endParaRPr lang="en-US" altLang="en-US" dirty="0"/>
          </a:p>
        </p:txBody>
      </p:sp>
      <p:sp>
        <p:nvSpPr>
          <p:cNvPr id="8" name="Shape 43"/>
          <p:cNvSpPr txBox="1">
            <a:spLocks noGrp="1"/>
          </p:cNvSpPr>
          <p:nvPr>
            <p:ph type="dt" idx="15"/>
          </p:nvPr>
        </p:nvSpPr>
        <p:spPr/>
        <p:txBody>
          <a:bodyPr/>
          <a:lstStyle>
            <a:lvl1pPr>
              <a:defRPr smtClean="0"/>
            </a:lvl1pPr>
          </a:lstStyle>
          <a:p>
            <a:pPr>
              <a:defRPr/>
            </a:pPr>
            <a:endParaRPr lang="en-US" altLang="en-US" dirty="0"/>
          </a:p>
        </p:txBody>
      </p:sp>
      <p:sp>
        <p:nvSpPr>
          <p:cNvPr id="10" name="Shape 44"/>
          <p:cNvSpPr txBox="1">
            <a:spLocks noGrp="1"/>
          </p:cNvSpPr>
          <p:nvPr>
            <p:ph type="sldNum" idx="16"/>
          </p:nvPr>
        </p:nvSpPr>
        <p:spPr/>
        <p:txBody>
          <a:bodyPr/>
          <a:lstStyle>
            <a:lvl1pPr>
              <a:defRPr smtClean="0"/>
            </a:lvl1pPr>
          </a:lstStyle>
          <a:p>
            <a:pPr>
              <a:defRPr/>
            </a:pPr>
            <a:fld id="{A55BAA69-2D44-45AD-9917-FFA231CE6C2C}" type="slidenum">
              <a:rPr lang="en-US" altLang="en-US"/>
              <a:pPr>
                <a:defRPr/>
              </a:pPr>
              <a:t>‹#›</a:t>
            </a:fld>
            <a:endParaRPr lang="en-US" altLang="en-US" dirty="0"/>
          </a:p>
        </p:txBody>
      </p:sp>
    </p:spTree>
    <p:extLst>
      <p:ext uri="{BB962C8B-B14F-4D97-AF65-F5344CB8AC3E}">
        <p14:creationId xmlns:p14="http://schemas.microsoft.com/office/powerpoint/2010/main" val="2382265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hape 12"/>
          <p:cNvSpPr txBox="1">
            <a:spLocks noGrp="1"/>
          </p:cNvSpPr>
          <p:nvPr>
            <p:ph type="ftr" idx="12"/>
          </p:nvPr>
        </p:nvSpPr>
        <p:spPr>
          <a:ln/>
        </p:spPr>
        <p:txBody>
          <a:bodyPr/>
          <a:lstStyle>
            <a:lvl1pPr>
              <a:defRPr/>
            </a:lvl1pPr>
          </a:lstStyle>
          <a:p>
            <a:pPr>
              <a:defRPr/>
            </a:pPr>
            <a:endParaRPr lang="en-US" altLang="en-US" dirty="0"/>
          </a:p>
        </p:txBody>
      </p:sp>
      <p:sp>
        <p:nvSpPr>
          <p:cNvPr id="3" name="Shape 13"/>
          <p:cNvSpPr txBox="1">
            <a:spLocks noGrp="1"/>
          </p:cNvSpPr>
          <p:nvPr>
            <p:ph type="dt" idx="13"/>
          </p:nvPr>
        </p:nvSpPr>
        <p:spPr>
          <a:ln/>
        </p:spPr>
        <p:txBody>
          <a:bodyPr/>
          <a:lstStyle>
            <a:lvl1pPr>
              <a:defRPr/>
            </a:lvl1pPr>
          </a:lstStyle>
          <a:p>
            <a:pPr>
              <a:defRPr/>
            </a:pPr>
            <a:endParaRPr lang="en-US" altLang="en-US" dirty="0"/>
          </a:p>
        </p:txBody>
      </p:sp>
      <p:sp>
        <p:nvSpPr>
          <p:cNvPr id="4" name="Shape 14"/>
          <p:cNvSpPr txBox="1">
            <a:spLocks noGrp="1"/>
          </p:cNvSpPr>
          <p:nvPr>
            <p:ph type="sldNum" idx="14"/>
          </p:nvPr>
        </p:nvSpPr>
        <p:spPr>
          <a:ln/>
        </p:spPr>
        <p:txBody>
          <a:bodyPr/>
          <a:lstStyle>
            <a:lvl1pPr>
              <a:defRPr/>
            </a:lvl1pPr>
          </a:lstStyle>
          <a:p>
            <a:pPr>
              <a:defRPr/>
            </a:pPr>
            <a:fld id="{9FFCEBDC-C294-43CF-B59E-42BBC836B11E}" type="slidenum">
              <a:rPr lang="en-US" altLang="en-US"/>
              <a:pPr>
                <a:defRPr/>
              </a:pPr>
              <a:t>‹#›</a:t>
            </a:fld>
            <a:endParaRPr lang="en-US" altLang="en-US" dirty="0"/>
          </a:p>
        </p:txBody>
      </p:sp>
    </p:spTree>
    <p:extLst>
      <p:ext uri="{BB962C8B-B14F-4D97-AF65-F5344CB8AC3E}">
        <p14:creationId xmlns:p14="http://schemas.microsoft.com/office/powerpoint/2010/main" val="1589632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smtClean="0"/>
            </a:lvl1pPr>
          </a:lstStyle>
          <a:p>
            <a:pPr>
              <a:defRPr/>
            </a:pPr>
            <a:endParaRPr lang="en-US" altLang="en-US" dirty="0"/>
          </a:p>
        </p:txBody>
      </p:sp>
      <p:sp>
        <p:nvSpPr>
          <p:cNvPr id="5" name="Shape 57"/>
          <p:cNvSpPr txBox="1">
            <a:spLocks noGrp="1"/>
          </p:cNvSpPr>
          <p:nvPr>
            <p:ph type="dt" idx="11"/>
          </p:nvPr>
        </p:nvSpPr>
        <p:spPr/>
        <p:txBody>
          <a:bodyPr/>
          <a:lstStyle>
            <a:lvl1pPr>
              <a:defRPr smtClean="0">
                <a:solidFill>
                  <a:srgbClr val="000000"/>
                </a:solidFill>
              </a:defRPr>
            </a:lvl1pPr>
          </a:lstStyle>
          <a:p>
            <a:pPr>
              <a:defRPr/>
            </a:pPr>
            <a:endParaRPr lang="en-US" altLang="en-US" dirty="0"/>
          </a:p>
        </p:txBody>
      </p:sp>
      <p:sp>
        <p:nvSpPr>
          <p:cNvPr id="6" name="Shape 58"/>
          <p:cNvSpPr txBox="1">
            <a:spLocks noGrp="1"/>
          </p:cNvSpPr>
          <p:nvPr>
            <p:ph type="sldNum" idx="12"/>
          </p:nvPr>
        </p:nvSpPr>
        <p:spPr/>
        <p:txBody>
          <a:bodyPr/>
          <a:lstStyle>
            <a:lvl1pPr>
              <a:defRPr smtClean="0">
                <a:solidFill>
                  <a:srgbClr val="000000"/>
                </a:solidFill>
              </a:defRPr>
            </a:lvl1pPr>
          </a:lstStyle>
          <a:p>
            <a:pPr>
              <a:defRPr/>
            </a:pPr>
            <a:fld id="{B7FCAC5F-B608-405D-ABFB-7C90A7D3869F}" type="slidenum">
              <a:rPr lang="en-US" altLang="en-US"/>
              <a:pPr>
                <a:defRPr/>
              </a:pPr>
              <a:t>‹#›</a:t>
            </a:fld>
            <a:endParaRPr lang="en-US" altLang="en-US" dirty="0"/>
          </a:p>
        </p:txBody>
      </p:sp>
    </p:spTree>
    <p:extLst>
      <p:ext uri="{BB962C8B-B14F-4D97-AF65-F5344CB8AC3E}">
        <p14:creationId xmlns:p14="http://schemas.microsoft.com/office/powerpoint/2010/main" val="311210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75520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2335198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594130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5808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smtClean="0"/>
            </a:lvl1pPr>
          </a:lstStyle>
          <a:p>
            <a:pPr>
              <a:defRPr/>
            </a:pPr>
            <a:endParaRPr lang="en-US" altLang="en-US" dirty="0"/>
          </a:p>
        </p:txBody>
      </p:sp>
      <p:sp>
        <p:nvSpPr>
          <p:cNvPr id="7" name="Shape 43"/>
          <p:cNvSpPr txBox="1">
            <a:spLocks noGrp="1"/>
          </p:cNvSpPr>
          <p:nvPr>
            <p:ph type="dt" idx="11"/>
          </p:nvPr>
        </p:nvSpPr>
        <p:spPr/>
        <p:txBody>
          <a:bodyPr/>
          <a:lstStyle>
            <a:lvl1pPr>
              <a:defRPr smtClean="0"/>
            </a:lvl1pPr>
          </a:lstStyle>
          <a:p>
            <a:pPr>
              <a:defRPr/>
            </a:pPr>
            <a:endParaRPr lang="en-US" altLang="en-US" dirty="0"/>
          </a:p>
        </p:txBody>
      </p:sp>
      <p:sp>
        <p:nvSpPr>
          <p:cNvPr id="8" name="Shape 44"/>
          <p:cNvSpPr txBox="1">
            <a:spLocks noGrp="1"/>
          </p:cNvSpPr>
          <p:nvPr>
            <p:ph type="sldNum" idx="12"/>
          </p:nvPr>
        </p:nvSpPr>
        <p:spPr/>
        <p:txBody>
          <a:bodyPr/>
          <a:lstStyle>
            <a:lvl1pPr>
              <a:defRPr smtClean="0"/>
            </a:lvl1pPr>
          </a:lstStyle>
          <a:p>
            <a:pPr>
              <a:defRPr/>
            </a:pPr>
            <a:fld id="{AD432F33-72E7-4C77-91C3-1C4D8BA729E2}" type="slidenum">
              <a:rPr lang="en-US" altLang="en-US"/>
              <a:pPr>
                <a:defRPr/>
              </a:pPr>
              <a:t>‹#›</a:t>
            </a:fld>
            <a:endParaRPr lang="en-US" altLang="en-US" dirty="0"/>
          </a:p>
        </p:txBody>
      </p:sp>
    </p:spTree>
    <p:extLst>
      <p:ext uri="{BB962C8B-B14F-4D97-AF65-F5344CB8AC3E}">
        <p14:creationId xmlns:p14="http://schemas.microsoft.com/office/powerpoint/2010/main" val="11701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pPr>
              <a:defRPr/>
            </a:pPr>
            <a:endParaRPr lang="en-US" altLang="en-US" dirty="0"/>
          </a:p>
        </p:txBody>
      </p:sp>
      <p:sp>
        <p:nvSpPr>
          <p:cNvPr id="6" name="Shape 13"/>
          <p:cNvSpPr txBox="1">
            <a:spLocks noGrp="1"/>
          </p:cNvSpPr>
          <p:nvPr>
            <p:ph type="dt" idx="13"/>
          </p:nvPr>
        </p:nvSpPr>
        <p:spPr>
          <a:ln/>
        </p:spPr>
        <p:txBody>
          <a:bodyPr/>
          <a:lstStyle>
            <a:lvl1pPr>
              <a:defRPr/>
            </a:lvl1pPr>
          </a:lstStyle>
          <a:p>
            <a:pPr>
              <a:defRPr/>
            </a:pPr>
            <a:endParaRPr lang="en-US" altLang="en-US" dirty="0"/>
          </a:p>
        </p:txBody>
      </p:sp>
      <p:sp>
        <p:nvSpPr>
          <p:cNvPr id="7" name="Shape 14"/>
          <p:cNvSpPr txBox="1">
            <a:spLocks noGrp="1"/>
          </p:cNvSpPr>
          <p:nvPr>
            <p:ph type="sldNum" idx="14"/>
          </p:nvPr>
        </p:nvSpPr>
        <p:spPr>
          <a:ln/>
        </p:spPr>
        <p:txBody>
          <a:bodyPr/>
          <a:lstStyle>
            <a:lvl1pPr>
              <a:defRPr/>
            </a:lvl1pPr>
          </a:lstStyle>
          <a:p>
            <a:pPr>
              <a:defRPr/>
            </a:pPr>
            <a:fld id="{E2CB046A-8ABD-400E-8C18-3D206C4D4EFA}" type="slidenum">
              <a:rPr lang="en-US" altLang="en-US"/>
              <a:pPr>
                <a:defRPr/>
              </a:pPr>
              <a:t>‹#›</a:t>
            </a:fld>
            <a:endParaRPr lang="en-US" altLang="en-US" dirty="0"/>
          </a:p>
        </p:txBody>
      </p:sp>
    </p:spTree>
    <p:extLst>
      <p:ext uri="{BB962C8B-B14F-4D97-AF65-F5344CB8AC3E}">
        <p14:creationId xmlns:p14="http://schemas.microsoft.com/office/powerpoint/2010/main" val="145695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a:defRPr/>
            </a:pPr>
            <a:endParaRPr lang="en-US" altLang="en-US" dirty="0"/>
          </a:p>
        </p:txBody>
      </p:sp>
      <p:sp>
        <p:nvSpPr>
          <p:cNvPr id="5" name="Shape 13"/>
          <p:cNvSpPr txBox="1">
            <a:spLocks noGrp="1"/>
          </p:cNvSpPr>
          <p:nvPr>
            <p:ph type="dt" idx="13"/>
          </p:nvPr>
        </p:nvSpPr>
        <p:spPr>
          <a:ln/>
        </p:spPr>
        <p:txBody>
          <a:bodyPr/>
          <a:lstStyle>
            <a:lvl1pPr>
              <a:defRPr/>
            </a:lvl1pPr>
          </a:lstStyle>
          <a:p>
            <a:pPr>
              <a:defRPr/>
            </a:pPr>
            <a:endParaRPr lang="en-US" altLang="en-US" dirty="0"/>
          </a:p>
        </p:txBody>
      </p:sp>
      <p:sp>
        <p:nvSpPr>
          <p:cNvPr id="6" name="Shape 14"/>
          <p:cNvSpPr txBox="1">
            <a:spLocks noGrp="1"/>
          </p:cNvSpPr>
          <p:nvPr>
            <p:ph type="sldNum" idx="14"/>
          </p:nvPr>
        </p:nvSpPr>
        <p:spPr>
          <a:ln/>
        </p:spPr>
        <p:txBody>
          <a:bodyPr/>
          <a:lstStyle>
            <a:lvl1pPr>
              <a:defRPr/>
            </a:lvl1pPr>
          </a:lstStyle>
          <a:p>
            <a:pPr>
              <a:defRPr/>
            </a:pPr>
            <a:fld id="{B6A42E0C-F07E-49D3-9A68-4B8021A834F8}" type="slidenum">
              <a:rPr lang="en-US" altLang="en-US"/>
              <a:pPr>
                <a:defRPr/>
              </a:pPr>
              <a:t>‹#›</a:t>
            </a:fld>
            <a:endParaRPr lang="en-US" altLang="en-US" dirty="0"/>
          </a:p>
        </p:txBody>
      </p:sp>
    </p:spTree>
    <p:extLst>
      <p:ext uri="{BB962C8B-B14F-4D97-AF65-F5344CB8AC3E}">
        <p14:creationId xmlns:p14="http://schemas.microsoft.com/office/powerpoint/2010/main" val="82553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smtClean="0"/>
            </a:lvl1pPr>
          </a:lstStyle>
          <a:p>
            <a:pPr>
              <a:defRPr/>
            </a:pPr>
            <a:endParaRPr lang="en-US" altLang="en-US" dirty="0"/>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smtClean="0">
                <a:solidFill>
                  <a:srgbClr val="FFFFFF"/>
                </a:solidFill>
              </a:defRPr>
            </a:lvl1pPr>
          </a:lstStyle>
          <a:p>
            <a:pPr>
              <a:defRPr/>
            </a:pPr>
            <a:endParaRPr lang="en-US" altLang="en-US" dirty="0"/>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smtClean="0">
                <a:solidFill>
                  <a:srgbClr val="FFFFFF"/>
                </a:solidFill>
              </a:defRPr>
            </a:lvl1pPr>
          </a:lstStyle>
          <a:p>
            <a:pPr>
              <a:defRPr/>
            </a:pPr>
            <a:fld id="{65F1A132-FB04-4397-B74A-D0CF6EE40C4D}" type="slidenum">
              <a:rPr lang="en-US" altLang="en-US"/>
              <a:pPr>
                <a:defRPr/>
              </a:pPr>
              <a:t>‹#›</a:t>
            </a:fld>
            <a:endParaRPr lang="en-US" altLang="en-US" dirty="0"/>
          </a:p>
        </p:txBody>
      </p:sp>
      <p:pic>
        <p:nvPicPr>
          <p:cNvPr id="1031" name="Shape 15" descr="Pearson Logo"/>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Placeholder 5"/>
          <p:cNvSpPr txBox="1">
            <a:spLocks/>
          </p:cNvSpPr>
          <p:nvPr userDrawn="1"/>
        </p:nvSpPr>
        <p:spPr bwMode="auto">
          <a:xfrm>
            <a:off x="2743200" y="6473825"/>
            <a:ext cx="60769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255588" indent="-255588">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r>
              <a:rPr lang="en-US" altLang="en-US" sz="1200" dirty="0" smtClean="0">
                <a:solidFill>
                  <a:schemeClr val="tx1"/>
                </a:solidFill>
                <a:latin typeface="Verdana" panose="020B0604030504040204" pitchFamily="34" charset="0"/>
              </a:rPr>
              <a:t>Copyright © 2016, 2011, 2007 Pearson Education, Inc. All Rights Reserved</a:t>
            </a:r>
          </a:p>
        </p:txBody>
      </p:sp>
    </p:spTree>
  </p:cSld>
  <p:clrMap bg1="lt1" tx1="dk1" bg2="dk2" tx2="lt2" accent1="accent1" accent2="accent2" accent3="accent3" accent4="accent4" accent5="accent5" accent6="accent6" hlink="hlink" folHlink="folHlink"/>
  <p:sldLayoutIdLst>
    <p:sldLayoutId id="2147483729" r:id="rId1"/>
    <p:sldLayoutId id="2147483730" r:id="rId2"/>
    <p:sldLayoutId id="2147483731" r:id="rId3"/>
    <p:sldLayoutId id="2147483737" r:id="rId4"/>
    <p:sldLayoutId id="2147483732" r:id="rId5"/>
    <p:sldLayoutId id="2147483733" r:id="rId6"/>
    <p:sldLayoutId id="2147483734" r:id="rId7"/>
    <p:sldLayoutId id="2147483724" r:id="rId8"/>
    <p:sldLayoutId id="2147483725" r:id="rId9"/>
    <p:sldLayoutId id="2147483726" r:id="rId10"/>
    <p:sldLayoutId id="2147483727" r:id="rId11"/>
    <p:sldLayoutId id="2147483735" r:id="rId1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smtClean="0"/>
            </a:lvl1pPr>
          </a:lstStyle>
          <a:p>
            <a:pPr>
              <a:defRPr/>
            </a:pPr>
            <a:endParaRPr lang="en-US" altLang="en-US" dirty="0"/>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smtClean="0">
                <a:solidFill>
                  <a:srgbClr val="FFFFFF"/>
                </a:solidFill>
              </a:defRPr>
            </a:lvl1pPr>
          </a:lstStyle>
          <a:p>
            <a:pPr>
              <a:defRPr/>
            </a:pPr>
            <a:endParaRPr lang="en-US" altLang="en-US" dirty="0"/>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smtClean="0">
                <a:solidFill>
                  <a:srgbClr val="FFFFFF"/>
                </a:solidFill>
              </a:defRPr>
            </a:lvl1pPr>
          </a:lstStyle>
          <a:p>
            <a:pPr>
              <a:defRPr/>
            </a:pPr>
            <a:fld id="{939AD895-68BE-4FD6-8A35-A3627F12D803}" type="slidenum">
              <a:rPr lang="en-US" altLang="en-US"/>
              <a:pPr>
                <a:defRPr/>
              </a:pPr>
              <a:t>‹#›</a:t>
            </a:fld>
            <a:endParaRPr lang="en-US" altLang="en-US" dirty="0"/>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36" r:id="rId1"/>
    <p:sldLayoutId id="2147483728"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a:xfrm>
            <a:off x="457200" y="215900"/>
            <a:ext cx="8362950" cy="622300"/>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Fundamentals of Database Systems</a:t>
            </a:r>
            <a:endParaRPr lang="en-US" altLang="en-US" dirty="0" smtClean="0">
              <a:solidFill>
                <a:schemeClr val="tx2"/>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Text Placeholder 2"/>
          <p:cNvSpPr>
            <a:spLocks noGrp="1"/>
          </p:cNvSpPr>
          <p:nvPr>
            <p:ph type="body" idx="1"/>
          </p:nvPr>
        </p:nvSpPr>
        <p:spPr>
          <a:xfrm>
            <a:off x="457200" y="919163"/>
            <a:ext cx="8229600" cy="479425"/>
          </a:xfrm>
        </p:spPr>
        <p:txBody>
          <a:bodyPr/>
          <a:lstStyle/>
          <a:p>
            <a:pPr eaLnBrk="1" fontAlgn="auto" hangingPunct="1">
              <a:spcAft>
                <a:spcPts val="0"/>
              </a:spcAft>
              <a:buSzPct val="100000"/>
              <a:defRPr/>
            </a:pPr>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5375"/>
          </a:xfrm>
        </p:spPr>
        <p:txBody>
          <a:bodyPr/>
          <a:lstStyle/>
          <a:p>
            <a:pPr algn="ctr" eaLnBrk="1" fontAlgn="auto" hangingPunct="1">
              <a:spcAft>
                <a:spcPts val="0"/>
              </a:spcAft>
              <a:buSzPct val="100000"/>
              <a:defRPr/>
            </a:pPr>
            <a:r>
              <a:rPr lang="en-US" b="1" dirty="0">
                <a:latin typeface="+mn-lt"/>
              </a:rPr>
              <a:t>Chapter </a:t>
            </a:r>
            <a:r>
              <a:rPr lang="en-US" b="1" dirty="0" smtClean="0">
                <a:latin typeface="+mn-lt"/>
              </a:rPr>
              <a:t>7</a:t>
            </a:r>
            <a:endParaRPr lang="en-US" b="1" dirty="0">
              <a:latin typeface="+mn-lt"/>
            </a:endParaRPr>
          </a:p>
        </p:txBody>
      </p:sp>
      <p:sp>
        <p:nvSpPr>
          <p:cNvPr id="5" name="Text Placeholder 4"/>
          <p:cNvSpPr>
            <a:spLocks noGrp="1"/>
          </p:cNvSpPr>
          <p:nvPr>
            <p:ph type="body" idx="3"/>
          </p:nvPr>
        </p:nvSpPr>
        <p:spPr>
          <a:xfrm>
            <a:off x="5029200" y="3114675"/>
            <a:ext cx="3657600" cy="1173163"/>
          </a:xfrm>
        </p:spPr>
        <p:txBody>
          <a:bodyPr/>
          <a:lstStyle/>
          <a:p>
            <a:pPr algn="ctr" eaLnBrk="1" fontAlgn="auto" hangingPunct="1">
              <a:spcAft>
                <a:spcPts val="0"/>
              </a:spcAft>
              <a:buSzPct val="100000"/>
              <a:defRPr/>
            </a:pPr>
            <a:r>
              <a:rPr lang="en-US" dirty="0">
                <a:latin typeface="+mn-lt"/>
              </a:rPr>
              <a:t>More </a:t>
            </a:r>
            <a:r>
              <a:rPr lang="en-US" dirty="0" smtClean="0">
                <a:latin typeface="+mn-lt"/>
              </a:rPr>
              <a:t>S</a:t>
            </a:r>
            <a:r>
              <a:rPr lang="en-US" sz="100" dirty="0" smtClean="0">
                <a:latin typeface="+mn-lt"/>
              </a:rPr>
              <a:t> </a:t>
            </a:r>
            <a:r>
              <a:rPr lang="en-US" dirty="0" smtClean="0">
                <a:latin typeface="+mn-lt"/>
              </a:rPr>
              <a:t>Q</a:t>
            </a:r>
            <a:r>
              <a:rPr lang="en-US" sz="100" dirty="0" smtClean="0">
                <a:latin typeface="+mn-lt"/>
              </a:rPr>
              <a:t> </a:t>
            </a:r>
            <a:r>
              <a:rPr lang="en-US" dirty="0" smtClean="0">
                <a:latin typeface="+mn-lt"/>
              </a:rPr>
              <a:t>L</a:t>
            </a:r>
            <a:r>
              <a:rPr lang="en-US" dirty="0">
                <a:latin typeface="+mn-lt"/>
              </a:rPr>
              <a:t>: Complex Queries, Triggers, Views, and Schema Modification</a:t>
            </a:r>
          </a:p>
        </p:txBody>
      </p:sp>
      <p:pic>
        <p:nvPicPr>
          <p:cNvPr id="13318"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5638" y="1651000"/>
            <a:ext cx="3709987" cy="4514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319" name="Text Placeholder 5"/>
          <p:cNvSpPr txBox="1">
            <a:spLocks noGrp="1"/>
          </p:cNvSpPr>
          <p:nvPr>
            <p:ph type="body" idx="13"/>
          </p:nvPr>
        </p:nvSpPr>
        <p:spPr>
          <a:xfrm>
            <a:off x="2743200" y="6473825"/>
            <a:ext cx="6076950" cy="230188"/>
          </a:xfrm>
        </p:spPr>
        <p:txBody>
          <a:bodyPr anchor="ctr"/>
          <a:lstStyle/>
          <a:p>
            <a:pPr eaLnBrk="1" hangingPunct="1">
              <a:spcBef>
                <a:spcPct val="0"/>
              </a:spcBef>
              <a:buFontTx/>
              <a:buNone/>
            </a:pPr>
            <a:r>
              <a:rPr lang="en-US" altLang="en-US" sz="1200" dirty="0" smtClean="0">
                <a:solidFill>
                  <a:schemeClr val="tx1"/>
                </a:solidFill>
                <a:latin typeface="Verdana" panose="020B0604030504040204" pitchFamily="34" charset="0"/>
                <a:cs typeface="Arial" panose="020B0604020202020204" pitchFamily="34" charset="0"/>
                <a:sym typeface="Arial" panose="020B0604020202020204" pitchFamily="34" charset="0"/>
              </a:rPr>
              <a:t>Copyright © 2016, 2011, 2007 Pearson Education, Inc. All Rights Reserved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Nested Queries </a:t>
            </a:r>
            <a:r>
              <a:rPr lang="en-US" altLang="en-US" sz="2000" b="0" dirty="0" smtClean="0">
                <a:latin typeface="Times New Roman" panose="02020603050405020304" pitchFamily="18" charset="0"/>
                <a:ea typeface="MS PGothic" panose="020B0600070205080204" pitchFamily="34" charset="-128"/>
                <a:cs typeface="+mj-cs"/>
              </a:rPr>
              <a:t>(3 of 4)</a:t>
            </a:r>
            <a:endParaRPr lang="en-US" altLang="en-US" sz="2000" b="0" dirty="0">
              <a:latin typeface="Times New Roman" panose="02020603050405020304" pitchFamily="18" charset="0"/>
              <a:ea typeface="MS PGothic" panose="020B0600070205080204" pitchFamily="34" charset="-128"/>
              <a:cs typeface="+mj-cs"/>
            </a:endParaRPr>
          </a:p>
        </p:txBody>
      </p:sp>
      <p:sp>
        <p:nvSpPr>
          <p:cNvPr id="23555" name="Text Placeholder 2"/>
          <p:cNvSpPr txBox="1">
            <a:spLocks noGrp="1"/>
          </p:cNvSpPr>
          <p:nvPr>
            <p:ph type="body" idx="1"/>
          </p:nvPr>
        </p:nvSpPr>
        <p:spPr>
          <a:xfrm>
            <a:off x="457200" y="1585452"/>
            <a:ext cx="8229600" cy="3000791"/>
          </a:xfrm>
        </p:spPr>
        <p:txBody>
          <a:bodyPr>
            <a:spAutoFit/>
          </a:bodyPr>
          <a:lstStyle/>
          <a:p>
            <a:pPr marL="255588" indent="-255588">
              <a:buSzTx/>
              <a:buFontTx/>
              <a:buChar char="•"/>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Use other comparison operators to compare a single value </a:t>
            </a:r>
            <a:r>
              <a:rPr lang="en-US" altLang="en-US" sz="2400" i="1"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v</a:t>
            </a:r>
          </a:p>
          <a:p>
            <a:pPr marL="741363" lvl="1" indent="-284163">
              <a:buSzTx/>
              <a:buFontTx/>
              <a:buChar char="–"/>
            </a:pPr>
            <a:r>
              <a:rPr lang="en-US" altLang="en-US" sz="2400" dirty="0" smtClean="0">
                <a:solidFill>
                  <a:srgbClr val="000000"/>
                </a:solidFill>
                <a:latin typeface="+mn-lt"/>
                <a:ea typeface="MS PGothic" panose="020B0600070205080204" pitchFamily="34" charset="-128"/>
                <a:cs typeface="Courier New" panose="02070309020205020404" pitchFamily="49" charset="0"/>
                <a:sym typeface="Arial" panose="020B0604020202020204" pitchFamily="34" charset="0"/>
              </a:rPr>
              <a:t>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 ANY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(or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 SOME</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operator</a:t>
            </a:r>
          </a:p>
          <a:p>
            <a:pPr lvl="2">
              <a:buSzTx/>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Returns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TRUE</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if the value </a:t>
            </a:r>
            <a:r>
              <a:rPr lang="en-US" altLang="en-US" sz="2400" i="1"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v</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is equal to some value in the set </a:t>
            </a:r>
            <a:r>
              <a:rPr lang="en-US" altLang="en-US" sz="2400" i="1"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V</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and is hence equivalent to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IN</a:t>
            </a:r>
          </a:p>
          <a:p>
            <a:pPr marL="741363" lvl="1" indent="-284163">
              <a:buSzTx/>
              <a:buFontTx/>
              <a:buChar char="–"/>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Other operators that can be combined with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ANY</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(or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SOME</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a:t>
            </a:r>
            <a:endPar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endParaRPr>
          </a:p>
        </p:txBody>
      </p:sp>
      <p:graphicFrame>
        <p:nvGraphicFramePr>
          <p:cNvPr id="3" name="Object 2" descr="is greater than, is greater than or equal to, is less than, is less than or equal to, and left angle bracket, right angle bracket"/>
          <p:cNvGraphicFramePr>
            <a:graphicFrameLocks noChangeAspect="1"/>
          </p:cNvGraphicFramePr>
          <p:nvPr>
            <p:extLst>
              <p:ext uri="{D42A27DB-BD31-4B8C-83A1-F6EECF244321}">
                <p14:modId xmlns:p14="http://schemas.microsoft.com/office/powerpoint/2010/main" val="1405613806"/>
              </p:ext>
            </p:extLst>
          </p:nvPr>
        </p:nvGraphicFramePr>
        <p:xfrm>
          <a:off x="2323935" y="4090713"/>
          <a:ext cx="3565843" cy="408623"/>
        </p:xfrm>
        <a:graphic>
          <a:graphicData uri="http://schemas.openxmlformats.org/presentationml/2006/ole">
            <mc:AlternateContent xmlns:mc="http://schemas.openxmlformats.org/markup-compatibility/2006">
              <mc:Choice xmlns:v="urn:schemas-microsoft-com:vml" Requires="v">
                <p:oleObj spid="_x0000_s1086" name="Equation" r:id="rId3" imgW="1663560" imgH="190440" progId="Equation.DSMT4">
                  <p:embed/>
                </p:oleObj>
              </mc:Choice>
              <mc:Fallback>
                <p:oleObj name="Equation" r:id="rId3" imgW="1663560" imgH="190440" progId="Equation.DSMT4">
                  <p:embed/>
                  <p:pic>
                    <p:nvPicPr>
                      <p:cNvPr id="0" name=""/>
                      <p:cNvPicPr/>
                      <p:nvPr/>
                    </p:nvPicPr>
                    <p:blipFill>
                      <a:blip r:embed="rId4"/>
                      <a:stretch>
                        <a:fillRect/>
                      </a:stretch>
                    </p:blipFill>
                    <p:spPr>
                      <a:xfrm>
                        <a:off x="2323935" y="4090713"/>
                        <a:ext cx="3565843" cy="408623"/>
                      </a:xfrm>
                      <a:prstGeom prst="rect">
                        <a:avLst/>
                      </a:prstGeom>
                    </p:spPr>
                  </p:pic>
                </p:oleObj>
              </mc:Fallback>
            </mc:AlternateContent>
          </a:graphicData>
        </a:graphic>
      </p:graphicFrame>
      <p:sp>
        <p:nvSpPr>
          <p:cNvPr id="4" name="Text Placeholder 3"/>
          <p:cNvSpPr>
            <a:spLocks noGrp="1"/>
          </p:cNvSpPr>
          <p:nvPr>
            <p:ph type="body" idx="2"/>
          </p:nvPr>
        </p:nvSpPr>
        <p:spPr>
          <a:xfrm>
            <a:off x="457199" y="4491793"/>
            <a:ext cx="8462211" cy="545432"/>
          </a:xfrm>
        </p:spPr>
        <p:txBody>
          <a:bodyPr/>
          <a:lstStyle/>
          <a:p>
            <a:pPr marL="741600" lvl="1" indent="-284400">
              <a:buFont typeface="Arial" panose="020B0604020202020204" pitchFamily="34" charset="0"/>
              <a:buChar char="–"/>
            </a:pP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ALL: </a:t>
            </a:r>
            <a:r>
              <a:rPr lang="en-US" altLang="en-US" sz="2400" dirty="0" smtClean="0">
                <a:solidFill>
                  <a:srgbClr val="000000"/>
                </a:solidFill>
                <a:latin typeface="+mn-lt"/>
                <a:ea typeface="MS PGothic" panose="020B0600070205080204" pitchFamily="34" charset="-128"/>
                <a:cs typeface="Arial" panose="020B0604020202020204" pitchFamily="34" charset="0"/>
                <a:sym typeface="Arial" panose="020B0604020202020204" pitchFamily="34" charset="0"/>
              </a:rPr>
              <a:t>value </a:t>
            </a:r>
            <a:r>
              <a:rPr lang="en-US" altLang="en-US" sz="2400" dirty="0">
                <a:solidFill>
                  <a:srgbClr val="000000"/>
                </a:solidFill>
                <a:latin typeface="+mn-lt"/>
                <a:ea typeface="MS PGothic" panose="020B0600070205080204" pitchFamily="34" charset="-128"/>
                <a:cs typeface="Arial" panose="020B0604020202020204" pitchFamily="34" charset="0"/>
                <a:sym typeface="Arial" panose="020B0604020202020204" pitchFamily="34" charset="0"/>
              </a:rPr>
              <a:t>must exceed all values from nested </a:t>
            </a:r>
            <a:r>
              <a:rPr lang="en-US" altLang="en-US" sz="2400" dirty="0" smtClean="0">
                <a:solidFill>
                  <a:srgbClr val="000000"/>
                </a:solidFill>
                <a:latin typeface="+mn-lt"/>
                <a:ea typeface="MS PGothic" panose="020B0600070205080204" pitchFamily="34" charset="-128"/>
                <a:cs typeface="Arial" panose="020B0604020202020204" pitchFamily="34" charset="0"/>
                <a:sym typeface="Arial" panose="020B0604020202020204" pitchFamily="34" charset="0"/>
              </a:rPr>
              <a:t>query</a:t>
            </a:r>
            <a:endParaRPr lang="en-US" altLang="en-US" sz="2400" dirty="0">
              <a:solidFill>
                <a:srgbClr val="000000"/>
              </a:solidFill>
              <a:latin typeface="+mn-lt"/>
              <a:ea typeface="MS PGothic" panose="020B0600070205080204" pitchFamily="34" charset="-128"/>
              <a:cs typeface="Arial" panose="020B0604020202020204" pitchFamily="34" charset="0"/>
              <a:sym typeface="Arial" panose="020B0604020202020204" pitchFamily="34" charset="0"/>
            </a:endParaRPr>
          </a:p>
        </p:txBody>
      </p:sp>
      <p:pic>
        <p:nvPicPr>
          <p:cNvPr id="23556" name="Picture 2" descr="A Query reads SELECT L name, F name. FROM EMPLOYEE. WHERE Salary greater than sign ALL left parenthesis SELECT Salary. FROM EMPLOYEE. WHERE D no equals 5 right parenthesis semicolon. SELECT, FROM, WHERE, and ALL are highligh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5581" y="5153972"/>
            <a:ext cx="4210155" cy="119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Nested Queries </a:t>
            </a:r>
            <a:r>
              <a:rPr lang="en-US" altLang="en-US" sz="2000" b="0" dirty="0" smtClean="0">
                <a:latin typeface="Times New Roman" panose="02020603050405020304" pitchFamily="18" charset="0"/>
                <a:ea typeface="MS PGothic" panose="020B0600070205080204" pitchFamily="34" charset="-128"/>
                <a:cs typeface="+mj-cs"/>
              </a:rPr>
              <a:t>(4 of 4)</a:t>
            </a:r>
            <a:endParaRPr lang="en-US" altLang="en-US" sz="2000" b="0"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1369575"/>
          </a:xfrm>
        </p:spPr>
        <p:txBody>
          <a:bodyPr wrap="square">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cs typeface="+mn-cs"/>
              </a:rPr>
              <a:t>Avoid potential errors and ambiguities</a:t>
            </a: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Create tuple variables (aliases) for all tables referenced in </a:t>
            </a:r>
            <a:r>
              <a:rPr lang="en-US" altLang="en-US" sz="2400" dirty="0" smtClean="0">
                <a:solidFill>
                  <a:srgbClr val="000000"/>
                </a:solidFill>
                <a:latin typeface="Arial (Body)"/>
                <a:ea typeface="MS PGothic" panose="020B0600070205080204" pitchFamily="34" charset="-128"/>
              </a:rPr>
              <a:t>S</a:t>
            </a:r>
            <a:r>
              <a:rPr lang="en-US" altLang="en-US" sz="100" dirty="0" smtClean="0">
                <a:solidFill>
                  <a:srgbClr val="000000"/>
                </a:solidFill>
                <a:latin typeface="Arial (Body)"/>
                <a:ea typeface="MS PGothic" panose="020B0600070205080204" pitchFamily="34" charset="-128"/>
              </a:rPr>
              <a:t> </a:t>
            </a:r>
            <a:r>
              <a:rPr lang="en-US" altLang="en-US" sz="2400" dirty="0" smtClean="0">
                <a:solidFill>
                  <a:srgbClr val="000000"/>
                </a:solidFill>
                <a:latin typeface="Arial (Body)"/>
                <a:ea typeface="MS PGothic" panose="020B0600070205080204" pitchFamily="34" charset="-128"/>
              </a:rPr>
              <a:t>Q</a:t>
            </a:r>
            <a:r>
              <a:rPr lang="en-US" altLang="en-US" sz="100" dirty="0" smtClean="0">
                <a:solidFill>
                  <a:srgbClr val="000000"/>
                </a:solidFill>
                <a:latin typeface="Arial (Body)"/>
                <a:ea typeface="MS PGothic" panose="020B0600070205080204" pitchFamily="34" charset="-128"/>
              </a:rPr>
              <a:t> </a:t>
            </a:r>
            <a:r>
              <a:rPr lang="en-US" altLang="en-US" sz="2400" dirty="0" smtClean="0">
                <a:solidFill>
                  <a:srgbClr val="000000"/>
                </a:solidFill>
                <a:latin typeface="Arial (Body)"/>
                <a:ea typeface="MS PGothic" panose="020B0600070205080204" pitchFamily="34" charset="-128"/>
              </a:rPr>
              <a:t>L query</a:t>
            </a:r>
            <a:endParaRPr lang="en-US" altLang="en-US" sz="2400" dirty="0">
              <a:solidFill>
                <a:srgbClr val="000000"/>
              </a:solidFill>
              <a:latin typeface="Arial (Body)"/>
              <a:ea typeface="MS PGothic" panose="020B0600070205080204" pitchFamily="34" charset="-128"/>
            </a:endParaRPr>
          </a:p>
        </p:txBody>
      </p:sp>
      <p:sp>
        <p:nvSpPr>
          <p:cNvPr id="4" name="Text Placeholder 3"/>
          <p:cNvSpPr>
            <a:spLocks noGrp="1"/>
          </p:cNvSpPr>
          <p:nvPr>
            <p:ph type="body" idx="2"/>
          </p:nvPr>
        </p:nvSpPr>
        <p:spPr>
          <a:xfrm>
            <a:off x="457200" y="2969775"/>
            <a:ext cx="8229600" cy="1204019"/>
          </a:xfrm>
        </p:spPr>
        <p:txBody>
          <a:bodyPr/>
          <a:lstStyle/>
          <a:p>
            <a:pPr marL="0" indent="0">
              <a:buNone/>
            </a:pPr>
            <a:r>
              <a:rPr lang="en-IN" altLang="en-US" sz="2400" b="1" dirty="0">
                <a:solidFill>
                  <a:srgbClr val="000000"/>
                </a:solidFill>
                <a:latin typeface="Arial (Body)"/>
                <a:ea typeface="MS PGothic" panose="020B0600070205080204" pitchFamily="34" charset="-128"/>
              </a:rPr>
              <a:t>Query 16. </a:t>
            </a:r>
            <a:r>
              <a:rPr lang="en-IN" altLang="en-US" sz="2400" dirty="0">
                <a:solidFill>
                  <a:srgbClr val="000000"/>
                </a:solidFill>
                <a:latin typeface="Arial (Body)"/>
                <a:ea typeface="MS PGothic" panose="020B0600070205080204" pitchFamily="34" charset="-128"/>
              </a:rPr>
              <a:t>Retrieve the name of each employee who has a dependent with the same first name and is the same sex as the employee</a:t>
            </a:r>
            <a:r>
              <a:rPr lang="en-IN" altLang="en-US" sz="2400" dirty="0" smtClean="0">
                <a:solidFill>
                  <a:srgbClr val="000000"/>
                </a:solidFill>
                <a:latin typeface="Arial (Body)"/>
                <a:ea typeface="MS PGothic" panose="020B0600070205080204" pitchFamily="34" charset="-128"/>
              </a:rPr>
              <a:t>.</a:t>
            </a:r>
            <a:endParaRPr lang="en-US" altLang="en-US" sz="2400" dirty="0">
              <a:solidFill>
                <a:srgbClr val="000000"/>
              </a:solidFill>
              <a:latin typeface="Arial (Body)"/>
              <a:ea typeface="MS PGothic" panose="020B0600070205080204" pitchFamily="34" charset="-128"/>
            </a:endParaRPr>
          </a:p>
        </p:txBody>
      </p:sp>
      <p:pic>
        <p:nvPicPr>
          <p:cNvPr id="24580" name="Picture 2" descr="Q 16, SELECT E period F name comma E period L name FROM EMPLOYEE AS E WHERE E period S s n IN left parenthesis SELECT E s s n FROM DEPENDENT AS D WHERE E period F name equals D period Dependent underscore name AND E period Sex equals D period Sex right parenthesis semicolon. SELECT, FROM, WHERE, AS, IN, and AND are highlighted."/>
          <p:cNvPicPr>
            <a:picLocks noChangeAspect="1" noChangeArrowheads="1"/>
          </p:cNvPicPr>
          <p:nvPr/>
        </p:nvPicPr>
        <p:blipFill rotWithShape="1">
          <a:blip r:embed="rId2">
            <a:extLst>
              <a:ext uri="{28A0092B-C50C-407E-A947-70E740481C1C}">
                <a14:useLocalDpi xmlns:a14="http://schemas.microsoft.com/office/drawing/2010/main" val="0"/>
              </a:ext>
            </a:extLst>
          </a:blip>
          <a:srcRect t="30317" r="5947"/>
          <a:stretch/>
        </p:blipFill>
        <p:spPr bwMode="auto">
          <a:xfrm>
            <a:off x="967127" y="4339350"/>
            <a:ext cx="6839857" cy="1592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Correlated Nested Queries</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1292631"/>
          </a:xfrm>
        </p:spPr>
        <p:txBody>
          <a:bodyPr>
            <a:spAutoFit/>
          </a:bodyPr>
          <a:lstStyle/>
          <a:p>
            <a:pPr marL="255651" indent="-255651">
              <a:tabLst/>
              <a:defRPr/>
            </a:pPr>
            <a:r>
              <a:rPr lang="en-US" altLang="en-US" sz="2400" b="1" dirty="0">
                <a:solidFill>
                  <a:srgbClr val="000000"/>
                </a:solidFill>
                <a:latin typeface="Arial (Body)"/>
                <a:ea typeface="MS PGothic" panose="020B0600070205080204" pitchFamily="34" charset="-128"/>
                <a:cs typeface="+mn-cs"/>
              </a:rPr>
              <a:t>Queries that are nested using the = or </a:t>
            </a:r>
            <a:r>
              <a:rPr lang="en-US" altLang="en-US" sz="2400" b="1" dirty="0" smtClean="0">
                <a:solidFill>
                  <a:srgbClr val="000000"/>
                </a:solidFill>
                <a:latin typeface="Arial (Body)"/>
                <a:ea typeface="MS PGothic" panose="020B0600070205080204" pitchFamily="34" charset="-128"/>
                <a:cs typeface="+mn-cs"/>
              </a:rPr>
              <a:t>IN comparison </a:t>
            </a:r>
            <a:r>
              <a:rPr lang="en-US" altLang="en-US" sz="2400" b="1" dirty="0">
                <a:solidFill>
                  <a:srgbClr val="000000"/>
                </a:solidFill>
                <a:latin typeface="Arial (Body)"/>
                <a:ea typeface="MS PGothic" panose="020B0600070205080204" pitchFamily="34" charset="-128"/>
                <a:cs typeface="+mn-cs"/>
              </a:rPr>
              <a:t>operator </a:t>
            </a:r>
            <a:r>
              <a:rPr lang="en-US" altLang="en-US" sz="2400" dirty="0">
                <a:solidFill>
                  <a:srgbClr val="000000"/>
                </a:solidFill>
                <a:latin typeface="Arial (Body)"/>
                <a:ea typeface="MS PGothic" panose="020B0600070205080204" pitchFamily="34" charset="-128"/>
                <a:cs typeface="+mn-cs"/>
              </a:rPr>
              <a:t>can be collapsed into one single block: E.g., Q16 can be written as</a:t>
            </a:r>
            <a:r>
              <a:rPr lang="en-US" altLang="en-US" sz="2400" dirty="0" smtClean="0">
                <a:solidFill>
                  <a:srgbClr val="000000"/>
                </a:solidFill>
                <a:latin typeface="Arial (Body)"/>
                <a:ea typeface="MS PGothic" panose="020B0600070205080204" pitchFamily="34" charset="-128"/>
                <a:cs typeface="+mn-cs"/>
              </a:rPr>
              <a:t>:</a:t>
            </a:r>
            <a:endParaRPr lang="en-US" altLang="en-US" sz="2400" dirty="0">
              <a:solidFill>
                <a:srgbClr val="000000"/>
              </a:solidFill>
              <a:latin typeface="Arial (Body)"/>
              <a:ea typeface="MS PGothic" panose="020B0600070205080204" pitchFamily="34" charset="-128"/>
              <a:cs typeface="+mn-cs"/>
            </a:endParaRPr>
          </a:p>
        </p:txBody>
      </p:sp>
      <p:pic>
        <p:nvPicPr>
          <p:cNvPr id="6" name="Picture 5" descr="Q 16 A colon. Computer code. The code has 3 lines. The lines read as follows. Line 1. SELECT E period F name comma  E period L name. Line 2. FROM EMPLOYEE AS E comma  DEPENDENT AS D. Line 3. WHERE E period S s n equals D period E s s n AND E period Sex equals D period Sex AND E period F name equals D period Dependent underscore name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45" y="3019575"/>
            <a:ext cx="7026910" cy="1424940"/>
          </a:xfrm>
          <a:prstGeom prst="rect">
            <a:avLst/>
          </a:prstGeom>
        </p:spPr>
      </p:pic>
      <p:sp>
        <p:nvSpPr>
          <p:cNvPr id="4" name="Text Placeholder 3"/>
          <p:cNvSpPr>
            <a:spLocks noGrp="1"/>
          </p:cNvSpPr>
          <p:nvPr>
            <p:ph type="body" idx="2"/>
          </p:nvPr>
        </p:nvSpPr>
        <p:spPr>
          <a:xfrm>
            <a:off x="457200" y="4595373"/>
            <a:ext cx="8229600" cy="899886"/>
          </a:xfrm>
        </p:spPr>
        <p:txBody>
          <a:bodyPr/>
          <a:lstStyle/>
          <a:p>
            <a:pPr marL="255651" indent="-255651">
              <a:tabLst/>
              <a:defRPr/>
            </a:pPr>
            <a:r>
              <a:rPr lang="en-US" altLang="en-US" sz="2400" b="1" dirty="0">
                <a:solidFill>
                  <a:srgbClr val="000000"/>
                </a:solidFill>
                <a:latin typeface="Arial (Body)"/>
                <a:ea typeface="MS PGothic" panose="020B0600070205080204" pitchFamily="34" charset="-128"/>
              </a:rPr>
              <a:t>Correlated</a:t>
            </a:r>
            <a:r>
              <a:rPr lang="en-US" altLang="en-US" sz="2400" dirty="0">
                <a:solidFill>
                  <a:srgbClr val="000000"/>
                </a:solidFill>
                <a:latin typeface="Arial (Body)"/>
                <a:ea typeface="MS PGothic" panose="020B0600070205080204" pitchFamily="34" charset="-128"/>
              </a:rPr>
              <a:t> nested query</a:t>
            </a: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Evaluated once for each tuple in the outer </a:t>
            </a:r>
            <a:r>
              <a:rPr lang="en-US" altLang="en-US" sz="2400" dirty="0" smtClean="0">
                <a:solidFill>
                  <a:srgbClr val="000000"/>
                </a:solidFill>
                <a:latin typeface="Arial (Body)"/>
                <a:ea typeface="MS PGothic" panose="020B0600070205080204" pitchFamily="34" charset="-128"/>
              </a:rPr>
              <a:t>query</a:t>
            </a:r>
            <a:endParaRPr lang="en-US" altLang="en-US" sz="2400" dirty="0">
              <a:solidFill>
                <a:srgbClr val="000000"/>
              </a:solidFill>
              <a:latin typeface="Arial (Body)"/>
              <a:ea typeface="MS PGothic" panose="020B0600070205080204"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787"/>
            <a:ext cx="7874000" cy="1231076"/>
          </a:xfrm>
        </p:spPr>
        <p:txBody>
          <a:bodyPr wrap="square">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The </a:t>
            </a:r>
            <a:r>
              <a:rPr lang="pt-BR" altLang="en-US" dirty="0" smtClean="0">
                <a:latin typeface="Times New Roman" panose="02020603050405020304" pitchFamily="18" charset="0"/>
                <a:ea typeface="MS PGothic" panose="020B0600070205080204" pitchFamily="34" charset="-128"/>
                <a:cs typeface="+mj-cs"/>
              </a:rPr>
              <a:t>EXISTS </a:t>
            </a:r>
            <a:r>
              <a:rPr lang="en-US" altLang="en-US" dirty="0" smtClean="0">
                <a:latin typeface="Times New Roman" panose="02020603050405020304" pitchFamily="18" charset="0"/>
                <a:ea typeface="MS PGothic" panose="020B0600070205080204" pitchFamily="34" charset="-128"/>
                <a:cs typeface="+mj-cs"/>
              </a:rPr>
              <a:t>and UNIQUE Functions in S</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Q</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L for Correlating Queries</a:t>
            </a:r>
            <a:endParaRPr lang="en-US" altLang="en-US" dirty="0">
              <a:latin typeface="Times New Roman" panose="02020603050405020304" pitchFamily="18" charset="0"/>
              <a:ea typeface="MS PGothic" panose="020B0600070205080204" pitchFamily="34" charset="-128"/>
              <a:cs typeface="+mj-cs"/>
            </a:endParaRPr>
          </a:p>
        </p:txBody>
      </p:sp>
      <p:sp>
        <p:nvSpPr>
          <p:cNvPr id="26627" name="Text Placeholder 2"/>
          <p:cNvSpPr txBox="1">
            <a:spLocks noGrp="1"/>
          </p:cNvSpPr>
          <p:nvPr>
            <p:ph type="body" idx="1"/>
          </p:nvPr>
        </p:nvSpPr>
        <p:spPr>
          <a:xfrm>
            <a:off x="457200" y="1600200"/>
            <a:ext cx="8229600" cy="4494213"/>
          </a:xfrm>
        </p:spPr>
        <p:txBody>
          <a:bodyPr>
            <a:spAutoFit/>
          </a:bodyPr>
          <a:lstStyle/>
          <a:p>
            <a:pPr marL="255588" indent="-255588">
              <a:buSzTx/>
              <a:buFontTx/>
              <a:buChar char="•"/>
              <a:tabLst/>
            </a:pPr>
            <a:r>
              <a:rPr lang="pt-BR"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EXISTS</a:t>
            </a:r>
            <a:r>
              <a:rPr lang="pt-BR" altLang="en-US" sz="2400"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function</a:t>
            </a:r>
          </a:p>
          <a:p>
            <a:pPr marL="741363" lvl="1" indent="-284163">
              <a:buSzTx/>
              <a:buFontTx/>
              <a:buChar char="–"/>
            </a:pPr>
            <a:r>
              <a:rPr lang="en-US" altLang="en-US" sz="2400"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Check whether the result of a correlated nested query is empty or not. They are Boolean functions that return a TRUE or </a:t>
            </a:r>
            <a:r>
              <a:rPr lang="pt-BR" altLang="en-US" sz="2400"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FALSE </a:t>
            </a:r>
            <a:r>
              <a:rPr lang="en-US" altLang="en-US" sz="2400"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result.</a:t>
            </a:r>
          </a:p>
          <a:p>
            <a:pPr marL="255588" indent="-255588">
              <a:buSzTx/>
              <a:buFontTx/>
              <a:buChar char="•"/>
              <a:tabLst/>
            </a:pPr>
            <a:r>
              <a:rPr lang="pt-BR"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EXISTS</a:t>
            </a:r>
            <a:r>
              <a:rPr lang="pt-BR" altLang="en-US" sz="2400"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and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NOT EXISTS</a:t>
            </a:r>
          </a:p>
          <a:p>
            <a:pPr marL="741363" lvl="1" indent="-284163">
              <a:buSzTx/>
              <a:buFontTx/>
              <a:buChar char="–"/>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Typically used in conjunction with a correlated nested query</a:t>
            </a:r>
          </a:p>
          <a:p>
            <a:pPr marL="255588" indent="-255588">
              <a:buSzTx/>
              <a:buFontTx/>
              <a:buChar char="•"/>
              <a:tabLst/>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S</a:t>
            </a:r>
            <a:r>
              <a:rPr lang="en-US" altLang="en-US" sz="1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Q</a:t>
            </a:r>
            <a:r>
              <a:rPr lang="en-US" altLang="en-US" sz="1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L function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UNIQUE(</a:t>
            </a:r>
            <a:r>
              <a:rPr lang="en-US" altLang="en-US" sz="1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Q)</a:t>
            </a:r>
          </a:p>
          <a:p>
            <a:pPr marL="741363" lvl="1" indent="-284163">
              <a:buSzTx/>
              <a:buFontTx/>
              <a:buChar char="–"/>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Returns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True</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if there are no duplicate tuples in the result of query Q</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USE of </a:t>
            </a:r>
            <a:r>
              <a:rPr lang="pt-BR" altLang="en-US" dirty="0" smtClean="0">
                <a:latin typeface="Times New Roman" panose="02020603050405020304" pitchFamily="18" charset="0"/>
                <a:ea typeface="MS PGothic" panose="020B0600070205080204" pitchFamily="34" charset="-128"/>
                <a:cs typeface="+mj-cs"/>
              </a:rPr>
              <a:t>EXISTS</a:t>
            </a:r>
            <a:endParaRPr lang="en-US" altLang="en-US" sz="2000" b="0" dirty="0">
              <a:latin typeface="Times New Roman" panose="02020603050405020304" pitchFamily="18" charset="0"/>
              <a:ea typeface="MS PGothic" panose="020B0600070205080204" pitchFamily="34" charset="-128"/>
              <a:cs typeface="+mj-cs"/>
            </a:endParaRPr>
          </a:p>
        </p:txBody>
      </p:sp>
      <p:pic>
        <p:nvPicPr>
          <p:cNvPr id="5" name="Picture 4" descr="Q 7 colon. Computer code. The code has 3 lines. The lines read as follows. Line 1. SELECT F name comma  L name. Line 2. FROM EMPLOYEE. Line 3. WHERE EXISTS left parenthesis SELECT star FROM DEPENDENT WHERE S s n equals E s s n right parenthesis AND EXISTS left parenthesis SELECT star FROM DEPARTMENT WHERE S s n equals M g r underscore s s n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124" y="1898010"/>
            <a:ext cx="6979752" cy="293884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USE OF NOT EXISTS</a:t>
            </a:r>
            <a:endParaRPr lang="en-US" altLang="en-US" sz="2000"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077200" cy="1731213"/>
          </a:xfrm>
        </p:spPr>
        <p:txBody>
          <a:bodyPr wrap="square">
            <a:spAutoFit/>
          </a:bodyPr>
          <a:lstStyle/>
          <a:p>
            <a:pPr marL="0" indent="0">
              <a:buNone/>
              <a:defRPr/>
            </a:pPr>
            <a:r>
              <a:rPr lang="en-US" altLang="en-US" sz="2200" dirty="0" smtClean="0">
                <a:solidFill>
                  <a:srgbClr val="000000"/>
                </a:solidFill>
                <a:latin typeface="+mn-lt"/>
                <a:ea typeface="MS PGothic" panose="020B0600070205080204" pitchFamily="34" charset="-128"/>
                <a:cs typeface="+mn-cs"/>
              </a:rPr>
              <a:t>To achieve the “for all” (universal quantifier- see Ch</a:t>
            </a:r>
            <a:r>
              <a:rPr lang="en-US" altLang="en-US" sz="100" dirty="0" smtClean="0">
                <a:solidFill>
                  <a:schemeClr val="bg1"/>
                </a:solidFill>
                <a:latin typeface="+mn-lt"/>
                <a:ea typeface="MS PGothic" panose="020B0600070205080204" pitchFamily="34" charset="-128"/>
                <a:cs typeface="+mn-cs"/>
              </a:rPr>
              <a:t>apter</a:t>
            </a:r>
            <a:r>
              <a:rPr lang="en-US" altLang="en-US" sz="2200" dirty="0" smtClean="0">
                <a:solidFill>
                  <a:srgbClr val="000000"/>
                </a:solidFill>
                <a:latin typeface="+mn-lt"/>
                <a:ea typeface="MS PGothic" panose="020B0600070205080204" pitchFamily="34" charset="-128"/>
                <a:cs typeface="+mn-cs"/>
              </a:rPr>
              <a:t> 8) effect, we use double negation this way in S</a:t>
            </a:r>
            <a:r>
              <a:rPr lang="en-US" altLang="en-US" sz="100" dirty="0" smtClean="0">
                <a:solidFill>
                  <a:srgbClr val="000000"/>
                </a:solidFill>
                <a:latin typeface="+mn-lt"/>
                <a:ea typeface="MS PGothic" panose="020B0600070205080204" pitchFamily="34" charset="-128"/>
                <a:cs typeface="+mn-cs"/>
              </a:rPr>
              <a:t> </a:t>
            </a:r>
            <a:r>
              <a:rPr lang="en-US" altLang="en-US" sz="2200" dirty="0" smtClean="0">
                <a:solidFill>
                  <a:srgbClr val="000000"/>
                </a:solidFill>
                <a:latin typeface="+mn-lt"/>
                <a:ea typeface="MS PGothic" panose="020B0600070205080204" pitchFamily="34" charset="-128"/>
                <a:cs typeface="+mn-cs"/>
              </a:rPr>
              <a:t>Q</a:t>
            </a:r>
            <a:r>
              <a:rPr lang="en-US" altLang="en-US" sz="100" dirty="0" smtClean="0">
                <a:solidFill>
                  <a:srgbClr val="000000"/>
                </a:solidFill>
                <a:latin typeface="+mn-lt"/>
                <a:ea typeface="MS PGothic" panose="020B0600070205080204" pitchFamily="34" charset="-128"/>
                <a:cs typeface="+mn-cs"/>
              </a:rPr>
              <a:t> </a:t>
            </a:r>
            <a:r>
              <a:rPr lang="en-US" altLang="en-US" sz="2200" dirty="0" smtClean="0">
                <a:solidFill>
                  <a:srgbClr val="000000"/>
                </a:solidFill>
                <a:latin typeface="+mn-lt"/>
                <a:ea typeface="MS PGothic" panose="020B0600070205080204" pitchFamily="34" charset="-128"/>
                <a:cs typeface="+mn-cs"/>
              </a:rPr>
              <a:t>L:</a:t>
            </a:r>
          </a:p>
          <a:p>
            <a:pPr marL="0" indent="0">
              <a:buNone/>
              <a:defRPr/>
            </a:pPr>
            <a:r>
              <a:rPr lang="en-US" altLang="en-US" sz="2200" dirty="0" smtClean="0">
                <a:solidFill>
                  <a:srgbClr val="000000"/>
                </a:solidFill>
                <a:latin typeface="+mn-lt"/>
                <a:ea typeface="MS PGothic" panose="020B0600070205080204" pitchFamily="34" charset="-128"/>
                <a:cs typeface="+mn-cs"/>
              </a:rPr>
              <a:t>Query: List first and last name of employees who work on </a:t>
            </a:r>
            <a:r>
              <a:rPr lang="en-US" altLang="en-US" sz="2200" b="1" dirty="0" smtClean="0">
                <a:solidFill>
                  <a:srgbClr val="000000"/>
                </a:solidFill>
                <a:latin typeface="+mn-lt"/>
                <a:ea typeface="MS PGothic" panose="020B0600070205080204" pitchFamily="34" charset="-128"/>
                <a:cs typeface="+mn-cs"/>
              </a:rPr>
              <a:t>ALL projects controlled by D</a:t>
            </a:r>
            <a:r>
              <a:rPr lang="en-US" altLang="en-US" sz="100" b="1" dirty="0" smtClean="0">
                <a:solidFill>
                  <a:srgbClr val="000000"/>
                </a:solidFill>
                <a:latin typeface="+mn-lt"/>
                <a:ea typeface="MS PGothic" panose="020B0600070205080204" pitchFamily="34" charset="-128"/>
                <a:cs typeface="+mn-cs"/>
              </a:rPr>
              <a:t> </a:t>
            </a:r>
            <a:r>
              <a:rPr lang="en-US" altLang="en-US" sz="2200" b="1" dirty="0" smtClean="0">
                <a:solidFill>
                  <a:srgbClr val="000000"/>
                </a:solidFill>
                <a:latin typeface="+mn-lt"/>
                <a:ea typeface="MS PGothic" panose="020B0600070205080204" pitchFamily="34" charset="-128"/>
                <a:cs typeface="+mn-cs"/>
              </a:rPr>
              <a:t>n</a:t>
            </a:r>
            <a:r>
              <a:rPr lang="en-US" altLang="en-US" sz="100" b="1" dirty="0" smtClean="0">
                <a:solidFill>
                  <a:srgbClr val="000000"/>
                </a:solidFill>
                <a:latin typeface="+mn-lt"/>
                <a:ea typeface="MS PGothic" panose="020B0600070205080204" pitchFamily="34" charset="-128"/>
                <a:cs typeface="+mn-cs"/>
              </a:rPr>
              <a:t> </a:t>
            </a:r>
            <a:r>
              <a:rPr lang="en-US" altLang="en-US" sz="2200" b="1" dirty="0" smtClean="0">
                <a:solidFill>
                  <a:srgbClr val="000000"/>
                </a:solidFill>
                <a:latin typeface="+mn-lt"/>
                <a:ea typeface="MS PGothic" panose="020B0600070205080204" pitchFamily="34" charset="-128"/>
                <a:cs typeface="+mn-cs"/>
              </a:rPr>
              <a:t>o=5.</a:t>
            </a:r>
            <a:endParaRPr lang="en-US" altLang="en-US" sz="2200" b="1" dirty="0">
              <a:solidFill>
                <a:srgbClr val="000000"/>
              </a:solidFill>
              <a:latin typeface="+mn-lt"/>
              <a:ea typeface="MS PGothic" panose="020B0600070205080204" pitchFamily="34" charset="-128"/>
              <a:cs typeface="+mn-cs"/>
            </a:endParaRPr>
          </a:p>
        </p:txBody>
      </p:sp>
      <p:pic>
        <p:nvPicPr>
          <p:cNvPr id="4" name="Picture 3" descr="Computer code. The code has 3 lines. The lines read as follows. Line 1. SELECT F name comma  L name. Line 2. FROM EMPLOYEE. Line 3. WHERE NOT EXISTS left parenthesis left parenthesis SELECT P number FROM PROJECT WHERE D num equals 5 right parenthesis EXCEPT left parenthesis SELECT P no FROM WORKS underscore ON WHERE S s n equals E s s n right parenthesis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737" y="3390311"/>
            <a:ext cx="5224771" cy="1671615"/>
          </a:xfrm>
          <a:prstGeom prst="rect">
            <a:avLst/>
          </a:prstGeom>
        </p:spPr>
      </p:pic>
      <p:sp>
        <p:nvSpPr>
          <p:cNvPr id="5" name="Text Placeholder 4"/>
          <p:cNvSpPr>
            <a:spLocks noGrp="1"/>
          </p:cNvSpPr>
          <p:nvPr>
            <p:ph type="body" idx="2"/>
          </p:nvPr>
        </p:nvSpPr>
        <p:spPr>
          <a:xfrm>
            <a:off x="457200" y="5128617"/>
            <a:ext cx="8229600" cy="1139995"/>
          </a:xfrm>
        </p:spPr>
        <p:txBody>
          <a:bodyPr/>
          <a:lstStyle/>
          <a:p>
            <a:pPr marL="0" indent="0" eaLnBrk="1" hangingPunct="1">
              <a:buClr>
                <a:schemeClr val="tx2"/>
              </a:buClr>
              <a:buSzTx/>
              <a:buNone/>
            </a:pPr>
            <a:r>
              <a:rPr lang="en-US" altLang="en-US" sz="2200" dirty="0" smtClean="0">
                <a:latin typeface="+mn-lt"/>
                <a:cs typeface="Arial" panose="020B0604020202020204" pitchFamily="34" charset="0"/>
              </a:rPr>
              <a:t>The </a:t>
            </a:r>
            <a:r>
              <a:rPr lang="en-US" altLang="en-US" sz="2200" dirty="0">
                <a:latin typeface="+mn-lt"/>
                <a:cs typeface="Arial" panose="020B0604020202020204" pitchFamily="34" charset="0"/>
              </a:rPr>
              <a:t>above is equivalent to double negation: List names of those employees for whom there does </a:t>
            </a:r>
            <a:r>
              <a:rPr lang="en-US" altLang="en-US" sz="2200" dirty="0" smtClean="0">
                <a:latin typeface="+mn-lt"/>
                <a:cs typeface="Arial" panose="020B0604020202020204" pitchFamily="34" charset="0"/>
              </a:rPr>
              <a:t>NOT </a:t>
            </a:r>
            <a:r>
              <a:rPr lang="en-US" altLang="en-US" sz="2200" dirty="0">
                <a:latin typeface="+mn-lt"/>
                <a:cs typeface="Arial" panose="020B0604020202020204" pitchFamily="34" charset="0"/>
              </a:rPr>
              <a:t>exist a project managed by department </a:t>
            </a:r>
            <a:r>
              <a:rPr lang="en-US" altLang="en-US" sz="2200" dirty="0" smtClean="0">
                <a:latin typeface="+mn-lt"/>
                <a:cs typeface="Arial" panose="020B0604020202020204" pitchFamily="34" charset="0"/>
              </a:rPr>
              <a:t>n</a:t>
            </a:r>
            <a:r>
              <a:rPr lang="en-US" altLang="en-US" sz="100" dirty="0" smtClean="0">
                <a:latin typeface="+mn-lt"/>
                <a:cs typeface="Arial" panose="020B0604020202020204" pitchFamily="34" charset="0"/>
              </a:rPr>
              <a:t> </a:t>
            </a:r>
            <a:r>
              <a:rPr lang="en-US" altLang="en-US" sz="2200" dirty="0" smtClean="0">
                <a:latin typeface="+mn-lt"/>
                <a:cs typeface="Arial" panose="020B0604020202020204" pitchFamily="34" charset="0"/>
              </a:rPr>
              <a:t>o</a:t>
            </a:r>
            <a:r>
              <a:rPr lang="en-US" altLang="en-US" sz="2200" dirty="0">
                <a:latin typeface="+mn-lt"/>
                <a:cs typeface="Arial" panose="020B0604020202020204" pitchFamily="34" charset="0"/>
              </a:rPr>
              <a:t>. 5 that they do </a:t>
            </a:r>
            <a:r>
              <a:rPr lang="en-US" altLang="en-US" sz="2200" dirty="0" smtClean="0">
                <a:latin typeface="+mn-lt"/>
                <a:cs typeface="Arial" panose="020B0604020202020204" pitchFamily="34" charset="0"/>
              </a:rPr>
              <a:t>NOT </a:t>
            </a:r>
            <a:r>
              <a:rPr lang="en-US" altLang="en-US" sz="2200" dirty="0">
                <a:latin typeface="+mn-lt"/>
                <a:cs typeface="Arial" panose="020B0604020202020204" pitchFamily="34" charset="0"/>
              </a:rPr>
              <a:t>work </a:t>
            </a:r>
            <a:r>
              <a:rPr lang="en-US" altLang="en-US" sz="2200" dirty="0" smtClean="0">
                <a:latin typeface="+mn-lt"/>
                <a:cs typeface="Arial" panose="020B0604020202020204" pitchFamily="34" charset="0"/>
              </a:rPr>
              <a:t>on.</a:t>
            </a:r>
            <a:endParaRPr lang="en-US" altLang="en-US" sz="2200" dirty="0">
              <a:latin typeface="+mn-lt"/>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563"/>
            <a:ext cx="8229600" cy="646300"/>
          </a:xfrm>
        </p:spPr>
        <p:txBody>
          <a:bodyPr wrap="square">
            <a:spAutoFit/>
          </a:bodyPr>
          <a:lstStyle/>
          <a:p>
            <a:pPr>
              <a:spcBef>
                <a:spcPct val="0"/>
              </a:spcBef>
              <a:buClrTx/>
              <a:defRPr/>
            </a:pPr>
            <a:r>
              <a:rPr lang="en-US" altLang="en-US" sz="3000" dirty="0" smtClean="0">
                <a:latin typeface="Times New Roman" panose="02020603050405020304" pitchFamily="18" charset="0"/>
                <a:ea typeface="MS PGothic" panose="020B0600070205080204" pitchFamily="34" charset="-128"/>
                <a:cs typeface="+mj-cs"/>
              </a:rPr>
              <a:t>Double Negation to Accomplish “for All” in S</a:t>
            </a:r>
            <a:r>
              <a:rPr lang="en-US" altLang="en-US" sz="100" dirty="0" smtClean="0">
                <a:latin typeface="Times New Roman" panose="02020603050405020304" pitchFamily="18" charset="0"/>
                <a:ea typeface="MS PGothic" panose="020B0600070205080204" pitchFamily="34" charset="-128"/>
                <a:cs typeface="+mj-cs"/>
              </a:rPr>
              <a:t> </a:t>
            </a:r>
            <a:r>
              <a:rPr lang="en-US" altLang="en-US" sz="3000" dirty="0" smtClean="0">
                <a:latin typeface="Times New Roman" panose="02020603050405020304" pitchFamily="18" charset="0"/>
                <a:ea typeface="MS PGothic" panose="020B0600070205080204" pitchFamily="34" charset="-128"/>
                <a:cs typeface="+mj-cs"/>
              </a:rPr>
              <a:t>Q</a:t>
            </a:r>
            <a:r>
              <a:rPr lang="en-US" altLang="en-US" sz="100" dirty="0" smtClean="0">
                <a:latin typeface="Times New Roman" panose="02020603050405020304" pitchFamily="18" charset="0"/>
                <a:ea typeface="MS PGothic" panose="020B0600070205080204" pitchFamily="34" charset="-128"/>
                <a:cs typeface="+mj-cs"/>
              </a:rPr>
              <a:t> </a:t>
            </a:r>
            <a:r>
              <a:rPr lang="en-US" altLang="en-US" sz="3000" dirty="0" smtClean="0">
                <a:latin typeface="Times New Roman" panose="02020603050405020304" pitchFamily="18" charset="0"/>
                <a:ea typeface="MS PGothic" panose="020B0600070205080204" pitchFamily="34" charset="-128"/>
                <a:cs typeface="+mj-cs"/>
              </a:rPr>
              <a:t>L</a:t>
            </a:r>
            <a:endParaRPr lang="en-US" altLang="en-US" sz="3000" dirty="0">
              <a:latin typeface="Times New Roman" panose="02020603050405020304" pitchFamily="18" charset="0"/>
              <a:ea typeface="MS PGothic" panose="020B0600070205080204" pitchFamily="34" charset="-128"/>
              <a:cs typeface="+mj-cs"/>
            </a:endParaRPr>
          </a:p>
        </p:txBody>
      </p:sp>
      <p:pic>
        <p:nvPicPr>
          <p:cNvPr id="4" name="Picture 3" descr="Q 3 B colon. Computer code. The code has 3 lines. The lines read as follows. Line 1. SELECT F name comma  L name. Line 2. FROM EMPLOYEE. Line 3. WHERE NOT EXISTS left parenthesis SELECT star FROM WORKS underscore ON B WHERE left parenthesis B period P n o IN left parenthesis SELECT P number FROM PROJECT WHERE D num equals 5 right parenthesis AND NOT EXISTS left parenthesis SELECT star FROM WORKS underscore ON C WHERE C period E s s n equals S s n AND C period P n o equals B period P n o right parenthesis right parenthesis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391" y="1527484"/>
            <a:ext cx="7262152" cy="3138322"/>
          </a:xfrm>
          <a:prstGeom prst="rect">
            <a:avLst/>
          </a:prstGeom>
        </p:spPr>
      </p:pic>
      <p:sp>
        <p:nvSpPr>
          <p:cNvPr id="3" name="Text Placeholder 2"/>
          <p:cNvSpPr>
            <a:spLocks noGrp="1"/>
          </p:cNvSpPr>
          <p:nvPr>
            <p:ph type="body" idx="1"/>
          </p:nvPr>
        </p:nvSpPr>
        <p:spPr>
          <a:xfrm>
            <a:off x="457200" y="4880427"/>
            <a:ext cx="8229600" cy="1200298"/>
          </a:xfrm>
        </p:spPr>
        <p:txBody>
          <a:bodyPr>
            <a:spAutoFit/>
          </a:bodyPr>
          <a:lstStyle/>
          <a:p>
            <a:pPr marL="0" indent="0">
              <a:buNone/>
              <a:defRPr/>
            </a:pPr>
            <a:r>
              <a:rPr lang="en-US" sz="2200" b="1" dirty="0" smtClean="0">
                <a:solidFill>
                  <a:schemeClr val="tx1"/>
                </a:solidFill>
                <a:latin typeface="+mn-lt"/>
              </a:rPr>
              <a:t>The </a:t>
            </a:r>
            <a:r>
              <a:rPr lang="en-US" sz="2200" b="1" dirty="0">
                <a:solidFill>
                  <a:schemeClr val="tx1"/>
                </a:solidFill>
                <a:latin typeface="+mn-lt"/>
              </a:rPr>
              <a:t>above is a direct rendering of: </a:t>
            </a:r>
            <a:r>
              <a:rPr lang="en-US" altLang="en-US" sz="2200" dirty="0">
                <a:solidFill>
                  <a:schemeClr val="tx1"/>
                </a:solidFill>
                <a:latin typeface="+mn-lt"/>
              </a:rPr>
              <a:t>List names of those employees for whom there does </a:t>
            </a:r>
            <a:r>
              <a:rPr lang="en-US" altLang="en-US" sz="2200" dirty="0" smtClean="0">
                <a:solidFill>
                  <a:schemeClr val="tx1"/>
                </a:solidFill>
                <a:latin typeface="+mn-lt"/>
              </a:rPr>
              <a:t>Not </a:t>
            </a:r>
            <a:r>
              <a:rPr lang="en-US" altLang="en-US" sz="2200" dirty="0">
                <a:solidFill>
                  <a:schemeClr val="tx1"/>
                </a:solidFill>
                <a:latin typeface="+mn-lt"/>
              </a:rPr>
              <a:t>exist a project managed by department </a:t>
            </a:r>
            <a:r>
              <a:rPr lang="en-US" altLang="en-US" sz="2200" dirty="0" smtClean="0">
                <a:solidFill>
                  <a:schemeClr val="tx1"/>
                </a:solidFill>
                <a:latin typeface="+mn-lt"/>
              </a:rPr>
              <a:t>n</a:t>
            </a:r>
            <a:r>
              <a:rPr lang="en-US" altLang="en-US" sz="100" dirty="0" smtClean="0">
                <a:solidFill>
                  <a:schemeClr val="tx1"/>
                </a:solidFill>
                <a:latin typeface="+mn-lt"/>
              </a:rPr>
              <a:t> </a:t>
            </a:r>
            <a:r>
              <a:rPr lang="en-US" altLang="en-US" sz="2200" dirty="0" smtClean="0">
                <a:solidFill>
                  <a:schemeClr val="tx1"/>
                </a:solidFill>
                <a:latin typeface="+mn-lt"/>
              </a:rPr>
              <a:t>o</a:t>
            </a:r>
            <a:r>
              <a:rPr lang="en-US" altLang="en-US" sz="2200" dirty="0">
                <a:solidFill>
                  <a:schemeClr val="tx1"/>
                </a:solidFill>
                <a:latin typeface="+mn-lt"/>
              </a:rPr>
              <a:t>. 5 that they do </a:t>
            </a:r>
            <a:r>
              <a:rPr lang="en-US" altLang="en-US" sz="2200" dirty="0" smtClean="0">
                <a:solidFill>
                  <a:schemeClr val="tx1"/>
                </a:solidFill>
                <a:latin typeface="+mn-lt"/>
              </a:rPr>
              <a:t>Not </a:t>
            </a:r>
            <a:r>
              <a:rPr lang="en-US" altLang="en-US" sz="2200" dirty="0">
                <a:solidFill>
                  <a:schemeClr val="tx1"/>
                </a:solidFill>
                <a:latin typeface="+mn-lt"/>
              </a:rPr>
              <a:t>work on</a:t>
            </a:r>
            <a:r>
              <a:rPr lang="en-US" altLang="en-US" sz="2200" dirty="0" smtClean="0">
                <a:solidFill>
                  <a:schemeClr val="tx1"/>
                </a:solidFill>
                <a:latin typeface="+mn-lt"/>
              </a:rPr>
              <a:t>.</a:t>
            </a:r>
            <a:endParaRPr lang="en-US" altLang="en-US" sz="2200" dirty="0">
              <a:solidFill>
                <a:schemeClr val="tx1"/>
              </a:solidFill>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350"/>
            <a:ext cx="8229600" cy="646300"/>
          </a:xfrm>
        </p:spPr>
        <p:txBody>
          <a:bodyPr wrap="square">
            <a:spAutoFit/>
          </a:bodyPr>
          <a:lstStyle/>
          <a:p>
            <a:pPr>
              <a:spcBef>
                <a:spcPct val="0"/>
              </a:spcBef>
              <a:buClrTx/>
              <a:defRPr/>
            </a:pPr>
            <a:r>
              <a:rPr lang="en-US" altLang="en-US" sz="3000" dirty="0" smtClean="0">
                <a:latin typeface="Times New Roman" panose="02020603050405020304" pitchFamily="18" charset="0"/>
                <a:ea typeface="MS PGothic" panose="020B0600070205080204" pitchFamily="34" charset="-128"/>
                <a:cs typeface="+mj-cs"/>
              </a:rPr>
              <a:t>Explicit Sets and Renaming of Attributes in S</a:t>
            </a:r>
            <a:r>
              <a:rPr lang="en-US" altLang="en-US" sz="100" dirty="0" smtClean="0">
                <a:latin typeface="Times New Roman" panose="02020603050405020304" pitchFamily="18" charset="0"/>
                <a:ea typeface="MS PGothic" panose="020B0600070205080204" pitchFamily="34" charset="-128"/>
                <a:cs typeface="+mj-cs"/>
              </a:rPr>
              <a:t> </a:t>
            </a:r>
            <a:r>
              <a:rPr lang="en-US" altLang="en-US" sz="3000" dirty="0" smtClean="0">
                <a:latin typeface="Times New Roman" panose="02020603050405020304" pitchFamily="18" charset="0"/>
                <a:ea typeface="MS PGothic" panose="020B0600070205080204" pitchFamily="34" charset="-128"/>
                <a:cs typeface="+mj-cs"/>
              </a:rPr>
              <a:t>Q</a:t>
            </a:r>
            <a:r>
              <a:rPr lang="en-US" altLang="en-US" sz="100" dirty="0" smtClean="0">
                <a:latin typeface="Times New Roman" panose="02020603050405020304" pitchFamily="18" charset="0"/>
                <a:ea typeface="MS PGothic" panose="020B0600070205080204" pitchFamily="34" charset="-128"/>
                <a:cs typeface="+mj-cs"/>
              </a:rPr>
              <a:t> </a:t>
            </a:r>
            <a:r>
              <a:rPr lang="en-US" altLang="en-US" sz="3000" dirty="0" smtClean="0">
                <a:latin typeface="Times New Roman" panose="02020603050405020304" pitchFamily="18" charset="0"/>
                <a:ea typeface="MS PGothic" panose="020B0600070205080204" pitchFamily="34" charset="-128"/>
                <a:cs typeface="+mj-cs"/>
              </a:rPr>
              <a:t>L</a:t>
            </a:r>
            <a:endParaRPr lang="en-US" altLang="en-US" sz="3000"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cs typeface="+mn-cs"/>
              </a:rPr>
              <a:t>Can use explicit set of values in </a:t>
            </a:r>
            <a:r>
              <a:rPr lang="pt-BR" altLang="en-US" sz="2400" dirty="0" smtClean="0">
                <a:solidFill>
                  <a:srgbClr val="000000"/>
                </a:solidFill>
                <a:latin typeface="Arial (Body)"/>
                <a:ea typeface="MS PGothic" panose="020B0600070205080204" pitchFamily="34" charset="-128"/>
                <a:cs typeface="+mn-cs"/>
              </a:rPr>
              <a:t>WHERE </a:t>
            </a:r>
            <a:r>
              <a:rPr lang="en-US" altLang="en-US" sz="2400" dirty="0" smtClean="0">
                <a:solidFill>
                  <a:srgbClr val="000000"/>
                </a:solidFill>
                <a:latin typeface="Arial (Body)"/>
                <a:ea typeface="MS PGothic" panose="020B0600070205080204" pitchFamily="34" charset="-128"/>
                <a:cs typeface="+mn-cs"/>
              </a:rPr>
              <a:t>clause</a:t>
            </a:r>
            <a:endParaRPr lang="en-US" altLang="en-US" sz="2400" dirty="0">
              <a:solidFill>
                <a:srgbClr val="000000"/>
              </a:solidFill>
              <a:latin typeface="Arial (Body)"/>
              <a:ea typeface="MS PGothic" panose="020B0600070205080204" pitchFamily="34" charset="-128"/>
              <a:cs typeface="+mn-cs"/>
            </a:endParaRPr>
          </a:p>
        </p:txBody>
      </p:sp>
      <p:pic>
        <p:nvPicPr>
          <p:cNvPr id="5" name="Picture 4" descr="Q 17 colon. Computer code. The code has 3 lines. The lines read as follows. Line 1. SELECT DISTINCT E s s n. Line 2. FROM WORKS underscore ON. Line 3. WHERE P n o IN left parenthesis 1 comma  2 comma  3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00" y="2284870"/>
            <a:ext cx="3721100" cy="774700"/>
          </a:xfrm>
          <a:prstGeom prst="rect">
            <a:avLst/>
          </a:prstGeom>
        </p:spPr>
      </p:pic>
      <p:sp>
        <p:nvSpPr>
          <p:cNvPr id="4" name="Text Placeholder 3"/>
          <p:cNvSpPr>
            <a:spLocks noGrp="1"/>
          </p:cNvSpPr>
          <p:nvPr>
            <p:ph type="body" idx="2"/>
          </p:nvPr>
        </p:nvSpPr>
        <p:spPr>
          <a:xfrm>
            <a:off x="457200" y="3222175"/>
            <a:ext cx="8229600" cy="1335311"/>
          </a:xfrm>
        </p:spPr>
        <p:txBody>
          <a:bodyPr/>
          <a:lstStyle/>
          <a:p>
            <a:pPr marL="255651" indent="-255651">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Use qualifier </a:t>
            </a:r>
            <a:r>
              <a:rPr lang="en-US" altLang="en-US" sz="2400" dirty="0" smtClean="0">
                <a:solidFill>
                  <a:srgbClr val="000000"/>
                </a:solidFill>
                <a:latin typeface="Arial (Body)"/>
                <a:ea typeface="MS PGothic" panose="020B0600070205080204" pitchFamily="34" charset="-128"/>
              </a:rPr>
              <a:t>AS </a:t>
            </a:r>
            <a:r>
              <a:rPr lang="en-US" altLang="en-US" sz="2400" dirty="0">
                <a:solidFill>
                  <a:srgbClr val="000000"/>
                </a:solidFill>
                <a:latin typeface="Arial (Body)"/>
                <a:ea typeface="MS PGothic" panose="020B0600070205080204" pitchFamily="34" charset="-128"/>
              </a:rPr>
              <a:t>followed by desired new name</a:t>
            </a: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Rename any attribute that appears in the result of a </a:t>
            </a:r>
            <a:r>
              <a:rPr lang="en-US" altLang="en-US" sz="2400" dirty="0" smtClean="0">
                <a:solidFill>
                  <a:srgbClr val="000000"/>
                </a:solidFill>
                <a:latin typeface="Arial (Body)"/>
                <a:ea typeface="MS PGothic" panose="020B0600070205080204" pitchFamily="34" charset="-128"/>
              </a:rPr>
              <a:t>query</a:t>
            </a:r>
            <a:endParaRPr lang="en-US" altLang="en-US" sz="2400" dirty="0">
              <a:solidFill>
                <a:srgbClr val="000000"/>
              </a:solidFill>
              <a:latin typeface="Arial (Body)"/>
              <a:ea typeface="MS PGothic" panose="020B0600070205080204" pitchFamily="34" charset="-128"/>
            </a:endParaRPr>
          </a:p>
        </p:txBody>
      </p:sp>
      <p:pic>
        <p:nvPicPr>
          <p:cNvPr id="33796" name="Picture 2" descr="A Q 8 A reads, SELECT E period L name AS Employee underscore name comma S period L name AS Supervisor underscore name. FROM EMPLOYEE AS E comma EMPLOYEE AS S. WHERE E period Super underscore s s n equals S period S s n semicolon. SELECT, AS, FROM, and WHERE are highligh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456" y="4720091"/>
            <a:ext cx="74310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787"/>
            <a:ext cx="8229600" cy="1231076"/>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Specifying Joined Tables in the FROM Clause of S</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Q</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L</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511626" y="1600200"/>
            <a:ext cx="8022774" cy="2746375"/>
          </a:xfrm>
        </p:spPr>
        <p:txBody>
          <a:bodyPr wrap="square">
            <a:spAutoFit/>
          </a:bodyPr>
          <a:lstStyle/>
          <a:p>
            <a:pPr marL="255651" indent="-255651">
              <a:buFont typeface="Arial" panose="020B0604020202020204" pitchFamily="34" charset="0"/>
              <a:buChar char="•"/>
              <a:defRPr/>
            </a:pPr>
            <a:r>
              <a:rPr lang="en-US" altLang="en-US" sz="2400" b="1" dirty="0">
                <a:solidFill>
                  <a:srgbClr val="000000"/>
                </a:solidFill>
                <a:latin typeface="Arial (Body)"/>
                <a:ea typeface="MS PGothic" panose="020B0600070205080204" pitchFamily="34" charset="-128"/>
                <a:cs typeface="+mn-cs"/>
              </a:rPr>
              <a:t>Joined table</a:t>
            </a: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Permits users to specify a table resulting from a join operation in the </a:t>
            </a:r>
            <a:r>
              <a:rPr lang="en-US" altLang="en-US" sz="2400" dirty="0" smtClean="0">
                <a:solidFill>
                  <a:srgbClr val="000000"/>
                </a:solidFill>
                <a:latin typeface="Arial (Body)"/>
                <a:ea typeface="MS PGothic" panose="020B0600070205080204" pitchFamily="34" charset="-128"/>
              </a:rPr>
              <a:t>FROM clause </a:t>
            </a:r>
            <a:r>
              <a:rPr lang="en-US" altLang="en-US" sz="2400" dirty="0">
                <a:solidFill>
                  <a:srgbClr val="000000"/>
                </a:solidFill>
                <a:latin typeface="Arial (Body)"/>
                <a:ea typeface="MS PGothic" panose="020B0600070205080204" pitchFamily="34" charset="-128"/>
              </a:rPr>
              <a:t>of a </a:t>
            </a:r>
            <a:r>
              <a:rPr lang="en-US" altLang="en-US" sz="2400" dirty="0" smtClean="0">
                <a:solidFill>
                  <a:srgbClr val="000000"/>
                </a:solidFill>
                <a:latin typeface="Arial (Body)"/>
                <a:ea typeface="MS PGothic" panose="020B0600070205080204" pitchFamily="34" charset="-128"/>
              </a:rPr>
              <a:t>query</a:t>
            </a:r>
          </a:p>
          <a:p>
            <a:pPr marL="255651" indent="-255651">
              <a:buFont typeface="Arial" panose="020B0604020202020204" pitchFamily="34" charset="0"/>
              <a:buChar char="•"/>
              <a:defRPr/>
            </a:pPr>
            <a:r>
              <a:rPr lang="en-US" altLang="en-US" sz="2400" dirty="0" smtClean="0">
                <a:solidFill>
                  <a:srgbClr val="000000"/>
                </a:solidFill>
                <a:latin typeface="Arial (Body)"/>
                <a:ea typeface="MS PGothic" panose="020B0600070205080204" pitchFamily="34" charset="-128"/>
                <a:cs typeface="+mn-cs"/>
              </a:rPr>
              <a:t>The FROM clause in Q1A</a:t>
            </a:r>
          </a:p>
          <a:p>
            <a:pPr marL="741553" lvl="1" indent="-284353">
              <a:buFont typeface="Arial" panose="020B0604020202020204" pitchFamily="34" charset="0"/>
              <a:buChar char="–"/>
              <a:defRPr/>
            </a:pPr>
            <a:r>
              <a:rPr lang="en-US" altLang="en-US" sz="2400" dirty="0" smtClean="0">
                <a:solidFill>
                  <a:srgbClr val="000000"/>
                </a:solidFill>
                <a:latin typeface="Arial (Body)"/>
                <a:ea typeface="MS PGothic" panose="020B0600070205080204" pitchFamily="34" charset="-128"/>
              </a:rPr>
              <a:t>Contains a single joined table. JOIN may also be called INNER JOIN</a:t>
            </a:r>
            <a:endParaRPr lang="en-US" altLang="en-US" sz="2400" dirty="0">
              <a:solidFill>
                <a:srgbClr val="000000"/>
              </a:solidFill>
              <a:latin typeface="Arial (Body)"/>
              <a:ea typeface="MS PGothic" panose="020B0600070205080204" pitchFamily="34" charset="-128"/>
            </a:endParaRPr>
          </a:p>
        </p:txBody>
      </p:sp>
      <p:pic>
        <p:nvPicPr>
          <p:cNvPr id="34820" name="Picture 2" descr="A Q 1 A reads, SELECT F name comma L name comma Address. FROM left parenthesis EMPLOYEE JOIN DEPARTMENT ON D no equals D number right parenthesis. WHERE D name equals single quote Research single quote semicolon. SELECT, FROM, JOIN, ON, and WHERE are highlighted."/>
          <p:cNvPicPr>
            <a:picLocks noChangeAspect="1" noChangeArrowheads="1"/>
          </p:cNvPicPr>
          <p:nvPr/>
        </p:nvPicPr>
        <p:blipFill rotWithShape="1">
          <a:blip r:embed="rId2">
            <a:extLst>
              <a:ext uri="{28A0092B-C50C-407E-A947-70E740481C1C}">
                <a14:useLocalDpi xmlns:a14="http://schemas.microsoft.com/office/drawing/2010/main" val="0"/>
              </a:ext>
            </a:extLst>
          </a:blip>
          <a:srcRect t="7868" r="4139"/>
          <a:stretch/>
        </p:blipFill>
        <p:spPr bwMode="auto">
          <a:xfrm>
            <a:off x="698264" y="4424515"/>
            <a:ext cx="7747471" cy="912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Different Types of JOINed Tables in S</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Q</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L</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16075"/>
            <a:ext cx="8229600" cy="3270250"/>
          </a:xfrm>
        </p:spPr>
        <p:txBody>
          <a:bodyPr>
            <a:spAutoFit/>
          </a:bodyPr>
          <a:lstStyle/>
          <a:p>
            <a:pPr marL="255651" indent="-255651">
              <a:tabLst/>
              <a:defRPr/>
            </a:pPr>
            <a:r>
              <a:rPr lang="en-US" altLang="en-US" sz="2400" dirty="0">
                <a:solidFill>
                  <a:srgbClr val="000000"/>
                </a:solidFill>
                <a:latin typeface="Arial (Body)"/>
                <a:ea typeface="MS PGothic" panose="020B0600070205080204" pitchFamily="34" charset="-128"/>
                <a:cs typeface="+mn-cs"/>
              </a:rPr>
              <a:t>Specify different types of join</a:t>
            </a:r>
          </a:p>
          <a:p>
            <a:pPr marL="741553" lvl="1" indent="-284353">
              <a:buFont typeface="Arial" panose="020B0604020202020204" pitchFamily="34" charset="0"/>
              <a:buChar char="–"/>
              <a:defRPr/>
            </a:pPr>
            <a:r>
              <a:rPr lang="en-US" altLang="en-US" sz="2400" dirty="0" smtClean="0">
                <a:solidFill>
                  <a:srgbClr val="000000"/>
                </a:solidFill>
                <a:latin typeface="Arial (Body)"/>
                <a:ea typeface="MS PGothic" panose="020B0600070205080204" pitchFamily="34" charset="-128"/>
              </a:rPr>
              <a:t>NATURAL JOIN</a:t>
            </a:r>
          </a:p>
          <a:p>
            <a:pPr marL="741553" lvl="1" indent="-284353">
              <a:buFont typeface="Arial" panose="020B0604020202020204" pitchFamily="34" charset="0"/>
              <a:buChar char="–"/>
              <a:defRPr/>
            </a:pPr>
            <a:r>
              <a:rPr lang="en-US" altLang="en-US" sz="2400" dirty="0" smtClean="0">
                <a:solidFill>
                  <a:srgbClr val="000000"/>
                </a:solidFill>
                <a:latin typeface="Arial (Body)"/>
                <a:ea typeface="MS PGothic" panose="020B0600070205080204" pitchFamily="34" charset="-128"/>
              </a:rPr>
              <a:t>Various </a:t>
            </a:r>
            <a:r>
              <a:rPr lang="en-US" altLang="en-US" sz="2400" dirty="0">
                <a:solidFill>
                  <a:srgbClr val="000000"/>
                </a:solidFill>
                <a:latin typeface="Arial (Body)"/>
                <a:ea typeface="MS PGothic" panose="020B0600070205080204" pitchFamily="34" charset="-128"/>
              </a:rPr>
              <a:t>types of </a:t>
            </a:r>
            <a:r>
              <a:rPr lang="pt-BR" altLang="en-US" sz="2400" dirty="0" smtClean="0">
                <a:solidFill>
                  <a:srgbClr val="000000"/>
                </a:solidFill>
                <a:latin typeface="Arial (Body)"/>
                <a:ea typeface="MS PGothic" panose="020B0600070205080204" pitchFamily="34" charset="-128"/>
              </a:rPr>
              <a:t>OUTER </a:t>
            </a:r>
            <a:r>
              <a:rPr lang="en-US" altLang="en-US" sz="2400" dirty="0" smtClean="0">
                <a:solidFill>
                  <a:srgbClr val="000000"/>
                </a:solidFill>
                <a:latin typeface="Arial (Body)"/>
                <a:ea typeface="MS PGothic" panose="020B0600070205080204" pitchFamily="34" charset="-128"/>
              </a:rPr>
              <a:t>JOIN (LEFT, RIGHT, FULL)</a:t>
            </a:r>
          </a:p>
          <a:p>
            <a:pPr marL="255651" indent="-255651">
              <a:tabLst/>
              <a:defRPr/>
            </a:pPr>
            <a:r>
              <a:rPr lang="en-US" altLang="en-US" sz="2400" dirty="0" smtClean="0">
                <a:solidFill>
                  <a:srgbClr val="000000"/>
                </a:solidFill>
                <a:latin typeface="Arial (Body)"/>
                <a:ea typeface="MS PGothic" panose="020B0600070205080204" pitchFamily="34" charset="-128"/>
                <a:cs typeface="+mn-cs"/>
              </a:rPr>
              <a:t>NATURAL JOIN on </a:t>
            </a:r>
            <a:r>
              <a:rPr lang="en-US" altLang="en-US" sz="2400" dirty="0">
                <a:solidFill>
                  <a:srgbClr val="000000"/>
                </a:solidFill>
                <a:latin typeface="Arial (Body)"/>
                <a:ea typeface="MS PGothic" panose="020B0600070205080204" pitchFamily="34" charset="-128"/>
                <a:cs typeface="+mn-cs"/>
              </a:rPr>
              <a:t>two relations R and S</a:t>
            </a: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No join condition specified</a:t>
            </a: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Is equivalent to an implicit </a:t>
            </a:r>
            <a:r>
              <a:rPr lang="pt-BR" altLang="en-US" sz="2400" dirty="0" smtClean="0">
                <a:solidFill>
                  <a:srgbClr val="000000"/>
                </a:solidFill>
                <a:latin typeface="Arial (Body)"/>
                <a:ea typeface="MS PGothic" panose="020B0600070205080204" pitchFamily="34" charset="-128"/>
              </a:rPr>
              <a:t>EQUIJOIN </a:t>
            </a:r>
            <a:r>
              <a:rPr lang="en-US" altLang="en-US" sz="2400" dirty="0" smtClean="0">
                <a:solidFill>
                  <a:srgbClr val="000000"/>
                </a:solidFill>
                <a:latin typeface="Arial (Body)"/>
                <a:ea typeface="MS PGothic" panose="020B0600070205080204" pitchFamily="34" charset="-128"/>
              </a:rPr>
              <a:t>condition </a:t>
            </a:r>
            <a:r>
              <a:rPr lang="en-US" altLang="en-US" sz="2400" dirty="0">
                <a:solidFill>
                  <a:srgbClr val="000000"/>
                </a:solidFill>
                <a:latin typeface="Arial (Body)"/>
                <a:ea typeface="MS PGothic" panose="020B0600070205080204" pitchFamily="34" charset="-128"/>
              </a:rPr>
              <a:t>for each pair of attributes with same name from R and 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Learning Objectives</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p:txBody>
          <a:bodyPr>
            <a:spAutoFit/>
          </a:bodyPr>
          <a:lstStyle/>
          <a:p>
            <a:pPr marL="0" indent="0">
              <a:buNone/>
              <a:tabLst/>
              <a:defRPr/>
            </a:pPr>
            <a:r>
              <a:rPr lang="en-US" altLang="en-US" sz="2400" b="1" dirty="0" smtClean="0">
                <a:solidFill>
                  <a:schemeClr val="tx2"/>
                </a:solidFill>
                <a:latin typeface="Arial (Body)"/>
                <a:ea typeface="MS PGothic" panose="020B0600070205080204" pitchFamily="34" charset="-128"/>
                <a:cs typeface="+mn-cs"/>
              </a:rPr>
              <a:t>7.1</a:t>
            </a:r>
            <a:r>
              <a:rPr lang="en-US" altLang="en-US" sz="2400" dirty="0" smtClean="0">
                <a:solidFill>
                  <a:srgbClr val="000000"/>
                </a:solidFill>
                <a:latin typeface="Arial (Body)"/>
                <a:ea typeface="MS PGothic" panose="020B0600070205080204" pitchFamily="34" charset="-128"/>
                <a:cs typeface="+mn-cs"/>
              </a:rPr>
              <a:t> More </a:t>
            </a:r>
            <a:r>
              <a:rPr lang="en-US" altLang="en-US" sz="2400" dirty="0">
                <a:solidFill>
                  <a:srgbClr val="000000"/>
                </a:solidFill>
                <a:latin typeface="Arial (Body)"/>
                <a:ea typeface="MS PGothic" panose="020B0600070205080204" pitchFamily="34" charset="-128"/>
                <a:cs typeface="+mn-cs"/>
              </a:rPr>
              <a:t>Complex </a:t>
            </a:r>
            <a:r>
              <a:rPr lang="en-US" altLang="en-US" sz="2400" dirty="0" smtClean="0">
                <a:solidFill>
                  <a:srgbClr val="000000"/>
                </a:solidFill>
                <a:latin typeface="Arial (Body)"/>
                <a:ea typeface="MS PGothic" panose="020B0600070205080204" pitchFamily="34" charset="-128"/>
                <a:cs typeface="+mn-cs"/>
              </a:rPr>
              <a:t>S</a:t>
            </a:r>
            <a:r>
              <a:rPr lang="en-US" altLang="en-US" sz="100" dirty="0" smtClean="0">
                <a:solidFill>
                  <a:srgbClr val="000000"/>
                </a:solidFill>
                <a:latin typeface="Arial (Body)"/>
                <a:ea typeface="MS PGothic" panose="020B0600070205080204" pitchFamily="34" charset="-128"/>
                <a:cs typeface="+mn-cs"/>
              </a:rPr>
              <a:t> </a:t>
            </a:r>
            <a:r>
              <a:rPr lang="en-US" altLang="en-US" sz="2400" dirty="0" smtClean="0">
                <a:solidFill>
                  <a:srgbClr val="000000"/>
                </a:solidFill>
                <a:latin typeface="Arial (Body)"/>
                <a:ea typeface="MS PGothic" panose="020B0600070205080204" pitchFamily="34" charset="-128"/>
                <a:cs typeface="+mn-cs"/>
              </a:rPr>
              <a:t>Q</a:t>
            </a:r>
            <a:r>
              <a:rPr lang="en-US" altLang="en-US" sz="100" dirty="0" smtClean="0">
                <a:solidFill>
                  <a:srgbClr val="000000"/>
                </a:solidFill>
                <a:latin typeface="Arial (Body)"/>
                <a:ea typeface="MS PGothic" panose="020B0600070205080204" pitchFamily="34" charset="-128"/>
                <a:cs typeface="+mn-cs"/>
              </a:rPr>
              <a:t> </a:t>
            </a:r>
            <a:r>
              <a:rPr lang="en-US" altLang="en-US" sz="2400" dirty="0" smtClean="0">
                <a:solidFill>
                  <a:srgbClr val="000000"/>
                </a:solidFill>
                <a:latin typeface="Arial (Body)"/>
                <a:ea typeface="MS PGothic" panose="020B0600070205080204" pitchFamily="34" charset="-128"/>
                <a:cs typeface="+mn-cs"/>
              </a:rPr>
              <a:t>L Retrieval </a:t>
            </a:r>
            <a:r>
              <a:rPr lang="en-US" altLang="en-US" sz="2400" dirty="0">
                <a:solidFill>
                  <a:srgbClr val="000000"/>
                </a:solidFill>
                <a:latin typeface="Arial (Body)"/>
                <a:ea typeface="MS PGothic" panose="020B0600070205080204" pitchFamily="34" charset="-128"/>
                <a:cs typeface="+mn-cs"/>
              </a:rPr>
              <a:t>Queries</a:t>
            </a:r>
          </a:p>
          <a:p>
            <a:pPr marL="0" indent="0">
              <a:buNone/>
              <a:tabLst/>
              <a:defRPr/>
            </a:pPr>
            <a:r>
              <a:rPr lang="en-US" altLang="en-US" sz="2400" b="1" dirty="0" smtClean="0">
                <a:solidFill>
                  <a:schemeClr val="tx2"/>
                </a:solidFill>
                <a:latin typeface="Arial (Body)"/>
                <a:ea typeface="MS PGothic" panose="020B0600070205080204" pitchFamily="34" charset="-128"/>
                <a:cs typeface="+mn-cs"/>
              </a:rPr>
              <a:t>7.2</a:t>
            </a:r>
            <a:r>
              <a:rPr lang="en-US" altLang="en-US" sz="2400" dirty="0" smtClean="0">
                <a:solidFill>
                  <a:srgbClr val="000000"/>
                </a:solidFill>
                <a:latin typeface="Arial (Body)"/>
                <a:ea typeface="MS PGothic" panose="020B0600070205080204" pitchFamily="34" charset="-128"/>
                <a:cs typeface="+mn-cs"/>
              </a:rPr>
              <a:t> Specifying </a:t>
            </a:r>
            <a:r>
              <a:rPr lang="en-US" altLang="en-US" sz="2400" dirty="0">
                <a:solidFill>
                  <a:srgbClr val="000000"/>
                </a:solidFill>
                <a:latin typeface="Arial (Body)"/>
                <a:ea typeface="MS PGothic" panose="020B0600070205080204" pitchFamily="34" charset="-128"/>
                <a:cs typeface="+mn-cs"/>
              </a:rPr>
              <a:t>Semantic Constraints as Assertions and Actions as Triggers</a:t>
            </a:r>
          </a:p>
          <a:p>
            <a:pPr marL="0" indent="0">
              <a:buNone/>
              <a:tabLst/>
              <a:defRPr/>
            </a:pPr>
            <a:r>
              <a:rPr lang="en-US" altLang="en-US" sz="2400" b="1" dirty="0" smtClean="0">
                <a:solidFill>
                  <a:schemeClr val="tx2"/>
                </a:solidFill>
                <a:latin typeface="Arial (Body)"/>
                <a:ea typeface="MS PGothic" panose="020B0600070205080204" pitchFamily="34" charset="-128"/>
                <a:cs typeface="+mn-cs"/>
              </a:rPr>
              <a:t>7.3</a:t>
            </a:r>
            <a:r>
              <a:rPr lang="en-US" altLang="en-US" sz="2400" dirty="0" smtClean="0">
                <a:solidFill>
                  <a:srgbClr val="000000"/>
                </a:solidFill>
                <a:latin typeface="Arial (Body)"/>
                <a:ea typeface="MS PGothic" panose="020B0600070205080204" pitchFamily="34" charset="-128"/>
                <a:cs typeface="+mn-cs"/>
              </a:rPr>
              <a:t> Views </a:t>
            </a:r>
            <a:r>
              <a:rPr lang="en-US" altLang="en-US" sz="2400" dirty="0">
                <a:solidFill>
                  <a:srgbClr val="000000"/>
                </a:solidFill>
                <a:latin typeface="Arial (Body)"/>
                <a:ea typeface="MS PGothic" panose="020B0600070205080204" pitchFamily="34" charset="-128"/>
                <a:cs typeface="+mn-cs"/>
              </a:rPr>
              <a:t>(Virtual Tables) in </a:t>
            </a:r>
            <a:r>
              <a:rPr lang="en-US" altLang="en-US" sz="2400" dirty="0" smtClean="0">
                <a:solidFill>
                  <a:srgbClr val="000000"/>
                </a:solidFill>
                <a:latin typeface="Arial (Body)"/>
                <a:ea typeface="MS PGothic" panose="020B0600070205080204" pitchFamily="34" charset="-128"/>
                <a:cs typeface="+mn-cs"/>
              </a:rPr>
              <a:t>S</a:t>
            </a:r>
            <a:r>
              <a:rPr lang="en-US" altLang="en-US" sz="100" dirty="0" smtClean="0">
                <a:solidFill>
                  <a:srgbClr val="000000"/>
                </a:solidFill>
                <a:latin typeface="Arial (Body)"/>
                <a:ea typeface="MS PGothic" panose="020B0600070205080204" pitchFamily="34" charset="-128"/>
                <a:cs typeface="+mn-cs"/>
              </a:rPr>
              <a:t> </a:t>
            </a:r>
            <a:r>
              <a:rPr lang="en-US" altLang="en-US" sz="2400" dirty="0" smtClean="0">
                <a:solidFill>
                  <a:srgbClr val="000000"/>
                </a:solidFill>
                <a:latin typeface="Arial (Body)"/>
                <a:ea typeface="MS PGothic" panose="020B0600070205080204" pitchFamily="34" charset="-128"/>
                <a:cs typeface="+mn-cs"/>
              </a:rPr>
              <a:t>Q</a:t>
            </a:r>
            <a:r>
              <a:rPr lang="en-US" altLang="en-US" sz="100" dirty="0" smtClean="0">
                <a:solidFill>
                  <a:srgbClr val="000000"/>
                </a:solidFill>
                <a:latin typeface="Arial (Body)"/>
                <a:ea typeface="MS PGothic" panose="020B0600070205080204" pitchFamily="34" charset="-128"/>
                <a:cs typeface="+mn-cs"/>
              </a:rPr>
              <a:t> </a:t>
            </a:r>
            <a:r>
              <a:rPr lang="en-US" altLang="en-US" sz="2400" dirty="0" smtClean="0">
                <a:solidFill>
                  <a:srgbClr val="000000"/>
                </a:solidFill>
                <a:latin typeface="Arial (Body)"/>
                <a:ea typeface="MS PGothic" panose="020B0600070205080204" pitchFamily="34" charset="-128"/>
                <a:cs typeface="+mn-cs"/>
              </a:rPr>
              <a:t>L</a:t>
            </a:r>
            <a:endParaRPr lang="en-US" altLang="en-US" sz="2400" dirty="0">
              <a:solidFill>
                <a:srgbClr val="000000"/>
              </a:solidFill>
              <a:latin typeface="Arial (Body)"/>
              <a:ea typeface="MS PGothic" panose="020B0600070205080204" pitchFamily="34" charset="-128"/>
              <a:cs typeface="+mn-cs"/>
            </a:endParaRPr>
          </a:p>
          <a:p>
            <a:pPr marL="0" indent="0">
              <a:buNone/>
              <a:tabLst/>
              <a:defRPr/>
            </a:pPr>
            <a:r>
              <a:rPr lang="en-US" altLang="en-US" sz="2400" b="1" dirty="0" smtClean="0">
                <a:solidFill>
                  <a:schemeClr val="tx2"/>
                </a:solidFill>
                <a:latin typeface="Arial (Body)"/>
                <a:ea typeface="MS PGothic" panose="020B0600070205080204" pitchFamily="34" charset="-128"/>
                <a:cs typeface="+mn-cs"/>
              </a:rPr>
              <a:t>7.4</a:t>
            </a:r>
            <a:r>
              <a:rPr lang="en-US" altLang="en-US" sz="2400" dirty="0" smtClean="0">
                <a:solidFill>
                  <a:srgbClr val="000000"/>
                </a:solidFill>
                <a:latin typeface="Arial (Body)"/>
                <a:ea typeface="MS PGothic" panose="020B0600070205080204" pitchFamily="34" charset="-128"/>
                <a:cs typeface="+mn-cs"/>
              </a:rPr>
              <a:t> Schema </a:t>
            </a:r>
            <a:r>
              <a:rPr lang="en-US" altLang="en-US" sz="2400" dirty="0">
                <a:solidFill>
                  <a:srgbClr val="000000"/>
                </a:solidFill>
                <a:latin typeface="Arial (Body)"/>
                <a:ea typeface="MS PGothic" panose="020B0600070205080204" pitchFamily="34" charset="-128"/>
                <a:cs typeface="+mn-cs"/>
              </a:rPr>
              <a:t>Modification in </a:t>
            </a:r>
            <a:r>
              <a:rPr lang="en-US" altLang="en-US" sz="2400" dirty="0" smtClean="0">
                <a:solidFill>
                  <a:srgbClr val="000000"/>
                </a:solidFill>
                <a:latin typeface="Arial (Body)"/>
                <a:ea typeface="MS PGothic" panose="020B0600070205080204" pitchFamily="34" charset="-128"/>
                <a:cs typeface="+mn-cs"/>
              </a:rPr>
              <a:t>S</a:t>
            </a:r>
            <a:r>
              <a:rPr lang="en-US" altLang="en-US" sz="100" dirty="0" smtClean="0">
                <a:solidFill>
                  <a:srgbClr val="000000"/>
                </a:solidFill>
                <a:latin typeface="Arial (Body)"/>
                <a:ea typeface="MS PGothic" panose="020B0600070205080204" pitchFamily="34" charset="-128"/>
                <a:cs typeface="+mn-cs"/>
              </a:rPr>
              <a:t> </a:t>
            </a:r>
            <a:r>
              <a:rPr lang="en-US" altLang="en-US" sz="2400" dirty="0" smtClean="0">
                <a:solidFill>
                  <a:srgbClr val="000000"/>
                </a:solidFill>
                <a:latin typeface="Arial (Body)"/>
                <a:ea typeface="MS PGothic" panose="020B0600070205080204" pitchFamily="34" charset="-128"/>
                <a:cs typeface="+mn-cs"/>
              </a:rPr>
              <a:t>Q</a:t>
            </a:r>
            <a:r>
              <a:rPr lang="en-US" altLang="en-US" sz="100" dirty="0" smtClean="0">
                <a:solidFill>
                  <a:srgbClr val="000000"/>
                </a:solidFill>
                <a:latin typeface="Arial (Body)"/>
                <a:ea typeface="MS PGothic" panose="020B0600070205080204" pitchFamily="34" charset="-128"/>
                <a:cs typeface="+mn-cs"/>
              </a:rPr>
              <a:t> </a:t>
            </a:r>
            <a:r>
              <a:rPr lang="en-US" altLang="en-US" sz="2400" dirty="0" smtClean="0">
                <a:solidFill>
                  <a:srgbClr val="000000"/>
                </a:solidFill>
                <a:latin typeface="Arial (Body)"/>
                <a:ea typeface="MS PGothic" panose="020B0600070205080204" pitchFamily="34" charset="-128"/>
                <a:cs typeface="+mn-cs"/>
              </a:rPr>
              <a:t>L</a:t>
            </a:r>
            <a:endParaRPr lang="en-US" altLang="en-US" sz="2400" dirty="0">
              <a:solidFill>
                <a:srgbClr val="000000"/>
              </a:solidFill>
              <a:latin typeface="Arial (Body)"/>
              <a:ea typeface="MS PGothic" panose="020B0600070205080204" pitchFamily="34" charset="-128"/>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NATURAL JOIN</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tabLst/>
              <a:defRPr/>
            </a:pPr>
            <a:r>
              <a:rPr lang="en-US" sz="2400" dirty="0" smtClean="0">
                <a:solidFill>
                  <a:srgbClr val="000000"/>
                </a:solidFill>
                <a:latin typeface="+mn-lt"/>
                <a:ea typeface="MS PGothic" panose="020B0600070205080204" pitchFamily="34" charset="-128"/>
                <a:cs typeface="+mn-cs"/>
              </a:rPr>
              <a:t>Rename attributes of one relation so it can be joined with another using </a:t>
            </a:r>
            <a:r>
              <a:rPr lang="pt-BR" sz="2400" dirty="0" smtClean="0">
                <a:solidFill>
                  <a:srgbClr val="000000"/>
                </a:solidFill>
                <a:latin typeface="+mn-lt"/>
                <a:ea typeface="MS PGothic" panose="020B0600070205080204" pitchFamily="34" charset="-128"/>
                <a:cs typeface="+mn-cs"/>
              </a:rPr>
              <a:t>NATURAL </a:t>
            </a:r>
            <a:r>
              <a:rPr lang="en-US" sz="2400" dirty="0" smtClean="0">
                <a:solidFill>
                  <a:srgbClr val="000000"/>
                </a:solidFill>
                <a:latin typeface="+mn-lt"/>
                <a:ea typeface="MS PGothic" panose="020B0600070205080204" pitchFamily="34" charset="-128"/>
                <a:cs typeface="+mn-cs"/>
              </a:rPr>
              <a:t>JOIN:</a:t>
            </a:r>
          </a:p>
        </p:txBody>
      </p:sp>
      <p:pic>
        <p:nvPicPr>
          <p:cNvPr id="5" name="Picture 4" descr="Q 1 B colon. Computer code. The code has 3 lines. The lines read as follows. Line 1. SELECT F name comma  L name comma  Address. Line 2. FROM left parenthesis EMPLOYEE NATURAL JOIN left parenthesis DEPARTMENT AS DEPT left parenthesis D name comma  D n o comma  M s s n comma  M s date right parenthesis right parenthesis right parenthesis. Line 3. WHERE D name equals prime Research prime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072" y="2623253"/>
            <a:ext cx="7322531" cy="1239393"/>
          </a:xfrm>
          <a:prstGeom prst="rect">
            <a:avLst/>
          </a:prstGeom>
        </p:spPr>
      </p:pic>
      <p:sp>
        <p:nvSpPr>
          <p:cNvPr id="4" name="Text Placeholder 3"/>
          <p:cNvSpPr>
            <a:spLocks noGrp="1"/>
          </p:cNvSpPr>
          <p:nvPr>
            <p:ph type="body" idx="2"/>
          </p:nvPr>
        </p:nvSpPr>
        <p:spPr>
          <a:xfrm>
            <a:off x="457200" y="3962401"/>
            <a:ext cx="8229600" cy="928914"/>
          </a:xfrm>
        </p:spPr>
        <p:txBody>
          <a:bodyPr/>
          <a:lstStyle/>
          <a:p>
            <a:pPr marL="0" indent="0">
              <a:buNone/>
            </a:pPr>
            <a:r>
              <a:rPr lang="en-US" sz="2400" dirty="0">
                <a:solidFill>
                  <a:schemeClr val="tx1"/>
                </a:solidFill>
                <a:latin typeface="+mn-lt"/>
              </a:rPr>
              <a:t>The above works with </a:t>
            </a:r>
            <a:r>
              <a:rPr lang="en-US" sz="2400" dirty="0" smtClean="0">
                <a:solidFill>
                  <a:schemeClr val="tx1"/>
                </a:solidFill>
                <a:latin typeface="+mn-lt"/>
              </a:rPr>
              <a:t>EMPLOYEE.D</a:t>
            </a:r>
            <a:r>
              <a:rPr lang="en-US" sz="100" dirty="0" smtClean="0">
                <a:solidFill>
                  <a:schemeClr val="tx1"/>
                </a:solidFill>
                <a:latin typeface="+mn-lt"/>
              </a:rPr>
              <a:t> </a:t>
            </a:r>
            <a:r>
              <a:rPr lang="en-US" sz="2400" dirty="0" smtClean="0">
                <a:solidFill>
                  <a:schemeClr val="tx1"/>
                </a:solidFill>
                <a:latin typeface="+mn-lt"/>
              </a:rPr>
              <a:t>n</a:t>
            </a:r>
            <a:r>
              <a:rPr lang="en-US" sz="100" dirty="0" smtClean="0">
                <a:solidFill>
                  <a:schemeClr val="tx1"/>
                </a:solidFill>
                <a:latin typeface="+mn-lt"/>
              </a:rPr>
              <a:t> </a:t>
            </a:r>
            <a:r>
              <a:rPr lang="en-US" sz="2400" dirty="0" smtClean="0">
                <a:solidFill>
                  <a:schemeClr val="tx1"/>
                </a:solidFill>
                <a:latin typeface="+mn-lt"/>
              </a:rPr>
              <a:t>o </a:t>
            </a:r>
            <a:r>
              <a:rPr lang="en-US" sz="2400" dirty="0">
                <a:solidFill>
                  <a:schemeClr val="tx1"/>
                </a:solidFill>
                <a:latin typeface="+mn-lt"/>
              </a:rPr>
              <a:t>= </a:t>
            </a:r>
            <a:r>
              <a:rPr lang="en-US" sz="2400" dirty="0" smtClean="0">
                <a:solidFill>
                  <a:schemeClr val="tx1"/>
                </a:solidFill>
                <a:latin typeface="+mn-lt"/>
              </a:rPr>
              <a:t>DEPT.D</a:t>
            </a:r>
            <a:r>
              <a:rPr lang="en-US" sz="100" dirty="0" smtClean="0">
                <a:solidFill>
                  <a:schemeClr val="tx1"/>
                </a:solidFill>
                <a:latin typeface="+mn-lt"/>
              </a:rPr>
              <a:t> </a:t>
            </a:r>
            <a:r>
              <a:rPr lang="en-US" sz="2400" dirty="0" smtClean="0">
                <a:solidFill>
                  <a:schemeClr val="tx1"/>
                </a:solidFill>
                <a:latin typeface="+mn-lt"/>
              </a:rPr>
              <a:t>n</a:t>
            </a:r>
            <a:r>
              <a:rPr lang="en-US" sz="100" dirty="0" smtClean="0">
                <a:solidFill>
                  <a:schemeClr val="tx1"/>
                </a:solidFill>
                <a:latin typeface="+mn-lt"/>
              </a:rPr>
              <a:t> </a:t>
            </a:r>
            <a:r>
              <a:rPr lang="en-US" sz="2400" dirty="0" smtClean="0">
                <a:solidFill>
                  <a:schemeClr val="tx1"/>
                </a:solidFill>
                <a:latin typeface="+mn-lt"/>
              </a:rPr>
              <a:t>o </a:t>
            </a:r>
            <a:r>
              <a:rPr lang="en-US" sz="2400" dirty="0">
                <a:solidFill>
                  <a:schemeClr val="tx1"/>
                </a:solidFill>
                <a:latin typeface="+mn-lt"/>
              </a:rPr>
              <a:t>as an implicit join </a:t>
            </a:r>
            <a:r>
              <a:rPr lang="en-US" sz="2400" dirty="0" smtClean="0">
                <a:solidFill>
                  <a:schemeClr val="tx1"/>
                </a:solidFill>
                <a:latin typeface="+mn-lt"/>
              </a:rPr>
              <a:t>condition</a:t>
            </a:r>
            <a:endParaRPr lang="en-US" sz="2400" dirty="0">
              <a:solidFill>
                <a:schemeClr val="tx1"/>
              </a:solidFill>
              <a:latin typeface="+mn-lt"/>
              <a:ea typeface="MS PGothic" panose="020B0600070205080204"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pt-BR" altLang="en-US" dirty="0" smtClean="0">
                <a:latin typeface="Times New Roman" panose="02020603050405020304" pitchFamily="18" charset="0"/>
                <a:ea typeface="MS PGothic" panose="020B0600070205080204" pitchFamily="34" charset="-128"/>
                <a:cs typeface="+mj-cs"/>
              </a:rPr>
              <a:t>INNER </a:t>
            </a:r>
            <a:r>
              <a:rPr lang="en-US" altLang="en-US" dirty="0" smtClean="0">
                <a:latin typeface="Times New Roman" panose="02020603050405020304" pitchFamily="18" charset="0"/>
                <a:ea typeface="MS PGothic" panose="020B0600070205080204" pitchFamily="34" charset="-128"/>
                <a:cs typeface="+mj-cs"/>
              </a:rPr>
              <a:t>and </a:t>
            </a:r>
            <a:r>
              <a:rPr lang="pt-BR" altLang="en-US" dirty="0" smtClean="0">
                <a:latin typeface="Times New Roman" panose="02020603050405020304" pitchFamily="18" charset="0"/>
                <a:ea typeface="MS PGothic" panose="020B0600070205080204" pitchFamily="34" charset="-128"/>
                <a:cs typeface="+mj-cs"/>
              </a:rPr>
              <a:t>OUTER </a:t>
            </a:r>
            <a:r>
              <a:rPr lang="en-US" altLang="en-US" dirty="0" smtClean="0">
                <a:latin typeface="Times New Roman" panose="02020603050405020304" pitchFamily="18" charset="0"/>
                <a:ea typeface="MS PGothic" panose="020B0600070205080204" pitchFamily="34" charset="-128"/>
                <a:cs typeface="+mj-cs"/>
              </a:rPr>
              <a:t>Joins</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4878388"/>
          </a:xfrm>
        </p:spPr>
        <p:txBody>
          <a:bodyPr>
            <a:spAutoFit/>
          </a:bodyPr>
          <a:lstStyle/>
          <a:p>
            <a:pPr marL="255651" indent="-255651">
              <a:tabLst/>
              <a:defRPr/>
            </a:pPr>
            <a:r>
              <a:rPr lang="en-US" altLang="en-US" sz="2000" dirty="0" smtClean="0">
                <a:solidFill>
                  <a:srgbClr val="000000"/>
                </a:solidFill>
                <a:latin typeface="Arial (Body)"/>
                <a:ea typeface="MS PGothic" panose="020B0600070205080204" pitchFamily="34" charset="-128"/>
                <a:cs typeface="+mn-cs"/>
              </a:rPr>
              <a:t>INNER JOIN (</a:t>
            </a:r>
            <a:r>
              <a:rPr lang="en-US" altLang="en-US" sz="2000" b="1" dirty="0">
                <a:solidFill>
                  <a:srgbClr val="000000"/>
                </a:solidFill>
                <a:latin typeface="Arial (Body)"/>
                <a:ea typeface="MS PGothic" panose="020B0600070205080204" pitchFamily="34" charset="-128"/>
                <a:cs typeface="+mn-cs"/>
              </a:rPr>
              <a:t>versus</a:t>
            </a:r>
            <a:r>
              <a:rPr lang="en-US" altLang="en-US" sz="2000" dirty="0">
                <a:solidFill>
                  <a:srgbClr val="000000"/>
                </a:solidFill>
                <a:latin typeface="Arial (Body)"/>
                <a:ea typeface="MS PGothic" panose="020B0600070205080204" pitchFamily="34" charset="-128"/>
                <a:cs typeface="+mn-cs"/>
              </a:rPr>
              <a:t> </a:t>
            </a:r>
            <a:r>
              <a:rPr lang="pt-BR" altLang="en-US" sz="2000" dirty="0" smtClean="0">
                <a:solidFill>
                  <a:srgbClr val="000000"/>
                </a:solidFill>
                <a:latin typeface="Arial (Body)"/>
                <a:ea typeface="MS PGothic" panose="020B0600070205080204" pitchFamily="34" charset="-128"/>
                <a:cs typeface="+mn-cs"/>
              </a:rPr>
              <a:t>OUTER </a:t>
            </a:r>
            <a:r>
              <a:rPr lang="en-US" altLang="en-US" sz="2000" dirty="0" smtClean="0">
                <a:solidFill>
                  <a:srgbClr val="000000"/>
                </a:solidFill>
                <a:latin typeface="Arial (Body)"/>
                <a:ea typeface="MS PGothic" panose="020B0600070205080204" pitchFamily="34" charset="-128"/>
                <a:cs typeface="+mn-cs"/>
              </a:rPr>
              <a:t>JOIN)</a:t>
            </a:r>
            <a:endParaRPr lang="en-US" altLang="en-US" sz="2000" dirty="0">
              <a:solidFill>
                <a:srgbClr val="000000"/>
              </a:solidFill>
              <a:latin typeface="Arial (Body)"/>
              <a:ea typeface="MS PGothic" panose="020B0600070205080204" pitchFamily="34" charset="-128"/>
              <a:cs typeface="+mn-cs"/>
            </a:endParaRPr>
          </a:p>
          <a:p>
            <a:pPr marL="741553" lvl="1" indent="-284353">
              <a:buFont typeface="Arial" panose="020B0604020202020204" pitchFamily="34" charset="0"/>
              <a:buChar char="–"/>
              <a:defRPr/>
            </a:pPr>
            <a:r>
              <a:rPr lang="en-US" altLang="en-US" sz="2000" dirty="0">
                <a:solidFill>
                  <a:srgbClr val="000000"/>
                </a:solidFill>
                <a:latin typeface="Arial (Body)"/>
                <a:ea typeface="MS PGothic" panose="020B0600070205080204" pitchFamily="34" charset="-128"/>
              </a:rPr>
              <a:t>Default type of join in a joined table</a:t>
            </a:r>
          </a:p>
          <a:p>
            <a:pPr marL="741553" lvl="1" indent="-284353">
              <a:buFont typeface="Arial" panose="020B0604020202020204" pitchFamily="34" charset="0"/>
              <a:buChar char="–"/>
              <a:defRPr/>
            </a:pPr>
            <a:r>
              <a:rPr lang="en-US" altLang="en-US" sz="2000" dirty="0">
                <a:solidFill>
                  <a:srgbClr val="000000"/>
                </a:solidFill>
                <a:latin typeface="Arial (Body)"/>
                <a:ea typeface="MS PGothic" panose="020B0600070205080204" pitchFamily="34" charset="-128"/>
              </a:rPr>
              <a:t>Tuple is included in the result only if a matching tuple exists in the other relation</a:t>
            </a:r>
          </a:p>
          <a:p>
            <a:pPr marL="255651" indent="-255651">
              <a:tabLst/>
              <a:defRPr/>
            </a:pPr>
            <a:r>
              <a:rPr lang="en-US" altLang="en-US" sz="2000" dirty="0" smtClean="0">
                <a:solidFill>
                  <a:srgbClr val="000000"/>
                </a:solidFill>
                <a:latin typeface="Arial (Body)"/>
                <a:ea typeface="MS PGothic" panose="020B0600070205080204" pitchFamily="34" charset="-128"/>
                <a:cs typeface="+mn-cs"/>
              </a:rPr>
              <a:t>LEFT OUTER JOIN</a:t>
            </a:r>
            <a:endParaRPr lang="en-US" altLang="en-US" sz="2000" dirty="0">
              <a:solidFill>
                <a:srgbClr val="000000"/>
              </a:solidFill>
              <a:latin typeface="Arial (Body)"/>
              <a:ea typeface="MS PGothic" panose="020B0600070205080204" pitchFamily="34" charset="-128"/>
              <a:cs typeface="+mn-cs"/>
            </a:endParaRPr>
          </a:p>
          <a:p>
            <a:pPr marL="741553" lvl="1" indent="-284353">
              <a:buFont typeface="Arial" panose="020B0604020202020204" pitchFamily="34" charset="0"/>
              <a:buChar char="–"/>
              <a:defRPr/>
            </a:pPr>
            <a:r>
              <a:rPr lang="en-US" altLang="en-US" sz="2000" dirty="0">
                <a:solidFill>
                  <a:srgbClr val="000000"/>
                </a:solidFill>
                <a:latin typeface="Arial (Body)"/>
                <a:ea typeface="MS PGothic" panose="020B0600070205080204" pitchFamily="34" charset="-128"/>
              </a:rPr>
              <a:t>Every tuple in left table must appear in result</a:t>
            </a:r>
          </a:p>
          <a:p>
            <a:pPr marL="741553" lvl="1" indent="-284353">
              <a:buFont typeface="Arial" panose="020B0604020202020204" pitchFamily="34" charset="0"/>
              <a:buChar char="–"/>
              <a:defRPr/>
            </a:pPr>
            <a:r>
              <a:rPr lang="en-US" altLang="en-US" sz="2000" dirty="0">
                <a:solidFill>
                  <a:srgbClr val="000000"/>
                </a:solidFill>
                <a:latin typeface="Arial (Body)"/>
                <a:ea typeface="MS PGothic" panose="020B0600070205080204" pitchFamily="34" charset="-128"/>
              </a:rPr>
              <a:t>If no matching tuple</a:t>
            </a:r>
          </a:p>
          <a:p>
            <a:pPr lvl="2">
              <a:defRPr/>
            </a:pPr>
            <a:r>
              <a:rPr lang="en-US" altLang="en-US" sz="2000" dirty="0" smtClean="0">
                <a:solidFill>
                  <a:srgbClr val="000000"/>
                </a:solidFill>
                <a:latin typeface="Arial (Body)"/>
                <a:ea typeface="MS PGothic" panose="020B0600070205080204" pitchFamily="34" charset="-128"/>
              </a:rPr>
              <a:t>Padded </a:t>
            </a:r>
            <a:r>
              <a:rPr lang="en-US" altLang="en-US" sz="2000" dirty="0">
                <a:solidFill>
                  <a:srgbClr val="000000"/>
                </a:solidFill>
                <a:latin typeface="Arial (Body)"/>
                <a:ea typeface="MS PGothic" panose="020B0600070205080204" pitchFamily="34" charset="-128"/>
              </a:rPr>
              <a:t>with </a:t>
            </a:r>
            <a:r>
              <a:rPr lang="en-US" altLang="en-US" sz="2000" dirty="0" smtClean="0">
                <a:solidFill>
                  <a:srgbClr val="000000"/>
                </a:solidFill>
                <a:latin typeface="Arial (Body)"/>
                <a:ea typeface="MS PGothic" panose="020B0600070205080204" pitchFamily="34" charset="-128"/>
              </a:rPr>
              <a:t>NULL values </a:t>
            </a:r>
            <a:r>
              <a:rPr lang="en-US" altLang="en-US" sz="2000" dirty="0">
                <a:solidFill>
                  <a:srgbClr val="000000"/>
                </a:solidFill>
                <a:latin typeface="Arial (Body)"/>
                <a:ea typeface="MS PGothic" panose="020B0600070205080204" pitchFamily="34" charset="-128"/>
              </a:rPr>
              <a:t>for attributes of right table</a:t>
            </a:r>
          </a:p>
          <a:p>
            <a:pPr marL="255651" indent="-255651">
              <a:tabLst/>
              <a:defRPr/>
            </a:pPr>
            <a:r>
              <a:rPr lang="en-US" altLang="en-US" sz="2000" dirty="0" smtClean="0">
                <a:solidFill>
                  <a:srgbClr val="000000"/>
                </a:solidFill>
                <a:latin typeface="Arial (Body)"/>
                <a:ea typeface="MS PGothic" panose="020B0600070205080204" pitchFamily="34" charset="-128"/>
                <a:cs typeface="+mn-cs"/>
              </a:rPr>
              <a:t>RIGHT OUTER JOIN</a:t>
            </a:r>
          </a:p>
          <a:p>
            <a:pPr marL="741553" lvl="1" indent="-284353">
              <a:buFont typeface="Arial" panose="020B0604020202020204" pitchFamily="34" charset="0"/>
              <a:buChar char="–"/>
              <a:defRPr/>
            </a:pPr>
            <a:r>
              <a:rPr lang="en-US" altLang="en-US" sz="2000" dirty="0" smtClean="0">
                <a:solidFill>
                  <a:srgbClr val="000000"/>
                </a:solidFill>
                <a:latin typeface="Arial (Body)"/>
                <a:ea typeface="MS PGothic" panose="020B0600070205080204" pitchFamily="34" charset="-128"/>
              </a:rPr>
              <a:t>Every </a:t>
            </a:r>
            <a:r>
              <a:rPr lang="en-US" altLang="en-US" sz="2000" dirty="0">
                <a:solidFill>
                  <a:srgbClr val="000000"/>
                </a:solidFill>
                <a:latin typeface="Arial (Body)"/>
                <a:ea typeface="MS PGothic" panose="020B0600070205080204" pitchFamily="34" charset="-128"/>
              </a:rPr>
              <a:t>tuple in right table must appear in result</a:t>
            </a:r>
          </a:p>
          <a:p>
            <a:pPr marL="741553" lvl="1" indent="-284353">
              <a:buFont typeface="Arial" panose="020B0604020202020204" pitchFamily="34" charset="0"/>
              <a:buChar char="–"/>
              <a:defRPr/>
            </a:pPr>
            <a:r>
              <a:rPr lang="en-US" altLang="en-US" sz="2000" dirty="0">
                <a:solidFill>
                  <a:srgbClr val="000000"/>
                </a:solidFill>
                <a:latin typeface="Arial (Body)"/>
                <a:ea typeface="MS PGothic" panose="020B0600070205080204" pitchFamily="34" charset="-128"/>
              </a:rPr>
              <a:t>If no matching tuple</a:t>
            </a:r>
          </a:p>
          <a:p>
            <a:pPr lvl="2">
              <a:defRPr/>
            </a:pPr>
            <a:r>
              <a:rPr lang="en-US" altLang="en-US" sz="2000" dirty="0">
                <a:solidFill>
                  <a:srgbClr val="000000"/>
                </a:solidFill>
                <a:latin typeface="Arial (Body)"/>
                <a:ea typeface="MS PGothic" panose="020B0600070205080204" pitchFamily="34" charset="-128"/>
              </a:rPr>
              <a:t>Padded with </a:t>
            </a:r>
            <a:r>
              <a:rPr lang="en-US" altLang="en-US" sz="2000" dirty="0" smtClean="0">
                <a:solidFill>
                  <a:srgbClr val="000000"/>
                </a:solidFill>
                <a:latin typeface="Arial (Body)"/>
                <a:ea typeface="MS PGothic" panose="020B0600070205080204" pitchFamily="34" charset="-128"/>
              </a:rPr>
              <a:t>NULL values </a:t>
            </a:r>
            <a:r>
              <a:rPr lang="en-US" altLang="en-US" sz="2000" dirty="0">
                <a:solidFill>
                  <a:srgbClr val="000000"/>
                </a:solidFill>
                <a:latin typeface="Arial (Body)"/>
                <a:ea typeface="MS PGothic" panose="020B0600070205080204" pitchFamily="34" charset="-128"/>
              </a:rPr>
              <a:t>for attributes of left table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Example: LEFT OUTER JOIN</a:t>
            </a:r>
            <a:endParaRPr lang="en-US" altLang="en-US" dirty="0">
              <a:latin typeface="Times New Roman" panose="02020603050405020304" pitchFamily="18" charset="0"/>
              <a:ea typeface="MS PGothic" panose="020B0600070205080204" pitchFamily="34" charset="-128"/>
              <a:cs typeface="+mj-cs"/>
            </a:endParaRPr>
          </a:p>
        </p:txBody>
      </p:sp>
      <p:pic>
        <p:nvPicPr>
          <p:cNvPr id="7" name="Picture 6" descr="Computer code. The code has 2 lines. The lines read as follows. Line 1. SELECT E period L name AS Employee underscore name comma  S period L name AS Supervisor underscore name. Line 2. FROM left parenthesis EMPLOYEE AS E LEFT OUTER JOIN EMPLOYEE AS S ON E period Super underscore s s n equals S period S s n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989" y="1906211"/>
            <a:ext cx="6870023" cy="1129696"/>
          </a:xfrm>
          <a:prstGeom prst="rect">
            <a:avLst/>
          </a:prstGeom>
        </p:spPr>
      </p:pic>
      <p:sp>
        <p:nvSpPr>
          <p:cNvPr id="3" name="Text Placeholder 2"/>
          <p:cNvSpPr>
            <a:spLocks noGrp="1"/>
          </p:cNvSpPr>
          <p:nvPr>
            <p:ph type="body" idx="1"/>
          </p:nvPr>
        </p:nvSpPr>
        <p:spPr>
          <a:xfrm>
            <a:off x="457200" y="3192947"/>
            <a:ext cx="8229600" cy="553968"/>
          </a:xfrm>
        </p:spPr>
        <p:txBody>
          <a:bodyPr>
            <a:spAutoFit/>
          </a:bodyPr>
          <a:lstStyle/>
          <a:p>
            <a:pPr eaLnBrk="1" hangingPunct="1">
              <a:spcBef>
                <a:spcPct val="0"/>
              </a:spcBef>
              <a:buClrTx/>
              <a:buSzTx/>
              <a:buFontTx/>
              <a:buNone/>
            </a:pPr>
            <a:r>
              <a:rPr lang="en-US" altLang="en-US" sz="2400" b="1" dirty="0" smtClean="0">
                <a:latin typeface="+mn-lt"/>
                <a:cs typeface="Arial" panose="020B0604020202020204" pitchFamily="34" charset="0"/>
              </a:rPr>
              <a:t>Alternate Syntax:</a:t>
            </a:r>
            <a:endParaRPr lang="en-US" altLang="en-US" sz="2400" b="1" dirty="0">
              <a:latin typeface="+mn-lt"/>
              <a:cs typeface="Arial" panose="020B0604020202020204" pitchFamily="34" charset="0"/>
            </a:endParaRPr>
          </a:p>
        </p:txBody>
      </p:sp>
      <p:pic>
        <p:nvPicPr>
          <p:cNvPr id="6" name="Picture 5" descr="Computer code. The code has 3 lines. The lines read as follows. Line 1. SELECT E period L name comma  S period L name. Line 2. FROM EMPLOYEE E comma  EMPLOYEE S. Line 3. WHERE E period Super underscore s s n plus  equals S period S s n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989" y="4094709"/>
            <a:ext cx="4675909" cy="92363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Multiway JOIN in the FROM Clause</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1392659"/>
          </a:xfrm>
        </p:spPr>
        <p:txBody>
          <a:bodyPr>
            <a:spAutoFit/>
          </a:bodyPr>
          <a:lstStyle/>
          <a:p>
            <a:pPr marL="255651" indent="-255651">
              <a:tabLst/>
              <a:defRPr/>
            </a:pPr>
            <a:r>
              <a:rPr lang="en-US" altLang="en-US" sz="2200" dirty="0" smtClean="0">
                <a:solidFill>
                  <a:srgbClr val="000000"/>
                </a:solidFill>
                <a:latin typeface="Arial (Body)"/>
                <a:ea typeface="MS PGothic" panose="020B0600070205080204" pitchFamily="34" charset="-128"/>
                <a:cs typeface="+mn-cs"/>
              </a:rPr>
              <a:t>FULL OUTER JOIN – </a:t>
            </a:r>
            <a:r>
              <a:rPr lang="en-US" altLang="en-US" sz="2200" dirty="0">
                <a:solidFill>
                  <a:srgbClr val="000000"/>
                </a:solidFill>
                <a:latin typeface="Arial (Body)"/>
                <a:ea typeface="MS PGothic" panose="020B0600070205080204" pitchFamily="34" charset="-128"/>
                <a:cs typeface="+mn-cs"/>
              </a:rPr>
              <a:t>combines result if </a:t>
            </a:r>
            <a:r>
              <a:rPr lang="en-US" altLang="en-US" sz="2200" dirty="0" smtClean="0">
                <a:solidFill>
                  <a:srgbClr val="000000"/>
                </a:solidFill>
                <a:latin typeface="Arial (Body)"/>
                <a:ea typeface="MS PGothic" panose="020B0600070205080204" pitchFamily="34" charset="-128"/>
                <a:cs typeface="+mn-cs"/>
              </a:rPr>
              <a:t>LEFT and </a:t>
            </a:r>
            <a:r>
              <a:rPr lang="pt-BR" altLang="en-US" sz="2200" dirty="0" smtClean="0">
                <a:solidFill>
                  <a:srgbClr val="000000"/>
                </a:solidFill>
                <a:latin typeface="Arial (Body)"/>
                <a:ea typeface="MS PGothic" panose="020B0600070205080204" pitchFamily="34" charset="-128"/>
                <a:cs typeface="+mn-cs"/>
              </a:rPr>
              <a:t>RIGHT </a:t>
            </a:r>
            <a:r>
              <a:rPr lang="en-US" altLang="en-US" sz="2200" dirty="0" smtClean="0">
                <a:solidFill>
                  <a:srgbClr val="000000"/>
                </a:solidFill>
                <a:latin typeface="Arial (Body)"/>
                <a:ea typeface="MS PGothic" panose="020B0600070205080204" pitchFamily="34" charset="-128"/>
                <a:cs typeface="+mn-cs"/>
              </a:rPr>
              <a:t>OUTER JOIN</a:t>
            </a:r>
          </a:p>
          <a:p>
            <a:pPr marL="255651" indent="-255651">
              <a:tabLst/>
              <a:defRPr/>
            </a:pPr>
            <a:r>
              <a:rPr lang="en-US" altLang="en-US" sz="2200" dirty="0" smtClean="0">
                <a:solidFill>
                  <a:srgbClr val="000000"/>
                </a:solidFill>
                <a:latin typeface="Arial (Body)"/>
                <a:ea typeface="MS PGothic" panose="020B0600070205080204" pitchFamily="34" charset="-128"/>
                <a:cs typeface="+mn-cs"/>
              </a:rPr>
              <a:t>Can </a:t>
            </a:r>
            <a:r>
              <a:rPr lang="en-US" altLang="en-US" sz="2200" dirty="0">
                <a:solidFill>
                  <a:srgbClr val="000000"/>
                </a:solidFill>
                <a:latin typeface="Arial (Body)"/>
                <a:ea typeface="MS PGothic" panose="020B0600070205080204" pitchFamily="34" charset="-128"/>
                <a:cs typeface="+mn-cs"/>
              </a:rPr>
              <a:t>nest </a:t>
            </a:r>
            <a:r>
              <a:rPr lang="en-US" altLang="en-US" sz="2200" dirty="0" smtClean="0">
                <a:solidFill>
                  <a:srgbClr val="000000"/>
                </a:solidFill>
                <a:latin typeface="Arial (Body)"/>
                <a:ea typeface="MS PGothic" panose="020B0600070205080204" pitchFamily="34" charset="-128"/>
                <a:cs typeface="+mn-cs"/>
              </a:rPr>
              <a:t>JOIN specifications </a:t>
            </a:r>
            <a:r>
              <a:rPr lang="en-US" altLang="en-US" sz="2200" dirty="0">
                <a:solidFill>
                  <a:srgbClr val="000000"/>
                </a:solidFill>
                <a:latin typeface="Arial (Body)"/>
                <a:ea typeface="MS PGothic" panose="020B0600070205080204" pitchFamily="34" charset="-128"/>
                <a:cs typeface="+mn-cs"/>
              </a:rPr>
              <a:t>for a multiway join</a:t>
            </a:r>
            <a:r>
              <a:rPr lang="en-US" altLang="en-US" sz="2200" dirty="0" smtClean="0">
                <a:solidFill>
                  <a:srgbClr val="000000"/>
                </a:solidFill>
                <a:latin typeface="Arial (Body)"/>
                <a:ea typeface="MS PGothic" panose="020B0600070205080204" pitchFamily="34" charset="-128"/>
                <a:cs typeface="+mn-cs"/>
              </a:rPr>
              <a:t>:</a:t>
            </a:r>
            <a:endParaRPr lang="en-US" altLang="en-US" sz="2200" dirty="0">
              <a:solidFill>
                <a:srgbClr val="000000"/>
              </a:solidFill>
              <a:latin typeface="Arial (Body)"/>
              <a:ea typeface="MS PGothic" panose="020B0600070205080204" pitchFamily="34" charset="-128"/>
              <a:cs typeface="+mn-cs"/>
            </a:endParaRPr>
          </a:p>
        </p:txBody>
      </p:sp>
      <p:pic>
        <p:nvPicPr>
          <p:cNvPr id="4" name="Picture 3" descr="Q 2 A colon. Computer code. The code has 3 lines. The lines read as follows. Line 1. SELECT P number comma  D num comma  L name comma  Address comma  B date. Line 2. FROM left parenthesis left parenthesis PROJECT JOIN DEPARTMENT ON D num equals D number right parenthesis JOIN EMPLOYEE ON M g r underscore s s n equals S s n right parenthesis. Line 3. WHERE P location equals prime Stafford prime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84" y="3103220"/>
            <a:ext cx="7557025" cy="107450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Aggregate Functions in S</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Q</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L </a:t>
            </a:r>
            <a:r>
              <a:rPr lang="en-US" altLang="en-US" sz="2000" b="0" dirty="0" smtClean="0">
                <a:latin typeface="Times New Roman" panose="02020603050405020304" pitchFamily="18" charset="0"/>
                <a:ea typeface="MS PGothic" panose="020B0600070205080204" pitchFamily="34" charset="-128"/>
                <a:cs typeface="+mj-cs"/>
              </a:rPr>
              <a:t>(1 of 3)</a:t>
            </a:r>
            <a:endParaRPr lang="en-US" altLang="en-US" sz="2000" b="0" dirty="0">
              <a:latin typeface="Times New Roman" panose="02020603050405020304" pitchFamily="18" charset="0"/>
              <a:ea typeface="MS PGothic" panose="020B0600070205080204" pitchFamily="34" charset="-128"/>
              <a:cs typeface="+mj-cs"/>
            </a:endParaRPr>
          </a:p>
        </p:txBody>
      </p:sp>
      <p:sp>
        <p:nvSpPr>
          <p:cNvPr id="41987" name="Text Placeholder 2"/>
          <p:cNvSpPr txBox="1">
            <a:spLocks noGrp="1"/>
          </p:cNvSpPr>
          <p:nvPr>
            <p:ph type="body" idx="1"/>
          </p:nvPr>
        </p:nvSpPr>
        <p:spPr>
          <a:xfrm>
            <a:off x="457200" y="1600200"/>
            <a:ext cx="8229600" cy="4432300"/>
          </a:xfrm>
        </p:spPr>
        <p:txBody>
          <a:bodyPr>
            <a:spAutoFit/>
          </a:bodyPr>
          <a:lstStyle/>
          <a:p>
            <a:pPr marL="255588" indent="-255588">
              <a:buSzTx/>
              <a:buFontTx/>
              <a:buChar char="•"/>
              <a:tabLst/>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Used to summarize information from multiple tuples into a single-tuple summary</a:t>
            </a:r>
          </a:p>
          <a:p>
            <a:pPr marL="255588" indent="-255588">
              <a:buSzTx/>
              <a:buFontTx/>
              <a:buChar char="•"/>
              <a:tabLst/>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Built-in aggregate functions</a:t>
            </a:r>
          </a:p>
          <a:p>
            <a:pPr marL="741363" lvl="1" indent="-284163">
              <a:buSzTx/>
              <a:buFontTx/>
              <a:buChar char="–"/>
            </a:pPr>
            <a:r>
              <a:rPr lang="en-US" altLang="en-US" sz="2400" b="1"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COUNT</a:t>
            </a:r>
            <a:r>
              <a:rPr lang="en-US" altLang="en-US" sz="2400" b="1" i="1"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 </a:t>
            </a:r>
            <a:r>
              <a:rPr lang="en-US" altLang="en-US" sz="2400" b="1"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SUM, MAX, MIN,</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and </a:t>
            </a:r>
            <a:r>
              <a:rPr lang="en-US" altLang="en-US" sz="2400" b="1"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AVG</a:t>
            </a:r>
          </a:p>
          <a:p>
            <a:pPr marL="255588" indent="-255588">
              <a:buSzTx/>
              <a:buFontTx/>
              <a:buChar char="•"/>
              <a:tabLst/>
            </a:pPr>
            <a:r>
              <a:rPr lang="en-US" altLang="en-US" sz="2400" b="1"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Grouping</a:t>
            </a:r>
          </a:p>
          <a:p>
            <a:pPr marL="741363" lvl="1" indent="-284163">
              <a:buSzTx/>
              <a:buFontTx/>
              <a:buChar char="–"/>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Create subgroups of tuples before summarizing</a:t>
            </a:r>
          </a:p>
          <a:p>
            <a:pPr marL="255588" indent="-255588">
              <a:buSzTx/>
              <a:buFontTx/>
              <a:buChar char="•"/>
              <a:tabLst/>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To select entire groups, </a:t>
            </a:r>
            <a:r>
              <a:rPr lang="pt-BR"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HAVING</a:t>
            </a:r>
            <a:r>
              <a:rPr lang="pt-BR"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clause is used</a:t>
            </a:r>
          </a:p>
          <a:p>
            <a:pPr marL="255588" indent="-255588">
              <a:buSzTx/>
              <a:buFontTx/>
              <a:buChar char="•"/>
              <a:tabLst/>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Aggregate functions can be used in the </a:t>
            </a:r>
            <a:r>
              <a:rPr lang="pt-BR"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SELECT</a:t>
            </a:r>
            <a:r>
              <a:rPr lang="pt-BR"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clause or in a </a:t>
            </a:r>
            <a:r>
              <a:rPr lang="pt-BR"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HAVING</a:t>
            </a:r>
            <a:r>
              <a:rPr lang="pt-BR"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clause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Renaming Results of Aggregation</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tabLst/>
              <a:defRPr/>
            </a:pPr>
            <a:r>
              <a:rPr lang="en-US" sz="2400" dirty="0">
                <a:solidFill>
                  <a:schemeClr val="tx1"/>
                </a:solidFill>
                <a:latin typeface="+mn-lt"/>
                <a:ea typeface="MS PGothic" panose="020B0600070205080204" pitchFamily="34" charset="-128"/>
                <a:cs typeface="+mn-cs"/>
              </a:rPr>
              <a:t>Following query returns a single row of computed values from </a:t>
            </a:r>
            <a:r>
              <a:rPr lang="pt-BR" sz="2400" dirty="0" smtClean="0">
                <a:solidFill>
                  <a:schemeClr val="tx1"/>
                </a:solidFill>
                <a:latin typeface="+mn-lt"/>
                <a:ea typeface="MS PGothic" panose="020B0600070205080204" pitchFamily="34" charset="-128"/>
                <a:cs typeface="+mn-cs"/>
              </a:rPr>
              <a:t>EMPLOYEE </a:t>
            </a:r>
            <a:r>
              <a:rPr lang="en-US" sz="2400" dirty="0" smtClean="0">
                <a:solidFill>
                  <a:schemeClr val="tx1"/>
                </a:solidFill>
                <a:latin typeface="+mn-lt"/>
                <a:ea typeface="MS PGothic" panose="020B0600070205080204" pitchFamily="34" charset="-128"/>
                <a:cs typeface="+mn-cs"/>
              </a:rPr>
              <a:t>table:</a:t>
            </a:r>
            <a:endParaRPr lang="en-US" sz="2400" dirty="0">
              <a:solidFill>
                <a:schemeClr val="tx1"/>
              </a:solidFill>
              <a:latin typeface="+mn-lt"/>
              <a:ea typeface="MS PGothic" panose="020B0600070205080204" pitchFamily="34" charset="-128"/>
              <a:cs typeface="+mn-cs"/>
            </a:endParaRPr>
          </a:p>
        </p:txBody>
      </p:sp>
      <p:pic>
        <p:nvPicPr>
          <p:cNvPr id="5" name="Picture 4" descr="Q 19 colon. Computer code. The code has 2 lines. The lines read as follows. Line 1. SELECT SUM left parenthesis Salary right parenthesis comma  MAX left parenthesis Salary right parenthesis comma  MIN left parenthesis Salary right parenthesis comma  AVG left parenthesis Salary right parenthesis. Line 2. FROM EMPLOYEE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46" y="2673421"/>
            <a:ext cx="7107325" cy="491241"/>
          </a:xfrm>
          <a:prstGeom prst="rect">
            <a:avLst/>
          </a:prstGeom>
        </p:spPr>
      </p:pic>
      <p:sp>
        <p:nvSpPr>
          <p:cNvPr id="4" name="Text Placeholder 3"/>
          <p:cNvSpPr>
            <a:spLocks noGrp="1"/>
          </p:cNvSpPr>
          <p:nvPr>
            <p:ph type="body" idx="2"/>
          </p:nvPr>
        </p:nvSpPr>
        <p:spPr>
          <a:xfrm>
            <a:off x="457200" y="3314584"/>
            <a:ext cx="8229600" cy="508000"/>
          </a:xfrm>
        </p:spPr>
        <p:txBody>
          <a:bodyPr/>
          <a:lstStyle/>
          <a:p>
            <a:r>
              <a:rPr lang="en-US" sz="2400" dirty="0">
                <a:solidFill>
                  <a:schemeClr val="tx1"/>
                </a:solidFill>
                <a:latin typeface="+mn-lt"/>
              </a:rPr>
              <a:t>The result can be presented with new names</a:t>
            </a:r>
            <a:r>
              <a:rPr lang="en-US" sz="2400" dirty="0" smtClean="0">
                <a:solidFill>
                  <a:schemeClr val="tx1"/>
                </a:solidFill>
                <a:latin typeface="+mn-lt"/>
              </a:rPr>
              <a:t>:</a:t>
            </a:r>
            <a:endParaRPr lang="en-US" sz="2400" dirty="0">
              <a:solidFill>
                <a:schemeClr val="tx1"/>
              </a:solidFill>
              <a:latin typeface="+mn-lt"/>
            </a:endParaRPr>
          </a:p>
        </p:txBody>
      </p:sp>
      <p:pic>
        <p:nvPicPr>
          <p:cNvPr id="6" name="Picture 5" descr="Q 19 A colon. Computer code. The code has 2 lines. The lines read as follows. Line 1. SELECT SUM left parenthesis Salary right parenthesis AS Total underscore S a l comma  MAX left parenthesis Salary right parenthesis AS Highest underscore S a l comma  MIN left parenthesis Salary right parenthesis AS Lowest underscore S a l comma  AVG left parenthesis Salary right parenthesis AS Average underscore S a l. Line 2. FROM EMPLOYEE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846" y="3972506"/>
            <a:ext cx="7048573" cy="72116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Aggregate Functions in S</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Q</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L </a:t>
            </a:r>
            <a:r>
              <a:rPr lang="en-US" altLang="en-US" sz="2000" b="0" dirty="0" smtClean="0">
                <a:latin typeface="Times New Roman" panose="02020603050405020304" pitchFamily="18" charset="0"/>
                <a:ea typeface="MS PGothic" panose="020B0600070205080204" pitchFamily="34" charset="-128"/>
              </a:rPr>
              <a:t>(2 </a:t>
            </a:r>
            <a:r>
              <a:rPr lang="en-US" altLang="en-US" sz="2000" b="0" dirty="0">
                <a:latin typeface="Times New Roman" panose="02020603050405020304" pitchFamily="18" charset="0"/>
                <a:ea typeface="MS PGothic" panose="020B0600070205080204" pitchFamily="34" charset="-128"/>
              </a:rPr>
              <a:t>of </a:t>
            </a:r>
            <a:r>
              <a:rPr lang="en-US" altLang="en-US" sz="2000" b="0" dirty="0" smtClean="0">
                <a:latin typeface="Times New Roman" panose="02020603050405020304" pitchFamily="18" charset="0"/>
                <a:ea typeface="MS PGothic" panose="020B0600070205080204" pitchFamily="34" charset="-128"/>
              </a:rPr>
              <a:t>3)</a:t>
            </a:r>
            <a:endParaRPr lang="en-US" altLang="en-US" sz="2000"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1"/>
            <a:ext cx="8229600" cy="861744"/>
          </a:xfrm>
        </p:spPr>
        <p:txBody>
          <a:bodyPr wrap="square">
            <a:spAutoFit/>
          </a:bodyPr>
          <a:lstStyle/>
          <a:p>
            <a:pPr marL="255651" indent="-255651">
              <a:buFont typeface="Arial" panose="020B0604020202020204" pitchFamily="34" charset="0"/>
              <a:buChar char="•"/>
              <a:defRPr/>
            </a:pPr>
            <a:r>
              <a:rPr lang="en-US" altLang="en-US" sz="2200" dirty="0" smtClean="0">
                <a:solidFill>
                  <a:srgbClr val="000000"/>
                </a:solidFill>
                <a:latin typeface="Arial (Body)"/>
                <a:ea typeface="MS PGothic" panose="020B0600070205080204" pitchFamily="34" charset="-128"/>
                <a:cs typeface="+mn-cs"/>
              </a:rPr>
              <a:t>NULL values </a:t>
            </a:r>
            <a:r>
              <a:rPr lang="en-US" altLang="en-US" sz="2200" dirty="0">
                <a:solidFill>
                  <a:srgbClr val="000000"/>
                </a:solidFill>
                <a:latin typeface="Arial (Body)"/>
                <a:ea typeface="MS PGothic" panose="020B0600070205080204" pitchFamily="34" charset="-128"/>
                <a:cs typeface="+mn-cs"/>
              </a:rPr>
              <a:t>are discarded when aggregate functions are applied to a particular </a:t>
            </a:r>
            <a:r>
              <a:rPr lang="en-US" altLang="en-US" sz="2200" dirty="0" smtClean="0">
                <a:solidFill>
                  <a:srgbClr val="000000"/>
                </a:solidFill>
                <a:latin typeface="Arial (Body)"/>
                <a:ea typeface="MS PGothic" panose="020B0600070205080204" pitchFamily="34" charset="-128"/>
                <a:cs typeface="+mn-cs"/>
              </a:rPr>
              <a:t>column</a:t>
            </a:r>
          </a:p>
        </p:txBody>
      </p:sp>
      <p:sp>
        <p:nvSpPr>
          <p:cNvPr id="5" name="Content Placeholder 4"/>
          <p:cNvSpPr>
            <a:spLocks noGrp="1"/>
          </p:cNvSpPr>
          <p:nvPr>
            <p:ph sz="quarter" idx="13"/>
          </p:nvPr>
        </p:nvSpPr>
        <p:spPr>
          <a:xfrm>
            <a:off x="457198" y="2635991"/>
            <a:ext cx="8229600" cy="1061735"/>
          </a:xfrm>
        </p:spPr>
        <p:txBody>
          <a:bodyPr/>
          <a:lstStyle/>
          <a:p>
            <a:pPr marL="0" indent="39688"/>
            <a:r>
              <a:rPr lang="en-IN" altLang="en-US" sz="2200" b="1" dirty="0">
                <a:latin typeface="Arial (Body)"/>
                <a:ea typeface="MS PGothic" panose="020B0600070205080204" pitchFamily="34" charset="-128"/>
              </a:rPr>
              <a:t>Query 20. </a:t>
            </a:r>
            <a:r>
              <a:rPr lang="en-IN" altLang="en-US" sz="2200" dirty="0">
                <a:latin typeface="Arial (Body)"/>
                <a:ea typeface="MS PGothic" panose="020B0600070205080204" pitchFamily="34" charset="-128"/>
              </a:rPr>
              <a:t>Find the sum of the salaries of all employees of the ‘Research’ department, as well as the maximum salary, the minimum salary, and the average salary in this department</a:t>
            </a:r>
            <a:r>
              <a:rPr lang="en-IN" altLang="en-US" sz="2200" dirty="0" smtClean="0">
                <a:latin typeface="Arial (Body)"/>
                <a:ea typeface="MS PGothic" panose="020B0600070205080204" pitchFamily="34" charset="-128"/>
              </a:rPr>
              <a:t>.</a:t>
            </a:r>
            <a:endParaRPr lang="en-US" altLang="en-US" sz="2200" dirty="0">
              <a:latin typeface="Arial (Body)"/>
              <a:ea typeface="MS PGothic" panose="020B0600070205080204" pitchFamily="34" charset="-128"/>
            </a:endParaRPr>
          </a:p>
        </p:txBody>
      </p:sp>
      <p:pic>
        <p:nvPicPr>
          <p:cNvPr id="45060" name="Picture 2" descr="Q 20 reads, SELECT SUM left parenthesis Salary right parenthesis comma MAX left parenthesis Salary right parenthesis comma A V G left parenthesis Salary right parenthesis. FROM left parenthesis EMPLOYEE JOIN DEPARTMENT ON D no equals D number right parenthesis. WHERE D name equals single quote Research single quote semicolon."/>
          <p:cNvPicPr>
            <a:picLocks noChangeAspect="1" noChangeArrowheads="1"/>
          </p:cNvPicPr>
          <p:nvPr/>
        </p:nvPicPr>
        <p:blipFill rotWithShape="1">
          <a:blip r:embed="rId2">
            <a:extLst>
              <a:ext uri="{28A0092B-C50C-407E-A947-70E740481C1C}">
                <a14:useLocalDpi xmlns:a14="http://schemas.microsoft.com/office/drawing/2010/main" val="0"/>
              </a:ext>
            </a:extLst>
          </a:blip>
          <a:srcRect t="24733" r="4325" b="55308"/>
          <a:stretch/>
        </p:blipFill>
        <p:spPr bwMode="auto">
          <a:xfrm>
            <a:off x="911122" y="3960916"/>
            <a:ext cx="7321751" cy="85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p:cNvSpPr>
            <a:spLocks noGrp="1"/>
          </p:cNvSpPr>
          <p:nvPr>
            <p:ph sz="quarter" idx="16"/>
          </p:nvPr>
        </p:nvSpPr>
        <p:spPr>
          <a:xfrm>
            <a:off x="457197" y="4994879"/>
            <a:ext cx="8229600" cy="1176849"/>
          </a:xfrm>
        </p:spPr>
        <p:txBody>
          <a:bodyPr/>
          <a:lstStyle/>
          <a:p>
            <a:pPr marL="19050" indent="-19050"/>
            <a:r>
              <a:rPr lang="en-IN" sz="2200" b="1" dirty="0">
                <a:latin typeface="+mn-lt"/>
              </a:rPr>
              <a:t>Queries 21 and 22. </a:t>
            </a:r>
            <a:r>
              <a:rPr lang="en-IN" sz="2200" dirty="0">
                <a:latin typeface="+mn-lt"/>
              </a:rPr>
              <a:t>Retrieve the total number of employees in the company (Q21) and the number of employees in the ‘Research’ department (Q22</a:t>
            </a:r>
            <a:r>
              <a:rPr lang="en-IN" sz="2200" dirty="0" smtClean="0">
                <a:latin typeface="+mn-lt"/>
              </a:rPr>
              <a:t>).</a:t>
            </a:r>
            <a:endParaRPr lang="en-IN" sz="2200" dirty="0">
              <a:latin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Aggregate Functions in S</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Q</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L </a:t>
            </a:r>
            <a:r>
              <a:rPr lang="en-US" altLang="en-US" sz="2000" b="0" dirty="0" smtClean="0">
                <a:latin typeface="Times New Roman" panose="02020603050405020304" pitchFamily="18" charset="0"/>
                <a:ea typeface="MS PGothic" panose="020B0600070205080204" pitchFamily="34" charset="-128"/>
              </a:rPr>
              <a:t>(3 </a:t>
            </a:r>
            <a:r>
              <a:rPr lang="en-US" altLang="en-US" sz="2000" b="0" dirty="0">
                <a:latin typeface="Times New Roman" panose="02020603050405020304" pitchFamily="18" charset="0"/>
                <a:ea typeface="MS PGothic" panose="020B0600070205080204" pitchFamily="34" charset="-128"/>
              </a:rPr>
              <a:t>of </a:t>
            </a:r>
            <a:r>
              <a:rPr lang="en-US" altLang="en-US" sz="2000" b="0" dirty="0" smtClean="0">
                <a:latin typeface="Times New Roman" panose="02020603050405020304" pitchFamily="18" charset="0"/>
                <a:ea typeface="MS PGothic" panose="020B0600070205080204" pitchFamily="34" charset="-128"/>
              </a:rPr>
              <a:t>3)</a:t>
            </a:r>
            <a:endParaRPr lang="en-US" altLang="en-US" sz="2000" dirty="0">
              <a:latin typeface="Times New Roman" panose="02020603050405020304" pitchFamily="18" charset="0"/>
              <a:ea typeface="MS PGothic" panose="020B0600070205080204" pitchFamily="34" charset="-128"/>
              <a:cs typeface="+mj-cs"/>
            </a:endParaRPr>
          </a:p>
        </p:txBody>
      </p:sp>
      <p:pic>
        <p:nvPicPr>
          <p:cNvPr id="7" name="Picture 2" descr="Q 21 colon. Computer code. The code has 2 lines. The lines read as follows. Line 1. SELECT COUNT left parenthesis star right parenthesis. Line 2. FROM EMPLOYEE semicolon. Q 22 colon. Computer code. The code has 3 lines. The lines read as follows. Line 1. SELECT COUNT left parenthesis star right parenthesis. Line 2. FROM EMPLOYEE comma  DEPARTMENT. Line 3. WHERE D N O equals D NUMBER AND D NAME equals prime Research prime semicolon."/>
          <p:cNvPicPr>
            <a:picLocks noChangeAspect="1" noChangeArrowheads="1"/>
          </p:cNvPicPr>
          <p:nvPr/>
        </p:nvPicPr>
        <p:blipFill rotWithShape="1">
          <a:blip r:embed="rId2">
            <a:extLst>
              <a:ext uri="{28A0092B-C50C-407E-A947-70E740481C1C}">
                <a14:useLocalDpi xmlns:a14="http://schemas.microsoft.com/office/drawing/2010/main" val="0"/>
              </a:ext>
            </a:extLst>
          </a:blip>
          <a:srcRect t="62244" r="15042"/>
          <a:stretch/>
        </p:blipFill>
        <p:spPr bwMode="auto">
          <a:xfrm>
            <a:off x="866476" y="1837968"/>
            <a:ext cx="7411047" cy="1833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8008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Aggregate Functions on Booleans</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2785348"/>
          </a:xfrm>
        </p:spPr>
        <p:txBody>
          <a:bodyPr>
            <a:spAutoFit/>
          </a:bodyPr>
          <a:lstStyle/>
          <a:p>
            <a:pPr marL="255651" indent="-255651">
              <a:tabLst/>
              <a:defRPr/>
            </a:pPr>
            <a:r>
              <a:rPr lang="en-US" altLang="en-US" sz="2400" dirty="0" smtClean="0">
                <a:solidFill>
                  <a:srgbClr val="000000"/>
                </a:solidFill>
                <a:latin typeface="Arial (Body)"/>
                <a:ea typeface="MS PGothic" panose="020B0600070205080204" pitchFamily="34" charset="-128"/>
                <a:cs typeface="+mn-cs"/>
              </a:rPr>
              <a:t>SOME and ALL may </a:t>
            </a:r>
            <a:r>
              <a:rPr lang="en-US" altLang="en-US" sz="2400" dirty="0">
                <a:solidFill>
                  <a:srgbClr val="000000"/>
                </a:solidFill>
                <a:latin typeface="Arial (Body)"/>
                <a:ea typeface="MS PGothic" panose="020B0600070205080204" pitchFamily="34" charset="-128"/>
                <a:cs typeface="+mn-cs"/>
              </a:rPr>
              <a:t>be applied as functions on Boolean Values.</a:t>
            </a:r>
          </a:p>
          <a:p>
            <a:pPr marL="255651" indent="-255651">
              <a:tabLst/>
              <a:defRPr/>
            </a:pPr>
            <a:r>
              <a:rPr lang="en-US" altLang="en-US" sz="2400" dirty="0" smtClean="0">
                <a:solidFill>
                  <a:srgbClr val="000000"/>
                </a:solidFill>
                <a:latin typeface="Arial (Body)"/>
                <a:ea typeface="MS PGothic" panose="020B0600070205080204" pitchFamily="34" charset="-128"/>
                <a:cs typeface="+mn-cs"/>
              </a:rPr>
              <a:t>SOME returns </a:t>
            </a:r>
            <a:r>
              <a:rPr lang="en-US" altLang="en-US" sz="2400" dirty="0">
                <a:solidFill>
                  <a:srgbClr val="000000"/>
                </a:solidFill>
                <a:latin typeface="Arial (Body)"/>
                <a:ea typeface="MS PGothic" panose="020B0600070205080204" pitchFamily="34" charset="-128"/>
                <a:cs typeface="+mn-cs"/>
              </a:rPr>
              <a:t>true if at least one element in the collection is </a:t>
            </a:r>
            <a:r>
              <a:rPr lang="en-US" altLang="en-US" sz="2400" dirty="0" smtClean="0">
                <a:solidFill>
                  <a:srgbClr val="000000"/>
                </a:solidFill>
                <a:latin typeface="Arial (Body)"/>
                <a:ea typeface="MS PGothic" panose="020B0600070205080204" pitchFamily="34" charset="-128"/>
                <a:cs typeface="+mn-cs"/>
              </a:rPr>
              <a:t>TRUE (</a:t>
            </a:r>
            <a:r>
              <a:rPr lang="en-US" altLang="en-US" sz="2400" dirty="0">
                <a:solidFill>
                  <a:srgbClr val="000000"/>
                </a:solidFill>
                <a:latin typeface="Arial (Body)"/>
                <a:ea typeface="MS PGothic" panose="020B0600070205080204" pitchFamily="34" charset="-128"/>
                <a:cs typeface="+mn-cs"/>
              </a:rPr>
              <a:t>similar to </a:t>
            </a:r>
            <a:r>
              <a:rPr lang="en-US" altLang="en-US" sz="2400" dirty="0" smtClean="0">
                <a:solidFill>
                  <a:srgbClr val="000000"/>
                </a:solidFill>
                <a:latin typeface="Arial (Body)"/>
                <a:ea typeface="MS PGothic" panose="020B0600070205080204" pitchFamily="34" charset="-128"/>
                <a:cs typeface="+mn-cs"/>
              </a:rPr>
              <a:t>OR)</a:t>
            </a:r>
            <a:endParaRPr lang="en-US" altLang="en-US" sz="2400" dirty="0">
              <a:solidFill>
                <a:srgbClr val="000000"/>
              </a:solidFill>
              <a:latin typeface="Arial (Body)"/>
              <a:ea typeface="MS PGothic" panose="020B0600070205080204" pitchFamily="34" charset="-128"/>
              <a:cs typeface="+mn-cs"/>
            </a:endParaRPr>
          </a:p>
          <a:p>
            <a:pPr marL="255651" indent="-255651">
              <a:tabLst/>
              <a:defRPr/>
            </a:pPr>
            <a:r>
              <a:rPr lang="en-US" altLang="en-US" sz="2400" dirty="0" smtClean="0">
                <a:solidFill>
                  <a:srgbClr val="000000"/>
                </a:solidFill>
                <a:latin typeface="Arial (Body)"/>
                <a:ea typeface="MS PGothic" panose="020B0600070205080204" pitchFamily="34" charset="-128"/>
                <a:cs typeface="+mn-cs"/>
              </a:rPr>
              <a:t>ALL returns </a:t>
            </a:r>
            <a:r>
              <a:rPr lang="en-US" altLang="en-US" sz="2400" dirty="0">
                <a:solidFill>
                  <a:srgbClr val="000000"/>
                </a:solidFill>
                <a:latin typeface="Arial (Body)"/>
                <a:ea typeface="MS PGothic" panose="020B0600070205080204" pitchFamily="34" charset="-128"/>
                <a:cs typeface="+mn-cs"/>
              </a:rPr>
              <a:t>true if all of the elements in the collection are </a:t>
            </a:r>
            <a:r>
              <a:rPr lang="en-US" altLang="en-US" sz="2400" dirty="0" smtClean="0">
                <a:solidFill>
                  <a:srgbClr val="000000"/>
                </a:solidFill>
                <a:latin typeface="Arial (Body)"/>
                <a:ea typeface="MS PGothic" panose="020B0600070205080204" pitchFamily="34" charset="-128"/>
                <a:cs typeface="+mn-cs"/>
              </a:rPr>
              <a:t>TRUE (</a:t>
            </a:r>
            <a:r>
              <a:rPr lang="en-US" altLang="en-US" sz="2400" dirty="0">
                <a:solidFill>
                  <a:srgbClr val="000000"/>
                </a:solidFill>
                <a:latin typeface="Arial (Body)"/>
                <a:ea typeface="MS PGothic" panose="020B0600070205080204" pitchFamily="34" charset="-128"/>
                <a:cs typeface="+mn-cs"/>
              </a:rPr>
              <a:t>similar to </a:t>
            </a:r>
            <a:r>
              <a:rPr lang="en-US" altLang="en-US" sz="2400" dirty="0" smtClean="0">
                <a:solidFill>
                  <a:srgbClr val="000000"/>
                </a:solidFill>
                <a:latin typeface="Arial (Body)"/>
                <a:ea typeface="MS PGothic" panose="020B0600070205080204" pitchFamily="34" charset="-128"/>
                <a:cs typeface="+mn-cs"/>
              </a:rPr>
              <a:t>AND)</a:t>
            </a:r>
            <a:endParaRPr lang="en-US" altLang="en-US" sz="2400" dirty="0">
              <a:solidFill>
                <a:srgbClr val="000000"/>
              </a:solidFill>
              <a:latin typeface="Arial (Body)"/>
              <a:ea typeface="MS PGothic" panose="020B0600070205080204" pitchFamily="34" charset="-128"/>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Grouping: The </a:t>
            </a:r>
            <a:r>
              <a:rPr lang="pt-BR" altLang="en-US" dirty="0" smtClean="0">
                <a:latin typeface="Times New Roman" panose="02020603050405020304" pitchFamily="18" charset="0"/>
                <a:ea typeface="MS PGothic" panose="020B0600070205080204" pitchFamily="34" charset="-128"/>
                <a:cs typeface="+mj-cs"/>
              </a:rPr>
              <a:t>GROUP </a:t>
            </a:r>
            <a:r>
              <a:rPr lang="en-US" altLang="en-US" dirty="0" smtClean="0">
                <a:latin typeface="Times New Roman" panose="02020603050405020304" pitchFamily="18" charset="0"/>
                <a:ea typeface="MS PGothic" panose="020B0600070205080204" pitchFamily="34" charset="-128"/>
                <a:cs typeface="+mj-cs"/>
              </a:rPr>
              <a:t>BY Clause</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3016250"/>
          </a:xfrm>
        </p:spPr>
        <p:txBody>
          <a:bodyPr>
            <a:spAutoFit/>
          </a:bodyPr>
          <a:lstStyle/>
          <a:p>
            <a:pPr marL="255651" indent="-255651">
              <a:tabLst/>
              <a:defRPr/>
            </a:pPr>
            <a:r>
              <a:rPr lang="en-US" altLang="en-US" sz="2400" b="1" dirty="0">
                <a:solidFill>
                  <a:srgbClr val="000000"/>
                </a:solidFill>
                <a:latin typeface="Arial (Body)"/>
                <a:ea typeface="MS PGothic" panose="020B0600070205080204" pitchFamily="34" charset="-128"/>
                <a:cs typeface="+mn-cs"/>
              </a:rPr>
              <a:t>Partition</a:t>
            </a:r>
            <a:r>
              <a:rPr lang="en-US" altLang="en-US" sz="2400" dirty="0">
                <a:solidFill>
                  <a:srgbClr val="000000"/>
                </a:solidFill>
                <a:latin typeface="Arial (Body)"/>
                <a:ea typeface="MS PGothic" panose="020B0600070205080204" pitchFamily="34" charset="-128"/>
                <a:cs typeface="+mn-cs"/>
              </a:rPr>
              <a:t> relation into subsets of tuples</a:t>
            </a: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Based on </a:t>
            </a:r>
            <a:r>
              <a:rPr lang="en-US" altLang="en-US" sz="2400" b="1" dirty="0">
                <a:solidFill>
                  <a:srgbClr val="000000"/>
                </a:solidFill>
                <a:latin typeface="Arial (Body)"/>
                <a:ea typeface="MS PGothic" panose="020B0600070205080204" pitchFamily="34" charset="-128"/>
              </a:rPr>
              <a:t>grouping attribute(s)</a:t>
            </a: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Apply function to each such group independently</a:t>
            </a:r>
          </a:p>
          <a:p>
            <a:pPr marL="255651" indent="-255651">
              <a:tabLst/>
              <a:defRPr/>
            </a:pPr>
            <a:r>
              <a:rPr lang="en-US" altLang="en-US" sz="2400" b="1"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rPr>
              <a:t>GROUP BY </a:t>
            </a:r>
            <a:r>
              <a:rPr lang="en-US" altLang="en-US" sz="2400" dirty="0" smtClean="0">
                <a:solidFill>
                  <a:srgbClr val="000000"/>
                </a:solidFill>
                <a:latin typeface="Arial (Body)"/>
                <a:ea typeface="MS PGothic" panose="020B0600070205080204" pitchFamily="34" charset="-128"/>
                <a:cs typeface="+mn-cs"/>
              </a:rPr>
              <a:t>clause</a:t>
            </a:r>
            <a:endParaRPr lang="en-US" altLang="en-US" sz="2400" dirty="0">
              <a:solidFill>
                <a:srgbClr val="000000"/>
              </a:solidFill>
              <a:latin typeface="Arial (Body)"/>
              <a:ea typeface="MS PGothic" panose="020B0600070205080204" pitchFamily="34" charset="-128"/>
              <a:cs typeface="+mn-cs"/>
            </a:endParaRP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Specifies grouping attributes</a:t>
            </a:r>
          </a:p>
          <a:p>
            <a:pPr marL="255651" indent="-255651">
              <a:tabLst/>
              <a:defRPr/>
            </a:pPr>
            <a:r>
              <a:rPr lang="pt-BR" altLang="en-US" sz="2400" dirty="0" smtClean="0">
                <a:solidFill>
                  <a:srgbClr val="000000"/>
                </a:solidFill>
                <a:latin typeface="Arial (Body)"/>
                <a:ea typeface="MS PGothic" panose="020B0600070205080204" pitchFamily="34" charset="-128"/>
                <a:cs typeface="+mn-cs"/>
              </a:rPr>
              <a:t>COUNT </a:t>
            </a:r>
            <a:r>
              <a:rPr lang="en-US" altLang="en-US" sz="2400" dirty="0" smtClean="0">
                <a:solidFill>
                  <a:srgbClr val="000000"/>
                </a:solidFill>
                <a:latin typeface="Arial (Body)"/>
                <a:ea typeface="MS PGothic" panose="020B0600070205080204" pitchFamily="34" charset="-128"/>
                <a:cs typeface="+mn-cs"/>
              </a:rPr>
              <a:t>(*) </a:t>
            </a:r>
            <a:r>
              <a:rPr lang="en-US" altLang="en-US" sz="2400" dirty="0">
                <a:solidFill>
                  <a:srgbClr val="000000"/>
                </a:solidFill>
                <a:latin typeface="Arial (Body)"/>
                <a:ea typeface="MS PGothic" panose="020B0600070205080204" pitchFamily="34" charset="-128"/>
                <a:cs typeface="+mn-cs"/>
              </a:rPr>
              <a:t>counts the number of rows in the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More Complex S</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Q</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L Retrieval Queries</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1738313"/>
          </a:xfrm>
        </p:spPr>
        <p:txBody>
          <a:bodyPr>
            <a:spAutoFit/>
          </a:bodyPr>
          <a:lstStyle/>
          <a:p>
            <a:pPr marL="255651" indent="-255651">
              <a:tabLst/>
              <a:defRPr/>
            </a:pPr>
            <a:r>
              <a:rPr lang="en-US" altLang="en-US" sz="2400" dirty="0">
                <a:solidFill>
                  <a:srgbClr val="000000"/>
                </a:solidFill>
                <a:latin typeface="Arial (Body)"/>
                <a:ea typeface="MS PGothic" panose="020B0600070205080204" pitchFamily="34" charset="-128"/>
                <a:cs typeface="+mn-cs"/>
              </a:rPr>
              <a:t>Additional features allow users to specify more complex retrievals from database:</a:t>
            </a: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Nested queries, joined tables, and outer joins (in the </a:t>
            </a:r>
            <a:r>
              <a:rPr lang="en-US" altLang="en-US" sz="2400" dirty="0" smtClean="0">
                <a:solidFill>
                  <a:srgbClr val="000000"/>
                </a:solidFill>
                <a:latin typeface="Arial (Body)"/>
                <a:ea typeface="MS PGothic" panose="020B0600070205080204" pitchFamily="34" charset="-128"/>
              </a:rPr>
              <a:t>FROM clause</a:t>
            </a:r>
            <a:r>
              <a:rPr lang="en-US" altLang="en-US" sz="2400" dirty="0">
                <a:solidFill>
                  <a:srgbClr val="000000"/>
                </a:solidFill>
                <a:latin typeface="Arial (Body)"/>
                <a:ea typeface="MS PGothic" panose="020B0600070205080204" pitchFamily="34" charset="-128"/>
              </a:rPr>
              <a:t>), aggregate functions, and grouping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Examples of </a:t>
            </a:r>
            <a:r>
              <a:rPr lang="pt-BR" altLang="en-US" dirty="0" smtClean="0">
                <a:latin typeface="Times New Roman" panose="02020603050405020304" pitchFamily="18" charset="0"/>
                <a:ea typeface="MS PGothic" panose="020B0600070205080204" pitchFamily="34" charset="-128"/>
                <a:cs typeface="+mj-cs"/>
              </a:rPr>
              <a:t>GROUP </a:t>
            </a:r>
            <a:r>
              <a:rPr lang="en-US" altLang="en-US" dirty="0" smtClean="0">
                <a:latin typeface="Times New Roman" panose="02020603050405020304" pitchFamily="18" charset="0"/>
                <a:ea typeface="MS PGothic" panose="020B0600070205080204" pitchFamily="34" charset="-128"/>
                <a:cs typeface="+mj-cs"/>
              </a:rPr>
              <a:t>BY</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492412"/>
          </a:xfrm>
        </p:spPr>
        <p:txBody>
          <a:bodyPr>
            <a:spAutoFit/>
          </a:bodyPr>
          <a:lstStyle/>
          <a:p>
            <a:pPr marL="255651" indent="-255651">
              <a:tabLst/>
              <a:defRPr/>
            </a:pPr>
            <a:r>
              <a:rPr lang="en-US" sz="2000" dirty="0">
                <a:solidFill>
                  <a:schemeClr val="tx1"/>
                </a:solidFill>
                <a:latin typeface="+mn-lt"/>
                <a:ea typeface="MS PGothic" panose="020B0600070205080204" pitchFamily="34" charset="-128"/>
                <a:cs typeface="+mn-cs"/>
              </a:rPr>
              <a:t>The grouping attribute must appear in the </a:t>
            </a:r>
            <a:r>
              <a:rPr lang="pt-BR" sz="2000" dirty="0" smtClean="0">
                <a:solidFill>
                  <a:schemeClr val="tx1"/>
                </a:solidFill>
                <a:latin typeface="+mn-lt"/>
                <a:ea typeface="MS PGothic" panose="020B0600070205080204" pitchFamily="34" charset="-128"/>
                <a:cs typeface="+mn-cs"/>
              </a:rPr>
              <a:t>SELECT </a:t>
            </a:r>
            <a:r>
              <a:rPr lang="en-US" sz="2000" dirty="0" smtClean="0">
                <a:solidFill>
                  <a:schemeClr val="tx1"/>
                </a:solidFill>
                <a:latin typeface="+mn-lt"/>
                <a:ea typeface="MS PGothic" panose="020B0600070205080204" pitchFamily="34" charset="-128"/>
                <a:cs typeface="+mn-cs"/>
              </a:rPr>
              <a:t>clause:</a:t>
            </a:r>
            <a:endParaRPr lang="en-US" sz="2000" dirty="0">
              <a:solidFill>
                <a:schemeClr val="tx1"/>
              </a:solidFill>
              <a:latin typeface="+mn-lt"/>
              <a:ea typeface="MS PGothic" panose="020B0600070205080204" pitchFamily="34" charset="-128"/>
              <a:cs typeface="+mn-cs"/>
            </a:endParaRPr>
          </a:p>
        </p:txBody>
      </p:sp>
      <p:pic>
        <p:nvPicPr>
          <p:cNvPr id="5" name="Picture 4" descr="Q 24 colon. Computer code. The code has 3 lines. The lines read as follows. Line 1. SELECT D n o comma  COUNT left parenthesis star right parenthesis comma  A V G left parenthesis Salary right parenthesis. Line 2. FROM EMPLOYEE. Line 3. GROUP BY D n o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460" y="2306422"/>
            <a:ext cx="5668818" cy="877455"/>
          </a:xfrm>
          <a:prstGeom prst="rect">
            <a:avLst/>
          </a:prstGeom>
        </p:spPr>
      </p:pic>
      <p:sp>
        <p:nvSpPr>
          <p:cNvPr id="4" name="Text Placeholder 3"/>
          <p:cNvSpPr>
            <a:spLocks noGrp="1"/>
          </p:cNvSpPr>
          <p:nvPr>
            <p:ph type="body" idx="2"/>
          </p:nvPr>
        </p:nvSpPr>
        <p:spPr>
          <a:xfrm>
            <a:off x="457200" y="3371585"/>
            <a:ext cx="8229600" cy="1521707"/>
          </a:xfrm>
        </p:spPr>
        <p:txBody>
          <a:bodyPr/>
          <a:lstStyle/>
          <a:p>
            <a:pPr>
              <a:defRPr/>
            </a:pPr>
            <a:r>
              <a:rPr lang="en-US" sz="2000" dirty="0">
                <a:solidFill>
                  <a:schemeClr val="tx1"/>
                </a:solidFill>
                <a:latin typeface="+mn-lt"/>
              </a:rPr>
              <a:t>If the grouping attribute has </a:t>
            </a:r>
            <a:r>
              <a:rPr lang="en-US" sz="2000" dirty="0" smtClean="0">
                <a:solidFill>
                  <a:schemeClr val="tx1"/>
                </a:solidFill>
                <a:latin typeface="+mn-lt"/>
              </a:rPr>
              <a:t>NULL </a:t>
            </a:r>
            <a:r>
              <a:rPr lang="en-US" sz="2000" dirty="0">
                <a:solidFill>
                  <a:schemeClr val="tx1"/>
                </a:solidFill>
                <a:latin typeface="+mn-lt"/>
              </a:rPr>
              <a:t>as a possible value, then a separate group is created for the null value (e.g., null </a:t>
            </a:r>
            <a:r>
              <a:rPr lang="en-US" sz="2000" dirty="0" smtClean="0">
                <a:solidFill>
                  <a:schemeClr val="tx1"/>
                </a:solidFill>
                <a:latin typeface="+mn-lt"/>
              </a:rPr>
              <a:t>D</a:t>
            </a:r>
            <a:r>
              <a:rPr lang="en-US" sz="100" dirty="0" smtClean="0">
                <a:solidFill>
                  <a:schemeClr val="tx1"/>
                </a:solidFill>
                <a:latin typeface="+mn-lt"/>
              </a:rPr>
              <a:t> </a:t>
            </a:r>
            <a:r>
              <a:rPr lang="en-US" sz="2000" dirty="0" smtClean="0">
                <a:solidFill>
                  <a:schemeClr val="tx1"/>
                </a:solidFill>
                <a:latin typeface="+mn-lt"/>
              </a:rPr>
              <a:t>n</a:t>
            </a:r>
            <a:r>
              <a:rPr lang="en-US" sz="100" dirty="0" smtClean="0">
                <a:solidFill>
                  <a:schemeClr val="tx1"/>
                </a:solidFill>
                <a:latin typeface="+mn-lt"/>
              </a:rPr>
              <a:t> </a:t>
            </a:r>
            <a:r>
              <a:rPr lang="en-US" sz="2000" dirty="0" smtClean="0">
                <a:solidFill>
                  <a:schemeClr val="tx1"/>
                </a:solidFill>
                <a:latin typeface="+mn-lt"/>
              </a:rPr>
              <a:t>o </a:t>
            </a:r>
            <a:r>
              <a:rPr lang="en-US" sz="2000" dirty="0">
                <a:solidFill>
                  <a:schemeClr val="tx1"/>
                </a:solidFill>
                <a:latin typeface="+mn-lt"/>
              </a:rPr>
              <a:t>in the above query)</a:t>
            </a:r>
          </a:p>
          <a:p>
            <a:pPr>
              <a:defRPr/>
            </a:pPr>
            <a:r>
              <a:rPr lang="en-US" sz="2000" dirty="0" smtClean="0">
                <a:solidFill>
                  <a:schemeClr val="tx1"/>
                </a:solidFill>
                <a:latin typeface="+mn-lt"/>
              </a:rPr>
              <a:t>GROUP BY may </a:t>
            </a:r>
            <a:r>
              <a:rPr lang="en-US" sz="2000" dirty="0">
                <a:solidFill>
                  <a:schemeClr val="tx1"/>
                </a:solidFill>
                <a:latin typeface="+mn-lt"/>
              </a:rPr>
              <a:t>be applied to the result of a JOIN</a:t>
            </a:r>
            <a:r>
              <a:rPr lang="en-US" sz="2000" dirty="0" smtClean="0">
                <a:solidFill>
                  <a:schemeClr val="tx1"/>
                </a:solidFill>
                <a:latin typeface="+mn-lt"/>
              </a:rPr>
              <a:t>:</a:t>
            </a:r>
            <a:endParaRPr lang="en-US" sz="2000" dirty="0">
              <a:solidFill>
                <a:schemeClr val="tx1"/>
              </a:solidFill>
              <a:latin typeface="+mn-lt"/>
            </a:endParaRPr>
          </a:p>
        </p:txBody>
      </p:sp>
      <p:pic>
        <p:nvPicPr>
          <p:cNvPr id="6" name="Picture 5" descr="Q 25 colon. Computer code. The code has 4 lines. The lines read as follows. Line 1. SELECT P number comma  P name comma  COUNT left parenthesis star right parenthesis. Line 2. FROM PROJECT comma  WORKS underscore ON. Line 3. WHERE P number equals P n o. Line 4. GROUP BY P number comma  P name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60" y="5119018"/>
            <a:ext cx="5553364" cy="120072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787"/>
            <a:ext cx="8229600" cy="1231076"/>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Grouping: The </a:t>
            </a:r>
            <a:r>
              <a:rPr lang="pt-BR" altLang="en-US" dirty="0" smtClean="0">
                <a:latin typeface="Times New Roman" panose="02020603050405020304" pitchFamily="18" charset="0"/>
                <a:ea typeface="MS PGothic" panose="020B0600070205080204" pitchFamily="34" charset="-128"/>
                <a:cs typeface="+mj-cs"/>
              </a:rPr>
              <a:t>GROUP </a:t>
            </a:r>
            <a:r>
              <a:rPr lang="en-US" altLang="en-US" dirty="0" smtClean="0">
                <a:latin typeface="Times New Roman" panose="02020603050405020304" pitchFamily="18" charset="0"/>
                <a:ea typeface="MS PGothic" panose="020B0600070205080204" pitchFamily="34" charset="-128"/>
                <a:cs typeface="+mj-cs"/>
              </a:rPr>
              <a:t>BY and </a:t>
            </a:r>
            <a:r>
              <a:rPr lang="pt-BR" altLang="en-US" dirty="0" smtClean="0">
                <a:latin typeface="Times New Roman" panose="02020603050405020304" pitchFamily="18" charset="0"/>
                <a:ea typeface="MS PGothic" panose="020B0600070205080204" pitchFamily="34" charset="-128"/>
                <a:cs typeface="+mj-cs"/>
              </a:rPr>
              <a:t>HAVING </a:t>
            </a:r>
            <a:r>
              <a:rPr lang="en-US" altLang="en-US" dirty="0" smtClean="0">
                <a:latin typeface="Times New Roman" panose="02020603050405020304" pitchFamily="18" charset="0"/>
                <a:ea typeface="MS PGothic" panose="020B0600070205080204" pitchFamily="34" charset="-128"/>
                <a:cs typeface="+mj-cs"/>
              </a:rPr>
              <a:t>Clauses</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3039263"/>
          </a:xfrm>
        </p:spPr>
        <p:txBody>
          <a:bodyPr>
            <a:spAutoFit/>
          </a:bodyPr>
          <a:lstStyle/>
          <a:p>
            <a:pPr marL="255651" indent="-255651">
              <a:tabLst/>
              <a:defRPr/>
            </a:pPr>
            <a:r>
              <a:rPr lang="pt-BR" altLang="en-US" sz="2400" b="1" dirty="0" smtClean="0">
                <a:solidFill>
                  <a:schemeClr val="tx1"/>
                </a:solidFill>
                <a:latin typeface="Courier New" panose="02070309020205020404" pitchFamily="49" charset="0"/>
                <a:ea typeface="MS PGothic" panose="020B0600070205080204" pitchFamily="34" charset="-128"/>
                <a:cs typeface="Courier New" panose="02070309020205020404" pitchFamily="49" charset="0"/>
              </a:rPr>
              <a:t>HAVING</a:t>
            </a:r>
            <a:r>
              <a:rPr lang="pt-BR" altLang="en-US" sz="2400" dirty="0" smtClean="0">
                <a:solidFill>
                  <a:schemeClr val="tx1"/>
                </a:solidFill>
                <a:latin typeface="+mn-lt"/>
                <a:ea typeface="MS PGothic" panose="020B0600070205080204" pitchFamily="34" charset="-128"/>
                <a:cs typeface="Courier New" panose="02070309020205020404" pitchFamily="49" charset="0"/>
              </a:rPr>
              <a:t> </a:t>
            </a:r>
            <a:r>
              <a:rPr lang="en-US" altLang="en-US" sz="2400" dirty="0" smtClean="0">
                <a:solidFill>
                  <a:schemeClr val="tx1"/>
                </a:solidFill>
                <a:latin typeface="+mn-lt"/>
                <a:ea typeface="MS PGothic" panose="020B0600070205080204" pitchFamily="34" charset="-128"/>
                <a:cs typeface="+mn-cs"/>
              </a:rPr>
              <a:t>clause</a:t>
            </a:r>
            <a:endParaRPr lang="en-US" altLang="en-US" sz="2400" dirty="0">
              <a:solidFill>
                <a:schemeClr val="tx1"/>
              </a:solidFill>
              <a:latin typeface="+mn-lt"/>
              <a:ea typeface="MS PGothic" panose="020B0600070205080204" pitchFamily="34" charset="-128"/>
              <a:cs typeface="+mn-cs"/>
            </a:endParaRPr>
          </a:p>
          <a:p>
            <a:pPr marL="741553" lvl="1" indent="-284353">
              <a:buFont typeface="Arial" panose="020B0604020202020204" pitchFamily="34" charset="0"/>
              <a:buChar char="–"/>
              <a:defRPr/>
            </a:pPr>
            <a:r>
              <a:rPr lang="en-US" altLang="en-US" sz="2400" dirty="0">
                <a:solidFill>
                  <a:schemeClr val="tx1"/>
                </a:solidFill>
                <a:latin typeface="+mn-lt"/>
                <a:ea typeface="MS PGothic" panose="020B0600070205080204" pitchFamily="34" charset="-128"/>
              </a:rPr>
              <a:t>Provides a condition to select or reject an entire group:</a:t>
            </a:r>
          </a:p>
          <a:p>
            <a:pPr marL="255651" indent="-255651">
              <a:tabLst/>
              <a:defRPr/>
            </a:pPr>
            <a:r>
              <a:rPr lang="en-US" sz="2400" b="1" dirty="0">
                <a:solidFill>
                  <a:schemeClr val="tx1"/>
                </a:solidFill>
                <a:latin typeface="+mn-lt"/>
                <a:ea typeface="MS PGothic" panose="020B0600070205080204" pitchFamily="34" charset="-128"/>
                <a:cs typeface="+mn-cs"/>
              </a:rPr>
              <a:t>Query 26.</a:t>
            </a:r>
            <a:r>
              <a:rPr lang="en-US" sz="2400" dirty="0">
                <a:solidFill>
                  <a:schemeClr val="tx1"/>
                </a:solidFill>
                <a:latin typeface="+mn-lt"/>
                <a:ea typeface="MS PGothic" panose="020B0600070205080204" pitchFamily="34" charset="-128"/>
                <a:cs typeface="+mn-cs"/>
              </a:rPr>
              <a:t> For each project </a:t>
            </a:r>
            <a:r>
              <a:rPr lang="en-US" sz="2400" b="1" dirty="0">
                <a:solidFill>
                  <a:schemeClr val="tx1"/>
                </a:solidFill>
                <a:latin typeface="+mn-lt"/>
                <a:ea typeface="MS PGothic" panose="020B0600070205080204" pitchFamily="34" charset="-128"/>
                <a:cs typeface="+mn-cs"/>
              </a:rPr>
              <a:t>on</a:t>
            </a:r>
            <a:r>
              <a:rPr lang="en-US" sz="2400" dirty="0">
                <a:solidFill>
                  <a:schemeClr val="tx1"/>
                </a:solidFill>
                <a:latin typeface="+mn-lt"/>
                <a:ea typeface="MS PGothic" panose="020B0600070205080204" pitchFamily="34" charset="-128"/>
                <a:cs typeface="+mn-cs"/>
              </a:rPr>
              <a:t> </a:t>
            </a:r>
            <a:r>
              <a:rPr lang="en-US" sz="2400" b="1" dirty="0">
                <a:solidFill>
                  <a:schemeClr val="tx1"/>
                </a:solidFill>
                <a:latin typeface="+mn-lt"/>
                <a:ea typeface="MS PGothic" panose="020B0600070205080204" pitchFamily="34" charset="-128"/>
                <a:cs typeface="+mn-cs"/>
              </a:rPr>
              <a:t>which more than two employees work</a:t>
            </a:r>
            <a:r>
              <a:rPr lang="en-US" sz="2400" i="1" dirty="0">
                <a:solidFill>
                  <a:schemeClr val="tx1"/>
                </a:solidFill>
                <a:latin typeface="+mn-lt"/>
                <a:ea typeface="MS PGothic" panose="020B0600070205080204" pitchFamily="34" charset="-128"/>
                <a:cs typeface="+mn-cs"/>
              </a:rPr>
              <a:t>,</a:t>
            </a:r>
            <a:r>
              <a:rPr lang="en-US" sz="2400" dirty="0">
                <a:solidFill>
                  <a:schemeClr val="tx1"/>
                </a:solidFill>
                <a:latin typeface="+mn-lt"/>
                <a:ea typeface="MS PGothic" panose="020B0600070205080204" pitchFamily="34" charset="-128"/>
                <a:cs typeface="+mn-cs"/>
              </a:rPr>
              <a:t> retrieve the project number, the project name, and the number of employees who work on the project</a:t>
            </a:r>
            <a:r>
              <a:rPr lang="en-US" sz="2400" dirty="0" smtClean="0">
                <a:solidFill>
                  <a:schemeClr val="tx1"/>
                </a:solidFill>
                <a:latin typeface="+mn-lt"/>
                <a:ea typeface="MS PGothic" panose="020B0600070205080204" pitchFamily="34" charset="-128"/>
                <a:cs typeface="+mn-cs"/>
              </a:rPr>
              <a:t>.</a:t>
            </a:r>
            <a:endParaRPr lang="en-US" sz="2400" dirty="0">
              <a:solidFill>
                <a:schemeClr val="tx1"/>
              </a:solidFill>
              <a:latin typeface="+mn-lt"/>
              <a:ea typeface="MS PGothic" panose="020B0600070205080204" pitchFamily="34" charset="-128"/>
              <a:cs typeface="+mn-cs"/>
            </a:endParaRPr>
          </a:p>
        </p:txBody>
      </p:sp>
      <p:pic>
        <p:nvPicPr>
          <p:cNvPr id="4" name="Picture 3" descr="Q 26 colon. Computer code. The code has 5 lines. The lines read as follows. Line 1. SELECT P number comma  P name comma  COUNT left parenthesis star right parenthesis. Line 2. FROM PROJECT comma  WORKS underscore ON. Line 3. WHERE P number equals P n o. Line 4. GROUP BY P number comma  P name. Line 5. HAVING COUNT left parenthesis star right parenthesis is greater than 2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026" y="4756280"/>
            <a:ext cx="5336674" cy="146453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787"/>
            <a:ext cx="8229600" cy="1231076"/>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Combining the </a:t>
            </a:r>
            <a:r>
              <a:rPr lang="pt-BR" altLang="en-US" dirty="0" smtClean="0">
                <a:latin typeface="Times New Roman" panose="02020603050405020304" pitchFamily="18" charset="0"/>
                <a:ea typeface="MS PGothic" panose="020B0600070205080204" pitchFamily="34" charset="-128"/>
                <a:cs typeface="+mj-cs"/>
              </a:rPr>
              <a:t>WHERE </a:t>
            </a:r>
            <a:r>
              <a:rPr lang="en-US" altLang="en-US" dirty="0" smtClean="0">
                <a:latin typeface="Times New Roman" panose="02020603050405020304" pitchFamily="18" charset="0"/>
                <a:ea typeface="MS PGothic" panose="020B0600070205080204" pitchFamily="34" charset="-128"/>
                <a:cs typeface="+mj-cs"/>
              </a:rPr>
              <a:t>and the </a:t>
            </a:r>
            <a:r>
              <a:rPr lang="pt-BR" altLang="en-US" dirty="0" smtClean="0">
                <a:latin typeface="Times New Roman" panose="02020603050405020304" pitchFamily="18" charset="0"/>
                <a:ea typeface="MS PGothic" panose="020B0600070205080204" pitchFamily="34" charset="-128"/>
                <a:cs typeface="+mj-cs"/>
              </a:rPr>
              <a:t>HAVING </a:t>
            </a:r>
            <a:r>
              <a:rPr lang="en-US" altLang="en-US" dirty="0" smtClean="0">
                <a:latin typeface="Times New Roman" panose="02020603050405020304" pitchFamily="18" charset="0"/>
                <a:ea typeface="MS PGothic" panose="020B0600070205080204" pitchFamily="34" charset="-128"/>
                <a:cs typeface="+mj-cs"/>
              </a:rPr>
              <a:t>Clause </a:t>
            </a:r>
            <a:r>
              <a:rPr lang="en-US" altLang="en-US" sz="2000" b="0" dirty="0" smtClean="0">
                <a:latin typeface="Times New Roman" panose="02020603050405020304" pitchFamily="18" charset="0"/>
                <a:ea typeface="MS PGothic" panose="020B0600070205080204" pitchFamily="34" charset="-128"/>
                <a:cs typeface="+mj-cs"/>
              </a:rPr>
              <a:t>(1 of 2)</a:t>
            </a:r>
            <a:endParaRPr lang="en-US" altLang="en-US" sz="2000" b="0"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2223655"/>
          </a:xfrm>
        </p:spPr>
        <p:txBody>
          <a:bodyPr>
            <a:spAutoFit/>
          </a:bodyPr>
          <a:lstStyle/>
          <a:p>
            <a:pPr marL="255651" indent="-255651">
              <a:tabLst/>
              <a:defRPr/>
            </a:pPr>
            <a:r>
              <a:rPr lang="en-US" sz="2400" dirty="0">
                <a:solidFill>
                  <a:srgbClr val="000000"/>
                </a:solidFill>
                <a:latin typeface="Arial (Body)"/>
                <a:ea typeface="MS PGothic" panose="020B0600070205080204" pitchFamily="34" charset="-128"/>
                <a:cs typeface="+mn-cs"/>
              </a:rPr>
              <a:t>Consider the query: we want to count the </a:t>
            </a:r>
            <a:r>
              <a:rPr lang="en-US" sz="2400" b="1" dirty="0">
                <a:solidFill>
                  <a:srgbClr val="000000"/>
                </a:solidFill>
                <a:latin typeface="Arial (Body)"/>
                <a:ea typeface="MS PGothic" panose="020B0600070205080204" pitchFamily="34" charset="-128"/>
                <a:cs typeface="+mn-cs"/>
              </a:rPr>
              <a:t>total</a:t>
            </a:r>
            <a:r>
              <a:rPr lang="en-US" sz="2400" dirty="0">
                <a:solidFill>
                  <a:srgbClr val="000000"/>
                </a:solidFill>
                <a:latin typeface="Arial (Body)"/>
                <a:ea typeface="MS PGothic" panose="020B0600070205080204" pitchFamily="34" charset="-128"/>
                <a:cs typeface="+mn-cs"/>
              </a:rPr>
              <a:t> number of employees whose salaries exceed $40,000 in each department, but only for departments where more than five employees </a:t>
            </a:r>
            <a:r>
              <a:rPr lang="en-US" sz="2400" dirty="0" smtClean="0">
                <a:solidFill>
                  <a:srgbClr val="000000"/>
                </a:solidFill>
                <a:latin typeface="Arial (Body)"/>
                <a:ea typeface="MS PGothic" panose="020B0600070205080204" pitchFamily="34" charset="-128"/>
                <a:cs typeface="+mn-cs"/>
              </a:rPr>
              <a:t>work.</a:t>
            </a:r>
            <a:endParaRPr lang="en-US" sz="2400" dirty="0">
              <a:solidFill>
                <a:srgbClr val="000000"/>
              </a:solidFill>
              <a:latin typeface="Arial (Body)"/>
              <a:ea typeface="MS PGothic" panose="020B0600070205080204" pitchFamily="34" charset="-128"/>
              <a:cs typeface="+mn-cs"/>
            </a:endParaRPr>
          </a:p>
          <a:p>
            <a:pPr marL="255651" indent="-255651">
              <a:tabLst/>
              <a:defRPr/>
            </a:pPr>
            <a:r>
              <a:rPr lang="en-US" sz="2400" dirty="0" smtClean="0">
                <a:solidFill>
                  <a:schemeClr val="tx1"/>
                </a:solidFill>
                <a:latin typeface="Arial (Body)"/>
                <a:ea typeface="MS PGothic" panose="020B0600070205080204" pitchFamily="34" charset="-128"/>
                <a:cs typeface="+mn-cs"/>
              </a:rPr>
              <a:t>Incorrect Query:</a:t>
            </a:r>
          </a:p>
        </p:txBody>
      </p:sp>
      <p:pic>
        <p:nvPicPr>
          <p:cNvPr id="4" name="Picture 3" descr="Computer code. The code has 5 lines. The lines read as follows. Line 1. SELECT D n o comma  COUNT left parenthesis star right parenthesis. Line 2. FROM EMPLOYEE. Line 3. WHERE SALARY is greater than 40000. Line 4. GROUP BY D n o. Line 5. HAVING COUNT left parenthesis star right parenthesis is greater than 5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821" y="4111192"/>
            <a:ext cx="3479800" cy="16764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Combining the </a:t>
            </a:r>
            <a:r>
              <a:rPr lang="pt-BR" altLang="en-US" dirty="0" smtClean="0">
                <a:latin typeface="Times New Roman" panose="02020603050405020304" pitchFamily="18" charset="0"/>
                <a:ea typeface="MS PGothic" panose="020B0600070205080204" pitchFamily="34" charset="-128"/>
                <a:cs typeface="+mj-cs"/>
              </a:rPr>
              <a:t>WHERE </a:t>
            </a:r>
            <a:r>
              <a:rPr lang="en-US" altLang="en-US" dirty="0" smtClean="0">
                <a:latin typeface="Times New Roman" panose="02020603050405020304" pitchFamily="18" charset="0"/>
                <a:ea typeface="MS PGothic" panose="020B0600070205080204" pitchFamily="34" charset="-128"/>
                <a:cs typeface="+mj-cs"/>
              </a:rPr>
              <a:t>and the </a:t>
            </a:r>
            <a:r>
              <a:rPr lang="pt-BR" altLang="en-US" dirty="0" smtClean="0">
                <a:latin typeface="Times New Roman" panose="02020603050405020304" pitchFamily="18" charset="0"/>
                <a:ea typeface="MS PGothic" panose="020B0600070205080204" pitchFamily="34" charset="-128"/>
                <a:cs typeface="+mj-cs"/>
              </a:rPr>
              <a:t>HAVING </a:t>
            </a:r>
            <a:r>
              <a:rPr lang="en-US" altLang="en-US" dirty="0" smtClean="0">
                <a:latin typeface="Times New Roman" panose="02020603050405020304" pitchFamily="18" charset="0"/>
                <a:ea typeface="MS PGothic" panose="020B0600070205080204" pitchFamily="34" charset="-128"/>
                <a:cs typeface="+mj-cs"/>
              </a:rPr>
              <a:t>Clause </a:t>
            </a:r>
            <a:r>
              <a:rPr lang="en-US" altLang="en-US" sz="2000" b="0" dirty="0" smtClean="0">
                <a:latin typeface="Times New Roman" panose="02020603050405020304" pitchFamily="18" charset="0"/>
                <a:ea typeface="MS PGothic" panose="020B0600070205080204" pitchFamily="34" charset="-128"/>
                <a:cs typeface="+mj-cs"/>
              </a:rPr>
              <a:t>(2 of 2)</a:t>
            </a:r>
            <a:endParaRPr lang="en-US" altLang="en-US" sz="2000" b="0"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1392659"/>
          </a:xfrm>
        </p:spPr>
        <p:txBody>
          <a:bodyPr wrap="square">
            <a:spAutoFit/>
          </a:bodyPr>
          <a:lstStyle/>
          <a:p>
            <a:pPr marL="0" indent="0">
              <a:buNone/>
              <a:defRPr/>
            </a:pPr>
            <a:r>
              <a:rPr lang="en-US" sz="2200" dirty="0">
                <a:solidFill>
                  <a:srgbClr val="000000"/>
                </a:solidFill>
                <a:latin typeface="Arial (Body)"/>
                <a:ea typeface="MS PGothic" panose="020B0600070205080204" pitchFamily="34" charset="-128"/>
                <a:cs typeface="+mn-cs"/>
              </a:rPr>
              <a:t>Correct Specification of the Query:</a:t>
            </a:r>
          </a:p>
          <a:p>
            <a:pPr marL="255651" indent="-255651">
              <a:buFont typeface="Arial" panose="020B0604020202020204" pitchFamily="34" charset="0"/>
              <a:buChar char="•"/>
              <a:defRPr/>
            </a:pPr>
            <a:r>
              <a:rPr lang="en-US" sz="2200" dirty="0">
                <a:solidFill>
                  <a:srgbClr val="000000"/>
                </a:solidFill>
                <a:latin typeface="Arial (Body)"/>
                <a:ea typeface="MS PGothic" panose="020B0600070205080204" pitchFamily="34" charset="-128"/>
                <a:cs typeface="+mn-cs"/>
              </a:rPr>
              <a:t>Note: the </a:t>
            </a:r>
            <a:r>
              <a:rPr lang="pt-BR" sz="2200" dirty="0" smtClean="0">
                <a:solidFill>
                  <a:srgbClr val="000000"/>
                </a:solidFill>
                <a:latin typeface="Arial (Body)"/>
                <a:ea typeface="MS PGothic" panose="020B0600070205080204" pitchFamily="34" charset="-128"/>
                <a:cs typeface="+mn-cs"/>
              </a:rPr>
              <a:t>WHERE </a:t>
            </a:r>
            <a:r>
              <a:rPr lang="en-US" sz="2200" dirty="0" smtClean="0">
                <a:solidFill>
                  <a:srgbClr val="000000"/>
                </a:solidFill>
                <a:latin typeface="Arial (Body)"/>
                <a:ea typeface="MS PGothic" panose="020B0600070205080204" pitchFamily="34" charset="-128"/>
                <a:cs typeface="+mn-cs"/>
              </a:rPr>
              <a:t>clause </a:t>
            </a:r>
            <a:r>
              <a:rPr lang="en-US" sz="2200" dirty="0">
                <a:solidFill>
                  <a:srgbClr val="000000"/>
                </a:solidFill>
                <a:latin typeface="Arial (Body)"/>
                <a:ea typeface="MS PGothic" panose="020B0600070205080204" pitchFamily="34" charset="-128"/>
                <a:cs typeface="+mn-cs"/>
              </a:rPr>
              <a:t>applies tuple by tuple whereas </a:t>
            </a:r>
            <a:r>
              <a:rPr lang="pt-BR" sz="2200" dirty="0" smtClean="0">
                <a:solidFill>
                  <a:srgbClr val="000000"/>
                </a:solidFill>
                <a:latin typeface="Arial (Body)"/>
                <a:ea typeface="MS PGothic" panose="020B0600070205080204" pitchFamily="34" charset="-128"/>
                <a:cs typeface="+mn-cs"/>
              </a:rPr>
              <a:t>HAVING </a:t>
            </a:r>
            <a:r>
              <a:rPr lang="en-US" sz="2200" dirty="0" smtClean="0">
                <a:solidFill>
                  <a:srgbClr val="000000"/>
                </a:solidFill>
                <a:latin typeface="Arial (Body)"/>
                <a:ea typeface="MS PGothic" panose="020B0600070205080204" pitchFamily="34" charset="-128"/>
                <a:cs typeface="+mn-cs"/>
              </a:rPr>
              <a:t>applies </a:t>
            </a:r>
            <a:r>
              <a:rPr lang="en-US" sz="2200" dirty="0">
                <a:solidFill>
                  <a:srgbClr val="000000"/>
                </a:solidFill>
                <a:latin typeface="Arial (Body)"/>
                <a:ea typeface="MS PGothic" panose="020B0600070205080204" pitchFamily="34" charset="-128"/>
                <a:cs typeface="+mn-cs"/>
              </a:rPr>
              <a:t>to entire group of </a:t>
            </a:r>
            <a:r>
              <a:rPr lang="en-US" sz="2200" dirty="0" smtClean="0">
                <a:solidFill>
                  <a:srgbClr val="000000"/>
                </a:solidFill>
                <a:latin typeface="Arial (Body)"/>
                <a:ea typeface="MS PGothic" panose="020B0600070205080204" pitchFamily="34" charset="-128"/>
                <a:cs typeface="+mn-cs"/>
              </a:rPr>
              <a:t>tuples</a:t>
            </a:r>
          </a:p>
        </p:txBody>
      </p:sp>
      <p:sp>
        <p:nvSpPr>
          <p:cNvPr id="4" name="Text Placeholder 3"/>
          <p:cNvSpPr>
            <a:spLocks noGrp="1"/>
          </p:cNvSpPr>
          <p:nvPr>
            <p:ph type="body" idx="2"/>
          </p:nvPr>
        </p:nvSpPr>
        <p:spPr>
          <a:xfrm>
            <a:off x="457200" y="2992860"/>
            <a:ext cx="8229600" cy="1136688"/>
          </a:xfrm>
        </p:spPr>
        <p:txBody>
          <a:bodyPr/>
          <a:lstStyle/>
          <a:p>
            <a:pPr marL="0" indent="0">
              <a:buNone/>
            </a:pPr>
            <a:r>
              <a:rPr lang="en-IN" sz="2200" b="1" dirty="0">
                <a:solidFill>
                  <a:srgbClr val="000000"/>
                </a:solidFill>
                <a:latin typeface="Arial (Body)"/>
                <a:ea typeface="MS PGothic" panose="020B0600070205080204" pitchFamily="34" charset="-128"/>
              </a:rPr>
              <a:t>Query 28.</a:t>
            </a:r>
            <a:r>
              <a:rPr lang="en-IN" sz="2200" dirty="0">
                <a:solidFill>
                  <a:srgbClr val="000000"/>
                </a:solidFill>
                <a:latin typeface="Arial (Body)"/>
                <a:ea typeface="MS PGothic" panose="020B0600070205080204" pitchFamily="34" charset="-128"/>
              </a:rPr>
              <a:t> For each department that has more than five employees, retrieve the department number and the number of its employees who are making more than $40,000.</a:t>
            </a:r>
            <a:endParaRPr lang="en-US" sz="2200" dirty="0"/>
          </a:p>
        </p:txBody>
      </p:sp>
      <p:pic>
        <p:nvPicPr>
          <p:cNvPr id="53252" name="Picture 2" descr="Q 28, SELECT D number comma COUNT left parenthesis asterisk right parenthesis. FROM DEPARMENT comma EMPLOYEE. WHERE D number equals D no AND Salary greater than sign 40000 AND. left parenthesis SELECT D no. FROM EMPLOYEE. GROUP BY D no. HAVING COUNT left parenthesis asterisk right parenthesis greater than sign 5 right parenthesis. SELECT, COUNT, FROM, WHERE, AND, GROUP BY and HAVING are highlighted."/>
          <p:cNvPicPr>
            <a:picLocks noChangeAspect="1" noChangeArrowheads="1"/>
          </p:cNvPicPr>
          <p:nvPr/>
        </p:nvPicPr>
        <p:blipFill rotWithShape="1">
          <a:blip r:embed="rId2">
            <a:extLst>
              <a:ext uri="{28A0092B-C50C-407E-A947-70E740481C1C}">
                <a14:useLocalDpi xmlns:a14="http://schemas.microsoft.com/office/drawing/2010/main" val="0"/>
              </a:ext>
            </a:extLst>
          </a:blip>
          <a:srcRect t="35494" r="21304" b="3925"/>
          <a:stretch/>
        </p:blipFill>
        <p:spPr bwMode="auto">
          <a:xfrm>
            <a:off x="1017896" y="4289016"/>
            <a:ext cx="5683023" cy="1892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Use of WITH</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398042" cy="3154679"/>
          </a:xfrm>
        </p:spPr>
        <p:txBody>
          <a:bodyPr wrap="square">
            <a:spAutoFit/>
          </a:bodyPr>
          <a:lstStyle/>
          <a:p>
            <a:pPr marL="255651" indent="-255651">
              <a:tabLst/>
              <a:defRPr/>
            </a:pPr>
            <a:r>
              <a:rPr lang="en-US" altLang="en-US" sz="2400" dirty="0">
                <a:solidFill>
                  <a:srgbClr val="000000"/>
                </a:solidFill>
                <a:latin typeface="Arial (Body)"/>
                <a:ea typeface="MS PGothic" panose="020B0600070205080204" pitchFamily="34" charset="-128"/>
                <a:cs typeface="+mn-cs"/>
              </a:rPr>
              <a:t>The </a:t>
            </a:r>
            <a:r>
              <a:rPr lang="en-US" altLang="en-US" sz="2400" dirty="0" smtClean="0">
                <a:solidFill>
                  <a:srgbClr val="000000"/>
                </a:solidFill>
                <a:latin typeface="Arial (Body)"/>
                <a:ea typeface="MS PGothic" panose="020B0600070205080204" pitchFamily="34" charset="-128"/>
                <a:cs typeface="+mn-cs"/>
              </a:rPr>
              <a:t>WITH clause </a:t>
            </a:r>
            <a:r>
              <a:rPr lang="en-US" altLang="en-US" sz="2400" dirty="0">
                <a:solidFill>
                  <a:srgbClr val="000000"/>
                </a:solidFill>
                <a:latin typeface="Arial (Body)"/>
                <a:ea typeface="MS PGothic" panose="020B0600070205080204" pitchFamily="34" charset="-128"/>
                <a:cs typeface="+mn-cs"/>
              </a:rPr>
              <a:t>allows a user to define a table that will only be used in a particular query (not available in all </a:t>
            </a:r>
            <a:r>
              <a:rPr lang="en-US" altLang="en-US" sz="2400" dirty="0" smtClean="0">
                <a:solidFill>
                  <a:srgbClr val="000000"/>
                </a:solidFill>
                <a:latin typeface="Arial (Body)"/>
                <a:ea typeface="MS PGothic" panose="020B0600070205080204" pitchFamily="34" charset="-128"/>
                <a:cs typeface="+mn-cs"/>
              </a:rPr>
              <a:t>S</a:t>
            </a:r>
            <a:r>
              <a:rPr lang="en-US" altLang="en-US" sz="100" dirty="0" smtClean="0">
                <a:solidFill>
                  <a:srgbClr val="000000"/>
                </a:solidFill>
                <a:latin typeface="Arial (Body)"/>
                <a:ea typeface="MS PGothic" panose="020B0600070205080204" pitchFamily="34" charset="-128"/>
                <a:cs typeface="+mn-cs"/>
              </a:rPr>
              <a:t> </a:t>
            </a:r>
            <a:r>
              <a:rPr lang="en-US" altLang="en-US" sz="2400" dirty="0" smtClean="0">
                <a:solidFill>
                  <a:srgbClr val="000000"/>
                </a:solidFill>
                <a:latin typeface="Arial (Body)"/>
                <a:ea typeface="MS PGothic" panose="020B0600070205080204" pitchFamily="34" charset="-128"/>
                <a:cs typeface="+mn-cs"/>
              </a:rPr>
              <a:t>Q</a:t>
            </a:r>
            <a:r>
              <a:rPr lang="en-US" altLang="en-US" sz="100" dirty="0" smtClean="0">
                <a:solidFill>
                  <a:srgbClr val="000000"/>
                </a:solidFill>
                <a:latin typeface="Arial (Body)"/>
                <a:ea typeface="MS PGothic" panose="020B0600070205080204" pitchFamily="34" charset="-128"/>
                <a:cs typeface="+mn-cs"/>
              </a:rPr>
              <a:t> </a:t>
            </a:r>
            <a:r>
              <a:rPr lang="en-US" altLang="en-US" sz="2400" dirty="0" smtClean="0">
                <a:solidFill>
                  <a:srgbClr val="000000"/>
                </a:solidFill>
                <a:latin typeface="Arial (Body)"/>
                <a:ea typeface="MS PGothic" panose="020B0600070205080204" pitchFamily="34" charset="-128"/>
                <a:cs typeface="+mn-cs"/>
              </a:rPr>
              <a:t>L implementations</a:t>
            </a:r>
            <a:r>
              <a:rPr lang="en-US" altLang="en-US" sz="2400" dirty="0">
                <a:solidFill>
                  <a:srgbClr val="000000"/>
                </a:solidFill>
                <a:latin typeface="Arial (Body)"/>
                <a:ea typeface="MS PGothic" panose="020B0600070205080204" pitchFamily="34" charset="-128"/>
                <a:cs typeface="+mn-cs"/>
              </a:rPr>
              <a:t>)</a:t>
            </a:r>
          </a:p>
          <a:p>
            <a:pPr marL="255651" indent="-255651">
              <a:tabLst/>
              <a:defRPr/>
            </a:pPr>
            <a:r>
              <a:rPr lang="en-US" altLang="en-US" sz="2400" dirty="0">
                <a:solidFill>
                  <a:srgbClr val="000000"/>
                </a:solidFill>
                <a:latin typeface="Arial (Body)"/>
                <a:ea typeface="MS PGothic" panose="020B0600070205080204" pitchFamily="34" charset="-128"/>
                <a:cs typeface="+mn-cs"/>
              </a:rPr>
              <a:t>Used for convenience to create a temporary “View” and use that immediately in a query</a:t>
            </a:r>
          </a:p>
          <a:p>
            <a:pPr marL="255651" indent="-255651">
              <a:tabLst/>
              <a:defRPr/>
            </a:pPr>
            <a:r>
              <a:rPr lang="en-US" altLang="en-US" sz="2400" dirty="0">
                <a:solidFill>
                  <a:srgbClr val="000000"/>
                </a:solidFill>
                <a:latin typeface="Arial (Body)"/>
                <a:ea typeface="MS PGothic" panose="020B0600070205080204" pitchFamily="34" charset="-128"/>
                <a:cs typeface="+mn-cs"/>
              </a:rPr>
              <a:t>Allows a more straightforward way of looking a step-by-step </a:t>
            </a:r>
            <a:r>
              <a:rPr lang="en-US" altLang="en-US" sz="2400" dirty="0" smtClean="0">
                <a:solidFill>
                  <a:srgbClr val="000000"/>
                </a:solidFill>
                <a:latin typeface="Arial (Body)"/>
                <a:ea typeface="MS PGothic" panose="020B0600070205080204" pitchFamily="34" charset="-128"/>
                <a:cs typeface="+mn-cs"/>
              </a:rPr>
              <a:t>query</a:t>
            </a:r>
            <a:endParaRPr lang="en-US" altLang="en-US" sz="2400" dirty="0">
              <a:solidFill>
                <a:srgbClr val="000000"/>
              </a:solidFill>
              <a:latin typeface="Arial (Body)"/>
              <a:ea typeface="MS PGothic" panose="020B0600070205080204" pitchFamily="34" charset="-128"/>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Example of WITH</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a:spcBef>
                <a:spcPts val="1200"/>
              </a:spcBef>
              <a:tabLst/>
              <a:defRPr/>
            </a:pPr>
            <a:r>
              <a:rPr lang="en-US" sz="2400" dirty="0">
                <a:solidFill>
                  <a:schemeClr val="tx1"/>
                </a:solidFill>
                <a:latin typeface="+mn-lt"/>
                <a:ea typeface="MS PGothic" panose="020B0600070205080204" pitchFamily="34" charset="-128"/>
                <a:cs typeface="+mn-cs"/>
              </a:rPr>
              <a:t>See an alternate approach to doing Q28</a:t>
            </a:r>
            <a:r>
              <a:rPr lang="en-US" sz="2400" dirty="0" smtClean="0">
                <a:solidFill>
                  <a:schemeClr val="tx1"/>
                </a:solidFill>
                <a:latin typeface="+mn-lt"/>
                <a:ea typeface="MS PGothic" panose="020B0600070205080204" pitchFamily="34" charset="-128"/>
                <a:cs typeface="+mn-cs"/>
              </a:rPr>
              <a:t>:</a:t>
            </a:r>
            <a:endParaRPr lang="en-US" sz="2400" dirty="0">
              <a:solidFill>
                <a:schemeClr val="tx1"/>
              </a:solidFill>
              <a:latin typeface="+mn-lt"/>
              <a:ea typeface="MS PGothic" panose="020B0600070205080204" pitchFamily="34" charset="-128"/>
              <a:cs typeface="+mn-cs"/>
            </a:endParaRPr>
          </a:p>
        </p:txBody>
      </p:sp>
      <p:pic>
        <p:nvPicPr>
          <p:cNvPr id="4" name="Picture 3" descr="Q 28 prime colon. Computer code. The code has 5 lines. The lines read as follows. Line 1. WITH BIGDEPTS left parenthesis D n o right parenthesis A S left parenthesis SELECT D n o FROM EMPLOYEE GROUP BY D n o HAVING COUNT left parenthesis star right parenthesis is greater than 5 right parenthesis. Line 2. SELECT D n o comma  COUNT left parenthesis star right parenthesis. Line 3. FROM EMPLOYEE. Line 4. WHERE Salary is greater than 40000 AND D n o IN BIGDEPTS. Line 5. GROUP BY D n o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231" y="2319109"/>
            <a:ext cx="7180580" cy="30035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Use of CASE</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2978150"/>
          </a:xfrm>
        </p:spPr>
        <p:txBody>
          <a:bodyPr>
            <a:spAutoFit/>
          </a:bodyPr>
          <a:lstStyle/>
          <a:p>
            <a:pPr marL="255651" indent="-255651">
              <a:tabLst/>
              <a:defRPr/>
            </a:pPr>
            <a:r>
              <a:rPr lang="en-US" altLang="en-US" sz="2400" dirty="0" smtClean="0">
                <a:solidFill>
                  <a:srgbClr val="000000"/>
                </a:solidFill>
                <a:latin typeface="Arial (Body)"/>
                <a:ea typeface="MS PGothic" panose="020B0600070205080204" pitchFamily="34" charset="-128"/>
                <a:cs typeface="+mn-cs"/>
              </a:rPr>
              <a:t>S</a:t>
            </a:r>
            <a:r>
              <a:rPr lang="en-US" altLang="en-US" sz="100" dirty="0" smtClean="0">
                <a:solidFill>
                  <a:srgbClr val="000000"/>
                </a:solidFill>
                <a:latin typeface="Arial (Body)"/>
                <a:ea typeface="MS PGothic" panose="020B0600070205080204" pitchFamily="34" charset="-128"/>
                <a:cs typeface="+mn-cs"/>
              </a:rPr>
              <a:t> </a:t>
            </a:r>
            <a:r>
              <a:rPr lang="en-US" altLang="en-US" sz="2400" dirty="0" smtClean="0">
                <a:solidFill>
                  <a:srgbClr val="000000"/>
                </a:solidFill>
                <a:latin typeface="Arial (Body)"/>
                <a:ea typeface="MS PGothic" panose="020B0600070205080204" pitchFamily="34" charset="-128"/>
                <a:cs typeface="+mn-cs"/>
              </a:rPr>
              <a:t>Q</a:t>
            </a:r>
            <a:r>
              <a:rPr lang="en-US" altLang="en-US" sz="100" dirty="0" smtClean="0">
                <a:solidFill>
                  <a:srgbClr val="000000"/>
                </a:solidFill>
                <a:latin typeface="Arial (Body)"/>
                <a:ea typeface="MS PGothic" panose="020B0600070205080204" pitchFamily="34" charset="-128"/>
                <a:cs typeface="+mn-cs"/>
              </a:rPr>
              <a:t> </a:t>
            </a:r>
            <a:r>
              <a:rPr lang="en-US" altLang="en-US" sz="2400" dirty="0" smtClean="0">
                <a:solidFill>
                  <a:srgbClr val="000000"/>
                </a:solidFill>
                <a:latin typeface="Arial (Body)"/>
                <a:ea typeface="MS PGothic" panose="020B0600070205080204" pitchFamily="34" charset="-128"/>
                <a:cs typeface="+mn-cs"/>
              </a:rPr>
              <a:t>L also </a:t>
            </a:r>
            <a:r>
              <a:rPr lang="en-US" altLang="en-US" sz="2400" dirty="0">
                <a:solidFill>
                  <a:srgbClr val="000000"/>
                </a:solidFill>
                <a:latin typeface="Arial (Body)"/>
                <a:ea typeface="MS PGothic" panose="020B0600070205080204" pitchFamily="34" charset="-128"/>
                <a:cs typeface="+mn-cs"/>
              </a:rPr>
              <a:t>has </a:t>
            </a:r>
            <a:r>
              <a:rPr lang="en-US" altLang="en-US" sz="2400" dirty="0" smtClean="0">
                <a:solidFill>
                  <a:srgbClr val="000000"/>
                </a:solidFill>
                <a:latin typeface="Arial (Body)"/>
                <a:ea typeface="MS PGothic" panose="020B0600070205080204" pitchFamily="34" charset="-128"/>
                <a:cs typeface="+mn-cs"/>
              </a:rPr>
              <a:t>a CASE construct</a:t>
            </a:r>
            <a:endParaRPr lang="en-US" altLang="en-US" sz="2400" dirty="0">
              <a:solidFill>
                <a:srgbClr val="000000"/>
              </a:solidFill>
              <a:latin typeface="Arial (Body)"/>
              <a:ea typeface="MS PGothic" panose="020B0600070205080204" pitchFamily="34" charset="-128"/>
              <a:cs typeface="+mn-cs"/>
            </a:endParaRPr>
          </a:p>
          <a:p>
            <a:pPr marL="255651" indent="-255651">
              <a:tabLst/>
              <a:defRPr/>
            </a:pPr>
            <a:r>
              <a:rPr lang="en-US" altLang="en-US" sz="2400" dirty="0">
                <a:solidFill>
                  <a:srgbClr val="000000"/>
                </a:solidFill>
                <a:latin typeface="Arial (Body)"/>
                <a:ea typeface="MS PGothic" panose="020B0600070205080204" pitchFamily="34" charset="-128"/>
                <a:cs typeface="+mn-cs"/>
              </a:rPr>
              <a:t>Used when a value can be different based on certain </a:t>
            </a:r>
            <a:r>
              <a:rPr lang="en-US" altLang="en-US" sz="2400" dirty="0" smtClean="0">
                <a:solidFill>
                  <a:srgbClr val="000000"/>
                </a:solidFill>
                <a:latin typeface="Arial (Body)"/>
                <a:ea typeface="MS PGothic" panose="020B0600070205080204" pitchFamily="34" charset="-128"/>
                <a:cs typeface="+mn-cs"/>
              </a:rPr>
              <a:t>conditions.</a:t>
            </a:r>
            <a:endParaRPr lang="en-US" altLang="en-US" sz="2400" dirty="0">
              <a:solidFill>
                <a:srgbClr val="000000"/>
              </a:solidFill>
              <a:latin typeface="Arial (Body)"/>
              <a:ea typeface="MS PGothic" panose="020B0600070205080204" pitchFamily="34" charset="-128"/>
              <a:cs typeface="+mn-cs"/>
            </a:endParaRPr>
          </a:p>
          <a:p>
            <a:pPr marL="255651" indent="-255651">
              <a:tabLst/>
              <a:defRPr/>
            </a:pPr>
            <a:r>
              <a:rPr lang="en-US" altLang="en-US" sz="2400" dirty="0">
                <a:solidFill>
                  <a:srgbClr val="000000"/>
                </a:solidFill>
                <a:latin typeface="Arial (Body)"/>
                <a:ea typeface="MS PGothic" panose="020B0600070205080204" pitchFamily="34" charset="-128"/>
                <a:cs typeface="+mn-cs"/>
              </a:rPr>
              <a:t>Can be used in any part of an </a:t>
            </a:r>
            <a:r>
              <a:rPr lang="en-US" altLang="en-US" sz="2400" dirty="0" smtClean="0">
                <a:solidFill>
                  <a:srgbClr val="000000"/>
                </a:solidFill>
                <a:latin typeface="Arial (Body)"/>
                <a:ea typeface="MS PGothic" panose="020B0600070205080204" pitchFamily="34" charset="-128"/>
                <a:cs typeface="+mn-cs"/>
              </a:rPr>
              <a:t>S</a:t>
            </a:r>
            <a:r>
              <a:rPr lang="en-US" altLang="en-US" sz="100" dirty="0" smtClean="0">
                <a:solidFill>
                  <a:srgbClr val="000000"/>
                </a:solidFill>
                <a:latin typeface="Arial (Body)"/>
                <a:ea typeface="MS PGothic" panose="020B0600070205080204" pitchFamily="34" charset="-128"/>
                <a:cs typeface="+mn-cs"/>
              </a:rPr>
              <a:t> </a:t>
            </a:r>
            <a:r>
              <a:rPr lang="en-US" altLang="en-US" sz="2400" dirty="0" smtClean="0">
                <a:solidFill>
                  <a:srgbClr val="000000"/>
                </a:solidFill>
                <a:latin typeface="Arial (Body)"/>
                <a:ea typeface="MS PGothic" panose="020B0600070205080204" pitchFamily="34" charset="-128"/>
                <a:cs typeface="+mn-cs"/>
              </a:rPr>
              <a:t>Q</a:t>
            </a:r>
            <a:r>
              <a:rPr lang="en-US" altLang="en-US" sz="100" dirty="0" smtClean="0">
                <a:solidFill>
                  <a:srgbClr val="000000"/>
                </a:solidFill>
                <a:latin typeface="Arial (Body)"/>
                <a:ea typeface="MS PGothic" panose="020B0600070205080204" pitchFamily="34" charset="-128"/>
                <a:cs typeface="+mn-cs"/>
              </a:rPr>
              <a:t> </a:t>
            </a:r>
            <a:r>
              <a:rPr lang="en-US" altLang="en-US" sz="2400" dirty="0" smtClean="0">
                <a:solidFill>
                  <a:srgbClr val="000000"/>
                </a:solidFill>
                <a:latin typeface="Arial (Body)"/>
                <a:ea typeface="MS PGothic" panose="020B0600070205080204" pitchFamily="34" charset="-128"/>
                <a:cs typeface="+mn-cs"/>
              </a:rPr>
              <a:t>L query </a:t>
            </a:r>
            <a:r>
              <a:rPr lang="en-US" altLang="en-US" sz="2400" dirty="0">
                <a:solidFill>
                  <a:srgbClr val="000000"/>
                </a:solidFill>
                <a:latin typeface="Arial (Body)"/>
                <a:ea typeface="MS PGothic" panose="020B0600070205080204" pitchFamily="34" charset="-128"/>
                <a:cs typeface="+mn-cs"/>
              </a:rPr>
              <a:t>where a value is expected</a:t>
            </a:r>
          </a:p>
          <a:p>
            <a:pPr marL="255651" indent="-255651">
              <a:tabLst/>
              <a:defRPr/>
            </a:pPr>
            <a:r>
              <a:rPr lang="en-US" altLang="en-US" sz="2400" dirty="0">
                <a:solidFill>
                  <a:srgbClr val="000000"/>
                </a:solidFill>
                <a:latin typeface="Arial (Body)"/>
                <a:ea typeface="MS PGothic" panose="020B0600070205080204" pitchFamily="34" charset="-128"/>
                <a:cs typeface="+mn-cs"/>
              </a:rPr>
              <a:t>Applicable when querying, inserting or updating tuples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EXAMPLE of Use of CASE</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7336971" cy="1292631"/>
          </a:xfrm>
        </p:spPr>
        <p:txBody>
          <a:bodyPr wrap="square">
            <a:spAutoFit/>
          </a:bodyPr>
          <a:lstStyle/>
          <a:p>
            <a:pPr marL="255651" indent="-255651">
              <a:tabLst/>
              <a:defRPr/>
            </a:pPr>
            <a:r>
              <a:rPr lang="en-US" sz="2400" dirty="0">
                <a:solidFill>
                  <a:srgbClr val="000000"/>
                </a:solidFill>
                <a:latin typeface="Arial (Body)"/>
                <a:ea typeface="MS PGothic" panose="020B0600070205080204" pitchFamily="34" charset="-128"/>
                <a:cs typeface="+mn-cs"/>
              </a:rPr>
              <a:t>The following example shows that employees are receiving different raises in different departments (A variation of the update U6</a:t>
            </a:r>
            <a:r>
              <a:rPr lang="en-US" sz="2400" dirty="0" smtClean="0">
                <a:solidFill>
                  <a:srgbClr val="000000"/>
                </a:solidFill>
                <a:latin typeface="Arial (Body)"/>
                <a:ea typeface="MS PGothic" panose="020B0600070205080204" pitchFamily="34" charset="-128"/>
                <a:cs typeface="+mn-cs"/>
              </a:rPr>
              <a:t>)</a:t>
            </a:r>
            <a:endParaRPr lang="en-US" sz="2400" dirty="0">
              <a:solidFill>
                <a:srgbClr val="000000"/>
              </a:solidFill>
              <a:latin typeface="Arial (Body)"/>
              <a:ea typeface="MS PGothic" panose="020B0600070205080204" pitchFamily="34" charset="-128"/>
              <a:cs typeface="+mn-cs"/>
            </a:endParaRPr>
          </a:p>
        </p:txBody>
      </p:sp>
      <p:pic>
        <p:nvPicPr>
          <p:cNvPr id="4" name="Picture 3" descr="U 6 prime colon . Computer code. The code has 3 lines. The lines read as follows. Line 1. UPDATE EMPLOYEE. Line 2. SET Salary equals. Line 3. CASE WHEN D n o equals 5 THEN Salary plus 2000 WHEN D n o equals 4 THEN Salary plus 1500 WHEN D n o equals 1 THEN Salary plus 3000 ELSE Salary plus 0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83" y="3076929"/>
            <a:ext cx="7557025" cy="1869678"/>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Recursive Queries in S</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Q</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L</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4970561"/>
          </a:xfrm>
        </p:spPr>
        <p:txBody>
          <a:bodyPr>
            <a:spAutoFit/>
          </a:bodyPr>
          <a:lstStyle/>
          <a:p>
            <a:pPr marL="255651" indent="-255651">
              <a:tabLst/>
              <a:defRPr/>
            </a:pPr>
            <a:r>
              <a:rPr lang="en-US" altLang="en-US" sz="2200" dirty="0">
                <a:solidFill>
                  <a:srgbClr val="000000"/>
                </a:solidFill>
                <a:latin typeface="Arial (Body)"/>
                <a:ea typeface="MS PGothic" panose="020B0600070205080204" pitchFamily="34" charset="-128"/>
                <a:cs typeface="+mn-cs"/>
              </a:rPr>
              <a:t>An example of a </a:t>
            </a:r>
            <a:r>
              <a:rPr lang="en-US" altLang="en-US" sz="2200" b="1" dirty="0">
                <a:solidFill>
                  <a:srgbClr val="000000"/>
                </a:solidFill>
                <a:latin typeface="Arial (Body)"/>
                <a:ea typeface="MS PGothic" panose="020B0600070205080204" pitchFamily="34" charset="-128"/>
                <a:cs typeface="+mn-cs"/>
              </a:rPr>
              <a:t>recursive relationship</a:t>
            </a:r>
            <a:r>
              <a:rPr lang="en-US" altLang="en-US" sz="2200" dirty="0">
                <a:solidFill>
                  <a:srgbClr val="000000"/>
                </a:solidFill>
                <a:latin typeface="Arial (Body)"/>
                <a:ea typeface="MS PGothic" panose="020B0600070205080204" pitchFamily="34" charset="-128"/>
                <a:cs typeface="+mn-cs"/>
              </a:rPr>
              <a:t> between tuples of the same type is the relationship between an employee and a </a:t>
            </a:r>
            <a:r>
              <a:rPr lang="en-US" altLang="en-US" sz="2200" dirty="0" smtClean="0">
                <a:solidFill>
                  <a:srgbClr val="000000"/>
                </a:solidFill>
                <a:latin typeface="Arial (Body)"/>
                <a:ea typeface="MS PGothic" panose="020B0600070205080204" pitchFamily="34" charset="-128"/>
                <a:cs typeface="+mn-cs"/>
              </a:rPr>
              <a:t>supervisor.</a:t>
            </a:r>
          </a:p>
          <a:p>
            <a:pPr marL="255651" indent="-255651">
              <a:tabLst/>
              <a:defRPr/>
            </a:pPr>
            <a:r>
              <a:rPr lang="en-US" altLang="en-US" sz="2200" dirty="0" smtClean="0">
                <a:solidFill>
                  <a:srgbClr val="000000"/>
                </a:solidFill>
                <a:latin typeface="Arial (Body)"/>
                <a:ea typeface="MS PGothic" panose="020B0600070205080204" pitchFamily="34" charset="-128"/>
                <a:cs typeface="+mn-cs"/>
              </a:rPr>
              <a:t>This </a:t>
            </a:r>
            <a:r>
              <a:rPr lang="en-US" altLang="en-US" sz="2200" dirty="0">
                <a:solidFill>
                  <a:srgbClr val="000000"/>
                </a:solidFill>
                <a:latin typeface="Arial (Body)"/>
                <a:ea typeface="MS PGothic" panose="020B0600070205080204" pitchFamily="34" charset="-128"/>
                <a:cs typeface="+mn-cs"/>
              </a:rPr>
              <a:t>relationship is described by the foreign key Super_ssn of the </a:t>
            </a:r>
            <a:r>
              <a:rPr lang="pt-BR" altLang="en-US" sz="2200" dirty="0" smtClean="0">
                <a:solidFill>
                  <a:srgbClr val="000000"/>
                </a:solidFill>
                <a:latin typeface="Arial (Body)"/>
                <a:ea typeface="MS PGothic" panose="020B0600070205080204" pitchFamily="34" charset="-128"/>
                <a:cs typeface="+mn-cs"/>
              </a:rPr>
              <a:t>EMPLOYEE </a:t>
            </a:r>
            <a:r>
              <a:rPr lang="en-US" altLang="en-US" sz="2200" dirty="0" smtClean="0">
                <a:solidFill>
                  <a:srgbClr val="000000"/>
                </a:solidFill>
                <a:latin typeface="Arial (Body)"/>
                <a:ea typeface="MS PGothic" panose="020B0600070205080204" pitchFamily="34" charset="-128"/>
                <a:cs typeface="+mn-cs"/>
              </a:rPr>
              <a:t>relation</a:t>
            </a:r>
            <a:endParaRPr lang="en-US" altLang="en-US" sz="2200" dirty="0">
              <a:solidFill>
                <a:srgbClr val="000000"/>
              </a:solidFill>
              <a:latin typeface="Arial (Body)"/>
              <a:ea typeface="MS PGothic" panose="020B0600070205080204" pitchFamily="34" charset="-128"/>
              <a:cs typeface="+mn-cs"/>
            </a:endParaRPr>
          </a:p>
          <a:p>
            <a:pPr marL="255651" indent="-255651">
              <a:tabLst/>
              <a:defRPr/>
            </a:pPr>
            <a:r>
              <a:rPr lang="en-US" altLang="en-US" sz="2200" dirty="0">
                <a:solidFill>
                  <a:srgbClr val="000000"/>
                </a:solidFill>
                <a:latin typeface="Arial (Body)"/>
                <a:ea typeface="MS PGothic" panose="020B0600070205080204" pitchFamily="34" charset="-128"/>
                <a:cs typeface="+mn-cs"/>
              </a:rPr>
              <a:t>An example of a </a:t>
            </a:r>
            <a:r>
              <a:rPr lang="en-US" altLang="en-US" sz="2200" b="1" dirty="0">
                <a:solidFill>
                  <a:srgbClr val="000000"/>
                </a:solidFill>
                <a:latin typeface="Arial (Body)"/>
                <a:ea typeface="MS PGothic" panose="020B0600070205080204" pitchFamily="34" charset="-128"/>
                <a:cs typeface="+mn-cs"/>
              </a:rPr>
              <a:t>recursive operation </a:t>
            </a:r>
            <a:r>
              <a:rPr lang="en-US" altLang="en-US" sz="2200" dirty="0">
                <a:solidFill>
                  <a:srgbClr val="000000"/>
                </a:solidFill>
                <a:latin typeface="Arial (Body)"/>
                <a:ea typeface="MS PGothic" panose="020B0600070205080204" pitchFamily="34" charset="-128"/>
                <a:cs typeface="+mn-cs"/>
              </a:rPr>
              <a:t>is to retrieve all supervisees of a supervisory employee </a:t>
            </a:r>
            <a:r>
              <a:rPr lang="en-US" altLang="en-US" sz="2200" i="1" dirty="0" smtClean="0">
                <a:solidFill>
                  <a:srgbClr val="000000"/>
                </a:solidFill>
                <a:latin typeface="Arial (Body)"/>
                <a:ea typeface="MS PGothic" panose="020B0600070205080204" pitchFamily="34" charset="-128"/>
                <a:cs typeface="+mn-cs"/>
              </a:rPr>
              <a:t>e</a:t>
            </a:r>
            <a:r>
              <a:rPr lang="en-US" altLang="en-US" sz="2200" dirty="0" smtClean="0">
                <a:solidFill>
                  <a:srgbClr val="000000"/>
                </a:solidFill>
                <a:latin typeface="Arial (Body)"/>
                <a:ea typeface="MS PGothic" panose="020B0600070205080204" pitchFamily="34" charset="-128"/>
                <a:cs typeface="+mn-cs"/>
              </a:rPr>
              <a:t> </a:t>
            </a:r>
            <a:r>
              <a:rPr lang="en-US" altLang="en-US" sz="2200" dirty="0">
                <a:solidFill>
                  <a:srgbClr val="000000"/>
                </a:solidFill>
                <a:latin typeface="Arial (Body)"/>
                <a:ea typeface="MS PGothic" panose="020B0600070205080204" pitchFamily="34" charset="-128"/>
                <a:cs typeface="+mn-cs"/>
              </a:rPr>
              <a:t>at all levels—that is, all employees </a:t>
            </a:r>
            <a:r>
              <a:rPr lang="en-US" altLang="en-US" sz="2200" b="1" i="1" dirty="0" smtClean="0">
                <a:solidFill>
                  <a:srgbClr val="000000"/>
                </a:solidFill>
                <a:latin typeface="Arial (Body)"/>
                <a:ea typeface="MS PGothic" panose="020B0600070205080204" pitchFamily="34" charset="-128"/>
                <a:cs typeface="+mn-cs"/>
              </a:rPr>
              <a:t>e’ </a:t>
            </a:r>
            <a:r>
              <a:rPr lang="en-US" altLang="en-US" sz="2200" dirty="0" smtClean="0">
                <a:solidFill>
                  <a:srgbClr val="000000"/>
                </a:solidFill>
                <a:latin typeface="Arial (Body)"/>
                <a:ea typeface="MS PGothic" panose="020B0600070205080204" pitchFamily="34" charset="-128"/>
                <a:cs typeface="+mn-cs"/>
              </a:rPr>
              <a:t>directly </a:t>
            </a:r>
            <a:r>
              <a:rPr lang="en-US" altLang="en-US" sz="2200" dirty="0">
                <a:solidFill>
                  <a:srgbClr val="000000"/>
                </a:solidFill>
                <a:latin typeface="Arial (Body)"/>
                <a:ea typeface="MS PGothic" panose="020B0600070205080204" pitchFamily="34" charset="-128"/>
                <a:cs typeface="+mn-cs"/>
              </a:rPr>
              <a:t>supervised by </a:t>
            </a:r>
            <a:r>
              <a:rPr lang="en-US" altLang="en-US" sz="2200" b="1" i="1" dirty="0">
                <a:solidFill>
                  <a:srgbClr val="000000"/>
                </a:solidFill>
                <a:latin typeface="Arial (Body)"/>
                <a:ea typeface="MS PGothic" panose="020B0600070205080204" pitchFamily="34" charset="-128"/>
                <a:cs typeface="+mn-cs"/>
              </a:rPr>
              <a:t>e</a:t>
            </a:r>
            <a:r>
              <a:rPr lang="en-US" altLang="en-US" sz="2200" dirty="0">
                <a:solidFill>
                  <a:srgbClr val="000000"/>
                </a:solidFill>
                <a:latin typeface="Arial (Body)"/>
                <a:ea typeface="MS PGothic" panose="020B0600070205080204" pitchFamily="34" charset="-128"/>
                <a:cs typeface="+mn-cs"/>
              </a:rPr>
              <a:t>, all employees </a:t>
            </a:r>
            <a:r>
              <a:rPr lang="en-US" altLang="en-US" sz="2200" b="1" i="1" dirty="0" smtClean="0">
                <a:solidFill>
                  <a:srgbClr val="000000"/>
                </a:solidFill>
                <a:latin typeface="Arial (Body)"/>
                <a:ea typeface="MS PGothic" panose="020B0600070205080204" pitchFamily="34" charset="-128"/>
                <a:cs typeface="+mn-cs"/>
              </a:rPr>
              <a:t>e’</a:t>
            </a:r>
            <a:r>
              <a:rPr lang="en-US" altLang="en-US" sz="2200" i="1" dirty="0" smtClean="0">
                <a:solidFill>
                  <a:srgbClr val="000000"/>
                </a:solidFill>
                <a:latin typeface="Arial (Body)"/>
                <a:ea typeface="MS PGothic" panose="020B0600070205080204" pitchFamily="34" charset="-128"/>
                <a:cs typeface="+mn-cs"/>
              </a:rPr>
              <a:t> </a:t>
            </a:r>
            <a:r>
              <a:rPr lang="en-US" altLang="en-US" sz="2200" dirty="0">
                <a:solidFill>
                  <a:srgbClr val="000000"/>
                </a:solidFill>
                <a:latin typeface="Arial (Body)"/>
                <a:ea typeface="MS PGothic" panose="020B0600070205080204" pitchFamily="34" charset="-128"/>
                <a:cs typeface="+mn-cs"/>
              </a:rPr>
              <a:t>directly supervised by each employee </a:t>
            </a:r>
            <a:r>
              <a:rPr lang="en-US" altLang="en-US" sz="2200" b="1" i="1" dirty="0" smtClean="0">
                <a:solidFill>
                  <a:srgbClr val="000000"/>
                </a:solidFill>
                <a:latin typeface="Arial (Body)"/>
                <a:ea typeface="MS PGothic" panose="020B0600070205080204" pitchFamily="34" charset="-128"/>
                <a:cs typeface="+mn-cs"/>
              </a:rPr>
              <a:t>e’</a:t>
            </a:r>
            <a:r>
              <a:rPr lang="en-US" altLang="en-US" sz="2200" dirty="0" smtClean="0">
                <a:solidFill>
                  <a:srgbClr val="000000"/>
                </a:solidFill>
                <a:latin typeface="Arial (Body)"/>
                <a:ea typeface="MS PGothic" panose="020B0600070205080204" pitchFamily="34" charset="-128"/>
                <a:cs typeface="+mn-cs"/>
              </a:rPr>
              <a:t>, </a:t>
            </a:r>
            <a:r>
              <a:rPr lang="en-US" altLang="en-US" sz="2200" dirty="0">
                <a:solidFill>
                  <a:srgbClr val="000000"/>
                </a:solidFill>
                <a:latin typeface="Arial (Body)"/>
                <a:ea typeface="MS PGothic" panose="020B0600070205080204" pitchFamily="34" charset="-128"/>
                <a:cs typeface="+mn-cs"/>
              </a:rPr>
              <a:t>all employees </a:t>
            </a:r>
            <a:r>
              <a:rPr lang="en-US" altLang="en-US" sz="2200" b="1" i="1" dirty="0" smtClean="0">
                <a:solidFill>
                  <a:srgbClr val="000000"/>
                </a:solidFill>
                <a:latin typeface="Arial (Body)"/>
                <a:ea typeface="MS PGothic" panose="020B0600070205080204" pitchFamily="34" charset="-128"/>
                <a:cs typeface="+mn-cs"/>
              </a:rPr>
              <a:t>e”</a:t>
            </a:r>
            <a:r>
              <a:rPr lang="en-US" altLang="en-US" sz="2200" i="1" dirty="0" smtClean="0">
                <a:solidFill>
                  <a:srgbClr val="000000"/>
                </a:solidFill>
                <a:latin typeface="Arial (Body)"/>
                <a:ea typeface="MS PGothic" panose="020B0600070205080204" pitchFamily="34" charset="-128"/>
                <a:cs typeface="+mn-cs"/>
              </a:rPr>
              <a:t>’ </a:t>
            </a:r>
            <a:r>
              <a:rPr lang="en-US" altLang="en-US" sz="2200" dirty="0" smtClean="0">
                <a:solidFill>
                  <a:srgbClr val="000000"/>
                </a:solidFill>
                <a:latin typeface="Arial (Body)"/>
                <a:ea typeface="MS PGothic" panose="020B0600070205080204" pitchFamily="34" charset="-128"/>
                <a:cs typeface="+mn-cs"/>
              </a:rPr>
              <a:t>directly </a:t>
            </a:r>
            <a:r>
              <a:rPr lang="en-US" altLang="en-US" sz="2200" dirty="0">
                <a:solidFill>
                  <a:srgbClr val="000000"/>
                </a:solidFill>
                <a:latin typeface="Arial (Body)"/>
                <a:ea typeface="MS PGothic" panose="020B0600070205080204" pitchFamily="34" charset="-128"/>
                <a:cs typeface="+mn-cs"/>
              </a:rPr>
              <a:t>supervised by each employee </a:t>
            </a:r>
            <a:r>
              <a:rPr lang="en-US" altLang="en-US" sz="2200" b="1" i="1" dirty="0" smtClean="0">
                <a:solidFill>
                  <a:srgbClr val="000000"/>
                </a:solidFill>
                <a:latin typeface="Arial (Body)"/>
                <a:ea typeface="MS PGothic" panose="020B0600070205080204" pitchFamily="34" charset="-128"/>
                <a:cs typeface="+mn-cs"/>
              </a:rPr>
              <a:t>e”</a:t>
            </a:r>
            <a:r>
              <a:rPr lang="en-US" altLang="en-US" sz="2200" dirty="0" smtClean="0">
                <a:solidFill>
                  <a:srgbClr val="000000"/>
                </a:solidFill>
                <a:latin typeface="Arial (Body)"/>
                <a:ea typeface="MS PGothic" panose="020B0600070205080204" pitchFamily="34" charset="-128"/>
                <a:cs typeface="+mn-cs"/>
              </a:rPr>
              <a:t>, </a:t>
            </a:r>
            <a:r>
              <a:rPr lang="en-US" altLang="en-US" sz="2200" dirty="0">
                <a:solidFill>
                  <a:srgbClr val="000000"/>
                </a:solidFill>
                <a:latin typeface="Arial (Body)"/>
                <a:ea typeface="MS PGothic" panose="020B0600070205080204" pitchFamily="34" charset="-128"/>
                <a:cs typeface="+mn-cs"/>
              </a:rPr>
              <a:t>and so on. Thus the </a:t>
            </a:r>
            <a:r>
              <a:rPr lang="en-US" altLang="en-US" sz="2200" dirty="0" smtClean="0">
                <a:solidFill>
                  <a:srgbClr val="000000"/>
                </a:solidFill>
                <a:latin typeface="Arial (Body)"/>
                <a:ea typeface="MS PGothic" panose="020B0600070205080204" pitchFamily="34" charset="-128"/>
                <a:cs typeface="+mn-cs"/>
              </a:rPr>
              <a:t>C</a:t>
            </a:r>
            <a:r>
              <a:rPr lang="en-US" altLang="en-US" sz="100" dirty="0" smtClean="0">
                <a:solidFill>
                  <a:srgbClr val="000000"/>
                </a:solidFill>
                <a:latin typeface="Arial (Body)"/>
                <a:ea typeface="MS PGothic" panose="020B0600070205080204" pitchFamily="34" charset="-128"/>
                <a:cs typeface="+mn-cs"/>
              </a:rPr>
              <a:t> </a:t>
            </a:r>
            <a:r>
              <a:rPr lang="en-US" altLang="en-US" sz="2200" dirty="0" smtClean="0">
                <a:solidFill>
                  <a:srgbClr val="000000"/>
                </a:solidFill>
                <a:latin typeface="Arial (Body)"/>
                <a:ea typeface="MS PGothic" panose="020B0600070205080204" pitchFamily="34" charset="-128"/>
                <a:cs typeface="+mn-cs"/>
              </a:rPr>
              <a:t>E</a:t>
            </a:r>
            <a:r>
              <a:rPr lang="en-US" altLang="en-US" sz="100" dirty="0" smtClean="0">
                <a:solidFill>
                  <a:srgbClr val="000000"/>
                </a:solidFill>
                <a:latin typeface="Arial (Body)"/>
                <a:ea typeface="MS PGothic" panose="020B0600070205080204" pitchFamily="34" charset="-128"/>
                <a:cs typeface="+mn-cs"/>
              </a:rPr>
              <a:t> </a:t>
            </a:r>
            <a:r>
              <a:rPr lang="en-US" altLang="en-US" sz="2200" dirty="0" smtClean="0">
                <a:solidFill>
                  <a:srgbClr val="000000"/>
                </a:solidFill>
                <a:latin typeface="Arial (Body)"/>
                <a:ea typeface="MS PGothic" panose="020B0600070205080204" pitchFamily="34" charset="-128"/>
                <a:cs typeface="+mn-cs"/>
              </a:rPr>
              <a:t>O would </a:t>
            </a:r>
            <a:r>
              <a:rPr lang="en-US" altLang="en-US" sz="2200" dirty="0">
                <a:solidFill>
                  <a:srgbClr val="000000"/>
                </a:solidFill>
                <a:latin typeface="Arial (Body)"/>
                <a:ea typeface="MS PGothic" panose="020B0600070205080204" pitchFamily="34" charset="-128"/>
                <a:cs typeface="+mn-cs"/>
              </a:rPr>
              <a:t>have each employee in the company as a supervisee in the resulting table. Example shows such table </a:t>
            </a:r>
            <a:r>
              <a:rPr lang="en-US" altLang="en-US" sz="2200" dirty="0" smtClean="0">
                <a:solidFill>
                  <a:srgbClr val="000000"/>
                </a:solidFill>
                <a:latin typeface="Arial (Body)"/>
                <a:ea typeface="MS PGothic" panose="020B0600070205080204" pitchFamily="34" charset="-128"/>
                <a:cs typeface="+mn-cs"/>
              </a:rPr>
              <a:t>SUP_E</a:t>
            </a:r>
            <a:r>
              <a:rPr lang="en-US" altLang="en-US" sz="100" dirty="0" smtClean="0">
                <a:solidFill>
                  <a:srgbClr val="000000"/>
                </a:solidFill>
                <a:latin typeface="Arial (Body)"/>
                <a:ea typeface="MS PGothic" panose="020B0600070205080204" pitchFamily="34" charset="-128"/>
                <a:cs typeface="+mn-cs"/>
              </a:rPr>
              <a:t> </a:t>
            </a:r>
            <a:r>
              <a:rPr lang="en-US" altLang="en-US" sz="2200" dirty="0" smtClean="0">
                <a:solidFill>
                  <a:srgbClr val="000000"/>
                </a:solidFill>
                <a:latin typeface="Arial (Body)"/>
                <a:ea typeface="MS PGothic" panose="020B0600070205080204" pitchFamily="34" charset="-128"/>
                <a:cs typeface="+mn-cs"/>
              </a:rPr>
              <a:t>M</a:t>
            </a:r>
            <a:r>
              <a:rPr lang="en-US" altLang="en-US" sz="100" dirty="0" smtClean="0">
                <a:solidFill>
                  <a:srgbClr val="000000"/>
                </a:solidFill>
                <a:latin typeface="Arial (Body)"/>
                <a:ea typeface="MS PGothic" panose="020B0600070205080204" pitchFamily="34" charset="-128"/>
                <a:cs typeface="+mn-cs"/>
              </a:rPr>
              <a:t> </a:t>
            </a:r>
            <a:r>
              <a:rPr lang="en-US" altLang="en-US" sz="2200" dirty="0" smtClean="0">
                <a:solidFill>
                  <a:srgbClr val="000000"/>
                </a:solidFill>
                <a:latin typeface="Arial (Body)"/>
                <a:ea typeface="MS PGothic" panose="020B0600070205080204" pitchFamily="34" charset="-128"/>
                <a:cs typeface="+mn-cs"/>
              </a:rPr>
              <a:t>P </a:t>
            </a:r>
            <a:r>
              <a:rPr lang="en-US" altLang="en-US" sz="2200" dirty="0">
                <a:solidFill>
                  <a:srgbClr val="000000"/>
                </a:solidFill>
                <a:latin typeface="Arial (Body)"/>
                <a:ea typeface="MS PGothic" panose="020B0600070205080204" pitchFamily="34" charset="-128"/>
                <a:cs typeface="+mn-cs"/>
              </a:rPr>
              <a:t>with 2 columns (Supervisor,Supervisee(any level)):</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An </a:t>
            </a:r>
            <a:r>
              <a:rPr lang="en-US" altLang="en-US" dirty="0" smtClean="0">
                <a:solidFill>
                  <a:schemeClr val="tx2"/>
                </a:solidFill>
                <a:latin typeface="Times New Roman" panose="02020603050405020304" pitchFamily="18" charset="0"/>
                <a:ea typeface="MS PGothic" panose="020B0600070205080204" pitchFamily="34" charset="-128"/>
                <a:cs typeface="+mj-cs"/>
              </a:rPr>
              <a:t>EXAMPLE</a:t>
            </a:r>
            <a:r>
              <a:rPr lang="en-US" altLang="en-US" dirty="0" smtClean="0">
                <a:latin typeface="Times New Roman" panose="02020603050405020304" pitchFamily="18" charset="0"/>
                <a:ea typeface="MS PGothic" panose="020B0600070205080204" pitchFamily="34" charset="-128"/>
                <a:cs typeface="+mj-cs"/>
              </a:rPr>
              <a:t> of </a:t>
            </a:r>
            <a:r>
              <a:rPr lang="pt-BR" altLang="en-US" dirty="0" smtClean="0">
                <a:solidFill>
                  <a:schemeClr val="tx2"/>
                </a:solidFill>
                <a:latin typeface="Times New Roman" panose="02020603050405020304" pitchFamily="18" charset="0"/>
                <a:ea typeface="MS PGothic" panose="020B0600070205080204" pitchFamily="34" charset="-128"/>
                <a:cs typeface="+mj-cs"/>
              </a:rPr>
              <a:t>RECURSIVE</a:t>
            </a:r>
            <a:r>
              <a:rPr lang="pt-BR" altLang="en-US"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Query</a:t>
            </a:r>
            <a:endParaRPr lang="en-US" altLang="en-US" dirty="0">
              <a:latin typeface="Times New Roman" panose="02020603050405020304" pitchFamily="18" charset="0"/>
              <a:ea typeface="MS PGothic" panose="020B0600070205080204" pitchFamily="34" charset="-128"/>
              <a:cs typeface="+mj-cs"/>
            </a:endParaRPr>
          </a:p>
        </p:txBody>
      </p:sp>
      <p:pic>
        <p:nvPicPr>
          <p:cNvPr id="4" name="Picture 3" descr="Q 29 colon. Computer code. The code has 3 lines. The lines read as follows. Line 1. WITH RECURSIVE S U P underscore E M P left parenthesis S u p S s n comma  E m P S s n right parenthesis A S left parenthesis SELECT Supervisor S s n comma  S s n FROM EMPLOYEE UNION blank SELECT E period S s n comma  S period S u p S s n FROM EMPLOYEE AS E comma  S U P underscore E M P A S S WHERE E period Supervisor S s n equals S period E m p S s n right parenthesis. Line 2. SELECT star. Line 3. FROM S U P underscore E M P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635" y="1608428"/>
            <a:ext cx="6688731" cy="2576259"/>
          </a:xfrm>
          <a:prstGeom prst="rect">
            <a:avLst/>
          </a:prstGeom>
        </p:spPr>
      </p:pic>
      <p:sp>
        <p:nvSpPr>
          <p:cNvPr id="3" name="Text Placeholder 2"/>
          <p:cNvSpPr>
            <a:spLocks noGrp="1"/>
          </p:cNvSpPr>
          <p:nvPr>
            <p:ph type="body" idx="1"/>
          </p:nvPr>
        </p:nvSpPr>
        <p:spPr>
          <a:xfrm>
            <a:off x="457200" y="4327361"/>
            <a:ext cx="8229600" cy="2031295"/>
          </a:xfrm>
        </p:spPr>
        <p:txBody>
          <a:bodyPr wrap="square">
            <a:spAutoFit/>
          </a:bodyPr>
          <a:lstStyle/>
          <a:p>
            <a:pPr>
              <a:spcBef>
                <a:spcPts val="1200"/>
              </a:spcBef>
              <a:defRPr/>
            </a:pPr>
            <a:r>
              <a:rPr lang="en-US" sz="2400" dirty="0" smtClean="0">
                <a:solidFill>
                  <a:schemeClr val="tx1"/>
                </a:solidFill>
                <a:latin typeface="+mn-lt"/>
              </a:rPr>
              <a:t>The </a:t>
            </a:r>
            <a:r>
              <a:rPr lang="en-US" sz="2400" dirty="0">
                <a:solidFill>
                  <a:schemeClr val="tx1"/>
                </a:solidFill>
                <a:latin typeface="+mn-lt"/>
              </a:rPr>
              <a:t>above query starts with an empty </a:t>
            </a:r>
            <a:r>
              <a:rPr lang="en-US" sz="2400" dirty="0" smtClean="0">
                <a:solidFill>
                  <a:schemeClr val="tx1"/>
                </a:solidFill>
                <a:latin typeface="+mn-lt"/>
              </a:rPr>
              <a:t>SUP_E</a:t>
            </a:r>
            <a:r>
              <a:rPr lang="en-US" sz="100" dirty="0" smtClean="0">
                <a:solidFill>
                  <a:schemeClr val="tx1"/>
                </a:solidFill>
                <a:latin typeface="+mn-lt"/>
              </a:rPr>
              <a:t> </a:t>
            </a:r>
            <a:r>
              <a:rPr lang="en-US" sz="2400" dirty="0" smtClean="0">
                <a:solidFill>
                  <a:schemeClr val="tx1"/>
                </a:solidFill>
                <a:latin typeface="+mn-lt"/>
              </a:rPr>
              <a:t>M</a:t>
            </a:r>
            <a:r>
              <a:rPr lang="en-US" sz="100" dirty="0" smtClean="0">
                <a:solidFill>
                  <a:schemeClr val="tx1"/>
                </a:solidFill>
                <a:latin typeface="+mn-lt"/>
              </a:rPr>
              <a:t> </a:t>
            </a:r>
            <a:r>
              <a:rPr lang="en-US" sz="2400" dirty="0" smtClean="0">
                <a:solidFill>
                  <a:schemeClr val="tx1"/>
                </a:solidFill>
                <a:latin typeface="+mn-lt"/>
              </a:rPr>
              <a:t>P </a:t>
            </a:r>
            <a:r>
              <a:rPr lang="en-US" sz="2400" dirty="0">
                <a:solidFill>
                  <a:schemeClr val="tx1"/>
                </a:solidFill>
                <a:latin typeface="+mn-lt"/>
              </a:rPr>
              <a:t>and successively builds </a:t>
            </a:r>
            <a:r>
              <a:rPr lang="en-US" sz="2400" dirty="0" smtClean="0">
                <a:solidFill>
                  <a:schemeClr val="tx1"/>
                </a:solidFill>
                <a:latin typeface="+mn-lt"/>
              </a:rPr>
              <a:t>SUP_E</a:t>
            </a:r>
            <a:r>
              <a:rPr lang="en-US" sz="100" dirty="0" smtClean="0">
                <a:solidFill>
                  <a:schemeClr val="tx1"/>
                </a:solidFill>
                <a:latin typeface="+mn-lt"/>
              </a:rPr>
              <a:t> </a:t>
            </a:r>
            <a:r>
              <a:rPr lang="en-US" sz="2400" dirty="0" smtClean="0">
                <a:solidFill>
                  <a:schemeClr val="tx1"/>
                </a:solidFill>
                <a:latin typeface="+mn-lt"/>
              </a:rPr>
              <a:t>M</a:t>
            </a:r>
            <a:r>
              <a:rPr lang="en-US" sz="100" dirty="0" smtClean="0">
                <a:solidFill>
                  <a:schemeClr val="tx1"/>
                </a:solidFill>
                <a:latin typeface="+mn-lt"/>
              </a:rPr>
              <a:t> </a:t>
            </a:r>
            <a:r>
              <a:rPr lang="en-US" sz="2400" dirty="0" smtClean="0">
                <a:solidFill>
                  <a:schemeClr val="tx1"/>
                </a:solidFill>
                <a:latin typeface="+mn-lt"/>
              </a:rPr>
              <a:t>P </a:t>
            </a:r>
            <a:r>
              <a:rPr lang="en-US" sz="2400" dirty="0">
                <a:solidFill>
                  <a:schemeClr val="tx1"/>
                </a:solidFill>
                <a:latin typeface="+mn-lt"/>
              </a:rPr>
              <a:t>table by computing immediate supervisees first, then second level supervisees, etc. until a </a:t>
            </a:r>
            <a:r>
              <a:rPr lang="en-US" sz="2400" b="1" dirty="0">
                <a:solidFill>
                  <a:schemeClr val="tx1"/>
                </a:solidFill>
                <a:latin typeface="+mn-lt"/>
              </a:rPr>
              <a:t>fixed point </a:t>
            </a:r>
            <a:r>
              <a:rPr lang="en-US" sz="2400" dirty="0">
                <a:solidFill>
                  <a:schemeClr val="tx1"/>
                </a:solidFill>
                <a:latin typeface="+mn-lt"/>
              </a:rPr>
              <a:t>is reached and no more supervisees can be added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787"/>
            <a:ext cx="8229600" cy="1231076"/>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Comparisons Involving NULL and Three-Valued Logic </a:t>
            </a:r>
            <a:r>
              <a:rPr lang="en-US" altLang="en-US" sz="2000" b="0" dirty="0" smtClean="0">
                <a:latin typeface="Times New Roman" panose="02020603050405020304" pitchFamily="18" charset="0"/>
                <a:ea typeface="MS PGothic" panose="020B0600070205080204" pitchFamily="34" charset="-128"/>
                <a:cs typeface="+mj-cs"/>
              </a:rPr>
              <a:t>(1 of 3)</a:t>
            </a:r>
            <a:endParaRPr lang="en-US" altLang="en-US" sz="2000" b="0" dirty="0">
              <a:latin typeface="Times New Roman" panose="02020603050405020304" pitchFamily="18" charset="0"/>
              <a:ea typeface="MS PGothic" panose="020B0600070205080204" pitchFamily="34" charset="-128"/>
              <a:cs typeface="+mj-cs"/>
            </a:endParaRPr>
          </a:p>
        </p:txBody>
      </p:sp>
      <p:sp>
        <p:nvSpPr>
          <p:cNvPr id="17411" name="Text Placeholder 2"/>
          <p:cNvSpPr txBox="1">
            <a:spLocks noGrp="1"/>
          </p:cNvSpPr>
          <p:nvPr>
            <p:ph type="body" idx="1"/>
          </p:nvPr>
        </p:nvSpPr>
        <p:spPr>
          <a:xfrm>
            <a:off x="457200" y="1387475"/>
            <a:ext cx="8229600" cy="4394200"/>
          </a:xfrm>
        </p:spPr>
        <p:txBody>
          <a:bodyPr>
            <a:spAutoFit/>
          </a:bodyPr>
          <a:lstStyle/>
          <a:p>
            <a:pPr marL="255588" indent="-255588">
              <a:buSzTx/>
              <a:buFontTx/>
              <a:buChar char="•"/>
              <a:tabLst/>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Meanings of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NULL</a:t>
            </a:r>
          </a:p>
          <a:p>
            <a:pPr marL="741363" lvl="1" indent="-284163">
              <a:buSzTx/>
              <a:buFontTx/>
              <a:buChar char="–"/>
            </a:pPr>
            <a:r>
              <a:rPr lang="en-US" altLang="en-US" sz="2400" b="1"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Unknown value</a:t>
            </a:r>
          </a:p>
          <a:p>
            <a:pPr marL="741363" lvl="1" indent="-284163">
              <a:buSzTx/>
              <a:buFontTx/>
              <a:buChar char="–"/>
            </a:pPr>
            <a:r>
              <a:rPr lang="en-US" altLang="en-US" sz="2400" b="1"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Unavailable or withheld value</a:t>
            </a:r>
          </a:p>
          <a:p>
            <a:pPr marL="741363" lvl="1" indent="-284163">
              <a:buSzTx/>
              <a:buFontTx/>
              <a:buChar char="–"/>
            </a:pPr>
            <a:r>
              <a:rPr lang="en-US" altLang="en-US" sz="2400" b="1"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Not applicable attribute</a:t>
            </a:r>
          </a:p>
          <a:p>
            <a:pPr marL="255588" indent="-255588">
              <a:buSzTx/>
              <a:buFontTx/>
              <a:buChar char="•"/>
              <a:tabLst/>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Each individual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NULL</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value considered to be different from every other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NULL</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value</a:t>
            </a:r>
          </a:p>
          <a:p>
            <a:pPr marL="255588" indent="-255588">
              <a:buSzTx/>
              <a:buFontTx/>
              <a:buChar char="•"/>
              <a:tabLst/>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S</a:t>
            </a:r>
            <a:r>
              <a:rPr lang="en-US" altLang="en-US" sz="1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Q</a:t>
            </a:r>
            <a:r>
              <a:rPr lang="en-US" altLang="en-US" sz="1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L uses a three-valued logic:</a:t>
            </a:r>
          </a:p>
          <a:p>
            <a:pPr marL="741363" lvl="1" indent="-284163">
              <a:buSzTx/>
              <a:buFontTx/>
              <a:buChar char="–"/>
            </a:pP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TRUE, </a:t>
            </a:r>
            <a:r>
              <a:rPr lang="pt-BR"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FALSE</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a:t>
            </a:r>
            <a:r>
              <a:rPr lang="en-US" altLang="en-US" sz="2400" dirty="0" smtClean="0">
                <a:solidFill>
                  <a:srgbClr val="000000"/>
                </a:solidFill>
                <a:latin typeface="+mn-lt"/>
                <a:ea typeface="MS PGothic" panose="020B0600070205080204" pitchFamily="34" charset="-128"/>
                <a:cs typeface="Courier New" panose="02070309020205020404" pitchFamily="49" charset="0"/>
                <a:sym typeface="Arial" panose="020B0604020202020204" pitchFamily="34" charset="0"/>
              </a:rPr>
              <a:t>and</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 </a:t>
            </a:r>
            <a:r>
              <a:rPr lang="pt-BR"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UNKNOWN </a:t>
            </a:r>
            <a:r>
              <a:rPr lang="pt-BR"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like Maybe)</a:t>
            </a:r>
          </a:p>
          <a:p>
            <a:pPr marL="255588" indent="-255588">
              <a:buSzTx/>
              <a:buFontTx/>
              <a:buChar char="•"/>
              <a:tabLst/>
            </a:pPr>
            <a:r>
              <a:rPr lang="en-US" altLang="en-US" sz="2400" b="1"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NULL = NULL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comparison is avoided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wrap="square" anchor="b">
            <a:spAutoFit/>
          </a:bodyPr>
          <a:lstStyle/>
          <a:p>
            <a:pPr>
              <a:spcBef>
                <a:spcPct val="0"/>
              </a:spcBef>
              <a:buClrTx/>
              <a:defRPr/>
            </a:pPr>
            <a:r>
              <a:rPr lang="pt-BR" altLang="en-US" dirty="0" smtClean="0">
                <a:latin typeface="Times New Roman" panose="02020603050405020304" pitchFamily="18" charset="0"/>
                <a:ea typeface="MS PGothic" panose="020B0600070205080204" pitchFamily="34" charset="-128"/>
                <a:cs typeface="+mj-cs"/>
              </a:rPr>
              <a:t>EXPANDED </a:t>
            </a:r>
            <a:r>
              <a:rPr lang="en-US" altLang="en-US" dirty="0" smtClean="0">
                <a:latin typeface="Times New Roman" panose="02020603050405020304" pitchFamily="18" charset="0"/>
                <a:ea typeface="MS PGothic" panose="020B0600070205080204" pitchFamily="34" charset="-128"/>
                <a:cs typeface="+mj-cs"/>
              </a:rPr>
              <a:t>Block Structure of S</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Q</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L Queries</a:t>
            </a:r>
            <a:endParaRPr lang="en-US" altLang="en-US" dirty="0">
              <a:latin typeface="Times New Roman" panose="02020603050405020304" pitchFamily="18" charset="0"/>
              <a:ea typeface="MS PGothic" panose="020B0600070205080204" pitchFamily="34" charset="-128"/>
              <a:cs typeface="+mj-cs"/>
            </a:endParaRPr>
          </a:p>
        </p:txBody>
      </p:sp>
      <p:pic>
        <p:nvPicPr>
          <p:cNvPr id="3" name="Picture 2" descr="A Query reads, Line 1. SELECT left angle bracket attribute and function list right angle bracket. Line 2. FROM left angle bracket table list right angle bracket. Line 3. Left bracket WHERE left angle bracket condition right angle bracket right bracket. Line 4. Left bracket GROUP BY left angle bracket grouping attribute left parenthesis s right parenthesis right angle bracket right bracket. Line 5. Left bracket HAVING left angle bracket group condition right angle bracket right bracket. Line 6. Left bracket ORDER BY left angle bracket attribute list right angle bracket right bracket semicolon. SELECT, FROM, WHERE,GROUP BY, HAVING and ORDER BY are highligh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215" y="1936113"/>
            <a:ext cx="6171570" cy="271843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Specifying Constraints as Assertions and Actions as Triggers</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p:txBody>
          <a:bodyPr wrap="square">
            <a:spAutoFit/>
          </a:bodyPr>
          <a:lstStyle/>
          <a:p>
            <a:pPr marL="255651" indent="-255651">
              <a:tabLst/>
              <a:defRPr/>
            </a:pPr>
            <a:r>
              <a:rPr lang="en-US" altLang="en-US" sz="2400" dirty="0">
                <a:solidFill>
                  <a:srgbClr val="000000"/>
                </a:solidFill>
                <a:latin typeface="Arial (Body)"/>
                <a:ea typeface="MS PGothic" panose="020B0600070205080204" pitchFamily="34" charset="-128"/>
                <a:cs typeface="+mn-cs"/>
              </a:rPr>
              <a:t>Semantic Constraints: The following are beyond the scope of the </a:t>
            </a:r>
            <a:r>
              <a:rPr lang="en-US" altLang="en-US" sz="2400" dirty="0" smtClean="0">
                <a:solidFill>
                  <a:srgbClr val="000000"/>
                </a:solidFill>
                <a:latin typeface="Arial (Body)"/>
                <a:ea typeface="MS PGothic" panose="020B0600070205080204" pitchFamily="34" charset="-128"/>
                <a:cs typeface="+mn-cs"/>
              </a:rPr>
              <a:t>E</a:t>
            </a:r>
            <a:r>
              <a:rPr lang="en-US" altLang="en-US" sz="100" dirty="0" smtClean="0">
                <a:solidFill>
                  <a:srgbClr val="000000"/>
                </a:solidFill>
                <a:latin typeface="Arial (Body)"/>
                <a:ea typeface="MS PGothic" panose="020B0600070205080204" pitchFamily="34" charset="-128"/>
                <a:cs typeface="+mn-cs"/>
              </a:rPr>
              <a:t> </a:t>
            </a:r>
            <a:r>
              <a:rPr lang="en-US" altLang="en-US" sz="2400" dirty="0" smtClean="0">
                <a:solidFill>
                  <a:srgbClr val="000000"/>
                </a:solidFill>
                <a:latin typeface="Arial (Body)"/>
                <a:ea typeface="MS PGothic" panose="020B0600070205080204" pitchFamily="34" charset="-128"/>
                <a:cs typeface="+mn-cs"/>
              </a:rPr>
              <a:t>E</a:t>
            </a:r>
            <a:r>
              <a:rPr lang="en-US" altLang="en-US" sz="100" dirty="0" smtClean="0">
                <a:solidFill>
                  <a:srgbClr val="000000"/>
                </a:solidFill>
                <a:latin typeface="Arial (Body)"/>
                <a:ea typeface="MS PGothic" panose="020B0600070205080204" pitchFamily="34" charset="-128"/>
                <a:cs typeface="+mn-cs"/>
              </a:rPr>
              <a:t> </a:t>
            </a:r>
            <a:r>
              <a:rPr lang="en-US" altLang="en-US" sz="2400" dirty="0" smtClean="0">
                <a:solidFill>
                  <a:srgbClr val="000000"/>
                </a:solidFill>
                <a:latin typeface="Arial (Body)"/>
                <a:ea typeface="MS PGothic" panose="020B0600070205080204" pitchFamily="34" charset="-128"/>
                <a:cs typeface="+mn-cs"/>
              </a:rPr>
              <a:t>R and </a:t>
            </a:r>
            <a:r>
              <a:rPr lang="en-US" altLang="en-US" sz="2400" dirty="0">
                <a:solidFill>
                  <a:srgbClr val="000000"/>
                </a:solidFill>
                <a:latin typeface="Arial (Body)"/>
                <a:ea typeface="MS PGothic" panose="020B0600070205080204" pitchFamily="34" charset="-128"/>
                <a:cs typeface="+mn-cs"/>
              </a:rPr>
              <a:t>relational </a:t>
            </a:r>
            <a:r>
              <a:rPr lang="en-US" altLang="en-US" sz="2400" dirty="0" smtClean="0">
                <a:solidFill>
                  <a:srgbClr val="000000"/>
                </a:solidFill>
                <a:latin typeface="Arial (Body)"/>
                <a:ea typeface="MS PGothic" panose="020B0600070205080204" pitchFamily="34" charset="-128"/>
                <a:cs typeface="+mn-cs"/>
              </a:rPr>
              <a:t>model</a:t>
            </a:r>
            <a:endParaRPr lang="en-US" altLang="en-US" sz="2400" dirty="0">
              <a:solidFill>
                <a:srgbClr val="000000"/>
              </a:solidFill>
              <a:latin typeface="Arial (Body)"/>
              <a:ea typeface="MS PGothic" panose="020B0600070205080204" pitchFamily="34" charset="-128"/>
              <a:cs typeface="+mn-cs"/>
            </a:endParaRPr>
          </a:p>
          <a:p>
            <a:pPr marL="255651" indent="-255651">
              <a:tabLst/>
              <a:defRPr/>
            </a:pPr>
            <a:r>
              <a:rPr lang="en-US" altLang="en-US" sz="2400" b="1"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rPr>
              <a:t>CREATE ASSERTION</a:t>
            </a:r>
          </a:p>
          <a:p>
            <a:pPr marL="741553" lvl="1" indent="-284353">
              <a:buFont typeface="Arial" panose="020B0604020202020204" pitchFamily="34" charset="0"/>
              <a:buChar char="–"/>
              <a:defRPr/>
            </a:pPr>
            <a:r>
              <a:rPr lang="en-US" altLang="en-US" sz="2400" dirty="0" smtClean="0">
                <a:solidFill>
                  <a:srgbClr val="000000"/>
                </a:solidFill>
                <a:latin typeface="Arial (Body)"/>
                <a:ea typeface="MS PGothic" panose="020B0600070205080204" pitchFamily="34" charset="-128"/>
              </a:rPr>
              <a:t>Specify </a:t>
            </a:r>
            <a:r>
              <a:rPr lang="en-US" altLang="en-US" sz="2400" dirty="0">
                <a:solidFill>
                  <a:srgbClr val="000000"/>
                </a:solidFill>
                <a:latin typeface="Arial (Body)"/>
                <a:ea typeface="MS PGothic" panose="020B0600070205080204" pitchFamily="34" charset="-128"/>
              </a:rPr>
              <a:t>additional types of constraints outside scope of built-in relational model constraints</a:t>
            </a:r>
          </a:p>
          <a:p>
            <a:pPr marL="255651" indent="-255651">
              <a:tabLst/>
              <a:defRPr/>
            </a:pPr>
            <a:r>
              <a:rPr lang="en-US" altLang="en-US" sz="2400" b="1"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rPr>
              <a:t>CREATE TRIGGER</a:t>
            </a:r>
          </a:p>
          <a:p>
            <a:pPr marL="741553" lvl="1" indent="-284353">
              <a:buFont typeface="Arial" panose="020B0604020202020204" pitchFamily="34" charset="0"/>
              <a:buChar char="–"/>
              <a:defRPr/>
            </a:pPr>
            <a:r>
              <a:rPr lang="en-US" altLang="en-US" sz="2400" dirty="0" smtClean="0">
                <a:solidFill>
                  <a:srgbClr val="000000"/>
                </a:solidFill>
                <a:latin typeface="Arial (Body)"/>
                <a:ea typeface="MS PGothic" panose="020B0600070205080204" pitchFamily="34" charset="-128"/>
              </a:rPr>
              <a:t>Specify </a:t>
            </a:r>
            <a:r>
              <a:rPr lang="en-US" altLang="en-US" sz="2400" dirty="0">
                <a:solidFill>
                  <a:srgbClr val="000000"/>
                </a:solidFill>
                <a:latin typeface="Arial (Body)"/>
                <a:ea typeface="MS PGothic" panose="020B0600070205080204" pitchFamily="34" charset="-128"/>
              </a:rPr>
              <a:t>automatic actions that database system will perform when certain events and conditions occur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787"/>
            <a:ext cx="8229600" cy="1231076"/>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Specifying General Constraints as Assertions in S</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Q</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L</a:t>
            </a:r>
            <a:endParaRPr lang="en-US" altLang="en-US" dirty="0">
              <a:latin typeface="Times New Roman" panose="02020603050405020304" pitchFamily="18" charset="0"/>
              <a:ea typeface="MS PGothic" panose="020B0600070205080204" pitchFamily="34" charset="-128"/>
              <a:cs typeface="+mj-cs"/>
            </a:endParaRPr>
          </a:p>
        </p:txBody>
      </p:sp>
      <p:sp>
        <p:nvSpPr>
          <p:cNvPr id="64515" name="Text Placeholder 2"/>
          <p:cNvSpPr txBox="1">
            <a:spLocks noGrp="1"/>
          </p:cNvSpPr>
          <p:nvPr>
            <p:ph type="body" idx="1"/>
          </p:nvPr>
        </p:nvSpPr>
        <p:spPr>
          <a:xfrm>
            <a:off x="457200" y="1600200"/>
            <a:ext cx="8077200" cy="2554515"/>
          </a:xfrm>
        </p:spPr>
        <p:txBody>
          <a:bodyPr wrap="square">
            <a:spAutoFit/>
          </a:bodyPr>
          <a:lstStyle/>
          <a:p>
            <a:pPr marL="255588" indent="-255588">
              <a:buSzTx/>
              <a:buFontTx/>
              <a:buChar char="•"/>
            </a:pPr>
            <a:r>
              <a:rPr lang="en-US" altLang="en-US" sz="2400" b="1"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CREATE ASSERTION</a:t>
            </a:r>
          </a:p>
          <a:p>
            <a:pPr marL="741363" lvl="1" indent="-284163">
              <a:buSzTx/>
              <a:buFontTx/>
              <a:buChar char="–"/>
            </a:pPr>
            <a:r>
              <a:rPr lang="en-US" altLang="en-US" sz="2400"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Specify a query that selects any tuples that violate the desired condition</a:t>
            </a:r>
          </a:p>
          <a:p>
            <a:pPr marL="741363" lvl="1" indent="-284163">
              <a:buSzTx/>
              <a:buFontTx/>
              <a:buChar char="–"/>
            </a:pPr>
            <a:r>
              <a:rPr lang="en-US" altLang="en-US" sz="2400"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Use only in cases where it goes beyond a simple </a:t>
            </a:r>
            <a:r>
              <a:rPr lang="pt-BR"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CHECK</a:t>
            </a:r>
            <a:r>
              <a:rPr lang="pt-BR" altLang="en-US" sz="2400"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which applies to individual attributes and domains</a:t>
            </a:r>
          </a:p>
        </p:txBody>
      </p:sp>
      <p:pic>
        <p:nvPicPr>
          <p:cNvPr id="64516" name="Picture 2" descr="A query reads, CREATE ASSERTION SALARY underscore CONSTRAINT. CHECK left parenthesis NOT EXISTS left parenthesis SELECT asterisk. FROM EMPLOYEE E comma EMPLOYEE M comma DEPARTMENT D. WHERE E period Salary greater than sign M period Salary AND E period D no equals D period D number AND D period M g r underscore s s n equals M period S s n right parenthesis right parenthesis semicolon. CREATE, ASSERTION, CHECK, NOT, EXISTS, SELECT, FROM, WHERE and AND are highligh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132008"/>
            <a:ext cx="63373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Introduction to Triggers in S</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Q</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L</a:t>
            </a:r>
            <a:endParaRPr lang="en-US" altLang="en-US" dirty="0">
              <a:latin typeface="Times New Roman" panose="02020603050405020304" pitchFamily="18" charset="0"/>
              <a:ea typeface="MS PGothic" panose="020B0600070205080204" pitchFamily="34" charset="-128"/>
              <a:cs typeface="+mj-cs"/>
            </a:endParaRPr>
          </a:p>
        </p:txBody>
      </p:sp>
      <mc:AlternateContent xmlns:mc="http://schemas.openxmlformats.org/markup-compatibility/2006" xmlns:a14="http://schemas.microsoft.com/office/drawing/2010/main">
        <mc:Choice Requires="a14">
          <p:sp>
            <p:nvSpPr>
              <p:cNvPr id="65539" name="Text Placeholder 2"/>
              <p:cNvSpPr txBox="1">
                <a:spLocks noGrp="1"/>
              </p:cNvSpPr>
              <p:nvPr>
                <p:ph type="body" idx="1"/>
              </p:nvPr>
            </p:nvSpPr>
            <p:spPr>
              <a:xfrm>
                <a:off x="457200" y="1600200"/>
                <a:ext cx="8229600" cy="3640138"/>
              </a:xfrm>
            </p:spPr>
            <p:txBody>
              <a:bodyPr>
                <a:spAutoFit/>
              </a:bodyPr>
              <a:lstStyle/>
              <a:p>
                <a:pPr marL="255588" indent="-255588">
                  <a:buSzTx/>
                  <a:buFontTx/>
                  <a:buChar char="•"/>
                  <a:tabLst/>
                </a:pP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CREATE TRIGGER </a:t>
                </a:r>
                <a:r>
                  <a:rPr lang="en-US" altLang="en-US" sz="2400"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statement</a:t>
                </a:r>
              </a:p>
              <a:p>
                <a:pPr marL="741363" lvl="1" indent="-284163">
                  <a:buSzTx/>
                  <a:buFontTx/>
                  <a:buChar char="–"/>
                </a:pPr>
                <a:r>
                  <a:rPr lang="en-US" altLang="en-US" sz="2400"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Used to monitor the database</a:t>
                </a:r>
              </a:p>
              <a:p>
                <a:pPr marL="255588" indent="-255588">
                  <a:buSzTx/>
                  <a:buFontTx/>
                  <a:buChar char="•"/>
                  <a:tabLst/>
                </a:pPr>
                <a:r>
                  <a:rPr lang="en-US" altLang="en-US" sz="2400"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Typical trigger has three components which make it a rule for an </a:t>
                </a:r>
                <a14:m>
                  <m:oMath xmlns:m="http://schemas.openxmlformats.org/officeDocument/2006/math">
                    <m:r>
                      <a:rPr lang="en-US" altLang="en-US" sz="2400" i="1" dirty="0" smtClean="0">
                        <a:solidFill>
                          <a:srgbClr val="000000"/>
                        </a:solidFill>
                        <a:latin typeface="Cambria Math" panose="02040503050406030204" pitchFamily="18" charset="0"/>
                        <a:ea typeface="MS PGothic" panose="020B0600070205080204" pitchFamily="34" charset="-128"/>
                        <a:cs typeface="Courier New" panose="02070309020205020404" pitchFamily="49" charset="0"/>
                        <a:sym typeface="Arial" panose="020B0604020202020204" pitchFamily="34" charset="0"/>
                      </a:rPr>
                      <m:t>“</m:t>
                    </m:r>
                  </m:oMath>
                </a14:m>
                <a:r>
                  <a:rPr lang="en-US" altLang="en-US" sz="2400"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active database “ (more on active databases in section 26.1):</a:t>
                </a:r>
              </a:p>
              <a:p>
                <a:pPr marL="741363" lvl="1" indent="-284163">
                  <a:buSzTx/>
                  <a:buFontTx/>
                  <a:buChar char="–"/>
                </a:pPr>
                <a:r>
                  <a:rPr lang="en-US" altLang="en-US" sz="2400" b="1"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Event(s)</a:t>
                </a:r>
              </a:p>
              <a:p>
                <a:pPr marL="741363" lvl="1" indent="-284163">
                  <a:buSzTx/>
                  <a:buFontTx/>
                  <a:buChar char="–"/>
                </a:pPr>
                <a:r>
                  <a:rPr lang="en-US" altLang="en-US" sz="2400" b="1"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Condition</a:t>
                </a:r>
              </a:p>
              <a:p>
                <a:pPr marL="741363" lvl="1" indent="-284163">
                  <a:buSzTx/>
                  <a:buFontTx/>
                  <a:buChar char="–"/>
                </a:pPr>
                <a:r>
                  <a:rPr lang="en-US" altLang="en-US" sz="2400" b="1"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Action</a:t>
                </a:r>
              </a:p>
            </p:txBody>
          </p:sp>
        </mc:Choice>
        <mc:Fallback xmlns="">
          <p:sp>
            <p:nvSpPr>
              <p:cNvPr id="65539" name="Text Placeholder 2"/>
              <p:cNvSpPr txBox="1">
                <a:spLocks noGrp="1" noRot="1" noChangeAspect="1" noMove="1" noResize="1" noEditPoints="1" noAdjustHandles="1" noChangeArrowheads="1" noChangeShapeType="1" noTextEdit="1"/>
              </p:cNvSpPr>
              <p:nvPr>
                <p:ph type="body" idx="1"/>
              </p:nvPr>
            </p:nvSpPr>
            <p:spPr>
              <a:xfrm>
                <a:off x="457200" y="1600200"/>
                <a:ext cx="8229600" cy="3640138"/>
              </a:xfrm>
              <a:blipFill>
                <a:blip r:embed="rId2"/>
                <a:stretch>
                  <a:fillRect l="-1037" t="-670" b="-1675"/>
                </a:stretch>
              </a:blipFill>
            </p:spPr>
            <p:txBody>
              <a:bodyPr/>
              <a:lstStyle/>
              <a:p>
                <a:r>
                  <a:rPr lang="en-US">
                    <a:noFill/>
                  </a:rPr>
                  <a:t> </a:t>
                </a: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Use of TRIGGERS</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923299"/>
          </a:xfrm>
        </p:spPr>
        <p:txBody>
          <a:bodyPr wrap="square">
            <a:spAutoFit/>
          </a:bodyPr>
          <a:lstStyle/>
          <a:p>
            <a:pPr marL="255651" indent="-255651">
              <a:buFont typeface="Arial" panose="020B0604020202020204" pitchFamily="34" charset="0"/>
              <a:buChar char="•"/>
              <a:defRPr/>
            </a:pPr>
            <a:r>
              <a:rPr lang="en-US" altLang="en-US" sz="2400" dirty="0" smtClean="0">
                <a:solidFill>
                  <a:srgbClr val="000000"/>
                </a:solidFill>
                <a:latin typeface="Arial (Body)"/>
                <a:ea typeface="MS PGothic" panose="020B0600070205080204" pitchFamily="34" charset="-128"/>
                <a:cs typeface="+mn-cs"/>
              </a:rPr>
              <a:t>An EXAMPLE </a:t>
            </a:r>
            <a:r>
              <a:rPr lang="en-US" altLang="en-US" sz="2400" dirty="0">
                <a:solidFill>
                  <a:srgbClr val="000000"/>
                </a:solidFill>
                <a:latin typeface="Arial (Body)"/>
                <a:ea typeface="MS PGothic" panose="020B0600070205080204" pitchFamily="34" charset="-128"/>
                <a:cs typeface="+mn-cs"/>
              </a:rPr>
              <a:t>with standard Syntax.(Note : other </a:t>
            </a:r>
            <a:r>
              <a:rPr lang="en-US" altLang="en-US" sz="2400" dirty="0" smtClean="0">
                <a:solidFill>
                  <a:srgbClr val="000000"/>
                </a:solidFill>
                <a:latin typeface="Arial (Body)"/>
                <a:ea typeface="MS PGothic" panose="020B0600070205080204" pitchFamily="34" charset="-128"/>
                <a:cs typeface="+mn-cs"/>
              </a:rPr>
              <a:t>S</a:t>
            </a:r>
            <a:r>
              <a:rPr lang="en-US" altLang="en-US" sz="100" dirty="0" smtClean="0">
                <a:solidFill>
                  <a:srgbClr val="000000"/>
                </a:solidFill>
                <a:latin typeface="Arial (Body)"/>
                <a:ea typeface="MS PGothic" panose="020B0600070205080204" pitchFamily="34" charset="-128"/>
                <a:cs typeface="+mn-cs"/>
              </a:rPr>
              <a:t> </a:t>
            </a:r>
            <a:r>
              <a:rPr lang="en-US" altLang="en-US" sz="2400" dirty="0" smtClean="0">
                <a:solidFill>
                  <a:srgbClr val="000000"/>
                </a:solidFill>
                <a:latin typeface="Arial (Body)"/>
                <a:ea typeface="MS PGothic" panose="020B0600070205080204" pitchFamily="34" charset="-128"/>
                <a:cs typeface="+mn-cs"/>
              </a:rPr>
              <a:t>Q</a:t>
            </a:r>
            <a:r>
              <a:rPr lang="en-US" altLang="en-US" sz="100" dirty="0" smtClean="0">
                <a:solidFill>
                  <a:srgbClr val="000000"/>
                </a:solidFill>
                <a:latin typeface="Arial (Body)"/>
                <a:ea typeface="MS PGothic" panose="020B0600070205080204" pitchFamily="34" charset="-128"/>
                <a:cs typeface="+mn-cs"/>
              </a:rPr>
              <a:t> </a:t>
            </a:r>
            <a:r>
              <a:rPr lang="en-US" altLang="en-US" sz="2400" dirty="0" smtClean="0">
                <a:solidFill>
                  <a:srgbClr val="000000"/>
                </a:solidFill>
                <a:latin typeface="Arial (Body)"/>
                <a:ea typeface="MS PGothic" panose="020B0600070205080204" pitchFamily="34" charset="-128"/>
                <a:cs typeface="+mn-cs"/>
              </a:rPr>
              <a:t>L implementations </a:t>
            </a:r>
            <a:r>
              <a:rPr lang="en-US" altLang="en-US" sz="2400" dirty="0">
                <a:solidFill>
                  <a:srgbClr val="000000"/>
                </a:solidFill>
                <a:latin typeface="Arial (Body)"/>
                <a:ea typeface="MS PGothic" panose="020B0600070205080204" pitchFamily="34" charset="-128"/>
                <a:cs typeface="+mn-cs"/>
              </a:rPr>
              <a:t>like PostgreSQL use a different syntax</a:t>
            </a:r>
            <a:r>
              <a:rPr lang="en-US" altLang="en-US" sz="2400" dirty="0" smtClean="0">
                <a:solidFill>
                  <a:srgbClr val="000000"/>
                </a:solidFill>
                <a:latin typeface="Arial (Body)"/>
                <a:ea typeface="MS PGothic" panose="020B0600070205080204" pitchFamily="34" charset="-128"/>
                <a:cs typeface="+mn-cs"/>
              </a:rPr>
              <a:t>.)</a:t>
            </a:r>
            <a:endParaRPr lang="en-US" altLang="en-US" sz="2400" dirty="0">
              <a:solidFill>
                <a:srgbClr val="000000"/>
              </a:solidFill>
              <a:latin typeface="Arial (Body)"/>
              <a:ea typeface="MS PGothic" panose="020B0600070205080204" pitchFamily="34" charset="-128"/>
              <a:cs typeface="+mn-cs"/>
            </a:endParaRPr>
          </a:p>
        </p:txBody>
      </p:sp>
      <p:pic>
        <p:nvPicPr>
          <p:cNvPr id="4" name="Picture 3" descr="R 5 colon. Computer code. The code has 4 lines. The lines read as follows. Line 1. CREATE TRIGGER SALARY underscore VIOLATION. Line 2. BEFORE INSERT OR UPDATE OF SALARY comma  SUPERVISOR underscore s s n ON EMPLOYEE. Line 3. FOR EACH ROW WHEN left parenthesis NEW period SALARY is greater than left parenthesis SELECT Salary FROM EMPLOYEE WHERE S s n equals NEW period Supervisor underscore S s n right parenthesis right parenthesis. Line 4. INFORM underscore SUPERVISOR left parenthesis NEW period Supervisor period S s n comma  New period S s n right parenthesis."/>
          <p:cNvPicPr>
            <a:picLocks noChangeAspect="1"/>
          </p:cNvPicPr>
          <p:nvPr/>
        </p:nvPicPr>
        <p:blipFill rotWithShape="1">
          <a:blip r:embed="rId2"/>
          <a:srcRect r="4896" b="17398"/>
          <a:stretch/>
        </p:blipFill>
        <p:spPr>
          <a:xfrm>
            <a:off x="691311" y="2582491"/>
            <a:ext cx="7154831" cy="262368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Views (Virtual Tables) in S</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Q</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L</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2185183"/>
          </a:xfrm>
        </p:spPr>
        <p:txBody>
          <a:bodyPr>
            <a:spAutoFit/>
          </a:bodyPr>
          <a:lstStyle/>
          <a:p>
            <a:pPr marL="255651" indent="-255651">
              <a:tabLst/>
              <a:defRPr/>
            </a:pPr>
            <a:r>
              <a:rPr lang="en-US" altLang="en-US" sz="2400" dirty="0">
                <a:solidFill>
                  <a:srgbClr val="000000"/>
                </a:solidFill>
                <a:latin typeface="Arial (Body)"/>
                <a:ea typeface="MS PGothic" panose="020B0600070205080204" pitchFamily="34" charset="-128"/>
                <a:cs typeface="+mn-cs"/>
              </a:rPr>
              <a:t>Concept of a view in </a:t>
            </a:r>
            <a:r>
              <a:rPr lang="en-US" altLang="en-US" sz="2400" dirty="0" smtClean="0">
                <a:solidFill>
                  <a:srgbClr val="000000"/>
                </a:solidFill>
                <a:latin typeface="Arial (Body)"/>
                <a:ea typeface="MS PGothic" panose="020B0600070205080204" pitchFamily="34" charset="-128"/>
                <a:cs typeface="+mn-cs"/>
              </a:rPr>
              <a:t>S</a:t>
            </a:r>
            <a:r>
              <a:rPr lang="en-US" altLang="en-US" sz="100" dirty="0" smtClean="0">
                <a:solidFill>
                  <a:srgbClr val="000000"/>
                </a:solidFill>
                <a:latin typeface="Arial (Body)"/>
                <a:ea typeface="MS PGothic" panose="020B0600070205080204" pitchFamily="34" charset="-128"/>
                <a:cs typeface="+mn-cs"/>
              </a:rPr>
              <a:t> </a:t>
            </a:r>
            <a:r>
              <a:rPr lang="en-US" altLang="en-US" sz="2400" dirty="0" smtClean="0">
                <a:solidFill>
                  <a:srgbClr val="000000"/>
                </a:solidFill>
                <a:latin typeface="Arial (Body)"/>
                <a:ea typeface="MS PGothic" panose="020B0600070205080204" pitchFamily="34" charset="-128"/>
                <a:cs typeface="+mn-cs"/>
              </a:rPr>
              <a:t>Q</a:t>
            </a:r>
            <a:r>
              <a:rPr lang="en-US" altLang="en-US" sz="100" dirty="0" smtClean="0">
                <a:solidFill>
                  <a:srgbClr val="000000"/>
                </a:solidFill>
                <a:latin typeface="Arial (Body)"/>
                <a:ea typeface="MS PGothic" panose="020B0600070205080204" pitchFamily="34" charset="-128"/>
                <a:cs typeface="+mn-cs"/>
              </a:rPr>
              <a:t> </a:t>
            </a:r>
            <a:r>
              <a:rPr lang="en-US" altLang="en-US" sz="2400" dirty="0" smtClean="0">
                <a:solidFill>
                  <a:srgbClr val="000000"/>
                </a:solidFill>
                <a:latin typeface="Arial (Body)"/>
                <a:ea typeface="MS PGothic" panose="020B0600070205080204" pitchFamily="34" charset="-128"/>
                <a:cs typeface="+mn-cs"/>
              </a:rPr>
              <a:t>L</a:t>
            </a:r>
            <a:endParaRPr lang="en-US" altLang="en-US" sz="2400" dirty="0">
              <a:solidFill>
                <a:srgbClr val="000000"/>
              </a:solidFill>
              <a:latin typeface="Arial (Body)"/>
              <a:ea typeface="MS PGothic" panose="020B0600070205080204" pitchFamily="34" charset="-128"/>
              <a:cs typeface="+mn-cs"/>
            </a:endParaRP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Single table derived from other tables called the </a:t>
            </a:r>
            <a:r>
              <a:rPr lang="en-US" altLang="en-US" sz="2400" b="1" dirty="0">
                <a:solidFill>
                  <a:srgbClr val="000000"/>
                </a:solidFill>
                <a:latin typeface="Arial (Body)"/>
                <a:ea typeface="MS PGothic" panose="020B0600070205080204" pitchFamily="34" charset="-128"/>
              </a:rPr>
              <a:t>defining tables</a:t>
            </a: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Considered to be a virtual table that is not necessarily </a:t>
            </a:r>
            <a:r>
              <a:rPr lang="en-US" altLang="en-US" sz="2400" dirty="0" smtClean="0">
                <a:solidFill>
                  <a:srgbClr val="000000"/>
                </a:solidFill>
                <a:latin typeface="Arial (Body)"/>
                <a:ea typeface="MS PGothic" panose="020B0600070205080204" pitchFamily="34" charset="-128"/>
              </a:rPr>
              <a:t>populated</a:t>
            </a:r>
            <a:endParaRPr lang="en-US" altLang="en-US" sz="2400" dirty="0">
              <a:solidFill>
                <a:srgbClr val="000000"/>
              </a:solidFill>
              <a:latin typeface="Arial (Body)"/>
              <a:ea typeface="MS PGothic" panose="020B0600070205080204" pitchFamily="34" charset="-128"/>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Specification of Views in S</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Q</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L </a:t>
            </a:r>
            <a:r>
              <a:rPr lang="en-US" altLang="en-US" sz="2000" b="0" dirty="0" smtClean="0">
                <a:latin typeface="Times New Roman" panose="02020603050405020304" pitchFamily="18" charset="0"/>
                <a:ea typeface="MS PGothic" panose="020B0600070205080204" pitchFamily="34" charset="-128"/>
              </a:rPr>
              <a:t>(1 </a:t>
            </a:r>
            <a:r>
              <a:rPr lang="en-US" altLang="en-US" sz="2000" b="0" dirty="0">
                <a:latin typeface="Times New Roman" panose="02020603050405020304" pitchFamily="18" charset="0"/>
                <a:ea typeface="MS PGothic" panose="020B0600070205080204" pitchFamily="34" charset="-128"/>
              </a:rPr>
              <a:t>of 2)</a:t>
            </a:r>
            <a:endParaRPr lang="en-US" altLang="en-US" sz="2000" dirty="0">
              <a:latin typeface="Times New Roman" panose="02020603050405020304" pitchFamily="18" charset="0"/>
              <a:ea typeface="MS PGothic" panose="020B0600070205080204" pitchFamily="34" charset="-128"/>
              <a:cs typeface="+mj-cs"/>
            </a:endParaRPr>
          </a:p>
        </p:txBody>
      </p:sp>
      <p:sp>
        <p:nvSpPr>
          <p:cNvPr id="69635" name="Text Placeholder 2"/>
          <p:cNvSpPr txBox="1">
            <a:spLocks noGrp="1"/>
          </p:cNvSpPr>
          <p:nvPr>
            <p:ph type="body" idx="1"/>
          </p:nvPr>
        </p:nvSpPr>
        <p:spPr>
          <a:xfrm>
            <a:off x="457200" y="1600200"/>
            <a:ext cx="8077200" cy="2185183"/>
          </a:xfrm>
        </p:spPr>
        <p:txBody>
          <a:bodyPr wrap="square">
            <a:spAutoFit/>
          </a:bodyPr>
          <a:lstStyle/>
          <a:p>
            <a:pPr marL="255588" indent="-255588">
              <a:buSzTx/>
              <a:buFontTx/>
              <a:buChar char="•"/>
            </a:pPr>
            <a:r>
              <a:rPr lang="en-US" altLang="en-US" sz="2400" b="1"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CREATE VIEW </a:t>
            </a:r>
            <a:r>
              <a:rPr lang="en-US" altLang="en-US" sz="2400"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command</a:t>
            </a:r>
          </a:p>
          <a:p>
            <a:pPr marL="741363" lvl="1" indent="-284163">
              <a:buSzTx/>
              <a:buFontTx/>
              <a:buChar char="–"/>
            </a:pPr>
            <a:r>
              <a:rPr lang="en-US" altLang="en-US" sz="2400"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Give table name, list of attribute names, and a query to specify the contents of the view</a:t>
            </a:r>
          </a:p>
          <a:p>
            <a:pPr marL="741363" lvl="1" indent="-284163">
              <a:buSzTx/>
              <a:buFontTx/>
              <a:buChar char="–"/>
            </a:pPr>
            <a:r>
              <a:rPr lang="en-US" altLang="en-US" sz="2400"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In V1, attributes retain the names from base tables. In V2, attributes are assigned names</a:t>
            </a:r>
          </a:p>
        </p:txBody>
      </p:sp>
      <p:pic>
        <p:nvPicPr>
          <p:cNvPr id="69636" name="Picture 2" descr="An S Q L view reads, V 1, CREATE VIEW which is highlighted WORKS underscore ON 1. AS SELECT which is highlighted F name comma P name comma Hours. FROM which is highlighted EMPLOYEE comma PROJECT comma WORKS underscore ON. WHERE which is highlighted S s n equals E s s n AND which is highlighted P no equals P number semicolon. V2 reads, CREATE VIEW which is highlighted DEPT underscore INFO left parenthesis D e p t underscore name comma No underscore of underscore e m p s comma Total underscore s a l right parenthesis. AS SELECT which is highlighted D name comma COUNT left parenthesis asterisk right parenthesis comma SUM left parenthesis Salary right parenthesis. FROM which is highlighted DEPARTMENT comma EMPLOYEE. WHERE which is highlighted D number equals D no. GROUP BY which is highlighted D name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728" y="3903147"/>
            <a:ext cx="5974773" cy="2355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Specification of Views in S</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Q</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L </a:t>
            </a:r>
            <a:r>
              <a:rPr lang="en-US" altLang="en-US" sz="2000" b="0" dirty="0" smtClean="0">
                <a:latin typeface="Times New Roman" panose="02020603050405020304" pitchFamily="18" charset="0"/>
                <a:ea typeface="MS PGothic" panose="020B0600070205080204" pitchFamily="34" charset="-128"/>
                <a:cs typeface="+mj-cs"/>
              </a:rPr>
              <a:t>(2 of 2)</a:t>
            </a:r>
            <a:endParaRPr lang="en-US" altLang="en-US" sz="2000" b="0"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2938463"/>
          </a:xfrm>
        </p:spPr>
        <p:txBody>
          <a:bodyPr>
            <a:spAutoFit/>
          </a:bodyPr>
          <a:lstStyle/>
          <a:p>
            <a:pPr marL="255651" indent="-255651">
              <a:tabLst/>
              <a:defRPr/>
            </a:pPr>
            <a:r>
              <a:rPr lang="en-US" altLang="en-US" sz="2400" dirty="0">
                <a:solidFill>
                  <a:srgbClr val="000000"/>
                </a:solidFill>
                <a:latin typeface="Arial (Body)"/>
                <a:ea typeface="MS PGothic" panose="020B0600070205080204" pitchFamily="34" charset="-128"/>
                <a:cs typeface="+mn-cs"/>
              </a:rPr>
              <a:t>Once a View is defined, </a:t>
            </a:r>
            <a:r>
              <a:rPr lang="en-US" altLang="en-US" sz="2400" dirty="0" smtClean="0">
                <a:solidFill>
                  <a:srgbClr val="000000"/>
                </a:solidFill>
                <a:latin typeface="Arial (Body)"/>
                <a:ea typeface="MS PGothic" panose="020B0600070205080204" pitchFamily="34" charset="-128"/>
                <a:cs typeface="+mn-cs"/>
              </a:rPr>
              <a:t>S</a:t>
            </a:r>
            <a:r>
              <a:rPr lang="en-US" altLang="en-US" sz="100" dirty="0" smtClean="0">
                <a:solidFill>
                  <a:srgbClr val="000000"/>
                </a:solidFill>
                <a:latin typeface="Arial (Body)"/>
                <a:ea typeface="MS PGothic" panose="020B0600070205080204" pitchFamily="34" charset="-128"/>
                <a:cs typeface="+mn-cs"/>
              </a:rPr>
              <a:t> </a:t>
            </a:r>
            <a:r>
              <a:rPr lang="en-US" altLang="en-US" sz="2400" dirty="0" smtClean="0">
                <a:solidFill>
                  <a:srgbClr val="000000"/>
                </a:solidFill>
                <a:latin typeface="Arial (Body)"/>
                <a:ea typeface="MS PGothic" panose="020B0600070205080204" pitchFamily="34" charset="-128"/>
                <a:cs typeface="+mn-cs"/>
              </a:rPr>
              <a:t>Q</a:t>
            </a:r>
            <a:r>
              <a:rPr lang="en-US" altLang="en-US" sz="100" dirty="0" smtClean="0">
                <a:solidFill>
                  <a:srgbClr val="000000"/>
                </a:solidFill>
                <a:latin typeface="Arial (Body)"/>
                <a:ea typeface="MS PGothic" panose="020B0600070205080204" pitchFamily="34" charset="-128"/>
                <a:cs typeface="+mn-cs"/>
              </a:rPr>
              <a:t> </a:t>
            </a:r>
            <a:r>
              <a:rPr lang="en-US" altLang="en-US" sz="2400" dirty="0" smtClean="0">
                <a:solidFill>
                  <a:srgbClr val="000000"/>
                </a:solidFill>
                <a:latin typeface="Arial (Body)"/>
                <a:ea typeface="MS PGothic" panose="020B0600070205080204" pitchFamily="34" charset="-128"/>
                <a:cs typeface="+mn-cs"/>
              </a:rPr>
              <a:t>L queries </a:t>
            </a:r>
            <a:r>
              <a:rPr lang="en-US" altLang="en-US" sz="2400" dirty="0">
                <a:solidFill>
                  <a:srgbClr val="000000"/>
                </a:solidFill>
                <a:latin typeface="Arial (Body)"/>
                <a:ea typeface="MS PGothic" panose="020B0600070205080204" pitchFamily="34" charset="-128"/>
                <a:cs typeface="+mn-cs"/>
              </a:rPr>
              <a:t>can use the View relation in the </a:t>
            </a:r>
            <a:r>
              <a:rPr lang="en-US" altLang="en-US" sz="2400" dirty="0" smtClean="0">
                <a:solidFill>
                  <a:srgbClr val="000000"/>
                </a:solidFill>
                <a:latin typeface="Arial (Body)"/>
                <a:ea typeface="MS PGothic" panose="020B0600070205080204" pitchFamily="34" charset="-128"/>
                <a:cs typeface="+mn-cs"/>
              </a:rPr>
              <a:t>FROM clause</a:t>
            </a:r>
            <a:endParaRPr lang="en-US" altLang="en-US" sz="2400" dirty="0">
              <a:solidFill>
                <a:srgbClr val="000000"/>
              </a:solidFill>
              <a:latin typeface="Arial (Body)"/>
              <a:ea typeface="MS PGothic" panose="020B0600070205080204" pitchFamily="34" charset="-128"/>
              <a:cs typeface="+mn-cs"/>
            </a:endParaRPr>
          </a:p>
          <a:p>
            <a:pPr marL="255651" indent="-255651">
              <a:tabLst/>
              <a:defRPr/>
            </a:pPr>
            <a:r>
              <a:rPr lang="en-US" altLang="en-US" sz="2400" dirty="0">
                <a:solidFill>
                  <a:srgbClr val="000000"/>
                </a:solidFill>
                <a:latin typeface="Arial (Body)"/>
                <a:ea typeface="MS PGothic" panose="020B0600070205080204" pitchFamily="34" charset="-128"/>
                <a:cs typeface="+mn-cs"/>
              </a:rPr>
              <a:t>View is always up-to-date</a:t>
            </a: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Responsibility of the </a:t>
            </a:r>
            <a:r>
              <a:rPr lang="en-US" altLang="en-US" sz="2400" dirty="0" smtClean="0">
                <a:solidFill>
                  <a:srgbClr val="000000"/>
                </a:solidFill>
                <a:latin typeface="Arial (Body)"/>
                <a:ea typeface="MS PGothic" panose="020B0600070205080204" pitchFamily="34" charset="-128"/>
              </a:rPr>
              <a:t>D</a:t>
            </a:r>
            <a:r>
              <a:rPr lang="en-US" altLang="en-US" sz="100" dirty="0" smtClean="0">
                <a:solidFill>
                  <a:srgbClr val="000000"/>
                </a:solidFill>
                <a:latin typeface="Arial (Body)"/>
                <a:ea typeface="MS PGothic" panose="020B0600070205080204" pitchFamily="34" charset="-128"/>
              </a:rPr>
              <a:t> </a:t>
            </a:r>
            <a:r>
              <a:rPr lang="en-US" altLang="en-US" sz="2400" dirty="0" smtClean="0">
                <a:solidFill>
                  <a:srgbClr val="000000"/>
                </a:solidFill>
                <a:latin typeface="Arial (Body)"/>
                <a:ea typeface="MS PGothic" panose="020B0600070205080204" pitchFamily="34" charset="-128"/>
              </a:rPr>
              <a:t>B</a:t>
            </a:r>
            <a:r>
              <a:rPr lang="en-US" altLang="en-US" sz="100" dirty="0" smtClean="0">
                <a:solidFill>
                  <a:srgbClr val="000000"/>
                </a:solidFill>
                <a:latin typeface="Arial (Body)"/>
                <a:ea typeface="MS PGothic" panose="020B0600070205080204" pitchFamily="34" charset="-128"/>
              </a:rPr>
              <a:t> </a:t>
            </a:r>
            <a:r>
              <a:rPr lang="en-US" altLang="en-US" sz="2400" dirty="0" smtClean="0">
                <a:solidFill>
                  <a:srgbClr val="000000"/>
                </a:solidFill>
                <a:latin typeface="Arial (Body)"/>
                <a:ea typeface="MS PGothic" panose="020B0600070205080204" pitchFamily="34" charset="-128"/>
              </a:rPr>
              <a:t>M</a:t>
            </a:r>
            <a:r>
              <a:rPr lang="en-US" altLang="en-US" sz="100" dirty="0" smtClean="0">
                <a:solidFill>
                  <a:srgbClr val="000000"/>
                </a:solidFill>
                <a:latin typeface="Arial (Body)"/>
                <a:ea typeface="MS PGothic" panose="020B0600070205080204" pitchFamily="34" charset="-128"/>
              </a:rPr>
              <a:t> </a:t>
            </a:r>
            <a:r>
              <a:rPr lang="en-US" altLang="en-US" sz="2400" dirty="0" smtClean="0">
                <a:solidFill>
                  <a:srgbClr val="000000"/>
                </a:solidFill>
                <a:latin typeface="Arial (Body)"/>
                <a:ea typeface="MS PGothic" panose="020B0600070205080204" pitchFamily="34" charset="-128"/>
              </a:rPr>
              <a:t>S and </a:t>
            </a:r>
            <a:r>
              <a:rPr lang="en-US" altLang="en-US" sz="2400" dirty="0">
                <a:solidFill>
                  <a:srgbClr val="000000"/>
                </a:solidFill>
                <a:latin typeface="Arial (Body)"/>
                <a:ea typeface="MS PGothic" panose="020B0600070205080204" pitchFamily="34" charset="-128"/>
              </a:rPr>
              <a:t>not the </a:t>
            </a:r>
            <a:r>
              <a:rPr lang="en-US" altLang="en-US" sz="2400" dirty="0" smtClean="0">
                <a:solidFill>
                  <a:srgbClr val="000000"/>
                </a:solidFill>
                <a:latin typeface="Arial (Body)"/>
                <a:ea typeface="MS PGothic" panose="020B0600070205080204" pitchFamily="34" charset="-128"/>
              </a:rPr>
              <a:t>user</a:t>
            </a:r>
            <a:endParaRPr lang="en-US" altLang="en-US" sz="2400" dirty="0">
              <a:solidFill>
                <a:srgbClr val="000000"/>
              </a:solidFill>
              <a:latin typeface="Arial (Body)"/>
              <a:ea typeface="MS PGothic" panose="020B0600070205080204" pitchFamily="34" charset="-128"/>
            </a:endParaRPr>
          </a:p>
          <a:p>
            <a:pPr marL="255651" indent="-255651">
              <a:tabLst/>
              <a:defRPr/>
            </a:pPr>
            <a:r>
              <a:rPr lang="en-US" altLang="en-US" sz="2400" b="1"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rPr>
              <a:t>DROP VIEW </a:t>
            </a:r>
            <a:r>
              <a:rPr lang="en-US" altLang="en-US" sz="2400" dirty="0" smtClean="0">
                <a:solidFill>
                  <a:srgbClr val="000000"/>
                </a:solidFill>
                <a:latin typeface="Arial (Body)"/>
                <a:ea typeface="MS PGothic" panose="020B0600070205080204" pitchFamily="34" charset="-128"/>
                <a:cs typeface="+mn-cs"/>
              </a:rPr>
              <a:t>command</a:t>
            </a:r>
            <a:endParaRPr lang="en-US" altLang="en-US" sz="2400" dirty="0">
              <a:solidFill>
                <a:srgbClr val="000000"/>
              </a:solidFill>
              <a:latin typeface="Arial (Body)"/>
              <a:ea typeface="MS PGothic" panose="020B0600070205080204" pitchFamily="34" charset="-128"/>
              <a:cs typeface="+mn-cs"/>
            </a:endParaRP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Dispose of a view</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787"/>
            <a:ext cx="8229600" cy="1231076"/>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View Implementation, View Update, and Inline Views</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3932238"/>
          </a:xfrm>
        </p:spPr>
        <p:txBody>
          <a:bodyPr>
            <a:spAutoFit/>
          </a:bodyPr>
          <a:lstStyle/>
          <a:p>
            <a:pPr marL="255651" indent="-255651">
              <a:tabLst/>
              <a:defRPr/>
            </a:pPr>
            <a:r>
              <a:rPr lang="en-US" altLang="en-US" sz="2400" dirty="0">
                <a:solidFill>
                  <a:srgbClr val="000000"/>
                </a:solidFill>
                <a:latin typeface="Arial (Body)"/>
                <a:ea typeface="MS PGothic" panose="020B0600070205080204" pitchFamily="34" charset="-128"/>
                <a:cs typeface="+mn-cs"/>
              </a:rPr>
              <a:t>Complex problem of efficiently implementing a view for querying</a:t>
            </a:r>
          </a:p>
          <a:p>
            <a:pPr marL="255651" indent="-255651">
              <a:tabLst/>
              <a:defRPr/>
            </a:pPr>
            <a:r>
              <a:rPr lang="en-US" altLang="en-US" sz="2400" b="1" dirty="0">
                <a:solidFill>
                  <a:srgbClr val="000000"/>
                </a:solidFill>
                <a:latin typeface="Arial (Body)"/>
                <a:ea typeface="MS PGothic" panose="020B0600070205080204" pitchFamily="34" charset="-128"/>
                <a:cs typeface="+mn-cs"/>
              </a:rPr>
              <a:t>Strategy1: Query </a:t>
            </a:r>
            <a:r>
              <a:rPr lang="en-US" altLang="en-US" sz="2400" b="1" dirty="0" smtClean="0">
                <a:solidFill>
                  <a:srgbClr val="000000"/>
                </a:solidFill>
                <a:latin typeface="Arial (Body)"/>
                <a:ea typeface="MS PGothic" panose="020B0600070205080204" pitchFamily="34" charset="-128"/>
                <a:cs typeface="+mn-cs"/>
              </a:rPr>
              <a:t>modification </a:t>
            </a:r>
            <a:r>
              <a:rPr lang="en-US" altLang="en-US" sz="2400" dirty="0" smtClean="0">
                <a:solidFill>
                  <a:srgbClr val="000000"/>
                </a:solidFill>
                <a:latin typeface="Arial (Body)"/>
                <a:ea typeface="MS PGothic" panose="020B0600070205080204" pitchFamily="34" charset="-128"/>
                <a:cs typeface="+mn-cs"/>
              </a:rPr>
              <a:t>approach</a:t>
            </a:r>
            <a:endParaRPr lang="en-US" altLang="en-US" sz="2400" dirty="0">
              <a:solidFill>
                <a:srgbClr val="000000"/>
              </a:solidFill>
              <a:latin typeface="Arial (Body)"/>
              <a:ea typeface="MS PGothic" panose="020B0600070205080204" pitchFamily="34" charset="-128"/>
              <a:cs typeface="+mn-cs"/>
            </a:endParaRP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Compute the view as and when needed. Do not store permanently</a:t>
            </a: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Modify view query into a query on underlying base tables</a:t>
            </a: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Disadvantage: inefficient for views defined via complex queries that are time-consuming to execute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View Materialization </a:t>
            </a:r>
            <a:r>
              <a:rPr lang="en-US" altLang="en-US" sz="2000" b="0" dirty="0" smtClean="0">
                <a:latin typeface="Times New Roman" panose="02020603050405020304" pitchFamily="18" charset="0"/>
                <a:ea typeface="MS PGothic" panose="020B0600070205080204" pitchFamily="34" charset="-128"/>
                <a:cs typeface="+mj-cs"/>
              </a:rPr>
              <a:t>(1 of 2)</a:t>
            </a:r>
            <a:endParaRPr lang="en-US" altLang="en-US" sz="2000" b="0"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4378091"/>
          </a:xfrm>
        </p:spPr>
        <p:txBody>
          <a:bodyPr>
            <a:spAutoFit/>
          </a:bodyPr>
          <a:lstStyle/>
          <a:p>
            <a:pPr marL="255651" indent="-255651">
              <a:tabLst/>
              <a:defRPr/>
            </a:pPr>
            <a:r>
              <a:rPr lang="en-US" altLang="en-US" sz="2400" b="1" dirty="0">
                <a:solidFill>
                  <a:srgbClr val="000000"/>
                </a:solidFill>
                <a:latin typeface="Arial (Body)"/>
                <a:ea typeface="MS PGothic" panose="020B0600070205080204" pitchFamily="34" charset="-128"/>
                <a:cs typeface="+mn-cs"/>
              </a:rPr>
              <a:t>Strategy 2: View </a:t>
            </a:r>
            <a:r>
              <a:rPr lang="en-US" altLang="en-US" sz="2400" b="1" dirty="0" smtClean="0">
                <a:solidFill>
                  <a:srgbClr val="000000"/>
                </a:solidFill>
                <a:latin typeface="Arial (Body)"/>
                <a:ea typeface="MS PGothic" panose="020B0600070205080204" pitchFamily="34" charset="-128"/>
                <a:cs typeface="+mn-cs"/>
              </a:rPr>
              <a:t>materialization</a:t>
            </a:r>
            <a:endParaRPr lang="en-US" altLang="en-US" sz="2400" b="1" dirty="0">
              <a:solidFill>
                <a:srgbClr val="000000"/>
              </a:solidFill>
              <a:latin typeface="Arial (Body)"/>
              <a:ea typeface="MS PGothic" panose="020B0600070205080204" pitchFamily="34" charset="-128"/>
              <a:cs typeface="+mn-cs"/>
            </a:endParaRP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Physically create a temporary view table when the view is first </a:t>
            </a:r>
            <a:r>
              <a:rPr lang="en-US" altLang="en-US" sz="2400" dirty="0" smtClean="0">
                <a:solidFill>
                  <a:srgbClr val="000000"/>
                </a:solidFill>
                <a:latin typeface="Arial (Body)"/>
                <a:ea typeface="MS PGothic" panose="020B0600070205080204" pitchFamily="34" charset="-128"/>
              </a:rPr>
              <a:t>queried</a:t>
            </a:r>
            <a:endParaRPr lang="en-US" altLang="en-US" sz="2400" dirty="0">
              <a:solidFill>
                <a:srgbClr val="000000"/>
              </a:solidFill>
              <a:latin typeface="Arial (Body)"/>
              <a:ea typeface="MS PGothic" panose="020B0600070205080204" pitchFamily="34" charset="-128"/>
            </a:endParaRP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Keep that table on the assumption that other queries on the view will follow</a:t>
            </a: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Requires efficient strategy for automatically updating the view table when the base tables are updated</a:t>
            </a:r>
          </a:p>
          <a:p>
            <a:pPr marL="255651" indent="-255651">
              <a:tabLst/>
              <a:defRPr/>
            </a:pPr>
            <a:r>
              <a:rPr lang="en-US" altLang="en-US" sz="2400" b="1" dirty="0">
                <a:solidFill>
                  <a:srgbClr val="000000"/>
                </a:solidFill>
                <a:latin typeface="Arial (Body)"/>
                <a:ea typeface="MS PGothic" panose="020B0600070205080204" pitchFamily="34" charset="-128"/>
                <a:cs typeface="+mn-cs"/>
              </a:rPr>
              <a:t>Incremental update strategy for materialized views</a:t>
            </a:r>
          </a:p>
          <a:p>
            <a:pPr marL="741553" lvl="1" indent="-284353">
              <a:buFont typeface="Arial" panose="020B0604020202020204" pitchFamily="34" charset="0"/>
              <a:buChar char="–"/>
              <a:defRPr/>
            </a:pPr>
            <a:r>
              <a:rPr lang="en-US" altLang="en-US" sz="2400" dirty="0" smtClean="0">
                <a:solidFill>
                  <a:srgbClr val="000000"/>
                </a:solidFill>
                <a:latin typeface="Arial (Body)"/>
                <a:ea typeface="MS PGothic" panose="020B0600070205080204" pitchFamily="34" charset="-128"/>
              </a:rPr>
              <a:t>D</a:t>
            </a:r>
            <a:r>
              <a:rPr lang="en-US" altLang="en-US" sz="100" dirty="0" smtClean="0">
                <a:solidFill>
                  <a:srgbClr val="000000"/>
                </a:solidFill>
                <a:latin typeface="Arial (Body)"/>
                <a:ea typeface="MS PGothic" panose="020B0600070205080204" pitchFamily="34" charset="-128"/>
              </a:rPr>
              <a:t> </a:t>
            </a:r>
            <a:r>
              <a:rPr lang="en-US" altLang="en-US" sz="2400" dirty="0" smtClean="0">
                <a:solidFill>
                  <a:srgbClr val="000000"/>
                </a:solidFill>
                <a:latin typeface="Arial (Body)"/>
                <a:ea typeface="MS PGothic" panose="020B0600070205080204" pitchFamily="34" charset="-128"/>
              </a:rPr>
              <a:t>B</a:t>
            </a:r>
            <a:r>
              <a:rPr lang="en-US" altLang="en-US" sz="100" dirty="0" smtClean="0">
                <a:solidFill>
                  <a:srgbClr val="000000"/>
                </a:solidFill>
                <a:latin typeface="Arial (Body)"/>
                <a:ea typeface="MS PGothic" panose="020B0600070205080204" pitchFamily="34" charset="-128"/>
              </a:rPr>
              <a:t> </a:t>
            </a:r>
            <a:r>
              <a:rPr lang="en-US" altLang="en-US" sz="2400" dirty="0" smtClean="0">
                <a:solidFill>
                  <a:srgbClr val="000000"/>
                </a:solidFill>
                <a:latin typeface="Arial (Body)"/>
                <a:ea typeface="MS PGothic" panose="020B0600070205080204" pitchFamily="34" charset="-128"/>
              </a:rPr>
              <a:t>M</a:t>
            </a:r>
            <a:r>
              <a:rPr lang="en-US" altLang="en-US" sz="100" dirty="0" smtClean="0">
                <a:solidFill>
                  <a:srgbClr val="000000"/>
                </a:solidFill>
                <a:latin typeface="Arial (Body)"/>
                <a:ea typeface="MS PGothic" panose="020B0600070205080204" pitchFamily="34" charset="-128"/>
              </a:rPr>
              <a:t> </a:t>
            </a:r>
            <a:r>
              <a:rPr lang="en-US" altLang="en-US" sz="2400" dirty="0" smtClean="0">
                <a:solidFill>
                  <a:srgbClr val="000000"/>
                </a:solidFill>
                <a:latin typeface="Arial (Body)"/>
                <a:ea typeface="MS PGothic" panose="020B0600070205080204" pitchFamily="34" charset="-128"/>
              </a:rPr>
              <a:t>S determines </a:t>
            </a:r>
            <a:r>
              <a:rPr lang="en-US" altLang="en-US" sz="2400" dirty="0">
                <a:solidFill>
                  <a:srgbClr val="000000"/>
                </a:solidFill>
                <a:latin typeface="Arial (Body)"/>
                <a:ea typeface="MS PGothic" panose="020B0600070205080204" pitchFamily="34" charset="-128"/>
              </a:rPr>
              <a:t>what new tuples must be inserted, deleted, or modified in a materialized view </a:t>
            </a:r>
            <a:r>
              <a:rPr lang="en-US" altLang="en-US" sz="2400" dirty="0" smtClean="0">
                <a:solidFill>
                  <a:srgbClr val="000000"/>
                </a:solidFill>
                <a:latin typeface="Arial (Body)"/>
                <a:ea typeface="MS PGothic" panose="020B0600070205080204" pitchFamily="34" charset="-128"/>
              </a:rPr>
              <a:t>table</a:t>
            </a:r>
            <a:endParaRPr lang="en-US" altLang="en-US" sz="2400" dirty="0">
              <a:solidFill>
                <a:srgbClr val="000000"/>
              </a:solidFill>
              <a:latin typeface="Arial (Body)"/>
              <a:ea typeface="MS PGothic" panose="020B0600070205080204"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a:spcBef>
                <a:spcPct val="0"/>
              </a:spcBef>
              <a:buClrTx/>
              <a:defRPr/>
            </a:pPr>
            <a:r>
              <a:rPr lang="en-US" altLang="en-US" dirty="0">
                <a:latin typeface="Times New Roman" panose="02020603050405020304" pitchFamily="18" charset="0"/>
                <a:ea typeface="MS PGothic" panose="020B0600070205080204" pitchFamily="34" charset="-128"/>
              </a:rPr>
              <a:t>Comparisons Involving </a:t>
            </a:r>
            <a:r>
              <a:rPr lang="en-US" altLang="en-US" dirty="0" smtClean="0">
                <a:latin typeface="Times New Roman" panose="02020603050405020304" pitchFamily="18" charset="0"/>
                <a:ea typeface="MS PGothic" panose="020B0600070205080204" pitchFamily="34" charset="-128"/>
              </a:rPr>
              <a:t>NULL </a:t>
            </a:r>
            <a:r>
              <a:rPr lang="en-US" altLang="en-US" dirty="0">
                <a:latin typeface="Times New Roman" panose="02020603050405020304" pitchFamily="18" charset="0"/>
                <a:ea typeface="MS PGothic" panose="020B0600070205080204" pitchFamily="34" charset="-128"/>
              </a:rPr>
              <a:t>and Three-Valued </a:t>
            </a:r>
            <a:r>
              <a:rPr lang="en-US" altLang="en-US" dirty="0" smtClean="0">
                <a:latin typeface="Times New Roman" panose="02020603050405020304" pitchFamily="18" charset="0"/>
                <a:ea typeface="MS PGothic" panose="020B0600070205080204" pitchFamily="34" charset="-128"/>
              </a:rPr>
              <a:t>Logic </a:t>
            </a:r>
            <a:r>
              <a:rPr lang="en-US" altLang="en-US" sz="2000" b="0" dirty="0" smtClean="0">
                <a:latin typeface="Times New Roman" panose="02020603050405020304" pitchFamily="18" charset="0"/>
                <a:ea typeface="MS PGothic" panose="020B0600070205080204" pitchFamily="34" charset="-128"/>
              </a:rPr>
              <a:t>(2 </a:t>
            </a:r>
            <a:r>
              <a:rPr lang="en-US" altLang="en-US" sz="2000" b="0" dirty="0">
                <a:latin typeface="Times New Roman" panose="02020603050405020304" pitchFamily="18" charset="0"/>
                <a:ea typeface="MS PGothic" panose="020B0600070205080204" pitchFamily="34" charset="-128"/>
              </a:rPr>
              <a:t>of </a:t>
            </a:r>
            <a:r>
              <a:rPr lang="en-US" altLang="en-US" sz="2000" b="0" dirty="0" smtClean="0">
                <a:latin typeface="Times New Roman" panose="02020603050405020304" pitchFamily="18" charset="0"/>
                <a:ea typeface="MS PGothic" panose="020B0600070205080204" pitchFamily="34" charset="-128"/>
              </a:rPr>
              <a:t>3)</a:t>
            </a:r>
            <a:endParaRPr lang="en-US" altLang="en-US" sz="2000" b="0"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664031"/>
          </a:xfrm>
        </p:spPr>
        <p:txBody>
          <a:bodyPr/>
          <a:lstStyle/>
          <a:p>
            <a:pPr marL="0" indent="0">
              <a:buNone/>
            </a:pPr>
            <a:r>
              <a:rPr lang="en-IN" sz="2400" b="1" dirty="0" smtClean="0">
                <a:latin typeface="+mn-lt"/>
              </a:rPr>
              <a:t>Table 7.1 </a:t>
            </a:r>
            <a:r>
              <a:rPr lang="en-IN" sz="2400" dirty="0" smtClean="0">
                <a:latin typeface="+mn-lt"/>
              </a:rPr>
              <a:t>Logical </a:t>
            </a:r>
            <a:r>
              <a:rPr lang="en-IN" sz="2400" dirty="0">
                <a:latin typeface="+mn-lt"/>
              </a:rPr>
              <a:t>Connectives in Three-Valued Logic</a:t>
            </a:r>
          </a:p>
        </p:txBody>
      </p:sp>
      <p:graphicFrame>
        <p:nvGraphicFramePr>
          <p:cNvPr id="4" name="Table 3"/>
          <p:cNvGraphicFramePr>
            <a:graphicFrameLocks noGrp="1"/>
          </p:cNvGraphicFramePr>
          <p:nvPr>
            <p:extLst>
              <p:ext uri="{D42A27DB-BD31-4B8C-83A1-F6EECF244321}">
                <p14:modId xmlns:p14="http://schemas.microsoft.com/office/powerpoint/2010/main" val="4169144823"/>
              </p:ext>
            </p:extLst>
          </p:nvPr>
        </p:nvGraphicFramePr>
        <p:xfrm>
          <a:off x="1474837" y="2466922"/>
          <a:ext cx="5855111" cy="3657600"/>
        </p:xfrm>
        <a:graphic>
          <a:graphicData uri="http://schemas.openxmlformats.org/drawingml/2006/table">
            <a:tbl>
              <a:tblPr firstRow="1" bandRow="1">
                <a:tableStyleId>{2D5ABB26-0587-4C30-8999-92F81FD0307C}</a:tableStyleId>
              </a:tblPr>
              <a:tblGrid>
                <a:gridCol w="870157">
                  <a:extLst>
                    <a:ext uri="{9D8B030D-6E8A-4147-A177-3AD203B41FA5}">
                      <a16:colId xmlns:a16="http://schemas.microsoft.com/office/drawing/2014/main" val="2538137931"/>
                    </a:ext>
                  </a:extLst>
                </a:gridCol>
                <a:gridCol w="1312606">
                  <a:extLst>
                    <a:ext uri="{9D8B030D-6E8A-4147-A177-3AD203B41FA5}">
                      <a16:colId xmlns:a16="http://schemas.microsoft.com/office/drawing/2014/main" val="3921978784"/>
                    </a:ext>
                  </a:extLst>
                </a:gridCol>
                <a:gridCol w="1268361">
                  <a:extLst>
                    <a:ext uri="{9D8B030D-6E8A-4147-A177-3AD203B41FA5}">
                      <a16:colId xmlns:a16="http://schemas.microsoft.com/office/drawing/2014/main" val="3406404598"/>
                    </a:ext>
                  </a:extLst>
                </a:gridCol>
                <a:gridCol w="1165123">
                  <a:extLst>
                    <a:ext uri="{9D8B030D-6E8A-4147-A177-3AD203B41FA5}">
                      <a16:colId xmlns:a16="http://schemas.microsoft.com/office/drawing/2014/main" val="1150803470"/>
                    </a:ext>
                  </a:extLst>
                </a:gridCol>
                <a:gridCol w="1238864">
                  <a:extLst>
                    <a:ext uri="{9D8B030D-6E8A-4147-A177-3AD203B41FA5}">
                      <a16:colId xmlns:a16="http://schemas.microsoft.com/office/drawing/2014/main" val="2054553288"/>
                    </a:ext>
                  </a:extLst>
                </a:gridCol>
              </a:tblGrid>
              <a:tr h="274975">
                <a:tc>
                  <a:txBody>
                    <a:bodyPr/>
                    <a:lstStyle/>
                    <a:p>
                      <a:r>
                        <a:rPr lang="en-US" dirty="0" smtClean="0"/>
                        <a:t>(a)</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AND</a:t>
                      </a:r>
                      <a:endParaRPr 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TRUE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FALSE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UNKNOWN</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1965776"/>
                  </a:ext>
                </a:extLst>
              </a:tr>
              <a:tr h="274975">
                <a:tc>
                  <a:txBody>
                    <a:bodyPr/>
                    <a:lstStyle/>
                    <a:p>
                      <a:r>
                        <a:rPr lang="en-US" dirty="0" smtClean="0">
                          <a:solidFill>
                            <a:schemeClr val="bg1"/>
                          </a:solidFill>
                        </a:rPr>
                        <a:t>Blank</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TRUE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TRUE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UNKNOWN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19798036"/>
                  </a:ext>
                </a:extLst>
              </a:tr>
              <a:tr h="274975">
                <a:tc>
                  <a:txBody>
                    <a:bodyPr/>
                    <a:lstStyle/>
                    <a:p>
                      <a:r>
                        <a:rPr lang="en-US" dirty="0" smtClean="0">
                          <a:solidFill>
                            <a:schemeClr val="bg1"/>
                          </a:solidFill>
                        </a:rPr>
                        <a:t>Blank</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266493473"/>
                  </a:ext>
                </a:extLst>
              </a:tr>
              <a:tr h="274975">
                <a:tc>
                  <a:txBody>
                    <a:bodyPr/>
                    <a:lstStyle/>
                    <a:p>
                      <a:r>
                        <a:rPr lang="en-US" dirty="0" smtClean="0">
                          <a:solidFill>
                            <a:schemeClr val="bg1"/>
                          </a:solidFill>
                        </a:rPr>
                        <a:t>Blank</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UNKNOWN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UNKNOWN</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UNKNOWN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0498999"/>
                  </a:ext>
                </a:extLst>
              </a:tr>
              <a:tr h="274975">
                <a:tc>
                  <a:txBody>
                    <a:bodyPr/>
                    <a:lstStyle/>
                    <a:p>
                      <a:r>
                        <a:rPr lang="en-US" dirty="0" smtClean="0"/>
                        <a:t>(b)</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OR</a:t>
                      </a:r>
                      <a:endParaRPr 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TRUE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FALSE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UNKNOWN</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2330394"/>
                  </a:ext>
                </a:extLst>
              </a:tr>
              <a:tr h="274975">
                <a:tc>
                  <a:txBody>
                    <a:bodyPr/>
                    <a:lstStyle/>
                    <a:p>
                      <a:r>
                        <a:rPr lang="en-US" dirty="0" smtClean="0">
                          <a:solidFill>
                            <a:schemeClr val="bg1"/>
                          </a:solidFill>
                        </a:rPr>
                        <a:t>Blank</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TRUE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TRUE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smtClean="0"/>
                        <a:t>TRUE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smtClean="0"/>
                        <a:t>TRUE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13876898"/>
                  </a:ext>
                </a:extLst>
              </a:tr>
              <a:tr h="274975">
                <a:tc>
                  <a:txBody>
                    <a:bodyPr/>
                    <a:lstStyle/>
                    <a:p>
                      <a:r>
                        <a:rPr lang="en-US" dirty="0" smtClean="0">
                          <a:solidFill>
                            <a:schemeClr val="bg1"/>
                          </a:solidFill>
                        </a:rPr>
                        <a:t>Blank</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TRUE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UNKNOWN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78079920"/>
                  </a:ext>
                </a:extLst>
              </a:tr>
              <a:tr h="274975">
                <a:tc>
                  <a:txBody>
                    <a:bodyPr/>
                    <a:lstStyle/>
                    <a:p>
                      <a:r>
                        <a:rPr lang="en-US" dirty="0" smtClean="0">
                          <a:solidFill>
                            <a:schemeClr val="bg1"/>
                          </a:solidFill>
                        </a:rPr>
                        <a:t>Blank</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UNKNOWN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TRUE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UNKNOWN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UNKNOWN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1115438"/>
                  </a:ext>
                </a:extLst>
              </a:tr>
              <a:tr h="274975">
                <a:tc>
                  <a:txBody>
                    <a:bodyPr/>
                    <a:lstStyle/>
                    <a:p>
                      <a:r>
                        <a:rPr lang="en-US" dirty="0" smtClean="0"/>
                        <a:t>(C)</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NOT</a:t>
                      </a:r>
                      <a:endParaRPr 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bg1"/>
                          </a:solidFill>
                        </a:rPr>
                        <a:t>Blank</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Blank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Blank</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4242098"/>
                  </a:ext>
                </a:extLst>
              </a:tr>
              <a:tr h="274975">
                <a:tc>
                  <a:txBody>
                    <a:bodyPr/>
                    <a:lstStyle/>
                    <a:p>
                      <a:r>
                        <a:rPr lang="en-US" dirty="0" smtClean="0">
                          <a:solidFill>
                            <a:schemeClr val="bg1"/>
                          </a:solidFill>
                        </a:rPr>
                        <a:t>Blank</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TRUE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Blank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Blank</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113416895"/>
                  </a:ext>
                </a:extLst>
              </a:tr>
              <a:tr h="274975">
                <a:tc>
                  <a:txBody>
                    <a:bodyPr/>
                    <a:lstStyle/>
                    <a:p>
                      <a:r>
                        <a:rPr lang="en-US" dirty="0" smtClean="0">
                          <a:solidFill>
                            <a:schemeClr val="bg1"/>
                          </a:solidFill>
                        </a:rPr>
                        <a:t>Blank</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smtClean="0"/>
                        <a:t>TRUE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Blank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Blank</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874690541"/>
                  </a:ext>
                </a:extLst>
              </a:tr>
              <a:tr h="274975">
                <a:tc>
                  <a:txBody>
                    <a:bodyPr/>
                    <a:lstStyle/>
                    <a:p>
                      <a:r>
                        <a:rPr lang="en-US" dirty="0" smtClean="0">
                          <a:solidFill>
                            <a:schemeClr val="bg1"/>
                          </a:solidFill>
                        </a:rPr>
                        <a:t>Blank</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UNKNOWN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UNKNOWN</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Blank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Blank</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1662271"/>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View Materialization </a:t>
            </a:r>
            <a:r>
              <a:rPr lang="en-US" altLang="en-US" sz="2000" b="0" dirty="0" smtClean="0">
                <a:latin typeface="Times New Roman" panose="02020603050405020304" pitchFamily="18" charset="0"/>
                <a:ea typeface="MS PGothic" panose="020B0600070205080204" pitchFamily="34" charset="-128"/>
                <a:cs typeface="+mj-cs"/>
              </a:rPr>
              <a:t>(2 of 2)</a:t>
            </a:r>
            <a:endParaRPr lang="en-US" altLang="en-US" sz="2000" b="0"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3740150"/>
          </a:xfrm>
        </p:spPr>
        <p:txBody>
          <a:bodyPr>
            <a:spAutoFit/>
          </a:bodyPr>
          <a:lstStyle/>
          <a:p>
            <a:pPr marL="255651" indent="-255651">
              <a:tabLst/>
              <a:defRPr/>
            </a:pPr>
            <a:r>
              <a:rPr lang="en-US" altLang="en-US" sz="2400" dirty="0">
                <a:solidFill>
                  <a:srgbClr val="000000"/>
                </a:solidFill>
                <a:latin typeface="Arial (Body)"/>
                <a:ea typeface="MS PGothic" panose="020B0600070205080204" pitchFamily="34" charset="-128"/>
                <a:cs typeface="+mn-cs"/>
              </a:rPr>
              <a:t>Multiple ways to handle materialization:</a:t>
            </a:r>
          </a:p>
          <a:p>
            <a:pPr marL="741553" lvl="1" indent="-284353">
              <a:buFont typeface="Arial" panose="020B0604020202020204" pitchFamily="34" charset="0"/>
              <a:buChar char="–"/>
              <a:defRPr/>
            </a:pPr>
            <a:r>
              <a:rPr lang="en-US" altLang="en-US" sz="2400" b="1" dirty="0">
                <a:solidFill>
                  <a:srgbClr val="000000"/>
                </a:solidFill>
                <a:latin typeface="Arial (Body)"/>
                <a:ea typeface="MS PGothic" panose="020B0600070205080204" pitchFamily="34" charset="-128"/>
              </a:rPr>
              <a:t>immediate update </a:t>
            </a:r>
            <a:r>
              <a:rPr lang="en-US" altLang="en-US" sz="2400" dirty="0">
                <a:solidFill>
                  <a:srgbClr val="000000"/>
                </a:solidFill>
                <a:latin typeface="Arial (Body)"/>
                <a:ea typeface="MS PGothic" panose="020B0600070205080204" pitchFamily="34" charset="-128"/>
              </a:rPr>
              <a:t>strategy updates a view as soon as the base tables are changed</a:t>
            </a:r>
          </a:p>
          <a:p>
            <a:pPr marL="741553" lvl="1" indent="-284353">
              <a:buFont typeface="Arial" panose="020B0604020202020204" pitchFamily="34" charset="0"/>
              <a:buChar char="–"/>
              <a:defRPr/>
            </a:pPr>
            <a:r>
              <a:rPr lang="en-US" altLang="en-US" sz="2400" b="1" dirty="0">
                <a:solidFill>
                  <a:srgbClr val="000000"/>
                </a:solidFill>
                <a:latin typeface="Arial (Body)"/>
                <a:ea typeface="MS PGothic" panose="020B0600070205080204" pitchFamily="34" charset="-128"/>
              </a:rPr>
              <a:t>lazy update </a:t>
            </a:r>
            <a:r>
              <a:rPr lang="en-US" altLang="en-US" sz="2400" dirty="0">
                <a:solidFill>
                  <a:srgbClr val="000000"/>
                </a:solidFill>
                <a:latin typeface="Arial (Body)"/>
                <a:ea typeface="MS PGothic" panose="020B0600070205080204" pitchFamily="34" charset="-128"/>
              </a:rPr>
              <a:t>strategy updates the view when needed by a view query</a:t>
            </a:r>
          </a:p>
          <a:p>
            <a:pPr marL="741553" lvl="1" indent="-284353">
              <a:buFont typeface="Arial" panose="020B0604020202020204" pitchFamily="34" charset="0"/>
              <a:buChar char="–"/>
              <a:defRPr/>
            </a:pPr>
            <a:r>
              <a:rPr lang="en-US" altLang="en-US" sz="2400" b="1" dirty="0">
                <a:solidFill>
                  <a:srgbClr val="000000"/>
                </a:solidFill>
                <a:latin typeface="Arial (Body)"/>
                <a:ea typeface="MS PGothic" panose="020B0600070205080204" pitchFamily="34" charset="-128"/>
              </a:rPr>
              <a:t>periodic update </a:t>
            </a:r>
            <a:r>
              <a:rPr lang="en-US" altLang="en-US" sz="2400" dirty="0">
                <a:solidFill>
                  <a:srgbClr val="000000"/>
                </a:solidFill>
                <a:latin typeface="Arial (Body)"/>
                <a:ea typeface="MS PGothic" panose="020B0600070205080204" pitchFamily="34" charset="-128"/>
              </a:rPr>
              <a:t>strategy updates the view periodically (in the latter strategy, a view query may get a result that is not up-to-date). This is commonly used in Banks, Retail store operations, etc.</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View Update</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p:txBody>
          <a:bodyPr>
            <a:spAutoFit/>
          </a:bodyPr>
          <a:lstStyle/>
          <a:p>
            <a:pPr marL="255651" indent="-255651">
              <a:tabLst/>
              <a:defRPr/>
            </a:pPr>
            <a:r>
              <a:rPr lang="en-US" altLang="en-US" sz="2200" dirty="0">
                <a:solidFill>
                  <a:srgbClr val="000000"/>
                </a:solidFill>
                <a:latin typeface="Arial (Body)"/>
                <a:ea typeface="MS PGothic" panose="020B0600070205080204" pitchFamily="34" charset="-128"/>
                <a:cs typeface="+mn-cs"/>
              </a:rPr>
              <a:t>Update on a view defined on a single table without any aggregate functions</a:t>
            </a:r>
          </a:p>
          <a:p>
            <a:pPr marL="741553" lvl="1" indent="-284353">
              <a:buFont typeface="Arial" panose="020B0604020202020204" pitchFamily="34" charset="0"/>
              <a:buChar char="–"/>
              <a:defRPr/>
            </a:pPr>
            <a:r>
              <a:rPr lang="en-US" altLang="en-US" sz="2200" dirty="0">
                <a:solidFill>
                  <a:srgbClr val="000000"/>
                </a:solidFill>
                <a:latin typeface="Arial (Body)"/>
                <a:ea typeface="MS PGothic" panose="020B0600070205080204" pitchFamily="34" charset="-128"/>
              </a:rPr>
              <a:t>Can be mapped to an update on underlying base table- possible if the primary key is preserved in the view</a:t>
            </a:r>
          </a:p>
          <a:p>
            <a:pPr marL="255651" indent="-255651">
              <a:tabLst/>
              <a:defRPr/>
            </a:pPr>
            <a:r>
              <a:rPr lang="en-US" altLang="en-US" sz="2200" dirty="0">
                <a:solidFill>
                  <a:srgbClr val="000000"/>
                </a:solidFill>
                <a:latin typeface="Arial (Body)"/>
                <a:ea typeface="MS PGothic" panose="020B0600070205080204" pitchFamily="34" charset="-128"/>
                <a:cs typeface="+mn-cs"/>
              </a:rPr>
              <a:t>Update not permitted on aggregate views. E.g</a:t>
            </a:r>
            <a:r>
              <a:rPr lang="en-US" altLang="en-US" sz="2200" dirty="0" smtClean="0">
                <a:solidFill>
                  <a:srgbClr val="000000"/>
                </a:solidFill>
                <a:latin typeface="Arial (Body)"/>
                <a:ea typeface="MS PGothic" panose="020B0600070205080204" pitchFamily="34" charset="-128"/>
                <a:cs typeface="+mn-cs"/>
              </a:rPr>
              <a:t>.,</a:t>
            </a:r>
            <a:endParaRPr lang="en-US" altLang="en-US" sz="2200" dirty="0">
              <a:solidFill>
                <a:srgbClr val="000000"/>
              </a:solidFill>
              <a:latin typeface="Arial (Body)"/>
              <a:ea typeface="MS PGothic" panose="020B0600070205080204" pitchFamily="34" charset="-128"/>
              <a:cs typeface="+mn-cs"/>
            </a:endParaRPr>
          </a:p>
        </p:txBody>
      </p:sp>
      <p:pic>
        <p:nvPicPr>
          <p:cNvPr id="5" name="Picture 4" descr="U V 2 colon. Computer code. The code has 3 lines. The lines read as follows. Line 1. UPDATE D E P T underscore I N F O. Line 2. SET Total underscore s a l equals 100000. Line 3. WHERE D name equals prime Research prime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313" y="3992431"/>
            <a:ext cx="4870083" cy="902645"/>
          </a:xfrm>
          <a:prstGeom prst="rect">
            <a:avLst/>
          </a:prstGeom>
        </p:spPr>
      </p:pic>
      <p:sp>
        <p:nvSpPr>
          <p:cNvPr id="4" name="Text Placeholder 3"/>
          <p:cNvSpPr>
            <a:spLocks noGrp="1"/>
          </p:cNvSpPr>
          <p:nvPr>
            <p:ph type="body" idx="2"/>
          </p:nvPr>
        </p:nvSpPr>
        <p:spPr>
          <a:xfrm>
            <a:off x="457200" y="5123544"/>
            <a:ext cx="8229600" cy="812800"/>
          </a:xfrm>
        </p:spPr>
        <p:txBody>
          <a:bodyPr/>
          <a:lstStyle/>
          <a:p>
            <a:pPr marL="0" indent="0">
              <a:buNone/>
            </a:pPr>
            <a:r>
              <a:rPr lang="en-US" altLang="en-US" sz="2200" dirty="0">
                <a:solidFill>
                  <a:srgbClr val="000000"/>
                </a:solidFill>
                <a:latin typeface="Arial (Body)"/>
                <a:ea typeface="MS PGothic" panose="020B0600070205080204" pitchFamily="34" charset="-128"/>
              </a:rPr>
              <a:t>cannot be processed because </a:t>
            </a:r>
            <a:r>
              <a:rPr lang="en-US" altLang="en-US" sz="2200" dirty="0" smtClean="0">
                <a:solidFill>
                  <a:srgbClr val="000000"/>
                </a:solidFill>
                <a:latin typeface="Arial (Body)"/>
                <a:ea typeface="MS PGothic" panose="020B0600070205080204" pitchFamily="34" charset="-128"/>
              </a:rPr>
              <a:t>Total_s</a:t>
            </a:r>
            <a:r>
              <a:rPr lang="en-US" altLang="en-US" sz="100" dirty="0" smtClean="0">
                <a:solidFill>
                  <a:srgbClr val="000000"/>
                </a:solidFill>
                <a:latin typeface="Arial (Body)"/>
                <a:ea typeface="MS PGothic" panose="020B0600070205080204" pitchFamily="34" charset="-128"/>
              </a:rPr>
              <a:t> </a:t>
            </a:r>
            <a:r>
              <a:rPr lang="en-US" altLang="en-US" sz="2200" dirty="0" smtClean="0">
                <a:solidFill>
                  <a:srgbClr val="000000"/>
                </a:solidFill>
                <a:latin typeface="Arial (Body)"/>
                <a:ea typeface="MS PGothic" panose="020B0600070205080204" pitchFamily="34" charset="-128"/>
              </a:rPr>
              <a:t>a</a:t>
            </a:r>
            <a:r>
              <a:rPr lang="en-US" altLang="en-US" sz="100" dirty="0" smtClean="0">
                <a:solidFill>
                  <a:srgbClr val="000000"/>
                </a:solidFill>
                <a:latin typeface="Arial (Body)"/>
                <a:ea typeface="MS PGothic" panose="020B0600070205080204" pitchFamily="34" charset="-128"/>
              </a:rPr>
              <a:t> </a:t>
            </a:r>
            <a:r>
              <a:rPr lang="en-US" altLang="en-US" sz="2200" dirty="0" smtClean="0">
                <a:solidFill>
                  <a:srgbClr val="000000"/>
                </a:solidFill>
                <a:latin typeface="Arial (Body)"/>
                <a:ea typeface="MS PGothic" panose="020B0600070205080204" pitchFamily="34" charset="-128"/>
              </a:rPr>
              <a:t>l </a:t>
            </a:r>
            <a:r>
              <a:rPr lang="en-US" altLang="en-US" sz="2200" dirty="0">
                <a:solidFill>
                  <a:srgbClr val="000000"/>
                </a:solidFill>
                <a:latin typeface="Arial (Body)"/>
                <a:ea typeface="MS PGothic" panose="020B0600070205080204" pitchFamily="34" charset="-128"/>
              </a:rPr>
              <a:t>is a computed value in the view </a:t>
            </a:r>
            <a:r>
              <a:rPr lang="en-US" altLang="en-US" sz="2200" dirty="0" smtClean="0">
                <a:solidFill>
                  <a:srgbClr val="000000"/>
                </a:solidFill>
                <a:latin typeface="Arial (Body)"/>
                <a:ea typeface="MS PGothic" panose="020B0600070205080204" pitchFamily="34" charset="-128"/>
              </a:rPr>
              <a:t>definition</a:t>
            </a:r>
            <a:endParaRPr lang="en-US" altLang="en-US" sz="2200" dirty="0">
              <a:solidFill>
                <a:srgbClr val="000000"/>
              </a:solidFill>
              <a:latin typeface="Arial (Body)"/>
              <a:ea typeface="MS PGothic" panose="020B0600070205080204" pitchFamily="34" charset="-128"/>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View Update and Inline Views</a:t>
            </a:r>
            <a:endParaRPr lang="en-US" altLang="en-US" dirty="0">
              <a:latin typeface="Times New Roman" panose="02020603050405020304" pitchFamily="18" charset="0"/>
              <a:ea typeface="MS PGothic" panose="020B0600070205080204" pitchFamily="34" charset="-128"/>
              <a:cs typeface="+mj-cs"/>
            </a:endParaRPr>
          </a:p>
        </p:txBody>
      </p:sp>
      <p:sp>
        <p:nvSpPr>
          <p:cNvPr id="75779" name="Text Placeholder 2"/>
          <p:cNvSpPr txBox="1">
            <a:spLocks noGrp="1"/>
          </p:cNvSpPr>
          <p:nvPr>
            <p:ph type="body" idx="1"/>
          </p:nvPr>
        </p:nvSpPr>
        <p:spPr>
          <a:xfrm>
            <a:off x="457200" y="1600200"/>
            <a:ext cx="8229600" cy="4494213"/>
          </a:xfrm>
        </p:spPr>
        <p:txBody>
          <a:bodyPr>
            <a:spAutoFit/>
          </a:bodyPr>
          <a:lstStyle/>
          <a:p>
            <a:pPr marL="255588" indent="-255588">
              <a:buSzTx/>
              <a:buFontTx/>
              <a:buChar char="•"/>
              <a:tabLst/>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View involving joins</a:t>
            </a:r>
          </a:p>
          <a:p>
            <a:pPr marL="741363" lvl="1" indent="-284163">
              <a:buSzTx/>
              <a:buFontTx/>
              <a:buChar char="–"/>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Often not possible for D</a:t>
            </a:r>
            <a:r>
              <a:rPr lang="en-US" altLang="en-US" sz="1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B</a:t>
            </a:r>
            <a:r>
              <a:rPr lang="en-US" altLang="en-US" sz="1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M</a:t>
            </a:r>
            <a:r>
              <a:rPr lang="en-US" altLang="en-US" sz="1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S to determine which of the updates is intended</a:t>
            </a:r>
          </a:p>
          <a:p>
            <a:pPr marL="255588" indent="-255588">
              <a:buSzTx/>
              <a:buFontTx/>
              <a:buChar char="•"/>
              <a:tabLst/>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Clause </a:t>
            </a:r>
            <a:r>
              <a:rPr lang="en-US" altLang="en-US" sz="2400" b="1"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WITH CHECK OPTION</a:t>
            </a:r>
          </a:p>
          <a:p>
            <a:pPr marL="741363" lvl="1" indent="-284163">
              <a:buSzTx/>
              <a:buFontTx/>
              <a:buChar char="–"/>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Must be added at the end of the view definition if a view is to be updated to make sure that tuples being updated stay in the view</a:t>
            </a:r>
          </a:p>
          <a:p>
            <a:pPr marL="255588" indent="-255588">
              <a:buSzTx/>
              <a:buFontTx/>
              <a:buChar char="•"/>
              <a:tabLst/>
            </a:pPr>
            <a:r>
              <a:rPr lang="en-US" altLang="en-US" sz="2400" b="1"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In-line view</a:t>
            </a:r>
          </a:p>
          <a:p>
            <a:pPr marL="741363" lvl="1" indent="-284163">
              <a:buSzTx/>
              <a:buFontTx/>
              <a:buChar char="–"/>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Defined in the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FROM</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clause of an S</a:t>
            </a:r>
            <a:r>
              <a:rPr lang="en-US" altLang="en-US" sz="1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Q</a:t>
            </a:r>
            <a:r>
              <a:rPr lang="en-US" altLang="en-US" sz="1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L query (e.g., we saw its used in the WITH example)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Views as Authorization Mechanism</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2939236"/>
          </a:xfrm>
        </p:spPr>
        <p:txBody>
          <a:bodyPr>
            <a:spAutoFit/>
          </a:bodyPr>
          <a:lstStyle/>
          <a:p>
            <a:pPr marL="255651" indent="-255651">
              <a:tabLst/>
              <a:defRPr/>
            </a:pPr>
            <a:r>
              <a:rPr lang="en-US" altLang="en-US" sz="2200" dirty="0" smtClean="0">
                <a:solidFill>
                  <a:srgbClr val="000000"/>
                </a:solidFill>
                <a:latin typeface="+mn-lt"/>
                <a:ea typeface="MS PGothic" panose="020B0600070205080204" pitchFamily="34" charset="-128"/>
                <a:cs typeface="+mn-cs"/>
              </a:rPr>
              <a:t>S</a:t>
            </a:r>
            <a:r>
              <a:rPr lang="en-US" altLang="en-US" sz="100" dirty="0" smtClean="0">
                <a:solidFill>
                  <a:srgbClr val="000000"/>
                </a:solidFill>
                <a:latin typeface="+mn-lt"/>
                <a:ea typeface="MS PGothic" panose="020B0600070205080204" pitchFamily="34" charset="-128"/>
                <a:cs typeface="+mn-cs"/>
              </a:rPr>
              <a:t> </a:t>
            </a:r>
            <a:r>
              <a:rPr lang="en-US" altLang="en-US" sz="2200" dirty="0" smtClean="0">
                <a:solidFill>
                  <a:srgbClr val="000000"/>
                </a:solidFill>
                <a:latin typeface="+mn-lt"/>
                <a:ea typeface="MS PGothic" panose="020B0600070205080204" pitchFamily="34" charset="-128"/>
                <a:cs typeface="+mn-cs"/>
              </a:rPr>
              <a:t>Q</a:t>
            </a:r>
            <a:r>
              <a:rPr lang="en-US" altLang="en-US" sz="100" dirty="0" smtClean="0">
                <a:solidFill>
                  <a:srgbClr val="000000"/>
                </a:solidFill>
                <a:latin typeface="+mn-lt"/>
                <a:ea typeface="MS PGothic" panose="020B0600070205080204" pitchFamily="34" charset="-128"/>
                <a:cs typeface="+mn-cs"/>
              </a:rPr>
              <a:t> </a:t>
            </a:r>
            <a:r>
              <a:rPr lang="en-US" altLang="en-US" sz="2200" dirty="0" smtClean="0">
                <a:solidFill>
                  <a:srgbClr val="000000"/>
                </a:solidFill>
                <a:latin typeface="+mn-lt"/>
                <a:ea typeface="MS PGothic" panose="020B0600070205080204" pitchFamily="34" charset="-128"/>
                <a:cs typeface="+mn-cs"/>
              </a:rPr>
              <a:t>L query </a:t>
            </a:r>
            <a:r>
              <a:rPr lang="en-US" altLang="en-US" sz="2200" dirty="0">
                <a:solidFill>
                  <a:srgbClr val="000000"/>
                </a:solidFill>
                <a:latin typeface="+mn-lt"/>
                <a:ea typeface="MS PGothic" panose="020B0600070205080204" pitchFamily="34" charset="-128"/>
                <a:cs typeface="+mn-cs"/>
              </a:rPr>
              <a:t>authorization statements </a:t>
            </a:r>
            <a:r>
              <a:rPr lang="en-US" altLang="en-US" sz="2200" dirty="0" smtClean="0">
                <a:solidFill>
                  <a:srgbClr val="000000"/>
                </a:solidFill>
                <a:latin typeface="+mn-lt"/>
                <a:ea typeface="MS PGothic" panose="020B0600070205080204" pitchFamily="34" charset="-128"/>
                <a:cs typeface="+mn-cs"/>
              </a:rPr>
              <a:t>(GRANT and </a:t>
            </a:r>
            <a:r>
              <a:rPr lang="pt-BR" altLang="en-US" sz="2200" dirty="0" smtClean="0">
                <a:solidFill>
                  <a:srgbClr val="000000"/>
                </a:solidFill>
                <a:latin typeface="+mn-lt"/>
                <a:ea typeface="MS PGothic" panose="020B0600070205080204" pitchFamily="34" charset="-128"/>
                <a:cs typeface="+mn-cs"/>
              </a:rPr>
              <a:t>REVOKE</a:t>
            </a:r>
            <a:r>
              <a:rPr lang="en-US" altLang="en-US" sz="2200" dirty="0" smtClean="0">
                <a:solidFill>
                  <a:srgbClr val="000000"/>
                </a:solidFill>
                <a:latin typeface="+mn-lt"/>
                <a:ea typeface="MS PGothic" panose="020B0600070205080204" pitchFamily="34" charset="-128"/>
                <a:cs typeface="+mn-cs"/>
              </a:rPr>
              <a:t>) </a:t>
            </a:r>
            <a:r>
              <a:rPr lang="en-US" altLang="en-US" sz="2200" dirty="0">
                <a:solidFill>
                  <a:srgbClr val="000000"/>
                </a:solidFill>
                <a:latin typeface="+mn-lt"/>
                <a:ea typeface="MS PGothic" panose="020B0600070205080204" pitchFamily="34" charset="-128"/>
                <a:cs typeface="+mn-cs"/>
              </a:rPr>
              <a:t>are described in detail in Chapter 30</a:t>
            </a:r>
          </a:p>
          <a:p>
            <a:pPr marL="255651" indent="-255651">
              <a:tabLst/>
              <a:defRPr/>
            </a:pPr>
            <a:r>
              <a:rPr lang="en-US" altLang="en-US" sz="2200" dirty="0">
                <a:solidFill>
                  <a:srgbClr val="000000"/>
                </a:solidFill>
                <a:latin typeface="+mn-lt"/>
                <a:ea typeface="MS PGothic" panose="020B0600070205080204" pitchFamily="34" charset="-128"/>
                <a:cs typeface="+mn-cs"/>
              </a:rPr>
              <a:t>Views can be used to hide certain attributes or tuples from unauthorized users</a:t>
            </a:r>
          </a:p>
          <a:p>
            <a:pPr marL="255651" indent="-255651">
              <a:tabLst/>
              <a:defRPr/>
            </a:pPr>
            <a:r>
              <a:rPr lang="en-US" altLang="en-US" sz="2200" dirty="0" smtClean="0">
                <a:solidFill>
                  <a:srgbClr val="000000"/>
                </a:solidFill>
                <a:latin typeface="+mn-lt"/>
                <a:ea typeface="MS PGothic" panose="020B0600070205080204" pitchFamily="34" charset="-128"/>
                <a:cs typeface="+mn-cs"/>
              </a:rPr>
              <a:t>E.g., </a:t>
            </a:r>
            <a:r>
              <a:rPr lang="en-US" altLang="en-US" sz="2200" dirty="0">
                <a:solidFill>
                  <a:srgbClr val="000000"/>
                </a:solidFill>
                <a:latin typeface="+mn-lt"/>
                <a:ea typeface="MS PGothic" panose="020B0600070205080204" pitchFamily="34" charset="-128"/>
                <a:cs typeface="+mn-cs"/>
              </a:rPr>
              <a:t>For a user who is only allowed to see employee information for those who work for department 5, he may only access the </a:t>
            </a:r>
            <a:r>
              <a:rPr lang="en-US" altLang="en-US" sz="2200" dirty="0" smtClean="0">
                <a:solidFill>
                  <a:srgbClr val="000000"/>
                </a:solidFill>
                <a:latin typeface="+mn-lt"/>
                <a:ea typeface="MS PGothic" panose="020B0600070205080204" pitchFamily="34" charset="-128"/>
                <a:cs typeface="+mn-cs"/>
              </a:rPr>
              <a:t>view</a:t>
            </a:r>
          </a:p>
        </p:txBody>
      </p:sp>
      <p:sp>
        <p:nvSpPr>
          <p:cNvPr id="5" name="Text Placeholder 4"/>
          <p:cNvSpPr>
            <a:spLocks noGrp="1"/>
          </p:cNvSpPr>
          <p:nvPr>
            <p:ph type="body" idx="2"/>
          </p:nvPr>
        </p:nvSpPr>
        <p:spPr>
          <a:xfrm>
            <a:off x="758169" y="4539437"/>
            <a:ext cx="1814052" cy="474714"/>
          </a:xfrm>
        </p:spPr>
        <p:txBody>
          <a:bodyPr/>
          <a:lstStyle/>
          <a:p>
            <a:pPr marL="0" indent="0">
              <a:buNone/>
            </a:pPr>
            <a:r>
              <a:rPr lang="en-US" altLang="en-US" sz="2200" dirty="0">
                <a:solidFill>
                  <a:schemeClr val="tx1"/>
                </a:solidFill>
                <a:latin typeface="+mn-lt"/>
              </a:rPr>
              <a:t>DEPT5EMP:</a:t>
            </a:r>
            <a:endParaRPr lang="en-US" sz="2200" dirty="0">
              <a:latin typeface="+mn-lt"/>
            </a:endParaRPr>
          </a:p>
        </p:txBody>
      </p:sp>
      <p:pic>
        <p:nvPicPr>
          <p:cNvPr id="4" name="Picture 3" descr="Computer code. The code has 4 lines. The lines read as follows. Line 1. CREATE VIEW D E P T 5 E M P A S. Line 2. SELECT star. Line 3. FROM EMPLOYEE. Line 4. WHERE D n o equals 5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836" y="4715190"/>
            <a:ext cx="4138776" cy="1160038"/>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Schema Change Statements in S</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Q</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L</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2184400"/>
          </a:xfrm>
        </p:spPr>
        <p:txBody>
          <a:bodyPr>
            <a:spAutoFit/>
          </a:bodyPr>
          <a:lstStyle/>
          <a:p>
            <a:pPr marL="255651" indent="-255651">
              <a:tabLst/>
              <a:defRPr/>
            </a:pPr>
            <a:r>
              <a:rPr lang="en-US" altLang="en-US" sz="2400" b="1" dirty="0">
                <a:solidFill>
                  <a:srgbClr val="000000"/>
                </a:solidFill>
                <a:latin typeface="Arial (Body)"/>
                <a:ea typeface="MS PGothic" panose="020B0600070205080204" pitchFamily="34" charset="-128"/>
                <a:cs typeface="+mn-cs"/>
              </a:rPr>
              <a:t>Schema evolution </a:t>
            </a:r>
            <a:r>
              <a:rPr lang="en-US" altLang="en-US" sz="2400" b="1" dirty="0" smtClean="0">
                <a:solidFill>
                  <a:srgbClr val="000000"/>
                </a:solidFill>
                <a:latin typeface="Arial (Body)"/>
                <a:ea typeface="MS PGothic" panose="020B0600070205080204" pitchFamily="34" charset="-128"/>
                <a:cs typeface="+mn-cs"/>
              </a:rPr>
              <a:t>commands</a:t>
            </a:r>
            <a:endParaRPr lang="en-US" altLang="en-US" sz="2400" b="1" dirty="0">
              <a:solidFill>
                <a:srgbClr val="000000"/>
              </a:solidFill>
              <a:latin typeface="Arial (Body)"/>
              <a:ea typeface="MS PGothic" panose="020B0600070205080204" pitchFamily="34" charset="-128"/>
              <a:cs typeface="+mn-cs"/>
            </a:endParaRPr>
          </a:p>
          <a:p>
            <a:pPr marL="741553" lvl="1" indent="-284353">
              <a:buFont typeface="Arial" panose="020B0604020202020204" pitchFamily="34" charset="0"/>
              <a:buChar char="–"/>
              <a:defRPr/>
            </a:pPr>
            <a:r>
              <a:rPr lang="en-US" altLang="en-US" sz="2400" dirty="0" smtClean="0">
                <a:solidFill>
                  <a:srgbClr val="000000"/>
                </a:solidFill>
                <a:latin typeface="Arial (Body)"/>
                <a:ea typeface="MS PGothic" panose="020B0600070205080204" pitchFamily="34" charset="-128"/>
              </a:rPr>
              <a:t>D</a:t>
            </a:r>
            <a:r>
              <a:rPr lang="en-US" altLang="en-US" sz="100" dirty="0" smtClean="0">
                <a:solidFill>
                  <a:srgbClr val="000000"/>
                </a:solidFill>
                <a:latin typeface="Arial (Body)"/>
                <a:ea typeface="MS PGothic" panose="020B0600070205080204" pitchFamily="34" charset="-128"/>
              </a:rPr>
              <a:t> </a:t>
            </a:r>
            <a:r>
              <a:rPr lang="en-US" altLang="en-US" sz="2400" dirty="0" smtClean="0">
                <a:solidFill>
                  <a:srgbClr val="000000"/>
                </a:solidFill>
                <a:latin typeface="Arial (Body)"/>
                <a:ea typeface="MS PGothic" panose="020B0600070205080204" pitchFamily="34" charset="-128"/>
              </a:rPr>
              <a:t>B</a:t>
            </a:r>
            <a:r>
              <a:rPr lang="en-US" altLang="en-US" sz="100" dirty="0" smtClean="0">
                <a:solidFill>
                  <a:srgbClr val="000000"/>
                </a:solidFill>
                <a:latin typeface="Arial (Body)"/>
                <a:ea typeface="MS PGothic" panose="020B0600070205080204" pitchFamily="34" charset="-128"/>
              </a:rPr>
              <a:t> </a:t>
            </a:r>
            <a:r>
              <a:rPr lang="en-US" altLang="en-US" sz="2400" dirty="0" smtClean="0">
                <a:solidFill>
                  <a:srgbClr val="000000"/>
                </a:solidFill>
                <a:latin typeface="Arial (Body)"/>
                <a:ea typeface="MS PGothic" panose="020B0600070205080204" pitchFamily="34" charset="-128"/>
              </a:rPr>
              <a:t>A may </a:t>
            </a:r>
            <a:r>
              <a:rPr lang="en-US" altLang="en-US" sz="2400" dirty="0">
                <a:solidFill>
                  <a:srgbClr val="000000"/>
                </a:solidFill>
                <a:latin typeface="Arial (Body)"/>
                <a:ea typeface="MS PGothic" panose="020B0600070205080204" pitchFamily="34" charset="-128"/>
              </a:rPr>
              <a:t>want to change the schema while the database is </a:t>
            </a:r>
            <a:r>
              <a:rPr lang="en-US" altLang="en-US" sz="2400" dirty="0" smtClean="0">
                <a:solidFill>
                  <a:srgbClr val="000000"/>
                </a:solidFill>
                <a:latin typeface="Arial (Body)"/>
                <a:ea typeface="MS PGothic" panose="020B0600070205080204" pitchFamily="34" charset="-128"/>
              </a:rPr>
              <a:t>operational</a:t>
            </a:r>
            <a:endParaRPr lang="en-US" altLang="en-US" sz="2400" dirty="0">
              <a:solidFill>
                <a:srgbClr val="000000"/>
              </a:solidFill>
              <a:latin typeface="Arial (Body)"/>
              <a:ea typeface="MS PGothic" panose="020B0600070205080204" pitchFamily="34" charset="-128"/>
            </a:endParaRP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Does not require recompilation of the database schema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The DROP Command</a:t>
            </a:r>
            <a:endParaRPr lang="en-US" altLang="en-US" dirty="0">
              <a:latin typeface="Times New Roman" panose="02020603050405020304" pitchFamily="18" charset="0"/>
              <a:ea typeface="MS PGothic" panose="020B0600070205080204" pitchFamily="34" charset="-128"/>
              <a:cs typeface="+mj-cs"/>
            </a:endParaRPr>
          </a:p>
        </p:txBody>
      </p:sp>
      <p:sp>
        <p:nvSpPr>
          <p:cNvPr id="78851" name="Text Placeholder 2"/>
          <p:cNvSpPr txBox="1">
            <a:spLocks noGrp="1"/>
          </p:cNvSpPr>
          <p:nvPr>
            <p:ph type="body" idx="1"/>
          </p:nvPr>
        </p:nvSpPr>
        <p:spPr>
          <a:xfrm>
            <a:off x="457200" y="1600200"/>
            <a:ext cx="8229600" cy="4200525"/>
          </a:xfrm>
        </p:spPr>
        <p:txBody>
          <a:bodyPr>
            <a:spAutoFit/>
          </a:bodyPr>
          <a:lstStyle/>
          <a:p>
            <a:pPr marL="255588" indent="-255588">
              <a:buSzTx/>
              <a:buFontTx/>
              <a:buChar char="•"/>
              <a:tabLst/>
            </a:pP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DROP </a:t>
            </a:r>
            <a:r>
              <a:rPr lang="en-US" altLang="en-US" sz="2400"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command</a:t>
            </a:r>
          </a:p>
          <a:p>
            <a:pPr marL="741363" lvl="1" indent="-284163">
              <a:buSzTx/>
              <a:buFontTx/>
              <a:buChar char="–"/>
            </a:pPr>
            <a:r>
              <a:rPr lang="en-US" altLang="en-US" sz="2400"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Used to drop named schema elements, such as tables, domains, or constraint</a:t>
            </a:r>
          </a:p>
          <a:p>
            <a:pPr marL="255588" indent="-255588">
              <a:buSzTx/>
              <a:buFontTx/>
              <a:buChar char="•"/>
              <a:tabLst/>
            </a:pPr>
            <a:r>
              <a:rPr lang="en-US" altLang="en-US" sz="2400"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Drop behavior options:</a:t>
            </a:r>
          </a:p>
          <a:p>
            <a:pPr marL="741363" lvl="1" indent="-284163">
              <a:buSzTx/>
              <a:buFontTx/>
              <a:buChar char="–"/>
            </a:pPr>
            <a:r>
              <a:rPr lang="pt-BR"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CASCADE</a:t>
            </a:r>
            <a:r>
              <a:rPr lang="pt-BR" altLang="en-US" sz="2400"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and </a:t>
            </a:r>
            <a:r>
              <a:rPr lang="pt-BR"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RESTRICT</a:t>
            </a:r>
            <a:endPar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endParaRPr>
          </a:p>
          <a:p>
            <a:pPr marL="255588" indent="-255588">
              <a:buSzTx/>
              <a:buFontTx/>
              <a:buChar char="•"/>
              <a:tabLst/>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Example:</a:t>
            </a:r>
          </a:p>
          <a:p>
            <a:pPr marL="741363" lvl="1" indent="-284163">
              <a:buSzTx/>
              <a:buFontTx/>
              <a:buChar char="–"/>
            </a:pP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DROP SCHEMA COMPANY CASCADE;</a:t>
            </a:r>
          </a:p>
          <a:p>
            <a:pPr marL="741363" lvl="1" indent="-284163">
              <a:buSzTx/>
              <a:buFontTx/>
              <a:buChar char="–"/>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This removes the schema and all its elements including tables, views, constraints, etc.</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The </a:t>
            </a:r>
            <a:r>
              <a:rPr lang="pt-BR" altLang="en-US" dirty="0" smtClean="0">
                <a:latin typeface="Times New Roman" panose="02020603050405020304" pitchFamily="18" charset="0"/>
                <a:ea typeface="MS PGothic" panose="020B0600070205080204" pitchFamily="34" charset="-128"/>
                <a:cs typeface="+mj-cs"/>
              </a:rPr>
              <a:t>ALTER </a:t>
            </a:r>
            <a:r>
              <a:rPr lang="en-US" altLang="en-US" dirty="0" smtClean="0">
                <a:latin typeface="Times New Roman" panose="02020603050405020304" pitchFamily="18" charset="0"/>
                <a:ea typeface="MS PGothic" panose="020B0600070205080204" pitchFamily="34" charset="-128"/>
                <a:cs typeface="+mj-cs"/>
              </a:rPr>
              <a:t>Table Command</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600" cy="2454488"/>
          </a:xfrm>
        </p:spPr>
        <p:txBody>
          <a:bodyPr>
            <a:spAutoFit/>
          </a:bodyPr>
          <a:lstStyle/>
          <a:p>
            <a:pPr marL="255651" indent="-255651">
              <a:tabLst/>
              <a:defRPr/>
            </a:pPr>
            <a:r>
              <a:rPr lang="en-US" altLang="en-US" sz="2400" b="1" dirty="0">
                <a:solidFill>
                  <a:srgbClr val="000000"/>
                </a:solidFill>
                <a:latin typeface="Arial (Body)"/>
                <a:ea typeface="MS PGothic" panose="020B0600070205080204" pitchFamily="34" charset="-128"/>
                <a:cs typeface="+mn-cs"/>
              </a:rPr>
              <a:t>Alter table actions </a:t>
            </a:r>
            <a:r>
              <a:rPr lang="en-US" altLang="en-US" sz="2400" dirty="0">
                <a:solidFill>
                  <a:srgbClr val="000000"/>
                </a:solidFill>
                <a:latin typeface="Arial (Body)"/>
                <a:ea typeface="MS PGothic" panose="020B0600070205080204" pitchFamily="34" charset="-128"/>
                <a:cs typeface="+mn-cs"/>
              </a:rPr>
              <a:t>include:</a:t>
            </a: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Adding or dropping a column (attribute)</a:t>
            </a: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Changing a column definition</a:t>
            </a: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Adding or dropping table constraints</a:t>
            </a:r>
          </a:p>
          <a:p>
            <a:pPr marL="255651" indent="-255651">
              <a:tabLst/>
              <a:defRPr/>
            </a:pPr>
            <a:r>
              <a:rPr lang="en-US" altLang="en-US" sz="2400" dirty="0">
                <a:solidFill>
                  <a:srgbClr val="000000"/>
                </a:solidFill>
                <a:latin typeface="Arial (Body)"/>
                <a:ea typeface="MS PGothic" panose="020B0600070205080204" pitchFamily="34" charset="-128"/>
                <a:cs typeface="Courier New" panose="02070309020205020404" pitchFamily="49" charset="0"/>
              </a:rPr>
              <a:t>Example</a:t>
            </a:r>
            <a:r>
              <a:rPr lang="en-US" altLang="en-US" sz="2400" dirty="0" smtClean="0">
                <a:solidFill>
                  <a:srgbClr val="000000"/>
                </a:solidFill>
                <a:latin typeface="Arial (Body)"/>
                <a:ea typeface="MS PGothic" panose="020B0600070205080204" pitchFamily="34" charset="-128"/>
                <a:cs typeface="Courier New" panose="02070309020205020404" pitchFamily="49" charset="0"/>
              </a:rPr>
              <a:t>:</a:t>
            </a:r>
            <a:endParaRPr lang="en-US" altLang="en-US" sz="2400" dirty="0">
              <a:solidFill>
                <a:srgbClr val="000000"/>
              </a:solidFill>
              <a:latin typeface="Arial (Body)"/>
              <a:ea typeface="MS PGothic" panose="020B0600070205080204" pitchFamily="34" charset="-128"/>
              <a:cs typeface="Courier New" panose="02070309020205020404" pitchFamily="49" charset="0"/>
            </a:endParaRPr>
          </a:p>
        </p:txBody>
      </p:sp>
      <p:sp>
        <p:nvSpPr>
          <p:cNvPr id="8" name="Text Placeholder 7"/>
          <p:cNvSpPr>
            <a:spLocks noGrp="1"/>
          </p:cNvSpPr>
          <p:nvPr>
            <p:ph type="body" idx="2"/>
          </p:nvPr>
        </p:nvSpPr>
        <p:spPr>
          <a:xfrm>
            <a:off x="457200" y="4054688"/>
            <a:ext cx="922152" cy="545691"/>
          </a:xfrm>
        </p:spPr>
        <p:txBody>
          <a:bodyPr/>
          <a:lstStyle/>
          <a:p>
            <a:pPr lvl="1"/>
            <a:r>
              <a:rPr lang="en-US" sz="2400" dirty="0" smtClean="0">
                <a:latin typeface="+mn-lt"/>
              </a:rPr>
              <a:t> </a:t>
            </a:r>
            <a:endParaRPr lang="en-US" sz="2400" dirty="0">
              <a:latin typeface="+mn-lt"/>
            </a:endParaRPr>
          </a:p>
        </p:txBody>
      </p:sp>
      <p:pic>
        <p:nvPicPr>
          <p:cNvPr id="9" name="Picture 8" descr="Computer code. The code has 2 lines. The lines read as follows. Line 1. ALTER TABLE COMPANY period EMPLOYEE ADD COLUMN. Line 2. JOB V A R C H A R left parenthesis 12 right parenthesis semicolon."/>
          <p:cNvPicPr>
            <a:picLocks noChangeAspect="1"/>
          </p:cNvPicPr>
          <p:nvPr/>
        </p:nvPicPr>
        <p:blipFill>
          <a:blip r:embed="rId2"/>
          <a:stretch>
            <a:fillRect/>
          </a:stretch>
        </p:blipFill>
        <p:spPr>
          <a:xfrm>
            <a:off x="1412725" y="4098932"/>
            <a:ext cx="7181710" cy="829128"/>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Adding and Dropping Constraints</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077200" cy="1000244"/>
          </a:xfrm>
        </p:spPr>
        <p:txBody>
          <a:bodyPr wrap="square">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cs typeface="+mn-cs"/>
              </a:rPr>
              <a:t>Change constraints specified on a </a:t>
            </a:r>
            <a:r>
              <a:rPr lang="en-US" altLang="en-US" sz="2400" dirty="0" smtClean="0">
                <a:solidFill>
                  <a:srgbClr val="000000"/>
                </a:solidFill>
                <a:latin typeface="Arial (Body)"/>
                <a:ea typeface="MS PGothic" panose="020B0600070205080204" pitchFamily="34" charset="-128"/>
                <a:cs typeface="+mn-cs"/>
              </a:rPr>
              <a:t>table</a:t>
            </a:r>
            <a:endParaRPr lang="en-US" altLang="en-US" sz="2400" dirty="0">
              <a:solidFill>
                <a:srgbClr val="000000"/>
              </a:solidFill>
              <a:latin typeface="Arial (Body)"/>
              <a:ea typeface="MS PGothic" panose="020B0600070205080204" pitchFamily="34" charset="-128"/>
              <a:cs typeface="+mn-cs"/>
            </a:endParaRP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Add or drop a named </a:t>
            </a:r>
            <a:r>
              <a:rPr lang="en-US" altLang="en-US" sz="2400" dirty="0" smtClean="0">
                <a:solidFill>
                  <a:srgbClr val="000000"/>
                </a:solidFill>
                <a:latin typeface="Arial (Body)"/>
                <a:ea typeface="MS PGothic" panose="020B0600070205080204" pitchFamily="34" charset="-128"/>
              </a:rPr>
              <a:t>constraint</a:t>
            </a:r>
            <a:endParaRPr lang="en-US" altLang="en-US" sz="2400" dirty="0">
              <a:solidFill>
                <a:srgbClr val="000000"/>
              </a:solidFill>
              <a:latin typeface="Arial (Body)"/>
              <a:ea typeface="MS PGothic" panose="020B0600070205080204" pitchFamily="34" charset="-128"/>
            </a:endParaRPr>
          </a:p>
        </p:txBody>
      </p:sp>
      <p:pic>
        <p:nvPicPr>
          <p:cNvPr id="80900" name="Picture 2" descr="A Query reads, Line 1. ALTER TABLE which is highlighted COMPANY period EMPLOYEE Line 2. DROP CONSTRAINT which is highlighted E M P S U P E R K CASCADE which is highlighted semicol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62" y="2600444"/>
            <a:ext cx="60039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Dropping Columns, Default Values</a:t>
            </a:r>
            <a:endParaRPr lang="en-US" altLang="en-US"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0" y="1600200"/>
            <a:ext cx="8229599" cy="1815851"/>
          </a:xfrm>
        </p:spPr>
        <p:txBody>
          <a:bodyPr wrap="square">
            <a:spAutoFit/>
          </a:bodyPr>
          <a:lstStyle/>
          <a:p>
            <a:pPr marL="255651" indent="-255651">
              <a:tabLst/>
              <a:defRPr/>
            </a:pPr>
            <a:r>
              <a:rPr lang="en-US" altLang="en-US" sz="2400" dirty="0">
                <a:solidFill>
                  <a:srgbClr val="000000"/>
                </a:solidFill>
                <a:latin typeface="Arial (Body)"/>
                <a:ea typeface="MS PGothic" panose="020B0600070205080204" pitchFamily="34" charset="-128"/>
                <a:cs typeface="+mn-cs"/>
              </a:rPr>
              <a:t>To drop a column</a:t>
            </a: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Choose either </a:t>
            </a:r>
            <a:r>
              <a:rPr lang="pt-BR"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rPr>
              <a:t>CASCADE</a:t>
            </a:r>
            <a:r>
              <a:rPr lang="pt-BR" altLang="en-US" sz="2400" dirty="0" smtClean="0">
                <a:solidFill>
                  <a:srgbClr val="000000"/>
                </a:solidFill>
                <a:latin typeface="Arial (Body)"/>
                <a:ea typeface="MS PGothic" panose="020B0600070205080204" pitchFamily="34" charset="-128"/>
                <a:cs typeface="Courier New" panose="02070309020205020404" pitchFamily="49" charset="0"/>
              </a:rPr>
              <a:t> </a:t>
            </a:r>
            <a:r>
              <a:rPr lang="en-US" altLang="en-US" sz="2400" dirty="0" smtClean="0">
                <a:solidFill>
                  <a:srgbClr val="000000"/>
                </a:solidFill>
                <a:latin typeface="Arial (Body)"/>
                <a:ea typeface="MS PGothic" panose="020B0600070205080204" pitchFamily="34" charset="-128"/>
              </a:rPr>
              <a:t>or </a:t>
            </a:r>
            <a:r>
              <a:rPr lang="pt-BR"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rPr>
              <a:t>RESTRICT</a:t>
            </a:r>
            <a:endPar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endParaRPr>
          </a:p>
          <a:p>
            <a:pPr marL="741553" lvl="1" indent="-284353">
              <a:buFont typeface="Arial" panose="020B0604020202020204" pitchFamily="34" charset="0"/>
              <a:buChar char="–"/>
              <a:defRPr/>
            </a:pPr>
            <a:r>
              <a:rPr lang="pt-BR"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rPr>
              <a:t>CASCADE</a:t>
            </a:r>
            <a:r>
              <a:rPr lang="pt-BR" altLang="en-US" sz="2400" dirty="0" smtClean="0">
                <a:solidFill>
                  <a:srgbClr val="000000"/>
                </a:solidFill>
                <a:latin typeface="Arial (Body)"/>
                <a:ea typeface="MS PGothic" panose="020B0600070205080204" pitchFamily="34" charset="-128"/>
                <a:cs typeface="Courier New" panose="02070309020205020404" pitchFamily="49" charset="0"/>
              </a:rPr>
              <a:t> </a:t>
            </a:r>
            <a:r>
              <a:rPr lang="en-US" altLang="en-US" sz="2400" dirty="0" smtClean="0">
                <a:solidFill>
                  <a:srgbClr val="000000"/>
                </a:solidFill>
                <a:latin typeface="Arial (Body)"/>
                <a:ea typeface="MS PGothic" panose="020B0600070205080204" pitchFamily="34" charset="-128"/>
                <a:cs typeface="Courier New" panose="02070309020205020404" pitchFamily="49" charset="0"/>
              </a:rPr>
              <a:t>would </a:t>
            </a:r>
            <a:r>
              <a:rPr lang="en-US" altLang="en-US" sz="2400" dirty="0">
                <a:solidFill>
                  <a:srgbClr val="000000"/>
                </a:solidFill>
                <a:latin typeface="Arial (Body)"/>
                <a:ea typeface="MS PGothic" panose="020B0600070205080204" pitchFamily="34" charset="-128"/>
                <a:cs typeface="Courier New" panose="02070309020205020404" pitchFamily="49" charset="0"/>
              </a:rPr>
              <a:t>drop the column from views etc. </a:t>
            </a:r>
            <a:r>
              <a:rPr lang="pt-BR"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rPr>
              <a:t>RESTRICT</a:t>
            </a:r>
            <a:r>
              <a:rPr lang="pt-BR" altLang="en-US" sz="2400" dirty="0" smtClean="0">
                <a:solidFill>
                  <a:srgbClr val="000000"/>
                </a:solidFill>
                <a:latin typeface="Arial (Body)"/>
                <a:ea typeface="MS PGothic" panose="020B0600070205080204" pitchFamily="34" charset="-128"/>
                <a:cs typeface="Courier New" panose="02070309020205020404" pitchFamily="49" charset="0"/>
              </a:rPr>
              <a:t> </a:t>
            </a:r>
            <a:r>
              <a:rPr lang="en-US" altLang="en-US" sz="2400" dirty="0" smtClean="0">
                <a:solidFill>
                  <a:srgbClr val="000000"/>
                </a:solidFill>
                <a:latin typeface="Arial (Body)"/>
                <a:ea typeface="MS PGothic" panose="020B0600070205080204" pitchFamily="34" charset="-128"/>
                <a:cs typeface="Courier New" panose="02070309020205020404" pitchFamily="49" charset="0"/>
              </a:rPr>
              <a:t>is </a:t>
            </a:r>
            <a:r>
              <a:rPr lang="en-US" altLang="en-US" sz="2400" dirty="0">
                <a:solidFill>
                  <a:srgbClr val="000000"/>
                </a:solidFill>
                <a:latin typeface="Arial (Body)"/>
                <a:ea typeface="MS PGothic" panose="020B0600070205080204" pitchFamily="34" charset="-128"/>
                <a:cs typeface="Courier New" panose="02070309020205020404" pitchFamily="49" charset="0"/>
              </a:rPr>
              <a:t>possible if no views refer to it</a:t>
            </a:r>
            <a:r>
              <a:rPr lang="en-US" altLang="en-US" sz="2400" dirty="0" smtClean="0">
                <a:solidFill>
                  <a:srgbClr val="000000"/>
                </a:solidFill>
                <a:latin typeface="Arial (Body)"/>
                <a:ea typeface="MS PGothic" panose="020B0600070205080204" pitchFamily="34" charset="-128"/>
                <a:cs typeface="Courier New" panose="02070309020205020404" pitchFamily="49" charset="0"/>
              </a:rPr>
              <a:t>.</a:t>
            </a:r>
            <a:endParaRPr lang="en-US" altLang="en-US" sz="2400" dirty="0">
              <a:solidFill>
                <a:srgbClr val="000000"/>
              </a:solidFill>
              <a:latin typeface="Arial (Body)"/>
              <a:ea typeface="MS PGothic" panose="020B0600070205080204" pitchFamily="34" charset="-128"/>
              <a:cs typeface="Courier New" panose="02070309020205020404" pitchFamily="49" charset="0"/>
            </a:endParaRPr>
          </a:p>
        </p:txBody>
      </p:sp>
      <p:pic>
        <p:nvPicPr>
          <p:cNvPr id="10" name="Picture 9" descr="Computer code. The code has 2 lines. The lines read as follows. Line 1. ALTER TABLE COMPANY period EMPLOYEE DROP COLUMN. Line 2. Address CASCADE semicolon."/>
          <p:cNvPicPr>
            <a:picLocks noChangeAspect="1"/>
          </p:cNvPicPr>
          <p:nvPr/>
        </p:nvPicPr>
        <p:blipFill>
          <a:blip r:embed="rId2"/>
          <a:stretch>
            <a:fillRect/>
          </a:stretch>
        </p:blipFill>
        <p:spPr>
          <a:xfrm>
            <a:off x="1218909" y="3531673"/>
            <a:ext cx="6706181" cy="591363"/>
          </a:xfrm>
          <a:prstGeom prst="rect">
            <a:avLst/>
          </a:prstGeom>
        </p:spPr>
      </p:pic>
      <p:sp>
        <p:nvSpPr>
          <p:cNvPr id="4" name="Text Placeholder 3"/>
          <p:cNvSpPr>
            <a:spLocks noGrp="1"/>
          </p:cNvSpPr>
          <p:nvPr>
            <p:ph type="body" idx="2"/>
          </p:nvPr>
        </p:nvSpPr>
        <p:spPr>
          <a:xfrm>
            <a:off x="457199" y="4234938"/>
            <a:ext cx="8229600" cy="449943"/>
          </a:xfrm>
        </p:spPr>
        <p:txBody>
          <a:bodyPr/>
          <a:lstStyle/>
          <a:p>
            <a:r>
              <a:rPr lang="en-US" sz="2400" dirty="0">
                <a:solidFill>
                  <a:srgbClr val="000000"/>
                </a:solidFill>
                <a:latin typeface="Arial (Body)"/>
                <a:ea typeface="MS PGothic" panose="020B0600070205080204" pitchFamily="34" charset="-128"/>
              </a:rPr>
              <a:t>Default values can be dropped and altered </a:t>
            </a:r>
            <a:r>
              <a:rPr lang="en-US" sz="2400" dirty="0" smtClean="0">
                <a:solidFill>
                  <a:srgbClr val="000000"/>
                </a:solidFill>
                <a:latin typeface="Arial (Body)"/>
                <a:ea typeface="MS PGothic" panose="020B0600070205080204" pitchFamily="34" charset="-128"/>
              </a:rPr>
              <a:t>:</a:t>
            </a:r>
            <a:endParaRPr lang="en-US" sz="2400" dirty="0">
              <a:solidFill>
                <a:srgbClr val="000000"/>
              </a:solidFill>
              <a:latin typeface="Arial (Body)"/>
              <a:ea typeface="MS PGothic" panose="020B0600070205080204" pitchFamily="34" charset="-128"/>
            </a:endParaRPr>
          </a:p>
        </p:txBody>
      </p:sp>
      <p:pic>
        <p:nvPicPr>
          <p:cNvPr id="13" name="Picture 12" descr="Computer code. The code has 4 lines. The lines read as follows. Line 1. ALTER TABLE COMPANY period DEPARTMENT ALTER COLUMN M g r underscore s s n. Line 2. DROP DEFAULT semicolon. Line 3. ALTER TABLE COMPANY period DEPARTMENT ALTER COLUMN M g r underscore s s n. Line 4. SET DEFAULT prime 333445555 prime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760" y="4848833"/>
            <a:ext cx="7723909" cy="1246909"/>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Table 7.2 Summary of S</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Q</a:t>
            </a:r>
            <a:r>
              <a:rPr lang="en-US" altLang="en-US" sz="100" dirty="0" smtClean="0">
                <a:latin typeface="Times New Roman" panose="02020603050405020304" pitchFamily="18" charset="0"/>
                <a:ea typeface="MS PGothic" panose="020B0600070205080204" pitchFamily="34" charset="-128"/>
                <a:cs typeface="+mj-cs"/>
              </a:rPr>
              <a:t> </a:t>
            </a:r>
            <a:r>
              <a:rPr lang="en-US" altLang="en-US" dirty="0" smtClean="0">
                <a:latin typeface="Times New Roman" panose="02020603050405020304" pitchFamily="18" charset="0"/>
                <a:ea typeface="MS PGothic" panose="020B0600070205080204" pitchFamily="34" charset="-128"/>
                <a:cs typeface="+mj-cs"/>
              </a:rPr>
              <a:t>L Syntax </a:t>
            </a:r>
            <a:r>
              <a:rPr lang="en-US" altLang="en-US" sz="2000" b="0" dirty="0" smtClean="0">
                <a:latin typeface="Times New Roman" panose="02020603050405020304" pitchFamily="18" charset="0"/>
                <a:ea typeface="MS PGothic" panose="020B0600070205080204" pitchFamily="34" charset="-128"/>
                <a:cs typeface="+mj-cs"/>
              </a:rPr>
              <a:t>(1 of 2)</a:t>
            </a:r>
            <a:endParaRPr lang="en-US" altLang="en-US" sz="2000" b="0" dirty="0">
              <a:latin typeface="Times New Roman" panose="02020603050405020304" pitchFamily="18" charset="0"/>
              <a:ea typeface="MS PGothic" panose="020B0600070205080204" pitchFamily="34" charset="-128"/>
              <a:cs typeface="+mj-cs"/>
            </a:endParaRPr>
          </a:p>
        </p:txBody>
      </p:sp>
      <p:pic>
        <p:nvPicPr>
          <p:cNvPr id="82947" name="Picture 2" descr="A table titled Summary of S Q L Syntax. The Table has 13 rows and 0 columns. The columns have the following headings from left to right. The row entries are as follows. Row 1. comma CREATE TABLE left angle bracket table name right angle bracket left parenthesis left angle bracket column name right angle bracket left angle bracket column type right angle bracket left bracket left angle bracket attribute constraint right angle bracket right bracket Left brace comma left angle bracket column name right angle bracket left angle bracket column type right angle bracket left bracket left angle bracket attribute constraint right angle bracket right bracket right brace Left bracket left angle bracket table constraint right angle bracket left brace comma left angle bracket table constraint right angle bracket right brace right bracket right parenthesis. Row 2. Comma DROP TABLE left angle bracket table name right angle bracket ALTER TABLE left angle bracket table name right angle bracket ADD left angle bracket column name right angle bracket left angle bracket column type right angle bracket. Row 3. comma SELECT left bracket DISTINCT right bracket left angle bracket attribute list right angle bracket FROM left parenthesis left angle bracket table name right angle bracket left brace left angle bracket alias right angle bracket right brace pipe left angle bracket joined table right angle bracket right parenthesis left brace comma left parenthesis left angle bracket table name right angle bracket left brace left angle bracket alias right angle bracket right brace pipe left angle bracket joined table right angle bracket right parenthesis right brace left bracket WHERE left angle bracket condition right angle bracket right bracket left bracket GROUP BY left angle bracket grouping attributes right angle bracket left bracket HAVING left angle bracket group selection condition right angle bracket right bracket right bracket left bracket ORDER BY left angle bracket column name right angle bracket left bracket left angle bracket order right angle bracket right bracket left brace comma left angle bracket column name right angle bracket left bracket left angle bracket order right angle bracket right bracket right brace right bracket. Row 4. comma left angle bracket attribute list right angle bracket colon colon equals left parenthesis asterisk pipe left parenthesis left angle bracket column name right angle bracket pipe left angle bracket function right angle bracket left parenthesis left parenthesis left bracket DISTINCT right bracket left angle bracket column name right angle bracket pipe asterisk right parenthesis right parenthesis right parenthesis left brace comma left parenthesis left angle bracket column name right angle bracket pipe left angle bracket function right angle bracket left parenthesis left parenthesis left bracket DISTINCT right bracket left angle bracket column name right angle bracket pipe asterisk right parenthesis right parenthesis right brace right parenthesis right parenthesis. Row 5. Comma left angle bracket grouping attributes right angle bracket colon colon equals left angle bracket column name right angle bracket left brace comma left angle bracket column name right angle bracket right brace. Row 6. Comma left angle bracket order right angle bracket colon colon equals left parenthesis A S C pipe D E S C right parenthesis. Row 7. comma INSERT INTO left angle bracket table name right angle bracket left bracket left parenthesis left angle bracket column name right angle bracket left brace comma left angle bracket column name right angle bracket right brace right parenthesis right bracket left parenthesis VALUES left parenthesis left angle bracket constant value right angle bracket comma left brace left angle bracket constant value right angle bracket right brace right parenthesis left brace comma left parenthesis left angle bracket constant value right angle bracket left brace comma left angle bracket constant value right angle bracket right brace right parenthesis right brace Pipe left angle bracket select statement right angle bracket right parenthesis. Row 8. Comma DELETE FROM left angle bracket table name right angle bracket left bracket WHERE left angle bracket selection condition right angle bracket right bracket. Row 9. comma UPDATE left angle bracket table name right angle bracket SET left angle bracket column name right angle bracket equals left angle bracket value expression right angle bracket left brace comma left angle bracket column name right angle bracket equals left angle bracket value expression right angle bracket right brace left bracket WHERE left angle bracket selection condition right angle bracket right bracket. Row 10. comma CREATE left bracket UNIQUE right bracket INDEX left angle bracket index name right angle bracket ON left angle bracket table name right angle bracket left parenthesis left angle bracket column name right angle bracket left bracket left angle bracket order right angle bracket right bracket left brace comma left angle bracket column name right angle bracket left bracket left angle bracket order right angle bracket right bracket right brace right parenthesis left bracket CLUSTER right bracket. Row 11. Comma DROP INDEX left angle bracket index name right angle bracket. Row 12. comma CREATE VIEW left angle bracket view name right angle bracket left bracket left parenthesis left angle bracket column name right angle bracket left brace comma left angle bracket column name right angle bracket right brace right parenthesis right bracket AS left angle bracket select statement right angle bracket. Row 13. comma DROP VIEW left angle bracket view name right angle bracket"/>
          <p:cNvPicPr>
            <a:picLocks noChangeAspect="1"/>
          </p:cNvPicPr>
          <p:nvPr/>
        </p:nvPicPr>
        <p:blipFill rotWithShape="1">
          <a:blip r:embed="rId2">
            <a:extLst>
              <a:ext uri="{28A0092B-C50C-407E-A947-70E740481C1C}">
                <a14:useLocalDpi xmlns:a14="http://schemas.microsoft.com/office/drawing/2010/main" val="0"/>
              </a:ext>
            </a:extLst>
          </a:blip>
          <a:srcRect t="5353"/>
          <a:stretch/>
        </p:blipFill>
        <p:spPr bwMode="auto">
          <a:xfrm>
            <a:off x="613809" y="1713580"/>
            <a:ext cx="7942688" cy="4047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Comparisons Involving NULL and Three-Valued Logic </a:t>
            </a:r>
            <a:r>
              <a:rPr lang="en-US" altLang="en-US" sz="2000" b="0" dirty="0" smtClean="0">
                <a:latin typeface="Times New Roman" panose="02020603050405020304" pitchFamily="18" charset="0"/>
                <a:ea typeface="MS PGothic" panose="020B0600070205080204" pitchFamily="34" charset="-128"/>
                <a:cs typeface="+mj-cs"/>
              </a:rPr>
              <a:t>(3 of 3)</a:t>
            </a:r>
            <a:endParaRPr lang="en-US" altLang="en-US" sz="2000" b="0" dirty="0">
              <a:latin typeface="Times New Roman" panose="02020603050405020304" pitchFamily="18" charset="0"/>
              <a:ea typeface="MS PGothic" panose="020B0600070205080204" pitchFamily="34" charset="-128"/>
              <a:cs typeface="+mj-cs"/>
            </a:endParaRPr>
          </a:p>
        </p:txBody>
      </p:sp>
      <p:sp>
        <p:nvSpPr>
          <p:cNvPr id="19459" name="Text Placeholder 2"/>
          <p:cNvSpPr txBox="1">
            <a:spLocks noGrp="1"/>
          </p:cNvSpPr>
          <p:nvPr>
            <p:ph type="body" idx="1"/>
          </p:nvPr>
        </p:nvSpPr>
        <p:spPr>
          <a:xfrm>
            <a:off x="457200" y="1600200"/>
            <a:ext cx="8229600" cy="1484992"/>
          </a:xfrm>
        </p:spPr>
        <p:txBody>
          <a:bodyPr>
            <a:spAutoFit/>
          </a:bodyPr>
          <a:lstStyle/>
          <a:p>
            <a:pPr marL="255588" indent="-255588">
              <a:buSzTx/>
              <a:buFontTx/>
              <a:buChar char="•"/>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S</a:t>
            </a:r>
            <a:r>
              <a:rPr lang="en-US" altLang="en-US" sz="1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Q</a:t>
            </a:r>
            <a:r>
              <a:rPr lang="en-US" altLang="en-US" sz="1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L allows queries that check whether an attribute value is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NULL</a:t>
            </a:r>
          </a:p>
          <a:p>
            <a:pPr marL="255588" indent="-255588">
              <a:buSzTx/>
              <a:buFontTx/>
              <a:buChar char="•"/>
            </a:pP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I</a:t>
            </a:r>
            <a:r>
              <a:rPr lang="en-US" altLang="en-US" sz="1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S</a:t>
            </a:r>
            <a:r>
              <a:rPr lang="en-US" altLang="en-US" sz="2400" dirty="0" smtClean="0">
                <a:solidFill>
                  <a:srgbClr val="000000"/>
                </a:solidFill>
                <a:latin typeface="Arial (Body)"/>
                <a:ea typeface="MS PGothic" panose="020B0600070205080204" pitchFamily="34" charset="-128"/>
                <a:cs typeface="Courier New" panose="02070309020205020404" pitchFamily="49"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or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I</a:t>
            </a:r>
            <a:r>
              <a:rPr lang="en-US" altLang="en-US" sz="1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S NOT NULL</a:t>
            </a:r>
          </a:p>
        </p:txBody>
      </p:sp>
      <p:sp>
        <p:nvSpPr>
          <p:cNvPr id="3" name="Text Placeholder 2"/>
          <p:cNvSpPr>
            <a:spLocks noGrp="1"/>
          </p:cNvSpPr>
          <p:nvPr>
            <p:ph type="body" idx="2"/>
          </p:nvPr>
        </p:nvSpPr>
        <p:spPr>
          <a:xfrm>
            <a:off x="457200" y="3056431"/>
            <a:ext cx="8229600" cy="822395"/>
          </a:xfrm>
        </p:spPr>
        <p:txBody>
          <a:bodyPr/>
          <a:lstStyle/>
          <a:p>
            <a:pPr marL="0" indent="0">
              <a:buNone/>
            </a:pPr>
            <a:r>
              <a:rPr lang="en-IN" altLang="en-US" sz="2400" b="1" dirty="0">
                <a:solidFill>
                  <a:srgbClr val="000000"/>
                </a:solidFill>
                <a:latin typeface="+mn-lt"/>
                <a:ea typeface="MS PGothic" panose="020B0600070205080204" pitchFamily="34" charset="-128"/>
                <a:cs typeface="Courier New" panose="02070309020205020404" pitchFamily="49" charset="0"/>
                <a:sym typeface="Arial" panose="020B0604020202020204" pitchFamily="34" charset="0"/>
              </a:rPr>
              <a:t>Query 18. </a:t>
            </a:r>
            <a:r>
              <a:rPr lang="en-IN" altLang="en-US" sz="2400" dirty="0">
                <a:solidFill>
                  <a:srgbClr val="000000"/>
                </a:solidFill>
                <a:latin typeface="+mn-lt"/>
                <a:ea typeface="MS PGothic" panose="020B0600070205080204" pitchFamily="34" charset="-128"/>
                <a:cs typeface="Courier New" panose="02070309020205020404" pitchFamily="49" charset="0"/>
                <a:sym typeface="Arial" panose="020B0604020202020204" pitchFamily="34" charset="0"/>
              </a:rPr>
              <a:t>Retrieve the names of all employees who do not have supervisors</a:t>
            </a:r>
            <a:r>
              <a:rPr lang="en-IN" altLang="en-US" sz="2400" dirty="0" smtClean="0">
                <a:solidFill>
                  <a:srgbClr val="000000"/>
                </a:solidFill>
                <a:latin typeface="+mn-lt"/>
                <a:ea typeface="MS PGothic" panose="020B0600070205080204" pitchFamily="34" charset="-128"/>
                <a:cs typeface="Courier New" panose="02070309020205020404" pitchFamily="49" charset="0"/>
                <a:sym typeface="Arial" panose="020B0604020202020204" pitchFamily="34" charset="0"/>
              </a:rPr>
              <a:t>.</a:t>
            </a:r>
            <a:endParaRPr lang="en-US" altLang="en-US" sz="2400" dirty="0">
              <a:solidFill>
                <a:srgbClr val="000000"/>
              </a:solidFill>
              <a:latin typeface="+mn-lt"/>
              <a:ea typeface="MS PGothic" panose="020B0600070205080204" pitchFamily="34" charset="-128"/>
              <a:cs typeface="Courier New" panose="02070309020205020404" pitchFamily="49" charset="0"/>
              <a:sym typeface="Arial" panose="020B0604020202020204" pitchFamily="34" charset="0"/>
            </a:endParaRPr>
          </a:p>
        </p:txBody>
      </p:sp>
      <p:pic>
        <p:nvPicPr>
          <p:cNvPr id="19460" name="Picture 2" descr="The Q 18 reads SELECT F name, L name. FROM EMPLOYEE. WHERE Super underscore s s n IS NULL semicolon. SELECT FROM WHERE and IS are highlighted."/>
          <p:cNvPicPr>
            <a:picLocks noChangeAspect="1" noChangeArrowheads="1"/>
          </p:cNvPicPr>
          <p:nvPr/>
        </p:nvPicPr>
        <p:blipFill rotWithShape="1">
          <a:blip r:embed="rId2">
            <a:extLst>
              <a:ext uri="{28A0092B-C50C-407E-A947-70E740481C1C}">
                <a14:useLocalDpi xmlns:a14="http://schemas.microsoft.com/office/drawing/2010/main" val="0"/>
              </a:ext>
            </a:extLst>
          </a:blip>
          <a:srcRect t="30953" r="47322" b="9788"/>
          <a:stretch/>
        </p:blipFill>
        <p:spPr bwMode="auto">
          <a:xfrm>
            <a:off x="1075573" y="3975938"/>
            <a:ext cx="4623273" cy="983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a:latin typeface="Times New Roman" panose="02020603050405020304" pitchFamily="18" charset="0"/>
                <a:ea typeface="MS PGothic" panose="020B0600070205080204" pitchFamily="34" charset="-128"/>
              </a:rPr>
              <a:t>Table 7.2 Summary of S</a:t>
            </a:r>
            <a:r>
              <a:rPr lang="en-US" altLang="en-US" sz="100" dirty="0">
                <a:latin typeface="Times New Roman" panose="02020603050405020304" pitchFamily="18" charset="0"/>
                <a:ea typeface="MS PGothic" panose="020B0600070205080204" pitchFamily="34" charset="-128"/>
              </a:rPr>
              <a:t> </a:t>
            </a:r>
            <a:r>
              <a:rPr lang="en-US" altLang="en-US" dirty="0">
                <a:latin typeface="Times New Roman" panose="02020603050405020304" pitchFamily="18" charset="0"/>
                <a:ea typeface="MS PGothic" panose="020B0600070205080204" pitchFamily="34" charset="-128"/>
              </a:rPr>
              <a:t>Q</a:t>
            </a:r>
            <a:r>
              <a:rPr lang="en-US" altLang="en-US" sz="100" dirty="0">
                <a:latin typeface="Times New Roman" panose="02020603050405020304" pitchFamily="18" charset="0"/>
                <a:ea typeface="MS PGothic" panose="020B0600070205080204" pitchFamily="34" charset="-128"/>
              </a:rPr>
              <a:t> </a:t>
            </a:r>
            <a:r>
              <a:rPr lang="en-US" altLang="en-US" dirty="0">
                <a:latin typeface="Times New Roman" panose="02020603050405020304" pitchFamily="18" charset="0"/>
                <a:ea typeface="MS PGothic" panose="020B0600070205080204" pitchFamily="34" charset="-128"/>
              </a:rPr>
              <a:t>L Syntax </a:t>
            </a:r>
            <a:r>
              <a:rPr lang="en-US" altLang="en-US" sz="2000" b="0" dirty="0" smtClean="0">
                <a:latin typeface="Times New Roman" panose="02020603050405020304" pitchFamily="18" charset="0"/>
                <a:ea typeface="MS PGothic" panose="020B0600070205080204" pitchFamily="34" charset="-128"/>
              </a:rPr>
              <a:t>(2 </a:t>
            </a:r>
            <a:r>
              <a:rPr lang="en-US" altLang="en-US" sz="2000" b="0" dirty="0">
                <a:latin typeface="Times New Roman" panose="02020603050405020304" pitchFamily="18" charset="0"/>
                <a:ea typeface="MS PGothic" panose="020B0600070205080204" pitchFamily="34" charset="-128"/>
              </a:rPr>
              <a:t>of 2)</a:t>
            </a:r>
            <a:endParaRPr lang="en-US" altLang="en-US" sz="2000" dirty="0">
              <a:latin typeface="Times New Roman" panose="02020603050405020304" pitchFamily="18" charset="0"/>
              <a:ea typeface="MS PGothic" panose="020B0600070205080204" pitchFamily="34" charset="-128"/>
              <a:cs typeface="+mj-cs"/>
            </a:endParaRPr>
          </a:p>
        </p:txBody>
      </p:sp>
      <p:pic>
        <p:nvPicPr>
          <p:cNvPr id="83971" name="Picture 2" descr="A table titled Summary of S Q L Syntax. The Table has 6 rows and 0 columns. The columns have the following headings from left to right. The row entries are as follows. Row 1. Comma DELETE FROM left angle bracket table name right angle bracket left bracket WHERE left angle bracket selection condition right angle bracket right bracket. Row 2. comma UPDATE left angle bracket table name right angle bracket SET left angle bracket column name right angle bracket equals left angle bracket value expression right angle bracket left brace comma left angle bracket column name right angle bracket equals left angle bracket value expression right angle bracket right brace left bracket WHERE left angle bracket selection condition right angle bracket right bracket. Row 3. comma CREATE left bracket UNIQUE right bracket INDEX left angle bracket index name right angle bracket ON left angle bracket table name right angle bracket left parenthesis left angle bracket column name right angle bracket left bracket left angle bracket order right angle bracket right bracket left brace comma left angle bracket column name right angle bracket left bracket left angle bracket order right angle bracket right bracket right brace right parenthesis left bracket CLUSTER right bracket. Row 4. Comma DROP INDEX left angle bracket index name right angle bracket. Row 5. comma CREATE VIEW left angle bracket view name right angle bracket left bracket left parenthesis left angle bracket column name right angle bracket left brace comma left angle bracket column name right angle bracket right brace right parenthesis right bracket AS left angle bracket select statement right angle bracket. Row 6. Comma DROP VIEW left angle bracket view name right angle bracket."/>
          <p:cNvPicPr>
            <a:picLocks noChangeAspect="1"/>
          </p:cNvPicPr>
          <p:nvPr/>
        </p:nvPicPr>
        <p:blipFill rotWithShape="1">
          <a:blip r:embed="rId2">
            <a:extLst>
              <a:ext uri="{28A0092B-C50C-407E-A947-70E740481C1C}">
                <a14:useLocalDpi xmlns:a14="http://schemas.microsoft.com/office/drawing/2010/main" val="0"/>
              </a:ext>
            </a:extLst>
          </a:blip>
          <a:srcRect t="6393" b="7056"/>
          <a:stretch/>
        </p:blipFill>
        <p:spPr bwMode="auto">
          <a:xfrm>
            <a:off x="628218" y="1857828"/>
            <a:ext cx="7897091" cy="2902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57200" y="5128985"/>
            <a:ext cx="8229600" cy="693057"/>
          </a:xfrm>
        </p:spPr>
        <p:txBody>
          <a:bodyPr/>
          <a:lstStyle/>
          <a:p>
            <a:pPr marL="0" indent="0">
              <a:buNone/>
            </a:pPr>
            <a:r>
              <a:rPr lang="en-IN" sz="1800" b="1" dirty="0" smtClean="0">
                <a:solidFill>
                  <a:schemeClr val="tx1"/>
                </a:solidFill>
                <a:latin typeface="+mn-lt"/>
              </a:rPr>
              <a:t>Note: </a:t>
            </a:r>
            <a:r>
              <a:rPr lang="en-IN" sz="1800" dirty="0" smtClean="0">
                <a:latin typeface="+mn-lt"/>
              </a:rPr>
              <a:t>The </a:t>
            </a:r>
            <a:r>
              <a:rPr lang="en-IN" sz="1800" dirty="0">
                <a:latin typeface="+mn-lt"/>
              </a:rPr>
              <a:t>commands for creating and dropping indexes are not part of standard </a:t>
            </a:r>
            <a:r>
              <a:rPr lang="en-IN" sz="1800" dirty="0" smtClean="0">
                <a:latin typeface="+mn-lt"/>
              </a:rPr>
              <a:t>S</a:t>
            </a:r>
            <a:r>
              <a:rPr lang="en-IN" sz="100" dirty="0" smtClean="0">
                <a:latin typeface="+mn-lt"/>
              </a:rPr>
              <a:t> </a:t>
            </a:r>
            <a:r>
              <a:rPr lang="en-IN" sz="1800" dirty="0" smtClean="0">
                <a:latin typeface="+mn-lt"/>
              </a:rPr>
              <a:t>Q</a:t>
            </a:r>
            <a:r>
              <a:rPr lang="en-IN" sz="100" dirty="0" smtClean="0">
                <a:latin typeface="+mn-lt"/>
              </a:rPr>
              <a:t> </a:t>
            </a:r>
            <a:r>
              <a:rPr lang="en-IN" sz="1800" dirty="0" smtClean="0">
                <a:latin typeface="+mn-lt"/>
              </a:rPr>
              <a:t>L</a:t>
            </a:r>
            <a:r>
              <a:rPr lang="en-IN" sz="1800" dirty="0">
                <a:latin typeface="+mn-lt"/>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Summary</a:t>
            </a:r>
            <a:endParaRPr lang="en-US" altLang="en-US" dirty="0">
              <a:latin typeface="Times New Roman" panose="02020603050405020304" pitchFamily="18" charset="0"/>
              <a:ea typeface="MS PGothic" panose="020B0600070205080204" pitchFamily="34" charset="-128"/>
              <a:cs typeface="+mj-cs"/>
            </a:endParaRPr>
          </a:p>
        </p:txBody>
      </p:sp>
      <p:sp>
        <p:nvSpPr>
          <p:cNvPr id="84995" name="Text Placeholder 2"/>
          <p:cNvSpPr txBox="1">
            <a:spLocks noGrp="1"/>
          </p:cNvSpPr>
          <p:nvPr>
            <p:ph type="body" idx="1"/>
          </p:nvPr>
        </p:nvSpPr>
        <p:spPr>
          <a:xfrm>
            <a:off x="457200" y="1600200"/>
            <a:ext cx="8229600" cy="3793316"/>
          </a:xfrm>
        </p:spPr>
        <p:txBody>
          <a:bodyPr>
            <a:spAutoFit/>
          </a:bodyPr>
          <a:lstStyle/>
          <a:p>
            <a:pPr marL="255588" indent="-255588">
              <a:buSzTx/>
              <a:buFontTx/>
              <a:buChar char="•"/>
              <a:tabLst/>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Complex S</a:t>
            </a:r>
            <a:r>
              <a:rPr lang="en-US" altLang="en-US" sz="1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Q</a:t>
            </a:r>
            <a:r>
              <a:rPr lang="en-US" altLang="en-US" sz="1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L:</a:t>
            </a:r>
          </a:p>
          <a:p>
            <a:pPr marL="741363" lvl="1" indent="-284163">
              <a:buSzTx/>
              <a:buFontTx/>
              <a:buChar char="–"/>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Nested queries, joined tables (in the FROM clause), outer joins, aggregate functions, grouping</a:t>
            </a:r>
          </a:p>
          <a:p>
            <a:pPr marL="255588" indent="-255588">
              <a:buSzTx/>
              <a:buFontTx/>
              <a:buChar char="•"/>
              <a:tabLst/>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Handling semantic constraints with </a:t>
            </a:r>
            <a:r>
              <a:rPr lang="pt-BR"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CREATE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ASSERTION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and </a:t>
            </a:r>
            <a:r>
              <a:rPr lang="pt-BR"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CREATE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TRIGGER</a:t>
            </a:r>
          </a:p>
          <a:p>
            <a:pPr marL="255588" indent="-255588">
              <a:buSzTx/>
              <a:buFontTx/>
              <a:buChar char="•"/>
              <a:tabLst/>
            </a:pP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CREATE VIEW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statement and materialization strategies</a:t>
            </a:r>
          </a:p>
          <a:p>
            <a:pPr marL="255588" indent="-255588">
              <a:buSzTx/>
              <a:buFontTx/>
              <a:buChar char="•"/>
              <a:tabLst/>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Schema Modification for the D</a:t>
            </a:r>
            <a:r>
              <a:rPr lang="en-US" altLang="en-US" sz="1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B</a:t>
            </a:r>
            <a:r>
              <a:rPr lang="en-US" altLang="en-US" sz="1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As using </a:t>
            </a:r>
            <a:r>
              <a:rPr lang="pt-BR"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ALTER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TABLE, ADD AND DROP COLUMN, </a:t>
            </a:r>
            <a:r>
              <a:rPr lang="pt-BR"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ALTER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CONSTRAINT</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etc.</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txBox="1">
            <a:spLocks noGrp="1"/>
          </p:cNvSpPr>
          <p:nvPr>
            <p:ph type="title"/>
          </p:nvPr>
        </p:nvSpPr>
        <p:spPr>
          <a:xfrm>
            <a:off x="457200" y="604838"/>
            <a:ext cx="8229600" cy="708025"/>
          </a:xfrm>
        </p:spPr>
        <p:txBody>
          <a:bodyPr>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91139"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787"/>
            <a:ext cx="8229600" cy="1231076"/>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Nested Queries, Tuples, and Set/Multiset Comparisons</a:t>
            </a:r>
            <a:endParaRPr lang="en-US" altLang="en-US" dirty="0">
              <a:latin typeface="Times New Roman" panose="02020603050405020304" pitchFamily="18" charset="0"/>
              <a:ea typeface="MS PGothic" panose="020B0600070205080204" pitchFamily="34" charset="-128"/>
              <a:cs typeface="+mj-cs"/>
            </a:endParaRPr>
          </a:p>
        </p:txBody>
      </p:sp>
      <p:sp>
        <p:nvSpPr>
          <p:cNvPr id="20483" name="Text Placeholder 2"/>
          <p:cNvSpPr txBox="1">
            <a:spLocks noGrp="1"/>
          </p:cNvSpPr>
          <p:nvPr>
            <p:ph type="body" idx="1"/>
          </p:nvPr>
        </p:nvSpPr>
        <p:spPr>
          <a:xfrm>
            <a:off x="457200" y="1600200"/>
            <a:ext cx="8229600" cy="3270250"/>
          </a:xfrm>
        </p:spPr>
        <p:txBody>
          <a:bodyPr>
            <a:spAutoFit/>
          </a:bodyPr>
          <a:lstStyle/>
          <a:p>
            <a:pPr marL="255588" indent="-255588">
              <a:buSzTx/>
              <a:buFontTx/>
              <a:buChar char="•"/>
              <a:tabLst/>
            </a:pPr>
            <a:r>
              <a:rPr lang="en-US" altLang="en-US" sz="2400" b="1"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Nested queries</a:t>
            </a:r>
          </a:p>
          <a:p>
            <a:pPr marL="741363" lvl="1" indent="-284163">
              <a:buSzTx/>
              <a:buFontTx/>
              <a:buChar char="–"/>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Complete select-from-where blocks within </a:t>
            </a:r>
            <a:r>
              <a:rPr lang="pt-BR"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WHERE </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clause of another query</a:t>
            </a:r>
          </a:p>
          <a:p>
            <a:pPr marL="741363" lvl="1" indent="-284163">
              <a:buSzTx/>
              <a:buFontTx/>
              <a:buChar char="–"/>
            </a:pPr>
            <a:r>
              <a:rPr lang="en-US" altLang="en-US" sz="2400" b="1"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Outer query and nested subqueries</a:t>
            </a:r>
          </a:p>
          <a:p>
            <a:pPr marL="255588" indent="-255588">
              <a:buSzTx/>
              <a:buFontTx/>
              <a:buChar char="•"/>
              <a:tabLst/>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Comparison operator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IN</a:t>
            </a:r>
          </a:p>
          <a:p>
            <a:pPr marL="741363" lvl="1" indent="-284163">
              <a:buSzTx/>
              <a:buFontTx/>
              <a:buChar char="–"/>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Compares value </a:t>
            </a:r>
            <a:r>
              <a:rPr lang="en-US" altLang="en-US" sz="2400" i="1"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v</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with a set (or multiset) of values </a:t>
            </a:r>
            <a:r>
              <a:rPr lang="en-US" altLang="en-US" sz="2400" i="1"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V</a:t>
            </a:r>
          </a:p>
          <a:p>
            <a:pPr marL="741363" lvl="1" indent="-284163">
              <a:buSzTx/>
              <a:buFontTx/>
              <a:buChar char="–"/>
            </a:pP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Evaluates to </a:t>
            </a:r>
            <a:r>
              <a:rPr lang="en-US" altLang="en-US" sz="2400" dirty="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sym typeface="Arial" panose="020B0604020202020204" pitchFamily="34" charset="0"/>
              </a:rPr>
              <a:t>TRUE</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if </a:t>
            </a:r>
            <a:r>
              <a:rPr lang="en-US" altLang="en-US" sz="2400" i="1"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v</a:t>
            </a:r>
            <a:r>
              <a:rPr lang="en-US" altLang="en-US" sz="2400"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 is one of the elements in </a:t>
            </a:r>
            <a:r>
              <a:rPr lang="en-US" altLang="en-US" sz="2400" i="1" dirty="0" smtClean="0">
                <a:solidFill>
                  <a:srgbClr val="000000"/>
                </a:solidFill>
                <a:latin typeface="Arial (Body)"/>
                <a:ea typeface="MS PGothic" panose="020B0600070205080204" pitchFamily="34" charset="-128"/>
                <a:cs typeface="Arial" panose="020B0604020202020204" pitchFamily="34" charset="0"/>
                <a:sym typeface="Arial" panose="020B0604020202020204" pitchFamily="34" charset="0"/>
              </a:rPr>
              <a:t>V</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Nested Queries </a:t>
            </a:r>
            <a:r>
              <a:rPr lang="en-US" altLang="en-US" sz="2000" b="0" dirty="0" smtClean="0">
                <a:latin typeface="Times New Roman" panose="02020603050405020304" pitchFamily="18" charset="0"/>
                <a:ea typeface="MS PGothic" panose="020B0600070205080204" pitchFamily="34" charset="-128"/>
                <a:cs typeface="+mj-cs"/>
              </a:rPr>
              <a:t>(1 of 4)</a:t>
            </a:r>
            <a:endParaRPr lang="en-US" altLang="en-US" sz="2000" b="0" dirty="0">
              <a:latin typeface="Times New Roman" panose="02020603050405020304" pitchFamily="18" charset="0"/>
              <a:ea typeface="MS PGothic" panose="020B0600070205080204" pitchFamily="34" charset="-128"/>
              <a:cs typeface="+mj-cs"/>
            </a:endParaRPr>
          </a:p>
        </p:txBody>
      </p:sp>
      <p:pic>
        <p:nvPicPr>
          <p:cNvPr id="21507" name="Picture 2" descr="Q 4 A reads, SELECT DISTINCT P number. FROM PROJECT. WHERE P number IN. left parenthesis SELECT P number. FROM PROJECT, DEPARTMENT, EMPLOYEE WHERE D n u m equals D number AND M g r underscore s s n equals S s n AND L name equals single quote Smith single quote right parenthesis. OR P number IN. left parenthesis SELECT P no. FROM WORKS underscore ON comma EMPLOYEE. WHERE E s s n equals S s n AND L name equals single quote Smith single quote right parenthesis semicolon. SELECT, DISTINCT, FROM, WHERE, IN, OR, and AND are highligh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100" y="1810658"/>
            <a:ext cx="7289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S PGothic" panose="020B0600070205080204" pitchFamily="34" charset="-128"/>
                <a:cs typeface="+mj-cs"/>
              </a:rPr>
              <a:t>Nested Queries </a:t>
            </a:r>
            <a:r>
              <a:rPr lang="en-US" altLang="en-US" sz="2000" b="0" dirty="0" smtClean="0">
                <a:latin typeface="Times New Roman" panose="02020603050405020304" pitchFamily="18" charset="0"/>
                <a:ea typeface="MS PGothic" panose="020B0600070205080204" pitchFamily="34" charset="-128"/>
                <a:cs typeface="+mj-cs"/>
              </a:rPr>
              <a:t>(2 of 4)</a:t>
            </a:r>
            <a:endParaRPr lang="en-US" altLang="en-US" sz="2000" b="0" dirty="0">
              <a:latin typeface="Times New Roman" panose="02020603050405020304" pitchFamily="18" charset="0"/>
              <a:ea typeface="MS PGothic" panose="020B0600070205080204" pitchFamily="34" charset="-128"/>
              <a:cs typeface="+mj-cs"/>
            </a:endParaRPr>
          </a:p>
        </p:txBody>
      </p:sp>
      <p:sp>
        <p:nvSpPr>
          <p:cNvPr id="3" name="Text Placeholder 2"/>
          <p:cNvSpPr>
            <a:spLocks noGrp="1"/>
          </p:cNvSpPr>
          <p:nvPr>
            <p:ph type="body" idx="1"/>
          </p:nvPr>
        </p:nvSpPr>
        <p:spPr>
          <a:xfrm>
            <a:off x="457201" y="1584212"/>
            <a:ext cx="8229600" cy="1000125"/>
          </a:xfrm>
        </p:spPr>
        <p:txBody>
          <a:bodyPr wrap="square">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cs typeface="+mn-cs"/>
              </a:rPr>
              <a:t>Use tuples of values in </a:t>
            </a:r>
            <a:r>
              <a:rPr lang="en-US" altLang="en-US" sz="2400" dirty="0" smtClean="0">
                <a:solidFill>
                  <a:srgbClr val="000000"/>
                </a:solidFill>
                <a:latin typeface="Arial (Body)"/>
                <a:ea typeface="MS PGothic" panose="020B0600070205080204" pitchFamily="34" charset="-128"/>
                <a:cs typeface="+mn-cs"/>
              </a:rPr>
              <a:t>comparisons</a:t>
            </a:r>
            <a:endParaRPr lang="en-US" altLang="en-US" sz="2400" dirty="0">
              <a:solidFill>
                <a:srgbClr val="000000"/>
              </a:solidFill>
              <a:latin typeface="Arial (Body)"/>
              <a:ea typeface="MS PGothic" panose="020B0600070205080204" pitchFamily="34" charset="-128"/>
              <a:cs typeface="+mn-cs"/>
            </a:endParaRPr>
          </a:p>
          <a:p>
            <a:pPr marL="741553" lvl="1" indent="-284353">
              <a:buFont typeface="Arial" panose="020B0604020202020204" pitchFamily="34" charset="0"/>
              <a:buChar char="–"/>
              <a:defRPr/>
            </a:pPr>
            <a:r>
              <a:rPr lang="en-US" altLang="en-US" sz="2400" dirty="0">
                <a:solidFill>
                  <a:srgbClr val="000000"/>
                </a:solidFill>
                <a:latin typeface="Arial (Body)"/>
                <a:ea typeface="MS PGothic" panose="020B0600070205080204" pitchFamily="34" charset="-128"/>
              </a:rPr>
              <a:t>Place them within parentheses</a:t>
            </a:r>
          </a:p>
        </p:txBody>
      </p:sp>
      <p:pic>
        <p:nvPicPr>
          <p:cNvPr id="22532" name="Picture 3" descr="A Query reads, SELECT DISTINCT E s s n. FROM WORKS underscore ON WHERE left parenthesis P no comma Hours right parenthesis IN left parenthesis SELECT P no comma Hours. FROM WORKS underscore ON. WHERE E s s n equals single quote 1 2 3 4 5 6 7 8 9 single quote right parenthesis semicolon. SELECT, DISTINCT, FROM, WHERE, and IN are highligh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123" y="2693457"/>
            <a:ext cx="65627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8477</TotalTime>
  <Words>2911</Words>
  <Application>Microsoft Office PowerPoint</Application>
  <PresentationFormat>On-screen Show (4:3)</PresentationFormat>
  <Paragraphs>335</Paragraphs>
  <Slides>62</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62</vt:i4>
      </vt:variant>
    </vt:vector>
  </HeadingPairs>
  <TitlesOfParts>
    <vt:vector size="73" baseType="lpstr">
      <vt:lpstr>MS PGothic</vt:lpstr>
      <vt:lpstr>Arial</vt:lpstr>
      <vt:lpstr>Arial (Body)</vt:lpstr>
      <vt:lpstr>Cambria Math</vt:lpstr>
      <vt:lpstr>Courier New</vt:lpstr>
      <vt:lpstr>Noto Sans Symbols</vt:lpstr>
      <vt:lpstr>Times New Roman</vt:lpstr>
      <vt:lpstr>Verdana</vt:lpstr>
      <vt:lpstr>508 Lecture</vt:lpstr>
      <vt:lpstr>1_508 Lecture</vt:lpstr>
      <vt:lpstr>Equation</vt:lpstr>
      <vt:lpstr>Fundamentals of Database Systems</vt:lpstr>
      <vt:lpstr>Learning Objectives</vt:lpstr>
      <vt:lpstr>More Complex S Q L Retrieval Queries</vt:lpstr>
      <vt:lpstr>Comparisons Involving NULL and Three-Valued Logic (1 of 3)</vt:lpstr>
      <vt:lpstr>Comparisons Involving NULL and Three-Valued Logic (2 of 3)</vt:lpstr>
      <vt:lpstr>Comparisons Involving NULL and Three-Valued Logic (3 of 3)</vt:lpstr>
      <vt:lpstr>Nested Queries, Tuples, and Set/Multiset Comparisons</vt:lpstr>
      <vt:lpstr>Nested Queries (1 of 4)</vt:lpstr>
      <vt:lpstr>Nested Queries (2 of 4)</vt:lpstr>
      <vt:lpstr>Nested Queries (3 of 4)</vt:lpstr>
      <vt:lpstr>Nested Queries (4 of 4)</vt:lpstr>
      <vt:lpstr>Correlated Nested Queries</vt:lpstr>
      <vt:lpstr>The EXISTS and UNIQUE Functions in S Q L for Correlating Queries</vt:lpstr>
      <vt:lpstr>USE of EXISTS</vt:lpstr>
      <vt:lpstr>USE OF NOT EXISTS</vt:lpstr>
      <vt:lpstr>Double Negation to Accomplish “for All” in S Q L</vt:lpstr>
      <vt:lpstr>Explicit Sets and Renaming of Attributes in S Q L</vt:lpstr>
      <vt:lpstr>Specifying Joined Tables in the FROM Clause of S Q L</vt:lpstr>
      <vt:lpstr>Different Types of JOINed Tables in S Q L</vt:lpstr>
      <vt:lpstr>NATURAL JOIN</vt:lpstr>
      <vt:lpstr>INNER and OUTER Joins</vt:lpstr>
      <vt:lpstr>Example: LEFT OUTER JOIN</vt:lpstr>
      <vt:lpstr>Multiway JOIN in the FROM Clause</vt:lpstr>
      <vt:lpstr>Aggregate Functions in S Q L (1 of 3)</vt:lpstr>
      <vt:lpstr>Renaming Results of Aggregation</vt:lpstr>
      <vt:lpstr>Aggregate Functions in S Q L (2 of 3)</vt:lpstr>
      <vt:lpstr>Aggregate Functions in S Q L (3 of 3)</vt:lpstr>
      <vt:lpstr>Aggregate Functions on Booleans</vt:lpstr>
      <vt:lpstr>Grouping: The GROUP BY Clause</vt:lpstr>
      <vt:lpstr>Examples of GROUP BY</vt:lpstr>
      <vt:lpstr>Grouping: The GROUP BY and HAVING Clauses</vt:lpstr>
      <vt:lpstr>Combining the WHERE and the HAVING Clause (1 of 2)</vt:lpstr>
      <vt:lpstr>Combining the WHERE and the HAVING Clause (2 of 2)</vt:lpstr>
      <vt:lpstr>Use of WITH</vt:lpstr>
      <vt:lpstr>Example of WITH</vt:lpstr>
      <vt:lpstr>Use of CASE</vt:lpstr>
      <vt:lpstr>EXAMPLE of Use of CASE</vt:lpstr>
      <vt:lpstr>Recursive Queries in S Q L</vt:lpstr>
      <vt:lpstr>An EXAMPLE of RECURSIVE Query</vt:lpstr>
      <vt:lpstr>EXPANDED Block Structure of S Q L Queries</vt:lpstr>
      <vt:lpstr>Specifying Constraints as Assertions and Actions as Triggers</vt:lpstr>
      <vt:lpstr>Specifying General Constraints as Assertions in S Q L</vt:lpstr>
      <vt:lpstr>Introduction to Triggers in S Q L</vt:lpstr>
      <vt:lpstr>Use of TRIGGERS</vt:lpstr>
      <vt:lpstr>Views (Virtual Tables) in S Q L</vt:lpstr>
      <vt:lpstr>Specification of Views in S Q L (1 of 2)</vt:lpstr>
      <vt:lpstr>Specification of Views in S Q L (2 of 2)</vt:lpstr>
      <vt:lpstr>View Implementation, View Update, and Inline Views</vt:lpstr>
      <vt:lpstr>View Materialization (1 of 2)</vt:lpstr>
      <vt:lpstr>View Materialization (2 of 2)</vt:lpstr>
      <vt:lpstr>View Update</vt:lpstr>
      <vt:lpstr>View Update and Inline Views</vt:lpstr>
      <vt:lpstr>Views as Authorization Mechanism</vt:lpstr>
      <vt:lpstr>Schema Change Statements in S Q L</vt:lpstr>
      <vt:lpstr>The DROP Command</vt:lpstr>
      <vt:lpstr>The ALTER Table Command</vt:lpstr>
      <vt:lpstr>Adding and Dropping Constraints</vt:lpstr>
      <vt:lpstr>Dropping Columns, Default Values</vt:lpstr>
      <vt:lpstr>Table 7.2 Summary of S Q L Syntax (1 of 2)</vt:lpstr>
      <vt:lpstr>Table 7.2 Summary of S Q L Syntax (2 of 2)</vt:lpstr>
      <vt:lpstr>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Windows User</cp:lastModifiedBy>
  <cp:revision>940</cp:revision>
  <dcterms:modified xsi:type="dcterms:W3CDTF">2018-04-23T06:01:47Z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