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8"/>
  </p:notesMasterIdLst>
  <p:handoutMasterIdLst>
    <p:handoutMasterId r:id="rId49"/>
  </p:handoutMasterIdLst>
  <p:sldIdLst>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30" r:id="rId21"/>
    <p:sldId id="331" r:id="rId22"/>
    <p:sldId id="332" r:id="rId23"/>
    <p:sldId id="317" r:id="rId24"/>
    <p:sldId id="333" r:id="rId25"/>
    <p:sldId id="318" r:id="rId26"/>
    <p:sldId id="355" r:id="rId27"/>
    <p:sldId id="356" r:id="rId28"/>
    <p:sldId id="335" r:id="rId29"/>
    <p:sldId id="336" r:id="rId30"/>
    <p:sldId id="337" r:id="rId31"/>
    <p:sldId id="338" r:id="rId32"/>
    <p:sldId id="321"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06"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423" autoAdjust="0"/>
  </p:normalViewPr>
  <p:slideViewPr>
    <p:cSldViewPr snapToGrid="0" snapToObjects="1">
      <p:cViewPr varScale="1">
        <p:scale>
          <a:sx n="115" d="100"/>
          <a:sy n="115" d="100"/>
        </p:scale>
        <p:origin x="1788" y="114"/>
      </p:cViewPr>
      <p:guideLst>
        <p:guide orient="horz" pos="2160"/>
        <p:guide pos="2880"/>
      </p:guideLst>
    </p:cSldViewPr>
  </p:slideViewPr>
  <p:outlineViewPr>
    <p:cViewPr>
      <p:scale>
        <a:sx n="66" d="100"/>
        <a:sy n="66" d="100"/>
      </p:scale>
      <p:origin x="0" y="-2247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958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57111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201411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2314895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dirty="0"/>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Content Placeholder 6"/>
          <p:cNvSpPr>
            <a:spLocks noGrp="1"/>
          </p:cNvSpPr>
          <p:nvPr>
            <p:ph sz="quarter" idx="13"/>
          </p:nvPr>
        </p:nvSpPr>
        <p:spPr>
          <a:xfrm>
            <a:off x="457200" y="1552575"/>
            <a:ext cx="8232775" cy="10890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4"/>
          </p:nvPr>
        </p:nvSpPr>
        <p:spPr>
          <a:xfrm>
            <a:off x="457200" y="3019425"/>
            <a:ext cx="8232775" cy="11461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5"/>
          </p:nvPr>
        </p:nvSpPr>
        <p:spPr>
          <a:xfrm>
            <a:off x="457200" y="4427538"/>
            <a:ext cx="8232775" cy="812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440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2"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 id="214748367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363662"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9</a:t>
            </a:r>
            <a:endParaRPr lang="en-US" b="1" dirty="0">
              <a:latin typeface="+mn-lt"/>
            </a:endParaRPr>
          </a:p>
        </p:txBody>
      </p:sp>
      <p:sp>
        <p:nvSpPr>
          <p:cNvPr id="5" name="Text Placeholder 4"/>
          <p:cNvSpPr>
            <a:spLocks noGrp="1"/>
          </p:cNvSpPr>
          <p:nvPr>
            <p:ph type="body" idx="3"/>
          </p:nvPr>
        </p:nvSpPr>
        <p:spPr>
          <a:xfrm>
            <a:off x="5029198" y="3114462"/>
            <a:ext cx="3657602" cy="1172970"/>
          </a:xfrm>
        </p:spPr>
        <p:txBody>
          <a:bodyPr/>
          <a:lstStyle/>
          <a:p>
            <a:pPr algn="ctr">
              <a:defRPr/>
            </a:pPr>
            <a:r>
              <a:rPr lang="en-US" altLang="en-US" dirty="0">
                <a:latin typeface="+mn-lt"/>
              </a:rPr>
              <a:t>Relational Database Design by </a:t>
            </a:r>
            <a:r>
              <a:rPr lang="en-US" altLang="en-US" dirty="0" smtClean="0">
                <a:latin typeface="+mn-lt"/>
              </a:rPr>
              <a:t>E</a:t>
            </a:r>
            <a:r>
              <a:rPr lang="en-US" altLang="en-US" sz="100" dirty="0" smtClean="0">
                <a:latin typeface="+mn-lt"/>
              </a:rPr>
              <a:t> </a:t>
            </a:r>
            <a:r>
              <a:rPr lang="en-US" altLang="en-US" dirty="0" smtClean="0">
                <a:latin typeface="+mn-lt"/>
              </a:rPr>
              <a:t>R- </a:t>
            </a:r>
            <a:r>
              <a:rPr lang="en-US" altLang="en-US" dirty="0">
                <a:latin typeface="+mn-lt"/>
              </a:rPr>
              <a:t>and </a:t>
            </a:r>
            <a:r>
              <a:rPr lang="en-US" altLang="en-US" dirty="0" smtClean="0">
                <a:latin typeface="+mn-lt"/>
              </a:rPr>
              <a:t>E</a:t>
            </a:r>
            <a:r>
              <a:rPr lang="en-US" altLang="en-US" sz="100" dirty="0" smtClean="0">
                <a:latin typeface="+mn-lt"/>
              </a:rPr>
              <a:t> </a:t>
            </a:r>
            <a:r>
              <a:rPr lang="en-US" altLang="en-US" dirty="0" smtClean="0">
                <a:latin typeface="+mn-lt"/>
              </a:rPr>
              <a:t>E</a:t>
            </a:r>
            <a:r>
              <a:rPr lang="en-US" altLang="en-US" sz="100" dirty="0" smtClean="0">
                <a:latin typeface="+mn-lt"/>
              </a:rPr>
              <a:t> </a:t>
            </a:r>
            <a:r>
              <a:rPr lang="en-US" altLang="en-US" dirty="0" smtClean="0">
                <a:latin typeface="+mn-lt"/>
              </a:rPr>
              <a:t>R</a:t>
            </a:r>
            <a:r>
              <a:rPr lang="en-US" altLang="en-US" sz="100" dirty="0" smtClean="0">
                <a:latin typeface="+mn-lt"/>
              </a:rPr>
              <a:t> </a:t>
            </a:r>
            <a:r>
              <a:rPr lang="en-US" altLang="en-US" dirty="0" smtClean="0">
                <a:latin typeface="+mn-lt"/>
              </a:rPr>
              <a:t>R-to-Relational </a:t>
            </a:r>
            <a:r>
              <a:rPr lang="en-US" altLang="en-US" dirty="0">
                <a:latin typeface="+mn-lt"/>
              </a:rPr>
              <a:t>Mapping</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6305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(6 </a:t>
            </a:r>
            <a:r>
              <a:rPr lang="en-US" altLang="en-US" sz="2000" b="0" dirty="0"/>
              <a:t>of 14)</a:t>
            </a:r>
            <a:endParaRPr lang="en-US" dirty="0"/>
          </a:p>
        </p:txBody>
      </p:sp>
      <p:sp>
        <p:nvSpPr>
          <p:cNvPr id="3" name="Text Placeholder 2"/>
          <p:cNvSpPr>
            <a:spLocks noGrp="1"/>
          </p:cNvSpPr>
          <p:nvPr>
            <p:ph type="body" idx="1"/>
          </p:nvPr>
        </p:nvSpPr>
        <p:spPr/>
        <p:txBody>
          <a:bodyPr/>
          <a:lstStyle/>
          <a:p>
            <a:pPr marL="741600" lvl="1" indent="-428400" eaLnBrk="1" hangingPunct="1">
              <a:buSzTx/>
              <a:buFont typeface="+mj-lt"/>
              <a:buAutoNum type="arabicPeriod" startAt="2"/>
            </a:pPr>
            <a:r>
              <a:rPr lang="en-US" altLang="en-US" sz="2400" b="1" dirty="0">
                <a:latin typeface="+mn-lt"/>
              </a:rPr>
              <a:t>Merged relation (1 relation) option:</a:t>
            </a:r>
            <a:r>
              <a:rPr lang="en-US" altLang="en-US" sz="2400" dirty="0">
                <a:latin typeface="+mn-lt"/>
              </a:rPr>
              <a:t> An alternate mapping of a 1:1 relationship type is possible by merging the two entity types and the relationship into a single relation. This may be appropriate when both participations are total.</a:t>
            </a:r>
          </a:p>
          <a:p>
            <a:pPr marL="741600" lvl="1" indent="-428400" eaLnBrk="1" hangingPunct="1">
              <a:buSzTx/>
              <a:buFont typeface="+mj-lt"/>
              <a:buAutoNum type="arabicPeriod" startAt="2"/>
            </a:pPr>
            <a:r>
              <a:rPr lang="en-US" altLang="en-US" sz="2400" b="1" dirty="0">
                <a:latin typeface="+mn-lt"/>
              </a:rPr>
              <a:t>Cross-reference</a:t>
            </a:r>
            <a:r>
              <a:rPr lang="en-US" altLang="en-US" sz="2400" dirty="0">
                <a:latin typeface="+mn-lt"/>
              </a:rPr>
              <a:t> </a:t>
            </a:r>
            <a:r>
              <a:rPr lang="en-US" altLang="en-US" sz="2400" b="1" dirty="0">
                <a:latin typeface="+mn-lt"/>
              </a:rPr>
              <a:t>or relationship relation ( 3 relations) option:</a:t>
            </a:r>
            <a:r>
              <a:rPr lang="en-US" altLang="en-US" sz="2400" dirty="0">
                <a:latin typeface="+mn-lt"/>
              </a:rPr>
              <a:t> The third alternative is to set up a third relation </a:t>
            </a:r>
            <a:r>
              <a:rPr lang="en-US" altLang="en-US" sz="2400" i="1" dirty="0">
                <a:latin typeface="+mn-lt"/>
              </a:rPr>
              <a:t>R</a:t>
            </a:r>
            <a:r>
              <a:rPr lang="en-US" altLang="en-US" sz="2400" dirty="0">
                <a:latin typeface="+mn-lt"/>
              </a:rPr>
              <a:t> for the purpose of cross-referencing the primary keys of the two relations </a:t>
            </a:r>
            <a:r>
              <a:rPr lang="en-US" altLang="en-US" sz="2400" i="1" dirty="0">
                <a:latin typeface="+mn-lt"/>
              </a:rPr>
              <a:t>S</a:t>
            </a:r>
            <a:r>
              <a:rPr lang="en-US" altLang="en-US" sz="2400" dirty="0">
                <a:latin typeface="+mn-lt"/>
              </a:rPr>
              <a:t> and </a:t>
            </a:r>
            <a:r>
              <a:rPr lang="en-US" altLang="en-US" sz="2400" i="1" dirty="0">
                <a:latin typeface="+mn-lt"/>
              </a:rPr>
              <a:t>T</a:t>
            </a:r>
            <a:r>
              <a:rPr lang="en-US" altLang="en-US" sz="2400" dirty="0">
                <a:latin typeface="+mn-lt"/>
              </a:rPr>
              <a:t> representing the entity types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566473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(7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Step 4: Mapping of Binary 1:N Relationship Types.</a:t>
            </a:r>
          </a:p>
          <a:p>
            <a:pPr lvl="1" eaLnBrk="1" hangingPunct="1"/>
            <a:r>
              <a:rPr lang="en-US" altLang="en-US" sz="2400" dirty="0">
                <a:latin typeface="+mn-lt"/>
              </a:rPr>
              <a:t>For each regular binary 1:N relationship type </a:t>
            </a:r>
            <a:r>
              <a:rPr lang="en-US" altLang="en-US" sz="2400" i="1" dirty="0">
                <a:latin typeface="+mn-lt"/>
              </a:rPr>
              <a:t>R</a:t>
            </a:r>
            <a:r>
              <a:rPr lang="en-US" altLang="en-US" sz="2400" dirty="0">
                <a:latin typeface="+mn-lt"/>
              </a:rPr>
              <a:t>, identify the relation </a:t>
            </a:r>
            <a:r>
              <a:rPr lang="en-US" altLang="en-US" sz="2400" i="1" dirty="0">
                <a:latin typeface="+mn-lt"/>
              </a:rPr>
              <a:t>S</a:t>
            </a:r>
            <a:r>
              <a:rPr lang="en-US" altLang="en-US" sz="2400" dirty="0">
                <a:latin typeface="+mn-lt"/>
              </a:rPr>
              <a:t> that represent the participating entity type at the N-side of the relationship type</a:t>
            </a:r>
            <a:r>
              <a:rPr lang="en-US" altLang="en-US" sz="2400" dirty="0" smtClean="0">
                <a:latin typeface="+mn-lt"/>
              </a:rPr>
              <a:t>.</a:t>
            </a:r>
            <a:endParaRPr lang="en-US" altLang="en-US" sz="2400" dirty="0">
              <a:latin typeface="+mn-lt"/>
            </a:endParaRPr>
          </a:p>
          <a:p>
            <a:pPr lvl="1" eaLnBrk="1" hangingPunct="1"/>
            <a:r>
              <a:rPr lang="en-US" altLang="en-US" sz="2400" dirty="0">
                <a:latin typeface="+mn-lt"/>
              </a:rPr>
              <a:t>Include as foreign key in </a:t>
            </a:r>
            <a:r>
              <a:rPr lang="en-US" altLang="en-US" sz="2400" i="1" dirty="0">
                <a:latin typeface="+mn-lt"/>
              </a:rPr>
              <a:t>S</a:t>
            </a:r>
            <a:r>
              <a:rPr lang="en-US" altLang="en-US" sz="2400" dirty="0">
                <a:latin typeface="+mn-lt"/>
              </a:rPr>
              <a:t> the primary key of the relation </a:t>
            </a:r>
            <a:r>
              <a:rPr lang="en-US" altLang="en-US" sz="2400" i="1" dirty="0">
                <a:latin typeface="+mn-lt"/>
              </a:rPr>
              <a:t>T</a:t>
            </a:r>
            <a:r>
              <a:rPr lang="en-US" altLang="en-US" sz="2400" dirty="0">
                <a:latin typeface="+mn-lt"/>
              </a:rPr>
              <a:t> that represents the other entity type participating in </a:t>
            </a:r>
            <a:r>
              <a:rPr lang="en-US" altLang="en-US" sz="2400" i="1" dirty="0">
                <a:latin typeface="+mn-lt"/>
              </a:rPr>
              <a:t>R</a:t>
            </a:r>
            <a:r>
              <a:rPr lang="en-US" altLang="en-US" sz="2400" dirty="0" smtClean="0">
                <a:latin typeface="+mn-lt"/>
              </a:rPr>
              <a:t>.</a:t>
            </a:r>
            <a:endParaRPr lang="en-US" altLang="en-US" sz="2400" dirty="0">
              <a:latin typeface="+mn-lt"/>
            </a:endParaRPr>
          </a:p>
          <a:p>
            <a:pPr lvl="1" eaLnBrk="1" hangingPunct="1"/>
            <a:r>
              <a:rPr lang="en-US" altLang="en-US" sz="2400" dirty="0">
                <a:latin typeface="+mn-lt"/>
              </a:rPr>
              <a:t>Include any simple attributes of the 1:N relation type as attributes of </a:t>
            </a:r>
            <a:r>
              <a:rPr lang="en-US" altLang="en-US" sz="2400" i="1" dirty="0">
                <a:latin typeface="+mn-lt"/>
              </a:rPr>
              <a: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315574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(8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dirty="0" smtClean="0">
                <a:latin typeface="+mn-lt"/>
              </a:rPr>
              <a:t>Example</a:t>
            </a:r>
            <a:r>
              <a:rPr lang="en-US" altLang="en-US" sz="2400" dirty="0">
                <a:latin typeface="+mn-lt"/>
              </a:rPr>
              <a:t>: 1:N relationship types WORKS_FOR, CONTROLS, and SUPERVISION in the figure</a:t>
            </a:r>
            <a:r>
              <a:rPr lang="en-US" altLang="en-US" sz="2400" dirty="0" smtClean="0">
                <a:latin typeface="+mn-lt"/>
              </a:rPr>
              <a:t>.</a:t>
            </a:r>
          </a:p>
          <a:p>
            <a:pPr lvl="1" eaLnBrk="1" hangingPunct="1"/>
            <a:r>
              <a:rPr lang="en-US" altLang="en-US" sz="2400" dirty="0" smtClean="0">
                <a:latin typeface="+mn-lt"/>
              </a:rPr>
              <a:t>For </a:t>
            </a:r>
            <a:r>
              <a:rPr lang="en-US" altLang="en-US" sz="2400" dirty="0">
                <a:latin typeface="+mn-lt"/>
              </a:rPr>
              <a:t>WORKS_FOR we include the primary key DNUMBER of the DEPARTMENT relation as foreign key in the EMPLOYEE relation and call it </a:t>
            </a:r>
            <a:r>
              <a:rPr lang="en-US" altLang="en-US" sz="2400" dirty="0" smtClean="0">
                <a:latin typeface="+mn-lt"/>
              </a:rPr>
              <a:t>D</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O.</a:t>
            </a:r>
            <a:endParaRPr lang="en-US" altLang="en-US" sz="2400" dirty="0">
              <a:latin typeface="+mn-lt"/>
            </a:endParaRPr>
          </a:p>
          <a:p>
            <a:pPr eaLnBrk="1" hangingPunct="1"/>
            <a:r>
              <a:rPr lang="en-US" altLang="en-US" sz="2400" dirty="0">
                <a:latin typeface="+mn-lt"/>
              </a:rPr>
              <a:t>An alternative approach is to use a Relationship relation (cross referencing relation) – this is rarely done</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487016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(9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mn-lt"/>
              </a:rPr>
              <a:t>Step 5: Mapping of Binary M:N Relationship Types.</a:t>
            </a:r>
          </a:p>
          <a:p>
            <a:pPr lvl="1" eaLnBrk="1" hangingPunct="1"/>
            <a:r>
              <a:rPr lang="en-US" altLang="en-US" sz="2400" dirty="0">
                <a:latin typeface="+mn-lt"/>
              </a:rPr>
              <a:t>For each regular binary M:N relationship type </a:t>
            </a:r>
            <a:r>
              <a:rPr lang="en-US" altLang="en-US" sz="2400" i="1" dirty="0">
                <a:latin typeface="+mn-lt"/>
              </a:rPr>
              <a:t>R</a:t>
            </a:r>
            <a:r>
              <a:rPr lang="en-US" altLang="en-US" sz="2400" dirty="0">
                <a:latin typeface="+mn-lt"/>
              </a:rPr>
              <a:t>, </a:t>
            </a:r>
            <a:r>
              <a:rPr lang="en-US" altLang="en-US" sz="2400" b="1" dirty="0">
                <a:latin typeface="+mn-lt"/>
              </a:rPr>
              <a:t>create a new relation </a:t>
            </a:r>
            <a:r>
              <a:rPr lang="en-US" altLang="en-US" sz="2400" i="1" dirty="0">
                <a:latin typeface="+mn-lt"/>
              </a:rPr>
              <a:t>S</a:t>
            </a:r>
            <a:r>
              <a:rPr lang="en-US" altLang="en-US" sz="2400" dirty="0">
                <a:latin typeface="+mn-lt"/>
              </a:rPr>
              <a:t> to represent </a:t>
            </a:r>
            <a:r>
              <a:rPr lang="en-US" altLang="en-US" sz="2400" i="1" dirty="0">
                <a:latin typeface="+mn-lt"/>
              </a:rPr>
              <a:t>R</a:t>
            </a:r>
            <a:r>
              <a:rPr lang="en-US" altLang="en-US" sz="2400" dirty="0">
                <a:latin typeface="+mn-lt"/>
              </a:rPr>
              <a:t>. This is a </a:t>
            </a:r>
            <a:r>
              <a:rPr lang="en-US" altLang="en-US" sz="2400" b="1" dirty="0">
                <a:latin typeface="+mn-lt"/>
              </a:rPr>
              <a:t>relationship relation</a:t>
            </a:r>
            <a:r>
              <a:rPr lang="en-US" altLang="en-US" sz="2400" i="1" dirty="0">
                <a:latin typeface="+mn-lt"/>
              </a:rPr>
              <a:t>.</a:t>
            </a:r>
          </a:p>
          <a:p>
            <a:pPr lvl="1" eaLnBrk="1" hangingPunct="1"/>
            <a:r>
              <a:rPr lang="en-US" altLang="en-US" sz="2400" dirty="0">
                <a:latin typeface="+mn-lt"/>
              </a:rPr>
              <a:t>Include as foreign key attributes in </a:t>
            </a:r>
            <a:r>
              <a:rPr lang="en-US" altLang="en-US" sz="2400" i="1" dirty="0">
                <a:latin typeface="+mn-lt"/>
              </a:rPr>
              <a:t>S</a:t>
            </a:r>
            <a:r>
              <a:rPr lang="en-US" altLang="en-US" sz="2400" dirty="0">
                <a:latin typeface="+mn-lt"/>
              </a:rPr>
              <a:t> the primary keys of the relations that represent the participating entity types; </a:t>
            </a:r>
            <a:r>
              <a:rPr lang="en-US" altLang="en-US" sz="2400" b="1" dirty="0">
                <a:latin typeface="+mn-lt"/>
              </a:rPr>
              <a:t>their combination will form the primary key </a:t>
            </a:r>
            <a:r>
              <a:rPr lang="en-US" altLang="en-US" sz="2400" dirty="0">
                <a:latin typeface="+mn-lt"/>
              </a:rPr>
              <a:t>of </a:t>
            </a:r>
            <a:r>
              <a:rPr lang="en-US" altLang="en-US" sz="2400" i="1" dirty="0">
                <a:latin typeface="+mn-lt"/>
              </a:rPr>
              <a:t>S</a:t>
            </a:r>
            <a:r>
              <a:rPr lang="en-US" altLang="en-US" sz="2400" dirty="0" smtClean="0">
                <a:latin typeface="+mn-lt"/>
              </a:rPr>
              <a:t>.</a:t>
            </a:r>
            <a:endParaRPr lang="en-US" altLang="en-US" sz="2400" dirty="0">
              <a:latin typeface="+mn-lt"/>
            </a:endParaRPr>
          </a:p>
          <a:p>
            <a:pPr lvl="1" eaLnBrk="1" hangingPunct="1"/>
            <a:r>
              <a:rPr lang="en-US" altLang="en-US" sz="2400" dirty="0">
                <a:latin typeface="+mn-lt"/>
              </a:rPr>
              <a:t>Also include any simple attributes of the M:N relationship type (or simple components of composite attributes) as attributes of </a:t>
            </a:r>
            <a:r>
              <a:rPr lang="en-US" altLang="en-US" sz="2400" i="1" dirty="0">
                <a:latin typeface="+mn-lt"/>
              </a:rPr>
              <a: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304411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51520" cy="1097279"/>
          </a:xfrm>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a:t>(</a:t>
            </a:r>
            <a:r>
              <a:rPr lang="en-US" altLang="en-US" sz="2000" b="0" dirty="0" smtClean="0"/>
              <a:t>10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Example: The M:N relationship type WORKS_ON from the </a:t>
            </a:r>
            <a:r>
              <a:rPr lang="en-US" altLang="en-US" sz="2400" dirty="0" smtClean="0">
                <a:latin typeface="+mn-lt"/>
              </a:rPr>
              <a:t>E</a:t>
            </a:r>
            <a:r>
              <a:rPr lang="en-US" altLang="en-US" sz="100" dirty="0" smtClean="0">
                <a:latin typeface="+mn-lt"/>
              </a:rPr>
              <a:t> </a:t>
            </a:r>
            <a:r>
              <a:rPr lang="en-US" altLang="en-US" sz="2400" dirty="0" smtClean="0">
                <a:latin typeface="+mn-lt"/>
              </a:rPr>
              <a:t>R diagram </a:t>
            </a:r>
            <a:r>
              <a:rPr lang="en-US" altLang="en-US" sz="2400" dirty="0">
                <a:latin typeface="+mn-lt"/>
              </a:rPr>
              <a:t>is mapped by creating a relation WORKS_ON in the relational database schema.</a:t>
            </a:r>
          </a:p>
          <a:p>
            <a:pPr lvl="1" eaLnBrk="1" hangingPunct="1"/>
            <a:r>
              <a:rPr lang="en-US" altLang="en-US" sz="2400" dirty="0">
                <a:latin typeface="+mn-lt"/>
              </a:rPr>
              <a:t>The primary keys of the PROJECT and EMPLOYEE relations are included as foreign keys in WORKS_ON and </a:t>
            </a:r>
            <a:r>
              <a:rPr lang="en-US" altLang="en-US" sz="2400" dirty="0" smtClean="0">
                <a:latin typeface="+mn-lt"/>
              </a:rPr>
              <a:t>renamed P</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O </a:t>
            </a:r>
            <a:r>
              <a:rPr lang="en-US" altLang="en-US" sz="2400" dirty="0">
                <a:latin typeface="+mn-lt"/>
              </a:rPr>
              <a:t>and </a:t>
            </a:r>
            <a:r>
              <a:rPr lang="en-US" altLang="en-US" sz="2400" dirty="0" smtClean="0">
                <a:latin typeface="+mn-lt"/>
              </a:rPr>
              <a:t>E</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a:t>
            </a:r>
            <a:r>
              <a:rPr lang="en-US" altLang="en-US" sz="2400" dirty="0">
                <a:latin typeface="+mn-lt"/>
              </a:rPr>
              <a:t>, respectively</a:t>
            </a:r>
            <a:r>
              <a:rPr lang="en-US" altLang="en-US" sz="2400" dirty="0" smtClean="0">
                <a:latin typeface="+mn-lt"/>
              </a:rPr>
              <a:t>.</a:t>
            </a:r>
            <a:endParaRPr lang="en-US" altLang="en-US" sz="2400" dirty="0">
              <a:latin typeface="+mn-lt"/>
            </a:endParaRPr>
          </a:p>
          <a:p>
            <a:pPr lvl="1" eaLnBrk="1" hangingPunct="1"/>
            <a:r>
              <a:rPr lang="en-US" altLang="en-US" sz="2400" dirty="0" smtClean="0">
                <a:latin typeface="+mn-lt"/>
              </a:rPr>
              <a:t>Attribute HOURS in WORKS_ON represents the HOURS attribute of the relation type. The primary key of the WORKS_ON relation </a:t>
            </a:r>
            <a:r>
              <a:rPr lang="en-US" altLang="en-US" sz="2400" dirty="0">
                <a:latin typeface="+mn-lt"/>
              </a:rPr>
              <a:t>is the combination of the foreign key </a:t>
            </a:r>
            <a:r>
              <a:rPr lang="en-US" altLang="en-US" sz="2400" dirty="0" smtClean="0">
                <a:latin typeface="+mn-lt"/>
              </a:rPr>
              <a:t>attributes</a:t>
            </a:r>
            <a:endParaRPr lang="en-US" altLang="en-US" sz="2400" dirty="0">
              <a:latin typeface="+mn-lt"/>
            </a:endParaRPr>
          </a:p>
        </p:txBody>
      </p:sp>
      <p:graphicFrame>
        <p:nvGraphicFramePr>
          <p:cNvPr id="4" name="Object 3" descr="left brace E S S N comma P N O right brace ."/>
          <p:cNvGraphicFramePr>
            <a:graphicFrameLocks noChangeAspect="1"/>
          </p:cNvGraphicFramePr>
          <p:nvPr>
            <p:extLst>
              <p:ext uri="{D42A27DB-BD31-4B8C-83A1-F6EECF244321}">
                <p14:modId xmlns:p14="http://schemas.microsoft.com/office/powerpoint/2010/main" val="1334081315"/>
              </p:ext>
            </p:extLst>
          </p:nvPr>
        </p:nvGraphicFramePr>
        <p:xfrm>
          <a:off x="4193886" y="5101380"/>
          <a:ext cx="2057770" cy="474868"/>
        </p:xfrm>
        <a:graphic>
          <a:graphicData uri="http://schemas.openxmlformats.org/presentationml/2006/ole">
            <mc:AlternateContent xmlns:mc="http://schemas.openxmlformats.org/markup-compatibility/2006">
              <mc:Choice xmlns:v="urn:schemas-microsoft-com:vml" Requires="v">
                <p:oleObj spid="_x0000_s13397" name="Equation" r:id="rId3" imgW="990360" imgH="228600" progId="Equation.DSMT4">
                  <p:embed/>
                </p:oleObj>
              </mc:Choice>
              <mc:Fallback>
                <p:oleObj name="Equation" r:id="rId3" imgW="990360" imgH="228600" progId="Equation.DSMT4">
                  <p:embed/>
                  <p:pic>
                    <p:nvPicPr>
                      <p:cNvPr id="4" name="Object 3"/>
                      <p:cNvPicPr/>
                      <p:nvPr/>
                    </p:nvPicPr>
                    <p:blipFill>
                      <a:blip r:embed="rId4"/>
                      <a:stretch>
                        <a:fillRect/>
                      </a:stretch>
                    </p:blipFill>
                    <p:spPr>
                      <a:xfrm>
                        <a:off x="4193886" y="5101380"/>
                        <a:ext cx="2057770" cy="474868"/>
                      </a:xfrm>
                      <a:prstGeom prst="rect">
                        <a:avLst/>
                      </a:prstGeom>
                    </p:spPr>
                  </p:pic>
                </p:oleObj>
              </mc:Fallback>
            </mc:AlternateContent>
          </a:graphicData>
        </a:graphic>
      </p:graphicFrame>
    </p:spTree>
    <p:extLst>
      <p:ext uri="{BB962C8B-B14F-4D97-AF65-F5344CB8AC3E}">
        <p14:creationId xmlns:p14="http://schemas.microsoft.com/office/powerpoint/2010/main" val="3791180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32839" cy="1097279"/>
          </a:xfrm>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a:t>(</a:t>
            </a:r>
            <a:r>
              <a:rPr lang="en-US" altLang="en-US" sz="2000" b="0" dirty="0" smtClean="0"/>
              <a:t>11 </a:t>
            </a:r>
            <a:r>
              <a:rPr lang="en-US" altLang="en-US" sz="2000" b="0" dirty="0"/>
              <a:t>of 14)</a:t>
            </a:r>
            <a:endParaRPr lang="en-US" sz="2000" dirty="0"/>
          </a:p>
        </p:txBody>
      </p:sp>
      <p:sp>
        <p:nvSpPr>
          <p:cNvPr id="3" name="Text Placeholder 2"/>
          <p:cNvSpPr>
            <a:spLocks noGrp="1"/>
          </p:cNvSpPr>
          <p:nvPr>
            <p:ph type="body" idx="1"/>
          </p:nvPr>
        </p:nvSpPr>
        <p:spPr/>
        <p:txBody>
          <a:bodyPr/>
          <a:lstStyle/>
          <a:p>
            <a:pPr eaLnBrk="1" hangingPunct="1"/>
            <a:r>
              <a:rPr lang="en-US" altLang="en-US" sz="2400" b="1" dirty="0">
                <a:latin typeface="+mn-lt"/>
              </a:rPr>
              <a:t>Step 6: Mapping of Multivalued attributes.</a:t>
            </a:r>
          </a:p>
          <a:p>
            <a:pPr lvl="1"/>
            <a:r>
              <a:rPr lang="en-US" altLang="en-US" sz="2400" dirty="0">
                <a:latin typeface="+mn-lt"/>
              </a:rPr>
              <a:t>For each multivalued attribute </a:t>
            </a:r>
            <a:r>
              <a:rPr lang="en-US" altLang="en-US" sz="2400" i="1" dirty="0">
                <a:latin typeface="+mn-lt"/>
              </a:rPr>
              <a:t>A</a:t>
            </a:r>
            <a:r>
              <a:rPr lang="en-US" altLang="en-US" sz="2400" dirty="0">
                <a:latin typeface="+mn-lt"/>
              </a:rPr>
              <a:t>, create a new relation </a:t>
            </a:r>
            <a:r>
              <a:rPr lang="en-US" altLang="en-US" sz="2400" i="1" dirty="0">
                <a:latin typeface="+mn-lt"/>
              </a:rPr>
              <a:t>R</a:t>
            </a:r>
            <a:r>
              <a:rPr lang="en-US" altLang="en-US" sz="2400" dirty="0" smtClean="0">
                <a:latin typeface="+mn-lt"/>
              </a:rPr>
              <a:t>.</a:t>
            </a:r>
            <a:endParaRPr lang="en-US" altLang="en-US" sz="2400" dirty="0">
              <a:latin typeface="+mn-lt"/>
            </a:endParaRPr>
          </a:p>
          <a:p>
            <a:pPr lvl="1"/>
            <a:r>
              <a:rPr lang="en-US" altLang="en-US" sz="2400" dirty="0">
                <a:latin typeface="+mn-lt"/>
              </a:rPr>
              <a:t>This relation </a:t>
            </a:r>
            <a:r>
              <a:rPr lang="en-US" altLang="en-US" sz="2400" i="1" dirty="0">
                <a:latin typeface="+mn-lt"/>
              </a:rPr>
              <a:t>R</a:t>
            </a:r>
            <a:r>
              <a:rPr lang="en-US" altLang="en-US" sz="2400" dirty="0">
                <a:latin typeface="+mn-lt"/>
              </a:rPr>
              <a:t> will include an attribute corresponding to </a:t>
            </a:r>
            <a:r>
              <a:rPr lang="en-US" altLang="en-US" sz="2400" i="1" dirty="0">
                <a:latin typeface="+mn-lt"/>
              </a:rPr>
              <a:t>A</a:t>
            </a:r>
            <a:r>
              <a:rPr lang="en-US" altLang="en-US" sz="2400" dirty="0">
                <a:latin typeface="+mn-lt"/>
              </a:rPr>
              <a:t>, plus the primary key attribute </a:t>
            </a:r>
            <a:r>
              <a:rPr lang="en-US" altLang="en-US" sz="2400" i="1" dirty="0">
                <a:latin typeface="+mn-lt"/>
              </a:rPr>
              <a:t>K</a:t>
            </a:r>
            <a:r>
              <a:rPr lang="en-US" altLang="en-US" sz="2400" dirty="0">
                <a:latin typeface="+mn-lt"/>
              </a:rPr>
              <a:t>-as a foreign key in </a:t>
            </a:r>
            <a:r>
              <a:rPr lang="en-US" altLang="en-US" sz="2400" i="1" dirty="0">
                <a:latin typeface="+mn-lt"/>
              </a:rPr>
              <a:t>R</a:t>
            </a:r>
            <a:r>
              <a:rPr lang="en-US" altLang="en-US" sz="2400" dirty="0">
                <a:latin typeface="+mn-lt"/>
              </a:rPr>
              <a:t>-of the relation that represents the entity type of relationship type that has </a:t>
            </a:r>
            <a:r>
              <a:rPr lang="en-US" altLang="en-US" sz="2400" i="1" dirty="0">
                <a:latin typeface="+mn-lt"/>
              </a:rPr>
              <a:t>A</a:t>
            </a:r>
            <a:r>
              <a:rPr lang="en-US" altLang="en-US" sz="2400" dirty="0">
                <a:latin typeface="+mn-lt"/>
              </a:rPr>
              <a:t> as an attribute</a:t>
            </a:r>
            <a:r>
              <a:rPr lang="en-US" altLang="en-US" sz="2400" dirty="0" smtClean="0">
                <a:latin typeface="+mn-lt"/>
              </a:rPr>
              <a:t>.</a:t>
            </a:r>
            <a:endParaRPr lang="en-US" altLang="en-US" sz="2400" dirty="0">
              <a:latin typeface="+mn-lt"/>
            </a:endParaRPr>
          </a:p>
          <a:p>
            <a:pPr lvl="1"/>
            <a:r>
              <a:rPr lang="en-US" altLang="en-US" sz="2400" dirty="0">
                <a:latin typeface="+mn-lt"/>
              </a:rPr>
              <a:t>The primary key of </a:t>
            </a:r>
            <a:r>
              <a:rPr lang="en-US" altLang="en-US" sz="2400" i="1" dirty="0">
                <a:latin typeface="+mn-lt"/>
              </a:rPr>
              <a:t>R</a:t>
            </a:r>
            <a:r>
              <a:rPr lang="en-US" altLang="en-US" sz="2400" dirty="0">
                <a:latin typeface="+mn-lt"/>
              </a:rPr>
              <a:t> is the combination of </a:t>
            </a:r>
            <a:r>
              <a:rPr lang="en-US" altLang="en-US" sz="2400" i="1" dirty="0">
                <a:latin typeface="+mn-lt"/>
              </a:rPr>
              <a:t>A</a:t>
            </a:r>
            <a:r>
              <a:rPr lang="en-US" altLang="en-US" sz="2400" dirty="0">
                <a:latin typeface="+mn-lt"/>
              </a:rPr>
              <a:t> and </a:t>
            </a:r>
            <a:r>
              <a:rPr lang="en-US" altLang="en-US" sz="2400" i="1" dirty="0">
                <a:latin typeface="+mn-lt"/>
              </a:rPr>
              <a:t>K</a:t>
            </a:r>
            <a:r>
              <a:rPr lang="en-US" altLang="en-US" sz="2400" dirty="0">
                <a:latin typeface="+mn-lt"/>
              </a:rPr>
              <a:t>. If the multivalued attribute is composite, we include its simple components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248737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2000" cy="1097279"/>
          </a:xfrm>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a:t>(</a:t>
            </a:r>
            <a:r>
              <a:rPr lang="en-US" altLang="en-US" sz="2000" b="0" dirty="0" smtClean="0"/>
              <a:t>12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mn-lt"/>
              </a:rPr>
              <a:t>Example:</a:t>
            </a:r>
            <a:r>
              <a:rPr lang="en-US" altLang="en-US" sz="2400" dirty="0">
                <a:latin typeface="+mn-lt"/>
              </a:rPr>
              <a:t> The relation DEPT_LOCATIONS is created</a:t>
            </a:r>
            <a:r>
              <a:rPr lang="en-US" altLang="en-US" sz="2400" dirty="0" smtClean="0">
                <a:latin typeface="+mn-lt"/>
              </a:rPr>
              <a:t>.</a:t>
            </a:r>
            <a:endParaRPr lang="en-US" altLang="en-US" sz="2400" dirty="0">
              <a:latin typeface="+mn-lt"/>
            </a:endParaRPr>
          </a:p>
          <a:p>
            <a:pPr lvl="1"/>
            <a:r>
              <a:rPr lang="en-US" altLang="en-US" sz="2400" dirty="0">
                <a:latin typeface="+mn-lt"/>
              </a:rPr>
              <a:t>The attribute DLOCATION represents the multivalued attribute LOCATIONS of DEPARTMENT, while DNUMBER-as foreign key-represents the primary key of the DEPARTMENT relation.</a:t>
            </a:r>
          </a:p>
          <a:p>
            <a:pPr lvl="1"/>
            <a:r>
              <a:rPr lang="en-US" altLang="en-US" sz="2400" dirty="0">
                <a:latin typeface="+mn-lt"/>
              </a:rPr>
              <a:t>The primary key of </a:t>
            </a:r>
            <a:r>
              <a:rPr lang="en-US" altLang="en-US" sz="2400" i="1" dirty="0">
                <a:latin typeface="+mn-lt"/>
              </a:rPr>
              <a:t>R</a:t>
            </a:r>
            <a:r>
              <a:rPr lang="en-US" altLang="en-US" sz="2400" dirty="0">
                <a:latin typeface="+mn-lt"/>
              </a:rPr>
              <a:t> is </a:t>
            </a:r>
            <a:r>
              <a:rPr lang="en-US" altLang="en-US" sz="2400" dirty="0" smtClean="0">
                <a:latin typeface="+mn-lt"/>
              </a:rPr>
              <a:t>the combination of </a:t>
            </a:r>
            <a:r>
              <a:rPr lang="en-US" altLang="en-US" sz="2400" dirty="0">
                <a:latin typeface="+mn-lt"/>
              </a:rPr>
              <a:t>{DNUMBER, DLOCATION}.</a:t>
            </a:r>
          </a:p>
        </p:txBody>
      </p:sp>
    </p:spTree>
    <p:extLst>
      <p:ext uri="{BB962C8B-B14F-4D97-AF65-F5344CB8AC3E}">
        <p14:creationId xmlns:p14="http://schemas.microsoft.com/office/powerpoint/2010/main" val="1919320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47587" cy="1097279"/>
          </a:xfrm>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a:t>(</a:t>
            </a:r>
            <a:r>
              <a:rPr lang="en-US" altLang="en-US" sz="2000" b="0" dirty="0" smtClean="0"/>
              <a:t>13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mn-lt"/>
              </a:rPr>
              <a:t>Step 7: Mapping of </a:t>
            </a:r>
            <a:r>
              <a:rPr lang="en-US" altLang="en-US" sz="2400" b="1" i="1" dirty="0" smtClean="0">
                <a:latin typeface="+mn-lt"/>
              </a:rPr>
              <a:t>N</a:t>
            </a:r>
            <a:r>
              <a:rPr lang="en-US" altLang="en-US" sz="2400" b="1" dirty="0" smtClean="0">
                <a:latin typeface="+mn-lt"/>
              </a:rPr>
              <a:t>-ary </a:t>
            </a:r>
            <a:r>
              <a:rPr lang="en-US" altLang="en-US" sz="2400" b="1" dirty="0">
                <a:latin typeface="+mn-lt"/>
              </a:rPr>
              <a:t>Relationship Types.</a:t>
            </a:r>
            <a:endParaRPr lang="en-US" altLang="en-US" sz="2400" dirty="0">
              <a:latin typeface="+mn-lt"/>
            </a:endParaRPr>
          </a:p>
          <a:p>
            <a:pPr lvl="1"/>
            <a:r>
              <a:rPr lang="en-US" altLang="en-US" sz="2400" dirty="0">
                <a:latin typeface="+mn-lt"/>
              </a:rPr>
              <a:t>For each </a:t>
            </a:r>
            <a:r>
              <a:rPr lang="en-US" altLang="en-US" sz="2400" i="1" dirty="0">
                <a:latin typeface="+mn-lt"/>
              </a:rPr>
              <a:t>n</a:t>
            </a:r>
            <a:r>
              <a:rPr lang="en-US" altLang="en-US" sz="2400" dirty="0">
                <a:latin typeface="+mn-lt"/>
              </a:rPr>
              <a:t>-ary relationship type </a:t>
            </a:r>
            <a:r>
              <a:rPr lang="en-US" altLang="en-US" sz="2400" i="1" dirty="0">
                <a:latin typeface="+mn-lt"/>
              </a:rPr>
              <a:t>R</a:t>
            </a:r>
            <a:r>
              <a:rPr lang="en-US" altLang="en-US" sz="2400" dirty="0">
                <a:latin typeface="+mn-lt"/>
              </a:rPr>
              <a:t>, where </a:t>
            </a:r>
            <a:r>
              <a:rPr lang="en-US" altLang="en-US" sz="2400" i="1" dirty="0">
                <a:latin typeface="+mn-lt"/>
              </a:rPr>
              <a:t>n</a:t>
            </a:r>
            <a:r>
              <a:rPr lang="en-US" altLang="en-US" sz="2400" dirty="0">
                <a:latin typeface="+mn-lt"/>
              </a:rPr>
              <a:t>&gt;2, create a new relationship </a:t>
            </a:r>
            <a:r>
              <a:rPr lang="en-US" altLang="en-US" sz="2400" i="1" dirty="0">
                <a:latin typeface="+mn-lt"/>
              </a:rPr>
              <a:t>S</a:t>
            </a:r>
            <a:r>
              <a:rPr lang="en-US" altLang="en-US" sz="2400" dirty="0">
                <a:latin typeface="+mn-lt"/>
              </a:rPr>
              <a:t> to represent </a:t>
            </a:r>
            <a:r>
              <a:rPr lang="en-US" altLang="en-US" sz="2400" i="1" dirty="0">
                <a:latin typeface="+mn-lt"/>
              </a:rPr>
              <a:t>R</a:t>
            </a:r>
            <a:r>
              <a:rPr lang="en-US" altLang="en-US" sz="2400" dirty="0">
                <a:latin typeface="+mn-lt"/>
              </a:rPr>
              <a:t>.</a:t>
            </a:r>
          </a:p>
          <a:p>
            <a:pPr lvl="1"/>
            <a:r>
              <a:rPr lang="en-US" altLang="en-US" sz="2400" dirty="0">
                <a:latin typeface="+mn-lt"/>
              </a:rPr>
              <a:t>Include as foreign key attributes in </a:t>
            </a:r>
            <a:r>
              <a:rPr lang="en-US" altLang="en-US" sz="2400" i="1" dirty="0">
                <a:latin typeface="+mn-lt"/>
              </a:rPr>
              <a:t>S</a:t>
            </a:r>
            <a:r>
              <a:rPr lang="en-US" altLang="en-US" sz="2400" dirty="0">
                <a:latin typeface="+mn-lt"/>
              </a:rPr>
              <a:t> the primary keys of the relations that represent the participating entity types</a:t>
            </a:r>
            <a:r>
              <a:rPr lang="en-US" altLang="en-US" sz="2400" dirty="0" smtClean="0">
                <a:latin typeface="+mn-lt"/>
              </a:rPr>
              <a:t>.</a:t>
            </a:r>
            <a:endParaRPr lang="en-US" altLang="en-US" sz="2400" dirty="0">
              <a:latin typeface="+mn-lt"/>
            </a:endParaRPr>
          </a:p>
          <a:p>
            <a:pPr lvl="1"/>
            <a:r>
              <a:rPr lang="en-US" altLang="en-US" sz="2400" dirty="0">
                <a:latin typeface="+mn-lt"/>
              </a:rPr>
              <a:t>Also include any simple attributes of the </a:t>
            </a:r>
            <a:r>
              <a:rPr lang="en-US" altLang="en-US" sz="2400" i="1" dirty="0">
                <a:latin typeface="+mn-lt"/>
              </a:rPr>
              <a:t>n</a:t>
            </a:r>
            <a:r>
              <a:rPr lang="en-US" altLang="en-US" sz="2400" dirty="0">
                <a:latin typeface="+mn-lt"/>
              </a:rPr>
              <a:t>-ary relationship type (or simple components of composite attributes) as attributes of </a:t>
            </a:r>
            <a:r>
              <a:rPr lang="en-US" altLang="en-US" sz="2400" i="1" dirty="0">
                <a:latin typeface="+mn-lt"/>
              </a:rPr>
              <a:t>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6409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2000" cy="1097279"/>
          </a:xfrm>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a:t>(</a:t>
            </a:r>
            <a:r>
              <a:rPr lang="en-US" altLang="en-US" sz="2000" b="0" dirty="0" smtClean="0"/>
              <a:t>14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mn-lt"/>
              </a:rPr>
              <a:t>Example: </a:t>
            </a:r>
            <a:r>
              <a:rPr lang="en-US" altLang="en-US" sz="2400" dirty="0">
                <a:latin typeface="+mn-lt"/>
              </a:rPr>
              <a:t>The relationship type SUPPY in the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on the next slide.</a:t>
            </a:r>
          </a:p>
          <a:p>
            <a:pPr lvl="1" eaLnBrk="1" hangingPunct="1"/>
            <a:r>
              <a:rPr lang="en-US" altLang="en-US" sz="2400" dirty="0">
                <a:latin typeface="+mn-lt"/>
              </a:rPr>
              <a:t>This can be mapped to the relation SUPPLY shown in the relational schema, whose primary key is the combination of the three foreign </a:t>
            </a:r>
            <a:r>
              <a:rPr lang="en-US" altLang="en-US" sz="2400" dirty="0" smtClean="0">
                <a:latin typeface="+mn-lt"/>
              </a:rPr>
              <a:t>keys </a:t>
            </a:r>
            <a:r>
              <a:rPr lang="en-US" altLang="en-US" sz="2400" dirty="0">
                <a:latin typeface="+mn-lt"/>
              </a:rPr>
              <a:t>{</a:t>
            </a:r>
            <a:r>
              <a:rPr lang="en-US" altLang="en-US" sz="2400" dirty="0" smtClean="0">
                <a:latin typeface="+mn-lt"/>
              </a:rPr>
              <a:t>S</a:t>
            </a:r>
            <a:r>
              <a:rPr lang="en-US" altLang="en-US" sz="100" dirty="0" smtClean="0">
                <a:latin typeface="+mn-lt"/>
              </a:rPr>
              <a:t> </a:t>
            </a:r>
            <a:r>
              <a:rPr lang="en-US" altLang="en-US" sz="2400" dirty="0" smtClean="0">
                <a:latin typeface="+mn-lt"/>
              </a:rPr>
              <a:t>NAME</a:t>
            </a:r>
            <a:r>
              <a:rPr lang="en-US" altLang="en-US" sz="2400" dirty="0">
                <a:latin typeface="+mn-lt"/>
              </a:rPr>
              <a:t>, </a:t>
            </a:r>
            <a:r>
              <a:rPr lang="en-US" altLang="en-US" sz="2400" dirty="0" smtClean="0">
                <a:latin typeface="+mn-lt"/>
              </a:rPr>
              <a:t>PART</a:t>
            </a:r>
            <a:r>
              <a:rPr lang="en-US" altLang="en-US" sz="100" dirty="0" smtClean="0">
                <a:latin typeface="+mn-lt"/>
              </a:rPr>
              <a:t> </a:t>
            </a:r>
            <a:r>
              <a:rPr lang="en-US" altLang="en-US" sz="2400" dirty="0" smtClean="0">
                <a:latin typeface="+mn-lt"/>
              </a:rPr>
              <a:t>N</a:t>
            </a:r>
            <a:r>
              <a:rPr lang="en-US" altLang="en-US" sz="100" dirty="0" smtClean="0">
                <a:latin typeface="+mn-lt"/>
              </a:rPr>
              <a:t> </a:t>
            </a:r>
            <a:r>
              <a:rPr lang="en-US" altLang="en-US" sz="2400" dirty="0" smtClean="0">
                <a:latin typeface="+mn-lt"/>
              </a:rPr>
              <a:t>O</a:t>
            </a:r>
            <a:r>
              <a:rPr lang="en-US" altLang="en-US" sz="2400" dirty="0">
                <a:latin typeface="+mn-lt"/>
              </a:rPr>
              <a:t>, </a:t>
            </a:r>
            <a:r>
              <a:rPr lang="en-US" altLang="en-US" sz="2400" dirty="0" smtClean="0">
                <a:latin typeface="+mn-lt"/>
              </a:rPr>
              <a:t>PROJ</a:t>
            </a:r>
            <a:r>
              <a:rPr lang="en-US" altLang="en-US" sz="100" dirty="0" smtClean="0">
                <a:latin typeface="+mn-lt"/>
              </a:rPr>
              <a:t> </a:t>
            </a:r>
            <a:r>
              <a:rPr lang="en-US" altLang="en-US" sz="2400" dirty="0" smtClean="0">
                <a:latin typeface="+mn-lt"/>
              </a:rPr>
              <a:t>NAME</a:t>
            </a:r>
            <a:r>
              <a:rPr lang="en-US" altLang="en-US" sz="2400" dirty="0">
                <a:latin typeface="+mn-lt"/>
              </a:rPr>
              <a:t>}</a:t>
            </a:r>
            <a:endParaRPr lang="en-US" altLang="en-US" sz="2400" b="1" dirty="0">
              <a:solidFill>
                <a:srgbClr val="FF0066"/>
              </a:solidFill>
              <a:latin typeface="+mn-lt"/>
            </a:endParaRPr>
          </a:p>
        </p:txBody>
      </p:sp>
    </p:spTree>
    <p:extLst>
      <p:ext uri="{BB962C8B-B14F-4D97-AF65-F5344CB8AC3E}">
        <p14:creationId xmlns:p14="http://schemas.microsoft.com/office/powerpoint/2010/main" val="362010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Figure 9.2 </a:t>
            </a:r>
            <a:r>
              <a:rPr lang="en-US" sz="2800" dirty="0" smtClean="0"/>
              <a:t>Result </a:t>
            </a:r>
            <a:r>
              <a:rPr lang="en-US" sz="2800" dirty="0"/>
              <a:t>of Mapping the COMPANY </a:t>
            </a:r>
            <a:r>
              <a:rPr lang="en-US" sz="2800" dirty="0" smtClean="0"/>
              <a:t>E</a:t>
            </a:r>
            <a:r>
              <a:rPr lang="en-US" sz="100" dirty="0" smtClean="0"/>
              <a:t> </a:t>
            </a:r>
            <a:r>
              <a:rPr lang="en-US" sz="2800" dirty="0" smtClean="0"/>
              <a:t>R </a:t>
            </a:r>
            <a:r>
              <a:rPr lang="en-US" sz="2800" dirty="0"/>
              <a:t>Schema into a Relational Database </a:t>
            </a:r>
            <a:r>
              <a:rPr lang="en-US" sz="2800" dirty="0" smtClean="0"/>
              <a:t>Schema</a:t>
            </a:r>
            <a:endParaRPr lang="en-US" sz="2800" dirty="0"/>
          </a:p>
        </p:txBody>
      </p:sp>
      <p:pic>
        <p:nvPicPr>
          <p:cNvPr id="4" name="Picture 2" descr="A diagram represents the company relational database schema. The database contains 7 attributes as follows, Employee, Department, D E P T underscore locations, Project, Works underscore on, and Dependent. Employee contains the following entities, F name, Minint, L name S s n, it is underlined, B date, Address, Sex, Salary, Super underscore s s n, and D n o. Department contains following entities, D name, D number, it is underlined, M g r underscore s s n, M g r underscore start underscore date. D E P T underscore locations contain the following entities, D number, D location. These two are underlined. Project contains the following entities, P name, P number, it is underlined, P location D n u m. works underscore on contain the following entities, E s s n, P no, these two are highlighted, Hours. Dependent contains the following entities, E s s n, Dependent underscore name, these two are underlined, Sex, b date, Relationship. Super underscore s s n in under the attribute Employee points the S s s in the same Employee attribute. D no in under the attribute Employee points the D number in the Department attribute. M g r underscore s s n under the attribute department points the S s n under the Employee attribute. D number under the attribute D E P T underscore locations points the D number in the attribute department. D n u m under the attribute D E P T project points the D number in the attribute department. E s s n under the attribute Work underscore on points S s n under the Employee attribute. P no under the attribute Work underscore on points the O number under attribute project. E s s n under the Dependent attribute points the S s n under the Employee attribut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3643" y="1503638"/>
            <a:ext cx="6656714" cy="477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784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Text Placeholder 2"/>
          <p:cNvSpPr>
            <a:spLocks noGrp="1"/>
          </p:cNvSpPr>
          <p:nvPr>
            <p:ph type="body" idx="1"/>
          </p:nvPr>
        </p:nvSpPr>
        <p:spPr/>
        <p:txBody>
          <a:bodyPr/>
          <a:lstStyle/>
          <a:p>
            <a:pPr marL="0" indent="0" eaLnBrk="1" hangingPunct="1">
              <a:buNone/>
            </a:pPr>
            <a:r>
              <a:rPr lang="en-US" altLang="en-US" sz="2000" b="1" dirty="0" smtClean="0">
                <a:solidFill>
                  <a:schemeClr val="tx2"/>
                </a:solidFill>
                <a:latin typeface="+mn-lt"/>
              </a:rPr>
              <a:t>9.1</a:t>
            </a:r>
            <a:r>
              <a:rPr lang="en-US" altLang="en-US" sz="2000" b="1" dirty="0" smtClean="0">
                <a:latin typeface="+mn-lt"/>
              </a:rPr>
              <a:t> E</a:t>
            </a:r>
            <a:r>
              <a:rPr lang="en-US" altLang="en-US" sz="100" b="1" dirty="0" smtClean="0">
                <a:latin typeface="+mn-lt"/>
              </a:rPr>
              <a:t> </a:t>
            </a:r>
            <a:r>
              <a:rPr lang="en-US" altLang="en-US" sz="2000" b="1" dirty="0" smtClean="0">
                <a:latin typeface="+mn-lt"/>
              </a:rPr>
              <a:t>R-to-Relational </a:t>
            </a:r>
            <a:r>
              <a:rPr lang="en-US" altLang="en-US" sz="2000" b="1" dirty="0">
                <a:latin typeface="+mn-lt"/>
              </a:rPr>
              <a:t>Mapping </a:t>
            </a:r>
            <a:r>
              <a:rPr lang="en-US" altLang="en-US" sz="2000" b="1" dirty="0" smtClean="0">
                <a:latin typeface="+mn-lt"/>
              </a:rPr>
              <a:t>Algorithm</a:t>
            </a:r>
            <a:endParaRPr lang="en-US" altLang="en-US" sz="2000" b="1" dirty="0">
              <a:latin typeface="+mn-lt"/>
            </a:endParaRPr>
          </a:p>
          <a:p>
            <a:pPr lvl="1" eaLnBrk="1" hangingPunct="1"/>
            <a:r>
              <a:rPr lang="en-US" altLang="en-US" sz="2000" dirty="0">
                <a:latin typeface="+mn-lt"/>
              </a:rPr>
              <a:t>Step 1: Mapping of Regular Entity Types</a:t>
            </a:r>
          </a:p>
          <a:p>
            <a:pPr lvl="1" eaLnBrk="1" hangingPunct="1"/>
            <a:r>
              <a:rPr lang="en-US" altLang="en-US" sz="2000" dirty="0">
                <a:latin typeface="+mn-lt"/>
              </a:rPr>
              <a:t>Step 2: Mapping of Weak Entity Types</a:t>
            </a:r>
          </a:p>
          <a:p>
            <a:pPr lvl="1" eaLnBrk="1" hangingPunct="1"/>
            <a:r>
              <a:rPr lang="en-US" altLang="en-US" sz="2000" dirty="0">
                <a:latin typeface="+mn-lt"/>
              </a:rPr>
              <a:t>Step 3: Mapping of Binary 1:1 Relation Types</a:t>
            </a:r>
          </a:p>
          <a:p>
            <a:pPr lvl="1" eaLnBrk="1" hangingPunct="1"/>
            <a:r>
              <a:rPr lang="en-US" altLang="en-US" sz="2000" dirty="0">
                <a:latin typeface="+mn-lt"/>
              </a:rPr>
              <a:t>Step 4: Mapping of Binary 1:N Relationship Types.</a:t>
            </a:r>
          </a:p>
          <a:p>
            <a:pPr lvl="1" eaLnBrk="1" hangingPunct="1"/>
            <a:r>
              <a:rPr lang="en-US" altLang="en-US" sz="2000" dirty="0">
                <a:latin typeface="+mn-lt"/>
              </a:rPr>
              <a:t>Step 5: Mapping of Binary M:N Relationship Types.</a:t>
            </a:r>
          </a:p>
          <a:p>
            <a:pPr lvl="1" eaLnBrk="1" hangingPunct="1"/>
            <a:r>
              <a:rPr lang="en-US" altLang="en-US" sz="2000" dirty="0">
                <a:latin typeface="+mn-lt"/>
              </a:rPr>
              <a:t>Step 6: Mapping of Multivalued attributes.</a:t>
            </a:r>
          </a:p>
          <a:p>
            <a:pPr lvl="1" eaLnBrk="1" hangingPunct="1"/>
            <a:r>
              <a:rPr lang="en-US" altLang="en-US" sz="2000" dirty="0">
                <a:latin typeface="+mn-lt"/>
              </a:rPr>
              <a:t>Step 7: Mapping of </a:t>
            </a:r>
            <a:r>
              <a:rPr lang="en-US" altLang="en-US" sz="2000" i="1" dirty="0">
                <a:latin typeface="+mn-lt"/>
              </a:rPr>
              <a:t>N</a:t>
            </a:r>
            <a:r>
              <a:rPr lang="en-US" altLang="en-US" sz="2000" dirty="0">
                <a:latin typeface="+mn-lt"/>
              </a:rPr>
              <a:t>-ary Relationship </a:t>
            </a:r>
            <a:r>
              <a:rPr lang="en-US" altLang="en-US" sz="2000" dirty="0" smtClean="0">
                <a:latin typeface="+mn-lt"/>
              </a:rPr>
              <a:t>Types.</a:t>
            </a:r>
          </a:p>
          <a:p>
            <a:pPr marL="0" indent="0" eaLnBrk="1" hangingPunct="1">
              <a:buNone/>
            </a:pPr>
            <a:r>
              <a:rPr lang="en-US" altLang="en-US" sz="2000" b="1" dirty="0" smtClean="0">
                <a:solidFill>
                  <a:schemeClr val="tx2"/>
                </a:solidFill>
                <a:latin typeface="+mn-lt"/>
              </a:rPr>
              <a:t>9.2</a:t>
            </a:r>
            <a:r>
              <a:rPr lang="en-US" altLang="en-US" sz="2000" b="1" dirty="0" smtClean="0">
                <a:latin typeface="+mn-lt"/>
              </a:rPr>
              <a:t> Mapping E</a:t>
            </a:r>
            <a:r>
              <a:rPr lang="en-US" altLang="en-US" sz="100" b="1" dirty="0" smtClean="0">
                <a:latin typeface="+mn-lt"/>
              </a:rPr>
              <a:t> </a:t>
            </a:r>
            <a:r>
              <a:rPr lang="en-US" altLang="en-US" sz="2000" b="1" dirty="0" smtClean="0">
                <a:latin typeface="+mn-lt"/>
              </a:rPr>
              <a:t>E</a:t>
            </a:r>
            <a:r>
              <a:rPr lang="en-US" altLang="en-US" sz="100" b="1" dirty="0" smtClean="0">
                <a:latin typeface="+mn-lt"/>
              </a:rPr>
              <a:t> </a:t>
            </a:r>
            <a:r>
              <a:rPr lang="en-US" altLang="en-US" sz="2000" b="1" dirty="0" smtClean="0">
                <a:latin typeface="+mn-lt"/>
              </a:rPr>
              <a:t>R Model Constructs to Relations</a:t>
            </a:r>
          </a:p>
          <a:p>
            <a:pPr lvl="1" eaLnBrk="1" hangingPunct="1"/>
            <a:r>
              <a:rPr lang="en-US" altLang="en-US" sz="2000" dirty="0" smtClean="0">
                <a:latin typeface="+mn-lt"/>
              </a:rPr>
              <a:t>Step </a:t>
            </a:r>
            <a:r>
              <a:rPr lang="en-US" altLang="en-US" sz="2000" dirty="0">
                <a:latin typeface="+mn-lt"/>
              </a:rPr>
              <a:t>8: Options for Mapping Specialization or Generalization.</a:t>
            </a:r>
          </a:p>
          <a:p>
            <a:pPr lvl="1" eaLnBrk="1" hangingPunct="1"/>
            <a:r>
              <a:rPr lang="en-US" altLang="en-US" sz="2000" dirty="0">
                <a:latin typeface="+mn-lt"/>
              </a:rPr>
              <a:t>Step 9: Mapping of Union Types (Categories</a:t>
            </a:r>
            <a:r>
              <a:rPr lang="en-US" altLang="en-US" sz="2000" dirty="0" smtClean="0">
                <a:latin typeface="+mn-lt"/>
              </a:rPr>
              <a:t>).</a:t>
            </a:r>
          </a:p>
        </p:txBody>
      </p:sp>
    </p:spTree>
    <p:extLst>
      <p:ext uri="{BB962C8B-B14F-4D97-AF65-F5344CB8AC3E}">
        <p14:creationId xmlns:p14="http://schemas.microsoft.com/office/powerpoint/2010/main" val="165303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3.17 Ternary Relationship: Supply</a:t>
            </a:r>
            <a:endParaRPr lang="en-US" dirty="0"/>
          </a:p>
        </p:txBody>
      </p:sp>
      <p:pic>
        <p:nvPicPr>
          <p:cNvPr id="4" name="Picture 3" descr="Diagram a, displays the supply relationship with three associated entities, Supplier, Part and Project. The three associated entities have the following key attributes: Supplier: Supplier name, Part: Part underscore number, Project: Project underscore name. The relationship entity Supply has the attribute, Quant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84244" y="1944969"/>
            <a:ext cx="7575512" cy="2587062"/>
          </a:xfrm>
          <a:prstGeom prst="rect">
            <a:avLst/>
          </a:prstGeom>
          <a:noFill/>
          <a:ln>
            <a:noFill/>
          </a:ln>
        </p:spPr>
      </p:pic>
    </p:spTree>
    <p:extLst>
      <p:ext uri="{BB962C8B-B14F-4D97-AF65-F5344CB8AC3E}">
        <p14:creationId xmlns:p14="http://schemas.microsoft.com/office/powerpoint/2010/main" val="3123059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Mapping </a:t>
            </a:r>
            <a:r>
              <a:rPr lang="en-US" altLang="en-US" dirty="0"/>
              <a:t>the </a:t>
            </a:r>
            <a:r>
              <a:rPr lang="en-US" altLang="en-US" i="1" dirty="0"/>
              <a:t>n</a:t>
            </a:r>
            <a:r>
              <a:rPr lang="en-US" altLang="en-US" dirty="0"/>
              <a:t>-ary relationship type </a:t>
            </a:r>
            <a:r>
              <a:rPr lang="en-US" altLang="en-US" dirty="0" smtClean="0"/>
              <a:t>SUPPLY</a:t>
            </a:r>
            <a:endParaRPr lang="en-US" dirty="0"/>
          </a:p>
        </p:txBody>
      </p:sp>
      <p:pic>
        <p:nvPicPr>
          <p:cNvPr id="4" name="Picture 2" descr="A diagram represents the mapping of n- ary relationship. The database contains 4 attributes as follows. Supplier, Project, part, and Supply. Supplier contains the following entity. S name and it is underlined. Project contains the following entity. P r o j underscore name and it is underlined. Part contains the following entity. Part underscore no and it is underlined. Supply contains the following entities. S name, P r o j underscore name, part underscore no. These are highlighted. Quantity. S name under the supply attribute points the S name under the supplier attribute. Pr o j underscore name points P r o j underscore name under the project attribute. Part underscore no points the part underscore no under the part attribut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182091" y="1770423"/>
            <a:ext cx="4779818" cy="4097194"/>
          </a:xfrm>
          <a:prstGeom prst="rect">
            <a:avLst/>
          </a:prstGeom>
          <a:noFill/>
          <a:ln>
            <a:noFill/>
          </a:ln>
        </p:spPr>
      </p:pic>
    </p:spTree>
    <p:extLst>
      <p:ext uri="{BB962C8B-B14F-4D97-AF65-F5344CB8AC3E}">
        <p14:creationId xmlns:p14="http://schemas.microsoft.com/office/powerpoint/2010/main" val="332714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Mapping Constructs and Constraints</a:t>
            </a:r>
          </a:p>
        </p:txBody>
      </p:sp>
      <p:sp>
        <p:nvSpPr>
          <p:cNvPr id="5" name="Text Placeholder 4"/>
          <p:cNvSpPr>
            <a:spLocks noGrp="1"/>
          </p:cNvSpPr>
          <p:nvPr>
            <p:ph type="body" idx="1"/>
          </p:nvPr>
        </p:nvSpPr>
        <p:spPr>
          <a:xfrm>
            <a:off x="457200" y="1600200"/>
            <a:ext cx="8229600" cy="553065"/>
          </a:xfrm>
        </p:spPr>
        <p:txBody>
          <a:bodyPr/>
          <a:lstStyle/>
          <a:p>
            <a:pPr marL="0" indent="0">
              <a:buNone/>
            </a:pPr>
            <a:r>
              <a:rPr lang="en-US" sz="2200" b="1" dirty="0">
                <a:latin typeface="+mn-lt"/>
              </a:rPr>
              <a:t>Table 9.1 </a:t>
            </a:r>
            <a:r>
              <a:rPr lang="en-US" sz="2200" dirty="0">
                <a:latin typeface="+mn-lt"/>
              </a:rPr>
              <a:t>Correspondence between </a:t>
            </a:r>
            <a:r>
              <a:rPr lang="en-US" sz="2200" dirty="0" smtClean="0">
                <a:latin typeface="+mn-lt"/>
              </a:rPr>
              <a:t>E</a:t>
            </a:r>
            <a:r>
              <a:rPr lang="en-US" sz="100" dirty="0" smtClean="0">
                <a:latin typeface="+mn-lt"/>
              </a:rPr>
              <a:t> </a:t>
            </a:r>
            <a:r>
              <a:rPr lang="en-US" sz="2200" dirty="0" smtClean="0">
                <a:latin typeface="+mn-lt"/>
              </a:rPr>
              <a:t>R </a:t>
            </a:r>
            <a:r>
              <a:rPr lang="en-US" sz="2200" dirty="0">
                <a:latin typeface="+mn-lt"/>
              </a:rPr>
              <a:t>and Relational </a:t>
            </a:r>
            <a:r>
              <a:rPr lang="en-US" sz="2200" dirty="0" smtClean="0">
                <a:latin typeface="+mn-lt"/>
              </a:rPr>
              <a:t>Models</a:t>
            </a:r>
            <a:endParaRPr lang="en-US" sz="22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470033014"/>
              </p:ext>
            </p:extLst>
          </p:nvPr>
        </p:nvGraphicFramePr>
        <p:xfrm>
          <a:off x="457200" y="2438863"/>
          <a:ext cx="8229600" cy="3657600"/>
        </p:xfrm>
        <a:graphic>
          <a:graphicData uri="http://schemas.openxmlformats.org/drawingml/2006/table">
            <a:tbl>
              <a:tblPr firstRow="1" bandRow="1">
                <a:tableStyleId>{2D5ABB26-0587-4C30-8999-92F81FD0307C}</a:tableStyleId>
              </a:tblPr>
              <a:tblGrid>
                <a:gridCol w="3530600">
                  <a:extLst>
                    <a:ext uri="{9D8B030D-6E8A-4147-A177-3AD203B41FA5}">
                      <a16:colId xmlns:a16="http://schemas.microsoft.com/office/drawing/2014/main" val="2644100286"/>
                    </a:ext>
                  </a:extLst>
                </a:gridCol>
                <a:gridCol w="4699000">
                  <a:extLst>
                    <a:ext uri="{9D8B030D-6E8A-4147-A177-3AD203B41FA5}">
                      <a16:colId xmlns:a16="http://schemas.microsoft.com/office/drawing/2014/main" val="242233299"/>
                    </a:ext>
                  </a:extLst>
                </a:gridCol>
              </a:tblGrid>
              <a:tr h="318728">
                <a:tc>
                  <a:txBody>
                    <a:bodyPr/>
                    <a:lstStyle/>
                    <a:p>
                      <a:r>
                        <a:rPr lang="en-US" sz="1800" b="1" u="none" strike="noStrike" cap="none" baseline="0" dirty="0" smtClean="0">
                          <a:sym typeface="Arial"/>
                        </a:rPr>
                        <a:t>E</a:t>
                      </a:r>
                      <a:r>
                        <a:rPr lang="en-US" sz="100" b="1" u="none" strike="noStrike" cap="none" baseline="0" dirty="0" smtClean="0">
                          <a:sym typeface="Arial"/>
                        </a:rPr>
                        <a:t> </a:t>
                      </a:r>
                      <a:r>
                        <a:rPr lang="en-US" sz="1800" b="1" u="none" strike="noStrike" cap="none" baseline="0" dirty="0" smtClean="0">
                          <a:sym typeface="Arial"/>
                        </a:rPr>
                        <a:t>R Model</a:t>
                      </a:r>
                      <a:endParaRPr lang="en-US"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u="none" strike="noStrike" cap="none" baseline="0" dirty="0" smtClean="0">
                          <a:sym typeface="Arial"/>
                        </a:rPr>
                        <a:t>Relational Model</a:t>
                      </a:r>
                      <a:endParaRPr lang="en-US"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424400"/>
                  </a:ext>
                </a:extLst>
              </a:tr>
              <a:tr h="318728">
                <a:tc>
                  <a:txBody>
                    <a:bodyPr/>
                    <a:lstStyle/>
                    <a:p>
                      <a:r>
                        <a:rPr lang="en-US" sz="1800" u="none" strike="noStrike" cap="none" baseline="0" dirty="0" smtClean="0">
                          <a:sym typeface="Arial"/>
                        </a:rPr>
                        <a:t>Entity type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b="1" u="none" strike="noStrike" cap="none" baseline="0" dirty="0" smtClean="0">
                          <a:sym typeface="Arial"/>
                        </a:rPr>
                        <a:t>Entity</a:t>
                      </a:r>
                      <a:r>
                        <a:rPr lang="en-US" sz="1800" u="none" strike="noStrike" cap="none" baseline="0" dirty="0" smtClean="0">
                          <a:sym typeface="Arial"/>
                        </a:rPr>
                        <a:t> relation</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48963380"/>
                  </a:ext>
                </a:extLst>
              </a:tr>
              <a:tr h="318728">
                <a:tc>
                  <a:txBody>
                    <a:bodyPr/>
                    <a:lstStyle/>
                    <a:p>
                      <a:r>
                        <a:rPr lang="en-US" sz="1800" u="none" strike="noStrike" cap="none" baseline="0" dirty="0" smtClean="0">
                          <a:sym typeface="Arial"/>
                        </a:rPr>
                        <a:t>1:1 or 1:N relationship type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u="none" strike="noStrike" cap="none" baseline="0" dirty="0" smtClean="0">
                          <a:sym typeface="Arial"/>
                        </a:rPr>
                        <a:t>Foreign key (or </a:t>
                      </a:r>
                      <a:r>
                        <a:rPr lang="en-US" sz="1800" b="1" u="none" strike="noStrike" cap="none" baseline="0" dirty="0" smtClean="0">
                          <a:sym typeface="Arial"/>
                        </a:rPr>
                        <a:t>relationship</a:t>
                      </a:r>
                      <a:r>
                        <a:rPr lang="en-US" sz="1800" u="none" strike="noStrike" cap="none" baseline="0" dirty="0" smtClean="0">
                          <a:sym typeface="Arial"/>
                        </a:rPr>
                        <a:t> relation)</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40622634"/>
                  </a:ext>
                </a:extLst>
              </a:tr>
              <a:tr h="318728">
                <a:tc>
                  <a:txBody>
                    <a:bodyPr/>
                    <a:lstStyle/>
                    <a:p>
                      <a:r>
                        <a:rPr lang="en-US" sz="1800" u="none" strike="noStrike" cap="none" baseline="0" dirty="0" smtClean="0">
                          <a:sym typeface="Arial"/>
                        </a:rPr>
                        <a:t>M:N relationship type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b="1" u="none" strike="noStrike" cap="none" baseline="0" dirty="0" smtClean="0">
                          <a:sym typeface="Arial"/>
                        </a:rPr>
                        <a:t>Relationship</a:t>
                      </a:r>
                      <a:r>
                        <a:rPr lang="en-US" sz="1800" u="none" strike="noStrike" cap="none" baseline="0" dirty="0" smtClean="0">
                          <a:sym typeface="Arial"/>
                        </a:rPr>
                        <a:t> relation and </a:t>
                      </a:r>
                      <a:r>
                        <a:rPr lang="en-US" sz="1800" b="1" u="none" strike="noStrike" cap="none" baseline="0" dirty="0" smtClean="0">
                          <a:sym typeface="Arial"/>
                        </a:rPr>
                        <a:t>two</a:t>
                      </a:r>
                      <a:r>
                        <a:rPr lang="en-US" sz="1800" u="none" strike="noStrike" cap="none" baseline="0" dirty="0" smtClean="0">
                          <a:sym typeface="Arial"/>
                        </a:rPr>
                        <a:t> foreign keys</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94584858"/>
                  </a:ext>
                </a:extLst>
              </a:tr>
              <a:tr h="318728">
                <a:tc>
                  <a:txBody>
                    <a:bodyPr/>
                    <a:lstStyle/>
                    <a:p>
                      <a:r>
                        <a:rPr lang="en-US" sz="1800" b="0" i="1" u="none" strike="noStrike" cap="none" baseline="0" dirty="0" smtClean="0">
                          <a:sym typeface="Arial"/>
                        </a:rPr>
                        <a:t>n</a:t>
                      </a:r>
                      <a:r>
                        <a:rPr lang="en-US" sz="1800" u="none" strike="noStrike" cap="none" baseline="0" dirty="0" smtClean="0">
                          <a:sym typeface="Arial"/>
                        </a:rPr>
                        <a:t>-ary relationship type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b="1" u="none" strike="noStrike" cap="none" baseline="0" dirty="0" smtClean="0">
                          <a:sym typeface="Arial"/>
                        </a:rPr>
                        <a:t>Relationship</a:t>
                      </a:r>
                      <a:r>
                        <a:rPr lang="en-US" sz="1800" u="none" strike="noStrike" cap="none" baseline="0" dirty="0" smtClean="0">
                          <a:sym typeface="Arial"/>
                        </a:rPr>
                        <a:t> relation and </a:t>
                      </a:r>
                      <a:r>
                        <a:rPr lang="en-US" sz="1800" b="0" i="1" u="none" strike="noStrike" cap="none" baseline="0" dirty="0" smtClean="0">
                          <a:sym typeface="Arial"/>
                        </a:rPr>
                        <a:t>n</a:t>
                      </a:r>
                      <a:r>
                        <a:rPr lang="en-US" sz="1800" u="none" strike="noStrike" cap="none" baseline="0" dirty="0" smtClean="0">
                          <a:sym typeface="Arial"/>
                        </a:rPr>
                        <a:t> foreign keys</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35819990"/>
                  </a:ext>
                </a:extLst>
              </a:tr>
              <a:tr h="318728">
                <a:tc>
                  <a:txBody>
                    <a:bodyPr/>
                    <a:lstStyle/>
                    <a:p>
                      <a:r>
                        <a:rPr lang="en-US" sz="1800" u="none" strike="noStrike" cap="none" baseline="0" dirty="0" smtClean="0">
                          <a:sym typeface="Arial"/>
                        </a:rPr>
                        <a:t>Simple attribute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u="none" strike="noStrike" cap="none" baseline="0" dirty="0" smtClean="0">
                          <a:sym typeface="Arial"/>
                        </a:rPr>
                        <a:t>Attribute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829071"/>
                  </a:ext>
                </a:extLst>
              </a:tr>
              <a:tr h="261968">
                <a:tc>
                  <a:txBody>
                    <a:bodyPr/>
                    <a:lstStyle/>
                    <a:p>
                      <a:r>
                        <a:rPr lang="en-US" sz="1800" u="none" strike="noStrike" cap="none" baseline="0" dirty="0" smtClean="0">
                          <a:sym typeface="Arial"/>
                        </a:rPr>
                        <a:t>Composite attribute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u="none" strike="noStrike" cap="none" baseline="0" dirty="0" smtClean="0">
                          <a:sym typeface="Arial"/>
                        </a:rPr>
                        <a:t>Set of simple component attributes</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29604910"/>
                  </a:ext>
                </a:extLst>
              </a:tr>
              <a:tr h="318728">
                <a:tc>
                  <a:txBody>
                    <a:bodyPr/>
                    <a:lstStyle/>
                    <a:p>
                      <a:r>
                        <a:rPr lang="en-US" sz="1800" u="none" strike="noStrike" cap="none" baseline="0" dirty="0" smtClean="0">
                          <a:sym typeface="Arial"/>
                        </a:rPr>
                        <a:t>Multivalued attribute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u="none" strike="noStrike" cap="none" baseline="0" dirty="0" smtClean="0">
                          <a:sym typeface="Arial"/>
                        </a:rPr>
                        <a:t>Relation and foreign key</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6723872"/>
                  </a:ext>
                </a:extLst>
              </a:tr>
              <a:tr h="318728">
                <a:tc>
                  <a:txBody>
                    <a:bodyPr/>
                    <a:lstStyle/>
                    <a:p>
                      <a:r>
                        <a:rPr lang="en-US" sz="1800" u="none" strike="noStrike" cap="none" baseline="0" dirty="0" smtClean="0">
                          <a:sym typeface="Arial"/>
                        </a:rPr>
                        <a:t>Value set</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u="none" strike="noStrike" cap="none" baseline="0" dirty="0" smtClean="0">
                          <a:sym typeface="Arial"/>
                        </a:rPr>
                        <a:t>Domain</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1730141"/>
                  </a:ext>
                </a:extLst>
              </a:tr>
              <a:tr h="318728">
                <a:tc>
                  <a:txBody>
                    <a:bodyPr/>
                    <a:lstStyle/>
                    <a:p>
                      <a:r>
                        <a:rPr lang="en-US" sz="1800" u="none" strike="noStrike" cap="none" baseline="0" dirty="0" smtClean="0">
                          <a:sym typeface="Arial"/>
                        </a:rPr>
                        <a:t>Key attribute</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u="none" strike="noStrike" cap="none" baseline="0" dirty="0" smtClean="0">
                          <a:sym typeface="Arial"/>
                        </a:rPr>
                        <a:t>Primary (or secondary) key</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256055"/>
                  </a:ext>
                </a:extLst>
              </a:tr>
            </a:tbl>
          </a:graphicData>
        </a:graphic>
      </p:graphicFrame>
    </p:spTree>
    <p:extLst>
      <p:ext uri="{BB962C8B-B14F-4D97-AF65-F5344CB8AC3E}">
        <p14:creationId xmlns:p14="http://schemas.microsoft.com/office/powerpoint/2010/main" val="2253734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8175567" cy="2838451"/>
          </a:xfrm>
        </p:spPr>
        <p:txBody>
          <a:bodyPr/>
          <a:lstStyle/>
          <a:p>
            <a:r>
              <a:rPr lang="en-US" altLang="en-US" sz="3200" dirty="0"/>
              <a:t>Mapping of Generalization and </a:t>
            </a:r>
            <a:r>
              <a:rPr lang="en-US" altLang="en-US" sz="3200" dirty="0" smtClean="0"/>
              <a:t>Specialization Hierarchies to </a:t>
            </a:r>
            <a:r>
              <a:rPr lang="en-US" altLang="en-US" sz="3200" dirty="0"/>
              <a:t>a Relational </a:t>
            </a:r>
            <a:r>
              <a:rPr lang="en-US" altLang="en-US" sz="3200" dirty="0" smtClean="0"/>
              <a:t>Schema</a:t>
            </a:r>
            <a:endParaRPr lang="en-US" sz="3200" dirty="0"/>
          </a:p>
        </p:txBody>
      </p:sp>
    </p:spTree>
    <p:extLst>
      <p:ext uri="{BB962C8B-B14F-4D97-AF65-F5344CB8AC3E}">
        <p14:creationId xmlns:p14="http://schemas.microsoft.com/office/powerpoint/2010/main" val="1781882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Mapping E</a:t>
            </a:r>
            <a:r>
              <a:rPr lang="en-US" altLang="en-US" sz="100" dirty="0" smtClean="0"/>
              <a:t> </a:t>
            </a:r>
            <a:r>
              <a:rPr lang="en-US" altLang="en-US" dirty="0" smtClean="0"/>
              <a:t>E</a:t>
            </a:r>
            <a:r>
              <a:rPr lang="en-US" altLang="en-US" sz="100" dirty="0" smtClean="0"/>
              <a:t> </a:t>
            </a:r>
            <a:r>
              <a:rPr lang="en-US" altLang="en-US" dirty="0" smtClean="0"/>
              <a:t>R Model Constructs to Relations </a:t>
            </a:r>
            <a:r>
              <a:rPr lang="en-US" altLang="en-US" sz="2000" b="0" dirty="0" smtClean="0"/>
              <a:t>(1 of 5)</a:t>
            </a:r>
            <a:endParaRPr lang="en-US" sz="2000" b="0" dirty="0"/>
          </a:p>
        </p:txBody>
      </p:sp>
      <p:sp>
        <p:nvSpPr>
          <p:cNvPr id="4" name="Text Placeholder 3"/>
          <p:cNvSpPr>
            <a:spLocks noGrp="1"/>
          </p:cNvSpPr>
          <p:nvPr>
            <p:ph type="body" idx="1"/>
          </p:nvPr>
        </p:nvSpPr>
        <p:spPr>
          <a:xfrm>
            <a:off x="457200" y="1600201"/>
            <a:ext cx="8229600" cy="896947"/>
          </a:xfrm>
        </p:spPr>
        <p:txBody>
          <a:bodyPr/>
          <a:lstStyle/>
          <a:p>
            <a:pPr eaLnBrk="1" hangingPunct="1"/>
            <a:r>
              <a:rPr lang="en-US" altLang="en-US" sz="2200" b="1" dirty="0" smtClean="0">
                <a:latin typeface="+mn-lt"/>
              </a:rPr>
              <a:t>Step 8: Options for Mapping Specialization or Generalization.</a:t>
            </a:r>
            <a:endParaRPr lang="en-US" altLang="en-US" sz="2200" b="1" dirty="0">
              <a:latin typeface="+mn-lt"/>
            </a:endParaRPr>
          </a:p>
        </p:txBody>
      </p:sp>
      <p:sp>
        <p:nvSpPr>
          <p:cNvPr id="5" name="Content Placeholder 4"/>
          <p:cNvSpPr>
            <a:spLocks noGrp="1"/>
          </p:cNvSpPr>
          <p:nvPr>
            <p:ph sz="quarter" idx="13"/>
          </p:nvPr>
        </p:nvSpPr>
        <p:spPr>
          <a:xfrm>
            <a:off x="457199" y="2444658"/>
            <a:ext cx="8229601" cy="504623"/>
          </a:xfrm>
        </p:spPr>
        <p:txBody>
          <a:bodyPr/>
          <a:lstStyle/>
          <a:p>
            <a:pPr lvl="1" eaLnBrk="1" hangingPunct="1"/>
            <a:r>
              <a:rPr lang="en-US" altLang="en-US" sz="2200" dirty="0" smtClean="0">
                <a:latin typeface="+mn-lt"/>
              </a:rPr>
              <a:t>Convert </a:t>
            </a:r>
            <a:r>
              <a:rPr lang="en-US" altLang="en-US" sz="2200" dirty="0">
                <a:latin typeface="+mn-lt"/>
              </a:rPr>
              <a:t>each specialization with m </a:t>
            </a:r>
            <a:r>
              <a:rPr lang="en-US" altLang="en-US" sz="2200" dirty="0" smtClean="0">
                <a:latin typeface="+mn-lt"/>
              </a:rPr>
              <a:t>subclasses</a:t>
            </a:r>
            <a:endParaRPr lang="en-US" sz="2200" dirty="0"/>
          </a:p>
        </p:txBody>
      </p:sp>
      <p:graphicFrame>
        <p:nvGraphicFramePr>
          <p:cNvPr id="17" name="Object 16" descr="left brace S sub 1 comma S sub 2 comma  ellipse S sub m right brace ."/>
          <p:cNvGraphicFramePr>
            <a:graphicFrameLocks noChangeAspect="1"/>
          </p:cNvGraphicFramePr>
          <p:nvPr>
            <p:extLst>
              <p:ext uri="{D42A27DB-BD31-4B8C-83A1-F6EECF244321}">
                <p14:modId xmlns:p14="http://schemas.microsoft.com/office/powerpoint/2010/main" val="2775125954"/>
              </p:ext>
            </p:extLst>
          </p:nvPr>
        </p:nvGraphicFramePr>
        <p:xfrm>
          <a:off x="1260158" y="2889250"/>
          <a:ext cx="1541462" cy="401638"/>
        </p:xfrm>
        <a:graphic>
          <a:graphicData uri="http://schemas.openxmlformats.org/presentationml/2006/ole">
            <mc:AlternateContent xmlns:mc="http://schemas.openxmlformats.org/markup-compatibility/2006">
              <mc:Choice xmlns:v="urn:schemas-microsoft-com:vml" Requires="v">
                <p:oleObj spid="_x0000_s4725" name="Equation" r:id="rId3" imgW="977760" imgH="253800" progId="Equation.DSMT4">
                  <p:embed/>
                </p:oleObj>
              </mc:Choice>
              <mc:Fallback>
                <p:oleObj name="Equation" r:id="rId3" imgW="977760" imgH="253800" progId="Equation.DSMT4">
                  <p:embed/>
                  <p:pic>
                    <p:nvPicPr>
                      <p:cNvPr id="0" name=""/>
                      <p:cNvPicPr/>
                      <p:nvPr/>
                    </p:nvPicPr>
                    <p:blipFill>
                      <a:blip r:embed="rId4"/>
                      <a:stretch>
                        <a:fillRect/>
                      </a:stretch>
                    </p:blipFill>
                    <p:spPr>
                      <a:xfrm>
                        <a:off x="1260158" y="2889250"/>
                        <a:ext cx="1541462" cy="401638"/>
                      </a:xfrm>
                      <a:prstGeom prst="rect">
                        <a:avLst/>
                      </a:prstGeom>
                    </p:spPr>
                  </p:pic>
                </p:oleObj>
              </mc:Fallback>
            </mc:AlternateContent>
          </a:graphicData>
        </a:graphic>
      </p:graphicFrame>
      <p:sp>
        <p:nvSpPr>
          <p:cNvPr id="18" name="Content Placeholder 17"/>
          <p:cNvSpPr>
            <a:spLocks noGrp="1"/>
          </p:cNvSpPr>
          <p:nvPr>
            <p:ph sz="quarter" idx="14"/>
          </p:nvPr>
        </p:nvSpPr>
        <p:spPr>
          <a:xfrm>
            <a:off x="457201" y="2809561"/>
            <a:ext cx="8229600" cy="782335"/>
          </a:xfrm>
        </p:spPr>
        <p:txBody>
          <a:bodyPr/>
          <a:lstStyle/>
          <a:p>
            <a:pPr marL="741363" indent="1590675">
              <a:spcBef>
                <a:spcPts val="600"/>
              </a:spcBef>
              <a:buNone/>
            </a:pPr>
            <a:r>
              <a:rPr lang="en-US" altLang="en-US" sz="2200" dirty="0">
                <a:latin typeface="+mn-lt"/>
              </a:rPr>
              <a:t>and generalized superclass </a:t>
            </a:r>
            <a:r>
              <a:rPr lang="en-US" altLang="en-US" sz="2200" i="1" dirty="0">
                <a:latin typeface="+mn-lt"/>
              </a:rPr>
              <a:t>C</a:t>
            </a:r>
            <a:r>
              <a:rPr lang="en-US" altLang="en-US" sz="2200" dirty="0">
                <a:latin typeface="+mn-lt"/>
              </a:rPr>
              <a:t>, where </a:t>
            </a:r>
            <a:r>
              <a:rPr lang="en-US" altLang="en-US" sz="2200" dirty="0" smtClean="0">
                <a:latin typeface="+mn-lt"/>
              </a:rPr>
              <a:t>the </a:t>
            </a:r>
            <a:r>
              <a:rPr lang="en-US" altLang="en-US" sz="2200" dirty="0">
                <a:latin typeface="+mn-lt"/>
              </a:rPr>
              <a:t>attributes of </a:t>
            </a:r>
            <a:r>
              <a:rPr lang="en-US" altLang="en-US" sz="2200" i="1" dirty="0" smtClean="0">
                <a:latin typeface="+mn-lt"/>
              </a:rPr>
              <a:t>C</a:t>
            </a:r>
            <a:r>
              <a:rPr lang="en-US" altLang="en-US" sz="2200" dirty="0" smtClean="0">
                <a:latin typeface="+mn-lt"/>
              </a:rPr>
              <a:t> are</a:t>
            </a:r>
            <a:endParaRPr lang="en-US" sz="2200" dirty="0">
              <a:latin typeface="+mn-lt"/>
            </a:endParaRPr>
          </a:p>
        </p:txBody>
      </p:sp>
      <p:graphicFrame>
        <p:nvGraphicFramePr>
          <p:cNvPr id="19" name="Object 18" descr="left brace k comma a sub 1 comma ellipse a sub n right brace"/>
          <p:cNvGraphicFramePr>
            <a:graphicFrameLocks noChangeAspect="1"/>
          </p:cNvGraphicFramePr>
          <p:nvPr>
            <p:extLst>
              <p:ext uri="{D42A27DB-BD31-4B8C-83A1-F6EECF244321}">
                <p14:modId xmlns:p14="http://schemas.microsoft.com/office/powerpoint/2010/main" val="950544433"/>
              </p:ext>
            </p:extLst>
          </p:nvPr>
        </p:nvGraphicFramePr>
        <p:xfrm>
          <a:off x="3584893" y="3196908"/>
          <a:ext cx="1392237" cy="473075"/>
        </p:xfrm>
        <a:graphic>
          <a:graphicData uri="http://schemas.openxmlformats.org/presentationml/2006/ole">
            <mc:AlternateContent xmlns:mc="http://schemas.openxmlformats.org/markup-compatibility/2006">
              <mc:Choice xmlns:v="urn:schemas-microsoft-com:vml" Requires="v">
                <p:oleObj spid="_x0000_s4726" name="Equation" r:id="rId5" imgW="749160" imgH="253800" progId="Equation.DSMT4">
                  <p:embed/>
                </p:oleObj>
              </mc:Choice>
              <mc:Fallback>
                <p:oleObj name="Equation" r:id="rId5" imgW="749160" imgH="253800" progId="Equation.DSMT4">
                  <p:embed/>
                  <p:pic>
                    <p:nvPicPr>
                      <p:cNvPr id="0" name=""/>
                      <p:cNvPicPr/>
                      <p:nvPr/>
                    </p:nvPicPr>
                    <p:blipFill>
                      <a:blip r:embed="rId6"/>
                      <a:stretch>
                        <a:fillRect/>
                      </a:stretch>
                    </p:blipFill>
                    <p:spPr>
                      <a:xfrm>
                        <a:off x="3584893" y="3196908"/>
                        <a:ext cx="1392237" cy="473075"/>
                      </a:xfrm>
                      <a:prstGeom prst="rect">
                        <a:avLst/>
                      </a:prstGeom>
                    </p:spPr>
                  </p:pic>
                </p:oleObj>
              </mc:Fallback>
            </mc:AlternateContent>
          </a:graphicData>
        </a:graphic>
      </p:graphicFrame>
      <p:sp>
        <p:nvSpPr>
          <p:cNvPr id="7" name="Content Placeholder 6"/>
          <p:cNvSpPr>
            <a:spLocks noGrp="1"/>
          </p:cNvSpPr>
          <p:nvPr>
            <p:ph sz="quarter" idx="15"/>
          </p:nvPr>
        </p:nvSpPr>
        <p:spPr>
          <a:xfrm>
            <a:off x="457202" y="3163179"/>
            <a:ext cx="8229599" cy="1219332"/>
          </a:xfrm>
        </p:spPr>
        <p:txBody>
          <a:bodyPr/>
          <a:lstStyle/>
          <a:p>
            <a:pPr marL="731838" lvl="1" indent="3748088">
              <a:buNone/>
            </a:pPr>
            <a:r>
              <a:rPr lang="en-US" altLang="en-US" sz="2200" dirty="0" smtClean="0">
                <a:latin typeface="+mn-lt"/>
              </a:rPr>
              <a:t>and </a:t>
            </a:r>
            <a:r>
              <a:rPr lang="en-US" altLang="en-US" sz="2200" i="1" dirty="0">
                <a:latin typeface="+mn-lt"/>
              </a:rPr>
              <a:t>k</a:t>
            </a:r>
            <a:r>
              <a:rPr lang="en-US" altLang="en-US" sz="2200" dirty="0">
                <a:latin typeface="+mn-lt"/>
              </a:rPr>
              <a:t> is the (primary) key</a:t>
            </a:r>
            <a:r>
              <a:rPr lang="en-US" altLang="en-US" sz="2200" dirty="0" smtClean="0">
                <a:latin typeface="+mn-lt"/>
              </a:rPr>
              <a:t>, into </a:t>
            </a:r>
            <a:r>
              <a:rPr lang="en-US" altLang="en-US" sz="2200" dirty="0">
                <a:latin typeface="+mn-lt"/>
              </a:rPr>
              <a:t>relational schemas using one of the four following options</a:t>
            </a:r>
            <a:r>
              <a:rPr lang="en-US" altLang="en-US" sz="2200" dirty="0" smtClean="0">
                <a:latin typeface="+mn-lt"/>
              </a:rPr>
              <a:t>:</a:t>
            </a:r>
            <a:endParaRPr lang="en-US" sz="2200" dirty="0">
              <a:latin typeface="+mn-lt"/>
            </a:endParaRPr>
          </a:p>
        </p:txBody>
      </p:sp>
      <p:sp>
        <p:nvSpPr>
          <p:cNvPr id="15" name="Content Placeholder 14"/>
          <p:cNvSpPr>
            <a:spLocks noGrp="1"/>
          </p:cNvSpPr>
          <p:nvPr>
            <p:ph sz="quarter" idx="16"/>
          </p:nvPr>
        </p:nvSpPr>
        <p:spPr>
          <a:xfrm>
            <a:off x="457201" y="4242524"/>
            <a:ext cx="8229600" cy="2067923"/>
          </a:xfrm>
        </p:spPr>
        <p:txBody>
          <a:bodyPr/>
          <a:lstStyle/>
          <a:p>
            <a:pPr marL="1144800" lvl="2" indent="-230400" eaLnBrk="1" hangingPunct="1">
              <a:buFont typeface="Arial" panose="020B0604020202020204" pitchFamily="34" charset="0"/>
              <a:buChar char="▪"/>
            </a:pPr>
            <a:r>
              <a:rPr lang="en-US" altLang="en-US" sz="2200" dirty="0">
                <a:latin typeface="+mn-lt"/>
              </a:rPr>
              <a:t>Option 8A: Multiple relations-Superclass and subclasses</a:t>
            </a:r>
          </a:p>
          <a:p>
            <a:pPr marL="1144800" lvl="2" indent="-230400" eaLnBrk="1" hangingPunct="1">
              <a:buFont typeface="Arial" panose="020B0604020202020204" pitchFamily="34" charset="0"/>
              <a:buChar char="▪"/>
            </a:pPr>
            <a:r>
              <a:rPr lang="en-US" altLang="en-US" sz="2200" dirty="0">
                <a:latin typeface="+mn-lt"/>
              </a:rPr>
              <a:t>Option 8B: Multiple relations-Subclass relations </a:t>
            </a:r>
            <a:r>
              <a:rPr lang="en-US" altLang="en-US" sz="2200" dirty="0" smtClean="0">
                <a:latin typeface="+mn-lt"/>
              </a:rPr>
              <a:t>only</a:t>
            </a:r>
          </a:p>
          <a:p>
            <a:pPr marL="1144800" lvl="2" indent="-230400">
              <a:buFontTx/>
              <a:buChar char="▪"/>
            </a:pPr>
            <a:r>
              <a:rPr lang="en-US" altLang="en-US" sz="2200" dirty="0">
                <a:latin typeface="+mn-lt"/>
              </a:rPr>
              <a:t>Option 8C: Single relation with one type attribute</a:t>
            </a:r>
          </a:p>
          <a:p>
            <a:pPr marL="1144800" lvl="2" indent="-230400">
              <a:buFontTx/>
              <a:buChar char="▪"/>
            </a:pPr>
            <a:r>
              <a:rPr lang="en-US" altLang="en-US" sz="2200" dirty="0">
                <a:latin typeface="+mn-lt"/>
              </a:rPr>
              <a:t>Option 8D: Single relation with multiple type </a:t>
            </a:r>
            <a:r>
              <a:rPr lang="en-US" altLang="en-US" sz="2200" dirty="0" smtClean="0">
                <a:latin typeface="+mn-lt"/>
              </a:rPr>
              <a:t>attributes</a:t>
            </a:r>
            <a:endParaRPr lang="en-US" altLang="en-US" sz="2200" dirty="0">
              <a:latin typeface="+mn-lt"/>
            </a:endParaRPr>
          </a:p>
        </p:txBody>
      </p:sp>
    </p:spTree>
    <p:extLst>
      <p:ext uri="{BB962C8B-B14F-4D97-AF65-F5344CB8AC3E}">
        <p14:creationId xmlns:p14="http://schemas.microsoft.com/office/powerpoint/2010/main" val="1124448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Mapping </a:t>
            </a:r>
            <a:r>
              <a:rPr lang="en-US" altLang="en-US" dirty="0"/>
              <a:t>E</a:t>
            </a:r>
            <a:r>
              <a:rPr lang="en-US" altLang="en-US" sz="100" dirty="0"/>
              <a:t> </a:t>
            </a:r>
            <a:r>
              <a:rPr lang="en-US" altLang="en-US" dirty="0"/>
              <a:t>E</a:t>
            </a:r>
            <a:r>
              <a:rPr lang="en-US" altLang="en-US" sz="100" dirty="0"/>
              <a:t> </a:t>
            </a:r>
            <a:r>
              <a:rPr lang="en-US" altLang="en-US" dirty="0"/>
              <a:t>R Model Constructs to Relations </a:t>
            </a:r>
            <a:r>
              <a:rPr lang="en-US" altLang="en-US" sz="2000" b="0" dirty="0" smtClean="0"/>
              <a:t>(2 </a:t>
            </a:r>
            <a:r>
              <a:rPr lang="en-US" altLang="en-US" sz="2000" b="0" dirty="0"/>
              <a:t>of 5)</a:t>
            </a:r>
            <a:endParaRPr lang="en-US" dirty="0"/>
          </a:p>
        </p:txBody>
      </p:sp>
      <p:sp>
        <p:nvSpPr>
          <p:cNvPr id="3" name="Text Placeholder 2"/>
          <p:cNvSpPr>
            <a:spLocks noGrp="1"/>
          </p:cNvSpPr>
          <p:nvPr>
            <p:ph type="body" idx="1"/>
          </p:nvPr>
        </p:nvSpPr>
        <p:spPr>
          <a:xfrm>
            <a:off x="457200" y="1600201"/>
            <a:ext cx="8229600" cy="482486"/>
          </a:xfrm>
        </p:spPr>
        <p:txBody>
          <a:bodyPr/>
          <a:lstStyle/>
          <a:p>
            <a:r>
              <a:rPr lang="en-US" altLang="en-US" sz="2000" b="1" dirty="0">
                <a:latin typeface="+mn-lt"/>
              </a:rPr>
              <a:t>Option 8A: Multiple relations-Superclass and </a:t>
            </a:r>
            <a:r>
              <a:rPr lang="en-US" altLang="en-US" sz="2000" b="1" dirty="0" smtClean="0">
                <a:latin typeface="+mn-lt"/>
              </a:rPr>
              <a:t>subclasses</a:t>
            </a:r>
            <a:endParaRPr lang="en-US" altLang="en-US" sz="2000" b="1" dirty="0">
              <a:latin typeface="+mn-lt"/>
            </a:endParaRPr>
          </a:p>
        </p:txBody>
      </p:sp>
      <p:sp>
        <p:nvSpPr>
          <p:cNvPr id="4" name="Content Placeholder 3"/>
          <p:cNvSpPr>
            <a:spLocks noGrp="1"/>
          </p:cNvSpPr>
          <p:nvPr>
            <p:ph sz="quarter" idx="4294967295"/>
          </p:nvPr>
        </p:nvSpPr>
        <p:spPr>
          <a:xfrm>
            <a:off x="457200" y="2003108"/>
            <a:ext cx="5270500" cy="374650"/>
          </a:xfrm>
        </p:spPr>
        <p:txBody>
          <a:bodyPr/>
          <a:lstStyle/>
          <a:p>
            <a:pPr marL="741600" lvl="1" indent="-284400">
              <a:buFont typeface="Arial" panose="020B0604020202020204" pitchFamily="34" charset="0"/>
              <a:buChar char="–"/>
            </a:pPr>
            <a:r>
              <a:rPr lang="en-US" altLang="en-US" sz="2000" dirty="0">
                <a:latin typeface="+mn-lt"/>
              </a:rPr>
              <a:t>Create a relation </a:t>
            </a:r>
            <a:r>
              <a:rPr lang="en-US" altLang="en-US" sz="2000" i="1" dirty="0">
                <a:latin typeface="+mn-lt"/>
              </a:rPr>
              <a:t>L</a:t>
            </a:r>
            <a:r>
              <a:rPr lang="en-US" altLang="en-US" sz="2000" dirty="0">
                <a:latin typeface="+mn-lt"/>
              </a:rPr>
              <a:t> for </a:t>
            </a:r>
            <a:r>
              <a:rPr lang="en-US" altLang="en-US" sz="2000" i="1" dirty="0">
                <a:latin typeface="+mn-lt"/>
              </a:rPr>
              <a:t>C</a:t>
            </a:r>
            <a:r>
              <a:rPr lang="en-US" altLang="en-US" sz="2000" dirty="0">
                <a:latin typeface="+mn-lt"/>
              </a:rPr>
              <a:t> with attributes</a:t>
            </a:r>
            <a:endParaRPr lang="en-US" sz="2000" dirty="0">
              <a:latin typeface="+mn-lt"/>
            </a:endParaRPr>
          </a:p>
        </p:txBody>
      </p:sp>
      <p:graphicFrame>
        <p:nvGraphicFramePr>
          <p:cNvPr id="14" name="Object 13" descr="Attrs left parenthesis L right parenthesis = left brace k comma a sub 1 comma ellipse a sub n right brace"/>
          <p:cNvGraphicFramePr>
            <a:graphicFrameLocks noChangeAspect="1"/>
          </p:cNvGraphicFramePr>
          <p:nvPr>
            <p:extLst>
              <p:ext uri="{D42A27DB-BD31-4B8C-83A1-F6EECF244321}">
                <p14:modId xmlns:p14="http://schemas.microsoft.com/office/powerpoint/2010/main" val="2455918123"/>
              </p:ext>
            </p:extLst>
          </p:nvPr>
        </p:nvGraphicFramePr>
        <p:xfrm>
          <a:off x="5684258" y="2075403"/>
          <a:ext cx="2490042" cy="404051"/>
        </p:xfrm>
        <a:graphic>
          <a:graphicData uri="http://schemas.openxmlformats.org/presentationml/2006/ole">
            <mc:AlternateContent xmlns:mc="http://schemas.openxmlformats.org/markup-compatibility/2006">
              <mc:Choice xmlns:v="urn:schemas-microsoft-com:vml" Requires="v">
                <p:oleObj spid="_x0000_s11834" name="Equation" r:id="rId3" imgW="1562040" imgH="253800" progId="Equation.DSMT4">
                  <p:embed/>
                </p:oleObj>
              </mc:Choice>
              <mc:Fallback>
                <p:oleObj name="Equation" r:id="rId3" imgW="1562040" imgH="253800" progId="Equation.DSMT4">
                  <p:embed/>
                  <p:pic>
                    <p:nvPicPr>
                      <p:cNvPr id="0" name=""/>
                      <p:cNvPicPr/>
                      <p:nvPr/>
                    </p:nvPicPr>
                    <p:blipFill>
                      <a:blip r:embed="rId4"/>
                      <a:stretch>
                        <a:fillRect/>
                      </a:stretch>
                    </p:blipFill>
                    <p:spPr>
                      <a:xfrm>
                        <a:off x="5684258" y="2075403"/>
                        <a:ext cx="2490042" cy="404051"/>
                      </a:xfrm>
                      <a:prstGeom prst="rect">
                        <a:avLst/>
                      </a:prstGeom>
                    </p:spPr>
                  </p:pic>
                </p:oleObj>
              </mc:Fallback>
            </mc:AlternateContent>
          </a:graphicData>
        </a:graphic>
      </p:graphicFrame>
      <p:sp>
        <p:nvSpPr>
          <p:cNvPr id="5" name="Content Placeholder 4"/>
          <p:cNvSpPr>
            <a:spLocks noGrp="1"/>
          </p:cNvSpPr>
          <p:nvPr>
            <p:ph sz="quarter" idx="4294967295"/>
          </p:nvPr>
        </p:nvSpPr>
        <p:spPr>
          <a:xfrm>
            <a:off x="457200" y="2332198"/>
            <a:ext cx="8229600" cy="736600"/>
          </a:xfrm>
        </p:spPr>
        <p:txBody>
          <a:bodyPr/>
          <a:lstStyle/>
          <a:p>
            <a:pPr marL="741363" indent="0">
              <a:spcBef>
                <a:spcPts val="600"/>
              </a:spcBef>
              <a:buNone/>
            </a:pPr>
            <a:r>
              <a:rPr lang="en-US" altLang="en-US" sz="2000" dirty="0">
                <a:latin typeface="+mn-lt"/>
              </a:rPr>
              <a:t>and PK(</a:t>
            </a:r>
            <a:r>
              <a:rPr lang="en-US" altLang="en-US" sz="2000" i="1" dirty="0">
                <a:latin typeface="+mn-lt"/>
              </a:rPr>
              <a:t>L</a:t>
            </a:r>
            <a:r>
              <a:rPr lang="en-US" altLang="en-US" sz="2000" dirty="0">
                <a:latin typeface="+mn-lt"/>
              </a:rPr>
              <a:t>) = </a:t>
            </a:r>
            <a:r>
              <a:rPr lang="en-US" altLang="en-US" sz="2000" i="1" dirty="0">
                <a:latin typeface="+mn-lt"/>
              </a:rPr>
              <a:t>k</a:t>
            </a:r>
            <a:r>
              <a:rPr lang="en-US" altLang="en-US" sz="2000" dirty="0">
                <a:latin typeface="+mn-lt"/>
              </a:rPr>
              <a:t>. Create a relation </a:t>
            </a:r>
            <a:r>
              <a:rPr lang="en-US" altLang="en-US" sz="2000" i="1" dirty="0">
                <a:latin typeface="+mn-lt"/>
              </a:rPr>
              <a:t>L</a:t>
            </a:r>
            <a:r>
              <a:rPr lang="en-US" altLang="en-US" sz="2000" i="1" baseline="-25000" dirty="0">
                <a:latin typeface="+mn-lt"/>
              </a:rPr>
              <a:t>i</a:t>
            </a:r>
            <a:r>
              <a:rPr lang="en-US" altLang="en-US" sz="2000" dirty="0">
                <a:latin typeface="+mn-lt"/>
              </a:rPr>
              <a:t> for each subclass </a:t>
            </a:r>
            <a:r>
              <a:rPr lang="en-US" altLang="en-US" sz="2000" i="1" dirty="0">
                <a:latin typeface="+mn-lt"/>
              </a:rPr>
              <a:t>S</a:t>
            </a:r>
            <a:r>
              <a:rPr lang="en-US" altLang="en-US" sz="2000" i="1" baseline="-25000" dirty="0">
                <a:latin typeface="+mn-lt"/>
              </a:rPr>
              <a:t>i</a:t>
            </a:r>
            <a:r>
              <a:rPr lang="en-US" altLang="en-US" sz="2000" dirty="0">
                <a:latin typeface="+mn-lt"/>
              </a:rPr>
              <a:t>, 1 &lt; </a:t>
            </a:r>
            <a:r>
              <a:rPr lang="en-US" altLang="en-US" sz="2000" i="1" dirty="0">
                <a:latin typeface="+mn-lt"/>
              </a:rPr>
              <a:t>i</a:t>
            </a:r>
            <a:r>
              <a:rPr lang="en-US" altLang="en-US" sz="2000" dirty="0">
                <a:latin typeface="+mn-lt"/>
              </a:rPr>
              <a:t> </a:t>
            </a:r>
            <a:r>
              <a:rPr lang="en-US" altLang="en-US" sz="2000" dirty="0" smtClean="0">
                <a:latin typeface="+mn-lt"/>
              </a:rPr>
              <a:t>&lt;</a:t>
            </a:r>
            <a:r>
              <a:rPr lang="en-US" altLang="en-US" sz="2000" dirty="0">
                <a:latin typeface="+mn-lt"/>
              </a:rPr>
              <a:t> </a:t>
            </a:r>
            <a:r>
              <a:rPr lang="en-US" altLang="en-US" sz="2000" i="1" dirty="0" smtClean="0">
                <a:latin typeface="+mn-lt"/>
              </a:rPr>
              <a:t>m</a:t>
            </a:r>
            <a:r>
              <a:rPr lang="en-US" altLang="en-US" sz="2000" dirty="0">
                <a:latin typeface="+mn-lt"/>
              </a:rPr>
              <a:t>, with </a:t>
            </a:r>
            <a:r>
              <a:rPr lang="en-US" altLang="en-US" sz="2000" dirty="0" smtClean="0">
                <a:latin typeface="+mn-lt"/>
              </a:rPr>
              <a:t>the </a:t>
            </a:r>
            <a:r>
              <a:rPr lang="en-US" altLang="en-US" sz="2000" dirty="0"/>
              <a:t>attributes</a:t>
            </a:r>
            <a:endParaRPr lang="en-US" sz="2000" dirty="0">
              <a:latin typeface="+mn-lt"/>
            </a:endParaRPr>
          </a:p>
        </p:txBody>
      </p:sp>
      <p:graphicFrame>
        <p:nvGraphicFramePr>
          <p:cNvPr id="15" name="Object 14" descr="Attrs left parenthesis L right parenthesis = left brace k right brace union left brace attributes of S sub I right brace"/>
          <p:cNvGraphicFramePr>
            <a:graphicFrameLocks noChangeAspect="1"/>
          </p:cNvGraphicFramePr>
          <p:nvPr>
            <p:extLst>
              <p:ext uri="{D42A27DB-BD31-4B8C-83A1-F6EECF244321}">
                <p14:modId xmlns:p14="http://schemas.microsoft.com/office/powerpoint/2010/main" val="235145116"/>
              </p:ext>
            </p:extLst>
          </p:nvPr>
        </p:nvGraphicFramePr>
        <p:xfrm>
          <a:off x="3708400" y="2703513"/>
          <a:ext cx="3681413" cy="412750"/>
        </p:xfrm>
        <a:graphic>
          <a:graphicData uri="http://schemas.openxmlformats.org/presentationml/2006/ole">
            <mc:AlternateContent xmlns:mc="http://schemas.openxmlformats.org/markup-compatibility/2006">
              <mc:Choice xmlns:v="urn:schemas-microsoft-com:vml" Requires="v">
                <p:oleObj spid="_x0000_s11835" name="Equation" r:id="rId5" imgW="2273040" imgH="253800" progId="Equation.DSMT4">
                  <p:embed/>
                </p:oleObj>
              </mc:Choice>
              <mc:Fallback>
                <p:oleObj name="Equation" r:id="rId5" imgW="2273040" imgH="253800" progId="Equation.DSMT4">
                  <p:embed/>
                  <p:pic>
                    <p:nvPicPr>
                      <p:cNvPr id="0" name=""/>
                      <p:cNvPicPr/>
                      <p:nvPr/>
                    </p:nvPicPr>
                    <p:blipFill>
                      <a:blip r:embed="rId6"/>
                      <a:stretch>
                        <a:fillRect/>
                      </a:stretch>
                    </p:blipFill>
                    <p:spPr>
                      <a:xfrm>
                        <a:off x="3708400" y="2703513"/>
                        <a:ext cx="3681413" cy="412750"/>
                      </a:xfrm>
                      <a:prstGeom prst="rect">
                        <a:avLst/>
                      </a:prstGeom>
                    </p:spPr>
                  </p:pic>
                </p:oleObj>
              </mc:Fallback>
            </mc:AlternateContent>
          </a:graphicData>
        </a:graphic>
      </p:graphicFrame>
      <p:sp>
        <p:nvSpPr>
          <p:cNvPr id="7" name="Content Placeholder 6"/>
          <p:cNvSpPr>
            <a:spLocks noGrp="1"/>
          </p:cNvSpPr>
          <p:nvPr>
            <p:ph sz="quarter" idx="4294967295"/>
          </p:nvPr>
        </p:nvSpPr>
        <p:spPr>
          <a:xfrm>
            <a:off x="457200" y="2644078"/>
            <a:ext cx="8229600" cy="1024502"/>
          </a:xfrm>
        </p:spPr>
        <p:txBody>
          <a:bodyPr/>
          <a:lstStyle/>
          <a:p>
            <a:pPr marL="741363" lvl="1" indent="6162675">
              <a:buNone/>
            </a:pPr>
            <a:r>
              <a:rPr lang="en-US" altLang="en-US" sz="2000" dirty="0" smtClean="0">
                <a:latin typeface="+mn-lt"/>
              </a:rPr>
              <a:t>and PK(</a:t>
            </a:r>
            <a:r>
              <a:rPr lang="en-US" altLang="en-US" sz="2000" i="1" dirty="0" smtClean="0">
                <a:latin typeface="+mn-lt"/>
              </a:rPr>
              <a:t>L</a:t>
            </a:r>
            <a:r>
              <a:rPr lang="en-US" altLang="en-US" sz="2000" i="1" baseline="-25000" dirty="0" smtClean="0">
                <a:latin typeface="+mn-lt"/>
              </a:rPr>
              <a:t>i</a:t>
            </a:r>
            <a:r>
              <a:rPr lang="en-US" altLang="en-US" sz="2000" dirty="0" smtClean="0">
                <a:latin typeface="+mn-lt"/>
              </a:rPr>
              <a:t>) = </a:t>
            </a:r>
            <a:r>
              <a:rPr lang="en-US" altLang="en-US" sz="2000" i="1" dirty="0" smtClean="0">
                <a:latin typeface="+mn-lt"/>
              </a:rPr>
              <a:t>k</a:t>
            </a:r>
            <a:r>
              <a:rPr lang="en-US" altLang="en-US" sz="2000" dirty="0">
                <a:latin typeface="+mn-lt"/>
              </a:rPr>
              <a:t>. This option works for any </a:t>
            </a:r>
            <a:r>
              <a:rPr lang="en-US" altLang="en-US" sz="2000" dirty="0" smtClean="0">
                <a:latin typeface="+mn-lt"/>
              </a:rPr>
              <a:t>specialization </a:t>
            </a:r>
            <a:r>
              <a:rPr lang="en-US" altLang="en-US" sz="2000" dirty="0">
                <a:latin typeface="+mn-lt"/>
              </a:rPr>
              <a:t>(</a:t>
            </a:r>
            <a:r>
              <a:rPr lang="en-US" altLang="en-US" sz="2000" dirty="0" smtClean="0">
                <a:latin typeface="+mn-lt"/>
              </a:rPr>
              <a:t>total </a:t>
            </a:r>
            <a:r>
              <a:rPr lang="en-US" altLang="en-US" sz="2000" dirty="0">
                <a:latin typeface="+mn-lt"/>
              </a:rPr>
              <a:t>or partial, disjoint of over-lapping</a:t>
            </a:r>
            <a:r>
              <a:rPr lang="en-US" altLang="en-US" sz="2000" dirty="0" smtClean="0">
                <a:latin typeface="+mn-lt"/>
              </a:rPr>
              <a:t>).</a:t>
            </a:r>
            <a:endParaRPr lang="en-US" sz="2000" dirty="0">
              <a:latin typeface="+mn-lt"/>
            </a:endParaRPr>
          </a:p>
        </p:txBody>
      </p:sp>
      <p:sp>
        <p:nvSpPr>
          <p:cNvPr id="9" name="Content Placeholder 8"/>
          <p:cNvSpPr>
            <a:spLocks noGrp="1"/>
          </p:cNvSpPr>
          <p:nvPr>
            <p:ph sz="quarter" idx="4294967295"/>
          </p:nvPr>
        </p:nvSpPr>
        <p:spPr>
          <a:xfrm>
            <a:off x="457200" y="3768788"/>
            <a:ext cx="8229600" cy="457200"/>
          </a:xfrm>
        </p:spPr>
        <p:txBody>
          <a:bodyPr/>
          <a:lstStyle/>
          <a:p>
            <a:pPr indent="-255600"/>
            <a:r>
              <a:rPr lang="en-US" altLang="en-US" sz="2000" b="1" dirty="0">
                <a:latin typeface="+mn-lt"/>
              </a:rPr>
              <a:t>Option 8B: Multiple relations-Subclass relations </a:t>
            </a:r>
            <a:r>
              <a:rPr lang="en-US" altLang="en-US" sz="2000" b="1" dirty="0" smtClean="0">
                <a:latin typeface="+mn-lt"/>
              </a:rPr>
              <a:t>only</a:t>
            </a:r>
            <a:endParaRPr lang="en-US" sz="2000" dirty="0">
              <a:latin typeface="+mn-lt"/>
            </a:endParaRPr>
          </a:p>
        </p:txBody>
      </p:sp>
      <p:sp>
        <p:nvSpPr>
          <p:cNvPr id="10" name="Content Placeholder 9"/>
          <p:cNvSpPr>
            <a:spLocks noGrp="1"/>
          </p:cNvSpPr>
          <p:nvPr>
            <p:ph sz="quarter" idx="4294967295"/>
          </p:nvPr>
        </p:nvSpPr>
        <p:spPr>
          <a:xfrm>
            <a:off x="457200" y="4212304"/>
            <a:ext cx="8229600" cy="444500"/>
          </a:xfrm>
        </p:spPr>
        <p:txBody>
          <a:bodyPr/>
          <a:lstStyle/>
          <a:p>
            <a:pPr marL="741600" lvl="1" indent="-284400">
              <a:buFont typeface="Arial" panose="020B0604020202020204" pitchFamily="34" charset="0"/>
              <a:buChar char="–"/>
            </a:pPr>
            <a:r>
              <a:rPr lang="en-US" altLang="en-US" sz="2000" dirty="0">
                <a:latin typeface="+mn-lt"/>
              </a:rPr>
              <a:t>Create a relation </a:t>
            </a:r>
            <a:r>
              <a:rPr lang="en-US" altLang="en-US" sz="2000" i="1" dirty="0">
                <a:latin typeface="+mn-lt"/>
              </a:rPr>
              <a:t>L</a:t>
            </a:r>
            <a:r>
              <a:rPr lang="en-US" altLang="en-US" sz="2000" i="1" baseline="-25000" dirty="0">
                <a:latin typeface="+mn-lt"/>
              </a:rPr>
              <a:t>i</a:t>
            </a:r>
            <a:r>
              <a:rPr lang="en-US" altLang="en-US" sz="2000" dirty="0">
                <a:latin typeface="+mn-lt"/>
              </a:rPr>
              <a:t> for each subclass </a:t>
            </a:r>
            <a:r>
              <a:rPr lang="en-US" altLang="en-US" sz="2000" i="1" dirty="0">
                <a:latin typeface="+mn-lt"/>
              </a:rPr>
              <a:t>S</a:t>
            </a:r>
            <a:r>
              <a:rPr lang="en-US" altLang="en-US" sz="2000" i="1" baseline="-25000" dirty="0">
                <a:latin typeface="+mn-lt"/>
              </a:rPr>
              <a:t>i</a:t>
            </a:r>
            <a:r>
              <a:rPr lang="en-US" altLang="en-US" sz="2000" dirty="0">
                <a:latin typeface="+mn-lt"/>
              </a:rPr>
              <a:t>, 1 &lt; </a:t>
            </a:r>
            <a:r>
              <a:rPr lang="en-US" altLang="en-US" sz="2000" i="1" dirty="0">
                <a:latin typeface="+mn-lt"/>
              </a:rPr>
              <a:t>i</a:t>
            </a:r>
            <a:r>
              <a:rPr lang="en-US" altLang="en-US" sz="2000" dirty="0">
                <a:latin typeface="+mn-lt"/>
              </a:rPr>
              <a:t> &lt; </a:t>
            </a:r>
            <a:r>
              <a:rPr lang="en-US" altLang="en-US" sz="2000" i="1" dirty="0">
                <a:latin typeface="+mn-lt"/>
              </a:rPr>
              <a:t>m</a:t>
            </a:r>
            <a:r>
              <a:rPr lang="en-US" altLang="en-US" sz="2000" dirty="0">
                <a:latin typeface="+mn-lt"/>
              </a:rPr>
              <a:t>, with </a:t>
            </a:r>
            <a:r>
              <a:rPr lang="en-US" altLang="en-US" sz="2000" dirty="0" smtClean="0">
                <a:latin typeface="+mn-lt"/>
              </a:rPr>
              <a:t>the</a:t>
            </a:r>
            <a:endParaRPr lang="en-US" sz="2000" dirty="0">
              <a:latin typeface="+mn-lt"/>
            </a:endParaRPr>
          </a:p>
        </p:txBody>
      </p:sp>
      <p:sp>
        <p:nvSpPr>
          <p:cNvPr id="11" name="Content Placeholder 10"/>
          <p:cNvSpPr>
            <a:spLocks noGrp="1"/>
          </p:cNvSpPr>
          <p:nvPr>
            <p:ph sz="quarter" idx="4294967295"/>
          </p:nvPr>
        </p:nvSpPr>
        <p:spPr>
          <a:xfrm>
            <a:off x="457200" y="4512485"/>
            <a:ext cx="1986915" cy="428625"/>
          </a:xfrm>
        </p:spPr>
        <p:txBody>
          <a:bodyPr/>
          <a:lstStyle/>
          <a:p>
            <a:pPr marL="741363" indent="-17463">
              <a:spcBef>
                <a:spcPts val="600"/>
              </a:spcBef>
              <a:buNone/>
            </a:pPr>
            <a:r>
              <a:rPr lang="en-US" altLang="en-US" sz="2000" dirty="0" smtClean="0">
                <a:latin typeface="+mn-lt"/>
              </a:rPr>
              <a:t>attributes</a:t>
            </a:r>
            <a:endParaRPr lang="en-US" sz="2000" dirty="0">
              <a:latin typeface="+mn-lt"/>
            </a:endParaRPr>
          </a:p>
        </p:txBody>
      </p:sp>
      <p:graphicFrame>
        <p:nvGraphicFramePr>
          <p:cNvPr id="16" name="Object 15" descr="Attr left parenthesis L sub I right parenthesis = left brace attributes of S sub I right brace  union left brace k comma a sub 1 ellipse a sub n right brace"/>
          <p:cNvGraphicFramePr>
            <a:graphicFrameLocks noChangeAspect="1"/>
          </p:cNvGraphicFramePr>
          <p:nvPr>
            <p:extLst>
              <p:ext uri="{D42A27DB-BD31-4B8C-83A1-F6EECF244321}">
                <p14:modId xmlns:p14="http://schemas.microsoft.com/office/powerpoint/2010/main" val="1508794039"/>
              </p:ext>
            </p:extLst>
          </p:nvPr>
        </p:nvGraphicFramePr>
        <p:xfrm>
          <a:off x="2359025" y="4564063"/>
          <a:ext cx="4572000" cy="415925"/>
        </p:xfrm>
        <a:graphic>
          <a:graphicData uri="http://schemas.openxmlformats.org/presentationml/2006/ole">
            <mc:AlternateContent xmlns:mc="http://schemas.openxmlformats.org/markup-compatibility/2006">
              <mc:Choice xmlns:v="urn:schemas-microsoft-com:vml" Requires="v">
                <p:oleObj spid="_x0000_s11836" name="Equation" r:id="rId7" imgW="2793960" imgH="253800" progId="Equation.DSMT4">
                  <p:embed/>
                </p:oleObj>
              </mc:Choice>
              <mc:Fallback>
                <p:oleObj name="Equation" r:id="rId7" imgW="2793960" imgH="253800" progId="Equation.DSMT4">
                  <p:embed/>
                  <p:pic>
                    <p:nvPicPr>
                      <p:cNvPr id="0" name=""/>
                      <p:cNvPicPr/>
                      <p:nvPr/>
                    </p:nvPicPr>
                    <p:blipFill>
                      <a:blip r:embed="rId8"/>
                      <a:stretch>
                        <a:fillRect/>
                      </a:stretch>
                    </p:blipFill>
                    <p:spPr>
                      <a:xfrm>
                        <a:off x="2359025" y="4564063"/>
                        <a:ext cx="4572000" cy="415925"/>
                      </a:xfrm>
                      <a:prstGeom prst="rect">
                        <a:avLst/>
                      </a:prstGeom>
                    </p:spPr>
                  </p:pic>
                </p:oleObj>
              </mc:Fallback>
            </mc:AlternateContent>
          </a:graphicData>
        </a:graphic>
      </p:graphicFrame>
      <p:sp>
        <p:nvSpPr>
          <p:cNvPr id="12" name="Content Placeholder 11"/>
          <p:cNvSpPr>
            <a:spLocks noGrp="1"/>
          </p:cNvSpPr>
          <p:nvPr>
            <p:ph sz="quarter" idx="4294967295"/>
          </p:nvPr>
        </p:nvSpPr>
        <p:spPr>
          <a:xfrm rot="10800000" flipV="1">
            <a:off x="457200" y="4527725"/>
            <a:ext cx="8229600" cy="1499093"/>
          </a:xfrm>
        </p:spPr>
        <p:txBody>
          <a:bodyPr/>
          <a:lstStyle/>
          <a:p>
            <a:pPr marL="741363" lvl="1" indent="5629275">
              <a:spcBef>
                <a:spcPts val="1500"/>
              </a:spcBef>
              <a:buNone/>
            </a:pPr>
            <a:r>
              <a:rPr lang="en-US" altLang="en-US" sz="2000" dirty="0">
                <a:latin typeface="+mn-lt"/>
              </a:rPr>
              <a:t>and PK(</a:t>
            </a:r>
            <a:r>
              <a:rPr lang="en-US" altLang="en-US" sz="2000" i="1" dirty="0">
                <a:latin typeface="+mn-lt"/>
              </a:rPr>
              <a:t>L</a:t>
            </a:r>
            <a:r>
              <a:rPr lang="en-US" altLang="en-US" sz="2000" i="1" baseline="-25000" dirty="0">
                <a:latin typeface="+mn-lt"/>
              </a:rPr>
              <a:t>i</a:t>
            </a:r>
            <a:r>
              <a:rPr lang="en-US" altLang="en-US" sz="2000" dirty="0">
                <a:latin typeface="+mn-lt"/>
              </a:rPr>
              <a:t>) = </a:t>
            </a:r>
            <a:r>
              <a:rPr lang="en-US" altLang="en-US" sz="2000" i="1" dirty="0">
                <a:latin typeface="+mn-lt"/>
              </a:rPr>
              <a:t>k</a:t>
            </a:r>
            <a:r>
              <a:rPr lang="en-US" altLang="en-US" sz="2000" dirty="0">
                <a:latin typeface="+mn-lt"/>
              </a:rPr>
              <a:t>. This option only works for </a:t>
            </a:r>
            <a:r>
              <a:rPr lang="en-US" altLang="en-US" sz="2000" dirty="0" smtClean="0">
                <a:latin typeface="+mn-lt"/>
              </a:rPr>
              <a:t>a specialization </a:t>
            </a:r>
            <a:r>
              <a:rPr lang="en-US" altLang="en-US" sz="2000" dirty="0">
                <a:latin typeface="+mn-lt"/>
              </a:rPr>
              <a:t>whose subclasses are total (every entity in the superclass must belong to (at least) one of the subclasses</a:t>
            </a:r>
            <a:r>
              <a:rPr lang="en-US" altLang="en-US" sz="2000" dirty="0" smtClean="0">
                <a:latin typeface="+mn-lt"/>
              </a:rPr>
              <a:t>).</a:t>
            </a:r>
            <a:endParaRPr lang="en-US" sz="2000" dirty="0">
              <a:latin typeface="+mn-lt"/>
            </a:endParaRPr>
          </a:p>
        </p:txBody>
      </p:sp>
    </p:spTree>
    <p:extLst>
      <p:ext uri="{BB962C8B-B14F-4D97-AF65-F5344CB8AC3E}">
        <p14:creationId xmlns:p14="http://schemas.microsoft.com/office/powerpoint/2010/main" val="1480663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Mapping </a:t>
            </a:r>
            <a:r>
              <a:rPr lang="en-US" altLang="en-US" dirty="0"/>
              <a:t>E</a:t>
            </a:r>
            <a:r>
              <a:rPr lang="en-US" altLang="en-US" sz="100" dirty="0"/>
              <a:t> </a:t>
            </a:r>
            <a:r>
              <a:rPr lang="en-US" altLang="en-US" dirty="0"/>
              <a:t>E</a:t>
            </a:r>
            <a:r>
              <a:rPr lang="en-US" altLang="en-US" sz="100" dirty="0"/>
              <a:t> </a:t>
            </a:r>
            <a:r>
              <a:rPr lang="en-US" altLang="en-US" dirty="0"/>
              <a:t>R Model Constructs to Relations </a:t>
            </a:r>
            <a:r>
              <a:rPr lang="en-US" altLang="en-US" sz="2000" b="0" dirty="0" smtClean="0"/>
              <a:t>(3 </a:t>
            </a:r>
            <a:r>
              <a:rPr lang="en-US" altLang="en-US" sz="2000" b="0" dirty="0"/>
              <a:t>of 5)</a:t>
            </a:r>
            <a:endParaRPr lang="en-US" dirty="0"/>
          </a:p>
        </p:txBody>
      </p:sp>
      <p:sp>
        <p:nvSpPr>
          <p:cNvPr id="3" name="Text Placeholder 2"/>
          <p:cNvSpPr>
            <a:spLocks noGrp="1"/>
          </p:cNvSpPr>
          <p:nvPr>
            <p:ph type="body" idx="1"/>
          </p:nvPr>
        </p:nvSpPr>
        <p:spPr/>
        <p:txBody>
          <a:bodyPr/>
          <a:lstStyle/>
          <a:p>
            <a:r>
              <a:rPr lang="en-US" altLang="en-US" sz="2000" b="1" dirty="0">
                <a:latin typeface="+mn-lt"/>
              </a:rPr>
              <a:t>Option 8C: Single relation with one type </a:t>
            </a:r>
            <a:r>
              <a:rPr lang="en-US" altLang="en-US" sz="2000" b="1" dirty="0" smtClean="0">
                <a:latin typeface="+mn-lt"/>
              </a:rPr>
              <a:t>attribute</a:t>
            </a:r>
            <a:endParaRPr lang="en-US" altLang="en-US" sz="2000" b="1" dirty="0">
              <a:latin typeface="+mn-lt"/>
            </a:endParaRPr>
          </a:p>
        </p:txBody>
      </p:sp>
      <p:sp>
        <p:nvSpPr>
          <p:cNvPr id="4" name="Content Placeholder 3"/>
          <p:cNvSpPr>
            <a:spLocks noGrp="1"/>
          </p:cNvSpPr>
          <p:nvPr>
            <p:ph sz="quarter" idx="13"/>
          </p:nvPr>
        </p:nvSpPr>
        <p:spPr>
          <a:xfrm>
            <a:off x="457200" y="2042933"/>
            <a:ext cx="5499980" cy="378219"/>
          </a:xfrm>
        </p:spPr>
        <p:txBody>
          <a:bodyPr/>
          <a:lstStyle/>
          <a:p>
            <a:pPr marL="741600" indent="-284400">
              <a:spcBef>
                <a:spcPts val="600"/>
              </a:spcBef>
              <a:buFont typeface="Arial" panose="020B0604020202020204" pitchFamily="34" charset="0"/>
              <a:buChar char="–"/>
            </a:pPr>
            <a:r>
              <a:rPr lang="en-US" altLang="en-US" sz="2000" dirty="0">
                <a:latin typeface="+mn-lt"/>
              </a:rPr>
              <a:t>Create a single relation L with </a:t>
            </a:r>
            <a:r>
              <a:rPr lang="en-US" altLang="en-US" sz="2000" dirty="0" smtClean="0">
                <a:latin typeface="+mn-lt"/>
              </a:rPr>
              <a:t>attributes</a:t>
            </a:r>
            <a:endParaRPr lang="en-US" sz="2000" dirty="0">
              <a:latin typeface="+mn-lt"/>
            </a:endParaRPr>
          </a:p>
        </p:txBody>
      </p:sp>
      <p:graphicFrame>
        <p:nvGraphicFramePr>
          <p:cNvPr id="11" name="Object 10" descr="Attrs left parenthesis L right parenthesis = left brace k comma a sub 1 ellipse a sub n right brace union"/>
          <p:cNvGraphicFramePr>
            <a:graphicFrameLocks noChangeAspect="1"/>
          </p:cNvGraphicFramePr>
          <p:nvPr>
            <p:extLst>
              <p:ext uri="{D42A27DB-BD31-4B8C-83A1-F6EECF244321}">
                <p14:modId xmlns:p14="http://schemas.microsoft.com/office/powerpoint/2010/main" val="648998778"/>
              </p:ext>
            </p:extLst>
          </p:nvPr>
        </p:nvGraphicFramePr>
        <p:xfrm>
          <a:off x="5834063" y="2105025"/>
          <a:ext cx="2792412" cy="417513"/>
        </p:xfrm>
        <a:graphic>
          <a:graphicData uri="http://schemas.openxmlformats.org/presentationml/2006/ole">
            <mc:AlternateContent xmlns:mc="http://schemas.openxmlformats.org/markup-compatibility/2006">
              <mc:Choice xmlns:v="urn:schemas-microsoft-com:vml" Requires="v">
                <p:oleObj spid="_x0000_s16548" name="Equation" r:id="rId3" imgW="1701720" imgH="253800" progId="Equation.DSMT4">
                  <p:embed/>
                </p:oleObj>
              </mc:Choice>
              <mc:Fallback>
                <p:oleObj name="Equation" r:id="rId3" imgW="1701720" imgH="253800" progId="Equation.DSMT4">
                  <p:embed/>
                  <p:pic>
                    <p:nvPicPr>
                      <p:cNvPr id="14" name="Object 13"/>
                      <p:cNvPicPr/>
                      <p:nvPr/>
                    </p:nvPicPr>
                    <p:blipFill>
                      <a:blip r:embed="rId4"/>
                      <a:stretch>
                        <a:fillRect/>
                      </a:stretch>
                    </p:blipFill>
                    <p:spPr>
                      <a:xfrm>
                        <a:off x="5834063" y="2105025"/>
                        <a:ext cx="2792412" cy="417513"/>
                      </a:xfrm>
                      <a:prstGeom prst="rect">
                        <a:avLst/>
                      </a:prstGeom>
                    </p:spPr>
                  </p:pic>
                </p:oleObj>
              </mc:Fallback>
            </mc:AlternateContent>
          </a:graphicData>
        </a:graphic>
      </p:graphicFrame>
      <p:graphicFrame>
        <p:nvGraphicFramePr>
          <p:cNvPr id="12" name="Object 11" descr="left brace attributes of S sub 1 right brace union ellipse union left brace attributes of S sub m right brace  union left brace t right brace and P K left parenthesis L right parenthesis = K"/>
          <p:cNvGraphicFramePr>
            <a:graphicFrameLocks noChangeAspect="1"/>
          </p:cNvGraphicFramePr>
          <p:nvPr>
            <p:extLst>
              <p:ext uri="{D42A27DB-BD31-4B8C-83A1-F6EECF244321}">
                <p14:modId xmlns:p14="http://schemas.microsoft.com/office/powerpoint/2010/main" val="263704061"/>
              </p:ext>
            </p:extLst>
          </p:nvPr>
        </p:nvGraphicFramePr>
        <p:xfrm>
          <a:off x="1273770" y="2416175"/>
          <a:ext cx="7353300" cy="434975"/>
        </p:xfrm>
        <a:graphic>
          <a:graphicData uri="http://schemas.openxmlformats.org/presentationml/2006/ole">
            <mc:AlternateContent xmlns:mc="http://schemas.openxmlformats.org/markup-compatibility/2006">
              <mc:Choice xmlns:v="urn:schemas-microsoft-com:vml" Requires="v">
                <p:oleObj spid="_x0000_s16549" name="Equation" r:id="rId5" imgW="4305240" imgH="253800" progId="Equation.DSMT4">
                  <p:embed/>
                </p:oleObj>
              </mc:Choice>
              <mc:Fallback>
                <p:oleObj name="Equation" r:id="rId5" imgW="4305240" imgH="253800" progId="Equation.DSMT4">
                  <p:embed/>
                  <p:pic>
                    <p:nvPicPr>
                      <p:cNvPr id="11" name="Object 10"/>
                      <p:cNvPicPr/>
                      <p:nvPr/>
                    </p:nvPicPr>
                    <p:blipFill>
                      <a:blip r:embed="rId6"/>
                      <a:stretch>
                        <a:fillRect/>
                      </a:stretch>
                    </p:blipFill>
                    <p:spPr>
                      <a:xfrm>
                        <a:off x="1273770" y="2416175"/>
                        <a:ext cx="7353300" cy="434975"/>
                      </a:xfrm>
                      <a:prstGeom prst="rect">
                        <a:avLst/>
                      </a:prstGeom>
                    </p:spPr>
                  </p:pic>
                </p:oleObj>
              </mc:Fallback>
            </mc:AlternateContent>
          </a:graphicData>
        </a:graphic>
      </p:graphicFrame>
      <p:sp>
        <p:nvSpPr>
          <p:cNvPr id="6" name="Content Placeholder 5"/>
          <p:cNvSpPr>
            <a:spLocks noGrp="1"/>
          </p:cNvSpPr>
          <p:nvPr>
            <p:ph sz="quarter" idx="15"/>
          </p:nvPr>
        </p:nvSpPr>
        <p:spPr>
          <a:xfrm>
            <a:off x="457200" y="2690080"/>
            <a:ext cx="8229600" cy="744279"/>
          </a:xfrm>
        </p:spPr>
        <p:txBody>
          <a:bodyPr/>
          <a:lstStyle/>
          <a:p>
            <a:pPr marL="741600" lvl="1" indent="0">
              <a:buNone/>
            </a:pPr>
            <a:r>
              <a:rPr lang="en-US" altLang="en-US" sz="2000" dirty="0">
                <a:latin typeface="+mn-lt"/>
              </a:rPr>
              <a:t>The attribute </a:t>
            </a:r>
            <a:r>
              <a:rPr lang="en-US" altLang="en-US" sz="2000" i="1" dirty="0">
                <a:latin typeface="+mn-lt"/>
              </a:rPr>
              <a:t>t</a:t>
            </a:r>
            <a:r>
              <a:rPr lang="en-US" altLang="en-US" sz="2000" dirty="0">
                <a:latin typeface="+mn-lt"/>
              </a:rPr>
              <a:t> is called a type (or </a:t>
            </a:r>
            <a:r>
              <a:rPr lang="en-US" altLang="en-US" sz="2000" b="1" dirty="0">
                <a:latin typeface="+mn-lt"/>
              </a:rPr>
              <a:t>discriminating</a:t>
            </a:r>
            <a:r>
              <a:rPr lang="en-US" altLang="en-US" sz="2000" dirty="0">
                <a:latin typeface="+mn-lt"/>
              </a:rPr>
              <a:t>) attribute that indicates the subclass to which each tuple </a:t>
            </a:r>
            <a:r>
              <a:rPr lang="en-US" altLang="en-US" sz="2000" dirty="0" smtClean="0">
                <a:latin typeface="+mn-lt"/>
              </a:rPr>
              <a:t>belongs</a:t>
            </a:r>
            <a:endParaRPr lang="en-US" sz="2000" dirty="0">
              <a:latin typeface="+mn-lt"/>
            </a:endParaRPr>
          </a:p>
        </p:txBody>
      </p:sp>
      <p:sp>
        <p:nvSpPr>
          <p:cNvPr id="7" name="Content Placeholder 6"/>
          <p:cNvSpPr>
            <a:spLocks noGrp="1"/>
          </p:cNvSpPr>
          <p:nvPr>
            <p:ph sz="quarter" idx="16"/>
          </p:nvPr>
        </p:nvSpPr>
        <p:spPr>
          <a:xfrm>
            <a:off x="457200" y="3439682"/>
            <a:ext cx="8229600" cy="468347"/>
          </a:xfrm>
        </p:spPr>
        <p:txBody>
          <a:bodyPr/>
          <a:lstStyle/>
          <a:p>
            <a:r>
              <a:rPr lang="en-US" altLang="en-US" sz="2000" b="1" dirty="0">
                <a:latin typeface="+mn-lt"/>
              </a:rPr>
              <a:t>Option 8D: Single relation with multiple type </a:t>
            </a:r>
            <a:r>
              <a:rPr lang="en-US" altLang="en-US" sz="2000" b="1" dirty="0" smtClean="0">
                <a:latin typeface="+mn-lt"/>
              </a:rPr>
              <a:t>attributes</a:t>
            </a:r>
            <a:endParaRPr lang="en-US" sz="2000" dirty="0">
              <a:latin typeface="+mn-lt"/>
            </a:endParaRPr>
          </a:p>
        </p:txBody>
      </p:sp>
      <p:sp>
        <p:nvSpPr>
          <p:cNvPr id="8" name="Content Placeholder 7"/>
          <p:cNvSpPr>
            <a:spLocks noGrp="1"/>
          </p:cNvSpPr>
          <p:nvPr>
            <p:ph sz="quarter" idx="17"/>
          </p:nvPr>
        </p:nvSpPr>
        <p:spPr>
          <a:xfrm>
            <a:off x="457200" y="3837421"/>
            <a:ext cx="8229600" cy="387663"/>
          </a:xfrm>
        </p:spPr>
        <p:txBody>
          <a:bodyPr/>
          <a:lstStyle/>
          <a:p>
            <a:pPr marL="741600" indent="-284400">
              <a:spcBef>
                <a:spcPts val="600"/>
              </a:spcBef>
              <a:buFont typeface="Arial" panose="020B0604020202020204" pitchFamily="34" charset="0"/>
              <a:buChar char="–"/>
            </a:pPr>
            <a:r>
              <a:rPr lang="en-US" altLang="en-US" sz="2000" dirty="0">
                <a:latin typeface="+mn-lt"/>
              </a:rPr>
              <a:t>Create a single relation schema L with </a:t>
            </a:r>
            <a:r>
              <a:rPr lang="en-US" altLang="en-US" sz="2000" dirty="0" smtClean="0">
                <a:latin typeface="+mn-lt"/>
              </a:rPr>
              <a:t>attributes</a:t>
            </a:r>
            <a:endParaRPr lang="en-US" sz="2000" dirty="0">
              <a:latin typeface="+mn-lt"/>
            </a:endParaRPr>
          </a:p>
        </p:txBody>
      </p:sp>
      <p:graphicFrame>
        <p:nvGraphicFramePr>
          <p:cNvPr id="13" name="Object 12" descr="Attrs left parenthesis L right parenthesis = left brace k comma a sub 1 comma ellipse a sub n right brace union left brace attributes of S sub 1 right brace  union ellipse union left brace attributes of S sub m right brace"/>
          <p:cNvGraphicFramePr>
            <a:graphicFrameLocks noChangeAspect="1"/>
          </p:cNvGraphicFramePr>
          <p:nvPr>
            <p:extLst>
              <p:ext uri="{D42A27DB-BD31-4B8C-83A1-F6EECF244321}">
                <p14:modId xmlns:p14="http://schemas.microsoft.com/office/powerpoint/2010/main" val="1763973920"/>
              </p:ext>
            </p:extLst>
          </p:nvPr>
        </p:nvGraphicFramePr>
        <p:xfrm>
          <a:off x="1292601" y="4213225"/>
          <a:ext cx="7177088" cy="420688"/>
        </p:xfrm>
        <a:graphic>
          <a:graphicData uri="http://schemas.openxmlformats.org/presentationml/2006/ole">
            <mc:AlternateContent xmlns:mc="http://schemas.openxmlformats.org/markup-compatibility/2006">
              <mc:Choice xmlns:v="urn:schemas-microsoft-com:vml" Requires="v">
                <p:oleObj spid="_x0000_s16550" name="Equation" r:id="rId7" imgW="4330440" imgH="253800" progId="Equation.DSMT4">
                  <p:embed/>
                </p:oleObj>
              </mc:Choice>
              <mc:Fallback>
                <p:oleObj name="Equation" r:id="rId7" imgW="4330440" imgH="253800" progId="Equation.DSMT4">
                  <p:embed/>
                  <p:pic>
                    <p:nvPicPr>
                      <p:cNvPr id="11" name="Object 10"/>
                      <p:cNvPicPr/>
                      <p:nvPr/>
                    </p:nvPicPr>
                    <p:blipFill>
                      <a:blip r:embed="rId8"/>
                      <a:stretch>
                        <a:fillRect/>
                      </a:stretch>
                    </p:blipFill>
                    <p:spPr>
                      <a:xfrm>
                        <a:off x="1292601" y="4213225"/>
                        <a:ext cx="7177088" cy="420688"/>
                      </a:xfrm>
                      <a:prstGeom prst="rect">
                        <a:avLst/>
                      </a:prstGeom>
                    </p:spPr>
                  </p:pic>
                </p:oleObj>
              </mc:Fallback>
            </mc:AlternateContent>
          </a:graphicData>
        </a:graphic>
      </p:graphicFrame>
      <p:graphicFrame>
        <p:nvGraphicFramePr>
          <p:cNvPr id="14" name="Object 13" descr="union left brace t sub 1 comma t sub 2 ellipse t sub m right brace  and P K left parenthesis L right parenthesis = K"/>
          <p:cNvGraphicFramePr>
            <a:graphicFrameLocks noChangeAspect="1"/>
          </p:cNvGraphicFramePr>
          <p:nvPr>
            <p:extLst>
              <p:ext uri="{D42A27DB-BD31-4B8C-83A1-F6EECF244321}">
                <p14:modId xmlns:p14="http://schemas.microsoft.com/office/powerpoint/2010/main" val="3071122404"/>
              </p:ext>
            </p:extLst>
          </p:nvPr>
        </p:nvGraphicFramePr>
        <p:xfrm>
          <a:off x="1295400" y="4556125"/>
          <a:ext cx="3155950" cy="420688"/>
        </p:xfrm>
        <a:graphic>
          <a:graphicData uri="http://schemas.openxmlformats.org/presentationml/2006/ole">
            <mc:AlternateContent xmlns:mc="http://schemas.openxmlformats.org/markup-compatibility/2006">
              <mc:Choice xmlns:v="urn:schemas-microsoft-com:vml" Requires="v">
                <p:oleObj spid="_x0000_s16551" name="Equation" r:id="rId9" imgW="1904760" imgH="253800" progId="Equation.DSMT4">
                  <p:embed/>
                </p:oleObj>
              </mc:Choice>
              <mc:Fallback>
                <p:oleObj name="Equation" r:id="rId9" imgW="1904760" imgH="253800" progId="Equation.DSMT4">
                  <p:embed/>
                  <p:pic>
                    <p:nvPicPr>
                      <p:cNvPr id="13" name="Object 12"/>
                      <p:cNvPicPr/>
                      <p:nvPr/>
                    </p:nvPicPr>
                    <p:blipFill>
                      <a:blip r:embed="rId10"/>
                      <a:stretch>
                        <a:fillRect/>
                      </a:stretch>
                    </p:blipFill>
                    <p:spPr>
                      <a:xfrm>
                        <a:off x="1295400" y="4556125"/>
                        <a:ext cx="3155950" cy="420688"/>
                      </a:xfrm>
                      <a:prstGeom prst="rect">
                        <a:avLst/>
                      </a:prstGeom>
                    </p:spPr>
                  </p:pic>
                </p:oleObj>
              </mc:Fallback>
            </mc:AlternateContent>
          </a:graphicData>
        </a:graphic>
      </p:graphicFrame>
      <p:sp>
        <p:nvSpPr>
          <p:cNvPr id="10" name="Content Placeholder 9"/>
          <p:cNvSpPr>
            <a:spLocks noGrp="1"/>
          </p:cNvSpPr>
          <p:nvPr>
            <p:ph sz="quarter" idx="19"/>
          </p:nvPr>
        </p:nvSpPr>
        <p:spPr>
          <a:xfrm>
            <a:off x="457200" y="4485937"/>
            <a:ext cx="8229600" cy="1635722"/>
          </a:xfrm>
        </p:spPr>
        <p:txBody>
          <a:bodyPr/>
          <a:lstStyle/>
          <a:p>
            <a:pPr marL="741363" lvl="1" indent="3298825">
              <a:buNone/>
            </a:pPr>
            <a:r>
              <a:rPr lang="en-US" altLang="en-US" sz="2000" dirty="0">
                <a:latin typeface="+mn-lt"/>
              </a:rPr>
              <a:t>Each </a:t>
            </a:r>
            <a:r>
              <a:rPr lang="en-US" altLang="en-US" sz="2000" i="1" dirty="0">
                <a:latin typeface="+mn-lt"/>
              </a:rPr>
              <a:t>t</a:t>
            </a:r>
            <a:r>
              <a:rPr lang="en-US" altLang="en-US" sz="2000" i="1" baseline="-25000" dirty="0">
                <a:latin typeface="+mn-lt"/>
              </a:rPr>
              <a:t>i</a:t>
            </a:r>
            <a:r>
              <a:rPr lang="en-US" altLang="en-US" sz="2000" dirty="0">
                <a:latin typeface="+mn-lt"/>
              </a:rPr>
              <a:t>, 1 &lt; </a:t>
            </a:r>
            <a:r>
              <a:rPr lang="en-US" altLang="en-US" sz="2000" i="1" dirty="0" smtClean="0">
                <a:latin typeface="+mn-lt"/>
              </a:rPr>
              <a:t>i</a:t>
            </a:r>
            <a:r>
              <a:rPr lang="en-US" altLang="en-US" sz="2000" dirty="0" smtClean="0">
                <a:latin typeface="+mn-lt"/>
              </a:rPr>
              <a:t> </a:t>
            </a:r>
            <a:r>
              <a:rPr lang="en-US" altLang="en-US" sz="2000" dirty="0">
                <a:latin typeface="+mn-lt"/>
              </a:rPr>
              <a:t>&lt; </a:t>
            </a:r>
            <a:r>
              <a:rPr lang="en-US" altLang="en-US" sz="2000" i="1" dirty="0">
                <a:latin typeface="+mn-lt"/>
              </a:rPr>
              <a:t>m</a:t>
            </a:r>
            <a:r>
              <a:rPr lang="en-US" altLang="en-US" sz="2000" dirty="0">
                <a:latin typeface="+mn-lt"/>
              </a:rPr>
              <a:t>, is </a:t>
            </a:r>
            <a:r>
              <a:rPr lang="en-US" altLang="en-US" sz="2000" dirty="0" smtClean="0">
                <a:latin typeface="+mn-lt"/>
              </a:rPr>
              <a:t>a</a:t>
            </a:r>
            <a:r>
              <a:rPr lang="en-US" altLang="en-US" sz="2000" dirty="0">
                <a:latin typeface="+mn-lt"/>
              </a:rPr>
              <a:t> </a:t>
            </a:r>
            <a:r>
              <a:rPr lang="en-US" altLang="en-US" sz="2000" dirty="0" smtClean="0">
                <a:latin typeface="+mn-lt"/>
              </a:rPr>
              <a:t>Boolean type attribute </a:t>
            </a:r>
            <a:r>
              <a:rPr lang="en-US" altLang="en-US" sz="2000" dirty="0">
                <a:latin typeface="+mn-lt"/>
              </a:rPr>
              <a:t>indicating whether a tuple belongs to the subclass </a:t>
            </a:r>
            <a:r>
              <a:rPr lang="en-US" altLang="en-US" sz="2000" i="1" dirty="0">
                <a:latin typeface="+mn-lt"/>
              </a:rPr>
              <a:t>S</a:t>
            </a:r>
            <a:r>
              <a:rPr lang="en-US" altLang="en-US" sz="2000" i="1" baseline="-25000" dirty="0">
                <a:latin typeface="+mn-lt"/>
              </a:rPr>
              <a:t>i</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386735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4.4 E</a:t>
            </a:r>
            <a:r>
              <a:rPr lang="en-US" sz="100" dirty="0" smtClean="0"/>
              <a:t> </a:t>
            </a:r>
            <a:r>
              <a:rPr lang="en-US" sz="3200" dirty="0" smtClean="0"/>
              <a:t>E</a:t>
            </a:r>
            <a:r>
              <a:rPr lang="en-US" sz="100" dirty="0" smtClean="0"/>
              <a:t> </a:t>
            </a:r>
            <a:r>
              <a:rPr lang="en-US" sz="3200" dirty="0" smtClean="0"/>
              <a:t>R </a:t>
            </a:r>
            <a:r>
              <a:rPr lang="en-US" sz="3200" dirty="0"/>
              <a:t>Diagram Notation for an Attribute-Defined Specialization on </a:t>
            </a:r>
            <a:r>
              <a:rPr lang="en-US" sz="3200" dirty="0" smtClean="0"/>
              <a:t>JobType</a:t>
            </a:r>
            <a:endParaRPr lang="en-US" sz="3200" dirty="0"/>
          </a:p>
        </p:txBody>
      </p:sp>
      <p:pic>
        <p:nvPicPr>
          <p:cNvPr id="4" name="Picture 3" descr="A hierarchical representation of Enhanced Entity Relationship. A super class, employee has Five attributes as follows: Name; S s n underline; Birth underscore date; address; and Job underscore type. Where, name attribute consist of f name, Minit and L name. The super class has a disjoint subclass, d which indicates a partial participation. The disjoint subclass has three subsets leads to three subclasses as follows: Secretary with attributes: Typing underscore speed; Technician with T grade; and Engineer with E n g underscore ty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2595" y="1484783"/>
            <a:ext cx="5978811" cy="4827693"/>
          </a:xfrm>
          <a:prstGeom prst="rect">
            <a:avLst/>
          </a:prstGeom>
          <a:noFill/>
          <a:ln>
            <a:noFill/>
          </a:ln>
        </p:spPr>
      </p:pic>
    </p:spTree>
    <p:extLst>
      <p:ext uri="{BB962C8B-B14F-4D97-AF65-F5344CB8AC3E}">
        <p14:creationId xmlns:p14="http://schemas.microsoft.com/office/powerpoint/2010/main" val="1489464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the </a:t>
            </a:r>
            <a:r>
              <a:rPr lang="en-US" dirty="0" smtClean="0"/>
              <a:t>E</a:t>
            </a:r>
            <a:r>
              <a:rPr lang="en-US" sz="100" dirty="0" smtClean="0"/>
              <a:t> </a:t>
            </a:r>
            <a:r>
              <a:rPr lang="en-US" dirty="0" smtClean="0"/>
              <a:t>E</a:t>
            </a:r>
            <a:r>
              <a:rPr lang="en-US" sz="100" dirty="0" smtClean="0"/>
              <a:t> </a:t>
            </a:r>
            <a:r>
              <a:rPr lang="en-US" dirty="0" smtClean="0"/>
              <a:t>R </a:t>
            </a:r>
            <a:r>
              <a:rPr lang="en-US" dirty="0"/>
              <a:t>Schema in Figure </a:t>
            </a:r>
            <a:r>
              <a:rPr lang="en-US" dirty="0" smtClean="0"/>
              <a:t>4.4 (see slide 27) </a:t>
            </a:r>
            <a:r>
              <a:rPr lang="en-US" dirty="0"/>
              <a:t>Using Option </a:t>
            </a:r>
            <a:r>
              <a:rPr lang="en-US" dirty="0" smtClean="0"/>
              <a:t>8A</a:t>
            </a:r>
            <a:endParaRPr lang="en-US" dirty="0"/>
          </a:p>
        </p:txBody>
      </p:sp>
      <p:pic>
        <p:nvPicPr>
          <p:cNvPr id="4" name="Picture 2" descr="A diagram represents the options for mapping specialization. Diagram A represent the multiple relations which has superclass and subclasses. The data base contains 4 attributes as follows. Employee, Secretary, Technician, and Engineer. Employee contains the following entities. S s n and it is underlined. F name, M i n i t, L name, Birth underscore date, Address, and Job underscore type. Secretary contains the following entities, S s n and it is underlined. Typing underscore speed. Technician contains the following entities. S s n and it is underlined. T grade. Engineer contains the following entities. S s n and it is underlined. E n g underscore type. S s n under the Secretary attribute points the S s n under the employee attribute. S s n under the Technician attribute points the S s n under the employee attribute. S s n under the Engineer attribute points the S s n under the employee attrib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76" y="1943192"/>
            <a:ext cx="7979448" cy="1955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573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the </a:t>
            </a:r>
            <a:r>
              <a:rPr lang="en-US" dirty="0" smtClean="0"/>
              <a:t>E</a:t>
            </a:r>
            <a:r>
              <a:rPr lang="en-US" sz="100" dirty="0" smtClean="0"/>
              <a:t> </a:t>
            </a:r>
            <a:r>
              <a:rPr lang="en-US" dirty="0" smtClean="0"/>
              <a:t>E</a:t>
            </a:r>
            <a:r>
              <a:rPr lang="en-US" sz="100" dirty="0" smtClean="0"/>
              <a:t> </a:t>
            </a:r>
            <a:r>
              <a:rPr lang="en-US" dirty="0" smtClean="0"/>
              <a:t>R </a:t>
            </a:r>
            <a:r>
              <a:rPr lang="en-US" dirty="0"/>
              <a:t>Schema in Figure 4.4 (see slide 27) Using Option 8C</a:t>
            </a:r>
          </a:p>
        </p:txBody>
      </p:sp>
      <p:pic>
        <p:nvPicPr>
          <p:cNvPr id="5" name="Picture 3" descr="The attribute Employee contains the following entities. S s n and it is underlined. F name, M i n i t, L name, Birth underscore date, Address, Job underscore type, Typing underscore speed, T gra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13" y="1822972"/>
            <a:ext cx="8121975" cy="59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000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Goals </a:t>
            </a:r>
            <a:r>
              <a:rPr lang="en-US" altLang="en-US" dirty="0"/>
              <a:t>during Mapping</a:t>
            </a:r>
            <a:endParaRPr lang="en-US" dirty="0"/>
          </a:p>
        </p:txBody>
      </p:sp>
      <p:sp>
        <p:nvSpPr>
          <p:cNvPr id="3" name="Text Placeholder 2"/>
          <p:cNvSpPr>
            <a:spLocks noGrp="1"/>
          </p:cNvSpPr>
          <p:nvPr>
            <p:ph type="body" idx="1"/>
          </p:nvPr>
        </p:nvSpPr>
        <p:spPr>
          <a:xfrm>
            <a:off x="457200" y="1600200"/>
            <a:ext cx="8229600" cy="3119284"/>
          </a:xfrm>
        </p:spPr>
        <p:txBody>
          <a:bodyPr/>
          <a:lstStyle/>
          <a:p>
            <a:pPr>
              <a:defRPr/>
            </a:pPr>
            <a:r>
              <a:rPr lang="en-US" sz="2400" dirty="0">
                <a:latin typeface="+mn-lt"/>
              </a:rPr>
              <a:t>Preserve all information (that includes all attributes)</a:t>
            </a:r>
          </a:p>
          <a:p>
            <a:pPr>
              <a:defRPr/>
            </a:pPr>
            <a:r>
              <a:rPr lang="en-US" sz="2400" dirty="0">
                <a:latin typeface="+mn-lt"/>
              </a:rPr>
              <a:t>Maintain the constraints to the extent possible (Relational Model cannot preserve all contstraints- e.g., max cardinality ratio such as 1:10 in </a:t>
            </a:r>
            <a:r>
              <a:rPr lang="en-US" sz="2400" dirty="0" smtClean="0">
                <a:latin typeface="+mn-lt"/>
              </a:rPr>
              <a:t>E</a:t>
            </a:r>
            <a:r>
              <a:rPr lang="en-US" sz="100" dirty="0" smtClean="0">
                <a:latin typeface="+mn-lt"/>
              </a:rPr>
              <a:t> </a:t>
            </a:r>
            <a:r>
              <a:rPr lang="en-US" sz="2400" dirty="0" smtClean="0">
                <a:latin typeface="+mn-lt"/>
              </a:rPr>
              <a:t>R</a:t>
            </a:r>
            <a:r>
              <a:rPr lang="en-US" sz="2400" dirty="0">
                <a:latin typeface="+mn-lt"/>
              </a:rPr>
              <a:t>; exhaustive classification into subtypes, e.g., STUDENTS are specialized into Domestic and Foreign)</a:t>
            </a:r>
          </a:p>
          <a:p>
            <a:pPr>
              <a:defRPr/>
            </a:pPr>
            <a:r>
              <a:rPr lang="en-US" sz="2400" dirty="0">
                <a:latin typeface="+mn-lt"/>
              </a:rPr>
              <a:t>Minimize null </a:t>
            </a:r>
            <a:r>
              <a:rPr lang="en-US" sz="2400" dirty="0" smtClean="0">
                <a:latin typeface="+mn-lt"/>
              </a:rPr>
              <a:t>values</a:t>
            </a:r>
            <a:endParaRPr lang="en-US" sz="2400" b="1" dirty="0">
              <a:solidFill>
                <a:schemeClr val="tx1"/>
              </a:solidFill>
              <a:latin typeface="+mn-lt"/>
            </a:endParaRPr>
          </a:p>
        </p:txBody>
      </p:sp>
      <p:sp>
        <p:nvSpPr>
          <p:cNvPr id="4" name="Text Placeholder 3"/>
          <p:cNvSpPr>
            <a:spLocks noGrp="1"/>
          </p:cNvSpPr>
          <p:nvPr>
            <p:ph type="body" idx="2"/>
          </p:nvPr>
        </p:nvSpPr>
        <p:spPr>
          <a:xfrm>
            <a:off x="457200" y="4881716"/>
            <a:ext cx="8229600" cy="1023221"/>
          </a:xfrm>
        </p:spPr>
        <p:txBody>
          <a:bodyPr/>
          <a:lstStyle/>
          <a:p>
            <a:pPr marL="0" indent="0">
              <a:buNone/>
              <a:defRPr/>
            </a:pPr>
            <a:r>
              <a:rPr lang="en-US" sz="2400" b="1" dirty="0" smtClean="0">
                <a:solidFill>
                  <a:schemeClr val="tx1"/>
                </a:solidFill>
                <a:latin typeface="+mn-lt"/>
              </a:rPr>
              <a:t>The </a:t>
            </a:r>
            <a:r>
              <a:rPr lang="en-US" sz="2400" b="1" dirty="0">
                <a:solidFill>
                  <a:schemeClr val="tx1"/>
                </a:solidFill>
                <a:latin typeface="+mn-lt"/>
              </a:rPr>
              <a:t>mapping procedure described has been implemented in many commercial tools</a:t>
            </a:r>
            <a:r>
              <a:rPr lang="en-US" sz="2400" b="1" dirty="0" smtClean="0">
                <a:solidFill>
                  <a:schemeClr val="tx1"/>
                </a:solidFill>
                <a:latin typeface="+mn-lt"/>
              </a:rPr>
              <a:t>.</a:t>
            </a:r>
            <a:endParaRPr lang="en-US" sz="2400" dirty="0">
              <a:latin typeface="+mn-lt"/>
            </a:endParaRPr>
          </a:p>
        </p:txBody>
      </p:sp>
    </p:spTree>
    <p:extLst>
      <p:ext uri="{BB962C8B-B14F-4D97-AF65-F5344CB8AC3E}">
        <p14:creationId xmlns:p14="http://schemas.microsoft.com/office/powerpoint/2010/main" val="3093100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smtClean="0"/>
              <a:t>Figure </a:t>
            </a:r>
            <a:r>
              <a:rPr lang="en-US" sz="3200" dirty="0"/>
              <a:t>4.3 </a:t>
            </a:r>
            <a:r>
              <a:rPr lang="en-US" sz="3200" dirty="0" smtClean="0"/>
              <a:t>(b) Generalizing </a:t>
            </a:r>
            <a:r>
              <a:rPr lang="en-US" sz="3200" dirty="0"/>
              <a:t>CAR and TRUCK into the Superclass </a:t>
            </a:r>
            <a:r>
              <a:rPr lang="en-US" sz="3200" dirty="0" smtClean="0"/>
              <a:t>VEHICLE</a:t>
            </a:r>
            <a:endParaRPr lang="en-US" sz="3200" dirty="0"/>
          </a:p>
        </p:txBody>
      </p:sp>
      <p:pic>
        <p:nvPicPr>
          <p:cNvPr id="4" name="Picture 2" descr="A diagram illustrates reverse processes of subclasses to super class in two generalized steps. First step a, explains the entities of two subclasses, Car and Truck. The entities of car are as follows: Number underscore of underscore passenger; Price; License underscore plate underscore number underlined; Vehicle underscore I d underlined; and Max underscore speed. The entities of Truck are as follows: Number underscore of underscore axles; Tonnage; Vehicle underscore I d underlined; License underscore plate underscore number underlined; and Price. Second step b, explains a hierarchy structure of super class, vehicle with sub class, Car and Truck. Vehicle has entities as follows: Vehicle underscore I d; price; and License underscore plate underscore number. Super class vehicle is connected to disjoint subclasses with subset. First subclass, Car has entities as follows: Max underscore speed and Number underscore of underscore passengers. Second subclass, Truck has entities as follows: Number underscore of underscore axles and Tonnag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184" y="1524355"/>
            <a:ext cx="7501632" cy="473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5246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the </a:t>
            </a:r>
            <a:r>
              <a:rPr lang="en-US" dirty="0" smtClean="0"/>
              <a:t>E</a:t>
            </a:r>
            <a:r>
              <a:rPr lang="en-US" sz="100" dirty="0" smtClean="0"/>
              <a:t> </a:t>
            </a:r>
            <a:r>
              <a:rPr lang="en-US" dirty="0" smtClean="0"/>
              <a:t>E</a:t>
            </a:r>
            <a:r>
              <a:rPr lang="en-US" sz="100" dirty="0" smtClean="0"/>
              <a:t> </a:t>
            </a:r>
            <a:r>
              <a:rPr lang="en-US" dirty="0" smtClean="0"/>
              <a:t>R </a:t>
            </a:r>
            <a:r>
              <a:rPr lang="en-US" dirty="0"/>
              <a:t>Schema in Figure 4.3b (see slide </a:t>
            </a:r>
            <a:r>
              <a:rPr lang="en-US" dirty="0" smtClean="0"/>
              <a:t>30) </a:t>
            </a:r>
            <a:r>
              <a:rPr lang="en-US" dirty="0"/>
              <a:t>Using Option </a:t>
            </a:r>
            <a:r>
              <a:rPr lang="en-US" dirty="0" smtClean="0"/>
              <a:t>8B</a:t>
            </a:r>
            <a:endParaRPr lang="en-US" dirty="0"/>
          </a:p>
        </p:txBody>
      </p:sp>
      <p:pic>
        <p:nvPicPr>
          <p:cNvPr id="4" name="Picture 3" descr="Tables titled Car, and Truck illustrates E E R mapping. The attribute Car contains the following entities. Vehicle id and it is underlined. License Plate No, Price, Max Speed, No Of Passengers. The attribute Car contains the following entities. Vehicle id and it is underlined. License Plate No, Price, No Of Ax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32" y="1730897"/>
            <a:ext cx="8210737" cy="22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843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4.5 An </a:t>
            </a:r>
            <a:r>
              <a:rPr lang="en-US" dirty="0"/>
              <a:t>Overlapping (Non-Disjoint) </a:t>
            </a:r>
            <a:r>
              <a:rPr lang="en-US" dirty="0" smtClean="0"/>
              <a:t>Specialization</a:t>
            </a:r>
            <a:endParaRPr lang="en-US" dirty="0"/>
          </a:p>
        </p:txBody>
      </p:sp>
      <p:pic>
        <p:nvPicPr>
          <p:cNvPr id="4" name="Picture 2" descr="A hierarchical representation of Enhanced Entity Relationship. A super class, part has two attributes as follows: Part underscore number; and Description. The super class has an overlapping subclass, o which indicates a total participation. The overlapping subclass has two subsets leads to two subclasses as follows: Manufactured underscore with attributes: Drawing underscore number; Batch underscore number; and Manufacture underscore date. Another subclass, Purchased underscore Part with attributes: Supplier underscore name and List underscore pri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42" y="1844581"/>
            <a:ext cx="7941716" cy="2589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162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Mapping Figure 4.5 </a:t>
            </a:r>
            <a:r>
              <a:rPr lang="en-US" sz="3000" dirty="0"/>
              <a:t>(see slide </a:t>
            </a:r>
            <a:r>
              <a:rPr lang="en-US" sz="3000" dirty="0" smtClean="0"/>
              <a:t>32) </a:t>
            </a:r>
            <a:r>
              <a:rPr lang="en-US" sz="3000" dirty="0"/>
              <a:t>Using </a:t>
            </a:r>
            <a:r>
              <a:rPr lang="en-US" sz="3000" dirty="0" smtClean="0"/>
              <a:t>Option 8D with Boolean Type Fields Mflag and Pflag</a:t>
            </a:r>
            <a:endParaRPr lang="en-US" sz="3000" dirty="0"/>
          </a:p>
        </p:txBody>
      </p:sp>
      <p:pic>
        <p:nvPicPr>
          <p:cNvPr id="4" name="Picture 3" descr="Tables titled PART illustrates mapping of Boolean type fields. The attribute Car contains the following entities. Part No and it is underlined. Description, M Flag, Drawing No, Manufacture Date, Batch No, P Flag, Supplier Name, List Pr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52" y="2058081"/>
            <a:ext cx="8091296" cy="50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0818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Different Options for Mapping Generalization Hierarchies</a:t>
            </a:r>
            <a:endParaRPr lang="en-US" dirty="0"/>
          </a:p>
        </p:txBody>
      </p:sp>
      <p:sp>
        <p:nvSpPr>
          <p:cNvPr id="3" name="Text Placeholder 2"/>
          <p:cNvSpPr>
            <a:spLocks noGrp="1"/>
          </p:cNvSpPr>
          <p:nvPr>
            <p:ph type="body" idx="1"/>
          </p:nvPr>
        </p:nvSpPr>
        <p:spPr/>
        <p:txBody>
          <a:bodyPr/>
          <a:lstStyle/>
          <a:p>
            <a:r>
              <a:rPr lang="en-US" altLang="en-US" sz="2400" b="1" dirty="0">
                <a:latin typeface="+mn-lt"/>
              </a:rPr>
              <a:t>Next Slide :Figure </a:t>
            </a:r>
            <a:r>
              <a:rPr lang="en-US" altLang="en-US" sz="2400" b="1" dirty="0" smtClean="0">
                <a:latin typeface="+mn-lt"/>
              </a:rPr>
              <a:t>9.5</a:t>
            </a:r>
            <a:r>
              <a:rPr lang="en-US" altLang="en-US" sz="2400" dirty="0">
                <a:latin typeface="+mn-lt"/>
              </a:rPr>
              <a:t> </a:t>
            </a:r>
            <a:r>
              <a:rPr lang="en-US" altLang="en-US" sz="2400" dirty="0" smtClean="0">
                <a:latin typeface="+mn-lt"/>
              </a:rPr>
              <a:t>(see slide 35) Options </a:t>
            </a:r>
            <a:r>
              <a:rPr lang="en-US" altLang="en-US" sz="2400" dirty="0">
                <a:latin typeface="+mn-lt"/>
              </a:rPr>
              <a:t>for </a:t>
            </a:r>
            <a:r>
              <a:rPr lang="en-US" altLang="en-US" sz="2400" dirty="0" smtClean="0">
                <a:latin typeface="+mn-lt"/>
              </a:rPr>
              <a:t>mapping specialization </a:t>
            </a:r>
            <a:r>
              <a:rPr lang="en-US" altLang="en-US" sz="2400" dirty="0">
                <a:latin typeface="+mn-lt"/>
              </a:rPr>
              <a:t>or generalization. (a) Mapping the </a:t>
            </a:r>
            <a:r>
              <a:rPr lang="en-US" altLang="en-US" sz="2400" dirty="0" smtClean="0">
                <a:latin typeface="+mn-lt"/>
              </a:rPr>
              <a:t>E</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schema in Figure 4.4 </a:t>
            </a:r>
            <a:r>
              <a:rPr lang="en-US" altLang="en-US" sz="2400" dirty="0"/>
              <a:t>(see slide </a:t>
            </a:r>
            <a:r>
              <a:rPr lang="en-US" altLang="en-US" sz="2400" dirty="0" smtClean="0"/>
              <a:t>27) </a:t>
            </a:r>
            <a:r>
              <a:rPr lang="en-US" altLang="en-US" sz="2400" dirty="0" smtClean="0">
                <a:latin typeface="+mn-lt"/>
              </a:rPr>
              <a:t>using </a:t>
            </a:r>
            <a:r>
              <a:rPr lang="en-US" altLang="en-US" sz="2400" dirty="0">
                <a:latin typeface="+mn-lt"/>
              </a:rPr>
              <a:t>option 8A</a:t>
            </a:r>
            <a:r>
              <a:rPr lang="en-US" altLang="en-US" sz="2400" dirty="0" smtClean="0">
                <a:latin typeface="+mn-lt"/>
              </a:rPr>
              <a:t>.</a:t>
            </a:r>
            <a:endParaRPr lang="en-US" altLang="en-US" sz="2400" dirty="0">
              <a:latin typeface="+mn-lt"/>
            </a:endParaRPr>
          </a:p>
          <a:p>
            <a:r>
              <a:rPr lang="en-US" altLang="en-US" sz="2400" dirty="0">
                <a:latin typeface="+mn-lt"/>
              </a:rPr>
              <a:t>(b) Mapping the </a:t>
            </a:r>
            <a:r>
              <a:rPr lang="en-US" altLang="en-US" sz="2400" dirty="0" smtClean="0">
                <a:latin typeface="+mn-lt"/>
              </a:rPr>
              <a:t>E</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schema in Figure 4.3(b) </a:t>
            </a:r>
            <a:r>
              <a:rPr lang="en-US" altLang="en-US" sz="2400" dirty="0"/>
              <a:t>(see slide </a:t>
            </a:r>
            <a:r>
              <a:rPr lang="en-US" altLang="en-US" sz="2400" dirty="0" smtClean="0"/>
              <a:t>30) </a:t>
            </a:r>
            <a:r>
              <a:rPr lang="en-US" altLang="en-US" sz="2400" dirty="0" smtClean="0">
                <a:latin typeface="+mn-lt"/>
              </a:rPr>
              <a:t>using </a:t>
            </a:r>
            <a:r>
              <a:rPr lang="en-US" altLang="en-US" sz="2400" dirty="0">
                <a:latin typeface="+mn-lt"/>
              </a:rPr>
              <a:t>option 8B</a:t>
            </a:r>
            <a:r>
              <a:rPr lang="en-US" altLang="en-US" sz="2400" dirty="0" smtClean="0">
                <a:latin typeface="+mn-lt"/>
              </a:rPr>
              <a:t>.</a:t>
            </a:r>
            <a:endParaRPr lang="en-US" altLang="en-US" sz="2400" dirty="0">
              <a:latin typeface="+mn-lt"/>
            </a:endParaRPr>
          </a:p>
          <a:p>
            <a:r>
              <a:rPr lang="en-US" altLang="en-US" sz="2400" dirty="0">
                <a:latin typeface="+mn-lt"/>
              </a:rPr>
              <a:t>(c) Mapping the </a:t>
            </a:r>
            <a:r>
              <a:rPr lang="en-US" altLang="en-US" sz="2400" dirty="0" smtClean="0">
                <a:latin typeface="+mn-lt"/>
              </a:rPr>
              <a:t>E</a:t>
            </a:r>
            <a:r>
              <a:rPr lang="en-US" altLang="en-US" sz="100" dirty="0" smtClean="0">
                <a:latin typeface="+mn-lt"/>
              </a:rPr>
              <a:t>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schema in Figure 4.4 </a:t>
            </a:r>
            <a:r>
              <a:rPr lang="en-US" altLang="en-US" sz="2400" dirty="0"/>
              <a:t>(see slide </a:t>
            </a:r>
            <a:r>
              <a:rPr lang="en-US" altLang="en-US" sz="2400" dirty="0" smtClean="0"/>
              <a:t>27) </a:t>
            </a:r>
            <a:r>
              <a:rPr lang="en-US" altLang="en-US" sz="2400" dirty="0" smtClean="0">
                <a:latin typeface="+mn-lt"/>
              </a:rPr>
              <a:t>using </a:t>
            </a:r>
            <a:r>
              <a:rPr lang="en-US" altLang="en-US" sz="2400" dirty="0">
                <a:latin typeface="+mn-lt"/>
              </a:rPr>
              <a:t>option 8C</a:t>
            </a:r>
            <a:r>
              <a:rPr lang="en-US" altLang="en-US" sz="2400" dirty="0" smtClean="0">
                <a:latin typeface="+mn-lt"/>
              </a:rPr>
              <a:t>.</a:t>
            </a:r>
            <a:endParaRPr lang="en-US" altLang="en-US" sz="2400" dirty="0">
              <a:latin typeface="+mn-lt"/>
            </a:endParaRPr>
          </a:p>
          <a:p>
            <a:r>
              <a:rPr lang="en-US" altLang="en-US" sz="2400" dirty="0">
                <a:latin typeface="+mn-lt"/>
              </a:rPr>
              <a:t>(d) Mapping Figure 4.5 </a:t>
            </a:r>
            <a:r>
              <a:rPr lang="en-US" altLang="en-US" sz="2400" dirty="0"/>
              <a:t>(see slide </a:t>
            </a:r>
            <a:r>
              <a:rPr lang="en-US" altLang="en-US" sz="2400" dirty="0" smtClean="0"/>
              <a:t>33) </a:t>
            </a:r>
            <a:r>
              <a:rPr lang="en-US" altLang="en-US" sz="2400" dirty="0" smtClean="0">
                <a:latin typeface="+mn-lt"/>
              </a:rPr>
              <a:t>using </a:t>
            </a:r>
            <a:r>
              <a:rPr lang="en-US" altLang="en-US" sz="2400" dirty="0">
                <a:latin typeface="+mn-lt"/>
              </a:rPr>
              <a:t>option 8D with Boolean type fields Mflag and Pflag</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2736265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9.5: Different Options for Mapping Generalization Hierarchies - Summary</a:t>
            </a:r>
          </a:p>
        </p:txBody>
      </p:sp>
      <p:pic>
        <p:nvPicPr>
          <p:cNvPr id="4" name="Picture 2" descr="A diagram represents the options for mapping specialization. Diagram A represent the multiple relations which has superclass and subclasses. The data base contains 4 attributes as follows. Employee, Secretary, Technician, and Engineer. Employee contains the following entities. S s n and it is underlined. F name, M i n i t, L name, Birth underscore date, Address, and Job underscore type. Secretary contains the following entities, S s n and it is underlined. Typing underscore speed. Technician contains the following entities. S s n and it is underlined. T grade. Engineer contains the following entities. S s n and it is underlined. E n g underscore type. S s n under the Secretary attribute points the S s n under the employee attribute. S s n under the Technician attribute points the S s n under the employee attribute. S s n under the Engineer attribute points the S s n under the employee attribute. b, The data base contains 2 attributes as follows. Car and Truck. The attribute car contains following entities. Vehicle underscore i d and it is underlined. License underscore plate underscore no, Price, Max underscore speed, and No underscore of underscore passengers. The attribute Truck contains the following entities. Vehicle underscore i d and it is underlined. License underscore plate underscore no, Price, No underscore of underscore axles, and Tonnage. c. The attribute Employee contains the following entities. S s n and it is underlined. F name, M i n i t, L name, Birth underscore date, Address, Job underscore type, Typing underscore speed, T grade, and E n g underscore type. D, The attribute, Part contains the following entities. Part underscore no and it is underlined. Description, M flag, Drawing underscore no, Manufacture underscore date, Batch underscore no, P flag, Supplier underscore name, and List underscore pri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83" y="1718625"/>
            <a:ext cx="8054835" cy="41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4186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Mapping E</a:t>
            </a:r>
            <a:r>
              <a:rPr lang="en-US" altLang="en-US" sz="100" dirty="0" smtClean="0"/>
              <a:t> </a:t>
            </a:r>
            <a:r>
              <a:rPr lang="en-US" altLang="en-US" dirty="0" smtClean="0"/>
              <a:t>E</a:t>
            </a:r>
            <a:r>
              <a:rPr lang="en-US" altLang="en-US" sz="100" dirty="0" smtClean="0"/>
              <a:t> </a:t>
            </a:r>
            <a:r>
              <a:rPr lang="en-US" altLang="en-US" dirty="0" smtClean="0"/>
              <a:t>R Model </a:t>
            </a:r>
            <a:r>
              <a:rPr lang="en-US" altLang="en-US" dirty="0"/>
              <a:t>Constructs to Relations </a:t>
            </a:r>
            <a:r>
              <a:rPr lang="en-US" altLang="en-US" sz="2000" b="0" dirty="0" smtClean="0"/>
              <a:t>(4 </a:t>
            </a:r>
            <a:r>
              <a:rPr lang="en-US" altLang="en-US" sz="2000" b="0" dirty="0"/>
              <a:t>of 5)</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Mapping of Shared Subclasses (Multiple Inheritance)</a:t>
            </a:r>
          </a:p>
          <a:p>
            <a:pPr lvl="1" eaLnBrk="1" hangingPunct="1"/>
            <a:r>
              <a:rPr lang="en-US" altLang="en-US" sz="2400" dirty="0">
                <a:latin typeface="+mn-lt"/>
              </a:rPr>
              <a:t>A shared subclass, such as STUDENT_ASSISTANT, is a subclass of several classes, indicating multiple inheritance. These classes must all have the same key attribute; otherwise, the shared subclass would be modeled as a category.</a:t>
            </a:r>
          </a:p>
          <a:p>
            <a:pPr lvl="1" eaLnBrk="1" hangingPunct="1"/>
            <a:r>
              <a:rPr lang="en-US" altLang="en-US" sz="2400" dirty="0">
                <a:latin typeface="+mn-lt"/>
              </a:rPr>
              <a:t>We can apply any of the options discussed in Step 8 to a shared subclass, subject to the restriction discussed in Step 8 of the mapping algorithm. Below both 8C and 8D are used for the shared class STUDENT_ASSISTANT</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1667576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Figure 4.7 A </a:t>
            </a:r>
            <a:r>
              <a:rPr lang="en-US" sz="3000" dirty="0"/>
              <a:t>Specialization Lattice with Multiple Inheritance for a UNIVERSITY </a:t>
            </a:r>
            <a:r>
              <a:rPr lang="en-US" sz="3000" dirty="0" smtClean="0"/>
              <a:t>Database</a:t>
            </a:r>
            <a:endParaRPr lang="en-US" sz="3000" dirty="0"/>
          </a:p>
        </p:txBody>
      </p:sp>
      <p:pic>
        <p:nvPicPr>
          <p:cNvPr id="4" name="Picture 3" descr="A hierarchical representation of multiple inheritances for a university database. A super class, Person has five attributes as follows: Address; Birth underscore date; S s n; Name and sex. Super class has the total partition of overlapping subclass, o. The overlap subclass has three subsets leads to three subclasses: Employee with attributes, salary; Alumnus; and Student with attribute Major underscore dept. Subclass Alumnus has multi valued attribute, Degrees. Further degrees have three attributes: Year; Degree; and Major. The subclass, Employee has the total partition of disjoint subclass, d. It has three subsets with three subclasses corresponding with the attributes as follows: Staff with attribute position; Faculty with Rank; and Student underscore assistant with attribute Percent underscore time. The subclass, student has partial partition and total partition. The partial partition with subset leads to subclass student underscore assistant. The total partition with has disjoint d, it has two subsets which leads to Graduate underscore student with attribute, degree underscore program and undergraduate underscore student with attribute, class. The subclass, Student underscore assistant has total partition d with two subsets leads to subclasses: Research underscore assistant with attribute, project and Teaching underscore assistant with attribute, cou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12702" y="1557391"/>
            <a:ext cx="4118596" cy="4741439"/>
          </a:xfrm>
          <a:prstGeom prst="rect">
            <a:avLst/>
          </a:prstGeom>
          <a:noFill/>
          <a:ln>
            <a:noFill/>
          </a:ln>
        </p:spPr>
      </p:pic>
    </p:spTree>
    <p:extLst>
      <p:ext uri="{BB962C8B-B14F-4D97-AF65-F5344CB8AC3E}">
        <p14:creationId xmlns:p14="http://schemas.microsoft.com/office/powerpoint/2010/main" val="775386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Figure 9.6 Mapping </a:t>
            </a:r>
            <a:r>
              <a:rPr lang="en-US" sz="2800" dirty="0"/>
              <a:t>the </a:t>
            </a:r>
            <a:r>
              <a:rPr lang="en-US" sz="2800" dirty="0" smtClean="0"/>
              <a:t>E</a:t>
            </a:r>
            <a:r>
              <a:rPr lang="en-US" sz="100" dirty="0" smtClean="0"/>
              <a:t> </a:t>
            </a:r>
            <a:r>
              <a:rPr lang="en-US" sz="2800" dirty="0" smtClean="0"/>
              <a:t>E</a:t>
            </a:r>
            <a:r>
              <a:rPr lang="en-US" sz="100" dirty="0" smtClean="0"/>
              <a:t> </a:t>
            </a:r>
            <a:r>
              <a:rPr lang="en-US" sz="2800" dirty="0" smtClean="0"/>
              <a:t>R </a:t>
            </a:r>
            <a:r>
              <a:rPr lang="en-US" sz="2800" dirty="0"/>
              <a:t>Specialization Lattice in Figure </a:t>
            </a:r>
            <a:r>
              <a:rPr lang="en-US" sz="2800" dirty="0" smtClean="0"/>
              <a:t>4.7 (see slide 37) </a:t>
            </a:r>
            <a:r>
              <a:rPr lang="en-US" sz="2800" dirty="0"/>
              <a:t>Using Multiple </a:t>
            </a:r>
            <a:r>
              <a:rPr lang="en-US" sz="2800" dirty="0" smtClean="0"/>
              <a:t>Options</a:t>
            </a:r>
            <a:endParaRPr lang="en-US" sz="2800" dirty="0"/>
          </a:p>
        </p:txBody>
      </p:sp>
      <p:pic>
        <p:nvPicPr>
          <p:cNvPr id="4" name="Picture 2" descr="A diagram represents the mapping of multiple options. The database contains 5 attributes as follows. Person, Employee, Alumnus, Alumnus underscore Degrees, and Student. Person contains the following entities. S s n and it is underlined. Name, Birth underscore date, Sex, and Address. Employee contains the following entities. S S n and it is underlined. Salary, Employee underscore type, Position, Rank, percent underscore time, R a underscore flag, T a underscore flag, Project, and Course. Alumnus contains the following entities. S s n and it is underlined. Alumnus underscore Degrees contains the following entities. S s n, Year, Degree, and Major. All the entities are underlined. Student contains the following entities. S s n and it is underlined. Major underscore d e p t, Grad underscore flag, Undergrad underscore flag, Degree underscore program, Class, and Student underscore assist underscore flag. S s n under the Alumnus attribute points the S s n under the Person attribute. S s n under the Alumnus underscore Degrees points S s n under the Alumnus attribute. S s n under the student attribute points the S s n under the attribute, pers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85836" y="1877027"/>
            <a:ext cx="7972328" cy="3381036"/>
          </a:xfrm>
          <a:prstGeom prst="rect">
            <a:avLst/>
          </a:prstGeom>
          <a:noFill/>
          <a:ln>
            <a:noFill/>
          </a:ln>
        </p:spPr>
      </p:pic>
    </p:spTree>
    <p:extLst>
      <p:ext uri="{BB962C8B-B14F-4D97-AF65-F5344CB8AC3E}">
        <p14:creationId xmlns:p14="http://schemas.microsoft.com/office/powerpoint/2010/main" val="1314350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Mapping </a:t>
            </a:r>
            <a:r>
              <a:rPr lang="en-US" altLang="en-US" dirty="0"/>
              <a:t>E</a:t>
            </a:r>
            <a:r>
              <a:rPr lang="en-US" altLang="en-US" sz="100" dirty="0"/>
              <a:t> </a:t>
            </a:r>
            <a:r>
              <a:rPr lang="en-US" altLang="en-US" dirty="0"/>
              <a:t>E</a:t>
            </a:r>
            <a:r>
              <a:rPr lang="en-US" altLang="en-US" sz="100" dirty="0"/>
              <a:t> </a:t>
            </a:r>
            <a:r>
              <a:rPr lang="en-US" altLang="en-US" dirty="0"/>
              <a:t>R Model Constructs to Relations </a:t>
            </a:r>
            <a:r>
              <a:rPr lang="en-US" altLang="en-US" sz="2000" b="0" dirty="0" smtClean="0"/>
              <a:t>(5 </a:t>
            </a:r>
            <a:r>
              <a:rPr lang="en-US" altLang="en-US" sz="2000" b="0" dirty="0"/>
              <a:t>of 5)</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mn-lt"/>
              </a:rPr>
              <a:t>Step 9: Mapping of Union Types (Categories).</a:t>
            </a:r>
          </a:p>
          <a:p>
            <a:pPr lvl="1" eaLnBrk="1" hangingPunct="1"/>
            <a:r>
              <a:rPr lang="en-US" altLang="en-US" sz="2400" dirty="0">
                <a:latin typeface="+mn-lt"/>
              </a:rPr>
              <a:t>For mapping a category whose defining superclass have different keys, it is customary to specify a new key attribute, called a surrogate key, when creating a relation to correspond to the category</a:t>
            </a:r>
            <a:r>
              <a:rPr lang="en-US" altLang="en-US" sz="2400" dirty="0" smtClean="0">
                <a:latin typeface="+mn-lt"/>
              </a:rPr>
              <a:t>.</a:t>
            </a:r>
            <a:endParaRPr lang="en-US" altLang="en-US" sz="2400" dirty="0">
              <a:latin typeface="+mn-lt"/>
            </a:endParaRPr>
          </a:p>
          <a:p>
            <a:pPr lvl="1" eaLnBrk="1" hangingPunct="1"/>
            <a:r>
              <a:rPr lang="en-US" altLang="en-US" sz="2400" dirty="0">
                <a:latin typeface="+mn-lt"/>
              </a:rPr>
              <a:t>In the example below we can create a relation OWNER to correspond to the OWNER category and include any attributes of the category in this relation. The primary key of the OWNER relation is the surrogate key, which we called OwnerId</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834888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(1 of 14)</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mn-lt"/>
              </a:rPr>
              <a:t>Step 1: Mapping of Regular Entity Types.</a:t>
            </a:r>
          </a:p>
          <a:p>
            <a:pPr lvl="1"/>
            <a:r>
              <a:rPr lang="en-US" altLang="en-US" sz="2400" dirty="0">
                <a:latin typeface="+mn-lt"/>
              </a:rPr>
              <a:t>For each regular (strong) entity type </a:t>
            </a:r>
            <a:r>
              <a:rPr lang="en-US" altLang="en-US" sz="2400" i="1" dirty="0">
                <a:latin typeface="+mn-lt"/>
              </a:rPr>
              <a:t>E</a:t>
            </a:r>
            <a:r>
              <a:rPr lang="en-US" altLang="en-US" sz="2400" dirty="0">
                <a:latin typeface="+mn-lt"/>
              </a:rPr>
              <a:t> in the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schema, create a relation </a:t>
            </a:r>
            <a:r>
              <a:rPr lang="en-US" altLang="en-US" sz="2400" i="1" dirty="0">
                <a:latin typeface="+mn-lt"/>
              </a:rPr>
              <a:t>R</a:t>
            </a:r>
            <a:r>
              <a:rPr lang="en-US" altLang="en-US" sz="2400" dirty="0">
                <a:latin typeface="+mn-lt"/>
              </a:rPr>
              <a:t> that includes all the simple attributes of </a:t>
            </a:r>
            <a:r>
              <a:rPr lang="en-US" altLang="en-US" sz="2400" i="1" dirty="0">
                <a:latin typeface="+mn-lt"/>
              </a:rPr>
              <a:t>E</a:t>
            </a:r>
            <a:r>
              <a:rPr lang="en-US" altLang="en-US" sz="2400" dirty="0">
                <a:latin typeface="+mn-lt"/>
              </a:rPr>
              <a:t>.</a:t>
            </a:r>
          </a:p>
          <a:p>
            <a:pPr lvl="1"/>
            <a:r>
              <a:rPr lang="en-US" altLang="en-US" sz="2400" dirty="0">
                <a:latin typeface="+mn-lt"/>
              </a:rPr>
              <a:t>Choose one of the key attributes of </a:t>
            </a:r>
            <a:r>
              <a:rPr lang="en-US" altLang="en-US" sz="2400" i="1" dirty="0">
                <a:latin typeface="+mn-lt"/>
              </a:rPr>
              <a:t>E</a:t>
            </a:r>
            <a:r>
              <a:rPr lang="en-US" altLang="en-US" sz="2400" dirty="0">
                <a:latin typeface="+mn-lt"/>
              </a:rPr>
              <a:t> as the primary key for </a:t>
            </a:r>
            <a:r>
              <a:rPr lang="en-US" altLang="en-US" sz="2400" i="1" dirty="0" smtClean="0">
                <a:latin typeface="+mn-lt"/>
              </a:rPr>
              <a:t>R</a:t>
            </a:r>
            <a:r>
              <a:rPr lang="en-US" altLang="en-US" sz="2400" dirty="0" smtClean="0">
                <a:latin typeface="+mn-lt"/>
              </a:rPr>
              <a:t>.</a:t>
            </a:r>
            <a:endParaRPr lang="en-US" altLang="en-US" sz="2400" dirty="0">
              <a:latin typeface="+mn-lt"/>
            </a:endParaRPr>
          </a:p>
          <a:p>
            <a:pPr lvl="1"/>
            <a:r>
              <a:rPr lang="en-US" altLang="en-US" sz="2400" dirty="0">
                <a:latin typeface="+mn-lt"/>
              </a:rPr>
              <a:t>If the chosen key of </a:t>
            </a:r>
            <a:r>
              <a:rPr lang="en-US" altLang="en-US" sz="2400" i="1" dirty="0">
                <a:latin typeface="+mn-lt"/>
              </a:rPr>
              <a:t>E</a:t>
            </a:r>
            <a:r>
              <a:rPr lang="en-US" altLang="en-US" sz="2400" dirty="0">
                <a:latin typeface="+mn-lt"/>
              </a:rPr>
              <a:t> is composite, the set of simple attributes that form it will together form the primary key of </a:t>
            </a:r>
            <a:r>
              <a:rPr lang="en-US" altLang="en-US" sz="2400" i="1" dirty="0">
                <a:latin typeface="+mn-lt"/>
              </a:rPr>
              <a:t>R</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4026360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4.8 Two </a:t>
            </a:r>
            <a:r>
              <a:rPr lang="en-US" dirty="0"/>
              <a:t>Categories (Union Types): OWNER and </a:t>
            </a:r>
            <a:r>
              <a:rPr lang="en-US" dirty="0" smtClean="0"/>
              <a:t>REGISTERED_VEHICLE</a:t>
            </a:r>
            <a:endParaRPr lang="en-US" dirty="0"/>
          </a:p>
        </p:txBody>
      </p:sp>
      <p:pic>
        <p:nvPicPr>
          <p:cNvPr id="4" name="Picture 3" descr="A hierarchical representation of owner and registered underscore vehicle. A super class, Bank has two attributes as follows: B name underlined and B address. It connects to union of super class and two subclasses: Person and company. The person has attributes as follows: S s n underlined; Name; Driver underscored license underscored number; and Address. The Company has attributes as follows: C name; and C address. The union of super class has subset which leads toward subclass owner, further leads to Owns has attributes Lien underscore or underscore regular and Purchase underscore date. Subclass Registered underscore Vehicle is connected with owns of attribute License underscore plate underscore number. Further Intersects to union of super class connects to two subclasses, Car and Truck. Car has attributes as follows: C model; C year; C make; C style; and Vehicle underscore I D underlined. Truck has attributes as follows: T model; T year; T make; Tonnage; and Vehicle underscore I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65595" y="1560595"/>
            <a:ext cx="3412811" cy="4705245"/>
          </a:xfrm>
          <a:prstGeom prst="rect">
            <a:avLst/>
          </a:prstGeom>
          <a:noFill/>
          <a:ln>
            <a:noFill/>
          </a:ln>
        </p:spPr>
      </p:pic>
    </p:spTree>
    <p:extLst>
      <p:ext uri="{BB962C8B-B14F-4D97-AF65-F5344CB8AC3E}">
        <p14:creationId xmlns:p14="http://schemas.microsoft.com/office/powerpoint/2010/main" val="33032776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Figure 9.7 Mapping </a:t>
            </a:r>
            <a:r>
              <a:rPr lang="en-US" sz="3000" dirty="0"/>
              <a:t>the </a:t>
            </a:r>
            <a:r>
              <a:rPr lang="en-US" sz="3000" dirty="0" smtClean="0"/>
              <a:t>E</a:t>
            </a:r>
            <a:r>
              <a:rPr lang="en-US" sz="100" dirty="0" smtClean="0"/>
              <a:t> </a:t>
            </a:r>
            <a:r>
              <a:rPr lang="en-US" sz="3000" dirty="0" smtClean="0"/>
              <a:t>E</a:t>
            </a:r>
            <a:r>
              <a:rPr lang="en-US" sz="100" dirty="0" smtClean="0"/>
              <a:t> </a:t>
            </a:r>
            <a:r>
              <a:rPr lang="en-US" sz="3000" dirty="0" smtClean="0"/>
              <a:t>R </a:t>
            </a:r>
            <a:r>
              <a:rPr lang="en-US" sz="3000" dirty="0"/>
              <a:t>Categories (Union Types) in Figure </a:t>
            </a:r>
            <a:r>
              <a:rPr lang="en-US" sz="3000" dirty="0" smtClean="0"/>
              <a:t>4.8 (see slide 40) </a:t>
            </a:r>
            <a:r>
              <a:rPr lang="en-US" sz="3000" dirty="0"/>
              <a:t>to Relations</a:t>
            </a:r>
          </a:p>
        </p:txBody>
      </p:sp>
      <p:pic>
        <p:nvPicPr>
          <p:cNvPr id="4" name="Picture 2" descr="A diagram represents the mapping of union types. The database contains 8 attributes as follows. Person, Bank, Company, Owner, Registered underscore Vehicle, Car, Truck, and owns. Person contains following entities. S s n and it is underlined. Driver underscore license underscore no, Name, Address, Owner underscore i d. company contains following entities. C name and it is underlined. C address, and Owner underscore i d. Owner contains following entity. Owner underscore i d and it is underlined. Registered underscore Vehicle contain the following entities. Vehicle underscore i d and it is underlined. License underscore plate underscore number. Car contains the following entities. Vehicle underscore i d and it is underlined. C style, C make, C mode, and C year. Truck contains following entities. Vehicle underscore i d and it is underlined. T make, T model, Tonnage, and T year. Owns contains following entities. Owner underscore i d, Vehicle underscore i d and these two entities are underlined. Purchase underscore date, lien underscore or underscore regular. Owner underscore i d under the owner attribute.  Vehicle underscore i d under the attributes, Car, Truck, and Owns point the Vehicle underscore i d under the Registered underscore Vehicle attribut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7183" y="1478397"/>
            <a:ext cx="3849634" cy="480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765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Mapping Exercise-1</a:t>
            </a:r>
            <a:endParaRPr lang="en-US" dirty="0"/>
          </a:p>
        </p:txBody>
      </p:sp>
      <p:sp>
        <p:nvSpPr>
          <p:cNvPr id="3" name="Text Placeholder 2"/>
          <p:cNvSpPr>
            <a:spLocks noGrp="1"/>
          </p:cNvSpPr>
          <p:nvPr>
            <p:ph type="body" idx="1"/>
          </p:nvPr>
        </p:nvSpPr>
        <p:spPr>
          <a:xfrm>
            <a:off x="457200" y="1600200"/>
            <a:ext cx="8229600" cy="1417319"/>
          </a:xfrm>
        </p:spPr>
        <p:txBody>
          <a:bodyPr/>
          <a:lstStyle/>
          <a:p>
            <a:pPr marL="0" indent="0" eaLnBrk="1" hangingPunct="1">
              <a:buFont typeface="Wingdings" panose="05000000000000000000" pitchFamily="2" charset="2"/>
              <a:buNone/>
            </a:pPr>
            <a:r>
              <a:rPr lang="en-US" altLang="en-US" sz="2400" dirty="0">
                <a:latin typeface="+mn-lt"/>
              </a:rPr>
              <a:t>Exercise 9.4 : Map this schema into a set of relations</a:t>
            </a:r>
            <a:r>
              <a:rPr lang="en-US" altLang="en-US" sz="2400" dirty="0" smtClean="0">
                <a:latin typeface="+mn-lt"/>
              </a:rPr>
              <a:t>.</a:t>
            </a:r>
          </a:p>
          <a:p>
            <a:pPr marL="0" indent="0">
              <a:buNone/>
            </a:pPr>
            <a:r>
              <a:rPr lang="en-US" altLang="en-US" sz="2400" b="1" dirty="0">
                <a:solidFill>
                  <a:schemeClr val="tx1"/>
                </a:solidFill>
                <a:latin typeface="+mn-lt"/>
              </a:rPr>
              <a:t>Figure 9.8 </a:t>
            </a:r>
            <a:r>
              <a:rPr lang="en-US" altLang="en-US" sz="2400" dirty="0">
                <a:solidFill>
                  <a:schemeClr val="tx1"/>
                </a:solidFill>
                <a:latin typeface="+mn-lt"/>
              </a:rPr>
              <a:t>An E</a:t>
            </a:r>
            <a:r>
              <a:rPr lang="en-US" altLang="en-US" sz="100" dirty="0">
                <a:solidFill>
                  <a:schemeClr val="tx1"/>
                </a:solidFill>
                <a:latin typeface="+mn-lt"/>
              </a:rPr>
              <a:t> </a:t>
            </a:r>
            <a:r>
              <a:rPr lang="en-US" altLang="en-US" sz="2400" dirty="0">
                <a:solidFill>
                  <a:schemeClr val="tx1"/>
                </a:solidFill>
                <a:latin typeface="+mn-lt"/>
              </a:rPr>
              <a:t>R schema for a SHIP_TRACKING </a:t>
            </a:r>
            <a:r>
              <a:rPr lang="en-US" altLang="en-US" sz="2400" dirty="0" smtClean="0">
                <a:solidFill>
                  <a:schemeClr val="tx1"/>
                </a:solidFill>
                <a:latin typeface="+mn-lt"/>
              </a:rPr>
              <a:t>database.</a:t>
            </a:r>
            <a:endParaRPr lang="en-US" altLang="en-US" sz="2400" dirty="0">
              <a:solidFill>
                <a:srgbClr val="FF0066"/>
              </a:solidFill>
              <a:latin typeface="+mn-lt"/>
            </a:endParaRPr>
          </a:p>
        </p:txBody>
      </p:sp>
      <p:pic>
        <p:nvPicPr>
          <p:cNvPr id="10" name="Picture 9" descr="An illustration of a E R schema for a ship tracking database, involving the following entities: ship underscore movement, ship, ship underscore type, Port, Port underscore visit, state slash country and sea slash ocean slash lake. Ship underscore movement is a weak entity, that has the following attributes: Time underscore stamp as primary key, Longitude, and Latitude. Here, Time underscore stamp is a composite attribute and is further divided into date and time. Ship underscore movement has an identifying relationship with ship entity titled, history. Here, ship movement has a total participation in history. The cardinality of (ship underscore movement: ship) is (N:1). Ship has two attributes: S name as primary key and Owner. Ship is related to ship underscore type entity through a relationship titled, type, where ship has total participation. The cardinality of (ship: ship underscore type) is (N:1). Ship underscore type has the following attributes: Type as primary key, tonnage, and hull. Ship is related to a weak entity titled, port underscore visit through an identifying relationship titled, ship underscore at underscore port. The structural constraint of [ship: port underscore visit] is [(0,asterisk): (1,1)]. Port underscore visit has the following attributes: Start underscore date as primary key and end underscore date. Ship is related to a weak entity titled, port through two different relationships. First relationship is titled, home underscore port. The cardinality of (ship: port) is (N:1). Port has only one attribute P name, which is a primary key. Second is the identifying relationship, ship underscore at underscore port. The structural constraint of [ship: port] is [(0,asterisk): (0,asterisk)]. Port has an identifying relationship titled, In with state slash country; where port has total participation. The cardinality of (port: state slash country) is (N:1). State slash country has the following attributes: Name as primary key, and continent. Port is related to sea slash ocean slash lake through a relationship titled, on; where port has total participation. The cardinality of (port: sea slash ocean slash lake) is (N:1). State slash country has Name as primary ke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4530" y="3114121"/>
            <a:ext cx="4974941" cy="3212798"/>
          </a:xfrm>
          <a:prstGeom prst="rect">
            <a:avLst/>
          </a:prstGeom>
        </p:spPr>
      </p:pic>
    </p:spTree>
    <p:extLst>
      <p:ext uri="{BB962C8B-B14F-4D97-AF65-F5344CB8AC3E}">
        <p14:creationId xmlns:p14="http://schemas.microsoft.com/office/powerpoint/2010/main" val="8035481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Mapping Exercise-2</a:t>
            </a:r>
            <a:endParaRPr lang="en-US" dirty="0"/>
          </a:p>
        </p:txBody>
      </p:sp>
      <p:sp>
        <p:nvSpPr>
          <p:cNvPr id="3" name="Text Placeholder 2"/>
          <p:cNvSpPr>
            <a:spLocks noGrp="1"/>
          </p:cNvSpPr>
          <p:nvPr>
            <p:ph type="body" idx="1"/>
          </p:nvPr>
        </p:nvSpPr>
        <p:spPr>
          <a:xfrm>
            <a:off x="457200" y="1600201"/>
            <a:ext cx="8229600" cy="1117600"/>
          </a:xfrm>
        </p:spPr>
        <p:txBody>
          <a:bodyPr/>
          <a:lstStyle/>
          <a:p>
            <a:pPr marL="0" indent="0">
              <a:buClrTx/>
              <a:buSzTx/>
              <a:buFontTx/>
              <a:buNone/>
            </a:pPr>
            <a:r>
              <a:rPr lang="en-US" altLang="en-US" sz="2400" dirty="0">
                <a:latin typeface="+mn-lt"/>
              </a:rPr>
              <a:t>Exercise 9.9 : Map this schema into a set of </a:t>
            </a:r>
            <a:r>
              <a:rPr lang="en-US" altLang="en-US" sz="2400" dirty="0" smtClean="0">
                <a:latin typeface="+mn-lt"/>
              </a:rPr>
              <a:t>relations</a:t>
            </a:r>
          </a:p>
          <a:p>
            <a:pPr marL="0" indent="0">
              <a:buClrTx/>
              <a:buSzTx/>
              <a:buNone/>
            </a:pPr>
            <a:r>
              <a:rPr lang="en-US" altLang="en-US" sz="2400" b="1" dirty="0">
                <a:solidFill>
                  <a:schemeClr val="tx1"/>
                </a:solidFill>
                <a:latin typeface="+mn-lt"/>
              </a:rPr>
              <a:t>Figure 9.9 </a:t>
            </a:r>
            <a:r>
              <a:rPr lang="en-US" altLang="en-US" sz="2400" dirty="0">
                <a:solidFill>
                  <a:schemeClr val="tx1"/>
                </a:solidFill>
                <a:latin typeface="+mn-lt"/>
              </a:rPr>
              <a:t>E</a:t>
            </a:r>
            <a:r>
              <a:rPr lang="en-US" altLang="en-US" sz="100" dirty="0">
                <a:solidFill>
                  <a:schemeClr val="tx1"/>
                </a:solidFill>
                <a:latin typeface="+mn-lt"/>
              </a:rPr>
              <a:t> </a:t>
            </a:r>
            <a:r>
              <a:rPr lang="en-US" altLang="en-US" sz="2400" dirty="0">
                <a:solidFill>
                  <a:schemeClr val="tx1"/>
                </a:solidFill>
                <a:latin typeface="+mn-lt"/>
              </a:rPr>
              <a:t>E</a:t>
            </a:r>
            <a:r>
              <a:rPr lang="en-US" altLang="en-US" sz="100" dirty="0">
                <a:solidFill>
                  <a:schemeClr val="tx1"/>
                </a:solidFill>
                <a:latin typeface="+mn-lt"/>
              </a:rPr>
              <a:t> </a:t>
            </a:r>
            <a:r>
              <a:rPr lang="en-US" altLang="en-US" sz="2400" dirty="0">
                <a:solidFill>
                  <a:schemeClr val="tx1"/>
                </a:solidFill>
                <a:latin typeface="+mn-lt"/>
              </a:rPr>
              <a:t>R Diagram for a Car </a:t>
            </a:r>
            <a:r>
              <a:rPr lang="en-US" altLang="en-US" sz="2400" dirty="0" smtClean="0">
                <a:solidFill>
                  <a:schemeClr val="tx1"/>
                </a:solidFill>
                <a:latin typeface="+mn-lt"/>
              </a:rPr>
              <a:t>Dealer</a:t>
            </a:r>
            <a:endParaRPr lang="en-US" altLang="en-US" sz="2400" dirty="0">
              <a:latin typeface="+mn-lt"/>
            </a:endParaRPr>
          </a:p>
        </p:txBody>
      </p:sp>
      <p:pic>
        <p:nvPicPr>
          <p:cNvPr id="6" name="Picture 2" descr="An illustration of an E E R diagram for car dealer. It has two parts. First part, Class vehicle has three attributes Model, V in and is underlined, and price. Class vehicle is connected into two parts, total participation and partial participation. Total participation is connected with d denotes disjoint subclasses and unions are connected and it is connected with three classes CAR, TRUCK, and SUV. Class CAR has attribute Engine underscore size, class TRUCK has attribute Tonnage, class SUV has attribute No underscore seats. Second part, class vehicle is connected to partial participation and labeled N, with bold diamond SALE and it has an attribute Date. SALE is further connected into two parts, one with total participation with class CUSTOMER and labeled 1 and another partial participation with class SALESPERSON and labeled 1. Class SALESPERSON has two attributes SID and is underlined and Name. Class CUSTOMER has three attributes S s n and it is underlined, Name, and Address. Address has three attributes city, street, and stste."/>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31095" y="2814278"/>
            <a:ext cx="5281811" cy="3534176"/>
          </a:xfrm>
          <a:noFill/>
        </p:spPr>
      </p:pic>
    </p:spTree>
    <p:extLst>
      <p:ext uri="{BB962C8B-B14F-4D97-AF65-F5344CB8AC3E}">
        <p14:creationId xmlns:p14="http://schemas.microsoft.com/office/powerpoint/2010/main" val="6480532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Chapter </a:t>
            </a:r>
            <a:r>
              <a:rPr lang="en-US" altLang="en-US" dirty="0" smtClean="0"/>
              <a:t>Summary</a:t>
            </a:r>
            <a:endParaRPr lang="en-US" sz="2000" b="0" dirty="0"/>
          </a:p>
        </p:txBody>
      </p:sp>
      <p:sp>
        <p:nvSpPr>
          <p:cNvPr id="3" name="Text Placeholder 2"/>
          <p:cNvSpPr>
            <a:spLocks noGrp="1"/>
          </p:cNvSpPr>
          <p:nvPr>
            <p:ph type="body" idx="1"/>
          </p:nvPr>
        </p:nvSpPr>
        <p:spPr/>
        <p:txBody>
          <a:bodyPr/>
          <a:lstStyle/>
          <a:p>
            <a:pPr eaLnBrk="1" hangingPunct="1"/>
            <a:r>
              <a:rPr lang="en-US" altLang="en-US" sz="2000" b="1" dirty="0" smtClean="0">
                <a:latin typeface="+mn-lt"/>
              </a:rPr>
              <a:t>E</a:t>
            </a:r>
            <a:r>
              <a:rPr lang="en-US" altLang="en-US" sz="100" b="1" dirty="0" smtClean="0">
                <a:latin typeface="+mn-lt"/>
              </a:rPr>
              <a:t> </a:t>
            </a:r>
            <a:r>
              <a:rPr lang="en-US" altLang="en-US" sz="2000" b="1" dirty="0" smtClean="0">
                <a:latin typeface="+mn-lt"/>
              </a:rPr>
              <a:t>R-to-Relational </a:t>
            </a:r>
            <a:r>
              <a:rPr lang="en-US" altLang="en-US" sz="2000" b="1" dirty="0">
                <a:latin typeface="+mn-lt"/>
              </a:rPr>
              <a:t>Mapping </a:t>
            </a:r>
            <a:r>
              <a:rPr lang="en-US" altLang="en-US" sz="2000" b="1" dirty="0" smtClean="0">
                <a:latin typeface="+mn-lt"/>
              </a:rPr>
              <a:t>Algorithm</a:t>
            </a:r>
            <a:endParaRPr lang="en-US" altLang="en-US" sz="2000" b="1" dirty="0">
              <a:latin typeface="+mn-lt"/>
            </a:endParaRPr>
          </a:p>
          <a:p>
            <a:pPr lvl="1" eaLnBrk="1" hangingPunct="1"/>
            <a:r>
              <a:rPr lang="en-US" altLang="en-US" sz="2000" dirty="0">
                <a:latin typeface="+mn-lt"/>
              </a:rPr>
              <a:t>Step 1: Mapping of Regular Entity Types</a:t>
            </a:r>
          </a:p>
          <a:p>
            <a:pPr lvl="1" eaLnBrk="1" hangingPunct="1"/>
            <a:r>
              <a:rPr lang="en-US" altLang="en-US" sz="2000" dirty="0">
                <a:latin typeface="+mn-lt"/>
              </a:rPr>
              <a:t>Step 2: Mapping of Weak Entity Types</a:t>
            </a:r>
          </a:p>
          <a:p>
            <a:pPr lvl="1" eaLnBrk="1" hangingPunct="1"/>
            <a:r>
              <a:rPr lang="en-US" altLang="en-US" sz="2000" dirty="0">
                <a:latin typeface="+mn-lt"/>
              </a:rPr>
              <a:t>Step 3: Mapping of Binary 1:1 Relation Types</a:t>
            </a:r>
          </a:p>
          <a:p>
            <a:pPr lvl="1" eaLnBrk="1" hangingPunct="1"/>
            <a:r>
              <a:rPr lang="en-US" altLang="en-US" sz="2000" dirty="0">
                <a:latin typeface="+mn-lt"/>
              </a:rPr>
              <a:t>Step 4: Mapping of Binary 1:N Relationship Types.</a:t>
            </a:r>
          </a:p>
          <a:p>
            <a:pPr lvl="1" eaLnBrk="1" hangingPunct="1"/>
            <a:r>
              <a:rPr lang="en-US" altLang="en-US" sz="2000" dirty="0">
                <a:latin typeface="+mn-lt"/>
              </a:rPr>
              <a:t>Step 5: Mapping of Binary M:N Relationship Types.</a:t>
            </a:r>
          </a:p>
          <a:p>
            <a:pPr lvl="1" eaLnBrk="1" hangingPunct="1"/>
            <a:r>
              <a:rPr lang="en-US" altLang="en-US" sz="2000" dirty="0">
                <a:latin typeface="+mn-lt"/>
              </a:rPr>
              <a:t>Step 6: Mapping of Multivalued attributes.</a:t>
            </a:r>
          </a:p>
          <a:p>
            <a:pPr lvl="1" eaLnBrk="1" hangingPunct="1"/>
            <a:r>
              <a:rPr lang="en-US" altLang="en-US" sz="2000" dirty="0">
                <a:latin typeface="+mn-lt"/>
              </a:rPr>
              <a:t>Step 7: Mapping of </a:t>
            </a:r>
            <a:r>
              <a:rPr lang="en-US" altLang="en-US" sz="2000" i="1" dirty="0">
                <a:latin typeface="+mn-lt"/>
              </a:rPr>
              <a:t>N</a:t>
            </a:r>
            <a:r>
              <a:rPr lang="en-US" altLang="en-US" sz="2000" dirty="0">
                <a:latin typeface="+mn-lt"/>
              </a:rPr>
              <a:t>-ary Relationship Types</a:t>
            </a:r>
            <a:r>
              <a:rPr lang="en-US" altLang="en-US" sz="2000" dirty="0" smtClean="0">
                <a:latin typeface="+mn-lt"/>
              </a:rPr>
              <a:t>.</a:t>
            </a:r>
          </a:p>
          <a:p>
            <a:pPr eaLnBrk="1" hangingPunct="1"/>
            <a:r>
              <a:rPr lang="en-US" altLang="en-US" sz="2000" b="1" dirty="0">
                <a:latin typeface="+mn-lt"/>
              </a:rPr>
              <a:t>Mapping E</a:t>
            </a:r>
            <a:r>
              <a:rPr lang="en-US" altLang="en-US" sz="100" b="1" dirty="0">
                <a:latin typeface="+mn-lt"/>
              </a:rPr>
              <a:t> </a:t>
            </a:r>
            <a:r>
              <a:rPr lang="en-US" altLang="en-US" sz="2000" b="1" dirty="0">
                <a:latin typeface="+mn-lt"/>
              </a:rPr>
              <a:t>E</a:t>
            </a:r>
            <a:r>
              <a:rPr lang="en-US" altLang="en-US" sz="100" b="1" dirty="0">
                <a:latin typeface="+mn-lt"/>
              </a:rPr>
              <a:t> </a:t>
            </a:r>
            <a:r>
              <a:rPr lang="en-US" altLang="en-US" sz="2000" b="1" dirty="0">
                <a:latin typeface="+mn-lt"/>
              </a:rPr>
              <a:t>R Model Constructs to </a:t>
            </a:r>
            <a:r>
              <a:rPr lang="en-US" altLang="en-US" sz="2000" b="1" dirty="0" smtClean="0">
                <a:latin typeface="+mn-lt"/>
              </a:rPr>
              <a:t>Relations</a:t>
            </a:r>
            <a:endParaRPr lang="en-US" altLang="en-US" sz="2000" b="1" dirty="0">
              <a:latin typeface="+mn-lt"/>
            </a:endParaRPr>
          </a:p>
          <a:p>
            <a:pPr lvl="1" eaLnBrk="1" hangingPunct="1"/>
            <a:r>
              <a:rPr lang="en-US" altLang="en-US" sz="2000" dirty="0">
                <a:latin typeface="+mn-lt"/>
              </a:rPr>
              <a:t>Step 8: Options for Mapping Specialization or Generalization.</a:t>
            </a:r>
          </a:p>
          <a:p>
            <a:pPr lvl="1" eaLnBrk="1" hangingPunct="1"/>
            <a:r>
              <a:rPr lang="en-US" altLang="en-US" sz="2000" dirty="0">
                <a:latin typeface="+mn-lt"/>
              </a:rPr>
              <a:t>Step 9: Mapping of Union Types (Categories</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4135077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(2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mn-lt"/>
              </a:rPr>
              <a:t>Example: We create the relations EMPLOYEE, DEPARTMENT, and PROJECT in the relational schema corresponding to the regular entities in the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diagram.</a:t>
            </a:r>
          </a:p>
          <a:p>
            <a:pPr lvl="1"/>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a:t>
            </a:r>
            <a:r>
              <a:rPr lang="en-US" altLang="en-US" sz="2400" dirty="0">
                <a:latin typeface="+mn-lt"/>
              </a:rPr>
              <a:t>, DNUMBER, and PNUMBER are </a:t>
            </a:r>
            <a:r>
              <a:rPr lang="en-US" altLang="en-US" sz="2400" dirty="0" smtClean="0">
                <a:latin typeface="+mn-lt"/>
              </a:rPr>
              <a:t>the </a:t>
            </a:r>
            <a:r>
              <a:rPr lang="en-US" altLang="en-US" sz="2400" dirty="0">
                <a:latin typeface="+mn-lt"/>
              </a:rPr>
              <a:t>primary keys for the relations EMPLOYEE, DEPARTMENT, and PROJECT as shown</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77020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9.1 The E</a:t>
            </a:r>
            <a:r>
              <a:rPr lang="en-US" sz="100" dirty="0" smtClean="0"/>
              <a:t> </a:t>
            </a:r>
            <a:r>
              <a:rPr lang="en-US" dirty="0" smtClean="0"/>
              <a:t>R </a:t>
            </a:r>
            <a:r>
              <a:rPr lang="en-US" dirty="0"/>
              <a:t>Conceptual Schema Diagram for the </a:t>
            </a:r>
            <a:r>
              <a:rPr lang="en-US" dirty="0" smtClean="0"/>
              <a:t>COMPANY Database</a:t>
            </a:r>
            <a:endParaRPr lang="en-US" dirty="0"/>
          </a:p>
        </p:txBody>
      </p:sp>
      <p:pic>
        <p:nvPicPr>
          <p:cNvPr id="4" name="Picture 2" descr="An E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 i n i 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underscore For and Manages. The Works underscore For box is connected to the Employee box and the Department box by double lines. Double lines connecting the Employee box and the Works underscore For box has the value N and the double lines connecting the Works underscore box and Department box has the value 1. Line connecting the Employee box and Manages box has the value 1. Double lines connecting the Manages box and the Department box has the value 1. The Manages box contains the attribute, Start underscore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s the value N. The project box contains the attributes, Location, Name and Number. The attributes Name and Number are underlined. The Employee box is connected by double lines, to a diamond shaped box labeled, Works underscore ON. The double lines from the Employee box has the value M. The Works underscore ON has the attribute Hours. It is connected by double lines to the Project box. The lines from the project Box has the value N. The Employee box is connected to a double diamond shape labeled, Dependents underscore OF. The connecting line has the value 1. The Dependents underscore OF box is further connected by double lines to a rectangular box with the label, Dependent. The double lines carry the value N. The Dependent box lists the following attributes. Name, Sex, Birth underscore date, and Relationship. The attribute Name is underlined by dashed line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4835" y="1575458"/>
            <a:ext cx="5234331" cy="4637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706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(3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mn-lt"/>
              </a:rPr>
              <a:t>Step 2: Mapping of Weak Entity Types</a:t>
            </a:r>
          </a:p>
          <a:p>
            <a:pPr lvl="1"/>
            <a:r>
              <a:rPr lang="en-US" altLang="en-US" sz="2400" dirty="0">
                <a:latin typeface="+mn-lt"/>
              </a:rPr>
              <a:t>For each weak entity type </a:t>
            </a:r>
            <a:r>
              <a:rPr lang="en-US" altLang="en-US" sz="2400" i="1" dirty="0">
                <a:latin typeface="+mn-lt"/>
              </a:rPr>
              <a:t>W</a:t>
            </a:r>
            <a:r>
              <a:rPr lang="en-US" altLang="en-US" sz="2400" dirty="0">
                <a:latin typeface="+mn-lt"/>
              </a:rPr>
              <a:t> in the </a:t>
            </a:r>
            <a:r>
              <a:rPr lang="en-US" altLang="en-US" sz="2400" dirty="0" smtClean="0">
                <a:latin typeface="+mn-lt"/>
              </a:rPr>
              <a:t>E</a:t>
            </a:r>
            <a:r>
              <a:rPr lang="en-US" altLang="en-US" sz="100" dirty="0" smtClean="0">
                <a:latin typeface="+mn-lt"/>
              </a:rPr>
              <a:t> </a:t>
            </a:r>
            <a:r>
              <a:rPr lang="en-US" altLang="en-US" sz="2400" dirty="0" smtClean="0">
                <a:latin typeface="+mn-lt"/>
              </a:rPr>
              <a:t>R </a:t>
            </a:r>
            <a:r>
              <a:rPr lang="en-US" altLang="en-US" sz="2400" dirty="0">
                <a:latin typeface="+mn-lt"/>
              </a:rPr>
              <a:t>schema with owner entity type </a:t>
            </a:r>
            <a:r>
              <a:rPr lang="en-US" altLang="en-US" sz="2400" i="1" dirty="0">
                <a:latin typeface="+mn-lt"/>
              </a:rPr>
              <a:t>E</a:t>
            </a:r>
            <a:r>
              <a:rPr lang="en-US" altLang="en-US" sz="2400" dirty="0">
                <a:latin typeface="+mn-lt"/>
              </a:rPr>
              <a:t>, create a relation </a:t>
            </a:r>
            <a:r>
              <a:rPr lang="en-US" altLang="en-US" sz="2400" i="1" dirty="0">
                <a:latin typeface="+mn-lt"/>
              </a:rPr>
              <a:t>R</a:t>
            </a:r>
            <a:r>
              <a:rPr lang="en-US" altLang="en-US" sz="2400" dirty="0">
                <a:latin typeface="+mn-lt"/>
              </a:rPr>
              <a:t> &amp; include all simple attributes (or simple components of composite attributes) of </a:t>
            </a:r>
            <a:r>
              <a:rPr lang="en-US" altLang="en-US" sz="2400" i="1" dirty="0">
                <a:latin typeface="+mn-lt"/>
              </a:rPr>
              <a:t>W</a:t>
            </a:r>
            <a:r>
              <a:rPr lang="en-US" altLang="en-US" sz="2400" dirty="0">
                <a:latin typeface="+mn-lt"/>
              </a:rPr>
              <a:t> as attributes of </a:t>
            </a:r>
            <a:r>
              <a:rPr lang="en-US" altLang="en-US" sz="2400" i="1" dirty="0">
                <a:latin typeface="+mn-lt"/>
              </a:rPr>
              <a:t>R</a:t>
            </a:r>
            <a:r>
              <a:rPr lang="en-US" altLang="en-US" sz="2400" dirty="0">
                <a:latin typeface="+mn-lt"/>
              </a:rPr>
              <a:t>.</a:t>
            </a:r>
          </a:p>
          <a:p>
            <a:pPr lvl="1"/>
            <a:r>
              <a:rPr lang="en-US" altLang="en-US" sz="2400" dirty="0">
                <a:latin typeface="+mn-lt"/>
              </a:rPr>
              <a:t>Also, include as foreign key attributes of </a:t>
            </a:r>
            <a:r>
              <a:rPr lang="en-US" altLang="en-US" sz="2400" i="1" dirty="0">
                <a:latin typeface="+mn-lt"/>
              </a:rPr>
              <a:t>R</a:t>
            </a:r>
            <a:r>
              <a:rPr lang="en-US" altLang="en-US" sz="2400" dirty="0">
                <a:latin typeface="+mn-lt"/>
              </a:rPr>
              <a:t> the primary key attribute(s) of the relation(s) that correspond to the owner entity type(s).</a:t>
            </a:r>
          </a:p>
          <a:p>
            <a:pPr lvl="1"/>
            <a:r>
              <a:rPr lang="en-US" altLang="en-US" sz="2400" dirty="0">
                <a:latin typeface="+mn-lt"/>
              </a:rPr>
              <a:t>The primary key of </a:t>
            </a:r>
            <a:r>
              <a:rPr lang="en-US" altLang="en-US" sz="2400" i="1" dirty="0">
                <a:latin typeface="+mn-lt"/>
              </a:rPr>
              <a:t>R</a:t>
            </a:r>
            <a:r>
              <a:rPr lang="en-US" altLang="en-US" sz="2400" dirty="0">
                <a:latin typeface="+mn-lt"/>
              </a:rPr>
              <a:t> is the </a:t>
            </a:r>
            <a:r>
              <a:rPr lang="en-US" altLang="en-US" sz="2400" b="1" dirty="0">
                <a:latin typeface="+mn-lt"/>
              </a:rPr>
              <a:t>combination of </a:t>
            </a:r>
            <a:r>
              <a:rPr lang="en-US" altLang="en-US" sz="2400" dirty="0">
                <a:latin typeface="+mn-lt"/>
              </a:rPr>
              <a:t>the primary key(s) of the owner(s) and the partial key of the weak entity type </a:t>
            </a:r>
            <a:r>
              <a:rPr lang="en-US" altLang="en-US" sz="2400" i="1" dirty="0">
                <a:latin typeface="+mn-lt"/>
              </a:rPr>
              <a:t>W</a:t>
            </a:r>
            <a:r>
              <a:rPr lang="en-US" altLang="en-US" sz="2400" dirty="0">
                <a:latin typeface="+mn-lt"/>
              </a:rPr>
              <a:t>, if any</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262332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(4 </a:t>
            </a:r>
            <a:r>
              <a:rPr lang="en-US" altLang="en-US" sz="2000" b="0" dirty="0"/>
              <a:t>of 14)</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mn-lt"/>
              </a:rPr>
              <a:t>Example:</a:t>
            </a:r>
            <a:r>
              <a:rPr lang="en-US" altLang="en-US" sz="2400" dirty="0">
                <a:latin typeface="+mn-lt"/>
              </a:rPr>
              <a:t> Create the relation DEPENDENT in this step to correspond to the weak entity type DEPENDENT.</a:t>
            </a:r>
          </a:p>
          <a:p>
            <a:pPr lvl="1"/>
            <a:r>
              <a:rPr lang="en-US" altLang="en-US" sz="2400" dirty="0">
                <a:latin typeface="+mn-lt"/>
              </a:rPr>
              <a:t>Include the primary key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 </a:t>
            </a:r>
            <a:r>
              <a:rPr lang="en-US" altLang="en-US" sz="2400" dirty="0">
                <a:latin typeface="+mn-lt"/>
              </a:rPr>
              <a:t>of the EMPLOYEE relation as a foreign key attribute of DEPENDENT (renamed to </a:t>
            </a:r>
            <a:r>
              <a:rPr lang="en-US" altLang="en-US" sz="2400" dirty="0" smtClean="0">
                <a:latin typeface="+mn-lt"/>
              </a:rPr>
              <a:t>E</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a:t>
            </a:r>
            <a:endParaRPr lang="en-US" altLang="en-US" sz="2400" dirty="0">
              <a:latin typeface="+mn-lt"/>
            </a:endParaRPr>
          </a:p>
          <a:p>
            <a:pPr lvl="1"/>
            <a:r>
              <a:rPr lang="en-US" altLang="en-US" sz="2400" dirty="0">
                <a:latin typeface="+mn-lt"/>
              </a:rPr>
              <a:t>The primary key of the DEPENDENT relation is </a:t>
            </a:r>
            <a:r>
              <a:rPr lang="en-US" altLang="en-US" sz="2400" dirty="0" smtClean="0">
                <a:latin typeface="+mn-lt"/>
              </a:rPr>
              <a:t>the combination </a:t>
            </a:r>
            <a:r>
              <a:rPr lang="en-US" altLang="en-US" sz="2400" dirty="0">
                <a:latin typeface="+mn-lt"/>
              </a:rPr>
              <a:t>{</a:t>
            </a:r>
            <a:r>
              <a:rPr lang="en-US" altLang="en-US" sz="2400" dirty="0" smtClean="0">
                <a:latin typeface="+mn-lt"/>
              </a:rPr>
              <a:t>E</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S</a:t>
            </a:r>
            <a:r>
              <a:rPr lang="en-US" altLang="en-US" sz="100" dirty="0" smtClean="0">
                <a:latin typeface="+mn-lt"/>
              </a:rPr>
              <a:t> </a:t>
            </a:r>
            <a:r>
              <a:rPr lang="en-US" altLang="en-US" sz="2400" dirty="0" smtClean="0">
                <a:latin typeface="+mn-lt"/>
              </a:rPr>
              <a:t>N</a:t>
            </a:r>
            <a:r>
              <a:rPr lang="en-US" altLang="en-US" sz="2400" dirty="0">
                <a:latin typeface="+mn-lt"/>
              </a:rPr>
              <a:t>, DEPENDENT_NAME} because DEPENDENT_NAME is the partial key of DEPENDENT</a:t>
            </a:r>
            <a:r>
              <a:rPr lang="en-US" altLang="en-US" sz="2400" dirty="0" smtClean="0">
                <a:latin typeface="+mn-lt"/>
              </a:rPr>
              <a:t>.</a:t>
            </a:r>
            <a:endParaRPr lang="en-US" altLang="en-US" sz="2000" dirty="0">
              <a:latin typeface="+mn-lt"/>
            </a:endParaRPr>
          </a:p>
        </p:txBody>
      </p:sp>
    </p:spTree>
    <p:extLst>
      <p:ext uri="{BB962C8B-B14F-4D97-AF65-F5344CB8AC3E}">
        <p14:creationId xmlns:p14="http://schemas.microsoft.com/office/powerpoint/2010/main" val="3109582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E</a:t>
            </a:r>
            <a:r>
              <a:rPr lang="en-US" altLang="en-US" sz="100" dirty="0" smtClean="0"/>
              <a:t> </a:t>
            </a:r>
            <a:r>
              <a:rPr lang="en-US" altLang="en-US" sz="3200" dirty="0" smtClean="0"/>
              <a:t>R-to-Relational Mapping Algorithm </a:t>
            </a:r>
            <a:r>
              <a:rPr lang="en-US" altLang="en-US" sz="2000" b="0" dirty="0" smtClean="0"/>
              <a:t>(5 </a:t>
            </a:r>
            <a:r>
              <a:rPr lang="en-US" altLang="en-US" sz="2000" b="0" dirty="0"/>
              <a:t>of 14)</a:t>
            </a:r>
            <a:endParaRPr lang="en-US" dirty="0"/>
          </a:p>
        </p:txBody>
      </p:sp>
      <p:sp>
        <p:nvSpPr>
          <p:cNvPr id="3" name="Text Placeholder 2"/>
          <p:cNvSpPr>
            <a:spLocks noGrp="1"/>
          </p:cNvSpPr>
          <p:nvPr>
            <p:ph type="body" idx="1"/>
          </p:nvPr>
        </p:nvSpPr>
        <p:spPr>
          <a:xfrm>
            <a:off x="457200" y="1600200"/>
            <a:ext cx="8229600" cy="3139439"/>
          </a:xfrm>
        </p:spPr>
        <p:txBody>
          <a:bodyPr/>
          <a:lstStyle/>
          <a:p>
            <a:pPr eaLnBrk="1" hangingPunct="1"/>
            <a:r>
              <a:rPr lang="en-US" altLang="en-US" sz="2000" b="1" dirty="0">
                <a:latin typeface="+mn-lt"/>
              </a:rPr>
              <a:t>Step 3: Mapping of Binary 1:1 Relation Types</a:t>
            </a:r>
          </a:p>
          <a:p>
            <a:pPr marL="741600" lvl="1" indent="-284400" eaLnBrk="1" hangingPunct="1"/>
            <a:r>
              <a:rPr lang="en-US" altLang="en-US" sz="2000" dirty="0">
                <a:latin typeface="+mn-lt"/>
              </a:rPr>
              <a:t>For each binary 1:1 relationship type </a:t>
            </a:r>
            <a:r>
              <a:rPr lang="en-US" altLang="en-US" sz="2000" i="1" dirty="0">
                <a:latin typeface="+mn-lt"/>
              </a:rPr>
              <a:t>R</a:t>
            </a:r>
            <a:r>
              <a:rPr lang="en-US" altLang="en-US" sz="2000" dirty="0">
                <a:latin typeface="+mn-lt"/>
              </a:rPr>
              <a:t> in the </a:t>
            </a:r>
            <a:r>
              <a:rPr lang="en-US" altLang="en-US" sz="2000" dirty="0" smtClean="0">
                <a:latin typeface="+mn-lt"/>
              </a:rPr>
              <a:t>E</a:t>
            </a:r>
            <a:r>
              <a:rPr lang="en-US" altLang="en-US" sz="100" dirty="0" smtClean="0">
                <a:latin typeface="+mn-lt"/>
              </a:rPr>
              <a:t> </a:t>
            </a:r>
            <a:r>
              <a:rPr lang="en-US" altLang="en-US" sz="2000" dirty="0" smtClean="0">
                <a:latin typeface="+mn-lt"/>
              </a:rPr>
              <a:t>R </a:t>
            </a:r>
            <a:r>
              <a:rPr lang="en-US" altLang="en-US" sz="2000" dirty="0">
                <a:latin typeface="+mn-lt"/>
              </a:rPr>
              <a:t>schema, identify the relations </a:t>
            </a:r>
            <a:r>
              <a:rPr lang="en-US" altLang="en-US" sz="2000" i="1" dirty="0">
                <a:latin typeface="+mn-lt"/>
              </a:rPr>
              <a:t>S</a:t>
            </a:r>
            <a:r>
              <a:rPr lang="en-US" altLang="en-US" sz="2000" dirty="0">
                <a:latin typeface="+mn-lt"/>
              </a:rPr>
              <a:t> and </a:t>
            </a:r>
            <a:r>
              <a:rPr lang="en-US" altLang="en-US" sz="2000" i="1" dirty="0">
                <a:latin typeface="+mn-lt"/>
              </a:rPr>
              <a:t>T</a:t>
            </a:r>
            <a:r>
              <a:rPr lang="en-US" altLang="en-US" sz="2000" dirty="0">
                <a:latin typeface="+mn-lt"/>
              </a:rPr>
              <a:t> that correspond to the entity types participating in </a:t>
            </a:r>
            <a:r>
              <a:rPr lang="en-US" altLang="en-US" sz="2000" i="1" dirty="0">
                <a:latin typeface="+mn-lt"/>
              </a:rPr>
              <a:t>R</a:t>
            </a:r>
            <a:r>
              <a:rPr lang="en-US" altLang="en-US" sz="2000" dirty="0">
                <a:latin typeface="+mn-lt"/>
              </a:rPr>
              <a:t>.</a:t>
            </a:r>
          </a:p>
          <a:p>
            <a:pPr eaLnBrk="1" hangingPunct="1"/>
            <a:r>
              <a:rPr lang="en-US" altLang="en-US" sz="2000" dirty="0">
                <a:latin typeface="+mn-lt"/>
              </a:rPr>
              <a:t>There are three possible approaches</a:t>
            </a:r>
            <a:r>
              <a:rPr lang="en-US" altLang="en-US" sz="2000" dirty="0" smtClean="0">
                <a:latin typeface="+mn-lt"/>
              </a:rPr>
              <a:t>:</a:t>
            </a:r>
          </a:p>
          <a:p>
            <a:pPr marL="944550" lvl="1" indent="-457200">
              <a:buFont typeface="+mj-lt"/>
              <a:buAutoNum type="arabicPeriod"/>
            </a:pPr>
            <a:r>
              <a:rPr lang="en-US" altLang="en-US" sz="2000" b="1" dirty="0">
                <a:latin typeface="+mn-lt"/>
              </a:rPr>
              <a:t>Foreign Key ( 2 relations) approach:</a:t>
            </a:r>
            <a:r>
              <a:rPr lang="en-US" altLang="en-US" sz="2000" dirty="0">
                <a:latin typeface="+mn-lt"/>
              </a:rPr>
              <a:t> Choose one of the relations-say </a:t>
            </a:r>
            <a:r>
              <a:rPr lang="en-US" altLang="en-US" sz="2000" i="1" dirty="0">
                <a:latin typeface="+mn-lt"/>
              </a:rPr>
              <a:t>S</a:t>
            </a:r>
            <a:r>
              <a:rPr lang="en-US" altLang="en-US" sz="2000" dirty="0">
                <a:latin typeface="+mn-lt"/>
              </a:rPr>
              <a:t>-and include a foreign key in </a:t>
            </a:r>
            <a:r>
              <a:rPr lang="en-US" altLang="en-US" sz="2000" i="1" dirty="0">
                <a:latin typeface="+mn-lt"/>
              </a:rPr>
              <a:t>S</a:t>
            </a:r>
            <a:r>
              <a:rPr lang="en-US" altLang="en-US" sz="2000" dirty="0">
                <a:latin typeface="+mn-lt"/>
              </a:rPr>
              <a:t> the primary key of </a:t>
            </a:r>
            <a:r>
              <a:rPr lang="en-US" altLang="en-US" sz="2000" i="1" dirty="0">
                <a:latin typeface="+mn-lt"/>
              </a:rPr>
              <a:t>T</a:t>
            </a:r>
            <a:r>
              <a:rPr lang="en-US" altLang="en-US" sz="2000" dirty="0">
                <a:latin typeface="+mn-lt"/>
              </a:rPr>
              <a:t>. It is better to choose an entity type with total participation in </a:t>
            </a:r>
            <a:r>
              <a:rPr lang="en-US" altLang="en-US" sz="2000" i="1" dirty="0">
                <a:latin typeface="+mn-lt"/>
              </a:rPr>
              <a:t>R</a:t>
            </a:r>
            <a:r>
              <a:rPr lang="en-US" altLang="en-US" sz="2000" dirty="0">
                <a:latin typeface="+mn-lt"/>
              </a:rPr>
              <a:t> in the role of </a:t>
            </a:r>
            <a:r>
              <a:rPr lang="en-US" altLang="en-US" sz="2000" i="1" dirty="0">
                <a:latin typeface="+mn-lt"/>
              </a:rPr>
              <a:t>S</a:t>
            </a:r>
            <a:r>
              <a:rPr lang="en-US" altLang="en-US" sz="2000" dirty="0" smtClean="0">
                <a:latin typeface="+mn-lt"/>
              </a:rPr>
              <a:t>.</a:t>
            </a:r>
            <a:endParaRPr lang="en-US" altLang="en-US" sz="2000" dirty="0">
              <a:latin typeface="+mn-lt"/>
            </a:endParaRPr>
          </a:p>
        </p:txBody>
      </p:sp>
      <p:sp>
        <p:nvSpPr>
          <p:cNvPr id="4" name="Text Placeholder 3"/>
          <p:cNvSpPr>
            <a:spLocks noGrp="1"/>
          </p:cNvSpPr>
          <p:nvPr>
            <p:ph type="body" idx="4294967295"/>
          </p:nvPr>
        </p:nvSpPr>
        <p:spPr>
          <a:xfrm>
            <a:off x="457200" y="4739639"/>
            <a:ext cx="8229600" cy="1446899"/>
          </a:xfrm>
        </p:spPr>
        <p:txBody>
          <a:bodyPr/>
          <a:lstStyle/>
          <a:p>
            <a:pPr marL="1144800" lvl="2" indent="-230400" eaLnBrk="1" hangingPunct="1"/>
            <a:r>
              <a:rPr lang="en-US" altLang="en-US" sz="2000" dirty="0" smtClean="0">
                <a:latin typeface="+mn-lt"/>
              </a:rPr>
              <a:t>Example</a:t>
            </a:r>
            <a:r>
              <a:rPr lang="en-US" altLang="en-US" sz="2000" dirty="0">
                <a:latin typeface="+mn-lt"/>
              </a:rPr>
              <a:t>: 1:1 relation MANAGES is mapped by choosing the participating entity type DEPARTMENT to serve in the role of </a:t>
            </a:r>
            <a:r>
              <a:rPr lang="en-US" altLang="en-US" sz="2000" i="1" dirty="0">
                <a:latin typeface="+mn-lt"/>
              </a:rPr>
              <a:t>S</a:t>
            </a:r>
            <a:r>
              <a:rPr lang="en-US" altLang="en-US" sz="2000" dirty="0">
                <a:latin typeface="+mn-lt"/>
              </a:rPr>
              <a:t>, because its participation in the MANAGES relationship type is total</a:t>
            </a:r>
            <a:r>
              <a:rPr lang="en-US" altLang="en-US" sz="2000" dirty="0" smtClean="0">
                <a:latin typeface="+mn-lt"/>
              </a:rPr>
              <a:t>.</a:t>
            </a:r>
            <a:endParaRPr lang="en-US" altLang="en-US" sz="2000" dirty="0">
              <a:latin typeface="+mn-lt"/>
            </a:endParaRPr>
          </a:p>
        </p:txBody>
      </p:sp>
    </p:spTree>
    <p:extLst>
      <p:ext uri="{BB962C8B-B14F-4D97-AF65-F5344CB8AC3E}">
        <p14:creationId xmlns:p14="http://schemas.microsoft.com/office/powerpoint/2010/main" val="2144148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8779</TotalTime>
  <Words>2525</Words>
  <Application>Microsoft Office PowerPoint</Application>
  <PresentationFormat>On-screen Show (4:3)</PresentationFormat>
  <Paragraphs>185</Paragraphs>
  <Slides>45</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3" baseType="lpstr">
      <vt:lpstr>Arial</vt:lpstr>
      <vt:lpstr>Noto Sans Symbols</vt:lpstr>
      <vt:lpstr>Times New Roman</vt:lpstr>
      <vt:lpstr>Verdana</vt:lpstr>
      <vt:lpstr>Wingdings</vt:lpstr>
      <vt:lpstr>508 Lecture</vt:lpstr>
      <vt:lpstr>1_508 Lecture</vt:lpstr>
      <vt:lpstr>Equation</vt:lpstr>
      <vt:lpstr>Fundamentals of Database Systems</vt:lpstr>
      <vt:lpstr>Learning Objectives</vt:lpstr>
      <vt:lpstr>Goals during Mapping</vt:lpstr>
      <vt:lpstr>E R-to-Relational Mapping Algorithm (1 of 14)</vt:lpstr>
      <vt:lpstr>E R-to-Relational Mapping Algorithm (2 of 14)</vt:lpstr>
      <vt:lpstr>Figure 9.1 The E R Conceptual Schema Diagram for the COMPANY Database</vt:lpstr>
      <vt:lpstr>E R-to-Relational Mapping Algorithm (3 of 14)</vt:lpstr>
      <vt:lpstr>E R-to-Relational Mapping Algorithm (4 of 14)</vt:lpstr>
      <vt:lpstr>E R-to-Relational Mapping Algorithm (5 of 14)</vt:lpstr>
      <vt:lpstr>E R-to-Relational Mapping Algorithm (6 of 14)</vt:lpstr>
      <vt:lpstr>E R-to-Relational Mapping Algorithm (7 of 14)</vt:lpstr>
      <vt:lpstr>E R-to-Relational Mapping Algorithm (8 of 14)</vt:lpstr>
      <vt:lpstr>E R-to-Relational Mapping Algorithm (9 of 14)</vt:lpstr>
      <vt:lpstr>E R-to-Relational Mapping Algorithm (10 of 14)</vt:lpstr>
      <vt:lpstr>E R-to-Relational Mapping Algorithm (11 of 14)</vt:lpstr>
      <vt:lpstr>E R-to-Relational Mapping Algorithm (12 of 14)</vt:lpstr>
      <vt:lpstr>E R-to-Relational Mapping Algorithm (13 of 14)</vt:lpstr>
      <vt:lpstr>E R-to-Relational Mapping Algorithm (14 of 14)</vt:lpstr>
      <vt:lpstr>Figure 9.2 Result of Mapping the COMPANY E R Schema into a Relational Database Schema</vt:lpstr>
      <vt:lpstr>Figure 3.17 Ternary Relationship: Supply</vt:lpstr>
      <vt:lpstr>Mapping the n-ary relationship type SUPPLY</vt:lpstr>
      <vt:lpstr>Summary of Mapping Constructs and Constraints</vt:lpstr>
      <vt:lpstr>Mapping of Generalization and Specialization Hierarchies to a Relational Schema</vt:lpstr>
      <vt:lpstr>Mapping E E R Model Constructs to Relations (1 of 5)</vt:lpstr>
      <vt:lpstr>Mapping E E R Model Constructs to Relations (2 of 5)</vt:lpstr>
      <vt:lpstr>Mapping E E R Model Constructs to Relations (3 of 5)</vt:lpstr>
      <vt:lpstr>Figure 4.4 E E R Diagram Notation for an Attribute-Defined Specialization on JobType</vt:lpstr>
      <vt:lpstr>Mapping the E E R Schema in Figure 4.4 (see slide 27) Using Option 8A</vt:lpstr>
      <vt:lpstr>Mapping the E E R Schema in Figure 4.4 (see slide 27) Using Option 8C</vt:lpstr>
      <vt:lpstr>Figure 4.3 (b) Generalizing CAR and TRUCK into the Superclass VEHICLE</vt:lpstr>
      <vt:lpstr>Mapping the E E R Schema in Figure 4.3b (see slide 30) Using Option 8B</vt:lpstr>
      <vt:lpstr>Figure 4.5 An Overlapping (Non-Disjoint) Specialization</vt:lpstr>
      <vt:lpstr>Mapping Figure 4.5 (see slide 32) Using Option 8D with Boolean Type Fields Mflag and Pflag</vt:lpstr>
      <vt:lpstr>Different Options for Mapping Generalization Hierarchies</vt:lpstr>
      <vt:lpstr>Figure 9.5: Different Options for Mapping Generalization Hierarchies - Summary</vt:lpstr>
      <vt:lpstr>Mapping E E R Model Constructs to Relations (4 of 5)</vt:lpstr>
      <vt:lpstr>Figure 4.7 A Specialization Lattice with Multiple Inheritance for a UNIVERSITY Database</vt:lpstr>
      <vt:lpstr>Figure 9.6 Mapping the E E R Specialization Lattice in Figure 4.7 (see slide 37) Using Multiple Options</vt:lpstr>
      <vt:lpstr>Mapping E E R Model Constructs to Relations (5 of 5)</vt:lpstr>
      <vt:lpstr>Figure 4.8 Two Categories (Union Types): OWNER and REGISTERED_VEHICLE</vt:lpstr>
      <vt:lpstr>Figure 9.7 Mapping the E E R Categories (Union Types) in Figure 4.8 (see slide 40) to Relations</vt:lpstr>
      <vt:lpstr>Mapping Exercise-1</vt:lpstr>
      <vt:lpstr>Mapping Exercise-2</vt:lpstr>
      <vt:lpstr>Chapter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862</cp:revision>
  <dcterms:modified xsi:type="dcterms:W3CDTF">2018-05-02T10:12:46Z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