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71" r:id="rId2"/>
    <p:sldMasterId id="2147483660" r:id="rId3"/>
  </p:sldMasterIdLst>
  <p:notesMasterIdLst>
    <p:notesMasterId r:id="rId40"/>
  </p:notesMasterIdLst>
  <p:handoutMasterIdLst>
    <p:handoutMasterId r:id="rId41"/>
  </p:handoutMasterIdLst>
  <p:sldIdLst>
    <p:sldId id="301" r:id="rId4"/>
    <p:sldId id="305"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35" r:id="rId34"/>
    <p:sldId id="336" r:id="rId35"/>
    <p:sldId id="337" r:id="rId36"/>
    <p:sldId id="338" r:id="rId37"/>
    <p:sldId id="339" r:id="rId38"/>
    <p:sldId id="306" r:id="rId3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18" autoAdjust="0"/>
    <p:restoredTop sz="94316" autoAdjust="0"/>
  </p:normalViewPr>
  <p:slideViewPr>
    <p:cSldViewPr snapToGrid="0" snapToObjects="1">
      <p:cViewPr varScale="1">
        <p:scale>
          <a:sx n="109" d="100"/>
          <a:sy n="109" d="100"/>
        </p:scale>
        <p:origin x="2016" y="102"/>
      </p:cViewPr>
      <p:guideLst>
        <p:guide orient="horz" pos="2160"/>
        <p:guide pos="2880"/>
      </p:guideLst>
    </p:cSldViewPr>
  </p:slideViewPr>
  <p:outlineViewPr>
    <p:cViewPr>
      <p:scale>
        <a:sx n="66" d="100"/>
        <a:sy n="66" d="100"/>
      </p:scale>
      <p:origin x="0" y="-5689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commentAuthors" Target="commentAuthor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5/2/2018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title_3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Footer Placeholder 2"/>
          <p:cNvSpPr>
            <a:spLocks noGrp="1"/>
          </p:cNvSpPr>
          <p:nvPr>
            <p:ph type="ftr" idx="10"/>
          </p:nvPr>
        </p:nvSpPr>
        <p:spPr/>
        <p:txBody>
          <a:bodyPr/>
          <a:lstStyle/>
          <a:p>
            <a:endParaRPr lang="en-IN" dirty="0"/>
          </a:p>
        </p:txBody>
      </p:sp>
      <p:sp>
        <p:nvSpPr>
          <p:cNvPr id="4" name="Date Placeholder 3"/>
          <p:cNvSpPr>
            <a:spLocks noGrp="1"/>
          </p:cNvSpPr>
          <p:nvPr>
            <p:ph type="dt" idx="11"/>
          </p:nvPr>
        </p:nvSpPr>
        <p:spPr/>
        <p:txBody>
          <a:bodyPr/>
          <a:lstStyle/>
          <a:p>
            <a:endParaRPr lang="en-IN" dirty="0"/>
          </a:p>
        </p:txBody>
      </p:sp>
      <p:sp>
        <p:nvSpPr>
          <p:cNvPr id="5" name="Slide Number Placeholder 4"/>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7" name="Content Placeholder 6"/>
          <p:cNvSpPr>
            <a:spLocks noGrp="1"/>
          </p:cNvSpPr>
          <p:nvPr>
            <p:ph sz="quarter" idx="13"/>
          </p:nvPr>
        </p:nvSpPr>
        <p:spPr>
          <a:xfrm>
            <a:off x="457200" y="1582738"/>
            <a:ext cx="8232775" cy="558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Content Placeholder 8"/>
          <p:cNvSpPr>
            <a:spLocks noGrp="1"/>
          </p:cNvSpPr>
          <p:nvPr>
            <p:ph sz="quarter" idx="14"/>
          </p:nvPr>
        </p:nvSpPr>
        <p:spPr>
          <a:xfrm>
            <a:off x="457200" y="2862263"/>
            <a:ext cx="8232775" cy="5921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1" name="Content Placeholder 10"/>
          <p:cNvSpPr>
            <a:spLocks noGrp="1"/>
          </p:cNvSpPr>
          <p:nvPr>
            <p:ph sz="quarter" idx="15"/>
          </p:nvPr>
        </p:nvSpPr>
        <p:spPr>
          <a:xfrm>
            <a:off x="457200" y="4165600"/>
            <a:ext cx="8232775" cy="762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954924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title_8contents">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IN"/>
          </a:p>
        </p:txBody>
      </p:sp>
      <p:sp>
        <p:nvSpPr>
          <p:cNvPr id="12" name="Content Placeholder 11"/>
          <p:cNvSpPr>
            <a:spLocks noGrp="1"/>
          </p:cNvSpPr>
          <p:nvPr>
            <p:ph sz="quarter" idx="13"/>
          </p:nvPr>
        </p:nvSpPr>
        <p:spPr>
          <a:xfrm>
            <a:off x="457200" y="1524000"/>
            <a:ext cx="8232775" cy="431800"/>
          </a:xfrm>
        </p:spPr>
        <p:txBody>
          <a:bodyPr/>
          <a:lstStyle/>
          <a:p>
            <a:pPr lvl="0"/>
            <a:endParaRPr lang="en-IN" dirty="0"/>
          </a:p>
        </p:txBody>
      </p:sp>
      <p:sp>
        <p:nvSpPr>
          <p:cNvPr id="14" name="Content Placeholder 13"/>
          <p:cNvSpPr>
            <a:spLocks noGrp="1"/>
          </p:cNvSpPr>
          <p:nvPr>
            <p:ph sz="quarter" idx="14"/>
          </p:nvPr>
        </p:nvSpPr>
        <p:spPr>
          <a:xfrm>
            <a:off x="457200" y="2133600"/>
            <a:ext cx="8232775" cy="414338"/>
          </a:xfrm>
        </p:spPr>
        <p:txBody>
          <a:bodyPr/>
          <a:lstStyle/>
          <a:p>
            <a:pPr lvl="0"/>
            <a:endParaRPr lang="en-IN" dirty="0"/>
          </a:p>
        </p:txBody>
      </p:sp>
      <p:sp>
        <p:nvSpPr>
          <p:cNvPr id="16" name="Content Placeholder 15"/>
          <p:cNvSpPr>
            <a:spLocks noGrp="1"/>
          </p:cNvSpPr>
          <p:nvPr>
            <p:ph sz="quarter" idx="15"/>
          </p:nvPr>
        </p:nvSpPr>
        <p:spPr>
          <a:xfrm>
            <a:off x="457200" y="2717800"/>
            <a:ext cx="8232775" cy="500063"/>
          </a:xfrm>
        </p:spPr>
        <p:txBody>
          <a:bodyPr/>
          <a:lstStyle/>
          <a:p>
            <a:pPr lvl="0"/>
            <a:endParaRPr lang="en-IN" dirty="0"/>
          </a:p>
        </p:txBody>
      </p:sp>
      <p:sp>
        <p:nvSpPr>
          <p:cNvPr id="18" name="Content Placeholder 17"/>
          <p:cNvSpPr>
            <a:spLocks noGrp="1"/>
          </p:cNvSpPr>
          <p:nvPr>
            <p:ph sz="quarter" idx="16"/>
          </p:nvPr>
        </p:nvSpPr>
        <p:spPr>
          <a:xfrm>
            <a:off x="457200" y="3386138"/>
            <a:ext cx="8232775" cy="558800"/>
          </a:xfrm>
        </p:spPr>
        <p:txBody>
          <a:bodyPr/>
          <a:lstStyle/>
          <a:p>
            <a:pPr lvl="0"/>
            <a:endParaRPr lang="en-IN" dirty="0"/>
          </a:p>
        </p:txBody>
      </p:sp>
      <p:sp>
        <p:nvSpPr>
          <p:cNvPr id="20" name="Content Placeholder 19"/>
          <p:cNvSpPr>
            <a:spLocks noGrp="1"/>
          </p:cNvSpPr>
          <p:nvPr>
            <p:ph sz="quarter" idx="17"/>
          </p:nvPr>
        </p:nvSpPr>
        <p:spPr>
          <a:xfrm>
            <a:off x="457200" y="4140200"/>
            <a:ext cx="8232775" cy="482600"/>
          </a:xfrm>
        </p:spPr>
        <p:txBody>
          <a:bodyPr/>
          <a:lstStyle/>
          <a:p>
            <a:pPr lvl="0"/>
            <a:endParaRPr lang="en-IN" dirty="0"/>
          </a:p>
        </p:txBody>
      </p:sp>
      <p:sp>
        <p:nvSpPr>
          <p:cNvPr id="22" name="Content Placeholder 21"/>
          <p:cNvSpPr>
            <a:spLocks noGrp="1"/>
          </p:cNvSpPr>
          <p:nvPr>
            <p:ph sz="quarter" idx="18"/>
          </p:nvPr>
        </p:nvSpPr>
        <p:spPr>
          <a:xfrm>
            <a:off x="457200" y="4843463"/>
            <a:ext cx="8229600" cy="508000"/>
          </a:xfrm>
        </p:spPr>
        <p:txBody>
          <a:bodyPr/>
          <a:lstStyle/>
          <a:p>
            <a:pPr lvl="0"/>
            <a:endParaRPr lang="en-IN" dirty="0"/>
          </a:p>
        </p:txBody>
      </p:sp>
      <p:sp>
        <p:nvSpPr>
          <p:cNvPr id="24" name="Content Placeholder 23"/>
          <p:cNvSpPr>
            <a:spLocks noGrp="1"/>
          </p:cNvSpPr>
          <p:nvPr>
            <p:ph sz="quarter" idx="19"/>
          </p:nvPr>
        </p:nvSpPr>
        <p:spPr>
          <a:xfrm>
            <a:off x="457200" y="5511800"/>
            <a:ext cx="8232775" cy="414338"/>
          </a:xfrm>
        </p:spPr>
        <p:txBody>
          <a:bodyPr/>
          <a:lstStyle/>
          <a:p>
            <a:pPr lvl="0"/>
            <a:endParaRPr lang="en-IN" dirty="0"/>
          </a:p>
        </p:txBody>
      </p:sp>
      <p:sp>
        <p:nvSpPr>
          <p:cNvPr id="26" name="Content Placeholder 25"/>
          <p:cNvSpPr>
            <a:spLocks noGrp="1"/>
          </p:cNvSpPr>
          <p:nvPr>
            <p:ph sz="quarter" idx="20"/>
          </p:nvPr>
        </p:nvSpPr>
        <p:spPr>
          <a:xfrm>
            <a:off x="541338" y="6019800"/>
            <a:ext cx="8148637" cy="3730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487983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6635BFA-89AC-4090-88A6-5ED0BADD1DA8}" type="datetimeFigureOut">
              <a:rPr lang="en-IN" smtClean="0"/>
              <a:t>02-05-2018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96E394B-0FAB-494F-A4CB-09390E28A29B}" type="slidenum">
              <a:rPr lang="en-IN" smtClean="0"/>
              <a:t>‹#›</a:t>
            </a:fld>
            <a:endParaRPr lang="en-IN" dirty="0"/>
          </a:p>
        </p:txBody>
      </p:sp>
    </p:spTree>
    <p:extLst>
      <p:ext uri="{BB962C8B-B14F-4D97-AF65-F5344CB8AC3E}">
        <p14:creationId xmlns:p14="http://schemas.microsoft.com/office/powerpoint/2010/main" val="3867564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6635BFA-89AC-4090-88A6-5ED0BADD1DA8}" type="datetimeFigureOut">
              <a:rPr lang="en-IN" smtClean="0"/>
              <a:t>02-05-2018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96E394B-0FAB-494F-A4CB-09390E28A29B}" type="slidenum">
              <a:rPr lang="en-IN" smtClean="0"/>
              <a:t>‹#›</a:t>
            </a:fld>
            <a:endParaRPr lang="en-IN" dirty="0"/>
          </a:p>
        </p:txBody>
      </p:sp>
    </p:spTree>
    <p:extLst>
      <p:ext uri="{BB962C8B-B14F-4D97-AF65-F5344CB8AC3E}">
        <p14:creationId xmlns:p14="http://schemas.microsoft.com/office/powerpoint/2010/main" val="3854630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635BFA-89AC-4090-88A6-5ED0BADD1DA8}" type="datetimeFigureOut">
              <a:rPr lang="en-IN" smtClean="0"/>
              <a:t>02-05-2018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96E394B-0FAB-494F-A4CB-09390E28A29B}" type="slidenum">
              <a:rPr lang="en-IN" smtClean="0"/>
              <a:t>‹#›</a:t>
            </a:fld>
            <a:endParaRPr lang="en-IN" dirty="0"/>
          </a:p>
        </p:txBody>
      </p:sp>
    </p:spTree>
    <p:extLst>
      <p:ext uri="{BB962C8B-B14F-4D97-AF65-F5344CB8AC3E}">
        <p14:creationId xmlns:p14="http://schemas.microsoft.com/office/powerpoint/2010/main" val="2216608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6715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825625"/>
            <a:ext cx="386715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6635BFA-89AC-4090-88A6-5ED0BADD1DA8}" type="datetimeFigureOut">
              <a:rPr lang="en-IN" smtClean="0"/>
              <a:t>02-05-2018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96E394B-0FAB-494F-A4CB-09390E28A29B}" type="slidenum">
              <a:rPr lang="en-IN" smtClean="0"/>
              <a:t>‹#›</a:t>
            </a:fld>
            <a:endParaRPr lang="en-IN" dirty="0"/>
          </a:p>
        </p:txBody>
      </p:sp>
    </p:spTree>
    <p:extLst>
      <p:ext uri="{BB962C8B-B14F-4D97-AF65-F5344CB8AC3E}">
        <p14:creationId xmlns:p14="http://schemas.microsoft.com/office/powerpoint/2010/main" val="469415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6635BFA-89AC-4090-88A6-5ED0BADD1DA8}" type="datetimeFigureOut">
              <a:rPr lang="en-IN" smtClean="0"/>
              <a:t>02-05-2018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96E394B-0FAB-494F-A4CB-09390E28A29B}" type="slidenum">
              <a:rPr lang="en-IN" smtClean="0"/>
              <a:t>‹#›</a:t>
            </a:fld>
            <a:endParaRPr lang="en-IN" dirty="0"/>
          </a:p>
        </p:txBody>
      </p:sp>
    </p:spTree>
    <p:extLst>
      <p:ext uri="{BB962C8B-B14F-4D97-AF65-F5344CB8AC3E}">
        <p14:creationId xmlns:p14="http://schemas.microsoft.com/office/powerpoint/2010/main" val="35419898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6635BFA-89AC-4090-88A6-5ED0BADD1DA8}" type="datetimeFigureOut">
              <a:rPr lang="en-IN" smtClean="0"/>
              <a:t>02-05-2018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96E394B-0FAB-494F-A4CB-09390E28A29B}" type="slidenum">
              <a:rPr lang="en-IN" smtClean="0"/>
              <a:t>‹#›</a:t>
            </a:fld>
            <a:endParaRPr lang="en-IN" dirty="0"/>
          </a:p>
        </p:txBody>
      </p:sp>
    </p:spTree>
    <p:extLst>
      <p:ext uri="{BB962C8B-B14F-4D97-AF65-F5344CB8AC3E}">
        <p14:creationId xmlns:p14="http://schemas.microsoft.com/office/powerpoint/2010/main" val="603521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635BFA-89AC-4090-88A6-5ED0BADD1DA8}" type="datetimeFigureOut">
              <a:rPr lang="en-IN" smtClean="0"/>
              <a:t>02-05-2018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96E394B-0FAB-494F-A4CB-09390E28A29B}" type="slidenum">
              <a:rPr lang="en-IN" smtClean="0"/>
              <a:t>‹#›</a:t>
            </a:fld>
            <a:endParaRPr lang="en-IN" dirty="0"/>
          </a:p>
        </p:txBody>
      </p:sp>
    </p:spTree>
    <p:extLst>
      <p:ext uri="{BB962C8B-B14F-4D97-AF65-F5344CB8AC3E}">
        <p14:creationId xmlns:p14="http://schemas.microsoft.com/office/powerpoint/2010/main" val="13736127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635BFA-89AC-4090-88A6-5ED0BADD1DA8}" type="datetimeFigureOut">
              <a:rPr lang="en-IN" smtClean="0"/>
              <a:t>02-05-2018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96E394B-0FAB-494F-A4CB-09390E28A29B}" type="slidenum">
              <a:rPr lang="en-IN" smtClean="0"/>
              <a:t>‹#›</a:t>
            </a:fld>
            <a:endParaRPr lang="en-IN" dirty="0"/>
          </a:p>
        </p:txBody>
      </p:sp>
    </p:spTree>
    <p:extLst>
      <p:ext uri="{BB962C8B-B14F-4D97-AF65-F5344CB8AC3E}">
        <p14:creationId xmlns:p14="http://schemas.microsoft.com/office/powerpoint/2010/main" val="11319673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635BFA-89AC-4090-88A6-5ED0BADD1DA8}" type="datetimeFigureOut">
              <a:rPr lang="en-IN" smtClean="0"/>
              <a:t>02-05-2018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96E394B-0FAB-494F-A4CB-09390E28A29B}" type="slidenum">
              <a:rPr lang="en-IN" smtClean="0"/>
              <a:t>‹#›</a:t>
            </a:fld>
            <a:endParaRPr lang="en-IN" dirty="0"/>
          </a:p>
        </p:txBody>
      </p:sp>
    </p:spTree>
    <p:extLst>
      <p:ext uri="{BB962C8B-B14F-4D97-AF65-F5344CB8AC3E}">
        <p14:creationId xmlns:p14="http://schemas.microsoft.com/office/powerpoint/2010/main" val="5212326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6635BFA-89AC-4090-88A6-5ED0BADD1DA8}" type="datetimeFigureOut">
              <a:rPr lang="en-IN" smtClean="0"/>
              <a:t>02-05-2018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96E394B-0FAB-494F-A4CB-09390E28A29B}" type="slidenum">
              <a:rPr lang="en-IN" smtClean="0"/>
              <a:t>‹#›</a:t>
            </a:fld>
            <a:endParaRPr lang="en-IN" dirty="0"/>
          </a:p>
        </p:txBody>
      </p:sp>
    </p:spTree>
    <p:extLst>
      <p:ext uri="{BB962C8B-B14F-4D97-AF65-F5344CB8AC3E}">
        <p14:creationId xmlns:p14="http://schemas.microsoft.com/office/powerpoint/2010/main" val="30497668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6635BFA-89AC-4090-88A6-5ED0BADD1DA8}" type="datetimeFigureOut">
              <a:rPr lang="en-IN" smtClean="0"/>
              <a:t>02-05-2018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96E394B-0FAB-494F-A4CB-09390E28A29B}" type="slidenum">
              <a:rPr lang="en-IN" smtClean="0"/>
              <a:t>‹#›</a:t>
            </a:fld>
            <a:endParaRPr lang="en-IN" dirty="0"/>
          </a:p>
        </p:txBody>
      </p:sp>
    </p:spTree>
    <p:extLst>
      <p:ext uri="{BB962C8B-B14F-4D97-AF65-F5344CB8AC3E}">
        <p14:creationId xmlns:p14="http://schemas.microsoft.com/office/powerpoint/2010/main" val="12803337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5">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83" r:id="rId11"/>
    <p:sldLayoutId id="2147483657" r:id="rId12"/>
    <p:sldLayoutId id="214748367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635BFA-89AC-4090-88A6-5ED0BADD1DA8}" type="datetimeFigureOut">
              <a:rPr lang="en-IN" smtClean="0"/>
              <a:t>02-05-2018</a:t>
            </a:fld>
            <a:endParaRPr lang="en-IN"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6E394B-0FAB-494F-A4CB-09390E28A29B}" type="slidenum">
              <a:rPr lang="en-IN" smtClean="0"/>
              <a:t>‹#›</a:t>
            </a:fld>
            <a:endParaRPr lang="en-IN" dirty="0"/>
          </a:p>
        </p:txBody>
      </p:sp>
    </p:spTree>
    <p:extLst>
      <p:ext uri="{BB962C8B-B14F-4D97-AF65-F5344CB8AC3E}">
        <p14:creationId xmlns:p14="http://schemas.microsoft.com/office/powerpoint/2010/main" val="86304050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0.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myserver.com/example/greeting.php" TargetMode="Externa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622828"/>
          </a:xfrm>
        </p:spPr>
        <p:txBody>
          <a:bodyPr/>
          <a:lstStyle/>
          <a:p>
            <a:r>
              <a:rPr lang="en-US" dirty="0" smtClean="0"/>
              <a:t>Fundamentals of Database Systems</a:t>
            </a:r>
            <a:endParaRPr lang="en-US" dirty="0">
              <a:solidFill>
                <a:schemeClr val="tx2"/>
              </a:solidFill>
            </a:endParaRPr>
          </a:p>
        </p:txBody>
      </p:sp>
      <p:sp>
        <p:nvSpPr>
          <p:cNvPr id="3" name="Text Placeholder 2"/>
          <p:cNvSpPr>
            <a:spLocks noGrp="1"/>
          </p:cNvSpPr>
          <p:nvPr>
            <p:ph type="body" idx="1"/>
          </p:nvPr>
        </p:nvSpPr>
        <p:spPr>
          <a:xfrm>
            <a:off x="457200" y="919554"/>
            <a:ext cx="8229600" cy="478970"/>
          </a:xfrm>
        </p:spPr>
        <p:txBody>
          <a:bodyPr/>
          <a:lstStyle/>
          <a:p>
            <a:r>
              <a:rPr lang="en-US" dirty="0" smtClean="0">
                <a:latin typeface="+mn-lt"/>
              </a:rPr>
              <a:t>Seventh</a:t>
            </a:r>
            <a:r>
              <a:rPr lang="en-US" dirty="0">
                <a:latin typeface="+mn-lt"/>
              </a:rPr>
              <a:t> </a:t>
            </a:r>
            <a:r>
              <a:rPr lang="en-US" dirty="0" smtClean="0">
                <a:latin typeface="+mn-lt"/>
              </a:rPr>
              <a:t>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a:latin typeface="+mj-lt"/>
              </a:rPr>
              <a:t>Chapter </a:t>
            </a:r>
            <a:r>
              <a:rPr lang="en-US" b="1" dirty="0" smtClean="0">
                <a:latin typeface="+mj-lt"/>
              </a:rPr>
              <a:t>11</a:t>
            </a:r>
            <a:endParaRPr lang="en-US" b="1" dirty="0">
              <a:latin typeface="+mj-lt"/>
            </a:endParaRPr>
          </a:p>
        </p:txBody>
      </p:sp>
      <p:sp>
        <p:nvSpPr>
          <p:cNvPr id="5" name="Text Placeholder 4"/>
          <p:cNvSpPr>
            <a:spLocks noGrp="1"/>
          </p:cNvSpPr>
          <p:nvPr>
            <p:ph type="body" idx="3"/>
          </p:nvPr>
        </p:nvSpPr>
        <p:spPr>
          <a:xfrm>
            <a:off x="5029200" y="3114461"/>
            <a:ext cx="3657600" cy="993081"/>
          </a:xfrm>
        </p:spPr>
        <p:txBody>
          <a:bodyPr/>
          <a:lstStyle/>
          <a:p>
            <a:pPr algn="ctr">
              <a:defRPr/>
            </a:pPr>
            <a:r>
              <a:rPr lang="en-IN" dirty="0">
                <a:latin typeface="+mn-lt"/>
              </a:rPr>
              <a:t>Web </a:t>
            </a:r>
            <a:r>
              <a:rPr lang="en-IN" dirty="0" smtClean="0">
                <a:latin typeface="+mn-lt"/>
              </a:rPr>
              <a:t>Database Programming </a:t>
            </a:r>
            <a:r>
              <a:rPr lang="en-IN" dirty="0">
                <a:latin typeface="+mn-lt"/>
              </a:rPr>
              <a:t>Using </a:t>
            </a:r>
            <a:r>
              <a:rPr lang="en-IN" dirty="0" smtClean="0">
                <a:latin typeface="+mn-lt"/>
              </a:rPr>
              <a:t>P</a:t>
            </a:r>
            <a:r>
              <a:rPr lang="en-IN" sz="100" dirty="0" smtClean="0">
                <a:latin typeface="+mn-lt"/>
              </a:rPr>
              <a:t> </a:t>
            </a:r>
            <a:r>
              <a:rPr lang="en-IN" dirty="0" smtClean="0">
                <a:latin typeface="+mn-lt"/>
              </a:rPr>
              <a:t>H</a:t>
            </a:r>
            <a:r>
              <a:rPr lang="en-IN" sz="100" dirty="0" smtClean="0">
                <a:latin typeface="+mn-lt"/>
              </a:rPr>
              <a:t> </a:t>
            </a:r>
            <a:r>
              <a:rPr lang="en-IN" dirty="0" smtClean="0">
                <a:latin typeface="+mn-lt"/>
              </a:rPr>
              <a:t>P</a:t>
            </a:r>
            <a:endParaRPr lang="en-US" sz="2400" dirty="0">
              <a:latin typeface="+mn-lt"/>
            </a:endParaRPr>
          </a:p>
        </p:txBody>
      </p:sp>
      <p:pic>
        <p:nvPicPr>
          <p:cNvPr id="7" name="Picture 6" descr="Front Cover: Fundamentals of Database Systems Seventh Edition by Elmasri and Navath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69" y="1650252"/>
            <a:ext cx="3709401" cy="4515437"/>
          </a:xfrm>
          <a:prstGeom prst="rect">
            <a:avLst/>
          </a:prstGeom>
          <a:ln w="9525">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
        <p:nvSpPr>
          <p:cNvPr id="8" name="TextBox 7"/>
          <p:cNvSpPr txBox="1"/>
          <p:nvPr/>
        </p:nvSpPr>
        <p:spPr>
          <a:xfrm>
            <a:off x="5486375" y="4564004"/>
            <a:ext cx="2529865" cy="830997"/>
          </a:xfrm>
          <a:prstGeom prst="rect">
            <a:avLst/>
          </a:prstGeom>
          <a:noFill/>
        </p:spPr>
        <p:txBody>
          <a:bodyPr wrap="square" rtlCol="0">
            <a:spAutoFit/>
          </a:bodyPr>
          <a:lstStyle/>
          <a:p>
            <a:pPr lvl="2"/>
            <a:r>
              <a:rPr lang="en-US"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 </a:t>
            </a:r>
            <a:r>
              <a:rPr lang="en-US" altLang="en-US" dirty="0"/>
              <a:t>Simple </a:t>
            </a:r>
            <a:r>
              <a:rPr lang="en-US" altLang="en-US" dirty="0" smtClean="0"/>
              <a:t>P</a:t>
            </a:r>
            <a:r>
              <a:rPr lang="en-US" altLang="en-US" sz="100" dirty="0" smtClean="0"/>
              <a:t> </a:t>
            </a:r>
            <a:r>
              <a:rPr lang="en-US" altLang="en-US" dirty="0" smtClean="0"/>
              <a:t>H</a:t>
            </a:r>
            <a:r>
              <a:rPr lang="en-US" altLang="en-US" sz="100" dirty="0" smtClean="0"/>
              <a:t> </a:t>
            </a:r>
            <a:r>
              <a:rPr lang="en-US" altLang="en-US" dirty="0" smtClean="0"/>
              <a:t>P </a:t>
            </a:r>
            <a:r>
              <a:rPr lang="en-US" altLang="en-US" dirty="0"/>
              <a:t>Example </a:t>
            </a:r>
            <a:r>
              <a:rPr lang="en-US" altLang="en-US" sz="2000" b="0" dirty="0" smtClean="0"/>
              <a:t>(5 of 5)</a:t>
            </a:r>
            <a:endParaRPr lang="en-IN" sz="2000" b="0" dirty="0"/>
          </a:p>
        </p:txBody>
      </p:sp>
      <p:sp>
        <p:nvSpPr>
          <p:cNvPr id="3" name="Text Placeholder 2"/>
          <p:cNvSpPr>
            <a:spLocks noGrp="1"/>
          </p:cNvSpPr>
          <p:nvPr>
            <p:ph type="body" idx="1"/>
          </p:nvPr>
        </p:nvSpPr>
        <p:spPr/>
        <p:txBody>
          <a:bodyPr/>
          <a:lstStyle/>
          <a:p>
            <a:r>
              <a:rPr lang="en-IN" sz="2400" dirty="0" smtClean="0">
                <a:latin typeface="+mn-lt"/>
              </a:rPr>
              <a:t>P</a:t>
            </a:r>
            <a:r>
              <a:rPr lang="en-IN" sz="100" dirty="0" smtClean="0">
                <a:latin typeface="+mn-lt"/>
              </a:rPr>
              <a:t> </a:t>
            </a:r>
            <a:r>
              <a:rPr lang="en-IN" sz="2400" dirty="0" smtClean="0">
                <a:latin typeface="+mn-lt"/>
              </a:rPr>
              <a:t>H</a:t>
            </a:r>
            <a:r>
              <a:rPr lang="en-IN" sz="100" dirty="0" smtClean="0">
                <a:latin typeface="+mn-lt"/>
              </a:rPr>
              <a:t> </a:t>
            </a:r>
            <a:r>
              <a:rPr lang="en-IN" sz="2400" dirty="0" smtClean="0">
                <a:latin typeface="+mn-lt"/>
              </a:rPr>
              <a:t>P </a:t>
            </a:r>
            <a:r>
              <a:rPr lang="en-IN" sz="2400" b="1" dirty="0">
                <a:latin typeface="+mn-lt"/>
              </a:rPr>
              <a:t>variable </a:t>
            </a:r>
            <a:r>
              <a:rPr lang="en-IN" sz="2400" b="1" dirty="0" smtClean="0">
                <a:latin typeface="+mn-lt"/>
              </a:rPr>
              <a:t>names</a:t>
            </a:r>
            <a:endParaRPr lang="en-IN" sz="2400" b="1" dirty="0">
              <a:latin typeface="+mn-lt"/>
            </a:endParaRPr>
          </a:p>
          <a:p>
            <a:pPr lvl="1"/>
            <a:r>
              <a:rPr lang="en-IN" sz="2400" dirty="0">
                <a:latin typeface="+mn-lt"/>
              </a:rPr>
              <a:t>Start with </a:t>
            </a:r>
            <a:r>
              <a:rPr lang="en-IN" sz="2400" dirty="0">
                <a:latin typeface="Courier New" panose="02070309020205020404" pitchFamily="49" charset="0"/>
                <a:cs typeface="Courier New" panose="02070309020205020404" pitchFamily="49" charset="0"/>
              </a:rPr>
              <a:t>$</a:t>
            </a:r>
            <a:r>
              <a:rPr lang="en-IN" sz="2400" dirty="0">
                <a:latin typeface="+mn-lt"/>
              </a:rPr>
              <a:t> sign</a:t>
            </a:r>
          </a:p>
        </p:txBody>
      </p:sp>
    </p:spTree>
    <p:extLst>
      <p:ext uri="{BB962C8B-B14F-4D97-AF65-F5344CB8AC3E}">
        <p14:creationId xmlns:p14="http://schemas.microsoft.com/office/powerpoint/2010/main" val="25783854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Overview </a:t>
            </a:r>
            <a:r>
              <a:rPr lang="en-US" altLang="en-US" dirty="0"/>
              <a:t>of Basic Features of </a:t>
            </a:r>
            <a:r>
              <a:rPr lang="en-US" altLang="en-US" dirty="0" smtClean="0"/>
              <a:t>P</a:t>
            </a:r>
            <a:r>
              <a:rPr lang="en-US" altLang="en-US" sz="100" dirty="0" smtClean="0"/>
              <a:t> </a:t>
            </a:r>
            <a:r>
              <a:rPr lang="en-US" altLang="en-US" dirty="0" smtClean="0"/>
              <a:t>H</a:t>
            </a:r>
            <a:r>
              <a:rPr lang="en-US" altLang="en-US" sz="100" dirty="0" smtClean="0"/>
              <a:t> </a:t>
            </a:r>
            <a:r>
              <a:rPr lang="en-US" altLang="en-US" dirty="0" smtClean="0"/>
              <a:t>P</a:t>
            </a:r>
            <a:endParaRPr lang="en-IN" dirty="0"/>
          </a:p>
        </p:txBody>
      </p:sp>
      <p:sp>
        <p:nvSpPr>
          <p:cNvPr id="3" name="Text Placeholder 2"/>
          <p:cNvSpPr>
            <a:spLocks noGrp="1"/>
          </p:cNvSpPr>
          <p:nvPr>
            <p:ph type="body" idx="1"/>
          </p:nvPr>
        </p:nvSpPr>
        <p:spPr/>
        <p:txBody>
          <a:bodyPr/>
          <a:lstStyle/>
          <a:p>
            <a:r>
              <a:rPr lang="en-US" altLang="en-US" sz="2400" dirty="0">
                <a:latin typeface="+mn-lt"/>
              </a:rPr>
              <a:t>Illustrate features of </a:t>
            </a:r>
            <a:r>
              <a:rPr lang="en-US" altLang="en-US" sz="2400" dirty="0" smtClean="0">
                <a:latin typeface="+mn-lt"/>
              </a:rPr>
              <a:t>P</a:t>
            </a:r>
            <a:r>
              <a:rPr lang="en-US" altLang="en-US" sz="100" dirty="0" smtClean="0">
                <a:latin typeface="+mn-lt"/>
              </a:rPr>
              <a:t> </a:t>
            </a:r>
            <a:r>
              <a:rPr lang="en-US" altLang="en-US" sz="2400" dirty="0" smtClean="0">
                <a:latin typeface="+mn-lt"/>
              </a:rPr>
              <a:t>H</a:t>
            </a:r>
            <a:r>
              <a:rPr lang="en-US" altLang="en-US" sz="100" dirty="0" smtClean="0">
                <a:latin typeface="+mn-lt"/>
              </a:rPr>
              <a:t> </a:t>
            </a:r>
            <a:r>
              <a:rPr lang="en-US" altLang="en-US" sz="2400" dirty="0" smtClean="0">
                <a:latin typeface="+mn-lt"/>
              </a:rPr>
              <a:t>P </a:t>
            </a:r>
            <a:r>
              <a:rPr lang="en-US" altLang="en-US" sz="2400" dirty="0">
                <a:latin typeface="+mn-lt"/>
              </a:rPr>
              <a:t>suited for creating dynamic Web pages that contain database access </a:t>
            </a:r>
            <a:r>
              <a:rPr lang="en-US" altLang="en-US" sz="2400" dirty="0" smtClean="0">
                <a:latin typeface="+mn-lt"/>
              </a:rPr>
              <a:t>commands</a:t>
            </a:r>
            <a:endParaRPr lang="en-US" altLang="en-US" sz="2400" dirty="0">
              <a:latin typeface="+mn-lt"/>
            </a:endParaRPr>
          </a:p>
        </p:txBody>
      </p:sp>
    </p:spTree>
    <p:extLst>
      <p:ext uri="{BB962C8B-B14F-4D97-AF65-F5344CB8AC3E}">
        <p14:creationId xmlns:p14="http://schemas.microsoft.com/office/powerpoint/2010/main" val="2351852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P</a:t>
            </a:r>
            <a:r>
              <a:rPr lang="en-US" altLang="en-US" sz="100" dirty="0" smtClean="0"/>
              <a:t> </a:t>
            </a:r>
            <a:r>
              <a:rPr lang="en-US" altLang="en-US" dirty="0" smtClean="0"/>
              <a:t>H</a:t>
            </a:r>
            <a:r>
              <a:rPr lang="en-US" altLang="en-US" sz="100" dirty="0" smtClean="0"/>
              <a:t> </a:t>
            </a:r>
            <a:r>
              <a:rPr lang="en-US" altLang="en-US" dirty="0" smtClean="0"/>
              <a:t>P </a:t>
            </a:r>
            <a:r>
              <a:rPr lang="en-US" altLang="en-US" dirty="0"/>
              <a:t>Variables, Data Types, and Programming </a:t>
            </a:r>
            <a:r>
              <a:rPr lang="en-US" altLang="en-US" dirty="0" smtClean="0"/>
              <a:t>Constructs </a:t>
            </a:r>
            <a:r>
              <a:rPr lang="en-US" altLang="en-US" sz="2000" b="0" dirty="0"/>
              <a:t>(1 of </a:t>
            </a:r>
            <a:r>
              <a:rPr lang="en-US" altLang="en-US" sz="2000" b="0" dirty="0" smtClean="0"/>
              <a:t>4)</a:t>
            </a:r>
            <a:endParaRPr lang="en-IN" sz="2000" dirty="0"/>
          </a:p>
        </p:txBody>
      </p:sp>
      <p:sp>
        <p:nvSpPr>
          <p:cNvPr id="3" name="Text Placeholder 2"/>
          <p:cNvSpPr>
            <a:spLocks noGrp="1"/>
          </p:cNvSpPr>
          <p:nvPr>
            <p:ph type="body" idx="1"/>
          </p:nvPr>
        </p:nvSpPr>
        <p:spPr>
          <a:xfrm>
            <a:off x="457200" y="1600200"/>
            <a:ext cx="8229600" cy="4739054"/>
          </a:xfrm>
        </p:spPr>
        <p:txBody>
          <a:bodyPr/>
          <a:lstStyle/>
          <a:p>
            <a:r>
              <a:rPr lang="en-IN" sz="2400" dirty="0" smtClean="0">
                <a:latin typeface="+mn-lt"/>
              </a:rPr>
              <a:t>P</a:t>
            </a:r>
            <a:r>
              <a:rPr lang="en-IN" sz="100" dirty="0" smtClean="0">
                <a:latin typeface="+mn-lt"/>
              </a:rPr>
              <a:t> </a:t>
            </a:r>
            <a:r>
              <a:rPr lang="en-IN" sz="2400" dirty="0" smtClean="0">
                <a:latin typeface="+mn-lt"/>
              </a:rPr>
              <a:t>H</a:t>
            </a:r>
            <a:r>
              <a:rPr lang="en-IN" sz="100" dirty="0" smtClean="0">
                <a:latin typeface="+mn-lt"/>
              </a:rPr>
              <a:t> </a:t>
            </a:r>
            <a:r>
              <a:rPr lang="en-IN" sz="2400" dirty="0" smtClean="0">
                <a:latin typeface="+mn-lt"/>
              </a:rPr>
              <a:t>P </a:t>
            </a:r>
            <a:r>
              <a:rPr lang="en-IN" sz="2400" b="1" dirty="0">
                <a:latin typeface="+mn-lt"/>
              </a:rPr>
              <a:t>variable </a:t>
            </a:r>
            <a:r>
              <a:rPr lang="en-IN" sz="2400" b="1" dirty="0" smtClean="0">
                <a:latin typeface="+mn-lt"/>
              </a:rPr>
              <a:t>names</a:t>
            </a:r>
            <a:endParaRPr lang="en-IN" sz="2400" b="1" dirty="0">
              <a:latin typeface="+mn-lt"/>
            </a:endParaRPr>
          </a:p>
          <a:p>
            <a:pPr lvl="1"/>
            <a:r>
              <a:rPr lang="en-IN" sz="2400" dirty="0">
                <a:latin typeface="+mn-lt"/>
              </a:rPr>
              <a:t>Start with </a:t>
            </a:r>
            <a:r>
              <a:rPr lang="en-IN" sz="2400" dirty="0">
                <a:latin typeface="Courier New" panose="02070309020205020404" pitchFamily="49" charset="0"/>
                <a:cs typeface="Courier New" panose="02070309020205020404" pitchFamily="49" charset="0"/>
              </a:rPr>
              <a:t>$</a:t>
            </a:r>
            <a:r>
              <a:rPr lang="en-IN" sz="2400" dirty="0">
                <a:latin typeface="+mn-lt"/>
              </a:rPr>
              <a:t> </a:t>
            </a:r>
            <a:r>
              <a:rPr lang="en-IN" sz="2400" dirty="0" smtClean="0">
                <a:latin typeface="+mn-lt"/>
              </a:rPr>
              <a:t>symbol</a:t>
            </a:r>
            <a:endParaRPr lang="en-IN" sz="2400" dirty="0">
              <a:latin typeface="+mn-lt"/>
            </a:endParaRPr>
          </a:p>
          <a:p>
            <a:pPr lvl="1"/>
            <a:r>
              <a:rPr lang="en-IN" sz="2400" dirty="0">
                <a:latin typeface="+mn-lt"/>
              </a:rPr>
              <a:t>Can include characters, letters, and underscore character (_)</a:t>
            </a:r>
          </a:p>
          <a:p>
            <a:r>
              <a:rPr lang="en-IN" sz="2400" b="1" dirty="0" smtClean="0">
                <a:latin typeface="+mn-lt"/>
              </a:rPr>
              <a:t>Main ways to express strings and text</a:t>
            </a:r>
          </a:p>
          <a:p>
            <a:pPr lvl="1"/>
            <a:r>
              <a:rPr lang="en-IN" sz="2400" dirty="0" smtClean="0">
                <a:latin typeface="+mn-lt"/>
              </a:rPr>
              <a:t>Single-quoted strings</a:t>
            </a:r>
          </a:p>
          <a:p>
            <a:pPr lvl="1"/>
            <a:r>
              <a:rPr lang="en-IN" sz="2400" dirty="0" smtClean="0">
                <a:latin typeface="+mn-lt"/>
              </a:rPr>
              <a:t>Double-quoted strings</a:t>
            </a:r>
          </a:p>
          <a:p>
            <a:pPr lvl="1"/>
            <a:r>
              <a:rPr lang="en-IN" sz="2400" dirty="0" smtClean="0">
                <a:latin typeface="+mn-lt"/>
              </a:rPr>
              <a:t>Here documents</a:t>
            </a:r>
          </a:p>
          <a:p>
            <a:pPr lvl="1"/>
            <a:r>
              <a:rPr lang="en-IN" sz="2400" dirty="0" smtClean="0">
                <a:latin typeface="+mn-lt"/>
              </a:rPr>
              <a:t>Single and double quotes</a:t>
            </a:r>
            <a:endParaRPr lang="en-IN" sz="2400" dirty="0">
              <a:latin typeface="+mn-lt"/>
            </a:endParaRPr>
          </a:p>
        </p:txBody>
      </p:sp>
    </p:spTree>
    <p:extLst>
      <p:ext uri="{BB962C8B-B14F-4D97-AF65-F5344CB8AC3E}">
        <p14:creationId xmlns:p14="http://schemas.microsoft.com/office/powerpoint/2010/main" val="2528161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P</a:t>
            </a:r>
            <a:r>
              <a:rPr lang="en-US" altLang="en-US" sz="100" dirty="0" smtClean="0"/>
              <a:t> </a:t>
            </a:r>
            <a:r>
              <a:rPr lang="en-US" altLang="en-US" dirty="0" smtClean="0"/>
              <a:t>H</a:t>
            </a:r>
            <a:r>
              <a:rPr lang="en-US" altLang="en-US" sz="100" dirty="0" smtClean="0"/>
              <a:t> </a:t>
            </a:r>
            <a:r>
              <a:rPr lang="en-US" altLang="en-US" dirty="0" smtClean="0"/>
              <a:t>P </a:t>
            </a:r>
            <a:r>
              <a:rPr lang="en-US" altLang="en-US" dirty="0"/>
              <a:t>Variables, Data Types, and Programming Constructs </a:t>
            </a:r>
            <a:r>
              <a:rPr lang="en-US" altLang="en-US" sz="2000" b="0" dirty="0" smtClean="0"/>
              <a:t>(</a:t>
            </a:r>
            <a:r>
              <a:rPr lang="en-US" altLang="en-US" sz="2000" b="0" dirty="0"/>
              <a:t>2</a:t>
            </a:r>
            <a:r>
              <a:rPr lang="en-US" altLang="en-US" sz="2000" b="0" dirty="0" smtClean="0"/>
              <a:t> of 4)</a:t>
            </a:r>
            <a:endParaRPr lang="en-IN" sz="2000" b="0" dirty="0"/>
          </a:p>
        </p:txBody>
      </p:sp>
      <p:sp>
        <p:nvSpPr>
          <p:cNvPr id="3" name="Text Placeholder 2"/>
          <p:cNvSpPr>
            <a:spLocks noGrp="1"/>
          </p:cNvSpPr>
          <p:nvPr>
            <p:ph type="body" idx="1"/>
          </p:nvPr>
        </p:nvSpPr>
        <p:spPr/>
        <p:txBody>
          <a:bodyPr/>
          <a:lstStyle/>
          <a:p>
            <a:r>
              <a:rPr lang="en-IN" sz="2400" dirty="0" smtClean="0">
                <a:latin typeface="+mn-lt"/>
              </a:rPr>
              <a:t>Period (.) symbol</a:t>
            </a:r>
          </a:p>
          <a:p>
            <a:pPr lvl="1"/>
            <a:r>
              <a:rPr lang="en-IN" sz="2400" dirty="0" smtClean="0">
                <a:latin typeface="+mn-lt"/>
              </a:rPr>
              <a:t>String concatenate operator</a:t>
            </a:r>
          </a:p>
          <a:p>
            <a:r>
              <a:rPr lang="en-IN" sz="2400" dirty="0" smtClean="0">
                <a:latin typeface="+mn-lt"/>
              </a:rPr>
              <a:t>Single-quoted strings</a:t>
            </a:r>
          </a:p>
          <a:p>
            <a:pPr lvl="1"/>
            <a:r>
              <a:rPr lang="en-IN" sz="2400" dirty="0" smtClean="0">
                <a:latin typeface="+mn-lt"/>
              </a:rPr>
              <a:t>Literal strings that contain no P</a:t>
            </a:r>
            <a:r>
              <a:rPr lang="en-IN" sz="100" dirty="0" smtClean="0">
                <a:latin typeface="+mn-lt"/>
              </a:rPr>
              <a:t> </a:t>
            </a:r>
            <a:r>
              <a:rPr lang="en-IN" sz="2400" dirty="0" smtClean="0">
                <a:latin typeface="+mn-lt"/>
              </a:rPr>
              <a:t>H</a:t>
            </a:r>
            <a:r>
              <a:rPr lang="en-IN" sz="100" dirty="0" smtClean="0">
                <a:latin typeface="+mn-lt"/>
              </a:rPr>
              <a:t> </a:t>
            </a:r>
            <a:r>
              <a:rPr lang="en-IN" sz="2400" dirty="0" smtClean="0">
                <a:latin typeface="+mn-lt"/>
              </a:rPr>
              <a:t>P program variables</a:t>
            </a:r>
          </a:p>
          <a:p>
            <a:r>
              <a:rPr lang="en-IN" sz="2400" dirty="0" smtClean="0">
                <a:latin typeface="+mn-lt"/>
              </a:rPr>
              <a:t>Double-quoted strings and here documents</a:t>
            </a:r>
          </a:p>
          <a:p>
            <a:pPr lvl="1"/>
            <a:r>
              <a:rPr lang="en-IN" sz="2400" dirty="0" smtClean="0">
                <a:latin typeface="+mn-lt"/>
              </a:rPr>
              <a:t>Values from variables need to be interpolated into string</a:t>
            </a:r>
            <a:endParaRPr lang="en-IN" sz="2400" dirty="0">
              <a:latin typeface="+mn-lt"/>
            </a:endParaRPr>
          </a:p>
        </p:txBody>
      </p:sp>
    </p:spTree>
    <p:extLst>
      <p:ext uri="{BB962C8B-B14F-4D97-AF65-F5344CB8AC3E}">
        <p14:creationId xmlns:p14="http://schemas.microsoft.com/office/powerpoint/2010/main" val="33291147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a:t>
            </a:r>
            <a:r>
              <a:rPr lang="en-US" altLang="en-US" sz="100" dirty="0"/>
              <a:t> </a:t>
            </a:r>
            <a:r>
              <a:rPr lang="en-US" altLang="en-US" dirty="0"/>
              <a:t>H</a:t>
            </a:r>
            <a:r>
              <a:rPr lang="en-US" altLang="en-US" sz="100" dirty="0"/>
              <a:t> </a:t>
            </a:r>
            <a:r>
              <a:rPr lang="en-US" altLang="en-US" dirty="0"/>
              <a:t>P Variables, Data Types, and Programming Constructs </a:t>
            </a:r>
            <a:r>
              <a:rPr lang="en-US" altLang="en-US" sz="2000" b="0" dirty="0" smtClean="0"/>
              <a:t>(</a:t>
            </a:r>
            <a:r>
              <a:rPr lang="en-US" altLang="en-US" sz="2000" b="0" dirty="0"/>
              <a:t>3</a:t>
            </a:r>
            <a:r>
              <a:rPr lang="en-US" altLang="en-US" sz="2000" b="0" dirty="0" smtClean="0"/>
              <a:t> </a:t>
            </a:r>
            <a:r>
              <a:rPr lang="en-US" altLang="en-US" sz="2000" b="0" dirty="0"/>
              <a:t>of </a:t>
            </a:r>
            <a:r>
              <a:rPr lang="en-US" altLang="en-US" sz="2000" b="0" dirty="0" smtClean="0"/>
              <a:t>4)</a:t>
            </a:r>
            <a:endParaRPr lang="en-IN" dirty="0"/>
          </a:p>
        </p:txBody>
      </p:sp>
      <p:sp>
        <p:nvSpPr>
          <p:cNvPr id="3" name="Text Placeholder 2"/>
          <p:cNvSpPr>
            <a:spLocks noGrp="1"/>
          </p:cNvSpPr>
          <p:nvPr>
            <p:ph type="body" idx="1"/>
          </p:nvPr>
        </p:nvSpPr>
        <p:spPr/>
        <p:txBody>
          <a:bodyPr/>
          <a:lstStyle/>
          <a:p>
            <a:r>
              <a:rPr lang="en-IN" sz="2400" dirty="0">
                <a:latin typeface="+mn-lt"/>
              </a:rPr>
              <a:t>Numeric data </a:t>
            </a:r>
            <a:r>
              <a:rPr lang="en-IN" sz="2400" dirty="0" smtClean="0">
                <a:latin typeface="+mn-lt"/>
              </a:rPr>
              <a:t>types</a:t>
            </a:r>
            <a:endParaRPr lang="en-IN" sz="2400" dirty="0">
              <a:latin typeface="+mn-lt"/>
            </a:endParaRPr>
          </a:p>
          <a:p>
            <a:pPr lvl="1"/>
            <a:r>
              <a:rPr lang="en-IN" sz="2400" dirty="0">
                <a:latin typeface="+mn-lt"/>
              </a:rPr>
              <a:t>Integers and floating </a:t>
            </a:r>
            <a:r>
              <a:rPr lang="en-IN" sz="2400" dirty="0" smtClean="0">
                <a:latin typeface="+mn-lt"/>
              </a:rPr>
              <a:t>points</a:t>
            </a:r>
            <a:endParaRPr lang="en-IN" sz="2400" dirty="0">
              <a:latin typeface="+mn-lt"/>
            </a:endParaRPr>
          </a:p>
          <a:p>
            <a:r>
              <a:rPr lang="en-IN" sz="2400" dirty="0">
                <a:latin typeface="+mn-lt"/>
              </a:rPr>
              <a:t>Programming language </a:t>
            </a:r>
            <a:r>
              <a:rPr lang="en-IN" sz="2400" dirty="0" smtClean="0">
                <a:latin typeface="+mn-lt"/>
              </a:rPr>
              <a:t>constructs</a:t>
            </a:r>
            <a:endParaRPr lang="en-IN" sz="2400" dirty="0">
              <a:latin typeface="+mn-lt"/>
            </a:endParaRPr>
          </a:p>
          <a:p>
            <a:pPr lvl="1"/>
            <a:r>
              <a:rPr lang="en-IN" sz="2400" dirty="0">
                <a:latin typeface="+mn-lt"/>
              </a:rPr>
              <a:t>For-loops, while-loops, and conditional if-statements</a:t>
            </a:r>
          </a:p>
          <a:p>
            <a:r>
              <a:rPr lang="en-IN" sz="2400" dirty="0">
                <a:latin typeface="+mn-lt"/>
              </a:rPr>
              <a:t>Boolean expressions</a:t>
            </a:r>
          </a:p>
        </p:txBody>
      </p:sp>
    </p:spTree>
    <p:extLst>
      <p:ext uri="{BB962C8B-B14F-4D97-AF65-F5344CB8AC3E}">
        <p14:creationId xmlns:p14="http://schemas.microsoft.com/office/powerpoint/2010/main" val="32598417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Figure </a:t>
            </a:r>
            <a:r>
              <a:rPr lang="en-US" altLang="en-US" dirty="0" smtClean="0">
                <a:latin typeface="Times New Roman" panose="02020603050405020304" pitchFamily="18" charset="0"/>
                <a:cs typeface="Times New Roman" panose="02020603050405020304" pitchFamily="18" charset="0"/>
              </a:rPr>
              <a:t>11.2 Illustrating Basic P</a:t>
            </a:r>
            <a:r>
              <a:rPr lang="en-US" altLang="en-US" sz="100" dirty="0" smtClean="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H</a:t>
            </a:r>
            <a:r>
              <a:rPr lang="en-US" altLang="en-US" sz="100" dirty="0" smtClean="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P String </a:t>
            </a:r>
            <a:r>
              <a:rPr lang="en-US" altLang="en-US" dirty="0">
                <a:latin typeface="Times New Roman" panose="02020603050405020304" pitchFamily="18" charset="0"/>
                <a:cs typeface="Times New Roman" panose="02020603050405020304" pitchFamily="18" charset="0"/>
              </a:rPr>
              <a:t>and </a:t>
            </a:r>
            <a:r>
              <a:rPr lang="en-US" altLang="en-US" dirty="0" smtClean="0">
                <a:latin typeface="Times New Roman" panose="02020603050405020304" pitchFamily="18" charset="0"/>
                <a:cs typeface="Times New Roman" panose="02020603050405020304" pitchFamily="18" charset="0"/>
              </a:rPr>
              <a:t>Text Values</a:t>
            </a:r>
            <a:endParaRPr lang="en-IN" dirty="0">
              <a:latin typeface="Times New Roman" panose="02020603050405020304" pitchFamily="18" charset="0"/>
              <a:cs typeface="Times New Roman" panose="02020603050405020304" pitchFamily="18" charset="0"/>
            </a:endParaRPr>
          </a:p>
        </p:txBody>
      </p:sp>
      <p:pic>
        <p:nvPicPr>
          <p:cNvPr id="5" name="Picture 2" descr="Computer code has 12 lines. The lines read as follows. Line 0. print single quote Welcome to my Web site period single quote semicolon. Line 1. print single quote I said to him comma double quote Welcome Home double quote single quote semicolon. Line 2. print single quote We back slash single quote l l now visit the next Web site single quote semicolon. Line 3. print f left parenthesis single quote The cost is dollar sign percent sign period 2 f and the tax is dollar sign percent sign period 2 f single quote comma dollar sign cost comma dollar sign tax right parenthesis semicolon. Line 4. print s t r to lower left parenthesis single quote A b C d E single quote right parenthesis semicolon. Line 5. print u c words left parenthesis s t r to lower left parenthesis single quote JOHN smith single quote right parenthesis right parenthesis semicolon. Line 6. print single quote a b c single quote period single quote e f g single quote. Line 7. print double quote send your email reply to colon dollar sign email underscore address double quote. Line 8. print left angle bracket left angle bracket left angle bracket FORM underscore H T M L. Line 9. left angle bracket FORM method equals double quote post double quote action equals double quote dollar sign underscore SERVER left bracket single quote P H P underscore SELF single quote right bracket double quote right angle bracket. Line 10. Enter your name colon left angle bracket input type equals double quote text double quote name equals double quote user underscore name double quote right angle bracket. Line 11. FORM underscore H T M L."/>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14423"/>
            <a:ext cx="8229600" cy="434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16189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smtClean="0"/>
              <a:t>P</a:t>
            </a:r>
            <a:r>
              <a:rPr lang="en-US" altLang="en-US" sz="100" dirty="0" smtClean="0"/>
              <a:t> </a:t>
            </a:r>
            <a:r>
              <a:rPr lang="en-US" altLang="en-US" dirty="0" smtClean="0"/>
              <a:t>H</a:t>
            </a:r>
            <a:r>
              <a:rPr lang="en-US" altLang="en-US" sz="100" dirty="0" smtClean="0"/>
              <a:t> </a:t>
            </a:r>
            <a:r>
              <a:rPr lang="en-US" altLang="en-US" dirty="0" smtClean="0"/>
              <a:t>P </a:t>
            </a:r>
            <a:r>
              <a:rPr lang="en-US" altLang="en-US" dirty="0"/>
              <a:t>Variables, Data Types, </a:t>
            </a:r>
            <a:r>
              <a:rPr lang="en-US" altLang="en-US" dirty="0" smtClean="0"/>
              <a:t>and Programming </a:t>
            </a:r>
            <a:r>
              <a:rPr lang="en-US" altLang="en-US" dirty="0"/>
              <a:t>Constructs </a:t>
            </a:r>
            <a:r>
              <a:rPr lang="en-US" altLang="en-US" sz="2000" b="0" dirty="0" smtClean="0"/>
              <a:t>(4 of 4)</a:t>
            </a:r>
            <a:endParaRPr lang="en-IN" sz="2000" b="0" dirty="0"/>
          </a:p>
        </p:txBody>
      </p:sp>
      <p:sp>
        <p:nvSpPr>
          <p:cNvPr id="5" name="Text Placeholder 4"/>
          <p:cNvSpPr>
            <a:spLocks noGrp="1"/>
          </p:cNvSpPr>
          <p:nvPr>
            <p:ph type="body" idx="1"/>
          </p:nvPr>
        </p:nvSpPr>
        <p:spPr>
          <a:xfrm>
            <a:off x="457200" y="1600201"/>
            <a:ext cx="8229600" cy="537612"/>
          </a:xfrm>
        </p:spPr>
        <p:txBody>
          <a:bodyPr/>
          <a:lstStyle/>
          <a:p>
            <a:r>
              <a:rPr lang="en-IN" sz="2400" dirty="0">
                <a:latin typeface="+mn-lt"/>
              </a:rPr>
              <a:t>Comparison </a:t>
            </a:r>
            <a:r>
              <a:rPr lang="en-IN" sz="2400" dirty="0" smtClean="0">
                <a:latin typeface="+mn-lt"/>
              </a:rPr>
              <a:t>operators</a:t>
            </a:r>
          </a:p>
          <a:p>
            <a:pPr lvl="1"/>
            <a:r>
              <a:rPr lang="en-IN" sz="2400" dirty="0" smtClean="0">
                <a:latin typeface="+mn-lt"/>
              </a:rPr>
              <a:t> </a:t>
            </a:r>
            <a:endParaRPr lang="en-IN" sz="2400" dirty="0">
              <a:latin typeface="+mn-lt"/>
            </a:endParaRPr>
          </a:p>
        </p:txBody>
      </p:sp>
      <p:pic>
        <p:nvPicPr>
          <p:cNvPr id="7" name="Picture 6" descr="equals equals left parenthesis equal right parenthesis, exclamation mark = left parenthesis not equal right parenthesis, is greater than ( greater than ), is greater than or equal to ( greater than or equal ), is less than ( less than), and is less than or equal to ( less than or equal)"/>
          <p:cNvPicPr>
            <a:picLocks noChangeAspect="1"/>
          </p:cNvPicPr>
          <p:nvPr/>
        </p:nvPicPr>
        <p:blipFill rotWithShape="1">
          <a:blip r:embed="rId2"/>
          <a:srcRect l="4938" t="2527" b="8181"/>
          <a:stretch/>
        </p:blipFill>
        <p:spPr>
          <a:xfrm>
            <a:off x="1302073" y="2144091"/>
            <a:ext cx="7023472" cy="1255804"/>
          </a:xfrm>
          <a:prstGeom prst="rect">
            <a:avLst/>
          </a:prstGeom>
        </p:spPr>
      </p:pic>
    </p:spTree>
    <p:extLst>
      <p:ext uri="{BB962C8B-B14F-4D97-AF65-F5344CB8AC3E}">
        <p14:creationId xmlns:p14="http://schemas.microsoft.com/office/powerpoint/2010/main" val="20939782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P</a:t>
            </a:r>
            <a:r>
              <a:rPr lang="en-US" altLang="en-US" sz="100" dirty="0" smtClean="0"/>
              <a:t> </a:t>
            </a:r>
            <a:r>
              <a:rPr lang="en-US" altLang="en-US" dirty="0" smtClean="0"/>
              <a:t>H</a:t>
            </a:r>
            <a:r>
              <a:rPr lang="en-US" altLang="en-US" sz="100" dirty="0" smtClean="0"/>
              <a:t> </a:t>
            </a:r>
            <a:r>
              <a:rPr lang="en-US" altLang="en-US" dirty="0" smtClean="0"/>
              <a:t>P Arrays </a:t>
            </a:r>
            <a:r>
              <a:rPr lang="en-US" altLang="en-US" sz="2000" b="0" dirty="0" smtClean="0"/>
              <a:t>(1 of 3)</a:t>
            </a:r>
            <a:endParaRPr lang="en-IN" sz="2000" b="0" dirty="0"/>
          </a:p>
        </p:txBody>
      </p:sp>
      <p:sp>
        <p:nvSpPr>
          <p:cNvPr id="3" name="Text Placeholder 2"/>
          <p:cNvSpPr>
            <a:spLocks noGrp="1"/>
          </p:cNvSpPr>
          <p:nvPr>
            <p:ph type="body" idx="1"/>
          </p:nvPr>
        </p:nvSpPr>
        <p:spPr/>
        <p:txBody>
          <a:bodyPr/>
          <a:lstStyle/>
          <a:p>
            <a:r>
              <a:rPr lang="en-IN" sz="2400" dirty="0">
                <a:latin typeface="+mn-lt"/>
              </a:rPr>
              <a:t>Can hold database query results</a:t>
            </a:r>
          </a:p>
          <a:p>
            <a:pPr lvl="1"/>
            <a:r>
              <a:rPr lang="en-IN" sz="2400" dirty="0">
                <a:latin typeface="+mn-lt"/>
              </a:rPr>
              <a:t>Two-dimensional </a:t>
            </a:r>
            <a:r>
              <a:rPr lang="en-IN" sz="2400" dirty="0" smtClean="0">
                <a:latin typeface="+mn-lt"/>
              </a:rPr>
              <a:t>arrays</a:t>
            </a:r>
            <a:endParaRPr lang="en-IN" sz="2400" dirty="0">
              <a:latin typeface="+mn-lt"/>
            </a:endParaRPr>
          </a:p>
          <a:p>
            <a:pPr lvl="1"/>
            <a:r>
              <a:rPr lang="en-IN" sz="2400" dirty="0">
                <a:latin typeface="+mn-lt"/>
              </a:rPr>
              <a:t>First dimension representing rows of a </a:t>
            </a:r>
            <a:r>
              <a:rPr lang="en-IN" sz="2400" dirty="0" smtClean="0">
                <a:latin typeface="+mn-lt"/>
              </a:rPr>
              <a:t>table</a:t>
            </a:r>
            <a:endParaRPr lang="en-IN" sz="2400" dirty="0">
              <a:latin typeface="+mn-lt"/>
            </a:endParaRPr>
          </a:p>
          <a:p>
            <a:pPr lvl="1"/>
            <a:r>
              <a:rPr lang="en-IN" sz="2400" dirty="0">
                <a:latin typeface="+mn-lt"/>
              </a:rPr>
              <a:t>Second dimension representing columns (attributes) within a row</a:t>
            </a:r>
          </a:p>
          <a:p>
            <a:r>
              <a:rPr lang="en-IN" sz="2400" dirty="0">
                <a:latin typeface="+mn-lt"/>
              </a:rPr>
              <a:t>Main types of arrays</a:t>
            </a:r>
            <a:r>
              <a:rPr lang="en-IN" sz="2400" dirty="0" smtClean="0">
                <a:latin typeface="+mn-lt"/>
              </a:rPr>
              <a:t>:</a:t>
            </a:r>
            <a:endParaRPr lang="en-IN" sz="2400" dirty="0">
              <a:latin typeface="+mn-lt"/>
            </a:endParaRPr>
          </a:p>
          <a:p>
            <a:pPr lvl="1"/>
            <a:r>
              <a:rPr lang="en-IN" sz="2400" b="1" dirty="0">
                <a:latin typeface="+mn-lt"/>
              </a:rPr>
              <a:t>Numeric</a:t>
            </a:r>
            <a:r>
              <a:rPr lang="en-IN" sz="2400" dirty="0">
                <a:latin typeface="+mn-lt"/>
              </a:rPr>
              <a:t> and </a:t>
            </a:r>
            <a:r>
              <a:rPr lang="en-IN" sz="2400" b="1" dirty="0">
                <a:latin typeface="+mn-lt"/>
              </a:rPr>
              <a:t>associative</a:t>
            </a:r>
          </a:p>
        </p:txBody>
      </p:sp>
    </p:spTree>
    <p:extLst>
      <p:ext uri="{BB962C8B-B14F-4D97-AF65-F5344CB8AC3E}">
        <p14:creationId xmlns:p14="http://schemas.microsoft.com/office/powerpoint/2010/main" val="35820294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P</a:t>
            </a:r>
            <a:r>
              <a:rPr lang="en-US" altLang="en-US" sz="100" dirty="0" smtClean="0"/>
              <a:t> </a:t>
            </a:r>
            <a:r>
              <a:rPr lang="en-US" altLang="en-US" dirty="0" smtClean="0"/>
              <a:t>H</a:t>
            </a:r>
            <a:r>
              <a:rPr lang="en-US" altLang="en-US" sz="100" dirty="0" smtClean="0"/>
              <a:t> </a:t>
            </a:r>
            <a:r>
              <a:rPr lang="en-US" altLang="en-US" dirty="0" smtClean="0"/>
              <a:t>P </a:t>
            </a:r>
            <a:r>
              <a:rPr lang="en-US" altLang="en-US" dirty="0"/>
              <a:t>Arrays </a:t>
            </a:r>
            <a:r>
              <a:rPr lang="en-US" altLang="en-US" sz="2000" b="0" dirty="0" smtClean="0"/>
              <a:t>(2 of 3)</a:t>
            </a:r>
            <a:endParaRPr lang="en-IN" sz="2000" b="0" dirty="0"/>
          </a:p>
        </p:txBody>
      </p:sp>
      <p:sp>
        <p:nvSpPr>
          <p:cNvPr id="3" name="Text Placeholder 2"/>
          <p:cNvSpPr>
            <a:spLocks noGrp="1"/>
          </p:cNvSpPr>
          <p:nvPr>
            <p:ph type="body" idx="1"/>
          </p:nvPr>
        </p:nvSpPr>
        <p:spPr>
          <a:xfrm>
            <a:off x="457200" y="1600200"/>
            <a:ext cx="8229600" cy="3739896"/>
          </a:xfrm>
        </p:spPr>
        <p:txBody>
          <a:bodyPr/>
          <a:lstStyle/>
          <a:p>
            <a:r>
              <a:rPr lang="en-IN" sz="2400" dirty="0">
                <a:latin typeface="+mn-lt"/>
              </a:rPr>
              <a:t>Numeric </a:t>
            </a:r>
            <a:r>
              <a:rPr lang="en-IN" sz="2400" dirty="0" smtClean="0">
                <a:latin typeface="+mn-lt"/>
              </a:rPr>
              <a:t>array</a:t>
            </a:r>
            <a:endParaRPr lang="en-IN" sz="2400" dirty="0">
              <a:latin typeface="+mn-lt"/>
            </a:endParaRPr>
          </a:p>
          <a:p>
            <a:pPr lvl="1"/>
            <a:r>
              <a:rPr lang="en-IN" sz="2400" dirty="0">
                <a:latin typeface="+mn-lt"/>
              </a:rPr>
              <a:t>Associates a numeric index with each element in the array</a:t>
            </a:r>
          </a:p>
          <a:p>
            <a:pPr lvl="1"/>
            <a:r>
              <a:rPr lang="en-IN" sz="2400" dirty="0">
                <a:latin typeface="+mn-lt"/>
              </a:rPr>
              <a:t>Indexes are integer </a:t>
            </a:r>
            <a:r>
              <a:rPr lang="en-IN" sz="2400" dirty="0" smtClean="0">
                <a:latin typeface="+mn-lt"/>
              </a:rPr>
              <a:t>numbers</a:t>
            </a:r>
            <a:endParaRPr lang="en-IN" sz="2400" dirty="0">
              <a:latin typeface="+mn-lt"/>
            </a:endParaRPr>
          </a:p>
          <a:p>
            <a:pPr lvl="2"/>
            <a:r>
              <a:rPr lang="en-IN" sz="2400" dirty="0">
                <a:latin typeface="+mn-lt"/>
              </a:rPr>
              <a:t>Start at zero</a:t>
            </a:r>
          </a:p>
          <a:p>
            <a:pPr lvl="2"/>
            <a:r>
              <a:rPr lang="en-IN" sz="2400" dirty="0">
                <a:latin typeface="+mn-lt"/>
              </a:rPr>
              <a:t>Grow incrementally</a:t>
            </a:r>
          </a:p>
          <a:p>
            <a:r>
              <a:rPr lang="en-IN" sz="2400" dirty="0">
                <a:latin typeface="+mn-lt"/>
              </a:rPr>
              <a:t>Associative </a:t>
            </a:r>
            <a:r>
              <a:rPr lang="en-IN" sz="2400" dirty="0" smtClean="0">
                <a:latin typeface="+mn-lt"/>
              </a:rPr>
              <a:t>array</a:t>
            </a:r>
            <a:endParaRPr lang="en-IN" sz="2400" dirty="0">
              <a:latin typeface="+mn-lt"/>
            </a:endParaRPr>
          </a:p>
          <a:p>
            <a:pPr lvl="1"/>
            <a:r>
              <a:rPr lang="en-IN" sz="2400" dirty="0">
                <a:latin typeface="+mn-lt"/>
              </a:rPr>
              <a:t>Provides pairs </a:t>
            </a:r>
            <a:r>
              <a:rPr lang="en-IN" sz="2400" dirty="0" smtClean="0">
                <a:latin typeface="+mn-lt"/>
              </a:rPr>
              <a:t>of</a:t>
            </a:r>
            <a:endParaRPr lang="en-IN" sz="2400" dirty="0">
              <a:latin typeface="+mn-lt"/>
            </a:endParaRPr>
          </a:p>
        </p:txBody>
      </p:sp>
      <p:graphicFrame>
        <p:nvGraphicFramePr>
          <p:cNvPr id="5" name="Object 4" descr="left parenthesis key equals right angle bracket value right parenthesis"/>
          <p:cNvGraphicFramePr>
            <a:graphicFrameLocks noChangeAspect="1"/>
          </p:cNvGraphicFramePr>
          <p:nvPr>
            <p:extLst>
              <p:ext uri="{D42A27DB-BD31-4B8C-83A1-F6EECF244321}">
                <p14:modId xmlns:p14="http://schemas.microsoft.com/office/powerpoint/2010/main" val="636521185"/>
              </p:ext>
            </p:extLst>
          </p:nvPr>
        </p:nvGraphicFramePr>
        <p:xfrm>
          <a:off x="3683667" y="4837113"/>
          <a:ext cx="1993900" cy="403225"/>
        </p:xfrm>
        <a:graphic>
          <a:graphicData uri="http://schemas.openxmlformats.org/presentationml/2006/ole">
            <mc:AlternateContent xmlns:mc="http://schemas.openxmlformats.org/markup-compatibility/2006">
              <mc:Choice xmlns:v="urn:schemas-microsoft-com:vml" Requires="v">
                <p:oleObj spid="_x0000_s2159" name="Equation" r:id="rId3" imgW="1002960" imgH="203040" progId="Equation.DSMT4">
                  <p:embed/>
                </p:oleObj>
              </mc:Choice>
              <mc:Fallback>
                <p:oleObj name="Equation" r:id="rId3" imgW="1002960" imgH="203040" progId="Equation.DSMT4">
                  <p:embed/>
                  <p:pic>
                    <p:nvPicPr>
                      <p:cNvPr id="0" name=""/>
                      <p:cNvPicPr/>
                      <p:nvPr/>
                    </p:nvPicPr>
                    <p:blipFill>
                      <a:blip r:embed="rId4"/>
                      <a:stretch>
                        <a:fillRect/>
                      </a:stretch>
                    </p:blipFill>
                    <p:spPr>
                      <a:xfrm>
                        <a:off x="3683667" y="4837113"/>
                        <a:ext cx="1993900" cy="403225"/>
                      </a:xfrm>
                      <a:prstGeom prst="rect">
                        <a:avLst/>
                      </a:prstGeom>
                    </p:spPr>
                  </p:pic>
                </p:oleObj>
              </mc:Fallback>
            </mc:AlternateContent>
          </a:graphicData>
        </a:graphic>
      </p:graphicFrame>
      <p:sp>
        <p:nvSpPr>
          <p:cNvPr id="4" name="Text Placeholder 3"/>
          <p:cNvSpPr>
            <a:spLocks noGrp="1"/>
          </p:cNvSpPr>
          <p:nvPr>
            <p:ph type="body" idx="2"/>
          </p:nvPr>
        </p:nvSpPr>
        <p:spPr>
          <a:xfrm>
            <a:off x="5726796" y="4751340"/>
            <a:ext cx="1527048" cy="466027"/>
          </a:xfrm>
        </p:spPr>
        <p:txBody>
          <a:bodyPr/>
          <a:lstStyle/>
          <a:p>
            <a:pPr marL="0" lvl="1" indent="0">
              <a:spcBef>
                <a:spcPts val="1500"/>
              </a:spcBef>
              <a:buNone/>
            </a:pPr>
            <a:r>
              <a:rPr lang="en-IN" sz="2400" dirty="0" smtClean="0">
                <a:latin typeface="+mn-lt"/>
              </a:rPr>
              <a:t>elements</a:t>
            </a:r>
            <a:endParaRPr lang="en-IN" sz="2400" dirty="0">
              <a:latin typeface="+mn-lt"/>
            </a:endParaRPr>
          </a:p>
        </p:txBody>
      </p:sp>
    </p:spTree>
    <p:extLst>
      <p:ext uri="{BB962C8B-B14F-4D97-AF65-F5344CB8AC3E}">
        <p14:creationId xmlns:p14="http://schemas.microsoft.com/office/powerpoint/2010/main" val="35269142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Figure </a:t>
            </a:r>
            <a:r>
              <a:rPr lang="en-US" altLang="en-US" dirty="0" smtClean="0">
                <a:latin typeface="Times New Roman" panose="02020603050405020304" pitchFamily="18" charset="0"/>
                <a:cs typeface="Times New Roman" panose="02020603050405020304" pitchFamily="18" charset="0"/>
              </a:rPr>
              <a:t>11.3 Illustrating Basic P</a:t>
            </a:r>
            <a:r>
              <a:rPr lang="en-US" altLang="en-US" sz="100" dirty="0" smtClean="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H</a:t>
            </a:r>
            <a:r>
              <a:rPr lang="en-US" altLang="en-US" sz="100" dirty="0" smtClean="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P Array </a:t>
            </a:r>
            <a:r>
              <a:rPr lang="en-US" altLang="en-US" dirty="0">
                <a:latin typeface="Times New Roman" panose="02020603050405020304" pitchFamily="18" charset="0"/>
                <a:cs typeface="Times New Roman" panose="02020603050405020304" pitchFamily="18" charset="0"/>
              </a:rPr>
              <a:t>P</a:t>
            </a:r>
            <a:r>
              <a:rPr lang="en-US" altLang="en-US" dirty="0" smtClean="0">
                <a:latin typeface="Times New Roman" panose="02020603050405020304" pitchFamily="18" charset="0"/>
                <a:cs typeface="Times New Roman" panose="02020603050405020304" pitchFamily="18" charset="0"/>
              </a:rPr>
              <a:t>rocessing</a:t>
            </a:r>
            <a:endParaRPr lang="en-IN" dirty="0">
              <a:latin typeface="Times New Roman" panose="02020603050405020304" pitchFamily="18" charset="0"/>
              <a:cs typeface="Times New Roman" panose="02020603050405020304" pitchFamily="18" charset="0"/>
            </a:endParaRPr>
          </a:p>
        </p:txBody>
      </p:sp>
      <p:pic>
        <p:nvPicPr>
          <p:cNvPr id="7" name="Picture 2" descr="Computer code has 11 lines. The lines read as follows. Line 0. dollar sign teaching equals array left parenthesis single quote Database single quote equals right angle bracket single quote Smith single quote comma single quote O S single quote equals right angle bracket single quote Carrick single quote comma single quote Graphics single quote equals right angle bracket single quote Kam single quote right parenthesis semicolon. Line 1. dollar sign teaching left bracket single quote Graphics single quote right bracket equals single quote Benson single quote semicolon dollar sign teaching left bracket single quote Data Mining single quote right bracket equals single quote L i single quote semicolon. Line 2. sort left parenthesis dollar sign teaching right parenthesis semicolon. Line 3. For each left parenthesis dollar sign teaching as dollar sign key equals right angle bracket dollar sign value right parenthesis left brace. Line 4, indented once. print double quote dollar sign key colon dollar sign value back slash n double quote semicolon right brace. Line 5. dollar sign courses equals array left parenthesis single quote Database single quote comma single quote O S single quote comma single quote Graphics single quote comma single quote Data Mining single quote right parenthesis semicolon. Line 6. dollar sign alt underscore row underscore color equals array left parenthesis single quote blue single quote comma single quote yellow single quote right parenthesis semicolon. Line 7. for left parenthesis dollar sign i equals 0 comma dollar sign num equals count left parenthesis dollar sign courses right parenthesis semicolon i left angle bracket dollar sign num semicolon dollar sign i plus plus right parenthesis left brace. Line 8, indented once. print single quote left angle bracket T R, b g color equals double quote single quote period dollar sign alt underscore row underscore color left bracket dollar sign i percent sign 2 right bracket period single quote double quote right angle bracket single quote semicolon. Line 9, indented once. Print double quote left angle bracket T D right angle bracket Course dollar sign i is left angle bracket forward slash T D right angle bracket left angle bracket T D right angle bracket dollar sign course left bracket dollar sign i right bracket left angle bracket forward slash T D right angle bracket left angle bracket forward slash T R right angle bracket back slash n double quote semicolon. Line 10. right brac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6909" y="2092565"/>
            <a:ext cx="7830182" cy="3135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0612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dirty="0" smtClean="0"/>
              <a:t>Learning Objectives</a:t>
            </a:r>
            <a:endParaRPr lang="en-US" dirty="0"/>
          </a:p>
        </p:txBody>
      </p:sp>
      <p:sp>
        <p:nvSpPr>
          <p:cNvPr id="8" name="Text Placeholder 7"/>
          <p:cNvSpPr>
            <a:spLocks noGrp="1"/>
          </p:cNvSpPr>
          <p:nvPr>
            <p:ph type="body" idx="1"/>
          </p:nvPr>
        </p:nvSpPr>
        <p:spPr/>
        <p:txBody>
          <a:bodyPr/>
          <a:lstStyle/>
          <a:p>
            <a:pPr marL="0" indent="0">
              <a:buNone/>
            </a:pPr>
            <a:r>
              <a:rPr lang="en-IN" sz="2400" b="1" dirty="0" smtClean="0">
                <a:solidFill>
                  <a:schemeClr val="tx2"/>
                </a:solidFill>
                <a:latin typeface="+mn-lt"/>
              </a:rPr>
              <a:t>11.1</a:t>
            </a:r>
            <a:r>
              <a:rPr lang="en-IN" sz="2400" dirty="0" smtClean="0">
                <a:latin typeface="+mn-lt"/>
              </a:rPr>
              <a:t> A </a:t>
            </a:r>
            <a:r>
              <a:rPr lang="en-IN" sz="2400" dirty="0">
                <a:latin typeface="+mn-lt"/>
              </a:rPr>
              <a:t>Simple </a:t>
            </a:r>
            <a:r>
              <a:rPr lang="en-IN" sz="2400" dirty="0" smtClean="0">
                <a:latin typeface="+mn-lt"/>
              </a:rPr>
              <a:t>P</a:t>
            </a:r>
            <a:r>
              <a:rPr lang="en-IN" sz="100" dirty="0" smtClean="0">
                <a:latin typeface="+mn-lt"/>
              </a:rPr>
              <a:t> </a:t>
            </a:r>
            <a:r>
              <a:rPr lang="en-IN" sz="2400" dirty="0" smtClean="0">
                <a:latin typeface="+mn-lt"/>
              </a:rPr>
              <a:t>H</a:t>
            </a:r>
            <a:r>
              <a:rPr lang="en-IN" sz="100" dirty="0" smtClean="0">
                <a:latin typeface="+mn-lt"/>
              </a:rPr>
              <a:t> </a:t>
            </a:r>
            <a:r>
              <a:rPr lang="en-IN" sz="2400" dirty="0" smtClean="0">
                <a:latin typeface="+mn-lt"/>
              </a:rPr>
              <a:t>P Example</a:t>
            </a:r>
          </a:p>
          <a:p>
            <a:pPr marL="0" indent="0">
              <a:buNone/>
            </a:pPr>
            <a:r>
              <a:rPr lang="en-IN" sz="2400" b="1" dirty="0" smtClean="0">
                <a:solidFill>
                  <a:schemeClr val="tx2"/>
                </a:solidFill>
                <a:latin typeface="+mn-lt"/>
              </a:rPr>
              <a:t>11.2 </a:t>
            </a:r>
            <a:r>
              <a:rPr lang="en-IN" sz="2400" dirty="0" smtClean="0">
                <a:latin typeface="+mn-lt"/>
              </a:rPr>
              <a:t>Overview </a:t>
            </a:r>
            <a:r>
              <a:rPr lang="en-IN" sz="2400" dirty="0">
                <a:latin typeface="+mn-lt"/>
              </a:rPr>
              <a:t>of Basic Features of </a:t>
            </a:r>
            <a:r>
              <a:rPr lang="en-IN" sz="2400" dirty="0" smtClean="0">
                <a:latin typeface="+mn-lt"/>
              </a:rPr>
              <a:t>P</a:t>
            </a:r>
            <a:r>
              <a:rPr lang="en-IN" sz="100" dirty="0" smtClean="0">
                <a:latin typeface="+mn-lt"/>
              </a:rPr>
              <a:t> </a:t>
            </a:r>
            <a:r>
              <a:rPr lang="en-IN" sz="2400" dirty="0" smtClean="0">
                <a:latin typeface="+mn-lt"/>
              </a:rPr>
              <a:t>H</a:t>
            </a:r>
            <a:r>
              <a:rPr lang="en-IN" sz="100" dirty="0" smtClean="0">
                <a:latin typeface="+mn-lt"/>
              </a:rPr>
              <a:t> </a:t>
            </a:r>
            <a:r>
              <a:rPr lang="en-IN" sz="2400" dirty="0" smtClean="0">
                <a:latin typeface="+mn-lt"/>
              </a:rPr>
              <a:t>P</a:t>
            </a:r>
            <a:endParaRPr lang="en-IN" sz="2400" dirty="0">
              <a:latin typeface="+mn-lt"/>
            </a:endParaRPr>
          </a:p>
          <a:p>
            <a:pPr marL="0" indent="0">
              <a:buNone/>
            </a:pPr>
            <a:r>
              <a:rPr lang="en-IN" sz="2400" b="1" dirty="0" smtClean="0">
                <a:solidFill>
                  <a:schemeClr val="tx2"/>
                </a:solidFill>
                <a:latin typeface="+mn-lt"/>
              </a:rPr>
              <a:t>11.3</a:t>
            </a:r>
            <a:r>
              <a:rPr lang="en-IN" sz="2400" dirty="0" smtClean="0">
                <a:latin typeface="+mn-lt"/>
              </a:rPr>
              <a:t> Overview </a:t>
            </a:r>
            <a:r>
              <a:rPr lang="en-IN" sz="2400" dirty="0">
                <a:latin typeface="+mn-lt"/>
              </a:rPr>
              <a:t>of </a:t>
            </a:r>
            <a:r>
              <a:rPr lang="en-IN" sz="2400" dirty="0" smtClean="0">
                <a:latin typeface="+mn-lt"/>
              </a:rPr>
              <a:t>P</a:t>
            </a:r>
            <a:r>
              <a:rPr lang="en-IN" sz="100" dirty="0" smtClean="0">
                <a:latin typeface="+mn-lt"/>
              </a:rPr>
              <a:t> </a:t>
            </a:r>
            <a:r>
              <a:rPr lang="en-IN" sz="2400" dirty="0" smtClean="0">
                <a:latin typeface="+mn-lt"/>
              </a:rPr>
              <a:t>H</a:t>
            </a:r>
            <a:r>
              <a:rPr lang="en-IN" sz="100" dirty="0" smtClean="0">
                <a:latin typeface="+mn-lt"/>
              </a:rPr>
              <a:t> </a:t>
            </a:r>
            <a:r>
              <a:rPr lang="en-IN" sz="2400" dirty="0" smtClean="0">
                <a:latin typeface="+mn-lt"/>
              </a:rPr>
              <a:t>P </a:t>
            </a:r>
            <a:r>
              <a:rPr lang="en-IN" sz="2400" dirty="0">
                <a:latin typeface="+mn-lt"/>
              </a:rPr>
              <a:t>Database Programming</a:t>
            </a:r>
            <a:endParaRPr lang="en-US" sz="2400" dirty="0">
              <a:latin typeface="+mn-lt"/>
            </a:endParaRPr>
          </a:p>
        </p:txBody>
      </p:sp>
    </p:spTree>
    <p:extLst>
      <p:ext uri="{BB962C8B-B14F-4D97-AF65-F5344CB8AC3E}">
        <p14:creationId xmlns:p14="http://schemas.microsoft.com/office/powerpoint/2010/main" val="27037706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smtClean="0"/>
              <a:t>P</a:t>
            </a:r>
            <a:r>
              <a:rPr lang="en-US" altLang="en-US" sz="100" dirty="0" smtClean="0"/>
              <a:t> </a:t>
            </a:r>
            <a:r>
              <a:rPr lang="en-US" altLang="en-US" dirty="0" smtClean="0"/>
              <a:t>H</a:t>
            </a:r>
            <a:r>
              <a:rPr lang="en-US" altLang="en-US" sz="100" dirty="0" smtClean="0"/>
              <a:t> </a:t>
            </a:r>
            <a:r>
              <a:rPr lang="en-US" altLang="en-US" dirty="0" smtClean="0"/>
              <a:t>P </a:t>
            </a:r>
            <a:r>
              <a:rPr lang="en-US" altLang="en-US" dirty="0"/>
              <a:t>Arrays </a:t>
            </a:r>
            <a:r>
              <a:rPr lang="en-US" altLang="en-US" sz="2000" b="0" dirty="0" smtClean="0"/>
              <a:t>(3 of 3)</a:t>
            </a:r>
            <a:endParaRPr lang="en-IN" sz="2000" b="0" dirty="0"/>
          </a:p>
        </p:txBody>
      </p:sp>
      <p:sp>
        <p:nvSpPr>
          <p:cNvPr id="5" name="Text Placeholder 4"/>
          <p:cNvSpPr>
            <a:spLocks noGrp="1"/>
          </p:cNvSpPr>
          <p:nvPr>
            <p:ph type="body" idx="1"/>
          </p:nvPr>
        </p:nvSpPr>
        <p:spPr/>
        <p:txBody>
          <a:bodyPr/>
          <a:lstStyle/>
          <a:p>
            <a:r>
              <a:rPr lang="en-IN" sz="2400" dirty="0">
                <a:latin typeface="+mn-lt"/>
              </a:rPr>
              <a:t>Techniques for looping through arrays in </a:t>
            </a:r>
            <a:r>
              <a:rPr lang="en-IN" sz="2400" dirty="0" smtClean="0">
                <a:latin typeface="+mn-lt"/>
              </a:rPr>
              <a:t>P</a:t>
            </a:r>
            <a:r>
              <a:rPr lang="en-IN" sz="100" dirty="0" smtClean="0">
                <a:latin typeface="+mn-lt"/>
              </a:rPr>
              <a:t> </a:t>
            </a:r>
            <a:r>
              <a:rPr lang="en-IN" sz="2400" dirty="0" smtClean="0">
                <a:latin typeface="+mn-lt"/>
              </a:rPr>
              <a:t>H</a:t>
            </a:r>
            <a:r>
              <a:rPr lang="en-IN" sz="100" dirty="0" smtClean="0">
                <a:latin typeface="+mn-lt"/>
              </a:rPr>
              <a:t> </a:t>
            </a:r>
            <a:r>
              <a:rPr lang="en-IN" sz="2400" dirty="0" smtClean="0">
                <a:latin typeface="+mn-lt"/>
              </a:rPr>
              <a:t>P</a:t>
            </a:r>
            <a:endParaRPr lang="en-IN" sz="2400" dirty="0">
              <a:latin typeface="+mn-lt"/>
            </a:endParaRPr>
          </a:p>
          <a:p>
            <a:r>
              <a:rPr lang="en-IN" sz="2400" dirty="0">
                <a:latin typeface="+mn-lt"/>
              </a:rPr>
              <a:t>Count </a:t>
            </a:r>
            <a:r>
              <a:rPr lang="en-IN" sz="2400" dirty="0" smtClean="0">
                <a:latin typeface="+mn-lt"/>
              </a:rPr>
              <a:t>function</a:t>
            </a:r>
            <a:endParaRPr lang="en-IN" sz="2400" dirty="0">
              <a:latin typeface="+mn-lt"/>
            </a:endParaRPr>
          </a:p>
          <a:p>
            <a:pPr lvl="1"/>
            <a:r>
              <a:rPr lang="en-IN" sz="2400" dirty="0">
                <a:latin typeface="+mn-lt"/>
              </a:rPr>
              <a:t>Returns current number of elements in array</a:t>
            </a:r>
          </a:p>
          <a:p>
            <a:r>
              <a:rPr lang="en-IN" sz="2400" dirty="0">
                <a:latin typeface="+mn-lt"/>
              </a:rPr>
              <a:t>Sort </a:t>
            </a:r>
            <a:r>
              <a:rPr lang="en-IN" sz="2400" dirty="0" smtClean="0">
                <a:latin typeface="+mn-lt"/>
              </a:rPr>
              <a:t>function</a:t>
            </a:r>
            <a:endParaRPr lang="en-IN" sz="2400" dirty="0">
              <a:latin typeface="+mn-lt"/>
            </a:endParaRPr>
          </a:p>
          <a:p>
            <a:pPr lvl="1"/>
            <a:r>
              <a:rPr lang="en-IN" sz="2400" dirty="0">
                <a:latin typeface="+mn-lt"/>
              </a:rPr>
              <a:t>Sorts array based on element values in it</a:t>
            </a:r>
          </a:p>
        </p:txBody>
      </p:sp>
    </p:spTree>
    <p:extLst>
      <p:ext uri="{BB962C8B-B14F-4D97-AF65-F5344CB8AC3E}">
        <p14:creationId xmlns:p14="http://schemas.microsoft.com/office/powerpoint/2010/main" val="18101003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P</a:t>
            </a:r>
            <a:r>
              <a:rPr lang="en-US" altLang="en-US" sz="100" dirty="0" smtClean="0"/>
              <a:t> </a:t>
            </a:r>
            <a:r>
              <a:rPr lang="en-US" altLang="en-US" dirty="0" smtClean="0"/>
              <a:t>H</a:t>
            </a:r>
            <a:r>
              <a:rPr lang="en-US" altLang="en-US" sz="100" dirty="0" smtClean="0"/>
              <a:t> </a:t>
            </a:r>
            <a:r>
              <a:rPr lang="en-US" altLang="en-US" dirty="0" smtClean="0"/>
              <a:t>P </a:t>
            </a:r>
            <a:r>
              <a:rPr lang="en-US" altLang="en-US" dirty="0"/>
              <a:t>Functions</a:t>
            </a:r>
            <a:endParaRPr lang="en-IN" dirty="0"/>
          </a:p>
        </p:txBody>
      </p:sp>
      <p:sp>
        <p:nvSpPr>
          <p:cNvPr id="3" name="Text Placeholder 2"/>
          <p:cNvSpPr>
            <a:spLocks noGrp="1"/>
          </p:cNvSpPr>
          <p:nvPr>
            <p:ph type="body" idx="1"/>
          </p:nvPr>
        </p:nvSpPr>
        <p:spPr/>
        <p:txBody>
          <a:bodyPr/>
          <a:lstStyle/>
          <a:p>
            <a:r>
              <a:rPr lang="en-IN" sz="2400" dirty="0" smtClean="0">
                <a:latin typeface="+mn-lt"/>
              </a:rPr>
              <a:t>Functions</a:t>
            </a:r>
            <a:endParaRPr lang="en-IN" sz="2400" dirty="0">
              <a:latin typeface="+mn-lt"/>
            </a:endParaRPr>
          </a:p>
          <a:p>
            <a:pPr lvl="1"/>
            <a:r>
              <a:rPr lang="en-IN" sz="2400" dirty="0">
                <a:latin typeface="+mn-lt"/>
              </a:rPr>
              <a:t>Define to structure a complex program and to share common sections of </a:t>
            </a:r>
            <a:r>
              <a:rPr lang="en-IN" sz="2400" dirty="0" smtClean="0">
                <a:latin typeface="+mn-lt"/>
              </a:rPr>
              <a:t>code</a:t>
            </a:r>
            <a:endParaRPr lang="en-IN" sz="2400" dirty="0">
              <a:latin typeface="+mn-lt"/>
            </a:endParaRPr>
          </a:p>
          <a:p>
            <a:pPr lvl="1"/>
            <a:r>
              <a:rPr lang="en-IN" sz="2400" dirty="0">
                <a:latin typeface="+mn-lt"/>
              </a:rPr>
              <a:t>Arguments passed by value</a:t>
            </a:r>
          </a:p>
          <a:p>
            <a:r>
              <a:rPr lang="en-IN" sz="2400" dirty="0">
                <a:latin typeface="+mn-lt"/>
              </a:rPr>
              <a:t>Examples to illustrate basic </a:t>
            </a:r>
            <a:r>
              <a:rPr lang="en-IN" sz="2400" dirty="0" smtClean="0">
                <a:latin typeface="+mn-lt"/>
              </a:rPr>
              <a:t>P</a:t>
            </a:r>
            <a:r>
              <a:rPr lang="en-IN" sz="100" dirty="0" smtClean="0">
                <a:latin typeface="+mn-lt"/>
              </a:rPr>
              <a:t> </a:t>
            </a:r>
            <a:r>
              <a:rPr lang="en-IN" sz="2400" dirty="0" smtClean="0">
                <a:latin typeface="+mn-lt"/>
              </a:rPr>
              <a:t>H</a:t>
            </a:r>
            <a:r>
              <a:rPr lang="en-IN" sz="100" dirty="0" smtClean="0">
                <a:latin typeface="+mn-lt"/>
              </a:rPr>
              <a:t> </a:t>
            </a:r>
            <a:r>
              <a:rPr lang="en-IN" sz="2400" dirty="0" smtClean="0">
                <a:latin typeface="+mn-lt"/>
              </a:rPr>
              <a:t>P </a:t>
            </a:r>
            <a:r>
              <a:rPr lang="en-IN" sz="2400" dirty="0">
                <a:latin typeface="+mn-lt"/>
              </a:rPr>
              <a:t>functions</a:t>
            </a:r>
          </a:p>
          <a:p>
            <a:pPr lvl="1"/>
            <a:r>
              <a:rPr lang="en-IN" sz="2400" dirty="0">
                <a:latin typeface="+mn-lt"/>
              </a:rPr>
              <a:t>Figure </a:t>
            </a:r>
            <a:r>
              <a:rPr lang="en-IN" sz="2400" dirty="0" smtClean="0">
                <a:latin typeface="+mn-lt"/>
              </a:rPr>
              <a:t>11.4 (see slide 22)</a:t>
            </a:r>
            <a:endParaRPr lang="en-IN" sz="2400" dirty="0">
              <a:latin typeface="+mn-lt"/>
            </a:endParaRPr>
          </a:p>
          <a:p>
            <a:pPr lvl="1"/>
            <a:r>
              <a:rPr lang="en-IN" sz="2400" dirty="0">
                <a:latin typeface="+mn-lt"/>
              </a:rPr>
              <a:t>Figure </a:t>
            </a:r>
            <a:r>
              <a:rPr lang="en-IN" sz="2400" dirty="0" smtClean="0">
                <a:latin typeface="+mn-lt"/>
              </a:rPr>
              <a:t>11.5 </a:t>
            </a:r>
            <a:r>
              <a:rPr lang="en-IN" sz="2400" dirty="0">
                <a:latin typeface="+mn-lt"/>
              </a:rPr>
              <a:t>(see slide </a:t>
            </a:r>
            <a:r>
              <a:rPr lang="en-IN" sz="2400" dirty="0" smtClean="0">
                <a:latin typeface="+mn-lt"/>
              </a:rPr>
              <a:t>23)</a:t>
            </a:r>
            <a:endParaRPr lang="en-IN" sz="2400" dirty="0">
              <a:latin typeface="+mn-lt"/>
            </a:endParaRPr>
          </a:p>
        </p:txBody>
      </p:sp>
    </p:spTree>
    <p:extLst>
      <p:ext uri="{BB962C8B-B14F-4D97-AF65-F5344CB8AC3E}">
        <p14:creationId xmlns:p14="http://schemas.microsoft.com/office/powerpoint/2010/main" val="27982866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Figure </a:t>
            </a:r>
            <a:r>
              <a:rPr lang="en-US" altLang="en-US" dirty="0" smtClean="0">
                <a:latin typeface="Times New Roman" panose="02020603050405020304" pitchFamily="18" charset="0"/>
                <a:cs typeface="Times New Roman" panose="02020603050405020304" pitchFamily="18" charset="0"/>
              </a:rPr>
              <a:t>11.4 Rewriting Program Segment </a:t>
            </a:r>
            <a:r>
              <a:rPr lang="en-US" altLang="en-US" dirty="0">
                <a:latin typeface="Times New Roman" panose="02020603050405020304" pitchFamily="18" charset="0"/>
                <a:cs typeface="Times New Roman" panose="02020603050405020304" pitchFamily="18" charset="0"/>
              </a:rPr>
              <a:t>P1 as </a:t>
            </a:r>
            <a:r>
              <a:rPr lang="en-US" altLang="en-US" dirty="0" smtClean="0">
                <a:latin typeface="Times New Roman" panose="02020603050405020304" pitchFamily="18" charset="0"/>
                <a:cs typeface="Times New Roman" panose="02020603050405020304" pitchFamily="18" charset="0"/>
              </a:rPr>
              <a:t>P1’ Using Functions</a:t>
            </a:r>
            <a:endParaRPr lang="en-IN" dirty="0">
              <a:latin typeface="Times New Roman" panose="02020603050405020304" pitchFamily="18" charset="0"/>
              <a:cs typeface="Times New Roman" panose="02020603050405020304" pitchFamily="18" charset="0"/>
            </a:endParaRPr>
          </a:p>
        </p:txBody>
      </p:sp>
      <p:pic>
        <p:nvPicPr>
          <p:cNvPr id="6" name="Picture 2" descr="Computer code has 20 lines. A comment, forward slash forward slash Program Segment P 1 single quote colon precedes the computer program. The lines read as follows. Line 0. function display underscore welcome left parenthesis right parenthesis left brace. Line 1, indented once. print left parenthesis double quote Welcome comma double quote right parenthesis semicolon. Line 2, indented once. print left parenthesis dollar sign underscore POST left bracket single quote user underscore name single quote right bracket right parenthesis semicolon. Line 3. right brace. Line 4. Blank. Line 5. function display underscore empty underscore form left parenthesis right parenthesis semicolon left brace. Line 6. print left angle bracket left angle bracket left angle bracket underscore H T M L underscore. Line 7. left angle bracket FORM method equals double quote post double quote action equals double quote dollar sign underscore SERVER left bracket single quote P H P underscore SELF single quote right bracket double quote right angle bracket. Line 8. Enter your name colon left angle bracket INPUT type equals double quote text double quote name equals double quote user underscore name double quote right angle bracket. Line 9. left angle bracket B R forward slash right angle bracket. Line 10. left angle bracket INPUT type equals double quote submit double quote value equals double quote Submit name double quote right angle bracket. Line 11. left angle bracket forward slash FORM right angle bracket. Line 12. underscore H T M L underscore semicolon. Line 13. right brace. Line 14. if left parenthesis dollar sign underscore POST left bracket single quote user underscore name single quote right bracket right parenthesis left brace. Line 15, indented once. display underscore welcome left parenthesis right parenthesis semicolon. Line 16. right brace. Line 17. else left brace. Line 18, indented once. display underscore empty underscore form left parenthesis right parenthesis semicolon. Line 19. right brac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8844" y="1650033"/>
            <a:ext cx="5726312" cy="4644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91494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pitchFamily="18" charset="0"/>
                <a:cs typeface="Times New Roman" panose="02020603050405020304" pitchFamily="18" charset="0"/>
              </a:rPr>
              <a:t>Figure 11.5 Illustrating a Function with Arguments and Return Value</a:t>
            </a:r>
            <a:endParaRPr lang="en-IN" dirty="0">
              <a:latin typeface="Times New Roman" panose="02020603050405020304" pitchFamily="18" charset="0"/>
              <a:cs typeface="Times New Roman" panose="02020603050405020304" pitchFamily="18" charset="0"/>
            </a:endParaRPr>
          </a:p>
        </p:txBody>
      </p:sp>
      <p:pic>
        <p:nvPicPr>
          <p:cNvPr id="5" name="Picture 2" descr="Computer code has 15 lines. The lines read as follows. Line 0. function course underscore instructor left parenthesis dollar sign course comma dollar sign teaching underscore assignments right parenthesis left brace. Line 1, indented once. if left parenthesis array underscore key underscore exists left parenthesis dollar sign course comma dollar sign teaching underscore assignments right parenthesis right parenthesis left brace. Line 2, indented once. dollar sign instructor equals dollar sign teaching underscore assignments left bracket dollar sign course right bracket semicolon. Line 3, indented once. RETURN double quote dollar sign instructor is teaching dollar sign course double quote semicolon. Line 4, indented once. right brace. Line 5, indented once. else left brace. Line 6, indented once. RETURN double quote there is no dollar sign course course double quote semicolon. Line 7, indented once. right brace. Line 8. right brace. Line 9. dollar sign teaching equals array left parenthesis single quote Database single quote equals right angle bracket single quote Smith single quote comma single quote O S single quote equals right angle bracket single quote Carrick single quote comma single quote Graphics single quote equals right angle bracket single quote Kam single quote right parenthesis semicolon. Line 10. dollar sign teaching left bracket single quote Graphics single quote right bracket equals single quote Benson single quote semicolon dollar sign teaching left bracket single quote Data Mining single quote right bracket equals single quote L I single quote semicolon. Line 11. dollar sign x equals course underscore instructor left parenthesis single quote Database single quote comma dollar sign teaching right parenthesis semicolon. Line 12. print left parenthesis dollar sign x right parenthesis semicolon. Line 13. dollar sign x equals course underscore instructor left parenthesis single quote Computer Architecture single quote comma dollar sign teaching right parenthesis semicolon. Line 14. print left parenthesis dollar sign x right parenthesis semicol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8216" y="1729904"/>
            <a:ext cx="7987569" cy="4160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25108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smtClean="0"/>
              <a:t>P</a:t>
            </a:r>
            <a:r>
              <a:rPr lang="en-US" altLang="en-US" sz="100" dirty="0" smtClean="0"/>
              <a:t> </a:t>
            </a:r>
            <a:r>
              <a:rPr lang="en-US" altLang="en-US" dirty="0" smtClean="0"/>
              <a:t>H</a:t>
            </a:r>
            <a:r>
              <a:rPr lang="en-US" altLang="en-US" sz="100" dirty="0" smtClean="0"/>
              <a:t> </a:t>
            </a:r>
            <a:r>
              <a:rPr lang="en-US" altLang="en-US" dirty="0" smtClean="0"/>
              <a:t>P </a:t>
            </a:r>
            <a:r>
              <a:rPr lang="en-US" altLang="en-US" dirty="0"/>
              <a:t>Server Variables and </a:t>
            </a:r>
            <a:r>
              <a:rPr lang="en-US" altLang="en-US" dirty="0" smtClean="0"/>
              <a:t>Forms </a:t>
            </a:r>
            <a:r>
              <a:rPr lang="en-US" altLang="en-US" sz="2000" b="0" dirty="0" smtClean="0"/>
              <a:t>(1 of 2)</a:t>
            </a:r>
            <a:endParaRPr lang="en-IN" sz="2000" b="0" dirty="0"/>
          </a:p>
        </p:txBody>
      </p:sp>
      <p:sp>
        <p:nvSpPr>
          <p:cNvPr id="5" name="Text Placeholder 4"/>
          <p:cNvSpPr>
            <a:spLocks noGrp="1"/>
          </p:cNvSpPr>
          <p:nvPr>
            <p:ph type="body" idx="1"/>
          </p:nvPr>
        </p:nvSpPr>
        <p:spPr>
          <a:xfrm>
            <a:off x="457200" y="1600200"/>
            <a:ext cx="8082116" cy="4525963"/>
          </a:xfrm>
        </p:spPr>
        <p:txBody>
          <a:bodyPr/>
          <a:lstStyle/>
          <a:p>
            <a:r>
              <a:rPr lang="en-IN" sz="2400" dirty="0">
                <a:latin typeface="+mn-lt"/>
              </a:rPr>
              <a:t>Built-in </a:t>
            </a:r>
            <a:r>
              <a:rPr lang="en-IN" sz="2400" dirty="0" smtClean="0">
                <a:latin typeface="+mn-lt"/>
              </a:rPr>
              <a:t>entries</a:t>
            </a:r>
            <a:endParaRPr lang="en-IN" sz="2400" dirty="0">
              <a:latin typeface="+mn-lt"/>
            </a:endParaRPr>
          </a:p>
          <a:p>
            <a:pPr lvl="1"/>
            <a:r>
              <a:rPr lang="en-IN" sz="2400" dirty="0">
                <a:latin typeface="Courier New" panose="02070309020205020404" pitchFamily="49" charset="0"/>
                <a:cs typeface="Courier New" panose="02070309020205020404" pitchFamily="49" charset="0"/>
              </a:rPr>
              <a:t>$_SERVER</a:t>
            </a:r>
            <a:r>
              <a:rPr lang="en-IN" sz="2400" dirty="0">
                <a:latin typeface="+mn-lt"/>
              </a:rPr>
              <a:t> auto-global built-in array variable</a:t>
            </a:r>
          </a:p>
          <a:p>
            <a:pPr lvl="1"/>
            <a:r>
              <a:rPr lang="en-IN" sz="2400" dirty="0">
                <a:latin typeface="+mn-lt"/>
              </a:rPr>
              <a:t>Provides useful information about server where the </a:t>
            </a:r>
            <a:r>
              <a:rPr lang="en-IN" sz="2400" dirty="0" smtClean="0">
                <a:latin typeface="+mn-lt"/>
              </a:rPr>
              <a:t>P</a:t>
            </a:r>
            <a:r>
              <a:rPr lang="en-IN" sz="100" dirty="0" smtClean="0">
                <a:latin typeface="+mn-lt"/>
              </a:rPr>
              <a:t> </a:t>
            </a:r>
            <a:r>
              <a:rPr lang="en-IN" sz="2400" dirty="0" smtClean="0">
                <a:latin typeface="+mn-lt"/>
              </a:rPr>
              <a:t>H</a:t>
            </a:r>
            <a:r>
              <a:rPr lang="en-IN" sz="100" dirty="0" smtClean="0">
                <a:latin typeface="+mn-lt"/>
              </a:rPr>
              <a:t> </a:t>
            </a:r>
            <a:r>
              <a:rPr lang="en-IN" sz="2400" dirty="0" smtClean="0">
                <a:latin typeface="+mn-lt"/>
              </a:rPr>
              <a:t>P </a:t>
            </a:r>
            <a:r>
              <a:rPr lang="en-IN" sz="2400" dirty="0">
                <a:latin typeface="+mn-lt"/>
              </a:rPr>
              <a:t>interpreter is running</a:t>
            </a:r>
          </a:p>
        </p:txBody>
      </p:sp>
    </p:spTree>
    <p:extLst>
      <p:ext uri="{BB962C8B-B14F-4D97-AF65-F5344CB8AC3E}">
        <p14:creationId xmlns:p14="http://schemas.microsoft.com/office/powerpoint/2010/main" val="40214487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t>P</a:t>
            </a:r>
            <a:r>
              <a:rPr lang="en-US" altLang="en-US" sz="100" dirty="0" smtClean="0"/>
              <a:t> </a:t>
            </a:r>
            <a:r>
              <a:rPr lang="en-US" altLang="en-US" dirty="0" smtClean="0"/>
              <a:t>H</a:t>
            </a:r>
            <a:r>
              <a:rPr lang="en-US" altLang="en-US" sz="100" dirty="0" smtClean="0"/>
              <a:t> </a:t>
            </a:r>
            <a:r>
              <a:rPr lang="en-US" altLang="en-US" dirty="0" smtClean="0"/>
              <a:t>P </a:t>
            </a:r>
            <a:r>
              <a:rPr lang="en-US" altLang="en-US" dirty="0"/>
              <a:t>Server Variables and Forms </a:t>
            </a:r>
            <a:r>
              <a:rPr lang="en-US" altLang="en-US" sz="2000" b="0" dirty="0" smtClean="0"/>
              <a:t>(2 of 2)</a:t>
            </a:r>
            <a:endParaRPr lang="en-IN" sz="2000" b="0" dirty="0"/>
          </a:p>
        </p:txBody>
      </p:sp>
      <p:sp>
        <p:nvSpPr>
          <p:cNvPr id="3" name="Text Placeholder 2"/>
          <p:cNvSpPr>
            <a:spLocks noGrp="1"/>
          </p:cNvSpPr>
          <p:nvPr>
            <p:ph sz="quarter" idx="13"/>
          </p:nvPr>
        </p:nvSpPr>
        <p:spPr/>
        <p:txBody>
          <a:bodyPr/>
          <a:lstStyle/>
          <a:p>
            <a:pPr indent="-255600"/>
            <a:r>
              <a:rPr lang="en-IN" sz="2400" dirty="0">
                <a:latin typeface="+mn-lt"/>
              </a:rPr>
              <a:t>Examples</a:t>
            </a:r>
            <a:r>
              <a:rPr lang="en-IN" sz="2400" dirty="0" smtClean="0">
                <a:latin typeface="+mn-lt"/>
              </a:rPr>
              <a:t>:</a:t>
            </a:r>
            <a:endParaRPr lang="en-IN" sz="2400" b="1" dirty="0">
              <a:latin typeface="Courier New" panose="02070309020205020404" pitchFamily="49" charset="0"/>
              <a:cs typeface="Courier New" panose="02070309020205020404" pitchFamily="49" charset="0"/>
            </a:endParaRPr>
          </a:p>
        </p:txBody>
      </p:sp>
      <p:sp>
        <p:nvSpPr>
          <p:cNvPr id="5" name="Text Placeholder 4"/>
          <p:cNvSpPr>
            <a:spLocks noGrp="1"/>
          </p:cNvSpPr>
          <p:nvPr>
            <p:ph sz="quarter" idx="14"/>
          </p:nvPr>
        </p:nvSpPr>
        <p:spPr>
          <a:xfrm>
            <a:off x="529771" y="1959429"/>
            <a:ext cx="932688" cy="414338"/>
          </a:xfrm>
        </p:spPr>
        <p:txBody>
          <a:bodyPr/>
          <a:lstStyle/>
          <a:p>
            <a:pPr lvl="1" indent="-284400"/>
            <a:r>
              <a:rPr lang="en-IN" sz="2400" dirty="0" smtClean="0">
                <a:solidFill>
                  <a:schemeClr val="bg1"/>
                </a:solidFill>
                <a:latin typeface="+mn-lt"/>
              </a:rPr>
              <a:t>,</a:t>
            </a:r>
            <a:r>
              <a:rPr lang="en-IN" sz="2400" dirty="0" smtClean="0">
                <a:latin typeface="+mn-lt"/>
              </a:rPr>
              <a:t> </a:t>
            </a:r>
            <a:endParaRPr lang="en-IN" sz="2400" dirty="0">
              <a:latin typeface="+mn-lt"/>
            </a:endParaRPr>
          </a:p>
        </p:txBody>
      </p:sp>
      <p:pic>
        <p:nvPicPr>
          <p:cNvPr id="4" name="Picture 3" descr="dollar sign underscore SERVER left bracket prime SERVER underscore NAME prime right bracket"/>
          <p:cNvPicPr>
            <a:picLocks noChangeAspect="1"/>
          </p:cNvPicPr>
          <p:nvPr/>
        </p:nvPicPr>
        <p:blipFill rotWithShape="1">
          <a:blip r:embed="rId2"/>
          <a:srcRect l="7495" t="1" r="13461" b="82763"/>
          <a:stretch/>
        </p:blipFill>
        <p:spPr>
          <a:xfrm>
            <a:off x="1349538" y="2015020"/>
            <a:ext cx="3877056" cy="448055"/>
          </a:xfrm>
          <a:prstGeom prst="rect">
            <a:avLst/>
          </a:prstGeom>
        </p:spPr>
      </p:pic>
      <p:sp>
        <p:nvSpPr>
          <p:cNvPr id="10" name="Content Placeholder 9"/>
          <p:cNvSpPr>
            <a:spLocks noGrp="1"/>
          </p:cNvSpPr>
          <p:nvPr>
            <p:ph sz="quarter" idx="15"/>
          </p:nvPr>
        </p:nvSpPr>
        <p:spPr>
          <a:xfrm>
            <a:off x="529771" y="2351606"/>
            <a:ext cx="933049" cy="382016"/>
          </a:xfrm>
        </p:spPr>
        <p:txBody>
          <a:bodyPr/>
          <a:lstStyle/>
          <a:p>
            <a:pPr lvl="1" indent="-284400"/>
            <a:r>
              <a:rPr lang="en-IN" sz="2400" dirty="0" smtClean="0">
                <a:solidFill>
                  <a:schemeClr val="bg1"/>
                </a:solidFill>
                <a:latin typeface="+mn-lt"/>
              </a:rPr>
              <a:t>,</a:t>
            </a:r>
            <a:r>
              <a:rPr lang="en-IN" sz="2400" dirty="0" smtClean="0">
                <a:latin typeface="+mn-lt"/>
              </a:rPr>
              <a:t> </a:t>
            </a:r>
            <a:endParaRPr lang="en-IN" sz="2400" dirty="0">
              <a:latin typeface="+mn-lt"/>
            </a:endParaRPr>
          </a:p>
        </p:txBody>
      </p:sp>
      <p:pic>
        <p:nvPicPr>
          <p:cNvPr id="18" name="Picture 17" descr="dollar sign underscore SERVER left bracket prime REMOTE underscore ADDRESS prime right bracket"/>
          <p:cNvPicPr>
            <a:picLocks noChangeAspect="1"/>
          </p:cNvPicPr>
          <p:nvPr/>
        </p:nvPicPr>
        <p:blipFill rotWithShape="1">
          <a:blip r:embed="rId2"/>
          <a:srcRect l="7495" t="17706" b="67871"/>
          <a:stretch/>
        </p:blipFill>
        <p:spPr>
          <a:xfrm>
            <a:off x="1337346" y="2477588"/>
            <a:ext cx="4537300" cy="374905"/>
          </a:xfrm>
          <a:prstGeom prst="rect">
            <a:avLst/>
          </a:prstGeom>
        </p:spPr>
      </p:pic>
      <p:sp>
        <p:nvSpPr>
          <p:cNvPr id="11" name="Content Placeholder 10"/>
          <p:cNvSpPr>
            <a:spLocks noGrp="1"/>
          </p:cNvSpPr>
          <p:nvPr>
            <p:ph sz="quarter" idx="16"/>
          </p:nvPr>
        </p:nvSpPr>
        <p:spPr>
          <a:xfrm>
            <a:off x="529771" y="2763911"/>
            <a:ext cx="933049" cy="381190"/>
          </a:xfrm>
        </p:spPr>
        <p:txBody>
          <a:bodyPr/>
          <a:lstStyle/>
          <a:p>
            <a:pPr lvl="1" indent="-284400"/>
            <a:r>
              <a:rPr lang="en-IN" sz="2400" dirty="0" smtClean="0">
                <a:solidFill>
                  <a:schemeClr val="bg1"/>
                </a:solidFill>
                <a:latin typeface="+mn-lt"/>
              </a:rPr>
              <a:t>,</a:t>
            </a:r>
            <a:r>
              <a:rPr lang="en-IN" sz="2400" dirty="0" smtClean="0">
                <a:latin typeface="+mn-lt"/>
              </a:rPr>
              <a:t> </a:t>
            </a:r>
            <a:endParaRPr lang="en-IN" sz="2400" dirty="0">
              <a:latin typeface="+mn-lt"/>
            </a:endParaRPr>
          </a:p>
        </p:txBody>
      </p:sp>
      <p:pic>
        <p:nvPicPr>
          <p:cNvPr id="19" name="Picture 18" descr="dollar sign underscore SERVER left bracket prime REMOTE underscore HOST prime right bracket"/>
          <p:cNvPicPr>
            <a:picLocks noChangeAspect="1"/>
          </p:cNvPicPr>
          <p:nvPr/>
        </p:nvPicPr>
        <p:blipFill rotWithShape="1">
          <a:blip r:embed="rId2"/>
          <a:srcRect l="7495" t="34006" r="10167" b="52275"/>
          <a:stretch/>
        </p:blipFill>
        <p:spPr>
          <a:xfrm>
            <a:off x="1352586" y="2907356"/>
            <a:ext cx="4038600" cy="356617"/>
          </a:xfrm>
          <a:prstGeom prst="rect">
            <a:avLst/>
          </a:prstGeom>
        </p:spPr>
      </p:pic>
      <p:sp>
        <p:nvSpPr>
          <p:cNvPr id="12" name="Content Placeholder 11"/>
          <p:cNvSpPr>
            <a:spLocks noGrp="1"/>
          </p:cNvSpPr>
          <p:nvPr>
            <p:ph sz="quarter" idx="17"/>
          </p:nvPr>
        </p:nvSpPr>
        <p:spPr>
          <a:xfrm>
            <a:off x="529771" y="3170501"/>
            <a:ext cx="933049" cy="395224"/>
          </a:xfrm>
        </p:spPr>
        <p:txBody>
          <a:bodyPr/>
          <a:lstStyle/>
          <a:p>
            <a:pPr lvl="1" indent="-284400"/>
            <a:r>
              <a:rPr lang="en-IN" sz="2400" dirty="0" smtClean="0">
                <a:solidFill>
                  <a:schemeClr val="bg1"/>
                </a:solidFill>
                <a:latin typeface="+mn-lt"/>
              </a:rPr>
              <a:t>,</a:t>
            </a:r>
            <a:r>
              <a:rPr lang="en-IN" sz="2400" dirty="0" smtClean="0">
                <a:latin typeface="+mn-lt"/>
              </a:rPr>
              <a:t> </a:t>
            </a:r>
            <a:endParaRPr lang="en-IN" sz="2400" dirty="0">
              <a:latin typeface="+mn-lt"/>
            </a:endParaRPr>
          </a:p>
        </p:txBody>
      </p:sp>
      <p:pic>
        <p:nvPicPr>
          <p:cNvPr id="20" name="Picture 19" descr="dollar sign underscore SERVER left bracket prime PATH underscore INFO prime right bracket"/>
          <p:cNvPicPr>
            <a:picLocks noChangeAspect="1"/>
          </p:cNvPicPr>
          <p:nvPr/>
        </p:nvPicPr>
        <p:blipFill rotWithShape="1">
          <a:blip r:embed="rId2"/>
          <a:srcRect l="7495" t="49953" b="36679"/>
          <a:stretch/>
        </p:blipFill>
        <p:spPr>
          <a:xfrm>
            <a:off x="1354908" y="3318836"/>
            <a:ext cx="4537300" cy="347473"/>
          </a:xfrm>
          <a:prstGeom prst="rect">
            <a:avLst/>
          </a:prstGeom>
        </p:spPr>
      </p:pic>
      <p:sp>
        <p:nvSpPr>
          <p:cNvPr id="13" name="Content Placeholder 12"/>
          <p:cNvSpPr>
            <a:spLocks noGrp="1"/>
          </p:cNvSpPr>
          <p:nvPr>
            <p:ph sz="quarter" idx="18"/>
          </p:nvPr>
        </p:nvSpPr>
        <p:spPr>
          <a:xfrm>
            <a:off x="529770" y="3572012"/>
            <a:ext cx="932689" cy="408241"/>
          </a:xfrm>
        </p:spPr>
        <p:txBody>
          <a:bodyPr/>
          <a:lstStyle/>
          <a:p>
            <a:pPr lvl="1" indent="-284400"/>
            <a:r>
              <a:rPr lang="en-IN" sz="2400" dirty="0" smtClean="0">
                <a:solidFill>
                  <a:schemeClr val="bg1"/>
                </a:solidFill>
                <a:latin typeface="+mn-lt"/>
              </a:rPr>
              <a:t>,</a:t>
            </a:r>
            <a:r>
              <a:rPr lang="en-IN" sz="2400" dirty="0" smtClean="0">
                <a:latin typeface="+mn-lt"/>
              </a:rPr>
              <a:t> </a:t>
            </a:r>
            <a:endParaRPr lang="en-IN" sz="2400" dirty="0">
              <a:latin typeface="+mn-lt"/>
            </a:endParaRPr>
          </a:p>
        </p:txBody>
      </p:sp>
      <p:pic>
        <p:nvPicPr>
          <p:cNvPr id="21" name="Picture 20" descr="dollar sign underscore SERVER left bracket prime QUERY underscore STRING prime right bracket"/>
          <p:cNvPicPr>
            <a:picLocks noChangeAspect="1"/>
          </p:cNvPicPr>
          <p:nvPr/>
        </p:nvPicPr>
        <p:blipFill rotWithShape="1">
          <a:blip r:embed="rId2"/>
          <a:srcRect l="7495" t="64844" b="21436"/>
          <a:stretch/>
        </p:blipFill>
        <p:spPr>
          <a:xfrm>
            <a:off x="1351860" y="3712028"/>
            <a:ext cx="4537300" cy="356617"/>
          </a:xfrm>
          <a:prstGeom prst="rect">
            <a:avLst/>
          </a:prstGeom>
        </p:spPr>
      </p:pic>
      <p:sp>
        <p:nvSpPr>
          <p:cNvPr id="14" name="Content Placeholder 13"/>
          <p:cNvSpPr>
            <a:spLocks noGrp="1"/>
          </p:cNvSpPr>
          <p:nvPr>
            <p:ph sz="quarter" idx="19"/>
          </p:nvPr>
        </p:nvSpPr>
        <p:spPr>
          <a:xfrm>
            <a:off x="529771" y="3984317"/>
            <a:ext cx="933049" cy="377541"/>
          </a:xfrm>
        </p:spPr>
        <p:txBody>
          <a:bodyPr/>
          <a:lstStyle/>
          <a:p>
            <a:pPr lvl="1" indent="-284400"/>
            <a:r>
              <a:rPr lang="en-IN" sz="2400" dirty="0" smtClean="0">
                <a:solidFill>
                  <a:schemeClr val="bg1"/>
                </a:solidFill>
                <a:latin typeface="+mn-lt"/>
              </a:rPr>
              <a:t>,</a:t>
            </a:r>
            <a:r>
              <a:rPr lang="en-IN" sz="2400" dirty="0" smtClean="0">
                <a:latin typeface="+mn-lt"/>
              </a:rPr>
              <a:t> </a:t>
            </a:r>
            <a:endParaRPr lang="en-IN" sz="2400" dirty="0">
              <a:latin typeface="+mn-lt"/>
            </a:endParaRPr>
          </a:p>
        </p:txBody>
      </p:sp>
      <p:pic>
        <p:nvPicPr>
          <p:cNvPr id="22" name="Picture 21" descr="dollar sign underscore SERVER left bracket prime DOCUMENT underscore ROOT prime right bracket"/>
          <p:cNvPicPr>
            <a:picLocks noChangeAspect="1"/>
          </p:cNvPicPr>
          <p:nvPr/>
        </p:nvPicPr>
        <p:blipFill rotWithShape="1">
          <a:blip r:embed="rId2"/>
          <a:srcRect l="7495" t="80792" b="5137"/>
          <a:stretch/>
        </p:blipFill>
        <p:spPr>
          <a:xfrm>
            <a:off x="1357956" y="4123508"/>
            <a:ext cx="4537300" cy="365761"/>
          </a:xfrm>
          <a:prstGeom prst="rect">
            <a:avLst/>
          </a:prstGeom>
        </p:spPr>
      </p:pic>
      <p:sp>
        <p:nvSpPr>
          <p:cNvPr id="15" name="Content Placeholder 14"/>
          <p:cNvSpPr>
            <a:spLocks noGrp="1"/>
          </p:cNvSpPr>
          <p:nvPr>
            <p:ph sz="quarter" idx="20"/>
          </p:nvPr>
        </p:nvSpPr>
        <p:spPr>
          <a:xfrm>
            <a:off x="541338" y="4627009"/>
            <a:ext cx="8148637" cy="1296415"/>
          </a:xfrm>
        </p:spPr>
        <p:txBody>
          <a:bodyPr/>
          <a:lstStyle/>
          <a:p>
            <a:pPr indent="-255600"/>
            <a:r>
              <a:rPr lang="en-IN" sz="2400" dirty="0">
                <a:latin typeface="Courier New" panose="02070309020205020404" pitchFamily="49" charset="0"/>
                <a:cs typeface="Courier New" panose="02070309020205020404" pitchFamily="49" charset="0"/>
              </a:rPr>
              <a:t>$_POST</a:t>
            </a:r>
          </a:p>
          <a:p>
            <a:pPr marL="741600" lvl="1" indent="-284400">
              <a:buFont typeface="Arial" panose="020B0604020202020204" pitchFamily="34" charset="0"/>
              <a:buChar char="–"/>
            </a:pPr>
            <a:r>
              <a:rPr lang="en-IN" sz="2400" dirty="0">
                <a:latin typeface="+mn-lt"/>
              </a:rPr>
              <a:t>Provides input values submitted by the user </a:t>
            </a:r>
            <a:r>
              <a:rPr lang="en-IN" sz="2400" dirty="0" smtClean="0">
                <a:latin typeface="+mn-lt"/>
              </a:rPr>
              <a:t>through H</a:t>
            </a:r>
            <a:r>
              <a:rPr lang="en-IN" sz="100" dirty="0" smtClean="0">
                <a:latin typeface="+mn-lt"/>
              </a:rPr>
              <a:t> </a:t>
            </a:r>
            <a:r>
              <a:rPr lang="en-IN" sz="2400" dirty="0">
                <a:latin typeface="+mn-lt"/>
              </a:rPr>
              <a:t>T</a:t>
            </a:r>
            <a:r>
              <a:rPr lang="en-IN" sz="100" dirty="0">
                <a:latin typeface="+mn-lt"/>
              </a:rPr>
              <a:t> </a:t>
            </a:r>
            <a:r>
              <a:rPr lang="en-IN" sz="2400" dirty="0">
                <a:latin typeface="+mn-lt"/>
              </a:rPr>
              <a:t>M</a:t>
            </a:r>
            <a:r>
              <a:rPr lang="en-IN" sz="100" dirty="0">
                <a:latin typeface="+mn-lt"/>
              </a:rPr>
              <a:t> </a:t>
            </a:r>
            <a:r>
              <a:rPr lang="en-IN" sz="2400" dirty="0">
                <a:latin typeface="+mn-lt"/>
              </a:rPr>
              <a:t>L forms specified in </a:t>
            </a:r>
            <a:r>
              <a:rPr lang="en-IN" sz="2400" dirty="0">
                <a:latin typeface="Courier New" panose="02070309020205020404" pitchFamily="49" charset="0"/>
                <a:cs typeface="Courier New" panose="02070309020205020404" pitchFamily="49" charset="0"/>
              </a:rPr>
              <a:t>&lt;INPUT&gt;</a:t>
            </a:r>
            <a:r>
              <a:rPr lang="en-IN" sz="2400" dirty="0"/>
              <a:t> </a:t>
            </a:r>
            <a:r>
              <a:rPr lang="en-IN" sz="2400" dirty="0" smtClean="0">
                <a:latin typeface="+mn-lt"/>
              </a:rPr>
              <a:t>tag</a:t>
            </a:r>
            <a:endParaRPr lang="en-IN" sz="2400" dirty="0"/>
          </a:p>
        </p:txBody>
      </p:sp>
    </p:spTree>
    <p:extLst>
      <p:ext uri="{BB962C8B-B14F-4D97-AF65-F5344CB8AC3E}">
        <p14:creationId xmlns:p14="http://schemas.microsoft.com/office/powerpoint/2010/main" val="17070680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Overview </a:t>
            </a:r>
            <a:r>
              <a:rPr lang="en-US" altLang="en-US" dirty="0"/>
              <a:t>of </a:t>
            </a:r>
            <a:r>
              <a:rPr lang="en-US" altLang="en-US" dirty="0" smtClean="0"/>
              <a:t>P</a:t>
            </a:r>
            <a:r>
              <a:rPr lang="en-US" altLang="en-US" sz="100" dirty="0" smtClean="0"/>
              <a:t> </a:t>
            </a:r>
            <a:r>
              <a:rPr lang="en-US" altLang="en-US" dirty="0" smtClean="0"/>
              <a:t>H</a:t>
            </a:r>
            <a:r>
              <a:rPr lang="en-US" altLang="en-US" sz="100" dirty="0" smtClean="0"/>
              <a:t> </a:t>
            </a:r>
            <a:r>
              <a:rPr lang="en-US" altLang="en-US" dirty="0" smtClean="0"/>
              <a:t>P </a:t>
            </a:r>
            <a:r>
              <a:rPr lang="en-US" altLang="en-US" dirty="0"/>
              <a:t>Database Programming</a:t>
            </a:r>
            <a:endParaRPr lang="en-IN" dirty="0"/>
          </a:p>
        </p:txBody>
      </p:sp>
      <p:sp>
        <p:nvSpPr>
          <p:cNvPr id="3" name="Text Placeholder 2"/>
          <p:cNvSpPr>
            <a:spLocks noGrp="1"/>
          </p:cNvSpPr>
          <p:nvPr>
            <p:ph type="body" idx="1"/>
          </p:nvPr>
        </p:nvSpPr>
        <p:spPr/>
        <p:txBody>
          <a:bodyPr/>
          <a:lstStyle/>
          <a:p>
            <a:r>
              <a:rPr lang="en-IN" sz="2400" dirty="0" smtClean="0">
                <a:latin typeface="+mn-lt"/>
              </a:rPr>
              <a:t>PEAR D</a:t>
            </a:r>
            <a:r>
              <a:rPr lang="en-IN" sz="100" dirty="0" smtClean="0">
                <a:latin typeface="+mn-lt"/>
              </a:rPr>
              <a:t> </a:t>
            </a:r>
            <a:r>
              <a:rPr lang="en-IN" sz="2400" dirty="0" smtClean="0">
                <a:latin typeface="+mn-lt"/>
              </a:rPr>
              <a:t>B library</a:t>
            </a:r>
            <a:endParaRPr lang="en-IN" sz="2400" dirty="0">
              <a:latin typeface="+mn-lt"/>
            </a:endParaRPr>
          </a:p>
          <a:p>
            <a:pPr lvl="1"/>
            <a:r>
              <a:rPr lang="en-IN" sz="2400" dirty="0">
                <a:latin typeface="+mn-lt"/>
              </a:rPr>
              <a:t>Part of </a:t>
            </a:r>
            <a:r>
              <a:rPr lang="en-IN" sz="2400" dirty="0" smtClean="0">
                <a:latin typeface="+mn-lt"/>
              </a:rPr>
              <a:t>P</a:t>
            </a:r>
            <a:r>
              <a:rPr lang="en-IN" sz="100" dirty="0" smtClean="0">
                <a:latin typeface="+mn-lt"/>
              </a:rPr>
              <a:t> </a:t>
            </a:r>
            <a:r>
              <a:rPr lang="en-IN" sz="2400" dirty="0" smtClean="0">
                <a:latin typeface="+mn-lt"/>
              </a:rPr>
              <a:t>H</a:t>
            </a:r>
            <a:r>
              <a:rPr lang="en-IN" sz="100" dirty="0" smtClean="0">
                <a:latin typeface="+mn-lt"/>
              </a:rPr>
              <a:t> </a:t>
            </a:r>
            <a:r>
              <a:rPr lang="en-IN" sz="2400" dirty="0" smtClean="0">
                <a:latin typeface="+mn-lt"/>
              </a:rPr>
              <a:t>P </a:t>
            </a:r>
            <a:r>
              <a:rPr lang="en-IN" sz="2400" dirty="0">
                <a:latin typeface="+mn-lt"/>
              </a:rPr>
              <a:t>Extension and Application Repository (</a:t>
            </a:r>
            <a:r>
              <a:rPr lang="en-IN" sz="2400" dirty="0" smtClean="0">
                <a:latin typeface="+mn-lt"/>
              </a:rPr>
              <a:t>PEAR)</a:t>
            </a:r>
            <a:endParaRPr lang="en-IN" sz="2400" dirty="0">
              <a:latin typeface="+mn-lt"/>
            </a:endParaRPr>
          </a:p>
          <a:p>
            <a:pPr lvl="1"/>
            <a:r>
              <a:rPr lang="en-IN" sz="2400" dirty="0">
                <a:latin typeface="+mn-lt"/>
              </a:rPr>
              <a:t>Provides functions for database access</a:t>
            </a:r>
          </a:p>
        </p:txBody>
      </p:sp>
    </p:spTree>
    <p:extLst>
      <p:ext uri="{BB962C8B-B14F-4D97-AF65-F5344CB8AC3E}">
        <p14:creationId xmlns:p14="http://schemas.microsoft.com/office/powerpoint/2010/main" val="37825473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Connecting to a Database</a:t>
            </a:r>
            <a:endParaRPr lang="en-IN" dirty="0"/>
          </a:p>
        </p:txBody>
      </p:sp>
      <p:sp>
        <p:nvSpPr>
          <p:cNvPr id="3" name="Text Placeholder 2"/>
          <p:cNvSpPr>
            <a:spLocks noGrp="1"/>
          </p:cNvSpPr>
          <p:nvPr>
            <p:ph sz="quarter" idx="13"/>
          </p:nvPr>
        </p:nvSpPr>
        <p:spPr>
          <a:xfrm>
            <a:off x="457200" y="1582737"/>
            <a:ext cx="8232775" cy="988757"/>
          </a:xfrm>
        </p:spPr>
        <p:txBody>
          <a:bodyPr/>
          <a:lstStyle/>
          <a:p>
            <a:pPr indent="-255600"/>
            <a:r>
              <a:rPr lang="en-IN" sz="2400" dirty="0">
                <a:latin typeface="+mn-lt"/>
              </a:rPr>
              <a:t>Library module </a:t>
            </a:r>
            <a:r>
              <a:rPr lang="en-IN" sz="2400" dirty="0" smtClean="0">
                <a:latin typeface="+mn-lt"/>
              </a:rPr>
              <a:t>D</a:t>
            </a:r>
            <a:r>
              <a:rPr lang="en-IN" sz="100" dirty="0" smtClean="0">
                <a:latin typeface="+mn-lt"/>
              </a:rPr>
              <a:t> </a:t>
            </a:r>
            <a:r>
              <a:rPr lang="en-IN" sz="2400" dirty="0" smtClean="0">
                <a:latin typeface="+mn-lt"/>
              </a:rPr>
              <a:t>B.p</a:t>
            </a:r>
            <a:r>
              <a:rPr lang="en-IN" sz="100" dirty="0" smtClean="0">
                <a:latin typeface="+mn-lt"/>
              </a:rPr>
              <a:t> </a:t>
            </a:r>
            <a:r>
              <a:rPr lang="en-IN" sz="2400" dirty="0" smtClean="0">
                <a:latin typeface="+mn-lt"/>
              </a:rPr>
              <a:t>h</a:t>
            </a:r>
            <a:r>
              <a:rPr lang="en-IN" sz="100" dirty="0" smtClean="0">
                <a:latin typeface="+mn-lt"/>
              </a:rPr>
              <a:t> </a:t>
            </a:r>
            <a:r>
              <a:rPr lang="en-IN" sz="2400" dirty="0" smtClean="0">
                <a:latin typeface="+mn-lt"/>
              </a:rPr>
              <a:t>p </a:t>
            </a:r>
            <a:r>
              <a:rPr lang="en-IN" sz="2400" dirty="0">
                <a:latin typeface="+mn-lt"/>
              </a:rPr>
              <a:t>must be loaded</a:t>
            </a:r>
          </a:p>
          <a:p>
            <a:pPr indent="-255600"/>
            <a:r>
              <a:rPr lang="en-IN" sz="2400" dirty="0" smtClean="0">
                <a:latin typeface="+mn-lt"/>
              </a:rPr>
              <a:t>DB library functions accessed using</a:t>
            </a:r>
          </a:p>
        </p:txBody>
      </p:sp>
      <p:pic>
        <p:nvPicPr>
          <p:cNvPr id="5" name="Picture 4" descr="D B colon colon left angle bracket function underscore name right angle bracket"/>
          <p:cNvPicPr>
            <a:picLocks noChangeAspect="1"/>
          </p:cNvPicPr>
          <p:nvPr/>
        </p:nvPicPr>
        <p:blipFill>
          <a:blip r:embed="rId2"/>
          <a:stretch>
            <a:fillRect/>
          </a:stretch>
        </p:blipFill>
        <p:spPr>
          <a:xfrm>
            <a:off x="614625" y="2604174"/>
            <a:ext cx="3990421" cy="666126"/>
          </a:xfrm>
          <a:prstGeom prst="rect">
            <a:avLst/>
          </a:prstGeom>
        </p:spPr>
      </p:pic>
      <p:sp>
        <p:nvSpPr>
          <p:cNvPr id="7" name="Content Placeholder 6"/>
          <p:cNvSpPr>
            <a:spLocks noGrp="1"/>
          </p:cNvSpPr>
          <p:nvPr>
            <p:ph sz="quarter" idx="14"/>
          </p:nvPr>
        </p:nvSpPr>
        <p:spPr>
          <a:xfrm>
            <a:off x="457201" y="3181258"/>
            <a:ext cx="265176" cy="592137"/>
          </a:xfrm>
        </p:spPr>
        <p:txBody>
          <a:bodyPr/>
          <a:lstStyle/>
          <a:p>
            <a:pPr marL="255600" indent="-255600"/>
            <a:r>
              <a:rPr lang="en-IN" sz="2400" dirty="0" smtClean="0">
                <a:latin typeface="+mn-lt"/>
              </a:rPr>
              <a:t> </a:t>
            </a:r>
            <a:endParaRPr lang="en-IN" sz="2400" dirty="0">
              <a:latin typeface="+mn-lt"/>
            </a:endParaRPr>
          </a:p>
        </p:txBody>
      </p:sp>
      <p:pic>
        <p:nvPicPr>
          <p:cNvPr id="6" name="Picture 5" descr="D B colon colon connect left parenthesis prime string prime right parenthesis"/>
          <p:cNvPicPr>
            <a:picLocks noChangeAspect="1"/>
          </p:cNvPicPr>
          <p:nvPr/>
        </p:nvPicPr>
        <p:blipFill>
          <a:blip r:embed="rId3"/>
          <a:stretch>
            <a:fillRect/>
          </a:stretch>
        </p:blipFill>
        <p:spPr>
          <a:xfrm>
            <a:off x="604245" y="3154190"/>
            <a:ext cx="4414776" cy="672787"/>
          </a:xfrm>
          <a:prstGeom prst="rect">
            <a:avLst/>
          </a:prstGeom>
        </p:spPr>
      </p:pic>
      <p:sp>
        <p:nvSpPr>
          <p:cNvPr id="8" name="Content Placeholder 7"/>
          <p:cNvSpPr>
            <a:spLocks noGrp="1"/>
          </p:cNvSpPr>
          <p:nvPr>
            <p:ph sz="quarter" idx="15"/>
          </p:nvPr>
        </p:nvSpPr>
        <p:spPr>
          <a:xfrm>
            <a:off x="490246" y="3707336"/>
            <a:ext cx="8229599" cy="881888"/>
          </a:xfrm>
        </p:spPr>
        <p:txBody>
          <a:bodyPr/>
          <a:lstStyle/>
          <a:p>
            <a:pPr lvl="1" indent="-284400"/>
            <a:r>
              <a:rPr lang="en-IN" sz="2400" dirty="0">
                <a:latin typeface="+mn-lt"/>
              </a:rPr>
              <a:t>Function for connecting to a </a:t>
            </a:r>
            <a:r>
              <a:rPr lang="en-IN" sz="2400" dirty="0" smtClean="0">
                <a:latin typeface="+mn-lt"/>
              </a:rPr>
              <a:t>database</a:t>
            </a:r>
            <a:endParaRPr lang="en-IN" sz="2400" dirty="0">
              <a:latin typeface="+mn-lt"/>
            </a:endParaRPr>
          </a:p>
          <a:p>
            <a:pPr lvl="1" indent="-284400"/>
            <a:r>
              <a:rPr lang="en-IN" sz="2400" dirty="0">
                <a:latin typeface="+mn-lt"/>
              </a:rPr>
              <a:t>Format for 'string' is</a:t>
            </a:r>
            <a:r>
              <a:rPr lang="en-IN" sz="2400" dirty="0" smtClean="0">
                <a:latin typeface="+mn-lt"/>
              </a:rPr>
              <a:t>:</a:t>
            </a:r>
            <a:endParaRPr lang="en-IN" sz="2400" dirty="0" smtClean="0"/>
          </a:p>
        </p:txBody>
      </p:sp>
      <p:pic>
        <p:nvPicPr>
          <p:cNvPr id="10" name="Picture 9" descr="left angle bracket D B M S software right angle bracket colon forward slash forward slash left angle bracket user account right angle bracket colon left angle bracket password right angle bracket at sign left angle bracket database server right angle bracket"/>
          <p:cNvPicPr>
            <a:picLocks noChangeAspect="1"/>
          </p:cNvPicPr>
          <p:nvPr/>
        </p:nvPicPr>
        <p:blipFill>
          <a:blip r:embed="rId4"/>
          <a:stretch>
            <a:fillRect/>
          </a:stretch>
        </p:blipFill>
        <p:spPr>
          <a:xfrm>
            <a:off x="1171284" y="4659059"/>
            <a:ext cx="7120745" cy="1005927"/>
          </a:xfrm>
          <a:prstGeom prst="rect">
            <a:avLst/>
          </a:prstGeom>
        </p:spPr>
      </p:pic>
    </p:spTree>
    <p:extLst>
      <p:ext uri="{BB962C8B-B14F-4D97-AF65-F5344CB8AC3E}">
        <p14:creationId xmlns:p14="http://schemas.microsoft.com/office/powerpoint/2010/main" val="7786304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Figure 11.6 Connecting to a Database, Creating a Table, and Inserting a Record</a:t>
            </a:r>
            <a:endParaRPr lang="en-IN" dirty="0"/>
          </a:p>
        </p:txBody>
      </p:sp>
      <p:pic>
        <p:nvPicPr>
          <p:cNvPr id="7" name="Picture 2" descr="Computer code has 16 lines. The lines read as follows. Line 0. require single quote D B period p h p single quote semicolon. Line 1. dollar sign d equals D B colon colon connect left parenthesis single quote o c i 8 colon forward slash forward slash a c c t 1 colon pass 12 at sign w w w period host period com forward slash d b 1 single quote right parenthesis semicolon. Line 2. if left parenthesis D B colon colon is Error left parenthesis dollar sign d right parenthesis right parenthesis left brace die left parenthesis double quote cannot connect dash double quote period dollar sign d dash greater than sign get Message left parenthesis right parenthesis right parenthesis semicolon right brace incomplete line of code. Line 3. dollar sign q equals dollar sign d dash right angle bracket query left parenthesis double quote CREATE TABLE EMPLOYEE. Line 4, indented once. left parenthesis E m p underscore i d, I N T comma . Line 5, indented once. Name VARCHAR left parenthesis 15 right parenthesis comma. Line 6, indented once. Job VARCHAR left parenthesis 10 right parenthesis comma. Line 7, indented once. D n o, I N T right parenthesis semicolon double quote right parenthesis semicolon. Line 8. if left parenthesis D B colon colon is Error left parenthesis dollar sign q right parenthesis right parenthesis left brace die left parenthesis double quote table creation not successful dash double quote period dollar sign q dash right angle bracket get Message left parenthesis right parenthesis right parenthesis semicolon right brace incomplete line of code. Line 9. dollar sign d dash right angle bracket set Error Handling left parenthesis PEAR underscore ERROR underscore DIE right parenthesis semicolon incomplete line of code. Line 10. dollar sign e i d equals dollar sign d dash right angle bracket next I D left parenthesis single quote EMPLOYEE single quote right parenthesis semicolon. Line 11. dollar sign q equals dollar sign d dash right angle bracket query left parenthesis double quote INSERT INTO EMPLOYEE VALUES. Line 12, indented once. left parenthesis dollar sign e i d comma dollar sign underscore POST left bracket single quote e m p underscore name single quote right bracket comma dollar sign underscore POST left bracket single quote e m p underscore job single quote right bracket comma dollar sign underscore POST left bracket single quote e m p underscore d n o single quote right bracket right parenthesis double quote right parenthesis semicolon incomplete line of code. Line 13. dollar sign e i d equals dollar sign d dash right angle bracket next I D left parenthesis single quote EMPLOYEE single quote right parenthesis semicolon. Line 14. dollar sign q equals dollar sign d dash right angle bracket query left parenthesis single quote INSERT INTO EMPLOYEE VALUES left parenthesis question mark comma question mark comma question mark comma question mark right parenthesis single quote comma . Line 15. array left parenthesis dollar sign e i d comma dollar sign underscore POST left bracket single quote e m p underscore name single quote right bracket comma dollar sign underscore POST left bracket single quote e m p underscore job single quote right bracket comma dollar sign underscore POST left bracket single quote e m p underscore d n o single quote right bracket right parenthesis right parenthesis semicol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1799" y="1461655"/>
            <a:ext cx="7560402" cy="4690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14987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Some Database Functions</a:t>
            </a:r>
            <a:endParaRPr lang="en-IN" dirty="0"/>
          </a:p>
        </p:txBody>
      </p:sp>
      <p:sp>
        <p:nvSpPr>
          <p:cNvPr id="5" name="Text Placeholder 4"/>
          <p:cNvSpPr>
            <a:spLocks noGrp="1"/>
          </p:cNvSpPr>
          <p:nvPr>
            <p:ph sz="quarter" idx="13"/>
          </p:nvPr>
        </p:nvSpPr>
        <p:spPr/>
        <p:txBody>
          <a:bodyPr/>
          <a:lstStyle/>
          <a:p>
            <a:pPr indent="-255600"/>
            <a:r>
              <a:rPr lang="en-US" altLang="en-US" sz="2400" dirty="0" smtClean="0">
                <a:latin typeface="+mn-lt"/>
              </a:rPr>
              <a:t>Query function</a:t>
            </a:r>
          </a:p>
          <a:p>
            <a:pPr lvl="1" indent="-284400"/>
            <a:r>
              <a:rPr lang="en-US" altLang="en-US" sz="2400" dirty="0">
                <a:latin typeface="+mn-lt"/>
              </a:rPr>
              <a:t> </a:t>
            </a:r>
            <a:endParaRPr lang="en-US" altLang="en-US" sz="2400" dirty="0" smtClean="0">
              <a:latin typeface="+mn-lt"/>
            </a:endParaRPr>
          </a:p>
        </p:txBody>
      </p:sp>
      <p:pic>
        <p:nvPicPr>
          <p:cNvPr id="10" name="Picture 9" descr="dollar sign d hyphen right angle bracket query"/>
          <p:cNvPicPr>
            <a:picLocks noChangeAspect="1"/>
          </p:cNvPicPr>
          <p:nvPr/>
        </p:nvPicPr>
        <p:blipFill>
          <a:blip r:embed="rId2"/>
          <a:stretch>
            <a:fillRect/>
          </a:stretch>
        </p:blipFill>
        <p:spPr>
          <a:xfrm>
            <a:off x="1100235" y="2045180"/>
            <a:ext cx="2133785" cy="646232"/>
          </a:xfrm>
          <a:prstGeom prst="rect">
            <a:avLst/>
          </a:prstGeom>
        </p:spPr>
      </p:pic>
      <p:sp>
        <p:nvSpPr>
          <p:cNvPr id="2" name="Content Placeholder 1"/>
          <p:cNvSpPr>
            <a:spLocks noGrp="1"/>
          </p:cNvSpPr>
          <p:nvPr>
            <p:ph sz="quarter" idx="14"/>
          </p:nvPr>
        </p:nvSpPr>
        <p:spPr>
          <a:xfrm>
            <a:off x="457200" y="2057591"/>
            <a:ext cx="8232775" cy="1353121"/>
          </a:xfrm>
        </p:spPr>
        <p:txBody>
          <a:bodyPr/>
          <a:lstStyle/>
          <a:p>
            <a:pPr marL="812800" lvl="1" indent="1712913">
              <a:buNone/>
            </a:pPr>
            <a:r>
              <a:rPr lang="en-US" altLang="en-US" sz="2400" dirty="0" smtClean="0">
                <a:latin typeface="+mn-lt"/>
              </a:rPr>
              <a:t>takes </a:t>
            </a:r>
            <a:r>
              <a:rPr lang="en-US" altLang="en-US" sz="2400" dirty="0">
                <a:latin typeface="+mn-lt"/>
              </a:rPr>
              <a:t>an S</a:t>
            </a:r>
            <a:r>
              <a:rPr lang="en-US" altLang="en-US" sz="100" dirty="0">
                <a:latin typeface="+mn-lt"/>
              </a:rPr>
              <a:t> </a:t>
            </a:r>
            <a:r>
              <a:rPr lang="en-US" altLang="en-US" sz="2400" dirty="0">
                <a:latin typeface="+mn-lt"/>
              </a:rPr>
              <a:t>Q</a:t>
            </a:r>
            <a:r>
              <a:rPr lang="en-US" altLang="en-US" sz="100" dirty="0">
                <a:latin typeface="+mn-lt"/>
              </a:rPr>
              <a:t> </a:t>
            </a:r>
            <a:r>
              <a:rPr lang="en-US" altLang="en-US" sz="2400" dirty="0">
                <a:latin typeface="+mn-lt"/>
              </a:rPr>
              <a:t>L command as its string argument</a:t>
            </a:r>
          </a:p>
          <a:p>
            <a:pPr lvl="1" indent="-284400"/>
            <a:r>
              <a:rPr lang="en-US" altLang="en-US" sz="2400" dirty="0">
                <a:latin typeface="+mn-lt"/>
              </a:rPr>
              <a:t>Sends query to database server for </a:t>
            </a:r>
            <a:r>
              <a:rPr lang="en-US" altLang="en-US" sz="2400" dirty="0" smtClean="0">
                <a:latin typeface="+mn-lt"/>
              </a:rPr>
              <a:t>execution</a:t>
            </a:r>
          </a:p>
          <a:p>
            <a:pPr indent="-255600"/>
            <a:r>
              <a:rPr lang="en-US" altLang="en-US" sz="2400" dirty="0" smtClean="0">
                <a:latin typeface="Courier New" panose="02070309020205020404" pitchFamily="49" charset="0"/>
                <a:cs typeface="Courier New" panose="02070309020205020404" pitchFamily="49" charset="0"/>
              </a:rPr>
              <a:t> </a:t>
            </a:r>
          </a:p>
        </p:txBody>
      </p:sp>
      <p:pic>
        <p:nvPicPr>
          <p:cNvPr id="12" name="Picture 11" descr="dollar sign d hyphen right angle bracket set Error Handling left parenthesis PEAR underscore ERROR underscore DIE right parenthesis"/>
          <p:cNvPicPr>
            <a:picLocks noChangeAspect="1"/>
          </p:cNvPicPr>
          <p:nvPr/>
        </p:nvPicPr>
        <p:blipFill>
          <a:blip r:embed="rId3"/>
          <a:stretch>
            <a:fillRect/>
          </a:stretch>
        </p:blipFill>
        <p:spPr>
          <a:xfrm>
            <a:off x="624539" y="3416780"/>
            <a:ext cx="6943946" cy="646232"/>
          </a:xfrm>
          <a:prstGeom prst="rect">
            <a:avLst/>
          </a:prstGeom>
        </p:spPr>
      </p:pic>
      <p:sp>
        <p:nvSpPr>
          <p:cNvPr id="3" name="Content Placeholder 2"/>
          <p:cNvSpPr>
            <a:spLocks noGrp="1"/>
          </p:cNvSpPr>
          <p:nvPr>
            <p:ph sz="quarter" idx="15"/>
          </p:nvPr>
        </p:nvSpPr>
        <p:spPr>
          <a:xfrm>
            <a:off x="457200" y="3937000"/>
            <a:ext cx="8232775" cy="1101344"/>
          </a:xfrm>
        </p:spPr>
        <p:txBody>
          <a:bodyPr/>
          <a:lstStyle/>
          <a:p>
            <a:pPr marL="741600" lvl="1" indent="-284400">
              <a:buFont typeface="Arial" panose="020B0604020202020204" pitchFamily="34" charset="0"/>
              <a:buChar char="–"/>
            </a:pPr>
            <a:r>
              <a:rPr lang="en-US" altLang="en-US" sz="2400" dirty="0">
                <a:latin typeface="+mn-lt"/>
              </a:rPr>
              <a:t>Terminate program and print default error messages if any subsequent errors </a:t>
            </a:r>
            <a:r>
              <a:rPr lang="en-US" altLang="en-US" sz="2400" dirty="0" smtClean="0">
                <a:latin typeface="+mn-lt"/>
              </a:rPr>
              <a:t>occur</a:t>
            </a:r>
            <a:endParaRPr lang="en-US" altLang="en-US" sz="2400" dirty="0">
              <a:latin typeface="+mn-lt"/>
            </a:endParaRPr>
          </a:p>
        </p:txBody>
      </p:sp>
    </p:spTree>
    <p:extLst>
      <p:ext uri="{BB962C8B-B14F-4D97-AF65-F5344CB8AC3E}">
        <p14:creationId xmlns:p14="http://schemas.microsoft.com/office/powerpoint/2010/main" val="2775508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Web </a:t>
            </a:r>
            <a:r>
              <a:rPr lang="en-US" altLang="en-US" dirty="0" smtClean="0"/>
              <a:t>Database Programming </a:t>
            </a:r>
            <a:r>
              <a:rPr lang="en-US" altLang="en-US" dirty="0"/>
              <a:t>Using </a:t>
            </a:r>
            <a:r>
              <a:rPr lang="en-US" altLang="en-US" dirty="0" smtClean="0"/>
              <a:t>P</a:t>
            </a:r>
            <a:r>
              <a:rPr lang="en-US" altLang="en-US" sz="100" dirty="0" smtClean="0"/>
              <a:t> </a:t>
            </a:r>
            <a:r>
              <a:rPr lang="en-US" altLang="en-US" dirty="0" smtClean="0"/>
              <a:t>H</a:t>
            </a:r>
            <a:r>
              <a:rPr lang="en-US" altLang="en-US" sz="100" dirty="0" smtClean="0"/>
              <a:t> </a:t>
            </a:r>
            <a:r>
              <a:rPr lang="en-US" altLang="en-US" dirty="0" smtClean="0"/>
              <a:t>P</a:t>
            </a:r>
            <a:endParaRPr lang="en-IN" dirty="0"/>
          </a:p>
        </p:txBody>
      </p:sp>
      <p:sp>
        <p:nvSpPr>
          <p:cNvPr id="3" name="Text Placeholder 2"/>
          <p:cNvSpPr>
            <a:spLocks noGrp="1"/>
          </p:cNvSpPr>
          <p:nvPr>
            <p:ph type="body" idx="1"/>
          </p:nvPr>
        </p:nvSpPr>
        <p:spPr/>
        <p:txBody>
          <a:bodyPr/>
          <a:lstStyle/>
          <a:p>
            <a:r>
              <a:rPr lang="en-IN" sz="2400" dirty="0">
                <a:latin typeface="+mn-lt"/>
              </a:rPr>
              <a:t>Techniques for programming dynamic features into Web</a:t>
            </a:r>
          </a:p>
          <a:p>
            <a:r>
              <a:rPr lang="en-IN" sz="2400" dirty="0" smtClean="0">
                <a:latin typeface="+mn-lt"/>
              </a:rPr>
              <a:t>P</a:t>
            </a:r>
            <a:r>
              <a:rPr lang="en-IN" sz="100" dirty="0" smtClean="0">
                <a:latin typeface="+mn-lt"/>
              </a:rPr>
              <a:t> </a:t>
            </a:r>
            <a:r>
              <a:rPr lang="en-IN" sz="2400" dirty="0" smtClean="0">
                <a:latin typeface="+mn-lt"/>
              </a:rPr>
              <a:t>H</a:t>
            </a:r>
            <a:r>
              <a:rPr lang="en-IN" sz="100" dirty="0" smtClean="0">
                <a:latin typeface="+mn-lt"/>
              </a:rPr>
              <a:t> </a:t>
            </a:r>
            <a:r>
              <a:rPr lang="en-IN" sz="2400" dirty="0" smtClean="0">
                <a:latin typeface="+mn-lt"/>
              </a:rPr>
              <a:t>P</a:t>
            </a:r>
            <a:endParaRPr lang="en-IN" sz="2400" dirty="0">
              <a:latin typeface="+mn-lt"/>
            </a:endParaRPr>
          </a:p>
          <a:p>
            <a:pPr lvl="1"/>
            <a:r>
              <a:rPr lang="en-IN" sz="2400" dirty="0">
                <a:latin typeface="+mn-lt"/>
              </a:rPr>
              <a:t>Open source scripting language</a:t>
            </a:r>
          </a:p>
          <a:p>
            <a:pPr lvl="1"/>
            <a:r>
              <a:rPr lang="en-IN" sz="2400" dirty="0">
                <a:latin typeface="+mn-lt"/>
              </a:rPr>
              <a:t>Interpreters provided free of </a:t>
            </a:r>
            <a:r>
              <a:rPr lang="en-IN" sz="2400" dirty="0" smtClean="0">
                <a:latin typeface="+mn-lt"/>
              </a:rPr>
              <a:t>charge</a:t>
            </a:r>
            <a:endParaRPr lang="en-IN" sz="2400" dirty="0">
              <a:latin typeface="+mn-lt"/>
            </a:endParaRPr>
          </a:p>
          <a:p>
            <a:pPr lvl="1"/>
            <a:r>
              <a:rPr lang="en-IN" sz="2400" dirty="0">
                <a:latin typeface="+mn-lt"/>
              </a:rPr>
              <a:t>Available on most computer platforms</a:t>
            </a:r>
          </a:p>
        </p:txBody>
      </p:sp>
    </p:spTree>
    <p:extLst>
      <p:ext uri="{BB962C8B-B14F-4D97-AF65-F5344CB8AC3E}">
        <p14:creationId xmlns:p14="http://schemas.microsoft.com/office/powerpoint/2010/main" val="27517135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Collecting Data from Forms and Inserting Records</a:t>
            </a:r>
            <a:endParaRPr lang="en-IN" dirty="0"/>
          </a:p>
        </p:txBody>
      </p:sp>
      <p:sp>
        <p:nvSpPr>
          <p:cNvPr id="3" name="Text Placeholder 2"/>
          <p:cNvSpPr>
            <a:spLocks noGrp="1"/>
          </p:cNvSpPr>
          <p:nvPr>
            <p:ph type="body" idx="1"/>
          </p:nvPr>
        </p:nvSpPr>
        <p:spPr/>
        <p:txBody>
          <a:bodyPr/>
          <a:lstStyle/>
          <a:p>
            <a:r>
              <a:rPr lang="en-IN" sz="2400" dirty="0">
                <a:latin typeface="+mn-lt"/>
              </a:rPr>
              <a:t>Collect information through </a:t>
            </a:r>
            <a:r>
              <a:rPr lang="en-IN" sz="2400" dirty="0" smtClean="0">
                <a:latin typeface="+mn-lt"/>
              </a:rPr>
              <a:t>H</a:t>
            </a:r>
            <a:r>
              <a:rPr lang="en-IN" sz="100" dirty="0" smtClean="0">
                <a:latin typeface="+mn-lt"/>
              </a:rPr>
              <a:t> </a:t>
            </a:r>
            <a:r>
              <a:rPr lang="en-IN" sz="2400" dirty="0" smtClean="0">
                <a:latin typeface="+mn-lt"/>
              </a:rPr>
              <a:t>T</a:t>
            </a:r>
            <a:r>
              <a:rPr lang="en-IN" sz="100" dirty="0" smtClean="0">
                <a:latin typeface="+mn-lt"/>
              </a:rPr>
              <a:t> </a:t>
            </a:r>
            <a:r>
              <a:rPr lang="en-IN" sz="2400" dirty="0" smtClean="0">
                <a:latin typeface="+mn-lt"/>
              </a:rPr>
              <a:t>M</a:t>
            </a:r>
            <a:r>
              <a:rPr lang="en-IN" sz="100" dirty="0" smtClean="0">
                <a:latin typeface="+mn-lt"/>
              </a:rPr>
              <a:t> </a:t>
            </a:r>
            <a:r>
              <a:rPr lang="en-IN" sz="2400" dirty="0" smtClean="0">
                <a:latin typeface="+mn-lt"/>
              </a:rPr>
              <a:t>L </a:t>
            </a:r>
            <a:r>
              <a:rPr lang="en-IN" sz="2400" dirty="0">
                <a:latin typeface="+mn-lt"/>
              </a:rPr>
              <a:t>or other types of Web forms</a:t>
            </a:r>
          </a:p>
          <a:p>
            <a:r>
              <a:rPr lang="en-IN" sz="2400" dirty="0">
                <a:latin typeface="+mn-lt"/>
              </a:rPr>
              <a:t>Create unique record identifier for each new record inserted into the database</a:t>
            </a:r>
          </a:p>
          <a:p>
            <a:r>
              <a:rPr lang="en-IN" sz="2400" dirty="0" smtClean="0">
                <a:latin typeface="+mn-lt"/>
              </a:rPr>
              <a:t>P</a:t>
            </a:r>
            <a:r>
              <a:rPr lang="en-IN" sz="100" dirty="0" smtClean="0">
                <a:latin typeface="+mn-lt"/>
              </a:rPr>
              <a:t> </a:t>
            </a:r>
            <a:r>
              <a:rPr lang="en-IN" sz="2400" dirty="0" smtClean="0">
                <a:latin typeface="+mn-lt"/>
              </a:rPr>
              <a:t>H</a:t>
            </a:r>
            <a:r>
              <a:rPr lang="en-IN" sz="100" dirty="0" smtClean="0">
                <a:latin typeface="+mn-lt"/>
              </a:rPr>
              <a:t> </a:t>
            </a:r>
            <a:r>
              <a:rPr lang="en-IN" sz="2400" dirty="0" smtClean="0">
                <a:latin typeface="+mn-lt"/>
              </a:rPr>
              <a:t>P </a:t>
            </a:r>
            <a:r>
              <a:rPr lang="en-IN" sz="2400" dirty="0">
                <a:latin typeface="+mn-lt"/>
              </a:rPr>
              <a:t>has a </a:t>
            </a:r>
            <a:r>
              <a:rPr lang="en-IN" sz="2400" dirty="0" smtClean="0">
                <a:latin typeface="+mn-lt"/>
              </a:rPr>
              <a:t>function</a:t>
            </a:r>
            <a:endParaRPr lang="en-IN" sz="2400" dirty="0">
              <a:latin typeface="+mn-lt"/>
            </a:endParaRPr>
          </a:p>
        </p:txBody>
      </p:sp>
      <p:pic>
        <p:nvPicPr>
          <p:cNvPr id="5" name="Picture 4" descr="dollar sign d hyphen right angle bracket next I D"/>
          <p:cNvPicPr>
            <a:picLocks noChangeAspect="1"/>
          </p:cNvPicPr>
          <p:nvPr/>
        </p:nvPicPr>
        <p:blipFill rotWithShape="1">
          <a:blip r:embed="rId2"/>
          <a:srcRect l="16920" t="10003" b="25716"/>
          <a:stretch/>
        </p:blipFill>
        <p:spPr>
          <a:xfrm>
            <a:off x="3483864" y="3529583"/>
            <a:ext cx="2020929" cy="411481"/>
          </a:xfrm>
          <a:prstGeom prst="rect">
            <a:avLst/>
          </a:prstGeom>
        </p:spPr>
      </p:pic>
      <p:sp>
        <p:nvSpPr>
          <p:cNvPr id="4" name="Text Placeholder 3"/>
          <p:cNvSpPr>
            <a:spLocks noGrp="1"/>
          </p:cNvSpPr>
          <p:nvPr>
            <p:ph type="body" idx="2"/>
          </p:nvPr>
        </p:nvSpPr>
        <p:spPr>
          <a:xfrm>
            <a:off x="457200" y="3450336"/>
            <a:ext cx="8229600" cy="2163763"/>
          </a:xfrm>
        </p:spPr>
        <p:txBody>
          <a:bodyPr/>
          <a:lstStyle/>
          <a:p>
            <a:pPr marL="265113" indent="4581525">
              <a:buNone/>
              <a:tabLst>
                <a:tab pos="265113" algn="l"/>
              </a:tabLst>
            </a:pPr>
            <a:r>
              <a:rPr lang="en-IN" sz="2400" dirty="0">
                <a:latin typeface="+mn-lt"/>
              </a:rPr>
              <a:t>to create a sequence of unique values for a particular table</a:t>
            </a:r>
          </a:p>
          <a:p>
            <a:r>
              <a:rPr lang="en-IN" sz="2400" b="1" dirty="0">
                <a:latin typeface="+mn-lt"/>
              </a:rPr>
              <a:t>Placeholders</a:t>
            </a:r>
          </a:p>
          <a:p>
            <a:pPr marL="741600" lvl="1" indent="-284400">
              <a:buFont typeface="Arial" panose="020B0604020202020204" pitchFamily="34" charset="0"/>
              <a:buChar char="–"/>
            </a:pPr>
            <a:r>
              <a:rPr lang="en-IN" sz="2400" dirty="0">
                <a:latin typeface="+mn-lt"/>
              </a:rPr>
              <a:t>Specified by </a:t>
            </a:r>
            <a:r>
              <a:rPr lang="en-IN" sz="2400" dirty="0">
                <a:latin typeface="Courier New" panose="02070309020205020404" pitchFamily="49" charset="0"/>
                <a:cs typeface="Courier New" panose="02070309020205020404" pitchFamily="49" charset="0"/>
              </a:rPr>
              <a:t>?</a:t>
            </a:r>
            <a:r>
              <a:rPr lang="en-IN" sz="2400" dirty="0"/>
              <a:t> </a:t>
            </a:r>
            <a:r>
              <a:rPr lang="en-IN" sz="2400" dirty="0" smtClean="0">
                <a:latin typeface="+mn-lt"/>
              </a:rPr>
              <a:t>symbol</a:t>
            </a:r>
            <a:endParaRPr lang="en-IN" sz="2400" dirty="0">
              <a:latin typeface="+mn-lt"/>
            </a:endParaRPr>
          </a:p>
        </p:txBody>
      </p:sp>
    </p:spTree>
    <p:extLst>
      <p:ext uri="{BB962C8B-B14F-4D97-AF65-F5344CB8AC3E}">
        <p14:creationId xmlns:p14="http://schemas.microsoft.com/office/powerpoint/2010/main" val="27600580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Retrieval Queries from Database Tables</a:t>
            </a:r>
            <a:endParaRPr lang="en-IN" dirty="0"/>
          </a:p>
        </p:txBody>
      </p:sp>
      <p:sp>
        <p:nvSpPr>
          <p:cNvPr id="3" name="Text Placeholder 2"/>
          <p:cNvSpPr>
            <a:spLocks noGrp="1"/>
          </p:cNvSpPr>
          <p:nvPr>
            <p:ph sz="quarter" idx="13"/>
          </p:nvPr>
        </p:nvSpPr>
        <p:spPr>
          <a:xfrm>
            <a:off x="457200" y="1582738"/>
            <a:ext cx="8232775" cy="1297622"/>
          </a:xfrm>
        </p:spPr>
        <p:txBody>
          <a:bodyPr/>
          <a:lstStyle/>
          <a:p>
            <a:pPr indent="-255600"/>
            <a:r>
              <a:rPr lang="en-IN" sz="2400" dirty="0">
                <a:latin typeface="Courier New" panose="02070309020205020404" pitchFamily="49" charset="0"/>
                <a:cs typeface="Courier New" panose="02070309020205020404" pitchFamily="49" charset="0"/>
              </a:rPr>
              <a:t>$</a:t>
            </a:r>
            <a:r>
              <a:rPr lang="en-IN" sz="2400" dirty="0" smtClean="0">
                <a:latin typeface="Courier New" panose="02070309020205020404" pitchFamily="49" charset="0"/>
                <a:cs typeface="Courier New" panose="02070309020205020404" pitchFamily="49" charset="0"/>
              </a:rPr>
              <a:t>q</a:t>
            </a:r>
            <a:endParaRPr lang="en-IN" sz="2400" dirty="0">
              <a:latin typeface="Courier New" panose="02070309020205020404" pitchFamily="49" charset="0"/>
              <a:cs typeface="Courier New" panose="02070309020205020404" pitchFamily="49" charset="0"/>
            </a:endParaRPr>
          </a:p>
          <a:p>
            <a:pPr lvl="1" indent="-284400"/>
            <a:r>
              <a:rPr lang="en-IN" sz="2400" dirty="0">
                <a:latin typeface="+mn-lt"/>
              </a:rPr>
              <a:t>Variable that holds query result</a:t>
            </a:r>
          </a:p>
          <a:p>
            <a:pPr lvl="1" indent="-284400"/>
            <a:r>
              <a:rPr lang="en-IN" sz="2400" dirty="0" smtClean="0">
                <a:latin typeface="Courier New" panose="02070309020205020404" pitchFamily="49" charset="0"/>
                <a:cs typeface="Courier New" panose="02070309020205020404" pitchFamily="49" charset="0"/>
              </a:rPr>
              <a:t> </a:t>
            </a:r>
            <a:endParaRPr lang="en-IN" sz="2400" dirty="0">
              <a:latin typeface="Courier New" panose="02070309020205020404" pitchFamily="49" charset="0"/>
              <a:cs typeface="Courier New" panose="02070309020205020404" pitchFamily="49" charset="0"/>
            </a:endParaRPr>
          </a:p>
        </p:txBody>
      </p:sp>
      <p:pic>
        <p:nvPicPr>
          <p:cNvPr id="6" name="Picture 5" descr="dollar sign q hyphen right angle bracket fetch Row left parenthesis right parenthesis"/>
          <p:cNvPicPr>
            <a:picLocks noChangeAspect="1"/>
          </p:cNvPicPr>
          <p:nvPr/>
        </p:nvPicPr>
        <p:blipFill rotWithShape="1">
          <a:blip r:embed="rId2"/>
          <a:srcRect l="13648" t="21431" r="7064" b="30001"/>
          <a:stretch/>
        </p:blipFill>
        <p:spPr>
          <a:xfrm>
            <a:off x="1271016" y="2606040"/>
            <a:ext cx="2532888" cy="310895"/>
          </a:xfrm>
          <a:prstGeom prst="rect">
            <a:avLst/>
          </a:prstGeom>
        </p:spPr>
      </p:pic>
      <p:sp>
        <p:nvSpPr>
          <p:cNvPr id="4" name="Content Placeholder 3"/>
          <p:cNvSpPr>
            <a:spLocks noGrp="1"/>
          </p:cNvSpPr>
          <p:nvPr>
            <p:ph sz="quarter" idx="14"/>
          </p:nvPr>
        </p:nvSpPr>
        <p:spPr>
          <a:xfrm>
            <a:off x="457200" y="2459927"/>
            <a:ext cx="8232775" cy="1371409"/>
          </a:xfrm>
        </p:spPr>
        <p:txBody>
          <a:bodyPr/>
          <a:lstStyle/>
          <a:p>
            <a:pPr marL="804863" lvl="1" indent="2514600">
              <a:buNone/>
            </a:pPr>
            <a:r>
              <a:rPr lang="en-IN" sz="2400" dirty="0" smtClean="0">
                <a:latin typeface="+mn-lt"/>
              </a:rPr>
              <a:t>retrieve </a:t>
            </a:r>
            <a:r>
              <a:rPr lang="en-IN" sz="2400" dirty="0">
                <a:latin typeface="+mn-lt"/>
              </a:rPr>
              <a:t>next record in query result and control loop</a:t>
            </a:r>
          </a:p>
          <a:p>
            <a:pPr indent="-255600"/>
            <a:r>
              <a:rPr lang="en-IN" sz="2400" dirty="0" smtClean="0">
                <a:latin typeface="Courier New" panose="02070309020205020404" pitchFamily="49" charset="0"/>
                <a:cs typeface="Courier New" panose="02070309020205020404" pitchFamily="49" charset="0"/>
              </a:rPr>
              <a:t> </a:t>
            </a:r>
          </a:p>
        </p:txBody>
      </p:sp>
      <p:pic>
        <p:nvPicPr>
          <p:cNvPr id="7" name="Picture 6" descr="dollar sign all result = dollar sign d hyphen right angle bracket get All left parenthesis query right parenthesis"/>
          <p:cNvPicPr>
            <a:picLocks noChangeAspect="1"/>
          </p:cNvPicPr>
          <p:nvPr/>
        </p:nvPicPr>
        <p:blipFill rotWithShape="1">
          <a:blip r:embed="rId3"/>
          <a:srcRect l="7018"/>
          <a:stretch/>
        </p:blipFill>
        <p:spPr>
          <a:xfrm>
            <a:off x="804672" y="3383252"/>
            <a:ext cx="5657351" cy="640135"/>
          </a:xfrm>
          <a:prstGeom prst="rect">
            <a:avLst/>
          </a:prstGeom>
        </p:spPr>
      </p:pic>
      <p:sp>
        <p:nvSpPr>
          <p:cNvPr id="5" name="Content Placeholder 4"/>
          <p:cNvSpPr>
            <a:spLocks noGrp="1"/>
          </p:cNvSpPr>
          <p:nvPr>
            <p:ph sz="quarter" idx="15"/>
          </p:nvPr>
        </p:nvSpPr>
        <p:spPr>
          <a:xfrm>
            <a:off x="457200" y="3882136"/>
            <a:ext cx="8232775" cy="1064576"/>
          </a:xfrm>
        </p:spPr>
        <p:txBody>
          <a:bodyPr/>
          <a:lstStyle/>
          <a:p>
            <a:pPr marL="741600" lvl="1" indent="-284400">
              <a:buFontTx/>
              <a:buChar char="–"/>
            </a:pPr>
            <a:r>
              <a:rPr lang="en-IN" sz="2400" dirty="0">
                <a:latin typeface="+mn-lt"/>
              </a:rPr>
              <a:t>Holds all the records in a query result in a single variable called </a:t>
            </a:r>
            <a:r>
              <a:rPr lang="en-IN" sz="2400" dirty="0">
                <a:latin typeface="Courier New" panose="02070309020205020404" pitchFamily="49" charset="0"/>
                <a:cs typeface="Courier New" panose="02070309020205020404" pitchFamily="49" charset="0"/>
              </a:rPr>
              <a:t>$</a:t>
            </a:r>
            <a:r>
              <a:rPr lang="en-IN" sz="2400" dirty="0" smtClean="0">
                <a:latin typeface="Courier New" panose="02070309020205020404" pitchFamily="49" charset="0"/>
                <a:cs typeface="Courier New" panose="02070309020205020404" pitchFamily="49" charset="0"/>
              </a:rPr>
              <a:t>allresult</a:t>
            </a:r>
            <a:endParaRPr lang="en-IN"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25322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Figure 11.7 </a:t>
            </a:r>
            <a:r>
              <a:rPr lang="en-US" altLang="en-US" dirty="0" smtClean="0">
                <a:latin typeface="Times New Roman" panose="02020603050405020304" pitchFamily="18" charset="0"/>
                <a:cs typeface="Times New Roman" panose="02020603050405020304" pitchFamily="18" charset="0"/>
              </a:rPr>
              <a:t>Illustrating Database </a:t>
            </a:r>
            <a:r>
              <a:rPr lang="en-US" altLang="en-US" dirty="0">
                <a:latin typeface="Times New Roman" panose="02020603050405020304" pitchFamily="18" charset="0"/>
                <a:cs typeface="Times New Roman" panose="02020603050405020304" pitchFamily="18" charset="0"/>
              </a:rPr>
              <a:t>R</a:t>
            </a:r>
            <a:r>
              <a:rPr lang="en-US" altLang="en-US" dirty="0" smtClean="0">
                <a:latin typeface="Times New Roman" panose="02020603050405020304" pitchFamily="18" charset="0"/>
                <a:cs typeface="Times New Roman" panose="02020603050405020304" pitchFamily="18" charset="0"/>
              </a:rPr>
              <a:t>etrieval </a:t>
            </a:r>
            <a:r>
              <a:rPr lang="en-US" altLang="en-US" dirty="0">
                <a:latin typeface="Times New Roman" panose="02020603050405020304" pitchFamily="18" charset="0"/>
                <a:cs typeface="Times New Roman" panose="02020603050405020304" pitchFamily="18" charset="0"/>
              </a:rPr>
              <a:t>Q</a:t>
            </a:r>
            <a:r>
              <a:rPr lang="en-US" altLang="en-US" dirty="0" smtClean="0">
                <a:latin typeface="Times New Roman" panose="02020603050405020304" pitchFamily="18" charset="0"/>
                <a:cs typeface="Times New Roman" panose="02020603050405020304" pitchFamily="18" charset="0"/>
              </a:rPr>
              <a:t>ueries</a:t>
            </a:r>
            <a:endParaRPr lang="en-IN" dirty="0">
              <a:latin typeface="Times New Roman" panose="02020603050405020304" pitchFamily="18" charset="0"/>
              <a:cs typeface="Times New Roman" panose="02020603050405020304" pitchFamily="18" charset="0"/>
            </a:endParaRPr>
          </a:p>
        </p:txBody>
      </p:sp>
      <p:pic>
        <p:nvPicPr>
          <p:cNvPr id="5" name="Picture 2" descr="Computer code has 18 lines. The lines read as follows. Line 0. require single quote D B period p h p single quote semicolon. Line 1. dollar sign d equals D B colon colon connect left parenthesis single quote o c i 8 colon forward slash forward slash a c c t 1 colon pass 12 at sign w w w period host period com forward slash d b name single quote right parenthesis semicolon. Line 2. if left parenthesis D B colon colon is Error left parenthesis dollar sign d right parenthesis right parenthesis left brace die left parenthesis double quote cannot connect dash double quote period dollar sign d dash right angle bracket get Message left parenthesis right parenthesis right parenthesis semicolon right brace. Line 3. dollar sign d dash greater than sign set Error Handling left parenthesis PEAR underscore ERROR underscore DIE right parenthesis semicolon incomplete line of code. Line 4. dollar sign q equals dollar sign d dash right angle bracket query left parenthesis single quote SELECT Name comma D n o FROM EMPLOYEE single quote right parenthesis semicolon. Line 5. while left parenthesis dollar sign r equals dollar sign q dash right angle bracket fetch Row left parenthesis right parenthesis right parenthesis left brace. Line 6, indented once. print double quote employee dollar sign r left bracket 0 right bracket works for department dollar sign r left bracket 1 right bracket back slash n double quote semicolon. Line 7. right brace incomplete line of code. Line 8. dollar sign q equals dollar sign d dash right angle bracket query left parenthesis single quote SELECT Name FROM EMPLOYEE WHERE Job equals question mark AND D n o equals question mark single quote comma. Line 9, indented once. array left parenthesis dollar sign underscore POST left bracket single quote e m p underscore job single quote right bracket comma dollar sign underscore POST left bracket single quote e m p underscore d n o single quote right bracket right parenthesis right parenthesis semicolon. Line 10. Print double quote employees in dept dollar sign underscore POST left bracket single quote e m p underscore d n o single quote right bracket whose job is dollar sign underscore POST left bracket single quote e m p underscore job single quote right bracket colon back slash n double quote. Line 11. while left parenthesis dollar sign r equals dollar sign q dash right angle bracket fetch Row left parenthesis right parenthesis right parenthesis left brace. Line 12, indented once. print double quote employee dollar sign r left bracket 0 right bracket back slash n double quote semicolon. Line 13. right brace incomplete line of code. Line 14. dollar sign all result equals dollar sign d dash right angle bracket get All left parenthesis single quote SELECT Name comma Job comma D n o FROM EMPLOYEE single quote right parenthesis semicolon. Line 15. For each left parenthesis dollar sign all result as dollar sign r right parenthesis left brace. Line 16, indented once. Print double quote employee dollar sign r left bracket 0 right bracket has job dollar sign r left bracket 1 right bracket and works for department dollar sign r left bracket 2 right bracket back slash n double quote semicolon. Line 17. right brace incomplete line of cod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4431" y="1664734"/>
            <a:ext cx="6715138" cy="443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83819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Other </a:t>
            </a:r>
            <a:r>
              <a:rPr lang="en-US" altLang="en-US" dirty="0" smtClean="0"/>
              <a:t>Techniques </a:t>
            </a:r>
            <a:r>
              <a:rPr lang="en-US" altLang="en-US" sz="2000" b="0" dirty="0" smtClean="0"/>
              <a:t>(1 of 2)</a:t>
            </a:r>
            <a:endParaRPr lang="en-IN" sz="2000" b="0" dirty="0"/>
          </a:p>
        </p:txBody>
      </p:sp>
      <p:sp>
        <p:nvSpPr>
          <p:cNvPr id="5" name="Text Placeholder 4"/>
          <p:cNvSpPr>
            <a:spLocks noGrp="1"/>
          </p:cNvSpPr>
          <p:nvPr>
            <p:ph type="body" idx="1"/>
          </p:nvPr>
        </p:nvSpPr>
        <p:spPr/>
        <p:txBody>
          <a:bodyPr/>
          <a:lstStyle/>
          <a:p>
            <a:r>
              <a:rPr lang="en-US" altLang="en-US" sz="2400" dirty="0" smtClean="0">
                <a:latin typeface="+mn-lt"/>
              </a:rPr>
              <a:t>P</a:t>
            </a:r>
            <a:r>
              <a:rPr lang="en-US" altLang="en-US" sz="100" dirty="0" smtClean="0">
                <a:latin typeface="+mn-lt"/>
              </a:rPr>
              <a:t> </a:t>
            </a:r>
            <a:r>
              <a:rPr lang="en-US" altLang="en-US" sz="2400" dirty="0" smtClean="0">
                <a:latin typeface="+mn-lt"/>
              </a:rPr>
              <a:t>H</a:t>
            </a:r>
            <a:r>
              <a:rPr lang="en-US" altLang="en-US" sz="100" dirty="0" smtClean="0">
                <a:latin typeface="+mn-lt"/>
              </a:rPr>
              <a:t> </a:t>
            </a:r>
            <a:r>
              <a:rPr lang="en-US" altLang="en-US" sz="2400" dirty="0" smtClean="0">
                <a:latin typeface="+mn-lt"/>
              </a:rPr>
              <a:t>P </a:t>
            </a:r>
            <a:r>
              <a:rPr lang="en-US" altLang="en-US" sz="2400" dirty="0">
                <a:latin typeface="+mn-lt"/>
              </a:rPr>
              <a:t>runs on server</a:t>
            </a:r>
          </a:p>
          <a:p>
            <a:pPr lvl="1"/>
            <a:r>
              <a:rPr lang="en-US" altLang="en-US" sz="2400" dirty="0">
                <a:latin typeface="+mn-lt"/>
              </a:rPr>
              <a:t>Sends </a:t>
            </a:r>
            <a:r>
              <a:rPr lang="en-US" altLang="en-US" sz="2400" dirty="0" smtClean="0">
                <a:latin typeface="+mn-lt"/>
              </a:rPr>
              <a:t>H</a:t>
            </a:r>
            <a:r>
              <a:rPr lang="en-US" altLang="en-US" sz="100" dirty="0" smtClean="0">
                <a:latin typeface="+mn-lt"/>
              </a:rPr>
              <a:t> </a:t>
            </a:r>
            <a:r>
              <a:rPr lang="en-US" altLang="en-US" sz="2400" dirty="0" smtClean="0">
                <a:latin typeface="+mn-lt"/>
              </a:rPr>
              <a:t>T</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 </a:t>
            </a:r>
            <a:r>
              <a:rPr lang="en-US" altLang="en-US" sz="2400" dirty="0">
                <a:latin typeface="+mn-lt"/>
              </a:rPr>
              <a:t>to client</a:t>
            </a:r>
          </a:p>
          <a:p>
            <a:r>
              <a:rPr lang="en-US" altLang="en-US" sz="2400" dirty="0">
                <a:latin typeface="+mn-lt"/>
              </a:rPr>
              <a:t>Many other languages/technologies for Web </a:t>
            </a:r>
            <a:r>
              <a:rPr lang="en-US" altLang="en-US" sz="2400" dirty="0" smtClean="0">
                <a:latin typeface="+mn-lt"/>
              </a:rPr>
              <a:t>D</a:t>
            </a:r>
            <a:r>
              <a:rPr lang="en-US" altLang="en-US" sz="100" dirty="0" smtClean="0">
                <a:latin typeface="+mn-lt"/>
              </a:rPr>
              <a:t> </a:t>
            </a:r>
            <a:r>
              <a:rPr lang="en-US" altLang="en-US" sz="2400" dirty="0" smtClean="0">
                <a:latin typeface="+mn-lt"/>
              </a:rPr>
              <a:t>b </a:t>
            </a:r>
            <a:r>
              <a:rPr lang="en-US" altLang="en-US" sz="2400" dirty="0">
                <a:latin typeface="+mn-lt"/>
              </a:rPr>
              <a:t>programming</a:t>
            </a:r>
          </a:p>
          <a:p>
            <a:r>
              <a:rPr lang="en-US" altLang="en-US" sz="2400" dirty="0">
                <a:latin typeface="+mn-lt"/>
              </a:rPr>
              <a:t>Examples:</a:t>
            </a:r>
          </a:p>
          <a:p>
            <a:r>
              <a:rPr lang="en-US" altLang="en-US" sz="2400" dirty="0" smtClean="0">
                <a:latin typeface="+mn-lt"/>
              </a:rPr>
              <a:t>Java </a:t>
            </a:r>
            <a:r>
              <a:rPr lang="en-US" altLang="en-US" sz="2400" dirty="0">
                <a:latin typeface="+mn-lt"/>
              </a:rPr>
              <a:t>servlets:</a:t>
            </a:r>
          </a:p>
          <a:p>
            <a:pPr lvl="1"/>
            <a:r>
              <a:rPr lang="en-US" altLang="en-US" sz="2400" dirty="0">
                <a:latin typeface="+mn-lt"/>
              </a:rPr>
              <a:t>Java objects on server, interact with client</a:t>
            </a:r>
          </a:p>
          <a:p>
            <a:pPr lvl="1"/>
            <a:r>
              <a:rPr lang="en-US" altLang="en-US" sz="2400" dirty="0">
                <a:latin typeface="+mn-lt"/>
              </a:rPr>
              <a:t>Store information about interaction </a:t>
            </a:r>
            <a:r>
              <a:rPr lang="en-US" altLang="en-US" sz="2400" dirty="0" smtClean="0">
                <a:latin typeface="+mn-lt"/>
              </a:rPr>
              <a:t>session</a:t>
            </a:r>
            <a:endParaRPr lang="en-US" altLang="en-US" sz="2400" dirty="0">
              <a:latin typeface="+mn-lt"/>
            </a:endParaRPr>
          </a:p>
        </p:txBody>
      </p:sp>
    </p:spTree>
    <p:extLst>
      <p:ext uri="{BB962C8B-B14F-4D97-AF65-F5344CB8AC3E}">
        <p14:creationId xmlns:p14="http://schemas.microsoft.com/office/powerpoint/2010/main" val="31060365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Other </a:t>
            </a:r>
            <a:r>
              <a:rPr lang="en-US" altLang="en-US" dirty="0" smtClean="0"/>
              <a:t>Techniques </a:t>
            </a:r>
            <a:r>
              <a:rPr lang="en-US" altLang="en-US" sz="2000" b="0" dirty="0" smtClean="0"/>
              <a:t>(2 of 2)</a:t>
            </a:r>
            <a:endParaRPr lang="en-IN" sz="2000" b="0" dirty="0"/>
          </a:p>
        </p:txBody>
      </p:sp>
      <p:sp>
        <p:nvSpPr>
          <p:cNvPr id="3" name="Text Placeholder 2"/>
          <p:cNvSpPr>
            <a:spLocks noGrp="1"/>
          </p:cNvSpPr>
          <p:nvPr>
            <p:ph type="body" idx="1"/>
          </p:nvPr>
        </p:nvSpPr>
        <p:spPr/>
        <p:txBody>
          <a:bodyPr/>
          <a:lstStyle/>
          <a:p>
            <a:r>
              <a:rPr lang="en-US" altLang="en-US" sz="2400" dirty="0">
                <a:latin typeface="+mn-lt"/>
              </a:rPr>
              <a:t>Java Server Pages (</a:t>
            </a:r>
            <a:r>
              <a:rPr lang="en-US" altLang="en-US" sz="2400" dirty="0" smtClean="0">
                <a:latin typeface="+mn-lt"/>
              </a:rPr>
              <a:t>J</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P</a:t>
            </a:r>
            <a:r>
              <a:rPr lang="en-US" altLang="en-US" sz="2400" dirty="0">
                <a:latin typeface="+mn-lt"/>
              </a:rPr>
              <a:t>)</a:t>
            </a:r>
          </a:p>
          <a:p>
            <a:pPr lvl="1"/>
            <a:r>
              <a:rPr lang="en-US" altLang="en-US" sz="2400" dirty="0">
                <a:latin typeface="+mn-lt"/>
              </a:rPr>
              <a:t>Creates dynamic Web pages through scripting at server to send to client (somewhat like </a:t>
            </a:r>
            <a:r>
              <a:rPr lang="en-US" altLang="en-US" sz="2400" dirty="0" smtClean="0">
                <a:latin typeface="+mn-lt"/>
              </a:rPr>
              <a:t>P</a:t>
            </a:r>
            <a:r>
              <a:rPr lang="en-US" altLang="en-US" sz="100" dirty="0" smtClean="0">
                <a:latin typeface="+mn-lt"/>
              </a:rPr>
              <a:t> </a:t>
            </a:r>
            <a:r>
              <a:rPr lang="en-US" altLang="en-US" sz="2400" dirty="0" smtClean="0">
                <a:latin typeface="+mn-lt"/>
              </a:rPr>
              <a:t>H</a:t>
            </a:r>
            <a:r>
              <a:rPr lang="en-US" altLang="en-US" sz="100" dirty="0" smtClean="0">
                <a:latin typeface="+mn-lt"/>
              </a:rPr>
              <a:t> </a:t>
            </a:r>
            <a:r>
              <a:rPr lang="en-US" altLang="en-US" sz="2400" dirty="0" smtClean="0">
                <a:latin typeface="+mn-lt"/>
              </a:rPr>
              <a:t>P</a:t>
            </a:r>
            <a:r>
              <a:rPr lang="en-US" altLang="en-US" sz="2400" dirty="0">
                <a:latin typeface="+mn-lt"/>
              </a:rPr>
              <a:t>)</a:t>
            </a:r>
          </a:p>
          <a:p>
            <a:r>
              <a:rPr lang="en-US" altLang="en-US" sz="2400" dirty="0">
                <a:latin typeface="+mn-lt"/>
              </a:rPr>
              <a:t>JavaScript</a:t>
            </a:r>
          </a:p>
          <a:p>
            <a:pPr lvl="1"/>
            <a:r>
              <a:rPr lang="en-US" altLang="en-US" sz="2400" dirty="0">
                <a:latin typeface="+mn-lt"/>
              </a:rPr>
              <a:t>Scripting language, can run at client or server</a:t>
            </a:r>
          </a:p>
          <a:p>
            <a:r>
              <a:rPr lang="en-US" altLang="en-US" sz="2400" dirty="0" smtClean="0">
                <a:latin typeface="+mn-lt"/>
              </a:rPr>
              <a:t>Java </a:t>
            </a:r>
            <a:r>
              <a:rPr lang="en-US" altLang="en-US" sz="2400" dirty="0">
                <a:latin typeface="+mn-lt"/>
              </a:rPr>
              <a:t>Script Object Notation (</a:t>
            </a:r>
            <a:r>
              <a:rPr lang="en-US" altLang="en-US" sz="2400" dirty="0" smtClean="0">
                <a:latin typeface="+mn-lt"/>
              </a:rPr>
              <a:t>J</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O</a:t>
            </a:r>
            <a:r>
              <a:rPr lang="en-US" altLang="en-US" sz="100" dirty="0" smtClean="0">
                <a:latin typeface="+mn-lt"/>
              </a:rPr>
              <a:t> </a:t>
            </a:r>
            <a:r>
              <a:rPr lang="en-US" altLang="en-US" sz="2400" dirty="0" smtClean="0">
                <a:latin typeface="+mn-lt"/>
              </a:rPr>
              <a:t>N</a:t>
            </a:r>
            <a:r>
              <a:rPr lang="en-US" altLang="en-US" sz="2400" dirty="0">
                <a:latin typeface="+mn-lt"/>
              </a:rPr>
              <a:t>):</a:t>
            </a:r>
          </a:p>
          <a:p>
            <a:pPr lvl="1"/>
            <a:r>
              <a:rPr lang="en-US" altLang="en-US" sz="2400" dirty="0">
                <a:latin typeface="+mn-lt"/>
              </a:rPr>
              <a:t>Text-based representation of objects</a:t>
            </a:r>
          </a:p>
          <a:p>
            <a:pPr lvl="1"/>
            <a:r>
              <a:rPr lang="en-US" altLang="en-US" sz="2400" dirty="0">
                <a:latin typeface="+mn-lt"/>
              </a:rPr>
              <a:t>Similar function to </a:t>
            </a:r>
            <a:r>
              <a:rPr lang="en-US" altLang="en-US" sz="2400" dirty="0" smtClean="0">
                <a:latin typeface="+mn-lt"/>
              </a:rPr>
              <a:t>X</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a:t>
            </a:r>
            <a:endParaRPr lang="en-US" altLang="en-US" sz="2400" dirty="0">
              <a:latin typeface="+mn-lt"/>
            </a:endParaRPr>
          </a:p>
          <a:p>
            <a:pPr lvl="1"/>
            <a:r>
              <a:rPr lang="en-US" altLang="en-US" sz="2400" dirty="0">
                <a:latin typeface="+mn-lt"/>
              </a:rPr>
              <a:t>Used in many </a:t>
            </a:r>
            <a:r>
              <a:rPr lang="en-US" altLang="en-US" sz="2400" dirty="0" smtClean="0">
                <a:latin typeface="+mn-lt"/>
              </a:rPr>
              <a:t>N</a:t>
            </a:r>
            <a:r>
              <a:rPr lang="en-US" altLang="en-US" sz="100" dirty="0" smtClean="0">
                <a:latin typeface="+mn-lt"/>
              </a:rPr>
              <a:t> </a:t>
            </a:r>
            <a:r>
              <a:rPr lang="en-US" altLang="en-US" sz="2400" dirty="0" smtClean="0">
                <a:latin typeface="+mn-lt"/>
              </a:rPr>
              <a:t>O</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Q</a:t>
            </a:r>
            <a:r>
              <a:rPr lang="en-US" altLang="en-US" sz="100" dirty="0" smtClean="0">
                <a:latin typeface="+mn-lt"/>
              </a:rPr>
              <a:t> </a:t>
            </a:r>
            <a:r>
              <a:rPr lang="en-US" altLang="en-US" sz="2400" dirty="0" smtClean="0">
                <a:latin typeface="+mn-lt"/>
              </a:rPr>
              <a:t>L systems</a:t>
            </a:r>
            <a:endParaRPr lang="en-US" altLang="en-US" sz="2400" dirty="0">
              <a:latin typeface="+mn-lt"/>
            </a:endParaRPr>
          </a:p>
        </p:txBody>
      </p:sp>
    </p:spTree>
    <p:extLst>
      <p:ext uri="{BB962C8B-B14F-4D97-AF65-F5344CB8AC3E}">
        <p14:creationId xmlns:p14="http://schemas.microsoft.com/office/powerpoint/2010/main" val="42693731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Summary</a:t>
            </a:r>
            <a:endParaRPr lang="en-IN" dirty="0"/>
          </a:p>
        </p:txBody>
      </p:sp>
      <p:sp>
        <p:nvSpPr>
          <p:cNvPr id="3" name="Text Placeholder 2"/>
          <p:cNvSpPr>
            <a:spLocks noGrp="1"/>
          </p:cNvSpPr>
          <p:nvPr>
            <p:ph type="body" idx="1"/>
          </p:nvPr>
        </p:nvSpPr>
        <p:spPr/>
        <p:txBody>
          <a:bodyPr/>
          <a:lstStyle/>
          <a:p>
            <a:r>
              <a:rPr lang="en-US" altLang="en-US" sz="2400" dirty="0" smtClean="0">
                <a:latin typeface="+mn-lt"/>
              </a:rPr>
              <a:t>P</a:t>
            </a:r>
            <a:r>
              <a:rPr lang="en-US" altLang="en-US" sz="100" dirty="0" smtClean="0">
                <a:latin typeface="+mn-lt"/>
              </a:rPr>
              <a:t> </a:t>
            </a:r>
            <a:r>
              <a:rPr lang="en-US" altLang="en-US" sz="2400" dirty="0" smtClean="0">
                <a:latin typeface="+mn-lt"/>
              </a:rPr>
              <a:t>H</a:t>
            </a:r>
            <a:r>
              <a:rPr lang="en-US" altLang="en-US" sz="100" dirty="0" smtClean="0">
                <a:latin typeface="+mn-lt"/>
              </a:rPr>
              <a:t> </a:t>
            </a:r>
            <a:r>
              <a:rPr lang="en-US" altLang="en-US" sz="2400" dirty="0" smtClean="0">
                <a:latin typeface="+mn-lt"/>
              </a:rPr>
              <a:t>P </a:t>
            </a:r>
            <a:r>
              <a:rPr lang="en-US" altLang="en-US" sz="2400" dirty="0">
                <a:latin typeface="+mn-lt"/>
              </a:rPr>
              <a:t>scripting language</a:t>
            </a:r>
          </a:p>
          <a:p>
            <a:pPr lvl="1"/>
            <a:r>
              <a:rPr lang="en-US" altLang="en-US" sz="2400" dirty="0">
                <a:latin typeface="+mn-lt"/>
              </a:rPr>
              <a:t>Very popular for Web database programming</a:t>
            </a:r>
          </a:p>
          <a:p>
            <a:r>
              <a:rPr lang="en-US" altLang="en-US" sz="2400" dirty="0" smtClean="0">
                <a:latin typeface="+mn-lt"/>
              </a:rPr>
              <a:t>P</a:t>
            </a:r>
            <a:r>
              <a:rPr lang="en-US" altLang="en-US" sz="100" dirty="0" smtClean="0">
                <a:latin typeface="+mn-lt"/>
              </a:rPr>
              <a:t> </a:t>
            </a:r>
            <a:r>
              <a:rPr lang="en-US" altLang="en-US" sz="2400" dirty="0" smtClean="0">
                <a:latin typeface="+mn-lt"/>
              </a:rPr>
              <a:t>H</a:t>
            </a:r>
            <a:r>
              <a:rPr lang="en-US" altLang="en-US" sz="100" dirty="0" smtClean="0">
                <a:latin typeface="+mn-lt"/>
              </a:rPr>
              <a:t> </a:t>
            </a:r>
            <a:r>
              <a:rPr lang="en-US" altLang="en-US" sz="2400" dirty="0" smtClean="0">
                <a:latin typeface="+mn-lt"/>
              </a:rPr>
              <a:t>P </a:t>
            </a:r>
            <a:r>
              <a:rPr lang="en-US" altLang="en-US" sz="2400" dirty="0">
                <a:latin typeface="+mn-lt"/>
              </a:rPr>
              <a:t>basics for Web </a:t>
            </a:r>
            <a:r>
              <a:rPr lang="en-US" altLang="en-US" sz="2400" dirty="0" smtClean="0">
                <a:latin typeface="+mn-lt"/>
              </a:rPr>
              <a:t>programming</a:t>
            </a:r>
            <a:endParaRPr lang="en-US" altLang="en-US" sz="2400" dirty="0">
              <a:latin typeface="+mn-lt"/>
            </a:endParaRPr>
          </a:p>
          <a:p>
            <a:r>
              <a:rPr lang="en-US" altLang="en-US" sz="2400" dirty="0">
                <a:latin typeface="+mn-lt"/>
              </a:rPr>
              <a:t>Data types</a:t>
            </a:r>
          </a:p>
          <a:p>
            <a:r>
              <a:rPr lang="en-US" altLang="en-US" sz="2400" dirty="0">
                <a:latin typeface="+mn-lt"/>
              </a:rPr>
              <a:t>Database commands include</a:t>
            </a:r>
            <a:r>
              <a:rPr lang="en-US" altLang="en-US" sz="2400" dirty="0" smtClean="0">
                <a:latin typeface="+mn-lt"/>
              </a:rPr>
              <a:t>:</a:t>
            </a:r>
            <a:endParaRPr lang="en-US" altLang="en-US" sz="2400" dirty="0">
              <a:latin typeface="+mn-lt"/>
            </a:endParaRPr>
          </a:p>
          <a:p>
            <a:pPr lvl="1"/>
            <a:r>
              <a:rPr lang="en-US" altLang="en-US" sz="2400" dirty="0">
                <a:latin typeface="+mn-lt"/>
              </a:rPr>
              <a:t>Creating tables, inserting new records, and retrieving database records</a:t>
            </a:r>
          </a:p>
          <a:p>
            <a:pPr lvl="1"/>
            <a:r>
              <a:rPr lang="en-US" altLang="en-US" sz="2400" dirty="0">
                <a:latin typeface="+mn-lt"/>
              </a:rPr>
              <a:t>Looping over a query </a:t>
            </a:r>
            <a:r>
              <a:rPr lang="en-US" altLang="en-US" sz="2400" dirty="0" smtClean="0">
                <a:latin typeface="+mn-lt"/>
              </a:rPr>
              <a:t>result</a:t>
            </a:r>
            <a:endParaRPr lang="en-US" altLang="en-US" sz="2400" dirty="0">
              <a:latin typeface="+mn-lt"/>
            </a:endParaRPr>
          </a:p>
        </p:txBody>
      </p:sp>
    </p:spTree>
    <p:extLst>
      <p:ext uri="{BB962C8B-B14F-4D97-AF65-F5344CB8AC3E}">
        <p14:creationId xmlns:p14="http://schemas.microsoft.com/office/powerpoint/2010/main" val="25123377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860425"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727023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 </a:t>
            </a:r>
            <a:r>
              <a:rPr lang="en-US" altLang="en-US" dirty="0"/>
              <a:t>Simple </a:t>
            </a:r>
            <a:r>
              <a:rPr lang="en-US" altLang="en-US" dirty="0" smtClean="0"/>
              <a:t>P</a:t>
            </a:r>
            <a:r>
              <a:rPr lang="en-US" altLang="en-US" sz="100" dirty="0" smtClean="0"/>
              <a:t> </a:t>
            </a:r>
            <a:r>
              <a:rPr lang="en-US" altLang="en-US" dirty="0" smtClean="0"/>
              <a:t>H</a:t>
            </a:r>
            <a:r>
              <a:rPr lang="en-US" altLang="en-US" sz="100" dirty="0" smtClean="0"/>
              <a:t> </a:t>
            </a:r>
            <a:r>
              <a:rPr lang="en-US" altLang="en-US" dirty="0" smtClean="0"/>
              <a:t>P Example </a:t>
            </a:r>
            <a:r>
              <a:rPr lang="en-US" altLang="en-US" sz="2000" b="0" dirty="0" smtClean="0"/>
              <a:t>(1 of 5)</a:t>
            </a:r>
            <a:endParaRPr lang="en-IN" sz="2000" b="0" dirty="0"/>
          </a:p>
        </p:txBody>
      </p:sp>
      <p:sp>
        <p:nvSpPr>
          <p:cNvPr id="3" name="Text Placeholder 2"/>
          <p:cNvSpPr>
            <a:spLocks noGrp="1"/>
          </p:cNvSpPr>
          <p:nvPr>
            <p:ph type="body" idx="1"/>
          </p:nvPr>
        </p:nvSpPr>
        <p:spPr/>
        <p:txBody>
          <a:bodyPr/>
          <a:lstStyle/>
          <a:p>
            <a:r>
              <a:rPr lang="en-IN" sz="2400" dirty="0" smtClean="0">
                <a:latin typeface="+mn-lt"/>
              </a:rPr>
              <a:t>P</a:t>
            </a:r>
            <a:r>
              <a:rPr lang="en-IN" sz="100" dirty="0" smtClean="0">
                <a:latin typeface="+mn-lt"/>
              </a:rPr>
              <a:t> </a:t>
            </a:r>
            <a:r>
              <a:rPr lang="en-IN" sz="2400" dirty="0" smtClean="0">
                <a:latin typeface="+mn-lt"/>
              </a:rPr>
              <a:t>H</a:t>
            </a:r>
            <a:r>
              <a:rPr lang="en-IN" sz="100" dirty="0" smtClean="0">
                <a:latin typeface="+mn-lt"/>
              </a:rPr>
              <a:t> </a:t>
            </a:r>
            <a:r>
              <a:rPr lang="en-IN" sz="2400" dirty="0" smtClean="0">
                <a:latin typeface="+mn-lt"/>
              </a:rPr>
              <a:t>P</a:t>
            </a:r>
            <a:endParaRPr lang="en-IN" sz="2400" dirty="0">
              <a:latin typeface="+mn-lt"/>
            </a:endParaRPr>
          </a:p>
          <a:p>
            <a:pPr lvl="1"/>
            <a:r>
              <a:rPr lang="en-IN" sz="2400" dirty="0">
                <a:latin typeface="+mn-lt"/>
              </a:rPr>
              <a:t>Open source general-purpose scripting language</a:t>
            </a:r>
          </a:p>
          <a:p>
            <a:pPr lvl="1"/>
            <a:r>
              <a:rPr lang="en-IN" sz="2400" dirty="0">
                <a:latin typeface="+mn-lt"/>
              </a:rPr>
              <a:t>Comes installed with the </a:t>
            </a:r>
            <a:r>
              <a:rPr lang="en-IN" sz="2400" dirty="0" smtClean="0">
                <a:latin typeface="+mn-lt"/>
              </a:rPr>
              <a:t>UNIX </a:t>
            </a:r>
            <a:r>
              <a:rPr lang="en-IN" sz="2400" dirty="0">
                <a:latin typeface="+mn-lt"/>
              </a:rPr>
              <a:t>operating system</a:t>
            </a:r>
          </a:p>
        </p:txBody>
      </p:sp>
    </p:spTree>
    <p:extLst>
      <p:ext uri="{BB962C8B-B14F-4D97-AF65-F5344CB8AC3E}">
        <p14:creationId xmlns:p14="http://schemas.microsoft.com/office/powerpoint/2010/main" val="523630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 </a:t>
            </a:r>
            <a:r>
              <a:rPr lang="en-US" altLang="en-US" dirty="0"/>
              <a:t>Simple </a:t>
            </a:r>
            <a:r>
              <a:rPr lang="en-US" altLang="en-US" dirty="0" smtClean="0"/>
              <a:t>P</a:t>
            </a:r>
            <a:r>
              <a:rPr lang="en-US" altLang="en-US" sz="100" dirty="0" smtClean="0"/>
              <a:t> </a:t>
            </a:r>
            <a:r>
              <a:rPr lang="en-US" altLang="en-US" dirty="0" smtClean="0"/>
              <a:t>H</a:t>
            </a:r>
            <a:r>
              <a:rPr lang="en-US" altLang="en-US" sz="100" dirty="0" smtClean="0"/>
              <a:t> </a:t>
            </a:r>
            <a:r>
              <a:rPr lang="en-US" altLang="en-US" dirty="0" smtClean="0"/>
              <a:t>P </a:t>
            </a:r>
            <a:r>
              <a:rPr lang="en-US" altLang="en-US" dirty="0"/>
              <a:t>Example </a:t>
            </a:r>
            <a:r>
              <a:rPr lang="en-US" altLang="en-US" sz="2000" b="0" dirty="0" smtClean="0"/>
              <a:t>(2 of 5)</a:t>
            </a:r>
            <a:endParaRPr lang="en-IN" sz="2000" b="0" dirty="0"/>
          </a:p>
        </p:txBody>
      </p:sp>
      <p:sp>
        <p:nvSpPr>
          <p:cNvPr id="3" name="Text Placeholder 2"/>
          <p:cNvSpPr>
            <a:spLocks noGrp="1"/>
          </p:cNvSpPr>
          <p:nvPr>
            <p:ph type="body" idx="1"/>
          </p:nvPr>
        </p:nvSpPr>
        <p:spPr/>
        <p:txBody>
          <a:bodyPr/>
          <a:lstStyle/>
          <a:p>
            <a:r>
              <a:rPr lang="en-IN" sz="2400" dirty="0" smtClean="0">
                <a:latin typeface="+mn-lt"/>
              </a:rPr>
              <a:t>D</a:t>
            </a:r>
            <a:r>
              <a:rPr lang="en-IN" sz="100" dirty="0" smtClean="0">
                <a:latin typeface="+mn-lt"/>
              </a:rPr>
              <a:t> </a:t>
            </a:r>
            <a:r>
              <a:rPr lang="en-IN" sz="2400" dirty="0" smtClean="0">
                <a:latin typeface="+mn-lt"/>
              </a:rPr>
              <a:t>B</a:t>
            </a:r>
            <a:r>
              <a:rPr lang="en-IN" sz="100" dirty="0" smtClean="0">
                <a:latin typeface="+mn-lt"/>
              </a:rPr>
              <a:t> </a:t>
            </a:r>
            <a:r>
              <a:rPr lang="en-IN" sz="2400" dirty="0" smtClean="0">
                <a:latin typeface="+mn-lt"/>
              </a:rPr>
              <a:t>M</a:t>
            </a:r>
            <a:r>
              <a:rPr lang="en-IN" sz="100" dirty="0" smtClean="0">
                <a:latin typeface="+mn-lt"/>
              </a:rPr>
              <a:t> </a:t>
            </a:r>
            <a:r>
              <a:rPr lang="en-IN" sz="2400" dirty="0" smtClean="0">
                <a:latin typeface="+mn-lt"/>
              </a:rPr>
              <a:t>S</a:t>
            </a:r>
            <a:endParaRPr lang="en-IN" sz="2400" dirty="0">
              <a:latin typeface="+mn-lt"/>
            </a:endParaRPr>
          </a:p>
          <a:p>
            <a:pPr lvl="1"/>
            <a:r>
              <a:rPr lang="en-IN" sz="2400" b="1" dirty="0">
                <a:latin typeface="+mn-lt"/>
              </a:rPr>
              <a:t>Bottom-tier database server</a:t>
            </a:r>
          </a:p>
          <a:p>
            <a:r>
              <a:rPr lang="en-IN" sz="2400" dirty="0" smtClean="0">
                <a:latin typeface="+mn-lt"/>
              </a:rPr>
              <a:t>P</a:t>
            </a:r>
            <a:r>
              <a:rPr lang="en-IN" sz="100" dirty="0" smtClean="0">
                <a:latin typeface="+mn-lt"/>
              </a:rPr>
              <a:t> </a:t>
            </a:r>
            <a:r>
              <a:rPr lang="en-IN" sz="2400" dirty="0" smtClean="0">
                <a:latin typeface="+mn-lt"/>
              </a:rPr>
              <a:t>H</a:t>
            </a:r>
            <a:r>
              <a:rPr lang="en-IN" sz="100" dirty="0" smtClean="0">
                <a:latin typeface="+mn-lt"/>
              </a:rPr>
              <a:t> </a:t>
            </a:r>
            <a:r>
              <a:rPr lang="en-IN" sz="2400" dirty="0" smtClean="0">
                <a:latin typeface="+mn-lt"/>
              </a:rPr>
              <a:t>P</a:t>
            </a:r>
          </a:p>
          <a:p>
            <a:pPr lvl="1"/>
            <a:r>
              <a:rPr lang="en-IN" sz="2400" b="1" dirty="0" smtClean="0">
                <a:latin typeface="+mn-lt"/>
              </a:rPr>
              <a:t>Middle-tier Web server</a:t>
            </a:r>
          </a:p>
          <a:p>
            <a:r>
              <a:rPr lang="en-IN" sz="2400" dirty="0" smtClean="0">
                <a:latin typeface="+mn-lt"/>
              </a:rPr>
              <a:t>H</a:t>
            </a:r>
            <a:r>
              <a:rPr lang="en-IN" sz="100" dirty="0" smtClean="0">
                <a:latin typeface="+mn-lt"/>
              </a:rPr>
              <a:t> </a:t>
            </a:r>
            <a:r>
              <a:rPr lang="en-IN" sz="2400" dirty="0" smtClean="0">
                <a:latin typeface="+mn-lt"/>
              </a:rPr>
              <a:t>T</a:t>
            </a:r>
            <a:r>
              <a:rPr lang="en-IN" sz="100" dirty="0" smtClean="0">
                <a:latin typeface="+mn-lt"/>
              </a:rPr>
              <a:t> </a:t>
            </a:r>
            <a:r>
              <a:rPr lang="en-IN" sz="2400" dirty="0" smtClean="0">
                <a:latin typeface="+mn-lt"/>
              </a:rPr>
              <a:t>M</a:t>
            </a:r>
            <a:r>
              <a:rPr lang="en-IN" sz="100" dirty="0" smtClean="0">
                <a:latin typeface="+mn-lt"/>
              </a:rPr>
              <a:t> </a:t>
            </a:r>
            <a:r>
              <a:rPr lang="en-IN" sz="2400" dirty="0" smtClean="0">
                <a:latin typeface="+mn-lt"/>
              </a:rPr>
              <a:t>L</a:t>
            </a:r>
            <a:endParaRPr lang="en-IN" sz="2400" dirty="0">
              <a:latin typeface="+mn-lt"/>
            </a:endParaRPr>
          </a:p>
          <a:p>
            <a:pPr lvl="1"/>
            <a:r>
              <a:rPr lang="en-IN" sz="2400" b="1" dirty="0">
                <a:latin typeface="+mn-lt"/>
              </a:rPr>
              <a:t>Client tier</a:t>
            </a:r>
          </a:p>
        </p:txBody>
      </p:sp>
    </p:spTree>
    <p:extLst>
      <p:ext uri="{BB962C8B-B14F-4D97-AF65-F5344CB8AC3E}">
        <p14:creationId xmlns:p14="http://schemas.microsoft.com/office/powerpoint/2010/main" val="12638275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Figure </a:t>
            </a:r>
            <a:r>
              <a:rPr lang="en-US" altLang="en-US" dirty="0" smtClean="0">
                <a:latin typeface="Times New Roman" panose="02020603050405020304" pitchFamily="18" charset="0"/>
                <a:cs typeface="Times New Roman" panose="02020603050405020304" pitchFamily="18" charset="0"/>
              </a:rPr>
              <a:t>11.1a P</a:t>
            </a:r>
            <a:r>
              <a:rPr lang="en-US" altLang="en-US" sz="100" dirty="0" smtClean="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H</a:t>
            </a:r>
            <a:r>
              <a:rPr lang="en-US" altLang="en-US" sz="100" dirty="0" smtClean="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P Program Segment </a:t>
            </a:r>
            <a:r>
              <a:rPr lang="en-US" altLang="en-US" dirty="0">
                <a:latin typeface="Times New Roman" panose="02020603050405020304" pitchFamily="18" charset="0"/>
                <a:cs typeface="Times New Roman" panose="02020603050405020304" pitchFamily="18" charset="0"/>
              </a:rPr>
              <a:t>for </a:t>
            </a:r>
            <a:r>
              <a:rPr lang="en-US" altLang="en-US" dirty="0" smtClean="0">
                <a:latin typeface="Times New Roman" panose="02020603050405020304" pitchFamily="18" charset="0"/>
                <a:cs typeface="Times New Roman" panose="02020603050405020304" pitchFamily="18" charset="0"/>
              </a:rPr>
              <a:t>Entering </a:t>
            </a:r>
            <a:r>
              <a:rPr lang="en-US" altLang="en-US" dirty="0">
                <a:latin typeface="Times New Roman" panose="02020603050405020304" pitchFamily="18" charset="0"/>
                <a:cs typeface="Times New Roman" panose="02020603050405020304" pitchFamily="18" charset="0"/>
              </a:rPr>
              <a:t>a G</a:t>
            </a:r>
            <a:r>
              <a:rPr lang="en-US" altLang="en-US" dirty="0" smtClean="0">
                <a:latin typeface="Times New Roman" panose="02020603050405020304" pitchFamily="18" charset="0"/>
                <a:cs typeface="Times New Roman" panose="02020603050405020304" pitchFamily="18" charset="0"/>
              </a:rPr>
              <a:t>reeting</a:t>
            </a:r>
            <a:endParaRPr lang="en-IN" dirty="0">
              <a:latin typeface="Times New Roman" panose="02020603050405020304" pitchFamily="18" charset="0"/>
              <a:cs typeface="Times New Roman" panose="02020603050405020304" pitchFamily="18" charset="0"/>
            </a:endParaRPr>
          </a:p>
        </p:txBody>
      </p:sp>
      <p:pic>
        <p:nvPicPr>
          <p:cNvPr id="5" name="Picture 3" descr="Computer code has 17 lines. A comment, forward slash forward slash Program Segment P 1 colon precedes the computer program. The lines read as follows. Line 0. left angle bracket question mark p h p. Line 1. forward slash forward slash Printing a welcome message if the user submitted their name forward slash forward slash through the H T M L form. Line 2. if left parenthesis dollar sign underscore POST left bracket single quote user underscore name single quote right bracket right parenthesis left brace. Line 3, indented once. print left parenthesis double quote Welcome comma double quote right parenthesis semicolon. Line 4, indented once. print left parenthesis dollar sign underscore POST left bracket single quote user underscore name single quote right bracket right parenthesis semicolon. Line 5. right brace. Line 6. else left brace. Line 7, indented once. forward slash forward slash Printing the form to enter the user name since no name has forward slash forward slash been entered yet. Line 8, indented once. Print left angle bracket left angle bracket left angle bracket underscore H T M L underscore. Line 9, indented once. left angle bracket FORM method equals double quote post double quote action equals double quote dollar sign underscore SERVER left bracket single quote P H P underscore SELF single quote right bracket double quote right angle bracket. Line 10, indented once. Enter your name colon left angle bracket input type equals double quote text double quote name equals double quote user underscore name double quote right angle bracket. Line 11, indented once. left angle bracket B R forward slash right angle bracket. Line 12, indented once. left angle bracket INPUT type equals double quote submit double quote value equals double quote SUBMIT NAME double quote right angle bracket. Line 13, indented once. left angle bracket forward slash FORM right angle bracket. Line 14, indented once. underscore H T M L underscore semicolon. Line 15. right brace. Line 16. question mark right angle bracket."/>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7207" y="1547445"/>
            <a:ext cx="7009586" cy="4690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7053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880419"/>
          </a:xfrm>
        </p:spPr>
        <p:txBody>
          <a:bodyPr/>
          <a:lstStyle/>
          <a:p>
            <a:r>
              <a:rPr lang="en-US" altLang="en-US" sz="2800" dirty="0">
                <a:latin typeface="Times New Roman" panose="02020603050405020304" pitchFamily="18" charset="0"/>
                <a:cs typeface="Times New Roman" panose="02020603050405020304" pitchFamily="18" charset="0"/>
              </a:rPr>
              <a:t>Figure 11.1b-d </a:t>
            </a:r>
            <a:r>
              <a:rPr lang="en-US" altLang="en-US" sz="2800" dirty="0" smtClean="0">
                <a:latin typeface="Times New Roman" panose="02020603050405020304" pitchFamily="18" charset="0"/>
                <a:cs typeface="Times New Roman" panose="02020603050405020304" pitchFamily="18" charset="0"/>
              </a:rPr>
              <a:t>(</a:t>
            </a:r>
            <a:r>
              <a:rPr lang="en-US" altLang="en-US" sz="2800" dirty="0">
                <a:latin typeface="Times New Roman" panose="02020603050405020304" pitchFamily="18" charset="0"/>
                <a:cs typeface="Times New Roman" panose="02020603050405020304" pitchFamily="18" charset="0"/>
              </a:rPr>
              <a:t>b) Initial </a:t>
            </a:r>
            <a:r>
              <a:rPr lang="en-US" altLang="en-US" sz="2800" dirty="0" smtClean="0">
                <a:latin typeface="Times New Roman" panose="02020603050405020304" pitchFamily="18" charset="0"/>
                <a:cs typeface="Times New Roman" panose="02020603050405020304" pitchFamily="18" charset="0"/>
              </a:rPr>
              <a:t>Form Displayed </a:t>
            </a:r>
            <a:r>
              <a:rPr lang="en-US" altLang="en-US" sz="2800" dirty="0">
                <a:latin typeface="Times New Roman" panose="02020603050405020304" pitchFamily="18" charset="0"/>
                <a:cs typeface="Times New Roman" panose="02020603050405020304" pitchFamily="18" charset="0"/>
              </a:rPr>
              <a:t>by </a:t>
            </a:r>
            <a:r>
              <a:rPr lang="en-US" altLang="en-US" sz="2800" dirty="0" smtClean="0">
                <a:latin typeface="Times New Roman" panose="02020603050405020304" pitchFamily="18" charset="0"/>
                <a:cs typeface="Times New Roman" panose="02020603050405020304" pitchFamily="18" charset="0"/>
              </a:rPr>
              <a:t>P</a:t>
            </a:r>
            <a:r>
              <a:rPr lang="en-US" altLang="en-US" sz="100" dirty="0" smtClean="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H</a:t>
            </a:r>
            <a:r>
              <a:rPr lang="en-US" altLang="en-US" sz="100" dirty="0" smtClean="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P Program Segment</a:t>
            </a:r>
            <a:r>
              <a:rPr lang="en-US" altLang="en-US" sz="2800" dirty="0">
                <a:latin typeface="Times New Roman" panose="02020603050405020304" pitchFamily="18" charset="0"/>
                <a:cs typeface="Times New Roman" panose="02020603050405020304" pitchFamily="18" charset="0"/>
              </a:rPr>
              <a:t>. (c) User </a:t>
            </a:r>
            <a:r>
              <a:rPr lang="en-US" altLang="en-US" sz="2800" dirty="0" smtClean="0">
                <a:latin typeface="Times New Roman" panose="02020603050405020304" pitchFamily="18" charset="0"/>
                <a:cs typeface="Times New Roman" panose="02020603050405020304" pitchFamily="18" charset="0"/>
              </a:rPr>
              <a:t>Enters Name </a:t>
            </a:r>
            <a:r>
              <a:rPr lang="en-US" altLang="en-US" sz="2800" dirty="0">
                <a:latin typeface="Times New Roman" panose="02020603050405020304" pitchFamily="18" charset="0"/>
                <a:cs typeface="Times New Roman" panose="02020603050405020304" pitchFamily="18" charset="0"/>
              </a:rPr>
              <a:t>John Smith. (d) Form </a:t>
            </a:r>
            <a:r>
              <a:rPr lang="en-US" altLang="en-US" sz="2800" dirty="0" smtClean="0">
                <a:latin typeface="Times New Roman" panose="02020603050405020304" pitchFamily="18" charset="0"/>
                <a:cs typeface="Times New Roman" panose="02020603050405020304" pitchFamily="18" charset="0"/>
              </a:rPr>
              <a:t>Prints Welcome Message </a:t>
            </a:r>
            <a:r>
              <a:rPr lang="en-US" altLang="en-US" sz="2800" dirty="0">
                <a:latin typeface="Times New Roman" panose="02020603050405020304" pitchFamily="18" charset="0"/>
                <a:cs typeface="Times New Roman" panose="02020603050405020304" pitchFamily="18" charset="0"/>
              </a:rPr>
              <a:t>for John </a:t>
            </a:r>
            <a:r>
              <a:rPr lang="en-US" altLang="en-US" sz="2800" dirty="0" smtClean="0">
                <a:latin typeface="Times New Roman" panose="02020603050405020304" pitchFamily="18" charset="0"/>
                <a:cs typeface="Times New Roman" panose="02020603050405020304" pitchFamily="18" charset="0"/>
              </a:rPr>
              <a:t>Smith</a:t>
            </a:r>
            <a:endParaRPr lang="en-IN" sz="2800" dirty="0">
              <a:latin typeface="Times New Roman" panose="02020603050405020304" pitchFamily="18" charset="0"/>
              <a:cs typeface="Times New Roman" panose="02020603050405020304" pitchFamily="18" charset="0"/>
            </a:endParaRPr>
          </a:p>
        </p:txBody>
      </p:sp>
      <p:pic>
        <p:nvPicPr>
          <p:cNvPr id="4" name="Picture 2" descr="A screenshot displays three forms: b; c; and d. Form b displays a text, Enter your name colon with the corresponding option displayed is blank. Submit name button is enabled. Form c displays, John Smith in option of enter your name. Form d displays text, welcome, John Smith."/>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7758" y="2597137"/>
            <a:ext cx="7908484" cy="2425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969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smtClean="0"/>
              <a:t>A </a:t>
            </a:r>
            <a:r>
              <a:rPr lang="en-US" altLang="en-US" dirty="0"/>
              <a:t>Simple </a:t>
            </a:r>
            <a:r>
              <a:rPr lang="en-US" altLang="en-US" dirty="0" smtClean="0"/>
              <a:t>P</a:t>
            </a:r>
            <a:r>
              <a:rPr lang="en-US" altLang="en-US" sz="100" dirty="0" smtClean="0"/>
              <a:t> </a:t>
            </a:r>
            <a:r>
              <a:rPr lang="en-US" altLang="en-US" dirty="0" smtClean="0"/>
              <a:t>H</a:t>
            </a:r>
            <a:r>
              <a:rPr lang="en-US" altLang="en-US" sz="100" dirty="0" smtClean="0"/>
              <a:t> </a:t>
            </a:r>
            <a:r>
              <a:rPr lang="en-US" altLang="en-US" dirty="0" smtClean="0"/>
              <a:t>P Example </a:t>
            </a:r>
            <a:r>
              <a:rPr lang="en-US" altLang="en-US" sz="2000" b="0" dirty="0" smtClean="0"/>
              <a:t>(3 of 5)</a:t>
            </a:r>
            <a:endParaRPr lang="en-IN" sz="2000" b="0" dirty="0"/>
          </a:p>
        </p:txBody>
      </p:sp>
      <p:sp>
        <p:nvSpPr>
          <p:cNvPr id="5" name="Text Placeholder 4"/>
          <p:cNvSpPr>
            <a:spLocks noGrp="1"/>
          </p:cNvSpPr>
          <p:nvPr>
            <p:ph type="body" idx="1"/>
          </p:nvPr>
        </p:nvSpPr>
        <p:spPr/>
        <p:txBody>
          <a:bodyPr/>
          <a:lstStyle/>
          <a:p>
            <a:r>
              <a:rPr lang="en-IN" sz="2400" dirty="0">
                <a:latin typeface="+mn-lt"/>
              </a:rPr>
              <a:t>Example Figure 11.1(a</a:t>
            </a:r>
            <a:r>
              <a:rPr lang="en-IN" sz="2400" dirty="0" smtClean="0">
                <a:latin typeface="+mn-lt"/>
              </a:rPr>
              <a:t>) (see slide 5)</a:t>
            </a:r>
            <a:endParaRPr lang="en-IN" sz="2400" dirty="0">
              <a:latin typeface="+mn-lt"/>
            </a:endParaRPr>
          </a:p>
          <a:p>
            <a:r>
              <a:rPr lang="en-IN" sz="2400" dirty="0" smtClean="0">
                <a:latin typeface="+mn-lt"/>
              </a:rPr>
              <a:t>P</a:t>
            </a:r>
            <a:r>
              <a:rPr lang="en-IN" sz="100" dirty="0" smtClean="0">
                <a:latin typeface="+mn-lt"/>
              </a:rPr>
              <a:t> </a:t>
            </a:r>
            <a:r>
              <a:rPr lang="en-IN" sz="2400" dirty="0" smtClean="0">
                <a:latin typeface="+mn-lt"/>
              </a:rPr>
              <a:t>H</a:t>
            </a:r>
            <a:r>
              <a:rPr lang="en-IN" sz="100" dirty="0" smtClean="0">
                <a:latin typeface="+mn-lt"/>
              </a:rPr>
              <a:t> </a:t>
            </a:r>
            <a:r>
              <a:rPr lang="en-IN" sz="2400" dirty="0" smtClean="0">
                <a:latin typeface="+mn-lt"/>
              </a:rPr>
              <a:t>P </a:t>
            </a:r>
            <a:r>
              <a:rPr lang="en-IN" sz="2400" dirty="0">
                <a:latin typeface="+mn-lt"/>
              </a:rPr>
              <a:t>script stored in:</a:t>
            </a:r>
          </a:p>
          <a:p>
            <a:pPr lvl="1"/>
            <a:r>
              <a:rPr lang="en-IN" sz="2400" dirty="0">
                <a:latin typeface="+mn-lt"/>
                <a:hlinkClick r:id="rId3" tooltip="http://www.myserver.com/example/greeting.php"/>
              </a:rPr>
              <a:t>http://www.myserver.com/example/greeting.php</a:t>
            </a:r>
            <a:endParaRPr lang="en-IN" sz="2400" dirty="0">
              <a:latin typeface="+mn-lt"/>
            </a:endParaRPr>
          </a:p>
          <a:p>
            <a:r>
              <a:rPr lang="en-IN" sz="2400" dirty="0">
                <a:latin typeface="Courier New" panose="02070309020205020404" pitchFamily="49" charset="0"/>
                <a:cs typeface="Courier New" panose="02070309020205020404" pitchFamily="49" charset="0"/>
              </a:rPr>
              <a:t>&lt;?</a:t>
            </a:r>
            <a:r>
              <a:rPr lang="en-IN" sz="2400" dirty="0" smtClean="0">
                <a:latin typeface="Courier New" panose="02070309020205020404" pitchFamily="49" charset="0"/>
                <a:cs typeface="Courier New" panose="02070309020205020404" pitchFamily="49" charset="0"/>
              </a:rPr>
              <a:t>p</a:t>
            </a:r>
            <a:r>
              <a:rPr lang="en-IN" sz="100" dirty="0" smtClean="0">
                <a:latin typeface="Courier New" panose="02070309020205020404" pitchFamily="49" charset="0"/>
                <a:cs typeface="Courier New" panose="02070309020205020404" pitchFamily="49" charset="0"/>
              </a:rPr>
              <a:t> </a:t>
            </a:r>
            <a:r>
              <a:rPr lang="en-IN" sz="2400" dirty="0" smtClean="0">
                <a:latin typeface="Courier New" panose="02070309020205020404" pitchFamily="49" charset="0"/>
                <a:cs typeface="Courier New" panose="02070309020205020404" pitchFamily="49" charset="0"/>
              </a:rPr>
              <a:t>h</a:t>
            </a:r>
            <a:r>
              <a:rPr lang="en-IN" sz="100" dirty="0" smtClean="0">
                <a:latin typeface="Courier New" panose="02070309020205020404" pitchFamily="49" charset="0"/>
                <a:cs typeface="Courier New" panose="02070309020205020404" pitchFamily="49" charset="0"/>
              </a:rPr>
              <a:t> </a:t>
            </a:r>
            <a:r>
              <a:rPr lang="en-IN" sz="2400" dirty="0" smtClean="0">
                <a:latin typeface="Courier New" panose="02070309020205020404" pitchFamily="49" charset="0"/>
                <a:cs typeface="Courier New" panose="02070309020205020404" pitchFamily="49" charset="0"/>
              </a:rPr>
              <a:t>p</a:t>
            </a:r>
            <a:endParaRPr lang="en-IN" sz="2400" dirty="0">
              <a:latin typeface="Courier New" panose="02070309020205020404" pitchFamily="49" charset="0"/>
              <a:cs typeface="Courier New" panose="02070309020205020404" pitchFamily="49" charset="0"/>
            </a:endParaRPr>
          </a:p>
          <a:p>
            <a:pPr lvl="1"/>
            <a:r>
              <a:rPr lang="en-IN" sz="2400" dirty="0" smtClean="0">
                <a:latin typeface="+mn-lt"/>
              </a:rPr>
              <a:t>P</a:t>
            </a:r>
            <a:r>
              <a:rPr lang="en-IN" sz="100" dirty="0" smtClean="0">
                <a:latin typeface="+mn-lt"/>
              </a:rPr>
              <a:t> </a:t>
            </a:r>
            <a:r>
              <a:rPr lang="en-IN" sz="2400" dirty="0" smtClean="0">
                <a:latin typeface="+mn-lt"/>
              </a:rPr>
              <a:t>H</a:t>
            </a:r>
            <a:r>
              <a:rPr lang="en-IN" sz="100" dirty="0" smtClean="0">
                <a:latin typeface="+mn-lt"/>
              </a:rPr>
              <a:t> </a:t>
            </a:r>
            <a:r>
              <a:rPr lang="en-IN" sz="2400" dirty="0" smtClean="0">
                <a:latin typeface="+mn-lt"/>
              </a:rPr>
              <a:t>P </a:t>
            </a:r>
            <a:r>
              <a:rPr lang="en-IN" sz="2400" dirty="0">
                <a:latin typeface="+mn-lt"/>
              </a:rPr>
              <a:t>start tag</a:t>
            </a:r>
          </a:p>
          <a:p>
            <a:r>
              <a:rPr lang="en-IN" sz="2400" dirty="0">
                <a:latin typeface="Courier New" panose="02070309020205020404" pitchFamily="49" charset="0"/>
                <a:cs typeface="Courier New" panose="02070309020205020404" pitchFamily="49" charset="0"/>
              </a:rPr>
              <a:t>?&gt;</a:t>
            </a:r>
          </a:p>
          <a:p>
            <a:pPr lvl="1"/>
            <a:r>
              <a:rPr lang="en-IN" sz="2400" dirty="0" smtClean="0">
                <a:latin typeface="+mn-lt"/>
              </a:rPr>
              <a:t>P</a:t>
            </a:r>
            <a:r>
              <a:rPr lang="en-IN" sz="100" dirty="0" smtClean="0">
                <a:latin typeface="+mn-lt"/>
              </a:rPr>
              <a:t> </a:t>
            </a:r>
            <a:r>
              <a:rPr lang="en-IN" sz="2400" dirty="0" smtClean="0">
                <a:latin typeface="+mn-lt"/>
              </a:rPr>
              <a:t>H</a:t>
            </a:r>
            <a:r>
              <a:rPr lang="en-IN" sz="100" dirty="0" smtClean="0">
                <a:latin typeface="+mn-lt"/>
              </a:rPr>
              <a:t> </a:t>
            </a:r>
            <a:r>
              <a:rPr lang="en-IN" sz="2400" dirty="0" smtClean="0">
                <a:latin typeface="+mn-lt"/>
              </a:rPr>
              <a:t>P </a:t>
            </a:r>
            <a:r>
              <a:rPr lang="en-IN" sz="2400" dirty="0">
                <a:latin typeface="+mn-lt"/>
              </a:rPr>
              <a:t>end tag</a:t>
            </a:r>
          </a:p>
          <a:p>
            <a:r>
              <a:rPr lang="en-IN" sz="2400" dirty="0">
                <a:latin typeface="+mn-lt"/>
              </a:rPr>
              <a:t>Comments</a:t>
            </a:r>
            <a:r>
              <a:rPr lang="en-IN" sz="2400" dirty="0" smtClean="0">
                <a:latin typeface="+mn-lt"/>
              </a:rPr>
              <a:t>:</a:t>
            </a:r>
            <a:endParaRPr lang="en-IN" sz="2400" dirty="0">
              <a:latin typeface="Courier New" panose="02070309020205020404" pitchFamily="49" charset="0"/>
              <a:cs typeface="Courier New" panose="02070309020205020404" pitchFamily="49" charset="0"/>
            </a:endParaRPr>
          </a:p>
        </p:txBody>
      </p:sp>
      <p:graphicFrame>
        <p:nvGraphicFramePr>
          <p:cNvPr id="2" name="Object 1" descr="forward slash forward slash or forward slash star star forward slash"/>
          <p:cNvGraphicFramePr>
            <a:graphicFrameLocks noChangeAspect="1"/>
          </p:cNvGraphicFramePr>
          <p:nvPr>
            <p:extLst>
              <p:ext uri="{D42A27DB-BD31-4B8C-83A1-F6EECF244321}">
                <p14:modId xmlns:p14="http://schemas.microsoft.com/office/powerpoint/2010/main" val="1241023797"/>
              </p:ext>
            </p:extLst>
          </p:nvPr>
        </p:nvGraphicFramePr>
        <p:xfrm>
          <a:off x="2425361" y="5213539"/>
          <a:ext cx="1769535" cy="381130"/>
        </p:xfrm>
        <a:graphic>
          <a:graphicData uri="http://schemas.openxmlformats.org/presentationml/2006/ole">
            <mc:AlternateContent xmlns:mc="http://schemas.openxmlformats.org/markup-compatibility/2006">
              <mc:Choice xmlns:v="urn:schemas-microsoft-com:vml" Requires="v">
                <p:oleObj spid="_x0000_s1209" name="Equation" r:id="rId4" imgW="825480" imgH="177480" progId="Equation.DSMT4">
                  <p:embed/>
                </p:oleObj>
              </mc:Choice>
              <mc:Fallback>
                <p:oleObj name="Equation" r:id="rId4" imgW="825480" imgH="177480" progId="Equation.DSMT4">
                  <p:embed/>
                  <p:pic>
                    <p:nvPicPr>
                      <p:cNvPr id="0" name=""/>
                      <p:cNvPicPr/>
                      <p:nvPr/>
                    </p:nvPicPr>
                    <p:blipFill>
                      <a:blip r:embed="rId5"/>
                      <a:stretch>
                        <a:fillRect/>
                      </a:stretch>
                    </p:blipFill>
                    <p:spPr>
                      <a:xfrm>
                        <a:off x="2425361" y="5213539"/>
                        <a:ext cx="1769535" cy="381130"/>
                      </a:xfrm>
                      <a:prstGeom prst="rect">
                        <a:avLst/>
                      </a:prstGeom>
                    </p:spPr>
                  </p:pic>
                </p:oleObj>
              </mc:Fallback>
            </mc:AlternateContent>
          </a:graphicData>
        </a:graphic>
      </p:graphicFrame>
    </p:spTree>
    <p:extLst>
      <p:ext uri="{BB962C8B-B14F-4D97-AF65-F5344CB8AC3E}">
        <p14:creationId xmlns:p14="http://schemas.microsoft.com/office/powerpoint/2010/main" val="815159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 </a:t>
            </a:r>
            <a:r>
              <a:rPr lang="en-US" altLang="en-US" dirty="0"/>
              <a:t>Simple </a:t>
            </a:r>
            <a:r>
              <a:rPr lang="en-US" altLang="en-US" dirty="0" smtClean="0"/>
              <a:t>P</a:t>
            </a:r>
            <a:r>
              <a:rPr lang="en-US" altLang="en-US" sz="100" dirty="0" smtClean="0"/>
              <a:t> </a:t>
            </a:r>
            <a:r>
              <a:rPr lang="en-US" altLang="en-US" dirty="0" smtClean="0"/>
              <a:t>H</a:t>
            </a:r>
            <a:r>
              <a:rPr lang="en-US" altLang="en-US" sz="100" dirty="0" smtClean="0"/>
              <a:t> </a:t>
            </a:r>
            <a:r>
              <a:rPr lang="en-US" altLang="en-US" dirty="0" smtClean="0"/>
              <a:t>P </a:t>
            </a:r>
            <a:r>
              <a:rPr lang="en-US" altLang="en-US" dirty="0"/>
              <a:t>Example </a:t>
            </a:r>
            <a:r>
              <a:rPr lang="en-US" altLang="en-US" sz="2000" b="0" dirty="0" smtClean="0"/>
              <a:t>(4 of 5)</a:t>
            </a:r>
            <a:endParaRPr lang="en-IN" sz="2000" b="0" dirty="0"/>
          </a:p>
        </p:txBody>
      </p:sp>
      <p:sp>
        <p:nvSpPr>
          <p:cNvPr id="3" name="Text Placeholder 2"/>
          <p:cNvSpPr>
            <a:spLocks noGrp="1"/>
          </p:cNvSpPr>
          <p:nvPr>
            <p:ph type="body" idx="1"/>
          </p:nvPr>
        </p:nvSpPr>
        <p:spPr/>
        <p:txBody>
          <a:bodyPr/>
          <a:lstStyle/>
          <a:p>
            <a:r>
              <a:rPr lang="en-IN" sz="2400" dirty="0">
                <a:latin typeface="Courier New" panose="02070309020205020404" pitchFamily="49" charset="0"/>
                <a:cs typeface="Courier New" panose="02070309020205020404" pitchFamily="49" charset="0"/>
              </a:rPr>
              <a:t>$_</a:t>
            </a:r>
            <a:r>
              <a:rPr lang="en-IN" sz="2400" dirty="0" smtClean="0">
                <a:latin typeface="Courier New" panose="02070309020205020404" pitchFamily="49" charset="0"/>
                <a:cs typeface="Courier New" panose="02070309020205020404" pitchFamily="49" charset="0"/>
              </a:rPr>
              <a:t>POST</a:t>
            </a:r>
            <a:endParaRPr lang="en-IN" sz="2400" dirty="0">
              <a:latin typeface="+mn-lt"/>
            </a:endParaRPr>
          </a:p>
          <a:p>
            <a:pPr lvl="1"/>
            <a:r>
              <a:rPr lang="en-IN" sz="2400" b="1" dirty="0">
                <a:latin typeface="+mn-lt"/>
              </a:rPr>
              <a:t>Auto-global</a:t>
            </a:r>
            <a:r>
              <a:rPr lang="en-IN" sz="2400" dirty="0">
                <a:latin typeface="+mn-lt"/>
              </a:rPr>
              <a:t> predefined </a:t>
            </a:r>
            <a:r>
              <a:rPr lang="en-IN" sz="2400" dirty="0" smtClean="0">
                <a:latin typeface="+mn-lt"/>
              </a:rPr>
              <a:t>P</a:t>
            </a:r>
            <a:r>
              <a:rPr lang="en-IN" sz="100" dirty="0" smtClean="0">
                <a:latin typeface="+mn-lt"/>
              </a:rPr>
              <a:t> </a:t>
            </a:r>
            <a:r>
              <a:rPr lang="en-IN" sz="2400" dirty="0" smtClean="0">
                <a:latin typeface="+mn-lt"/>
              </a:rPr>
              <a:t>H</a:t>
            </a:r>
            <a:r>
              <a:rPr lang="en-IN" sz="100" dirty="0" smtClean="0">
                <a:latin typeface="+mn-lt"/>
              </a:rPr>
              <a:t> </a:t>
            </a:r>
            <a:r>
              <a:rPr lang="en-IN" sz="2400" dirty="0" smtClean="0">
                <a:latin typeface="+mn-lt"/>
              </a:rPr>
              <a:t>P variable</a:t>
            </a:r>
            <a:endParaRPr lang="en-IN" sz="2400" dirty="0">
              <a:latin typeface="+mn-lt"/>
            </a:endParaRPr>
          </a:p>
          <a:p>
            <a:pPr lvl="1"/>
            <a:r>
              <a:rPr lang="en-IN" sz="2400" dirty="0">
                <a:latin typeface="+mn-lt"/>
              </a:rPr>
              <a:t>Array that holds all the values entered through form parameters</a:t>
            </a:r>
          </a:p>
          <a:p>
            <a:r>
              <a:rPr lang="en-IN" sz="2400" dirty="0">
                <a:latin typeface="+mn-lt"/>
              </a:rPr>
              <a:t>Arrays are dynamic</a:t>
            </a:r>
          </a:p>
          <a:p>
            <a:r>
              <a:rPr lang="en-IN" sz="2400" b="1" dirty="0">
                <a:latin typeface="+mn-lt"/>
              </a:rPr>
              <a:t>Long text </a:t>
            </a:r>
            <a:r>
              <a:rPr lang="en-IN" sz="2400" b="1" dirty="0" smtClean="0">
                <a:latin typeface="+mn-lt"/>
              </a:rPr>
              <a:t>strings</a:t>
            </a:r>
            <a:endParaRPr lang="en-IN" sz="2400" b="1" dirty="0">
              <a:latin typeface="+mn-lt"/>
            </a:endParaRPr>
          </a:p>
          <a:p>
            <a:pPr lvl="1"/>
            <a:r>
              <a:rPr lang="en-IN" sz="2400" dirty="0">
                <a:latin typeface="+mn-lt"/>
              </a:rPr>
              <a:t>Between </a:t>
            </a:r>
            <a:r>
              <a:rPr lang="en-IN" sz="2400" dirty="0" smtClean="0">
                <a:latin typeface="+mn-lt"/>
              </a:rPr>
              <a:t>opening</a:t>
            </a:r>
            <a:endParaRPr lang="en-IN" sz="2400" dirty="0">
              <a:latin typeface="+mn-lt"/>
            </a:endParaRPr>
          </a:p>
        </p:txBody>
      </p:sp>
      <p:pic>
        <p:nvPicPr>
          <p:cNvPr id="5" name="Picture 4" descr="left angle bracket left angle bracket left angle bracket underscore HTML underscore and closing underscore HTML underscore semicolon"/>
          <p:cNvPicPr>
            <a:picLocks noChangeAspect="1"/>
          </p:cNvPicPr>
          <p:nvPr/>
        </p:nvPicPr>
        <p:blipFill rotWithShape="1">
          <a:blip r:embed="rId2"/>
          <a:srcRect l="8529"/>
          <a:stretch/>
        </p:blipFill>
        <p:spPr>
          <a:xfrm>
            <a:off x="3755642" y="4421611"/>
            <a:ext cx="4731776" cy="657943"/>
          </a:xfrm>
          <a:prstGeom prst="rect">
            <a:avLst/>
          </a:prstGeom>
        </p:spPr>
      </p:pic>
    </p:spTree>
    <p:extLst>
      <p:ext uri="{BB962C8B-B14F-4D97-AF65-F5344CB8AC3E}">
        <p14:creationId xmlns:p14="http://schemas.microsoft.com/office/powerpoint/2010/main" val="1806062136"/>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8259</TotalTime>
  <Words>1178</Words>
  <Application>Microsoft Office PowerPoint</Application>
  <PresentationFormat>On-screen Show (4:3)</PresentationFormat>
  <Paragraphs>186</Paragraphs>
  <Slides>36</Slides>
  <Notes>1</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36</vt:i4>
      </vt:variant>
    </vt:vector>
  </HeadingPairs>
  <TitlesOfParts>
    <vt:vector size="47" baseType="lpstr">
      <vt:lpstr>Arial</vt:lpstr>
      <vt:lpstr>Calibri</vt:lpstr>
      <vt:lpstr>Calibri Light</vt:lpstr>
      <vt:lpstr>Courier New</vt:lpstr>
      <vt:lpstr>Noto Sans Symbols</vt:lpstr>
      <vt:lpstr>Times New Roman</vt:lpstr>
      <vt:lpstr>Verdana</vt:lpstr>
      <vt:lpstr>508 Lecture</vt:lpstr>
      <vt:lpstr>Custom Design</vt:lpstr>
      <vt:lpstr>1_508 Lecture</vt:lpstr>
      <vt:lpstr>Equation</vt:lpstr>
      <vt:lpstr>Fundamentals of Database Systems</vt:lpstr>
      <vt:lpstr>Learning Objectives</vt:lpstr>
      <vt:lpstr>Web Database Programming Using P H P</vt:lpstr>
      <vt:lpstr>A Simple P H P Example (1 of 5)</vt:lpstr>
      <vt:lpstr>A Simple P H P Example (2 of 5)</vt:lpstr>
      <vt:lpstr>Figure 11.1a P H P Program Segment for Entering a Greeting</vt:lpstr>
      <vt:lpstr>Figure 11.1b-d (b) Initial Form Displayed by P H P Program Segment. (c) User Enters Name John Smith. (d) Form Prints Welcome Message for John Smith</vt:lpstr>
      <vt:lpstr>A Simple P H P Example (3 of 5)</vt:lpstr>
      <vt:lpstr>A Simple P H P Example (4 of 5)</vt:lpstr>
      <vt:lpstr>A Simple P H P Example (5 of 5)</vt:lpstr>
      <vt:lpstr>Overview of Basic Features of P H P</vt:lpstr>
      <vt:lpstr>P H P Variables, Data Types, and Programming Constructs (1 of 4)</vt:lpstr>
      <vt:lpstr>P H P Variables, Data Types, and Programming Constructs (2 of 4)</vt:lpstr>
      <vt:lpstr>P H P Variables, Data Types, and Programming Constructs (3 of 4)</vt:lpstr>
      <vt:lpstr>Figure 11.2 Illustrating Basic P H P String and Text Values</vt:lpstr>
      <vt:lpstr>P H P Variables, Data Types, and Programming Constructs (4 of 4)</vt:lpstr>
      <vt:lpstr>P H P Arrays (1 of 3)</vt:lpstr>
      <vt:lpstr>P H P Arrays (2 of 3)</vt:lpstr>
      <vt:lpstr>Figure 11.3 Illustrating Basic P H P Array Processing</vt:lpstr>
      <vt:lpstr>P H P Arrays (3 of 3)</vt:lpstr>
      <vt:lpstr>P H P Functions</vt:lpstr>
      <vt:lpstr>Figure 11.4 Rewriting Program Segment P1 as P1’ Using Functions</vt:lpstr>
      <vt:lpstr>Figure 11.5 Illustrating a Function with Arguments and Return Value</vt:lpstr>
      <vt:lpstr>P H P Server Variables and Forms (1 of 2)</vt:lpstr>
      <vt:lpstr>P H P Server Variables and Forms (2 of 2)</vt:lpstr>
      <vt:lpstr>Overview of P H P Database Programming</vt:lpstr>
      <vt:lpstr>Connecting to a Database</vt:lpstr>
      <vt:lpstr>Figure 11.6 Connecting to a Database, Creating a Table, and Inserting a Record</vt:lpstr>
      <vt:lpstr>Some Database Functions</vt:lpstr>
      <vt:lpstr>Collecting Data from Forms and Inserting Records</vt:lpstr>
      <vt:lpstr>Retrieval Queries from Database Tables</vt:lpstr>
      <vt:lpstr>Figure 11.7 Illustrating Database Retrieval Queries</vt:lpstr>
      <vt:lpstr>Other Techniques (1 of 2)</vt:lpstr>
      <vt:lpstr>Other Techniques (2 of 2)</vt:lpstr>
      <vt:lpstr>Summary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 7e</dc:title>
  <dc:subject>Computer Science</dc:subject>
  <dc:creator>Elmasri/Navathe</dc:creator>
  <cp:keywords>Fundamentals of Database Systems</cp:keywords>
  <cp:lastModifiedBy>Pavendan, Pugalendi</cp:lastModifiedBy>
  <cp:revision>769</cp:revision>
  <dcterms:modified xsi:type="dcterms:W3CDTF">2018-05-02T10:22:44Z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