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5"/>
  </p:notesMasterIdLst>
  <p:handoutMasterIdLst>
    <p:handoutMasterId r:id="rId66"/>
  </p:handoutMasterIdLst>
  <p:sldIdLst>
    <p:sldId id="301" r:id="rId3"/>
    <p:sldId id="305" r:id="rId4"/>
    <p:sldId id="307" r:id="rId5"/>
    <p:sldId id="308" r:id="rId6"/>
    <p:sldId id="309" r:id="rId7"/>
    <p:sldId id="310" r:id="rId8"/>
    <p:sldId id="311" r:id="rId9"/>
    <p:sldId id="312" r:id="rId10"/>
    <p:sldId id="316" r:id="rId11"/>
    <p:sldId id="317" r:id="rId12"/>
    <p:sldId id="318" r:id="rId13"/>
    <p:sldId id="313" r:id="rId14"/>
    <p:sldId id="319" r:id="rId15"/>
    <p:sldId id="322" r:id="rId16"/>
    <p:sldId id="320" r:id="rId17"/>
    <p:sldId id="321" r:id="rId18"/>
    <p:sldId id="323" r:id="rId19"/>
    <p:sldId id="324" r:id="rId20"/>
    <p:sldId id="326" r:id="rId21"/>
    <p:sldId id="327" r:id="rId22"/>
    <p:sldId id="328" r:id="rId23"/>
    <p:sldId id="329" r:id="rId24"/>
    <p:sldId id="325" r:id="rId25"/>
    <p:sldId id="330" r:id="rId26"/>
    <p:sldId id="331" r:id="rId27"/>
    <p:sldId id="334" r:id="rId28"/>
    <p:sldId id="335" r:id="rId29"/>
    <p:sldId id="332" r:id="rId30"/>
    <p:sldId id="336" r:id="rId31"/>
    <p:sldId id="337" r:id="rId32"/>
    <p:sldId id="333" r:id="rId33"/>
    <p:sldId id="338" r:id="rId34"/>
    <p:sldId id="341" r:id="rId35"/>
    <p:sldId id="339" r:id="rId36"/>
    <p:sldId id="342" r:id="rId37"/>
    <p:sldId id="340" r:id="rId38"/>
    <p:sldId id="343" r:id="rId39"/>
    <p:sldId id="344" r:id="rId40"/>
    <p:sldId id="345" r:id="rId41"/>
    <p:sldId id="346" r:id="rId42"/>
    <p:sldId id="347" r:id="rId43"/>
    <p:sldId id="348" r:id="rId44"/>
    <p:sldId id="351" r:id="rId45"/>
    <p:sldId id="349" r:id="rId46"/>
    <p:sldId id="350" r:id="rId47"/>
    <p:sldId id="352" r:id="rId48"/>
    <p:sldId id="353" r:id="rId49"/>
    <p:sldId id="354" r:id="rId50"/>
    <p:sldId id="355" r:id="rId51"/>
    <p:sldId id="356" r:id="rId52"/>
    <p:sldId id="357" r:id="rId53"/>
    <p:sldId id="358" r:id="rId54"/>
    <p:sldId id="360" r:id="rId55"/>
    <p:sldId id="362" r:id="rId56"/>
    <p:sldId id="363" r:id="rId57"/>
    <p:sldId id="365" r:id="rId58"/>
    <p:sldId id="367" r:id="rId59"/>
    <p:sldId id="368" r:id="rId60"/>
    <p:sldId id="369" r:id="rId61"/>
    <p:sldId id="371" r:id="rId62"/>
    <p:sldId id="372" r:id="rId63"/>
    <p:sldId id="306"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10" autoAdjust="0"/>
    <p:restoredTop sz="94419" autoAdjust="0"/>
  </p:normalViewPr>
  <p:slideViewPr>
    <p:cSldViewPr snapToGrid="0" snapToObjects="1">
      <p:cViewPr varScale="1">
        <p:scale>
          <a:sx n="61" d="100"/>
          <a:sy n="61" d="100"/>
        </p:scale>
        <p:origin x="1440" y="78"/>
      </p:cViewPr>
      <p:guideLst>
        <p:guide orient="horz" pos="2160"/>
        <p:guide pos="2880"/>
      </p:guideLst>
    </p:cSldViewPr>
  </p:slideViewPr>
  <p:outlineViewPr>
    <p:cViewPr>
      <p:scale>
        <a:sx n="66" d="100"/>
        <a:sy n="66" d="100"/>
      </p:scale>
      <p:origin x="0" y="-809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761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and Img">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1632397"/>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832649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12</a:t>
            </a:r>
            <a:endParaRPr lang="en-US" b="1" dirty="0">
              <a:latin typeface="+mn-lt"/>
            </a:endParaRPr>
          </a:p>
        </p:txBody>
      </p:sp>
      <p:sp>
        <p:nvSpPr>
          <p:cNvPr id="5" name="Text Placeholder 4"/>
          <p:cNvSpPr>
            <a:spLocks noGrp="1"/>
          </p:cNvSpPr>
          <p:nvPr>
            <p:ph type="body" idx="3"/>
          </p:nvPr>
        </p:nvSpPr>
        <p:spPr>
          <a:xfrm>
            <a:off x="5029200" y="3114461"/>
            <a:ext cx="3657600" cy="817459"/>
          </a:xfrm>
        </p:spPr>
        <p:txBody>
          <a:bodyPr/>
          <a:lstStyle/>
          <a:p>
            <a:pPr algn="ctr"/>
            <a:r>
              <a:rPr lang="en-IN" dirty="0">
                <a:latin typeface="+mn-lt"/>
              </a:rPr>
              <a:t>Object and Object-Relational Databases</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1046018"/>
          </a:xfrm>
        </p:spPr>
        <p:txBody>
          <a:bodyPr/>
          <a:lstStyle/>
          <a:p>
            <a:r>
              <a:rPr lang="en-US" altLang="en-US" sz="3000" dirty="0">
                <a:latin typeface="Times New Roman" panose="02020603050405020304" pitchFamily="18" charset="0"/>
                <a:cs typeface="Times New Roman" panose="02020603050405020304" pitchFamily="18" charset="0"/>
              </a:rPr>
              <a:t>Figure 12.2 Adding Operations to the Definitions of EMPLOYEE and DEPARTMENT</a:t>
            </a:r>
            <a:endParaRPr lang="en-IN" sz="3000" dirty="0">
              <a:latin typeface="Times New Roman" panose="02020603050405020304" pitchFamily="18" charset="0"/>
              <a:cs typeface="Times New Roman" panose="02020603050405020304" pitchFamily="18" charset="0"/>
            </a:endParaRPr>
          </a:p>
        </p:txBody>
      </p:sp>
      <p:pic>
        <p:nvPicPr>
          <p:cNvPr id="4" name="Picture 2" descr="Computer code has 8 lines. The lines read as follows. Line 1. define class EMPLOYEE. Line 2. type tuple left parenthesis F name colon string semicolon M i n i t colon char semicolon L name colon string semicolon S s n colon string semicolon Birth underscore date colon DATE semicolon Address colon string semicolon Sex colon char semicolon Salary colon float semicolon Supervisor colon EMPLOYEE semicolon D e p t colon DEPARTMENT semicolon right parenthesis semicolon. Line 3. operations age colon integer semicolon create underscore e m p colon EMPLOYEE semicolon destroy underscore e m p colon boolean semicolon. Line 4. end EMPLOYEE semicolon. Line 5. define class DEPARTMENT. Line 6. type tuple left parenthesis D name colon string semicolon D number colon integer semicolon M g r colon tuple left parenthesis Manager colon EMPLOYEE semicolon Start underscore date colon DATE semicolon right parenthesis semicolon Locations colon set left parenthesis string right parenthesis semicolon Employees colon set left parenthesis EMPLOYEE right parenthesis semicolon Projects set left parenthesis PROJECT right parenthesis semicolon right parenthesis semicolon. Line 7. operations no underscore of underscore e m p s colon Integer semicolon create underscore d e p t colon DEPARTMENT semicolon destroy underscore d e p t colon boolean semicolon assign underscore e m p left parenthesis e colon EMPLOYEE right parenthesis colon boolean semicolon left parenthesis asterisk adds an employee to the department asterisk right parenthesis remove underscore e m p left parenthesis e colon EMPLOYEE right parenthesis colon boolean semicolon left parenthesis asterisk removes an employee from the department asterisk right parenthesis. Line 8. end DEPARTMENT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6505" y="1706067"/>
            <a:ext cx="5529785" cy="442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780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Encapsulation of </a:t>
            </a:r>
            <a:r>
              <a:rPr lang="en-US" altLang="en-US" dirty="0" smtClean="0"/>
              <a:t>Operations </a:t>
            </a:r>
            <a:r>
              <a:rPr lang="en-US" altLang="en-US" sz="2000" b="0" dirty="0" smtClean="0"/>
              <a:t>(1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Encapsulation</a:t>
            </a:r>
          </a:p>
          <a:p>
            <a:pPr lvl="1"/>
            <a:r>
              <a:rPr lang="en-US" altLang="en-US" sz="2400" dirty="0">
                <a:latin typeface="+mn-lt"/>
              </a:rPr>
              <a:t>Related to abstract data types</a:t>
            </a:r>
          </a:p>
          <a:p>
            <a:pPr lvl="1"/>
            <a:r>
              <a:rPr lang="en-US" altLang="en-US" sz="2400" dirty="0">
                <a:latin typeface="+mn-lt"/>
              </a:rPr>
              <a:t>Define </a:t>
            </a:r>
            <a:r>
              <a:rPr lang="en-US" altLang="en-US" sz="2400" b="1" dirty="0">
                <a:latin typeface="+mn-lt"/>
              </a:rPr>
              <a:t>behavior</a:t>
            </a:r>
            <a:r>
              <a:rPr lang="en-US" altLang="en-US" sz="2400" dirty="0">
                <a:latin typeface="+mn-lt"/>
              </a:rPr>
              <a:t> of a class of object based </a:t>
            </a:r>
            <a:r>
              <a:rPr lang="en-US" altLang="en-US" sz="2400" dirty="0" smtClean="0">
                <a:latin typeface="+mn-lt"/>
              </a:rPr>
              <a:t>on operations </a:t>
            </a:r>
            <a:r>
              <a:rPr lang="en-US" altLang="en-US" sz="2400" dirty="0">
                <a:latin typeface="+mn-lt"/>
              </a:rPr>
              <a:t>that can be externally </a:t>
            </a:r>
            <a:r>
              <a:rPr lang="en-US" altLang="en-US" sz="2400" dirty="0" smtClean="0">
                <a:latin typeface="+mn-lt"/>
              </a:rPr>
              <a:t>applied</a:t>
            </a:r>
            <a:endParaRPr lang="en-US" altLang="en-US" sz="2400" dirty="0">
              <a:latin typeface="+mn-lt"/>
            </a:endParaRPr>
          </a:p>
          <a:p>
            <a:pPr lvl="1"/>
            <a:r>
              <a:rPr lang="en-US" altLang="en-US" sz="2400" dirty="0">
                <a:latin typeface="+mn-lt"/>
              </a:rPr>
              <a:t>External users only aware of interface of the operations</a:t>
            </a:r>
          </a:p>
          <a:p>
            <a:pPr lvl="1"/>
            <a:r>
              <a:rPr lang="en-US" altLang="en-US" sz="2400" dirty="0">
                <a:latin typeface="+mn-lt"/>
              </a:rPr>
              <a:t>Can divide structure of object into visible and hidden </a:t>
            </a:r>
            <a:r>
              <a:rPr lang="en-US" altLang="en-US" sz="2400" dirty="0" smtClean="0">
                <a:latin typeface="+mn-lt"/>
              </a:rPr>
              <a:t>attributes</a:t>
            </a:r>
            <a:endParaRPr lang="en-US" altLang="en-US" sz="2400" dirty="0">
              <a:latin typeface="+mn-lt"/>
            </a:endParaRPr>
          </a:p>
        </p:txBody>
      </p:sp>
    </p:spTree>
    <p:extLst>
      <p:ext uri="{BB962C8B-B14F-4D97-AF65-F5344CB8AC3E}">
        <p14:creationId xmlns:p14="http://schemas.microsoft.com/office/powerpoint/2010/main" val="1511649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Encapsulation of </a:t>
            </a:r>
            <a:r>
              <a:rPr lang="en-US" altLang="en-US" dirty="0" smtClean="0"/>
              <a:t>Operations </a:t>
            </a:r>
            <a:r>
              <a:rPr lang="en-US" altLang="en-US" sz="2000" b="0" dirty="0" smtClean="0"/>
              <a:t>(2 of 2)</a:t>
            </a:r>
            <a:endParaRPr lang="en-IN" sz="2000" b="0" dirty="0"/>
          </a:p>
        </p:txBody>
      </p:sp>
      <p:sp>
        <p:nvSpPr>
          <p:cNvPr id="3" name="Text Placeholder 2"/>
          <p:cNvSpPr>
            <a:spLocks noGrp="1"/>
          </p:cNvSpPr>
          <p:nvPr>
            <p:ph type="body" idx="1"/>
          </p:nvPr>
        </p:nvSpPr>
        <p:spPr/>
        <p:txBody>
          <a:bodyPr/>
          <a:lstStyle/>
          <a:p>
            <a:r>
              <a:rPr lang="en-US" altLang="en-US" sz="2400" b="1" dirty="0">
                <a:latin typeface="+mn-lt"/>
              </a:rPr>
              <a:t>Constructor </a:t>
            </a:r>
            <a:r>
              <a:rPr lang="en-US" altLang="en-US" sz="2400" dirty="0">
                <a:latin typeface="+mn-lt"/>
              </a:rPr>
              <a:t>operation</a:t>
            </a:r>
            <a:endParaRPr lang="en-US" altLang="en-US" sz="2400" b="1" dirty="0">
              <a:latin typeface="+mn-lt"/>
            </a:endParaRPr>
          </a:p>
          <a:p>
            <a:pPr lvl="1"/>
            <a:r>
              <a:rPr lang="en-US" altLang="en-US" sz="2400" dirty="0">
                <a:latin typeface="+mn-lt"/>
              </a:rPr>
              <a:t>Used to create a new </a:t>
            </a:r>
            <a:r>
              <a:rPr lang="en-US" altLang="en-US" sz="2400" dirty="0" smtClean="0">
                <a:latin typeface="+mn-lt"/>
              </a:rPr>
              <a:t>object</a:t>
            </a:r>
            <a:endParaRPr lang="en-US" altLang="en-US" sz="2400" dirty="0">
              <a:latin typeface="+mn-lt"/>
            </a:endParaRPr>
          </a:p>
          <a:p>
            <a:r>
              <a:rPr lang="en-US" altLang="en-US" sz="2400" b="1" dirty="0">
                <a:latin typeface="+mn-lt"/>
              </a:rPr>
              <a:t>Destructor</a:t>
            </a:r>
            <a:r>
              <a:rPr lang="en-US" altLang="en-US" sz="2400" dirty="0">
                <a:latin typeface="+mn-lt"/>
              </a:rPr>
              <a:t> operation</a:t>
            </a:r>
          </a:p>
          <a:p>
            <a:pPr lvl="1"/>
            <a:r>
              <a:rPr lang="en-US" altLang="en-US" sz="2400" dirty="0">
                <a:latin typeface="+mn-lt"/>
              </a:rPr>
              <a:t>Used to destroy (delete) an object</a:t>
            </a:r>
          </a:p>
          <a:p>
            <a:r>
              <a:rPr lang="en-US" altLang="en-US" sz="2400" b="1" dirty="0">
                <a:latin typeface="+mn-lt"/>
              </a:rPr>
              <a:t>Modifier </a:t>
            </a:r>
            <a:r>
              <a:rPr lang="en-US" altLang="en-US" sz="2400" dirty="0" smtClean="0">
                <a:latin typeface="+mn-lt"/>
              </a:rPr>
              <a:t>operations</a:t>
            </a:r>
            <a:endParaRPr lang="en-US" altLang="en-US" sz="2400" dirty="0">
              <a:latin typeface="+mn-lt"/>
            </a:endParaRPr>
          </a:p>
          <a:p>
            <a:pPr lvl="1"/>
            <a:r>
              <a:rPr lang="en-US" altLang="en-US" sz="2400" dirty="0">
                <a:latin typeface="+mn-lt"/>
              </a:rPr>
              <a:t>Modify the state of an object</a:t>
            </a:r>
          </a:p>
          <a:p>
            <a:r>
              <a:rPr lang="en-US" altLang="en-US" sz="2400" b="1" dirty="0">
                <a:latin typeface="+mn-lt"/>
              </a:rPr>
              <a:t>Retrieve</a:t>
            </a:r>
            <a:r>
              <a:rPr lang="en-US" altLang="en-US" sz="2400" dirty="0">
                <a:latin typeface="+mn-lt"/>
              </a:rPr>
              <a:t> operation</a:t>
            </a:r>
          </a:p>
          <a:p>
            <a:r>
              <a:rPr lang="en-US" altLang="en-US" sz="2400" b="1" dirty="0">
                <a:latin typeface="+mn-lt"/>
              </a:rPr>
              <a:t>Dot notation </a:t>
            </a:r>
            <a:r>
              <a:rPr lang="en-US" altLang="en-US" sz="2400" dirty="0">
                <a:latin typeface="+mn-lt"/>
              </a:rPr>
              <a:t>to apply operations to </a:t>
            </a:r>
            <a:r>
              <a:rPr lang="en-US" altLang="en-US" sz="2400" dirty="0" smtClean="0">
                <a:latin typeface="+mn-lt"/>
              </a:rPr>
              <a:t>object</a:t>
            </a:r>
            <a:endParaRPr lang="en-US" altLang="en-US" sz="2400" dirty="0">
              <a:latin typeface="+mn-lt"/>
            </a:endParaRPr>
          </a:p>
        </p:txBody>
      </p:sp>
    </p:spTree>
    <p:extLst>
      <p:ext uri="{BB962C8B-B14F-4D97-AF65-F5344CB8AC3E}">
        <p14:creationId xmlns:p14="http://schemas.microsoft.com/office/powerpoint/2010/main" val="263159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Persistence of Objects</a:t>
            </a:r>
            <a:endParaRPr lang="en-IN" dirty="0"/>
          </a:p>
        </p:txBody>
      </p:sp>
      <p:sp>
        <p:nvSpPr>
          <p:cNvPr id="3" name="Text Placeholder 2"/>
          <p:cNvSpPr>
            <a:spLocks noGrp="1"/>
          </p:cNvSpPr>
          <p:nvPr>
            <p:ph type="body" idx="1"/>
          </p:nvPr>
        </p:nvSpPr>
        <p:spPr/>
        <p:txBody>
          <a:bodyPr/>
          <a:lstStyle/>
          <a:p>
            <a:r>
              <a:rPr lang="en-US" altLang="en-US" sz="2400" b="1" dirty="0">
                <a:latin typeface="+mn-lt"/>
              </a:rPr>
              <a:t>Transient </a:t>
            </a:r>
            <a:r>
              <a:rPr lang="en-US" altLang="en-US" sz="2400" b="1" dirty="0" smtClean="0">
                <a:latin typeface="+mn-lt"/>
              </a:rPr>
              <a:t>objects</a:t>
            </a:r>
            <a:endParaRPr lang="en-US" altLang="en-US" sz="2400" b="1" dirty="0">
              <a:latin typeface="+mn-lt"/>
            </a:endParaRPr>
          </a:p>
          <a:p>
            <a:pPr lvl="1"/>
            <a:r>
              <a:rPr lang="en-US" altLang="en-US" sz="2400" dirty="0">
                <a:latin typeface="+mn-lt"/>
              </a:rPr>
              <a:t>Exist in executing </a:t>
            </a:r>
            <a:r>
              <a:rPr lang="en-US" altLang="en-US" sz="2400" dirty="0" smtClean="0">
                <a:latin typeface="+mn-lt"/>
              </a:rPr>
              <a:t>program</a:t>
            </a:r>
            <a:endParaRPr lang="en-US" altLang="en-US" sz="2400" dirty="0">
              <a:latin typeface="+mn-lt"/>
            </a:endParaRPr>
          </a:p>
          <a:p>
            <a:pPr lvl="1"/>
            <a:r>
              <a:rPr lang="en-US" altLang="en-US" sz="2400" dirty="0">
                <a:latin typeface="+mn-lt"/>
              </a:rPr>
              <a:t>Disappear once program </a:t>
            </a:r>
            <a:r>
              <a:rPr lang="en-US" altLang="en-US" sz="2400" dirty="0" smtClean="0">
                <a:latin typeface="+mn-lt"/>
              </a:rPr>
              <a:t>terminates</a:t>
            </a:r>
            <a:endParaRPr lang="en-US" altLang="en-US" sz="2400" dirty="0">
              <a:latin typeface="+mn-lt"/>
            </a:endParaRPr>
          </a:p>
          <a:p>
            <a:r>
              <a:rPr lang="en-US" altLang="en-US" sz="2400" b="1" dirty="0">
                <a:latin typeface="+mn-lt"/>
              </a:rPr>
              <a:t>Persistent </a:t>
            </a:r>
            <a:r>
              <a:rPr lang="en-US" altLang="en-US" sz="2400" b="1" dirty="0" smtClean="0">
                <a:latin typeface="+mn-lt"/>
              </a:rPr>
              <a:t>objects</a:t>
            </a:r>
            <a:endParaRPr lang="en-US" altLang="en-US" sz="2400" b="1" dirty="0">
              <a:latin typeface="+mn-lt"/>
            </a:endParaRPr>
          </a:p>
          <a:p>
            <a:pPr lvl="1"/>
            <a:r>
              <a:rPr lang="en-US" altLang="en-US" sz="2400" dirty="0">
                <a:latin typeface="+mn-lt"/>
              </a:rPr>
              <a:t>Stored in database, persist after program termination</a:t>
            </a:r>
          </a:p>
          <a:p>
            <a:pPr lvl="1"/>
            <a:r>
              <a:rPr lang="en-US" altLang="en-US" sz="2400" b="1" dirty="0">
                <a:latin typeface="+mn-lt"/>
              </a:rPr>
              <a:t>Naming mechanism: </a:t>
            </a:r>
            <a:r>
              <a:rPr lang="en-US" altLang="en-US" sz="2400" dirty="0">
                <a:latin typeface="+mn-lt"/>
              </a:rPr>
              <a:t>object assigned a unique name in object base, user finds object by its name</a:t>
            </a:r>
            <a:endParaRPr lang="en-US" altLang="en-US" sz="2400" b="1" dirty="0">
              <a:latin typeface="+mn-lt"/>
            </a:endParaRPr>
          </a:p>
          <a:p>
            <a:pPr lvl="1"/>
            <a:r>
              <a:rPr lang="en-US" altLang="en-US" sz="2400" b="1" dirty="0">
                <a:latin typeface="+mn-lt"/>
              </a:rPr>
              <a:t>Reachability: </a:t>
            </a:r>
            <a:r>
              <a:rPr lang="en-US" altLang="en-US" sz="2400" dirty="0">
                <a:latin typeface="+mn-lt"/>
              </a:rPr>
              <a:t>object referenced from other persistent objects, object located through </a:t>
            </a:r>
            <a:r>
              <a:rPr lang="en-US" altLang="en-US" sz="2400" dirty="0" smtClean="0">
                <a:latin typeface="+mn-lt"/>
              </a:rPr>
              <a:t>references</a:t>
            </a:r>
            <a:endParaRPr lang="en-US" altLang="en-US" sz="2400" b="1" dirty="0">
              <a:latin typeface="+mn-lt"/>
            </a:endParaRPr>
          </a:p>
        </p:txBody>
      </p:sp>
    </p:spTree>
    <p:extLst>
      <p:ext uri="{BB962C8B-B14F-4D97-AF65-F5344CB8AC3E}">
        <p14:creationId xmlns:p14="http://schemas.microsoft.com/office/powerpoint/2010/main" val="3204024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Figure </a:t>
            </a:r>
            <a:r>
              <a:rPr lang="en-IN" altLang="en-US" dirty="0" smtClean="0">
                <a:latin typeface="Times New Roman" panose="02020603050405020304" pitchFamily="18" charset="0"/>
                <a:cs typeface="Times New Roman" panose="02020603050405020304" pitchFamily="18" charset="0"/>
              </a:rPr>
              <a:t>12.3 Creating </a:t>
            </a:r>
            <a:r>
              <a:rPr lang="en-IN" altLang="en-US" dirty="0">
                <a:latin typeface="Times New Roman" panose="02020603050405020304" pitchFamily="18" charset="0"/>
                <a:cs typeface="Times New Roman" panose="02020603050405020304" pitchFamily="18" charset="0"/>
              </a:rPr>
              <a:t>Persistent Objects by Naming and </a:t>
            </a:r>
            <a:r>
              <a:rPr lang="en-IN" altLang="en-US" dirty="0" smtClean="0">
                <a:latin typeface="Times New Roman" panose="02020603050405020304" pitchFamily="18" charset="0"/>
                <a:cs typeface="Times New Roman" panose="02020603050405020304" pitchFamily="18" charset="0"/>
              </a:rPr>
              <a:t>Reachability</a:t>
            </a:r>
            <a:endParaRPr lang="en-IN" dirty="0">
              <a:latin typeface="Times New Roman" panose="02020603050405020304" pitchFamily="18" charset="0"/>
              <a:cs typeface="Times New Roman" panose="02020603050405020304" pitchFamily="18" charset="0"/>
            </a:endParaRPr>
          </a:p>
        </p:txBody>
      </p:sp>
      <p:pic>
        <p:nvPicPr>
          <p:cNvPr id="4" name="Picture 2" descr="Computer code has 13 lines. The lines read as follows. Line 1. define class DEPARTMENT underscore SET. Line 2. type set left parenthesis DEPARTMENT right parenthesis semicolon. Line 3. operations add underscore d e p t left parenthesis d colon DEPARTMENT right parenthesis colon boolean semicolon. Line 4. left parenthesis asterisk adds a department to the DEPARTMENT underscore SET object asterisk right parenthesis remove underscore d e p t left parenthesis d colon DEPARTMENT right parenthesis colon boolean semicolon. Line 5. left parenthesis asterisk removes a department from the DEPARTMENT underscore SET object asterisk right parenthesis create underscore d e p t underscore set colon DEPARTMENT underscore SET semicolon. Line 6. destroy underscore d e p t underscore set colon boolean semicolon. Line 7. end Department underscore Set semicolon. Line 8. Incomplete line of code. Line 9. persistent name ALL underscore DEPARTMENTS colon DEPARTMENT underscore SET semicolon left parenthesis asterisk ALL underscore DEPARTMENTS is a persistent named object of type DEPARTMENT underscore SET asterisk right parenthesis. Line 10. Incomplete line of code. Line 11. d colon equals create underscore d e p t semicolon left parenthesis asterisk create a new DEPARTMENT object in the variable d asterisk right parenthesis. Line 12. Incomplete line of code. Line 13. b colon equals ALL underscore DEPARTMENTS period add underscore d e p t left parenthesis d right parenthesis semicolon left parenthesis asterisk make d persistent by adding it to the persistent set ALL underscore DEPARTMENTS asterisk right parenthesi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3454" y="1741278"/>
            <a:ext cx="6720517" cy="441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218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dirty="0"/>
              <a:t>Type (Class) Hierarchies and </a:t>
            </a:r>
            <a:r>
              <a:rPr lang="en-IN" altLang="en-US" sz="3200" dirty="0" smtClean="0"/>
              <a:t>Inheritance </a:t>
            </a:r>
            <a:r>
              <a:rPr lang="en-IN" altLang="en-US" sz="2000" b="0" dirty="0" smtClean="0"/>
              <a:t>(1 of 3)</a:t>
            </a:r>
            <a:endParaRPr lang="en-IN" sz="2000" b="0" dirty="0"/>
          </a:p>
        </p:txBody>
      </p:sp>
      <p:sp>
        <p:nvSpPr>
          <p:cNvPr id="3" name="Text Placeholder 2"/>
          <p:cNvSpPr>
            <a:spLocks noGrp="1"/>
          </p:cNvSpPr>
          <p:nvPr>
            <p:ph type="body" idx="1"/>
          </p:nvPr>
        </p:nvSpPr>
        <p:spPr>
          <a:xfrm>
            <a:off x="457200" y="1600200"/>
            <a:ext cx="8229600" cy="3072384"/>
          </a:xfrm>
        </p:spPr>
        <p:txBody>
          <a:bodyPr/>
          <a:lstStyle/>
          <a:p>
            <a:r>
              <a:rPr lang="en-US" altLang="en-US" sz="2400" dirty="0" smtClean="0">
                <a:latin typeface="+mn-lt"/>
              </a:rPr>
              <a:t>Inheritance</a:t>
            </a:r>
            <a:endParaRPr lang="en-US" altLang="en-US" sz="2400" dirty="0">
              <a:latin typeface="+mn-lt"/>
            </a:endParaRPr>
          </a:p>
          <a:p>
            <a:pPr lvl="1"/>
            <a:r>
              <a:rPr lang="en-US" altLang="en-US" sz="2400" dirty="0">
                <a:latin typeface="+mn-lt"/>
              </a:rPr>
              <a:t>Definition of new types based on other predefined types</a:t>
            </a:r>
          </a:p>
          <a:p>
            <a:pPr lvl="1"/>
            <a:r>
              <a:rPr lang="en-US" altLang="en-US" sz="2400" dirty="0">
                <a:latin typeface="+mn-lt"/>
              </a:rPr>
              <a:t>Leads to </a:t>
            </a:r>
            <a:r>
              <a:rPr lang="en-US" altLang="en-US" sz="2400" b="1" dirty="0">
                <a:latin typeface="+mn-lt"/>
              </a:rPr>
              <a:t>type</a:t>
            </a:r>
            <a:r>
              <a:rPr lang="en-US" altLang="en-US" sz="2400" dirty="0">
                <a:latin typeface="+mn-lt"/>
              </a:rPr>
              <a:t> (or </a:t>
            </a:r>
            <a:r>
              <a:rPr lang="en-US" altLang="en-US" sz="2400" b="1" dirty="0">
                <a:latin typeface="+mn-lt"/>
              </a:rPr>
              <a:t>class</a:t>
            </a:r>
            <a:r>
              <a:rPr lang="en-US" altLang="en-US" sz="2400" dirty="0">
                <a:latin typeface="+mn-lt"/>
              </a:rPr>
              <a:t>) </a:t>
            </a:r>
            <a:r>
              <a:rPr lang="en-US" altLang="en-US" sz="2400" b="1" dirty="0">
                <a:latin typeface="+mn-lt"/>
              </a:rPr>
              <a:t>hierarchy</a:t>
            </a:r>
          </a:p>
          <a:p>
            <a:r>
              <a:rPr lang="en-US" altLang="en-US" sz="2400" dirty="0">
                <a:latin typeface="+mn-lt"/>
              </a:rPr>
              <a:t>Type: </a:t>
            </a:r>
            <a:r>
              <a:rPr lang="en-US" altLang="en-US" sz="2400" b="1" dirty="0">
                <a:latin typeface="+mn-lt"/>
              </a:rPr>
              <a:t>type name </a:t>
            </a:r>
            <a:r>
              <a:rPr lang="en-US" altLang="en-US" sz="2400" dirty="0">
                <a:latin typeface="+mn-lt"/>
              </a:rPr>
              <a:t>and list of visible (public) </a:t>
            </a:r>
            <a:r>
              <a:rPr lang="en-US" altLang="en-US" sz="2400" b="1" dirty="0">
                <a:latin typeface="+mn-lt"/>
              </a:rPr>
              <a:t>functions </a:t>
            </a:r>
            <a:r>
              <a:rPr lang="en-US" altLang="en-US" sz="2400" dirty="0">
                <a:latin typeface="+mn-lt"/>
              </a:rPr>
              <a:t>(attributes or operations)</a:t>
            </a:r>
            <a:endParaRPr lang="en-US" altLang="en-US" sz="2400" b="1" dirty="0">
              <a:latin typeface="+mn-lt"/>
            </a:endParaRPr>
          </a:p>
          <a:p>
            <a:pPr lvl="1"/>
            <a:r>
              <a:rPr lang="en-US" altLang="en-US" sz="2400" dirty="0">
                <a:latin typeface="+mn-lt"/>
              </a:rPr>
              <a:t>Format</a:t>
            </a:r>
            <a:r>
              <a:rPr lang="en-US" altLang="en-US" sz="2400" dirty="0" smtClean="0">
                <a:latin typeface="+mn-lt"/>
              </a:rPr>
              <a:t>:</a:t>
            </a:r>
            <a:endParaRPr lang="en-US" altLang="en-US" sz="2400" dirty="0">
              <a:latin typeface="+mn-lt"/>
            </a:endParaRPr>
          </a:p>
        </p:txBody>
      </p:sp>
      <p:sp>
        <p:nvSpPr>
          <p:cNvPr id="5" name="Text Placeholder 4"/>
          <p:cNvSpPr>
            <a:spLocks noGrp="1"/>
          </p:cNvSpPr>
          <p:nvPr>
            <p:ph type="body" idx="2"/>
          </p:nvPr>
        </p:nvSpPr>
        <p:spPr>
          <a:xfrm>
            <a:off x="457200" y="4800599"/>
            <a:ext cx="1252728" cy="384049"/>
          </a:xfrm>
        </p:spPr>
        <p:txBody>
          <a:bodyPr/>
          <a:lstStyle/>
          <a:p>
            <a:pPr marL="1144800" indent="-230400">
              <a:spcBef>
                <a:spcPts val="600"/>
              </a:spcBef>
              <a:buFont typeface="Arial" panose="020B0604020202020204" pitchFamily="34" charset="0"/>
              <a:buChar char="▪"/>
            </a:pPr>
            <a:r>
              <a:rPr lang="en-US" sz="2400" dirty="0" smtClean="0">
                <a:latin typeface="+mn-lt"/>
              </a:rPr>
              <a:t> </a:t>
            </a:r>
            <a:endParaRPr lang="en-US" sz="2400" dirty="0">
              <a:latin typeface="+mn-lt"/>
            </a:endParaRPr>
          </a:p>
        </p:txBody>
      </p:sp>
      <p:pic>
        <p:nvPicPr>
          <p:cNvPr id="4" name="Picture 3" descr="&#10;Type left parenthesis Class right parenthesis Hierarchies and Inheritance. It is the Definition of new types based on other predefined types and it Leads to type left parenthesis or class right parenthesis hierarchy.  Type colon type name and list of visible left parenthesis public right parenthesis functions left parenthesis attributes or operations right parenthesis Format colon TYPE underscore NAME colon function, function, ellipsis, function. The format is boxed"/>
          <p:cNvPicPr>
            <a:picLocks noChangeAspect="1"/>
          </p:cNvPicPr>
          <p:nvPr/>
        </p:nvPicPr>
        <p:blipFill rotWithShape="1">
          <a:blip r:embed="rId2"/>
          <a:srcRect l="3666"/>
          <a:stretch/>
        </p:blipFill>
        <p:spPr>
          <a:xfrm>
            <a:off x="1750478" y="4818887"/>
            <a:ext cx="6863170" cy="529037"/>
          </a:xfrm>
          <a:prstGeom prst="rect">
            <a:avLst/>
          </a:prstGeom>
        </p:spPr>
      </p:pic>
    </p:spTree>
    <p:extLst>
      <p:ext uri="{BB962C8B-B14F-4D97-AF65-F5344CB8AC3E}">
        <p14:creationId xmlns:p14="http://schemas.microsoft.com/office/powerpoint/2010/main" val="1171296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Type (Class) Hierarchies and Inheritance </a:t>
            </a:r>
            <a:r>
              <a:rPr lang="en-US" altLang="en-US" sz="2000" b="0" dirty="0" smtClean="0"/>
              <a:t>(2 of 3)</a:t>
            </a:r>
            <a:endParaRPr lang="en-IN" sz="2000" b="0" dirty="0"/>
          </a:p>
        </p:txBody>
      </p:sp>
      <p:sp>
        <p:nvSpPr>
          <p:cNvPr id="3" name="Text Placeholder 2"/>
          <p:cNvSpPr>
            <a:spLocks noGrp="1"/>
          </p:cNvSpPr>
          <p:nvPr>
            <p:ph type="body" idx="1"/>
          </p:nvPr>
        </p:nvSpPr>
        <p:spPr/>
        <p:txBody>
          <a:bodyPr/>
          <a:lstStyle/>
          <a:p>
            <a:r>
              <a:rPr lang="en-US" altLang="en-US" sz="2400" b="1" dirty="0" smtClean="0">
                <a:latin typeface="+mn-lt"/>
                <a:cs typeface="Times New Roman" panose="02020603050405020304" pitchFamily="18" charset="0"/>
              </a:rPr>
              <a:t>Subtype</a:t>
            </a:r>
            <a:endParaRPr lang="en-US" altLang="en-US" sz="2400" b="1" dirty="0">
              <a:latin typeface="+mn-lt"/>
              <a:cs typeface="Times New Roman" panose="02020603050405020304" pitchFamily="18" charset="0"/>
            </a:endParaRPr>
          </a:p>
          <a:p>
            <a:pPr lvl="1"/>
            <a:r>
              <a:rPr lang="en-US" altLang="en-US" sz="2400" dirty="0">
                <a:latin typeface="+mn-lt"/>
                <a:cs typeface="Times New Roman" panose="02020603050405020304" pitchFamily="18" charset="0"/>
              </a:rPr>
              <a:t>Useful when creating a new type that is similar but not identical to an already defined type</a:t>
            </a:r>
          </a:p>
          <a:p>
            <a:pPr lvl="1"/>
            <a:r>
              <a:rPr lang="en-US" altLang="en-US" sz="2400" dirty="0">
                <a:latin typeface="+mn-lt"/>
                <a:cs typeface="Times New Roman" panose="02020603050405020304" pitchFamily="18" charset="0"/>
              </a:rPr>
              <a:t>Subtype inherits functions</a:t>
            </a:r>
          </a:p>
          <a:p>
            <a:pPr lvl="1"/>
            <a:r>
              <a:rPr lang="en-US" altLang="en-US" sz="2400" dirty="0">
                <a:latin typeface="+mn-lt"/>
                <a:cs typeface="Times New Roman" panose="02020603050405020304" pitchFamily="18" charset="0"/>
              </a:rPr>
              <a:t>Additional (local or specific) functions in subtype</a:t>
            </a:r>
          </a:p>
          <a:p>
            <a:pPr lvl="1"/>
            <a:r>
              <a:rPr lang="en-US" altLang="en-US" sz="2400" dirty="0">
                <a:latin typeface="+mn-lt"/>
                <a:cs typeface="Times New Roman" panose="02020603050405020304" pitchFamily="18" charset="0"/>
              </a:rPr>
              <a:t>Example:</a:t>
            </a:r>
          </a:p>
          <a:p>
            <a:pPr lvl="2"/>
            <a:r>
              <a:rPr lang="en-US" altLang="en-US" sz="2400" dirty="0">
                <a:latin typeface="Courier New" panose="02070309020205020404" pitchFamily="49" charset="0"/>
                <a:cs typeface="Courier New" panose="02070309020205020404" pitchFamily="49" charset="0"/>
              </a:rPr>
              <a:t>EMPLOYEE subtype-of PERSON: Salary, Hire_date, Seniority</a:t>
            </a:r>
          </a:p>
          <a:p>
            <a:pPr lvl="2"/>
            <a:r>
              <a:rPr lang="en-US" altLang="en-US" sz="2400" dirty="0">
                <a:latin typeface="Courier New" panose="02070309020205020404" pitchFamily="49" charset="0"/>
                <a:cs typeface="Courier New" panose="02070309020205020404" pitchFamily="49" charset="0"/>
              </a:rPr>
              <a:t>STUDENT subtype-of PERSON: Major, </a:t>
            </a:r>
            <a:r>
              <a:rPr lang="en-US" altLang="en-US" sz="2400" dirty="0" smtClean="0">
                <a:latin typeface="Courier New" panose="02070309020205020404" pitchFamily="49" charset="0"/>
                <a:cs typeface="Courier New" panose="02070309020205020404" pitchFamily="49" charset="0"/>
              </a:rPr>
              <a:t>Gpa</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34186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Type (Class) Hierarchies and </a:t>
            </a:r>
            <a:r>
              <a:rPr lang="en-US" altLang="en-US" sz="3200" dirty="0" smtClean="0"/>
              <a:t>Inheritance </a:t>
            </a:r>
            <a:r>
              <a:rPr lang="en-US" altLang="en-US" sz="2000" b="0" dirty="0" smtClean="0"/>
              <a:t>(3 of 3)</a:t>
            </a:r>
            <a:endParaRPr lang="en-IN" sz="2000" b="0" dirty="0"/>
          </a:p>
        </p:txBody>
      </p:sp>
      <p:sp>
        <p:nvSpPr>
          <p:cNvPr id="3" name="Text Placeholder 2"/>
          <p:cNvSpPr>
            <a:spLocks noGrp="1"/>
          </p:cNvSpPr>
          <p:nvPr>
            <p:ph type="body" idx="1"/>
          </p:nvPr>
        </p:nvSpPr>
        <p:spPr/>
        <p:txBody>
          <a:bodyPr/>
          <a:lstStyle/>
          <a:p>
            <a:r>
              <a:rPr lang="en-US" altLang="en-US" sz="2400" b="1" dirty="0" smtClean="0">
                <a:latin typeface="+mn-lt"/>
              </a:rPr>
              <a:t>Extent</a:t>
            </a:r>
            <a:endParaRPr lang="en-US" altLang="en-US" sz="2400" b="1" dirty="0">
              <a:latin typeface="+mn-lt"/>
            </a:endParaRPr>
          </a:p>
          <a:p>
            <a:pPr lvl="1"/>
            <a:r>
              <a:rPr lang="en-US" altLang="en-US" sz="2400" dirty="0">
                <a:latin typeface="+mn-lt"/>
              </a:rPr>
              <a:t>A </a:t>
            </a:r>
            <a:r>
              <a:rPr lang="en-US" altLang="en-US" sz="2400" b="1" dirty="0">
                <a:latin typeface="+mn-lt"/>
              </a:rPr>
              <a:t>named persistent object</a:t>
            </a:r>
            <a:r>
              <a:rPr lang="en-US" altLang="en-US" sz="2400" b="1" i="1" dirty="0">
                <a:latin typeface="+mn-lt"/>
              </a:rPr>
              <a:t> </a:t>
            </a:r>
            <a:r>
              <a:rPr lang="en-US" altLang="en-US" sz="2400" dirty="0">
                <a:latin typeface="+mn-lt"/>
              </a:rPr>
              <a:t>to hold collection of all persistent objects for a class</a:t>
            </a:r>
          </a:p>
          <a:p>
            <a:r>
              <a:rPr lang="en-US" altLang="en-US" sz="2400" b="1" dirty="0">
                <a:latin typeface="+mn-lt"/>
              </a:rPr>
              <a:t>Persistent collection</a:t>
            </a:r>
          </a:p>
          <a:p>
            <a:pPr lvl="1"/>
            <a:r>
              <a:rPr lang="en-US" altLang="en-US" sz="2400" dirty="0">
                <a:latin typeface="+mn-lt"/>
              </a:rPr>
              <a:t>Stored permanently in the database</a:t>
            </a:r>
          </a:p>
          <a:p>
            <a:r>
              <a:rPr lang="en-US" altLang="en-US" sz="2400" b="1" dirty="0">
                <a:latin typeface="+mn-lt"/>
              </a:rPr>
              <a:t>Transient collection</a:t>
            </a:r>
          </a:p>
          <a:p>
            <a:pPr lvl="1"/>
            <a:r>
              <a:rPr lang="en-US" altLang="en-US" sz="2400" dirty="0">
                <a:latin typeface="+mn-lt"/>
              </a:rPr>
              <a:t>Exists temporarily during the execution of a program (e.g. query result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992787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Object-Oriented Concepts</a:t>
            </a:r>
            <a:endParaRPr lang="en-IN" dirty="0"/>
          </a:p>
        </p:txBody>
      </p:sp>
      <p:sp>
        <p:nvSpPr>
          <p:cNvPr id="3" name="Text Placeholder 2"/>
          <p:cNvSpPr>
            <a:spLocks noGrp="1"/>
          </p:cNvSpPr>
          <p:nvPr>
            <p:ph type="body" idx="1"/>
          </p:nvPr>
        </p:nvSpPr>
        <p:spPr/>
        <p:txBody>
          <a:bodyPr/>
          <a:lstStyle/>
          <a:p>
            <a:r>
              <a:rPr lang="en-US" altLang="en-US" sz="2400" b="1" dirty="0">
                <a:latin typeface="+mn-lt"/>
              </a:rPr>
              <a:t>Polymorphism </a:t>
            </a:r>
            <a:r>
              <a:rPr lang="en-US" altLang="en-US" sz="2400" dirty="0">
                <a:latin typeface="+mn-lt"/>
              </a:rPr>
              <a:t>of operations</a:t>
            </a:r>
          </a:p>
          <a:p>
            <a:pPr lvl="1"/>
            <a:r>
              <a:rPr lang="en-US" altLang="en-US" sz="2400" dirty="0">
                <a:latin typeface="+mn-lt"/>
              </a:rPr>
              <a:t>Also known as </a:t>
            </a:r>
            <a:r>
              <a:rPr lang="en-US" altLang="en-US" sz="2400" b="1" dirty="0">
                <a:latin typeface="+mn-lt"/>
              </a:rPr>
              <a:t>operator overloading</a:t>
            </a:r>
          </a:p>
          <a:p>
            <a:pPr lvl="1"/>
            <a:r>
              <a:rPr lang="en-US" altLang="en-US" sz="2400" dirty="0">
                <a:latin typeface="+mn-lt"/>
              </a:rPr>
              <a:t>Allows same operator name or symbol to be bound to two or more different implementations</a:t>
            </a:r>
          </a:p>
          <a:p>
            <a:pPr lvl="1"/>
            <a:r>
              <a:rPr lang="en-US" altLang="en-US" sz="2400" dirty="0">
                <a:latin typeface="+mn-lt"/>
              </a:rPr>
              <a:t>Type of objects determines which operator is applied</a:t>
            </a:r>
          </a:p>
          <a:p>
            <a:r>
              <a:rPr lang="en-US" altLang="en-US" sz="2400" b="1" dirty="0">
                <a:latin typeface="+mn-lt"/>
              </a:rPr>
              <a:t>Multiple inheritance</a:t>
            </a:r>
          </a:p>
          <a:p>
            <a:pPr lvl="1"/>
            <a:r>
              <a:rPr lang="en-US" altLang="en-US" sz="2400" dirty="0">
                <a:latin typeface="+mn-lt"/>
              </a:rPr>
              <a:t>Subtype inherits functions (attributes and operations) of more than one </a:t>
            </a:r>
            <a:r>
              <a:rPr lang="en-US" altLang="en-US" sz="2400" dirty="0" smtClean="0">
                <a:latin typeface="+mn-lt"/>
              </a:rPr>
              <a:t>supertype</a:t>
            </a:r>
            <a:endParaRPr lang="en-US" altLang="en-US" sz="2400" dirty="0">
              <a:latin typeface="+mn-lt"/>
            </a:endParaRPr>
          </a:p>
        </p:txBody>
      </p:sp>
    </p:spTree>
    <p:extLst>
      <p:ext uri="{BB962C8B-B14F-4D97-AF65-F5344CB8AC3E}">
        <p14:creationId xmlns:p14="http://schemas.microsoft.com/office/powerpoint/2010/main" val="3067741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Summary of Object Database Concepts</a:t>
            </a:r>
            <a:endParaRPr lang="en-IN" dirty="0"/>
          </a:p>
        </p:txBody>
      </p:sp>
      <p:sp>
        <p:nvSpPr>
          <p:cNvPr id="3" name="Text Placeholder 2"/>
          <p:cNvSpPr>
            <a:spLocks noGrp="1"/>
          </p:cNvSpPr>
          <p:nvPr>
            <p:ph type="body" idx="1"/>
          </p:nvPr>
        </p:nvSpPr>
        <p:spPr/>
        <p:txBody>
          <a:bodyPr/>
          <a:lstStyle/>
          <a:p>
            <a:r>
              <a:rPr lang="en-US" altLang="en-US" sz="2400" dirty="0">
                <a:latin typeface="+mn-lt"/>
              </a:rPr>
              <a:t>Object identity</a:t>
            </a:r>
          </a:p>
          <a:p>
            <a:r>
              <a:rPr lang="en-US" altLang="en-US" sz="2400" dirty="0">
                <a:latin typeface="+mn-lt"/>
              </a:rPr>
              <a:t>Type constructors (type generators)</a:t>
            </a:r>
          </a:p>
          <a:p>
            <a:r>
              <a:rPr lang="en-US" altLang="en-US" sz="2400" dirty="0">
                <a:latin typeface="+mn-lt"/>
              </a:rPr>
              <a:t>Encapsulation of operations</a:t>
            </a:r>
          </a:p>
          <a:p>
            <a:r>
              <a:rPr lang="en-US" altLang="en-US" sz="2400" dirty="0">
                <a:latin typeface="+mn-lt"/>
              </a:rPr>
              <a:t>Programming language compatibility</a:t>
            </a:r>
          </a:p>
          <a:p>
            <a:r>
              <a:rPr lang="en-US" altLang="en-US" sz="2400" dirty="0">
                <a:latin typeface="+mn-lt"/>
              </a:rPr>
              <a:t>Type (class) hierarchies and inheritance</a:t>
            </a:r>
          </a:p>
          <a:p>
            <a:r>
              <a:rPr lang="en-US" altLang="en-US" sz="2400" dirty="0">
                <a:latin typeface="+mn-lt"/>
              </a:rPr>
              <a:t>Extents</a:t>
            </a:r>
          </a:p>
          <a:p>
            <a:r>
              <a:rPr lang="en-US" altLang="en-US" sz="2400" dirty="0">
                <a:latin typeface="+mn-lt"/>
              </a:rPr>
              <a:t>Polymorphism and operator </a:t>
            </a:r>
            <a:r>
              <a:rPr lang="en-US" altLang="en-US" sz="2400" dirty="0" smtClean="0">
                <a:latin typeface="+mn-lt"/>
              </a:rPr>
              <a:t>overloading</a:t>
            </a:r>
            <a:endParaRPr lang="en-US" altLang="en-US" sz="2400" dirty="0">
              <a:latin typeface="+mn-lt"/>
            </a:endParaRPr>
          </a:p>
        </p:txBody>
      </p:sp>
    </p:spTree>
    <p:extLst>
      <p:ext uri="{BB962C8B-B14F-4D97-AF65-F5344CB8AC3E}">
        <p14:creationId xmlns:p14="http://schemas.microsoft.com/office/powerpoint/2010/main" val="1918220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Learning Objectives</a:t>
            </a:r>
            <a:endParaRPr lang="en-US" dirty="0"/>
          </a:p>
        </p:txBody>
      </p:sp>
      <p:sp>
        <p:nvSpPr>
          <p:cNvPr id="8" name="Text Placeholder 7"/>
          <p:cNvSpPr>
            <a:spLocks noGrp="1"/>
          </p:cNvSpPr>
          <p:nvPr>
            <p:ph type="body" idx="1"/>
          </p:nvPr>
        </p:nvSpPr>
        <p:spPr>
          <a:xfrm>
            <a:off x="457200" y="1600201"/>
            <a:ext cx="8229600" cy="4416552"/>
          </a:xfrm>
        </p:spPr>
        <p:txBody>
          <a:bodyPr/>
          <a:lstStyle/>
          <a:p>
            <a:pPr marL="0" indent="0">
              <a:buNone/>
            </a:pPr>
            <a:r>
              <a:rPr lang="en-US" altLang="en-US" sz="2400" b="1" dirty="0" smtClean="0">
                <a:solidFill>
                  <a:schemeClr val="tx2"/>
                </a:solidFill>
                <a:latin typeface="+mn-lt"/>
              </a:rPr>
              <a:t>12.1</a:t>
            </a:r>
            <a:r>
              <a:rPr lang="en-US" altLang="en-US" sz="2400" dirty="0" smtClean="0">
                <a:latin typeface="+mn-lt"/>
              </a:rPr>
              <a:t> Overview </a:t>
            </a:r>
            <a:r>
              <a:rPr lang="en-US" altLang="en-US" sz="2400" dirty="0">
                <a:latin typeface="+mn-lt"/>
              </a:rPr>
              <a:t>of Object Database </a:t>
            </a:r>
            <a:r>
              <a:rPr lang="en-US" altLang="en-US" sz="2400" dirty="0" smtClean="0">
                <a:latin typeface="+mn-lt"/>
              </a:rPr>
              <a:t>Concepts</a:t>
            </a:r>
          </a:p>
          <a:p>
            <a:pPr marL="0" indent="0">
              <a:buNone/>
            </a:pPr>
            <a:r>
              <a:rPr lang="en-US" altLang="en-US" sz="2400" b="1" dirty="0" smtClean="0">
                <a:solidFill>
                  <a:schemeClr val="tx2"/>
                </a:solidFill>
                <a:latin typeface="+mn-lt"/>
              </a:rPr>
              <a:t>12.2</a:t>
            </a:r>
            <a:r>
              <a:rPr lang="en-US" altLang="en-US" sz="2400" dirty="0" smtClean="0">
                <a:latin typeface="+mn-lt"/>
              </a:rPr>
              <a:t> Object-Relational Features</a:t>
            </a:r>
          </a:p>
          <a:p>
            <a:pPr marL="0" indent="0">
              <a:buNone/>
            </a:pPr>
            <a:r>
              <a:rPr lang="en-US" altLang="en-US" sz="2400" b="1" dirty="0" smtClean="0">
                <a:solidFill>
                  <a:schemeClr val="tx2"/>
                </a:solidFill>
                <a:latin typeface="+mn-lt"/>
              </a:rPr>
              <a:t>12.3 </a:t>
            </a:r>
            <a:r>
              <a:rPr lang="en-US" altLang="en-US" sz="2400" dirty="0" smtClean="0">
                <a:latin typeface="+mn-lt"/>
              </a:rPr>
              <a:t>Object Database Extensions to 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p>
          <a:p>
            <a:pPr marL="0" indent="0">
              <a:buNone/>
            </a:pPr>
            <a:r>
              <a:rPr lang="en-US" altLang="en-US" sz="2400" b="1" dirty="0" smtClean="0">
                <a:solidFill>
                  <a:schemeClr val="tx2"/>
                </a:solidFill>
                <a:latin typeface="+mn-lt"/>
              </a:rPr>
              <a:t>12.4</a:t>
            </a:r>
            <a:r>
              <a:rPr lang="en-US" altLang="en-US" sz="2400" dirty="0" smtClean="0">
                <a:latin typeface="+mn-lt"/>
              </a:rPr>
              <a:t> 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G </a:t>
            </a:r>
            <a:r>
              <a:rPr lang="en-US" altLang="en-US" sz="2400" dirty="0">
                <a:latin typeface="+mn-lt"/>
              </a:rPr>
              <a:t>Object Model and the Object </a:t>
            </a:r>
            <a:r>
              <a:rPr lang="en-US" altLang="en-US" sz="2400" dirty="0" smtClean="0">
                <a:latin typeface="+mn-lt"/>
              </a:rPr>
              <a:t>Definition Language 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a:t>
            </a:r>
            <a:endParaRPr lang="en-US" altLang="en-US" sz="2400" dirty="0">
              <a:latin typeface="+mn-lt"/>
            </a:endParaRPr>
          </a:p>
          <a:p>
            <a:pPr marL="0" indent="0">
              <a:buNone/>
            </a:pPr>
            <a:r>
              <a:rPr lang="en-US" altLang="en-US" sz="2400" b="1" dirty="0" smtClean="0">
                <a:solidFill>
                  <a:schemeClr val="tx2"/>
                </a:solidFill>
                <a:latin typeface="+mn-lt"/>
              </a:rPr>
              <a:t>12.5</a:t>
            </a:r>
            <a:r>
              <a:rPr lang="en-US" altLang="en-US" sz="2400" dirty="0" smtClean="0">
                <a:latin typeface="+mn-lt"/>
              </a:rPr>
              <a:t> Object </a:t>
            </a:r>
            <a:r>
              <a:rPr lang="en-US" altLang="en-US" sz="2400" dirty="0">
                <a:latin typeface="+mn-lt"/>
              </a:rPr>
              <a:t>Database Conceptual </a:t>
            </a:r>
            <a:r>
              <a:rPr lang="en-US" altLang="en-US" sz="2400" dirty="0" smtClean="0">
                <a:latin typeface="+mn-lt"/>
              </a:rPr>
              <a:t>Design</a:t>
            </a:r>
          </a:p>
          <a:p>
            <a:pPr marL="0" indent="0">
              <a:buNone/>
            </a:pPr>
            <a:r>
              <a:rPr lang="en-US" altLang="en-US" sz="2400" b="1" dirty="0" smtClean="0">
                <a:solidFill>
                  <a:schemeClr val="tx2"/>
                </a:solidFill>
                <a:latin typeface="+mn-lt"/>
              </a:rPr>
              <a:t>12.6</a:t>
            </a:r>
            <a:r>
              <a:rPr lang="en-US" altLang="en-US" sz="2400" dirty="0" smtClean="0">
                <a:latin typeface="+mn-lt"/>
              </a:rPr>
              <a:t> The </a:t>
            </a:r>
            <a:r>
              <a:rPr lang="en-US" altLang="en-US" sz="2400" dirty="0">
                <a:latin typeface="+mn-lt"/>
              </a:rPr>
              <a:t>Object Query Language </a:t>
            </a:r>
            <a:r>
              <a:rPr lang="en-US" altLang="en-US" sz="2400" dirty="0" smtClean="0">
                <a:latin typeface="+mn-lt"/>
              </a:rPr>
              <a:t>O</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endParaRPr lang="en-US" altLang="en-US" sz="2400" dirty="0">
              <a:latin typeface="+mn-lt"/>
            </a:endParaRPr>
          </a:p>
          <a:p>
            <a:pPr marL="0" indent="0">
              <a:buNone/>
            </a:pPr>
            <a:r>
              <a:rPr lang="en-US" altLang="en-US" sz="2400" b="1" dirty="0" smtClean="0">
                <a:solidFill>
                  <a:schemeClr val="tx2"/>
                </a:solidFill>
                <a:latin typeface="+mn-lt"/>
              </a:rPr>
              <a:t>12.7</a:t>
            </a:r>
            <a:r>
              <a:rPr lang="en-US" altLang="en-US" sz="2400" dirty="0" smtClean="0">
                <a:latin typeface="+mn-lt"/>
              </a:rPr>
              <a:t> Overview </a:t>
            </a:r>
            <a:r>
              <a:rPr lang="en-US" altLang="en-US" sz="2400" dirty="0">
                <a:latin typeface="+mn-lt"/>
              </a:rPr>
              <a:t>of the </a:t>
            </a:r>
            <a:r>
              <a:rPr lang="en-US" altLang="en-US" sz="2400" dirty="0" smtClean="0">
                <a:latin typeface="+mn-lt"/>
              </a:rPr>
              <a:t>C</a:t>
            </a:r>
            <a:r>
              <a:rPr lang="en-US" altLang="en-US" sz="100" dirty="0" smtClean="0">
                <a:latin typeface="+mn-lt"/>
              </a:rPr>
              <a:t> </a:t>
            </a:r>
            <a:r>
              <a:rPr lang="en-US" altLang="en-US" sz="2400" dirty="0" smtClean="0">
                <a:latin typeface="+mn-lt"/>
              </a:rPr>
              <a:t>+</a:t>
            </a:r>
            <a:r>
              <a:rPr lang="en-US" altLang="en-US" sz="100" dirty="0" smtClean="0">
                <a:latin typeface="+mn-lt"/>
              </a:rPr>
              <a:t> </a:t>
            </a:r>
            <a:r>
              <a:rPr lang="en-US" altLang="en-US" sz="2400" dirty="0" smtClean="0">
                <a:latin typeface="+mn-lt"/>
              </a:rPr>
              <a:t>+ </a:t>
            </a:r>
            <a:r>
              <a:rPr lang="en-US" altLang="en-US" sz="2400" dirty="0">
                <a:latin typeface="+mn-lt"/>
              </a:rPr>
              <a:t>Language </a:t>
            </a:r>
            <a:r>
              <a:rPr lang="en-US" altLang="en-US" sz="2400" dirty="0" smtClean="0">
                <a:latin typeface="+mn-lt"/>
              </a:rPr>
              <a:t>Binding</a:t>
            </a:r>
            <a:endParaRPr lang="en-US" alt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Object-Relational </a:t>
            </a:r>
            <a:r>
              <a:rPr lang="en-IN" altLang="en-US" dirty="0" smtClean="0"/>
              <a:t>Features: Object D</a:t>
            </a:r>
            <a:r>
              <a:rPr lang="en-IN" altLang="en-US" sz="100" dirty="0" smtClean="0"/>
              <a:t> </a:t>
            </a:r>
            <a:r>
              <a:rPr lang="en-IN" altLang="en-US" dirty="0" smtClean="0"/>
              <a:t>B Extensions </a:t>
            </a:r>
            <a:r>
              <a:rPr lang="en-IN" altLang="en-US" dirty="0"/>
              <a:t>to </a:t>
            </a:r>
            <a:r>
              <a:rPr lang="en-IN" altLang="en-US" dirty="0" smtClean="0"/>
              <a:t>S</a:t>
            </a:r>
            <a:r>
              <a:rPr lang="en-IN" altLang="en-US" sz="100" dirty="0" smtClean="0"/>
              <a:t> </a:t>
            </a:r>
            <a:r>
              <a:rPr lang="en-IN" altLang="en-US" dirty="0" smtClean="0"/>
              <a:t>Q</a:t>
            </a:r>
            <a:r>
              <a:rPr lang="en-IN" altLang="en-US" sz="100" dirty="0" smtClean="0"/>
              <a:t> </a:t>
            </a:r>
            <a:r>
              <a:rPr lang="en-IN" altLang="en-US" dirty="0" smtClean="0"/>
              <a:t>L</a:t>
            </a:r>
            <a:endParaRPr lang="en-IN" dirty="0"/>
          </a:p>
        </p:txBody>
      </p:sp>
      <p:sp>
        <p:nvSpPr>
          <p:cNvPr id="3" name="Text Placeholder 2"/>
          <p:cNvSpPr>
            <a:spLocks noGrp="1"/>
          </p:cNvSpPr>
          <p:nvPr>
            <p:ph type="body" idx="1"/>
          </p:nvPr>
        </p:nvSpPr>
        <p:spPr/>
        <p:txBody>
          <a:bodyPr/>
          <a:lstStyle/>
          <a:p>
            <a:r>
              <a:rPr lang="en-US" altLang="en-US" sz="2400" b="1" dirty="0">
                <a:latin typeface="+mn-lt"/>
                <a:cs typeface="Times New Roman" panose="02020603050405020304" pitchFamily="18" charset="0"/>
              </a:rPr>
              <a:t>Type constructors (generators)</a:t>
            </a:r>
          </a:p>
          <a:p>
            <a:pPr lvl="1"/>
            <a:r>
              <a:rPr lang="en-US" altLang="en-US" sz="2400" dirty="0">
                <a:latin typeface="+mn-lt"/>
                <a:cs typeface="Times New Roman" panose="02020603050405020304" pitchFamily="18" charset="0"/>
              </a:rPr>
              <a:t>Specify complex types using </a:t>
            </a:r>
            <a:r>
              <a:rPr lang="en-US" altLang="en-US" sz="2400" dirty="0" smtClean="0">
                <a:latin typeface="+mn-lt"/>
                <a:cs typeface="Times New Roman" panose="02020603050405020304" pitchFamily="18" charset="0"/>
              </a:rPr>
              <a:t>U</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D</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T</a:t>
            </a:r>
            <a:endParaRPr lang="en-US" altLang="en-US" sz="2400" dirty="0">
              <a:latin typeface="+mn-lt"/>
              <a:cs typeface="Times New Roman" panose="02020603050405020304" pitchFamily="18" charset="0"/>
            </a:endParaRPr>
          </a:p>
          <a:p>
            <a:r>
              <a:rPr lang="en-US" altLang="en-US" sz="2400" dirty="0">
                <a:latin typeface="+mn-lt"/>
                <a:cs typeface="Times New Roman" panose="02020603050405020304" pitchFamily="18" charset="0"/>
              </a:rPr>
              <a:t>Mechanism for specifying </a:t>
            </a:r>
            <a:r>
              <a:rPr lang="en-US" altLang="en-US" sz="2400" b="1" dirty="0">
                <a:latin typeface="+mn-lt"/>
                <a:cs typeface="Times New Roman" panose="02020603050405020304" pitchFamily="18" charset="0"/>
              </a:rPr>
              <a:t>object identity</a:t>
            </a:r>
          </a:p>
          <a:p>
            <a:r>
              <a:rPr lang="en-US" altLang="en-US" sz="2400" b="1" dirty="0">
                <a:latin typeface="+mn-lt"/>
                <a:cs typeface="Times New Roman" panose="02020603050405020304" pitchFamily="18" charset="0"/>
              </a:rPr>
              <a:t>Encapsulation of </a:t>
            </a:r>
            <a:r>
              <a:rPr lang="en-US" altLang="en-US" sz="2400" b="1" dirty="0" smtClean="0">
                <a:latin typeface="+mn-lt"/>
                <a:cs typeface="Times New Roman" panose="02020603050405020304" pitchFamily="18" charset="0"/>
              </a:rPr>
              <a:t>operations</a:t>
            </a:r>
            <a:endParaRPr lang="en-US" altLang="en-US" sz="2400" b="1" dirty="0">
              <a:latin typeface="+mn-lt"/>
              <a:cs typeface="Times New Roman" panose="02020603050405020304" pitchFamily="18" charset="0"/>
            </a:endParaRPr>
          </a:p>
          <a:p>
            <a:pPr lvl="1"/>
            <a:r>
              <a:rPr lang="en-US" altLang="en-US" sz="2400" dirty="0">
                <a:latin typeface="+mn-lt"/>
                <a:cs typeface="Times New Roman" panose="02020603050405020304" pitchFamily="18" charset="0"/>
              </a:rPr>
              <a:t>Provided through user-defined types (</a:t>
            </a:r>
            <a:r>
              <a:rPr lang="en-US" altLang="en-US" sz="2400" dirty="0" smtClean="0">
                <a:latin typeface="+mn-lt"/>
                <a:cs typeface="Times New Roman" panose="02020603050405020304" pitchFamily="18" charset="0"/>
              </a:rPr>
              <a:t>U</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D</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T</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s) </a:t>
            </a:r>
            <a:endParaRPr lang="en-US" altLang="en-US" sz="2400" dirty="0">
              <a:latin typeface="+mn-lt"/>
              <a:cs typeface="Times New Roman" panose="02020603050405020304" pitchFamily="18" charset="0"/>
            </a:endParaRPr>
          </a:p>
          <a:p>
            <a:r>
              <a:rPr lang="en-US" altLang="en-US" sz="2400" b="1" dirty="0">
                <a:latin typeface="+mn-lt"/>
                <a:cs typeface="Times New Roman" panose="02020603050405020304" pitchFamily="18" charset="0"/>
              </a:rPr>
              <a:t>Inheritance</a:t>
            </a:r>
            <a:r>
              <a:rPr lang="en-US" altLang="en-US" sz="2400" dirty="0">
                <a:latin typeface="+mn-lt"/>
                <a:cs typeface="Times New Roman" panose="02020603050405020304" pitchFamily="18" charset="0"/>
              </a:rPr>
              <a:t> </a:t>
            </a:r>
            <a:r>
              <a:rPr lang="en-US" altLang="en-US" sz="2400" dirty="0" smtClean="0">
                <a:latin typeface="+mn-lt"/>
                <a:cs typeface="Times New Roman" panose="02020603050405020304" pitchFamily="18" charset="0"/>
              </a:rPr>
              <a:t>mechanisms</a:t>
            </a:r>
            <a:endParaRPr lang="en-US" altLang="en-US" sz="2400" dirty="0">
              <a:latin typeface="+mn-lt"/>
              <a:cs typeface="Times New Roman" panose="02020603050405020304" pitchFamily="18" charset="0"/>
            </a:endParaRPr>
          </a:p>
          <a:p>
            <a:pPr lvl="1"/>
            <a:r>
              <a:rPr lang="en-US" altLang="en-US" sz="2400" dirty="0">
                <a:latin typeface="+mn-lt"/>
                <a:cs typeface="Times New Roman" panose="02020603050405020304" pitchFamily="18" charset="0"/>
              </a:rPr>
              <a:t>Provided using keyword </a:t>
            </a:r>
            <a:r>
              <a:rPr lang="en-US" altLang="en-US" sz="2400" dirty="0">
                <a:latin typeface="Courier New" panose="02070309020205020404" pitchFamily="49" charset="0"/>
                <a:cs typeface="Courier New" panose="02070309020205020404" pitchFamily="49" charset="0"/>
              </a:rPr>
              <a:t>UNDER</a:t>
            </a:r>
          </a:p>
        </p:txBody>
      </p:sp>
    </p:spTree>
    <p:extLst>
      <p:ext uri="{BB962C8B-B14F-4D97-AF65-F5344CB8AC3E}">
        <p14:creationId xmlns:p14="http://schemas.microsoft.com/office/powerpoint/2010/main" val="2016975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User-Defined Types (</a:t>
            </a:r>
            <a:r>
              <a:rPr lang="en-IN" altLang="en-US" dirty="0" smtClean="0"/>
              <a:t>U</a:t>
            </a:r>
            <a:r>
              <a:rPr lang="en-IN" altLang="en-US" sz="100" dirty="0" smtClean="0"/>
              <a:t> </a:t>
            </a:r>
            <a:r>
              <a:rPr lang="en-IN" altLang="en-US" dirty="0" smtClean="0"/>
              <a:t>D</a:t>
            </a:r>
            <a:r>
              <a:rPr lang="en-IN" altLang="en-US" sz="100" dirty="0" smtClean="0"/>
              <a:t> </a:t>
            </a:r>
            <a:r>
              <a:rPr lang="en-IN" altLang="en-US" dirty="0" smtClean="0"/>
              <a:t>Ts</a:t>
            </a:r>
            <a:r>
              <a:rPr lang="en-IN" altLang="en-US" dirty="0"/>
              <a:t>) and Complex Structures for </a:t>
            </a:r>
            <a:r>
              <a:rPr lang="en-IN" altLang="en-US" dirty="0" smtClean="0"/>
              <a:t>Objects </a:t>
            </a:r>
            <a:r>
              <a:rPr lang="en-IN" altLang="en-US" sz="2000" b="0" dirty="0" smtClean="0"/>
              <a:t>(1 of 2)</a:t>
            </a:r>
            <a:endParaRPr lang="en-IN" sz="2000" b="0" dirty="0"/>
          </a:p>
        </p:txBody>
      </p:sp>
      <p:sp>
        <p:nvSpPr>
          <p:cNvPr id="3" name="Text Placeholder 2"/>
          <p:cNvSpPr>
            <a:spLocks noGrp="1"/>
          </p:cNvSpPr>
          <p:nvPr>
            <p:ph type="body" idx="1"/>
          </p:nvPr>
        </p:nvSpPr>
        <p:spPr>
          <a:xfrm>
            <a:off x="457200" y="1600200"/>
            <a:ext cx="8229600" cy="1052853"/>
          </a:xfrm>
        </p:spPr>
        <p:txBody>
          <a:bodyPr/>
          <a:lstStyle/>
          <a:p>
            <a:r>
              <a:rPr lang="en-US" altLang="en-US" sz="2400" b="1" dirty="0" smtClean="0">
                <a:latin typeface="+mn-lt"/>
              </a:rPr>
              <a:t>U</a:t>
            </a:r>
            <a:r>
              <a:rPr lang="en-US" altLang="en-US" sz="100" b="1" dirty="0" smtClean="0">
                <a:latin typeface="+mn-lt"/>
              </a:rPr>
              <a:t> </a:t>
            </a:r>
            <a:r>
              <a:rPr lang="en-US" altLang="en-US" sz="2400" b="1" dirty="0" smtClean="0">
                <a:latin typeface="+mn-lt"/>
              </a:rPr>
              <a:t>D</a:t>
            </a:r>
            <a:r>
              <a:rPr lang="en-US" altLang="en-US" sz="100" b="1" dirty="0" smtClean="0">
                <a:latin typeface="+mn-lt"/>
              </a:rPr>
              <a:t> </a:t>
            </a:r>
            <a:r>
              <a:rPr lang="en-US" altLang="en-US" sz="2400" b="1" dirty="0" smtClean="0">
                <a:latin typeface="+mn-lt"/>
              </a:rPr>
              <a:t>T</a:t>
            </a:r>
            <a:r>
              <a:rPr lang="en-US" altLang="en-US" sz="2400" dirty="0" smtClean="0">
                <a:latin typeface="+mn-lt"/>
              </a:rPr>
              <a:t> </a:t>
            </a:r>
            <a:r>
              <a:rPr lang="en-US" altLang="en-US" sz="2400" dirty="0">
                <a:latin typeface="+mn-lt"/>
              </a:rPr>
              <a:t>syntax:</a:t>
            </a:r>
          </a:p>
          <a:p>
            <a:pPr lvl="1"/>
            <a:r>
              <a:rPr lang="en-US" altLang="en-US" sz="2400" dirty="0" smtClean="0">
                <a:latin typeface="+mn-lt"/>
                <a:cs typeface="Courier New" panose="02070309020205020404" pitchFamily="49" charset="0"/>
              </a:rPr>
              <a:t> </a:t>
            </a:r>
            <a:endParaRPr lang="en-US" altLang="en-US" sz="2400" dirty="0">
              <a:latin typeface="+mn-lt"/>
              <a:cs typeface="Courier New" panose="02070309020205020404" pitchFamily="49" charset="0"/>
            </a:endParaRPr>
          </a:p>
        </p:txBody>
      </p:sp>
      <p:pic>
        <p:nvPicPr>
          <p:cNvPr id="6" name="Picture 5" descr="CREATE TYPE left angle bracket type name right angle bracket A S left parenthesis left angle bracket component declaration right angle bracket right parenthesis semicolon"/>
          <p:cNvPicPr>
            <a:picLocks noChangeAspect="1"/>
          </p:cNvPicPr>
          <p:nvPr/>
        </p:nvPicPr>
        <p:blipFill>
          <a:blip r:embed="rId2"/>
          <a:stretch>
            <a:fillRect/>
          </a:stretch>
        </p:blipFill>
        <p:spPr>
          <a:xfrm>
            <a:off x="1234720" y="2176467"/>
            <a:ext cx="7481108" cy="480360"/>
          </a:xfrm>
          <a:prstGeom prst="rect">
            <a:avLst/>
          </a:prstGeom>
        </p:spPr>
      </p:pic>
      <p:sp>
        <p:nvSpPr>
          <p:cNvPr id="4" name="Text Placeholder 3"/>
          <p:cNvSpPr>
            <a:spLocks noGrp="1"/>
          </p:cNvSpPr>
          <p:nvPr>
            <p:ph type="body" idx="2"/>
          </p:nvPr>
        </p:nvSpPr>
        <p:spPr>
          <a:xfrm>
            <a:off x="471714" y="2744493"/>
            <a:ext cx="8229600" cy="1691641"/>
          </a:xfrm>
        </p:spPr>
        <p:txBody>
          <a:bodyPr/>
          <a:lstStyle/>
          <a:p>
            <a:pPr lvl="1"/>
            <a:r>
              <a:rPr lang="en-US" altLang="en-US" sz="2400" dirty="0"/>
              <a:t>Can be used to create a complex type for an attribute (similar to </a:t>
            </a:r>
            <a:r>
              <a:rPr lang="en-US" altLang="en-US" sz="2400" b="1" dirty="0"/>
              <a:t>struct</a:t>
            </a:r>
            <a:r>
              <a:rPr lang="en-US" altLang="en-US" sz="2400" dirty="0"/>
              <a:t> – no operations)</a:t>
            </a:r>
          </a:p>
          <a:p>
            <a:pPr lvl="1"/>
            <a:r>
              <a:rPr lang="en-US" altLang="en-US" sz="2400" dirty="0"/>
              <a:t>Or: can be used to create a type as a basis for a table of objects (similar to </a:t>
            </a:r>
            <a:r>
              <a:rPr lang="en-US" altLang="en-US" sz="2400" b="1" dirty="0"/>
              <a:t>class</a:t>
            </a:r>
            <a:r>
              <a:rPr lang="en-US" altLang="en-US" sz="2400" dirty="0"/>
              <a:t> – can have operations</a:t>
            </a:r>
            <a:r>
              <a:rPr lang="en-US" altLang="en-US" sz="2400" dirty="0" smtClean="0"/>
              <a:t>)</a:t>
            </a:r>
            <a:endParaRPr lang="en-US" altLang="en-US" sz="2400" dirty="0"/>
          </a:p>
        </p:txBody>
      </p:sp>
    </p:spTree>
    <p:extLst>
      <p:ext uri="{BB962C8B-B14F-4D97-AF65-F5344CB8AC3E}">
        <p14:creationId xmlns:p14="http://schemas.microsoft.com/office/powerpoint/2010/main" val="1304144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User-Defined Types (U</a:t>
            </a:r>
            <a:r>
              <a:rPr lang="en-IN" altLang="en-US" sz="100" dirty="0"/>
              <a:t> </a:t>
            </a:r>
            <a:r>
              <a:rPr lang="en-IN" altLang="en-US" dirty="0"/>
              <a:t>D</a:t>
            </a:r>
            <a:r>
              <a:rPr lang="en-IN" altLang="en-US" sz="100" dirty="0"/>
              <a:t> </a:t>
            </a:r>
            <a:r>
              <a:rPr lang="en-IN" altLang="en-US" dirty="0"/>
              <a:t>Ts) and Complex Structures for Objects </a:t>
            </a:r>
            <a:r>
              <a:rPr lang="en-IN" altLang="en-US" sz="2000" b="0" dirty="0" smtClean="0"/>
              <a:t>(2 </a:t>
            </a:r>
            <a:r>
              <a:rPr lang="en-IN" altLang="en-US" sz="2000" b="0" dirty="0"/>
              <a:t>of 2)</a:t>
            </a:r>
            <a:endParaRPr lang="en-IN" sz="2000" b="0" dirty="0"/>
          </a:p>
        </p:txBody>
      </p:sp>
      <p:sp>
        <p:nvSpPr>
          <p:cNvPr id="3" name="Text Placeholder 2"/>
          <p:cNvSpPr>
            <a:spLocks noGrp="1"/>
          </p:cNvSpPr>
          <p:nvPr>
            <p:ph type="body" idx="1"/>
          </p:nvPr>
        </p:nvSpPr>
        <p:spPr>
          <a:xfrm>
            <a:off x="457200" y="1600200"/>
            <a:ext cx="8229600" cy="4761963"/>
          </a:xfrm>
        </p:spPr>
        <p:txBody>
          <a:bodyPr/>
          <a:lstStyle/>
          <a:p>
            <a:r>
              <a:rPr lang="en-US" altLang="en-US" sz="2400" dirty="0">
                <a:latin typeface="+mn-lt"/>
              </a:rPr>
              <a:t>Array type – to specify collections</a:t>
            </a:r>
          </a:p>
          <a:p>
            <a:pPr lvl="1"/>
            <a:r>
              <a:rPr lang="en-US" altLang="en-US" sz="2400" dirty="0">
                <a:latin typeface="+mn-lt"/>
              </a:rPr>
              <a:t>Reference array elements using []</a:t>
            </a:r>
          </a:p>
          <a:p>
            <a:r>
              <a:rPr lang="en-US" altLang="en-US" sz="2400" b="1" dirty="0">
                <a:latin typeface="Courier New" panose="02070309020205020404" pitchFamily="49" charset="0"/>
                <a:cs typeface="Courier New" panose="02070309020205020404" pitchFamily="49" charset="0"/>
              </a:rPr>
              <a:t>CARDINALITY</a:t>
            </a:r>
            <a:r>
              <a:rPr lang="en-US" altLang="en-US" sz="2400" dirty="0">
                <a:latin typeface="Courier New" panose="02070309020205020404" pitchFamily="49" charset="0"/>
                <a:cs typeface="Courier New" panose="02070309020205020404" pitchFamily="49" charset="0"/>
              </a:rPr>
              <a:t> </a:t>
            </a:r>
            <a:r>
              <a:rPr lang="en-US" altLang="en-US" sz="2400" dirty="0">
                <a:latin typeface="+mn-lt"/>
              </a:rPr>
              <a:t>function</a:t>
            </a:r>
          </a:p>
          <a:p>
            <a:pPr lvl="1"/>
            <a:r>
              <a:rPr lang="en-US" altLang="en-US" sz="2400" dirty="0">
                <a:latin typeface="+mn-lt"/>
              </a:rPr>
              <a:t>Return the current number of elements in an array</a:t>
            </a:r>
          </a:p>
          <a:p>
            <a:r>
              <a:rPr lang="en-US" altLang="en-US" sz="2400" dirty="0">
                <a:latin typeface="+mn-lt"/>
              </a:rPr>
              <a:t>Early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had only array for collections</a:t>
            </a:r>
          </a:p>
          <a:p>
            <a:pPr marL="741600" lvl="1" indent="-284400"/>
            <a:r>
              <a:rPr lang="en-US" altLang="en-US" sz="2400" dirty="0" smtClean="0">
                <a:latin typeface="+mn-lt"/>
              </a:rPr>
              <a:t>Later </a:t>
            </a:r>
            <a:r>
              <a:rPr lang="en-US" altLang="en-US" sz="2400" dirty="0">
                <a:latin typeface="+mn-lt"/>
              </a:rPr>
              <a:t>versions of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added other collection </a:t>
            </a:r>
            <a:r>
              <a:rPr lang="en-US" altLang="en-US" sz="2400" dirty="0" smtClean="0">
                <a:latin typeface="+mn-lt"/>
              </a:rPr>
              <a:t>types (set</a:t>
            </a:r>
            <a:r>
              <a:rPr lang="en-US" altLang="en-US" sz="2400" dirty="0">
                <a:latin typeface="+mn-lt"/>
              </a:rPr>
              <a:t>, list, bag, array, etc</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912361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Object Identifiers Using Reference Types</a:t>
            </a:r>
            <a:endParaRPr lang="en-IN" dirty="0"/>
          </a:p>
        </p:txBody>
      </p:sp>
      <p:sp>
        <p:nvSpPr>
          <p:cNvPr id="3" name="Text Placeholder 2"/>
          <p:cNvSpPr>
            <a:spLocks noGrp="1"/>
          </p:cNvSpPr>
          <p:nvPr>
            <p:ph type="body" idx="1"/>
          </p:nvPr>
        </p:nvSpPr>
        <p:spPr>
          <a:xfrm>
            <a:off x="457200" y="1600200"/>
            <a:ext cx="8229600" cy="2935224"/>
          </a:xfrm>
        </p:spPr>
        <p:txBody>
          <a:bodyPr/>
          <a:lstStyle/>
          <a:p>
            <a:r>
              <a:rPr lang="en-US" altLang="en-US" sz="2400" b="1" dirty="0">
                <a:latin typeface="+mn-lt"/>
              </a:rPr>
              <a:t>Reference type</a:t>
            </a:r>
          </a:p>
          <a:p>
            <a:pPr lvl="1"/>
            <a:r>
              <a:rPr lang="en-US" altLang="en-US" sz="2400" dirty="0">
                <a:latin typeface="+mn-lt"/>
              </a:rPr>
              <a:t>Create unique object identifiers (</a:t>
            </a:r>
            <a:r>
              <a:rPr lang="en-US" altLang="en-US" sz="2400" dirty="0" smtClean="0">
                <a:latin typeface="+mn-lt"/>
              </a:rPr>
              <a:t>O</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s</a:t>
            </a:r>
            <a:r>
              <a:rPr lang="en-US" altLang="en-US" sz="2400" dirty="0">
                <a:latin typeface="+mn-lt"/>
              </a:rPr>
              <a:t>)</a:t>
            </a:r>
          </a:p>
          <a:p>
            <a:pPr lvl="1"/>
            <a:r>
              <a:rPr lang="en-US" altLang="en-US" sz="2400" dirty="0">
                <a:latin typeface="+mn-lt"/>
              </a:rPr>
              <a:t>Can specify system-generated object identifiers</a:t>
            </a:r>
          </a:p>
          <a:p>
            <a:pPr lvl="1"/>
            <a:r>
              <a:rPr lang="en-US" altLang="en-US" sz="2400" dirty="0">
                <a:latin typeface="+mn-lt"/>
              </a:rPr>
              <a:t>Alternatively can use primary key as </a:t>
            </a:r>
            <a:r>
              <a:rPr lang="en-US" altLang="en-US" sz="2400" dirty="0" smtClean="0">
                <a:latin typeface="+mn-lt"/>
              </a:rPr>
              <a:t>O</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D </a:t>
            </a:r>
            <a:r>
              <a:rPr lang="en-US" altLang="en-US" sz="2400" dirty="0">
                <a:latin typeface="+mn-lt"/>
              </a:rPr>
              <a:t>as in traditional relational model</a:t>
            </a:r>
          </a:p>
          <a:p>
            <a:pPr lvl="1"/>
            <a:r>
              <a:rPr lang="en-US" altLang="en-US" sz="2400" dirty="0">
                <a:latin typeface="+mn-lt"/>
              </a:rPr>
              <a:t>Examples:</a:t>
            </a:r>
          </a:p>
          <a:p>
            <a:pPr lvl="2"/>
            <a:r>
              <a:rPr lang="en-US" altLang="en-US" sz="2400" dirty="0">
                <a:latin typeface="Courier New" panose="02070309020205020404" pitchFamily="49" charset="0"/>
                <a:cs typeface="Courier New" panose="02070309020205020404" pitchFamily="49" charset="0"/>
              </a:rPr>
              <a:t>REF IS SYSTEM </a:t>
            </a:r>
            <a:r>
              <a:rPr lang="en-US" altLang="en-US" sz="2400" dirty="0" smtClean="0">
                <a:latin typeface="Courier New" panose="02070309020205020404" pitchFamily="49" charset="0"/>
                <a:cs typeface="Courier New" panose="02070309020205020404" pitchFamily="49" charset="0"/>
              </a:rPr>
              <a:t>GENERATED</a:t>
            </a:r>
            <a:endParaRPr lang="en-US" altLang="en-US" sz="2400" dirty="0">
              <a:latin typeface="Courier New" panose="02070309020205020404" pitchFamily="49" charset="0"/>
              <a:cs typeface="Courier New" panose="02070309020205020404" pitchFamily="49" charset="0"/>
            </a:endParaRPr>
          </a:p>
        </p:txBody>
      </p:sp>
      <p:sp>
        <p:nvSpPr>
          <p:cNvPr id="5" name="Text Placeholder 4"/>
          <p:cNvSpPr>
            <a:spLocks noGrp="1"/>
          </p:cNvSpPr>
          <p:nvPr>
            <p:ph type="body" idx="2"/>
          </p:nvPr>
        </p:nvSpPr>
        <p:spPr>
          <a:xfrm>
            <a:off x="476890" y="4620769"/>
            <a:ext cx="1362456" cy="499872"/>
          </a:xfrm>
        </p:spPr>
        <p:txBody>
          <a:bodyPr/>
          <a:lstStyle/>
          <a:p>
            <a:pPr marL="1144800" lvl="1" indent="-230400">
              <a:buFont typeface="Arial" panose="020B0604020202020204" pitchFamily="34" charset="0"/>
              <a:buChar char="▪"/>
            </a:pPr>
            <a:r>
              <a:rPr lang="en-US" sz="2400" dirty="0" smtClean="0">
                <a:latin typeface="+mn-lt"/>
              </a:rPr>
              <a:t> </a:t>
            </a:r>
            <a:endParaRPr lang="en-US" sz="2400" dirty="0">
              <a:latin typeface="+mn-lt"/>
            </a:endParaRPr>
          </a:p>
        </p:txBody>
      </p:sp>
      <p:pic>
        <p:nvPicPr>
          <p:cNvPr id="4" name="Picture 3" descr="REF IS left angle bracket O I D underscore ATTRIBUTE right angle bracket left angle bracket VALUE underscore GENERATION underscore METHOD right angle bracket semicolon"/>
          <p:cNvPicPr>
            <a:picLocks noChangeAspect="1"/>
          </p:cNvPicPr>
          <p:nvPr/>
        </p:nvPicPr>
        <p:blipFill rotWithShape="1">
          <a:blip r:embed="rId2"/>
          <a:srcRect l="3672"/>
          <a:stretch/>
        </p:blipFill>
        <p:spPr>
          <a:xfrm>
            <a:off x="1711885" y="4698135"/>
            <a:ext cx="7028665" cy="480943"/>
          </a:xfrm>
          <a:prstGeom prst="rect">
            <a:avLst/>
          </a:prstGeom>
        </p:spPr>
      </p:pic>
    </p:spTree>
    <p:extLst>
      <p:ext uri="{BB962C8B-B14F-4D97-AF65-F5344CB8AC3E}">
        <p14:creationId xmlns:p14="http://schemas.microsoft.com/office/powerpoint/2010/main" val="2697374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Creating Tables Based on the </a:t>
            </a:r>
            <a:r>
              <a:rPr lang="en-IN" altLang="en-US" dirty="0" smtClean="0"/>
              <a:t>U</a:t>
            </a:r>
            <a:r>
              <a:rPr lang="en-IN" altLang="en-US" sz="100" dirty="0" smtClean="0"/>
              <a:t> </a:t>
            </a:r>
            <a:r>
              <a:rPr lang="en-IN" altLang="en-US" dirty="0" smtClean="0"/>
              <a:t>D</a:t>
            </a:r>
            <a:r>
              <a:rPr lang="en-IN" altLang="en-US" sz="100" dirty="0" smtClean="0"/>
              <a:t> </a:t>
            </a:r>
            <a:r>
              <a:rPr lang="en-IN" altLang="en-US" dirty="0" smtClean="0"/>
              <a:t>T</a:t>
            </a:r>
            <a:r>
              <a:rPr lang="en-IN" altLang="en-US" sz="100" dirty="0" smtClean="0"/>
              <a:t> </a:t>
            </a:r>
            <a:r>
              <a:rPr lang="en-IN" altLang="en-US" dirty="0" smtClean="0"/>
              <a:t>s</a:t>
            </a:r>
            <a:endParaRPr lang="en-IN" dirty="0"/>
          </a:p>
        </p:txBody>
      </p:sp>
      <p:sp>
        <p:nvSpPr>
          <p:cNvPr id="3" name="Text Placeholder 2"/>
          <p:cNvSpPr>
            <a:spLocks noGrp="1"/>
          </p:cNvSpPr>
          <p:nvPr>
            <p:ph type="body" idx="1"/>
          </p:nvPr>
        </p:nvSpPr>
        <p:spPr/>
        <p:txBody>
          <a:bodyPr/>
          <a:lstStyle/>
          <a:p>
            <a:r>
              <a:rPr lang="en-US" altLang="en-US" sz="2400" b="1" dirty="0">
                <a:latin typeface="+mn-lt"/>
              </a:rPr>
              <a:t>INSTANTIABLE</a:t>
            </a:r>
          </a:p>
          <a:p>
            <a:pPr lvl="1"/>
            <a:r>
              <a:rPr lang="en-US" altLang="en-US" sz="2400" dirty="0">
                <a:latin typeface="+mn-lt"/>
              </a:rPr>
              <a:t>Specify that </a:t>
            </a:r>
            <a:r>
              <a:rPr lang="en-US" altLang="en-US" sz="2400" dirty="0" smtClean="0">
                <a:latin typeface="+mn-lt"/>
              </a:rPr>
              <a:t>U</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T </a:t>
            </a:r>
            <a:r>
              <a:rPr lang="en-US" altLang="en-US" sz="2400" dirty="0">
                <a:latin typeface="+mn-lt"/>
              </a:rPr>
              <a:t>is instantiable</a:t>
            </a:r>
          </a:p>
          <a:p>
            <a:pPr lvl="1"/>
            <a:r>
              <a:rPr lang="en-US" altLang="en-US" sz="2400" dirty="0">
                <a:latin typeface="+mn-lt"/>
              </a:rPr>
              <a:t>The user can then create one or more tables based on the </a:t>
            </a:r>
            <a:r>
              <a:rPr lang="en-US" altLang="en-US" sz="2400" dirty="0" smtClean="0">
                <a:latin typeface="+mn-lt"/>
              </a:rPr>
              <a:t>U</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T</a:t>
            </a:r>
            <a:endParaRPr lang="en-US" altLang="en-US" sz="2400" dirty="0">
              <a:latin typeface="+mn-lt"/>
            </a:endParaRPr>
          </a:p>
          <a:p>
            <a:pPr lvl="1"/>
            <a:r>
              <a:rPr lang="en-US" altLang="en-US" sz="2400" dirty="0">
                <a:latin typeface="+mn-lt"/>
              </a:rPr>
              <a:t>If keyword INSTANTIABLE is left out, can use </a:t>
            </a:r>
            <a:r>
              <a:rPr lang="en-US" altLang="en-US" sz="2400" dirty="0" smtClean="0">
                <a:latin typeface="+mn-lt"/>
              </a:rPr>
              <a:t>U</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T </a:t>
            </a:r>
            <a:r>
              <a:rPr lang="en-US" altLang="en-US" sz="2400" dirty="0">
                <a:latin typeface="+mn-lt"/>
              </a:rPr>
              <a:t>only as attribute data type – not as a basis for a table of </a:t>
            </a:r>
            <a:r>
              <a:rPr lang="en-US" altLang="en-US" sz="2400" dirty="0" smtClean="0">
                <a:latin typeface="+mn-lt"/>
              </a:rPr>
              <a:t>objects</a:t>
            </a:r>
            <a:endParaRPr lang="en-US" altLang="en-US" sz="2400" dirty="0">
              <a:latin typeface="+mn-lt"/>
            </a:endParaRPr>
          </a:p>
        </p:txBody>
      </p:sp>
    </p:spTree>
    <p:extLst>
      <p:ext uri="{BB962C8B-B14F-4D97-AF65-F5344CB8AC3E}">
        <p14:creationId xmlns:p14="http://schemas.microsoft.com/office/powerpoint/2010/main" val="2226492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Encapsulation of Operations</a:t>
            </a:r>
            <a:endParaRPr lang="en-IN" dirty="0"/>
          </a:p>
        </p:txBody>
      </p:sp>
      <p:sp>
        <p:nvSpPr>
          <p:cNvPr id="3" name="Text Placeholder 2"/>
          <p:cNvSpPr>
            <a:spLocks noGrp="1"/>
          </p:cNvSpPr>
          <p:nvPr>
            <p:ph type="body" idx="1"/>
          </p:nvPr>
        </p:nvSpPr>
        <p:spPr>
          <a:xfrm>
            <a:off x="457200" y="1600201"/>
            <a:ext cx="8229600" cy="1691639"/>
          </a:xfrm>
        </p:spPr>
        <p:txBody>
          <a:bodyPr/>
          <a:lstStyle/>
          <a:p>
            <a:pPr>
              <a:defRPr/>
            </a:pPr>
            <a:r>
              <a:rPr lang="en-US" sz="2400" dirty="0">
                <a:latin typeface="+mn-lt"/>
              </a:rPr>
              <a:t>User-defined type </a:t>
            </a:r>
          </a:p>
          <a:p>
            <a:pPr lvl="1">
              <a:defRPr/>
            </a:pPr>
            <a:r>
              <a:rPr lang="en-US" sz="2400" dirty="0">
                <a:latin typeface="+mn-lt"/>
              </a:rPr>
              <a:t>Specify methods (or operations) in addition to the attributes</a:t>
            </a:r>
          </a:p>
          <a:p>
            <a:pPr lvl="1">
              <a:defRPr/>
            </a:pPr>
            <a:r>
              <a:rPr lang="en-US" sz="2400" dirty="0">
                <a:latin typeface="+mn-lt"/>
              </a:rPr>
              <a:t>Format</a:t>
            </a:r>
            <a:r>
              <a:rPr lang="en-US" sz="2400" dirty="0" smtClean="0">
                <a:latin typeface="+mn-lt"/>
              </a:rPr>
              <a:t>:</a:t>
            </a:r>
            <a:endParaRPr lang="en-US" sz="2400" dirty="0">
              <a:latin typeface="+mn-lt"/>
            </a:endParaRPr>
          </a:p>
        </p:txBody>
      </p:sp>
      <p:pic>
        <p:nvPicPr>
          <p:cNvPr id="4" name="Picture 3" descr="CREATE TYPE left angle bracket TYPE hyphen NAME right angle bracket left parenthesis left angle bracket LIST OF COMPONENT ATTRIBUTES AND THEIR TYPES right angle bracket left angle bracket DECLARATION OF FUNCTIONS left parenthesis METHODS right parenthesis right angle bracket right parenthesis semicolon."/>
          <p:cNvPicPr>
            <a:picLocks noChangeAspect="1"/>
          </p:cNvPicPr>
          <p:nvPr/>
        </p:nvPicPr>
        <p:blipFill>
          <a:blip r:embed="rId2"/>
          <a:stretch>
            <a:fillRect/>
          </a:stretch>
        </p:blipFill>
        <p:spPr>
          <a:xfrm>
            <a:off x="1131797" y="3404980"/>
            <a:ext cx="7315834" cy="1633870"/>
          </a:xfrm>
          <a:prstGeom prst="rect">
            <a:avLst/>
          </a:prstGeom>
        </p:spPr>
      </p:pic>
    </p:spTree>
    <p:extLst>
      <p:ext uri="{BB962C8B-B14F-4D97-AF65-F5344CB8AC3E}">
        <p14:creationId xmlns:p14="http://schemas.microsoft.com/office/powerpoint/2010/main" val="3371385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65936" cy="1503218"/>
          </a:xfrm>
        </p:spPr>
        <p:txBody>
          <a:bodyPr/>
          <a:lstStyle/>
          <a:p>
            <a:r>
              <a:rPr lang="en-US" altLang="en-US" sz="3000" dirty="0">
                <a:latin typeface="Times New Roman" panose="02020603050405020304" pitchFamily="18" charset="0"/>
                <a:cs typeface="Times New Roman" panose="02020603050405020304" pitchFamily="18" charset="0"/>
              </a:rPr>
              <a:t>Figure 12.4a Illustrating Some of the Object Features of S</a:t>
            </a:r>
            <a:r>
              <a:rPr lang="en-US" altLang="en-US" sz="100" dirty="0">
                <a:latin typeface="Times New Roman" panose="02020603050405020304" pitchFamily="18" charset="0"/>
                <a:cs typeface="Times New Roman" panose="02020603050405020304" pitchFamily="18" charset="0"/>
              </a:rPr>
              <a:t> </a:t>
            </a:r>
            <a:r>
              <a:rPr lang="en-US" altLang="en-US" sz="3000" dirty="0">
                <a:latin typeface="Times New Roman" panose="02020603050405020304" pitchFamily="18" charset="0"/>
                <a:cs typeface="Times New Roman" panose="02020603050405020304" pitchFamily="18" charset="0"/>
              </a:rPr>
              <a:t>Q</a:t>
            </a:r>
            <a:r>
              <a:rPr lang="en-US" altLang="en-US" sz="100" dirty="0">
                <a:latin typeface="Times New Roman" panose="02020603050405020304" pitchFamily="18" charset="0"/>
                <a:cs typeface="Times New Roman" panose="02020603050405020304" pitchFamily="18" charset="0"/>
              </a:rPr>
              <a:t> </a:t>
            </a:r>
            <a:r>
              <a:rPr lang="en-US" altLang="en-US" sz="3000" dirty="0">
                <a:latin typeface="Times New Roman" panose="02020603050405020304" pitchFamily="18" charset="0"/>
                <a:cs typeface="Times New Roman" panose="02020603050405020304" pitchFamily="18" charset="0"/>
              </a:rPr>
              <a:t>L. Using U</a:t>
            </a:r>
            <a:r>
              <a:rPr lang="en-US" altLang="en-US" sz="100" dirty="0">
                <a:latin typeface="Times New Roman" panose="02020603050405020304" pitchFamily="18" charset="0"/>
                <a:cs typeface="Times New Roman" panose="02020603050405020304" pitchFamily="18" charset="0"/>
              </a:rPr>
              <a:t> </a:t>
            </a:r>
            <a:r>
              <a:rPr lang="en-US" altLang="en-US" sz="3000" dirty="0">
                <a:latin typeface="Times New Roman" panose="02020603050405020304" pitchFamily="18" charset="0"/>
                <a:cs typeface="Times New Roman" panose="02020603050405020304" pitchFamily="18" charset="0"/>
              </a:rPr>
              <a:t>D</a:t>
            </a:r>
            <a:r>
              <a:rPr lang="en-US" altLang="en-US" sz="100" dirty="0">
                <a:latin typeface="Times New Roman" panose="02020603050405020304" pitchFamily="18" charset="0"/>
                <a:cs typeface="Times New Roman" panose="02020603050405020304" pitchFamily="18" charset="0"/>
              </a:rPr>
              <a:t> </a:t>
            </a:r>
            <a:r>
              <a:rPr lang="en-US" altLang="en-US" sz="3000" dirty="0">
                <a:latin typeface="Times New Roman" panose="02020603050405020304" pitchFamily="18" charset="0"/>
                <a:cs typeface="Times New Roman" panose="02020603050405020304" pitchFamily="18" charset="0"/>
              </a:rPr>
              <a:t>T</a:t>
            </a:r>
            <a:r>
              <a:rPr lang="en-US" altLang="en-US" sz="100" dirty="0">
                <a:latin typeface="Times New Roman" panose="02020603050405020304" pitchFamily="18" charset="0"/>
                <a:cs typeface="Times New Roman" panose="02020603050405020304" pitchFamily="18" charset="0"/>
              </a:rPr>
              <a:t> </a:t>
            </a:r>
            <a:r>
              <a:rPr lang="en-US" altLang="en-US" sz="3000" dirty="0">
                <a:latin typeface="Times New Roman" panose="02020603050405020304" pitchFamily="18" charset="0"/>
                <a:cs typeface="Times New Roman" panose="02020603050405020304" pitchFamily="18" charset="0"/>
              </a:rPr>
              <a:t>S as Types for Attributes Such as Address and Phone</a:t>
            </a:r>
            <a:endParaRPr lang="en-IN" sz="3000" dirty="0">
              <a:latin typeface="Times New Roman" panose="02020603050405020304" pitchFamily="18" charset="0"/>
              <a:cs typeface="Times New Roman" panose="02020603050405020304" pitchFamily="18" charset="0"/>
            </a:endParaRPr>
          </a:p>
        </p:txBody>
      </p:sp>
      <p:pic>
        <p:nvPicPr>
          <p:cNvPr id="4" name="Picture 2" descr="Computer code has 3 lines. The lines read as follows. Line 1. CREATE TYPE STREET underscore ADD R underscore TYPE AS left parenthesis NUMBER VARCHAR left parenthesis 5 right parenthesis comma STREET NAME V A R, C H A R left parenthesis 25 right parenthesis comma A P T underscore NO V A R, C H A R left parenthesis 5 right parenthesis comma SUITE underscore NO VARCHAR left parenthesis 5 right parenthesis right parenthesis semicolon. Line 2. CREATE TYPE USA underscore ADDR underscore TYPE AS left parenthesis STREET underscore ADDR STREET underscore ADDR underscore TYPE comma CITY V A R, C H A R left parenthesis 25 right parenthesis comma ZIP VARCHAR left parenthesis 10 right parenthesis right parenthesis semicolon. Line 3. CREATE TYPE USA underscore PHONE underscore TYPE AS left parenthesis PHONE underscore TYPE V A R, C H A R left parenthesis 5 right parenthesis comma AREA underscore CODE C H A R left parenthesis 3 right parenthesis comma PHONE underscore N U M, C H A R left parenthesis 7 right parenthesis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872" y="2223499"/>
            <a:ext cx="5315106" cy="382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944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44782"/>
          </a:xfrm>
        </p:spPr>
        <p:txBody>
          <a:bodyPr/>
          <a:lstStyle/>
          <a:p>
            <a:r>
              <a:rPr lang="en-IN" altLang="en-US" sz="3000" dirty="0" smtClean="0">
                <a:latin typeface="Times New Roman" panose="02020603050405020304" pitchFamily="18" charset="0"/>
                <a:cs typeface="Times New Roman" panose="02020603050405020304" pitchFamily="18" charset="0"/>
              </a:rPr>
              <a:t>Figure 12.4b Illustrating Some of the Object Features of S</a:t>
            </a:r>
            <a:r>
              <a:rPr lang="en-IN" altLang="en-US" sz="100" dirty="0" smtClean="0">
                <a:latin typeface="Times New Roman" panose="02020603050405020304" pitchFamily="18" charset="0"/>
                <a:cs typeface="Times New Roman" panose="02020603050405020304" pitchFamily="18" charset="0"/>
              </a:rPr>
              <a:t> </a:t>
            </a:r>
            <a:r>
              <a:rPr lang="en-IN" altLang="en-US" sz="3000" dirty="0" smtClean="0">
                <a:latin typeface="Times New Roman" panose="02020603050405020304" pitchFamily="18" charset="0"/>
                <a:cs typeface="Times New Roman" panose="02020603050405020304" pitchFamily="18" charset="0"/>
              </a:rPr>
              <a:t>Q</a:t>
            </a:r>
            <a:r>
              <a:rPr lang="en-IN" altLang="en-US" sz="100" dirty="0" smtClean="0">
                <a:latin typeface="Times New Roman" panose="02020603050405020304" pitchFamily="18" charset="0"/>
                <a:cs typeface="Times New Roman" panose="02020603050405020304" pitchFamily="18" charset="0"/>
              </a:rPr>
              <a:t> </a:t>
            </a:r>
            <a:r>
              <a:rPr lang="en-IN" altLang="en-US" sz="3000" dirty="0" smtClean="0">
                <a:latin typeface="Times New Roman" panose="02020603050405020304" pitchFamily="18" charset="0"/>
                <a:cs typeface="Times New Roman" panose="02020603050405020304" pitchFamily="18" charset="0"/>
              </a:rPr>
              <a:t>L. Specifying U</a:t>
            </a:r>
            <a:r>
              <a:rPr lang="en-IN" altLang="en-US" sz="100" dirty="0" smtClean="0">
                <a:latin typeface="Times New Roman" panose="02020603050405020304" pitchFamily="18" charset="0"/>
                <a:cs typeface="Times New Roman" panose="02020603050405020304" pitchFamily="18" charset="0"/>
              </a:rPr>
              <a:t> </a:t>
            </a:r>
            <a:r>
              <a:rPr lang="en-IN" altLang="en-US" sz="3000" dirty="0" smtClean="0">
                <a:latin typeface="Times New Roman" panose="02020603050405020304" pitchFamily="18" charset="0"/>
                <a:cs typeface="Times New Roman" panose="02020603050405020304" pitchFamily="18" charset="0"/>
              </a:rPr>
              <a:t>D</a:t>
            </a:r>
            <a:r>
              <a:rPr lang="en-IN" altLang="en-US" sz="100" dirty="0" smtClean="0">
                <a:latin typeface="Times New Roman" panose="02020603050405020304" pitchFamily="18" charset="0"/>
                <a:cs typeface="Times New Roman" panose="02020603050405020304" pitchFamily="18" charset="0"/>
              </a:rPr>
              <a:t> </a:t>
            </a:r>
            <a:r>
              <a:rPr lang="en-IN" altLang="en-US" sz="3000" dirty="0" smtClean="0">
                <a:latin typeface="Times New Roman" panose="02020603050405020304" pitchFamily="18" charset="0"/>
                <a:cs typeface="Times New Roman" panose="02020603050405020304" pitchFamily="18" charset="0"/>
              </a:rPr>
              <a:t>T for PERSON_TYPE</a:t>
            </a:r>
            <a:endParaRPr lang="en-IN" sz="3000" dirty="0">
              <a:latin typeface="Times New Roman" panose="02020603050405020304" pitchFamily="18" charset="0"/>
              <a:cs typeface="Times New Roman" panose="02020603050405020304" pitchFamily="18" charset="0"/>
            </a:endParaRPr>
          </a:p>
        </p:txBody>
      </p:sp>
      <p:pic>
        <p:nvPicPr>
          <p:cNvPr id="4" name="Picture 2" descr="Computer code has 11 lines. The lines read as follows. Line 1. CREATE TYPE PERSON underscore TYPE AS left parenthesis NAME V A R comma C H A R left parenthesis 35 right parenthesis comma SEX C H A R comma BIRTH underscore DATE DATE comma PHONES USA underscore PHONE underscore TYPE ARRAY left bracket 4 right bracket comma ADD R USA underscore ADD R underscore TYPE. Line 2. INSTANTIABLE. Line 3. NOT FINAL. Line 4. R E F IS SYSTEM GENERATED. Line 5. INSTANCE METHOD AGE left parenthesis right parenthesis RETURNS INTEGER semicolon. Line 6. CREATE INSTANCE METHOD AGE left parenthesis right parenthesis RETURNS INTEGER. Line 7. FOR PERSON underscore TYPE. Line 8. BEGIN. Line 9. RETURN forward slash asterisk CODE TO CALCULATE A PERSON’S AGE FROM TODAY’S DATE AND SELF period BIRTH underscore DATE asterisk forward slash. Line 10. END semicolon. Line 11.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8540" y="1961604"/>
            <a:ext cx="6326921" cy="424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565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Specifying Type </a:t>
            </a:r>
            <a:r>
              <a:rPr lang="en-US" altLang="en-US" dirty="0" smtClean="0"/>
              <a:t>Inheritance </a:t>
            </a:r>
            <a:r>
              <a:rPr lang="en-US" altLang="en-US" sz="2000" b="0" dirty="0" smtClean="0"/>
              <a:t>(1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NOT FINAL:</a:t>
            </a:r>
          </a:p>
          <a:p>
            <a:pPr lvl="1"/>
            <a:r>
              <a:rPr lang="en-US" altLang="en-US" sz="2400" dirty="0">
                <a:latin typeface="+mn-lt"/>
              </a:rPr>
              <a:t>The keyword NOT FINAL indicates that subtypes can be created for that type</a:t>
            </a:r>
          </a:p>
          <a:p>
            <a:r>
              <a:rPr lang="en-US" altLang="en-US" sz="2400" dirty="0">
                <a:latin typeface="+mn-lt"/>
              </a:rPr>
              <a:t>UNDER</a:t>
            </a:r>
          </a:p>
          <a:p>
            <a:pPr lvl="1"/>
            <a:r>
              <a:rPr lang="en-US" altLang="en-US" sz="2400" dirty="0">
                <a:latin typeface="+mn-lt"/>
              </a:rPr>
              <a:t>The keyword UNDER is used to create a </a:t>
            </a:r>
            <a:r>
              <a:rPr lang="en-US" altLang="en-US" sz="2400" dirty="0" smtClean="0">
                <a:latin typeface="+mn-lt"/>
              </a:rPr>
              <a:t>subtype</a:t>
            </a:r>
            <a:endParaRPr lang="en-US" altLang="en-US" sz="2400" dirty="0">
              <a:latin typeface="+mn-lt"/>
            </a:endParaRPr>
          </a:p>
        </p:txBody>
      </p:sp>
    </p:spTree>
    <p:extLst>
      <p:ext uri="{BB962C8B-B14F-4D97-AF65-F5344CB8AC3E}">
        <p14:creationId xmlns:p14="http://schemas.microsoft.com/office/powerpoint/2010/main" val="4515299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94192" cy="1828800"/>
          </a:xfrm>
        </p:spPr>
        <p:txBody>
          <a:bodyPr/>
          <a:lstStyle/>
          <a:p>
            <a:r>
              <a:rPr lang="en-US" altLang="en-US" sz="2800" dirty="0">
                <a:latin typeface="Times New Roman" panose="02020603050405020304" pitchFamily="18" charset="0"/>
                <a:cs typeface="Times New Roman" panose="02020603050405020304" pitchFamily="18" charset="0"/>
              </a:rPr>
              <a:t>Figure 12.4c Illustrating Some of the Object Features of S</a:t>
            </a:r>
            <a:r>
              <a:rPr lang="en-US" altLang="en-US" sz="1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Q</a:t>
            </a:r>
            <a:r>
              <a:rPr lang="en-US" altLang="en-US" sz="1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L. Specifying U</a:t>
            </a:r>
            <a:r>
              <a:rPr lang="en-US" altLang="en-US" sz="1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D</a:t>
            </a:r>
            <a:r>
              <a:rPr lang="en-US" altLang="en-US" sz="1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Ts for STUDENT_TYPE and EMPLOYEE_TYPE as Two Subtypes of </a:t>
            </a:r>
            <a:r>
              <a:rPr lang="en-US" altLang="en-US" sz="2800" dirty="0" smtClean="0">
                <a:latin typeface="Times New Roman" panose="02020603050405020304" pitchFamily="18" charset="0"/>
                <a:cs typeface="Times New Roman" panose="02020603050405020304" pitchFamily="18" charset="0"/>
              </a:rPr>
              <a:t>PERSON_TYPE </a:t>
            </a:r>
            <a:r>
              <a:rPr lang="en-IN" altLang="en-US" sz="2000" b="0" dirty="0" smtClean="0">
                <a:latin typeface="Times New Roman" panose="02020603050405020304" pitchFamily="18" charset="0"/>
                <a:cs typeface="Times New Roman" panose="02020603050405020304" pitchFamily="18" charset="0"/>
              </a:rPr>
              <a:t>(1 of 2)</a:t>
            </a:r>
            <a:endParaRPr lang="en-IN" sz="2000" b="0" dirty="0">
              <a:latin typeface="Times New Roman" panose="02020603050405020304" pitchFamily="18" charset="0"/>
              <a:cs typeface="Times New Roman" panose="02020603050405020304" pitchFamily="18" charset="0"/>
            </a:endParaRPr>
          </a:p>
        </p:txBody>
      </p:sp>
      <p:pic>
        <p:nvPicPr>
          <p:cNvPr id="4" name="Picture 3" descr="Computer code has 2 lines. The lines read as follows. Line 1. CREATE TYPE GRADE underscore TYPE AS left parenthesis COURSE NO C H A R left parenthesis 8 right parenthesis comma SEMESTER V A R, C H A R left parenthesis 8 right parenthesis comma YEAR C H A R left parenthesis 4 right parenthesis comma GRADE C H A R right parenthesis semicolon. Line 2. CREATE TYPE STUDENT underscore TYPE UNDER PERSON underscore TYPE AS left parenthesis MAJOR underscore CODE C H A R left parenthesis 4 right parenthesis comma STUDENT underscore ID C H A R left parenthesis 12 right parenthesis comma DEGREE V A R,C H A R left parenthesis 5 right parenthesis comma TRANSCRIPT GRADE underscore TYPE ARRAY left bracket 100 right brack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7732" y="2501335"/>
            <a:ext cx="7171061" cy="33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504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and </a:t>
            </a:r>
            <a:r>
              <a:rPr lang="en-IN" dirty="0" smtClean="0"/>
              <a:t>Object-Relational Databases</a:t>
            </a:r>
            <a:endParaRPr lang="en-IN" dirty="0"/>
          </a:p>
        </p:txBody>
      </p:sp>
      <p:sp>
        <p:nvSpPr>
          <p:cNvPr id="3" name="Text Placeholder 2"/>
          <p:cNvSpPr>
            <a:spLocks noGrp="1"/>
          </p:cNvSpPr>
          <p:nvPr>
            <p:ph type="body" idx="1"/>
          </p:nvPr>
        </p:nvSpPr>
        <p:spPr/>
        <p:txBody>
          <a:bodyPr/>
          <a:lstStyle/>
          <a:p>
            <a:r>
              <a:rPr lang="en-IN" sz="2400" b="1" dirty="0">
                <a:latin typeface="+mn-lt"/>
              </a:rPr>
              <a:t>Object databases (</a:t>
            </a:r>
            <a:r>
              <a:rPr lang="en-IN" sz="2400" b="1" dirty="0" smtClean="0">
                <a:latin typeface="+mn-lt"/>
              </a:rPr>
              <a:t>O</a:t>
            </a:r>
            <a:r>
              <a:rPr lang="en-IN" sz="100" b="1" dirty="0" smtClean="0">
                <a:latin typeface="+mn-lt"/>
              </a:rPr>
              <a:t> </a:t>
            </a:r>
            <a:r>
              <a:rPr lang="en-IN" sz="2400" b="1" dirty="0" smtClean="0">
                <a:latin typeface="+mn-lt"/>
              </a:rPr>
              <a:t>D</a:t>
            </a:r>
            <a:r>
              <a:rPr lang="en-IN" sz="100" b="1" dirty="0" smtClean="0">
                <a:latin typeface="+mn-lt"/>
              </a:rPr>
              <a:t> </a:t>
            </a:r>
            <a:r>
              <a:rPr lang="en-IN" sz="2400" b="1" dirty="0" smtClean="0">
                <a:latin typeface="+mn-lt"/>
              </a:rPr>
              <a:t>B</a:t>
            </a:r>
            <a:r>
              <a:rPr lang="en-IN" sz="2400" b="1" dirty="0">
                <a:latin typeface="+mn-lt"/>
              </a:rPr>
              <a:t>)</a:t>
            </a:r>
          </a:p>
          <a:p>
            <a:pPr lvl="1"/>
            <a:r>
              <a:rPr lang="en-IN" sz="2400" dirty="0" smtClean="0">
                <a:latin typeface="+mn-lt"/>
              </a:rPr>
              <a:t>Object data management systems (O</a:t>
            </a:r>
            <a:r>
              <a:rPr lang="en-IN" sz="100" dirty="0" smtClean="0">
                <a:latin typeface="+mn-lt"/>
              </a:rPr>
              <a:t> </a:t>
            </a:r>
            <a:r>
              <a:rPr lang="en-IN" sz="2400" dirty="0" smtClean="0">
                <a:latin typeface="+mn-lt"/>
              </a:rPr>
              <a:t>D</a:t>
            </a:r>
            <a:r>
              <a:rPr lang="en-IN" sz="100" dirty="0" smtClean="0">
                <a:latin typeface="+mn-lt"/>
              </a:rPr>
              <a:t> </a:t>
            </a:r>
            <a:r>
              <a:rPr lang="en-IN" sz="2400" dirty="0" smtClean="0">
                <a:latin typeface="+mn-lt"/>
              </a:rPr>
              <a:t>M</a:t>
            </a:r>
            <a:r>
              <a:rPr lang="en-IN" sz="100" dirty="0" smtClean="0">
                <a:latin typeface="+mn-lt"/>
              </a:rPr>
              <a:t> </a:t>
            </a:r>
            <a:r>
              <a:rPr lang="en-IN" sz="2400" dirty="0" smtClean="0">
                <a:latin typeface="+mn-lt"/>
              </a:rPr>
              <a:t>S)</a:t>
            </a:r>
          </a:p>
          <a:p>
            <a:pPr lvl="1"/>
            <a:r>
              <a:rPr lang="en-IN" sz="2400" dirty="0" smtClean="0">
                <a:latin typeface="+mn-lt"/>
              </a:rPr>
              <a:t>Meet </a:t>
            </a:r>
            <a:r>
              <a:rPr lang="en-IN" sz="2400" dirty="0">
                <a:latin typeface="+mn-lt"/>
              </a:rPr>
              <a:t>some of the needs of more </a:t>
            </a:r>
            <a:r>
              <a:rPr lang="en-IN" sz="2400" dirty="0" smtClean="0">
                <a:latin typeface="+mn-lt"/>
              </a:rPr>
              <a:t>complex applications</a:t>
            </a:r>
            <a:endParaRPr lang="en-IN" sz="2400" dirty="0">
              <a:latin typeface="+mn-lt"/>
            </a:endParaRPr>
          </a:p>
          <a:p>
            <a:pPr lvl="1"/>
            <a:r>
              <a:rPr lang="en-IN" sz="2400" dirty="0">
                <a:latin typeface="+mn-lt"/>
              </a:rPr>
              <a:t>Specify</a:t>
            </a:r>
            <a:r>
              <a:rPr lang="en-IN" sz="2400" dirty="0" smtClean="0">
                <a:latin typeface="+mn-lt"/>
              </a:rPr>
              <a:t>: </a:t>
            </a:r>
            <a:endParaRPr lang="en-IN" sz="2400" dirty="0">
              <a:latin typeface="+mn-lt"/>
            </a:endParaRPr>
          </a:p>
          <a:p>
            <a:pPr lvl="2"/>
            <a:r>
              <a:rPr lang="en-IN" sz="2400" dirty="0">
                <a:latin typeface="+mn-lt"/>
              </a:rPr>
              <a:t>Structure of complex </a:t>
            </a:r>
            <a:r>
              <a:rPr lang="en-IN" sz="2400" dirty="0" smtClean="0">
                <a:latin typeface="+mn-lt"/>
              </a:rPr>
              <a:t>objects</a:t>
            </a:r>
            <a:endParaRPr lang="en-IN" sz="2400" dirty="0">
              <a:latin typeface="+mn-lt"/>
            </a:endParaRPr>
          </a:p>
          <a:p>
            <a:pPr lvl="2"/>
            <a:r>
              <a:rPr lang="en-IN" sz="2400" dirty="0">
                <a:latin typeface="+mn-lt"/>
              </a:rPr>
              <a:t>Operations that can be applied to these </a:t>
            </a:r>
            <a:r>
              <a:rPr lang="en-IN" sz="2400" dirty="0" smtClean="0">
                <a:latin typeface="+mn-lt"/>
              </a:rPr>
              <a:t>objects</a:t>
            </a:r>
            <a:endParaRPr lang="en-IN" sz="2400" dirty="0">
              <a:latin typeface="+mn-lt"/>
            </a:endParaRPr>
          </a:p>
        </p:txBody>
      </p:sp>
    </p:spTree>
    <p:extLst>
      <p:ext uri="{BB962C8B-B14F-4D97-AF65-F5344CB8AC3E}">
        <p14:creationId xmlns:p14="http://schemas.microsoft.com/office/powerpoint/2010/main" val="3262802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48472" cy="1801368"/>
          </a:xfrm>
        </p:spPr>
        <p:txBody>
          <a:bodyPr/>
          <a:lstStyle/>
          <a:p>
            <a:r>
              <a:rPr lang="en-US" altLang="en-US" sz="2800" dirty="0">
                <a:latin typeface="Times New Roman" panose="02020603050405020304" pitchFamily="18" charset="0"/>
                <a:cs typeface="Times New Roman" panose="02020603050405020304" pitchFamily="18" charset="0"/>
              </a:rPr>
              <a:t>Figure 12.4c Illustrating Some of the Object Features of S</a:t>
            </a:r>
            <a:r>
              <a:rPr lang="en-US" altLang="en-US" sz="1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Q</a:t>
            </a:r>
            <a:r>
              <a:rPr lang="en-US" altLang="en-US" sz="1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L. Specifying U</a:t>
            </a:r>
            <a:r>
              <a:rPr lang="en-US" altLang="en-US" sz="1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D</a:t>
            </a:r>
            <a:r>
              <a:rPr lang="en-US" altLang="en-US" sz="1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Ts for STUDENT_TYPE and EMPLOYEE_TYPE as Two Subtypes of </a:t>
            </a:r>
            <a:r>
              <a:rPr lang="en-US" altLang="en-US" sz="2800" dirty="0" smtClean="0">
                <a:latin typeface="Times New Roman" panose="02020603050405020304" pitchFamily="18" charset="0"/>
                <a:cs typeface="Times New Roman" panose="02020603050405020304" pitchFamily="18" charset="0"/>
              </a:rPr>
              <a:t>PERSON_TYPE </a:t>
            </a:r>
            <a:r>
              <a:rPr lang="en-IN" altLang="en-US" sz="2000" b="0" dirty="0" smtClean="0">
                <a:latin typeface="Times New Roman" panose="02020603050405020304" pitchFamily="18" charset="0"/>
                <a:cs typeface="Times New Roman" panose="02020603050405020304" pitchFamily="18" charset="0"/>
              </a:rPr>
              <a:t>(2 of 2)</a:t>
            </a:r>
            <a:endParaRPr lang="en-IN" sz="2000" b="0" dirty="0">
              <a:latin typeface="Times New Roman" panose="02020603050405020304" pitchFamily="18" charset="0"/>
              <a:cs typeface="Times New Roman" panose="02020603050405020304" pitchFamily="18" charset="0"/>
            </a:endParaRPr>
          </a:p>
        </p:txBody>
      </p:sp>
      <p:pic>
        <p:nvPicPr>
          <p:cNvPr id="4" name="Picture 2" descr="Computer code has 11 lines. The lines read as follows. Line 1. INSTANTIABLE. Line 2. NOT FINAL. Line 3. INSTANCE METHOD GPA left parenthesis right parenthesis RETURNS FLOAT semicolon. Line 4. CREATE INSTANCE METHOD G P A left parenthesis right parenthesis RETURNS FLOAT. Line 5. FOR STUDENT underscore TYPE. Line 6. BEGIN. Line 7. RETURN forward slash asterisk CODE TO CALCULATE A STUDENT’S G P A FROM SELF period TRANSCRIPT asterisk forward slash. Line 8. END semicolon. Line 9. right parenthesis semicolon. Line 10. CREATE TYPE EMPLOYEE underscore TYPE UNDER PERSON underscore TYPE AS left parenthesis JOB underscore CODE C H A R left parenthesis 4 right parenthesis comma SALARY FLOAT comma S S N, C H A R left parenthesis 11 right parenthesis INSTANTIABLE NOT FINAL right parenthesis semicolon. Line 11. CREATE TYPE MANAGER underscore TYPE UNDER EMPLOYEE underscore TYPE AS left parenthesis DEPT underscore MANAGED C H A R left parenthesis 20 right parenthesis INSTANTIABLE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2096" y="2347957"/>
            <a:ext cx="4508368" cy="392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50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Specifying Type </a:t>
            </a:r>
            <a:r>
              <a:rPr lang="en-US" altLang="en-US" dirty="0" smtClean="0"/>
              <a:t>Inheritance </a:t>
            </a:r>
            <a:r>
              <a:rPr lang="en-US" altLang="en-US" sz="2000" b="0" dirty="0" smtClean="0"/>
              <a:t>(2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Type inheritance rules:</a:t>
            </a:r>
          </a:p>
          <a:p>
            <a:pPr lvl="1"/>
            <a:r>
              <a:rPr lang="en-US" altLang="en-US" sz="2400" dirty="0">
                <a:latin typeface="+mn-lt"/>
              </a:rPr>
              <a:t>All attributes/operations are inherited</a:t>
            </a:r>
          </a:p>
          <a:p>
            <a:pPr lvl="1"/>
            <a:r>
              <a:rPr lang="en-US" altLang="en-US" sz="2400" dirty="0">
                <a:latin typeface="+mn-lt"/>
              </a:rPr>
              <a:t>Order of supertypes in UNDER clause determines inheritance hierarchy</a:t>
            </a:r>
          </a:p>
          <a:p>
            <a:pPr lvl="1"/>
            <a:r>
              <a:rPr lang="en-US" altLang="en-US" sz="2400" dirty="0">
                <a:latin typeface="+mn-lt"/>
              </a:rPr>
              <a:t>Instance (object) of a subtype can be used in every context in which a supertype instance used</a:t>
            </a:r>
          </a:p>
          <a:p>
            <a:pPr lvl="1"/>
            <a:r>
              <a:rPr lang="en-US" altLang="en-US" sz="2400" dirty="0">
                <a:latin typeface="+mn-lt"/>
              </a:rPr>
              <a:t>Subtype can redefine any function defined in </a:t>
            </a:r>
            <a:r>
              <a:rPr lang="en-US" altLang="en-US" sz="2400" dirty="0" smtClean="0">
                <a:latin typeface="+mn-lt"/>
              </a:rPr>
              <a:t>supertype</a:t>
            </a:r>
            <a:endParaRPr lang="en-US" altLang="en-US" sz="2400" dirty="0">
              <a:latin typeface="+mn-lt"/>
            </a:endParaRPr>
          </a:p>
        </p:txBody>
      </p:sp>
    </p:spTree>
    <p:extLst>
      <p:ext uri="{BB962C8B-B14F-4D97-AF65-F5344CB8AC3E}">
        <p14:creationId xmlns:p14="http://schemas.microsoft.com/office/powerpoint/2010/main" val="3484186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Creating Tables Based on </a:t>
            </a:r>
            <a:r>
              <a:rPr lang="en-IN" altLang="en-US" dirty="0" smtClean="0"/>
              <a:t>U</a:t>
            </a:r>
            <a:r>
              <a:rPr lang="en-IN" altLang="en-US" sz="100" dirty="0" smtClean="0"/>
              <a:t> </a:t>
            </a:r>
            <a:r>
              <a:rPr lang="en-IN" altLang="en-US" dirty="0" smtClean="0"/>
              <a:t>D</a:t>
            </a:r>
            <a:r>
              <a:rPr lang="en-IN" altLang="en-US" sz="100" dirty="0" smtClean="0"/>
              <a:t> </a:t>
            </a:r>
            <a:r>
              <a:rPr lang="en-IN" altLang="en-US" dirty="0"/>
              <a:t>T</a:t>
            </a:r>
            <a:endParaRPr lang="en-IN" dirty="0"/>
          </a:p>
        </p:txBody>
      </p:sp>
      <p:sp>
        <p:nvSpPr>
          <p:cNvPr id="3" name="Text Placeholder 2"/>
          <p:cNvSpPr>
            <a:spLocks noGrp="1"/>
          </p:cNvSpPr>
          <p:nvPr>
            <p:ph type="body" idx="1"/>
          </p:nvPr>
        </p:nvSpPr>
        <p:spPr/>
        <p:txBody>
          <a:bodyPr/>
          <a:lstStyle/>
          <a:p>
            <a:pPr lvl="1"/>
            <a:r>
              <a:rPr lang="en-US" altLang="en-US" sz="2400" dirty="0">
                <a:latin typeface="+mn-lt"/>
              </a:rPr>
              <a:t>UDT must be INSTANTIABLE</a:t>
            </a:r>
          </a:p>
          <a:p>
            <a:pPr lvl="1"/>
            <a:r>
              <a:rPr lang="en-US" altLang="en-US" sz="2400" dirty="0">
                <a:latin typeface="+mn-lt"/>
              </a:rPr>
              <a:t>One or more tables can be created</a:t>
            </a:r>
          </a:p>
          <a:p>
            <a:pPr lvl="1"/>
            <a:r>
              <a:rPr lang="en-US" altLang="en-US" sz="2400" dirty="0">
                <a:latin typeface="+mn-lt"/>
              </a:rPr>
              <a:t>Table inheritance:</a:t>
            </a:r>
          </a:p>
          <a:p>
            <a:pPr lvl="2"/>
            <a:r>
              <a:rPr lang="en-US" altLang="en-US" sz="2400" dirty="0">
                <a:latin typeface="+mn-lt"/>
              </a:rPr>
              <a:t>UNDER keyword can also be used to specify supertable/subtable inheritance</a:t>
            </a:r>
          </a:p>
          <a:p>
            <a:pPr lvl="2"/>
            <a:r>
              <a:rPr lang="en-US" altLang="en-US" sz="2400" dirty="0">
                <a:latin typeface="+mn-lt"/>
              </a:rPr>
              <a:t>Objects in subtable must be a </a:t>
            </a:r>
            <a:r>
              <a:rPr lang="en-US" altLang="en-US" sz="2400" b="1" dirty="0">
                <a:latin typeface="+mn-lt"/>
              </a:rPr>
              <a:t>subset of </a:t>
            </a:r>
            <a:r>
              <a:rPr lang="en-US" altLang="en-US" sz="2400" dirty="0">
                <a:latin typeface="+mn-lt"/>
              </a:rPr>
              <a:t>the objects in the </a:t>
            </a:r>
            <a:r>
              <a:rPr lang="en-US" altLang="en-US" sz="2400" dirty="0" smtClean="0">
                <a:latin typeface="+mn-lt"/>
              </a:rPr>
              <a:t>supertable</a:t>
            </a:r>
          </a:p>
        </p:txBody>
      </p:sp>
    </p:spTree>
    <p:extLst>
      <p:ext uri="{BB962C8B-B14F-4D97-AF65-F5344CB8AC3E}">
        <p14:creationId xmlns:p14="http://schemas.microsoft.com/office/powerpoint/2010/main" val="4127044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17320"/>
          </a:xfrm>
        </p:spPr>
        <p:txBody>
          <a:bodyPr/>
          <a:lstStyle/>
          <a:p>
            <a:r>
              <a:rPr lang="en-IN" altLang="en-US" sz="2800" dirty="0">
                <a:latin typeface="Times New Roman" panose="02020603050405020304" pitchFamily="18" charset="0"/>
                <a:cs typeface="Times New Roman" panose="02020603050405020304" pitchFamily="18" charset="0"/>
              </a:rPr>
              <a:t>Figure </a:t>
            </a:r>
            <a:r>
              <a:rPr lang="en-IN" altLang="en-US" sz="2800" dirty="0" smtClean="0">
                <a:latin typeface="Times New Roman" panose="02020603050405020304" pitchFamily="18" charset="0"/>
                <a:cs typeface="Times New Roman" panose="02020603050405020304" pitchFamily="18" charset="0"/>
              </a:rPr>
              <a:t>12.4d </a:t>
            </a:r>
            <a:r>
              <a:rPr lang="en-IN" altLang="en-US" sz="2800" dirty="0">
                <a:latin typeface="Times New Roman" panose="02020603050405020304" pitchFamily="18" charset="0"/>
                <a:cs typeface="Times New Roman" panose="02020603050405020304" pitchFamily="18" charset="0"/>
              </a:rPr>
              <a:t>Illustrating Some of the Object Features of </a:t>
            </a:r>
            <a:r>
              <a:rPr lang="en-IN" altLang="en-US" sz="2800" dirty="0" smtClean="0">
                <a:latin typeface="Times New Roman" panose="02020603050405020304" pitchFamily="18" charset="0"/>
                <a:cs typeface="Times New Roman" panose="02020603050405020304" pitchFamily="18" charset="0"/>
              </a:rPr>
              <a:t>S</a:t>
            </a:r>
            <a:r>
              <a:rPr lang="en-IN" altLang="en-US" sz="100" dirty="0" smtClean="0">
                <a:latin typeface="Times New Roman" panose="02020603050405020304" pitchFamily="18" charset="0"/>
                <a:cs typeface="Times New Roman" panose="02020603050405020304" pitchFamily="18" charset="0"/>
              </a:rPr>
              <a:t> </a:t>
            </a:r>
            <a:r>
              <a:rPr lang="en-IN" altLang="en-US" sz="2800" dirty="0" smtClean="0">
                <a:latin typeface="Times New Roman" panose="02020603050405020304" pitchFamily="18" charset="0"/>
                <a:cs typeface="Times New Roman" panose="02020603050405020304" pitchFamily="18" charset="0"/>
              </a:rPr>
              <a:t>Q</a:t>
            </a:r>
            <a:r>
              <a:rPr lang="en-IN" altLang="en-US" sz="100" dirty="0" smtClean="0">
                <a:latin typeface="Times New Roman" panose="02020603050405020304" pitchFamily="18" charset="0"/>
                <a:cs typeface="Times New Roman" panose="02020603050405020304" pitchFamily="18" charset="0"/>
              </a:rPr>
              <a:t> </a:t>
            </a:r>
            <a:r>
              <a:rPr lang="en-IN" altLang="en-US" sz="2800" dirty="0" smtClean="0">
                <a:latin typeface="Times New Roman" panose="02020603050405020304" pitchFamily="18" charset="0"/>
                <a:cs typeface="Times New Roman" panose="02020603050405020304" pitchFamily="18" charset="0"/>
              </a:rPr>
              <a:t>L</a:t>
            </a:r>
            <a:r>
              <a:rPr lang="en-IN" altLang="en-US" sz="2800" dirty="0">
                <a:latin typeface="Times New Roman" panose="02020603050405020304" pitchFamily="18" charset="0"/>
                <a:cs typeface="Times New Roman" panose="02020603050405020304" pitchFamily="18" charset="0"/>
              </a:rPr>
              <a:t>. Creating Tables Based on Some of the </a:t>
            </a:r>
            <a:r>
              <a:rPr lang="en-IN" altLang="en-US" sz="2800" dirty="0" smtClean="0">
                <a:latin typeface="Times New Roman" panose="02020603050405020304" pitchFamily="18" charset="0"/>
                <a:cs typeface="Times New Roman" panose="02020603050405020304" pitchFamily="18" charset="0"/>
              </a:rPr>
              <a:t>U</a:t>
            </a:r>
            <a:r>
              <a:rPr lang="en-IN" altLang="en-US" sz="100" dirty="0" smtClean="0">
                <a:latin typeface="Times New Roman" panose="02020603050405020304" pitchFamily="18" charset="0"/>
                <a:cs typeface="Times New Roman" panose="02020603050405020304" pitchFamily="18" charset="0"/>
              </a:rPr>
              <a:t> </a:t>
            </a:r>
            <a:r>
              <a:rPr lang="en-IN" altLang="en-US" sz="2800" dirty="0" smtClean="0">
                <a:latin typeface="Times New Roman" panose="02020603050405020304" pitchFamily="18" charset="0"/>
                <a:cs typeface="Times New Roman" panose="02020603050405020304" pitchFamily="18" charset="0"/>
              </a:rPr>
              <a:t>D</a:t>
            </a:r>
            <a:r>
              <a:rPr lang="en-IN" altLang="en-US" sz="100" dirty="0" smtClean="0">
                <a:latin typeface="Times New Roman" panose="02020603050405020304" pitchFamily="18" charset="0"/>
                <a:cs typeface="Times New Roman" panose="02020603050405020304" pitchFamily="18" charset="0"/>
              </a:rPr>
              <a:t> </a:t>
            </a:r>
            <a:r>
              <a:rPr lang="en-IN" altLang="en-US" sz="2800" dirty="0" smtClean="0">
                <a:latin typeface="Times New Roman" panose="02020603050405020304" pitchFamily="18" charset="0"/>
                <a:cs typeface="Times New Roman" panose="02020603050405020304" pitchFamily="18" charset="0"/>
              </a:rPr>
              <a:t>Ts</a:t>
            </a:r>
            <a:r>
              <a:rPr lang="en-IN" altLang="en-US" sz="2800" dirty="0">
                <a:latin typeface="Times New Roman" panose="02020603050405020304" pitchFamily="18" charset="0"/>
                <a:cs typeface="Times New Roman" panose="02020603050405020304" pitchFamily="18" charset="0"/>
              </a:rPr>
              <a:t>, and Illustrating Table </a:t>
            </a:r>
            <a:r>
              <a:rPr lang="en-IN" altLang="en-US" sz="2800" dirty="0" smtClean="0">
                <a:latin typeface="Times New Roman" panose="02020603050405020304" pitchFamily="18" charset="0"/>
                <a:cs typeface="Times New Roman" panose="02020603050405020304" pitchFamily="18" charset="0"/>
              </a:rPr>
              <a:t>Inheritance</a:t>
            </a:r>
            <a:endParaRPr lang="en-IN" sz="2800" dirty="0"/>
          </a:p>
        </p:txBody>
      </p:sp>
      <p:pic>
        <p:nvPicPr>
          <p:cNvPr id="4" name="Picture 2" descr="Computer code has 4 lines. The lines read as follows. Line 1. CREATE TABLE PERSON OF PERSON underscore TYPE R E F IS PERSON underscore ID SYSTEM GENERATED semicolon. Line 2. CREATE TABLE EMPLOYEE OF EMPLOYEE underscore TYPE UNDER PERSON semicolon. Line 3. CREATE TABLE MANAGER OF MANAGER underscore TYPE UNDER EMPLOYEE semicolon. Line 4. CREATE TABLE STUDENT OF STUDENT underscore TYPE UNDER PERSON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273" y="2311286"/>
            <a:ext cx="6931150" cy="308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9653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Specifying Relationships via Reference</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229600" cy="3803904"/>
          </a:xfrm>
        </p:spPr>
        <p:txBody>
          <a:bodyPr/>
          <a:lstStyle/>
          <a:p>
            <a:r>
              <a:rPr lang="en-US" altLang="en-US" sz="2400" dirty="0">
                <a:latin typeface="+mn-lt"/>
                <a:cs typeface="Times New Roman" panose="02020603050405020304" pitchFamily="18" charset="0"/>
              </a:rPr>
              <a:t>Component attribute of one tuple may be a </a:t>
            </a:r>
            <a:r>
              <a:rPr lang="en-US" altLang="en-US" sz="2400" b="1" dirty="0">
                <a:latin typeface="+mn-lt"/>
                <a:cs typeface="Times New Roman" panose="02020603050405020304" pitchFamily="18" charset="0"/>
              </a:rPr>
              <a:t>reference</a:t>
            </a:r>
            <a:r>
              <a:rPr lang="en-US" altLang="en-US" sz="2400" dirty="0">
                <a:latin typeface="+mn-lt"/>
                <a:cs typeface="Times New Roman" panose="02020603050405020304" pitchFamily="18" charset="0"/>
              </a:rPr>
              <a:t> to a tuple of another table</a:t>
            </a:r>
          </a:p>
          <a:p>
            <a:pPr lvl="1"/>
            <a:r>
              <a:rPr lang="en-US" altLang="en-US" sz="2400" dirty="0">
                <a:latin typeface="+mn-lt"/>
                <a:cs typeface="Times New Roman" panose="02020603050405020304" pitchFamily="18" charset="0"/>
              </a:rPr>
              <a:t>Specified using keyword </a:t>
            </a:r>
            <a:r>
              <a:rPr lang="en-US" altLang="en-US" sz="2400" b="1" dirty="0" smtClean="0">
                <a:latin typeface="Courier New" panose="02070309020205020404" pitchFamily="49" charset="0"/>
                <a:cs typeface="Courier New" panose="02070309020205020404" pitchFamily="49" charset="0"/>
              </a:rPr>
              <a:t>R</a:t>
            </a:r>
            <a:r>
              <a:rPr lang="en-US" altLang="en-US" sz="1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E</a:t>
            </a:r>
            <a:r>
              <a:rPr lang="en-US" altLang="en-US" sz="100" b="1" dirty="0" smtClean="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F</a:t>
            </a:r>
            <a:endParaRPr lang="en-US" altLang="en-US" sz="2400" b="1" dirty="0">
              <a:latin typeface="Courier New" panose="02070309020205020404" pitchFamily="49" charset="0"/>
              <a:cs typeface="Courier New" panose="02070309020205020404" pitchFamily="49" charset="0"/>
            </a:endParaRPr>
          </a:p>
          <a:p>
            <a:r>
              <a:rPr lang="en-US" altLang="en-US" sz="2400" dirty="0">
                <a:latin typeface="+mn-lt"/>
                <a:cs typeface="Times New Roman" panose="02020603050405020304" pitchFamily="18" charset="0"/>
              </a:rPr>
              <a:t>Keyword </a:t>
            </a:r>
            <a:r>
              <a:rPr lang="en-US" altLang="en-US" sz="2400" b="1" dirty="0" smtClean="0">
                <a:latin typeface="Courier New" panose="02070309020205020404" pitchFamily="49" charset="0"/>
                <a:cs typeface="Courier New" panose="02070309020205020404" pitchFamily="49" charset="0"/>
              </a:rPr>
              <a:t>SCOPE</a:t>
            </a:r>
            <a:endParaRPr lang="en-US" altLang="en-US" sz="2400" b="1" dirty="0">
              <a:latin typeface="Courier New" panose="02070309020205020404" pitchFamily="49" charset="0"/>
              <a:cs typeface="Courier New" panose="02070309020205020404" pitchFamily="49" charset="0"/>
            </a:endParaRPr>
          </a:p>
          <a:p>
            <a:pPr lvl="1"/>
            <a:r>
              <a:rPr lang="en-US" altLang="en-US" sz="2400" dirty="0">
                <a:latin typeface="+mn-lt"/>
                <a:cs typeface="Times New Roman" panose="02020603050405020304" pitchFamily="18" charset="0"/>
              </a:rPr>
              <a:t>Specify name of table whose tuples referenced</a:t>
            </a:r>
          </a:p>
          <a:p>
            <a:r>
              <a:rPr lang="en-US" altLang="en-US" sz="2400" b="1" dirty="0">
                <a:latin typeface="+mn-lt"/>
                <a:cs typeface="Times New Roman" panose="02020603050405020304" pitchFamily="18" charset="0"/>
              </a:rPr>
              <a:t>Dot notation </a:t>
            </a:r>
          </a:p>
          <a:p>
            <a:pPr lvl="1"/>
            <a:r>
              <a:rPr lang="en-US" altLang="en-US" sz="2400" dirty="0">
                <a:latin typeface="+mn-lt"/>
                <a:cs typeface="Times New Roman" panose="02020603050405020304" pitchFamily="18" charset="0"/>
              </a:rPr>
              <a:t>Build path expressions</a:t>
            </a:r>
          </a:p>
          <a:p>
            <a:r>
              <a:rPr lang="en-US" altLang="en-US" sz="2400" dirty="0" smtClean="0">
                <a:latin typeface="+mn-lt"/>
                <a:cs typeface="Times New Roman" panose="02020603050405020304" pitchFamily="18" charset="0"/>
              </a:rPr>
              <a:t> </a:t>
            </a:r>
          </a:p>
        </p:txBody>
      </p:sp>
      <p:pic>
        <p:nvPicPr>
          <p:cNvPr id="8" name="Picture 7" descr="Hyphen right angle bracket"/>
          <p:cNvPicPr>
            <a:picLocks noChangeAspect="1"/>
          </p:cNvPicPr>
          <p:nvPr/>
        </p:nvPicPr>
        <p:blipFill rotWithShape="1">
          <a:blip r:embed="rId2"/>
          <a:srcRect l="11500" t="12809" b="28013"/>
          <a:stretch/>
        </p:blipFill>
        <p:spPr>
          <a:xfrm>
            <a:off x="740663" y="5046117"/>
            <a:ext cx="755361" cy="331927"/>
          </a:xfrm>
          <a:prstGeom prst="rect">
            <a:avLst/>
          </a:prstGeom>
        </p:spPr>
      </p:pic>
      <p:sp>
        <p:nvSpPr>
          <p:cNvPr id="4" name="Text Placeholder 3"/>
          <p:cNvSpPr>
            <a:spLocks noGrp="1"/>
          </p:cNvSpPr>
          <p:nvPr>
            <p:ph type="body" idx="2"/>
          </p:nvPr>
        </p:nvSpPr>
        <p:spPr>
          <a:xfrm>
            <a:off x="457200" y="5486401"/>
            <a:ext cx="8229600" cy="438911"/>
          </a:xfrm>
        </p:spPr>
        <p:txBody>
          <a:bodyPr/>
          <a:lstStyle/>
          <a:p>
            <a:pPr marL="741600" lvl="1" indent="-284400">
              <a:spcBef>
                <a:spcPts val="1500"/>
              </a:spcBef>
            </a:pPr>
            <a:r>
              <a:rPr lang="en-US" altLang="en-US" sz="2400" dirty="0">
                <a:latin typeface="+mn-lt"/>
                <a:cs typeface="Times New Roman" panose="02020603050405020304" pitchFamily="18" charset="0"/>
              </a:rPr>
              <a:t>Used for </a:t>
            </a:r>
            <a:r>
              <a:rPr lang="en-US" altLang="en-US" sz="2400" dirty="0" smtClean="0">
                <a:latin typeface="+mn-lt"/>
                <a:cs typeface="Times New Roman" panose="02020603050405020304" pitchFamily="18" charset="0"/>
              </a:rPr>
              <a:t>dereferencing</a:t>
            </a:r>
            <a:endParaRPr lang="en-US" altLang="en-US" sz="2400" dirty="0">
              <a:latin typeface="+mn-lt"/>
              <a:cs typeface="Times New Roman" panose="02020603050405020304" pitchFamily="18" charset="0"/>
            </a:endParaRPr>
          </a:p>
        </p:txBody>
      </p:sp>
    </p:spTree>
    <p:extLst>
      <p:ext uri="{BB962C8B-B14F-4D97-AF65-F5344CB8AC3E}">
        <p14:creationId xmlns:p14="http://schemas.microsoft.com/office/powerpoint/2010/main" val="2320053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48472" cy="1298448"/>
          </a:xfrm>
        </p:spPr>
        <p:txBody>
          <a:bodyPr/>
          <a:lstStyle/>
          <a:p>
            <a:r>
              <a:rPr lang="en-IN" altLang="en-US" sz="2800" dirty="0">
                <a:latin typeface="Times New Roman" panose="02020603050405020304" pitchFamily="18" charset="0"/>
                <a:cs typeface="Times New Roman" panose="02020603050405020304" pitchFamily="18" charset="0"/>
              </a:rPr>
              <a:t>Figure 12.4e Illustrating Some of the Object Features of S</a:t>
            </a:r>
            <a:r>
              <a:rPr lang="en-IN" altLang="en-US" sz="100" dirty="0">
                <a:latin typeface="Times New Roman" panose="02020603050405020304" pitchFamily="18" charset="0"/>
                <a:cs typeface="Times New Roman" panose="02020603050405020304" pitchFamily="18" charset="0"/>
              </a:rPr>
              <a:t> </a:t>
            </a:r>
            <a:r>
              <a:rPr lang="en-IN" altLang="en-US" sz="2800" dirty="0">
                <a:latin typeface="Times New Roman" panose="02020603050405020304" pitchFamily="18" charset="0"/>
                <a:cs typeface="Times New Roman" panose="02020603050405020304" pitchFamily="18" charset="0"/>
              </a:rPr>
              <a:t>Q</a:t>
            </a:r>
            <a:r>
              <a:rPr lang="en-IN" altLang="en-US" sz="100" dirty="0">
                <a:latin typeface="Times New Roman" panose="02020603050405020304" pitchFamily="18" charset="0"/>
                <a:cs typeface="Times New Roman" panose="02020603050405020304" pitchFamily="18" charset="0"/>
              </a:rPr>
              <a:t> </a:t>
            </a:r>
            <a:r>
              <a:rPr lang="en-IN" altLang="en-US" sz="2800" dirty="0">
                <a:latin typeface="Times New Roman" panose="02020603050405020304" pitchFamily="18" charset="0"/>
                <a:cs typeface="Times New Roman" panose="02020603050405020304" pitchFamily="18" charset="0"/>
              </a:rPr>
              <a:t>L. Specifying Relationships Using </a:t>
            </a:r>
            <a:r>
              <a:rPr lang="en-IN" altLang="en-US" sz="2800" dirty="0" smtClean="0">
                <a:latin typeface="Times New Roman" panose="02020603050405020304" pitchFamily="18" charset="0"/>
                <a:cs typeface="Times New Roman" panose="02020603050405020304" pitchFamily="18" charset="0"/>
              </a:rPr>
              <a:t>R</a:t>
            </a:r>
            <a:r>
              <a:rPr lang="en-IN" altLang="en-US" sz="100" dirty="0" smtClean="0">
                <a:latin typeface="Times New Roman" panose="02020603050405020304" pitchFamily="18" charset="0"/>
                <a:cs typeface="Times New Roman" panose="02020603050405020304" pitchFamily="18" charset="0"/>
              </a:rPr>
              <a:t> </a:t>
            </a:r>
            <a:r>
              <a:rPr lang="en-IN" altLang="en-US" sz="2800" dirty="0" smtClean="0">
                <a:latin typeface="Times New Roman" panose="02020603050405020304" pitchFamily="18" charset="0"/>
                <a:cs typeface="Times New Roman" panose="02020603050405020304" pitchFamily="18" charset="0"/>
              </a:rPr>
              <a:t>E</a:t>
            </a:r>
            <a:r>
              <a:rPr lang="en-IN" altLang="en-US" sz="100" dirty="0" smtClean="0">
                <a:latin typeface="Times New Roman" panose="02020603050405020304" pitchFamily="18" charset="0"/>
                <a:cs typeface="Times New Roman" panose="02020603050405020304" pitchFamily="18" charset="0"/>
              </a:rPr>
              <a:t> </a:t>
            </a:r>
            <a:r>
              <a:rPr lang="en-IN" altLang="en-US" sz="2800" dirty="0" smtClean="0">
                <a:latin typeface="Times New Roman" panose="02020603050405020304" pitchFamily="18" charset="0"/>
                <a:cs typeface="Times New Roman" panose="02020603050405020304" pitchFamily="18" charset="0"/>
              </a:rPr>
              <a:t>F </a:t>
            </a:r>
            <a:r>
              <a:rPr lang="en-IN" altLang="en-US" sz="2800" dirty="0">
                <a:latin typeface="Times New Roman" panose="02020603050405020304" pitchFamily="18" charset="0"/>
                <a:cs typeface="Times New Roman" panose="02020603050405020304" pitchFamily="18" charset="0"/>
              </a:rPr>
              <a:t>and SCOPE</a:t>
            </a:r>
            <a:endParaRPr lang="en-IN" sz="2800" dirty="0">
              <a:latin typeface="Times New Roman" panose="02020603050405020304" pitchFamily="18" charset="0"/>
              <a:cs typeface="Times New Roman" panose="02020603050405020304" pitchFamily="18" charset="0"/>
            </a:endParaRPr>
          </a:p>
        </p:txBody>
      </p:sp>
      <p:pic>
        <p:nvPicPr>
          <p:cNvPr id="4" name="Picture 2" descr="Computer code has 4 lines. The lines read as follows. Line 1. CREATE TYPE COMPANY underscore TYPE AS left parenthesis COMP underscore NAME VARCHAR left parenthesis 20 right parenthesis comma LOCATION V A R, C H A R left parenthesis 20 right parenthesis right parenthesis semicolon. Line 2. CREATE TYPE EMPLOYMENT underscore TYPE AS left parenthesis Employee R E F left parenthesis EMPLOYEE underscore TYPE right parenthesis SCOPE left parenthesis EMPLOYEE right parenthesis comma Company R E F left parenthesis COMPANY underscore TYPE right parenthesis SCOPE left parenthesis COMPANY right parenthesis right parenthesis semicolon. Line 3. CREATE TABLE COMPANY OF COMPANY underscore TYPE left parenthesis R E F IS COMP underscore I D SYSTEM GENERATED comma PRIMARY KEY left parenthesis C O M P underscore NAME right parenthesis right parenthesis semicolon. Line 4. CREATE TABLE EMPLOYMENT OF EMPLOYMENT underscore TYP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469" y="2280909"/>
            <a:ext cx="7171061" cy="343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635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Summary of </a:t>
            </a:r>
            <a:r>
              <a:rPr lang="en-IN" altLang="en-US" dirty="0" smtClean="0"/>
              <a:t>S</a:t>
            </a:r>
            <a:r>
              <a:rPr lang="en-IN" altLang="en-US" sz="100" dirty="0" smtClean="0"/>
              <a:t> </a:t>
            </a:r>
            <a:r>
              <a:rPr lang="en-IN" altLang="en-US" dirty="0" smtClean="0"/>
              <a:t>Q</a:t>
            </a:r>
            <a:r>
              <a:rPr lang="en-IN" altLang="en-US" sz="100" dirty="0" smtClean="0"/>
              <a:t> </a:t>
            </a:r>
            <a:r>
              <a:rPr lang="en-IN" altLang="en-US" dirty="0" smtClean="0"/>
              <a:t>L </a:t>
            </a:r>
            <a:r>
              <a:rPr lang="en-IN" altLang="en-US" dirty="0"/>
              <a:t>Object Extensions</a:t>
            </a:r>
            <a:endParaRPr lang="en-IN" dirty="0"/>
          </a:p>
        </p:txBody>
      </p:sp>
      <p:sp>
        <p:nvSpPr>
          <p:cNvPr id="3" name="Text Placeholder 2"/>
          <p:cNvSpPr>
            <a:spLocks noGrp="1"/>
          </p:cNvSpPr>
          <p:nvPr>
            <p:ph type="body" idx="1"/>
          </p:nvPr>
        </p:nvSpPr>
        <p:spPr/>
        <p:txBody>
          <a:bodyPr/>
          <a:lstStyle/>
          <a:p>
            <a:r>
              <a:rPr lang="en-US" altLang="en-US" sz="2400" dirty="0" smtClean="0">
                <a:latin typeface="+mn-lt"/>
              </a:rPr>
              <a:t>U</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T </a:t>
            </a:r>
            <a:r>
              <a:rPr lang="en-US" altLang="en-US" sz="2400" dirty="0">
                <a:latin typeface="+mn-lt"/>
              </a:rPr>
              <a:t>to specify complex types</a:t>
            </a:r>
          </a:p>
          <a:p>
            <a:pPr lvl="1"/>
            <a:r>
              <a:rPr lang="en-US" altLang="en-US" sz="2400" dirty="0">
                <a:latin typeface="+mn-lt"/>
              </a:rPr>
              <a:t>INSTANTIABLE specifies if </a:t>
            </a:r>
            <a:r>
              <a:rPr lang="en-US" altLang="en-US" sz="2400" dirty="0" smtClean="0">
                <a:latin typeface="+mn-lt"/>
              </a:rPr>
              <a:t>U</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T </a:t>
            </a:r>
            <a:r>
              <a:rPr lang="en-US" altLang="en-US" sz="2400" dirty="0">
                <a:latin typeface="+mn-lt"/>
              </a:rPr>
              <a:t>can be used to create tables; NOT FINAL specifies if </a:t>
            </a:r>
            <a:r>
              <a:rPr lang="en-US" altLang="en-US" sz="2400" dirty="0" smtClean="0">
                <a:latin typeface="+mn-lt"/>
              </a:rPr>
              <a:t>U</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T </a:t>
            </a:r>
            <a:r>
              <a:rPr lang="en-US" altLang="en-US" sz="2400" dirty="0">
                <a:latin typeface="+mn-lt"/>
              </a:rPr>
              <a:t>can be inherited by a subtype</a:t>
            </a:r>
          </a:p>
          <a:p>
            <a:r>
              <a:rPr lang="en-US" altLang="en-US" sz="2400" dirty="0" smtClean="0">
                <a:latin typeface="+mn-lt"/>
              </a:rPr>
              <a:t>R</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F </a:t>
            </a:r>
            <a:r>
              <a:rPr lang="en-US" altLang="en-US" sz="2400" dirty="0">
                <a:latin typeface="+mn-lt"/>
              </a:rPr>
              <a:t>for specifying </a:t>
            </a:r>
            <a:r>
              <a:rPr lang="en-US" altLang="en-US" sz="2400" b="1" dirty="0">
                <a:latin typeface="+mn-lt"/>
              </a:rPr>
              <a:t>object identity</a:t>
            </a:r>
            <a:r>
              <a:rPr lang="en-US" altLang="en-US" sz="2400" dirty="0">
                <a:latin typeface="+mn-lt"/>
              </a:rPr>
              <a:t> and inter-object references</a:t>
            </a:r>
            <a:endParaRPr lang="en-US" altLang="en-US" sz="2400" b="1" dirty="0">
              <a:latin typeface="+mn-lt"/>
            </a:endParaRPr>
          </a:p>
          <a:p>
            <a:r>
              <a:rPr lang="en-US" altLang="en-US" sz="2400" dirty="0">
                <a:latin typeface="+mn-lt"/>
              </a:rPr>
              <a:t>Encapsulation of operations in </a:t>
            </a:r>
            <a:r>
              <a:rPr lang="en-US" altLang="en-US" sz="2400" dirty="0" smtClean="0">
                <a:latin typeface="+mn-lt"/>
              </a:rPr>
              <a:t>U</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T</a:t>
            </a:r>
            <a:endParaRPr lang="en-US" altLang="en-US" sz="2400" dirty="0">
              <a:latin typeface="+mn-lt"/>
            </a:endParaRPr>
          </a:p>
          <a:p>
            <a:r>
              <a:rPr lang="en-US" altLang="en-US" sz="2400" dirty="0">
                <a:latin typeface="+mn-lt"/>
              </a:rPr>
              <a:t>Keyword </a:t>
            </a:r>
            <a:r>
              <a:rPr lang="en-US" altLang="en-US" sz="2400" dirty="0">
                <a:latin typeface="Courier New" panose="02070309020205020404" pitchFamily="49" charset="0"/>
                <a:cs typeface="Courier New" panose="02070309020205020404" pitchFamily="49" charset="0"/>
              </a:rPr>
              <a:t>UNDER</a:t>
            </a:r>
            <a:r>
              <a:rPr lang="en-US" altLang="en-US" sz="2400" dirty="0">
                <a:latin typeface="+mn-lt"/>
                <a:cs typeface="Courier New" panose="02070309020205020404" pitchFamily="49" charset="0"/>
              </a:rPr>
              <a:t> </a:t>
            </a:r>
            <a:r>
              <a:rPr lang="en-US" altLang="en-US" sz="2400" dirty="0">
                <a:latin typeface="+mn-lt"/>
              </a:rPr>
              <a:t>to specify type inheritance and table </a:t>
            </a:r>
            <a:r>
              <a:rPr lang="en-US" altLang="en-US" sz="2400" dirty="0" smtClean="0">
                <a:latin typeface="+mn-lt"/>
              </a:rPr>
              <a:t>inheritance</a:t>
            </a:r>
            <a:endParaRPr lang="en-US" altLang="en-US" sz="2400" dirty="0">
              <a:latin typeface="+mn-lt"/>
              <a:cs typeface="Courier New" panose="02070309020205020404" pitchFamily="49" charset="0"/>
            </a:endParaRPr>
          </a:p>
        </p:txBody>
      </p:sp>
    </p:spTree>
    <p:extLst>
      <p:ext uri="{BB962C8B-B14F-4D97-AF65-F5344CB8AC3E}">
        <p14:creationId xmlns:p14="http://schemas.microsoft.com/office/powerpoint/2010/main" val="23887093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a:t>
            </a:r>
            <a:r>
              <a:rPr lang="en-US" altLang="en-US" sz="100" dirty="0" smtClean="0"/>
              <a:t> </a:t>
            </a:r>
            <a:r>
              <a:rPr lang="en-US" altLang="en-US" dirty="0" smtClean="0"/>
              <a:t>D</a:t>
            </a:r>
            <a:r>
              <a:rPr lang="en-US" altLang="en-US" sz="100" dirty="0" smtClean="0"/>
              <a:t> </a:t>
            </a:r>
            <a:r>
              <a:rPr lang="en-US" altLang="en-US" dirty="0" smtClean="0"/>
              <a:t>M</a:t>
            </a:r>
            <a:r>
              <a:rPr lang="en-US" altLang="en-US" sz="100" dirty="0" smtClean="0"/>
              <a:t> </a:t>
            </a:r>
            <a:r>
              <a:rPr lang="en-US" altLang="en-US" dirty="0"/>
              <a:t>G Object Model and Object Definition Language O</a:t>
            </a:r>
            <a:r>
              <a:rPr lang="en-US" altLang="en-US" sz="100" dirty="0"/>
              <a:t> </a:t>
            </a:r>
            <a:r>
              <a:rPr lang="en-US" altLang="en-US" dirty="0"/>
              <a:t>D</a:t>
            </a:r>
            <a:r>
              <a:rPr lang="en-US" altLang="en-US" sz="100" dirty="0"/>
              <a:t> </a:t>
            </a:r>
            <a:r>
              <a:rPr lang="en-US" altLang="en-US" dirty="0"/>
              <a:t>L </a:t>
            </a:r>
            <a:r>
              <a:rPr lang="en-US" altLang="en-US" sz="2000" b="0" dirty="0"/>
              <a:t>(1 of 2)</a:t>
            </a:r>
            <a:endParaRPr lang="en-IN" sz="2000" b="0" dirty="0"/>
          </a:p>
        </p:txBody>
      </p:sp>
      <p:sp>
        <p:nvSpPr>
          <p:cNvPr id="3" name="Text Placeholder 2"/>
          <p:cNvSpPr>
            <a:spLocks noGrp="1"/>
          </p:cNvSpPr>
          <p:nvPr>
            <p:ph type="body" idx="1"/>
          </p:nvPr>
        </p:nvSpPr>
        <p:spPr/>
        <p:txBody>
          <a:bodyPr/>
          <a:lstStyle/>
          <a:p>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G </a:t>
            </a:r>
            <a:r>
              <a:rPr lang="en-US" altLang="en-US" sz="2400" dirty="0">
                <a:latin typeface="+mn-lt"/>
              </a:rPr>
              <a:t>object model</a:t>
            </a:r>
          </a:p>
          <a:p>
            <a:pPr lvl="1"/>
            <a:r>
              <a:rPr lang="en-US" altLang="en-US" sz="2400" dirty="0">
                <a:latin typeface="+mn-lt"/>
              </a:rPr>
              <a:t>Data model for </a:t>
            </a:r>
            <a:r>
              <a:rPr lang="en-US" altLang="en-US" sz="2400" b="1" dirty="0">
                <a:latin typeface="+mn-lt"/>
              </a:rPr>
              <a:t>object definition language (</a:t>
            </a:r>
            <a:r>
              <a:rPr lang="en-US" altLang="en-US" sz="2400" b="1" dirty="0" smtClean="0">
                <a:latin typeface="+mn-lt"/>
              </a:rPr>
              <a:t>O</a:t>
            </a:r>
            <a:r>
              <a:rPr lang="en-US" altLang="en-US" sz="100" b="1" dirty="0" smtClean="0">
                <a:latin typeface="+mn-lt"/>
              </a:rPr>
              <a:t> </a:t>
            </a:r>
            <a:r>
              <a:rPr lang="en-US" altLang="en-US" sz="2400" b="1" dirty="0" smtClean="0">
                <a:latin typeface="+mn-lt"/>
              </a:rPr>
              <a:t>D</a:t>
            </a:r>
            <a:r>
              <a:rPr lang="en-US" altLang="en-US" sz="100" b="1" dirty="0" smtClean="0">
                <a:latin typeface="+mn-lt"/>
              </a:rPr>
              <a:t> </a:t>
            </a:r>
            <a:r>
              <a:rPr lang="en-US" altLang="en-US" sz="2400" b="1" dirty="0" smtClean="0">
                <a:latin typeface="+mn-lt"/>
              </a:rPr>
              <a:t>L</a:t>
            </a:r>
            <a:r>
              <a:rPr lang="en-US" altLang="en-US" sz="2400" b="1" dirty="0">
                <a:latin typeface="+mn-lt"/>
              </a:rPr>
              <a:t>) </a:t>
            </a:r>
            <a:r>
              <a:rPr lang="en-US" altLang="en-US" sz="2400" dirty="0">
                <a:latin typeface="+mn-lt"/>
              </a:rPr>
              <a:t>and </a:t>
            </a:r>
            <a:r>
              <a:rPr lang="en-US" altLang="en-US" sz="2400" b="1" dirty="0">
                <a:latin typeface="+mn-lt"/>
              </a:rPr>
              <a:t>object query language (</a:t>
            </a:r>
            <a:r>
              <a:rPr lang="en-US" altLang="en-US" sz="2400" b="1" dirty="0" smtClean="0">
                <a:latin typeface="+mn-lt"/>
              </a:rPr>
              <a:t>O</a:t>
            </a:r>
            <a:r>
              <a:rPr lang="en-US" altLang="en-US" sz="100" b="1" dirty="0" smtClean="0">
                <a:latin typeface="+mn-lt"/>
              </a:rPr>
              <a:t> </a:t>
            </a:r>
            <a:r>
              <a:rPr lang="en-US" altLang="en-US" sz="2400" b="1" dirty="0" smtClean="0">
                <a:latin typeface="+mn-lt"/>
              </a:rPr>
              <a:t>Q</a:t>
            </a:r>
            <a:r>
              <a:rPr lang="en-US" altLang="en-US" sz="100" b="1" dirty="0" smtClean="0">
                <a:latin typeface="+mn-lt"/>
              </a:rPr>
              <a:t> </a:t>
            </a:r>
            <a:r>
              <a:rPr lang="en-US" altLang="en-US" sz="2400" b="1" dirty="0" smtClean="0">
                <a:latin typeface="+mn-lt"/>
              </a:rPr>
              <a:t>L</a:t>
            </a:r>
            <a:r>
              <a:rPr lang="en-US" altLang="en-US" sz="2400" b="1" dirty="0">
                <a:latin typeface="+mn-lt"/>
              </a:rPr>
              <a:t>)</a:t>
            </a:r>
          </a:p>
          <a:p>
            <a:r>
              <a:rPr lang="en-US" altLang="en-US" sz="2400" dirty="0">
                <a:latin typeface="+mn-lt"/>
              </a:rPr>
              <a:t>Objects and Literals</a:t>
            </a:r>
          </a:p>
          <a:p>
            <a:pPr lvl="1"/>
            <a:r>
              <a:rPr lang="en-US" altLang="en-US" sz="2400" dirty="0">
                <a:latin typeface="+mn-lt"/>
              </a:rPr>
              <a:t>Basic building blocks of the object model</a:t>
            </a:r>
          </a:p>
          <a:p>
            <a:r>
              <a:rPr lang="en-US" altLang="en-US" sz="2400" dirty="0">
                <a:latin typeface="+mn-lt"/>
              </a:rPr>
              <a:t>Object has five aspects: </a:t>
            </a:r>
          </a:p>
          <a:p>
            <a:pPr lvl="1"/>
            <a:r>
              <a:rPr lang="en-US" altLang="en-US" sz="2400" b="1" dirty="0">
                <a:latin typeface="+mn-lt"/>
              </a:rPr>
              <a:t>Identifier</a:t>
            </a:r>
            <a:r>
              <a:rPr lang="en-US" altLang="en-US" sz="2400" dirty="0">
                <a:latin typeface="+mn-lt"/>
              </a:rPr>
              <a:t>, </a:t>
            </a:r>
            <a:r>
              <a:rPr lang="en-US" altLang="en-US" sz="2400" b="1" dirty="0">
                <a:latin typeface="+mn-lt"/>
              </a:rPr>
              <a:t>name</a:t>
            </a:r>
            <a:r>
              <a:rPr lang="en-US" altLang="en-US" sz="2400" dirty="0">
                <a:latin typeface="+mn-lt"/>
              </a:rPr>
              <a:t>, </a:t>
            </a:r>
            <a:r>
              <a:rPr lang="en-US" altLang="en-US" sz="2400" b="1" dirty="0">
                <a:latin typeface="+mn-lt"/>
              </a:rPr>
              <a:t>lifetime,</a:t>
            </a:r>
            <a:r>
              <a:rPr lang="en-US" altLang="en-US" sz="2400" dirty="0">
                <a:latin typeface="+mn-lt"/>
              </a:rPr>
              <a:t> </a:t>
            </a:r>
            <a:r>
              <a:rPr lang="en-US" altLang="en-US" sz="2400" b="1" dirty="0">
                <a:latin typeface="+mn-lt"/>
              </a:rPr>
              <a:t>structure</a:t>
            </a:r>
            <a:r>
              <a:rPr lang="en-US" altLang="en-US" sz="2400" dirty="0">
                <a:latin typeface="+mn-lt"/>
              </a:rPr>
              <a:t>, and </a:t>
            </a:r>
            <a:r>
              <a:rPr lang="en-US" altLang="en-US" sz="2400" b="1" dirty="0">
                <a:latin typeface="+mn-lt"/>
              </a:rPr>
              <a:t>creation</a:t>
            </a:r>
          </a:p>
          <a:p>
            <a:r>
              <a:rPr lang="en-US" altLang="en-US" sz="2400" b="1" dirty="0" smtClean="0">
                <a:latin typeface="+mn-lt"/>
              </a:rPr>
              <a:t>Literal</a:t>
            </a:r>
            <a:endParaRPr lang="en-US" altLang="en-US" sz="2400" b="1" dirty="0">
              <a:latin typeface="+mn-lt"/>
            </a:endParaRPr>
          </a:p>
          <a:p>
            <a:pPr lvl="1"/>
            <a:r>
              <a:rPr lang="en-US" altLang="en-US" sz="2400" dirty="0">
                <a:latin typeface="+mn-lt"/>
              </a:rPr>
              <a:t>Value that does not have an object </a:t>
            </a:r>
            <a:r>
              <a:rPr lang="en-US" altLang="en-US" sz="2400" dirty="0" smtClean="0">
                <a:latin typeface="+mn-lt"/>
              </a:rPr>
              <a:t>identifier</a:t>
            </a:r>
            <a:endParaRPr lang="en-US" altLang="en-US" sz="2400" dirty="0">
              <a:latin typeface="+mn-lt"/>
            </a:endParaRPr>
          </a:p>
        </p:txBody>
      </p:sp>
    </p:spTree>
    <p:extLst>
      <p:ext uri="{BB962C8B-B14F-4D97-AF65-F5344CB8AC3E}">
        <p14:creationId xmlns:p14="http://schemas.microsoft.com/office/powerpoint/2010/main" val="36629820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a:t>
            </a:r>
            <a:r>
              <a:rPr lang="en-US" altLang="en-US" sz="100" dirty="0"/>
              <a:t> </a:t>
            </a:r>
            <a:r>
              <a:rPr lang="en-US" altLang="en-US" dirty="0"/>
              <a:t>D</a:t>
            </a:r>
            <a:r>
              <a:rPr lang="en-US" altLang="en-US" sz="100" dirty="0"/>
              <a:t> </a:t>
            </a:r>
            <a:r>
              <a:rPr lang="en-US" altLang="en-US" dirty="0"/>
              <a:t>M</a:t>
            </a:r>
            <a:r>
              <a:rPr lang="en-US" altLang="en-US" sz="100" dirty="0"/>
              <a:t> </a:t>
            </a:r>
            <a:r>
              <a:rPr lang="en-US" altLang="en-US" dirty="0"/>
              <a:t>G Object Model and Object Definition Language O</a:t>
            </a:r>
            <a:r>
              <a:rPr lang="en-US" altLang="en-US" sz="100" dirty="0"/>
              <a:t> </a:t>
            </a:r>
            <a:r>
              <a:rPr lang="en-US" altLang="en-US" dirty="0"/>
              <a:t>D</a:t>
            </a:r>
            <a:r>
              <a:rPr lang="en-US" altLang="en-US" sz="100" dirty="0"/>
              <a:t> </a:t>
            </a:r>
            <a:r>
              <a:rPr lang="en-US" altLang="en-US" dirty="0"/>
              <a:t>L </a:t>
            </a:r>
            <a:r>
              <a:rPr lang="en-US" altLang="en-US" sz="2000" b="0" dirty="0" smtClean="0"/>
              <a:t>(2 </a:t>
            </a:r>
            <a:r>
              <a:rPr lang="en-US" altLang="en-US" sz="2000" b="0" dirty="0"/>
              <a:t>of 2)</a:t>
            </a:r>
            <a:endParaRPr lang="en-IN" sz="2000" b="0" dirty="0"/>
          </a:p>
        </p:txBody>
      </p:sp>
      <p:sp>
        <p:nvSpPr>
          <p:cNvPr id="3" name="Text Placeholder 2"/>
          <p:cNvSpPr>
            <a:spLocks noGrp="1"/>
          </p:cNvSpPr>
          <p:nvPr>
            <p:ph type="body" idx="1"/>
          </p:nvPr>
        </p:nvSpPr>
        <p:spPr/>
        <p:txBody>
          <a:bodyPr/>
          <a:lstStyle/>
          <a:p>
            <a:r>
              <a:rPr lang="en-US" altLang="en-US" sz="2400" b="1" dirty="0">
                <a:latin typeface="+mn-lt"/>
              </a:rPr>
              <a:t>Behavior</a:t>
            </a:r>
            <a:r>
              <a:rPr lang="en-US" altLang="en-US" sz="2400" dirty="0">
                <a:latin typeface="+mn-lt"/>
              </a:rPr>
              <a:t> refers to operations</a:t>
            </a:r>
          </a:p>
          <a:p>
            <a:r>
              <a:rPr lang="en-US" altLang="en-US" sz="2400" b="1" dirty="0">
                <a:latin typeface="+mn-lt"/>
              </a:rPr>
              <a:t>State</a:t>
            </a:r>
            <a:r>
              <a:rPr lang="en-US" altLang="en-US" sz="2400" dirty="0">
                <a:latin typeface="+mn-lt"/>
              </a:rPr>
              <a:t> refers to properties (attributes)</a:t>
            </a:r>
          </a:p>
          <a:p>
            <a:r>
              <a:rPr lang="en-US" altLang="en-US" sz="2400" b="1" dirty="0">
                <a:latin typeface="+mn-lt"/>
              </a:rPr>
              <a:t>Interface </a:t>
            </a:r>
          </a:p>
          <a:p>
            <a:pPr lvl="1"/>
            <a:r>
              <a:rPr lang="en-US" altLang="en-US" sz="2400" dirty="0">
                <a:latin typeface="+mn-lt"/>
              </a:rPr>
              <a:t>Specifies only behavior of an object type</a:t>
            </a:r>
          </a:p>
          <a:p>
            <a:pPr lvl="1"/>
            <a:r>
              <a:rPr lang="en-US" altLang="en-US" sz="2400" dirty="0">
                <a:latin typeface="+mn-lt"/>
              </a:rPr>
              <a:t>Typically </a:t>
            </a:r>
            <a:r>
              <a:rPr lang="en-US" altLang="en-US" sz="2400" b="1" dirty="0" smtClean="0">
                <a:latin typeface="+mn-lt"/>
              </a:rPr>
              <a:t>noninstantiable</a:t>
            </a:r>
            <a:endParaRPr lang="en-US" altLang="en-US" sz="2400" b="1" dirty="0">
              <a:latin typeface="+mn-lt"/>
            </a:endParaRPr>
          </a:p>
          <a:p>
            <a:r>
              <a:rPr lang="en-US" altLang="en-US" sz="2400" b="1" dirty="0" smtClean="0">
                <a:latin typeface="+mn-lt"/>
              </a:rPr>
              <a:t>Class</a:t>
            </a:r>
            <a:endParaRPr lang="en-US" altLang="en-US" sz="2400" b="1" dirty="0">
              <a:latin typeface="+mn-lt"/>
            </a:endParaRPr>
          </a:p>
          <a:p>
            <a:pPr lvl="1"/>
            <a:r>
              <a:rPr lang="en-US" altLang="en-US" sz="2400" dirty="0">
                <a:latin typeface="+mn-lt"/>
              </a:rPr>
              <a:t>Specifies both state (attributes) and </a:t>
            </a:r>
            <a:r>
              <a:rPr lang="en-US" altLang="en-US" sz="2400" dirty="0" smtClean="0">
                <a:latin typeface="+mn-lt"/>
              </a:rPr>
              <a:t>behavior (operations</a:t>
            </a:r>
            <a:r>
              <a:rPr lang="en-US" altLang="en-US" sz="2400" dirty="0">
                <a:latin typeface="+mn-lt"/>
              </a:rPr>
              <a:t>) of an object type</a:t>
            </a:r>
          </a:p>
          <a:p>
            <a:pPr lvl="1"/>
            <a:r>
              <a:rPr lang="en-US" altLang="en-US" sz="2400" b="1" dirty="0" smtClean="0">
                <a:latin typeface="+mn-lt"/>
              </a:rPr>
              <a:t>Instantiable</a:t>
            </a:r>
            <a:endParaRPr lang="en-US" altLang="en-US" sz="2400" b="1" dirty="0">
              <a:latin typeface="+mn-lt"/>
            </a:endParaRPr>
          </a:p>
        </p:txBody>
      </p:sp>
    </p:spTree>
    <p:extLst>
      <p:ext uri="{BB962C8B-B14F-4D97-AF65-F5344CB8AC3E}">
        <p14:creationId xmlns:p14="http://schemas.microsoft.com/office/powerpoint/2010/main" val="1907012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Inheritance in the Object Model of </a:t>
            </a:r>
            <a:r>
              <a:rPr lang="en-IN" altLang="en-US" dirty="0" smtClean="0"/>
              <a:t>O</a:t>
            </a:r>
            <a:r>
              <a:rPr lang="en-IN" altLang="en-US" sz="100" dirty="0" smtClean="0"/>
              <a:t> </a:t>
            </a:r>
            <a:r>
              <a:rPr lang="en-IN" altLang="en-US" dirty="0" smtClean="0"/>
              <a:t>D</a:t>
            </a:r>
            <a:r>
              <a:rPr lang="en-IN" altLang="en-US" sz="100" dirty="0" smtClean="0"/>
              <a:t> </a:t>
            </a:r>
            <a:r>
              <a:rPr lang="en-IN" altLang="en-US" dirty="0" smtClean="0"/>
              <a:t>M</a:t>
            </a:r>
            <a:r>
              <a:rPr lang="en-IN" altLang="en-US" sz="100" dirty="0" smtClean="0"/>
              <a:t> </a:t>
            </a:r>
            <a:r>
              <a:rPr lang="en-IN" altLang="en-US" dirty="0" smtClean="0"/>
              <a:t>G</a:t>
            </a:r>
            <a:endParaRPr lang="en-IN" dirty="0"/>
          </a:p>
        </p:txBody>
      </p:sp>
      <p:sp>
        <p:nvSpPr>
          <p:cNvPr id="3" name="Text Placeholder 2"/>
          <p:cNvSpPr>
            <a:spLocks noGrp="1"/>
          </p:cNvSpPr>
          <p:nvPr>
            <p:ph type="body" idx="1"/>
          </p:nvPr>
        </p:nvSpPr>
        <p:spPr/>
        <p:txBody>
          <a:bodyPr/>
          <a:lstStyle/>
          <a:p>
            <a:r>
              <a:rPr lang="en-US" altLang="en-US" sz="2400" b="1" dirty="0">
                <a:latin typeface="+mn-lt"/>
              </a:rPr>
              <a:t>Behavior inheritance </a:t>
            </a:r>
          </a:p>
          <a:p>
            <a:pPr lvl="1"/>
            <a:r>
              <a:rPr lang="en-US" altLang="en-US" sz="2400" dirty="0">
                <a:latin typeface="+mn-lt"/>
              </a:rPr>
              <a:t>Also known as </a:t>
            </a:r>
            <a:r>
              <a:rPr lang="en-US" altLang="en-US" sz="2400" dirty="0" smtClean="0">
                <a:latin typeface="+mn-lt"/>
              </a:rPr>
              <a:t>I</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a:t>
            </a:r>
            <a:r>
              <a:rPr lang="en-US" altLang="en-US" sz="100" dirty="0" smtClean="0">
                <a:latin typeface="+mn-lt"/>
              </a:rPr>
              <a:t> </a:t>
            </a:r>
            <a:r>
              <a:rPr lang="en-US" altLang="en-US" sz="2400" dirty="0" smtClean="0">
                <a:latin typeface="+mn-lt"/>
              </a:rPr>
              <a:t>A </a:t>
            </a:r>
            <a:r>
              <a:rPr lang="en-US" altLang="en-US" sz="2400" dirty="0">
                <a:latin typeface="+mn-lt"/>
              </a:rPr>
              <a:t>or interface inheritance</a:t>
            </a:r>
          </a:p>
          <a:p>
            <a:pPr lvl="1"/>
            <a:r>
              <a:rPr lang="en-US" altLang="en-US" sz="2400" dirty="0">
                <a:latin typeface="+mn-lt"/>
              </a:rPr>
              <a:t>Specified by the colon (:) notation</a:t>
            </a:r>
          </a:p>
          <a:p>
            <a:r>
              <a:rPr lang="en-US" altLang="en-US" sz="2400" b="1" dirty="0">
                <a:latin typeface="+mn-lt"/>
              </a:rPr>
              <a:t>EXTENDS inheritance</a:t>
            </a:r>
          </a:p>
          <a:p>
            <a:pPr lvl="1"/>
            <a:r>
              <a:rPr lang="en-US" altLang="en-US" sz="2400" dirty="0">
                <a:latin typeface="+mn-lt"/>
              </a:rPr>
              <a:t>Specified by keyword </a:t>
            </a:r>
            <a:r>
              <a:rPr lang="en-US" altLang="en-US" sz="2400" b="1" dirty="0">
                <a:latin typeface="Courier New" panose="02070309020205020404" pitchFamily="49" charset="0"/>
                <a:cs typeface="Courier New" panose="02070309020205020404" pitchFamily="49" charset="0"/>
              </a:rPr>
              <a:t>extends</a:t>
            </a:r>
          </a:p>
          <a:p>
            <a:pPr lvl="1"/>
            <a:r>
              <a:rPr lang="en-US" altLang="en-US" sz="2400" dirty="0">
                <a:latin typeface="+mn-lt"/>
              </a:rPr>
              <a:t>Inherit both state and behavior strictly among classes</a:t>
            </a:r>
          </a:p>
          <a:p>
            <a:pPr lvl="1"/>
            <a:r>
              <a:rPr lang="en-US" altLang="en-US" sz="2400" dirty="0">
                <a:latin typeface="+mn-lt"/>
              </a:rPr>
              <a:t>Multiple inheritance via extends not </a:t>
            </a:r>
            <a:r>
              <a:rPr lang="en-US" altLang="en-US" sz="2400" dirty="0" smtClean="0">
                <a:latin typeface="+mn-lt"/>
              </a:rPr>
              <a:t>permitted</a:t>
            </a:r>
            <a:endParaRPr lang="en-US" altLang="en-US" sz="2400" dirty="0">
              <a:latin typeface="+mn-lt"/>
            </a:endParaRPr>
          </a:p>
        </p:txBody>
      </p:sp>
    </p:spTree>
    <p:extLst>
      <p:ext uri="{BB962C8B-B14F-4D97-AF65-F5344CB8AC3E}">
        <p14:creationId xmlns:p14="http://schemas.microsoft.com/office/powerpoint/2010/main" val="3736712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Overview of Object Database </a:t>
            </a:r>
            <a:r>
              <a:rPr lang="en-IN" sz="3200" dirty="0" smtClean="0"/>
              <a:t>Concepts </a:t>
            </a:r>
            <a:r>
              <a:rPr lang="en-IN" sz="2000" b="0" dirty="0" smtClean="0"/>
              <a:t>(1 of 2)</a:t>
            </a:r>
            <a:endParaRPr lang="en-IN" sz="2000" b="0" dirty="0"/>
          </a:p>
        </p:txBody>
      </p:sp>
      <p:sp>
        <p:nvSpPr>
          <p:cNvPr id="3" name="Text Placeholder 2"/>
          <p:cNvSpPr>
            <a:spLocks noGrp="1"/>
          </p:cNvSpPr>
          <p:nvPr>
            <p:ph type="body" idx="1"/>
          </p:nvPr>
        </p:nvSpPr>
        <p:spPr/>
        <p:txBody>
          <a:bodyPr/>
          <a:lstStyle/>
          <a:p>
            <a:r>
              <a:rPr lang="en-IN" sz="2400" dirty="0" smtClean="0">
                <a:latin typeface="+mn-lt"/>
              </a:rPr>
              <a:t>Introduction to object-oriented concepts and features</a:t>
            </a:r>
          </a:p>
          <a:p>
            <a:pPr lvl="1"/>
            <a:r>
              <a:rPr lang="en-IN" sz="2400" dirty="0" smtClean="0">
                <a:latin typeface="+mn-lt"/>
              </a:rPr>
              <a:t>Origins in O</a:t>
            </a:r>
            <a:r>
              <a:rPr lang="en-IN" sz="100" dirty="0" smtClean="0">
                <a:latin typeface="+mn-lt"/>
              </a:rPr>
              <a:t> </a:t>
            </a:r>
            <a:r>
              <a:rPr lang="en-IN" sz="2400" dirty="0" smtClean="0">
                <a:latin typeface="+mn-lt"/>
              </a:rPr>
              <a:t>O programming languages</a:t>
            </a:r>
          </a:p>
          <a:p>
            <a:pPr lvl="1"/>
            <a:r>
              <a:rPr lang="en-IN" sz="2400" dirty="0" smtClean="0">
                <a:latin typeface="+mn-lt"/>
              </a:rPr>
              <a:t>Object has two components:</a:t>
            </a:r>
          </a:p>
          <a:p>
            <a:pPr lvl="2"/>
            <a:r>
              <a:rPr lang="en-IN" sz="2400" dirty="0" smtClean="0">
                <a:latin typeface="+mn-lt"/>
              </a:rPr>
              <a:t>State (value) and behavior (operations)</a:t>
            </a:r>
          </a:p>
          <a:p>
            <a:pPr lvl="1"/>
            <a:r>
              <a:rPr lang="en-IN" sz="2400" dirty="0" smtClean="0">
                <a:latin typeface="+mn-lt"/>
              </a:rPr>
              <a:t>Instance variables (attributes)</a:t>
            </a:r>
          </a:p>
          <a:p>
            <a:pPr lvl="2"/>
            <a:r>
              <a:rPr lang="en-IN" sz="2400" dirty="0" smtClean="0">
                <a:latin typeface="+mn-lt"/>
              </a:rPr>
              <a:t>Hold values that define internal state of object</a:t>
            </a:r>
          </a:p>
          <a:p>
            <a:pPr lvl="1"/>
            <a:r>
              <a:rPr lang="en-IN" sz="2400" dirty="0" smtClean="0">
                <a:latin typeface="+mn-lt"/>
              </a:rPr>
              <a:t>Operation is defined in two parts:</a:t>
            </a:r>
          </a:p>
          <a:p>
            <a:pPr lvl="2"/>
            <a:r>
              <a:rPr lang="en-IN" sz="2400" dirty="0" smtClean="0">
                <a:latin typeface="+mn-lt"/>
              </a:rPr>
              <a:t>Signature (interface) and implementation (method)</a:t>
            </a:r>
          </a:p>
        </p:txBody>
      </p:sp>
    </p:spTree>
    <p:extLst>
      <p:ext uri="{BB962C8B-B14F-4D97-AF65-F5344CB8AC3E}">
        <p14:creationId xmlns:p14="http://schemas.microsoft.com/office/powerpoint/2010/main" val="3413883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Built-In Interfaces and Classes in the Object Model</a:t>
            </a:r>
            <a:endParaRPr lang="en-IN" dirty="0"/>
          </a:p>
        </p:txBody>
      </p:sp>
      <p:sp>
        <p:nvSpPr>
          <p:cNvPr id="3" name="Text Placeholder 2"/>
          <p:cNvSpPr>
            <a:spLocks noGrp="1"/>
          </p:cNvSpPr>
          <p:nvPr>
            <p:ph type="body" idx="1"/>
          </p:nvPr>
        </p:nvSpPr>
        <p:spPr>
          <a:xfrm>
            <a:off x="457200" y="1600200"/>
            <a:ext cx="8229600" cy="1578435"/>
          </a:xfrm>
        </p:spPr>
        <p:txBody>
          <a:bodyPr/>
          <a:lstStyle/>
          <a:p>
            <a:r>
              <a:rPr lang="en-US" altLang="en-US" sz="2400" b="1" dirty="0">
                <a:latin typeface="+mn-lt"/>
              </a:rPr>
              <a:t>Collection objects </a:t>
            </a:r>
          </a:p>
          <a:p>
            <a:pPr lvl="1"/>
            <a:r>
              <a:rPr lang="en-US" altLang="en-US" sz="2400" dirty="0">
                <a:latin typeface="+mn-lt"/>
              </a:rPr>
              <a:t>Inherit the basic Collection interface </a:t>
            </a:r>
          </a:p>
          <a:p>
            <a:r>
              <a:rPr lang="en-US" altLang="en-US" sz="2400" dirty="0" smtClean="0">
                <a:latin typeface="+mn-lt"/>
                <a:cs typeface="Courier New" panose="02070309020205020404" pitchFamily="49" charset="0"/>
              </a:rPr>
              <a:t> </a:t>
            </a:r>
            <a:endParaRPr lang="en-US" altLang="en-US" sz="2400" dirty="0">
              <a:latin typeface="+mn-lt"/>
              <a:cs typeface="Courier New" panose="02070309020205020404" pitchFamily="49" charset="0"/>
            </a:endParaRPr>
          </a:p>
        </p:txBody>
      </p:sp>
      <p:pic>
        <p:nvPicPr>
          <p:cNvPr id="6" name="Picture 5" descr="i = o period create underscore iterator left parenthesis right parenthesis is boxed"/>
          <p:cNvPicPr>
            <a:picLocks noChangeAspect="1"/>
          </p:cNvPicPr>
          <p:nvPr/>
        </p:nvPicPr>
        <p:blipFill rotWithShape="1">
          <a:blip r:embed="rId2"/>
          <a:srcRect t="17587" r="-1941" b="14397"/>
          <a:stretch/>
        </p:blipFill>
        <p:spPr>
          <a:xfrm>
            <a:off x="795753" y="2658618"/>
            <a:ext cx="4907196" cy="452628"/>
          </a:xfrm>
          <a:prstGeom prst="rect">
            <a:avLst/>
          </a:prstGeom>
        </p:spPr>
      </p:pic>
      <p:sp>
        <p:nvSpPr>
          <p:cNvPr id="5" name="Text Placeholder 4"/>
          <p:cNvSpPr>
            <a:spLocks noGrp="1"/>
          </p:cNvSpPr>
          <p:nvPr>
            <p:ph type="body" idx="2"/>
          </p:nvPr>
        </p:nvSpPr>
        <p:spPr>
          <a:xfrm>
            <a:off x="457200" y="3246120"/>
            <a:ext cx="8229600" cy="2077990"/>
          </a:xfrm>
        </p:spPr>
        <p:txBody>
          <a:bodyPr/>
          <a:lstStyle/>
          <a:p>
            <a:pPr lvl="1"/>
            <a:r>
              <a:rPr lang="en-US" altLang="en-US" sz="2400" dirty="0">
                <a:latin typeface="+mn-lt"/>
              </a:rPr>
              <a:t>Creates an iterator object for the collection</a:t>
            </a:r>
          </a:p>
          <a:p>
            <a:pPr lvl="1"/>
            <a:r>
              <a:rPr lang="en-US" altLang="en-US" sz="2400" dirty="0">
                <a:latin typeface="+mn-lt"/>
              </a:rPr>
              <a:t>To loop over each object in a collection</a:t>
            </a:r>
          </a:p>
          <a:p>
            <a:r>
              <a:rPr lang="en-US" altLang="en-US" sz="2400" dirty="0">
                <a:latin typeface="+mn-lt"/>
              </a:rPr>
              <a:t>Collection objects further specialized into:</a:t>
            </a:r>
          </a:p>
          <a:p>
            <a:pPr lvl="1"/>
            <a:r>
              <a:rPr lang="en-US" altLang="en-US" sz="2400" dirty="0">
                <a:latin typeface="+mn-lt"/>
                <a:cs typeface="Courier New" panose="02070309020205020404" pitchFamily="49" charset="0"/>
              </a:rPr>
              <a:t>set</a:t>
            </a:r>
            <a:r>
              <a:rPr lang="en-US" altLang="en-US" sz="2400" dirty="0">
                <a:latin typeface="+mn-lt"/>
              </a:rPr>
              <a:t>, </a:t>
            </a:r>
            <a:r>
              <a:rPr lang="en-US" altLang="en-US" sz="2400" dirty="0">
                <a:latin typeface="+mn-lt"/>
                <a:cs typeface="Courier New" panose="02070309020205020404" pitchFamily="49" charset="0"/>
              </a:rPr>
              <a:t>list</a:t>
            </a:r>
            <a:r>
              <a:rPr lang="en-US" altLang="en-US" sz="2400" dirty="0">
                <a:latin typeface="+mn-lt"/>
              </a:rPr>
              <a:t>, </a:t>
            </a:r>
            <a:r>
              <a:rPr lang="en-US" altLang="en-US" sz="2400" dirty="0">
                <a:latin typeface="+mn-lt"/>
                <a:cs typeface="Courier New" panose="02070309020205020404" pitchFamily="49" charset="0"/>
              </a:rPr>
              <a:t>bag</a:t>
            </a:r>
            <a:r>
              <a:rPr lang="en-US" altLang="en-US" sz="2400" dirty="0">
                <a:latin typeface="+mn-lt"/>
              </a:rPr>
              <a:t>, </a:t>
            </a:r>
            <a:r>
              <a:rPr lang="en-US" altLang="en-US" sz="2400" dirty="0">
                <a:latin typeface="+mn-lt"/>
                <a:cs typeface="Courier New" panose="02070309020205020404" pitchFamily="49" charset="0"/>
              </a:rPr>
              <a:t>array</a:t>
            </a:r>
            <a:r>
              <a:rPr lang="en-US" altLang="en-US" sz="2400" dirty="0">
                <a:latin typeface="+mn-lt"/>
              </a:rPr>
              <a:t>, and </a:t>
            </a:r>
            <a:r>
              <a:rPr lang="en-US" altLang="en-US" sz="2400" dirty="0" smtClean="0">
                <a:latin typeface="+mn-lt"/>
                <a:cs typeface="Courier New" panose="02070309020205020404" pitchFamily="49" charset="0"/>
              </a:rPr>
              <a:t>dictionary</a:t>
            </a:r>
            <a:endParaRPr lang="en-US" altLang="en-US" sz="2400" dirty="0">
              <a:latin typeface="+mn-lt"/>
              <a:cs typeface="Courier New" panose="02070309020205020404" pitchFamily="49" charset="0"/>
            </a:endParaRPr>
          </a:p>
        </p:txBody>
      </p:sp>
    </p:spTree>
    <p:extLst>
      <p:ext uri="{BB962C8B-B14F-4D97-AF65-F5344CB8AC3E}">
        <p14:creationId xmlns:p14="http://schemas.microsoft.com/office/powerpoint/2010/main" val="742857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Figure </a:t>
            </a:r>
            <a:r>
              <a:rPr lang="en-IN" dirty="0" smtClean="0"/>
              <a:t>12.6 Inheritance </a:t>
            </a:r>
            <a:r>
              <a:rPr lang="en-IN" dirty="0"/>
              <a:t>Hierarchy for the Built-In Interfaces of the Object </a:t>
            </a:r>
            <a:r>
              <a:rPr lang="en-IN" dirty="0" smtClean="0"/>
              <a:t>Model</a:t>
            </a:r>
            <a:endParaRPr lang="en-IN" dirty="0"/>
          </a:p>
        </p:txBody>
      </p:sp>
      <p:pic>
        <p:nvPicPr>
          <p:cNvPr id="4" name="Picture 2" descr="A hierarchical representation for the inheritance of object model. &#10;A super class, Object has an Iterator class and five types of interfaces connected to it. The types are as follows: Collection; Date; Timestamp; Time; and Interval.&#10;Collection type has five operations as follows: set; List; bag; array; and dictionar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941" y="2218189"/>
            <a:ext cx="8148119" cy="292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7450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Atomic (User-Defined) Objects</a:t>
            </a:r>
            <a:endParaRPr lang="en-IN" dirty="0"/>
          </a:p>
        </p:txBody>
      </p:sp>
      <p:sp>
        <p:nvSpPr>
          <p:cNvPr id="3" name="Text Placeholder 2"/>
          <p:cNvSpPr>
            <a:spLocks noGrp="1"/>
          </p:cNvSpPr>
          <p:nvPr>
            <p:ph type="body" idx="1"/>
          </p:nvPr>
        </p:nvSpPr>
        <p:spPr/>
        <p:txBody>
          <a:bodyPr/>
          <a:lstStyle/>
          <a:p>
            <a:r>
              <a:rPr lang="en-US" altLang="en-US" sz="2400" dirty="0">
                <a:latin typeface="+mn-lt"/>
              </a:rPr>
              <a:t>Specified using keyword </a:t>
            </a:r>
            <a:r>
              <a:rPr lang="en-US" altLang="en-US" sz="2400" b="1" dirty="0">
                <a:latin typeface="Courier New" panose="02070309020205020404" pitchFamily="49" charset="0"/>
                <a:cs typeface="Courier New" panose="02070309020205020404" pitchFamily="49" charset="0"/>
              </a:rPr>
              <a:t>class</a:t>
            </a:r>
            <a:r>
              <a:rPr lang="en-US" altLang="en-US" sz="2400" dirty="0">
                <a:latin typeface="+mn-lt"/>
              </a:rPr>
              <a:t> in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a:t>
            </a:r>
            <a:endParaRPr lang="en-US" altLang="en-US" sz="2400" dirty="0">
              <a:latin typeface="+mn-lt"/>
            </a:endParaRPr>
          </a:p>
          <a:p>
            <a:r>
              <a:rPr lang="en-US" altLang="en-US" sz="2400" b="1" dirty="0" smtClean="0">
                <a:latin typeface="+mn-lt"/>
              </a:rPr>
              <a:t>Attribute</a:t>
            </a:r>
            <a:endParaRPr lang="en-US" altLang="en-US" sz="2400" b="1" dirty="0">
              <a:latin typeface="+mn-lt"/>
            </a:endParaRPr>
          </a:p>
          <a:p>
            <a:pPr lvl="1"/>
            <a:r>
              <a:rPr lang="en-US" altLang="en-US" sz="2400" dirty="0">
                <a:latin typeface="+mn-lt"/>
              </a:rPr>
              <a:t>Property; describes data in an object</a:t>
            </a:r>
          </a:p>
          <a:p>
            <a:r>
              <a:rPr lang="en-US" altLang="en-US" sz="2400" b="1" dirty="0" smtClean="0">
                <a:latin typeface="+mn-lt"/>
              </a:rPr>
              <a:t>Relationship</a:t>
            </a:r>
            <a:endParaRPr lang="en-US" altLang="en-US" sz="2400" b="1" dirty="0">
              <a:latin typeface="+mn-lt"/>
            </a:endParaRPr>
          </a:p>
          <a:p>
            <a:pPr lvl="1"/>
            <a:r>
              <a:rPr lang="en-US" altLang="en-US" sz="2400" dirty="0">
                <a:latin typeface="+mn-lt"/>
              </a:rPr>
              <a:t>Specifies inter-object references</a:t>
            </a:r>
          </a:p>
          <a:p>
            <a:pPr lvl="1"/>
            <a:r>
              <a:rPr lang="en-US" altLang="en-US" sz="2400" dirty="0">
                <a:latin typeface="+mn-lt"/>
              </a:rPr>
              <a:t>Keyword </a:t>
            </a:r>
            <a:r>
              <a:rPr lang="en-US" altLang="en-US" sz="2400" b="1" dirty="0" smtClean="0">
                <a:latin typeface="Courier New" panose="02070309020205020404" pitchFamily="49" charset="0"/>
                <a:cs typeface="Courier New" panose="02070309020205020404" pitchFamily="49" charset="0"/>
              </a:rPr>
              <a:t>inverse</a:t>
            </a:r>
            <a:endParaRPr lang="en-US" altLang="en-US" sz="2400" b="1" dirty="0">
              <a:latin typeface="+mn-lt"/>
              <a:cs typeface="Courier New" panose="02070309020205020404" pitchFamily="49" charset="0"/>
            </a:endParaRPr>
          </a:p>
          <a:p>
            <a:pPr lvl="2"/>
            <a:r>
              <a:rPr lang="en-US" altLang="en-US" sz="2400" dirty="0">
                <a:latin typeface="+mn-lt"/>
              </a:rPr>
              <a:t>Single conceptual relationship in inverse directions</a:t>
            </a:r>
          </a:p>
          <a:p>
            <a:r>
              <a:rPr lang="en-US" altLang="en-US" sz="2400" b="1" dirty="0">
                <a:latin typeface="+mn-lt"/>
              </a:rPr>
              <a:t>Operation </a:t>
            </a:r>
            <a:r>
              <a:rPr lang="en-US" altLang="en-US" sz="2400" b="1" dirty="0" smtClean="0">
                <a:latin typeface="+mn-lt"/>
              </a:rPr>
              <a:t>signature</a:t>
            </a:r>
            <a:r>
              <a:rPr lang="en-US" altLang="en-US" sz="2400" dirty="0" smtClean="0">
                <a:latin typeface="+mn-lt"/>
              </a:rPr>
              <a:t>:</a:t>
            </a:r>
            <a:endParaRPr lang="en-US" altLang="en-US" sz="2400" dirty="0">
              <a:latin typeface="+mn-lt"/>
            </a:endParaRPr>
          </a:p>
          <a:p>
            <a:pPr lvl="1"/>
            <a:r>
              <a:rPr lang="en-US" altLang="en-US" sz="2400" dirty="0">
                <a:latin typeface="+mn-lt"/>
              </a:rPr>
              <a:t>Operation name, argument types, return </a:t>
            </a:r>
            <a:r>
              <a:rPr lang="en-US" altLang="en-US" sz="2400" dirty="0" smtClean="0">
                <a:latin typeface="+mn-lt"/>
              </a:rPr>
              <a:t>value</a:t>
            </a:r>
            <a:endParaRPr lang="en-US" altLang="en-US" sz="2400" dirty="0">
              <a:latin typeface="+mn-lt"/>
            </a:endParaRPr>
          </a:p>
        </p:txBody>
      </p:sp>
    </p:spTree>
    <p:extLst>
      <p:ext uri="{BB962C8B-B14F-4D97-AF65-F5344CB8AC3E}">
        <p14:creationId xmlns:p14="http://schemas.microsoft.com/office/powerpoint/2010/main" val="35894697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Figure </a:t>
            </a:r>
            <a:r>
              <a:rPr lang="en-IN" altLang="en-US" dirty="0" smtClean="0">
                <a:latin typeface="Times New Roman" panose="02020603050405020304" pitchFamily="18" charset="0"/>
                <a:cs typeface="Times New Roman" panose="02020603050405020304" pitchFamily="18" charset="0"/>
              </a:rPr>
              <a:t>12.7 The </a:t>
            </a:r>
            <a:r>
              <a:rPr lang="en-IN" altLang="en-US" dirty="0">
                <a:latin typeface="Times New Roman" panose="02020603050405020304" pitchFamily="18" charset="0"/>
                <a:cs typeface="Times New Roman" panose="02020603050405020304" pitchFamily="18" charset="0"/>
              </a:rPr>
              <a:t>Attributes, Relationships, and Operations in a Class </a:t>
            </a:r>
            <a:r>
              <a:rPr lang="en-IN" altLang="en-US" dirty="0" smtClean="0">
                <a:latin typeface="Times New Roman" panose="02020603050405020304" pitchFamily="18" charset="0"/>
                <a:cs typeface="Times New Roman" panose="02020603050405020304" pitchFamily="18" charset="0"/>
              </a:rPr>
              <a:t>Definition</a:t>
            </a:r>
            <a:endParaRPr lang="en-IN" dirty="0">
              <a:latin typeface="Times New Roman" panose="02020603050405020304" pitchFamily="18" charset="0"/>
              <a:cs typeface="Times New Roman" panose="02020603050405020304" pitchFamily="18" charset="0"/>
            </a:endParaRPr>
          </a:p>
        </p:txBody>
      </p:sp>
      <p:pic>
        <p:nvPicPr>
          <p:cNvPr id="4" name="Picture 2" descr="Computer code has 6 lines. The lines read as follows. Line 1. class EMPLOYEE. Line 2. left parenthesis extent ALL underscore EMPLOYEES key S s n right parenthesis. Line 3. left brace attribute string Name semicolon attribute string S s n semicolon attribute date Birth underscore date semicolon attribute e, n u m Gender left brace M comma F right brace Sex semicolon attribute short Age semicolon relationship DEPARTMENT Works underscore for inverse DEPARTMENT colon colon Has underscore e m p s semicolon void reassign underscore e m p left parenthesis in string New underscore d name right parenthesis raises left parenthesis d name underscore not underscore valid right parenthesis semicolon right brace semicolon. Line 4. class DEPARTMENT. Line 5. left parenthesis extent ALL underscore DEPARTMENTS key D name comma D number right parenthesis. Line 6. left brace attribute string D name semicolon attribute short D number semicolon attribute s t r u c t, D e p t underscore m g r left brace EMPLOYEE Manager comma date Start underscore date right brace M g r semicolon attribute set left angle bracket string right angle bracket Locations semicolon attribute s t r u c t, P r o j s left brace string P r o j underscore name comma time Weekly underscore hours right parenthesis P r o j s semicolon relationship set left angle bracket EMPLOYEE right angle bracket Has underscore e m p s inverse EMPLOYEE colon colon Works underscore for semicolon void add underscore e m p left parenthesis in string New underscore e name right parenthesis raises left parenthesis e name underscore not underscore valid right parenthesis semicolon void change underscore manager left parenthesis in string New underscore m g r underscore name semicolon in date Start underscore date right parenthesis semicolon right brace semicolo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1365" y="1744239"/>
            <a:ext cx="4566407" cy="443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307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Extents, Keys, and Factory Objects</a:t>
            </a:r>
            <a:endParaRPr lang="en-IN" dirty="0"/>
          </a:p>
        </p:txBody>
      </p:sp>
      <p:sp>
        <p:nvSpPr>
          <p:cNvPr id="3" name="Text Placeholder 2"/>
          <p:cNvSpPr>
            <a:spLocks noGrp="1"/>
          </p:cNvSpPr>
          <p:nvPr>
            <p:ph type="body" idx="1"/>
          </p:nvPr>
        </p:nvSpPr>
        <p:spPr/>
        <p:txBody>
          <a:bodyPr/>
          <a:lstStyle/>
          <a:p>
            <a:r>
              <a:rPr lang="en-US" altLang="en-US" sz="2400" b="1" dirty="0">
                <a:latin typeface="+mn-lt"/>
              </a:rPr>
              <a:t>Extent</a:t>
            </a:r>
          </a:p>
          <a:p>
            <a:pPr lvl="1"/>
            <a:r>
              <a:rPr lang="en-US" altLang="en-US" sz="2400" dirty="0">
                <a:latin typeface="+mn-lt"/>
              </a:rPr>
              <a:t>A persistent named collection object that contains all persistent objects of class</a:t>
            </a:r>
          </a:p>
          <a:p>
            <a:r>
              <a:rPr lang="en-US" altLang="en-US" sz="2400" b="1" dirty="0">
                <a:latin typeface="+mn-lt"/>
              </a:rPr>
              <a:t>Key </a:t>
            </a:r>
          </a:p>
          <a:p>
            <a:pPr lvl="1"/>
            <a:r>
              <a:rPr lang="en-US" altLang="en-US" sz="2400" dirty="0">
                <a:latin typeface="+mn-lt"/>
              </a:rPr>
              <a:t>One or more properties whose values are unique for each object in extent of a class</a:t>
            </a:r>
          </a:p>
          <a:p>
            <a:r>
              <a:rPr lang="en-US" altLang="en-US" sz="2400" b="1" dirty="0">
                <a:latin typeface="+mn-lt"/>
              </a:rPr>
              <a:t>Factory object	</a:t>
            </a:r>
          </a:p>
          <a:p>
            <a:pPr lvl="1"/>
            <a:r>
              <a:rPr lang="en-US" altLang="en-US" sz="2400" dirty="0">
                <a:latin typeface="+mn-lt"/>
              </a:rPr>
              <a:t>Used to generate or create individual objects via its </a:t>
            </a:r>
            <a:r>
              <a:rPr lang="en-US" altLang="en-US" sz="2400" dirty="0" smtClean="0">
                <a:latin typeface="+mn-lt"/>
              </a:rPr>
              <a:t>operations</a:t>
            </a:r>
            <a:endParaRPr lang="en-US" altLang="en-US" sz="2400" dirty="0">
              <a:latin typeface="+mn-lt"/>
            </a:endParaRPr>
          </a:p>
        </p:txBody>
      </p:sp>
    </p:spTree>
    <p:extLst>
      <p:ext uri="{BB962C8B-B14F-4D97-AF65-F5344CB8AC3E}">
        <p14:creationId xmlns:p14="http://schemas.microsoft.com/office/powerpoint/2010/main" val="20021285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 Definition Language </a:t>
            </a:r>
            <a:r>
              <a:rPr lang="en-US" altLang="en-US" dirty="0" smtClean="0"/>
              <a:t>O</a:t>
            </a:r>
            <a:r>
              <a:rPr lang="en-US" altLang="en-US" sz="100" dirty="0" smtClean="0"/>
              <a:t> </a:t>
            </a:r>
            <a:r>
              <a:rPr lang="en-US" altLang="en-US" dirty="0" smtClean="0"/>
              <a:t>D</a:t>
            </a:r>
            <a:r>
              <a:rPr lang="en-US" altLang="en-US" sz="100" dirty="0" smtClean="0"/>
              <a:t> </a:t>
            </a:r>
            <a:r>
              <a:rPr lang="en-US" altLang="en-US" dirty="0" smtClean="0"/>
              <a:t>L</a:t>
            </a:r>
            <a:endParaRPr lang="en-IN" dirty="0"/>
          </a:p>
        </p:txBody>
      </p:sp>
      <p:sp>
        <p:nvSpPr>
          <p:cNvPr id="3" name="Text Placeholder 2"/>
          <p:cNvSpPr>
            <a:spLocks noGrp="1"/>
          </p:cNvSpPr>
          <p:nvPr>
            <p:ph type="body" idx="1"/>
          </p:nvPr>
        </p:nvSpPr>
        <p:spPr/>
        <p:txBody>
          <a:bodyPr/>
          <a:lstStyle/>
          <a:p>
            <a:r>
              <a:rPr lang="en-US" altLang="en-US" sz="2400" dirty="0">
                <a:latin typeface="+mn-lt"/>
              </a:rPr>
              <a:t>Support semantic constructs of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G </a:t>
            </a:r>
            <a:r>
              <a:rPr lang="en-US" altLang="en-US" sz="2400" dirty="0">
                <a:latin typeface="+mn-lt"/>
              </a:rPr>
              <a:t>object </a:t>
            </a:r>
            <a:r>
              <a:rPr lang="en-US" altLang="en-US" sz="2400" dirty="0" smtClean="0">
                <a:latin typeface="+mn-lt"/>
              </a:rPr>
              <a:t>model</a:t>
            </a:r>
            <a:endParaRPr lang="en-US" altLang="en-US" sz="2400" dirty="0">
              <a:latin typeface="+mn-lt"/>
            </a:endParaRPr>
          </a:p>
          <a:p>
            <a:r>
              <a:rPr lang="en-US" altLang="en-US" sz="2400" dirty="0">
                <a:latin typeface="+mn-lt"/>
              </a:rPr>
              <a:t>Independent of any particular programming language</a:t>
            </a:r>
          </a:p>
          <a:p>
            <a:r>
              <a:rPr lang="en-US" altLang="en-US" sz="2400" dirty="0">
                <a:latin typeface="+mn-lt"/>
              </a:rPr>
              <a:t>Example on next slides of a UNIVERSITY database</a:t>
            </a:r>
          </a:p>
          <a:p>
            <a:r>
              <a:rPr lang="en-US" altLang="en-US" sz="2400" dirty="0">
                <a:latin typeface="+mn-lt"/>
              </a:rPr>
              <a:t>Graphical diagrammatic notation is a variation of </a:t>
            </a:r>
            <a:r>
              <a:rPr lang="en-US" altLang="en-US" sz="2400" dirty="0" smtClean="0">
                <a:latin typeface="+mn-lt"/>
              </a:rPr>
              <a:t>E</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R diagrams</a:t>
            </a:r>
            <a:endParaRPr lang="en-US" altLang="en-US" sz="2400" dirty="0">
              <a:latin typeface="+mn-lt"/>
            </a:endParaRPr>
          </a:p>
        </p:txBody>
      </p:sp>
    </p:spTree>
    <p:extLst>
      <p:ext uri="{BB962C8B-B14F-4D97-AF65-F5344CB8AC3E}">
        <p14:creationId xmlns:p14="http://schemas.microsoft.com/office/powerpoint/2010/main" val="3753078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2752" cy="1042416"/>
          </a:xfrm>
        </p:spPr>
        <p:txBody>
          <a:bodyPr/>
          <a:lstStyle/>
          <a:p>
            <a:r>
              <a:rPr lang="en-IN" altLang="en-US" sz="2800" dirty="0">
                <a:latin typeface="Times New Roman" panose="02020603050405020304" pitchFamily="18" charset="0"/>
                <a:cs typeface="Times New Roman" panose="02020603050405020304" pitchFamily="18" charset="0"/>
              </a:rPr>
              <a:t>Figure </a:t>
            </a:r>
            <a:r>
              <a:rPr lang="en-IN" altLang="en-US" sz="2800" dirty="0" smtClean="0">
                <a:latin typeface="Times New Roman" panose="02020603050405020304" pitchFamily="18" charset="0"/>
                <a:cs typeface="Times New Roman" panose="02020603050405020304" pitchFamily="18" charset="0"/>
              </a:rPr>
              <a:t>12.9a An </a:t>
            </a:r>
            <a:r>
              <a:rPr lang="en-IN" altLang="en-US" sz="2800" dirty="0">
                <a:latin typeface="Times New Roman" panose="02020603050405020304" pitchFamily="18" charset="0"/>
                <a:cs typeface="Times New Roman" panose="02020603050405020304" pitchFamily="18" charset="0"/>
              </a:rPr>
              <a:t>Example of a Database Schema. Graphical Notation for Representing </a:t>
            </a:r>
            <a:r>
              <a:rPr lang="en-IN" altLang="en-US" sz="2800" dirty="0" smtClean="0">
                <a:latin typeface="Times New Roman" panose="02020603050405020304" pitchFamily="18" charset="0"/>
                <a:cs typeface="Times New Roman" panose="02020603050405020304" pitchFamily="18" charset="0"/>
              </a:rPr>
              <a:t>O</a:t>
            </a:r>
            <a:r>
              <a:rPr lang="en-IN" altLang="en-US" sz="100" dirty="0" smtClean="0">
                <a:latin typeface="Times New Roman" panose="02020603050405020304" pitchFamily="18" charset="0"/>
                <a:cs typeface="Times New Roman" panose="02020603050405020304" pitchFamily="18" charset="0"/>
              </a:rPr>
              <a:t> </a:t>
            </a:r>
            <a:r>
              <a:rPr lang="en-IN" altLang="en-US" sz="2800" dirty="0" smtClean="0">
                <a:latin typeface="Times New Roman" panose="02020603050405020304" pitchFamily="18" charset="0"/>
                <a:cs typeface="Times New Roman" panose="02020603050405020304" pitchFamily="18" charset="0"/>
              </a:rPr>
              <a:t>D</a:t>
            </a:r>
            <a:r>
              <a:rPr lang="en-IN" altLang="en-US" sz="100" dirty="0" smtClean="0">
                <a:latin typeface="Times New Roman" panose="02020603050405020304" pitchFamily="18" charset="0"/>
                <a:cs typeface="Times New Roman" panose="02020603050405020304" pitchFamily="18" charset="0"/>
              </a:rPr>
              <a:t> </a:t>
            </a:r>
            <a:r>
              <a:rPr lang="en-IN" altLang="en-US" sz="2800" dirty="0" smtClean="0">
                <a:latin typeface="Times New Roman" panose="02020603050405020304" pitchFamily="18" charset="0"/>
                <a:cs typeface="Times New Roman" panose="02020603050405020304" pitchFamily="18" charset="0"/>
              </a:rPr>
              <a:t>L Schemas</a:t>
            </a:r>
            <a:endParaRPr lang="en-IN" sz="2800" dirty="0">
              <a:latin typeface="Times New Roman" panose="02020603050405020304" pitchFamily="18" charset="0"/>
              <a:cs typeface="Times New Roman" panose="02020603050405020304" pitchFamily="18" charset="0"/>
            </a:endParaRPr>
          </a:p>
        </p:txBody>
      </p:sp>
      <p:pic>
        <p:nvPicPr>
          <p:cNvPr id="4" name="Picture 2" descr="A diagram illustrates an example for a database schema. &#10;Example a, explains the O D L schemas. An attribute of Interface is Person I F. It is represented inside an ellipse form.&#10;Class has an entity, Student. It is represented inside a rectangle.&#10;Relationships have three ways as follows: 1:1; 1: N; and M: N. The 1:1 is a double way arrow. 1: N is also a double way arrow, with single arrow vector on the left and double arrow vector on the right. M: N has double vector arrow on both the sides.&#10;Inheritance of two types: An upward arrow for interface (is a) inheritance using “:” and Bold upward arrow for the class inheritance using extend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4295" y="1934070"/>
            <a:ext cx="7088561" cy="38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0774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792224"/>
          </a:xfrm>
        </p:spPr>
        <p:txBody>
          <a:bodyPr/>
          <a:lstStyle/>
          <a:p>
            <a:r>
              <a:rPr lang="en-IN" altLang="en-US" sz="2800" dirty="0">
                <a:latin typeface="Times New Roman" panose="02020603050405020304" pitchFamily="18" charset="0"/>
                <a:cs typeface="Times New Roman" panose="02020603050405020304" pitchFamily="18" charset="0"/>
              </a:rPr>
              <a:t>Figure </a:t>
            </a:r>
            <a:r>
              <a:rPr lang="en-IN" altLang="en-US" sz="2800" dirty="0" smtClean="0">
                <a:latin typeface="Times New Roman" panose="02020603050405020304" pitchFamily="18" charset="0"/>
                <a:cs typeface="Times New Roman" panose="02020603050405020304" pitchFamily="18" charset="0"/>
              </a:rPr>
              <a:t>12.9b An </a:t>
            </a:r>
            <a:r>
              <a:rPr lang="en-IN" altLang="en-US" sz="2800" dirty="0">
                <a:latin typeface="Times New Roman" panose="02020603050405020304" pitchFamily="18" charset="0"/>
                <a:cs typeface="Times New Roman" panose="02020603050405020304" pitchFamily="18" charset="0"/>
              </a:rPr>
              <a:t>Example of a Database Schema. A Graphical Object Database Schema for Part of the UNIVERSITY Database (GRADE and DEGREE Classes Are Not Shown</a:t>
            </a:r>
            <a:r>
              <a:rPr lang="en-IN" altLang="en-US"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4" name="Picture 2" descr="A diagram illustrates an example for a database schema. &#10;Example b, illustrates a graphical notation for the university database. Classes, Faculty and student are extends of class, Person. Further class, Grad underscore student is extends of student class. Faculty has two relationships with grad underscore student. First, M: N relationships where M with on underscore committee underscore of and N with committee. Second, 1: N relationships where 1 with Advises and N with Advisor. Faculty has 1: N relationship with class, Department. Where N works underscore in and 1 with has underscore faculty. Department has 1: N relationship with student, where N with majors underscore in and 1 with has underscore majors. Department has 1: N relationship with class, course. Where 1 with offers and N with offered underscore by. Course has 1: N relationships with class, sections. Where 1 with has underscore sections and N with of underscore course. Class, section has M: N relationships with class, student. Where M is completed underscore sections and N with students. Class, C U R R underscore section is extends of class, section. C u r r underscore section has M: N relationships with class, student. Where M with Registered underscore in and N with registered underscore student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4342" y="2349875"/>
            <a:ext cx="6353645" cy="375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2784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066799"/>
          </a:xfrm>
        </p:spPr>
        <p:txBody>
          <a:bodyPr/>
          <a:lstStyle/>
          <a:p>
            <a:r>
              <a:rPr lang="en-IN" altLang="en-US" sz="3000" dirty="0">
                <a:latin typeface="Times New Roman" panose="02020603050405020304" pitchFamily="18" charset="0"/>
                <a:cs typeface="Times New Roman" panose="02020603050405020304" pitchFamily="18" charset="0"/>
              </a:rPr>
              <a:t>Figure </a:t>
            </a:r>
            <a:r>
              <a:rPr lang="en-IN" altLang="en-US" sz="3000" dirty="0" smtClean="0">
                <a:latin typeface="Times New Roman" panose="02020603050405020304" pitchFamily="18" charset="0"/>
                <a:cs typeface="Times New Roman" panose="02020603050405020304" pitchFamily="18" charset="0"/>
              </a:rPr>
              <a:t>12.10 Possible O</a:t>
            </a:r>
            <a:r>
              <a:rPr lang="en-IN" altLang="en-US" sz="100" dirty="0" smtClean="0">
                <a:latin typeface="Times New Roman" panose="02020603050405020304" pitchFamily="18" charset="0"/>
                <a:cs typeface="Times New Roman" panose="02020603050405020304" pitchFamily="18" charset="0"/>
              </a:rPr>
              <a:t> </a:t>
            </a:r>
            <a:r>
              <a:rPr lang="en-IN" altLang="en-US" sz="3000" dirty="0" smtClean="0">
                <a:latin typeface="Times New Roman" panose="02020603050405020304" pitchFamily="18" charset="0"/>
                <a:cs typeface="Times New Roman" panose="02020603050405020304" pitchFamily="18" charset="0"/>
              </a:rPr>
              <a:t>D</a:t>
            </a:r>
            <a:r>
              <a:rPr lang="en-IN" altLang="en-US" sz="100" dirty="0" smtClean="0">
                <a:latin typeface="Times New Roman" panose="02020603050405020304" pitchFamily="18" charset="0"/>
                <a:cs typeface="Times New Roman" panose="02020603050405020304" pitchFamily="18" charset="0"/>
              </a:rPr>
              <a:t> </a:t>
            </a:r>
            <a:r>
              <a:rPr lang="en-IN" altLang="en-US" sz="3000" dirty="0" smtClean="0">
                <a:latin typeface="Times New Roman" panose="02020603050405020304" pitchFamily="18" charset="0"/>
                <a:cs typeface="Times New Roman" panose="02020603050405020304" pitchFamily="18" charset="0"/>
              </a:rPr>
              <a:t>L </a:t>
            </a:r>
            <a:r>
              <a:rPr lang="en-IN" altLang="en-US" sz="3000" dirty="0">
                <a:latin typeface="Times New Roman" panose="02020603050405020304" pitchFamily="18" charset="0"/>
                <a:cs typeface="Times New Roman" panose="02020603050405020304" pitchFamily="18" charset="0"/>
              </a:rPr>
              <a:t>Schema for the UNIVERSITY Database in Figure </a:t>
            </a:r>
            <a:r>
              <a:rPr lang="en-IN" altLang="en-US" sz="3000" dirty="0" smtClean="0">
                <a:latin typeface="Times New Roman" panose="02020603050405020304" pitchFamily="18" charset="0"/>
                <a:cs typeface="Times New Roman" panose="02020603050405020304" pitchFamily="18" charset="0"/>
              </a:rPr>
              <a:t>12.8(b) </a:t>
            </a:r>
            <a:r>
              <a:rPr lang="en-IN" altLang="en-US" sz="2000" b="0" dirty="0" smtClean="0">
                <a:latin typeface="Times New Roman" panose="02020603050405020304" pitchFamily="18" charset="0"/>
                <a:cs typeface="Times New Roman" panose="02020603050405020304" pitchFamily="18" charset="0"/>
              </a:rPr>
              <a:t>(1 of 2)</a:t>
            </a:r>
            <a:endParaRPr lang="en-IN" sz="2000" b="0" dirty="0">
              <a:latin typeface="Times New Roman" panose="02020603050405020304" pitchFamily="18" charset="0"/>
              <a:cs typeface="Times New Roman" panose="02020603050405020304" pitchFamily="18" charset="0"/>
            </a:endParaRPr>
          </a:p>
        </p:txBody>
      </p:sp>
      <p:pic>
        <p:nvPicPr>
          <p:cNvPr id="4" name="Picture 2" descr="Computer code has 12 lines. The lines read as follows. Line 1. class PERSON. Line 2. extent PERSONS key S s n right parenthesis. Line 3. attribute s t r u c t, P name left brace string F name comma string M name comma string L name right brace Name semicolon attribute string S s n semicolon attribute date Birth underscore date semicolon attribute e, n u m Gender left brace M comma F right brace Sex semicolon attribute s t r u c t Address left brace short No comma string Street comma short A p t underscore no comma string City comma string State comma short Zip right brace Address semicolon short Age left parenthesis right parenthesis semicolon right brace semicolon. Line 4. class FACULTY extends PERSON. Line 5. left parenthesis extent FACULTY right parenthesis. Line 6. left brace attribute string Rank semicolon attribute float Salary semicolon attribute string Office semicolon attribute string Phone semicolon relationship DEPARTMENT Works underscore in inverse DEPARTMENT colon colon Has faculty semicolon relationship set left angle bracket G R A D underscore STUDENT right angle bracket Advises inverse G R A D underscore STUDENT colon colon Advisor semicolon relationship set left angle bracket G R A D underscore STUDENT right angle bracket On underscore committee underscore of inverse G R A D underscore STUDENT colon colon Committee semicolon void give underscore raise left parenthesis in float raise right parenthesis semicolon void promote left parenthesis in string new rank right parenthesis semicolon right brace semicolon. Line 7. class GRADE. Line 8. left parenthesis extent GRADES right parenthesis. Line 9. left brace attribute e, n u m Grade Values left brace A comma B comma C comma D comma F comma l comma P right brace Grade semicolon relationship SECTION Section inverse SECTION colon colon Students semicolon relationship STUDENT Student inverse STUDENT colon colon Completed underscore sections semicolon right brace semicolon. Line 10. class STUDENT extends PERSON. Line 11. left parenthesis extent STUDENTS right parenthesis. Line 12. left brace attribute string Class semicolon attribute Department Minors underscore in semicolon relationship Department Majors underscore in inverse DEPARTMENT colon colon Has underscore majors semicolon relationship set left angle bracket GRADE right angle bracket Completed underscore sections inverse GRADE colon colon Student semicolon relationship set left angle bracket CUR R underscore SECTION right angle bracket Registered underscore in INVERSE CURR underscore SECTION colon colon Registered underscore students semicolon void change underscore major left parenthesis in string d name right parenthesis raises left parenthesis d name underscore not underscore valid right parenthesis semicolon float g p a left parenthesis right parenthesis semicolon void register left parenthesis in short s e c no right parenthesis raises left parenthesis section underscore not underscore valid right parenthesis semicolon void assign underscore grade left parenthesis in short s e c no semicolon IN Grade Value grade right parenthesis raises left parenthesis section underscore not underscore valid comma grade underscore not underscore valid right parenthesis semicolon right brac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478" y="1489698"/>
            <a:ext cx="6456218" cy="483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828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Figure </a:t>
            </a:r>
            <a:r>
              <a:rPr lang="en-IN" sz="3000" dirty="0" smtClean="0"/>
              <a:t>12.10 Possible O</a:t>
            </a:r>
            <a:r>
              <a:rPr lang="en-IN" sz="100" dirty="0" smtClean="0"/>
              <a:t> </a:t>
            </a:r>
            <a:r>
              <a:rPr lang="en-IN" sz="3000" dirty="0" smtClean="0"/>
              <a:t>D</a:t>
            </a:r>
            <a:r>
              <a:rPr lang="en-IN" sz="100" dirty="0" smtClean="0"/>
              <a:t> </a:t>
            </a:r>
            <a:r>
              <a:rPr lang="en-IN" sz="3000" dirty="0" smtClean="0"/>
              <a:t>L </a:t>
            </a:r>
            <a:r>
              <a:rPr lang="en-IN" sz="3000" dirty="0"/>
              <a:t>Schema for the UNIVERSITY Database in Figure </a:t>
            </a:r>
            <a:r>
              <a:rPr lang="en-IN" sz="3000" dirty="0" smtClean="0"/>
              <a:t>12.8(b) </a:t>
            </a:r>
            <a:r>
              <a:rPr lang="en-IN" sz="2000" b="0" dirty="0" smtClean="0"/>
              <a:t>(2 of 2)</a:t>
            </a:r>
            <a:endParaRPr lang="en-IN" sz="2000" b="0" dirty="0"/>
          </a:p>
        </p:txBody>
      </p:sp>
      <p:pic>
        <p:nvPicPr>
          <p:cNvPr id="4" name="Picture 2" descr="Computer code has 17 lines. The lines read as follows. Line 1. class DEGREE. Line 2. left brace attribute string College semicolon attribute string Degree semicolon attribute string Year semicolon right brace semicolon. Line 3. class G R A D underscore STUDENT extends STUDENT. Line 4. left parenthesis extent G R A D underscore STUDENTS right parenthesis. Line 5. left brace attribute set left angle bracket Degree right angle bracket Degrees semicolon relationship Faculty advisor inverse FACULTY colon colon Advises semicolon relationship set left angle bracket FACULTY right angle bracket Committee inverse FACULTY colon colon On underscore committee underscore of semicolon void assign underscore advisor left parenthesis in string L name semicolon in string F name right parenthesis raises left parenthesis facuIty underscore not underscore valid right parenthesis semicolon void assign underscore committee underscore member left parenthesis in string L name semicolon in string F name right parenthesis raises left parenthesis facuIty underscore not underscore valid right parenthesis semicolon right brace semicolon. Line 6. class DEPARTMENT. Line 7. left parenthesis extent DEPARTMENTS key D name right parenthesis. Line 8. left brace attribute string D name semicolon attribute string D phone semicolon attribute string D office semicolon attribute string College semicolon attribute FACULTY Chair semicolon relationship set left angle bracket FACULTY right angle bracket Has underscore faculty inverse FACULTY colon colon Works underscore in semicolon relationship set left angle bracket STUDENT right angle bracket Has underscore majors inverse STUDENT colon colon Majors underscore in semicolon relationship set left angle bracket COURSE right angle bracket Offers inverse COURSE colon colon Offered underscore by semicolon right brace semicolon. Line 9. class COURSE. Line 10. left parenthesis extent COURSES key C no right parenthesis. Line 11. left brace attribute string C name semicolon attribute string C no semicolon attribute string Description semicolon relationship set left angle bracket SECTION right angle bracket Has underscore sections inverse SECTION colon colon Of underscore course semicolon relationship left angle bracket DEPARTMENT right angle bracket Offered underscore by inverse DEPARTMENT colon colon Offers semicolon right brace semicolon. Line 12. class SECTION. Line 13. left parenthesis extent SECTIONS right parenthesis. Line 14. left brace attribute short S e c underscore no semicolon attribute string Year semicolon attribute e, n u m Quarter left brace Fall comma Winter comma Spring comma Summer right brace Q t r semicolon relationship set left angle bracket Grade right angle bracket Students inverse Grade colon colon Section semicolon relationship COURSE Of underscore course inverse COURSE colon colon Has underscore sections semicolon right brace semicolon. Line 15. class CURR underscore SECTION extends SECTION. Line 16. left parenthesis extent CURRENT underscore SECTIONS right parenthesis. Line 17. left brace relationship set left angle bracket STUDENT right angle bracket Registered underscore students inverse STUDENT colon colon Registered underscore in void register underscore student left parenthesis in string S s n right parenthesis raises left parenthesis student underscore not underscore valid comma section underscore full right parenthesis semicolon right brac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8634" y="1614716"/>
            <a:ext cx="6274655" cy="459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956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Overview of Object Database </a:t>
            </a:r>
            <a:r>
              <a:rPr lang="en-US" altLang="en-US" sz="3200" dirty="0" smtClean="0"/>
              <a:t>Concepts </a:t>
            </a:r>
            <a:r>
              <a:rPr lang="en-US" altLang="en-US" sz="2000" b="0" dirty="0" smtClean="0"/>
              <a:t>(2 of 2)</a:t>
            </a:r>
            <a:endParaRPr lang="en-IN" sz="2000" b="0" dirty="0"/>
          </a:p>
        </p:txBody>
      </p:sp>
      <p:sp>
        <p:nvSpPr>
          <p:cNvPr id="3" name="Text Placeholder 2"/>
          <p:cNvSpPr>
            <a:spLocks noGrp="1"/>
          </p:cNvSpPr>
          <p:nvPr>
            <p:ph type="body" idx="1"/>
          </p:nvPr>
        </p:nvSpPr>
        <p:spPr/>
        <p:txBody>
          <a:bodyPr/>
          <a:lstStyle/>
          <a:p>
            <a:r>
              <a:rPr lang="en-IN" sz="2400" dirty="0">
                <a:latin typeface="+mn-lt"/>
              </a:rPr>
              <a:t>Inheritance</a:t>
            </a:r>
          </a:p>
          <a:p>
            <a:pPr lvl="1"/>
            <a:r>
              <a:rPr lang="en-IN" sz="2400" dirty="0">
                <a:latin typeface="+mn-lt"/>
              </a:rPr>
              <a:t>Permits specification of new types or classes that inherit much of their structure and/or operations from previously defined types or classes</a:t>
            </a:r>
          </a:p>
          <a:p>
            <a:r>
              <a:rPr lang="en-IN" sz="2400" dirty="0">
                <a:latin typeface="+mn-lt"/>
              </a:rPr>
              <a:t>Operator overloading</a:t>
            </a:r>
          </a:p>
          <a:p>
            <a:pPr lvl="1"/>
            <a:r>
              <a:rPr lang="en-IN" sz="2400" dirty="0">
                <a:latin typeface="+mn-lt"/>
              </a:rPr>
              <a:t>Operation’s ability to be applied to different types of objects</a:t>
            </a:r>
          </a:p>
          <a:p>
            <a:pPr lvl="1"/>
            <a:r>
              <a:rPr lang="en-IN" sz="2400" dirty="0">
                <a:latin typeface="+mn-lt"/>
              </a:rPr>
              <a:t>Operation name may refer to several distinct </a:t>
            </a:r>
            <a:r>
              <a:rPr lang="en-IN" sz="2400" dirty="0" smtClean="0">
                <a:latin typeface="+mn-lt"/>
              </a:rPr>
              <a:t>implementations</a:t>
            </a:r>
            <a:endParaRPr lang="en-IN" sz="2400" dirty="0">
              <a:latin typeface="+mn-lt"/>
            </a:endParaRPr>
          </a:p>
        </p:txBody>
      </p:sp>
    </p:spTree>
    <p:extLst>
      <p:ext uri="{BB962C8B-B14F-4D97-AF65-F5344CB8AC3E}">
        <p14:creationId xmlns:p14="http://schemas.microsoft.com/office/powerpoint/2010/main" val="3405525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 Inheritance in </a:t>
            </a:r>
            <a:r>
              <a:rPr lang="en-US" altLang="en-US" dirty="0" smtClean="0"/>
              <a:t>O</a:t>
            </a:r>
            <a:r>
              <a:rPr lang="en-US" altLang="en-US" sz="100" dirty="0" smtClean="0"/>
              <a:t> </a:t>
            </a:r>
            <a:r>
              <a:rPr lang="en-US" altLang="en-US" dirty="0" smtClean="0"/>
              <a:t>D</a:t>
            </a:r>
            <a:r>
              <a:rPr lang="en-US" altLang="en-US" sz="100" dirty="0" smtClean="0"/>
              <a:t> </a:t>
            </a:r>
            <a:r>
              <a:rPr lang="en-US" altLang="en-US" dirty="0" smtClean="0"/>
              <a:t>L</a:t>
            </a:r>
            <a:endParaRPr lang="en-IN" dirty="0"/>
          </a:p>
        </p:txBody>
      </p:sp>
      <p:sp>
        <p:nvSpPr>
          <p:cNvPr id="3" name="Text Placeholder 2"/>
          <p:cNvSpPr>
            <a:spLocks noGrp="1"/>
          </p:cNvSpPr>
          <p:nvPr>
            <p:ph type="body" idx="1"/>
          </p:nvPr>
        </p:nvSpPr>
        <p:spPr/>
        <p:txBody>
          <a:bodyPr/>
          <a:lstStyle/>
          <a:p>
            <a:r>
              <a:rPr lang="en-US" altLang="en-US" sz="2400" dirty="0">
                <a:latin typeface="+mn-lt"/>
              </a:rPr>
              <a:t>Next example illustrates interface inheritance in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a:t>
            </a:r>
            <a:endParaRPr lang="en-US" altLang="en-US" sz="2400" dirty="0">
              <a:latin typeface="+mn-lt"/>
            </a:endParaRPr>
          </a:p>
        </p:txBody>
      </p:sp>
    </p:spTree>
    <p:extLst>
      <p:ext uri="{BB962C8B-B14F-4D97-AF65-F5344CB8AC3E}">
        <p14:creationId xmlns:p14="http://schemas.microsoft.com/office/powerpoint/2010/main" val="1161956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1645920"/>
          </a:xfrm>
        </p:spPr>
        <p:txBody>
          <a:bodyPr/>
          <a:lstStyle/>
          <a:p>
            <a:r>
              <a:rPr lang="en-IN" altLang="en-US" dirty="0">
                <a:latin typeface="Times New Roman" panose="02020603050405020304" pitchFamily="18" charset="0"/>
                <a:cs typeface="Times New Roman" panose="02020603050405020304" pitchFamily="18" charset="0"/>
              </a:rPr>
              <a:t>Figure 12.11a </a:t>
            </a:r>
            <a:r>
              <a:rPr lang="en-IN" altLang="en-US" dirty="0" smtClean="0">
                <a:latin typeface="Times New Roman" panose="02020603050405020304" pitchFamily="18" charset="0"/>
                <a:cs typeface="Times New Roman" panose="02020603050405020304" pitchFamily="18" charset="0"/>
              </a:rPr>
              <a:t>An </a:t>
            </a:r>
            <a:r>
              <a:rPr lang="en-IN" altLang="en-US" dirty="0">
                <a:latin typeface="Times New Roman" panose="02020603050405020304" pitchFamily="18" charset="0"/>
                <a:cs typeface="Times New Roman" panose="02020603050405020304" pitchFamily="18" charset="0"/>
              </a:rPr>
              <a:t>Illustration of Interface Inheritance Via </a:t>
            </a:r>
            <a:r>
              <a:rPr lang="en-IN" altLang="en-US" dirty="0" smtClean="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Graphical Schema Representation</a:t>
            </a:r>
            <a:endParaRPr lang="en-IN" dirty="0">
              <a:latin typeface="Times New Roman" panose="02020603050405020304" pitchFamily="18" charset="0"/>
              <a:cs typeface="Times New Roman" panose="02020603050405020304" pitchFamily="18" charset="0"/>
            </a:endParaRPr>
          </a:p>
        </p:txBody>
      </p:sp>
      <p:pic>
        <p:nvPicPr>
          <p:cNvPr id="4" name="Picture 2" descr="A diagram illustrates a graphical representation of interface, Geometry object and classes, Rectangle; Triangle and circle. The classes are inherited from interf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9561" y="2572735"/>
            <a:ext cx="7481455" cy="235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397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41764"/>
          </a:xfrm>
        </p:spPr>
        <p:txBody>
          <a:bodyPr/>
          <a:lstStyle/>
          <a:p>
            <a:r>
              <a:rPr lang="en-IN" altLang="en-US" dirty="0">
                <a:latin typeface="Times New Roman" panose="02020603050405020304" pitchFamily="18" charset="0"/>
                <a:cs typeface="Times New Roman" panose="02020603050405020304" pitchFamily="18" charset="0"/>
              </a:rPr>
              <a:t>Figure </a:t>
            </a:r>
            <a:r>
              <a:rPr lang="en-IN" altLang="en-US" dirty="0" smtClean="0">
                <a:latin typeface="Times New Roman" panose="02020603050405020304" pitchFamily="18" charset="0"/>
                <a:cs typeface="Times New Roman" panose="02020603050405020304" pitchFamily="18" charset="0"/>
              </a:rPr>
              <a:t>12.11b An </a:t>
            </a:r>
            <a:r>
              <a:rPr lang="en-IN" altLang="en-US" dirty="0">
                <a:latin typeface="Times New Roman" panose="02020603050405020304" pitchFamily="18" charset="0"/>
                <a:cs typeface="Times New Roman" panose="02020603050405020304" pitchFamily="18" charset="0"/>
              </a:rPr>
              <a:t>Illustration of Interface Inheritance Via </a:t>
            </a:r>
            <a:r>
              <a:rPr lang="en-IN" altLang="en-US" dirty="0" smtClean="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Corresponding Interface and Class Definitions in </a:t>
            </a:r>
            <a:r>
              <a:rPr lang="en-IN" altLang="en-US" dirty="0" smtClean="0">
                <a:latin typeface="Times New Roman" panose="02020603050405020304" pitchFamily="18" charset="0"/>
                <a:cs typeface="Times New Roman" panose="02020603050405020304" pitchFamily="18" charset="0"/>
              </a:rPr>
              <a:t>O</a:t>
            </a:r>
            <a:r>
              <a:rPr lang="en-IN" altLang="en-US" sz="100" dirty="0" smtClean="0">
                <a:latin typeface="Times New Roman" panose="02020603050405020304" pitchFamily="18" charset="0"/>
                <a:cs typeface="Times New Roman" panose="02020603050405020304" pitchFamily="18" charset="0"/>
              </a:rPr>
              <a:t> </a:t>
            </a:r>
            <a:r>
              <a:rPr lang="en-IN" altLang="en-US" dirty="0" smtClean="0">
                <a:latin typeface="Times New Roman" panose="02020603050405020304" pitchFamily="18" charset="0"/>
                <a:cs typeface="Times New Roman" panose="02020603050405020304" pitchFamily="18" charset="0"/>
              </a:rPr>
              <a:t>D</a:t>
            </a:r>
            <a:r>
              <a:rPr lang="en-IN" altLang="en-US" sz="100" dirty="0" smtClean="0">
                <a:latin typeface="Times New Roman" panose="02020603050405020304" pitchFamily="18" charset="0"/>
                <a:cs typeface="Times New Roman" panose="02020603050405020304" pitchFamily="18" charset="0"/>
              </a:rPr>
              <a:t> </a:t>
            </a:r>
            <a:r>
              <a:rPr lang="en-IN" altLang="en-US" dirty="0" smtClean="0">
                <a:latin typeface="Times New Roman" panose="02020603050405020304" pitchFamily="18" charset="0"/>
                <a:cs typeface="Times New Roman" panose="02020603050405020304" pitchFamily="18" charset="0"/>
              </a:rPr>
              <a:t>L</a:t>
            </a:r>
            <a:endParaRPr lang="en-IN" dirty="0">
              <a:latin typeface="Times New Roman" panose="02020603050405020304" pitchFamily="18" charset="0"/>
              <a:cs typeface="Times New Roman" panose="02020603050405020304" pitchFamily="18" charset="0"/>
            </a:endParaRPr>
          </a:p>
        </p:txBody>
      </p:sp>
      <p:pic>
        <p:nvPicPr>
          <p:cNvPr id="4" name="Picture 2" descr="Computer code has 12 lines. The lines read as follows. Line 1. interface Geometry Object. Line 2. left brace attribute e, n u m Shape left brace RECTANGLE comma TRIANGLE comma CIRCLE comma incomplete line of code right brace Shape semicolon attribute s t r u c t Point left brace short x comma short y right brace Reference underscore point semicolon float perimeter left parenthesis right parenthesis semicolon float area left parenthesis right parenthesis semicolon void translate left parenthesis in short x underscore translation semicolon in short y underscore translation right parenthesis semicolon void rotate left parenthesis in float angle underscore of underscore rotation right parenthesis semicolon right brace semicolon. Line 3. class RECTANGLE colon Geometry Object. Line 4. left parenthesis extent RECTANGLES right parenthesis. Line 5. left brace attribute s t r u c t Point left brace short x comma short y right brace Reference underscore point semicolon attribute short Length semicolon attribute short Height semicolon attribute float Orientation underscore angle semicolon right brace semicolon. Line 6. class TRIANGLE colon Geometry Object. Line 7. left parenthesis extent TRIANGLES right parenthesis. Line 8. left brace attribute s t r u c t Point left brace short x comma short y right brace Reference underscore point semicolon attribute short Side underscore 1 semicolon attribute short Side underscore 2 semicolon attribute float Side 1 underscore side 2 underscore angle semicolon attribute float Side 1 underscore orientation underscore angle semicolon right brace semicolon. Line 9. class CIRCLE colon Geometry Object. Line 10. left parenthesis extent CIRCLES right parenthesis. Line 11. left brace attribute s t r u c t Point left brace short x comma short y right brace Reference underscore point semicolon attribute short Radius semicolon right brace semicolon. Line 12. incomplete line of code perio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318" y="2104582"/>
            <a:ext cx="4533401" cy="424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3901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 Database Conceptual Design</a:t>
            </a:r>
            <a:endParaRPr lang="en-IN" dirty="0"/>
          </a:p>
        </p:txBody>
      </p:sp>
      <p:sp>
        <p:nvSpPr>
          <p:cNvPr id="3" name="Text Placeholder 2"/>
          <p:cNvSpPr>
            <a:spLocks noGrp="1"/>
          </p:cNvSpPr>
          <p:nvPr>
            <p:ph type="body" idx="1"/>
          </p:nvPr>
        </p:nvSpPr>
        <p:spPr/>
        <p:txBody>
          <a:bodyPr/>
          <a:lstStyle/>
          <a:p>
            <a:r>
              <a:rPr lang="en-US" altLang="en-US" sz="2400" dirty="0">
                <a:latin typeface="+mn-lt"/>
              </a:rPr>
              <a:t>Differences between conceptual design of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 </a:t>
            </a:r>
            <a:r>
              <a:rPr lang="en-US" altLang="en-US" sz="2400" dirty="0">
                <a:latin typeface="+mn-lt"/>
              </a:rPr>
              <a:t>and </a:t>
            </a:r>
            <a:r>
              <a:rPr lang="en-US" altLang="en-US" sz="2400" dirty="0" smtClean="0">
                <a:latin typeface="+mn-lt"/>
              </a:rPr>
              <a:t>R</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2400" dirty="0">
                <a:latin typeface="+mn-lt"/>
              </a:rPr>
              <a:t>, handling of:</a:t>
            </a:r>
          </a:p>
          <a:p>
            <a:pPr lvl="1"/>
            <a:r>
              <a:rPr lang="en-US" altLang="en-US" sz="2400" dirty="0">
                <a:latin typeface="+mn-lt"/>
              </a:rPr>
              <a:t>Relationships</a:t>
            </a:r>
          </a:p>
          <a:p>
            <a:pPr lvl="1"/>
            <a:r>
              <a:rPr lang="en-US" altLang="en-US" sz="2400" dirty="0">
                <a:latin typeface="+mn-lt"/>
              </a:rPr>
              <a:t>Inheritance</a:t>
            </a:r>
          </a:p>
          <a:p>
            <a:r>
              <a:rPr lang="en-US" altLang="en-US" sz="2400" dirty="0">
                <a:latin typeface="+mn-lt"/>
              </a:rPr>
              <a:t>Philosophical difference between relational model and object model of </a:t>
            </a:r>
            <a:r>
              <a:rPr lang="en-US" altLang="en-US" sz="2400" dirty="0" smtClean="0">
                <a:latin typeface="+mn-lt"/>
              </a:rPr>
              <a:t>data</a:t>
            </a:r>
            <a:endParaRPr lang="en-US" altLang="en-US" sz="2400" dirty="0">
              <a:latin typeface="+mn-lt"/>
            </a:endParaRPr>
          </a:p>
          <a:p>
            <a:pPr lvl="1"/>
            <a:r>
              <a:rPr lang="en-US" altLang="en-US" sz="2400" dirty="0">
                <a:latin typeface="+mn-lt"/>
              </a:rPr>
              <a:t>In terms of behavioral </a:t>
            </a:r>
            <a:r>
              <a:rPr lang="en-US" altLang="en-US" sz="2400" dirty="0" smtClean="0">
                <a:latin typeface="+mn-lt"/>
              </a:rPr>
              <a:t>specification</a:t>
            </a:r>
            <a:endParaRPr lang="en-US" altLang="en-US" sz="2400" dirty="0">
              <a:latin typeface="+mn-lt"/>
            </a:endParaRPr>
          </a:p>
        </p:txBody>
      </p:sp>
    </p:spTree>
    <p:extLst>
      <p:ext uri="{BB962C8B-B14F-4D97-AF65-F5344CB8AC3E}">
        <p14:creationId xmlns:p14="http://schemas.microsoft.com/office/powerpoint/2010/main" val="30861305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Mapping an </a:t>
            </a:r>
            <a:r>
              <a:rPr lang="en-US" altLang="en-US" dirty="0" smtClean="0"/>
              <a:t>E</a:t>
            </a:r>
            <a:r>
              <a:rPr lang="en-US" altLang="en-US" sz="100" dirty="0" smtClean="0"/>
              <a:t> </a:t>
            </a:r>
            <a:r>
              <a:rPr lang="en-US" altLang="en-US" dirty="0" smtClean="0"/>
              <a:t>E</a:t>
            </a:r>
            <a:r>
              <a:rPr lang="en-US" altLang="en-US" sz="100" dirty="0" smtClean="0"/>
              <a:t> </a:t>
            </a:r>
            <a:r>
              <a:rPr lang="en-US" altLang="en-US" dirty="0" smtClean="0"/>
              <a:t>R </a:t>
            </a:r>
            <a:r>
              <a:rPr lang="en-US" altLang="en-US" dirty="0"/>
              <a:t>Schema to an </a:t>
            </a:r>
            <a:r>
              <a:rPr lang="en-US" altLang="en-US" dirty="0" smtClean="0"/>
              <a:t>O</a:t>
            </a:r>
            <a:r>
              <a:rPr lang="en-US" altLang="en-US" sz="100" dirty="0" smtClean="0"/>
              <a:t> </a:t>
            </a:r>
            <a:r>
              <a:rPr lang="en-US" altLang="en-US" dirty="0" smtClean="0"/>
              <a:t>D</a:t>
            </a:r>
            <a:r>
              <a:rPr lang="en-US" altLang="en-US" sz="100" dirty="0" smtClean="0"/>
              <a:t> </a:t>
            </a:r>
            <a:r>
              <a:rPr lang="en-US" altLang="en-US" dirty="0" smtClean="0"/>
              <a:t>B Schema </a:t>
            </a:r>
            <a:r>
              <a:rPr lang="en-US" altLang="en-US" sz="2000" b="0" dirty="0" smtClean="0"/>
              <a:t>(1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Create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 </a:t>
            </a:r>
            <a:r>
              <a:rPr lang="en-US" altLang="en-US" sz="2400" dirty="0">
                <a:latin typeface="+mn-lt"/>
              </a:rPr>
              <a:t>class for each </a:t>
            </a:r>
            <a:r>
              <a:rPr lang="en-US" altLang="en-US" sz="2400" dirty="0" smtClean="0">
                <a:latin typeface="+mn-lt"/>
              </a:rPr>
              <a:t>E</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entity type</a:t>
            </a:r>
          </a:p>
          <a:p>
            <a:r>
              <a:rPr lang="en-US" altLang="en-US" sz="2400" dirty="0">
                <a:latin typeface="+mn-lt"/>
              </a:rPr>
              <a:t>Add relationship properties for each binary relationship</a:t>
            </a:r>
          </a:p>
          <a:p>
            <a:r>
              <a:rPr lang="en-US" altLang="en-US" sz="2400" dirty="0">
                <a:latin typeface="+mn-lt"/>
              </a:rPr>
              <a:t>Include appropriate operations for each class</a:t>
            </a:r>
          </a:p>
          <a:p>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 </a:t>
            </a:r>
            <a:r>
              <a:rPr lang="en-US" altLang="en-US" sz="2400" dirty="0">
                <a:latin typeface="+mn-lt"/>
              </a:rPr>
              <a:t>class that corresponds to a subclass in the </a:t>
            </a:r>
            <a:r>
              <a:rPr lang="en-US" altLang="en-US" sz="2400" dirty="0" smtClean="0">
                <a:latin typeface="+mn-lt"/>
              </a:rPr>
              <a:t>E</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R schema</a:t>
            </a:r>
            <a:endParaRPr lang="en-US" altLang="en-US" sz="2400" dirty="0">
              <a:latin typeface="+mn-lt"/>
            </a:endParaRPr>
          </a:p>
          <a:p>
            <a:pPr lvl="1"/>
            <a:r>
              <a:rPr lang="en-US" altLang="en-US" sz="2400" dirty="0">
                <a:latin typeface="+mn-lt"/>
              </a:rPr>
              <a:t>Inherits type and methods of its superclass in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 schema</a:t>
            </a:r>
            <a:endParaRPr lang="en-US" altLang="en-US" sz="2400" dirty="0">
              <a:latin typeface="+mn-lt"/>
            </a:endParaRPr>
          </a:p>
        </p:txBody>
      </p:sp>
    </p:spTree>
    <p:extLst>
      <p:ext uri="{BB962C8B-B14F-4D97-AF65-F5344CB8AC3E}">
        <p14:creationId xmlns:p14="http://schemas.microsoft.com/office/powerpoint/2010/main" val="37603934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Mapping an </a:t>
            </a:r>
            <a:r>
              <a:rPr lang="en-IN" dirty="0" smtClean="0"/>
              <a:t>E</a:t>
            </a:r>
            <a:r>
              <a:rPr lang="en-IN" sz="100" dirty="0" smtClean="0"/>
              <a:t> </a:t>
            </a:r>
            <a:r>
              <a:rPr lang="en-IN" dirty="0" smtClean="0"/>
              <a:t>E</a:t>
            </a:r>
            <a:r>
              <a:rPr lang="en-IN" sz="100" dirty="0" smtClean="0"/>
              <a:t> </a:t>
            </a:r>
            <a:r>
              <a:rPr lang="en-IN" dirty="0" smtClean="0"/>
              <a:t>R </a:t>
            </a:r>
            <a:r>
              <a:rPr lang="en-IN" dirty="0"/>
              <a:t>Schema to an </a:t>
            </a:r>
            <a:r>
              <a:rPr lang="en-IN" dirty="0" smtClean="0"/>
              <a:t>O</a:t>
            </a:r>
            <a:r>
              <a:rPr lang="en-IN" sz="100" dirty="0" smtClean="0"/>
              <a:t> </a:t>
            </a:r>
            <a:r>
              <a:rPr lang="en-IN" dirty="0" smtClean="0"/>
              <a:t>D</a:t>
            </a:r>
            <a:r>
              <a:rPr lang="en-IN" sz="100" dirty="0" smtClean="0"/>
              <a:t> </a:t>
            </a:r>
            <a:r>
              <a:rPr lang="en-IN" dirty="0" smtClean="0"/>
              <a:t>B </a:t>
            </a:r>
            <a:r>
              <a:rPr lang="en-IN" dirty="0"/>
              <a:t>Schema </a:t>
            </a:r>
            <a:r>
              <a:rPr lang="en-IN" sz="2000" b="0" dirty="0" smtClean="0"/>
              <a:t>(2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Weak entity </a:t>
            </a:r>
            <a:r>
              <a:rPr lang="en-US" altLang="en-US" sz="2400" dirty="0" smtClean="0">
                <a:latin typeface="+mn-lt"/>
              </a:rPr>
              <a:t>types</a:t>
            </a:r>
            <a:endParaRPr lang="en-US" altLang="en-US" sz="2400" dirty="0">
              <a:latin typeface="+mn-lt"/>
            </a:endParaRPr>
          </a:p>
          <a:p>
            <a:pPr lvl="1"/>
            <a:r>
              <a:rPr lang="en-US" altLang="en-US" sz="2400" dirty="0">
                <a:latin typeface="+mn-lt"/>
              </a:rPr>
              <a:t>Mapped same as regular entity types</a:t>
            </a:r>
          </a:p>
          <a:p>
            <a:r>
              <a:rPr lang="en-US" altLang="en-US" sz="2400" dirty="0">
                <a:latin typeface="+mn-lt"/>
              </a:rPr>
              <a:t>Categories (union types</a:t>
            </a:r>
            <a:r>
              <a:rPr lang="en-US" altLang="en-US" sz="2400" dirty="0" smtClean="0">
                <a:latin typeface="+mn-lt"/>
              </a:rPr>
              <a:t>)</a:t>
            </a:r>
            <a:endParaRPr lang="en-US" altLang="en-US" sz="2400" dirty="0">
              <a:latin typeface="+mn-lt"/>
            </a:endParaRPr>
          </a:p>
          <a:p>
            <a:pPr lvl="1"/>
            <a:r>
              <a:rPr lang="en-US" altLang="en-US" sz="2400" dirty="0">
                <a:latin typeface="+mn-lt"/>
              </a:rPr>
              <a:t>Difficult to map to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a:t>
            </a:r>
            <a:endParaRPr lang="en-US" altLang="en-US" sz="2400" dirty="0">
              <a:latin typeface="+mn-lt"/>
            </a:endParaRPr>
          </a:p>
          <a:p>
            <a:r>
              <a:rPr lang="en-US" altLang="en-US" sz="2400" dirty="0">
                <a:latin typeface="+mn-lt"/>
              </a:rPr>
              <a:t>An </a:t>
            </a:r>
            <a:r>
              <a:rPr lang="en-US" altLang="en-US" sz="2400" i="1" dirty="0" smtClean="0">
                <a:latin typeface="+mn-lt"/>
              </a:rPr>
              <a:t>n</a:t>
            </a:r>
            <a:r>
              <a:rPr lang="en-US" altLang="en-US" sz="2400" dirty="0" smtClean="0">
                <a:latin typeface="+mn-lt"/>
              </a:rPr>
              <a:t>-ary </a:t>
            </a:r>
            <a:r>
              <a:rPr lang="en-US" altLang="en-US" sz="2400" dirty="0">
                <a:latin typeface="+mn-lt"/>
              </a:rPr>
              <a:t>relationship with degree </a:t>
            </a:r>
            <a:r>
              <a:rPr lang="en-US" altLang="en-US" sz="2400" i="1" dirty="0">
                <a:latin typeface="+mn-lt"/>
              </a:rPr>
              <a:t>n</a:t>
            </a:r>
            <a:r>
              <a:rPr lang="en-US" altLang="en-US" sz="2400" dirty="0">
                <a:latin typeface="+mn-lt"/>
              </a:rPr>
              <a:t> &gt; </a:t>
            </a:r>
            <a:r>
              <a:rPr lang="en-US" altLang="en-US" sz="2400" dirty="0" smtClean="0">
                <a:latin typeface="+mn-lt"/>
              </a:rPr>
              <a:t>2</a:t>
            </a:r>
            <a:endParaRPr lang="en-US" altLang="en-US" sz="2400" dirty="0">
              <a:latin typeface="+mn-lt"/>
            </a:endParaRPr>
          </a:p>
          <a:p>
            <a:pPr lvl="1"/>
            <a:r>
              <a:rPr lang="en-US" altLang="en-US" sz="2400" dirty="0">
                <a:latin typeface="+mn-lt"/>
              </a:rPr>
              <a:t>Map </a:t>
            </a:r>
            <a:r>
              <a:rPr lang="en-US" altLang="en-US" sz="2400" dirty="0" smtClean="0">
                <a:latin typeface="+mn-lt"/>
              </a:rPr>
              <a:t>into </a:t>
            </a:r>
            <a:r>
              <a:rPr lang="en-US" altLang="en-US" sz="2400" dirty="0">
                <a:latin typeface="+mn-lt"/>
              </a:rPr>
              <a:t>a separate class, with appropriate references to each participating </a:t>
            </a:r>
            <a:r>
              <a:rPr lang="en-US" altLang="en-US" sz="2400" dirty="0" smtClean="0">
                <a:latin typeface="+mn-lt"/>
              </a:rPr>
              <a:t>class</a:t>
            </a:r>
            <a:endParaRPr lang="en-US" altLang="en-US" sz="2400" dirty="0">
              <a:latin typeface="+mn-lt"/>
            </a:endParaRPr>
          </a:p>
        </p:txBody>
      </p:sp>
    </p:spTree>
    <p:extLst>
      <p:ext uri="{BB962C8B-B14F-4D97-AF65-F5344CB8AC3E}">
        <p14:creationId xmlns:p14="http://schemas.microsoft.com/office/powerpoint/2010/main" val="599087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Object Query Language </a:t>
            </a:r>
            <a:r>
              <a:rPr lang="en-IN" altLang="en-US" dirty="0" smtClean="0"/>
              <a:t>O</a:t>
            </a:r>
            <a:r>
              <a:rPr lang="en-IN" altLang="en-US" sz="100" dirty="0" smtClean="0"/>
              <a:t> </a:t>
            </a:r>
            <a:r>
              <a:rPr lang="en-IN" altLang="en-US" dirty="0" smtClean="0"/>
              <a:t>Q</a:t>
            </a:r>
            <a:r>
              <a:rPr lang="en-IN" altLang="en-US" sz="100" dirty="0" smtClean="0"/>
              <a:t> </a:t>
            </a:r>
            <a:r>
              <a:rPr lang="en-IN" altLang="en-US" dirty="0" smtClean="0"/>
              <a:t>L</a:t>
            </a:r>
            <a:endParaRPr lang="en-IN" dirty="0"/>
          </a:p>
        </p:txBody>
      </p:sp>
      <p:sp>
        <p:nvSpPr>
          <p:cNvPr id="3" name="Text Placeholder 2"/>
          <p:cNvSpPr>
            <a:spLocks noGrp="1"/>
          </p:cNvSpPr>
          <p:nvPr>
            <p:ph type="body" idx="1"/>
          </p:nvPr>
        </p:nvSpPr>
        <p:spPr>
          <a:xfrm>
            <a:off x="457200" y="1529381"/>
            <a:ext cx="8229600" cy="1872187"/>
          </a:xfrm>
        </p:spPr>
        <p:txBody>
          <a:bodyPr/>
          <a:lstStyle/>
          <a:p>
            <a:r>
              <a:rPr lang="en-US" altLang="en-US" sz="2400" dirty="0">
                <a:latin typeface="+mn-lt"/>
              </a:rPr>
              <a:t>Query language proposed for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G </a:t>
            </a:r>
            <a:r>
              <a:rPr lang="en-US" altLang="en-US" sz="2400" dirty="0">
                <a:latin typeface="+mn-lt"/>
              </a:rPr>
              <a:t>object model</a:t>
            </a:r>
          </a:p>
          <a:p>
            <a:r>
              <a:rPr lang="fr-FR" altLang="en-US" sz="2400" dirty="0">
                <a:latin typeface="+mn-lt"/>
              </a:rPr>
              <a:t>Simple </a:t>
            </a:r>
            <a:r>
              <a:rPr lang="fr-FR" altLang="en-US" sz="2400" dirty="0" smtClean="0">
                <a:latin typeface="+mn-lt"/>
              </a:rPr>
              <a:t>O</a:t>
            </a:r>
            <a:r>
              <a:rPr lang="fr-FR" altLang="en-US" sz="100" dirty="0" smtClean="0">
                <a:latin typeface="+mn-lt"/>
              </a:rPr>
              <a:t> </a:t>
            </a:r>
            <a:r>
              <a:rPr lang="fr-FR" altLang="en-US" sz="2400" dirty="0" smtClean="0">
                <a:latin typeface="+mn-lt"/>
              </a:rPr>
              <a:t>Q</a:t>
            </a:r>
            <a:r>
              <a:rPr lang="fr-FR" altLang="en-US" sz="100" dirty="0" smtClean="0">
                <a:latin typeface="+mn-lt"/>
              </a:rPr>
              <a:t> </a:t>
            </a:r>
            <a:r>
              <a:rPr lang="fr-FR" altLang="en-US" sz="2400" dirty="0" smtClean="0">
                <a:latin typeface="+mn-lt"/>
              </a:rPr>
              <a:t>L </a:t>
            </a:r>
            <a:r>
              <a:rPr lang="fr-FR" altLang="en-US" sz="2400" dirty="0">
                <a:latin typeface="+mn-lt"/>
              </a:rPr>
              <a:t>queries, database entry points, </a:t>
            </a:r>
            <a:r>
              <a:rPr lang="en-US" altLang="en-US" sz="2400" dirty="0">
                <a:latin typeface="+mn-lt"/>
              </a:rPr>
              <a:t>and iterator </a:t>
            </a:r>
            <a:r>
              <a:rPr lang="en-US" altLang="en-US" sz="2400" dirty="0" smtClean="0">
                <a:latin typeface="+mn-lt"/>
              </a:rPr>
              <a:t>variables</a:t>
            </a:r>
          </a:p>
          <a:p>
            <a:pPr marL="741600" indent="-284400">
              <a:spcBef>
                <a:spcPts val="600"/>
              </a:spcBef>
              <a:buFont typeface="Arial" panose="020B0604020202020204" pitchFamily="34" charset="0"/>
              <a:buChar char="–"/>
            </a:pPr>
            <a:r>
              <a:rPr lang="en-US" altLang="en-US" sz="2400" dirty="0">
                <a:latin typeface="+mn-lt"/>
              </a:rPr>
              <a:t> </a:t>
            </a:r>
            <a:r>
              <a:rPr lang="en-US" altLang="en-US" sz="2400" dirty="0" smtClean="0">
                <a:latin typeface="+mn-lt"/>
              </a:rPr>
              <a:t>	</a:t>
            </a:r>
            <a:endParaRPr lang="en-US" altLang="en-US" sz="2400" dirty="0">
              <a:latin typeface="+mn-lt"/>
            </a:endParaRPr>
          </a:p>
        </p:txBody>
      </p:sp>
      <p:pic>
        <p:nvPicPr>
          <p:cNvPr id="4" name="Picture 3" descr="Syntax colon select ellipsis from ellipsis where ellipsis structure, is boxed"/>
          <p:cNvPicPr>
            <a:picLocks noChangeAspect="1"/>
          </p:cNvPicPr>
          <p:nvPr/>
        </p:nvPicPr>
        <p:blipFill rotWithShape="1">
          <a:blip r:embed="rId2"/>
          <a:srcRect l="5827" t="10767" b="16640"/>
          <a:stretch/>
        </p:blipFill>
        <p:spPr>
          <a:xfrm>
            <a:off x="1272274" y="2970886"/>
            <a:ext cx="5511592" cy="422453"/>
          </a:xfrm>
          <a:prstGeom prst="rect">
            <a:avLst/>
          </a:prstGeom>
        </p:spPr>
      </p:pic>
      <p:sp>
        <p:nvSpPr>
          <p:cNvPr id="5" name="Text Placeholder 4"/>
          <p:cNvSpPr>
            <a:spLocks noGrp="1"/>
          </p:cNvSpPr>
          <p:nvPr>
            <p:ph type="body" idx="2"/>
          </p:nvPr>
        </p:nvSpPr>
        <p:spPr>
          <a:xfrm>
            <a:off x="457200" y="3438144"/>
            <a:ext cx="8229600" cy="1337750"/>
          </a:xfrm>
        </p:spPr>
        <p:txBody>
          <a:bodyPr/>
          <a:lstStyle/>
          <a:p>
            <a:pPr lvl="1"/>
            <a:r>
              <a:rPr lang="en-US" altLang="en-US" sz="2400" dirty="0"/>
              <a:t>Entry point: named persistent object</a:t>
            </a:r>
          </a:p>
          <a:p>
            <a:pPr lvl="1"/>
            <a:r>
              <a:rPr lang="en-US" altLang="en-US" sz="2400" dirty="0"/>
              <a:t>Iterator variable: define whenever a collection </a:t>
            </a:r>
            <a:r>
              <a:rPr lang="en-US" altLang="en-US" sz="2400" dirty="0" smtClean="0"/>
              <a:t>is referenced </a:t>
            </a:r>
            <a:r>
              <a:rPr lang="en-US" altLang="en-US" sz="2400" dirty="0"/>
              <a:t>in an O</a:t>
            </a:r>
            <a:r>
              <a:rPr lang="en-US" altLang="en-US" sz="100" dirty="0"/>
              <a:t> </a:t>
            </a:r>
            <a:r>
              <a:rPr lang="en-US" altLang="en-US" sz="2400" dirty="0"/>
              <a:t>Q</a:t>
            </a:r>
            <a:r>
              <a:rPr lang="en-US" altLang="en-US" sz="100" dirty="0"/>
              <a:t> </a:t>
            </a:r>
            <a:r>
              <a:rPr lang="en-US" altLang="en-US" sz="2400" dirty="0"/>
              <a:t>L </a:t>
            </a:r>
            <a:r>
              <a:rPr lang="en-US" altLang="en-US" sz="2400" dirty="0" smtClean="0"/>
              <a:t>query</a:t>
            </a:r>
            <a:endParaRPr lang="en-US" altLang="en-US" sz="2400" dirty="0"/>
          </a:p>
        </p:txBody>
      </p:sp>
    </p:spTree>
    <p:extLst>
      <p:ext uri="{BB962C8B-B14F-4D97-AF65-F5344CB8AC3E}">
        <p14:creationId xmlns:p14="http://schemas.microsoft.com/office/powerpoint/2010/main" val="14704982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Query Results and Path Expressions</a:t>
            </a:r>
            <a:endParaRPr lang="en-IN" dirty="0"/>
          </a:p>
        </p:txBody>
      </p:sp>
      <p:sp>
        <p:nvSpPr>
          <p:cNvPr id="3" name="Text Placeholder 2"/>
          <p:cNvSpPr>
            <a:spLocks noGrp="1"/>
          </p:cNvSpPr>
          <p:nvPr>
            <p:ph type="body" idx="1"/>
          </p:nvPr>
        </p:nvSpPr>
        <p:spPr/>
        <p:txBody>
          <a:bodyPr/>
          <a:lstStyle/>
          <a:p>
            <a:r>
              <a:rPr lang="en-US" altLang="en-US" sz="2400" dirty="0">
                <a:latin typeface="+mn-lt"/>
                <a:cs typeface="Times New Roman" panose="02020603050405020304" pitchFamily="18" charset="0"/>
              </a:rPr>
              <a:t>Result of a </a:t>
            </a:r>
            <a:r>
              <a:rPr lang="en-US" altLang="en-US" sz="2400" dirty="0" smtClean="0">
                <a:latin typeface="+mn-lt"/>
                <a:cs typeface="Times New Roman" panose="02020603050405020304" pitchFamily="18" charset="0"/>
              </a:rPr>
              <a:t>query</a:t>
            </a:r>
            <a:endParaRPr lang="en-US" altLang="en-US" sz="2400" dirty="0">
              <a:latin typeface="+mn-lt"/>
              <a:cs typeface="Times New Roman" panose="02020603050405020304" pitchFamily="18" charset="0"/>
            </a:endParaRPr>
          </a:p>
          <a:p>
            <a:pPr lvl="1"/>
            <a:r>
              <a:rPr lang="en-US" altLang="en-US" sz="2400" dirty="0">
                <a:latin typeface="+mn-lt"/>
                <a:cs typeface="Times New Roman" panose="02020603050405020304" pitchFamily="18" charset="0"/>
              </a:rPr>
              <a:t>Any type that can be expressed in </a:t>
            </a:r>
            <a:r>
              <a:rPr lang="en-US" altLang="en-US" sz="2400" dirty="0" smtClean="0">
                <a:latin typeface="+mn-lt"/>
                <a:cs typeface="Times New Roman" panose="02020603050405020304" pitchFamily="18" charset="0"/>
              </a:rPr>
              <a:t>O</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D</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M</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G </a:t>
            </a:r>
            <a:r>
              <a:rPr lang="en-US" altLang="en-US" sz="2400" dirty="0">
                <a:latin typeface="+mn-lt"/>
                <a:cs typeface="Times New Roman" panose="02020603050405020304" pitchFamily="18" charset="0"/>
              </a:rPr>
              <a:t>object model</a:t>
            </a:r>
          </a:p>
          <a:p>
            <a:r>
              <a:rPr lang="en-US" altLang="en-US" sz="2400" dirty="0" smtClean="0">
                <a:latin typeface="+mn-lt"/>
                <a:cs typeface="Times New Roman" panose="02020603050405020304" pitchFamily="18" charset="0"/>
              </a:rPr>
              <a:t>O</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Q</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L </a:t>
            </a:r>
            <a:r>
              <a:rPr lang="en-US" altLang="en-US" sz="2400" dirty="0">
                <a:latin typeface="+mn-lt"/>
                <a:cs typeface="Times New Roman" panose="02020603050405020304" pitchFamily="18" charset="0"/>
              </a:rPr>
              <a:t>orthogonal with respect to specifying path expressions</a:t>
            </a:r>
          </a:p>
          <a:p>
            <a:pPr lvl="1"/>
            <a:r>
              <a:rPr lang="en-US" altLang="en-US" sz="2400" dirty="0">
                <a:latin typeface="+mn-lt"/>
                <a:cs typeface="Times New Roman" panose="02020603050405020304" pitchFamily="18" charset="0"/>
              </a:rPr>
              <a:t>Attributes, relationships, and operation names (methods) can be used interchangeably within the path </a:t>
            </a:r>
            <a:r>
              <a:rPr lang="en-US" altLang="en-US" sz="2400" dirty="0" smtClean="0">
                <a:latin typeface="+mn-lt"/>
                <a:cs typeface="Times New Roman" panose="02020603050405020304" pitchFamily="18" charset="0"/>
              </a:rPr>
              <a:t>expressions</a:t>
            </a:r>
            <a:endParaRPr lang="en-US" altLang="en-US" sz="2400" dirty="0">
              <a:latin typeface="+mn-lt"/>
              <a:cs typeface="Times New Roman" panose="02020603050405020304" pitchFamily="18" charset="0"/>
            </a:endParaRPr>
          </a:p>
        </p:txBody>
      </p:sp>
    </p:spTree>
    <p:extLst>
      <p:ext uri="{BB962C8B-B14F-4D97-AF65-F5344CB8AC3E}">
        <p14:creationId xmlns:p14="http://schemas.microsoft.com/office/powerpoint/2010/main" val="7934673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Features of </a:t>
            </a:r>
            <a:r>
              <a:rPr lang="en-US" altLang="en-US" dirty="0" smtClean="0"/>
              <a:t>O</a:t>
            </a:r>
            <a:r>
              <a:rPr lang="en-US" altLang="en-US" sz="100" dirty="0" smtClean="0"/>
              <a:t> </a:t>
            </a:r>
            <a:r>
              <a:rPr lang="en-US" altLang="en-US" dirty="0" smtClean="0"/>
              <a:t>Q</a:t>
            </a:r>
            <a:r>
              <a:rPr lang="en-US" altLang="en-US" sz="100" dirty="0" smtClean="0"/>
              <a:t> </a:t>
            </a:r>
            <a:r>
              <a:rPr lang="en-US" altLang="en-US" dirty="0" smtClean="0"/>
              <a:t>L </a:t>
            </a:r>
            <a:r>
              <a:rPr lang="en-US" altLang="en-US" sz="2000" b="0" dirty="0" smtClean="0"/>
              <a:t>(1 of 2)</a:t>
            </a:r>
            <a:endParaRPr lang="en-IN" sz="2000" b="0" dirty="0"/>
          </a:p>
        </p:txBody>
      </p:sp>
      <p:sp>
        <p:nvSpPr>
          <p:cNvPr id="3" name="Text Placeholder 2"/>
          <p:cNvSpPr>
            <a:spLocks noGrp="1"/>
          </p:cNvSpPr>
          <p:nvPr>
            <p:ph type="body" idx="1"/>
          </p:nvPr>
        </p:nvSpPr>
        <p:spPr/>
        <p:txBody>
          <a:bodyPr/>
          <a:lstStyle/>
          <a:p>
            <a:r>
              <a:rPr lang="en-US" altLang="en-US" sz="2400" b="1" dirty="0">
                <a:latin typeface="+mn-lt"/>
              </a:rPr>
              <a:t>Named query</a:t>
            </a:r>
          </a:p>
          <a:p>
            <a:pPr lvl="1"/>
            <a:r>
              <a:rPr lang="en-US" altLang="en-US" sz="2400" dirty="0">
                <a:latin typeface="+mn-lt"/>
              </a:rPr>
              <a:t>Specify identifier of named query</a:t>
            </a:r>
          </a:p>
          <a:p>
            <a:r>
              <a:rPr lang="en-US" altLang="en-US" sz="2400" dirty="0" smtClean="0">
                <a:latin typeface="+mn-lt"/>
              </a:rPr>
              <a:t>O</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query will return collection as its result</a:t>
            </a:r>
          </a:p>
          <a:p>
            <a:pPr lvl="1"/>
            <a:r>
              <a:rPr lang="en-US" altLang="en-US" sz="2400" dirty="0">
                <a:latin typeface="+mn-lt"/>
              </a:rPr>
              <a:t>If user requires that a query only return a single element use </a:t>
            </a:r>
            <a:r>
              <a:rPr lang="en-US" altLang="en-US" sz="2400" b="1" dirty="0">
                <a:latin typeface="Courier New" panose="02070309020205020404" pitchFamily="49" charset="0"/>
                <a:cs typeface="Courier New" panose="02070309020205020404" pitchFamily="49" charset="0"/>
              </a:rPr>
              <a:t>element</a:t>
            </a:r>
            <a:r>
              <a:rPr lang="en-US" altLang="en-US" sz="2400" dirty="0">
                <a:latin typeface="+mn-lt"/>
              </a:rPr>
              <a:t> operator</a:t>
            </a:r>
          </a:p>
          <a:p>
            <a:r>
              <a:rPr lang="en-US" altLang="en-US" sz="2400" dirty="0">
                <a:latin typeface="+mn-lt"/>
              </a:rPr>
              <a:t>Aggregate </a:t>
            </a:r>
            <a:r>
              <a:rPr lang="en-US" altLang="en-US" sz="2400" dirty="0" smtClean="0">
                <a:latin typeface="+mn-lt"/>
              </a:rPr>
              <a:t>operators</a:t>
            </a:r>
            <a:endParaRPr lang="en-US" altLang="en-US" sz="2400" dirty="0">
              <a:latin typeface="+mn-lt"/>
            </a:endParaRPr>
          </a:p>
          <a:p>
            <a:r>
              <a:rPr lang="en-US" altLang="en-US" sz="2400" dirty="0">
                <a:latin typeface="+mn-lt"/>
              </a:rPr>
              <a:t>Membership and quantification over a </a:t>
            </a:r>
            <a:r>
              <a:rPr lang="en-US" altLang="en-US" sz="2400" dirty="0" smtClean="0">
                <a:latin typeface="+mn-lt"/>
              </a:rPr>
              <a:t>collection</a:t>
            </a:r>
            <a:endParaRPr lang="en-US" altLang="en-US" sz="2400" dirty="0">
              <a:latin typeface="+mn-lt"/>
            </a:endParaRPr>
          </a:p>
        </p:txBody>
      </p:sp>
    </p:spTree>
    <p:extLst>
      <p:ext uri="{BB962C8B-B14F-4D97-AF65-F5344CB8AC3E}">
        <p14:creationId xmlns:p14="http://schemas.microsoft.com/office/powerpoint/2010/main" val="5960263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Other Features of </a:t>
            </a:r>
            <a:r>
              <a:rPr lang="en-IN" altLang="en-US" dirty="0" smtClean="0"/>
              <a:t>O</a:t>
            </a:r>
            <a:r>
              <a:rPr lang="en-IN" altLang="en-US" sz="100" dirty="0" smtClean="0"/>
              <a:t> </a:t>
            </a:r>
            <a:r>
              <a:rPr lang="en-IN" altLang="en-US" dirty="0" smtClean="0"/>
              <a:t>Q</a:t>
            </a:r>
            <a:r>
              <a:rPr lang="en-IN" altLang="en-US" sz="100" dirty="0" smtClean="0"/>
              <a:t> </a:t>
            </a:r>
            <a:r>
              <a:rPr lang="en-IN" altLang="en-US" dirty="0" smtClean="0"/>
              <a:t>L </a:t>
            </a:r>
            <a:r>
              <a:rPr lang="en-IN" altLang="en-US" sz="2000" b="0" dirty="0"/>
              <a:t>(2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Special operations for ordered collections</a:t>
            </a:r>
          </a:p>
          <a:p>
            <a:r>
              <a:rPr lang="en-US" altLang="en-US" sz="2400" b="1" dirty="0">
                <a:latin typeface="+mn-lt"/>
              </a:rPr>
              <a:t>Group by </a:t>
            </a:r>
            <a:r>
              <a:rPr lang="en-US" altLang="en-US" sz="2400" dirty="0">
                <a:latin typeface="+mn-lt"/>
              </a:rPr>
              <a:t>clause in </a:t>
            </a:r>
            <a:r>
              <a:rPr lang="en-US" altLang="en-US" sz="2400" dirty="0" smtClean="0">
                <a:latin typeface="+mn-lt"/>
              </a:rPr>
              <a:t>O</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endParaRPr lang="en-US" altLang="en-US" sz="2400" dirty="0">
              <a:latin typeface="+mn-lt"/>
            </a:endParaRPr>
          </a:p>
          <a:p>
            <a:pPr lvl="1"/>
            <a:r>
              <a:rPr lang="en-US" altLang="en-US" sz="2400" dirty="0">
                <a:latin typeface="+mn-lt"/>
              </a:rPr>
              <a:t>Similar to the corresponding clause in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endParaRPr lang="en-US" altLang="en-US" sz="2400" dirty="0">
              <a:latin typeface="+mn-lt"/>
            </a:endParaRPr>
          </a:p>
          <a:p>
            <a:pPr lvl="1"/>
            <a:r>
              <a:rPr lang="en-US" altLang="en-US" sz="2400" dirty="0">
                <a:latin typeface="+mn-lt"/>
              </a:rPr>
              <a:t>Provides explicit reference to the collection of objects within each group or </a:t>
            </a:r>
            <a:r>
              <a:rPr lang="en-US" altLang="en-US" sz="2400" b="1" dirty="0">
                <a:latin typeface="+mn-lt"/>
              </a:rPr>
              <a:t>partition</a:t>
            </a:r>
          </a:p>
          <a:p>
            <a:r>
              <a:rPr lang="en-US" altLang="en-US" sz="2400" b="1" dirty="0">
                <a:latin typeface="+mn-lt"/>
              </a:rPr>
              <a:t>Having </a:t>
            </a:r>
            <a:r>
              <a:rPr lang="en-US" altLang="en-US" sz="2400" b="1" dirty="0" smtClean="0">
                <a:latin typeface="+mn-lt"/>
              </a:rPr>
              <a:t>clause</a:t>
            </a:r>
            <a:endParaRPr lang="en-US" altLang="en-US" sz="2400" b="1" dirty="0">
              <a:latin typeface="+mn-lt"/>
            </a:endParaRPr>
          </a:p>
          <a:p>
            <a:pPr lvl="1"/>
            <a:r>
              <a:rPr lang="en-US" altLang="en-US" sz="2400" dirty="0">
                <a:latin typeface="+mn-lt"/>
              </a:rPr>
              <a:t>Used to filter partitioned </a:t>
            </a:r>
            <a:r>
              <a:rPr lang="en-US" altLang="en-US" sz="2400" dirty="0" smtClean="0">
                <a:latin typeface="+mn-lt"/>
              </a:rPr>
              <a:t>sets</a:t>
            </a:r>
            <a:endParaRPr lang="en-US" altLang="en-US" sz="2400" dirty="0">
              <a:latin typeface="+mn-lt"/>
            </a:endParaRPr>
          </a:p>
        </p:txBody>
      </p:sp>
    </p:spTree>
    <p:extLst>
      <p:ext uri="{BB962C8B-B14F-4D97-AF65-F5344CB8AC3E}">
        <p14:creationId xmlns:p14="http://schemas.microsoft.com/office/powerpoint/2010/main" val="942002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Object Identity, and Objects Versus Literals</a:t>
            </a:r>
            <a:endParaRPr lang="en-IN" dirty="0"/>
          </a:p>
        </p:txBody>
      </p:sp>
      <p:sp>
        <p:nvSpPr>
          <p:cNvPr id="3" name="Text Placeholder 2"/>
          <p:cNvSpPr>
            <a:spLocks noGrp="1"/>
          </p:cNvSpPr>
          <p:nvPr>
            <p:ph type="body" idx="1"/>
          </p:nvPr>
        </p:nvSpPr>
        <p:spPr/>
        <p:txBody>
          <a:bodyPr/>
          <a:lstStyle/>
          <a:p>
            <a:r>
              <a:rPr lang="en-IN" sz="2400" dirty="0">
                <a:latin typeface="+mn-lt"/>
              </a:rPr>
              <a:t>Object has Unique identity</a:t>
            </a:r>
          </a:p>
          <a:p>
            <a:pPr lvl="1"/>
            <a:r>
              <a:rPr lang="en-IN" sz="2400" dirty="0">
                <a:latin typeface="+mn-lt"/>
              </a:rPr>
              <a:t>Implemented via a unique, system-generated object identifier (</a:t>
            </a:r>
            <a:r>
              <a:rPr lang="en-IN" sz="2400" dirty="0" smtClean="0">
                <a:latin typeface="+mn-lt"/>
              </a:rPr>
              <a:t>O</a:t>
            </a:r>
            <a:r>
              <a:rPr lang="en-IN" sz="100" dirty="0" smtClean="0">
                <a:latin typeface="+mn-lt"/>
              </a:rPr>
              <a:t> </a:t>
            </a:r>
            <a:r>
              <a:rPr lang="en-IN" sz="2400" dirty="0" smtClean="0">
                <a:latin typeface="+mn-lt"/>
              </a:rPr>
              <a:t>I</a:t>
            </a:r>
            <a:r>
              <a:rPr lang="en-IN" sz="100" dirty="0" smtClean="0">
                <a:latin typeface="+mn-lt"/>
              </a:rPr>
              <a:t> </a:t>
            </a:r>
            <a:r>
              <a:rPr lang="en-IN" sz="2400" dirty="0" smtClean="0">
                <a:latin typeface="+mn-lt"/>
              </a:rPr>
              <a:t>D</a:t>
            </a:r>
            <a:r>
              <a:rPr lang="en-IN" sz="2400" dirty="0">
                <a:latin typeface="+mn-lt"/>
              </a:rPr>
              <a:t>)</a:t>
            </a:r>
          </a:p>
          <a:p>
            <a:pPr lvl="1"/>
            <a:r>
              <a:rPr lang="en-IN" sz="2400" b="1" dirty="0">
                <a:latin typeface="+mn-lt"/>
              </a:rPr>
              <a:t>Immutable</a:t>
            </a:r>
          </a:p>
          <a:p>
            <a:r>
              <a:rPr lang="en-IN" sz="2400" dirty="0">
                <a:latin typeface="+mn-lt"/>
              </a:rPr>
              <a:t>Most </a:t>
            </a:r>
            <a:r>
              <a:rPr lang="en-IN" sz="2400" dirty="0" smtClean="0">
                <a:latin typeface="+mn-lt"/>
              </a:rPr>
              <a:t>O</a:t>
            </a:r>
            <a:r>
              <a:rPr lang="en-IN" sz="100" dirty="0" smtClean="0">
                <a:latin typeface="+mn-lt"/>
              </a:rPr>
              <a:t> </a:t>
            </a:r>
            <a:r>
              <a:rPr lang="en-IN" sz="2400" dirty="0" smtClean="0">
                <a:latin typeface="+mn-lt"/>
              </a:rPr>
              <a:t>O </a:t>
            </a:r>
            <a:r>
              <a:rPr lang="en-IN" sz="2400" dirty="0">
                <a:latin typeface="+mn-lt"/>
              </a:rPr>
              <a:t>database systems allow for the representation of both objects and literals (simple or complex values</a:t>
            </a:r>
            <a:r>
              <a:rPr lang="en-IN" sz="2400" dirty="0" smtClean="0">
                <a:latin typeface="+mn-lt"/>
              </a:rPr>
              <a:t>)</a:t>
            </a:r>
            <a:endParaRPr lang="en-IN" sz="2400" dirty="0">
              <a:latin typeface="+mn-lt"/>
            </a:endParaRPr>
          </a:p>
        </p:txBody>
      </p:sp>
    </p:spTree>
    <p:extLst>
      <p:ext uri="{BB962C8B-B14F-4D97-AF65-F5344CB8AC3E}">
        <p14:creationId xmlns:p14="http://schemas.microsoft.com/office/powerpoint/2010/main" val="23163483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Overview of the </a:t>
            </a:r>
            <a:r>
              <a:rPr lang="en-IN" altLang="en-US" dirty="0" smtClean="0"/>
              <a:t>C</a:t>
            </a:r>
            <a:r>
              <a:rPr lang="en-IN" altLang="en-US" sz="100" dirty="0" smtClean="0"/>
              <a:t> </a:t>
            </a:r>
            <a:r>
              <a:rPr lang="en-IN" altLang="en-US" dirty="0" smtClean="0"/>
              <a:t>+</a:t>
            </a:r>
            <a:r>
              <a:rPr lang="en-IN" altLang="en-US" sz="100" dirty="0" smtClean="0"/>
              <a:t> </a:t>
            </a:r>
            <a:r>
              <a:rPr lang="en-IN" altLang="en-US" dirty="0" smtClean="0"/>
              <a:t>+ </a:t>
            </a:r>
            <a:r>
              <a:rPr lang="en-IN" altLang="en-US" dirty="0"/>
              <a:t>Language Binding in the </a:t>
            </a:r>
            <a:r>
              <a:rPr lang="en-IN" altLang="en-US" dirty="0" smtClean="0"/>
              <a:t>O</a:t>
            </a:r>
            <a:r>
              <a:rPr lang="en-IN" altLang="en-US" sz="100" dirty="0" smtClean="0"/>
              <a:t> </a:t>
            </a:r>
            <a:r>
              <a:rPr lang="en-IN" altLang="en-US" dirty="0" smtClean="0"/>
              <a:t>D</a:t>
            </a:r>
            <a:r>
              <a:rPr lang="en-IN" altLang="en-US" sz="100" dirty="0" smtClean="0"/>
              <a:t> </a:t>
            </a:r>
            <a:r>
              <a:rPr lang="en-IN" altLang="en-US" dirty="0" smtClean="0"/>
              <a:t>M</a:t>
            </a:r>
            <a:r>
              <a:rPr lang="en-IN" altLang="en-US" sz="100" dirty="0" smtClean="0"/>
              <a:t> </a:t>
            </a:r>
            <a:r>
              <a:rPr lang="en-IN" altLang="en-US" dirty="0" smtClean="0"/>
              <a:t>G </a:t>
            </a:r>
            <a:r>
              <a:rPr lang="en-IN" altLang="en-US" dirty="0"/>
              <a:t>Standard</a:t>
            </a:r>
            <a:endParaRPr lang="en-IN" dirty="0"/>
          </a:p>
        </p:txBody>
      </p:sp>
      <p:sp>
        <p:nvSpPr>
          <p:cNvPr id="3" name="Text Placeholder 2"/>
          <p:cNvSpPr>
            <a:spLocks noGrp="1"/>
          </p:cNvSpPr>
          <p:nvPr>
            <p:ph type="body" idx="1"/>
          </p:nvPr>
        </p:nvSpPr>
        <p:spPr/>
        <p:txBody>
          <a:bodyPr/>
          <a:lstStyle/>
          <a:p>
            <a:pPr marL="255600" lvl="1" indent="-255600">
              <a:spcBef>
                <a:spcPts val="1500"/>
              </a:spcBef>
              <a:buFont typeface="Arial" panose="020B0604020202020204" pitchFamily="34" charset="0"/>
              <a:buChar char="•"/>
            </a:pPr>
            <a:r>
              <a:rPr lang="en-US" altLang="en-US" sz="2400" dirty="0">
                <a:latin typeface="+mn-lt"/>
              </a:rPr>
              <a:t>Specifies how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L </a:t>
            </a:r>
            <a:r>
              <a:rPr lang="en-US" altLang="en-US" sz="2400" dirty="0">
                <a:latin typeface="+mn-lt"/>
              </a:rPr>
              <a:t>constructs are mapped to </a:t>
            </a:r>
            <a:r>
              <a:rPr lang="en-US" altLang="en-US" sz="2400" dirty="0" smtClean="0">
                <a:latin typeface="+mn-lt"/>
              </a:rPr>
              <a:t>C</a:t>
            </a:r>
            <a:r>
              <a:rPr lang="en-US" altLang="en-US" sz="100" dirty="0" smtClean="0">
                <a:latin typeface="+mn-lt"/>
              </a:rPr>
              <a:t> </a:t>
            </a:r>
            <a:r>
              <a:rPr lang="en-US" altLang="en-US" sz="2400" dirty="0" smtClean="0">
                <a:latin typeface="+mn-lt"/>
              </a:rPr>
              <a:t>+</a:t>
            </a:r>
            <a:r>
              <a:rPr lang="en-US" altLang="en-US" sz="100" dirty="0" smtClean="0">
                <a:latin typeface="+mn-lt"/>
              </a:rPr>
              <a:t> </a:t>
            </a:r>
            <a:r>
              <a:rPr lang="en-US" altLang="en-US" sz="2400" dirty="0" smtClean="0">
                <a:latin typeface="+mn-lt"/>
              </a:rPr>
              <a:t>+ </a:t>
            </a:r>
            <a:r>
              <a:rPr lang="en-US" altLang="en-US" sz="2400" dirty="0">
                <a:latin typeface="+mn-lt"/>
              </a:rPr>
              <a:t>constructs</a:t>
            </a:r>
          </a:p>
          <a:p>
            <a:pPr marL="255600" lvl="1" indent="-255600">
              <a:spcBef>
                <a:spcPts val="1500"/>
              </a:spcBef>
              <a:buFont typeface="Arial" panose="020B0604020202020204" pitchFamily="34" charset="0"/>
              <a:buChar char="•"/>
            </a:pPr>
            <a:r>
              <a:rPr lang="en-US" altLang="en-US" sz="2400" dirty="0">
                <a:latin typeface="+mn-lt"/>
              </a:rPr>
              <a:t>Uses prefix </a:t>
            </a:r>
            <a:r>
              <a:rPr lang="en-US" altLang="en-US" sz="2400" dirty="0">
                <a:latin typeface="Courier New" panose="02070309020205020404" pitchFamily="49" charset="0"/>
                <a:cs typeface="Courier New" panose="02070309020205020404" pitchFamily="49" charset="0"/>
              </a:rPr>
              <a:t>d_ </a:t>
            </a:r>
            <a:r>
              <a:rPr lang="en-US" altLang="en-US" sz="2400" dirty="0">
                <a:latin typeface="+mn-lt"/>
              </a:rPr>
              <a:t>for class declarations that deal with database concepts</a:t>
            </a:r>
          </a:p>
          <a:p>
            <a:pPr marL="255600" lvl="1" indent="-255600">
              <a:spcBef>
                <a:spcPts val="1500"/>
              </a:spcBef>
              <a:buFont typeface="Arial" panose="020B0604020202020204" pitchFamily="34" charset="0"/>
              <a:buChar char="•"/>
            </a:pPr>
            <a:r>
              <a:rPr lang="en-US" altLang="en-US" sz="2400" dirty="0">
                <a:latin typeface="+mn-lt"/>
              </a:rPr>
              <a:t>Template </a:t>
            </a:r>
            <a:r>
              <a:rPr lang="en-US" altLang="en-US" sz="2400" dirty="0" smtClean="0">
                <a:latin typeface="+mn-lt"/>
              </a:rPr>
              <a:t>classes</a:t>
            </a:r>
            <a:endParaRPr lang="en-US" altLang="en-US" sz="2400" dirty="0">
              <a:latin typeface="+mn-lt"/>
            </a:endParaRPr>
          </a:p>
          <a:p>
            <a:pPr marL="741600" lvl="2" indent="-284400">
              <a:buFont typeface="Arial" panose="020B0604020202020204" pitchFamily="34" charset="0"/>
              <a:buChar char="–"/>
            </a:pPr>
            <a:r>
              <a:rPr lang="en-US" altLang="en-US" sz="2400" dirty="0">
                <a:latin typeface="+mn-lt"/>
              </a:rPr>
              <a:t>Specified in library binding</a:t>
            </a:r>
          </a:p>
          <a:p>
            <a:pPr marL="741600" lvl="2" indent="-284400">
              <a:buFont typeface="Arial" panose="020B0604020202020204" pitchFamily="34" charset="0"/>
              <a:buChar char="–"/>
            </a:pPr>
            <a:r>
              <a:rPr lang="en-US" altLang="en-US" sz="2400" dirty="0">
                <a:latin typeface="+mn-lt"/>
              </a:rPr>
              <a:t>Overloads operation new so that it can be used to create either persistent or transient </a:t>
            </a:r>
            <a:r>
              <a:rPr lang="en-US" altLang="en-US" sz="2400" dirty="0" smtClean="0">
                <a:latin typeface="+mn-lt"/>
              </a:rPr>
              <a:t>objects</a:t>
            </a:r>
            <a:endParaRPr lang="en-US" altLang="en-US" sz="2400" dirty="0">
              <a:latin typeface="+mn-lt"/>
            </a:endParaRPr>
          </a:p>
        </p:txBody>
      </p:sp>
    </p:spTree>
    <p:extLst>
      <p:ext uri="{BB962C8B-B14F-4D97-AF65-F5344CB8AC3E}">
        <p14:creationId xmlns:p14="http://schemas.microsoft.com/office/powerpoint/2010/main" val="15348218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a:t>
            </a:r>
            <a:endParaRPr lang="en-IN" dirty="0"/>
          </a:p>
        </p:txBody>
      </p:sp>
      <p:sp>
        <p:nvSpPr>
          <p:cNvPr id="3" name="Text Placeholder 2"/>
          <p:cNvSpPr>
            <a:spLocks noGrp="1"/>
          </p:cNvSpPr>
          <p:nvPr>
            <p:ph type="body" idx="1"/>
          </p:nvPr>
        </p:nvSpPr>
        <p:spPr/>
        <p:txBody>
          <a:bodyPr/>
          <a:lstStyle/>
          <a:p>
            <a:r>
              <a:rPr lang="en-US" altLang="en-US" sz="2400" dirty="0">
                <a:latin typeface="+mn-lt"/>
              </a:rPr>
              <a:t>Overview of concepts utilized in object databases</a:t>
            </a:r>
          </a:p>
          <a:p>
            <a:pPr lvl="1"/>
            <a:r>
              <a:rPr lang="en-US" altLang="en-US" sz="2400" dirty="0">
                <a:latin typeface="+mn-lt"/>
              </a:rPr>
              <a:t>Object identity and identifiers; encapsulation of operations; inheritance; complex structure of objects through nesting of type constructors; and how objects are made persistent</a:t>
            </a:r>
          </a:p>
          <a:p>
            <a:r>
              <a:rPr lang="en-US" altLang="en-US" sz="2400" dirty="0">
                <a:latin typeface="+mn-lt"/>
              </a:rPr>
              <a:t>Description of the </a:t>
            </a:r>
            <a:r>
              <a:rPr lang="en-US" altLang="en-US" sz="2400" dirty="0" smtClean="0">
                <a:latin typeface="+mn-lt"/>
              </a:rPr>
              <a:t>O</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G </a:t>
            </a:r>
            <a:r>
              <a:rPr lang="en-US" altLang="en-US" sz="2400" dirty="0">
                <a:latin typeface="+mn-lt"/>
              </a:rPr>
              <a:t>object model and object query language (</a:t>
            </a:r>
            <a:r>
              <a:rPr lang="en-US" altLang="en-US" sz="2400" dirty="0" smtClean="0">
                <a:latin typeface="+mn-lt"/>
              </a:rPr>
              <a:t>O</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r>
              <a:rPr lang="en-US" altLang="en-US" sz="2400" dirty="0">
                <a:latin typeface="+mn-lt"/>
              </a:rPr>
              <a:t>)</a:t>
            </a:r>
          </a:p>
          <a:p>
            <a:r>
              <a:rPr lang="en-US" altLang="en-US" sz="2400" dirty="0">
                <a:latin typeface="+mn-lt"/>
              </a:rPr>
              <a:t>Overview of the C++ language </a:t>
            </a:r>
            <a:r>
              <a:rPr lang="en-US" altLang="en-US" sz="2400" dirty="0" smtClean="0">
                <a:latin typeface="+mn-lt"/>
              </a:rPr>
              <a:t>binding</a:t>
            </a:r>
          </a:p>
        </p:txBody>
      </p:sp>
    </p:spTree>
    <p:extLst>
      <p:ext uri="{BB962C8B-B14F-4D97-AF65-F5344CB8AC3E}">
        <p14:creationId xmlns:p14="http://schemas.microsoft.com/office/powerpoint/2010/main" val="22058971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Complex Type Structures for Objects and </a:t>
            </a:r>
            <a:r>
              <a:rPr lang="en-IN" altLang="en-US" dirty="0" smtClean="0"/>
              <a:t>Literals </a:t>
            </a:r>
            <a:r>
              <a:rPr lang="en-IN" altLang="en-US" sz="2000" b="0" dirty="0" smtClean="0"/>
              <a:t>(1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Structure of arbitrary complexity </a:t>
            </a:r>
          </a:p>
          <a:p>
            <a:pPr lvl="1"/>
            <a:r>
              <a:rPr lang="en-US" altLang="en-US" sz="2400" b="1" dirty="0">
                <a:latin typeface="+mn-lt"/>
              </a:rPr>
              <a:t>Contain all necessary information that describes object or literal</a:t>
            </a:r>
          </a:p>
          <a:p>
            <a:r>
              <a:rPr lang="en-US" altLang="en-US" sz="2400" dirty="0">
                <a:latin typeface="+mn-lt"/>
              </a:rPr>
              <a:t>Nesting </a:t>
            </a:r>
            <a:r>
              <a:rPr lang="en-US" altLang="en-US" sz="2400" b="1" dirty="0">
                <a:latin typeface="+mn-lt"/>
              </a:rPr>
              <a:t>type constructors</a:t>
            </a:r>
          </a:p>
          <a:p>
            <a:pPr lvl="1"/>
            <a:r>
              <a:rPr lang="en-US" altLang="en-US" sz="2400" b="1" dirty="0">
                <a:latin typeface="+mn-lt"/>
              </a:rPr>
              <a:t>Generate complex type from other types</a:t>
            </a:r>
          </a:p>
          <a:p>
            <a:r>
              <a:rPr lang="en-US" altLang="en-US" sz="2400" dirty="0">
                <a:latin typeface="+mn-lt"/>
              </a:rPr>
              <a:t>Type constructors (type generators</a:t>
            </a:r>
            <a:r>
              <a:rPr lang="en-US" altLang="en-US" sz="2400" dirty="0" smtClean="0">
                <a:latin typeface="+mn-lt"/>
              </a:rPr>
              <a:t>):</a:t>
            </a:r>
            <a:endParaRPr lang="en-US" altLang="en-US" sz="2400" dirty="0">
              <a:latin typeface="+mn-lt"/>
            </a:endParaRPr>
          </a:p>
          <a:p>
            <a:pPr lvl="1"/>
            <a:r>
              <a:rPr lang="en-US" altLang="en-US" sz="2400" dirty="0">
                <a:latin typeface="+mn-lt"/>
              </a:rPr>
              <a:t>Atom (basic data type – int, string, etc.)</a:t>
            </a:r>
          </a:p>
          <a:p>
            <a:pPr lvl="1"/>
            <a:r>
              <a:rPr lang="en-US" altLang="en-US" sz="2400" dirty="0">
                <a:latin typeface="+mn-lt"/>
              </a:rPr>
              <a:t>Struct (or tuple)</a:t>
            </a:r>
          </a:p>
          <a:p>
            <a:pPr lvl="1"/>
            <a:r>
              <a:rPr lang="en-US" altLang="en-US" sz="2400" dirty="0" smtClean="0">
                <a:latin typeface="+mn-lt"/>
              </a:rPr>
              <a:t>Collection</a:t>
            </a:r>
            <a:endParaRPr lang="en-US" altLang="en-US" sz="2400" dirty="0">
              <a:latin typeface="+mn-lt"/>
            </a:endParaRPr>
          </a:p>
        </p:txBody>
      </p:sp>
    </p:spTree>
    <p:extLst>
      <p:ext uri="{BB962C8B-B14F-4D97-AF65-F5344CB8AC3E}">
        <p14:creationId xmlns:p14="http://schemas.microsoft.com/office/powerpoint/2010/main" val="1993401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Complex Type Structures for Objects and Literals </a:t>
            </a:r>
            <a:r>
              <a:rPr lang="en-US" altLang="en-US" sz="2000" b="0" dirty="0" smtClean="0"/>
              <a:t>(2 of 2)</a:t>
            </a:r>
            <a:endParaRPr lang="en-IN" sz="2000" b="0" dirty="0"/>
          </a:p>
        </p:txBody>
      </p:sp>
      <p:sp>
        <p:nvSpPr>
          <p:cNvPr id="3" name="Text Placeholder 2"/>
          <p:cNvSpPr>
            <a:spLocks noGrp="1"/>
          </p:cNvSpPr>
          <p:nvPr>
            <p:ph type="body" idx="1"/>
          </p:nvPr>
        </p:nvSpPr>
        <p:spPr/>
        <p:txBody>
          <a:bodyPr/>
          <a:lstStyle/>
          <a:p>
            <a:r>
              <a:rPr lang="en-US" altLang="en-US" sz="2400" dirty="0">
                <a:latin typeface="+mn-lt"/>
              </a:rPr>
              <a:t>Collection types:</a:t>
            </a:r>
          </a:p>
          <a:p>
            <a:pPr lvl="1"/>
            <a:r>
              <a:rPr lang="en-US" altLang="en-US" sz="2400" b="1" dirty="0">
                <a:latin typeface="+mn-lt"/>
              </a:rPr>
              <a:t>Set</a:t>
            </a:r>
          </a:p>
          <a:p>
            <a:pPr lvl="1"/>
            <a:r>
              <a:rPr lang="en-US" altLang="en-US" sz="2400" b="1" dirty="0">
                <a:latin typeface="+mn-lt"/>
              </a:rPr>
              <a:t>Bag</a:t>
            </a:r>
          </a:p>
          <a:p>
            <a:pPr lvl="1"/>
            <a:r>
              <a:rPr lang="en-US" altLang="en-US" sz="2400" b="1" dirty="0">
                <a:latin typeface="+mn-lt"/>
              </a:rPr>
              <a:t>List</a:t>
            </a:r>
          </a:p>
          <a:p>
            <a:pPr lvl="1"/>
            <a:r>
              <a:rPr lang="en-US" altLang="en-US" sz="2400" b="1" dirty="0">
                <a:latin typeface="+mn-lt"/>
              </a:rPr>
              <a:t>Array</a:t>
            </a:r>
          </a:p>
          <a:p>
            <a:pPr lvl="1"/>
            <a:r>
              <a:rPr lang="en-US" altLang="en-US" sz="2400" b="1" dirty="0">
                <a:latin typeface="+mn-lt"/>
              </a:rPr>
              <a:t>Dictionary</a:t>
            </a:r>
          </a:p>
          <a:p>
            <a:r>
              <a:rPr lang="en-US" altLang="en-US" sz="2400" b="1" dirty="0">
                <a:latin typeface="+mn-lt"/>
              </a:rPr>
              <a:t>Object definition language (</a:t>
            </a:r>
            <a:r>
              <a:rPr lang="en-US" altLang="en-US" sz="2400" b="1" dirty="0" smtClean="0">
                <a:latin typeface="+mn-lt"/>
              </a:rPr>
              <a:t>O</a:t>
            </a:r>
            <a:r>
              <a:rPr lang="en-US" altLang="en-US" sz="100" b="1" dirty="0" smtClean="0">
                <a:latin typeface="+mn-lt"/>
              </a:rPr>
              <a:t> </a:t>
            </a:r>
            <a:r>
              <a:rPr lang="en-US" altLang="en-US" sz="2400" b="1" dirty="0" smtClean="0">
                <a:latin typeface="+mn-lt"/>
              </a:rPr>
              <a:t>D</a:t>
            </a:r>
            <a:r>
              <a:rPr lang="en-US" altLang="en-US" sz="100" b="1" dirty="0" smtClean="0">
                <a:latin typeface="+mn-lt"/>
              </a:rPr>
              <a:t> </a:t>
            </a:r>
            <a:r>
              <a:rPr lang="en-US" altLang="en-US" sz="2400" b="1" dirty="0" smtClean="0">
                <a:latin typeface="+mn-lt"/>
              </a:rPr>
              <a:t>L</a:t>
            </a:r>
            <a:r>
              <a:rPr lang="en-US" altLang="en-US" sz="2400" b="1" dirty="0">
                <a:latin typeface="+mn-lt"/>
              </a:rPr>
              <a:t>)</a:t>
            </a:r>
          </a:p>
          <a:p>
            <a:pPr lvl="1"/>
            <a:r>
              <a:rPr lang="en-US" altLang="en-US" sz="2400" dirty="0">
                <a:latin typeface="+mn-lt"/>
              </a:rPr>
              <a:t>Used to define object types for a particular database </a:t>
            </a:r>
            <a:r>
              <a:rPr lang="en-US" altLang="en-US" sz="2400" dirty="0" smtClean="0">
                <a:latin typeface="+mn-lt"/>
              </a:rPr>
              <a:t>application</a:t>
            </a:r>
            <a:endParaRPr lang="en-US" altLang="en-US" sz="2400" dirty="0">
              <a:latin typeface="+mn-lt"/>
            </a:endParaRPr>
          </a:p>
        </p:txBody>
      </p:sp>
    </p:spTree>
    <p:extLst>
      <p:ext uri="{BB962C8B-B14F-4D97-AF65-F5344CB8AC3E}">
        <p14:creationId xmlns:p14="http://schemas.microsoft.com/office/powerpoint/2010/main" val="890295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89364"/>
          </a:xfrm>
        </p:spPr>
        <p:txBody>
          <a:bodyPr/>
          <a:lstStyle/>
          <a:p>
            <a:r>
              <a:rPr lang="en-US" altLang="en-US" sz="3000" dirty="0">
                <a:latin typeface="Times New Roman" panose="02020603050405020304" pitchFamily="18" charset="0"/>
                <a:cs typeface="Times New Roman" panose="02020603050405020304" pitchFamily="18" charset="0"/>
              </a:rPr>
              <a:t>Figure 12.1 Specifying the Object Types EMPLOYEE, DATE, and DEPARTMENT Using Type Constructors</a:t>
            </a:r>
            <a:endParaRPr lang="en-IN" sz="3000" dirty="0">
              <a:latin typeface="Times New Roman" panose="02020603050405020304" pitchFamily="18" charset="0"/>
              <a:cs typeface="Times New Roman" panose="02020603050405020304" pitchFamily="18" charset="0"/>
            </a:endParaRPr>
          </a:p>
        </p:txBody>
      </p:sp>
      <p:pic>
        <p:nvPicPr>
          <p:cNvPr id="4" name="Picture 2" descr="Computer code has 6 lines. The lines read as follows. Line 1. define type EMPLOYEE. Line 2. tuple left parenthesis F name colon string semicolon Mini t colon c h a r semicolon L name colon string semicolon S s n colon string semicolon Birth underscore date colon DATE semicolon Address colon string semicolon Sex colon c h a r semicolon Salary colon float semicolon Supervisor colon EMPLOYEE semicolon D e p t colon DEPARTMENT semicolon. Line 3. define type DATE. Line 4. tuple left parenthesis Year colon integer semicolon Month colon integer semicolon Day colon integer semicolon right parenthesis semicolon. Line 5. define type DEPARTMENT. Line 6. tuple left parenthesis D name colon string semicolon D number colon integer semicolon M g r colon tuple left parenthesis Manager colon EMPLOYEE semicolon Start underscore date colon DATE semicolon right parenthesis semicolon Locations colon set left parenthesis string right parenthesis semicolon Employees colon set left parenthesis EMPLOYEE right parenthesis semicolon Projects colon set left parenthesis PROJECT right parenthesis semicolon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2044930"/>
            <a:ext cx="5076825" cy="414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797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8537</TotalTime>
  <Words>2550</Words>
  <Application>Microsoft Office PowerPoint</Application>
  <PresentationFormat>On-screen Show (4:3)</PresentationFormat>
  <Paragraphs>323</Paragraphs>
  <Slides>62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62</vt:i4>
      </vt:variant>
    </vt:vector>
  </HeadingPairs>
  <TitlesOfParts>
    <vt:vector size="69" baseType="lpstr">
      <vt:lpstr>Arial</vt:lpstr>
      <vt:lpstr>Courier New</vt:lpstr>
      <vt:lpstr>Noto Sans Symbols</vt:lpstr>
      <vt:lpstr>Times New Roman</vt:lpstr>
      <vt:lpstr>Verdana</vt:lpstr>
      <vt:lpstr>508 Lecture</vt:lpstr>
      <vt:lpstr>1_508 Lecture</vt:lpstr>
      <vt:lpstr>Fundamentals of Database Systems</vt:lpstr>
      <vt:lpstr>Learning Objectives</vt:lpstr>
      <vt:lpstr>Object and Object-Relational Databases</vt:lpstr>
      <vt:lpstr>Overview of Object Database Concepts (1 of 2)</vt:lpstr>
      <vt:lpstr>Overview of Object Database Concepts (2 of 2)</vt:lpstr>
      <vt:lpstr>Object Identity, and Objects Versus Literals</vt:lpstr>
      <vt:lpstr>Complex Type Structures for Objects and Literals (1 of 2)</vt:lpstr>
      <vt:lpstr>Complex Type Structures for Objects and Literals (2 of 2)</vt:lpstr>
      <vt:lpstr>Figure 12.1 Specifying the Object Types EMPLOYEE, DATE, and DEPARTMENT Using Type Constructors</vt:lpstr>
      <vt:lpstr>Figure 12.2 Adding Operations to the Definitions of EMPLOYEE and DEPARTMENT</vt:lpstr>
      <vt:lpstr>Encapsulation of Operations (1 of 2)</vt:lpstr>
      <vt:lpstr>Encapsulation of Operations (2 of 2)</vt:lpstr>
      <vt:lpstr>Persistence of Objects</vt:lpstr>
      <vt:lpstr>Figure 12.3 Creating Persistent Objects by Naming and Reachability</vt:lpstr>
      <vt:lpstr>Type (Class) Hierarchies and Inheritance (1 of 3)</vt:lpstr>
      <vt:lpstr>Type (Class) Hierarchies and Inheritance (2 of 3)</vt:lpstr>
      <vt:lpstr>Type (Class) Hierarchies and Inheritance (3 of 3)</vt:lpstr>
      <vt:lpstr>Other Object-Oriented Concepts</vt:lpstr>
      <vt:lpstr>Summary of Object Database Concepts</vt:lpstr>
      <vt:lpstr>Object-Relational Features: Object D B Extensions to S Q L</vt:lpstr>
      <vt:lpstr>User-Defined Types (U D Ts) and Complex Structures for Objects (1 of 2)</vt:lpstr>
      <vt:lpstr>User-Defined Types (U D Ts) and Complex Structures for Objects (2 of 2)</vt:lpstr>
      <vt:lpstr>Object Identifiers Using Reference Types</vt:lpstr>
      <vt:lpstr>Creating Tables Based on the U D T s</vt:lpstr>
      <vt:lpstr>Encapsulation of Operations</vt:lpstr>
      <vt:lpstr>Figure 12.4a Illustrating Some of the Object Features of S Q L. Using U D T S as Types for Attributes Such as Address and Phone</vt:lpstr>
      <vt:lpstr>Figure 12.4b Illustrating Some of the Object Features of S Q L. Specifying U D T for PERSON_TYPE</vt:lpstr>
      <vt:lpstr>Specifying Type Inheritance (1 of 2)</vt:lpstr>
      <vt:lpstr>Figure 12.4c Illustrating Some of the Object Features of S Q L. Specifying U D Ts for STUDENT_TYPE and EMPLOYEE_TYPE as Two Subtypes of PERSON_TYPE (1 of 2)</vt:lpstr>
      <vt:lpstr>Figure 12.4c Illustrating Some of the Object Features of S Q L. Specifying U D Ts for STUDENT_TYPE and EMPLOYEE_TYPE as Two Subtypes of PERSON_TYPE (2 of 2)</vt:lpstr>
      <vt:lpstr>Specifying Type Inheritance (2 of 2)</vt:lpstr>
      <vt:lpstr>Creating Tables Based on U D T</vt:lpstr>
      <vt:lpstr>Figure 12.4d Illustrating Some of the Object Features of S Q L. Creating Tables Based on Some of the U D Ts, and Illustrating Table Inheritance</vt:lpstr>
      <vt:lpstr>Specifying Relationships via Reference</vt:lpstr>
      <vt:lpstr>Figure 12.4e Illustrating Some of the Object Features of S Q L. Specifying Relationships Using R E F and SCOPE</vt:lpstr>
      <vt:lpstr>Summary of S Q L Object Extensions</vt:lpstr>
      <vt:lpstr>O D M G Object Model and Object Definition Language O D L (1 of 2)</vt:lpstr>
      <vt:lpstr>O D M G Object Model and Object Definition Language O D L (2 of 2)</vt:lpstr>
      <vt:lpstr>Inheritance in the Object Model of O D M G</vt:lpstr>
      <vt:lpstr>Built-In Interfaces and Classes in the Object Model</vt:lpstr>
      <vt:lpstr>Figure 12.6 Inheritance Hierarchy for the Built-In Interfaces of the Object Model</vt:lpstr>
      <vt:lpstr>Atomic (User-Defined) Objects</vt:lpstr>
      <vt:lpstr>Figure 12.7 The Attributes, Relationships, and Operations in a Class Definition</vt:lpstr>
      <vt:lpstr>Extents, Keys, and Factory Objects</vt:lpstr>
      <vt:lpstr>Object Definition Language O D L</vt:lpstr>
      <vt:lpstr>Figure 12.9a An Example of a Database Schema. Graphical Notation for Representing O D L Schemas</vt:lpstr>
      <vt:lpstr>Figure 12.9b An Example of a Database Schema. A Graphical Object Database Schema for Part of the UNIVERSITY Database (GRADE and DEGREE Classes Are Not Shown)</vt:lpstr>
      <vt:lpstr>Figure 12.10 Possible O D L Schema for the UNIVERSITY Database in Figure 12.8(b) (1 of 2)</vt:lpstr>
      <vt:lpstr>Figure 12.10 Possible O D L Schema for the UNIVERSITY Database in Figure 12.8(b) (2 of 2)</vt:lpstr>
      <vt:lpstr>Interface Inheritance in O D L</vt:lpstr>
      <vt:lpstr>Figure 12.11a An Illustration of Interface Inheritance Via “:”. Graphical Schema Representation</vt:lpstr>
      <vt:lpstr>Figure 12.11b An Illustration of Interface Inheritance Via “:”. Corresponding Interface and Class Definitions in O D L</vt:lpstr>
      <vt:lpstr>Object Database Conceptual Design</vt:lpstr>
      <vt:lpstr>Mapping an E E R Schema to an O D B Schema (1 of 2)</vt:lpstr>
      <vt:lpstr>Mapping an E E R Schema to an O D B Schema (2 of 2)</vt:lpstr>
      <vt:lpstr>The Object Query Language O Q L</vt:lpstr>
      <vt:lpstr>Query Results and Path Expressions</vt:lpstr>
      <vt:lpstr>Other Features of O Q L (1 of 2)</vt:lpstr>
      <vt:lpstr>Other Features of O Q L (2 of 2)</vt:lpstr>
      <vt:lpstr>Overview of the C + + Language Binding in the O D M G Standard</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828</cp:revision>
  <dcterms:modified xsi:type="dcterms:W3CDTF">2018-04-23T09:10:28Z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