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70" r:id="rId2"/>
    <p:sldMasterId id="2147483660" r:id="rId3"/>
  </p:sldMasterIdLst>
  <p:notesMasterIdLst>
    <p:notesMasterId r:id="rId40"/>
  </p:notesMasterIdLst>
  <p:handoutMasterIdLst>
    <p:handoutMasterId r:id="rId41"/>
  </p:handoutMasterIdLst>
  <p:sldIdLst>
    <p:sldId id="301" r:id="rId4"/>
    <p:sldId id="307" r:id="rId5"/>
    <p:sldId id="308" r:id="rId6"/>
    <p:sldId id="310" r:id="rId7"/>
    <p:sldId id="309" r:id="rId8"/>
    <p:sldId id="305" r:id="rId9"/>
    <p:sldId id="311" r:id="rId10"/>
    <p:sldId id="312" r:id="rId11"/>
    <p:sldId id="313" r:id="rId12"/>
    <p:sldId id="317" r:id="rId13"/>
    <p:sldId id="314" r:id="rId14"/>
    <p:sldId id="315" r:id="rId15"/>
    <p:sldId id="316" r:id="rId16"/>
    <p:sldId id="318" r:id="rId17"/>
    <p:sldId id="319" r:id="rId18"/>
    <p:sldId id="320" r:id="rId19"/>
    <p:sldId id="325" r:id="rId20"/>
    <p:sldId id="326" r:id="rId21"/>
    <p:sldId id="328" r:id="rId22"/>
    <p:sldId id="322" r:id="rId23"/>
    <p:sldId id="323" r:id="rId24"/>
    <p:sldId id="329" r:id="rId25"/>
    <p:sldId id="330" r:id="rId26"/>
    <p:sldId id="333" r:id="rId27"/>
    <p:sldId id="334" r:id="rId28"/>
    <p:sldId id="335" r:id="rId29"/>
    <p:sldId id="336" r:id="rId30"/>
    <p:sldId id="331" r:id="rId31"/>
    <p:sldId id="337" r:id="rId32"/>
    <p:sldId id="338" r:id="rId33"/>
    <p:sldId id="339" r:id="rId34"/>
    <p:sldId id="340" r:id="rId35"/>
    <p:sldId id="341" r:id="rId36"/>
    <p:sldId id="332" r:id="rId37"/>
    <p:sldId id="324" r:id="rId38"/>
    <p:sldId id="306"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19" autoAdjust="0"/>
  </p:normalViewPr>
  <p:slideViewPr>
    <p:cSldViewPr snapToGrid="0" snapToObjects="1">
      <p:cViewPr varScale="1">
        <p:scale>
          <a:sx n="105" d="100"/>
          <a:sy n="105" d="100"/>
        </p:scale>
        <p:origin x="1998" y="114"/>
      </p:cViewPr>
      <p:guideLst>
        <p:guide orient="horz" pos="2160"/>
        <p:guide pos="2880"/>
      </p:guideLst>
    </p:cSldViewPr>
  </p:slideViewPr>
  <p:outlineViewPr>
    <p:cViewPr>
      <p:scale>
        <a:sx n="75" d="100"/>
        <a:sy n="75" d="100"/>
      </p:scale>
      <p:origin x="0" y="-493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1774825" y="2298700"/>
            <a:ext cx="2165350" cy="4175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813300" y="2298700"/>
            <a:ext cx="1897063" cy="5111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E293B6-1F85-47BA-8D95-91CC631AFCBE}"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732093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293B6-1F85-47BA-8D95-91CC631AFCBE}"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291462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293B6-1F85-47BA-8D95-91CC631AFCBE}"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391022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293B6-1F85-47BA-8D95-91CC631AFCBE}"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475548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E293B6-1F85-47BA-8D95-91CC631AFCBE}" type="datetimeFigureOut">
              <a:rPr lang="en-US" smtClean="0"/>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3824653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E293B6-1F85-47BA-8D95-91CC631AFCBE}" type="datetimeFigureOut">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26337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293B6-1F85-47BA-8D95-91CC631AFCBE}" type="datetimeFigureOut">
              <a:rPr lang="en-US" smtClean="0"/>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100939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E293B6-1F85-47BA-8D95-91CC631AFCBE}"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3515042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E293B6-1F85-47BA-8D95-91CC631AFCBE}" type="datetimeFigureOut">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3220023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293B6-1F85-47BA-8D95-91CC631AFCBE}"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938735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293B6-1F85-47BA-8D95-91CC631AFCBE}" type="datetimeFigureOut">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B5B3-770F-4024-A3A4-7114310911AA}" type="slidenum">
              <a:rPr lang="en-US" smtClean="0"/>
              <a:t>‹#›</a:t>
            </a:fld>
            <a:endParaRPr lang="en-US"/>
          </a:p>
        </p:txBody>
      </p:sp>
    </p:spTree>
    <p:extLst>
      <p:ext uri="{BB962C8B-B14F-4D97-AF65-F5344CB8AC3E}">
        <p14:creationId xmlns:p14="http://schemas.microsoft.com/office/powerpoint/2010/main" val="3654470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3" name="Content Placeholder 2"/>
          <p:cNvSpPr>
            <a:spLocks noGrp="1"/>
          </p:cNvSpPr>
          <p:nvPr>
            <p:ph sz="quarter" idx="10"/>
          </p:nvPr>
        </p:nvSpPr>
        <p:spPr>
          <a:xfrm>
            <a:off x="1735138" y="2178050"/>
            <a:ext cx="914400" cy="9144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1_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17047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2543641" y="2668012"/>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82"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293B6-1F85-47BA-8D95-91CC631AFCBE}" type="datetimeFigureOut">
              <a:rPr lang="en-US" smtClean="0"/>
              <a:t>5/8/2018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EB5B3-770F-4024-A3A4-7114310911AA}" type="slidenum">
              <a:rPr lang="en-US" smtClean="0"/>
              <a:t>‹#›</a:t>
            </a:fld>
            <a:endParaRPr lang="en-US"/>
          </a:p>
        </p:txBody>
      </p:sp>
    </p:spTree>
    <p:extLst>
      <p:ext uri="{BB962C8B-B14F-4D97-AF65-F5344CB8AC3E}">
        <p14:creationId xmlns:p14="http://schemas.microsoft.com/office/powerpoint/2010/main" val="329046607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company.com/infor.XML" TargetMode="External"/><Relationship Id="rId2" Type="http://schemas.openxmlformats.org/officeDocument/2006/relationships/hyperlink" Target="http://www.company.com/info.X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smtClean="0">
                <a:latin typeface="+mn-lt"/>
              </a:rPr>
              <a:t>Chapter 13</a:t>
            </a:r>
            <a:endParaRPr lang="en-US" b="1" dirty="0">
              <a:latin typeface="+mn-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altLang="en-US" dirty="0" smtClean="0">
                <a:latin typeface="+mn-lt"/>
              </a:rPr>
              <a:t>X</a:t>
            </a:r>
            <a:r>
              <a:rPr lang="en-US" altLang="en-US" sz="100" dirty="0" smtClean="0">
                <a:latin typeface="+mn-lt"/>
              </a:rPr>
              <a:t> </a:t>
            </a:r>
            <a:r>
              <a:rPr lang="en-US" altLang="en-US" dirty="0" smtClean="0">
                <a:latin typeface="+mn-lt"/>
              </a:rPr>
              <a:t>M</a:t>
            </a:r>
            <a:r>
              <a:rPr lang="en-US" altLang="en-US" sz="100" dirty="0" smtClean="0">
                <a:latin typeface="+mn-lt"/>
              </a:rPr>
              <a:t> </a:t>
            </a:r>
            <a:r>
              <a:rPr lang="en-US" altLang="en-US" dirty="0" smtClean="0">
                <a:latin typeface="+mn-lt"/>
              </a:rPr>
              <a:t>L</a:t>
            </a:r>
            <a:r>
              <a:rPr lang="en-US" altLang="en-US" dirty="0">
                <a:latin typeface="+mn-lt"/>
              </a:rPr>
              <a:t>: Extensible Markup Language</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029200" y="4196920"/>
            <a:ext cx="3657600" cy="646331"/>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endParaRPr lang="en-US" sz="1200" dirty="0">
              <a:solidFill>
                <a:schemeClr val="bg1"/>
              </a:solidFill>
              <a:latin typeface="+mn-lt"/>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solidFill>
                  <a:schemeClr val="tx2"/>
                </a:solidFill>
              </a:rPr>
              <a:t>13.3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Documents, D</a:t>
            </a:r>
            <a:r>
              <a:rPr lang="en-US" altLang="en-US" sz="100" dirty="0">
                <a:solidFill>
                  <a:schemeClr val="tx2"/>
                </a:solidFill>
              </a:rPr>
              <a:t> </a:t>
            </a:r>
            <a:r>
              <a:rPr lang="en-US" altLang="en-US" dirty="0">
                <a:solidFill>
                  <a:schemeClr val="tx2"/>
                </a:solidFill>
              </a:rPr>
              <a:t>T</a:t>
            </a:r>
            <a:r>
              <a:rPr lang="en-US" altLang="en-US" sz="100" dirty="0">
                <a:solidFill>
                  <a:schemeClr val="tx2"/>
                </a:solidFill>
              </a:rPr>
              <a:t> </a:t>
            </a:r>
            <a:r>
              <a:rPr lang="en-US" altLang="en-US" dirty="0">
                <a:solidFill>
                  <a:schemeClr val="tx2"/>
                </a:solidFill>
              </a:rPr>
              <a:t>D, and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a:t>
            </a:r>
            <a:r>
              <a:rPr lang="en-US" altLang="en-US" dirty="0" smtClean="0">
                <a:solidFill>
                  <a:schemeClr val="tx2"/>
                </a:solidFill>
              </a:rPr>
              <a:t>Schema </a:t>
            </a:r>
            <a:r>
              <a:rPr lang="en-US" altLang="en-US" sz="2000" b="0" dirty="0" smtClean="0">
                <a:solidFill>
                  <a:schemeClr val="tx2"/>
                </a:solidFill>
              </a:rPr>
              <a:t>(4 of 4)</a:t>
            </a:r>
            <a:endParaRPr lang="en-IN" sz="2000" b="0" dirty="0"/>
          </a:p>
        </p:txBody>
      </p:sp>
      <p:sp>
        <p:nvSpPr>
          <p:cNvPr id="3" name="Text Placeholder 2"/>
          <p:cNvSpPr>
            <a:spLocks noGrp="1"/>
          </p:cNvSpPr>
          <p:nvPr>
            <p:ph type="body" idx="1"/>
          </p:nvPr>
        </p:nvSpPr>
        <p:spPr>
          <a:xfrm>
            <a:off x="457200" y="1600201"/>
            <a:ext cx="8229600" cy="475488"/>
          </a:xfrm>
        </p:spPr>
        <p:txBody>
          <a:bodyPr/>
          <a:lstStyle/>
          <a:p>
            <a:pPr marL="0" indent="0">
              <a:buNone/>
            </a:pPr>
            <a:r>
              <a:rPr lang="en-US" altLang="en-US" sz="2000" dirty="0">
                <a:solidFill>
                  <a:schemeClr val="tx1"/>
                </a:solidFill>
                <a:latin typeface="+mn-lt"/>
              </a:rPr>
              <a:t>Figure 13.4(a) An </a:t>
            </a:r>
            <a:r>
              <a:rPr lang="en-US" altLang="en-US" sz="2000" dirty="0" smtClean="0">
                <a:solidFill>
                  <a:schemeClr val="tx1"/>
                </a:solidFill>
                <a:latin typeface="+mn-lt"/>
              </a:rPr>
              <a:t>X</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L D</a:t>
            </a:r>
            <a:r>
              <a:rPr lang="en-US" altLang="en-US" sz="100" dirty="0" smtClean="0">
                <a:solidFill>
                  <a:schemeClr val="tx1"/>
                </a:solidFill>
                <a:latin typeface="+mn-lt"/>
              </a:rPr>
              <a:t> </a:t>
            </a:r>
            <a:r>
              <a:rPr lang="en-US" altLang="en-US" sz="2000" dirty="0" smtClean="0">
                <a:solidFill>
                  <a:schemeClr val="tx1"/>
                </a:solidFill>
                <a:latin typeface="+mn-lt"/>
              </a:rPr>
              <a:t>T</a:t>
            </a:r>
            <a:r>
              <a:rPr lang="en-US" altLang="en-US" sz="100" dirty="0" smtClean="0">
                <a:solidFill>
                  <a:schemeClr val="tx1"/>
                </a:solidFill>
                <a:latin typeface="+mn-lt"/>
              </a:rPr>
              <a:t> </a:t>
            </a:r>
            <a:r>
              <a:rPr lang="en-US" altLang="en-US" sz="2000" dirty="0" smtClean="0">
                <a:solidFill>
                  <a:schemeClr val="tx1"/>
                </a:solidFill>
                <a:latin typeface="+mn-lt"/>
              </a:rPr>
              <a:t>D </a:t>
            </a:r>
            <a:r>
              <a:rPr lang="en-US" altLang="en-US" sz="2000" dirty="0">
                <a:solidFill>
                  <a:schemeClr val="tx1"/>
                </a:solidFill>
                <a:latin typeface="+mn-lt"/>
              </a:rPr>
              <a:t>file called ‘</a:t>
            </a:r>
            <a:r>
              <a:rPr lang="en-US" altLang="en-US" sz="2000" dirty="0" smtClean="0">
                <a:solidFill>
                  <a:schemeClr val="tx1"/>
                </a:solidFill>
                <a:latin typeface="+mn-lt"/>
              </a:rPr>
              <a:t>Projects’</a:t>
            </a:r>
            <a:endParaRPr lang="en-US" altLang="en-US" sz="2000" dirty="0">
              <a:solidFill>
                <a:schemeClr val="tx1"/>
              </a:solidFill>
              <a:latin typeface="+mn-lt"/>
            </a:endParaRPr>
          </a:p>
        </p:txBody>
      </p:sp>
      <p:pic>
        <p:nvPicPr>
          <p:cNvPr id="4" name="Picture 3" descr="Computer code has 16 lines. The lines read as follows. Line 1. left angle bracket exclamation point DOCTYPE Projects left bracket. Line 2, indented once. left angle bracket exclamation point ELEMENT Projects left parenthesis Project plus right parenthesis right angle bracket. Line 3, indented once. left angle bracket exclamation point ELEMENT Project left parenthesis Name comma Number comma Location comma D e p t underscore no question mark comma Workers right parenthesis right angle bracket. Line 4, indented twice. left angle bracket exclamation point ATTLIST Project. Line 5, indented 3 times. P r o j Id I D hash REQUIRED right angle bracket. Line 6, indented once. left angle bracket exclamation point ELEMENT Name left parenthesis hash P C DATA right parenthesis right angle bracket. Line 7, indented once. left angle bracket exclamation point ELEMENT Number left parenthesis hash P C DATA right parenthesis. Line 8, indented once. left angle bracket exclamation point ELEMENT Location left parenthesis hash P C DATA right parenthesis right angle bracket. Line 9, indented once. left angle bracket exclamation point ELEMENT D e p t underscore no left parenthesis hash P C DATA right parenthesis right angle b racket. Line 10, indented once. left angle bracket exclamation point ELEMENT Workers left parenthesis Worker asterisk right parenthesis right angle bracket. Line 11, indented once. left angle bracket exclamation point ELEMENT Worker left parenthesis S s n comma Last underscore name question mark comma First underscore name question mark comma Hours right parenthesis right angle bracket. Line 12, indented once. left angle bracket exclamation point ELEMENT S s n left parenthesis hash P C DATA right parenthesis right angle bracket. Line 13, indented once. left angle bracket exclamation point ELEMENT Last underscore name left parenthesis hash P C DATA right parenthesis right angle bracket. Line 14, indented once. left angle bracket exclamation point ELEMENT First underscore name left parenthesis hash P C DATA right parenthesis right angle bracket. Line 15, indented once. left angle bracket exclamation point ELEMENT Hours left parenthesis hash P C DATA right parenthesis right angle bracket. Line 16. right bracket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7876" y="2236596"/>
            <a:ext cx="6317352" cy="38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351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Schema </a:t>
            </a:r>
            <a:r>
              <a:rPr lang="en-US" altLang="en-US" sz="2000" b="0" dirty="0" smtClean="0"/>
              <a:t>(1 of 3)</a:t>
            </a:r>
            <a:endParaRPr lang="en-IN" sz="2000" b="0" dirty="0"/>
          </a:p>
        </p:txBody>
      </p:sp>
      <p:sp>
        <p:nvSpPr>
          <p:cNvPr id="3" name="Text Placeholder 2"/>
          <p:cNvSpPr>
            <a:spLocks noGrp="1"/>
          </p:cNvSpPr>
          <p:nvPr>
            <p:ph type="body" idx="1"/>
          </p:nvPr>
        </p:nvSpPr>
        <p:spPr/>
        <p:txBody>
          <a:bodyPr/>
          <a:lstStyle/>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schema language</a:t>
            </a:r>
          </a:p>
          <a:p>
            <a:pPr lvl="1"/>
            <a:r>
              <a:rPr lang="en-US" altLang="en-US" sz="2400" dirty="0">
                <a:latin typeface="+mn-lt"/>
              </a:rPr>
              <a:t>Specifies document structure</a:t>
            </a:r>
          </a:p>
          <a:p>
            <a:pPr lvl="1"/>
            <a:r>
              <a:rPr lang="en-US" altLang="en-US" sz="2400" dirty="0">
                <a:latin typeface="+mn-lt"/>
              </a:rPr>
              <a:t>Same syntax rules as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documents</a:t>
            </a:r>
          </a:p>
          <a:p>
            <a:pPr lvl="1"/>
            <a:r>
              <a:rPr lang="en-US" altLang="en-US" sz="2400" dirty="0">
                <a:latin typeface="+mn-lt"/>
              </a:rPr>
              <a:t>Elements, attributes, keys, references, and identifiers</a:t>
            </a:r>
          </a:p>
          <a:p>
            <a:pPr lvl="1"/>
            <a:r>
              <a:rPr lang="en-US" altLang="en-US" sz="2400" dirty="0">
                <a:latin typeface="+mn-lt"/>
              </a:rPr>
              <a:t>Example: Figure 13.5 in the text</a:t>
            </a:r>
            <a:endParaRPr lang="en-IN" sz="2400" dirty="0">
              <a:latin typeface="+mn-lt"/>
            </a:endParaRPr>
          </a:p>
        </p:txBody>
      </p:sp>
    </p:spTree>
    <p:extLst>
      <p:ext uri="{BB962C8B-B14F-4D97-AF65-F5344CB8AC3E}">
        <p14:creationId xmlns:p14="http://schemas.microsoft.com/office/powerpoint/2010/main" val="2061590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a:t>
            </a:r>
            <a:r>
              <a:rPr lang="en-US" altLang="en-US" dirty="0"/>
              <a:t>Schema </a:t>
            </a:r>
            <a:r>
              <a:rPr lang="en-US" altLang="en-US" sz="2000" b="0" dirty="0" smtClean="0"/>
              <a:t>(2 </a:t>
            </a:r>
            <a:r>
              <a:rPr lang="en-US" altLang="en-US" sz="2000" b="0" dirty="0"/>
              <a:t>of 3)</a:t>
            </a:r>
            <a:endParaRPr lang="en-IN" dirty="0"/>
          </a:p>
        </p:txBody>
      </p:sp>
      <p:sp>
        <p:nvSpPr>
          <p:cNvPr id="3" name="Text Placeholder 2"/>
          <p:cNvSpPr>
            <a:spLocks noGrp="1"/>
          </p:cNvSpPr>
          <p:nvPr>
            <p:ph type="body" idx="1"/>
          </p:nvPr>
        </p:nvSpPr>
        <p:spPr/>
        <p:txBody>
          <a:bodyPr/>
          <a:lstStyle/>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namespace</a:t>
            </a:r>
          </a:p>
          <a:p>
            <a:pPr lvl="1"/>
            <a:r>
              <a:rPr lang="en-US" altLang="en-US" sz="2400" dirty="0">
                <a:latin typeface="+mn-lt"/>
              </a:rPr>
              <a:t>Defines set of commands that can be used</a:t>
            </a:r>
          </a:p>
          <a:p>
            <a:r>
              <a:rPr lang="en-US" altLang="en-US" sz="2400" dirty="0">
                <a:latin typeface="+mn-lt"/>
              </a:rPr>
              <a:t>Annotations, documentation, and language used</a:t>
            </a:r>
          </a:p>
          <a:p>
            <a:r>
              <a:rPr lang="en-US" altLang="en-US" sz="2400" dirty="0">
                <a:latin typeface="+mn-lt"/>
              </a:rPr>
              <a:t>Elements and types</a:t>
            </a:r>
          </a:p>
          <a:p>
            <a:pPr lvl="1"/>
            <a:r>
              <a:rPr lang="en-US" altLang="en-US" sz="2400" dirty="0">
                <a:latin typeface="+mn-lt"/>
              </a:rPr>
              <a:t>Root element</a:t>
            </a:r>
          </a:p>
          <a:p>
            <a:pPr lvl="1"/>
            <a:r>
              <a:rPr lang="en-US" altLang="en-US" sz="2400" dirty="0">
                <a:latin typeface="+mn-lt"/>
              </a:rPr>
              <a:t>First-level elements</a:t>
            </a:r>
          </a:p>
          <a:p>
            <a:pPr lvl="1"/>
            <a:r>
              <a:rPr lang="en-US" altLang="en-US" sz="2400" dirty="0">
                <a:latin typeface="+mn-lt"/>
              </a:rPr>
              <a:t>Specifying element type and min and max </a:t>
            </a:r>
            <a:r>
              <a:rPr lang="en-US" altLang="en-US" sz="2400" dirty="0" smtClean="0">
                <a:latin typeface="+mn-lt"/>
              </a:rPr>
              <a:t>occurrences</a:t>
            </a:r>
            <a:endParaRPr lang="en-US" altLang="en-US" sz="2400" dirty="0">
              <a:latin typeface="+mn-lt"/>
            </a:endParaRPr>
          </a:p>
        </p:txBody>
      </p:sp>
    </p:spTree>
    <p:extLst>
      <p:ext uri="{BB962C8B-B14F-4D97-AF65-F5344CB8AC3E}">
        <p14:creationId xmlns:p14="http://schemas.microsoft.com/office/powerpoint/2010/main" val="165759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a:t>
            </a:r>
            <a:r>
              <a:rPr lang="en-US" altLang="en-US" dirty="0"/>
              <a:t>Schema </a:t>
            </a:r>
            <a:r>
              <a:rPr lang="en-US" altLang="en-US" sz="2000" b="0" dirty="0" smtClean="0"/>
              <a:t>(3 </a:t>
            </a:r>
            <a:r>
              <a:rPr lang="en-US" altLang="en-US" sz="2000" b="0" dirty="0"/>
              <a:t>of 3)</a:t>
            </a:r>
            <a:endParaRPr lang="en-IN" dirty="0"/>
          </a:p>
        </p:txBody>
      </p:sp>
      <p:sp>
        <p:nvSpPr>
          <p:cNvPr id="3" name="Text Placeholder 2"/>
          <p:cNvSpPr>
            <a:spLocks noGrp="1"/>
          </p:cNvSpPr>
          <p:nvPr>
            <p:ph type="body" idx="1"/>
          </p:nvPr>
        </p:nvSpPr>
        <p:spPr/>
        <p:txBody>
          <a:bodyPr/>
          <a:lstStyle/>
          <a:p>
            <a:r>
              <a:rPr lang="en-US" altLang="en-US" sz="2400" dirty="0">
                <a:latin typeface="+mn-lt"/>
              </a:rPr>
              <a:t>Keys</a:t>
            </a:r>
          </a:p>
          <a:p>
            <a:pPr lvl="1"/>
            <a:r>
              <a:rPr lang="en-US" altLang="en-US" sz="2400" dirty="0">
                <a:latin typeface="+mn-lt"/>
              </a:rPr>
              <a:t>Constraints that correspond to relational database</a:t>
            </a:r>
          </a:p>
          <a:p>
            <a:pPr lvl="1"/>
            <a:r>
              <a:rPr lang="en-US" altLang="en-US" sz="2400" dirty="0">
                <a:latin typeface="+mn-lt"/>
              </a:rPr>
              <a:t>Primary key</a:t>
            </a:r>
          </a:p>
          <a:p>
            <a:pPr lvl="1"/>
            <a:r>
              <a:rPr lang="en-US" altLang="en-US" sz="2400" dirty="0">
                <a:latin typeface="+mn-lt"/>
              </a:rPr>
              <a:t>Foreign key</a:t>
            </a:r>
          </a:p>
          <a:p>
            <a:r>
              <a:rPr lang="en-US" altLang="en-US" sz="2400" dirty="0">
                <a:latin typeface="+mn-lt"/>
              </a:rPr>
              <a:t>Complex elements</a:t>
            </a:r>
          </a:p>
          <a:p>
            <a:pPr lvl="1"/>
            <a:r>
              <a:rPr lang="en-US" altLang="en-US" sz="2400" dirty="0" smtClean="0">
                <a:latin typeface="+mn-lt"/>
              </a:rPr>
              <a:t>x</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d:complexType</a:t>
            </a:r>
            <a:endParaRPr lang="en-US" altLang="en-US" sz="2400" dirty="0">
              <a:latin typeface="+mn-lt"/>
            </a:endParaRPr>
          </a:p>
          <a:p>
            <a:r>
              <a:rPr lang="en-US" altLang="en-US" sz="2400" dirty="0">
                <a:latin typeface="+mn-lt"/>
              </a:rPr>
              <a:t>Composite (compound) attributes</a:t>
            </a:r>
            <a:endParaRPr lang="en-IN" sz="2400" dirty="0">
              <a:latin typeface="+mn-lt"/>
            </a:endParaRPr>
          </a:p>
        </p:txBody>
      </p:sp>
    </p:spTree>
    <p:extLst>
      <p:ext uri="{BB962C8B-B14F-4D97-AF65-F5344CB8AC3E}">
        <p14:creationId xmlns:p14="http://schemas.microsoft.com/office/powerpoint/2010/main" val="4221693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13.4 Storing </a:t>
            </a:r>
            <a:r>
              <a:rPr lang="en-US" altLang="en-US" dirty="0"/>
              <a:t>and Extracting </a:t>
            </a:r>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a:t>
            </a:r>
            <a:r>
              <a:rPr lang="en-US" altLang="en-US" dirty="0"/>
              <a:t>Documents from Databases</a:t>
            </a:r>
            <a:endParaRPr lang="en-IN" dirty="0"/>
          </a:p>
        </p:txBody>
      </p:sp>
      <p:sp>
        <p:nvSpPr>
          <p:cNvPr id="3" name="Text Placeholder 2"/>
          <p:cNvSpPr>
            <a:spLocks noGrp="1"/>
          </p:cNvSpPr>
          <p:nvPr>
            <p:ph type="body" idx="1"/>
          </p:nvPr>
        </p:nvSpPr>
        <p:spPr/>
        <p:txBody>
          <a:bodyPr/>
          <a:lstStyle/>
          <a:p>
            <a:r>
              <a:rPr lang="en-US" altLang="en-US" sz="2400" dirty="0" smtClean="0">
                <a:latin typeface="+mn-lt"/>
              </a:rPr>
              <a:t>Use file system or 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to store documents as text</a:t>
            </a:r>
          </a:p>
          <a:p>
            <a:r>
              <a:rPr lang="en-US" altLang="en-US" sz="2400" dirty="0" smtClean="0">
                <a:latin typeface="+mn-lt"/>
              </a:rPr>
              <a:t>Use 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to store document contents as data elements</a:t>
            </a:r>
          </a:p>
          <a:p>
            <a:r>
              <a:rPr lang="en-US" altLang="en-US" sz="2400" dirty="0" smtClean="0">
                <a:latin typeface="+mn-lt"/>
              </a:rPr>
              <a:t>Design specialized system to store 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data</a:t>
            </a:r>
          </a:p>
          <a:p>
            <a:r>
              <a:rPr lang="en-US" altLang="en-US" sz="2400" dirty="0" smtClean="0">
                <a:latin typeface="+mn-lt"/>
              </a:rPr>
              <a:t>Create or publish custom 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documents from preexisting relational databases</a:t>
            </a:r>
          </a:p>
          <a:p>
            <a:pPr lvl="1"/>
            <a:r>
              <a:rPr lang="en-US" altLang="en-US" sz="2400" dirty="0" smtClean="0">
                <a:latin typeface="+mn-lt"/>
              </a:rPr>
              <a:t>This approach explored further in 13.6</a:t>
            </a:r>
            <a:endParaRPr lang="en-US" altLang="en-US" sz="2400" dirty="0">
              <a:latin typeface="+mn-lt"/>
            </a:endParaRPr>
          </a:p>
        </p:txBody>
      </p:sp>
    </p:spTree>
    <p:extLst>
      <p:ext uri="{BB962C8B-B14F-4D97-AF65-F5344CB8AC3E}">
        <p14:creationId xmlns:p14="http://schemas.microsoft.com/office/powerpoint/2010/main" val="2421411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13.5 X</a:t>
            </a:r>
            <a:r>
              <a:rPr lang="en-US" altLang="en-US" sz="100" dirty="0" smtClean="0"/>
              <a:t> </a:t>
            </a:r>
            <a:r>
              <a:rPr lang="en-US" altLang="en-US" dirty="0" smtClean="0"/>
              <a:t>M</a:t>
            </a:r>
            <a:r>
              <a:rPr lang="en-US" altLang="en-US" sz="100" dirty="0" smtClean="0"/>
              <a:t> </a:t>
            </a:r>
            <a:r>
              <a:rPr lang="en-US" altLang="en-US" dirty="0" smtClean="0"/>
              <a:t>L </a:t>
            </a:r>
            <a:r>
              <a:rPr lang="en-US" altLang="en-US" dirty="0"/>
              <a:t>Languages</a:t>
            </a:r>
            <a:endParaRPr lang="en-IN" dirty="0"/>
          </a:p>
        </p:txBody>
      </p:sp>
      <p:sp>
        <p:nvSpPr>
          <p:cNvPr id="3" name="Text Placeholder 2"/>
          <p:cNvSpPr>
            <a:spLocks noGrp="1"/>
          </p:cNvSpPr>
          <p:nvPr>
            <p:ph type="body" idx="1"/>
          </p:nvPr>
        </p:nvSpPr>
        <p:spPr/>
        <p:txBody>
          <a:bodyPr/>
          <a:lstStyle/>
          <a:p>
            <a:r>
              <a:rPr lang="en-US" altLang="en-US" sz="2400" dirty="0">
                <a:latin typeface="+mn-lt"/>
              </a:rPr>
              <a:t>Query language standards</a:t>
            </a:r>
          </a:p>
          <a:p>
            <a:pPr lvl="1"/>
            <a:r>
              <a:rPr lang="en-US" altLang="en-US" sz="2400" dirty="0">
                <a:latin typeface="+mn-lt"/>
              </a:rPr>
              <a:t>XPath</a:t>
            </a:r>
          </a:p>
          <a:p>
            <a:pPr lvl="1"/>
            <a:r>
              <a:rPr lang="en-US" altLang="en-US" sz="2400" dirty="0">
                <a:latin typeface="+mn-lt"/>
              </a:rPr>
              <a:t>XQuery</a:t>
            </a:r>
          </a:p>
          <a:p>
            <a:r>
              <a:rPr lang="en-US" altLang="en-US" sz="2400" dirty="0">
                <a:latin typeface="+mn-lt"/>
              </a:rPr>
              <a:t>Specifying XPath expressions in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Returns sequence of items satisfying certain pattern</a:t>
            </a:r>
          </a:p>
          <a:p>
            <a:pPr lvl="2"/>
            <a:r>
              <a:rPr lang="en-US" altLang="en-US" sz="2400" dirty="0">
                <a:latin typeface="+mn-lt"/>
              </a:rPr>
              <a:t>Values, elements, or attributes</a:t>
            </a:r>
          </a:p>
          <a:p>
            <a:pPr lvl="1"/>
            <a:r>
              <a:rPr lang="en-US" altLang="en-US" sz="2400" dirty="0">
                <a:latin typeface="+mn-lt"/>
              </a:rPr>
              <a:t>Qualifier conditions</a:t>
            </a:r>
          </a:p>
          <a:p>
            <a:pPr lvl="1"/>
            <a:r>
              <a:rPr lang="en-US" altLang="en-US" sz="2400" dirty="0">
                <a:latin typeface="+mn-lt"/>
              </a:rPr>
              <a:t>Separators</a:t>
            </a:r>
          </a:p>
          <a:p>
            <a:pPr lvl="2"/>
            <a:r>
              <a:rPr lang="en-US" altLang="en-US" sz="2400" dirty="0">
                <a:latin typeface="+mn-lt"/>
              </a:rPr>
              <a:t>Single slash / or double slash </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038178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XPath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Example</a:t>
            </a:r>
          </a:p>
          <a:p>
            <a:pPr lvl="1"/>
            <a:r>
              <a:rPr lang="en-US" altLang="en-US" sz="2400" dirty="0">
                <a:latin typeface="+mn-lt"/>
              </a:rPr>
              <a:t>For </a:t>
            </a:r>
            <a:r>
              <a:rPr lang="en-US" altLang="en-US" sz="2400" dirty="0" smtClean="0">
                <a:latin typeface="+mn-lt"/>
              </a:rPr>
              <a:t>COMPANY.X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document stored at location </a:t>
            </a:r>
            <a:r>
              <a:rPr lang="en-US" altLang="en-US" sz="2400" dirty="0" smtClean="0">
                <a:latin typeface="+mn-lt"/>
                <a:hlinkClick r:id="rId2" tooltip="https://www.company.com/info.XML"/>
              </a:rPr>
              <a:t>www.company.com/info.XML</a:t>
            </a:r>
            <a:endParaRPr lang="en-US" altLang="en-US" sz="2400" dirty="0">
              <a:latin typeface="+mn-lt"/>
            </a:endParaRPr>
          </a:p>
          <a:p>
            <a:pPr lvl="1"/>
            <a:r>
              <a:rPr lang="en-US" altLang="en-US" sz="2400" dirty="0" smtClean="0">
                <a:latin typeface="+mn-lt"/>
              </a:rPr>
              <a:t>doc(</a:t>
            </a:r>
            <a:r>
              <a:rPr lang="en-US" altLang="en-US" sz="2400" dirty="0" smtClean="0">
                <a:latin typeface="+mn-lt"/>
                <a:hlinkClick r:id="rId3" tooltip="https://www.company.com/infor.XML"/>
              </a:rPr>
              <a:t>www.company.com/infor.XML</a:t>
            </a:r>
            <a:r>
              <a:rPr lang="en-US" altLang="en-US" sz="2400" dirty="0">
                <a:latin typeface="+mn-lt"/>
              </a:rPr>
              <a:t>)/company returns company root node and all descendant </a:t>
            </a:r>
            <a:r>
              <a:rPr lang="en-US" altLang="en-US" sz="2400" dirty="0" smtClean="0">
                <a:latin typeface="+mn-lt"/>
              </a:rPr>
              <a:t>nodes</a:t>
            </a:r>
            <a:endParaRPr lang="en-US" altLang="en-US" sz="2400" dirty="0">
              <a:latin typeface="+mn-lt"/>
            </a:endParaRPr>
          </a:p>
        </p:txBody>
      </p:sp>
    </p:spTree>
    <p:extLst>
      <p:ext uri="{BB962C8B-B14F-4D97-AF65-F5344CB8AC3E}">
        <p14:creationId xmlns:p14="http://schemas.microsoft.com/office/powerpoint/2010/main" val="709466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XPath </a:t>
            </a:r>
            <a:r>
              <a:rPr lang="en-US" altLang="en-US" sz="2000" b="0" dirty="0"/>
              <a:t>(2 of </a:t>
            </a:r>
            <a:r>
              <a:rPr lang="en-US" altLang="en-US" sz="2000" b="0" dirty="0" smtClean="0"/>
              <a:t>2)</a:t>
            </a:r>
            <a:endParaRPr lang="en-IN" sz="2000" dirty="0"/>
          </a:p>
        </p:txBody>
      </p:sp>
      <p:sp>
        <p:nvSpPr>
          <p:cNvPr id="3" name="Text Placeholder 2"/>
          <p:cNvSpPr>
            <a:spLocks noGrp="1"/>
          </p:cNvSpPr>
          <p:nvPr>
            <p:ph type="body" idx="1"/>
          </p:nvPr>
        </p:nvSpPr>
        <p:spPr>
          <a:xfrm>
            <a:off x="457200" y="1600201"/>
            <a:ext cx="8229600" cy="685800"/>
          </a:xfrm>
        </p:spPr>
        <p:txBody>
          <a:bodyPr/>
          <a:lstStyle/>
          <a:p>
            <a:pPr marL="0" indent="0">
              <a:buNone/>
            </a:pPr>
            <a:r>
              <a:rPr lang="en-US" altLang="en-US" sz="2000" dirty="0">
                <a:solidFill>
                  <a:schemeClr val="tx1"/>
                </a:solidFill>
                <a:latin typeface="+mn-lt"/>
              </a:rPr>
              <a:t>Figure 13.6 Some examples of XPath expressions on </a:t>
            </a:r>
            <a:r>
              <a:rPr lang="en-US" altLang="en-US" sz="2000" dirty="0" smtClean="0">
                <a:solidFill>
                  <a:schemeClr val="tx1"/>
                </a:solidFill>
                <a:latin typeface="+mn-lt"/>
              </a:rPr>
              <a:t>X</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L </a:t>
            </a:r>
            <a:r>
              <a:rPr lang="en-US" altLang="en-US" sz="2000" dirty="0">
                <a:solidFill>
                  <a:schemeClr val="tx1"/>
                </a:solidFill>
                <a:latin typeface="+mn-lt"/>
              </a:rPr>
              <a:t>documents that follow the </a:t>
            </a:r>
            <a:r>
              <a:rPr lang="en-US" altLang="en-US" sz="2000" dirty="0" smtClean="0">
                <a:solidFill>
                  <a:schemeClr val="tx1"/>
                </a:solidFill>
                <a:latin typeface="+mn-lt"/>
              </a:rPr>
              <a:t>X</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L </a:t>
            </a:r>
            <a:r>
              <a:rPr lang="en-US" altLang="en-US" sz="2000" dirty="0">
                <a:solidFill>
                  <a:schemeClr val="tx1"/>
                </a:solidFill>
                <a:latin typeface="+mn-lt"/>
              </a:rPr>
              <a:t>schema file company in Figure13.5</a:t>
            </a:r>
            <a:r>
              <a:rPr lang="en-US" altLang="en-US" sz="2000" dirty="0" smtClean="0">
                <a:solidFill>
                  <a:schemeClr val="tx1"/>
                </a:solidFill>
                <a:latin typeface="+mn-lt"/>
              </a:rPr>
              <a:t>.</a:t>
            </a:r>
            <a:endParaRPr lang="en-US" altLang="en-US" sz="2000" dirty="0">
              <a:solidFill>
                <a:schemeClr val="tx1"/>
              </a:solidFill>
              <a:latin typeface="+mn-lt"/>
            </a:endParaRPr>
          </a:p>
        </p:txBody>
      </p:sp>
      <p:pic>
        <p:nvPicPr>
          <p:cNvPr id="4" name="Picture 3" descr="Computer code has 5 lines. The lines read as follows. Line 1. 1 period forward slash company. Line 2. 2 period forward slash company forward slash department. Line 3. 3 period forward slash forward slash employee left bracket employee Salary g t 70,000 right bracket forward slash employee Name. Line 4. 4 period forward slash company forward slash employee left bracket employee Salary g t 70,000 right bracket forward slash employee Name. Line 5. 5 period forward slash company forward slash project forward slash project Worker left bracket hours g e 20 period 0 right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295" y="2582695"/>
            <a:ext cx="8017418" cy="296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627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XQuery: Specifying Queries in </a:t>
            </a:r>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a:t>
            </a:r>
            <a:r>
              <a:rPr lang="en-US" altLang="en-US" sz="2000" b="0" dirty="0" smtClean="0"/>
              <a:t>(1 of 2)</a:t>
            </a:r>
            <a:endParaRPr lang="en-IN" sz="2000" b="0" dirty="0"/>
          </a:p>
        </p:txBody>
      </p:sp>
      <p:sp>
        <p:nvSpPr>
          <p:cNvPr id="3" name="Text Placeholder 2"/>
          <p:cNvSpPr>
            <a:spLocks noGrp="1"/>
          </p:cNvSpPr>
          <p:nvPr>
            <p:ph type="body" idx="1"/>
          </p:nvPr>
        </p:nvSpPr>
        <p:spPr>
          <a:xfrm>
            <a:off x="457200" y="1600201"/>
            <a:ext cx="8229600" cy="496970"/>
          </a:xfrm>
        </p:spPr>
        <p:txBody>
          <a:bodyPr/>
          <a:lstStyle/>
          <a:p>
            <a:pPr>
              <a:defRPr/>
            </a:pPr>
            <a:r>
              <a:rPr lang="en-US" sz="2000" dirty="0" smtClean="0">
                <a:latin typeface="+mn-lt"/>
              </a:rPr>
              <a:t>F</a:t>
            </a:r>
            <a:r>
              <a:rPr lang="en-US" sz="100" dirty="0" smtClean="0">
                <a:latin typeface="+mn-lt"/>
              </a:rPr>
              <a:t> </a:t>
            </a:r>
            <a:r>
              <a:rPr lang="en-US" sz="2000" dirty="0" smtClean="0">
                <a:latin typeface="+mn-lt"/>
              </a:rPr>
              <a:t>L</a:t>
            </a:r>
            <a:r>
              <a:rPr lang="en-US" sz="100" dirty="0" smtClean="0">
                <a:latin typeface="+mn-lt"/>
              </a:rPr>
              <a:t> </a:t>
            </a:r>
            <a:r>
              <a:rPr lang="en-US" sz="2000" dirty="0" smtClean="0">
                <a:latin typeface="+mn-lt"/>
              </a:rPr>
              <a:t>W</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R expression</a:t>
            </a:r>
            <a:endParaRPr lang="en-US" sz="2000" dirty="0">
              <a:latin typeface="+mn-lt"/>
            </a:endParaRPr>
          </a:p>
        </p:txBody>
      </p:sp>
      <p:pic>
        <p:nvPicPr>
          <p:cNvPr id="5" name="Picture 4" descr="Computer code has 5 lines. The lines read as follows. Line 1. FOR left angle bracket variable bindings to individual nodes left parenthesis elements right parenthesis right angle bracket. Line 2. LET left angle bracket variable bindings to collections of nodes left parenthesis elements right parenthesis right angle bracket. Line 3. WHERE left angle bracket qualifier conditions right angle bracket. Line 4. ORDER BY left angle bracket ordering specifications right angle bracket. Line 5. RETURN left angle bracket query result specification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674" y="2171114"/>
            <a:ext cx="6126653" cy="16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3906864"/>
            <a:ext cx="8229600" cy="2411613"/>
          </a:xfrm>
        </p:spPr>
        <p:txBody>
          <a:bodyPr/>
          <a:lstStyle/>
          <a:p>
            <a:pPr>
              <a:defRPr/>
            </a:pPr>
            <a:r>
              <a:rPr lang="en-US" sz="2000" dirty="0">
                <a:latin typeface="+mn-lt"/>
              </a:rPr>
              <a:t>Variables preceded with $</a:t>
            </a:r>
          </a:p>
          <a:p>
            <a:pPr>
              <a:defRPr/>
            </a:pPr>
            <a:r>
              <a:rPr lang="en-US" sz="2000" dirty="0">
                <a:latin typeface="+mn-lt"/>
              </a:rPr>
              <a:t>For assigns variable to a range</a:t>
            </a:r>
          </a:p>
          <a:p>
            <a:pPr>
              <a:defRPr/>
            </a:pPr>
            <a:r>
              <a:rPr lang="en-US" sz="2000" dirty="0">
                <a:latin typeface="+mn-lt"/>
              </a:rPr>
              <a:t>Where specifies additional conditions</a:t>
            </a:r>
          </a:p>
          <a:p>
            <a:pPr>
              <a:defRPr/>
            </a:pPr>
            <a:r>
              <a:rPr lang="en-US" sz="2000" dirty="0">
                <a:latin typeface="+mn-lt"/>
              </a:rPr>
              <a:t>Order by specifies order of result elements</a:t>
            </a:r>
          </a:p>
          <a:p>
            <a:pPr>
              <a:defRPr/>
            </a:pPr>
            <a:r>
              <a:rPr lang="en-US" sz="2000" dirty="0">
                <a:latin typeface="+mn-lt"/>
              </a:rPr>
              <a:t>Return specifies elements for retrieval</a:t>
            </a:r>
            <a:endParaRPr lang="en-IN" sz="2000" dirty="0">
              <a:latin typeface="+mn-lt"/>
            </a:endParaRPr>
          </a:p>
        </p:txBody>
      </p:sp>
    </p:spTree>
    <p:extLst>
      <p:ext uri="{BB962C8B-B14F-4D97-AF65-F5344CB8AC3E}">
        <p14:creationId xmlns:p14="http://schemas.microsoft.com/office/powerpoint/2010/main" val="3328604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XQuery: Specifying Queries in </a:t>
            </a:r>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a:t>
            </a:r>
            <a:r>
              <a:rPr lang="en-US" altLang="en-US" sz="2000" b="0" dirty="0" smtClean="0"/>
              <a:t>(2 </a:t>
            </a:r>
            <a:r>
              <a:rPr lang="en-US" altLang="en-US" sz="2000" b="0" dirty="0"/>
              <a:t>of 2)</a:t>
            </a:r>
            <a:endParaRPr lang="en-IN" sz="2000" dirty="0"/>
          </a:p>
        </p:txBody>
      </p:sp>
      <p:sp>
        <p:nvSpPr>
          <p:cNvPr id="3" name="Text Placeholder 2"/>
          <p:cNvSpPr>
            <a:spLocks noGrp="1"/>
          </p:cNvSpPr>
          <p:nvPr>
            <p:ph type="body" idx="1"/>
          </p:nvPr>
        </p:nvSpPr>
        <p:spPr>
          <a:xfrm>
            <a:off x="457200" y="1600201"/>
            <a:ext cx="8229600" cy="502920"/>
          </a:xfrm>
        </p:spPr>
        <p:txBody>
          <a:bodyPr/>
          <a:lstStyle/>
          <a:p>
            <a:r>
              <a:rPr lang="en-US" altLang="en-US" sz="2400" dirty="0">
                <a:latin typeface="+mn-lt"/>
              </a:rPr>
              <a:t>Example</a:t>
            </a:r>
            <a:endParaRPr lang="en-IN" sz="2400" dirty="0">
              <a:latin typeface="+mn-lt"/>
            </a:endParaRPr>
          </a:p>
        </p:txBody>
      </p:sp>
      <p:pic>
        <p:nvPicPr>
          <p:cNvPr id="5" name="Picture 5" descr="Computer code. The code has 7 lines. The lines read as follows. Line 1. LET dollar sign d colon equals doc left parenthesis www period company period c o m forward slash info period xml right parenthesis. Line 2. FOR dollar sign x IN dollar sign d forward slash company forward slash project left bracket project Number equals 5 right bracket forward slash project Worker comma. Line 3, indented once. dollar sign y IN dollar sign d forward slash company forward slash employee. Line 4. WHERE dollar sign x forward slash hours g t 20 period 0 AND dollar sign y period s s n equals dollar sign x period s s n. Line 5. ORDER BY dollar sign x forward slash hours. Line 6. RETURN left angle bracket res right angle bracket dollar sign y forward slash employee Name forward slash first Name comma dollar sign y forward slash employee Name forward slash last Name comma. Line 7, indented twice. dollar sign x forward slash hours left angle bracket forward slash res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784" y="2438400"/>
            <a:ext cx="79422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735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Introduction</a:t>
            </a:r>
            <a:endParaRPr lang="en-IN" dirty="0">
              <a:solidFill>
                <a:schemeClr val="tx2"/>
              </a:solidFill>
            </a:endParaRPr>
          </a:p>
        </p:txBody>
      </p:sp>
      <p:sp>
        <p:nvSpPr>
          <p:cNvPr id="3" name="Text Placeholder 2"/>
          <p:cNvSpPr>
            <a:spLocks noGrp="1"/>
          </p:cNvSpPr>
          <p:nvPr>
            <p:ph type="body" idx="1"/>
          </p:nvPr>
        </p:nvSpPr>
        <p:spPr/>
        <p:txBody>
          <a:bodyPr/>
          <a:lstStyle/>
          <a:p>
            <a:r>
              <a:rPr lang="en-US" altLang="en-US" sz="2400" dirty="0">
                <a:latin typeface="+mn-lt"/>
              </a:rPr>
              <a:t>Databases function as data sources for Web applications</a:t>
            </a:r>
          </a:p>
          <a:p>
            <a:pPr lvl="1"/>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endParaRPr lang="en-US" altLang="en-US" sz="2400" dirty="0">
              <a:latin typeface="+mn-lt"/>
            </a:endParaRPr>
          </a:p>
          <a:p>
            <a:pPr lvl="2"/>
            <a:r>
              <a:rPr lang="en-US" altLang="en-US" sz="2400" dirty="0">
                <a:latin typeface="+mn-lt"/>
              </a:rPr>
              <a:t>Used in static Web pages</a:t>
            </a:r>
          </a:p>
          <a:p>
            <a:pPr lvl="1"/>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2400" dirty="0">
                <a:latin typeface="+mn-lt"/>
              </a:rPr>
              <a:t>, </a:t>
            </a:r>
            <a:r>
              <a:rPr lang="en-US" altLang="en-US" sz="2400" dirty="0" smtClean="0">
                <a:latin typeface="+mn-lt"/>
              </a:rPr>
              <a:t>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N</a:t>
            </a:r>
            <a:endParaRPr lang="en-US" altLang="en-US" sz="2400" dirty="0">
              <a:latin typeface="+mn-lt"/>
            </a:endParaRPr>
          </a:p>
          <a:p>
            <a:pPr lvl="2"/>
            <a:r>
              <a:rPr lang="en-US" altLang="en-US" sz="2400" dirty="0">
                <a:latin typeface="+mn-lt"/>
              </a:rPr>
              <a:t>Self-describing documents</a:t>
            </a:r>
          </a:p>
          <a:p>
            <a:pPr lvl="2"/>
            <a:r>
              <a:rPr lang="en-US" altLang="en-US" sz="2400" dirty="0">
                <a:latin typeface="+mn-lt"/>
              </a:rPr>
              <a:t>Dynamic Web pages</a:t>
            </a:r>
          </a:p>
          <a:p>
            <a:r>
              <a:rPr lang="en-US" altLang="en-US" sz="2400" dirty="0">
                <a:latin typeface="+mn-lt"/>
              </a:rPr>
              <a:t>Chapter focus: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data </a:t>
            </a:r>
            <a:r>
              <a:rPr lang="en-US" altLang="en-US" sz="2400" dirty="0">
                <a:latin typeface="+mn-lt"/>
              </a:rPr>
              <a:t>model and </a:t>
            </a:r>
            <a:r>
              <a:rPr lang="en-US" altLang="en-US" sz="2400" dirty="0" smtClean="0">
                <a:latin typeface="+mn-lt"/>
              </a:rPr>
              <a:t>languages</a:t>
            </a:r>
            <a:endParaRPr lang="en-US" altLang="en-US" sz="2400" dirty="0">
              <a:latin typeface="+mn-lt"/>
            </a:endParaRPr>
          </a:p>
        </p:txBody>
      </p:sp>
    </p:spTree>
    <p:extLst>
      <p:ext uri="{BB962C8B-B14F-4D97-AF65-F5344CB8AC3E}">
        <p14:creationId xmlns:p14="http://schemas.microsoft.com/office/powerpoint/2010/main" val="1302314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Languages and Protocols Related to </a:t>
            </a:r>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a:t>
            </a:r>
            <a:endParaRPr lang="en-IN" dirty="0"/>
          </a:p>
        </p:txBody>
      </p:sp>
      <p:sp>
        <p:nvSpPr>
          <p:cNvPr id="3" name="Text Placeholder 2"/>
          <p:cNvSpPr>
            <a:spLocks noGrp="1"/>
          </p:cNvSpPr>
          <p:nvPr>
            <p:ph type="body" idx="1"/>
          </p:nvPr>
        </p:nvSpPr>
        <p:spPr>
          <a:xfrm>
            <a:off x="457200" y="1600200"/>
            <a:ext cx="7827264" cy="4525963"/>
          </a:xfrm>
        </p:spPr>
        <p:txBody>
          <a:bodyPr/>
          <a:lstStyle/>
          <a:p>
            <a:r>
              <a:rPr lang="en-US" altLang="en-US" sz="2400" dirty="0">
                <a:latin typeface="+mn-lt"/>
              </a:rPr>
              <a:t>Extensible Stylesheet Language (</a:t>
            </a:r>
            <a:r>
              <a:rPr lang="en-US" altLang="en-US" sz="2400" dirty="0" smtClean="0">
                <a:latin typeface="+mn-lt"/>
              </a:rPr>
              <a:t>X</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L</a:t>
            </a:r>
            <a:r>
              <a:rPr lang="en-US" altLang="en-US" sz="2400" dirty="0">
                <a:latin typeface="+mn-lt"/>
              </a:rPr>
              <a:t>)</a:t>
            </a:r>
          </a:p>
          <a:p>
            <a:r>
              <a:rPr lang="en-US" altLang="en-US" sz="2400" dirty="0">
                <a:latin typeface="+mn-lt"/>
              </a:rPr>
              <a:t>Extensible Stylesheet Language for Transformations (</a:t>
            </a:r>
            <a:r>
              <a:rPr lang="en-US" altLang="en-US" sz="2400" dirty="0" smtClean="0">
                <a:latin typeface="+mn-lt"/>
              </a:rPr>
              <a:t>X</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T</a:t>
            </a:r>
            <a:r>
              <a:rPr lang="en-US" altLang="en-US" sz="2400" dirty="0">
                <a:latin typeface="+mn-lt"/>
              </a:rPr>
              <a:t>)</a:t>
            </a:r>
          </a:p>
          <a:p>
            <a:r>
              <a:rPr lang="en-US" altLang="en-US" sz="2400" dirty="0">
                <a:latin typeface="+mn-lt"/>
              </a:rPr>
              <a:t>Web Services Description Language (</a:t>
            </a:r>
            <a:r>
              <a:rPr lang="en-US" altLang="en-US" sz="2400" dirty="0" smtClean="0">
                <a:latin typeface="+mn-lt"/>
              </a:rPr>
              <a:t>W</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a:t>
            </a:r>
            <a:r>
              <a:rPr lang="en-US" altLang="en-US" sz="2400" dirty="0">
                <a:latin typeface="+mn-lt"/>
              </a:rPr>
              <a:t>)</a:t>
            </a:r>
          </a:p>
          <a:p>
            <a:r>
              <a:rPr lang="en-US" altLang="en-US" sz="2400" dirty="0">
                <a:latin typeface="+mn-lt"/>
              </a:rPr>
              <a:t>Simple Object Access Protocol (</a:t>
            </a:r>
            <a:r>
              <a:rPr lang="en-US" altLang="en-US" sz="2400" dirty="0" smtClean="0">
                <a:latin typeface="+mn-lt"/>
              </a:rPr>
              <a:t>S</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P</a:t>
            </a:r>
            <a:r>
              <a:rPr lang="en-US" altLang="en-US" sz="2400" dirty="0">
                <a:latin typeface="+mn-lt"/>
              </a:rPr>
              <a:t>)</a:t>
            </a:r>
          </a:p>
          <a:p>
            <a:r>
              <a:rPr lang="en-US" altLang="en-US" sz="2400" dirty="0">
                <a:latin typeface="+mn-lt"/>
              </a:rPr>
              <a:t>Resource Description Framework (</a:t>
            </a:r>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endParaRPr lang="en-US" altLang="en-US" sz="2400" dirty="0">
              <a:latin typeface="+mn-lt"/>
            </a:endParaRPr>
          </a:p>
        </p:txBody>
      </p:sp>
    </p:spTree>
    <p:extLst>
      <p:ext uri="{BB962C8B-B14F-4D97-AF65-F5344CB8AC3E}">
        <p14:creationId xmlns:p14="http://schemas.microsoft.com/office/powerpoint/2010/main" val="229616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13.6 Extracting X</a:t>
            </a:r>
            <a:r>
              <a:rPr lang="en-US" altLang="en-US" sz="100" dirty="0" smtClean="0"/>
              <a:t> </a:t>
            </a:r>
            <a:r>
              <a:rPr lang="en-US" altLang="en-US" dirty="0" smtClean="0"/>
              <a:t>M</a:t>
            </a:r>
            <a:r>
              <a:rPr lang="en-US" altLang="en-US" sz="100" dirty="0" smtClean="0"/>
              <a:t> </a:t>
            </a:r>
            <a:r>
              <a:rPr lang="en-US" altLang="en-US" dirty="0" smtClean="0"/>
              <a:t>L </a:t>
            </a:r>
            <a:r>
              <a:rPr lang="en-US" altLang="en-US" dirty="0"/>
              <a:t>Documents from Relational Databases</a:t>
            </a:r>
            <a:endParaRPr lang="en-IN" dirty="0"/>
          </a:p>
        </p:txBody>
      </p:sp>
      <p:sp>
        <p:nvSpPr>
          <p:cNvPr id="3" name="Text Placeholder 2"/>
          <p:cNvSpPr>
            <a:spLocks noGrp="1"/>
          </p:cNvSpPr>
          <p:nvPr>
            <p:ph type="body" idx="1"/>
          </p:nvPr>
        </p:nvSpPr>
        <p:spPr/>
        <p:txBody>
          <a:bodyPr/>
          <a:lstStyle/>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uses hierarchical (tree) model</a:t>
            </a:r>
          </a:p>
          <a:p>
            <a:r>
              <a:rPr lang="en-US" altLang="en-US" sz="2400" dirty="0">
                <a:latin typeface="+mn-lt"/>
              </a:rPr>
              <a:t>Common database model is flat relational database</a:t>
            </a:r>
          </a:p>
          <a:p>
            <a:r>
              <a:rPr lang="en-US" altLang="en-US" sz="2400" dirty="0">
                <a:latin typeface="+mn-lt"/>
              </a:rPr>
              <a:t>Conceptually represent using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schema</a:t>
            </a:r>
          </a:p>
          <a:p>
            <a:r>
              <a:rPr lang="en-US" altLang="en-US" sz="2400" dirty="0">
                <a:latin typeface="+mn-lt"/>
              </a:rPr>
              <a:t>University example (follows)</a:t>
            </a:r>
          </a:p>
          <a:p>
            <a:pPr lvl="1"/>
            <a:r>
              <a:rPr lang="en-US" altLang="en-US" sz="2400" dirty="0">
                <a:latin typeface="+mn-lt"/>
              </a:rPr>
              <a:t>Choices for root: course, student, </a:t>
            </a:r>
            <a:r>
              <a:rPr lang="en-US" altLang="en-US" sz="2400" dirty="0" smtClean="0">
                <a:latin typeface="+mn-lt"/>
              </a:rPr>
              <a:t>section</a:t>
            </a:r>
            <a:endParaRPr lang="en-US" altLang="en-US" sz="2400" dirty="0">
              <a:latin typeface="+mn-lt"/>
            </a:endParaRPr>
          </a:p>
        </p:txBody>
      </p:sp>
    </p:spTree>
    <p:extLst>
      <p:ext uri="{BB962C8B-B14F-4D97-AF65-F5344CB8AC3E}">
        <p14:creationId xmlns:p14="http://schemas.microsoft.com/office/powerpoint/2010/main" val="1455885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University </a:t>
            </a:r>
            <a:r>
              <a:rPr lang="en-US" altLang="en-US" dirty="0" smtClean="0"/>
              <a:t>Example </a:t>
            </a:r>
            <a:r>
              <a:rPr lang="en-US" altLang="en-US" sz="2000" b="0" dirty="0" smtClean="0"/>
              <a:t>(1 of 6)</a:t>
            </a:r>
            <a:endParaRPr lang="en-IN" sz="2000" b="0" dirty="0"/>
          </a:p>
        </p:txBody>
      </p:sp>
      <p:sp>
        <p:nvSpPr>
          <p:cNvPr id="3" name="Text Placeholder 2"/>
          <p:cNvSpPr>
            <a:spLocks noGrp="1"/>
          </p:cNvSpPr>
          <p:nvPr>
            <p:ph type="body" idx="1"/>
          </p:nvPr>
        </p:nvSpPr>
        <p:spPr>
          <a:xfrm>
            <a:off x="457200" y="1600201"/>
            <a:ext cx="8229600" cy="658368"/>
          </a:xfrm>
        </p:spPr>
        <p:txBody>
          <a:bodyPr/>
          <a:lstStyle/>
          <a:p>
            <a:pPr marL="0" indent="0">
              <a:buNone/>
            </a:pPr>
            <a:r>
              <a:rPr lang="en-US" altLang="en-US" sz="2000" dirty="0">
                <a:solidFill>
                  <a:schemeClr val="tx1"/>
                </a:solidFill>
                <a:latin typeface="+mn-lt"/>
              </a:rPr>
              <a:t>Figure 13.8 An </a:t>
            </a:r>
            <a:r>
              <a:rPr lang="en-US" altLang="en-US" sz="2000" dirty="0" smtClean="0">
                <a:solidFill>
                  <a:schemeClr val="tx1"/>
                </a:solidFill>
                <a:latin typeface="+mn-lt"/>
              </a:rPr>
              <a:t>E</a:t>
            </a:r>
            <a:r>
              <a:rPr lang="en-US" altLang="en-US" sz="100" dirty="0" smtClean="0">
                <a:solidFill>
                  <a:schemeClr val="tx1"/>
                </a:solidFill>
                <a:latin typeface="+mn-lt"/>
              </a:rPr>
              <a:t> </a:t>
            </a:r>
            <a:r>
              <a:rPr lang="en-US" altLang="en-US" sz="2000" dirty="0" smtClean="0">
                <a:solidFill>
                  <a:schemeClr val="tx1"/>
                </a:solidFill>
                <a:latin typeface="+mn-lt"/>
              </a:rPr>
              <a:t>R </a:t>
            </a:r>
            <a:r>
              <a:rPr lang="en-US" altLang="en-US" sz="2000" dirty="0">
                <a:solidFill>
                  <a:schemeClr val="tx1"/>
                </a:solidFill>
                <a:latin typeface="+mn-lt"/>
              </a:rPr>
              <a:t>schema diagram for a simplified UNIVERSITY </a:t>
            </a:r>
            <a:r>
              <a:rPr lang="en-US" altLang="en-US" sz="2000" dirty="0" smtClean="0">
                <a:solidFill>
                  <a:schemeClr val="tx1"/>
                </a:solidFill>
                <a:latin typeface="+mn-lt"/>
              </a:rPr>
              <a:t>database</a:t>
            </a:r>
            <a:endParaRPr lang="en-US" altLang="en-US" sz="2000" dirty="0">
              <a:solidFill>
                <a:schemeClr val="tx1"/>
              </a:solidFill>
              <a:latin typeface="+mn-lt"/>
            </a:endParaRPr>
          </a:p>
        </p:txBody>
      </p:sp>
      <p:pic>
        <p:nvPicPr>
          <p:cNvPr id="4" name="Picture 2" descr="An E R schema representation for university database. A super class, DEPARTMENT with attribute, name has three classes as follows: student; Course; and instructor. Further these classes are connected to a single class, section. Department has three one way connections. Section has three N way connections. The STUDENT has three attributes S s n; name; and class. Between student and department, it has N way relationship with major dept that leads to S D relationship with DEPARTMENT and one way relationship of student leads to S D relationship. Between student and section, S S relationship with attribute, Grade is present. The student has M relationship that indicates, sections completed from STUDENT to S S and N relationship that student attended to S S. The COURSE has two attributes name; and number. Between course and department, it has N way relationship with department that leads to D C relationship and One way relationship of course leads to C S relationship. From course, one way relationship of sections to C S relationship and course N relationship from section to C s. The INSTRUCTOR has four attributes S s n; name; rank and salary. Then it is connected to class, section. The INSTRUCTOR has N way relationship with department that leads to D 1 relationship, and One way relationship from DEPARTMENT leads to D 1 relationship. From instructor, one way relationship of sections taught to S 1 relationship and instructors N relationship from section to S 1. The class, SECTIONS has three attributes Numbers, year, and Q t 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9100" y="2636734"/>
            <a:ext cx="4826264" cy="354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490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University Example </a:t>
            </a:r>
            <a:r>
              <a:rPr lang="en-US" altLang="en-US" sz="2000" b="0" dirty="0" smtClean="0"/>
              <a:t>(2 </a:t>
            </a:r>
            <a:r>
              <a:rPr lang="en-US" altLang="en-US" sz="2000" b="0" dirty="0"/>
              <a:t>of </a:t>
            </a:r>
            <a:r>
              <a:rPr lang="en-US" altLang="en-US" sz="2000" b="0" dirty="0" smtClean="0"/>
              <a:t>6)</a:t>
            </a:r>
            <a:endParaRPr lang="en-IN" dirty="0"/>
          </a:p>
        </p:txBody>
      </p:sp>
      <p:sp>
        <p:nvSpPr>
          <p:cNvPr id="3" name="Text Placeholder 2"/>
          <p:cNvSpPr>
            <a:spLocks noGrp="1"/>
          </p:cNvSpPr>
          <p:nvPr>
            <p:ph type="body" idx="1"/>
          </p:nvPr>
        </p:nvSpPr>
        <p:spPr>
          <a:xfrm>
            <a:off x="457200" y="1600201"/>
            <a:ext cx="8058531" cy="804672"/>
          </a:xfrm>
        </p:spPr>
        <p:txBody>
          <a:bodyPr/>
          <a:lstStyle/>
          <a:p>
            <a:pPr marL="0" indent="0">
              <a:buNone/>
            </a:pPr>
            <a:r>
              <a:rPr lang="en-US" altLang="en-US" sz="2000" dirty="0">
                <a:solidFill>
                  <a:schemeClr val="tx1"/>
                </a:solidFill>
                <a:latin typeface="+mn-lt"/>
              </a:rPr>
              <a:t>Figure 13.9 Subset of the UNIVERSITY database schema needed for </a:t>
            </a:r>
            <a:r>
              <a:rPr lang="en-US" altLang="en-US" sz="2000" dirty="0" smtClean="0">
                <a:solidFill>
                  <a:schemeClr val="tx1"/>
                </a:solidFill>
                <a:latin typeface="+mn-lt"/>
              </a:rPr>
              <a:t>X</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L </a:t>
            </a:r>
            <a:r>
              <a:rPr lang="en-US" altLang="en-US" sz="2000" dirty="0">
                <a:solidFill>
                  <a:schemeClr val="tx1"/>
                </a:solidFill>
                <a:latin typeface="+mn-lt"/>
              </a:rPr>
              <a:t>document </a:t>
            </a:r>
            <a:r>
              <a:rPr lang="en-US" altLang="en-US" sz="2000" dirty="0" smtClean="0">
                <a:solidFill>
                  <a:schemeClr val="tx1"/>
                </a:solidFill>
                <a:latin typeface="+mn-lt"/>
              </a:rPr>
              <a:t>extraction</a:t>
            </a:r>
            <a:endParaRPr lang="en-US" altLang="en-US" sz="2000" dirty="0">
              <a:solidFill>
                <a:schemeClr val="tx1"/>
              </a:solidFill>
              <a:latin typeface="+mn-lt"/>
            </a:endParaRPr>
          </a:p>
        </p:txBody>
      </p:sp>
      <p:pic>
        <p:nvPicPr>
          <p:cNvPr id="4" name="Picture 2" descr="An E R subset representation of university database.&#10;Three classes, student; sections; and course are present in between two S D relationship. First is between student and section and second is between section and course. Class, student has three attributes as follows: S s n; Name; and class. Class, section has three attributes as follows: year; Number; and Q t r. Class, course has two attributes: Number and Name. S D relationship has grade attribute. Student of sections completed has M way relationship to S D, Similarly section of student attended has N way relationship to S D. Section also have course of N way relationship to S D, Similarly course has sections of one way relationship to S 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981" y="2834651"/>
            <a:ext cx="7905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689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University Example </a:t>
            </a:r>
            <a:r>
              <a:rPr lang="en-US" altLang="en-US" sz="2000" b="0" dirty="0" smtClean="0"/>
              <a:t>(3 </a:t>
            </a:r>
            <a:r>
              <a:rPr lang="en-US" altLang="en-US" sz="2000" b="0" dirty="0"/>
              <a:t>of 6)</a:t>
            </a:r>
            <a:endParaRPr lang="en-IN" dirty="0"/>
          </a:p>
        </p:txBody>
      </p:sp>
      <p:sp>
        <p:nvSpPr>
          <p:cNvPr id="3" name="Text Placeholder 2"/>
          <p:cNvSpPr>
            <a:spLocks noGrp="1"/>
          </p:cNvSpPr>
          <p:nvPr>
            <p:ph type="body" idx="1"/>
          </p:nvPr>
        </p:nvSpPr>
        <p:spPr>
          <a:xfrm>
            <a:off x="457200" y="1600201"/>
            <a:ext cx="8229600" cy="448056"/>
          </a:xfrm>
        </p:spPr>
        <p:txBody>
          <a:bodyPr/>
          <a:lstStyle/>
          <a:p>
            <a:pPr marL="0" indent="0">
              <a:buNone/>
            </a:pPr>
            <a:r>
              <a:rPr lang="en-US" altLang="en-US" sz="2000" dirty="0">
                <a:solidFill>
                  <a:schemeClr val="tx1"/>
                </a:solidFill>
                <a:latin typeface="+mn-lt"/>
              </a:rPr>
              <a:t>Figure 13.10 Hierarchical (tree) view with ‘COURSE’ as the </a:t>
            </a:r>
            <a:r>
              <a:rPr lang="en-US" altLang="en-US" sz="2000" dirty="0" smtClean="0">
                <a:solidFill>
                  <a:schemeClr val="tx1"/>
                </a:solidFill>
                <a:latin typeface="+mn-lt"/>
              </a:rPr>
              <a:t>root</a:t>
            </a:r>
            <a:endParaRPr lang="en-US" altLang="en-US" sz="2000" dirty="0">
              <a:solidFill>
                <a:schemeClr val="tx1"/>
              </a:solidFill>
              <a:latin typeface="+mn-lt"/>
            </a:endParaRPr>
          </a:p>
        </p:txBody>
      </p:sp>
      <p:pic>
        <p:nvPicPr>
          <p:cNvPr id="4" name="Picture 4" descr="A hierarchical tree of classes. Class, course has two attributes Number and name. It has 1: N relationship with section, where it has three attributes Number; Year; and Q t r. The section has 1: N relationship with class, student. It has four attributes: S s n; Name; Class; and Grad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3594" y="2312262"/>
            <a:ext cx="2659455" cy="39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900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University Example </a:t>
            </a:r>
            <a:r>
              <a:rPr lang="en-US" altLang="en-US" sz="2000" b="0" dirty="0" smtClean="0"/>
              <a:t>(4 </a:t>
            </a:r>
            <a:r>
              <a:rPr lang="en-US" altLang="en-US" sz="2000" b="0" dirty="0"/>
              <a:t>of 6)</a:t>
            </a:r>
            <a:endParaRPr lang="en-IN" dirty="0"/>
          </a:p>
        </p:txBody>
      </p:sp>
      <p:sp>
        <p:nvSpPr>
          <p:cNvPr id="3" name="Text Placeholder 2"/>
          <p:cNvSpPr>
            <a:spLocks noGrp="1"/>
          </p:cNvSpPr>
          <p:nvPr>
            <p:ph type="body" idx="1"/>
          </p:nvPr>
        </p:nvSpPr>
        <p:spPr>
          <a:xfrm>
            <a:off x="457200" y="1600201"/>
            <a:ext cx="8229600" cy="420624"/>
          </a:xfrm>
        </p:spPr>
        <p:txBody>
          <a:bodyPr/>
          <a:lstStyle/>
          <a:p>
            <a:pPr marL="0" indent="0">
              <a:buNone/>
            </a:pPr>
            <a:r>
              <a:rPr lang="en-US" altLang="en-US" sz="2000" dirty="0">
                <a:solidFill>
                  <a:schemeClr val="tx1"/>
                </a:solidFill>
                <a:latin typeface="+mn-lt"/>
              </a:rPr>
              <a:t>Figure 13.11 </a:t>
            </a:r>
            <a:r>
              <a:rPr lang="en-US" altLang="en-US" sz="2000" dirty="0" smtClean="0">
                <a:solidFill>
                  <a:schemeClr val="tx1"/>
                </a:solidFill>
                <a:latin typeface="+mn-lt"/>
              </a:rPr>
              <a:t>X</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L </a:t>
            </a:r>
            <a:r>
              <a:rPr lang="en-US" altLang="en-US" sz="2000" dirty="0">
                <a:solidFill>
                  <a:schemeClr val="tx1"/>
                </a:solidFill>
                <a:latin typeface="+mn-lt"/>
              </a:rPr>
              <a:t>schema with ‘COURSE’ as the </a:t>
            </a:r>
            <a:r>
              <a:rPr lang="en-US" altLang="en-US" sz="2000" dirty="0" smtClean="0">
                <a:solidFill>
                  <a:schemeClr val="tx1"/>
                </a:solidFill>
                <a:latin typeface="+mn-lt"/>
              </a:rPr>
              <a:t>root</a:t>
            </a:r>
            <a:endParaRPr lang="en-US" altLang="en-US" sz="2000" dirty="0">
              <a:solidFill>
                <a:schemeClr val="tx1"/>
              </a:solidFill>
              <a:latin typeface="+mn-lt"/>
            </a:endParaRPr>
          </a:p>
        </p:txBody>
      </p:sp>
      <p:pic>
        <p:nvPicPr>
          <p:cNvPr id="4" name="Picture 1" descr="Computer code has 25 lines. The lines read as follows. Line 1. left angle bracket x s d colon element name equals double quote root double quote right angle bracket. Line 2, indented once. left angle bracket x s d colon sequence right angle bracket. Line 3, indented once. left angle bracket x s d colon element name equals double quote course double quote min Occurs equals double quote 0 double quote max Occurs equals double quote unbounded double quote right angle bracket. Line 4, indented twice. left angle bracket x s d colon sequence right angle bracket. Line 5, indented 3 times. left angle bracket x s d colon element name equals double quote c name double quote type equals double quote x s d colon string double quote forward slash right angle bracket. Line 6, indented 3 times. left angle bracket x s d colon element name equals double quote c number double quote type equals double quote x s d colon unsigned I n t double quote forward slash right angle bracket. Line 7, indented 3 times. left angle bracket x s d colon element name equals double quote section double quote min Occurs equals double quote0double quote max Occurs equals double quote unbounded double quote right angle bracket. Line 8, indented 4 times. left angle bracket x s d colon sequence right angle bracket. Line 9, indented 5 times. left angle bracket x s d colon element name equals double quote s e c number double quote type equals double quote x s d colon unsigned I n t double quote forward slash right angle bracket. Line 10, indented 5 times. left angle bracket x s d colon element name equals double quote year double quote type equals double quote x s d colon string double quote forward slash right angle bracket. Line 11, indented 5 times. left angle bracket x s d colon element name equals double quote quarter double quote type equals double quote x s d colon string double quote forward slash right angle bracket. Line 12, indented 5 times. left angle bracket x s d colon element name equals double quote student double quote min Occurs equals double quote 0 double quote max Occurs equals double quote unbounded double quote right angle bracket. Line 13, indented 6 times. left angle bracket x s d colon sequence right angle bracket. Line 14, indented 7 times. left angle bracket x s d colon element name equals double quote s s n double quote type equals double quote x s d colon string double quote forward slash right angle bracket. Line 15, indented 7 times. left angle bracket x s d colon element name equals double quotes name double quote type equals double quote x s d colon string double quote forward slash right angle bracket. Line 16, indented 7 times. left angle bracket x s d colon element name equals double quote class double quote type equals double quote x s d colon string double quote forward slash right angle bracket. Line 17, indented 7 times. left angle bracket x s d colon element name equals double quote grade double quote type equals double quote x s d colon string double quote forward slash right angle bracket. Line 18, indented 6 times. left angle bracket forward slash x s d colon sequence right angle bracket. Line 19, indented 5 times. left angle bracket forward slash x s d colon element right angle bracket. Line 20, indented 4 times. left angle bracket forward slash x s d colon sequence right angle bracket. Line 21, indented 3 times. left angle bracket forward slash x s d colon element right angle bracket. Line 22, indented twice. left angle bracket forward slash x s d colon sequence right angle bracket. Line 23, indented once. left angle bracket forward slash x s d colon element right angle bracket. Line 24, indented once. left angle bracket forward slash x s d colon sequence right angle bracket. Line 25, indented once. left angle bracket forward slash x s d colon element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8065" y="2211830"/>
            <a:ext cx="5290126" cy="402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699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University Example </a:t>
            </a:r>
            <a:r>
              <a:rPr lang="en-US" altLang="en-US" sz="2000" b="0" dirty="0" smtClean="0"/>
              <a:t>(5 </a:t>
            </a:r>
            <a:r>
              <a:rPr lang="en-US" altLang="en-US" sz="2000" b="0" dirty="0"/>
              <a:t>of 6)</a:t>
            </a:r>
            <a:endParaRPr lang="en-IN" dirty="0"/>
          </a:p>
        </p:txBody>
      </p:sp>
      <p:sp>
        <p:nvSpPr>
          <p:cNvPr id="3" name="Text Placeholder 2"/>
          <p:cNvSpPr>
            <a:spLocks noGrp="1"/>
          </p:cNvSpPr>
          <p:nvPr>
            <p:ph type="body" idx="1"/>
          </p:nvPr>
        </p:nvSpPr>
        <p:spPr>
          <a:xfrm>
            <a:off x="457200" y="1600201"/>
            <a:ext cx="8229600" cy="493776"/>
          </a:xfrm>
        </p:spPr>
        <p:txBody>
          <a:bodyPr/>
          <a:lstStyle/>
          <a:p>
            <a:pPr marL="0" indent="0">
              <a:buNone/>
            </a:pPr>
            <a:r>
              <a:rPr lang="en-US" altLang="en-US" sz="2000" dirty="0">
                <a:solidFill>
                  <a:schemeClr val="tx1"/>
                </a:solidFill>
                <a:latin typeface="+mn-lt"/>
              </a:rPr>
              <a:t>Figure 13.12 Hierarchical (tree) view with ‘STUDENT’ as the </a:t>
            </a:r>
            <a:r>
              <a:rPr lang="en-US" altLang="en-US" sz="2000" dirty="0" smtClean="0">
                <a:solidFill>
                  <a:schemeClr val="tx1"/>
                </a:solidFill>
                <a:latin typeface="+mn-lt"/>
              </a:rPr>
              <a:t>root</a:t>
            </a:r>
            <a:endParaRPr lang="en-US" altLang="en-US" sz="2000" dirty="0">
              <a:solidFill>
                <a:schemeClr val="tx1"/>
              </a:solidFill>
              <a:latin typeface="+mn-lt"/>
            </a:endParaRPr>
          </a:p>
        </p:txBody>
      </p:sp>
      <p:pic>
        <p:nvPicPr>
          <p:cNvPr id="4" name="Picture 2" descr="A hierarchical tree of classes. Class, student has three attributes: S s n; name; and class. The sections are completed and have 1: N relationship with section, where it has six attributes Number; Year; Q t r; Grade; Course underscore number; and Course underscore name. The section has 1: N relationship with class, course. It has two attributes same of section, Course underscore number; and Course underscore nam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5821" y="2223927"/>
            <a:ext cx="3063638" cy="414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932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University Example </a:t>
            </a:r>
            <a:r>
              <a:rPr lang="en-US" altLang="en-US" sz="2000" b="0" dirty="0" smtClean="0"/>
              <a:t>(6 </a:t>
            </a:r>
            <a:r>
              <a:rPr lang="en-US" altLang="en-US" sz="2000" b="0" dirty="0"/>
              <a:t>of 6)</a:t>
            </a:r>
            <a:endParaRPr lang="en-IN" dirty="0"/>
          </a:p>
        </p:txBody>
      </p:sp>
      <p:sp>
        <p:nvSpPr>
          <p:cNvPr id="3" name="Text Placeholder 2"/>
          <p:cNvSpPr>
            <a:spLocks noGrp="1"/>
          </p:cNvSpPr>
          <p:nvPr>
            <p:ph type="body" idx="1"/>
          </p:nvPr>
        </p:nvSpPr>
        <p:spPr>
          <a:xfrm>
            <a:off x="457200" y="1600201"/>
            <a:ext cx="8229600" cy="457200"/>
          </a:xfrm>
        </p:spPr>
        <p:txBody>
          <a:bodyPr/>
          <a:lstStyle/>
          <a:p>
            <a:pPr marL="0" indent="0">
              <a:buNone/>
            </a:pPr>
            <a:r>
              <a:rPr lang="en-US" altLang="en-US" sz="2000" dirty="0">
                <a:solidFill>
                  <a:schemeClr val="tx1"/>
                </a:solidFill>
                <a:latin typeface="+mn-lt"/>
              </a:rPr>
              <a:t>Figure 13.13 </a:t>
            </a:r>
            <a:r>
              <a:rPr lang="en-US" altLang="en-US" sz="2000" dirty="0" smtClean="0">
                <a:solidFill>
                  <a:schemeClr val="tx1"/>
                </a:solidFill>
                <a:latin typeface="+mn-lt"/>
              </a:rPr>
              <a:t>X</a:t>
            </a:r>
            <a:r>
              <a:rPr lang="en-US" altLang="en-US" sz="100" dirty="0" smtClean="0">
                <a:solidFill>
                  <a:schemeClr val="tx1"/>
                </a:solidFill>
                <a:latin typeface="+mn-lt"/>
              </a:rPr>
              <a:t> </a:t>
            </a:r>
            <a:r>
              <a:rPr lang="en-US" altLang="en-US" sz="2000" dirty="0" smtClean="0">
                <a:solidFill>
                  <a:schemeClr val="tx1"/>
                </a:solidFill>
                <a:latin typeface="+mn-lt"/>
              </a:rPr>
              <a:t>M</a:t>
            </a:r>
            <a:r>
              <a:rPr lang="en-US" altLang="en-US" sz="100" dirty="0" smtClean="0">
                <a:solidFill>
                  <a:schemeClr val="tx1"/>
                </a:solidFill>
                <a:latin typeface="+mn-lt"/>
              </a:rPr>
              <a:t> </a:t>
            </a:r>
            <a:r>
              <a:rPr lang="en-US" altLang="en-US" sz="2000" dirty="0" smtClean="0">
                <a:solidFill>
                  <a:schemeClr val="tx1"/>
                </a:solidFill>
                <a:latin typeface="+mn-lt"/>
              </a:rPr>
              <a:t>L </a:t>
            </a:r>
            <a:r>
              <a:rPr lang="en-US" altLang="en-US" sz="2000" dirty="0">
                <a:solidFill>
                  <a:schemeClr val="tx1"/>
                </a:solidFill>
                <a:latin typeface="+mn-lt"/>
              </a:rPr>
              <a:t>schema document with ‘STUDENT’ as the </a:t>
            </a:r>
            <a:r>
              <a:rPr lang="en-US" altLang="en-US" sz="2000" dirty="0" smtClean="0">
                <a:solidFill>
                  <a:schemeClr val="tx1"/>
                </a:solidFill>
                <a:latin typeface="+mn-lt"/>
              </a:rPr>
              <a:t>root</a:t>
            </a:r>
            <a:endParaRPr lang="en-US" altLang="en-US" sz="2000" dirty="0">
              <a:solidFill>
                <a:schemeClr val="tx1"/>
              </a:solidFill>
              <a:latin typeface="+mn-lt"/>
            </a:endParaRPr>
          </a:p>
        </p:txBody>
      </p:sp>
      <p:pic>
        <p:nvPicPr>
          <p:cNvPr id="4" name="Picture 4" descr="Computer code has 21 lines. The lines read as follows. Line 1. left angle bracket x s d colon element name equals double quote root double quote right angle bracket. Line 2. left angle bracket x s d colon sequence right angle bracket. Line 3. left angle bracket x s d colon element name equals double quote student double quote min Occurs equals double quote0double quote max Occurs equals double quote unbounded double quote right angle bracket. Line 4, indented once. left angle bracket x s d colon sequence right angle bracket. Line 5, indented twice. left angle bracket x s d colon element name equals double quote s s n double quote type equals double quote x s d colon string double quote forward slash right angle bracket. Line 6, indented twice. left angle bracket x s d colon element name equals double quote s name double quote type equals double quote x s d colon string double quote forward slash right angle bracket. Line 7, indented twice. left angle bracket x s d colon element name equals double quote class double quote type equals double quote x s d colon string double quote forward slash right angle bracket. Line 8, indented twice. left angle bracket x s d colon element name equals double quote section double quote min Occurs equals double quote0double quote max Occurs equals double quote unbounded double quote right angle bracket. Line 9, indented 3 times. left angle bracket x s d colon sequence right angle bracket. Line 10, indented 4 times. left angle bracket x s d colon element name equals double quote s e c number double quote type equals double quote x s d colon unsigned I n t double quote forward slash right angle bracket. Line 11, indented 4 times. left angle bracket x s d colon element name equals double quote year double quote type equals double quote x s d colon string double quote forward slash right angle bracket. Line 12, indented 4 times. left angle bracket x s d colon element name equals double quote quarter double quote type equals double quote x s d colon string double quote forward slash right angle bracket. Line 13, indented 4 times. left angle bracket x s d colon element name equals double quote c number double quote type equals double quote x s d colon unsigned I n t double quote forward slash right angle bracket. Line 14, indented 4 times. left angle bracket x s d colon element name equals double quote c name double quote type equals double quote x s d colon string double quote forward slash right angle bracket. Line 15, indented 4 times. left angle bracket x s d colon element name equals double quote grade double quote type equals double quote x s d colon string double quote forward slash right angle bracket. Line 16, indented 3 times. left angle bracket forward slash x s d colon sequence right angle bracket. Line 17, indented twice. left angle bracket forward slash x s d colon element right angle bracket. Line 18, indented once. left angle bracket forward slash x s d colon sequence right angle bracket. Line 19. left angle bracket forward slash x s d colon element right angle bracket. Line 20. left angle bracket forward slash x s d colon sequence right angle bracket. Line 21. left angle bracket forward slash x s d colon element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9265" y="2454479"/>
            <a:ext cx="4975118" cy="372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158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Breaking Cycles to Convert Graphs into Trees</a:t>
            </a:r>
            <a:endParaRPr lang="en-IN" dirty="0"/>
          </a:p>
        </p:txBody>
      </p:sp>
      <p:pic>
        <p:nvPicPr>
          <p:cNvPr id="3" name="Picture 2" descr="Three hierarchical tree structure. First structure a, displays student has three classes interlinked as follows: section; Course; and department. Further these classes are connected to a single class, instructor. Second structure b, displays student with three classes interlinked as follows: section; Course; and department. Further the section has an instructor and Department has instructor 1. Third structure c, displays student with two classes as follows: section, M: N relationship with student; and department, N: 1 relationship with student. The section has N: 1 relationship with instructor, and Course 1. Department has 1: N relationship with instructor 1 and course"/>
          <p:cNvPicPr>
            <a:picLocks noChangeAspect="1"/>
          </p:cNvPicPr>
          <p:nvPr/>
        </p:nvPicPr>
        <p:blipFill>
          <a:blip r:embed="rId2"/>
          <a:stretch>
            <a:fillRect/>
          </a:stretch>
        </p:blipFill>
        <p:spPr>
          <a:xfrm>
            <a:off x="728133" y="1996291"/>
            <a:ext cx="7815749" cy="3432345"/>
          </a:xfrm>
          <a:prstGeom prst="rect">
            <a:avLst/>
          </a:prstGeom>
        </p:spPr>
      </p:pic>
    </p:spTree>
    <p:extLst>
      <p:ext uri="{BB962C8B-B14F-4D97-AF65-F5344CB8AC3E}">
        <p14:creationId xmlns:p14="http://schemas.microsoft.com/office/powerpoint/2010/main" val="3434682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Steps for Extracting </a:t>
            </a:r>
            <a:r>
              <a:rPr lang="en-US" altLang="en-US" dirty="0" smtClean="0"/>
              <a:t>X</a:t>
            </a:r>
            <a:r>
              <a:rPr lang="en-US" altLang="en-US" sz="100" dirty="0" smtClean="0"/>
              <a:t> </a:t>
            </a:r>
            <a:r>
              <a:rPr lang="en-US" altLang="en-US" dirty="0" smtClean="0"/>
              <a:t>M</a:t>
            </a:r>
            <a:r>
              <a:rPr lang="en-US" altLang="en-US" sz="100" dirty="0" smtClean="0"/>
              <a:t> </a:t>
            </a:r>
            <a:r>
              <a:rPr lang="en-US" altLang="en-US" dirty="0" smtClean="0"/>
              <a:t>L </a:t>
            </a:r>
            <a:r>
              <a:rPr lang="en-US" altLang="en-US" dirty="0"/>
              <a:t>Documents from Databases</a:t>
            </a:r>
            <a:endParaRPr lang="en-IN" dirty="0"/>
          </a:p>
        </p:txBody>
      </p:sp>
      <p:sp>
        <p:nvSpPr>
          <p:cNvPr id="3" name="Text Placeholder 2"/>
          <p:cNvSpPr>
            <a:spLocks noGrp="1"/>
          </p:cNvSpPr>
          <p:nvPr>
            <p:ph type="body" idx="1"/>
          </p:nvPr>
        </p:nvSpPr>
        <p:spPr/>
        <p:txBody>
          <a:bodyPr/>
          <a:lstStyle/>
          <a:p>
            <a:r>
              <a:rPr lang="en-US" altLang="en-US" sz="2400" dirty="0">
                <a:latin typeface="+mn-lt"/>
              </a:rPr>
              <a:t>Create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query to extract desired information</a:t>
            </a:r>
          </a:p>
          <a:p>
            <a:r>
              <a:rPr lang="en-US" altLang="en-US" sz="2400" dirty="0">
                <a:latin typeface="+mn-lt"/>
              </a:rPr>
              <a:t>Execute the query</a:t>
            </a:r>
          </a:p>
          <a:p>
            <a:r>
              <a:rPr lang="en-US" altLang="en-US" sz="2400" dirty="0">
                <a:latin typeface="+mn-lt"/>
              </a:rPr>
              <a:t>Restructure from flat to tree structure</a:t>
            </a:r>
          </a:p>
          <a:p>
            <a:r>
              <a:rPr lang="en-US" altLang="en-US" sz="2400" dirty="0">
                <a:latin typeface="+mn-lt"/>
              </a:rPr>
              <a:t>Customize query to select single or multiple objects into the document</a:t>
            </a:r>
          </a:p>
        </p:txBody>
      </p:sp>
    </p:spTree>
    <p:extLst>
      <p:ext uri="{BB962C8B-B14F-4D97-AF65-F5344CB8AC3E}">
        <p14:creationId xmlns:p14="http://schemas.microsoft.com/office/powerpoint/2010/main" val="627966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tx2"/>
                </a:solidFill>
              </a:rPr>
              <a:t>13.1 Structured, Semistructured, and Unstructured Data</a:t>
            </a:r>
            <a:r>
              <a:rPr lang="en-US" altLang="en-US" sz="3200" dirty="0" smtClean="0">
                <a:solidFill>
                  <a:schemeClr val="tx2"/>
                </a:solidFill>
              </a:rPr>
              <a:t> </a:t>
            </a:r>
            <a:r>
              <a:rPr lang="en-US" altLang="en-US" sz="2000" b="0" dirty="0" smtClean="0">
                <a:solidFill>
                  <a:schemeClr val="tx2"/>
                </a:solidFill>
              </a:rPr>
              <a:t>(1 of 2)</a:t>
            </a:r>
            <a:endParaRPr lang="en-IN" sz="2000" b="0" dirty="0">
              <a:solidFill>
                <a:schemeClr val="tx2"/>
              </a:solidFill>
            </a:endParaRPr>
          </a:p>
        </p:txBody>
      </p:sp>
      <p:sp>
        <p:nvSpPr>
          <p:cNvPr id="3" name="Text Placeholder 2"/>
          <p:cNvSpPr>
            <a:spLocks noGrp="1"/>
          </p:cNvSpPr>
          <p:nvPr>
            <p:ph type="body" idx="1"/>
          </p:nvPr>
        </p:nvSpPr>
        <p:spPr/>
        <p:txBody>
          <a:bodyPr/>
          <a:lstStyle/>
          <a:p>
            <a:r>
              <a:rPr lang="en-US" altLang="en-US" sz="2200" dirty="0">
                <a:latin typeface="+mn-lt"/>
              </a:rPr>
              <a:t>Structured data</a:t>
            </a:r>
          </a:p>
          <a:p>
            <a:pPr lvl="1"/>
            <a:r>
              <a:rPr lang="en-US" altLang="en-US" sz="2200" dirty="0">
                <a:latin typeface="+mn-lt"/>
              </a:rPr>
              <a:t>Stored in relational database</a:t>
            </a:r>
          </a:p>
          <a:p>
            <a:r>
              <a:rPr lang="en-US" altLang="en-US" sz="2200" dirty="0">
                <a:latin typeface="+mn-lt"/>
              </a:rPr>
              <a:t>Semistructured data</a:t>
            </a:r>
          </a:p>
          <a:p>
            <a:pPr lvl="1"/>
            <a:r>
              <a:rPr lang="en-US" altLang="en-US" sz="2200" dirty="0">
                <a:latin typeface="+mn-lt"/>
              </a:rPr>
              <a:t>Not all data has identical structure</a:t>
            </a:r>
          </a:p>
          <a:p>
            <a:pPr lvl="1"/>
            <a:r>
              <a:rPr lang="en-US" altLang="en-US" sz="2200" dirty="0">
                <a:latin typeface="+mn-lt"/>
              </a:rPr>
              <a:t>Schema information mixed in</a:t>
            </a:r>
          </a:p>
          <a:p>
            <a:pPr lvl="2"/>
            <a:r>
              <a:rPr lang="en-US" altLang="en-US" sz="2200" dirty="0">
                <a:latin typeface="+mn-lt"/>
              </a:rPr>
              <a:t>Self-describing</a:t>
            </a:r>
          </a:p>
          <a:p>
            <a:pPr lvl="1"/>
            <a:r>
              <a:rPr lang="en-US" altLang="en-US" sz="2200" dirty="0">
                <a:latin typeface="+mn-lt"/>
              </a:rPr>
              <a:t>Directed graph model</a:t>
            </a:r>
          </a:p>
          <a:p>
            <a:r>
              <a:rPr lang="en-US" altLang="en-US" sz="2200" dirty="0">
                <a:latin typeface="+mn-lt"/>
              </a:rPr>
              <a:t>Unstructured data</a:t>
            </a:r>
          </a:p>
          <a:p>
            <a:pPr lvl="1"/>
            <a:r>
              <a:rPr lang="en-US" altLang="en-US" sz="2200" dirty="0">
                <a:latin typeface="+mn-lt"/>
              </a:rPr>
              <a:t>Limited data type indication</a:t>
            </a:r>
          </a:p>
          <a:p>
            <a:pPr lvl="1"/>
            <a:r>
              <a:rPr lang="en-US" altLang="en-US" sz="2200" dirty="0">
                <a:latin typeface="+mn-lt"/>
              </a:rPr>
              <a:t>Example: Web pages in </a:t>
            </a:r>
            <a:r>
              <a:rPr lang="en-US" altLang="en-US" sz="2200" dirty="0" smtClean="0">
                <a:latin typeface="+mn-lt"/>
              </a:rPr>
              <a:t>H</a:t>
            </a:r>
            <a:r>
              <a:rPr lang="en-US" altLang="en-US" sz="100" dirty="0" smtClean="0">
                <a:latin typeface="+mn-lt"/>
              </a:rPr>
              <a:t> </a:t>
            </a:r>
            <a:r>
              <a:rPr lang="en-US" altLang="en-US" sz="2200" dirty="0" smtClean="0">
                <a:latin typeface="+mn-lt"/>
              </a:rPr>
              <a:t>T</a:t>
            </a:r>
            <a:r>
              <a:rPr lang="en-US" altLang="en-US" sz="100" dirty="0" smtClean="0">
                <a:latin typeface="+mn-lt"/>
              </a:rPr>
              <a:t> </a:t>
            </a:r>
            <a:r>
              <a:rPr lang="en-US" altLang="en-US" sz="2200" dirty="0" smtClean="0">
                <a:latin typeface="+mn-lt"/>
              </a:rPr>
              <a:t>M</a:t>
            </a:r>
            <a:r>
              <a:rPr lang="en-US" altLang="en-US" sz="100" dirty="0" smtClean="0">
                <a:latin typeface="+mn-lt"/>
              </a:rPr>
              <a:t> </a:t>
            </a:r>
            <a:r>
              <a:rPr lang="en-US" altLang="en-US" sz="2200" dirty="0" smtClean="0">
                <a:latin typeface="+mn-lt"/>
              </a:rPr>
              <a:t>L</a:t>
            </a:r>
            <a:endParaRPr lang="en-IN" sz="2200" dirty="0">
              <a:latin typeface="+mn-lt"/>
            </a:endParaRPr>
          </a:p>
        </p:txBody>
      </p:sp>
    </p:spTree>
    <p:extLst>
      <p:ext uri="{BB962C8B-B14F-4D97-AF65-F5344CB8AC3E}">
        <p14:creationId xmlns:p14="http://schemas.microsoft.com/office/powerpoint/2010/main" val="1599391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smtClean="0"/>
              <a:t>13.7 X</a:t>
            </a:r>
            <a:r>
              <a:rPr lang="en-US" altLang="en-US" sz="100" dirty="0" smtClean="0"/>
              <a:t> </a:t>
            </a:r>
            <a:r>
              <a:rPr lang="en-US" altLang="en-US" sz="3000" dirty="0" smtClean="0"/>
              <a:t>M</a:t>
            </a:r>
            <a:r>
              <a:rPr lang="en-US" altLang="en-US" sz="100" dirty="0" smtClean="0"/>
              <a:t> </a:t>
            </a:r>
            <a:r>
              <a:rPr lang="en-US" altLang="en-US" sz="3000" dirty="0" smtClean="0"/>
              <a:t>L/S</a:t>
            </a:r>
            <a:r>
              <a:rPr lang="en-US" altLang="en-US" sz="100" dirty="0" smtClean="0"/>
              <a:t> </a:t>
            </a:r>
            <a:r>
              <a:rPr lang="en-US" altLang="en-US" sz="3000" dirty="0" smtClean="0"/>
              <a:t>Q</a:t>
            </a:r>
            <a:r>
              <a:rPr lang="en-US" altLang="en-US" sz="100" dirty="0" smtClean="0"/>
              <a:t> </a:t>
            </a:r>
            <a:r>
              <a:rPr lang="en-US" altLang="en-US" sz="3000" dirty="0" smtClean="0"/>
              <a:t>L</a:t>
            </a:r>
            <a:r>
              <a:rPr lang="en-US" altLang="en-US" sz="3000" dirty="0"/>
              <a:t>: </a:t>
            </a:r>
            <a:r>
              <a:rPr lang="en-US" altLang="en-US" sz="3000" dirty="0" smtClean="0"/>
              <a:t>S</a:t>
            </a:r>
            <a:r>
              <a:rPr lang="en-US" altLang="en-US" sz="100" dirty="0" smtClean="0"/>
              <a:t> </a:t>
            </a:r>
            <a:r>
              <a:rPr lang="en-US" altLang="en-US" sz="3000" dirty="0" smtClean="0"/>
              <a:t>Q</a:t>
            </a:r>
            <a:r>
              <a:rPr lang="en-US" altLang="en-US" sz="100" dirty="0" smtClean="0"/>
              <a:t> </a:t>
            </a:r>
            <a:r>
              <a:rPr lang="en-US" altLang="en-US" sz="3000" dirty="0" smtClean="0"/>
              <a:t>L </a:t>
            </a:r>
            <a:r>
              <a:rPr lang="en-US" altLang="en-US" sz="3000" dirty="0"/>
              <a:t>Functions for Creating </a:t>
            </a:r>
            <a:r>
              <a:rPr lang="en-US" altLang="en-US" sz="3000" dirty="0" smtClean="0"/>
              <a:t>X</a:t>
            </a:r>
            <a:r>
              <a:rPr lang="en-US" altLang="en-US" sz="100" dirty="0" smtClean="0"/>
              <a:t> </a:t>
            </a:r>
            <a:r>
              <a:rPr lang="en-US" altLang="en-US" sz="3000" dirty="0" smtClean="0"/>
              <a:t>M</a:t>
            </a:r>
            <a:r>
              <a:rPr lang="en-US" altLang="en-US" sz="100" dirty="0" smtClean="0"/>
              <a:t> </a:t>
            </a:r>
            <a:r>
              <a:rPr lang="en-US" altLang="en-US" sz="3000" dirty="0" smtClean="0"/>
              <a:t>L Data </a:t>
            </a:r>
            <a:r>
              <a:rPr lang="en-US" altLang="en-US" sz="2000" b="0" dirty="0" smtClean="0"/>
              <a:t>(1 of 2)</a:t>
            </a:r>
            <a:endParaRPr lang="en-IN" sz="2000" b="0" dirty="0"/>
          </a:p>
        </p:txBody>
      </p:sp>
      <p:sp>
        <p:nvSpPr>
          <p:cNvPr id="3" name="Text Placeholder 2"/>
          <p:cNvSpPr>
            <a:spLocks noGrp="1"/>
          </p:cNvSpPr>
          <p:nvPr>
            <p:ph type="body" idx="1"/>
          </p:nvPr>
        </p:nvSpPr>
        <p:spPr>
          <a:xfrm>
            <a:off x="457200" y="1600200"/>
            <a:ext cx="8229600" cy="4626864"/>
          </a:xfrm>
        </p:spPr>
        <p:txBody>
          <a:bodyPr/>
          <a:lstStyle/>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ELEMENT</a:t>
            </a:r>
          </a:p>
          <a:p>
            <a:pPr lvl="1"/>
            <a:r>
              <a:rPr lang="en-US" altLang="en-US" sz="2400" dirty="0" smtClean="0">
                <a:latin typeface="+mn-lt"/>
              </a:rPr>
              <a:t>Specifies tag (element) name that will appear in 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result</a:t>
            </a:r>
          </a:p>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FOREST</a:t>
            </a:r>
          </a:p>
          <a:p>
            <a:pPr lvl="1"/>
            <a:r>
              <a:rPr lang="en-US" altLang="en-US" sz="2400" dirty="0" smtClean="0">
                <a:latin typeface="+mn-lt"/>
              </a:rPr>
              <a:t>Specifies multiple element names</a:t>
            </a:r>
          </a:p>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G</a:t>
            </a:r>
            <a:r>
              <a:rPr lang="en-US" altLang="en-US" sz="100" dirty="0" smtClean="0">
                <a:latin typeface="+mn-lt"/>
              </a:rPr>
              <a:t> </a:t>
            </a:r>
            <a:r>
              <a:rPr lang="en-US" altLang="en-US" sz="2400" dirty="0" smtClean="0">
                <a:latin typeface="+mn-lt"/>
              </a:rPr>
              <a:t>G</a:t>
            </a:r>
          </a:p>
          <a:p>
            <a:pPr lvl="1"/>
            <a:r>
              <a:rPr lang="en-US" altLang="en-US" sz="2400" dirty="0" smtClean="0">
                <a:latin typeface="+mn-lt"/>
              </a:rPr>
              <a:t>Aggregate several elements</a:t>
            </a:r>
          </a:p>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ROOT</a:t>
            </a:r>
          </a:p>
          <a:p>
            <a:pPr lvl="1"/>
            <a:r>
              <a:rPr lang="en-US" altLang="en-US" sz="2400" dirty="0" smtClean="0">
                <a:latin typeface="+mn-lt"/>
              </a:rPr>
              <a:t>Selected elements formatted as 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document with single root element</a:t>
            </a:r>
            <a:endParaRPr lang="en-US" altLang="en-US" sz="2400" dirty="0">
              <a:latin typeface="+mn-lt"/>
            </a:endParaRPr>
          </a:p>
        </p:txBody>
      </p:sp>
    </p:spTree>
    <p:extLst>
      <p:ext uri="{BB962C8B-B14F-4D97-AF65-F5344CB8AC3E}">
        <p14:creationId xmlns:p14="http://schemas.microsoft.com/office/powerpoint/2010/main" val="4276153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smtClean="0"/>
              <a:t>13.7 X</a:t>
            </a:r>
            <a:r>
              <a:rPr lang="en-US" altLang="en-US" sz="100" dirty="0" smtClean="0"/>
              <a:t> </a:t>
            </a:r>
            <a:r>
              <a:rPr lang="en-US" altLang="en-US" sz="3000" dirty="0" smtClean="0"/>
              <a:t>M</a:t>
            </a:r>
            <a:r>
              <a:rPr lang="en-US" altLang="en-US" sz="100" dirty="0" smtClean="0"/>
              <a:t> </a:t>
            </a:r>
            <a:r>
              <a:rPr lang="en-US" altLang="en-US" sz="3000" dirty="0" smtClean="0"/>
              <a:t>L/S</a:t>
            </a:r>
            <a:r>
              <a:rPr lang="en-US" altLang="en-US" sz="100" dirty="0" smtClean="0"/>
              <a:t> </a:t>
            </a:r>
            <a:r>
              <a:rPr lang="en-US" altLang="en-US" sz="3000" dirty="0" smtClean="0"/>
              <a:t>Q</a:t>
            </a:r>
            <a:r>
              <a:rPr lang="en-US" altLang="en-US" sz="100" dirty="0" smtClean="0"/>
              <a:t> </a:t>
            </a:r>
            <a:r>
              <a:rPr lang="en-US" altLang="en-US" sz="3000" dirty="0" smtClean="0"/>
              <a:t>L</a:t>
            </a:r>
            <a:r>
              <a:rPr lang="en-US" altLang="en-US" sz="3000" dirty="0"/>
              <a:t>: </a:t>
            </a:r>
            <a:r>
              <a:rPr lang="en-US" altLang="en-US" sz="3000" dirty="0" smtClean="0"/>
              <a:t>S</a:t>
            </a:r>
            <a:r>
              <a:rPr lang="en-US" altLang="en-US" sz="100" dirty="0" smtClean="0"/>
              <a:t> </a:t>
            </a:r>
            <a:r>
              <a:rPr lang="en-US" altLang="en-US" sz="3000" dirty="0" smtClean="0"/>
              <a:t>Q</a:t>
            </a:r>
            <a:r>
              <a:rPr lang="en-US" altLang="en-US" sz="100" dirty="0" smtClean="0"/>
              <a:t> </a:t>
            </a:r>
            <a:r>
              <a:rPr lang="en-US" altLang="en-US" sz="3000" dirty="0" smtClean="0"/>
              <a:t>L </a:t>
            </a:r>
            <a:r>
              <a:rPr lang="en-US" altLang="en-US" sz="3000" dirty="0"/>
              <a:t>Functions for Creating </a:t>
            </a:r>
            <a:r>
              <a:rPr lang="en-US" altLang="en-US" sz="3000" dirty="0" smtClean="0"/>
              <a:t>X</a:t>
            </a:r>
            <a:r>
              <a:rPr lang="en-US" altLang="en-US" sz="100" dirty="0" smtClean="0"/>
              <a:t> </a:t>
            </a:r>
            <a:r>
              <a:rPr lang="en-US" altLang="en-US" sz="3000" dirty="0" smtClean="0"/>
              <a:t>M</a:t>
            </a:r>
            <a:r>
              <a:rPr lang="en-US" altLang="en-US" sz="100" dirty="0" smtClean="0"/>
              <a:t> </a:t>
            </a:r>
            <a:r>
              <a:rPr lang="en-US" altLang="en-US" sz="3000" dirty="0" smtClean="0"/>
              <a:t>L Data </a:t>
            </a:r>
            <a:r>
              <a:rPr lang="en-US" altLang="en-US" sz="2000" b="0" dirty="0" smtClean="0"/>
              <a:t>(2 of 2)</a:t>
            </a:r>
            <a:endParaRPr lang="en-IN" sz="2000" b="0" dirty="0"/>
          </a:p>
        </p:txBody>
      </p:sp>
      <p:sp>
        <p:nvSpPr>
          <p:cNvPr id="4" name="Text Placeholder 3"/>
          <p:cNvSpPr>
            <a:spLocks noGrp="1"/>
          </p:cNvSpPr>
          <p:nvPr>
            <p:ph type="body" idx="1"/>
          </p:nvPr>
        </p:nvSpPr>
        <p:spPr>
          <a:xfrm>
            <a:off x="457200" y="1600200"/>
            <a:ext cx="8229600" cy="2154381"/>
          </a:xfrm>
        </p:spPr>
        <p:txBody>
          <a:bodyPr/>
          <a:lstStyle/>
          <a:p>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r>
              <a:rPr lang="en-US" altLang="en-US" sz="100" dirty="0" smtClean="0">
                <a:latin typeface="+mn-lt"/>
              </a:rPr>
              <a:t> </a:t>
            </a:r>
            <a:r>
              <a:rPr lang="en-US" altLang="en-US" sz="2400" dirty="0" smtClean="0">
                <a:latin typeface="+mn-lt"/>
              </a:rPr>
              <a:t>ATTRIBUTES</a:t>
            </a:r>
            <a:endParaRPr lang="en-US" altLang="en-US" sz="2400" dirty="0">
              <a:latin typeface="+mn-lt"/>
            </a:endParaRPr>
          </a:p>
          <a:p>
            <a:pPr lvl="1"/>
            <a:r>
              <a:rPr lang="en-US" altLang="en-US" sz="2400" dirty="0">
                <a:latin typeface="+mn-lt"/>
              </a:rPr>
              <a:t>Creates attributes for the elements of the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result</a:t>
            </a:r>
          </a:p>
          <a:p>
            <a:r>
              <a:rPr lang="en-US" altLang="en-US" sz="2400" dirty="0">
                <a:latin typeface="+mn-lt"/>
              </a:rPr>
              <a:t>Example: create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element containing the EMPLOYEE lastname for the employee with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altLang="en-US" sz="2400" dirty="0">
                <a:latin typeface="+mn-lt"/>
              </a:rPr>
              <a:t>123456789</a:t>
            </a:r>
            <a:endParaRPr lang="en-IN" sz="2400" dirty="0">
              <a:latin typeface="+mn-lt"/>
            </a:endParaRPr>
          </a:p>
        </p:txBody>
      </p:sp>
      <p:pic>
        <p:nvPicPr>
          <p:cNvPr id="6" name="Picture 4" descr="Computer code has 3 lines. The lines read as follows. Line 1. X 1 colon SELECT X M L ELEMENT left parenthesis NAME double quote last name double quote comma E period L Name right parenthesis. Line 2, indented once. FROM EMPLOYEE E. Line 3, indented once. WHERE E period S s n equals double quote 1 2 3 4 5 6 7 8 9 doub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3982310"/>
            <a:ext cx="69723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457200" y="5137432"/>
            <a:ext cx="1948403" cy="570490"/>
          </a:xfrm>
        </p:spPr>
        <p:txBody>
          <a:bodyPr/>
          <a:lstStyle/>
          <a:p>
            <a:pPr marL="741600" lvl="1" indent="-284400">
              <a:buFont typeface="Arial" panose="020B0604020202020204" pitchFamily="34" charset="0"/>
              <a:buChar char="–"/>
            </a:pPr>
            <a:r>
              <a:rPr lang="en-US" altLang="en-US" sz="2400" dirty="0">
                <a:latin typeface="+mn-lt"/>
              </a:rPr>
              <a:t>Result</a:t>
            </a:r>
            <a:r>
              <a:rPr lang="en-US" altLang="en-US" sz="2400" dirty="0" smtClean="0">
                <a:latin typeface="+mn-lt"/>
              </a:rPr>
              <a:t>:</a:t>
            </a:r>
            <a:endParaRPr lang="en-US" altLang="en-US" sz="2400" dirty="0">
              <a:latin typeface="+mn-lt"/>
            </a:endParaRPr>
          </a:p>
        </p:txBody>
      </p:sp>
      <p:pic>
        <p:nvPicPr>
          <p:cNvPr id="3" name="Picture 2" descr="left angle bracket lastname right angle bracket Smith left angle bracket forward slash lastname right angle bracket. left angle bracket lastname right angle bracket Smith left angle bracket forward slash lastname right angle bracket is boxed"/>
          <p:cNvPicPr>
            <a:picLocks noChangeAspect="1"/>
          </p:cNvPicPr>
          <p:nvPr/>
        </p:nvPicPr>
        <p:blipFill>
          <a:blip r:embed="rId3"/>
          <a:stretch>
            <a:fillRect/>
          </a:stretch>
        </p:blipFill>
        <p:spPr>
          <a:xfrm>
            <a:off x="2186147" y="5277954"/>
            <a:ext cx="3200677" cy="347502"/>
          </a:xfrm>
          <a:prstGeom prst="rect">
            <a:avLst/>
          </a:prstGeom>
        </p:spPr>
      </p:pic>
    </p:spTree>
    <p:extLst>
      <p:ext uri="{BB962C8B-B14F-4D97-AF65-F5344CB8AC3E}">
        <p14:creationId xmlns:p14="http://schemas.microsoft.com/office/powerpoint/2010/main" val="1270888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Employee Example (Query 2)</a:t>
            </a:r>
            <a:endParaRPr lang="en-IN" dirty="0"/>
          </a:p>
        </p:txBody>
      </p:sp>
      <p:sp>
        <p:nvSpPr>
          <p:cNvPr id="4" name="Text Placeholder 3"/>
          <p:cNvSpPr>
            <a:spLocks noGrp="1"/>
          </p:cNvSpPr>
          <p:nvPr>
            <p:ph type="body" idx="1"/>
          </p:nvPr>
        </p:nvSpPr>
        <p:spPr>
          <a:xfrm>
            <a:off x="457200" y="1600200"/>
            <a:ext cx="8229600" cy="470915"/>
          </a:xfrm>
        </p:spPr>
        <p:txBody>
          <a:bodyPr/>
          <a:lstStyle/>
          <a:p>
            <a:r>
              <a:rPr lang="en-US" altLang="en-US" sz="2400" dirty="0">
                <a:latin typeface="+mn-lt"/>
              </a:rPr>
              <a:t>To retrieve multiple columns for a single row</a:t>
            </a:r>
            <a:r>
              <a:rPr lang="en-US" altLang="en-US" sz="2400" dirty="0" smtClean="0">
                <a:latin typeface="+mn-lt"/>
              </a:rPr>
              <a:t>:</a:t>
            </a:r>
            <a:endParaRPr lang="en-US" altLang="en-US" sz="2400" dirty="0">
              <a:latin typeface="+mn-lt"/>
            </a:endParaRPr>
          </a:p>
        </p:txBody>
      </p:sp>
      <p:pic>
        <p:nvPicPr>
          <p:cNvPr id="6" name="Picture 4" descr="Computer code has 7 lines. The lines read as follows. Line 1. X 2 colon SELECT X M L ELEMENT left parenthesis NAME double quote employee double quote comma. Line 2, indented twice. X M L FOREST left parenthesis. Line 3, indented 3 times. E period L name AS double quote l n double quote comma. Line 4, indented 3 times. E period F name AS double quote f n double quote comma. Line 5, indented 3 times. E period Salary AS double quote s a l double quote right parenthesis right parenthesis. Line 6, indented once. FROM EMPLOYEE AS E. Line 7, indented once. WHERE E period S s n equals double quote 123456789 doub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4377" y="2291584"/>
            <a:ext cx="4735247" cy="180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457200" y="4199361"/>
            <a:ext cx="8229600" cy="445791"/>
          </a:xfrm>
        </p:spPr>
        <p:txBody>
          <a:bodyPr/>
          <a:lstStyle/>
          <a:p>
            <a:r>
              <a:rPr lang="en-US" altLang="en-US" sz="2400" dirty="0">
                <a:latin typeface="+mn-lt"/>
              </a:rPr>
              <a:t>Result</a:t>
            </a:r>
            <a:r>
              <a:rPr lang="en-US" altLang="en-US" sz="2400" dirty="0" smtClean="0">
                <a:latin typeface="+mn-lt"/>
              </a:rPr>
              <a:t>:</a:t>
            </a:r>
            <a:endParaRPr lang="en-US" altLang="en-US" sz="2400" dirty="0">
              <a:latin typeface="+mn-lt"/>
            </a:endParaRPr>
          </a:p>
        </p:txBody>
      </p:sp>
      <p:pic>
        <p:nvPicPr>
          <p:cNvPr id="7" name="Picture 5" descr="Computer code reads, left angle bracket employee right angle bracket left angle bracket l n right angle bracket Smith left angle bracket forward slash l n right angle bracket left angle bracket f n right angle bracket John left angle bracket forward slash f n right angle bracket left angle bracket s a l right angle bracket 3 0 0 0 0 left angle bracket forward slash s a l right angle bracket left angle bracket forward slash employee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402" y="4918352"/>
            <a:ext cx="7994333" cy="28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889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Employee Example (Query 3</a:t>
            </a:r>
            <a:r>
              <a:rPr lang="en-US" altLang="en-US" dirty="0" smtClean="0"/>
              <a:t>) </a:t>
            </a:r>
            <a:r>
              <a:rPr lang="en-US" altLang="en-US" sz="2000" b="0" dirty="0" smtClean="0"/>
              <a:t>(1 of 2)</a:t>
            </a:r>
            <a:endParaRPr lang="en-IN" sz="2000" b="0" dirty="0"/>
          </a:p>
        </p:txBody>
      </p:sp>
      <p:sp>
        <p:nvSpPr>
          <p:cNvPr id="3" name="Text Placeholder 2"/>
          <p:cNvSpPr>
            <a:spLocks noGrp="1"/>
          </p:cNvSpPr>
          <p:nvPr>
            <p:ph type="body" idx="1"/>
          </p:nvPr>
        </p:nvSpPr>
        <p:spPr>
          <a:xfrm>
            <a:off x="457200" y="1600201"/>
            <a:ext cx="8229600" cy="795528"/>
          </a:xfrm>
        </p:spPr>
        <p:txBody>
          <a:bodyPr/>
          <a:lstStyle/>
          <a:p>
            <a:r>
              <a:rPr lang="en-US" sz="2400" dirty="0">
                <a:latin typeface="+mn-lt"/>
              </a:rPr>
              <a:t>To create </a:t>
            </a:r>
            <a:r>
              <a:rPr lang="en-US" sz="2400" dirty="0" smtClean="0">
                <a:latin typeface="+mn-lt"/>
              </a:rPr>
              <a:t>X</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 </a:t>
            </a:r>
            <a:r>
              <a:rPr lang="en-US" sz="2400" dirty="0">
                <a:latin typeface="+mn-lt"/>
              </a:rPr>
              <a:t>document with last name, first name, and salary of employees from Dept. 4:</a:t>
            </a:r>
            <a:endParaRPr lang="en-IN" sz="2400" dirty="0">
              <a:latin typeface="+mn-lt"/>
            </a:endParaRPr>
          </a:p>
        </p:txBody>
      </p:sp>
      <p:pic>
        <p:nvPicPr>
          <p:cNvPr id="4" name="Picture 6" descr="Computer code has 8 lines. The lines read as follows. Line 1. X 3 colon SELECT X M L ROOT left parenthesis. Line 2, indented twice. X M L ELEMENT left parenthesis NAME double quote d e p t 4 e m p s double quote comma. Line 3, indented twice. XMLAGG left parenthesis. Line 4, indented 3 times. X M L ELEMENT left parenthesis NAME double quote e m p double quote. Line 5, indented 3 times. X M L FOREST left parenthesis L name comma F name comma Salary right parenthesis. Line 6, indented 3 times. ORDER BY L name right parenthesis right parenthesis right parenthesis. Line 7, indented once. FROM EMPLOYEE. Line 8, indented once. WHERE D n o equals 4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2915222"/>
            <a:ext cx="5648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560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Employee Example (Query 3) </a:t>
            </a:r>
            <a:r>
              <a:rPr lang="en-US" altLang="en-US" sz="2000" b="0" dirty="0" smtClean="0"/>
              <a:t>(2 </a:t>
            </a:r>
            <a:r>
              <a:rPr lang="en-US" altLang="en-US" sz="2000" b="0" dirty="0"/>
              <a:t>of 2)</a:t>
            </a:r>
            <a:endParaRPr lang="en-IN" dirty="0"/>
          </a:p>
        </p:txBody>
      </p:sp>
      <p:sp>
        <p:nvSpPr>
          <p:cNvPr id="4" name="Text Placeholder 3"/>
          <p:cNvSpPr>
            <a:spLocks noGrp="1"/>
          </p:cNvSpPr>
          <p:nvPr>
            <p:ph type="body" idx="1"/>
          </p:nvPr>
        </p:nvSpPr>
        <p:spPr>
          <a:xfrm>
            <a:off x="457200" y="1600201"/>
            <a:ext cx="8229600" cy="457200"/>
          </a:xfrm>
        </p:spPr>
        <p:txBody>
          <a:bodyPr/>
          <a:lstStyle/>
          <a:p>
            <a:r>
              <a:rPr lang="en-US" sz="2400" dirty="0" smtClean="0">
                <a:latin typeface="+mn-lt"/>
              </a:rPr>
              <a:t>Result:</a:t>
            </a:r>
            <a:endParaRPr lang="en-IN" sz="2400" dirty="0">
              <a:latin typeface="+mn-lt"/>
            </a:endParaRPr>
          </a:p>
        </p:txBody>
      </p:sp>
      <p:pic>
        <p:nvPicPr>
          <p:cNvPr id="6" name="Picture 7" descr="Computer code has 8 lines. The lines read as follows. Line 1. left angle bracket d e p t 4 e m p s right angle bracket. Line 2. left angle bracket e m p right angle bracket left angle bracket L name right angle bracket Jabbar left angle bracket forward slash L name right angle bracket left angle bracket F name right angle bracket Ahmad left angle bracket forward slash F name right angle bracket left angle bracket Salary right angle bracket 2 5 0 0 0. Line 3, indented once. left angle bracket forward slash Salary right angle bracket left angle bracket forward slash e m p right angle bracket. Line 4. left angle bracket e m p right angle bracket left angle bracket L name right angle bracket Wallace left angle bracket forward slash L name right angle bracket left angle bracket F name right angle bracket Jennifer. Line 5, indented once. left angle bracket forward slash F name right angle bracket left angle bracket Salary right angle bracket 4 3 0 0 0 left angle bracket forward slash Salary right angle bracket left angle bracket forward slash e m p right angle bracket. Line 6. left angle bracket e m p right angle bracket left angle bracket L name right angle bracket Zelaya left angle bracket forward slash L name right angle bracket left angle bracket F name right angle bracket Alicia left angle bracket forward slash F name right angle bracket left angle bracket Salary right angle bracket 2 5 0 0 0. Line 7, indented once. left angle bracket forward slash Salary right angle bracket left angle bracket forward slash e m p right angle bracket. Line 8. left angle bracket forward slash d e p t 4 e m p s right angle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102" y="2458462"/>
            <a:ext cx="8287703" cy="2493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09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13.8 Summary</a:t>
            </a:r>
            <a:endParaRPr lang="en-IN" dirty="0"/>
          </a:p>
        </p:txBody>
      </p:sp>
      <p:sp>
        <p:nvSpPr>
          <p:cNvPr id="3" name="Text Placeholder 2"/>
          <p:cNvSpPr>
            <a:spLocks noGrp="1"/>
          </p:cNvSpPr>
          <p:nvPr>
            <p:ph type="body" idx="1"/>
          </p:nvPr>
        </p:nvSpPr>
        <p:spPr/>
        <p:txBody>
          <a:bodyPr/>
          <a:lstStyle/>
          <a:p>
            <a:r>
              <a:rPr lang="en-US" altLang="en-US" sz="2400" dirty="0">
                <a:latin typeface="+mn-lt"/>
              </a:rPr>
              <a:t>Structured, semistructured, and unstructured data</a:t>
            </a:r>
          </a:p>
          <a:p>
            <a:r>
              <a:rPr lang="en-US" altLang="en-US" sz="2400" dirty="0">
                <a:latin typeface="+mn-lt"/>
              </a:rPr>
              <a:t>Hierarchical data model of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standard</a:t>
            </a:r>
          </a:p>
          <a:p>
            <a:r>
              <a:rPr lang="en-US" altLang="en-US" sz="2400" dirty="0">
                <a:latin typeface="+mn-lt"/>
              </a:rPr>
              <a:t>Languages for specifying structure</a:t>
            </a:r>
          </a:p>
          <a:p>
            <a:pPr lvl="1"/>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D </a:t>
            </a:r>
            <a:r>
              <a:rPr lang="en-US" altLang="en-US" sz="2400" dirty="0">
                <a:latin typeface="+mn-lt"/>
              </a:rPr>
              <a:t>and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schema</a:t>
            </a:r>
          </a:p>
          <a:p>
            <a:r>
              <a:rPr lang="en-US" altLang="en-US" sz="2400" dirty="0">
                <a:latin typeface="+mn-lt"/>
              </a:rPr>
              <a:t>Approaches for storing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documents</a:t>
            </a:r>
          </a:p>
          <a:p>
            <a:r>
              <a:rPr lang="en-US" altLang="en-US" sz="2400" dirty="0">
                <a:latin typeface="+mn-lt"/>
              </a:rPr>
              <a:t>XPath and XQuery </a:t>
            </a:r>
            <a:r>
              <a:rPr lang="en-US" altLang="en-US" sz="2400" dirty="0" smtClean="0">
                <a:latin typeface="+mn-lt"/>
              </a:rPr>
              <a:t>languages</a:t>
            </a:r>
            <a:endParaRPr lang="en-US" altLang="en-US" sz="2400" dirty="0">
              <a:latin typeface="+mn-lt"/>
            </a:endParaRPr>
          </a:p>
          <a:p>
            <a:r>
              <a:rPr lang="en-US" altLang="en-US" sz="2400" dirty="0">
                <a:latin typeface="+mn-lt"/>
              </a:rPr>
              <a:t>Mapping issues</a:t>
            </a:r>
          </a:p>
          <a:p>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allows formatting query results as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data</a:t>
            </a:r>
            <a:endParaRPr lang="en-US" altLang="en-US" sz="2400" dirty="0">
              <a:latin typeface="+mn-lt"/>
            </a:endParaRPr>
          </a:p>
        </p:txBody>
      </p:sp>
    </p:spTree>
    <p:extLst>
      <p:ext uri="{BB962C8B-B14F-4D97-AF65-F5344CB8AC3E}">
        <p14:creationId xmlns:p14="http://schemas.microsoft.com/office/powerpoint/2010/main" val="308809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Directed Graph Model for Semistructured Data</a:t>
            </a:r>
            <a:endParaRPr lang="en-IN" dirty="0">
              <a:solidFill>
                <a:schemeClr val="tx2"/>
              </a:solidFill>
            </a:endParaRPr>
          </a:p>
        </p:txBody>
      </p:sp>
      <p:sp>
        <p:nvSpPr>
          <p:cNvPr id="3" name="Text Placeholder 2"/>
          <p:cNvSpPr>
            <a:spLocks noGrp="1"/>
          </p:cNvSpPr>
          <p:nvPr>
            <p:ph type="body" idx="1"/>
          </p:nvPr>
        </p:nvSpPr>
        <p:spPr>
          <a:xfrm>
            <a:off x="457200" y="1600201"/>
            <a:ext cx="8229600" cy="411480"/>
          </a:xfrm>
        </p:spPr>
        <p:txBody>
          <a:bodyPr/>
          <a:lstStyle/>
          <a:p>
            <a:pPr marL="0" indent="0">
              <a:buNone/>
            </a:pPr>
            <a:r>
              <a:rPr lang="en-US" altLang="en-US" sz="2000" dirty="0">
                <a:solidFill>
                  <a:schemeClr val="tx1"/>
                </a:solidFill>
                <a:latin typeface="+mn-lt"/>
              </a:rPr>
              <a:t>Figure 13.1 Representing semistructured data as a </a:t>
            </a:r>
            <a:r>
              <a:rPr lang="en-US" altLang="en-US" sz="2000" dirty="0" smtClean="0">
                <a:solidFill>
                  <a:schemeClr val="tx1"/>
                </a:solidFill>
                <a:latin typeface="+mn-lt"/>
              </a:rPr>
              <a:t>graph</a:t>
            </a:r>
            <a:endParaRPr lang="en-US" altLang="en-US" sz="2000" dirty="0">
              <a:solidFill>
                <a:schemeClr val="tx1"/>
              </a:solidFill>
              <a:latin typeface="+mn-lt"/>
            </a:endParaRPr>
          </a:p>
        </p:txBody>
      </p:sp>
      <p:pic>
        <p:nvPicPr>
          <p:cNvPr id="4" name="Picture 3" descr="A nested structure represents hierarchical relationships of semi structured data. &#10;Company node has two project internal nodes. First internal node has two empty sub nodes. Second internal node has five sub nodes corresponding to the attributes. First, ‘product X’ of attribute name. Second, 1 of attribute number. Third, ‘Bellaire’ of attribute location. Fourth and fifth has an attribute worker. Fourth sub node further has three nodes as follows. First, ‘123 45 6789’ of attribute S s n. Second, ‘smith’ of last underscore name. And third, 32.5 of hours. Fifth sub node further has three nodes as follows: first, ‘435 43 5435’ of S s n. Second, ‘Joyce’ of first underscore name. And third, 20.0 of Hour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6602" y="2265149"/>
            <a:ext cx="5526124" cy="358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1310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Structured, Semistructured, and Unstructured </a:t>
            </a:r>
            <a:r>
              <a:rPr lang="en-US" altLang="en-US" dirty="0" smtClean="0">
                <a:solidFill>
                  <a:schemeClr val="tx2"/>
                </a:solidFill>
              </a:rPr>
              <a:t>Data </a:t>
            </a:r>
            <a:r>
              <a:rPr lang="en-US" altLang="en-US" sz="2000" b="0" dirty="0" smtClean="0">
                <a:solidFill>
                  <a:schemeClr val="tx2"/>
                </a:solidFill>
              </a:rPr>
              <a:t>(2 of 2)</a:t>
            </a:r>
            <a:endParaRPr lang="en-IN" sz="2000" b="0" dirty="0">
              <a:solidFill>
                <a:schemeClr val="tx2"/>
              </a:solidFill>
            </a:endParaRPr>
          </a:p>
        </p:txBody>
      </p:sp>
      <p:sp>
        <p:nvSpPr>
          <p:cNvPr id="3" name="Text Placeholder 2"/>
          <p:cNvSpPr>
            <a:spLocks noGrp="1"/>
          </p:cNvSpPr>
          <p:nvPr>
            <p:ph type="body" idx="1"/>
          </p:nvPr>
        </p:nvSpPr>
        <p:spPr/>
        <p:txBody>
          <a:bodyPr/>
          <a:lstStyle/>
          <a:p>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uses predefined tags</a:t>
            </a:r>
          </a:p>
          <a:p>
            <a:pPr lvl="1"/>
            <a:r>
              <a:rPr lang="en-US" altLang="en-US" sz="2400" dirty="0">
                <a:latin typeface="+mn-lt"/>
              </a:rPr>
              <a:t>Document header</a:t>
            </a:r>
          </a:p>
          <a:p>
            <a:pPr lvl="2"/>
            <a:r>
              <a:rPr lang="en-US" altLang="en-US" sz="2400" dirty="0">
                <a:latin typeface="+mn-lt"/>
              </a:rPr>
              <a:t>Script functions, formatting styles</a:t>
            </a:r>
          </a:p>
          <a:p>
            <a:pPr lvl="1"/>
            <a:r>
              <a:rPr lang="en-US" altLang="en-US" sz="2400" dirty="0">
                <a:latin typeface="+mn-lt"/>
              </a:rPr>
              <a:t>Body</a:t>
            </a:r>
          </a:p>
          <a:p>
            <a:pPr lvl="1"/>
            <a:r>
              <a:rPr lang="en-US" altLang="en-US" sz="2400" dirty="0">
                <a:latin typeface="+mn-lt"/>
              </a:rPr>
              <a:t>Table tags</a:t>
            </a:r>
          </a:p>
          <a:p>
            <a:pPr lvl="1"/>
            <a:r>
              <a:rPr lang="en-US" altLang="en-US" sz="2400" dirty="0">
                <a:latin typeface="+mn-lt"/>
              </a:rPr>
              <a:t>Attributes</a:t>
            </a:r>
          </a:p>
          <a:p>
            <a:pPr lvl="1"/>
            <a:r>
              <a:rPr lang="en-US" altLang="en-US" sz="2400" dirty="0">
                <a:latin typeface="+mn-lt"/>
              </a:rPr>
              <a:t>Large number of predefined tags</a:t>
            </a:r>
          </a:p>
          <a:p>
            <a:r>
              <a:rPr lang="en-US" altLang="en-US" sz="2400" dirty="0" smtClean="0">
                <a:latin typeface="+mn-lt"/>
              </a:rPr>
              <a:t>X</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Extends tags for different applications</a:t>
            </a:r>
          </a:p>
        </p:txBody>
      </p:sp>
    </p:spTree>
    <p:extLst>
      <p:ext uri="{BB962C8B-B14F-4D97-AF65-F5344CB8AC3E}">
        <p14:creationId xmlns:p14="http://schemas.microsoft.com/office/powerpoint/2010/main" val="1090213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solidFill>
                  <a:schemeClr val="tx2"/>
                </a:solidFill>
              </a:rPr>
              <a:t>13.2 X</a:t>
            </a:r>
            <a:r>
              <a:rPr lang="en-US" altLang="en-US" sz="100" dirty="0" smtClean="0">
                <a:solidFill>
                  <a:schemeClr val="tx2"/>
                </a:solidFill>
              </a:rPr>
              <a:t> </a:t>
            </a:r>
            <a:r>
              <a:rPr lang="en-US" altLang="en-US" dirty="0" smtClean="0">
                <a:solidFill>
                  <a:schemeClr val="tx2"/>
                </a:solidFill>
              </a:rPr>
              <a:t>M</a:t>
            </a:r>
            <a:r>
              <a:rPr lang="en-US" altLang="en-US" sz="100" dirty="0" smtClean="0">
                <a:solidFill>
                  <a:schemeClr val="tx2"/>
                </a:solidFill>
              </a:rPr>
              <a:t> </a:t>
            </a:r>
            <a:r>
              <a:rPr lang="en-US" altLang="en-US" dirty="0" smtClean="0">
                <a:solidFill>
                  <a:schemeClr val="tx2"/>
                </a:solidFill>
              </a:rPr>
              <a:t>L </a:t>
            </a:r>
            <a:r>
              <a:rPr lang="en-US" altLang="en-US" dirty="0">
                <a:solidFill>
                  <a:schemeClr val="tx2"/>
                </a:solidFill>
              </a:rPr>
              <a:t>Hierarchical (Tree) Data Model</a:t>
            </a:r>
            <a:endParaRPr lang="en-US" dirty="0">
              <a:solidFill>
                <a:schemeClr val="tx2"/>
              </a:solidFill>
            </a:endParaRPr>
          </a:p>
        </p:txBody>
      </p:sp>
      <p:sp>
        <p:nvSpPr>
          <p:cNvPr id="8" name="Text Placeholder 7"/>
          <p:cNvSpPr>
            <a:spLocks noGrp="1"/>
          </p:cNvSpPr>
          <p:nvPr>
            <p:ph type="body" idx="1"/>
          </p:nvPr>
        </p:nvSpPr>
        <p:spPr/>
        <p:txBody>
          <a:bodyPr/>
          <a:lstStyle/>
          <a:p>
            <a:r>
              <a:rPr lang="en-US" altLang="en-US" sz="2400" dirty="0">
                <a:latin typeface="+mn-lt"/>
              </a:rPr>
              <a:t>Basic object: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document</a:t>
            </a:r>
          </a:p>
          <a:p>
            <a:pPr lvl="1"/>
            <a:r>
              <a:rPr lang="en-US" altLang="en-US" sz="2400" dirty="0">
                <a:latin typeface="+mn-lt"/>
              </a:rPr>
              <a:t>Element</a:t>
            </a:r>
          </a:p>
          <a:p>
            <a:pPr lvl="2"/>
            <a:r>
              <a:rPr lang="en-US" altLang="en-US" sz="2400" dirty="0">
                <a:latin typeface="+mn-lt"/>
              </a:rPr>
              <a:t>Simple</a:t>
            </a:r>
          </a:p>
          <a:p>
            <a:pPr lvl="2"/>
            <a:r>
              <a:rPr lang="en-US" altLang="en-US" sz="2400" dirty="0">
                <a:latin typeface="+mn-lt"/>
              </a:rPr>
              <a:t>Complex</a:t>
            </a:r>
          </a:p>
          <a:p>
            <a:pPr lvl="2"/>
            <a:r>
              <a:rPr lang="en-US" altLang="en-US" sz="2400" dirty="0">
                <a:latin typeface="+mn-lt"/>
              </a:rPr>
              <a:t>Schema document defines element names</a:t>
            </a:r>
          </a:p>
          <a:p>
            <a:pPr lvl="1"/>
            <a:r>
              <a:rPr lang="en-US" altLang="en-US" sz="2400" dirty="0">
                <a:latin typeface="+mn-lt"/>
              </a:rPr>
              <a:t>Attribute</a:t>
            </a:r>
          </a:p>
          <a:p>
            <a:r>
              <a:rPr lang="en-US" altLang="en-US" sz="2400" dirty="0">
                <a:latin typeface="+mn-lt"/>
              </a:rPr>
              <a:t>Document types</a:t>
            </a:r>
          </a:p>
          <a:p>
            <a:pPr lvl="1"/>
            <a:r>
              <a:rPr lang="en-US" altLang="en-US" sz="2400" dirty="0">
                <a:latin typeface="+mn-lt"/>
              </a:rPr>
              <a:t>Data-centric</a:t>
            </a:r>
          </a:p>
          <a:p>
            <a:pPr lvl="1"/>
            <a:r>
              <a:rPr lang="en-US" altLang="en-US" sz="2400" dirty="0">
                <a:latin typeface="+mn-lt"/>
              </a:rPr>
              <a:t>Document-centric</a:t>
            </a:r>
          </a:p>
          <a:p>
            <a:pPr lvl="1"/>
            <a:r>
              <a:rPr lang="en-US" altLang="en-US" sz="2400" dirty="0" smtClean="0">
                <a:latin typeface="+mn-lt"/>
              </a:rPr>
              <a:t>Hybrid</a:t>
            </a:r>
            <a:endParaRPr lang="en-US" alt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13.3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Documents, D</a:t>
            </a:r>
            <a:r>
              <a:rPr lang="en-US" altLang="en-US" sz="100" dirty="0">
                <a:solidFill>
                  <a:schemeClr val="tx2"/>
                </a:solidFill>
              </a:rPr>
              <a:t> </a:t>
            </a:r>
            <a:r>
              <a:rPr lang="en-US" altLang="en-US" dirty="0">
                <a:solidFill>
                  <a:schemeClr val="tx2"/>
                </a:solidFill>
              </a:rPr>
              <a:t>T</a:t>
            </a:r>
            <a:r>
              <a:rPr lang="en-US" altLang="en-US" sz="100" dirty="0">
                <a:solidFill>
                  <a:schemeClr val="tx2"/>
                </a:solidFill>
              </a:rPr>
              <a:t> </a:t>
            </a:r>
            <a:r>
              <a:rPr lang="en-US" altLang="en-US" dirty="0">
                <a:solidFill>
                  <a:schemeClr val="tx2"/>
                </a:solidFill>
              </a:rPr>
              <a:t>D, and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Schema </a:t>
            </a:r>
            <a:r>
              <a:rPr lang="en-US" altLang="en-US" sz="2000" b="0" dirty="0" smtClean="0">
                <a:solidFill>
                  <a:schemeClr val="tx2"/>
                </a:solidFill>
              </a:rPr>
              <a:t>(1 </a:t>
            </a:r>
            <a:r>
              <a:rPr lang="en-US" altLang="en-US" sz="2000" b="0" dirty="0">
                <a:solidFill>
                  <a:schemeClr val="tx2"/>
                </a:solidFill>
              </a:rPr>
              <a:t>of 4)</a:t>
            </a:r>
            <a:endParaRPr lang="en-IN" sz="2000" b="0" dirty="0">
              <a:solidFill>
                <a:schemeClr val="tx2"/>
              </a:solidFill>
            </a:endParaRPr>
          </a:p>
        </p:txBody>
      </p:sp>
      <p:sp>
        <p:nvSpPr>
          <p:cNvPr id="3" name="Text Placeholder 2"/>
          <p:cNvSpPr>
            <a:spLocks noGrp="1"/>
          </p:cNvSpPr>
          <p:nvPr>
            <p:ph type="body" idx="1"/>
          </p:nvPr>
        </p:nvSpPr>
        <p:spPr/>
        <p:txBody>
          <a:bodyPr/>
          <a:lstStyle/>
          <a:p>
            <a:r>
              <a:rPr lang="en-US" altLang="en-US" sz="2400" dirty="0">
                <a:latin typeface="+mn-lt"/>
              </a:rPr>
              <a:t>Conditions for well-formed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documents</a:t>
            </a:r>
          </a:p>
          <a:p>
            <a:pPr lvl="1"/>
            <a:r>
              <a:rPr lang="en-US" altLang="en-US" sz="2400" dirty="0">
                <a:latin typeface="+mn-lt"/>
              </a:rPr>
              <a:t>Begins with </a:t>
            </a: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declaration</a:t>
            </a:r>
          </a:p>
          <a:p>
            <a:pPr lvl="1"/>
            <a:r>
              <a:rPr lang="en-US" altLang="en-US" sz="2400" dirty="0">
                <a:latin typeface="+mn-lt"/>
              </a:rPr>
              <a:t>Syntactically correct</a:t>
            </a:r>
          </a:p>
          <a:p>
            <a:pPr lvl="1"/>
            <a:r>
              <a:rPr lang="en-US" altLang="en-US" sz="2400" dirty="0">
                <a:latin typeface="+mn-lt"/>
              </a:rPr>
              <a:t>Valid</a:t>
            </a:r>
          </a:p>
          <a:p>
            <a:pPr lvl="2"/>
            <a:r>
              <a:rPr lang="en-US" altLang="en-US" sz="2400" dirty="0">
                <a:latin typeface="+mn-lt"/>
              </a:rPr>
              <a:t>Must follow a particular schema</a:t>
            </a:r>
          </a:p>
        </p:txBody>
      </p:sp>
    </p:spTree>
    <p:extLst>
      <p:ext uri="{BB962C8B-B14F-4D97-AF65-F5344CB8AC3E}">
        <p14:creationId xmlns:p14="http://schemas.microsoft.com/office/powerpoint/2010/main" val="1855546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13.3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Documents, D</a:t>
            </a:r>
            <a:r>
              <a:rPr lang="en-US" altLang="en-US" sz="100" dirty="0">
                <a:solidFill>
                  <a:schemeClr val="tx2"/>
                </a:solidFill>
              </a:rPr>
              <a:t> </a:t>
            </a:r>
            <a:r>
              <a:rPr lang="en-US" altLang="en-US" dirty="0">
                <a:solidFill>
                  <a:schemeClr val="tx2"/>
                </a:solidFill>
              </a:rPr>
              <a:t>T</a:t>
            </a:r>
            <a:r>
              <a:rPr lang="en-US" altLang="en-US" sz="100" dirty="0">
                <a:solidFill>
                  <a:schemeClr val="tx2"/>
                </a:solidFill>
              </a:rPr>
              <a:t> </a:t>
            </a:r>
            <a:r>
              <a:rPr lang="en-US" altLang="en-US" dirty="0">
                <a:solidFill>
                  <a:schemeClr val="tx2"/>
                </a:solidFill>
              </a:rPr>
              <a:t>D, and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Schema </a:t>
            </a:r>
            <a:r>
              <a:rPr lang="en-US" altLang="en-US" sz="2000" b="0" dirty="0" smtClean="0">
                <a:solidFill>
                  <a:schemeClr val="tx2"/>
                </a:solidFill>
              </a:rPr>
              <a:t>(2 </a:t>
            </a:r>
            <a:r>
              <a:rPr lang="en-US" altLang="en-US" sz="2000" b="0" dirty="0">
                <a:solidFill>
                  <a:schemeClr val="tx2"/>
                </a:solidFill>
              </a:rPr>
              <a:t>of 4)</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Notation for specifying elements</a:t>
            </a:r>
          </a:p>
          <a:p>
            <a:pPr lvl="1"/>
            <a:r>
              <a:rPr lang="en-US" altLang="en-US" sz="2400" dirty="0">
                <a:latin typeface="+mn-lt"/>
                <a:cs typeface="Tahoma" panose="020B0604030504040204" pitchFamily="34" charset="0"/>
              </a:rPr>
              <a:t>elementname* </a:t>
            </a:r>
            <a:r>
              <a:rPr lang="en-US" altLang="en-US" sz="2400" dirty="0">
                <a:latin typeface="+mn-lt"/>
              </a:rPr>
              <a:t>indicates optional multivalued (repeating) element</a:t>
            </a:r>
          </a:p>
          <a:p>
            <a:pPr lvl="1"/>
            <a:r>
              <a:rPr lang="en-US" altLang="en-US" sz="2400" dirty="0">
                <a:latin typeface="+mn-lt"/>
                <a:cs typeface="Tahoma" panose="020B0604030504040204" pitchFamily="34" charset="0"/>
              </a:rPr>
              <a:t>elementname+ </a:t>
            </a:r>
            <a:r>
              <a:rPr lang="en-US" altLang="en-US" sz="2400" dirty="0">
                <a:latin typeface="+mn-lt"/>
              </a:rPr>
              <a:t>indicates required multivalued (repeating) element</a:t>
            </a:r>
          </a:p>
          <a:p>
            <a:pPr lvl="1"/>
            <a:r>
              <a:rPr lang="en-US" altLang="en-US" sz="2400" dirty="0">
                <a:latin typeface="+mn-lt"/>
                <a:cs typeface="Tahoma" panose="020B0604030504040204" pitchFamily="34" charset="0"/>
              </a:rPr>
              <a:t>elementname? </a:t>
            </a:r>
            <a:r>
              <a:rPr lang="en-US" altLang="en-US" sz="2400" dirty="0">
                <a:latin typeface="+mn-lt"/>
              </a:rPr>
              <a:t>indicates optional single-valued (non-repeating) element</a:t>
            </a:r>
          </a:p>
          <a:p>
            <a:pPr lvl="1"/>
            <a:r>
              <a:rPr lang="en-US" altLang="en-US" sz="2400" dirty="0">
                <a:latin typeface="+mn-lt"/>
                <a:cs typeface="Tahoma" panose="020B0604030504040204" pitchFamily="34" charset="0"/>
              </a:rPr>
              <a:t>elementname </a:t>
            </a:r>
            <a:r>
              <a:rPr lang="en-US" altLang="en-US" sz="2400" dirty="0">
                <a:latin typeface="+mn-lt"/>
              </a:rPr>
              <a:t>indicates required single-valued (non-repeating) element</a:t>
            </a:r>
            <a:endParaRPr lang="en-IN" sz="2400" dirty="0">
              <a:latin typeface="+mn-lt"/>
            </a:endParaRPr>
          </a:p>
        </p:txBody>
      </p:sp>
    </p:spTree>
    <p:extLst>
      <p:ext uri="{BB962C8B-B14F-4D97-AF65-F5344CB8AC3E}">
        <p14:creationId xmlns:p14="http://schemas.microsoft.com/office/powerpoint/2010/main" val="1148060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13.3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Documents, D</a:t>
            </a:r>
            <a:r>
              <a:rPr lang="en-US" altLang="en-US" sz="100" dirty="0">
                <a:solidFill>
                  <a:schemeClr val="tx2"/>
                </a:solidFill>
              </a:rPr>
              <a:t> </a:t>
            </a:r>
            <a:r>
              <a:rPr lang="en-US" altLang="en-US" dirty="0">
                <a:solidFill>
                  <a:schemeClr val="tx2"/>
                </a:solidFill>
              </a:rPr>
              <a:t>T</a:t>
            </a:r>
            <a:r>
              <a:rPr lang="en-US" altLang="en-US" sz="100" dirty="0">
                <a:solidFill>
                  <a:schemeClr val="tx2"/>
                </a:solidFill>
              </a:rPr>
              <a:t> </a:t>
            </a:r>
            <a:r>
              <a:rPr lang="en-US" altLang="en-US" dirty="0">
                <a:solidFill>
                  <a:schemeClr val="tx2"/>
                </a:solidFill>
              </a:rPr>
              <a:t>D, and X</a:t>
            </a:r>
            <a:r>
              <a:rPr lang="en-US" altLang="en-US" sz="100" dirty="0">
                <a:solidFill>
                  <a:schemeClr val="tx2"/>
                </a:solidFill>
              </a:rPr>
              <a:t> </a:t>
            </a:r>
            <a:r>
              <a:rPr lang="en-US" altLang="en-US" dirty="0">
                <a:solidFill>
                  <a:schemeClr val="tx2"/>
                </a:solidFill>
              </a:rPr>
              <a:t>M</a:t>
            </a:r>
            <a:r>
              <a:rPr lang="en-US" altLang="en-US" sz="100" dirty="0">
                <a:solidFill>
                  <a:schemeClr val="tx2"/>
                </a:solidFill>
              </a:rPr>
              <a:t> </a:t>
            </a:r>
            <a:r>
              <a:rPr lang="en-US" altLang="en-US" dirty="0">
                <a:solidFill>
                  <a:schemeClr val="tx2"/>
                </a:solidFill>
              </a:rPr>
              <a:t>L Schema </a:t>
            </a:r>
            <a:r>
              <a:rPr lang="en-US" altLang="en-US" sz="2000" b="0" dirty="0" smtClean="0">
                <a:solidFill>
                  <a:schemeClr val="tx2"/>
                </a:solidFill>
              </a:rPr>
              <a:t>(3 </a:t>
            </a:r>
            <a:r>
              <a:rPr lang="en-US" altLang="en-US" sz="2000" b="0" dirty="0">
                <a:solidFill>
                  <a:schemeClr val="tx2"/>
                </a:solidFill>
              </a:rPr>
              <a:t>of 4)</a:t>
            </a:r>
            <a:endParaRPr lang="en-IN" sz="2000" dirty="0"/>
          </a:p>
        </p:txBody>
      </p:sp>
      <p:sp>
        <p:nvSpPr>
          <p:cNvPr id="3" name="Text Placeholder 2"/>
          <p:cNvSpPr>
            <a:spLocks noGrp="1"/>
          </p:cNvSpPr>
          <p:nvPr>
            <p:ph type="body" idx="1"/>
          </p:nvPr>
        </p:nvSpPr>
        <p:spPr>
          <a:xfrm>
            <a:off x="457200" y="1600200"/>
            <a:ext cx="8229600" cy="2944368"/>
          </a:xfrm>
        </p:spPr>
        <p:txBody>
          <a:bodyPr/>
          <a:lstStyle/>
          <a:p>
            <a:pPr marL="255600" indent="-255600">
              <a:buFont typeface="Arial" panose="020B0604020202020204" pitchFamily="34" charset="0"/>
              <a:buChar char="•"/>
            </a:pPr>
            <a:r>
              <a:rPr lang="en-US" altLang="en-US" sz="2400" dirty="0"/>
              <a:t>Notation for specifying elements</a:t>
            </a:r>
          </a:p>
          <a:p>
            <a:pPr lvl="1"/>
            <a:r>
              <a:rPr lang="en-US" altLang="en-US" sz="2400" dirty="0" smtClean="0">
                <a:latin typeface="+mn-lt"/>
              </a:rPr>
              <a:t>Type </a:t>
            </a:r>
            <a:r>
              <a:rPr lang="en-US" altLang="en-US" sz="2400" dirty="0">
                <a:latin typeface="+mn-lt"/>
              </a:rPr>
              <a:t>specified by parentheses following the element name</a:t>
            </a:r>
          </a:p>
          <a:p>
            <a:pPr lvl="1"/>
            <a:r>
              <a:rPr lang="en-US" altLang="en-US" sz="2400" dirty="0">
                <a:latin typeface="+mn-lt"/>
                <a:cs typeface="Tahoma" panose="020B0604030504040204" pitchFamily="34" charset="0"/>
              </a:rPr>
              <a:t>!</a:t>
            </a:r>
            <a:r>
              <a:rPr lang="en-US" altLang="en-US" sz="2400" dirty="0" smtClean="0">
                <a:latin typeface="+mn-lt"/>
                <a:cs typeface="Tahoma" panose="020B0604030504040204" pitchFamily="34" charset="0"/>
              </a:rPr>
              <a:t>A</a:t>
            </a:r>
            <a:r>
              <a:rPr lang="en-US" altLang="en-US" sz="100" dirty="0" smtClean="0">
                <a:latin typeface="+mn-lt"/>
                <a:cs typeface="Tahoma" panose="020B0604030504040204" pitchFamily="34" charset="0"/>
              </a:rPr>
              <a:t> </a:t>
            </a:r>
            <a:r>
              <a:rPr lang="en-US" altLang="en-US" sz="2400" dirty="0" smtClean="0">
                <a:latin typeface="+mn-lt"/>
                <a:cs typeface="Tahoma" panose="020B0604030504040204" pitchFamily="34" charset="0"/>
              </a:rPr>
              <a:t>T</a:t>
            </a:r>
            <a:r>
              <a:rPr lang="en-US" altLang="en-US" sz="100" dirty="0" smtClean="0">
                <a:latin typeface="+mn-lt"/>
                <a:cs typeface="Tahoma" panose="020B0604030504040204" pitchFamily="34" charset="0"/>
              </a:rPr>
              <a:t> </a:t>
            </a:r>
            <a:r>
              <a:rPr lang="en-US" altLang="en-US" sz="2400" dirty="0" smtClean="0">
                <a:latin typeface="+mn-lt"/>
                <a:cs typeface="Tahoma" panose="020B0604030504040204" pitchFamily="34" charset="0"/>
              </a:rPr>
              <a:t>T</a:t>
            </a:r>
            <a:r>
              <a:rPr lang="en-US" altLang="en-US" sz="100" dirty="0" smtClean="0">
                <a:latin typeface="+mn-lt"/>
                <a:cs typeface="Tahoma" panose="020B0604030504040204" pitchFamily="34" charset="0"/>
              </a:rPr>
              <a:t> </a:t>
            </a:r>
            <a:r>
              <a:rPr lang="en-US" altLang="en-US" sz="2400" dirty="0" smtClean="0">
                <a:latin typeface="+mn-lt"/>
                <a:cs typeface="Tahoma" panose="020B0604030504040204" pitchFamily="34" charset="0"/>
              </a:rPr>
              <a:t>LIST </a:t>
            </a:r>
            <a:r>
              <a:rPr lang="en-US" altLang="en-US" sz="2400" dirty="0">
                <a:latin typeface="+mn-lt"/>
                <a:cs typeface="Tahoma" panose="020B0604030504040204" pitchFamily="34" charset="0"/>
              </a:rPr>
              <a:t>used to specify attributes within the element</a:t>
            </a:r>
          </a:p>
          <a:p>
            <a:pPr lvl="1"/>
            <a:r>
              <a:rPr lang="en-US" altLang="en-US" sz="2400" dirty="0">
                <a:latin typeface="+mn-lt"/>
                <a:cs typeface="Tahoma" panose="020B0604030504040204" pitchFamily="34" charset="0"/>
              </a:rPr>
              <a:t>Parentheses can be nested when specifying elements</a:t>
            </a:r>
          </a:p>
          <a:p>
            <a:pPr lvl="1"/>
            <a:r>
              <a:rPr lang="en-US" altLang="en-US" sz="2400" dirty="0">
                <a:latin typeface="+mn-lt"/>
                <a:cs typeface="Tahoma" panose="020B0604030504040204" pitchFamily="34" charset="0"/>
              </a:rPr>
              <a:t>Bar </a:t>
            </a:r>
            <a:r>
              <a:rPr lang="en-US" altLang="en-US" sz="2400" dirty="0" smtClean="0">
                <a:latin typeface="+mn-lt"/>
                <a:cs typeface="Tahoma" panose="020B0604030504040204" pitchFamily="34" charset="0"/>
              </a:rPr>
              <a:t>symbol</a:t>
            </a:r>
            <a:endParaRPr lang="en-US" altLang="en-US" sz="2400" dirty="0">
              <a:latin typeface="+mn-lt"/>
            </a:endParaRPr>
          </a:p>
        </p:txBody>
      </p:sp>
      <p:graphicFrame>
        <p:nvGraphicFramePr>
          <p:cNvPr id="7" name="Object 6" descr="left parenthesis e sub 1 pipe e sub 2 right parenthesis"/>
          <p:cNvGraphicFramePr>
            <a:graphicFrameLocks noChangeAspect="1"/>
          </p:cNvGraphicFramePr>
          <p:nvPr>
            <p:extLst>
              <p:ext uri="{D42A27DB-BD31-4B8C-83A1-F6EECF244321}">
                <p14:modId xmlns:p14="http://schemas.microsoft.com/office/powerpoint/2010/main" val="1300142076"/>
              </p:ext>
            </p:extLst>
          </p:nvPr>
        </p:nvGraphicFramePr>
        <p:xfrm>
          <a:off x="2858046" y="4204919"/>
          <a:ext cx="922452" cy="404979"/>
        </p:xfrm>
        <a:graphic>
          <a:graphicData uri="http://schemas.openxmlformats.org/presentationml/2006/ole">
            <mc:AlternateContent xmlns:mc="http://schemas.openxmlformats.org/markup-compatibility/2006">
              <mc:Choice xmlns:v="urn:schemas-microsoft-com:vml" Requires="v">
                <p:oleObj spid="_x0000_s1127" name="Equation" r:id="rId3" imgW="520560" imgH="228600" progId="Equation.DSMT4">
                  <p:embed/>
                </p:oleObj>
              </mc:Choice>
              <mc:Fallback>
                <p:oleObj name="Equation" r:id="rId3" imgW="520560" imgH="228600" progId="Equation.DSMT4">
                  <p:embed/>
                  <p:pic>
                    <p:nvPicPr>
                      <p:cNvPr id="0" name=""/>
                      <p:cNvPicPr/>
                      <p:nvPr/>
                    </p:nvPicPr>
                    <p:blipFill>
                      <a:blip r:embed="rId4"/>
                      <a:stretch>
                        <a:fillRect/>
                      </a:stretch>
                    </p:blipFill>
                    <p:spPr>
                      <a:xfrm>
                        <a:off x="2858046" y="4204919"/>
                        <a:ext cx="922452" cy="404979"/>
                      </a:xfrm>
                      <a:prstGeom prst="rect">
                        <a:avLst/>
                      </a:prstGeom>
                    </p:spPr>
                  </p:pic>
                </p:oleObj>
              </mc:Fallback>
            </mc:AlternateContent>
          </a:graphicData>
        </a:graphic>
      </p:graphicFrame>
      <p:sp>
        <p:nvSpPr>
          <p:cNvPr id="4" name="Text Placeholder 3"/>
          <p:cNvSpPr>
            <a:spLocks noGrp="1"/>
          </p:cNvSpPr>
          <p:nvPr>
            <p:ph type="body" idx="2"/>
          </p:nvPr>
        </p:nvSpPr>
        <p:spPr>
          <a:xfrm>
            <a:off x="1234440" y="4119907"/>
            <a:ext cx="7525512" cy="886248"/>
          </a:xfrm>
        </p:spPr>
        <p:txBody>
          <a:bodyPr/>
          <a:lstStyle/>
          <a:p>
            <a:pPr marL="0" lvl="1" indent="2514600">
              <a:buNone/>
            </a:pPr>
            <a:r>
              <a:rPr lang="en-US" altLang="en-US" sz="2400" dirty="0">
                <a:latin typeface="+mn-lt"/>
                <a:cs typeface="Tahoma" panose="020B0604030504040204" pitchFamily="34" charset="0"/>
              </a:rPr>
              <a:t>indicates either e</a:t>
            </a:r>
            <a:r>
              <a:rPr lang="en-US" altLang="en-US" sz="2400" baseline="-25000" dirty="0">
                <a:latin typeface="+mn-lt"/>
                <a:cs typeface="Tahoma" panose="020B0604030504040204" pitchFamily="34" charset="0"/>
              </a:rPr>
              <a:t>1</a:t>
            </a:r>
            <a:r>
              <a:rPr lang="en-US" altLang="en-US" sz="2400" dirty="0">
                <a:latin typeface="+mn-lt"/>
                <a:cs typeface="Tahoma" panose="020B0604030504040204" pitchFamily="34" charset="0"/>
              </a:rPr>
              <a:t> or e</a:t>
            </a:r>
            <a:r>
              <a:rPr lang="en-US" altLang="en-US" sz="2400" baseline="-25000" dirty="0">
                <a:latin typeface="+mn-lt"/>
                <a:cs typeface="Tahoma" panose="020B0604030504040204" pitchFamily="34" charset="0"/>
              </a:rPr>
              <a:t>2</a:t>
            </a:r>
            <a:r>
              <a:rPr lang="en-US" altLang="en-US" sz="2400" dirty="0">
                <a:latin typeface="+mn-lt"/>
                <a:cs typeface="Tahoma" panose="020B0604030504040204" pitchFamily="34" charset="0"/>
              </a:rPr>
              <a:t> can appear in the document</a:t>
            </a:r>
            <a:endParaRPr lang="en-US" sz="2400" dirty="0">
              <a:latin typeface="+mn-lt"/>
            </a:endParaRPr>
          </a:p>
        </p:txBody>
      </p:sp>
    </p:spTree>
    <p:extLst>
      <p:ext uri="{BB962C8B-B14F-4D97-AF65-F5344CB8AC3E}">
        <p14:creationId xmlns:p14="http://schemas.microsoft.com/office/powerpoint/2010/main" val="1328248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8254</TotalTime>
  <Words>1332</Words>
  <Application>Microsoft Office PowerPoint</Application>
  <PresentationFormat>On-screen Show (4:3)</PresentationFormat>
  <Paragraphs>188</Paragraphs>
  <Slides>36</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7" baseType="lpstr">
      <vt:lpstr>Arial</vt:lpstr>
      <vt:lpstr>Calibri</vt:lpstr>
      <vt:lpstr>Calibri Light</vt:lpstr>
      <vt:lpstr>Noto Sans Symbols</vt:lpstr>
      <vt:lpstr>Tahoma</vt:lpstr>
      <vt:lpstr>Times New Roman</vt:lpstr>
      <vt:lpstr>Verdana</vt:lpstr>
      <vt:lpstr>508 Lecture</vt:lpstr>
      <vt:lpstr>Custom Design</vt:lpstr>
      <vt:lpstr>1_508 Lecture</vt:lpstr>
      <vt:lpstr>Equation</vt:lpstr>
      <vt:lpstr>Fundamentals of Database Systems</vt:lpstr>
      <vt:lpstr>Introduction</vt:lpstr>
      <vt:lpstr>13.1 Structured, Semistructured, and Unstructured Data (1 of 2)</vt:lpstr>
      <vt:lpstr>Directed Graph Model for Semistructured Data</vt:lpstr>
      <vt:lpstr>Structured, Semistructured, and Unstructured Data (2 of 2)</vt:lpstr>
      <vt:lpstr>13.2 X M L Hierarchical (Tree) Data Model</vt:lpstr>
      <vt:lpstr>13.3 X M L Documents, D T D, and X M L Schema (1 of 4)</vt:lpstr>
      <vt:lpstr>13.3 X M L Documents, D T D, and X M L Schema (2 of 4)</vt:lpstr>
      <vt:lpstr>13.3 X M L Documents, D T D, and X M L Schema (3 of 4)</vt:lpstr>
      <vt:lpstr>13.3 X M L Documents, D T D, and X M L Schema (4 of 4)</vt:lpstr>
      <vt:lpstr>X M L Schema (1 of 3)</vt:lpstr>
      <vt:lpstr>X M L Schema (2 of 3)</vt:lpstr>
      <vt:lpstr>X M L Schema (3 of 3)</vt:lpstr>
      <vt:lpstr>13.4 Storing and Extracting X M L Documents from Databases</vt:lpstr>
      <vt:lpstr>13.5 X M L Languages</vt:lpstr>
      <vt:lpstr>XPath (1 of 2)</vt:lpstr>
      <vt:lpstr>XPath (2 of 2)</vt:lpstr>
      <vt:lpstr>XQuery: Specifying Queries in X M L (1 of 2)</vt:lpstr>
      <vt:lpstr>XQuery: Specifying Queries in X M L (2 of 2)</vt:lpstr>
      <vt:lpstr>Other Languages and Protocols Related to X M L</vt:lpstr>
      <vt:lpstr>13.6 Extracting X M L Documents from Relational Databases</vt:lpstr>
      <vt:lpstr>University Example (1 of 6)</vt:lpstr>
      <vt:lpstr>University Example (2 of 6)</vt:lpstr>
      <vt:lpstr>University Example (3 of 6)</vt:lpstr>
      <vt:lpstr>University Example (4 of 6)</vt:lpstr>
      <vt:lpstr>University Example (5 of 6)</vt:lpstr>
      <vt:lpstr>University Example (6 of 6)</vt:lpstr>
      <vt:lpstr>Breaking Cycles to Convert Graphs into Trees</vt:lpstr>
      <vt:lpstr>Other Steps for Extracting X M L Documents from Databases</vt:lpstr>
      <vt:lpstr>13.7 X M L/S Q L: S Q L Functions for Creating X M L Data (1 of 2)</vt:lpstr>
      <vt:lpstr>13.7 X M L/S Q L: S Q L Functions for Creating X M L Data (2 of 2)</vt:lpstr>
      <vt:lpstr>Employee Example (Query 2)</vt:lpstr>
      <vt:lpstr>Employee Example (Query 3) (1 of 2)</vt:lpstr>
      <vt:lpstr>Employee Example (Query 3) (2 of 2)</vt:lpstr>
      <vt:lpstr>13.8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830</cp:revision>
  <dcterms:modified xsi:type="dcterms:W3CDTF">2018-05-08T09:30:44Z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