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05" r:id="rId4"/>
    <p:sldId id="307" r:id="rId5"/>
    <p:sldId id="308" r:id="rId6"/>
    <p:sldId id="309" r:id="rId7"/>
    <p:sldId id="310" r:id="rId8"/>
    <p:sldId id="311" r:id="rId9"/>
    <p:sldId id="312" r:id="rId10"/>
    <p:sldId id="313" r:id="rId11"/>
    <p:sldId id="315" r:id="rId12"/>
    <p:sldId id="316" r:id="rId13"/>
    <p:sldId id="317" r:id="rId14"/>
    <p:sldId id="318" r:id="rId15"/>
    <p:sldId id="320" r:id="rId16"/>
    <p:sldId id="319" r:id="rId17"/>
    <p:sldId id="321" r:id="rId18"/>
    <p:sldId id="322" r:id="rId19"/>
    <p:sldId id="323" r:id="rId20"/>
    <p:sldId id="324" r:id="rId21"/>
    <p:sldId id="374" r:id="rId22"/>
    <p:sldId id="375" r:id="rId23"/>
    <p:sldId id="328" r:id="rId24"/>
    <p:sldId id="329" r:id="rId25"/>
    <p:sldId id="376" r:id="rId26"/>
    <p:sldId id="331" r:id="rId27"/>
    <p:sldId id="394" r:id="rId28"/>
    <p:sldId id="334" r:id="rId29"/>
    <p:sldId id="335" r:id="rId30"/>
    <p:sldId id="336" r:id="rId31"/>
    <p:sldId id="337" r:id="rId32"/>
    <p:sldId id="338" r:id="rId33"/>
    <p:sldId id="339" r:id="rId34"/>
    <p:sldId id="340" r:id="rId35"/>
    <p:sldId id="341" r:id="rId36"/>
    <p:sldId id="378" r:id="rId37"/>
    <p:sldId id="343" r:id="rId38"/>
    <p:sldId id="344" r:id="rId39"/>
    <p:sldId id="345" r:id="rId40"/>
    <p:sldId id="346" r:id="rId41"/>
    <p:sldId id="379" r:id="rId42"/>
    <p:sldId id="380" r:id="rId43"/>
    <p:sldId id="355" r:id="rId44"/>
    <p:sldId id="350" r:id="rId45"/>
    <p:sldId id="381" r:id="rId46"/>
    <p:sldId id="382" r:id="rId47"/>
    <p:sldId id="383" r:id="rId48"/>
    <p:sldId id="356" r:id="rId49"/>
    <p:sldId id="384" r:id="rId50"/>
    <p:sldId id="358" r:id="rId51"/>
    <p:sldId id="359" r:id="rId52"/>
    <p:sldId id="385" r:id="rId53"/>
    <p:sldId id="361" r:id="rId54"/>
    <p:sldId id="362" r:id="rId55"/>
    <p:sldId id="387" r:id="rId56"/>
    <p:sldId id="389" r:id="rId57"/>
    <p:sldId id="390" r:id="rId58"/>
    <p:sldId id="395" r:id="rId59"/>
    <p:sldId id="392" r:id="rId60"/>
    <p:sldId id="393" r:id="rId61"/>
    <p:sldId id="371" r:id="rId62"/>
    <p:sldId id="372" r:id="rId63"/>
    <p:sldId id="306"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53" userDrawn="1">
          <p15:clr>
            <a:srgbClr val="A4A3A4"/>
          </p15:clr>
        </p15:guide>
        <p15:guide id="2" pos="3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87907" autoAdjust="0"/>
  </p:normalViewPr>
  <p:slideViewPr>
    <p:cSldViewPr snapToGrid="0" snapToObjects="1">
      <p:cViewPr varScale="1">
        <p:scale>
          <a:sx n="112" d="100"/>
          <a:sy n="112" d="100"/>
        </p:scale>
        <p:origin x="1914" y="96"/>
      </p:cViewPr>
      <p:guideLst>
        <p:guide orient="horz" pos="1253"/>
        <p:guide pos="363"/>
      </p:guideLst>
    </p:cSldViewPr>
  </p:slideViewPr>
  <p:outlineViewPr>
    <p:cViewPr>
      <p:scale>
        <a:sx n="66" d="100"/>
        <a:sy n="66" d="100"/>
      </p:scale>
      <p:origin x="0" y="-1003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050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8836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311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1515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414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14.bin"/><Relationship Id="rId3" Type="http://schemas.openxmlformats.org/officeDocument/2006/relationships/notesSlide" Target="../notesSlides/notesSlide5.xml"/><Relationship Id="rId7" Type="http://schemas.openxmlformats.org/officeDocument/2006/relationships/oleObject" Target="../embeddings/oleObject11.bin"/><Relationship Id="rId12" Type="http://schemas.openxmlformats.org/officeDocument/2006/relationships/image" Target="../media/image28.wmf"/><Relationship Id="rId2" Type="http://schemas.openxmlformats.org/officeDocument/2006/relationships/slideLayout" Target="../slideLayouts/slideLayout5.xml"/><Relationship Id="rId16" Type="http://schemas.openxmlformats.org/officeDocument/2006/relationships/image" Target="../media/image30.wmf"/><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7.wmf"/><Relationship Id="rId4" Type="http://schemas.openxmlformats.org/officeDocument/2006/relationships/image" Target="../media/image31.png"/><Relationship Id="rId9" Type="http://schemas.openxmlformats.org/officeDocument/2006/relationships/oleObject" Target="../embeddings/oleObject12.bin"/><Relationship Id="rId14" Type="http://schemas.openxmlformats.org/officeDocument/2006/relationships/image" Target="../media/image29.wmf"/></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8.bin"/><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20.bin"/><Relationship Id="rId4" Type="http://schemas.openxmlformats.org/officeDocument/2006/relationships/image" Target="../media/image3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0.xml"/><Relationship Id="rId1" Type="http://schemas.openxmlformats.org/officeDocument/2006/relationships/vmlDrawing" Target="../drawings/vmlDrawing9.vml"/><Relationship Id="rId4" Type="http://schemas.openxmlformats.org/officeDocument/2006/relationships/image" Target="../media/image3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smtClean="0">
                <a:latin typeface="+mn-lt"/>
              </a:rPr>
              <a:t>Chapter 14</a:t>
            </a:r>
            <a:endParaRPr lang="en-US" b="1" dirty="0">
              <a:latin typeface="+mn-lt"/>
            </a:endParaRPr>
          </a:p>
        </p:txBody>
      </p:sp>
      <p:sp>
        <p:nvSpPr>
          <p:cNvPr id="5" name="Text Placeholder 4"/>
          <p:cNvSpPr>
            <a:spLocks noGrp="1"/>
          </p:cNvSpPr>
          <p:nvPr>
            <p:ph type="body" idx="3"/>
          </p:nvPr>
        </p:nvSpPr>
        <p:spPr>
          <a:xfrm>
            <a:off x="5029200" y="3114461"/>
            <a:ext cx="3657600" cy="1457539"/>
          </a:xfrm>
        </p:spPr>
        <p:txBody>
          <a:bodyPr/>
          <a:lstStyle/>
          <a:p>
            <a:pPr algn="ctr">
              <a:defRPr/>
            </a:pPr>
            <a:r>
              <a:rPr lang="en-US" dirty="0">
                <a:latin typeface="+mn-lt"/>
              </a:rPr>
              <a:t>Basics of Functional Dependencies and Normalization for </a:t>
            </a:r>
            <a:r>
              <a:rPr lang="en-US" dirty="0" smtClean="0">
                <a:latin typeface="+mn-lt"/>
              </a:rPr>
              <a:t>Relational Databases</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tx2"/>
                </a:solidFill>
              </a:rPr>
              <a:t>Example of an Update Anomaly</a:t>
            </a:r>
            <a:endParaRPr lang="en-US" dirty="0">
              <a:solidFill>
                <a:schemeClr val="tx2"/>
              </a:solidFill>
            </a:endParaRPr>
          </a:p>
        </p:txBody>
      </p:sp>
      <p:sp>
        <p:nvSpPr>
          <p:cNvPr id="3" name="Text Placeholder 2"/>
          <p:cNvSpPr>
            <a:spLocks noGrp="1"/>
          </p:cNvSpPr>
          <p:nvPr>
            <p:ph type="body" idx="1"/>
          </p:nvPr>
        </p:nvSpPr>
        <p:spPr>
          <a:xfrm>
            <a:off x="457200" y="1600201"/>
            <a:ext cx="8229600" cy="945261"/>
          </a:xfrm>
        </p:spPr>
        <p:txBody>
          <a:bodyPr/>
          <a:lstStyle/>
          <a:p>
            <a:r>
              <a:rPr lang="en-US" sz="2400" dirty="0">
                <a:latin typeface="+mn-lt"/>
              </a:rPr>
              <a:t>Consider the relation</a:t>
            </a:r>
            <a:r>
              <a:rPr lang="en-US" sz="2400" dirty="0" smtClean="0">
                <a:latin typeface="+mn-lt"/>
              </a:rPr>
              <a:t>:</a:t>
            </a:r>
          </a:p>
          <a:p>
            <a:pPr lvl="1"/>
            <a:r>
              <a:rPr lang="en-US" sz="2400" dirty="0">
                <a:latin typeface="+mn-lt"/>
              </a:rPr>
              <a:t> </a:t>
            </a:r>
          </a:p>
        </p:txBody>
      </p:sp>
      <p:pic>
        <p:nvPicPr>
          <p:cNvPr id="6" name="Picture 5" descr="E M P underscore P R O J left parenthesis Emp hash, Proj hash, Ename, Pname, No underscore hours right parenthesis"/>
          <p:cNvPicPr>
            <a:picLocks noChangeAspect="1"/>
          </p:cNvPicPr>
          <p:nvPr/>
        </p:nvPicPr>
        <p:blipFill>
          <a:blip r:embed="rId2"/>
          <a:stretch>
            <a:fillRect/>
          </a:stretch>
        </p:blipFill>
        <p:spPr>
          <a:xfrm>
            <a:off x="1311736" y="2162762"/>
            <a:ext cx="6818701" cy="382700"/>
          </a:xfrm>
          <a:prstGeom prst="rect">
            <a:avLst/>
          </a:prstGeom>
        </p:spPr>
      </p:pic>
      <p:sp>
        <p:nvSpPr>
          <p:cNvPr id="4" name="Text Placeholder 3"/>
          <p:cNvSpPr>
            <a:spLocks noGrp="1"/>
          </p:cNvSpPr>
          <p:nvPr>
            <p:ph type="body" idx="2"/>
          </p:nvPr>
        </p:nvSpPr>
        <p:spPr>
          <a:xfrm>
            <a:off x="457200" y="2656115"/>
            <a:ext cx="8229600" cy="2163763"/>
          </a:xfrm>
        </p:spPr>
        <p:txBody>
          <a:bodyPr/>
          <a:lstStyle/>
          <a:p>
            <a:r>
              <a:rPr lang="en-US" sz="2400" dirty="0">
                <a:latin typeface="+mn-lt"/>
              </a:rPr>
              <a:t>Update Anomaly:</a:t>
            </a:r>
          </a:p>
          <a:p>
            <a:pPr lvl="1"/>
            <a:r>
              <a:rPr lang="en-US" sz="2400" dirty="0">
                <a:latin typeface="+mn-lt"/>
              </a:rPr>
              <a:t>Changing the name of project number P1 from “Billing” to “Customer-Accounting” may cause this update to be made for all 100 employees working on project P1</a:t>
            </a:r>
            <a:r>
              <a:rPr lang="en-US" sz="2400" dirty="0" smtClean="0">
                <a:latin typeface="+mn-lt"/>
              </a:rPr>
              <a:t>.</a:t>
            </a:r>
            <a:endParaRPr lang="en-US" dirty="0">
              <a:latin typeface="+mn-lt"/>
            </a:endParaRPr>
          </a:p>
        </p:txBody>
      </p:sp>
    </p:spTree>
    <p:extLst>
      <p:ext uri="{BB962C8B-B14F-4D97-AF65-F5344CB8AC3E}">
        <p14:creationId xmlns:p14="http://schemas.microsoft.com/office/powerpoint/2010/main" val="4202605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an Insert Anomaly</a:t>
            </a:r>
            <a:endParaRPr lang="en-US" dirty="0"/>
          </a:p>
        </p:txBody>
      </p:sp>
      <p:sp>
        <p:nvSpPr>
          <p:cNvPr id="3" name="Text Placeholder 2"/>
          <p:cNvSpPr>
            <a:spLocks noGrp="1"/>
          </p:cNvSpPr>
          <p:nvPr>
            <p:ph type="body" idx="1"/>
          </p:nvPr>
        </p:nvSpPr>
        <p:spPr>
          <a:xfrm>
            <a:off x="457200" y="1600200"/>
            <a:ext cx="8229600" cy="973145"/>
          </a:xfrm>
        </p:spPr>
        <p:txBody>
          <a:bodyPr/>
          <a:lstStyle/>
          <a:p>
            <a:r>
              <a:rPr lang="en-US" sz="2400" dirty="0">
                <a:latin typeface="+mn-lt"/>
              </a:rPr>
              <a:t>Consider the relation:</a:t>
            </a:r>
          </a:p>
          <a:p>
            <a:pPr lvl="1"/>
            <a:r>
              <a:rPr lang="en-US" sz="2400" dirty="0" smtClean="0">
                <a:latin typeface="+mn-lt"/>
              </a:rPr>
              <a:t> </a:t>
            </a:r>
            <a:endParaRPr lang="en-US" sz="2400" dirty="0">
              <a:latin typeface="+mn-lt"/>
            </a:endParaRPr>
          </a:p>
        </p:txBody>
      </p:sp>
      <p:pic>
        <p:nvPicPr>
          <p:cNvPr id="6" name="Picture 5" descr="E M P underscore P R O J left parenthesis Emp hash, Proj hash, Ename, Pname, No underscore hours right parenthesis"/>
          <p:cNvPicPr>
            <a:picLocks noChangeAspect="1"/>
          </p:cNvPicPr>
          <p:nvPr/>
        </p:nvPicPr>
        <p:blipFill>
          <a:blip r:embed="rId3"/>
          <a:stretch>
            <a:fillRect/>
          </a:stretch>
        </p:blipFill>
        <p:spPr>
          <a:xfrm>
            <a:off x="1402608" y="2180706"/>
            <a:ext cx="6756226" cy="382700"/>
          </a:xfrm>
          <a:prstGeom prst="rect">
            <a:avLst/>
          </a:prstGeom>
        </p:spPr>
      </p:pic>
      <p:sp>
        <p:nvSpPr>
          <p:cNvPr id="4" name="Text Placeholder 3"/>
          <p:cNvSpPr>
            <a:spLocks noGrp="1"/>
          </p:cNvSpPr>
          <p:nvPr>
            <p:ph type="body" idx="2"/>
          </p:nvPr>
        </p:nvSpPr>
        <p:spPr>
          <a:xfrm>
            <a:off x="457200" y="2682081"/>
            <a:ext cx="8229600" cy="2625415"/>
          </a:xfrm>
        </p:spPr>
        <p:txBody>
          <a:bodyPr/>
          <a:lstStyle/>
          <a:p>
            <a:r>
              <a:rPr lang="en-US" sz="2400" dirty="0">
                <a:latin typeface="+mn-lt"/>
              </a:rPr>
              <a:t>Insert Anomaly:</a:t>
            </a:r>
          </a:p>
          <a:p>
            <a:pPr lvl="1"/>
            <a:r>
              <a:rPr lang="en-US" sz="2400" dirty="0">
                <a:latin typeface="+mn-lt"/>
              </a:rPr>
              <a:t>Cannot insert a project unless an employee is assigned to it.</a:t>
            </a:r>
          </a:p>
          <a:p>
            <a:r>
              <a:rPr lang="en-US" sz="2400" dirty="0">
                <a:latin typeface="+mn-lt"/>
              </a:rPr>
              <a:t>Conversely</a:t>
            </a:r>
          </a:p>
          <a:p>
            <a:pPr lvl="1"/>
            <a:r>
              <a:rPr lang="en-US" sz="2400" dirty="0">
                <a:latin typeface="+mn-lt"/>
              </a:rPr>
              <a:t>Cannot insert an employee unless an he/she is assigned to a project</a:t>
            </a:r>
            <a:r>
              <a:rPr lang="en-US" sz="2400" dirty="0" smtClean="0">
                <a:latin typeface="+mn-lt"/>
              </a:rPr>
              <a:t>.</a:t>
            </a:r>
            <a:endParaRPr lang="en-US" dirty="0">
              <a:latin typeface="+mn-lt"/>
            </a:endParaRPr>
          </a:p>
        </p:txBody>
      </p:sp>
    </p:spTree>
    <p:extLst>
      <p:ext uri="{BB962C8B-B14F-4D97-AF65-F5344CB8AC3E}">
        <p14:creationId xmlns:p14="http://schemas.microsoft.com/office/powerpoint/2010/main" val="2133335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 Delete Anomaly</a:t>
            </a:r>
            <a:endParaRPr lang="en-US" dirty="0"/>
          </a:p>
        </p:txBody>
      </p:sp>
      <p:sp>
        <p:nvSpPr>
          <p:cNvPr id="3" name="Text Placeholder 2"/>
          <p:cNvSpPr>
            <a:spLocks noGrp="1"/>
          </p:cNvSpPr>
          <p:nvPr>
            <p:ph type="body" idx="1"/>
          </p:nvPr>
        </p:nvSpPr>
        <p:spPr>
          <a:xfrm>
            <a:off x="457200" y="1600201"/>
            <a:ext cx="8294492" cy="989625"/>
          </a:xfrm>
        </p:spPr>
        <p:txBody>
          <a:bodyPr/>
          <a:lstStyle/>
          <a:p>
            <a:r>
              <a:rPr lang="en-US" sz="2400" dirty="0">
                <a:latin typeface="+mn-lt"/>
              </a:rPr>
              <a:t>Consider the relation</a:t>
            </a:r>
            <a:r>
              <a:rPr lang="en-US" sz="2400" dirty="0" smtClean="0">
                <a:latin typeface="+mn-lt"/>
              </a:rPr>
              <a:t>:</a:t>
            </a:r>
          </a:p>
          <a:p>
            <a:pPr marL="741600" indent="-284400">
              <a:spcBef>
                <a:spcPts val="600"/>
              </a:spcBef>
              <a:buFont typeface="Arial" panose="020B0604020202020204" pitchFamily="34" charset="0"/>
              <a:buChar char="–"/>
            </a:pPr>
            <a:r>
              <a:rPr lang="en-US" sz="2400" dirty="0">
                <a:latin typeface="+mn-lt"/>
              </a:rPr>
              <a:t> </a:t>
            </a:r>
          </a:p>
        </p:txBody>
      </p:sp>
      <p:pic>
        <p:nvPicPr>
          <p:cNvPr id="4" name="Picture 3" descr="E M P underscore P R O J left parenthesis Emp hash, Proj hash, Ename, Pname, No underscore hours right parenthesis"/>
          <p:cNvPicPr>
            <a:picLocks noChangeAspect="1"/>
          </p:cNvPicPr>
          <p:nvPr/>
        </p:nvPicPr>
        <p:blipFill rotWithShape="1">
          <a:blip r:embed="rId2"/>
          <a:srcRect l="5317" t="9422" r="-1012" b="12944"/>
          <a:stretch/>
        </p:blipFill>
        <p:spPr>
          <a:xfrm>
            <a:off x="1272209" y="2092867"/>
            <a:ext cx="7482860" cy="496959"/>
          </a:xfrm>
          <a:prstGeom prst="rect">
            <a:avLst/>
          </a:prstGeom>
        </p:spPr>
      </p:pic>
      <p:sp>
        <p:nvSpPr>
          <p:cNvPr id="5" name="Text Placeholder 4"/>
          <p:cNvSpPr>
            <a:spLocks noGrp="1"/>
          </p:cNvSpPr>
          <p:nvPr>
            <p:ph type="body" idx="2"/>
          </p:nvPr>
        </p:nvSpPr>
        <p:spPr>
          <a:xfrm>
            <a:off x="422411" y="2743200"/>
            <a:ext cx="8363779" cy="2722693"/>
          </a:xfrm>
        </p:spPr>
        <p:txBody>
          <a:bodyPr/>
          <a:lstStyle/>
          <a:p>
            <a:r>
              <a:rPr lang="en-US" sz="2400" dirty="0"/>
              <a:t>Delete Anomaly:</a:t>
            </a:r>
          </a:p>
          <a:p>
            <a:pPr lvl="1"/>
            <a:r>
              <a:rPr lang="en-US" sz="2400" dirty="0"/>
              <a:t>When a project is deleted, it will result in deleting all the employees who work on that project.</a:t>
            </a:r>
          </a:p>
          <a:p>
            <a:pPr lvl="1"/>
            <a:r>
              <a:rPr lang="en-US" sz="2400" dirty="0"/>
              <a:t>Alternately, if an employee is the sole employee on a project, deleting that employee would result in deleting the corresponding project</a:t>
            </a:r>
            <a:r>
              <a:rPr lang="en-US" sz="2400" dirty="0" smtClean="0"/>
              <a:t>.</a:t>
            </a:r>
            <a:endParaRPr lang="en-US" sz="2400" dirty="0"/>
          </a:p>
        </p:txBody>
      </p:sp>
    </p:spTree>
    <p:extLst>
      <p:ext uri="{BB962C8B-B14F-4D97-AF65-F5344CB8AC3E}">
        <p14:creationId xmlns:p14="http://schemas.microsoft.com/office/powerpoint/2010/main" val="2046135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Figure </a:t>
            </a:r>
            <a:r>
              <a:rPr lang="en-US" altLang="en-US" dirty="0"/>
              <a:t>14.3 Two Relation Schemas </a:t>
            </a:r>
            <a:r>
              <a:rPr lang="en-US" altLang="en-US" dirty="0" smtClean="0"/>
              <a:t>Suffering </a:t>
            </a:r>
            <a:r>
              <a:rPr lang="en-US" altLang="en-US" dirty="0"/>
              <a:t>from Update Anomalies</a:t>
            </a:r>
            <a:endParaRPr lang="en-US" dirty="0"/>
          </a:p>
        </p:txBody>
      </p:sp>
      <p:sp>
        <p:nvSpPr>
          <p:cNvPr id="4" name="Text Placeholder 3"/>
          <p:cNvSpPr>
            <a:spLocks noGrp="1"/>
          </p:cNvSpPr>
          <p:nvPr>
            <p:ph type="body" idx="1"/>
          </p:nvPr>
        </p:nvSpPr>
        <p:spPr>
          <a:xfrm>
            <a:off x="457200" y="1600200"/>
            <a:ext cx="8229600" cy="489857"/>
          </a:xfrm>
        </p:spPr>
        <p:txBody>
          <a:bodyPr/>
          <a:lstStyle/>
          <a:p>
            <a:pPr marL="0" indent="0">
              <a:buNone/>
            </a:pPr>
            <a:r>
              <a:rPr lang="en-US" altLang="en-US" sz="2400" dirty="0" smtClean="0">
                <a:latin typeface="+mn-lt"/>
              </a:rPr>
              <a:t>(</a:t>
            </a:r>
            <a:r>
              <a:rPr lang="en-US" altLang="en-US" sz="2400" dirty="0">
                <a:latin typeface="+mn-lt"/>
              </a:rPr>
              <a:t>a) EMP_DEPT and (b) </a:t>
            </a:r>
            <a:r>
              <a:rPr lang="en-US" altLang="en-US" sz="2400" dirty="0" smtClean="0">
                <a:latin typeface="+mn-lt"/>
              </a:rPr>
              <a:t>EMP_PROJ</a:t>
            </a:r>
            <a:endParaRPr lang="en-US" sz="2400" dirty="0">
              <a:latin typeface="+mn-lt"/>
            </a:endParaRPr>
          </a:p>
        </p:txBody>
      </p:sp>
      <p:pic>
        <p:nvPicPr>
          <p:cNvPr id="5" name="Picture 8" descr="An illustration of relation schemas suffering from update anomalies displays the relation schema of Employee underscore department and employee underscore project. Diagram a the relation schema for Employee underscores Department, displays the following attributes. Employee name, Social security number, Birth date, Address, Department number, Department name, and Department manager underscore social security number. Diagram b the relation schema for Employee underscore Project, displays the following attributes. Social security number, Project number, Hours, Employee name, Project name, and Project location. The attributes, Social security number, Project number, and Hours are labeled, F D 1. Attributes Social security number, Project number, Hours, and Employee name are labeled, F D 2. The attributes, Project number, Hours, Employee name, Project name, and Project location are labeled F D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7319" y="2444485"/>
            <a:ext cx="632936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142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14.4 Sample States For EMP_DEPT and E</a:t>
            </a:r>
            <a:r>
              <a:rPr lang="en-US" altLang="en-US" sz="100" dirty="0"/>
              <a:t> </a:t>
            </a:r>
            <a:r>
              <a:rPr lang="en-US" altLang="en-US" dirty="0"/>
              <a:t>MP_PROJ</a:t>
            </a:r>
            <a:endParaRPr lang="en-US" dirty="0"/>
          </a:p>
        </p:txBody>
      </p:sp>
      <p:sp>
        <p:nvSpPr>
          <p:cNvPr id="3" name="Text Placeholder 2"/>
          <p:cNvSpPr>
            <a:spLocks noGrp="1"/>
          </p:cNvSpPr>
          <p:nvPr>
            <p:ph type="body" idx="1"/>
          </p:nvPr>
        </p:nvSpPr>
        <p:spPr>
          <a:xfrm>
            <a:off x="457200" y="1600200"/>
            <a:ext cx="2590800" cy="4343399"/>
          </a:xfrm>
        </p:spPr>
        <p:txBody>
          <a:bodyPr/>
          <a:lstStyle/>
          <a:p>
            <a:pPr marL="0" indent="0">
              <a:buNone/>
            </a:pPr>
            <a:r>
              <a:rPr lang="en-US" altLang="en-US" sz="1800" dirty="0">
                <a:latin typeface="+mn-lt"/>
              </a:rPr>
              <a:t>Sample states for </a:t>
            </a:r>
            <a:r>
              <a:rPr lang="en-US" altLang="en-US" sz="1800" dirty="0" smtClean="0">
                <a:latin typeface="+mn-lt"/>
              </a:rPr>
              <a:t>EMP_DEPT </a:t>
            </a:r>
            <a:r>
              <a:rPr lang="en-US" altLang="en-US" sz="1800" dirty="0">
                <a:latin typeface="+mn-lt"/>
              </a:rPr>
              <a:t>and EMP_PROJ resulting from applying NATURAL JOIN to the relations in Figure </a:t>
            </a:r>
            <a:r>
              <a:rPr lang="en-US" altLang="en-US" sz="1800" dirty="0" smtClean="0">
                <a:latin typeface="+mn-lt"/>
              </a:rPr>
              <a:t>14.2. </a:t>
            </a:r>
            <a:r>
              <a:rPr lang="en-US" altLang="en-US" sz="1800" dirty="0">
                <a:latin typeface="+mn-lt"/>
              </a:rPr>
              <a:t>These may be stored as base relations for performance reasons.</a:t>
            </a:r>
            <a:endParaRPr lang="en-US" sz="1800" dirty="0">
              <a:latin typeface="+mn-lt"/>
            </a:endParaRPr>
          </a:p>
        </p:txBody>
      </p:sp>
      <p:pic>
        <p:nvPicPr>
          <p:cNvPr id="4" name="Picture 11" descr="Two tables illustrate sample state of EMP DEPT and EMP PROJ. First table, A table titled, EMP DEPT. The table has 8 rows and 7 columns. The columns have the following headings from left to right. E name, S s n, B date, Address, D number, D name , D m g r s s n, . The row entries are as follows. Row 1. Smith, John B., 123456789, 1965-01-09, 731 Fond r e n, Houston, T X, 5, Research, 333445555. Row 2. Wong, Franklin T., 333445555, 1955-12-08, 638 Voss, Houston, T X, 5, Research, 333445555. Row 3. Zelaya, Alicia J., 999887777, 1968-07-19, 3321 Castle, Spring, T X, 4, Administration, 987654321. Row 4. Wallace, Jennifer S., 987654321, 1941-06-20, 291 Berry, Bellaire, T X, 4, Administration, 987654321. Row 5. Narayan, Ramesh K., 666884444, 1962-09-15, 975 Fire Oak, Humble, T X, 5, Research, 333445555. Row 6. English, Joyce A., 453453453, 1972-07-31, 5631 Rice, Houston, T X, 5, Research, 333445555. Row 7. Jabbar, Ahmad V., 987987987, 1969-03-29, 980 Dallas, Houston, T X, 4, Administration, 987654321. Row 8. Borg, James E., 888665555, 1937-11-10, 450 Stone, Houston, T X, 1, Headquarters, 888665555. Column D name and D, m g r underscore s s n are labelled, Redundancy.&#10;Second table, A table titled, EMP_PROJ. The table has 16 rows and 6 columns. The columns have the following headings from left to right. S s n, P number, Hours, E name, P name, P location. The row entries are as follows. Row 1. 123456789, 1, 32.5, Smith, John B., Product X, Bellaire. Row 2. 123456789, 2, 7.5, Smith, John B., Product Y, Sugarland. Row 3. 666884444, 3, 40.0, Narayan, Ramesh K., Product Z, Houston. Row 4. 453453453, 1, 20.0, English, Joyce A., Product X, Bellaire. Row 5. 453453453, 2, 20.0, English, Joyce A, Product Y, Sugarland. Row 6. 333445555, 2, 10.0, Wong, Franklin T, Product Y, Sugarland. Row 7. 333445555, 3, 10.0, Wong, Franklin T, Product Z, Houston. Row 8. 333445555, 10, 10.0, Wong, Franklin T, Computerization, Stafford. Row 9. 333445555, 20, 10.0, Wong, Franklin T., Reorganization, Houston. Row 10. 999887777, 30, 30.0, Zelaya, Alicia J., New benefits, Stafford. Row 11. 999887777, 10, 10, Zelaya, Alicia J., Computerization, Stafford. Row 12. 987987987, 10, 35, Jabbar, Ahmad V., Computerization, Stafford. Row 13. 987987987, 30, 5, Jabbar, Ahmad V., New benefits, Stafford. Row 14. 987654321, 30, 20, Wallace, Jennifer S., New benefits, Stafford. Row 15. 987654321, 20, c, Wallace, Jennifer S., Reorganization, Houston. Row 16. 888665555, 20, Null, Borg, James E., Reorganization, Houston. Column E name is labelled, Redundancy, and column P name, and P location are labelled, Redundanc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0408" y="1678900"/>
            <a:ext cx="5047302" cy="45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694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Guideline for Redundant Information in Tuples and Update Anomalies</a:t>
            </a:r>
            <a:endParaRPr lang="en-US" dirty="0"/>
          </a:p>
        </p:txBody>
      </p:sp>
      <p:sp>
        <p:nvSpPr>
          <p:cNvPr id="5" name="Text Placeholder 4"/>
          <p:cNvSpPr>
            <a:spLocks noGrp="1"/>
          </p:cNvSpPr>
          <p:nvPr>
            <p:ph type="body" idx="1"/>
          </p:nvPr>
        </p:nvSpPr>
        <p:spPr/>
        <p:txBody>
          <a:bodyPr/>
          <a:lstStyle/>
          <a:p>
            <a:r>
              <a:rPr lang="en-US" sz="2400" b="1" dirty="0" smtClean="0">
                <a:latin typeface="+mn-lt"/>
              </a:rPr>
              <a:t>Guideline 2:</a:t>
            </a:r>
            <a:endParaRPr lang="en-US" sz="2400" b="1" dirty="0">
              <a:latin typeface="+mn-lt"/>
            </a:endParaRPr>
          </a:p>
          <a:p>
            <a:pPr lvl="1"/>
            <a:r>
              <a:rPr lang="en-US" sz="2400" dirty="0">
                <a:latin typeface="+mn-lt"/>
              </a:rPr>
              <a:t>Design a schema that does not suffer from the insertion, deletion and update anomalies.</a:t>
            </a:r>
          </a:p>
          <a:p>
            <a:pPr lvl="1"/>
            <a:r>
              <a:rPr lang="en-US" sz="2400" dirty="0">
                <a:latin typeface="+mn-lt"/>
              </a:rPr>
              <a:t>If there are any anomalies present, then note them so that applications can be made to take them into account.</a:t>
            </a:r>
          </a:p>
        </p:txBody>
      </p:sp>
    </p:spTree>
    <p:extLst>
      <p:ext uri="{BB962C8B-B14F-4D97-AF65-F5344CB8AC3E}">
        <p14:creationId xmlns:p14="http://schemas.microsoft.com/office/powerpoint/2010/main" val="1684099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14.1.3 Null </a:t>
            </a:r>
            <a:r>
              <a:rPr lang="en-US" altLang="en-US" dirty="0"/>
              <a:t>Values in </a:t>
            </a:r>
            <a:r>
              <a:rPr lang="en-US" altLang="en-US" dirty="0" smtClean="0"/>
              <a:t>Tuples</a:t>
            </a:r>
            <a:endParaRPr lang="en-US" dirty="0"/>
          </a:p>
        </p:txBody>
      </p:sp>
      <p:sp>
        <p:nvSpPr>
          <p:cNvPr id="3" name="Text Placeholder 2"/>
          <p:cNvSpPr>
            <a:spLocks noGrp="1"/>
          </p:cNvSpPr>
          <p:nvPr>
            <p:ph type="body" idx="1"/>
          </p:nvPr>
        </p:nvSpPr>
        <p:spPr/>
        <p:txBody>
          <a:bodyPr/>
          <a:lstStyle/>
          <a:p>
            <a:r>
              <a:rPr lang="en-US" sz="2400" b="1" dirty="0" smtClean="0">
                <a:latin typeface="+mn-lt"/>
              </a:rPr>
              <a:t>Guideline 3:</a:t>
            </a:r>
            <a:endParaRPr lang="en-US" sz="2400" b="1" dirty="0">
              <a:latin typeface="+mn-lt"/>
            </a:endParaRPr>
          </a:p>
          <a:p>
            <a:pPr lvl="1"/>
            <a:r>
              <a:rPr lang="en-US" sz="2400" dirty="0">
                <a:latin typeface="+mn-lt"/>
              </a:rPr>
              <a:t>Relations should be designed such that their tuples will have as few NULL values as possible</a:t>
            </a:r>
          </a:p>
          <a:p>
            <a:pPr lvl="1"/>
            <a:r>
              <a:rPr lang="en-US" sz="2400" dirty="0">
                <a:latin typeface="+mn-lt"/>
              </a:rPr>
              <a:t>Attributes that are NULL frequently could be placed in separate relations (with the primary key)</a:t>
            </a:r>
          </a:p>
          <a:p>
            <a:r>
              <a:rPr lang="en-US" sz="2400" dirty="0">
                <a:latin typeface="+mn-lt"/>
              </a:rPr>
              <a:t>Reasons for nulls:</a:t>
            </a:r>
          </a:p>
          <a:p>
            <a:pPr lvl="1"/>
            <a:r>
              <a:rPr lang="en-US" sz="2400" dirty="0">
                <a:latin typeface="+mn-lt"/>
              </a:rPr>
              <a:t>Attribute not applicable or invalid</a:t>
            </a:r>
          </a:p>
          <a:p>
            <a:pPr lvl="1"/>
            <a:r>
              <a:rPr lang="en-US" sz="2400" dirty="0">
                <a:latin typeface="+mn-lt"/>
              </a:rPr>
              <a:t>Attribute value unknown </a:t>
            </a:r>
            <a:r>
              <a:rPr lang="en-US" sz="2400" dirty="0" smtClean="0">
                <a:latin typeface="+mn-lt"/>
              </a:rPr>
              <a:t>(</a:t>
            </a:r>
            <a:r>
              <a:rPr lang="en-US" sz="2400" dirty="0">
                <a:latin typeface="+mn-lt"/>
              </a:rPr>
              <a:t>may exist)</a:t>
            </a:r>
          </a:p>
          <a:p>
            <a:pPr lvl="1"/>
            <a:r>
              <a:rPr lang="en-US" sz="2400" dirty="0">
                <a:latin typeface="+mn-lt"/>
              </a:rPr>
              <a:t>Value known to exist, but unavailable</a:t>
            </a:r>
          </a:p>
        </p:txBody>
      </p:sp>
    </p:spTree>
    <p:extLst>
      <p:ext uri="{BB962C8B-B14F-4D97-AF65-F5344CB8AC3E}">
        <p14:creationId xmlns:p14="http://schemas.microsoft.com/office/powerpoint/2010/main" val="1780985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14.1.4 Generation </a:t>
            </a:r>
            <a:r>
              <a:rPr lang="en-US" altLang="en-US" dirty="0"/>
              <a:t>of Spurious Tuples – Avoid at Any </a:t>
            </a:r>
            <a:r>
              <a:rPr lang="en-US" altLang="en-US" dirty="0" smtClean="0"/>
              <a:t>Cost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Bad designs for a relational database may result in erroneous results for certain JOIN operations</a:t>
            </a:r>
          </a:p>
          <a:p>
            <a:r>
              <a:rPr lang="en-US" sz="2400" dirty="0">
                <a:latin typeface="+mn-lt"/>
              </a:rPr>
              <a:t>The </a:t>
            </a:r>
            <a:r>
              <a:rPr lang="en-US" sz="2400" dirty="0" smtClean="0">
                <a:latin typeface="+mn-lt"/>
              </a:rPr>
              <a:t>“lossless join” </a:t>
            </a:r>
            <a:r>
              <a:rPr lang="en-US" sz="2400" dirty="0">
                <a:latin typeface="+mn-lt"/>
              </a:rPr>
              <a:t>property is used to guarantee meaningful results for join operations</a:t>
            </a:r>
          </a:p>
          <a:p>
            <a:r>
              <a:rPr lang="en-US" sz="2400" b="1" dirty="0" smtClean="0">
                <a:latin typeface="+mn-lt"/>
              </a:rPr>
              <a:t>Guideline 4:</a:t>
            </a:r>
            <a:endParaRPr lang="en-US" sz="2400" b="1" dirty="0">
              <a:latin typeface="+mn-lt"/>
            </a:endParaRPr>
          </a:p>
          <a:p>
            <a:pPr lvl="1"/>
            <a:r>
              <a:rPr lang="en-US" sz="2400" dirty="0">
                <a:latin typeface="+mn-lt"/>
              </a:rPr>
              <a:t>The relations should be designed to satisfy the lossless join condition.</a:t>
            </a:r>
          </a:p>
          <a:p>
            <a:pPr lvl="1"/>
            <a:r>
              <a:rPr lang="en-US" sz="2400" dirty="0">
                <a:latin typeface="+mn-lt"/>
              </a:rPr>
              <a:t>No spurious tuples should be generated by doing a natural-join of any relations.</a:t>
            </a:r>
          </a:p>
        </p:txBody>
      </p:sp>
    </p:spTree>
    <p:extLst>
      <p:ext uri="{BB962C8B-B14F-4D97-AF65-F5344CB8AC3E}">
        <p14:creationId xmlns:p14="http://schemas.microsoft.com/office/powerpoint/2010/main" val="196155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14.1.4 Generation </a:t>
            </a:r>
            <a:r>
              <a:rPr lang="en-US" altLang="en-US" dirty="0"/>
              <a:t>of Spurious Tuples – Avoid at Any </a:t>
            </a:r>
            <a:r>
              <a:rPr lang="en-US" altLang="en-US" dirty="0" smtClean="0"/>
              <a:t>Cost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There are two important properties of decompositions:</a:t>
            </a:r>
          </a:p>
          <a:p>
            <a:pPr marL="255600" lvl="1" indent="0">
              <a:buNone/>
            </a:pPr>
            <a:r>
              <a:rPr lang="en-US" sz="2400" dirty="0">
                <a:latin typeface="+mn-lt"/>
              </a:rPr>
              <a:t>a) Non-additive or losslessness of the corresponding join</a:t>
            </a:r>
          </a:p>
          <a:p>
            <a:pPr marL="255600" lvl="1" indent="0">
              <a:buNone/>
            </a:pPr>
            <a:r>
              <a:rPr lang="en-US" sz="2400" dirty="0">
                <a:latin typeface="+mn-lt"/>
              </a:rPr>
              <a:t>b) Preservation of the functional dependencies.</a:t>
            </a:r>
          </a:p>
          <a:p>
            <a:r>
              <a:rPr lang="en-US" sz="2400" dirty="0">
                <a:latin typeface="+mn-lt"/>
              </a:rPr>
              <a:t>Note that:</a:t>
            </a:r>
          </a:p>
          <a:p>
            <a:pPr lvl="1"/>
            <a:r>
              <a:rPr lang="en-US" sz="2400" dirty="0">
                <a:latin typeface="+mn-lt"/>
              </a:rPr>
              <a:t>Property (a) is extremely important and </a:t>
            </a:r>
            <a:r>
              <a:rPr lang="en-US" sz="2400" b="1" dirty="0">
                <a:latin typeface="+mn-lt"/>
              </a:rPr>
              <a:t>cannot</a:t>
            </a:r>
            <a:r>
              <a:rPr lang="en-US" sz="2400" dirty="0">
                <a:latin typeface="+mn-lt"/>
              </a:rPr>
              <a:t> be sacrificed.</a:t>
            </a:r>
          </a:p>
          <a:p>
            <a:pPr lvl="1"/>
            <a:r>
              <a:rPr lang="en-US" sz="2400" dirty="0">
                <a:latin typeface="+mn-lt"/>
              </a:rPr>
              <a:t>Property (b) is less stringent and may be sacrificed. (See Chapter 15).</a:t>
            </a:r>
          </a:p>
        </p:txBody>
      </p:sp>
    </p:spTree>
    <p:extLst>
      <p:ext uri="{BB962C8B-B14F-4D97-AF65-F5344CB8AC3E}">
        <p14:creationId xmlns:p14="http://schemas.microsoft.com/office/powerpoint/2010/main" val="3187697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14.2 Functional </a:t>
            </a:r>
            <a:r>
              <a:rPr lang="en-US" altLang="en-US" dirty="0"/>
              <a:t>Dependencies</a:t>
            </a:r>
            <a:endParaRPr lang="en-US" dirty="0"/>
          </a:p>
        </p:txBody>
      </p:sp>
      <p:sp>
        <p:nvSpPr>
          <p:cNvPr id="3" name="Text Placeholder 2"/>
          <p:cNvSpPr>
            <a:spLocks noGrp="1"/>
          </p:cNvSpPr>
          <p:nvPr>
            <p:ph type="body" idx="1"/>
          </p:nvPr>
        </p:nvSpPr>
        <p:spPr/>
        <p:txBody>
          <a:bodyPr/>
          <a:lstStyle/>
          <a:p>
            <a:r>
              <a:rPr lang="en-US" sz="2400" dirty="0">
                <a:latin typeface="+mn-lt"/>
              </a:rPr>
              <a:t>Functional dependencies (</a:t>
            </a:r>
            <a:r>
              <a:rPr lang="en-US" sz="2400" dirty="0" smtClean="0">
                <a:latin typeface="+mn-lt"/>
              </a:rPr>
              <a:t>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rPr>
              <a:t>Are used to specify </a:t>
            </a:r>
            <a:r>
              <a:rPr lang="en-US" sz="2400" b="1" dirty="0">
                <a:latin typeface="+mn-lt"/>
              </a:rPr>
              <a:t>formal measures</a:t>
            </a:r>
            <a:r>
              <a:rPr lang="en-US" sz="2400" dirty="0">
                <a:latin typeface="+mn-lt"/>
              </a:rPr>
              <a:t> of the </a:t>
            </a:r>
            <a:r>
              <a:rPr lang="en-US" sz="2400" dirty="0" smtClean="0">
                <a:latin typeface="+mn-lt"/>
              </a:rPr>
              <a:t>“goodness” </a:t>
            </a:r>
            <a:r>
              <a:rPr lang="en-US" sz="2400" dirty="0">
                <a:latin typeface="+mn-lt"/>
              </a:rPr>
              <a:t>of relational designs</a:t>
            </a:r>
          </a:p>
          <a:p>
            <a:pPr lvl="1"/>
            <a:r>
              <a:rPr lang="en-US" sz="2400" dirty="0">
                <a:latin typeface="+mn-lt"/>
              </a:rPr>
              <a:t>And keys are used to define </a:t>
            </a:r>
            <a:r>
              <a:rPr lang="en-US" sz="2400" b="1" dirty="0">
                <a:latin typeface="+mn-lt"/>
              </a:rPr>
              <a:t>normal forms</a:t>
            </a:r>
            <a:r>
              <a:rPr lang="en-US" sz="2400" dirty="0">
                <a:latin typeface="+mn-lt"/>
              </a:rPr>
              <a:t> for relations</a:t>
            </a:r>
          </a:p>
          <a:p>
            <a:pPr lvl="1"/>
            <a:r>
              <a:rPr lang="en-US" sz="2400" dirty="0">
                <a:latin typeface="+mn-lt"/>
              </a:rPr>
              <a:t>Are </a:t>
            </a:r>
            <a:r>
              <a:rPr lang="en-US" sz="2400" b="1" dirty="0">
                <a:latin typeface="+mn-lt"/>
              </a:rPr>
              <a:t>constraints</a:t>
            </a:r>
            <a:r>
              <a:rPr lang="en-US" sz="2400" dirty="0">
                <a:latin typeface="+mn-lt"/>
              </a:rPr>
              <a:t> that are derived from the </a:t>
            </a:r>
            <a:r>
              <a:rPr lang="en-US" sz="2400" b="1" dirty="0" smtClean="0">
                <a:latin typeface="+mn-lt"/>
              </a:rPr>
              <a:t>meaning </a:t>
            </a:r>
            <a:r>
              <a:rPr lang="en-US" sz="2400" dirty="0" smtClean="0">
                <a:latin typeface="+mn-lt"/>
              </a:rPr>
              <a:t>and </a:t>
            </a:r>
            <a:r>
              <a:rPr lang="en-US" sz="2400" b="1" dirty="0" smtClean="0">
                <a:latin typeface="+mn-lt"/>
              </a:rPr>
              <a:t>interrelationships </a:t>
            </a:r>
            <a:r>
              <a:rPr lang="en-US" sz="2400" dirty="0" smtClean="0">
                <a:latin typeface="+mn-lt"/>
              </a:rPr>
              <a:t>of </a:t>
            </a:r>
            <a:r>
              <a:rPr lang="en-US" sz="2400" dirty="0">
                <a:latin typeface="+mn-lt"/>
              </a:rPr>
              <a:t>the data attributes</a:t>
            </a:r>
          </a:p>
          <a:p>
            <a:r>
              <a:rPr lang="en-US" sz="2400" dirty="0">
                <a:latin typeface="+mn-lt"/>
              </a:rPr>
              <a:t>A set of attributes </a:t>
            </a:r>
            <a:r>
              <a:rPr lang="en-US" sz="2400" i="1" dirty="0">
                <a:latin typeface="+mn-lt"/>
              </a:rPr>
              <a:t>X</a:t>
            </a:r>
            <a:r>
              <a:rPr lang="en-US" sz="2400" dirty="0">
                <a:latin typeface="+mn-lt"/>
              </a:rPr>
              <a:t> </a:t>
            </a:r>
            <a:r>
              <a:rPr lang="en-US" sz="2400" b="1" dirty="0">
                <a:latin typeface="+mn-lt"/>
              </a:rPr>
              <a:t>functionally determines</a:t>
            </a:r>
            <a:r>
              <a:rPr lang="en-US" sz="2400" dirty="0">
                <a:latin typeface="+mn-lt"/>
              </a:rPr>
              <a:t> </a:t>
            </a:r>
            <a:r>
              <a:rPr lang="en-US" sz="2400" dirty="0" smtClean="0">
                <a:latin typeface="+mn-lt"/>
              </a:rPr>
              <a:t>a </a:t>
            </a:r>
            <a:r>
              <a:rPr lang="en-US" sz="2400" dirty="0">
                <a:latin typeface="+mn-lt"/>
              </a:rPr>
              <a:t>set of attributes </a:t>
            </a:r>
            <a:r>
              <a:rPr lang="en-US" sz="2400" i="1" dirty="0">
                <a:latin typeface="+mn-lt"/>
              </a:rPr>
              <a:t>Y</a:t>
            </a:r>
            <a:r>
              <a:rPr lang="en-US" sz="2400" dirty="0">
                <a:latin typeface="+mn-lt"/>
              </a:rPr>
              <a:t> if the value of </a:t>
            </a:r>
            <a:r>
              <a:rPr lang="en-US" sz="2400" i="1" dirty="0">
                <a:latin typeface="+mn-lt"/>
              </a:rPr>
              <a:t>X</a:t>
            </a:r>
            <a:r>
              <a:rPr lang="en-US" sz="2400" dirty="0">
                <a:latin typeface="+mn-lt"/>
              </a:rPr>
              <a:t> determines a unique value for </a:t>
            </a:r>
            <a:r>
              <a:rPr lang="en-US" sz="2400" i="1" dirty="0">
                <a:latin typeface="+mn-lt"/>
              </a:rPr>
              <a:t>Y</a:t>
            </a:r>
          </a:p>
        </p:txBody>
      </p:sp>
    </p:spTree>
    <p:extLst>
      <p:ext uri="{BB962C8B-B14F-4D97-AF65-F5344CB8AC3E}">
        <p14:creationId xmlns:p14="http://schemas.microsoft.com/office/powerpoint/2010/main" val="352435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kern="1200" dirty="0">
                <a:latin typeface="Times New Roman" panose="02020603050405020304" pitchFamily="18" charset="0"/>
              </a:rPr>
              <a:t>Learning Objectives</a:t>
            </a:r>
            <a:r>
              <a:rPr lang="en-US" altLang="en-US" dirty="0"/>
              <a:t> </a:t>
            </a:r>
            <a:r>
              <a:rPr lang="en-US" altLang="en-US" sz="2000" b="0" dirty="0" smtClean="0"/>
              <a:t>(1 </a:t>
            </a:r>
            <a:r>
              <a:rPr lang="en-US" altLang="en-US" sz="2000" b="0" dirty="0"/>
              <a:t>of 3)</a:t>
            </a:r>
            <a:endParaRPr lang="en-US" sz="2000" b="0" dirty="0"/>
          </a:p>
        </p:txBody>
      </p:sp>
      <p:sp>
        <p:nvSpPr>
          <p:cNvPr id="8" name="Text Placeholder 7"/>
          <p:cNvSpPr>
            <a:spLocks noGrp="1"/>
          </p:cNvSpPr>
          <p:nvPr>
            <p:ph type="body" idx="1"/>
          </p:nvPr>
        </p:nvSpPr>
        <p:spPr/>
        <p:txBody>
          <a:bodyPr/>
          <a:lstStyle/>
          <a:p>
            <a:pPr marL="0" indent="0">
              <a:buNone/>
            </a:pPr>
            <a:r>
              <a:rPr lang="en-US" sz="2400" b="1" dirty="0" smtClean="0">
                <a:solidFill>
                  <a:schemeClr val="tx2"/>
                </a:solidFill>
                <a:latin typeface="+mn-lt"/>
              </a:rPr>
              <a:t>14.1 </a:t>
            </a:r>
            <a:r>
              <a:rPr lang="en-US" sz="2400" dirty="0">
                <a:latin typeface="+mn-lt"/>
              </a:rPr>
              <a:t>Informal Design Guidelines for Relational Databases</a:t>
            </a:r>
          </a:p>
          <a:p>
            <a:pPr marL="741600" lvl="1" indent="-284400">
              <a:buNone/>
              <a:tabLst>
                <a:tab pos="0" algn="l"/>
              </a:tabLst>
            </a:pPr>
            <a:r>
              <a:rPr lang="en-US" sz="2400" b="1" dirty="0" smtClean="0">
                <a:solidFill>
                  <a:schemeClr val="tx2"/>
                </a:solidFill>
                <a:latin typeface="+mn-lt"/>
              </a:rPr>
              <a:t>14.1.1</a:t>
            </a:r>
            <a:r>
              <a:rPr lang="en-US" sz="2400" dirty="0" smtClean="0">
                <a:latin typeface="+mn-lt"/>
              </a:rPr>
              <a:t> </a:t>
            </a:r>
            <a:r>
              <a:rPr lang="en-US" sz="2400" dirty="0">
                <a:latin typeface="+mn-lt"/>
              </a:rPr>
              <a:t>Semantics of the Relation Attributes</a:t>
            </a:r>
          </a:p>
          <a:p>
            <a:pPr marL="534988" lvl="1" indent="-77788">
              <a:buNone/>
              <a:tabLst>
                <a:tab pos="0" algn="l"/>
              </a:tabLst>
            </a:pPr>
            <a:r>
              <a:rPr lang="en-US" sz="2400" b="1" dirty="0">
                <a:solidFill>
                  <a:schemeClr val="tx2"/>
                </a:solidFill>
                <a:latin typeface="+mn-lt"/>
              </a:rPr>
              <a:t>14.</a:t>
            </a:r>
            <a:r>
              <a:rPr lang="en-US" sz="2400" b="1" dirty="0" smtClean="0">
                <a:solidFill>
                  <a:schemeClr val="tx2"/>
                </a:solidFill>
                <a:latin typeface="+mn-lt"/>
              </a:rPr>
              <a:t>1.2</a:t>
            </a:r>
            <a:r>
              <a:rPr lang="en-US" sz="2400" dirty="0" smtClean="0">
                <a:latin typeface="+mn-lt"/>
              </a:rPr>
              <a:t> </a:t>
            </a:r>
            <a:r>
              <a:rPr lang="en-US" sz="2400" dirty="0">
                <a:latin typeface="+mn-lt"/>
              </a:rPr>
              <a:t>Redundant Information in Tuples and Update Anomalies</a:t>
            </a:r>
          </a:p>
          <a:p>
            <a:pPr marL="741600" lvl="1" indent="-284400">
              <a:buNone/>
              <a:tabLst>
                <a:tab pos="0" algn="l"/>
              </a:tabLst>
            </a:pPr>
            <a:r>
              <a:rPr lang="en-US" sz="2400" b="1" dirty="0">
                <a:solidFill>
                  <a:schemeClr val="tx2"/>
                </a:solidFill>
                <a:latin typeface="+mn-lt"/>
              </a:rPr>
              <a:t>14.</a:t>
            </a:r>
            <a:r>
              <a:rPr lang="en-US" sz="2400" b="1" dirty="0" smtClean="0">
                <a:solidFill>
                  <a:schemeClr val="tx2"/>
                </a:solidFill>
                <a:latin typeface="+mn-lt"/>
              </a:rPr>
              <a:t>1.3</a:t>
            </a:r>
            <a:r>
              <a:rPr lang="en-US" sz="2400" dirty="0" smtClean="0">
                <a:latin typeface="+mn-lt"/>
              </a:rPr>
              <a:t> </a:t>
            </a:r>
            <a:r>
              <a:rPr lang="en-US" sz="2400" dirty="0">
                <a:latin typeface="+mn-lt"/>
              </a:rPr>
              <a:t>Null Values in Tuples</a:t>
            </a:r>
          </a:p>
          <a:p>
            <a:pPr marL="741600" lvl="1" indent="-284400">
              <a:buNone/>
              <a:tabLst>
                <a:tab pos="0" algn="l"/>
              </a:tabLst>
            </a:pPr>
            <a:r>
              <a:rPr lang="en-US" sz="2400" b="1" dirty="0">
                <a:solidFill>
                  <a:schemeClr val="tx2"/>
                </a:solidFill>
                <a:latin typeface="+mn-lt"/>
              </a:rPr>
              <a:t>14.</a:t>
            </a:r>
            <a:r>
              <a:rPr lang="en-US" sz="2400" b="1" dirty="0" smtClean="0">
                <a:solidFill>
                  <a:schemeClr val="tx2"/>
                </a:solidFill>
                <a:latin typeface="+mn-lt"/>
              </a:rPr>
              <a:t>1.4 </a:t>
            </a:r>
            <a:r>
              <a:rPr lang="en-US" sz="2400" dirty="0">
                <a:latin typeface="+mn-lt"/>
              </a:rPr>
              <a:t>Spurious </a:t>
            </a:r>
            <a:r>
              <a:rPr lang="en-US" sz="2400" dirty="0" smtClean="0">
                <a:latin typeface="+mn-lt"/>
              </a:rPr>
              <a:t>Tuples</a:t>
            </a:r>
          </a:p>
          <a:p>
            <a:pPr marL="0" indent="0">
              <a:buNone/>
            </a:pPr>
            <a:r>
              <a:rPr lang="en-US" sz="2400" b="1" dirty="0" smtClean="0">
                <a:solidFill>
                  <a:schemeClr val="tx2"/>
                </a:solidFill>
                <a:latin typeface="+mn-lt"/>
              </a:rPr>
              <a:t>14.2 </a:t>
            </a:r>
            <a:r>
              <a:rPr lang="en-US" sz="2400" dirty="0" smtClean="0">
                <a:latin typeface="+mn-lt"/>
              </a:rPr>
              <a:t>Functional Dependencies (F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a:t>
            </a:r>
          </a:p>
          <a:p>
            <a:pPr marL="741600" lvl="1" indent="-284400">
              <a:buNone/>
            </a:pPr>
            <a:r>
              <a:rPr lang="en-US" sz="2400" b="1" dirty="0" smtClean="0">
                <a:solidFill>
                  <a:schemeClr val="tx2"/>
                </a:solidFill>
                <a:latin typeface="+mn-lt"/>
              </a:rPr>
              <a:t>14.2.1</a:t>
            </a:r>
            <a:r>
              <a:rPr lang="en-US" sz="2400" dirty="0" smtClean="0">
                <a:latin typeface="+mn-lt"/>
              </a:rPr>
              <a:t> </a:t>
            </a:r>
            <a:r>
              <a:rPr lang="en-US" sz="2400" dirty="0">
                <a:latin typeface="+mn-lt"/>
              </a:rPr>
              <a:t>Definition of Functional Dependency</a:t>
            </a: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14.2.1 Defining </a:t>
            </a:r>
            <a:r>
              <a:rPr lang="en-US" altLang="en-US" dirty="0"/>
              <a:t>Functional Dependencies</a:t>
            </a:r>
            <a:endParaRPr lang="en-US" dirty="0"/>
          </a:p>
        </p:txBody>
      </p:sp>
      <p:sp>
        <p:nvSpPr>
          <p:cNvPr id="6" name="Content Placeholder 5"/>
          <p:cNvSpPr>
            <a:spLocks noGrp="1"/>
          </p:cNvSpPr>
          <p:nvPr>
            <p:ph sz="quarter" idx="13"/>
          </p:nvPr>
        </p:nvSpPr>
        <p:spPr>
          <a:xfrm>
            <a:off x="457201" y="1614723"/>
            <a:ext cx="8229600" cy="1275876"/>
          </a:xfrm>
        </p:spPr>
        <p:txBody>
          <a:bodyPr/>
          <a:lstStyle/>
          <a:p>
            <a:pPr marL="255600">
              <a:buFont typeface="Arial" panose="020B0604020202020204" pitchFamily="34" charset="0"/>
              <a:buChar char="•"/>
            </a:pPr>
            <a:r>
              <a:rPr lang="en-US" sz="2400" i="1" dirty="0" smtClean="0">
                <a:latin typeface="+mn-lt"/>
              </a:rPr>
              <a:t>X </a:t>
            </a:r>
            <a:r>
              <a:rPr lang="en-US" sz="2400" dirty="0" smtClean="0">
                <a:latin typeface="+mn-lt"/>
              </a:rPr>
              <a:t>→ </a:t>
            </a:r>
            <a:r>
              <a:rPr lang="en-US" sz="2400" i="1" dirty="0" smtClean="0">
                <a:latin typeface="+mn-lt"/>
              </a:rPr>
              <a:t>Y</a:t>
            </a:r>
            <a:r>
              <a:rPr lang="en-US" sz="2400" dirty="0" smtClean="0">
                <a:latin typeface="+mn-lt"/>
              </a:rPr>
              <a:t> holds </a:t>
            </a:r>
            <a:r>
              <a:rPr lang="en-US" sz="2400" dirty="0">
                <a:latin typeface="+mn-lt"/>
              </a:rPr>
              <a:t>if whenever two tuples have the same value for </a:t>
            </a:r>
            <a:r>
              <a:rPr lang="en-US" sz="2400" i="1" dirty="0">
                <a:latin typeface="+mn-lt"/>
              </a:rPr>
              <a:t>X</a:t>
            </a:r>
            <a:r>
              <a:rPr lang="en-US" sz="2400" dirty="0">
                <a:latin typeface="+mn-lt"/>
              </a:rPr>
              <a:t>, they </a:t>
            </a:r>
            <a:r>
              <a:rPr lang="en-US" sz="2400" b="1" dirty="0">
                <a:latin typeface="+mn-lt"/>
              </a:rPr>
              <a:t>must have</a:t>
            </a:r>
            <a:r>
              <a:rPr lang="en-US" sz="2400" i="1" dirty="0">
                <a:latin typeface="+mn-lt"/>
              </a:rPr>
              <a:t> </a:t>
            </a:r>
            <a:r>
              <a:rPr lang="en-US" sz="2400" dirty="0">
                <a:latin typeface="+mn-lt"/>
              </a:rPr>
              <a:t>the same value for </a:t>
            </a:r>
            <a:r>
              <a:rPr lang="en-US" sz="2400" i="1" dirty="0">
                <a:latin typeface="+mn-lt"/>
              </a:rPr>
              <a:t>Y</a:t>
            </a:r>
          </a:p>
          <a:p>
            <a:pPr lvl="1"/>
            <a:r>
              <a:rPr lang="en-US" sz="2400" dirty="0">
                <a:latin typeface="+mn-lt"/>
              </a:rPr>
              <a:t>For any two tuples </a:t>
            </a:r>
            <a:r>
              <a:rPr lang="en-US" sz="2400" i="1" dirty="0">
                <a:latin typeface="+mn-lt"/>
              </a:rPr>
              <a:t>t</a:t>
            </a:r>
            <a:r>
              <a:rPr lang="en-US" sz="2400" baseline="-25000" dirty="0">
                <a:latin typeface="+mn-lt"/>
              </a:rPr>
              <a:t>1</a:t>
            </a:r>
            <a:r>
              <a:rPr lang="en-US" sz="2400" dirty="0">
                <a:latin typeface="+mn-lt"/>
              </a:rPr>
              <a:t> and </a:t>
            </a:r>
            <a:r>
              <a:rPr lang="en-US" sz="2400" i="1" dirty="0">
                <a:latin typeface="+mn-lt"/>
              </a:rPr>
              <a:t>t</a:t>
            </a:r>
            <a:r>
              <a:rPr lang="en-US" sz="2400" baseline="-25000" dirty="0">
                <a:latin typeface="+mn-lt"/>
              </a:rPr>
              <a:t>2</a:t>
            </a:r>
            <a:r>
              <a:rPr lang="en-US" sz="2400" dirty="0">
                <a:latin typeface="+mn-lt"/>
              </a:rPr>
              <a:t> in any relation </a:t>
            </a:r>
            <a:r>
              <a:rPr lang="en-US" sz="2400" dirty="0" smtClean="0">
                <a:latin typeface="+mn-lt"/>
              </a:rPr>
              <a:t>instance</a:t>
            </a:r>
            <a:endParaRPr lang="en-US" sz="2400" dirty="0">
              <a:latin typeface="+mn-lt"/>
            </a:endParaRPr>
          </a:p>
        </p:txBody>
      </p:sp>
      <p:graphicFrame>
        <p:nvGraphicFramePr>
          <p:cNvPr id="13" name="Object 12" descr="r left parenthesis R right parenthesis colon If t sub 1 left bracket X right bracket = t sub 2 left bracket X right bracket, then t sub 1 left bracket Y right bracket = t sub 2 left bracket Y right bracket"/>
          <p:cNvGraphicFramePr>
            <a:graphicFrameLocks noChangeAspect="1"/>
          </p:cNvGraphicFramePr>
          <p:nvPr>
            <p:extLst>
              <p:ext uri="{D42A27DB-BD31-4B8C-83A1-F6EECF244321}">
                <p14:modId xmlns:p14="http://schemas.microsoft.com/office/powerpoint/2010/main" val="3340116347"/>
              </p:ext>
            </p:extLst>
          </p:nvPr>
        </p:nvGraphicFramePr>
        <p:xfrm>
          <a:off x="1246188" y="2933700"/>
          <a:ext cx="5362575" cy="517525"/>
        </p:xfrm>
        <a:graphic>
          <a:graphicData uri="http://schemas.openxmlformats.org/presentationml/2006/ole">
            <mc:AlternateContent xmlns:mc="http://schemas.openxmlformats.org/markup-compatibility/2006">
              <mc:Choice xmlns:v="urn:schemas-microsoft-com:vml" Requires="v">
                <p:oleObj spid="_x0000_s37528" name="Equation" r:id="rId3" imgW="2641320" imgH="253800" progId="Equation.DSMT4">
                  <p:embed/>
                </p:oleObj>
              </mc:Choice>
              <mc:Fallback>
                <p:oleObj name="Equation" r:id="rId3" imgW="2641320" imgH="253800" progId="Equation.DSMT4">
                  <p:embed/>
                  <p:pic>
                    <p:nvPicPr>
                      <p:cNvPr id="16" name="Object 15"/>
                      <p:cNvPicPr/>
                      <p:nvPr/>
                    </p:nvPicPr>
                    <p:blipFill>
                      <a:blip r:embed="rId4"/>
                      <a:stretch>
                        <a:fillRect/>
                      </a:stretch>
                    </p:blipFill>
                    <p:spPr>
                      <a:xfrm>
                        <a:off x="1246188" y="2933700"/>
                        <a:ext cx="5362575" cy="517525"/>
                      </a:xfrm>
                      <a:prstGeom prst="rect">
                        <a:avLst/>
                      </a:prstGeom>
                    </p:spPr>
                  </p:pic>
                </p:oleObj>
              </mc:Fallback>
            </mc:AlternateContent>
          </a:graphicData>
        </a:graphic>
      </p:graphicFrame>
      <p:sp>
        <p:nvSpPr>
          <p:cNvPr id="8" name="Content Placeholder 7"/>
          <p:cNvSpPr>
            <a:spLocks noGrp="1"/>
          </p:cNvSpPr>
          <p:nvPr>
            <p:ph sz="quarter" idx="15"/>
          </p:nvPr>
        </p:nvSpPr>
        <p:spPr>
          <a:xfrm>
            <a:off x="457201" y="3457496"/>
            <a:ext cx="8229599" cy="856087"/>
          </a:xfrm>
        </p:spPr>
        <p:txBody>
          <a:bodyPr/>
          <a:lstStyle/>
          <a:p>
            <a:r>
              <a:rPr lang="en-US" sz="2400" i="1" dirty="0" smtClean="0">
                <a:latin typeface="+mn-lt"/>
              </a:rPr>
              <a:t>X</a:t>
            </a:r>
            <a:r>
              <a:rPr lang="en-US" altLang="en-US" sz="2400" dirty="0">
                <a:latin typeface="+mn-lt"/>
                <a:sym typeface="Wingdings 3" panose="05040102010807070707" pitchFamily="18" charset="2"/>
              </a:rPr>
              <a:t> </a:t>
            </a:r>
            <a:r>
              <a:rPr lang="en-US" sz="2400" dirty="0" smtClean="0">
                <a:latin typeface="+mn-lt"/>
              </a:rPr>
              <a:t>→ </a:t>
            </a:r>
            <a:r>
              <a:rPr lang="en-US" altLang="en-US" sz="2400" i="1" dirty="0" smtClean="0">
                <a:latin typeface="+mn-lt"/>
                <a:sym typeface="Wingdings 3" panose="05040102010807070707" pitchFamily="18" charset="2"/>
              </a:rPr>
              <a:t>Y</a:t>
            </a:r>
            <a:r>
              <a:rPr lang="en-US" altLang="en-US" sz="2400" dirty="0" smtClean="0">
                <a:latin typeface="+mn-lt"/>
                <a:sym typeface="Wingdings 3" panose="05040102010807070707" pitchFamily="18" charset="2"/>
              </a:rPr>
              <a:t> </a:t>
            </a:r>
            <a:r>
              <a:rPr lang="en-US" sz="2400" dirty="0" smtClean="0">
                <a:latin typeface="+mn-lt"/>
              </a:rPr>
              <a:t>in </a:t>
            </a:r>
            <a:r>
              <a:rPr lang="en-US" sz="2400" i="1" dirty="0">
                <a:latin typeface="+mn-lt"/>
              </a:rPr>
              <a:t>R</a:t>
            </a:r>
            <a:r>
              <a:rPr lang="en-US" sz="2400" dirty="0">
                <a:latin typeface="+mn-lt"/>
              </a:rPr>
              <a:t> specifies a </a:t>
            </a:r>
            <a:r>
              <a:rPr lang="en-US" sz="2400" b="1" dirty="0">
                <a:latin typeface="+mn-lt"/>
              </a:rPr>
              <a:t>constraint</a:t>
            </a:r>
            <a:r>
              <a:rPr lang="en-US" sz="2400" dirty="0">
                <a:latin typeface="+mn-lt"/>
              </a:rPr>
              <a:t> on all relation </a:t>
            </a:r>
            <a:r>
              <a:rPr lang="en-US" sz="2400" dirty="0" smtClean="0">
                <a:latin typeface="+mn-lt"/>
              </a:rPr>
              <a:t>instances </a:t>
            </a:r>
            <a:r>
              <a:rPr lang="en-US" sz="2400" i="1" dirty="0" smtClean="0">
                <a:latin typeface="+mn-lt"/>
              </a:rPr>
              <a:t>r </a:t>
            </a:r>
            <a:r>
              <a:rPr lang="en-US" sz="2400" dirty="0" smtClean="0">
                <a:latin typeface="+mn-lt"/>
              </a:rPr>
              <a:t>(</a:t>
            </a:r>
            <a:r>
              <a:rPr lang="en-US" sz="2400" i="1" dirty="0" smtClean="0">
                <a:latin typeface="+mn-lt"/>
              </a:rPr>
              <a:t>R</a:t>
            </a:r>
            <a:r>
              <a:rPr lang="en-US" sz="2400" dirty="0" smtClean="0">
                <a:latin typeface="+mn-lt"/>
              </a:rPr>
              <a:t>)</a:t>
            </a:r>
            <a:endParaRPr lang="en-US" sz="2400" dirty="0">
              <a:latin typeface="+mn-lt"/>
            </a:endParaRPr>
          </a:p>
        </p:txBody>
      </p:sp>
      <p:sp>
        <p:nvSpPr>
          <p:cNvPr id="9" name="Content Placeholder 8"/>
          <p:cNvSpPr>
            <a:spLocks noGrp="1"/>
          </p:cNvSpPr>
          <p:nvPr>
            <p:ph sz="quarter" idx="16"/>
          </p:nvPr>
        </p:nvSpPr>
        <p:spPr>
          <a:xfrm>
            <a:off x="457200" y="4427538"/>
            <a:ext cx="8229600" cy="1717624"/>
          </a:xfrm>
        </p:spPr>
        <p:txBody>
          <a:bodyPr/>
          <a:lstStyle/>
          <a:p>
            <a:pPr marL="255600" indent="-255600"/>
            <a:r>
              <a:rPr lang="en-US" sz="2400" dirty="0" smtClean="0">
                <a:latin typeface="+mn-lt"/>
              </a:rPr>
              <a:t>Written as </a:t>
            </a:r>
            <a:r>
              <a:rPr lang="en-US" sz="2400" i="1" dirty="0" smtClean="0">
                <a:latin typeface="+mn-lt"/>
              </a:rPr>
              <a:t>X</a:t>
            </a:r>
            <a:r>
              <a:rPr lang="en-US" sz="2400" dirty="0">
                <a:latin typeface="+mn-lt"/>
              </a:rPr>
              <a:t> </a:t>
            </a:r>
            <a:r>
              <a:rPr lang="en-US" sz="2400" dirty="0" smtClean="0">
                <a:latin typeface="+mn-lt"/>
              </a:rPr>
              <a:t>→ </a:t>
            </a:r>
            <a:r>
              <a:rPr lang="en-US" sz="2400" i="1" dirty="0" smtClean="0">
                <a:latin typeface="+mn-lt"/>
              </a:rPr>
              <a:t>Y</a:t>
            </a:r>
            <a:r>
              <a:rPr lang="en-US" sz="2400" dirty="0" smtClean="0">
                <a:latin typeface="+mn-lt"/>
              </a:rPr>
              <a:t> can </a:t>
            </a:r>
            <a:r>
              <a:rPr lang="en-US" sz="2400" dirty="0">
                <a:latin typeface="+mn-lt"/>
              </a:rPr>
              <a:t>be displayed graphically on a relation schema as in Figures. (denoted by the arrow:).</a:t>
            </a:r>
          </a:p>
          <a:p>
            <a:pPr marL="255600" indent="-255600">
              <a:buFont typeface="Arial" panose="020B0604020202020204" pitchFamily="34" charset="0"/>
              <a:buChar char="•"/>
            </a:pPr>
            <a:r>
              <a:rPr lang="en-US" sz="2400" dirty="0">
                <a:latin typeface="+mn-lt"/>
              </a:rPr>
              <a:t>F</a:t>
            </a:r>
            <a:r>
              <a:rPr lang="en-US" sz="100" dirty="0">
                <a:latin typeface="+mn-lt"/>
              </a:rPr>
              <a:t> </a:t>
            </a:r>
            <a:r>
              <a:rPr lang="en-US" sz="2400" dirty="0">
                <a:latin typeface="+mn-lt"/>
              </a:rPr>
              <a:t>D</a:t>
            </a:r>
            <a:r>
              <a:rPr lang="en-US" sz="100" dirty="0">
                <a:latin typeface="+mn-lt"/>
              </a:rPr>
              <a:t> </a:t>
            </a:r>
            <a:r>
              <a:rPr lang="en-US" sz="2400" dirty="0">
                <a:latin typeface="+mn-lt"/>
              </a:rPr>
              <a:t>s are derived from the real-world constraints on the </a:t>
            </a:r>
            <a:r>
              <a:rPr lang="en-US" sz="2400" dirty="0" smtClean="0">
                <a:latin typeface="+mn-lt"/>
              </a:rPr>
              <a:t>attributes</a:t>
            </a:r>
            <a:endParaRPr lang="en-US" sz="2400" dirty="0">
              <a:latin typeface="+mn-lt"/>
            </a:endParaRPr>
          </a:p>
        </p:txBody>
      </p:sp>
    </p:spTree>
    <p:extLst>
      <p:ext uri="{BB962C8B-B14F-4D97-AF65-F5344CB8AC3E}">
        <p14:creationId xmlns:p14="http://schemas.microsoft.com/office/powerpoint/2010/main" val="3023639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F</a:t>
            </a:r>
            <a:r>
              <a:rPr lang="en-US" altLang="en-US" sz="100" dirty="0"/>
              <a:t> </a:t>
            </a:r>
            <a:r>
              <a:rPr lang="en-US" altLang="en-US" dirty="0"/>
              <a:t>D Constraints </a:t>
            </a:r>
            <a:r>
              <a:rPr lang="en-US" altLang="en-US" sz="2000" b="0" dirty="0"/>
              <a:t>(1 of 2</a:t>
            </a:r>
            <a:r>
              <a:rPr lang="en-US" altLang="en-US" sz="2000" b="0" dirty="0" smtClean="0"/>
              <a:t>)</a:t>
            </a:r>
            <a:endParaRPr lang="en-US" dirty="0"/>
          </a:p>
        </p:txBody>
      </p:sp>
      <p:sp>
        <p:nvSpPr>
          <p:cNvPr id="3" name="Text Placeholder 2"/>
          <p:cNvSpPr>
            <a:spLocks noGrp="1"/>
          </p:cNvSpPr>
          <p:nvPr>
            <p:ph type="body" idx="1"/>
          </p:nvPr>
        </p:nvSpPr>
        <p:spPr/>
        <p:txBody>
          <a:bodyPr/>
          <a:lstStyle/>
          <a:p>
            <a:r>
              <a:rPr lang="en-US" sz="2400" dirty="0">
                <a:latin typeface="+mn-lt"/>
              </a:rPr>
              <a:t>Social security number determines employee </a:t>
            </a:r>
            <a:r>
              <a:rPr lang="en-US" sz="2400" dirty="0" smtClean="0">
                <a:latin typeface="+mn-lt"/>
              </a:rPr>
              <a:t>name</a:t>
            </a:r>
          </a:p>
          <a:p>
            <a:pPr lvl="1" indent="-284400"/>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sz="2400" dirty="0">
                <a:latin typeface="+mn-lt"/>
              </a:rPr>
              <a:t>→</a:t>
            </a:r>
            <a:r>
              <a:rPr lang="en-US" altLang="en-US" sz="2400" dirty="0" smtClean="0">
                <a:latin typeface="+mn-lt"/>
              </a:rPr>
              <a:t> ENAME</a:t>
            </a:r>
          </a:p>
          <a:p>
            <a:r>
              <a:rPr lang="en-US" sz="2400" dirty="0">
                <a:latin typeface="+mn-lt"/>
              </a:rPr>
              <a:t>Project number determines project name and location</a:t>
            </a:r>
          </a:p>
          <a:p>
            <a:pPr lvl="1" indent="-284400"/>
            <a:r>
              <a:rPr lang="en-US" altLang="en-US" sz="2400" dirty="0" smtClean="0">
                <a:latin typeface="+mn-lt"/>
              </a:rPr>
              <a:t>PNUMBER </a:t>
            </a:r>
            <a:r>
              <a:rPr lang="en-US" sz="2400" dirty="0">
                <a:latin typeface="+mn-lt"/>
              </a:rPr>
              <a:t>→</a:t>
            </a:r>
            <a:r>
              <a:rPr lang="en-US" altLang="en-US" sz="2400" dirty="0" smtClean="0">
                <a:latin typeface="+mn-lt"/>
              </a:rPr>
              <a:t> </a:t>
            </a:r>
            <a:r>
              <a:rPr lang="en-US" altLang="en-US" sz="2400" dirty="0">
                <a:latin typeface="+mn-lt"/>
              </a:rPr>
              <a:t>{PNAME, PLOCATION</a:t>
            </a:r>
            <a:r>
              <a:rPr lang="en-US" altLang="en-US" sz="2400" dirty="0" smtClean="0">
                <a:latin typeface="+mn-lt"/>
              </a:rPr>
              <a:t>}</a:t>
            </a:r>
          </a:p>
          <a:p>
            <a:pPr marL="255600" lvl="1" indent="-255600">
              <a:spcBef>
                <a:spcPts val="1500"/>
              </a:spcBef>
              <a:buFont typeface="Arial" panose="020B0604020202020204" pitchFamily="34" charset="0"/>
              <a:buChar char="•"/>
            </a:pPr>
            <a:r>
              <a:rPr lang="en-US" altLang="en-US" sz="2400" dirty="0" smtClean="0">
                <a:latin typeface="+mn-lt"/>
              </a:rPr>
              <a:t>Employee 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altLang="en-US" sz="2400" dirty="0">
                <a:latin typeface="+mn-lt"/>
              </a:rPr>
              <a:t>and project number determines the hours per week that the employee works on the </a:t>
            </a:r>
            <a:r>
              <a:rPr lang="en-US" altLang="en-US" sz="2400" dirty="0" smtClean="0">
                <a:latin typeface="+mn-lt"/>
              </a:rPr>
              <a:t>project</a:t>
            </a:r>
          </a:p>
          <a:p>
            <a:pPr marL="742950" lvl="2" indent="-284400">
              <a:buFont typeface="Arial" panose="020B0604020202020204" pitchFamily="34" charset="0"/>
              <a:buChar char="–"/>
            </a:pPr>
            <a:r>
              <a:rPr lang="en-US" altLang="en-US" sz="2400" dirty="0">
                <a:latin typeface="+mn-lt"/>
              </a:rPr>
              <a:t>{SSN, PNUMBER} </a:t>
            </a:r>
            <a:r>
              <a:rPr lang="en-US" sz="2400" dirty="0">
                <a:latin typeface="+mn-lt"/>
              </a:rPr>
              <a:t>→</a:t>
            </a:r>
            <a:r>
              <a:rPr lang="en-US" altLang="en-US" sz="2400" dirty="0" smtClean="0">
                <a:latin typeface="+mn-lt"/>
              </a:rPr>
              <a:t> HOURS</a:t>
            </a:r>
            <a:endParaRPr lang="en-US" sz="2400" dirty="0">
              <a:latin typeface="+mn-lt"/>
            </a:endParaRPr>
          </a:p>
        </p:txBody>
      </p:sp>
    </p:spTree>
    <p:extLst>
      <p:ext uri="{BB962C8B-B14F-4D97-AF65-F5344CB8AC3E}">
        <p14:creationId xmlns:p14="http://schemas.microsoft.com/office/powerpoint/2010/main" val="2247606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F</a:t>
            </a:r>
            <a:r>
              <a:rPr lang="en-US" altLang="en-US" sz="100" dirty="0"/>
              <a:t> </a:t>
            </a:r>
            <a:r>
              <a:rPr lang="en-US" altLang="en-US" dirty="0"/>
              <a:t>D Constraints </a:t>
            </a:r>
            <a:r>
              <a:rPr lang="en-US" altLang="en-US" sz="2000" b="0" dirty="0" smtClean="0"/>
              <a:t>(2 </a:t>
            </a:r>
            <a:r>
              <a:rPr lang="en-US" altLang="en-US" sz="2000" b="0" dirty="0"/>
              <a:t>of 2</a:t>
            </a:r>
            <a:r>
              <a:rPr lang="en-US" altLang="en-US" sz="2000" b="0" dirty="0" smtClean="0"/>
              <a:t>)</a:t>
            </a:r>
            <a:endParaRPr lang="en-US" dirty="0"/>
          </a:p>
        </p:txBody>
      </p:sp>
      <p:sp>
        <p:nvSpPr>
          <p:cNvPr id="3" name="Text Placeholder 2"/>
          <p:cNvSpPr>
            <a:spLocks noGrp="1"/>
          </p:cNvSpPr>
          <p:nvPr>
            <p:ph type="body" idx="1"/>
          </p:nvPr>
        </p:nvSpPr>
        <p:spPr>
          <a:xfrm>
            <a:off x="457200" y="1600201"/>
            <a:ext cx="8229600" cy="1075981"/>
          </a:xfrm>
        </p:spPr>
        <p:txBody>
          <a:bodyPr/>
          <a:lstStyle/>
          <a:p>
            <a:r>
              <a:rPr lang="en-US" sz="2400" dirty="0">
                <a:latin typeface="+mn-lt"/>
              </a:rPr>
              <a:t>An </a:t>
            </a:r>
            <a:r>
              <a:rPr lang="en-US" sz="2400" dirty="0" smtClean="0">
                <a:latin typeface="+mn-lt"/>
              </a:rPr>
              <a:t>F</a:t>
            </a:r>
            <a:r>
              <a:rPr lang="en-US" sz="100" dirty="0" smtClean="0">
                <a:latin typeface="+mn-lt"/>
              </a:rPr>
              <a:t> </a:t>
            </a:r>
            <a:r>
              <a:rPr lang="en-US" sz="2400" dirty="0" smtClean="0">
                <a:latin typeface="+mn-lt"/>
              </a:rPr>
              <a:t>D </a:t>
            </a:r>
            <a:r>
              <a:rPr lang="en-US" sz="2400" dirty="0">
                <a:latin typeface="+mn-lt"/>
              </a:rPr>
              <a:t>is a property of the attributes in the schema </a:t>
            </a:r>
            <a:r>
              <a:rPr lang="en-US" sz="2400" i="1" dirty="0">
                <a:latin typeface="+mn-lt"/>
              </a:rPr>
              <a:t>R</a:t>
            </a:r>
          </a:p>
          <a:p>
            <a:r>
              <a:rPr lang="en-US" sz="2400" dirty="0">
                <a:latin typeface="+mn-lt"/>
              </a:rPr>
              <a:t>The constraint must hold on </a:t>
            </a:r>
            <a:r>
              <a:rPr lang="en-US" sz="2400" b="1" dirty="0">
                <a:latin typeface="+mn-lt"/>
              </a:rPr>
              <a:t>every</a:t>
            </a:r>
            <a:r>
              <a:rPr lang="en-US" sz="2400" dirty="0">
                <a:latin typeface="+mn-lt"/>
              </a:rPr>
              <a:t> relation </a:t>
            </a:r>
            <a:r>
              <a:rPr lang="en-US" sz="2400" dirty="0" smtClean="0">
                <a:latin typeface="+mn-lt"/>
              </a:rPr>
              <a:t>instance </a:t>
            </a:r>
            <a:r>
              <a:rPr lang="en-US" sz="2400" i="1" dirty="0" smtClean="0">
                <a:latin typeface="+mn-lt"/>
              </a:rPr>
              <a:t>r</a:t>
            </a:r>
            <a:r>
              <a:rPr lang="en-US" sz="2400" dirty="0" smtClean="0">
                <a:latin typeface="+mn-lt"/>
              </a:rPr>
              <a:t>(</a:t>
            </a:r>
            <a:r>
              <a:rPr lang="en-US" sz="2400" i="1" dirty="0" smtClean="0">
                <a:latin typeface="+mn-lt"/>
              </a:rPr>
              <a:t>R</a:t>
            </a:r>
            <a:r>
              <a:rPr lang="en-US" sz="2400" dirty="0" smtClean="0">
                <a:latin typeface="+mn-lt"/>
              </a:rPr>
              <a:t>)</a:t>
            </a:r>
            <a:endParaRPr lang="en-US" sz="2400" dirty="0">
              <a:latin typeface="+mn-lt"/>
            </a:endParaRPr>
          </a:p>
        </p:txBody>
      </p:sp>
      <p:sp>
        <p:nvSpPr>
          <p:cNvPr id="4" name="Text Placeholder 3"/>
          <p:cNvSpPr>
            <a:spLocks noGrp="1"/>
          </p:cNvSpPr>
          <p:nvPr>
            <p:ph type="body" idx="2"/>
          </p:nvPr>
        </p:nvSpPr>
        <p:spPr>
          <a:xfrm>
            <a:off x="457200" y="2725624"/>
            <a:ext cx="8229600" cy="1724365"/>
          </a:xfrm>
        </p:spPr>
        <p:txBody>
          <a:bodyPr/>
          <a:lstStyle/>
          <a:p>
            <a:r>
              <a:rPr lang="en-US" sz="2400" dirty="0">
                <a:latin typeface="+mn-lt"/>
              </a:rPr>
              <a:t>If </a:t>
            </a:r>
            <a:r>
              <a:rPr lang="en-US" sz="2400" i="1" dirty="0">
                <a:latin typeface="+mn-lt"/>
              </a:rPr>
              <a:t>K</a:t>
            </a:r>
            <a:r>
              <a:rPr lang="en-US" sz="2400" dirty="0">
                <a:latin typeface="+mn-lt"/>
              </a:rPr>
              <a:t> is a key of </a:t>
            </a:r>
            <a:r>
              <a:rPr lang="en-US" sz="2400" i="1" dirty="0">
                <a:latin typeface="+mn-lt"/>
              </a:rPr>
              <a:t>R</a:t>
            </a:r>
            <a:r>
              <a:rPr lang="en-US" sz="2400" dirty="0">
                <a:latin typeface="+mn-lt"/>
              </a:rPr>
              <a:t>, then </a:t>
            </a:r>
            <a:r>
              <a:rPr lang="en-US" sz="2400" i="1" dirty="0">
                <a:latin typeface="+mn-lt"/>
              </a:rPr>
              <a:t>K</a:t>
            </a:r>
            <a:r>
              <a:rPr lang="en-US" sz="2400" dirty="0">
                <a:latin typeface="+mn-lt"/>
              </a:rPr>
              <a:t> functionally determines all attributes in </a:t>
            </a:r>
            <a:r>
              <a:rPr lang="en-US" sz="2400" i="1" dirty="0">
                <a:latin typeface="+mn-lt"/>
              </a:rPr>
              <a:t>R</a:t>
            </a:r>
          </a:p>
          <a:p>
            <a:pPr lvl="1"/>
            <a:r>
              <a:rPr lang="en-US" sz="2400" dirty="0">
                <a:latin typeface="+mn-lt"/>
              </a:rPr>
              <a:t>(since we never have two distinct tuples </a:t>
            </a:r>
            <a:r>
              <a:rPr lang="en-US" sz="2400" dirty="0" smtClean="0">
                <a:latin typeface="+mn-lt"/>
              </a:rPr>
              <a:t>with </a:t>
            </a:r>
            <a:r>
              <a:rPr lang="en-US" altLang="en-US" sz="2400" i="1" dirty="0">
                <a:latin typeface="+mn-lt"/>
              </a:rPr>
              <a:t>t</a:t>
            </a:r>
            <a:r>
              <a:rPr lang="en-US" altLang="en-US" sz="2400" baseline="-25000" dirty="0">
                <a:latin typeface="+mn-lt"/>
              </a:rPr>
              <a:t>1</a:t>
            </a:r>
            <a:r>
              <a:rPr lang="en-US" altLang="en-US" sz="2400" dirty="0">
                <a:latin typeface="+mn-lt"/>
              </a:rPr>
              <a:t>[</a:t>
            </a:r>
            <a:r>
              <a:rPr lang="en-US" altLang="en-US" sz="2400" i="1" dirty="0">
                <a:latin typeface="+mn-lt"/>
              </a:rPr>
              <a:t>K</a:t>
            </a:r>
            <a:r>
              <a:rPr lang="en-US" altLang="en-US" sz="2400" dirty="0">
                <a:latin typeface="+mn-lt"/>
              </a:rPr>
              <a:t>]=t</a:t>
            </a:r>
            <a:r>
              <a:rPr lang="en-US" altLang="en-US" sz="2400" baseline="-25000" dirty="0">
                <a:latin typeface="+mn-lt"/>
              </a:rPr>
              <a:t>2</a:t>
            </a:r>
            <a:r>
              <a:rPr lang="en-US" altLang="en-US" sz="2400" dirty="0">
                <a:latin typeface="+mn-lt"/>
              </a:rPr>
              <a:t>[</a:t>
            </a:r>
            <a:r>
              <a:rPr lang="en-US" altLang="en-US" sz="2400" i="1" dirty="0">
                <a:latin typeface="+mn-lt"/>
              </a:rPr>
              <a:t>K</a:t>
            </a:r>
            <a:r>
              <a:rPr lang="en-US" altLang="en-US" sz="2400" dirty="0">
                <a:latin typeface="+mn-lt"/>
              </a:rPr>
              <a:t>])</a:t>
            </a:r>
            <a:r>
              <a:rPr lang="en-US" altLang="en-US" dirty="0"/>
              <a:t> </a:t>
            </a:r>
            <a:endParaRPr lang="en-US" dirty="0">
              <a:latin typeface="+mn-lt"/>
            </a:endParaRPr>
          </a:p>
        </p:txBody>
      </p:sp>
    </p:spTree>
    <p:extLst>
      <p:ext uri="{BB962C8B-B14F-4D97-AF65-F5344CB8AC3E}">
        <p14:creationId xmlns:p14="http://schemas.microsoft.com/office/powerpoint/2010/main" val="1722705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t>
            </a:r>
            <a:r>
              <a:rPr lang="en-US" altLang="en-US" dirty="0" smtClean="0"/>
              <a:t>F</a:t>
            </a:r>
            <a:r>
              <a:rPr lang="en-US" altLang="en-US" sz="100" dirty="0" smtClean="0"/>
              <a:t> </a:t>
            </a:r>
            <a:r>
              <a:rPr lang="en-US" altLang="en-US" dirty="0" smtClean="0"/>
              <a:t>D</a:t>
            </a:r>
            <a:r>
              <a:rPr lang="en-US" altLang="en-US" sz="100" dirty="0" smtClean="0"/>
              <a:t> </a:t>
            </a:r>
            <a:r>
              <a:rPr lang="en-US" altLang="en-US" dirty="0" smtClean="0"/>
              <a:t>s From Instances</a:t>
            </a:r>
            <a:endParaRPr lang="en-US" dirty="0"/>
          </a:p>
        </p:txBody>
      </p:sp>
      <p:sp>
        <p:nvSpPr>
          <p:cNvPr id="3" name="Text Placeholder 2"/>
          <p:cNvSpPr>
            <a:spLocks noGrp="1"/>
          </p:cNvSpPr>
          <p:nvPr>
            <p:ph type="body" idx="1"/>
          </p:nvPr>
        </p:nvSpPr>
        <p:spPr/>
        <p:txBody>
          <a:bodyPr/>
          <a:lstStyle/>
          <a:p>
            <a:r>
              <a:rPr lang="en-US" sz="2400" dirty="0">
                <a:latin typeface="+mn-lt"/>
              </a:rPr>
              <a:t>Note that in order to define the </a:t>
            </a:r>
            <a:r>
              <a:rPr lang="en-US" sz="2400" dirty="0" smtClean="0">
                <a:latin typeface="+mn-lt"/>
              </a:rPr>
              <a:t>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a:t>
            </a:r>
            <a:r>
              <a:rPr lang="en-US" sz="2400" dirty="0">
                <a:latin typeface="+mn-lt"/>
              </a:rPr>
              <a:t>, we need to understand the meaning of the attributes involved </a:t>
            </a:r>
            <a:r>
              <a:rPr lang="en-US" sz="2400" dirty="0" smtClean="0">
                <a:latin typeface="+mn-lt"/>
              </a:rPr>
              <a:t>and </a:t>
            </a:r>
            <a:r>
              <a:rPr lang="en-US" sz="2400" dirty="0">
                <a:latin typeface="+mn-lt"/>
              </a:rPr>
              <a:t>the relationship between them</a:t>
            </a:r>
            <a:r>
              <a:rPr lang="en-US" sz="2400" dirty="0" smtClean="0">
                <a:latin typeface="+mn-lt"/>
              </a:rPr>
              <a:t>.</a:t>
            </a:r>
            <a:endParaRPr lang="en-US" sz="2400" dirty="0">
              <a:latin typeface="+mn-lt"/>
            </a:endParaRPr>
          </a:p>
          <a:p>
            <a:r>
              <a:rPr lang="en-US" sz="2400" dirty="0">
                <a:latin typeface="+mn-lt"/>
              </a:rPr>
              <a:t>An </a:t>
            </a:r>
            <a:r>
              <a:rPr lang="en-US" sz="2400" dirty="0" smtClean="0">
                <a:latin typeface="+mn-lt"/>
              </a:rPr>
              <a:t>F</a:t>
            </a:r>
            <a:r>
              <a:rPr lang="en-US" sz="100" dirty="0" smtClean="0">
                <a:latin typeface="+mn-lt"/>
              </a:rPr>
              <a:t> </a:t>
            </a:r>
            <a:r>
              <a:rPr lang="en-US" sz="2400" dirty="0" smtClean="0">
                <a:latin typeface="+mn-lt"/>
              </a:rPr>
              <a:t>D is a property of the attributes in the schema </a:t>
            </a:r>
            <a:r>
              <a:rPr lang="en-US" sz="2400" i="1" dirty="0" smtClean="0">
                <a:latin typeface="+mn-lt"/>
              </a:rPr>
              <a:t>R</a:t>
            </a:r>
          </a:p>
          <a:p>
            <a:r>
              <a:rPr lang="en-US" sz="2400" dirty="0" smtClean="0">
                <a:latin typeface="+mn-lt"/>
              </a:rPr>
              <a:t>Given the instance (population) of a relation, all we can conclude is that an F</a:t>
            </a:r>
            <a:r>
              <a:rPr lang="en-US" sz="100" dirty="0" smtClean="0">
                <a:latin typeface="+mn-lt"/>
              </a:rPr>
              <a:t> </a:t>
            </a:r>
            <a:r>
              <a:rPr lang="en-US" sz="2400" dirty="0" smtClean="0">
                <a:latin typeface="+mn-lt"/>
              </a:rPr>
              <a:t>D </a:t>
            </a:r>
            <a:r>
              <a:rPr lang="en-US" sz="2400" b="1" dirty="0" smtClean="0">
                <a:latin typeface="+mn-lt"/>
              </a:rPr>
              <a:t>may exist</a:t>
            </a:r>
            <a:r>
              <a:rPr lang="en-US" sz="2400" dirty="0" smtClean="0">
                <a:latin typeface="+mn-lt"/>
              </a:rPr>
              <a:t> between certain attributes.</a:t>
            </a:r>
          </a:p>
          <a:p>
            <a:r>
              <a:rPr lang="en-US" sz="2400" dirty="0" smtClean="0">
                <a:latin typeface="+mn-lt"/>
              </a:rPr>
              <a:t>What </a:t>
            </a:r>
            <a:r>
              <a:rPr lang="en-US" sz="2400" dirty="0">
                <a:latin typeface="+mn-lt"/>
              </a:rPr>
              <a:t>we can definitely conclude is – that certain </a:t>
            </a:r>
            <a:r>
              <a:rPr lang="en-US" sz="2400" dirty="0" smtClean="0">
                <a:latin typeface="+mn-lt"/>
              </a:rPr>
              <a:t>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 </a:t>
            </a:r>
            <a:r>
              <a:rPr lang="en-US" sz="2400" b="1" dirty="0">
                <a:latin typeface="+mn-lt"/>
              </a:rPr>
              <a:t>do not exist</a:t>
            </a:r>
            <a:r>
              <a:rPr lang="en-US" sz="2400" dirty="0">
                <a:latin typeface="+mn-lt"/>
              </a:rPr>
              <a:t> because there are tuples that show a violation of those dependencies.</a:t>
            </a:r>
          </a:p>
        </p:txBody>
      </p:sp>
    </p:spTree>
    <p:extLst>
      <p:ext uri="{BB962C8B-B14F-4D97-AF65-F5344CB8AC3E}">
        <p14:creationId xmlns:p14="http://schemas.microsoft.com/office/powerpoint/2010/main" val="709904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Figure 14.7 Ruling Out F</a:t>
            </a:r>
            <a:r>
              <a:rPr lang="en-US" altLang="en-US" sz="100" dirty="0"/>
              <a:t> </a:t>
            </a:r>
            <a:r>
              <a:rPr lang="en-US" altLang="en-US" dirty="0"/>
              <a:t>D</a:t>
            </a:r>
            <a:r>
              <a:rPr lang="en-US" altLang="en-US" sz="100" dirty="0"/>
              <a:t> </a:t>
            </a:r>
            <a:r>
              <a:rPr lang="en-US" altLang="en-US" dirty="0"/>
              <a:t>s</a:t>
            </a:r>
            <a:endParaRPr lang="en-US" dirty="0"/>
          </a:p>
        </p:txBody>
      </p:sp>
      <p:sp>
        <p:nvSpPr>
          <p:cNvPr id="5" name="Text Placeholder 4"/>
          <p:cNvSpPr>
            <a:spLocks noGrp="1"/>
          </p:cNvSpPr>
          <p:nvPr>
            <p:ph type="body" idx="1"/>
          </p:nvPr>
        </p:nvSpPr>
        <p:spPr>
          <a:xfrm>
            <a:off x="457200" y="1600201"/>
            <a:ext cx="8229600" cy="1998406"/>
          </a:xfrm>
        </p:spPr>
        <p:txBody>
          <a:bodyPr/>
          <a:lstStyle/>
          <a:p>
            <a:pPr marL="0" indent="0">
              <a:spcBef>
                <a:spcPct val="0"/>
              </a:spcBef>
              <a:buClrTx/>
              <a:buSzTx/>
              <a:buFontTx/>
              <a:buNone/>
              <a:defRPr/>
            </a:pPr>
            <a:r>
              <a:rPr lang="en-US" altLang="en-US" sz="2400" dirty="0">
                <a:latin typeface="+mn-lt"/>
                <a:cs typeface="MS PGothic" charset="0"/>
              </a:rPr>
              <a:t>Note that given the state of the TEACH relation, we can say that the </a:t>
            </a:r>
            <a:r>
              <a:rPr lang="en-US" altLang="en-US" sz="2400" dirty="0" smtClean="0">
                <a:latin typeface="+mn-lt"/>
                <a:cs typeface="MS PGothic" charset="0"/>
              </a:rPr>
              <a:t>F</a:t>
            </a:r>
            <a:r>
              <a:rPr lang="en-US" altLang="en-US" sz="100" dirty="0" smtClean="0">
                <a:latin typeface="+mn-lt"/>
                <a:cs typeface="MS PGothic" charset="0"/>
              </a:rPr>
              <a:t> </a:t>
            </a:r>
            <a:r>
              <a:rPr lang="en-US" altLang="en-US" sz="2400" dirty="0" smtClean="0">
                <a:latin typeface="+mn-lt"/>
                <a:cs typeface="MS PGothic" charset="0"/>
              </a:rPr>
              <a:t>D</a:t>
            </a:r>
            <a:r>
              <a:rPr lang="en-US" altLang="en-US" sz="2400" dirty="0">
                <a:latin typeface="+mn-lt"/>
                <a:cs typeface="MS PGothic" charset="0"/>
              </a:rPr>
              <a:t>: Text </a:t>
            </a:r>
            <a:r>
              <a:rPr lang="en-US" sz="2400" dirty="0"/>
              <a:t>→</a:t>
            </a:r>
            <a:r>
              <a:rPr lang="en-US" altLang="en-US" sz="2400" dirty="0" smtClean="0">
                <a:latin typeface="+mn-lt"/>
                <a:cs typeface="MS PGothic" charset="0"/>
              </a:rPr>
              <a:t> </a:t>
            </a:r>
            <a:r>
              <a:rPr lang="en-US" altLang="en-US" sz="2400" dirty="0">
                <a:latin typeface="+mn-lt"/>
                <a:cs typeface="MS PGothic" charset="0"/>
              </a:rPr>
              <a:t>Course may exist. However, the </a:t>
            </a:r>
            <a:r>
              <a:rPr lang="en-US" altLang="en-US" sz="2400" dirty="0" smtClean="0">
                <a:latin typeface="+mn-lt"/>
                <a:cs typeface="MS PGothic" charset="0"/>
              </a:rPr>
              <a:t>F</a:t>
            </a:r>
            <a:r>
              <a:rPr lang="en-US" altLang="en-US" sz="100" dirty="0" smtClean="0">
                <a:latin typeface="+mn-lt"/>
                <a:cs typeface="MS PGothic" charset="0"/>
              </a:rPr>
              <a:t> </a:t>
            </a:r>
            <a:r>
              <a:rPr lang="en-US" altLang="en-US" sz="2400" dirty="0" smtClean="0">
                <a:latin typeface="+mn-lt"/>
                <a:cs typeface="MS PGothic" charset="0"/>
              </a:rPr>
              <a:t>D</a:t>
            </a:r>
            <a:r>
              <a:rPr lang="en-US" altLang="en-US" sz="100" dirty="0" smtClean="0">
                <a:latin typeface="+mn-lt"/>
                <a:cs typeface="MS PGothic" charset="0"/>
              </a:rPr>
              <a:t> </a:t>
            </a:r>
            <a:r>
              <a:rPr lang="en-US" altLang="en-US" sz="2400" dirty="0" smtClean="0">
                <a:latin typeface="+mn-lt"/>
                <a:cs typeface="MS PGothic" charset="0"/>
              </a:rPr>
              <a:t>s </a:t>
            </a:r>
            <a:r>
              <a:rPr lang="en-US" altLang="en-US" sz="2400" dirty="0">
                <a:latin typeface="+mn-lt"/>
                <a:cs typeface="MS PGothic" charset="0"/>
              </a:rPr>
              <a:t>Teacher </a:t>
            </a:r>
            <a:r>
              <a:rPr lang="en-US" sz="2400" dirty="0"/>
              <a:t>→</a:t>
            </a:r>
            <a:r>
              <a:rPr lang="en-US" altLang="en-US" sz="2400" dirty="0" smtClean="0">
                <a:latin typeface="+mn-lt"/>
                <a:cs typeface="MS PGothic" charset="0"/>
              </a:rPr>
              <a:t> </a:t>
            </a:r>
            <a:r>
              <a:rPr lang="en-US" altLang="en-US" sz="2400" dirty="0">
                <a:latin typeface="+mn-lt"/>
                <a:cs typeface="MS PGothic" charset="0"/>
              </a:rPr>
              <a:t>Course, Teacher </a:t>
            </a:r>
            <a:r>
              <a:rPr lang="en-US" sz="2400" dirty="0" smtClean="0"/>
              <a:t>→</a:t>
            </a:r>
            <a:r>
              <a:rPr lang="en-US" altLang="en-US" sz="2400" dirty="0" smtClean="0">
                <a:latin typeface="+mn-lt"/>
                <a:cs typeface="MS PGothic" charset="0"/>
              </a:rPr>
              <a:t>Text </a:t>
            </a:r>
            <a:r>
              <a:rPr lang="en-US" altLang="en-US" sz="2400" dirty="0">
                <a:latin typeface="+mn-lt"/>
                <a:cs typeface="MS PGothic" charset="0"/>
              </a:rPr>
              <a:t>and </a:t>
            </a:r>
          </a:p>
          <a:p>
            <a:pPr marL="0" indent="0">
              <a:spcBef>
                <a:spcPct val="0"/>
              </a:spcBef>
              <a:buClrTx/>
              <a:buSzTx/>
              <a:buFontTx/>
              <a:buNone/>
              <a:defRPr/>
            </a:pPr>
            <a:r>
              <a:rPr lang="en-US" altLang="en-US" sz="2400" dirty="0">
                <a:latin typeface="+mn-lt"/>
                <a:cs typeface="MS PGothic" charset="0"/>
              </a:rPr>
              <a:t>Couse </a:t>
            </a:r>
            <a:r>
              <a:rPr lang="en-US" sz="2400" dirty="0"/>
              <a:t>→</a:t>
            </a:r>
            <a:r>
              <a:rPr lang="en-US" altLang="en-US" sz="2400" dirty="0" smtClean="0">
                <a:latin typeface="+mn-lt"/>
                <a:cs typeface="MS PGothic" charset="0"/>
              </a:rPr>
              <a:t> </a:t>
            </a:r>
            <a:r>
              <a:rPr lang="en-US" altLang="en-US" sz="2400" dirty="0">
                <a:latin typeface="+mn-lt"/>
                <a:cs typeface="MS PGothic" charset="0"/>
              </a:rPr>
              <a:t>Text are ruled out</a:t>
            </a:r>
            <a:r>
              <a:rPr lang="en-US" altLang="en-US" sz="2400" dirty="0" smtClean="0">
                <a:latin typeface="+mn-lt"/>
                <a:cs typeface="MS PGothic" charset="0"/>
              </a:rPr>
              <a:t>.</a:t>
            </a:r>
            <a:r>
              <a:rPr lang="en-US" dirty="0"/>
              <a:t> </a:t>
            </a:r>
            <a:endParaRPr lang="en-US" dirty="0" smtClean="0"/>
          </a:p>
          <a:p>
            <a:pPr marL="0" indent="0">
              <a:spcBef>
                <a:spcPts val="600"/>
              </a:spcBef>
              <a:buClrTx/>
              <a:buSzTx/>
              <a:buFontTx/>
              <a:buNone/>
              <a:defRPr/>
            </a:pPr>
            <a:r>
              <a:rPr lang="en-US" sz="2400" b="1" dirty="0" smtClean="0">
                <a:latin typeface="+mn-lt"/>
              </a:rPr>
              <a:t>TEACH</a:t>
            </a:r>
            <a:endParaRPr lang="en-US" altLang="en-US" sz="2400" b="1" dirty="0">
              <a:latin typeface="+mn-lt"/>
              <a:cs typeface="MS PGothic"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14841187"/>
              </p:ext>
            </p:extLst>
          </p:nvPr>
        </p:nvGraphicFramePr>
        <p:xfrm>
          <a:off x="1002890" y="3915654"/>
          <a:ext cx="7118556" cy="1981200"/>
        </p:xfrm>
        <a:graphic>
          <a:graphicData uri="http://schemas.openxmlformats.org/drawingml/2006/table">
            <a:tbl>
              <a:tblPr firstRow="1" bandRow="1">
                <a:tableStyleId>{5940675A-B579-460E-94D1-54222C63F5DA}</a:tableStyleId>
              </a:tblPr>
              <a:tblGrid>
                <a:gridCol w="2372852">
                  <a:extLst>
                    <a:ext uri="{9D8B030D-6E8A-4147-A177-3AD203B41FA5}">
                      <a16:colId xmlns:a16="http://schemas.microsoft.com/office/drawing/2014/main" val="2399183920"/>
                    </a:ext>
                  </a:extLst>
                </a:gridCol>
                <a:gridCol w="2372852">
                  <a:extLst>
                    <a:ext uri="{9D8B030D-6E8A-4147-A177-3AD203B41FA5}">
                      <a16:colId xmlns:a16="http://schemas.microsoft.com/office/drawing/2014/main" val="2837008490"/>
                    </a:ext>
                  </a:extLst>
                </a:gridCol>
                <a:gridCol w="2372852">
                  <a:extLst>
                    <a:ext uri="{9D8B030D-6E8A-4147-A177-3AD203B41FA5}">
                      <a16:colId xmlns:a16="http://schemas.microsoft.com/office/drawing/2014/main" val="3001733933"/>
                    </a:ext>
                  </a:extLst>
                </a:gridCol>
              </a:tblGrid>
              <a:tr h="370840">
                <a:tc>
                  <a:txBody>
                    <a:bodyPr/>
                    <a:lstStyle/>
                    <a:p>
                      <a:pPr algn="ctr"/>
                      <a:r>
                        <a:rPr lang="en-US" sz="2000" b="1" i="0" u="none" strike="noStrike" cap="none" baseline="0" dirty="0" smtClean="0">
                          <a:solidFill>
                            <a:schemeClr val="tx1"/>
                          </a:solidFill>
                          <a:latin typeface="+mn-lt"/>
                          <a:ea typeface="+mn-ea"/>
                          <a:cs typeface="+mn-cs"/>
                          <a:sym typeface="Arial"/>
                        </a:rPr>
                        <a:t>Teacher</a:t>
                      </a:r>
                      <a:endParaRPr lang="en-US" sz="2000" b="1" dirty="0">
                        <a:latin typeface="+mn-lt"/>
                      </a:endParaRPr>
                    </a:p>
                  </a:txBody>
                  <a:tcPr/>
                </a:tc>
                <a:tc>
                  <a:txBody>
                    <a:bodyPr/>
                    <a:lstStyle/>
                    <a:p>
                      <a:pPr algn="ctr"/>
                      <a:r>
                        <a:rPr lang="en-US" sz="2000" b="1" i="0" u="none" strike="noStrike" cap="none" baseline="0" dirty="0" smtClean="0">
                          <a:solidFill>
                            <a:schemeClr val="tx1"/>
                          </a:solidFill>
                          <a:latin typeface="+mn-lt"/>
                          <a:ea typeface="+mn-ea"/>
                          <a:cs typeface="+mn-cs"/>
                          <a:sym typeface="Arial"/>
                        </a:rPr>
                        <a:t>Course</a:t>
                      </a:r>
                      <a:endParaRPr lang="en-US" sz="2000" b="1" dirty="0">
                        <a:latin typeface="+mn-lt"/>
                      </a:endParaRPr>
                    </a:p>
                  </a:txBody>
                  <a:tcPr/>
                </a:tc>
                <a:tc>
                  <a:txBody>
                    <a:bodyPr/>
                    <a:lstStyle/>
                    <a:p>
                      <a:pPr algn="ctr"/>
                      <a:r>
                        <a:rPr lang="en-US" sz="2000" b="1" i="0" u="none" strike="noStrike" cap="none" baseline="0" dirty="0" smtClean="0">
                          <a:solidFill>
                            <a:schemeClr val="tx1"/>
                          </a:solidFill>
                          <a:latin typeface="+mn-lt"/>
                          <a:ea typeface="+mn-ea"/>
                          <a:cs typeface="+mn-cs"/>
                          <a:sym typeface="Arial"/>
                        </a:rPr>
                        <a:t>Text</a:t>
                      </a:r>
                      <a:endParaRPr lang="en-US" sz="2000" b="1" dirty="0">
                        <a:latin typeface="+mn-lt"/>
                      </a:endParaRPr>
                    </a:p>
                  </a:txBody>
                  <a:tcPr/>
                </a:tc>
                <a:extLst>
                  <a:ext uri="{0D108BD9-81ED-4DB2-BD59-A6C34878D82A}">
                    <a16:rowId xmlns:a16="http://schemas.microsoft.com/office/drawing/2014/main" val="1724578202"/>
                  </a:ext>
                </a:extLst>
              </a:tr>
              <a:tr h="370840">
                <a:tc>
                  <a:txBody>
                    <a:bodyPr/>
                    <a:lstStyle/>
                    <a:p>
                      <a:pPr algn="ctr"/>
                      <a:r>
                        <a:rPr lang="en-US" sz="2000" b="0" i="0" u="none" strike="noStrike" cap="none" baseline="0" dirty="0" smtClean="0">
                          <a:solidFill>
                            <a:schemeClr val="tx1"/>
                          </a:solidFill>
                          <a:latin typeface="+mn-lt"/>
                          <a:ea typeface="+mn-ea"/>
                          <a:cs typeface="+mn-cs"/>
                          <a:sym typeface="Arial"/>
                        </a:rPr>
                        <a:t>Smith</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Data Structures</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Bartram</a:t>
                      </a:r>
                      <a:endParaRPr lang="en-US" sz="2000" dirty="0">
                        <a:latin typeface="+mn-lt"/>
                      </a:endParaRPr>
                    </a:p>
                  </a:txBody>
                  <a:tcPr/>
                </a:tc>
                <a:extLst>
                  <a:ext uri="{0D108BD9-81ED-4DB2-BD59-A6C34878D82A}">
                    <a16:rowId xmlns:a16="http://schemas.microsoft.com/office/drawing/2014/main" val="540517146"/>
                  </a:ext>
                </a:extLst>
              </a:tr>
              <a:tr h="370840">
                <a:tc>
                  <a:txBody>
                    <a:bodyPr/>
                    <a:lstStyle/>
                    <a:p>
                      <a:pPr algn="ctr"/>
                      <a:r>
                        <a:rPr lang="en-US" sz="2000" b="0" i="0" u="none" strike="noStrike" cap="none" baseline="0" dirty="0" smtClean="0">
                          <a:solidFill>
                            <a:schemeClr val="tx1"/>
                          </a:solidFill>
                          <a:latin typeface="+mn-lt"/>
                          <a:ea typeface="+mn-ea"/>
                          <a:cs typeface="+mn-cs"/>
                          <a:sym typeface="Arial"/>
                        </a:rPr>
                        <a:t>Smith</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Data Management</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Martin</a:t>
                      </a:r>
                      <a:endParaRPr lang="en-US" sz="2000" dirty="0">
                        <a:latin typeface="+mn-lt"/>
                      </a:endParaRPr>
                    </a:p>
                  </a:txBody>
                  <a:tcPr/>
                </a:tc>
                <a:extLst>
                  <a:ext uri="{0D108BD9-81ED-4DB2-BD59-A6C34878D82A}">
                    <a16:rowId xmlns:a16="http://schemas.microsoft.com/office/drawing/2014/main" val="1502428782"/>
                  </a:ext>
                </a:extLst>
              </a:tr>
              <a:tr h="370840">
                <a:tc>
                  <a:txBody>
                    <a:bodyPr/>
                    <a:lstStyle/>
                    <a:p>
                      <a:pPr algn="ctr"/>
                      <a:r>
                        <a:rPr lang="en-US" sz="2000" b="0" i="0" u="none" strike="noStrike" cap="none" baseline="0" dirty="0" smtClean="0">
                          <a:solidFill>
                            <a:schemeClr val="tx1"/>
                          </a:solidFill>
                          <a:latin typeface="+mn-lt"/>
                          <a:ea typeface="+mn-ea"/>
                          <a:cs typeface="+mn-cs"/>
                          <a:sym typeface="Arial"/>
                        </a:rPr>
                        <a:t>Hall</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Compilers</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Hoffman</a:t>
                      </a:r>
                      <a:endParaRPr lang="en-US" sz="2000" dirty="0">
                        <a:latin typeface="+mn-lt"/>
                      </a:endParaRPr>
                    </a:p>
                  </a:txBody>
                  <a:tcPr/>
                </a:tc>
                <a:extLst>
                  <a:ext uri="{0D108BD9-81ED-4DB2-BD59-A6C34878D82A}">
                    <a16:rowId xmlns:a16="http://schemas.microsoft.com/office/drawing/2014/main" val="3540094267"/>
                  </a:ext>
                </a:extLst>
              </a:tr>
              <a:tr h="370840">
                <a:tc>
                  <a:txBody>
                    <a:bodyPr/>
                    <a:lstStyle/>
                    <a:p>
                      <a:pPr algn="ctr"/>
                      <a:r>
                        <a:rPr lang="en-US" sz="2000" b="0" i="0" u="none" strike="noStrike" cap="none" baseline="0" dirty="0" smtClean="0">
                          <a:solidFill>
                            <a:schemeClr val="tx1"/>
                          </a:solidFill>
                          <a:latin typeface="+mn-lt"/>
                          <a:ea typeface="+mn-ea"/>
                          <a:cs typeface="+mn-cs"/>
                          <a:sym typeface="Arial"/>
                        </a:rPr>
                        <a:t>Brown</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Data Structures</a:t>
                      </a:r>
                      <a:endParaRPr lang="en-US" sz="2000" dirty="0">
                        <a:latin typeface="+mn-lt"/>
                      </a:endParaRPr>
                    </a:p>
                  </a:txBody>
                  <a:tcPr/>
                </a:tc>
                <a:tc>
                  <a:txBody>
                    <a:bodyPr/>
                    <a:lstStyle/>
                    <a:p>
                      <a:pPr algn="ctr"/>
                      <a:r>
                        <a:rPr lang="en-US" sz="2000" b="0" i="0" u="none" strike="noStrike" cap="none" baseline="0" dirty="0" smtClean="0">
                          <a:solidFill>
                            <a:schemeClr val="tx1"/>
                          </a:solidFill>
                          <a:latin typeface="+mn-lt"/>
                          <a:ea typeface="+mn-ea"/>
                          <a:cs typeface="+mn-cs"/>
                          <a:sym typeface="Arial"/>
                        </a:rPr>
                        <a:t>Horowitz</a:t>
                      </a:r>
                      <a:endParaRPr lang="en-US" sz="2000" dirty="0">
                        <a:latin typeface="+mn-lt"/>
                      </a:endParaRPr>
                    </a:p>
                  </a:txBody>
                  <a:tcPr/>
                </a:tc>
                <a:extLst>
                  <a:ext uri="{0D108BD9-81ED-4DB2-BD59-A6C34878D82A}">
                    <a16:rowId xmlns:a16="http://schemas.microsoft.com/office/drawing/2014/main" val="1989221516"/>
                  </a:ext>
                </a:extLst>
              </a:tr>
            </a:tbl>
          </a:graphicData>
        </a:graphic>
      </p:graphicFrame>
    </p:spTree>
    <p:extLst>
      <p:ext uri="{BB962C8B-B14F-4D97-AF65-F5344CB8AC3E}">
        <p14:creationId xmlns:p14="http://schemas.microsoft.com/office/powerpoint/2010/main" val="3395895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a:t>
            </a:r>
            <a:r>
              <a:rPr lang="en-US" altLang="en-US" dirty="0" smtClean="0"/>
              <a:t>14.8 What F</a:t>
            </a:r>
            <a:r>
              <a:rPr lang="en-US" altLang="en-US" sz="100" dirty="0" smtClean="0"/>
              <a:t> </a:t>
            </a:r>
            <a:r>
              <a:rPr lang="en-US" altLang="en-US" dirty="0" smtClean="0"/>
              <a:t>D</a:t>
            </a:r>
            <a:r>
              <a:rPr lang="en-US" altLang="en-US" sz="100" dirty="0" smtClean="0"/>
              <a:t> </a:t>
            </a:r>
            <a:r>
              <a:rPr lang="en-US" altLang="en-US" dirty="0" smtClean="0"/>
              <a:t>s May Exist</a:t>
            </a:r>
            <a:r>
              <a:rPr lang="en-US" altLang="en-US" dirty="0"/>
              <a:t>?</a:t>
            </a:r>
            <a:endParaRPr lang="en-US" dirty="0"/>
          </a:p>
        </p:txBody>
      </p:sp>
      <p:sp>
        <p:nvSpPr>
          <p:cNvPr id="3" name="Text Placeholder 2"/>
          <p:cNvSpPr>
            <a:spLocks noGrp="1"/>
          </p:cNvSpPr>
          <p:nvPr>
            <p:ph type="body" idx="1"/>
          </p:nvPr>
        </p:nvSpPr>
        <p:spPr>
          <a:xfrm>
            <a:off x="457199" y="1600201"/>
            <a:ext cx="8229601" cy="1133168"/>
          </a:xfrm>
        </p:spPr>
        <p:txBody>
          <a:bodyPr/>
          <a:lstStyle/>
          <a:p>
            <a:r>
              <a:rPr lang="en-US" altLang="en-US" sz="2400" dirty="0">
                <a:latin typeface="+mn-lt"/>
              </a:rPr>
              <a:t>A </a:t>
            </a:r>
            <a:r>
              <a:rPr lang="en-US" altLang="en-US" sz="2400" dirty="0" smtClean="0">
                <a:latin typeface="+mn-lt"/>
              </a:rPr>
              <a:t>relation </a:t>
            </a:r>
            <a:r>
              <a:rPr lang="en-US" altLang="en-US" sz="2400" dirty="0">
                <a:latin typeface="+mn-lt"/>
              </a:rPr>
              <a:t>A relation </a:t>
            </a:r>
            <a:r>
              <a:rPr lang="en-US" altLang="en-US" sz="2400" i="1" dirty="0">
                <a:latin typeface="+mn-lt"/>
              </a:rPr>
              <a:t>R</a:t>
            </a:r>
            <a:r>
              <a:rPr lang="en-US" altLang="en-US" sz="2400" dirty="0">
                <a:latin typeface="+mn-lt"/>
              </a:rPr>
              <a:t>(A, B, C, D) with its extension.</a:t>
            </a:r>
          </a:p>
          <a:p>
            <a:r>
              <a:rPr lang="en-US" altLang="en-US" sz="2400" dirty="0">
                <a:latin typeface="+mn-lt"/>
              </a:rPr>
              <a:t>Which </a:t>
            </a:r>
            <a:r>
              <a:rPr lang="en-US" altLang="en-US" sz="2400" dirty="0" smtClean="0">
                <a:latin typeface="+mn-lt"/>
              </a:rPr>
              <a:t>F</a:t>
            </a:r>
            <a:r>
              <a:rPr lang="en-US" altLang="en-US" sz="100" dirty="0" smtClean="0">
                <a:latin typeface="+mn-lt"/>
              </a:rPr>
              <a:t> </a:t>
            </a:r>
            <a:r>
              <a:rPr lang="en-US" altLang="en-US" sz="2400" dirty="0" smtClean="0">
                <a:latin typeface="+mn-lt"/>
              </a:rPr>
              <a:t>Ds </a:t>
            </a:r>
            <a:r>
              <a:rPr lang="en-US" altLang="en-US" sz="2400" dirty="0">
                <a:latin typeface="+mn-lt"/>
              </a:rPr>
              <a:t>may exist in this relation</a:t>
            </a:r>
            <a:r>
              <a:rPr lang="en-US" altLang="en-US" sz="2400" dirty="0" smtClean="0">
                <a:latin typeface="+mn-lt"/>
              </a:rPr>
              <a:t>?</a:t>
            </a:r>
            <a:endParaRPr lang="en-US" altLang="en-US" sz="24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4151776740"/>
              </p:ext>
            </p:extLst>
          </p:nvPr>
        </p:nvGraphicFramePr>
        <p:xfrm>
          <a:off x="1052051" y="3177458"/>
          <a:ext cx="6096000" cy="22860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712653093"/>
                    </a:ext>
                  </a:extLst>
                </a:gridCol>
                <a:gridCol w="1524000">
                  <a:extLst>
                    <a:ext uri="{9D8B030D-6E8A-4147-A177-3AD203B41FA5}">
                      <a16:colId xmlns:a16="http://schemas.microsoft.com/office/drawing/2014/main" val="3166094066"/>
                    </a:ext>
                  </a:extLst>
                </a:gridCol>
                <a:gridCol w="1524000">
                  <a:extLst>
                    <a:ext uri="{9D8B030D-6E8A-4147-A177-3AD203B41FA5}">
                      <a16:colId xmlns:a16="http://schemas.microsoft.com/office/drawing/2014/main" val="773852483"/>
                    </a:ext>
                  </a:extLst>
                </a:gridCol>
                <a:gridCol w="1524000">
                  <a:extLst>
                    <a:ext uri="{9D8B030D-6E8A-4147-A177-3AD203B41FA5}">
                      <a16:colId xmlns:a16="http://schemas.microsoft.com/office/drawing/2014/main" val="444471594"/>
                    </a:ext>
                  </a:extLst>
                </a:gridCol>
              </a:tblGrid>
              <a:tr h="370840">
                <a:tc>
                  <a:txBody>
                    <a:bodyPr/>
                    <a:lstStyle/>
                    <a:p>
                      <a:pPr algn="ctr"/>
                      <a:r>
                        <a:rPr lang="en-US" sz="2400" b="0" i="0" u="none" strike="noStrike" cap="none" baseline="0" dirty="0" smtClean="0">
                          <a:solidFill>
                            <a:schemeClr val="tx1"/>
                          </a:solidFill>
                          <a:latin typeface="+mn-lt"/>
                          <a:ea typeface="+mn-ea"/>
                          <a:cs typeface="+mn-cs"/>
                          <a:sym typeface="Arial"/>
                        </a:rPr>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extLst>
                  <a:ext uri="{0D108BD9-81ED-4DB2-BD59-A6C34878D82A}">
                    <a16:rowId xmlns:a16="http://schemas.microsoft.com/office/drawing/2014/main" val="1998447687"/>
                  </a:ext>
                </a:extLst>
              </a:tr>
              <a:tr h="370840">
                <a:tc>
                  <a:txBody>
                    <a:bodyPr/>
                    <a:lstStyle/>
                    <a:p>
                      <a:pPr algn="ctr"/>
                      <a:r>
                        <a:rPr lang="en-US" sz="2400" dirty="0" smtClean="0"/>
                        <a:t>a1</a:t>
                      </a:r>
                      <a:endParaRPr lang="en-US" sz="2400" dirty="0"/>
                    </a:p>
                  </a:txBody>
                  <a:tcPr/>
                </a:tc>
                <a:tc>
                  <a:txBody>
                    <a:bodyPr/>
                    <a:lstStyle/>
                    <a:p>
                      <a:pPr algn="ctr"/>
                      <a:r>
                        <a:rPr lang="en-US" sz="2400" dirty="0" smtClean="0"/>
                        <a:t>b1</a:t>
                      </a:r>
                      <a:endParaRPr lang="en-US" sz="2400" dirty="0"/>
                    </a:p>
                  </a:txBody>
                  <a:tcPr/>
                </a:tc>
                <a:tc>
                  <a:txBody>
                    <a:bodyPr/>
                    <a:lstStyle/>
                    <a:p>
                      <a:pPr algn="ctr"/>
                      <a:r>
                        <a:rPr lang="en-US" sz="2400" dirty="0" smtClean="0"/>
                        <a:t>c1</a:t>
                      </a:r>
                      <a:endParaRPr lang="en-US" sz="2400" dirty="0"/>
                    </a:p>
                  </a:txBody>
                  <a:tcPr/>
                </a:tc>
                <a:tc>
                  <a:txBody>
                    <a:bodyPr/>
                    <a:lstStyle/>
                    <a:p>
                      <a:pPr algn="ctr"/>
                      <a:r>
                        <a:rPr lang="en-US" sz="2400" dirty="0" smtClean="0"/>
                        <a:t>d1</a:t>
                      </a:r>
                      <a:endParaRPr lang="en-US" sz="2400" dirty="0"/>
                    </a:p>
                  </a:txBody>
                  <a:tcPr/>
                </a:tc>
                <a:extLst>
                  <a:ext uri="{0D108BD9-81ED-4DB2-BD59-A6C34878D82A}">
                    <a16:rowId xmlns:a16="http://schemas.microsoft.com/office/drawing/2014/main" val="7291385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a1</a:t>
                      </a:r>
                    </a:p>
                  </a:txBody>
                  <a:tcPr/>
                </a:tc>
                <a:tc>
                  <a:txBody>
                    <a:bodyPr/>
                    <a:lstStyle/>
                    <a:p>
                      <a:pPr algn="ctr"/>
                      <a:r>
                        <a:rPr lang="en-US" sz="2400" dirty="0" smtClean="0"/>
                        <a:t>b2</a:t>
                      </a:r>
                      <a:endParaRPr lang="en-US" sz="2400" dirty="0"/>
                    </a:p>
                  </a:txBody>
                  <a:tcPr/>
                </a:tc>
                <a:tc>
                  <a:txBody>
                    <a:bodyPr/>
                    <a:lstStyle/>
                    <a:p>
                      <a:pPr algn="ctr"/>
                      <a:r>
                        <a:rPr lang="en-US" sz="2400" dirty="0" smtClean="0"/>
                        <a:t>c2</a:t>
                      </a:r>
                      <a:endParaRPr lang="en-US" sz="2400" dirty="0"/>
                    </a:p>
                  </a:txBody>
                  <a:tcPr/>
                </a:tc>
                <a:tc>
                  <a:txBody>
                    <a:bodyPr/>
                    <a:lstStyle/>
                    <a:p>
                      <a:pPr algn="ctr"/>
                      <a:r>
                        <a:rPr lang="en-US" sz="2400" dirty="0" smtClean="0"/>
                        <a:t>d2</a:t>
                      </a:r>
                      <a:endParaRPr lang="en-US" sz="2400" dirty="0"/>
                    </a:p>
                  </a:txBody>
                  <a:tcPr/>
                </a:tc>
                <a:extLst>
                  <a:ext uri="{0D108BD9-81ED-4DB2-BD59-A6C34878D82A}">
                    <a16:rowId xmlns:a16="http://schemas.microsoft.com/office/drawing/2014/main" val="3283329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a2</a:t>
                      </a:r>
                    </a:p>
                  </a:txBody>
                  <a:tcPr/>
                </a:tc>
                <a:tc>
                  <a:txBody>
                    <a:bodyPr/>
                    <a:lstStyle/>
                    <a:p>
                      <a:pPr algn="ctr"/>
                      <a:r>
                        <a:rPr lang="en-US" sz="2400" dirty="0" smtClean="0"/>
                        <a:t>b2</a:t>
                      </a:r>
                      <a:endParaRPr lang="en-US" sz="2400" dirty="0"/>
                    </a:p>
                  </a:txBody>
                  <a:tcPr/>
                </a:tc>
                <a:tc>
                  <a:txBody>
                    <a:bodyPr/>
                    <a:lstStyle/>
                    <a:p>
                      <a:pPr algn="ctr"/>
                      <a:r>
                        <a:rPr lang="en-US" sz="2400" dirty="0" smtClean="0"/>
                        <a:t>c2</a:t>
                      </a:r>
                      <a:endParaRPr lang="en-US" sz="2400" dirty="0"/>
                    </a:p>
                  </a:txBody>
                  <a:tcPr/>
                </a:tc>
                <a:tc>
                  <a:txBody>
                    <a:bodyPr/>
                    <a:lstStyle/>
                    <a:p>
                      <a:pPr algn="ctr"/>
                      <a:r>
                        <a:rPr lang="en-US" sz="2400" dirty="0" smtClean="0"/>
                        <a:t>d3</a:t>
                      </a:r>
                      <a:endParaRPr lang="en-US" sz="2400" dirty="0"/>
                    </a:p>
                  </a:txBody>
                  <a:tcPr/>
                </a:tc>
                <a:extLst>
                  <a:ext uri="{0D108BD9-81ED-4DB2-BD59-A6C34878D82A}">
                    <a16:rowId xmlns:a16="http://schemas.microsoft.com/office/drawing/2014/main" val="4463910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a3</a:t>
                      </a:r>
                    </a:p>
                  </a:txBody>
                  <a:tcPr/>
                </a:tc>
                <a:tc>
                  <a:txBody>
                    <a:bodyPr/>
                    <a:lstStyle/>
                    <a:p>
                      <a:pPr algn="ctr"/>
                      <a:r>
                        <a:rPr lang="en-US" sz="2400" dirty="0" smtClean="0"/>
                        <a:t>b3</a:t>
                      </a:r>
                      <a:endParaRPr lang="en-US" sz="2400" dirty="0"/>
                    </a:p>
                  </a:txBody>
                  <a:tcPr/>
                </a:tc>
                <a:tc>
                  <a:txBody>
                    <a:bodyPr/>
                    <a:lstStyle/>
                    <a:p>
                      <a:pPr algn="ctr"/>
                      <a:r>
                        <a:rPr lang="en-US" sz="2400" dirty="0" smtClean="0"/>
                        <a:t>c4</a:t>
                      </a:r>
                      <a:endParaRPr lang="en-US" sz="2400" dirty="0"/>
                    </a:p>
                  </a:txBody>
                  <a:tcPr/>
                </a:tc>
                <a:tc>
                  <a:txBody>
                    <a:bodyPr/>
                    <a:lstStyle/>
                    <a:p>
                      <a:pPr algn="ctr"/>
                      <a:r>
                        <a:rPr lang="en-US" sz="2400" dirty="0" smtClean="0"/>
                        <a:t>d3</a:t>
                      </a:r>
                      <a:endParaRPr lang="en-US" sz="2400" dirty="0"/>
                    </a:p>
                  </a:txBody>
                  <a:tcPr/>
                </a:tc>
                <a:extLst>
                  <a:ext uri="{0D108BD9-81ED-4DB2-BD59-A6C34878D82A}">
                    <a16:rowId xmlns:a16="http://schemas.microsoft.com/office/drawing/2014/main" val="1400135284"/>
                  </a:ext>
                </a:extLst>
              </a:tr>
            </a:tbl>
          </a:graphicData>
        </a:graphic>
      </p:graphicFrame>
    </p:spTree>
    <p:extLst>
      <p:ext uri="{BB962C8B-B14F-4D97-AF65-F5344CB8AC3E}">
        <p14:creationId xmlns:p14="http://schemas.microsoft.com/office/powerpoint/2010/main" val="2669038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 </a:t>
            </a:r>
            <a:r>
              <a:rPr lang="en-US" altLang="en-US" dirty="0"/>
              <a:t>Normal Forms Based on Primary </a:t>
            </a:r>
            <a:r>
              <a:rPr lang="en-US" altLang="en-US" dirty="0" smtClean="0"/>
              <a:t>Keys</a:t>
            </a:r>
            <a:endParaRPr lang="en-US" dirty="0"/>
          </a:p>
        </p:txBody>
      </p:sp>
      <p:sp>
        <p:nvSpPr>
          <p:cNvPr id="3" name="Text Placeholder 2"/>
          <p:cNvSpPr>
            <a:spLocks noGrp="1"/>
          </p:cNvSpPr>
          <p:nvPr>
            <p:ph type="body" idx="1"/>
          </p:nvPr>
        </p:nvSpPr>
        <p:spPr/>
        <p:txBody>
          <a:bodyPr/>
          <a:lstStyle/>
          <a:p>
            <a:pPr marL="0" indent="0" eaLnBrk="1" hangingPunct="1">
              <a:buNone/>
            </a:pPr>
            <a:r>
              <a:rPr lang="en-US" altLang="en-US" sz="2400" b="1" dirty="0" smtClean="0">
                <a:solidFill>
                  <a:schemeClr val="tx2"/>
                </a:solidFill>
                <a:latin typeface="+mn-lt"/>
              </a:rPr>
              <a:t>3.1</a:t>
            </a:r>
            <a:r>
              <a:rPr lang="en-US" altLang="en-US" sz="2400" dirty="0" smtClean="0">
                <a:latin typeface="+mn-lt"/>
              </a:rPr>
              <a:t> Normalization </a:t>
            </a:r>
            <a:r>
              <a:rPr lang="en-US" altLang="en-US" sz="2400" dirty="0">
                <a:latin typeface="+mn-lt"/>
              </a:rPr>
              <a:t>of </a:t>
            </a:r>
            <a:r>
              <a:rPr lang="en-US" altLang="en-US" sz="2400" dirty="0" smtClean="0">
                <a:latin typeface="+mn-lt"/>
              </a:rPr>
              <a:t>Relations</a:t>
            </a:r>
            <a:endParaRPr lang="en-US" altLang="en-US" sz="2400" dirty="0">
              <a:latin typeface="+mn-lt"/>
            </a:endParaRPr>
          </a:p>
          <a:p>
            <a:pPr marL="0" indent="0" eaLnBrk="1" hangingPunct="1">
              <a:buNone/>
            </a:pPr>
            <a:r>
              <a:rPr lang="en-US" altLang="en-US" sz="2400" b="1" dirty="0" smtClean="0">
                <a:solidFill>
                  <a:schemeClr val="tx2"/>
                </a:solidFill>
                <a:latin typeface="+mn-lt"/>
              </a:rPr>
              <a:t>3.2</a:t>
            </a:r>
            <a:r>
              <a:rPr lang="en-US" altLang="en-US" sz="2400" dirty="0" smtClean="0">
                <a:latin typeface="+mn-lt"/>
              </a:rPr>
              <a:t> Practical </a:t>
            </a:r>
            <a:r>
              <a:rPr lang="en-US" altLang="en-US" sz="2400" dirty="0">
                <a:latin typeface="+mn-lt"/>
              </a:rPr>
              <a:t>Use of Normal </a:t>
            </a:r>
            <a:r>
              <a:rPr lang="en-US" altLang="en-US" sz="2400" dirty="0" smtClean="0">
                <a:latin typeface="+mn-lt"/>
              </a:rPr>
              <a:t>Forms</a:t>
            </a:r>
            <a:endParaRPr lang="en-US" altLang="en-US" sz="2400" dirty="0">
              <a:latin typeface="+mn-lt"/>
            </a:endParaRPr>
          </a:p>
          <a:p>
            <a:pPr marL="0" indent="0" eaLnBrk="1" hangingPunct="1">
              <a:buNone/>
            </a:pPr>
            <a:r>
              <a:rPr lang="en-US" altLang="en-US" sz="2400" b="1" dirty="0" smtClean="0">
                <a:solidFill>
                  <a:schemeClr val="tx2"/>
                </a:solidFill>
                <a:latin typeface="+mn-lt"/>
              </a:rPr>
              <a:t>3.3</a:t>
            </a:r>
            <a:r>
              <a:rPr lang="en-US" altLang="en-US" sz="2400" dirty="0" smtClean="0">
                <a:latin typeface="+mn-lt"/>
              </a:rPr>
              <a:t> Definitions </a:t>
            </a:r>
            <a:r>
              <a:rPr lang="en-US" altLang="en-US" sz="2400" dirty="0">
                <a:latin typeface="+mn-lt"/>
              </a:rPr>
              <a:t>of Keys and Attributes Participating in </a:t>
            </a:r>
            <a:r>
              <a:rPr lang="en-US" altLang="en-US" sz="2400" dirty="0" smtClean="0">
                <a:latin typeface="+mn-lt"/>
              </a:rPr>
              <a:t>Keys</a:t>
            </a:r>
            <a:endParaRPr lang="en-US" altLang="en-US" sz="2400" dirty="0">
              <a:latin typeface="+mn-lt"/>
            </a:endParaRPr>
          </a:p>
          <a:p>
            <a:pPr marL="0" indent="0" eaLnBrk="1" hangingPunct="1">
              <a:buNone/>
            </a:pPr>
            <a:r>
              <a:rPr lang="en-US" altLang="en-US" sz="2400" b="1" dirty="0" smtClean="0">
                <a:solidFill>
                  <a:schemeClr val="tx2"/>
                </a:solidFill>
                <a:latin typeface="+mn-lt"/>
              </a:rPr>
              <a:t>3.4</a:t>
            </a:r>
            <a:r>
              <a:rPr lang="en-US" altLang="en-US" sz="2400" dirty="0" smtClean="0">
                <a:latin typeface="+mn-lt"/>
              </a:rPr>
              <a:t> First </a:t>
            </a:r>
            <a:r>
              <a:rPr lang="en-US" altLang="en-US" sz="2400" dirty="0">
                <a:latin typeface="+mn-lt"/>
              </a:rPr>
              <a:t>Normal Form</a:t>
            </a:r>
          </a:p>
          <a:p>
            <a:pPr marL="0" indent="0" eaLnBrk="1" hangingPunct="1">
              <a:buNone/>
            </a:pPr>
            <a:r>
              <a:rPr lang="en-US" altLang="en-US" sz="2400" b="1" dirty="0" smtClean="0">
                <a:solidFill>
                  <a:schemeClr val="tx2"/>
                </a:solidFill>
                <a:latin typeface="+mn-lt"/>
              </a:rPr>
              <a:t>3.5</a:t>
            </a:r>
            <a:r>
              <a:rPr lang="en-US" altLang="en-US" sz="2400" dirty="0" smtClean="0">
                <a:latin typeface="+mn-lt"/>
              </a:rPr>
              <a:t> Second </a:t>
            </a:r>
            <a:r>
              <a:rPr lang="en-US" altLang="en-US" sz="2400" dirty="0">
                <a:latin typeface="+mn-lt"/>
              </a:rPr>
              <a:t>Normal Form</a:t>
            </a:r>
          </a:p>
          <a:p>
            <a:pPr marL="0" indent="0" eaLnBrk="1" hangingPunct="1">
              <a:buNone/>
            </a:pPr>
            <a:r>
              <a:rPr lang="en-US" altLang="en-US" sz="2400" b="1" dirty="0" smtClean="0">
                <a:solidFill>
                  <a:schemeClr val="tx2"/>
                </a:solidFill>
                <a:latin typeface="+mn-lt"/>
              </a:rPr>
              <a:t>3.6</a:t>
            </a:r>
            <a:r>
              <a:rPr lang="en-US" altLang="en-US" sz="2400" dirty="0" smtClean="0">
                <a:latin typeface="+mn-lt"/>
              </a:rPr>
              <a:t> Third </a:t>
            </a:r>
            <a:r>
              <a:rPr lang="en-US" altLang="en-US" sz="2400" dirty="0">
                <a:latin typeface="+mn-lt"/>
              </a:rPr>
              <a:t>Normal </a:t>
            </a:r>
            <a:r>
              <a:rPr lang="en-US" altLang="en-US" sz="2400" dirty="0" smtClean="0">
                <a:latin typeface="+mn-lt"/>
              </a:rPr>
              <a:t>Form</a:t>
            </a:r>
            <a:endParaRPr lang="en-US" altLang="en-US" sz="2400" dirty="0">
              <a:latin typeface="+mn-lt"/>
            </a:endParaRPr>
          </a:p>
        </p:txBody>
      </p:sp>
    </p:spTree>
    <p:extLst>
      <p:ext uri="{BB962C8B-B14F-4D97-AF65-F5344CB8AC3E}">
        <p14:creationId xmlns:p14="http://schemas.microsoft.com/office/powerpoint/2010/main" val="2064803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14.3.1 Normalization </a:t>
            </a:r>
            <a:r>
              <a:rPr lang="en-US" altLang="en-US" dirty="0"/>
              <a:t>of </a:t>
            </a:r>
            <a:r>
              <a:rPr lang="en-US" altLang="en-US" dirty="0" smtClean="0"/>
              <a:t>Relations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b="1" dirty="0">
                <a:latin typeface="+mn-lt"/>
              </a:rPr>
              <a:t>Normalization:</a:t>
            </a:r>
          </a:p>
          <a:p>
            <a:pPr lvl="1"/>
            <a:r>
              <a:rPr lang="en-US" sz="2400" dirty="0">
                <a:latin typeface="+mn-lt"/>
              </a:rPr>
              <a:t>The process of decomposing unsatisfactory </a:t>
            </a:r>
            <a:r>
              <a:rPr lang="en-US" sz="2400" dirty="0" smtClean="0">
                <a:latin typeface="+mn-lt"/>
              </a:rPr>
              <a:t>“bad” </a:t>
            </a:r>
            <a:r>
              <a:rPr lang="en-US" sz="2400" dirty="0">
                <a:latin typeface="+mn-lt"/>
              </a:rPr>
              <a:t>relations by breaking up their attributes into smaller relations</a:t>
            </a:r>
          </a:p>
          <a:p>
            <a:r>
              <a:rPr lang="en-US" sz="2400" b="1" dirty="0">
                <a:latin typeface="+mn-lt"/>
              </a:rPr>
              <a:t>Normal form:</a:t>
            </a:r>
          </a:p>
          <a:p>
            <a:pPr lvl="1"/>
            <a:r>
              <a:rPr lang="en-US" sz="2400" dirty="0">
                <a:latin typeface="+mn-lt"/>
              </a:rPr>
              <a:t>Condition using keys and </a:t>
            </a:r>
            <a:r>
              <a:rPr lang="en-US" sz="2400" dirty="0" smtClean="0">
                <a:latin typeface="+mn-lt"/>
              </a:rPr>
              <a:t>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 </a:t>
            </a:r>
            <a:r>
              <a:rPr lang="en-US" sz="2400" dirty="0">
                <a:latin typeface="+mn-lt"/>
              </a:rPr>
              <a:t>of a relation to certify whether a relation schema is in a particular normal form</a:t>
            </a:r>
          </a:p>
        </p:txBody>
      </p:sp>
    </p:spTree>
    <p:extLst>
      <p:ext uri="{BB962C8B-B14F-4D97-AF65-F5344CB8AC3E}">
        <p14:creationId xmlns:p14="http://schemas.microsoft.com/office/powerpoint/2010/main" val="4084842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14.3.1 Normalization </a:t>
            </a:r>
            <a:r>
              <a:rPr lang="en-US" altLang="en-US" dirty="0"/>
              <a:t>of </a:t>
            </a:r>
            <a:r>
              <a:rPr lang="en-US" altLang="en-US" dirty="0" smtClean="0"/>
              <a:t>Relations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4377813"/>
          </a:xfrm>
        </p:spPr>
        <p:txBody>
          <a:bodyPr/>
          <a:lstStyle/>
          <a:p>
            <a:r>
              <a:rPr lang="en-US" sz="2400" dirty="0" smtClean="0">
                <a:latin typeface="+mn-lt"/>
              </a:rPr>
              <a:t>2N</a:t>
            </a:r>
            <a:r>
              <a:rPr lang="en-US" sz="100" dirty="0" smtClean="0">
                <a:latin typeface="+mn-lt"/>
              </a:rPr>
              <a:t> </a:t>
            </a:r>
            <a:r>
              <a:rPr lang="en-US" sz="2400" dirty="0" smtClean="0">
                <a:latin typeface="+mn-lt"/>
              </a:rPr>
              <a:t>F</a:t>
            </a:r>
            <a:r>
              <a:rPr lang="en-US" sz="2400" dirty="0">
                <a:latin typeface="+mn-lt"/>
              </a:rPr>
              <a:t>, </a:t>
            </a:r>
            <a:r>
              <a:rPr lang="en-US" sz="2400" dirty="0" smtClean="0">
                <a:latin typeface="+mn-lt"/>
              </a:rPr>
              <a:t>3N</a:t>
            </a:r>
            <a:r>
              <a:rPr lang="en-US" sz="100" dirty="0" smtClean="0">
                <a:latin typeface="+mn-lt"/>
              </a:rPr>
              <a:t> </a:t>
            </a:r>
            <a:r>
              <a:rPr lang="en-US" sz="2400" dirty="0" smtClean="0">
                <a:latin typeface="+mn-lt"/>
              </a:rPr>
              <a:t>F</a:t>
            </a:r>
            <a:r>
              <a:rPr lang="en-US" sz="2400" dirty="0">
                <a:latin typeface="+mn-lt"/>
              </a:rPr>
              <a:t>, </a:t>
            </a:r>
            <a:r>
              <a:rPr lang="en-US" sz="2400" dirty="0" smtClean="0">
                <a:latin typeface="+mn-lt"/>
              </a:rPr>
              <a:t>B</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F</a:t>
            </a:r>
            <a:endParaRPr lang="en-US" sz="2400" dirty="0">
              <a:latin typeface="+mn-lt"/>
            </a:endParaRPr>
          </a:p>
          <a:p>
            <a:pPr lvl="1"/>
            <a:r>
              <a:rPr lang="en-US" sz="2400" dirty="0">
                <a:latin typeface="+mn-lt"/>
              </a:rPr>
              <a:t>based on keys and </a:t>
            </a:r>
            <a:r>
              <a:rPr lang="en-US" sz="2400" dirty="0" smtClean="0">
                <a:latin typeface="+mn-lt"/>
              </a:rPr>
              <a:t>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 </a:t>
            </a:r>
            <a:r>
              <a:rPr lang="en-US" sz="2400" dirty="0">
                <a:latin typeface="+mn-lt"/>
              </a:rPr>
              <a:t>of a relation schema</a:t>
            </a:r>
          </a:p>
          <a:p>
            <a:r>
              <a:rPr lang="en-US" sz="2400" dirty="0" smtClean="0">
                <a:latin typeface="+mn-lt"/>
              </a:rPr>
              <a:t>4N</a:t>
            </a:r>
            <a:r>
              <a:rPr lang="en-US" sz="100" dirty="0" smtClean="0">
                <a:latin typeface="+mn-lt"/>
              </a:rPr>
              <a:t> </a:t>
            </a:r>
            <a:r>
              <a:rPr lang="en-US" sz="2400" dirty="0" smtClean="0">
                <a:latin typeface="+mn-lt"/>
              </a:rPr>
              <a:t>F</a:t>
            </a:r>
            <a:endParaRPr lang="en-US" sz="2400" dirty="0">
              <a:latin typeface="+mn-lt"/>
            </a:endParaRPr>
          </a:p>
          <a:p>
            <a:pPr lvl="1"/>
            <a:r>
              <a:rPr lang="en-US" sz="2400" dirty="0">
                <a:latin typeface="+mn-lt"/>
              </a:rPr>
              <a:t>based on keys, multi-valued dependencies: </a:t>
            </a:r>
            <a:r>
              <a:rPr lang="en-US" sz="2400" dirty="0" smtClean="0">
                <a:latin typeface="+mn-lt"/>
              </a:rPr>
              <a:t>M</a:t>
            </a:r>
            <a:r>
              <a:rPr lang="en-US" sz="100" dirty="0" smtClean="0">
                <a:latin typeface="+mn-lt"/>
              </a:rPr>
              <a:t> </a:t>
            </a:r>
            <a:r>
              <a:rPr lang="en-US" sz="2400" dirty="0" smtClean="0">
                <a:latin typeface="+mn-lt"/>
              </a:rPr>
              <a:t>V</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a:t>
            </a:r>
            <a:r>
              <a:rPr lang="en-US" sz="2400" dirty="0">
                <a:latin typeface="+mn-lt"/>
              </a:rPr>
              <a:t>;</a:t>
            </a:r>
          </a:p>
          <a:p>
            <a:r>
              <a:rPr lang="en-US" sz="2400" dirty="0" smtClean="0">
                <a:latin typeface="+mn-lt"/>
              </a:rPr>
              <a:t>5N</a:t>
            </a:r>
            <a:r>
              <a:rPr lang="en-US" sz="100" dirty="0" smtClean="0">
                <a:latin typeface="+mn-lt"/>
              </a:rPr>
              <a:t> </a:t>
            </a:r>
            <a:r>
              <a:rPr lang="en-US" sz="2400" dirty="0" smtClean="0">
                <a:latin typeface="+mn-lt"/>
              </a:rPr>
              <a:t>F</a:t>
            </a:r>
            <a:endParaRPr lang="en-US" sz="2400" dirty="0">
              <a:latin typeface="+mn-lt"/>
            </a:endParaRPr>
          </a:p>
          <a:p>
            <a:pPr lvl="1"/>
            <a:r>
              <a:rPr lang="en-US" sz="2400" dirty="0">
                <a:latin typeface="+mn-lt"/>
              </a:rPr>
              <a:t>based on keys, join dependencies: </a:t>
            </a:r>
            <a:r>
              <a:rPr lang="en-US" sz="2400" dirty="0" smtClean="0">
                <a:latin typeface="+mn-lt"/>
              </a:rPr>
              <a:t>J</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a:t>
            </a:r>
            <a:endParaRPr lang="en-US" sz="2400" dirty="0">
              <a:latin typeface="+mn-lt"/>
            </a:endParaRPr>
          </a:p>
          <a:p>
            <a:r>
              <a:rPr lang="en-US" sz="2400" dirty="0">
                <a:latin typeface="+mn-lt"/>
              </a:rPr>
              <a:t>Additional properties may be needed to ensure a good relational design (lossless join, dependency preservation; see Chapter 15)</a:t>
            </a:r>
          </a:p>
        </p:txBody>
      </p:sp>
    </p:spTree>
    <p:extLst>
      <p:ext uri="{BB962C8B-B14F-4D97-AF65-F5344CB8AC3E}">
        <p14:creationId xmlns:p14="http://schemas.microsoft.com/office/powerpoint/2010/main" val="281338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14.3.2 Practical </a:t>
            </a:r>
            <a:r>
              <a:rPr lang="en-US" altLang="en-US" dirty="0"/>
              <a:t>Use of Normal Forms</a:t>
            </a:r>
            <a:endParaRPr lang="en-US" dirty="0"/>
          </a:p>
        </p:txBody>
      </p:sp>
      <p:sp>
        <p:nvSpPr>
          <p:cNvPr id="3" name="Text Placeholder 2"/>
          <p:cNvSpPr>
            <a:spLocks noGrp="1"/>
          </p:cNvSpPr>
          <p:nvPr>
            <p:ph type="body" idx="1"/>
          </p:nvPr>
        </p:nvSpPr>
        <p:spPr/>
        <p:txBody>
          <a:bodyPr/>
          <a:lstStyle/>
          <a:p>
            <a:r>
              <a:rPr lang="en-US" sz="2000" b="1" dirty="0">
                <a:latin typeface="+mn-lt"/>
              </a:rPr>
              <a:t>Normalization</a:t>
            </a:r>
            <a:r>
              <a:rPr lang="en-US" sz="2000" dirty="0">
                <a:latin typeface="+mn-lt"/>
              </a:rPr>
              <a:t> is carried out in practice so that the resulting designs are of high quality and meet the desirable properties</a:t>
            </a:r>
          </a:p>
          <a:p>
            <a:r>
              <a:rPr lang="en-US" sz="2000" dirty="0">
                <a:latin typeface="+mn-lt"/>
              </a:rPr>
              <a:t>The practical utility of these normal forms becomes questionable when the constraints on which they are based are </a:t>
            </a:r>
            <a:r>
              <a:rPr lang="en-US" sz="2000" b="1" dirty="0">
                <a:latin typeface="+mn-lt"/>
              </a:rPr>
              <a:t>hard to understand </a:t>
            </a:r>
            <a:r>
              <a:rPr lang="en-US" sz="2000" dirty="0">
                <a:latin typeface="+mn-lt"/>
              </a:rPr>
              <a:t>or to </a:t>
            </a:r>
            <a:r>
              <a:rPr lang="en-US" sz="2000" b="1" dirty="0">
                <a:latin typeface="+mn-lt"/>
              </a:rPr>
              <a:t>detect</a:t>
            </a:r>
          </a:p>
          <a:p>
            <a:r>
              <a:rPr lang="en-US" sz="2000" dirty="0">
                <a:latin typeface="+mn-lt"/>
              </a:rPr>
              <a:t>The database designers </a:t>
            </a:r>
            <a:r>
              <a:rPr lang="en-US" sz="2000" b="1" dirty="0">
                <a:latin typeface="+mn-lt"/>
              </a:rPr>
              <a:t>need not</a:t>
            </a:r>
            <a:r>
              <a:rPr lang="en-US" sz="2000" dirty="0">
                <a:latin typeface="+mn-lt"/>
              </a:rPr>
              <a:t> normalize to the highest possible normal form</a:t>
            </a:r>
          </a:p>
          <a:p>
            <a:pPr lvl="1"/>
            <a:r>
              <a:rPr lang="en-US" sz="2000" dirty="0">
                <a:latin typeface="+mn-lt"/>
              </a:rPr>
              <a:t>(usually up to </a:t>
            </a:r>
            <a:r>
              <a:rPr lang="en-US" sz="2000" dirty="0" smtClean="0">
                <a:latin typeface="+mn-lt"/>
              </a:rPr>
              <a:t>3N</a:t>
            </a:r>
            <a:r>
              <a:rPr lang="en-US" sz="100" dirty="0" smtClean="0">
                <a:latin typeface="+mn-lt"/>
              </a:rPr>
              <a:t> </a:t>
            </a:r>
            <a:r>
              <a:rPr lang="en-US" sz="2000" dirty="0" smtClean="0">
                <a:latin typeface="+mn-lt"/>
              </a:rPr>
              <a:t>F </a:t>
            </a:r>
            <a:r>
              <a:rPr lang="en-US" sz="2000" dirty="0">
                <a:latin typeface="+mn-lt"/>
              </a:rPr>
              <a:t>and </a:t>
            </a:r>
            <a:r>
              <a:rPr lang="en-US" sz="2000" dirty="0" smtClean="0">
                <a:latin typeface="+mn-lt"/>
              </a:rPr>
              <a:t>B</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N</a:t>
            </a:r>
            <a:r>
              <a:rPr lang="en-US" sz="100" dirty="0" smtClean="0">
                <a:latin typeface="+mn-lt"/>
              </a:rPr>
              <a:t> </a:t>
            </a:r>
            <a:r>
              <a:rPr lang="en-US" sz="2000" dirty="0" smtClean="0">
                <a:latin typeface="+mn-lt"/>
              </a:rPr>
              <a:t>F</a:t>
            </a:r>
            <a:r>
              <a:rPr lang="en-US" sz="2000" dirty="0">
                <a:latin typeface="+mn-lt"/>
              </a:rPr>
              <a:t>. </a:t>
            </a:r>
            <a:r>
              <a:rPr lang="en-US" sz="2000" dirty="0" smtClean="0">
                <a:latin typeface="+mn-lt"/>
              </a:rPr>
              <a:t>4N</a:t>
            </a:r>
            <a:r>
              <a:rPr lang="en-US" sz="100" dirty="0" smtClean="0">
                <a:latin typeface="+mn-lt"/>
              </a:rPr>
              <a:t> </a:t>
            </a:r>
            <a:r>
              <a:rPr lang="en-US" sz="2000" dirty="0" smtClean="0">
                <a:latin typeface="+mn-lt"/>
              </a:rPr>
              <a:t>F </a:t>
            </a:r>
            <a:r>
              <a:rPr lang="en-US" sz="2000" dirty="0">
                <a:latin typeface="+mn-lt"/>
              </a:rPr>
              <a:t>rarely used in practice.)</a:t>
            </a:r>
          </a:p>
          <a:p>
            <a:r>
              <a:rPr lang="en-US" sz="2000" b="1" dirty="0">
                <a:latin typeface="+mn-lt"/>
              </a:rPr>
              <a:t>Denormalization</a:t>
            </a:r>
            <a:r>
              <a:rPr lang="en-US" sz="2000" dirty="0">
                <a:latin typeface="+mn-lt"/>
              </a:rPr>
              <a:t>:</a:t>
            </a:r>
          </a:p>
          <a:p>
            <a:pPr lvl="1"/>
            <a:r>
              <a:rPr lang="en-US" sz="2000" dirty="0">
                <a:latin typeface="+mn-lt"/>
              </a:rPr>
              <a:t>The process of storing the join of higher normal form relations as a base relation—which is in a lower normal form</a:t>
            </a:r>
          </a:p>
        </p:txBody>
      </p:sp>
    </p:spTree>
    <p:extLst>
      <p:ext uri="{BB962C8B-B14F-4D97-AF65-F5344CB8AC3E}">
        <p14:creationId xmlns:p14="http://schemas.microsoft.com/office/powerpoint/2010/main" val="3397190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Learning Objectives</a:t>
            </a:r>
            <a:r>
              <a:rPr lang="en-US" altLang="en-US" dirty="0"/>
              <a:t> </a:t>
            </a:r>
            <a:r>
              <a:rPr lang="en-US" altLang="en-US" sz="2000" b="0" dirty="0" smtClean="0"/>
              <a:t>(2 </a:t>
            </a:r>
            <a:r>
              <a:rPr lang="en-US" altLang="en-US" sz="2000" b="0" dirty="0"/>
              <a:t>of 3)</a:t>
            </a:r>
            <a:endParaRPr lang="en-US" b="0" dirty="0"/>
          </a:p>
        </p:txBody>
      </p:sp>
      <p:sp>
        <p:nvSpPr>
          <p:cNvPr id="3" name="Text Placeholder 2"/>
          <p:cNvSpPr>
            <a:spLocks noGrp="1"/>
          </p:cNvSpPr>
          <p:nvPr>
            <p:ph type="body" idx="1"/>
          </p:nvPr>
        </p:nvSpPr>
        <p:spPr>
          <a:xfrm>
            <a:off x="457200" y="1600200"/>
            <a:ext cx="8229600" cy="4711148"/>
          </a:xfrm>
        </p:spPr>
        <p:txBody>
          <a:bodyPr/>
          <a:lstStyle/>
          <a:p>
            <a:pPr marL="0" indent="0">
              <a:buNone/>
            </a:pPr>
            <a:r>
              <a:rPr lang="en-US" sz="2200" b="1" dirty="0" smtClean="0">
                <a:solidFill>
                  <a:schemeClr val="tx2"/>
                </a:solidFill>
                <a:latin typeface="+mn-lt"/>
              </a:rPr>
              <a:t>14.3</a:t>
            </a:r>
            <a:r>
              <a:rPr lang="en-US" sz="2200" dirty="0" smtClean="0">
                <a:latin typeface="+mn-lt"/>
              </a:rPr>
              <a:t> Normal </a:t>
            </a:r>
            <a:r>
              <a:rPr lang="en-US" sz="2200" dirty="0">
                <a:latin typeface="+mn-lt"/>
              </a:rPr>
              <a:t>Forms Based on Primary Keys</a:t>
            </a:r>
          </a:p>
          <a:p>
            <a:pPr marL="741600" indent="-284400">
              <a:spcBef>
                <a:spcPts val="600"/>
              </a:spcBef>
              <a:buNone/>
            </a:pPr>
            <a:r>
              <a:rPr lang="en-US" sz="2200" b="1" dirty="0" smtClean="0">
                <a:solidFill>
                  <a:schemeClr val="tx2"/>
                </a:solidFill>
                <a:latin typeface="+mn-lt"/>
              </a:rPr>
              <a:t>14.3.1 </a:t>
            </a:r>
            <a:r>
              <a:rPr lang="en-US" sz="2200" dirty="0">
                <a:latin typeface="+mn-lt"/>
              </a:rPr>
              <a:t>Normalization of </a:t>
            </a:r>
            <a:r>
              <a:rPr lang="en-US" sz="2200" dirty="0" smtClean="0">
                <a:latin typeface="+mn-lt"/>
              </a:rPr>
              <a:t>Relations</a:t>
            </a:r>
            <a:endParaRPr lang="en-US" sz="2200" dirty="0">
              <a:latin typeface="+mn-lt"/>
            </a:endParaRPr>
          </a:p>
          <a:p>
            <a:pPr marL="741600" indent="-284400">
              <a:spcBef>
                <a:spcPts val="600"/>
              </a:spcBef>
              <a:buNone/>
            </a:pPr>
            <a:r>
              <a:rPr lang="en-US" sz="2200" b="1" dirty="0">
                <a:solidFill>
                  <a:schemeClr val="tx2"/>
                </a:solidFill>
                <a:latin typeface="+mn-lt"/>
              </a:rPr>
              <a:t>14.</a:t>
            </a:r>
            <a:r>
              <a:rPr lang="en-US" sz="2200" b="1" dirty="0" smtClean="0">
                <a:solidFill>
                  <a:schemeClr val="tx2"/>
                </a:solidFill>
                <a:latin typeface="+mn-lt"/>
              </a:rPr>
              <a:t>3.2</a:t>
            </a:r>
            <a:r>
              <a:rPr lang="en-US" sz="2200" dirty="0" smtClean="0">
                <a:latin typeface="+mn-lt"/>
              </a:rPr>
              <a:t> </a:t>
            </a:r>
            <a:r>
              <a:rPr lang="en-US" sz="2200" dirty="0">
                <a:latin typeface="+mn-lt"/>
              </a:rPr>
              <a:t>Practical Use of Normal </a:t>
            </a:r>
            <a:r>
              <a:rPr lang="en-US" sz="2200" dirty="0" smtClean="0">
                <a:latin typeface="+mn-lt"/>
              </a:rPr>
              <a:t>Forms</a:t>
            </a:r>
            <a:endParaRPr lang="en-US" sz="2200" dirty="0">
              <a:latin typeface="+mn-lt"/>
            </a:endParaRPr>
          </a:p>
          <a:p>
            <a:pPr marL="741600" indent="-284400">
              <a:spcBef>
                <a:spcPts val="600"/>
              </a:spcBef>
              <a:buNone/>
            </a:pPr>
            <a:r>
              <a:rPr lang="en-US" sz="2200" b="1" dirty="0">
                <a:solidFill>
                  <a:schemeClr val="tx2"/>
                </a:solidFill>
                <a:latin typeface="+mn-lt"/>
              </a:rPr>
              <a:t>14.</a:t>
            </a:r>
            <a:r>
              <a:rPr lang="en-US" sz="2200" b="1" dirty="0" smtClean="0">
                <a:solidFill>
                  <a:schemeClr val="tx2"/>
                </a:solidFill>
                <a:latin typeface="+mn-lt"/>
              </a:rPr>
              <a:t>3.3</a:t>
            </a:r>
            <a:r>
              <a:rPr lang="en-US" sz="2200" dirty="0" smtClean="0">
                <a:latin typeface="+mn-lt"/>
              </a:rPr>
              <a:t> </a:t>
            </a:r>
            <a:r>
              <a:rPr lang="en-US" sz="2200" dirty="0">
                <a:latin typeface="+mn-lt"/>
              </a:rPr>
              <a:t>Definitions of Keys and Attributes Participating in </a:t>
            </a:r>
            <a:r>
              <a:rPr lang="en-US" sz="2200" dirty="0" smtClean="0">
                <a:latin typeface="+mn-lt"/>
              </a:rPr>
              <a:t>Keys</a:t>
            </a:r>
            <a:endParaRPr lang="en-US" sz="2200" dirty="0">
              <a:latin typeface="+mn-lt"/>
            </a:endParaRPr>
          </a:p>
          <a:p>
            <a:pPr marL="741600" indent="-284400">
              <a:spcBef>
                <a:spcPts val="600"/>
              </a:spcBef>
              <a:buNone/>
            </a:pPr>
            <a:r>
              <a:rPr lang="en-US" sz="2200" b="1" dirty="0">
                <a:solidFill>
                  <a:schemeClr val="tx2"/>
                </a:solidFill>
                <a:latin typeface="+mn-lt"/>
              </a:rPr>
              <a:t>14.</a:t>
            </a:r>
            <a:r>
              <a:rPr lang="en-US" sz="2200" b="1" dirty="0" smtClean="0">
                <a:solidFill>
                  <a:schemeClr val="tx2"/>
                </a:solidFill>
                <a:latin typeface="+mn-lt"/>
              </a:rPr>
              <a:t>3.4</a:t>
            </a:r>
            <a:r>
              <a:rPr lang="en-US" sz="2200" dirty="0" smtClean="0">
                <a:latin typeface="+mn-lt"/>
              </a:rPr>
              <a:t> </a:t>
            </a:r>
            <a:r>
              <a:rPr lang="en-US" sz="2200" dirty="0">
                <a:latin typeface="+mn-lt"/>
              </a:rPr>
              <a:t>First Normal Form</a:t>
            </a:r>
          </a:p>
          <a:p>
            <a:pPr marL="741600" indent="-284400">
              <a:spcBef>
                <a:spcPts val="600"/>
              </a:spcBef>
              <a:buNone/>
            </a:pPr>
            <a:r>
              <a:rPr lang="en-US" sz="2200" b="1" dirty="0">
                <a:solidFill>
                  <a:schemeClr val="tx2"/>
                </a:solidFill>
                <a:latin typeface="+mn-lt"/>
              </a:rPr>
              <a:t>14.</a:t>
            </a:r>
            <a:r>
              <a:rPr lang="en-US" sz="2200" b="1" dirty="0" smtClean="0">
                <a:solidFill>
                  <a:schemeClr val="tx2"/>
                </a:solidFill>
                <a:latin typeface="+mn-lt"/>
              </a:rPr>
              <a:t>3.5</a:t>
            </a:r>
            <a:r>
              <a:rPr lang="en-US" sz="2200" dirty="0" smtClean="0">
                <a:latin typeface="+mn-lt"/>
              </a:rPr>
              <a:t> </a:t>
            </a:r>
            <a:r>
              <a:rPr lang="en-US" sz="2200" dirty="0">
                <a:latin typeface="+mn-lt"/>
              </a:rPr>
              <a:t>Second Normal Form</a:t>
            </a:r>
          </a:p>
          <a:p>
            <a:pPr marL="741600" indent="-284400">
              <a:spcBef>
                <a:spcPts val="600"/>
              </a:spcBef>
              <a:buNone/>
            </a:pPr>
            <a:r>
              <a:rPr lang="en-US" sz="2200" b="1" dirty="0">
                <a:solidFill>
                  <a:schemeClr val="tx2"/>
                </a:solidFill>
                <a:latin typeface="+mn-lt"/>
              </a:rPr>
              <a:t>14.</a:t>
            </a:r>
            <a:r>
              <a:rPr lang="en-US" sz="2200" b="1" dirty="0" smtClean="0">
                <a:solidFill>
                  <a:schemeClr val="tx2"/>
                </a:solidFill>
                <a:latin typeface="+mn-lt"/>
              </a:rPr>
              <a:t>3.6</a:t>
            </a:r>
            <a:r>
              <a:rPr lang="en-US" sz="2200" dirty="0" smtClean="0">
                <a:latin typeface="+mn-lt"/>
              </a:rPr>
              <a:t> </a:t>
            </a:r>
            <a:r>
              <a:rPr lang="en-US" sz="2200" dirty="0">
                <a:latin typeface="+mn-lt"/>
              </a:rPr>
              <a:t>Third Normal Form</a:t>
            </a:r>
          </a:p>
          <a:p>
            <a:pPr marL="0" indent="0">
              <a:buNone/>
            </a:pPr>
            <a:r>
              <a:rPr lang="en-US" sz="2200" b="1" dirty="0" smtClean="0">
                <a:solidFill>
                  <a:schemeClr val="tx2"/>
                </a:solidFill>
                <a:latin typeface="+mn-lt"/>
              </a:rPr>
              <a:t>14.4 </a:t>
            </a:r>
            <a:r>
              <a:rPr lang="en-US" sz="2200" dirty="0">
                <a:latin typeface="+mn-lt"/>
              </a:rPr>
              <a:t>General Normal Form Definitions for </a:t>
            </a:r>
            <a:r>
              <a:rPr lang="en-US" sz="2200" dirty="0" smtClean="0">
                <a:latin typeface="+mn-lt"/>
              </a:rPr>
              <a:t>2N</a:t>
            </a:r>
            <a:r>
              <a:rPr lang="en-US" sz="100" dirty="0" smtClean="0">
                <a:latin typeface="+mn-lt"/>
              </a:rPr>
              <a:t> </a:t>
            </a:r>
            <a:r>
              <a:rPr lang="en-US" sz="2200" dirty="0" smtClean="0">
                <a:latin typeface="+mn-lt"/>
              </a:rPr>
              <a:t>F </a:t>
            </a:r>
            <a:r>
              <a:rPr lang="en-US" sz="2200" dirty="0">
                <a:latin typeface="+mn-lt"/>
              </a:rPr>
              <a:t>and </a:t>
            </a:r>
            <a:r>
              <a:rPr lang="en-US" sz="2200" dirty="0" smtClean="0">
                <a:latin typeface="+mn-lt"/>
              </a:rPr>
              <a:t>3N</a:t>
            </a:r>
            <a:r>
              <a:rPr lang="en-US" sz="100" dirty="0" smtClean="0">
                <a:latin typeface="+mn-lt"/>
              </a:rPr>
              <a:t> </a:t>
            </a:r>
            <a:r>
              <a:rPr lang="en-US" sz="2200" dirty="0" smtClean="0">
                <a:latin typeface="+mn-lt"/>
              </a:rPr>
              <a:t>F </a:t>
            </a:r>
            <a:r>
              <a:rPr lang="en-US" sz="2200" dirty="0">
                <a:latin typeface="+mn-lt"/>
              </a:rPr>
              <a:t>(For Multiple Candidate Keys)</a:t>
            </a:r>
          </a:p>
          <a:p>
            <a:pPr marL="0" indent="0">
              <a:buNone/>
            </a:pPr>
            <a:r>
              <a:rPr lang="en-US" sz="2200" b="1" dirty="0" smtClean="0">
                <a:solidFill>
                  <a:schemeClr val="tx2"/>
                </a:solidFill>
                <a:latin typeface="+mn-lt"/>
              </a:rPr>
              <a:t>14.5</a:t>
            </a:r>
            <a:r>
              <a:rPr lang="en-US" sz="2200" dirty="0" smtClean="0">
                <a:latin typeface="+mn-lt"/>
              </a:rPr>
              <a:t> B</a:t>
            </a:r>
            <a:r>
              <a:rPr lang="en-US" sz="100" dirty="0" smtClean="0">
                <a:latin typeface="+mn-lt"/>
              </a:rPr>
              <a:t> </a:t>
            </a:r>
            <a:r>
              <a:rPr lang="en-US" sz="2200" dirty="0" smtClean="0">
                <a:latin typeface="+mn-lt"/>
              </a:rPr>
              <a:t>C</a:t>
            </a:r>
            <a:r>
              <a:rPr lang="en-US" sz="100" dirty="0" smtClean="0">
                <a:latin typeface="+mn-lt"/>
              </a:rPr>
              <a:t> </a:t>
            </a:r>
            <a:r>
              <a:rPr lang="en-US" sz="2200" dirty="0" smtClean="0">
                <a:latin typeface="+mn-lt"/>
              </a:rPr>
              <a:t>N</a:t>
            </a:r>
            <a:r>
              <a:rPr lang="en-US" sz="100" dirty="0" smtClean="0">
                <a:latin typeface="+mn-lt"/>
              </a:rPr>
              <a:t> </a:t>
            </a:r>
            <a:r>
              <a:rPr lang="en-US" sz="2200" dirty="0" smtClean="0">
                <a:latin typeface="+mn-lt"/>
              </a:rPr>
              <a:t>F </a:t>
            </a:r>
            <a:r>
              <a:rPr lang="en-US" sz="2200" dirty="0">
                <a:latin typeface="+mn-lt"/>
              </a:rPr>
              <a:t>(Boyce-Codd Normal Form)</a:t>
            </a:r>
          </a:p>
        </p:txBody>
      </p:sp>
    </p:spTree>
    <p:extLst>
      <p:ext uri="{BB962C8B-B14F-4D97-AF65-F5344CB8AC3E}">
        <p14:creationId xmlns:p14="http://schemas.microsoft.com/office/powerpoint/2010/main" val="1976666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14.3.3 Definitions </a:t>
            </a:r>
            <a:r>
              <a:rPr lang="en-US" altLang="en-US" dirty="0"/>
              <a:t>of Keys and </a:t>
            </a:r>
            <a:r>
              <a:rPr lang="en-US" altLang="en-US" dirty="0" smtClean="0"/>
              <a:t>Attributes Participating </a:t>
            </a:r>
            <a:r>
              <a:rPr lang="en-US" altLang="en-US" dirty="0"/>
              <a:t>in </a:t>
            </a:r>
            <a:r>
              <a:rPr lang="en-US" altLang="en-US" dirty="0" smtClean="0"/>
              <a:t>Keys </a:t>
            </a:r>
            <a:r>
              <a:rPr lang="en-US" altLang="en-US" sz="2000" b="0" dirty="0" smtClean="0"/>
              <a:t>(1 of 2)</a:t>
            </a:r>
            <a:endParaRPr lang="en-US" sz="2000" b="0" dirty="0"/>
          </a:p>
        </p:txBody>
      </p:sp>
      <p:sp>
        <p:nvSpPr>
          <p:cNvPr id="3" name="Text Placeholder 2"/>
          <p:cNvSpPr>
            <a:spLocks noGrp="1"/>
          </p:cNvSpPr>
          <p:nvPr>
            <p:ph type="body" idx="1"/>
          </p:nvPr>
        </p:nvSpPr>
        <p:spPr>
          <a:xfrm>
            <a:off x="457200" y="1607576"/>
            <a:ext cx="8229600" cy="492863"/>
          </a:xfrm>
        </p:spPr>
        <p:txBody>
          <a:bodyPr/>
          <a:lstStyle/>
          <a:p>
            <a:pPr marL="255588"/>
            <a:r>
              <a:rPr lang="en-US" sz="2400" dirty="0">
                <a:latin typeface="+mn-lt"/>
              </a:rPr>
              <a:t>A </a:t>
            </a:r>
            <a:r>
              <a:rPr lang="en-US" sz="2400" b="1" dirty="0">
                <a:latin typeface="+mn-lt"/>
              </a:rPr>
              <a:t>superkey</a:t>
            </a:r>
            <a:r>
              <a:rPr lang="en-US" sz="2400" dirty="0">
                <a:latin typeface="+mn-lt"/>
              </a:rPr>
              <a:t> of a relation schema </a:t>
            </a:r>
            <a:r>
              <a:rPr lang="en-US" sz="2400" dirty="0" smtClean="0">
                <a:latin typeface="+mn-lt"/>
              </a:rPr>
              <a:t>is</a:t>
            </a:r>
            <a:endParaRPr lang="en-US" sz="2400" dirty="0">
              <a:latin typeface="+mn-lt"/>
            </a:endParaRPr>
          </a:p>
        </p:txBody>
      </p:sp>
      <p:graphicFrame>
        <p:nvGraphicFramePr>
          <p:cNvPr id="6" name="Object 5" descr="R = left brace A sub 1, A sub 2, ellipsis, A sub n right brace"/>
          <p:cNvGraphicFramePr>
            <a:graphicFrameLocks noChangeAspect="1"/>
          </p:cNvGraphicFramePr>
          <p:nvPr>
            <p:extLst>
              <p:ext uri="{D42A27DB-BD31-4B8C-83A1-F6EECF244321}">
                <p14:modId xmlns:p14="http://schemas.microsoft.com/office/powerpoint/2010/main" val="1073913341"/>
              </p:ext>
            </p:extLst>
          </p:nvPr>
        </p:nvGraphicFramePr>
        <p:xfrm>
          <a:off x="5647984" y="1705292"/>
          <a:ext cx="2429874" cy="404979"/>
        </p:xfrm>
        <a:graphic>
          <a:graphicData uri="http://schemas.openxmlformats.org/presentationml/2006/ole">
            <mc:AlternateContent xmlns:mc="http://schemas.openxmlformats.org/markup-compatibility/2006">
              <mc:Choice xmlns:v="urn:schemas-microsoft-com:vml" Requires="v">
                <p:oleObj spid="_x0000_s31405" name="Equation" r:id="rId3" imgW="1371600" imgH="228600" progId="Equation.DSMT4">
                  <p:embed/>
                </p:oleObj>
              </mc:Choice>
              <mc:Fallback>
                <p:oleObj name="Equation" r:id="rId3" imgW="1371600" imgH="228600" progId="Equation.DSMT4">
                  <p:embed/>
                  <p:pic>
                    <p:nvPicPr>
                      <p:cNvPr id="0" name=""/>
                      <p:cNvPicPr/>
                      <p:nvPr/>
                    </p:nvPicPr>
                    <p:blipFill>
                      <a:blip r:embed="rId4"/>
                      <a:stretch>
                        <a:fillRect/>
                      </a:stretch>
                    </p:blipFill>
                    <p:spPr>
                      <a:xfrm>
                        <a:off x="5647984" y="1705292"/>
                        <a:ext cx="2429874" cy="404979"/>
                      </a:xfrm>
                      <a:prstGeom prst="rect">
                        <a:avLst/>
                      </a:prstGeom>
                    </p:spPr>
                  </p:pic>
                </p:oleObj>
              </mc:Fallback>
            </mc:AlternateContent>
          </a:graphicData>
        </a:graphic>
      </p:graphicFrame>
      <p:sp>
        <p:nvSpPr>
          <p:cNvPr id="7" name="Content Placeholder 6"/>
          <p:cNvSpPr>
            <a:spLocks noGrp="1"/>
          </p:cNvSpPr>
          <p:nvPr>
            <p:ph sz="quarter" idx="13"/>
          </p:nvPr>
        </p:nvSpPr>
        <p:spPr>
          <a:xfrm>
            <a:off x="673510" y="2131143"/>
            <a:ext cx="8003458" cy="1201045"/>
          </a:xfrm>
        </p:spPr>
        <p:txBody>
          <a:bodyPr anchor="ctr"/>
          <a:lstStyle/>
          <a:p>
            <a:pPr marL="0" indent="0">
              <a:buNone/>
            </a:pPr>
            <a:r>
              <a:rPr lang="en-US" sz="2400" dirty="0">
                <a:latin typeface="+mn-lt"/>
              </a:rPr>
              <a:t>a set of attributes S </a:t>
            </a:r>
            <a:r>
              <a:rPr lang="en-US" sz="2400" b="1" dirty="0">
                <a:latin typeface="+mn-lt"/>
              </a:rPr>
              <a:t>subset-of </a:t>
            </a:r>
            <a:r>
              <a:rPr lang="en-US" sz="2400" i="1" dirty="0">
                <a:latin typeface="+mn-lt"/>
              </a:rPr>
              <a:t>R</a:t>
            </a:r>
            <a:r>
              <a:rPr lang="en-US" sz="2400" dirty="0">
                <a:latin typeface="+mn-lt"/>
              </a:rPr>
              <a:t> with the property that no two tuples </a:t>
            </a:r>
            <a:r>
              <a:rPr lang="en-US" sz="2400" i="1" dirty="0">
                <a:latin typeface="+mn-lt"/>
              </a:rPr>
              <a:t>t</a:t>
            </a:r>
            <a:r>
              <a:rPr lang="en-US" sz="2400" baseline="-25000" dirty="0">
                <a:latin typeface="+mn-lt"/>
              </a:rPr>
              <a:t>1</a:t>
            </a:r>
            <a:r>
              <a:rPr lang="en-US" sz="2400" dirty="0">
                <a:latin typeface="+mn-lt"/>
              </a:rPr>
              <a:t> and </a:t>
            </a:r>
            <a:r>
              <a:rPr lang="en-US" sz="2400" i="1" dirty="0">
                <a:latin typeface="+mn-lt"/>
              </a:rPr>
              <a:t>t</a:t>
            </a:r>
            <a:r>
              <a:rPr lang="en-US" sz="2400" baseline="-25000" dirty="0">
                <a:latin typeface="+mn-lt"/>
              </a:rPr>
              <a:t>2</a:t>
            </a:r>
            <a:r>
              <a:rPr lang="en-US" sz="2400" dirty="0">
                <a:latin typeface="+mn-lt"/>
              </a:rPr>
              <a:t> in any legal relation state </a:t>
            </a:r>
            <a:r>
              <a:rPr lang="en-US" sz="2400" i="1" dirty="0">
                <a:latin typeface="+mn-lt"/>
              </a:rPr>
              <a:t>r</a:t>
            </a:r>
            <a:r>
              <a:rPr lang="en-US" sz="2400" dirty="0">
                <a:latin typeface="+mn-lt"/>
              </a:rPr>
              <a:t> of </a:t>
            </a:r>
            <a:r>
              <a:rPr lang="en-US" sz="2400" i="1" dirty="0">
                <a:latin typeface="+mn-lt"/>
              </a:rPr>
              <a:t>R</a:t>
            </a:r>
            <a:r>
              <a:rPr lang="en-US" sz="2400" dirty="0">
                <a:latin typeface="+mn-lt"/>
              </a:rPr>
              <a:t> will </a:t>
            </a:r>
            <a:r>
              <a:rPr lang="en-US" sz="2400" dirty="0" smtClean="0">
                <a:latin typeface="+mn-lt"/>
              </a:rPr>
              <a:t>have</a:t>
            </a:r>
            <a:endParaRPr lang="en-US" sz="2400" dirty="0">
              <a:latin typeface="+mn-lt"/>
            </a:endParaRPr>
          </a:p>
        </p:txBody>
      </p:sp>
      <p:graphicFrame>
        <p:nvGraphicFramePr>
          <p:cNvPr id="5" name="Object 4" descr="t sub 1 left bracket S right bracket = t sub 2 left bracket S right bracket"/>
          <p:cNvGraphicFramePr>
            <a:graphicFrameLocks noChangeAspect="1"/>
          </p:cNvGraphicFramePr>
          <p:nvPr>
            <p:extLst>
              <p:ext uri="{D42A27DB-BD31-4B8C-83A1-F6EECF244321}">
                <p14:modId xmlns:p14="http://schemas.microsoft.com/office/powerpoint/2010/main" val="4232080636"/>
              </p:ext>
            </p:extLst>
          </p:nvPr>
        </p:nvGraphicFramePr>
        <p:xfrm>
          <a:off x="1555844" y="2932156"/>
          <a:ext cx="1385455" cy="409864"/>
        </p:xfrm>
        <a:graphic>
          <a:graphicData uri="http://schemas.openxmlformats.org/presentationml/2006/ole">
            <mc:AlternateContent xmlns:mc="http://schemas.openxmlformats.org/markup-compatibility/2006">
              <mc:Choice xmlns:v="urn:schemas-microsoft-com:vml" Requires="v">
                <p:oleObj spid="_x0000_s31406" name="Equation" r:id="rId5" imgW="774360" imgH="228600" progId="Equation.DSMT4">
                  <p:embed/>
                </p:oleObj>
              </mc:Choice>
              <mc:Fallback>
                <p:oleObj name="Equation" r:id="rId5" imgW="774360" imgH="228600" progId="Equation.DSMT4">
                  <p:embed/>
                  <p:pic>
                    <p:nvPicPr>
                      <p:cNvPr id="0" name=""/>
                      <p:cNvPicPr/>
                      <p:nvPr/>
                    </p:nvPicPr>
                    <p:blipFill>
                      <a:blip r:embed="rId6"/>
                      <a:stretch>
                        <a:fillRect/>
                      </a:stretch>
                    </p:blipFill>
                    <p:spPr>
                      <a:xfrm>
                        <a:off x="1555844" y="2932156"/>
                        <a:ext cx="1385455" cy="409864"/>
                      </a:xfrm>
                      <a:prstGeom prst="rect">
                        <a:avLst/>
                      </a:prstGeom>
                    </p:spPr>
                  </p:pic>
                </p:oleObj>
              </mc:Fallback>
            </mc:AlternateContent>
          </a:graphicData>
        </a:graphic>
      </p:graphicFrame>
      <p:sp>
        <p:nvSpPr>
          <p:cNvPr id="4" name="Text Placeholder 3"/>
          <p:cNvSpPr>
            <a:spLocks noGrp="1"/>
          </p:cNvSpPr>
          <p:nvPr>
            <p:ph type="body" idx="4294967295"/>
          </p:nvPr>
        </p:nvSpPr>
        <p:spPr>
          <a:xfrm>
            <a:off x="457200" y="3383213"/>
            <a:ext cx="8219768" cy="1185862"/>
          </a:xfrm>
        </p:spPr>
        <p:txBody>
          <a:bodyPr/>
          <a:lstStyle/>
          <a:p>
            <a:pPr indent="-255600"/>
            <a:r>
              <a:rPr lang="en-US" sz="2400" dirty="0">
                <a:latin typeface="+mn-lt"/>
              </a:rPr>
              <a:t>A </a:t>
            </a:r>
            <a:r>
              <a:rPr lang="en-US" sz="2400" b="1" dirty="0">
                <a:latin typeface="+mn-lt"/>
              </a:rPr>
              <a:t>key</a:t>
            </a:r>
            <a:r>
              <a:rPr lang="en-US" sz="2400" dirty="0">
                <a:latin typeface="+mn-lt"/>
              </a:rPr>
              <a:t> </a:t>
            </a:r>
            <a:r>
              <a:rPr lang="en-US" sz="2400" i="1" dirty="0">
                <a:latin typeface="+mn-lt"/>
              </a:rPr>
              <a:t>K</a:t>
            </a:r>
            <a:r>
              <a:rPr lang="en-US" sz="2400" dirty="0">
                <a:latin typeface="+mn-lt"/>
              </a:rPr>
              <a:t> is a </a:t>
            </a:r>
            <a:r>
              <a:rPr lang="en-US" sz="2400" b="1" dirty="0">
                <a:latin typeface="+mn-lt"/>
              </a:rPr>
              <a:t>superkey</a:t>
            </a:r>
            <a:r>
              <a:rPr lang="en-US" sz="2400" dirty="0">
                <a:latin typeface="+mn-lt"/>
              </a:rPr>
              <a:t> with the </a:t>
            </a:r>
            <a:r>
              <a:rPr lang="en-US" sz="2400" b="1" dirty="0">
                <a:latin typeface="+mn-lt"/>
              </a:rPr>
              <a:t>additional property</a:t>
            </a:r>
            <a:r>
              <a:rPr lang="en-US" sz="2400" dirty="0">
                <a:latin typeface="+mn-lt"/>
              </a:rPr>
              <a:t> that removal of any attribute from </a:t>
            </a:r>
            <a:r>
              <a:rPr lang="en-US" sz="2400" i="1" dirty="0">
                <a:latin typeface="+mn-lt"/>
              </a:rPr>
              <a:t>K</a:t>
            </a:r>
            <a:r>
              <a:rPr lang="en-US" sz="2400" dirty="0">
                <a:latin typeface="+mn-lt"/>
              </a:rPr>
              <a:t> will cause </a:t>
            </a:r>
            <a:r>
              <a:rPr lang="en-US" sz="2400" i="1" dirty="0">
                <a:latin typeface="+mn-lt"/>
              </a:rPr>
              <a:t>K</a:t>
            </a:r>
            <a:r>
              <a:rPr lang="en-US" sz="2400" dirty="0">
                <a:latin typeface="+mn-lt"/>
              </a:rPr>
              <a:t> not to be a superkey any more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286546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14.3.3 Definitions </a:t>
            </a:r>
            <a:r>
              <a:rPr lang="en-US" altLang="en-US" dirty="0"/>
              <a:t>of Keys and Attributes Participating in </a:t>
            </a:r>
            <a:r>
              <a:rPr lang="en-US" altLang="en-US" dirty="0" smtClean="0"/>
              <a:t>Keys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If a relation schema has more than one key, each is called a </a:t>
            </a:r>
            <a:r>
              <a:rPr lang="en-US" sz="2400" b="1" dirty="0">
                <a:latin typeface="+mn-lt"/>
              </a:rPr>
              <a:t>candidate</a:t>
            </a:r>
            <a:r>
              <a:rPr lang="en-US" sz="2400" dirty="0">
                <a:latin typeface="+mn-lt"/>
              </a:rPr>
              <a:t> key.</a:t>
            </a:r>
          </a:p>
          <a:p>
            <a:pPr lvl="1"/>
            <a:r>
              <a:rPr lang="en-US" sz="2400" dirty="0">
                <a:latin typeface="+mn-lt"/>
              </a:rPr>
              <a:t>One of the candidate keys is </a:t>
            </a:r>
            <a:r>
              <a:rPr lang="en-US" sz="2400" b="1" dirty="0">
                <a:latin typeface="+mn-lt"/>
              </a:rPr>
              <a:t>arbitrarily</a:t>
            </a:r>
            <a:r>
              <a:rPr lang="en-US" sz="2400" dirty="0">
                <a:latin typeface="+mn-lt"/>
              </a:rPr>
              <a:t> designated to be the </a:t>
            </a:r>
            <a:r>
              <a:rPr lang="en-US" sz="2400" b="1" dirty="0">
                <a:latin typeface="+mn-lt"/>
              </a:rPr>
              <a:t>primary key</a:t>
            </a:r>
            <a:r>
              <a:rPr lang="en-US" sz="2400" dirty="0">
                <a:latin typeface="+mn-lt"/>
              </a:rPr>
              <a:t>, and the others are called </a:t>
            </a:r>
            <a:r>
              <a:rPr lang="en-US" sz="2400" b="1" dirty="0">
                <a:latin typeface="+mn-lt"/>
              </a:rPr>
              <a:t>secondary keys</a:t>
            </a:r>
            <a:r>
              <a:rPr lang="en-US" sz="2400" dirty="0">
                <a:latin typeface="+mn-lt"/>
              </a:rPr>
              <a:t>.</a:t>
            </a:r>
          </a:p>
          <a:p>
            <a:r>
              <a:rPr lang="en-US" sz="2400" dirty="0">
                <a:latin typeface="+mn-lt"/>
              </a:rPr>
              <a:t>A </a:t>
            </a:r>
            <a:r>
              <a:rPr lang="en-US" sz="2400" b="1" dirty="0">
                <a:latin typeface="+mn-lt"/>
              </a:rPr>
              <a:t>Prime attribute</a:t>
            </a:r>
            <a:r>
              <a:rPr lang="en-US" sz="2400" dirty="0">
                <a:latin typeface="+mn-lt"/>
              </a:rPr>
              <a:t> must be a member of </a:t>
            </a:r>
            <a:r>
              <a:rPr lang="en-US" sz="2400" b="1" dirty="0">
                <a:latin typeface="+mn-lt"/>
              </a:rPr>
              <a:t>some</a:t>
            </a:r>
            <a:r>
              <a:rPr lang="en-US" sz="2400" dirty="0">
                <a:latin typeface="+mn-lt"/>
              </a:rPr>
              <a:t> candidate key</a:t>
            </a:r>
          </a:p>
          <a:p>
            <a:r>
              <a:rPr lang="en-US" sz="2400" dirty="0">
                <a:latin typeface="+mn-lt"/>
              </a:rPr>
              <a:t>A </a:t>
            </a:r>
            <a:r>
              <a:rPr lang="en-US" sz="2400" b="1" dirty="0">
                <a:latin typeface="+mn-lt"/>
              </a:rPr>
              <a:t>Nonprime attribute</a:t>
            </a:r>
            <a:r>
              <a:rPr lang="en-US" sz="2400" dirty="0">
                <a:latin typeface="+mn-lt"/>
              </a:rPr>
              <a:t> is not a prime attribute—that is, it is not a member of any candidate key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429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14.3.4 First </a:t>
            </a:r>
            <a:r>
              <a:rPr lang="en-US" altLang="en-US" dirty="0"/>
              <a:t>Normal </a:t>
            </a:r>
            <a:r>
              <a:rPr lang="en-US" altLang="en-US" dirty="0" smtClean="0"/>
              <a:t>Form</a:t>
            </a:r>
            <a:endParaRPr lang="en-US" dirty="0"/>
          </a:p>
        </p:txBody>
      </p:sp>
      <p:sp>
        <p:nvSpPr>
          <p:cNvPr id="3" name="Text Placeholder 2"/>
          <p:cNvSpPr>
            <a:spLocks noGrp="1"/>
          </p:cNvSpPr>
          <p:nvPr>
            <p:ph type="body" idx="1"/>
          </p:nvPr>
        </p:nvSpPr>
        <p:spPr/>
        <p:txBody>
          <a:bodyPr/>
          <a:lstStyle/>
          <a:p>
            <a:r>
              <a:rPr lang="en-US" sz="2400" dirty="0">
                <a:latin typeface="+mn-lt"/>
              </a:rPr>
              <a:t>Disallows</a:t>
            </a:r>
          </a:p>
          <a:p>
            <a:pPr lvl="1"/>
            <a:r>
              <a:rPr lang="en-US" sz="2400" dirty="0">
                <a:latin typeface="+mn-lt"/>
              </a:rPr>
              <a:t>composite attributes</a:t>
            </a:r>
          </a:p>
          <a:p>
            <a:pPr lvl="1"/>
            <a:r>
              <a:rPr lang="en-US" sz="2400" dirty="0">
                <a:latin typeface="+mn-lt"/>
              </a:rPr>
              <a:t>multivalued attributes</a:t>
            </a:r>
          </a:p>
          <a:p>
            <a:pPr lvl="1"/>
            <a:r>
              <a:rPr lang="en-US" sz="2400" b="1" dirty="0">
                <a:latin typeface="+mn-lt"/>
              </a:rPr>
              <a:t>nested relations</a:t>
            </a:r>
            <a:r>
              <a:rPr lang="en-US" sz="2400" dirty="0">
                <a:latin typeface="+mn-lt"/>
              </a:rPr>
              <a:t>; attributes whose values for an </a:t>
            </a:r>
            <a:r>
              <a:rPr lang="en-US" sz="2400" b="1" dirty="0">
                <a:latin typeface="+mn-lt"/>
              </a:rPr>
              <a:t>individual tuple</a:t>
            </a:r>
            <a:r>
              <a:rPr lang="en-US" sz="2400" dirty="0">
                <a:latin typeface="+mn-lt"/>
              </a:rPr>
              <a:t> are non-atomic</a:t>
            </a:r>
          </a:p>
          <a:p>
            <a:r>
              <a:rPr lang="en-US" sz="2400" dirty="0">
                <a:latin typeface="+mn-lt"/>
              </a:rPr>
              <a:t>Considered to be part of the definition of a relation</a:t>
            </a:r>
          </a:p>
          <a:p>
            <a:r>
              <a:rPr lang="en-US" sz="2400" dirty="0">
                <a:latin typeface="+mn-lt"/>
              </a:rPr>
              <a:t>Most </a:t>
            </a:r>
            <a:r>
              <a:rPr lang="en-US" sz="2400" dirty="0" smtClean="0">
                <a:latin typeface="+mn-lt"/>
              </a:rPr>
              <a:t>R</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 </a:t>
            </a:r>
            <a:r>
              <a:rPr lang="en-US" sz="2400" dirty="0">
                <a:latin typeface="+mn-lt"/>
              </a:rPr>
              <a:t>allow only those relations to be defined that are in First Normal Form</a:t>
            </a:r>
          </a:p>
        </p:txBody>
      </p:sp>
    </p:spTree>
    <p:extLst>
      <p:ext uri="{BB962C8B-B14F-4D97-AF65-F5344CB8AC3E}">
        <p14:creationId xmlns:p14="http://schemas.microsoft.com/office/powerpoint/2010/main" val="123193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Figure </a:t>
            </a:r>
            <a:r>
              <a:rPr lang="en-US" altLang="en-US" dirty="0"/>
              <a:t>14.9 Normalization </a:t>
            </a:r>
            <a:r>
              <a:rPr lang="en-US" altLang="en-US" dirty="0" smtClean="0"/>
              <a:t>into 1N</a:t>
            </a:r>
            <a:r>
              <a:rPr lang="en-US" altLang="en-US" sz="100" dirty="0" smtClean="0"/>
              <a:t> </a:t>
            </a:r>
            <a:r>
              <a:rPr lang="en-US" altLang="en-US" dirty="0" smtClean="0"/>
              <a:t>F</a:t>
            </a:r>
            <a:endParaRPr lang="en-US" dirty="0"/>
          </a:p>
        </p:txBody>
      </p:sp>
      <p:sp>
        <p:nvSpPr>
          <p:cNvPr id="3" name="Text Placeholder 2"/>
          <p:cNvSpPr>
            <a:spLocks noGrp="1"/>
          </p:cNvSpPr>
          <p:nvPr>
            <p:ph type="body" idx="1"/>
          </p:nvPr>
        </p:nvSpPr>
        <p:spPr>
          <a:xfrm>
            <a:off x="566530" y="1697055"/>
            <a:ext cx="3040743" cy="3570684"/>
          </a:xfrm>
        </p:spPr>
        <p:txBody>
          <a:bodyPr/>
          <a:lstStyle/>
          <a:p>
            <a:pPr marL="0" indent="0">
              <a:buNone/>
            </a:pPr>
            <a:r>
              <a:rPr lang="en-US" altLang="en-US" sz="2400" dirty="0" smtClean="0">
                <a:latin typeface="+mn-lt"/>
              </a:rPr>
              <a:t>(</a:t>
            </a:r>
            <a:r>
              <a:rPr lang="en-US" altLang="en-US" sz="2400" dirty="0">
                <a:latin typeface="+mn-lt"/>
              </a:rPr>
              <a:t>a) A relation schema that is not in </a:t>
            </a:r>
            <a:r>
              <a:rPr lang="en-US" altLang="en-US" sz="2400" dirty="0" smtClean="0">
                <a:latin typeface="+mn-lt"/>
              </a:rPr>
              <a:t>1N</a:t>
            </a:r>
            <a:r>
              <a:rPr lang="en-US" altLang="en-US" sz="100" dirty="0" smtClean="0">
                <a:latin typeface="+mn-lt"/>
              </a:rPr>
              <a:t> </a:t>
            </a:r>
            <a:r>
              <a:rPr lang="en-US" altLang="en-US" sz="2400" dirty="0" smtClean="0">
                <a:latin typeface="+mn-lt"/>
              </a:rPr>
              <a:t>F</a:t>
            </a:r>
            <a:r>
              <a:rPr lang="en-US" altLang="en-US" sz="2400" dirty="0">
                <a:latin typeface="+mn-lt"/>
              </a:rPr>
              <a:t>. (b) Sample state of relation DEPARTMENT. (c) </a:t>
            </a:r>
            <a:r>
              <a:rPr lang="en-US" altLang="en-US" sz="2400" dirty="0" smtClean="0">
                <a:latin typeface="+mn-lt"/>
              </a:rPr>
              <a:t>1N</a:t>
            </a:r>
            <a:r>
              <a:rPr lang="en-US" altLang="en-US" sz="100" dirty="0" smtClean="0">
                <a:latin typeface="+mn-lt"/>
              </a:rPr>
              <a:t> </a:t>
            </a:r>
            <a:r>
              <a:rPr lang="en-US" altLang="en-US" sz="2400" dirty="0" smtClean="0">
                <a:latin typeface="+mn-lt"/>
              </a:rPr>
              <a:t>F </a:t>
            </a:r>
            <a:r>
              <a:rPr lang="en-US" altLang="en-US" sz="2400" dirty="0">
                <a:latin typeface="+mn-lt"/>
              </a:rPr>
              <a:t>version of the same relation with redundancy</a:t>
            </a:r>
            <a:r>
              <a:rPr lang="en-US" altLang="en-US" sz="2400" dirty="0" smtClean="0">
                <a:latin typeface="+mn-lt"/>
              </a:rPr>
              <a:t>.</a:t>
            </a:r>
            <a:endParaRPr lang="en-US" sz="2400" dirty="0">
              <a:latin typeface="+mn-lt"/>
            </a:endParaRPr>
          </a:p>
        </p:txBody>
      </p:sp>
      <p:pic>
        <p:nvPicPr>
          <p:cNvPr id="4" name="Picture 6" descr="Three part diagram display department relation tuple and the corresponding database to illustrate Normalization to 1 N F. Diagram a displays the department relation schema with an extended attribute of Department locations. Department number is the key attribute and a line from below the key attribute points to the attributes department name and department manager underscore social security number that denotes the functionally dependency of these attributes on the key attribute. Diagram b displays the Department relation schema database table. It has 3 rows and 4 columns. The columns have the following headings from left to right. D name, D number, D m g r underscore s s n, D locations. The row entries are as follows. Row 1. Research, 5, 333445555, Bellaire, Sugarland, Houston. Row 2. Administration, 4, 987654321, Stafford. Row 3. Headquarters, 1, 888665555, Houston. Diagram c displays the 1 N F version of the same department relation database table. The table has 5 rows and 4 columns. The columns have the following headings from left to right. D name, D number, D m g r underscore s s n, D location. The row entries are as follows. Row 1. Research, 5, 333445555, Bellaire. Row 2. Research, 5, 333445555, Sugarland. Row 3. Research, 5, 333445555, Houston. Row 4. Administration, 4, 987654321, Stafford. Row 5. Headquarters, 1, 888665555, Houst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7383" y="1676168"/>
            <a:ext cx="4496971" cy="446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670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Figure </a:t>
            </a:r>
            <a:r>
              <a:rPr lang="en-US" altLang="en-US" dirty="0"/>
              <a:t>14.10 Normalizing Nested Relations </a:t>
            </a:r>
            <a:r>
              <a:rPr lang="en-US" altLang="en-US" dirty="0" smtClean="0"/>
              <a:t>into 1N</a:t>
            </a:r>
            <a:r>
              <a:rPr lang="en-US" altLang="en-US" sz="100" dirty="0" smtClean="0"/>
              <a:t> </a:t>
            </a:r>
            <a:r>
              <a:rPr lang="en-US" altLang="en-US" dirty="0" smtClean="0"/>
              <a:t>F</a:t>
            </a:r>
            <a:endParaRPr lang="en-US" dirty="0"/>
          </a:p>
        </p:txBody>
      </p:sp>
      <p:sp>
        <p:nvSpPr>
          <p:cNvPr id="3" name="Text Placeholder 2"/>
          <p:cNvSpPr>
            <a:spLocks noGrp="1"/>
          </p:cNvSpPr>
          <p:nvPr>
            <p:ph type="body" idx="1"/>
          </p:nvPr>
        </p:nvSpPr>
        <p:spPr>
          <a:xfrm>
            <a:off x="457200" y="1599940"/>
            <a:ext cx="3854201" cy="4244269"/>
          </a:xfrm>
        </p:spPr>
        <p:txBody>
          <a:bodyPr/>
          <a:lstStyle/>
          <a:p>
            <a:pPr marL="0" indent="0">
              <a:buNone/>
            </a:pPr>
            <a:r>
              <a:rPr lang="en-US" altLang="en-US" sz="2000" dirty="0">
                <a:latin typeface="+mn-lt"/>
              </a:rPr>
              <a:t>(a) Schema of the EMP_PROJ relation with a nested relation attribute PROJS. (b) Sample extension of the EMP_PROJ relation showing nested relations within each tuple. (c) Decomposition of EMP_PROJ into relations EMP_PROJ1 and EMP_PROJ2 by propagating the primary key.</a:t>
            </a:r>
            <a:endParaRPr lang="en-US" sz="2000" dirty="0">
              <a:latin typeface="+mn-lt"/>
            </a:endParaRPr>
          </a:p>
        </p:txBody>
      </p:sp>
      <p:pic>
        <p:nvPicPr>
          <p:cNvPr id="4" name="Picture 6" descr="Three tables a, b, and c illustrates EMP PROJ, EMP PROJ, and EMP PROJ 1. First table, A table titled, EMP_PROJ. The table has 0 rows and 5 columns. The columns have the following headings from left to right. S s n, E name, P number , Hours, P r o j s, . The row entries are as follows. Second table, A table titled, EMP_PROJ. The table has 8 rows and 4 columns. The columns have the following headings from left to right. S s n, E name, P number , Hours. The row entries are as follows. Row 1. 123456789, Smith, John B., 1 2, 32.5 7.5. Row 2. 666884444, Narayan, Ramesh K., 3, 40.0. Row 3. 453453453, English, Joyce A., 1 2, 20.0 20.0. Row 4. 333445555, Wong, Franklin T., 2 3 10 20, 10.0 10.0 10.0 10.0. Row 5. 999887777, Zelaya, Alicia J., 30 10, 30.0 10.0. Row 6. 987987987, Jabbar, Ahmad V., 10 30, 35.0 5.0. Row 7. 987654321, Wallace, Jennifer S., 30 20, 20.0 15.0. Row 8. 888665555, Borg, James E., 20, NULL. Third table, first set, A table titled, EMP_PROJ 1. The table has 0 rows and 2 columns. The columns have the following headings from left to right. S s n, E name. Second set, A table titled, EMP_PROJ 2. The table has 0 rows and 3 columns. The columns have the following headings from left to right. S s n, E name, Hou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7394" y="1543063"/>
            <a:ext cx="3505445" cy="473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982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14.3.5 Second </a:t>
            </a:r>
            <a:r>
              <a:rPr lang="en-US" altLang="en-US" dirty="0"/>
              <a:t>Normal </a:t>
            </a:r>
            <a:r>
              <a:rPr lang="en-US" altLang="en-US" dirty="0" smtClean="0"/>
              <a:t>Form</a:t>
            </a:r>
            <a:r>
              <a:rPr lang="en-US" altLang="en-US" b="0" dirty="0" smtClean="0"/>
              <a:t> </a:t>
            </a:r>
            <a:r>
              <a:rPr lang="en-US" altLang="en-US" sz="2000" b="0" dirty="0" smtClean="0"/>
              <a:t>(1 of 2)</a:t>
            </a:r>
            <a:endParaRPr lang="en-US" sz="2000" b="0" dirty="0"/>
          </a:p>
        </p:txBody>
      </p:sp>
      <p:sp>
        <p:nvSpPr>
          <p:cNvPr id="3" name="Text Placeholder 2"/>
          <p:cNvSpPr>
            <a:spLocks noGrp="1"/>
          </p:cNvSpPr>
          <p:nvPr>
            <p:ph type="body" idx="1"/>
          </p:nvPr>
        </p:nvSpPr>
        <p:spPr>
          <a:xfrm>
            <a:off x="265471" y="1560872"/>
            <a:ext cx="8421329" cy="4505631"/>
          </a:xfrm>
        </p:spPr>
        <p:txBody>
          <a:bodyPr/>
          <a:lstStyle/>
          <a:p>
            <a:r>
              <a:rPr lang="en-US" sz="2200" dirty="0">
                <a:latin typeface="+mn-lt"/>
              </a:rPr>
              <a:t>Uses the concepts of </a:t>
            </a:r>
            <a:r>
              <a:rPr lang="en-US" sz="2200" b="1" dirty="0">
                <a:latin typeface="+mn-lt"/>
              </a:rPr>
              <a:t>F</a:t>
            </a:r>
            <a:r>
              <a:rPr lang="en-US" sz="100" b="1" dirty="0">
                <a:latin typeface="+mn-lt"/>
              </a:rPr>
              <a:t> </a:t>
            </a:r>
            <a:r>
              <a:rPr lang="en-US" sz="2200" b="1" dirty="0">
                <a:latin typeface="+mn-lt"/>
              </a:rPr>
              <a:t>D</a:t>
            </a:r>
            <a:r>
              <a:rPr lang="en-US" sz="100" b="1" dirty="0">
                <a:latin typeface="+mn-lt"/>
              </a:rPr>
              <a:t> </a:t>
            </a:r>
            <a:r>
              <a:rPr lang="en-US" sz="2200" b="1" dirty="0">
                <a:latin typeface="+mn-lt"/>
              </a:rPr>
              <a:t>s, primary key</a:t>
            </a:r>
          </a:p>
          <a:p>
            <a:r>
              <a:rPr lang="en-US" sz="2200" dirty="0">
                <a:latin typeface="+mn-lt"/>
              </a:rPr>
              <a:t>Definitions</a:t>
            </a:r>
          </a:p>
          <a:p>
            <a:pPr lvl="1" indent="-284400"/>
            <a:r>
              <a:rPr lang="en-US" sz="2200" b="1" dirty="0">
                <a:latin typeface="+mn-lt"/>
              </a:rPr>
              <a:t>Prime attribute</a:t>
            </a:r>
            <a:r>
              <a:rPr lang="en-US" sz="2200" dirty="0">
                <a:latin typeface="+mn-lt"/>
              </a:rPr>
              <a:t>: An attribute that is member of the primary key K</a:t>
            </a:r>
          </a:p>
          <a:p>
            <a:pPr lvl="1" indent="-284400" eaLnBrk="1" hangingPunct="1"/>
            <a:r>
              <a:rPr lang="en-US" sz="2200" b="1" dirty="0">
                <a:latin typeface="+mn-lt"/>
              </a:rPr>
              <a:t>Full functional dependency</a:t>
            </a:r>
            <a:r>
              <a:rPr lang="en-US" sz="2200" dirty="0">
                <a:latin typeface="+mn-lt"/>
              </a:rPr>
              <a:t>: a F</a:t>
            </a:r>
            <a:r>
              <a:rPr lang="en-US" sz="100" dirty="0">
                <a:latin typeface="+mn-lt"/>
              </a:rPr>
              <a:t> </a:t>
            </a:r>
            <a:r>
              <a:rPr lang="en-US" sz="2200" dirty="0" smtClean="0">
                <a:latin typeface="+mn-lt"/>
              </a:rPr>
              <a:t>D</a:t>
            </a:r>
            <a:r>
              <a:rPr lang="en-US" altLang="en-US" sz="2200" dirty="0" smtClean="0">
                <a:latin typeface="+mn-lt"/>
              </a:rPr>
              <a:t> Y</a:t>
            </a:r>
            <a:r>
              <a:rPr lang="en-US" sz="2200" dirty="0">
                <a:latin typeface="+mn-lt"/>
              </a:rPr>
              <a:t> →</a:t>
            </a:r>
            <a:r>
              <a:rPr lang="en-US" altLang="en-US" sz="2200" dirty="0" smtClean="0">
                <a:latin typeface="+mn-lt"/>
              </a:rPr>
              <a:t> </a:t>
            </a:r>
            <a:r>
              <a:rPr lang="en-US" altLang="en-US" sz="2200" dirty="0">
                <a:latin typeface="+mn-lt"/>
              </a:rPr>
              <a:t>Z where removal of any attribute from Y means the </a:t>
            </a:r>
            <a:r>
              <a:rPr lang="en-US" altLang="en-US" sz="2200" dirty="0" smtClean="0">
                <a:latin typeface="+mn-lt"/>
              </a:rPr>
              <a:t>F</a:t>
            </a:r>
            <a:r>
              <a:rPr lang="en-US" altLang="en-US" sz="100" dirty="0" smtClean="0">
                <a:latin typeface="+mn-lt"/>
              </a:rPr>
              <a:t> </a:t>
            </a:r>
            <a:r>
              <a:rPr lang="en-US" altLang="en-US" sz="2200" dirty="0" smtClean="0">
                <a:latin typeface="+mn-lt"/>
              </a:rPr>
              <a:t>D </a:t>
            </a:r>
            <a:r>
              <a:rPr lang="en-US" altLang="en-US" sz="2200" dirty="0">
                <a:latin typeface="+mn-lt"/>
              </a:rPr>
              <a:t>does not hold any more</a:t>
            </a:r>
          </a:p>
          <a:p>
            <a:pPr eaLnBrk="1" hangingPunct="1"/>
            <a:r>
              <a:rPr lang="en-US" altLang="en-US" sz="2200" dirty="0">
                <a:latin typeface="+mn-lt"/>
              </a:rPr>
              <a:t>Examples:</a:t>
            </a:r>
          </a:p>
          <a:p>
            <a:pPr lvl="1" eaLnBrk="1" hangingPunct="1"/>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N</a:t>
            </a:r>
            <a:r>
              <a:rPr lang="en-US" altLang="en-US" sz="2200" dirty="0">
                <a:latin typeface="+mn-lt"/>
              </a:rPr>
              <a:t>, PNUMBER} </a:t>
            </a:r>
            <a:r>
              <a:rPr lang="en-US" sz="2200" dirty="0">
                <a:latin typeface="+mn-lt"/>
              </a:rPr>
              <a:t>→</a:t>
            </a:r>
            <a:r>
              <a:rPr lang="en-US" altLang="en-US" sz="2200" dirty="0" smtClean="0">
                <a:latin typeface="+mn-lt"/>
              </a:rPr>
              <a:t> </a:t>
            </a:r>
            <a:r>
              <a:rPr lang="en-US" altLang="en-US" sz="2200" dirty="0">
                <a:latin typeface="+mn-lt"/>
              </a:rPr>
              <a:t>HOURS is a full </a:t>
            </a:r>
            <a:r>
              <a:rPr lang="en-US" altLang="en-US" sz="2200" dirty="0" smtClean="0">
                <a:latin typeface="+mn-lt"/>
              </a:rPr>
              <a:t>F</a:t>
            </a:r>
            <a:r>
              <a:rPr lang="en-US" altLang="en-US" sz="100" dirty="0" smtClean="0">
                <a:latin typeface="+mn-lt"/>
              </a:rPr>
              <a:t> </a:t>
            </a:r>
            <a:r>
              <a:rPr lang="en-US" altLang="en-US" sz="2200" dirty="0" smtClean="0">
                <a:latin typeface="+mn-lt"/>
              </a:rPr>
              <a:t>D </a:t>
            </a:r>
            <a:r>
              <a:rPr lang="en-US" altLang="en-US" sz="2200" dirty="0">
                <a:latin typeface="+mn-lt"/>
              </a:rPr>
              <a:t>since neither </a:t>
            </a:r>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N </a:t>
            </a:r>
            <a:r>
              <a:rPr lang="en-US" sz="2200" dirty="0">
                <a:latin typeface="+mn-lt"/>
              </a:rPr>
              <a:t>→</a:t>
            </a:r>
            <a:r>
              <a:rPr lang="en-US" altLang="en-US" sz="2200" dirty="0" smtClean="0">
                <a:latin typeface="+mn-lt"/>
              </a:rPr>
              <a:t> </a:t>
            </a:r>
            <a:r>
              <a:rPr lang="en-US" altLang="en-US" sz="2200" dirty="0">
                <a:latin typeface="+mn-lt"/>
              </a:rPr>
              <a:t>HOURS nor PNUMBER </a:t>
            </a:r>
            <a:r>
              <a:rPr lang="en-US" sz="2200" dirty="0">
                <a:latin typeface="+mn-lt"/>
              </a:rPr>
              <a:t>→</a:t>
            </a:r>
            <a:r>
              <a:rPr lang="en-US" altLang="en-US" sz="2200" dirty="0" smtClean="0">
                <a:latin typeface="+mn-lt"/>
              </a:rPr>
              <a:t> </a:t>
            </a:r>
            <a:r>
              <a:rPr lang="en-US" altLang="en-US" sz="2200" dirty="0">
                <a:latin typeface="+mn-lt"/>
              </a:rPr>
              <a:t>HOURS </a:t>
            </a:r>
            <a:r>
              <a:rPr lang="en-US" altLang="en-US" sz="2200" dirty="0" smtClean="0">
                <a:latin typeface="+mn-lt"/>
              </a:rPr>
              <a:t>hold</a:t>
            </a:r>
            <a:endParaRPr lang="en-US" altLang="en-US" sz="2200" dirty="0">
              <a:latin typeface="+mn-lt"/>
            </a:endParaRPr>
          </a:p>
          <a:p>
            <a:pPr lvl="1" eaLnBrk="1" hangingPunct="1"/>
            <a:r>
              <a:rPr lang="en-US" altLang="en-US" sz="2200" dirty="0">
                <a:latin typeface="+mn-lt"/>
              </a:rPr>
              <a:t>{</a:t>
            </a:r>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N</a:t>
            </a:r>
            <a:r>
              <a:rPr lang="en-US" altLang="en-US" sz="2200" dirty="0">
                <a:latin typeface="+mn-lt"/>
              </a:rPr>
              <a:t>, PNUMBER} </a:t>
            </a:r>
            <a:r>
              <a:rPr lang="en-US" sz="2200" dirty="0">
                <a:latin typeface="+mn-lt"/>
              </a:rPr>
              <a:t>→</a:t>
            </a:r>
            <a:r>
              <a:rPr lang="en-US" altLang="en-US" sz="2200" dirty="0" smtClean="0">
                <a:latin typeface="+mn-lt"/>
              </a:rPr>
              <a:t> </a:t>
            </a:r>
            <a:r>
              <a:rPr lang="en-US" altLang="en-US" sz="2200" dirty="0">
                <a:latin typeface="+mn-lt"/>
              </a:rPr>
              <a:t>ENAME is </a:t>
            </a:r>
            <a:r>
              <a:rPr lang="en-US" altLang="en-US" sz="2200" dirty="0" smtClean="0">
                <a:latin typeface="+mn-lt"/>
              </a:rPr>
              <a:t>not </a:t>
            </a:r>
            <a:r>
              <a:rPr lang="en-US" altLang="en-US" sz="2200" dirty="0">
                <a:latin typeface="+mn-lt"/>
              </a:rPr>
              <a:t>a full </a:t>
            </a:r>
            <a:r>
              <a:rPr lang="en-US" altLang="en-US" sz="2200" dirty="0" smtClean="0">
                <a:latin typeface="+mn-lt"/>
              </a:rPr>
              <a:t>F</a:t>
            </a:r>
            <a:r>
              <a:rPr lang="en-US" altLang="en-US" sz="100" dirty="0" smtClean="0">
                <a:latin typeface="+mn-lt"/>
              </a:rPr>
              <a:t> </a:t>
            </a:r>
            <a:r>
              <a:rPr lang="en-US" altLang="en-US" sz="2200" dirty="0" smtClean="0">
                <a:latin typeface="+mn-lt"/>
              </a:rPr>
              <a:t>D </a:t>
            </a:r>
            <a:r>
              <a:rPr lang="en-US" altLang="en-US" sz="2200" dirty="0">
                <a:latin typeface="+mn-lt"/>
              </a:rPr>
              <a:t>(it is called a partial dependency ) since </a:t>
            </a:r>
            <a:r>
              <a:rPr lang="en-US" altLang="en-US" sz="2200" dirty="0" smtClean="0">
                <a:latin typeface="+mn-lt"/>
              </a:rPr>
              <a:t>S</a:t>
            </a:r>
            <a:r>
              <a:rPr lang="en-US" altLang="en-US" sz="100" dirty="0" smtClean="0">
                <a:latin typeface="+mn-lt"/>
              </a:rPr>
              <a:t> </a:t>
            </a:r>
            <a:r>
              <a:rPr lang="en-US" altLang="en-US" sz="2200" dirty="0" smtClean="0">
                <a:latin typeface="+mn-lt"/>
              </a:rPr>
              <a:t>S</a:t>
            </a:r>
            <a:r>
              <a:rPr lang="en-US" altLang="en-US" sz="100" dirty="0" smtClean="0">
                <a:latin typeface="+mn-lt"/>
              </a:rPr>
              <a:t> </a:t>
            </a:r>
            <a:r>
              <a:rPr lang="en-US" altLang="en-US" sz="2200" dirty="0" smtClean="0">
                <a:latin typeface="+mn-lt"/>
              </a:rPr>
              <a:t>N </a:t>
            </a:r>
            <a:r>
              <a:rPr lang="en-US" sz="2200" dirty="0">
                <a:latin typeface="+mn-lt"/>
              </a:rPr>
              <a:t>→</a:t>
            </a:r>
            <a:r>
              <a:rPr lang="en-US" altLang="en-US" sz="2200" dirty="0" smtClean="0">
                <a:latin typeface="+mn-lt"/>
              </a:rPr>
              <a:t> </a:t>
            </a:r>
            <a:r>
              <a:rPr lang="en-US" altLang="en-US" sz="2200" dirty="0">
                <a:latin typeface="+mn-lt"/>
              </a:rPr>
              <a:t>ENAME also </a:t>
            </a:r>
            <a:r>
              <a:rPr lang="en-US" altLang="en-US" sz="2200" dirty="0" smtClean="0">
                <a:latin typeface="+mn-lt"/>
              </a:rPr>
              <a:t>holds</a:t>
            </a:r>
            <a:endParaRPr lang="en-US" sz="2200" dirty="0">
              <a:latin typeface="+mn-lt"/>
            </a:endParaRPr>
          </a:p>
        </p:txBody>
      </p:sp>
    </p:spTree>
    <p:extLst>
      <p:ext uri="{BB962C8B-B14F-4D97-AF65-F5344CB8AC3E}">
        <p14:creationId xmlns:p14="http://schemas.microsoft.com/office/powerpoint/2010/main" val="3433347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14.3.5 Second </a:t>
            </a:r>
            <a:r>
              <a:rPr lang="en-US" altLang="en-US" dirty="0"/>
              <a:t>Normal </a:t>
            </a:r>
            <a:r>
              <a:rPr lang="en-US" altLang="en-US" dirty="0" smtClean="0"/>
              <a:t>Form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a:latin typeface="+mn-lt"/>
              </a:rPr>
              <a:t>A relation schema </a:t>
            </a:r>
            <a:r>
              <a:rPr lang="en-US" sz="2400" i="1" dirty="0">
                <a:latin typeface="+mn-lt"/>
              </a:rPr>
              <a:t>R</a:t>
            </a:r>
            <a:r>
              <a:rPr lang="en-US" sz="2400" dirty="0">
                <a:latin typeface="+mn-lt"/>
              </a:rPr>
              <a:t> is in second normal form (</a:t>
            </a:r>
            <a:r>
              <a:rPr lang="en-US" sz="2400" dirty="0" smtClean="0">
                <a:latin typeface="+mn-lt"/>
              </a:rPr>
              <a:t>2N</a:t>
            </a:r>
            <a:r>
              <a:rPr lang="en-US" sz="100" dirty="0" smtClean="0">
                <a:latin typeface="+mn-lt"/>
              </a:rPr>
              <a:t> </a:t>
            </a:r>
            <a:r>
              <a:rPr lang="en-US" sz="2400" dirty="0" smtClean="0">
                <a:latin typeface="+mn-lt"/>
              </a:rPr>
              <a:t>F</a:t>
            </a:r>
            <a:r>
              <a:rPr lang="en-US" sz="2400" dirty="0">
                <a:latin typeface="+mn-lt"/>
              </a:rPr>
              <a:t>) if every non-prime attribute </a:t>
            </a:r>
            <a:r>
              <a:rPr lang="en-US" sz="2400" i="1" dirty="0">
                <a:latin typeface="+mn-lt"/>
              </a:rPr>
              <a:t>A</a:t>
            </a:r>
            <a:r>
              <a:rPr lang="en-US" sz="2400" dirty="0">
                <a:latin typeface="+mn-lt"/>
              </a:rPr>
              <a:t> in </a:t>
            </a:r>
            <a:r>
              <a:rPr lang="en-US" sz="2400" i="1" dirty="0">
                <a:latin typeface="+mn-lt"/>
              </a:rPr>
              <a:t>R</a:t>
            </a:r>
            <a:r>
              <a:rPr lang="en-US" sz="2400" dirty="0">
                <a:latin typeface="+mn-lt"/>
              </a:rPr>
              <a:t> is fully functionally dependent on the primary key</a:t>
            </a:r>
          </a:p>
          <a:p>
            <a:r>
              <a:rPr lang="en-US" sz="2400" dirty="0">
                <a:latin typeface="+mn-lt"/>
              </a:rPr>
              <a:t>R can be decomposed into </a:t>
            </a:r>
            <a:r>
              <a:rPr lang="en-US" sz="2400" dirty="0" smtClean="0">
                <a:latin typeface="+mn-lt"/>
              </a:rPr>
              <a:t>2N</a:t>
            </a:r>
            <a:r>
              <a:rPr lang="en-US" sz="100" dirty="0" smtClean="0">
                <a:latin typeface="+mn-lt"/>
              </a:rPr>
              <a:t> </a:t>
            </a:r>
            <a:r>
              <a:rPr lang="en-US" sz="2400" dirty="0" smtClean="0">
                <a:latin typeface="+mn-lt"/>
              </a:rPr>
              <a:t>F </a:t>
            </a:r>
            <a:r>
              <a:rPr lang="en-US" sz="2400" dirty="0">
                <a:latin typeface="+mn-lt"/>
              </a:rPr>
              <a:t>relations via the process of </a:t>
            </a:r>
            <a:r>
              <a:rPr lang="en-US" sz="2400" dirty="0" smtClean="0">
                <a:latin typeface="+mn-lt"/>
              </a:rPr>
              <a:t>2N</a:t>
            </a:r>
            <a:r>
              <a:rPr lang="en-US" sz="100" dirty="0" smtClean="0">
                <a:latin typeface="+mn-lt"/>
              </a:rPr>
              <a:t> </a:t>
            </a:r>
            <a:r>
              <a:rPr lang="en-US" sz="2400" dirty="0" smtClean="0">
                <a:latin typeface="+mn-lt"/>
              </a:rPr>
              <a:t>F </a:t>
            </a:r>
            <a:r>
              <a:rPr lang="en-US" sz="2400" dirty="0">
                <a:latin typeface="+mn-lt"/>
              </a:rPr>
              <a:t>normalization or </a:t>
            </a:r>
            <a:r>
              <a:rPr lang="en-US" sz="2400" dirty="0" smtClean="0">
                <a:latin typeface="+mn-lt"/>
              </a:rPr>
              <a:t>“second normalization”</a:t>
            </a:r>
            <a:endParaRPr lang="en-US" sz="2400" dirty="0">
              <a:latin typeface="+mn-lt"/>
            </a:endParaRPr>
          </a:p>
        </p:txBody>
      </p:sp>
    </p:spTree>
    <p:extLst>
      <p:ext uri="{BB962C8B-B14F-4D97-AF65-F5344CB8AC3E}">
        <p14:creationId xmlns:p14="http://schemas.microsoft.com/office/powerpoint/2010/main" val="2025756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04909" cy="1097279"/>
          </a:xfrm>
        </p:spPr>
        <p:txBody>
          <a:bodyPr/>
          <a:lstStyle/>
          <a:p>
            <a:r>
              <a:rPr lang="en-US" altLang="en-US" sz="3200" dirty="0" smtClean="0"/>
              <a:t>Figure 14.11 Normalizing into 2N</a:t>
            </a:r>
            <a:r>
              <a:rPr lang="en-US" altLang="en-US" sz="100" dirty="0" smtClean="0"/>
              <a:t> </a:t>
            </a:r>
            <a:r>
              <a:rPr lang="en-US" altLang="en-US" sz="3200" dirty="0" smtClean="0"/>
              <a:t>F and 3N</a:t>
            </a:r>
            <a:r>
              <a:rPr lang="en-US" altLang="en-US" sz="100" dirty="0" smtClean="0"/>
              <a:t> </a:t>
            </a:r>
            <a:r>
              <a:rPr lang="en-US" altLang="en-US" sz="3200" dirty="0" smtClean="0"/>
              <a:t>F</a:t>
            </a:r>
            <a:endParaRPr lang="en-US" sz="3200" dirty="0"/>
          </a:p>
        </p:txBody>
      </p:sp>
      <p:sp>
        <p:nvSpPr>
          <p:cNvPr id="3" name="Text Placeholder 2"/>
          <p:cNvSpPr>
            <a:spLocks noGrp="1"/>
          </p:cNvSpPr>
          <p:nvPr>
            <p:ph type="body" idx="1"/>
          </p:nvPr>
        </p:nvSpPr>
        <p:spPr>
          <a:xfrm>
            <a:off x="457200" y="1877228"/>
            <a:ext cx="2435087" cy="4338006"/>
          </a:xfrm>
        </p:spPr>
        <p:txBody>
          <a:bodyPr/>
          <a:lstStyle/>
          <a:p>
            <a:pPr marL="0" indent="0">
              <a:buNone/>
            </a:pPr>
            <a:r>
              <a:rPr lang="en-US" altLang="en-US" sz="2400" dirty="0">
                <a:latin typeface="+mn-lt"/>
              </a:rPr>
              <a:t>(a) Normalizing </a:t>
            </a:r>
            <a:r>
              <a:rPr lang="en-US" altLang="en-US" sz="2400" dirty="0" smtClean="0">
                <a:latin typeface="+mn-lt"/>
              </a:rPr>
              <a:t>E</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P_PROJ </a:t>
            </a:r>
            <a:r>
              <a:rPr lang="en-US" altLang="en-US" sz="2400" dirty="0">
                <a:latin typeface="+mn-lt"/>
              </a:rPr>
              <a:t>into </a:t>
            </a:r>
            <a:r>
              <a:rPr lang="en-US" altLang="en-US" sz="2400" dirty="0" smtClean="0">
                <a:latin typeface="+mn-lt"/>
              </a:rPr>
              <a:t>2N</a:t>
            </a:r>
            <a:r>
              <a:rPr lang="en-US" altLang="en-US" sz="100" dirty="0" smtClean="0">
                <a:latin typeface="+mn-lt"/>
              </a:rPr>
              <a:t> </a:t>
            </a:r>
            <a:r>
              <a:rPr lang="en-US" altLang="en-US" sz="2400" dirty="0" smtClean="0">
                <a:latin typeface="+mn-lt"/>
              </a:rPr>
              <a:t>F </a:t>
            </a:r>
            <a:r>
              <a:rPr lang="en-US" altLang="en-US" sz="2400" dirty="0">
                <a:latin typeface="+mn-lt"/>
              </a:rPr>
              <a:t>relations. (b) Normalizing </a:t>
            </a:r>
            <a:r>
              <a:rPr lang="en-US" altLang="en-US" sz="2400" dirty="0" smtClean="0">
                <a:latin typeface="+mn-lt"/>
              </a:rPr>
              <a:t>E</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P_DEPT </a:t>
            </a:r>
            <a:r>
              <a:rPr lang="en-US" altLang="en-US" sz="2400" dirty="0">
                <a:latin typeface="+mn-lt"/>
              </a:rPr>
              <a:t>into </a:t>
            </a:r>
            <a:r>
              <a:rPr lang="en-US" altLang="en-US" sz="2400" dirty="0" smtClean="0">
                <a:latin typeface="+mn-lt"/>
              </a:rPr>
              <a:t>3N</a:t>
            </a:r>
            <a:r>
              <a:rPr lang="en-US" altLang="en-US" sz="100" dirty="0" smtClean="0">
                <a:latin typeface="+mn-lt"/>
              </a:rPr>
              <a:t> </a:t>
            </a:r>
            <a:r>
              <a:rPr lang="en-US" altLang="en-US" sz="2400" dirty="0" smtClean="0">
                <a:latin typeface="+mn-lt"/>
              </a:rPr>
              <a:t>F </a:t>
            </a:r>
            <a:r>
              <a:rPr lang="en-US" altLang="en-US" sz="2400" dirty="0">
                <a:latin typeface="+mn-lt"/>
              </a:rPr>
              <a:t>relations.</a:t>
            </a:r>
            <a:endParaRPr lang="en-US" sz="2400" dirty="0">
              <a:latin typeface="+mn-lt"/>
            </a:endParaRPr>
          </a:p>
        </p:txBody>
      </p:sp>
      <p:pic>
        <p:nvPicPr>
          <p:cNvPr id="4" name="Picture 8" descr="Two part diagram displays tuples of Employee underscore Project relation schema and Employee underscore Department relation schema to illustrate 2 N F and 3 N F normalization. Diagram a displays the following attributes of Employee underscore Project relation schema. Social security number, Project number, Hours, Employee name, Project name and Project location. Social security number and Project number are the key primary attributes. The functional dependencies are indicated as follows: F D 1: The attribute, Hours is functionally dependent on Social security number and project number. F D 2: Employee name is functionally dependent on social security number. F D 3: Attributes Project name and project location are functionally dependent on project number. The Employee underscore project schema is decomposed into three tuples, E P 1, E P 2, and E P 3 displayed under 2 N F Normalization. E P 1 tuple displays the attributes, Social security number, Project number and Hours. F D 1 displays the functional dependency of Hours on Social security number and project number. Tuple for E P 2 displays the attributes Social security number and E name. F D 2 displays full dependency of E name attribute on the key attribute, social security number. Tuple for E P 3 displays the attributes, Project number, Project name and Project location. F D 3 displays functional dependency of the attributes, project name and project location on the key attributes project number. Diagram b displays the Employee underscore department tuple that contains additional attributes. The listed attributes are as follows: Employee name, social security number, birth date, address. The additional attributes listed are: department number, department name and department manager underscore social security number. The decomposed form of the employee underscore department tuple is represented by two tuples E D 1 and E D 2 under 3 N F Normalization. E D 1 displays the following attributes. Employee name, social security number, birth date, address and department number. Social security number is the key attribute. The tuple for E D 2 displays the following attributes. Department number, department name, and department manager underscore social security number. Department number is the key attribut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8969" y="1603584"/>
            <a:ext cx="4975283" cy="46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030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Figure 14.12 Normalization into 2N</a:t>
            </a:r>
            <a:r>
              <a:rPr lang="en-US" altLang="en-US" sz="100" dirty="0" smtClean="0"/>
              <a:t> </a:t>
            </a:r>
            <a:r>
              <a:rPr lang="en-US" altLang="en-US" dirty="0" smtClean="0"/>
              <a:t>F and 3N</a:t>
            </a:r>
            <a:r>
              <a:rPr lang="en-US" altLang="en-US" sz="100" dirty="0" smtClean="0"/>
              <a:t> </a:t>
            </a:r>
            <a:r>
              <a:rPr lang="en-US" altLang="en-US" dirty="0" smtClean="0"/>
              <a:t>F </a:t>
            </a:r>
            <a:r>
              <a:rPr lang="en-US" altLang="en-US" sz="2000" b="0" dirty="0" smtClean="0"/>
              <a:t>(1 of 2)</a:t>
            </a:r>
            <a:endParaRPr lang="en-US" sz="2000" b="0" dirty="0"/>
          </a:p>
        </p:txBody>
      </p:sp>
      <p:pic>
        <p:nvPicPr>
          <p:cNvPr id="6" name="Picture 5" descr="A diagram illustrates normalization of Lots into 2 N F and 3 N F along with a tree diagram depicting the progressive normalization. Diagram a displays the LOTS relation tuple with the following attributes: Property id number, County underscore name, Lot number, Area, Price, and Tax underscore rate. County underscore name and the lot number attribute are the candidate key. The functional dependencies indicated are as follows: F D 1 indicates the Attributes, County underscore name, Lot number, Area, Price, and Tax underscore rate are dependent on the key attribute property underscore id number. F D 2 displays the attribute property underscore id number, area, price, and tax rate are functionally dependent on the candidate key attributes, county underscore name and lot number. F D 3 displays tax underscore rate is dependent on County underscore name. F D 4 displays the attribute price is dependent on Area. Diagram b displays the decomposition of the Lots relation schema into Lots 1 tuple and Lots 2 tuple. Lots 1 tuple replicates the Lots tuple without the functional dependency, F D 3. Lots 2 tuple displays the key attribute County underscore name with a dependent attribute Tax underscore rate indicated by the functional dependency line F D 3."/>
          <p:cNvPicPr>
            <a:picLocks noChangeAspect="1"/>
          </p:cNvPicPr>
          <p:nvPr/>
        </p:nvPicPr>
        <p:blipFill>
          <a:blip r:embed="rId2"/>
          <a:stretch>
            <a:fillRect/>
          </a:stretch>
        </p:blipFill>
        <p:spPr>
          <a:xfrm>
            <a:off x="1160050" y="1542384"/>
            <a:ext cx="6823900" cy="3921782"/>
          </a:xfrm>
          <a:prstGeom prst="rect">
            <a:avLst/>
          </a:prstGeom>
        </p:spPr>
      </p:pic>
      <p:sp>
        <p:nvSpPr>
          <p:cNvPr id="3" name="Text Placeholder 2"/>
          <p:cNvSpPr>
            <a:spLocks noGrp="1"/>
          </p:cNvSpPr>
          <p:nvPr>
            <p:ph type="body" idx="1"/>
          </p:nvPr>
        </p:nvSpPr>
        <p:spPr>
          <a:xfrm>
            <a:off x="457200" y="5587991"/>
            <a:ext cx="8229600" cy="679459"/>
          </a:xfrm>
        </p:spPr>
        <p:txBody>
          <a:bodyPr/>
          <a:lstStyle/>
          <a:p>
            <a:pPr marL="0" indent="0">
              <a:buNone/>
            </a:pPr>
            <a:r>
              <a:rPr lang="en-US" altLang="en-US" sz="1800" dirty="0">
                <a:solidFill>
                  <a:srgbClr val="000000"/>
                </a:solidFill>
                <a:latin typeface="+mn-lt"/>
              </a:rPr>
              <a:t>(a) The LOTS relation with its functional dependencies </a:t>
            </a:r>
            <a:r>
              <a:rPr lang="en-US" altLang="en-US" sz="1800" dirty="0" smtClean="0">
                <a:solidFill>
                  <a:srgbClr val="000000"/>
                </a:solidFill>
                <a:latin typeface="+mn-lt"/>
              </a:rPr>
              <a:t>F</a:t>
            </a:r>
            <a:r>
              <a:rPr lang="en-US" altLang="en-US" sz="100" dirty="0" smtClean="0">
                <a:solidFill>
                  <a:srgbClr val="000000"/>
                </a:solidFill>
                <a:latin typeface="+mn-lt"/>
              </a:rPr>
              <a:t> </a:t>
            </a:r>
            <a:r>
              <a:rPr lang="en-US" altLang="en-US" sz="1800" dirty="0" smtClean="0">
                <a:solidFill>
                  <a:srgbClr val="000000"/>
                </a:solidFill>
                <a:latin typeface="+mn-lt"/>
              </a:rPr>
              <a:t>D1 </a:t>
            </a:r>
            <a:r>
              <a:rPr lang="en-US" altLang="en-US" sz="1800" dirty="0">
                <a:solidFill>
                  <a:srgbClr val="000000"/>
                </a:solidFill>
                <a:latin typeface="+mn-lt"/>
              </a:rPr>
              <a:t>through </a:t>
            </a:r>
            <a:r>
              <a:rPr lang="en-US" altLang="en-US" sz="1800" dirty="0" smtClean="0">
                <a:solidFill>
                  <a:srgbClr val="000000"/>
                </a:solidFill>
                <a:latin typeface="+mn-lt"/>
              </a:rPr>
              <a:t>F</a:t>
            </a:r>
            <a:r>
              <a:rPr lang="en-US" altLang="en-US" sz="100" dirty="0" smtClean="0">
                <a:solidFill>
                  <a:srgbClr val="000000"/>
                </a:solidFill>
                <a:latin typeface="+mn-lt"/>
              </a:rPr>
              <a:t> </a:t>
            </a:r>
            <a:r>
              <a:rPr lang="en-US" altLang="en-US" sz="1800" dirty="0" smtClean="0">
                <a:solidFill>
                  <a:srgbClr val="000000"/>
                </a:solidFill>
                <a:latin typeface="+mn-lt"/>
              </a:rPr>
              <a:t>D4. (</a:t>
            </a:r>
            <a:r>
              <a:rPr lang="en-US" altLang="en-US" sz="1800" dirty="0">
                <a:solidFill>
                  <a:srgbClr val="000000"/>
                </a:solidFill>
                <a:latin typeface="+mn-lt"/>
              </a:rPr>
              <a:t>b) Decomposing into the </a:t>
            </a:r>
            <a:r>
              <a:rPr lang="en-US" altLang="en-US" sz="1800" dirty="0" smtClean="0">
                <a:solidFill>
                  <a:srgbClr val="000000"/>
                </a:solidFill>
                <a:latin typeface="+mn-lt"/>
              </a:rPr>
              <a:t>2N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LOTS1 and LOTS2.</a:t>
            </a:r>
            <a:endParaRPr lang="en-US" sz="1800" dirty="0">
              <a:latin typeface="+mn-lt"/>
            </a:endParaRPr>
          </a:p>
        </p:txBody>
      </p:sp>
    </p:spTree>
    <p:extLst>
      <p:ext uri="{BB962C8B-B14F-4D97-AF65-F5344CB8AC3E}">
        <p14:creationId xmlns:p14="http://schemas.microsoft.com/office/powerpoint/2010/main" val="28957029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14.12 Normalization </a:t>
            </a:r>
            <a:r>
              <a:rPr lang="en-US" altLang="en-US" dirty="0" smtClean="0"/>
              <a:t>into </a:t>
            </a:r>
            <a:r>
              <a:rPr lang="en-US" altLang="en-US" dirty="0"/>
              <a:t>2N</a:t>
            </a:r>
            <a:r>
              <a:rPr lang="en-US" altLang="en-US" sz="100" dirty="0"/>
              <a:t> </a:t>
            </a:r>
            <a:r>
              <a:rPr lang="en-US" altLang="en-US" dirty="0"/>
              <a:t>F and 3N</a:t>
            </a:r>
            <a:r>
              <a:rPr lang="en-US" altLang="en-US" sz="100" dirty="0"/>
              <a:t> </a:t>
            </a:r>
            <a:r>
              <a:rPr lang="en-US" altLang="en-US" dirty="0" smtClean="0"/>
              <a:t>F </a:t>
            </a:r>
            <a:r>
              <a:rPr lang="en-US" altLang="en-US" sz="2000" b="0" dirty="0" smtClean="0"/>
              <a:t>(2 </a:t>
            </a:r>
            <a:r>
              <a:rPr lang="en-US" altLang="en-US" sz="2000" b="0" dirty="0"/>
              <a:t>of 2)</a:t>
            </a:r>
            <a:endParaRPr lang="en-US" dirty="0"/>
          </a:p>
        </p:txBody>
      </p:sp>
      <p:pic>
        <p:nvPicPr>
          <p:cNvPr id="5" name="Picture 4" descr="A diagram illustrates normalization of Lots into 2 N F and 3 N F along with a tree diagram depicting the progressive normalization. Diagram c displays Lots 1 A and Lots 1 B tuples as a decomposition of Lots 1 tuple. Lots 1 A replicates the Lots 1 tuple without the functional dependency, F D 4. Lots 1 B displays the key attribute Area with its dependent attribute Price as indicated by the functional dependency, F D 4. Diagram d displays a tree depicting the progressive normalization of LOTS into a 3 N F design. The tree diagram starts with a 1 N F stage of Lots which branches out into Lots 1 and Lots 2 in the 2 N F stage and in the 3 N F stage Lots 1 further branches into Lots 1 A and Lots 1 B. Lots 2 remains the same."/>
          <p:cNvPicPr>
            <a:picLocks noChangeAspect="1"/>
          </p:cNvPicPr>
          <p:nvPr/>
        </p:nvPicPr>
        <p:blipFill>
          <a:blip r:embed="rId2"/>
          <a:stretch>
            <a:fillRect/>
          </a:stretch>
        </p:blipFill>
        <p:spPr>
          <a:xfrm>
            <a:off x="969046" y="1565280"/>
            <a:ext cx="6730451" cy="3850593"/>
          </a:xfrm>
          <a:prstGeom prst="rect">
            <a:avLst/>
          </a:prstGeom>
        </p:spPr>
      </p:pic>
      <p:sp>
        <p:nvSpPr>
          <p:cNvPr id="3" name="Text Placeholder 2"/>
          <p:cNvSpPr>
            <a:spLocks noGrp="1"/>
          </p:cNvSpPr>
          <p:nvPr>
            <p:ph type="body" idx="1"/>
          </p:nvPr>
        </p:nvSpPr>
        <p:spPr>
          <a:xfrm>
            <a:off x="457200" y="5553075"/>
            <a:ext cx="8229600" cy="689338"/>
          </a:xfrm>
        </p:spPr>
        <p:txBody>
          <a:bodyPr/>
          <a:lstStyle/>
          <a:p>
            <a:pPr marL="0" indent="0">
              <a:buNone/>
            </a:pPr>
            <a:r>
              <a:rPr lang="de-DE" altLang="en-US" sz="1800" dirty="0" smtClean="0">
                <a:solidFill>
                  <a:srgbClr val="000000"/>
                </a:solidFill>
                <a:latin typeface="+mn-lt"/>
              </a:rPr>
              <a:t>(</a:t>
            </a:r>
            <a:r>
              <a:rPr lang="de-DE" altLang="en-US" sz="1800" dirty="0">
                <a:solidFill>
                  <a:srgbClr val="000000"/>
                </a:solidFill>
                <a:latin typeface="+mn-lt"/>
              </a:rPr>
              <a:t>c) </a:t>
            </a:r>
            <a:r>
              <a:rPr lang="en-US" altLang="en-US" sz="1800" dirty="0">
                <a:solidFill>
                  <a:srgbClr val="000000"/>
                </a:solidFill>
                <a:latin typeface="+mn-lt"/>
              </a:rPr>
              <a:t>Decomposing LOTS1 into the </a:t>
            </a:r>
            <a:r>
              <a:rPr lang="en-US" altLang="en-US" sz="1800" dirty="0" smtClean="0">
                <a:solidFill>
                  <a:srgbClr val="000000"/>
                </a:solidFill>
                <a:latin typeface="+mn-lt"/>
              </a:rPr>
              <a:t>3N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a:t>
            </a:r>
            <a:r>
              <a:rPr lang="en-US" altLang="en-US" sz="1800" dirty="0" smtClean="0">
                <a:solidFill>
                  <a:srgbClr val="000000"/>
                </a:solidFill>
                <a:latin typeface="+mn-lt"/>
              </a:rPr>
              <a:t>LOTS</a:t>
            </a:r>
            <a:r>
              <a:rPr lang="en-US" altLang="en-US" sz="100" dirty="0" smtClean="0">
                <a:solidFill>
                  <a:srgbClr val="000000"/>
                </a:solidFill>
                <a:latin typeface="+mn-lt"/>
              </a:rPr>
              <a:t> </a:t>
            </a:r>
            <a:r>
              <a:rPr lang="en-US" altLang="en-US" sz="1800" dirty="0" smtClean="0">
                <a:solidFill>
                  <a:srgbClr val="000000"/>
                </a:solidFill>
                <a:latin typeface="+mn-lt"/>
              </a:rPr>
              <a:t>1A </a:t>
            </a:r>
            <a:r>
              <a:rPr lang="en-US" altLang="en-US" sz="1800" dirty="0">
                <a:solidFill>
                  <a:srgbClr val="000000"/>
                </a:solidFill>
                <a:latin typeface="+mn-lt"/>
              </a:rPr>
              <a:t>and </a:t>
            </a:r>
            <a:r>
              <a:rPr lang="en-US" altLang="en-US" sz="1800" dirty="0" smtClean="0">
                <a:solidFill>
                  <a:srgbClr val="000000"/>
                </a:solidFill>
                <a:latin typeface="+mn-lt"/>
              </a:rPr>
              <a:t>LOTS</a:t>
            </a:r>
            <a:r>
              <a:rPr lang="en-US" altLang="en-US" sz="100" dirty="0" smtClean="0">
                <a:solidFill>
                  <a:srgbClr val="000000"/>
                </a:solidFill>
                <a:latin typeface="+mn-lt"/>
              </a:rPr>
              <a:t> </a:t>
            </a:r>
            <a:r>
              <a:rPr lang="en-US" altLang="en-US" sz="1800" dirty="0" smtClean="0">
                <a:solidFill>
                  <a:srgbClr val="000000"/>
                </a:solidFill>
                <a:latin typeface="+mn-lt"/>
              </a:rPr>
              <a:t>1B</a:t>
            </a:r>
            <a:r>
              <a:rPr lang="en-US" altLang="en-US" sz="1800" dirty="0">
                <a:solidFill>
                  <a:srgbClr val="000000"/>
                </a:solidFill>
                <a:latin typeface="+mn-lt"/>
              </a:rPr>
              <a:t>. (d) Progressive normalization of LOTS into a </a:t>
            </a:r>
            <a:r>
              <a:rPr lang="en-US" altLang="en-US" sz="1800" dirty="0" smtClean="0">
                <a:solidFill>
                  <a:srgbClr val="000000"/>
                </a:solidFill>
                <a:latin typeface="+mn-lt"/>
              </a:rPr>
              <a:t>3N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design.</a:t>
            </a:r>
            <a:endParaRPr lang="en-US" sz="1800" dirty="0">
              <a:latin typeface="+mn-lt"/>
            </a:endParaRPr>
          </a:p>
        </p:txBody>
      </p:sp>
    </p:spTree>
    <p:extLst>
      <p:ext uri="{BB962C8B-B14F-4D97-AF65-F5344CB8AC3E}">
        <p14:creationId xmlns:p14="http://schemas.microsoft.com/office/powerpoint/2010/main" val="3507317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Learning Objectives</a:t>
            </a:r>
            <a:r>
              <a:rPr lang="en-US" altLang="en-US" dirty="0"/>
              <a:t> </a:t>
            </a:r>
            <a:r>
              <a:rPr lang="en-US" altLang="en-US" sz="2000" b="0" dirty="0"/>
              <a:t>(3 of 3)</a:t>
            </a:r>
            <a:endParaRPr lang="en-US" b="0" dirty="0"/>
          </a:p>
        </p:txBody>
      </p:sp>
      <p:sp>
        <p:nvSpPr>
          <p:cNvPr id="3" name="Text Placeholder 2"/>
          <p:cNvSpPr>
            <a:spLocks noGrp="1"/>
          </p:cNvSpPr>
          <p:nvPr>
            <p:ph type="body" idx="1"/>
          </p:nvPr>
        </p:nvSpPr>
        <p:spPr/>
        <p:txBody>
          <a:bodyPr/>
          <a:lstStyle/>
          <a:p>
            <a:pPr marL="0" indent="0">
              <a:buNone/>
            </a:pPr>
            <a:r>
              <a:rPr lang="en-US" sz="2400" b="1" dirty="0" smtClean="0">
                <a:solidFill>
                  <a:schemeClr val="tx2"/>
                </a:solidFill>
                <a:latin typeface="+mn-lt"/>
              </a:rPr>
              <a:t>14.6</a:t>
            </a:r>
            <a:r>
              <a:rPr lang="en-US" sz="2400" dirty="0" smtClean="0">
                <a:latin typeface="+mn-lt"/>
              </a:rPr>
              <a:t> </a:t>
            </a:r>
            <a:r>
              <a:rPr lang="en-US" sz="2400" dirty="0">
                <a:latin typeface="+mn-lt"/>
              </a:rPr>
              <a:t>Multivalued Dependency and Fourth Normal Form</a:t>
            </a:r>
          </a:p>
          <a:p>
            <a:pPr marL="0" indent="0">
              <a:buNone/>
            </a:pPr>
            <a:r>
              <a:rPr lang="en-US" sz="2400" b="1" dirty="0" smtClean="0">
                <a:solidFill>
                  <a:schemeClr val="tx2"/>
                </a:solidFill>
                <a:latin typeface="+mn-lt"/>
              </a:rPr>
              <a:t>14.7</a:t>
            </a:r>
            <a:r>
              <a:rPr lang="en-US" sz="2400" dirty="0" smtClean="0">
                <a:latin typeface="+mn-lt"/>
              </a:rPr>
              <a:t> </a:t>
            </a:r>
            <a:r>
              <a:rPr lang="en-US" sz="2400" dirty="0">
                <a:latin typeface="+mn-lt"/>
              </a:rPr>
              <a:t>Join Dependencies and Fifth Normal Form</a:t>
            </a:r>
          </a:p>
        </p:txBody>
      </p:sp>
    </p:spTree>
    <p:extLst>
      <p:ext uri="{BB962C8B-B14F-4D97-AF65-F5344CB8AC3E}">
        <p14:creationId xmlns:p14="http://schemas.microsoft.com/office/powerpoint/2010/main" val="26010156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14.3.6 Third </a:t>
            </a:r>
            <a:r>
              <a:rPr lang="en-US" altLang="en-US" dirty="0"/>
              <a:t>Normal </a:t>
            </a:r>
            <a:r>
              <a:rPr lang="en-US" altLang="en-US" dirty="0" smtClean="0"/>
              <a:t>Form </a:t>
            </a:r>
            <a:r>
              <a:rPr lang="en-US" altLang="en-US" sz="2000" b="0" dirty="0" smtClean="0"/>
              <a:t>(1 of 2)</a:t>
            </a:r>
            <a:endParaRPr lang="en-US" sz="2000" b="0" dirty="0"/>
          </a:p>
        </p:txBody>
      </p:sp>
      <p:sp>
        <p:nvSpPr>
          <p:cNvPr id="17" name="Text Placeholder 16"/>
          <p:cNvSpPr>
            <a:spLocks noGrp="1"/>
          </p:cNvSpPr>
          <p:nvPr>
            <p:ph type="body" idx="1"/>
          </p:nvPr>
        </p:nvSpPr>
        <p:spPr/>
        <p:txBody>
          <a:bodyPr/>
          <a:lstStyle/>
          <a:p>
            <a:pPr eaLnBrk="1" hangingPunct="1"/>
            <a:r>
              <a:rPr lang="en-US" altLang="en-US" sz="2400" dirty="0">
                <a:latin typeface="+mn-lt"/>
              </a:rPr>
              <a:t>Definition:</a:t>
            </a:r>
          </a:p>
          <a:p>
            <a:pPr lvl="1" eaLnBrk="1" hangingPunct="1"/>
            <a:r>
              <a:rPr lang="en-US" altLang="en-US" sz="2400" b="1" dirty="0">
                <a:latin typeface="+mn-lt"/>
              </a:rPr>
              <a:t>Transitive functional dependency:</a:t>
            </a:r>
            <a:r>
              <a:rPr lang="en-US" altLang="en-US" sz="2400" dirty="0">
                <a:latin typeface="+mn-lt"/>
              </a:rPr>
              <a:t> a </a:t>
            </a:r>
            <a:r>
              <a:rPr lang="en-US" altLang="en-US" sz="2400" dirty="0" smtClean="0">
                <a:latin typeface="+mn-lt"/>
              </a:rPr>
              <a:t>F</a:t>
            </a:r>
            <a:r>
              <a:rPr lang="en-US" altLang="en-US" sz="100" dirty="0" smtClean="0">
                <a:latin typeface="+mn-lt"/>
              </a:rPr>
              <a:t> </a:t>
            </a:r>
            <a:r>
              <a:rPr lang="en-US" altLang="en-US" sz="2400" dirty="0" smtClean="0">
                <a:latin typeface="+mn-lt"/>
              </a:rPr>
              <a:t>D </a:t>
            </a:r>
            <a:r>
              <a:rPr lang="en-US" altLang="en-US" sz="2400" i="1" dirty="0" smtClean="0">
                <a:latin typeface="+mn-lt"/>
              </a:rPr>
              <a:t>X</a:t>
            </a:r>
            <a:r>
              <a:rPr lang="en-US" altLang="en-US" sz="2400" dirty="0" smtClean="0">
                <a:latin typeface="+mn-lt"/>
              </a:rPr>
              <a:t> </a:t>
            </a:r>
            <a:r>
              <a:rPr lang="en-US" sz="2400" dirty="0">
                <a:latin typeface="+mn-lt"/>
              </a:rPr>
              <a:t>→</a:t>
            </a:r>
            <a:r>
              <a:rPr lang="en-US" altLang="en-US" sz="2400" dirty="0" smtClean="0">
                <a:latin typeface="+mn-lt"/>
              </a:rPr>
              <a:t> </a:t>
            </a:r>
            <a:r>
              <a:rPr lang="en-US" altLang="en-US" sz="2400" i="1" dirty="0">
                <a:latin typeface="+mn-lt"/>
              </a:rPr>
              <a:t>Z</a:t>
            </a:r>
            <a:r>
              <a:rPr lang="en-US" altLang="en-US" sz="2400" dirty="0">
                <a:latin typeface="+mn-lt"/>
              </a:rPr>
              <a:t> that can be derived from two </a:t>
            </a:r>
            <a:r>
              <a:rPr lang="en-US" altLang="en-US" sz="2400" dirty="0" smtClean="0">
                <a:latin typeface="+mn-lt"/>
              </a:rPr>
              <a:t>F</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s </a:t>
            </a:r>
            <a:r>
              <a:rPr lang="en-US" altLang="en-US" sz="2400" i="1" dirty="0" smtClean="0">
                <a:latin typeface="+mn-lt"/>
              </a:rPr>
              <a:t>X</a:t>
            </a:r>
            <a:r>
              <a:rPr lang="en-US" altLang="en-US" sz="2400" dirty="0" smtClean="0">
                <a:latin typeface="+mn-lt"/>
              </a:rPr>
              <a:t> </a:t>
            </a:r>
            <a:r>
              <a:rPr lang="en-US" sz="2400" dirty="0">
                <a:latin typeface="+mn-lt"/>
              </a:rPr>
              <a:t>→</a:t>
            </a:r>
            <a:r>
              <a:rPr lang="en-US" altLang="en-US" sz="2400" dirty="0" smtClean="0">
                <a:latin typeface="+mn-lt"/>
              </a:rPr>
              <a:t> </a:t>
            </a:r>
            <a:r>
              <a:rPr lang="en-US" altLang="en-US" sz="2400" i="1" dirty="0">
                <a:latin typeface="+mn-lt"/>
              </a:rPr>
              <a:t>Y</a:t>
            </a:r>
            <a:r>
              <a:rPr lang="en-US" altLang="en-US" sz="2400" dirty="0">
                <a:latin typeface="+mn-lt"/>
              </a:rPr>
              <a:t> and </a:t>
            </a:r>
            <a:r>
              <a:rPr lang="en-US" altLang="en-US" sz="2400" i="1" dirty="0">
                <a:latin typeface="+mn-lt"/>
              </a:rPr>
              <a:t>Y</a:t>
            </a:r>
            <a:r>
              <a:rPr lang="en-US" altLang="en-US" sz="2400" dirty="0">
                <a:latin typeface="+mn-lt"/>
              </a:rPr>
              <a:t> </a:t>
            </a:r>
            <a:r>
              <a:rPr lang="en-US" sz="2400" dirty="0">
                <a:latin typeface="+mn-lt"/>
              </a:rPr>
              <a:t>→</a:t>
            </a:r>
            <a:r>
              <a:rPr lang="en-US" altLang="en-US" sz="2400" dirty="0" smtClean="0">
                <a:latin typeface="+mn-lt"/>
              </a:rPr>
              <a:t> </a:t>
            </a:r>
            <a:r>
              <a:rPr lang="en-US" altLang="en-US" sz="2400" i="1" dirty="0" smtClean="0">
                <a:latin typeface="+mn-lt"/>
              </a:rPr>
              <a:t>Z</a:t>
            </a:r>
            <a:endParaRPr lang="en-US" altLang="en-US" sz="2400" i="1" dirty="0">
              <a:latin typeface="+mn-lt"/>
            </a:endParaRPr>
          </a:p>
          <a:p>
            <a:pPr eaLnBrk="1" hangingPunct="1"/>
            <a:r>
              <a:rPr lang="en-US" altLang="en-US" sz="2400" dirty="0">
                <a:latin typeface="+mn-lt"/>
              </a:rPr>
              <a:t>Examples:</a:t>
            </a:r>
          </a:p>
          <a:p>
            <a:pPr lvl="1" eaLnBrk="1" hangingPunct="1"/>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sz="2400" dirty="0">
                <a:latin typeface="+mn-lt"/>
              </a:rPr>
              <a:t>→</a:t>
            </a:r>
            <a:r>
              <a:rPr lang="en-US" altLang="en-US" sz="2400" dirty="0" smtClean="0">
                <a:latin typeface="+mn-lt"/>
              </a:rPr>
              <a:t> 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altLang="en-US" sz="2400" dirty="0">
                <a:latin typeface="+mn-lt"/>
              </a:rPr>
              <a:t>is a </a:t>
            </a:r>
            <a:r>
              <a:rPr lang="en-US" altLang="en-US" sz="2400" b="1" dirty="0">
                <a:latin typeface="+mn-lt"/>
              </a:rPr>
              <a:t>transitive</a:t>
            </a:r>
            <a:r>
              <a:rPr lang="en-US" altLang="en-US" sz="2400" dirty="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D</a:t>
            </a:r>
            <a:endParaRPr lang="en-US" altLang="en-US" sz="2400" dirty="0">
              <a:latin typeface="+mn-lt"/>
            </a:endParaRPr>
          </a:p>
          <a:p>
            <a:pPr lvl="2" eaLnBrk="1" hangingPunct="1">
              <a:buFontTx/>
              <a:buChar char="▪"/>
            </a:pPr>
            <a:r>
              <a:rPr lang="en-US" altLang="en-US" sz="2400" dirty="0">
                <a:latin typeface="+mn-lt"/>
              </a:rPr>
              <a:t>Since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sz="2400" dirty="0">
                <a:latin typeface="+mn-lt"/>
              </a:rPr>
              <a:t>→</a:t>
            </a:r>
            <a:r>
              <a:rPr lang="en-US" altLang="en-US" sz="2400" dirty="0" smtClean="0">
                <a:latin typeface="+mn-lt"/>
              </a:rPr>
              <a:t> D</a:t>
            </a:r>
            <a:r>
              <a:rPr lang="en-US" altLang="en-US" sz="100" dirty="0" smtClean="0">
                <a:latin typeface="+mn-lt"/>
              </a:rPr>
              <a:t> </a:t>
            </a:r>
            <a:r>
              <a:rPr lang="en-US" altLang="en-US" sz="2400" dirty="0" smtClean="0">
                <a:latin typeface="+mn-lt"/>
              </a:rPr>
              <a:t>NUMBER </a:t>
            </a:r>
            <a:r>
              <a:rPr lang="en-US" altLang="en-US" sz="2400" dirty="0">
                <a:latin typeface="+mn-lt"/>
              </a:rPr>
              <a:t>and </a:t>
            </a:r>
            <a:r>
              <a:rPr lang="en-US" altLang="en-US" sz="2400" dirty="0" smtClean="0">
                <a:latin typeface="+mn-lt"/>
              </a:rPr>
              <a:t>D</a:t>
            </a:r>
            <a:r>
              <a:rPr lang="en-US" altLang="en-US" sz="100" dirty="0" smtClean="0">
                <a:latin typeface="+mn-lt"/>
              </a:rPr>
              <a:t> </a:t>
            </a:r>
            <a:r>
              <a:rPr lang="en-US" altLang="en-US" sz="2400" dirty="0" smtClean="0">
                <a:latin typeface="+mn-lt"/>
              </a:rPr>
              <a:t>NUMBER </a:t>
            </a:r>
            <a:r>
              <a:rPr lang="en-US" sz="2400" dirty="0">
                <a:latin typeface="+mn-lt"/>
              </a:rPr>
              <a:t>→</a:t>
            </a:r>
            <a:r>
              <a:rPr lang="en-US" altLang="en-US" sz="2400" dirty="0" smtClean="0">
                <a:latin typeface="+mn-lt"/>
              </a:rPr>
              <a:t> 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hold</a:t>
            </a:r>
            <a:endParaRPr lang="en-US" altLang="en-US" sz="2400" dirty="0">
              <a:latin typeface="+mn-lt"/>
            </a:endParaRPr>
          </a:p>
          <a:p>
            <a:pPr lvl="1" eaLnBrk="1" hangingPunct="1"/>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sz="2400" dirty="0">
                <a:latin typeface="+mn-lt"/>
              </a:rPr>
              <a:t>→</a:t>
            </a:r>
            <a:r>
              <a:rPr lang="en-US" altLang="en-US" sz="2400" dirty="0" smtClean="0">
                <a:latin typeface="+mn-lt"/>
              </a:rPr>
              <a:t> </a:t>
            </a:r>
            <a:r>
              <a:rPr lang="en-US" altLang="en-US" sz="2400" dirty="0">
                <a:latin typeface="+mn-lt"/>
              </a:rPr>
              <a:t>ENAME is </a:t>
            </a:r>
            <a:r>
              <a:rPr lang="en-US" altLang="en-US" sz="2400" b="1" dirty="0">
                <a:latin typeface="+mn-lt"/>
              </a:rPr>
              <a:t>non-transitive</a:t>
            </a:r>
          </a:p>
          <a:p>
            <a:pPr lvl="2" eaLnBrk="1" hangingPunct="1">
              <a:buFontTx/>
              <a:buChar char="▪"/>
            </a:pPr>
            <a:r>
              <a:rPr lang="en-US" altLang="en-US" sz="2400" dirty="0">
                <a:latin typeface="+mn-lt"/>
              </a:rPr>
              <a:t>Since there is no set of attributes </a:t>
            </a:r>
            <a:r>
              <a:rPr lang="en-US" altLang="en-US" sz="2400" i="1" dirty="0">
                <a:latin typeface="+mn-lt"/>
              </a:rPr>
              <a:t>X</a:t>
            </a:r>
            <a:r>
              <a:rPr lang="en-US" altLang="en-US" sz="2400" dirty="0">
                <a:latin typeface="+mn-lt"/>
              </a:rPr>
              <a:t> where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sz="2400" dirty="0">
                <a:latin typeface="+mn-lt"/>
              </a:rPr>
              <a:t>→</a:t>
            </a:r>
            <a:r>
              <a:rPr lang="en-US" altLang="en-US" sz="2400" dirty="0" smtClean="0">
                <a:latin typeface="+mn-lt"/>
              </a:rPr>
              <a:t> </a:t>
            </a:r>
            <a:r>
              <a:rPr lang="en-US" altLang="en-US" sz="2400" i="1" dirty="0">
                <a:latin typeface="+mn-lt"/>
              </a:rPr>
              <a:t>X</a:t>
            </a:r>
            <a:r>
              <a:rPr lang="en-US" altLang="en-US" sz="2400" dirty="0">
                <a:latin typeface="+mn-lt"/>
              </a:rPr>
              <a:t> and </a:t>
            </a:r>
            <a:r>
              <a:rPr lang="en-US" altLang="en-US" sz="2400" i="1" dirty="0">
                <a:latin typeface="+mn-lt"/>
              </a:rPr>
              <a:t>X</a:t>
            </a:r>
            <a:r>
              <a:rPr lang="en-US" altLang="en-US" sz="2400" dirty="0">
                <a:latin typeface="+mn-lt"/>
              </a:rPr>
              <a:t> </a:t>
            </a:r>
            <a:r>
              <a:rPr lang="en-US" sz="2400" dirty="0">
                <a:latin typeface="+mn-lt"/>
              </a:rPr>
              <a:t>→</a:t>
            </a:r>
            <a:r>
              <a:rPr lang="en-US" altLang="en-US" sz="2400" dirty="0" smtClean="0">
                <a:latin typeface="+mn-lt"/>
              </a:rPr>
              <a:t> ENAME</a:t>
            </a:r>
            <a:endParaRPr lang="en-US" sz="2400" dirty="0">
              <a:latin typeface="+mn-lt"/>
            </a:endParaRPr>
          </a:p>
        </p:txBody>
      </p:sp>
    </p:spTree>
    <p:extLst>
      <p:ext uri="{BB962C8B-B14F-4D97-AF65-F5344CB8AC3E}">
        <p14:creationId xmlns:p14="http://schemas.microsoft.com/office/powerpoint/2010/main" val="3177721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14.3.6 Third </a:t>
            </a:r>
            <a:r>
              <a:rPr lang="en-US" altLang="en-US" dirty="0"/>
              <a:t>Normal </a:t>
            </a:r>
            <a:r>
              <a:rPr lang="en-US" altLang="en-US" dirty="0" smtClean="0"/>
              <a:t>Form </a:t>
            </a:r>
            <a:r>
              <a:rPr lang="en-US" altLang="en-US" sz="2000" b="0" dirty="0" smtClean="0"/>
              <a:t>(2 of 2)</a:t>
            </a:r>
            <a:endParaRPr lang="en-US" sz="2000" b="0" dirty="0"/>
          </a:p>
        </p:txBody>
      </p:sp>
      <p:sp>
        <p:nvSpPr>
          <p:cNvPr id="5" name="Text Placeholder 4"/>
          <p:cNvSpPr>
            <a:spLocks noGrp="1"/>
          </p:cNvSpPr>
          <p:nvPr>
            <p:ph type="body" idx="1"/>
          </p:nvPr>
        </p:nvSpPr>
        <p:spPr/>
        <p:txBody>
          <a:bodyPr/>
          <a:lstStyle/>
          <a:p>
            <a:r>
              <a:rPr lang="en-US" sz="2000" dirty="0" smtClean="0">
                <a:latin typeface="+mn-lt"/>
              </a:rPr>
              <a:t>A </a:t>
            </a:r>
            <a:r>
              <a:rPr lang="en-US" sz="2000" dirty="0">
                <a:latin typeface="+mn-lt"/>
              </a:rPr>
              <a:t>relation schema </a:t>
            </a:r>
            <a:r>
              <a:rPr lang="en-US" sz="2000" i="1" dirty="0">
                <a:latin typeface="+mn-lt"/>
              </a:rPr>
              <a:t>R</a:t>
            </a:r>
            <a:r>
              <a:rPr lang="en-US" sz="2000" dirty="0">
                <a:latin typeface="+mn-lt"/>
              </a:rPr>
              <a:t> is in </a:t>
            </a:r>
            <a:r>
              <a:rPr lang="en-US" sz="2000" b="1" dirty="0">
                <a:latin typeface="+mn-lt"/>
              </a:rPr>
              <a:t>third normal form (3N</a:t>
            </a:r>
            <a:r>
              <a:rPr lang="en-US" sz="100" b="1" dirty="0">
                <a:latin typeface="+mn-lt"/>
              </a:rPr>
              <a:t> </a:t>
            </a:r>
            <a:r>
              <a:rPr lang="en-US" sz="2000" b="1" dirty="0">
                <a:latin typeface="+mn-lt"/>
              </a:rPr>
              <a:t>F)</a:t>
            </a:r>
            <a:r>
              <a:rPr lang="en-US" sz="2000" dirty="0">
                <a:latin typeface="+mn-lt"/>
              </a:rPr>
              <a:t> if it is in 2N</a:t>
            </a:r>
            <a:r>
              <a:rPr lang="en-US" sz="100" dirty="0">
                <a:latin typeface="+mn-lt"/>
              </a:rPr>
              <a:t> </a:t>
            </a:r>
            <a:r>
              <a:rPr lang="en-US" sz="2000" dirty="0">
                <a:latin typeface="+mn-lt"/>
              </a:rPr>
              <a:t>F </a:t>
            </a:r>
            <a:r>
              <a:rPr lang="en-US" sz="2000" b="1" dirty="0">
                <a:latin typeface="+mn-lt"/>
              </a:rPr>
              <a:t>and</a:t>
            </a:r>
            <a:r>
              <a:rPr lang="en-US" sz="2000" dirty="0">
                <a:latin typeface="+mn-lt"/>
              </a:rPr>
              <a:t> no non-prime attribute </a:t>
            </a:r>
            <a:r>
              <a:rPr lang="en-US" sz="2000" i="1" dirty="0">
                <a:latin typeface="+mn-lt"/>
              </a:rPr>
              <a:t>A</a:t>
            </a:r>
            <a:r>
              <a:rPr lang="en-US" sz="2000" dirty="0">
                <a:latin typeface="+mn-lt"/>
              </a:rPr>
              <a:t> in </a:t>
            </a:r>
            <a:r>
              <a:rPr lang="en-US" sz="2000" i="1" dirty="0">
                <a:latin typeface="+mn-lt"/>
              </a:rPr>
              <a:t>R</a:t>
            </a:r>
            <a:r>
              <a:rPr lang="en-US" sz="2000" dirty="0">
                <a:latin typeface="+mn-lt"/>
              </a:rPr>
              <a:t> is transitively dependent on the primary key</a:t>
            </a:r>
          </a:p>
          <a:p>
            <a:r>
              <a:rPr lang="en-US" sz="2000" i="1" dirty="0">
                <a:latin typeface="+mn-lt"/>
              </a:rPr>
              <a:t>R</a:t>
            </a:r>
            <a:r>
              <a:rPr lang="en-US" sz="2000" dirty="0">
                <a:latin typeface="+mn-lt"/>
              </a:rPr>
              <a:t> can be decomposed into 3N</a:t>
            </a:r>
            <a:r>
              <a:rPr lang="en-US" sz="100" dirty="0">
                <a:latin typeface="+mn-lt"/>
              </a:rPr>
              <a:t> </a:t>
            </a:r>
            <a:r>
              <a:rPr lang="en-US" sz="2000" dirty="0">
                <a:latin typeface="+mn-lt"/>
              </a:rPr>
              <a:t>F relations via the process of 3N</a:t>
            </a:r>
            <a:r>
              <a:rPr lang="en-US" sz="100" dirty="0">
                <a:latin typeface="+mn-lt"/>
              </a:rPr>
              <a:t> </a:t>
            </a:r>
            <a:r>
              <a:rPr lang="en-US" sz="2000" dirty="0">
                <a:latin typeface="+mn-lt"/>
              </a:rPr>
              <a:t>F normalization</a:t>
            </a:r>
          </a:p>
          <a:p>
            <a:r>
              <a:rPr lang="en-US" sz="2000" dirty="0" smtClean="0">
                <a:latin typeface="+mn-lt"/>
              </a:rPr>
              <a:t>NOTE:</a:t>
            </a:r>
            <a:endParaRPr lang="en-US" sz="2000" dirty="0">
              <a:latin typeface="+mn-lt"/>
            </a:endParaRPr>
          </a:p>
          <a:p>
            <a:pPr lvl="1" eaLnBrk="1" hangingPunct="1"/>
            <a:r>
              <a:rPr lang="en-US" sz="2000" dirty="0" smtClean="0">
                <a:latin typeface="+mn-lt"/>
              </a:rPr>
              <a:t>In </a:t>
            </a:r>
            <a:r>
              <a:rPr lang="en-US" altLang="en-US" sz="2000" i="1" dirty="0">
                <a:latin typeface="+mn-lt"/>
              </a:rPr>
              <a:t>X</a:t>
            </a:r>
            <a:r>
              <a:rPr lang="en-US" altLang="en-US" sz="2000" dirty="0">
                <a:latin typeface="+mn-lt"/>
              </a:rPr>
              <a:t> </a:t>
            </a:r>
            <a:r>
              <a:rPr lang="en-US" sz="2000" dirty="0">
                <a:latin typeface="+mn-lt"/>
              </a:rPr>
              <a:t>→</a:t>
            </a:r>
            <a:r>
              <a:rPr lang="en-US" altLang="en-US" sz="2000" dirty="0" smtClean="0">
                <a:latin typeface="+mn-lt"/>
              </a:rPr>
              <a:t> </a:t>
            </a:r>
            <a:r>
              <a:rPr lang="en-US" altLang="en-US" sz="2000" i="1" dirty="0">
                <a:latin typeface="+mn-lt"/>
              </a:rPr>
              <a:t>Y</a:t>
            </a:r>
            <a:r>
              <a:rPr lang="en-US" altLang="en-US" sz="2000" dirty="0">
                <a:latin typeface="+mn-lt"/>
              </a:rPr>
              <a:t> and </a:t>
            </a:r>
            <a:r>
              <a:rPr lang="en-US" altLang="en-US" sz="2000" i="1" dirty="0">
                <a:latin typeface="+mn-lt"/>
              </a:rPr>
              <a:t>Y</a:t>
            </a:r>
            <a:r>
              <a:rPr lang="en-US" altLang="en-US" sz="2000" dirty="0">
                <a:latin typeface="+mn-lt"/>
              </a:rPr>
              <a:t> </a:t>
            </a:r>
            <a:r>
              <a:rPr lang="en-US" sz="2000" dirty="0">
                <a:latin typeface="+mn-lt"/>
              </a:rPr>
              <a:t>→</a:t>
            </a:r>
            <a:r>
              <a:rPr lang="en-US" altLang="en-US" sz="2000" dirty="0" smtClean="0">
                <a:latin typeface="+mn-lt"/>
              </a:rPr>
              <a:t> </a:t>
            </a:r>
            <a:r>
              <a:rPr lang="en-US" altLang="en-US" sz="2000" i="1" dirty="0">
                <a:latin typeface="+mn-lt"/>
              </a:rPr>
              <a:t>Z</a:t>
            </a:r>
            <a:r>
              <a:rPr lang="en-US" altLang="en-US" sz="2000" dirty="0">
                <a:latin typeface="+mn-lt"/>
              </a:rPr>
              <a:t>, with </a:t>
            </a:r>
            <a:r>
              <a:rPr lang="en-US" altLang="en-US" sz="2000" i="1" dirty="0">
                <a:latin typeface="+mn-lt"/>
              </a:rPr>
              <a:t>X</a:t>
            </a:r>
            <a:r>
              <a:rPr lang="en-US" altLang="en-US" sz="2000" dirty="0">
                <a:latin typeface="+mn-lt"/>
              </a:rPr>
              <a:t> as the primary key, we consider this a problem only if </a:t>
            </a:r>
            <a:r>
              <a:rPr lang="en-US" altLang="en-US" sz="2000" i="1" dirty="0">
                <a:latin typeface="+mn-lt"/>
              </a:rPr>
              <a:t>Y</a:t>
            </a:r>
            <a:r>
              <a:rPr lang="en-US" altLang="en-US" sz="2000" dirty="0">
                <a:latin typeface="+mn-lt"/>
              </a:rPr>
              <a:t> is not a candidate key.</a:t>
            </a:r>
          </a:p>
          <a:p>
            <a:pPr lvl="1" eaLnBrk="1" hangingPunct="1"/>
            <a:r>
              <a:rPr lang="en-US" altLang="en-US" sz="2000" dirty="0">
                <a:latin typeface="+mn-lt"/>
              </a:rPr>
              <a:t>When </a:t>
            </a:r>
            <a:r>
              <a:rPr lang="en-US" altLang="en-US" sz="2000" i="1" dirty="0">
                <a:latin typeface="+mn-lt"/>
              </a:rPr>
              <a:t>Y</a:t>
            </a:r>
            <a:r>
              <a:rPr lang="en-US" altLang="en-US" sz="2000" dirty="0">
                <a:latin typeface="+mn-lt"/>
              </a:rPr>
              <a:t> is a candidate key, there is no problem with the transitive dependency .</a:t>
            </a:r>
          </a:p>
          <a:p>
            <a:pPr lvl="1" eaLnBrk="1" hangingPunct="1"/>
            <a:r>
              <a:rPr lang="en-US" altLang="en-US" sz="2000" dirty="0">
                <a:latin typeface="+mn-lt"/>
              </a:rPr>
              <a:t>E.g., Consider EMP (</a:t>
            </a:r>
            <a:r>
              <a:rPr lang="en-US" altLang="en-US" sz="2000" dirty="0" smtClean="0">
                <a:latin typeface="+mn-lt"/>
              </a:rPr>
              <a:t>S</a:t>
            </a:r>
            <a:r>
              <a:rPr lang="en-US" altLang="en-US" sz="100" dirty="0" smtClean="0">
                <a:latin typeface="+mn-lt"/>
              </a:rPr>
              <a:t> </a:t>
            </a:r>
            <a:r>
              <a:rPr lang="en-US" altLang="en-US" sz="2000" dirty="0" smtClean="0">
                <a:latin typeface="+mn-lt"/>
              </a:rPr>
              <a:t>S</a:t>
            </a:r>
            <a:r>
              <a:rPr lang="en-US" altLang="en-US" sz="100" dirty="0" smtClean="0">
                <a:latin typeface="+mn-lt"/>
              </a:rPr>
              <a:t> </a:t>
            </a:r>
            <a:r>
              <a:rPr lang="en-US" altLang="en-US" sz="2000" dirty="0" smtClean="0">
                <a:latin typeface="+mn-lt"/>
              </a:rPr>
              <a:t>N</a:t>
            </a:r>
            <a:r>
              <a:rPr lang="en-US" altLang="en-US" sz="2000" dirty="0">
                <a:latin typeface="+mn-lt"/>
              </a:rPr>
              <a:t>, Emp#, Salary </a:t>
            </a:r>
            <a:r>
              <a:rPr lang="en-US" altLang="en-US" sz="2000" dirty="0" smtClean="0">
                <a:latin typeface="+mn-lt"/>
              </a:rPr>
              <a:t>).</a:t>
            </a:r>
            <a:endParaRPr lang="en-US" altLang="en-US" sz="2000" dirty="0">
              <a:latin typeface="+mn-lt"/>
            </a:endParaRPr>
          </a:p>
          <a:p>
            <a:pPr lvl="2" eaLnBrk="1" hangingPunct="1"/>
            <a:r>
              <a:rPr lang="en-US" altLang="en-US" sz="2000" dirty="0">
                <a:latin typeface="+mn-lt"/>
              </a:rPr>
              <a:t>Here, </a:t>
            </a:r>
            <a:r>
              <a:rPr lang="en-US" altLang="en-US" sz="2000" dirty="0" smtClean="0">
                <a:latin typeface="+mn-lt"/>
              </a:rPr>
              <a:t>S</a:t>
            </a:r>
            <a:r>
              <a:rPr lang="en-US" altLang="en-US" sz="100" dirty="0" smtClean="0">
                <a:latin typeface="+mn-lt"/>
              </a:rPr>
              <a:t> </a:t>
            </a:r>
            <a:r>
              <a:rPr lang="en-US" altLang="en-US" sz="2000" dirty="0" smtClean="0">
                <a:latin typeface="+mn-lt"/>
              </a:rPr>
              <a:t>S</a:t>
            </a:r>
            <a:r>
              <a:rPr lang="en-US" altLang="en-US" sz="100" dirty="0" smtClean="0">
                <a:latin typeface="+mn-lt"/>
              </a:rPr>
              <a:t> </a:t>
            </a:r>
            <a:r>
              <a:rPr lang="en-US" altLang="en-US" sz="2000" dirty="0" smtClean="0">
                <a:latin typeface="+mn-lt"/>
              </a:rPr>
              <a:t>N </a:t>
            </a:r>
            <a:r>
              <a:rPr lang="en-US" sz="2000" dirty="0">
                <a:latin typeface="+mn-lt"/>
              </a:rPr>
              <a:t>→</a:t>
            </a:r>
            <a:r>
              <a:rPr lang="en-US" altLang="en-US" sz="2000" dirty="0" smtClean="0">
                <a:latin typeface="+mn-lt"/>
              </a:rPr>
              <a:t> </a:t>
            </a:r>
            <a:r>
              <a:rPr lang="en-US" altLang="en-US" sz="2000" dirty="0">
                <a:latin typeface="+mn-lt"/>
              </a:rPr>
              <a:t>Emp# </a:t>
            </a:r>
            <a:r>
              <a:rPr lang="en-US" sz="2000" dirty="0">
                <a:latin typeface="+mn-lt"/>
              </a:rPr>
              <a:t>→</a:t>
            </a:r>
            <a:r>
              <a:rPr lang="en-US" altLang="en-US" sz="2000" dirty="0" smtClean="0">
                <a:latin typeface="+mn-lt"/>
              </a:rPr>
              <a:t> </a:t>
            </a:r>
            <a:r>
              <a:rPr lang="en-US" altLang="en-US" sz="2000" dirty="0">
                <a:latin typeface="+mn-lt"/>
              </a:rPr>
              <a:t>Salary and Emp# is a candidate key</a:t>
            </a:r>
            <a:r>
              <a:rPr lang="en-US" altLang="en-US" sz="2000" dirty="0" smtClean="0">
                <a:latin typeface="+mn-lt"/>
              </a:rPr>
              <a:t>.</a:t>
            </a:r>
            <a:endParaRPr lang="en-US" sz="2000" dirty="0">
              <a:latin typeface="+mn-lt"/>
            </a:endParaRPr>
          </a:p>
        </p:txBody>
      </p:sp>
    </p:spTree>
    <p:extLst>
      <p:ext uri="{BB962C8B-B14F-4D97-AF65-F5344CB8AC3E}">
        <p14:creationId xmlns:p14="http://schemas.microsoft.com/office/powerpoint/2010/main" val="2199872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Normal Forms Defined </a:t>
            </a:r>
            <a:r>
              <a:rPr lang="en-US" dirty="0" smtClean="0"/>
              <a:t>Informally</a:t>
            </a:r>
            <a:endParaRPr lang="en-US" dirty="0"/>
          </a:p>
        </p:txBody>
      </p:sp>
      <p:sp>
        <p:nvSpPr>
          <p:cNvPr id="6" name="Content Placeholder 5"/>
          <p:cNvSpPr>
            <a:spLocks noGrp="1"/>
          </p:cNvSpPr>
          <p:nvPr>
            <p:ph type="body" idx="1"/>
          </p:nvPr>
        </p:nvSpPr>
        <p:spPr/>
        <p:txBody>
          <a:bodyPr/>
          <a:lstStyle/>
          <a:p>
            <a:pPr eaLnBrk="1" hangingPunct="1"/>
            <a:r>
              <a:rPr lang="en-US" altLang="en-US" sz="2400" dirty="0">
                <a:latin typeface="+mn-lt"/>
              </a:rPr>
              <a:t>1</a:t>
            </a:r>
            <a:r>
              <a:rPr lang="en-US" altLang="en-US" sz="2400" baseline="30000" dirty="0">
                <a:latin typeface="+mn-lt"/>
              </a:rPr>
              <a:t>st</a:t>
            </a:r>
            <a:r>
              <a:rPr lang="en-US" altLang="en-US" sz="2400" dirty="0">
                <a:latin typeface="+mn-lt"/>
              </a:rPr>
              <a:t> normal form</a:t>
            </a:r>
          </a:p>
          <a:p>
            <a:pPr lvl="1" eaLnBrk="1" hangingPunct="1"/>
            <a:r>
              <a:rPr lang="en-US" altLang="en-US" sz="2400" dirty="0">
                <a:latin typeface="+mn-lt"/>
              </a:rPr>
              <a:t>All attributes depend on </a:t>
            </a:r>
            <a:r>
              <a:rPr lang="en-US" altLang="en-US" sz="2400" b="1" dirty="0">
                <a:latin typeface="+mn-lt"/>
              </a:rPr>
              <a:t>the key</a:t>
            </a:r>
          </a:p>
          <a:p>
            <a:pPr eaLnBrk="1" hangingPunct="1"/>
            <a:r>
              <a:rPr lang="en-US" altLang="en-US" sz="2400" dirty="0">
                <a:latin typeface="+mn-lt"/>
              </a:rPr>
              <a:t>2</a:t>
            </a:r>
            <a:r>
              <a:rPr lang="en-US" altLang="en-US" sz="2400" baseline="30000" dirty="0">
                <a:latin typeface="+mn-lt"/>
              </a:rPr>
              <a:t>nd</a:t>
            </a:r>
            <a:r>
              <a:rPr lang="en-US" altLang="en-US" sz="2400" dirty="0">
                <a:latin typeface="+mn-lt"/>
              </a:rPr>
              <a:t> normal form</a:t>
            </a:r>
          </a:p>
          <a:p>
            <a:pPr lvl="1" eaLnBrk="1" hangingPunct="1"/>
            <a:r>
              <a:rPr lang="en-US" altLang="en-US" sz="2400" dirty="0">
                <a:latin typeface="+mn-lt"/>
              </a:rPr>
              <a:t>All attributes depend on </a:t>
            </a:r>
            <a:r>
              <a:rPr lang="en-US" altLang="en-US" sz="2400" b="1" dirty="0">
                <a:latin typeface="+mn-lt"/>
              </a:rPr>
              <a:t>the whole key</a:t>
            </a:r>
          </a:p>
          <a:p>
            <a:pPr eaLnBrk="1" hangingPunct="1"/>
            <a:r>
              <a:rPr lang="en-US" altLang="en-US" sz="2400" dirty="0">
                <a:latin typeface="+mn-lt"/>
              </a:rPr>
              <a:t>3</a:t>
            </a:r>
            <a:r>
              <a:rPr lang="en-US" altLang="en-US" sz="2400" baseline="30000" dirty="0">
                <a:latin typeface="+mn-lt"/>
              </a:rPr>
              <a:t>rd</a:t>
            </a:r>
            <a:r>
              <a:rPr lang="en-US" altLang="en-US" sz="2400" dirty="0">
                <a:latin typeface="+mn-lt"/>
              </a:rPr>
              <a:t> normal form</a:t>
            </a:r>
          </a:p>
          <a:p>
            <a:pPr lvl="1" eaLnBrk="1" hangingPunct="1"/>
            <a:r>
              <a:rPr lang="en-US" altLang="en-US" sz="2400" dirty="0">
                <a:latin typeface="+mn-lt"/>
              </a:rPr>
              <a:t>All attributes depend on </a:t>
            </a:r>
            <a:r>
              <a:rPr lang="en-US" altLang="en-US" sz="2400" b="1" dirty="0">
                <a:latin typeface="+mn-lt"/>
              </a:rPr>
              <a:t>nothing but the key</a:t>
            </a:r>
            <a:endParaRPr lang="en-US" altLang="en-US" sz="2400" dirty="0">
              <a:latin typeface="+mn-lt"/>
            </a:endParaRPr>
          </a:p>
        </p:txBody>
      </p:sp>
    </p:spTree>
    <p:extLst>
      <p:ext uri="{BB962C8B-B14F-4D97-AF65-F5344CB8AC3E}">
        <p14:creationId xmlns:p14="http://schemas.microsoft.com/office/powerpoint/2010/main" val="3331903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29525" cy="1097279"/>
          </a:xfrm>
        </p:spPr>
        <p:txBody>
          <a:bodyPr/>
          <a:lstStyle/>
          <a:p>
            <a:r>
              <a:rPr lang="en-US" altLang="en-US" dirty="0" smtClean="0"/>
              <a:t>14.4 General </a:t>
            </a:r>
            <a:r>
              <a:rPr lang="en-US" altLang="en-US" dirty="0"/>
              <a:t>Normal Form Definitions (For Multiple Keys</a:t>
            </a:r>
            <a:r>
              <a:rPr lang="en-US" altLang="en-US" dirty="0" smtClean="0"/>
              <a:t>)</a:t>
            </a:r>
            <a:endParaRPr lang="en-US" sz="2000" b="0" dirty="0"/>
          </a:p>
        </p:txBody>
      </p:sp>
      <p:sp>
        <p:nvSpPr>
          <p:cNvPr id="3" name="Text Placeholder 2"/>
          <p:cNvSpPr>
            <a:spLocks noGrp="1"/>
          </p:cNvSpPr>
          <p:nvPr>
            <p:ph type="body" idx="1"/>
          </p:nvPr>
        </p:nvSpPr>
        <p:spPr>
          <a:xfrm>
            <a:off x="457200" y="1600200"/>
            <a:ext cx="8229600" cy="3114675"/>
          </a:xfrm>
        </p:spPr>
        <p:txBody>
          <a:bodyPr/>
          <a:lstStyle/>
          <a:p>
            <a:r>
              <a:rPr lang="en-US" sz="2400" dirty="0">
                <a:latin typeface="+mn-lt"/>
              </a:rPr>
              <a:t>The above definitions consider the primary key only</a:t>
            </a:r>
          </a:p>
          <a:p>
            <a:r>
              <a:rPr lang="en-US" sz="2400" dirty="0">
                <a:latin typeface="+mn-lt"/>
              </a:rPr>
              <a:t>The following more general definitions take into account relations with multiple candidate keys</a:t>
            </a:r>
          </a:p>
          <a:p>
            <a:r>
              <a:rPr lang="en-US" sz="2400" dirty="0">
                <a:latin typeface="+mn-lt"/>
              </a:rPr>
              <a:t>Any attribute involved in a candidate key is a </a:t>
            </a:r>
            <a:r>
              <a:rPr lang="en-US" sz="2400" b="1" dirty="0">
                <a:latin typeface="+mn-lt"/>
              </a:rPr>
              <a:t>prime attribute</a:t>
            </a:r>
          </a:p>
          <a:p>
            <a:r>
              <a:rPr lang="en-US" sz="2400" dirty="0">
                <a:latin typeface="+mn-lt"/>
              </a:rPr>
              <a:t>All other attributes are called </a:t>
            </a:r>
            <a:r>
              <a:rPr lang="en-US" sz="2400" b="1" dirty="0">
                <a:latin typeface="+mn-lt"/>
              </a:rPr>
              <a:t>non-prime attributes.</a:t>
            </a:r>
          </a:p>
        </p:txBody>
      </p:sp>
    </p:spTree>
    <p:extLst>
      <p:ext uri="{BB962C8B-B14F-4D97-AF65-F5344CB8AC3E}">
        <p14:creationId xmlns:p14="http://schemas.microsoft.com/office/powerpoint/2010/main" val="3930736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6671187" cy="1097279"/>
          </a:xfrm>
        </p:spPr>
        <p:txBody>
          <a:bodyPr/>
          <a:lstStyle/>
          <a:p>
            <a:r>
              <a:rPr lang="en-US" altLang="en-US" dirty="0" smtClean="0"/>
              <a:t>14.4.1 General </a:t>
            </a:r>
            <a:r>
              <a:rPr lang="en-US" altLang="en-US" dirty="0"/>
              <a:t>Definition of </a:t>
            </a:r>
            <a:r>
              <a:rPr lang="en-US" altLang="en-US" dirty="0" smtClean="0"/>
              <a:t>2N</a:t>
            </a:r>
            <a:r>
              <a:rPr lang="en-US" altLang="en-US" sz="100" dirty="0" smtClean="0"/>
              <a:t> </a:t>
            </a:r>
            <a:r>
              <a:rPr lang="en-US" altLang="en-US" dirty="0" smtClean="0"/>
              <a:t>F </a:t>
            </a:r>
            <a:r>
              <a:rPr lang="en-US" altLang="en-US" dirty="0"/>
              <a:t>(For Multiple Candidate Keys)</a:t>
            </a:r>
            <a:endParaRPr lang="en-US" dirty="0"/>
          </a:p>
        </p:txBody>
      </p:sp>
      <p:sp>
        <p:nvSpPr>
          <p:cNvPr id="5" name="Text Placeholder 4"/>
          <p:cNvSpPr>
            <a:spLocks noGrp="1"/>
          </p:cNvSpPr>
          <p:nvPr>
            <p:ph type="body" idx="1"/>
          </p:nvPr>
        </p:nvSpPr>
        <p:spPr>
          <a:xfrm>
            <a:off x="457200" y="1600199"/>
            <a:ext cx="8229600" cy="2899230"/>
          </a:xfrm>
        </p:spPr>
        <p:txBody>
          <a:bodyPr/>
          <a:lstStyle/>
          <a:p>
            <a:r>
              <a:rPr lang="en-US" sz="2400" i="1" dirty="0">
                <a:latin typeface="+mn-lt"/>
              </a:rPr>
              <a:t>A</a:t>
            </a:r>
            <a:r>
              <a:rPr lang="en-US" sz="2400" dirty="0">
                <a:latin typeface="+mn-lt"/>
              </a:rPr>
              <a:t> relation schema </a:t>
            </a:r>
            <a:r>
              <a:rPr lang="en-US" sz="2400" i="1" dirty="0">
                <a:latin typeface="+mn-lt"/>
              </a:rPr>
              <a:t>R</a:t>
            </a:r>
            <a:r>
              <a:rPr lang="en-US" sz="2400" dirty="0">
                <a:latin typeface="+mn-lt"/>
              </a:rPr>
              <a:t> is in </a:t>
            </a:r>
            <a:r>
              <a:rPr lang="en-US" sz="2400" b="1" dirty="0">
                <a:latin typeface="+mn-lt"/>
              </a:rPr>
              <a:t>second normal form (2N</a:t>
            </a:r>
            <a:r>
              <a:rPr lang="en-US" sz="100" b="1" dirty="0">
                <a:latin typeface="+mn-lt"/>
              </a:rPr>
              <a:t> </a:t>
            </a:r>
            <a:r>
              <a:rPr lang="en-US" sz="2400" b="1" dirty="0">
                <a:latin typeface="+mn-lt"/>
              </a:rPr>
              <a:t>F)</a:t>
            </a:r>
            <a:r>
              <a:rPr lang="en-US" sz="2400" dirty="0">
                <a:latin typeface="+mn-lt"/>
              </a:rPr>
              <a:t> if every non-prime attribute </a:t>
            </a:r>
            <a:r>
              <a:rPr lang="en-US" sz="2400" i="1" dirty="0">
                <a:latin typeface="+mn-lt"/>
              </a:rPr>
              <a:t>A</a:t>
            </a:r>
            <a:r>
              <a:rPr lang="en-US" sz="2400" dirty="0">
                <a:latin typeface="+mn-lt"/>
              </a:rPr>
              <a:t> in </a:t>
            </a:r>
            <a:r>
              <a:rPr lang="en-US" sz="2400" i="1" dirty="0">
                <a:latin typeface="+mn-lt"/>
              </a:rPr>
              <a:t>R</a:t>
            </a:r>
            <a:r>
              <a:rPr lang="en-US" sz="2400" dirty="0">
                <a:latin typeface="+mn-lt"/>
              </a:rPr>
              <a:t> is fully functionally dependent on </a:t>
            </a:r>
            <a:r>
              <a:rPr lang="en-US" sz="2400" b="1" dirty="0">
                <a:latin typeface="+mn-lt"/>
              </a:rPr>
              <a:t>every</a:t>
            </a:r>
            <a:r>
              <a:rPr lang="en-US" sz="2400" dirty="0">
                <a:latin typeface="+mn-lt"/>
              </a:rPr>
              <a:t> </a:t>
            </a:r>
            <a:r>
              <a:rPr lang="en-US" sz="2400" dirty="0" smtClean="0">
                <a:latin typeface="+mn-lt"/>
              </a:rPr>
              <a:t>key of </a:t>
            </a:r>
            <a:r>
              <a:rPr lang="en-US" sz="2400" i="1" dirty="0" smtClean="0">
                <a:latin typeface="+mn-lt"/>
              </a:rPr>
              <a:t>R</a:t>
            </a:r>
            <a:endParaRPr lang="en-US" sz="2400" i="1" dirty="0">
              <a:latin typeface="+mn-lt"/>
            </a:endParaRPr>
          </a:p>
          <a:p>
            <a:r>
              <a:rPr lang="en-US" sz="2400" dirty="0">
                <a:latin typeface="+mn-lt"/>
              </a:rPr>
              <a:t>In Figure 14.12 the F</a:t>
            </a:r>
            <a:r>
              <a:rPr lang="en-US" sz="100" dirty="0">
                <a:latin typeface="+mn-lt"/>
              </a:rPr>
              <a:t> </a:t>
            </a:r>
            <a:r>
              <a:rPr lang="en-US" sz="2400" dirty="0" smtClean="0">
                <a:latin typeface="+mn-lt"/>
              </a:rPr>
              <a:t>D</a:t>
            </a:r>
          </a:p>
          <a:p>
            <a:pPr marL="255600" indent="0" eaLnBrk="1" hangingPunct="1">
              <a:buFont typeface="Wingdings" panose="05000000000000000000" pitchFamily="2" charset="2"/>
              <a:buNone/>
              <a:defRPr/>
            </a:pPr>
            <a:r>
              <a:rPr lang="en-US" altLang="en-US" sz="2400" dirty="0">
                <a:latin typeface="+mn-lt"/>
              </a:rPr>
              <a:t>County_name → </a:t>
            </a:r>
            <a:r>
              <a:rPr lang="en-US" altLang="en-US" sz="2400" dirty="0" smtClean="0">
                <a:latin typeface="+mn-lt"/>
              </a:rPr>
              <a:t>Tax_rate violates 2N</a:t>
            </a:r>
            <a:r>
              <a:rPr lang="en-US" altLang="en-US" sz="100" dirty="0" smtClean="0">
                <a:latin typeface="+mn-lt"/>
              </a:rPr>
              <a:t> </a:t>
            </a:r>
            <a:r>
              <a:rPr lang="en-US" altLang="en-US" sz="2400" dirty="0" smtClean="0">
                <a:latin typeface="+mn-lt"/>
              </a:rPr>
              <a:t>F</a:t>
            </a:r>
            <a:r>
              <a:rPr lang="en-US" altLang="en-US" sz="2400" dirty="0">
                <a:latin typeface="+mn-lt"/>
              </a:rPr>
              <a:t>.</a:t>
            </a:r>
          </a:p>
          <a:p>
            <a:pPr marL="0" indent="0" eaLnBrk="1" hangingPunct="1">
              <a:buFont typeface="Wingdings" panose="05000000000000000000" pitchFamily="2" charset="2"/>
              <a:buNone/>
              <a:defRPr/>
            </a:pPr>
            <a:r>
              <a:rPr lang="en-US" altLang="en-US" sz="2400" dirty="0" smtClean="0">
                <a:latin typeface="+mn-lt"/>
              </a:rPr>
              <a:t>So </a:t>
            </a:r>
            <a:r>
              <a:rPr lang="en-US" altLang="en-US" sz="2400" dirty="0">
                <a:latin typeface="+mn-lt"/>
              </a:rPr>
              <a:t>second normalization converts LOTS </a:t>
            </a:r>
            <a:r>
              <a:rPr lang="en-US" altLang="en-US" sz="2400" dirty="0" smtClean="0">
                <a:latin typeface="+mn-lt"/>
              </a:rPr>
              <a:t>into</a:t>
            </a:r>
            <a:endParaRPr lang="en-US" sz="2400" dirty="0">
              <a:latin typeface="+mn-lt"/>
            </a:endParaRPr>
          </a:p>
        </p:txBody>
      </p:sp>
      <p:pic>
        <p:nvPicPr>
          <p:cNvPr id="2" name="Picture 1" descr="L O T S 1 left parenthesis Property underscore i d hash, County underscore name, Lot hash, Area, Price right parenthesis L O T S 2  left parenthesis County underscore name,Tax underscore rate right parenthesis. L O T S 1 left parenthesis Property underscore i d hash, County underscore name, Lot hash, Area, Price right parenthesis L O T S 2  left parenthesis County underscore name,Tax underscore rate right parenthesis is boxed."/>
          <p:cNvPicPr>
            <a:picLocks noChangeAspect="1"/>
          </p:cNvPicPr>
          <p:nvPr/>
        </p:nvPicPr>
        <p:blipFill>
          <a:blip r:embed="rId2"/>
          <a:stretch>
            <a:fillRect/>
          </a:stretch>
        </p:blipFill>
        <p:spPr>
          <a:xfrm>
            <a:off x="696848" y="4713535"/>
            <a:ext cx="6931155" cy="802780"/>
          </a:xfrm>
          <a:prstGeom prst="rect">
            <a:avLst/>
          </a:prstGeom>
        </p:spPr>
      </p:pic>
    </p:spTree>
    <p:extLst>
      <p:ext uri="{BB962C8B-B14F-4D97-AF65-F5344CB8AC3E}">
        <p14:creationId xmlns:p14="http://schemas.microsoft.com/office/powerpoint/2010/main" val="1099678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14.4.2 General </a:t>
            </a:r>
            <a:r>
              <a:rPr lang="en-US" altLang="en-US" dirty="0"/>
              <a:t>Definition of Third </a:t>
            </a:r>
            <a:r>
              <a:rPr lang="en-US" altLang="en-US" dirty="0" smtClean="0"/>
              <a:t>Normal </a:t>
            </a:r>
            <a:r>
              <a:rPr lang="en-US" altLang="en-US" dirty="0"/>
              <a:t>Form</a:t>
            </a:r>
            <a:endParaRPr lang="en-US" dirty="0"/>
          </a:p>
        </p:txBody>
      </p:sp>
      <p:sp>
        <p:nvSpPr>
          <p:cNvPr id="5" name="Text Placeholder 4"/>
          <p:cNvSpPr>
            <a:spLocks noGrp="1"/>
          </p:cNvSpPr>
          <p:nvPr>
            <p:ph type="body" idx="1"/>
          </p:nvPr>
        </p:nvSpPr>
        <p:spPr>
          <a:xfrm>
            <a:off x="457200" y="1600200"/>
            <a:ext cx="7821561" cy="4525963"/>
          </a:xfrm>
        </p:spPr>
        <p:txBody>
          <a:bodyPr/>
          <a:lstStyle/>
          <a:p>
            <a:r>
              <a:rPr lang="en-US" sz="2400" dirty="0">
                <a:latin typeface="+mn-lt"/>
              </a:rPr>
              <a:t>Definition:</a:t>
            </a:r>
          </a:p>
          <a:p>
            <a:pPr lvl="1" indent="-284400"/>
            <a:r>
              <a:rPr lang="en-US" sz="2400" b="1" dirty="0">
                <a:latin typeface="+mn-lt"/>
              </a:rPr>
              <a:t>Superkey</a:t>
            </a:r>
            <a:r>
              <a:rPr lang="en-US" sz="2400" dirty="0">
                <a:latin typeface="+mn-lt"/>
              </a:rPr>
              <a:t> of relation schema </a:t>
            </a:r>
            <a:r>
              <a:rPr lang="en-US" sz="2400" i="1" dirty="0">
                <a:latin typeface="+mn-lt"/>
              </a:rPr>
              <a:t>R</a:t>
            </a:r>
            <a:r>
              <a:rPr lang="en-US" sz="2400" dirty="0">
                <a:latin typeface="+mn-lt"/>
              </a:rPr>
              <a:t> - a set of attributes S of </a:t>
            </a:r>
            <a:r>
              <a:rPr lang="en-US" sz="2400" i="1" dirty="0">
                <a:latin typeface="+mn-lt"/>
              </a:rPr>
              <a:t>R</a:t>
            </a:r>
            <a:r>
              <a:rPr lang="en-US" sz="2400" dirty="0">
                <a:latin typeface="+mn-lt"/>
              </a:rPr>
              <a:t> that contains a key of </a:t>
            </a:r>
            <a:r>
              <a:rPr lang="en-US" sz="2400" i="1" dirty="0">
                <a:latin typeface="+mn-lt"/>
              </a:rPr>
              <a:t>R</a:t>
            </a:r>
          </a:p>
          <a:p>
            <a:pPr lvl="1" indent="-284400" eaLnBrk="1" hangingPunct="1">
              <a:defRPr/>
            </a:pPr>
            <a:r>
              <a:rPr lang="en-US" sz="2400" dirty="0">
                <a:latin typeface="+mn-lt"/>
              </a:rPr>
              <a:t>A relation schema </a:t>
            </a:r>
            <a:r>
              <a:rPr lang="en-US" sz="2400" i="1" dirty="0">
                <a:latin typeface="+mn-lt"/>
              </a:rPr>
              <a:t>R</a:t>
            </a:r>
            <a:r>
              <a:rPr lang="en-US" sz="2400" dirty="0">
                <a:latin typeface="+mn-lt"/>
              </a:rPr>
              <a:t> is in </a:t>
            </a:r>
            <a:r>
              <a:rPr lang="en-US" sz="2400" b="1" dirty="0">
                <a:latin typeface="+mn-lt"/>
              </a:rPr>
              <a:t>third normal form (3N</a:t>
            </a:r>
            <a:r>
              <a:rPr lang="en-US" sz="100" b="1" dirty="0">
                <a:latin typeface="+mn-lt"/>
              </a:rPr>
              <a:t> </a:t>
            </a:r>
            <a:r>
              <a:rPr lang="en-US" sz="2400" b="1" dirty="0">
                <a:latin typeface="+mn-lt"/>
              </a:rPr>
              <a:t>F)</a:t>
            </a:r>
            <a:r>
              <a:rPr lang="en-US" sz="2400" dirty="0">
                <a:latin typeface="+mn-lt"/>
              </a:rPr>
              <a:t> if whenever a </a:t>
            </a:r>
            <a:r>
              <a:rPr lang="en-US" sz="2400" dirty="0" smtClean="0">
                <a:latin typeface="+mn-lt"/>
              </a:rPr>
              <a:t>F</a:t>
            </a:r>
            <a:r>
              <a:rPr lang="en-US" sz="100" dirty="0" smtClean="0">
                <a:latin typeface="+mn-lt"/>
              </a:rPr>
              <a:t> </a:t>
            </a:r>
            <a:r>
              <a:rPr lang="en-US" sz="2400" dirty="0" smtClean="0">
                <a:latin typeface="+mn-lt"/>
              </a:rPr>
              <a:t>D </a:t>
            </a:r>
            <a:r>
              <a:rPr lang="en-US" altLang="en-US" sz="2400" i="1" dirty="0">
                <a:latin typeface="+mn-lt"/>
              </a:rPr>
              <a:t>X</a:t>
            </a:r>
            <a:r>
              <a:rPr lang="en-US" altLang="en-US" sz="2400" dirty="0">
                <a:latin typeface="+mn-lt"/>
              </a:rPr>
              <a:t> → </a:t>
            </a:r>
            <a:r>
              <a:rPr lang="en-US" altLang="en-US" sz="2400" i="1" dirty="0">
                <a:latin typeface="+mn-lt"/>
              </a:rPr>
              <a:t>A</a:t>
            </a:r>
            <a:r>
              <a:rPr lang="en-US" altLang="en-US" sz="2400" dirty="0">
                <a:latin typeface="+mn-lt"/>
              </a:rPr>
              <a:t> holds in </a:t>
            </a:r>
            <a:r>
              <a:rPr lang="en-US" altLang="en-US" sz="2400" i="1" dirty="0">
                <a:latin typeface="+mn-lt"/>
              </a:rPr>
              <a:t>R</a:t>
            </a:r>
            <a:r>
              <a:rPr lang="en-US" altLang="en-US" sz="2400" dirty="0">
                <a:latin typeface="+mn-lt"/>
              </a:rPr>
              <a:t>, then either</a:t>
            </a:r>
            <a:r>
              <a:rPr lang="en-US" altLang="en-US" sz="2400" dirty="0" smtClean="0">
                <a:latin typeface="+mn-lt"/>
              </a:rPr>
              <a:t>:</a:t>
            </a:r>
            <a:endParaRPr lang="en-US" altLang="en-US" sz="2400" dirty="0">
              <a:latin typeface="+mn-lt"/>
            </a:endParaRPr>
          </a:p>
          <a:p>
            <a:pPr marL="1144800" lvl="2" indent="-230400" eaLnBrk="1" hangingPunct="1">
              <a:buNone/>
              <a:defRPr/>
            </a:pPr>
            <a:r>
              <a:rPr lang="en-US" altLang="en-US" sz="2400" dirty="0">
                <a:latin typeface="+mn-lt"/>
              </a:rPr>
              <a:t>(a) </a:t>
            </a:r>
            <a:r>
              <a:rPr lang="en-US" altLang="en-US" sz="2400" i="1" dirty="0">
                <a:latin typeface="+mn-lt"/>
              </a:rPr>
              <a:t>X</a:t>
            </a:r>
            <a:r>
              <a:rPr lang="en-US" altLang="en-US" sz="2400" dirty="0">
                <a:latin typeface="+mn-lt"/>
              </a:rPr>
              <a:t> is a superkey of </a:t>
            </a:r>
            <a:r>
              <a:rPr lang="en-US" altLang="en-US" sz="2400" i="1" dirty="0">
                <a:latin typeface="+mn-lt"/>
              </a:rPr>
              <a:t>R</a:t>
            </a:r>
            <a:r>
              <a:rPr lang="en-US" altLang="en-US" sz="2400" dirty="0">
                <a:latin typeface="+mn-lt"/>
              </a:rPr>
              <a:t>, </a:t>
            </a:r>
            <a:r>
              <a:rPr lang="en-US" altLang="en-US" sz="2400" dirty="0" smtClean="0">
                <a:latin typeface="+mn-lt"/>
              </a:rPr>
              <a:t>or</a:t>
            </a:r>
            <a:endParaRPr lang="en-US" altLang="en-US" sz="2400" dirty="0">
              <a:latin typeface="+mn-lt"/>
            </a:endParaRPr>
          </a:p>
          <a:p>
            <a:pPr marL="1144800" lvl="2" indent="-230400" eaLnBrk="1" hangingPunct="1">
              <a:buNone/>
              <a:defRPr/>
            </a:pPr>
            <a:r>
              <a:rPr lang="en-US" altLang="en-US" sz="2400" dirty="0">
                <a:latin typeface="+mn-lt"/>
              </a:rPr>
              <a:t>(b) </a:t>
            </a:r>
            <a:r>
              <a:rPr lang="en-US" altLang="en-US" sz="2400" i="1" dirty="0">
                <a:latin typeface="+mn-lt"/>
              </a:rPr>
              <a:t>A</a:t>
            </a:r>
            <a:r>
              <a:rPr lang="en-US" altLang="en-US" sz="2400" dirty="0">
                <a:latin typeface="+mn-lt"/>
              </a:rPr>
              <a:t> is a prime attribute of </a:t>
            </a:r>
            <a:r>
              <a:rPr lang="en-US" altLang="en-US" sz="2400" i="1" dirty="0">
                <a:latin typeface="+mn-lt"/>
              </a:rPr>
              <a:t>R</a:t>
            </a:r>
          </a:p>
          <a:p>
            <a:pPr eaLnBrk="1" hangingPunct="1">
              <a:defRPr/>
            </a:pPr>
            <a:r>
              <a:rPr lang="en-US" altLang="en-US" sz="2400" dirty="0">
                <a:latin typeface="+mn-lt"/>
              </a:rPr>
              <a:t>LOTS1 relation violates </a:t>
            </a:r>
            <a:r>
              <a:rPr lang="en-US" altLang="en-US" sz="2400" dirty="0" smtClean="0">
                <a:latin typeface="+mn-lt"/>
              </a:rPr>
              <a:t>3N</a:t>
            </a:r>
            <a:r>
              <a:rPr lang="en-US" altLang="en-US" sz="100" dirty="0" smtClean="0">
                <a:latin typeface="+mn-lt"/>
              </a:rPr>
              <a:t> </a:t>
            </a:r>
            <a:r>
              <a:rPr lang="en-US" altLang="en-US" sz="2400" dirty="0" smtClean="0">
                <a:latin typeface="+mn-lt"/>
              </a:rPr>
              <a:t>F because</a:t>
            </a:r>
            <a:endParaRPr lang="en-US" altLang="en-US" sz="2400" dirty="0">
              <a:latin typeface="+mn-lt"/>
            </a:endParaRPr>
          </a:p>
          <a:p>
            <a:pPr marL="0" indent="0" eaLnBrk="1" hangingPunct="1">
              <a:buFont typeface="Wingdings" panose="05000000000000000000" pitchFamily="2" charset="2"/>
              <a:buNone/>
              <a:defRPr/>
            </a:pPr>
            <a:r>
              <a:rPr lang="en-US" altLang="en-US" sz="2400" dirty="0">
                <a:latin typeface="+mn-lt"/>
              </a:rPr>
              <a:t>Area → Price ; </a:t>
            </a:r>
            <a:r>
              <a:rPr lang="en-US" altLang="en-US" sz="2400" dirty="0" smtClean="0">
                <a:latin typeface="+mn-lt"/>
              </a:rPr>
              <a:t>and </a:t>
            </a:r>
            <a:r>
              <a:rPr lang="en-US" altLang="en-US" sz="2400" dirty="0">
                <a:latin typeface="+mn-lt"/>
              </a:rPr>
              <a:t>Area is not a superkey in LOTS1</a:t>
            </a:r>
            <a:r>
              <a:rPr lang="en-US" altLang="en-US" sz="2400" dirty="0" smtClean="0">
                <a:latin typeface="+mn-lt"/>
              </a:rPr>
              <a:t>. (</a:t>
            </a:r>
            <a:r>
              <a:rPr lang="en-US" altLang="en-US" sz="2400" dirty="0">
                <a:latin typeface="+mn-lt"/>
              </a:rPr>
              <a:t>see Figure 14.12</a:t>
            </a:r>
            <a:r>
              <a:rPr lang="en-US" altLang="en-US" sz="2400" dirty="0" smtClean="0">
                <a:latin typeface="+mn-lt"/>
              </a:rPr>
              <a:t>).</a:t>
            </a:r>
            <a:endParaRPr lang="en-US" sz="2400" dirty="0">
              <a:latin typeface="+mn-lt"/>
            </a:endParaRPr>
          </a:p>
        </p:txBody>
      </p:sp>
    </p:spTree>
    <p:extLst>
      <p:ext uri="{BB962C8B-B14F-4D97-AF65-F5344CB8AC3E}">
        <p14:creationId xmlns:p14="http://schemas.microsoft.com/office/powerpoint/2010/main" val="279916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14.4.3 Interpreting </a:t>
            </a:r>
            <a:r>
              <a:rPr lang="en-US" altLang="en-US" dirty="0"/>
              <a:t>the General Definition of Third </a:t>
            </a:r>
            <a:r>
              <a:rPr lang="en-US" altLang="en-US" dirty="0" smtClean="0"/>
              <a:t>Normal Form </a:t>
            </a:r>
            <a:r>
              <a:rPr lang="en-US" altLang="en-US" sz="2000" b="0" dirty="0" smtClean="0"/>
              <a:t>(1 of 2)</a:t>
            </a:r>
            <a:endParaRPr lang="en-US" sz="2000" b="0" dirty="0"/>
          </a:p>
        </p:txBody>
      </p:sp>
      <p:sp>
        <p:nvSpPr>
          <p:cNvPr id="5" name="Text Placeholder 4"/>
          <p:cNvSpPr>
            <a:spLocks noGrp="1"/>
          </p:cNvSpPr>
          <p:nvPr>
            <p:ph type="body" idx="1"/>
          </p:nvPr>
        </p:nvSpPr>
        <p:spPr/>
        <p:txBody>
          <a:bodyPr/>
          <a:lstStyle/>
          <a:p>
            <a:r>
              <a:rPr lang="en-US" sz="2000" dirty="0">
                <a:latin typeface="+mn-lt"/>
              </a:rPr>
              <a:t>Consider the 2 conditions in the Definition of </a:t>
            </a:r>
            <a:r>
              <a:rPr lang="en-US" sz="2000" dirty="0" smtClean="0">
                <a:latin typeface="+mn-lt"/>
              </a:rPr>
              <a:t>3N</a:t>
            </a:r>
            <a:r>
              <a:rPr lang="en-US" sz="100" dirty="0" smtClean="0">
                <a:latin typeface="+mn-lt"/>
              </a:rPr>
              <a:t> </a:t>
            </a:r>
            <a:r>
              <a:rPr lang="en-US" sz="2000" dirty="0" smtClean="0">
                <a:latin typeface="+mn-lt"/>
              </a:rPr>
              <a:t>F:</a:t>
            </a:r>
          </a:p>
          <a:p>
            <a:pPr marL="741600" lvl="1" indent="-284400" eaLnBrk="1" hangingPunct="1">
              <a:buFont typeface="Arial" panose="020B0604020202020204" pitchFamily="34" charset="0"/>
              <a:buChar char="–"/>
              <a:defRPr/>
            </a:pPr>
            <a:r>
              <a:rPr lang="en-US" sz="2000" dirty="0" smtClean="0">
                <a:latin typeface="+mn-lt"/>
              </a:rPr>
              <a:t>A relation schema </a:t>
            </a:r>
            <a:r>
              <a:rPr lang="en-US" sz="2000" i="1" dirty="0" smtClean="0">
                <a:latin typeface="+mn-lt"/>
              </a:rPr>
              <a:t>R</a:t>
            </a:r>
            <a:r>
              <a:rPr lang="en-US" sz="2000" dirty="0" smtClean="0">
                <a:latin typeface="+mn-lt"/>
              </a:rPr>
              <a:t> is in </a:t>
            </a:r>
            <a:r>
              <a:rPr lang="en-US" sz="2000" b="1" dirty="0" smtClean="0">
                <a:latin typeface="+mn-lt"/>
              </a:rPr>
              <a:t>third normal form (3N</a:t>
            </a:r>
            <a:r>
              <a:rPr lang="en-US" sz="100" b="1" dirty="0" smtClean="0">
                <a:latin typeface="+mn-lt"/>
              </a:rPr>
              <a:t> </a:t>
            </a:r>
            <a:r>
              <a:rPr lang="en-US" sz="2000" b="1" dirty="0" smtClean="0">
                <a:latin typeface="+mn-lt"/>
              </a:rPr>
              <a:t>F)</a:t>
            </a:r>
            <a:r>
              <a:rPr lang="en-US" sz="2000" dirty="0" smtClean="0">
                <a:latin typeface="+mn-lt"/>
              </a:rPr>
              <a:t> if whenever a F</a:t>
            </a:r>
            <a:r>
              <a:rPr lang="en-US" sz="100" dirty="0" smtClean="0">
                <a:latin typeface="+mn-lt"/>
              </a:rPr>
              <a:t> </a:t>
            </a:r>
            <a:r>
              <a:rPr lang="en-US" sz="2000" dirty="0" smtClean="0">
                <a:latin typeface="+mn-lt"/>
              </a:rPr>
              <a:t>D </a:t>
            </a:r>
            <a:r>
              <a:rPr lang="en-US" altLang="en-US" sz="2000" i="1" dirty="0" smtClean="0">
                <a:latin typeface="+mn-lt"/>
              </a:rPr>
              <a:t>X</a:t>
            </a:r>
            <a:r>
              <a:rPr lang="en-US" altLang="en-US" sz="2000" dirty="0" smtClean="0">
                <a:latin typeface="+mn-lt"/>
              </a:rPr>
              <a:t> </a:t>
            </a:r>
            <a:r>
              <a:rPr lang="en-US" altLang="en-US" sz="2000" dirty="0">
                <a:latin typeface="+mn-lt"/>
              </a:rPr>
              <a:t>→ </a:t>
            </a:r>
            <a:r>
              <a:rPr lang="en-US" altLang="en-US" sz="2000" i="1" dirty="0">
                <a:latin typeface="+mn-lt"/>
              </a:rPr>
              <a:t>A</a:t>
            </a:r>
            <a:r>
              <a:rPr lang="en-US" altLang="en-US" sz="2000" dirty="0">
                <a:latin typeface="+mn-lt"/>
              </a:rPr>
              <a:t> holds in </a:t>
            </a:r>
            <a:r>
              <a:rPr lang="en-US" altLang="en-US" sz="2000" i="1" dirty="0">
                <a:latin typeface="+mn-lt"/>
              </a:rPr>
              <a:t>R</a:t>
            </a:r>
            <a:r>
              <a:rPr lang="en-US" altLang="en-US" sz="2000" dirty="0">
                <a:latin typeface="+mn-lt"/>
              </a:rPr>
              <a:t>, then either</a:t>
            </a:r>
            <a:r>
              <a:rPr lang="en-US" altLang="en-US" sz="2000" dirty="0" smtClean="0">
                <a:latin typeface="+mn-lt"/>
              </a:rPr>
              <a:t>:</a:t>
            </a:r>
            <a:endParaRPr lang="en-US" altLang="en-US" sz="2000" dirty="0">
              <a:latin typeface="+mn-lt"/>
            </a:endParaRPr>
          </a:p>
          <a:p>
            <a:pPr marL="1144800" lvl="2" indent="-230400" eaLnBrk="1" hangingPunct="1">
              <a:buNone/>
              <a:defRPr/>
            </a:pPr>
            <a:r>
              <a:rPr lang="en-US" altLang="en-US" sz="2000" dirty="0">
                <a:latin typeface="+mn-lt"/>
              </a:rPr>
              <a:t>(a) </a:t>
            </a:r>
            <a:r>
              <a:rPr lang="en-US" altLang="en-US" sz="2000" i="1" dirty="0">
                <a:latin typeface="+mn-lt"/>
              </a:rPr>
              <a:t>X </a:t>
            </a:r>
            <a:r>
              <a:rPr lang="en-US" altLang="en-US" sz="2000" dirty="0">
                <a:latin typeface="+mn-lt"/>
              </a:rPr>
              <a:t>is a superkey of </a:t>
            </a:r>
            <a:r>
              <a:rPr lang="en-US" altLang="en-US" sz="2000" i="1" dirty="0">
                <a:latin typeface="+mn-lt"/>
              </a:rPr>
              <a:t>R</a:t>
            </a:r>
            <a:r>
              <a:rPr lang="en-US" altLang="en-US" sz="2000" dirty="0">
                <a:latin typeface="+mn-lt"/>
              </a:rPr>
              <a:t>, </a:t>
            </a:r>
            <a:r>
              <a:rPr lang="en-US" altLang="en-US" sz="2000" dirty="0" smtClean="0">
                <a:latin typeface="+mn-lt"/>
              </a:rPr>
              <a:t>or</a:t>
            </a:r>
            <a:endParaRPr lang="en-US" altLang="en-US" sz="2000" dirty="0">
              <a:latin typeface="+mn-lt"/>
            </a:endParaRPr>
          </a:p>
          <a:p>
            <a:pPr marL="1144800" lvl="2" indent="-230400" eaLnBrk="1" hangingPunct="1">
              <a:buNone/>
              <a:defRPr/>
            </a:pPr>
            <a:r>
              <a:rPr lang="en-US" altLang="en-US" sz="2000" dirty="0">
                <a:latin typeface="+mn-lt"/>
              </a:rPr>
              <a:t>(b) </a:t>
            </a:r>
            <a:r>
              <a:rPr lang="en-US" altLang="en-US" sz="2000" i="1" dirty="0">
                <a:latin typeface="+mn-lt"/>
              </a:rPr>
              <a:t>A</a:t>
            </a:r>
            <a:r>
              <a:rPr lang="en-US" altLang="en-US" sz="2000" dirty="0">
                <a:latin typeface="+mn-lt"/>
              </a:rPr>
              <a:t> is a prime attribute of </a:t>
            </a:r>
            <a:r>
              <a:rPr lang="en-US" altLang="en-US" sz="2000" i="1" dirty="0">
                <a:latin typeface="+mn-lt"/>
              </a:rPr>
              <a:t>R</a:t>
            </a:r>
          </a:p>
          <a:p>
            <a:pPr eaLnBrk="1" hangingPunct="1">
              <a:defRPr/>
            </a:pPr>
            <a:r>
              <a:rPr lang="en-US" altLang="en-US" sz="2000" dirty="0">
                <a:latin typeface="+mn-lt"/>
              </a:rPr>
              <a:t>Condition (a) catches two types of violations </a:t>
            </a:r>
            <a:r>
              <a:rPr lang="en-US" altLang="en-US" sz="2000" dirty="0" smtClean="0">
                <a:latin typeface="+mn-lt"/>
              </a:rPr>
              <a:t>:</a:t>
            </a:r>
            <a:endParaRPr lang="en-US" altLang="en-US" sz="2000" dirty="0">
              <a:latin typeface="+mn-lt"/>
            </a:endParaRPr>
          </a:p>
          <a:p>
            <a:pPr marL="741600" indent="-284400" eaLnBrk="1" hangingPunct="1">
              <a:spcBef>
                <a:spcPts val="600"/>
              </a:spcBef>
              <a:buFont typeface="Arial" panose="020B0604020202020204" pitchFamily="34" charset="0"/>
              <a:buChar char="–"/>
              <a:defRPr/>
            </a:pPr>
            <a:r>
              <a:rPr lang="en-US" altLang="en-US" sz="2000" dirty="0" smtClean="0">
                <a:latin typeface="+mn-lt"/>
              </a:rPr>
              <a:t>one </a:t>
            </a:r>
            <a:r>
              <a:rPr lang="en-US" altLang="en-US" sz="2000" dirty="0">
                <a:latin typeface="+mn-lt"/>
              </a:rPr>
              <a:t>where a prime attribute functionally determines a non-prime attribute. This catches </a:t>
            </a:r>
            <a:r>
              <a:rPr lang="en-US" altLang="en-US" sz="2000" dirty="0" smtClean="0">
                <a:latin typeface="+mn-lt"/>
              </a:rPr>
              <a:t>2N</a:t>
            </a:r>
            <a:r>
              <a:rPr lang="en-US" altLang="en-US" sz="100" dirty="0" smtClean="0">
                <a:latin typeface="+mn-lt"/>
              </a:rPr>
              <a:t> </a:t>
            </a:r>
            <a:r>
              <a:rPr lang="en-US" altLang="en-US" sz="2000" dirty="0" smtClean="0">
                <a:latin typeface="+mn-lt"/>
              </a:rPr>
              <a:t>F </a:t>
            </a:r>
            <a:r>
              <a:rPr lang="en-US" altLang="en-US" sz="2000" dirty="0">
                <a:latin typeface="+mn-lt"/>
              </a:rPr>
              <a:t>violations due to non-full functional dependencies.</a:t>
            </a:r>
          </a:p>
          <a:p>
            <a:pPr marL="741600" indent="-284400" eaLnBrk="1" hangingPunct="1">
              <a:spcBef>
                <a:spcPts val="600"/>
              </a:spcBef>
              <a:buFont typeface="Arial" panose="020B0604020202020204" pitchFamily="34" charset="0"/>
              <a:buChar char="–"/>
              <a:defRPr/>
            </a:pPr>
            <a:r>
              <a:rPr lang="en-US" altLang="en-US" sz="2000" dirty="0" smtClean="0">
                <a:latin typeface="+mn-lt"/>
              </a:rPr>
              <a:t>second</a:t>
            </a:r>
            <a:r>
              <a:rPr lang="en-US" altLang="en-US" sz="2000" dirty="0">
                <a:latin typeface="+mn-lt"/>
              </a:rPr>
              <a:t>, where a non-prime attribute functionally determines a non-prime attribute. This catches </a:t>
            </a:r>
            <a:r>
              <a:rPr lang="en-US" altLang="en-US" sz="2000" dirty="0" smtClean="0">
                <a:latin typeface="+mn-lt"/>
              </a:rPr>
              <a:t>3N</a:t>
            </a:r>
            <a:r>
              <a:rPr lang="en-US" altLang="en-US" sz="100" dirty="0" smtClean="0">
                <a:latin typeface="+mn-lt"/>
              </a:rPr>
              <a:t> </a:t>
            </a:r>
            <a:r>
              <a:rPr lang="en-US" altLang="en-US" sz="2000" dirty="0" smtClean="0">
                <a:latin typeface="+mn-lt"/>
              </a:rPr>
              <a:t>F </a:t>
            </a:r>
            <a:r>
              <a:rPr lang="en-US" altLang="en-US" sz="2000" dirty="0">
                <a:latin typeface="+mn-lt"/>
              </a:rPr>
              <a:t>violations due to a transitive dependency</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34285712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14.4.3 Interpreting </a:t>
            </a:r>
            <a:r>
              <a:rPr lang="en-US" altLang="en-US" dirty="0"/>
              <a:t>the General Definition of </a:t>
            </a:r>
            <a:r>
              <a:rPr lang="en-US" altLang="en-US" dirty="0" smtClean="0"/>
              <a:t>Third </a:t>
            </a:r>
            <a:r>
              <a:rPr lang="en-US" altLang="en-US" dirty="0"/>
              <a:t>Normal </a:t>
            </a:r>
            <a:r>
              <a:rPr lang="en-US" altLang="en-US" dirty="0" smtClean="0"/>
              <a:t>Form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sz="2200" b="1" dirty="0" smtClean="0">
                <a:latin typeface="+mn-lt"/>
              </a:rPr>
              <a:t>Alternative Definition </a:t>
            </a:r>
            <a:r>
              <a:rPr lang="en-US" sz="2200" b="1" dirty="0">
                <a:latin typeface="+mn-lt"/>
              </a:rPr>
              <a:t>of </a:t>
            </a:r>
            <a:r>
              <a:rPr lang="en-US" sz="2200" b="1" dirty="0" smtClean="0">
                <a:latin typeface="+mn-lt"/>
              </a:rPr>
              <a:t>3N</a:t>
            </a:r>
            <a:r>
              <a:rPr lang="en-US" sz="100" b="1" dirty="0" smtClean="0">
                <a:latin typeface="+mn-lt"/>
              </a:rPr>
              <a:t> </a:t>
            </a:r>
            <a:r>
              <a:rPr lang="en-US" sz="2200" b="1" dirty="0" smtClean="0">
                <a:latin typeface="+mn-lt"/>
              </a:rPr>
              <a:t>F</a:t>
            </a:r>
            <a:r>
              <a:rPr lang="en-US" sz="2200" b="1" dirty="0">
                <a:latin typeface="+mn-lt"/>
              </a:rPr>
              <a:t>: We can restate the definition as:</a:t>
            </a:r>
            <a:endParaRPr lang="en-US" sz="2200" dirty="0">
              <a:latin typeface="+mn-lt"/>
            </a:endParaRPr>
          </a:p>
          <a:p>
            <a:pPr marL="741600" indent="-284400">
              <a:spcBef>
                <a:spcPts val="600"/>
              </a:spcBef>
              <a:buFont typeface="Arial" panose="020B0604020202020204" pitchFamily="34" charset="0"/>
              <a:buChar char="–"/>
            </a:pPr>
            <a:r>
              <a:rPr lang="en-US" sz="2200" dirty="0" smtClean="0">
                <a:latin typeface="+mn-lt"/>
              </a:rPr>
              <a:t>A </a:t>
            </a:r>
            <a:r>
              <a:rPr lang="en-US" sz="2200" dirty="0">
                <a:latin typeface="+mn-lt"/>
              </a:rPr>
              <a:t>relation schema </a:t>
            </a:r>
            <a:r>
              <a:rPr lang="en-US" sz="2200" i="1" dirty="0">
                <a:latin typeface="+mn-lt"/>
              </a:rPr>
              <a:t>R</a:t>
            </a:r>
            <a:r>
              <a:rPr lang="en-US" sz="2200" dirty="0">
                <a:latin typeface="+mn-lt"/>
              </a:rPr>
              <a:t> is in </a:t>
            </a:r>
            <a:r>
              <a:rPr lang="en-US" sz="2200" b="1" dirty="0">
                <a:latin typeface="+mn-lt"/>
              </a:rPr>
              <a:t>third normal form (</a:t>
            </a:r>
            <a:r>
              <a:rPr lang="en-US" sz="2200" b="1" dirty="0" smtClean="0">
                <a:latin typeface="+mn-lt"/>
              </a:rPr>
              <a:t>3N</a:t>
            </a:r>
            <a:r>
              <a:rPr lang="en-US" sz="100" b="1" dirty="0" smtClean="0">
                <a:latin typeface="+mn-lt"/>
              </a:rPr>
              <a:t> </a:t>
            </a:r>
            <a:r>
              <a:rPr lang="en-US" sz="2200" b="1" dirty="0" smtClean="0">
                <a:latin typeface="+mn-lt"/>
              </a:rPr>
              <a:t>F</a:t>
            </a:r>
            <a:r>
              <a:rPr lang="en-US" sz="2200" b="1" dirty="0">
                <a:latin typeface="+mn-lt"/>
              </a:rPr>
              <a:t>)</a:t>
            </a:r>
            <a:r>
              <a:rPr lang="en-US" sz="2200" dirty="0">
                <a:latin typeface="+mn-lt"/>
              </a:rPr>
              <a:t> if every non-prime attribute in </a:t>
            </a:r>
            <a:r>
              <a:rPr lang="en-US" sz="2200" i="1" dirty="0">
                <a:latin typeface="+mn-lt"/>
              </a:rPr>
              <a:t>R</a:t>
            </a:r>
            <a:r>
              <a:rPr lang="en-US" sz="2200" dirty="0">
                <a:latin typeface="+mn-lt"/>
              </a:rPr>
              <a:t> meets both of these conditions:</a:t>
            </a:r>
          </a:p>
          <a:p>
            <a:pPr marL="1144800" lvl="1" indent="-230400">
              <a:buFont typeface="Arial" panose="020B0604020202020204" pitchFamily="34" charset="0"/>
              <a:buChar char="▪"/>
            </a:pPr>
            <a:r>
              <a:rPr lang="en-US" sz="2200" dirty="0">
                <a:latin typeface="+mn-lt"/>
              </a:rPr>
              <a:t>It is fully functionally dependent on every key of </a:t>
            </a:r>
            <a:r>
              <a:rPr lang="en-US" sz="2200" i="1" dirty="0">
                <a:latin typeface="+mn-lt"/>
              </a:rPr>
              <a:t>R</a:t>
            </a:r>
          </a:p>
          <a:p>
            <a:pPr marL="1144800" lvl="1" indent="-230400">
              <a:buFont typeface="Arial" panose="020B0604020202020204" pitchFamily="34" charset="0"/>
              <a:buChar char="▪"/>
            </a:pPr>
            <a:r>
              <a:rPr lang="en-US" sz="2200" dirty="0">
                <a:latin typeface="+mn-lt"/>
              </a:rPr>
              <a:t>It is non-transitively dependent on every key of </a:t>
            </a:r>
            <a:r>
              <a:rPr lang="en-US" sz="2200" i="1" dirty="0">
                <a:latin typeface="+mn-lt"/>
              </a:rPr>
              <a:t>R</a:t>
            </a:r>
          </a:p>
          <a:p>
            <a:pPr marL="741600" indent="-284400">
              <a:spcBef>
                <a:spcPts val="600"/>
              </a:spcBef>
              <a:buFont typeface="Arial" panose="020B0604020202020204" pitchFamily="34" charset="0"/>
              <a:buChar char="–"/>
            </a:pPr>
            <a:r>
              <a:rPr lang="en-US" sz="2200" dirty="0">
                <a:latin typeface="+mn-lt"/>
              </a:rPr>
              <a:t>Note that stated this way, a relation in </a:t>
            </a:r>
            <a:r>
              <a:rPr lang="en-US" sz="2200" dirty="0" smtClean="0">
                <a:latin typeface="+mn-lt"/>
              </a:rPr>
              <a:t>3N</a:t>
            </a:r>
            <a:r>
              <a:rPr lang="en-US" sz="100" dirty="0" smtClean="0">
                <a:latin typeface="+mn-lt"/>
              </a:rPr>
              <a:t> </a:t>
            </a:r>
            <a:r>
              <a:rPr lang="en-US" sz="2200" dirty="0" smtClean="0">
                <a:latin typeface="+mn-lt"/>
              </a:rPr>
              <a:t>F </a:t>
            </a:r>
            <a:r>
              <a:rPr lang="en-US" sz="2200" dirty="0">
                <a:latin typeface="+mn-lt"/>
              </a:rPr>
              <a:t>also meets the requirements for </a:t>
            </a:r>
            <a:r>
              <a:rPr lang="en-US" sz="2200" dirty="0" smtClean="0">
                <a:latin typeface="+mn-lt"/>
              </a:rPr>
              <a:t>2N</a:t>
            </a:r>
            <a:r>
              <a:rPr lang="en-US" sz="100" dirty="0" smtClean="0">
                <a:latin typeface="+mn-lt"/>
              </a:rPr>
              <a:t> </a:t>
            </a:r>
            <a:r>
              <a:rPr lang="en-US" sz="2200" dirty="0" smtClean="0">
                <a:latin typeface="+mn-lt"/>
              </a:rPr>
              <a:t>F</a:t>
            </a:r>
            <a:r>
              <a:rPr lang="en-US" sz="2200" dirty="0">
                <a:latin typeface="+mn-lt"/>
              </a:rPr>
              <a:t>.</a:t>
            </a:r>
          </a:p>
          <a:p>
            <a:r>
              <a:rPr lang="en-US" sz="2200" dirty="0">
                <a:latin typeface="+mn-lt"/>
              </a:rPr>
              <a:t>The condition (b) from the last slide takes care of the dependencies that </a:t>
            </a:r>
            <a:r>
              <a:rPr lang="en-US" sz="2200" b="1" dirty="0">
                <a:latin typeface="+mn-lt"/>
              </a:rPr>
              <a:t>“slip through” (are allowable to) </a:t>
            </a:r>
            <a:r>
              <a:rPr lang="en-US" sz="2200" b="1" dirty="0" smtClean="0">
                <a:latin typeface="+mn-lt"/>
              </a:rPr>
              <a:t>3N</a:t>
            </a:r>
            <a:r>
              <a:rPr lang="en-US" sz="100" b="1" dirty="0" smtClean="0">
                <a:latin typeface="+mn-lt"/>
              </a:rPr>
              <a:t> </a:t>
            </a:r>
            <a:r>
              <a:rPr lang="en-US" sz="2200" b="1" dirty="0" smtClean="0">
                <a:latin typeface="+mn-lt"/>
              </a:rPr>
              <a:t>F</a:t>
            </a:r>
            <a:r>
              <a:rPr lang="en-US" sz="2200" dirty="0" smtClean="0">
                <a:latin typeface="+mn-lt"/>
              </a:rPr>
              <a:t> </a:t>
            </a:r>
            <a:r>
              <a:rPr lang="en-US" sz="2200" dirty="0">
                <a:latin typeface="+mn-lt"/>
              </a:rPr>
              <a:t>but are “caught by” </a:t>
            </a:r>
            <a:r>
              <a:rPr lang="en-US" sz="2200" dirty="0" smtClean="0">
                <a:latin typeface="+mn-lt"/>
              </a:rPr>
              <a:t>B</a:t>
            </a:r>
            <a:r>
              <a:rPr lang="en-US" sz="100" dirty="0" smtClean="0">
                <a:latin typeface="+mn-lt"/>
              </a:rPr>
              <a:t> </a:t>
            </a:r>
            <a:r>
              <a:rPr lang="en-US" sz="2200" dirty="0" smtClean="0">
                <a:latin typeface="+mn-lt"/>
              </a:rPr>
              <a:t>C</a:t>
            </a:r>
            <a:r>
              <a:rPr lang="en-US" sz="100" dirty="0" smtClean="0">
                <a:latin typeface="+mn-lt"/>
              </a:rPr>
              <a:t> </a:t>
            </a:r>
            <a:r>
              <a:rPr lang="en-US" sz="2200" dirty="0" smtClean="0">
                <a:latin typeface="+mn-lt"/>
              </a:rPr>
              <a:t>N</a:t>
            </a:r>
            <a:r>
              <a:rPr lang="en-US" sz="100" dirty="0" smtClean="0">
                <a:latin typeface="+mn-lt"/>
              </a:rPr>
              <a:t> </a:t>
            </a:r>
            <a:r>
              <a:rPr lang="en-US" sz="2200" dirty="0" smtClean="0">
                <a:latin typeface="+mn-lt"/>
              </a:rPr>
              <a:t>F </a:t>
            </a:r>
            <a:r>
              <a:rPr lang="en-US" sz="2200" dirty="0">
                <a:latin typeface="+mn-lt"/>
              </a:rPr>
              <a:t>which we discuss next</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3276212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14.5 B</a:t>
            </a:r>
            <a:r>
              <a:rPr lang="en-US" altLang="en-US" sz="100" dirty="0" smtClean="0"/>
              <a:t> </a:t>
            </a:r>
            <a:r>
              <a:rPr lang="en-US" altLang="en-US" dirty="0"/>
              <a:t>C</a:t>
            </a:r>
            <a:r>
              <a:rPr lang="en-US" altLang="en-US" sz="100" dirty="0"/>
              <a:t> </a:t>
            </a:r>
            <a:r>
              <a:rPr lang="en-US" altLang="en-US" dirty="0"/>
              <a:t>N</a:t>
            </a:r>
            <a:r>
              <a:rPr lang="en-US" altLang="en-US" sz="100" dirty="0"/>
              <a:t> </a:t>
            </a:r>
            <a:r>
              <a:rPr lang="en-US" altLang="en-US" dirty="0"/>
              <a:t>F (Boyce-Codd Normal Form</a:t>
            </a:r>
            <a:r>
              <a:rPr lang="en-US" altLang="en-US" dirty="0" smtClean="0"/>
              <a:t>)</a:t>
            </a:r>
            <a:endParaRPr lang="en-US" dirty="0"/>
          </a:p>
        </p:txBody>
      </p:sp>
      <p:sp>
        <p:nvSpPr>
          <p:cNvPr id="5" name="Text Placeholder 4"/>
          <p:cNvSpPr>
            <a:spLocks noGrp="1"/>
          </p:cNvSpPr>
          <p:nvPr>
            <p:ph type="body" idx="1"/>
          </p:nvPr>
        </p:nvSpPr>
        <p:spPr/>
        <p:txBody>
          <a:bodyPr/>
          <a:lstStyle/>
          <a:p>
            <a:pPr eaLnBrk="1" hangingPunct="1"/>
            <a:r>
              <a:rPr lang="en-US" sz="2200" dirty="0">
                <a:latin typeface="+mn-lt"/>
              </a:rPr>
              <a:t>A relation schema </a:t>
            </a:r>
            <a:r>
              <a:rPr lang="en-US" sz="2200" i="1" dirty="0">
                <a:latin typeface="+mn-lt"/>
              </a:rPr>
              <a:t>R</a:t>
            </a:r>
            <a:r>
              <a:rPr lang="en-US" sz="2200" dirty="0">
                <a:latin typeface="+mn-lt"/>
              </a:rPr>
              <a:t> is in </a:t>
            </a:r>
            <a:r>
              <a:rPr lang="en-US" sz="2200" b="1" dirty="0">
                <a:latin typeface="+mn-lt"/>
              </a:rPr>
              <a:t>Boyce-Codd Normal Form (B</a:t>
            </a:r>
            <a:r>
              <a:rPr lang="en-US" sz="100" b="1" dirty="0">
                <a:latin typeface="+mn-lt"/>
              </a:rPr>
              <a:t> </a:t>
            </a:r>
            <a:r>
              <a:rPr lang="en-US" sz="2200" b="1" dirty="0">
                <a:latin typeface="+mn-lt"/>
              </a:rPr>
              <a:t>C</a:t>
            </a:r>
            <a:r>
              <a:rPr lang="en-US" sz="100" b="1" dirty="0">
                <a:latin typeface="+mn-lt"/>
              </a:rPr>
              <a:t> </a:t>
            </a:r>
            <a:r>
              <a:rPr lang="en-US" sz="2200" b="1" dirty="0">
                <a:latin typeface="+mn-lt"/>
              </a:rPr>
              <a:t>N</a:t>
            </a:r>
            <a:r>
              <a:rPr lang="en-US" sz="100" b="1" dirty="0">
                <a:latin typeface="+mn-lt"/>
              </a:rPr>
              <a:t> </a:t>
            </a:r>
            <a:r>
              <a:rPr lang="en-US" sz="2200" b="1" dirty="0">
                <a:latin typeface="+mn-lt"/>
              </a:rPr>
              <a:t>F)</a:t>
            </a:r>
            <a:r>
              <a:rPr lang="en-US" sz="2200" dirty="0">
                <a:latin typeface="+mn-lt"/>
              </a:rPr>
              <a:t> if whenever an </a:t>
            </a:r>
            <a:r>
              <a:rPr lang="en-US" sz="2200" b="1" dirty="0" smtClean="0">
                <a:latin typeface="+mn-lt"/>
              </a:rPr>
              <a:t>F</a:t>
            </a:r>
            <a:r>
              <a:rPr lang="en-US" sz="100" b="1" dirty="0" smtClean="0">
                <a:latin typeface="+mn-lt"/>
              </a:rPr>
              <a:t> </a:t>
            </a:r>
            <a:r>
              <a:rPr lang="en-US" sz="2200" b="1" dirty="0" smtClean="0">
                <a:latin typeface="+mn-lt"/>
              </a:rPr>
              <a:t>D </a:t>
            </a:r>
            <a:r>
              <a:rPr lang="en-US" altLang="en-US" sz="2200" b="1" i="1" dirty="0">
                <a:latin typeface="+mn-lt"/>
              </a:rPr>
              <a:t>X</a:t>
            </a:r>
            <a:r>
              <a:rPr lang="en-US" altLang="en-US" sz="2200" b="1" dirty="0">
                <a:latin typeface="+mn-lt"/>
              </a:rPr>
              <a:t> → </a:t>
            </a:r>
            <a:r>
              <a:rPr lang="en-US" altLang="en-US" sz="2200" b="1" i="1" dirty="0">
                <a:latin typeface="+mn-lt"/>
              </a:rPr>
              <a:t>A</a:t>
            </a:r>
            <a:r>
              <a:rPr lang="en-US" altLang="en-US" sz="2200" dirty="0">
                <a:latin typeface="+mn-lt"/>
              </a:rPr>
              <a:t> holds in </a:t>
            </a:r>
            <a:r>
              <a:rPr lang="en-US" altLang="en-US" sz="2200" i="1" dirty="0">
                <a:latin typeface="+mn-lt"/>
              </a:rPr>
              <a:t>R</a:t>
            </a:r>
            <a:r>
              <a:rPr lang="en-US" altLang="en-US" sz="2200" dirty="0">
                <a:latin typeface="+mn-lt"/>
              </a:rPr>
              <a:t>, then </a:t>
            </a:r>
            <a:r>
              <a:rPr lang="en-US" altLang="en-US" sz="2200" b="1" i="1" dirty="0">
                <a:latin typeface="+mn-lt"/>
              </a:rPr>
              <a:t>X</a:t>
            </a:r>
            <a:r>
              <a:rPr lang="en-US" altLang="en-US" sz="2200" b="1" dirty="0">
                <a:latin typeface="+mn-lt"/>
              </a:rPr>
              <a:t> is a superkey</a:t>
            </a:r>
            <a:r>
              <a:rPr lang="en-US" altLang="en-US" sz="2200" dirty="0">
                <a:latin typeface="+mn-lt"/>
              </a:rPr>
              <a:t> of </a:t>
            </a:r>
            <a:r>
              <a:rPr lang="en-US" altLang="en-US" sz="2200" i="1" dirty="0">
                <a:latin typeface="+mn-lt"/>
              </a:rPr>
              <a:t>R</a:t>
            </a:r>
          </a:p>
          <a:p>
            <a:pPr eaLnBrk="1" hangingPunct="1"/>
            <a:r>
              <a:rPr lang="en-US" altLang="en-US" sz="2200" dirty="0">
                <a:latin typeface="+mn-lt"/>
              </a:rPr>
              <a:t>Each normal form is strictly stronger than the previous one</a:t>
            </a:r>
          </a:p>
          <a:p>
            <a:pPr lvl="1" eaLnBrk="1" hangingPunct="1"/>
            <a:r>
              <a:rPr lang="en-US" altLang="en-US" sz="2200" dirty="0">
                <a:latin typeface="+mn-lt"/>
              </a:rPr>
              <a:t>Every </a:t>
            </a:r>
            <a:r>
              <a:rPr lang="en-US" altLang="en-US" sz="2200" dirty="0" smtClean="0">
                <a:latin typeface="+mn-lt"/>
              </a:rPr>
              <a:t>2N</a:t>
            </a:r>
            <a:r>
              <a:rPr lang="en-US" altLang="en-US" sz="100" dirty="0" smtClean="0">
                <a:latin typeface="+mn-lt"/>
              </a:rPr>
              <a:t> </a:t>
            </a:r>
            <a:r>
              <a:rPr lang="en-US" altLang="en-US" sz="2200" dirty="0" smtClean="0">
                <a:latin typeface="+mn-lt"/>
              </a:rPr>
              <a:t>F </a:t>
            </a:r>
            <a:r>
              <a:rPr lang="en-US" altLang="en-US" sz="2200" dirty="0">
                <a:latin typeface="+mn-lt"/>
              </a:rPr>
              <a:t>relation is in </a:t>
            </a:r>
            <a:r>
              <a:rPr lang="en-US" altLang="en-US" sz="2200" dirty="0" smtClean="0">
                <a:latin typeface="+mn-lt"/>
              </a:rPr>
              <a:t>1N</a:t>
            </a:r>
            <a:r>
              <a:rPr lang="en-US" altLang="en-US" sz="100" dirty="0" smtClean="0">
                <a:latin typeface="+mn-lt"/>
              </a:rPr>
              <a:t> </a:t>
            </a:r>
            <a:r>
              <a:rPr lang="en-US" altLang="en-US" sz="2200" dirty="0" smtClean="0">
                <a:latin typeface="+mn-lt"/>
              </a:rPr>
              <a:t>F</a:t>
            </a:r>
            <a:endParaRPr lang="en-US" altLang="en-US" sz="2200" dirty="0">
              <a:latin typeface="+mn-lt"/>
            </a:endParaRPr>
          </a:p>
          <a:p>
            <a:pPr lvl="1" eaLnBrk="1" hangingPunct="1"/>
            <a:r>
              <a:rPr lang="en-US" altLang="en-US" sz="2200" dirty="0">
                <a:latin typeface="+mn-lt"/>
              </a:rPr>
              <a:t>Every </a:t>
            </a:r>
            <a:r>
              <a:rPr lang="en-US" altLang="en-US" sz="2200" dirty="0" smtClean="0">
                <a:latin typeface="+mn-lt"/>
              </a:rPr>
              <a:t>3N</a:t>
            </a:r>
            <a:r>
              <a:rPr lang="en-US" altLang="en-US" sz="100" dirty="0" smtClean="0">
                <a:latin typeface="+mn-lt"/>
              </a:rPr>
              <a:t> </a:t>
            </a:r>
            <a:r>
              <a:rPr lang="en-US" altLang="en-US" sz="2200" dirty="0" smtClean="0">
                <a:latin typeface="+mn-lt"/>
              </a:rPr>
              <a:t>F </a:t>
            </a:r>
            <a:r>
              <a:rPr lang="en-US" altLang="en-US" sz="2200" dirty="0">
                <a:latin typeface="+mn-lt"/>
              </a:rPr>
              <a:t>relation is in </a:t>
            </a:r>
            <a:r>
              <a:rPr lang="en-US" altLang="en-US" sz="2200" dirty="0" smtClean="0">
                <a:latin typeface="+mn-lt"/>
              </a:rPr>
              <a:t>2N</a:t>
            </a:r>
            <a:r>
              <a:rPr lang="en-US" altLang="en-US" sz="100" dirty="0" smtClean="0">
                <a:latin typeface="+mn-lt"/>
              </a:rPr>
              <a:t> </a:t>
            </a:r>
            <a:r>
              <a:rPr lang="en-US" altLang="en-US" sz="2200" dirty="0" smtClean="0">
                <a:latin typeface="+mn-lt"/>
              </a:rPr>
              <a:t>F</a:t>
            </a:r>
            <a:endParaRPr lang="en-US" altLang="en-US" sz="2200" dirty="0">
              <a:latin typeface="+mn-lt"/>
            </a:endParaRPr>
          </a:p>
          <a:p>
            <a:pPr lvl="1" eaLnBrk="1" hangingPunct="1"/>
            <a:r>
              <a:rPr lang="en-US" altLang="en-US" sz="2200" dirty="0">
                <a:latin typeface="+mn-lt"/>
              </a:rPr>
              <a:t>Every </a:t>
            </a:r>
            <a:r>
              <a:rPr lang="en-US" altLang="en-US" sz="2200" dirty="0" smtClean="0">
                <a:latin typeface="+mn-lt"/>
              </a:rPr>
              <a:t>B</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N</a:t>
            </a:r>
            <a:r>
              <a:rPr lang="en-US" altLang="en-US" sz="100" dirty="0" smtClean="0">
                <a:latin typeface="+mn-lt"/>
              </a:rPr>
              <a:t> </a:t>
            </a:r>
            <a:r>
              <a:rPr lang="en-US" altLang="en-US" sz="2200" dirty="0" smtClean="0">
                <a:latin typeface="+mn-lt"/>
              </a:rPr>
              <a:t>F </a:t>
            </a:r>
            <a:r>
              <a:rPr lang="en-US" altLang="en-US" sz="2200" dirty="0">
                <a:latin typeface="+mn-lt"/>
              </a:rPr>
              <a:t>relation is in </a:t>
            </a:r>
            <a:r>
              <a:rPr lang="en-US" altLang="en-US" sz="2200" dirty="0" smtClean="0">
                <a:latin typeface="+mn-lt"/>
              </a:rPr>
              <a:t>3N</a:t>
            </a:r>
            <a:r>
              <a:rPr lang="en-US" altLang="en-US" sz="100" dirty="0" smtClean="0">
                <a:latin typeface="+mn-lt"/>
              </a:rPr>
              <a:t> </a:t>
            </a:r>
            <a:r>
              <a:rPr lang="en-US" altLang="en-US" sz="2200" dirty="0" smtClean="0">
                <a:latin typeface="+mn-lt"/>
              </a:rPr>
              <a:t>F</a:t>
            </a:r>
            <a:endParaRPr lang="en-US" altLang="en-US" sz="2200" dirty="0">
              <a:latin typeface="+mn-lt"/>
            </a:endParaRPr>
          </a:p>
          <a:p>
            <a:pPr eaLnBrk="1" hangingPunct="1"/>
            <a:r>
              <a:rPr lang="en-US" altLang="en-US" sz="2200" dirty="0">
                <a:latin typeface="+mn-lt"/>
              </a:rPr>
              <a:t>There exist relations that are in </a:t>
            </a:r>
            <a:r>
              <a:rPr lang="en-US" altLang="en-US" sz="2200" dirty="0" smtClean="0">
                <a:latin typeface="+mn-lt"/>
              </a:rPr>
              <a:t>3N</a:t>
            </a:r>
            <a:r>
              <a:rPr lang="en-US" altLang="en-US" sz="100" dirty="0" smtClean="0">
                <a:latin typeface="+mn-lt"/>
              </a:rPr>
              <a:t> </a:t>
            </a:r>
            <a:r>
              <a:rPr lang="en-US" altLang="en-US" sz="2200" dirty="0" smtClean="0">
                <a:latin typeface="+mn-lt"/>
              </a:rPr>
              <a:t>F </a:t>
            </a:r>
            <a:r>
              <a:rPr lang="en-US" altLang="en-US" sz="2200" dirty="0">
                <a:latin typeface="+mn-lt"/>
              </a:rPr>
              <a:t>but not in </a:t>
            </a:r>
            <a:r>
              <a:rPr lang="en-US" altLang="en-US" sz="2200" dirty="0" smtClean="0">
                <a:latin typeface="+mn-lt"/>
              </a:rPr>
              <a:t>B</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N</a:t>
            </a:r>
            <a:r>
              <a:rPr lang="en-US" altLang="en-US" sz="100" dirty="0" smtClean="0">
                <a:latin typeface="+mn-lt"/>
              </a:rPr>
              <a:t> </a:t>
            </a:r>
            <a:r>
              <a:rPr lang="en-US" altLang="en-US" sz="2200" dirty="0" smtClean="0">
                <a:latin typeface="+mn-lt"/>
              </a:rPr>
              <a:t>F</a:t>
            </a:r>
            <a:endParaRPr lang="en-US" altLang="en-US" sz="2200" dirty="0">
              <a:latin typeface="+mn-lt"/>
            </a:endParaRPr>
          </a:p>
          <a:p>
            <a:pPr eaLnBrk="1" hangingPunct="1"/>
            <a:r>
              <a:rPr lang="en-US" altLang="en-US" sz="2200" dirty="0" smtClean="0">
                <a:latin typeface="+mn-lt"/>
              </a:rPr>
              <a:t>Hence B</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N</a:t>
            </a:r>
            <a:r>
              <a:rPr lang="en-US" altLang="en-US" sz="100" dirty="0" smtClean="0">
                <a:latin typeface="+mn-lt"/>
              </a:rPr>
              <a:t> </a:t>
            </a:r>
            <a:r>
              <a:rPr lang="en-US" altLang="en-US" sz="2200" dirty="0" smtClean="0">
                <a:latin typeface="+mn-lt"/>
              </a:rPr>
              <a:t>F is considered a </a:t>
            </a:r>
            <a:r>
              <a:rPr lang="en-US" altLang="en-US" sz="2200" b="1" dirty="0" smtClean="0">
                <a:solidFill>
                  <a:schemeClr val="tx1"/>
                </a:solidFill>
                <a:latin typeface="+mn-lt"/>
              </a:rPr>
              <a:t>stronger form of 3N</a:t>
            </a:r>
            <a:r>
              <a:rPr lang="en-US" altLang="en-US" sz="100" b="1" dirty="0" smtClean="0">
                <a:solidFill>
                  <a:schemeClr val="tx1"/>
                </a:solidFill>
                <a:latin typeface="+mn-lt"/>
              </a:rPr>
              <a:t> </a:t>
            </a:r>
            <a:r>
              <a:rPr lang="en-US" altLang="en-US" sz="2200" b="1" dirty="0" smtClean="0">
                <a:solidFill>
                  <a:schemeClr val="tx1"/>
                </a:solidFill>
                <a:latin typeface="+mn-lt"/>
              </a:rPr>
              <a:t>F</a:t>
            </a:r>
          </a:p>
          <a:p>
            <a:pPr eaLnBrk="1" hangingPunct="1"/>
            <a:r>
              <a:rPr lang="en-US" altLang="en-US" sz="2200" dirty="0" smtClean="0">
                <a:latin typeface="+mn-lt"/>
              </a:rPr>
              <a:t>The </a:t>
            </a:r>
            <a:r>
              <a:rPr lang="en-US" altLang="en-US" sz="2200" dirty="0">
                <a:latin typeface="+mn-lt"/>
              </a:rPr>
              <a:t>goal is to have each relation in </a:t>
            </a:r>
            <a:r>
              <a:rPr lang="en-US" altLang="en-US" sz="2200" dirty="0" smtClean="0">
                <a:latin typeface="+mn-lt"/>
              </a:rPr>
              <a:t>B</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N</a:t>
            </a:r>
            <a:r>
              <a:rPr lang="en-US" altLang="en-US" sz="100" dirty="0" smtClean="0">
                <a:latin typeface="+mn-lt"/>
              </a:rPr>
              <a:t> </a:t>
            </a:r>
            <a:r>
              <a:rPr lang="en-US" altLang="en-US" sz="2200" dirty="0" smtClean="0">
                <a:latin typeface="+mn-lt"/>
              </a:rPr>
              <a:t>F </a:t>
            </a:r>
            <a:r>
              <a:rPr lang="en-US" altLang="en-US" sz="2200" dirty="0">
                <a:latin typeface="+mn-lt"/>
              </a:rPr>
              <a:t>(or </a:t>
            </a:r>
            <a:r>
              <a:rPr lang="en-US" altLang="en-US" sz="2200" dirty="0" smtClean="0">
                <a:latin typeface="+mn-lt"/>
              </a:rPr>
              <a:t>3N</a:t>
            </a:r>
            <a:r>
              <a:rPr lang="en-US" altLang="en-US" sz="100" dirty="0" smtClean="0">
                <a:latin typeface="+mn-lt"/>
              </a:rPr>
              <a:t> </a:t>
            </a:r>
            <a:r>
              <a:rPr lang="en-US" altLang="en-US" sz="2200" dirty="0" smtClean="0">
                <a:latin typeface="+mn-lt"/>
              </a:rPr>
              <a:t>F)</a:t>
            </a:r>
            <a:endParaRPr lang="en-US" sz="2200" dirty="0">
              <a:latin typeface="+mn-lt"/>
            </a:endParaRPr>
          </a:p>
        </p:txBody>
      </p:sp>
    </p:spTree>
    <p:extLst>
      <p:ext uri="{BB962C8B-B14F-4D97-AF65-F5344CB8AC3E}">
        <p14:creationId xmlns:p14="http://schemas.microsoft.com/office/powerpoint/2010/main" val="3436807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07"/>
            <a:ext cx="8229600" cy="1097279"/>
          </a:xfrm>
        </p:spPr>
        <p:txBody>
          <a:bodyPr/>
          <a:lstStyle/>
          <a:p>
            <a:r>
              <a:rPr lang="en-US" altLang="en-US" dirty="0"/>
              <a:t>Figure 14.13 Boyce-Codd Normal Form</a:t>
            </a:r>
            <a:endParaRPr lang="en-US" dirty="0"/>
          </a:p>
        </p:txBody>
      </p:sp>
      <p:sp>
        <p:nvSpPr>
          <p:cNvPr id="3" name="Text Placeholder 2"/>
          <p:cNvSpPr>
            <a:spLocks noGrp="1"/>
          </p:cNvSpPr>
          <p:nvPr>
            <p:ph type="body" idx="1"/>
          </p:nvPr>
        </p:nvSpPr>
        <p:spPr>
          <a:xfrm>
            <a:off x="561975" y="1749848"/>
            <a:ext cx="2590800" cy="4136601"/>
          </a:xfrm>
        </p:spPr>
        <p:txBody>
          <a:bodyPr/>
          <a:lstStyle/>
          <a:p>
            <a:pPr marL="0" indent="0">
              <a:buNone/>
            </a:pPr>
            <a:r>
              <a:rPr lang="en-US" altLang="en-US" sz="2200" dirty="0" smtClean="0">
                <a:solidFill>
                  <a:srgbClr val="000000"/>
                </a:solidFill>
                <a:latin typeface="+mn-lt"/>
              </a:rPr>
              <a:t>(a) B</a:t>
            </a:r>
            <a:r>
              <a:rPr lang="en-US" altLang="en-US" sz="100" dirty="0" smtClean="0">
                <a:solidFill>
                  <a:srgbClr val="000000"/>
                </a:solidFill>
                <a:latin typeface="+mn-lt"/>
              </a:rPr>
              <a:t> </a:t>
            </a:r>
            <a:r>
              <a:rPr lang="en-US" altLang="en-US" sz="2200" dirty="0" smtClean="0">
                <a:solidFill>
                  <a:srgbClr val="000000"/>
                </a:solidFill>
                <a:latin typeface="+mn-lt"/>
              </a:rPr>
              <a:t>C</a:t>
            </a:r>
            <a:r>
              <a:rPr lang="en-US" altLang="en-US" sz="100" dirty="0" smtClean="0">
                <a:solidFill>
                  <a:srgbClr val="000000"/>
                </a:solidFill>
                <a:latin typeface="+mn-lt"/>
              </a:rPr>
              <a:t> </a:t>
            </a:r>
            <a:r>
              <a:rPr lang="en-US" altLang="en-US" sz="2200" dirty="0" smtClean="0">
                <a:solidFill>
                  <a:srgbClr val="000000"/>
                </a:solidFill>
                <a:latin typeface="+mn-lt"/>
              </a:rPr>
              <a:t>N</a:t>
            </a:r>
            <a:r>
              <a:rPr lang="en-US" altLang="en-US" sz="100" dirty="0" smtClean="0">
                <a:solidFill>
                  <a:srgbClr val="000000"/>
                </a:solidFill>
                <a:latin typeface="+mn-lt"/>
              </a:rPr>
              <a:t> </a:t>
            </a:r>
            <a:r>
              <a:rPr lang="en-US" altLang="en-US" sz="2200" dirty="0" smtClean="0">
                <a:solidFill>
                  <a:srgbClr val="000000"/>
                </a:solidFill>
                <a:latin typeface="+mn-lt"/>
              </a:rPr>
              <a:t>F </a:t>
            </a:r>
            <a:r>
              <a:rPr lang="en-US" altLang="en-US" sz="2200" dirty="0">
                <a:solidFill>
                  <a:srgbClr val="000000"/>
                </a:solidFill>
                <a:latin typeface="+mn-lt"/>
              </a:rPr>
              <a:t>normalization of </a:t>
            </a:r>
            <a:r>
              <a:rPr lang="en-US" altLang="en-US" sz="2200" dirty="0" smtClean="0">
                <a:solidFill>
                  <a:srgbClr val="000000"/>
                </a:solidFill>
                <a:latin typeface="+mn-lt"/>
              </a:rPr>
              <a:t>LOTS</a:t>
            </a:r>
            <a:r>
              <a:rPr lang="en-US" altLang="en-US" sz="100" dirty="0" smtClean="0">
                <a:solidFill>
                  <a:srgbClr val="000000"/>
                </a:solidFill>
                <a:latin typeface="+mn-lt"/>
              </a:rPr>
              <a:t> </a:t>
            </a:r>
            <a:r>
              <a:rPr lang="en-US" altLang="en-US" sz="2200" dirty="0" smtClean="0">
                <a:solidFill>
                  <a:srgbClr val="000000"/>
                </a:solidFill>
                <a:latin typeface="+mn-lt"/>
              </a:rPr>
              <a:t>1A </a:t>
            </a:r>
            <a:r>
              <a:rPr lang="en-US" altLang="en-US" sz="2200" dirty="0">
                <a:solidFill>
                  <a:srgbClr val="000000"/>
                </a:solidFill>
                <a:latin typeface="+mn-lt"/>
              </a:rPr>
              <a:t>with the functional dependency </a:t>
            </a:r>
            <a:r>
              <a:rPr lang="en-US" altLang="en-US" sz="2200" dirty="0" smtClean="0">
                <a:solidFill>
                  <a:srgbClr val="000000"/>
                </a:solidFill>
                <a:latin typeface="+mn-lt"/>
              </a:rPr>
              <a:t>F</a:t>
            </a:r>
            <a:r>
              <a:rPr lang="en-US" altLang="en-US" sz="100" dirty="0" smtClean="0">
                <a:solidFill>
                  <a:srgbClr val="000000"/>
                </a:solidFill>
                <a:latin typeface="+mn-lt"/>
              </a:rPr>
              <a:t> </a:t>
            </a:r>
            <a:r>
              <a:rPr lang="en-US" altLang="en-US" sz="2200" dirty="0" smtClean="0">
                <a:solidFill>
                  <a:srgbClr val="000000"/>
                </a:solidFill>
                <a:latin typeface="+mn-lt"/>
              </a:rPr>
              <a:t>D2 </a:t>
            </a:r>
            <a:r>
              <a:rPr lang="en-US" altLang="en-US" sz="2200" dirty="0">
                <a:solidFill>
                  <a:srgbClr val="000000"/>
                </a:solidFill>
                <a:latin typeface="+mn-lt"/>
              </a:rPr>
              <a:t>being lost in the decomposition. (b) A schematic relation with </a:t>
            </a:r>
            <a:r>
              <a:rPr lang="en-US" altLang="en-US" sz="2200" dirty="0" smtClean="0">
                <a:solidFill>
                  <a:srgbClr val="000000"/>
                </a:solidFill>
                <a:latin typeface="+mn-lt"/>
              </a:rPr>
              <a:t>F</a:t>
            </a:r>
            <a:r>
              <a:rPr lang="en-US" altLang="en-US" sz="100" dirty="0" smtClean="0">
                <a:solidFill>
                  <a:srgbClr val="000000"/>
                </a:solidFill>
                <a:latin typeface="+mn-lt"/>
              </a:rPr>
              <a:t> </a:t>
            </a:r>
            <a:r>
              <a:rPr lang="en-US" altLang="en-US" sz="2200" dirty="0" smtClean="0">
                <a:solidFill>
                  <a:srgbClr val="000000"/>
                </a:solidFill>
                <a:latin typeface="+mn-lt"/>
              </a:rPr>
              <a:t>Ds</a:t>
            </a:r>
            <a:r>
              <a:rPr lang="en-US" altLang="en-US" sz="2200" dirty="0">
                <a:solidFill>
                  <a:srgbClr val="000000"/>
                </a:solidFill>
                <a:latin typeface="+mn-lt"/>
              </a:rPr>
              <a:t>; it is in </a:t>
            </a:r>
            <a:r>
              <a:rPr lang="en-US" altLang="en-US" sz="2200" dirty="0" smtClean="0">
                <a:solidFill>
                  <a:srgbClr val="000000"/>
                </a:solidFill>
                <a:latin typeface="+mn-lt"/>
              </a:rPr>
              <a:t>3N</a:t>
            </a:r>
            <a:r>
              <a:rPr lang="en-US" altLang="en-US" sz="100" dirty="0" smtClean="0">
                <a:solidFill>
                  <a:srgbClr val="000000"/>
                </a:solidFill>
                <a:latin typeface="+mn-lt"/>
              </a:rPr>
              <a:t> </a:t>
            </a:r>
            <a:r>
              <a:rPr lang="en-US" altLang="en-US" sz="2200" dirty="0" smtClean="0">
                <a:solidFill>
                  <a:srgbClr val="000000"/>
                </a:solidFill>
                <a:latin typeface="+mn-lt"/>
              </a:rPr>
              <a:t>F</a:t>
            </a:r>
            <a:r>
              <a:rPr lang="en-US" altLang="en-US" sz="2200" dirty="0">
                <a:solidFill>
                  <a:srgbClr val="000000"/>
                </a:solidFill>
                <a:latin typeface="+mn-lt"/>
              </a:rPr>
              <a:t>, but not in </a:t>
            </a:r>
            <a:r>
              <a:rPr lang="en-US" altLang="en-US" sz="2200" dirty="0" smtClean="0">
                <a:solidFill>
                  <a:srgbClr val="000000"/>
                </a:solidFill>
                <a:latin typeface="+mn-lt"/>
              </a:rPr>
              <a:t>B</a:t>
            </a:r>
            <a:r>
              <a:rPr lang="en-US" altLang="en-US" sz="100" dirty="0" smtClean="0">
                <a:solidFill>
                  <a:srgbClr val="000000"/>
                </a:solidFill>
                <a:latin typeface="+mn-lt"/>
              </a:rPr>
              <a:t> </a:t>
            </a:r>
            <a:r>
              <a:rPr lang="en-US" altLang="en-US" sz="2200" dirty="0" smtClean="0">
                <a:solidFill>
                  <a:srgbClr val="000000"/>
                </a:solidFill>
                <a:latin typeface="+mn-lt"/>
              </a:rPr>
              <a:t>C</a:t>
            </a:r>
            <a:r>
              <a:rPr lang="en-US" altLang="en-US" sz="100" dirty="0" smtClean="0">
                <a:solidFill>
                  <a:srgbClr val="000000"/>
                </a:solidFill>
                <a:latin typeface="+mn-lt"/>
              </a:rPr>
              <a:t> </a:t>
            </a:r>
            <a:r>
              <a:rPr lang="en-US" altLang="en-US" sz="2200" dirty="0" smtClean="0">
                <a:solidFill>
                  <a:srgbClr val="000000"/>
                </a:solidFill>
                <a:latin typeface="+mn-lt"/>
              </a:rPr>
              <a:t>N</a:t>
            </a:r>
            <a:r>
              <a:rPr lang="en-US" altLang="en-US" sz="100" dirty="0" smtClean="0">
                <a:solidFill>
                  <a:srgbClr val="000000"/>
                </a:solidFill>
                <a:latin typeface="+mn-lt"/>
              </a:rPr>
              <a:t> </a:t>
            </a:r>
            <a:r>
              <a:rPr lang="en-US" altLang="en-US" sz="2200" dirty="0" smtClean="0">
                <a:solidFill>
                  <a:srgbClr val="000000"/>
                </a:solidFill>
                <a:latin typeface="+mn-lt"/>
              </a:rPr>
              <a:t>F </a:t>
            </a:r>
            <a:r>
              <a:rPr lang="en-US" altLang="en-US" sz="2200" dirty="0">
                <a:solidFill>
                  <a:srgbClr val="000000"/>
                </a:solidFill>
                <a:latin typeface="+mn-lt"/>
              </a:rPr>
              <a:t>due to the f.d</a:t>
            </a:r>
            <a:r>
              <a:rPr lang="en-US" altLang="en-US" sz="2200" dirty="0" smtClean="0">
                <a:solidFill>
                  <a:srgbClr val="000000"/>
                </a:solidFill>
                <a:latin typeface="+mn-lt"/>
              </a:rPr>
              <a:t>. </a:t>
            </a:r>
            <a:r>
              <a:rPr lang="en-US" altLang="en-US" sz="2200" i="1" dirty="0" smtClean="0">
                <a:solidFill>
                  <a:srgbClr val="000000"/>
                </a:solidFill>
                <a:latin typeface="+mn-lt"/>
              </a:rPr>
              <a:t>C</a:t>
            </a:r>
            <a:r>
              <a:rPr lang="en-US" altLang="en-US" sz="2200" dirty="0" smtClean="0">
                <a:solidFill>
                  <a:srgbClr val="000000"/>
                </a:solidFill>
                <a:latin typeface="+mn-lt"/>
              </a:rPr>
              <a:t> </a:t>
            </a:r>
            <a:r>
              <a:rPr lang="en-US" altLang="en-US" sz="2200" b="1" dirty="0" smtClean="0"/>
              <a:t>→ </a:t>
            </a:r>
            <a:r>
              <a:rPr lang="en-US" altLang="en-US" sz="2200" i="1" dirty="0" smtClean="0"/>
              <a:t>B</a:t>
            </a:r>
          </a:p>
        </p:txBody>
      </p:sp>
      <p:pic>
        <p:nvPicPr>
          <p:cNvPr id="4" name="Picture 6" descr="Two part diagram illustrates B C N F Normalization. Diagram a displays Lots 1 A tuple with the following attributes: Property id number, County underscore name, Lot number, and Area. Functional dependencies are indicated by the following lines: F D 1 displays the functional dependency of the attributes County underscore name, Lot number, and Area on the key attribute Property id number. F D 2 displays the attributes, Property id number, and area dependent on County underscore name and Lot number. F D 5 displays the County underscore name dependent on Area. An arrow from F D 5 points to Lots 1 A X tuple which is labeled, B C N F Normalization. Lots 1 A X displays the attributes, Property id number, Area, and Lot number. Lots 1 A Y displays the attributes, Area and County underscore name. Diagram (b) represents the R tuple with the attributes A, B and C. A and B are the key attributes. Line F D 1 displays the functional dependency of C on the attributes A and B. Line F D 2 represents the functional dependency of B on C."/>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3011" y="1749848"/>
            <a:ext cx="5383789" cy="433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4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 Informal </a:t>
            </a:r>
            <a:r>
              <a:rPr lang="en-US" altLang="en-US" dirty="0"/>
              <a:t>Design Guidelines for Relational </a:t>
            </a:r>
            <a:r>
              <a:rPr lang="en-US" altLang="en-US" dirty="0" smtClean="0"/>
              <a:t>Databases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3866322"/>
          </a:xfrm>
        </p:spPr>
        <p:txBody>
          <a:bodyPr/>
          <a:lstStyle/>
          <a:p>
            <a:r>
              <a:rPr lang="en-US" sz="2400" dirty="0">
                <a:latin typeface="+mn-lt"/>
              </a:rPr>
              <a:t>What is relational database design?</a:t>
            </a:r>
          </a:p>
          <a:p>
            <a:pPr lvl="1"/>
            <a:r>
              <a:rPr lang="en-US" sz="2400" dirty="0">
                <a:latin typeface="+mn-lt"/>
              </a:rPr>
              <a:t>The grouping of attributes to form </a:t>
            </a:r>
            <a:r>
              <a:rPr lang="en-US" sz="2400" dirty="0" smtClean="0">
                <a:latin typeface="+mn-lt"/>
              </a:rPr>
              <a:t>“good” </a:t>
            </a:r>
            <a:r>
              <a:rPr lang="en-US" sz="2400" dirty="0">
                <a:latin typeface="+mn-lt"/>
              </a:rPr>
              <a:t>relation schemas</a:t>
            </a:r>
          </a:p>
          <a:p>
            <a:r>
              <a:rPr lang="en-US" sz="2400" dirty="0">
                <a:latin typeface="+mn-lt"/>
              </a:rPr>
              <a:t>Two levels of relation schemas</a:t>
            </a:r>
          </a:p>
          <a:p>
            <a:pPr lvl="1"/>
            <a:r>
              <a:rPr lang="en-US" sz="2400" dirty="0">
                <a:latin typeface="+mn-lt"/>
              </a:rPr>
              <a:t>The logical </a:t>
            </a:r>
            <a:r>
              <a:rPr lang="en-US" sz="2400" dirty="0" smtClean="0">
                <a:latin typeface="+mn-lt"/>
              </a:rPr>
              <a:t>“user view” </a:t>
            </a:r>
            <a:r>
              <a:rPr lang="en-US" sz="2400" dirty="0">
                <a:latin typeface="+mn-lt"/>
              </a:rPr>
              <a:t>level</a:t>
            </a:r>
          </a:p>
          <a:p>
            <a:pPr lvl="1"/>
            <a:r>
              <a:rPr lang="en-US" sz="2400" dirty="0">
                <a:latin typeface="+mn-lt"/>
              </a:rPr>
              <a:t>The storage </a:t>
            </a:r>
            <a:r>
              <a:rPr lang="en-US" sz="2400" dirty="0" smtClean="0">
                <a:latin typeface="+mn-lt"/>
              </a:rPr>
              <a:t>“base relation” </a:t>
            </a:r>
            <a:r>
              <a:rPr lang="en-US" sz="2400" dirty="0">
                <a:latin typeface="+mn-lt"/>
              </a:rPr>
              <a:t>level</a:t>
            </a:r>
          </a:p>
          <a:p>
            <a:r>
              <a:rPr lang="en-US" sz="2400" dirty="0">
                <a:latin typeface="+mn-lt"/>
              </a:rPr>
              <a:t>Design is concerned mainly with base relations</a:t>
            </a:r>
          </a:p>
          <a:p>
            <a:r>
              <a:rPr lang="en-US" sz="2400" dirty="0">
                <a:latin typeface="+mn-lt"/>
              </a:rPr>
              <a:t>What are the criteria for </a:t>
            </a:r>
            <a:r>
              <a:rPr lang="en-US" sz="2400" dirty="0" smtClean="0">
                <a:latin typeface="+mn-lt"/>
              </a:rPr>
              <a:t>“good” </a:t>
            </a:r>
            <a:r>
              <a:rPr lang="en-US" sz="2400" dirty="0">
                <a:latin typeface="+mn-lt"/>
              </a:rPr>
              <a:t>base relations?</a:t>
            </a:r>
          </a:p>
        </p:txBody>
      </p:sp>
    </p:spTree>
    <p:extLst>
      <p:ext uri="{BB962C8B-B14F-4D97-AF65-F5344CB8AC3E}">
        <p14:creationId xmlns:p14="http://schemas.microsoft.com/office/powerpoint/2010/main" val="4169133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a:t>
            </a:r>
            <a:r>
              <a:rPr lang="de-DE" altLang="en-US" dirty="0" smtClean="0"/>
              <a:t>14.14 </a:t>
            </a:r>
            <a:r>
              <a:rPr lang="en-US" altLang="en-US" dirty="0" smtClean="0"/>
              <a:t>A </a:t>
            </a:r>
            <a:r>
              <a:rPr lang="en-US" altLang="en-US" dirty="0"/>
              <a:t>Relation </a:t>
            </a:r>
            <a:r>
              <a:rPr lang="en-US" altLang="en-US" dirty="0" smtClean="0"/>
              <a:t>Teach That is </a:t>
            </a:r>
            <a:r>
              <a:rPr lang="en-US" altLang="en-US" dirty="0"/>
              <a:t>in </a:t>
            </a:r>
            <a:r>
              <a:rPr lang="en-US" altLang="en-US" dirty="0" smtClean="0"/>
              <a:t>3N</a:t>
            </a:r>
            <a:r>
              <a:rPr lang="en-US" altLang="en-US" sz="100" dirty="0" smtClean="0"/>
              <a:t> </a:t>
            </a:r>
            <a:r>
              <a:rPr lang="en-US" altLang="en-US" dirty="0" smtClean="0"/>
              <a:t>F </a:t>
            </a:r>
            <a:r>
              <a:rPr lang="en-US" altLang="en-US" dirty="0"/>
              <a:t>but Not in </a:t>
            </a:r>
            <a:r>
              <a:rPr lang="en-US" altLang="en-US" dirty="0" smtClean="0"/>
              <a:t>B</a:t>
            </a:r>
            <a:r>
              <a:rPr lang="en-US" altLang="en-US" sz="100" dirty="0" smtClean="0"/>
              <a:t> </a:t>
            </a:r>
            <a:r>
              <a:rPr lang="en-US" altLang="en-US" dirty="0" smtClean="0"/>
              <a:t>C</a:t>
            </a:r>
            <a:r>
              <a:rPr lang="en-US" altLang="en-US" sz="100" dirty="0" smtClean="0"/>
              <a:t> </a:t>
            </a:r>
            <a:r>
              <a:rPr lang="en-US" altLang="en-US" dirty="0" smtClean="0"/>
              <a:t>N</a:t>
            </a:r>
            <a:r>
              <a:rPr lang="en-US" altLang="en-US" sz="100" dirty="0" smtClean="0"/>
              <a:t> </a:t>
            </a:r>
            <a:r>
              <a:rPr lang="en-US" altLang="en-US" dirty="0" smtClean="0"/>
              <a:t>F</a:t>
            </a:r>
            <a:endParaRPr lang="en-US" dirty="0"/>
          </a:p>
        </p:txBody>
      </p:sp>
      <p:sp>
        <p:nvSpPr>
          <p:cNvPr id="4" name="Text Placeholder 3"/>
          <p:cNvSpPr>
            <a:spLocks noGrp="1"/>
          </p:cNvSpPr>
          <p:nvPr>
            <p:ph type="body" idx="1"/>
          </p:nvPr>
        </p:nvSpPr>
        <p:spPr>
          <a:xfrm>
            <a:off x="562896" y="1761203"/>
            <a:ext cx="8123903" cy="470720"/>
          </a:xfrm>
        </p:spPr>
        <p:txBody>
          <a:bodyPr/>
          <a:lstStyle/>
          <a:p>
            <a:pPr marL="0" indent="0">
              <a:buNone/>
            </a:pPr>
            <a:r>
              <a:rPr lang="en-US" sz="2400" dirty="0">
                <a:latin typeface="+mn-lt"/>
              </a:rPr>
              <a:t>TEACH</a:t>
            </a:r>
          </a:p>
        </p:txBody>
      </p:sp>
      <p:graphicFrame>
        <p:nvGraphicFramePr>
          <p:cNvPr id="3" name="Table 2"/>
          <p:cNvGraphicFramePr>
            <a:graphicFrameLocks noGrp="1"/>
          </p:cNvGraphicFramePr>
          <p:nvPr>
            <p:extLst>
              <p:ext uri="{D42A27DB-BD31-4B8C-83A1-F6EECF244321}">
                <p14:modId xmlns:p14="http://schemas.microsoft.com/office/powerpoint/2010/main" val="2137346691"/>
              </p:ext>
            </p:extLst>
          </p:nvPr>
        </p:nvGraphicFramePr>
        <p:xfrm>
          <a:off x="1012722" y="2467899"/>
          <a:ext cx="6902247" cy="3492131"/>
        </p:xfrm>
        <a:graphic>
          <a:graphicData uri="http://schemas.openxmlformats.org/drawingml/2006/table">
            <a:tbl>
              <a:tblPr firstRow="1" bandRow="1">
                <a:tableStyleId>{5940675A-B579-460E-94D1-54222C63F5DA}</a:tableStyleId>
              </a:tblPr>
              <a:tblGrid>
                <a:gridCol w="2300749">
                  <a:extLst>
                    <a:ext uri="{9D8B030D-6E8A-4147-A177-3AD203B41FA5}">
                      <a16:colId xmlns:a16="http://schemas.microsoft.com/office/drawing/2014/main" val="3181036643"/>
                    </a:ext>
                  </a:extLst>
                </a:gridCol>
                <a:gridCol w="2300749">
                  <a:extLst>
                    <a:ext uri="{9D8B030D-6E8A-4147-A177-3AD203B41FA5}">
                      <a16:colId xmlns:a16="http://schemas.microsoft.com/office/drawing/2014/main" val="2405482583"/>
                    </a:ext>
                  </a:extLst>
                </a:gridCol>
                <a:gridCol w="2300749">
                  <a:extLst>
                    <a:ext uri="{9D8B030D-6E8A-4147-A177-3AD203B41FA5}">
                      <a16:colId xmlns:a16="http://schemas.microsoft.com/office/drawing/2014/main" val="570754747"/>
                    </a:ext>
                  </a:extLst>
                </a:gridCol>
              </a:tblGrid>
              <a:tr h="324182">
                <a:tc>
                  <a:txBody>
                    <a:bodyPr/>
                    <a:lstStyle/>
                    <a:p>
                      <a:pPr algn="ctr"/>
                      <a:r>
                        <a:rPr lang="en-US" sz="1600" b="1" i="0" u="none" strike="noStrike" cap="none" baseline="0" dirty="0" smtClean="0">
                          <a:solidFill>
                            <a:schemeClr val="tx1"/>
                          </a:solidFill>
                          <a:latin typeface="+mn-lt"/>
                          <a:ea typeface="+mn-ea"/>
                          <a:cs typeface="+mn-cs"/>
                          <a:sym typeface="Arial"/>
                        </a:rPr>
                        <a:t>Student</a:t>
                      </a:r>
                      <a:endParaRPr lang="en-US" sz="1600" b="1" dirty="0"/>
                    </a:p>
                  </a:txBody>
                  <a:tcPr/>
                </a:tc>
                <a:tc>
                  <a:txBody>
                    <a:bodyPr/>
                    <a:lstStyle/>
                    <a:p>
                      <a:pPr algn="ctr"/>
                      <a:r>
                        <a:rPr lang="en-US" sz="1600" b="1" i="0" u="none" strike="noStrike" cap="none" baseline="0" dirty="0" smtClean="0">
                          <a:solidFill>
                            <a:schemeClr val="tx1"/>
                          </a:solidFill>
                          <a:latin typeface="+mn-lt"/>
                          <a:ea typeface="+mn-ea"/>
                          <a:cs typeface="+mn-cs"/>
                          <a:sym typeface="Arial"/>
                        </a:rPr>
                        <a:t>Course</a:t>
                      </a:r>
                      <a:endParaRPr lang="en-US" sz="1600" b="1" dirty="0"/>
                    </a:p>
                  </a:txBody>
                  <a:tcPr/>
                </a:tc>
                <a:tc>
                  <a:txBody>
                    <a:bodyPr/>
                    <a:lstStyle/>
                    <a:p>
                      <a:pPr algn="ctr"/>
                      <a:r>
                        <a:rPr lang="en-US" sz="1600" b="1" i="0" u="none" strike="noStrike" cap="none" baseline="0" dirty="0" smtClean="0">
                          <a:solidFill>
                            <a:schemeClr val="tx1"/>
                          </a:solidFill>
                          <a:latin typeface="+mn-lt"/>
                          <a:ea typeface="+mn-ea"/>
                          <a:cs typeface="+mn-cs"/>
                          <a:sym typeface="Arial"/>
                        </a:rPr>
                        <a:t>Instructor</a:t>
                      </a:r>
                      <a:endParaRPr lang="en-US" sz="1600" b="1" dirty="0"/>
                    </a:p>
                  </a:txBody>
                  <a:tcPr/>
                </a:tc>
                <a:extLst>
                  <a:ext uri="{0D108BD9-81ED-4DB2-BD59-A6C34878D82A}">
                    <a16:rowId xmlns:a16="http://schemas.microsoft.com/office/drawing/2014/main" val="1364406003"/>
                  </a:ext>
                </a:extLst>
              </a:tr>
              <a:tr h="326236">
                <a:tc>
                  <a:txBody>
                    <a:bodyPr/>
                    <a:lstStyle/>
                    <a:p>
                      <a:pPr algn="ctr"/>
                      <a:r>
                        <a:rPr lang="en-US" sz="1600" b="0" i="0" u="none" strike="noStrike" cap="none" baseline="0" dirty="0" smtClean="0">
                          <a:solidFill>
                            <a:schemeClr val="tx1"/>
                          </a:solidFill>
                          <a:latin typeface="+mn-lt"/>
                          <a:ea typeface="+mn-ea"/>
                          <a:cs typeface="+mn-cs"/>
                          <a:sym typeface="Arial"/>
                        </a:rPr>
                        <a:t>Narayan</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Database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Mark</a:t>
                      </a:r>
                      <a:endParaRPr lang="en-US" sz="1600" dirty="0"/>
                    </a:p>
                  </a:txBody>
                  <a:tcPr/>
                </a:tc>
                <a:extLst>
                  <a:ext uri="{0D108BD9-81ED-4DB2-BD59-A6C34878D82A}">
                    <a16:rowId xmlns:a16="http://schemas.microsoft.com/office/drawing/2014/main" val="2927912978"/>
                  </a:ext>
                </a:extLst>
              </a:tr>
              <a:tr h="342207">
                <a:tc>
                  <a:txBody>
                    <a:bodyPr/>
                    <a:lstStyle/>
                    <a:p>
                      <a:pPr algn="ctr"/>
                      <a:r>
                        <a:rPr lang="en-US" sz="1600" b="0" i="0" u="none" strike="noStrike" cap="none" baseline="0" dirty="0" smtClean="0">
                          <a:solidFill>
                            <a:schemeClr val="tx1"/>
                          </a:solidFill>
                          <a:latin typeface="+mn-lt"/>
                          <a:ea typeface="+mn-ea"/>
                          <a:cs typeface="+mn-cs"/>
                          <a:sym typeface="Arial"/>
                        </a:rPr>
                        <a:t>Smith</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Database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Navathe</a:t>
                      </a:r>
                      <a:endParaRPr lang="en-US" sz="1600" dirty="0"/>
                    </a:p>
                  </a:txBody>
                  <a:tcPr/>
                </a:tc>
                <a:extLst>
                  <a:ext uri="{0D108BD9-81ED-4DB2-BD59-A6C34878D82A}">
                    <a16:rowId xmlns:a16="http://schemas.microsoft.com/office/drawing/2014/main" val="3683224196"/>
                  </a:ext>
                </a:extLst>
              </a:tr>
              <a:tr h="324182">
                <a:tc>
                  <a:txBody>
                    <a:bodyPr/>
                    <a:lstStyle/>
                    <a:p>
                      <a:pPr algn="ctr"/>
                      <a:r>
                        <a:rPr lang="en-US" sz="1600" b="0" i="0" u="none" strike="noStrike" cap="none" baseline="0" dirty="0" smtClean="0">
                          <a:solidFill>
                            <a:schemeClr val="tx1"/>
                          </a:solidFill>
                          <a:latin typeface="+mn-lt"/>
                          <a:ea typeface="+mn-ea"/>
                          <a:cs typeface="+mn-cs"/>
                          <a:sym typeface="Arial"/>
                        </a:rPr>
                        <a:t>Smith</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Operating Systems</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Ammar</a:t>
                      </a:r>
                      <a:endParaRPr lang="en-US" sz="1600" dirty="0"/>
                    </a:p>
                  </a:txBody>
                  <a:tcPr/>
                </a:tc>
                <a:extLst>
                  <a:ext uri="{0D108BD9-81ED-4DB2-BD59-A6C34878D82A}">
                    <a16:rowId xmlns:a16="http://schemas.microsoft.com/office/drawing/2014/main" val="1312689325"/>
                  </a:ext>
                </a:extLst>
              </a:tr>
              <a:tr h="328519">
                <a:tc>
                  <a:txBody>
                    <a:bodyPr/>
                    <a:lstStyle/>
                    <a:p>
                      <a:pPr algn="ctr"/>
                      <a:r>
                        <a:rPr lang="en-US" sz="1600" b="0" i="0" u="none" strike="noStrike" cap="none" baseline="0" dirty="0" smtClean="0">
                          <a:solidFill>
                            <a:schemeClr val="tx1"/>
                          </a:solidFill>
                          <a:latin typeface="+mn-lt"/>
                          <a:ea typeface="+mn-ea"/>
                          <a:cs typeface="+mn-cs"/>
                          <a:sym typeface="Arial"/>
                        </a:rPr>
                        <a:t>Smith</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Theory</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Schulman</a:t>
                      </a:r>
                      <a:endParaRPr lang="en-US" sz="1600" dirty="0"/>
                    </a:p>
                  </a:txBody>
                  <a:tcPr/>
                </a:tc>
                <a:extLst>
                  <a:ext uri="{0D108BD9-81ED-4DB2-BD59-A6C34878D82A}">
                    <a16:rowId xmlns:a16="http://schemas.microsoft.com/office/drawing/2014/main" val="423796476"/>
                  </a:ext>
                </a:extLst>
              </a:tr>
              <a:tr h="326237">
                <a:tc>
                  <a:txBody>
                    <a:bodyPr/>
                    <a:lstStyle/>
                    <a:p>
                      <a:pPr algn="ctr"/>
                      <a:r>
                        <a:rPr lang="en-US" sz="1600" b="0" i="0" u="none" strike="noStrike" cap="none" baseline="0" dirty="0" smtClean="0">
                          <a:solidFill>
                            <a:schemeClr val="tx1"/>
                          </a:solidFill>
                          <a:latin typeface="+mn-lt"/>
                          <a:ea typeface="+mn-ea"/>
                          <a:cs typeface="+mn-cs"/>
                          <a:sym typeface="Arial"/>
                        </a:rPr>
                        <a:t>Wallace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Database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Mark</a:t>
                      </a:r>
                      <a:endParaRPr lang="en-US" sz="1600" dirty="0"/>
                    </a:p>
                  </a:txBody>
                  <a:tcPr/>
                </a:tc>
                <a:extLst>
                  <a:ext uri="{0D108BD9-81ED-4DB2-BD59-A6C34878D82A}">
                    <a16:rowId xmlns:a16="http://schemas.microsoft.com/office/drawing/2014/main" val="1858152418"/>
                  </a:ext>
                </a:extLst>
              </a:tr>
              <a:tr h="324182">
                <a:tc>
                  <a:txBody>
                    <a:bodyPr/>
                    <a:lstStyle/>
                    <a:p>
                      <a:pPr algn="ctr"/>
                      <a:r>
                        <a:rPr lang="en-US" sz="1600" b="0" i="0" u="none" strike="noStrike" cap="none" baseline="0" dirty="0" smtClean="0">
                          <a:solidFill>
                            <a:schemeClr val="tx1"/>
                          </a:solidFill>
                          <a:latin typeface="+mn-lt"/>
                          <a:ea typeface="+mn-ea"/>
                          <a:cs typeface="+mn-cs"/>
                          <a:sym typeface="Arial"/>
                        </a:rPr>
                        <a:t>Wallace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Operating Systems</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Ahamad</a:t>
                      </a:r>
                      <a:endParaRPr lang="en-US" sz="1600" dirty="0"/>
                    </a:p>
                  </a:txBody>
                  <a:tcPr/>
                </a:tc>
                <a:extLst>
                  <a:ext uri="{0D108BD9-81ED-4DB2-BD59-A6C34878D82A}">
                    <a16:rowId xmlns:a16="http://schemas.microsoft.com/office/drawing/2014/main" val="2375704093"/>
                  </a:ext>
                </a:extLst>
              </a:tr>
              <a:tr h="324182">
                <a:tc>
                  <a:txBody>
                    <a:bodyPr/>
                    <a:lstStyle/>
                    <a:p>
                      <a:pPr algn="ctr"/>
                      <a:r>
                        <a:rPr lang="en-US" sz="1600" b="0" i="0" u="none" strike="noStrike" cap="none" baseline="0" dirty="0" smtClean="0">
                          <a:solidFill>
                            <a:schemeClr val="tx1"/>
                          </a:solidFill>
                          <a:latin typeface="+mn-lt"/>
                          <a:ea typeface="+mn-ea"/>
                          <a:cs typeface="+mn-cs"/>
                          <a:sym typeface="Arial"/>
                        </a:rPr>
                        <a:t>Wong</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Database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Omiecinski</a:t>
                      </a:r>
                      <a:endParaRPr lang="en-US" sz="1600" dirty="0"/>
                    </a:p>
                  </a:txBody>
                  <a:tcPr/>
                </a:tc>
                <a:extLst>
                  <a:ext uri="{0D108BD9-81ED-4DB2-BD59-A6C34878D82A}">
                    <a16:rowId xmlns:a16="http://schemas.microsoft.com/office/drawing/2014/main" val="1426142974"/>
                  </a:ext>
                </a:extLst>
              </a:tr>
              <a:tr h="324182">
                <a:tc>
                  <a:txBody>
                    <a:bodyPr/>
                    <a:lstStyle/>
                    <a:p>
                      <a:pPr algn="ctr"/>
                      <a:r>
                        <a:rPr lang="en-US" sz="1600" b="0" i="0" u="none" strike="noStrike" cap="none" baseline="0" dirty="0" smtClean="0">
                          <a:solidFill>
                            <a:schemeClr val="tx1"/>
                          </a:solidFill>
                          <a:latin typeface="+mn-lt"/>
                          <a:ea typeface="+mn-ea"/>
                          <a:cs typeface="+mn-cs"/>
                          <a:sym typeface="Arial"/>
                        </a:rPr>
                        <a:t>Zelaya</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Database</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Navathe</a:t>
                      </a:r>
                      <a:endParaRPr lang="en-US" sz="1600" dirty="0"/>
                    </a:p>
                  </a:txBody>
                  <a:tcPr/>
                </a:tc>
                <a:extLst>
                  <a:ext uri="{0D108BD9-81ED-4DB2-BD59-A6C34878D82A}">
                    <a16:rowId xmlns:a16="http://schemas.microsoft.com/office/drawing/2014/main" val="1942993706"/>
                  </a:ext>
                </a:extLst>
              </a:tr>
              <a:tr h="467684">
                <a:tc>
                  <a:txBody>
                    <a:bodyPr/>
                    <a:lstStyle/>
                    <a:p>
                      <a:pPr algn="ctr"/>
                      <a:r>
                        <a:rPr lang="en-US" sz="1600" b="0" i="0" u="none" strike="noStrike" cap="none" baseline="0" dirty="0" smtClean="0">
                          <a:solidFill>
                            <a:schemeClr val="tx1"/>
                          </a:solidFill>
                          <a:latin typeface="+mn-lt"/>
                          <a:ea typeface="+mn-ea"/>
                          <a:cs typeface="+mn-cs"/>
                          <a:sym typeface="Arial"/>
                        </a:rPr>
                        <a:t>Narayan</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Operating Systems</a:t>
                      </a:r>
                      <a:endParaRPr lang="en-US" sz="1600" dirty="0"/>
                    </a:p>
                  </a:txBody>
                  <a:tcPr/>
                </a:tc>
                <a:tc>
                  <a:txBody>
                    <a:bodyPr/>
                    <a:lstStyle/>
                    <a:p>
                      <a:pPr algn="ctr"/>
                      <a:r>
                        <a:rPr lang="en-US" sz="1600" b="0" i="0" u="none" strike="noStrike" cap="none" baseline="0" dirty="0" smtClean="0">
                          <a:solidFill>
                            <a:schemeClr val="tx1"/>
                          </a:solidFill>
                          <a:latin typeface="+mn-lt"/>
                          <a:ea typeface="+mn-ea"/>
                          <a:cs typeface="+mn-cs"/>
                          <a:sym typeface="Arial"/>
                        </a:rPr>
                        <a:t>Ammar</a:t>
                      </a:r>
                      <a:endParaRPr lang="en-US" sz="1600" dirty="0"/>
                    </a:p>
                  </a:txBody>
                  <a:tcPr/>
                </a:tc>
                <a:extLst>
                  <a:ext uri="{0D108BD9-81ED-4DB2-BD59-A6C34878D82A}">
                    <a16:rowId xmlns:a16="http://schemas.microsoft.com/office/drawing/2014/main" val="2640135886"/>
                  </a:ext>
                </a:extLst>
              </a:tr>
            </a:tbl>
          </a:graphicData>
        </a:graphic>
      </p:graphicFrame>
    </p:spTree>
    <p:extLst>
      <p:ext uri="{BB962C8B-B14F-4D97-AF65-F5344CB8AC3E}">
        <p14:creationId xmlns:p14="http://schemas.microsoft.com/office/powerpoint/2010/main" val="15277087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Achieving the B</a:t>
            </a:r>
            <a:r>
              <a:rPr lang="en-US" altLang="en-US" sz="100" dirty="0"/>
              <a:t> </a:t>
            </a:r>
            <a:r>
              <a:rPr lang="en-US" altLang="en-US" sz="3200" dirty="0"/>
              <a:t>C</a:t>
            </a:r>
            <a:r>
              <a:rPr lang="en-US" altLang="en-US" sz="100" dirty="0"/>
              <a:t> </a:t>
            </a:r>
            <a:r>
              <a:rPr lang="en-US" altLang="en-US" sz="3200" dirty="0"/>
              <a:t>N</a:t>
            </a:r>
            <a:r>
              <a:rPr lang="en-US" altLang="en-US" sz="100" dirty="0"/>
              <a:t> </a:t>
            </a:r>
            <a:r>
              <a:rPr lang="en-US" altLang="en-US" sz="3200" dirty="0"/>
              <a:t>F </a:t>
            </a:r>
            <a:r>
              <a:rPr lang="en-US" altLang="en-US" sz="3200" dirty="0" smtClean="0"/>
              <a:t>by Decomposition </a:t>
            </a:r>
            <a:r>
              <a:rPr lang="en-US" altLang="en-US" sz="2000" b="0" dirty="0"/>
              <a:t>(1 of 2)</a:t>
            </a:r>
            <a:endParaRPr lang="en-US" dirty="0"/>
          </a:p>
        </p:txBody>
      </p:sp>
      <p:sp>
        <p:nvSpPr>
          <p:cNvPr id="5" name="Text Placeholder 4"/>
          <p:cNvSpPr>
            <a:spLocks noGrp="1"/>
          </p:cNvSpPr>
          <p:nvPr>
            <p:ph type="body" idx="1"/>
          </p:nvPr>
        </p:nvSpPr>
        <p:spPr>
          <a:xfrm>
            <a:off x="457200" y="1419224"/>
            <a:ext cx="8229600" cy="5000625"/>
          </a:xfrm>
        </p:spPr>
        <p:txBody>
          <a:bodyPr/>
          <a:lstStyle/>
          <a:p>
            <a:r>
              <a:rPr lang="en-US" sz="2200" dirty="0">
                <a:latin typeface="+mn-lt"/>
              </a:rPr>
              <a:t>Two F</a:t>
            </a:r>
            <a:r>
              <a:rPr lang="en-US" sz="100" dirty="0">
                <a:latin typeface="+mn-lt"/>
              </a:rPr>
              <a:t> </a:t>
            </a:r>
            <a:r>
              <a:rPr lang="en-US" sz="2200" dirty="0">
                <a:latin typeface="+mn-lt"/>
              </a:rPr>
              <a:t>D</a:t>
            </a:r>
            <a:r>
              <a:rPr lang="en-US" sz="100" dirty="0">
                <a:latin typeface="+mn-lt"/>
              </a:rPr>
              <a:t> </a:t>
            </a:r>
            <a:r>
              <a:rPr lang="en-US" sz="2200" dirty="0">
                <a:latin typeface="+mn-lt"/>
              </a:rPr>
              <a:t>s exist in the relation TEACH</a:t>
            </a:r>
            <a:r>
              <a:rPr lang="en-US" sz="2200" dirty="0" smtClean="0">
                <a:latin typeface="+mn-lt"/>
              </a:rPr>
              <a:t>:</a:t>
            </a:r>
            <a:endParaRPr lang="en-US" sz="2200" dirty="0">
              <a:latin typeface="+mn-lt"/>
            </a:endParaRPr>
          </a:p>
          <a:p>
            <a:pPr lvl="1" eaLnBrk="1" hangingPunct="1"/>
            <a:r>
              <a:rPr lang="en-US" altLang="en-US" sz="2200" dirty="0" smtClean="0">
                <a:latin typeface="+mn-lt"/>
              </a:rPr>
              <a:t>f</a:t>
            </a:r>
            <a:r>
              <a:rPr lang="en-US" altLang="en-US" sz="100" dirty="0" smtClean="0">
                <a:latin typeface="+mn-lt"/>
              </a:rPr>
              <a:t> </a:t>
            </a:r>
            <a:r>
              <a:rPr lang="en-US" altLang="en-US" sz="2200" dirty="0" smtClean="0">
                <a:latin typeface="+mn-lt"/>
              </a:rPr>
              <a:t>d1</a:t>
            </a:r>
            <a:r>
              <a:rPr lang="en-US" altLang="en-US" sz="2200" dirty="0">
                <a:latin typeface="+mn-lt"/>
              </a:rPr>
              <a:t>: { student, course} </a:t>
            </a:r>
            <a:r>
              <a:rPr lang="en-US" altLang="en-US" sz="2200" b="1" dirty="0">
                <a:latin typeface="+mn-lt"/>
              </a:rPr>
              <a:t>→</a:t>
            </a:r>
            <a:r>
              <a:rPr lang="en-US" altLang="en-US" sz="2200" dirty="0" smtClean="0">
                <a:latin typeface="+mn-lt"/>
              </a:rPr>
              <a:t> </a:t>
            </a:r>
            <a:r>
              <a:rPr lang="en-US" altLang="en-US" sz="2200" dirty="0">
                <a:latin typeface="+mn-lt"/>
              </a:rPr>
              <a:t>instructor</a:t>
            </a:r>
          </a:p>
          <a:p>
            <a:pPr lvl="1" eaLnBrk="1" hangingPunct="1"/>
            <a:r>
              <a:rPr lang="en-US" altLang="en-US" sz="2200" dirty="0">
                <a:latin typeface="+mn-lt"/>
              </a:rPr>
              <a:t>f</a:t>
            </a:r>
            <a:r>
              <a:rPr lang="en-US" altLang="en-US" sz="100" dirty="0" smtClean="0">
                <a:latin typeface="+mn-lt"/>
              </a:rPr>
              <a:t> </a:t>
            </a:r>
            <a:r>
              <a:rPr lang="en-US" altLang="en-US" sz="2200" dirty="0" smtClean="0">
                <a:latin typeface="+mn-lt"/>
              </a:rPr>
              <a:t>d2</a:t>
            </a:r>
            <a:r>
              <a:rPr lang="en-US" altLang="en-US" sz="2200" dirty="0">
                <a:latin typeface="+mn-lt"/>
              </a:rPr>
              <a:t>: instructor </a:t>
            </a:r>
            <a:r>
              <a:rPr lang="en-US" altLang="en-US" sz="2200" b="1" dirty="0">
                <a:latin typeface="+mn-lt"/>
              </a:rPr>
              <a:t>→</a:t>
            </a:r>
            <a:r>
              <a:rPr lang="en-US" altLang="en-US" sz="2200" dirty="0" smtClean="0">
                <a:latin typeface="+mn-lt"/>
              </a:rPr>
              <a:t> course</a:t>
            </a:r>
            <a:endParaRPr lang="en-US" altLang="en-US" sz="2200" dirty="0">
              <a:latin typeface="+mn-lt"/>
            </a:endParaRPr>
          </a:p>
          <a:p>
            <a:pPr eaLnBrk="1" hangingPunct="1"/>
            <a:r>
              <a:rPr lang="en-US" altLang="en-US" sz="2400" dirty="0">
                <a:latin typeface="+mn-lt"/>
              </a:rPr>
              <a:t>{student, course} is a candidate key for this relation and that the dependencies shown follow the pattern in Figure 14.13 (b).</a:t>
            </a:r>
          </a:p>
          <a:p>
            <a:pPr lvl="1" eaLnBrk="1" hangingPunct="1"/>
            <a:r>
              <a:rPr lang="en-US" altLang="en-US" sz="2200" dirty="0">
                <a:latin typeface="+mn-lt"/>
              </a:rPr>
              <a:t>So this relation is in </a:t>
            </a:r>
            <a:r>
              <a:rPr lang="en-US" altLang="en-US" sz="2200" dirty="0" smtClean="0">
                <a:latin typeface="+mn-lt"/>
              </a:rPr>
              <a:t>3N</a:t>
            </a:r>
            <a:r>
              <a:rPr lang="en-US" altLang="en-US" sz="100" dirty="0" smtClean="0">
                <a:latin typeface="+mn-lt"/>
              </a:rPr>
              <a:t> </a:t>
            </a:r>
            <a:r>
              <a:rPr lang="en-US" altLang="en-US" sz="2200" dirty="0" smtClean="0">
                <a:latin typeface="+mn-lt"/>
              </a:rPr>
              <a:t>F </a:t>
            </a:r>
            <a:r>
              <a:rPr lang="en-US" altLang="en-US" sz="2200" b="1" dirty="0">
                <a:latin typeface="+mn-lt"/>
              </a:rPr>
              <a:t>but not in</a:t>
            </a:r>
            <a:r>
              <a:rPr lang="en-US" altLang="en-US" sz="2200" dirty="0">
                <a:latin typeface="+mn-lt"/>
              </a:rPr>
              <a:t> </a:t>
            </a:r>
            <a:r>
              <a:rPr lang="en-US" altLang="en-US" sz="2200" dirty="0" smtClean="0">
                <a:latin typeface="+mn-lt"/>
              </a:rPr>
              <a:t>B</a:t>
            </a:r>
            <a:r>
              <a:rPr lang="en-US" altLang="en-US" sz="100" dirty="0" smtClean="0">
                <a:latin typeface="+mn-lt"/>
              </a:rPr>
              <a:t> </a:t>
            </a:r>
            <a:r>
              <a:rPr lang="en-US" altLang="en-US" sz="2200" dirty="0" smtClean="0">
                <a:latin typeface="+mn-lt"/>
              </a:rPr>
              <a:t>C</a:t>
            </a:r>
            <a:r>
              <a:rPr lang="en-US" altLang="en-US" sz="100" dirty="0" smtClean="0">
                <a:latin typeface="+mn-lt"/>
              </a:rPr>
              <a:t> </a:t>
            </a:r>
            <a:r>
              <a:rPr lang="en-US" altLang="en-US" sz="2200" dirty="0" smtClean="0">
                <a:latin typeface="+mn-lt"/>
              </a:rPr>
              <a:t>N</a:t>
            </a:r>
            <a:r>
              <a:rPr lang="en-US" altLang="en-US" sz="100" dirty="0" smtClean="0">
                <a:latin typeface="+mn-lt"/>
              </a:rPr>
              <a:t> </a:t>
            </a:r>
            <a:r>
              <a:rPr lang="en-US" altLang="en-US" sz="2200" dirty="0" smtClean="0">
                <a:latin typeface="+mn-lt"/>
              </a:rPr>
              <a:t>F</a:t>
            </a:r>
            <a:endParaRPr lang="en-US" altLang="en-US" sz="2200" dirty="0">
              <a:latin typeface="+mn-lt"/>
            </a:endParaRPr>
          </a:p>
          <a:p>
            <a:pPr eaLnBrk="1" hangingPunct="1"/>
            <a:r>
              <a:rPr lang="en-US" altLang="en-US" sz="2400" dirty="0">
                <a:latin typeface="+mn-lt"/>
              </a:rPr>
              <a:t>A relation </a:t>
            </a:r>
            <a:r>
              <a:rPr lang="en-US" altLang="en-US" sz="2400" b="1" dirty="0">
                <a:latin typeface="+mn-lt"/>
              </a:rPr>
              <a:t>NOT</a:t>
            </a:r>
            <a:r>
              <a:rPr lang="en-US" altLang="en-US" sz="2400" dirty="0">
                <a:latin typeface="+mn-lt"/>
              </a:rPr>
              <a:t> in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should be decomposed so as to meet this property, while possibly forgoing the preservation of all functional dependencies in the decomposed relations.</a:t>
            </a:r>
          </a:p>
          <a:p>
            <a:pPr lvl="1" eaLnBrk="1" hangingPunct="1"/>
            <a:r>
              <a:rPr lang="en-US" altLang="en-US" sz="2200" dirty="0">
                <a:latin typeface="+mn-lt"/>
              </a:rPr>
              <a:t>(See Algorithm 15.3</a:t>
            </a:r>
            <a:r>
              <a:rPr lang="en-US" altLang="en-US" sz="2200" dirty="0" smtClean="0">
                <a:latin typeface="+mn-lt"/>
              </a:rPr>
              <a:t>)</a:t>
            </a:r>
            <a:endParaRPr lang="en-US" sz="2200" dirty="0">
              <a:latin typeface="+mn-lt"/>
            </a:endParaRPr>
          </a:p>
        </p:txBody>
      </p:sp>
    </p:spTree>
    <p:extLst>
      <p:ext uri="{BB962C8B-B14F-4D97-AF65-F5344CB8AC3E}">
        <p14:creationId xmlns:p14="http://schemas.microsoft.com/office/powerpoint/2010/main" val="28974569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sz="3200" dirty="0"/>
              <a:t>Achieving the B</a:t>
            </a:r>
            <a:r>
              <a:rPr lang="en-US" altLang="en-US" sz="100" dirty="0"/>
              <a:t> </a:t>
            </a:r>
            <a:r>
              <a:rPr lang="en-US" altLang="en-US" sz="3200" dirty="0"/>
              <a:t>C</a:t>
            </a:r>
            <a:r>
              <a:rPr lang="en-US" altLang="en-US" sz="100" dirty="0"/>
              <a:t> </a:t>
            </a:r>
            <a:r>
              <a:rPr lang="en-US" altLang="en-US" sz="3200" dirty="0"/>
              <a:t>N</a:t>
            </a:r>
            <a:r>
              <a:rPr lang="en-US" altLang="en-US" sz="100" dirty="0"/>
              <a:t> </a:t>
            </a:r>
            <a:r>
              <a:rPr lang="en-US" altLang="en-US" sz="3200" dirty="0"/>
              <a:t>F by Decomposition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sz="1800" dirty="0">
                <a:latin typeface="+mn-lt"/>
              </a:rPr>
              <a:t>Three possible decompositions for relation TEACH</a:t>
            </a:r>
          </a:p>
          <a:p>
            <a:pPr lvl="1"/>
            <a:r>
              <a:rPr lang="en-US" sz="1800" dirty="0">
                <a:latin typeface="+mn-lt"/>
              </a:rPr>
              <a:t>D1: {</a:t>
            </a:r>
            <a:r>
              <a:rPr lang="en-US" sz="1800" b="1" dirty="0">
                <a:latin typeface="+mn-lt"/>
              </a:rPr>
              <a:t>student, instructor</a:t>
            </a:r>
            <a:r>
              <a:rPr lang="en-US" sz="1800" dirty="0">
                <a:latin typeface="+mn-lt"/>
              </a:rPr>
              <a:t>} and {</a:t>
            </a:r>
            <a:r>
              <a:rPr lang="en-US" sz="1800" b="1" dirty="0">
                <a:latin typeface="+mn-lt"/>
              </a:rPr>
              <a:t>student, course</a:t>
            </a:r>
            <a:r>
              <a:rPr lang="en-US" sz="1800" dirty="0">
                <a:latin typeface="+mn-lt"/>
              </a:rPr>
              <a:t>}</a:t>
            </a:r>
          </a:p>
          <a:p>
            <a:pPr lvl="1"/>
            <a:r>
              <a:rPr lang="en-US" sz="1800" dirty="0">
                <a:latin typeface="+mn-lt"/>
              </a:rPr>
              <a:t>D2: {course, </a:t>
            </a:r>
            <a:r>
              <a:rPr lang="en-US" sz="1800" b="1" dirty="0">
                <a:latin typeface="+mn-lt"/>
              </a:rPr>
              <a:t>instructor</a:t>
            </a:r>
            <a:r>
              <a:rPr lang="en-US" sz="1800" dirty="0">
                <a:latin typeface="+mn-lt"/>
              </a:rPr>
              <a:t>} and {</a:t>
            </a:r>
            <a:r>
              <a:rPr lang="en-US" sz="1800" b="1" dirty="0">
                <a:latin typeface="+mn-lt"/>
              </a:rPr>
              <a:t>course, student</a:t>
            </a:r>
            <a:r>
              <a:rPr lang="en-US" sz="1800" dirty="0">
                <a:latin typeface="+mn-lt"/>
              </a:rPr>
              <a:t>}</a:t>
            </a:r>
          </a:p>
          <a:p>
            <a:pPr lvl="1"/>
            <a:r>
              <a:rPr lang="en-US" sz="1800" dirty="0">
                <a:latin typeface="+mn-lt"/>
              </a:rPr>
              <a:t>D3: {</a:t>
            </a:r>
            <a:r>
              <a:rPr lang="en-US" sz="1800" b="1" dirty="0">
                <a:latin typeface="+mn-lt"/>
              </a:rPr>
              <a:t>instructor</a:t>
            </a:r>
            <a:r>
              <a:rPr lang="en-US" sz="1800" dirty="0">
                <a:latin typeface="+mn-lt"/>
              </a:rPr>
              <a:t>, course} and {</a:t>
            </a:r>
            <a:r>
              <a:rPr lang="en-US" sz="1800" b="1" dirty="0">
                <a:latin typeface="+mn-lt"/>
              </a:rPr>
              <a:t>instructor, student</a:t>
            </a:r>
            <a:r>
              <a:rPr lang="en-US" sz="1800" dirty="0">
                <a:latin typeface="+mn-lt"/>
              </a:rPr>
              <a:t>} </a:t>
            </a:r>
            <a:r>
              <a:rPr lang="en-US" sz="1800" dirty="0" smtClean="0">
                <a:latin typeface="+mn-lt"/>
                <a:sym typeface="Wingdings" panose="05000000000000000000" pitchFamily="2" charset="2"/>
              </a:rPr>
              <a:t></a:t>
            </a:r>
            <a:endParaRPr lang="en-US" sz="1800" dirty="0">
              <a:latin typeface="+mn-lt"/>
            </a:endParaRPr>
          </a:p>
          <a:p>
            <a:r>
              <a:rPr lang="en-US" sz="1800" dirty="0">
                <a:latin typeface="+mn-lt"/>
              </a:rPr>
              <a:t>All three decompositions will lose </a:t>
            </a:r>
            <a:r>
              <a:rPr lang="en-US" sz="1800" dirty="0" smtClean="0">
                <a:latin typeface="+mn-lt"/>
              </a:rPr>
              <a:t>f</a:t>
            </a:r>
            <a:r>
              <a:rPr lang="en-US" sz="100" dirty="0" smtClean="0">
                <a:latin typeface="+mn-lt"/>
              </a:rPr>
              <a:t> </a:t>
            </a:r>
            <a:r>
              <a:rPr lang="en-US" sz="1800" dirty="0" smtClean="0">
                <a:latin typeface="+mn-lt"/>
              </a:rPr>
              <a:t>d1</a:t>
            </a:r>
            <a:r>
              <a:rPr lang="en-US" sz="1800" dirty="0">
                <a:latin typeface="+mn-lt"/>
              </a:rPr>
              <a:t>.</a:t>
            </a:r>
          </a:p>
          <a:p>
            <a:pPr lvl="1"/>
            <a:r>
              <a:rPr lang="en-US" sz="1800" dirty="0">
                <a:latin typeface="+mn-lt"/>
              </a:rPr>
              <a:t>We have to settle for sacrificing the functional dependency preservation. But we </a:t>
            </a:r>
            <a:r>
              <a:rPr lang="en-US" sz="1800" b="1" dirty="0">
                <a:latin typeface="+mn-lt"/>
              </a:rPr>
              <a:t>cannot</a:t>
            </a:r>
            <a:r>
              <a:rPr lang="en-US" sz="1800" dirty="0">
                <a:latin typeface="+mn-lt"/>
              </a:rPr>
              <a:t> sacrifice the non-additivity property after decomposition.</a:t>
            </a:r>
          </a:p>
          <a:p>
            <a:r>
              <a:rPr lang="en-US" sz="1800" dirty="0">
                <a:latin typeface="+mn-lt"/>
              </a:rPr>
              <a:t>Out of the above three, only the 3rd decomposition will not generate spurious tuples after join. (and hence has the non-additivity property).</a:t>
            </a:r>
          </a:p>
          <a:p>
            <a:r>
              <a:rPr lang="en-US" sz="1800" dirty="0">
                <a:latin typeface="+mn-lt"/>
              </a:rPr>
              <a:t>A test to determine whether a binary decomposition (decomposition into two relations) is non-additive (lossless) is discussed under Property </a:t>
            </a:r>
            <a:r>
              <a:rPr lang="en-US" sz="1800" dirty="0" smtClean="0">
                <a:latin typeface="+mn-lt"/>
              </a:rPr>
              <a:t>N</a:t>
            </a:r>
            <a:r>
              <a:rPr lang="en-US" sz="100" dirty="0" smtClean="0">
                <a:latin typeface="+mn-lt"/>
              </a:rPr>
              <a:t> </a:t>
            </a:r>
            <a:r>
              <a:rPr lang="en-US" sz="1800" dirty="0" smtClean="0">
                <a:latin typeface="+mn-lt"/>
              </a:rPr>
              <a:t>J</a:t>
            </a:r>
            <a:r>
              <a:rPr lang="en-US" sz="100" dirty="0" smtClean="0">
                <a:latin typeface="+mn-lt"/>
              </a:rPr>
              <a:t> </a:t>
            </a:r>
            <a:r>
              <a:rPr lang="en-US" sz="1800" dirty="0" smtClean="0">
                <a:latin typeface="+mn-lt"/>
              </a:rPr>
              <a:t>B </a:t>
            </a:r>
            <a:r>
              <a:rPr lang="en-US" sz="1800" dirty="0">
                <a:latin typeface="+mn-lt"/>
              </a:rPr>
              <a:t>on the next slide. We then show how the third decomposition above meets the property.</a:t>
            </a:r>
          </a:p>
        </p:txBody>
      </p:sp>
    </p:spTree>
    <p:extLst>
      <p:ext uri="{BB962C8B-B14F-4D97-AF65-F5344CB8AC3E}">
        <p14:creationId xmlns:p14="http://schemas.microsoft.com/office/powerpoint/2010/main" val="6940418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Checking Non-Additivity of Binary Relational </a:t>
            </a:r>
            <a:r>
              <a:rPr lang="en-US" dirty="0" smtClean="0"/>
              <a:t>Decompositions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2132841"/>
          </a:xfrm>
        </p:spPr>
        <p:txBody>
          <a:bodyPr/>
          <a:lstStyle/>
          <a:p>
            <a:r>
              <a:rPr lang="en-US" sz="2000" dirty="0">
                <a:latin typeface="+mn-lt"/>
              </a:rPr>
              <a:t>Testing Binary Decompositions for Lossless Join (Non-additive Join) Property</a:t>
            </a:r>
          </a:p>
          <a:p>
            <a:pPr marL="741600" lvl="1" indent="-284400">
              <a:buFont typeface="Arial" panose="020B0604020202020204" pitchFamily="34" charset="0"/>
              <a:buChar char="–"/>
            </a:pPr>
            <a:r>
              <a:rPr lang="en-US" sz="2000" b="1" dirty="0">
                <a:latin typeface="+mn-lt"/>
              </a:rPr>
              <a:t>Binary Decomposition:</a:t>
            </a:r>
            <a:r>
              <a:rPr lang="en-US" sz="2000" dirty="0">
                <a:latin typeface="+mn-lt"/>
              </a:rPr>
              <a:t> Decomposition of a relation </a:t>
            </a:r>
            <a:r>
              <a:rPr lang="en-US" sz="2000" i="1" dirty="0">
                <a:latin typeface="+mn-lt"/>
              </a:rPr>
              <a:t>R</a:t>
            </a:r>
            <a:r>
              <a:rPr lang="en-US" sz="2000" dirty="0">
                <a:latin typeface="+mn-lt"/>
              </a:rPr>
              <a:t> into two relations.</a:t>
            </a:r>
          </a:p>
          <a:p>
            <a:pPr marL="741600" lvl="1" indent="-284400">
              <a:buFont typeface="Arial" panose="020B0604020202020204" pitchFamily="34" charset="0"/>
              <a:buChar char="–"/>
            </a:pPr>
            <a:r>
              <a:rPr lang="en-US" sz="2000" b="1" dirty="0">
                <a:latin typeface="+mn-lt"/>
              </a:rPr>
              <a:t>PROPERTY </a:t>
            </a:r>
            <a:r>
              <a:rPr lang="en-US" sz="2000" b="1" dirty="0" smtClean="0">
                <a:latin typeface="+mn-lt"/>
              </a:rPr>
              <a:t>N</a:t>
            </a:r>
            <a:r>
              <a:rPr lang="en-US" sz="100" b="1" dirty="0" smtClean="0">
                <a:latin typeface="+mn-lt"/>
              </a:rPr>
              <a:t> </a:t>
            </a:r>
            <a:r>
              <a:rPr lang="en-US" sz="2000" b="1" dirty="0" smtClean="0">
                <a:latin typeface="+mn-lt"/>
              </a:rPr>
              <a:t>J</a:t>
            </a:r>
            <a:r>
              <a:rPr lang="en-US" sz="100" b="1" dirty="0" smtClean="0">
                <a:latin typeface="+mn-lt"/>
              </a:rPr>
              <a:t> </a:t>
            </a:r>
            <a:r>
              <a:rPr lang="en-US" sz="2000" b="1" dirty="0" smtClean="0">
                <a:latin typeface="+mn-lt"/>
              </a:rPr>
              <a:t>B </a:t>
            </a:r>
            <a:r>
              <a:rPr lang="en-US" sz="2000" b="1" dirty="0">
                <a:latin typeface="+mn-lt"/>
              </a:rPr>
              <a:t>(non-additive join test for binary decompositions):</a:t>
            </a:r>
            <a:r>
              <a:rPr lang="en-US" sz="2000" dirty="0">
                <a:latin typeface="+mn-lt"/>
              </a:rPr>
              <a:t> A </a:t>
            </a:r>
            <a:r>
              <a:rPr lang="en-US" sz="2000" dirty="0" smtClean="0">
                <a:latin typeface="+mn-lt"/>
              </a:rPr>
              <a:t>decomposition</a:t>
            </a:r>
            <a:endParaRPr lang="en-US" sz="2400" dirty="0">
              <a:latin typeface="+mn-lt"/>
            </a:endParaRPr>
          </a:p>
        </p:txBody>
      </p:sp>
      <p:sp>
        <p:nvSpPr>
          <p:cNvPr id="7" name="Content Placeholder 6"/>
          <p:cNvSpPr>
            <a:spLocks noGrp="1"/>
          </p:cNvSpPr>
          <p:nvPr>
            <p:ph sz="quarter" idx="13"/>
          </p:nvPr>
        </p:nvSpPr>
        <p:spPr>
          <a:xfrm>
            <a:off x="1058254" y="3321197"/>
            <a:ext cx="7620000" cy="1018920"/>
          </a:xfrm>
        </p:spPr>
        <p:txBody>
          <a:bodyPr/>
          <a:lstStyle/>
          <a:p>
            <a:pPr marL="179388" lvl="1" indent="5648325">
              <a:buNone/>
            </a:pPr>
            <a:r>
              <a:rPr lang="en-US" sz="2000" dirty="0">
                <a:latin typeface="+mn-lt"/>
              </a:rPr>
              <a:t>of </a:t>
            </a:r>
            <a:r>
              <a:rPr lang="en-US" sz="2000" i="1" dirty="0">
                <a:latin typeface="+mn-lt"/>
              </a:rPr>
              <a:t>R</a:t>
            </a:r>
            <a:r>
              <a:rPr lang="en-US" sz="2000" dirty="0">
                <a:latin typeface="+mn-lt"/>
              </a:rPr>
              <a:t> has the lossless join property with respect to a set of functional dependencies F on R </a:t>
            </a:r>
            <a:r>
              <a:rPr lang="en-US" sz="2000" b="1" dirty="0">
                <a:latin typeface="+mn-lt"/>
              </a:rPr>
              <a:t>if and only if</a:t>
            </a:r>
            <a:r>
              <a:rPr lang="en-US" sz="2000" dirty="0">
                <a:latin typeface="+mn-lt"/>
              </a:rPr>
              <a:t> </a:t>
            </a:r>
            <a:r>
              <a:rPr lang="en-US" sz="2000" dirty="0" smtClean="0">
                <a:latin typeface="+mn-lt"/>
              </a:rPr>
              <a:t>either</a:t>
            </a:r>
            <a:endParaRPr lang="en-US" sz="2000" dirty="0">
              <a:latin typeface="+mn-lt"/>
            </a:endParaRPr>
          </a:p>
        </p:txBody>
      </p:sp>
      <p:graphicFrame>
        <p:nvGraphicFramePr>
          <p:cNvPr id="12" name="Object 11" descr="p= left brace R sub 1, R sub 2 right brace"/>
          <p:cNvGraphicFramePr>
            <a:graphicFrameLocks noChangeAspect="1"/>
          </p:cNvGraphicFramePr>
          <p:nvPr>
            <p:extLst>
              <p:ext uri="{D42A27DB-BD31-4B8C-83A1-F6EECF244321}">
                <p14:modId xmlns:p14="http://schemas.microsoft.com/office/powerpoint/2010/main" val="1879695515"/>
              </p:ext>
            </p:extLst>
          </p:nvPr>
        </p:nvGraphicFramePr>
        <p:xfrm>
          <a:off x="5428898" y="3364879"/>
          <a:ext cx="1452197" cy="368163"/>
        </p:xfrm>
        <a:graphic>
          <a:graphicData uri="http://schemas.openxmlformats.org/presentationml/2006/ole">
            <mc:AlternateContent xmlns:mc="http://schemas.openxmlformats.org/markup-compatibility/2006">
              <mc:Choice xmlns:v="urn:schemas-microsoft-com:vml" Requires="v">
                <p:oleObj spid="_x0000_s42365" name="Equation" r:id="rId3" imgW="901440" imgH="228600" progId="Equation.DSMT4">
                  <p:embed/>
                </p:oleObj>
              </mc:Choice>
              <mc:Fallback>
                <p:oleObj name="Equation" r:id="rId3" imgW="901440" imgH="228600" progId="Equation.DSMT4">
                  <p:embed/>
                  <p:pic>
                    <p:nvPicPr>
                      <p:cNvPr id="0" name=""/>
                      <p:cNvPicPr/>
                      <p:nvPr/>
                    </p:nvPicPr>
                    <p:blipFill>
                      <a:blip r:embed="rId4"/>
                      <a:stretch>
                        <a:fillRect/>
                      </a:stretch>
                    </p:blipFill>
                    <p:spPr>
                      <a:xfrm>
                        <a:off x="5428898" y="3364879"/>
                        <a:ext cx="1452197" cy="368163"/>
                      </a:xfrm>
                      <a:prstGeom prst="rect">
                        <a:avLst/>
                      </a:prstGeom>
                    </p:spPr>
                  </p:pic>
                </p:oleObj>
              </mc:Fallback>
            </mc:AlternateContent>
          </a:graphicData>
        </a:graphic>
      </p:graphicFrame>
      <p:sp>
        <p:nvSpPr>
          <p:cNvPr id="6" name="Text Placeholder 5"/>
          <p:cNvSpPr>
            <a:spLocks noGrp="1"/>
          </p:cNvSpPr>
          <p:nvPr>
            <p:ph sz="quarter" idx="14"/>
          </p:nvPr>
        </p:nvSpPr>
        <p:spPr>
          <a:xfrm>
            <a:off x="914399" y="4479432"/>
            <a:ext cx="1356853" cy="407200"/>
          </a:xfrm>
        </p:spPr>
        <p:txBody>
          <a:bodyPr/>
          <a:lstStyle/>
          <a:p>
            <a:pPr marL="1144800" lvl="2" indent="-230400">
              <a:buFont typeface="Arial" panose="020B0604020202020204" pitchFamily="34" charset="0"/>
              <a:buChar char="▪"/>
            </a:pPr>
            <a:r>
              <a:rPr lang="en-US" sz="2400" dirty="0" smtClean="0">
                <a:solidFill>
                  <a:schemeClr val="bg1"/>
                </a:solidFill>
                <a:latin typeface="+mn-lt"/>
              </a:rPr>
              <a:t>,</a:t>
            </a:r>
            <a:r>
              <a:rPr lang="en-US" sz="2400" dirty="0" smtClean="0">
                <a:latin typeface="+mn-lt"/>
              </a:rPr>
              <a:t> </a:t>
            </a:r>
            <a:endParaRPr lang="en-US" sz="2400" dirty="0">
              <a:latin typeface="+mn-lt"/>
            </a:endParaRPr>
          </a:p>
        </p:txBody>
      </p:sp>
      <p:graphicFrame>
        <p:nvGraphicFramePr>
          <p:cNvPr id="4" name="Object 3" descr="The f period d left parenthesis left parenthesis R 1 intersection R 2 right parenthesis right headed arrow left parenthesis R 1 minus R 2 right parenthesis is in F to the power plus comma or."/>
          <p:cNvGraphicFramePr>
            <a:graphicFrameLocks noChangeAspect="1"/>
          </p:cNvGraphicFramePr>
          <p:nvPr>
            <p:extLst>
              <p:ext uri="{D42A27DB-BD31-4B8C-83A1-F6EECF244321}">
                <p14:modId xmlns:p14="http://schemas.microsoft.com/office/powerpoint/2010/main" val="1183389063"/>
              </p:ext>
            </p:extLst>
          </p:nvPr>
        </p:nvGraphicFramePr>
        <p:xfrm>
          <a:off x="2181671" y="4508181"/>
          <a:ext cx="4702175" cy="504825"/>
        </p:xfrm>
        <a:graphic>
          <a:graphicData uri="http://schemas.openxmlformats.org/presentationml/2006/ole">
            <mc:AlternateContent xmlns:mc="http://schemas.openxmlformats.org/markup-compatibility/2006">
              <mc:Choice xmlns:v="urn:schemas-microsoft-com:vml" Requires="v">
                <p:oleObj spid="_x0000_s42366" name="Equation" r:id="rId5" imgW="2603160" imgH="279360" progId="Equation.DSMT4">
                  <p:embed/>
                </p:oleObj>
              </mc:Choice>
              <mc:Fallback>
                <p:oleObj name="Equation" r:id="rId5" imgW="2603160" imgH="279360" progId="Equation.DSMT4">
                  <p:embed/>
                  <p:pic>
                    <p:nvPicPr>
                      <p:cNvPr id="0" name=""/>
                      <p:cNvPicPr/>
                      <p:nvPr/>
                    </p:nvPicPr>
                    <p:blipFill>
                      <a:blip r:embed="rId6"/>
                      <a:stretch>
                        <a:fillRect/>
                      </a:stretch>
                    </p:blipFill>
                    <p:spPr>
                      <a:xfrm>
                        <a:off x="2181671" y="4508181"/>
                        <a:ext cx="4702175" cy="504825"/>
                      </a:xfrm>
                      <a:prstGeom prst="rect">
                        <a:avLst/>
                      </a:prstGeom>
                    </p:spPr>
                  </p:pic>
                </p:oleObj>
              </mc:Fallback>
            </mc:AlternateContent>
          </a:graphicData>
        </a:graphic>
      </p:graphicFrame>
      <p:sp>
        <p:nvSpPr>
          <p:cNvPr id="13" name="Content Placeholder 12"/>
          <p:cNvSpPr>
            <a:spLocks noGrp="1"/>
          </p:cNvSpPr>
          <p:nvPr>
            <p:ph sz="quarter" idx="15"/>
          </p:nvPr>
        </p:nvSpPr>
        <p:spPr>
          <a:xfrm>
            <a:off x="923338" y="5063741"/>
            <a:ext cx="1347914" cy="550863"/>
          </a:xfrm>
        </p:spPr>
        <p:txBody>
          <a:bodyPr/>
          <a:lstStyle/>
          <a:p>
            <a:pPr marL="1144800" lvl="2" indent="-230400">
              <a:buFont typeface="Arial" panose="020B0604020202020204" pitchFamily="34" charset="0"/>
              <a:buChar char="▪"/>
            </a:pPr>
            <a:r>
              <a:rPr lang="en-US" sz="2400" dirty="0" smtClean="0">
                <a:solidFill>
                  <a:schemeClr val="bg1"/>
                </a:solidFill>
                <a:latin typeface="+mn-lt"/>
              </a:rPr>
              <a:t>,</a:t>
            </a:r>
            <a:r>
              <a:rPr lang="en-US" sz="2400" dirty="0" smtClean="0">
                <a:latin typeface="+mn-lt"/>
              </a:rPr>
              <a:t> </a:t>
            </a:r>
            <a:endParaRPr lang="en-US" sz="2400" dirty="0">
              <a:latin typeface="+mn-lt"/>
            </a:endParaRPr>
          </a:p>
        </p:txBody>
      </p:sp>
      <p:graphicFrame>
        <p:nvGraphicFramePr>
          <p:cNvPr id="5" name="Object 4" descr="The f period d left parenthesis left parenthesis R 1 intersection R 2 right parenthesis right headed arrow left parenthesis R 2 minus R 1 right parenthesis is in F to the power plus"/>
          <p:cNvGraphicFramePr>
            <a:graphicFrameLocks noChangeAspect="1"/>
          </p:cNvGraphicFramePr>
          <p:nvPr>
            <p:extLst>
              <p:ext uri="{D42A27DB-BD31-4B8C-83A1-F6EECF244321}">
                <p14:modId xmlns:p14="http://schemas.microsoft.com/office/powerpoint/2010/main" val="3736764949"/>
              </p:ext>
            </p:extLst>
          </p:nvPr>
        </p:nvGraphicFramePr>
        <p:xfrm>
          <a:off x="2213340" y="5102504"/>
          <a:ext cx="4361295" cy="499341"/>
        </p:xfrm>
        <a:graphic>
          <a:graphicData uri="http://schemas.openxmlformats.org/presentationml/2006/ole">
            <mc:AlternateContent xmlns:mc="http://schemas.openxmlformats.org/markup-compatibility/2006">
              <mc:Choice xmlns:v="urn:schemas-microsoft-com:vml" Requires="v">
                <p:oleObj spid="_x0000_s42367" name="Equation" r:id="rId7" imgW="2438280" imgH="279360" progId="Equation.DSMT4">
                  <p:embed/>
                </p:oleObj>
              </mc:Choice>
              <mc:Fallback>
                <p:oleObj name="Equation" r:id="rId7" imgW="2438280" imgH="279360" progId="Equation.DSMT4">
                  <p:embed/>
                  <p:pic>
                    <p:nvPicPr>
                      <p:cNvPr id="0" name=""/>
                      <p:cNvPicPr/>
                      <p:nvPr/>
                    </p:nvPicPr>
                    <p:blipFill>
                      <a:blip r:embed="rId8"/>
                      <a:stretch>
                        <a:fillRect/>
                      </a:stretch>
                    </p:blipFill>
                    <p:spPr>
                      <a:xfrm>
                        <a:off x="2213340" y="5102504"/>
                        <a:ext cx="4361295" cy="499341"/>
                      </a:xfrm>
                      <a:prstGeom prst="rect">
                        <a:avLst/>
                      </a:prstGeom>
                    </p:spPr>
                  </p:pic>
                </p:oleObj>
              </mc:Fallback>
            </mc:AlternateContent>
          </a:graphicData>
        </a:graphic>
      </p:graphicFrame>
    </p:spTree>
    <p:extLst>
      <p:ext uri="{BB962C8B-B14F-4D97-AF65-F5344CB8AC3E}">
        <p14:creationId xmlns:p14="http://schemas.microsoft.com/office/powerpoint/2010/main" val="17192074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for Checking Non-Additivity of Binary Relational Decompositions </a:t>
            </a:r>
            <a:r>
              <a:rPr lang="en-US" sz="2000" b="0" dirty="0"/>
              <a:t>(2 of 2)</a:t>
            </a:r>
            <a:endParaRPr lang="en-US" dirty="0"/>
          </a:p>
        </p:txBody>
      </p:sp>
      <p:sp>
        <p:nvSpPr>
          <p:cNvPr id="5" name="Text Placeholder 4"/>
          <p:cNvSpPr>
            <a:spLocks noGrp="1"/>
          </p:cNvSpPr>
          <p:nvPr>
            <p:ph type="body" idx="1"/>
          </p:nvPr>
        </p:nvSpPr>
        <p:spPr>
          <a:xfrm>
            <a:off x="457200" y="1600200"/>
            <a:ext cx="8229600" cy="4667250"/>
          </a:xfrm>
        </p:spPr>
        <p:txBody>
          <a:bodyPr/>
          <a:lstStyle/>
          <a:p>
            <a:r>
              <a:rPr lang="en-US" sz="2400" dirty="0">
                <a:latin typeface="+mn-lt"/>
              </a:rPr>
              <a:t>If you </a:t>
            </a:r>
            <a:r>
              <a:rPr lang="en-US" sz="2400" dirty="0" smtClean="0">
                <a:latin typeface="+mn-lt"/>
              </a:rPr>
              <a:t>apply </a:t>
            </a:r>
            <a:r>
              <a:rPr lang="en-US" sz="2400" dirty="0">
                <a:latin typeface="+mn-lt"/>
              </a:rPr>
              <a:t>the N</a:t>
            </a:r>
            <a:r>
              <a:rPr lang="en-US" sz="100" dirty="0">
                <a:latin typeface="+mn-lt"/>
              </a:rPr>
              <a:t> </a:t>
            </a:r>
            <a:r>
              <a:rPr lang="en-US" sz="2400" dirty="0">
                <a:latin typeface="+mn-lt"/>
              </a:rPr>
              <a:t>J</a:t>
            </a:r>
            <a:r>
              <a:rPr lang="en-US" sz="100" dirty="0">
                <a:latin typeface="+mn-lt"/>
              </a:rPr>
              <a:t> </a:t>
            </a:r>
            <a:r>
              <a:rPr lang="en-US" sz="2400" dirty="0">
                <a:latin typeface="+mn-lt"/>
              </a:rPr>
              <a:t>B test to the 3 decompositions of the TEACH relation:</a:t>
            </a:r>
          </a:p>
          <a:p>
            <a:pPr lvl="1">
              <a:defRPr/>
            </a:pPr>
            <a:r>
              <a:rPr lang="en-US" sz="2400" dirty="0" smtClean="0">
                <a:latin typeface="+mn-lt"/>
              </a:rPr>
              <a:t>D1 gives </a:t>
            </a:r>
            <a:r>
              <a:rPr lang="en-US" altLang="en-US" sz="2400" b="1" dirty="0">
                <a:latin typeface="+mn-lt"/>
              </a:rPr>
              <a:t>Student →</a:t>
            </a:r>
            <a:r>
              <a:rPr lang="en-US" altLang="en-US" sz="2400" dirty="0" smtClean="0">
                <a:latin typeface="+mn-lt"/>
              </a:rPr>
              <a:t> </a:t>
            </a:r>
            <a:r>
              <a:rPr lang="en-US" altLang="en-US" sz="2400" dirty="0">
                <a:latin typeface="+mn-lt"/>
              </a:rPr>
              <a:t>Instructor or </a:t>
            </a:r>
            <a:r>
              <a:rPr lang="en-US" altLang="en-US" sz="2400" b="1" dirty="0">
                <a:latin typeface="+mn-lt"/>
              </a:rPr>
              <a:t>Student</a:t>
            </a:r>
            <a:r>
              <a:rPr lang="en-US" altLang="en-US" sz="2400" dirty="0">
                <a:latin typeface="+mn-lt"/>
              </a:rPr>
              <a:t> </a:t>
            </a:r>
            <a:r>
              <a:rPr lang="en-US" altLang="en-US" sz="2400" b="1" dirty="0">
                <a:latin typeface="+mn-lt"/>
              </a:rPr>
              <a:t>→</a:t>
            </a:r>
            <a:r>
              <a:rPr lang="en-US" altLang="en-US" sz="2400" dirty="0" smtClean="0">
                <a:latin typeface="+mn-lt"/>
              </a:rPr>
              <a:t> </a:t>
            </a:r>
            <a:r>
              <a:rPr lang="en-US" altLang="en-US" sz="2400" dirty="0">
                <a:latin typeface="+mn-lt"/>
              </a:rPr>
              <a:t>Course, none of which is true.</a:t>
            </a:r>
          </a:p>
          <a:p>
            <a:pPr lvl="1">
              <a:defRPr/>
            </a:pPr>
            <a:r>
              <a:rPr lang="en-US" altLang="en-US" sz="2400" dirty="0">
                <a:latin typeface="+mn-lt"/>
              </a:rPr>
              <a:t>D2 gives</a:t>
            </a:r>
            <a:r>
              <a:rPr lang="en-US" altLang="en-US" sz="2400" b="1" dirty="0">
                <a:latin typeface="+mn-lt"/>
              </a:rPr>
              <a:t> </a:t>
            </a:r>
            <a:r>
              <a:rPr lang="en-US" altLang="en-US" sz="2400" b="1" dirty="0" smtClean="0">
                <a:latin typeface="+mn-lt"/>
              </a:rPr>
              <a:t>Course </a:t>
            </a:r>
            <a:r>
              <a:rPr lang="en-US" altLang="en-US" sz="2400" b="1" dirty="0">
                <a:latin typeface="+mn-lt"/>
              </a:rPr>
              <a:t>→</a:t>
            </a:r>
            <a:r>
              <a:rPr lang="en-US" altLang="en-US" sz="2400" dirty="0" smtClean="0">
                <a:latin typeface="+mn-lt"/>
              </a:rPr>
              <a:t> </a:t>
            </a:r>
            <a:r>
              <a:rPr lang="en-US" altLang="en-US" sz="2400" dirty="0">
                <a:latin typeface="+mn-lt"/>
              </a:rPr>
              <a:t>Instructor or </a:t>
            </a:r>
            <a:r>
              <a:rPr lang="en-US" altLang="en-US" sz="2400" b="1" dirty="0">
                <a:latin typeface="+mn-lt"/>
              </a:rPr>
              <a:t>Course</a:t>
            </a:r>
            <a:r>
              <a:rPr lang="en-US" altLang="en-US" sz="2400" dirty="0">
                <a:latin typeface="+mn-lt"/>
              </a:rPr>
              <a:t> </a:t>
            </a:r>
            <a:r>
              <a:rPr lang="en-US" altLang="en-US" sz="2400" b="1" dirty="0">
                <a:latin typeface="+mn-lt"/>
              </a:rPr>
              <a:t>→</a:t>
            </a:r>
            <a:r>
              <a:rPr lang="en-US" altLang="en-US" sz="2400" dirty="0" smtClean="0">
                <a:latin typeface="+mn-lt"/>
              </a:rPr>
              <a:t> </a:t>
            </a:r>
            <a:r>
              <a:rPr lang="en-US" altLang="en-US" sz="2400" dirty="0">
                <a:latin typeface="+mn-lt"/>
              </a:rPr>
              <a:t>Student, none of which is true.</a:t>
            </a:r>
          </a:p>
          <a:p>
            <a:pPr lvl="1">
              <a:defRPr/>
            </a:pPr>
            <a:r>
              <a:rPr lang="en-US" altLang="en-US" sz="2400" dirty="0">
                <a:latin typeface="+mn-lt"/>
              </a:rPr>
              <a:t>However, in D3 we get </a:t>
            </a:r>
            <a:r>
              <a:rPr lang="en-US" altLang="en-US" sz="2400" b="1" dirty="0">
                <a:latin typeface="+mn-lt"/>
              </a:rPr>
              <a:t>Instructor →</a:t>
            </a:r>
            <a:r>
              <a:rPr lang="en-US" altLang="en-US" sz="2400" dirty="0" smtClean="0">
                <a:latin typeface="+mn-lt"/>
              </a:rPr>
              <a:t> </a:t>
            </a:r>
            <a:r>
              <a:rPr lang="en-US" altLang="en-US" sz="2400" dirty="0">
                <a:latin typeface="+mn-lt"/>
              </a:rPr>
              <a:t>Course or </a:t>
            </a:r>
            <a:r>
              <a:rPr lang="en-US" altLang="en-US" sz="2400" b="1" dirty="0">
                <a:latin typeface="+mn-lt"/>
              </a:rPr>
              <a:t>Instructor</a:t>
            </a:r>
            <a:r>
              <a:rPr lang="en-US" altLang="en-US" sz="2400" dirty="0">
                <a:latin typeface="+mn-lt"/>
              </a:rPr>
              <a:t> </a:t>
            </a:r>
            <a:r>
              <a:rPr lang="en-US" altLang="en-US" sz="2400" b="1" dirty="0">
                <a:latin typeface="+mn-lt"/>
              </a:rPr>
              <a:t>→</a:t>
            </a:r>
            <a:r>
              <a:rPr lang="en-US" altLang="en-US" sz="2400" dirty="0" smtClean="0">
                <a:latin typeface="+mn-lt"/>
              </a:rPr>
              <a:t> </a:t>
            </a:r>
            <a:r>
              <a:rPr lang="en-US" altLang="en-US" sz="2400" dirty="0">
                <a:latin typeface="+mn-lt"/>
              </a:rPr>
              <a:t>Student.</a:t>
            </a:r>
          </a:p>
          <a:p>
            <a:pPr>
              <a:defRPr/>
            </a:pPr>
            <a:r>
              <a:rPr lang="en-US" altLang="en-US" sz="2400" dirty="0">
                <a:latin typeface="+mn-lt"/>
              </a:rPr>
              <a:t>Since </a:t>
            </a:r>
            <a:r>
              <a:rPr lang="en-US" altLang="en-US" sz="2400" b="1" dirty="0">
                <a:latin typeface="+mn-lt"/>
              </a:rPr>
              <a:t>Instructor →</a:t>
            </a:r>
            <a:r>
              <a:rPr lang="en-US" altLang="en-US" sz="2400" dirty="0" smtClean="0">
                <a:latin typeface="+mn-lt"/>
              </a:rPr>
              <a:t> Course </a:t>
            </a:r>
            <a:r>
              <a:rPr lang="en-US" altLang="en-US" sz="2400" dirty="0">
                <a:latin typeface="+mn-lt"/>
              </a:rPr>
              <a:t>is indeed true, the </a:t>
            </a:r>
            <a:r>
              <a:rPr lang="en-US" altLang="en-US" sz="2400" dirty="0" smtClean="0">
                <a:latin typeface="+mn-lt"/>
              </a:rPr>
              <a:t>N</a:t>
            </a:r>
            <a:r>
              <a:rPr lang="en-US" altLang="en-US" sz="100" dirty="0" smtClean="0">
                <a:latin typeface="+mn-lt"/>
              </a:rPr>
              <a:t> </a:t>
            </a:r>
            <a:r>
              <a:rPr lang="en-US" altLang="en-US" sz="2400" dirty="0" smtClean="0">
                <a:latin typeface="+mn-lt"/>
              </a:rPr>
              <a:t>J</a:t>
            </a:r>
            <a:r>
              <a:rPr lang="en-US" altLang="en-US" sz="100" dirty="0" smtClean="0">
                <a:latin typeface="+mn-lt"/>
              </a:rPr>
              <a:t> </a:t>
            </a:r>
            <a:r>
              <a:rPr lang="en-US" altLang="en-US" sz="2400" dirty="0" smtClean="0">
                <a:latin typeface="+mn-lt"/>
              </a:rPr>
              <a:t>B </a:t>
            </a:r>
            <a:r>
              <a:rPr lang="en-US" altLang="en-US" sz="2400" dirty="0">
                <a:latin typeface="+mn-lt"/>
              </a:rPr>
              <a:t>property is satisfied and D3 is determined as a non-additive (good) decomposition</a:t>
            </a:r>
            <a:r>
              <a:rPr lang="en-US" altLang="en-US" sz="2400" dirty="0" smtClean="0">
                <a:latin typeface="+mn-lt"/>
              </a:rPr>
              <a:t>.</a:t>
            </a:r>
            <a:endParaRPr lang="en-US" sz="2400" dirty="0">
              <a:latin typeface="+mn-lt"/>
            </a:endParaRPr>
          </a:p>
        </p:txBody>
      </p:sp>
    </p:spTree>
    <p:extLst>
      <p:ext uri="{BB962C8B-B14F-4D97-AF65-F5344CB8AC3E}">
        <p14:creationId xmlns:p14="http://schemas.microsoft.com/office/powerpoint/2010/main" val="445865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Procedure for Achieving B</a:t>
            </a:r>
            <a:r>
              <a:rPr lang="en-US" altLang="en-US" sz="100" dirty="0"/>
              <a:t> </a:t>
            </a:r>
            <a:r>
              <a:rPr lang="en-US" altLang="en-US" dirty="0"/>
              <a:t>C</a:t>
            </a:r>
            <a:r>
              <a:rPr lang="en-US" altLang="en-US" sz="100" dirty="0"/>
              <a:t> </a:t>
            </a:r>
            <a:r>
              <a:rPr lang="en-US" altLang="en-US" dirty="0"/>
              <a:t>N</a:t>
            </a:r>
            <a:r>
              <a:rPr lang="en-US" altLang="en-US" sz="100" dirty="0"/>
              <a:t> </a:t>
            </a:r>
            <a:r>
              <a:rPr lang="en-US" altLang="en-US" dirty="0"/>
              <a:t>F When a Relation Fails B</a:t>
            </a:r>
            <a:r>
              <a:rPr lang="en-US" altLang="en-US" sz="100" dirty="0"/>
              <a:t> </a:t>
            </a:r>
            <a:r>
              <a:rPr lang="en-US" altLang="en-US" dirty="0"/>
              <a:t>C</a:t>
            </a:r>
            <a:r>
              <a:rPr lang="en-US" altLang="en-US" sz="100" dirty="0"/>
              <a:t> </a:t>
            </a:r>
            <a:r>
              <a:rPr lang="en-US" altLang="en-US" dirty="0"/>
              <a:t>N</a:t>
            </a:r>
            <a:r>
              <a:rPr lang="en-US" altLang="en-US" sz="100" dirty="0"/>
              <a:t> </a:t>
            </a:r>
            <a:r>
              <a:rPr lang="en-US" altLang="en-US" dirty="0"/>
              <a:t>F</a:t>
            </a:r>
            <a:endParaRPr lang="en-US" dirty="0"/>
          </a:p>
        </p:txBody>
      </p:sp>
      <p:sp>
        <p:nvSpPr>
          <p:cNvPr id="5" name="Text Placeholder 4"/>
          <p:cNvSpPr>
            <a:spLocks noGrp="1"/>
          </p:cNvSpPr>
          <p:nvPr>
            <p:ph type="body" idx="1"/>
          </p:nvPr>
        </p:nvSpPr>
        <p:spPr>
          <a:xfrm>
            <a:off x="457200" y="1600201"/>
            <a:ext cx="7536426" cy="2176392"/>
          </a:xfrm>
        </p:spPr>
        <p:txBody>
          <a:bodyPr/>
          <a:lstStyle/>
          <a:p>
            <a:pPr>
              <a:defRPr/>
            </a:pPr>
            <a:r>
              <a:rPr lang="en-US" altLang="en-US" sz="2000" b="1" dirty="0">
                <a:latin typeface="+mn-lt"/>
              </a:rPr>
              <a:t>Here we make use the algorithm from Chapter 15 (Algorithm 15.5):</a:t>
            </a:r>
          </a:p>
          <a:p>
            <a:pPr marL="741600" lvl="1" indent="-284400">
              <a:buFont typeface="Arial" panose="020B0604020202020204" pitchFamily="34" charset="0"/>
              <a:buChar char="–"/>
              <a:defRPr/>
            </a:pPr>
            <a:r>
              <a:rPr lang="en-US" sz="2000" dirty="0">
                <a:latin typeface="+mn-lt"/>
              </a:rPr>
              <a:t>Let R be the relation not in </a:t>
            </a:r>
            <a:r>
              <a:rPr lang="en-US" sz="2000" dirty="0" smtClean="0">
                <a:latin typeface="+mn-lt"/>
              </a:rPr>
              <a:t>B</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N</a:t>
            </a:r>
            <a:r>
              <a:rPr lang="en-US" sz="100" dirty="0" smtClean="0">
                <a:latin typeface="+mn-lt"/>
              </a:rPr>
              <a:t> </a:t>
            </a:r>
            <a:r>
              <a:rPr lang="en-US" sz="2000" dirty="0" smtClean="0">
                <a:latin typeface="+mn-lt"/>
              </a:rPr>
              <a:t>F</a:t>
            </a:r>
            <a:r>
              <a:rPr lang="en-US" sz="2000" dirty="0">
                <a:latin typeface="+mn-lt"/>
              </a:rPr>
              <a:t>, let </a:t>
            </a:r>
            <a:r>
              <a:rPr lang="en-US" sz="2000" i="1" dirty="0">
                <a:latin typeface="+mn-lt"/>
              </a:rPr>
              <a:t>X</a:t>
            </a:r>
            <a:r>
              <a:rPr lang="en-US" sz="2000" dirty="0">
                <a:latin typeface="+mn-lt"/>
              </a:rPr>
              <a:t> be a subset-of R, and let </a:t>
            </a:r>
            <a:r>
              <a:rPr lang="en-IN" sz="2000" i="1" dirty="0">
                <a:latin typeface="+mn-lt"/>
              </a:rPr>
              <a:t>X</a:t>
            </a:r>
            <a:r>
              <a:rPr lang="en-IN" sz="2000" dirty="0">
                <a:latin typeface="+mn-lt"/>
              </a:rPr>
              <a:t> </a:t>
            </a:r>
            <a:r>
              <a:rPr lang="en-IN" sz="2000" dirty="0">
                <a:latin typeface="+mn-lt"/>
                <a:sym typeface="Symbol" panose="05050102010706020507" pitchFamily="18" charset="2"/>
              </a:rPr>
              <a:t></a:t>
            </a:r>
            <a:r>
              <a:rPr lang="en-IN" sz="2000" dirty="0">
                <a:latin typeface="+mn-lt"/>
              </a:rPr>
              <a:t> </a:t>
            </a:r>
            <a:r>
              <a:rPr lang="en-IN" sz="2000" i="1" dirty="0">
                <a:latin typeface="+mn-lt"/>
              </a:rPr>
              <a:t>A </a:t>
            </a:r>
            <a:r>
              <a:rPr lang="en-IN" sz="2000" dirty="0">
                <a:latin typeface="+mn-lt"/>
              </a:rPr>
              <a:t>be the </a:t>
            </a:r>
            <a:r>
              <a:rPr lang="en-IN" sz="2000" dirty="0" smtClean="0">
                <a:latin typeface="+mn-lt"/>
              </a:rPr>
              <a:t>F</a:t>
            </a:r>
            <a:r>
              <a:rPr lang="en-IN" sz="100" dirty="0" smtClean="0">
                <a:latin typeface="+mn-lt"/>
              </a:rPr>
              <a:t> </a:t>
            </a:r>
            <a:r>
              <a:rPr lang="en-IN" sz="2000" dirty="0" smtClean="0">
                <a:latin typeface="+mn-lt"/>
              </a:rPr>
              <a:t>D </a:t>
            </a:r>
            <a:r>
              <a:rPr lang="en-IN" sz="2000" dirty="0">
                <a:latin typeface="+mn-lt"/>
              </a:rPr>
              <a:t>that causes a violation of </a:t>
            </a:r>
            <a:r>
              <a:rPr lang="en-IN" sz="2000" dirty="0" smtClean="0">
                <a:latin typeface="+mn-lt"/>
              </a:rPr>
              <a:t>B</a:t>
            </a:r>
            <a:r>
              <a:rPr lang="en-IN" sz="100" dirty="0" smtClean="0">
                <a:latin typeface="+mn-lt"/>
              </a:rPr>
              <a:t> </a:t>
            </a:r>
            <a:r>
              <a:rPr lang="en-IN" sz="2000" dirty="0" smtClean="0">
                <a:latin typeface="+mn-lt"/>
              </a:rPr>
              <a:t>C</a:t>
            </a:r>
            <a:r>
              <a:rPr lang="en-IN" sz="100" dirty="0" smtClean="0">
                <a:latin typeface="+mn-lt"/>
              </a:rPr>
              <a:t> </a:t>
            </a:r>
            <a:r>
              <a:rPr lang="en-IN" sz="2000" dirty="0" smtClean="0">
                <a:latin typeface="+mn-lt"/>
              </a:rPr>
              <a:t>N</a:t>
            </a:r>
            <a:r>
              <a:rPr lang="en-IN" sz="100" dirty="0" smtClean="0">
                <a:latin typeface="+mn-lt"/>
              </a:rPr>
              <a:t> </a:t>
            </a:r>
            <a:r>
              <a:rPr lang="en-IN" sz="2000" dirty="0" smtClean="0">
                <a:latin typeface="+mn-lt"/>
              </a:rPr>
              <a:t>F. Then </a:t>
            </a:r>
            <a:r>
              <a:rPr lang="en-IN" sz="2000" dirty="0">
                <a:latin typeface="+mn-lt"/>
              </a:rPr>
              <a:t>R may be decomposed into two relations</a:t>
            </a:r>
            <a:r>
              <a:rPr lang="en-IN" sz="2000" dirty="0" smtClean="0">
                <a:latin typeface="+mn-lt"/>
              </a:rPr>
              <a:t>:</a:t>
            </a:r>
          </a:p>
          <a:p>
            <a:pPr marL="741600" lvl="1" indent="-284400">
              <a:buFont typeface="Arial" panose="020B0604020202020204" pitchFamily="34" charset="0"/>
              <a:buChar char="–"/>
              <a:defRPr/>
            </a:pPr>
            <a:r>
              <a:rPr lang="en-IN" sz="2000" dirty="0" smtClean="0">
                <a:latin typeface="+mn-lt"/>
              </a:rPr>
              <a:t>(i)</a:t>
            </a:r>
            <a:r>
              <a:rPr lang="en-IN" sz="2000" b="1" i="1" dirty="0">
                <a:latin typeface="+mn-lt"/>
              </a:rPr>
              <a:t> </a:t>
            </a:r>
            <a:r>
              <a:rPr lang="en-IN" sz="2000" i="1" dirty="0">
                <a:latin typeface="+mn-lt"/>
              </a:rPr>
              <a:t>R – </a:t>
            </a:r>
            <a:r>
              <a:rPr lang="en-IN" sz="2000" i="1" dirty="0" smtClean="0">
                <a:latin typeface="+mn-lt"/>
              </a:rPr>
              <a:t>A </a:t>
            </a:r>
            <a:r>
              <a:rPr lang="en-IN" sz="2000" dirty="0" smtClean="0">
                <a:latin typeface="+mn-lt"/>
              </a:rPr>
              <a:t>and</a:t>
            </a:r>
            <a:r>
              <a:rPr lang="en-IN" sz="2000" b="1" dirty="0" smtClean="0">
                <a:latin typeface="+mn-lt"/>
              </a:rPr>
              <a:t> </a:t>
            </a:r>
            <a:endParaRPr lang="en-US" sz="2000" dirty="0">
              <a:latin typeface="+mn-lt"/>
            </a:endParaRPr>
          </a:p>
        </p:txBody>
      </p:sp>
      <p:graphicFrame>
        <p:nvGraphicFramePr>
          <p:cNvPr id="8" name="Object 7" descr="X union A."/>
          <p:cNvGraphicFramePr>
            <a:graphicFrameLocks noChangeAspect="1"/>
          </p:cNvGraphicFramePr>
          <p:nvPr>
            <p:extLst>
              <p:ext uri="{D42A27DB-BD31-4B8C-83A1-F6EECF244321}">
                <p14:modId xmlns:p14="http://schemas.microsoft.com/office/powerpoint/2010/main" val="3360111435"/>
              </p:ext>
            </p:extLst>
          </p:nvPr>
        </p:nvGraphicFramePr>
        <p:xfrm>
          <a:off x="2802050" y="3389313"/>
          <a:ext cx="854075" cy="296862"/>
        </p:xfrm>
        <a:graphic>
          <a:graphicData uri="http://schemas.openxmlformats.org/presentationml/2006/ole">
            <mc:AlternateContent xmlns:mc="http://schemas.openxmlformats.org/markup-compatibility/2006">
              <mc:Choice xmlns:v="urn:schemas-microsoft-com:vml" Requires="v">
                <p:oleObj spid="_x0000_s40643" name="Equation" r:id="rId3" imgW="507960" imgH="177480" progId="Equation.DSMT4">
                  <p:embed/>
                </p:oleObj>
              </mc:Choice>
              <mc:Fallback>
                <p:oleObj name="Equation" r:id="rId3" imgW="507960" imgH="177480" progId="Equation.DSMT4">
                  <p:embed/>
                  <p:pic>
                    <p:nvPicPr>
                      <p:cNvPr id="11" name="Object 10"/>
                      <p:cNvPicPr/>
                      <p:nvPr/>
                    </p:nvPicPr>
                    <p:blipFill>
                      <a:blip r:embed="rId4"/>
                      <a:stretch>
                        <a:fillRect/>
                      </a:stretch>
                    </p:blipFill>
                    <p:spPr>
                      <a:xfrm>
                        <a:off x="2802050" y="3389313"/>
                        <a:ext cx="854075" cy="296862"/>
                      </a:xfrm>
                      <a:prstGeom prst="rect">
                        <a:avLst/>
                      </a:prstGeom>
                    </p:spPr>
                  </p:pic>
                </p:oleObj>
              </mc:Fallback>
            </mc:AlternateContent>
          </a:graphicData>
        </a:graphic>
      </p:graphicFrame>
      <p:sp>
        <p:nvSpPr>
          <p:cNvPr id="4" name="Content Placeholder 3"/>
          <p:cNvSpPr>
            <a:spLocks noGrp="1"/>
          </p:cNvSpPr>
          <p:nvPr>
            <p:ph sz="quarter" idx="14"/>
          </p:nvPr>
        </p:nvSpPr>
        <p:spPr>
          <a:xfrm>
            <a:off x="457201" y="3674780"/>
            <a:ext cx="2954594" cy="356754"/>
          </a:xfrm>
        </p:spPr>
        <p:txBody>
          <a:bodyPr/>
          <a:lstStyle/>
          <a:p>
            <a:pPr marL="741600" lvl="1" indent="-284400">
              <a:spcBef>
                <a:spcPts val="1500"/>
              </a:spcBef>
              <a:buFont typeface="Arial" panose="020B0604020202020204" pitchFamily="34" charset="0"/>
              <a:buChar char="–"/>
            </a:pPr>
            <a:r>
              <a:rPr lang="en-IN" sz="2000" dirty="0">
                <a:latin typeface="+mn-lt"/>
              </a:rPr>
              <a:t>If either </a:t>
            </a:r>
            <a:r>
              <a:rPr lang="en-IN" sz="2000" b="1" i="1" dirty="0">
                <a:latin typeface="+mn-lt"/>
              </a:rPr>
              <a:t>R</a:t>
            </a:r>
            <a:r>
              <a:rPr lang="en-IN" sz="2000" b="1" dirty="0">
                <a:latin typeface="+mn-lt"/>
              </a:rPr>
              <a:t> – </a:t>
            </a:r>
            <a:r>
              <a:rPr lang="en-IN" sz="2000" b="1" i="1" dirty="0">
                <a:latin typeface="+mn-lt"/>
              </a:rPr>
              <a:t>A</a:t>
            </a:r>
            <a:r>
              <a:rPr lang="en-IN" sz="2000" b="1" dirty="0">
                <a:latin typeface="+mn-lt"/>
              </a:rPr>
              <a:t> </a:t>
            </a:r>
            <a:r>
              <a:rPr lang="en-IN" sz="2000" dirty="0" smtClean="0">
                <a:latin typeface="+mn-lt"/>
              </a:rPr>
              <a:t>or</a:t>
            </a:r>
            <a:endParaRPr lang="en-US" sz="2200" dirty="0">
              <a:latin typeface="+mn-lt"/>
            </a:endParaRPr>
          </a:p>
        </p:txBody>
      </p:sp>
      <p:graphicFrame>
        <p:nvGraphicFramePr>
          <p:cNvPr id="14" name="Object 13" descr="X union A."/>
          <p:cNvGraphicFramePr>
            <a:graphicFrameLocks noChangeAspect="1"/>
          </p:cNvGraphicFramePr>
          <p:nvPr>
            <p:extLst>
              <p:ext uri="{D42A27DB-BD31-4B8C-83A1-F6EECF244321}">
                <p14:modId xmlns:p14="http://schemas.microsoft.com/office/powerpoint/2010/main" val="196573956"/>
              </p:ext>
            </p:extLst>
          </p:nvPr>
        </p:nvGraphicFramePr>
        <p:xfrm>
          <a:off x="3228975" y="3786188"/>
          <a:ext cx="854075" cy="276225"/>
        </p:xfrm>
        <a:graphic>
          <a:graphicData uri="http://schemas.openxmlformats.org/presentationml/2006/ole">
            <mc:AlternateContent xmlns:mc="http://schemas.openxmlformats.org/markup-compatibility/2006">
              <mc:Choice xmlns:v="urn:schemas-microsoft-com:vml" Requires="v">
                <p:oleObj spid="_x0000_s40644" name="Equation" r:id="rId5" imgW="507960" imgH="164880" progId="Equation.DSMT4">
                  <p:embed/>
                </p:oleObj>
              </mc:Choice>
              <mc:Fallback>
                <p:oleObj name="Equation" r:id="rId5" imgW="507960" imgH="164880" progId="Equation.DSMT4">
                  <p:embed/>
                  <p:pic>
                    <p:nvPicPr>
                      <p:cNvPr id="8" name="Object 7"/>
                      <p:cNvPicPr/>
                      <p:nvPr/>
                    </p:nvPicPr>
                    <p:blipFill>
                      <a:blip r:embed="rId6"/>
                      <a:stretch>
                        <a:fillRect/>
                      </a:stretch>
                    </p:blipFill>
                    <p:spPr>
                      <a:xfrm>
                        <a:off x="3228975" y="3786188"/>
                        <a:ext cx="854075" cy="276225"/>
                      </a:xfrm>
                      <a:prstGeom prst="rect">
                        <a:avLst/>
                      </a:prstGeom>
                    </p:spPr>
                  </p:pic>
                </p:oleObj>
              </mc:Fallback>
            </mc:AlternateContent>
          </a:graphicData>
        </a:graphic>
      </p:graphicFrame>
      <p:sp>
        <p:nvSpPr>
          <p:cNvPr id="3" name="Content Placeholder 2"/>
          <p:cNvSpPr>
            <a:spLocks noGrp="1"/>
          </p:cNvSpPr>
          <p:nvPr>
            <p:ph sz="quarter" idx="13"/>
          </p:nvPr>
        </p:nvSpPr>
        <p:spPr>
          <a:xfrm>
            <a:off x="460375" y="3686175"/>
            <a:ext cx="8229600" cy="1109714"/>
          </a:xfrm>
        </p:spPr>
        <p:txBody>
          <a:bodyPr/>
          <a:lstStyle/>
          <a:p>
            <a:pPr marL="458788" lvl="1" indent="3125788">
              <a:buNone/>
            </a:pPr>
            <a:r>
              <a:rPr lang="en-IN" sz="2000" dirty="0" smtClean="0">
                <a:latin typeface="+mn-lt"/>
              </a:rPr>
              <a:t>is </a:t>
            </a:r>
            <a:r>
              <a:rPr lang="en-IN" sz="2000" dirty="0">
                <a:latin typeface="+mn-lt"/>
              </a:rPr>
              <a:t>not in B</a:t>
            </a:r>
            <a:r>
              <a:rPr lang="en-IN" sz="100" dirty="0">
                <a:latin typeface="+mn-lt"/>
              </a:rPr>
              <a:t> </a:t>
            </a:r>
            <a:r>
              <a:rPr lang="en-IN" sz="2000" dirty="0">
                <a:latin typeface="+mn-lt"/>
              </a:rPr>
              <a:t>C</a:t>
            </a:r>
            <a:r>
              <a:rPr lang="en-IN" sz="100" dirty="0">
                <a:latin typeface="+mn-lt"/>
              </a:rPr>
              <a:t> </a:t>
            </a:r>
            <a:r>
              <a:rPr lang="en-IN" sz="2000" dirty="0">
                <a:latin typeface="+mn-lt"/>
              </a:rPr>
              <a:t>N</a:t>
            </a:r>
            <a:r>
              <a:rPr lang="en-IN" sz="100" dirty="0">
                <a:latin typeface="+mn-lt"/>
              </a:rPr>
              <a:t> </a:t>
            </a:r>
            <a:r>
              <a:rPr lang="en-IN" sz="2000" dirty="0">
                <a:latin typeface="+mn-lt"/>
              </a:rPr>
              <a:t>F, repeat the process.</a:t>
            </a:r>
            <a:endParaRPr lang="en-US" sz="2000" dirty="0">
              <a:latin typeface="+mn-lt"/>
            </a:endParaRPr>
          </a:p>
          <a:p>
            <a:pPr marL="0" indent="0">
              <a:lnSpc>
                <a:spcPct val="90000"/>
              </a:lnSpc>
              <a:buFont typeface="Wingdings" panose="05000000000000000000" pitchFamily="2" charset="2"/>
              <a:buNone/>
              <a:defRPr/>
            </a:pPr>
            <a:r>
              <a:rPr lang="en-US" sz="2000" dirty="0" smtClean="0">
                <a:latin typeface="+mn-lt"/>
              </a:rPr>
              <a:t>Note </a:t>
            </a:r>
            <a:r>
              <a:rPr lang="en-US" sz="2000" dirty="0">
                <a:latin typeface="+mn-lt"/>
              </a:rPr>
              <a:t>that the f.d. that violated B</a:t>
            </a:r>
            <a:r>
              <a:rPr lang="en-US" sz="100" dirty="0">
                <a:latin typeface="+mn-lt"/>
              </a:rPr>
              <a:t> </a:t>
            </a:r>
            <a:r>
              <a:rPr lang="en-US" sz="2000" dirty="0">
                <a:latin typeface="+mn-lt"/>
              </a:rPr>
              <a:t>C</a:t>
            </a:r>
            <a:r>
              <a:rPr lang="en-US" sz="100" dirty="0">
                <a:latin typeface="+mn-lt"/>
              </a:rPr>
              <a:t> </a:t>
            </a:r>
            <a:r>
              <a:rPr lang="en-US" sz="2000" dirty="0">
                <a:latin typeface="+mn-lt"/>
              </a:rPr>
              <a:t>N</a:t>
            </a:r>
            <a:r>
              <a:rPr lang="en-US" sz="100" dirty="0">
                <a:latin typeface="+mn-lt"/>
              </a:rPr>
              <a:t> </a:t>
            </a:r>
            <a:r>
              <a:rPr lang="en-US" sz="2000" dirty="0">
                <a:latin typeface="+mn-lt"/>
              </a:rPr>
              <a:t>F in TEACH </a:t>
            </a:r>
            <a:r>
              <a:rPr lang="en-US" sz="2000" dirty="0" smtClean="0">
                <a:latin typeface="+mn-lt"/>
              </a:rPr>
              <a:t>was </a:t>
            </a:r>
            <a:r>
              <a:rPr lang="en-US" altLang="en-US" sz="2000" dirty="0">
                <a:latin typeface="+mn-lt"/>
              </a:rPr>
              <a:t>Instructor </a:t>
            </a:r>
            <a:r>
              <a:rPr lang="en-IN" sz="2000" dirty="0" smtClean="0">
                <a:latin typeface="+mn-lt"/>
                <a:sym typeface="Symbol" panose="05050102010706020507" pitchFamily="18" charset="2"/>
              </a:rPr>
              <a:t>	 Course</a:t>
            </a:r>
            <a:r>
              <a:rPr lang="en-IN" sz="2000" dirty="0">
                <a:latin typeface="+mn-lt"/>
                <a:sym typeface="Symbol" panose="05050102010706020507" pitchFamily="18" charset="2"/>
              </a:rPr>
              <a:t>. Hence its </a:t>
            </a:r>
            <a:r>
              <a:rPr lang="en-IN" sz="2000" dirty="0" smtClean="0">
                <a:latin typeface="+mn-lt"/>
                <a:sym typeface="Symbol" panose="05050102010706020507" pitchFamily="18" charset="2"/>
              </a:rPr>
              <a:t>B</a:t>
            </a:r>
            <a:r>
              <a:rPr lang="en-IN" sz="100" dirty="0" smtClean="0">
                <a:latin typeface="+mn-lt"/>
                <a:sym typeface="Symbol" panose="05050102010706020507" pitchFamily="18" charset="2"/>
              </a:rPr>
              <a:t> </a:t>
            </a:r>
            <a:r>
              <a:rPr lang="en-IN" sz="2000" dirty="0" smtClean="0">
                <a:latin typeface="+mn-lt"/>
                <a:sym typeface="Symbol" panose="05050102010706020507" pitchFamily="18" charset="2"/>
              </a:rPr>
              <a:t>C</a:t>
            </a:r>
            <a:r>
              <a:rPr lang="en-IN" sz="100" dirty="0" smtClean="0">
                <a:latin typeface="+mn-lt"/>
                <a:sym typeface="Symbol" panose="05050102010706020507" pitchFamily="18" charset="2"/>
              </a:rPr>
              <a:t> </a:t>
            </a:r>
            <a:r>
              <a:rPr lang="en-IN" sz="2000" dirty="0" smtClean="0">
                <a:latin typeface="+mn-lt"/>
                <a:sym typeface="Symbol" panose="05050102010706020507" pitchFamily="18" charset="2"/>
              </a:rPr>
              <a:t>N</a:t>
            </a:r>
            <a:r>
              <a:rPr lang="en-IN" sz="100" dirty="0" smtClean="0">
                <a:latin typeface="+mn-lt"/>
                <a:sym typeface="Symbol" panose="05050102010706020507" pitchFamily="18" charset="2"/>
              </a:rPr>
              <a:t> </a:t>
            </a:r>
            <a:r>
              <a:rPr lang="en-IN" sz="2000" dirty="0" smtClean="0">
                <a:latin typeface="+mn-lt"/>
                <a:sym typeface="Symbol" panose="05050102010706020507" pitchFamily="18" charset="2"/>
              </a:rPr>
              <a:t>F </a:t>
            </a:r>
            <a:r>
              <a:rPr lang="en-IN" sz="2000" dirty="0">
                <a:latin typeface="+mn-lt"/>
                <a:sym typeface="Symbol" panose="05050102010706020507" pitchFamily="18" charset="2"/>
              </a:rPr>
              <a:t>decomposition would be </a:t>
            </a:r>
            <a:r>
              <a:rPr lang="en-IN" sz="2000" dirty="0" smtClean="0">
                <a:latin typeface="+mn-lt"/>
                <a:sym typeface="Symbol" panose="05050102010706020507" pitchFamily="18" charset="2"/>
              </a:rPr>
              <a:t>:</a:t>
            </a:r>
            <a:endParaRPr lang="en-IN" sz="2000" dirty="0">
              <a:latin typeface="+mn-lt"/>
              <a:sym typeface="Symbol" panose="05050102010706020507" pitchFamily="18" charset="2"/>
            </a:endParaRPr>
          </a:p>
        </p:txBody>
      </p:sp>
      <p:graphicFrame>
        <p:nvGraphicFramePr>
          <p:cNvPr id="21" name="Object 20" descr="left parenthesis T E A C H dash C O U R S E right parenthesis and left parenthesis Instructor union Course right parenthesis,"/>
          <p:cNvGraphicFramePr>
            <a:graphicFrameLocks noChangeAspect="1"/>
          </p:cNvGraphicFramePr>
          <p:nvPr>
            <p:extLst>
              <p:ext uri="{D42A27DB-BD31-4B8C-83A1-F6EECF244321}">
                <p14:modId xmlns:p14="http://schemas.microsoft.com/office/powerpoint/2010/main" val="1909099031"/>
              </p:ext>
            </p:extLst>
          </p:nvPr>
        </p:nvGraphicFramePr>
        <p:xfrm>
          <a:off x="460682" y="4806950"/>
          <a:ext cx="5295900" cy="415925"/>
        </p:xfrm>
        <a:graphic>
          <a:graphicData uri="http://schemas.openxmlformats.org/presentationml/2006/ole">
            <mc:AlternateContent xmlns:mc="http://schemas.openxmlformats.org/markup-compatibility/2006">
              <mc:Choice xmlns:v="urn:schemas-microsoft-com:vml" Requires="v">
                <p:oleObj spid="_x0000_s40645" name="Equation" r:id="rId7" imgW="3238200" imgH="253800" progId="Equation.DSMT4">
                  <p:embed/>
                </p:oleObj>
              </mc:Choice>
              <mc:Fallback>
                <p:oleObj name="Equation" r:id="rId7" imgW="3238200" imgH="253800" progId="Equation.DSMT4">
                  <p:embed/>
                  <p:pic>
                    <p:nvPicPr>
                      <p:cNvPr id="0" name=""/>
                      <p:cNvPicPr/>
                      <p:nvPr/>
                    </p:nvPicPr>
                    <p:blipFill>
                      <a:blip r:embed="rId8"/>
                      <a:stretch>
                        <a:fillRect/>
                      </a:stretch>
                    </p:blipFill>
                    <p:spPr>
                      <a:xfrm>
                        <a:off x="460682" y="4806950"/>
                        <a:ext cx="5295900" cy="415925"/>
                      </a:xfrm>
                      <a:prstGeom prst="rect">
                        <a:avLst/>
                      </a:prstGeom>
                    </p:spPr>
                  </p:pic>
                </p:oleObj>
              </mc:Fallback>
            </mc:AlternateContent>
          </a:graphicData>
        </a:graphic>
      </p:graphicFrame>
      <p:sp>
        <p:nvSpPr>
          <p:cNvPr id="17" name="Content Placeholder 16"/>
          <p:cNvSpPr>
            <a:spLocks noGrp="1"/>
          </p:cNvSpPr>
          <p:nvPr>
            <p:ph sz="quarter" idx="15"/>
          </p:nvPr>
        </p:nvSpPr>
        <p:spPr>
          <a:xfrm>
            <a:off x="5715507" y="4807284"/>
            <a:ext cx="2957980" cy="355191"/>
          </a:xfrm>
        </p:spPr>
        <p:txBody>
          <a:bodyPr/>
          <a:lstStyle/>
          <a:p>
            <a:pPr marL="0" indent="0">
              <a:lnSpc>
                <a:spcPct val="90000"/>
              </a:lnSpc>
              <a:buFont typeface="Wingdings" panose="05000000000000000000" pitchFamily="2" charset="2"/>
              <a:buNone/>
              <a:defRPr/>
            </a:pPr>
            <a:r>
              <a:rPr lang="en-US" altLang="en-US" sz="2000" dirty="0" smtClean="0">
                <a:latin typeface="+mn-lt"/>
              </a:rPr>
              <a:t>which gives</a:t>
            </a:r>
            <a:endParaRPr lang="en-US" altLang="en-US" sz="2000" dirty="0">
              <a:latin typeface="+mn-lt"/>
            </a:endParaRPr>
          </a:p>
        </p:txBody>
      </p:sp>
      <p:sp>
        <p:nvSpPr>
          <p:cNvPr id="18" name="Content Placeholder 17"/>
          <p:cNvSpPr>
            <a:spLocks noGrp="1"/>
          </p:cNvSpPr>
          <p:nvPr>
            <p:ph sz="quarter" idx="16"/>
          </p:nvPr>
        </p:nvSpPr>
        <p:spPr>
          <a:xfrm>
            <a:off x="460375" y="5295463"/>
            <a:ext cx="8232776" cy="540483"/>
          </a:xfrm>
        </p:spPr>
        <p:txBody>
          <a:bodyPr anchor="ctr"/>
          <a:lstStyle/>
          <a:p>
            <a:pPr marL="0" indent="0">
              <a:buNone/>
            </a:pPr>
            <a:r>
              <a:rPr lang="en-US" altLang="en-US" sz="2000" dirty="0">
                <a:latin typeface="+mn-lt"/>
              </a:rPr>
              <a:t>the relations: (Instructor, Student) and (Instructor, Course) that we obtained before in decomposition D3</a:t>
            </a:r>
            <a:r>
              <a:rPr lang="en-US" altLang="en-US" sz="2000" dirty="0" smtClean="0">
                <a:latin typeface="+mn-lt"/>
              </a:rPr>
              <a:t>.</a:t>
            </a:r>
            <a:endParaRPr lang="en-US" sz="2000" dirty="0">
              <a:latin typeface="+mn-lt"/>
            </a:endParaRPr>
          </a:p>
        </p:txBody>
      </p:sp>
    </p:spTree>
    <p:extLst>
      <p:ext uri="{BB962C8B-B14F-4D97-AF65-F5344CB8AC3E}">
        <p14:creationId xmlns:p14="http://schemas.microsoft.com/office/powerpoint/2010/main" val="407721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ea typeface="Times New Roman" charset="0"/>
                <a:cs typeface="Times New Roman" charset="0"/>
              </a:rPr>
              <a:t>14.6 Multivalued </a:t>
            </a:r>
            <a:r>
              <a:rPr lang="en-US" altLang="en-US" dirty="0">
                <a:ea typeface="Times New Roman" charset="0"/>
                <a:cs typeface="Times New Roman" charset="0"/>
              </a:rPr>
              <a:t>Dependencies and Fourth Normal </a:t>
            </a:r>
            <a:r>
              <a:rPr lang="en-US" altLang="en-US" dirty="0" smtClean="0">
                <a:ea typeface="Times New Roman" charset="0"/>
                <a:cs typeface="Times New Roman" charset="0"/>
              </a:rPr>
              <a:t>Form </a:t>
            </a:r>
            <a:r>
              <a:rPr lang="en-US" altLang="en-US" sz="2000" b="0" dirty="0" smtClean="0">
                <a:ea typeface="Times New Roman" charset="0"/>
                <a:cs typeface="Times New Roman" charset="0"/>
              </a:rPr>
              <a:t>(1 of 2)</a:t>
            </a:r>
            <a:endParaRPr lang="en-US" sz="2000" b="0" dirty="0"/>
          </a:p>
        </p:txBody>
      </p:sp>
      <p:sp>
        <p:nvSpPr>
          <p:cNvPr id="5" name="Text Placeholder 4"/>
          <p:cNvSpPr>
            <a:spLocks noGrp="1"/>
          </p:cNvSpPr>
          <p:nvPr>
            <p:ph type="body" idx="1"/>
          </p:nvPr>
        </p:nvSpPr>
        <p:spPr>
          <a:xfrm>
            <a:off x="457200" y="1600201"/>
            <a:ext cx="8229600" cy="855864"/>
          </a:xfrm>
        </p:spPr>
        <p:txBody>
          <a:bodyPr/>
          <a:lstStyle/>
          <a:p>
            <a:pPr marL="0" indent="0">
              <a:buNone/>
            </a:pPr>
            <a:r>
              <a:rPr lang="en-US" sz="2000" b="1" dirty="0" smtClean="0">
                <a:latin typeface="+mn-lt"/>
              </a:rPr>
              <a:t>Definition</a:t>
            </a:r>
            <a:r>
              <a:rPr lang="en-US" sz="2000" b="1" dirty="0">
                <a:latin typeface="+mn-lt"/>
              </a:rPr>
              <a:t>:</a:t>
            </a:r>
            <a:endParaRPr lang="en-US" sz="2000" dirty="0">
              <a:latin typeface="+mn-lt"/>
            </a:endParaRPr>
          </a:p>
          <a:p>
            <a:r>
              <a:rPr lang="en-US" sz="2000" dirty="0">
                <a:latin typeface="+mn-lt"/>
              </a:rPr>
              <a:t>A </a:t>
            </a:r>
            <a:r>
              <a:rPr lang="en-US" sz="2000" b="1" dirty="0">
                <a:latin typeface="+mn-lt"/>
              </a:rPr>
              <a:t>multivalued dependency </a:t>
            </a:r>
            <a:r>
              <a:rPr lang="en-US" sz="2000" dirty="0">
                <a:latin typeface="+mn-lt"/>
              </a:rPr>
              <a:t>(</a:t>
            </a:r>
            <a:r>
              <a:rPr lang="en-US" sz="2000" b="1" dirty="0" smtClean="0">
                <a:latin typeface="+mn-lt"/>
              </a:rPr>
              <a:t>M</a:t>
            </a:r>
            <a:r>
              <a:rPr lang="en-US" sz="100" b="1" dirty="0" smtClean="0">
                <a:latin typeface="+mn-lt"/>
              </a:rPr>
              <a:t> </a:t>
            </a:r>
            <a:r>
              <a:rPr lang="en-US" sz="2000" b="1" dirty="0" smtClean="0">
                <a:latin typeface="+mn-lt"/>
              </a:rPr>
              <a:t>V</a:t>
            </a:r>
            <a:r>
              <a:rPr lang="en-US" sz="100" b="1" dirty="0" smtClean="0">
                <a:latin typeface="+mn-lt"/>
              </a:rPr>
              <a:t> </a:t>
            </a:r>
            <a:r>
              <a:rPr lang="en-US" sz="2000" b="1" dirty="0" smtClean="0">
                <a:latin typeface="+mn-lt"/>
              </a:rPr>
              <a:t>D</a:t>
            </a:r>
            <a:r>
              <a:rPr lang="en-US" sz="2000" dirty="0" smtClean="0">
                <a:latin typeface="+mn-lt"/>
              </a:rPr>
              <a:t>) X</a:t>
            </a:r>
            <a:endParaRPr lang="en-US" sz="2000" dirty="0">
              <a:latin typeface="+mn-lt"/>
            </a:endParaRPr>
          </a:p>
        </p:txBody>
      </p:sp>
      <p:pic>
        <p:nvPicPr>
          <p:cNvPr id="28" name="Picture 27" descr="X dash right angle bracket right angle bracket Y"/>
          <p:cNvPicPr>
            <a:picLocks noChangeAspect="1"/>
          </p:cNvPicPr>
          <p:nvPr/>
        </p:nvPicPr>
        <p:blipFill rotWithShape="1">
          <a:blip r:embed="rId4"/>
          <a:srcRect l="33303" t="19888" r="4314" b="25075"/>
          <a:stretch/>
        </p:blipFill>
        <p:spPr>
          <a:xfrm>
            <a:off x="5094517" y="2209800"/>
            <a:ext cx="711200" cy="295275"/>
          </a:xfrm>
          <a:prstGeom prst="rect">
            <a:avLst/>
          </a:prstGeom>
        </p:spPr>
      </p:pic>
      <p:sp>
        <p:nvSpPr>
          <p:cNvPr id="6" name="Content Placeholder 5"/>
          <p:cNvSpPr>
            <a:spLocks noGrp="1"/>
          </p:cNvSpPr>
          <p:nvPr>
            <p:ph sz="quarter" idx="13"/>
          </p:nvPr>
        </p:nvSpPr>
        <p:spPr>
          <a:xfrm>
            <a:off x="457201" y="2173223"/>
            <a:ext cx="8215086" cy="1211606"/>
          </a:xfrm>
        </p:spPr>
        <p:txBody>
          <a:bodyPr anchor="ctr"/>
          <a:lstStyle/>
          <a:p>
            <a:pPr marL="261938" indent="4933950">
              <a:buNone/>
            </a:pPr>
            <a:r>
              <a:rPr lang="en-US" sz="2000" i="1" dirty="0" smtClean="0">
                <a:latin typeface="+mn-lt"/>
              </a:rPr>
              <a:t>Y</a:t>
            </a:r>
            <a:r>
              <a:rPr lang="en-US" sz="2000" dirty="0" smtClean="0">
                <a:latin typeface="+mn-lt"/>
              </a:rPr>
              <a:t> specified </a:t>
            </a:r>
            <a:r>
              <a:rPr lang="en-US" sz="2000" dirty="0">
                <a:latin typeface="+mn-lt"/>
              </a:rPr>
              <a:t>on relation schema </a:t>
            </a:r>
            <a:r>
              <a:rPr lang="en-US" sz="2000" i="1" dirty="0">
                <a:latin typeface="+mn-lt"/>
              </a:rPr>
              <a:t>R</a:t>
            </a:r>
            <a:r>
              <a:rPr lang="en-US" sz="2000" dirty="0">
                <a:latin typeface="+mn-lt"/>
              </a:rPr>
              <a:t>, where </a:t>
            </a:r>
            <a:r>
              <a:rPr lang="en-US" sz="2000" i="1" dirty="0">
                <a:latin typeface="+mn-lt"/>
              </a:rPr>
              <a:t>X</a:t>
            </a:r>
            <a:r>
              <a:rPr lang="en-US" sz="2000" dirty="0">
                <a:latin typeface="+mn-lt"/>
              </a:rPr>
              <a:t> and </a:t>
            </a:r>
            <a:r>
              <a:rPr lang="en-US" sz="2000" i="1" dirty="0">
                <a:latin typeface="+mn-lt"/>
              </a:rPr>
              <a:t>Y</a:t>
            </a:r>
            <a:r>
              <a:rPr lang="en-US" sz="2000" dirty="0">
                <a:latin typeface="+mn-lt"/>
              </a:rPr>
              <a:t> are both subsets of </a:t>
            </a:r>
            <a:r>
              <a:rPr lang="en-US" sz="2000" i="1" dirty="0">
                <a:latin typeface="+mn-lt"/>
              </a:rPr>
              <a:t>R</a:t>
            </a:r>
            <a:r>
              <a:rPr lang="en-US" sz="2000" dirty="0">
                <a:latin typeface="+mn-lt"/>
              </a:rPr>
              <a:t>, specifies the following constraint on any relation state </a:t>
            </a:r>
            <a:r>
              <a:rPr lang="en-US" sz="2000" i="1" dirty="0">
                <a:latin typeface="+mn-lt"/>
              </a:rPr>
              <a:t>r</a:t>
            </a:r>
            <a:r>
              <a:rPr lang="en-US" sz="2000" dirty="0">
                <a:latin typeface="+mn-lt"/>
              </a:rPr>
              <a:t> of </a:t>
            </a:r>
            <a:r>
              <a:rPr lang="en-US" sz="2000" i="1" dirty="0">
                <a:latin typeface="+mn-lt"/>
              </a:rPr>
              <a:t>R</a:t>
            </a:r>
            <a:r>
              <a:rPr lang="en-US" sz="2000" dirty="0">
                <a:latin typeface="+mn-lt"/>
              </a:rPr>
              <a:t>: If two tuples </a:t>
            </a:r>
            <a:r>
              <a:rPr lang="en-US" sz="2000" i="1" dirty="0">
                <a:latin typeface="+mn-lt"/>
              </a:rPr>
              <a:t>t</a:t>
            </a:r>
            <a:r>
              <a:rPr lang="en-US" sz="2000" baseline="-25000" dirty="0">
                <a:latin typeface="+mn-lt"/>
              </a:rPr>
              <a:t>1</a:t>
            </a:r>
            <a:r>
              <a:rPr lang="en-US" sz="2000" dirty="0">
                <a:latin typeface="+mn-lt"/>
              </a:rPr>
              <a:t> and </a:t>
            </a:r>
            <a:r>
              <a:rPr lang="en-US" sz="2000" i="1" dirty="0">
                <a:latin typeface="+mn-lt"/>
              </a:rPr>
              <a:t>t</a:t>
            </a:r>
            <a:r>
              <a:rPr lang="en-US" sz="2000" baseline="-25000" dirty="0">
                <a:latin typeface="+mn-lt"/>
              </a:rPr>
              <a:t>2</a:t>
            </a:r>
            <a:r>
              <a:rPr lang="en-US" sz="2000" dirty="0">
                <a:latin typeface="+mn-lt"/>
              </a:rPr>
              <a:t> exist in </a:t>
            </a:r>
            <a:r>
              <a:rPr lang="en-US" sz="2000" i="1" dirty="0">
                <a:latin typeface="+mn-lt"/>
              </a:rPr>
              <a:t>r</a:t>
            </a:r>
            <a:r>
              <a:rPr lang="en-US" sz="2000" dirty="0">
                <a:latin typeface="+mn-lt"/>
              </a:rPr>
              <a:t> such </a:t>
            </a:r>
            <a:r>
              <a:rPr lang="en-US" sz="2000" dirty="0" smtClean="0">
                <a:latin typeface="+mn-lt"/>
              </a:rPr>
              <a:t>that </a:t>
            </a:r>
          </a:p>
        </p:txBody>
      </p:sp>
      <p:graphicFrame>
        <p:nvGraphicFramePr>
          <p:cNvPr id="12" name="Object 11" descr="t sub 1 left bracket X right bracket = t sub 2 left bracket X right bracket"/>
          <p:cNvGraphicFramePr>
            <a:graphicFrameLocks noChangeAspect="1"/>
          </p:cNvGraphicFramePr>
          <p:nvPr>
            <p:extLst>
              <p:ext uri="{D42A27DB-BD31-4B8C-83A1-F6EECF244321}">
                <p14:modId xmlns:p14="http://schemas.microsoft.com/office/powerpoint/2010/main" val="3654056261"/>
              </p:ext>
            </p:extLst>
          </p:nvPr>
        </p:nvGraphicFramePr>
        <p:xfrm>
          <a:off x="3021105" y="3043360"/>
          <a:ext cx="1419898" cy="375095"/>
        </p:xfrm>
        <a:graphic>
          <a:graphicData uri="http://schemas.openxmlformats.org/presentationml/2006/ole">
            <mc:AlternateContent xmlns:mc="http://schemas.openxmlformats.org/markup-compatibility/2006">
              <mc:Choice xmlns:v="urn:schemas-microsoft-com:vml" Requires="v">
                <p:oleObj spid="_x0000_s43524" name="Equation" r:id="rId5" imgW="863280" imgH="228600" progId="Equation.DSMT4">
                  <p:embed/>
                </p:oleObj>
              </mc:Choice>
              <mc:Fallback>
                <p:oleObj name="Equation" r:id="rId5" imgW="863280" imgH="228600" progId="Equation.DSMT4">
                  <p:embed/>
                  <p:pic>
                    <p:nvPicPr>
                      <p:cNvPr id="4" name="Object 3"/>
                      <p:cNvPicPr/>
                      <p:nvPr/>
                    </p:nvPicPr>
                    <p:blipFill>
                      <a:blip r:embed="rId6"/>
                      <a:stretch>
                        <a:fillRect/>
                      </a:stretch>
                    </p:blipFill>
                    <p:spPr>
                      <a:xfrm>
                        <a:off x="3021105" y="3043360"/>
                        <a:ext cx="1419898" cy="375095"/>
                      </a:xfrm>
                      <a:prstGeom prst="rect">
                        <a:avLst/>
                      </a:prstGeom>
                    </p:spPr>
                  </p:pic>
                </p:oleObj>
              </mc:Fallback>
            </mc:AlternateContent>
          </a:graphicData>
        </a:graphic>
      </p:graphicFrame>
      <p:sp>
        <p:nvSpPr>
          <p:cNvPr id="2" name="Content Placeholder 1"/>
          <p:cNvSpPr>
            <a:spLocks noGrp="1"/>
          </p:cNvSpPr>
          <p:nvPr>
            <p:ph sz="quarter" idx="18"/>
          </p:nvPr>
        </p:nvSpPr>
        <p:spPr>
          <a:xfrm>
            <a:off x="479851" y="2879508"/>
            <a:ext cx="8206949" cy="1010641"/>
          </a:xfrm>
        </p:spPr>
        <p:txBody>
          <a:bodyPr anchor="ctr"/>
          <a:lstStyle/>
          <a:p>
            <a:pPr marL="261938" indent="3598863">
              <a:buNone/>
            </a:pPr>
            <a:r>
              <a:rPr lang="en-US" altLang="en-US" sz="2000" dirty="0">
                <a:latin typeface="+mn-lt"/>
              </a:rPr>
              <a:t>then two tuples </a:t>
            </a:r>
            <a:r>
              <a:rPr lang="en-US" altLang="en-US" sz="2000" i="1" dirty="0">
                <a:latin typeface="+mn-lt"/>
              </a:rPr>
              <a:t>t</a:t>
            </a:r>
            <a:r>
              <a:rPr lang="en-US" altLang="en-US" sz="2000" baseline="-30000" dirty="0">
                <a:latin typeface="+mn-lt"/>
              </a:rPr>
              <a:t>3</a:t>
            </a:r>
            <a:r>
              <a:rPr lang="en-US" altLang="en-US" sz="2000" dirty="0">
                <a:latin typeface="+mn-lt"/>
              </a:rPr>
              <a:t> and </a:t>
            </a:r>
            <a:r>
              <a:rPr lang="en-US" altLang="en-US" sz="2000" i="1" dirty="0">
                <a:latin typeface="+mn-lt"/>
              </a:rPr>
              <a:t>t</a:t>
            </a:r>
            <a:r>
              <a:rPr lang="en-US" altLang="en-US" sz="2000" baseline="-30000" dirty="0">
                <a:latin typeface="+mn-lt"/>
              </a:rPr>
              <a:t>4</a:t>
            </a:r>
            <a:r>
              <a:rPr lang="en-US" altLang="en-US" sz="2000" dirty="0">
                <a:latin typeface="+mn-lt"/>
              </a:rPr>
              <a:t> should also </a:t>
            </a:r>
            <a:r>
              <a:rPr lang="en-US" altLang="en-US" sz="2000" dirty="0" smtClean="0">
                <a:latin typeface="+mn-lt"/>
              </a:rPr>
              <a:t>exist </a:t>
            </a:r>
            <a:r>
              <a:rPr lang="en-US" altLang="en-US" sz="2000" dirty="0">
                <a:latin typeface="+mn-lt"/>
              </a:rPr>
              <a:t>in </a:t>
            </a:r>
            <a:r>
              <a:rPr lang="en-US" altLang="en-US" sz="2000" i="1" dirty="0">
                <a:latin typeface="+mn-lt"/>
              </a:rPr>
              <a:t>r</a:t>
            </a:r>
            <a:r>
              <a:rPr lang="en-US" altLang="en-US" sz="2000" dirty="0">
                <a:latin typeface="+mn-lt"/>
              </a:rPr>
              <a:t> with the following properties, where we use </a:t>
            </a:r>
            <a:r>
              <a:rPr lang="en-US" altLang="en-US" sz="2000" i="1" dirty="0">
                <a:latin typeface="+mn-lt"/>
              </a:rPr>
              <a:t>Z</a:t>
            </a:r>
            <a:r>
              <a:rPr lang="en-US" altLang="en-US" sz="2000" dirty="0">
                <a:latin typeface="+mn-lt"/>
              </a:rPr>
              <a:t> to denote</a:t>
            </a:r>
            <a:endParaRPr lang="en-US" sz="2000" dirty="0">
              <a:latin typeface="+mn-lt"/>
            </a:endParaRPr>
          </a:p>
        </p:txBody>
      </p:sp>
      <p:graphicFrame>
        <p:nvGraphicFramePr>
          <p:cNvPr id="22" name="Object 21" descr="left parenthesis R sub 2 left parenthesis X union Y right parenthesis right parenthesis colon"/>
          <p:cNvGraphicFramePr>
            <a:graphicFrameLocks noChangeAspect="1"/>
          </p:cNvGraphicFramePr>
          <p:nvPr>
            <p:extLst>
              <p:ext uri="{D42A27DB-BD31-4B8C-83A1-F6EECF244321}">
                <p14:modId xmlns:p14="http://schemas.microsoft.com/office/powerpoint/2010/main" val="1743331376"/>
              </p:ext>
            </p:extLst>
          </p:nvPr>
        </p:nvGraphicFramePr>
        <p:xfrm>
          <a:off x="804503" y="3703331"/>
          <a:ext cx="1246188" cy="325437"/>
        </p:xfrm>
        <a:graphic>
          <a:graphicData uri="http://schemas.openxmlformats.org/presentationml/2006/ole">
            <mc:AlternateContent xmlns:mc="http://schemas.openxmlformats.org/markup-compatibility/2006">
              <mc:Choice xmlns:v="urn:schemas-microsoft-com:vml" Requires="v">
                <p:oleObj spid="_x0000_s43525" name="Equation" r:id="rId7" imgW="876240" imgH="228600" progId="Equation.DSMT4">
                  <p:embed/>
                </p:oleObj>
              </mc:Choice>
              <mc:Fallback>
                <p:oleObj name="Equation" r:id="rId7" imgW="876240" imgH="228600" progId="Equation.DSMT4">
                  <p:embed/>
                  <p:pic>
                    <p:nvPicPr>
                      <p:cNvPr id="19" name="Object 18"/>
                      <p:cNvPicPr/>
                      <p:nvPr/>
                    </p:nvPicPr>
                    <p:blipFill>
                      <a:blip r:embed="rId8"/>
                      <a:stretch>
                        <a:fillRect/>
                      </a:stretch>
                    </p:blipFill>
                    <p:spPr>
                      <a:xfrm>
                        <a:off x="804503" y="3703331"/>
                        <a:ext cx="1246188" cy="325437"/>
                      </a:xfrm>
                      <a:prstGeom prst="rect">
                        <a:avLst/>
                      </a:prstGeom>
                    </p:spPr>
                  </p:pic>
                </p:oleObj>
              </mc:Fallback>
            </mc:AlternateContent>
          </a:graphicData>
        </a:graphic>
      </p:graphicFrame>
      <p:sp>
        <p:nvSpPr>
          <p:cNvPr id="18" name="Content Placeholder 17"/>
          <p:cNvSpPr>
            <a:spLocks noGrp="1"/>
          </p:cNvSpPr>
          <p:nvPr>
            <p:ph sz="quarter" idx="20"/>
          </p:nvPr>
        </p:nvSpPr>
        <p:spPr>
          <a:xfrm>
            <a:off x="467831" y="3973574"/>
            <a:ext cx="1046644" cy="374136"/>
          </a:xfrm>
        </p:spPr>
        <p:txBody>
          <a:bodyPr/>
          <a:lstStyle/>
          <a:p>
            <a:pPr lvl="1" indent="-284400"/>
            <a:r>
              <a:rPr lang="en-US" sz="2000" dirty="0" smtClean="0">
                <a:latin typeface="+mn-lt"/>
              </a:rPr>
              <a:t> </a:t>
            </a:r>
            <a:endParaRPr lang="en-US" sz="2000" dirty="0">
              <a:latin typeface="+mn-lt"/>
            </a:endParaRPr>
          </a:p>
        </p:txBody>
      </p:sp>
      <p:graphicFrame>
        <p:nvGraphicFramePr>
          <p:cNvPr id="19" name="Object 18" descr="t sub 3 left bracket X right bracket equals t sub 4 left bracket X right bracket equals t sub 1 left bracket X right b racket equals t sub 2 left bracket X right bracket."/>
          <p:cNvGraphicFramePr>
            <a:graphicFrameLocks noChangeAspect="1"/>
          </p:cNvGraphicFramePr>
          <p:nvPr>
            <p:extLst>
              <p:ext uri="{D42A27DB-BD31-4B8C-83A1-F6EECF244321}">
                <p14:modId xmlns:p14="http://schemas.microsoft.com/office/powerpoint/2010/main" val="3553049802"/>
              </p:ext>
            </p:extLst>
          </p:nvPr>
        </p:nvGraphicFramePr>
        <p:xfrm>
          <a:off x="1447403" y="4062338"/>
          <a:ext cx="2847348" cy="387393"/>
        </p:xfrm>
        <a:graphic>
          <a:graphicData uri="http://schemas.openxmlformats.org/presentationml/2006/ole">
            <mc:AlternateContent xmlns:mc="http://schemas.openxmlformats.org/markup-compatibility/2006">
              <mc:Choice xmlns:v="urn:schemas-microsoft-com:vml" Requires="v">
                <p:oleObj spid="_x0000_s43526" name="Equation" r:id="rId9" imgW="1866600" imgH="253800" progId="Equation.DSMT4">
                  <p:embed/>
                </p:oleObj>
              </mc:Choice>
              <mc:Fallback>
                <p:oleObj name="Equation" r:id="rId9" imgW="1866600" imgH="253800" progId="Equation.DSMT4">
                  <p:embed/>
                  <p:pic>
                    <p:nvPicPr>
                      <p:cNvPr id="12" name="Object 11"/>
                      <p:cNvPicPr/>
                      <p:nvPr/>
                    </p:nvPicPr>
                    <p:blipFill>
                      <a:blip r:embed="rId10"/>
                      <a:stretch>
                        <a:fillRect/>
                      </a:stretch>
                    </p:blipFill>
                    <p:spPr>
                      <a:xfrm>
                        <a:off x="1447403" y="4062338"/>
                        <a:ext cx="2847348" cy="387393"/>
                      </a:xfrm>
                      <a:prstGeom prst="rect">
                        <a:avLst/>
                      </a:prstGeom>
                    </p:spPr>
                  </p:pic>
                </p:oleObj>
              </mc:Fallback>
            </mc:AlternateContent>
          </a:graphicData>
        </a:graphic>
      </p:graphicFrame>
      <p:sp>
        <p:nvSpPr>
          <p:cNvPr id="20" name="Content Placeholder 19"/>
          <p:cNvSpPr>
            <a:spLocks noGrp="1"/>
          </p:cNvSpPr>
          <p:nvPr>
            <p:ph sz="quarter" idx="16"/>
          </p:nvPr>
        </p:nvSpPr>
        <p:spPr>
          <a:xfrm>
            <a:off x="442686" y="4408032"/>
            <a:ext cx="1071789" cy="462839"/>
          </a:xfrm>
        </p:spPr>
        <p:txBody>
          <a:bodyPr/>
          <a:lstStyle/>
          <a:p>
            <a:pPr lvl="1"/>
            <a:r>
              <a:rPr lang="en-US" sz="2200" dirty="0" smtClean="0">
                <a:latin typeface="+mn-lt"/>
              </a:rPr>
              <a:t> </a:t>
            </a:r>
            <a:endParaRPr lang="en-US" sz="2200" dirty="0">
              <a:latin typeface="+mn-lt"/>
            </a:endParaRPr>
          </a:p>
        </p:txBody>
      </p:sp>
      <p:graphicFrame>
        <p:nvGraphicFramePr>
          <p:cNvPr id="13" name="Object 12" descr="t sub 3 left bracket y right bracket equals t sub 1 left bracket Y right bracket and t sub 4 left bracket Y right b racket equals t sub 2 left bracket Y right bracket."/>
          <p:cNvGraphicFramePr>
            <a:graphicFrameLocks noChangeAspect="1"/>
          </p:cNvGraphicFramePr>
          <p:nvPr>
            <p:extLst>
              <p:ext uri="{D42A27DB-BD31-4B8C-83A1-F6EECF244321}">
                <p14:modId xmlns:p14="http://schemas.microsoft.com/office/powerpoint/2010/main" val="1876190281"/>
              </p:ext>
            </p:extLst>
          </p:nvPr>
        </p:nvGraphicFramePr>
        <p:xfrm>
          <a:off x="1443195" y="4530560"/>
          <a:ext cx="2962129" cy="379760"/>
        </p:xfrm>
        <a:graphic>
          <a:graphicData uri="http://schemas.openxmlformats.org/presentationml/2006/ole">
            <mc:AlternateContent xmlns:mc="http://schemas.openxmlformats.org/markup-compatibility/2006">
              <mc:Choice xmlns:v="urn:schemas-microsoft-com:vml" Requires="v">
                <p:oleObj spid="_x0000_s43527" name="Equation" r:id="rId11" imgW="1981080" imgH="253800" progId="Equation.DSMT4">
                  <p:embed/>
                </p:oleObj>
              </mc:Choice>
              <mc:Fallback>
                <p:oleObj name="Equation" r:id="rId11" imgW="1981080" imgH="253800" progId="Equation.DSMT4">
                  <p:embed/>
                  <p:pic>
                    <p:nvPicPr>
                      <p:cNvPr id="5" name="Object 4"/>
                      <p:cNvPicPr/>
                      <p:nvPr/>
                    </p:nvPicPr>
                    <p:blipFill>
                      <a:blip r:embed="rId12"/>
                      <a:stretch>
                        <a:fillRect/>
                      </a:stretch>
                    </p:blipFill>
                    <p:spPr>
                      <a:xfrm>
                        <a:off x="1443195" y="4530560"/>
                        <a:ext cx="2962129" cy="379760"/>
                      </a:xfrm>
                      <a:prstGeom prst="rect">
                        <a:avLst/>
                      </a:prstGeom>
                    </p:spPr>
                  </p:pic>
                </p:oleObj>
              </mc:Fallback>
            </mc:AlternateContent>
          </a:graphicData>
        </a:graphic>
      </p:graphicFrame>
      <p:sp>
        <p:nvSpPr>
          <p:cNvPr id="21" name="Content Placeholder 20"/>
          <p:cNvSpPr>
            <a:spLocks noGrp="1"/>
          </p:cNvSpPr>
          <p:nvPr>
            <p:ph sz="quarter" idx="17"/>
          </p:nvPr>
        </p:nvSpPr>
        <p:spPr>
          <a:xfrm>
            <a:off x="442686" y="4804105"/>
            <a:ext cx="1071789" cy="500063"/>
          </a:xfrm>
        </p:spPr>
        <p:txBody>
          <a:bodyPr/>
          <a:lstStyle/>
          <a:p>
            <a:pPr lvl="1"/>
            <a:r>
              <a:rPr lang="en-US" sz="2200" dirty="0" smtClean="0">
                <a:latin typeface="+mn-lt"/>
              </a:rPr>
              <a:t> </a:t>
            </a:r>
            <a:endParaRPr lang="en-US" sz="2200" dirty="0">
              <a:latin typeface="+mn-lt"/>
            </a:endParaRPr>
          </a:p>
        </p:txBody>
      </p:sp>
      <p:graphicFrame>
        <p:nvGraphicFramePr>
          <p:cNvPr id="14" name="Object 13" descr="t sub 3 left bracket Z right bracket equals t sub 2 left bracket Z right bracket and t sub 4 left bracket Z right b racket equals t sub 1 left bracket Z right bracket."/>
          <p:cNvGraphicFramePr>
            <a:graphicFrameLocks noChangeAspect="1"/>
          </p:cNvGraphicFramePr>
          <p:nvPr>
            <p:extLst>
              <p:ext uri="{D42A27DB-BD31-4B8C-83A1-F6EECF244321}">
                <p14:modId xmlns:p14="http://schemas.microsoft.com/office/powerpoint/2010/main" val="4290518972"/>
              </p:ext>
            </p:extLst>
          </p:nvPr>
        </p:nvGraphicFramePr>
        <p:xfrm>
          <a:off x="1446213" y="4965700"/>
          <a:ext cx="2906712" cy="392113"/>
        </p:xfrm>
        <a:graphic>
          <a:graphicData uri="http://schemas.openxmlformats.org/presentationml/2006/ole">
            <mc:AlternateContent xmlns:mc="http://schemas.openxmlformats.org/markup-compatibility/2006">
              <mc:Choice xmlns:v="urn:schemas-microsoft-com:vml" Requires="v">
                <p:oleObj spid="_x0000_s43528" name="Equation" r:id="rId13" imgW="1904760" imgH="253800" progId="Equation.DSMT4">
                  <p:embed/>
                </p:oleObj>
              </mc:Choice>
              <mc:Fallback>
                <p:oleObj name="Equation" r:id="rId13" imgW="1904760" imgH="253800" progId="Equation.DSMT4">
                  <p:embed/>
                  <p:pic>
                    <p:nvPicPr>
                      <p:cNvPr id="6" name="Object 5"/>
                      <p:cNvPicPr/>
                      <p:nvPr/>
                    </p:nvPicPr>
                    <p:blipFill>
                      <a:blip r:embed="rId14"/>
                      <a:stretch>
                        <a:fillRect/>
                      </a:stretch>
                    </p:blipFill>
                    <p:spPr>
                      <a:xfrm>
                        <a:off x="1446213" y="4965700"/>
                        <a:ext cx="2906712" cy="392113"/>
                      </a:xfrm>
                      <a:prstGeom prst="rect">
                        <a:avLst/>
                      </a:prstGeom>
                    </p:spPr>
                  </p:pic>
                </p:oleObj>
              </mc:Fallback>
            </mc:AlternateContent>
          </a:graphicData>
        </a:graphic>
      </p:graphicFrame>
      <p:sp>
        <p:nvSpPr>
          <p:cNvPr id="7" name="Content Placeholder 6"/>
          <p:cNvSpPr>
            <a:spLocks noGrp="1"/>
          </p:cNvSpPr>
          <p:nvPr>
            <p:ph sz="quarter" idx="14"/>
          </p:nvPr>
        </p:nvSpPr>
        <p:spPr>
          <a:xfrm>
            <a:off x="396736" y="5342237"/>
            <a:ext cx="1970569" cy="446961"/>
          </a:xfrm>
        </p:spPr>
        <p:txBody>
          <a:bodyPr/>
          <a:lstStyle/>
          <a:p>
            <a:r>
              <a:rPr lang="en-US" sz="2000" dirty="0">
                <a:latin typeface="+mn-lt"/>
              </a:rPr>
              <a:t>An </a:t>
            </a:r>
            <a:r>
              <a:rPr lang="en-US" sz="2000" dirty="0" smtClean="0">
                <a:latin typeface="+mn-lt"/>
              </a:rPr>
              <a:t>M</a:t>
            </a:r>
            <a:r>
              <a:rPr lang="en-US" sz="100" dirty="0" smtClean="0">
                <a:latin typeface="+mn-lt"/>
              </a:rPr>
              <a:t> </a:t>
            </a:r>
            <a:r>
              <a:rPr lang="en-US" sz="2000" dirty="0" smtClean="0">
                <a:latin typeface="+mn-lt"/>
              </a:rPr>
              <a:t>V</a:t>
            </a:r>
            <a:r>
              <a:rPr lang="en-US" sz="100" dirty="0" smtClean="0">
                <a:latin typeface="+mn-lt"/>
              </a:rPr>
              <a:t> </a:t>
            </a:r>
            <a:r>
              <a:rPr lang="en-US" sz="2000" dirty="0" smtClean="0">
                <a:latin typeface="+mn-lt"/>
              </a:rPr>
              <a:t>D </a:t>
            </a:r>
            <a:r>
              <a:rPr lang="en-US" sz="2000" i="1" dirty="0" smtClean="0">
                <a:latin typeface="+mn-lt"/>
              </a:rPr>
              <a:t>X</a:t>
            </a:r>
            <a:r>
              <a:rPr lang="en-US" sz="2000" dirty="0" smtClean="0">
                <a:latin typeface="+mn-lt"/>
              </a:rPr>
              <a:t> </a:t>
            </a:r>
            <a:endParaRPr lang="en-US" sz="2000" dirty="0">
              <a:latin typeface="+mn-lt"/>
            </a:endParaRPr>
          </a:p>
        </p:txBody>
      </p:sp>
      <p:pic>
        <p:nvPicPr>
          <p:cNvPr id="29" name="Picture 28" descr="dash right angle bracket right angle bracket"/>
          <p:cNvPicPr>
            <a:picLocks noChangeAspect="1"/>
          </p:cNvPicPr>
          <p:nvPr/>
        </p:nvPicPr>
        <p:blipFill rotWithShape="1">
          <a:blip r:embed="rId4"/>
          <a:srcRect l="33303" t="12930" r="4314" b="26592"/>
          <a:stretch/>
        </p:blipFill>
        <p:spPr>
          <a:xfrm>
            <a:off x="2041893" y="5434308"/>
            <a:ext cx="711200" cy="324465"/>
          </a:xfrm>
          <a:prstGeom prst="rect">
            <a:avLst/>
          </a:prstGeom>
        </p:spPr>
      </p:pic>
      <p:sp>
        <p:nvSpPr>
          <p:cNvPr id="8" name="Content Placeholder 7"/>
          <p:cNvSpPr>
            <a:spLocks noGrp="1"/>
          </p:cNvSpPr>
          <p:nvPr>
            <p:ph sz="quarter" idx="15"/>
          </p:nvPr>
        </p:nvSpPr>
        <p:spPr>
          <a:xfrm>
            <a:off x="442686" y="5407834"/>
            <a:ext cx="8229600" cy="685471"/>
          </a:xfrm>
        </p:spPr>
        <p:txBody>
          <a:bodyPr anchor="ctr"/>
          <a:lstStyle/>
          <a:p>
            <a:pPr indent="1892300">
              <a:buNone/>
            </a:pPr>
            <a:r>
              <a:rPr lang="en-US" sz="2000" i="1" dirty="0" smtClean="0">
                <a:latin typeface="+mn-lt"/>
              </a:rPr>
              <a:t>Y</a:t>
            </a:r>
            <a:r>
              <a:rPr lang="en-US" sz="2000" dirty="0" smtClean="0">
                <a:latin typeface="+mn-lt"/>
              </a:rPr>
              <a:t> in </a:t>
            </a:r>
            <a:r>
              <a:rPr lang="en-US" sz="2000" i="1" dirty="0">
                <a:latin typeface="+mn-lt"/>
              </a:rPr>
              <a:t>R</a:t>
            </a:r>
            <a:r>
              <a:rPr lang="en-US" sz="2000" dirty="0">
                <a:latin typeface="+mn-lt"/>
              </a:rPr>
              <a:t> is called a </a:t>
            </a:r>
            <a:r>
              <a:rPr lang="en-US" sz="2000" b="1" dirty="0">
                <a:latin typeface="+mn-lt"/>
              </a:rPr>
              <a:t>trivial </a:t>
            </a:r>
            <a:r>
              <a:rPr lang="en-US" sz="2000" b="1" dirty="0" smtClean="0">
                <a:latin typeface="+mn-lt"/>
              </a:rPr>
              <a:t>M</a:t>
            </a:r>
            <a:r>
              <a:rPr lang="en-US" sz="100" b="1" dirty="0" smtClean="0">
                <a:latin typeface="+mn-lt"/>
              </a:rPr>
              <a:t> </a:t>
            </a:r>
            <a:r>
              <a:rPr lang="en-US" sz="2000" b="1" dirty="0" smtClean="0">
                <a:latin typeface="+mn-lt"/>
              </a:rPr>
              <a:t>V</a:t>
            </a:r>
            <a:r>
              <a:rPr lang="en-US" sz="100" b="1" dirty="0" smtClean="0">
                <a:latin typeface="+mn-lt"/>
              </a:rPr>
              <a:t> </a:t>
            </a:r>
            <a:r>
              <a:rPr lang="en-US" sz="2000" b="1" dirty="0" smtClean="0">
                <a:latin typeface="+mn-lt"/>
              </a:rPr>
              <a:t>D</a:t>
            </a:r>
            <a:r>
              <a:rPr lang="en-US" sz="2000" dirty="0" smtClean="0">
                <a:latin typeface="+mn-lt"/>
              </a:rPr>
              <a:t> </a:t>
            </a:r>
            <a:r>
              <a:rPr lang="en-US" sz="2000" dirty="0">
                <a:latin typeface="+mn-lt"/>
              </a:rPr>
              <a:t>if (a) </a:t>
            </a:r>
            <a:r>
              <a:rPr lang="en-US" sz="2000" i="1" dirty="0">
                <a:latin typeface="+mn-lt"/>
              </a:rPr>
              <a:t>Y</a:t>
            </a:r>
            <a:r>
              <a:rPr lang="en-US" sz="2000" dirty="0">
                <a:latin typeface="+mn-lt"/>
              </a:rPr>
              <a:t> is a subset of </a:t>
            </a:r>
            <a:r>
              <a:rPr lang="en-US" sz="2000" i="1" dirty="0">
                <a:latin typeface="+mn-lt"/>
              </a:rPr>
              <a:t>X</a:t>
            </a:r>
            <a:r>
              <a:rPr lang="en-US" sz="2000" dirty="0">
                <a:latin typeface="+mn-lt"/>
              </a:rPr>
              <a:t>, or (b</a:t>
            </a:r>
            <a:r>
              <a:rPr lang="en-US" sz="2000" dirty="0" smtClean="0">
                <a:latin typeface="+mn-lt"/>
              </a:rPr>
              <a:t>)</a:t>
            </a:r>
            <a:endParaRPr lang="en-US" sz="2000" dirty="0">
              <a:latin typeface="+mn-lt"/>
            </a:endParaRPr>
          </a:p>
        </p:txBody>
      </p:sp>
      <p:graphicFrame>
        <p:nvGraphicFramePr>
          <p:cNvPr id="25" name="Object 24" descr="X union Y = R are boxed."/>
          <p:cNvGraphicFramePr>
            <a:graphicFrameLocks noChangeAspect="1"/>
          </p:cNvGraphicFramePr>
          <p:nvPr>
            <p:extLst>
              <p:ext uri="{D42A27DB-BD31-4B8C-83A1-F6EECF244321}">
                <p14:modId xmlns:p14="http://schemas.microsoft.com/office/powerpoint/2010/main" val="2068318171"/>
              </p:ext>
            </p:extLst>
          </p:nvPr>
        </p:nvGraphicFramePr>
        <p:xfrm>
          <a:off x="1762432" y="5761959"/>
          <a:ext cx="1344613" cy="290512"/>
        </p:xfrm>
        <a:graphic>
          <a:graphicData uri="http://schemas.openxmlformats.org/presentationml/2006/ole">
            <mc:AlternateContent xmlns:mc="http://schemas.openxmlformats.org/markup-compatibility/2006">
              <mc:Choice xmlns:v="urn:schemas-microsoft-com:vml" Requires="v">
                <p:oleObj spid="_x0000_s43529" name="Equation" r:id="rId15" imgW="761760" imgH="164880" progId="Equation.DSMT4">
                  <p:embed/>
                </p:oleObj>
              </mc:Choice>
              <mc:Fallback>
                <p:oleObj name="Equation" r:id="rId15" imgW="761760" imgH="164880" progId="Equation.DSMT4">
                  <p:embed/>
                  <p:pic>
                    <p:nvPicPr>
                      <p:cNvPr id="0" name=""/>
                      <p:cNvPicPr/>
                      <p:nvPr/>
                    </p:nvPicPr>
                    <p:blipFill>
                      <a:blip r:embed="rId16"/>
                      <a:stretch>
                        <a:fillRect/>
                      </a:stretch>
                    </p:blipFill>
                    <p:spPr>
                      <a:xfrm>
                        <a:off x="1762432" y="5761959"/>
                        <a:ext cx="1344613" cy="290512"/>
                      </a:xfrm>
                      <a:prstGeom prst="rect">
                        <a:avLst/>
                      </a:prstGeom>
                    </p:spPr>
                  </p:pic>
                </p:oleObj>
              </mc:Fallback>
            </mc:AlternateContent>
          </a:graphicData>
        </a:graphic>
      </p:graphicFrame>
    </p:spTree>
    <p:extLst>
      <p:ext uri="{BB962C8B-B14F-4D97-AF65-F5344CB8AC3E}">
        <p14:creationId xmlns:p14="http://schemas.microsoft.com/office/powerpoint/2010/main" val="6687485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14.6 Multivalued Dependencies and Fourth Normal Form </a:t>
            </a:r>
            <a:r>
              <a:rPr lang="en-US" altLang="en-US" sz="2000" b="0" dirty="0">
                <a:ea typeface="Times New Roman" charset="0"/>
                <a:cs typeface="Times New Roman" charset="0"/>
              </a:rPr>
              <a:t>(2 of 2)</a:t>
            </a:r>
            <a:endParaRPr lang="en-US" dirty="0"/>
          </a:p>
        </p:txBody>
      </p:sp>
      <p:sp>
        <p:nvSpPr>
          <p:cNvPr id="3" name="Text Placeholder 2"/>
          <p:cNvSpPr>
            <a:spLocks noGrp="1"/>
          </p:cNvSpPr>
          <p:nvPr>
            <p:ph type="body" idx="1"/>
          </p:nvPr>
        </p:nvSpPr>
        <p:spPr>
          <a:xfrm>
            <a:off x="457200" y="1600201"/>
            <a:ext cx="8229600" cy="373062"/>
          </a:xfrm>
        </p:spPr>
        <p:txBody>
          <a:bodyPr/>
          <a:lstStyle/>
          <a:p>
            <a:pPr marL="0" indent="0">
              <a:buNone/>
            </a:pPr>
            <a:r>
              <a:rPr lang="en-US" sz="2000" b="1" dirty="0">
                <a:latin typeface="+mn-lt"/>
              </a:rPr>
              <a:t>Definition</a:t>
            </a:r>
            <a:r>
              <a:rPr lang="en-US" sz="2000" b="1" dirty="0" smtClean="0">
                <a:latin typeface="+mn-lt"/>
              </a:rPr>
              <a:t>:</a:t>
            </a:r>
            <a:endParaRPr lang="en-US" sz="2000" dirty="0">
              <a:latin typeface="+mn-lt"/>
            </a:endParaRPr>
          </a:p>
        </p:txBody>
      </p:sp>
      <p:sp>
        <p:nvSpPr>
          <p:cNvPr id="4" name="Content Placeholder 3"/>
          <p:cNvSpPr>
            <a:spLocks noGrp="1"/>
          </p:cNvSpPr>
          <p:nvPr>
            <p:ph sz="quarter" idx="13"/>
          </p:nvPr>
        </p:nvSpPr>
        <p:spPr>
          <a:xfrm>
            <a:off x="460375" y="2109046"/>
            <a:ext cx="8226425" cy="1007943"/>
          </a:xfrm>
        </p:spPr>
        <p:txBody>
          <a:bodyPr/>
          <a:lstStyle/>
          <a:p>
            <a:r>
              <a:rPr lang="en-US" sz="2000" dirty="0">
                <a:latin typeface="+mn-lt"/>
              </a:rPr>
              <a:t>A relation schema </a:t>
            </a:r>
            <a:r>
              <a:rPr lang="en-US" sz="2000" i="1" dirty="0">
                <a:latin typeface="+mn-lt"/>
              </a:rPr>
              <a:t>R</a:t>
            </a:r>
            <a:r>
              <a:rPr lang="en-US" sz="2000" dirty="0">
                <a:latin typeface="+mn-lt"/>
              </a:rPr>
              <a:t> is in </a:t>
            </a:r>
            <a:r>
              <a:rPr lang="en-US" sz="2000" b="1" dirty="0">
                <a:latin typeface="+mn-lt"/>
              </a:rPr>
              <a:t>4N F</a:t>
            </a:r>
            <a:r>
              <a:rPr lang="en-US" sz="2000" dirty="0">
                <a:latin typeface="+mn-lt"/>
              </a:rPr>
              <a:t> with respect to a set of dependencies </a:t>
            </a:r>
            <a:r>
              <a:rPr lang="en-US" sz="2000" i="1" dirty="0">
                <a:latin typeface="+mn-lt"/>
              </a:rPr>
              <a:t>F</a:t>
            </a:r>
            <a:r>
              <a:rPr lang="en-US" sz="2000" dirty="0">
                <a:latin typeface="+mn-lt"/>
              </a:rPr>
              <a:t> (that includes functional dependencies and multivalued dependencies) if, for every </a:t>
            </a:r>
            <a:r>
              <a:rPr lang="en-US" sz="2000" b="1" dirty="0">
                <a:latin typeface="+mn-lt"/>
              </a:rPr>
              <a:t>nontrivial</a:t>
            </a:r>
            <a:r>
              <a:rPr lang="en-US" sz="2000" dirty="0">
                <a:latin typeface="+mn-lt"/>
              </a:rPr>
              <a:t> multivalued dependency</a:t>
            </a:r>
          </a:p>
        </p:txBody>
      </p:sp>
      <p:pic>
        <p:nvPicPr>
          <p:cNvPr id="10" name="Picture 9" descr="dash right angle bracket right angle bracket"/>
          <p:cNvPicPr>
            <a:picLocks noChangeAspect="1"/>
          </p:cNvPicPr>
          <p:nvPr/>
        </p:nvPicPr>
        <p:blipFill rotWithShape="1">
          <a:blip r:embed="rId3"/>
          <a:srcRect l="33303" t="16236" r="4314" b="31900"/>
          <a:stretch/>
        </p:blipFill>
        <p:spPr>
          <a:xfrm>
            <a:off x="845729" y="3151227"/>
            <a:ext cx="779046" cy="304800"/>
          </a:xfrm>
          <a:prstGeom prst="rect">
            <a:avLst/>
          </a:prstGeom>
        </p:spPr>
      </p:pic>
      <p:graphicFrame>
        <p:nvGraphicFramePr>
          <p:cNvPr id="9" name="Object 8" descr="Y in F to the + power"/>
          <p:cNvGraphicFramePr>
            <a:graphicFrameLocks noChangeAspect="1"/>
          </p:cNvGraphicFramePr>
          <p:nvPr>
            <p:extLst>
              <p:ext uri="{D42A27DB-BD31-4B8C-83A1-F6EECF244321}">
                <p14:modId xmlns:p14="http://schemas.microsoft.com/office/powerpoint/2010/main" val="3677351672"/>
              </p:ext>
            </p:extLst>
          </p:nvPr>
        </p:nvGraphicFramePr>
        <p:xfrm>
          <a:off x="1583047" y="3135781"/>
          <a:ext cx="777875" cy="360795"/>
        </p:xfrm>
        <a:graphic>
          <a:graphicData uri="http://schemas.openxmlformats.org/presentationml/2006/ole">
            <mc:AlternateContent xmlns:mc="http://schemas.openxmlformats.org/markup-compatibility/2006">
              <mc:Choice xmlns:v="urn:schemas-microsoft-com:vml" Requires="v">
                <p:oleObj spid="_x0000_s45152" name="Equation" r:id="rId4" imgW="482400" imgH="228600" progId="Equation.DSMT4">
                  <p:embed/>
                </p:oleObj>
              </mc:Choice>
              <mc:Fallback>
                <p:oleObj name="Equation" r:id="rId4" imgW="482400" imgH="228600" progId="Equation.DSMT4">
                  <p:embed/>
                  <p:pic>
                    <p:nvPicPr>
                      <p:cNvPr id="3" name="Object 2"/>
                      <p:cNvPicPr/>
                      <p:nvPr/>
                    </p:nvPicPr>
                    <p:blipFill>
                      <a:blip r:embed="rId5"/>
                      <a:stretch>
                        <a:fillRect/>
                      </a:stretch>
                    </p:blipFill>
                    <p:spPr>
                      <a:xfrm>
                        <a:off x="1583047" y="3135781"/>
                        <a:ext cx="777875" cy="360795"/>
                      </a:xfrm>
                      <a:prstGeom prst="rect">
                        <a:avLst/>
                      </a:prstGeom>
                    </p:spPr>
                  </p:pic>
                </p:oleObj>
              </mc:Fallback>
            </mc:AlternateContent>
          </a:graphicData>
        </a:graphic>
      </p:graphicFrame>
      <p:sp>
        <p:nvSpPr>
          <p:cNvPr id="5" name="Content Placeholder 4"/>
          <p:cNvSpPr>
            <a:spLocks noGrp="1"/>
          </p:cNvSpPr>
          <p:nvPr>
            <p:ph sz="quarter" idx="14"/>
          </p:nvPr>
        </p:nvSpPr>
        <p:spPr>
          <a:xfrm>
            <a:off x="2442315" y="3118602"/>
            <a:ext cx="2666283" cy="375197"/>
          </a:xfrm>
        </p:spPr>
        <p:txBody>
          <a:bodyPr/>
          <a:lstStyle/>
          <a:p>
            <a:pPr marL="432" indent="0">
              <a:buNone/>
            </a:pPr>
            <a:r>
              <a:rPr lang="en-US" sz="2000" i="1" dirty="0">
                <a:latin typeface="+mn-lt"/>
              </a:rPr>
              <a:t>X</a:t>
            </a:r>
            <a:r>
              <a:rPr lang="en-US" sz="2000" dirty="0">
                <a:latin typeface="+mn-lt"/>
              </a:rPr>
              <a:t> is a superkey for </a:t>
            </a:r>
            <a:r>
              <a:rPr lang="en-US" sz="2000" i="1" dirty="0">
                <a:latin typeface="+mn-lt"/>
              </a:rPr>
              <a:t>R</a:t>
            </a:r>
            <a:r>
              <a:rPr lang="en-US" sz="2000" dirty="0" smtClean="0">
                <a:latin typeface="+mn-lt"/>
              </a:rPr>
              <a:t>.</a:t>
            </a:r>
            <a:endParaRPr lang="en-US" sz="2000" dirty="0">
              <a:latin typeface="+mn-lt"/>
            </a:endParaRPr>
          </a:p>
        </p:txBody>
      </p:sp>
      <p:sp>
        <p:nvSpPr>
          <p:cNvPr id="6" name="Content Placeholder 5"/>
          <p:cNvSpPr>
            <a:spLocks noGrp="1"/>
          </p:cNvSpPr>
          <p:nvPr>
            <p:ph sz="quarter" idx="15"/>
          </p:nvPr>
        </p:nvSpPr>
        <p:spPr>
          <a:xfrm>
            <a:off x="519712" y="3591903"/>
            <a:ext cx="1535230" cy="367015"/>
          </a:xfrm>
        </p:spPr>
        <p:txBody>
          <a:bodyPr/>
          <a:lstStyle/>
          <a:p>
            <a:pPr lvl="1"/>
            <a:r>
              <a:rPr lang="en-US" sz="2000" dirty="0">
                <a:latin typeface="+mn-lt"/>
              </a:rPr>
              <a:t>Note:</a:t>
            </a:r>
          </a:p>
        </p:txBody>
      </p:sp>
      <p:graphicFrame>
        <p:nvGraphicFramePr>
          <p:cNvPr id="11" name="Object 10" descr="F to the power +"/>
          <p:cNvGraphicFramePr>
            <a:graphicFrameLocks noChangeAspect="1"/>
          </p:cNvGraphicFramePr>
          <p:nvPr>
            <p:extLst>
              <p:ext uri="{D42A27DB-BD31-4B8C-83A1-F6EECF244321}">
                <p14:modId xmlns:p14="http://schemas.microsoft.com/office/powerpoint/2010/main" val="636673358"/>
              </p:ext>
            </p:extLst>
          </p:nvPr>
        </p:nvGraphicFramePr>
        <p:xfrm>
          <a:off x="2032262" y="3683048"/>
          <a:ext cx="359982" cy="337483"/>
        </p:xfrm>
        <a:graphic>
          <a:graphicData uri="http://schemas.openxmlformats.org/presentationml/2006/ole">
            <mc:AlternateContent xmlns:mc="http://schemas.openxmlformats.org/markup-compatibility/2006">
              <mc:Choice xmlns:v="urn:schemas-microsoft-com:vml" Requires="v">
                <p:oleObj spid="_x0000_s45153" name="Equation" r:id="rId6" imgW="203040" imgH="190440" progId="Equation.DSMT4">
                  <p:embed/>
                </p:oleObj>
              </mc:Choice>
              <mc:Fallback>
                <p:oleObj name="Equation" r:id="rId6" imgW="203040" imgH="190440" progId="Equation.DSMT4">
                  <p:embed/>
                  <p:pic>
                    <p:nvPicPr>
                      <p:cNvPr id="0" name=""/>
                      <p:cNvPicPr/>
                      <p:nvPr/>
                    </p:nvPicPr>
                    <p:blipFill>
                      <a:blip r:embed="rId7"/>
                      <a:stretch>
                        <a:fillRect/>
                      </a:stretch>
                    </p:blipFill>
                    <p:spPr>
                      <a:xfrm>
                        <a:off x="2032262" y="3683048"/>
                        <a:ext cx="359982" cy="337483"/>
                      </a:xfrm>
                      <a:prstGeom prst="rect">
                        <a:avLst/>
                      </a:prstGeom>
                    </p:spPr>
                  </p:pic>
                </p:oleObj>
              </mc:Fallback>
            </mc:AlternateContent>
          </a:graphicData>
        </a:graphic>
      </p:graphicFrame>
      <p:sp>
        <p:nvSpPr>
          <p:cNvPr id="7" name="Content Placeholder 6"/>
          <p:cNvSpPr>
            <a:spLocks noGrp="1"/>
          </p:cNvSpPr>
          <p:nvPr>
            <p:ph sz="quarter" idx="16"/>
          </p:nvPr>
        </p:nvSpPr>
        <p:spPr>
          <a:xfrm>
            <a:off x="1260836" y="3586176"/>
            <a:ext cx="7234235" cy="991439"/>
          </a:xfrm>
        </p:spPr>
        <p:txBody>
          <a:bodyPr/>
          <a:lstStyle/>
          <a:p>
            <a:pPr marL="0" indent="1071563">
              <a:buNone/>
            </a:pPr>
            <a:r>
              <a:rPr lang="en-US" sz="2000" dirty="0">
                <a:latin typeface="+mn-lt"/>
              </a:rPr>
              <a:t>is the (complete) set of all dependencies (functional or multivalued) that will hold in every relation state </a:t>
            </a:r>
            <a:r>
              <a:rPr lang="en-US" sz="2000" i="1" dirty="0">
                <a:latin typeface="+mn-lt"/>
              </a:rPr>
              <a:t>r</a:t>
            </a:r>
            <a:r>
              <a:rPr lang="en-US" sz="2000" dirty="0">
                <a:latin typeface="+mn-lt"/>
              </a:rPr>
              <a:t> of </a:t>
            </a:r>
            <a:r>
              <a:rPr lang="en-US" sz="2000" i="1" dirty="0">
                <a:latin typeface="+mn-lt"/>
              </a:rPr>
              <a:t>R</a:t>
            </a:r>
            <a:r>
              <a:rPr lang="en-US" sz="2000" dirty="0">
                <a:latin typeface="+mn-lt"/>
              </a:rPr>
              <a:t> that satisfies </a:t>
            </a:r>
            <a:r>
              <a:rPr lang="en-US" sz="2000" i="1" dirty="0">
                <a:latin typeface="+mn-lt"/>
              </a:rPr>
              <a:t>F</a:t>
            </a:r>
            <a:r>
              <a:rPr lang="en-US" sz="2000" dirty="0">
                <a:latin typeface="+mn-lt"/>
              </a:rPr>
              <a:t>. It is also called the </a:t>
            </a:r>
            <a:r>
              <a:rPr lang="en-US" sz="2000" b="1" dirty="0">
                <a:latin typeface="+mn-lt"/>
              </a:rPr>
              <a:t>closure</a:t>
            </a:r>
            <a:r>
              <a:rPr lang="en-US" sz="2000" dirty="0">
                <a:latin typeface="+mn-lt"/>
              </a:rPr>
              <a:t> of </a:t>
            </a:r>
            <a:r>
              <a:rPr lang="en-US" sz="2000" i="1" dirty="0">
                <a:latin typeface="+mn-lt"/>
              </a:rPr>
              <a:t>F</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773930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Figure 14.15 Fourth and Fifth Normal Forms</a:t>
            </a:r>
            <a:endParaRPr lang="en-US" sz="3200" dirty="0"/>
          </a:p>
        </p:txBody>
      </p:sp>
      <p:pic>
        <p:nvPicPr>
          <p:cNvPr id="8" name="Picture 8" descr="Four tables, a, b, c, and d illustrates fourth and fifth normal forms. Table a, A table titled, EMP. The table has 4 rows and 3 columns. The columns have the following headings from left to right. E name, P name, D name. The row entries are as follows. Row 1. Smith, X, John. Row 2. Smith, y, Anna. Row 3. Smith, X, Anna. Row 4. Smith, y, John. Table b, first set, A table titled, EMP. The table has 2 rows and 2 columns. The columns have the following headings from left to right. E name, P name. The row entries are as follows. Row 1. Smith, X. Row 2. Smith, y. Second set, A table titled, EMP DEPENDENTS. The table has 2 rows and 2 columns. The columns have the following headings from left to right. E name, D name. The row entries are as follows. Row 1. Smith, John. Row 2. Smith, Anna. Table c, A table titled, SUPPLY. The table has 7 rows and 3 columns. The columns have the following headings from left to right. S name, Part name, Proj name. The row entries are as follows. Row 1. Smith, Bolt, P r o j, X. Row 2. Smith, Nut, P r o j, Y. Row 3. Adamsky, Bolt, P r o j, Y. Row 4. Walton, Nut, P r o j, Z. Row 5. Adamsky, Nail, P r o j, X. Row 6. Adamsky, Bolt, P r o j, X. Row 7. Smith, Bolt, P r o j, Y. Table d, first set, A table titled, R sub 1. The table has 5 rows and 2 columns. The columns have the following headings from left to right. S name, Part name. The row entries are as follows. Row 1. Smith, Bolt. Row 2. Smith, Nut. Row 3. Adamsky, Bolt. Row 4. Walton, Nut. Row 5. Adamsky, Nail. Second set, A table titled, R sub 2. The table has 5 rows and 2 columns. The columns have the following headings from left to right. S name, Part name. The row entries are as follows. Row 1. Smith, P r o j, X. Row 2. Smith, P r o j, Y. Row 3. Adamsky, P r o j, Y. Row 4. Walton, P r o j, Z. Row 5. Adamsky, P r o j, X. Third set, A table titled, R sub 3. The table has 5 rows and 2 columns. The columns have the following headings from left to right. Part name, Part name Proj name. The row entries are as follows. Row 1. Bolt, P r o j, X. Row 2. Nut, P r o j, Y. Row 3. Bolt, P r o j, Y. Row 4. Nut, P r o j, Z. Row 5. Nail, P r o j, X."/>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2423" y="1532820"/>
            <a:ext cx="4699154" cy="32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1"/>
          </p:nvPr>
        </p:nvSpPr>
        <p:spPr>
          <a:xfrm>
            <a:off x="457200" y="4832677"/>
            <a:ext cx="3971926" cy="376548"/>
          </a:xfrm>
        </p:spPr>
        <p:txBody>
          <a:bodyPr/>
          <a:lstStyle/>
          <a:p>
            <a:pPr marL="0" indent="0">
              <a:buNone/>
            </a:pPr>
            <a:r>
              <a:rPr lang="en-US" altLang="en-US" sz="1800" dirty="0">
                <a:solidFill>
                  <a:srgbClr val="000000"/>
                </a:solidFill>
                <a:latin typeface="+mn-lt"/>
              </a:rPr>
              <a:t>(a) The EMP relation with two </a:t>
            </a:r>
            <a:r>
              <a:rPr lang="en-US" altLang="en-US" sz="1800" dirty="0" smtClean="0">
                <a:solidFill>
                  <a:srgbClr val="000000"/>
                </a:solidFill>
                <a:latin typeface="+mn-lt"/>
              </a:rPr>
              <a:t>M</a:t>
            </a:r>
            <a:r>
              <a:rPr lang="en-US" altLang="en-US" sz="100" dirty="0" smtClean="0">
                <a:solidFill>
                  <a:srgbClr val="000000"/>
                </a:solidFill>
                <a:latin typeface="+mn-lt"/>
              </a:rPr>
              <a:t> </a:t>
            </a:r>
            <a:r>
              <a:rPr lang="en-US" altLang="en-US" sz="1800" dirty="0" smtClean="0">
                <a:solidFill>
                  <a:srgbClr val="000000"/>
                </a:solidFill>
                <a:latin typeface="+mn-lt"/>
              </a:rPr>
              <a:t>V</a:t>
            </a:r>
            <a:r>
              <a:rPr lang="en-US" altLang="en-US" sz="100" dirty="0" smtClean="0">
                <a:solidFill>
                  <a:srgbClr val="000000"/>
                </a:solidFill>
                <a:latin typeface="+mn-lt"/>
              </a:rPr>
              <a:t> </a:t>
            </a:r>
            <a:r>
              <a:rPr lang="en-US" altLang="en-US" sz="1800" dirty="0" smtClean="0">
                <a:solidFill>
                  <a:srgbClr val="000000"/>
                </a:solidFill>
                <a:latin typeface="+mn-lt"/>
              </a:rPr>
              <a:t>D</a:t>
            </a:r>
            <a:r>
              <a:rPr lang="en-US" altLang="en-US" sz="100" dirty="0" smtClean="0">
                <a:solidFill>
                  <a:srgbClr val="000000"/>
                </a:solidFill>
                <a:latin typeface="+mn-lt"/>
              </a:rPr>
              <a:t> </a:t>
            </a:r>
            <a:r>
              <a:rPr lang="en-US" altLang="en-US" sz="1800" dirty="0" smtClean="0">
                <a:solidFill>
                  <a:srgbClr val="000000"/>
                </a:solidFill>
                <a:latin typeface="+mn-lt"/>
              </a:rPr>
              <a:t>s:</a:t>
            </a:r>
            <a:endParaRPr lang="en-US" sz="1800" dirty="0">
              <a:latin typeface="+mn-lt"/>
            </a:endParaRPr>
          </a:p>
        </p:txBody>
      </p:sp>
      <p:graphicFrame>
        <p:nvGraphicFramePr>
          <p:cNvPr id="11" name="Object 10" descr="E name right headed arrow P name and E name right headed arrow D name"/>
          <p:cNvGraphicFramePr>
            <a:graphicFrameLocks noChangeAspect="1"/>
          </p:cNvGraphicFramePr>
          <p:nvPr>
            <p:extLst>
              <p:ext uri="{D42A27DB-BD31-4B8C-83A1-F6EECF244321}">
                <p14:modId xmlns:p14="http://schemas.microsoft.com/office/powerpoint/2010/main" val="721178347"/>
              </p:ext>
            </p:extLst>
          </p:nvPr>
        </p:nvGraphicFramePr>
        <p:xfrm>
          <a:off x="4401112" y="4957403"/>
          <a:ext cx="4206875" cy="269875"/>
        </p:xfrm>
        <a:graphic>
          <a:graphicData uri="http://schemas.openxmlformats.org/presentationml/2006/ole">
            <mc:AlternateContent xmlns:mc="http://schemas.openxmlformats.org/markup-compatibility/2006">
              <mc:Choice xmlns:v="urn:schemas-microsoft-com:vml" Requires="v">
                <p:oleObj spid="_x0000_s38232" name="Equation" r:id="rId5" imgW="2768400" imgH="177480" progId="Equation.DSMT4">
                  <p:embed/>
                </p:oleObj>
              </mc:Choice>
              <mc:Fallback>
                <p:oleObj name="Equation" r:id="rId5" imgW="2768400" imgH="177480" progId="Equation.DSMT4">
                  <p:embed/>
                  <p:pic>
                    <p:nvPicPr>
                      <p:cNvPr id="7" name="Object 6"/>
                      <p:cNvPicPr/>
                      <p:nvPr/>
                    </p:nvPicPr>
                    <p:blipFill>
                      <a:blip r:embed="rId6"/>
                      <a:stretch>
                        <a:fillRect/>
                      </a:stretch>
                    </p:blipFill>
                    <p:spPr>
                      <a:xfrm>
                        <a:off x="4401112" y="4957403"/>
                        <a:ext cx="4206875" cy="269875"/>
                      </a:xfrm>
                      <a:prstGeom prst="rect">
                        <a:avLst/>
                      </a:prstGeom>
                    </p:spPr>
                  </p:pic>
                </p:oleObj>
              </mc:Fallback>
            </mc:AlternateContent>
          </a:graphicData>
        </a:graphic>
      </p:graphicFrame>
      <p:sp>
        <p:nvSpPr>
          <p:cNvPr id="6" name="Text Placeholder 5"/>
          <p:cNvSpPr>
            <a:spLocks noGrp="1"/>
          </p:cNvSpPr>
          <p:nvPr>
            <p:ph sz="quarter" idx="13"/>
          </p:nvPr>
        </p:nvSpPr>
        <p:spPr>
          <a:xfrm>
            <a:off x="457199" y="5178716"/>
            <a:ext cx="8229601" cy="1164934"/>
          </a:xfrm>
        </p:spPr>
        <p:txBody>
          <a:bodyPr/>
          <a:lstStyle/>
          <a:p>
            <a:pPr marL="0" indent="0">
              <a:buNone/>
            </a:pPr>
            <a:r>
              <a:rPr lang="en-US" altLang="en-US" sz="1800" dirty="0">
                <a:solidFill>
                  <a:srgbClr val="000000"/>
                </a:solidFill>
                <a:latin typeface="+mn-lt"/>
              </a:rPr>
              <a:t>Dname</a:t>
            </a:r>
            <a:r>
              <a:rPr lang="en-US" altLang="en-US" sz="1800" dirty="0" smtClean="0">
                <a:solidFill>
                  <a:srgbClr val="000000"/>
                </a:solidFill>
                <a:latin typeface="+mn-lt"/>
              </a:rPr>
              <a:t>. (</a:t>
            </a:r>
            <a:r>
              <a:rPr lang="en-US" altLang="en-US" sz="1800" dirty="0">
                <a:solidFill>
                  <a:srgbClr val="000000"/>
                </a:solidFill>
                <a:latin typeface="+mn-lt"/>
              </a:rPr>
              <a:t>b) Decomposing the EMP relation into two </a:t>
            </a:r>
            <a:r>
              <a:rPr lang="en-US" altLang="en-US" sz="1800" dirty="0" smtClean="0">
                <a:solidFill>
                  <a:srgbClr val="000000"/>
                </a:solidFill>
                <a:latin typeface="+mn-lt"/>
              </a:rPr>
              <a:t>4N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EMP_PROJECTS and EMP_DEPENDENTS. (c) The relation SUPPLY with no </a:t>
            </a:r>
            <a:r>
              <a:rPr lang="en-US" altLang="en-US" sz="1800" dirty="0" smtClean="0">
                <a:solidFill>
                  <a:srgbClr val="000000"/>
                </a:solidFill>
                <a:latin typeface="+mn-lt"/>
              </a:rPr>
              <a:t>M</a:t>
            </a:r>
            <a:r>
              <a:rPr lang="en-US" altLang="en-US" sz="100" dirty="0" smtClean="0">
                <a:solidFill>
                  <a:srgbClr val="000000"/>
                </a:solidFill>
                <a:latin typeface="+mn-lt"/>
              </a:rPr>
              <a:t> </a:t>
            </a:r>
            <a:r>
              <a:rPr lang="en-US" altLang="en-US" sz="1800" dirty="0" smtClean="0">
                <a:solidFill>
                  <a:srgbClr val="000000"/>
                </a:solidFill>
                <a:latin typeface="+mn-lt"/>
              </a:rPr>
              <a:t>V</a:t>
            </a:r>
            <a:r>
              <a:rPr lang="en-US" altLang="en-US" sz="100" dirty="0" smtClean="0">
                <a:solidFill>
                  <a:srgbClr val="000000"/>
                </a:solidFill>
                <a:latin typeface="+mn-lt"/>
              </a:rPr>
              <a:t> </a:t>
            </a:r>
            <a:r>
              <a:rPr lang="en-US" altLang="en-US" sz="1800" dirty="0" smtClean="0">
                <a:solidFill>
                  <a:srgbClr val="000000"/>
                </a:solidFill>
                <a:latin typeface="+mn-lt"/>
              </a:rPr>
              <a:t>D</a:t>
            </a:r>
            <a:r>
              <a:rPr lang="en-US" altLang="en-US" sz="100" dirty="0" smtClean="0">
                <a:solidFill>
                  <a:srgbClr val="000000"/>
                </a:solidFill>
                <a:latin typeface="+mn-lt"/>
              </a:rPr>
              <a:t> </a:t>
            </a:r>
            <a:r>
              <a:rPr lang="en-US" altLang="en-US" sz="1800" dirty="0" smtClean="0">
                <a:solidFill>
                  <a:srgbClr val="000000"/>
                </a:solidFill>
                <a:latin typeface="+mn-lt"/>
              </a:rPr>
              <a:t>s </a:t>
            </a:r>
            <a:r>
              <a:rPr lang="en-US" altLang="en-US" sz="1800" dirty="0">
                <a:solidFill>
                  <a:srgbClr val="000000"/>
                </a:solidFill>
                <a:latin typeface="+mn-lt"/>
              </a:rPr>
              <a:t>is in </a:t>
            </a:r>
            <a:r>
              <a:rPr lang="en-US" altLang="en-US" sz="1800" dirty="0" smtClean="0">
                <a:solidFill>
                  <a:srgbClr val="000000"/>
                </a:solidFill>
                <a:latin typeface="+mn-lt"/>
              </a:rPr>
              <a:t>4N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but not in </a:t>
            </a:r>
            <a:r>
              <a:rPr lang="en-US" altLang="en-US" sz="1800" dirty="0" smtClean="0">
                <a:solidFill>
                  <a:srgbClr val="000000"/>
                </a:solidFill>
                <a:latin typeface="+mn-lt"/>
              </a:rPr>
              <a:t>5N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if it has the </a:t>
            </a:r>
            <a:r>
              <a:rPr lang="en-US" altLang="en-US" sz="1800" dirty="0" smtClean="0">
                <a:solidFill>
                  <a:srgbClr val="000000"/>
                </a:solidFill>
                <a:latin typeface="+mn-lt"/>
              </a:rPr>
              <a:t>J</a:t>
            </a:r>
            <a:r>
              <a:rPr lang="en-US" altLang="en-US" sz="100" dirty="0" smtClean="0">
                <a:solidFill>
                  <a:srgbClr val="000000"/>
                </a:solidFill>
                <a:latin typeface="+mn-lt"/>
              </a:rPr>
              <a:t> </a:t>
            </a:r>
            <a:r>
              <a:rPr lang="en-US" altLang="en-US" sz="1800" dirty="0" smtClean="0">
                <a:solidFill>
                  <a:srgbClr val="000000"/>
                </a:solidFill>
                <a:latin typeface="+mn-lt"/>
              </a:rPr>
              <a:t>D(</a:t>
            </a:r>
            <a:r>
              <a:rPr lang="en-US" altLang="en-US" sz="1800" i="1" dirty="0" smtClean="0">
                <a:solidFill>
                  <a:srgbClr val="000000"/>
                </a:solidFill>
                <a:latin typeface="+mn-lt"/>
              </a:rPr>
              <a:t>R</a:t>
            </a:r>
            <a:r>
              <a:rPr lang="en-US" altLang="en-US" sz="1800" baseline="-25000" dirty="0" smtClean="0">
                <a:solidFill>
                  <a:srgbClr val="000000"/>
                </a:solidFill>
                <a:latin typeface="+mn-lt"/>
              </a:rPr>
              <a:t>1</a:t>
            </a:r>
            <a:r>
              <a:rPr lang="en-US" altLang="en-US" sz="1800" dirty="0">
                <a:solidFill>
                  <a:srgbClr val="000000"/>
                </a:solidFill>
                <a:latin typeface="+mn-lt"/>
              </a:rPr>
              <a:t>, </a:t>
            </a:r>
            <a:r>
              <a:rPr lang="en-US" altLang="en-US" sz="1800" i="1" dirty="0">
                <a:solidFill>
                  <a:srgbClr val="000000"/>
                </a:solidFill>
                <a:latin typeface="+mn-lt"/>
              </a:rPr>
              <a:t>R</a:t>
            </a:r>
            <a:r>
              <a:rPr lang="en-US" altLang="en-US" sz="1800" baseline="-25000" dirty="0">
                <a:solidFill>
                  <a:srgbClr val="000000"/>
                </a:solidFill>
                <a:latin typeface="+mn-lt"/>
              </a:rPr>
              <a:t>2</a:t>
            </a:r>
            <a:r>
              <a:rPr lang="en-US" altLang="en-US" sz="1800" dirty="0">
                <a:solidFill>
                  <a:srgbClr val="000000"/>
                </a:solidFill>
                <a:latin typeface="+mn-lt"/>
              </a:rPr>
              <a:t>, </a:t>
            </a:r>
            <a:r>
              <a:rPr lang="en-US" altLang="en-US" sz="1800" i="1" dirty="0">
                <a:solidFill>
                  <a:srgbClr val="000000"/>
                </a:solidFill>
                <a:latin typeface="+mn-lt"/>
              </a:rPr>
              <a:t>R</a:t>
            </a:r>
            <a:r>
              <a:rPr lang="en-US" altLang="en-US" sz="1800" baseline="-25000" dirty="0">
                <a:solidFill>
                  <a:srgbClr val="000000"/>
                </a:solidFill>
                <a:latin typeface="+mn-lt"/>
              </a:rPr>
              <a:t>3</a:t>
            </a:r>
            <a:r>
              <a:rPr lang="en-US" altLang="en-US" sz="1800" dirty="0">
                <a:solidFill>
                  <a:srgbClr val="000000"/>
                </a:solidFill>
                <a:latin typeface="+mn-lt"/>
              </a:rPr>
              <a:t>). (d) Decomposing the relation SUPPLY into the </a:t>
            </a:r>
            <a:r>
              <a:rPr lang="en-US" altLang="en-US" sz="1800" dirty="0" smtClean="0">
                <a:solidFill>
                  <a:srgbClr val="000000"/>
                </a:solidFill>
                <a:latin typeface="+mn-lt"/>
              </a:rPr>
              <a:t>5N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a:t>
            </a:r>
            <a:r>
              <a:rPr lang="en-US" altLang="en-US" sz="1800" i="1" dirty="0">
                <a:solidFill>
                  <a:srgbClr val="000000"/>
                </a:solidFill>
                <a:latin typeface="+mn-lt"/>
              </a:rPr>
              <a:t>R</a:t>
            </a:r>
            <a:r>
              <a:rPr lang="en-US" altLang="en-US" sz="1800" baseline="-25000" dirty="0">
                <a:solidFill>
                  <a:srgbClr val="000000"/>
                </a:solidFill>
                <a:latin typeface="+mn-lt"/>
              </a:rPr>
              <a:t>1</a:t>
            </a:r>
            <a:r>
              <a:rPr lang="en-US" altLang="en-US" sz="1800" dirty="0">
                <a:solidFill>
                  <a:srgbClr val="000000"/>
                </a:solidFill>
                <a:latin typeface="+mn-lt"/>
              </a:rPr>
              <a:t>, </a:t>
            </a:r>
            <a:r>
              <a:rPr lang="en-US" altLang="en-US" sz="1800" i="1" dirty="0" smtClean="0">
                <a:solidFill>
                  <a:srgbClr val="000000"/>
                </a:solidFill>
                <a:latin typeface="+mn-lt"/>
              </a:rPr>
              <a:t>R</a:t>
            </a:r>
            <a:r>
              <a:rPr lang="en-US" altLang="en-US" sz="1800" baseline="-25000" dirty="0" smtClean="0">
                <a:solidFill>
                  <a:srgbClr val="000000"/>
                </a:solidFill>
                <a:latin typeface="+mn-lt"/>
              </a:rPr>
              <a:t>2</a:t>
            </a:r>
            <a:r>
              <a:rPr lang="en-US" altLang="en-US" sz="1800" dirty="0">
                <a:solidFill>
                  <a:srgbClr val="000000"/>
                </a:solidFill>
                <a:latin typeface="+mn-lt"/>
              </a:rPr>
              <a:t>, </a:t>
            </a:r>
            <a:r>
              <a:rPr lang="en-US" altLang="en-US" sz="1800" i="1" dirty="0">
                <a:solidFill>
                  <a:srgbClr val="000000"/>
                </a:solidFill>
                <a:latin typeface="+mn-lt"/>
              </a:rPr>
              <a:t>R</a:t>
            </a:r>
            <a:r>
              <a:rPr lang="en-US" altLang="en-US" sz="1800" baseline="-25000" dirty="0">
                <a:solidFill>
                  <a:srgbClr val="000000"/>
                </a:solidFill>
                <a:latin typeface="+mn-lt"/>
              </a:rPr>
              <a:t>3</a:t>
            </a:r>
            <a:r>
              <a:rPr lang="en-US" altLang="en-US" sz="1800" dirty="0">
                <a:solidFill>
                  <a:srgbClr val="000000"/>
                </a:solidFill>
                <a:latin typeface="+mn-lt"/>
              </a:rPr>
              <a:t>.</a:t>
            </a:r>
            <a:endParaRPr lang="en-US" sz="1800" dirty="0">
              <a:latin typeface="+mn-lt"/>
            </a:endParaRPr>
          </a:p>
        </p:txBody>
      </p:sp>
    </p:spTree>
    <p:extLst>
      <p:ext uri="{BB962C8B-B14F-4D97-AF65-F5344CB8AC3E}">
        <p14:creationId xmlns:p14="http://schemas.microsoft.com/office/powerpoint/2010/main" val="2196994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62335" cy="1097279"/>
          </a:xfrm>
        </p:spPr>
        <p:txBody>
          <a:bodyPr/>
          <a:lstStyle/>
          <a:p>
            <a:r>
              <a:rPr lang="en-US" altLang="en-US" sz="2800" dirty="0" smtClean="0">
                <a:ea typeface="Times New Roman" charset="0"/>
                <a:cs typeface="Times New Roman" charset="0"/>
              </a:rPr>
              <a:t>14.7 Join Dependencies and Fifth Normal Form</a:t>
            </a:r>
            <a:r>
              <a:rPr lang="en-US" altLang="en-US" sz="3000" dirty="0">
                <a:ea typeface="Times New Roman" charset="0"/>
                <a:cs typeface="Times New Roman" charset="0"/>
              </a:rPr>
              <a:t> </a:t>
            </a:r>
            <a:r>
              <a:rPr lang="en-US" altLang="en-US" sz="2000" b="0" dirty="0" smtClean="0">
                <a:ea typeface="Times New Roman" charset="0"/>
                <a:cs typeface="Times New Roman" charset="0"/>
              </a:rPr>
              <a:t>(1 of 2)</a:t>
            </a:r>
            <a:endParaRPr lang="en-US" sz="2000" b="0" dirty="0"/>
          </a:p>
        </p:txBody>
      </p:sp>
      <p:sp>
        <p:nvSpPr>
          <p:cNvPr id="5" name="Text Placeholder 4"/>
          <p:cNvSpPr>
            <a:spLocks noGrp="1"/>
          </p:cNvSpPr>
          <p:nvPr>
            <p:ph type="body" idx="1"/>
          </p:nvPr>
        </p:nvSpPr>
        <p:spPr>
          <a:xfrm>
            <a:off x="457200" y="1579985"/>
            <a:ext cx="8229600" cy="837492"/>
          </a:xfrm>
        </p:spPr>
        <p:txBody>
          <a:bodyPr/>
          <a:lstStyle/>
          <a:p>
            <a:pPr marL="0" indent="0">
              <a:buNone/>
            </a:pPr>
            <a:r>
              <a:rPr lang="en-US" sz="2000" b="1" dirty="0" smtClean="0">
                <a:latin typeface="+mn-lt"/>
              </a:rPr>
              <a:t>Definition: </a:t>
            </a:r>
            <a:endParaRPr lang="en-US" sz="2000" dirty="0" smtClean="0">
              <a:latin typeface="+mn-lt"/>
            </a:endParaRPr>
          </a:p>
          <a:p>
            <a:r>
              <a:rPr lang="en-US" sz="2000" dirty="0" smtClean="0">
                <a:latin typeface="+mn-lt"/>
              </a:rPr>
              <a:t>A </a:t>
            </a:r>
            <a:r>
              <a:rPr lang="en-US" sz="2000" b="1" dirty="0" smtClean="0">
                <a:latin typeface="+mn-lt"/>
              </a:rPr>
              <a:t>join dependency</a:t>
            </a:r>
            <a:r>
              <a:rPr lang="en-US" sz="2000" dirty="0" smtClean="0">
                <a:latin typeface="+mn-lt"/>
              </a:rPr>
              <a:t> (</a:t>
            </a:r>
            <a:r>
              <a:rPr lang="en-US" sz="2000" b="1" dirty="0" smtClean="0">
                <a:latin typeface="+mn-lt"/>
              </a:rPr>
              <a:t>J</a:t>
            </a:r>
            <a:r>
              <a:rPr lang="en-US" sz="100" b="1" dirty="0" smtClean="0">
                <a:latin typeface="+mn-lt"/>
              </a:rPr>
              <a:t> </a:t>
            </a:r>
            <a:r>
              <a:rPr lang="en-US" sz="2000" b="1" dirty="0" smtClean="0">
                <a:latin typeface="+mn-lt"/>
              </a:rPr>
              <a:t>D</a:t>
            </a:r>
            <a:r>
              <a:rPr lang="en-US" sz="2000" dirty="0" smtClean="0">
                <a:latin typeface="+mn-lt"/>
              </a:rPr>
              <a:t>), denoted by</a:t>
            </a:r>
            <a:endParaRPr lang="en-US" dirty="0">
              <a:latin typeface="+mn-lt"/>
            </a:endParaRPr>
          </a:p>
        </p:txBody>
      </p:sp>
      <p:graphicFrame>
        <p:nvGraphicFramePr>
          <p:cNvPr id="15" name="Object 14" descr="J D left parenthesis R sub 1, R sub 2, ellipsis, R sub n right parenthesis,"/>
          <p:cNvGraphicFramePr>
            <a:graphicFrameLocks noChangeAspect="1"/>
          </p:cNvGraphicFramePr>
          <p:nvPr>
            <p:extLst>
              <p:ext uri="{D42A27DB-BD31-4B8C-83A1-F6EECF244321}">
                <p14:modId xmlns:p14="http://schemas.microsoft.com/office/powerpoint/2010/main" val="3464983797"/>
              </p:ext>
            </p:extLst>
          </p:nvPr>
        </p:nvGraphicFramePr>
        <p:xfrm>
          <a:off x="5092110" y="2134823"/>
          <a:ext cx="1957012" cy="390566"/>
        </p:xfrm>
        <a:graphic>
          <a:graphicData uri="http://schemas.openxmlformats.org/presentationml/2006/ole">
            <mc:AlternateContent xmlns:mc="http://schemas.openxmlformats.org/markup-compatibility/2006">
              <mc:Choice xmlns:v="urn:schemas-microsoft-com:vml" Requires="v">
                <p:oleObj spid="_x0000_s41858" name="Equation" r:id="rId3" imgW="1143000" imgH="228600" progId="Equation.DSMT4">
                  <p:embed/>
                </p:oleObj>
              </mc:Choice>
              <mc:Fallback>
                <p:oleObj name="Equation" r:id="rId3" imgW="1143000" imgH="228600" progId="Equation.DSMT4">
                  <p:embed/>
                  <p:pic>
                    <p:nvPicPr>
                      <p:cNvPr id="7" name="Object 6"/>
                      <p:cNvPicPr/>
                      <p:nvPr/>
                    </p:nvPicPr>
                    <p:blipFill>
                      <a:blip r:embed="rId4"/>
                      <a:stretch>
                        <a:fillRect/>
                      </a:stretch>
                    </p:blipFill>
                    <p:spPr>
                      <a:xfrm>
                        <a:off x="5092110" y="2134823"/>
                        <a:ext cx="1957012" cy="390566"/>
                      </a:xfrm>
                      <a:prstGeom prst="rect">
                        <a:avLst/>
                      </a:prstGeom>
                    </p:spPr>
                  </p:pic>
                </p:oleObj>
              </mc:Fallback>
            </mc:AlternateContent>
          </a:graphicData>
        </a:graphic>
      </p:graphicFrame>
      <p:sp>
        <p:nvSpPr>
          <p:cNvPr id="3" name="Content Placeholder 2"/>
          <p:cNvSpPr>
            <a:spLocks noGrp="1"/>
          </p:cNvSpPr>
          <p:nvPr>
            <p:ph sz="quarter" idx="15"/>
          </p:nvPr>
        </p:nvSpPr>
        <p:spPr>
          <a:xfrm>
            <a:off x="457200" y="2471740"/>
            <a:ext cx="8229600" cy="1697433"/>
          </a:xfrm>
        </p:spPr>
        <p:txBody>
          <a:bodyPr anchor="ctr"/>
          <a:lstStyle/>
          <a:p>
            <a:pPr marL="265113" indent="0">
              <a:buNone/>
            </a:pPr>
            <a:r>
              <a:rPr lang="en-US" altLang="en-US" sz="2000" dirty="0" smtClean="0">
                <a:latin typeface="+mn-lt"/>
              </a:rPr>
              <a:t>specified on relation schema </a:t>
            </a:r>
            <a:r>
              <a:rPr lang="en-US" altLang="en-US" sz="2000" i="1" dirty="0" smtClean="0">
                <a:latin typeface="+mn-lt"/>
              </a:rPr>
              <a:t>R</a:t>
            </a:r>
            <a:r>
              <a:rPr lang="en-US" altLang="en-US" sz="2000" dirty="0" smtClean="0">
                <a:latin typeface="+mn-lt"/>
              </a:rPr>
              <a:t>, specifies a constraint on the states </a:t>
            </a:r>
            <a:r>
              <a:rPr lang="en-US" altLang="en-US" sz="2000" i="1" dirty="0" smtClean="0">
                <a:latin typeface="+mn-lt"/>
              </a:rPr>
              <a:t>r</a:t>
            </a:r>
            <a:r>
              <a:rPr lang="en-US" altLang="en-US" sz="2000" dirty="0" smtClean="0">
                <a:latin typeface="+mn-lt"/>
              </a:rPr>
              <a:t> of </a:t>
            </a:r>
            <a:r>
              <a:rPr lang="en-US" altLang="en-US" sz="2000" i="1" dirty="0" smtClean="0">
                <a:latin typeface="+mn-lt"/>
              </a:rPr>
              <a:t>R</a:t>
            </a:r>
            <a:r>
              <a:rPr lang="en-US" altLang="en-US" sz="2000" dirty="0" smtClean="0">
                <a:latin typeface="+mn-lt"/>
              </a:rPr>
              <a:t>.</a:t>
            </a:r>
          </a:p>
          <a:p>
            <a:pPr marL="741600" lvl="1" indent="-284400">
              <a:buFontTx/>
              <a:buChar char="–"/>
            </a:pPr>
            <a:r>
              <a:rPr lang="en-US" altLang="en-US" sz="2200" dirty="0" smtClean="0">
                <a:latin typeface="+mn-lt"/>
              </a:rPr>
              <a:t>The constraint states that every legal state </a:t>
            </a:r>
            <a:r>
              <a:rPr lang="en-US" altLang="en-US" sz="2200" i="1" dirty="0" smtClean="0">
                <a:latin typeface="+mn-lt"/>
              </a:rPr>
              <a:t>r</a:t>
            </a:r>
            <a:r>
              <a:rPr lang="en-US" altLang="en-US" sz="2200" dirty="0" smtClean="0">
                <a:latin typeface="+mn-lt"/>
              </a:rPr>
              <a:t> of </a:t>
            </a:r>
            <a:r>
              <a:rPr lang="en-US" altLang="en-US" sz="2200" i="1" dirty="0" smtClean="0">
                <a:latin typeface="+mn-lt"/>
              </a:rPr>
              <a:t>R</a:t>
            </a:r>
            <a:r>
              <a:rPr lang="en-US" altLang="en-US" sz="2200" dirty="0" smtClean="0">
                <a:latin typeface="+mn-lt"/>
              </a:rPr>
              <a:t> should have a non-additive join decomposition into </a:t>
            </a:r>
            <a:r>
              <a:rPr lang="en-US" altLang="en-US" sz="2200" i="1" dirty="0" smtClean="0">
                <a:latin typeface="+mn-lt"/>
              </a:rPr>
              <a:t>R</a:t>
            </a:r>
            <a:r>
              <a:rPr lang="en-US" altLang="en-US" sz="2200" baseline="-30000" dirty="0" smtClean="0">
                <a:latin typeface="+mn-lt"/>
              </a:rPr>
              <a:t>1</a:t>
            </a:r>
            <a:r>
              <a:rPr lang="en-US" altLang="en-US" sz="2200" dirty="0" smtClean="0">
                <a:latin typeface="+mn-lt"/>
              </a:rPr>
              <a:t>, </a:t>
            </a:r>
            <a:r>
              <a:rPr lang="en-US" altLang="en-US" sz="2200" i="1" dirty="0" smtClean="0">
                <a:latin typeface="+mn-lt"/>
              </a:rPr>
              <a:t>R</a:t>
            </a:r>
            <a:r>
              <a:rPr lang="en-US" altLang="en-US" sz="2200" baseline="-30000" dirty="0" smtClean="0">
                <a:latin typeface="+mn-lt"/>
              </a:rPr>
              <a:t>2</a:t>
            </a:r>
            <a:r>
              <a:rPr lang="en-US" altLang="en-US" sz="2200" dirty="0" smtClean="0">
                <a:latin typeface="+mn-lt"/>
              </a:rPr>
              <a:t>, ..., </a:t>
            </a:r>
            <a:r>
              <a:rPr lang="en-US" altLang="en-US" sz="2200" i="1" dirty="0" smtClean="0">
                <a:latin typeface="+mn-lt"/>
              </a:rPr>
              <a:t>R</a:t>
            </a:r>
            <a:r>
              <a:rPr lang="en-US" altLang="en-US" sz="2200" baseline="-30000" dirty="0" smtClean="0">
                <a:latin typeface="+mn-lt"/>
              </a:rPr>
              <a:t>n</a:t>
            </a:r>
            <a:r>
              <a:rPr lang="en-US" altLang="en-US" sz="2200" dirty="0" smtClean="0">
                <a:latin typeface="+mn-lt"/>
              </a:rPr>
              <a:t>; that is, for every such </a:t>
            </a:r>
            <a:r>
              <a:rPr lang="en-US" altLang="en-US" sz="2200" i="1" dirty="0" smtClean="0">
                <a:latin typeface="+mn-lt"/>
              </a:rPr>
              <a:t>r</a:t>
            </a:r>
            <a:r>
              <a:rPr lang="en-US" altLang="en-US" sz="2200" dirty="0" smtClean="0">
                <a:latin typeface="+mn-lt"/>
              </a:rPr>
              <a:t> we have</a:t>
            </a:r>
            <a:endParaRPr lang="en-US" altLang="en-US" sz="2000" dirty="0" smtClean="0">
              <a:latin typeface="+mn-lt"/>
            </a:endParaRPr>
          </a:p>
        </p:txBody>
      </p:sp>
      <p:graphicFrame>
        <p:nvGraphicFramePr>
          <p:cNvPr id="7" name="Object 6" descr="Asterisk left parenthesis pi sub R 1 of r comma pi sub R 2 of r comma incomplete line of code comma pi sub R n of r right parenthesis equals r."/>
          <p:cNvGraphicFramePr>
            <a:graphicFrameLocks noChangeAspect="1"/>
          </p:cNvGraphicFramePr>
          <p:nvPr>
            <p:extLst>
              <p:ext uri="{D42A27DB-BD31-4B8C-83A1-F6EECF244321}">
                <p14:modId xmlns:p14="http://schemas.microsoft.com/office/powerpoint/2010/main" val="2916092840"/>
              </p:ext>
            </p:extLst>
          </p:nvPr>
        </p:nvGraphicFramePr>
        <p:xfrm>
          <a:off x="2523283" y="4189410"/>
          <a:ext cx="3783812" cy="461439"/>
        </p:xfrm>
        <a:graphic>
          <a:graphicData uri="http://schemas.openxmlformats.org/presentationml/2006/ole">
            <mc:AlternateContent xmlns:mc="http://schemas.openxmlformats.org/markup-compatibility/2006">
              <mc:Choice xmlns:v="urn:schemas-microsoft-com:vml" Requires="v">
                <p:oleObj spid="_x0000_s41859" name="Equation" r:id="rId5" imgW="2082600" imgH="253800" progId="Equation.DSMT4">
                  <p:embed/>
                </p:oleObj>
              </mc:Choice>
              <mc:Fallback>
                <p:oleObj name="Equation" r:id="rId5" imgW="2082600" imgH="253800" progId="Equation.DSMT4">
                  <p:embed/>
                  <p:pic>
                    <p:nvPicPr>
                      <p:cNvPr id="0" name=""/>
                      <p:cNvPicPr/>
                      <p:nvPr/>
                    </p:nvPicPr>
                    <p:blipFill>
                      <a:blip r:embed="rId6"/>
                      <a:stretch>
                        <a:fillRect/>
                      </a:stretch>
                    </p:blipFill>
                    <p:spPr>
                      <a:xfrm>
                        <a:off x="2523283" y="4189410"/>
                        <a:ext cx="3783812" cy="461439"/>
                      </a:xfrm>
                      <a:prstGeom prst="rect">
                        <a:avLst/>
                      </a:prstGeom>
                    </p:spPr>
                  </p:pic>
                </p:oleObj>
              </mc:Fallback>
            </mc:AlternateContent>
          </a:graphicData>
        </a:graphic>
      </p:graphicFrame>
      <p:sp>
        <p:nvSpPr>
          <p:cNvPr id="6" name="Text Placeholder 5"/>
          <p:cNvSpPr>
            <a:spLocks noGrp="1"/>
          </p:cNvSpPr>
          <p:nvPr>
            <p:ph sz="quarter" idx="13"/>
          </p:nvPr>
        </p:nvSpPr>
        <p:spPr>
          <a:xfrm>
            <a:off x="460156" y="4661559"/>
            <a:ext cx="8229600" cy="889528"/>
          </a:xfrm>
        </p:spPr>
        <p:txBody>
          <a:bodyPr anchor="ctr"/>
          <a:lstStyle/>
          <a:p>
            <a:pPr marL="741600" lvl="1" indent="-284400">
              <a:buFont typeface="Arial" panose="020B0604020202020204" pitchFamily="34" charset="0"/>
              <a:buChar char="–"/>
            </a:pPr>
            <a:r>
              <a:rPr lang="en-US" sz="2000" b="1" dirty="0" smtClean="0">
                <a:latin typeface="+mn-lt"/>
              </a:rPr>
              <a:t>Note</a:t>
            </a:r>
            <a:r>
              <a:rPr lang="en-US" sz="2000" dirty="0" smtClean="0">
                <a:latin typeface="+mn-lt"/>
              </a:rPr>
              <a:t>:</a:t>
            </a:r>
            <a:r>
              <a:rPr lang="en-US" sz="2000" i="1" dirty="0" smtClean="0">
                <a:latin typeface="+mn-lt"/>
              </a:rPr>
              <a:t> </a:t>
            </a:r>
            <a:r>
              <a:rPr lang="en-US" sz="2000" dirty="0" smtClean="0">
                <a:latin typeface="+mn-lt"/>
              </a:rPr>
              <a:t>an M</a:t>
            </a:r>
            <a:r>
              <a:rPr lang="en-US" sz="100" dirty="0" smtClean="0">
                <a:latin typeface="+mn-lt"/>
              </a:rPr>
              <a:t> </a:t>
            </a:r>
            <a:r>
              <a:rPr lang="en-US" sz="2000" dirty="0" smtClean="0">
                <a:latin typeface="+mn-lt"/>
              </a:rPr>
              <a:t>V</a:t>
            </a:r>
            <a:r>
              <a:rPr lang="en-US" sz="100" dirty="0" smtClean="0">
                <a:latin typeface="+mn-lt"/>
              </a:rPr>
              <a:t> </a:t>
            </a:r>
            <a:r>
              <a:rPr lang="en-US" sz="2000" dirty="0" smtClean="0">
                <a:latin typeface="+mn-lt"/>
              </a:rPr>
              <a:t>D is a special case of a</a:t>
            </a:r>
            <a:r>
              <a:rPr lang="en-US" sz="2000" dirty="0" smtClean="0">
                <a:solidFill>
                  <a:schemeClr val="tx1"/>
                </a:solidFill>
                <a:latin typeface="+mn-lt"/>
              </a:rPr>
              <a:t> </a:t>
            </a:r>
            <a:r>
              <a:rPr lang="en-US" sz="2200" b="1" dirty="0" smtClean="0">
                <a:solidFill>
                  <a:schemeClr val="tx1"/>
                </a:solidFill>
                <a:latin typeface="+mn-lt"/>
              </a:rPr>
              <a:t>J</a:t>
            </a:r>
            <a:r>
              <a:rPr lang="en-US" sz="100" b="1" dirty="0" smtClean="0">
                <a:solidFill>
                  <a:schemeClr val="tx1"/>
                </a:solidFill>
                <a:latin typeface="+mn-lt"/>
              </a:rPr>
              <a:t> </a:t>
            </a:r>
            <a:r>
              <a:rPr lang="en-US" sz="2200" b="1" dirty="0" smtClean="0">
                <a:solidFill>
                  <a:schemeClr val="tx1"/>
                </a:solidFill>
                <a:latin typeface="+mn-lt"/>
              </a:rPr>
              <a:t>D</a:t>
            </a:r>
            <a:r>
              <a:rPr lang="en-US" sz="2000" dirty="0" smtClean="0">
                <a:latin typeface="+mn-lt"/>
              </a:rPr>
              <a:t> where </a:t>
            </a:r>
            <a:r>
              <a:rPr lang="en-US" sz="2000" i="1" dirty="0" smtClean="0">
                <a:latin typeface="+mn-lt"/>
              </a:rPr>
              <a:t>n</a:t>
            </a:r>
            <a:r>
              <a:rPr lang="en-US" sz="2000" dirty="0" smtClean="0">
                <a:latin typeface="+mn-lt"/>
              </a:rPr>
              <a:t> = 2</a:t>
            </a:r>
            <a:r>
              <a:rPr lang="en-US" sz="2000" i="1" dirty="0" smtClean="0">
                <a:latin typeface="+mn-lt"/>
              </a:rPr>
              <a:t>.</a:t>
            </a:r>
            <a:endParaRPr lang="en-US" sz="2000" dirty="0" smtClean="0">
              <a:latin typeface="+mn-lt"/>
            </a:endParaRPr>
          </a:p>
          <a:p>
            <a:r>
              <a:rPr lang="en-US" sz="2000" dirty="0" smtClean="0">
                <a:latin typeface="+mn-lt"/>
              </a:rPr>
              <a:t>A join dependency</a:t>
            </a:r>
            <a:endParaRPr lang="en-US" sz="2000" dirty="0">
              <a:latin typeface="+mn-lt"/>
            </a:endParaRPr>
          </a:p>
        </p:txBody>
      </p:sp>
      <p:graphicFrame>
        <p:nvGraphicFramePr>
          <p:cNvPr id="18" name="Object 17" descr="J D left parenthesis R sub 1, R sub 2, ellipsis, R sub n right parenthesis,"/>
          <p:cNvGraphicFramePr>
            <a:graphicFrameLocks noChangeAspect="1"/>
          </p:cNvGraphicFramePr>
          <p:nvPr>
            <p:extLst>
              <p:ext uri="{D42A27DB-BD31-4B8C-83A1-F6EECF244321}">
                <p14:modId xmlns:p14="http://schemas.microsoft.com/office/powerpoint/2010/main" val="2606529069"/>
              </p:ext>
            </p:extLst>
          </p:nvPr>
        </p:nvGraphicFramePr>
        <p:xfrm>
          <a:off x="2944381" y="5226791"/>
          <a:ext cx="1918451" cy="382870"/>
        </p:xfrm>
        <a:graphic>
          <a:graphicData uri="http://schemas.openxmlformats.org/presentationml/2006/ole">
            <mc:AlternateContent xmlns:mc="http://schemas.openxmlformats.org/markup-compatibility/2006">
              <mc:Choice xmlns:v="urn:schemas-microsoft-com:vml" Requires="v">
                <p:oleObj spid="_x0000_s41860" name="Equation" r:id="rId7" imgW="1143000" imgH="228600" progId="Equation.DSMT4">
                  <p:embed/>
                </p:oleObj>
              </mc:Choice>
              <mc:Fallback>
                <p:oleObj name="Equation" r:id="rId7" imgW="1143000" imgH="228600" progId="Equation.DSMT4">
                  <p:embed/>
                  <p:pic>
                    <p:nvPicPr>
                      <p:cNvPr id="15" name="Object 14"/>
                      <p:cNvPicPr/>
                      <p:nvPr/>
                    </p:nvPicPr>
                    <p:blipFill>
                      <a:blip r:embed="rId4"/>
                      <a:stretch>
                        <a:fillRect/>
                      </a:stretch>
                    </p:blipFill>
                    <p:spPr>
                      <a:xfrm>
                        <a:off x="2944381" y="5226791"/>
                        <a:ext cx="1918451" cy="382870"/>
                      </a:xfrm>
                      <a:prstGeom prst="rect">
                        <a:avLst/>
                      </a:prstGeom>
                    </p:spPr>
                  </p:pic>
                </p:oleObj>
              </mc:Fallback>
            </mc:AlternateContent>
          </a:graphicData>
        </a:graphic>
      </p:graphicFrame>
      <p:sp>
        <p:nvSpPr>
          <p:cNvPr id="8" name="Content Placeholder 7"/>
          <p:cNvSpPr>
            <a:spLocks noGrp="1"/>
          </p:cNvSpPr>
          <p:nvPr>
            <p:ph sz="quarter" idx="16"/>
          </p:nvPr>
        </p:nvSpPr>
        <p:spPr>
          <a:xfrm>
            <a:off x="522089" y="5126213"/>
            <a:ext cx="8232556" cy="748085"/>
          </a:xfrm>
        </p:spPr>
        <p:txBody>
          <a:bodyPr/>
          <a:lstStyle/>
          <a:p>
            <a:pPr marL="261938" indent="4048125">
              <a:buNone/>
              <a:tabLst>
                <a:tab pos="261938" algn="l"/>
              </a:tabLst>
            </a:pPr>
            <a:r>
              <a:rPr lang="en-US" sz="2000" dirty="0" smtClean="0">
                <a:latin typeface="+mn-lt"/>
              </a:rPr>
              <a:t>specified on relation schema </a:t>
            </a:r>
            <a:r>
              <a:rPr lang="en-US" sz="2000" i="1" dirty="0" smtClean="0">
                <a:latin typeface="+mn-lt"/>
              </a:rPr>
              <a:t>R</a:t>
            </a:r>
            <a:r>
              <a:rPr lang="en-US" sz="2000" dirty="0" smtClean="0">
                <a:latin typeface="+mn-lt"/>
              </a:rPr>
              <a:t>, is a </a:t>
            </a:r>
            <a:r>
              <a:rPr lang="en-US" sz="2000" b="1" dirty="0" smtClean="0">
                <a:latin typeface="+mn-lt"/>
              </a:rPr>
              <a:t>trivial J</a:t>
            </a:r>
            <a:r>
              <a:rPr lang="en-US" sz="100" b="1" dirty="0" smtClean="0">
                <a:latin typeface="+mn-lt"/>
              </a:rPr>
              <a:t> </a:t>
            </a:r>
            <a:r>
              <a:rPr lang="en-US" sz="2000" b="1" dirty="0" smtClean="0">
                <a:latin typeface="+mn-lt"/>
              </a:rPr>
              <a:t>D</a:t>
            </a:r>
            <a:r>
              <a:rPr lang="en-US" sz="2000" dirty="0" smtClean="0">
                <a:latin typeface="+mn-lt"/>
              </a:rPr>
              <a:t> if one of the relation schemas </a:t>
            </a:r>
            <a:r>
              <a:rPr lang="en-US" sz="2000" i="1" dirty="0" smtClean="0">
                <a:latin typeface="+mn-lt"/>
              </a:rPr>
              <a:t>R</a:t>
            </a:r>
            <a:r>
              <a:rPr lang="en-US" sz="2000" baseline="-25000" dirty="0" smtClean="0">
                <a:latin typeface="+mn-lt"/>
              </a:rPr>
              <a:t>i</a:t>
            </a:r>
            <a:r>
              <a:rPr lang="en-US" sz="2000" dirty="0" smtClean="0">
                <a:latin typeface="+mn-lt"/>
              </a:rPr>
              <a:t> in</a:t>
            </a:r>
            <a:endParaRPr lang="en-US" sz="2000" dirty="0">
              <a:latin typeface="+mn-lt"/>
            </a:endParaRPr>
          </a:p>
        </p:txBody>
      </p:sp>
      <p:graphicFrame>
        <p:nvGraphicFramePr>
          <p:cNvPr id="19" name="Object 18" descr="J D left parenthesis R sub 1, R sub 2, ellipsis, R sub n right parenthesis,"/>
          <p:cNvGraphicFramePr>
            <a:graphicFrameLocks noChangeAspect="1"/>
          </p:cNvGraphicFramePr>
          <p:nvPr>
            <p:extLst>
              <p:ext uri="{D42A27DB-BD31-4B8C-83A1-F6EECF244321}">
                <p14:modId xmlns:p14="http://schemas.microsoft.com/office/powerpoint/2010/main" val="584084650"/>
              </p:ext>
            </p:extLst>
          </p:nvPr>
        </p:nvGraphicFramePr>
        <p:xfrm>
          <a:off x="6451571" y="5518569"/>
          <a:ext cx="1709682" cy="341205"/>
        </p:xfrm>
        <a:graphic>
          <a:graphicData uri="http://schemas.openxmlformats.org/presentationml/2006/ole">
            <mc:AlternateContent xmlns:mc="http://schemas.openxmlformats.org/markup-compatibility/2006">
              <mc:Choice xmlns:v="urn:schemas-microsoft-com:vml" Requires="v">
                <p:oleObj spid="_x0000_s41861" name="Equation" r:id="rId8" imgW="1143000" imgH="228600" progId="Equation.DSMT4">
                  <p:embed/>
                </p:oleObj>
              </mc:Choice>
              <mc:Fallback>
                <p:oleObj name="Equation" r:id="rId8" imgW="1143000" imgH="228600" progId="Equation.DSMT4">
                  <p:embed/>
                  <p:pic>
                    <p:nvPicPr>
                      <p:cNvPr id="18" name="Object 17"/>
                      <p:cNvPicPr/>
                      <p:nvPr/>
                    </p:nvPicPr>
                    <p:blipFill>
                      <a:blip r:embed="rId4"/>
                      <a:stretch>
                        <a:fillRect/>
                      </a:stretch>
                    </p:blipFill>
                    <p:spPr>
                      <a:xfrm>
                        <a:off x="6451571" y="5518569"/>
                        <a:ext cx="1709682" cy="341205"/>
                      </a:xfrm>
                      <a:prstGeom prst="rect">
                        <a:avLst/>
                      </a:prstGeom>
                    </p:spPr>
                  </p:pic>
                </p:oleObj>
              </mc:Fallback>
            </mc:AlternateContent>
          </a:graphicData>
        </a:graphic>
      </p:graphicFrame>
      <p:sp>
        <p:nvSpPr>
          <p:cNvPr id="9" name="Content Placeholder 8"/>
          <p:cNvSpPr>
            <a:spLocks noGrp="1"/>
          </p:cNvSpPr>
          <p:nvPr>
            <p:ph sz="quarter" idx="17"/>
          </p:nvPr>
        </p:nvSpPr>
        <p:spPr>
          <a:xfrm>
            <a:off x="716811" y="5854538"/>
            <a:ext cx="2100934" cy="263413"/>
          </a:xfrm>
        </p:spPr>
        <p:txBody>
          <a:bodyPr anchor="ctr"/>
          <a:lstStyle/>
          <a:p>
            <a:pPr marL="0" indent="0">
              <a:buNone/>
            </a:pPr>
            <a:r>
              <a:rPr lang="en-US" sz="2200" dirty="0" smtClean="0">
                <a:latin typeface="+mn-lt"/>
              </a:rPr>
              <a:t> is equal to </a:t>
            </a:r>
            <a:r>
              <a:rPr lang="en-US" sz="2200" i="1" dirty="0" smtClean="0">
                <a:latin typeface="+mn-lt"/>
              </a:rPr>
              <a:t>R</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3576755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 Informal </a:t>
            </a:r>
            <a:r>
              <a:rPr lang="en-US" altLang="en-US" dirty="0"/>
              <a:t>Design Guidelines for Relational </a:t>
            </a:r>
            <a:r>
              <a:rPr lang="en-US" altLang="en-US" dirty="0" smtClean="0"/>
              <a:t>Databases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4329545"/>
          </a:xfrm>
        </p:spPr>
        <p:txBody>
          <a:bodyPr/>
          <a:lstStyle/>
          <a:p>
            <a:r>
              <a:rPr lang="en-US" sz="2200" dirty="0">
                <a:latin typeface="+mn-lt"/>
              </a:rPr>
              <a:t>We first discuss informal guidelines for good relational design</a:t>
            </a:r>
          </a:p>
          <a:p>
            <a:r>
              <a:rPr lang="en-US" sz="2200" dirty="0">
                <a:latin typeface="+mn-lt"/>
              </a:rPr>
              <a:t>Then we discuss formal concepts of functional dependencies and normal forms</a:t>
            </a:r>
          </a:p>
          <a:p>
            <a:pPr lvl="1"/>
            <a:r>
              <a:rPr lang="en-US" sz="2200" dirty="0" smtClean="0">
                <a:latin typeface="+mn-lt"/>
              </a:rPr>
              <a:t>1N</a:t>
            </a:r>
            <a:r>
              <a:rPr lang="en-US" sz="100" dirty="0" smtClean="0">
                <a:latin typeface="+mn-lt"/>
              </a:rPr>
              <a:t> </a:t>
            </a:r>
            <a:r>
              <a:rPr lang="en-US" sz="2200" dirty="0" smtClean="0">
                <a:latin typeface="+mn-lt"/>
              </a:rPr>
              <a:t>F </a:t>
            </a:r>
            <a:r>
              <a:rPr lang="en-US" sz="2200" dirty="0">
                <a:latin typeface="+mn-lt"/>
              </a:rPr>
              <a:t>(First </a:t>
            </a:r>
            <a:r>
              <a:rPr lang="en-US" sz="2200" dirty="0" smtClean="0">
                <a:latin typeface="+mn-lt"/>
              </a:rPr>
              <a:t>Normal </a:t>
            </a:r>
            <a:r>
              <a:rPr lang="en-US" sz="2200" dirty="0">
                <a:latin typeface="+mn-lt"/>
              </a:rPr>
              <a:t>Form)</a:t>
            </a:r>
          </a:p>
          <a:p>
            <a:pPr lvl="1"/>
            <a:r>
              <a:rPr lang="en-US" sz="2200" dirty="0" smtClean="0">
                <a:latin typeface="+mn-lt"/>
              </a:rPr>
              <a:t>2N</a:t>
            </a:r>
            <a:r>
              <a:rPr lang="en-US" sz="100" dirty="0" smtClean="0">
                <a:latin typeface="+mn-lt"/>
              </a:rPr>
              <a:t> </a:t>
            </a:r>
            <a:r>
              <a:rPr lang="en-US" sz="2200" dirty="0" smtClean="0">
                <a:latin typeface="+mn-lt"/>
              </a:rPr>
              <a:t>F </a:t>
            </a:r>
            <a:r>
              <a:rPr lang="en-US" sz="2200" dirty="0">
                <a:latin typeface="+mn-lt"/>
              </a:rPr>
              <a:t>(Second Normal Form)</a:t>
            </a:r>
          </a:p>
          <a:p>
            <a:pPr lvl="1"/>
            <a:r>
              <a:rPr lang="en-US" sz="2200" dirty="0" smtClean="0">
                <a:latin typeface="+mn-lt"/>
              </a:rPr>
              <a:t>3N</a:t>
            </a:r>
            <a:r>
              <a:rPr lang="en-US" sz="100" dirty="0" smtClean="0">
                <a:latin typeface="+mn-lt"/>
              </a:rPr>
              <a:t> </a:t>
            </a:r>
            <a:r>
              <a:rPr lang="en-US" sz="2200" dirty="0" smtClean="0">
                <a:latin typeface="+mn-lt"/>
              </a:rPr>
              <a:t>F </a:t>
            </a:r>
            <a:r>
              <a:rPr lang="en-US" sz="2200" dirty="0">
                <a:latin typeface="+mn-lt"/>
              </a:rPr>
              <a:t>(Third Noferferferfewrmal Form)</a:t>
            </a:r>
          </a:p>
          <a:p>
            <a:pPr lvl="1"/>
            <a:r>
              <a:rPr lang="en-US" sz="2200" dirty="0" smtClean="0">
                <a:latin typeface="+mn-lt"/>
              </a:rPr>
              <a:t>B</a:t>
            </a:r>
            <a:r>
              <a:rPr lang="en-US" sz="100" dirty="0" smtClean="0">
                <a:latin typeface="+mn-lt"/>
              </a:rPr>
              <a:t> </a:t>
            </a:r>
            <a:r>
              <a:rPr lang="en-US" sz="2200" dirty="0" smtClean="0">
                <a:latin typeface="+mn-lt"/>
              </a:rPr>
              <a:t>C</a:t>
            </a:r>
            <a:r>
              <a:rPr lang="en-US" sz="100" dirty="0" smtClean="0">
                <a:latin typeface="+mn-lt"/>
              </a:rPr>
              <a:t> </a:t>
            </a:r>
            <a:r>
              <a:rPr lang="en-US" sz="2200" dirty="0" smtClean="0">
                <a:latin typeface="+mn-lt"/>
              </a:rPr>
              <a:t>N</a:t>
            </a:r>
            <a:r>
              <a:rPr lang="en-US" sz="100" dirty="0" smtClean="0">
                <a:latin typeface="+mn-lt"/>
              </a:rPr>
              <a:t> </a:t>
            </a:r>
            <a:r>
              <a:rPr lang="en-US" sz="2200" dirty="0" smtClean="0">
                <a:latin typeface="+mn-lt"/>
              </a:rPr>
              <a:t>F </a:t>
            </a:r>
            <a:r>
              <a:rPr lang="en-US" sz="2200" dirty="0">
                <a:latin typeface="+mn-lt"/>
              </a:rPr>
              <a:t>(</a:t>
            </a:r>
            <a:r>
              <a:rPr lang="en-US" sz="2200" dirty="0" smtClean="0">
                <a:latin typeface="+mn-lt"/>
              </a:rPr>
              <a:t>Boyce-Codd </a:t>
            </a:r>
            <a:r>
              <a:rPr lang="en-US" sz="2200" dirty="0">
                <a:latin typeface="+mn-lt"/>
              </a:rPr>
              <a:t>Normal Form)</a:t>
            </a:r>
          </a:p>
          <a:p>
            <a:r>
              <a:rPr lang="en-US" sz="2200" dirty="0">
                <a:latin typeface="+mn-lt"/>
              </a:rPr>
              <a:t>Additional types of dependencies, further normal forms, relational design algorithms by synthesis are discussed in Chapter 15</a:t>
            </a:r>
          </a:p>
        </p:txBody>
      </p:sp>
    </p:spTree>
    <p:extLst>
      <p:ext uri="{BB962C8B-B14F-4D97-AF65-F5344CB8AC3E}">
        <p14:creationId xmlns:p14="http://schemas.microsoft.com/office/powerpoint/2010/main" val="32528352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67725" cy="1097279"/>
          </a:xfrm>
        </p:spPr>
        <p:txBody>
          <a:bodyPr/>
          <a:lstStyle/>
          <a:p>
            <a:r>
              <a:rPr lang="en-US" altLang="en-US" sz="2800" dirty="0" smtClean="0">
                <a:ea typeface="Times New Roman" charset="0"/>
                <a:cs typeface="Times New Roman" charset="0"/>
              </a:rPr>
              <a:t>14.7 </a:t>
            </a:r>
            <a:r>
              <a:rPr lang="en-US" altLang="en-US" sz="2800" dirty="0">
                <a:ea typeface="Times New Roman" charset="0"/>
                <a:cs typeface="Times New Roman" charset="0"/>
              </a:rPr>
              <a:t>Join Dependencies and Fifth Normal Form</a:t>
            </a:r>
            <a:r>
              <a:rPr lang="en-US" altLang="en-US" sz="3000" dirty="0">
                <a:ea typeface="Times New Roman" charset="0"/>
                <a:cs typeface="Times New Roman" charset="0"/>
              </a:rPr>
              <a:t> </a:t>
            </a:r>
            <a:r>
              <a:rPr lang="en-US" altLang="en-US" sz="2000" b="0" dirty="0" smtClean="0">
                <a:ea typeface="Times New Roman" charset="0"/>
                <a:cs typeface="Times New Roman" charset="0"/>
              </a:rPr>
              <a:t>(2 </a:t>
            </a:r>
            <a:r>
              <a:rPr lang="en-US" altLang="en-US" sz="2000" b="0" dirty="0">
                <a:ea typeface="Times New Roman" charset="0"/>
                <a:cs typeface="Times New Roman" charset="0"/>
              </a:rPr>
              <a:t>of 2)</a:t>
            </a:r>
            <a:endParaRPr lang="en-US" sz="2000" b="0" dirty="0"/>
          </a:p>
        </p:txBody>
      </p:sp>
      <p:sp>
        <p:nvSpPr>
          <p:cNvPr id="3" name="Text Placeholder 2"/>
          <p:cNvSpPr>
            <a:spLocks noGrp="1"/>
          </p:cNvSpPr>
          <p:nvPr>
            <p:ph type="body" idx="1"/>
          </p:nvPr>
        </p:nvSpPr>
        <p:spPr>
          <a:xfrm>
            <a:off x="457199" y="1580537"/>
            <a:ext cx="8348661" cy="1852317"/>
          </a:xfrm>
        </p:spPr>
        <p:txBody>
          <a:bodyPr/>
          <a:lstStyle/>
          <a:p>
            <a:pPr marL="0" indent="0">
              <a:buNone/>
            </a:pPr>
            <a:r>
              <a:rPr lang="en-US" sz="2000" b="1" dirty="0" smtClean="0">
                <a:latin typeface="+mn-lt"/>
              </a:rPr>
              <a:t>Definition:</a:t>
            </a:r>
            <a:endParaRPr lang="en-US" sz="2000" dirty="0">
              <a:latin typeface="+mn-lt"/>
            </a:endParaRPr>
          </a:p>
          <a:p>
            <a:pPr marL="255600" indent="-255600">
              <a:buFont typeface="Arial" panose="020B0604020202020204" pitchFamily="34" charset="0"/>
              <a:buChar char="•"/>
            </a:pPr>
            <a:r>
              <a:rPr lang="en-US" sz="2000" dirty="0" smtClean="0">
                <a:latin typeface="+mn-lt"/>
              </a:rPr>
              <a:t>A relation schema </a:t>
            </a:r>
            <a:r>
              <a:rPr lang="en-US" sz="2000" i="1" dirty="0" smtClean="0">
                <a:latin typeface="+mn-lt"/>
              </a:rPr>
              <a:t>R</a:t>
            </a:r>
            <a:r>
              <a:rPr lang="en-US" sz="2000" dirty="0" smtClean="0">
                <a:latin typeface="+mn-lt"/>
              </a:rPr>
              <a:t> is in </a:t>
            </a:r>
            <a:r>
              <a:rPr lang="en-US" sz="2000" b="1" dirty="0" smtClean="0">
                <a:latin typeface="+mn-lt"/>
              </a:rPr>
              <a:t>fifth normal form (5N</a:t>
            </a:r>
            <a:r>
              <a:rPr lang="en-US" sz="100" b="1" dirty="0" smtClean="0">
                <a:latin typeface="+mn-lt"/>
              </a:rPr>
              <a:t> </a:t>
            </a:r>
            <a:r>
              <a:rPr lang="en-US" sz="2000" b="1" dirty="0" smtClean="0">
                <a:latin typeface="+mn-lt"/>
              </a:rPr>
              <a:t>F)</a:t>
            </a:r>
            <a:r>
              <a:rPr lang="en-US" sz="2000" dirty="0" smtClean="0">
                <a:latin typeface="+mn-lt"/>
              </a:rPr>
              <a:t> (or </a:t>
            </a:r>
            <a:r>
              <a:rPr lang="en-US" sz="2000" b="1" dirty="0" smtClean="0">
                <a:latin typeface="+mn-lt"/>
              </a:rPr>
              <a:t>Project-Join Normal Form (P</a:t>
            </a:r>
            <a:r>
              <a:rPr lang="en-US" sz="100" b="1" dirty="0" smtClean="0">
                <a:latin typeface="+mn-lt"/>
              </a:rPr>
              <a:t> </a:t>
            </a:r>
            <a:r>
              <a:rPr lang="en-US" sz="2000" b="1" dirty="0" smtClean="0">
                <a:latin typeface="+mn-lt"/>
              </a:rPr>
              <a:t>J</a:t>
            </a:r>
            <a:r>
              <a:rPr lang="en-US" sz="100" b="1" dirty="0" smtClean="0">
                <a:latin typeface="+mn-lt"/>
              </a:rPr>
              <a:t> </a:t>
            </a:r>
            <a:r>
              <a:rPr lang="en-US" sz="2000" b="1" dirty="0" smtClean="0">
                <a:latin typeface="+mn-lt"/>
              </a:rPr>
              <a:t>N</a:t>
            </a:r>
            <a:r>
              <a:rPr lang="en-US" sz="100" b="1" dirty="0" smtClean="0">
                <a:latin typeface="+mn-lt"/>
              </a:rPr>
              <a:t> </a:t>
            </a:r>
            <a:r>
              <a:rPr lang="en-US" sz="2000" b="1" dirty="0" smtClean="0">
                <a:latin typeface="+mn-lt"/>
              </a:rPr>
              <a:t>F)</a:t>
            </a:r>
            <a:r>
              <a:rPr lang="en-US" sz="2000" dirty="0" smtClean="0">
                <a:latin typeface="+mn-lt"/>
              </a:rPr>
              <a:t>) with respect to a set </a:t>
            </a:r>
            <a:r>
              <a:rPr lang="en-US" sz="2000" i="1" dirty="0" smtClean="0">
                <a:latin typeface="+mn-lt"/>
              </a:rPr>
              <a:t>F</a:t>
            </a:r>
            <a:r>
              <a:rPr lang="en-US" sz="2000" dirty="0" smtClean="0">
                <a:latin typeface="+mn-lt"/>
              </a:rPr>
              <a:t> of functional, multivalued, and join dependencies if,</a:t>
            </a:r>
          </a:p>
          <a:p>
            <a:pPr marL="741600" lvl="1" indent="-284400">
              <a:buFont typeface="Arial" panose="020B0604020202020204" pitchFamily="34" charset="0"/>
              <a:buChar char="–"/>
            </a:pPr>
            <a:r>
              <a:rPr lang="en-US" sz="2000" dirty="0" smtClean="0">
                <a:latin typeface="+mn-lt"/>
              </a:rPr>
              <a:t>for </a:t>
            </a:r>
            <a:r>
              <a:rPr lang="en-US" sz="2000" dirty="0">
                <a:latin typeface="+mn-lt"/>
              </a:rPr>
              <a:t>every nontrivial join </a:t>
            </a:r>
            <a:r>
              <a:rPr lang="en-US" sz="2000" dirty="0" smtClean="0">
                <a:latin typeface="+mn-lt"/>
              </a:rPr>
              <a:t>dependency</a:t>
            </a:r>
            <a:endParaRPr lang="en-US" sz="2000" dirty="0">
              <a:latin typeface="+mn-lt"/>
            </a:endParaRPr>
          </a:p>
        </p:txBody>
      </p:sp>
      <p:graphicFrame>
        <p:nvGraphicFramePr>
          <p:cNvPr id="5" name="Object 4" descr="J D left parenthesis R sub 1, R sub 2, ellipsis, R sub n right parenthesis in F to the + power"/>
          <p:cNvGraphicFramePr>
            <a:graphicFrameLocks noChangeAspect="1"/>
          </p:cNvGraphicFramePr>
          <p:nvPr>
            <p:extLst>
              <p:ext uri="{D42A27DB-BD31-4B8C-83A1-F6EECF244321}">
                <p14:modId xmlns:p14="http://schemas.microsoft.com/office/powerpoint/2010/main" val="1916128139"/>
              </p:ext>
            </p:extLst>
          </p:nvPr>
        </p:nvGraphicFramePr>
        <p:xfrm>
          <a:off x="5351879" y="3182671"/>
          <a:ext cx="2050086" cy="344702"/>
        </p:xfrm>
        <a:graphic>
          <a:graphicData uri="http://schemas.openxmlformats.org/presentationml/2006/ole">
            <mc:AlternateContent xmlns:mc="http://schemas.openxmlformats.org/markup-compatibility/2006">
              <mc:Choice xmlns:v="urn:schemas-microsoft-com:vml" Requires="v">
                <p:oleObj spid="_x0000_s35255" name="Equation" r:id="rId3" imgW="1434960" imgH="241200" progId="Equation.DSMT4">
                  <p:embed/>
                </p:oleObj>
              </mc:Choice>
              <mc:Fallback>
                <p:oleObj name="Equation" r:id="rId3" imgW="1434960" imgH="241200" progId="Equation.DSMT4">
                  <p:embed/>
                  <p:pic>
                    <p:nvPicPr>
                      <p:cNvPr id="0" name=""/>
                      <p:cNvPicPr/>
                      <p:nvPr/>
                    </p:nvPicPr>
                    <p:blipFill>
                      <a:blip r:embed="rId4"/>
                      <a:stretch>
                        <a:fillRect/>
                      </a:stretch>
                    </p:blipFill>
                    <p:spPr>
                      <a:xfrm>
                        <a:off x="5351879" y="3182671"/>
                        <a:ext cx="2050086" cy="344702"/>
                      </a:xfrm>
                      <a:prstGeom prst="rect">
                        <a:avLst/>
                      </a:prstGeom>
                    </p:spPr>
                  </p:pic>
                </p:oleObj>
              </mc:Fallback>
            </mc:AlternateContent>
          </a:graphicData>
        </a:graphic>
      </p:graphicFrame>
      <p:sp>
        <p:nvSpPr>
          <p:cNvPr id="4" name="Text Placeholder 3"/>
          <p:cNvSpPr>
            <a:spLocks noGrp="1"/>
          </p:cNvSpPr>
          <p:nvPr>
            <p:ph type="body" idx="2"/>
          </p:nvPr>
        </p:nvSpPr>
        <p:spPr>
          <a:xfrm>
            <a:off x="457200" y="3441747"/>
            <a:ext cx="8348661" cy="1876213"/>
          </a:xfrm>
        </p:spPr>
        <p:txBody>
          <a:bodyPr/>
          <a:lstStyle/>
          <a:p>
            <a:pPr marL="744538" lvl="1" indent="-26988">
              <a:buNone/>
            </a:pPr>
            <a:r>
              <a:rPr lang="en-US" sz="2000" dirty="0">
                <a:latin typeface="+mn-lt"/>
              </a:rPr>
              <a:t>(that is, implied by </a:t>
            </a:r>
            <a:r>
              <a:rPr lang="en-US" sz="2000" i="1" dirty="0">
                <a:latin typeface="+mn-lt"/>
              </a:rPr>
              <a:t>F</a:t>
            </a:r>
            <a:r>
              <a:rPr lang="en-US" sz="2000" dirty="0" smtClean="0">
                <a:latin typeface="+mn-lt"/>
              </a:rPr>
              <a:t>),</a:t>
            </a:r>
            <a:endParaRPr lang="en-US" sz="2000" dirty="0">
              <a:latin typeface="+mn-lt"/>
            </a:endParaRPr>
          </a:p>
          <a:p>
            <a:pPr marL="1144800" lvl="2" indent="-230400">
              <a:buFont typeface="Arial" panose="020B0604020202020204" pitchFamily="34" charset="0"/>
              <a:buChar char="▪"/>
            </a:pPr>
            <a:r>
              <a:rPr lang="en-US" sz="2000" dirty="0">
                <a:latin typeface="+mn-lt"/>
              </a:rPr>
              <a:t>every </a:t>
            </a:r>
            <a:r>
              <a:rPr lang="en-US" sz="2000" i="1" dirty="0">
                <a:latin typeface="+mn-lt"/>
              </a:rPr>
              <a:t>R</a:t>
            </a:r>
            <a:r>
              <a:rPr lang="en-US" sz="2000" baseline="-25000" dirty="0">
                <a:latin typeface="+mn-lt"/>
              </a:rPr>
              <a:t>i</a:t>
            </a:r>
            <a:r>
              <a:rPr lang="en-US" sz="2000" dirty="0">
                <a:latin typeface="+mn-lt"/>
              </a:rPr>
              <a:t> is a superkey of </a:t>
            </a:r>
            <a:r>
              <a:rPr lang="en-US" sz="2000" i="1" dirty="0">
                <a:latin typeface="+mn-lt"/>
              </a:rPr>
              <a:t>R</a:t>
            </a:r>
            <a:r>
              <a:rPr lang="en-US" sz="2000" dirty="0">
                <a:latin typeface="+mn-lt"/>
              </a:rPr>
              <a:t>.</a:t>
            </a:r>
          </a:p>
          <a:p>
            <a:pPr lvl="1"/>
            <a:r>
              <a:rPr lang="en-US" sz="2000" dirty="0">
                <a:latin typeface="+mn-lt"/>
              </a:rPr>
              <a:t>Discovering join dependencies in practical databases with hundreds of relations is next to impossible. Therefore, </a:t>
            </a:r>
            <a:r>
              <a:rPr lang="en-US" sz="2000" dirty="0" smtClean="0">
                <a:latin typeface="+mn-lt"/>
              </a:rPr>
              <a:t>5N</a:t>
            </a:r>
            <a:r>
              <a:rPr lang="en-US" sz="100" dirty="0" smtClean="0">
                <a:latin typeface="+mn-lt"/>
              </a:rPr>
              <a:t> </a:t>
            </a:r>
            <a:r>
              <a:rPr lang="en-US" sz="2000" dirty="0" smtClean="0">
                <a:latin typeface="+mn-lt"/>
              </a:rPr>
              <a:t>F </a:t>
            </a:r>
            <a:r>
              <a:rPr lang="en-US" sz="2000" dirty="0">
                <a:latin typeface="+mn-lt"/>
              </a:rPr>
              <a:t>is rarely used in practice</a:t>
            </a:r>
            <a:r>
              <a:rPr lang="en-US" sz="2000" dirty="0" smtClean="0">
                <a:latin typeface="+mn-lt"/>
              </a:rPr>
              <a:t>.</a:t>
            </a:r>
            <a:endParaRPr lang="en-US" dirty="0">
              <a:latin typeface="+mn-lt"/>
            </a:endParaRPr>
          </a:p>
        </p:txBody>
      </p:sp>
    </p:spTree>
    <p:extLst>
      <p:ext uri="{BB962C8B-B14F-4D97-AF65-F5344CB8AC3E}">
        <p14:creationId xmlns:p14="http://schemas.microsoft.com/office/powerpoint/2010/main" val="8349425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Summary</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Informal Design Guidelines for Relational Databases</a:t>
            </a:r>
          </a:p>
          <a:p>
            <a:pPr eaLnBrk="1" hangingPunct="1"/>
            <a:r>
              <a:rPr lang="en-US" altLang="en-US" sz="2400" dirty="0">
                <a:latin typeface="+mn-lt"/>
              </a:rPr>
              <a:t>Functional Dependencies (</a:t>
            </a:r>
            <a:r>
              <a:rPr lang="en-US" altLang="en-US" sz="2400" dirty="0" smtClean="0">
                <a:latin typeface="+mn-lt"/>
              </a:rPr>
              <a:t>F</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s</a:t>
            </a:r>
            <a:r>
              <a:rPr lang="en-US" altLang="en-US" sz="2400" dirty="0">
                <a:latin typeface="+mn-lt"/>
              </a:rPr>
              <a:t>)</a:t>
            </a:r>
          </a:p>
          <a:p>
            <a:pPr eaLnBrk="1" hangingPunct="1"/>
            <a:r>
              <a:rPr lang="en-US" altLang="en-US" sz="2400" dirty="0">
                <a:latin typeface="+mn-lt"/>
              </a:rPr>
              <a:t>Normal Forms (</a:t>
            </a:r>
            <a:r>
              <a:rPr lang="en-US" altLang="en-US" sz="2400" dirty="0" smtClean="0">
                <a:latin typeface="+mn-lt"/>
              </a:rPr>
              <a:t>1N</a:t>
            </a:r>
            <a:r>
              <a:rPr lang="en-US" altLang="en-US" sz="100" dirty="0" smtClean="0">
                <a:latin typeface="+mn-lt"/>
              </a:rPr>
              <a:t> </a:t>
            </a:r>
            <a:r>
              <a:rPr lang="en-US" altLang="en-US" sz="2400" dirty="0" smtClean="0">
                <a:latin typeface="+mn-lt"/>
              </a:rPr>
              <a:t>F</a:t>
            </a:r>
            <a:r>
              <a:rPr lang="en-US" altLang="en-US" sz="2400" dirty="0">
                <a:latin typeface="+mn-lt"/>
              </a:rPr>
              <a:t>, </a:t>
            </a:r>
            <a:r>
              <a:rPr lang="en-US" altLang="en-US" sz="2400" dirty="0" smtClean="0">
                <a:latin typeface="+mn-lt"/>
              </a:rPr>
              <a:t>2N</a:t>
            </a:r>
            <a:r>
              <a:rPr lang="en-US" altLang="en-US" sz="100" dirty="0" smtClean="0">
                <a:latin typeface="+mn-lt"/>
              </a:rPr>
              <a:t> </a:t>
            </a:r>
            <a:r>
              <a:rPr lang="en-US" altLang="en-US" sz="2400" dirty="0" smtClean="0">
                <a:latin typeface="+mn-lt"/>
              </a:rPr>
              <a:t>F</a:t>
            </a:r>
            <a:r>
              <a:rPr lang="en-US" altLang="en-US" sz="2400" dirty="0">
                <a:latin typeface="+mn-lt"/>
              </a:rPr>
              <a:t>, </a:t>
            </a:r>
            <a:r>
              <a:rPr lang="en-US" altLang="en-US" sz="2400" dirty="0" smtClean="0">
                <a:latin typeface="+mn-lt"/>
              </a:rPr>
              <a:t>3N</a:t>
            </a:r>
            <a:r>
              <a:rPr lang="en-US" altLang="en-US" sz="100" dirty="0" smtClean="0">
                <a:latin typeface="+mn-lt"/>
              </a:rPr>
              <a:t> </a:t>
            </a:r>
            <a:r>
              <a:rPr lang="en-US" altLang="en-US" sz="2400" dirty="0" smtClean="0">
                <a:latin typeface="+mn-lt"/>
              </a:rPr>
              <a:t>F)Based </a:t>
            </a:r>
            <a:r>
              <a:rPr lang="en-US" altLang="en-US" sz="2400" dirty="0">
                <a:latin typeface="+mn-lt"/>
              </a:rPr>
              <a:t>on Primary Keys</a:t>
            </a:r>
          </a:p>
          <a:p>
            <a:pPr eaLnBrk="1" hangingPunct="1"/>
            <a:r>
              <a:rPr lang="en-US" altLang="en-US" sz="2400" dirty="0">
                <a:latin typeface="+mn-lt"/>
              </a:rPr>
              <a:t>General Normal Form Definitions of </a:t>
            </a:r>
            <a:r>
              <a:rPr lang="en-US" altLang="en-US" sz="2400" dirty="0" smtClean="0">
                <a:latin typeface="+mn-lt"/>
              </a:rPr>
              <a:t>2N</a:t>
            </a:r>
            <a:r>
              <a:rPr lang="en-US" altLang="en-US" sz="100" dirty="0" smtClean="0">
                <a:latin typeface="+mn-lt"/>
              </a:rPr>
              <a:t> </a:t>
            </a:r>
            <a:r>
              <a:rPr lang="en-US" altLang="en-US" sz="2400" dirty="0" smtClean="0">
                <a:latin typeface="+mn-lt"/>
              </a:rPr>
              <a:t>F </a:t>
            </a:r>
            <a:r>
              <a:rPr lang="en-US" altLang="en-US" sz="2400" dirty="0">
                <a:latin typeface="+mn-lt"/>
              </a:rPr>
              <a:t>and </a:t>
            </a:r>
            <a:r>
              <a:rPr lang="en-US" altLang="en-US" sz="2400" dirty="0" smtClean="0">
                <a:latin typeface="+mn-lt"/>
              </a:rPr>
              <a:t>3N</a:t>
            </a:r>
            <a:r>
              <a:rPr lang="en-US" altLang="en-US" sz="100" dirty="0" smtClean="0">
                <a:latin typeface="+mn-lt"/>
              </a:rPr>
              <a:t> </a:t>
            </a:r>
            <a:r>
              <a:rPr lang="en-US" altLang="en-US" sz="2400" dirty="0" smtClean="0">
                <a:latin typeface="+mn-lt"/>
              </a:rPr>
              <a:t>F </a:t>
            </a:r>
            <a:r>
              <a:rPr lang="en-US" altLang="en-US" sz="2400" dirty="0">
                <a:latin typeface="+mn-lt"/>
              </a:rPr>
              <a:t>(For Multiple Keys)</a:t>
            </a:r>
          </a:p>
          <a:p>
            <a:pPr eaLnBrk="1" hangingPunct="1"/>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(Boyce-Codd Normal Form)</a:t>
            </a:r>
          </a:p>
          <a:p>
            <a:pPr eaLnBrk="1" hangingPunct="1"/>
            <a:r>
              <a:rPr lang="en-US" altLang="en-US" sz="2400" dirty="0">
                <a:latin typeface="+mn-lt"/>
              </a:rPr>
              <a:t>Fourth and Fifth Normal </a:t>
            </a:r>
            <a:r>
              <a:rPr lang="en-US" altLang="en-US" sz="2400" dirty="0" smtClean="0">
                <a:latin typeface="+mn-lt"/>
              </a:rPr>
              <a:t>Forms</a:t>
            </a:r>
            <a:endParaRPr lang="en-US" altLang="en-US" sz="2400" dirty="0">
              <a:latin typeface="+mn-lt"/>
            </a:endParaRPr>
          </a:p>
        </p:txBody>
      </p:sp>
    </p:spTree>
    <p:extLst>
      <p:ext uri="{BB962C8B-B14F-4D97-AF65-F5344CB8AC3E}">
        <p14:creationId xmlns:p14="http://schemas.microsoft.com/office/powerpoint/2010/main" val="27513982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14.1.1 Semantics </a:t>
            </a:r>
            <a:r>
              <a:rPr lang="en-US" altLang="en-US" dirty="0"/>
              <a:t>of the Relational Attributes Must Be Clear</a:t>
            </a:r>
            <a:endParaRPr lang="en-US" dirty="0"/>
          </a:p>
        </p:txBody>
      </p:sp>
      <p:sp>
        <p:nvSpPr>
          <p:cNvPr id="3" name="Text Placeholder 2"/>
          <p:cNvSpPr>
            <a:spLocks noGrp="1"/>
          </p:cNvSpPr>
          <p:nvPr>
            <p:ph type="body" idx="1"/>
          </p:nvPr>
        </p:nvSpPr>
        <p:spPr>
          <a:xfrm>
            <a:off x="457200" y="1600200"/>
            <a:ext cx="8229600" cy="4671391"/>
          </a:xfrm>
        </p:spPr>
        <p:txBody>
          <a:bodyPr/>
          <a:lstStyle/>
          <a:p>
            <a:r>
              <a:rPr lang="en-US" sz="2200" b="1" dirty="0" smtClean="0">
                <a:latin typeface="+mn-lt"/>
              </a:rPr>
              <a:t>Guideline </a:t>
            </a:r>
            <a:r>
              <a:rPr lang="en-US" sz="2200" b="1" dirty="0">
                <a:latin typeface="+mn-lt"/>
              </a:rPr>
              <a:t>1: </a:t>
            </a:r>
            <a:r>
              <a:rPr lang="en-US" sz="2200" dirty="0">
                <a:latin typeface="+mn-lt"/>
              </a:rPr>
              <a:t>Informally, each tuple in a relation should represent one entity or relationship instance</a:t>
            </a:r>
            <a:r>
              <a:rPr lang="en-US" sz="2200" dirty="0" smtClean="0">
                <a:latin typeface="+mn-lt"/>
              </a:rPr>
              <a:t>. (</a:t>
            </a:r>
            <a:r>
              <a:rPr lang="en-US" sz="2200" dirty="0">
                <a:latin typeface="+mn-lt"/>
              </a:rPr>
              <a:t>Applies to individual relations and their attributes).</a:t>
            </a:r>
          </a:p>
          <a:p>
            <a:pPr lvl="1"/>
            <a:r>
              <a:rPr lang="en-US" sz="2200" dirty="0">
                <a:latin typeface="+mn-lt"/>
              </a:rPr>
              <a:t>Attributes of different entities (EMPLOYEEs, DEPARTMENTs, PROJECTs) should not be mixed in the same relation</a:t>
            </a:r>
          </a:p>
          <a:p>
            <a:pPr lvl="1"/>
            <a:r>
              <a:rPr lang="en-US" sz="2200" dirty="0">
                <a:latin typeface="+mn-lt"/>
              </a:rPr>
              <a:t>Only foreign keys should be used to refer to other entities</a:t>
            </a:r>
          </a:p>
          <a:p>
            <a:pPr lvl="1"/>
            <a:r>
              <a:rPr lang="en-US" sz="2200" dirty="0">
                <a:latin typeface="+mn-lt"/>
              </a:rPr>
              <a:t>Entity and relationship attributes should be kept apart as much as possible.</a:t>
            </a:r>
          </a:p>
          <a:p>
            <a:r>
              <a:rPr lang="en-US" sz="2200" b="1" dirty="0">
                <a:latin typeface="+mn-lt"/>
              </a:rPr>
              <a:t>Bottom Line:</a:t>
            </a:r>
            <a:r>
              <a:rPr lang="en-US" sz="2200" dirty="0">
                <a:latin typeface="+mn-lt"/>
              </a:rPr>
              <a:t> Design a schema that can be explained easily relation by relation. The semantics of attributes should be easy to interpret.</a:t>
            </a:r>
          </a:p>
        </p:txBody>
      </p:sp>
    </p:spTree>
    <p:extLst>
      <p:ext uri="{BB962C8B-B14F-4D97-AF65-F5344CB8AC3E}">
        <p14:creationId xmlns:p14="http://schemas.microsoft.com/office/powerpoint/2010/main" val="110930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84564"/>
          </a:xfrm>
        </p:spPr>
        <p:txBody>
          <a:bodyPr anchor="b"/>
          <a:lstStyle/>
          <a:p>
            <a:r>
              <a:rPr lang="en-US" altLang="en-US" dirty="0" smtClean="0"/>
              <a:t>Figure </a:t>
            </a:r>
            <a:r>
              <a:rPr lang="en-US" altLang="en-US" dirty="0"/>
              <a:t>14.1 A Simplified </a:t>
            </a:r>
            <a:r>
              <a:rPr lang="en-US" altLang="en-US" dirty="0" smtClean="0"/>
              <a:t>COMPANY </a:t>
            </a:r>
            <a:r>
              <a:rPr lang="en-US" altLang="en-US" dirty="0"/>
              <a:t>Relational Database Schema</a:t>
            </a:r>
            <a:endParaRPr lang="en-US" dirty="0"/>
          </a:p>
        </p:txBody>
      </p:sp>
      <p:pic>
        <p:nvPicPr>
          <p:cNvPr id="6" name="Picture 6" descr="A diagram displays the employee, Department, Department underscore Locations, Project, and Works underscore ON tuples of the Company relational database schema. Employee tuple lists the following attributes. Employee name, Social security number, Birth date, address and Department number. Social security number is the key attribute and Department number is the foreign key. Department tuple lists the following attributes. Department name, Department number, and Department manager underscore social security number. Department number is the primary key and Department manager underscore social security number is the foreign key. Department underscore Locations tuple displays the following attributes. Department number and Department location. Department number is a foreign key as well as a primary key. Department location is also a key attribute. Project tuple displays the following attributes. Project name, Project number, Project location and Department number. Project number is a primary key and Department number is a foreign key. Works underscore ON tuple displays the following attributes. Social security number, Project number, and Hours. Social security number and Project number are both a primary key as well as a foreign ke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0826" y="1717017"/>
            <a:ext cx="3002349" cy="450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978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14.1.2 Redundant </a:t>
            </a:r>
            <a:r>
              <a:rPr lang="en-US" altLang="en-US" dirty="0"/>
              <a:t>Information in Tuples and Update Anomalies</a:t>
            </a:r>
            <a:endParaRPr lang="en-US" dirty="0"/>
          </a:p>
        </p:txBody>
      </p:sp>
      <p:sp>
        <p:nvSpPr>
          <p:cNvPr id="3" name="Text Placeholder 2"/>
          <p:cNvSpPr>
            <a:spLocks noGrp="1"/>
          </p:cNvSpPr>
          <p:nvPr>
            <p:ph type="body" idx="1"/>
          </p:nvPr>
        </p:nvSpPr>
        <p:spPr/>
        <p:txBody>
          <a:bodyPr/>
          <a:lstStyle/>
          <a:p>
            <a:r>
              <a:rPr lang="en-US" sz="2400" dirty="0">
                <a:latin typeface="+mn-lt"/>
              </a:rPr>
              <a:t>Information is stored redundantly</a:t>
            </a:r>
          </a:p>
          <a:p>
            <a:pPr lvl="1"/>
            <a:r>
              <a:rPr lang="en-US" sz="2400" dirty="0">
                <a:latin typeface="+mn-lt"/>
              </a:rPr>
              <a:t>Wastes storage</a:t>
            </a:r>
          </a:p>
          <a:p>
            <a:pPr lvl="1"/>
            <a:r>
              <a:rPr lang="en-US" sz="2400" dirty="0">
                <a:latin typeface="+mn-lt"/>
              </a:rPr>
              <a:t>Causes problems with update anomalies</a:t>
            </a:r>
          </a:p>
          <a:p>
            <a:pPr lvl="2"/>
            <a:r>
              <a:rPr lang="en-US" sz="2400" dirty="0">
                <a:latin typeface="+mn-lt"/>
              </a:rPr>
              <a:t>Insertion anomalies</a:t>
            </a:r>
          </a:p>
          <a:p>
            <a:pPr lvl="2"/>
            <a:r>
              <a:rPr lang="en-US" sz="2400" dirty="0">
                <a:latin typeface="+mn-lt"/>
              </a:rPr>
              <a:t>Deletion anomalies</a:t>
            </a:r>
          </a:p>
          <a:p>
            <a:pPr lvl="2"/>
            <a:r>
              <a:rPr lang="en-US" sz="2400" dirty="0">
                <a:latin typeface="+mn-lt"/>
              </a:rPr>
              <a:t>Modification anomalies</a:t>
            </a:r>
          </a:p>
        </p:txBody>
      </p:sp>
    </p:spTree>
    <p:extLst>
      <p:ext uri="{BB962C8B-B14F-4D97-AF65-F5344CB8AC3E}">
        <p14:creationId xmlns:p14="http://schemas.microsoft.com/office/powerpoint/2010/main" val="73213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10446</TotalTime>
  <Words>4487</Words>
  <Application>Microsoft Office PowerPoint</Application>
  <PresentationFormat>On-screen Show (4:3)</PresentationFormat>
  <Paragraphs>429</Paragraphs>
  <Slides>62</Slides>
  <Notes>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3" baseType="lpstr">
      <vt:lpstr>MS PGothic</vt:lpstr>
      <vt:lpstr>Arial</vt:lpstr>
      <vt:lpstr>Noto Sans Symbols</vt:lpstr>
      <vt:lpstr>Symbol</vt:lpstr>
      <vt:lpstr>Times New Roman</vt:lpstr>
      <vt:lpstr>Verdana</vt:lpstr>
      <vt:lpstr>Wingdings</vt:lpstr>
      <vt:lpstr>Wingdings 3</vt:lpstr>
      <vt:lpstr>508 Lecture</vt:lpstr>
      <vt:lpstr>1_508 Lecture</vt:lpstr>
      <vt:lpstr>Equation</vt:lpstr>
      <vt:lpstr>Fundamentals of Database Systems</vt:lpstr>
      <vt:lpstr>Learning Objectives (1 of 3)</vt:lpstr>
      <vt:lpstr>Learning Objectives (2 of 3)</vt:lpstr>
      <vt:lpstr>Learning Objectives (3 of 3)</vt:lpstr>
      <vt:lpstr>14.1 Informal Design Guidelines for Relational Databases (1 of 2)</vt:lpstr>
      <vt:lpstr>14.1 Informal Design Guidelines for Relational Databases (2 of 2)</vt:lpstr>
      <vt:lpstr>14.1.1 Semantics of the Relational Attributes Must Be Clear</vt:lpstr>
      <vt:lpstr>Figure 14.1 A Simplified COMPANY Relational Database Schema</vt:lpstr>
      <vt:lpstr>14.1.2 Redundant Information in Tuples and Update Anomalies</vt:lpstr>
      <vt:lpstr>Example of an Update Anomaly</vt:lpstr>
      <vt:lpstr>Example of an Insert Anomaly</vt:lpstr>
      <vt:lpstr>Example of a Delete Anomaly</vt:lpstr>
      <vt:lpstr>Figure 14.3 Two Relation Schemas Suffering from Update Anomalies</vt:lpstr>
      <vt:lpstr>Figure 14.4 Sample States For EMP_DEPT and E MP_PROJ</vt:lpstr>
      <vt:lpstr>Guideline for Redundant Information in Tuples and Update Anomalies</vt:lpstr>
      <vt:lpstr>14.1.3 Null Values in Tuples</vt:lpstr>
      <vt:lpstr>14.1.4 Generation of Spurious Tuples – Avoid at Any Cost (1 of 2)</vt:lpstr>
      <vt:lpstr>14.1.4 Generation of Spurious Tuples – Avoid at Any Cost (2 of 2)</vt:lpstr>
      <vt:lpstr>14.2 Functional Dependencies</vt:lpstr>
      <vt:lpstr>14.2.1 Defining Functional Dependencies</vt:lpstr>
      <vt:lpstr>Examples of F D Constraints (1 of 2)</vt:lpstr>
      <vt:lpstr>Examples of F D Constraints (2 of 2)</vt:lpstr>
      <vt:lpstr>Defining F D s From Instances</vt:lpstr>
      <vt:lpstr>Figure 14.7 Ruling Out F D s</vt:lpstr>
      <vt:lpstr>Figure 14.8 What F D s May Exist?</vt:lpstr>
      <vt:lpstr>14.3 Normal Forms Based on Primary Keys</vt:lpstr>
      <vt:lpstr>14.3.1 Normalization of Relations (1 of 2)</vt:lpstr>
      <vt:lpstr>14.3.1 Normalization of Relations (2 of 2)</vt:lpstr>
      <vt:lpstr>14.3.2 Practical Use of Normal Forms</vt:lpstr>
      <vt:lpstr>14.3.3 Definitions of Keys and Attributes Participating in Keys (1 of 2)</vt:lpstr>
      <vt:lpstr>14.3.3 Definitions of Keys and Attributes Participating in Keys (2 of 2)</vt:lpstr>
      <vt:lpstr>14.3.4 First Normal Form</vt:lpstr>
      <vt:lpstr>Figure 14.9 Normalization into 1N F</vt:lpstr>
      <vt:lpstr>Figure 14.10 Normalizing Nested Relations into 1N F</vt:lpstr>
      <vt:lpstr>14.3.5 Second Normal Form (1 of 2)</vt:lpstr>
      <vt:lpstr>14.3.5 Second Normal Form (2 of 2)</vt:lpstr>
      <vt:lpstr>Figure 14.11 Normalizing into 2N F and 3N F</vt:lpstr>
      <vt:lpstr>Figure 14.12 Normalization into 2N F and 3N F (1 of 2)</vt:lpstr>
      <vt:lpstr>Figure 14.12 Normalization into 2N F and 3N F (2 of 2)</vt:lpstr>
      <vt:lpstr>14.3.6 Third Normal Form (1 of 2)</vt:lpstr>
      <vt:lpstr>14.3.6 Third Normal Form (2 of 2)</vt:lpstr>
      <vt:lpstr>Normal Forms Defined Informally</vt:lpstr>
      <vt:lpstr>14.4 General Normal Form Definitions (For Multiple Keys)</vt:lpstr>
      <vt:lpstr>14.4.1 General Definition of 2N F (For Multiple Candidate Keys)</vt:lpstr>
      <vt:lpstr>14.4.2 General Definition of Third Normal Form</vt:lpstr>
      <vt:lpstr>14.4.3 Interpreting the General Definition of Third Normal Form (1 of 2)</vt:lpstr>
      <vt:lpstr>14.4.3 Interpreting the General Definition of Third Normal Form (2 of 2)</vt:lpstr>
      <vt:lpstr>14.5 B C N F (Boyce-Codd Normal Form)</vt:lpstr>
      <vt:lpstr>Figure 14.13 Boyce-Codd Normal Form</vt:lpstr>
      <vt:lpstr>Figure 14.14 A Relation Teach That is in 3N F but Not in B C N F</vt:lpstr>
      <vt:lpstr>Achieving the B C N F by Decomposition (1 of 2)</vt:lpstr>
      <vt:lpstr>Achieving the B C N F by Decomposition (2 of 2)</vt:lpstr>
      <vt:lpstr>Test for Checking Non-Additivity of Binary Relational Decompositions (1 of 2)</vt:lpstr>
      <vt:lpstr>Test for Checking Non-Additivity of Binary Relational Decompositions (2 of 2)</vt:lpstr>
      <vt:lpstr>General Procedure for Achieving B C N F When a Relation Fails B C N F</vt:lpstr>
      <vt:lpstr>14.6 Multivalued Dependencies and Fourth Normal Form (1 of 2)</vt:lpstr>
      <vt:lpstr>14.6 Multivalued Dependencies and Fourth Normal Form (2 of 2)</vt:lpstr>
      <vt:lpstr>Figure 14.15 Fourth and Fifth Normal Forms</vt:lpstr>
      <vt:lpstr>14.7 Join Dependencies and Fifth Normal Form (1 of 2)</vt:lpstr>
      <vt:lpstr>14.7 Join Dependencies and Fifth Normal Form (2 of 2)</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1294</cp:revision>
  <dcterms:modified xsi:type="dcterms:W3CDTF">2018-05-08T09:34:43Z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