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65"/>
  </p:notesMasterIdLst>
  <p:handoutMasterIdLst>
    <p:handoutMasterId r:id="rId66"/>
  </p:handoutMasterIdLst>
  <p:sldIdLst>
    <p:sldId id="301" r:id="rId3"/>
    <p:sldId id="305" r:id="rId4"/>
    <p:sldId id="307" r:id="rId5"/>
    <p:sldId id="308" r:id="rId6"/>
    <p:sldId id="377" r:id="rId7"/>
    <p:sldId id="378" r:id="rId8"/>
    <p:sldId id="379" r:id="rId9"/>
    <p:sldId id="345" r:id="rId10"/>
    <p:sldId id="309" r:id="rId11"/>
    <p:sldId id="346" r:id="rId12"/>
    <p:sldId id="310" r:id="rId13"/>
    <p:sldId id="311" r:id="rId14"/>
    <p:sldId id="313" r:id="rId15"/>
    <p:sldId id="347" r:id="rId16"/>
    <p:sldId id="348" r:id="rId17"/>
    <p:sldId id="381" r:id="rId18"/>
    <p:sldId id="350" r:id="rId19"/>
    <p:sldId id="351" r:id="rId20"/>
    <p:sldId id="314" r:id="rId21"/>
    <p:sldId id="315" r:id="rId22"/>
    <p:sldId id="316" r:id="rId23"/>
    <p:sldId id="352" r:id="rId24"/>
    <p:sldId id="353" r:id="rId25"/>
    <p:sldId id="354" r:id="rId26"/>
    <p:sldId id="317" r:id="rId27"/>
    <p:sldId id="355" r:id="rId28"/>
    <p:sldId id="382" r:id="rId29"/>
    <p:sldId id="383" r:id="rId30"/>
    <p:sldId id="385" r:id="rId31"/>
    <p:sldId id="386" r:id="rId32"/>
    <p:sldId id="357" r:id="rId33"/>
    <p:sldId id="387" r:id="rId34"/>
    <p:sldId id="359" r:id="rId35"/>
    <p:sldId id="360" r:id="rId36"/>
    <p:sldId id="361" r:id="rId37"/>
    <p:sldId id="362" r:id="rId38"/>
    <p:sldId id="388" r:id="rId39"/>
    <p:sldId id="389" r:id="rId40"/>
    <p:sldId id="390" r:id="rId41"/>
    <p:sldId id="319" r:id="rId42"/>
    <p:sldId id="320" r:id="rId43"/>
    <p:sldId id="321" r:id="rId44"/>
    <p:sldId id="322" r:id="rId45"/>
    <p:sldId id="323" r:id="rId46"/>
    <p:sldId id="324" r:id="rId47"/>
    <p:sldId id="325" r:id="rId48"/>
    <p:sldId id="369" r:id="rId49"/>
    <p:sldId id="370" r:id="rId50"/>
    <p:sldId id="329" r:id="rId51"/>
    <p:sldId id="330" r:id="rId52"/>
    <p:sldId id="331" r:id="rId53"/>
    <p:sldId id="332" r:id="rId54"/>
    <p:sldId id="391" r:id="rId55"/>
    <p:sldId id="392" r:id="rId56"/>
    <p:sldId id="336" r:id="rId57"/>
    <p:sldId id="337" r:id="rId58"/>
    <p:sldId id="338" r:id="rId59"/>
    <p:sldId id="339" r:id="rId60"/>
    <p:sldId id="367" r:id="rId61"/>
    <p:sldId id="340" r:id="rId62"/>
    <p:sldId id="341" r:id="rId63"/>
    <p:sldId id="306" r:id="rId6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71" userDrawn="1">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03" autoAdjust="0"/>
    <p:restoredTop sz="94364" autoAdjust="0"/>
  </p:normalViewPr>
  <p:slideViewPr>
    <p:cSldViewPr snapToGrid="0" snapToObjects="1">
      <p:cViewPr varScale="1">
        <p:scale>
          <a:sx n="61" d="100"/>
          <a:sy n="61" d="100"/>
        </p:scale>
        <p:origin x="1554" y="78"/>
      </p:cViewPr>
      <p:guideLst>
        <p:guide orient="horz" pos="1071"/>
        <p:guide pos="2880"/>
      </p:guideLst>
    </p:cSldViewPr>
  </p:slideViewPr>
  <p:outlineViewPr>
    <p:cViewPr>
      <p:scale>
        <a:sx n="33" d="100"/>
        <a:sy n="33" d="100"/>
      </p:scale>
      <p:origin x="0" y="-816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4" Type="http://schemas.openxmlformats.org/officeDocument/2006/relationships/image" Target="../media/image6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 Id="rId4" Type="http://schemas.openxmlformats.org/officeDocument/2006/relationships/image" Target="../media/image7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4/23/2018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84837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82001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extLst>
      <p:ext uri="{BB962C8B-B14F-4D97-AF65-F5344CB8AC3E}">
        <p14:creationId xmlns:p14="http://schemas.microsoft.com/office/powerpoint/2010/main" val="257036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70" r:id="rId4"/>
    <p:sldLayoutId id="2147483668" r:id="rId5"/>
    <p:sldLayoutId id="2147483669" r:id="rId6"/>
    <p:sldLayoutId id="2147483651" r:id="rId7"/>
    <p:sldLayoutId id="2147483654" r:id="rId8"/>
    <p:sldLayoutId id="2147483655" r:id="rId9"/>
    <p:sldLayoutId id="2147483656" r:id="rId10"/>
    <p:sldLayoutId id="2147483667" r:id="rId11"/>
    <p:sldLayoutId id="214748365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6.wmf"/><Relationship Id="rId2" Type="http://schemas.openxmlformats.org/officeDocument/2006/relationships/slideLayout" Target="../slideLayouts/slideLayout5.xml"/><Relationship Id="rId1" Type="http://schemas.openxmlformats.org/officeDocument/2006/relationships/vmlDrawing" Target="../drawings/vmlDrawing5.vml"/><Relationship Id="rId6" Type="http://schemas.openxmlformats.org/officeDocument/2006/relationships/oleObject" Target="../embeddings/oleObject20.bin"/><Relationship Id="rId5" Type="http://schemas.openxmlformats.org/officeDocument/2006/relationships/image" Target="../media/image15.wmf"/><Relationship Id="rId4" Type="http://schemas.openxmlformats.org/officeDocument/2006/relationships/oleObject" Target="../embeddings/oleObject19.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5.xml"/><Relationship Id="rId1" Type="http://schemas.openxmlformats.org/officeDocument/2006/relationships/vmlDrawing" Target="../drawings/vmlDrawing6.vml"/><Relationship Id="rId5" Type="http://schemas.openxmlformats.org/officeDocument/2006/relationships/image" Target="../media/image17.wmf"/><Relationship Id="rId4" Type="http://schemas.openxmlformats.org/officeDocument/2006/relationships/oleObject" Target="../embeddings/oleObject21.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5.xml"/><Relationship Id="rId1" Type="http://schemas.openxmlformats.org/officeDocument/2006/relationships/vmlDrawing" Target="../drawings/vmlDrawing7.vml"/><Relationship Id="rId6" Type="http://schemas.openxmlformats.org/officeDocument/2006/relationships/image" Target="../media/image20.wmf"/><Relationship Id="rId5" Type="http://schemas.openxmlformats.org/officeDocument/2006/relationships/oleObject" Target="../embeddings/oleObject23.bin"/><Relationship Id="rId4" Type="http://schemas.openxmlformats.org/officeDocument/2006/relationships/image" Target="../media/image19.w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22.wmf"/><Relationship Id="rId2" Type="http://schemas.openxmlformats.org/officeDocument/2006/relationships/slideLayout" Target="../slideLayouts/slideLayout5.xml"/><Relationship Id="rId1" Type="http://schemas.openxmlformats.org/officeDocument/2006/relationships/vmlDrawing" Target="../drawings/vmlDrawing8.vml"/><Relationship Id="rId6" Type="http://schemas.openxmlformats.org/officeDocument/2006/relationships/oleObject" Target="../embeddings/oleObject25.bin"/><Relationship Id="rId5" Type="http://schemas.openxmlformats.org/officeDocument/2006/relationships/image" Target="../media/image21.wmf"/><Relationship Id="rId4" Type="http://schemas.openxmlformats.org/officeDocument/2006/relationships/oleObject" Target="../embeddings/oleObject24.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23.wmf"/><Relationship Id="rId5" Type="http://schemas.openxmlformats.org/officeDocument/2006/relationships/oleObject" Target="../embeddings/oleObject26.bin"/><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3.xml"/><Relationship Id="rId1" Type="http://schemas.openxmlformats.org/officeDocument/2006/relationships/vmlDrawing" Target="../drawings/vmlDrawing10.vml"/><Relationship Id="rId4" Type="http://schemas.openxmlformats.org/officeDocument/2006/relationships/image" Target="../media/image30.wmf"/></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5.xml"/><Relationship Id="rId1" Type="http://schemas.openxmlformats.org/officeDocument/2006/relationships/vmlDrawing" Target="../drawings/vmlDrawing11.vml"/><Relationship Id="rId6" Type="http://schemas.openxmlformats.org/officeDocument/2006/relationships/image" Target="../media/image34.wmf"/><Relationship Id="rId5" Type="http://schemas.openxmlformats.org/officeDocument/2006/relationships/oleObject" Target="../embeddings/oleObject29.bin"/><Relationship Id="rId4" Type="http://schemas.openxmlformats.org/officeDocument/2006/relationships/image" Target="../media/image33.wmf"/></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5.xml"/><Relationship Id="rId1" Type="http://schemas.openxmlformats.org/officeDocument/2006/relationships/vmlDrawing" Target="../drawings/vmlDrawing12.vml"/><Relationship Id="rId5" Type="http://schemas.openxmlformats.org/officeDocument/2006/relationships/image" Target="../media/image35.wmf"/><Relationship Id="rId4" Type="http://schemas.openxmlformats.org/officeDocument/2006/relationships/oleObject" Target="../embeddings/oleObject31.bin"/></Relationships>
</file>

<file path=ppt/slides/_rels/slide2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5.xml"/><Relationship Id="rId1" Type="http://schemas.openxmlformats.org/officeDocument/2006/relationships/vmlDrawing" Target="../drawings/vmlDrawing13.vml"/><Relationship Id="rId5" Type="http://schemas.openxmlformats.org/officeDocument/2006/relationships/image" Target="../media/image40.wmf"/><Relationship Id="rId4" Type="http://schemas.openxmlformats.org/officeDocument/2006/relationships/oleObject" Target="../embeddings/oleObject32.bin"/></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49.wmf"/><Relationship Id="rId2" Type="http://schemas.openxmlformats.org/officeDocument/2006/relationships/slideLayout" Target="../slideLayouts/slideLayout5.xml"/><Relationship Id="rId1" Type="http://schemas.openxmlformats.org/officeDocument/2006/relationships/vmlDrawing" Target="../drawings/vmlDrawing14.vml"/><Relationship Id="rId6" Type="http://schemas.openxmlformats.org/officeDocument/2006/relationships/oleObject" Target="../embeddings/oleObject34.bin"/><Relationship Id="rId5" Type="http://schemas.openxmlformats.org/officeDocument/2006/relationships/image" Target="../media/image48.wmf"/><Relationship Id="rId4" Type="http://schemas.openxmlformats.org/officeDocument/2006/relationships/oleObject" Target="../embeddings/oleObject33.bin"/></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 Id="rId4" Type="http://schemas.openxmlformats.org/officeDocument/2006/relationships/image" Target="../media/image53.png"/></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6.xml"/><Relationship Id="rId1" Type="http://schemas.openxmlformats.org/officeDocument/2006/relationships/vmlDrawing" Target="../drawings/vmlDrawing15.vml"/><Relationship Id="rId5" Type="http://schemas.openxmlformats.org/officeDocument/2006/relationships/image" Target="../media/image55.png"/><Relationship Id="rId4" Type="http://schemas.openxmlformats.org/officeDocument/2006/relationships/image" Target="../media/image54.wmf"/></Relationships>
</file>

<file path=ppt/slides/_rels/slide3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image" Target="../media/image58.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image" Target="../media/image65.png"/><Relationship Id="rId7" Type="http://schemas.openxmlformats.org/officeDocument/2006/relationships/image" Target="../media/image62.wmf"/><Relationship Id="rId12" Type="http://schemas.openxmlformats.org/officeDocument/2006/relationships/image" Target="../media/image64.wmf"/><Relationship Id="rId2" Type="http://schemas.openxmlformats.org/officeDocument/2006/relationships/slideLayout" Target="../slideLayouts/slideLayout5.xml"/><Relationship Id="rId1" Type="http://schemas.openxmlformats.org/officeDocument/2006/relationships/vmlDrawing" Target="../drawings/vmlDrawing16.vml"/><Relationship Id="rId6" Type="http://schemas.openxmlformats.org/officeDocument/2006/relationships/oleObject" Target="../embeddings/oleObject37.bin"/><Relationship Id="rId11" Type="http://schemas.openxmlformats.org/officeDocument/2006/relationships/oleObject" Target="../embeddings/oleObject39.bin"/><Relationship Id="rId5" Type="http://schemas.openxmlformats.org/officeDocument/2006/relationships/image" Target="../media/image61.wmf"/><Relationship Id="rId10" Type="http://schemas.openxmlformats.org/officeDocument/2006/relationships/image" Target="../media/image66.png"/><Relationship Id="rId4" Type="http://schemas.openxmlformats.org/officeDocument/2006/relationships/oleObject" Target="../embeddings/oleObject36.bin"/><Relationship Id="rId9" Type="http://schemas.openxmlformats.org/officeDocument/2006/relationships/image" Target="../media/image63.wmf"/></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image" Target="../media/image75.png"/><Relationship Id="rId3" Type="http://schemas.openxmlformats.org/officeDocument/2006/relationships/oleObject" Target="../embeddings/oleObject40.bin"/><Relationship Id="rId7" Type="http://schemas.openxmlformats.org/officeDocument/2006/relationships/image" Target="../media/image73.png"/><Relationship Id="rId12" Type="http://schemas.openxmlformats.org/officeDocument/2006/relationships/image" Target="../media/image69.wmf"/><Relationship Id="rId17" Type="http://schemas.openxmlformats.org/officeDocument/2006/relationships/image" Target="../media/image70.wmf"/><Relationship Id="rId2" Type="http://schemas.openxmlformats.org/officeDocument/2006/relationships/slideLayout" Target="../slideLayouts/slideLayout6.xml"/><Relationship Id="rId16" Type="http://schemas.openxmlformats.org/officeDocument/2006/relationships/oleObject" Target="../embeddings/oleObject43.bin"/><Relationship Id="rId1" Type="http://schemas.openxmlformats.org/officeDocument/2006/relationships/vmlDrawing" Target="../drawings/vmlDrawing17.vml"/><Relationship Id="rId6" Type="http://schemas.openxmlformats.org/officeDocument/2006/relationships/image" Target="../media/image72.png"/><Relationship Id="rId11" Type="http://schemas.openxmlformats.org/officeDocument/2006/relationships/oleObject" Target="../embeddings/oleObject42.bin"/><Relationship Id="rId5" Type="http://schemas.openxmlformats.org/officeDocument/2006/relationships/image" Target="../media/image71.png"/><Relationship Id="rId15" Type="http://schemas.openxmlformats.org/officeDocument/2006/relationships/image" Target="../media/image77.png"/><Relationship Id="rId10" Type="http://schemas.openxmlformats.org/officeDocument/2006/relationships/image" Target="../media/image74.png"/><Relationship Id="rId4" Type="http://schemas.openxmlformats.org/officeDocument/2006/relationships/image" Target="../media/image67.wmf"/><Relationship Id="rId9" Type="http://schemas.openxmlformats.org/officeDocument/2006/relationships/image" Target="../media/image68.wmf"/><Relationship Id="rId14" Type="http://schemas.openxmlformats.org/officeDocument/2006/relationships/image" Target="../media/image76.png"/></Relationships>
</file>

<file path=ppt/slides/_rels/slide5.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image" Target="../media/image6.wmf"/><Relationship Id="rId5" Type="http://schemas.openxmlformats.org/officeDocument/2006/relationships/oleObject" Target="../embeddings/oleObject2.bin"/><Relationship Id="rId10" Type="http://schemas.openxmlformats.org/officeDocument/2006/relationships/oleObject" Target="../embeddings/oleObject5.bin"/><Relationship Id="rId4" Type="http://schemas.openxmlformats.org/officeDocument/2006/relationships/image" Target="../media/image3.wmf"/><Relationship Id="rId9" Type="http://schemas.openxmlformats.org/officeDocument/2006/relationships/oleObject" Target="../embeddings/oleObject4.bin"/></Relationships>
</file>

<file path=ppt/slides/_rels/slide5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slideLayout" Target="../slideLayouts/slideLayout5.xml"/><Relationship Id="rId1" Type="http://schemas.openxmlformats.org/officeDocument/2006/relationships/vmlDrawing" Target="../drawings/vmlDrawing18.vml"/><Relationship Id="rId5" Type="http://schemas.openxmlformats.org/officeDocument/2006/relationships/image" Target="../media/image78.wmf"/><Relationship Id="rId4" Type="http://schemas.openxmlformats.org/officeDocument/2006/relationships/oleObject" Target="../embeddings/oleObject44.bin"/></Relationships>
</file>

<file path=ppt/slides/_rels/slide51.xml.rels><?xml version="1.0" encoding="UTF-8" standalone="yes"?>
<Relationships xmlns="http://schemas.openxmlformats.org/package/2006/relationships"><Relationship Id="rId2" Type="http://schemas.openxmlformats.org/officeDocument/2006/relationships/image" Target="../media/image80.jpe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slideLayout" Target="../slideLayouts/slideLayout5.xml"/><Relationship Id="rId1" Type="http://schemas.openxmlformats.org/officeDocument/2006/relationships/vmlDrawing" Target="../drawings/vmlDrawing19.vml"/><Relationship Id="rId6" Type="http://schemas.openxmlformats.org/officeDocument/2006/relationships/image" Target="../media/image83.wmf"/><Relationship Id="rId5" Type="http://schemas.openxmlformats.org/officeDocument/2006/relationships/oleObject" Target="../embeddings/oleObject45.bin"/><Relationship Id="rId4" Type="http://schemas.openxmlformats.org/officeDocument/2006/relationships/image" Target="../media/image85.png"/></Relationships>
</file>

<file path=ppt/slides/_rels/slide54.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87.png"/><Relationship Id="rId7" Type="http://schemas.openxmlformats.org/officeDocument/2006/relationships/image" Target="../media/image89.png"/><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image" Target="../media/image86.wmf"/><Relationship Id="rId5" Type="http://schemas.openxmlformats.org/officeDocument/2006/relationships/oleObject" Target="../embeddings/oleObject46.bin"/><Relationship Id="rId4" Type="http://schemas.openxmlformats.org/officeDocument/2006/relationships/image" Target="../media/image88.png"/></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5.xml"/><Relationship Id="rId1" Type="http://schemas.openxmlformats.org/officeDocument/2006/relationships/vmlDrawing" Target="../drawings/vmlDrawing21.vml"/><Relationship Id="rId4" Type="http://schemas.openxmlformats.org/officeDocument/2006/relationships/image" Target="../media/image91.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5.xml"/><Relationship Id="rId1" Type="http://schemas.openxmlformats.org/officeDocument/2006/relationships/vmlDrawing" Target="../drawings/vmlDrawing22.vml"/><Relationship Id="rId6" Type="http://schemas.openxmlformats.org/officeDocument/2006/relationships/image" Target="../media/image93.wmf"/><Relationship Id="rId5" Type="http://schemas.openxmlformats.org/officeDocument/2006/relationships/oleObject" Target="../embeddings/oleObject49.bin"/><Relationship Id="rId4" Type="http://schemas.openxmlformats.org/officeDocument/2006/relationships/image" Target="../media/image92.wmf"/></Relationships>
</file>

<file path=ppt/slides/_rels/slide57.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image" Target="../media/image7.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oleObject" Target="../embeddings/oleObject10.bin"/><Relationship Id="rId7" Type="http://schemas.openxmlformats.org/officeDocument/2006/relationships/image" Target="../media/image9.wmf"/><Relationship Id="rId12" Type="http://schemas.openxmlformats.org/officeDocument/2006/relationships/image" Target="../media/image11.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12.bin"/><Relationship Id="rId11" Type="http://schemas.openxmlformats.org/officeDocument/2006/relationships/oleObject" Target="../embeddings/oleObject15.bin"/><Relationship Id="rId5" Type="http://schemas.openxmlformats.org/officeDocument/2006/relationships/oleObject" Target="../embeddings/oleObject11.bin"/><Relationship Id="rId10" Type="http://schemas.openxmlformats.org/officeDocument/2006/relationships/image" Target="../media/image10.wmf"/><Relationship Id="rId4" Type="http://schemas.openxmlformats.org/officeDocument/2006/relationships/image" Target="../media/image8.wmf"/><Relationship Id="rId9" Type="http://schemas.openxmlformats.org/officeDocument/2006/relationships/oleObject" Target="../embeddings/oleObject14.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17.bin"/><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63663" cy="622828"/>
          </a:xfrm>
        </p:spPr>
        <p:txBody>
          <a:bodyPr/>
          <a:lstStyle/>
          <a:p>
            <a:r>
              <a:rPr lang="en-US" dirty="0" smtClean="0"/>
              <a:t>Fundamentals of Database Systems</a:t>
            </a:r>
            <a:endParaRPr lang="en-US" dirty="0">
              <a:solidFill>
                <a:schemeClr val="tx2"/>
              </a:solidFill>
            </a:endParaRPr>
          </a:p>
        </p:txBody>
      </p:sp>
      <p:sp>
        <p:nvSpPr>
          <p:cNvPr id="3" name="Text Placeholder 2"/>
          <p:cNvSpPr>
            <a:spLocks noGrp="1"/>
          </p:cNvSpPr>
          <p:nvPr>
            <p:ph type="body" idx="1"/>
          </p:nvPr>
        </p:nvSpPr>
        <p:spPr>
          <a:xfrm>
            <a:off x="457200" y="919554"/>
            <a:ext cx="8229600" cy="478970"/>
          </a:xfrm>
        </p:spPr>
        <p:txBody>
          <a:bodyPr/>
          <a:lstStyle/>
          <a:p>
            <a:r>
              <a:rPr lang="en-US" dirty="0" smtClean="0">
                <a:latin typeface="+mn-lt"/>
              </a:rPr>
              <a:t>Seventh</a:t>
            </a:r>
            <a:r>
              <a:rPr lang="en-US" dirty="0">
                <a:latin typeface="+mn-lt"/>
              </a:rPr>
              <a:t> </a:t>
            </a:r>
            <a:r>
              <a:rPr lang="en-US" dirty="0" smtClean="0">
                <a:latin typeface="+mn-lt"/>
              </a:rPr>
              <a:t>Edition</a:t>
            </a:r>
            <a:endParaRPr lang="en-US" dirty="0">
              <a:latin typeface="+mn-lt"/>
            </a:endParaRPr>
          </a:p>
        </p:txBody>
      </p:sp>
      <p:sp>
        <p:nvSpPr>
          <p:cNvPr id="4" name="Text Placeholder 3"/>
          <p:cNvSpPr>
            <a:spLocks noGrp="1"/>
          </p:cNvSpPr>
          <p:nvPr>
            <p:ph type="body" idx="2"/>
          </p:nvPr>
        </p:nvSpPr>
        <p:spPr>
          <a:xfrm>
            <a:off x="5029200" y="1930400"/>
            <a:ext cx="3657600" cy="1094683"/>
          </a:xfrm>
        </p:spPr>
        <p:txBody>
          <a:bodyPr/>
          <a:lstStyle/>
          <a:p>
            <a:pPr lvl="0" algn="ctr"/>
            <a:r>
              <a:rPr lang="en-US" b="1" dirty="0">
                <a:latin typeface="+mj-lt"/>
              </a:rPr>
              <a:t>Chapter </a:t>
            </a:r>
            <a:r>
              <a:rPr lang="en-US" b="1" dirty="0" smtClean="0">
                <a:latin typeface="+mj-lt"/>
              </a:rPr>
              <a:t>15</a:t>
            </a:r>
            <a:endParaRPr lang="en-US" b="1" dirty="0">
              <a:latin typeface="+mj-lt"/>
            </a:endParaRPr>
          </a:p>
        </p:txBody>
      </p:sp>
      <p:sp>
        <p:nvSpPr>
          <p:cNvPr id="5" name="Text Placeholder 4"/>
          <p:cNvSpPr>
            <a:spLocks noGrp="1"/>
          </p:cNvSpPr>
          <p:nvPr>
            <p:ph type="body" idx="3"/>
          </p:nvPr>
        </p:nvSpPr>
        <p:spPr>
          <a:xfrm>
            <a:off x="5029200" y="3114461"/>
            <a:ext cx="3657600" cy="1172970"/>
          </a:xfrm>
        </p:spPr>
        <p:txBody>
          <a:bodyPr anchor="ctr"/>
          <a:lstStyle/>
          <a:p>
            <a:pPr algn="ctr">
              <a:defRPr/>
            </a:pPr>
            <a:r>
              <a:rPr lang="en-US" dirty="0">
                <a:latin typeface="+mn-lt"/>
              </a:rPr>
              <a:t>Relational Database Design Algorithms and Further Dependencies</a:t>
            </a:r>
          </a:p>
        </p:txBody>
      </p:sp>
      <p:pic>
        <p:nvPicPr>
          <p:cNvPr id="7" name="Picture 6" descr="Front Cover: Fundamentals of Database Systems Seventh Edition by Elmasri and Navath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69" y="1650252"/>
            <a:ext cx="3709401" cy="4515437"/>
          </a:xfrm>
          <a:prstGeom prst="rect">
            <a:avLst/>
          </a:prstGeom>
          <a:ln w="9525">
            <a:solidFill>
              <a:schemeClr val="tx1"/>
            </a:solidFill>
          </a:ln>
        </p:spPr>
      </p:pic>
      <p:sp>
        <p:nvSpPr>
          <p:cNvPr id="6" name="Text Placeholder 5"/>
          <p:cNvSpPr>
            <a:spLocks noGrp="1"/>
          </p:cNvSpPr>
          <p:nvPr>
            <p:ph type="body" idx="13"/>
          </p:nvPr>
        </p:nvSpPr>
        <p:spPr>
          <a:xfrm>
            <a:off x="2743200" y="6474315"/>
            <a:ext cx="6077663" cy="229382"/>
          </a:xfrm>
        </p:spPr>
        <p:txBody>
          <a:bodyPr anchor="ct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MS PGothic" charset="-128"/>
              </a:rPr>
              <a:t>Algorithm to determine Closure</a:t>
            </a:r>
            <a:endParaRPr lang="en-US" dirty="0"/>
          </a:p>
        </p:txBody>
      </p:sp>
      <p:sp>
        <p:nvSpPr>
          <p:cNvPr id="3" name="Text Placeholder 2"/>
          <p:cNvSpPr>
            <a:spLocks noGrp="1"/>
          </p:cNvSpPr>
          <p:nvPr>
            <p:ph type="body" idx="1"/>
          </p:nvPr>
        </p:nvSpPr>
        <p:spPr>
          <a:xfrm>
            <a:off x="457200" y="1598430"/>
            <a:ext cx="4376057" cy="575834"/>
          </a:xfrm>
        </p:spPr>
        <p:txBody>
          <a:bodyPr/>
          <a:lstStyle/>
          <a:p>
            <a:pPr hangingPunct="0"/>
            <a:r>
              <a:rPr lang="en-US" sz="2400" b="1" dirty="0">
                <a:latin typeface="+mn-lt"/>
              </a:rPr>
              <a:t>Algorithm 15.1.</a:t>
            </a:r>
            <a:r>
              <a:rPr lang="en-US" sz="2400" dirty="0">
                <a:latin typeface="+mn-lt"/>
              </a:rPr>
              <a:t> </a:t>
            </a:r>
            <a:r>
              <a:rPr lang="en-US" sz="2400" dirty="0" smtClean="0">
                <a:latin typeface="+mn-lt"/>
              </a:rPr>
              <a:t>Determining</a:t>
            </a:r>
            <a:endParaRPr lang="en-US" sz="2400" dirty="0">
              <a:latin typeface="+mn-lt"/>
            </a:endParaRPr>
          </a:p>
          <a:p>
            <a:pPr hangingPunct="0"/>
            <a:endParaRPr lang="en-US" sz="2400" dirty="0">
              <a:latin typeface="+mn-lt"/>
            </a:endParaRPr>
          </a:p>
          <a:p>
            <a:pPr marL="400050" lvl="1" indent="0" hangingPunct="0">
              <a:buNone/>
            </a:pPr>
            <a:endParaRPr lang="en-US" sz="2400" dirty="0">
              <a:latin typeface="+mn-lt"/>
            </a:endParaRPr>
          </a:p>
        </p:txBody>
      </p:sp>
      <p:graphicFrame>
        <p:nvGraphicFramePr>
          <p:cNvPr id="12" name="Object 11" descr="X to the power of plus"/>
          <p:cNvGraphicFramePr>
            <a:graphicFrameLocks noChangeAspect="1"/>
          </p:cNvGraphicFramePr>
          <p:nvPr>
            <p:extLst>
              <p:ext uri="{D42A27DB-BD31-4B8C-83A1-F6EECF244321}">
                <p14:modId xmlns:p14="http://schemas.microsoft.com/office/powerpoint/2010/main" val="3211539868"/>
              </p:ext>
            </p:extLst>
          </p:nvPr>
        </p:nvGraphicFramePr>
        <p:xfrm>
          <a:off x="4856508" y="1683175"/>
          <a:ext cx="541326" cy="400107"/>
        </p:xfrm>
        <a:graphic>
          <a:graphicData uri="http://schemas.openxmlformats.org/presentationml/2006/ole">
            <mc:AlternateContent xmlns:mc="http://schemas.openxmlformats.org/markup-compatibility/2006">
              <mc:Choice xmlns:v="urn:schemas-microsoft-com:vml" Requires="v">
                <p:oleObj spid="_x0000_s36877" name="Equation" r:id="rId4" imgW="291960" imgH="215640" progId="Equation.DSMT4">
                  <p:embed/>
                </p:oleObj>
              </mc:Choice>
              <mc:Fallback>
                <p:oleObj name="Equation" r:id="rId4" imgW="291960" imgH="215640" progId="Equation.DSMT4">
                  <p:embed/>
                  <p:pic>
                    <p:nvPicPr>
                      <p:cNvPr id="0" name=""/>
                      <p:cNvPicPr/>
                      <p:nvPr/>
                    </p:nvPicPr>
                    <p:blipFill>
                      <a:blip r:embed="rId5"/>
                      <a:stretch>
                        <a:fillRect/>
                      </a:stretch>
                    </p:blipFill>
                    <p:spPr>
                      <a:xfrm>
                        <a:off x="4856508" y="1683175"/>
                        <a:ext cx="541326" cy="400107"/>
                      </a:xfrm>
                      <a:prstGeom prst="rect">
                        <a:avLst/>
                      </a:prstGeom>
                    </p:spPr>
                  </p:pic>
                </p:oleObj>
              </mc:Fallback>
            </mc:AlternateContent>
          </a:graphicData>
        </a:graphic>
      </p:graphicFrame>
      <p:sp>
        <p:nvSpPr>
          <p:cNvPr id="11" name="Content Placeholder 10"/>
          <p:cNvSpPr>
            <a:spLocks noGrp="1"/>
          </p:cNvSpPr>
          <p:nvPr>
            <p:ph sz="quarter" idx="17"/>
          </p:nvPr>
        </p:nvSpPr>
        <p:spPr>
          <a:xfrm>
            <a:off x="5377541" y="1622369"/>
            <a:ext cx="3563258" cy="551894"/>
          </a:xfrm>
        </p:spPr>
        <p:txBody>
          <a:bodyPr/>
          <a:lstStyle/>
          <a:p>
            <a:pPr marL="0" indent="0">
              <a:buNone/>
            </a:pPr>
            <a:r>
              <a:rPr lang="en-US" sz="2400" dirty="0">
                <a:latin typeface="+mn-lt"/>
              </a:rPr>
              <a:t>the Closure of </a:t>
            </a:r>
            <a:r>
              <a:rPr lang="en-US" sz="2400" i="1" dirty="0">
                <a:latin typeface="+mn-lt"/>
              </a:rPr>
              <a:t>X</a:t>
            </a:r>
            <a:r>
              <a:rPr lang="en-US" sz="2400" dirty="0">
                <a:latin typeface="+mn-lt"/>
              </a:rPr>
              <a:t> under </a:t>
            </a:r>
            <a:r>
              <a:rPr lang="en-US" sz="2400" i="1" dirty="0">
                <a:latin typeface="+mn-lt"/>
              </a:rPr>
              <a:t>F</a:t>
            </a:r>
            <a:endParaRPr lang="en-US" sz="2400" dirty="0">
              <a:latin typeface="+mn-lt"/>
            </a:endParaRPr>
          </a:p>
        </p:txBody>
      </p:sp>
      <p:sp>
        <p:nvSpPr>
          <p:cNvPr id="10" name="Content Placeholder 9"/>
          <p:cNvSpPr>
            <a:spLocks noGrp="1"/>
          </p:cNvSpPr>
          <p:nvPr>
            <p:ph sz="quarter" idx="16"/>
          </p:nvPr>
        </p:nvSpPr>
        <p:spPr>
          <a:xfrm>
            <a:off x="457200" y="2272208"/>
            <a:ext cx="8411029" cy="810942"/>
          </a:xfrm>
        </p:spPr>
        <p:txBody>
          <a:bodyPr/>
          <a:lstStyle/>
          <a:p>
            <a:r>
              <a:rPr lang="en-US" sz="2400" b="1" dirty="0">
                <a:latin typeface="+mn-lt"/>
              </a:rPr>
              <a:t>Input:</a:t>
            </a:r>
            <a:r>
              <a:rPr lang="en-US" sz="2400" dirty="0">
                <a:latin typeface="+mn-lt"/>
              </a:rPr>
              <a:t> A set </a:t>
            </a:r>
            <a:r>
              <a:rPr lang="en-US" sz="2400" i="1" dirty="0">
                <a:latin typeface="+mn-lt"/>
              </a:rPr>
              <a:t>F</a:t>
            </a:r>
            <a:r>
              <a:rPr lang="en-US" sz="2400" dirty="0">
                <a:latin typeface="+mn-lt"/>
              </a:rPr>
              <a:t> of F</a:t>
            </a:r>
            <a:r>
              <a:rPr lang="en-US" sz="100" dirty="0">
                <a:latin typeface="+mn-lt"/>
              </a:rPr>
              <a:t> </a:t>
            </a:r>
            <a:r>
              <a:rPr lang="en-US" sz="2400" dirty="0" smtClean="0">
                <a:latin typeface="+mn-lt"/>
              </a:rPr>
              <a:t>D</a:t>
            </a:r>
            <a:r>
              <a:rPr lang="en-US" sz="100" dirty="0" smtClean="0">
                <a:latin typeface="+mn-lt"/>
              </a:rPr>
              <a:t> </a:t>
            </a:r>
            <a:r>
              <a:rPr lang="en-US" sz="2400" dirty="0" smtClean="0">
                <a:latin typeface="+mn-lt"/>
              </a:rPr>
              <a:t>s </a:t>
            </a:r>
            <a:r>
              <a:rPr lang="en-US" sz="2400" dirty="0">
                <a:latin typeface="+mn-lt"/>
              </a:rPr>
              <a:t>on a relation schema R, and a set of attributes </a:t>
            </a:r>
            <a:r>
              <a:rPr lang="en-US" sz="2400" i="1" dirty="0">
                <a:latin typeface="+mn-lt"/>
              </a:rPr>
              <a:t>X</a:t>
            </a:r>
            <a:r>
              <a:rPr lang="en-US" sz="2400" dirty="0">
                <a:latin typeface="+mn-lt"/>
              </a:rPr>
              <a:t>, which is a subset of R.</a:t>
            </a:r>
          </a:p>
        </p:txBody>
      </p:sp>
      <p:graphicFrame>
        <p:nvGraphicFramePr>
          <p:cNvPr id="5" name="Object 4" descr="X to the power of plus colon equals X semicolon, repeat, old X to the power of plus colon equals X to the power of plus semicolon, for each functional dependency Y right headed arrow Z in F do, if X to the power of plus superset Y then X to the power of plus colon equals X to the power of plus union Z semicolon, until left parenthesis X to the power of plus equals old X to the power of plus right parenthesis semi colon."/>
          <p:cNvGraphicFramePr>
            <a:graphicFrameLocks noChangeAspect="1"/>
          </p:cNvGraphicFramePr>
          <p:nvPr>
            <p:extLst>
              <p:ext uri="{D42A27DB-BD31-4B8C-83A1-F6EECF244321}">
                <p14:modId xmlns:p14="http://schemas.microsoft.com/office/powerpoint/2010/main" val="168785905"/>
              </p:ext>
            </p:extLst>
          </p:nvPr>
        </p:nvGraphicFramePr>
        <p:xfrm>
          <a:off x="1251597" y="3181094"/>
          <a:ext cx="5756517" cy="2610317"/>
        </p:xfrm>
        <a:graphic>
          <a:graphicData uri="http://schemas.openxmlformats.org/presentationml/2006/ole">
            <mc:AlternateContent xmlns:mc="http://schemas.openxmlformats.org/markup-compatibility/2006">
              <mc:Choice xmlns:v="urn:schemas-microsoft-com:vml" Requires="v">
                <p:oleObj spid="_x0000_s36878" name="Equation" r:id="rId6" imgW="3136680" imgH="1422360" progId="Equation.DSMT4">
                  <p:embed/>
                </p:oleObj>
              </mc:Choice>
              <mc:Fallback>
                <p:oleObj name="Equation" r:id="rId6" imgW="3136680" imgH="1422360" progId="Equation.DSMT4">
                  <p:embed/>
                  <p:pic>
                    <p:nvPicPr>
                      <p:cNvPr id="0" name=""/>
                      <p:cNvPicPr/>
                      <p:nvPr/>
                    </p:nvPicPr>
                    <p:blipFill>
                      <a:blip r:embed="rId7"/>
                      <a:stretch>
                        <a:fillRect/>
                      </a:stretch>
                    </p:blipFill>
                    <p:spPr>
                      <a:xfrm>
                        <a:off x="1251597" y="3181094"/>
                        <a:ext cx="5756517" cy="2610317"/>
                      </a:xfrm>
                      <a:prstGeom prst="rect">
                        <a:avLst/>
                      </a:prstGeom>
                    </p:spPr>
                  </p:pic>
                </p:oleObj>
              </mc:Fallback>
            </mc:AlternateContent>
          </a:graphicData>
        </a:graphic>
      </p:graphicFrame>
    </p:spTree>
    <p:extLst>
      <p:ext uri="{BB962C8B-B14F-4D97-AF65-F5344CB8AC3E}">
        <p14:creationId xmlns:p14="http://schemas.microsoft.com/office/powerpoint/2010/main" val="3070611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MS PGothic" charset="-128"/>
              </a:rPr>
              <a:t>Example of Closure </a:t>
            </a:r>
            <a:r>
              <a:rPr lang="en-US" altLang="en-US" sz="2000" b="0" dirty="0">
                <a:ea typeface="MS PGothic" charset="-128"/>
              </a:rPr>
              <a:t>(</a:t>
            </a:r>
            <a:r>
              <a:rPr lang="en-US" altLang="en-US" sz="2000" b="0" dirty="0" smtClean="0">
                <a:ea typeface="MS PGothic" charset="-128"/>
              </a:rPr>
              <a:t>1 of 2)</a:t>
            </a:r>
            <a:r>
              <a:rPr lang="en-US" altLang="en-US" dirty="0" smtClean="0">
                <a:ea typeface="MS PGothic" charset="-128"/>
              </a:rPr>
              <a:t> </a:t>
            </a:r>
            <a:endParaRPr lang="en-US" dirty="0"/>
          </a:p>
        </p:txBody>
      </p:sp>
      <p:sp>
        <p:nvSpPr>
          <p:cNvPr id="3" name="Text Placeholder 2"/>
          <p:cNvSpPr>
            <a:spLocks noGrp="1"/>
          </p:cNvSpPr>
          <p:nvPr>
            <p:ph type="body" idx="1"/>
          </p:nvPr>
        </p:nvSpPr>
        <p:spPr>
          <a:xfrm>
            <a:off x="457200" y="1600201"/>
            <a:ext cx="8229600" cy="648878"/>
          </a:xfrm>
        </p:spPr>
        <p:txBody>
          <a:bodyPr/>
          <a:lstStyle/>
          <a:p>
            <a:pPr hangingPunct="0"/>
            <a:r>
              <a:rPr lang="en-US" sz="1800" dirty="0">
                <a:latin typeface="+mn-lt"/>
              </a:rPr>
              <a:t>For example, consider the following relation schema about classes held at a university in a given academic </a:t>
            </a:r>
            <a:r>
              <a:rPr lang="en-US" sz="1800" dirty="0" smtClean="0">
                <a:latin typeface="+mn-lt"/>
              </a:rPr>
              <a:t>year.</a:t>
            </a:r>
          </a:p>
        </p:txBody>
      </p:sp>
      <p:sp>
        <p:nvSpPr>
          <p:cNvPr id="4" name="Content Placeholder 3"/>
          <p:cNvSpPr>
            <a:spLocks noGrp="1"/>
          </p:cNvSpPr>
          <p:nvPr>
            <p:ph sz="quarter" idx="13"/>
          </p:nvPr>
        </p:nvSpPr>
        <p:spPr>
          <a:xfrm>
            <a:off x="457200" y="2283492"/>
            <a:ext cx="8229600" cy="689957"/>
          </a:xfrm>
        </p:spPr>
        <p:txBody>
          <a:bodyPr/>
          <a:lstStyle/>
          <a:p>
            <a:pPr marL="432" indent="0">
              <a:buNone/>
            </a:pPr>
            <a:r>
              <a:rPr lang="en-US" sz="1800" dirty="0">
                <a:latin typeface="+mn-lt"/>
              </a:rPr>
              <a:t>CLASS </a:t>
            </a:r>
            <a:r>
              <a:rPr lang="en-US" sz="1800" dirty="0" smtClean="0">
                <a:latin typeface="+mn-lt"/>
              </a:rPr>
              <a:t>(</a:t>
            </a:r>
            <a:r>
              <a:rPr lang="en-US" sz="1800" dirty="0" err="1" smtClean="0">
                <a:latin typeface="+mn-lt"/>
              </a:rPr>
              <a:t>Classid</a:t>
            </a:r>
            <a:r>
              <a:rPr lang="en-US" sz="1800" dirty="0">
                <a:latin typeface="+mn-lt"/>
              </a:rPr>
              <a:t>, Course#, </a:t>
            </a:r>
            <a:r>
              <a:rPr lang="en-US" sz="1800" dirty="0" err="1">
                <a:latin typeface="+mn-lt"/>
              </a:rPr>
              <a:t>Instr_name</a:t>
            </a:r>
            <a:r>
              <a:rPr lang="en-US" sz="1800" dirty="0">
                <a:latin typeface="+mn-lt"/>
              </a:rPr>
              <a:t>, </a:t>
            </a:r>
            <a:r>
              <a:rPr lang="en-US" sz="1800" dirty="0" err="1">
                <a:latin typeface="+mn-lt"/>
              </a:rPr>
              <a:t>Credit_hrs</a:t>
            </a:r>
            <a:r>
              <a:rPr lang="en-US" sz="1800" dirty="0">
                <a:latin typeface="+mn-lt"/>
              </a:rPr>
              <a:t>, Text, Publisher, Classroom, Capacity</a:t>
            </a:r>
            <a:r>
              <a:rPr lang="en-US" sz="1800" dirty="0" smtClean="0">
                <a:latin typeface="+mn-lt"/>
              </a:rPr>
              <a:t>).</a:t>
            </a:r>
            <a:endParaRPr lang="en-US" sz="1800" dirty="0">
              <a:latin typeface="+mn-lt"/>
            </a:endParaRPr>
          </a:p>
        </p:txBody>
      </p:sp>
      <p:sp>
        <p:nvSpPr>
          <p:cNvPr id="5" name="Content Placeholder 4"/>
          <p:cNvSpPr>
            <a:spLocks noGrp="1"/>
          </p:cNvSpPr>
          <p:nvPr>
            <p:ph sz="quarter" idx="14"/>
          </p:nvPr>
        </p:nvSpPr>
        <p:spPr>
          <a:xfrm>
            <a:off x="457200" y="3007862"/>
            <a:ext cx="8232775" cy="609600"/>
          </a:xfrm>
        </p:spPr>
        <p:txBody>
          <a:bodyPr/>
          <a:lstStyle/>
          <a:p>
            <a:r>
              <a:rPr lang="en-US" sz="1800" dirty="0">
                <a:latin typeface="+mn-lt"/>
              </a:rPr>
              <a:t>Let </a:t>
            </a:r>
            <a:r>
              <a:rPr lang="en-US" sz="1800" i="1" dirty="0">
                <a:latin typeface="+mn-lt"/>
              </a:rPr>
              <a:t>F</a:t>
            </a:r>
            <a:r>
              <a:rPr lang="en-US" sz="1800" dirty="0">
                <a:latin typeface="+mn-lt"/>
              </a:rPr>
              <a:t>, the set of functional dependencies for the above relation include the following f.d.s:</a:t>
            </a:r>
          </a:p>
        </p:txBody>
      </p:sp>
      <p:sp>
        <p:nvSpPr>
          <p:cNvPr id="6" name="Content Placeholder 5"/>
          <p:cNvSpPr>
            <a:spLocks noGrp="1"/>
          </p:cNvSpPr>
          <p:nvPr>
            <p:ph sz="quarter" idx="15"/>
          </p:nvPr>
        </p:nvSpPr>
        <p:spPr>
          <a:xfrm>
            <a:off x="460375" y="3681963"/>
            <a:ext cx="8229600" cy="2714001"/>
          </a:xfrm>
        </p:spPr>
        <p:txBody>
          <a:bodyPr/>
          <a:lstStyle/>
          <a:p>
            <a:pPr marL="236538" lvl="1" indent="0" hangingPunct="0">
              <a:buNone/>
            </a:pPr>
            <a:r>
              <a:rPr lang="en-US" sz="1800" dirty="0">
                <a:latin typeface="+mn-lt"/>
              </a:rPr>
              <a:t>FD1: </a:t>
            </a:r>
            <a:r>
              <a:rPr lang="en-US" sz="1800" dirty="0" err="1">
                <a:latin typeface="+mn-lt"/>
              </a:rPr>
              <a:t>Sectionid</a:t>
            </a:r>
            <a:r>
              <a:rPr lang="en-US" sz="1800" dirty="0">
                <a:latin typeface="+mn-lt"/>
              </a:rPr>
              <a:t> </a:t>
            </a:r>
            <a:r>
              <a:rPr lang="en-US" sz="1800" dirty="0">
                <a:latin typeface="+mn-lt"/>
                <a:sym typeface="Symbol" panose="05050102010706020507" pitchFamily="18" charset="2"/>
              </a:rPr>
              <a:t></a:t>
            </a:r>
            <a:r>
              <a:rPr lang="en-US" sz="1800" dirty="0">
                <a:latin typeface="+mn-lt"/>
              </a:rPr>
              <a:t> Course#, </a:t>
            </a:r>
            <a:r>
              <a:rPr lang="en-US" sz="1800" dirty="0" err="1">
                <a:latin typeface="+mn-lt"/>
              </a:rPr>
              <a:t>Instr_name</a:t>
            </a:r>
            <a:r>
              <a:rPr lang="en-US" sz="1800" dirty="0">
                <a:latin typeface="+mn-lt"/>
              </a:rPr>
              <a:t>, </a:t>
            </a:r>
            <a:r>
              <a:rPr lang="en-US" sz="1800" dirty="0" err="1">
                <a:latin typeface="+mn-lt"/>
              </a:rPr>
              <a:t>Credit_hrs</a:t>
            </a:r>
            <a:r>
              <a:rPr lang="en-US" sz="1800" dirty="0">
                <a:latin typeface="+mn-lt"/>
              </a:rPr>
              <a:t>, Text, Publisher, Classroom, Capacity</a:t>
            </a:r>
            <a:r>
              <a:rPr lang="en-US" sz="1800" dirty="0" smtClean="0">
                <a:latin typeface="+mn-lt"/>
              </a:rPr>
              <a:t>;</a:t>
            </a:r>
          </a:p>
          <a:p>
            <a:pPr marL="236538" lvl="1" indent="0" hangingPunct="0">
              <a:buNone/>
            </a:pPr>
            <a:r>
              <a:rPr lang="en-US" sz="1800" dirty="0" smtClean="0">
                <a:latin typeface="+mn-lt"/>
              </a:rPr>
              <a:t>FD2</a:t>
            </a:r>
            <a:r>
              <a:rPr lang="en-US" sz="1800" dirty="0">
                <a:latin typeface="+mn-lt"/>
              </a:rPr>
              <a:t>: Course# </a:t>
            </a:r>
            <a:r>
              <a:rPr lang="en-US" sz="1800" dirty="0">
                <a:latin typeface="+mn-lt"/>
                <a:sym typeface="Symbol" panose="05050102010706020507" pitchFamily="18" charset="2"/>
              </a:rPr>
              <a:t></a:t>
            </a:r>
            <a:r>
              <a:rPr lang="en-US" sz="1800" dirty="0">
                <a:latin typeface="+mn-lt"/>
              </a:rPr>
              <a:t> </a:t>
            </a:r>
            <a:r>
              <a:rPr lang="en-US" sz="1800" dirty="0" err="1">
                <a:latin typeface="+mn-lt"/>
              </a:rPr>
              <a:t>Credit_hrs</a:t>
            </a:r>
            <a:r>
              <a:rPr lang="en-US" sz="1800" dirty="0">
                <a:latin typeface="+mn-lt"/>
              </a:rPr>
              <a:t>;</a:t>
            </a:r>
          </a:p>
          <a:p>
            <a:pPr marL="236538" lvl="1" indent="0" hangingPunct="0">
              <a:buNone/>
            </a:pPr>
            <a:r>
              <a:rPr lang="en-US" sz="1800" dirty="0">
                <a:latin typeface="+mn-lt"/>
              </a:rPr>
              <a:t>FD3: {Course#, </a:t>
            </a:r>
            <a:r>
              <a:rPr lang="en-US" sz="1800" dirty="0" err="1">
                <a:latin typeface="+mn-lt"/>
              </a:rPr>
              <a:t>Instr_name</a:t>
            </a:r>
            <a:r>
              <a:rPr lang="en-US" sz="1800" dirty="0">
                <a:latin typeface="+mn-lt"/>
              </a:rPr>
              <a:t>} </a:t>
            </a:r>
            <a:r>
              <a:rPr lang="en-US" sz="1800" dirty="0">
                <a:latin typeface="+mn-lt"/>
                <a:sym typeface="Symbol" panose="05050102010706020507" pitchFamily="18" charset="2"/>
              </a:rPr>
              <a:t></a:t>
            </a:r>
            <a:r>
              <a:rPr lang="en-US" sz="1800" dirty="0">
                <a:latin typeface="+mn-lt"/>
              </a:rPr>
              <a:t> Text, Classroom; </a:t>
            </a:r>
          </a:p>
          <a:p>
            <a:pPr marL="236538" lvl="1" indent="0" hangingPunct="0">
              <a:buNone/>
            </a:pPr>
            <a:r>
              <a:rPr lang="en-US" sz="1800" dirty="0">
                <a:latin typeface="+mn-lt"/>
              </a:rPr>
              <a:t>FD4: Text </a:t>
            </a:r>
            <a:r>
              <a:rPr lang="en-US" sz="1800" dirty="0">
                <a:latin typeface="+mn-lt"/>
                <a:sym typeface="Symbol" panose="05050102010706020507" pitchFamily="18" charset="2"/>
              </a:rPr>
              <a:t></a:t>
            </a:r>
            <a:r>
              <a:rPr lang="en-US" sz="1800" dirty="0">
                <a:latin typeface="+mn-lt"/>
              </a:rPr>
              <a:t> Publisher</a:t>
            </a:r>
          </a:p>
          <a:p>
            <a:pPr marL="236538" lvl="1" indent="0" hangingPunct="0">
              <a:buNone/>
            </a:pPr>
            <a:r>
              <a:rPr lang="en-US" sz="1800" dirty="0">
                <a:latin typeface="+mn-lt"/>
              </a:rPr>
              <a:t>FD5: Classroom </a:t>
            </a:r>
            <a:r>
              <a:rPr lang="en-US" sz="1800" dirty="0">
                <a:latin typeface="+mn-lt"/>
                <a:sym typeface="Symbol" panose="05050102010706020507" pitchFamily="18" charset="2"/>
              </a:rPr>
              <a:t></a:t>
            </a:r>
            <a:r>
              <a:rPr lang="en-US" sz="1800" dirty="0">
                <a:latin typeface="+mn-lt"/>
              </a:rPr>
              <a:t> Capacity</a:t>
            </a:r>
          </a:p>
          <a:p>
            <a:pPr marL="236538" lvl="1" indent="0" hangingPunct="0">
              <a:buNone/>
            </a:pPr>
            <a:r>
              <a:rPr lang="en-US" sz="1800" dirty="0">
                <a:solidFill>
                  <a:schemeClr val="tx1"/>
                </a:solidFill>
                <a:latin typeface="+mn-lt"/>
              </a:rPr>
              <a:t>These f.d.s above represent the meaning of the individual attributes and the relationship among them and defines certain rules about the classes</a:t>
            </a:r>
            <a:r>
              <a:rPr lang="en-US" sz="1800" dirty="0" smtClean="0">
                <a:solidFill>
                  <a:schemeClr val="tx1"/>
                </a:solidFill>
                <a:latin typeface="+mn-lt"/>
              </a:rPr>
              <a:t>.</a:t>
            </a:r>
            <a:endParaRPr lang="en-US" sz="1800" dirty="0">
              <a:solidFill>
                <a:schemeClr val="tx1"/>
              </a:solidFill>
              <a:latin typeface="+mn-lt"/>
            </a:endParaRPr>
          </a:p>
        </p:txBody>
      </p:sp>
    </p:spTree>
    <p:extLst>
      <p:ext uri="{BB962C8B-B14F-4D97-AF65-F5344CB8AC3E}">
        <p14:creationId xmlns:p14="http://schemas.microsoft.com/office/powerpoint/2010/main" val="3314612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MS PGothic" charset="-128"/>
              </a:rPr>
              <a:t>Example of Closure </a:t>
            </a:r>
            <a:r>
              <a:rPr lang="en-US" altLang="en-US" sz="2000" b="0" dirty="0" smtClean="0">
                <a:ea typeface="MS PGothic" charset="-128"/>
              </a:rPr>
              <a:t>(2 of 2)</a:t>
            </a:r>
            <a:r>
              <a:rPr lang="en-US" altLang="en-US" dirty="0" smtClean="0">
                <a:ea typeface="MS PGothic" charset="-128"/>
              </a:rPr>
              <a:t> </a:t>
            </a:r>
            <a:endParaRPr lang="en-US" dirty="0"/>
          </a:p>
        </p:txBody>
      </p:sp>
      <p:sp>
        <p:nvSpPr>
          <p:cNvPr id="3" name="Text Placeholder 2"/>
          <p:cNvSpPr>
            <a:spLocks noGrp="1"/>
          </p:cNvSpPr>
          <p:nvPr>
            <p:ph type="body" idx="1"/>
          </p:nvPr>
        </p:nvSpPr>
        <p:spPr>
          <a:xfrm>
            <a:off x="457200" y="1641175"/>
            <a:ext cx="8229600" cy="533400"/>
          </a:xfrm>
        </p:spPr>
        <p:txBody>
          <a:bodyPr/>
          <a:lstStyle/>
          <a:p>
            <a:pPr hangingPunct="0"/>
            <a:r>
              <a:rPr lang="en-US" sz="2000" dirty="0">
                <a:latin typeface="+mn-lt"/>
              </a:rPr>
              <a:t>The closures of attributes or sets of attributes for some example </a:t>
            </a:r>
            <a:r>
              <a:rPr lang="en-US" sz="2000" dirty="0" smtClean="0">
                <a:latin typeface="+mn-lt"/>
              </a:rPr>
              <a:t>sets:</a:t>
            </a:r>
          </a:p>
        </p:txBody>
      </p:sp>
      <p:pic>
        <p:nvPicPr>
          <p:cNvPr id="5" name="Picture 4" descr="Computer code has 3 lines. The lines read as follows. Line 1. left brace Class i d right brace plus equals left brace Class i d comma Course hash comma I n s t r underscore name comma Credit underscore h r s comma Text comma Publisher comma Classroom comma Capacity right brace equals CLASS. Line 2. left brace Course hash right brace plus equals left brace Course hash comma Credit underscore h r s right brace. Line 3. left brace Course hash comma I n s t r underscore name right brace plus equals left brace Course hash comma Credit underscore h r s comma Text comma Publisher comma Classroom comma Capacity right brace."/>
          <p:cNvPicPr>
            <a:picLocks noChangeAspect="1"/>
          </p:cNvPicPr>
          <p:nvPr/>
        </p:nvPicPr>
        <p:blipFill>
          <a:blip r:embed="rId3"/>
          <a:stretch>
            <a:fillRect/>
          </a:stretch>
        </p:blipFill>
        <p:spPr>
          <a:xfrm>
            <a:off x="440521" y="2415560"/>
            <a:ext cx="8003206" cy="1303868"/>
          </a:xfrm>
          <a:prstGeom prst="rect">
            <a:avLst/>
          </a:prstGeom>
        </p:spPr>
      </p:pic>
      <p:sp>
        <p:nvSpPr>
          <p:cNvPr id="7" name="Content Placeholder 6"/>
          <p:cNvSpPr>
            <a:spLocks noGrp="1"/>
          </p:cNvSpPr>
          <p:nvPr>
            <p:ph sz="quarter" idx="15"/>
          </p:nvPr>
        </p:nvSpPr>
        <p:spPr>
          <a:xfrm>
            <a:off x="457200" y="3798763"/>
            <a:ext cx="8019143" cy="683352"/>
          </a:xfrm>
        </p:spPr>
        <p:txBody>
          <a:bodyPr/>
          <a:lstStyle/>
          <a:p>
            <a:pPr marL="0" indent="0">
              <a:buNone/>
            </a:pPr>
            <a:r>
              <a:rPr lang="en-US" sz="2000" dirty="0">
                <a:solidFill>
                  <a:schemeClr val="tx1"/>
                </a:solidFill>
                <a:latin typeface="+mn-lt"/>
              </a:rPr>
              <a:t>Note that each closure above has an interpretation that is revealing about the attribute(s) on the left-hand-side. The closure </a:t>
            </a:r>
            <a:r>
              <a:rPr lang="en-US" sz="2000" dirty="0" smtClean="0">
                <a:solidFill>
                  <a:schemeClr val="tx1"/>
                </a:solidFill>
                <a:latin typeface="+mn-lt"/>
              </a:rPr>
              <a:t>of</a:t>
            </a:r>
            <a:endParaRPr lang="en-US" sz="2000" dirty="0">
              <a:latin typeface="+mn-lt"/>
            </a:endParaRPr>
          </a:p>
        </p:txBody>
      </p:sp>
      <p:graphicFrame>
        <p:nvGraphicFramePr>
          <p:cNvPr id="12" name="Object 11" descr="Left brace Class id right brace to the power of plus."/>
          <p:cNvGraphicFramePr>
            <a:graphicFrameLocks noChangeAspect="1"/>
          </p:cNvGraphicFramePr>
          <p:nvPr>
            <p:extLst>
              <p:ext uri="{D42A27DB-BD31-4B8C-83A1-F6EECF244321}">
                <p14:modId xmlns:p14="http://schemas.microsoft.com/office/powerpoint/2010/main" val="648294897"/>
              </p:ext>
            </p:extLst>
          </p:nvPr>
        </p:nvGraphicFramePr>
        <p:xfrm>
          <a:off x="487260" y="4503599"/>
          <a:ext cx="1179446" cy="411874"/>
        </p:xfrm>
        <a:graphic>
          <a:graphicData uri="http://schemas.openxmlformats.org/presentationml/2006/ole">
            <mc:AlternateContent xmlns:mc="http://schemas.openxmlformats.org/markup-compatibility/2006">
              <mc:Choice xmlns:v="urn:schemas-microsoft-com:vml" Requires="v">
                <p:oleObj spid="_x0000_s4764" name="Equation" r:id="rId4" imgW="799920" imgH="279360" progId="Equation.DSMT4">
                  <p:embed/>
                </p:oleObj>
              </mc:Choice>
              <mc:Fallback>
                <p:oleObj name="Equation" r:id="rId4" imgW="799920" imgH="279360" progId="Equation.DSMT4">
                  <p:embed/>
                  <p:pic>
                    <p:nvPicPr>
                      <p:cNvPr id="0" name=""/>
                      <p:cNvPicPr/>
                      <p:nvPr/>
                    </p:nvPicPr>
                    <p:blipFill>
                      <a:blip r:embed="rId5"/>
                      <a:stretch>
                        <a:fillRect/>
                      </a:stretch>
                    </p:blipFill>
                    <p:spPr>
                      <a:xfrm>
                        <a:off x="487260" y="4503599"/>
                        <a:ext cx="1179446" cy="411874"/>
                      </a:xfrm>
                      <a:prstGeom prst="rect">
                        <a:avLst/>
                      </a:prstGeom>
                    </p:spPr>
                  </p:pic>
                </p:oleObj>
              </mc:Fallback>
            </mc:AlternateContent>
          </a:graphicData>
        </a:graphic>
      </p:graphicFrame>
      <p:sp>
        <p:nvSpPr>
          <p:cNvPr id="9" name="Content Placeholder 8"/>
          <p:cNvSpPr>
            <a:spLocks noGrp="1"/>
          </p:cNvSpPr>
          <p:nvPr>
            <p:ph sz="quarter" idx="17"/>
          </p:nvPr>
        </p:nvSpPr>
        <p:spPr>
          <a:xfrm>
            <a:off x="1682720" y="4453255"/>
            <a:ext cx="6709930" cy="390684"/>
          </a:xfrm>
        </p:spPr>
        <p:txBody>
          <a:bodyPr/>
          <a:lstStyle/>
          <a:p>
            <a:pPr marL="0" indent="0">
              <a:buNone/>
            </a:pPr>
            <a:r>
              <a:rPr lang="en-US" sz="2000" dirty="0">
                <a:solidFill>
                  <a:schemeClr val="tx1"/>
                </a:solidFill>
                <a:latin typeface="+mn-lt"/>
              </a:rPr>
              <a:t>is the entire relation CLASS indicating that all attributes</a:t>
            </a:r>
            <a:endParaRPr lang="en-US" sz="2000" dirty="0">
              <a:latin typeface="+mn-lt"/>
            </a:endParaRPr>
          </a:p>
        </p:txBody>
      </p:sp>
      <p:sp>
        <p:nvSpPr>
          <p:cNvPr id="8" name="Content Placeholder 7"/>
          <p:cNvSpPr>
            <a:spLocks noGrp="1"/>
          </p:cNvSpPr>
          <p:nvPr>
            <p:ph sz="quarter" idx="16"/>
          </p:nvPr>
        </p:nvSpPr>
        <p:spPr>
          <a:xfrm>
            <a:off x="440521" y="4822338"/>
            <a:ext cx="8229600" cy="400692"/>
          </a:xfrm>
        </p:spPr>
        <p:txBody>
          <a:bodyPr/>
          <a:lstStyle/>
          <a:p>
            <a:pPr marL="0" indent="0">
              <a:buNone/>
            </a:pPr>
            <a:r>
              <a:rPr lang="en-US" sz="2000" dirty="0" smtClean="0">
                <a:solidFill>
                  <a:schemeClr val="tx1"/>
                </a:solidFill>
                <a:latin typeface="+mn-lt"/>
              </a:rPr>
              <a:t>of </a:t>
            </a:r>
            <a:r>
              <a:rPr lang="en-US" sz="2000" dirty="0">
                <a:solidFill>
                  <a:schemeClr val="tx1"/>
                </a:solidFill>
                <a:latin typeface="+mn-lt"/>
              </a:rPr>
              <a:t>the relation can be determined from Classid and hence it is a key.</a:t>
            </a:r>
            <a:endParaRPr lang="en-US" sz="2000" dirty="0">
              <a:latin typeface="+mn-lt"/>
            </a:endParaRPr>
          </a:p>
        </p:txBody>
      </p:sp>
    </p:spTree>
    <p:extLst>
      <p:ext uri="{BB962C8B-B14F-4D97-AF65-F5344CB8AC3E}">
        <p14:creationId xmlns:p14="http://schemas.microsoft.com/office/powerpoint/2010/main" val="273914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ea typeface="MS PGothic" charset="-128"/>
              </a:rPr>
              <a:t>15.1.2 </a:t>
            </a:r>
            <a:r>
              <a:rPr lang="en-US" altLang="en-US" dirty="0">
                <a:ea typeface="MS PGothic" charset="-128"/>
              </a:rPr>
              <a:t>Equivalence of Sets of </a:t>
            </a:r>
            <a:r>
              <a:rPr lang="en-US" altLang="en-US" dirty="0" smtClean="0">
                <a:ea typeface="MS PGothic" charset="-128"/>
              </a:rPr>
              <a:t>F</a:t>
            </a:r>
            <a:r>
              <a:rPr lang="en-US" altLang="en-US" sz="100" dirty="0" smtClean="0">
                <a:ea typeface="MS PGothic" charset="-128"/>
              </a:rPr>
              <a:t> </a:t>
            </a:r>
            <a:r>
              <a:rPr lang="en-US" altLang="en-US" dirty="0" smtClean="0">
                <a:ea typeface="MS PGothic" charset="-128"/>
              </a:rPr>
              <a:t>D</a:t>
            </a:r>
            <a:r>
              <a:rPr lang="en-US" altLang="en-US" sz="100" dirty="0" smtClean="0">
                <a:ea typeface="MS PGothic" charset="-128"/>
              </a:rPr>
              <a:t> </a:t>
            </a:r>
            <a:r>
              <a:rPr lang="en-US" altLang="en-US" dirty="0" smtClean="0">
                <a:ea typeface="MS PGothic" charset="-128"/>
              </a:rPr>
              <a:t>s </a:t>
            </a:r>
            <a:endParaRPr lang="en-US" dirty="0"/>
          </a:p>
        </p:txBody>
      </p:sp>
      <p:sp>
        <p:nvSpPr>
          <p:cNvPr id="3" name="Text Placeholder 2"/>
          <p:cNvSpPr>
            <a:spLocks noGrp="1"/>
          </p:cNvSpPr>
          <p:nvPr>
            <p:ph type="body" idx="1"/>
          </p:nvPr>
        </p:nvSpPr>
        <p:spPr>
          <a:xfrm>
            <a:off x="450850" y="1541759"/>
            <a:ext cx="8221435" cy="1627610"/>
          </a:xfrm>
        </p:spPr>
        <p:txBody>
          <a:bodyPr/>
          <a:lstStyle/>
          <a:p>
            <a:r>
              <a:rPr lang="en-US" altLang="en-US" sz="2000" dirty="0">
                <a:latin typeface="+mn-lt"/>
                <a:ea typeface="MS PGothic" charset="-128"/>
              </a:rPr>
              <a:t>Two sets of </a:t>
            </a:r>
            <a:r>
              <a:rPr lang="en-US" altLang="en-US" sz="2000" dirty="0" smtClean="0">
                <a:latin typeface="+mn-lt"/>
                <a:ea typeface="MS PGothic" charset="-128"/>
              </a:rPr>
              <a:t>F</a:t>
            </a:r>
            <a:r>
              <a:rPr lang="en-US" altLang="en-US" sz="100" dirty="0" smtClean="0">
                <a:latin typeface="+mn-lt"/>
                <a:ea typeface="MS PGothic" charset="-128"/>
              </a:rPr>
              <a:t> </a:t>
            </a:r>
            <a:r>
              <a:rPr lang="en-US" altLang="en-US" sz="2000" dirty="0" smtClean="0">
                <a:latin typeface="+mn-lt"/>
                <a:ea typeface="MS PGothic" charset="-128"/>
              </a:rPr>
              <a:t>D</a:t>
            </a:r>
            <a:r>
              <a:rPr lang="en-US" altLang="en-US" sz="100" dirty="0" smtClean="0">
                <a:latin typeface="+mn-lt"/>
                <a:ea typeface="MS PGothic" charset="-128"/>
              </a:rPr>
              <a:t> </a:t>
            </a:r>
            <a:r>
              <a:rPr lang="en-US" altLang="en-US" sz="2000" dirty="0" smtClean="0">
                <a:latin typeface="+mn-lt"/>
                <a:ea typeface="MS PGothic" charset="-128"/>
              </a:rPr>
              <a:t>s </a:t>
            </a:r>
            <a:r>
              <a:rPr lang="en-US" altLang="en-US" sz="2000" dirty="0">
                <a:latin typeface="+mn-lt"/>
                <a:ea typeface="MS PGothic" charset="-128"/>
              </a:rPr>
              <a:t>F and G are </a:t>
            </a:r>
            <a:r>
              <a:rPr lang="en-US" altLang="en-US" sz="2000" b="1" dirty="0">
                <a:latin typeface="+mn-lt"/>
                <a:ea typeface="MS PGothic" charset="-128"/>
              </a:rPr>
              <a:t>equivalent</a:t>
            </a:r>
            <a:r>
              <a:rPr lang="en-US" altLang="en-US" sz="2000" dirty="0">
                <a:latin typeface="+mn-lt"/>
                <a:ea typeface="MS PGothic" charset="-128"/>
              </a:rPr>
              <a:t> if:</a:t>
            </a:r>
          </a:p>
          <a:p>
            <a:pPr marL="741600" lvl="1" indent="-284400"/>
            <a:r>
              <a:rPr lang="en-US" altLang="en-US" sz="2000" dirty="0">
                <a:latin typeface="+mn-lt"/>
                <a:ea typeface="MS PGothic" charset="-128"/>
              </a:rPr>
              <a:t>Every </a:t>
            </a:r>
            <a:r>
              <a:rPr lang="en-US" altLang="en-US" sz="2000" dirty="0" smtClean="0">
                <a:latin typeface="+mn-lt"/>
                <a:ea typeface="MS PGothic" charset="-128"/>
              </a:rPr>
              <a:t>F</a:t>
            </a:r>
            <a:r>
              <a:rPr lang="en-US" altLang="en-US" sz="100" dirty="0" smtClean="0">
                <a:latin typeface="+mn-lt"/>
                <a:ea typeface="MS PGothic" charset="-128"/>
              </a:rPr>
              <a:t> </a:t>
            </a:r>
            <a:r>
              <a:rPr lang="en-US" altLang="en-US" sz="2000" dirty="0" smtClean="0">
                <a:latin typeface="+mn-lt"/>
                <a:ea typeface="MS PGothic" charset="-128"/>
              </a:rPr>
              <a:t>D </a:t>
            </a:r>
            <a:r>
              <a:rPr lang="en-US" altLang="en-US" sz="2000" dirty="0">
                <a:latin typeface="+mn-lt"/>
                <a:ea typeface="MS PGothic" charset="-128"/>
              </a:rPr>
              <a:t>in F can be inferred from G, and</a:t>
            </a:r>
          </a:p>
          <a:p>
            <a:pPr marL="741600" lvl="1" indent="-284400"/>
            <a:r>
              <a:rPr lang="en-US" altLang="en-US" sz="2000" dirty="0">
                <a:latin typeface="+mn-lt"/>
                <a:ea typeface="MS PGothic" charset="-128"/>
              </a:rPr>
              <a:t>Every </a:t>
            </a:r>
            <a:r>
              <a:rPr lang="en-US" altLang="en-US" sz="2000" dirty="0" smtClean="0">
                <a:latin typeface="+mn-lt"/>
                <a:ea typeface="MS PGothic" charset="-128"/>
              </a:rPr>
              <a:t>F</a:t>
            </a:r>
            <a:r>
              <a:rPr lang="en-US" altLang="en-US" sz="100" dirty="0" smtClean="0">
                <a:latin typeface="+mn-lt"/>
                <a:ea typeface="MS PGothic" charset="-128"/>
              </a:rPr>
              <a:t> </a:t>
            </a:r>
            <a:r>
              <a:rPr lang="en-US" altLang="en-US" sz="2000" dirty="0" smtClean="0">
                <a:latin typeface="+mn-lt"/>
                <a:ea typeface="MS PGothic" charset="-128"/>
              </a:rPr>
              <a:t>D </a:t>
            </a:r>
            <a:r>
              <a:rPr lang="en-US" altLang="en-US" sz="2000" dirty="0">
                <a:latin typeface="+mn-lt"/>
                <a:ea typeface="MS PGothic" charset="-128"/>
              </a:rPr>
              <a:t>in G can be inferred from </a:t>
            </a:r>
            <a:r>
              <a:rPr lang="en-US" altLang="en-US" sz="2000" dirty="0" smtClean="0">
                <a:latin typeface="+mn-lt"/>
                <a:ea typeface="MS PGothic" charset="-128"/>
              </a:rPr>
              <a:t>F</a:t>
            </a:r>
          </a:p>
          <a:p>
            <a:pPr marL="741600" lvl="1" indent="-284400"/>
            <a:r>
              <a:rPr lang="en-US" altLang="en-US" sz="2000" dirty="0">
                <a:ea typeface="MS PGothic" charset="-128"/>
              </a:rPr>
              <a:t>Hence, F and G are equivalent </a:t>
            </a:r>
            <a:r>
              <a:rPr lang="en-US" altLang="en-US" sz="2000" dirty="0" smtClean="0">
                <a:ea typeface="MS PGothic" charset="-128"/>
              </a:rPr>
              <a:t>if</a:t>
            </a:r>
            <a:endParaRPr lang="en-US" altLang="en-US" sz="2000" baseline="30000" dirty="0">
              <a:ea typeface="MS PGothic" charset="-128"/>
            </a:endParaRPr>
          </a:p>
        </p:txBody>
      </p:sp>
      <p:graphicFrame>
        <p:nvGraphicFramePr>
          <p:cNvPr id="9" name="Object 8" descr="F to the power of plus equals G to the power of plus."/>
          <p:cNvGraphicFramePr>
            <a:graphicFrameLocks noChangeAspect="1"/>
          </p:cNvGraphicFramePr>
          <p:nvPr>
            <p:extLst>
              <p:ext uri="{D42A27DB-BD31-4B8C-83A1-F6EECF244321}">
                <p14:modId xmlns:p14="http://schemas.microsoft.com/office/powerpoint/2010/main" val="2148289129"/>
              </p:ext>
            </p:extLst>
          </p:nvPr>
        </p:nvGraphicFramePr>
        <p:xfrm>
          <a:off x="5013952" y="2773363"/>
          <a:ext cx="885436" cy="314824"/>
        </p:xfrm>
        <a:graphic>
          <a:graphicData uri="http://schemas.openxmlformats.org/presentationml/2006/ole">
            <mc:AlternateContent xmlns:mc="http://schemas.openxmlformats.org/markup-compatibility/2006">
              <mc:Choice xmlns:v="urn:schemas-microsoft-com:vml" Requires="v">
                <p:oleObj spid="_x0000_s6136" name="Equation" r:id="rId3" imgW="571320" imgH="203040" progId="Equation.DSMT4">
                  <p:embed/>
                </p:oleObj>
              </mc:Choice>
              <mc:Fallback>
                <p:oleObj name="Equation" r:id="rId3" imgW="571320" imgH="203040" progId="Equation.DSMT4">
                  <p:embed/>
                  <p:pic>
                    <p:nvPicPr>
                      <p:cNvPr id="0" name=""/>
                      <p:cNvPicPr/>
                      <p:nvPr/>
                    </p:nvPicPr>
                    <p:blipFill>
                      <a:blip r:embed="rId4"/>
                      <a:stretch>
                        <a:fillRect/>
                      </a:stretch>
                    </p:blipFill>
                    <p:spPr>
                      <a:xfrm>
                        <a:off x="5013952" y="2773363"/>
                        <a:ext cx="885436" cy="314824"/>
                      </a:xfrm>
                      <a:prstGeom prst="rect">
                        <a:avLst/>
                      </a:prstGeom>
                    </p:spPr>
                  </p:pic>
                </p:oleObj>
              </mc:Fallback>
            </mc:AlternateContent>
          </a:graphicData>
        </a:graphic>
      </p:graphicFrame>
      <p:sp>
        <p:nvSpPr>
          <p:cNvPr id="6" name="Content Placeholder 5"/>
          <p:cNvSpPr>
            <a:spLocks noGrp="1"/>
          </p:cNvSpPr>
          <p:nvPr>
            <p:ph sz="quarter" idx="15"/>
          </p:nvPr>
        </p:nvSpPr>
        <p:spPr>
          <a:xfrm>
            <a:off x="442685" y="3157094"/>
            <a:ext cx="8229600" cy="1162697"/>
          </a:xfrm>
        </p:spPr>
        <p:txBody>
          <a:bodyPr/>
          <a:lstStyle/>
          <a:p>
            <a:pPr eaLnBrk="1" hangingPunct="1"/>
            <a:r>
              <a:rPr lang="en-US" altLang="en-US" sz="2000" dirty="0">
                <a:latin typeface="+mn-lt"/>
                <a:ea typeface="MS PGothic" charset="-128"/>
              </a:rPr>
              <a:t>Definition (</a:t>
            </a:r>
            <a:r>
              <a:rPr lang="en-US" altLang="en-US" sz="2000" b="1" dirty="0">
                <a:latin typeface="+mn-lt"/>
                <a:ea typeface="MS PGothic" charset="-128"/>
              </a:rPr>
              <a:t>Covers</a:t>
            </a:r>
            <a:r>
              <a:rPr lang="en-US" altLang="en-US" sz="2000" dirty="0">
                <a:latin typeface="+mn-lt"/>
                <a:ea typeface="MS PGothic" charset="-128"/>
              </a:rPr>
              <a:t>):</a:t>
            </a:r>
          </a:p>
          <a:p>
            <a:pPr marL="741600" lvl="1" indent="-284400"/>
            <a:r>
              <a:rPr lang="en-US" altLang="en-US" sz="2000" dirty="0">
                <a:latin typeface="+mn-lt"/>
                <a:ea typeface="MS PGothic" charset="-128"/>
              </a:rPr>
              <a:t>F </a:t>
            </a:r>
            <a:r>
              <a:rPr lang="en-US" altLang="en-US" sz="2000" b="1" dirty="0">
                <a:latin typeface="+mn-lt"/>
                <a:ea typeface="MS PGothic" charset="-128"/>
              </a:rPr>
              <a:t>covers</a:t>
            </a:r>
            <a:r>
              <a:rPr lang="en-US" altLang="en-US" sz="2000" dirty="0">
                <a:latin typeface="+mn-lt"/>
                <a:ea typeface="MS PGothic" charset="-128"/>
              </a:rPr>
              <a:t> G if every F</a:t>
            </a:r>
            <a:r>
              <a:rPr lang="en-US" altLang="en-US" sz="100" dirty="0">
                <a:latin typeface="+mn-lt"/>
                <a:ea typeface="MS PGothic" charset="-128"/>
              </a:rPr>
              <a:t> </a:t>
            </a:r>
            <a:r>
              <a:rPr lang="en-US" altLang="en-US" sz="2000" dirty="0">
                <a:latin typeface="+mn-lt"/>
                <a:ea typeface="MS PGothic" charset="-128"/>
              </a:rPr>
              <a:t>D in G can be inferred from </a:t>
            </a:r>
            <a:r>
              <a:rPr lang="en-US" altLang="en-US" sz="2000" dirty="0" smtClean="0">
                <a:latin typeface="+mn-lt"/>
                <a:ea typeface="MS PGothic" charset="-128"/>
              </a:rPr>
              <a:t>F</a:t>
            </a:r>
          </a:p>
          <a:p>
            <a:pPr marL="1144800" lvl="1" indent="-230400">
              <a:buFont typeface="Wingdings" panose="05000000000000000000" pitchFamily="2" charset="2"/>
              <a:buChar char="§"/>
            </a:pPr>
            <a:r>
              <a:rPr lang="en-US" sz="2000" dirty="0" smtClean="0">
                <a:latin typeface="+mn-lt"/>
              </a:rPr>
              <a:t> </a:t>
            </a:r>
            <a:endParaRPr lang="en-US" sz="2000" dirty="0">
              <a:latin typeface="+mn-lt"/>
            </a:endParaRPr>
          </a:p>
        </p:txBody>
      </p:sp>
      <p:graphicFrame>
        <p:nvGraphicFramePr>
          <p:cNvPr id="10" name="Object 9" descr="Left parenthesis i period e period comma if G to the power of plus subset dash of F to the power of plus right parenthesis."/>
          <p:cNvGraphicFramePr>
            <a:graphicFrameLocks noChangeAspect="1"/>
          </p:cNvGraphicFramePr>
          <p:nvPr>
            <p:extLst>
              <p:ext uri="{D42A27DB-BD31-4B8C-83A1-F6EECF244321}">
                <p14:modId xmlns:p14="http://schemas.microsoft.com/office/powerpoint/2010/main" val="3529106686"/>
              </p:ext>
            </p:extLst>
          </p:nvPr>
        </p:nvGraphicFramePr>
        <p:xfrm>
          <a:off x="1684338" y="3956050"/>
          <a:ext cx="2860675" cy="414338"/>
        </p:xfrm>
        <a:graphic>
          <a:graphicData uri="http://schemas.openxmlformats.org/presentationml/2006/ole">
            <mc:AlternateContent xmlns:mc="http://schemas.openxmlformats.org/markup-compatibility/2006">
              <mc:Choice xmlns:v="urn:schemas-microsoft-com:vml" Requires="v">
                <p:oleObj spid="_x0000_s6137" name="Equation" r:id="rId5" imgW="1574640" imgH="228600" progId="Equation.DSMT4">
                  <p:embed/>
                </p:oleObj>
              </mc:Choice>
              <mc:Fallback>
                <p:oleObj name="Equation" r:id="rId5" imgW="1574640" imgH="228600" progId="Equation.DSMT4">
                  <p:embed/>
                  <p:pic>
                    <p:nvPicPr>
                      <p:cNvPr id="0" name=""/>
                      <p:cNvPicPr/>
                      <p:nvPr/>
                    </p:nvPicPr>
                    <p:blipFill>
                      <a:blip r:embed="rId6"/>
                      <a:stretch>
                        <a:fillRect/>
                      </a:stretch>
                    </p:blipFill>
                    <p:spPr>
                      <a:xfrm>
                        <a:off x="1684338" y="3956050"/>
                        <a:ext cx="2860675" cy="414338"/>
                      </a:xfrm>
                      <a:prstGeom prst="rect">
                        <a:avLst/>
                      </a:prstGeom>
                    </p:spPr>
                  </p:pic>
                </p:oleObj>
              </mc:Fallback>
            </mc:AlternateContent>
          </a:graphicData>
        </a:graphic>
      </p:graphicFrame>
      <p:sp>
        <p:nvSpPr>
          <p:cNvPr id="7" name="Content Placeholder 6"/>
          <p:cNvSpPr>
            <a:spLocks noGrp="1"/>
          </p:cNvSpPr>
          <p:nvPr>
            <p:ph sz="quarter" idx="16"/>
          </p:nvPr>
        </p:nvSpPr>
        <p:spPr>
          <a:xfrm>
            <a:off x="457200" y="4418577"/>
            <a:ext cx="8229600" cy="916818"/>
          </a:xfrm>
        </p:spPr>
        <p:txBody>
          <a:bodyPr/>
          <a:lstStyle/>
          <a:p>
            <a:r>
              <a:rPr lang="en-US" altLang="en-US" sz="2000" dirty="0">
                <a:latin typeface="+mn-lt"/>
                <a:ea typeface="MS PGothic" charset="-128"/>
              </a:rPr>
              <a:t>F and G are equivalent if F covers G and G covers F</a:t>
            </a:r>
          </a:p>
          <a:p>
            <a:r>
              <a:rPr lang="en-US" altLang="en-US" sz="2000" dirty="0">
                <a:latin typeface="+mn-lt"/>
                <a:ea typeface="MS PGothic" charset="-128"/>
              </a:rPr>
              <a:t>There is an algorithm for checking equivalence of sets of F</a:t>
            </a:r>
            <a:r>
              <a:rPr lang="en-US" altLang="en-US" sz="100" dirty="0">
                <a:latin typeface="+mn-lt"/>
                <a:ea typeface="MS PGothic" charset="-128"/>
              </a:rPr>
              <a:t> </a:t>
            </a:r>
            <a:r>
              <a:rPr lang="en-US" altLang="en-US" sz="2000" dirty="0">
                <a:latin typeface="+mn-lt"/>
                <a:ea typeface="MS PGothic" charset="-128"/>
              </a:rPr>
              <a:t>D</a:t>
            </a:r>
            <a:r>
              <a:rPr lang="en-US" altLang="en-US" sz="100" dirty="0">
                <a:latin typeface="+mn-lt"/>
                <a:ea typeface="MS PGothic" charset="-128"/>
              </a:rPr>
              <a:t> </a:t>
            </a:r>
            <a:r>
              <a:rPr lang="en-US" altLang="en-US" sz="2000" dirty="0">
                <a:latin typeface="+mn-lt"/>
                <a:ea typeface="MS PGothic" charset="-128"/>
              </a:rPr>
              <a:t>s</a:t>
            </a:r>
            <a:endParaRPr lang="en-US" sz="2000" dirty="0">
              <a:latin typeface="+mn-lt"/>
            </a:endParaRPr>
          </a:p>
        </p:txBody>
      </p:sp>
    </p:spTree>
    <p:extLst>
      <p:ext uri="{BB962C8B-B14F-4D97-AF65-F5344CB8AC3E}">
        <p14:creationId xmlns:p14="http://schemas.microsoft.com/office/powerpoint/2010/main" val="1481661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MS PGothic" charset="-128"/>
              </a:rPr>
              <a:t>15.1.3 </a:t>
            </a:r>
            <a:r>
              <a:rPr lang="en-US" altLang="en-US" dirty="0">
                <a:ea typeface="MS PGothic" charset="-128"/>
              </a:rPr>
              <a:t>Finding Minimal Cover of </a:t>
            </a:r>
            <a:r>
              <a:rPr lang="en-US" altLang="en-US" dirty="0" smtClean="0">
                <a:ea typeface="MS PGothic" charset="-128"/>
              </a:rPr>
              <a:t>F</a:t>
            </a:r>
            <a:r>
              <a:rPr lang="en-US" altLang="en-US" sz="100" dirty="0" smtClean="0">
                <a:ea typeface="MS PGothic" charset="-128"/>
              </a:rPr>
              <a:t> </a:t>
            </a:r>
            <a:r>
              <a:rPr lang="en-US" altLang="en-US" dirty="0" smtClean="0">
                <a:ea typeface="MS PGothic" charset="-128"/>
              </a:rPr>
              <a:t>D</a:t>
            </a:r>
            <a:r>
              <a:rPr lang="en-US" altLang="en-US" sz="100" dirty="0" smtClean="0">
                <a:ea typeface="MS PGothic" charset="-128"/>
              </a:rPr>
              <a:t> </a:t>
            </a:r>
            <a:r>
              <a:rPr lang="en-US" altLang="en-US" dirty="0" smtClean="0">
                <a:ea typeface="MS PGothic" charset="-128"/>
              </a:rPr>
              <a:t>s</a:t>
            </a:r>
            <a:endParaRPr lang="en-US" dirty="0"/>
          </a:p>
        </p:txBody>
      </p:sp>
      <p:sp>
        <p:nvSpPr>
          <p:cNvPr id="13" name="Text Placeholder 12"/>
          <p:cNvSpPr>
            <a:spLocks noGrp="1"/>
          </p:cNvSpPr>
          <p:nvPr>
            <p:ph type="body" idx="1"/>
          </p:nvPr>
        </p:nvSpPr>
        <p:spPr/>
        <p:txBody>
          <a:bodyPr/>
          <a:lstStyle/>
          <a:p>
            <a:r>
              <a:rPr lang="en-US" sz="2200" dirty="0">
                <a:latin typeface="+mn-lt"/>
              </a:rPr>
              <a:t>Just as we applied inference rules to expand on a set </a:t>
            </a:r>
            <a:r>
              <a:rPr lang="en-US" sz="2200" i="1" dirty="0">
                <a:latin typeface="+mn-lt"/>
              </a:rPr>
              <a:t>F</a:t>
            </a:r>
            <a:r>
              <a:rPr lang="en-US" sz="2200" dirty="0">
                <a:latin typeface="+mn-lt"/>
              </a:rPr>
              <a:t> of</a:t>
            </a:r>
          </a:p>
        </p:txBody>
      </p:sp>
      <p:sp>
        <p:nvSpPr>
          <p:cNvPr id="14" name="Content Placeholder 13"/>
          <p:cNvSpPr>
            <a:spLocks noGrp="1"/>
          </p:cNvSpPr>
          <p:nvPr>
            <p:ph sz="quarter" idx="13"/>
          </p:nvPr>
        </p:nvSpPr>
        <p:spPr>
          <a:xfrm>
            <a:off x="457200" y="2047093"/>
            <a:ext cx="2425485" cy="432846"/>
          </a:xfrm>
        </p:spPr>
        <p:txBody>
          <a:bodyPr/>
          <a:lstStyle/>
          <a:p>
            <a:pPr marL="0" indent="263525">
              <a:buNone/>
            </a:pPr>
            <a:r>
              <a:rPr lang="en-US" sz="2200" dirty="0" smtClean="0">
                <a:latin typeface="+mn-lt"/>
              </a:rPr>
              <a:t>F</a:t>
            </a:r>
            <a:r>
              <a:rPr lang="en-US" sz="100" dirty="0" smtClean="0">
                <a:latin typeface="+mn-lt"/>
              </a:rPr>
              <a:t> </a:t>
            </a:r>
            <a:r>
              <a:rPr lang="en-US" sz="2200" dirty="0" smtClean="0">
                <a:latin typeface="+mn-lt"/>
              </a:rPr>
              <a:t>D</a:t>
            </a:r>
            <a:r>
              <a:rPr lang="en-US" sz="100" dirty="0" smtClean="0">
                <a:latin typeface="+mn-lt"/>
              </a:rPr>
              <a:t> </a:t>
            </a:r>
            <a:r>
              <a:rPr lang="en-US" sz="2200" dirty="0" smtClean="0">
                <a:latin typeface="+mn-lt"/>
              </a:rPr>
              <a:t>s </a:t>
            </a:r>
            <a:r>
              <a:rPr lang="en-US" sz="2200" dirty="0">
                <a:latin typeface="+mn-lt"/>
              </a:rPr>
              <a:t>to arrive at</a:t>
            </a:r>
          </a:p>
        </p:txBody>
      </p:sp>
      <p:graphicFrame>
        <p:nvGraphicFramePr>
          <p:cNvPr id="10" name="Object 9" descr="F to the power of plus comma"/>
          <p:cNvGraphicFramePr>
            <a:graphicFrameLocks noChangeAspect="1"/>
          </p:cNvGraphicFramePr>
          <p:nvPr>
            <p:extLst>
              <p:ext uri="{D42A27DB-BD31-4B8C-83A1-F6EECF244321}">
                <p14:modId xmlns:p14="http://schemas.microsoft.com/office/powerpoint/2010/main" val="3374563260"/>
              </p:ext>
            </p:extLst>
          </p:nvPr>
        </p:nvGraphicFramePr>
        <p:xfrm>
          <a:off x="2901950" y="2140617"/>
          <a:ext cx="407988" cy="366712"/>
        </p:xfrm>
        <a:graphic>
          <a:graphicData uri="http://schemas.openxmlformats.org/presentationml/2006/ole">
            <mc:AlternateContent xmlns:mc="http://schemas.openxmlformats.org/markup-compatibility/2006">
              <mc:Choice xmlns:v="urn:schemas-microsoft-com:vml" Requires="v">
                <p:oleObj spid="_x0000_s7141" name="Equation" r:id="rId4" imgW="241200" imgH="215640" progId="Equation.DSMT4">
                  <p:embed/>
                </p:oleObj>
              </mc:Choice>
              <mc:Fallback>
                <p:oleObj name="Equation" r:id="rId4" imgW="241200" imgH="215640" progId="Equation.DSMT4">
                  <p:embed/>
                  <p:pic>
                    <p:nvPicPr>
                      <p:cNvPr id="0" name=""/>
                      <p:cNvPicPr/>
                      <p:nvPr/>
                    </p:nvPicPr>
                    <p:blipFill>
                      <a:blip r:embed="rId5"/>
                      <a:stretch>
                        <a:fillRect/>
                      </a:stretch>
                    </p:blipFill>
                    <p:spPr>
                      <a:xfrm>
                        <a:off x="2901950" y="2140617"/>
                        <a:ext cx="407988" cy="366712"/>
                      </a:xfrm>
                      <a:prstGeom prst="rect">
                        <a:avLst/>
                      </a:prstGeom>
                    </p:spPr>
                  </p:pic>
                </p:oleObj>
              </mc:Fallback>
            </mc:AlternateContent>
          </a:graphicData>
        </a:graphic>
      </p:graphicFrame>
      <p:sp>
        <p:nvSpPr>
          <p:cNvPr id="15" name="Content Placeholder 14"/>
          <p:cNvSpPr>
            <a:spLocks noGrp="1"/>
          </p:cNvSpPr>
          <p:nvPr>
            <p:ph sz="quarter" idx="14"/>
          </p:nvPr>
        </p:nvSpPr>
        <p:spPr>
          <a:xfrm>
            <a:off x="3377381" y="2040696"/>
            <a:ext cx="4218038" cy="453991"/>
          </a:xfrm>
        </p:spPr>
        <p:txBody>
          <a:bodyPr/>
          <a:lstStyle/>
          <a:p>
            <a:pPr marL="0" indent="0">
              <a:buNone/>
            </a:pPr>
            <a:r>
              <a:rPr lang="en-US" sz="2200" dirty="0">
                <a:latin typeface="+mn-lt"/>
              </a:rPr>
              <a:t>its closure, it is possible to </a:t>
            </a:r>
            <a:r>
              <a:rPr lang="en-US" sz="2200" dirty="0" smtClean="0">
                <a:latin typeface="+mn-lt"/>
              </a:rPr>
              <a:t>think</a:t>
            </a:r>
            <a:endParaRPr lang="en-US" sz="2200" b="1" dirty="0">
              <a:solidFill>
                <a:schemeClr val="tx1"/>
              </a:solidFill>
              <a:latin typeface="+mn-lt"/>
            </a:endParaRPr>
          </a:p>
        </p:txBody>
      </p:sp>
      <p:sp>
        <p:nvSpPr>
          <p:cNvPr id="16" name="Content Placeholder 15"/>
          <p:cNvSpPr>
            <a:spLocks noGrp="1"/>
          </p:cNvSpPr>
          <p:nvPr>
            <p:ph sz="quarter" idx="15"/>
          </p:nvPr>
        </p:nvSpPr>
        <p:spPr>
          <a:xfrm>
            <a:off x="457200" y="2479939"/>
            <a:ext cx="8229600" cy="1112199"/>
          </a:xfrm>
        </p:spPr>
        <p:txBody>
          <a:bodyPr/>
          <a:lstStyle/>
          <a:p>
            <a:pPr marL="255600" indent="0">
              <a:buNone/>
            </a:pPr>
            <a:r>
              <a:rPr lang="en-US" sz="2200" b="1" dirty="0">
                <a:solidFill>
                  <a:schemeClr val="tx1"/>
                </a:solidFill>
                <a:latin typeface="+mn-lt"/>
                <a:ea typeface="MS PGothic" charset="-128"/>
              </a:rPr>
              <a:t>in the opposite </a:t>
            </a:r>
            <a:r>
              <a:rPr lang="en-US" sz="2200" b="1" dirty="0" smtClean="0">
                <a:solidFill>
                  <a:schemeClr val="tx1"/>
                </a:solidFill>
                <a:latin typeface="+mn-lt"/>
                <a:ea typeface="MS PGothic" charset="-128"/>
              </a:rPr>
              <a:t>direction </a:t>
            </a:r>
            <a:r>
              <a:rPr lang="en-US" sz="2200" dirty="0" smtClean="0">
                <a:latin typeface="+mn-lt"/>
              </a:rPr>
              <a:t>to </a:t>
            </a:r>
            <a:r>
              <a:rPr lang="en-US" sz="2200" dirty="0">
                <a:latin typeface="+mn-lt"/>
              </a:rPr>
              <a:t>see if we could shrink or reduce the set </a:t>
            </a:r>
            <a:r>
              <a:rPr lang="en-US" sz="2200" i="1" dirty="0">
                <a:latin typeface="+mn-lt"/>
              </a:rPr>
              <a:t>F </a:t>
            </a:r>
            <a:r>
              <a:rPr lang="en-US" sz="2200" dirty="0">
                <a:latin typeface="+mn-lt"/>
              </a:rPr>
              <a:t>to its</a:t>
            </a:r>
            <a:r>
              <a:rPr lang="en-US" sz="2200" i="1" dirty="0">
                <a:latin typeface="+mn-lt"/>
              </a:rPr>
              <a:t> </a:t>
            </a:r>
            <a:r>
              <a:rPr lang="en-US" sz="2200" b="1" dirty="0">
                <a:latin typeface="+mn-lt"/>
              </a:rPr>
              <a:t>minimal form </a:t>
            </a:r>
            <a:r>
              <a:rPr lang="en-US" sz="2200" dirty="0">
                <a:latin typeface="+mn-lt"/>
              </a:rPr>
              <a:t>so that the minimal set is still equivalent to the original set</a:t>
            </a:r>
            <a:r>
              <a:rPr lang="en-US" sz="2200" i="1" dirty="0">
                <a:latin typeface="+mn-lt"/>
              </a:rPr>
              <a:t> F</a:t>
            </a:r>
            <a:r>
              <a:rPr lang="en-US" sz="2200" i="1" dirty="0" smtClean="0">
                <a:latin typeface="+mn-lt"/>
              </a:rPr>
              <a:t>.</a:t>
            </a:r>
            <a:endParaRPr lang="en-US" sz="2200" baseline="30000" dirty="0">
              <a:latin typeface="+mn-lt"/>
            </a:endParaRPr>
          </a:p>
        </p:txBody>
      </p:sp>
      <p:sp>
        <p:nvSpPr>
          <p:cNvPr id="17" name="Content Placeholder 16"/>
          <p:cNvSpPr>
            <a:spLocks noGrp="1"/>
          </p:cNvSpPr>
          <p:nvPr>
            <p:ph sz="quarter" idx="16"/>
          </p:nvPr>
        </p:nvSpPr>
        <p:spPr>
          <a:xfrm>
            <a:off x="457200" y="3592138"/>
            <a:ext cx="8229600" cy="2159235"/>
          </a:xfrm>
        </p:spPr>
        <p:txBody>
          <a:bodyPr/>
          <a:lstStyle/>
          <a:p>
            <a:r>
              <a:rPr lang="en-US" sz="2200" b="1" dirty="0">
                <a:latin typeface="+mn-lt"/>
              </a:rPr>
              <a:t>Definition:</a:t>
            </a:r>
            <a:r>
              <a:rPr lang="en-US" sz="2200" dirty="0">
                <a:latin typeface="+mn-lt"/>
              </a:rPr>
              <a:t> An attribute in a functional dependency is considered </a:t>
            </a:r>
            <a:r>
              <a:rPr lang="en-US" sz="2200" b="1" dirty="0">
                <a:latin typeface="+mn-lt"/>
              </a:rPr>
              <a:t>extraneous attribute</a:t>
            </a:r>
            <a:r>
              <a:rPr lang="en-US" sz="2200" dirty="0">
                <a:latin typeface="+mn-lt"/>
              </a:rPr>
              <a:t> if we can remove it without changing the closure of the set of dependencies. Formally, given F, the set of functional dependencies and a functional dependency </a:t>
            </a:r>
            <a:r>
              <a:rPr lang="en-US" sz="2200" i="1" dirty="0">
                <a:latin typeface="+mn-lt"/>
              </a:rPr>
              <a:t>X</a:t>
            </a:r>
            <a:r>
              <a:rPr lang="en-US" sz="2200" dirty="0">
                <a:latin typeface="+mn-lt"/>
              </a:rPr>
              <a:t> </a:t>
            </a:r>
            <a:r>
              <a:rPr lang="en-US" sz="2200" dirty="0">
                <a:latin typeface="+mn-lt"/>
                <a:sym typeface="Symbol" panose="05050102010706020507" pitchFamily="18" charset="2"/>
              </a:rPr>
              <a:t></a:t>
            </a:r>
            <a:r>
              <a:rPr lang="en-US" sz="2200" dirty="0">
                <a:latin typeface="+mn-lt"/>
              </a:rPr>
              <a:t> </a:t>
            </a:r>
            <a:r>
              <a:rPr lang="en-US" sz="2200" i="1" dirty="0">
                <a:latin typeface="+mn-lt"/>
              </a:rPr>
              <a:t>A</a:t>
            </a:r>
            <a:r>
              <a:rPr lang="en-US" sz="2200" dirty="0">
                <a:latin typeface="+mn-lt"/>
              </a:rPr>
              <a:t> in </a:t>
            </a:r>
            <a:r>
              <a:rPr lang="en-US" sz="2200" i="1" dirty="0">
                <a:latin typeface="+mn-lt"/>
              </a:rPr>
              <a:t>F , </a:t>
            </a:r>
            <a:r>
              <a:rPr lang="en-US" sz="2200" dirty="0">
                <a:latin typeface="+mn-lt"/>
              </a:rPr>
              <a:t>attribute</a:t>
            </a:r>
            <a:r>
              <a:rPr lang="en-US" sz="2200" i="1" dirty="0">
                <a:latin typeface="+mn-lt"/>
              </a:rPr>
              <a:t> Y </a:t>
            </a:r>
            <a:r>
              <a:rPr lang="en-US" sz="2200" dirty="0">
                <a:latin typeface="+mn-lt"/>
              </a:rPr>
              <a:t>is extraneous in</a:t>
            </a:r>
            <a:r>
              <a:rPr lang="en-US" sz="2200" i="1" dirty="0">
                <a:latin typeface="+mn-lt"/>
              </a:rPr>
              <a:t> X </a:t>
            </a:r>
            <a:r>
              <a:rPr lang="en-US" sz="2200" dirty="0" smtClean="0">
                <a:latin typeface="+mn-lt"/>
              </a:rPr>
              <a:t>if </a:t>
            </a:r>
            <a:r>
              <a:rPr lang="en-US" sz="2200" i="1" dirty="0" smtClean="0">
                <a:latin typeface="+mn-lt"/>
              </a:rPr>
              <a:t>Y </a:t>
            </a:r>
            <a:r>
              <a:rPr lang="en-US" sz="2200" b="1" dirty="0">
                <a:latin typeface="+mn-lt"/>
              </a:rPr>
              <a:t>is a subset </a:t>
            </a:r>
            <a:r>
              <a:rPr lang="en-US" sz="2200" b="1" dirty="0" smtClean="0">
                <a:latin typeface="+mn-lt"/>
              </a:rPr>
              <a:t>of</a:t>
            </a:r>
            <a:r>
              <a:rPr lang="en-US" sz="2200" i="1" dirty="0" smtClean="0">
                <a:latin typeface="+mn-lt"/>
              </a:rPr>
              <a:t> X</a:t>
            </a:r>
            <a:r>
              <a:rPr lang="en-US" sz="2200" i="1" dirty="0">
                <a:latin typeface="+mn-lt"/>
              </a:rPr>
              <a:t>, </a:t>
            </a:r>
            <a:r>
              <a:rPr lang="en-US" sz="2200" dirty="0">
                <a:latin typeface="+mn-lt"/>
              </a:rPr>
              <a:t>and</a:t>
            </a:r>
            <a:r>
              <a:rPr lang="en-US" sz="2200" i="1" dirty="0">
                <a:latin typeface="+mn-lt"/>
              </a:rPr>
              <a:t> F </a:t>
            </a:r>
            <a:r>
              <a:rPr lang="en-US" sz="2200" dirty="0">
                <a:latin typeface="+mn-lt"/>
              </a:rPr>
              <a:t>logically implies</a:t>
            </a:r>
          </a:p>
        </p:txBody>
      </p:sp>
      <p:graphicFrame>
        <p:nvGraphicFramePr>
          <p:cNvPr id="11" name="Object 10" descr="Left parenthesis F minus left parenthesis X right headed arrow A right parenthesis union left brace X minus Y right parenthesis right headed arrow A right brace right parenthesis."/>
          <p:cNvGraphicFramePr>
            <a:graphicFrameLocks noChangeAspect="1"/>
          </p:cNvGraphicFramePr>
          <p:nvPr>
            <p:extLst>
              <p:ext uri="{D42A27DB-BD31-4B8C-83A1-F6EECF244321}">
                <p14:modId xmlns:p14="http://schemas.microsoft.com/office/powerpoint/2010/main" val="1330602675"/>
              </p:ext>
            </p:extLst>
          </p:nvPr>
        </p:nvGraphicFramePr>
        <p:xfrm>
          <a:off x="5194703" y="5460556"/>
          <a:ext cx="3685846" cy="305565"/>
        </p:xfrm>
        <a:graphic>
          <a:graphicData uri="http://schemas.openxmlformats.org/presentationml/2006/ole">
            <mc:AlternateContent xmlns:mc="http://schemas.openxmlformats.org/markup-compatibility/2006">
              <mc:Choice xmlns:v="urn:schemas-microsoft-com:vml" Requires="v">
                <p:oleObj spid="_x0000_s7142" name="Equation" r:id="rId6" imgW="2450880" imgH="203040" progId="Equation.DSMT4">
                  <p:embed/>
                </p:oleObj>
              </mc:Choice>
              <mc:Fallback>
                <p:oleObj name="Equation" r:id="rId6" imgW="2450880" imgH="203040" progId="Equation.DSMT4">
                  <p:embed/>
                  <p:pic>
                    <p:nvPicPr>
                      <p:cNvPr id="0" name=""/>
                      <p:cNvPicPr/>
                      <p:nvPr/>
                    </p:nvPicPr>
                    <p:blipFill>
                      <a:blip r:embed="rId7"/>
                      <a:stretch>
                        <a:fillRect/>
                      </a:stretch>
                    </p:blipFill>
                    <p:spPr>
                      <a:xfrm>
                        <a:off x="5194703" y="5460556"/>
                        <a:ext cx="3685846" cy="305565"/>
                      </a:xfrm>
                      <a:prstGeom prst="rect">
                        <a:avLst/>
                      </a:prstGeom>
                    </p:spPr>
                  </p:pic>
                </p:oleObj>
              </mc:Fallback>
            </mc:AlternateContent>
          </a:graphicData>
        </a:graphic>
      </p:graphicFrame>
    </p:spTree>
    <p:extLst>
      <p:ext uri="{BB962C8B-B14F-4D97-AF65-F5344CB8AC3E}">
        <p14:creationId xmlns:p14="http://schemas.microsoft.com/office/powerpoint/2010/main" val="1074268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MS PGothic" charset="-128"/>
              </a:rPr>
              <a:t>Minimal Sets of </a:t>
            </a:r>
            <a:r>
              <a:rPr lang="en-US" altLang="en-US" dirty="0" smtClean="0">
                <a:ea typeface="MS PGothic" charset="-128"/>
              </a:rPr>
              <a:t>F</a:t>
            </a:r>
            <a:r>
              <a:rPr lang="en-US" altLang="en-US" sz="100" dirty="0" smtClean="0">
                <a:ea typeface="MS PGothic" charset="-128"/>
              </a:rPr>
              <a:t> </a:t>
            </a:r>
            <a:r>
              <a:rPr lang="en-US" altLang="en-US" dirty="0" smtClean="0">
                <a:ea typeface="MS PGothic" charset="-128"/>
              </a:rPr>
              <a:t>D</a:t>
            </a:r>
            <a:r>
              <a:rPr lang="en-US" altLang="en-US" sz="100" dirty="0" smtClean="0">
                <a:ea typeface="MS PGothic" charset="-128"/>
              </a:rPr>
              <a:t> </a:t>
            </a:r>
            <a:r>
              <a:rPr lang="en-US" altLang="en-US" dirty="0" smtClean="0">
                <a:ea typeface="MS PGothic" charset="-128"/>
              </a:rPr>
              <a:t>s </a:t>
            </a:r>
            <a:r>
              <a:rPr lang="en-US" altLang="en-US" sz="2000" b="0" dirty="0" smtClean="0">
                <a:ea typeface="MS PGothic" charset="-128"/>
              </a:rPr>
              <a:t>(1 of 3)</a:t>
            </a:r>
            <a:endParaRPr lang="en-US" sz="2000" b="0" dirty="0"/>
          </a:p>
        </p:txBody>
      </p:sp>
      <p:sp>
        <p:nvSpPr>
          <p:cNvPr id="3" name="Text Placeholder 2"/>
          <p:cNvSpPr>
            <a:spLocks noGrp="1"/>
          </p:cNvSpPr>
          <p:nvPr>
            <p:ph type="body" idx="1"/>
          </p:nvPr>
        </p:nvSpPr>
        <p:spPr>
          <a:xfrm>
            <a:off x="457200" y="1600201"/>
            <a:ext cx="7964129" cy="4181168"/>
          </a:xfrm>
        </p:spPr>
        <p:txBody>
          <a:bodyPr/>
          <a:lstStyle/>
          <a:p>
            <a:r>
              <a:rPr lang="en-US" altLang="en-US" sz="2400" dirty="0">
                <a:latin typeface="+mn-lt"/>
                <a:ea typeface="MS PGothic" charset="-128"/>
              </a:rPr>
              <a:t>A set of </a:t>
            </a:r>
            <a:r>
              <a:rPr lang="en-US" altLang="en-US" sz="2400" dirty="0" smtClean="0">
                <a:latin typeface="+mn-lt"/>
                <a:ea typeface="MS PGothic" charset="-128"/>
              </a:rPr>
              <a:t>F</a:t>
            </a:r>
            <a:r>
              <a:rPr lang="en-US" altLang="en-US" sz="100" dirty="0" smtClean="0">
                <a:latin typeface="+mn-lt"/>
                <a:ea typeface="MS PGothic" charset="-128"/>
              </a:rPr>
              <a:t> </a:t>
            </a:r>
            <a:r>
              <a:rPr lang="en-US" altLang="en-US" sz="2400" dirty="0" smtClean="0">
                <a:latin typeface="+mn-lt"/>
                <a:ea typeface="MS PGothic" charset="-128"/>
              </a:rPr>
              <a:t>D</a:t>
            </a:r>
            <a:r>
              <a:rPr lang="en-US" altLang="en-US" sz="100" dirty="0" smtClean="0">
                <a:latin typeface="+mn-lt"/>
                <a:ea typeface="MS PGothic" charset="-128"/>
              </a:rPr>
              <a:t> </a:t>
            </a:r>
            <a:r>
              <a:rPr lang="en-US" altLang="en-US" sz="2400" dirty="0" smtClean="0">
                <a:latin typeface="+mn-lt"/>
                <a:ea typeface="MS PGothic" charset="-128"/>
              </a:rPr>
              <a:t>s </a:t>
            </a:r>
            <a:r>
              <a:rPr lang="en-US" altLang="en-US" sz="2400" dirty="0">
                <a:latin typeface="+mn-lt"/>
                <a:ea typeface="MS PGothic" charset="-128"/>
              </a:rPr>
              <a:t>is </a:t>
            </a:r>
            <a:r>
              <a:rPr lang="en-US" altLang="en-US" sz="2400" b="1" dirty="0">
                <a:latin typeface="+mn-lt"/>
                <a:ea typeface="MS PGothic" charset="-128"/>
              </a:rPr>
              <a:t>minimal</a:t>
            </a:r>
            <a:r>
              <a:rPr lang="en-US" altLang="en-US" sz="2400" dirty="0">
                <a:latin typeface="+mn-lt"/>
                <a:ea typeface="MS PGothic" charset="-128"/>
              </a:rPr>
              <a:t> if it satisfies the following conditions:</a:t>
            </a:r>
          </a:p>
          <a:p>
            <a:pPr marL="741600" lvl="1" indent="-428400" eaLnBrk="1" hangingPunct="1">
              <a:buSzTx/>
              <a:buFont typeface="Wingdings" charset="2"/>
              <a:buAutoNum type="arabicPeriod"/>
            </a:pPr>
            <a:r>
              <a:rPr lang="en-US" altLang="en-US" sz="2400" dirty="0">
                <a:latin typeface="+mn-lt"/>
                <a:ea typeface="MS PGothic" charset="-128"/>
              </a:rPr>
              <a:t>Every dependency in F has a single attribute for its </a:t>
            </a:r>
            <a:r>
              <a:rPr lang="en-US" altLang="en-US" sz="2400" dirty="0" smtClean="0">
                <a:latin typeface="+mn-lt"/>
                <a:ea typeface="MS PGothic" charset="-128"/>
              </a:rPr>
              <a:t>R</a:t>
            </a:r>
            <a:r>
              <a:rPr lang="en-US" altLang="en-US" sz="100" dirty="0" smtClean="0">
                <a:latin typeface="+mn-lt"/>
                <a:ea typeface="MS PGothic" charset="-128"/>
              </a:rPr>
              <a:t> </a:t>
            </a:r>
            <a:r>
              <a:rPr lang="en-US" altLang="en-US" sz="2400" dirty="0" smtClean="0">
                <a:latin typeface="+mn-lt"/>
                <a:ea typeface="MS PGothic" charset="-128"/>
              </a:rPr>
              <a:t>H</a:t>
            </a:r>
            <a:r>
              <a:rPr lang="en-US" altLang="en-US" sz="100" dirty="0" smtClean="0">
                <a:latin typeface="+mn-lt"/>
                <a:ea typeface="MS PGothic" charset="-128"/>
              </a:rPr>
              <a:t> </a:t>
            </a:r>
            <a:r>
              <a:rPr lang="en-US" altLang="en-US" sz="2400" dirty="0" smtClean="0">
                <a:latin typeface="+mn-lt"/>
                <a:ea typeface="MS PGothic" charset="-128"/>
              </a:rPr>
              <a:t>S</a:t>
            </a:r>
            <a:r>
              <a:rPr lang="en-US" altLang="en-US" sz="2400" dirty="0">
                <a:latin typeface="+mn-lt"/>
                <a:ea typeface="MS PGothic" charset="-128"/>
              </a:rPr>
              <a:t>.</a:t>
            </a:r>
          </a:p>
          <a:p>
            <a:pPr marL="741600" lvl="1" indent="-428400" eaLnBrk="1" hangingPunct="1">
              <a:buSzTx/>
              <a:buFont typeface="Wingdings" charset="2"/>
              <a:buAutoNum type="arabicPeriod"/>
            </a:pPr>
            <a:r>
              <a:rPr lang="en-US" altLang="en-US" sz="2400" dirty="0">
                <a:latin typeface="+mn-lt"/>
                <a:ea typeface="MS PGothic" charset="-128"/>
              </a:rPr>
              <a:t>We cannot remove any dependency from F and have a set of dependencies that is equivalent to F.</a:t>
            </a:r>
          </a:p>
          <a:p>
            <a:pPr marL="741600" lvl="1" indent="-428400">
              <a:buSzTx/>
              <a:buFont typeface="Wingdings" charset="2"/>
              <a:buAutoNum type="arabicPeriod"/>
            </a:pPr>
            <a:r>
              <a:rPr lang="en-US" altLang="en-US" sz="2400" dirty="0">
                <a:latin typeface="+mn-lt"/>
                <a:ea typeface="MS PGothic" charset="-128"/>
              </a:rPr>
              <a:t>We cannot replace any dependency X </a:t>
            </a:r>
            <a:r>
              <a:rPr lang="en-US" sz="2400" dirty="0">
                <a:latin typeface="+mn-lt"/>
                <a:sym typeface="Symbol" panose="05050102010706020507" pitchFamily="18" charset="2"/>
              </a:rPr>
              <a:t></a:t>
            </a:r>
            <a:r>
              <a:rPr lang="en-US" altLang="en-US" sz="2400" dirty="0">
                <a:latin typeface="+mn-lt"/>
                <a:ea typeface="MS PGothic" charset="-128"/>
              </a:rPr>
              <a:t> A in F with a dependency Y </a:t>
            </a:r>
            <a:r>
              <a:rPr lang="en-US" sz="2400" dirty="0">
                <a:latin typeface="+mn-lt"/>
                <a:sym typeface="Symbol" panose="05050102010706020507" pitchFamily="18" charset="2"/>
              </a:rPr>
              <a:t></a:t>
            </a:r>
            <a:r>
              <a:rPr lang="en-US" altLang="en-US" sz="2400" dirty="0">
                <a:latin typeface="+mn-lt"/>
                <a:ea typeface="MS PGothic" charset="-128"/>
              </a:rPr>
              <a:t> A, where Y is a proper-subset-of X and still have a set of dependencies that is equivalent to F</a:t>
            </a:r>
            <a:r>
              <a:rPr lang="en-US" altLang="en-US" sz="2400" dirty="0" smtClean="0">
                <a:latin typeface="+mn-lt"/>
                <a:ea typeface="MS PGothic" charset="-128"/>
              </a:rPr>
              <a:t>.</a:t>
            </a:r>
            <a:endParaRPr lang="en-US" altLang="en-US" sz="2400" dirty="0">
              <a:latin typeface="+mn-lt"/>
              <a:ea typeface="MS PGothic" charset="-128"/>
            </a:endParaRPr>
          </a:p>
        </p:txBody>
      </p:sp>
    </p:spTree>
    <p:extLst>
      <p:ext uri="{BB962C8B-B14F-4D97-AF65-F5344CB8AC3E}">
        <p14:creationId xmlns:p14="http://schemas.microsoft.com/office/powerpoint/2010/main" val="2811922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ltLang="en-US" dirty="0">
                <a:ea typeface="MS PGothic" charset="-128"/>
              </a:rPr>
              <a:t>Minimal Sets of F</a:t>
            </a:r>
            <a:r>
              <a:rPr lang="en-US" altLang="en-US" sz="100" dirty="0">
                <a:ea typeface="MS PGothic" charset="-128"/>
              </a:rPr>
              <a:t> </a:t>
            </a:r>
            <a:r>
              <a:rPr lang="en-US" altLang="en-US" dirty="0">
                <a:ea typeface="MS PGothic" charset="-128"/>
              </a:rPr>
              <a:t>D</a:t>
            </a:r>
            <a:r>
              <a:rPr lang="en-US" altLang="en-US" sz="100" dirty="0">
                <a:ea typeface="MS PGothic" charset="-128"/>
              </a:rPr>
              <a:t> </a:t>
            </a:r>
            <a:r>
              <a:rPr lang="en-US" altLang="en-US" dirty="0">
                <a:ea typeface="MS PGothic" charset="-128"/>
              </a:rPr>
              <a:t>s </a:t>
            </a:r>
            <a:r>
              <a:rPr lang="en-US" altLang="en-US" sz="2000" b="0" dirty="0">
                <a:ea typeface="MS PGothic" charset="-128"/>
              </a:rPr>
              <a:t>(2 of 3)</a:t>
            </a:r>
            <a:endParaRPr lang="en-US" dirty="0"/>
          </a:p>
        </p:txBody>
      </p:sp>
      <p:sp>
        <p:nvSpPr>
          <p:cNvPr id="10" name="Text Placeholder 9"/>
          <p:cNvSpPr>
            <a:spLocks noGrp="1"/>
          </p:cNvSpPr>
          <p:nvPr>
            <p:ph type="body" idx="1"/>
          </p:nvPr>
        </p:nvSpPr>
        <p:spPr>
          <a:xfrm>
            <a:off x="457200" y="1600201"/>
            <a:ext cx="8458200" cy="631540"/>
          </a:xfrm>
        </p:spPr>
        <p:txBody>
          <a:bodyPr/>
          <a:lstStyle/>
          <a:p>
            <a:pPr eaLnBrk="1" hangingPunct="1"/>
            <a:r>
              <a:rPr lang="en-US" altLang="en-US" b="1" dirty="0">
                <a:latin typeface="+mn-lt"/>
              </a:rPr>
              <a:t>Algorithm 15.2. Finding a Minimal Cover F for a Set of Functional Dependencies E </a:t>
            </a:r>
          </a:p>
          <a:p>
            <a:pPr lvl="1" indent="-283464" eaLnBrk="1" hangingPunct="1">
              <a:tabLst>
                <a:tab pos="176213" algn="l"/>
              </a:tabLst>
            </a:pPr>
            <a:r>
              <a:rPr lang="en-US" altLang="en-US" b="1" dirty="0">
                <a:latin typeface="+mn-lt"/>
              </a:rPr>
              <a:t>Input: A set of functional dependencies E</a:t>
            </a:r>
            <a:r>
              <a:rPr lang="en-US" altLang="en-US" b="1" dirty="0" smtClean="0">
                <a:latin typeface="+mn-lt"/>
              </a:rPr>
              <a:t>.</a:t>
            </a:r>
            <a:endParaRPr lang="en-US" altLang="en-US" b="1" dirty="0">
              <a:latin typeface="+mn-lt"/>
            </a:endParaRPr>
          </a:p>
        </p:txBody>
      </p:sp>
      <p:sp>
        <p:nvSpPr>
          <p:cNvPr id="11" name="Content Placeholder 10"/>
          <p:cNvSpPr>
            <a:spLocks noGrp="1"/>
          </p:cNvSpPr>
          <p:nvPr>
            <p:ph sz="quarter" idx="13"/>
          </p:nvPr>
        </p:nvSpPr>
        <p:spPr>
          <a:xfrm>
            <a:off x="457200" y="2278633"/>
            <a:ext cx="4734231" cy="650800"/>
          </a:xfrm>
        </p:spPr>
        <p:txBody>
          <a:bodyPr/>
          <a:lstStyle/>
          <a:p>
            <a:pPr marL="1143000" indent="-429768">
              <a:lnSpc>
                <a:spcPct val="80000"/>
              </a:lnSpc>
              <a:buFont typeface="+mj-lt"/>
              <a:buAutoNum type="arabicPeriod"/>
            </a:pPr>
            <a:r>
              <a:rPr lang="en-US" altLang="en-US" dirty="0" smtClean="0">
                <a:latin typeface="+mn-lt"/>
              </a:rPr>
              <a:t>Set F</a:t>
            </a:r>
            <a:r>
              <a:rPr lang="en-US" altLang="en-US" dirty="0">
                <a:latin typeface="+mn-lt"/>
              </a:rPr>
              <a:t>:=E. </a:t>
            </a:r>
          </a:p>
          <a:p>
            <a:pPr marL="1143000" indent="-429768">
              <a:lnSpc>
                <a:spcPct val="80000"/>
              </a:lnSpc>
              <a:buFont typeface="+mj-lt"/>
              <a:buAutoNum type="arabicPeriod"/>
            </a:pPr>
            <a:r>
              <a:rPr lang="en-US" altLang="en-US" dirty="0">
                <a:latin typeface="+mn-lt"/>
              </a:rPr>
              <a:t>Replace each functional dependency</a:t>
            </a:r>
            <a:endParaRPr lang="en-US" dirty="0">
              <a:latin typeface="+mn-lt"/>
            </a:endParaRPr>
          </a:p>
        </p:txBody>
      </p:sp>
      <p:pic>
        <p:nvPicPr>
          <p:cNvPr id="22" name="Picture 21" descr="X right headed arrow left brace A 1, A 2, ellipsis, A n right brace"/>
          <p:cNvPicPr>
            <a:picLocks noChangeAspect="1"/>
          </p:cNvPicPr>
          <p:nvPr/>
        </p:nvPicPr>
        <p:blipFill rotWithShape="1">
          <a:blip r:embed="rId3"/>
          <a:srcRect l="11862" t="4372" r="2390" b="14990"/>
          <a:stretch/>
        </p:blipFill>
        <p:spPr>
          <a:xfrm>
            <a:off x="5137981" y="2666248"/>
            <a:ext cx="2097942" cy="375127"/>
          </a:xfrm>
          <a:prstGeom prst="rect">
            <a:avLst/>
          </a:prstGeom>
        </p:spPr>
      </p:pic>
      <p:sp>
        <p:nvSpPr>
          <p:cNvPr id="12" name="Content Placeholder 11"/>
          <p:cNvSpPr>
            <a:spLocks noGrp="1"/>
          </p:cNvSpPr>
          <p:nvPr>
            <p:ph sz="quarter" idx="14"/>
          </p:nvPr>
        </p:nvSpPr>
        <p:spPr>
          <a:xfrm>
            <a:off x="7235923" y="2656241"/>
            <a:ext cx="840658" cy="349301"/>
          </a:xfrm>
        </p:spPr>
        <p:txBody>
          <a:bodyPr/>
          <a:lstStyle/>
          <a:p>
            <a:pPr marL="432" indent="0">
              <a:buNone/>
            </a:pPr>
            <a:r>
              <a:rPr lang="en-US" altLang="en-US" dirty="0">
                <a:latin typeface="+mn-lt"/>
              </a:rPr>
              <a:t>in F by</a:t>
            </a:r>
            <a:endParaRPr lang="en-US" dirty="0">
              <a:latin typeface="+mn-lt"/>
            </a:endParaRPr>
          </a:p>
        </p:txBody>
      </p:sp>
      <p:sp>
        <p:nvSpPr>
          <p:cNvPr id="13" name="Content Placeholder 12"/>
          <p:cNvSpPr>
            <a:spLocks noGrp="1"/>
          </p:cNvSpPr>
          <p:nvPr>
            <p:ph sz="quarter" idx="15"/>
          </p:nvPr>
        </p:nvSpPr>
        <p:spPr>
          <a:xfrm>
            <a:off x="1637072" y="2926745"/>
            <a:ext cx="2920181" cy="381000"/>
          </a:xfrm>
        </p:spPr>
        <p:txBody>
          <a:bodyPr/>
          <a:lstStyle/>
          <a:p>
            <a:pPr marL="0" indent="0">
              <a:buNone/>
            </a:pPr>
            <a:r>
              <a:rPr lang="en-US" altLang="en-US" dirty="0">
                <a:latin typeface="+mn-lt"/>
              </a:rPr>
              <a:t>the n functional dependencies</a:t>
            </a:r>
            <a:endParaRPr lang="en-US" dirty="0">
              <a:latin typeface="+mn-lt"/>
            </a:endParaRPr>
          </a:p>
        </p:txBody>
      </p:sp>
      <p:pic>
        <p:nvPicPr>
          <p:cNvPr id="23" name="Picture 22" descr="X right headed arrow A 1, X tends to A 2, ellipsis, X tends to A n"/>
          <p:cNvPicPr>
            <a:picLocks noChangeAspect="1"/>
          </p:cNvPicPr>
          <p:nvPr/>
        </p:nvPicPr>
        <p:blipFill rotWithShape="1">
          <a:blip r:embed="rId4"/>
          <a:srcRect l="13010" t="12668" r="4454" b="24613"/>
          <a:stretch/>
        </p:blipFill>
        <p:spPr>
          <a:xfrm>
            <a:off x="4557253" y="2976325"/>
            <a:ext cx="2993923" cy="309717"/>
          </a:xfrm>
          <a:prstGeom prst="rect">
            <a:avLst/>
          </a:prstGeom>
        </p:spPr>
      </p:pic>
      <p:sp>
        <p:nvSpPr>
          <p:cNvPr id="14" name="Content Placeholder 13"/>
          <p:cNvSpPr>
            <a:spLocks noGrp="1"/>
          </p:cNvSpPr>
          <p:nvPr>
            <p:ph sz="quarter" idx="16"/>
          </p:nvPr>
        </p:nvSpPr>
        <p:spPr>
          <a:xfrm>
            <a:off x="457200" y="3349645"/>
            <a:ext cx="8297500" cy="367004"/>
          </a:xfrm>
        </p:spPr>
        <p:txBody>
          <a:bodyPr/>
          <a:lstStyle/>
          <a:p>
            <a:pPr marL="1143000" indent="-429768">
              <a:buFont typeface="+mj-lt"/>
              <a:buAutoNum type="arabicPeriod" startAt="3"/>
            </a:pPr>
            <a:r>
              <a:rPr lang="en-US" altLang="en-US" dirty="0">
                <a:latin typeface="+mn-lt"/>
              </a:rPr>
              <a:t>For each functional </a:t>
            </a:r>
            <a:r>
              <a:rPr lang="en-US" altLang="en-US" dirty="0" smtClean="0">
                <a:latin typeface="+mn-lt"/>
              </a:rPr>
              <a:t>dependency </a:t>
            </a:r>
            <a:r>
              <a:rPr lang="en-US" altLang="en-US" dirty="0">
                <a:latin typeface="+mn-lt"/>
              </a:rPr>
              <a:t>X → A in </a:t>
            </a:r>
            <a:r>
              <a:rPr lang="en-US" altLang="en-US" dirty="0" smtClean="0">
                <a:latin typeface="+mn-lt"/>
              </a:rPr>
              <a:t>F</a:t>
            </a:r>
            <a:endParaRPr lang="en-US" altLang="en-US" b="1" dirty="0">
              <a:solidFill>
                <a:schemeClr val="tx1"/>
              </a:solidFill>
              <a:latin typeface="+mn-lt"/>
            </a:endParaRPr>
          </a:p>
        </p:txBody>
      </p:sp>
      <p:graphicFrame>
        <p:nvGraphicFramePr>
          <p:cNvPr id="21" name="Object 20" descr="The code has 2 lines. The lines read as follows. Line 1. if union of left brace of left brace F minus left brace X right headed arrow A right brace right brace and left brace of left parenthesis X minus of left brace B right brace right parenthesis right headed arrow A right brace right brace is equivalent to F. Line 2, indented once. then replace X right headed arrow A with left parenthesis X minus left brace B right brace right parenthesis right headed arrow A in F."/>
          <p:cNvGraphicFramePr>
            <a:graphicFrameLocks noChangeAspect="1"/>
          </p:cNvGraphicFramePr>
          <p:nvPr>
            <p:extLst>
              <p:ext uri="{D42A27DB-BD31-4B8C-83A1-F6EECF244321}">
                <p14:modId xmlns:p14="http://schemas.microsoft.com/office/powerpoint/2010/main" val="1573710502"/>
              </p:ext>
            </p:extLst>
          </p:nvPr>
        </p:nvGraphicFramePr>
        <p:xfrm>
          <a:off x="1946721" y="3775276"/>
          <a:ext cx="5221064" cy="838168"/>
        </p:xfrm>
        <a:graphic>
          <a:graphicData uri="http://schemas.openxmlformats.org/presentationml/2006/ole">
            <mc:AlternateContent xmlns:mc="http://schemas.openxmlformats.org/markup-compatibility/2006">
              <mc:Choice xmlns:v="urn:schemas-microsoft-com:vml" Requires="v">
                <p:oleObj spid="_x0000_s30797" name="Equation" r:id="rId5" imgW="3797280" imgH="609480" progId="Equation.DSMT4">
                  <p:embed/>
                </p:oleObj>
              </mc:Choice>
              <mc:Fallback>
                <p:oleObj name="Equation" r:id="rId5" imgW="3797280" imgH="609480" progId="Equation.DSMT4">
                  <p:embed/>
                  <p:pic>
                    <p:nvPicPr>
                      <p:cNvPr id="12" name="Object 11"/>
                      <p:cNvPicPr/>
                      <p:nvPr/>
                    </p:nvPicPr>
                    <p:blipFill>
                      <a:blip r:embed="rId6"/>
                      <a:stretch>
                        <a:fillRect/>
                      </a:stretch>
                    </p:blipFill>
                    <p:spPr>
                      <a:xfrm>
                        <a:off x="1946721" y="3775276"/>
                        <a:ext cx="5221064" cy="838168"/>
                      </a:xfrm>
                      <a:prstGeom prst="rect">
                        <a:avLst/>
                      </a:prstGeom>
                    </p:spPr>
                  </p:pic>
                </p:oleObj>
              </mc:Fallback>
            </mc:AlternateContent>
          </a:graphicData>
        </a:graphic>
      </p:graphicFrame>
      <p:sp>
        <p:nvSpPr>
          <p:cNvPr id="15" name="Content Placeholder 14"/>
          <p:cNvSpPr>
            <a:spLocks noGrp="1"/>
          </p:cNvSpPr>
          <p:nvPr>
            <p:ph sz="quarter" idx="17"/>
          </p:nvPr>
        </p:nvSpPr>
        <p:spPr>
          <a:xfrm>
            <a:off x="464574" y="4642851"/>
            <a:ext cx="8450826" cy="334297"/>
          </a:xfrm>
        </p:spPr>
        <p:txBody>
          <a:bodyPr/>
          <a:lstStyle/>
          <a:p>
            <a:pPr marL="1150938" indent="0">
              <a:buNone/>
            </a:pPr>
            <a:r>
              <a:rPr lang="en-US" altLang="en-US" b="1" dirty="0">
                <a:solidFill>
                  <a:schemeClr val="tx1"/>
                </a:solidFill>
                <a:latin typeface="+mn-lt"/>
              </a:rPr>
              <a:t>(* The above constitutes a removal of the extraneous attribute B from X </a:t>
            </a:r>
            <a:r>
              <a:rPr lang="en-US" altLang="en-US" b="1" dirty="0" smtClean="0">
                <a:solidFill>
                  <a:schemeClr val="tx1"/>
                </a:solidFill>
                <a:latin typeface="+mn-lt"/>
              </a:rPr>
              <a:t>*)</a:t>
            </a:r>
            <a:endParaRPr lang="en-US" altLang="en-US" b="1" dirty="0">
              <a:solidFill>
                <a:schemeClr val="tx1"/>
              </a:solidFill>
              <a:latin typeface="+mn-lt"/>
            </a:endParaRPr>
          </a:p>
        </p:txBody>
      </p:sp>
      <p:sp>
        <p:nvSpPr>
          <p:cNvPr id="16" name="Content Placeholder 15"/>
          <p:cNvSpPr>
            <a:spLocks noGrp="1"/>
          </p:cNvSpPr>
          <p:nvPr>
            <p:ph sz="quarter" idx="18"/>
          </p:nvPr>
        </p:nvSpPr>
        <p:spPr>
          <a:xfrm>
            <a:off x="457200" y="5000426"/>
            <a:ext cx="6417387" cy="353125"/>
          </a:xfrm>
        </p:spPr>
        <p:txBody>
          <a:bodyPr/>
          <a:lstStyle/>
          <a:p>
            <a:pPr marL="1143000" indent="-429768">
              <a:buFont typeface="+mj-lt"/>
              <a:buAutoNum type="arabicPeriod" startAt="4"/>
            </a:pPr>
            <a:r>
              <a:rPr lang="en-US" altLang="en-US" dirty="0">
                <a:latin typeface="+mn-lt"/>
              </a:rPr>
              <a:t>For each remaining functional dependency X → A in F if</a:t>
            </a:r>
            <a:endParaRPr lang="en-US" dirty="0">
              <a:latin typeface="+mn-lt"/>
            </a:endParaRPr>
          </a:p>
        </p:txBody>
      </p:sp>
      <p:pic>
        <p:nvPicPr>
          <p:cNvPr id="24" name="Picture 23" descr="left brace F minus left brace X right headed arrow A right brace right brace"/>
          <p:cNvPicPr>
            <a:picLocks noChangeAspect="1"/>
          </p:cNvPicPr>
          <p:nvPr/>
        </p:nvPicPr>
        <p:blipFill rotWithShape="1">
          <a:blip r:embed="rId7"/>
          <a:srcRect l="15254" t="7761" r="7041" b="20561"/>
          <a:stretch/>
        </p:blipFill>
        <p:spPr>
          <a:xfrm>
            <a:off x="6859839" y="5015174"/>
            <a:ext cx="1563330" cy="353961"/>
          </a:xfrm>
          <a:prstGeom prst="rect">
            <a:avLst/>
          </a:prstGeom>
        </p:spPr>
      </p:pic>
      <p:sp>
        <p:nvSpPr>
          <p:cNvPr id="17" name="Content Placeholder 16"/>
          <p:cNvSpPr>
            <a:spLocks noGrp="1"/>
          </p:cNvSpPr>
          <p:nvPr>
            <p:ph sz="quarter" idx="19"/>
          </p:nvPr>
        </p:nvSpPr>
        <p:spPr>
          <a:xfrm>
            <a:off x="1637072" y="5319420"/>
            <a:ext cx="4320108" cy="427983"/>
          </a:xfrm>
        </p:spPr>
        <p:txBody>
          <a:bodyPr/>
          <a:lstStyle/>
          <a:p>
            <a:pPr marL="0" indent="0">
              <a:buNone/>
            </a:pPr>
            <a:r>
              <a:rPr lang="en-US" altLang="en-US" dirty="0">
                <a:latin typeface="+mn-lt"/>
              </a:rPr>
              <a:t>is equivalent to F, then remove X → A from F</a:t>
            </a:r>
            <a:r>
              <a:rPr lang="en-US" altLang="en-US" dirty="0" smtClean="0">
                <a:latin typeface="+mn-lt"/>
              </a:rPr>
              <a:t>.</a:t>
            </a:r>
            <a:endParaRPr lang="en-US" dirty="0">
              <a:latin typeface="+mn-lt"/>
            </a:endParaRPr>
          </a:p>
        </p:txBody>
      </p:sp>
      <p:sp>
        <p:nvSpPr>
          <p:cNvPr id="18" name="Content Placeholder 17"/>
          <p:cNvSpPr>
            <a:spLocks noGrp="1"/>
          </p:cNvSpPr>
          <p:nvPr>
            <p:ph sz="quarter" idx="20"/>
          </p:nvPr>
        </p:nvSpPr>
        <p:spPr>
          <a:xfrm>
            <a:off x="446140" y="5730790"/>
            <a:ext cx="7630441" cy="622320"/>
          </a:xfrm>
        </p:spPr>
        <p:txBody>
          <a:bodyPr/>
          <a:lstStyle/>
          <a:p>
            <a:pPr marL="1150938" indent="0">
              <a:buNone/>
            </a:pPr>
            <a:r>
              <a:rPr lang="en-US" altLang="en-US" b="1" dirty="0">
                <a:solidFill>
                  <a:schemeClr val="tx1"/>
                </a:solidFill>
                <a:latin typeface="+mn-lt"/>
              </a:rPr>
              <a:t>(* The above constitutes a removal of the redundant dependency </a:t>
            </a:r>
            <a:r>
              <a:rPr lang="en-US" altLang="en-US" dirty="0">
                <a:solidFill>
                  <a:schemeClr val="tx1"/>
                </a:solidFill>
                <a:latin typeface="+mn-lt"/>
                <a:ea typeface="MS PGothic" charset="-128"/>
              </a:rPr>
              <a:t>X </a:t>
            </a:r>
            <a:r>
              <a:rPr lang="en-US" dirty="0">
                <a:solidFill>
                  <a:schemeClr val="tx1"/>
                </a:solidFill>
                <a:latin typeface="+mn-lt"/>
                <a:sym typeface="Symbol" panose="05050102010706020507" pitchFamily="18" charset="2"/>
              </a:rPr>
              <a:t></a:t>
            </a:r>
            <a:r>
              <a:rPr lang="en-US" altLang="en-US" dirty="0">
                <a:solidFill>
                  <a:schemeClr val="tx1"/>
                </a:solidFill>
                <a:latin typeface="+mn-lt"/>
                <a:ea typeface="MS PGothic" charset="-128"/>
              </a:rPr>
              <a:t> A </a:t>
            </a:r>
            <a:r>
              <a:rPr lang="en-US" altLang="en-US" b="1" dirty="0">
                <a:solidFill>
                  <a:schemeClr val="tx1"/>
                </a:solidFill>
                <a:latin typeface="+mn-lt"/>
              </a:rPr>
              <a:t>from F </a:t>
            </a:r>
            <a:r>
              <a:rPr lang="en-US" altLang="en-US" b="1" dirty="0" smtClean="0">
                <a:solidFill>
                  <a:schemeClr val="tx1"/>
                </a:solidFill>
                <a:latin typeface="+mn-lt"/>
              </a:rPr>
              <a:t>*)</a:t>
            </a:r>
            <a:endParaRPr lang="en-US" altLang="en-US" b="1" dirty="0">
              <a:solidFill>
                <a:schemeClr val="tx1"/>
              </a:solidFill>
              <a:latin typeface="+mn-lt"/>
            </a:endParaRPr>
          </a:p>
        </p:txBody>
      </p:sp>
    </p:spTree>
    <p:extLst>
      <p:ext uri="{BB962C8B-B14F-4D97-AF65-F5344CB8AC3E}">
        <p14:creationId xmlns:p14="http://schemas.microsoft.com/office/powerpoint/2010/main" val="4226130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Computing the Minimal Sets of </a:t>
            </a:r>
            <a:r>
              <a:rPr lang="en-US" altLang="en-US" dirty="0" smtClean="0"/>
              <a:t>F</a:t>
            </a:r>
            <a:r>
              <a:rPr lang="en-US" altLang="en-US" sz="100" dirty="0" smtClean="0"/>
              <a:t> </a:t>
            </a:r>
            <a:r>
              <a:rPr lang="en-US" altLang="en-US" dirty="0" smtClean="0"/>
              <a:t>D</a:t>
            </a:r>
            <a:r>
              <a:rPr lang="en-US" altLang="en-US" sz="100" dirty="0" smtClean="0"/>
              <a:t> </a:t>
            </a:r>
            <a:r>
              <a:rPr lang="en-US" altLang="en-US" dirty="0" smtClean="0"/>
              <a:t>s </a:t>
            </a:r>
            <a:r>
              <a:rPr lang="en-US" altLang="en-US" sz="2000" b="0" dirty="0" smtClean="0"/>
              <a:t>(1 of 2)</a:t>
            </a:r>
            <a:endParaRPr lang="en-US" sz="2000" b="0" dirty="0"/>
          </a:p>
        </p:txBody>
      </p:sp>
      <p:sp>
        <p:nvSpPr>
          <p:cNvPr id="3" name="Text Placeholder 2"/>
          <p:cNvSpPr>
            <a:spLocks noGrp="1"/>
          </p:cNvSpPr>
          <p:nvPr>
            <p:ph type="body" idx="1"/>
          </p:nvPr>
        </p:nvSpPr>
        <p:spPr>
          <a:xfrm>
            <a:off x="457200" y="1600201"/>
            <a:ext cx="8229600" cy="365689"/>
          </a:xfrm>
        </p:spPr>
        <p:txBody>
          <a:bodyPr/>
          <a:lstStyle/>
          <a:p>
            <a:pPr>
              <a:spcBef>
                <a:spcPts val="600"/>
              </a:spcBef>
              <a:buFont typeface="Wingdings" panose="05000000000000000000" pitchFamily="2" charset="2"/>
              <a:buNone/>
            </a:pPr>
            <a:r>
              <a:rPr lang="en-US" altLang="en-US" sz="1800" dirty="0" smtClean="0">
                <a:latin typeface="+mn-lt"/>
              </a:rPr>
              <a:t>We illustrate algorithm 15.2 with the following:</a:t>
            </a:r>
          </a:p>
        </p:txBody>
      </p:sp>
      <p:sp>
        <p:nvSpPr>
          <p:cNvPr id="4" name="Content Placeholder 3"/>
          <p:cNvSpPr>
            <a:spLocks noGrp="1"/>
          </p:cNvSpPr>
          <p:nvPr>
            <p:ph sz="quarter" idx="13"/>
          </p:nvPr>
        </p:nvSpPr>
        <p:spPr>
          <a:xfrm>
            <a:off x="457201" y="1957954"/>
            <a:ext cx="2949676" cy="364102"/>
          </a:xfrm>
        </p:spPr>
        <p:txBody>
          <a:bodyPr/>
          <a:lstStyle/>
          <a:p>
            <a:pPr marL="432" indent="0">
              <a:buNone/>
            </a:pPr>
            <a:r>
              <a:rPr lang="en-US" altLang="en-US" sz="1800" dirty="0">
                <a:latin typeface="+mn-lt"/>
              </a:rPr>
              <a:t>Let the given set of F</a:t>
            </a:r>
            <a:r>
              <a:rPr lang="en-US" altLang="en-US" sz="100" dirty="0">
                <a:latin typeface="+mn-lt"/>
              </a:rPr>
              <a:t> </a:t>
            </a:r>
            <a:r>
              <a:rPr lang="en-US" altLang="en-US" sz="1800" dirty="0" smtClean="0">
                <a:latin typeface="+mn-lt"/>
              </a:rPr>
              <a:t>D</a:t>
            </a:r>
            <a:r>
              <a:rPr lang="en-US" altLang="en-US" sz="100" dirty="0" smtClean="0">
                <a:latin typeface="+mn-lt"/>
              </a:rPr>
              <a:t> </a:t>
            </a:r>
            <a:r>
              <a:rPr lang="en-US" altLang="en-US" sz="1800" dirty="0" smtClean="0">
                <a:latin typeface="+mn-lt"/>
              </a:rPr>
              <a:t>s </a:t>
            </a:r>
            <a:r>
              <a:rPr lang="en-US" altLang="en-US" sz="1800" dirty="0">
                <a:latin typeface="+mn-lt"/>
              </a:rPr>
              <a:t>be</a:t>
            </a:r>
            <a:endParaRPr lang="en-US" sz="1800" dirty="0">
              <a:latin typeface="+mn-lt"/>
            </a:endParaRPr>
          </a:p>
        </p:txBody>
      </p:sp>
      <p:pic>
        <p:nvPicPr>
          <p:cNvPr id="9" name="Picture 8" descr="E colon left brace B right headed arrow A, D right headed arrow A, A B right headed arrow D right brace period"/>
          <p:cNvPicPr>
            <a:picLocks noChangeAspect="1"/>
          </p:cNvPicPr>
          <p:nvPr/>
        </p:nvPicPr>
        <p:blipFill rotWithShape="1">
          <a:blip r:embed="rId2"/>
          <a:srcRect l="9611" t="6694" r="2880" b="18641"/>
          <a:stretch/>
        </p:blipFill>
        <p:spPr>
          <a:xfrm>
            <a:off x="3406877" y="2012250"/>
            <a:ext cx="3067665" cy="368709"/>
          </a:xfrm>
          <a:prstGeom prst="rect">
            <a:avLst/>
          </a:prstGeom>
        </p:spPr>
      </p:pic>
      <p:sp>
        <p:nvSpPr>
          <p:cNvPr id="5" name="Content Placeholder 4"/>
          <p:cNvSpPr>
            <a:spLocks noGrp="1"/>
          </p:cNvSpPr>
          <p:nvPr>
            <p:ph sz="quarter" idx="14"/>
          </p:nvPr>
        </p:nvSpPr>
        <p:spPr>
          <a:xfrm>
            <a:off x="6504038" y="1970551"/>
            <a:ext cx="2123768" cy="467288"/>
          </a:xfrm>
        </p:spPr>
        <p:txBody>
          <a:bodyPr/>
          <a:lstStyle/>
          <a:p>
            <a:pPr marL="432" indent="0">
              <a:buNone/>
            </a:pPr>
            <a:r>
              <a:rPr lang="en-US" altLang="en-US" sz="1800" dirty="0">
                <a:latin typeface="+mn-lt"/>
              </a:rPr>
              <a:t>w</a:t>
            </a:r>
            <a:r>
              <a:rPr lang="en-US" altLang="en-US" sz="1800" dirty="0" smtClean="0">
                <a:latin typeface="+mn-lt"/>
              </a:rPr>
              <a:t>e </a:t>
            </a:r>
            <a:r>
              <a:rPr lang="en-US" altLang="en-US" sz="1800" dirty="0">
                <a:latin typeface="+mn-lt"/>
              </a:rPr>
              <a:t>have to find </a:t>
            </a:r>
            <a:r>
              <a:rPr lang="en-US" altLang="en-US" sz="1800" dirty="0" smtClean="0">
                <a:latin typeface="+mn-lt"/>
              </a:rPr>
              <a:t>the</a:t>
            </a:r>
            <a:endParaRPr lang="en-US" altLang="en-US" sz="1800" dirty="0">
              <a:latin typeface="+mn-lt"/>
            </a:endParaRPr>
          </a:p>
        </p:txBody>
      </p:sp>
      <p:sp>
        <p:nvSpPr>
          <p:cNvPr id="6" name="Content Placeholder 5"/>
          <p:cNvSpPr>
            <a:spLocks noGrp="1"/>
          </p:cNvSpPr>
          <p:nvPr>
            <p:ph sz="quarter" idx="15"/>
          </p:nvPr>
        </p:nvSpPr>
        <p:spPr>
          <a:xfrm>
            <a:off x="457201" y="2294675"/>
            <a:ext cx="8229600" cy="3235969"/>
          </a:xfrm>
        </p:spPr>
        <p:txBody>
          <a:bodyPr/>
          <a:lstStyle/>
          <a:p>
            <a:pPr marL="0" indent="0" algn="just">
              <a:spcBef>
                <a:spcPts val="600"/>
              </a:spcBef>
              <a:buFont typeface="Wingdings" panose="05000000000000000000" pitchFamily="2" charset="2"/>
              <a:buNone/>
            </a:pPr>
            <a:r>
              <a:rPr lang="en-US" altLang="en-US" sz="1800" dirty="0">
                <a:latin typeface="+mn-lt"/>
              </a:rPr>
              <a:t>minimum cover of </a:t>
            </a:r>
            <a:r>
              <a:rPr lang="en-US" altLang="en-US" sz="1800" i="1" dirty="0">
                <a:latin typeface="+mn-lt"/>
              </a:rPr>
              <a:t>E</a:t>
            </a:r>
            <a:r>
              <a:rPr lang="en-US" altLang="en-US" sz="1800" dirty="0">
                <a:latin typeface="+mn-lt"/>
              </a:rPr>
              <a:t>.</a:t>
            </a:r>
          </a:p>
          <a:p>
            <a:r>
              <a:rPr lang="en-US" altLang="en-US" sz="1800" dirty="0">
                <a:latin typeface="+mn-lt"/>
              </a:rPr>
              <a:t>All above dependencies are in canonical form; so we have completed step 1 of Algorithm 10.2 and can proceed to step 2. In step 2 we need to determine if </a:t>
            </a:r>
            <a:r>
              <a:rPr lang="en-US" altLang="en-US" sz="1800" i="1" dirty="0">
                <a:latin typeface="+mn-lt"/>
              </a:rPr>
              <a:t>A</a:t>
            </a:r>
            <a:r>
              <a:rPr lang="en-US" altLang="en-US" sz="100" i="1" dirty="0">
                <a:latin typeface="+mn-lt"/>
              </a:rPr>
              <a:t> </a:t>
            </a:r>
            <a:r>
              <a:rPr lang="en-US" altLang="en-US" sz="1800" i="1" dirty="0">
                <a:latin typeface="+mn-lt"/>
              </a:rPr>
              <a:t>B </a:t>
            </a:r>
            <a:r>
              <a:rPr lang="en-US" altLang="en-US" sz="1800" dirty="0">
                <a:latin typeface="+mn-lt"/>
              </a:rPr>
              <a:t>→ </a:t>
            </a:r>
            <a:r>
              <a:rPr lang="en-US" altLang="en-US" sz="1800" i="1" dirty="0">
                <a:latin typeface="+mn-lt"/>
              </a:rPr>
              <a:t>D </a:t>
            </a:r>
            <a:r>
              <a:rPr lang="en-US" altLang="en-US" sz="1800" dirty="0">
                <a:latin typeface="+mn-lt"/>
              </a:rPr>
              <a:t>has any redundant attribute on the left-hand side; that is, can it be replaced by </a:t>
            </a:r>
            <a:r>
              <a:rPr lang="en-US" altLang="en-US" sz="1800" i="1" dirty="0">
                <a:latin typeface="+mn-lt"/>
              </a:rPr>
              <a:t>B </a:t>
            </a:r>
            <a:r>
              <a:rPr lang="en-US" altLang="en-US" sz="1800" dirty="0">
                <a:latin typeface="+mn-lt"/>
              </a:rPr>
              <a:t>→ </a:t>
            </a:r>
            <a:r>
              <a:rPr lang="en-US" altLang="en-US" sz="1800" i="1" dirty="0">
                <a:latin typeface="+mn-lt"/>
              </a:rPr>
              <a:t>D </a:t>
            </a:r>
            <a:r>
              <a:rPr lang="en-US" altLang="en-US" sz="1800" dirty="0">
                <a:latin typeface="+mn-lt"/>
              </a:rPr>
              <a:t>or </a:t>
            </a:r>
            <a:r>
              <a:rPr lang="en-US" altLang="en-US" sz="1800" i="1" dirty="0">
                <a:latin typeface="+mn-lt"/>
              </a:rPr>
              <a:t>A </a:t>
            </a:r>
            <a:r>
              <a:rPr lang="en-US" altLang="en-US" sz="1800" dirty="0">
                <a:latin typeface="+mn-lt"/>
              </a:rPr>
              <a:t>→ </a:t>
            </a:r>
            <a:r>
              <a:rPr lang="en-US" altLang="en-US" sz="1800" i="1" dirty="0">
                <a:latin typeface="+mn-lt"/>
              </a:rPr>
              <a:t>D</a:t>
            </a:r>
            <a:r>
              <a:rPr lang="en-US" altLang="en-US" sz="1800" dirty="0">
                <a:latin typeface="+mn-lt"/>
              </a:rPr>
              <a:t>? </a:t>
            </a:r>
          </a:p>
          <a:p>
            <a:r>
              <a:rPr lang="en-US" altLang="en-US" sz="1800" dirty="0">
                <a:latin typeface="+mn-lt"/>
              </a:rPr>
              <a:t>Since B → A, by augmenting with </a:t>
            </a:r>
            <a:r>
              <a:rPr lang="en-US" altLang="en-US" sz="1800" i="1" dirty="0">
                <a:latin typeface="+mn-lt"/>
              </a:rPr>
              <a:t>B </a:t>
            </a:r>
            <a:r>
              <a:rPr lang="en-US" altLang="en-US" sz="1800" dirty="0">
                <a:latin typeface="+mn-lt"/>
              </a:rPr>
              <a:t>on both sides (I</a:t>
            </a:r>
            <a:r>
              <a:rPr lang="en-US" altLang="en-US" sz="100" dirty="0">
                <a:latin typeface="+mn-lt"/>
              </a:rPr>
              <a:t> </a:t>
            </a:r>
            <a:r>
              <a:rPr lang="en-US" altLang="en-US" sz="1800" dirty="0">
                <a:latin typeface="+mn-lt"/>
              </a:rPr>
              <a:t>R</a:t>
            </a:r>
            <a:r>
              <a:rPr lang="en-US" altLang="en-US" sz="100" dirty="0">
                <a:latin typeface="+mn-lt"/>
              </a:rPr>
              <a:t> </a:t>
            </a:r>
            <a:r>
              <a:rPr lang="en-US" altLang="en-US" sz="1800" dirty="0">
                <a:latin typeface="+mn-lt"/>
              </a:rPr>
              <a:t>2), we have </a:t>
            </a:r>
            <a:r>
              <a:rPr lang="en-US" altLang="en-US" sz="1800" i="1" dirty="0">
                <a:latin typeface="+mn-lt"/>
              </a:rPr>
              <a:t>B</a:t>
            </a:r>
            <a:r>
              <a:rPr lang="en-US" altLang="en-US" sz="100" i="1" dirty="0">
                <a:latin typeface="+mn-lt"/>
              </a:rPr>
              <a:t> </a:t>
            </a:r>
            <a:r>
              <a:rPr lang="en-US" altLang="en-US" sz="1800" i="1" dirty="0" err="1">
                <a:latin typeface="+mn-lt"/>
              </a:rPr>
              <a:t>B</a:t>
            </a:r>
            <a:r>
              <a:rPr lang="en-US" altLang="en-US" sz="1800" i="1" dirty="0">
                <a:latin typeface="+mn-lt"/>
              </a:rPr>
              <a:t> </a:t>
            </a:r>
            <a:r>
              <a:rPr lang="en-US" altLang="en-US" sz="1800" dirty="0">
                <a:latin typeface="+mn-lt"/>
              </a:rPr>
              <a:t>→ </a:t>
            </a:r>
            <a:r>
              <a:rPr lang="en-US" altLang="en-US" sz="1800" i="1" dirty="0">
                <a:latin typeface="+mn-lt"/>
              </a:rPr>
              <a:t>A</a:t>
            </a:r>
            <a:r>
              <a:rPr lang="en-US" altLang="en-US" sz="100" i="1" dirty="0">
                <a:latin typeface="+mn-lt"/>
              </a:rPr>
              <a:t> </a:t>
            </a:r>
            <a:r>
              <a:rPr lang="en-US" altLang="en-US" sz="1800" i="1" dirty="0">
                <a:latin typeface="+mn-lt"/>
              </a:rPr>
              <a:t>B</a:t>
            </a:r>
            <a:r>
              <a:rPr lang="en-US" altLang="en-US" sz="1800" dirty="0">
                <a:latin typeface="+mn-lt"/>
              </a:rPr>
              <a:t>, or </a:t>
            </a:r>
            <a:r>
              <a:rPr lang="en-US" altLang="en-US" sz="1800" i="1" dirty="0">
                <a:latin typeface="+mn-lt"/>
              </a:rPr>
              <a:t>B </a:t>
            </a:r>
            <a:r>
              <a:rPr lang="en-US" altLang="en-US" sz="1800" dirty="0">
                <a:latin typeface="+mn-lt"/>
              </a:rPr>
              <a:t>→ </a:t>
            </a:r>
            <a:r>
              <a:rPr lang="en-US" altLang="en-US" sz="1800" i="1" dirty="0">
                <a:latin typeface="+mn-lt"/>
              </a:rPr>
              <a:t>A</a:t>
            </a:r>
            <a:r>
              <a:rPr lang="en-US" altLang="en-US" sz="100" i="1" dirty="0">
                <a:latin typeface="+mn-lt"/>
              </a:rPr>
              <a:t> </a:t>
            </a:r>
            <a:r>
              <a:rPr lang="en-US" altLang="en-US" sz="1800" i="1" dirty="0">
                <a:latin typeface="+mn-lt"/>
              </a:rPr>
              <a:t>B </a:t>
            </a:r>
            <a:r>
              <a:rPr lang="en-US" altLang="en-US" sz="1800" dirty="0">
                <a:latin typeface="+mn-lt"/>
              </a:rPr>
              <a:t>(</a:t>
            </a:r>
            <a:r>
              <a:rPr lang="en-US" altLang="en-US" sz="1800" dirty="0" err="1">
                <a:latin typeface="+mn-lt"/>
              </a:rPr>
              <a:t>i</a:t>
            </a:r>
            <a:r>
              <a:rPr lang="en-US" altLang="en-US" sz="1800" dirty="0">
                <a:latin typeface="+mn-lt"/>
              </a:rPr>
              <a:t>). However, </a:t>
            </a:r>
            <a:r>
              <a:rPr lang="en-US" altLang="en-US" sz="1800" i="1" dirty="0">
                <a:latin typeface="+mn-lt"/>
              </a:rPr>
              <a:t>A</a:t>
            </a:r>
            <a:r>
              <a:rPr lang="en-US" altLang="en-US" sz="100" i="1" dirty="0">
                <a:latin typeface="+mn-lt"/>
              </a:rPr>
              <a:t> </a:t>
            </a:r>
            <a:r>
              <a:rPr lang="en-US" altLang="en-US" sz="1800" i="1" dirty="0">
                <a:latin typeface="+mn-lt"/>
              </a:rPr>
              <a:t>B </a:t>
            </a:r>
            <a:r>
              <a:rPr lang="en-US" altLang="en-US" sz="1800" dirty="0">
                <a:latin typeface="+mn-lt"/>
              </a:rPr>
              <a:t>→ </a:t>
            </a:r>
            <a:r>
              <a:rPr lang="en-US" altLang="en-US" sz="1800" i="1" dirty="0">
                <a:latin typeface="+mn-lt"/>
              </a:rPr>
              <a:t>D </a:t>
            </a:r>
            <a:r>
              <a:rPr lang="en-US" altLang="en-US" sz="1800" dirty="0">
                <a:latin typeface="+mn-lt"/>
              </a:rPr>
              <a:t>as given (ii</a:t>
            </a:r>
            <a:r>
              <a:rPr lang="en-US" altLang="en-US" sz="1800" dirty="0" smtClean="0">
                <a:latin typeface="+mn-lt"/>
              </a:rPr>
              <a:t>).</a:t>
            </a:r>
          </a:p>
          <a:p>
            <a:r>
              <a:rPr lang="en-US" altLang="en-US" sz="1800" dirty="0">
                <a:latin typeface="+mn-lt"/>
              </a:rPr>
              <a:t>Hence by the transitive rule (IR3), we get from (</a:t>
            </a:r>
            <a:r>
              <a:rPr lang="en-US" altLang="en-US" sz="1800" dirty="0" err="1">
                <a:latin typeface="+mn-lt"/>
              </a:rPr>
              <a:t>i</a:t>
            </a:r>
            <a:r>
              <a:rPr lang="en-US" altLang="en-US" sz="1800" dirty="0">
                <a:latin typeface="+mn-lt"/>
              </a:rPr>
              <a:t>) and (ii), </a:t>
            </a:r>
            <a:r>
              <a:rPr lang="en-US" altLang="en-US" sz="1800" i="1" dirty="0">
                <a:latin typeface="+mn-lt"/>
              </a:rPr>
              <a:t>B </a:t>
            </a:r>
            <a:r>
              <a:rPr lang="en-US" altLang="en-US" sz="1800" dirty="0">
                <a:latin typeface="+mn-lt"/>
              </a:rPr>
              <a:t>→ </a:t>
            </a:r>
            <a:r>
              <a:rPr lang="en-US" altLang="en-US" sz="1800" i="1" dirty="0">
                <a:latin typeface="+mn-lt"/>
              </a:rPr>
              <a:t>D</a:t>
            </a:r>
            <a:r>
              <a:rPr lang="en-US" altLang="en-US" sz="1800" dirty="0">
                <a:latin typeface="+mn-lt"/>
              </a:rPr>
              <a:t>. Hence </a:t>
            </a:r>
            <a:r>
              <a:rPr lang="en-US" altLang="en-US" sz="1800" i="1" dirty="0">
                <a:latin typeface="+mn-lt"/>
              </a:rPr>
              <a:t>A</a:t>
            </a:r>
            <a:r>
              <a:rPr lang="en-US" altLang="en-US" sz="100" i="1" dirty="0">
                <a:latin typeface="+mn-lt"/>
              </a:rPr>
              <a:t> </a:t>
            </a:r>
            <a:r>
              <a:rPr lang="en-US" altLang="en-US" sz="1800" i="1" dirty="0">
                <a:latin typeface="+mn-lt"/>
              </a:rPr>
              <a:t>B </a:t>
            </a:r>
            <a:r>
              <a:rPr lang="en-US" altLang="en-US" sz="1800" dirty="0">
                <a:latin typeface="+mn-lt"/>
              </a:rPr>
              <a:t>→ </a:t>
            </a:r>
            <a:r>
              <a:rPr lang="en-US" altLang="en-US" sz="1800" i="1" dirty="0">
                <a:latin typeface="+mn-lt"/>
              </a:rPr>
              <a:t>D </a:t>
            </a:r>
            <a:r>
              <a:rPr lang="en-US" altLang="en-US" sz="1800" dirty="0">
                <a:latin typeface="+mn-lt"/>
              </a:rPr>
              <a:t>may be replaced by </a:t>
            </a:r>
            <a:r>
              <a:rPr lang="en-US" altLang="en-US" sz="1800" i="1" dirty="0">
                <a:latin typeface="+mn-lt"/>
              </a:rPr>
              <a:t>B </a:t>
            </a:r>
            <a:r>
              <a:rPr lang="en-US" altLang="en-US" sz="1800" dirty="0">
                <a:latin typeface="+mn-lt"/>
              </a:rPr>
              <a:t>→ </a:t>
            </a:r>
            <a:r>
              <a:rPr lang="en-US" altLang="en-US" sz="1800" i="1" dirty="0">
                <a:latin typeface="+mn-lt"/>
              </a:rPr>
              <a:t>D</a:t>
            </a:r>
            <a:r>
              <a:rPr lang="en-US" altLang="en-US" sz="1800" dirty="0" smtClean="0">
                <a:latin typeface="+mn-lt"/>
              </a:rPr>
              <a:t>.</a:t>
            </a:r>
            <a:endParaRPr lang="en-US" altLang="en-US" sz="1800" dirty="0">
              <a:latin typeface="+mn-lt"/>
            </a:endParaRPr>
          </a:p>
        </p:txBody>
      </p:sp>
    </p:spTree>
    <p:extLst>
      <p:ext uri="{BB962C8B-B14F-4D97-AF65-F5344CB8AC3E}">
        <p14:creationId xmlns:p14="http://schemas.microsoft.com/office/powerpoint/2010/main" val="3441042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Computing the Minimal Sets of </a:t>
            </a:r>
            <a:r>
              <a:rPr lang="en-US" altLang="en-US" dirty="0" smtClean="0"/>
              <a:t>F</a:t>
            </a:r>
            <a:r>
              <a:rPr lang="en-US" altLang="en-US" sz="100" dirty="0" smtClean="0"/>
              <a:t> </a:t>
            </a:r>
            <a:r>
              <a:rPr lang="en-US" altLang="en-US" dirty="0" smtClean="0"/>
              <a:t>D</a:t>
            </a:r>
            <a:r>
              <a:rPr lang="en-US" altLang="en-US" sz="100" dirty="0" smtClean="0"/>
              <a:t> </a:t>
            </a:r>
            <a:r>
              <a:rPr lang="en-US" altLang="en-US" dirty="0" smtClean="0"/>
              <a:t>s </a:t>
            </a:r>
            <a:r>
              <a:rPr lang="en-US" altLang="en-US" sz="2000" b="0" dirty="0" smtClean="0"/>
              <a:t>(2 </a:t>
            </a:r>
            <a:r>
              <a:rPr lang="en-US" altLang="en-US" sz="2000" b="0" dirty="0"/>
              <a:t>of 2)</a:t>
            </a:r>
            <a:endParaRPr lang="en-US" dirty="0"/>
          </a:p>
        </p:txBody>
      </p:sp>
      <p:sp>
        <p:nvSpPr>
          <p:cNvPr id="3" name="Text Placeholder 2"/>
          <p:cNvSpPr>
            <a:spLocks noGrp="1"/>
          </p:cNvSpPr>
          <p:nvPr>
            <p:ph type="body" idx="1"/>
          </p:nvPr>
        </p:nvSpPr>
        <p:spPr>
          <a:xfrm>
            <a:off x="457200" y="1600201"/>
            <a:ext cx="5914103" cy="376083"/>
          </a:xfrm>
        </p:spPr>
        <p:txBody>
          <a:bodyPr/>
          <a:lstStyle/>
          <a:p>
            <a:pPr>
              <a:spcBef>
                <a:spcPts val="600"/>
              </a:spcBef>
            </a:pPr>
            <a:r>
              <a:rPr lang="en-US" altLang="en-US" sz="2000" dirty="0" smtClean="0">
                <a:latin typeface="+mn-lt"/>
              </a:rPr>
              <a:t>We </a:t>
            </a:r>
            <a:r>
              <a:rPr lang="en-US" altLang="en-US" sz="2000" dirty="0">
                <a:latin typeface="+mn-lt"/>
              </a:rPr>
              <a:t>now have a set equivalent to original </a:t>
            </a:r>
            <a:r>
              <a:rPr lang="en-US" altLang="en-US" sz="2000" i="1" dirty="0">
                <a:latin typeface="+mn-lt"/>
              </a:rPr>
              <a:t>E </a:t>
            </a:r>
            <a:r>
              <a:rPr lang="en-US" altLang="en-US" sz="2000" dirty="0">
                <a:latin typeface="+mn-lt"/>
              </a:rPr>
              <a:t>, </a:t>
            </a:r>
            <a:r>
              <a:rPr lang="en-US" altLang="en-US" sz="2000" dirty="0" smtClean="0">
                <a:latin typeface="+mn-lt"/>
              </a:rPr>
              <a:t>say</a:t>
            </a:r>
          </a:p>
        </p:txBody>
      </p:sp>
      <p:pic>
        <p:nvPicPr>
          <p:cNvPr id="9" name="Picture 8" descr="E prime colon left brace B right headed arrow A, D right headed arrow A, B right headed arrow D right brace period"/>
          <p:cNvPicPr>
            <a:picLocks noChangeAspect="1"/>
          </p:cNvPicPr>
          <p:nvPr/>
        </p:nvPicPr>
        <p:blipFill rotWithShape="1">
          <a:blip r:embed="rId2"/>
          <a:srcRect l="8838" t="11084" r="3015" b="25687"/>
          <a:stretch/>
        </p:blipFill>
        <p:spPr>
          <a:xfrm>
            <a:off x="781665" y="2050025"/>
            <a:ext cx="3347884" cy="339214"/>
          </a:xfrm>
          <a:prstGeom prst="rect">
            <a:avLst/>
          </a:prstGeom>
        </p:spPr>
      </p:pic>
      <p:sp>
        <p:nvSpPr>
          <p:cNvPr id="5" name="Content Placeholder 4"/>
          <p:cNvSpPr>
            <a:spLocks noGrp="1"/>
          </p:cNvSpPr>
          <p:nvPr>
            <p:ph sz="quarter" idx="14"/>
          </p:nvPr>
        </p:nvSpPr>
        <p:spPr>
          <a:xfrm>
            <a:off x="4085305" y="1983552"/>
            <a:ext cx="3864077" cy="383672"/>
          </a:xfrm>
        </p:spPr>
        <p:txBody>
          <a:bodyPr/>
          <a:lstStyle/>
          <a:p>
            <a:pPr marL="432" indent="0">
              <a:buNone/>
            </a:pPr>
            <a:r>
              <a:rPr lang="en-US" altLang="en-US" sz="2000" dirty="0">
                <a:latin typeface="+mn-lt"/>
              </a:rPr>
              <a:t>No further reduction is </a:t>
            </a:r>
            <a:r>
              <a:rPr lang="en-US" altLang="en-US" sz="2000" dirty="0" smtClean="0">
                <a:latin typeface="+mn-lt"/>
              </a:rPr>
              <a:t>possible</a:t>
            </a:r>
            <a:endParaRPr lang="en-US" altLang="en-US" sz="2000" dirty="0">
              <a:latin typeface="+mn-lt"/>
            </a:endParaRPr>
          </a:p>
        </p:txBody>
      </p:sp>
      <p:sp>
        <p:nvSpPr>
          <p:cNvPr id="7" name="Content Placeholder 6"/>
          <p:cNvSpPr>
            <a:spLocks noGrp="1"/>
          </p:cNvSpPr>
          <p:nvPr>
            <p:ph sz="quarter" idx="16"/>
          </p:nvPr>
        </p:nvSpPr>
        <p:spPr>
          <a:xfrm>
            <a:off x="457200" y="2367224"/>
            <a:ext cx="8229600" cy="1811031"/>
          </a:xfrm>
        </p:spPr>
        <p:txBody>
          <a:bodyPr/>
          <a:lstStyle/>
          <a:p>
            <a:pPr marL="236538" indent="0">
              <a:spcBef>
                <a:spcPts val="600"/>
              </a:spcBef>
              <a:buNone/>
            </a:pPr>
            <a:r>
              <a:rPr lang="en-US" altLang="en-US" sz="2000" dirty="0">
                <a:latin typeface="+mn-lt"/>
              </a:rPr>
              <a:t>in step 2 since all F</a:t>
            </a:r>
            <a:r>
              <a:rPr lang="en-US" altLang="en-US" sz="100" dirty="0">
                <a:latin typeface="+mn-lt"/>
              </a:rPr>
              <a:t> </a:t>
            </a:r>
            <a:r>
              <a:rPr lang="en-US" altLang="en-US" sz="2000" dirty="0">
                <a:latin typeface="+mn-lt"/>
              </a:rPr>
              <a:t>D</a:t>
            </a:r>
            <a:r>
              <a:rPr lang="en-US" altLang="en-US" sz="100" dirty="0">
                <a:latin typeface="+mn-lt"/>
              </a:rPr>
              <a:t> </a:t>
            </a:r>
            <a:r>
              <a:rPr lang="en-US" altLang="en-US" sz="2000" dirty="0">
                <a:latin typeface="+mn-lt"/>
              </a:rPr>
              <a:t>s </a:t>
            </a:r>
            <a:r>
              <a:rPr lang="en-US" altLang="en-US" sz="2000" dirty="0" smtClean="0">
                <a:latin typeface="+mn-lt"/>
              </a:rPr>
              <a:t>have a </a:t>
            </a:r>
            <a:r>
              <a:rPr lang="en-US" altLang="en-US" sz="2000" dirty="0">
                <a:latin typeface="+mn-lt"/>
              </a:rPr>
              <a:t>single attribute on the left-hand side.</a:t>
            </a:r>
          </a:p>
          <a:p>
            <a:pPr>
              <a:spcBef>
                <a:spcPts val="600"/>
              </a:spcBef>
            </a:pPr>
            <a:r>
              <a:rPr lang="en-US" altLang="en-US" sz="2000" dirty="0">
                <a:latin typeface="+mn-lt"/>
              </a:rPr>
              <a:t>In step 3 we look for a redundant F D in E′. By using the transitive rule on </a:t>
            </a:r>
            <a:r>
              <a:rPr lang="en-US" altLang="en-US" sz="2000" i="1" dirty="0">
                <a:latin typeface="+mn-lt"/>
              </a:rPr>
              <a:t>B </a:t>
            </a:r>
            <a:r>
              <a:rPr lang="en-US" altLang="en-US" sz="2000" dirty="0">
                <a:latin typeface="+mn-lt"/>
              </a:rPr>
              <a:t>→ </a:t>
            </a:r>
            <a:r>
              <a:rPr lang="en-US" altLang="en-US" sz="2000" i="1" dirty="0">
                <a:latin typeface="+mn-lt"/>
              </a:rPr>
              <a:t>D </a:t>
            </a:r>
            <a:r>
              <a:rPr lang="en-US" altLang="en-US" sz="2000" dirty="0">
                <a:latin typeface="+mn-lt"/>
              </a:rPr>
              <a:t>and </a:t>
            </a:r>
            <a:r>
              <a:rPr lang="en-US" altLang="en-US" sz="2000" i="1" dirty="0">
                <a:latin typeface="+mn-lt"/>
              </a:rPr>
              <a:t>D </a:t>
            </a:r>
            <a:r>
              <a:rPr lang="en-US" altLang="en-US" sz="2000" dirty="0">
                <a:latin typeface="+mn-lt"/>
              </a:rPr>
              <a:t>→ </a:t>
            </a:r>
            <a:r>
              <a:rPr lang="en-US" altLang="en-US" sz="2000" i="1" dirty="0">
                <a:latin typeface="+mn-lt"/>
              </a:rPr>
              <a:t>A</a:t>
            </a:r>
            <a:r>
              <a:rPr lang="en-US" altLang="en-US" sz="2000" dirty="0">
                <a:latin typeface="+mn-lt"/>
              </a:rPr>
              <a:t>, we derive </a:t>
            </a:r>
            <a:r>
              <a:rPr lang="en-US" altLang="en-US" sz="2000" i="1" dirty="0">
                <a:latin typeface="+mn-lt"/>
              </a:rPr>
              <a:t>B </a:t>
            </a:r>
            <a:r>
              <a:rPr lang="en-US" altLang="en-US" sz="2000" dirty="0">
                <a:latin typeface="+mn-lt"/>
              </a:rPr>
              <a:t>→ </a:t>
            </a:r>
            <a:r>
              <a:rPr lang="en-US" altLang="en-US" sz="2000" i="1" dirty="0">
                <a:latin typeface="+mn-lt"/>
              </a:rPr>
              <a:t>A</a:t>
            </a:r>
            <a:r>
              <a:rPr lang="en-US" altLang="en-US" sz="2000" dirty="0">
                <a:latin typeface="+mn-lt"/>
              </a:rPr>
              <a:t>. Hence </a:t>
            </a:r>
            <a:r>
              <a:rPr lang="en-US" altLang="en-US" sz="2000" i="1" dirty="0">
                <a:latin typeface="+mn-lt"/>
              </a:rPr>
              <a:t>B </a:t>
            </a:r>
            <a:r>
              <a:rPr lang="en-US" altLang="en-US" sz="2000" dirty="0">
                <a:latin typeface="+mn-lt"/>
              </a:rPr>
              <a:t>→ </a:t>
            </a:r>
            <a:r>
              <a:rPr lang="en-US" altLang="en-US" sz="2000" i="1" dirty="0">
                <a:latin typeface="+mn-lt"/>
              </a:rPr>
              <a:t>A </a:t>
            </a:r>
            <a:r>
              <a:rPr lang="en-US" altLang="en-US" sz="2000" dirty="0">
                <a:latin typeface="+mn-lt"/>
              </a:rPr>
              <a:t>is redundant in E’ and can be eliminated.</a:t>
            </a:r>
          </a:p>
          <a:p>
            <a:pPr>
              <a:spcBef>
                <a:spcPts val="600"/>
              </a:spcBef>
            </a:pPr>
            <a:r>
              <a:rPr lang="en-US" altLang="en-US" sz="2000" dirty="0">
                <a:latin typeface="+mn-lt"/>
              </a:rPr>
              <a:t>Hence the minimum cover of E </a:t>
            </a:r>
            <a:r>
              <a:rPr lang="en-US" altLang="en-US" sz="2000" dirty="0" smtClean="0">
                <a:latin typeface="+mn-lt"/>
              </a:rPr>
              <a:t>is</a:t>
            </a:r>
            <a:endParaRPr lang="en-US" altLang="en-US" sz="2000" dirty="0">
              <a:latin typeface="+mn-lt"/>
            </a:endParaRPr>
          </a:p>
        </p:txBody>
      </p:sp>
      <p:pic>
        <p:nvPicPr>
          <p:cNvPr id="10" name="Picture 9" descr="left brace B right headed arrow D, D right headed arrow A right brace period"/>
          <p:cNvPicPr>
            <a:picLocks noChangeAspect="1"/>
          </p:cNvPicPr>
          <p:nvPr/>
        </p:nvPicPr>
        <p:blipFill rotWithShape="1">
          <a:blip r:embed="rId3"/>
          <a:srcRect l="15118" t="11518" b="19756"/>
          <a:stretch/>
        </p:blipFill>
        <p:spPr>
          <a:xfrm>
            <a:off x="4631832" y="3834978"/>
            <a:ext cx="1945111" cy="347341"/>
          </a:xfrm>
          <a:prstGeom prst="rect">
            <a:avLst/>
          </a:prstGeom>
        </p:spPr>
      </p:pic>
    </p:spTree>
    <p:extLst>
      <p:ext uri="{BB962C8B-B14F-4D97-AF65-F5344CB8AC3E}">
        <p14:creationId xmlns:p14="http://schemas.microsoft.com/office/powerpoint/2010/main" val="3571954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MS PGothic" charset="-128"/>
              </a:rPr>
              <a:t>Minimal Sets of F</a:t>
            </a:r>
            <a:r>
              <a:rPr lang="en-US" altLang="en-US" sz="100" dirty="0">
                <a:ea typeface="MS PGothic" charset="-128"/>
              </a:rPr>
              <a:t> </a:t>
            </a:r>
            <a:r>
              <a:rPr lang="en-US" altLang="en-US" dirty="0">
                <a:ea typeface="MS PGothic" charset="-128"/>
              </a:rPr>
              <a:t>D</a:t>
            </a:r>
            <a:r>
              <a:rPr lang="en-US" altLang="en-US" sz="100" dirty="0">
                <a:ea typeface="MS PGothic" charset="-128"/>
              </a:rPr>
              <a:t> </a:t>
            </a:r>
            <a:r>
              <a:rPr lang="en-US" altLang="en-US" dirty="0">
                <a:ea typeface="MS PGothic" charset="-128"/>
              </a:rPr>
              <a:t>s </a:t>
            </a:r>
            <a:r>
              <a:rPr lang="en-US" altLang="en-US" sz="2000" b="0" dirty="0" smtClean="0">
                <a:ea typeface="MS PGothic" charset="-128"/>
              </a:rPr>
              <a:t>(3 </a:t>
            </a:r>
            <a:r>
              <a:rPr lang="en-US" altLang="en-US" sz="2000" b="0" dirty="0">
                <a:ea typeface="MS PGothic" charset="-128"/>
              </a:rPr>
              <a:t>of </a:t>
            </a:r>
            <a:r>
              <a:rPr lang="en-US" altLang="en-US" sz="2000" b="0" dirty="0" smtClean="0">
                <a:ea typeface="MS PGothic" charset="-128"/>
              </a:rPr>
              <a:t>3)</a:t>
            </a:r>
            <a:endParaRPr lang="en-US" dirty="0"/>
          </a:p>
        </p:txBody>
      </p:sp>
      <p:sp>
        <p:nvSpPr>
          <p:cNvPr id="3" name="Text Placeholder 2"/>
          <p:cNvSpPr>
            <a:spLocks noGrp="1"/>
          </p:cNvSpPr>
          <p:nvPr>
            <p:ph type="body" idx="1"/>
          </p:nvPr>
        </p:nvSpPr>
        <p:spPr/>
        <p:txBody>
          <a:bodyPr/>
          <a:lstStyle/>
          <a:p>
            <a:r>
              <a:rPr lang="en-US" altLang="en-US" sz="2400" dirty="0">
                <a:latin typeface="+mn-lt"/>
                <a:ea typeface="MS PGothic" charset="-128"/>
              </a:rPr>
              <a:t>Every set of </a:t>
            </a:r>
            <a:r>
              <a:rPr lang="en-US" altLang="en-US" sz="2400" dirty="0" smtClean="0">
                <a:latin typeface="+mn-lt"/>
                <a:ea typeface="MS PGothic" charset="-128"/>
              </a:rPr>
              <a:t>F</a:t>
            </a:r>
            <a:r>
              <a:rPr lang="en-US" altLang="en-US" sz="100" dirty="0" smtClean="0">
                <a:latin typeface="+mn-lt"/>
                <a:ea typeface="MS PGothic" charset="-128"/>
              </a:rPr>
              <a:t> </a:t>
            </a:r>
            <a:r>
              <a:rPr lang="en-US" altLang="en-US" sz="2400" dirty="0" smtClean="0">
                <a:latin typeface="+mn-lt"/>
                <a:ea typeface="MS PGothic" charset="-128"/>
              </a:rPr>
              <a:t>D</a:t>
            </a:r>
            <a:r>
              <a:rPr lang="en-US" altLang="en-US" sz="100" dirty="0" smtClean="0">
                <a:latin typeface="+mn-lt"/>
                <a:ea typeface="MS PGothic" charset="-128"/>
              </a:rPr>
              <a:t> </a:t>
            </a:r>
            <a:r>
              <a:rPr lang="en-US" altLang="en-US" sz="2400" dirty="0" smtClean="0">
                <a:latin typeface="+mn-lt"/>
                <a:ea typeface="MS PGothic" charset="-128"/>
              </a:rPr>
              <a:t>s </a:t>
            </a:r>
            <a:r>
              <a:rPr lang="en-US" altLang="en-US" sz="2400" dirty="0">
                <a:latin typeface="+mn-lt"/>
                <a:ea typeface="MS PGothic" charset="-128"/>
              </a:rPr>
              <a:t>has an equivalent minimal set</a:t>
            </a:r>
          </a:p>
          <a:p>
            <a:r>
              <a:rPr lang="en-US" altLang="en-US" sz="2400" dirty="0">
                <a:latin typeface="+mn-lt"/>
                <a:ea typeface="MS PGothic" charset="-128"/>
              </a:rPr>
              <a:t>There can be several equivalent minimal sets</a:t>
            </a:r>
          </a:p>
          <a:p>
            <a:r>
              <a:rPr lang="en-US" altLang="en-US" sz="2400" dirty="0">
                <a:latin typeface="+mn-lt"/>
                <a:ea typeface="MS PGothic" charset="-128"/>
              </a:rPr>
              <a:t>There is no simple algorithm for computing a minimal set of </a:t>
            </a:r>
            <a:r>
              <a:rPr lang="en-US" altLang="en-US" sz="2400" dirty="0" smtClean="0">
                <a:latin typeface="+mn-lt"/>
                <a:ea typeface="MS PGothic" charset="-128"/>
              </a:rPr>
              <a:t>F</a:t>
            </a:r>
            <a:r>
              <a:rPr lang="en-US" altLang="en-US" sz="100" dirty="0" smtClean="0">
                <a:latin typeface="+mn-lt"/>
                <a:ea typeface="MS PGothic" charset="-128"/>
              </a:rPr>
              <a:t> </a:t>
            </a:r>
            <a:r>
              <a:rPr lang="en-US" altLang="en-US" sz="2400" dirty="0" smtClean="0">
                <a:latin typeface="+mn-lt"/>
                <a:ea typeface="MS PGothic" charset="-128"/>
              </a:rPr>
              <a:t>D</a:t>
            </a:r>
            <a:r>
              <a:rPr lang="en-US" altLang="en-US" sz="100" dirty="0" smtClean="0">
                <a:latin typeface="+mn-lt"/>
                <a:ea typeface="MS PGothic" charset="-128"/>
              </a:rPr>
              <a:t> </a:t>
            </a:r>
            <a:r>
              <a:rPr lang="en-US" altLang="en-US" sz="2400" dirty="0" smtClean="0">
                <a:latin typeface="+mn-lt"/>
                <a:ea typeface="MS PGothic" charset="-128"/>
              </a:rPr>
              <a:t>s </a:t>
            </a:r>
            <a:r>
              <a:rPr lang="en-US" altLang="en-US" sz="2400" dirty="0">
                <a:latin typeface="+mn-lt"/>
                <a:ea typeface="MS PGothic" charset="-128"/>
              </a:rPr>
              <a:t>that is equivalent to a set F of </a:t>
            </a:r>
            <a:r>
              <a:rPr lang="en-US" altLang="en-US" sz="2400" dirty="0" smtClean="0">
                <a:latin typeface="+mn-lt"/>
                <a:ea typeface="MS PGothic" charset="-128"/>
              </a:rPr>
              <a:t>F</a:t>
            </a:r>
            <a:r>
              <a:rPr lang="en-US" altLang="en-US" sz="100" dirty="0" smtClean="0">
                <a:latin typeface="+mn-lt"/>
                <a:ea typeface="MS PGothic" charset="-128"/>
              </a:rPr>
              <a:t> </a:t>
            </a:r>
            <a:r>
              <a:rPr lang="en-US" altLang="en-US" sz="2400" dirty="0" smtClean="0">
                <a:latin typeface="+mn-lt"/>
                <a:ea typeface="MS PGothic" charset="-128"/>
              </a:rPr>
              <a:t>D</a:t>
            </a:r>
            <a:r>
              <a:rPr lang="en-US" altLang="en-US" sz="100" dirty="0" smtClean="0">
                <a:latin typeface="+mn-lt"/>
                <a:ea typeface="MS PGothic" charset="-128"/>
              </a:rPr>
              <a:t> </a:t>
            </a:r>
            <a:r>
              <a:rPr lang="en-US" altLang="en-US" sz="2400" dirty="0" smtClean="0">
                <a:latin typeface="+mn-lt"/>
                <a:ea typeface="MS PGothic" charset="-128"/>
              </a:rPr>
              <a:t>s</a:t>
            </a:r>
            <a:r>
              <a:rPr lang="en-US" altLang="en-US" sz="2400" dirty="0">
                <a:latin typeface="+mn-lt"/>
                <a:ea typeface="MS PGothic" charset="-128"/>
              </a:rPr>
              <a:t>. The process of Algorithm 15.2 is used until no further reduction is possible.</a:t>
            </a:r>
          </a:p>
          <a:p>
            <a:r>
              <a:rPr lang="en-US" altLang="en-US" sz="2400" dirty="0">
                <a:latin typeface="+mn-lt"/>
                <a:ea typeface="MS PGothic" charset="-128"/>
              </a:rPr>
              <a:t>To synthesize a set of relations, we assume that we start with a set of dependencies that is a minimal set</a:t>
            </a:r>
          </a:p>
          <a:p>
            <a:pPr lvl="1"/>
            <a:r>
              <a:rPr lang="en-US" altLang="en-US" sz="2400" dirty="0">
                <a:latin typeface="+mn-lt"/>
                <a:ea typeface="MS PGothic" charset="-128"/>
              </a:rPr>
              <a:t>E.g., see algorithm 15.4 </a:t>
            </a:r>
          </a:p>
        </p:txBody>
      </p:sp>
    </p:spTree>
    <p:extLst>
      <p:ext uri="{BB962C8B-B14F-4D97-AF65-F5344CB8AC3E}">
        <p14:creationId xmlns:p14="http://schemas.microsoft.com/office/powerpoint/2010/main" val="4125610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chor="b"/>
          <a:lstStyle/>
          <a:p>
            <a:r>
              <a:rPr lang="en-US" altLang="en-US" dirty="0" smtClean="0"/>
              <a:t>Learning Objectives </a:t>
            </a:r>
            <a:r>
              <a:rPr lang="en-US" altLang="en-US" sz="2000" b="0" dirty="0" smtClean="0"/>
              <a:t>(1 of 2)</a:t>
            </a:r>
            <a:endParaRPr lang="en-US" sz="2000" b="0" dirty="0"/>
          </a:p>
        </p:txBody>
      </p:sp>
      <p:sp>
        <p:nvSpPr>
          <p:cNvPr id="8" name="Text Placeholder 7"/>
          <p:cNvSpPr>
            <a:spLocks noGrp="1"/>
          </p:cNvSpPr>
          <p:nvPr>
            <p:ph type="body" idx="1"/>
          </p:nvPr>
        </p:nvSpPr>
        <p:spPr/>
        <p:txBody>
          <a:bodyPr/>
          <a:lstStyle/>
          <a:p>
            <a:pPr marL="0" indent="0">
              <a:buNone/>
            </a:pPr>
            <a:r>
              <a:rPr lang="en-US" altLang="en-US" sz="2400" b="1" dirty="0" smtClean="0">
                <a:solidFill>
                  <a:schemeClr val="tx2"/>
                </a:solidFill>
                <a:latin typeface="+mn-lt"/>
              </a:rPr>
              <a:t>15.1</a:t>
            </a:r>
            <a:r>
              <a:rPr lang="en-US" altLang="en-US" sz="2400" dirty="0">
                <a:latin typeface="+mn-lt"/>
              </a:rPr>
              <a:t> </a:t>
            </a:r>
            <a:r>
              <a:rPr lang="en-US" altLang="en-US" sz="2400" dirty="0" smtClean="0">
                <a:latin typeface="+mn-lt"/>
              </a:rPr>
              <a:t>Further </a:t>
            </a:r>
            <a:r>
              <a:rPr lang="en-US" altLang="en-US" sz="2400" dirty="0">
                <a:latin typeface="+mn-lt"/>
              </a:rPr>
              <a:t>topics in Functional Dependencies </a:t>
            </a:r>
          </a:p>
          <a:p>
            <a:pPr marL="693738" lvl="1" indent="0">
              <a:buNone/>
            </a:pPr>
            <a:r>
              <a:rPr lang="en-US" altLang="en-US" sz="2400" b="1" dirty="0" smtClean="0">
                <a:solidFill>
                  <a:schemeClr val="tx2"/>
                </a:solidFill>
                <a:latin typeface="+mn-lt"/>
                <a:ea typeface="MS PGothic" charset="-128"/>
              </a:rPr>
              <a:t>15.1.1</a:t>
            </a:r>
            <a:r>
              <a:rPr lang="en-US" altLang="en-US" sz="2400" b="1" dirty="0" smtClean="0">
                <a:latin typeface="+mn-lt"/>
                <a:ea typeface="MS PGothic" charset="-128"/>
              </a:rPr>
              <a:t> </a:t>
            </a:r>
            <a:r>
              <a:rPr lang="en-US" altLang="en-US" sz="2400" dirty="0">
                <a:latin typeface="+mn-lt"/>
                <a:ea typeface="MS PGothic" charset="-128"/>
              </a:rPr>
              <a:t>Inference Rules for </a:t>
            </a:r>
            <a:r>
              <a:rPr lang="en-US" altLang="en-US" sz="2400" dirty="0" smtClean="0">
                <a:latin typeface="+mn-lt"/>
                <a:ea typeface="MS PGothic" charset="-128"/>
              </a:rPr>
              <a:t>F</a:t>
            </a:r>
            <a:r>
              <a:rPr lang="en-US" altLang="en-US" sz="100" dirty="0" smtClean="0">
                <a:latin typeface="+mn-lt"/>
                <a:ea typeface="MS PGothic" charset="-128"/>
              </a:rPr>
              <a:t> </a:t>
            </a:r>
            <a:r>
              <a:rPr lang="en-US" altLang="en-US" sz="2400" dirty="0" smtClean="0">
                <a:latin typeface="+mn-lt"/>
                <a:ea typeface="MS PGothic" charset="-128"/>
              </a:rPr>
              <a:t>D</a:t>
            </a:r>
            <a:r>
              <a:rPr lang="en-US" altLang="en-US" sz="100" dirty="0" smtClean="0">
                <a:latin typeface="+mn-lt"/>
                <a:ea typeface="MS PGothic" charset="-128"/>
              </a:rPr>
              <a:t> </a:t>
            </a:r>
            <a:r>
              <a:rPr lang="en-US" altLang="en-US" sz="2400" dirty="0" smtClean="0">
                <a:latin typeface="+mn-lt"/>
                <a:ea typeface="MS PGothic" charset="-128"/>
              </a:rPr>
              <a:t>s </a:t>
            </a:r>
            <a:endParaRPr lang="en-US" altLang="en-US" sz="2400" dirty="0">
              <a:latin typeface="+mn-lt"/>
              <a:ea typeface="MS PGothic" charset="-128"/>
            </a:endParaRPr>
          </a:p>
          <a:p>
            <a:pPr marL="693738" lvl="1" indent="0">
              <a:buNone/>
            </a:pPr>
            <a:r>
              <a:rPr lang="en-US" altLang="en-US" sz="2400" b="1" dirty="0" smtClean="0">
                <a:solidFill>
                  <a:schemeClr val="tx2"/>
                </a:solidFill>
                <a:latin typeface="+mn-lt"/>
                <a:ea typeface="MS PGothic" charset="-128"/>
              </a:rPr>
              <a:t>15.1.2</a:t>
            </a:r>
            <a:r>
              <a:rPr lang="en-US" altLang="en-US" sz="2400" b="1" dirty="0" smtClean="0">
                <a:latin typeface="+mn-lt"/>
                <a:ea typeface="MS PGothic" charset="-128"/>
              </a:rPr>
              <a:t> </a:t>
            </a:r>
            <a:r>
              <a:rPr lang="en-US" altLang="en-US" sz="2400" dirty="0">
                <a:latin typeface="+mn-lt"/>
                <a:ea typeface="MS PGothic" charset="-128"/>
              </a:rPr>
              <a:t>Equivalence of Sets of </a:t>
            </a:r>
            <a:r>
              <a:rPr lang="en-US" altLang="en-US" sz="2400" dirty="0" smtClean="0">
                <a:latin typeface="+mn-lt"/>
                <a:ea typeface="MS PGothic" charset="-128"/>
              </a:rPr>
              <a:t>F</a:t>
            </a:r>
            <a:r>
              <a:rPr lang="en-US" altLang="en-US" sz="100" dirty="0" smtClean="0">
                <a:latin typeface="+mn-lt"/>
                <a:ea typeface="MS PGothic" charset="-128"/>
              </a:rPr>
              <a:t> </a:t>
            </a:r>
            <a:r>
              <a:rPr lang="en-US" altLang="en-US" sz="2400" dirty="0" smtClean="0">
                <a:latin typeface="+mn-lt"/>
                <a:ea typeface="MS PGothic" charset="-128"/>
              </a:rPr>
              <a:t>D</a:t>
            </a:r>
            <a:r>
              <a:rPr lang="en-US" altLang="en-US" sz="100" dirty="0" smtClean="0">
                <a:latin typeface="+mn-lt"/>
                <a:ea typeface="MS PGothic" charset="-128"/>
              </a:rPr>
              <a:t> </a:t>
            </a:r>
            <a:r>
              <a:rPr lang="en-US" altLang="en-US" sz="2400" dirty="0" smtClean="0">
                <a:latin typeface="+mn-lt"/>
                <a:ea typeface="MS PGothic" charset="-128"/>
              </a:rPr>
              <a:t>s </a:t>
            </a:r>
            <a:endParaRPr lang="en-US" altLang="en-US" sz="2400" dirty="0">
              <a:latin typeface="+mn-lt"/>
              <a:ea typeface="MS PGothic" charset="-128"/>
            </a:endParaRPr>
          </a:p>
          <a:p>
            <a:pPr marL="693738" lvl="1" indent="0">
              <a:buNone/>
            </a:pPr>
            <a:r>
              <a:rPr lang="en-US" altLang="en-US" sz="2400" b="1" dirty="0" smtClean="0">
                <a:solidFill>
                  <a:schemeClr val="tx2"/>
                </a:solidFill>
                <a:latin typeface="+mn-lt"/>
                <a:ea typeface="MS PGothic" charset="-128"/>
              </a:rPr>
              <a:t>15.1.3</a:t>
            </a:r>
            <a:r>
              <a:rPr lang="en-US" altLang="en-US" sz="2400" b="1" dirty="0" smtClean="0">
                <a:latin typeface="+mn-lt"/>
                <a:ea typeface="MS PGothic" charset="-128"/>
              </a:rPr>
              <a:t> </a:t>
            </a:r>
            <a:r>
              <a:rPr lang="en-US" altLang="en-US" sz="2400" dirty="0">
                <a:latin typeface="+mn-lt"/>
                <a:ea typeface="MS PGothic" charset="-128"/>
              </a:rPr>
              <a:t>Minimal Sets of </a:t>
            </a:r>
            <a:r>
              <a:rPr lang="en-US" altLang="en-US" sz="2400" dirty="0" smtClean="0">
                <a:latin typeface="+mn-lt"/>
                <a:ea typeface="MS PGothic" charset="-128"/>
              </a:rPr>
              <a:t>F</a:t>
            </a:r>
            <a:r>
              <a:rPr lang="en-US" altLang="en-US" sz="100" dirty="0" smtClean="0">
                <a:latin typeface="+mn-lt"/>
                <a:ea typeface="MS PGothic" charset="-128"/>
              </a:rPr>
              <a:t> </a:t>
            </a:r>
            <a:r>
              <a:rPr lang="en-US" altLang="en-US" sz="2400" dirty="0" smtClean="0">
                <a:latin typeface="+mn-lt"/>
                <a:ea typeface="MS PGothic" charset="-128"/>
              </a:rPr>
              <a:t>D</a:t>
            </a:r>
            <a:r>
              <a:rPr lang="en-US" altLang="en-US" sz="100" dirty="0" smtClean="0">
                <a:latin typeface="+mn-lt"/>
                <a:ea typeface="MS PGothic" charset="-128"/>
              </a:rPr>
              <a:t> </a:t>
            </a:r>
            <a:r>
              <a:rPr lang="en-US" altLang="en-US" sz="2400" dirty="0" smtClean="0">
                <a:latin typeface="+mn-lt"/>
                <a:ea typeface="MS PGothic" charset="-128"/>
              </a:rPr>
              <a:t>s </a:t>
            </a:r>
            <a:endParaRPr lang="en-US" altLang="en-US" sz="2400" dirty="0">
              <a:latin typeface="+mn-lt"/>
              <a:ea typeface="MS PGothic" charset="-128"/>
            </a:endParaRPr>
          </a:p>
          <a:p>
            <a:pPr marL="0" indent="0">
              <a:buNone/>
            </a:pPr>
            <a:r>
              <a:rPr lang="en-US" altLang="en-US" sz="2400" b="1" dirty="0" smtClean="0">
                <a:solidFill>
                  <a:schemeClr val="tx2"/>
                </a:solidFill>
                <a:latin typeface="+mn-lt"/>
              </a:rPr>
              <a:t>15.2</a:t>
            </a:r>
            <a:r>
              <a:rPr lang="en-US" altLang="en-US" sz="2400" dirty="0" smtClean="0">
                <a:latin typeface="+mn-lt"/>
              </a:rPr>
              <a:t> Properties </a:t>
            </a:r>
            <a:r>
              <a:rPr lang="en-US" altLang="en-US" sz="2400" dirty="0">
                <a:latin typeface="+mn-lt"/>
              </a:rPr>
              <a:t>of Relational Decompositions</a:t>
            </a:r>
          </a:p>
          <a:p>
            <a:pPr marL="0" indent="0">
              <a:buNone/>
            </a:pPr>
            <a:r>
              <a:rPr lang="en-US" altLang="en-US" sz="2400" b="1" dirty="0" smtClean="0">
                <a:solidFill>
                  <a:schemeClr val="tx2"/>
                </a:solidFill>
                <a:latin typeface="+mn-lt"/>
              </a:rPr>
              <a:t>15.3</a:t>
            </a:r>
            <a:r>
              <a:rPr lang="en-US" altLang="en-US" sz="2400" dirty="0" smtClean="0">
                <a:latin typeface="+mn-lt"/>
              </a:rPr>
              <a:t> Algorithms </a:t>
            </a:r>
            <a:r>
              <a:rPr lang="en-US" altLang="en-US" sz="2400" dirty="0">
                <a:latin typeface="+mn-lt"/>
              </a:rPr>
              <a:t>for Relational Database Schema Design</a:t>
            </a:r>
          </a:p>
          <a:p>
            <a:pPr marL="0" indent="0">
              <a:buNone/>
            </a:pPr>
            <a:r>
              <a:rPr lang="en-US" altLang="en-US" sz="2400" b="1" dirty="0" smtClean="0">
                <a:solidFill>
                  <a:schemeClr val="tx2"/>
                </a:solidFill>
                <a:latin typeface="+mn-lt"/>
              </a:rPr>
              <a:t>15.4</a:t>
            </a:r>
            <a:r>
              <a:rPr lang="en-US" altLang="en-US" sz="2400" b="1" dirty="0" smtClean="0">
                <a:latin typeface="+mn-lt"/>
              </a:rPr>
              <a:t> </a:t>
            </a:r>
            <a:r>
              <a:rPr lang="en-US" altLang="en-US" sz="2400" dirty="0" smtClean="0">
                <a:latin typeface="+mn-lt"/>
              </a:rPr>
              <a:t>Nulls</a:t>
            </a:r>
            <a:r>
              <a:rPr lang="en-US" altLang="en-US" sz="2400" dirty="0">
                <a:latin typeface="+mn-lt"/>
              </a:rPr>
              <a:t>, Dangling Tuples, Alternative Relational Designs</a:t>
            </a:r>
            <a:endParaRPr lang="en-US" sz="2400" dirty="0">
              <a:latin typeface="+mn-lt"/>
            </a:endParaRPr>
          </a:p>
        </p:txBody>
      </p:sp>
    </p:spTree>
    <p:extLst>
      <p:ext uri="{BB962C8B-B14F-4D97-AF65-F5344CB8AC3E}">
        <p14:creationId xmlns:p14="http://schemas.microsoft.com/office/powerpoint/2010/main" val="27037706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Designing a Set of Relations </a:t>
            </a:r>
            <a:r>
              <a:rPr lang="en-US" altLang="en-US" sz="2000" b="0" dirty="0"/>
              <a:t>(</a:t>
            </a:r>
            <a:r>
              <a:rPr lang="en-US" altLang="en-US" sz="2000" b="0" dirty="0" smtClean="0"/>
              <a:t>1 of 2)</a:t>
            </a:r>
            <a:endParaRPr lang="en-US" sz="2000" b="0" dirty="0"/>
          </a:p>
        </p:txBody>
      </p:sp>
      <p:sp>
        <p:nvSpPr>
          <p:cNvPr id="3" name="Text Placeholder 2"/>
          <p:cNvSpPr>
            <a:spLocks noGrp="1"/>
          </p:cNvSpPr>
          <p:nvPr>
            <p:ph type="body" idx="1"/>
          </p:nvPr>
        </p:nvSpPr>
        <p:spPr/>
        <p:txBody>
          <a:bodyPr/>
          <a:lstStyle/>
          <a:p>
            <a:r>
              <a:rPr lang="en-US" altLang="en-US" sz="2400" b="1" dirty="0">
                <a:latin typeface="+mn-lt"/>
              </a:rPr>
              <a:t>The Approach of Relational Synthesis (Bottom-up Design):</a:t>
            </a:r>
          </a:p>
          <a:p>
            <a:pPr lvl="1"/>
            <a:r>
              <a:rPr lang="en-US" altLang="en-US" sz="2400" dirty="0">
                <a:latin typeface="+mn-lt"/>
              </a:rPr>
              <a:t>Assumes that all possible functional dependencies are known.</a:t>
            </a:r>
          </a:p>
          <a:p>
            <a:pPr lvl="1"/>
            <a:r>
              <a:rPr lang="en-US" altLang="en-US" sz="2400" dirty="0">
                <a:latin typeface="+mn-lt"/>
              </a:rPr>
              <a:t>First constructs a minimal set of </a:t>
            </a:r>
            <a:r>
              <a:rPr lang="en-US" altLang="en-US" sz="2400" dirty="0" smtClean="0">
                <a:latin typeface="+mn-lt"/>
              </a:rPr>
              <a:t>F</a:t>
            </a:r>
            <a:r>
              <a:rPr lang="en-US" altLang="en-US" sz="100" dirty="0" smtClean="0">
                <a:latin typeface="+mn-lt"/>
              </a:rPr>
              <a:t> </a:t>
            </a:r>
            <a:r>
              <a:rPr lang="en-US" altLang="en-US" sz="2400" dirty="0" smtClean="0">
                <a:latin typeface="+mn-lt"/>
              </a:rPr>
              <a:t>D</a:t>
            </a:r>
            <a:r>
              <a:rPr lang="en-US" altLang="en-US" sz="100" dirty="0" smtClean="0">
                <a:latin typeface="+mn-lt"/>
              </a:rPr>
              <a:t> </a:t>
            </a:r>
            <a:r>
              <a:rPr lang="en-US" altLang="en-US" sz="2400" dirty="0" smtClean="0">
                <a:latin typeface="+mn-lt"/>
              </a:rPr>
              <a:t>s</a:t>
            </a:r>
            <a:endParaRPr lang="en-US" altLang="en-US" sz="2400" dirty="0">
              <a:latin typeface="+mn-lt"/>
            </a:endParaRPr>
          </a:p>
          <a:p>
            <a:pPr lvl="1"/>
            <a:r>
              <a:rPr lang="en-US" altLang="en-US" sz="2400" dirty="0">
                <a:latin typeface="+mn-lt"/>
              </a:rPr>
              <a:t>Then applies algorithms that construct a target set of </a:t>
            </a:r>
            <a:r>
              <a:rPr lang="en-US" altLang="en-US" sz="2400" dirty="0" smtClean="0">
                <a:latin typeface="+mn-lt"/>
              </a:rPr>
              <a:t>3</a:t>
            </a:r>
            <a:r>
              <a:rPr lang="en-US" altLang="en-US" sz="100" dirty="0" smtClean="0">
                <a:latin typeface="+mn-lt"/>
              </a:rPr>
              <a:t> </a:t>
            </a:r>
            <a:r>
              <a:rPr lang="en-US" altLang="en-US" sz="2400" dirty="0" smtClean="0">
                <a:latin typeface="+mn-lt"/>
              </a:rPr>
              <a:t>N</a:t>
            </a:r>
            <a:r>
              <a:rPr lang="en-US" altLang="en-US" sz="100" dirty="0" smtClean="0">
                <a:latin typeface="+mn-lt"/>
              </a:rPr>
              <a:t> </a:t>
            </a:r>
            <a:r>
              <a:rPr lang="en-US" altLang="en-US" sz="2400" dirty="0" smtClean="0">
                <a:latin typeface="+mn-lt"/>
              </a:rPr>
              <a:t>F </a:t>
            </a:r>
            <a:r>
              <a:rPr lang="en-US" altLang="en-US" sz="2400" dirty="0">
                <a:latin typeface="+mn-lt"/>
              </a:rPr>
              <a:t>or </a:t>
            </a:r>
            <a:r>
              <a:rPr lang="en-US" altLang="en-US" sz="2400" dirty="0" smtClean="0">
                <a:latin typeface="+mn-lt"/>
              </a:rPr>
              <a:t>B</a:t>
            </a:r>
            <a:r>
              <a:rPr lang="en-US" altLang="en-US" sz="100" dirty="0" smtClean="0">
                <a:latin typeface="+mn-lt"/>
              </a:rPr>
              <a:t> </a:t>
            </a:r>
            <a:r>
              <a:rPr lang="en-US" altLang="en-US" sz="2400" dirty="0" smtClean="0">
                <a:latin typeface="+mn-lt"/>
              </a:rPr>
              <a:t>C</a:t>
            </a:r>
            <a:r>
              <a:rPr lang="en-US" altLang="en-US" sz="100" dirty="0" smtClean="0">
                <a:latin typeface="+mn-lt"/>
              </a:rPr>
              <a:t> </a:t>
            </a:r>
            <a:r>
              <a:rPr lang="en-US" altLang="en-US" sz="2400" dirty="0" smtClean="0">
                <a:latin typeface="+mn-lt"/>
              </a:rPr>
              <a:t>N</a:t>
            </a:r>
            <a:r>
              <a:rPr lang="en-US" altLang="en-US" sz="100" dirty="0" smtClean="0">
                <a:latin typeface="+mn-lt"/>
              </a:rPr>
              <a:t> </a:t>
            </a:r>
            <a:r>
              <a:rPr lang="en-US" altLang="en-US" sz="2400" dirty="0" smtClean="0">
                <a:latin typeface="+mn-lt"/>
              </a:rPr>
              <a:t>F </a:t>
            </a:r>
            <a:r>
              <a:rPr lang="en-US" altLang="en-US" sz="2400" dirty="0">
                <a:latin typeface="+mn-lt"/>
              </a:rPr>
              <a:t>relations.</a:t>
            </a:r>
          </a:p>
          <a:p>
            <a:pPr lvl="1"/>
            <a:r>
              <a:rPr lang="en-US" altLang="en-US" sz="2400" dirty="0">
                <a:latin typeface="+mn-lt"/>
              </a:rPr>
              <a:t>Additional criteria may be needed to ensure the the </a:t>
            </a:r>
            <a:r>
              <a:rPr lang="en-US" altLang="en-US" sz="2400" b="1" dirty="0">
                <a:latin typeface="+mn-lt"/>
              </a:rPr>
              <a:t>set of relations</a:t>
            </a:r>
            <a:r>
              <a:rPr lang="en-US" altLang="en-US" sz="2400" dirty="0">
                <a:latin typeface="+mn-lt"/>
              </a:rPr>
              <a:t> in a relational database are satisfactory (see Algorithm 15.3</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2934198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Designing a Set of Relations </a:t>
            </a:r>
            <a:r>
              <a:rPr lang="en-US" altLang="en-US" sz="2000" b="0" dirty="0" smtClean="0"/>
              <a:t>(2 </a:t>
            </a:r>
            <a:r>
              <a:rPr lang="en-US" altLang="en-US" sz="2000" b="0" dirty="0"/>
              <a:t>of 2)</a:t>
            </a:r>
            <a:endParaRPr lang="en-US" dirty="0"/>
          </a:p>
        </p:txBody>
      </p:sp>
      <p:sp>
        <p:nvSpPr>
          <p:cNvPr id="3" name="Text Placeholder 2"/>
          <p:cNvSpPr>
            <a:spLocks noGrp="1"/>
          </p:cNvSpPr>
          <p:nvPr>
            <p:ph type="body" idx="1"/>
          </p:nvPr>
        </p:nvSpPr>
        <p:spPr>
          <a:xfrm>
            <a:off x="457200" y="1600200"/>
            <a:ext cx="8229600" cy="4703618"/>
          </a:xfrm>
        </p:spPr>
        <p:txBody>
          <a:bodyPr/>
          <a:lstStyle/>
          <a:p>
            <a:r>
              <a:rPr lang="en-US" altLang="en-US" sz="2400" b="1" dirty="0">
                <a:latin typeface="+mn-lt"/>
              </a:rPr>
              <a:t>Goals: </a:t>
            </a:r>
          </a:p>
          <a:p>
            <a:pPr lvl="1"/>
            <a:r>
              <a:rPr lang="en-US" altLang="en-US" sz="2400" dirty="0">
                <a:latin typeface="+mn-lt"/>
              </a:rPr>
              <a:t>Lossless join property (a must)</a:t>
            </a:r>
          </a:p>
          <a:p>
            <a:pPr lvl="2"/>
            <a:r>
              <a:rPr lang="en-US" altLang="en-US" sz="2400" dirty="0">
                <a:latin typeface="+mn-lt"/>
              </a:rPr>
              <a:t>Algorithm 15.3 tests for general losslessness.</a:t>
            </a:r>
          </a:p>
          <a:p>
            <a:pPr lvl="1"/>
            <a:r>
              <a:rPr lang="en-US" altLang="en-US" sz="2400" dirty="0">
                <a:latin typeface="+mn-lt"/>
              </a:rPr>
              <a:t>Dependency preservation property</a:t>
            </a:r>
          </a:p>
          <a:p>
            <a:pPr lvl="2"/>
            <a:r>
              <a:rPr lang="en-US" altLang="en-US" sz="2400" dirty="0">
                <a:latin typeface="+mn-lt"/>
              </a:rPr>
              <a:t>Observe as much as possible</a:t>
            </a:r>
          </a:p>
          <a:p>
            <a:pPr lvl="2"/>
            <a:r>
              <a:rPr lang="en-US" altLang="en-US" sz="2400" dirty="0">
                <a:latin typeface="+mn-lt"/>
              </a:rPr>
              <a:t>Algorithm 15.5 decomposes a relation into </a:t>
            </a:r>
            <a:r>
              <a:rPr lang="en-US" altLang="en-US" sz="2400" dirty="0" smtClean="0">
                <a:latin typeface="+mn-lt"/>
              </a:rPr>
              <a:t>B</a:t>
            </a:r>
            <a:r>
              <a:rPr lang="en-US" altLang="en-US" sz="100" dirty="0" smtClean="0">
                <a:latin typeface="+mn-lt"/>
              </a:rPr>
              <a:t> </a:t>
            </a:r>
            <a:r>
              <a:rPr lang="en-US" altLang="en-US" sz="2400" dirty="0" smtClean="0">
                <a:latin typeface="+mn-lt"/>
              </a:rPr>
              <a:t>C</a:t>
            </a:r>
            <a:r>
              <a:rPr lang="en-US" altLang="en-US" sz="100" dirty="0" smtClean="0">
                <a:latin typeface="+mn-lt"/>
              </a:rPr>
              <a:t> </a:t>
            </a:r>
            <a:r>
              <a:rPr lang="en-US" altLang="en-US" sz="2400" dirty="0" smtClean="0">
                <a:latin typeface="+mn-lt"/>
              </a:rPr>
              <a:t>N</a:t>
            </a:r>
            <a:r>
              <a:rPr lang="en-US" altLang="en-US" sz="100" dirty="0" smtClean="0">
                <a:latin typeface="+mn-lt"/>
              </a:rPr>
              <a:t> </a:t>
            </a:r>
            <a:r>
              <a:rPr lang="en-US" altLang="en-US" sz="2400" dirty="0" smtClean="0">
                <a:latin typeface="+mn-lt"/>
              </a:rPr>
              <a:t>F </a:t>
            </a:r>
            <a:r>
              <a:rPr lang="en-US" altLang="en-US" sz="2400" dirty="0">
                <a:latin typeface="+mn-lt"/>
              </a:rPr>
              <a:t>components by sacrificing the dependency preservation.</a:t>
            </a:r>
          </a:p>
          <a:p>
            <a:pPr lvl="1"/>
            <a:r>
              <a:rPr lang="en-US" altLang="en-US" sz="2400" dirty="0">
                <a:latin typeface="+mn-lt"/>
              </a:rPr>
              <a:t>Additional normal forms</a:t>
            </a:r>
          </a:p>
          <a:p>
            <a:pPr lvl="2"/>
            <a:r>
              <a:rPr lang="en-US" altLang="en-US" sz="2400" dirty="0" smtClean="0">
                <a:latin typeface="+mn-lt"/>
              </a:rPr>
              <a:t>4</a:t>
            </a:r>
            <a:r>
              <a:rPr lang="en-US" altLang="en-US" sz="100" dirty="0" smtClean="0">
                <a:latin typeface="+mn-lt"/>
              </a:rPr>
              <a:t> </a:t>
            </a:r>
            <a:r>
              <a:rPr lang="en-US" altLang="en-US" sz="2400" dirty="0" smtClean="0">
                <a:latin typeface="+mn-lt"/>
              </a:rPr>
              <a:t>N</a:t>
            </a:r>
            <a:r>
              <a:rPr lang="en-US" altLang="en-US" sz="100" dirty="0" smtClean="0">
                <a:latin typeface="+mn-lt"/>
              </a:rPr>
              <a:t> </a:t>
            </a:r>
            <a:r>
              <a:rPr lang="en-US" altLang="en-US" sz="2400" dirty="0" smtClean="0">
                <a:latin typeface="+mn-lt"/>
              </a:rPr>
              <a:t>F </a:t>
            </a:r>
            <a:r>
              <a:rPr lang="en-US" altLang="en-US" sz="2400" dirty="0">
                <a:latin typeface="+mn-lt"/>
              </a:rPr>
              <a:t>(based on multi-valued dependencies)</a:t>
            </a:r>
          </a:p>
          <a:p>
            <a:pPr lvl="2"/>
            <a:r>
              <a:rPr lang="en-US" altLang="en-US" sz="2400" dirty="0" smtClean="0">
                <a:latin typeface="+mn-lt"/>
              </a:rPr>
              <a:t>5</a:t>
            </a:r>
            <a:r>
              <a:rPr lang="en-US" altLang="en-US" sz="100" dirty="0" smtClean="0">
                <a:latin typeface="+mn-lt"/>
              </a:rPr>
              <a:t> </a:t>
            </a:r>
            <a:r>
              <a:rPr lang="en-US" altLang="en-US" sz="2400" dirty="0" smtClean="0">
                <a:latin typeface="+mn-lt"/>
              </a:rPr>
              <a:t>N</a:t>
            </a:r>
            <a:r>
              <a:rPr lang="en-US" altLang="en-US" sz="100" dirty="0" smtClean="0">
                <a:latin typeface="+mn-lt"/>
              </a:rPr>
              <a:t> </a:t>
            </a:r>
            <a:r>
              <a:rPr lang="en-US" altLang="en-US" sz="2400" dirty="0" smtClean="0">
                <a:latin typeface="+mn-lt"/>
              </a:rPr>
              <a:t>F </a:t>
            </a:r>
            <a:r>
              <a:rPr lang="en-US" altLang="en-US" sz="2400" dirty="0">
                <a:latin typeface="+mn-lt"/>
              </a:rPr>
              <a:t>(based on join dependencies</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4194077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Algorithm to determine the key of a </a:t>
            </a:r>
            <a:r>
              <a:rPr lang="en-US" altLang="en-US" sz="3200" dirty="0" smtClean="0"/>
              <a:t>relation</a:t>
            </a:r>
            <a:endParaRPr lang="en-US" sz="3200" dirty="0"/>
          </a:p>
        </p:txBody>
      </p:sp>
      <p:sp>
        <p:nvSpPr>
          <p:cNvPr id="3" name="Text Placeholder 2"/>
          <p:cNvSpPr>
            <a:spLocks noGrp="1"/>
          </p:cNvSpPr>
          <p:nvPr>
            <p:ph type="body" idx="1"/>
          </p:nvPr>
        </p:nvSpPr>
        <p:spPr>
          <a:xfrm>
            <a:off x="457200" y="1600201"/>
            <a:ext cx="8229600" cy="2583129"/>
          </a:xfrm>
        </p:spPr>
        <p:txBody>
          <a:bodyPr/>
          <a:lstStyle/>
          <a:p>
            <a:r>
              <a:rPr lang="en-US" altLang="en-US" sz="2400" b="1" dirty="0">
                <a:latin typeface="+mn-lt"/>
              </a:rPr>
              <a:t>Algorithm 15.2a Finding a Key K for R, given a set F of Functional Dependencies</a:t>
            </a:r>
          </a:p>
          <a:p>
            <a:pPr lvl="1"/>
            <a:r>
              <a:rPr lang="en-US" altLang="en-US" sz="2400" b="1" dirty="0">
                <a:latin typeface="+mn-lt"/>
              </a:rPr>
              <a:t>Input: A universal relation R and a set of functional dependencies F on the attributes of R.</a:t>
            </a:r>
          </a:p>
          <a:p>
            <a:pPr marL="1144800" indent="-428400">
              <a:spcBef>
                <a:spcPts val="600"/>
              </a:spcBef>
              <a:buFont typeface="+mj-lt"/>
              <a:buAutoNum type="arabicPeriod"/>
            </a:pPr>
            <a:r>
              <a:rPr lang="en-US" altLang="en-US" sz="2400" dirty="0" smtClean="0">
                <a:latin typeface="+mn-lt"/>
              </a:rPr>
              <a:t>Set K := R;</a:t>
            </a:r>
          </a:p>
          <a:p>
            <a:pPr marL="1144800" indent="-428400">
              <a:spcBef>
                <a:spcPts val="600"/>
              </a:spcBef>
              <a:buFont typeface="+mj-lt"/>
              <a:buAutoNum type="arabicPeriod"/>
            </a:pPr>
            <a:r>
              <a:rPr lang="en-US" altLang="en-US" sz="2400" dirty="0" smtClean="0">
                <a:latin typeface="+mn-lt"/>
              </a:rPr>
              <a:t>For each attribute A in K</a:t>
            </a:r>
          </a:p>
        </p:txBody>
      </p:sp>
      <p:graphicFrame>
        <p:nvGraphicFramePr>
          <p:cNvPr id="4" name="Object 3" descr="Left brace Compute left parenthesis K minus A right parenthesis to the power of plus with respect to F semicolon, if left parenthesis K minus A right parenthesis to the power of plus contains all the attributes in R comma, then set K colon equals K minus left brace A right brace right brace semicolon."/>
          <p:cNvGraphicFramePr>
            <a:graphicFrameLocks noChangeAspect="1"/>
          </p:cNvGraphicFramePr>
          <p:nvPr>
            <p:extLst>
              <p:ext uri="{D42A27DB-BD31-4B8C-83A1-F6EECF244321}">
                <p14:modId xmlns:p14="http://schemas.microsoft.com/office/powerpoint/2010/main" val="1599370859"/>
              </p:ext>
            </p:extLst>
          </p:nvPr>
        </p:nvGraphicFramePr>
        <p:xfrm>
          <a:off x="1585708" y="4183330"/>
          <a:ext cx="6031575" cy="1663875"/>
        </p:xfrm>
        <a:graphic>
          <a:graphicData uri="http://schemas.openxmlformats.org/presentationml/2006/ole">
            <mc:AlternateContent xmlns:mc="http://schemas.openxmlformats.org/markup-compatibility/2006">
              <mc:Choice xmlns:v="urn:schemas-microsoft-com:vml" Requires="v">
                <p:oleObj spid="_x0000_s7651" name="Equation" r:id="rId3" imgW="2946240" imgH="812520" progId="Equation.DSMT4">
                  <p:embed/>
                </p:oleObj>
              </mc:Choice>
              <mc:Fallback>
                <p:oleObj name="Equation" r:id="rId3" imgW="2946240" imgH="812520" progId="Equation.DSMT4">
                  <p:embed/>
                  <p:pic>
                    <p:nvPicPr>
                      <p:cNvPr id="0" name=""/>
                      <p:cNvPicPr/>
                      <p:nvPr/>
                    </p:nvPicPr>
                    <p:blipFill>
                      <a:blip r:embed="rId4"/>
                      <a:stretch>
                        <a:fillRect/>
                      </a:stretch>
                    </p:blipFill>
                    <p:spPr>
                      <a:xfrm>
                        <a:off x="1585708" y="4183330"/>
                        <a:ext cx="6031575" cy="1663875"/>
                      </a:xfrm>
                      <a:prstGeom prst="rect">
                        <a:avLst/>
                      </a:prstGeom>
                    </p:spPr>
                  </p:pic>
                </p:oleObj>
              </mc:Fallback>
            </mc:AlternateContent>
          </a:graphicData>
        </a:graphic>
      </p:graphicFrame>
    </p:spTree>
    <p:extLst>
      <p:ext uri="{BB962C8B-B14F-4D97-AF65-F5344CB8AC3E}">
        <p14:creationId xmlns:p14="http://schemas.microsoft.com/office/powerpoint/2010/main" val="2754328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495071" cy="1097279"/>
          </a:xfrm>
        </p:spPr>
        <p:txBody>
          <a:bodyPr/>
          <a:lstStyle/>
          <a:p>
            <a:r>
              <a:rPr lang="en-US" altLang="en-US" sz="3000" dirty="0" smtClean="0"/>
              <a:t>15.2 Properties </a:t>
            </a:r>
            <a:r>
              <a:rPr lang="en-US" altLang="en-US" sz="3000" dirty="0"/>
              <a:t>of Relational </a:t>
            </a:r>
            <a:r>
              <a:rPr lang="en-US" altLang="en-US" sz="3000" dirty="0" smtClean="0"/>
              <a:t>Decompositions </a:t>
            </a:r>
            <a:r>
              <a:rPr lang="en-US" altLang="en-US" sz="2000" b="0" dirty="0" smtClean="0"/>
              <a:t>(1 of 11)</a:t>
            </a:r>
            <a:endParaRPr lang="en-US" sz="2000" b="0" dirty="0"/>
          </a:p>
        </p:txBody>
      </p:sp>
      <p:sp>
        <p:nvSpPr>
          <p:cNvPr id="3" name="Text Placeholder 2"/>
          <p:cNvSpPr>
            <a:spLocks noGrp="1"/>
          </p:cNvSpPr>
          <p:nvPr>
            <p:ph type="body" idx="1"/>
          </p:nvPr>
        </p:nvSpPr>
        <p:spPr>
          <a:xfrm>
            <a:off x="457200" y="1600201"/>
            <a:ext cx="8229600" cy="1747684"/>
          </a:xfrm>
        </p:spPr>
        <p:txBody>
          <a:bodyPr/>
          <a:lstStyle/>
          <a:p>
            <a:r>
              <a:rPr lang="en-US" altLang="en-US" sz="2400" b="1" dirty="0" smtClean="0">
                <a:latin typeface="+mn-lt"/>
              </a:rPr>
              <a:t>2.1 Relation </a:t>
            </a:r>
            <a:r>
              <a:rPr lang="en-US" altLang="en-US" sz="2400" b="1" dirty="0">
                <a:latin typeface="+mn-lt"/>
              </a:rPr>
              <a:t>Decomposition and Insufficiency of Normal Forms</a:t>
            </a:r>
            <a:r>
              <a:rPr lang="en-US" altLang="en-US" sz="2400" b="1" dirty="0" smtClean="0">
                <a:latin typeface="+mn-lt"/>
              </a:rPr>
              <a:t>: </a:t>
            </a:r>
            <a:endParaRPr lang="en-US" altLang="en-US" sz="2400" b="1" dirty="0">
              <a:latin typeface="+mn-lt"/>
            </a:endParaRPr>
          </a:p>
          <a:p>
            <a:pPr lvl="1"/>
            <a:r>
              <a:rPr lang="en-US" altLang="en-US" sz="2400" dirty="0">
                <a:latin typeface="+mn-lt"/>
              </a:rPr>
              <a:t>Universal Relation Schema:</a:t>
            </a:r>
          </a:p>
          <a:p>
            <a:pPr lvl="2"/>
            <a:r>
              <a:rPr lang="en-US" altLang="en-US" sz="2400" dirty="0">
                <a:latin typeface="+mn-lt"/>
              </a:rPr>
              <a:t>A relation </a:t>
            </a:r>
            <a:r>
              <a:rPr lang="en-US" altLang="en-US" sz="2400" dirty="0" smtClean="0">
                <a:latin typeface="+mn-lt"/>
              </a:rPr>
              <a:t>schema</a:t>
            </a:r>
            <a:endParaRPr lang="en-US" altLang="en-US" sz="2400" dirty="0">
              <a:latin typeface="+mn-lt"/>
            </a:endParaRPr>
          </a:p>
        </p:txBody>
      </p:sp>
      <p:pic>
        <p:nvPicPr>
          <p:cNvPr id="5" name="Picture 4" descr="R = left brace A 1, A 2, ellipsis, A n right brace"/>
          <p:cNvPicPr>
            <a:picLocks noChangeAspect="1"/>
          </p:cNvPicPr>
          <p:nvPr/>
        </p:nvPicPr>
        <p:blipFill rotWithShape="1">
          <a:blip r:embed="rId2"/>
          <a:srcRect l="10953" t="11297" b="14976"/>
          <a:stretch/>
        </p:blipFill>
        <p:spPr>
          <a:xfrm>
            <a:off x="4289880" y="2968720"/>
            <a:ext cx="2811947" cy="453533"/>
          </a:xfrm>
          <a:prstGeom prst="rect">
            <a:avLst/>
          </a:prstGeom>
        </p:spPr>
      </p:pic>
      <p:sp>
        <p:nvSpPr>
          <p:cNvPr id="4" name="Text Placeholder 3"/>
          <p:cNvSpPr>
            <a:spLocks noGrp="1"/>
          </p:cNvSpPr>
          <p:nvPr>
            <p:ph type="body" idx="2"/>
          </p:nvPr>
        </p:nvSpPr>
        <p:spPr>
          <a:xfrm>
            <a:off x="457200" y="3416712"/>
            <a:ext cx="8229600" cy="1435508"/>
          </a:xfrm>
        </p:spPr>
        <p:txBody>
          <a:bodyPr/>
          <a:lstStyle/>
          <a:p>
            <a:pPr lvl="2"/>
            <a:r>
              <a:rPr lang="en-US" altLang="en-US" sz="2400" dirty="0">
                <a:latin typeface="+mn-lt"/>
              </a:rPr>
              <a:t>that includes all the attributes of the database.</a:t>
            </a:r>
          </a:p>
          <a:p>
            <a:pPr lvl="1"/>
            <a:r>
              <a:rPr lang="en-US" altLang="en-US" sz="2400" dirty="0">
                <a:latin typeface="+mn-lt"/>
              </a:rPr>
              <a:t>Universal relation assumption:</a:t>
            </a:r>
          </a:p>
          <a:p>
            <a:pPr lvl="2"/>
            <a:r>
              <a:rPr lang="en-US" altLang="en-US" sz="2400" dirty="0">
                <a:latin typeface="+mn-lt"/>
              </a:rPr>
              <a:t>Every attribute name is unique</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2300303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000" dirty="0"/>
              <a:t>Properties of Relational </a:t>
            </a:r>
            <a:r>
              <a:rPr lang="en-US" altLang="en-US" sz="3000" dirty="0" smtClean="0"/>
              <a:t>Decompositions </a:t>
            </a:r>
            <a:r>
              <a:rPr lang="en-US" altLang="en-US" sz="2000" b="0" dirty="0" smtClean="0"/>
              <a:t>(2 </a:t>
            </a:r>
            <a:r>
              <a:rPr lang="en-US" altLang="en-US" sz="2000" b="0" dirty="0"/>
              <a:t>of </a:t>
            </a:r>
            <a:r>
              <a:rPr lang="en-US" altLang="en-US" sz="2000" b="0" dirty="0" smtClean="0"/>
              <a:t>11)</a:t>
            </a:r>
            <a:endParaRPr lang="en-US" dirty="0"/>
          </a:p>
        </p:txBody>
      </p:sp>
      <p:sp>
        <p:nvSpPr>
          <p:cNvPr id="3" name="Text Placeholder 2"/>
          <p:cNvSpPr>
            <a:spLocks noGrp="1"/>
          </p:cNvSpPr>
          <p:nvPr>
            <p:ph type="body" idx="1"/>
          </p:nvPr>
        </p:nvSpPr>
        <p:spPr>
          <a:xfrm>
            <a:off x="457200" y="1600201"/>
            <a:ext cx="8229600" cy="1196952"/>
          </a:xfrm>
        </p:spPr>
        <p:txBody>
          <a:bodyPr/>
          <a:lstStyle/>
          <a:p>
            <a:r>
              <a:rPr lang="en-US" altLang="en-US" sz="2400" b="1" dirty="0" smtClean="0">
                <a:latin typeface="+mn-lt"/>
              </a:rPr>
              <a:t> </a:t>
            </a:r>
            <a:r>
              <a:rPr lang="en-US" altLang="en-US" sz="2400" dirty="0" smtClean="0">
                <a:latin typeface="+mn-lt"/>
              </a:rPr>
              <a:t>Decomposition</a:t>
            </a:r>
            <a:r>
              <a:rPr lang="en-US" altLang="en-US" sz="2400" dirty="0">
                <a:latin typeface="+mn-lt"/>
              </a:rPr>
              <a:t>:</a:t>
            </a:r>
          </a:p>
          <a:p>
            <a:pPr marL="741600" lvl="2" indent="-284400">
              <a:buFont typeface="Arial" panose="020B0604020202020204" pitchFamily="34" charset="0"/>
              <a:buChar char="–"/>
            </a:pPr>
            <a:r>
              <a:rPr lang="en-US" altLang="en-US" sz="2400" dirty="0">
                <a:latin typeface="+mn-lt"/>
              </a:rPr>
              <a:t>The process of decomposing the universal relation schema R into a set of relation </a:t>
            </a:r>
            <a:r>
              <a:rPr lang="en-US" altLang="en-US" sz="2400" dirty="0" smtClean="0">
                <a:latin typeface="+mn-lt"/>
              </a:rPr>
              <a:t>schemas</a:t>
            </a:r>
            <a:endParaRPr lang="en-US" altLang="en-US" sz="2400" dirty="0">
              <a:latin typeface="+mn-lt"/>
            </a:endParaRPr>
          </a:p>
        </p:txBody>
      </p:sp>
      <p:pic>
        <p:nvPicPr>
          <p:cNvPr id="9" name="Picture 8" descr="D = left brace R 1, R 2, ellipsis, R m right brace"/>
          <p:cNvPicPr>
            <a:picLocks noChangeAspect="1"/>
          </p:cNvPicPr>
          <p:nvPr/>
        </p:nvPicPr>
        <p:blipFill rotWithShape="1">
          <a:blip r:embed="rId2"/>
          <a:srcRect l="12173" t="15181" r="2937" b="27220"/>
          <a:stretch/>
        </p:blipFill>
        <p:spPr>
          <a:xfrm>
            <a:off x="1275628" y="2925212"/>
            <a:ext cx="2654923" cy="343903"/>
          </a:xfrm>
          <a:prstGeom prst="rect">
            <a:avLst/>
          </a:prstGeom>
        </p:spPr>
      </p:pic>
      <p:sp>
        <p:nvSpPr>
          <p:cNvPr id="5" name="Content Placeholder 4"/>
          <p:cNvSpPr>
            <a:spLocks noGrp="1"/>
          </p:cNvSpPr>
          <p:nvPr>
            <p:ph sz="quarter" idx="14"/>
          </p:nvPr>
        </p:nvSpPr>
        <p:spPr>
          <a:xfrm>
            <a:off x="4019043" y="2797153"/>
            <a:ext cx="4299049" cy="452539"/>
          </a:xfrm>
        </p:spPr>
        <p:txBody>
          <a:bodyPr/>
          <a:lstStyle/>
          <a:p>
            <a:pPr marL="432" indent="0">
              <a:buNone/>
            </a:pPr>
            <a:r>
              <a:rPr lang="en-US" altLang="en-US" sz="2400" dirty="0">
                <a:latin typeface="+mn-lt"/>
              </a:rPr>
              <a:t>that will become the relational</a:t>
            </a:r>
            <a:endParaRPr lang="en-US" sz="2400" dirty="0">
              <a:latin typeface="+mn-lt"/>
            </a:endParaRPr>
          </a:p>
        </p:txBody>
      </p:sp>
      <p:sp>
        <p:nvSpPr>
          <p:cNvPr id="7" name="Content Placeholder 6"/>
          <p:cNvSpPr>
            <a:spLocks noGrp="1"/>
          </p:cNvSpPr>
          <p:nvPr>
            <p:ph sz="quarter" idx="16"/>
          </p:nvPr>
        </p:nvSpPr>
        <p:spPr>
          <a:xfrm>
            <a:off x="460375" y="3245736"/>
            <a:ext cx="8229600" cy="2550380"/>
          </a:xfrm>
        </p:spPr>
        <p:txBody>
          <a:bodyPr/>
          <a:lstStyle/>
          <a:p>
            <a:pPr marL="738188" lvl="2" indent="0">
              <a:buNone/>
            </a:pPr>
            <a:r>
              <a:rPr lang="en-US" altLang="en-US" sz="2400" dirty="0" smtClean="0">
                <a:latin typeface="+mn-lt"/>
              </a:rPr>
              <a:t>database </a:t>
            </a:r>
            <a:r>
              <a:rPr lang="en-US" altLang="en-US" sz="2400" dirty="0">
                <a:latin typeface="+mn-lt"/>
              </a:rPr>
              <a:t>schema by using the functional dependencies. </a:t>
            </a:r>
          </a:p>
          <a:p>
            <a:pPr marL="255600" lvl="1" indent="-255600">
              <a:spcBef>
                <a:spcPts val="1500"/>
              </a:spcBef>
              <a:buFont typeface="Arial" panose="020B0604020202020204" pitchFamily="34" charset="0"/>
              <a:buChar char="•"/>
            </a:pPr>
            <a:r>
              <a:rPr lang="en-US" altLang="en-US" sz="2400" dirty="0">
                <a:latin typeface="+mn-lt"/>
              </a:rPr>
              <a:t>Attribute preservation condition:</a:t>
            </a:r>
          </a:p>
          <a:p>
            <a:pPr marL="741600" lvl="2" indent="-284400">
              <a:buFont typeface="Arial" panose="020B0604020202020204" pitchFamily="34" charset="0"/>
              <a:buChar char="–"/>
            </a:pPr>
            <a:r>
              <a:rPr lang="en-US" altLang="en-US" sz="2400" dirty="0">
                <a:latin typeface="+mn-lt"/>
              </a:rPr>
              <a:t>Each attribute in R will appear in at least one relation schema R</a:t>
            </a:r>
            <a:r>
              <a:rPr lang="en-US" altLang="en-US" sz="2400" baseline="-25000" dirty="0">
                <a:latin typeface="+mn-lt"/>
              </a:rPr>
              <a:t>i</a:t>
            </a:r>
            <a:r>
              <a:rPr lang="en-US" altLang="en-US" sz="2400" dirty="0">
                <a:latin typeface="+mn-lt"/>
              </a:rPr>
              <a:t> in the decomposition so that no attributes are “lost</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25628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000" dirty="0"/>
              <a:t>Properties of Relational </a:t>
            </a:r>
            <a:r>
              <a:rPr lang="en-US" altLang="en-US" sz="3000" dirty="0" smtClean="0"/>
              <a:t>Decompositions </a:t>
            </a:r>
            <a:r>
              <a:rPr lang="en-US" altLang="en-US" sz="2000" b="0" dirty="0" smtClean="0"/>
              <a:t>(3 </a:t>
            </a:r>
            <a:r>
              <a:rPr lang="en-US" altLang="en-US" sz="2000" b="0" dirty="0"/>
              <a:t>of </a:t>
            </a:r>
            <a:r>
              <a:rPr lang="en-US" altLang="en-US" sz="2000" b="0" dirty="0" smtClean="0"/>
              <a:t>11)</a:t>
            </a:r>
            <a:endParaRPr lang="en-US" dirty="0"/>
          </a:p>
        </p:txBody>
      </p:sp>
      <p:sp>
        <p:nvSpPr>
          <p:cNvPr id="3" name="Text Placeholder 2"/>
          <p:cNvSpPr>
            <a:spLocks noGrp="1"/>
          </p:cNvSpPr>
          <p:nvPr>
            <p:ph type="body" idx="1"/>
          </p:nvPr>
        </p:nvSpPr>
        <p:spPr>
          <a:xfrm>
            <a:off x="457200" y="1600201"/>
            <a:ext cx="8229600" cy="1688690"/>
          </a:xfrm>
        </p:spPr>
        <p:txBody>
          <a:bodyPr/>
          <a:lstStyle/>
          <a:p>
            <a:r>
              <a:rPr lang="en-US" altLang="en-US" sz="2400" dirty="0">
                <a:latin typeface="+mn-lt"/>
              </a:rPr>
              <a:t>Another goal of decomposition is to have each individual relation R</a:t>
            </a:r>
            <a:r>
              <a:rPr lang="en-US" altLang="en-US" sz="2400" baseline="-25000" dirty="0">
                <a:latin typeface="+mn-lt"/>
              </a:rPr>
              <a:t>i</a:t>
            </a:r>
            <a:r>
              <a:rPr lang="en-US" altLang="en-US" sz="2400" dirty="0">
                <a:latin typeface="+mn-lt"/>
              </a:rPr>
              <a:t> in the decomposition D be in </a:t>
            </a:r>
            <a:r>
              <a:rPr lang="en-US" altLang="en-US" sz="2400" dirty="0" smtClean="0">
                <a:latin typeface="+mn-lt"/>
              </a:rPr>
              <a:t>B</a:t>
            </a:r>
            <a:r>
              <a:rPr lang="en-US" altLang="en-US" sz="100" dirty="0" smtClean="0">
                <a:latin typeface="+mn-lt"/>
              </a:rPr>
              <a:t> </a:t>
            </a:r>
            <a:r>
              <a:rPr lang="en-US" altLang="en-US" sz="2400" dirty="0" smtClean="0">
                <a:latin typeface="+mn-lt"/>
              </a:rPr>
              <a:t>C</a:t>
            </a:r>
            <a:r>
              <a:rPr lang="en-US" altLang="en-US" sz="100" dirty="0" smtClean="0">
                <a:latin typeface="+mn-lt"/>
              </a:rPr>
              <a:t> </a:t>
            </a:r>
            <a:r>
              <a:rPr lang="en-US" altLang="en-US" sz="2400" dirty="0" smtClean="0">
                <a:latin typeface="+mn-lt"/>
              </a:rPr>
              <a:t>N</a:t>
            </a:r>
            <a:r>
              <a:rPr lang="en-US" altLang="en-US" sz="100" dirty="0" smtClean="0">
                <a:latin typeface="+mn-lt"/>
              </a:rPr>
              <a:t> </a:t>
            </a:r>
            <a:r>
              <a:rPr lang="en-US" altLang="en-US" sz="2400" dirty="0" smtClean="0">
                <a:latin typeface="+mn-lt"/>
              </a:rPr>
              <a:t>F </a:t>
            </a:r>
            <a:r>
              <a:rPr lang="en-US" altLang="en-US" sz="2400" dirty="0">
                <a:latin typeface="+mn-lt"/>
              </a:rPr>
              <a:t>or </a:t>
            </a:r>
            <a:r>
              <a:rPr lang="en-US" altLang="en-US" sz="2400" dirty="0" smtClean="0">
                <a:latin typeface="+mn-lt"/>
              </a:rPr>
              <a:t>3</a:t>
            </a:r>
            <a:r>
              <a:rPr lang="en-US" altLang="en-US" sz="100" dirty="0" smtClean="0">
                <a:latin typeface="+mn-lt"/>
              </a:rPr>
              <a:t> </a:t>
            </a:r>
            <a:r>
              <a:rPr lang="en-US" altLang="en-US" sz="2400" dirty="0" smtClean="0">
                <a:latin typeface="+mn-lt"/>
              </a:rPr>
              <a:t>N</a:t>
            </a:r>
            <a:r>
              <a:rPr lang="en-US" altLang="en-US" sz="100" dirty="0" smtClean="0">
                <a:latin typeface="+mn-lt"/>
              </a:rPr>
              <a:t> </a:t>
            </a:r>
            <a:r>
              <a:rPr lang="en-US" altLang="en-US" sz="2400" dirty="0" smtClean="0">
                <a:latin typeface="+mn-lt"/>
              </a:rPr>
              <a:t>F</a:t>
            </a:r>
            <a:r>
              <a:rPr lang="en-US" altLang="en-US" sz="2400" dirty="0">
                <a:latin typeface="+mn-lt"/>
              </a:rPr>
              <a:t>. </a:t>
            </a:r>
          </a:p>
          <a:p>
            <a:r>
              <a:rPr lang="en-US" altLang="en-US" sz="2400" dirty="0">
                <a:latin typeface="+mn-lt"/>
              </a:rPr>
              <a:t>Additional properties of </a:t>
            </a:r>
            <a:r>
              <a:rPr lang="en-US" altLang="en-US" sz="2400" dirty="0" smtClean="0">
                <a:latin typeface="+mn-lt"/>
              </a:rPr>
              <a:t>decomposition are </a:t>
            </a:r>
            <a:r>
              <a:rPr lang="en-US" altLang="en-US" sz="2400" dirty="0">
                <a:latin typeface="+mn-lt"/>
              </a:rPr>
              <a:t>needed to prevent from generating spurious </a:t>
            </a:r>
            <a:r>
              <a:rPr lang="en-US" altLang="en-US" sz="2400" dirty="0" smtClean="0">
                <a:latin typeface="+mn-lt"/>
              </a:rPr>
              <a:t>tuples</a:t>
            </a:r>
            <a:endParaRPr lang="en-US" altLang="en-US" sz="2400" dirty="0">
              <a:latin typeface="+mn-lt"/>
            </a:endParaRPr>
          </a:p>
        </p:txBody>
      </p:sp>
    </p:spTree>
    <p:extLst>
      <p:ext uri="{BB962C8B-B14F-4D97-AF65-F5344CB8AC3E}">
        <p14:creationId xmlns:p14="http://schemas.microsoft.com/office/powerpoint/2010/main" val="2328944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000" dirty="0"/>
              <a:t>Properties of Relational </a:t>
            </a:r>
            <a:r>
              <a:rPr lang="en-US" altLang="en-US" sz="3000" dirty="0" smtClean="0"/>
              <a:t>Decompositions </a:t>
            </a:r>
            <a:r>
              <a:rPr lang="en-US" altLang="en-US" sz="2000" b="0" dirty="0" smtClean="0"/>
              <a:t>(4 </a:t>
            </a:r>
            <a:r>
              <a:rPr lang="en-US" altLang="en-US" sz="2000" b="0" dirty="0"/>
              <a:t>of </a:t>
            </a:r>
            <a:r>
              <a:rPr lang="en-US" altLang="en-US" sz="2000" b="0" dirty="0" smtClean="0"/>
              <a:t>11)</a:t>
            </a:r>
            <a:endParaRPr lang="en-US" dirty="0"/>
          </a:p>
        </p:txBody>
      </p:sp>
      <p:sp>
        <p:nvSpPr>
          <p:cNvPr id="3" name="Text Placeholder 2"/>
          <p:cNvSpPr>
            <a:spLocks noGrp="1"/>
          </p:cNvSpPr>
          <p:nvPr>
            <p:ph type="body" idx="1"/>
          </p:nvPr>
        </p:nvSpPr>
        <p:spPr>
          <a:xfrm>
            <a:off x="457200" y="1600201"/>
            <a:ext cx="8229600" cy="1513111"/>
          </a:xfrm>
        </p:spPr>
        <p:txBody>
          <a:bodyPr/>
          <a:lstStyle/>
          <a:p>
            <a:r>
              <a:rPr lang="en-US" altLang="en-US" sz="2200" b="1" dirty="0" smtClean="0">
                <a:latin typeface="+mn-lt"/>
              </a:rPr>
              <a:t>2.2 Dependency </a:t>
            </a:r>
            <a:r>
              <a:rPr lang="en-US" altLang="en-US" sz="2200" b="1" dirty="0">
                <a:latin typeface="+mn-lt"/>
              </a:rPr>
              <a:t>Preservation Property of </a:t>
            </a:r>
            <a:r>
              <a:rPr lang="en-US" altLang="en-US" sz="2200" b="1" dirty="0" smtClean="0">
                <a:latin typeface="+mn-lt"/>
              </a:rPr>
              <a:t>a Decomposition</a:t>
            </a:r>
            <a:r>
              <a:rPr lang="en-US" altLang="en-US" sz="2200" b="1" dirty="0">
                <a:latin typeface="+mn-lt"/>
              </a:rPr>
              <a:t>:</a:t>
            </a:r>
            <a:r>
              <a:rPr lang="en-US" altLang="en-US" sz="2200" dirty="0">
                <a:latin typeface="+mn-lt"/>
              </a:rPr>
              <a:t> </a:t>
            </a:r>
          </a:p>
          <a:p>
            <a:pPr lvl="1" indent="-284400"/>
            <a:r>
              <a:rPr lang="en-US" altLang="en-US" sz="2200" dirty="0">
                <a:latin typeface="+mn-lt"/>
              </a:rPr>
              <a:t>Definition: Given a set of dependencies F on R, the </a:t>
            </a:r>
            <a:r>
              <a:rPr lang="en-US" altLang="en-US" sz="2200" b="1" dirty="0">
                <a:latin typeface="+mn-lt"/>
              </a:rPr>
              <a:t>projection</a:t>
            </a:r>
            <a:r>
              <a:rPr lang="en-US" altLang="en-US" sz="2200" dirty="0">
                <a:latin typeface="+mn-lt"/>
              </a:rPr>
              <a:t> of F on R</a:t>
            </a:r>
            <a:r>
              <a:rPr lang="en-US" altLang="en-US" sz="2200" baseline="-25000" dirty="0">
                <a:latin typeface="+mn-lt"/>
              </a:rPr>
              <a:t>i</a:t>
            </a:r>
            <a:r>
              <a:rPr lang="en-US" altLang="en-US" sz="2200" dirty="0">
                <a:latin typeface="+mn-lt"/>
              </a:rPr>
              <a:t>, denoted by p</a:t>
            </a:r>
            <a:r>
              <a:rPr lang="en-US" altLang="en-US" sz="2200" baseline="-25000" dirty="0">
                <a:latin typeface="+mn-lt"/>
              </a:rPr>
              <a:t>Ri</a:t>
            </a:r>
            <a:r>
              <a:rPr lang="en-US" altLang="en-US" sz="2200" dirty="0">
                <a:latin typeface="+mn-lt"/>
              </a:rPr>
              <a:t>(F) where R</a:t>
            </a:r>
            <a:r>
              <a:rPr lang="en-US" altLang="en-US" sz="2200" baseline="-25000" dirty="0">
                <a:latin typeface="+mn-lt"/>
              </a:rPr>
              <a:t>i</a:t>
            </a:r>
            <a:r>
              <a:rPr lang="en-US" altLang="en-US" sz="2200" dirty="0">
                <a:latin typeface="+mn-lt"/>
              </a:rPr>
              <a:t> is a subset of R, is the set of dependencies X </a:t>
            </a:r>
            <a:r>
              <a:rPr lang="en-US" altLang="en-US" sz="2200" dirty="0">
                <a:latin typeface="+mn-lt"/>
                <a:sym typeface="Wingdings 3" charset="2"/>
              </a:rPr>
              <a:t></a:t>
            </a:r>
            <a:r>
              <a:rPr lang="en-US" altLang="en-US" sz="2200" dirty="0">
                <a:latin typeface="+mn-lt"/>
              </a:rPr>
              <a:t> Y </a:t>
            </a:r>
            <a:r>
              <a:rPr lang="en-US" altLang="en-US" sz="2200" dirty="0" smtClean="0">
                <a:latin typeface="+mn-lt"/>
              </a:rPr>
              <a:t>in</a:t>
            </a:r>
            <a:endParaRPr lang="en-US" altLang="en-US" sz="2200" dirty="0">
              <a:latin typeface="+mn-lt"/>
            </a:endParaRPr>
          </a:p>
        </p:txBody>
      </p:sp>
      <p:graphicFrame>
        <p:nvGraphicFramePr>
          <p:cNvPr id="9" name="Object 8" descr="F to the power of plus"/>
          <p:cNvGraphicFramePr>
            <a:graphicFrameLocks noChangeAspect="1"/>
          </p:cNvGraphicFramePr>
          <p:nvPr>
            <p:extLst>
              <p:ext uri="{D42A27DB-BD31-4B8C-83A1-F6EECF244321}">
                <p14:modId xmlns:p14="http://schemas.microsoft.com/office/powerpoint/2010/main" val="1589366059"/>
              </p:ext>
            </p:extLst>
          </p:nvPr>
        </p:nvGraphicFramePr>
        <p:xfrm>
          <a:off x="1360707" y="3468900"/>
          <a:ext cx="349539" cy="349539"/>
        </p:xfrm>
        <a:graphic>
          <a:graphicData uri="http://schemas.openxmlformats.org/presentationml/2006/ole">
            <mc:AlternateContent xmlns:mc="http://schemas.openxmlformats.org/markup-compatibility/2006">
              <mc:Choice xmlns:v="urn:schemas-microsoft-com:vml" Requires="v">
                <p:oleObj spid="_x0000_s25866" name="Equation" r:id="rId3" imgW="190440" imgH="190440" progId="Equation.DSMT4">
                  <p:embed/>
                </p:oleObj>
              </mc:Choice>
              <mc:Fallback>
                <p:oleObj name="Equation" r:id="rId3" imgW="190440" imgH="190440" progId="Equation.DSMT4">
                  <p:embed/>
                  <p:pic>
                    <p:nvPicPr>
                      <p:cNvPr id="0" name=""/>
                      <p:cNvPicPr/>
                      <p:nvPr/>
                    </p:nvPicPr>
                    <p:blipFill>
                      <a:blip r:embed="rId4"/>
                      <a:stretch>
                        <a:fillRect/>
                      </a:stretch>
                    </p:blipFill>
                    <p:spPr>
                      <a:xfrm>
                        <a:off x="1360707" y="3468900"/>
                        <a:ext cx="349539" cy="349539"/>
                      </a:xfrm>
                      <a:prstGeom prst="rect">
                        <a:avLst/>
                      </a:prstGeom>
                    </p:spPr>
                  </p:pic>
                </p:oleObj>
              </mc:Fallback>
            </mc:AlternateContent>
          </a:graphicData>
        </a:graphic>
      </p:graphicFrame>
      <p:sp>
        <p:nvSpPr>
          <p:cNvPr id="6" name="Content Placeholder 5"/>
          <p:cNvSpPr>
            <a:spLocks noGrp="1"/>
          </p:cNvSpPr>
          <p:nvPr>
            <p:ph sz="quarter" idx="15"/>
          </p:nvPr>
        </p:nvSpPr>
        <p:spPr>
          <a:xfrm>
            <a:off x="1622014" y="3368633"/>
            <a:ext cx="3313984" cy="421598"/>
          </a:xfrm>
        </p:spPr>
        <p:txBody>
          <a:bodyPr/>
          <a:lstStyle/>
          <a:p>
            <a:pPr marL="0" indent="0">
              <a:buNone/>
            </a:pPr>
            <a:r>
              <a:rPr lang="en-US" altLang="en-US" sz="2200" dirty="0" smtClean="0">
                <a:latin typeface="+mn-lt"/>
              </a:rPr>
              <a:t>such </a:t>
            </a:r>
            <a:r>
              <a:rPr lang="en-US" altLang="en-US" sz="2200" dirty="0">
                <a:latin typeface="+mn-lt"/>
              </a:rPr>
              <a:t>that the attributes </a:t>
            </a:r>
            <a:r>
              <a:rPr lang="en-US" altLang="en-US" sz="2200" dirty="0" smtClean="0">
                <a:latin typeface="+mn-lt"/>
              </a:rPr>
              <a:t>in</a:t>
            </a:r>
            <a:endParaRPr lang="en-US" sz="2200" dirty="0">
              <a:latin typeface="+mn-lt"/>
            </a:endParaRPr>
          </a:p>
        </p:txBody>
      </p:sp>
      <p:graphicFrame>
        <p:nvGraphicFramePr>
          <p:cNvPr id="10" name="Object 9" descr="X union Y are all contained in R i "/>
          <p:cNvGraphicFramePr>
            <a:graphicFrameLocks noChangeAspect="1"/>
          </p:cNvGraphicFramePr>
          <p:nvPr>
            <p:extLst>
              <p:ext uri="{D42A27DB-BD31-4B8C-83A1-F6EECF244321}">
                <p14:modId xmlns:p14="http://schemas.microsoft.com/office/powerpoint/2010/main" val="556962028"/>
              </p:ext>
            </p:extLst>
          </p:nvPr>
        </p:nvGraphicFramePr>
        <p:xfrm>
          <a:off x="4935997" y="3485615"/>
          <a:ext cx="3262787" cy="304615"/>
        </p:xfrm>
        <a:graphic>
          <a:graphicData uri="http://schemas.openxmlformats.org/presentationml/2006/ole">
            <mc:AlternateContent xmlns:mc="http://schemas.openxmlformats.org/markup-compatibility/2006">
              <mc:Choice xmlns:v="urn:schemas-microsoft-com:vml" Requires="v">
                <p:oleObj spid="_x0000_s25867" name="Equation" r:id="rId5" imgW="1904760" imgH="177480" progId="Equation.DSMT4">
                  <p:embed/>
                </p:oleObj>
              </mc:Choice>
              <mc:Fallback>
                <p:oleObj name="Equation" r:id="rId5" imgW="1904760" imgH="177480" progId="Equation.DSMT4">
                  <p:embed/>
                  <p:pic>
                    <p:nvPicPr>
                      <p:cNvPr id="9" name="Object 8"/>
                      <p:cNvPicPr/>
                      <p:nvPr/>
                    </p:nvPicPr>
                    <p:blipFill>
                      <a:blip r:embed="rId6"/>
                      <a:stretch>
                        <a:fillRect/>
                      </a:stretch>
                    </p:blipFill>
                    <p:spPr>
                      <a:xfrm>
                        <a:off x="4935997" y="3485615"/>
                        <a:ext cx="3262787" cy="304615"/>
                      </a:xfrm>
                      <a:prstGeom prst="rect">
                        <a:avLst/>
                      </a:prstGeom>
                    </p:spPr>
                  </p:pic>
                </p:oleObj>
              </mc:Fallback>
            </mc:AlternateContent>
          </a:graphicData>
        </a:graphic>
      </p:graphicFrame>
      <p:sp>
        <p:nvSpPr>
          <p:cNvPr id="7" name="Content Placeholder 6"/>
          <p:cNvSpPr>
            <a:spLocks noGrp="1"/>
          </p:cNvSpPr>
          <p:nvPr>
            <p:ph sz="quarter" idx="16"/>
          </p:nvPr>
        </p:nvSpPr>
        <p:spPr>
          <a:xfrm>
            <a:off x="457199" y="3827446"/>
            <a:ext cx="7860891" cy="742856"/>
          </a:xfrm>
        </p:spPr>
        <p:txBody>
          <a:bodyPr/>
          <a:lstStyle/>
          <a:p>
            <a:pPr marL="741600" indent="-284400">
              <a:spcBef>
                <a:spcPts val="600"/>
              </a:spcBef>
              <a:buFont typeface="Arial" panose="020B0604020202020204" pitchFamily="34" charset="0"/>
              <a:buChar char="–"/>
            </a:pPr>
            <a:r>
              <a:rPr lang="en-US" altLang="en-US" sz="2200" dirty="0">
                <a:latin typeface="+mn-lt"/>
              </a:rPr>
              <a:t>Hence, the projection of F on each relation schema R</a:t>
            </a:r>
            <a:r>
              <a:rPr lang="en-US" altLang="en-US" sz="2200" baseline="-25000" dirty="0">
                <a:latin typeface="+mn-lt"/>
              </a:rPr>
              <a:t>i</a:t>
            </a:r>
            <a:r>
              <a:rPr lang="en-US" altLang="en-US" sz="2200" dirty="0">
                <a:latin typeface="+mn-lt"/>
              </a:rPr>
              <a:t> in the decomposition D is the set of </a:t>
            </a:r>
            <a:r>
              <a:rPr lang="en-US" altLang="en-US" sz="2200" dirty="0" smtClean="0">
                <a:latin typeface="+mn-lt"/>
              </a:rPr>
              <a:t>functional</a:t>
            </a:r>
            <a:endParaRPr lang="en-US" sz="2200" dirty="0">
              <a:latin typeface="+mn-lt"/>
            </a:endParaRPr>
          </a:p>
        </p:txBody>
      </p:sp>
      <p:graphicFrame>
        <p:nvGraphicFramePr>
          <p:cNvPr id="11" name="Object 10" descr="F to the power of plus"/>
          <p:cNvGraphicFramePr>
            <a:graphicFrameLocks noChangeAspect="1"/>
          </p:cNvGraphicFramePr>
          <p:nvPr>
            <p:extLst>
              <p:ext uri="{D42A27DB-BD31-4B8C-83A1-F6EECF244321}">
                <p14:modId xmlns:p14="http://schemas.microsoft.com/office/powerpoint/2010/main" val="2942028083"/>
              </p:ext>
            </p:extLst>
          </p:nvPr>
        </p:nvGraphicFramePr>
        <p:xfrm>
          <a:off x="7062349" y="4220732"/>
          <a:ext cx="382285" cy="382285"/>
        </p:xfrm>
        <a:graphic>
          <a:graphicData uri="http://schemas.openxmlformats.org/presentationml/2006/ole">
            <mc:AlternateContent xmlns:mc="http://schemas.openxmlformats.org/markup-compatibility/2006">
              <mc:Choice xmlns:v="urn:schemas-microsoft-com:vml" Requires="v">
                <p:oleObj spid="_x0000_s25868" name="Equation" r:id="rId7" imgW="190440" imgH="190440" progId="Equation.DSMT4">
                  <p:embed/>
                </p:oleObj>
              </mc:Choice>
              <mc:Fallback>
                <p:oleObj name="Equation" r:id="rId7" imgW="190440" imgH="190440" progId="Equation.DSMT4">
                  <p:embed/>
                  <p:pic>
                    <p:nvPicPr>
                      <p:cNvPr id="9" name="Object 8"/>
                      <p:cNvPicPr/>
                      <p:nvPr/>
                    </p:nvPicPr>
                    <p:blipFill>
                      <a:blip r:embed="rId4"/>
                      <a:stretch>
                        <a:fillRect/>
                      </a:stretch>
                    </p:blipFill>
                    <p:spPr>
                      <a:xfrm>
                        <a:off x="7062349" y="4220732"/>
                        <a:ext cx="382285" cy="382285"/>
                      </a:xfrm>
                      <a:prstGeom prst="rect">
                        <a:avLst/>
                      </a:prstGeom>
                    </p:spPr>
                  </p:pic>
                </p:oleObj>
              </mc:Fallback>
            </mc:AlternateContent>
          </a:graphicData>
        </a:graphic>
      </p:graphicFrame>
      <p:sp>
        <p:nvSpPr>
          <p:cNvPr id="8" name="Content Placeholder 7"/>
          <p:cNvSpPr>
            <a:spLocks noGrp="1"/>
          </p:cNvSpPr>
          <p:nvPr>
            <p:ph sz="quarter" idx="17"/>
          </p:nvPr>
        </p:nvSpPr>
        <p:spPr>
          <a:xfrm>
            <a:off x="457199" y="4568610"/>
            <a:ext cx="8229600" cy="780027"/>
          </a:xfrm>
        </p:spPr>
        <p:txBody>
          <a:bodyPr/>
          <a:lstStyle/>
          <a:p>
            <a:pPr marL="723900" indent="0">
              <a:buNone/>
            </a:pPr>
            <a:r>
              <a:rPr lang="en-US" altLang="en-US" sz="2200" dirty="0"/>
              <a:t>dependencies in </a:t>
            </a:r>
            <a:r>
              <a:rPr lang="en-US" altLang="en-US" sz="2200" dirty="0" smtClean="0">
                <a:latin typeface="+mn-lt"/>
              </a:rPr>
              <a:t>the </a:t>
            </a:r>
            <a:r>
              <a:rPr lang="en-US" altLang="en-US" sz="2200" dirty="0">
                <a:latin typeface="+mn-lt"/>
              </a:rPr>
              <a:t>closure of F, such that all their left- and right-hand-side attributes are in R</a:t>
            </a:r>
            <a:r>
              <a:rPr lang="en-US" altLang="en-US" sz="2200" baseline="-25000" dirty="0">
                <a:latin typeface="+mn-lt"/>
              </a:rPr>
              <a:t>i</a:t>
            </a:r>
            <a:r>
              <a:rPr lang="en-US" altLang="en-US" sz="2200" dirty="0">
                <a:latin typeface="+mn-lt"/>
              </a:rPr>
              <a:t>.</a:t>
            </a:r>
            <a:endParaRPr lang="en-US" sz="2200" dirty="0">
              <a:latin typeface="+mn-lt"/>
            </a:endParaRPr>
          </a:p>
        </p:txBody>
      </p:sp>
    </p:spTree>
    <p:extLst>
      <p:ext uri="{BB962C8B-B14F-4D97-AF65-F5344CB8AC3E}">
        <p14:creationId xmlns:p14="http://schemas.microsoft.com/office/powerpoint/2010/main" val="4026997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229601" cy="1097279"/>
          </a:xfrm>
        </p:spPr>
        <p:txBody>
          <a:bodyPr/>
          <a:lstStyle/>
          <a:p>
            <a:r>
              <a:rPr lang="en-US" altLang="en-US" sz="3000" dirty="0"/>
              <a:t>Properties of Relational Decompositions </a:t>
            </a:r>
            <a:r>
              <a:rPr lang="en-US" altLang="en-US" sz="2000" b="0" dirty="0"/>
              <a:t>(5 of 11)</a:t>
            </a:r>
            <a:endParaRPr lang="en-US" sz="2000" dirty="0"/>
          </a:p>
        </p:txBody>
      </p:sp>
      <p:sp>
        <p:nvSpPr>
          <p:cNvPr id="3" name="Text Placeholder 2"/>
          <p:cNvSpPr>
            <a:spLocks noGrp="1"/>
          </p:cNvSpPr>
          <p:nvPr>
            <p:ph type="body" idx="1"/>
          </p:nvPr>
        </p:nvSpPr>
        <p:spPr>
          <a:xfrm>
            <a:off x="457200" y="1600200"/>
            <a:ext cx="8229600" cy="1182849"/>
          </a:xfrm>
        </p:spPr>
        <p:txBody>
          <a:bodyPr/>
          <a:lstStyle/>
          <a:p>
            <a:r>
              <a:rPr lang="en-US" altLang="en-US" sz="2000" b="1" dirty="0">
                <a:latin typeface="+mn-lt"/>
              </a:rPr>
              <a:t>Dependency Preservation Property of a Decomposition (cont.):</a:t>
            </a:r>
          </a:p>
          <a:p>
            <a:pPr marL="741600" lvl="1" indent="-284400"/>
            <a:r>
              <a:rPr lang="en-US" altLang="en-US" sz="2000" dirty="0">
                <a:latin typeface="+mn-lt"/>
              </a:rPr>
              <a:t>Dependency Preservation Property:</a:t>
            </a:r>
          </a:p>
          <a:p>
            <a:pPr marL="1144800" lvl="2" indent="-230400"/>
            <a:r>
              <a:rPr lang="en-US" altLang="en-US" sz="2000" dirty="0">
                <a:latin typeface="+mn-lt"/>
              </a:rPr>
              <a:t>A decomposition</a:t>
            </a:r>
            <a:endParaRPr lang="en-US" dirty="0">
              <a:latin typeface="+mn-lt"/>
            </a:endParaRPr>
          </a:p>
        </p:txBody>
      </p:sp>
      <p:pic>
        <p:nvPicPr>
          <p:cNvPr id="10" name="Picture 9" descr="D = left brace R  sub 1, R sub 2, ellipsis, R sub m right brace"/>
          <p:cNvPicPr>
            <a:picLocks noChangeAspect="1"/>
          </p:cNvPicPr>
          <p:nvPr/>
        </p:nvPicPr>
        <p:blipFill rotWithShape="1">
          <a:blip r:embed="rId3"/>
          <a:srcRect l="11209" t="9550" r="5317" b="13476"/>
          <a:stretch/>
        </p:blipFill>
        <p:spPr>
          <a:xfrm>
            <a:off x="3692530" y="2460198"/>
            <a:ext cx="2181303" cy="389023"/>
          </a:xfrm>
          <a:prstGeom prst="rect">
            <a:avLst/>
          </a:prstGeom>
        </p:spPr>
      </p:pic>
      <p:sp>
        <p:nvSpPr>
          <p:cNvPr id="4" name="Content Placeholder 3"/>
          <p:cNvSpPr>
            <a:spLocks noGrp="1"/>
          </p:cNvSpPr>
          <p:nvPr>
            <p:ph sz="quarter" idx="13"/>
          </p:nvPr>
        </p:nvSpPr>
        <p:spPr>
          <a:xfrm>
            <a:off x="5973098" y="2391656"/>
            <a:ext cx="973393" cy="361898"/>
          </a:xfrm>
        </p:spPr>
        <p:txBody>
          <a:bodyPr/>
          <a:lstStyle/>
          <a:p>
            <a:pPr marL="432" indent="0">
              <a:buNone/>
            </a:pPr>
            <a:r>
              <a:rPr lang="en-US" altLang="en-US" sz="2000" dirty="0">
                <a:latin typeface="+mn-lt"/>
              </a:rPr>
              <a:t>of R </a:t>
            </a:r>
            <a:r>
              <a:rPr lang="en-US" altLang="en-US" sz="2000" dirty="0" smtClean="0">
                <a:latin typeface="+mn-lt"/>
              </a:rPr>
              <a:t>is</a:t>
            </a:r>
            <a:endParaRPr lang="en-US" sz="2000" dirty="0">
              <a:latin typeface="+mn-lt"/>
            </a:endParaRPr>
          </a:p>
        </p:txBody>
      </p:sp>
      <p:sp>
        <p:nvSpPr>
          <p:cNvPr id="5" name="Content Placeholder 4"/>
          <p:cNvSpPr>
            <a:spLocks noGrp="1"/>
          </p:cNvSpPr>
          <p:nvPr>
            <p:ph sz="quarter" idx="14"/>
          </p:nvPr>
        </p:nvSpPr>
        <p:spPr>
          <a:xfrm>
            <a:off x="457200" y="2783049"/>
            <a:ext cx="8232775" cy="807875"/>
          </a:xfrm>
        </p:spPr>
        <p:txBody>
          <a:bodyPr/>
          <a:lstStyle/>
          <a:p>
            <a:pPr marL="1090613" indent="0">
              <a:buNone/>
            </a:pPr>
            <a:r>
              <a:rPr lang="en-US" altLang="en-US" sz="2000" b="1" dirty="0" smtClean="0">
                <a:latin typeface="+mn-lt"/>
              </a:rPr>
              <a:t>dependency-preserving </a:t>
            </a:r>
            <a:r>
              <a:rPr lang="en-US" altLang="en-US" sz="2000" dirty="0" smtClean="0">
                <a:latin typeface="+mn-lt"/>
              </a:rPr>
              <a:t>with </a:t>
            </a:r>
            <a:r>
              <a:rPr lang="en-US" altLang="en-US" sz="2000" dirty="0">
                <a:latin typeface="+mn-lt"/>
              </a:rPr>
              <a:t>respect to F if the union of the projections of F on each R</a:t>
            </a:r>
            <a:r>
              <a:rPr lang="en-US" altLang="en-US" sz="2000" baseline="-25000" dirty="0">
                <a:latin typeface="+mn-lt"/>
              </a:rPr>
              <a:t>i</a:t>
            </a:r>
            <a:r>
              <a:rPr lang="en-US" altLang="en-US" sz="2000" dirty="0">
                <a:latin typeface="+mn-lt"/>
              </a:rPr>
              <a:t> in D is equivalent to F; that </a:t>
            </a:r>
            <a:r>
              <a:rPr lang="en-US" altLang="en-US" sz="2000" dirty="0" smtClean="0">
                <a:latin typeface="+mn-lt"/>
              </a:rPr>
              <a:t>is</a:t>
            </a:r>
            <a:endParaRPr lang="en-US" altLang="en-US" sz="2000" dirty="0">
              <a:latin typeface="+mn-lt"/>
            </a:endParaRPr>
          </a:p>
        </p:txBody>
      </p:sp>
      <p:graphicFrame>
        <p:nvGraphicFramePr>
          <p:cNvPr id="9" name="Object 8" descr="Left parenthesis left parenthesis pi sub R 1 of left F right parenthesis union k union left parenthesis pi sub R m of F right parenthesis right parenthesis to the power of plus equals F to the power of plus."/>
          <p:cNvGraphicFramePr>
            <a:graphicFrameLocks noChangeAspect="1"/>
          </p:cNvGraphicFramePr>
          <p:nvPr>
            <p:extLst>
              <p:ext uri="{D42A27DB-BD31-4B8C-83A1-F6EECF244321}">
                <p14:modId xmlns:p14="http://schemas.microsoft.com/office/powerpoint/2010/main" val="857788406"/>
              </p:ext>
            </p:extLst>
          </p:nvPr>
        </p:nvGraphicFramePr>
        <p:xfrm>
          <a:off x="2507031" y="3590924"/>
          <a:ext cx="3507639" cy="430763"/>
        </p:xfrm>
        <a:graphic>
          <a:graphicData uri="http://schemas.openxmlformats.org/presentationml/2006/ole">
            <mc:AlternateContent xmlns:mc="http://schemas.openxmlformats.org/markup-compatibility/2006">
              <mc:Choice xmlns:v="urn:schemas-microsoft-com:vml" Requires="v">
                <p:oleObj spid="_x0000_s31819" name="Equation" r:id="rId4" imgW="2070000" imgH="253800" progId="Equation.DSMT4">
                  <p:embed/>
                </p:oleObj>
              </mc:Choice>
              <mc:Fallback>
                <p:oleObj name="Equation" r:id="rId4" imgW="2070000" imgH="253800" progId="Equation.DSMT4">
                  <p:embed/>
                  <p:pic>
                    <p:nvPicPr>
                      <p:cNvPr id="9" name="Object 8" descr="Left parenthesis left parenthesis pi sub R 1 of left F right parenthesis union k union left parenthesis pi sub R m of F right parenthesis right parenthesis to the power of plus equals F to the power of plus."/>
                      <p:cNvPicPr/>
                      <p:nvPr/>
                    </p:nvPicPr>
                    <p:blipFill>
                      <a:blip r:embed="rId5"/>
                      <a:stretch>
                        <a:fillRect/>
                      </a:stretch>
                    </p:blipFill>
                    <p:spPr>
                      <a:xfrm>
                        <a:off x="2507031" y="3590924"/>
                        <a:ext cx="3507639" cy="430763"/>
                      </a:xfrm>
                      <a:prstGeom prst="rect">
                        <a:avLst/>
                      </a:prstGeom>
                    </p:spPr>
                  </p:pic>
                </p:oleObj>
              </mc:Fallback>
            </mc:AlternateContent>
          </a:graphicData>
        </a:graphic>
      </p:graphicFrame>
      <p:sp>
        <p:nvSpPr>
          <p:cNvPr id="6" name="Content Placeholder 5"/>
          <p:cNvSpPr>
            <a:spLocks noGrp="1"/>
          </p:cNvSpPr>
          <p:nvPr>
            <p:ph sz="quarter" idx="15"/>
          </p:nvPr>
        </p:nvSpPr>
        <p:spPr>
          <a:xfrm>
            <a:off x="460375" y="4049766"/>
            <a:ext cx="8229600" cy="1908582"/>
          </a:xfrm>
        </p:spPr>
        <p:txBody>
          <a:bodyPr/>
          <a:lstStyle/>
          <a:p>
            <a:pPr lvl="2" indent="-228600"/>
            <a:r>
              <a:rPr lang="en-US" altLang="en-US" sz="2000" dirty="0">
                <a:latin typeface="+mn-lt"/>
              </a:rPr>
              <a:t>(See examples in </a:t>
            </a:r>
            <a:r>
              <a:rPr lang="en-US" altLang="en-US" sz="2000" dirty="0" smtClean="0">
                <a:latin typeface="+mn-lt"/>
              </a:rPr>
              <a:t>Figure </a:t>
            </a:r>
            <a:r>
              <a:rPr lang="en-US" altLang="en-US" sz="2000" dirty="0">
                <a:latin typeface="+mn-lt"/>
              </a:rPr>
              <a:t>14.13a and </a:t>
            </a:r>
            <a:r>
              <a:rPr lang="en-US" altLang="en-US" sz="2000" dirty="0" smtClean="0">
                <a:latin typeface="+mn-lt"/>
              </a:rPr>
              <a:t>Figure </a:t>
            </a:r>
            <a:r>
              <a:rPr lang="en-US" altLang="en-US" sz="2000" dirty="0">
                <a:latin typeface="+mn-lt"/>
              </a:rPr>
              <a:t>14.12</a:t>
            </a:r>
            <a:r>
              <a:rPr lang="en-US" altLang="en-US" sz="2000" dirty="0" smtClean="0">
                <a:latin typeface="+mn-lt"/>
              </a:rPr>
              <a:t>)</a:t>
            </a:r>
          </a:p>
          <a:p>
            <a:r>
              <a:rPr lang="en-US" altLang="en-US" sz="2000" dirty="0">
                <a:latin typeface="+mn-lt"/>
              </a:rPr>
              <a:t>Claim 1:</a:t>
            </a:r>
          </a:p>
          <a:p>
            <a:pPr lvl="1"/>
            <a:r>
              <a:rPr lang="en-US" altLang="en-US" sz="2000" dirty="0">
                <a:latin typeface="+mn-lt"/>
              </a:rPr>
              <a:t>It is always possible to find a dependency-preserving decomposition D with respect to F such that each relation R</a:t>
            </a:r>
            <a:r>
              <a:rPr lang="en-US" altLang="en-US" sz="2000" baseline="-25000" dirty="0">
                <a:latin typeface="+mn-lt"/>
              </a:rPr>
              <a:t>i</a:t>
            </a:r>
            <a:r>
              <a:rPr lang="en-US" altLang="en-US" sz="2000" dirty="0">
                <a:latin typeface="+mn-lt"/>
              </a:rPr>
              <a:t> in D is in </a:t>
            </a:r>
            <a:r>
              <a:rPr lang="en-US" altLang="en-US" sz="2000" dirty="0" smtClean="0">
                <a:latin typeface="+mn-lt"/>
              </a:rPr>
              <a:t>3n</a:t>
            </a:r>
            <a:r>
              <a:rPr lang="en-US" altLang="en-US" sz="100" dirty="0" smtClean="0">
                <a:latin typeface="+mn-lt"/>
              </a:rPr>
              <a:t> </a:t>
            </a:r>
            <a:r>
              <a:rPr lang="en-US" altLang="en-US" sz="2000" dirty="0" smtClean="0">
                <a:latin typeface="+mn-lt"/>
              </a:rPr>
              <a:t>f.</a:t>
            </a:r>
            <a:endParaRPr lang="en-US" dirty="0">
              <a:latin typeface="+mn-lt"/>
            </a:endParaRPr>
          </a:p>
        </p:txBody>
      </p:sp>
    </p:spTree>
    <p:extLst>
      <p:ext uri="{BB962C8B-B14F-4D97-AF65-F5344CB8AC3E}">
        <p14:creationId xmlns:p14="http://schemas.microsoft.com/office/powerpoint/2010/main" val="17267584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chor="b"/>
          <a:lstStyle/>
          <a:p>
            <a:r>
              <a:rPr lang="en-US" altLang="en-US" dirty="0"/>
              <a:t>Figure </a:t>
            </a:r>
            <a:r>
              <a:rPr lang="en-US" altLang="en-US" dirty="0" smtClean="0"/>
              <a:t>14.13a </a:t>
            </a:r>
            <a:r>
              <a:rPr lang="en-US" altLang="en-US" dirty="0"/>
              <a:t>Boyce-</a:t>
            </a:r>
            <a:r>
              <a:rPr lang="en-US" altLang="en-US" dirty="0" err="1"/>
              <a:t>Codd</a:t>
            </a:r>
            <a:r>
              <a:rPr lang="en-US" altLang="en-US" dirty="0"/>
              <a:t> Normal Form</a:t>
            </a:r>
            <a:endParaRPr lang="en-US" dirty="0"/>
          </a:p>
        </p:txBody>
      </p:sp>
      <p:sp>
        <p:nvSpPr>
          <p:cNvPr id="11" name="Text Placeholder 10"/>
          <p:cNvSpPr>
            <a:spLocks noGrp="1"/>
          </p:cNvSpPr>
          <p:nvPr>
            <p:ph type="body" idx="1"/>
          </p:nvPr>
        </p:nvSpPr>
        <p:spPr>
          <a:xfrm>
            <a:off x="457200" y="1600201"/>
            <a:ext cx="8229600" cy="744794"/>
          </a:xfrm>
        </p:spPr>
        <p:txBody>
          <a:bodyPr/>
          <a:lstStyle/>
          <a:p>
            <a:pPr marL="0" indent="0">
              <a:buNone/>
            </a:pPr>
            <a:r>
              <a:rPr lang="en-US" altLang="en-US" sz="2000" dirty="0">
                <a:solidFill>
                  <a:srgbClr val="000000"/>
                </a:solidFill>
                <a:latin typeface="+mn-lt"/>
              </a:rPr>
              <a:t>B</a:t>
            </a:r>
            <a:r>
              <a:rPr lang="en-US" altLang="en-US" sz="100" dirty="0">
                <a:solidFill>
                  <a:srgbClr val="000000"/>
                </a:solidFill>
                <a:latin typeface="+mn-lt"/>
              </a:rPr>
              <a:t> </a:t>
            </a:r>
            <a:r>
              <a:rPr lang="en-US" altLang="en-US" sz="2000" dirty="0">
                <a:solidFill>
                  <a:srgbClr val="000000"/>
                </a:solidFill>
                <a:latin typeface="+mn-lt"/>
              </a:rPr>
              <a:t>C</a:t>
            </a:r>
            <a:r>
              <a:rPr lang="en-US" altLang="en-US" sz="100" dirty="0">
                <a:solidFill>
                  <a:srgbClr val="000000"/>
                </a:solidFill>
                <a:latin typeface="+mn-lt"/>
              </a:rPr>
              <a:t> </a:t>
            </a:r>
            <a:r>
              <a:rPr lang="en-US" altLang="en-US" sz="2000" dirty="0">
                <a:solidFill>
                  <a:srgbClr val="000000"/>
                </a:solidFill>
                <a:latin typeface="+mn-lt"/>
              </a:rPr>
              <a:t>N</a:t>
            </a:r>
            <a:r>
              <a:rPr lang="en-US" altLang="en-US" sz="100" dirty="0">
                <a:solidFill>
                  <a:srgbClr val="000000"/>
                </a:solidFill>
                <a:latin typeface="+mn-lt"/>
              </a:rPr>
              <a:t> </a:t>
            </a:r>
            <a:r>
              <a:rPr lang="en-US" altLang="en-US" sz="2000" dirty="0">
                <a:solidFill>
                  <a:srgbClr val="000000"/>
                </a:solidFill>
                <a:latin typeface="+mn-lt"/>
              </a:rPr>
              <a:t>F normalization of LOTS1A with the functional dependency F</a:t>
            </a:r>
            <a:r>
              <a:rPr lang="en-US" altLang="en-US" sz="100" dirty="0">
                <a:solidFill>
                  <a:srgbClr val="000000"/>
                </a:solidFill>
                <a:latin typeface="+mn-lt"/>
              </a:rPr>
              <a:t> </a:t>
            </a:r>
            <a:r>
              <a:rPr lang="en-US" altLang="en-US" sz="2000" dirty="0">
                <a:solidFill>
                  <a:srgbClr val="000000"/>
                </a:solidFill>
                <a:latin typeface="+mn-lt"/>
              </a:rPr>
              <a:t>D2 being lost in the decomposition.</a:t>
            </a:r>
            <a:endParaRPr lang="en-US" sz="2000" dirty="0">
              <a:latin typeface="+mn-lt"/>
            </a:endParaRPr>
          </a:p>
        </p:txBody>
      </p:sp>
      <p:pic>
        <p:nvPicPr>
          <p:cNvPr id="12" name="Picture 6" descr="Two part diagram illustrates B C N F Normalization. Diagram a displays Lots 1 A tuple with the following attributes: Property id number, County underscore name, Lot number, and Area. Functional dependencies are indicated by the following lines: F D 1 displays the functional dependency of the attributes County underscore name, Lot number, and Area on the key attribute Property id number. F D 2 displays the attributes, Property id number, and area dependent on County underscore name and Lot number. F D 5 displays the County underscore name dependent on Area. An arrow from F D 5 points to Lots 1 A X tuple which is labeled, B C N F Normalization. Lots 1 A X displays the attributes, Property id number, Area, and Lot number. Lots 1 A Y displays the attributes, Area and County underscore name. Diagram (b) represents the R tuple with the attributes A, B and C. A and B are the key attributes. Line F D 1 displays the functional dependency of C on the attributes A and B. Line F D 2 represents the functional dependency of B on C."/>
          <p:cNvPicPr>
            <a:picLocks noChangeAspect="1"/>
          </p:cNvPicPr>
          <p:nvPr/>
        </p:nvPicPr>
        <p:blipFill rotWithShape="1">
          <a:blip r:embed="rId2">
            <a:extLst>
              <a:ext uri="{28A0092B-C50C-407E-A947-70E740481C1C}">
                <a14:useLocalDpi xmlns:a14="http://schemas.microsoft.com/office/drawing/2010/main" val="0"/>
              </a:ext>
            </a:extLst>
          </a:blip>
          <a:srcRect b="32008"/>
          <a:stretch/>
        </p:blipFill>
        <p:spPr bwMode="auto">
          <a:xfrm>
            <a:off x="1880105" y="2788348"/>
            <a:ext cx="5383789" cy="294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418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t>Figure 14.12 Normalization into 2N</a:t>
            </a:r>
            <a:r>
              <a:rPr lang="en-US" altLang="en-US" sz="100" dirty="0" smtClean="0"/>
              <a:t> </a:t>
            </a:r>
            <a:r>
              <a:rPr lang="en-US" altLang="en-US" dirty="0" smtClean="0"/>
              <a:t>F and 3N</a:t>
            </a:r>
            <a:r>
              <a:rPr lang="en-US" altLang="en-US" sz="100" dirty="0" smtClean="0"/>
              <a:t> </a:t>
            </a:r>
            <a:r>
              <a:rPr lang="en-US" altLang="en-US" dirty="0" smtClean="0"/>
              <a:t>F </a:t>
            </a:r>
            <a:r>
              <a:rPr lang="en-US" altLang="en-US" sz="2000" b="0" dirty="0" smtClean="0"/>
              <a:t>(1 of 2)</a:t>
            </a:r>
            <a:endParaRPr lang="en-US" sz="2000" b="0" dirty="0"/>
          </a:p>
        </p:txBody>
      </p:sp>
      <p:pic>
        <p:nvPicPr>
          <p:cNvPr id="6" name="Picture 5" descr="A diagram illustrates normalization of Lots into 2 N F and 3 N F along with a tree diagram depicting the progressive normalization. Diagram a displays the LOTS relation tuple with the following attributes: Property id number, County underscore name, Lot number, Area, Price, and Tax underscore rate. County underscore name and the lot number attribute are the candidate key. The functional dependencies indicated are as follows: F D 1 indicates the Attributes, County underscore name, Lot number, Area, Price, and Tax underscore rate are dependent on the key attribute property underscore id number. F D 2 displays the attribute property underscore id number, area, price, and tax rate are functionally dependent on the candidate key attributes, county underscore name and lot number. F D 3 displays tax underscore rate is dependent on County underscore name. F D 4 displays the attribute price is dependent on Area. Diagram b displays the decomposition of the Lots relation schema into Lots 1 tuple and Lots 2 tuple. Lots 1 tuple replicates the Lots tuple without the functional dependency, F D 3. Lots 2 tuple displays the key attribute County underscore name with a dependent attribute Tax underscore rate indicated by the functional dependency line F D 3."/>
          <p:cNvPicPr>
            <a:picLocks noChangeAspect="1"/>
          </p:cNvPicPr>
          <p:nvPr/>
        </p:nvPicPr>
        <p:blipFill>
          <a:blip r:embed="rId2"/>
          <a:stretch>
            <a:fillRect/>
          </a:stretch>
        </p:blipFill>
        <p:spPr>
          <a:xfrm>
            <a:off x="1160050" y="1542384"/>
            <a:ext cx="6823900" cy="3921782"/>
          </a:xfrm>
          <a:prstGeom prst="rect">
            <a:avLst/>
          </a:prstGeom>
        </p:spPr>
      </p:pic>
      <p:sp>
        <p:nvSpPr>
          <p:cNvPr id="3" name="Text Placeholder 2"/>
          <p:cNvSpPr>
            <a:spLocks noGrp="1"/>
          </p:cNvSpPr>
          <p:nvPr>
            <p:ph type="body" idx="1"/>
          </p:nvPr>
        </p:nvSpPr>
        <p:spPr>
          <a:xfrm>
            <a:off x="457200" y="5604385"/>
            <a:ext cx="8229600" cy="680629"/>
          </a:xfrm>
        </p:spPr>
        <p:txBody>
          <a:bodyPr/>
          <a:lstStyle/>
          <a:p>
            <a:pPr marL="0" indent="0">
              <a:buNone/>
            </a:pPr>
            <a:r>
              <a:rPr lang="en-US" altLang="en-US" sz="1800" dirty="0">
                <a:solidFill>
                  <a:srgbClr val="000000"/>
                </a:solidFill>
                <a:latin typeface="+mn-lt"/>
              </a:rPr>
              <a:t>(a) The LOTS relation with its functional dependencies </a:t>
            </a:r>
            <a:r>
              <a:rPr lang="en-US" altLang="en-US" sz="1800" dirty="0" smtClean="0">
                <a:solidFill>
                  <a:srgbClr val="000000"/>
                </a:solidFill>
                <a:latin typeface="+mn-lt"/>
              </a:rPr>
              <a:t>F</a:t>
            </a:r>
            <a:r>
              <a:rPr lang="en-US" altLang="en-US" sz="100" dirty="0" smtClean="0">
                <a:solidFill>
                  <a:srgbClr val="000000"/>
                </a:solidFill>
                <a:latin typeface="+mn-lt"/>
              </a:rPr>
              <a:t> </a:t>
            </a:r>
            <a:r>
              <a:rPr lang="en-US" altLang="en-US" sz="1800" dirty="0" smtClean="0">
                <a:solidFill>
                  <a:srgbClr val="000000"/>
                </a:solidFill>
                <a:latin typeface="+mn-lt"/>
              </a:rPr>
              <a:t>D1 </a:t>
            </a:r>
            <a:r>
              <a:rPr lang="en-US" altLang="en-US" sz="1800" dirty="0">
                <a:solidFill>
                  <a:srgbClr val="000000"/>
                </a:solidFill>
                <a:latin typeface="+mn-lt"/>
              </a:rPr>
              <a:t>through </a:t>
            </a:r>
            <a:r>
              <a:rPr lang="en-US" altLang="en-US" sz="1800" dirty="0" smtClean="0">
                <a:solidFill>
                  <a:srgbClr val="000000"/>
                </a:solidFill>
                <a:latin typeface="+mn-lt"/>
              </a:rPr>
              <a:t>F</a:t>
            </a:r>
            <a:r>
              <a:rPr lang="en-US" altLang="en-US" sz="100" dirty="0" smtClean="0">
                <a:solidFill>
                  <a:srgbClr val="000000"/>
                </a:solidFill>
                <a:latin typeface="+mn-lt"/>
              </a:rPr>
              <a:t> </a:t>
            </a:r>
            <a:r>
              <a:rPr lang="en-US" altLang="en-US" sz="1800" dirty="0" smtClean="0">
                <a:solidFill>
                  <a:srgbClr val="000000"/>
                </a:solidFill>
                <a:latin typeface="+mn-lt"/>
              </a:rPr>
              <a:t>D4. (</a:t>
            </a:r>
            <a:r>
              <a:rPr lang="en-US" altLang="en-US" sz="1800" dirty="0">
                <a:solidFill>
                  <a:srgbClr val="000000"/>
                </a:solidFill>
                <a:latin typeface="+mn-lt"/>
              </a:rPr>
              <a:t>b) Decomposing into the </a:t>
            </a:r>
            <a:r>
              <a:rPr lang="en-US" altLang="en-US" sz="1800" dirty="0" smtClean="0">
                <a:solidFill>
                  <a:srgbClr val="000000"/>
                </a:solidFill>
                <a:latin typeface="+mn-lt"/>
              </a:rPr>
              <a:t>2N</a:t>
            </a:r>
            <a:r>
              <a:rPr lang="en-US" altLang="en-US" sz="100" dirty="0" smtClean="0">
                <a:solidFill>
                  <a:srgbClr val="000000"/>
                </a:solidFill>
                <a:latin typeface="+mn-lt"/>
              </a:rPr>
              <a:t> </a:t>
            </a:r>
            <a:r>
              <a:rPr lang="en-US" altLang="en-US" sz="1800" dirty="0" smtClean="0">
                <a:solidFill>
                  <a:srgbClr val="000000"/>
                </a:solidFill>
                <a:latin typeface="+mn-lt"/>
              </a:rPr>
              <a:t>F </a:t>
            </a:r>
            <a:r>
              <a:rPr lang="en-US" altLang="en-US" sz="1800" dirty="0">
                <a:solidFill>
                  <a:srgbClr val="000000"/>
                </a:solidFill>
                <a:latin typeface="+mn-lt"/>
              </a:rPr>
              <a:t>relations LOTS1 and LOTS2.</a:t>
            </a:r>
            <a:endParaRPr lang="en-US" sz="1800" dirty="0">
              <a:latin typeface="+mn-lt"/>
            </a:endParaRPr>
          </a:p>
        </p:txBody>
      </p:sp>
    </p:spTree>
    <p:extLst>
      <p:ext uri="{BB962C8B-B14F-4D97-AF65-F5344CB8AC3E}">
        <p14:creationId xmlns:p14="http://schemas.microsoft.com/office/powerpoint/2010/main" val="66846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t>Learning Objectives </a:t>
            </a:r>
            <a:r>
              <a:rPr lang="en-US" altLang="en-US" sz="2000" b="0" dirty="0" smtClean="0"/>
              <a:t>(2 </a:t>
            </a:r>
            <a:r>
              <a:rPr lang="en-US" altLang="en-US" sz="2000" b="0" dirty="0"/>
              <a:t>of 2)</a:t>
            </a:r>
            <a:endParaRPr lang="en-US" dirty="0"/>
          </a:p>
        </p:txBody>
      </p:sp>
      <p:sp>
        <p:nvSpPr>
          <p:cNvPr id="3" name="Text Placeholder 2"/>
          <p:cNvSpPr>
            <a:spLocks noGrp="1"/>
          </p:cNvSpPr>
          <p:nvPr>
            <p:ph type="body" idx="1"/>
          </p:nvPr>
        </p:nvSpPr>
        <p:spPr>
          <a:xfrm>
            <a:off x="457200" y="1600200"/>
            <a:ext cx="7669161" cy="4525963"/>
          </a:xfrm>
        </p:spPr>
        <p:txBody>
          <a:bodyPr/>
          <a:lstStyle/>
          <a:p>
            <a:pPr marL="0" indent="0">
              <a:buNone/>
            </a:pPr>
            <a:r>
              <a:rPr lang="en-US" altLang="en-US" sz="2400" b="1" dirty="0" smtClean="0">
                <a:solidFill>
                  <a:schemeClr val="tx2"/>
                </a:solidFill>
                <a:latin typeface="+mn-lt"/>
              </a:rPr>
              <a:t>15.5</a:t>
            </a:r>
            <a:r>
              <a:rPr lang="en-US" altLang="en-US" sz="2400" dirty="0" smtClean="0">
                <a:latin typeface="+mn-lt"/>
              </a:rPr>
              <a:t> </a:t>
            </a:r>
            <a:r>
              <a:rPr lang="en-US" altLang="en-US" sz="2400" dirty="0">
                <a:latin typeface="+mn-lt"/>
              </a:rPr>
              <a:t>Multivalued Dependencies and Fourth Normal Form – further discussion</a:t>
            </a:r>
          </a:p>
          <a:p>
            <a:pPr marL="0" indent="0">
              <a:buNone/>
            </a:pPr>
            <a:r>
              <a:rPr lang="en-US" altLang="en-US" sz="2400" b="1" dirty="0" smtClean="0">
                <a:solidFill>
                  <a:schemeClr val="tx2"/>
                </a:solidFill>
                <a:latin typeface="+mn-lt"/>
              </a:rPr>
              <a:t>15.6</a:t>
            </a:r>
            <a:r>
              <a:rPr lang="en-US" altLang="en-US" sz="2400" dirty="0">
                <a:latin typeface="+mn-lt"/>
              </a:rPr>
              <a:t> </a:t>
            </a:r>
            <a:r>
              <a:rPr lang="en-US" altLang="en-US" sz="2400" dirty="0" smtClean="0">
                <a:latin typeface="+mn-lt"/>
              </a:rPr>
              <a:t>Other </a:t>
            </a:r>
            <a:r>
              <a:rPr lang="en-US" altLang="en-US" sz="2400" dirty="0">
                <a:latin typeface="+mn-lt"/>
              </a:rPr>
              <a:t>Dependencies and Normal Forms</a:t>
            </a:r>
          </a:p>
          <a:p>
            <a:pPr marL="693738" lvl="1" indent="0">
              <a:buNone/>
            </a:pPr>
            <a:r>
              <a:rPr lang="en-US" altLang="en-US" sz="2400" b="1" dirty="0" smtClean="0">
                <a:solidFill>
                  <a:schemeClr val="tx2"/>
                </a:solidFill>
                <a:latin typeface="+mn-lt"/>
                <a:ea typeface="MS PGothic" charset="-128"/>
              </a:rPr>
              <a:t>15.6.1</a:t>
            </a:r>
            <a:r>
              <a:rPr lang="en-US" altLang="en-US" sz="2400" b="1" dirty="0" smtClean="0">
                <a:latin typeface="+mn-lt"/>
                <a:ea typeface="MS PGothic" charset="-128"/>
              </a:rPr>
              <a:t> </a:t>
            </a:r>
            <a:r>
              <a:rPr lang="en-US" altLang="en-US" sz="2400" dirty="0">
                <a:latin typeface="+mn-lt"/>
                <a:ea typeface="MS PGothic" charset="-128"/>
              </a:rPr>
              <a:t>Join Dependencies</a:t>
            </a:r>
          </a:p>
          <a:p>
            <a:pPr marL="693738" lvl="1" indent="0">
              <a:buNone/>
            </a:pPr>
            <a:r>
              <a:rPr lang="en-US" altLang="en-US" sz="2400" b="1" dirty="0" smtClean="0">
                <a:solidFill>
                  <a:schemeClr val="tx2"/>
                </a:solidFill>
                <a:latin typeface="+mn-lt"/>
                <a:ea typeface="MS PGothic" charset="-128"/>
              </a:rPr>
              <a:t>15.6.2</a:t>
            </a:r>
            <a:r>
              <a:rPr lang="en-US" altLang="en-US" sz="2400" b="1" dirty="0" smtClean="0">
                <a:latin typeface="+mn-lt"/>
                <a:ea typeface="MS PGothic" charset="-128"/>
              </a:rPr>
              <a:t> </a:t>
            </a:r>
            <a:r>
              <a:rPr lang="en-US" altLang="en-US" sz="2400" dirty="0">
                <a:latin typeface="+mn-lt"/>
                <a:ea typeface="MS PGothic" charset="-128"/>
              </a:rPr>
              <a:t>Inclusion Dependencies</a:t>
            </a:r>
          </a:p>
          <a:p>
            <a:pPr marL="693738" lvl="1" indent="0">
              <a:buNone/>
            </a:pPr>
            <a:r>
              <a:rPr lang="en-US" altLang="en-US" sz="2400" b="1" dirty="0" smtClean="0">
                <a:solidFill>
                  <a:schemeClr val="tx2"/>
                </a:solidFill>
                <a:latin typeface="+mn-lt"/>
                <a:ea typeface="MS PGothic" charset="-128"/>
              </a:rPr>
              <a:t>15.6.3</a:t>
            </a:r>
            <a:r>
              <a:rPr lang="en-US" altLang="en-US" sz="2400" b="1" dirty="0" smtClean="0">
                <a:latin typeface="+mn-lt"/>
                <a:ea typeface="MS PGothic" charset="-128"/>
              </a:rPr>
              <a:t> </a:t>
            </a:r>
            <a:r>
              <a:rPr lang="en-US" altLang="en-US" sz="2400" dirty="0" smtClean="0">
                <a:latin typeface="+mn-lt"/>
                <a:ea typeface="MS PGothic" charset="-128"/>
              </a:rPr>
              <a:t>Dependencies </a:t>
            </a:r>
            <a:r>
              <a:rPr lang="en-US" altLang="en-US" sz="2400" dirty="0">
                <a:latin typeface="+mn-lt"/>
                <a:ea typeface="MS PGothic" charset="-128"/>
              </a:rPr>
              <a:t>based on Arithmetic Functions and Procedures</a:t>
            </a:r>
          </a:p>
          <a:p>
            <a:pPr marL="693738" lvl="1" indent="0">
              <a:buNone/>
            </a:pPr>
            <a:r>
              <a:rPr lang="en-US" altLang="en-US" sz="2400" b="1" dirty="0" smtClean="0">
                <a:solidFill>
                  <a:schemeClr val="tx2"/>
                </a:solidFill>
                <a:latin typeface="+mn-lt"/>
                <a:ea typeface="Times New Roman" charset="0"/>
                <a:cs typeface="Times New Roman" charset="0"/>
              </a:rPr>
              <a:t>15.6.2</a:t>
            </a:r>
            <a:r>
              <a:rPr lang="en-US" altLang="en-US" sz="2400" b="1" dirty="0" smtClean="0">
                <a:latin typeface="+mn-lt"/>
                <a:ea typeface="Times New Roman" charset="0"/>
                <a:cs typeface="Times New Roman" charset="0"/>
              </a:rPr>
              <a:t> </a:t>
            </a:r>
            <a:r>
              <a:rPr lang="en-US" altLang="en-US" sz="2400" dirty="0">
                <a:latin typeface="+mn-lt"/>
                <a:ea typeface="Times New Roman" charset="0"/>
                <a:cs typeface="Times New Roman" charset="0"/>
              </a:rPr>
              <a:t>Domain-Key Normal </a:t>
            </a:r>
            <a:r>
              <a:rPr lang="en-US" altLang="en-US" sz="2400" dirty="0" smtClean="0">
                <a:latin typeface="+mn-lt"/>
                <a:ea typeface="Times New Roman" charset="0"/>
                <a:cs typeface="Times New Roman" charset="0"/>
              </a:rPr>
              <a:t>Form</a:t>
            </a:r>
            <a:endParaRPr lang="en-US" altLang="en-US" sz="2400" dirty="0">
              <a:latin typeface="+mn-lt"/>
              <a:ea typeface="MS PGothic" charset="-128"/>
            </a:endParaRPr>
          </a:p>
        </p:txBody>
      </p:sp>
    </p:spTree>
    <p:extLst>
      <p:ext uri="{BB962C8B-B14F-4D97-AF65-F5344CB8AC3E}">
        <p14:creationId xmlns:p14="http://schemas.microsoft.com/office/powerpoint/2010/main" val="39270665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Figure 14.12 Normalization </a:t>
            </a:r>
            <a:r>
              <a:rPr lang="en-US" altLang="en-US" dirty="0" smtClean="0"/>
              <a:t>into </a:t>
            </a:r>
            <a:r>
              <a:rPr lang="en-US" altLang="en-US" dirty="0"/>
              <a:t>2N</a:t>
            </a:r>
            <a:r>
              <a:rPr lang="en-US" altLang="en-US" sz="100" dirty="0"/>
              <a:t> </a:t>
            </a:r>
            <a:r>
              <a:rPr lang="en-US" altLang="en-US" dirty="0"/>
              <a:t>F and 3N</a:t>
            </a:r>
            <a:r>
              <a:rPr lang="en-US" altLang="en-US" sz="100" dirty="0"/>
              <a:t> </a:t>
            </a:r>
            <a:r>
              <a:rPr lang="en-US" altLang="en-US" dirty="0" smtClean="0"/>
              <a:t>F </a:t>
            </a:r>
            <a:r>
              <a:rPr lang="en-US" altLang="en-US" sz="2000" b="0" dirty="0" smtClean="0"/>
              <a:t>(2 </a:t>
            </a:r>
            <a:r>
              <a:rPr lang="en-US" altLang="en-US" sz="2000" b="0" dirty="0"/>
              <a:t>of 2)</a:t>
            </a:r>
            <a:endParaRPr lang="en-US" dirty="0"/>
          </a:p>
        </p:txBody>
      </p:sp>
      <p:pic>
        <p:nvPicPr>
          <p:cNvPr id="5" name="Picture 4" descr="A diagram illustrates normalization of Lots into 2 N F and 3 N F along with a tree diagram depicting the progressive normalization. Diagram c displays Lots 1 A and Lots 1 B tuples as a decomposition of Lots 1 tuple. Lots 1 A replicates the Lots 1 tuple without the functional dependency, F D 4. Lots 1 B displays the key attribute Area with its dependent attribute Price as indicated by the functional dependency, F D 4. Diagram d displays a tree depicting the progressive normalization of LOTS into a 3 N F design. The tree diagram starts with a 1 N F stage of Lots which branches out into Lots 1 and Lots 2 in the 2 N F stage and in the 3 N F stage Lots 1 further branches into Lots 1 A and Lots 1 B. Lots 2 remains the same."/>
          <p:cNvPicPr>
            <a:picLocks noChangeAspect="1"/>
          </p:cNvPicPr>
          <p:nvPr/>
        </p:nvPicPr>
        <p:blipFill>
          <a:blip r:embed="rId2"/>
          <a:stretch>
            <a:fillRect/>
          </a:stretch>
        </p:blipFill>
        <p:spPr>
          <a:xfrm>
            <a:off x="782232" y="1634104"/>
            <a:ext cx="6730451" cy="3850593"/>
          </a:xfrm>
          <a:prstGeom prst="rect">
            <a:avLst/>
          </a:prstGeom>
        </p:spPr>
      </p:pic>
      <p:sp>
        <p:nvSpPr>
          <p:cNvPr id="3" name="Text Placeholder 2"/>
          <p:cNvSpPr>
            <a:spLocks noGrp="1"/>
          </p:cNvSpPr>
          <p:nvPr>
            <p:ph type="body" idx="1"/>
          </p:nvPr>
        </p:nvSpPr>
        <p:spPr>
          <a:xfrm>
            <a:off x="457200" y="5619134"/>
            <a:ext cx="8229600" cy="665881"/>
          </a:xfrm>
        </p:spPr>
        <p:txBody>
          <a:bodyPr/>
          <a:lstStyle/>
          <a:p>
            <a:pPr marL="0" indent="0">
              <a:buNone/>
            </a:pPr>
            <a:r>
              <a:rPr lang="de-DE" altLang="en-US" sz="1800" dirty="0" smtClean="0">
                <a:solidFill>
                  <a:srgbClr val="000000"/>
                </a:solidFill>
                <a:latin typeface="+mn-lt"/>
              </a:rPr>
              <a:t>(</a:t>
            </a:r>
            <a:r>
              <a:rPr lang="de-DE" altLang="en-US" sz="1800" dirty="0">
                <a:solidFill>
                  <a:srgbClr val="000000"/>
                </a:solidFill>
                <a:latin typeface="+mn-lt"/>
              </a:rPr>
              <a:t>c) </a:t>
            </a:r>
            <a:r>
              <a:rPr lang="en-US" altLang="en-US" sz="1800" dirty="0">
                <a:solidFill>
                  <a:srgbClr val="000000"/>
                </a:solidFill>
                <a:latin typeface="+mn-lt"/>
              </a:rPr>
              <a:t>Decomposing LOTS1 into the </a:t>
            </a:r>
            <a:r>
              <a:rPr lang="en-US" altLang="en-US" sz="1800" dirty="0" smtClean="0">
                <a:solidFill>
                  <a:srgbClr val="000000"/>
                </a:solidFill>
                <a:latin typeface="+mn-lt"/>
              </a:rPr>
              <a:t>3N</a:t>
            </a:r>
            <a:r>
              <a:rPr lang="en-US" altLang="en-US" sz="100" dirty="0" smtClean="0">
                <a:solidFill>
                  <a:srgbClr val="000000"/>
                </a:solidFill>
                <a:latin typeface="+mn-lt"/>
              </a:rPr>
              <a:t> </a:t>
            </a:r>
            <a:r>
              <a:rPr lang="en-US" altLang="en-US" sz="1800" dirty="0" smtClean="0">
                <a:solidFill>
                  <a:srgbClr val="000000"/>
                </a:solidFill>
                <a:latin typeface="+mn-lt"/>
              </a:rPr>
              <a:t>F </a:t>
            </a:r>
            <a:r>
              <a:rPr lang="en-US" altLang="en-US" sz="1800" dirty="0">
                <a:solidFill>
                  <a:srgbClr val="000000"/>
                </a:solidFill>
                <a:latin typeface="+mn-lt"/>
              </a:rPr>
              <a:t>relations LOTS1A and LOTS1B. (d) Progressive normalization of LOTS into a </a:t>
            </a:r>
            <a:r>
              <a:rPr lang="en-US" altLang="en-US" sz="1800" dirty="0" smtClean="0">
                <a:solidFill>
                  <a:srgbClr val="000000"/>
                </a:solidFill>
                <a:latin typeface="+mn-lt"/>
              </a:rPr>
              <a:t>3N</a:t>
            </a:r>
            <a:r>
              <a:rPr lang="en-US" altLang="en-US" sz="100" dirty="0" smtClean="0">
                <a:solidFill>
                  <a:srgbClr val="000000"/>
                </a:solidFill>
                <a:latin typeface="+mn-lt"/>
              </a:rPr>
              <a:t> </a:t>
            </a:r>
            <a:r>
              <a:rPr lang="en-US" altLang="en-US" sz="1800" dirty="0" smtClean="0">
                <a:solidFill>
                  <a:srgbClr val="000000"/>
                </a:solidFill>
                <a:latin typeface="+mn-lt"/>
              </a:rPr>
              <a:t>F </a:t>
            </a:r>
            <a:r>
              <a:rPr lang="en-US" altLang="en-US" sz="1800" dirty="0">
                <a:solidFill>
                  <a:srgbClr val="000000"/>
                </a:solidFill>
                <a:latin typeface="+mn-lt"/>
              </a:rPr>
              <a:t>design.</a:t>
            </a:r>
            <a:endParaRPr lang="en-US" sz="1800" dirty="0">
              <a:latin typeface="+mn-lt"/>
            </a:endParaRPr>
          </a:p>
        </p:txBody>
      </p:sp>
    </p:spTree>
    <p:extLst>
      <p:ext uri="{BB962C8B-B14F-4D97-AF65-F5344CB8AC3E}">
        <p14:creationId xmlns:p14="http://schemas.microsoft.com/office/powerpoint/2010/main" val="814327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000" dirty="0"/>
              <a:t>Properties of Relational </a:t>
            </a:r>
            <a:r>
              <a:rPr lang="en-US" altLang="en-US" sz="3000" dirty="0" smtClean="0"/>
              <a:t>Decompositions </a:t>
            </a:r>
            <a:r>
              <a:rPr lang="en-US" altLang="en-US" sz="2000" b="0" dirty="0" smtClean="0"/>
              <a:t>(6 </a:t>
            </a:r>
            <a:r>
              <a:rPr lang="en-US" altLang="en-US" sz="2000" b="0" dirty="0"/>
              <a:t>of </a:t>
            </a:r>
            <a:r>
              <a:rPr lang="en-US" altLang="en-US" sz="2000" b="0" dirty="0" smtClean="0"/>
              <a:t>11)</a:t>
            </a:r>
            <a:endParaRPr lang="en-US" dirty="0"/>
          </a:p>
        </p:txBody>
      </p:sp>
      <p:sp>
        <p:nvSpPr>
          <p:cNvPr id="3" name="Text Placeholder 2"/>
          <p:cNvSpPr>
            <a:spLocks noGrp="1"/>
          </p:cNvSpPr>
          <p:nvPr>
            <p:ph type="body" idx="1"/>
          </p:nvPr>
        </p:nvSpPr>
        <p:spPr>
          <a:xfrm>
            <a:off x="457200" y="1600200"/>
            <a:ext cx="8229600" cy="1170243"/>
          </a:xfrm>
        </p:spPr>
        <p:txBody>
          <a:bodyPr/>
          <a:lstStyle/>
          <a:p>
            <a:pPr marL="0" indent="0">
              <a:lnSpc>
                <a:spcPct val="80000"/>
              </a:lnSpc>
              <a:buNone/>
            </a:pPr>
            <a:r>
              <a:rPr lang="en-US" altLang="en-US" sz="2000" b="1" dirty="0">
                <a:latin typeface="+mn-lt"/>
              </a:rPr>
              <a:t>2.3 Non-additive (Lossless) Join Property of a Decomposition</a:t>
            </a:r>
            <a:r>
              <a:rPr lang="en-US" altLang="en-US" sz="2000" b="1" dirty="0" smtClean="0">
                <a:latin typeface="+mn-lt"/>
              </a:rPr>
              <a:t>:</a:t>
            </a:r>
            <a:endParaRPr lang="en-US" altLang="en-US" sz="2000" b="1" dirty="0">
              <a:latin typeface="+mn-lt"/>
            </a:endParaRPr>
          </a:p>
          <a:p>
            <a:pPr marL="255600" lvl="1" indent="-255600">
              <a:spcBef>
                <a:spcPts val="1500"/>
              </a:spcBef>
              <a:buFont typeface="Arial" panose="020B0604020202020204" pitchFamily="34" charset="0"/>
              <a:buChar char="•"/>
            </a:pPr>
            <a:r>
              <a:rPr lang="en-US" altLang="en-US" sz="2000" dirty="0">
                <a:latin typeface="+mn-lt"/>
              </a:rPr>
              <a:t>Definition: Lossless join property: a </a:t>
            </a:r>
            <a:r>
              <a:rPr lang="en-US" altLang="en-US" sz="2000" dirty="0" smtClean="0">
                <a:latin typeface="+mn-lt"/>
              </a:rPr>
              <a:t>decomposition</a:t>
            </a:r>
            <a:endParaRPr lang="en-US" altLang="en-US" sz="2000" dirty="0">
              <a:latin typeface="+mn-lt"/>
            </a:endParaRPr>
          </a:p>
        </p:txBody>
      </p:sp>
      <p:pic>
        <p:nvPicPr>
          <p:cNvPr id="11" name="Picture 10" descr="D = left brace R sub 1, R sub 2, ellipsis, R sub m right brace"/>
          <p:cNvPicPr>
            <a:picLocks noChangeAspect="1"/>
          </p:cNvPicPr>
          <p:nvPr/>
        </p:nvPicPr>
        <p:blipFill rotWithShape="1">
          <a:blip r:embed="rId3"/>
          <a:srcRect l="13504" t="14673" b="13852"/>
          <a:stretch/>
        </p:blipFill>
        <p:spPr>
          <a:xfrm>
            <a:off x="774989" y="2507378"/>
            <a:ext cx="2341324" cy="383459"/>
          </a:xfrm>
          <a:prstGeom prst="rect">
            <a:avLst/>
          </a:prstGeom>
        </p:spPr>
      </p:pic>
      <p:sp>
        <p:nvSpPr>
          <p:cNvPr id="7" name="Content Placeholder 6"/>
          <p:cNvSpPr>
            <a:spLocks noGrp="1"/>
          </p:cNvSpPr>
          <p:nvPr>
            <p:ph sz="quarter" idx="14"/>
          </p:nvPr>
        </p:nvSpPr>
        <p:spPr>
          <a:xfrm>
            <a:off x="3089992" y="2421801"/>
            <a:ext cx="4822723" cy="424792"/>
          </a:xfrm>
        </p:spPr>
        <p:txBody>
          <a:bodyPr/>
          <a:lstStyle/>
          <a:p>
            <a:pPr marL="432" indent="0">
              <a:buNone/>
            </a:pPr>
            <a:r>
              <a:rPr lang="en-US" altLang="en-US" sz="2000" dirty="0">
                <a:latin typeface="+mn-lt"/>
              </a:rPr>
              <a:t>of R has the </a:t>
            </a:r>
            <a:r>
              <a:rPr lang="en-US" altLang="en-US" sz="2000" b="1" dirty="0">
                <a:latin typeface="+mn-lt"/>
              </a:rPr>
              <a:t>lossless (nonadditive) </a:t>
            </a:r>
            <a:r>
              <a:rPr lang="en-US" altLang="en-US" sz="2000" b="1" dirty="0" smtClean="0">
                <a:latin typeface="+mn-lt"/>
              </a:rPr>
              <a:t>join</a:t>
            </a:r>
            <a:endParaRPr lang="en-US" altLang="en-US" sz="2000" dirty="0">
              <a:latin typeface="+mn-lt"/>
            </a:endParaRPr>
          </a:p>
        </p:txBody>
      </p:sp>
      <p:sp>
        <p:nvSpPr>
          <p:cNvPr id="6" name="Content Placeholder 5"/>
          <p:cNvSpPr>
            <a:spLocks noGrp="1"/>
          </p:cNvSpPr>
          <p:nvPr>
            <p:ph sz="quarter" idx="13"/>
          </p:nvPr>
        </p:nvSpPr>
        <p:spPr>
          <a:xfrm>
            <a:off x="457200" y="2829436"/>
            <a:ext cx="8096865" cy="1028854"/>
          </a:xfrm>
        </p:spPr>
        <p:txBody>
          <a:bodyPr/>
          <a:lstStyle/>
          <a:p>
            <a:pPr marL="236538" indent="0">
              <a:buNone/>
            </a:pPr>
            <a:r>
              <a:rPr lang="en-US" altLang="en-US" sz="2000" b="1" dirty="0">
                <a:latin typeface="+mn-lt"/>
              </a:rPr>
              <a:t>property</a:t>
            </a:r>
            <a:r>
              <a:rPr lang="en-US" altLang="en-US" sz="2000" dirty="0">
                <a:latin typeface="+mn-lt"/>
              </a:rPr>
              <a:t> with respect to the set of dependencies F on R if, for </a:t>
            </a:r>
            <a:r>
              <a:rPr lang="en-US" altLang="en-US" sz="2000" b="1" dirty="0">
                <a:latin typeface="+mn-lt"/>
              </a:rPr>
              <a:t>every</a:t>
            </a:r>
            <a:r>
              <a:rPr lang="en-US" altLang="en-US" sz="2000" dirty="0">
                <a:latin typeface="+mn-lt"/>
              </a:rPr>
              <a:t> relation state r of R that satisfies F, the following holds, where * is the natural join of all the relations in </a:t>
            </a:r>
            <a:r>
              <a:rPr lang="en-US" altLang="en-US" sz="2000" dirty="0" smtClean="0">
                <a:latin typeface="+mn-lt"/>
              </a:rPr>
              <a:t>D:</a:t>
            </a:r>
          </a:p>
        </p:txBody>
      </p:sp>
      <p:graphicFrame>
        <p:nvGraphicFramePr>
          <p:cNvPr id="5" name="Object 4" descr="Asterisk left parenthesis pi sub R 1 of r comma incomplete line of code comma pi sub R m of r right parenthesis equals r."/>
          <p:cNvGraphicFramePr>
            <a:graphicFrameLocks noChangeAspect="1"/>
          </p:cNvGraphicFramePr>
          <p:nvPr>
            <p:extLst>
              <p:ext uri="{D42A27DB-BD31-4B8C-83A1-F6EECF244321}">
                <p14:modId xmlns:p14="http://schemas.microsoft.com/office/powerpoint/2010/main" val="2625677298"/>
              </p:ext>
            </p:extLst>
          </p:nvPr>
        </p:nvGraphicFramePr>
        <p:xfrm>
          <a:off x="2463539" y="3872412"/>
          <a:ext cx="3153093" cy="551861"/>
        </p:xfrm>
        <a:graphic>
          <a:graphicData uri="http://schemas.openxmlformats.org/presentationml/2006/ole">
            <mc:AlternateContent xmlns:mc="http://schemas.openxmlformats.org/markup-compatibility/2006">
              <mc:Choice xmlns:v="urn:schemas-microsoft-com:vml" Requires="v">
                <p:oleObj spid="_x0000_s10712" name="Equation" r:id="rId4" imgW="1523880" imgH="266400" progId="Equation.DSMT4">
                  <p:embed/>
                </p:oleObj>
              </mc:Choice>
              <mc:Fallback>
                <p:oleObj name="Equation" r:id="rId4" imgW="1523880" imgH="266400" progId="Equation.DSMT4">
                  <p:embed/>
                  <p:pic>
                    <p:nvPicPr>
                      <p:cNvPr id="0" name=""/>
                      <p:cNvPicPr/>
                      <p:nvPr/>
                    </p:nvPicPr>
                    <p:blipFill>
                      <a:blip r:embed="rId5"/>
                      <a:stretch>
                        <a:fillRect/>
                      </a:stretch>
                    </p:blipFill>
                    <p:spPr>
                      <a:xfrm>
                        <a:off x="2463539" y="3872412"/>
                        <a:ext cx="3153093" cy="551861"/>
                      </a:xfrm>
                      <a:prstGeom prst="rect">
                        <a:avLst/>
                      </a:prstGeom>
                    </p:spPr>
                  </p:pic>
                </p:oleObj>
              </mc:Fallback>
            </mc:AlternateContent>
          </a:graphicData>
        </a:graphic>
      </p:graphicFrame>
      <p:sp>
        <p:nvSpPr>
          <p:cNvPr id="4" name="Text Placeholder 3"/>
          <p:cNvSpPr>
            <a:spLocks noGrp="1"/>
          </p:cNvSpPr>
          <p:nvPr>
            <p:ph type="body" idx="4294967295"/>
          </p:nvPr>
        </p:nvSpPr>
        <p:spPr>
          <a:xfrm>
            <a:off x="457200" y="4395788"/>
            <a:ext cx="8229600" cy="1060450"/>
          </a:xfrm>
        </p:spPr>
        <p:txBody>
          <a:bodyPr/>
          <a:lstStyle/>
          <a:p>
            <a:pPr indent="-256032"/>
            <a:r>
              <a:rPr lang="en-US" altLang="en-US" sz="2000" dirty="0">
                <a:latin typeface="+mn-lt"/>
              </a:rPr>
              <a:t>Note: The word loss in lossless refers to loss of information, not to loss of tuples. In fact, for “loss of information” </a:t>
            </a:r>
            <a:r>
              <a:rPr lang="en-US" altLang="en-US" sz="2000" dirty="0" smtClean="0">
                <a:latin typeface="+mn-lt"/>
              </a:rPr>
              <a:t>a better </a:t>
            </a:r>
            <a:r>
              <a:rPr lang="en-US" altLang="en-US" sz="2000" dirty="0">
                <a:latin typeface="+mn-lt"/>
              </a:rPr>
              <a:t>term is “</a:t>
            </a:r>
            <a:r>
              <a:rPr lang="en-US" altLang="en-US" sz="2000" b="1" dirty="0">
                <a:latin typeface="+mn-lt"/>
              </a:rPr>
              <a:t>addition of spurious information</a:t>
            </a:r>
            <a:r>
              <a:rPr lang="en-US" altLang="en-US" sz="2000" dirty="0">
                <a:latin typeface="+mn-lt"/>
              </a:rPr>
              <a:t>”</a:t>
            </a:r>
            <a:endParaRPr lang="en-US" sz="2000" dirty="0">
              <a:latin typeface="+mn-lt"/>
            </a:endParaRPr>
          </a:p>
        </p:txBody>
      </p:sp>
    </p:spTree>
    <p:extLst>
      <p:ext uri="{BB962C8B-B14F-4D97-AF65-F5344CB8AC3E}">
        <p14:creationId xmlns:p14="http://schemas.microsoft.com/office/powerpoint/2010/main" val="18389804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sz="3000" dirty="0"/>
              <a:t>Properties of Relational Decompositions </a:t>
            </a:r>
            <a:r>
              <a:rPr lang="en-US" altLang="en-US" sz="2000" b="0" dirty="0"/>
              <a:t>(7 of 11)</a:t>
            </a:r>
            <a:endParaRPr lang="en-US" sz="2000" dirty="0"/>
          </a:p>
        </p:txBody>
      </p:sp>
      <p:sp>
        <p:nvSpPr>
          <p:cNvPr id="5" name="Text Placeholder 4"/>
          <p:cNvSpPr>
            <a:spLocks noGrp="1"/>
          </p:cNvSpPr>
          <p:nvPr>
            <p:ph type="body" idx="1"/>
          </p:nvPr>
        </p:nvSpPr>
        <p:spPr>
          <a:xfrm>
            <a:off x="457200" y="1600201"/>
            <a:ext cx="8229600" cy="1167122"/>
          </a:xfrm>
        </p:spPr>
        <p:txBody>
          <a:bodyPr/>
          <a:lstStyle/>
          <a:p>
            <a:pPr marL="0" indent="0">
              <a:buNone/>
            </a:pPr>
            <a:r>
              <a:rPr lang="en-US" altLang="en-US" sz="1800" b="1" dirty="0">
                <a:latin typeface="+mn-lt"/>
              </a:rPr>
              <a:t>Lossless (Non-additive) Join Property of a Decomposition : </a:t>
            </a:r>
          </a:p>
          <a:p>
            <a:r>
              <a:rPr lang="en-US" altLang="en-US" sz="1800" b="1" dirty="0">
                <a:latin typeface="+mn-lt"/>
              </a:rPr>
              <a:t>Algorithm 15.3: Testing for Lossless Join Property </a:t>
            </a:r>
          </a:p>
          <a:p>
            <a:pPr lvl="1" indent="-285750"/>
            <a:r>
              <a:rPr lang="en-US" altLang="en-US" sz="1800" b="1" dirty="0">
                <a:latin typeface="+mn-lt"/>
              </a:rPr>
              <a:t>Input</a:t>
            </a:r>
            <a:r>
              <a:rPr lang="en-US" altLang="en-US" sz="1800" dirty="0">
                <a:latin typeface="+mn-lt"/>
              </a:rPr>
              <a:t>: A universal relation </a:t>
            </a:r>
            <a:r>
              <a:rPr lang="en-US" altLang="en-US" sz="1800" i="1" dirty="0">
                <a:latin typeface="+mn-lt"/>
              </a:rPr>
              <a:t>R</a:t>
            </a:r>
            <a:r>
              <a:rPr lang="en-US" altLang="en-US" sz="1800" dirty="0">
                <a:latin typeface="+mn-lt"/>
              </a:rPr>
              <a:t>, a decomposition</a:t>
            </a:r>
            <a:endParaRPr lang="en-US" dirty="0">
              <a:latin typeface="+mn-lt"/>
            </a:endParaRPr>
          </a:p>
        </p:txBody>
      </p:sp>
      <p:pic>
        <p:nvPicPr>
          <p:cNvPr id="16" name="Picture 15" descr="D = left brace R sub 1, R sub 2, ellipsis, R sub m right brace"/>
          <p:cNvPicPr>
            <a:picLocks noChangeAspect="1"/>
          </p:cNvPicPr>
          <p:nvPr/>
        </p:nvPicPr>
        <p:blipFill rotWithShape="1">
          <a:blip r:embed="rId2"/>
          <a:srcRect l="13033" t="13815" b="20479"/>
          <a:stretch/>
        </p:blipFill>
        <p:spPr>
          <a:xfrm>
            <a:off x="6059488" y="2487974"/>
            <a:ext cx="2253328" cy="324465"/>
          </a:xfrm>
          <a:prstGeom prst="rect">
            <a:avLst/>
          </a:prstGeom>
        </p:spPr>
      </p:pic>
      <p:sp>
        <p:nvSpPr>
          <p:cNvPr id="6" name="Content Placeholder 5"/>
          <p:cNvSpPr>
            <a:spLocks noGrp="1"/>
          </p:cNvSpPr>
          <p:nvPr>
            <p:ph sz="quarter" idx="13"/>
          </p:nvPr>
        </p:nvSpPr>
        <p:spPr>
          <a:xfrm>
            <a:off x="525100" y="2767323"/>
            <a:ext cx="8229600" cy="375929"/>
          </a:xfrm>
        </p:spPr>
        <p:txBody>
          <a:bodyPr/>
          <a:lstStyle/>
          <a:p>
            <a:pPr marL="693738" indent="0">
              <a:buNone/>
            </a:pPr>
            <a:r>
              <a:rPr lang="en-US" altLang="en-US" sz="1800" dirty="0">
                <a:latin typeface="+mn-lt"/>
              </a:rPr>
              <a:t>of </a:t>
            </a:r>
            <a:r>
              <a:rPr lang="en-US" altLang="en-US" sz="1800" i="1" dirty="0">
                <a:latin typeface="+mn-lt"/>
              </a:rPr>
              <a:t>R</a:t>
            </a:r>
            <a:r>
              <a:rPr lang="en-US" altLang="en-US" sz="1800" dirty="0">
                <a:latin typeface="+mn-lt"/>
              </a:rPr>
              <a:t>, and a set </a:t>
            </a:r>
            <a:r>
              <a:rPr lang="en-US" altLang="en-US" sz="1800" i="1" dirty="0">
                <a:latin typeface="+mn-lt"/>
              </a:rPr>
              <a:t>F</a:t>
            </a:r>
            <a:r>
              <a:rPr lang="en-US" altLang="en-US" sz="1800" dirty="0">
                <a:latin typeface="+mn-lt"/>
              </a:rPr>
              <a:t> of functional dependencies</a:t>
            </a:r>
            <a:r>
              <a:rPr lang="en-US" altLang="en-US" sz="1800" dirty="0" smtClean="0">
                <a:latin typeface="+mn-lt"/>
              </a:rPr>
              <a:t>.</a:t>
            </a:r>
            <a:endParaRPr lang="en-US" altLang="en-US" sz="1800" dirty="0">
              <a:latin typeface="+mn-lt"/>
            </a:endParaRPr>
          </a:p>
        </p:txBody>
      </p:sp>
      <p:sp>
        <p:nvSpPr>
          <p:cNvPr id="7" name="Content Placeholder 6"/>
          <p:cNvSpPr>
            <a:spLocks noGrp="1"/>
          </p:cNvSpPr>
          <p:nvPr>
            <p:ph sz="quarter" idx="14"/>
          </p:nvPr>
        </p:nvSpPr>
        <p:spPr>
          <a:xfrm>
            <a:off x="454025" y="3160254"/>
            <a:ext cx="8232775" cy="609600"/>
          </a:xfrm>
        </p:spPr>
        <p:txBody>
          <a:bodyPr/>
          <a:lstStyle/>
          <a:p>
            <a:pPr marL="1143000" indent="-429768">
              <a:buFont typeface="+mj-lt"/>
              <a:buAutoNum type="arabicPeriod"/>
              <a:tabLst>
                <a:tab pos="914400" algn="l"/>
              </a:tabLst>
            </a:pPr>
            <a:r>
              <a:rPr lang="en-US" altLang="en-US" sz="1800" dirty="0">
                <a:latin typeface="+mn-lt"/>
              </a:rPr>
              <a:t>Create an initial matrix </a:t>
            </a:r>
            <a:r>
              <a:rPr lang="en-US" altLang="en-US" sz="1800" i="1" dirty="0">
                <a:latin typeface="+mn-lt"/>
              </a:rPr>
              <a:t>S</a:t>
            </a:r>
            <a:r>
              <a:rPr lang="en-US" altLang="en-US" sz="1800" dirty="0">
                <a:latin typeface="+mn-lt"/>
              </a:rPr>
              <a:t> with one row </a:t>
            </a:r>
            <a:r>
              <a:rPr lang="en-US" altLang="en-US" sz="1800" i="1" dirty="0" err="1">
                <a:latin typeface="+mn-lt"/>
              </a:rPr>
              <a:t>i</a:t>
            </a:r>
            <a:r>
              <a:rPr lang="en-US" altLang="en-US" sz="1800" i="1" dirty="0">
                <a:latin typeface="+mn-lt"/>
              </a:rPr>
              <a:t> </a:t>
            </a:r>
            <a:r>
              <a:rPr lang="en-US" altLang="en-US" sz="1800" dirty="0">
                <a:latin typeface="+mn-lt"/>
              </a:rPr>
              <a:t>for each relation </a:t>
            </a:r>
            <a:r>
              <a:rPr lang="en-US" altLang="en-US" sz="1800" i="1" dirty="0">
                <a:latin typeface="+mn-lt"/>
              </a:rPr>
              <a:t>R</a:t>
            </a:r>
            <a:r>
              <a:rPr lang="en-US" altLang="en-US" sz="1800" i="1" baseline="-25000" dirty="0">
                <a:latin typeface="+mn-lt"/>
              </a:rPr>
              <a:t>i</a:t>
            </a:r>
            <a:r>
              <a:rPr lang="en-US" altLang="en-US" sz="1800" dirty="0">
                <a:latin typeface="+mn-lt"/>
              </a:rPr>
              <a:t> in </a:t>
            </a:r>
            <a:r>
              <a:rPr lang="en-US" altLang="en-US" sz="1800" i="1" dirty="0">
                <a:latin typeface="+mn-lt"/>
              </a:rPr>
              <a:t>D</a:t>
            </a:r>
            <a:r>
              <a:rPr lang="en-US" altLang="en-US" sz="1800" dirty="0">
                <a:latin typeface="+mn-lt"/>
              </a:rPr>
              <a:t>, and one column j for each attribute </a:t>
            </a:r>
            <a:r>
              <a:rPr lang="en-US" altLang="en-US" sz="1800" i="1" dirty="0">
                <a:latin typeface="+mn-lt"/>
              </a:rPr>
              <a:t>A</a:t>
            </a:r>
            <a:r>
              <a:rPr lang="en-US" altLang="en-US" sz="1800" i="1" baseline="-25000" dirty="0">
                <a:latin typeface="+mn-lt"/>
              </a:rPr>
              <a:t>j</a:t>
            </a:r>
            <a:r>
              <a:rPr lang="en-US" altLang="en-US" sz="1800" dirty="0">
                <a:latin typeface="+mn-lt"/>
              </a:rPr>
              <a:t> in </a:t>
            </a:r>
            <a:r>
              <a:rPr lang="en-US" altLang="en-US" sz="1800" i="1" dirty="0">
                <a:latin typeface="+mn-lt"/>
              </a:rPr>
              <a:t>R</a:t>
            </a:r>
            <a:r>
              <a:rPr lang="en-US" altLang="en-US" sz="1800" dirty="0" smtClean="0">
                <a:latin typeface="+mn-lt"/>
              </a:rPr>
              <a:t>.</a:t>
            </a:r>
            <a:endParaRPr lang="en-US" altLang="en-US" sz="1800" dirty="0">
              <a:latin typeface="+mn-lt"/>
            </a:endParaRPr>
          </a:p>
        </p:txBody>
      </p:sp>
      <p:sp>
        <p:nvSpPr>
          <p:cNvPr id="8" name="Content Placeholder 7"/>
          <p:cNvSpPr>
            <a:spLocks noGrp="1"/>
          </p:cNvSpPr>
          <p:nvPr>
            <p:ph sz="quarter" idx="15"/>
          </p:nvPr>
        </p:nvSpPr>
        <p:spPr>
          <a:xfrm>
            <a:off x="457200" y="3838015"/>
            <a:ext cx="1740309" cy="383981"/>
          </a:xfrm>
        </p:spPr>
        <p:txBody>
          <a:bodyPr/>
          <a:lstStyle/>
          <a:p>
            <a:pPr marL="1143000" indent="-429768">
              <a:buFont typeface="+mj-lt"/>
              <a:buAutoNum type="arabicPeriod" startAt="2"/>
            </a:pPr>
            <a:r>
              <a:rPr lang="en-US" sz="1800" dirty="0" smtClean="0">
                <a:solidFill>
                  <a:schemeClr val="tx1"/>
                </a:solidFill>
                <a:latin typeface="+mn-lt"/>
              </a:rPr>
              <a:t>Set</a:t>
            </a:r>
            <a:endParaRPr lang="en-US" sz="1800" dirty="0">
              <a:solidFill>
                <a:schemeClr val="tx1"/>
              </a:solidFill>
              <a:latin typeface="+mn-lt"/>
            </a:endParaRPr>
          </a:p>
        </p:txBody>
      </p:sp>
      <p:pic>
        <p:nvPicPr>
          <p:cNvPr id="17" name="Picture 16" descr="S left parenthesis i, j right parenthesis colon = b i j "/>
          <p:cNvPicPr>
            <a:picLocks noChangeAspect="1"/>
          </p:cNvPicPr>
          <p:nvPr/>
        </p:nvPicPr>
        <p:blipFill rotWithShape="1">
          <a:blip r:embed="rId3"/>
          <a:srcRect l="21236" t="14627" b="16681"/>
          <a:stretch/>
        </p:blipFill>
        <p:spPr>
          <a:xfrm>
            <a:off x="2176245" y="3892480"/>
            <a:ext cx="1166843" cy="339212"/>
          </a:xfrm>
          <a:prstGeom prst="rect">
            <a:avLst/>
          </a:prstGeom>
        </p:spPr>
      </p:pic>
      <p:sp>
        <p:nvSpPr>
          <p:cNvPr id="9" name="Content Placeholder 8"/>
          <p:cNvSpPr>
            <a:spLocks noGrp="1"/>
          </p:cNvSpPr>
          <p:nvPr>
            <p:ph sz="quarter" idx="16"/>
          </p:nvPr>
        </p:nvSpPr>
        <p:spPr>
          <a:xfrm>
            <a:off x="525100" y="3825986"/>
            <a:ext cx="8229600" cy="736540"/>
          </a:xfrm>
        </p:spPr>
        <p:txBody>
          <a:bodyPr/>
          <a:lstStyle/>
          <a:p>
            <a:pPr marL="973138" indent="1711325">
              <a:buNone/>
            </a:pPr>
            <a:r>
              <a:rPr lang="en-US" altLang="en-US" sz="1800" dirty="0">
                <a:latin typeface="+mn-lt"/>
              </a:rPr>
              <a:t>for all matrix entries. (* each bij is a distinct symbol associated with indices (</a:t>
            </a:r>
            <a:r>
              <a:rPr lang="en-US" altLang="en-US" sz="1800" i="1" dirty="0">
                <a:latin typeface="+mn-lt"/>
              </a:rPr>
              <a:t>i,j</a:t>
            </a:r>
            <a:r>
              <a:rPr lang="en-US" altLang="en-US" sz="1800" dirty="0">
                <a:latin typeface="+mn-lt"/>
              </a:rPr>
              <a:t>) *).</a:t>
            </a:r>
            <a:endParaRPr lang="en-US" sz="1800" dirty="0">
              <a:latin typeface="+mn-lt"/>
            </a:endParaRPr>
          </a:p>
        </p:txBody>
      </p:sp>
      <p:sp>
        <p:nvSpPr>
          <p:cNvPr id="12" name="Content Placeholder 11"/>
          <p:cNvSpPr>
            <a:spLocks noGrp="1"/>
          </p:cNvSpPr>
          <p:nvPr>
            <p:ph sz="quarter" idx="19"/>
          </p:nvPr>
        </p:nvSpPr>
        <p:spPr>
          <a:xfrm>
            <a:off x="457200" y="4505515"/>
            <a:ext cx="8229600" cy="356415"/>
          </a:xfrm>
        </p:spPr>
        <p:txBody>
          <a:bodyPr/>
          <a:lstStyle/>
          <a:p>
            <a:pPr marL="1143000" indent="-429768">
              <a:buFont typeface="+mj-lt"/>
              <a:buAutoNum type="arabicPeriod" startAt="3"/>
            </a:pPr>
            <a:r>
              <a:rPr lang="en-US" altLang="en-US" sz="1800" dirty="0">
                <a:latin typeface="+mn-lt"/>
              </a:rPr>
              <a:t>For each row </a:t>
            </a:r>
            <a:r>
              <a:rPr lang="en-US" altLang="en-US" sz="1800" dirty="0" err="1">
                <a:latin typeface="+mn-lt"/>
              </a:rPr>
              <a:t>i</a:t>
            </a:r>
            <a:r>
              <a:rPr lang="en-US" altLang="en-US" sz="1800" dirty="0">
                <a:latin typeface="+mn-lt"/>
              </a:rPr>
              <a:t> representing relation schema </a:t>
            </a:r>
            <a:r>
              <a:rPr lang="en-US" altLang="en-US" sz="1800" i="1" dirty="0" smtClean="0">
                <a:latin typeface="+mn-lt"/>
              </a:rPr>
              <a:t>R</a:t>
            </a:r>
            <a:r>
              <a:rPr lang="en-US" altLang="en-US" sz="1800" baseline="-25000" dirty="0" smtClean="0">
                <a:latin typeface="+mn-lt"/>
              </a:rPr>
              <a:t>i</a:t>
            </a:r>
            <a:endParaRPr lang="en-US" altLang="en-US" sz="1800" baseline="-25000" dirty="0">
              <a:latin typeface="+mn-lt"/>
            </a:endParaRPr>
          </a:p>
        </p:txBody>
      </p:sp>
      <p:sp>
        <p:nvSpPr>
          <p:cNvPr id="10" name="Content Placeholder 9"/>
          <p:cNvSpPr>
            <a:spLocks noGrp="1"/>
          </p:cNvSpPr>
          <p:nvPr>
            <p:ph sz="quarter" idx="17"/>
          </p:nvPr>
        </p:nvSpPr>
        <p:spPr>
          <a:xfrm>
            <a:off x="454025" y="4911221"/>
            <a:ext cx="8229600" cy="850490"/>
          </a:xfrm>
        </p:spPr>
        <p:txBody>
          <a:bodyPr/>
          <a:lstStyle/>
          <a:p>
            <a:pPr marL="381000" indent="960438">
              <a:lnSpc>
                <a:spcPct val="90000"/>
              </a:lnSpc>
              <a:buSzTx/>
              <a:buFont typeface="Wingdings" charset="2"/>
              <a:buNone/>
            </a:pPr>
            <a:r>
              <a:rPr lang="en-US" altLang="en-US" sz="1800" dirty="0">
                <a:latin typeface="+mn-lt"/>
              </a:rPr>
              <a:t>{for each column j representing attribute </a:t>
            </a:r>
            <a:r>
              <a:rPr lang="en-US" altLang="en-US" sz="1800" i="1" dirty="0">
                <a:latin typeface="+mn-lt"/>
              </a:rPr>
              <a:t>A</a:t>
            </a:r>
            <a:r>
              <a:rPr lang="en-US" altLang="en-US" sz="1800" i="1" baseline="-25000" dirty="0">
                <a:latin typeface="+mn-lt"/>
              </a:rPr>
              <a:t>j</a:t>
            </a:r>
          </a:p>
          <a:p>
            <a:pPr marL="381000" indent="1506538">
              <a:lnSpc>
                <a:spcPct val="90000"/>
              </a:lnSpc>
              <a:buSzTx/>
              <a:buFont typeface="Wingdings" charset="2"/>
              <a:buNone/>
            </a:pPr>
            <a:r>
              <a:rPr lang="en-US" altLang="en-US" sz="1800" dirty="0">
                <a:latin typeface="+mn-lt"/>
              </a:rPr>
              <a:t>{if (relation </a:t>
            </a:r>
            <a:r>
              <a:rPr lang="en-US" altLang="en-US" sz="1800" i="1" dirty="0">
                <a:latin typeface="+mn-lt"/>
              </a:rPr>
              <a:t>R</a:t>
            </a:r>
            <a:r>
              <a:rPr lang="en-US" altLang="en-US" sz="1800" i="1" baseline="-25000" dirty="0">
                <a:latin typeface="+mn-lt"/>
              </a:rPr>
              <a:t>i</a:t>
            </a:r>
            <a:r>
              <a:rPr lang="en-US" altLang="en-US" sz="1800" dirty="0">
                <a:latin typeface="+mn-lt"/>
              </a:rPr>
              <a:t> includes attribute </a:t>
            </a:r>
            <a:r>
              <a:rPr lang="en-US" altLang="en-US" sz="1800" i="1" dirty="0">
                <a:latin typeface="+mn-lt"/>
              </a:rPr>
              <a:t>A</a:t>
            </a:r>
            <a:r>
              <a:rPr lang="en-US" altLang="en-US" sz="1800" baseline="-25000" dirty="0">
                <a:latin typeface="+mn-lt"/>
              </a:rPr>
              <a:t>j</a:t>
            </a:r>
            <a:r>
              <a:rPr lang="en-US" altLang="en-US" sz="1800" dirty="0">
                <a:latin typeface="+mn-lt"/>
              </a:rPr>
              <a:t>) then set</a:t>
            </a:r>
            <a:endParaRPr lang="en-US" sz="1800" dirty="0">
              <a:latin typeface="+mn-lt"/>
            </a:endParaRPr>
          </a:p>
        </p:txBody>
      </p:sp>
      <p:pic>
        <p:nvPicPr>
          <p:cNvPr id="18" name="Picture 17" descr="S left parenthesis i, j right parenthesis colon = a sub j semicolon right brace semicolon right brace semicolon"/>
          <p:cNvPicPr>
            <a:picLocks noChangeAspect="1"/>
          </p:cNvPicPr>
          <p:nvPr/>
        </p:nvPicPr>
        <p:blipFill rotWithShape="1">
          <a:blip r:embed="rId4"/>
          <a:srcRect b="20134"/>
          <a:stretch/>
        </p:blipFill>
        <p:spPr>
          <a:xfrm>
            <a:off x="6822989" y="5372905"/>
            <a:ext cx="1475070" cy="364215"/>
          </a:xfrm>
          <a:prstGeom prst="rect">
            <a:avLst/>
          </a:prstGeom>
        </p:spPr>
      </p:pic>
      <p:sp>
        <p:nvSpPr>
          <p:cNvPr id="11" name="Content Placeholder 10"/>
          <p:cNvSpPr>
            <a:spLocks noGrp="1"/>
          </p:cNvSpPr>
          <p:nvPr>
            <p:ph sz="quarter" idx="18"/>
          </p:nvPr>
        </p:nvSpPr>
        <p:spPr/>
        <p:txBody>
          <a:bodyPr/>
          <a:lstStyle/>
          <a:p>
            <a:pPr lvl="1"/>
            <a:r>
              <a:rPr lang="en-US" altLang="en-US" sz="1800" dirty="0">
                <a:latin typeface="+mn-lt"/>
              </a:rPr>
              <a:t>(* each </a:t>
            </a:r>
            <a:r>
              <a:rPr lang="en-US" altLang="en-US" sz="1800" i="1" dirty="0">
                <a:latin typeface="+mn-lt"/>
              </a:rPr>
              <a:t>a</a:t>
            </a:r>
            <a:r>
              <a:rPr lang="en-US" altLang="en-US" sz="1800" i="1" baseline="-25000" dirty="0">
                <a:latin typeface="+mn-lt"/>
              </a:rPr>
              <a:t>j</a:t>
            </a:r>
            <a:r>
              <a:rPr lang="en-US" altLang="en-US" sz="1800" i="1" dirty="0">
                <a:latin typeface="+mn-lt"/>
              </a:rPr>
              <a:t> </a:t>
            </a:r>
            <a:r>
              <a:rPr lang="en-US" altLang="en-US" sz="1800" dirty="0">
                <a:latin typeface="+mn-lt"/>
              </a:rPr>
              <a:t>is a distinct symbol associated with index (</a:t>
            </a:r>
            <a:r>
              <a:rPr lang="en-US" altLang="en-US" sz="1800" i="1" dirty="0">
                <a:latin typeface="+mn-lt"/>
              </a:rPr>
              <a:t>j</a:t>
            </a:r>
            <a:r>
              <a:rPr lang="en-US" altLang="en-US" sz="1800" dirty="0">
                <a:latin typeface="+mn-lt"/>
              </a:rPr>
              <a:t>) </a:t>
            </a:r>
            <a:r>
              <a:rPr lang="en-US" altLang="en-US" sz="1800" dirty="0" smtClean="0">
                <a:latin typeface="+mn-lt"/>
              </a:rPr>
              <a:t>*)</a:t>
            </a:r>
            <a:endParaRPr lang="en-US" altLang="en-US" sz="1800" dirty="0">
              <a:latin typeface="+mn-lt"/>
            </a:endParaRPr>
          </a:p>
        </p:txBody>
      </p:sp>
    </p:spTree>
    <p:extLst>
      <p:ext uri="{BB962C8B-B14F-4D97-AF65-F5344CB8AC3E}">
        <p14:creationId xmlns:p14="http://schemas.microsoft.com/office/powerpoint/2010/main" val="4705998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000" dirty="0"/>
              <a:t>Properties of Relational </a:t>
            </a:r>
            <a:r>
              <a:rPr lang="en-US" altLang="en-US" sz="3000" dirty="0" smtClean="0"/>
              <a:t>Decompositions </a:t>
            </a:r>
            <a:r>
              <a:rPr lang="en-US" altLang="en-US" sz="2000" b="0" dirty="0" smtClean="0"/>
              <a:t>(8 </a:t>
            </a:r>
            <a:r>
              <a:rPr lang="en-US" altLang="en-US" sz="2000" b="0" dirty="0"/>
              <a:t>of </a:t>
            </a:r>
            <a:r>
              <a:rPr lang="en-US" altLang="en-US" sz="2000" b="0" dirty="0" smtClean="0"/>
              <a:t>11)</a:t>
            </a:r>
            <a:endParaRPr lang="en-US" dirty="0"/>
          </a:p>
        </p:txBody>
      </p:sp>
      <p:sp>
        <p:nvSpPr>
          <p:cNvPr id="3" name="Text Placeholder 2"/>
          <p:cNvSpPr>
            <a:spLocks noGrp="1"/>
          </p:cNvSpPr>
          <p:nvPr>
            <p:ph type="body" idx="1"/>
          </p:nvPr>
        </p:nvSpPr>
        <p:spPr>
          <a:xfrm>
            <a:off x="457200" y="1600200"/>
            <a:ext cx="8229600" cy="582561"/>
          </a:xfrm>
        </p:spPr>
        <p:txBody>
          <a:bodyPr/>
          <a:lstStyle/>
          <a:p>
            <a:pPr marL="1144800" indent="-428400">
              <a:spcBef>
                <a:spcPts val="600"/>
              </a:spcBef>
              <a:buFont typeface="+mj-lt"/>
              <a:buAutoNum type="arabicPeriod" startAt="4"/>
            </a:pPr>
            <a:r>
              <a:rPr lang="en-US" altLang="en-US" dirty="0" smtClean="0">
                <a:latin typeface="+mn-lt"/>
              </a:rPr>
              <a:t>Repeat </a:t>
            </a:r>
            <a:r>
              <a:rPr lang="en-US" altLang="en-US" dirty="0">
                <a:latin typeface="+mn-lt"/>
              </a:rPr>
              <a:t>the following loop until a complete loop execution results in no changes to </a:t>
            </a:r>
            <a:r>
              <a:rPr lang="en-US" altLang="en-US" dirty="0" smtClean="0">
                <a:latin typeface="+mn-lt"/>
              </a:rPr>
              <a:t>S</a:t>
            </a:r>
          </a:p>
        </p:txBody>
      </p:sp>
      <p:sp>
        <p:nvSpPr>
          <p:cNvPr id="4" name="Text Placeholder 3"/>
          <p:cNvSpPr>
            <a:spLocks noGrp="1"/>
          </p:cNvSpPr>
          <p:nvPr>
            <p:ph type="body" idx="2"/>
          </p:nvPr>
        </p:nvSpPr>
        <p:spPr>
          <a:xfrm>
            <a:off x="457200" y="2192594"/>
            <a:ext cx="8229600" cy="4237704"/>
          </a:xfrm>
        </p:spPr>
        <p:txBody>
          <a:bodyPr/>
          <a:lstStyle/>
          <a:p>
            <a:pPr marL="0" indent="1519238">
              <a:lnSpc>
                <a:spcPct val="80000"/>
              </a:lnSpc>
              <a:buFont typeface="Wingdings" charset="2"/>
              <a:buNone/>
            </a:pPr>
            <a:r>
              <a:rPr lang="en-US" altLang="en-US" dirty="0">
                <a:latin typeface="+mn-lt"/>
              </a:rPr>
              <a:t>{for each functional dependency X </a:t>
            </a:r>
            <a:r>
              <a:rPr lang="en-US" altLang="en-US" dirty="0">
                <a:latin typeface="+mn-lt"/>
                <a:sym typeface="Wingdings 3" charset="2"/>
              </a:rPr>
              <a:t></a:t>
            </a:r>
            <a:r>
              <a:rPr lang="en-US" altLang="en-US" dirty="0">
                <a:latin typeface="+mn-lt"/>
              </a:rPr>
              <a:t>Y in F </a:t>
            </a:r>
          </a:p>
          <a:p>
            <a:pPr marL="1165225" indent="1076325">
              <a:lnSpc>
                <a:spcPct val="80000"/>
              </a:lnSpc>
              <a:buFont typeface="Wingdings" charset="2"/>
              <a:buNone/>
              <a:tabLst/>
            </a:pPr>
            <a:r>
              <a:rPr lang="en-US" altLang="en-US" dirty="0">
                <a:latin typeface="+mn-lt"/>
              </a:rPr>
              <a:t>{for all rows in S </a:t>
            </a:r>
            <a:r>
              <a:rPr lang="en-US" altLang="en-US" b="1" dirty="0">
                <a:latin typeface="+mn-lt"/>
              </a:rPr>
              <a:t>which have the same symbols </a:t>
            </a:r>
            <a:r>
              <a:rPr lang="en-US" altLang="en-US" dirty="0">
                <a:latin typeface="+mn-lt"/>
              </a:rPr>
              <a:t>in the columns corresponding to attributes in X</a:t>
            </a:r>
          </a:p>
          <a:p>
            <a:pPr marL="1165225" indent="-265113">
              <a:lnSpc>
                <a:spcPct val="80000"/>
              </a:lnSpc>
              <a:buFont typeface="Wingdings" charset="2"/>
              <a:buNone/>
              <a:tabLst/>
            </a:pPr>
            <a:r>
              <a:rPr lang="en-US" altLang="en-US" dirty="0">
                <a:latin typeface="+mn-lt"/>
              </a:rPr>
              <a:t>	 		{make the symbols in each column that correspond to an attribute in Y be the same in all these rows as follows:</a:t>
            </a:r>
          </a:p>
          <a:p>
            <a:pPr marL="1165225" indent="-265113">
              <a:lnSpc>
                <a:spcPct val="80000"/>
              </a:lnSpc>
              <a:buFont typeface="Wingdings" charset="2"/>
              <a:buNone/>
              <a:tabLst/>
            </a:pPr>
            <a:r>
              <a:rPr lang="en-US" altLang="en-US" dirty="0">
                <a:latin typeface="+mn-lt"/>
              </a:rPr>
              <a:t>				If any of the rows has an “a” symbol for the column, set the other rows to that </a:t>
            </a:r>
            <a:r>
              <a:rPr lang="en-US" altLang="en-US" b="1" dirty="0">
                <a:latin typeface="+mn-lt"/>
              </a:rPr>
              <a:t>same</a:t>
            </a:r>
            <a:r>
              <a:rPr lang="en-US" altLang="en-US" dirty="0">
                <a:latin typeface="+mn-lt"/>
              </a:rPr>
              <a:t> “a” symbol in the column.</a:t>
            </a:r>
          </a:p>
          <a:p>
            <a:pPr marL="1165225" indent="-265113">
              <a:lnSpc>
                <a:spcPct val="80000"/>
              </a:lnSpc>
              <a:buFont typeface="Wingdings" charset="2"/>
              <a:buNone/>
              <a:tabLst/>
            </a:pPr>
            <a:r>
              <a:rPr lang="en-US" altLang="en-US" dirty="0">
                <a:latin typeface="+mn-lt"/>
              </a:rPr>
              <a:t>				If no “a” symbol exists for the attribute in any of the rows, choose one of the “b” symbols that appear in one of the rows for the attribute and set the other rows to that same “b” symbol in the column ;};</a:t>
            </a:r>
          </a:p>
          <a:p>
            <a:pPr marL="255588" indent="644525">
              <a:lnSpc>
                <a:spcPct val="80000"/>
              </a:lnSpc>
              <a:buFont typeface="Wingdings" charset="2"/>
              <a:buNone/>
            </a:pPr>
            <a:r>
              <a:rPr lang="en-US" altLang="en-US" dirty="0">
                <a:latin typeface="+mn-lt"/>
              </a:rPr>
              <a:t>		};</a:t>
            </a:r>
          </a:p>
          <a:p>
            <a:pPr marL="1165225" indent="-265113">
              <a:lnSpc>
                <a:spcPct val="80000"/>
              </a:lnSpc>
              <a:buFont typeface="Wingdings" charset="2"/>
              <a:buNone/>
            </a:pPr>
            <a:r>
              <a:rPr lang="en-US" altLang="en-US" dirty="0">
                <a:latin typeface="+mn-lt"/>
              </a:rPr>
              <a:t>	};</a:t>
            </a:r>
          </a:p>
          <a:p>
            <a:pPr marL="1144800" indent="-428400">
              <a:spcBef>
                <a:spcPts val="600"/>
              </a:spcBef>
              <a:buFont typeface="+mj-lt"/>
              <a:buAutoNum type="arabicPeriod" startAt="5"/>
            </a:pPr>
            <a:r>
              <a:rPr lang="en-US" altLang="en-US" dirty="0">
                <a:latin typeface="+mn-lt"/>
              </a:rPr>
              <a:t>If a row is made up entirely of “a” symbols, then the decomposition has the lossless join property; otherwise it does not</a:t>
            </a:r>
            <a:r>
              <a:rPr lang="en-US" altLang="en-US" dirty="0" smtClean="0">
                <a:latin typeface="+mn-lt"/>
              </a:rPr>
              <a:t>.</a:t>
            </a:r>
            <a:endParaRPr lang="en-US" altLang="en-US" dirty="0">
              <a:latin typeface="+mn-lt"/>
            </a:endParaRPr>
          </a:p>
        </p:txBody>
      </p:sp>
    </p:spTree>
    <p:extLst>
      <p:ext uri="{BB962C8B-B14F-4D97-AF65-F5344CB8AC3E}">
        <p14:creationId xmlns:p14="http://schemas.microsoft.com/office/powerpoint/2010/main" val="3177799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000" dirty="0"/>
              <a:t>Properties of Relational </a:t>
            </a:r>
            <a:r>
              <a:rPr lang="en-US" altLang="en-US" sz="3000" dirty="0" smtClean="0"/>
              <a:t>Decompositions </a:t>
            </a:r>
            <a:r>
              <a:rPr lang="en-US" altLang="en-US" sz="2000" b="0" dirty="0" smtClean="0"/>
              <a:t>(9 </a:t>
            </a:r>
            <a:r>
              <a:rPr lang="en-US" altLang="en-US" sz="2000" b="0" dirty="0"/>
              <a:t>of </a:t>
            </a:r>
            <a:r>
              <a:rPr lang="en-US" altLang="en-US" sz="2000" b="0" dirty="0" smtClean="0"/>
              <a:t>11)</a:t>
            </a:r>
            <a:endParaRPr lang="en-US" dirty="0"/>
          </a:p>
        </p:txBody>
      </p:sp>
      <p:sp>
        <p:nvSpPr>
          <p:cNvPr id="3" name="Text Placeholder 2"/>
          <p:cNvSpPr>
            <a:spLocks noGrp="1"/>
          </p:cNvSpPr>
          <p:nvPr>
            <p:ph type="body" idx="1"/>
          </p:nvPr>
        </p:nvSpPr>
        <p:spPr>
          <a:xfrm>
            <a:off x="457200" y="1600200"/>
            <a:ext cx="8229600" cy="1418771"/>
          </a:xfrm>
        </p:spPr>
        <p:txBody>
          <a:bodyPr/>
          <a:lstStyle/>
          <a:p>
            <a:pPr marL="0" indent="0">
              <a:buNone/>
            </a:pPr>
            <a:r>
              <a:rPr lang="en-US" altLang="en-US" sz="2000" dirty="0">
                <a:solidFill>
                  <a:schemeClr val="tx1"/>
                </a:solidFill>
                <a:latin typeface="+mn-lt"/>
              </a:rPr>
              <a:t>Figure 15.1 Nonadditive join test for n-ary decompositions.</a:t>
            </a:r>
            <a:r>
              <a:rPr lang="it-IT" altLang="en-US" sz="2000" dirty="0">
                <a:solidFill>
                  <a:schemeClr val="tx1"/>
                </a:solidFill>
                <a:latin typeface="+mn-lt"/>
              </a:rPr>
              <a:t> </a:t>
            </a:r>
            <a:r>
              <a:rPr lang="en-US" altLang="en-US" sz="2000" dirty="0" smtClean="0">
                <a:solidFill>
                  <a:schemeClr val="tx1"/>
                </a:solidFill>
                <a:latin typeface="+mn-lt"/>
              </a:rPr>
              <a:t>(</a:t>
            </a:r>
            <a:r>
              <a:rPr lang="en-US" altLang="en-US" sz="2000" dirty="0">
                <a:solidFill>
                  <a:schemeClr val="tx1"/>
                </a:solidFill>
                <a:latin typeface="+mn-lt"/>
              </a:rPr>
              <a:t>a) Case 1: Decomposition of EMP_PROJ into EMP_PROJ1 and EMP_LOCS fails test</a:t>
            </a:r>
            <a:r>
              <a:rPr lang="en-US" altLang="en-US" sz="2000" dirty="0" smtClean="0">
                <a:solidFill>
                  <a:schemeClr val="tx1"/>
                </a:solidFill>
                <a:latin typeface="+mn-lt"/>
              </a:rPr>
              <a:t>. (</a:t>
            </a:r>
            <a:r>
              <a:rPr lang="en-US" altLang="en-US" sz="2000" dirty="0">
                <a:solidFill>
                  <a:schemeClr val="tx1"/>
                </a:solidFill>
                <a:latin typeface="+mn-lt"/>
              </a:rPr>
              <a:t>b) A decomposition of EMP_PROJ that has the lossless join property</a:t>
            </a:r>
            <a:r>
              <a:rPr lang="en-US" altLang="en-US" sz="2000" dirty="0" smtClean="0">
                <a:solidFill>
                  <a:schemeClr val="tx1"/>
                </a:solidFill>
                <a:latin typeface="+mn-lt"/>
              </a:rPr>
              <a:t>.</a:t>
            </a:r>
            <a:endParaRPr lang="en-US" altLang="en-US" sz="2000" dirty="0">
              <a:solidFill>
                <a:schemeClr val="tx1"/>
              </a:solidFill>
              <a:latin typeface="+mn-lt"/>
            </a:endParaRPr>
          </a:p>
        </p:txBody>
      </p:sp>
      <p:pic>
        <p:nvPicPr>
          <p:cNvPr id="4" name="Picture 2" descr="R = left brace S s n, E name, P number, P name, P location, Hours right brace D = left brace R sub 1, R sub 2 right brace, R sub 1 = E M P underscore  L O C S = left brace E name, P location right brace, R sub 2 = E M P underscore  P R O J 1 = left brace S s n, P number, Hours, P name, P location right brace, F = left brace S s n right headed arrow E name, P number right headed arrow left brace P name, P location right brace, left brace S s n, P number right brace right headed arrow Hours right brace. A table has 2 rows and 6 columns. The columns have the following headings from left to right. S s n, E name, P number, P name, P location, Hours, . The row entries are as follows. Row 1. R sub 1, b sub 11, a sub 2, b sub 13, b sub 14, a sub 5, b sub 16. Row 2. R sub 2, a sub 1, b sub 22, a sub 3, a sub 4, a sub 5, a sub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91396" y="3187070"/>
            <a:ext cx="5654907" cy="2105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First set, A table titled, E M P. The table has 0 rows and 3 columns. The columns have the following headings from left to right. S s n, E name Hours. The row entries are as follows. Second set, A table titled, PROJECT. The table has 0 rows and 4 columns. The columns have the following headings from left to right. P number, P name, P location, Hours. The row entries are as follows. Third set, A table titled, WORKS underscore ON. The table has 0 rows and 4 columns. The columns have the following headings from left to right. S s n, P number, Hours, Hours. The row entries are as follow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91396" y="5460489"/>
            <a:ext cx="5797439" cy="691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08980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000" dirty="0"/>
              <a:t>Properties of Relational </a:t>
            </a:r>
            <a:r>
              <a:rPr lang="en-US" altLang="en-US" sz="3000" dirty="0" smtClean="0"/>
              <a:t>Decompositions </a:t>
            </a:r>
            <a:r>
              <a:rPr lang="en-US" altLang="en-US" sz="2000" b="0" dirty="0" smtClean="0"/>
              <a:t>(10 </a:t>
            </a:r>
            <a:r>
              <a:rPr lang="en-US" altLang="en-US" sz="2000" b="0" dirty="0"/>
              <a:t>of </a:t>
            </a:r>
            <a:r>
              <a:rPr lang="en-US" altLang="en-US" sz="2000" b="0" dirty="0" smtClean="0"/>
              <a:t>11)</a:t>
            </a:r>
            <a:endParaRPr lang="en-US" dirty="0"/>
          </a:p>
        </p:txBody>
      </p:sp>
      <p:sp>
        <p:nvSpPr>
          <p:cNvPr id="3" name="Text Placeholder 2"/>
          <p:cNvSpPr>
            <a:spLocks noGrp="1"/>
          </p:cNvSpPr>
          <p:nvPr>
            <p:ph type="body" idx="1"/>
          </p:nvPr>
        </p:nvSpPr>
        <p:spPr>
          <a:xfrm>
            <a:off x="457200" y="1600201"/>
            <a:ext cx="8229600" cy="1157514"/>
          </a:xfrm>
        </p:spPr>
        <p:txBody>
          <a:bodyPr/>
          <a:lstStyle/>
          <a:p>
            <a:pPr marL="0" indent="0">
              <a:buNone/>
            </a:pPr>
            <a:r>
              <a:rPr lang="en-US" altLang="en-US" sz="2200" dirty="0">
                <a:solidFill>
                  <a:schemeClr val="tx1"/>
                </a:solidFill>
                <a:latin typeface="+mn-lt"/>
              </a:rPr>
              <a:t>Nonadditive join test for n-ary decompositions. </a:t>
            </a:r>
            <a:r>
              <a:rPr lang="en-US" altLang="en-US" sz="2200" b="1" dirty="0">
                <a:solidFill>
                  <a:schemeClr val="tx1"/>
                </a:solidFill>
                <a:latin typeface="+mn-lt"/>
              </a:rPr>
              <a:t>(</a:t>
            </a:r>
            <a:r>
              <a:rPr lang="it-IT" altLang="en-US" sz="2200" b="1" dirty="0">
                <a:solidFill>
                  <a:schemeClr val="tx1"/>
                </a:solidFill>
                <a:latin typeface="+mn-lt"/>
              </a:rPr>
              <a:t>Figure 15.1</a:t>
            </a:r>
            <a:r>
              <a:rPr lang="en-US" altLang="en-US" sz="2200" b="1" dirty="0">
                <a:solidFill>
                  <a:schemeClr val="tx1"/>
                </a:solidFill>
                <a:latin typeface="+mn-lt"/>
              </a:rPr>
              <a:t>)</a:t>
            </a:r>
            <a:r>
              <a:rPr lang="en-US" altLang="en-US" sz="2200" dirty="0">
                <a:solidFill>
                  <a:schemeClr val="tx1"/>
                </a:solidFill>
                <a:latin typeface="+mn-lt"/>
              </a:rPr>
              <a:t/>
            </a:r>
            <a:br>
              <a:rPr lang="en-US" altLang="en-US" sz="2200" dirty="0">
                <a:solidFill>
                  <a:schemeClr val="tx1"/>
                </a:solidFill>
                <a:latin typeface="+mn-lt"/>
              </a:rPr>
            </a:br>
            <a:r>
              <a:rPr lang="en-US" altLang="en-US" sz="2200" dirty="0">
                <a:solidFill>
                  <a:schemeClr val="tx1"/>
                </a:solidFill>
                <a:latin typeface="+mn-lt"/>
              </a:rPr>
              <a:t>(c) Case 2: Decomposition of EMP_PROJ into EMP, PROJECT, and WORKS_ON satisfies test</a:t>
            </a:r>
            <a:r>
              <a:rPr lang="en-US" altLang="en-US" sz="2200" dirty="0" smtClean="0">
                <a:solidFill>
                  <a:schemeClr val="tx1"/>
                </a:solidFill>
                <a:latin typeface="+mn-lt"/>
              </a:rPr>
              <a:t>.</a:t>
            </a:r>
            <a:endParaRPr lang="en-US" altLang="en-US" sz="2200" dirty="0">
              <a:solidFill>
                <a:schemeClr val="tx1"/>
              </a:solidFill>
              <a:latin typeface="+mn-lt"/>
            </a:endParaRPr>
          </a:p>
        </p:txBody>
      </p:sp>
      <p:pic>
        <p:nvPicPr>
          <p:cNvPr id="4" name="Picture 3" descr="R = left brace S s n, E name, P number, P name, P location, Hours right brace D = left braceR1, R2, R3right brace, R sub 1 = E M P = left brace S s n, E name right brace, R sub 2 = P R O J = left brace P number, P name, P location right brace, R sub 3 = WORKS underscore ON = left brace S s n, P number, Hours right brace, F = left brace S s n right headed arrow E name, P number right headed arrow left brace P name, P location right brace, left brace S s n, P number right brace right headed arrow Hours right brace. First table, A table has 3 rows and 6 columns. The columns have the following headings from left to right. , S s n, E name, P number, P name, P location, Hours, . The row entries are as follows. Row 1. R sub 1, a sub 1, a sub 2, b sub 13, b sub 14, b sub 15, b sub 16. Row 2. R sub 2, b sub 21, b sub 22, a sub 3, a sub 4, a sub 5, b sub 26. Row 3. R sub 3, a sub 1, b sub 32, a sub 3, b sub 34, b sub 35, a sub 6. Note below table reads, left parenthesis Original matrix S at start of algorithm right parenthesis. Second table, A table has 3 rows and 6 columns. The columns have the following headings from left to right. , S s n, E name, P number, P name, P location, Hours. The row entries are as follows. Row 1. R sub 1, a sub 1, a sub 2, b sub 13, b sub 14, b sub 15, b sub 16. Row 2. R sub 2, b sub 21, b sub 22, a sub 3, a sub 4, a sub 5, b sub 26. Row 3. R sub 3, a sub 1, b sub 32 a sub 2, b sub 32 is cancelled, a sub 3, b sub 34 a sub 4, b sub 34 is cancelled, b sub 35 a sub 5, b sub 35 is cancelled, a sub 6. Note below table reads, left parenthesis Matrix S after applying the first two functional dependencies, last row is all left quote a right quote symbols so we sto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40235" y="2882425"/>
            <a:ext cx="4463531" cy="3336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70081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Test for checking non-additivity of Binary Relational Decompositions</a:t>
            </a:r>
            <a:endParaRPr lang="en-US" dirty="0"/>
          </a:p>
        </p:txBody>
      </p:sp>
      <p:sp>
        <p:nvSpPr>
          <p:cNvPr id="3" name="Text Placeholder 2"/>
          <p:cNvSpPr>
            <a:spLocks noGrp="1"/>
          </p:cNvSpPr>
          <p:nvPr>
            <p:ph type="body" idx="1"/>
          </p:nvPr>
        </p:nvSpPr>
        <p:spPr>
          <a:xfrm>
            <a:off x="457200" y="1600200"/>
            <a:ext cx="8229600" cy="2620073"/>
          </a:xfrm>
        </p:spPr>
        <p:txBody>
          <a:bodyPr/>
          <a:lstStyle/>
          <a:p>
            <a:pPr marL="0" indent="0">
              <a:lnSpc>
                <a:spcPct val="90000"/>
              </a:lnSpc>
              <a:buNone/>
            </a:pPr>
            <a:r>
              <a:rPr lang="en-US" altLang="en-US" sz="2400" b="1" dirty="0">
                <a:latin typeface="+mn-lt"/>
              </a:rPr>
              <a:t>2.4 Testing Binary Decompositions for Non-additive Join (Lossless Join) Property</a:t>
            </a:r>
          </a:p>
          <a:p>
            <a:pPr marL="254250" indent="-284400"/>
            <a:r>
              <a:rPr lang="en-US" altLang="en-US" sz="2400" b="1" dirty="0">
                <a:latin typeface="+mn-lt"/>
              </a:rPr>
              <a:t>Binary Decomposition:</a:t>
            </a:r>
            <a:r>
              <a:rPr lang="en-US" altLang="en-US" sz="2400" dirty="0">
                <a:latin typeface="+mn-lt"/>
              </a:rPr>
              <a:t> Decomposition of a relation R into two relations. </a:t>
            </a:r>
          </a:p>
          <a:p>
            <a:pPr marL="254250" indent="-284400"/>
            <a:r>
              <a:rPr lang="en-US" altLang="en-US" sz="2400" b="1" dirty="0">
                <a:latin typeface="+mn-lt"/>
              </a:rPr>
              <a:t>PROPERTY </a:t>
            </a:r>
            <a:r>
              <a:rPr lang="en-US" altLang="en-US" sz="2400" b="1" dirty="0" smtClean="0">
                <a:latin typeface="+mn-lt"/>
              </a:rPr>
              <a:t>N</a:t>
            </a:r>
            <a:r>
              <a:rPr lang="en-US" altLang="en-US" sz="100" b="1" dirty="0" smtClean="0">
                <a:latin typeface="+mn-lt"/>
              </a:rPr>
              <a:t> </a:t>
            </a:r>
            <a:r>
              <a:rPr lang="en-US" altLang="en-US" sz="2400" b="1" dirty="0" smtClean="0">
                <a:latin typeface="+mn-lt"/>
              </a:rPr>
              <a:t>J</a:t>
            </a:r>
            <a:r>
              <a:rPr lang="en-US" altLang="en-US" sz="100" b="1" dirty="0" smtClean="0">
                <a:latin typeface="+mn-lt"/>
              </a:rPr>
              <a:t> </a:t>
            </a:r>
            <a:r>
              <a:rPr lang="en-US" altLang="en-US" sz="2400" b="1" dirty="0" smtClean="0">
                <a:latin typeface="+mn-lt"/>
              </a:rPr>
              <a:t>B </a:t>
            </a:r>
            <a:r>
              <a:rPr lang="en-US" altLang="en-US" sz="2400" b="1" dirty="0">
                <a:latin typeface="+mn-lt"/>
              </a:rPr>
              <a:t>(non-additive join test for binary decompositions):</a:t>
            </a:r>
            <a:r>
              <a:rPr lang="en-US" altLang="en-US" sz="2400" dirty="0">
                <a:latin typeface="+mn-lt"/>
              </a:rPr>
              <a:t> A </a:t>
            </a:r>
            <a:r>
              <a:rPr lang="en-US" altLang="en-US" sz="2400" dirty="0" smtClean="0">
                <a:latin typeface="+mn-lt"/>
              </a:rPr>
              <a:t>decomposition</a:t>
            </a:r>
            <a:endParaRPr lang="en-US" altLang="en-US" sz="2400" dirty="0">
              <a:latin typeface="+mn-lt"/>
            </a:endParaRPr>
          </a:p>
        </p:txBody>
      </p:sp>
      <p:pic>
        <p:nvPicPr>
          <p:cNvPr id="11" name="Picture 10" descr="D = left brace R 1, R 2 right brace"/>
          <p:cNvPicPr>
            <a:picLocks noChangeAspect="1"/>
          </p:cNvPicPr>
          <p:nvPr/>
        </p:nvPicPr>
        <p:blipFill rotWithShape="1">
          <a:blip r:embed="rId3"/>
          <a:srcRect l="13903" t="11604" b="26189"/>
          <a:stretch/>
        </p:blipFill>
        <p:spPr>
          <a:xfrm>
            <a:off x="5759996" y="3822066"/>
            <a:ext cx="2005095" cy="398207"/>
          </a:xfrm>
          <a:prstGeom prst="rect">
            <a:avLst/>
          </a:prstGeom>
        </p:spPr>
      </p:pic>
      <p:sp>
        <p:nvSpPr>
          <p:cNvPr id="9" name="Content Placeholder 8"/>
          <p:cNvSpPr>
            <a:spLocks noGrp="1"/>
          </p:cNvSpPr>
          <p:nvPr>
            <p:ph sz="quarter" idx="16"/>
          </p:nvPr>
        </p:nvSpPr>
        <p:spPr>
          <a:xfrm>
            <a:off x="457200" y="4194407"/>
            <a:ext cx="8229600" cy="929605"/>
          </a:xfrm>
        </p:spPr>
        <p:txBody>
          <a:bodyPr/>
          <a:lstStyle/>
          <a:p>
            <a:pPr marL="280988" indent="0">
              <a:buNone/>
            </a:pPr>
            <a:r>
              <a:rPr lang="en-US" sz="2400" dirty="0">
                <a:latin typeface="+mn-lt"/>
              </a:rPr>
              <a:t>o</a:t>
            </a:r>
            <a:r>
              <a:rPr lang="en-US" sz="2400" dirty="0" smtClean="0">
                <a:latin typeface="+mn-lt"/>
              </a:rPr>
              <a:t>f </a:t>
            </a:r>
            <a:r>
              <a:rPr lang="en-US" altLang="en-US" sz="2400" dirty="0">
                <a:latin typeface="+mn-lt"/>
              </a:rPr>
              <a:t>R has the lossless join property with respect to a set of functional dependencies F on R </a:t>
            </a:r>
            <a:r>
              <a:rPr lang="en-US" altLang="en-US" sz="2400" b="1" dirty="0">
                <a:latin typeface="+mn-lt"/>
              </a:rPr>
              <a:t>if and only if </a:t>
            </a:r>
            <a:r>
              <a:rPr lang="en-US" altLang="en-US" sz="2400" dirty="0" smtClean="0">
                <a:latin typeface="+mn-lt"/>
              </a:rPr>
              <a:t>either</a:t>
            </a:r>
            <a:endParaRPr lang="en-US" altLang="en-US" sz="2400" dirty="0">
              <a:latin typeface="+mn-lt"/>
            </a:endParaRPr>
          </a:p>
        </p:txBody>
      </p:sp>
      <p:sp>
        <p:nvSpPr>
          <p:cNvPr id="10" name="Content Placeholder 9"/>
          <p:cNvSpPr>
            <a:spLocks noGrp="1"/>
          </p:cNvSpPr>
          <p:nvPr>
            <p:ph sz="quarter" idx="17"/>
          </p:nvPr>
        </p:nvSpPr>
        <p:spPr>
          <a:xfrm>
            <a:off x="457200" y="5124012"/>
            <a:ext cx="2005781" cy="500063"/>
          </a:xfrm>
        </p:spPr>
        <p:txBody>
          <a:bodyPr/>
          <a:lstStyle/>
          <a:p>
            <a:pPr lvl="1"/>
            <a:r>
              <a:rPr lang="en-US" altLang="en-US" sz="2400" dirty="0">
                <a:latin typeface="+mn-lt"/>
              </a:rPr>
              <a:t>The f.d.</a:t>
            </a:r>
            <a:endParaRPr lang="en-US" sz="2400" dirty="0">
              <a:latin typeface="+mn-lt"/>
            </a:endParaRPr>
          </a:p>
        </p:txBody>
      </p:sp>
      <p:graphicFrame>
        <p:nvGraphicFramePr>
          <p:cNvPr id="5" name="Object 4" descr="Left parenthesis left parenthesis R 1 intersection R 2 right headed arrow left parenthesis R 1 minus R 2 right parenthesis right parenthesis is in F to the power of plus comma or."/>
          <p:cNvGraphicFramePr>
            <a:graphicFrameLocks noChangeAspect="1"/>
          </p:cNvGraphicFramePr>
          <p:nvPr>
            <p:extLst>
              <p:ext uri="{D42A27DB-BD31-4B8C-83A1-F6EECF244321}">
                <p14:modId xmlns:p14="http://schemas.microsoft.com/office/powerpoint/2010/main" val="3220239565"/>
              </p:ext>
            </p:extLst>
          </p:nvPr>
        </p:nvGraphicFramePr>
        <p:xfrm>
          <a:off x="2453560" y="5237015"/>
          <a:ext cx="3822290" cy="417736"/>
        </p:xfrm>
        <a:graphic>
          <a:graphicData uri="http://schemas.openxmlformats.org/presentationml/2006/ole">
            <mc:AlternateContent xmlns:mc="http://schemas.openxmlformats.org/markup-compatibility/2006">
              <mc:Choice xmlns:v="urn:schemas-microsoft-com:vml" Requires="v">
                <p:oleObj spid="_x0000_s12192" name="Equation" r:id="rId4" imgW="2323800" imgH="253800" progId="Equation.DSMT4">
                  <p:embed/>
                </p:oleObj>
              </mc:Choice>
              <mc:Fallback>
                <p:oleObj name="Equation" r:id="rId4" imgW="2323800" imgH="253800" progId="Equation.DSMT4">
                  <p:embed/>
                  <p:pic>
                    <p:nvPicPr>
                      <p:cNvPr id="0" name=""/>
                      <p:cNvPicPr/>
                      <p:nvPr/>
                    </p:nvPicPr>
                    <p:blipFill>
                      <a:blip r:embed="rId5"/>
                      <a:stretch>
                        <a:fillRect/>
                      </a:stretch>
                    </p:blipFill>
                    <p:spPr>
                      <a:xfrm>
                        <a:off x="2453560" y="5237015"/>
                        <a:ext cx="3822290" cy="417736"/>
                      </a:xfrm>
                      <a:prstGeom prst="rect">
                        <a:avLst/>
                      </a:prstGeom>
                    </p:spPr>
                  </p:pic>
                </p:oleObj>
              </mc:Fallback>
            </mc:AlternateContent>
          </a:graphicData>
        </a:graphic>
      </p:graphicFrame>
      <p:sp>
        <p:nvSpPr>
          <p:cNvPr id="4" name="Text Placeholder 3"/>
          <p:cNvSpPr>
            <a:spLocks noGrp="1"/>
          </p:cNvSpPr>
          <p:nvPr>
            <p:ph sz="quarter" idx="13"/>
          </p:nvPr>
        </p:nvSpPr>
        <p:spPr>
          <a:xfrm>
            <a:off x="457200" y="5731081"/>
            <a:ext cx="2005781" cy="558800"/>
          </a:xfrm>
        </p:spPr>
        <p:txBody>
          <a:bodyPr/>
          <a:lstStyle/>
          <a:p>
            <a:pPr lvl="1">
              <a:buClr>
                <a:schemeClr val="tx2"/>
              </a:buClr>
            </a:pPr>
            <a:r>
              <a:rPr lang="en-US" altLang="en-US" sz="2400" dirty="0" smtClean="0">
                <a:latin typeface="+mn-lt"/>
              </a:rPr>
              <a:t>The </a:t>
            </a:r>
            <a:r>
              <a:rPr lang="en-US" altLang="en-US" sz="2400" dirty="0" err="1" smtClean="0">
                <a:latin typeface="+mn-lt"/>
              </a:rPr>
              <a:t>f.d</a:t>
            </a:r>
            <a:r>
              <a:rPr lang="en-US" altLang="en-US" sz="2400" dirty="0" smtClean="0">
                <a:latin typeface="+mn-lt"/>
              </a:rPr>
              <a:t>. </a:t>
            </a:r>
            <a:endParaRPr lang="en-US" sz="2400" dirty="0">
              <a:latin typeface="+mn-lt"/>
            </a:endParaRPr>
          </a:p>
        </p:txBody>
      </p:sp>
      <p:graphicFrame>
        <p:nvGraphicFramePr>
          <p:cNvPr id="6" name="Object 5" descr="Left parenthesis left parenthesis R 1 intersection R 2 right headed arrow left parenthesis R 2 minus R 1 right parenthesis right parenthesis is in F to the power of plus period."/>
          <p:cNvGraphicFramePr>
            <a:graphicFrameLocks noChangeAspect="1"/>
          </p:cNvGraphicFramePr>
          <p:nvPr>
            <p:extLst>
              <p:ext uri="{D42A27DB-BD31-4B8C-83A1-F6EECF244321}">
                <p14:modId xmlns:p14="http://schemas.microsoft.com/office/powerpoint/2010/main" val="543272493"/>
              </p:ext>
            </p:extLst>
          </p:nvPr>
        </p:nvGraphicFramePr>
        <p:xfrm>
          <a:off x="2453560" y="5859348"/>
          <a:ext cx="3240488" cy="385772"/>
        </p:xfrm>
        <a:graphic>
          <a:graphicData uri="http://schemas.openxmlformats.org/presentationml/2006/ole">
            <mc:AlternateContent xmlns:mc="http://schemas.openxmlformats.org/markup-compatibility/2006">
              <mc:Choice xmlns:v="urn:schemas-microsoft-com:vml" Requires="v">
                <p:oleObj spid="_x0000_s12193" name="Equation" r:id="rId6" imgW="2133360" imgH="253800" progId="Equation.DSMT4">
                  <p:embed/>
                </p:oleObj>
              </mc:Choice>
              <mc:Fallback>
                <p:oleObj name="Equation" r:id="rId6" imgW="2133360" imgH="253800" progId="Equation.DSMT4">
                  <p:embed/>
                  <p:pic>
                    <p:nvPicPr>
                      <p:cNvPr id="0" name=""/>
                      <p:cNvPicPr/>
                      <p:nvPr/>
                    </p:nvPicPr>
                    <p:blipFill>
                      <a:blip r:embed="rId7"/>
                      <a:stretch>
                        <a:fillRect/>
                      </a:stretch>
                    </p:blipFill>
                    <p:spPr>
                      <a:xfrm>
                        <a:off x="2453560" y="5859348"/>
                        <a:ext cx="3240488" cy="385772"/>
                      </a:xfrm>
                      <a:prstGeom prst="rect">
                        <a:avLst/>
                      </a:prstGeom>
                    </p:spPr>
                  </p:pic>
                </p:oleObj>
              </mc:Fallback>
            </mc:AlternateContent>
          </a:graphicData>
        </a:graphic>
      </p:graphicFrame>
    </p:spTree>
    <p:extLst>
      <p:ext uri="{BB962C8B-B14F-4D97-AF65-F5344CB8AC3E}">
        <p14:creationId xmlns:p14="http://schemas.microsoft.com/office/powerpoint/2010/main" val="8780267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sz="3000" dirty="0"/>
              <a:t>Properties of Relational Decompositions </a:t>
            </a:r>
            <a:r>
              <a:rPr lang="en-US" altLang="en-US" sz="2000" b="0" dirty="0"/>
              <a:t>(11 of 11)</a:t>
            </a:r>
            <a:endParaRPr lang="en-US" sz="2000" dirty="0"/>
          </a:p>
        </p:txBody>
      </p:sp>
      <p:sp>
        <p:nvSpPr>
          <p:cNvPr id="5" name="Text Placeholder 4"/>
          <p:cNvSpPr>
            <a:spLocks noGrp="1"/>
          </p:cNvSpPr>
          <p:nvPr>
            <p:ph type="body" idx="1"/>
          </p:nvPr>
        </p:nvSpPr>
        <p:spPr>
          <a:xfrm>
            <a:off x="457200" y="1600200"/>
            <a:ext cx="8229600" cy="1191463"/>
          </a:xfrm>
        </p:spPr>
        <p:txBody>
          <a:bodyPr/>
          <a:lstStyle/>
          <a:p>
            <a:pPr marL="0" indent="0">
              <a:buNone/>
            </a:pPr>
            <a:r>
              <a:rPr lang="en-US" altLang="en-US" sz="2000" b="1" dirty="0">
                <a:latin typeface="+mn-lt"/>
              </a:rPr>
              <a:t>2.5 Successive Non-additive Join Decomposition: </a:t>
            </a:r>
          </a:p>
          <a:p>
            <a:pPr marL="255600" lvl="1" indent="-255600">
              <a:spcBef>
                <a:spcPts val="1500"/>
              </a:spcBef>
              <a:buFont typeface="Arial" panose="020B0604020202020204" pitchFamily="34" charset="0"/>
              <a:buChar char="•"/>
            </a:pPr>
            <a:r>
              <a:rPr lang="en-US" altLang="en-US" sz="2000" b="1" dirty="0">
                <a:latin typeface="+mn-lt"/>
              </a:rPr>
              <a:t>Claim 2 (Preservation of non-additivity in successive decompositions</a:t>
            </a:r>
            <a:r>
              <a:rPr lang="en-US" altLang="en-US" sz="2000" b="1" dirty="0" smtClean="0">
                <a:latin typeface="+mn-lt"/>
              </a:rPr>
              <a:t>):</a:t>
            </a:r>
            <a:endParaRPr lang="en-US" altLang="en-US" sz="2000" b="1" dirty="0">
              <a:latin typeface="+mn-lt"/>
            </a:endParaRPr>
          </a:p>
        </p:txBody>
      </p:sp>
      <p:sp>
        <p:nvSpPr>
          <p:cNvPr id="6" name="Content Placeholder 5"/>
          <p:cNvSpPr>
            <a:spLocks noGrp="1"/>
          </p:cNvSpPr>
          <p:nvPr>
            <p:ph sz="quarter" idx="13"/>
          </p:nvPr>
        </p:nvSpPr>
        <p:spPr>
          <a:xfrm>
            <a:off x="457200" y="2795433"/>
            <a:ext cx="3078903" cy="438048"/>
          </a:xfrm>
        </p:spPr>
        <p:txBody>
          <a:bodyPr/>
          <a:lstStyle/>
          <a:p>
            <a:pPr lvl="1"/>
            <a:r>
              <a:rPr lang="en-US" altLang="en-US" sz="2000" dirty="0">
                <a:latin typeface="+mn-lt"/>
              </a:rPr>
              <a:t>If a decomposition</a:t>
            </a:r>
            <a:endParaRPr lang="en-US" sz="2000" dirty="0">
              <a:latin typeface="+mn-lt"/>
            </a:endParaRPr>
          </a:p>
        </p:txBody>
      </p:sp>
      <p:pic>
        <p:nvPicPr>
          <p:cNvPr id="16" name="Picture 15" descr="D = left brace R 1, R 2, ellipsis, R m right brace"/>
          <p:cNvPicPr>
            <a:picLocks noChangeAspect="1"/>
          </p:cNvPicPr>
          <p:nvPr/>
        </p:nvPicPr>
        <p:blipFill rotWithShape="1">
          <a:blip r:embed="rId2"/>
          <a:srcRect l="11653" t="8975" r="4502" b="23688"/>
          <a:stretch/>
        </p:blipFill>
        <p:spPr>
          <a:xfrm>
            <a:off x="3536103" y="2892293"/>
            <a:ext cx="2234033" cy="329612"/>
          </a:xfrm>
          <a:prstGeom prst="rect">
            <a:avLst/>
          </a:prstGeom>
        </p:spPr>
      </p:pic>
      <p:sp>
        <p:nvSpPr>
          <p:cNvPr id="7" name="Content Placeholder 6"/>
          <p:cNvSpPr>
            <a:spLocks noGrp="1"/>
          </p:cNvSpPr>
          <p:nvPr>
            <p:ph sz="quarter" idx="14"/>
          </p:nvPr>
        </p:nvSpPr>
        <p:spPr>
          <a:xfrm>
            <a:off x="5832312" y="2806162"/>
            <a:ext cx="1576727" cy="395409"/>
          </a:xfrm>
        </p:spPr>
        <p:txBody>
          <a:bodyPr/>
          <a:lstStyle/>
          <a:p>
            <a:pPr marL="432" indent="0">
              <a:buNone/>
            </a:pPr>
            <a:r>
              <a:rPr lang="en-US" altLang="en-US" sz="2000" dirty="0">
                <a:latin typeface="+mn-lt"/>
              </a:rPr>
              <a:t>of R has the</a:t>
            </a:r>
            <a:endParaRPr lang="en-US" sz="2000" dirty="0">
              <a:latin typeface="+mn-lt"/>
            </a:endParaRPr>
          </a:p>
        </p:txBody>
      </p:sp>
      <p:sp>
        <p:nvSpPr>
          <p:cNvPr id="9" name="Content Placeholder 8"/>
          <p:cNvSpPr>
            <a:spLocks noGrp="1"/>
          </p:cNvSpPr>
          <p:nvPr>
            <p:ph sz="quarter" idx="16"/>
          </p:nvPr>
        </p:nvSpPr>
        <p:spPr>
          <a:xfrm>
            <a:off x="457200" y="3178520"/>
            <a:ext cx="7961026" cy="652462"/>
          </a:xfrm>
        </p:spPr>
        <p:txBody>
          <a:bodyPr/>
          <a:lstStyle/>
          <a:p>
            <a:pPr marL="738188" indent="0">
              <a:buNone/>
            </a:pPr>
            <a:r>
              <a:rPr lang="en-US" altLang="en-US" sz="2000" dirty="0">
                <a:latin typeface="+mn-lt"/>
              </a:rPr>
              <a:t>lossless (non-additive) join property with respect to a set of functional dependencies F on R</a:t>
            </a:r>
            <a:r>
              <a:rPr lang="en-US" altLang="en-US" sz="2000" dirty="0" smtClean="0">
                <a:latin typeface="+mn-lt"/>
              </a:rPr>
              <a:t>,</a:t>
            </a:r>
            <a:endParaRPr lang="en-US" altLang="en-US" sz="2000" dirty="0">
              <a:latin typeface="+mn-lt"/>
            </a:endParaRPr>
          </a:p>
        </p:txBody>
      </p:sp>
      <p:sp>
        <p:nvSpPr>
          <p:cNvPr id="8" name="Content Placeholder 7"/>
          <p:cNvSpPr>
            <a:spLocks noGrp="1"/>
          </p:cNvSpPr>
          <p:nvPr>
            <p:ph sz="quarter" idx="15"/>
          </p:nvPr>
        </p:nvSpPr>
        <p:spPr>
          <a:xfrm>
            <a:off x="457199" y="3946570"/>
            <a:ext cx="3510117" cy="387610"/>
          </a:xfrm>
        </p:spPr>
        <p:txBody>
          <a:bodyPr/>
          <a:lstStyle/>
          <a:p>
            <a:pPr lvl="1"/>
            <a:r>
              <a:rPr lang="en-US" altLang="en-US" sz="2000" dirty="0">
                <a:latin typeface="+mn-lt"/>
              </a:rPr>
              <a:t>and if a decomposition</a:t>
            </a:r>
            <a:endParaRPr lang="en-US" sz="2000" dirty="0">
              <a:latin typeface="+mn-lt"/>
            </a:endParaRPr>
          </a:p>
        </p:txBody>
      </p:sp>
      <p:pic>
        <p:nvPicPr>
          <p:cNvPr id="17" name="Picture 16" descr="D i = left brace Q 1, Q 2, ellipsis , Q k right brace"/>
          <p:cNvPicPr>
            <a:picLocks noChangeAspect="1"/>
          </p:cNvPicPr>
          <p:nvPr/>
        </p:nvPicPr>
        <p:blipFill rotWithShape="1">
          <a:blip r:embed="rId3"/>
          <a:srcRect l="10820" t="12072" r="4442" b="28073"/>
          <a:stretch/>
        </p:blipFill>
        <p:spPr>
          <a:xfrm>
            <a:off x="3924384" y="4057639"/>
            <a:ext cx="2458799" cy="317265"/>
          </a:xfrm>
          <a:prstGeom prst="rect">
            <a:avLst/>
          </a:prstGeom>
        </p:spPr>
      </p:pic>
      <p:sp>
        <p:nvSpPr>
          <p:cNvPr id="10" name="Content Placeholder 9"/>
          <p:cNvSpPr>
            <a:spLocks noGrp="1"/>
          </p:cNvSpPr>
          <p:nvPr>
            <p:ph sz="quarter" idx="17"/>
          </p:nvPr>
        </p:nvSpPr>
        <p:spPr>
          <a:xfrm>
            <a:off x="6427427" y="3969376"/>
            <a:ext cx="1637071" cy="377160"/>
          </a:xfrm>
        </p:spPr>
        <p:txBody>
          <a:bodyPr/>
          <a:lstStyle/>
          <a:p>
            <a:pPr marL="0" indent="0">
              <a:buNone/>
            </a:pPr>
            <a:r>
              <a:rPr lang="en-US" altLang="en-US" sz="2000" dirty="0">
                <a:latin typeface="+mn-lt"/>
              </a:rPr>
              <a:t>of Ri has the</a:t>
            </a:r>
            <a:endParaRPr lang="en-US" sz="2000" dirty="0">
              <a:latin typeface="+mn-lt"/>
            </a:endParaRPr>
          </a:p>
        </p:txBody>
      </p:sp>
      <p:sp>
        <p:nvSpPr>
          <p:cNvPr id="11" name="Content Placeholder 10"/>
          <p:cNvSpPr>
            <a:spLocks noGrp="1"/>
          </p:cNvSpPr>
          <p:nvPr>
            <p:ph sz="quarter" idx="18"/>
          </p:nvPr>
        </p:nvSpPr>
        <p:spPr>
          <a:xfrm>
            <a:off x="457199" y="4334179"/>
            <a:ext cx="8229599" cy="713089"/>
          </a:xfrm>
        </p:spPr>
        <p:txBody>
          <a:bodyPr/>
          <a:lstStyle/>
          <a:p>
            <a:pPr marL="738188" indent="0">
              <a:buNone/>
            </a:pPr>
            <a:r>
              <a:rPr lang="en-US" altLang="en-US" sz="2000" dirty="0">
                <a:latin typeface="+mn-lt"/>
              </a:rPr>
              <a:t>lossless (non-additive) join property with respect to the projection of F on Ri</a:t>
            </a:r>
            <a:r>
              <a:rPr lang="en-US" altLang="en-US" sz="2000" dirty="0" smtClean="0">
                <a:latin typeface="+mn-lt"/>
              </a:rPr>
              <a:t>,</a:t>
            </a:r>
            <a:endParaRPr lang="en-US" altLang="en-US" sz="2000" dirty="0">
              <a:latin typeface="+mn-lt"/>
            </a:endParaRPr>
          </a:p>
        </p:txBody>
      </p:sp>
      <p:sp>
        <p:nvSpPr>
          <p:cNvPr id="12" name="Content Placeholder 11"/>
          <p:cNvSpPr>
            <a:spLocks noGrp="1"/>
          </p:cNvSpPr>
          <p:nvPr>
            <p:ph sz="quarter" idx="19"/>
          </p:nvPr>
        </p:nvSpPr>
        <p:spPr>
          <a:xfrm>
            <a:off x="457200" y="5064431"/>
            <a:ext cx="4719484" cy="424656"/>
          </a:xfrm>
        </p:spPr>
        <p:txBody>
          <a:bodyPr/>
          <a:lstStyle/>
          <a:p>
            <a:pPr lvl="2" indent="-228600"/>
            <a:r>
              <a:rPr lang="en-US" altLang="en-US" sz="2000" dirty="0">
                <a:latin typeface="+mn-lt"/>
              </a:rPr>
              <a:t>then the decomposition</a:t>
            </a:r>
            <a:endParaRPr lang="en-US" sz="2000" dirty="0">
              <a:latin typeface="+mn-lt"/>
            </a:endParaRPr>
          </a:p>
        </p:txBody>
      </p:sp>
      <p:pic>
        <p:nvPicPr>
          <p:cNvPr id="18" name="Picture 17" descr="D 2 = left brace R 1, R 2, ellipsis, R i minus 1, Q 1, Q 2, ellipsis, Q k, R i + 1, ellipsis, R m right brace"/>
          <p:cNvPicPr>
            <a:picLocks noChangeAspect="1"/>
          </p:cNvPicPr>
          <p:nvPr/>
        </p:nvPicPr>
        <p:blipFill rotWithShape="1">
          <a:blip r:embed="rId4"/>
          <a:srcRect l="5755" t="13301" r="2649" b="24349"/>
          <a:stretch/>
        </p:blipFill>
        <p:spPr>
          <a:xfrm>
            <a:off x="1686711" y="5503835"/>
            <a:ext cx="5354523" cy="302175"/>
          </a:xfrm>
          <a:prstGeom prst="rect">
            <a:avLst/>
          </a:prstGeom>
        </p:spPr>
      </p:pic>
      <p:sp>
        <p:nvSpPr>
          <p:cNvPr id="13" name="Content Placeholder 12"/>
          <p:cNvSpPr>
            <a:spLocks noGrp="1"/>
          </p:cNvSpPr>
          <p:nvPr>
            <p:ph sz="quarter" idx="20"/>
          </p:nvPr>
        </p:nvSpPr>
        <p:spPr>
          <a:xfrm>
            <a:off x="457201" y="5780600"/>
            <a:ext cx="7607297" cy="367366"/>
          </a:xfrm>
        </p:spPr>
        <p:txBody>
          <a:bodyPr/>
          <a:lstStyle/>
          <a:p>
            <a:pPr marL="1090613" indent="0">
              <a:buNone/>
            </a:pPr>
            <a:r>
              <a:rPr lang="en-US" altLang="en-US" sz="2000" dirty="0">
                <a:latin typeface="+mn-lt"/>
              </a:rPr>
              <a:t>of R has the non-additive join property with respect to F</a:t>
            </a:r>
            <a:r>
              <a:rPr lang="en-US" altLang="en-US" sz="2000" dirty="0" smtClean="0">
                <a:latin typeface="+mn-lt"/>
              </a:rPr>
              <a:t>.</a:t>
            </a:r>
            <a:endParaRPr lang="en-US" altLang="en-US" sz="2000" dirty="0">
              <a:latin typeface="+mn-lt"/>
            </a:endParaRPr>
          </a:p>
        </p:txBody>
      </p:sp>
    </p:spTree>
    <p:extLst>
      <p:ext uri="{BB962C8B-B14F-4D97-AF65-F5344CB8AC3E}">
        <p14:creationId xmlns:p14="http://schemas.microsoft.com/office/powerpoint/2010/main" val="39461431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15.3 Algorithms for Relational Database Schema Design </a:t>
            </a:r>
            <a:r>
              <a:rPr lang="en-US" altLang="en-US" sz="2000" b="0" dirty="0"/>
              <a:t>(1 of 2</a:t>
            </a:r>
            <a:r>
              <a:rPr lang="en-US" altLang="en-US" sz="2000" b="0" dirty="0" smtClean="0"/>
              <a:t>)</a:t>
            </a:r>
            <a:endParaRPr lang="en-US" dirty="0"/>
          </a:p>
        </p:txBody>
      </p:sp>
      <p:sp>
        <p:nvSpPr>
          <p:cNvPr id="6" name="Text Placeholder 5"/>
          <p:cNvSpPr>
            <a:spLocks noGrp="1"/>
          </p:cNvSpPr>
          <p:nvPr>
            <p:ph type="body" idx="1"/>
          </p:nvPr>
        </p:nvSpPr>
        <p:spPr>
          <a:xfrm>
            <a:off x="457200" y="1600201"/>
            <a:ext cx="8229600" cy="331838"/>
          </a:xfrm>
        </p:spPr>
        <p:txBody>
          <a:bodyPr/>
          <a:lstStyle/>
          <a:p>
            <a:r>
              <a:rPr lang="en-US" altLang="en-US" b="1" dirty="0">
                <a:latin typeface="+mn-lt"/>
              </a:rPr>
              <a:t>Design of 3N</a:t>
            </a:r>
            <a:r>
              <a:rPr lang="en-US" altLang="en-US" sz="100" b="1" dirty="0">
                <a:latin typeface="+mn-lt"/>
              </a:rPr>
              <a:t> </a:t>
            </a:r>
            <a:r>
              <a:rPr lang="en-US" altLang="en-US" b="1" dirty="0">
                <a:latin typeface="+mn-lt"/>
              </a:rPr>
              <a:t>F Schemas</a:t>
            </a:r>
            <a:r>
              <a:rPr lang="en-US" altLang="en-US" b="1" dirty="0" smtClean="0">
                <a:latin typeface="+mn-lt"/>
              </a:rPr>
              <a:t>:</a:t>
            </a:r>
            <a:endParaRPr lang="en-US" altLang="en-US" b="1" dirty="0">
              <a:latin typeface="+mn-lt"/>
            </a:endParaRPr>
          </a:p>
        </p:txBody>
      </p:sp>
      <p:sp>
        <p:nvSpPr>
          <p:cNvPr id="7" name="Content Placeholder 6"/>
          <p:cNvSpPr>
            <a:spLocks noGrp="1"/>
          </p:cNvSpPr>
          <p:nvPr>
            <p:ph sz="quarter" idx="13"/>
          </p:nvPr>
        </p:nvSpPr>
        <p:spPr>
          <a:xfrm>
            <a:off x="460375" y="1940190"/>
            <a:ext cx="8229600" cy="558800"/>
          </a:xfrm>
        </p:spPr>
        <p:txBody>
          <a:bodyPr/>
          <a:lstStyle/>
          <a:p>
            <a:pPr marL="432" indent="0">
              <a:buNone/>
            </a:pPr>
            <a:r>
              <a:rPr lang="en-US" altLang="en-US" b="1" dirty="0">
                <a:latin typeface="+mn-lt"/>
              </a:rPr>
              <a:t>Algorithm 15.4 Relational Synthesis into 3N</a:t>
            </a:r>
            <a:r>
              <a:rPr lang="en-US" altLang="en-US" sz="100" b="1" dirty="0">
                <a:latin typeface="+mn-lt"/>
              </a:rPr>
              <a:t> </a:t>
            </a:r>
            <a:r>
              <a:rPr lang="en-US" altLang="en-US" b="1" dirty="0">
                <a:latin typeface="+mn-lt"/>
              </a:rPr>
              <a:t>F with Dependency Preservation and Non-Additive (Lossless) Join </a:t>
            </a:r>
            <a:r>
              <a:rPr lang="en-US" altLang="en-US" b="1" dirty="0" smtClean="0">
                <a:latin typeface="+mn-lt"/>
              </a:rPr>
              <a:t>Property</a:t>
            </a:r>
            <a:endParaRPr lang="en-US" altLang="en-US" b="1" dirty="0">
              <a:latin typeface="+mn-lt"/>
            </a:endParaRPr>
          </a:p>
        </p:txBody>
      </p:sp>
      <p:sp>
        <p:nvSpPr>
          <p:cNvPr id="8" name="Content Placeholder 7"/>
          <p:cNvSpPr>
            <a:spLocks noGrp="1"/>
          </p:cNvSpPr>
          <p:nvPr>
            <p:ph sz="quarter" idx="14"/>
          </p:nvPr>
        </p:nvSpPr>
        <p:spPr>
          <a:xfrm>
            <a:off x="454025" y="2556047"/>
            <a:ext cx="8232775" cy="609600"/>
          </a:xfrm>
        </p:spPr>
        <p:txBody>
          <a:bodyPr/>
          <a:lstStyle/>
          <a:p>
            <a:pPr lvl="1"/>
            <a:r>
              <a:rPr lang="en-US" altLang="en-US" b="1" dirty="0">
                <a:latin typeface="+mn-lt"/>
              </a:rPr>
              <a:t>Input: A universal relation R and a set of functional dependencies F on the attributes of R</a:t>
            </a:r>
            <a:r>
              <a:rPr lang="en-US" altLang="en-US" b="1" dirty="0" smtClean="0">
                <a:latin typeface="+mn-lt"/>
              </a:rPr>
              <a:t>.</a:t>
            </a:r>
            <a:endParaRPr lang="en-US" altLang="en-US" b="1" dirty="0">
              <a:latin typeface="+mn-lt"/>
            </a:endParaRPr>
          </a:p>
        </p:txBody>
      </p:sp>
      <p:sp>
        <p:nvSpPr>
          <p:cNvPr id="9" name="Content Placeholder 8"/>
          <p:cNvSpPr>
            <a:spLocks noGrp="1"/>
          </p:cNvSpPr>
          <p:nvPr>
            <p:ph sz="quarter" idx="15"/>
          </p:nvPr>
        </p:nvSpPr>
        <p:spPr>
          <a:xfrm>
            <a:off x="460375" y="3165647"/>
            <a:ext cx="8229600" cy="736600"/>
          </a:xfrm>
        </p:spPr>
        <p:txBody>
          <a:bodyPr/>
          <a:lstStyle/>
          <a:p>
            <a:pPr marL="1144800" indent="-428400">
              <a:spcBef>
                <a:spcPts val="600"/>
              </a:spcBef>
              <a:buFont typeface="+mj-lt"/>
              <a:buAutoNum type="arabicPeriod"/>
            </a:pPr>
            <a:r>
              <a:rPr lang="en-US" altLang="en-US" dirty="0">
                <a:latin typeface="+mn-lt"/>
              </a:rPr>
              <a:t>Find a minimal cover G for F (use Algorithm </a:t>
            </a:r>
            <a:r>
              <a:rPr lang="nb-NO" altLang="en-US" dirty="0">
                <a:latin typeface="+mn-lt"/>
              </a:rPr>
              <a:t>15.</a:t>
            </a:r>
            <a:r>
              <a:rPr lang="en-US" altLang="en-US" dirty="0">
                <a:latin typeface="+mn-lt"/>
              </a:rPr>
              <a:t>0).</a:t>
            </a:r>
          </a:p>
          <a:p>
            <a:pPr marL="1144800" indent="-428400">
              <a:spcBef>
                <a:spcPts val="600"/>
              </a:spcBef>
              <a:buFont typeface="+mj-lt"/>
              <a:buAutoNum type="arabicPeriod"/>
            </a:pPr>
            <a:r>
              <a:rPr lang="en-US" altLang="en-US" dirty="0">
                <a:latin typeface="+mn-lt"/>
              </a:rPr>
              <a:t>For each left-hand-side X of a functional dependency that appears in G</a:t>
            </a:r>
            <a:r>
              <a:rPr lang="en-US" altLang="en-US" dirty="0" smtClean="0">
                <a:latin typeface="+mn-lt"/>
              </a:rPr>
              <a:t>,</a:t>
            </a:r>
            <a:endParaRPr lang="en-US" altLang="en-US" dirty="0">
              <a:latin typeface="+mn-lt"/>
            </a:endParaRPr>
          </a:p>
        </p:txBody>
      </p:sp>
      <p:sp>
        <p:nvSpPr>
          <p:cNvPr id="10" name="Content Placeholder 9"/>
          <p:cNvSpPr>
            <a:spLocks noGrp="1"/>
          </p:cNvSpPr>
          <p:nvPr>
            <p:ph sz="quarter" idx="16"/>
          </p:nvPr>
        </p:nvSpPr>
        <p:spPr>
          <a:xfrm>
            <a:off x="457200" y="3874252"/>
            <a:ext cx="5291756" cy="360037"/>
          </a:xfrm>
        </p:spPr>
        <p:txBody>
          <a:bodyPr/>
          <a:lstStyle/>
          <a:p>
            <a:pPr marL="1150938" indent="0">
              <a:buNone/>
            </a:pPr>
            <a:r>
              <a:rPr lang="en-US" altLang="en-US" dirty="0">
                <a:latin typeface="+mn-lt"/>
              </a:rPr>
              <a:t>create a relation schema in D with attributes</a:t>
            </a:r>
            <a:endParaRPr lang="en-US" dirty="0">
              <a:latin typeface="+mn-lt"/>
            </a:endParaRPr>
          </a:p>
        </p:txBody>
      </p:sp>
      <p:graphicFrame>
        <p:nvGraphicFramePr>
          <p:cNvPr id="17" name="Object 16" descr="left brace X union left brace A 1 right brace union left brace A 2 right brace ellipsis union left brace A k right brace right brace comma"/>
          <p:cNvGraphicFramePr>
            <a:graphicFrameLocks noChangeAspect="1"/>
          </p:cNvGraphicFramePr>
          <p:nvPr>
            <p:extLst>
              <p:ext uri="{D42A27DB-BD31-4B8C-83A1-F6EECF244321}">
                <p14:modId xmlns:p14="http://schemas.microsoft.com/office/powerpoint/2010/main" val="4268438328"/>
              </p:ext>
            </p:extLst>
          </p:nvPr>
        </p:nvGraphicFramePr>
        <p:xfrm>
          <a:off x="5784802" y="3892783"/>
          <a:ext cx="2493784" cy="356254"/>
        </p:xfrm>
        <a:graphic>
          <a:graphicData uri="http://schemas.openxmlformats.org/presentationml/2006/ole">
            <mc:AlternateContent xmlns:mc="http://schemas.openxmlformats.org/markup-compatibility/2006">
              <mc:Choice xmlns:v="urn:schemas-microsoft-com:vml" Requires="v">
                <p:oleObj spid="_x0000_s32837" name="Equation" r:id="rId3" imgW="1777680" imgH="253800" progId="Equation.DSMT4">
                  <p:embed/>
                </p:oleObj>
              </mc:Choice>
              <mc:Fallback>
                <p:oleObj name="Equation" r:id="rId3" imgW="1777680" imgH="253800" progId="Equation.DSMT4">
                  <p:embed/>
                  <p:pic>
                    <p:nvPicPr>
                      <p:cNvPr id="6" name="Object 5"/>
                      <p:cNvPicPr/>
                      <p:nvPr/>
                    </p:nvPicPr>
                    <p:blipFill>
                      <a:blip r:embed="rId4"/>
                      <a:stretch>
                        <a:fillRect/>
                      </a:stretch>
                    </p:blipFill>
                    <p:spPr>
                      <a:xfrm>
                        <a:off x="5784802" y="3892783"/>
                        <a:ext cx="2493784" cy="356254"/>
                      </a:xfrm>
                      <a:prstGeom prst="rect">
                        <a:avLst/>
                      </a:prstGeom>
                    </p:spPr>
                  </p:pic>
                </p:oleObj>
              </mc:Fallback>
            </mc:AlternateContent>
          </a:graphicData>
        </a:graphic>
      </p:graphicFrame>
      <p:sp>
        <p:nvSpPr>
          <p:cNvPr id="11" name="Content Placeholder 10"/>
          <p:cNvSpPr>
            <a:spLocks noGrp="1"/>
          </p:cNvSpPr>
          <p:nvPr>
            <p:ph sz="quarter" idx="17"/>
          </p:nvPr>
        </p:nvSpPr>
        <p:spPr>
          <a:xfrm>
            <a:off x="454025" y="4234290"/>
            <a:ext cx="1920465" cy="395094"/>
          </a:xfrm>
        </p:spPr>
        <p:txBody>
          <a:bodyPr/>
          <a:lstStyle/>
          <a:p>
            <a:pPr marL="1150938" indent="0">
              <a:buNone/>
            </a:pPr>
            <a:r>
              <a:rPr lang="en-US" dirty="0" smtClean="0">
                <a:latin typeface="+mn-lt"/>
              </a:rPr>
              <a:t>where</a:t>
            </a:r>
            <a:endParaRPr lang="en-US" dirty="0">
              <a:latin typeface="+mn-lt"/>
            </a:endParaRPr>
          </a:p>
        </p:txBody>
      </p:sp>
      <p:pic>
        <p:nvPicPr>
          <p:cNvPr id="18" name="Picture 17" descr="X right headed arrow A 1, X right headed arrow A 2, ellipsis, X dash right angle bracket A k"/>
          <p:cNvPicPr>
            <a:picLocks noChangeAspect="1"/>
          </p:cNvPicPr>
          <p:nvPr/>
        </p:nvPicPr>
        <p:blipFill rotWithShape="1">
          <a:blip r:embed="rId5"/>
          <a:srcRect l="8750" t="6439" b="21883"/>
          <a:stretch/>
        </p:blipFill>
        <p:spPr>
          <a:xfrm>
            <a:off x="2374490" y="4232679"/>
            <a:ext cx="3132017" cy="353962"/>
          </a:xfrm>
          <a:prstGeom prst="rect">
            <a:avLst/>
          </a:prstGeom>
        </p:spPr>
      </p:pic>
      <p:sp>
        <p:nvSpPr>
          <p:cNvPr id="12" name="Content Placeholder 11"/>
          <p:cNvSpPr>
            <a:spLocks noGrp="1"/>
          </p:cNvSpPr>
          <p:nvPr>
            <p:ph sz="quarter" idx="18"/>
          </p:nvPr>
        </p:nvSpPr>
        <p:spPr>
          <a:xfrm>
            <a:off x="5425477" y="4219455"/>
            <a:ext cx="3182937" cy="457200"/>
          </a:xfrm>
        </p:spPr>
        <p:txBody>
          <a:bodyPr/>
          <a:lstStyle/>
          <a:p>
            <a:pPr marL="0" indent="0">
              <a:buNone/>
            </a:pPr>
            <a:r>
              <a:rPr lang="en-US" altLang="en-US" dirty="0">
                <a:latin typeface="+mn-lt"/>
              </a:rPr>
              <a:t>are the only dependencies in G</a:t>
            </a:r>
            <a:endParaRPr lang="en-US" dirty="0">
              <a:latin typeface="+mn-lt"/>
            </a:endParaRPr>
          </a:p>
        </p:txBody>
      </p:sp>
      <p:sp>
        <p:nvSpPr>
          <p:cNvPr id="13" name="Content Placeholder 12"/>
          <p:cNvSpPr>
            <a:spLocks noGrp="1"/>
          </p:cNvSpPr>
          <p:nvPr>
            <p:ph sz="quarter" idx="19"/>
          </p:nvPr>
        </p:nvSpPr>
        <p:spPr>
          <a:xfrm>
            <a:off x="460375" y="4644111"/>
            <a:ext cx="8229600" cy="370896"/>
          </a:xfrm>
        </p:spPr>
        <p:txBody>
          <a:bodyPr/>
          <a:lstStyle/>
          <a:p>
            <a:pPr marL="1150938" indent="0">
              <a:buNone/>
            </a:pPr>
            <a:r>
              <a:rPr lang="en-US" altLang="en-US" dirty="0">
                <a:latin typeface="+mn-lt"/>
              </a:rPr>
              <a:t>with X as left-hand-side (X is the key of this relation</a:t>
            </a:r>
            <a:r>
              <a:rPr lang="en-US" altLang="en-US" dirty="0" smtClean="0">
                <a:latin typeface="+mn-lt"/>
              </a:rPr>
              <a:t>).</a:t>
            </a:r>
            <a:endParaRPr lang="en-US" altLang="en-US" dirty="0">
              <a:latin typeface="+mn-lt"/>
            </a:endParaRPr>
          </a:p>
        </p:txBody>
      </p:sp>
      <p:sp>
        <p:nvSpPr>
          <p:cNvPr id="14" name="Content Placeholder 13"/>
          <p:cNvSpPr>
            <a:spLocks noGrp="1"/>
          </p:cNvSpPr>
          <p:nvPr>
            <p:ph sz="quarter" idx="20"/>
          </p:nvPr>
        </p:nvSpPr>
        <p:spPr>
          <a:xfrm>
            <a:off x="454025" y="5086477"/>
            <a:ext cx="8154389" cy="903420"/>
          </a:xfrm>
        </p:spPr>
        <p:txBody>
          <a:bodyPr/>
          <a:lstStyle/>
          <a:p>
            <a:pPr marL="1143000" indent="-429768">
              <a:buFont typeface="+mj-lt"/>
              <a:buAutoNum type="arabicPeriod" startAt="3"/>
            </a:pPr>
            <a:r>
              <a:rPr lang="en-US" altLang="en-US" dirty="0"/>
              <a:t>If none of the relation schemas in D contains a key of R, then create one more relation schema in D that contains attributes that form a key of R. </a:t>
            </a:r>
            <a:r>
              <a:rPr lang="en-US" altLang="en-US" b="1" dirty="0"/>
              <a:t>(Use Algorithm 15.4a to find the key of R</a:t>
            </a:r>
            <a:r>
              <a:rPr lang="en-US" altLang="en-US" b="1" dirty="0" smtClean="0"/>
              <a:t>)</a:t>
            </a:r>
            <a:endParaRPr lang="en-US" altLang="en-US" b="1" dirty="0"/>
          </a:p>
        </p:txBody>
      </p:sp>
    </p:spTree>
    <p:extLst>
      <p:ext uri="{BB962C8B-B14F-4D97-AF65-F5344CB8AC3E}">
        <p14:creationId xmlns:p14="http://schemas.microsoft.com/office/powerpoint/2010/main" val="2022139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Algorithms for Relational Database Schema Design </a:t>
            </a:r>
            <a:r>
              <a:rPr lang="en-US" altLang="en-US" sz="2000" b="0" dirty="0"/>
              <a:t>(2 of 2)</a:t>
            </a:r>
            <a:endParaRPr lang="en-US" dirty="0"/>
          </a:p>
        </p:txBody>
      </p:sp>
      <p:sp>
        <p:nvSpPr>
          <p:cNvPr id="6" name="Text Placeholder 5"/>
          <p:cNvSpPr>
            <a:spLocks noGrp="1"/>
          </p:cNvSpPr>
          <p:nvPr>
            <p:ph type="body" idx="1"/>
          </p:nvPr>
        </p:nvSpPr>
        <p:spPr>
          <a:xfrm>
            <a:off x="457200" y="1600201"/>
            <a:ext cx="8229600" cy="317089"/>
          </a:xfrm>
        </p:spPr>
        <p:txBody>
          <a:bodyPr/>
          <a:lstStyle/>
          <a:p>
            <a:r>
              <a:rPr lang="en-US" altLang="en-US" b="1" dirty="0">
                <a:latin typeface="+mn-lt"/>
              </a:rPr>
              <a:t>Design of B</a:t>
            </a:r>
            <a:r>
              <a:rPr lang="en-US" altLang="en-US" sz="100" b="1" dirty="0">
                <a:latin typeface="+mn-lt"/>
              </a:rPr>
              <a:t> </a:t>
            </a:r>
            <a:r>
              <a:rPr lang="en-US" altLang="en-US" b="1" dirty="0">
                <a:latin typeface="+mn-lt"/>
              </a:rPr>
              <a:t>C</a:t>
            </a:r>
            <a:r>
              <a:rPr lang="en-US" altLang="en-US" sz="100" b="1" dirty="0">
                <a:latin typeface="+mn-lt"/>
              </a:rPr>
              <a:t> </a:t>
            </a:r>
            <a:r>
              <a:rPr lang="en-US" altLang="en-US" b="1" dirty="0">
                <a:latin typeface="+mn-lt"/>
              </a:rPr>
              <a:t>N</a:t>
            </a:r>
            <a:r>
              <a:rPr lang="en-US" altLang="en-US" sz="100" b="1" dirty="0">
                <a:latin typeface="+mn-lt"/>
              </a:rPr>
              <a:t> </a:t>
            </a:r>
            <a:r>
              <a:rPr lang="en-US" altLang="en-US" b="1" dirty="0">
                <a:latin typeface="+mn-lt"/>
              </a:rPr>
              <a:t>F </a:t>
            </a:r>
            <a:r>
              <a:rPr lang="en-US" altLang="en-US" b="1" dirty="0" smtClean="0">
                <a:latin typeface="+mn-lt"/>
              </a:rPr>
              <a:t>Schemas</a:t>
            </a:r>
            <a:endParaRPr lang="en-US" altLang="en-US" b="1" dirty="0">
              <a:latin typeface="+mn-lt"/>
            </a:endParaRPr>
          </a:p>
        </p:txBody>
      </p:sp>
      <p:sp>
        <p:nvSpPr>
          <p:cNvPr id="7" name="Content Placeholder 6"/>
          <p:cNvSpPr>
            <a:spLocks noGrp="1"/>
          </p:cNvSpPr>
          <p:nvPr>
            <p:ph sz="quarter" idx="13"/>
          </p:nvPr>
        </p:nvSpPr>
        <p:spPr>
          <a:xfrm>
            <a:off x="457200" y="1998662"/>
            <a:ext cx="8229600" cy="1824235"/>
          </a:xfrm>
        </p:spPr>
        <p:txBody>
          <a:bodyPr/>
          <a:lstStyle/>
          <a:p>
            <a:pPr marL="0" indent="0">
              <a:lnSpc>
                <a:spcPct val="90000"/>
              </a:lnSpc>
              <a:buNone/>
            </a:pPr>
            <a:r>
              <a:rPr lang="en-US" altLang="en-US" b="1" dirty="0">
                <a:latin typeface="+mn-lt"/>
              </a:rPr>
              <a:t>Algorithm 15.5: Relational Decomposition into B</a:t>
            </a:r>
            <a:r>
              <a:rPr lang="en-US" altLang="en-US" sz="100" b="1" dirty="0">
                <a:latin typeface="+mn-lt"/>
              </a:rPr>
              <a:t> </a:t>
            </a:r>
            <a:r>
              <a:rPr lang="en-US" altLang="en-US" b="1" dirty="0">
                <a:latin typeface="+mn-lt"/>
              </a:rPr>
              <a:t>C</a:t>
            </a:r>
            <a:r>
              <a:rPr lang="en-US" altLang="en-US" sz="100" b="1" dirty="0">
                <a:latin typeface="+mn-lt"/>
              </a:rPr>
              <a:t> </a:t>
            </a:r>
            <a:r>
              <a:rPr lang="en-US" altLang="en-US" b="1" dirty="0">
                <a:latin typeface="+mn-lt"/>
              </a:rPr>
              <a:t>N</a:t>
            </a:r>
            <a:r>
              <a:rPr lang="en-US" altLang="en-US" sz="100" b="1" dirty="0">
                <a:latin typeface="+mn-lt"/>
              </a:rPr>
              <a:t> </a:t>
            </a:r>
            <a:r>
              <a:rPr lang="en-US" altLang="en-US" b="1" dirty="0">
                <a:latin typeface="+mn-lt"/>
              </a:rPr>
              <a:t>F with Lossless (non-additive) join property</a:t>
            </a:r>
          </a:p>
          <a:p>
            <a:pPr lvl="1"/>
            <a:r>
              <a:rPr lang="en-US" altLang="en-US" b="1" dirty="0">
                <a:latin typeface="+mn-lt"/>
              </a:rPr>
              <a:t>Input: A universal relation R and a set of functional dependencies F on the attributes of R.</a:t>
            </a:r>
          </a:p>
          <a:p>
            <a:pPr marL="1144800" indent="-428400">
              <a:spcBef>
                <a:spcPts val="600"/>
              </a:spcBef>
              <a:buFont typeface="+mj-lt"/>
              <a:buAutoNum type="arabicPeriod"/>
            </a:pPr>
            <a:r>
              <a:rPr lang="en-US" altLang="en-US" dirty="0">
                <a:latin typeface="+mn-lt"/>
              </a:rPr>
              <a:t>Set D := {R};</a:t>
            </a:r>
          </a:p>
          <a:p>
            <a:pPr marL="1144800" indent="-428400">
              <a:spcBef>
                <a:spcPts val="600"/>
              </a:spcBef>
              <a:buFont typeface="+mj-lt"/>
              <a:buAutoNum type="arabicPeriod"/>
            </a:pPr>
            <a:r>
              <a:rPr lang="en-US" altLang="en-US" dirty="0">
                <a:latin typeface="+mn-lt"/>
              </a:rPr>
              <a:t>While there is a relation schema Q in D that is not in B</a:t>
            </a:r>
            <a:r>
              <a:rPr lang="en-US" altLang="en-US" sz="100" dirty="0">
                <a:latin typeface="+mn-lt"/>
              </a:rPr>
              <a:t> </a:t>
            </a:r>
            <a:r>
              <a:rPr lang="en-US" altLang="en-US" dirty="0">
                <a:latin typeface="+mn-lt"/>
              </a:rPr>
              <a:t>C</a:t>
            </a:r>
            <a:r>
              <a:rPr lang="en-US" altLang="en-US" sz="100" dirty="0">
                <a:latin typeface="+mn-lt"/>
              </a:rPr>
              <a:t> </a:t>
            </a:r>
            <a:r>
              <a:rPr lang="en-US" altLang="en-US" dirty="0">
                <a:latin typeface="+mn-lt"/>
              </a:rPr>
              <a:t>N</a:t>
            </a:r>
            <a:r>
              <a:rPr lang="en-US" altLang="en-US" sz="100" dirty="0">
                <a:latin typeface="+mn-lt"/>
              </a:rPr>
              <a:t> </a:t>
            </a:r>
            <a:r>
              <a:rPr lang="en-US" altLang="en-US" dirty="0">
                <a:latin typeface="+mn-lt"/>
              </a:rPr>
              <a:t>F</a:t>
            </a:r>
            <a:endParaRPr lang="en-US" dirty="0">
              <a:latin typeface="+mn-lt"/>
            </a:endParaRPr>
          </a:p>
        </p:txBody>
      </p:sp>
      <p:pic>
        <p:nvPicPr>
          <p:cNvPr id="19" name="Picture 18" descr="The code has 5 lines. The lines read as follows. Line 1. do left brace. Line 2, indented once. choose a relation schema Q in D that is not in B C N F semicolon. Line 3, indented once. find a functional dependency X right headed arrow Y in Q that violates B C N F semicolon. Line 4, indented once. replace Q in D by two relation schemas left parenthesis Q minus Y right parenthesis and left parenthesis X union Y right parenthesis semicolon. Line 5. right brace semicolon."/>
          <p:cNvPicPr>
            <a:picLocks noChangeAspect="1"/>
          </p:cNvPicPr>
          <p:nvPr/>
        </p:nvPicPr>
        <p:blipFill rotWithShape="1">
          <a:blip r:embed="rId2"/>
          <a:srcRect l="10410" r="10027" b="4558"/>
          <a:stretch/>
        </p:blipFill>
        <p:spPr>
          <a:xfrm>
            <a:off x="1709904" y="3925209"/>
            <a:ext cx="6047230" cy="1891454"/>
          </a:xfrm>
          <a:prstGeom prst="rect">
            <a:avLst/>
          </a:prstGeom>
        </p:spPr>
      </p:pic>
      <p:sp>
        <p:nvSpPr>
          <p:cNvPr id="18" name="Content Placeholder 17"/>
          <p:cNvSpPr>
            <a:spLocks noGrp="1"/>
          </p:cNvSpPr>
          <p:nvPr>
            <p:ph sz="quarter" idx="17"/>
          </p:nvPr>
        </p:nvSpPr>
        <p:spPr>
          <a:xfrm>
            <a:off x="457200" y="5865780"/>
            <a:ext cx="8229600" cy="349089"/>
          </a:xfrm>
        </p:spPr>
        <p:txBody>
          <a:bodyPr/>
          <a:lstStyle/>
          <a:p>
            <a:pPr marL="0" indent="0">
              <a:buNone/>
            </a:pPr>
            <a:r>
              <a:rPr lang="en-US" altLang="en-US" b="1" dirty="0">
                <a:latin typeface="+mn-lt"/>
              </a:rPr>
              <a:t>Assumption: No null values are allowed for the join attributes</a:t>
            </a:r>
            <a:r>
              <a:rPr lang="en-US" altLang="en-US" b="1" dirty="0" smtClean="0">
                <a:latin typeface="+mn-lt"/>
              </a:rPr>
              <a:t>.</a:t>
            </a:r>
            <a:endParaRPr lang="en-US" altLang="en-US" b="1" dirty="0">
              <a:latin typeface="+mn-lt"/>
            </a:endParaRPr>
          </a:p>
        </p:txBody>
      </p:sp>
    </p:spTree>
    <p:extLst>
      <p:ext uri="{BB962C8B-B14F-4D97-AF65-F5344CB8AC3E}">
        <p14:creationId xmlns:p14="http://schemas.microsoft.com/office/powerpoint/2010/main" val="4023376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smtClean="0"/>
              <a:t>15.1 Functional </a:t>
            </a:r>
            <a:r>
              <a:rPr lang="en-US" altLang="en-US" dirty="0"/>
              <a:t>Dependencies : Inference Rules, Equivalence and Minimal Cover</a:t>
            </a:r>
            <a:endParaRPr lang="en-US" dirty="0"/>
          </a:p>
        </p:txBody>
      </p:sp>
      <p:sp>
        <p:nvSpPr>
          <p:cNvPr id="3" name="Text Placeholder 2"/>
          <p:cNvSpPr>
            <a:spLocks noGrp="1"/>
          </p:cNvSpPr>
          <p:nvPr>
            <p:ph type="body" idx="1"/>
          </p:nvPr>
        </p:nvSpPr>
        <p:spPr>
          <a:xfrm>
            <a:off x="457200" y="1600200"/>
            <a:ext cx="8229600" cy="1408471"/>
          </a:xfrm>
        </p:spPr>
        <p:txBody>
          <a:bodyPr/>
          <a:lstStyle/>
          <a:p>
            <a:r>
              <a:rPr lang="en-US" altLang="en-US" sz="2400" dirty="0">
                <a:latin typeface="+mn-lt"/>
              </a:rPr>
              <a:t>We discussed functional dependencies in the last chapter.</a:t>
            </a:r>
          </a:p>
          <a:p>
            <a:r>
              <a:rPr lang="en-US" altLang="en-US" sz="2400" dirty="0">
                <a:latin typeface="+mn-lt"/>
                <a:ea typeface="MS PGothic" charset="-128"/>
              </a:rPr>
              <a:t>To recollect</a:t>
            </a:r>
            <a:r>
              <a:rPr lang="en-US" altLang="en-US" sz="2400" dirty="0" smtClean="0">
                <a:latin typeface="+mn-lt"/>
                <a:ea typeface="MS PGothic" charset="-128"/>
              </a:rPr>
              <a:t>:</a:t>
            </a:r>
            <a:endParaRPr lang="en-US" altLang="en-US" sz="2400" dirty="0">
              <a:latin typeface="+mn-lt"/>
              <a:ea typeface="MS PGothic" charset="-128"/>
            </a:endParaRPr>
          </a:p>
        </p:txBody>
      </p:sp>
      <p:sp>
        <p:nvSpPr>
          <p:cNvPr id="4" name="Text Placeholder 3"/>
          <p:cNvSpPr>
            <a:spLocks noGrp="1"/>
          </p:cNvSpPr>
          <p:nvPr>
            <p:ph type="body" idx="2"/>
          </p:nvPr>
        </p:nvSpPr>
        <p:spPr>
          <a:xfrm>
            <a:off x="457200" y="3008672"/>
            <a:ext cx="7890387" cy="2536722"/>
          </a:xfrm>
        </p:spPr>
        <p:txBody>
          <a:bodyPr/>
          <a:lstStyle/>
          <a:p>
            <a:pPr marL="0" indent="0">
              <a:buNone/>
            </a:pPr>
            <a:r>
              <a:rPr lang="en-US" altLang="en-US" sz="2400" dirty="0">
                <a:latin typeface="+mn-lt"/>
              </a:rPr>
              <a:t>A set of attributes X </a:t>
            </a:r>
            <a:r>
              <a:rPr lang="en-US" altLang="en-US" sz="2400" b="1" dirty="0">
                <a:latin typeface="+mn-lt"/>
              </a:rPr>
              <a:t>functionally determines</a:t>
            </a:r>
            <a:r>
              <a:rPr lang="en-US" altLang="en-US" sz="2400" dirty="0">
                <a:latin typeface="+mn-lt"/>
              </a:rPr>
              <a:t> a set of attributes Y if the value of X determines a unique value for Y.</a:t>
            </a:r>
          </a:p>
          <a:p>
            <a:r>
              <a:rPr lang="en-US" altLang="en-US" sz="2400" dirty="0">
                <a:latin typeface="+mn-lt"/>
              </a:rPr>
              <a:t>Our goal here is to determine the properties of functional dependencies and to find out the ways of manipulating them</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41927238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t>15.4 Problems </a:t>
            </a:r>
            <a:r>
              <a:rPr lang="en-US" altLang="en-US" dirty="0"/>
              <a:t>with Null Values and Dangling </a:t>
            </a:r>
            <a:r>
              <a:rPr lang="en-US" altLang="en-US" dirty="0" smtClean="0"/>
              <a:t>Tuples </a:t>
            </a:r>
            <a:r>
              <a:rPr lang="en-US" altLang="en-US" sz="2000" b="0" dirty="0" smtClean="0"/>
              <a:t>(1 of 5)</a:t>
            </a:r>
            <a:endParaRPr lang="en-US" sz="2000" b="0" dirty="0"/>
          </a:p>
        </p:txBody>
      </p:sp>
      <p:sp>
        <p:nvSpPr>
          <p:cNvPr id="4" name="Text Placeholder 3"/>
          <p:cNvSpPr>
            <a:spLocks noGrp="1"/>
          </p:cNvSpPr>
          <p:nvPr>
            <p:ph type="body" idx="1"/>
          </p:nvPr>
        </p:nvSpPr>
        <p:spPr/>
        <p:txBody>
          <a:bodyPr/>
          <a:lstStyle/>
          <a:p>
            <a:pPr marL="0" indent="0">
              <a:lnSpc>
                <a:spcPct val="90000"/>
              </a:lnSpc>
              <a:buNone/>
            </a:pPr>
            <a:r>
              <a:rPr lang="en-US" altLang="en-US" sz="1800" b="1" dirty="0">
                <a:latin typeface="+mn-lt"/>
              </a:rPr>
              <a:t>4.1 Problems with NULL values</a:t>
            </a:r>
          </a:p>
          <a:p>
            <a:r>
              <a:rPr lang="en-US" sz="1800" dirty="0">
                <a:latin typeface="+mn-lt"/>
              </a:rPr>
              <a:t>when some tuples have NULL values for attributes that will be used to join individual relations in the decomposition that may lead to incomplete results.</a:t>
            </a:r>
          </a:p>
          <a:p>
            <a:r>
              <a:rPr lang="en-US" sz="1800" dirty="0">
                <a:latin typeface="+mn-lt"/>
              </a:rPr>
              <a:t>E.g., see Figure 15.2(a), where two relations EMPLOYEE and DEPARTMENT are shown. The last two employee </a:t>
            </a:r>
            <a:r>
              <a:rPr lang="en-US" sz="1800" dirty="0" smtClean="0">
                <a:latin typeface="+mn-lt"/>
              </a:rPr>
              <a:t>tuples</a:t>
            </a:r>
            <a:r>
              <a:rPr lang="en-US" sz="1800" dirty="0" smtClean="0">
                <a:latin typeface="+mn-lt"/>
                <a:cs typeface="Arial" panose="020B0604020202020204" pitchFamily="34" charset="0"/>
              </a:rPr>
              <a:t>—</a:t>
            </a:r>
            <a:r>
              <a:rPr lang="en-US" sz="1800" dirty="0" smtClean="0">
                <a:latin typeface="+mn-lt"/>
              </a:rPr>
              <a:t>‘</a:t>
            </a:r>
            <a:r>
              <a:rPr lang="en-US" sz="1800" dirty="0">
                <a:latin typeface="+mn-lt"/>
              </a:rPr>
              <a:t>Berger’ and ‘Benitez</a:t>
            </a:r>
            <a:r>
              <a:rPr lang="en-US" sz="1800" dirty="0" smtClean="0">
                <a:latin typeface="+mn-lt"/>
              </a:rPr>
              <a:t>’—represent </a:t>
            </a:r>
            <a:r>
              <a:rPr lang="en-US" sz="1800" dirty="0">
                <a:latin typeface="+mn-lt"/>
              </a:rPr>
              <a:t>newly hired employees who have not yet been assigned to a department (assume that this does not violate any integrity constraints). </a:t>
            </a:r>
          </a:p>
          <a:p>
            <a:r>
              <a:rPr lang="en-US" sz="1800" dirty="0">
                <a:latin typeface="+mn-lt"/>
              </a:rPr>
              <a:t>If we want to retrieve a list of (</a:t>
            </a:r>
            <a:r>
              <a:rPr lang="en-US" sz="1800" dirty="0" smtClean="0">
                <a:latin typeface="+mn-lt"/>
              </a:rPr>
              <a:t>E</a:t>
            </a:r>
            <a:r>
              <a:rPr lang="en-US" sz="100" dirty="0" smtClean="0">
                <a:latin typeface="+mn-lt"/>
              </a:rPr>
              <a:t> </a:t>
            </a:r>
            <a:r>
              <a:rPr lang="en-US" sz="1800" dirty="0" smtClean="0">
                <a:latin typeface="+mn-lt"/>
              </a:rPr>
              <a:t>name</a:t>
            </a:r>
            <a:r>
              <a:rPr lang="en-US" sz="1800" dirty="0">
                <a:latin typeface="+mn-lt"/>
              </a:rPr>
              <a:t>, </a:t>
            </a:r>
            <a:r>
              <a:rPr lang="en-US" sz="1800" dirty="0" smtClean="0">
                <a:latin typeface="+mn-lt"/>
              </a:rPr>
              <a:t>D</a:t>
            </a:r>
            <a:r>
              <a:rPr lang="en-US" sz="100" dirty="0" smtClean="0">
                <a:latin typeface="+mn-lt"/>
              </a:rPr>
              <a:t> </a:t>
            </a:r>
            <a:r>
              <a:rPr lang="en-US" sz="1800" dirty="0" smtClean="0">
                <a:latin typeface="+mn-lt"/>
              </a:rPr>
              <a:t>name</a:t>
            </a:r>
            <a:r>
              <a:rPr lang="en-US" sz="1800" dirty="0">
                <a:latin typeface="+mn-lt"/>
              </a:rPr>
              <a:t>) values for all the employees. If we apply the NATURAL JOIN operation on EMPLOYEE and DEPARTMENT (Figure 15.2(b)), the two aforementioned tuples will </a:t>
            </a:r>
            <a:r>
              <a:rPr lang="en-US" sz="1800" b="1" dirty="0">
                <a:latin typeface="+mn-lt"/>
              </a:rPr>
              <a:t>not </a:t>
            </a:r>
            <a:r>
              <a:rPr lang="en-US" sz="1800" dirty="0">
                <a:latin typeface="+mn-lt"/>
              </a:rPr>
              <a:t>appear in the result.</a:t>
            </a:r>
          </a:p>
          <a:p>
            <a:r>
              <a:rPr lang="en-US" altLang="en-US" sz="1800" dirty="0">
                <a:latin typeface="+mn-lt"/>
              </a:rPr>
              <a:t>In such cases, LEFT OUTER JOIN may be used. The result is shown in Figure 15.2 (c</a:t>
            </a:r>
            <a:r>
              <a:rPr lang="en-US" altLang="en-US" sz="1800" dirty="0" smtClean="0">
                <a:latin typeface="+mn-lt"/>
              </a:rPr>
              <a:t>).</a:t>
            </a:r>
            <a:endParaRPr lang="en-US" altLang="en-US" sz="1800" dirty="0">
              <a:latin typeface="+mn-lt"/>
            </a:endParaRPr>
          </a:p>
        </p:txBody>
      </p:sp>
    </p:spTree>
    <p:extLst>
      <p:ext uri="{BB962C8B-B14F-4D97-AF65-F5344CB8AC3E}">
        <p14:creationId xmlns:p14="http://schemas.microsoft.com/office/powerpoint/2010/main" val="8096401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Problems with Null Values and Dangling Tuples </a:t>
            </a:r>
            <a:r>
              <a:rPr lang="en-US" altLang="en-US" sz="2000" b="0" dirty="0" smtClean="0"/>
              <a:t>(2 </a:t>
            </a:r>
            <a:r>
              <a:rPr lang="en-US" altLang="en-US" sz="2000" b="0" dirty="0"/>
              <a:t>of 5)</a:t>
            </a:r>
            <a:endParaRPr lang="en-US" dirty="0"/>
          </a:p>
        </p:txBody>
      </p:sp>
      <p:sp>
        <p:nvSpPr>
          <p:cNvPr id="4" name="Text Placeholder 3"/>
          <p:cNvSpPr>
            <a:spLocks noGrp="1"/>
          </p:cNvSpPr>
          <p:nvPr>
            <p:ph type="body" idx="1"/>
          </p:nvPr>
        </p:nvSpPr>
        <p:spPr>
          <a:xfrm>
            <a:off x="457200" y="1575886"/>
            <a:ext cx="8229600" cy="751677"/>
          </a:xfrm>
        </p:spPr>
        <p:txBody>
          <a:bodyPr/>
          <a:lstStyle/>
          <a:p>
            <a:pPr marL="0" indent="0">
              <a:buNone/>
            </a:pPr>
            <a:r>
              <a:rPr lang="en-US" altLang="en-US" sz="2000" b="1" dirty="0">
                <a:latin typeface="+mn-lt"/>
              </a:rPr>
              <a:t>Figure </a:t>
            </a:r>
            <a:r>
              <a:rPr lang="en-US" altLang="en-US" sz="2000" b="1" dirty="0" smtClean="0">
                <a:latin typeface="+mn-lt"/>
              </a:rPr>
              <a:t>15.2 </a:t>
            </a:r>
            <a:r>
              <a:rPr lang="en-US" altLang="en-US" sz="2000" dirty="0" smtClean="0">
                <a:latin typeface="+mn-lt"/>
              </a:rPr>
              <a:t>Issues </a:t>
            </a:r>
            <a:r>
              <a:rPr lang="en-US" altLang="en-US" sz="2000" dirty="0">
                <a:latin typeface="+mn-lt"/>
              </a:rPr>
              <a:t>with NULL-value joins. (a) Some EMPLOYEE tuples have NULL </a:t>
            </a:r>
            <a:r>
              <a:rPr lang="en-US" altLang="en-US" sz="2000" dirty="0" smtClean="0">
                <a:latin typeface="+mn-lt"/>
              </a:rPr>
              <a:t>for the </a:t>
            </a:r>
            <a:r>
              <a:rPr lang="en-US" altLang="en-US" sz="2000" dirty="0">
                <a:latin typeface="+mn-lt"/>
              </a:rPr>
              <a:t>join attribute </a:t>
            </a:r>
            <a:r>
              <a:rPr lang="en-US" altLang="en-US" sz="2000" dirty="0" smtClean="0">
                <a:latin typeface="+mn-lt"/>
              </a:rPr>
              <a:t>D</a:t>
            </a:r>
            <a:r>
              <a:rPr lang="en-US" altLang="en-US" sz="100" dirty="0" smtClean="0">
                <a:latin typeface="+mn-lt"/>
              </a:rPr>
              <a:t> </a:t>
            </a:r>
            <a:r>
              <a:rPr lang="en-US" altLang="en-US" sz="2000" dirty="0" smtClean="0">
                <a:latin typeface="+mn-lt"/>
              </a:rPr>
              <a:t>num</a:t>
            </a:r>
            <a:r>
              <a:rPr lang="en-US" altLang="en-US" sz="2000" dirty="0">
                <a:latin typeface="+mn-lt"/>
              </a:rPr>
              <a:t>. </a:t>
            </a:r>
          </a:p>
        </p:txBody>
      </p:sp>
      <p:pic>
        <p:nvPicPr>
          <p:cNvPr id="5" name="Picture 4" descr="Two tables illustrate issues with null values of Employee and Department. First table, A table titled, EMPLOYEE. The table has 10 rows and 5 columns. The columns have the following headings from left to right. E name, S s n, B date, Address, D num. The row entries are as follows. Row 1. Smith, John B., 123456789, 1965 01 09, 731 Fondren, Houston, TX, 5. Row 2. Wong, Franklin T., 333445555, 1955 12 08, 638 Voss, Houston, TX, 5. Row 3. Zelaya, Alicia J., 999887777, 1968 07 19, 3321 Castle, Spring, TX, 4. Row 4. Wallace, Jennifer S., 987654321, 1941 06 20, 291 Berry, Bellaire, TX, 4. Row 5. Narayan, Ramesh K., 666884444, 1962 09 15, 975 Fire Oak, Humble, TX, 5. Row 6. English, Joyce A., 453453453, 1972 07 31, 5631 Rice, Houston, TX, 5. Row 7. Jabbar, Ahmad V., 987987987, 1969 03 29, 980 Dallas, Houston, TX, 4. Row 8. Borg, James E., 888665555, 1937 11 10, 450 Stone, Houston, TX, 1. Row 9. Berger, Anders C., 999775555, 1965 04 26, 6530 Braes, Bellaire, TX, NULL. Row 10. Benitez, Carlos M., 888664444, 1963 01 09, 7654 Beech, Houston, TX, NULL. Second table, A table titled, DEPARTMENT. The table has 3 rows and 3 columns. The columns have the following headings from left to right. D name, D, n u m, D, m g r  underscore  s s n, . The row entries are as follows. Row 1. Research, 5, 333445555. Row 2. Administration, 4, 987654321. Row 3. Headquarters, 1, 88866555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76428" y="2327563"/>
            <a:ext cx="4991143" cy="3661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41802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Problems with Null Values and Dangling Tuples </a:t>
            </a:r>
            <a:r>
              <a:rPr lang="en-US" altLang="en-US" sz="2000" b="0" dirty="0" smtClean="0"/>
              <a:t>(3 </a:t>
            </a:r>
            <a:r>
              <a:rPr lang="en-US" altLang="en-US" sz="2000" b="0" dirty="0"/>
              <a:t>of 5)</a:t>
            </a:r>
            <a:endParaRPr lang="en-US" dirty="0"/>
          </a:p>
        </p:txBody>
      </p:sp>
      <p:sp>
        <p:nvSpPr>
          <p:cNvPr id="4" name="Text Placeholder 3"/>
          <p:cNvSpPr>
            <a:spLocks noGrp="1"/>
          </p:cNvSpPr>
          <p:nvPr>
            <p:ph type="body" idx="1"/>
          </p:nvPr>
        </p:nvSpPr>
        <p:spPr>
          <a:xfrm>
            <a:off x="457200" y="1555465"/>
            <a:ext cx="8229600" cy="921327"/>
          </a:xfrm>
        </p:spPr>
        <p:txBody>
          <a:bodyPr/>
          <a:lstStyle/>
          <a:p>
            <a:pPr marL="0" indent="0">
              <a:buNone/>
            </a:pPr>
            <a:r>
              <a:rPr lang="en-US" altLang="en-US" sz="1800" b="1" dirty="0">
                <a:latin typeface="+mn-lt"/>
              </a:rPr>
              <a:t>Figure 15.2 </a:t>
            </a:r>
            <a:r>
              <a:rPr lang="en-US" altLang="en-US" sz="1800" dirty="0" smtClean="0">
                <a:latin typeface="+mn-lt"/>
                <a:ea typeface="ＭＳ Ｐゴシック"/>
              </a:rPr>
              <a:t>Issues </a:t>
            </a:r>
            <a:r>
              <a:rPr lang="en-US" altLang="en-US" sz="1800" dirty="0">
                <a:latin typeface="+mn-lt"/>
                <a:ea typeface="ＭＳ Ｐゴシック"/>
              </a:rPr>
              <a:t>with NULL-value joins. </a:t>
            </a:r>
            <a:r>
              <a:rPr lang="en-US" altLang="en-US" sz="1800" dirty="0" smtClean="0">
                <a:latin typeface="+mn-lt"/>
                <a:ea typeface="ＭＳ Ｐゴシック"/>
              </a:rPr>
              <a:t>(</a:t>
            </a:r>
            <a:r>
              <a:rPr lang="en-US" altLang="en-US" sz="1800" dirty="0">
                <a:latin typeface="+mn-lt"/>
                <a:ea typeface="ＭＳ Ｐゴシック"/>
              </a:rPr>
              <a:t>b) Result of applying NATURAL JOIN to the EMPLOYEE and DEPARTMENT relations. </a:t>
            </a:r>
            <a:r>
              <a:rPr lang="en-US" altLang="en-US" sz="1800" dirty="0" smtClean="0">
                <a:latin typeface="+mn-lt"/>
                <a:ea typeface="ＭＳ Ｐゴシック"/>
              </a:rPr>
              <a:t>(</a:t>
            </a:r>
            <a:r>
              <a:rPr lang="en-US" altLang="en-US" sz="1800" dirty="0">
                <a:latin typeface="+mn-lt"/>
                <a:ea typeface="ＭＳ Ｐゴシック"/>
              </a:rPr>
              <a:t>c) Result of applying LEFT OUTER JOIN to EMPLOYEE and </a:t>
            </a:r>
            <a:r>
              <a:rPr lang="en-US" altLang="en-US" sz="1800" dirty="0" smtClean="0">
                <a:latin typeface="+mn-lt"/>
                <a:ea typeface="ＭＳ Ｐゴシック"/>
              </a:rPr>
              <a:t>DEPARTMENT</a:t>
            </a:r>
            <a:endParaRPr lang="en-US" altLang="en-US" sz="1800" dirty="0">
              <a:latin typeface="+mn-lt"/>
            </a:endParaRPr>
          </a:p>
        </p:txBody>
      </p:sp>
      <p:pic>
        <p:nvPicPr>
          <p:cNvPr id="5" name="Picture 4" descr="Two tables illustrate issues with null values of Employee and Department. First table, A table has 8 rows and 7 columns. The columns have the following headings from left to right. E name, S s n, B date, Address, D, n u m, D, name, D, m g r underscore s s n,. The row entries are as follows. Row 1. Smith, John B., 123456789, 1965 01 09, 731 Fondren, Houston, TX, 5, Research, 333445555. Row 2. Wong, Franklin T., 333445555, 1955 12 08, 638 Voss, Houston, TX, 5, Research, 333445555. Row 3. Zelaya, Alicia J., 999887777, 1968 07 19, 3321 Castle, Spring, TX, 4, Administration, 987654321. Row 4. Wallace, Jennifer S., 987654321, 1941 06 20, 291 Berry, Bellaire, TX, 4, Administration, 987654321. Row 5. Narayan, Ramesh K., 666884444, 1962 09 15, 975 Fire Oak, Humble, TX, 5, Research, 333445555. Row 6. English, Joyce A., 453453453, 1972 07 31, 5631 Rice, Houston, TX, 5, Research, 333445555. Row 7. Jabbar, Ahmad V., 987987987, 1969 03 29, 980 Dallas, Houston, TX, 4, Administration, 987654321. Row 8. Borg, James E., 888665555, 1937 11 10, 450 Stone, Houston, TX, 1, Headquarters, 88866555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0294" y="2719607"/>
            <a:ext cx="6096361" cy="185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A table has 10 rows and 7 columns. The columns have the following headings from left to right. E name, S s n, B date, Address, D, n u m, D name, D, m g r  underscore  s s n, . The row entries are as follows. Row 1. Smith, John B., 123456789, 1965 01 09, 731 Fondren, Houston, TX, 5, Research, 333445555. Row 2. Wong, Franklin T., 333445555, 1955 12 08, 638 Voss, Houston, TX, 5, Research, 333445555. Row 3. Zelaya, Alicia J., 999887777, 1968 07 19, 3321 Castle, Spring, TX, 4, Administration, 987654321. Row 4. Wallace, Jennifer S., 987654321, 1941 06 20, 291 Berry, Bellaire, TX, 4, Administration, 987654321. Row 5. Narayan, Ramesh K., 666884444, 1962 09 15, 975 Fire Oak, Humble, TX, 5, Research, 333445555. Row 6. English, Joyce A., 453453453, 1972 07 31, 5631 Rice, Houston, TX, 5, Research, 333445555. Row 7. Jabbar, Ahmad V., 987987987, 1969 03 29, 980 Dallas, Houston, TX, 4, Administration, 987654321. Row 8. Borg, James E., 888665555, 1937 11 10, 450 Stone, Houston, TX, 1, Headquarters, 888665555. Row 9. Berger, Anders C., 999775555, 1965 04 26, 6530 Braes, Bellaire, TX, NULL, NULL, NULL. Row 10. Benitez, Carlos M., 888665555, 1963 01 09, 7654 Beech, Houston, TX, NULL, NULL, NULL."/>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60294" y="4614843"/>
            <a:ext cx="4872522" cy="178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34228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Problems with Null Values and Dangling Tuples </a:t>
            </a:r>
            <a:r>
              <a:rPr lang="en-US" altLang="en-US" sz="2000" b="0" dirty="0" smtClean="0"/>
              <a:t>(4 </a:t>
            </a:r>
            <a:r>
              <a:rPr lang="en-US" altLang="en-US" sz="2000" b="0" dirty="0"/>
              <a:t>of 5)</a:t>
            </a:r>
            <a:endParaRPr lang="en-US" dirty="0"/>
          </a:p>
        </p:txBody>
      </p:sp>
      <p:sp>
        <p:nvSpPr>
          <p:cNvPr id="3" name="Text Placeholder 2"/>
          <p:cNvSpPr>
            <a:spLocks noGrp="1"/>
          </p:cNvSpPr>
          <p:nvPr>
            <p:ph type="body" idx="1"/>
          </p:nvPr>
        </p:nvSpPr>
        <p:spPr>
          <a:xfrm>
            <a:off x="457199" y="1600200"/>
            <a:ext cx="8480323" cy="4077929"/>
          </a:xfrm>
        </p:spPr>
        <p:txBody>
          <a:bodyPr/>
          <a:lstStyle/>
          <a:p>
            <a:pPr marL="0" indent="0">
              <a:lnSpc>
                <a:spcPct val="90000"/>
              </a:lnSpc>
              <a:buNone/>
            </a:pPr>
            <a:r>
              <a:rPr lang="en-US" altLang="en-US" sz="1800" b="1" dirty="0">
                <a:latin typeface="+mn-lt"/>
              </a:rPr>
              <a:t>Problems with Dangling </a:t>
            </a:r>
            <a:r>
              <a:rPr lang="en-US" altLang="en-US" sz="1800" b="1" dirty="0" smtClean="0">
                <a:latin typeface="+mn-lt"/>
              </a:rPr>
              <a:t>Tuples</a:t>
            </a:r>
            <a:endParaRPr lang="en-US" altLang="en-US" sz="1800" b="1" dirty="0">
              <a:latin typeface="+mn-lt"/>
            </a:endParaRPr>
          </a:p>
          <a:p>
            <a:r>
              <a:rPr lang="en-US" sz="1800" dirty="0">
                <a:latin typeface="+mn-lt"/>
              </a:rPr>
              <a:t>Consider the decomposition of EMPLOYEE into EMPLOYEE_1 and EMPLOYEE_2 as shown in Figure 15.3 (a) and </a:t>
            </a:r>
            <a:r>
              <a:rPr lang="en-US" sz="1800" dirty="0" smtClean="0">
                <a:latin typeface="+mn-lt"/>
              </a:rPr>
              <a:t>15.3 </a:t>
            </a:r>
            <a:r>
              <a:rPr lang="en-US" sz="1800" dirty="0">
                <a:latin typeface="+mn-lt"/>
              </a:rPr>
              <a:t>(b).</a:t>
            </a:r>
          </a:p>
          <a:p>
            <a:r>
              <a:rPr lang="en-US" sz="1800" dirty="0">
                <a:latin typeface="+mn-lt"/>
              </a:rPr>
              <a:t>Their NATURAL JOIN yields the original relation EMPLOYEE in Figure 15.2(a).</a:t>
            </a:r>
          </a:p>
          <a:p>
            <a:r>
              <a:rPr lang="en-US" sz="1800" dirty="0">
                <a:latin typeface="+mn-lt"/>
              </a:rPr>
              <a:t>We may use the alternative representation, shown in Figure 15.3(c), where we </a:t>
            </a:r>
            <a:r>
              <a:rPr lang="en-US" sz="1800" b="1" dirty="0">
                <a:latin typeface="+mn-lt"/>
              </a:rPr>
              <a:t>do not include a tuple</a:t>
            </a:r>
            <a:r>
              <a:rPr lang="en-US" sz="1800" dirty="0">
                <a:latin typeface="+mn-lt"/>
              </a:rPr>
              <a:t> in EMPLOYEE_3 if the employee has not been assigned a department (instead of including a tuple with NULL for </a:t>
            </a:r>
            <a:r>
              <a:rPr lang="en-US" sz="1800" dirty="0" smtClean="0">
                <a:latin typeface="+mn-lt"/>
              </a:rPr>
              <a:t>D</a:t>
            </a:r>
            <a:r>
              <a:rPr lang="en-US" sz="100" dirty="0" smtClean="0">
                <a:latin typeface="+mn-lt"/>
              </a:rPr>
              <a:t> </a:t>
            </a:r>
            <a:r>
              <a:rPr lang="en-US" sz="1800" dirty="0" smtClean="0">
                <a:latin typeface="+mn-lt"/>
              </a:rPr>
              <a:t>num </a:t>
            </a:r>
            <a:r>
              <a:rPr lang="en-US" sz="1800" dirty="0">
                <a:latin typeface="+mn-lt"/>
              </a:rPr>
              <a:t>as in EMPLOYEE_2).</a:t>
            </a:r>
          </a:p>
          <a:p>
            <a:r>
              <a:rPr lang="en-US" sz="1800" dirty="0">
                <a:latin typeface="+mn-lt"/>
              </a:rPr>
              <a:t> If we use EMPLOYEE_3 instead of </a:t>
            </a:r>
            <a:r>
              <a:rPr lang="en-US" sz="1800" dirty="0" smtClean="0">
                <a:latin typeface="+mn-lt"/>
              </a:rPr>
              <a:t>EMPL	OYEE_2 </a:t>
            </a:r>
            <a:r>
              <a:rPr lang="en-US" sz="1800" dirty="0">
                <a:latin typeface="+mn-lt"/>
              </a:rPr>
              <a:t>and apply a NATURAL JOIN on EMPLOYEE_1 and EMPLOYEE_3, the tuples for Berger and Benitez will not appear in the result; these are called </a:t>
            </a:r>
            <a:r>
              <a:rPr lang="en-US" sz="1800" b="1" dirty="0">
                <a:latin typeface="+mn-lt"/>
              </a:rPr>
              <a:t>dangling tuples </a:t>
            </a:r>
            <a:r>
              <a:rPr lang="en-US" sz="1800" dirty="0">
                <a:latin typeface="+mn-lt"/>
              </a:rPr>
              <a:t>in EMPLOYEE</a:t>
            </a:r>
            <a:r>
              <a:rPr lang="en-US" altLang="en-US" sz="1800" i="1" dirty="0" smtClean="0">
                <a:latin typeface="+mn-lt"/>
              </a:rPr>
              <a:t>.</a:t>
            </a:r>
            <a:endParaRPr lang="en-US" altLang="en-US" sz="1800" i="1" dirty="0">
              <a:latin typeface="+mn-lt"/>
            </a:endParaRPr>
          </a:p>
        </p:txBody>
      </p:sp>
    </p:spTree>
    <p:extLst>
      <p:ext uri="{BB962C8B-B14F-4D97-AF65-F5344CB8AC3E}">
        <p14:creationId xmlns:p14="http://schemas.microsoft.com/office/powerpoint/2010/main" val="13358203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Problems with Null Values and Dangling Tuples </a:t>
            </a:r>
            <a:r>
              <a:rPr lang="en-US" altLang="en-US" sz="2000" b="0" dirty="0" smtClean="0"/>
              <a:t>(5 </a:t>
            </a:r>
            <a:r>
              <a:rPr lang="en-US" altLang="en-US" sz="2000" b="0" dirty="0"/>
              <a:t>of 5)</a:t>
            </a:r>
            <a:endParaRPr lang="en-US" dirty="0"/>
          </a:p>
        </p:txBody>
      </p:sp>
      <p:sp>
        <p:nvSpPr>
          <p:cNvPr id="3" name="Text Placeholder 2"/>
          <p:cNvSpPr>
            <a:spLocks noGrp="1"/>
          </p:cNvSpPr>
          <p:nvPr>
            <p:ph type="body" idx="1"/>
          </p:nvPr>
        </p:nvSpPr>
        <p:spPr>
          <a:xfrm>
            <a:off x="457200" y="1600200"/>
            <a:ext cx="8229600" cy="1323109"/>
          </a:xfrm>
        </p:spPr>
        <p:txBody>
          <a:bodyPr/>
          <a:lstStyle/>
          <a:p>
            <a:pPr marL="0" indent="0">
              <a:buNone/>
            </a:pPr>
            <a:r>
              <a:rPr lang="en-US" altLang="en-US" b="1" dirty="0">
                <a:latin typeface="+mn-lt"/>
              </a:rPr>
              <a:t>Figure </a:t>
            </a:r>
            <a:r>
              <a:rPr lang="en-US" altLang="en-US" b="1" dirty="0" smtClean="0">
                <a:latin typeface="+mn-lt"/>
              </a:rPr>
              <a:t>15.3</a:t>
            </a:r>
            <a:r>
              <a:rPr lang="en-US" altLang="en-US" dirty="0" smtClean="0">
                <a:latin typeface="+mn-lt"/>
              </a:rPr>
              <a:t> The </a:t>
            </a:r>
            <a:r>
              <a:rPr lang="en-US" altLang="en-US" dirty="0">
                <a:latin typeface="+mn-lt"/>
              </a:rPr>
              <a:t>dangling tuple problem. (a) The relation EMPLOYEE_1 (includes all attributes of EMPLOYEE from Figure 15.2(a) except </a:t>
            </a:r>
            <a:r>
              <a:rPr lang="en-US" altLang="en-US" dirty="0" smtClean="0">
                <a:latin typeface="+mn-lt"/>
              </a:rPr>
              <a:t>D</a:t>
            </a:r>
            <a:r>
              <a:rPr lang="en-US" altLang="en-US" sz="100" dirty="0" smtClean="0">
                <a:latin typeface="+mn-lt"/>
              </a:rPr>
              <a:t> </a:t>
            </a:r>
            <a:r>
              <a:rPr lang="en-US" altLang="en-US" dirty="0" smtClean="0">
                <a:latin typeface="+mn-lt"/>
              </a:rPr>
              <a:t>num</a:t>
            </a:r>
            <a:r>
              <a:rPr lang="en-US" altLang="en-US" dirty="0">
                <a:latin typeface="+mn-lt"/>
              </a:rPr>
              <a:t>). (b) The relation EMPLOYEE_2 (includes </a:t>
            </a:r>
            <a:r>
              <a:rPr lang="en-US" altLang="en-US" dirty="0" smtClean="0">
                <a:latin typeface="+mn-lt"/>
              </a:rPr>
              <a:t>D</a:t>
            </a:r>
            <a:r>
              <a:rPr lang="en-US" altLang="en-US" sz="100" dirty="0" smtClean="0">
                <a:latin typeface="+mn-lt"/>
              </a:rPr>
              <a:t> </a:t>
            </a:r>
            <a:r>
              <a:rPr lang="en-US" altLang="en-US" dirty="0" smtClean="0">
                <a:latin typeface="+mn-lt"/>
              </a:rPr>
              <a:t>num </a:t>
            </a:r>
            <a:r>
              <a:rPr lang="en-US" altLang="en-US" dirty="0">
                <a:latin typeface="+mn-lt"/>
              </a:rPr>
              <a:t>attribute with NULL values). (c) The relation EMPLOYEE_3 (includes </a:t>
            </a:r>
            <a:r>
              <a:rPr lang="en-US" altLang="en-US" dirty="0" smtClean="0">
                <a:latin typeface="+mn-lt"/>
              </a:rPr>
              <a:t>D</a:t>
            </a:r>
            <a:r>
              <a:rPr lang="en-US" altLang="en-US" sz="100" dirty="0" smtClean="0">
                <a:latin typeface="+mn-lt"/>
              </a:rPr>
              <a:t> </a:t>
            </a:r>
            <a:r>
              <a:rPr lang="en-US" altLang="en-US" dirty="0" smtClean="0">
                <a:latin typeface="+mn-lt"/>
              </a:rPr>
              <a:t>num </a:t>
            </a:r>
            <a:r>
              <a:rPr lang="en-US" altLang="en-US" dirty="0">
                <a:latin typeface="+mn-lt"/>
              </a:rPr>
              <a:t>attribute but does not include tuples for which </a:t>
            </a:r>
            <a:r>
              <a:rPr lang="en-US" altLang="en-US" dirty="0" smtClean="0">
                <a:latin typeface="+mn-lt"/>
              </a:rPr>
              <a:t>D</a:t>
            </a:r>
            <a:r>
              <a:rPr lang="en-US" altLang="en-US" sz="100" dirty="0" smtClean="0">
                <a:latin typeface="+mn-lt"/>
              </a:rPr>
              <a:t> </a:t>
            </a:r>
            <a:r>
              <a:rPr lang="en-US" altLang="en-US" dirty="0" smtClean="0">
                <a:latin typeface="+mn-lt"/>
              </a:rPr>
              <a:t>num </a:t>
            </a:r>
            <a:r>
              <a:rPr lang="en-US" altLang="en-US" dirty="0">
                <a:latin typeface="+mn-lt"/>
              </a:rPr>
              <a:t>has NULL values</a:t>
            </a:r>
            <a:r>
              <a:rPr lang="en-US" altLang="en-US" dirty="0" smtClean="0">
                <a:latin typeface="+mn-lt"/>
              </a:rPr>
              <a:t>).</a:t>
            </a:r>
            <a:endParaRPr lang="en-US" altLang="en-US" dirty="0">
              <a:latin typeface="+mn-lt"/>
            </a:endParaRPr>
          </a:p>
        </p:txBody>
      </p:sp>
      <p:pic>
        <p:nvPicPr>
          <p:cNvPr id="4" name="Picture 3" descr="First table, A table titled, EMPLOYEE underscore 1 has 10 rows and 4 columns. The columns have the following headings from left to right. E name, S s n, B date, Address. The row entries are as follows. Row 1. Smith, John B., 123456789, 1965 01 09, 731 Fondren, Houston, TX. Row 2. Wong, Franklin T., 333445555, 1955 12 08, 638 Voss, Houston, TX. Row 3. Zelaya, Alicia J., 999887777, 1968 07 19, 3321 Castle, Spring, TX. Row 4. Wallace, Jennifer S., 987654321, 1941 06 20, 291 Berry, Bellaire, TX. Row 5. Narayan, Ramesh K., 666884444, 1962 09 15, 975 Fire Oak, Humble, TX. Row 6. English, Joyce A., 453453453, 1972 07 31, 5631 Rice, Houston, TX. Row 7. Jabbar, Ahmad V., 987987987, 1969 03 29, 980 Dallas, Houston, TX. Row 8. Borg, James E., 888665555, 1937 11 10, 450 Stone, Houston, TX. Row 9. Berger, Anders C., 999775555, 1965 04 26, 6530 Braes, Bellaire, TX. Row 10. Benitez, Carlos M., 888665555, 1963 01 09, 7654 Beech, Houston, TX. Second table, first set, A table titled, EMPLOYEE underscore 2 has 10 rows and 2 columns. The columns have the following headings from left to right. S s n, D, n u m. The row entries are as follows. Row 1. 123456789, 5. Row 2. 333445555, 5. Row 3. 999887777, 4. Row 4. 987654321, 4. Row 5. 666884444, 5. Row 6. 453453453, 5. Row 7. 987987987, 4. Row 8. 888665555, 1. Row 9. 999775555, NULL. Row 10. 888664444, NULL. Second set, A table titled, EMPLOYEE underscore 3. The table has 8 rows and 2 columns. The columns have the following headings from left to right. S s n, D, n u m. The row entries are as follows. Row 1. 123456789, 5. Row 2. 333445555, 5. Row 3. 999887777, 4. Row 4. 987654321, 4. Row 5. 666884444, 5. Row 6. 453453453, 5. Row 7. 987987987, 4. Row 8. 888665555,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14749" y="3096691"/>
            <a:ext cx="3129510" cy="3340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99368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About Normalization </a:t>
            </a:r>
            <a:r>
              <a:rPr lang="en-US" altLang="en-US" dirty="0" smtClean="0"/>
              <a:t>Algorithms</a:t>
            </a:r>
            <a:endParaRPr lang="en-US" dirty="0"/>
          </a:p>
        </p:txBody>
      </p:sp>
      <p:sp>
        <p:nvSpPr>
          <p:cNvPr id="3" name="Text Placeholder 2"/>
          <p:cNvSpPr>
            <a:spLocks noGrp="1"/>
          </p:cNvSpPr>
          <p:nvPr>
            <p:ph type="body" idx="1"/>
          </p:nvPr>
        </p:nvSpPr>
        <p:spPr>
          <a:xfrm>
            <a:off x="457200" y="1600201"/>
            <a:ext cx="8229600" cy="4210664"/>
          </a:xfrm>
        </p:spPr>
        <p:txBody>
          <a:bodyPr/>
          <a:lstStyle/>
          <a:p>
            <a:pPr marL="0" indent="0">
              <a:lnSpc>
                <a:spcPct val="90000"/>
              </a:lnSpc>
              <a:buNone/>
            </a:pPr>
            <a:r>
              <a:rPr lang="en-US" altLang="en-US" sz="2400" b="1" dirty="0">
                <a:latin typeface="+mn-lt"/>
              </a:rPr>
              <a:t>4.2 Discussion of Normalization Algorithms:</a:t>
            </a:r>
          </a:p>
          <a:p>
            <a:r>
              <a:rPr lang="en-US" altLang="en-US" sz="2400" dirty="0">
                <a:latin typeface="+mn-lt"/>
              </a:rPr>
              <a:t>Problems:</a:t>
            </a:r>
          </a:p>
          <a:p>
            <a:pPr lvl="1"/>
            <a:r>
              <a:rPr lang="en-US" altLang="en-US" sz="2400" dirty="0">
                <a:latin typeface="+mn-lt"/>
              </a:rPr>
              <a:t>The database designer must first specify </a:t>
            </a:r>
            <a:r>
              <a:rPr lang="en-US" altLang="en-US" sz="2400" b="1" dirty="0">
                <a:latin typeface="+mn-lt"/>
              </a:rPr>
              <a:t>all</a:t>
            </a:r>
            <a:r>
              <a:rPr lang="en-US" altLang="en-US" sz="2400" dirty="0">
                <a:latin typeface="+mn-lt"/>
              </a:rPr>
              <a:t> the relevant functional dependencies among the database attributes. </a:t>
            </a:r>
          </a:p>
          <a:p>
            <a:pPr lvl="1"/>
            <a:r>
              <a:rPr lang="en-US" altLang="en-US" sz="2400" dirty="0">
                <a:latin typeface="+mn-lt"/>
              </a:rPr>
              <a:t>These algorithms are </a:t>
            </a:r>
            <a:r>
              <a:rPr lang="en-US" altLang="en-US" sz="2400" b="1" dirty="0">
                <a:latin typeface="+mn-lt"/>
              </a:rPr>
              <a:t>not deterministic</a:t>
            </a:r>
            <a:r>
              <a:rPr lang="en-US" altLang="en-US" sz="2400" dirty="0">
                <a:latin typeface="+mn-lt"/>
              </a:rPr>
              <a:t> in general. </a:t>
            </a:r>
          </a:p>
          <a:p>
            <a:pPr lvl="1"/>
            <a:r>
              <a:rPr lang="en-US" altLang="en-US" sz="2400" dirty="0">
                <a:latin typeface="+mn-lt"/>
              </a:rPr>
              <a:t>It is not always possible to find a decomposition into relation schemas that preserves dependencies and allows each relation schema in the decomposition to be in </a:t>
            </a:r>
            <a:r>
              <a:rPr lang="en-US" altLang="en-US" sz="2400" dirty="0" smtClean="0">
                <a:latin typeface="+mn-lt"/>
              </a:rPr>
              <a:t>B</a:t>
            </a:r>
            <a:r>
              <a:rPr lang="en-US" altLang="en-US" sz="100" dirty="0" smtClean="0">
                <a:latin typeface="+mn-lt"/>
              </a:rPr>
              <a:t> </a:t>
            </a:r>
            <a:r>
              <a:rPr lang="en-US" altLang="en-US" sz="2400" dirty="0" smtClean="0">
                <a:latin typeface="+mn-lt"/>
              </a:rPr>
              <a:t>C</a:t>
            </a:r>
            <a:r>
              <a:rPr lang="en-US" altLang="en-US" sz="100" dirty="0" smtClean="0">
                <a:latin typeface="+mn-lt"/>
              </a:rPr>
              <a:t> </a:t>
            </a:r>
            <a:r>
              <a:rPr lang="en-US" altLang="en-US" sz="2400" dirty="0" smtClean="0">
                <a:latin typeface="+mn-lt"/>
              </a:rPr>
              <a:t>N</a:t>
            </a:r>
            <a:r>
              <a:rPr lang="en-US" altLang="en-US" sz="100" dirty="0" smtClean="0">
                <a:latin typeface="+mn-lt"/>
              </a:rPr>
              <a:t> </a:t>
            </a:r>
            <a:r>
              <a:rPr lang="en-US" altLang="en-US" sz="2400" dirty="0" smtClean="0">
                <a:latin typeface="+mn-lt"/>
              </a:rPr>
              <a:t>F </a:t>
            </a:r>
            <a:r>
              <a:rPr lang="en-US" altLang="en-US" sz="2400" dirty="0">
                <a:latin typeface="+mn-lt"/>
              </a:rPr>
              <a:t>(instead of </a:t>
            </a:r>
            <a:r>
              <a:rPr lang="en-US" altLang="en-US" sz="2400" dirty="0" smtClean="0">
                <a:latin typeface="+mn-lt"/>
              </a:rPr>
              <a:t>3</a:t>
            </a:r>
            <a:r>
              <a:rPr lang="en-US" altLang="en-US" sz="100" dirty="0" smtClean="0">
                <a:latin typeface="+mn-lt"/>
              </a:rPr>
              <a:t> </a:t>
            </a:r>
            <a:r>
              <a:rPr lang="en-US" altLang="en-US" sz="2400" dirty="0" smtClean="0">
                <a:latin typeface="+mn-lt"/>
              </a:rPr>
              <a:t>N</a:t>
            </a:r>
            <a:r>
              <a:rPr lang="en-US" altLang="en-US" sz="100" dirty="0" smtClean="0">
                <a:latin typeface="+mn-lt"/>
              </a:rPr>
              <a:t> </a:t>
            </a:r>
            <a:r>
              <a:rPr lang="en-US" altLang="en-US" sz="2400" dirty="0" smtClean="0">
                <a:latin typeface="+mn-lt"/>
              </a:rPr>
              <a:t>F </a:t>
            </a:r>
            <a:r>
              <a:rPr lang="en-US" altLang="en-US" sz="2400" dirty="0">
                <a:latin typeface="+mn-lt"/>
              </a:rPr>
              <a:t>as in Algorithm 15.5</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23767625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t>Summary of Algorithms for Relational Database Schema Design </a:t>
            </a:r>
            <a:r>
              <a:rPr lang="en-US" altLang="en-US" sz="2000" b="0" dirty="0" smtClean="0"/>
              <a:t>(1 of 2)</a:t>
            </a:r>
            <a:endParaRPr lang="en-US" sz="2000" b="0" dirty="0"/>
          </a:p>
        </p:txBody>
      </p:sp>
      <p:sp>
        <p:nvSpPr>
          <p:cNvPr id="4" name="Text Placeholder 3"/>
          <p:cNvSpPr>
            <a:spLocks noGrp="1"/>
          </p:cNvSpPr>
          <p:nvPr>
            <p:ph type="body" idx="1"/>
          </p:nvPr>
        </p:nvSpPr>
        <p:spPr>
          <a:xfrm>
            <a:off x="457200" y="1600200"/>
            <a:ext cx="8229600" cy="419313"/>
          </a:xfrm>
        </p:spPr>
        <p:txBody>
          <a:bodyPr/>
          <a:lstStyle/>
          <a:p>
            <a:pPr marL="0" indent="0">
              <a:buNone/>
            </a:pPr>
            <a:r>
              <a:rPr lang="en-US" b="1" dirty="0">
                <a:latin typeface="+mn-lt"/>
              </a:rPr>
              <a:t>Table 15.1 </a:t>
            </a:r>
            <a:r>
              <a:rPr lang="en-US" dirty="0">
                <a:latin typeface="+mn-lt"/>
              </a:rPr>
              <a:t>Summary of the Algorithms Discussed in This Chapter</a:t>
            </a:r>
          </a:p>
        </p:txBody>
      </p:sp>
      <p:graphicFrame>
        <p:nvGraphicFramePr>
          <p:cNvPr id="5" name="Table 4"/>
          <p:cNvGraphicFramePr>
            <a:graphicFrameLocks noGrp="1"/>
          </p:cNvGraphicFramePr>
          <p:nvPr>
            <p:extLst>
              <p:ext uri="{D42A27DB-BD31-4B8C-83A1-F6EECF244321}">
                <p14:modId xmlns:p14="http://schemas.microsoft.com/office/powerpoint/2010/main" val="395712428"/>
              </p:ext>
            </p:extLst>
          </p:nvPr>
        </p:nvGraphicFramePr>
        <p:xfrm>
          <a:off x="641555" y="2137497"/>
          <a:ext cx="7860890" cy="3845560"/>
        </p:xfrm>
        <a:graphic>
          <a:graphicData uri="http://schemas.openxmlformats.org/drawingml/2006/table">
            <a:tbl>
              <a:tblPr firstRow="1" bandRow="1">
                <a:tableStyleId>{2D5ABB26-0587-4C30-8999-92F81FD0307C}</a:tableStyleId>
              </a:tblPr>
              <a:tblGrid>
                <a:gridCol w="988142">
                  <a:extLst>
                    <a:ext uri="{9D8B030D-6E8A-4147-A177-3AD203B41FA5}">
                      <a16:colId xmlns:a16="http://schemas.microsoft.com/office/drawing/2014/main" val="2634428528"/>
                    </a:ext>
                  </a:extLst>
                </a:gridCol>
                <a:gridCol w="1850922">
                  <a:extLst>
                    <a:ext uri="{9D8B030D-6E8A-4147-A177-3AD203B41FA5}">
                      <a16:colId xmlns:a16="http://schemas.microsoft.com/office/drawing/2014/main" val="679742850"/>
                    </a:ext>
                  </a:extLst>
                </a:gridCol>
                <a:gridCol w="1710813">
                  <a:extLst>
                    <a:ext uri="{9D8B030D-6E8A-4147-A177-3AD203B41FA5}">
                      <a16:colId xmlns:a16="http://schemas.microsoft.com/office/drawing/2014/main" val="1139662767"/>
                    </a:ext>
                  </a:extLst>
                </a:gridCol>
                <a:gridCol w="1696065">
                  <a:extLst>
                    <a:ext uri="{9D8B030D-6E8A-4147-A177-3AD203B41FA5}">
                      <a16:colId xmlns:a16="http://schemas.microsoft.com/office/drawing/2014/main" val="3816777031"/>
                    </a:ext>
                  </a:extLst>
                </a:gridCol>
                <a:gridCol w="1614948">
                  <a:extLst>
                    <a:ext uri="{9D8B030D-6E8A-4147-A177-3AD203B41FA5}">
                      <a16:colId xmlns:a16="http://schemas.microsoft.com/office/drawing/2014/main" val="499035311"/>
                    </a:ext>
                  </a:extLst>
                </a:gridCol>
              </a:tblGrid>
              <a:tr h="370840">
                <a:tc>
                  <a:txBody>
                    <a:bodyPr/>
                    <a:lstStyle/>
                    <a:p>
                      <a:r>
                        <a:rPr lang="en-US" sz="1200" b="1" i="0" u="none" strike="noStrike" cap="none" baseline="0" dirty="0" smtClean="0">
                          <a:solidFill>
                            <a:schemeClr val="tx1"/>
                          </a:solidFill>
                          <a:latin typeface="+mn-lt"/>
                          <a:ea typeface="+mn-ea"/>
                          <a:cs typeface="+mn-cs"/>
                          <a:sym typeface="Arial"/>
                        </a:rPr>
                        <a:t>Algorithm</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1" i="0" u="none" strike="noStrike" cap="none" baseline="0" dirty="0" smtClean="0">
                          <a:solidFill>
                            <a:schemeClr val="tx1"/>
                          </a:solidFill>
                          <a:latin typeface="+mn-lt"/>
                          <a:ea typeface="+mn-ea"/>
                          <a:cs typeface="+mn-cs"/>
                          <a:sym typeface="Arial"/>
                        </a:rPr>
                        <a:t>Input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1" i="0" u="none" strike="noStrike" cap="none" baseline="0" dirty="0" smtClean="0">
                          <a:solidFill>
                            <a:schemeClr val="tx1"/>
                          </a:solidFill>
                          <a:latin typeface="+mn-lt"/>
                          <a:ea typeface="+mn-ea"/>
                          <a:cs typeface="+mn-cs"/>
                          <a:sym typeface="Arial"/>
                        </a:rPr>
                        <a:t>Output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1" i="0" u="none" strike="noStrike" cap="none" baseline="0" dirty="0" smtClean="0">
                          <a:solidFill>
                            <a:schemeClr val="tx1"/>
                          </a:solidFill>
                          <a:latin typeface="+mn-lt"/>
                          <a:ea typeface="+mn-ea"/>
                          <a:cs typeface="+mn-cs"/>
                          <a:sym typeface="Arial"/>
                        </a:rPr>
                        <a:t>Properties/Purpose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1" i="0" u="none" strike="noStrike" cap="none" baseline="0" dirty="0" smtClean="0">
                          <a:solidFill>
                            <a:schemeClr val="tx1"/>
                          </a:solidFill>
                          <a:latin typeface="+mn-lt"/>
                          <a:ea typeface="+mn-ea"/>
                          <a:cs typeface="+mn-cs"/>
                          <a:sym typeface="Arial"/>
                        </a:rPr>
                        <a:t>Remarks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00222991"/>
                  </a:ext>
                </a:extLst>
              </a:tr>
              <a:tr h="370840">
                <a:tc>
                  <a:txBody>
                    <a:bodyPr/>
                    <a:lstStyle/>
                    <a:p>
                      <a:r>
                        <a:rPr lang="en-US" sz="1200" b="0" i="0" u="none" strike="noStrike" cap="none" baseline="0" dirty="0" smtClean="0">
                          <a:solidFill>
                            <a:schemeClr val="tx1"/>
                          </a:solidFill>
                          <a:latin typeface="+mn-lt"/>
                          <a:ea typeface="+mn-ea"/>
                          <a:cs typeface="+mn-cs"/>
                          <a:sym typeface="Arial"/>
                        </a:rPr>
                        <a:t>15.1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0" i="0" u="none" strike="noStrike" cap="none" baseline="0" dirty="0" smtClean="0">
                          <a:solidFill>
                            <a:schemeClr val="tx1"/>
                          </a:solidFill>
                          <a:latin typeface="+mn-lt"/>
                          <a:ea typeface="+mn-ea"/>
                          <a:cs typeface="+mn-cs"/>
                          <a:sym typeface="Arial"/>
                        </a:rPr>
                        <a:t>An attribute or a set</a:t>
                      </a:r>
                    </a:p>
                    <a:p>
                      <a:r>
                        <a:rPr lang="en-US" sz="1200" b="0" i="0" u="none" strike="noStrike" cap="none" baseline="0" dirty="0" smtClean="0">
                          <a:solidFill>
                            <a:schemeClr val="tx1"/>
                          </a:solidFill>
                          <a:latin typeface="+mn-lt"/>
                          <a:ea typeface="+mn-ea"/>
                          <a:cs typeface="+mn-cs"/>
                          <a:sym typeface="Arial"/>
                        </a:rPr>
                        <a:t>of attributes </a:t>
                      </a:r>
                      <a:r>
                        <a:rPr lang="en-US" sz="1200" b="0" i="1" u="none" strike="noStrike" cap="none" baseline="0" dirty="0" smtClean="0">
                          <a:solidFill>
                            <a:schemeClr val="tx1"/>
                          </a:solidFill>
                          <a:latin typeface="+mn-lt"/>
                          <a:ea typeface="+mn-ea"/>
                          <a:cs typeface="+mn-cs"/>
                          <a:sym typeface="Arial"/>
                        </a:rPr>
                        <a:t>X</a:t>
                      </a:r>
                      <a:r>
                        <a:rPr lang="en-US" sz="1200" b="0" i="0" u="none" strike="noStrike" cap="none" baseline="0" dirty="0" smtClean="0">
                          <a:solidFill>
                            <a:schemeClr val="tx1"/>
                          </a:solidFill>
                          <a:latin typeface="+mn-lt"/>
                          <a:ea typeface="+mn-ea"/>
                          <a:cs typeface="+mn-cs"/>
                          <a:sym typeface="Arial"/>
                        </a:rPr>
                        <a:t>, and a</a:t>
                      </a:r>
                    </a:p>
                    <a:p>
                      <a:r>
                        <a:rPr lang="en-US" sz="1200" b="0" i="0" u="none" strike="noStrike" cap="none" baseline="0" dirty="0" smtClean="0">
                          <a:solidFill>
                            <a:schemeClr val="tx1"/>
                          </a:solidFill>
                          <a:latin typeface="+mn-lt"/>
                          <a:ea typeface="+mn-ea"/>
                          <a:cs typeface="+mn-cs"/>
                          <a:sym typeface="Arial"/>
                        </a:rPr>
                        <a:t>set of F</a:t>
                      </a:r>
                      <a:r>
                        <a:rPr lang="en-US" sz="100" b="0" i="0" u="none" strike="noStrike" cap="none" baseline="0" dirty="0" smtClean="0">
                          <a:solidFill>
                            <a:schemeClr val="tx1"/>
                          </a:solidFill>
                          <a:latin typeface="+mn-lt"/>
                          <a:ea typeface="+mn-ea"/>
                          <a:cs typeface="+mn-cs"/>
                          <a:sym typeface="Arial"/>
                        </a:rPr>
                        <a:t> </a:t>
                      </a:r>
                      <a:r>
                        <a:rPr lang="en-US" sz="1200" b="0" i="0" u="none" strike="noStrike" cap="none" baseline="0" dirty="0" smtClean="0">
                          <a:solidFill>
                            <a:schemeClr val="tx1"/>
                          </a:solidFill>
                          <a:latin typeface="+mn-lt"/>
                          <a:ea typeface="+mn-ea"/>
                          <a:cs typeface="+mn-cs"/>
                          <a:sym typeface="Arial"/>
                        </a:rPr>
                        <a:t>Ds </a:t>
                      </a:r>
                      <a:r>
                        <a:rPr lang="en-US" sz="1200" b="0" i="1" u="none" strike="noStrike" cap="none" baseline="0" dirty="0" smtClean="0">
                          <a:solidFill>
                            <a:schemeClr val="tx1"/>
                          </a:solidFill>
                          <a:latin typeface="+mn-lt"/>
                          <a:ea typeface="+mn-ea"/>
                          <a:cs typeface="+mn-cs"/>
                          <a:sym typeface="Arial"/>
                        </a:rPr>
                        <a:t>F</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0" i="0" u="none" strike="noStrike" cap="none" baseline="0" dirty="0" smtClean="0">
                          <a:solidFill>
                            <a:schemeClr val="tx1"/>
                          </a:solidFill>
                          <a:latin typeface="+mn-lt"/>
                          <a:ea typeface="+mn-ea"/>
                          <a:cs typeface="+mn-cs"/>
                          <a:sym typeface="Arial"/>
                        </a:rPr>
                        <a:t>A set of attributes in</a:t>
                      </a:r>
                    </a:p>
                    <a:p>
                      <a:r>
                        <a:rPr lang="en-US" sz="1200" b="0" i="0" u="none" strike="noStrike" cap="none" baseline="0" dirty="0" smtClean="0">
                          <a:solidFill>
                            <a:schemeClr val="tx1"/>
                          </a:solidFill>
                          <a:latin typeface="+mn-lt"/>
                          <a:ea typeface="+mn-ea"/>
                          <a:cs typeface="+mn-cs"/>
                          <a:sym typeface="Arial"/>
                        </a:rPr>
                        <a:t>the closure of </a:t>
                      </a:r>
                      <a:r>
                        <a:rPr lang="en-US" sz="1200" b="0" i="1" u="none" strike="noStrike" cap="none" baseline="0" dirty="0" smtClean="0">
                          <a:solidFill>
                            <a:schemeClr val="tx1"/>
                          </a:solidFill>
                          <a:latin typeface="+mn-lt"/>
                          <a:ea typeface="+mn-ea"/>
                          <a:cs typeface="+mn-cs"/>
                          <a:sym typeface="Arial"/>
                        </a:rPr>
                        <a:t>X </a:t>
                      </a:r>
                      <a:r>
                        <a:rPr lang="en-US" sz="1200" b="0" i="0" u="none" strike="noStrike" cap="none" baseline="0" dirty="0" smtClean="0">
                          <a:solidFill>
                            <a:schemeClr val="tx1"/>
                          </a:solidFill>
                          <a:latin typeface="+mn-lt"/>
                          <a:ea typeface="+mn-ea"/>
                          <a:cs typeface="+mn-cs"/>
                          <a:sym typeface="Arial"/>
                        </a:rPr>
                        <a:t>with</a:t>
                      </a:r>
                    </a:p>
                    <a:p>
                      <a:r>
                        <a:rPr lang="en-US" sz="1200" b="0" i="0" u="none" strike="noStrike" cap="none" baseline="0" dirty="0" smtClean="0">
                          <a:solidFill>
                            <a:schemeClr val="tx1"/>
                          </a:solidFill>
                          <a:latin typeface="+mn-lt"/>
                          <a:ea typeface="+mn-ea"/>
                          <a:cs typeface="+mn-cs"/>
                          <a:sym typeface="Arial"/>
                        </a:rPr>
                        <a:t>respect to </a:t>
                      </a:r>
                      <a:r>
                        <a:rPr lang="en-US" sz="1200" b="0" i="1" u="none" strike="noStrike" cap="none" baseline="0" dirty="0" smtClean="0">
                          <a:solidFill>
                            <a:schemeClr val="tx1"/>
                          </a:solidFill>
                          <a:latin typeface="+mn-lt"/>
                          <a:ea typeface="+mn-ea"/>
                          <a:cs typeface="+mn-cs"/>
                          <a:sym typeface="Arial"/>
                        </a:rPr>
                        <a:t>F</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0" i="0" u="none" strike="noStrike" cap="none" baseline="0" dirty="0" smtClean="0">
                          <a:solidFill>
                            <a:schemeClr val="tx1"/>
                          </a:solidFill>
                          <a:latin typeface="+mn-lt"/>
                          <a:ea typeface="+mn-ea"/>
                          <a:cs typeface="+mn-cs"/>
                          <a:sym typeface="Arial"/>
                        </a:rPr>
                        <a:t>Determine all the</a:t>
                      </a:r>
                    </a:p>
                    <a:p>
                      <a:r>
                        <a:rPr lang="en-US" sz="1200" b="0" i="0" u="none" strike="noStrike" cap="none" baseline="0" dirty="0" smtClean="0">
                          <a:solidFill>
                            <a:schemeClr val="tx1"/>
                          </a:solidFill>
                          <a:latin typeface="+mn-lt"/>
                          <a:ea typeface="+mn-ea"/>
                          <a:cs typeface="+mn-cs"/>
                          <a:sym typeface="Arial"/>
                        </a:rPr>
                        <a:t>attributes that can be functionally determined from </a:t>
                      </a:r>
                      <a:r>
                        <a:rPr lang="en-US" sz="1200" b="0" i="1" u="none" strike="noStrike" cap="none" baseline="0" dirty="0" smtClean="0">
                          <a:solidFill>
                            <a:schemeClr val="tx1"/>
                          </a:solidFill>
                          <a:latin typeface="+mn-lt"/>
                          <a:ea typeface="+mn-ea"/>
                          <a:cs typeface="+mn-cs"/>
                          <a:sym typeface="Arial"/>
                        </a:rPr>
                        <a:t>X</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0" i="0" u="none" strike="noStrike" cap="none" baseline="0" dirty="0" smtClean="0">
                          <a:solidFill>
                            <a:schemeClr val="tx1"/>
                          </a:solidFill>
                          <a:latin typeface="+mn-lt"/>
                          <a:ea typeface="+mn-ea"/>
                          <a:cs typeface="+mn-cs"/>
                          <a:sym typeface="Arial"/>
                        </a:rPr>
                        <a:t>The closure of a key</a:t>
                      </a:r>
                    </a:p>
                    <a:p>
                      <a:r>
                        <a:rPr lang="en-US" sz="1200" b="0" i="0" u="none" strike="noStrike" cap="none" baseline="0" dirty="0" smtClean="0">
                          <a:solidFill>
                            <a:schemeClr val="tx1"/>
                          </a:solidFill>
                          <a:latin typeface="+mn-lt"/>
                          <a:ea typeface="+mn-ea"/>
                          <a:cs typeface="+mn-cs"/>
                          <a:sym typeface="Arial"/>
                        </a:rPr>
                        <a:t>is the entire relation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34356300"/>
                  </a:ext>
                </a:extLst>
              </a:tr>
              <a:tr h="370840">
                <a:tc>
                  <a:txBody>
                    <a:bodyPr/>
                    <a:lstStyle/>
                    <a:p>
                      <a:r>
                        <a:rPr lang="en-US" sz="1200" b="0" i="0" u="none" strike="noStrike" cap="none" baseline="0" dirty="0" smtClean="0">
                          <a:solidFill>
                            <a:schemeClr val="tx1"/>
                          </a:solidFill>
                          <a:latin typeface="+mn-lt"/>
                          <a:ea typeface="+mn-ea"/>
                          <a:cs typeface="+mn-cs"/>
                          <a:sym typeface="Arial"/>
                        </a:rPr>
                        <a:t>15.2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0" i="0" u="none" strike="noStrike" cap="none" baseline="0" dirty="0" smtClean="0">
                          <a:solidFill>
                            <a:schemeClr val="tx1"/>
                          </a:solidFill>
                          <a:latin typeface="+mn-lt"/>
                          <a:ea typeface="+mn-ea"/>
                          <a:cs typeface="+mn-cs"/>
                          <a:sym typeface="Arial"/>
                        </a:rPr>
                        <a:t>A set of functional</a:t>
                      </a:r>
                    </a:p>
                    <a:p>
                      <a:r>
                        <a:rPr lang="en-US" sz="1200" b="0" i="0" u="none" strike="noStrike" cap="none" baseline="0" dirty="0" smtClean="0">
                          <a:solidFill>
                            <a:schemeClr val="tx1"/>
                          </a:solidFill>
                          <a:latin typeface="+mn-lt"/>
                          <a:ea typeface="+mn-ea"/>
                          <a:cs typeface="+mn-cs"/>
                          <a:sym typeface="Arial"/>
                        </a:rPr>
                        <a:t>dependencies </a:t>
                      </a:r>
                      <a:r>
                        <a:rPr lang="en-US" sz="1200" b="0" i="1" u="none" strike="noStrike" cap="none" baseline="0" dirty="0" smtClean="0">
                          <a:solidFill>
                            <a:schemeClr val="tx1"/>
                          </a:solidFill>
                          <a:latin typeface="+mn-lt"/>
                          <a:ea typeface="+mn-ea"/>
                          <a:cs typeface="+mn-cs"/>
                          <a:sym typeface="Arial"/>
                        </a:rPr>
                        <a:t>F</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0" i="0" u="none" strike="noStrike" cap="none" baseline="0" dirty="0" smtClean="0">
                          <a:solidFill>
                            <a:schemeClr val="tx1"/>
                          </a:solidFill>
                          <a:latin typeface="+mn-lt"/>
                          <a:ea typeface="+mn-ea"/>
                          <a:cs typeface="+mn-cs"/>
                          <a:sym typeface="Arial"/>
                        </a:rPr>
                        <a:t>The minimal cover</a:t>
                      </a:r>
                    </a:p>
                    <a:p>
                      <a:r>
                        <a:rPr lang="en-US" sz="1200" b="0" i="0" u="none" strike="noStrike" cap="none" baseline="0" dirty="0" smtClean="0">
                          <a:solidFill>
                            <a:schemeClr val="tx1"/>
                          </a:solidFill>
                          <a:latin typeface="+mn-lt"/>
                          <a:ea typeface="+mn-ea"/>
                          <a:cs typeface="+mn-cs"/>
                          <a:sym typeface="Arial"/>
                        </a:rPr>
                        <a:t>of functional dependencies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0" i="0" u="none" strike="noStrike" cap="none" baseline="0" dirty="0" smtClean="0">
                          <a:solidFill>
                            <a:schemeClr val="tx1"/>
                          </a:solidFill>
                          <a:latin typeface="+mn-lt"/>
                          <a:ea typeface="+mn-ea"/>
                          <a:cs typeface="+mn-cs"/>
                          <a:sym typeface="Arial"/>
                        </a:rPr>
                        <a:t>To determine the</a:t>
                      </a:r>
                    </a:p>
                    <a:p>
                      <a:r>
                        <a:rPr lang="en-US" sz="1200" b="0" i="0" u="none" strike="noStrike" cap="none" baseline="0" dirty="0" smtClean="0">
                          <a:solidFill>
                            <a:schemeClr val="tx1"/>
                          </a:solidFill>
                          <a:latin typeface="+mn-lt"/>
                          <a:ea typeface="+mn-ea"/>
                          <a:cs typeface="+mn-cs"/>
                          <a:sym typeface="Arial"/>
                        </a:rPr>
                        <a:t>minimal cover of a</a:t>
                      </a:r>
                    </a:p>
                    <a:p>
                      <a:r>
                        <a:rPr lang="en-US" sz="1200" b="0" i="0" u="none" strike="noStrike" cap="none" baseline="0" dirty="0" smtClean="0">
                          <a:solidFill>
                            <a:schemeClr val="tx1"/>
                          </a:solidFill>
                          <a:latin typeface="+mn-lt"/>
                          <a:ea typeface="+mn-ea"/>
                          <a:cs typeface="+mn-cs"/>
                          <a:sym typeface="Arial"/>
                        </a:rPr>
                        <a:t>set of dependencies </a:t>
                      </a:r>
                      <a:r>
                        <a:rPr lang="en-US" sz="1200" b="0" i="1" u="none" strike="noStrike" cap="none" baseline="0" dirty="0" smtClean="0">
                          <a:solidFill>
                            <a:schemeClr val="tx1"/>
                          </a:solidFill>
                          <a:latin typeface="+mn-lt"/>
                          <a:ea typeface="+mn-ea"/>
                          <a:cs typeface="+mn-cs"/>
                          <a:sym typeface="Arial"/>
                        </a:rPr>
                        <a:t>F</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0" i="0" u="none" strike="noStrike" cap="none" baseline="0" dirty="0" smtClean="0">
                          <a:solidFill>
                            <a:schemeClr val="tx1"/>
                          </a:solidFill>
                          <a:latin typeface="+mn-lt"/>
                          <a:ea typeface="+mn-ea"/>
                          <a:cs typeface="+mn-cs"/>
                          <a:sym typeface="Arial"/>
                        </a:rPr>
                        <a:t>Multiple minimal</a:t>
                      </a:r>
                    </a:p>
                    <a:p>
                      <a:r>
                        <a:rPr lang="en-US" sz="1200" b="0" i="0" u="none" strike="noStrike" cap="none" baseline="0" dirty="0" smtClean="0">
                          <a:solidFill>
                            <a:schemeClr val="tx1"/>
                          </a:solidFill>
                          <a:latin typeface="+mn-lt"/>
                          <a:ea typeface="+mn-ea"/>
                          <a:cs typeface="+mn-cs"/>
                          <a:sym typeface="Arial"/>
                        </a:rPr>
                        <a:t>covers may exist—</a:t>
                      </a:r>
                    </a:p>
                    <a:p>
                      <a:r>
                        <a:rPr lang="en-US" sz="1200" b="0" i="0" u="none" strike="noStrike" cap="none" baseline="0" dirty="0" smtClean="0">
                          <a:solidFill>
                            <a:schemeClr val="tx1"/>
                          </a:solidFill>
                          <a:latin typeface="+mn-lt"/>
                          <a:ea typeface="+mn-ea"/>
                          <a:cs typeface="+mn-cs"/>
                          <a:sym typeface="Arial"/>
                        </a:rPr>
                        <a:t>depends on the order of selecting functional</a:t>
                      </a:r>
                    </a:p>
                    <a:p>
                      <a:r>
                        <a:rPr lang="en-US" sz="1200" b="0" i="0" u="none" strike="noStrike" cap="none" baseline="0" dirty="0" smtClean="0">
                          <a:solidFill>
                            <a:schemeClr val="tx1"/>
                          </a:solidFill>
                          <a:latin typeface="+mn-lt"/>
                          <a:ea typeface="+mn-ea"/>
                          <a:cs typeface="+mn-cs"/>
                          <a:sym typeface="Arial"/>
                        </a:rPr>
                        <a:t>dependencies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4202689"/>
                  </a:ext>
                </a:extLst>
              </a:tr>
              <a:tr h="370840">
                <a:tc>
                  <a:txBody>
                    <a:bodyPr/>
                    <a:lstStyle/>
                    <a:p>
                      <a:r>
                        <a:rPr lang="en-US" sz="1200" b="0" i="0" u="none" strike="noStrike" cap="none" baseline="0" dirty="0" smtClean="0">
                          <a:solidFill>
                            <a:schemeClr val="tx1"/>
                          </a:solidFill>
                          <a:latin typeface="+mn-lt"/>
                          <a:ea typeface="+mn-ea"/>
                          <a:cs typeface="+mn-cs"/>
                          <a:sym typeface="Arial"/>
                        </a:rPr>
                        <a:t>15.2a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0" i="0" u="none" strike="noStrike" cap="none" baseline="0" dirty="0" smtClean="0">
                          <a:solidFill>
                            <a:schemeClr val="tx1"/>
                          </a:solidFill>
                          <a:latin typeface="+mn-lt"/>
                          <a:ea typeface="+mn-ea"/>
                          <a:cs typeface="+mn-cs"/>
                          <a:sym typeface="Arial"/>
                        </a:rPr>
                        <a:t>Relation schema </a:t>
                      </a:r>
                      <a:r>
                        <a:rPr lang="en-US" sz="1200" b="0" i="1" u="none" strike="noStrike" cap="none" baseline="0" dirty="0" smtClean="0">
                          <a:solidFill>
                            <a:schemeClr val="tx1"/>
                          </a:solidFill>
                          <a:latin typeface="+mn-lt"/>
                          <a:ea typeface="+mn-ea"/>
                          <a:cs typeface="+mn-cs"/>
                          <a:sym typeface="Arial"/>
                        </a:rPr>
                        <a:t>R</a:t>
                      </a:r>
                    </a:p>
                    <a:p>
                      <a:r>
                        <a:rPr lang="en-US" sz="1200" b="0" i="0" u="none" strike="noStrike" cap="none" baseline="0" dirty="0" smtClean="0">
                          <a:solidFill>
                            <a:schemeClr val="tx1"/>
                          </a:solidFill>
                          <a:latin typeface="+mn-lt"/>
                          <a:ea typeface="+mn-ea"/>
                          <a:cs typeface="+mn-cs"/>
                          <a:sym typeface="Arial"/>
                        </a:rPr>
                        <a:t>with a set of functional</a:t>
                      </a:r>
                    </a:p>
                    <a:p>
                      <a:r>
                        <a:rPr lang="en-US" sz="1200" b="0" i="0" u="none" strike="noStrike" cap="none" baseline="0" dirty="0" smtClean="0">
                          <a:solidFill>
                            <a:schemeClr val="tx1"/>
                          </a:solidFill>
                          <a:latin typeface="+mn-lt"/>
                          <a:ea typeface="+mn-ea"/>
                          <a:cs typeface="+mn-cs"/>
                          <a:sym typeface="Arial"/>
                        </a:rPr>
                        <a:t>dependencies </a:t>
                      </a:r>
                      <a:r>
                        <a:rPr lang="en-US" sz="1200" b="0" i="1" u="none" strike="noStrike" cap="none" baseline="0" dirty="0" smtClean="0">
                          <a:solidFill>
                            <a:schemeClr val="tx1"/>
                          </a:solidFill>
                          <a:latin typeface="+mn-lt"/>
                          <a:ea typeface="+mn-ea"/>
                          <a:cs typeface="+mn-cs"/>
                          <a:sym typeface="Arial"/>
                        </a:rPr>
                        <a:t>F</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0" i="0" u="none" strike="noStrike" cap="none" baseline="0" dirty="0" smtClean="0">
                          <a:solidFill>
                            <a:schemeClr val="tx1"/>
                          </a:solidFill>
                          <a:latin typeface="+mn-lt"/>
                          <a:ea typeface="+mn-ea"/>
                          <a:cs typeface="+mn-cs"/>
                          <a:sym typeface="Arial"/>
                        </a:rPr>
                        <a:t>Key </a:t>
                      </a:r>
                      <a:r>
                        <a:rPr lang="en-US" sz="1200" b="0" i="1" u="none" strike="noStrike" cap="none" baseline="0" dirty="0" smtClean="0">
                          <a:solidFill>
                            <a:schemeClr val="tx1"/>
                          </a:solidFill>
                          <a:latin typeface="+mn-lt"/>
                          <a:ea typeface="+mn-ea"/>
                          <a:cs typeface="+mn-cs"/>
                          <a:sym typeface="Arial"/>
                        </a:rPr>
                        <a:t>K </a:t>
                      </a:r>
                      <a:r>
                        <a:rPr lang="en-US" sz="1200" b="0" i="0" u="none" strike="noStrike" cap="none" baseline="0" dirty="0" smtClean="0">
                          <a:solidFill>
                            <a:schemeClr val="tx1"/>
                          </a:solidFill>
                          <a:latin typeface="+mn-lt"/>
                          <a:ea typeface="+mn-ea"/>
                          <a:cs typeface="+mn-cs"/>
                          <a:sym typeface="Arial"/>
                        </a:rPr>
                        <a:t>of </a:t>
                      </a:r>
                      <a:r>
                        <a:rPr lang="en-US" sz="1200" b="0" i="1" u="none" strike="noStrike" cap="none" baseline="0" dirty="0" smtClean="0">
                          <a:solidFill>
                            <a:schemeClr val="tx1"/>
                          </a:solidFill>
                          <a:latin typeface="+mn-lt"/>
                          <a:ea typeface="+mn-ea"/>
                          <a:cs typeface="+mn-cs"/>
                          <a:sym typeface="Arial"/>
                        </a:rPr>
                        <a:t>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0" i="0" u="none" strike="noStrike" cap="none" baseline="0" dirty="0" smtClean="0">
                          <a:solidFill>
                            <a:schemeClr val="tx1"/>
                          </a:solidFill>
                          <a:latin typeface="+mn-lt"/>
                          <a:ea typeface="+mn-ea"/>
                          <a:cs typeface="+mn-cs"/>
                          <a:sym typeface="Arial"/>
                        </a:rPr>
                        <a:t>To find a key </a:t>
                      </a:r>
                      <a:r>
                        <a:rPr lang="en-US" sz="1200" b="0" i="1" u="none" strike="noStrike" cap="none" baseline="0" dirty="0" smtClean="0">
                          <a:solidFill>
                            <a:schemeClr val="tx1"/>
                          </a:solidFill>
                          <a:latin typeface="+mn-lt"/>
                          <a:ea typeface="+mn-ea"/>
                          <a:cs typeface="+mn-cs"/>
                          <a:sym typeface="Arial"/>
                        </a:rPr>
                        <a:t>K </a:t>
                      </a:r>
                      <a:r>
                        <a:rPr lang="en-US" sz="1200" b="0" i="0" u="none" strike="noStrike" cap="none" baseline="0" dirty="0" smtClean="0">
                          <a:solidFill>
                            <a:schemeClr val="tx1"/>
                          </a:solidFill>
                          <a:latin typeface="+mn-lt"/>
                          <a:ea typeface="+mn-ea"/>
                          <a:cs typeface="+mn-cs"/>
                          <a:sym typeface="Arial"/>
                        </a:rPr>
                        <a:t>(that</a:t>
                      </a:r>
                    </a:p>
                    <a:p>
                      <a:r>
                        <a:rPr lang="en-US" sz="1200" b="0" i="0" u="none" strike="noStrike" cap="none" baseline="0" dirty="0" smtClean="0">
                          <a:solidFill>
                            <a:schemeClr val="tx1"/>
                          </a:solidFill>
                          <a:latin typeface="+mn-lt"/>
                          <a:ea typeface="+mn-ea"/>
                          <a:cs typeface="+mn-cs"/>
                          <a:sym typeface="Arial"/>
                        </a:rPr>
                        <a:t>is a subset of </a:t>
                      </a:r>
                      <a:r>
                        <a:rPr lang="en-US" sz="1200" b="0" i="1" u="none" strike="noStrike" cap="none" baseline="0" dirty="0" smtClean="0">
                          <a:solidFill>
                            <a:schemeClr val="tx1"/>
                          </a:solidFill>
                          <a:latin typeface="+mn-lt"/>
                          <a:ea typeface="+mn-ea"/>
                          <a:cs typeface="+mn-cs"/>
                          <a:sym typeface="Arial"/>
                        </a:rPr>
                        <a:t>R</a:t>
                      </a:r>
                      <a:r>
                        <a:rPr lang="en-US" sz="1200" b="0" i="0" u="none" strike="noStrike" cap="none" baseline="0" dirty="0" smtClean="0">
                          <a:solidFill>
                            <a:schemeClr val="tx1"/>
                          </a:solidFill>
                          <a:latin typeface="+mn-lt"/>
                          <a:ea typeface="+mn-ea"/>
                          <a:cs typeface="+mn-cs"/>
                          <a:sym typeface="Arial"/>
                        </a:rPr>
                        <a: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0" i="0" u="none" strike="noStrike" cap="none" baseline="0" dirty="0" smtClean="0">
                          <a:solidFill>
                            <a:schemeClr val="tx1"/>
                          </a:solidFill>
                          <a:latin typeface="+mn-lt"/>
                          <a:ea typeface="+mn-ea"/>
                          <a:cs typeface="+mn-cs"/>
                          <a:sym typeface="Arial"/>
                        </a:rPr>
                        <a:t>The entire relation </a:t>
                      </a:r>
                      <a:r>
                        <a:rPr lang="en-US" sz="1200" b="0" i="1" u="none" strike="noStrike" cap="none" baseline="0" dirty="0" smtClean="0">
                          <a:solidFill>
                            <a:schemeClr val="tx1"/>
                          </a:solidFill>
                          <a:latin typeface="+mn-lt"/>
                          <a:ea typeface="+mn-ea"/>
                          <a:cs typeface="+mn-cs"/>
                          <a:sym typeface="Arial"/>
                        </a:rPr>
                        <a:t>R</a:t>
                      </a:r>
                    </a:p>
                    <a:p>
                      <a:r>
                        <a:rPr lang="en-US" sz="1200" b="0" i="0" u="none" strike="noStrike" cap="none" baseline="0" dirty="0" smtClean="0">
                          <a:solidFill>
                            <a:schemeClr val="tx1"/>
                          </a:solidFill>
                          <a:latin typeface="+mn-lt"/>
                          <a:ea typeface="+mn-ea"/>
                          <a:cs typeface="+mn-cs"/>
                          <a:sym typeface="Arial"/>
                        </a:rPr>
                        <a:t>is always a default</a:t>
                      </a:r>
                    </a:p>
                    <a:p>
                      <a:r>
                        <a:rPr lang="en-US" sz="1200" b="0" i="0" u="none" strike="noStrike" cap="none" baseline="0" dirty="0" smtClean="0">
                          <a:solidFill>
                            <a:schemeClr val="tx1"/>
                          </a:solidFill>
                          <a:latin typeface="+mn-lt"/>
                          <a:ea typeface="+mn-ea"/>
                          <a:cs typeface="+mn-cs"/>
                          <a:sym typeface="Arial"/>
                        </a:rPr>
                        <a:t>superkey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32191792"/>
                  </a:ext>
                </a:extLst>
              </a:tr>
              <a:tr h="370840">
                <a:tc>
                  <a:txBody>
                    <a:bodyPr/>
                    <a:lstStyle/>
                    <a:p>
                      <a:r>
                        <a:rPr lang="en-US" sz="1200" b="0" i="0" u="none" strike="noStrike" cap="none" baseline="0" dirty="0" smtClean="0">
                          <a:solidFill>
                            <a:schemeClr val="tx1"/>
                          </a:solidFill>
                          <a:latin typeface="+mn-lt"/>
                          <a:ea typeface="+mn-ea"/>
                          <a:cs typeface="+mn-cs"/>
                          <a:sym typeface="Arial"/>
                        </a:rPr>
                        <a:t>15.3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0" i="0" u="none" strike="noStrike" cap="none" baseline="0" dirty="0" smtClean="0">
                          <a:solidFill>
                            <a:schemeClr val="tx1"/>
                          </a:solidFill>
                          <a:latin typeface="+mn-lt"/>
                          <a:ea typeface="+mn-ea"/>
                          <a:cs typeface="+mn-cs"/>
                          <a:sym typeface="Arial"/>
                        </a:rPr>
                        <a:t>A decomposition </a:t>
                      </a:r>
                      <a:r>
                        <a:rPr lang="en-US" sz="1200" b="0" i="1" u="none" strike="noStrike" cap="none" baseline="0" dirty="0" smtClean="0">
                          <a:solidFill>
                            <a:schemeClr val="tx1"/>
                          </a:solidFill>
                          <a:latin typeface="+mn-lt"/>
                          <a:ea typeface="+mn-ea"/>
                          <a:cs typeface="+mn-cs"/>
                          <a:sym typeface="Arial"/>
                        </a:rPr>
                        <a:t>D</a:t>
                      </a:r>
                    </a:p>
                    <a:p>
                      <a:r>
                        <a:rPr lang="en-US" sz="1200" b="0" i="0" u="none" strike="noStrike" cap="none" baseline="0" dirty="0" smtClean="0">
                          <a:solidFill>
                            <a:schemeClr val="tx1"/>
                          </a:solidFill>
                          <a:latin typeface="+mn-lt"/>
                          <a:ea typeface="+mn-ea"/>
                          <a:cs typeface="+mn-cs"/>
                          <a:sym typeface="Arial"/>
                        </a:rPr>
                        <a:t>of </a:t>
                      </a:r>
                      <a:r>
                        <a:rPr lang="en-US" sz="1200" b="0" i="1" u="none" strike="noStrike" cap="none" baseline="0" dirty="0" smtClean="0">
                          <a:solidFill>
                            <a:schemeClr val="tx1"/>
                          </a:solidFill>
                          <a:latin typeface="+mn-lt"/>
                          <a:ea typeface="+mn-ea"/>
                          <a:cs typeface="+mn-cs"/>
                          <a:sym typeface="Arial"/>
                        </a:rPr>
                        <a:t>R </a:t>
                      </a:r>
                      <a:r>
                        <a:rPr lang="en-US" sz="1200" b="0" i="0" u="none" strike="noStrike" cap="none" baseline="0" dirty="0" smtClean="0">
                          <a:solidFill>
                            <a:schemeClr val="tx1"/>
                          </a:solidFill>
                          <a:latin typeface="+mn-lt"/>
                          <a:ea typeface="+mn-ea"/>
                          <a:cs typeface="+mn-cs"/>
                          <a:sym typeface="Arial"/>
                        </a:rPr>
                        <a:t>and a set </a:t>
                      </a:r>
                      <a:r>
                        <a:rPr lang="en-US" sz="1200" b="0" i="1" u="none" strike="noStrike" cap="none" baseline="0" dirty="0" smtClean="0">
                          <a:solidFill>
                            <a:schemeClr val="tx1"/>
                          </a:solidFill>
                          <a:latin typeface="+mn-lt"/>
                          <a:ea typeface="+mn-ea"/>
                          <a:cs typeface="+mn-cs"/>
                          <a:sym typeface="Arial"/>
                        </a:rPr>
                        <a:t>F </a:t>
                      </a:r>
                      <a:r>
                        <a:rPr lang="en-US" sz="1200" b="0" i="0" u="none" strike="noStrike" cap="none" baseline="0" dirty="0" smtClean="0">
                          <a:solidFill>
                            <a:schemeClr val="tx1"/>
                          </a:solidFill>
                          <a:latin typeface="+mn-lt"/>
                          <a:ea typeface="+mn-ea"/>
                          <a:cs typeface="+mn-cs"/>
                          <a:sym typeface="Arial"/>
                        </a:rPr>
                        <a:t>of</a:t>
                      </a:r>
                    </a:p>
                    <a:p>
                      <a:r>
                        <a:rPr lang="en-US" sz="1200" b="0" i="0" u="none" strike="noStrike" cap="none" baseline="0" dirty="0" smtClean="0">
                          <a:solidFill>
                            <a:schemeClr val="tx1"/>
                          </a:solidFill>
                          <a:latin typeface="+mn-lt"/>
                          <a:ea typeface="+mn-ea"/>
                          <a:cs typeface="+mn-cs"/>
                          <a:sym typeface="Arial"/>
                        </a:rPr>
                        <a:t>functional dependencies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0" i="0" u="none" strike="noStrike" cap="none" baseline="0" dirty="0" smtClean="0">
                          <a:solidFill>
                            <a:schemeClr val="tx1"/>
                          </a:solidFill>
                          <a:latin typeface="+mn-lt"/>
                          <a:ea typeface="+mn-ea"/>
                          <a:cs typeface="+mn-cs"/>
                          <a:sym typeface="Arial"/>
                        </a:rPr>
                        <a:t>Boolean result: yes</a:t>
                      </a:r>
                    </a:p>
                    <a:p>
                      <a:r>
                        <a:rPr lang="en-US" sz="1200" b="0" i="0" u="none" strike="noStrike" cap="none" baseline="0" dirty="0" smtClean="0">
                          <a:solidFill>
                            <a:schemeClr val="tx1"/>
                          </a:solidFill>
                          <a:latin typeface="+mn-lt"/>
                          <a:ea typeface="+mn-ea"/>
                          <a:cs typeface="+mn-cs"/>
                          <a:sym typeface="Arial"/>
                        </a:rPr>
                        <a:t>or no for nonadditive</a:t>
                      </a:r>
                    </a:p>
                    <a:p>
                      <a:r>
                        <a:rPr lang="en-US" sz="1200" b="0" i="0" u="none" strike="noStrike" cap="none" baseline="0" dirty="0" smtClean="0">
                          <a:solidFill>
                            <a:schemeClr val="tx1"/>
                          </a:solidFill>
                          <a:latin typeface="+mn-lt"/>
                          <a:ea typeface="+mn-ea"/>
                          <a:cs typeface="+mn-cs"/>
                          <a:sym typeface="Arial"/>
                        </a:rPr>
                        <a:t>join property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0" i="0" u="none" strike="noStrike" cap="none" baseline="0" dirty="0" smtClean="0">
                          <a:solidFill>
                            <a:schemeClr val="tx1"/>
                          </a:solidFill>
                          <a:latin typeface="+mn-lt"/>
                          <a:ea typeface="+mn-ea"/>
                          <a:cs typeface="+mn-cs"/>
                          <a:sym typeface="Arial"/>
                        </a:rPr>
                        <a:t>Testing for nonadditive</a:t>
                      </a:r>
                    </a:p>
                    <a:p>
                      <a:r>
                        <a:rPr lang="en-US" sz="1200" b="0" i="0" u="none" strike="noStrike" cap="none" baseline="0" dirty="0" smtClean="0">
                          <a:solidFill>
                            <a:schemeClr val="tx1"/>
                          </a:solidFill>
                          <a:latin typeface="+mn-lt"/>
                          <a:ea typeface="+mn-ea"/>
                          <a:cs typeface="+mn-cs"/>
                          <a:sym typeface="Arial"/>
                        </a:rPr>
                        <a:t>join decomposition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0" i="0" u="none" strike="noStrike" cap="none" baseline="0" dirty="0" smtClean="0">
                          <a:solidFill>
                            <a:schemeClr val="tx1"/>
                          </a:solidFill>
                          <a:latin typeface="+mn-lt"/>
                          <a:ea typeface="+mn-ea"/>
                          <a:cs typeface="+mn-cs"/>
                          <a:sym typeface="Arial"/>
                        </a:rPr>
                        <a:t>See a simpler test</a:t>
                      </a:r>
                    </a:p>
                    <a:p>
                      <a:r>
                        <a:rPr lang="en-US" sz="1200" b="0" i="0" u="none" strike="noStrike" cap="none" baseline="0" dirty="0" smtClean="0">
                          <a:solidFill>
                            <a:schemeClr val="tx1"/>
                          </a:solidFill>
                          <a:latin typeface="+mn-lt"/>
                          <a:ea typeface="+mn-ea"/>
                          <a:cs typeface="+mn-cs"/>
                          <a:sym typeface="Arial"/>
                        </a:rPr>
                        <a:t>N</a:t>
                      </a:r>
                      <a:r>
                        <a:rPr lang="en-US" sz="100" b="0" i="0" u="none" strike="noStrike" cap="none" baseline="0" dirty="0" smtClean="0">
                          <a:solidFill>
                            <a:schemeClr val="tx1"/>
                          </a:solidFill>
                          <a:latin typeface="+mn-lt"/>
                          <a:ea typeface="+mn-ea"/>
                          <a:cs typeface="+mn-cs"/>
                          <a:sym typeface="Arial"/>
                        </a:rPr>
                        <a:t> </a:t>
                      </a:r>
                      <a:r>
                        <a:rPr lang="en-US" sz="1200" b="0" i="0" u="none" strike="noStrike" cap="none" baseline="0" dirty="0" smtClean="0">
                          <a:solidFill>
                            <a:schemeClr val="tx1"/>
                          </a:solidFill>
                          <a:latin typeface="+mn-lt"/>
                          <a:ea typeface="+mn-ea"/>
                          <a:cs typeface="+mn-cs"/>
                          <a:sym typeface="Arial"/>
                        </a:rPr>
                        <a:t>J</a:t>
                      </a:r>
                      <a:r>
                        <a:rPr lang="en-US" sz="100" b="0" i="0" u="none" strike="noStrike" cap="none" baseline="0" dirty="0" smtClean="0">
                          <a:solidFill>
                            <a:schemeClr val="tx1"/>
                          </a:solidFill>
                          <a:latin typeface="+mn-lt"/>
                          <a:ea typeface="+mn-ea"/>
                          <a:cs typeface="+mn-cs"/>
                          <a:sym typeface="Arial"/>
                        </a:rPr>
                        <a:t> </a:t>
                      </a:r>
                      <a:r>
                        <a:rPr lang="en-US" sz="1200" b="0" i="0" u="none" strike="noStrike" cap="none" baseline="0" dirty="0" smtClean="0">
                          <a:solidFill>
                            <a:schemeClr val="tx1"/>
                          </a:solidFill>
                          <a:latin typeface="+mn-lt"/>
                          <a:ea typeface="+mn-ea"/>
                          <a:cs typeface="+mn-cs"/>
                          <a:sym typeface="Arial"/>
                        </a:rPr>
                        <a:t>B in Section 14.5</a:t>
                      </a:r>
                    </a:p>
                    <a:p>
                      <a:r>
                        <a:rPr lang="en-US" sz="1200" b="0" i="0" u="none" strike="noStrike" cap="none" baseline="0" dirty="0" smtClean="0">
                          <a:solidFill>
                            <a:schemeClr val="tx1"/>
                          </a:solidFill>
                          <a:latin typeface="+mn-lt"/>
                          <a:ea typeface="+mn-ea"/>
                          <a:cs typeface="+mn-cs"/>
                          <a:sym typeface="Arial"/>
                        </a:rPr>
                        <a:t>for binary decompositions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855020"/>
                  </a:ext>
                </a:extLst>
              </a:tr>
            </a:tbl>
          </a:graphicData>
        </a:graphic>
      </p:graphicFrame>
    </p:spTree>
    <p:extLst>
      <p:ext uri="{BB962C8B-B14F-4D97-AF65-F5344CB8AC3E}">
        <p14:creationId xmlns:p14="http://schemas.microsoft.com/office/powerpoint/2010/main" val="33666084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t>Summary of Algorithms for Relational Database Schema Design </a:t>
            </a:r>
            <a:r>
              <a:rPr lang="en-US" altLang="en-US" sz="2000" b="0" dirty="0" smtClean="0"/>
              <a:t>(2 of 2)</a:t>
            </a:r>
            <a:endParaRPr lang="en-US" sz="2000" b="0" dirty="0"/>
          </a:p>
        </p:txBody>
      </p:sp>
      <p:graphicFrame>
        <p:nvGraphicFramePr>
          <p:cNvPr id="5" name="Table 4"/>
          <p:cNvGraphicFramePr>
            <a:graphicFrameLocks noGrp="1"/>
          </p:cNvGraphicFramePr>
          <p:nvPr>
            <p:extLst>
              <p:ext uri="{D42A27DB-BD31-4B8C-83A1-F6EECF244321}">
                <p14:modId xmlns:p14="http://schemas.microsoft.com/office/powerpoint/2010/main" val="3583756714"/>
              </p:ext>
            </p:extLst>
          </p:nvPr>
        </p:nvGraphicFramePr>
        <p:xfrm>
          <a:off x="641555" y="2019513"/>
          <a:ext cx="7860890" cy="2656840"/>
        </p:xfrm>
        <a:graphic>
          <a:graphicData uri="http://schemas.openxmlformats.org/drawingml/2006/table">
            <a:tbl>
              <a:tblPr firstRow="1" bandRow="1">
                <a:tableStyleId>{2D5ABB26-0587-4C30-8999-92F81FD0307C}</a:tableStyleId>
              </a:tblPr>
              <a:tblGrid>
                <a:gridCol w="988142">
                  <a:extLst>
                    <a:ext uri="{9D8B030D-6E8A-4147-A177-3AD203B41FA5}">
                      <a16:colId xmlns:a16="http://schemas.microsoft.com/office/drawing/2014/main" val="2634428528"/>
                    </a:ext>
                  </a:extLst>
                </a:gridCol>
                <a:gridCol w="2071446">
                  <a:extLst>
                    <a:ext uri="{9D8B030D-6E8A-4147-A177-3AD203B41FA5}">
                      <a16:colId xmlns:a16="http://schemas.microsoft.com/office/drawing/2014/main" val="679742850"/>
                    </a:ext>
                  </a:extLst>
                </a:gridCol>
                <a:gridCol w="1494971">
                  <a:extLst>
                    <a:ext uri="{9D8B030D-6E8A-4147-A177-3AD203B41FA5}">
                      <a16:colId xmlns:a16="http://schemas.microsoft.com/office/drawing/2014/main" val="1139662767"/>
                    </a:ext>
                  </a:extLst>
                </a:gridCol>
                <a:gridCol w="1734153">
                  <a:extLst>
                    <a:ext uri="{9D8B030D-6E8A-4147-A177-3AD203B41FA5}">
                      <a16:colId xmlns:a16="http://schemas.microsoft.com/office/drawing/2014/main" val="3816777031"/>
                    </a:ext>
                  </a:extLst>
                </a:gridCol>
                <a:gridCol w="1572178">
                  <a:extLst>
                    <a:ext uri="{9D8B030D-6E8A-4147-A177-3AD203B41FA5}">
                      <a16:colId xmlns:a16="http://schemas.microsoft.com/office/drawing/2014/main" val="499035311"/>
                    </a:ext>
                  </a:extLst>
                </a:gridCol>
              </a:tblGrid>
              <a:tr h="370840">
                <a:tc>
                  <a:txBody>
                    <a:bodyPr/>
                    <a:lstStyle/>
                    <a:p>
                      <a:r>
                        <a:rPr lang="en-US" sz="1200" b="1" i="0" u="none" strike="noStrike" cap="none" baseline="0" dirty="0" smtClean="0">
                          <a:solidFill>
                            <a:schemeClr val="tx1"/>
                          </a:solidFill>
                          <a:latin typeface="+mn-lt"/>
                          <a:ea typeface="+mn-ea"/>
                          <a:cs typeface="+mn-cs"/>
                          <a:sym typeface="Arial"/>
                        </a:rPr>
                        <a:t>Algorithm</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1" i="0" u="none" strike="noStrike" cap="none" baseline="0" dirty="0" smtClean="0">
                          <a:solidFill>
                            <a:schemeClr val="tx1"/>
                          </a:solidFill>
                          <a:latin typeface="+mn-lt"/>
                          <a:ea typeface="+mn-ea"/>
                          <a:cs typeface="+mn-cs"/>
                          <a:sym typeface="Arial"/>
                        </a:rPr>
                        <a:t>Input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1" i="0" u="none" strike="noStrike" cap="none" baseline="0" dirty="0" smtClean="0">
                          <a:solidFill>
                            <a:schemeClr val="tx1"/>
                          </a:solidFill>
                          <a:latin typeface="+mn-lt"/>
                          <a:ea typeface="+mn-ea"/>
                          <a:cs typeface="+mn-cs"/>
                          <a:sym typeface="Arial"/>
                        </a:rPr>
                        <a:t>Output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1" i="0" u="none" strike="noStrike" cap="none" baseline="0" dirty="0" smtClean="0">
                          <a:solidFill>
                            <a:schemeClr val="tx1"/>
                          </a:solidFill>
                          <a:latin typeface="+mn-lt"/>
                          <a:ea typeface="+mn-ea"/>
                          <a:cs typeface="+mn-cs"/>
                          <a:sym typeface="Arial"/>
                        </a:rPr>
                        <a:t>Properties/Purpose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1" i="0" u="none" strike="noStrike" cap="none" baseline="0" dirty="0" smtClean="0">
                          <a:solidFill>
                            <a:schemeClr val="tx1"/>
                          </a:solidFill>
                          <a:latin typeface="+mn-lt"/>
                          <a:ea typeface="+mn-ea"/>
                          <a:cs typeface="+mn-cs"/>
                          <a:sym typeface="Arial"/>
                        </a:rPr>
                        <a:t>Remarks</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00222991"/>
                  </a:ext>
                </a:extLst>
              </a:tr>
              <a:tr h="370840">
                <a:tc>
                  <a:txBody>
                    <a:bodyPr/>
                    <a:lstStyle/>
                    <a:p>
                      <a:r>
                        <a:rPr lang="en-US" sz="1200" b="0" i="0" u="none" strike="noStrike" cap="none" baseline="0" dirty="0" smtClean="0">
                          <a:solidFill>
                            <a:schemeClr val="tx1"/>
                          </a:solidFill>
                          <a:latin typeface="+mn-lt"/>
                          <a:ea typeface="+mn-ea"/>
                          <a:cs typeface="+mn-cs"/>
                          <a:sym typeface="Arial"/>
                        </a:rPr>
                        <a:t>15.4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0" i="0" u="none" strike="noStrike" cap="none" baseline="0" dirty="0" smtClean="0">
                          <a:solidFill>
                            <a:schemeClr val="tx1"/>
                          </a:solidFill>
                          <a:latin typeface="+mn-lt"/>
                          <a:ea typeface="+mn-ea"/>
                          <a:cs typeface="+mn-cs"/>
                          <a:sym typeface="Arial"/>
                        </a:rPr>
                        <a:t>A relation </a:t>
                      </a:r>
                      <a:r>
                        <a:rPr lang="en-US" sz="1200" b="0" i="1" u="none" strike="noStrike" cap="none" baseline="0" dirty="0" smtClean="0">
                          <a:solidFill>
                            <a:schemeClr val="tx1"/>
                          </a:solidFill>
                          <a:latin typeface="+mn-lt"/>
                          <a:ea typeface="+mn-ea"/>
                          <a:cs typeface="+mn-cs"/>
                          <a:sym typeface="Arial"/>
                        </a:rPr>
                        <a:t>R </a:t>
                      </a:r>
                      <a:r>
                        <a:rPr lang="en-US" sz="1200" b="0" i="0" u="none" strike="noStrike" cap="none" baseline="0" dirty="0" smtClean="0">
                          <a:solidFill>
                            <a:schemeClr val="tx1"/>
                          </a:solidFill>
                          <a:latin typeface="+mn-lt"/>
                          <a:ea typeface="+mn-ea"/>
                          <a:cs typeface="+mn-cs"/>
                          <a:sym typeface="Arial"/>
                        </a:rPr>
                        <a:t>and a</a:t>
                      </a:r>
                    </a:p>
                    <a:p>
                      <a:r>
                        <a:rPr lang="en-US" sz="1200" b="0" i="0" u="none" strike="noStrike" cap="none" baseline="0" dirty="0" smtClean="0">
                          <a:solidFill>
                            <a:schemeClr val="tx1"/>
                          </a:solidFill>
                          <a:latin typeface="+mn-lt"/>
                          <a:ea typeface="+mn-ea"/>
                          <a:cs typeface="+mn-cs"/>
                          <a:sym typeface="Arial"/>
                        </a:rPr>
                        <a:t>set of functional</a:t>
                      </a:r>
                    </a:p>
                    <a:p>
                      <a:r>
                        <a:rPr lang="en-US" sz="1200" b="0" i="0" u="none" strike="noStrike" cap="none" baseline="0" dirty="0" smtClean="0">
                          <a:solidFill>
                            <a:schemeClr val="tx1"/>
                          </a:solidFill>
                          <a:latin typeface="+mn-lt"/>
                          <a:ea typeface="+mn-ea"/>
                          <a:cs typeface="+mn-cs"/>
                          <a:sym typeface="Arial"/>
                        </a:rPr>
                        <a:t>dependencies </a:t>
                      </a:r>
                      <a:r>
                        <a:rPr lang="en-US" sz="1200" b="0" i="1" u="none" strike="noStrike" cap="none" baseline="0" dirty="0" smtClean="0">
                          <a:solidFill>
                            <a:schemeClr val="tx1"/>
                          </a:solidFill>
                          <a:latin typeface="+mn-lt"/>
                          <a:ea typeface="+mn-ea"/>
                          <a:cs typeface="+mn-cs"/>
                          <a:sym typeface="Arial"/>
                        </a:rPr>
                        <a:t>F</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0" i="0" u="none" strike="noStrike" cap="none" baseline="0" dirty="0" smtClean="0">
                          <a:solidFill>
                            <a:schemeClr val="tx1"/>
                          </a:solidFill>
                          <a:latin typeface="+mn-lt"/>
                          <a:ea typeface="+mn-ea"/>
                          <a:cs typeface="+mn-cs"/>
                          <a:sym typeface="Arial"/>
                        </a:rPr>
                        <a:t>A set of relations in 3NF</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0" i="0" u="none" strike="noStrike" cap="none" baseline="0" dirty="0" smtClean="0">
                          <a:solidFill>
                            <a:schemeClr val="tx1"/>
                          </a:solidFill>
                          <a:latin typeface="+mn-lt"/>
                          <a:ea typeface="+mn-ea"/>
                          <a:cs typeface="+mn-cs"/>
                          <a:sym typeface="Arial"/>
                        </a:rPr>
                        <a:t>Nonadditive join</a:t>
                      </a:r>
                    </a:p>
                    <a:p>
                      <a:r>
                        <a:rPr lang="en-US" sz="1200" b="0" i="0" u="none" strike="noStrike" cap="none" baseline="0" dirty="0" smtClean="0">
                          <a:solidFill>
                            <a:schemeClr val="tx1"/>
                          </a:solidFill>
                          <a:latin typeface="+mn-lt"/>
                          <a:ea typeface="+mn-ea"/>
                          <a:cs typeface="+mn-cs"/>
                          <a:sym typeface="Arial"/>
                        </a:rPr>
                        <a:t>and dependencypreserving</a:t>
                      </a:r>
                    </a:p>
                    <a:p>
                      <a:r>
                        <a:rPr lang="en-US" sz="1200" b="0" i="0" u="none" strike="noStrike" cap="none" baseline="0" dirty="0" smtClean="0">
                          <a:solidFill>
                            <a:schemeClr val="tx1"/>
                          </a:solidFill>
                          <a:latin typeface="+mn-lt"/>
                          <a:ea typeface="+mn-ea"/>
                          <a:cs typeface="+mn-cs"/>
                          <a:sym typeface="Arial"/>
                        </a:rPr>
                        <a:t>decomposition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0" i="0" u="none" strike="noStrike" cap="none" baseline="0" dirty="0" smtClean="0">
                          <a:solidFill>
                            <a:schemeClr val="tx1"/>
                          </a:solidFill>
                          <a:latin typeface="+mn-lt"/>
                          <a:ea typeface="+mn-ea"/>
                          <a:cs typeface="+mn-cs"/>
                          <a:sym typeface="Arial"/>
                        </a:rPr>
                        <a:t>May not achieve</a:t>
                      </a:r>
                    </a:p>
                    <a:p>
                      <a:r>
                        <a:rPr lang="en-US" sz="1200" b="0" i="0" u="none" strike="noStrike" cap="none" baseline="0" dirty="0" smtClean="0">
                          <a:solidFill>
                            <a:schemeClr val="tx1"/>
                          </a:solidFill>
                          <a:latin typeface="+mn-lt"/>
                          <a:ea typeface="+mn-ea"/>
                          <a:cs typeface="+mn-cs"/>
                          <a:sym typeface="Arial"/>
                        </a:rPr>
                        <a:t>B</a:t>
                      </a:r>
                      <a:r>
                        <a:rPr lang="en-US" sz="100" b="0" i="0" u="none" strike="noStrike" cap="none" baseline="0" dirty="0" smtClean="0">
                          <a:solidFill>
                            <a:schemeClr val="tx1"/>
                          </a:solidFill>
                          <a:latin typeface="+mn-lt"/>
                          <a:ea typeface="+mn-ea"/>
                          <a:cs typeface="+mn-cs"/>
                          <a:sym typeface="Arial"/>
                        </a:rPr>
                        <a:t> </a:t>
                      </a:r>
                      <a:r>
                        <a:rPr lang="en-US" sz="1200" b="0" i="0" u="none" strike="noStrike" cap="none" baseline="0" dirty="0" smtClean="0">
                          <a:solidFill>
                            <a:schemeClr val="tx1"/>
                          </a:solidFill>
                          <a:latin typeface="+mn-lt"/>
                          <a:ea typeface="+mn-ea"/>
                          <a:cs typeface="+mn-cs"/>
                          <a:sym typeface="Arial"/>
                        </a:rPr>
                        <a:t>C</a:t>
                      </a:r>
                      <a:r>
                        <a:rPr lang="en-US" sz="100" b="0" i="0" u="none" strike="noStrike" cap="none" baseline="0" dirty="0" smtClean="0">
                          <a:solidFill>
                            <a:schemeClr val="tx1"/>
                          </a:solidFill>
                          <a:latin typeface="+mn-lt"/>
                          <a:ea typeface="+mn-ea"/>
                          <a:cs typeface="+mn-cs"/>
                          <a:sym typeface="Arial"/>
                        </a:rPr>
                        <a:t> </a:t>
                      </a:r>
                      <a:r>
                        <a:rPr lang="en-US" sz="1200" b="0" i="0" u="none" strike="noStrike" cap="none" baseline="0" dirty="0" smtClean="0">
                          <a:solidFill>
                            <a:schemeClr val="tx1"/>
                          </a:solidFill>
                          <a:latin typeface="+mn-lt"/>
                          <a:ea typeface="+mn-ea"/>
                          <a:cs typeface="+mn-cs"/>
                          <a:sym typeface="Arial"/>
                        </a:rPr>
                        <a:t>N</a:t>
                      </a:r>
                      <a:r>
                        <a:rPr lang="en-US" sz="100" b="0" i="0" u="none" strike="noStrike" cap="none" baseline="0" dirty="0" smtClean="0">
                          <a:solidFill>
                            <a:schemeClr val="tx1"/>
                          </a:solidFill>
                          <a:latin typeface="+mn-lt"/>
                          <a:ea typeface="+mn-ea"/>
                          <a:cs typeface="+mn-cs"/>
                          <a:sym typeface="Arial"/>
                        </a:rPr>
                        <a:t> </a:t>
                      </a:r>
                      <a:r>
                        <a:rPr lang="en-US" sz="1200" b="0" i="0" u="none" strike="noStrike" cap="none" baseline="0" dirty="0" smtClean="0">
                          <a:solidFill>
                            <a:schemeClr val="tx1"/>
                          </a:solidFill>
                          <a:latin typeface="+mn-lt"/>
                          <a:ea typeface="+mn-ea"/>
                          <a:cs typeface="+mn-cs"/>
                          <a:sym typeface="Arial"/>
                        </a:rPr>
                        <a:t>F, but achieves</a:t>
                      </a:r>
                    </a:p>
                    <a:p>
                      <a:r>
                        <a:rPr lang="en-US" sz="1200" b="1" i="0" u="none" strike="noStrike" cap="none" baseline="0" dirty="0" smtClean="0">
                          <a:solidFill>
                            <a:schemeClr val="tx1"/>
                          </a:solidFill>
                          <a:latin typeface="+mn-lt"/>
                          <a:ea typeface="+mn-ea"/>
                          <a:cs typeface="+mn-cs"/>
                          <a:sym typeface="Arial"/>
                        </a:rPr>
                        <a:t>all</a:t>
                      </a:r>
                      <a:r>
                        <a:rPr lang="en-US" sz="1200" b="0" i="1" u="none" strike="noStrike" cap="none" baseline="0" dirty="0" smtClean="0">
                          <a:solidFill>
                            <a:schemeClr val="tx1"/>
                          </a:solidFill>
                          <a:latin typeface="+mn-lt"/>
                          <a:ea typeface="+mn-ea"/>
                          <a:cs typeface="+mn-cs"/>
                          <a:sym typeface="Arial"/>
                        </a:rPr>
                        <a:t> </a:t>
                      </a:r>
                      <a:r>
                        <a:rPr lang="en-US" sz="1200" b="0" i="0" u="none" strike="noStrike" cap="none" baseline="0" dirty="0" smtClean="0">
                          <a:solidFill>
                            <a:schemeClr val="tx1"/>
                          </a:solidFill>
                          <a:latin typeface="+mn-lt"/>
                          <a:ea typeface="+mn-ea"/>
                          <a:cs typeface="+mn-cs"/>
                          <a:sym typeface="Arial"/>
                        </a:rPr>
                        <a:t>desirable properties</a:t>
                      </a:r>
                    </a:p>
                    <a:p>
                      <a:r>
                        <a:rPr lang="en-US" sz="1200" b="0" i="0" u="none" strike="noStrike" cap="none" baseline="0" dirty="0" smtClean="0">
                          <a:solidFill>
                            <a:schemeClr val="tx1"/>
                          </a:solidFill>
                          <a:latin typeface="+mn-lt"/>
                          <a:ea typeface="+mn-ea"/>
                          <a:cs typeface="+mn-cs"/>
                          <a:sym typeface="Arial"/>
                        </a:rPr>
                        <a:t>and 3N</a:t>
                      </a:r>
                      <a:r>
                        <a:rPr lang="en-US" sz="100" b="0" i="0" u="none" strike="noStrike" cap="none" baseline="0" dirty="0" smtClean="0">
                          <a:solidFill>
                            <a:schemeClr val="tx1"/>
                          </a:solidFill>
                          <a:latin typeface="+mn-lt"/>
                          <a:ea typeface="+mn-ea"/>
                          <a:cs typeface="+mn-cs"/>
                          <a:sym typeface="Arial"/>
                        </a:rPr>
                        <a:t> </a:t>
                      </a:r>
                      <a:r>
                        <a:rPr lang="en-US" sz="1200" b="0" i="0" u="none" strike="noStrike" cap="none" baseline="0" dirty="0" smtClean="0">
                          <a:solidFill>
                            <a:schemeClr val="tx1"/>
                          </a:solidFill>
                          <a:latin typeface="+mn-lt"/>
                          <a:ea typeface="+mn-ea"/>
                          <a:cs typeface="+mn-cs"/>
                          <a:sym typeface="Arial"/>
                        </a:rPr>
                        <a:t>F</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34356300"/>
                  </a:ext>
                </a:extLst>
              </a:tr>
              <a:tr h="370840">
                <a:tc>
                  <a:txBody>
                    <a:bodyPr/>
                    <a:lstStyle/>
                    <a:p>
                      <a:r>
                        <a:rPr lang="en-US" sz="1200" b="0" i="0" u="none" strike="noStrike" cap="none" baseline="0" dirty="0" smtClean="0">
                          <a:solidFill>
                            <a:schemeClr val="tx1"/>
                          </a:solidFill>
                          <a:latin typeface="+mn-lt"/>
                          <a:ea typeface="+mn-ea"/>
                          <a:cs typeface="+mn-cs"/>
                          <a:sym typeface="Arial"/>
                        </a:rPr>
                        <a:t>15.5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0" i="0" u="none" strike="noStrike" cap="none" baseline="0" dirty="0" smtClean="0">
                          <a:solidFill>
                            <a:schemeClr val="tx1"/>
                          </a:solidFill>
                          <a:latin typeface="+mn-lt"/>
                          <a:ea typeface="+mn-ea"/>
                          <a:cs typeface="+mn-cs"/>
                          <a:sym typeface="Arial"/>
                        </a:rPr>
                        <a:t>A relation </a:t>
                      </a:r>
                      <a:r>
                        <a:rPr lang="en-US" sz="1200" b="0" i="1" u="none" strike="noStrike" cap="none" baseline="0" dirty="0" smtClean="0">
                          <a:solidFill>
                            <a:schemeClr val="tx1"/>
                          </a:solidFill>
                          <a:latin typeface="+mn-lt"/>
                          <a:ea typeface="+mn-ea"/>
                          <a:cs typeface="+mn-cs"/>
                          <a:sym typeface="Arial"/>
                        </a:rPr>
                        <a:t>R </a:t>
                      </a:r>
                      <a:r>
                        <a:rPr lang="en-US" sz="1200" b="0" i="0" u="none" strike="noStrike" cap="none" baseline="0" dirty="0" smtClean="0">
                          <a:solidFill>
                            <a:schemeClr val="tx1"/>
                          </a:solidFill>
                          <a:latin typeface="+mn-lt"/>
                          <a:ea typeface="+mn-ea"/>
                          <a:cs typeface="+mn-cs"/>
                          <a:sym typeface="Arial"/>
                        </a:rPr>
                        <a:t>and a</a:t>
                      </a:r>
                    </a:p>
                    <a:p>
                      <a:r>
                        <a:rPr lang="en-US" sz="1200" b="0" i="0" u="none" strike="noStrike" cap="none" baseline="0" dirty="0" smtClean="0">
                          <a:solidFill>
                            <a:schemeClr val="tx1"/>
                          </a:solidFill>
                          <a:latin typeface="+mn-lt"/>
                          <a:ea typeface="+mn-ea"/>
                          <a:cs typeface="+mn-cs"/>
                          <a:sym typeface="Arial"/>
                        </a:rPr>
                        <a:t>set of functional</a:t>
                      </a:r>
                    </a:p>
                    <a:p>
                      <a:r>
                        <a:rPr lang="en-US" sz="1200" b="0" i="0" u="none" strike="noStrike" cap="none" baseline="0" dirty="0" smtClean="0">
                          <a:solidFill>
                            <a:schemeClr val="tx1"/>
                          </a:solidFill>
                          <a:latin typeface="+mn-lt"/>
                          <a:ea typeface="+mn-ea"/>
                          <a:cs typeface="+mn-cs"/>
                          <a:sym typeface="Arial"/>
                        </a:rPr>
                        <a:t>dependencies </a:t>
                      </a:r>
                      <a:r>
                        <a:rPr lang="en-US" sz="1200" b="0" i="1" u="none" strike="noStrike" cap="none" baseline="0" dirty="0" smtClean="0">
                          <a:solidFill>
                            <a:schemeClr val="tx1"/>
                          </a:solidFill>
                          <a:latin typeface="+mn-lt"/>
                          <a:ea typeface="+mn-ea"/>
                          <a:cs typeface="+mn-cs"/>
                          <a:sym typeface="Arial"/>
                        </a:rPr>
                        <a:t>F</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0" i="0" u="none" strike="noStrike" cap="none" baseline="0" dirty="0" smtClean="0">
                          <a:solidFill>
                            <a:schemeClr val="tx1"/>
                          </a:solidFill>
                          <a:latin typeface="+mn-lt"/>
                          <a:ea typeface="+mn-ea"/>
                          <a:cs typeface="+mn-cs"/>
                          <a:sym typeface="Arial"/>
                        </a:rPr>
                        <a:t>A set of relations in BCNF</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0" i="0" u="none" strike="noStrike" cap="none" baseline="0" dirty="0" smtClean="0">
                          <a:solidFill>
                            <a:schemeClr val="tx1"/>
                          </a:solidFill>
                          <a:latin typeface="+mn-lt"/>
                          <a:ea typeface="+mn-ea"/>
                          <a:cs typeface="+mn-cs"/>
                          <a:sym typeface="Arial"/>
                        </a:rPr>
                        <a:t>Nonadditive join</a:t>
                      </a:r>
                    </a:p>
                    <a:p>
                      <a:r>
                        <a:rPr lang="en-US" sz="1200" b="0" i="0" u="none" strike="noStrike" cap="none" baseline="0" dirty="0" smtClean="0">
                          <a:solidFill>
                            <a:schemeClr val="tx1"/>
                          </a:solidFill>
                          <a:latin typeface="+mn-lt"/>
                          <a:ea typeface="+mn-ea"/>
                          <a:cs typeface="+mn-cs"/>
                          <a:sym typeface="Arial"/>
                        </a:rPr>
                        <a:t>decomposition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0" i="0" u="none" strike="noStrike" cap="none" baseline="0" dirty="0" smtClean="0">
                          <a:solidFill>
                            <a:schemeClr val="tx1"/>
                          </a:solidFill>
                          <a:latin typeface="+mn-lt"/>
                          <a:ea typeface="+mn-ea"/>
                          <a:cs typeface="+mn-cs"/>
                          <a:sym typeface="Arial"/>
                        </a:rPr>
                        <a:t>No guarantee of</a:t>
                      </a:r>
                    </a:p>
                    <a:p>
                      <a:r>
                        <a:rPr lang="en-US" sz="1200" b="0" i="0" u="none" strike="noStrike" cap="none" baseline="0" dirty="0" smtClean="0">
                          <a:solidFill>
                            <a:schemeClr val="tx1"/>
                          </a:solidFill>
                          <a:latin typeface="+mn-lt"/>
                          <a:ea typeface="+mn-ea"/>
                          <a:cs typeface="+mn-cs"/>
                          <a:sym typeface="Arial"/>
                        </a:rPr>
                        <a:t>dependency preservation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4202689"/>
                  </a:ext>
                </a:extLst>
              </a:tr>
              <a:tr h="370840">
                <a:tc>
                  <a:txBody>
                    <a:bodyPr/>
                    <a:lstStyle/>
                    <a:p>
                      <a:r>
                        <a:rPr lang="en-US" sz="1200" b="0" i="0" u="none" strike="noStrike" cap="none" baseline="0" dirty="0" smtClean="0">
                          <a:solidFill>
                            <a:schemeClr val="tx1"/>
                          </a:solidFill>
                          <a:latin typeface="+mn-lt"/>
                          <a:ea typeface="+mn-ea"/>
                          <a:cs typeface="+mn-cs"/>
                          <a:sym typeface="Arial"/>
                        </a:rPr>
                        <a:t>15.6</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0" i="0" u="none" strike="noStrike" cap="none" baseline="0" dirty="0" smtClean="0">
                          <a:solidFill>
                            <a:schemeClr val="tx1"/>
                          </a:solidFill>
                          <a:latin typeface="+mn-lt"/>
                          <a:ea typeface="+mn-ea"/>
                          <a:cs typeface="+mn-cs"/>
                          <a:sym typeface="Arial"/>
                        </a:rPr>
                        <a:t>A relation </a:t>
                      </a:r>
                      <a:r>
                        <a:rPr lang="en-US" sz="1200" b="0" i="1" u="none" strike="noStrike" cap="none" baseline="0" dirty="0" smtClean="0">
                          <a:solidFill>
                            <a:schemeClr val="tx1"/>
                          </a:solidFill>
                          <a:latin typeface="+mn-lt"/>
                          <a:ea typeface="+mn-ea"/>
                          <a:cs typeface="+mn-cs"/>
                          <a:sym typeface="Arial"/>
                        </a:rPr>
                        <a:t>R </a:t>
                      </a:r>
                      <a:r>
                        <a:rPr lang="en-US" sz="1200" b="0" i="0" u="none" strike="noStrike" cap="none" baseline="0" dirty="0" smtClean="0">
                          <a:solidFill>
                            <a:schemeClr val="tx1"/>
                          </a:solidFill>
                          <a:latin typeface="+mn-lt"/>
                          <a:ea typeface="+mn-ea"/>
                          <a:cs typeface="+mn-cs"/>
                          <a:sym typeface="Arial"/>
                        </a:rPr>
                        <a:t>and a</a:t>
                      </a:r>
                    </a:p>
                    <a:p>
                      <a:r>
                        <a:rPr lang="en-US" sz="1200" b="0" i="0" u="none" strike="noStrike" cap="none" baseline="0" dirty="0" smtClean="0">
                          <a:solidFill>
                            <a:schemeClr val="tx1"/>
                          </a:solidFill>
                          <a:latin typeface="+mn-lt"/>
                          <a:ea typeface="+mn-ea"/>
                          <a:cs typeface="+mn-cs"/>
                          <a:sym typeface="Arial"/>
                        </a:rPr>
                        <a:t>set of functional and</a:t>
                      </a:r>
                    </a:p>
                    <a:p>
                      <a:r>
                        <a:rPr lang="en-US" sz="1200" b="0" i="0" u="none" strike="noStrike" cap="none" baseline="0" dirty="0" smtClean="0">
                          <a:solidFill>
                            <a:schemeClr val="tx1"/>
                          </a:solidFill>
                          <a:latin typeface="+mn-lt"/>
                          <a:ea typeface="+mn-ea"/>
                          <a:cs typeface="+mn-cs"/>
                          <a:sym typeface="Arial"/>
                        </a:rPr>
                        <a:t>multivalued dependencies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0" i="0" u="none" strike="noStrike" cap="none" baseline="0" dirty="0" smtClean="0">
                          <a:solidFill>
                            <a:schemeClr val="tx1"/>
                          </a:solidFill>
                          <a:latin typeface="+mn-lt"/>
                          <a:ea typeface="+mn-ea"/>
                          <a:cs typeface="+mn-cs"/>
                          <a:sym typeface="Arial"/>
                        </a:rPr>
                        <a:t>A set of relations in</a:t>
                      </a:r>
                    </a:p>
                    <a:p>
                      <a:r>
                        <a:rPr lang="en-US" sz="1200" b="0" i="0" u="none" strike="noStrike" cap="none" baseline="0" dirty="0" smtClean="0">
                          <a:solidFill>
                            <a:schemeClr val="tx1"/>
                          </a:solidFill>
                          <a:latin typeface="+mn-lt"/>
                          <a:ea typeface="+mn-ea"/>
                          <a:cs typeface="+mn-cs"/>
                          <a:sym typeface="Arial"/>
                        </a:rPr>
                        <a:t>4N</a:t>
                      </a:r>
                      <a:r>
                        <a:rPr lang="en-US" sz="100" b="0" i="0" u="none" strike="noStrike" cap="none" baseline="0" dirty="0" smtClean="0">
                          <a:solidFill>
                            <a:schemeClr val="tx1"/>
                          </a:solidFill>
                          <a:latin typeface="+mn-lt"/>
                          <a:ea typeface="+mn-ea"/>
                          <a:cs typeface="+mn-cs"/>
                          <a:sym typeface="Arial"/>
                        </a:rPr>
                        <a:t> </a:t>
                      </a:r>
                      <a:r>
                        <a:rPr lang="en-US" sz="1200" b="0" i="0" u="none" strike="noStrike" cap="none" baseline="0" dirty="0" smtClean="0">
                          <a:solidFill>
                            <a:schemeClr val="tx1"/>
                          </a:solidFill>
                          <a:latin typeface="+mn-lt"/>
                          <a:ea typeface="+mn-ea"/>
                          <a:cs typeface="+mn-cs"/>
                          <a:sym typeface="Arial"/>
                        </a:rPr>
                        <a:t>F</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0" i="0" u="none" strike="noStrike" cap="none" baseline="0" dirty="0" smtClean="0">
                          <a:solidFill>
                            <a:schemeClr val="tx1"/>
                          </a:solidFill>
                          <a:latin typeface="+mn-lt"/>
                          <a:ea typeface="+mn-ea"/>
                          <a:cs typeface="+mn-cs"/>
                          <a:sym typeface="Arial"/>
                        </a:rPr>
                        <a:t>Nonadditive join</a:t>
                      </a:r>
                    </a:p>
                    <a:p>
                      <a:r>
                        <a:rPr lang="en-US" sz="1200" b="0" i="0" u="none" strike="noStrike" cap="none" baseline="0" dirty="0" smtClean="0">
                          <a:solidFill>
                            <a:schemeClr val="tx1"/>
                          </a:solidFill>
                          <a:latin typeface="+mn-lt"/>
                          <a:ea typeface="+mn-ea"/>
                          <a:cs typeface="+mn-cs"/>
                          <a:sym typeface="Arial"/>
                        </a:rPr>
                        <a:t>decomposition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0" i="0" u="none" strike="noStrike" cap="none" baseline="0" dirty="0" smtClean="0">
                          <a:solidFill>
                            <a:schemeClr val="tx1"/>
                          </a:solidFill>
                          <a:latin typeface="+mn-lt"/>
                          <a:ea typeface="+mn-ea"/>
                          <a:cs typeface="+mn-cs"/>
                          <a:sym typeface="Arial"/>
                        </a:rPr>
                        <a:t>No guarantee of</a:t>
                      </a:r>
                    </a:p>
                    <a:p>
                      <a:r>
                        <a:rPr lang="en-US" sz="1200" b="0" i="0" u="none" strike="noStrike" cap="none" baseline="0" dirty="0" smtClean="0">
                          <a:solidFill>
                            <a:schemeClr val="tx1"/>
                          </a:solidFill>
                          <a:latin typeface="+mn-lt"/>
                          <a:ea typeface="+mn-ea"/>
                          <a:cs typeface="+mn-cs"/>
                          <a:sym typeface="Arial"/>
                        </a:rPr>
                        <a:t>dependency preservation</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32191792"/>
                  </a:ext>
                </a:extLst>
              </a:tr>
            </a:tbl>
          </a:graphicData>
        </a:graphic>
      </p:graphicFrame>
    </p:spTree>
    <p:extLst>
      <p:ext uri="{BB962C8B-B14F-4D97-AF65-F5344CB8AC3E}">
        <p14:creationId xmlns:p14="http://schemas.microsoft.com/office/powerpoint/2010/main" val="2499910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ea typeface="Times New Roman" charset="0"/>
                <a:cs typeface="Times New Roman" charset="0"/>
              </a:rPr>
              <a:t>15.5 Multivalued </a:t>
            </a:r>
            <a:r>
              <a:rPr lang="en-US" altLang="en-US" dirty="0">
                <a:ea typeface="Times New Roman" charset="0"/>
                <a:cs typeface="Times New Roman" charset="0"/>
              </a:rPr>
              <a:t>Dependencies and Fourth Normal Form </a:t>
            </a:r>
            <a:r>
              <a:rPr lang="en-US" altLang="en-US" dirty="0" smtClean="0">
                <a:ea typeface="Times New Roman" charset="0"/>
                <a:cs typeface="Times New Roman" charset="0"/>
              </a:rPr>
              <a:t>– Further Discussion </a:t>
            </a:r>
            <a:r>
              <a:rPr lang="en-US" altLang="en-US" sz="2000" b="0" dirty="0" smtClean="0">
                <a:ea typeface="Times New Roman" charset="0"/>
                <a:cs typeface="Times New Roman" charset="0"/>
              </a:rPr>
              <a:t>(1 of 6)</a:t>
            </a:r>
            <a:endParaRPr lang="en-US" sz="2000" b="0" dirty="0"/>
          </a:p>
        </p:txBody>
      </p:sp>
      <p:sp>
        <p:nvSpPr>
          <p:cNvPr id="16" name="Text Placeholder 15"/>
          <p:cNvSpPr>
            <a:spLocks noGrp="1"/>
          </p:cNvSpPr>
          <p:nvPr>
            <p:ph type="body" idx="1"/>
          </p:nvPr>
        </p:nvSpPr>
        <p:spPr>
          <a:xfrm>
            <a:off x="457200" y="1600200"/>
            <a:ext cx="8229600" cy="880585"/>
          </a:xfrm>
        </p:spPr>
        <p:txBody>
          <a:bodyPr/>
          <a:lstStyle/>
          <a:p>
            <a:pPr marL="609600" indent="-609600" algn="just">
              <a:lnSpc>
                <a:spcPct val="90000"/>
              </a:lnSpc>
              <a:buFont typeface="Wingdings" charset="2"/>
              <a:buNone/>
            </a:pPr>
            <a:r>
              <a:rPr lang="en-US" altLang="en-US" sz="2000" b="1" dirty="0">
                <a:latin typeface="+mn-lt"/>
                <a:ea typeface="Times New Roman" charset="0"/>
                <a:cs typeface="Times New Roman" charset="0"/>
              </a:rPr>
              <a:t>Definition: </a:t>
            </a:r>
          </a:p>
          <a:p>
            <a:pPr algn="just"/>
            <a:r>
              <a:rPr lang="en-US" altLang="en-US" sz="2000" dirty="0">
                <a:latin typeface="+mn-lt"/>
                <a:ea typeface="Times New Roman" charset="0"/>
                <a:cs typeface="Times New Roman" charset="0"/>
              </a:rPr>
              <a:t>A </a:t>
            </a:r>
            <a:r>
              <a:rPr lang="en-US" altLang="en-US" sz="2000" b="1" dirty="0">
                <a:latin typeface="+mn-lt"/>
                <a:ea typeface="Times New Roman" charset="0"/>
                <a:cs typeface="Times New Roman" charset="0"/>
              </a:rPr>
              <a:t>multivalued dependency </a:t>
            </a:r>
            <a:r>
              <a:rPr lang="en-US" altLang="en-US" sz="2000" dirty="0">
                <a:latin typeface="+mn-lt"/>
                <a:ea typeface="Times New Roman" charset="0"/>
                <a:cs typeface="Times New Roman" charset="0"/>
              </a:rPr>
              <a:t>(</a:t>
            </a:r>
            <a:r>
              <a:rPr lang="en-US" altLang="en-US" sz="2000" b="1" dirty="0">
                <a:latin typeface="+mn-lt"/>
                <a:ea typeface="Times New Roman" charset="0"/>
                <a:cs typeface="Times New Roman" charset="0"/>
              </a:rPr>
              <a:t>M</a:t>
            </a:r>
            <a:r>
              <a:rPr lang="en-US" altLang="en-US" sz="100" b="1" dirty="0">
                <a:latin typeface="+mn-lt"/>
                <a:ea typeface="Times New Roman" charset="0"/>
                <a:cs typeface="Times New Roman" charset="0"/>
              </a:rPr>
              <a:t> </a:t>
            </a:r>
            <a:r>
              <a:rPr lang="en-US" altLang="en-US" sz="2000" b="1" dirty="0">
                <a:latin typeface="+mn-lt"/>
                <a:ea typeface="Times New Roman" charset="0"/>
                <a:cs typeface="Times New Roman" charset="0"/>
              </a:rPr>
              <a:t>V</a:t>
            </a:r>
            <a:r>
              <a:rPr lang="en-US" altLang="en-US" sz="100" b="1" dirty="0">
                <a:latin typeface="+mn-lt"/>
                <a:ea typeface="Times New Roman" charset="0"/>
                <a:cs typeface="Times New Roman" charset="0"/>
              </a:rPr>
              <a:t> </a:t>
            </a:r>
            <a:r>
              <a:rPr lang="en-US" altLang="en-US" sz="2000" b="1" dirty="0">
                <a:latin typeface="+mn-lt"/>
                <a:ea typeface="Times New Roman" charset="0"/>
                <a:cs typeface="Times New Roman" charset="0"/>
              </a:rPr>
              <a:t>D</a:t>
            </a:r>
            <a:r>
              <a:rPr lang="en-US" altLang="en-US" sz="2000" dirty="0" smtClean="0">
                <a:latin typeface="+mn-lt"/>
                <a:ea typeface="Times New Roman" charset="0"/>
                <a:cs typeface="Times New Roman" charset="0"/>
              </a:rPr>
              <a:t>) </a:t>
            </a:r>
            <a:r>
              <a:rPr lang="en-US" altLang="en-US" sz="2000" i="1" dirty="0">
                <a:latin typeface="+mn-lt"/>
                <a:ea typeface="Times New Roman" charset="0"/>
                <a:cs typeface="Times New Roman" charset="0"/>
              </a:rPr>
              <a:t>X</a:t>
            </a:r>
            <a:endParaRPr lang="en-US" sz="2000" dirty="0">
              <a:latin typeface="+mn-lt"/>
            </a:endParaRPr>
          </a:p>
        </p:txBody>
      </p:sp>
      <p:pic>
        <p:nvPicPr>
          <p:cNvPr id="22" name="Picture 21" descr="dash right angle bracket right angle bracket"/>
          <p:cNvPicPr>
            <a:picLocks noChangeAspect="1"/>
          </p:cNvPicPr>
          <p:nvPr/>
        </p:nvPicPr>
        <p:blipFill rotWithShape="1">
          <a:blip r:embed="rId3"/>
          <a:srcRect l="22944" t="12966"/>
          <a:stretch/>
        </p:blipFill>
        <p:spPr>
          <a:xfrm>
            <a:off x="5203112" y="2194414"/>
            <a:ext cx="714059" cy="371424"/>
          </a:xfrm>
          <a:prstGeom prst="rect">
            <a:avLst/>
          </a:prstGeom>
        </p:spPr>
      </p:pic>
      <p:sp>
        <p:nvSpPr>
          <p:cNvPr id="17" name="Content Placeholder 16"/>
          <p:cNvSpPr>
            <a:spLocks noGrp="1"/>
          </p:cNvSpPr>
          <p:nvPr>
            <p:ph sz="quarter" idx="13"/>
          </p:nvPr>
        </p:nvSpPr>
        <p:spPr>
          <a:xfrm>
            <a:off x="454025" y="2044301"/>
            <a:ext cx="8229600" cy="1125361"/>
          </a:xfrm>
        </p:spPr>
        <p:txBody>
          <a:bodyPr/>
          <a:lstStyle/>
          <a:p>
            <a:pPr marL="265113" indent="5118100">
              <a:buNone/>
            </a:pPr>
            <a:r>
              <a:rPr lang="en-US" altLang="en-US" sz="2000" i="1" dirty="0">
                <a:latin typeface="+mn-lt"/>
                <a:ea typeface="Times New Roman" charset="0"/>
                <a:cs typeface="Times New Roman" charset="0"/>
              </a:rPr>
              <a:t>Y</a:t>
            </a:r>
            <a:r>
              <a:rPr lang="en-US" altLang="en-US" sz="2000" dirty="0">
                <a:latin typeface="+mn-lt"/>
                <a:ea typeface="Times New Roman" charset="0"/>
                <a:cs typeface="Times New Roman" charset="0"/>
              </a:rPr>
              <a:t> specified on relation </a:t>
            </a:r>
            <a:r>
              <a:rPr lang="en-US" altLang="en-US" sz="2000" dirty="0" smtClean="0">
                <a:latin typeface="+mn-lt"/>
                <a:ea typeface="Times New Roman" charset="0"/>
                <a:cs typeface="Times New Roman" charset="0"/>
              </a:rPr>
              <a:t>schema </a:t>
            </a:r>
            <a:r>
              <a:rPr lang="en-US" altLang="en-US" sz="2000" i="1" dirty="0">
                <a:latin typeface="+mn-lt"/>
                <a:ea typeface="Times New Roman" charset="0"/>
                <a:cs typeface="Times New Roman" charset="0"/>
              </a:rPr>
              <a:t>R</a:t>
            </a:r>
            <a:r>
              <a:rPr lang="en-US" altLang="en-US" sz="2000" dirty="0">
                <a:latin typeface="+mn-lt"/>
                <a:ea typeface="Times New Roman" charset="0"/>
                <a:cs typeface="Times New Roman" charset="0"/>
              </a:rPr>
              <a:t>, </a:t>
            </a:r>
            <a:r>
              <a:rPr lang="en-US" altLang="en-US" sz="2000" dirty="0" smtClean="0">
                <a:latin typeface="+mn-lt"/>
                <a:ea typeface="Times New Roman" charset="0"/>
                <a:cs typeface="Times New Roman" charset="0"/>
              </a:rPr>
              <a:t>Where </a:t>
            </a:r>
            <a:r>
              <a:rPr lang="en-US" altLang="en-US" sz="2000" i="1" dirty="0">
                <a:latin typeface="+mn-lt"/>
                <a:ea typeface="Times New Roman" charset="0"/>
                <a:cs typeface="Times New Roman" charset="0"/>
              </a:rPr>
              <a:t>X</a:t>
            </a:r>
            <a:r>
              <a:rPr lang="en-US" altLang="en-US" sz="2000" dirty="0">
                <a:latin typeface="+mn-lt"/>
                <a:ea typeface="Times New Roman" charset="0"/>
                <a:cs typeface="Times New Roman" charset="0"/>
              </a:rPr>
              <a:t> and </a:t>
            </a:r>
            <a:r>
              <a:rPr lang="en-US" altLang="en-US" sz="2000" i="1" dirty="0">
                <a:latin typeface="+mn-lt"/>
                <a:ea typeface="Times New Roman" charset="0"/>
                <a:cs typeface="Times New Roman" charset="0"/>
              </a:rPr>
              <a:t>Y</a:t>
            </a:r>
            <a:r>
              <a:rPr lang="en-US" altLang="en-US" sz="2000" dirty="0">
                <a:latin typeface="+mn-lt"/>
                <a:ea typeface="Times New Roman" charset="0"/>
                <a:cs typeface="Times New Roman" charset="0"/>
              </a:rPr>
              <a:t> are both subsets of </a:t>
            </a:r>
            <a:r>
              <a:rPr lang="en-US" altLang="en-US" sz="2000" i="1" dirty="0">
                <a:latin typeface="+mn-lt"/>
                <a:ea typeface="Times New Roman" charset="0"/>
                <a:cs typeface="Times New Roman" charset="0"/>
              </a:rPr>
              <a:t>R</a:t>
            </a:r>
            <a:r>
              <a:rPr lang="en-US" altLang="en-US" sz="2000" dirty="0">
                <a:latin typeface="+mn-lt"/>
                <a:ea typeface="Times New Roman" charset="0"/>
                <a:cs typeface="Times New Roman" charset="0"/>
              </a:rPr>
              <a:t>, specifies the following constraint on </a:t>
            </a:r>
            <a:r>
              <a:rPr lang="en-US" altLang="en-US" sz="2000" dirty="0" smtClean="0">
                <a:latin typeface="+mn-lt"/>
                <a:ea typeface="Times New Roman" charset="0"/>
                <a:cs typeface="Times New Roman" charset="0"/>
              </a:rPr>
              <a:t>any </a:t>
            </a:r>
            <a:r>
              <a:rPr lang="en-US" altLang="en-US" sz="2000" dirty="0">
                <a:latin typeface="+mn-lt"/>
                <a:ea typeface="Times New Roman" charset="0"/>
                <a:cs typeface="Times New Roman" charset="0"/>
              </a:rPr>
              <a:t>relation state </a:t>
            </a:r>
            <a:r>
              <a:rPr lang="en-US" altLang="en-US" sz="2000" dirty="0">
                <a:ea typeface="Times New Roman" charset="0"/>
                <a:cs typeface="Times New Roman" charset="0"/>
              </a:rPr>
              <a:t>relation state </a:t>
            </a:r>
            <a:r>
              <a:rPr lang="en-US" altLang="en-US" sz="2000" i="1" dirty="0">
                <a:ea typeface="Times New Roman" charset="0"/>
                <a:cs typeface="Times New Roman" charset="0"/>
              </a:rPr>
              <a:t>r</a:t>
            </a:r>
            <a:r>
              <a:rPr lang="en-US" altLang="en-US" sz="2000" dirty="0">
                <a:ea typeface="Times New Roman" charset="0"/>
                <a:cs typeface="Times New Roman" charset="0"/>
              </a:rPr>
              <a:t> of </a:t>
            </a:r>
            <a:r>
              <a:rPr lang="en-US" altLang="en-US" sz="2000" i="1" dirty="0">
                <a:ea typeface="Times New Roman" charset="0"/>
                <a:cs typeface="Times New Roman" charset="0"/>
              </a:rPr>
              <a:t>R </a:t>
            </a:r>
            <a:r>
              <a:rPr lang="en-US" altLang="en-US" sz="2000" dirty="0">
                <a:ea typeface="Times New Roman" charset="0"/>
                <a:cs typeface="Times New Roman" charset="0"/>
              </a:rPr>
              <a:t>: </a:t>
            </a:r>
            <a:endParaRPr lang="en-US" altLang="en-US" sz="2000" dirty="0">
              <a:latin typeface="+mn-lt"/>
              <a:ea typeface="Times New Roman" charset="0"/>
              <a:cs typeface="Times New Roman" charset="0"/>
            </a:endParaRPr>
          </a:p>
        </p:txBody>
      </p:sp>
      <p:sp>
        <p:nvSpPr>
          <p:cNvPr id="19" name="Content Placeholder 18"/>
          <p:cNvSpPr>
            <a:spLocks noGrp="1"/>
          </p:cNvSpPr>
          <p:nvPr>
            <p:ph sz="quarter" idx="15"/>
          </p:nvPr>
        </p:nvSpPr>
        <p:spPr>
          <a:xfrm>
            <a:off x="450850" y="3026192"/>
            <a:ext cx="8229600" cy="441994"/>
          </a:xfrm>
        </p:spPr>
        <p:txBody>
          <a:bodyPr/>
          <a:lstStyle/>
          <a:p>
            <a:pPr marL="0" indent="265113">
              <a:buNone/>
            </a:pPr>
            <a:r>
              <a:rPr lang="en-US" altLang="en-US" sz="2000" dirty="0" smtClean="0">
                <a:latin typeface="+mn-lt"/>
                <a:ea typeface="Times New Roman" charset="0"/>
                <a:cs typeface="Times New Roman" charset="0"/>
              </a:rPr>
              <a:t>If </a:t>
            </a:r>
            <a:r>
              <a:rPr lang="en-US" altLang="en-US" sz="2000" dirty="0">
                <a:latin typeface="+mn-lt"/>
                <a:ea typeface="Times New Roman" charset="0"/>
                <a:cs typeface="Times New Roman" charset="0"/>
              </a:rPr>
              <a:t>two tuples </a:t>
            </a:r>
            <a:r>
              <a:rPr lang="en-US" altLang="en-US" sz="2000" i="1" dirty="0">
                <a:latin typeface="+mn-lt"/>
                <a:ea typeface="Times New Roman" charset="0"/>
                <a:cs typeface="Times New Roman" charset="0"/>
              </a:rPr>
              <a:t>t</a:t>
            </a:r>
            <a:r>
              <a:rPr lang="en-US" altLang="en-US" sz="2000" baseline="-30000" dirty="0">
                <a:latin typeface="+mn-lt"/>
                <a:ea typeface="Times New Roman" charset="0"/>
                <a:cs typeface="Times New Roman" charset="0"/>
              </a:rPr>
              <a:t>1</a:t>
            </a:r>
            <a:r>
              <a:rPr lang="en-US" altLang="en-US" sz="2000" dirty="0">
                <a:latin typeface="+mn-lt"/>
                <a:ea typeface="Times New Roman" charset="0"/>
                <a:cs typeface="Times New Roman" charset="0"/>
              </a:rPr>
              <a:t> and </a:t>
            </a:r>
            <a:r>
              <a:rPr lang="en-US" altLang="en-US" sz="2000" i="1" dirty="0">
                <a:latin typeface="+mn-lt"/>
                <a:ea typeface="Times New Roman" charset="0"/>
                <a:cs typeface="Times New Roman" charset="0"/>
              </a:rPr>
              <a:t>t</a:t>
            </a:r>
            <a:r>
              <a:rPr lang="en-US" altLang="en-US" sz="2000" baseline="-30000" dirty="0">
                <a:latin typeface="+mn-lt"/>
                <a:ea typeface="Times New Roman" charset="0"/>
                <a:cs typeface="Times New Roman" charset="0"/>
              </a:rPr>
              <a:t>2</a:t>
            </a:r>
            <a:r>
              <a:rPr lang="en-US" altLang="en-US" sz="2000" dirty="0">
                <a:latin typeface="+mn-lt"/>
                <a:ea typeface="Times New Roman" charset="0"/>
                <a:cs typeface="Times New Roman" charset="0"/>
              </a:rPr>
              <a:t> exist in </a:t>
            </a:r>
            <a:r>
              <a:rPr lang="en-US" altLang="en-US" sz="2000" i="1" dirty="0">
                <a:latin typeface="+mn-lt"/>
                <a:ea typeface="Times New Roman" charset="0"/>
                <a:cs typeface="Times New Roman" charset="0"/>
              </a:rPr>
              <a:t>r</a:t>
            </a:r>
            <a:r>
              <a:rPr lang="en-US" altLang="en-US" sz="2000" dirty="0">
                <a:latin typeface="+mn-lt"/>
                <a:ea typeface="Times New Roman" charset="0"/>
                <a:cs typeface="Times New Roman" charset="0"/>
              </a:rPr>
              <a:t> such </a:t>
            </a:r>
            <a:r>
              <a:rPr lang="en-US" altLang="en-US" sz="2000" dirty="0" smtClean="0">
                <a:latin typeface="+mn-lt"/>
                <a:ea typeface="Times New Roman" charset="0"/>
                <a:cs typeface="Times New Roman" charset="0"/>
              </a:rPr>
              <a:t>that</a:t>
            </a:r>
            <a:endParaRPr lang="en-US" sz="2000" dirty="0">
              <a:latin typeface="+mn-lt"/>
            </a:endParaRPr>
          </a:p>
        </p:txBody>
      </p:sp>
      <p:graphicFrame>
        <p:nvGraphicFramePr>
          <p:cNvPr id="23" name="Object 22" descr="t 1 left bracket X right bracket equals t 2 left bracket X right bracket comma."/>
          <p:cNvGraphicFramePr>
            <a:graphicFrameLocks noChangeAspect="1"/>
          </p:cNvGraphicFramePr>
          <p:nvPr>
            <p:extLst>
              <p:ext uri="{D42A27DB-BD31-4B8C-83A1-F6EECF244321}">
                <p14:modId xmlns:p14="http://schemas.microsoft.com/office/powerpoint/2010/main" val="1605821408"/>
              </p:ext>
            </p:extLst>
          </p:nvPr>
        </p:nvGraphicFramePr>
        <p:xfrm>
          <a:off x="5262104" y="3163234"/>
          <a:ext cx="1128687" cy="273719"/>
        </p:xfrm>
        <a:graphic>
          <a:graphicData uri="http://schemas.openxmlformats.org/presentationml/2006/ole">
            <mc:AlternateContent xmlns:mc="http://schemas.openxmlformats.org/markup-compatibility/2006">
              <mc:Choice xmlns:v="urn:schemas-microsoft-com:vml" Requires="v">
                <p:oleObj spid="_x0000_s25133" name="Equation" r:id="rId4" imgW="939600" imgH="228600" progId="Equation.DSMT4">
                  <p:embed/>
                </p:oleObj>
              </mc:Choice>
              <mc:Fallback>
                <p:oleObj name="Equation" r:id="rId4" imgW="939600" imgH="228600" progId="Equation.DSMT4">
                  <p:embed/>
                  <p:pic>
                    <p:nvPicPr>
                      <p:cNvPr id="10" name="Object 9"/>
                      <p:cNvPicPr/>
                      <p:nvPr/>
                    </p:nvPicPr>
                    <p:blipFill>
                      <a:blip r:embed="rId5"/>
                      <a:stretch>
                        <a:fillRect/>
                      </a:stretch>
                    </p:blipFill>
                    <p:spPr>
                      <a:xfrm>
                        <a:off x="5262104" y="3163234"/>
                        <a:ext cx="1128687" cy="273719"/>
                      </a:xfrm>
                      <a:prstGeom prst="rect">
                        <a:avLst/>
                      </a:prstGeom>
                    </p:spPr>
                  </p:pic>
                </p:oleObj>
              </mc:Fallback>
            </mc:AlternateContent>
          </a:graphicData>
        </a:graphic>
      </p:graphicFrame>
      <p:sp>
        <p:nvSpPr>
          <p:cNvPr id="18" name="Content Placeholder 17"/>
          <p:cNvSpPr>
            <a:spLocks noGrp="1"/>
          </p:cNvSpPr>
          <p:nvPr>
            <p:ph sz="quarter" idx="14"/>
          </p:nvPr>
        </p:nvSpPr>
        <p:spPr>
          <a:xfrm>
            <a:off x="447675" y="3431345"/>
            <a:ext cx="8232775" cy="712997"/>
          </a:xfrm>
        </p:spPr>
        <p:txBody>
          <a:bodyPr/>
          <a:lstStyle/>
          <a:p>
            <a:pPr marL="265113" indent="0">
              <a:buNone/>
            </a:pPr>
            <a:r>
              <a:rPr lang="en-US" altLang="en-US" sz="2000" dirty="0">
                <a:latin typeface="+mn-lt"/>
                <a:ea typeface="Times New Roman" charset="0"/>
                <a:cs typeface="Times New Roman" charset="0"/>
              </a:rPr>
              <a:t>then two tuples </a:t>
            </a:r>
            <a:r>
              <a:rPr lang="en-US" altLang="en-US" sz="2000" i="1" dirty="0">
                <a:latin typeface="+mn-lt"/>
                <a:ea typeface="Times New Roman" charset="0"/>
                <a:cs typeface="Times New Roman" charset="0"/>
              </a:rPr>
              <a:t>t</a:t>
            </a:r>
            <a:r>
              <a:rPr lang="en-US" altLang="en-US" sz="2000" baseline="-30000" dirty="0">
                <a:latin typeface="+mn-lt"/>
                <a:ea typeface="Times New Roman" charset="0"/>
                <a:cs typeface="Times New Roman" charset="0"/>
              </a:rPr>
              <a:t>3</a:t>
            </a:r>
            <a:r>
              <a:rPr lang="en-US" altLang="en-US" sz="2000" dirty="0">
                <a:latin typeface="+mn-lt"/>
                <a:ea typeface="Times New Roman" charset="0"/>
                <a:cs typeface="Times New Roman" charset="0"/>
              </a:rPr>
              <a:t> and </a:t>
            </a:r>
            <a:r>
              <a:rPr lang="en-US" altLang="en-US" sz="2000" i="1" dirty="0">
                <a:latin typeface="+mn-lt"/>
                <a:ea typeface="Times New Roman" charset="0"/>
                <a:cs typeface="Times New Roman" charset="0"/>
              </a:rPr>
              <a:t>t</a:t>
            </a:r>
            <a:r>
              <a:rPr lang="en-US" altLang="en-US" sz="2000" baseline="-30000" dirty="0">
                <a:latin typeface="+mn-lt"/>
                <a:ea typeface="Times New Roman" charset="0"/>
                <a:cs typeface="Times New Roman" charset="0"/>
              </a:rPr>
              <a:t>4</a:t>
            </a:r>
            <a:r>
              <a:rPr lang="en-US" altLang="en-US" sz="2000" dirty="0">
                <a:latin typeface="+mn-lt"/>
                <a:ea typeface="Times New Roman" charset="0"/>
                <a:cs typeface="Times New Roman" charset="0"/>
              </a:rPr>
              <a:t> should also exist in </a:t>
            </a:r>
            <a:r>
              <a:rPr lang="en-US" altLang="en-US" sz="2000" i="1" dirty="0">
                <a:latin typeface="+mn-lt"/>
                <a:ea typeface="Times New Roman" charset="0"/>
                <a:cs typeface="Times New Roman" charset="0"/>
              </a:rPr>
              <a:t>r</a:t>
            </a:r>
            <a:r>
              <a:rPr lang="en-US" altLang="en-US" sz="2000" dirty="0">
                <a:latin typeface="+mn-lt"/>
                <a:ea typeface="Times New Roman" charset="0"/>
                <a:cs typeface="Times New Roman" charset="0"/>
              </a:rPr>
              <a:t> with the following properties, where we use </a:t>
            </a:r>
            <a:r>
              <a:rPr lang="en-US" altLang="en-US" sz="2000" i="1" dirty="0">
                <a:latin typeface="+mn-lt"/>
                <a:ea typeface="Times New Roman" charset="0"/>
                <a:cs typeface="Times New Roman" charset="0"/>
              </a:rPr>
              <a:t>Z</a:t>
            </a:r>
            <a:r>
              <a:rPr lang="en-US" altLang="en-US" sz="2000" dirty="0">
                <a:latin typeface="+mn-lt"/>
                <a:ea typeface="Times New Roman" charset="0"/>
                <a:cs typeface="Times New Roman" charset="0"/>
              </a:rPr>
              <a:t> to </a:t>
            </a:r>
            <a:r>
              <a:rPr lang="en-US" altLang="en-US" sz="2000" dirty="0" smtClean="0">
                <a:latin typeface="+mn-lt"/>
                <a:ea typeface="Times New Roman" charset="0"/>
                <a:cs typeface="Times New Roman" charset="0"/>
              </a:rPr>
              <a:t>denote</a:t>
            </a:r>
          </a:p>
        </p:txBody>
      </p:sp>
      <p:graphicFrame>
        <p:nvGraphicFramePr>
          <p:cNvPr id="24" name="Object 23" descr="left parenthesis R 2 left parenthesis X union Y right parenthesis right parenthesis colon"/>
          <p:cNvGraphicFramePr>
            <a:graphicFrameLocks noChangeAspect="1"/>
          </p:cNvGraphicFramePr>
          <p:nvPr>
            <p:extLst>
              <p:ext uri="{D42A27DB-BD31-4B8C-83A1-F6EECF244321}">
                <p14:modId xmlns:p14="http://schemas.microsoft.com/office/powerpoint/2010/main" val="1247474982"/>
              </p:ext>
            </p:extLst>
          </p:nvPr>
        </p:nvGraphicFramePr>
        <p:xfrm>
          <a:off x="5087185" y="3887396"/>
          <a:ext cx="1122887" cy="256946"/>
        </p:xfrm>
        <a:graphic>
          <a:graphicData uri="http://schemas.openxmlformats.org/presentationml/2006/ole">
            <mc:AlternateContent xmlns:mc="http://schemas.openxmlformats.org/markup-compatibility/2006">
              <mc:Choice xmlns:v="urn:schemas-microsoft-com:vml" Requires="v">
                <p:oleObj spid="_x0000_s25134" name="Equation" r:id="rId6" imgW="888840" imgH="203040" progId="Equation.DSMT4">
                  <p:embed/>
                </p:oleObj>
              </mc:Choice>
              <mc:Fallback>
                <p:oleObj name="Equation" r:id="rId6" imgW="888840" imgH="203040" progId="Equation.DSMT4">
                  <p:embed/>
                  <p:pic>
                    <p:nvPicPr>
                      <p:cNvPr id="9" name="Object 8"/>
                      <p:cNvPicPr/>
                      <p:nvPr/>
                    </p:nvPicPr>
                    <p:blipFill>
                      <a:blip r:embed="rId7"/>
                      <a:stretch>
                        <a:fillRect/>
                      </a:stretch>
                    </p:blipFill>
                    <p:spPr>
                      <a:xfrm>
                        <a:off x="5087185" y="3887396"/>
                        <a:ext cx="1122887" cy="256946"/>
                      </a:xfrm>
                      <a:prstGeom prst="rect">
                        <a:avLst/>
                      </a:prstGeom>
                    </p:spPr>
                  </p:pic>
                </p:oleObj>
              </mc:Fallback>
            </mc:AlternateContent>
          </a:graphicData>
        </a:graphic>
      </p:graphicFrame>
      <p:graphicFrame>
        <p:nvGraphicFramePr>
          <p:cNvPr id="27" name="Object 26" descr="t sub 3 left bracket X right bracket equals t sub 4 left bracket X right bracket equals t sub 1 left bracket X right bracket equals t sub 2 left bracket X right bracket period., t sub 3 left bracket Y right bracket equals t sub 1 left bracket Y right bracket and t sub 4 left bracket Y right bracket equals t sub 2 left bracket Y right bracket period., t sub 3 left bracket Z right bracket and t sub 2 left bracket Z right bracket and t sub 4 left bracket Z right bracket equals t sub 1 left bracket Z right bracket period."/>
          <p:cNvGraphicFramePr>
            <a:graphicFrameLocks noChangeAspect="1"/>
          </p:cNvGraphicFramePr>
          <p:nvPr>
            <p:extLst>
              <p:ext uri="{D42A27DB-BD31-4B8C-83A1-F6EECF244321}">
                <p14:modId xmlns:p14="http://schemas.microsoft.com/office/powerpoint/2010/main" val="1205096017"/>
              </p:ext>
            </p:extLst>
          </p:nvPr>
        </p:nvGraphicFramePr>
        <p:xfrm>
          <a:off x="1799430" y="4194326"/>
          <a:ext cx="3354414" cy="1160873"/>
        </p:xfrm>
        <a:graphic>
          <a:graphicData uri="http://schemas.openxmlformats.org/presentationml/2006/ole">
            <mc:AlternateContent xmlns:mc="http://schemas.openxmlformats.org/markup-compatibility/2006">
              <mc:Choice xmlns:v="urn:schemas-microsoft-com:vml" Requires="v">
                <p:oleObj spid="_x0000_s25135" name="Equation" r:id="rId8" imgW="2019240" imgH="698400" progId="Equation.DSMT4">
                  <p:embed/>
                </p:oleObj>
              </mc:Choice>
              <mc:Fallback>
                <p:oleObj name="Equation" r:id="rId8" imgW="2019240" imgH="698400" progId="Equation.DSMT4">
                  <p:embed/>
                  <p:pic>
                    <p:nvPicPr>
                      <p:cNvPr id="12" name="Object 11"/>
                      <p:cNvPicPr/>
                      <p:nvPr/>
                    </p:nvPicPr>
                    <p:blipFill>
                      <a:blip r:embed="rId9"/>
                      <a:stretch>
                        <a:fillRect/>
                      </a:stretch>
                    </p:blipFill>
                    <p:spPr>
                      <a:xfrm>
                        <a:off x="1799430" y="4194326"/>
                        <a:ext cx="3354414" cy="1160873"/>
                      </a:xfrm>
                      <a:prstGeom prst="rect">
                        <a:avLst/>
                      </a:prstGeom>
                    </p:spPr>
                  </p:pic>
                </p:oleObj>
              </mc:Fallback>
            </mc:AlternateContent>
          </a:graphicData>
        </a:graphic>
      </p:graphicFrame>
      <p:sp>
        <p:nvSpPr>
          <p:cNvPr id="20" name="Content Placeholder 19"/>
          <p:cNvSpPr>
            <a:spLocks noGrp="1"/>
          </p:cNvSpPr>
          <p:nvPr>
            <p:ph sz="quarter" idx="16"/>
          </p:nvPr>
        </p:nvSpPr>
        <p:spPr>
          <a:xfrm>
            <a:off x="457200" y="5415672"/>
            <a:ext cx="1725561" cy="362406"/>
          </a:xfrm>
        </p:spPr>
        <p:txBody>
          <a:bodyPr/>
          <a:lstStyle/>
          <a:p>
            <a:r>
              <a:rPr lang="en-US" altLang="en-US" sz="2000" dirty="0">
                <a:latin typeface="+mn-lt"/>
                <a:ea typeface="Times New Roman" charset="0"/>
                <a:cs typeface="Times New Roman" charset="0"/>
              </a:rPr>
              <a:t>An </a:t>
            </a:r>
            <a:r>
              <a:rPr lang="en-US" altLang="en-US" sz="2000" dirty="0" smtClean="0">
                <a:latin typeface="+mn-lt"/>
                <a:ea typeface="Times New Roman" charset="0"/>
                <a:cs typeface="Times New Roman" charset="0"/>
              </a:rPr>
              <a:t>M</a:t>
            </a:r>
            <a:r>
              <a:rPr lang="en-US" altLang="en-US" sz="100" dirty="0" smtClean="0">
                <a:latin typeface="+mn-lt"/>
                <a:ea typeface="Times New Roman" charset="0"/>
                <a:cs typeface="Times New Roman" charset="0"/>
              </a:rPr>
              <a:t> </a:t>
            </a:r>
            <a:r>
              <a:rPr lang="en-US" altLang="en-US" sz="2000" dirty="0" smtClean="0">
                <a:latin typeface="+mn-lt"/>
                <a:ea typeface="Times New Roman" charset="0"/>
                <a:cs typeface="Times New Roman" charset="0"/>
              </a:rPr>
              <a:t>V</a:t>
            </a:r>
            <a:r>
              <a:rPr lang="en-US" altLang="en-US" sz="100" dirty="0" smtClean="0">
                <a:latin typeface="+mn-lt"/>
                <a:ea typeface="Times New Roman" charset="0"/>
                <a:cs typeface="Times New Roman" charset="0"/>
              </a:rPr>
              <a:t> </a:t>
            </a:r>
            <a:r>
              <a:rPr lang="en-US" altLang="en-US" sz="2000" dirty="0" smtClean="0">
                <a:latin typeface="+mn-lt"/>
                <a:ea typeface="Times New Roman" charset="0"/>
                <a:cs typeface="Times New Roman" charset="0"/>
              </a:rPr>
              <a:t>D </a:t>
            </a:r>
            <a:r>
              <a:rPr lang="en-US" altLang="en-US" sz="2000" i="1" dirty="0" smtClean="0">
                <a:latin typeface="+mn-lt"/>
                <a:ea typeface="Times New Roman" charset="0"/>
                <a:cs typeface="Times New Roman" charset="0"/>
              </a:rPr>
              <a:t>X</a:t>
            </a:r>
            <a:endParaRPr lang="en-US" altLang="en-US" sz="2000" dirty="0">
              <a:latin typeface="+mn-lt"/>
              <a:ea typeface="Times New Roman" charset="0"/>
              <a:cs typeface="Times New Roman" charset="0"/>
            </a:endParaRPr>
          </a:p>
        </p:txBody>
      </p:sp>
      <p:pic>
        <p:nvPicPr>
          <p:cNvPr id="25" name="Picture 24" descr="dash right angle bracket right angle bracket"/>
          <p:cNvPicPr>
            <a:picLocks noChangeAspect="1"/>
          </p:cNvPicPr>
          <p:nvPr/>
        </p:nvPicPr>
        <p:blipFill rotWithShape="1">
          <a:blip r:embed="rId10"/>
          <a:srcRect l="28903" t="-3567"/>
          <a:stretch/>
        </p:blipFill>
        <p:spPr>
          <a:xfrm>
            <a:off x="2075731" y="5489412"/>
            <a:ext cx="723602" cy="428979"/>
          </a:xfrm>
          <a:prstGeom prst="rect">
            <a:avLst/>
          </a:prstGeom>
        </p:spPr>
      </p:pic>
      <p:sp>
        <p:nvSpPr>
          <p:cNvPr id="21" name="Content Placeholder 20"/>
          <p:cNvSpPr>
            <a:spLocks noGrp="1"/>
          </p:cNvSpPr>
          <p:nvPr>
            <p:ph sz="quarter" idx="17"/>
          </p:nvPr>
        </p:nvSpPr>
        <p:spPr>
          <a:xfrm>
            <a:off x="447675" y="5437284"/>
            <a:ext cx="8226425" cy="681587"/>
          </a:xfrm>
        </p:spPr>
        <p:txBody>
          <a:bodyPr/>
          <a:lstStyle/>
          <a:p>
            <a:pPr marL="265113" indent="1887538">
              <a:buNone/>
            </a:pPr>
            <a:r>
              <a:rPr lang="en-US" altLang="en-US" sz="2000" i="1" dirty="0">
                <a:latin typeface="+mn-lt"/>
                <a:ea typeface="Times New Roman" charset="0"/>
                <a:cs typeface="Times New Roman" charset="0"/>
              </a:rPr>
              <a:t>Y</a:t>
            </a:r>
            <a:r>
              <a:rPr lang="en-US" altLang="en-US" sz="2000" dirty="0">
                <a:latin typeface="+mn-lt"/>
                <a:ea typeface="Times New Roman" charset="0"/>
                <a:cs typeface="Times New Roman" charset="0"/>
              </a:rPr>
              <a:t> in </a:t>
            </a:r>
            <a:r>
              <a:rPr lang="en-US" altLang="en-US" sz="2000" i="1" dirty="0">
                <a:latin typeface="+mn-lt"/>
                <a:ea typeface="Times New Roman" charset="0"/>
                <a:cs typeface="Times New Roman" charset="0"/>
              </a:rPr>
              <a:t>R</a:t>
            </a:r>
            <a:r>
              <a:rPr lang="en-US" altLang="en-US" sz="2000" dirty="0">
                <a:latin typeface="+mn-lt"/>
                <a:ea typeface="Times New Roman" charset="0"/>
                <a:cs typeface="Times New Roman" charset="0"/>
              </a:rPr>
              <a:t> is called a </a:t>
            </a:r>
            <a:r>
              <a:rPr lang="en-US" altLang="en-US" sz="2000" b="1" dirty="0">
                <a:latin typeface="+mn-lt"/>
                <a:ea typeface="Times New Roman" charset="0"/>
                <a:cs typeface="Times New Roman" charset="0"/>
              </a:rPr>
              <a:t>trivial M</a:t>
            </a:r>
            <a:r>
              <a:rPr lang="en-US" altLang="en-US" sz="100" b="1" dirty="0">
                <a:latin typeface="+mn-lt"/>
                <a:ea typeface="Times New Roman" charset="0"/>
                <a:cs typeface="Times New Roman" charset="0"/>
              </a:rPr>
              <a:t> </a:t>
            </a:r>
            <a:r>
              <a:rPr lang="en-US" altLang="en-US" sz="2000" b="1" dirty="0">
                <a:latin typeface="+mn-lt"/>
                <a:ea typeface="Times New Roman" charset="0"/>
                <a:cs typeface="Times New Roman" charset="0"/>
              </a:rPr>
              <a:t>V</a:t>
            </a:r>
            <a:r>
              <a:rPr lang="en-US" altLang="en-US" sz="100" b="1" dirty="0">
                <a:latin typeface="+mn-lt"/>
                <a:ea typeface="Times New Roman" charset="0"/>
                <a:cs typeface="Times New Roman" charset="0"/>
              </a:rPr>
              <a:t> </a:t>
            </a:r>
            <a:r>
              <a:rPr lang="en-US" altLang="en-US" sz="2000" b="1" dirty="0">
                <a:latin typeface="+mn-lt"/>
                <a:ea typeface="Times New Roman" charset="0"/>
                <a:cs typeface="Times New Roman" charset="0"/>
              </a:rPr>
              <a:t>D</a:t>
            </a:r>
            <a:r>
              <a:rPr lang="en-US" altLang="en-US" sz="2000" dirty="0">
                <a:latin typeface="+mn-lt"/>
                <a:ea typeface="Times New Roman" charset="0"/>
                <a:cs typeface="Times New Roman" charset="0"/>
              </a:rPr>
              <a:t> if (a) </a:t>
            </a:r>
            <a:r>
              <a:rPr lang="en-US" altLang="en-US" sz="2000" i="1" dirty="0">
                <a:latin typeface="+mn-lt"/>
                <a:ea typeface="Times New Roman" charset="0"/>
                <a:cs typeface="Times New Roman" charset="0"/>
              </a:rPr>
              <a:t>Y</a:t>
            </a:r>
            <a:r>
              <a:rPr lang="en-US" altLang="en-US" sz="2000" dirty="0">
                <a:latin typeface="+mn-lt"/>
                <a:ea typeface="Times New Roman" charset="0"/>
                <a:cs typeface="Times New Roman" charset="0"/>
              </a:rPr>
              <a:t> is a subset of </a:t>
            </a:r>
            <a:r>
              <a:rPr lang="en-US" altLang="en-US" sz="2000" i="1" dirty="0">
                <a:latin typeface="+mn-lt"/>
                <a:ea typeface="Times New Roman" charset="0"/>
                <a:cs typeface="Times New Roman" charset="0"/>
              </a:rPr>
              <a:t>X</a:t>
            </a:r>
            <a:r>
              <a:rPr lang="en-US" altLang="en-US" sz="2000" dirty="0">
                <a:latin typeface="+mn-lt"/>
                <a:ea typeface="Times New Roman" charset="0"/>
                <a:cs typeface="Times New Roman" charset="0"/>
              </a:rPr>
              <a:t>, or (b</a:t>
            </a:r>
            <a:r>
              <a:rPr lang="en-US" altLang="en-US" sz="2000" dirty="0" smtClean="0">
                <a:latin typeface="+mn-lt"/>
                <a:ea typeface="Times New Roman" charset="0"/>
                <a:cs typeface="Times New Roman" charset="0"/>
              </a:rPr>
              <a:t>)</a:t>
            </a:r>
            <a:endParaRPr lang="en-US" sz="2000" dirty="0">
              <a:latin typeface="+mn-lt"/>
            </a:endParaRPr>
          </a:p>
        </p:txBody>
      </p:sp>
      <p:graphicFrame>
        <p:nvGraphicFramePr>
          <p:cNvPr id="26" name="Object 25" descr="X union Y = R period"/>
          <p:cNvGraphicFramePr>
            <a:graphicFrameLocks noChangeAspect="1"/>
          </p:cNvGraphicFramePr>
          <p:nvPr>
            <p:extLst>
              <p:ext uri="{D42A27DB-BD31-4B8C-83A1-F6EECF244321}">
                <p14:modId xmlns:p14="http://schemas.microsoft.com/office/powerpoint/2010/main" val="1390356167"/>
              </p:ext>
            </p:extLst>
          </p:nvPr>
        </p:nvGraphicFramePr>
        <p:xfrm>
          <a:off x="1815784" y="5881689"/>
          <a:ext cx="1109436" cy="243851"/>
        </p:xfrm>
        <a:graphic>
          <a:graphicData uri="http://schemas.openxmlformats.org/presentationml/2006/ole">
            <mc:AlternateContent xmlns:mc="http://schemas.openxmlformats.org/markup-compatibility/2006">
              <mc:Choice xmlns:v="urn:schemas-microsoft-com:vml" Requires="v">
                <p:oleObj spid="_x0000_s25136" name="Equation" r:id="rId11" imgW="749160" imgH="164880" progId="Equation.DSMT4">
                  <p:embed/>
                </p:oleObj>
              </mc:Choice>
              <mc:Fallback>
                <p:oleObj name="Equation" r:id="rId11" imgW="749160" imgH="164880" progId="Equation.DSMT4">
                  <p:embed/>
                  <p:pic>
                    <p:nvPicPr>
                      <p:cNvPr id="11" name="Object 10"/>
                      <p:cNvPicPr/>
                      <p:nvPr/>
                    </p:nvPicPr>
                    <p:blipFill>
                      <a:blip r:embed="rId12"/>
                      <a:stretch>
                        <a:fillRect/>
                      </a:stretch>
                    </p:blipFill>
                    <p:spPr>
                      <a:xfrm>
                        <a:off x="1815784" y="5881689"/>
                        <a:ext cx="1109436" cy="243851"/>
                      </a:xfrm>
                      <a:prstGeom prst="rect">
                        <a:avLst/>
                      </a:prstGeom>
                    </p:spPr>
                  </p:pic>
                </p:oleObj>
              </mc:Fallback>
            </mc:AlternateContent>
          </a:graphicData>
        </a:graphic>
      </p:graphicFrame>
    </p:spTree>
    <p:extLst>
      <p:ext uri="{BB962C8B-B14F-4D97-AF65-F5344CB8AC3E}">
        <p14:creationId xmlns:p14="http://schemas.microsoft.com/office/powerpoint/2010/main" val="7749308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Times New Roman" charset="0"/>
                <a:cs typeface="Times New Roman" charset="0"/>
              </a:rPr>
              <a:t>Multivalued Dependencies and Fourth Normal Form </a:t>
            </a:r>
            <a:r>
              <a:rPr lang="en-US" altLang="en-US" sz="2000" b="0" dirty="0" smtClean="0">
                <a:ea typeface="Times New Roman" charset="0"/>
                <a:cs typeface="Times New Roman" charset="0"/>
              </a:rPr>
              <a:t>(1 </a:t>
            </a:r>
            <a:r>
              <a:rPr lang="en-US" altLang="en-US" sz="2000" b="0" dirty="0">
                <a:ea typeface="Times New Roman" charset="0"/>
                <a:cs typeface="Times New Roman" charset="0"/>
              </a:rPr>
              <a:t>of </a:t>
            </a:r>
            <a:r>
              <a:rPr lang="en-US" altLang="en-US" sz="2000" b="0" dirty="0" smtClean="0">
                <a:ea typeface="Times New Roman" charset="0"/>
                <a:cs typeface="Times New Roman" charset="0"/>
              </a:rPr>
              <a:t>5)</a:t>
            </a:r>
            <a:endParaRPr lang="en-US" dirty="0"/>
          </a:p>
        </p:txBody>
      </p:sp>
      <p:sp>
        <p:nvSpPr>
          <p:cNvPr id="3" name="Text Placeholder 2"/>
          <p:cNvSpPr>
            <a:spLocks noGrp="1"/>
          </p:cNvSpPr>
          <p:nvPr>
            <p:ph type="body" idx="1"/>
          </p:nvPr>
        </p:nvSpPr>
        <p:spPr>
          <a:xfrm>
            <a:off x="457200" y="1600201"/>
            <a:ext cx="8229600" cy="790082"/>
          </a:xfrm>
        </p:spPr>
        <p:txBody>
          <a:bodyPr/>
          <a:lstStyle/>
          <a:p>
            <a:pPr marL="255600" lvl="1" indent="-255600" algn="just">
              <a:spcBef>
                <a:spcPts val="1500"/>
              </a:spcBef>
              <a:buFont typeface="Arial" panose="020B0604020202020204" pitchFamily="34" charset="0"/>
              <a:buChar char="•"/>
            </a:pPr>
            <a:r>
              <a:rPr lang="en-US" altLang="en-US" sz="1800" dirty="0">
                <a:latin typeface="+mn-lt"/>
                <a:ea typeface="Times New Roman" charset="0"/>
                <a:cs typeface="Times New Roman" charset="0"/>
              </a:rPr>
              <a:t>Inference Rules for Functional and Multivalued Dependencies</a:t>
            </a:r>
            <a:r>
              <a:rPr lang="en-US" altLang="en-US" sz="1800" dirty="0" smtClean="0">
                <a:latin typeface="+mn-lt"/>
                <a:ea typeface="Times New Roman" charset="0"/>
                <a:cs typeface="Times New Roman" charset="0"/>
              </a:rPr>
              <a:t>:</a:t>
            </a:r>
          </a:p>
          <a:p>
            <a:pPr marL="741600" lvl="1" indent="-285750"/>
            <a:r>
              <a:rPr lang="en-US" altLang="en-US" sz="1800" dirty="0">
                <a:latin typeface="+mn-lt"/>
                <a:ea typeface="Times New Roman" charset="0"/>
                <a:cs typeface="Times New Roman" charset="0"/>
              </a:rPr>
              <a:t> </a:t>
            </a:r>
            <a:r>
              <a:rPr lang="en-US" sz="1800" dirty="0" smtClean="0">
                <a:latin typeface="+mn-lt"/>
              </a:rPr>
              <a:t>I</a:t>
            </a:r>
            <a:r>
              <a:rPr lang="en-US" sz="100" dirty="0" smtClean="0">
                <a:latin typeface="+mn-lt"/>
              </a:rPr>
              <a:t> </a:t>
            </a:r>
            <a:r>
              <a:rPr lang="en-US" sz="1800" dirty="0" smtClean="0">
                <a:latin typeface="+mn-lt"/>
              </a:rPr>
              <a:t>R1 </a:t>
            </a:r>
            <a:r>
              <a:rPr lang="en-US" sz="1800" dirty="0">
                <a:latin typeface="+mn-lt"/>
              </a:rPr>
              <a:t>(reflexive rule for </a:t>
            </a:r>
            <a:r>
              <a:rPr lang="en-US" sz="1800" dirty="0" smtClean="0">
                <a:latin typeface="+mn-lt"/>
              </a:rPr>
              <a:t>F</a:t>
            </a:r>
            <a:r>
              <a:rPr lang="en-US" sz="100" dirty="0" smtClean="0">
                <a:latin typeface="+mn-lt"/>
              </a:rPr>
              <a:t> </a:t>
            </a:r>
            <a:r>
              <a:rPr lang="en-US" sz="1800" dirty="0" smtClean="0">
                <a:latin typeface="+mn-lt"/>
              </a:rPr>
              <a:t>Ds):</a:t>
            </a:r>
            <a:endParaRPr lang="en-US" altLang="en-US" sz="1800" dirty="0">
              <a:latin typeface="+mn-lt"/>
              <a:ea typeface="Times New Roman" charset="0"/>
              <a:cs typeface="Times New Roman" charset="0"/>
            </a:endParaRPr>
          </a:p>
        </p:txBody>
      </p:sp>
      <p:graphicFrame>
        <p:nvGraphicFramePr>
          <p:cNvPr id="5" name="Object 4" descr="If X superset Y, then X right headed arrow Y period"/>
          <p:cNvGraphicFramePr>
            <a:graphicFrameLocks noChangeAspect="1"/>
          </p:cNvGraphicFramePr>
          <p:nvPr>
            <p:extLst>
              <p:ext uri="{D42A27DB-BD31-4B8C-83A1-F6EECF244321}">
                <p14:modId xmlns:p14="http://schemas.microsoft.com/office/powerpoint/2010/main" val="4111025224"/>
              </p:ext>
            </p:extLst>
          </p:nvPr>
        </p:nvGraphicFramePr>
        <p:xfrm>
          <a:off x="4156075" y="2060575"/>
          <a:ext cx="2151063" cy="280988"/>
        </p:xfrm>
        <a:graphic>
          <a:graphicData uri="http://schemas.openxmlformats.org/presentationml/2006/ole">
            <mc:AlternateContent xmlns:mc="http://schemas.openxmlformats.org/markup-compatibility/2006">
              <mc:Choice xmlns:v="urn:schemas-microsoft-com:vml" Requires="v">
                <p:oleObj spid="_x0000_s36047" name="Equation" r:id="rId3" imgW="1460160" imgH="190440" progId="Equation.DSMT4">
                  <p:embed/>
                </p:oleObj>
              </mc:Choice>
              <mc:Fallback>
                <p:oleObj name="Equation" r:id="rId3" imgW="1460160" imgH="190440" progId="Equation.DSMT4">
                  <p:embed/>
                  <p:pic>
                    <p:nvPicPr>
                      <p:cNvPr id="0" name=""/>
                      <p:cNvPicPr/>
                      <p:nvPr/>
                    </p:nvPicPr>
                    <p:blipFill>
                      <a:blip r:embed="rId4"/>
                      <a:stretch>
                        <a:fillRect/>
                      </a:stretch>
                    </p:blipFill>
                    <p:spPr>
                      <a:xfrm>
                        <a:off x="4156075" y="2060575"/>
                        <a:ext cx="2151063" cy="280988"/>
                      </a:xfrm>
                      <a:prstGeom prst="rect">
                        <a:avLst/>
                      </a:prstGeom>
                    </p:spPr>
                  </p:pic>
                </p:oleObj>
              </mc:Fallback>
            </mc:AlternateContent>
          </a:graphicData>
        </a:graphic>
      </p:graphicFrame>
      <p:sp>
        <p:nvSpPr>
          <p:cNvPr id="4" name="Text Placeholder 3"/>
          <p:cNvSpPr>
            <a:spLocks noGrp="1"/>
          </p:cNvSpPr>
          <p:nvPr>
            <p:ph sz="quarter" idx="13"/>
          </p:nvPr>
        </p:nvSpPr>
        <p:spPr>
          <a:xfrm>
            <a:off x="457200" y="2322307"/>
            <a:ext cx="4395019" cy="403014"/>
          </a:xfrm>
        </p:spPr>
        <p:txBody>
          <a:bodyPr/>
          <a:lstStyle/>
          <a:p>
            <a:pPr marL="741600" indent="-285750">
              <a:spcBef>
                <a:spcPts val="600"/>
              </a:spcBef>
              <a:buFont typeface="Arial" panose="020B0604020202020204" pitchFamily="34" charset="0"/>
              <a:buChar char="–"/>
            </a:pPr>
            <a:r>
              <a:rPr lang="en-US" sz="1800" dirty="0">
                <a:solidFill>
                  <a:schemeClr val="tx1"/>
                </a:solidFill>
                <a:latin typeface="+mn-lt"/>
                <a:cs typeface="Times New Roman" charset="0"/>
              </a:rPr>
              <a:t> </a:t>
            </a:r>
            <a:r>
              <a:rPr lang="en-US" sz="1800" dirty="0" smtClean="0">
                <a:latin typeface="+mn-lt"/>
              </a:rPr>
              <a:t>I</a:t>
            </a:r>
            <a:r>
              <a:rPr lang="en-US" sz="100" dirty="0" smtClean="0">
                <a:latin typeface="+mn-lt"/>
              </a:rPr>
              <a:t> </a:t>
            </a:r>
            <a:r>
              <a:rPr lang="en-US" sz="1800" dirty="0" smtClean="0">
                <a:latin typeface="+mn-lt"/>
              </a:rPr>
              <a:t>R2 </a:t>
            </a:r>
            <a:r>
              <a:rPr lang="en-US" sz="1800" dirty="0">
                <a:latin typeface="+mn-lt"/>
              </a:rPr>
              <a:t>(augmentation rule for </a:t>
            </a:r>
            <a:r>
              <a:rPr lang="en-US" sz="1800" dirty="0" smtClean="0">
                <a:latin typeface="+mn-lt"/>
              </a:rPr>
              <a:t>F</a:t>
            </a:r>
            <a:r>
              <a:rPr lang="en-US" sz="100" dirty="0" smtClean="0">
                <a:latin typeface="+mn-lt"/>
              </a:rPr>
              <a:t> </a:t>
            </a:r>
            <a:r>
              <a:rPr lang="en-US" sz="1800" dirty="0" smtClean="0">
                <a:latin typeface="+mn-lt"/>
              </a:rPr>
              <a:t>D</a:t>
            </a:r>
            <a:r>
              <a:rPr lang="en-US" sz="100" dirty="0" smtClean="0">
                <a:latin typeface="+mn-lt"/>
              </a:rPr>
              <a:t> </a:t>
            </a:r>
            <a:r>
              <a:rPr lang="en-US" sz="1800" dirty="0" smtClean="0">
                <a:latin typeface="+mn-lt"/>
              </a:rPr>
              <a:t>s</a:t>
            </a:r>
            <a:r>
              <a:rPr lang="en-US" sz="1800" dirty="0">
                <a:latin typeface="+mn-lt"/>
              </a:rPr>
              <a:t>):</a:t>
            </a:r>
          </a:p>
        </p:txBody>
      </p:sp>
      <p:pic>
        <p:nvPicPr>
          <p:cNvPr id="21" name="Picture 20" descr="left brace X right headed arrow Y right brace vertical bar = X Z right headed arrow Y Z period"/>
          <p:cNvPicPr>
            <a:picLocks noChangeAspect="1"/>
          </p:cNvPicPr>
          <p:nvPr/>
        </p:nvPicPr>
        <p:blipFill>
          <a:blip r:embed="rId5"/>
          <a:stretch>
            <a:fillRect/>
          </a:stretch>
        </p:blipFill>
        <p:spPr>
          <a:xfrm>
            <a:off x="4775050" y="2296130"/>
            <a:ext cx="2196292" cy="499155"/>
          </a:xfrm>
          <a:prstGeom prst="rect">
            <a:avLst/>
          </a:prstGeom>
        </p:spPr>
      </p:pic>
      <p:sp>
        <p:nvSpPr>
          <p:cNvPr id="7" name="Content Placeholder 6"/>
          <p:cNvSpPr>
            <a:spLocks noGrp="1"/>
          </p:cNvSpPr>
          <p:nvPr>
            <p:ph sz="quarter" idx="14"/>
          </p:nvPr>
        </p:nvSpPr>
        <p:spPr>
          <a:xfrm>
            <a:off x="457200" y="2733118"/>
            <a:ext cx="3912260" cy="470059"/>
          </a:xfrm>
        </p:spPr>
        <p:txBody>
          <a:bodyPr/>
          <a:lstStyle/>
          <a:p>
            <a:pPr marL="741600" indent="-285750">
              <a:spcBef>
                <a:spcPts val="600"/>
              </a:spcBef>
              <a:buFont typeface="Arial" panose="020B0604020202020204" pitchFamily="34" charset="0"/>
              <a:buChar char="–"/>
            </a:pPr>
            <a:r>
              <a:rPr lang="en-US" sz="1800" dirty="0" smtClean="0">
                <a:latin typeface="+mn-lt"/>
              </a:rPr>
              <a:t> I</a:t>
            </a:r>
            <a:r>
              <a:rPr lang="en-US" sz="100" dirty="0" smtClean="0">
                <a:latin typeface="+mn-lt"/>
              </a:rPr>
              <a:t> </a:t>
            </a:r>
            <a:r>
              <a:rPr lang="en-US" sz="1800" dirty="0" smtClean="0">
                <a:latin typeface="+mn-lt"/>
              </a:rPr>
              <a:t>R3 </a:t>
            </a:r>
            <a:r>
              <a:rPr lang="en-US" sz="1800" dirty="0">
                <a:latin typeface="+mn-lt"/>
              </a:rPr>
              <a:t>(transitive rule for </a:t>
            </a:r>
            <a:r>
              <a:rPr lang="en-US" sz="1800" dirty="0" smtClean="0">
                <a:latin typeface="+mn-lt"/>
              </a:rPr>
              <a:t>F</a:t>
            </a:r>
            <a:r>
              <a:rPr lang="en-US" sz="100" dirty="0" smtClean="0">
                <a:latin typeface="+mn-lt"/>
              </a:rPr>
              <a:t> </a:t>
            </a:r>
            <a:r>
              <a:rPr lang="en-US" sz="1800" dirty="0" smtClean="0">
                <a:latin typeface="+mn-lt"/>
              </a:rPr>
              <a:t>D</a:t>
            </a:r>
            <a:r>
              <a:rPr lang="en-US" sz="100" dirty="0" smtClean="0">
                <a:latin typeface="+mn-lt"/>
              </a:rPr>
              <a:t> </a:t>
            </a:r>
            <a:r>
              <a:rPr lang="en-US" sz="1800" dirty="0" smtClean="0">
                <a:latin typeface="+mn-lt"/>
              </a:rPr>
              <a:t>s):</a:t>
            </a:r>
            <a:endParaRPr lang="en-US" sz="1800" dirty="0">
              <a:latin typeface="+mn-lt"/>
            </a:endParaRPr>
          </a:p>
        </p:txBody>
      </p:sp>
      <p:pic>
        <p:nvPicPr>
          <p:cNvPr id="9" name="Picture 8" descr="left brace X right headed arrow Y, Y right headed arrow Z right brace vertical bar = X right headed arrow period"/>
          <p:cNvPicPr>
            <a:picLocks noChangeAspect="1"/>
          </p:cNvPicPr>
          <p:nvPr/>
        </p:nvPicPr>
        <p:blipFill rotWithShape="1">
          <a:blip r:embed="rId6"/>
          <a:srcRect l="10314" t="9711" b="21596"/>
          <a:stretch/>
        </p:blipFill>
        <p:spPr>
          <a:xfrm>
            <a:off x="4268882" y="2802698"/>
            <a:ext cx="2821344" cy="339213"/>
          </a:xfrm>
          <a:prstGeom prst="rect">
            <a:avLst/>
          </a:prstGeom>
        </p:spPr>
      </p:pic>
      <p:sp>
        <p:nvSpPr>
          <p:cNvPr id="8" name="Content Placeholder 7"/>
          <p:cNvSpPr>
            <a:spLocks noGrp="1"/>
          </p:cNvSpPr>
          <p:nvPr>
            <p:ph sz="quarter" idx="15"/>
          </p:nvPr>
        </p:nvSpPr>
        <p:spPr>
          <a:xfrm>
            <a:off x="457200" y="3202873"/>
            <a:ext cx="4866968" cy="394408"/>
          </a:xfrm>
        </p:spPr>
        <p:txBody>
          <a:bodyPr/>
          <a:lstStyle/>
          <a:p>
            <a:pPr marL="742950" indent="-285750">
              <a:spcBef>
                <a:spcPts val="600"/>
              </a:spcBef>
              <a:buFont typeface="Arial" panose="020B0604020202020204" pitchFamily="34" charset="0"/>
              <a:buChar char="–"/>
            </a:pPr>
            <a:r>
              <a:rPr lang="en-US" sz="1800" dirty="0" smtClean="0">
                <a:latin typeface="+mn-lt"/>
              </a:rPr>
              <a:t>I</a:t>
            </a:r>
            <a:r>
              <a:rPr lang="en-US" sz="100" dirty="0" smtClean="0">
                <a:latin typeface="+mn-lt"/>
              </a:rPr>
              <a:t> </a:t>
            </a:r>
            <a:r>
              <a:rPr lang="en-US" sz="1800" dirty="0" smtClean="0">
                <a:latin typeface="+mn-lt"/>
              </a:rPr>
              <a:t>R4 </a:t>
            </a:r>
            <a:r>
              <a:rPr lang="en-US" sz="1800" dirty="0">
                <a:latin typeface="+mn-lt"/>
              </a:rPr>
              <a:t>(complementation rule for </a:t>
            </a:r>
            <a:r>
              <a:rPr lang="en-US" sz="1800" dirty="0" smtClean="0">
                <a:latin typeface="+mn-lt"/>
              </a:rPr>
              <a:t>M</a:t>
            </a:r>
            <a:r>
              <a:rPr lang="en-US" sz="100" dirty="0" smtClean="0">
                <a:latin typeface="+mn-lt"/>
              </a:rPr>
              <a:t> </a:t>
            </a:r>
            <a:r>
              <a:rPr lang="en-US" sz="1800" dirty="0" smtClean="0">
                <a:latin typeface="+mn-lt"/>
              </a:rPr>
              <a:t>V</a:t>
            </a:r>
            <a:r>
              <a:rPr lang="en-US" sz="100" dirty="0" smtClean="0">
                <a:latin typeface="+mn-lt"/>
              </a:rPr>
              <a:t> </a:t>
            </a:r>
            <a:r>
              <a:rPr lang="en-US" sz="1800" dirty="0" smtClean="0">
                <a:latin typeface="+mn-lt"/>
              </a:rPr>
              <a:t>D</a:t>
            </a:r>
            <a:r>
              <a:rPr lang="en-US" sz="100" dirty="0" smtClean="0">
                <a:latin typeface="+mn-lt"/>
              </a:rPr>
              <a:t> </a:t>
            </a:r>
            <a:r>
              <a:rPr lang="en-US" sz="1800" dirty="0" smtClean="0">
                <a:latin typeface="+mn-lt"/>
              </a:rPr>
              <a:t>s): </a:t>
            </a:r>
            <a:endParaRPr lang="en-US" sz="1800" dirty="0">
              <a:latin typeface="+mn-lt"/>
            </a:endParaRPr>
          </a:p>
        </p:txBody>
      </p:sp>
      <p:pic>
        <p:nvPicPr>
          <p:cNvPr id="23" name="Picture 22" descr="left brace X dash right angle bracket right angle bracket Y right brace vertical bar = X dash right angle bracket right angle bracket"/>
          <p:cNvPicPr>
            <a:picLocks noChangeAspect="1"/>
          </p:cNvPicPr>
          <p:nvPr/>
        </p:nvPicPr>
        <p:blipFill rotWithShape="1">
          <a:blip r:embed="rId7"/>
          <a:srcRect l="11136" t="6919"/>
          <a:stretch/>
        </p:blipFill>
        <p:spPr>
          <a:xfrm>
            <a:off x="5201181" y="3245589"/>
            <a:ext cx="2107754" cy="397761"/>
          </a:xfrm>
          <a:prstGeom prst="rect">
            <a:avLst/>
          </a:prstGeom>
        </p:spPr>
      </p:pic>
      <p:graphicFrame>
        <p:nvGraphicFramePr>
          <p:cNvPr id="19" name="Object 18" descr="left parenthesis R minus left parenthesis X union Y right parenthesis right parenthesis right brace period"/>
          <p:cNvGraphicFramePr>
            <a:graphicFrameLocks noChangeAspect="1"/>
          </p:cNvGraphicFramePr>
          <p:nvPr>
            <p:extLst>
              <p:ext uri="{D42A27DB-BD31-4B8C-83A1-F6EECF244321}">
                <p14:modId xmlns:p14="http://schemas.microsoft.com/office/powerpoint/2010/main" val="3626269243"/>
              </p:ext>
            </p:extLst>
          </p:nvPr>
        </p:nvGraphicFramePr>
        <p:xfrm>
          <a:off x="7290078" y="3286708"/>
          <a:ext cx="1291161" cy="279850"/>
        </p:xfrm>
        <a:graphic>
          <a:graphicData uri="http://schemas.openxmlformats.org/presentationml/2006/ole">
            <mc:AlternateContent xmlns:mc="http://schemas.openxmlformats.org/markup-compatibility/2006">
              <mc:Choice xmlns:v="urn:schemas-microsoft-com:vml" Requires="v">
                <p:oleObj spid="_x0000_s36048" name="Equation" r:id="rId8" imgW="939600" imgH="203040" progId="Equation.DSMT4">
                  <p:embed/>
                </p:oleObj>
              </mc:Choice>
              <mc:Fallback>
                <p:oleObj name="Equation" r:id="rId8" imgW="939600" imgH="203040" progId="Equation.DSMT4">
                  <p:embed/>
                  <p:pic>
                    <p:nvPicPr>
                      <p:cNvPr id="5" name="Object 4"/>
                      <p:cNvPicPr/>
                      <p:nvPr/>
                    </p:nvPicPr>
                    <p:blipFill>
                      <a:blip r:embed="rId9"/>
                      <a:stretch>
                        <a:fillRect/>
                      </a:stretch>
                    </p:blipFill>
                    <p:spPr>
                      <a:xfrm>
                        <a:off x="7290078" y="3286708"/>
                        <a:ext cx="1291161" cy="279850"/>
                      </a:xfrm>
                      <a:prstGeom prst="rect">
                        <a:avLst/>
                      </a:prstGeom>
                    </p:spPr>
                  </p:pic>
                </p:oleObj>
              </mc:Fallback>
            </mc:AlternateContent>
          </a:graphicData>
        </a:graphic>
      </p:graphicFrame>
      <p:sp>
        <p:nvSpPr>
          <p:cNvPr id="10" name="Content Placeholder 9"/>
          <p:cNvSpPr>
            <a:spLocks noGrp="1"/>
          </p:cNvSpPr>
          <p:nvPr>
            <p:ph sz="quarter" idx="17"/>
          </p:nvPr>
        </p:nvSpPr>
        <p:spPr>
          <a:xfrm>
            <a:off x="457200" y="3677271"/>
            <a:ext cx="4641548" cy="500063"/>
          </a:xfrm>
        </p:spPr>
        <p:txBody>
          <a:bodyPr/>
          <a:lstStyle/>
          <a:p>
            <a:pPr marL="742950" indent="-285750">
              <a:spcBef>
                <a:spcPts val="600"/>
              </a:spcBef>
              <a:buFont typeface="Arial" panose="020B0604020202020204" pitchFamily="34" charset="0"/>
              <a:buChar char="–"/>
            </a:pPr>
            <a:r>
              <a:rPr lang="en-US" sz="1800" dirty="0" smtClean="0">
                <a:latin typeface="+mn-lt"/>
              </a:rPr>
              <a:t>I</a:t>
            </a:r>
            <a:r>
              <a:rPr lang="en-US" sz="100" dirty="0" smtClean="0">
                <a:latin typeface="+mn-lt"/>
              </a:rPr>
              <a:t> </a:t>
            </a:r>
            <a:r>
              <a:rPr lang="en-US" sz="1800" dirty="0" smtClean="0">
                <a:latin typeface="+mn-lt"/>
              </a:rPr>
              <a:t>R5 </a:t>
            </a:r>
            <a:r>
              <a:rPr lang="en-US" sz="1800" dirty="0">
                <a:latin typeface="+mn-lt"/>
              </a:rPr>
              <a:t>(augmentation rule for </a:t>
            </a:r>
            <a:r>
              <a:rPr lang="en-US" sz="1800" dirty="0" smtClean="0">
                <a:latin typeface="+mn-lt"/>
              </a:rPr>
              <a:t>M</a:t>
            </a:r>
            <a:r>
              <a:rPr lang="en-US" sz="100" dirty="0" smtClean="0">
                <a:latin typeface="+mn-lt"/>
              </a:rPr>
              <a:t> </a:t>
            </a:r>
            <a:r>
              <a:rPr lang="en-US" sz="1800" dirty="0" smtClean="0">
                <a:latin typeface="+mn-lt"/>
              </a:rPr>
              <a:t>V</a:t>
            </a:r>
            <a:r>
              <a:rPr lang="en-US" sz="100" dirty="0" smtClean="0">
                <a:latin typeface="+mn-lt"/>
              </a:rPr>
              <a:t> </a:t>
            </a:r>
            <a:r>
              <a:rPr lang="en-US" sz="1800" dirty="0" smtClean="0">
                <a:latin typeface="+mn-lt"/>
              </a:rPr>
              <a:t>Ds): If</a:t>
            </a:r>
            <a:endParaRPr lang="en-US" sz="1800" dirty="0">
              <a:latin typeface="+mn-lt"/>
            </a:endParaRPr>
          </a:p>
        </p:txBody>
      </p:sp>
      <p:pic>
        <p:nvPicPr>
          <p:cNvPr id="24" name="Picture 23" descr="X dash right angle bracket right angle bracket Y"/>
          <p:cNvPicPr>
            <a:picLocks noChangeAspect="1"/>
          </p:cNvPicPr>
          <p:nvPr/>
        </p:nvPicPr>
        <p:blipFill rotWithShape="1">
          <a:blip r:embed="rId10"/>
          <a:srcRect l="34027" t="6714" b="-1"/>
          <a:stretch/>
        </p:blipFill>
        <p:spPr>
          <a:xfrm>
            <a:off x="5123081" y="3740522"/>
            <a:ext cx="992104" cy="414267"/>
          </a:xfrm>
          <a:prstGeom prst="rect">
            <a:avLst/>
          </a:prstGeom>
        </p:spPr>
      </p:pic>
      <p:graphicFrame>
        <p:nvGraphicFramePr>
          <p:cNvPr id="25" name="Object 24" descr="and W union Z then"/>
          <p:cNvGraphicFramePr>
            <a:graphicFrameLocks noChangeAspect="1"/>
          </p:cNvGraphicFramePr>
          <p:nvPr>
            <p:extLst>
              <p:ext uri="{D42A27DB-BD31-4B8C-83A1-F6EECF244321}">
                <p14:modId xmlns:p14="http://schemas.microsoft.com/office/powerpoint/2010/main" val="2451840601"/>
              </p:ext>
            </p:extLst>
          </p:nvPr>
        </p:nvGraphicFramePr>
        <p:xfrm>
          <a:off x="6097842" y="3782552"/>
          <a:ext cx="1517650" cy="244475"/>
        </p:xfrm>
        <a:graphic>
          <a:graphicData uri="http://schemas.openxmlformats.org/presentationml/2006/ole">
            <mc:AlternateContent xmlns:mc="http://schemas.openxmlformats.org/markup-compatibility/2006">
              <mc:Choice xmlns:v="urn:schemas-microsoft-com:vml" Requires="v">
                <p:oleObj spid="_x0000_s36049" name="Equation" r:id="rId11" imgW="1104840" imgH="177480" progId="Equation.DSMT4">
                  <p:embed/>
                </p:oleObj>
              </mc:Choice>
              <mc:Fallback>
                <p:oleObj name="Equation" r:id="rId11" imgW="1104840" imgH="177480" progId="Equation.DSMT4">
                  <p:embed/>
                  <p:pic>
                    <p:nvPicPr>
                      <p:cNvPr id="19" name="Object 18"/>
                      <p:cNvPicPr/>
                      <p:nvPr/>
                    </p:nvPicPr>
                    <p:blipFill>
                      <a:blip r:embed="rId12"/>
                      <a:stretch>
                        <a:fillRect/>
                      </a:stretch>
                    </p:blipFill>
                    <p:spPr>
                      <a:xfrm>
                        <a:off x="6097842" y="3782552"/>
                        <a:ext cx="1517650" cy="244475"/>
                      </a:xfrm>
                      <a:prstGeom prst="rect">
                        <a:avLst/>
                      </a:prstGeom>
                    </p:spPr>
                  </p:pic>
                </p:oleObj>
              </mc:Fallback>
            </mc:AlternateContent>
          </a:graphicData>
        </a:graphic>
      </p:graphicFrame>
      <p:pic>
        <p:nvPicPr>
          <p:cNvPr id="26" name="Picture 25" descr="W X dash right angle bracket right angle bracket Y Z period"/>
          <p:cNvPicPr>
            <a:picLocks noChangeAspect="1"/>
          </p:cNvPicPr>
          <p:nvPr/>
        </p:nvPicPr>
        <p:blipFill>
          <a:blip r:embed="rId13"/>
          <a:stretch>
            <a:fillRect/>
          </a:stretch>
        </p:blipFill>
        <p:spPr>
          <a:xfrm>
            <a:off x="7568690" y="3725691"/>
            <a:ext cx="1361150" cy="406039"/>
          </a:xfrm>
          <a:prstGeom prst="rect">
            <a:avLst/>
          </a:prstGeom>
        </p:spPr>
      </p:pic>
      <p:sp>
        <p:nvSpPr>
          <p:cNvPr id="11" name="Content Placeholder 10"/>
          <p:cNvSpPr>
            <a:spLocks noGrp="1"/>
          </p:cNvSpPr>
          <p:nvPr>
            <p:ph sz="quarter" idx="18"/>
          </p:nvPr>
        </p:nvSpPr>
        <p:spPr>
          <a:xfrm>
            <a:off x="457200" y="4086277"/>
            <a:ext cx="3983627" cy="457200"/>
          </a:xfrm>
        </p:spPr>
        <p:txBody>
          <a:bodyPr/>
          <a:lstStyle/>
          <a:p>
            <a:pPr marL="742950" indent="-285750">
              <a:spcBef>
                <a:spcPts val="600"/>
              </a:spcBef>
              <a:buFont typeface="Arial" panose="020B0604020202020204" pitchFamily="34" charset="0"/>
              <a:buChar char="–"/>
            </a:pPr>
            <a:r>
              <a:rPr lang="en-US" sz="1800" dirty="0" smtClean="0">
                <a:latin typeface="+mn-lt"/>
              </a:rPr>
              <a:t>I</a:t>
            </a:r>
            <a:r>
              <a:rPr lang="en-US" sz="100" dirty="0" smtClean="0">
                <a:latin typeface="+mn-lt"/>
              </a:rPr>
              <a:t> </a:t>
            </a:r>
            <a:r>
              <a:rPr lang="en-US" sz="1800" dirty="0" smtClean="0">
                <a:latin typeface="+mn-lt"/>
              </a:rPr>
              <a:t>R6 </a:t>
            </a:r>
            <a:r>
              <a:rPr lang="en-US" sz="1800" dirty="0">
                <a:latin typeface="+mn-lt"/>
              </a:rPr>
              <a:t>(transitive rule for </a:t>
            </a:r>
            <a:r>
              <a:rPr lang="en-US" sz="1800" dirty="0" smtClean="0">
                <a:latin typeface="+mn-lt"/>
              </a:rPr>
              <a:t>M</a:t>
            </a:r>
            <a:r>
              <a:rPr lang="en-US" sz="100" dirty="0" smtClean="0">
                <a:latin typeface="+mn-lt"/>
              </a:rPr>
              <a:t> </a:t>
            </a:r>
            <a:r>
              <a:rPr lang="en-US" sz="1800" dirty="0" smtClean="0">
                <a:latin typeface="+mn-lt"/>
              </a:rPr>
              <a:t>V</a:t>
            </a:r>
            <a:r>
              <a:rPr lang="en-US" sz="100" dirty="0" smtClean="0">
                <a:latin typeface="+mn-lt"/>
              </a:rPr>
              <a:t> </a:t>
            </a:r>
            <a:r>
              <a:rPr lang="en-US" sz="1800" dirty="0" smtClean="0">
                <a:latin typeface="+mn-lt"/>
              </a:rPr>
              <a:t>D</a:t>
            </a:r>
            <a:r>
              <a:rPr lang="en-US" sz="100" dirty="0" smtClean="0">
                <a:latin typeface="+mn-lt"/>
              </a:rPr>
              <a:t> </a:t>
            </a:r>
            <a:r>
              <a:rPr lang="en-US" sz="1800" dirty="0" smtClean="0">
                <a:latin typeface="+mn-lt"/>
              </a:rPr>
              <a:t>s</a:t>
            </a:r>
            <a:r>
              <a:rPr lang="en-US" sz="1800" dirty="0">
                <a:latin typeface="+mn-lt"/>
              </a:rPr>
              <a:t>):</a:t>
            </a:r>
          </a:p>
        </p:txBody>
      </p:sp>
      <p:pic>
        <p:nvPicPr>
          <p:cNvPr id="27" name="Picture 26" descr="left brace X dash right angle bracket right angle bracket Y, Y dash right angle bracket right angle bracket Z right brace vertical bar = X dash right angle bracket right angle bracket left parenthesis Z minus Y right parenthesis period"/>
          <p:cNvPicPr>
            <a:picLocks noChangeAspect="1"/>
          </p:cNvPicPr>
          <p:nvPr/>
        </p:nvPicPr>
        <p:blipFill>
          <a:blip r:embed="rId14"/>
          <a:stretch>
            <a:fillRect/>
          </a:stretch>
        </p:blipFill>
        <p:spPr>
          <a:xfrm>
            <a:off x="4369460" y="4116014"/>
            <a:ext cx="3445244" cy="394628"/>
          </a:xfrm>
          <a:prstGeom prst="rect">
            <a:avLst/>
          </a:prstGeom>
        </p:spPr>
      </p:pic>
      <p:sp>
        <p:nvSpPr>
          <p:cNvPr id="12" name="Content Placeholder 11"/>
          <p:cNvSpPr>
            <a:spLocks noGrp="1"/>
          </p:cNvSpPr>
          <p:nvPr>
            <p:ph sz="quarter" idx="19"/>
          </p:nvPr>
        </p:nvSpPr>
        <p:spPr>
          <a:xfrm>
            <a:off x="457199" y="4480380"/>
            <a:ext cx="4641549" cy="490135"/>
          </a:xfrm>
        </p:spPr>
        <p:txBody>
          <a:bodyPr/>
          <a:lstStyle/>
          <a:p>
            <a:pPr marL="742950" indent="-285750">
              <a:spcBef>
                <a:spcPts val="600"/>
              </a:spcBef>
              <a:buFont typeface="Arial" panose="020B0604020202020204" pitchFamily="34" charset="0"/>
              <a:buChar char="–"/>
            </a:pPr>
            <a:r>
              <a:rPr lang="en-US" sz="1800" dirty="0" smtClean="0">
                <a:latin typeface="+mn-lt"/>
              </a:rPr>
              <a:t>I</a:t>
            </a:r>
            <a:r>
              <a:rPr lang="en-US" sz="100" dirty="0" smtClean="0">
                <a:latin typeface="+mn-lt"/>
              </a:rPr>
              <a:t> </a:t>
            </a:r>
            <a:r>
              <a:rPr lang="en-US" sz="1800" dirty="0" smtClean="0">
                <a:latin typeface="+mn-lt"/>
              </a:rPr>
              <a:t>R7 </a:t>
            </a:r>
            <a:r>
              <a:rPr lang="en-US" sz="1800" dirty="0">
                <a:latin typeface="+mn-lt"/>
              </a:rPr>
              <a:t>(replication rule for </a:t>
            </a:r>
            <a:r>
              <a:rPr lang="en-US" sz="1800" dirty="0" smtClean="0">
                <a:latin typeface="+mn-lt"/>
              </a:rPr>
              <a:t>F</a:t>
            </a:r>
            <a:r>
              <a:rPr lang="en-US" sz="100" dirty="0" smtClean="0">
                <a:latin typeface="+mn-lt"/>
              </a:rPr>
              <a:t> </a:t>
            </a:r>
            <a:r>
              <a:rPr lang="en-US" sz="1800" dirty="0" smtClean="0">
                <a:latin typeface="+mn-lt"/>
              </a:rPr>
              <a:t>D </a:t>
            </a:r>
            <a:r>
              <a:rPr lang="en-US" sz="1800" dirty="0">
                <a:latin typeface="+mn-lt"/>
              </a:rPr>
              <a:t>to </a:t>
            </a:r>
            <a:r>
              <a:rPr lang="en-US" sz="1800" dirty="0" smtClean="0">
                <a:latin typeface="+mn-lt"/>
              </a:rPr>
              <a:t>M</a:t>
            </a:r>
            <a:r>
              <a:rPr lang="en-US" sz="100" dirty="0" smtClean="0">
                <a:latin typeface="+mn-lt"/>
              </a:rPr>
              <a:t> </a:t>
            </a:r>
            <a:r>
              <a:rPr lang="en-US" sz="1800" dirty="0" smtClean="0">
                <a:latin typeface="+mn-lt"/>
              </a:rPr>
              <a:t>V</a:t>
            </a:r>
            <a:r>
              <a:rPr lang="en-US" sz="100" dirty="0" smtClean="0">
                <a:latin typeface="+mn-lt"/>
              </a:rPr>
              <a:t> </a:t>
            </a:r>
            <a:r>
              <a:rPr lang="en-US" sz="1800" dirty="0" smtClean="0">
                <a:latin typeface="+mn-lt"/>
              </a:rPr>
              <a:t>D): </a:t>
            </a:r>
            <a:endParaRPr lang="en-US" sz="1800" dirty="0">
              <a:latin typeface="+mn-lt"/>
            </a:endParaRPr>
          </a:p>
        </p:txBody>
      </p:sp>
      <p:pic>
        <p:nvPicPr>
          <p:cNvPr id="28" name="Picture 27" descr="left brace X dash right angle bracket Y right brace vertical bar = X dash right angle bracket right angle bracket Y period"/>
          <p:cNvPicPr>
            <a:picLocks noChangeAspect="1"/>
          </p:cNvPicPr>
          <p:nvPr/>
        </p:nvPicPr>
        <p:blipFill>
          <a:blip r:embed="rId15"/>
          <a:stretch>
            <a:fillRect/>
          </a:stretch>
        </p:blipFill>
        <p:spPr>
          <a:xfrm>
            <a:off x="5098748" y="4497624"/>
            <a:ext cx="2058035" cy="429699"/>
          </a:xfrm>
          <a:prstGeom prst="rect">
            <a:avLst/>
          </a:prstGeom>
        </p:spPr>
      </p:pic>
      <p:sp>
        <p:nvSpPr>
          <p:cNvPr id="13" name="Content Placeholder 12"/>
          <p:cNvSpPr>
            <a:spLocks noGrp="1"/>
          </p:cNvSpPr>
          <p:nvPr>
            <p:ph sz="quarter" idx="20"/>
          </p:nvPr>
        </p:nvSpPr>
        <p:spPr>
          <a:xfrm>
            <a:off x="457200" y="4881722"/>
            <a:ext cx="8413647" cy="439895"/>
          </a:xfrm>
        </p:spPr>
        <p:txBody>
          <a:bodyPr/>
          <a:lstStyle/>
          <a:p>
            <a:pPr marL="740664" lvl="1" indent="-283464"/>
            <a:r>
              <a:rPr lang="en-US" sz="1800" dirty="0" smtClean="0">
                <a:latin typeface="+mn-lt"/>
              </a:rPr>
              <a:t>I</a:t>
            </a:r>
            <a:r>
              <a:rPr lang="en-US" sz="100" dirty="0" smtClean="0">
                <a:latin typeface="+mn-lt"/>
              </a:rPr>
              <a:t> </a:t>
            </a:r>
            <a:r>
              <a:rPr lang="en-US" sz="1800" dirty="0" smtClean="0">
                <a:latin typeface="+mn-lt"/>
              </a:rPr>
              <a:t>R8 </a:t>
            </a:r>
            <a:r>
              <a:rPr lang="en-US" sz="1800" dirty="0">
                <a:latin typeface="+mn-lt"/>
              </a:rPr>
              <a:t>(coalescence rule for </a:t>
            </a:r>
            <a:r>
              <a:rPr lang="en-US" sz="1800" dirty="0" smtClean="0">
                <a:latin typeface="+mn-lt"/>
              </a:rPr>
              <a:t>F</a:t>
            </a:r>
            <a:r>
              <a:rPr lang="en-US" sz="100" dirty="0" smtClean="0">
                <a:latin typeface="+mn-lt"/>
              </a:rPr>
              <a:t> </a:t>
            </a:r>
            <a:r>
              <a:rPr lang="en-US" sz="1800" dirty="0" smtClean="0">
                <a:latin typeface="+mn-lt"/>
              </a:rPr>
              <a:t>D</a:t>
            </a:r>
            <a:r>
              <a:rPr lang="en-US" sz="100" dirty="0" smtClean="0">
                <a:latin typeface="+mn-lt"/>
              </a:rPr>
              <a:t> </a:t>
            </a:r>
            <a:r>
              <a:rPr lang="en-US" sz="1800" dirty="0" smtClean="0">
                <a:latin typeface="+mn-lt"/>
              </a:rPr>
              <a:t>s </a:t>
            </a:r>
            <a:r>
              <a:rPr lang="en-US" sz="1800" dirty="0">
                <a:latin typeface="+mn-lt"/>
              </a:rPr>
              <a:t>and </a:t>
            </a:r>
            <a:r>
              <a:rPr lang="en-US" sz="1800" dirty="0" smtClean="0">
                <a:latin typeface="+mn-lt"/>
              </a:rPr>
              <a:t>M</a:t>
            </a:r>
            <a:r>
              <a:rPr lang="en-US" sz="100" dirty="0" smtClean="0">
                <a:latin typeface="+mn-lt"/>
              </a:rPr>
              <a:t> </a:t>
            </a:r>
            <a:r>
              <a:rPr lang="en-US" sz="1800" dirty="0" smtClean="0">
                <a:latin typeface="+mn-lt"/>
              </a:rPr>
              <a:t>V</a:t>
            </a:r>
            <a:r>
              <a:rPr lang="en-US" sz="100" dirty="0" smtClean="0">
                <a:latin typeface="+mn-lt"/>
              </a:rPr>
              <a:t> </a:t>
            </a:r>
            <a:r>
              <a:rPr lang="en-US" sz="1800" dirty="0" smtClean="0">
                <a:latin typeface="+mn-lt"/>
              </a:rPr>
              <a:t>D</a:t>
            </a:r>
            <a:r>
              <a:rPr lang="en-US" sz="100" dirty="0" smtClean="0">
                <a:latin typeface="+mn-lt"/>
              </a:rPr>
              <a:t> </a:t>
            </a:r>
            <a:r>
              <a:rPr lang="en-US" sz="1800" dirty="0" smtClean="0">
                <a:latin typeface="+mn-lt"/>
              </a:rPr>
              <a:t>s): </a:t>
            </a:r>
            <a:r>
              <a:rPr lang="en-US" altLang="en-US" sz="2000" dirty="0">
                <a:latin typeface="+mn-lt"/>
                <a:ea typeface="Times New Roman" charset="0"/>
                <a:cs typeface="Times New Roman" charset="0"/>
              </a:rPr>
              <a:t>If </a:t>
            </a:r>
            <a:r>
              <a:rPr lang="en-US" altLang="en-US" sz="2000" i="1" dirty="0">
                <a:latin typeface="+mn-lt"/>
                <a:ea typeface="Times New Roman" charset="0"/>
                <a:cs typeface="Times New Roman" charset="0"/>
              </a:rPr>
              <a:t>X</a:t>
            </a:r>
            <a:r>
              <a:rPr lang="en-US" altLang="en-US" sz="2000" dirty="0">
                <a:latin typeface="+mn-lt"/>
                <a:ea typeface="Times New Roman" charset="0"/>
                <a:cs typeface="Times New Roman" charset="0"/>
              </a:rPr>
              <a:t> —&gt;&gt;</a:t>
            </a:r>
            <a:r>
              <a:rPr lang="en-US" altLang="en-US" sz="2000" i="1" dirty="0">
                <a:latin typeface="+mn-lt"/>
                <a:ea typeface="Times New Roman" charset="0"/>
                <a:cs typeface="Times New Roman" charset="0"/>
              </a:rPr>
              <a:t> </a:t>
            </a:r>
            <a:r>
              <a:rPr lang="en-US" altLang="en-US" sz="2000" i="1" dirty="0" smtClean="0">
                <a:latin typeface="+mn-lt"/>
                <a:ea typeface="Times New Roman" charset="0"/>
                <a:cs typeface="Times New Roman" charset="0"/>
              </a:rPr>
              <a:t>Y</a:t>
            </a:r>
            <a:endParaRPr lang="en-US" altLang="en-US" sz="2000" dirty="0" smtClean="0">
              <a:latin typeface="+mn-lt"/>
              <a:ea typeface="Times New Roman" charset="0"/>
              <a:cs typeface="Times New Roman" charset="0"/>
            </a:endParaRPr>
          </a:p>
        </p:txBody>
      </p:sp>
      <p:sp>
        <p:nvSpPr>
          <p:cNvPr id="14" name="Content Placeholder 13" descr="W intersection T is empty comma left parenthesis b right parenthesis W right headed arrow Z comma and left parenthesis C right parenthesis Y superset Z comma then X right headed arrow Z."/>
          <p:cNvSpPr>
            <a:spLocks noGrp="1"/>
          </p:cNvSpPr>
          <p:nvPr>
            <p:ph sz="quarter" idx="21"/>
          </p:nvPr>
        </p:nvSpPr>
        <p:spPr>
          <a:xfrm>
            <a:off x="457199" y="5341595"/>
            <a:ext cx="8406581" cy="784212"/>
          </a:xfrm>
        </p:spPr>
        <p:txBody>
          <a:bodyPr/>
          <a:lstStyle/>
          <a:p>
            <a:pPr marL="738188" indent="0">
              <a:buNone/>
            </a:pPr>
            <a:r>
              <a:rPr lang="en-US" altLang="en-US" sz="1800" dirty="0">
                <a:latin typeface="+mn-lt"/>
                <a:ea typeface="Times New Roman" charset="0"/>
                <a:cs typeface="Times New Roman" charset="0"/>
              </a:rPr>
              <a:t>and there exists </a:t>
            </a:r>
            <a:r>
              <a:rPr lang="en-US" altLang="en-US" sz="1800" i="1" dirty="0">
                <a:latin typeface="+mn-lt"/>
                <a:ea typeface="Times New Roman" charset="0"/>
                <a:cs typeface="Times New Roman" charset="0"/>
              </a:rPr>
              <a:t>W</a:t>
            </a:r>
            <a:r>
              <a:rPr lang="en-US" altLang="en-US" sz="1800" dirty="0">
                <a:latin typeface="+mn-lt"/>
                <a:ea typeface="Times New Roman" charset="0"/>
                <a:cs typeface="Times New Roman" charset="0"/>
              </a:rPr>
              <a:t> with the properties that</a:t>
            </a:r>
          </a:p>
          <a:p>
            <a:pPr marL="255600" indent="-255600"/>
            <a:r>
              <a:rPr lang="en-US" sz="1800" dirty="0">
                <a:latin typeface="+mn-lt"/>
              </a:rPr>
              <a:t> </a:t>
            </a:r>
            <a:endParaRPr lang="en-US" sz="1800" dirty="0" smtClean="0">
              <a:latin typeface="+mn-lt"/>
            </a:endParaRPr>
          </a:p>
        </p:txBody>
      </p:sp>
      <p:graphicFrame>
        <p:nvGraphicFramePr>
          <p:cNvPr id="6" name="Object 5" descr="W intersection Y is empty, left parenthesis b right parenthesis W right headed arrow Z, and left parenthesis c right parenthesis Y superset Z, then X right headed arrow"/>
          <p:cNvGraphicFramePr>
            <a:graphicFrameLocks noChangeAspect="1"/>
          </p:cNvGraphicFramePr>
          <p:nvPr>
            <p:extLst>
              <p:ext uri="{D42A27DB-BD31-4B8C-83A1-F6EECF244321}">
                <p14:modId xmlns:p14="http://schemas.microsoft.com/office/powerpoint/2010/main" val="3443751155"/>
              </p:ext>
            </p:extLst>
          </p:nvPr>
        </p:nvGraphicFramePr>
        <p:xfrm>
          <a:off x="836765" y="5871670"/>
          <a:ext cx="5152081" cy="345777"/>
        </p:xfrm>
        <a:graphic>
          <a:graphicData uri="http://schemas.openxmlformats.org/presentationml/2006/ole">
            <mc:AlternateContent xmlns:mc="http://schemas.openxmlformats.org/markup-compatibility/2006">
              <mc:Choice xmlns:v="urn:schemas-microsoft-com:vml" Requires="v">
                <p:oleObj spid="_x0000_s36050" name="Equation" r:id="rId16" imgW="3784320" imgH="253800" progId="Equation.DSMT4">
                  <p:embed/>
                </p:oleObj>
              </mc:Choice>
              <mc:Fallback>
                <p:oleObj name="Equation" r:id="rId16" imgW="3784320" imgH="253800" progId="Equation.DSMT4">
                  <p:embed/>
                  <p:pic>
                    <p:nvPicPr>
                      <p:cNvPr id="0" name=""/>
                      <p:cNvPicPr/>
                      <p:nvPr/>
                    </p:nvPicPr>
                    <p:blipFill>
                      <a:blip r:embed="rId17"/>
                      <a:stretch>
                        <a:fillRect/>
                      </a:stretch>
                    </p:blipFill>
                    <p:spPr>
                      <a:xfrm>
                        <a:off x="836765" y="5871670"/>
                        <a:ext cx="5152081" cy="345777"/>
                      </a:xfrm>
                      <a:prstGeom prst="rect">
                        <a:avLst/>
                      </a:prstGeom>
                    </p:spPr>
                  </p:pic>
                </p:oleObj>
              </mc:Fallback>
            </mc:AlternateContent>
          </a:graphicData>
        </a:graphic>
      </p:graphicFrame>
    </p:spTree>
    <p:extLst>
      <p:ext uri="{BB962C8B-B14F-4D97-AF65-F5344CB8AC3E}">
        <p14:creationId xmlns:p14="http://schemas.microsoft.com/office/powerpoint/2010/main" val="2438912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ltLang="en-US" dirty="0"/>
              <a:t>Defining Functional Dependencies</a:t>
            </a:r>
            <a:endParaRPr lang="en-US" dirty="0"/>
          </a:p>
        </p:txBody>
      </p:sp>
      <p:sp>
        <p:nvSpPr>
          <p:cNvPr id="13" name="Text Placeholder 12"/>
          <p:cNvSpPr>
            <a:spLocks noGrp="1"/>
          </p:cNvSpPr>
          <p:nvPr>
            <p:ph type="body" idx="1"/>
          </p:nvPr>
        </p:nvSpPr>
        <p:spPr>
          <a:xfrm>
            <a:off x="457200" y="1600201"/>
            <a:ext cx="361705" cy="533400"/>
          </a:xfrm>
        </p:spPr>
        <p:txBody>
          <a:bodyPr/>
          <a:lstStyle/>
          <a:p>
            <a:r>
              <a:rPr lang="en-US" sz="2000" dirty="0" smtClean="0">
                <a:latin typeface="+mn-lt"/>
              </a:rPr>
              <a:t> </a:t>
            </a:r>
            <a:endParaRPr lang="en-US" sz="2000" dirty="0">
              <a:latin typeface="+mn-lt"/>
            </a:endParaRPr>
          </a:p>
        </p:txBody>
      </p:sp>
      <p:graphicFrame>
        <p:nvGraphicFramePr>
          <p:cNvPr id="31" name="Object 30" descr="X right headed arrow Y"/>
          <p:cNvGraphicFramePr>
            <a:graphicFrameLocks noChangeAspect="1"/>
          </p:cNvGraphicFramePr>
          <p:nvPr>
            <p:extLst>
              <p:ext uri="{D42A27DB-BD31-4B8C-83A1-F6EECF244321}">
                <p14:modId xmlns:p14="http://schemas.microsoft.com/office/powerpoint/2010/main" val="222813564"/>
              </p:ext>
            </p:extLst>
          </p:nvPr>
        </p:nvGraphicFramePr>
        <p:xfrm>
          <a:off x="818905" y="1713483"/>
          <a:ext cx="809653" cy="298295"/>
        </p:xfrm>
        <a:graphic>
          <a:graphicData uri="http://schemas.openxmlformats.org/presentationml/2006/ole">
            <mc:AlternateContent xmlns:mc="http://schemas.openxmlformats.org/markup-compatibility/2006">
              <mc:Choice xmlns:v="urn:schemas-microsoft-com:vml" Requires="v">
                <p:oleObj spid="_x0000_s27095" name="Equation" r:id="rId3" imgW="482400" imgH="177480" progId="Equation.DSMT4">
                  <p:embed/>
                </p:oleObj>
              </mc:Choice>
              <mc:Fallback>
                <p:oleObj name="Equation" r:id="rId3" imgW="482400" imgH="177480" progId="Equation.DSMT4">
                  <p:embed/>
                  <p:pic>
                    <p:nvPicPr>
                      <p:cNvPr id="0" name=""/>
                      <p:cNvPicPr/>
                      <p:nvPr/>
                    </p:nvPicPr>
                    <p:blipFill>
                      <a:blip r:embed="rId4"/>
                      <a:stretch>
                        <a:fillRect/>
                      </a:stretch>
                    </p:blipFill>
                    <p:spPr>
                      <a:xfrm>
                        <a:off x="818905" y="1713483"/>
                        <a:ext cx="809653" cy="298295"/>
                      </a:xfrm>
                      <a:prstGeom prst="rect">
                        <a:avLst/>
                      </a:prstGeom>
                    </p:spPr>
                  </p:pic>
                </p:oleObj>
              </mc:Fallback>
            </mc:AlternateContent>
          </a:graphicData>
        </a:graphic>
      </p:graphicFrame>
      <p:sp>
        <p:nvSpPr>
          <p:cNvPr id="14" name="Content Placeholder 13"/>
          <p:cNvSpPr>
            <a:spLocks noGrp="1"/>
          </p:cNvSpPr>
          <p:nvPr>
            <p:ph sz="quarter" idx="13"/>
          </p:nvPr>
        </p:nvSpPr>
        <p:spPr>
          <a:xfrm>
            <a:off x="457200" y="1600201"/>
            <a:ext cx="8229600" cy="744751"/>
          </a:xfrm>
        </p:spPr>
        <p:txBody>
          <a:bodyPr/>
          <a:lstStyle/>
          <a:p>
            <a:pPr marL="0" indent="1195388">
              <a:buNone/>
            </a:pPr>
            <a:r>
              <a:rPr lang="en-US" altLang="en-US" sz="2000" dirty="0">
                <a:latin typeface="+mn-lt"/>
              </a:rPr>
              <a:t>holds if whenever two tuples have the same value for X, they </a:t>
            </a:r>
            <a:r>
              <a:rPr lang="en-US" altLang="en-US" sz="2000" b="1" dirty="0">
                <a:latin typeface="+mn-lt"/>
              </a:rPr>
              <a:t>must have</a:t>
            </a:r>
            <a:r>
              <a:rPr lang="en-US" altLang="en-US" sz="2000" i="1" dirty="0">
                <a:latin typeface="+mn-lt"/>
              </a:rPr>
              <a:t> </a:t>
            </a:r>
            <a:r>
              <a:rPr lang="en-US" altLang="en-US" sz="2000" dirty="0">
                <a:latin typeface="+mn-lt"/>
              </a:rPr>
              <a:t>the same value for </a:t>
            </a:r>
            <a:r>
              <a:rPr lang="en-US" altLang="en-US" sz="2000" dirty="0" smtClean="0">
                <a:latin typeface="+mn-lt"/>
              </a:rPr>
              <a:t>Y</a:t>
            </a:r>
            <a:endParaRPr lang="en-US" altLang="en-US" sz="2000" dirty="0">
              <a:latin typeface="+mn-lt"/>
            </a:endParaRPr>
          </a:p>
        </p:txBody>
      </p:sp>
      <p:sp>
        <p:nvSpPr>
          <p:cNvPr id="15" name="Content Placeholder 14"/>
          <p:cNvSpPr>
            <a:spLocks noGrp="1"/>
          </p:cNvSpPr>
          <p:nvPr>
            <p:ph sz="quarter" idx="14"/>
          </p:nvPr>
        </p:nvSpPr>
        <p:spPr>
          <a:xfrm>
            <a:off x="454025" y="2287487"/>
            <a:ext cx="6746875" cy="414011"/>
          </a:xfrm>
        </p:spPr>
        <p:txBody>
          <a:bodyPr/>
          <a:lstStyle/>
          <a:p>
            <a:pPr lvl="1"/>
            <a:r>
              <a:rPr lang="en-US" altLang="en-US" sz="2000" dirty="0">
                <a:latin typeface="+mn-lt"/>
              </a:rPr>
              <a:t>For any two tuples t1 and t2 in any relation instance</a:t>
            </a:r>
            <a:endParaRPr lang="en-US" sz="2000" dirty="0">
              <a:latin typeface="+mn-lt"/>
            </a:endParaRPr>
          </a:p>
        </p:txBody>
      </p:sp>
      <p:graphicFrame>
        <p:nvGraphicFramePr>
          <p:cNvPr id="29" name="Object 28" descr="r of R semicolon"/>
          <p:cNvGraphicFramePr>
            <a:graphicFrameLocks noChangeAspect="1"/>
          </p:cNvGraphicFramePr>
          <p:nvPr>
            <p:extLst>
              <p:ext uri="{D42A27DB-BD31-4B8C-83A1-F6EECF244321}">
                <p14:modId xmlns:p14="http://schemas.microsoft.com/office/powerpoint/2010/main" val="359872977"/>
              </p:ext>
            </p:extLst>
          </p:nvPr>
        </p:nvGraphicFramePr>
        <p:xfrm>
          <a:off x="7168981" y="2383792"/>
          <a:ext cx="569165" cy="350797"/>
        </p:xfrm>
        <a:graphic>
          <a:graphicData uri="http://schemas.openxmlformats.org/presentationml/2006/ole">
            <mc:AlternateContent xmlns:mc="http://schemas.openxmlformats.org/markup-compatibility/2006">
              <mc:Choice xmlns:v="urn:schemas-microsoft-com:vml" Requires="v">
                <p:oleObj spid="_x0000_s27096" name="Equation" r:id="rId5" imgW="330120" imgH="203040" progId="Equation.DSMT4">
                  <p:embed/>
                </p:oleObj>
              </mc:Choice>
              <mc:Fallback>
                <p:oleObj name="Equation" r:id="rId5" imgW="330120" imgH="203040" progId="Equation.DSMT4">
                  <p:embed/>
                  <p:pic>
                    <p:nvPicPr>
                      <p:cNvPr id="0" name=""/>
                      <p:cNvPicPr/>
                      <p:nvPr/>
                    </p:nvPicPr>
                    <p:blipFill>
                      <a:blip r:embed="rId6"/>
                      <a:stretch>
                        <a:fillRect/>
                      </a:stretch>
                    </p:blipFill>
                    <p:spPr>
                      <a:xfrm>
                        <a:off x="7168981" y="2383792"/>
                        <a:ext cx="569165" cy="350797"/>
                      </a:xfrm>
                      <a:prstGeom prst="rect">
                        <a:avLst/>
                      </a:prstGeom>
                    </p:spPr>
                  </p:pic>
                </p:oleObj>
              </mc:Fallback>
            </mc:AlternateContent>
          </a:graphicData>
        </a:graphic>
      </p:graphicFrame>
      <p:sp>
        <p:nvSpPr>
          <p:cNvPr id="16" name="Content Placeholder 15"/>
          <p:cNvSpPr>
            <a:spLocks noGrp="1"/>
          </p:cNvSpPr>
          <p:nvPr>
            <p:ph sz="quarter" idx="15"/>
          </p:nvPr>
        </p:nvSpPr>
        <p:spPr>
          <a:xfrm>
            <a:off x="7796347" y="2315456"/>
            <a:ext cx="356738" cy="295007"/>
          </a:xfrm>
        </p:spPr>
        <p:txBody>
          <a:bodyPr/>
          <a:lstStyle/>
          <a:p>
            <a:pPr marL="0" indent="0">
              <a:buNone/>
            </a:pPr>
            <a:r>
              <a:rPr lang="en-US" sz="2000" dirty="0" smtClean="0">
                <a:latin typeface="+mn-lt"/>
              </a:rPr>
              <a:t>if</a:t>
            </a:r>
            <a:endParaRPr lang="en-US" sz="2000" dirty="0">
              <a:latin typeface="+mn-lt"/>
            </a:endParaRPr>
          </a:p>
        </p:txBody>
      </p:sp>
      <p:graphicFrame>
        <p:nvGraphicFramePr>
          <p:cNvPr id="24" name="Object 23" descr="t 1 left bracket X right bracket equals t 2 left bracket X right bracket comma then t 1 left bracket Y right bracket equals t 2 left bracket Y right bracket."/>
          <p:cNvGraphicFramePr>
            <a:graphicFrameLocks noChangeAspect="1"/>
          </p:cNvGraphicFramePr>
          <p:nvPr>
            <p:extLst>
              <p:ext uri="{D42A27DB-BD31-4B8C-83A1-F6EECF244321}">
                <p14:modId xmlns:p14="http://schemas.microsoft.com/office/powerpoint/2010/main" val="664267514"/>
              </p:ext>
            </p:extLst>
          </p:nvPr>
        </p:nvGraphicFramePr>
        <p:xfrm>
          <a:off x="1297472" y="2710445"/>
          <a:ext cx="3226741" cy="382619"/>
        </p:xfrm>
        <a:graphic>
          <a:graphicData uri="http://schemas.openxmlformats.org/presentationml/2006/ole">
            <mc:AlternateContent xmlns:mc="http://schemas.openxmlformats.org/markup-compatibility/2006">
              <mc:Choice xmlns:v="urn:schemas-microsoft-com:vml" Requires="v">
                <p:oleObj spid="_x0000_s27097" name="Equation" r:id="rId7" imgW="2145960" imgH="253800" progId="Equation.DSMT4">
                  <p:embed/>
                </p:oleObj>
              </mc:Choice>
              <mc:Fallback>
                <p:oleObj name="Equation" r:id="rId7" imgW="2145960" imgH="253800" progId="Equation.DSMT4">
                  <p:embed/>
                  <p:pic>
                    <p:nvPicPr>
                      <p:cNvPr id="5" name="Object 4" descr="t 1 left bracket X right bracket equals t 2 left bracket X right bracket comma then t 1 left bracket Y right bracket equals t 2 left bracket Y right bracket."/>
                      <p:cNvPicPr/>
                      <p:nvPr/>
                    </p:nvPicPr>
                    <p:blipFill>
                      <a:blip r:embed="rId8"/>
                      <a:stretch>
                        <a:fillRect/>
                      </a:stretch>
                    </p:blipFill>
                    <p:spPr>
                      <a:xfrm>
                        <a:off x="1297472" y="2710445"/>
                        <a:ext cx="3226741" cy="382619"/>
                      </a:xfrm>
                      <a:prstGeom prst="rect">
                        <a:avLst/>
                      </a:prstGeom>
                    </p:spPr>
                  </p:pic>
                </p:oleObj>
              </mc:Fallback>
            </mc:AlternateContent>
          </a:graphicData>
        </a:graphic>
      </p:graphicFrame>
      <p:sp>
        <p:nvSpPr>
          <p:cNvPr id="17" name="Content Placeholder 16"/>
          <p:cNvSpPr>
            <a:spLocks noGrp="1"/>
          </p:cNvSpPr>
          <p:nvPr>
            <p:ph sz="quarter" idx="16"/>
          </p:nvPr>
        </p:nvSpPr>
        <p:spPr>
          <a:xfrm>
            <a:off x="457200" y="3099833"/>
            <a:ext cx="361705" cy="439780"/>
          </a:xfrm>
        </p:spPr>
        <p:txBody>
          <a:bodyPr/>
          <a:lstStyle/>
          <a:p>
            <a:r>
              <a:rPr lang="en-US" sz="2000" dirty="0" smtClean="0">
                <a:latin typeface="+mn-lt"/>
              </a:rPr>
              <a:t> </a:t>
            </a:r>
            <a:endParaRPr lang="en-US" sz="2000" dirty="0">
              <a:latin typeface="+mn-lt"/>
            </a:endParaRPr>
          </a:p>
        </p:txBody>
      </p:sp>
      <p:graphicFrame>
        <p:nvGraphicFramePr>
          <p:cNvPr id="32" name="Object 31" descr="X right headed arrow Y"/>
          <p:cNvGraphicFramePr>
            <a:graphicFrameLocks noChangeAspect="1"/>
          </p:cNvGraphicFramePr>
          <p:nvPr>
            <p:extLst>
              <p:ext uri="{D42A27DB-BD31-4B8C-83A1-F6EECF244321}">
                <p14:modId xmlns:p14="http://schemas.microsoft.com/office/powerpoint/2010/main" val="1354614541"/>
              </p:ext>
            </p:extLst>
          </p:nvPr>
        </p:nvGraphicFramePr>
        <p:xfrm>
          <a:off x="744239" y="3208713"/>
          <a:ext cx="809653" cy="298295"/>
        </p:xfrm>
        <a:graphic>
          <a:graphicData uri="http://schemas.openxmlformats.org/presentationml/2006/ole">
            <mc:AlternateContent xmlns:mc="http://schemas.openxmlformats.org/markup-compatibility/2006">
              <mc:Choice xmlns:v="urn:schemas-microsoft-com:vml" Requires="v">
                <p:oleObj spid="_x0000_s27098" name="Equation" r:id="rId9" imgW="482400" imgH="177480" progId="Equation.DSMT4">
                  <p:embed/>
                </p:oleObj>
              </mc:Choice>
              <mc:Fallback>
                <p:oleObj name="Equation" r:id="rId9" imgW="482400" imgH="177480" progId="Equation.DSMT4">
                  <p:embed/>
                  <p:pic>
                    <p:nvPicPr>
                      <p:cNvPr id="31" name="Object 30"/>
                      <p:cNvPicPr/>
                      <p:nvPr/>
                    </p:nvPicPr>
                    <p:blipFill>
                      <a:blip r:embed="rId4"/>
                      <a:stretch>
                        <a:fillRect/>
                      </a:stretch>
                    </p:blipFill>
                    <p:spPr>
                      <a:xfrm>
                        <a:off x="744239" y="3208713"/>
                        <a:ext cx="809653" cy="298295"/>
                      </a:xfrm>
                      <a:prstGeom prst="rect">
                        <a:avLst/>
                      </a:prstGeom>
                    </p:spPr>
                  </p:pic>
                </p:oleObj>
              </mc:Fallback>
            </mc:AlternateContent>
          </a:graphicData>
        </a:graphic>
      </p:graphicFrame>
      <p:sp>
        <p:nvSpPr>
          <p:cNvPr id="18" name="Content Placeholder 17"/>
          <p:cNvSpPr>
            <a:spLocks noGrp="1"/>
          </p:cNvSpPr>
          <p:nvPr>
            <p:ph sz="quarter" idx="17"/>
          </p:nvPr>
        </p:nvSpPr>
        <p:spPr>
          <a:xfrm>
            <a:off x="1672802" y="3099833"/>
            <a:ext cx="5937366" cy="500063"/>
          </a:xfrm>
        </p:spPr>
        <p:txBody>
          <a:bodyPr/>
          <a:lstStyle/>
          <a:p>
            <a:pPr marL="0" indent="0">
              <a:buNone/>
            </a:pPr>
            <a:r>
              <a:rPr lang="en-US" altLang="en-US" sz="2000" dirty="0">
                <a:latin typeface="+mn-lt"/>
              </a:rPr>
              <a:t>in R specifies a </a:t>
            </a:r>
            <a:r>
              <a:rPr lang="en-US" altLang="en-US" sz="2000" b="1" dirty="0">
                <a:latin typeface="+mn-lt"/>
              </a:rPr>
              <a:t>constraint</a:t>
            </a:r>
            <a:r>
              <a:rPr lang="en-US" altLang="en-US" sz="2000" dirty="0">
                <a:latin typeface="+mn-lt"/>
              </a:rPr>
              <a:t> on all relation </a:t>
            </a:r>
            <a:r>
              <a:rPr lang="en-US" altLang="en-US" sz="2000" dirty="0" smtClean="0">
                <a:latin typeface="+mn-lt"/>
              </a:rPr>
              <a:t>instances</a:t>
            </a:r>
            <a:endParaRPr lang="en-US" altLang="en-US" sz="2000" dirty="0">
              <a:latin typeface="+mn-lt"/>
            </a:endParaRPr>
          </a:p>
        </p:txBody>
      </p:sp>
      <p:graphicFrame>
        <p:nvGraphicFramePr>
          <p:cNvPr id="30" name="Object 29" descr="r of R"/>
          <p:cNvGraphicFramePr>
            <a:graphicFrameLocks noChangeAspect="1"/>
          </p:cNvGraphicFramePr>
          <p:nvPr>
            <p:extLst>
              <p:ext uri="{D42A27DB-BD31-4B8C-83A1-F6EECF244321}">
                <p14:modId xmlns:p14="http://schemas.microsoft.com/office/powerpoint/2010/main" val="2227736374"/>
              </p:ext>
            </p:extLst>
          </p:nvPr>
        </p:nvGraphicFramePr>
        <p:xfrm>
          <a:off x="7624916" y="3217186"/>
          <a:ext cx="457081" cy="317972"/>
        </p:xfrm>
        <a:graphic>
          <a:graphicData uri="http://schemas.openxmlformats.org/presentationml/2006/ole">
            <mc:AlternateContent xmlns:mc="http://schemas.openxmlformats.org/markup-compatibility/2006">
              <mc:Choice xmlns:v="urn:schemas-microsoft-com:vml" Requires="v">
                <p:oleObj spid="_x0000_s27099" name="Equation" r:id="rId10" imgW="291960" imgH="203040" progId="Equation.DSMT4">
                  <p:embed/>
                </p:oleObj>
              </mc:Choice>
              <mc:Fallback>
                <p:oleObj name="Equation" r:id="rId10" imgW="291960" imgH="203040" progId="Equation.DSMT4">
                  <p:embed/>
                  <p:pic>
                    <p:nvPicPr>
                      <p:cNvPr id="29" name="Object 28"/>
                      <p:cNvPicPr/>
                      <p:nvPr/>
                    </p:nvPicPr>
                    <p:blipFill>
                      <a:blip r:embed="rId11"/>
                      <a:stretch>
                        <a:fillRect/>
                      </a:stretch>
                    </p:blipFill>
                    <p:spPr>
                      <a:xfrm>
                        <a:off x="7624916" y="3217186"/>
                        <a:ext cx="457081" cy="317972"/>
                      </a:xfrm>
                      <a:prstGeom prst="rect">
                        <a:avLst/>
                      </a:prstGeom>
                    </p:spPr>
                  </p:pic>
                </p:oleObj>
              </mc:Fallback>
            </mc:AlternateContent>
          </a:graphicData>
        </a:graphic>
      </p:graphicFrame>
      <p:sp>
        <p:nvSpPr>
          <p:cNvPr id="19" name="Content Placeholder 18"/>
          <p:cNvSpPr>
            <a:spLocks noGrp="1"/>
          </p:cNvSpPr>
          <p:nvPr>
            <p:ph sz="quarter" idx="18"/>
          </p:nvPr>
        </p:nvSpPr>
        <p:spPr>
          <a:xfrm>
            <a:off x="454025" y="3645115"/>
            <a:ext cx="1596001" cy="457200"/>
          </a:xfrm>
        </p:spPr>
        <p:txBody>
          <a:bodyPr/>
          <a:lstStyle/>
          <a:p>
            <a:pPr indent="-256032"/>
            <a:r>
              <a:rPr lang="en-US" altLang="en-US" sz="2000" dirty="0">
                <a:latin typeface="+mn-lt"/>
              </a:rPr>
              <a:t>Written as</a:t>
            </a:r>
            <a:endParaRPr lang="en-US" sz="2000" dirty="0">
              <a:latin typeface="+mn-lt"/>
            </a:endParaRPr>
          </a:p>
        </p:txBody>
      </p:sp>
      <p:graphicFrame>
        <p:nvGraphicFramePr>
          <p:cNvPr id="33" name="Object 32" descr="x right headed arrow y"/>
          <p:cNvGraphicFramePr>
            <a:graphicFrameLocks noChangeAspect="1"/>
          </p:cNvGraphicFramePr>
          <p:nvPr>
            <p:extLst>
              <p:ext uri="{D42A27DB-BD31-4B8C-83A1-F6EECF244321}">
                <p14:modId xmlns:p14="http://schemas.microsoft.com/office/powerpoint/2010/main" val="302489482"/>
              </p:ext>
            </p:extLst>
          </p:nvPr>
        </p:nvGraphicFramePr>
        <p:xfrm>
          <a:off x="2117915" y="3778639"/>
          <a:ext cx="785842" cy="289523"/>
        </p:xfrm>
        <a:graphic>
          <a:graphicData uri="http://schemas.openxmlformats.org/presentationml/2006/ole">
            <mc:AlternateContent xmlns:mc="http://schemas.openxmlformats.org/markup-compatibility/2006">
              <mc:Choice xmlns:v="urn:schemas-microsoft-com:vml" Requires="v">
                <p:oleObj spid="_x0000_s27100" name="Equation" r:id="rId12" imgW="482400" imgH="177480" progId="Equation.DSMT4">
                  <p:embed/>
                </p:oleObj>
              </mc:Choice>
              <mc:Fallback>
                <p:oleObj name="Equation" r:id="rId12" imgW="482400" imgH="177480" progId="Equation.DSMT4">
                  <p:embed/>
                  <p:pic>
                    <p:nvPicPr>
                      <p:cNvPr id="32" name="Object 31"/>
                      <p:cNvPicPr/>
                      <p:nvPr/>
                    </p:nvPicPr>
                    <p:blipFill>
                      <a:blip r:embed="rId4"/>
                      <a:stretch>
                        <a:fillRect/>
                      </a:stretch>
                    </p:blipFill>
                    <p:spPr>
                      <a:xfrm>
                        <a:off x="2117915" y="3778639"/>
                        <a:ext cx="785842" cy="289523"/>
                      </a:xfrm>
                      <a:prstGeom prst="rect">
                        <a:avLst/>
                      </a:prstGeom>
                    </p:spPr>
                  </p:pic>
                </p:oleObj>
              </mc:Fallback>
            </mc:AlternateContent>
          </a:graphicData>
        </a:graphic>
      </p:graphicFrame>
      <p:sp>
        <p:nvSpPr>
          <p:cNvPr id="20" name="Content Placeholder 19"/>
          <p:cNvSpPr>
            <a:spLocks noGrp="1"/>
          </p:cNvSpPr>
          <p:nvPr>
            <p:ph sz="quarter" idx="19"/>
          </p:nvPr>
        </p:nvSpPr>
        <p:spPr>
          <a:xfrm>
            <a:off x="454025" y="3674612"/>
            <a:ext cx="8232774" cy="722671"/>
          </a:xfrm>
        </p:spPr>
        <p:txBody>
          <a:bodyPr/>
          <a:lstStyle/>
          <a:p>
            <a:pPr marL="101600" indent="2420938">
              <a:buNone/>
            </a:pPr>
            <a:r>
              <a:rPr lang="en-US" altLang="en-US" sz="2000" dirty="0">
                <a:latin typeface="+mn-lt"/>
              </a:rPr>
              <a:t>can be displayed graphically on a relation schema as in Figures in Chapter 14. (denoted by the arrow</a:t>
            </a:r>
            <a:r>
              <a:rPr lang="en-US" altLang="en-US" sz="2000" dirty="0" smtClean="0">
                <a:latin typeface="+mn-lt"/>
              </a:rPr>
              <a:t>:).</a:t>
            </a:r>
            <a:endParaRPr lang="en-US" altLang="en-US" sz="2000" dirty="0">
              <a:latin typeface="+mn-lt"/>
            </a:endParaRPr>
          </a:p>
        </p:txBody>
      </p:sp>
      <p:sp>
        <p:nvSpPr>
          <p:cNvPr id="21" name="Content Placeholder 20"/>
          <p:cNvSpPr>
            <a:spLocks noGrp="1"/>
          </p:cNvSpPr>
          <p:nvPr>
            <p:ph sz="quarter" idx="20"/>
          </p:nvPr>
        </p:nvSpPr>
        <p:spPr>
          <a:xfrm>
            <a:off x="457200" y="4447811"/>
            <a:ext cx="8229599" cy="494885"/>
          </a:xfrm>
        </p:spPr>
        <p:txBody>
          <a:bodyPr/>
          <a:lstStyle/>
          <a:p>
            <a:pPr indent="-256032"/>
            <a:r>
              <a:rPr lang="en-US" altLang="en-US" sz="2000" dirty="0" smtClean="0">
                <a:latin typeface="+mn-lt"/>
              </a:rPr>
              <a:t>F</a:t>
            </a:r>
            <a:r>
              <a:rPr lang="en-US" altLang="en-US" sz="100" dirty="0" smtClean="0">
                <a:latin typeface="+mn-lt"/>
              </a:rPr>
              <a:t> </a:t>
            </a:r>
            <a:r>
              <a:rPr lang="en-US" altLang="en-US" sz="2000" dirty="0" smtClean="0">
                <a:latin typeface="+mn-lt"/>
              </a:rPr>
              <a:t>D</a:t>
            </a:r>
            <a:r>
              <a:rPr lang="en-US" altLang="en-US" sz="100" dirty="0" smtClean="0">
                <a:latin typeface="+mn-lt"/>
              </a:rPr>
              <a:t> </a:t>
            </a:r>
            <a:r>
              <a:rPr lang="en-US" altLang="en-US" sz="2000" dirty="0" smtClean="0">
                <a:latin typeface="+mn-lt"/>
              </a:rPr>
              <a:t>s </a:t>
            </a:r>
            <a:r>
              <a:rPr lang="en-US" altLang="en-US" sz="2000" dirty="0">
                <a:latin typeface="+mn-lt"/>
              </a:rPr>
              <a:t>are derived from the real-world constraints on the </a:t>
            </a:r>
            <a:r>
              <a:rPr lang="en-US" altLang="en-US" sz="2000" dirty="0" smtClean="0">
                <a:latin typeface="+mn-lt"/>
              </a:rPr>
              <a:t>attributes</a:t>
            </a:r>
            <a:endParaRPr lang="en-US" sz="2000" dirty="0">
              <a:latin typeface="+mn-lt"/>
            </a:endParaRPr>
          </a:p>
        </p:txBody>
      </p:sp>
    </p:spTree>
    <p:extLst>
      <p:ext uri="{BB962C8B-B14F-4D97-AF65-F5344CB8AC3E}">
        <p14:creationId xmlns:p14="http://schemas.microsoft.com/office/powerpoint/2010/main" val="42316953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Times New Roman" charset="0"/>
                <a:cs typeface="Times New Roman" charset="0"/>
              </a:rPr>
              <a:t>Multivalued Dependencies and Fourth Normal Form </a:t>
            </a:r>
            <a:r>
              <a:rPr lang="en-US" altLang="en-US" sz="2000" b="0" dirty="0" smtClean="0">
                <a:ea typeface="Times New Roman" charset="0"/>
                <a:cs typeface="Times New Roman" charset="0"/>
              </a:rPr>
              <a:t>(2 </a:t>
            </a:r>
            <a:r>
              <a:rPr lang="en-US" altLang="en-US" sz="2000" b="0" dirty="0">
                <a:ea typeface="Times New Roman" charset="0"/>
                <a:cs typeface="Times New Roman" charset="0"/>
              </a:rPr>
              <a:t>of </a:t>
            </a:r>
            <a:r>
              <a:rPr lang="en-US" altLang="en-US" sz="2000" b="0" dirty="0" smtClean="0">
                <a:ea typeface="Times New Roman" charset="0"/>
                <a:cs typeface="Times New Roman" charset="0"/>
              </a:rPr>
              <a:t>5)</a:t>
            </a:r>
            <a:endParaRPr lang="en-US" dirty="0"/>
          </a:p>
        </p:txBody>
      </p:sp>
      <p:sp>
        <p:nvSpPr>
          <p:cNvPr id="3" name="Text Placeholder 2"/>
          <p:cNvSpPr>
            <a:spLocks noGrp="1"/>
          </p:cNvSpPr>
          <p:nvPr>
            <p:ph type="body" idx="1"/>
          </p:nvPr>
        </p:nvSpPr>
        <p:spPr>
          <a:xfrm>
            <a:off x="457200" y="1600202"/>
            <a:ext cx="8229600" cy="1526103"/>
          </a:xfrm>
        </p:spPr>
        <p:txBody>
          <a:bodyPr/>
          <a:lstStyle/>
          <a:p>
            <a:pPr marL="609600" indent="-609600" algn="just">
              <a:lnSpc>
                <a:spcPct val="90000"/>
              </a:lnSpc>
              <a:buFont typeface="Wingdings" charset="2"/>
              <a:buNone/>
            </a:pPr>
            <a:r>
              <a:rPr lang="en-US" altLang="en-US" sz="2000" b="1" dirty="0">
                <a:latin typeface="+mn-lt"/>
                <a:ea typeface="Times New Roman" charset="0"/>
                <a:cs typeface="Times New Roman" charset="0"/>
              </a:rPr>
              <a:t>Definition: </a:t>
            </a:r>
          </a:p>
          <a:p>
            <a:r>
              <a:rPr lang="en-US" altLang="en-US" sz="2000" dirty="0" smtClean="0">
                <a:latin typeface="+mn-lt"/>
                <a:ea typeface="Times New Roman" charset="0"/>
                <a:cs typeface="Times New Roman" charset="0"/>
              </a:rPr>
              <a:t>A relation schema </a:t>
            </a:r>
            <a:r>
              <a:rPr lang="en-US" altLang="en-US" sz="2000" i="1" dirty="0" smtClean="0">
                <a:latin typeface="+mn-lt"/>
                <a:ea typeface="Times New Roman" charset="0"/>
                <a:cs typeface="Times New Roman" charset="0"/>
              </a:rPr>
              <a:t>R</a:t>
            </a:r>
            <a:r>
              <a:rPr lang="en-US" altLang="en-US" sz="2000" dirty="0" smtClean="0">
                <a:latin typeface="+mn-lt"/>
                <a:ea typeface="Times New Roman" charset="0"/>
                <a:cs typeface="Times New Roman" charset="0"/>
              </a:rPr>
              <a:t> is in </a:t>
            </a:r>
            <a:r>
              <a:rPr lang="en-US" altLang="en-US" sz="2000" b="1" dirty="0" smtClean="0">
                <a:latin typeface="+mn-lt"/>
                <a:ea typeface="Times New Roman" charset="0"/>
                <a:cs typeface="Times New Roman" charset="0"/>
              </a:rPr>
              <a:t>4</a:t>
            </a:r>
            <a:r>
              <a:rPr lang="en-US" altLang="en-US" sz="100" b="1" dirty="0" smtClean="0">
                <a:latin typeface="+mn-lt"/>
                <a:ea typeface="Times New Roman" charset="0"/>
                <a:cs typeface="Times New Roman" charset="0"/>
              </a:rPr>
              <a:t> </a:t>
            </a:r>
            <a:r>
              <a:rPr lang="en-US" altLang="en-US" sz="2000" b="1" dirty="0" smtClean="0">
                <a:latin typeface="+mn-lt"/>
                <a:ea typeface="Times New Roman" charset="0"/>
                <a:cs typeface="Times New Roman" charset="0"/>
              </a:rPr>
              <a:t>N</a:t>
            </a:r>
            <a:r>
              <a:rPr lang="en-US" altLang="en-US" sz="100" b="1" dirty="0" smtClean="0">
                <a:latin typeface="+mn-lt"/>
                <a:ea typeface="Times New Roman" charset="0"/>
                <a:cs typeface="Times New Roman" charset="0"/>
              </a:rPr>
              <a:t> </a:t>
            </a:r>
            <a:r>
              <a:rPr lang="en-US" altLang="en-US" sz="2000" b="1" dirty="0" smtClean="0">
                <a:latin typeface="+mn-lt"/>
                <a:ea typeface="Times New Roman" charset="0"/>
                <a:cs typeface="Times New Roman" charset="0"/>
              </a:rPr>
              <a:t>F</a:t>
            </a:r>
            <a:r>
              <a:rPr lang="en-US" altLang="en-US" sz="2000" dirty="0" smtClean="0">
                <a:latin typeface="+mn-lt"/>
                <a:ea typeface="Times New Roman" charset="0"/>
                <a:cs typeface="Times New Roman" charset="0"/>
              </a:rPr>
              <a:t> with respect to a set of dependencies </a:t>
            </a:r>
            <a:r>
              <a:rPr lang="en-US" altLang="en-US" sz="2000" i="1" dirty="0" smtClean="0">
                <a:latin typeface="+mn-lt"/>
                <a:ea typeface="Times New Roman" charset="0"/>
                <a:cs typeface="Times New Roman" charset="0"/>
              </a:rPr>
              <a:t>F </a:t>
            </a:r>
            <a:r>
              <a:rPr lang="en-US" altLang="en-US" sz="2000" dirty="0" smtClean="0">
                <a:latin typeface="+mn-lt"/>
                <a:ea typeface="Times New Roman" charset="0"/>
                <a:cs typeface="Times New Roman" charset="0"/>
              </a:rPr>
              <a:t>(that includes functional dependencies and multivalued dependencies) if, for every </a:t>
            </a:r>
            <a:r>
              <a:rPr lang="en-US" altLang="en-US" sz="2000" b="1" dirty="0" smtClean="0">
                <a:latin typeface="+mn-lt"/>
                <a:ea typeface="Times New Roman" charset="0"/>
                <a:cs typeface="Times New Roman" charset="0"/>
              </a:rPr>
              <a:t>nontrivial </a:t>
            </a:r>
            <a:r>
              <a:rPr lang="en-US" altLang="en-US" sz="2000" dirty="0" smtClean="0">
                <a:latin typeface="+mn-lt"/>
                <a:ea typeface="Times New Roman" charset="0"/>
                <a:cs typeface="Times New Roman" charset="0"/>
              </a:rPr>
              <a:t>multivalued dependency</a:t>
            </a:r>
            <a:endParaRPr lang="en-US" altLang="en-US" sz="2000" dirty="0">
              <a:latin typeface="+mn-lt"/>
              <a:ea typeface="Times New Roman" charset="0"/>
              <a:cs typeface="Times New Roman" charset="0"/>
            </a:endParaRPr>
          </a:p>
        </p:txBody>
      </p:sp>
      <p:pic>
        <p:nvPicPr>
          <p:cNvPr id="5" name="Picture 4" descr="X dash right angle bracket right angle bracket Y in F to the power of plus comma is a super key of R period."/>
          <p:cNvPicPr>
            <a:picLocks noChangeAspect="1"/>
          </p:cNvPicPr>
          <p:nvPr/>
        </p:nvPicPr>
        <p:blipFill>
          <a:blip r:embed="rId3"/>
          <a:stretch>
            <a:fillRect/>
          </a:stretch>
        </p:blipFill>
        <p:spPr>
          <a:xfrm>
            <a:off x="781665" y="3132923"/>
            <a:ext cx="4456562" cy="445047"/>
          </a:xfrm>
          <a:prstGeom prst="rect">
            <a:avLst/>
          </a:prstGeom>
        </p:spPr>
      </p:pic>
      <p:sp>
        <p:nvSpPr>
          <p:cNvPr id="6" name="Content Placeholder 5"/>
          <p:cNvSpPr>
            <a:spLocks noGrp="1"/>
          </p:cNvSpPr>
          <p:nvPr>
            <p:ph sz="quarter" idx="15"/>
          </p:nvPr>
        </p:nvSpPr>
        <p:spPr>
          <a:xfrm>
            <a:off x="457201" y="3545766"/>
            <a:ext cx="1526306" cy="550863"/>
          </a:xfrm>
        </p:spPr>
        <p:txBody>
          <a:bodyPr/>
          <a:lstStyle/>
          <a:p>
            <a:pPr marL="741600" indent="-284400">
              <a:spcBef>
                <a:spcPts val="600"/>
              </a:spcBef>
              <a:buFont typeface="Arial" panose="020B0604020202020204" pitchFamily="34" charset="0"/>
              <a:buChar char="–"/>
            </a:pPr>
            <a:r>
              <a:rPr lang="en-US" altLang="en-US" sz="2000" dirty="0">
                <a:latin typeface="+mn-lt"/>
                <a:ea typeface="Times New Roman" charset="0"/>
                <a:cs typeface="Times New Roman" charset="0"/>
              </a:rPr>
              <a:t>Note:</a:t>
            </a:r>
            <a:endParaRPr lang="en-US" sz="2000" dirty="0">
              <a:latin typeface="+mn-lt"/>
            </a:endParaRPr>
          </a:p>
        </p:txBody>
      </p:sp>
      <p:graphicFrame>
        <p:nvGraphicFramePr>
          <p:cNvPr id="10" name="Object 9" descr="F to the power of plus"/>
          <p:cNvGraphicFramePr>
            <a:graphicFrameLocks noChangeAspect="1"/>
          </p:cNvGraphicFramePr>
          <p:nvPr>
            <p:extLst>
              <p:ext uri="{D42A27DB-BD31-4B8C-83A1-F6EECF244321}">
                <p14:modId xmlns:p14="http://schemas.microsoft.com/office/powerpoint/2010/main" val="1246831123"/>
              </p:ext>
            </p:extLst>
          </p:nvPr>
        </p:nvGraphicFramePr>
        <p:xfrm>
          <a:off x="1983506" y="3592718"/>
          <a:ext cx="367368" cy="367368"/>
        </p:xfrm>
        <a:graphic>
          <a:graphicData uri="http://schemas.openxmlformats.org/presentationml/2006/ole">
            <mc:AlternateContent xmlns:mc="http://schemas.openxmlformats.org/markup-compatibility/2006">
              <mc:Choice xmlns:v="urn:schemas-microsoft-com:vml" Requires="v">
                <p:oleObj spid="_x0000_s15125" name="Equation" r:id="rId4" imgW="190440" imgH="190440" progId="Equation.DSMT4">
                  <p:embed/>
                </p:oleObj>
              </mc:Choice>
              <mc:Fallback>
                <p:oleObj name="Equation" r:id="rId4" imgW="190440" imgH="190440" progId="Equation.DSMT4">
                  <p:embed/>
                  <p:pic>
                    <p:nvPicPr>
                      <p:cNvPr id="0" name=""/>
                      <p:cNvPicPr/>
                      <p:nvPr/>
                    </p:nvPicPr>
                    <p:blipFill>
                      <a:blip r:embed="rId5"/>
                      <a:stretch>
                        <a:fillRect/>
                      </a:stretch>
                    </p:blipFill>
                    <p:spPr>
                      <a:xfrm>
                        <a:off x="1983506" y="3592718"/>
                        <a:ext cx="367368" cy="367368"/>
                      </a:xfrm>
                      <a:prstGeom prst="rect">
                        <a:avLst/>
                      </a:prstGeom>
                    </p:spPr>
                  </p:pic>
                </p:oleObj>
              </mc:Fallback>
            </mc:AlternateContent>
          </a:graphicData>
        </a:graphic>
      </p:graphicFrame>
      <p:sp>
        <p:nvSpPr>
          <p:cNvPr id="7" name="Content Placeholder 6"/>
          <p:cNvSpPr>
            <a:spLocks noGrp="1"/>
          </p:cNvSpPr>
          <p:nvPr>
            <p:ph sz="quarter" idx="16"/>
          </p:nvPr>
        </p:nvSpPr>
        <p:spPr>
          <a:xfrm>
            <a:off x="2350874" y="3560175"/>
            <a:ext cx="6459794" cy="394662"/>
          </a:xfrm>
        </p:spPr>
        <p:txBody>
          <a:bodyPr/>
          <a:lstStyle/>
          <a:p>
            <a:pPr marL="0" indent="0">
              <a:buNone/>
            </a:pPr>
            <a:r>
              <a:rPr lang="en-US" altLang="en-US" sz="2000" dirty="0">
                <a:latin typeface="+mn-lt"/>
                <a:ea typeface="Times New Roman" charset="0"/>
                <a:cs typeface="Times New Roman" charset="0"/>
              </a:rPr>
              <a:t>is the (complete) set of all dependencies (functional</a:t>
            </a:r>
            <a:endParaRPr lang="en-US" sz="2000" dirty="0">
              <a:latin typeface="+mn-lt"/>
            </a:endParaRPr>
          </a:p>
        </p:txBody>
      </p:sp>
      <p:sp>
        <p:nvSpPr>
          <p:cNvPr id="8" name="Content Placeholder 7"/>
          <p:cNvSpPr>
            <a:spLocks noGrp="1"/>
          </p:cNvSpPr>
          <p:nvPr>
            <p:ph sz="quarter" idx="17"/>
          </p:nvPr>
        </p:nvSpPr>
        <p:spPr>
          <a:xfrm>
            <a:off x="457200" y="3950140"/>
            <a:ext cx="7772401" cy="694085"/>
          </a:xfrm>
        </p:spPr>
        <p:txBody>
          <a:bodyPr/>
          <a:lstStyle/>
          <a:p>
            <a:pPr marL="711200" indent="0">
              <a:buNone/>
            </a:pPr>
            <a:r>
              <a:rPr lang="en-US" altLang="en-US" sz="2000" dirty="0" smtClean="0">
                <a:latin typeface="+mn-lt"/>
                <a:ea typeface="Times New Roman" charset="0"/>
                <a:cs typeface="Times New Roman" charset="0"/>
              </a:rPr>
              <a:t>or multivalued) that will hold in every relation state </a:t>
            </a:r>
            <a:r>
              <a:rPr lang="en-US" altLang="en-US" sz="2000" i="1" dirty="0" smtClean="0">
                <a:latin typeface="+mn-lt"/>
                <a:ea typeface="Times New Roman" charset="0"/>
                <a:cs typeface="Times New Roman" charset="0"/>
              </a:rPr>
              <a:t>r</a:t>
            </a:r>
            <a:r>
              <a:rPr lang="en-US" altLang="en-US" sz="2000" dirty="0" smtClean="0">
                <a:latin typeface="+mn-lt"/>
                <a:ea typeface="Times New Roman" charset="0"/>
                <a:cs typeface="Times New Roman" charset="0"/>
              </a:rPr>
              <a:t> of </a:t>
            </a:r>
            <a:r>
              <a:rPr lang="en-US" altLang="en-US" sz="2000" i="1" dirty="0" smtClean="0">
                <a:latin typeface="+mn-lt"/>
                <a:ea typeface="Times New Roman" charset="0"/>
                <a:cs typeface="Times New Roman" charset="0"/>
              </a:rPr>
              <a:t>R</a:t>
            </a:r>
            <a:r>
              <a:rPr lang="en-US" altLang="en-US" sz="2000" dirty="0" smtClean="0">
                <a:latin typeface="+mn-lt"/>
                <a:ea typeface="Times New Roman" charset="0"/>
                <a:cs typeface="Times New Roman" charset="0"/>
              </a:rPr>
              <a:t> that satisfies </a:t>
            </a:r>
            <a:r>
              <a:rPr lang="en-US" altLang="en-US" sz="2000" i="1" dirty="0" smtClean="0">
                <a:latin typeface="+mn-lt"/>
                <a:ea typeface="Times New Roman" charset="0"/>
                <a:cs typeface="Times New Roman" charset="0"/>
              </a:rPr>
              <a:t>F</a:t>
            </a:r>
            <a:r>
              <a:rPr lang="en-US" altLang="en-US" sz="2000" dirty="0" smtClean="0">
                <a:latin typeface="+mn-lt"/>
                <a:ea typeface="Times New Roman" charset="0"/>
                <a:cs typeface="Times New Roman" charset="0"/>
              </a:rPr>
              <a:t>. It is also called the </a:t>
            </a:r>
            <a:r>
              <a:rPr lang="en-US" altLang="en-US" sz="2000" b="1" dirty="0" smtClean="0">
                <a:latin typeface="+mn-lt"/>
                <a:ea typeface="Times New Roman" charset="0"/>
                <a:cs typeface="Times New Roman" charset="0"/>
              </a:rPr>
              <a:t>closure</a:t>
            </a:r>
            <a:r>
              <a:rPr lang="en-US" altLang="en-US" sz="2000" dirty="0" smtClean="0">
                <a:latin typeface="+mn-lt"/>
                <a:ea typeface="Times New Roman" charset="0"/>
                <a:cs typeface="Times New Roman" charset="0"/>
              </a:rPr>
              <a:t> of </a:t>
            </a:r>
            <a:r>
              <a:rPr lang="en-US" altLang="en-US" sz="2000" i="1" dirty="0" smtClean="0">
                <a:latin typeface="+mn-lt"/>
                <a:ea typeface="Times New Roman" charset="0"/>
                <a:cs typeface="Times New Roman" charset="0"/>
              </a:rPr>
              <a:t>F</a:t>
            </a:r>
            <a:r>
              <a:rPr lang="en-US" altLang="en-US" sz="2000" dirty="0" smtClean="0">
                <a:latin typeface="+mn-lt"/>
                <a:ea typeface="Times New Roman" charset="0"/>
                <a:cs typeface="Times New Roman" charset="0"/>
              </a:rPr>
              <a:t>.</a:t>
            </a:r>
            <a:endParaRPr lang="en-US" sz="2000" dirty="0">
              <a:latin typeface="+mn-lt"/>
            </a:endParaRPr>
          </a:p>
        </p:txBody>
      </p:sp>
    </p:spTree>
    <p:extLst>
      <p:ext uri="{BB962C8B-B14F-4D97-AF65-F5344CB8AC3E}">
        <p14:creationId xmlns:p14="http://schemas.microsoft.com/office/powerpoint/2010/main" val="24028172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Times New Roman" charset="0"/>
                <a:cs typeface="Times New Roman" charset="0"/>
              </a:rPr>
              <a:t>Multivalued Dependencies and Fourth Normal Form </a:t>
            </a:r>
            <a:r>
              <a:rPr lang="en-US" altLang="en-US" sz="2000" b="0" dirty="0" smtClean="0">
                <a:ea typeface="Times New Roman" charset="0"/>
                <a:cs typeface="Times New Roman" charset="0"/>
              </a:rPr>
              <a:t>(3 </a:t>
            </a:r>
            <a:r>
              <a:rPr lang="en-US" altLang="en-US" sz="2000" b="0" dirty="0">
                <a:ea typeface="Times New Roman" charset="0"/>
                <a:cs typeface="Times New Roman" charset="0"/>
              </a:rPr>
              <a:t>of </a:t>
            </a:r>
            <a:r>
              <a:rPr lang="en-US" altLang="en-US" sz="2000" b="0" dirty="0" smtClean="0">
                <a:ea typeface="Times New Roman" charset="0"/>
                <a:cs typeface="Times New Roman" charset="0"/>
              </a:rPr>
              <a:t>5)</a:t>
            </a:r>
            <a:endParaRPr lang="en-US" dirty="0"/>
          </a:p>
        </p:txBody>
      </p:sp>
      <p:sp>
        <p:nvSpPr>
          <p:cNvPr id="3" name="Text Placeholder 2"/>
          <p:cNvSpPr>
            <a:spLocks noGrp="1"/>
          </p:cNvSpPr>
          <p:nvPr>
            <p:ph type="body" idx="1"/>
          </p:nvPr>
        </p:nvSpPr>
        <p:spPr>
          <a:xfrm>
            <a:off x="457200" y="1600201"/>
            <a:ext cx="8229600" cy="1032164"/>
          </a:xfrm>
        </p:spPr>
        <p:txBody>
          <a:bodyPr/>
          <a:lstStyle/>
          <a:p>
            <a:pPr marL="0" indent="0">
              <a:buNone/>
            </a:pPr>
            <a:r>
              <a:rPr lang="en-US" altLang="en-US" sz="2000" dirty="0" smtClean="0">
                <a:solidFill>
                  <a:schemeClr val="tx1"/>
                </a:solidFill>
                <a:latin typeface="+mn-lt"/>
              </a:rPr>
              <a:t>Figure </a:t>
            </a:r>
            <a:r>
              <a:rPr lang="en-US" altLang="en-US" sz="2000" dirty="0">
                <a:solidFill>
                  <a:schemeClr val="tx1"/>
                </a:solidFill>
                <a:latin typeface="+mn-lt"/>
              </a:rPr>
              <a:t>15.4 Decomposing a relation state of </a:t>
            </a:r>
            <a:r>
              <a:rPr lang="en-US" altLang="en-US" sz="2000" dirty="0" smtClean="0">
                <a:solidFill>
                  <a:schemeClr val="tx1"/>
                </a:solidFill>
                <a:latin typeface="+mn-lt"/>
              </a:rPr>
              <a:t>EMP </a:t>
            </a:r>
            <a:r>
              <a:rPr lang="en-US" altLang="en-US" sz="2000" dirty="0">
                <a:solidFill>
                  <a:schemeClr val="tx1"/>
                </a:solidFill>
                <a:latin typeface="+mn-lt"/>
              </a:rPr>
              <a:t>that is not in </a:t>
            </a:r>
            <a:r>
              <a:rPr lang="en-US" altLang="en-US" sz="2000" dirty="0" smtClean="0">
                <a:solidFill>
                  <a:schemeClr val="tx1"/>
                </a:solidFill>
                <a:latin typeface="+mn-lt"/>
              </a:rPr>
              <a:t>4</a:t>
            </a:r>
            <a:r>
              <a:rPr lang="en-US" altLang="en-US" sz="100" dirty="0" smtClean="0">
                <a:solidFill>
                  <a:schemeClr val="tx1"/>
                </a:solidFill>
                <a:latin typeface="+mn-lt"/>
              </a:rPr>
              <a:t> </a:t>
            </a:r>
            <a:r>
              <a:rPr lang="en-US" altLang="en-US" sz="2000" dirty="0" smtClean="0">
                <a:solidFill>
                  <a:schemeClr val="tx1"/>
                </a:solidFill>
                <a:latin typeface="+mn-lt"/>
              </a:rPr>
              <a:t>N</a:t>
            </a:r>
            <a:r>
              <a:rPr lang="en-US" altLang="en-US" sz="100" dirty="0" smtClean="0">
                <a:solidFill>
                  <a:schemeClr val="tx1"/>
                </a:solidFill>
                <a:latin typeface="+mn-lt"/>
              </a:rPr>
              <a:t> </a:t>
            </a:r>
            <a:r>
              <a:rPr lang="en-US" altLang="en-US" sz="2000" dirty="0" smtClean="0">
                <a:solidFill>
                  <a:schemeClr val="tx1"/>
                </a:solidFill>
                <a:latin typeface="+mn-lt"/>
              </a:rPr>
              <a:t>F</a:t>
            </a:r>
            <a:r>
              <a:rPr lang="en-US" altLang="en-US" sz="2000" dirty="0">
                <a:solidFill>
                  <a:schemeClr val="tx1"/>
                </a:solidFill>
                <a:latin typeface="+mn-lt"/>
              </a:rPr>
              <a:t>. </a:t>
            </a:r>
            <a:r>
              <a:rPr lang="en-US" altLang="en-US" sz="2000" dirty="0" smtClean="0">
                <a:solidFill>
                  <a:schemeClr val="tx1"/>
                </a:solidFill>
                <a:latin typeface="+mn-lt"/>
              </a:rPr>
              <a:t>(</a:t>
            </a:r>
            <a:r>
              <a:rPr lang="en-US" altLang="en-US" sz="2000" dirty="0">
                <a:solidFill>
                  <a:schemeClr val="tx1"/>
                </a:solidFill>
                <a:latin typeface="+mn-lt"/>
              </a:rPr>
              <a:t>a) EMP relation with additional tuples. </a:t>
            </a:r>
            <a:r>
              <a:rPr lang="en-US" altLang="en-US" sz="2000" dirty="0" smtClean="0">
                <a:solidFill>
                  <a:schemeClr val="tx1"/>
                </a:solidFill>
                <a:latin typeface="+mn-lt"/>
              </a:rPr>
              <a:t>(</a:t>
            </a:r>
            <a:r>
              <a:rPr lang="en-US" altLang="en-US" sz="2000" dirty="0">
                <a:solidFill>
                  <a:schemeClr val="tx1"/>
                </a:solidFill>
                <a:latin typeface="+mn-lt"/>
              </a:rPr>
              <a:t>b) Two corresponding </a:t>
            </a:r>
            <a:r>
              <a:rPr lang="en-US" altLang="en-US" sz="2000" dirty="0" smtClean="0">
                <a:solidFill>
                  <a:schemeClr val="tx1"/>
                </a:solidFill>
                <a:latin typeface="+mn-lt"/>
              </a:rPr>
              <a:t>4</a:t>
            </a:r>
            <a:r>
              <a:rPr lang="en-US" altLang="en-US" sz="100" dirty="0" smtClean="0">
                <a:solidFill>
                  <a:schemeClr val="tx1"/>
                </a:solidFill>
                <a:latin typeface="+mn-lt"/>
              </a:rPr>
              <a:t> </a:t>
            </a:r>
            <a:r>
              <a:rPr lang="en-US" altLang="en-US" sz="2000" dirty="0" smtClean="0">
                <a:solidFill>
                  <a:schemeClr val="tx1"/>
                </a:solidFill>
                <a:latin typeface="+mn-lt"/>
              </a:rPr>
              <a:t>N</a:t>
            </a:r>
            <a:r>
              <a:rPr lang="en-US" altLang="en-US" sz="100" dirty="0" smtClean="0">
                <a:solidFill>
                  <a:schemeClr val="tx1"/>
                </a:solidFill>
                <a:latin typeface="+mn-lt"/>
              </a:rPr>
              <a:t> </a:t>
            </a:r>
            <a:r>
              <a:rPr lang="en-US" altLang="en-US" sz="2000" dirty="0" smtClean="0">
                <a:solidFill>
                  <a:schemeClr val="tx1"/>
                </a:solidFill>
                <a:latin typeface="+mn-lt"/>
              </a:rPr>
              <a:t>F </a:t>
            </a:r>
            <a:r>
              <a:rPr lang="en-US" altLang="en-US" sz="2000" dirty="0">
                <a:solidFill>
                  <a:schemeClr val="tx1"/>
                </a:solidFill>
                <a:latin typeface="+mn-lt"/>
              </a:rPr>
              <a:t>relations </a:t>
            </a:r>
            <a:r>
              <a:rPr lang="en-US" altLang="en-US" sz="2000" dirty="0" smtClean="0">
                <a:solidFill>
                  <a:schemeClr val="tx1"/>
                </a:solidFill>
                <a:latin typeface="+mn-lt"/>
              </a:rPr>
              <a:t>EMP_PROJECTS </a:t>
            </a:r>
            <a:r>
              <a:rPr lang="en-US" altLang="en-US" sz="2000" dirty="0">
                <a:solidFill>
                  <a:schemeClr val="tx1"/>
                </a:solidFill>
                <a:latin typeface="+mn-lt"/>
              </a:rPr>
              <a:t>and </a:t>
            </a:r>
            <a:r>
              <a:rPr lang="en-US" altLang="en-US" sz="2000" dirty="0" smtClean="0">
                <a:solidFill>
                  <a:schemeClr val="tx1"/>
                </a:solidFill>
                <a:latin typeface="+mn-lt"/>
              </a:rPr>
              <a:t>EMP_DEPENDENTS.</a:t>
            </a:r>
            <a:endParaRPr lang="en-US" altLang="en-US" sz="2000" dirty="0">
              <a:solidFill>
                <a:schemeClr val="tx1"/>
              </a:solidFill>
              <a:latin typeface="+mn-lt"/>
            </a:endParaRPr>
          </a:p>
        </p:txBody>
      </p:sp>
      <p:pic>
        <p:nvPicPr>
          <p:cNvPr id="4" name="Picture 3" descr="2 tables. First table, A table titled, E M P, has 16 rows and 3 columns. The columns have the following headings from left to right. E name, P name, D name. The row entries are as follows. Row 1. Smith, X, John. Row 2. Smith, Y, Anna. Row 3. Smith, X, Anna. Row 4. Smith, Y, John. Row 5. Brown, W, Jim. Row 6. Brown, X, Jim. Row 7. Brown, Y, Jim. Row 8. Brown, Z, Jim. Row 9. Brown, W, Joan. Row 10. Brown, X, Joan. Row 11. Brown, Y, Joan. Row 12. Brown, Z, Joan. Row 13. Brown, W, Bob. Row 14. Brown, X, Bob. Row 15. Brown, Y, Bob. Row 16. Brown, Z, Bob. Second table, first set, A table titled, E M P underscore PROJECTS, has 6 rows and 2 columns. The columns have the following headings from left to right. E name, P name. The row entries are as follows. Row 1. Smith, X. Row 2. Smith, Y. Row 3. Brown, W. Row 4. Brown, X. Row 5. Brown, Y. Row 6. Brown, Z. Second set, A table titled, E M P underscore PROJECTS has 5 rows and 2 columns. The columns have the following headings from left to right. E name, D name. The row entries are as follows. Row 1. Smith, Anna. Row 2. Smith, John. Row 3. Brown, Jim. Row 4. Brown, Joan. Row 5. Brown, Bob."/>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67889" y="2872011"/>
            <a:ext cx="3932023" cy="342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54244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Times New Roman" charset="0"/>
                <a:cs typeface="Times New Roman" charset="0"/>
              </a:rPr>
              <a:t>Multivalued Dependencies and Fourth Normal Form </a:t>
            </a:r>
            <a:r>
              <a:rPr lang="en-US" altLang="en-US" sz="2000" b="0" dirty="0" smtClean="0">
                <a:ea typeface="Times New Roman" charset="0"/>
                <a:cs typeface="Times New Roman" charset="0"/>
              </a:rPr>
              <a:t>(</a:t>
            </a:r>
            <a:r>
              <a:rPr lang="en-US" altLang="en-US" sz="2000" b="0" dirty="0">
                <a:ea typeface="Times New Roman" charset="0"/>
                <a:cs typeface="Times New Roman" charset="0"/>
              </a:rPr>
              <a:t>4</a:t>
            </a:r>
            <a:r>
              <a:rPr lang="en-US" altLang="en-US" sz="2000" b="0" dirty="0" smtClean="0">
                <a:ea typeface="Times New Roman" charset="0"/>
                <a:cs typeface="Times New Roman" charset="0"/>
              </a:rPr>
              <a:t> </a:t>
            </a:r>
            <a:r>
              <a:rPr lang="en-US" altLang="en-US" sz="2000" b="0" dirty="0">
                <a:ea typeface="Times New Roman" charset="0"/>
                <a:cs typeface="Times New Roman" charset="0"/>
              </a:rPr>
              <a:t>of </a:t>
            </a:r>
            <a:r>
              <a:rPr lang="en-US" altLang="en-US" sz="2000" b="0" dirty="0" smtClean="0">
                <a:ea typeface="Times New Roman" charset="0"/>
                <a:cs typeface="Times New Roman" charset="0"/>
              </a:rPr>
              <a:t>5)</a:t>
            </a:r>
            <a:endParaRPr lang="en-US" dirty="0"/>
          </a:p>
        </p:txBody>
      </p:sp>
      <p:sp>
        <p:nvSpPr>
          <p:cNvPr id="3" name="Text Placeholder 2"/>
          <p:cNvSpPr>
            <a:spLocks noGrp="1"/>
          </p:cNvSpPr>
          <p:nvPr>
            <p:ph type="body" idx="1"/>
          </p:nvPr>
        </p:nvSpPr>
        <p:spPr>
          <a:xfrm>
            <a:off x="457200" y="1600201"/>
            <a:ext cx="8229600" cy="2172242"/>
          </a:xfrm>
        </p:spPr>
        <p:txBody>
          <a:bodyPr/>
          <a:lstStyle/>
          <a:p>
            <a:pPr marL="609600" indent="-609600">
              <a:buFont typeface="Wingdings" charset="2"/>
              <a:buNone/>
            </a:pPr>
            <a:r>
              <a:rPr lang="en-US" altLang="en-US" sz="2000" b="1" dirty="0">
                <a:latin typeface="+mn-lt"/>
                <a:ea typeface="Times New Roman" charset="0"/>
                <a:cs typeface="Times New Roman" charset="0"/>
              </a:rPr>
              <a:t>5.3 </a:t>
            </a:r>
            <a:r>
              <a:rPr lang="en-US" altLang="en-US" sz="2000" b="1" dirty="0" smtClean="0">
                <a:latin typeface="+mn-lt"/>
                <a:ea typeface="Times New Roman" charset="0"/>
                <a:cs typeface="Times New Roman" charset="0"/>
              </a:rPr>
              <a:t>Non-additive (Lossless</a:t>
            </a:r>
            <a:r>
              <a:rPr lang="en-US" altLang="en-US" sz="2000" b="1" dirty="0">
                <a:latin typeface="+mn-lt"/>
                <a:ea typeface="Times New Roman" charset="0"/>
                <a:cs typeface="Times New Roman" charset="0"/>
              </a:rPr>
              <a:t>) Join Decomposition into 4NF Relations:</a:t>
            </a:r>
          </a:p>
          <a:p>
            <a:pPr algn="just"/>
            <a:r>
              <a:rPr lang="en-US" altLang="en-US" sz="2000" b="1" dirty="0">
                <a:latin typeface="+mn-lt"/>
                <a:ea typeface="Times New Roman" charset="0"/>
                <a:cs typeface="Times New Roman" charset="0"/>
              </a:rPr>
              <a:t>PROPERTY NJB’</a:t>
            </a:r>
            <a:endParaRPr lang="en-US" altLang="en-US" sz="2000" dirty="0">
              <a:latin typeface="+mn-lt"/>
              <a:ea typeface="Times New Roman" charset="0"/>
              <a:cs typeface="Times New Roman" charset="0"/>
            </a:endParaRPr>
          </a:p>
          <a:p>
            <a:pPr marL="741600" lvl="1" indent="-284400"/>
            <a:r>
              <a:rPr lang="en-US" altLang="en-US" sz="2000" dirty="0">
                <a:latin typeface="+mn-lt"/>
                <a:ea typeface="Times New Roman" charset="0"/>
                <a:cs typeface="Times New Roman" charset="0"/>
              </a:rPr>
              <a:t>The relation schemas </a:t>
            </a:r>
            <a:r>
              <a:rPr lang="en-US" altLang="en-US" sz="2000" i="1" dirty="0">
                <a:latin typeface="+mn-lt"/>
                <a:ea typeface="Times New Roman" charset="0"/>
                <a:cs typeface="Times New Roman" charset="0"/>
              </a:rPr>
              <a:t>R</a:t>
            </a:r>
            <a:r>
              <a:rPr lang="en-US" altLang="en-US" sz="2000" baseline="-30000" dirty="0">
                <a:latin typeface="+mn-lt"/>
                <a:ea typeface="Times New Roman" charset="0"/>
                <a:cs typeface="Times New Roman" charset="0"/>
              </a:rPr>
              <a:t>1</a:t>
            </a:r>
            <a:r>
              <a:rPr lang="en-US" altLang="en-US" sz="2000" dirty="0">
                <a:latin typeface="+mn-lt"/>
                <a:ea typeface="Times New Roman" charset="0"/>
                <a:cs typeface="Times New Roman" charset="0"/>
              </a:rPr>
              <a:t> and </a:t>
            </a:r>
            <a:r>
              <a:rPr lang="en-US" altLang="en-US" sz="2000" i="1" dirty="0">
                <a:latin typeface="+mn-lt"/>
                <a:ea typeface="Times New Roman" charset="0"/>
                <a:cs typeface="Times New Roman" charset="0"/>
              </a:rPr>
              <a:t>R</a:t>
            </a:r>
            <a:r>
              <a:rPr lang="en-US" altLang="en-US" sz="2000" baseline="-30000" dirty="0">
                <a:latin typeface="+mn-lt"/>
                <a:ea typeface="Times New Roman" charset="0"/>
                <a:cs typeface="Times New Roman" charset="0"/>
              </a:rPr>
              <a:t>2</a:t>
            </a:r>
            <a:r>
              <a:rPr lang="en-US" altLang="en-US" sz="2000" dirty="0">
                <a:latin typeface="+mn-lt"/>
                <a:ea typeface="Times New Roman" charset="0"/>
                <a:cs typeface="Times New Roman" charset="0"/>
              </a:rPr>
              <a:t> form a lossless (non-additive) join decomposition of </a:t>
            </a:r>
            <a:r>
              <a:rPr lang="en-US" altLang="en-US" sz="2000" i="1" dirty="0">
                <a:latin typeface="+mn-lt"/>
                <a:ea typeface="Times New Roman" charset="0"/>
                <a:cs typeface="Times New Roman" charset="0"/>
              </a:rPr>
              <a:t>R</a:t>
            </a:r>
            <a:r>
              <a:rPr lang="en-US" altLang="en-US" sz="2000" dirty="0">
                <a:latin typeface="+mn-lt"/>
                <a:ea typeface="Times New Roman" charset="0"/>
                <a:cs typeface="Times New Roman" charset="0"/>
              </a:rPr>
              <a:t> with respect to a set F of </a:t>
            </a:r>
            <a:r>
              <a:rPr lang="en-US" altLang="en-US" sz="2000" dirty="0" smtClean="0">
                <a:latin typeface="+mn-lt"/>
                <a:ea typeface="Times New Roman" charset="0"/>
                <a:cs typeface="Times New Roman" charset="0"/>
              </a:rPr>
              <a:t>functional </a:t>
            </a:r>
            <a:r>
              <a:rPr lang="en-US" altLang="en-US" sz="2000" b="1" dirty="0" smtClean="0">
                <a:latin typeface="+mn-lt"/>
                <a:ea typeface="Times New Roman" charset="0"/>
                <a:cs typeface="Times New Roman" charset="0"/>
              </a:rPr>
              <a:t>and</a:t>
            </a:r>
            <a:r>
              <a:rPr lang="en-US" altLang="en-US" sz="2000" i="1" dirty="0" smtClean="0">
                <a:latin typeface="+mn-lt"/>
                <a:ea typeface="Times New Roman" charset="0"/>
                <a:cs typeface="Times New Roman" charset="0"/>
              </a:rPr>
              <a:t> </a:t>
            </a:r>
            <a:r>
              <a:rPr lang="en-US" altLang="en-US" sz="2000" dirty="0">
                <a:latin typeface="+mn-lt"/>
                <a:ea typeface="Times New Roman" charset="0"/>
                <a:cs typeface="Times New Roman" charset="0"/>
              </a:rPr>
              <a:t>multivalued dependencies if and only </a:t>
            </a:r>
            <a:r>
              <a:rPr lang="en-US" altLang="en-US" sz="2000" dirty="0" smtClean="0">
                <a:latin typeface="+mn-lt"/>
                <a:ea typeface="Times New Roman" charset="0"/>
                <a:cs typeface="Times New Roman" charset="0"/>
              </a:rPr>
              <a:t>if</a:t>
            </a:r>
            <a:endParaRPr lang="en-US" altLang="en-US" sz="2000" dirty="0">
              <a:latin typeface="+mn-lt"/>
              <a:ea typeface="Times New Roman" charset="0"/>
              <a:cs typeface="Times New Roman" charset="0"/>
            </a:endParaRPr>
          </a:p>
        </p:txBody>
      </p:sp>
      <p:sp>
        <p:nvSpPr>
          <p:cNvPr id="8" name="Content Placeholder 7"/>
          <p:cNvSpPr>
            <a:spLocks noGrp="1"/>
          </p:cNvSpPr>
          <p:nvPr>
            <p:ph sz="quarter" idx="17"/>
          </p:nvPr>
        </p:nvSpPr>
        <p:spPr>
          <a:xfrm>
            <a:off x="494067" y="3772443"/>
            <a:ext cx="1283110" cy="500063"/>
          </a:xfrm>
        </p:spPr>
        <p:txBody>
          <a:bodyPr/>
          <a:lstStyle/>
          <a:p>
            <a:pPr marL="1144800" indent="-230400">
              <a:spcBef>
                <a:spcPts val="600"/>
              </a:spcBef>
              <a:buFont typeface="Wingdings" panose="05000000000000000000" pitchFamily="2" charset="2"/>
              <a:buChar char="§"/>
            </a:pPr>
            <a:r>
              <a:rPr lang="en-US" sz="2000" dirty="0" smtClean="0">
                <a:latin typeface="+mn-lt"/>
              </a:rPr>
              <a:t> </a:t>
            </a:r>
            <a:endParaRPr lang="en-US" sz="2000" dirty="0">
              <a:latin typeface="+mn-lt"/>
            </a:endParaRPr>
          </a:p>
        </p:txBody>
      </p:sp>
      <p:pic>
        <p:nvPicPr>
          <p:cNvPr id="13" name="Picture 12" descr="Left parenthesis R 1 intersection R 2 dash right angle bracket right angle bracket left parenthesis R 1 minus R 2 right parenthesis."/>
          <p:cNvPicPr>
            <a:picLocks noChangeAspect="1"/>
          </p:cNvPicPr>
          <p:nvPr/>
        </p:nvPicPr>
        <p:blipFill>
          <a:blip r:embed="rId2"/>
          <a:stretch>
            <a:fillRect/>
          </a:stretch>
        </p:blipFill>
        <p:spPr>
          <a:xfrm>
            <a:off x="1860528" y="3804433"/>
            <a:ext cx="2871465" cy="481626"/>
          </a:xfrm>
          <a:prstGeom prst="rect">
            <a:avLst/>
          </a:prstGeom>
        </p:spPr>
      </p:pic>
      <p:sp>
        <p:nvSpPr>
          <p:cNvPr id="6" name="Content Placeholder 5"/>
          <p:cNvSpPr>
            <a:spLocks noGrp="1"/>
          </p:cNvSpPr>
          <p:nvPr>
            <p:ph sz="quarter" idx="15"/>
          </p:nvPr>
        </p:nvSpPr>
        <p:spPr>
          <a:xfrm>
            <a:off x="494067" y="4100054"/>
            <a:ext cx="4321277" cy="404889"/>
          </a:xfrm>
        </p:spPr>
        <p:txBody>
          <a:bodyPr/>
          <a:lstStyle/>
          <a:p>
            <a:pPr marL="741600" indent="-284400">
              <a:spcBef>
                <a:spcPts val="600"/>
              </a:spcBef>
              <a:buFont typeface="Arial" panose="020B0604020202020204" pitchFamily="34" charset="0"/>
              <a:buChar char="–"/>
            </a:pPr>
            <a:r>
              <a:rPr lang="en-US" altLang="en-US" sz="2000" dirty="0">
                <a:latin typeface="+mn-lt"/>
                <a:ea typeface="Times New Roman" charset="0"/>
                <a:cs typeface="Times New Roman" charset="0"/>
              </a:rPr>
              <a:t>or by symmetry, if and only if</a:t>
            </a:r>
            <a:endParaRPr lang="en-US" sz="2000" dirty="0">
              <a:latin typeface="+mn-lt"/>
            </a:endParaRPr>
          </a:p>
        </p:txBody>
      </p:sp>
      <p:sp>
        <p:nvSpPr>
          <p:cNvPr id="7" name="Content Placeholder 6"/>
          <p:cNvSpPr>
            <a:spLocks noGrp="1"/>
          </p:cNvSpPr>
          <p:nvPr>
            <p:ph sz="quarter" idx="16"/>
          </p:nvPr>
        </p:nvSpPr>
        <p:spPr>
          <a:xfrm>
            <a:off x="497393" y="4633621"/>
            <a:ext cx="1235540" cy="652462"/>
          </a:xfrm>
        </p:spPr>
        <p:txBody>
          <a:bodyPr/>
          <a:lstStyle/>
          <a:p>
            <a:pPr marL="1144800" indent="-230400">
              <a:spcBef>
                <a:spcPts val="600"/>
              </a:spcBef>
              <a:buFont typeface="Wingdings" panose="05000000000000000000" pitchFamily="2" charset="2"/>
              <a:buChar char="§"/>
            </a:pPr>
            <a:r>
              <a:rPr lang="en-US" sz="2000" dirty="0" smtClean="0">
                <a:latin typeface="+mn-lt"/>
              </a:rPr>
              <a:t> </a:t>
            </a:r>
            <a:endParaRPr lang="en-US" sz="2000" dirty="0">
              <a:latin typeface="+mn-lt"/>
            </a:endParaRPr>
          </a:p>
        </p:txBody>
      </p:sp>
      <p:pic>
        <p:nvPicPr>
          <p:cNvPr id="14" name="Picture 13" descr="Dash left parenthesis R 1 intersection R 2 dash right angle bracket right angle bracket left parenthesis R 2 minus R 1 right parenthesis."/>
          <p:cNvPicPr>
            <a:picLocks noChangeAspect="1"/>
          </p:cNvPicPr>
          <p:nvPr/>
        </p:nvPicPr>
        <p:blipFill>
          <a:blip r:embed="rId3"/>
          <a:stretch>
            <a:fillRect/>
          </a:stretch>
        </p:blipFill>
        <p:spPr>
          <a:xfrm>
            <a:off x="1836169" y="4681562"/>
            <a:ext cx="2938527" cy="487722"/>
          </a:xfrm>
          <a:prstGeom prst="rect">
            <a:avLst/>
          </a:prstGeom>
        </p:spPr>
      </p:pic>
    </p:spTree>
    <p:extLst>
      <p:ext uri="{BB962C8B-B14F-4D97-AF65-F5344CB8AC3E}">
        <p14:creationId xmlns:p14="http://schemas.microsoft.com/office/powerpoint/2010/main" val="26365183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Times New Roman" charset="0"/>
                <a:cs typeface="Times New Roman" charset="0"/>
              </a:rPr>
              <a:t>Multivalued Dependencies and Fourth Normal Form </a:t>
            </a:r>
            <a:r>
              <a:rPr lang="en-US" altLang="en-US" sz="2000" b="0" dirty="0">
                <a:ea typeface="Times New Roman" charset="0"/>
                <a:cs typeface="Times New Roman" charset="0"/>
              </a:rPr>
              <a:t>(5 of 5)</a:t>
            </a:r>
            <a:endParaRPr lang="en-US" dirty="0"/>
          </a:p>
        </p:txBody>
      </p:sp>
      <p:sp>
        <p:nvSpPr>
          <p:cNvPr id="3" name="Text Placeholder 2"/>
          <p:cNvSpPr>
            <a:spLocks noGrp="1"/>
          </p:cNvSpPr>
          <p:nvPr>
            <p:ph type="body" idx="1"/>
          </p:nvPr>
        </p:nvSpPr>
        <p:spPr>
          <a:xfrm>
            <a:off x="457200" y="1600201"/>
            <a:ext cx="8229600" cy="1957676"/>
          </a:xfrm>
        </p:spPr>
        <p:txBody>
          <a:bodyPr/>
          <a:lstStyle/>
          <a:p>
            <a:pPr marL="0" indent="0">
              <a:spcBef>
                <a:spcPts val="0"/>
              </a:spcBef>
              <a:buFont typeface="Wingdings" charset="2"/>
              <a:buNone/>
            </a:pPr>
            <a:r>
              <a:rPr lang="en-US" altLang="en-US" sz="2000" b="1" dirty="0">
                <a:latin typeface="+mn-lt"/>
                <a:ea typeface="Courier New" charset="0"/>
                <a:cs typeface="Courier New" charset="0"/>
              </a:rPr>
              <a:t>Algorithm 15.7: </a:t>
            </a:r>
            <a:r>
              <a:rPr lang="en-US" altLang="en-US" sz="2000" b="1" dirty="0">
                <a:latin typeface="+mn-lt"/>
                <a:ea typeface="Times New Roman" charset="0"/>
                <a:cs typeface="Times New Roman" charset="0"/>
              </a:rPr>
              <a:t>Relational decomposition into 4N</a:t>
            </a:r>
            <a:r>
              <a:rPr lang="en-US" altLang="en-US" sz="100" b="1" dirty="0">
                <a:latin typeface="+mn-lt"/>
                <a:ea typeface="Times New Roman" charset="0"/>
                <a:cs typeface="Times New Roman" charset="0"/>
              </a:rPr>
              <a:t> </a:t>
            </a:r>
            <a:r>
              <a:rPr lang="en-US" altLang="en-US" sz="2000" b="1" dirty="0">
                <a:latin typeface="+mn-lt"/>
                <a:ea typeface="Times New Roman" charset="0"/>
                <a:cs typeface="Times New Roman" charset="0"/>
              </a:rPr>
              <a:t>F relations with non-additive join property</a:t>
            </a:r>
          </a:p>
          <a:p>
            <a:r>
              <a:rPr lang="en-US" altLang="en-US" sz="2000" b="1" dirty="0">
                <a:latin typeface="+mn-lt"/>
                <a:ea typeface="Times New Roman" charset="0"/>
                <a:cs typeface="Times New Roman" charset="0"/>
              </a:rPr>
              <a:t>Input: </a:t>
            </a:r>
            <a:r>
              <a:rPr lang="en-US" altLang="en-US" sz="2000" dirty="0">
                <a:latin typeface="+mn-lt"/>
                <a:ea typeface="Times New Roman" charset="0"/>
                <a:cs typeface="Times New Roman" charset="0"/>
              </a:rPr>
              <a:t>A universal relation R and a set of functional and multivalued dependencies F</a:t>
            </a:r>
            <a:r>
              <a:rPr lang="en-US" altLang="en-US" sz="2000" dirty="0" smtClean="0">
                <a:latin typeface="+mn-lt"/>
                <a:ea typeface="Times New Roman" charset="0"/>
                <a:cs typeface="Times New Roman" charset="0"/>
              </a:rPr>
              <a:t>.</a:t>
            </a:r>
          </a:p>
          <a:p>
            <a:pPr marL="1143000" indent="-429768">
              <a:spcBef>
                <a:spcPts val="600"/>
              </a:spcBef>
              <a:buFont typeface="+mj-lt"/>
              <a:buAutoNum type="arabicPeriod"/>
            </a:pPr>
            <a:r>
              <a:rPr lang="en-US" altLang="en-US" sz="2000" dirty="0">
                <a:latin typeface="+mn-lt"/>
                <a:ea typeface="Times New Roman" charset="0"/>
                <a:cs typeface="Times New Roman" charset="0"/>
              </a:rPr>
              <a:t>Set</a:t>
            </a:r>
          </a:p>
        </p:txBody>
      </p:sp>
      <p:pic>
        <p:nvPicPr>
          <p:cNvPr id="11" name="Picture 10" descr="D colon = left brace R right brace semicolon"/>
          <p:cNvPicPr>
            <a:picLocks noChangeAspect="1"/>
          </p:cNvPicPr>
          <p:nvPr/>
        </p:nvPicPr>
        <p:blipFill rotWithShape="1">
          <a:blip r:embed="rId3"/>
          <a:srcRect l="27571" t="7390" b="15637"/>
          <a:stretch/>
        </p:blipFill>
        <p:spPr>
          <a:xfrm>
            <a:off x="2202602" y="3151069"/>
            <a:ext cx="1281497" cy="396843"/>
          </a:xfrm>
          <a:prstGeom prst="rect">
            <a:avLst/>
          </a:prstGeom>
        </p:spPr>
      </p:pic>
      <p:sp>
        <p:nvSpPr>
          <p:cNvPr id="4" name="Content Placeholder 3"/>
          <p:cNvSpPr>
            <a:spLocks noGrp="1"/>
          </p:cNvSpPr>
          <p:nvPr>
            <p:ph sz="quarter" idx="13"/>
          </p:nvPr>
        </p:nvSpPr>
        <p:spPr>
          <a:xfrm>
            <a:off x="460375" y="3654577"/>
            <a:ext cx="8229600" cy="702461"/>
          </a:xfrm>
        </p:spPr>
        <p:txBody>
          <a:bodyPr/>
          <a:lstStyle/>
          <a:p>
            <a:pPr marL="1143000" indent="-428400">
              <a:spcBef>
                <a:spcPts val="600"/>
              </a:spcBef>
              <a:buSzTx/>
              <a:buFont typeface="+mj-lt"/>
              <a:buAutoNum type="arabicPeriod" startAt="2"/>
            </a:pPr>
            <a:r>
              <a:rPr lang="en-US" altLang="en-US" sz="2000" dirty="0">
                <a:latin typeface="+mn-lt"/>
                <a:ea typeface="Times New Roman" charset="0"/>
                <a:cs typeface="Times New Roman" charset="0"/>
              </a:rPr>
              <a:t>While there is a relation schema </a:t>
            </a:r>
            <a:r>
              <a:rPr lang="en-US" altLang="en-US" sz="2000" i="1" dirty="0">
                <a:latin typeface="+mn-lt"/>
                <a:ea typeface="Times New Roman" charset="0"/>
                <a:cs typeface="Times New Roman" charset="0"/>
              </a:rPr>
              <a:t>Q</a:t>
            </a:r>
            <a:r>
              <a:rPr lang="en-US" altLang="en-US" sz="2000" dirty="0">
                <a:latin typeface="+mn-lt"/>
                <a:ea typeface="Times New Roman" charset="0"/>
                <a:cs typeface="Times New Roman" charset="0"/>
              </a:rPr>
              <a:t> in </a:t>
            </a:r>
            <a:r>
              <a:rPr lang="en-US" altLang="en-US" sz="2000" i="1" dirty="0">
                <a:latin typeface="+mn-lt"/>
                <a:ea typeface="Times New Roman" charset="0"/>
                <a:cs typeface="Times New Roman" charset="0"/>
              </a:rPr>
              <a:t>D</a:t>
            </a:r>
            <a:r>
              <a:rPr lang="en-US" altLang="en-US" sz="2000" dirty="0">
                <a:latin typeface="+mn-lt"/>
                <a:ea typeface="Times New Roman" charset="0"/>
                <a:cs typeface="Times New Roman" charset="0"/>
              </a:rPr>
              <a:t> that is not in </a:t>
            </a:r>
            <a:r>
              <a:rPr lang="en-US" altLang="en-US" sz="2000" dirty="0" smtClean="0">
                <a:latin typeface="+mn-lt"/>
                <a:ea typeface="Times New Roman" charset="0"/>
                <a:cs typeface="Times New Roman" charset="0"/>
              </a:rPr>
              <a:t>4N</a:t>
            </a:r>
            <a:r>
              <a:rPr lang="en-US" altLang="en-US" sz="100" dirty="0" smtClean="0">
                <a:latin typeface="+mn-lt"/>
                <a:ea typeface="Times New Roman" charset="0"/>
                <a:cs typeface="Times New Roman" charset="0"/>
              </a:rPr>
              <a:t> </a:t>
            </a:r>
            <a:r>
              <a:rPr lang="en-US" altLang="en-US" sz="2000" dirty="0" smtClean="0">
                <a:latin typeface="+mn-lt"/>
                <a:ea typeface="Times New Roman" charset="0"/>
                <a:cs typeface="Times New Roman" charset="0"/>
              </a:rPr>
              <a:t>F </a:t>
            </a:r>
            <a:r>
              <a:rPr lang="en-US" altLang="en-US" sz="2000" dirty="0">
                <a:latin typeface="+mn-lt"/>
                <a:ea typeface="Times New Roman" charset="0"/>
                <a:cs typeface="Times New Roman" charset="0"/>
              </a:rPr>
              <a:t>do </a:t>
            </a:r>
            <a:r>
              <a:rPr lang="en-US" altLang="en-US" sz="2000" dirty="0" smtClean="0">
                <a:latin typeface="+mn-lt"/>
                <a:ea typeface="Times New Roman" charset="0"/>
                <a:cs typeface="Times New Roman" charset="0"/>
              </a:rPr>
              <a:t>{ choose </a:t>
            </a:r>
            <a:r>
              <a:rPr lang="en-US" altLang="en-US" sz="2000" dirty="0">
                <a:latin typeface="+mn-lt"/>
                <a:ea typeface="Times New Roman" charset="0"/>
                <a:cs typeface="Times New Roman" charset="0"/>
              </a:rPr>
              <a:t>a relation schema </a:t>
            </a:r>
            <a:r>
              <a:rPr lang="en-US" altLang="en-US" sz="2000" i="1" dirty="0">
                <a:latin typeface="+mn-lt"/>
                <a:ea typeface="Times New Roman" charset="0"/>
                <a:cs typeface="Times New Roman" charset="0"/>
              </a:rPr>
              <a:t>Q</a:t>
            </a:r>
            <a:r>
              <a:rPr lang="en-US" altLang="en-US" sz="2000" dirty="0">
                <a:latin typeface="+mn-lt"/>
                <a:ea typeface="Times New Roman" charset="0"/>
                <a:cs typeface="Times New Roman" charset="0"/>
              </a:rPr>
              <a:t> in </a:t>
            </a:r>
            <a:r>
              <a:rPr lang="en-US" altLang="en-US" sz="2000" i="1" dirty="0">
                <a:latin typeface="+mn-lt"/>
                <a:ea typeface="Times New Roman" charset="0"/>
                <a:cs typeface="Times New Roman" charset="0"/>
              </a:rPr>
              <a:t>D</a:t>
            </a:r>
            <a:r>
              <a:rPr lang="en-US" altLang="en-US" sz="2000" dirty="0">
                <a:latin typeface="+mn-lt"/>
                <a:ea typeface="Times New Roman" charset="0"/>
                <a:cs typeface="Times New Roman" charset="0"/>
              </a:rPr>
              <a:t> that is not in </a:t>
            </a:r>
            <a:r>
              <a:rPr lang="en-US" altLang="en-US" sz="2000" dirty="0" smtClean="0">
                <a:latin typeface="+mn-lt"/>
                <a:ea typeface="Times New Roman" charset="0"/>
                <a:cs typeface="Times New Roman" charset="0"/>
              </a:rPr>
              <a:t>4N</a:t>
            </a:r>
            <a:r>
              <a:rPr lang="en-US" altLang="en-US" sz="100" dirty="0" smtClean="0">
                <a:latin typeface="+mn-lt"/>
                <a:ea typeface="Times New Roman" charset="0"/>
                <a:cs typeface="Times New Roman" charset="0"/>
              </a:rPr>
              <a:t> </a:t>
            </a:r>
            <a:r>
              <a:rPr lang="en-US" altLang="en-US" sz="2000" dirty="0" smtClean="0">
                <a:latin typeface="+mn-lt"/>
                <a:ea typeface="Times New Roman" charset="0"/>
                <a:cs typeface="Times New Roman" charset="0"/>
              </a:rPr>
              <a:t>F</a:t>
            </a:r>
            <a:r>
              <a:rPr lang="en-US" altLang="en-US" sz="2000" dirty="0">
                <a:latin typeface="+mn-lt"/>
                <a:ea typeface="Times New Roman" charset="0"/>
                <a:cs typeface="Times New Roman" charset="0"/>
              </a:rPr>
              <a:t>;</a:t>
            </a:r>
            <a:endParaRPr lang="en-US" sz="2000" dirty="0">
              <a:latin typeface="+mn-lt"/>
            </a:endParaRPr>
          </a:p>
        </p:txBody>
      </p:sp>
      <p:sp>
        <p:nvSpPr>
          <p:cNvPr id="5" name="Content Placeholder 4"/>
          <p:cNvSpPr>
            <a:spLocks noGrp="1"/>
          </p:cNvSpPr>
          <p:nvPr>
            <p:ph sz="quarter" idx="14"/>
          </p:nvPr>
        </p:nvSpPr>
        <p:spPr>
          <a:xfrm>
            <a:off x="1581253" y="4339833"/>
            <a:ext cx="2931755" cy="411316"/>
          </a:xfrm>
        </p:spPr>
        <p:txBody>
          <a:bodyPr/>
          <a:lstStyle/>
          <a:p>
            <a:pPr marL="432" indent="0">
              <a:buNone/>
            </a:pPr>
            <a:r>
              <a:rPr lang="en-US" altLang="en-US" sz="2000" dirty="0">
                <a:latin typeface="+mn-lt"/>
                <a:ea typeface="Times New Roman" charset="0"/>
                <a:cs typeface="Times New Roman" charset="0"/>
              </a:rPr>
              <a:t>find a nontrivial M</a:t>
            </a:r>
            <a:r>
              <a:rPr lang="en-US" altLang="en-US" sz="100" dirty="0">
                <a:latin typeface="+mn-lt"/>
                <a:ea typeface="Times New Roman" charset="0"/>
                <a:cs typeface="Times New Roman" charset="0"/>
              </a:rPr>
              <a:t> </a:t>
            </a:r>
            <a:r>
              <a:rPr lang="en-US" altLang="en-US" sz="2000" dirty="0">
                <a:latin typeface="+mn-lt"/>
                <a:ea typeface="Times New Roman" charset="0"/>
                <a:cs typeface="Times New Roman" charset="0"/>
              </a:rPr>
              <a:t>V</a:t>
            </a:r>
            <a:r>
              <a:rPr lang="en-US" altLang="en-US" sz="100" dirty="0">
                <a:latin typeface="+mn-lt"/>
                <a:ea typeface="Times New Roman" charset="0"/>
                <a:cs typeface="Times New Roman" charset="0"/>
              </a:rPr>
              <a:t> </a:t>
            </a:r>
            <a:r>
              <a:rPr lang="en-US" altLang="en-US" sz="2000" dirty="0">
                <a:latin typeface="+mn-lt"/>
                <a:ea typeface="Times New Roman" charset="0"/>
                <a:cs typeface="Times New Roman" charset="0"/>
              </a:rPr>
              <a:t>D </a:t>
            </a:r>
            <a:r>
              <a:rPr lang="en-US" altLang="en-US" sz="2000" i="1" dirty="0" smtClean="0">
                <a:latin typeface="+mn-lt"/>
                <a:ea typeface="Times New Roman" charset="0"/>
                <a:cs typeface="Times New Roman" charset="0"/>
              </a:rPr>
              <a:t>X</a:t>
            </a:r>
            <a:endParaRPr lang="en-US" altLang="en-US" sz="2000" dirty="0">
              <a:latin typeface="+mn-lt"/>
              <a:ea typeface="Times New Roman" charset="0"/>
              <a:cs typeface="Times New Roman" charset="0"/>
            </a:endParaRPr>
          </a:p>
        </p:txBody>
      </p:sp>
      <p:pic>
        <p:nvPicPr>
          <p:cNvPr id="9" name="Picture 8" descr="dash right angle bracket right angle bracket"/>
          <p:cNvPicPr>
            <a:picLocks noChangeAspect="1"/>
          </p:cNvPicPr>
          <p:nvPr/>
        </p:nvPicPr>
        <p:blipFill rotWithShape="1">
          <a:blip r:embed="rId4"/>
          <a:srcRect l="28849" t="18386"/>
          <a:stretch/>
        </p:blipFill>
        <p:spPr>
          <a:xfrm>
            <a:off x="4513008" y="4461893"/>
            <a:ext cx="793806" cy="437853"/>
          </a:xfrm>
          <a:prstGeom prst="rect">
            <a:avLst/>
          </a:prstGeom>
        </p:spPr>
      </p:pic>
      <p:sp>
        <p:nvSpPr>
          <p:cNvPr id="6" name="Content Placeholder 5"/>
          <p:cNvSpPr>
            <a:spLocks noGrp="1"/>
          </p:cNvSpPr>
          <p:nvPr>
            <p:ph sz="quarter" idx="15"/>
          </p:nvPr>
        </p:nvSpPr>
        <p:spPr>
          <a:xfrm>
            <a:off x="5292066" y="4342291"/>
            <a:ext cx="2949677" cy="550863"/>
          </a:xfrm>
        </p:spPr>
        <p:txBody>
          <a:bodyPr/>
          <a:lstStyle/>
          <a:p>
            <a:pPr marL="0" indent="0">
              <a:buNone/>
            </a:pPr>
            <a:r>
              <a:rPr lang="en-US" altLang="en-US" sz="2000" i="1" dirty="0">
                <a:latin typeface="+mn-lt"/>
                <a:ea typeface="Times New Roman" charset="0"/>
                <a:cs typeface="Times New Roman" charset="0"/>
              </a:rPr>
              <a:t>Y</a:t>
            </a:r>
            <a:r>
              <a:rPr lang="en-US" altLang="en-US" sz="2000" dirty="0">
                <a:latin typeface="+mn-lt"/>
                <a:ea typeface="Times New Roman" charset="0"/>
                <a:cs typeface="Times New Roman" charset="0"/>
              </a:rPr>
              <a:t> in </a:t>
            </a:r>
            <a:r>
              <a:rPr lang="en-US" altLang="en-US" sz="2000" i="1" dirty="0">
                <a:latin typeface="+mn-lt"/>
                <a:ea typeface="Times New Roman" charset="0"/>
                <a:cs typeface="Times New Roman" charset="0"/>
              </a:rPr>
              <a:t>Q</a:t>
            </a:r>
            <a:r>
              <a:rPr lang="en-US" altLang="en-US" sz="2000" dirty="0">
                <a:latin typeface="+mn-lt"/>
                <a:ea typeface="Times New Roman" charset="0"/>
                <a:cs typeface="Times New Roman" charset="0"/>
              </a:rPr>
              <a:t> that violates </a:t>
            </a:r>
            <a:r>
              <a:rPr lang="en-US" altLang="en-US" sz="2000" dirty="0" smtClean="0">
                <a:latin typeface="+mn-lt"/>
                <a:ea typeface="Times New Roman" charset="0"/>
                <a:cs typeface="Times New Roman" charset="0"/>
              </a:rPr>
              <a:t>4N</a:t>
            </a:r>
            <a:r>
              <a:rPr lang="en-US" altLang="en-US" sz="100" dirty="0" smtClean="0">
                <a:latin typeface="+mn-lt"/>
                <a:ea typeface="Times New Roman" charset="0"/>
                <a:cs typeface="Times New Roman" charset="0"/>
              </a:rPr>
              <a:t> </a:t>
            </a:r>
            <a:r>
              <a:rPr lang="en-US" altLang="en-US" sz="2000" dirty="0" smtClean="0">
                <a:latin typeface="+mn-lt"/>
                <a:ea typeface="Times New Roman" charset="0"/>
                <a:cs typeface="Times New Roman" charset="0"/>
              </a:rPr>
              <a:t>F;</a:t>
            </a:r>
            <a:endParaRPr lang="en-US" altLang="en-US" sz="2000" dirty="0">
              <a:latin typeface="+mn-lt"/>
              <a:ea typeface="Times New Roman" charset="0"/>
              <a:cs typeface="Times New Roman" charset="0"/>
            </a:endParaRPr>
          </a:p>
        </p:txBody>
      </p:sp>
      <p:sp>
        <p:nvSpPr>
          <p:cNvPr id="7" name="Content Placeholder 6"/>
          <p:cNvSpPr>
            <a:spLocks noGrp="1"/>
          </p:cNvSpPr>
          <p:nvPr>
            <p:ph sz="quarter" idx="16"/>
          </p:nvPr>
        </p:nvSpPr>
        <p:spPr>
          <a:xfrm>
            <a:off x="1596001" y="4735698"/>
            <a:ext cx="6002594" cy="402047"/>
          </a:xfrm>
        </p:spPr>
        <p:txBody>
          <a:bodyPr/>
          <a:lstStyle/>
          <a:p>
            <a:pPr marL="0" indent="0">
              <a:buNone/>
            </a:pPr>
            <a:r>
              <a:rPr lang="en-US" altLang="en-US" sz="2000" dirty="0">
                <a:latin typeface="+mn-lt"/>
                <a:ea typeface="Times New Roman" charset="0"/>
                <a:cs typeface="Times New Roman" charset="0"/>
              </a:rPr>
              <a:t>replace </a:t>
            </a:r>
            <a:r>
              <a:rPr lang="en-US" altLang="en-US" sz="2000" i="1" dirty="0">
                <a:latin typeface="+mn-lt"/>
                <a:ea typeface="Times New Roman" charset="0"/>
                <a:cs typeface="Times New Roman" charset="0"/>
              </a:rPr>
              <a:t>Q</a:t>
            </a:r>
            <a:r>
              <a:rPr lang="en-US" altLang="en-US" sz="2000" dirty="0">
                <a:latin typeface="+mn-lt"/>
                <a:ea typeface="Times New Roman" charset="0"/>
                <a:cs typeface="Times New Roman" charset="0"/>
              </a:rPr>
              <a:t> in </a:t>
            </a:r>
            <a:r>
              <a:rPr lang="en-US" altLang="en-US" sz="2000" i="1" dirty="0">
                <a:latin typeface="+mn-lt"/>
                <a:ea typeface="Times New Roman" charset="0"/>
                <a:cs typeface="Times New Roman" charset="0"/>
              </a:rPr>
              <a:t>D</a:t>
            </a:r>
            <a:r>
              <a:rPr lang="en-US" altLang="en-US" sz="2000" dirty="0">
                <a:latin typeface="+mn-lt"/>
                <a:ea typeface="Times New Roman" charset="0"/>
                <a:cs typeface="Times New Roman" charset="0"/>
              </a:rPr>
              <a:t> by two relation schemas (</a:t>
            </a:r>
            <a:r>
              <a:rPr lang="en-US" altLang="en-US" sz="2000" i="1" dirty="0">
                <a:latin typeface="+mn-lt"/>
                <a:ea typeface="Times New Roman" charset="0"/>
                <a:cs typeface="Times New Roman" charset="0"/>
              </a:rPr>
              <a:t>Q</a:t>
            </a:r>
            <a:r>
              <a:rPr lang="en-US" altLang="en-US" sz="2000" dirty="0">
                <a:latin typeface="+mn-lt"/>
                <a:ea typeface="Times New Roman" charset="0"/>
                <a:cs typeface="Times New Roman" charset="0"/>
              </a:rPr>
              <a:t> - </a:t>
            </a:r>
            <a:r>
              <a:rPr lang="en-US" altLang="en-US" sz="2000" i="1" dirty="0">
                <a:latin typeface="+mn-lt"/>
                <a:ea typeface="Times New Roman" charset="0"/>
                <a:cs typeface="Times New Roman" charset="0"/>
              </a:rPr>
              <a:t>Y</a:t>
            </a:r>
            <a:r>
              <a:rPr lang="en-US" altLang="en-US" sz="2000" dirty="0">
                <a:latin typeface="+mn-lt"/>
                <a:ea typeface="Times New Roman" charset="0"/>
                <a:cs typeface="Times New Roman" charset="0"/>
              </a:rPr>
              <a:t>) </a:t>
            </a:r>
            <a:r>
              <a:rPr lang="en-US" altLang="en-US" sz="2000" dirty="0" smtClean="0">
                <a:latin typeface="+mn-lt"/>
                <a:ea typeface="Times New Roman" charset="0"/>
                <a:cs typeface="Times New Roman" charset="0"/>
              </a:rPr>
              <a:t>and</a:t>
            </a:r>
            <a:endParaRPr lang="en-US" altLang="en-US" sz="2000" dirty="0">
              <a:latin typeface="+mn-lt"/>
              <a:ea typeface="Times New Roman" charset="0"/>
              <a:cs typeface="Times New Roman" charset="0"/>
            </a:endParaRPr>
          </a:p>
        </p:txBody>
      </p:sp>
      <p:graphicFrame>
        <p:nvGraphicFramePr>
          <p:cNvPr id="10" name="Object 9" descr="left parenthesis X union Y right parenthesis semicolon"/>
          <p:cNvGraphicFramePr>
            <a:graphicFrameLocks noChangeAspect="1"/>
          </p:cNvGraphicFramePr>
          <p:nvPr>
            <p:extLst>
              <p:ext uri="{D42A27DB-BD31-4B8C-83A1-F6EECF244321}">
                <p14:modId xmlns:p14="http://schemas.microsoft.com/office/powerpoint/2010/main" val="447516254"/>
              </p:ext>
            </p:extLst>
          </p:nvPr>
        </p:nvGraphicFramePr>
        <p:xfrm>
          <a:off x="7591899" y="4853435"/>
          <a:ext cx="807508" cy="293643"/>
        </p:xfrm>
        <a:graphic>
          <a:graphicData uri="http://schemas.openxmlformats.org/presentationml/2006/ole">
            <mc:AlternateContent xmlns:mc="http://schemas.openxmlformats.org/markup-compatibility/2006">
              <mc:Choice xmlns:v="urn:schemas-microsoft-com:vml" Requires="v">
                <p:oleObj spid="_x0000_s33859" name="Equation" r:id="rId5" imgW="558720" imgH="203040" progId="Equation.DSMT4">
                  <p:embed/>
                </p:oleObj>
              </mc:Choice>
              <mc:Fallback>
                <p:oleObj name="Equation" r:id="rId5" imgW="558720" imgH="203040" progId="Equation.DSMT4">
                  <p:embed/>
                  <p:pic>
                    <p:nvPicPr>
                      <p:cNvPr id="10" name="Object 9"/>
                      <p:cNvPicPr/>
                      <p:nvPr/>
                    </p:nvPicPr>
                    <p:blipFill>
                      <a:blip r:embed="rId6"/>
                      <a:stretch>
                        <a:fillRect/>
                      </a:stretch>
                    </p:blipFill>
                    <p:spPr>
                      <a:xfrm>
                        <a:off x="7591899" y="4853435"/>
                        <a:ext cx="807508" cy="293643"/>
                      </a:xfrm>
                      <a:prstGeom prst="rect">
                        <a:avLst/>
                      </a:prstGeom>
                    </p:spPr>
                  </p:pic>
                </p:oleObj>
              </mc:Fallback>
            </mc:AlternateContent>
          </a:graphicData>
        </a:graphic>
      </p:graphicFrame>
      <p:sp>
        <p:nvSpPr>
          <p:cNvPr id="8" name="Content Placeholder 7"/>
          <p:cNvSpPr>
            <a:spLocks noGrp="1"/>
          </p:cNvSpPr>
          <p:nvPr>
            <p:ph sz="quarter" idx="17"/>
          </p:nvPr>
        </p:nvSpPr>
        <p:spPr>
          <a:xfrm>
            <a:off x="1596001" y="5097197"/>
            <a:ext cx="424528" cy="534476"/>
          </a:xfrm>
        </p:spPr>
        <p:txBody>
          <a:bodyPr/>
          <a:lstStyle/>
          <a:p>
            <a:pPr marL="0" indent="0">
              <a:buNone/>
            </a:pPr>
            <a:r>
              <a:rPr lang="en-US" altLang="en-US" sz="2000" dirty="0" smtClean="0">
                <a:latin typeface="+mn-lt"/>
                <a:ea typeface="Times New Roman" charset="0"/>
                <a:cs typeface="Times New Roman" charset="0"/>
              </a:rPr>
              <a:t>};</a:t>
            </a:r>
            <a:endParaRPr lang="en-US" altLang="en-US" sz="2000" dirty="0">
              <a:latin typeface="+mn-lt"/>
              <a:ea typeface="Times New Roman" charset="0"/>
              <a:cs typeface="Times New Roman" charset="0"/>
            </a:endParaRPr>
          </a:p>
        </p:txBody>
      </p:sp>
    </p:spTree>
    <p:extLst>
      <p:ext uri="{BB962C8B-B14F-4D97-AF65-F5344CB8AC3E}">
        <p14:creationId xmlns:p14="http://schemas.microsoft.com/office/powerpoint/2010/main" val="9865121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199" y="215371"/>
            <a:ext cx="8421329" cy="1097279"/>
          </a:xfrm>
        </p:spPr>
        <p:txBody>
          <a:bodyPr/>
          <a:lstStyle/>
          <a:p>
            <a:r>
              <a:rPr lang="en-US" altLang="en-US" dirty="0" smtClean="0">
                <a:ea typeface="Times New Roman" charset="0"/>
                <a:cs typeface="Times New Roman" charset="0"/>
              </a:rPr>
              <a:t>Other Dependencies and Normal Forms </a:t>
            </a:r>
            <a:r>
              <a:rPr lang="en-US" altLang="en-US" sz="2000" b="0" dirty="0" smtClean="0">
                <a:ea typeface="Times New Roman" charset="0"/>
                <a:cs typeface="Times New Roman" charset="0"/>
              </a:rPr>
              <a:t>(</a:t>
            </a:r>
            <a:r>
              <a:rPr lang="en-US" altLang="en-US" sz="2000" b="0" dirty="0">
                <a:ea typeface="Times New Roman" charset="0"/>
                <a:cs typeface="Times New Roman" charset="0"/>
              </a:rPr>
              <a:t>1 of 2</a:t>
            </a:r>
            <a:r>
              <a:rPr lang="en-US" altLang="en-US" sz="2000" b="0" dirty="0" smtClean="0">
                <a:ea typeface="Times New Roman" charset="0"/>
                <a:cs typeface="Times New Roman" charset="0"/>
              </a:rPr>
              <a:t>)</a:t>
            </a:r>
            <a:endParaRPr lang="en-US" sz="2000" dirty="0"/>
          </a:p>
        </p:txBody>
      </p:sp>
      <p:sp>
        <p:nvSpPr>
          <p:cNvPr id="10" name="Text Placeholder 9"/>
          <p:cNvSpPr>
            <a:spLocks noGrp="1"/>
          </p:cNvSpPr>
          <p:nvPr>
            <p:ph type="body" idx="1"/>
          </p:nvPr>
        </p:nvSpPr>
        <p:spPr>
          <a:xfrm>
            <a:off x="457200" y="1600200"/>
            <a:ext cx="8229600" cy="1363191"/>
          </a:xfrm>
        </p:spPr>
        <p:txBody>
          <a:bodyPr/>
          <a:lstStyle/>
          <a:p>
            <a:pPr marL="609600" indent="-609600" algn="just">
              <a:buFont typeface="Wingdings" panose="05000000000000000000" pitchFamily="2" charset="2"/>
              <a:buNone/>
            </a:pPr>
            <a:r>
              <a:rPr lang="en-US" altLang="en-US" sz="1800" b="1" dirty="0">
                <a:latin typeface="+mn-lt"/>
              </a:rPr>
              <a:t>Join Dependency was defined in Chapter 14:</a:t>
            </a:r>
          </a:p>
          <a:p>
            <a:pPr marL="609600" indent="-609600" algn="just">
              <a:buFont typeface="Wingdings" panose="05000000000000000000" pitchFamily="2" charset="2"/>
              <a:buNone/>
            </a:pPr>
            <a:r>
              <a:rPr lang="en-US" altLang="en-US" sz="1800" b="1" dirty="0">
                <a:latin typeface="+mn-lt"/>
              </a:rPr>
              <a:t>Definition: </a:t>
            </a:r>
          </a:p>
          <a:p>
            <a:pPr algn="just"/>
            <a:r>
              <a:rPr lang="en-US" altLang="en-US" sz="1800" dirty="0">
                <a:latin typeface="+mn-lt"/>
              </a:rPr>
              <a:t>A </a:t>
            </a:r>
            <a:r>
              <a:rPr lang="en-US" altLang="en-US" sz="1800" b="1" dirty="0">
                <a:latin typeface="+mn-lt"/>
              </a:rPr>
              <a:t>join dependency</a:t>
            </a:r>
            <a:r>
              <a:rPr lang="en-US" altLang="en-US" sz="1800" dirty="0">
                <a:latin typeface="+mn-lt"/>
              </a:rPr>
              <a:t> (</a:t>
            </a:r>
            <a:r>
              <a:rPr lang="en-US" altLang="en-US" sz="1800" b="1" dirty="0">
                <a:latin typeface="+mn-lt"/>
              </a:rPr>
              <a:t>J</a:t>
            </a:r>
            <a:r>
              <a:rPr lang="en-US" altLang="en-US" sz="100" b="1" dirty="0">
                <a:latin typeface="+mn-lt"/>
              </a:rPr>
              <a:t> </a:t>
            </a:r>
            <a:r>
              <a:rPr lang="en-US" altLang="en-US" sz="1800" b="1" dirty="0">
                <a:latin typeface="+mn-lt"/>
              </a:rPr>
              <a:t>D</a:t>
            </a:r>
            <a:r>
              <a:rPr lang="en-US" altLang="en-US" sz="1800" dirty="0">
                <a:latin typeface="+mn-lt"/>
              </a:rPr>
              <a:t>), denoted by</a:t>
            </a:r>
            <a:endParaRPr lang="en-US" sz="1800" dirty="0">
              <a:latin typeface="+mn-lt"/>
            </a:endParaRPr>
          </a:p>
        </p:txBody>
      </p:sp>
      <p:pic>
        <p:nvPicPr>
          <p:cNvPr id="22" name="Picture 21" descr="J D left parenthesis R sub 1, R sub 2, ellipsis, R sub n right parenthesis,"/>
          <p:cNvPicPr>
            <a:picLocks noChangeAspect="1"/>
          </p:cNvPicPr>
          <p:nvPr/>
        </p:nvPicPr>
        <p:blipFill rotWithShape="1">
          <a:blip r:embed="rId3"/>
          <a:srcRect l="12219" t="9893" b="18430"/>
          <a:stretch/>
        </p:blipFill>
        <p:spPr>
          <a:xfrm>
            <a:off x="4682611" y="2606566"/>
            <a:ext cx="1971654" cy="330146"/>
          </a:xfrm>
          <a:prstGeom prst="rect">
            <a:avLst/>
          </a:prstGeom>
        </p:spPr>
      </p:pic>
      <p:sp>
        <p:nvSpPr>
          <p:cNvPr id="11" name="Content Placeholder 10"/>
          <p:cNvSpPr>
            <a:spLocks noGrp="1"/>
          </p:cNvSpPr>
          <p:nvPr>
            <p:ph sz="quarter" idx="13"/>
          </p:nvPr>
        </p:nvSpPr>
        <p:spPr>
          <a:xfrm>
            <a:off x="6498197" y="2544532"/>
            <a:ext cx="2256503" cy="406143"/>
          </a:xfrm>
        </p:spPr>
        <p:txBody>
          <a:bodyPr/>
          <a:lstStyle/>
          <a:p>
            <a:pPr marL="432" indent="0">
              <a:buNone/>
            </a:pPr>
            <a:r>
              <a:rPr lang="en-US" altLang="en-US" sz="1800" dirty="0">
                <a:latin typeface="+mn-lt"/>
              </a:rPr>
              <a:t>specified on relation</a:t>
            </a:r>
            <a:endParaRPr lang="en-US" sz="1800" dirty="0">
              <a:latin typeface="+mn-lt"/>
            </a:endParaRPr>
          </a:p>
        </p:txBody>
      </p:sp>
      <p:sp>
        <p:nvSpPr>
          <p:cNvPr id="17" name="Content Placeholder 16"/>
          <p:cNvSpPr>
            <a:spLocks noGrp="1"/>
          </p:cNvSpPr>
          <p:nvPr>
            <p:ph sz="quarter" idx="19"/>
          </p:nvPr>
        </p:nvSpPr>
        <p:spPr>
          <a:xfrm>
            <a:off x="457199" y="2963392"/>
            <a:ext cx="8229601" cy="758365"/>
          </a:xfrm>
        </p:spPr>
        <p:txBody>
          <a:bodyPr/>
          <a:lstStyle/>
          <a:p>
            <a:pPr marL="236538" indent="0" algn="just">
              <a:buNone/>
            </a:pPr>
            <a:r>
              <a:rPr lang="en-US" altLang="en-US" sz="1800" dirty="0">
                <a:latin typeface="+mn-lt"/>
              </a:rPr>
              <a:t>schema </a:t>
            </a:r>
            <a:r>
              <a:rPr lang="en-US" altLang="en-US" sz="1800" i="1" dirty="0">
                <a:latin typeface="+mn-lt"/>
              </a:rPr>
              <a:t>R</a:t>
            </a:r>
            <a:r>
              <a:rPr lang="en-US" altLang="en-US" sz="1800" dirty="0">
                <a:latin typeface="+mn-lt"/>
              </a:rPr>
              <a:t>, specifies a constraint on the states </a:t>
            </a:r>
            <a:r>
              <a:rPr lang="en-US" altLang="en-US" sz="1800" i="1" dirty="0">
                <a:latin typeface="+mn-lt"/>
              </a:rPr>
              <a:t>r</a:t>
            </a:r>
            <a:r>
              <a:rPr lang="en-US" altLang="en-US" sz="1800" dirty="0">
                <a:latin typeface="+mn-lt"/>
              </a:rPr>
              <a:t> of </a:t>
            </a:r>
            <a:r>
              <a:rPr lang="en-US" altLang="en-US" sz="1800" i="1" dirty="0">
                <a:latin typeface="+mn-lt"/>
              </a:rPr>
              <a:t>R</a:t>
            </a:r>
            <a:r>
              <a:rPr lang="en-US" altLang="en-US" sz="1800" dirty="0">
                <a:latin typeface="+mn-lt"/>
              </a:rPr>
              <a:t>.</a:t>
            </a:r>
          </a:p>
          <a:p>
            <a:pPr marL="741600" lvl="1" indent="-284400" algn="just"/>
            <a:r>
              <a:rPr lang="en-US" altLang="en-US" sz="1800" dirty="0">
                <a:latin typeface="+mn-lt"/>
              </a:rPr>
              <a:t>The constraint states that every legal state </a:t>
            </a:r>
            <a:r>
              <a:rPr lang="en-US" altLang="en-US" sz="1800" i="1" dirty="0">
                <a:latin typeface="+mn-lt"/>
              </a:rPr>
              <a:t>r</a:t>
            </a:r>
            <a:r>
              <a:rPr lang="en-US" altLang="en-US" sz="1800" dirty="0">
                <a:latin typeface="+mn-lt"/>
              </a:rPr>
              <a:t> of </a:t>
            </a:r>
            <a:r>
              <a:rPr lang="en-US" altLang="en-US" sz="1800" i="1" dirty="0">
                <a:latin typeface="+mn-lt"/>
              </a:rPr>
              <a:t>R</a:t>
            </a:r>
            <a:r>
              <a:rPr lang="en-US" altLang="en-US" sz="1800" dirty="0">
                <a:latin typeface="+mn-lt"/>
              </a:rPr>
              <a:t> should have a</a:t>
            </a:r>
            <a:endParaRPr lang="en-US" dirty="0">
              <a:latin typeface="+mn-lt"/>
            </a:endParaRPr>
          </a:p>
        </p:txBody>
      </p:sp>
      <p:sp>
        <p:nvSpPr>
          <p:cNvPr id="18" name="Content Placeholder 17"/>
          <p:cNvSpPr>
            <a:spLocks noGrp="1"/>
          </p:cNvSpPr>
          <p:nvPr>
            <p:ph sz="quarter" idx="20"/>
          </p:nvPr>
        </p:nvSpPr>
        <p:spPr>
          <a:xfrm>
            <a:off x="1209370" y="3700823"/>
            <a:ext cx="3849330" cy="391458"/>
          </a:xfrm>
        </p:spPr>
        <p:txBody>
          <a:bodyPr/>
          <a:lstStyle/>
          <a:p>
            <a:pPr marL="0" indent="0">
              <a:buNone/>
            </a:pPr>
            <a:r>
              <a:rPr lang="en-US" altLang="en-US" sz="1800" dirty="0">
                <a:latin typeface="+mn-lt"/>
              </a:rPr>
              <a:t>non-additive join decomposition into</a:t>
            </a:r>
            <a:endParaRPr lang="en-US" sz="1800" dirty="0">
              <a:latin typeface="+mn-lt"/>
            </a:endParaRPr>
          </a:p>
        </p:txBody>
      </p:sp>
      <p:pic>
        <p:nvPicPr>
          <p:cNvPr id="24" name="Picture 23" descr="R sub 1, R sub 2, ellipsis, R sub n semicolon"/>
          <p:cNvPicPr>
            <a:picLocks noChangeAspect="1"/>
          </p:cNvPicPr>
          <p:nvPr/>
        </p:nvPicPr>
        <p:blipFill rotWithShape="1">
          <a:blip r:embed="rId4"/>
          <a:srcRect l="14799" t="9706" r="6560" b="18614"/>
          <a:stretch/>
        </p:blipFill>
        <p:spPr>
          <a:xfrm>
            <a:off x="5017196" y="3760435"/>
            <a:ext cx="1548581" cy="353961"/>
          </a:xfrm>
          <a:prstGeom prst="rect">
            <a:avLst/>
          </a:prstGeom>
        </p:spPr>
      </p:pic>
      <p:sp>
        <p:nvSpPr>
          <p:cNvPr id="19" name="Content Placeholder 18"/>
          <p:cNvSpPr>
            <a:spLocks noGrp="1"/>
          </p:cNvSpPr>
          <p:nvPr>
            <p:ph sz="quarter" idx="21"/>
          </p:nvPr>
        </p:nvSpPr>
        <p:spPr>
          <a:xfrm>
            <a:off x="6570408" y="3709789"/>
            <a:ext cx="1262519" cy="447675"/>
          </a:xfrm>
        </p:spPr>
        <p:txBody>
          <a:bodyPr/>
          <a:lstStyle/>
          <a:p>
            <a:pPr marL="0" indent="0">
              <a:buNone/>
            </a:pPr>
            <a:r>
              <a:rPr lang="en-US" altLang="en-US" sz="1800" dirty="0">
                <a:latin typeface="+mn-lt"/>
              </a:rPr>
              <a:t>that is, </a:t>
            </a:r>
            <a:r>
              <a:rPr lang="en-US" altLang="en-US" sz="1800" dirty="0" smtClean="0">
                <a:latin typeface="+mn-lt"/>
              </a:rPr>
              <a:t>for</a:t>
            </a:r>
            <a:endParaRPr lang="en-US" altLang="en-US" sz="1800" i="1" dirty="0">
              <a:latin typeface="+mn-lt"/>
            </a:endParaRPr>
          </a:p>
        </p:txBody>
      </p:sp>
      <p:sp>
        <p:nvSpPr>
          <p:cNvPr id="20" name="Content Placeholder 19"/>
          <p:cNvSpPr>
            <a:spLocks noGrp="1"/>
          </p:cNvSpPr>
          <p:nvPr>
            <p:ph sz="quarter" idx="22"/>
          </p:nvPr>
        </p:nvSpPr>
        <p:spPr>
          <a:xfrm flipH="1">
            <a:off x="1209370" y="4042211"/>
            <a:ext cx="2418736" cy="386982"/>
          </a:xfrm>
        </p:spPr>
        <p:txBody>
          <a:bodyPr/>
          <a:lstStyle/>
          <a:p>
            <a:pPr marL="0" indent="0">
              <a:buNone/>
            </a:pPr>
            <a:r>
              <a:rPr lang="en-US" altLang="en-US" sz="1800" dirty="0">
                <a:latin typeface="+mn-lt"/>
              </a:rPr>
              <a:t>every such </a:t>
            </a:r>
            <a:r>
              <a:rPr lang="en-US" altLang="en-US" sz="1800" i="1" dirty="0">
                <a:latin typeface="+mn-lt"/>
              </a:rPr>
              <a:t>r</a:t>
            </a:r>
            <a:r>
              <a:rPr lang="en-US" altLang="en-US" sz="1800" dirty="0">
                <a:latin typeface="+mn-lt"/>
              </a:rPr>
              <a:t> we </a:t>
            </a:r>
            <a:r>
              <a:rPr lang="en-US" altLang="en-US" sz="1800" dirty="0" smtClean="0">
                <a:latin typeface="+mn-lt"/>
              </a:rPr>
              <a:t>have</a:t>
            </a:r>
            <a:endParaRPr lang="en-US" altLang="en-US" sz="1800" i="1" dirty="0">
              <a:latin typeface="+mn-lt"/>
            </a:endParaRPr>
          </a:p>
        </p:txBody>
      </p:sp>
      <p:graphicFrame>
        <p:nvGraphicFramePr>
          <p:cNvPr id="21" name="Object 20" descr="Asterisk left parenthesis pi sub R 1 of r comma pi sub R 2 of r comma incomplete line of code comma pi sub R n of r right parenthesis equals r."/>
          <p:cNvGraphicFramePr>
            <a:graphicFrameLocks noChangeAspect="1"/>
          </p:cNvGraphicFramePr>
          <p:nvPr>
            <p:extLst>
              <p:ext uri="{D42A27DB-BD31-4B8C-83A1-F6EECF244321}">
                <p14:modId xmlns:p14="http://schemas.microsoft.com/office/powerpoint/2010/main" val="2205020551"/>
              </p:ext>
            </p:extLst>
          </p:nvPr>
        </p:nvGraphicFramePr>
        <p:xfrm>
          <a:off x="1966120" y="4450086"/>
          <a:ext cx="3382962" cy="401638"/>
        </p:xfrm>
        <a:graphic>
          <a:graphicData uri="http://schemas.openxmlformats.org/presentationml/2006/ole">
            <mc:AlternateContent xmlns:mc="http://schemas.openxmlformats.org/markup-compatibility/2006">
              <mc:Choice xmlns:v="urn:schemas-microsoft-com:vml" Requires="v">
                <p:oleObj spid="_x0000_s34883" name="Equation" r:id="rId5" imgW="1917360" imgH="228600" progId="Equation.DSMT4">
                  <p:embed/>
                </p:oleObj>
              </mc:Choice>
              <mc:Fallback>
                <p:oleObj name="Equation" r:id="rId5" imgW="1917360" imgH="228600" progId="Equation.DSMT4">
                  <p:embed/>
                  <p:pic>
                    <p:nvPicPr>
                      <p:cNvPr id="5" name="Object 4" descr="Asterisk left parenthesis pi sub R 1 of r comma pi sub R 2 of r comma incomplete line of code comma pi sub R n of r right parenthesis equals r."/>
                      <p:cNvPicPr/>
                      <p:nvPr/>
                    </p:nvPicPr>
                    <p:blipFill>
                      <a:blip r:embed="rId6"/>
                      <a:stretch>
                        <a:fillRect/>
                      </a:stretch>
                    </p:blipFill>
                    <p:spPr>
                      <a:xfrm>
                        <a:off x="1966120" y="4450086"/>
                        <a:ext cx="3382962" cy="401638"/>
                      </a:xfrm>
                      <a:prstGeom prst="rect">
                        <a:avLst/>
                      </a:prstGeom>
                    </p:spPr>
                  </p:pic>
                </p:oleObj>
              </mc:Fallback>
            </mc:AlternateContent>
          </a:graphicData>
        </a:graphic>
      </p:graphicFrame>
      <p:sp>
        <p:nvSpPr>
          <p:cNvPr id="12" name="Content Placeholder 11"/>
          <p:cNvSpPr>
            <a:spLocks noGrp="1"/>
          </p:cNvSpPr>
          <p:nvPr>
            <p:ph sz="quarter" idx="14"/>
          </p:nvPr>
        </p:nvSpPr>
        <p:spPr>
          <a:xfrm>
            <a:off x="1390035" y="4832051"/>
            <a:ext cx="5751871" cy="401886"/>
          </a:xfrm>
        </p:spPr>
        <p:txBody>
          <a:bodyPr/>
          <a:lstStyle/>
          <a:p>
            <a:pPr marL="432" indent="0">
              <a:buNone/>
            </a:pPr>
            <a:r>
              <a:rPr lang="en-US" altLang="en-US" sz="1800" b="1" dirty="0">
                <a:latin typeface="+mn-lt"/>
              </a:rPr>
              <a:t>Note: an M</a:t>
            </a:r>
            <a:r>
              <a:rPr lang="en-US" altLang="en-US" sz="100" b="1" dirty="0">
                <a:latin typeface="+mn-lt"/>
              </a:rPr>
              <a:t> </a:t>
            </a:r>
            <a:r>
              <a:rPr lang="en-US" altLang="en-US" sz="1800" b="1" dirty="0">
                <a:latin typeface="+mn-lt"/>
              </a:rPr>
              <a:t>V</a:t>
            </a:r>
            <a:r>
              <a:rPr lang="en-US" altLang="en-US" sz="100" b="1" dirty="0">
                <a:latin typeface="+mn-lt"/>
              </a:rPr>
              <a:t> </a:t>
            </a:r>
            <a:r>
              <a:rPr lang="en-US" altLang="en-US" sz="1800" b="1" dirty="0">
                <a:latin typeface="+mn-lt"/>
              </a:rPr>
              <a:t>D is a special case of a </a:t>
            </a:r>
            <a:r>
              <a:rPr lang="en-US" altLang="en-US" sz="1800" b="1" dirty="0" smtClean="0">
                <a:latin typeface="+mn-lt"/>
              </a:rPr>
              <a:t>J</a:t>
            </a:r>
            <a:r>
              <a:rPr lang="en-US" altLang="en-US" sz="100" b="1" dirty="0" smtClean="0">
                <a:latin typeface="+mn-lt"/>
              </a:rPr>
              <a:t> </a:t>
            </a:r>
            <a:r>
              <a:rPr lang="en-US" altLang="en-US" sz="1800" b="1" dirty="0" smtClean="0">
                <a:latin typeface="+mn-lt"/>
              </a:rPr>
              <a:t>D </a:t>
            </a:r>
            <a:r>
              <a:rPr lang="en-US" altLang="en-US" sz="1800" b="1" dirty="0">
                <a:latin typeface="+mn-lt"/>
              </a:rPr>
              <a:t>where n = 2</a:t>
            </a:r>
            <a:r>
              <a:rPr lang="en-US" altLang="en-US" sz="1800" b="1" dirty="0" smtClean="0">
                <a:latin typeface="+mn-lt"/>
              </a:rPr>
              <a:t>.</a:t>
            </a:r>
            <a:endParaRPr lang="en-US" altLang="en-US" sz="1800" b="1" dirty="0">
              <a:latin typeface="+mn-lt"/>
            </a:endParaRPr>
          </a:p>
        </p:txBody>
      </p:sp>
      <p:sp>
        <p:nvSpPr>
          <p:cNvPr id="13" name="Content Placeholder 12"/>
          <p:cNvSpPr>
            <a:spLocks noGrp="1"/>
          </p:cNvSpPr>
          <p:nvPr>
            <p:ph sz="quarter" idx="15"/>
          </p:nvPr>
        </p:nvSpPr>
        <p:spPr>
          <a:xfrm>
            <a:off x="457200" y="5242702"/>
            <a:ext cx="2551471" cy="433175"/>
          </a:xfrm>
        </p:spPr>
        <p:txBody>
          <a:bodyPr/>
          <a:lstStyle/>
          <a:p>
            <a:r>
              <a:rPr lang="en-US" altLang="en-US" sz="2000" dirty="0">
                <a:latin typeface="+mn-lt"/>
              </a:rPr>
              <a:t>A join dependency</a:t>
            </a:r>
            <a:endParaRPr lang="en-US" sz="2000" dirty="0">
              <a:latin typeface="+mn-lt"/>
            </a:endParaRPr>
          </a:p>
        </p:txBody>
      </p:sp>
      <p:pic>
        <p:nvPicPr>
          <p:cNvPr id="25" name="Picture 24" descr="J D left parenthesis R sub 1, R sub 2, ellipsis, R sub n right parenthesis,"/>
          <p:cNvPicPr>
            <a:picLocks noChangeAspect="1"/>
          </p:cNvPicPr>
          <p:nvPr/>
        </p:nvPicPr>
        <p:blipFill rotWithShape="1">
          <a:blip r:embed="rId7"/>
          <a:srcRect l="13201" t="12349" r="6366" b="21946"/>
          <a:stretch/>
        </p:blipFill>
        <p:spPr>
          <a:xfrm>
            <a:off x="2927555" y="5342706"/>
            <a:ext cx="1932039" cy="324464"/>
          </a:xfrm>
          <a:prstGeom prst="rect">
            <a:avLst/>
          </a:prstGeom>
        </p:spPr>
      </p:pic>
      <p:sp>
        <p:nvSpPr>
          <p:cNvPr id="14" name="Content Placeholder 13"/>
          <p:cNvSpPr>
            <a:spLocks noGrp="1"/>
          </p:cNvSpPr>
          <p:nvPr>
            <p:ph sz="quarter" idx="16"/>
          </p:nvPr>
        </p:nvSpPr>
        <p:spPr>
          <a:xfrm>
            <a:off x="4875874" y="5256051"/>
            <a:ext cx="3878826" cy="466512"/>
          </a:xfrm>
        </p:spPr>
        <p:txBody>
          <a:bodyPr/>
          <a:lstStyle/>
          <a:p>
            <a:pPr marL="0" indent="0">
              <a:buNone/>
            </a:pPr>
            <a:r>
              <a:rPr lang="en-US" altLang="en-US" sz="1800" dirty="0">
                <a:latin typeface="+mn-lt"/>
              </a:rPr>
              <a:t>specified on relation schema </a:t>
            </a:r>
            <a:r>
              <a:rPr lang="en-US" altLang="en-US" sz="1800" i="1" dirty="0">
                <a:latin typeface="+mn-lt"/>
              </a:rPr>
              <a:t>R</a:t>
            </a:r>
            <a:r>
              <a:rPr lang="en-US" altLang="en-US" sz="1800" dirty="0">
                <a:latin typeface="+mn-lt"/>
              </a:rPr>
              <a:t>, is a</a:t>
            </a:r>
            <a:endParaRPr lang="en-US" sz="1800" dirty="0">
              <a:latin typeface="+mn-lt"/>
            </a:endParaRPr>
          </a:p>
        </p:txBody>
      </p:sp>
      <p:sp>
        <p:nvSpPr>
          <p:cNvPr id="15" name="Content Placeholder 14"/>
          <p:cNvSpPr>
            <a:spLocks noGrp="1"/>
          </p:cNvSpPr>
          <p:nvPr>
            <p:ph sz="quarter" idx="17"/>
          </p:nvPr>
        </p:nvSpPr>
        <p:spPr>
          <a:xfrm>
            <a:off x="707926" y="5622655"/>
            <a:ext cx="4793226" cy="500063"/>
          </a:xfrm>
        </p:spPr>
        <p:txBody>
          <a:bodyPr/>
          <a:lstStyle/>
          <a:p>
            <a:pPr marL="0" indent="0">
              <a:buNone/>
            </a:pPr>
            <a:r>
              <a:rPr lang="en-US" altLang="en-US" sz="1800" b="1" dirty="0">
                <a:latin typeface="+mn-lt"/>
              </a:rPr>
              <a:t>trivial J</a:t>
            </a:r>
            <a:r>
              <a:rPr lang="en-US" altLang="en-US" sz="100" b="1" dirty="0">
                <a:latin typeface="+mn-lt"/>
              </a:rPr>
              <a:t> </a:t>
            </a:r>
            <a:r>
              <a:rPr lang="en-US" altLang="en-US" sz="1800" b="1" dirty="0">
                <a:latin typeface="+mn-lt"/>
              </a:rPr>
              <a:t>D</a:t>
            </a:r>
            <a:r>
              <a:rPr lang="en-US" altLang="en-US" sz="1800" dirty="0">
                <a:latin typeface="+mn-lt"/>
              </a:rPr>
              <a:t> if one of the relation schemas </a:t>
            </a:r>
            <a:r>
              <a:rPr lang="en-US" altLang="en-US" sz="1800" i="1" dirty="0">
                <a:latin typeface="+mn-lt"/>
              </a:rPr>
              <a:t>R</a:t>
            </a:r>
            <a:r>
              <a:rPr lang="en-US" altLang="en-US" sz="1800" baseline="-30000" dirty="0">
                <a:latin typeface="+mn-lt"/>
              </a:rPr>
              <a:t>i</a:t>
            </a:r>
            <a:r>
              <a:rPr lang="en-US" altLang="en-US" sz="1800" dirty="0">
                <a:latin typeface="+mn-lt"/>
              </a:rPr>
              <a:t> in</a:t>
            </a:r>
            <a:endParaRPr lang="en-US" sz="1800" dirty="0">
              <a:latin typeface="+mn-lt"/>
            </a:endParaRPr>
          </a:p>
        </p:txBody>
      </p:sp>
      <p:pic>
        <p:nvPicPr>
          <p:cNvPr id="26" name="Picture 25" descr="J D left parenthesis R sub 1, R sub 2, ellipsis, R sub n right parenthesis"/>
          <p:cNvPicPr>
            <a:picLocks noChangeAspect="1"/>
          </p:cNvPicPr>
          <p:nvPr/>
        </p:nvPicPr>
        <p:blipFill rotWithShape="1">
          <a:blip r:embed="rId8"/>
          <a:srcRect l="13777" t="4858" r="4956" b="17490"/>
          <a:stretch/>
        </p:blipFill>
        <p:spPr>
          <a:xfrm>
            <a:off x="5405661" y="5661532"/>
            <a:ext cx="1774535" cy="357658"/>
          </a:xfrm>
          <a:prstGeom prst="rect">
            <a:avLst/>
          </a:prstGeom>
        </p:spPr>
      </p:pic>
      <p:sp>
        <p:nvSpPr>
          <p:cNvPr id="16" name="Content Placeholder 15"/>
          <p:cNvSpPr>
            <a:spLocks noGrp="1"/>
          </p:cNvSpPr>
          <p:nvPr>
            <p:ph sz="quarter" idx="18"/>
          </p:nvPr>
        </p:nvSpPr>
        <p:spPr>
          <a:xfrm>
            <a:off x="7167715" y="5620299"/>
            <a:ext cx="1651819" cy="367546"/>
          </a:xfrm>
        </p:spPr>
        <p:txBody>
          <a:bodyPr/>
          <a:lstStyle/>
          <a:p>
            <a:pPr marL="0" indent="0">
              <a:buNone/>
            </a:pPr>
            <a:r>
              <a:rPr lang="en-US" altLang="en-US" sz="1800" dirty="0">
                <a:latin typeface="+mn-lt"/>
              </a:rPr>
              <a:t>is equal to </a:t>
            </a:r>
            <a:r>
              <a:rPr lang="en-US" altLang="en-US" sz="1800" i="1" dirty="0">
                <a:latin typeface="+mn-lt"/>
              </a:rPr>
              <a:t>R</a:t>
            </a:r>
            <a:r>
              <a:rPr lang="en-US" altLang="en-US" sz="1800" dirty="0" smtClean="0">
                <a:latin typeface="+mn-lt"/>
              </a:rPr>
              <a:t>.</a:t>
            </a:r>
            <a:endParaRPr lang="en-US" altLang="en-US" sz="1800" dirty="0">
              <a:latin typeface="+mn-lt"/>
            </a:endParaRPr>
          </a:p>
        </p:txBody>
      </p:sp>
    </p:spTree>
    <p:extLst>
      <p:ext uri="{BB962C8B-B14F-4D97-AF65-F5344CB8AC3E}">
        <p14:creationId xmlns:p14="http://schemas.microsoft.com/office/powerpoint/2010/main" val="35114985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Times New Roman" charset="0"/>
                <a:cs typeface="Times New Roman" charset="0"/>
              </a:rPr>
              <a:t>Join Dependencies and Fifth Normal Form</a:t>
            </a:r>
            <a:endParaRPr lang="en-US" dirty="0"/>
          </a:p>
        </p:txBody>
      </p:sp>
      <p:sp>
        <p:nvSpPr>
          <p:cNvPr id="3" name="Text Placeholder 2"/>
          <p:cNvSpPr>
            <a:spLocks noGrp="1"/>
          </p:cNvSpPr>
          <p:nvPr>
            <p:ph type="body" idx="1"/>
          </p:nvPr>
        </p:nvSpPr>
        <p:spPr>
          <a:xfrm>
            <a:off x="457200" y="1600202"/>
            <a:ext cx="7565923" cy="1884362"/>
          </a:xfrm>
        </p:spPr>
        <p:txBody>
          <a:bodyPr/>
          <a:lstStyle/>
          <a:p>
            <a:pPr marL="609600" indent="-609600" algn="just">
              <a:buFont typeface="Wingdings" panose="05000000000000000000" pitchFamily="2" charset="2"/>
              <a:buNone/>
              <a:defRPr/>
            </a:pPr>
            <a:r>
              <a:rPr lang="en-US" altLang="en-US" sz="2000" b="1" dirty="0">
                <a:solidFill>
                  <a:schemeClr val="tx1"/>
                </a:solidFill>
                <a:latin typeface="+mn-lt"/>
                <a:cs typeface="Times New Roman" panose="02020603050405020304" pitchFamily="18" charset="0"/>
              </a:rPr>
              <a:t>Definition of 5NF: </a:t>
            </a:r>
          </a:p>
          <a:p>
            <a:pPr marL="256032" indent="-256032" algn="just">
              <a:defRPr/>
            </a:pPr>
            <a:r>
              <a:rPr lang="en-US" altLang="en-US" sz="2000" dirty="0">
                <a:solidFill>
                  <a:schemeClr val="tx1"/>
                </a:solidFill>
                <a:latin typeface="+mn-lt"/>
                <a:cs typeface="Times New Roman" panose="02020603050405020304" pitchFamily="18" charset="0"/>
              </a:rPr>
              <a:t>A relation schema </a:t>
            </a:r>
            <a:r>
              <a:rPr lang="en-US" altLang="en-US" sz="2000" i="1" dirty="0">
                <a:solidFill>
                  <a:schemeClr val="tx1"/>
                </a:solidFill>
                <a:latin typeface="+mn-lt"/>
                <a:cs typeface="Times New Roman" panose="02020603050405020304" pitchFamily="18" charset="0"/>
              </a:rPr>
              <a:t>R</a:t>
            </a:r>
            <a:r>
              <a:rPr lang="en-US" altLang="en-US" sz="2000" dirty="0">
                <a:solidFill>
                  <a:schemeClr val="tx1"/>
                </a:solidFill>
                <a:latin typeface="+mn-lt"/>
                <a:cs typeface="Times New Roman" panose="02020603050405020304" pitchFamily="18" charset="0"/>
              </a:rPr>
              <a:t> is in </a:t>
            </a:r>
            <a:r>
              <a:rPr lang="en-US" altLang="en-US" sz="2000" b="1" dirty="0">
                <a:solidFill>
                  <a:schemeClr val="tx1"/>
                </a:solidFill>
                <a:latin typeface="+mn-lt"/>
                <a:cs typeface="Times New Roman" panose="02020603050405020304" pitchFamily="18" charset="0"/>
              </a:rPr>
              <a:t>fifth normal form </a:t>
            </a:r>
            <a:r>
              <a:rPr lang="en-US" altLang="en-US" sz="2000" dirty="0">
                <a:solidFill>
                  <a:schemeClr val="tx1"/>
                </a:solidFill>
                <a:latin typeface="+mn-lt"/>
                <a:cs typeface="Times New Roman" panose="02020603050405020304" pitchFamily="18" charset="0"/>
              </a:rPr>
              <a:t>(</a:t>
            </a:r>
            <a:r>
              <a:rPr lang="en-US" altLang="en-US" sz="2000" b="1" dirty="0" smtClean="0">
                <a:solidFill>
                  <a:schemeClr val="tx1"/>
                </a:solidFill>
                <a:latin typeface="+mn-lt"/>
                <a:cs typeface="Times New Roman" panose="02020603050405020304" pitchFamily="18" charset="0"/>
              </a:rPr>
              <a:t>5N</a:t>
            </a:r>
            <a:r>
              <a:rPr lang="en-US" altLang="en-US" sz="100" b="1" dirty="0" smtClean="0">
                <a:solidFill>
                  <a:schemeClr val="tx1"/>
                </a:solidFill>
                <a:latin typeface="+mn-lt"/>
                <a:cs typeface="Times New Roman" panose="02020603050405020304" pitchFamily="18" charset="0"/>
              </a:rPr>
              <a:t> </a:t>
            </a:r>
            <a:r>
              <a:rPr lang="en-US" altLang="en-US" sz="2000" b="1" dirty="0" smtClean="0">
                <a:solidFill>
                  <a:schemeClr val="tx1"/>
                </a:solidFill>
                <a:latin typeface="+mn-lt"/>
                <a:cs typeface="Times New Roman" panose="02020603050405020304" pitchFamily="18" charset="0"/>
              </a:rPr>
              <a:t>F</a:t>
            </a:r>
            <a:r>
              <a:rPr lang="en-US" altLang="en-US" sz="2000" dirty="0">
                <a:solidFill>
                  <a:schemeClr val="tx1"/>
                </a:solidFill>
                <a:latin typeface="+mn-lt"/>
                <a:cs typeface="Times New Roman" panose="02020603050405020304" pitchFamily="18" charset="0"/>
              </a:rPr>
              <a:t>) (or </a:t>
            </a:r>
            <a:r>
              <a:rPr lang="en-US" altLang="en-US" sz="2000" b="1" dirty="0">
                <a:solidFill>
                  <a:schemeClr val="tx1"/>
                </a:solidFill>
                <a:latin typeface="+mn-lt"/>
                <a:cs typeface="Times New Roman" panose="02020603050405020304" pitchFamily="18" charset="0"/>
              </a:rPr>
              <a:t>Project-Join Normal Form </a:t>
            </a:r>
            <a:r>
              <a:rPr lang="en-US" altLang="en-US" sz="2000" dirty="0">
                <a:solidFill>
                  <a:schemeClr val="tx1"/>
                </a:solidFill>
                <a:latin typeface="+mn-lt"/>
                <a:cs typeface="Times New Roman" panose="02020603050405020304" pitchFamily="18" charset="0"/>
              </a:rPr>
              <a:t>(</a:t>
            </a:r>
            <a:r>
              <a:rPr lang="en-US" altLang="en-US" sz="2000" b="1" dirty="0" smtClean="0">
                <a:solidFill>
                  <a:schemeClr val="tx1"/>
                </a:solidFill>
                <a:latin typeface="+mn-lt"/>
                <a:cs typeface="Times New Roman" panose="02020603050405020304" pitchFamily="18" charset="0"/>
              </a:rPr>
              <a:t>P</a:t>
            </a:r>
            <a:r>
              <a:rPr lang="en-US" altLang="en-US" sz="100" b="1" dirty="0" smtClean="0">
                <a:solidFill>
                  <a:schemeClr val="tx1"/>
                </a:solidFill>
                <a:latin typeface="+mn-lt"/>
                <a:cs typeface="Times New Roman" panose="02020603050405020304" pitchFamily="18" charset="0"/>
              </a:rPr>
              <a:t> </a:t>
            </a:r>
            <a:r>
              <a:rPr lang="en-US" altLang="en-US" sz="2000" b="1" dirty="0" smtClean="0">
                <a:solidFill>
                  <a:schemeClr val="tx1"/>
                </a:solidFill>
                <a:latin typeface="+mn-lt"/>
                <a:cs typeface="Times New Roman" panose="02020603050405020304" pitchFamily="18" charset="0"/>
              </a:rPr>
              <a:t>J</a:t>
            </a:r>
            <a:r>
              <a:rPr lang="en-US" altLang="en-US" sz="100" b="1" dirty="0" smtClean="0">
                <a:solidFill>
                  <a:schemeClr val="tx1"/>
                </a:solidFill>
                <a:latin typeface="+mn-lt"/>
                <a:cs typeface="Times New Roman" panose="02020603050405020304" pitchFamily="18" charset="0"/>
              </a:rPr>
              <a:t> </a:t>
            </a:r>
            <a:r>
              <a:rPr lang="en-US" altLang="en-US" sz="2000" b="1" dirty="0" smtClean="0">
                <a:solidFill>
                  <a:schemeClr val="tx1"/>
                </a:solidFill>
                <a:latin typeface="+mn-lt"/>
                <a:cs typeface="Times New Roman" panose="02020603050405020304" pitchFamily="18" charset="0"/>
              </a:rPr>
              <a:t>N</a:t>
            </a:r>
            <a:r>
              <a:rPr lang="en-US" altLang="en-US" sz="100" b="1" dirty="0" smtClean="0">
                <a:solidFill>
                  <a:schemeClr val="tx1"/>
                </a:solidFill>
                <a:latin typeface="+mn-lt"/>
                <a:cs typeface="Times New Roman" panose="02020603050405020304" pitchFamily="18" charset="0"/>
              </a:rPr>
              <a:t> </a:t>
            </a:r>
            <a:r>
              <a:rPr lang="en-US" altLang="en-US" sz="2000" b="1" dirty="0" smtClean="0">
                <a:solidFill>
                  <a:schemeClr val="tx1"/>
                </a:solidFill>
                <a:latin typeface="+mn-lt"/>
                <a:cs typeface="Times New Roman" panose="02020603050405020304" pitchFamily="18" charset="0"/>
              </a:rPr>
              <a:t>F</a:t>
            </a:r>
            <a:r>
              <a:rPr lang="en-US" altLang="en-US" sz="2000" dirty="0">
                <a:solidFill>
                  <a:schemeClr val="tx1"/>
                </a:solidFill>
                <a:latin typeface="+mn-lt"/>
                <a:cs typeface="Times New Roman" panose="02020603050405020304" pitchFamily="18" charset="0"/>
              </a:rPr>
              <a:t>)) with respect to a set </a:t>
            </a:r>
            <a:r>
              <a:rPr lang="en-US" altLang="en-US" sz="2000" i="1" dirty="0">
                <a:solidFill>
                  <a:schemeClr val="tx1"/>
                </a:solidFill>
                <a:latin typeface="+mn-lt"/>
                <a:cs typeface="Times New Roman" panose="02020603050405020304" pitchFamily="18" charset="0"/>
              </a:rPr>
              <a:t>F</a:t>
            </a:r>
            <a:r>
              <a:rPr lang="en-US" altLang="en-US" sz="2000" dirty="0">
                <a:solidFill>
                  <a:schemeClr val="tx1"/>
                </a:solidFill>
                <a:latin typeface="+mn-lt"/>
                <a:cs typeface="Times New Roman" panose="02020603050405020304" pitchFamily="18" charset="0"/>
              </a:rPr>
              <a:t> of functional, multivalued, and join dependencies if, </a:t>
            </a:r>
          </a:p>
          <a:p>
            <a:pPr marL="740664" lvl="1" indent="-283464" algn="just">
              <a:defRPr/>
            </a:pPr>
            <a:r>
              <a:rPr lang="en-US" altLang="en-US" sz="2000" dirty="0">
                <a:solidFill>
                  <a:schemeClr val="tx1"/>
                </a:solidFill>
                <a:latin typeface="+mn-lt"/>
                <a:cs typeface="Times New Roman" panose="02020603050405020304" pitchFamily="18" charset="0"/>
              </a:rPr>
              <a:t>for every nontrivial join </a:t>
            </a:r>
            <a:r>
              <a:rPr lang="en-US" altLang="en-US" sz="2000" dirty="0" smtClean="0">
                <a:solidFill>
                  <a:schemeClr val="tx1"/>
                </a:solidFill>
                <a:latin typeface="+mn-lt"/>
                <a:cs typeface="Times New Roman" panose="02020603050405020304" pitchFamily="18" charset="0"/>
              </a:rPr>
              <a:t>dependency</a:t>
            </a:r>
            <a:endParaRPr lang="en-US" altLang="en-US" sz="2000" dirty="0">
              <a:solidFill>
                <a:schemeClr val="tx1"/>
              </a:solidFill>
              <a:latin typeface="+mn-lt"/>
              <a:cs typeface="Times New Roman" panose="02020603050405020304" pitchFamily="18" charset="0"/>
            </a:endParaRPr>
          </a:p>
        </p:txBody>
      </p:sp>
      <p:graphicFrame>
        <p:nvGraphicFramePr>
          <p:cNvPr id="9" name="Object 8" descr="F to the power of plus"/>
          <p:cNvGraphicFramePr>
            <a:graphicFrameLocks noChangeAspect="1"/>
          </p:cNvGraphicFramePr>
          <p:nvPr>
            <p:extLst>
              <p:ext uri="{D42A27DB-BD31-4B8C-83A1-F6EECF244321}">
                <p14:modId xmlns:p14="http://schemas.microsoft.com/office/powerpoint/2010/main" val="985771809"/>
              </p:ext>
            </p:extLst>
          </p:nvPr>
        </p:nvGraphicFramePr>
        <p:xfrm>
          <a:off x="5365257" y="3182015"/>
          <a:ext cx="1651943" cy="358366"/>
        </p:xfrm>
        <a:graphic>
          <a:graphicData uri="http://schemas.openxmlformats.org/presentationml/2006/ole">
            <mc:AlternateContent xmlns:mc="http://schemas.openxmlformats.org/markup-compatibility/2006">
              <mc:Choice xmlns:v="urn:schemas-microsoft-com:vml" Requires="v">
                <p:oleObj spid="_x0000_s17829" name="Equation" r:id="rId3" imgW="1701720" imgH="241200" progId="Equation.DSMT4">
                  <p:embed/>
                </p:oleObj>
              </mc:Choice>
              <mc:Fallback>
                <p:oleObj name="Equation" r:id="rId3" imgW="1701720" imgH="241200" progId="Equation.DSMT4">
                  <p:embed/>
                  <p:pic>
                    <p:nvPicPr>
                      <p:cNvPr id="0" name=""/>
                      <p:cNvPicPr/>
                      <p:nvPr/>
                    </p:nvPicPr>
                    <p:blipFill>
                      <a:blip r:embed="rId4"/>
                      <a:stretch>
                        <a:fillRect/>
                      </a:stretch>
                    </p:blipFill>
                    <p:spPr>
                      <a:xfrm>
                        <a:off x="5365257" y="3182015"/>
                        <a:ext cx="1651943" cy="358366"/>
                      </a:xfrm>
                      <a:prstGeom prst="rect">
                        <a:avLst/>
                      </a:prstGeom>
                    </p:spPr>
                  </p:pic>
                </p:oleObj>
              </mc:Fallback>
            </mc:AlternateContent>
          </a:graphicData>
        </a:graphic>
      </p:graphicFrame>
      <p:sp>
        <p:nvSpPr>
          <p:cNvPr id="6" name="Content Placeholder 5"/>
          <p:cNvSpPr>
            <a:spLocks noGrp="1"/>
          </p:cNvSpPr>
          <p:nvPr>
            <p:ph sz="quarter" idx="15"/>
          </p:nvPr>
        </p:nvSpPr>
        <p:spPr>
          <a:xfrm>
            <a:off x="1179871" y="3386982"/>
            <a:ext cx="3038167" cy="399729"/>
          </a:xfrm>
        </p:spPr>
        <p:txBody>
          <a:bodyPr/>
          <a:lstStyle/>
          <a:p>
            <a:pPr marL="0" indent="0">
              <a:buNone/>
            </a:pPr>
            <a:r>
              <a:rPr lang="en-US" altLang="en-US" sz="2000" dirty="0">
                <a:solidFill>
                  <a:schemeClr val="tx1"/>
                </a:solidFill>
                <a:latin typeface="+mn-lt"/>
                <a:cs typeface="Times New Roman" panose="02020603050405020304" pitchFamily="18" charset="0"/>
              </a:rPr>
              <a:t>(that is, implied by </a:t>
            </a:r>
            <a:r>
              <a:rPr lang="en-US" altLang="en-US" sz="2000" i="1" dirty="0">
                <a:solidFill>
                  <a:schemeClr val="tx1"/>
                </a:solidFill>
                <a:latin typeface="+mn-lt"/>
                <a:cs typeface="Times New Roman" panose="02020603050405020304" pitchFamily="18" charset="0"/>
              </a:rPr>
              <a:t>F</a:t>
            </a:r>
            <a:r>
              <a:rPr lang="en-US" altLang="en-US" sz="2000" dirty="0">
                <a:solidFill>
                  <a:schemeClr val="tx1"/>
                </a:solidFill>
                <a:latin typeface="+mn-lt"/>
                <a:cs typeface="Times New Roman" panose="02020603050405020304" pitchFamily="18" charset="0"/>
              </a:rPr>
              <a:t>),</a:t>
            </a:r>
            <a:endParaRPr lang="en-US" sz="2000" dirty="0">
              <a:latin typeface="+mn-lt"/>
            </a:endParaRPr>
          </a:p>
        </p:txBody>
      </p:sp>
      <p:sp>
        <p:nvSpPr>
          <p:cNvPr id="7" name="Content Placeholder 6"/>
          <p:cNvSpPr>
            <a:spLocks noGrp="1"/>
          </p:cNvSpPr>
          <p:nvPr>
            <p:ph sz="quarter" idx="16"/>
          </p:nvPr>
        </p:nvSpPr>
        <p:spPr>
          <a:xfrm>
            <a:off x="457200" y="3816501"/>
            <a:ext cx="8229600" cy="417964"/>
          </a:xfrm>
        </p:spPr>
        <p:txBody>
          <a:bodyPr/>
          <a:lstStyle/>
          <a:p>
            <a:pPr marL="1144800" lvl="2" indent="-230400">
              <a:buFont typeface="Wingdings" panose="05000000000000000000" pitchFamily="2" charset="2"/>
              <a:buChar char="§"/>
            </a:pPr>
            <a:r>
              <a:rPr lang="en-US" altLang="en-US" sz="2000" dirty="0">
                <a:solidFill>
                  <a:schemeClr val="tx1"/>
                </a:solidFill>
                <a:latin typeface="+mn-lt"/>
                <a:cs typeface="Times New Roman" panose="02020603050405020304" pitchFamily="18" charset="0"/>
              </a:rPr>
              <a:t>every </a:t>
            </a:r>
            <a:r>
              <a:rPr lang="en-US" altLang="en-US" sz="2000" i="1" dirty="0">
                <a:solidFill>
                  <a:schemeClr val="tx1"/>
                </a:solidFill>
                <a:latin typeface="+mn-lt"/>
                <a:cs typeface="Times New Roman" panose="02020603050405020304" pitchFamily="18" charset="0"/>
              </a:rPr>
              <a:t>R</a:t>
            </a:r>
            <a:r>
              <a:rPr lang="en-US" altLang="en-US" sz="2000" baseline="-30000" dirty="0">
                <a:solidFill>
                  <a:schemeClr val="tx1"/>
                </a:solidFill>
                <a:latin typeface="+mn-lt"/>
                <a:cs typeface="Times New Roman" panose="02020603050405020304" pitchFamily="18" charset="0"/>
              </a:rPr>
              <a:t>i</a:t>
            </a:r>
            <a:r>
              <a:rPr lang="en-US" altLang="en-US" sz="2000" dirty="0">
                <a:solidFill>
                  <a:schemeClr val="tx1"/>
                </a:solidFill>
                <a:latin typeface="+mn-lt"/>
                <a:cs typeface="Times New Roman" panose="02020603050405020304" pitchFamily="18" charset="0"/>
              </a:rPr>
              <a:t> is a superkey of </a:t>
            </a:r>
            <a:r>
              <a:rPr lang="en-US" altLang="en-US" sz="2000" i="1" dirty="0">
                <a:solidFill>
                  <a:schemeClr val="tx1"/>
                </a:solidFill>
                <a:latin typeface="+mn-lt"/>
                <a:cs typeface="Times New Roman" panose="02020603050405020304" pitchFamily="18" charset="0"/>
              </a:rPr>
              <a:t>R</a:t>
            </a:r>
            <a:r>
              <a:rPr lang="en-US" altLang="en-US" sz="2000" dirty="0" smtClean="0">
                <a:solidFill>
                  <a:schemeClr val="tx1"/>
                </a:solidFill>
                <a:latin typeface="+mn-lt"/>
                <a:cs typeface="Times New Roman" panose="02020603050405020304" pitchFamily="18" charset="0"/>
              </a:rPr>
              <a:t>.</a:t>
            </a:r>
            <a:endParaRPr lang="en-US" altLang="en-US" sz="2000" dirty="0">
              <a:solidFill>
                <a:schemeClr val="tx1"/>
              </a:solidFill>
              <a:latin typeface="+mn-lt"/>
              <a:cs typeface="Times New Roman" panose="02020603050405020304" pitchFamily="18" charset="0"/>
            </a:endParaRPr>
          </a:p>
        </p:txBody>
      </p:sp>
      <p:sp>
        <p:nvSpPr>
          <p:cNvPr id="8" name="Content Placeholder 7"/>
          <p:cNvSpPr>
            <a:spLocks noGrp="1"/>
          </p:cNvSpPr>
          <p:nvPr>
            <p:ph sz="quarter" idx="17"/>
          </p:nvPr>
        </p:nvSpPr>
        <p:spPr>
          <a:xfrm>
            <a:off x="243348" y="4270021"/>
            <a:ext cx="8229600" cy="1062704"/>
          </a:xfrm>
        </p:spPr>
        <p:txBody>
          <a:bodyPr/>
          <a:lstStyle/>
          <a:p>
            <a:r>
              <a:rPr lang="en-US" altLang="en-US" sz="2000" dirty="0">
                <a:solidFill>
                  <a:schemeClr val="tx1"/>
                </a:solidFill>
                <a:latin typeface="+mn-lt"/>
                <a:cs typeface="Times New Roman" panose="02020603050405020304" pitchFamily="18" charset="0"/>
              </a:rPr>
              <a:t>Discovering join dependencies in practical databases with hundreds of relations is next to impossible. Therefore, </a:t>
            </a:r>
            <a:r>
              <a:rPr lang="en-US" altLang="en-US" sz="2000" dirty="0" smtClean="0">
                <a:solidFill>
                  <a:schemeClr val="tx1"/>
                </a:solidFill>
                <a:latin typeface="+mn-lt"/>
                <a:cs typeface="Times New Roman" panose="02020603050405020304" pitchFamily="18" charset="0"/>
              </a:rPr>
              <a:t>5</a:t>
            </a:r>
            <a:r>
              <a:rPr lang="en-US" altLang="en-US" sz="100" dirty="0" smtClean="0">
                <a:solidFill>
                  <a:schemeClr val="tx1"/>
                </a:solidFill>
                <a:latin typeface="+mn-lt"/>
                <a:cs typeface="Times New Roman" panose="02020603050405020304" pitchFamily="18" charset="0"/>
              </a:rPr>
              <a:t> </a:t>
            </a:r>
            <a:r>
              <a:rPr lang="en-US" altLang="en-US" sz="2000" dirty="0" smtClean="0">
                <a:solidFill>
                  <a:schemeClr val="tx1"/>
                </a:solidFill>
                <a:latin typeface="+mn-lt"/>
                <a:cs typeface="Times New Roman" panose="02020603050405020304" pitchFamily="18" charset="0"/>
              </a:rPr>
              <a:t>N</a:t>
            </a:r>
            <a:r>
              <a:rPr lang="en-US" altLang="en-US" sz="100" dirty="0" smtClean="0">
                <a:solidFill>
                  <a:schemeClr val="tx1"/>
                </a:solidFill>
                <a:latin typeface="+mn-lt"/>
                <a:cs typeface="Times New Roman" panose="02020603050405020304" pitchFamily="18" charset="0"/>
              </a:rPr>
              <a:t> </a:t>
            </a:r>
            <a:r>
              <a:rPr lang="en-US" altLang="en-US" sz="2000" dirty="0" smtClean="0">
                <a:solidFill>
                  <a:schemeClr val="tx1"/>
                </a:solidFill>
                <a:latin typeface="+mn-lt"/>
                <a:cs typeface="Times New Roman" panose="02020603050405020304" pitchFamily="18" charset="0"/>
              </a:rPr>
              <a:t>F </a:t>
            </a:r>
            <a:r>
              <a:rPr lang="en-US" altLang="en-US" sz="2000" dirty="0">
                <a:solidFill>
                  <a:schemeClr val="tx1"/>
                </a:solidFill>
                <a:latin typeface="+mn-lt"/>
                <a:cs typeface="Times New Roman" panose="02020603050405020304" pitchFamily="18" charset="0"/>
              </a:rPr>
              <a:t>is rarely used in practice.</a:t>
            </a:r>
            <a:endParaRPr lang="en-US" sz="2000" dirty="0">
              <a:latin typeface="+mn-lt"/>
            </a:endParaRPr>
          </a:p>
        </p:txBody>
      </p:sp>
    </p:spTree>
    <p:extLst>
      <p:ext uri="{BB962C8B-B14F-4D97-AF65-F5344CB8AC3E}">
        <p14:creationId xmlns:p14="http://schemas.microsoft.com/office/powerpoint/2010/main" val="3450523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Times New Roman" charset="0"/>
                <a:cs typeface="Times New Roman" charset="0"/>
              </a:rPr>
              <a:t>Inclusion Dependencies </a:t>
            </a:r>
            <a:r>
              <a:rPr lang="en-US" altLang="en-US" sz="2000" b="0" dirty="0">
                <a:ea typeface="Times New Roman" charset="0"/>
                <a:cs typeface="Times New Roman" charset="0"/>
              </a:rPr>
              <a:t>(</a:t>
            </a:r>
            <a:r>
              <a:rPr lang="en-US" altLang="en-US" sz="2000" b="0" dirty="0" smtClean="0">
                <a:ea typeface="Times New Roman" charset="0"/>
                <a:cs typeface="Times New Roman" charset="0"/>
              </a:rPr>
              <a:t>1 of 2)</a:t>
            </a:r>
            <a:r>
              <a:rPr lang="en-US" altLang="en-US" dirty="0" smtClean="0">
                <a:ea typeface="Times New Roman" charset="0"/>
                <a:cs typeface="Times New Roman" charset="0"/>
              </a:rPr>
              <a:t> </a:t>
            </a:r>
            <a:endParaRPr lang="en-US" dirty="0"/>
          </a:p>
        </p:txBody>
      </p:sp>
      <p:sp>
        <p:nvSpPr>
          <p:cNvPr id="3" name="Text Placeholder 2"/>
          <p:cNvSpPr>
            <a:spLocks noGrp="1"/>
          </p:cNvSpPr>
          <p:nvPr>
            <p:ph type="body" idx="1"/>
          </p:nvPr>
        </p:nvSpPr>
        <p:spPr>
          <a:xfrm>
            <a:off x="457200" y="1600200"/>
            <a:ext cx="8229600" cy="1768535"/>
          </a:xfrm>
        </p:spPr>
        <p:txBody>
          <a:bodyPr/>
          <a:lstStyle/>
          <a:p>
            <a:pPr marL="609600" indent="-609600" algn="just">
              <a:lnSpc>
                <a:spcPct val="80000"/>
              </a:lnSpc>
              <a:buFont typeface="Wingdings" charset="2"/>
              <a:buNone/>
            </a:pPr>
            <a:r>
              <a:rPr lang="en-US" altLang="en-US" sz="2000" b="1" dirty="0">
                <a:latin typeface="+mn-lt"/>
                <a:ea typeface="Times New Roman" charset="0"/>
                <a:cs typeface="Times New Roman" charset="0"/>
              </a:rPr>
              <a:t>Definition: </a:t>
            </a:r>
          </a:p>
          <a:p>
            <a:pPr algn="just"/>
            <a:r>
              <a:rPr lang="en-US" altLang="en-US" sz="2000" dirty="0">
                <a:latin typeface="+mn-lt"/>
                <a:ea typeface="Times New Roman" charset="0"/>
                <a:cs typeface="Times New Roman" charset="0"/>
              </a:rPr>
              <a:t>An </a:t>
            </a:r>
            <a:r>
              <a:rPr lang="en-US" altLang="en-US" sz="2000" b="1" dirty="0">
                <a:latin typeface="+mn-lt"/>
                <a:ea typeface="Times New Roman" charset="0"/>
                <a:cs typeface="Times New Roman" charset="0"/>
              </a:rPr>
              <a:t>inclusion dependency</a:t>
            </a:r>
            <a:r>
              <a:rPr lang="en-US" altLang="en-US" sz="2000" dirty="0">
                <a:latin typeface="+mn-lt"/>
                <a:ea typeface="Times New Roman" charset="0"/>
                <a:cs typeface="Times New Roman" charset="0"/>
              </a:rPr>
              <a:t> </a:t>
            </a:r>
            <a:r>
              <a:rPr lang="en-US" altLang="en-US" sz="2000" i="1" dirty="0">
                <a:latin typeface="+mn-lt"/>
                <a:ea typeface="Times New Roman" charset="0"/>
                <a:cs typeface="Times New Roman" charset="0"/>
              </a:rPr>
              <a:t>R</a:t>
            </a:r>
            <a:r>
              <a:rPr lang="en-US" altLang="en-US" sz="2000" dirty="0">
                <a:latin typeface="+mn-lt"/>
                <a:ea typeface="Times New Roman" charset="0"/>
                <a:cs typeface="Times New Roman" charset="0"/>
              </a:rPr>
              <a:t>.</a:t>
            </a:r>
            <a:r>
              <a:rPr lang="en-US" altLang="en-US" sz="2000" i="1" dirty="0">
                <a:latin typeface="+mn-lt"/>
                <a:ea typeface="Times New Roman" charset="0"/>
                <a:cs typeface="Times New Roman" charset="0"/>
              </a:rPr>
              <a:t>X</a:t>
            </a:r>
            <a:r>
              <a:rPr lang="en-US" altLang="en-US" sz="2000" dirty="0">
                <a:latin typeface="+mn-lt"/>
                <a:ea typeface="Times New Roman" charset="0"/>
                <a:cs typeface="Times New Roman" charset="0"/>
              </a:rPr>
              <a:t> &lt; </a:t>
            </a:r>
            <a:r>
              <a:rPr lang="en-US" altLang="en-US" sz="2000" i="1" dirty="0">
                <a:latin typeface="+mn-lt"/>
                <a:ea typeface="Times New Roman" charset="0"/>
                <a:cs typeface="Times New Roman" charset="0"/>
              </a:rPr>
              <a:t>S</a:t>
            </a:r>
            <a:r>
              <a:rPr lang="en-US" altLang="en-US" sz="2000" dirty="0">
                <a:latin typeface="+mn-lt"/>
                <a:ea typeface="Times New Roman" charset="0"/>
                <a:cs typeface="Times New Roman" charset="0"/>
              </a:rPr>
              <a:t>.</a:t>
            </a:r>
            <a:r>
              <a:rPr lang="en-US" altLang="en-US" sz="2000" i="1" dirty="0">
                <a:latin typeface="+mn-lt"/>
                <a:ea typeface="Times New Roman" charset="0"/>
                <a:cs typeface="Times New Roman" charset="0"/>
              </a:rPr>
              <a:t>Y</a:t>
            </a:r>
            <a:r>
              <a:rPr lang="en-US" altLang="en-US" sz="2000" dirty="0">
                <a:latin typeface="+mn-lt"/>
                <a:ea typeface="Times New Roman" charset="0"/>
                <a:cs typeface="Times New Roman" charset="0"/>
              </a:rPr>
              <a:t> between two sets of </a:t>
            </a:r>
            <a:r>
              <a:rPr lang="en-US" altLang="en-US" sz="2000" dirty="0" smtClean="0">
                <a:latin typeface="+mn-lt"/>
                <a:ea typeface="Times New Roman" charset="0"/>
                <a:cs typeface="Times New Roman" charset="0"/>
              </a:rPr>
              <a:t>attributes—</a:t>
            </a:r>
            <a:r>
              <a:rPr lang="en-US" altLang="en-US" sz="2000" i="1" dirty="0" smtClean="0">
                <a:latin typeface="+mn-lt"/>
                <a:ea typeface="Times New Roman" charset="0"/>
                <a:cs typeface="Times New Roman" charset="0"/>
              </a:rPr>
              <a:t>X</a:t>
            </a:r>
            <a:r>
              <a:rPr lang="en-US" altLang="en-US" sz="2000" dirty="0" smtClean="0">
                <a:latin typeface="+mn-lt"/>
                <a:ea typeface="Times New Roman" charset="0"/>
                <a:cs typeface="Times New Roman" charset="0"/>
              </a:rPr>
              <a:t> </a:t>
            </a:r>
            <a:r>
              <a:rPr lang="en-US" altLang="en-US" sz="2000" dirty="0">
                <a:latin typeface="+mn-lt"/>
                <a:ea typeface="Times New Roman" charset="0"/>
                <a:cs typeface="Times New Roman" charset="0"/>
              </a:rPr>
              <a:t>of relation schema </a:t>
            </a:r>
            <a:r>
              <a:rPr lang="en-US" altLang="en-US" sz="2000" i="1" dirty="0">
                <a:latin typeface="+mn-lt"/>
                <a:ea typeface="Times New Roman" charset="0"/>
                <a:cs typeface="Times New Roman" charset="0"/>
              </a:rPr>
              <a:t>R</a:t>
            </a:r>
            <a:r>
              <a:rPr lang="en-US" altLang="en-US" sz="2000" dirty="0">
                <a:latin typeface="+mn-lt"/>
                <a:ea typeface="Times New Roman" charset="0"/>
                <a:cs typeface="Times New Roman" charset="0"/>
              </a:rPr>
              <a:t>, and </a:t>
            </a:r>
            <a:r>
              <a:rPr lang="en-US" altLang="en-US" sz="2000" i="1" dirty="0">
                <a:latin typeface="+mn-lt"/>
                <a:ea typeface="Times New Roman" charset="0"/>
                <a:cs typeface="Times New Roman" charset="0"/>
              </a:rPr>
              <a:t>Y</a:t>
            </a:r>
            <a:r>
              <a:rPr lang="en-US" altLang="en-US" sz="2000" dirty="0">
                <a:latin typeface="+mn-lt"/>
                <a:ea typeface="Times New Roman" charset="0"/>
                <a:cs typeface="Times New Roman" charset="0"/>
              </a:rPr>
              <a:t> of relation </a:t>
            </a:r>
            <a:r>
              <a:rPr lang="en-US" altLang="en-US" sz="2000" dirty="0" smtClean="0">
                <a:latin typeface="+mn-lt"/>
                <a:ea typeface="Times New Roman" charset="0"/>
                <a:cs typeface="Times New Roman" charset="0"/>
              </a:rPr>
              <a:t>schema </a:t>
            </a:r>
            <a:r>
              <a:rPr lang="en-US" altLang="en-US" sz="2000" i="1" dirty="0" smtClean="0">
                <a:latin typeface="+mn-lt"/>
                <a:ea typeface="Times New Roman" charset="0"/>
                <a:cs typeface="Times New Roman" charset="0"/>
              </a:rPr>
              <a:t>S</a:t>
            </a:r>
            <a:r>
              <a:rPr lang="en-US" altLang="en-US" sz="2000" dirty="0" smtClean="0">
                <a:latin typeface="+mn-lt"/>
                <a:ea typeface="Times New Roman" charset="0"/>
                <a:cs typeface="Times New Roman" charset="0"/>
              </a:rPr>
              <a:t>—specifies </a:t>
            </a:r>
            <a:r>
              <a:rPr lang="en-US" altLang="en-US" sz="2000" dirty="0">
                <a:latin typeface="+mn-lt"/>
                <a:ea typeface="Times New Roman" charset="0"/>
                <a:cs typeface="Times New Roman" charset="0"/>
              </a:rPr>
              <a:t>the constraint that, at any specific time when </a:t>
            </a:r>
            <a:r>
              <a:rPr lang="en-US" altLang="en-US" sz="2000" i="1" dirty="0">
                <a:latin typeface="+mn-lt"/>
                <a:ea typeface="Times New Roman" charset="0"/>
                <a:cs typeface="Times New Roman" charset="0"/>
              </a:rPr>
              <a:t>r</a:t>
            </a:r>
            <a:r>
              <a:rPr lang="en-US" altLang="en-US" sz="2000" dirty="0">
                <a:latin typeface="+mn-lt"/>
                <a:ea typeface="Times New Roman" charset="0"/>
                <a:cs typeface="Times New Roman" charset="0"/>
              </a:rPr>
              <a:t> is a relation state of </a:t>
            </a:r>
            <a:r>
              <a:rPr lang="en-US" altLang="en-US" sz="2000" i="1" dirty="0">
                <a:latin typeface="+mn-lt"/>
                <a:ea typeface="Times New Roman" charset="0"/>
                <a:cs typeface="Times New Roman" charset="0"/>
              </a:rPr>
              <a:t>R</a:t>
            </a:r>
            <a:r>
              <a:rPr lang="en-US" altLang="en-US" sz="2000" dirty="0">
                <a:latin typeface="+mn-lt"/>
                <a:ea typeface="Times New Roman" charset="0"/>
                <a:cs typeface="Times New Roman" charset="0"/>
              </a:rPr>
              <a:t> and </a:t>
            </a:r>
            <a:r>
              <a:rPr lang="en-US" altLang="en-US" sz="2000" i="1" dirty="0">
                <a:latin typeface="+mn-lt"/>
                <a:ea typeface="Times New Roman" charset="0"/>
                <a:cs typeface="Times New Roman" charset="0"/>
              </a:rPr>
              <a:t>s</a:t>
            </a:r>
            <a:r>
              <a:rPr lang="en-US" altLang="en-US" sz="2000" dirty="0">
                <a:latin typeface="+mn-lt"/>
                <a:ea typeface="Times New Roman" charset="0"/>
                <a:cs typeface="Times New Roman" charset="0"/>
              </a:rPr>
              <a:t> a relation state of </a:t>
            </a:r>
            <a:r>
              <a:rPr lang="en-US" altLang="en-US" sz="2000" i="1" dirty="0">
                <a:latin typeface="+mn-lt"/>
                <a:ea typeface="Times New Roman" charset="0"/>
                <a:cs typeface="Times New Roman" charset="0"/>
              </a:rPr>
              <a:t>S</a:t>
            </a:r>
            <a:r>
              <a:rPr lang="en-US" altLang="en-US" sz="2000" dirty="0">
                <a:latin typeface="+mn-lt"/>
                <a:ea typeface="Times New Roman" charset="0"/>
                <a:cs typeface="Times New Roman" charset="0"/>
              </a:rPr>
              <a:t>, we must </a:t>
            </a:r>
            <a:r>
              <a:rPr lang="en-US" altLang="en-US" sz="2000" dirty="0" smtClean="0">
                <a:latin typeface="+mn-lt"/>
                <a:ea typeface="Times New Roman" charset="0"/>
                <a:cs typeface="Times New Roman" charset="0"/>
              </a:rPr>
              <a:t>have</a:t>
            </a:r>
            <a:endParaRPr lang="en-US" altLang="en-US" sz="2000" dirty="0">
              <a:latin typeface="+mn-lt"/>
              <a:ea typeface="Times New Roman" charset="0"/>
              <a:cs typeface="Times New Roman" charset="0"/>
            </a:endParaRPr>
          </a:p>
        </p:txBody>
      </p:sp>
      <p:graphicFrame>
        <p:nvGraphicFramePr>
          <p:cNvPr id="5" name="Object 4" descr="Pi sub X of r of R subset pi sub Y of s of S."/>
          <p:cNvGraphicFramePr>
            <a:graphicFrameLocks noChangeAspect="1"/>
          </p:cNvGraphicFramePr>
          <p:nvPr>
            <p:extLst>
              <p:ext uri="{D42A27DB-BD31-4B8C-83A1-F6EECF244321}">
                <p14:modId xmlns:p14="http://schemas.microsoft.com/office/powerpoint/2010/main" val="2405066993"/>
              </p:ext>
            </p:extLst>
          </p:nvPr>
        </p:nvGraphicFramePr>
        <p:xfrm>
          <a:off x="3351332" y="3382911"/>
          <a:ext cx="2411839" cy="478099"/>
        </p:xfrm>
        <a:graphic>
          <a:graphicData uri="http://schemas.openxmlformats.org/presentationml/2006/ole">
            <mc:AlternateContent xmlns:mc="http://schemas.openxmlformats.org/markup-compatibility/2006">
              <mc:Choice xmlns:v="urn:schemas-microsoft-com:vml" Requires="v">
                <p:oleObj spid="_x0000_s18911" name="Equation" r:id="rId3" imgW="1409400" imgH="279360" progId="Equation.DSMT4">
                  <p:embed/>
                </p:oleObj>
              </mc:Choice>
              <mc:Fallback>
                <p:oleObj name="Equation" r:id="rId3" imgW="1409400" imgH="279360" progId="Equation.DSMT4">
                  <p:embed/>
                  <p:pic>
                    <p:nvPicPr>
                      <p:cNvPr id="0" name=""/>
                      <p:cNvPicPr/>
                      <p:nvPr/>
                    </p:nvPicPr>
                    <p:blipFill>
                      <a:blip r:embed="rId4"/>
                      <a:stretch>
                        <a:fillRect/>
                      </a:stretch>
                    </p:blipFill>
                    <p:spPr>
                      <a:xfrm>
                        <a:off x="3351332" y="3382911"/>
                        <a:ext cx="2411839" cy="478099"/>
                      </a:xfrm>
                      <a:prstGeom prst="rect">
                        <a:avLst/>
                      </a:prstGeom>
                    </p:spPr>
                  </p:pic>
                </p:oleObj>
              </mc:Fallback>
            </mc:AlternateContent>
          </a:graphicData>
        </a:graphic>
      </p:graphicFrame>
      <p:sp>
        <p:nvSpPr>
          <p:cNvPr id="6" name="Content Placeholder 5"/>
          <p:cNvSpPr>
            <a:spLocks noGrp="1"/>
          </p:cNvSpPr>
          <p:nvPr>
            <p:ph sz="quarter" idx="13"/>
          </p:nvPr>
        </p:nvSpPr>
        <p:spPr>
          <a:xfrm>
            <a:off x="457199" y="3721125"/>
            <a:ext cx="8229600" cy="752514"/>
          </a:xfrm>
        </p:spPr>
        <p:txBody>
          <a:bodyPr/>
          <a:lstStyle/>
          <a:p>
            <a:pPr marL="255600" algn="just"/>
            <a:r>
              <a:rPr lang="en-US" altLang="en-US" sz="2000" b="1" dirty="0">
                <a:latin typeface="+mn-lt"/>
                <a:ea typeface="Times New Roman" charset="0"/>
                <a:cs typeface="Times New Roman" charset="0"/>
              </a:rPr>
              <a:t>Note</a:t>
            </a:r>
            <a:r>
              <a:rPr lang="en-US" altLang="en-US" sz="2000" dirty="0">
                <a:latin typeface="+mn-lt"/>
                <a:ea typeface="Times New Roman" charset="0"/>
                <a:cs typeface="Times New Roman" charset="0"/>
              </a:rPr>
              <a:t>: </a:t>
            </a:r>
          </a:p>
          <a:p>
            <a:pPr lvl="1" indent="-285750" algn="just"/>
            <a:r>
              <a:rPr lang="en-US" altLang="en-US" sz="2000" dirty="0">
                <a:latin typeface="+mn-lt"/>
                <a:ea typeface="Times New Roman" charset="0"/>
                <a:cs typeface="Times New Roman" charset="0"/>
              </a:rPr>
              <a:t>The</a:t>
            </a:r>
            <a:endParaRPr lang="en-US" sz="2000" dirty="0">
              <a:latin typeface="+mn-lt"/>
            </a:endParaRPr>
          </a:p>
        </p:txBody>
      </p:sp>
      <p:graphicFrame>
        <p:nvGraphicFramePr>
          <p:cNvPr id="11" name="Object 10" descr="Pi sub X of r of R subset pi sub Y of s of S."/>
          <p:cNvGraphicFramePr>
            <a:graphicFrameLocks noChangeAspect="1"/>
          </p:cNvGraphicFramePr>
          <p:nvPr>
            <p:extLst>
              <p:ext uri="{D42A27DB-BD31-4B8C-83A1-F6EECF244321}">
                <p14:modId xmlns:p14="http://schemas.microsoft.com/office/powerpoint/2010/main" val="2852168305"/>
              </p:ext>
            </p:extLst>
          </p:nvPr>
        </p:nvGraphicFramePr>
        <p:xfrm>
          <a:off x="1823277" y="4260547"/>
          <a:ext cx="255262" cy="256658"/>
        </p:xfrm>
        <a:graphic>
          <a:graphicData uri="http://schemas.openxmlformats.org/presentationml/2006/ole">
            <mc:AlternateContent xmlns:mc="http://schemas.openxmlformats.org/markup-compatibility/2006">
              <mc:Choice xmlns:v="urn:schemas-microsoft-com:vml" Requires="v">
                <p:oleObj spid="_x0000_s18912" name="Equation" r:id="rId5" imgW="152280" imgH="152280" progId="Equation.DSMT4">
                  <p:embed/>
                </p:oleObj>
              </mc:Choice>
              <mc:Fallback>
                <p:oleObj name="Equation" r:id="rId5" imgW="152280" imgH="152280" progId="Equation.DSMT4">
                  <p:embed/>
                  <p:pic>
                    <p:nvPicPr>
                      <p:cNvPr id="5" name="Object 4" descr="Pi sub X of r of R subset pi sub Y of s of S."/>
                      <p:cNvPicPr/>
                      <p:nvPr/>
                    </p:nvPicPr>
                    <p:blipFill>
                      <a:blip r:embed="rId6"/>
                      <a:stretch>
                        <a:fillRect/>
                      </a:stretch>
                    </p:blipFill>
                    <p:spPr>
                      <a:xfrm>
                        <a:off x="1823277" y="4260547"/>
                        <a:ext cx="255262" cy="256658"/>
                      </a:xfrm>
                      <a:prstGeom prst="rect">
                        <a:avLst/>
                      </a:prstGeom>
                    </p:spPr>
                  </p:pic>
                </p:oleObj>
              </mc:Fallback>
            </mc:AlternateContent>
          </a:graphicData>
        </a:graphic>
      </p:graphicFrame>
      <p:sp>
        <p:nvSpPr>
          <p:cNvPr id="4" name="Text Placeholder 3"/>
          <p:cNvSpPr>
            <a:spLocks noGrp="1"/>
          </p:cNvSpPr>
          <p:nvPr>
            <p:ph type="body" idx="4294967295"/>
          </p:nvPr>
        </p:nvSpPr>
        <p:spPr>
          <a:xfrm>
            <a:off x="457200" y="4138670"/>
            <a:ext cx="8229600" cy="2483356"/>
          </a:xfrm>
        </p:spPr>
        <p:txBody>
          <a:bodyPr/>
          <a:lstStyle/>
          <a:p>
            <a:pPr marL="738188" indent="914400" algn="just">
              <a:buNone/>
            </a:pPr>
            <a:r>
              <a:rPr lang="en-US" altLang="en-US" sz="2000" dirty="0" smtClean="0">
                <a:latin typeface="+mn-lt"/>
                <a:ea typeface="Times New Roman" charset="0"/>
                <a:cs typeface="Times New Roman" charset="0"/>
              </a:rPr>
              <a:t>(</a:t>
            </a:r>
            <a:r>
              <a:rPr lang="en-US" altLang="en-US" sz="2000" dirty="0">
                <a:latin typeface="+mn-lt"/>
                <a:ea typeface="Times New Roman" charset="0"/>
                <a:cs typeface="Times New Roman" charset="0"/>
              </a:rPr>
              <a:t>subset) relationship does not necessarily have to be a proper subset. </a:t>
            </a:r>
          </a:p>
          <a:p>
            <a:pPr lvl="1" indent="-285750" algn="just"/>
            <a:r>
              <a:rPr lang="en-US" altLang="en-US" sz="2000" dirty="0">
                <a:latin typeface="+mn-lt"/>
                <a:ea typeface="Times New Roman" charset="0"/>
                <a:cs typeface="Times New Roman" charset="0"/>
              </a:rPr>
              <a:t>The sets of attributes on which the inclusion dependency is specified—</a:t>
            </a:r>
            <a:r>
              <a:rPr lang="en-US" altLang="en-US" sz="2000" i="1" dirty="0">
                <a:latin typeface="+mn-lt"/>
                <a:ea typeface="Times New Roman" charset="0"/>
                <a:cs typeface="Times New Roman" charset="0"/>
              </a:rPr>
              <a:t>X</a:t>
            </a:r>
            <a:r>
              <a:rPr lang="en-US" altLang="en-US" sz="2000" dirty="0">
                <a:latin typeface="+mn-lt"/>
                <a:ea typeface="Times New Roman" charset="0"/>
                <a:cs typeface="Times New Roman" charset="0"/>
              </a:rPr>
              <a:t> of </a:t>
            </a:r>
            <a:r>
              <a:rPr lang="en-US" altLang="en-US" sz="2000" i="1" dirty="0">
                <a:latin typeface="+mn-lt"/>
                <a:ea typeface="Times New Roman" charset="0"/>
                <a:cs typeface="Times New Roman" charset="0"/>
              </a:rPr>
              <a:t>R</a:t>
            </a:r>
            <a:r>
              <a:rPr lang="en-US" altLang="en-US" sz="2000" dirty="0">
                <a:latin typeface="+mn-lt"/>
                <a:ea typeface="Times New Roman" charset="0"/>
                <a:cs typeface="Times New Roman" charset="0"/>
              </a:rPr>
              <a:t> and </a:t>
            </a:r>
            <a:r>
              <a:rPr lang="en-US" altLang="en-US" sz="2000" i="1" dirty="0">
                <a:latin typeface="+mn-lt"/>
                <a:ea typeface="Times New Roman" charset="0"/>
                <a:cs typeface="Times New Roman" charset="0"/>
              </a:rPr>
              <a:t>Y</a:t>
            </a:r>
            <a:r>
              <a:rPr lang="en-US" altLang="en-US" sz="2000" dirty="0">
                <a:latin typeface="+mn-lt"/>
                <a:ea typeface="Times New Roman" charset="0"/>
                <a:cs typeface="Times New Roman" charset="0"/>
              </a:rPr>
              <a:t> of </a:t>
            </a:r>
            <a:r>
              <a:rPr lang="en-US" altLang="en-US" sz="2000" i="1" dirty="0">
                <a:latin typeface="+mn-lt"/>
                <a:ea typeface="Times New Roman" charset="0"/>
                <a:cs typeface="Times New Roman" charset="0"/>
              </a:rPr>
              <a:t>S</a:t>
            </a:r>
            <a:r>
              <a:rPr lang="en-US" altLang="en-US" sz="2000" dirty="0">
                <a:latin typeface="+mn-lt"/>
                <a:ea typeface="Times New Roman" charset="0"/>
                <a:cs typeface="Times New Roman" charset="0"/>
              </a:rPr>
              <a:t>—must have the same number of attributes.</a:t>
            </a:r>
          </a:p>
          <a:p>
            <a:pPr lvl="1" indent="-285750" algn="just"/>
            <a:r>
              <a:rPr lang="en-US" altLang="en-US" sz="2000" dirty="0">
                <a:latin typeface="+mn-lt"/>
                <a:ea typeface="Times New Roman" charset="0"/>
                <a:cs typeface="Times New Roman" charset="0"/>
              </a:rPr>
              <a:t>In addition, the domains for each pair of corresponding attributes should be compatible</a:t>
            </a:r>
            <a:r>
              <a:rPr lang="en-US" altLang="en-US" sz="2000" dirty="0" smtClean="0">
                <a:latin typeface="+mn-lt"/>
                <a:ea typeface="Times New Roman" charset="0"/>
                <a:cs typeface="Times New Roman" charset="0"/>
              </a:rPr>
              <a:t>.</a:t>
            </a:r>
            <a:endParaRPr lang="en-US" altLang="en-US" sz="2000" dirty="0">
              <a:latin typeface="+mn-lt"/>
              <a:ea typeface="Times New Roman" charset="0"/>
              <a:cs typeface="Times New Roman" charset="0"/>
            </a:endParaRPr>
          </a:p>
        </p:txBody>
      </p:sp>
    </p:spTree>
    <p:extLst>
      <p:ext uri="{BB962C8B-B14F-4D97-AF65-F5344CB8AC3E}">
        <p14:creationId xmlns:p14="http://schemas.microsoft.com/office/powerpoint/2010/main" val="32535074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Times New Roman" charset="0"/>
                <a:cs typeface="Times New Roman" charset="0"/>
              </a:rPr>
              <a:t>Inclusion Dependencies </a:t>
            </a:r>
            <a:r>
              <a:rPr lang="en-US" altLang="en-US" sz="2000" b="0" dirty="0" smtClean="0">
                <a:ea typeface="Times New Roman" charset="0"/>
                <a:cs typeface="Times New Roman" charset="0"/>
              </a:rPr>
              <a:t>(2 </a:t>
            </a:r>
            <a:r>
              <a:rPr lang="en-US" altLang="en-US" sz="2000" b="0" dirty="0">
                <a:ea typeface="Times New Roman" charset="0"/>
                <a:cs typeface="Times New Roman" charset="0"/>
              </a:rPr>
              <a:t>of 2)</a:t>
            </a:r>
            <a:r>
              <a:rPr lang="en-US" altLang="en-US" dirty="0">
                <a:ea typeface="Times New Roman" charset="0"/>
                <a:cs typeface="Times New Roman" charset="0"/>
              </a:rPr>
              <a:t> </a:t>
            </a:r>
            <a:endParaRPr lang="en-US" dirty="0"/>
          </a:p>
        </p:txBody>
      </p:sp>
      <p:sp>
        <p:nvSpPr>
          <p:cNvPr id="3" name="Text Placeholder 2"/>
          <p:cNvSpPr>
            <a:spLocks noGrp="1"/>
          </p:cNvSpPr>
          <p:nvPr>
            <p:ph type="body" idx="1"/>
          </p:nvPr>
        </p:nvSpPr>
        <p:spPr>
          <a:xfrm>
            <a:off x="457200" y="1600201"/>
            <a:ext cx="8229600" cy="3465934"/>
          </a:xfrm>
        </p:spPr>
        <p:txBody>
          <a:bodyPr/>
          <a:lstStyle/>
          <a:p>
            <a:pPr algn="just"/>
            <a:r>
              <a:rPr lang="en-US" altLang="en-US" sz="2000" b="1" dirty="0">
                <a:latin typeface="+mn-lt"/>
                <a:ea typeface="Times New Roman" charset="0"/>
                <a:cs typeface="Times New Roman" charset="0"/>
              </a:rPr>
              <a:t>Objective of Inclusion Dependencies:</a:t>
            </a:r>
          </a:p>
          <a:p>
            <a:pPr marL="741600" lvl="1" indent="-284400"/>
            <a:r>
              <a:rPr lang="en-US" altLang="en-US" sz="2000" dirty="0">
                <a:latin typeface="+mn-lt"/>
                <a:ea typeface="Times New Roman" charset="0"/>
                <a:cs typeface="Times New Roman" charset="0"/>
              </a:rPr>
              <a:t>To formalize two types of interrelational constraints which cannot be expressed using F.D.s or </a:t>
            </a:r>
            <a:r>
              <a:rPr lang="en-US" altLang="en-US" sz="2000" dirty="0" smtClean="0">
                <a:latin typeface="+mn-lt"/>
                <a:ea typeface="Times New Roman" charset="0"/>
                <a:cs typeface="Times New Roman" charset="0"/>
              </a:rPr>
              <a:t>M</a:t>
            </a:r>
            <a:r>
              <a:rPr lang="en-US" altLang="en-US" sz="100" dirty="0" smtClean="0">
                <a:latin typeface="+mn-lt"/>
                <a:ea typeface="Times New Roman" charset="0"/>
                <a:cs typeface="Times New Roman" charset="0"/>
              </a:rPr>
              <a:t> </a:t>
            </a:r>
            <a:r>
              <a:rPr lang="en-US" altLang="en-US" sz="2000" dirty="0" smtClean="0">
                <a:latin typeface="+mn-lt"/>
                <a:ea typeface="Times New Roman" charset="0"/>
                <a:cs typeface="Times New Roman" charset="0"/>
              </a:rPr>
              <a:t>V</a:t>
            </a:r>
            <a:r>
              <a:rPr lang="en-US" altLang="en-US" sz="100" dirty="0" smtClean="0">
                <a:latin typeface="+mn-lt"/>
                <a:ea typeface="Times New Roman" charset="0"/>
                <a:cs typeface="Times New Roman" charset="0"/>
              </a:rPr>
              <a:t> </a:t>
            </a:r>
            <a:r>
              <a:rPr lang="en-US" altLang="en-US" sz="2000" dirty="0" smtClean="0">
                <a:latin typeface="+mn-lt"/>
                <a:ea typeface="Times New Roman" charset="0"/>
                <a:cs typeface="Times New Roman" charset="0"/>
              </a:rPr>
              <a:t>D</a:t>
            </a:r>
            <a:r>
              <a:rPr lang="en-US" altLang="en-US" sz="100" dirty="0" smtClean="0">
                <a:latin typeface="+mn-lt"/>
                <a:ea typeface="Times New Roman" charset="0"/>
                <a:cs typeface="Times New Roman" charset="0"/>
              </a:rPr>
              <a:t> </a:t>
            </a:r>
            <a:r>
              <a:rPr lang="en-US" altLang="en-US" sz="2000" dirty="0" smtClean="0">
                <a:latin typeface="+mn-lt"/>
                <a:ea typeface="Times New Roman" charset="0"/>
                <a:cs typeface="Times New Roman" charset="0"/>
              </a:rPr>
              <a:t>s</a:t>
            </a:r>
            <a:r>
              <a:rPr lang="en-US" altLang="en-US" sz="2000" dirty="0">
                <a:latin typeface="+mn-lt"/>
                <a:ea typeface="Times New Roman" charset="0"/>
                <a:cs typeface="Times New Roman" charset="0"/>
              </a:rPr>
              <a:t>:</a:t>
            </a:r>
          </a:p>
          <a:p>
            <a:pPr marL="1144800" lvl="2" indent="-230400" algn="just">
              <a:lnSpc>
                <a:spcPct val="90000"/>
              </a:lnSpc>
            </a:pPr>
            <a:r>
              <a:rPr lang="en-US" altLang="en-US" sz="2000" dirty="0">
                <a:latin typeface="+mn-lt"/>
                <a:ea typeface="Times New Roman" charset="0"/>
                <a:cs typeface="Times New Roman" charset="0"/>
              </a:rPr>
              <a:t>Referential integrity constraints</a:t>
            </a:r>
          </a:p>
          <a:p>
            <a:pPr marL="1144800" lvl="2" indent="-230400" algn="just">
              <a:lnSpc>
                <a:spcPct val="90000"/>
              </a:lnSpc>
            </a:pPr>
            <a:r>
              <a:rPr lang="en-US" altLang="en-US" sz="2000" dirty="0">
                <a:latin typeface="+mn-lt"/>
                <a:ea typeface="Times New Roman" charset="0"/>
                <a:cs typeface="Times New Roman" charset="0"/>
              </a:rPr>
              <a:t>Class/subclass relationships</a:t>
            </a:r>
          </a:p>
          <a:p>
            <a:pPr algn="just"/>
            <a:r>
              <a:rPr lang="en-US" altLang="en-US" sz="2000" b="1" dirty="0">
                <a:latin typeface="+mn-lt"/>
                <a:ea typeface="Times New Roman" charset="0"/>
                <a:cs typeface="Times New Roman" charset="0"/>
              </a:rPr>
              <a:t>Inclusion dependency inference rules </a:t>
            </a:r>
          </a:p>
          <a:p>
            <a:pPr marL="741600" lvl="1" indent="-284400" algn="just"/>
            <a:r>
              <a:rPr lang="en-US" altLang="en-US" sz="2000" b="1" dirty="0" smtClean="0">
                <a:latin typeface="+mn-lt"/>
                <a:ea typeface="Times New Roman" charset="0"/>
                <a:cs typeface="Times New Roman" charset="0"/>
              </a:rPr>
              <a:t>I</a:t>
            </a:r>
            <a:r>
              <a:rPr lang="en-US" altLang="en-US" sz="100" b="1" dirty="0" smtClean="0">
                <a:latin typeface="+mn-lt"/>
                <a:ea typeface="Times New Roman" charset="0"/>
                <a:cs typeface="Times New Roman" charset="0"/>
              </a:rPr>
              <a:t> </a:t>
            </a:r>
            <a:r>
              <a:rPr lang="en-US" altLang="en-US" sz="2000" b="1" dirty="0" smtClean="0">
                <a:latin typeface="+mn-lt"/>
                <a:ea typeface="Times New Roman" charset="0"/>
                <a:cs typeface="Times New Roman" charset="0"/>
              </a:rPr>
              <a:t>D</a:t>
            </a:r>
            <a:r>
              <a:rPr lang="en-US" altLang="en-US" sz="100" b="1" dirty="0" smtClean="0">
                <a:latin typeface="+mn-lt"/>
                <a:ea typeface="Times New Roman" charset="0"/>
                <a:cs typeface="Times New Roman" charset="0"/>
              </a:rPr>
              <a:t> </a:t>
            </a:r>
            <a:r>
              <a:rPr lang="en-US" altLang="en-US" sz="2000" b="1" dirty="0" smtClean="0">
                <a:latin typeface="+mn-lt"/>
                <a:ea typeface="Times New Roman" charset="0"/>
                <a:cs typeface="Times New Roman" charset="0"/>
              </a:rPr>
              <a:t>I</a:t>
            </a:r>
            <a:r>
              <a:rPr lang="en-US" altLang="en-US" sz="100" b="1" dirty="0" smtClean="0">
                <a:latin typeface="+mn-lt"/>
                <a:ea typeface="Times New Roman" charset="0"/>
                <a:cs typeface="Times New Roman" charset="0"/>
              </a:rPr>
              <a:t> </a:t>
            </a:r>
            <a:r>
              <a:rPr lang="en-US" altLang="en-US" sz="2000" b="1" dirty="0" smtClean="0">
                <a:latin typeface="+mn-lt"/>
                <a:ea typeface="Times New Roman" charset="0"/>
                <a:cs typeface="Times New Roman" charset="0"/>
              </a:rPr>
              <a:t>R</a:t>
            </a:r>
            <a:r>
              <a:rPr lang="en-US" altLang="en-US" sz="100" b="1" dirty="0" smtClean="0">
                <a:latin typeface="+mn-lt"/>
                <a:ea typeface="Times New Roman" charset="0"/>
                <a:cs typeface="Times New Roman" charset="0"/>
              </a:rPr>
              <a:t> </a:t>
            </a:r>
            <a:r>
              <a:rPr lang="en-US" altLang="en-US" sz="2000" b="1" dirty="0" smtClean="0">
                <a:latin typeface="+mn-lt"/>
                <a:ea typeface="Times New Roman" charset="0"/>
                <a:cs typeface="Times New Roman" charset="0"/>
              </a:rPr>
              <a:t>1</a:t>
            </a:r>
            <a:r>
              <a:rPr lang="en-US" altLang="en-US" sz="2000" dirty="0" smtClean="0">
                <a:latin typeface="+mn-lt"/>
                <a:ea typeface="Times New Roman" charset="0"/>
                <a:cs typeface="Times New Roman" charset="0"/>
              </a:rPr>
              <a:t> </a:t>
            </a:r>
            <a:r>
              <a:rPr lang="en-US" altLang="en-US" sz="2000" dirty="0">
                <a:latin typeface="+mn-lt"/>
                <a:ea typeface="Times New Roman" charset="0"/>
                <a:cs typeface="Times New Roman" charset="0"/>
              </a:rPr>
              <a:t>(</a:t>
            </a:r>
            <a:r>
              <a:rPr lang="en-US" altLang="en-US" sz="2000" b="1" dirty="0">
                <a:latin typeface="+mn-lt"/>
                <a:ea typeface="Times New Roman" charset="0"/>
                <a:cs typeface="Times New Roman" charset="0"/>
              </a:rPr>
              <a:t>reflexivity</a:t>
            </a:r>
            <a:r>
              <a:rPr lang="en-US" altLang="en-US" sz="2000" dirty="0">
                <a:latin typeface="+mn-lt"/>
                <a:ea typeface="Times New Roman" charset="0"/>
                <a:cs typeface="Times New Roman" charset="0"/>
              </a:rPr>
              <a:t>): </a:t>
            </a:r>
            <a:r>
              <a:rPr lang="en-US" altLang="en-US" sz="2000" i="1" dirty="0">
                <a:latin typeface="+mn-lt"/>
                <a:ea typeface="Times New Roman" charset="0"/>
                <a:cs typeface="Times New Roman" charset="0"/>
              </a:rPr>
              <a:t>R</a:t>
            </a:r>
            <a:r>
              <a:rPr lang="en-US" altLang="en-US" sz="2000" dirty="0">
                <a:latin typeface="+mn-lt"/>
                <a:ea typeface="Times New Roman" charset="0"/>
                <a:cs typeface="Times New Roman" charset="0"/>
              </a:rPr>
              <a:t>.</a:t>
            </a:r>
            <a:r>
              <a:rPr lang="en-US" altLang="en-US" sz="2000" i="1" dirty="0">
                <a:latin typeface="+mn-lt"/>
                <a:ea typeface="Times New Roman" charset="0"/>
                <a:cs typeface="Times New Roman" charset="0"/>
              </a:rPr>
              <a:t>X</a:t>
            </a:r>
            <a:r>
              <a:rPr lang="en-US" altLang="en-US" sz="2000" dirty="0">
                <a:latin typeface="+mn-lt"/>
                <a:ea typeface="Times New Roman" charset="0"/>
                <a:cs typeface="Times New Roman" charset="0"/>
              </a:rPr>
              <a:t> &lt; </a:t>
            </a:r>
            <a:r>
              <a:rPr lang="en-US" altLang="en-US" sz="2000" i="1" dirty="0">
                <a:latin typeface="+mn-lt"/>
                <a:ea typeface="Times New Roman" charset="0"/>
                <a:cs typeface="Times New Roman" charset="0"/>
              </a:rPr>
              <a:t>R</a:t>
            </a:r>
            <a:r>
              <a:rPr lang="en-US" altLang="en-US" sz="2000" dirty="0">
                <a:latin typeface="+mn-lt"/>
                <a:ea typeface="Times New Roman" charset="0"/>
                <a:cs typeface="Times New Roman" charset="0"/>
              </a:rPr>
              <a:t>.</a:t>
            </a:r>
            <a:r>
              <a:rPr lang="en-US" altLang="en-US" sz="2000" i="1" dirty="0">
                <a:latin typeface="+mn-lt"/>
                <a:ea typeface="Times New Roman" charset="0"/>
                <a:cs typeface="Times New Roman" charset="0"/>
              </a:rPr>
              <a:t>X</a:t>
            </a:r>
            <a:r>
              <a:rPr lang="en-US" altLang="en-US" sz="2000" dirty="0">
                <a:latin typeface="+mn-lt"/>
                <a:ea typeface="Times New Roman" charset="0"/>
                <a:cs typeface="Times New Roman" charset="0"/>
              </a:rPr>
              <a:t>.</a:t>
            </a:r>
          </a:p>
          <a:p>
            <a:pPr marL="741600" lvl="1" indent="-284400" algn="just"/>
            <a:r>
              <a:rPr lang="en-US" altLang="en-US" sz="2000" b="1" dirty="0" smtClean="0">
                <a:latin typeface="+mn-lt"/>
                <a:ea typeface="Times New Roman" charset="0"/>
                <a:cs typeface="Times New Roman" charset="0"/>
              </a:rPr>
              <a:t>I</a:t>
            </a:r>
            <a:r>
              <a:rPr lang="en-US" altLang="en-US" sz="100" b="1" dirty="0" smtClean="0">
                <a:latin typeface="+mn-lt"/>
                <a:ea typeface="Times New Roman" charset="0"/>
                <a:cs typeface="Times New Roman" charset="0"/>
              </a:rPr>
              <a:t> </a:t>
            </a:r>
            <a:r>
              <a:rPr lang="en-US" altLang="en-US" sz="2000" b="1" dirty="0" smtClean="0">
                <a:latin typeface="+mn-lt"/>
                <a:ea typeface="Times New Roman" charset="0"/>
                <a:cs typeface="Times New Roman" charset="0"/>
              </a:rPr>
              <a:t>D</a:t>
            </a:r>
            <a:r>
              <a:rPr lang="en-US" altLang="en-US" sz="100" b="1" dirty="0" smtClean="0">
                <a:latin typeface="+mn-lt"/>
                <a:ea typeface="Times New Roman" charset="0"/>
                <a:cs typeface="Times New Roman" charset="0"/>
              </a:rPr>
              <a:t> </a:t>
            </a:r>
            <a:r>
              <a:rPr lang="en-US" altLang="en-US" sz="2000" b="1" dirty="0" smtClean="0">
                <a:latin typeface="+mn-lt"/>
                <a:ea typeface="Times New Roman" charset="0"/>
                <a:cs typeface="Times New Roman" charset="0"/>
              </a:rPr>
              <a:t>I</a:t>
            </a:r>
            <a:r>
              <a:rPr lang="en-US" altLang="en-US" sz="100" b="1" dirty="0" smtClean="0">
                <a:latin typeface="+mn-lt"/>
                <a:ea typeface="Times New Roman" charset="0"/>
                <a:cs typeface="Times New Roman" charset="0"/>
              </a:rPr>
              <a:t> </a:t>
            </a:r>
            <a:r>
              <a:rPr lang="en-US" altLang="en-US" sz="2000" b="1" dirty="0" smtClean="0">
                <a:latin typeface="+mn-lt"/>
                <a:ea typeface="Times New Roman" charset="0"/>
                <a:cs typeface="Times New Roman" charset="0"/>
              </a:rPr>
              <a:t>R</a:t>
            </a:r>
            <a:r>
              <a:rPr lang="en-US" altLang="en-US" sz="100" b="1" dirty="0" smtClean="0">
                <a:latin typeface="+mn-lt"/>
                <a:ea typeface="Times New Roman" charset="0"/>
                <a:cs typeface="Times New Roman" charset="0"/>
              </a:rPr>
              <a:t> </a:t>
            </a:r>
            <a:r>
              <a:rPr lang="en-US" altLang="en-US" sz="2000" b="1" dirty="0" smtClean="0">
                <a:latin typeface="+mn-lt"/>
                <a:ea typeface="Times New Roman" charset="0"/>
                <a:cs typeface="Times New Roman" charset="0"/>
              </a:rPr>
              <a:t>2</a:t>
            </a:r>
            <a:r>
              <a:rPr lang="en-US" altLang="en-US" sz="2000" dirty="0" smtClean="0">
                <a:latin typeface="+mn-lt"/>
                <a:ea typeface="Times New Roman" charset="0"/>
                <a:cs typeface="Times New Roman" charset="0"/>
              </a:rPr>
              <a:t> </a:t>
            </a:r>
            <a:r>
              <a:rPr lang="en-US" altLang="en-US" sz="2000" dirty="0">
                <a:latin typeface="+mn-lt"/>
                <a:ea typeface="Times New Roman" charset="0"/>
                <a:cs typeface="Times New Roman" charset="0"/>
              </a:rPr>
              <a:t>(</a:t>
            </a:r>
            <a:r>
              <a:rPr lang="en-US" altLang="en-US" sz="2000" b="1" dirty="0">
                <a:latin typeface="+mn-lt"/>
                <a:ea typeface="Times New Roman" charset="0"/>
                <a:cs typeface="Times New Roman" charset="0"/>
              </a:rPr>
              <a:t>attribute correspondence</a:t>
            </a:r>
            <a:r>
              <a:rPr lang="en-US" altLang="en-US" sz="2000" dirty="0">
                <a:latin typeface="+mn-lt"/>
                <a:ea typeface="Times New Roman" charset="0"/>
                <a:cs typeface="Times New Roman" charset="0"/>
              </a:rPr>
              <a:t>): If </a:t>
            </a:r>
            <a:r>
              <a:rPr lang="en-US" altLang="en-US" sz="2000" i="1" dirty="0">
                <a:latin typeface="+mn-lt"/>
                <a:ea typeface="Times New Roman" charset="0"/>
                <a:cs typeface="Times New Roman" charset="0"/>
              </a:rPr>
              <a:t>R</a:t>
            </a:r>
            <a:r>
              <a:rPr lang="en-US" altLang="en-US" sz="2000" dirty="0">
                <a:latin typeface="+mn-lt"/>
                <a:ea typeface="Times New Roman" charset="0"/>
                <a:cs typeface="Times New Roman" charset="0"/>
              </a:rPr>
              <a:t>.</a:t>
            </a:r>
            <a:r>
              <a:rPr lang="en-US" altLang="en-US" sz="2000" i="1" dirty="0">
                <a:latin typeface="+mn-lt"/>
                <a:ea typeface="Times New Roman" charset="0"/>
                <a:cs typeface="Times New Roman" charset="0"/>
              </a:rPr>
              <a:t>X</a:t>
            </a:r>
            <a:r>
              <a:rPr lang="en-US" altLang="en-US" sz="2000" dirty="0">
                <a:latin typeface="+mn-lt"/>
                <a:ea typeface="Times New Roman" charset="0"/>
                <a:cs typeface="Times New Roman" charset="0"/>
              </a:rPr>
              <a:t> &lt; </a:t>
            </a:r>
            <a:r>
              <a:rPr lang="en-US" altLang="en-US" sz="2000" i="1" dirty="0">
                <a:latin typeface="+mn-lt"/>
                <a:ea typeface="Times New Roman" charset="0"/>
                <a:cs typeface="Times New Roman" charset="0"/>
              </a:rPr>
              <a:t>S</a:t>
            </a:r>
            <a:r>
              <a:rPr lang="en-US" altLang="en-US" sz="2000" dirty="0">
                <a:latin typeface="+mn-lt"/>
                <a:ea typeface="Times New Roman" charset="0"/>
                <a:cs typeface="Times New Roman" charset="0"/>
              </a:rPr>
              <a:t>.</a:t>
            </a:r>
            <a:r>
              <a:rPr lang="en-US" altLang="en-US" sz="2000" i="1" dirty="0">
                <a:latin typeface="+mn-lt"/>
                <a:ea typeface="Times New Roman" charset="0"/>
                <a:cs typeface="Times New Roman" charset="0"/>
              </a:rPr>
              <a:t>Y</a:t>
            </a:r>
          </a:p>
          <a:p>
            <a:pPr lvl="2" indent="-228600"/>
            <a:r>
              <a:rPr lang="en-US" altLang="en-US" sz="2000" dirty="0" smtClean="0">
                <a:latin typeface="+mn-lt"/>
                <a:ea typeface="Times New Roman" charset="0"/>
                <a:cs typeface="Times New Roman" charset="0"/>
              </a:rPr>
              <a:t>where</a:t>
            </a:r>
            <a:endParaRPr lang="en-US" altLang="en-US" sz="2000" dirty="0">
              <a:latin typeface="+mn-lt"/>
              <a:ea typeface="Times New Roman" charset="0"/>
              <a:cs typeface="Times New Roman" charset="0"/>
            </a:endParaRPr>
          </a:p>
        </p:txBody>
      </p:sp>
      <p:pic>
        <p:nvPicPr>
          <p:cNvPr id="6" name="Picture 5" descr="X = left brace A sub 1, A sub 2, ellipsis, A sub n right brace and Y = left brace B sub 1, B sub 2, ellipsis , B sub n right brace"/>
          <p:cNvPicPr>
            <a:picLocks noChangeAspect="1"/>
          </p:cNvPicPr>
          <p:nvPr/>
        </p:nvPicPr>
        <p:blipFill rotWithShape="1">
          <a:blip r:embed="rId2"/>
          <a:srcRect l="6068" t="12224" b="17104"/>
          <a:stretch/>
        </p:blipFill>
        <p:spPr>
          <a:xfrm>
            <a:off x="2475401" y="4739871"/>
            <a:ext cx="4713360" cy="372180"/>
          </a:xfrm>
          <a:prstGeom prst="rect">
            <a:avLst/>
          </a:prstGeom>
        </p:spPr>
      </p:pic>
      <p:sp>
        <p:nvSpPr>
          <p:cNvPr id="5" name="Text Placeholder 4"/>
          <p:cNvSpPr>
            <a:spLocks noGrp="1"/>
          </p:cNvSpPr>
          <p:nvPr>
            <p:ph type="body" idx="4294967295"/>
          </p:nvPr>
        </p:nvSpPr>
        <p:spPr>
          <a:xfrm>
            <a:off x="457200" y="5008816"/>
            <a:ext cx="8229600" cy="802052"/>
          </a:xfrm>
        </p:spPr>
        <p:txBody>
          <a:bodyPr/>
          <a:lstStyle/>
          <a:p>
            <a:pPr marL="1150938" lvl="2" indent="0">
              <a:buNone/>
            </a:pPr>
            <a:r>
              <a:rPr lang="en-US" altLang="en-US" sz="2000" dirty="0">
                <a:latin typeface="+mn-lt"/>
                <a:ea typeface="Times New Roman" charset="0"/>
                <a:cs typeface="Times New Roman" charset="0"/>
              </a:rPr>
              <a:t>a</a:t>
            </a:r>
            <a:r>
              <a:rPr lang="en-US" altLang="en-US" sz="2000" dirty="0" smtClean="0">
                <a:latin typeface="+mn-lt"/>
                <a:ea typeface="Times New Roman" charset="0"/>
                <a:cs typeface="Times New Roman" charset="0"/>
              </a:rPr>
              <a:t>nd A</a:t>
            </a:r>
            <a:r>
              <a:rPr lang="en-US" altLang="en-US" sz="2000" baseline="-25000" dirty="0" smtClean="0">
                <a:latin typeface="+mn-lt"/>
                <a:ea typeface="Times New Roman" charset="0"/>
                <a:cs typeface="Times New Roman" charset="0"/>
              </a:rPr>
              <a:t>i</a:t>
            </a:r>
            <a:r>
              <a:rPr lang="en-US" altLang="en-US" sz="2000" b="1" baseline="-25000" dirty="0" smtClean="0">
                <a:latin typeface="+mn-lt"/>
                <a:ea typeface="Times New Roman" charset="0"/>
                <a:cs typeface="Times New Roman" charset="0"/>
              </a:rPr>
              <a:t> </a:t>
            </a:r>
            <a:r>
              <a:rPr lang="en-US" altLang="en-US" sz="2000" b="1" dirty="0" smtClean="0">
                <a:latin typeface="+mn-lt"/>
                <a:ea typeface="Times New Roman" charset="0"/>
                <a:cs typeface="Times New Roman" charset="0"/>
              </a:rPr>
              <a:t>Corresponds-to</a:t>
            </a:r>
            <a:r>
              <a:rPr lang="en-US" altLang="en-US" sz="2000" dirty="0" smtClean="0">
                <a:latin typeface="+mn-lt"/>
                <a:ea typeface="Times New Roman" charset="0"/>
                <a:cs typeface="Times New Roman" charset="0"/>
              </a:rPr>
              <a:t> </a:t>
            </a:r>
            <a:r>
              <a:rPr lang="en-US" altLang="en-US" sz="2000" i="1" dirty="0">
                <a:latin typeface="+mn-lt"/>
                <a:ea typeface="Times New Roman" charset="0"/>
                <a:cs typeface="Times New Roman" charset="0"/>
              </a:rPr>
              <a:t>B</a:t>
            </a:r>
            <a:r>
              <a:rPr lang="en-US" altLang="en-US" sz="2000" baseline="-30000" dirty="0">
                <a:latin typeface="+mn-lt"/>
                <a:ea typeface="Times New Roman" charset="0"/>
                <a:cs typeface="Times New Roman" charset="0"/>
              </a:rPr>
              <a:t>i</a:t>
            </a:r>
            <a:r>
              <a:rPr lang="en-US" altLang="en-US" sz="2000" dirty="0">
                <a:latin typeface="+mn-lt"/>
                <a:ea typeface="Times New Roman" charset="0"/>
                <a:cs typeface="Times New Roman" charset="0"/>
              </a:rPr>
              <a:t>, then </a:t>
            </a:r>
            <a:r>
              <a:rPr lang="en-US" altLang="en-US" sz="2000" i="1" dirty="0">
                <a:latin typeface="+mn-lt"/>
                <a:ea typeface="Times New Roman" charset="0"/>
                <a:cs typeface="Times New Roman" charset="0"/>
              </a:rPr>
              <a:t>R</a:t>
            </a:r>
            <a:r>
              <a:rPr lang="en-US" altLang="en-US" sz="2000" dirty="0">
                <a:latin typeface="+mn-lt"/>
                <a:ea typeface="Times New Roman" charset="0"/>
                <a:cs typeface="Times New Roman" charset="0"/>
              </a:rPr>
              <a:t>.</a:t>
            </a:r>
            <a:r>
              <a:rPr lang="en-US" altLang="en-US" sz="2000" i="1" dirty="0">
                <a:latin typeface="+mn-lt"/>
                <a:ea typeface="Times New Roman" charset="0"/>
                <a:cs typeface="Times New Roman" charset="0"/>
              </a:rPr>
              <a:t>A</a:t>
            </a:r>
            <a:r>
              <a:rPr lang="en-US" altLang="en-US" sz="2000" baseline="-30000" dirty="0">
                <a:latin typeface="+mn-lt"/>
                <a:ea typeface="Times New Roman" charset="0"/>
                <a:cs typeface="Times New Roman" charset="0"/>
              </a:rPr>
              <a:t>i</a:t>
            </a:r>
            <a:r>
              <a:rPr lang="en-US" altLang="en-US" sz="2000" dirty="0">
                <a:latin typeface="+mn-lt"/>
                <a:ea typeface="Times New Roman" charset="0"/>
                <a:cs typeface="Times New Roman" charset="0"/>
              </a:rPr>
              <a:t> &lt; </a:t>
            </a:r>
            <a:r>
              <a:rPr lang="en-US" altLang="en-US" sz="2000" i="1" dirty="0">
                <a:latin typeface="+mn-lt"/>
                <a:ea typeface="Times New Roman" charset="0"/>
                <a:cs typeface="Times New Roman" charset="0"/>
              </a:rPr>
              <a:t>S</a:t>
            </a:r>
            <a:r>
              <a:rPr lang="en-US" altLang="en-US" sz="2000" dirty="0">
                <a:latin typeface="+mn-lt"/>
                <a:ea typeface="Times New Roman" charset="0"/>
                <a:cs typeface="Times New Roman" charset="0"/>
              </a:rPr>
              <a:t>.</a:t>
            </a:r>
            <a:r>
              <a:rPr lang="en-US" altLang="en-US" sz="2000" i="1" dirty="0">
                <a:latin typeface="+mn-lt"/>
                <a:ea typeface="Times New Roman" charset="0"/>
                <a:cs typeface="Times New Roman" charset="0"/>
              </a:rPr>
              <a:t>B</a:t>
            </a:r>
            <a:r>
              <a:rPr lang="en-US" altLang="en-US" sz="2000" baseline="-30000" dirty="0">
                <a:latin typeface="+mn-lt"/>
                <a:ea typeface="Times New Roman" charset="0"/>
                <a:cs typeface="Times New Roman" charset="0"/>
              </a:rPr>
              <a:t>i</a:t>
            </a:r>
            <a:r>
              <a:rPr lang="en-US" altLang="en-US" sz="2000" dirty="0">
                <a:latin typeface="+mn-lt"/>
                <a:ea typeface="Times New Roman" charset="0"/>
                <a:cs typeface="Times New Roman" charset="0"/>
              </a:rPr>
              <a:t> </a:t>
            </a:r>
          </a:p>
          <a:p>
            <a:pPr marL="1144800" lvl="2" indent="-230400"/>
            <a:r>
              <a:rPr lang="en-US" altLang="en-US" sz="2000" dirty="0" smtClean="0">
                <a:latin typeface="+mn-lt"/>
                <a:ea typeface="Times New Roman" charset="0"/>
                <a:cs typeface="Times New Roman" charset="0"/>
              </a:rPr>
              <a:t>for</a:t>
            </a:r>
            <a:endParaRPr lang="en-US" altLang="en-US" sz="2000" dirty="0">
              <a:latin typeface="+mn-lt"/>
              <a:ea typeface="Times New Roman" charset="0"/>
              <a:cs typeface="Times New Roman" charset="0"/>
            </a:endParaRPr>
          </a:p>
        </p:txBody>
      </p:sp>
      <p:pic>
        <p:nvPicPr>
          <p:cNvPr id="11" name="Picture 10" descr="1 less than equal i less than equal n period"/>
          <p:cNvPicPr>
            <a:picLocks noChangeAspect="1"/>
          </p:cNvPicPr>
          <p:nvPr/>
        </p:nvPicPr>
        <p:blipFill rotWithShape="1">
          <a:blip r:embed="rId3"/>
          <a:srcRect l="21481" t="9977" b="24046"/>
          <a:stretch/>
        </p:blipFill>
        <p:spPr>
          <a:xfrm>
            <a:off x="2108099" y="5494991"/>
            <a:ext cx="1120423" cy="336782"/>
          </a:xfrm>
          <a:prstGeom prst="rect">
            <a:avLst/>
          </a:prstGeom>
        </p:spPr>
      </p:pic>
      <p:sp>
        <p:nvSpPr>
          <p:cNvPr id="4" name="Content Placeholder 3"/>
          <p:cNvSpPr>
            <a:spLocks noGrp="1"/>
          </p:cNvSpPr>
          <p:nvPr>
            <p:ph sz="quarter" idx="13"/>
          </p:nvPr>
        </p:nvSpPr>
        <p:spPr>
          <a:xfrm>
            <a:off x="457200" y="5810871"/>
            <a:ext cx="8229600" cy="558800"/>
          </a:xfrm>
        </p:spPr>
        <p:txBody>
          <a:bodyPr/>
          <a:lstStyle/>
          <a:p>
            <a:pPr lvl="1"/>
            <a:r>
              <a:rPr lang="en-US" altLang="en-US" sz="2000" b="1" dirty="0">
                <a:latin typeface="+mn-lt"/>
                <a:ea typeface="Times New Roman" charset="0"/>
                <a:cs typeface="Times New Roman" charset="0"/>
              </a:rPr>
              <a:t>I</a:t>
            </a:r>
            <a:r>
              <a:rPr lang="en-US" altLang="en-US" sz="100" b="1" dirty="0">
                <a:latin typeface="+mn-lt"/>
                <a:ea typeface="Times New Roman" charset="0"/>
                <a:cs typeface="Times New Roman" charset="0"/>
              </a:rPr>
              <a:t> </a:t>
            </a:r>
            <a:r>
              <a:rPr lang="en-US" altLang="en-US" sz="2000" b="1" dirty="0">
                <a:latin typeface="+mn-lt"/>
                <a:ea typeface="Times New Roman" charset="0"/>
                <a:cs typeface="Times New Roman" charset="0"/>
              </a:rPr>
              <a:t>D</a:t>
            </a:r>
            <a:r>
              <a:rPr lang="en-US" altLang="en-US" sz="100" b="1" dirty="0">
                <a:latin typeface="+mn-lt"/>
                <a:ea typeface="Times New Roman" charset="0"/>
                <a:cs typeface="Times New Roman" charset="0"/>
              </a:rPr>
              <a:t> </a:t>
            </a:r>
            <a:r>
              <a:rPr lang="en-US" altLang="en-US" sz="2000" b="1" dirty="0">
                <a:latin typeface="+mn-lt"/>
                <a:ea typeface="Times New Roman" charset="0"/>
                <a:cs typeface="Times New Roman" charset="0"/>
              </a:rPr>
              <a:t>I</a:t>
            </a:r>
            <a:r>
              <a:rPr lang="en-US" altLang="en-US" sz="100" b="1" dirty="0">
                <a:latin typeface="+mn-lt"/>
                <a:ea typeface="Times New Roman" charset="0"/>
                <a:cs typeface="Times New Roman" charset="0"/>
              </a:rPr>
              <a:t> </a:t>
            </a:r>
            <a:r>
              <a:rPr lang="en-US" altLang="en-US" sz="2000" b="1" dirty="0">
                <a:latin typeface="+mn-lt"/>
                <a:ea typeface="Times New Roman" charset="0"/>
                <a:cs typeface="Times New Roman" charset="0"/>
              </a:rPr>
              <a:t>R</a:t>
            </a:r>
            <a:r>
              <a:rPr lang="en-US" altLang="en-US" sz="100" b="1" dirty="0">
                <a:latin typeface="+mn-lt"/>
                <a:ea typeface="Times New Roman" charset="0"/>
                <a:cs typeface="Times New Roman" charset="0"/>
              </a:rPr>
              <a:t> </a:t>
            </a:r>
            <a:r>
              <a:rPr lang="en-US" altLang="en-US" sz="2000" b="1" dirty="0">
                <a:latin typeface="+mn-lt"/>
                <a:ea typeface="Times New Roman" charset="0"/>
                <a:cs typeface="Times New Roman" charset="0"/>
              </a:rPr>
              <a:t>3</a:t>
            </a:r>
            <a:r>
              <a:rPr lang="en-US" altLang="en-US" sz="2000" dirty="0">
                <a:latin typeface="+mn-lt"/>
                <a:ea typeface="Times New Roman" charset="0"/>
                <a:cs typeface="Times New Roman" charset="0"/>
              </a:rPr>
              <a:t> (</a:t>
            </a:r>
            <a:r>
              <a:rPr lang="en-US" altLang="en-US" sz="2000" b="1" dirty="0">
                <a:latin typeface="+mn-lt"/>
                <a:ea typeface="Times New Roman" charset="0"/>
                <a:cs typeface="Times New Roman" charset="0"/>
              </a:rPr>
              <a:t>transitivity</a:t>
            </a:r>
            <a:r>
              <a:rPr lang="en-US" altLang="en-US" sz="2000" dirty="0">
                <a:latin typeface="+mn-lt"/>
                <a:ea typeface="Times New Roman" charset="0"/>
                <a:cs typeface="Times New Roman" charset="0"/>
              </a:rPr>
              <a:t>): If </a:t>
            </a:r>
            <a:r>
              <a:rPr lang="en-US" altLang="en-US" sz="2000" i="1" dirty="0">
                <a:latin typeface="+mn-lt"/>
                <a:ea typeface="Times New Roman" charset="0"/>
                <a:cs typeface="Times New Roman" charset="0"/>
              </a:rPr>
              <a:t>R</a:t>
            </a:r>
            <a:r>
              <a:rPr lang="en-US" altLang="en-US" sz="2000" dirty="0">
                <a:latin typeface="+mn-lt"/>
                <a:ea typeface="Times New Roman" charset="0"/>
                <a:cs typeface="Times New Roman" charset="0"/>
              </a:rPr>
              <a:t>.</a:t>
            </a:r>
            <a:r>
              <a:rPr lang="en-US" altLang="en-US" sz="2000" i="1" dirty="0">
                <a:latin typeface="+mn-lt"/>
                <a:ea typeface="Times New Roman" charset="0"/>
                <a:cs typeface="Times New Roman" charset="0"/>
              </a:rPr>
              <a:t>X</a:t>
            </a:r>
            <a:r>
              <a:rPr lang="en-US" altLang="en-US" sz="2000" dirty="0">
                <a:latin typeface="+mn-lt"/>
                <a:ea typeface="Times New Roman" charset="0"/>
                <a:cs typeface="Times New Roman" charset="0"/>
              </a:rPr>
              <a:t> &lt; </a:t>
            </a:r>
            <a:r>
              <a:rPr lang="en-US" altLang="en-US" sz="2000" i="1" dirty="0">
                <a:latin typeface="+mn-lt"/>
                <a:ea typeface="Times New Roman" charset="0"/>
                <a:cs typeface="Times New Roman" charset="0"/>
              </a:rPr>
              <a:t>S</a:t>
            </a:r>
            <a:r>
              <a:rPr lang="en-US" altLang="en-US" sz="2000" dirty="0">
                <a:latin typeface="+mn-lt"/>
                <a:ea typeface="Times New Roman" charset="0"/>
                <a:cs typeface="Times New Roman" charset="0"/>
              </a:rPr>
              <a:t>.</a:t>
            </a:r>
            <a:r>
              <a:rPr lang="en-US" altLang="en-US" sz="2000" i="1" dirty="0">
                <a:latin typeface="+mn-lt"/>
                <a:ea typeface="Times New Roman" charset="0"/>
                <a:cs typeface="Times New Roman" charset="0"/>
              </a:rPr>
              <a:t>Y</a:t>
            </a:r>
            <a:r>
              <a:rPr lang="en-US" altLang="en-US" sz="2000" dirty="0">
                <a:latin typeface="+mn-lt"/>
                <a:ea typeface="Times New Roman" charset="0"/>
                <a:cs typeface="Times New Roman" charset="0"/>
              </a:rPr>
              <a:t> and </a:t>
            </a:r>
            <a:r>
              <a:rPr lang="en-US" altLang="en-US" sz="2000" i="1" dirty="0">
                <a:latin typeface="+mn-lt"/>
                <a:ea typeface="Times New Roman" charset="0"/>
                <a:cs typeface="Times New Roman" charset="0"/>
              </a:rPr>
              <a:t>S</a:t>
            </a:r>
            <a:r>
              <a:rPr lang="en-US" altLang="en-US" sz="2000" dirty="0">
                <a:latin typeface="+mn-lt"/>
                <a:ea typeface="Times New Roman" charset="0"/>
                <a:cs typeface="Times New Roman" charset="0"/>
              </a:rPr>
              <a:t>.</a:t>
            </a:r>
            <a:r>
              <a:rPr lang="en-US" altLang="en-US" sz="2000" i="1" dirty="0">
                <a:latin typeface="+mn-lt"/>
                <a:ea typeface="Times New Roman" charset="0"/>
                <a:cs typeface="Times New Roman" charset="0"/>
              </a:rPr>
              <a:t>Y</a:t>
            </a:r>
            <a:r>
              <a:rPr lang="en-US" altLang="en-US" sz="2000" dirty="0">
                <a:latin typeface="+mn-lt"/>
                <a:ea typeface="Times New Roman" charset="0"/>
                <a:cs typeface="Times New Roman" charset="0"/>
              </a:rPr>
              <a:t> &lt; </a:t>
            </a:r>
            <a:r>
              <a:rPr lang="en-US" altLang="en-US" sz="2000" i="1" dirty="0">
                <a:latin typeface="+mn-lt"/>
                <a:ea typeface="Times New Roman" charset="0"/>
                <a:cs typeface="Times New Roman" charset="0"/>
              </a:rPr>
              <a:t>T</a:t>
            </a:r>
            <a:r>
              <a:rPr lang="en-US" altLang="en-US" sz="2000" dirty="0">
                <a:latin typeface="+mn-lt"/>
                <a:ea typeface="Times New Roman" charset="0"/>
                <a:cs typeface="Times New Roman" charset="0"/>
              </a:rPr>
              <a:t>.</a:t>
            </a:r>
            <a:r>
              <a:rPr lang="en-US" altLang="en-US" sz="2000" i="1" dirty="0">
                <a:latin typeface="+mn-lt"/>
                <a:ea typeface="Times New Roman" charset="0"/>
                <a:cs typeface="Times New Roman" charset="0"/>
              </a:rPr>
              <a:t>Z</a:t>
            </a:r>
            <a:r>
              <a:rPr lang="en-US" altLang="en-US" sz="2000" dirty="0">
                <a:latin typeface="+mn-lt"/>
                <a:ea typeface="Times New Roman" charset="0"/>
                <a:cs typeface="Times New Roman" charset="0"/>
              </a:rPr>
              <a:t>, then </a:t>
            </a:r>
            <a:r>
              <a:rPr lang="en-US" altLang="en-US" sz="2000" i="1" dirty="0">
                <a:latin typeface="+mn-lt"/>
                <a:ea typeface="Times New Roman" charset="0"/>
                <a:cs typeface="Times New Roman" charset="0"/>
              </a:rPr>
              <a:t>R</a:t>
            </a:r>
            <a:r>
              <a:rPr lang="en-US" altLang="en-US" sz="2000" dirty="0">
                <a:latin typeface="+mn-lt"/>
                <a:ea typeface="Times New Roman" charset="0"/>
                <a:cs typeface="Times New Roman" charset="0"/>
              </a:rPr>
              <a:t>.</a:t>
            </a:r>
            <a:r>
              <a:rPr lang="en-US" altLang="en-US" sz="2000" i="1" dirty="0">
                <a:latin typeface="+mn-lt"/>
                <a:ea typeface="Times New Roman" charset="0"/>
                <a:cs typeface="Times New Roman" charset="0"/>
              </a:rPr>
              <a:t>X</a:t>
            </a:r>
            <a:r>
              <a:rPr lang="en-US" altLang="en-US" sz="2000" dirty="0">
                <a:latin typeface="+mn-lt"/>
                <a:ea typeface="Times New Roman" charset="0"/>
                <a:cs typeface="Times New Roman" charset="0"/>
              </a:rPr>
              <a:t> &lt; </a:t>
            </a:r>
            <a:r>
              <a:rPr lang="en-US" altLang="en-US" sz="2000" i="1" dirty="0">
                <a:latin typeface="+mn-lt"/>
                <a:ea typeface="Times New Roman" charset="0"/>
                <a:cs typeface="Times New Roman" charset="0"/>
              </a:rPr>
              <a:t>T</a:t>
            </a:r>
            <a:r>
              <a:rPr lang="en-US" altLang="en-US" sz="2000" dirty="0">
                <a:latin typeface="+mn-lt"/>
                <a:ea typeface="Times New Roman" charset="0"/>
                <a:cs typeface="Times New Roman" charset="0"/>
              </a:rPr>
              <a:t>.</a:t>
            </a:r>
            <a:r>
              <a:rPr lang="en-US" altLang="en-US" sz="2000" i="1" dirty="0">
                <a:latin typeface="+mn-lt"/>
                <a:ea typeface="Times New Roman" charset="0"/>
                <a:cs typeface="Times New Roman" charset="0"/>
              </a:rPr>
              <a:t>Z</a:t>
            </a:r>
            <a:r>
              <a:rPr lang="en-US" altLang="en-US" sz="2000" dirty="0" smtClean="0">
                <a:latin typeface="+mn-lt"/>
                <a:ea typeface="Times New Roman" charset="0"/>
                <a:cs typeface="Times New Roman" charset="0"/>
              </a:rPr>
              <a:t>.</a:t>
            </a:r>
            <a:endParaRPr lang="en-US" altLang="en-US" sz="2000" dirty="0">
              <a:latin typeface="+mn-lt"/>
              <a:ea typeface="Times New Roman" charset="0"/>
              <a:cs typeface="Times New Roman" charset="0"/>
            </a:endParaRPr>
          </a:p>
        </p:txBody>
      </p:sp>
    </p:spTree>
    <p:extLst>
      <p:ext uri="{BB962C8B-B14F-4D97-AF65-F5344CB8AC3E}">
        <p14:creationId xmlns:p14="http://schemas.microsoft.com/office/powerpoint/2010/main" val="37457051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Times New Roman" charset="0"/>
                <a:cs typeface="Times New Roman" charset="0"/>
              </a:rPr>
              <a:t>Functional Dependencies </a:t>
            </a:r>
            <a:r>
              <a:rPr lang="en-US" altLang="en-US" dirty="0">
                <a:ea typeface="Times New Roman" charset="0"/>
                <a:cs typeface="Times New Roman" charset="0"/>
              </a:rPr>
              <a:t>based on Arithmetic functions and procedures </a:t>
            </a:r>
            <a:r>
              <a:rPr lang="en-US" altLang="en-US" sz="2000" b="0" dirty="0">
                <a:ea typeface="Times New Roman" charset="0"/>
                <a:cs typeface="Times New Roman" charset="0"/>
              </a:rPr>
              <a:t>(</a:t>
            </a:r>
            <a:r>
              <a:rPr lang="en-US" altLang="en-US" sz="2000" b="0" dirty="0" smtClean="0">
                <a:ea typeface="Times New Roman" charset="0"/>
                <a:cs typeface="Times New Roman" charset="0"/>
              </a:rPr>
              <a:t>1 of 2)</a:t>
            </a:r>
            <a:endParaRPr lang="en-US" sz="2000" b="0" dirty="0"/>
          </a:p>
        </p:txBody>
      </p:sp>
      <p:sp>
        <p:nvSpPr>
          <p:cNvPr id="3" name="Text Placeholder 2"/>
          <p:cNvSpPr>
            <a:spLocks noGrp="1"/>
          </p:cNvSpPr>
          <p:nvPr>
            <p:ph type="body" idx="1"/>
          </p:nvPr>
        </p:nvSpPr>
        <p:spPr>
          <a:xfrm>
            <a:off x="457200" y="1600201"/>
            <a:ext cx="8229600" cy="1236150"/>
          </a:xfrm>
        </p:spPr>
        <p:txBody>
          <a:bodyPr/>
          <a:lstStyle/>
          <a:p>
            <a:pPr marL="0" indent="0" hangingPunct="0">
              <a:spcBef>
                <a:spcPts val="0"/>
              </a:spcBef>
              <a:buNone/>
            </a:pPr>
            <a:r>
              <a:rPr lang="en-US" sz="2000" dirty="0">
                <a:solidFill>
                  <a:schemeClr val="tx1"/>
                </a:solidFill>
                <a:latin typeface="+mn-lt"/>
              </a:rPr>
              <a:t>Arithmetic Functions:</a:t>
            </a:r>
          </a:p>
          <a:p>
            <a:pPr hangingPunct="0"/>
            <a:r>
              <a:rPr lang="en-US" sz="2000" dirty="0">
                <a:latin typeface="+mn-lt"/>
              </a:rPr>
              <a:t>As long as a unique value of </a:t>
            </a:r>
            <a:r>
              <a:rPr lang="en-US" sz="2000" i="1" dirty="0">
                <a:latin typeface="+mn-lt"/>
              </a:rPr>
              <a:t>Y</a:t>
            </a:r>
            <a:r>
              <a:rPr lang="en-US" sz="2000" dirty="0">
                <a:latin typeface="+mn-lt"/>
              </a:rPr>
              <a:t> is associated with every </a:t>
            </a:r>
            <a:r>
              <a:rPr lang="en-US" sz="2000" i="1" dirty="0">
                <a:latin typeface="+mn-lt"/>
              </a:rPr>
              <a:t>X</a:t>
            </a:r>
            <a:r>
              <a:rPr lang="en-US" sz="2000" dirty="0">
                <a:latin typeface="+mn-lt"/>
              </a:rPr>
              <a:t>, we can still consider that the </a:t>
            </a:r>
            <a:r>
              <a:rPr lang="en-US" sz="2000" dirty="0" smtClean="0">
                <a:latin typeface="+mn-lt"/>
              </a:rPr>
              <a:t>F</a:t>
            </a:r>
            <a:r>
              <a:rPr lang="en-US" sz="100" dirty="0" smtClean="0">
                <a:latin typeface="+mn-lt"/>
              </a:rPr>
              <a:t> </a:t>
            </a:r>
            <a:r>
              <a:rPr lang="en-US" sz="2000" dirty="0" smtClean="0">
                <a:latin typeface="+mn-lt"/>
              </a:rPr>
              <a:t>D </a:t>
            </a:r>
            <a:r>
              <a:rPr lang="en-US" sz="2000" i="1" dirty="0">
                <a:latin typeface="+mn-lt"/>
              </a:rPr>
              <a:t>X</a:t>
            </a:r>
            <a:r>
              <a:rPr lang="en-US" sz="2000" dirty="0">
                <a:latin typeface="+mn-lt"/>
              </a:rPr>
              <a:t> </a:t>
            </a:r>
            <a:r>
              <a:rPr lang="en-US" sz="2000" dirty="0" smtClean="0">
                <a:latin typeface="+mn-lt"/>
                <a:sym typeface="Symbol" panose="05050102010706020507" pitchFamily="18" charset="2"/>
              </a:rPr>
              <a:t></a:t>
            </a:r>
            <a:r>
              <a:rPr lang="en-US" sz="2000" dirty="0" smtClean="0">
                <a:latin typeface="+mn-lt"/>
              </a:rPr>
              <a:t> </a:t>
            </a:r>
            <a:r>
              <a:rPr lang="en-US" sz="2000" i="1" dirty="0">
                <a:latin typeface="+mn-lt"/>
              </a:rPr>
              <a:t>Y</a:t>
            </a:r>
            <a:r>
              <a:rPr lang="en-US" sz="2000" dirty="0">
                <a:latin typeface="+mn-lt"/>
              </a:rPr>
              <a:t> exists. </a:t>
            </a:r>
          </a:p>
        </p:txBody>
      </p:sp>
      <p:sp>
        <p:nvSpPr>
          <p:cNvPr id="5" name="Content Placeholder 4"/>
          <p:cNvSpPr>
            <a:spLocks noGrp="1"/>
          </p:cNvSpPr>
          <p:nvPr>
            <p:ph sz="quarter" idx="14"/>
          </p:nvPr>
        </p:nvSpPr>
        <p:spPr>
          <a:xfrm>
            <a:off x="454025" y="2806855"/>
            <a:ext cx="8232775" cy="1779894"/>
          </a:xfrm>
        </p:spPr>
        <p:txBody>
          <a:bodyPr/>
          <a:lstStyle/>
          <a:p>
            <a:pPr marL="0" indent="0" hangingPunct="0">
              <a:spcBef>
                <a:spcPts val="0"/>
              </a:spcBef>
              <a:buNone/>
            </a:pPr>
            <a:r>
              <a:rPr lang="en-US" sz="2000" dirty="0">
                <a:latin typeface="+mn-lt"/>
              </a:rPr>
              <a:t>For example</a:t>
            </a:r>
            <a:r>
              <a:rPr lang="en-US" sz="2000" dirty="0" smtClean="0">
                <a:latin typeface="+mn-lt"/>
              </a:rPr>
              <a:t>, consider </a:t>
            </a:r>
            <a:r>
              <a:rPr lang="en-US" sz="2000" dirty="0">
                <a:latin typeface="+mn-lt"/>
              </a:rPr>
              <a:t>the relation:</a:t>
            </a:r>
          </a:p>
          <a:p>
            <a:pPr marL="261938" indent="0" hangingPunct="0">
              <a:spcBef>
                <a:spcPts val="0"/>
              </a:spcBef>
              <a:buNone/>
            </a:pPr>
            <a:r>
              <a:rPr lang="en-US" sz="2000" dirty="0">
                <a:latin typeface="+mn-lt"/>
              </a:rPr>
              <a:t>ORDER_LINE (Order#, Item#, Quantity, Unit_price, </a:t>
            </a:r>
          </a:p>
          <a:p>
            <a:pPr marL="261938" indent="0" hangingPunct="0">
              <a:spcBef>
                <a:spcPts val="0"/>
              </a:spcBef>
              <a:buNone/>
            </a:pPr>
            <a:r>
              <a:rPr lang="en-US" sz="2000" dirty="0">
                <a:latin typeface="+mn-lt"/>
              </a:rPr>
              <a:t>Extended_price, Discounted_price</a:t>
            </a:r>
            <a:r>
              <a:rPr lang="en-US" sz="2000" dirty="0" smtClean="0">
                <a:latin typeface="+mn-lt"/>
              </a:rPr>
              <a:t>)</a:t>
            </a:r>
          </a:p>
          <a:p>
            <a:pPr indent="-256032" hangingPunct="0"/>
            <a:r>
              <a:rPr lang="en-US" sz="2000" dirty="0">
                <a:latin typeface="+mn-lt"/>
              </a:rPr>
              <a:t>each tuple represents an item from an order with a particular quantity, and the price per unit for that item. In this relation</a:t>
            </a:r>
            <a:r>
              <a:rPr lang="en-US" sz="2000" dirty="0" smtClean="0">
                <a:latin typeface="+mn-lt"/>
              </a:rPr>
              <a:t>,</a:t>
            </a:r>
            <a:endParaRPr lang="en-US" sz="2000" dirty="0">
              <a:latin typeface="+mn-lt"/>
            </a:endParaRPr>
          </a:p>
        </p:txBody>
      </p:sp>
      <p:sp>
        <p:nvSpPr>
          <p:cNvPr id="6" name="Content Placeholder 5"/>
          <p:cNvSpPr>
            <a:spLocks noGrp="1"/>
          </p:cNvSpPr>
          <p:nvPr>
            <p:ph sz="quarter" idx="15"/>
          </p:nvPr>
        </p:nvSpPr>
        <p:spPr>
          <a:xfrm>
            <a:off x="457200" y="4601498"/>
            <a:ext cx="8229600" cy="1780026"/>
          </a:xfrm>
        </p:spPr>
        <p:txBody>
          <a:bodyPr/>
          <a:lstStyle/>
          <a:p>
            <a:pPr marL="280988" indent="0" hangingPunct="0">
              <a:buNone/>
            </a:pPr>
            <a:r>
              <a:rPr lang="en-US" sz="2000" dirty="0" smtClean="0">
                <a:latin typeface="+mn-lt"/>
              </a:rPr>
              <a:t>(</a:t>
            </a:r>
            <a:r>
              <a:rPr lang="en-US" sz="2000" dirty="0">
                <a:latin typeface="+mn-lt"/>
              </a:rPr>
              <a:t>Quantity, Unit_price ) </a:t>
            </a:r>
            <a:r>
              <a:rPr lang="en-US" sz="2000" dirty="0">
                <a:latin typeface="+mn-lt"/>
                <a:sym typeface="Symbol" panose="05050102010706020507" pitchFamily="18" charset="2"/>
              </a:rPr>
              <a:t></a:t>
            </a:r>
            <a:r>
              <a:rPr lang="en-US" sz="2000" dirty="0">
                <a:latin typeface="+mn-lt"/>
              </a:rPr>
              <a:t> Extended_price by the </a:t>
            </a:r>
            <a:r>
              <a:rPr lang="en-US" sz="2000" dirty="0" smtClean="0">
                <a:latin typeface="+mn-lt"/>
              </a:rPr>
              <a:t>formula</a:t>
            </a:r>
            <a:br>
              <a:rPr lang="en-US" sz="2000" dirty="0" smtClean="0">
                <a:latin typeface="+mn-lt"/>
              </a:rPr>
            </a:br>
            <a:r>
              <a:rPr lang="en-US" sz="2000" dirty="0" smtClean="0">
                <a:latin typeface="+mn-lt"/>
              </a:rPr>
              <a:t>Extended_price </a:t>
            </a:r>
            <a:r>
              <a:rPr lang="en-US" sz="2000" dirty="0">
                <a:latin typeface="+mn-lt"/>
              </a:rPr>
              <a:t>= Quantity * Unit_price .</a:t>
            </a:r>
          </a:p>
          <a:p>
            <a:pPr marL="256032" indent="-256032" hangingPunct="0"/>
            <a:r>
              <a:rPr lang="en-US" sz="2000" dirty="0">
                <a:latin typeface="+mn-lt"/>
              </a:rPr>
              <a:t>Hence, there is a unique value for Extended_price for every pair (Quantity, Unit_price ), and thus it conforms to the definition of functional dependency</a:t>
            </a:r>
            <a:r>
              <a:rPr lang="en-US" sz="2000" dirty="0" smtClean="0">
                <a:latin typeface="+mn-lt"/>
              </a:rPr>
              <a:t>.</a:t>
            </a:r>
            <a:endParaRPr lang="en-US" sz="2000" dirty="0">
              <a:latin typeface="+mn-lt"/>
            </a:endParaRPr>
          </a:p>
        </p:txBody>
      </p:sp>
    </p:spTree>
    <p:extLst>
      <p:ext uri="{BB962C8B-B14F-4D97-AF65-F5344CB8AC3E}">
        <p14:creationId xmlns:p14="http://schemas.microsoft.com/office/powerpoint/2010/main" val="30109155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Times New Roman" charset="0"/>
                <a:cs typeface="Times New Roman" charset="0"/>
              </a:rPr>
              <a:t>Functional Dependencies </a:t>
            </a:r>
            <a:r>
              <a:rPr lang="en-US" altLang="en-US" dirty="0">
                <a:ea typeface="Times New Roman" charset="0"/>
                <a:cs typeface="Times New Roman" charset="0"/>
              </a:rPr>
              <a:t>based on Arithmetic functions and procedures </a:t>
            </a:r>
            <a:r>
              <a:rPr lang="en-US" altLang="en-US" sz="2000" b="0" dirty="0" smtClean="0">
                <a:ea typeface="Times New Roman" charset="0"/>
                <a:cs typeface="Times New Roman" charset="0"/>
              </a:rPr>
              <a:t>(2 </a:t>
            </a:r>
            <a:r>
              <a:rPr lang="en-US" altLang="en-US" sz="2000" b="0" dirty="0">
                <a:ea typeface="Times New Roman" charset="0"/>
                <a:cs typeface="Times New Roman" charset="0"/>
              </a:rPr>
              <a:t>of 2)</a:t>
            </a:r>
            <a:endParaRPr lang="en-US" dirty="0"/>
          </a:p>
        </p:txBody>
      </p:sp>
      <p:sp>
        <p:nvSpPr>
          <p:cNvPr id="3" name="Text Placeholder 2"/>
          <p:cNvSpPr>
            <a:spLocks noGrp="1"/>
          </p:cNvSpPr>
          <p:nvPr>
            <p:ph type="body" idx="1"/>
          </p:nvPr>
        </p:nvSpPr>
        <p:spPr/>
        <p:txBody>
          <a:bodyPr/>
          <a:lstStyle/>
          <a:p>
            <a:pPr marL="0" indent="0" hangingPunct="0">
              <a:buNone/>
            </a:pPr>
            <a:r>
              <a:rPr lang="en-US" sz="2400" dirty="0">
                <a:solidFill>
                  <a:schemeClr val="tx1"/>
                </a:solidFill>
                <a:latin typeface="+mn-lt"/>
              </a:rPr>
              <a:t>Procedures:</a:t>
            </a:r>
          </a:p>
          <a:p>
            <a:pPr hangingPunct="0"/>
            <a:r>
              <a:rPr lang="en-US" sz="2400" dirty="0">
                <a:latin typeface="+mn-lt"/>
              </a:rPr>
              <a:t>There may be a procedure that takes into account the quantity discounts, the type of item, and so on and computes a discounted price for the total quantity ordered for that item. Therefore, we can say</a:t>
            </a:r>
          </a:p>
          <a:p>
            <a:pPr hangingPunct="0"/>
            <a:r>
              <a:rPr lang="en-US" sz="2400" dirty="0">
                <a:latin typeface="+mn-lt"/>
              </a:rPr>
              <a:t>(Item#, Quantity, Unit_price ) </a:t>
            </a:r>
            <a:r>
              <a:rPr lang="en-US" sz="2400" dirty="0">
                <a:latin typeface="+mn-lt"/>
                <a:sym typeface="Symbol" panose="05050102010706020507" pitchFamily="18" charset="2"/>
              </a:rPr>
              <a:t></a:t>
            </a:r>
            <a:r>
              <a:rPr lang="en-US" sz="2400" dirty="0">
                <a:latin typeface="+mn-lt"/>
              </a:rPr>
              <a:t> Discounted_price, or</a:t>
            </a:r>
          </a:p>
          <a:p>
            <a:pPr hangingPunct="0"/>
            <a:r>
              <a:rPr lang="en-US" sz="2400" dirty="0">
                <a:latin typeface="+mn-lt"/>
              </a:rPr>
              <a:t>(Item#, Quantity, Extended_price) </a:t>
            </a:r>
            <a:r>
              <a:rPr lang="en-US" sz="2400" dirty="0">
                <a:latin typeface="+mn-lt"/>
                <a:sym typeface="Symbol" panose="05050102010706020507" pitchFamily="18" charset="2"/>
              </a:rPr>
              <a:t></a:t>
            </a:r>
            <a:r>
              <a:rPr lang="en-US" sz="2400" dirty="0">
                <a:latin typeface="+mn-lt"/>
              </a:rPr>
              <a:t> Discounted_price</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740177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ea typeface="MS PGothic" charset="-128"/>
              </a:rPr>
              <a:t>15.1.1 Inference Rules for F</a:t>
            </a:r>
            <a:r>
              <a:rPr lang="en-US" altLang="en-US" sz="100" dirty="0">
                <a:ea typeface="MS PGothic" charset="-128"/>
              </a:rPr>
              <a:t> </a:t>
            </a:r>
            <a:r>
              <a:rPr lang="en-US" altLang="en-US" dirty="0">
                <a:ea typeface="MS PGothic" charset="-128"/>
              </a:rPr>
              <a:t>D</a:t>
            </a:r>
            <a:r>
              <a:rPr lang="en-US" altLang="en-US" sz="100" dirty="0">
                <a:ea typeface="MS PGothic" charset="-128"/>
              </a:rPr>
              <a:t> </a:t>
            </a:r>
            <a:r>
              <a:rPr lang="en-US" altLang="en-US" dirty="0">
                <a:ea typeface="MS PGothic" charset="-128"/>
              </a:rPr>
              <a:t>s </a:t>
            </a:r>
            <a:r>
              <a:rPr lang="en-US" altLang="en-US" sz="2000" b="0" dirty="0">
                <a:ea typeface="MS PGothic" charset="-128"/>
              </a:rPr>
              <a:t>(1 of 3</a:t>
            </a:r>
            <a:r>
              <a:rPr lang="en-US" altLang="en-US" sz="2000" b="0" dirty="0" smtClean="0">
                <a:ea typeface="MS PGothic" charset="-128"/>
              </a:rPr>
              <a:t>)</a:t>
            </a:r>
            <a:endParaRPr lang="en-US" dirty="0"/>
          </a:p>
        </p:txBody>
      </p:sp>
      <p:sp>
        <p:nvSpPr>
          <p:cNvPr id="5" name="Text Placeholder 4"/>
          <p:cNvSpPr>
            <a:spLocks noGrp="1"/>
          </p:cNvSpPr>
          <p:nvPr>
            <p:ph type="body" idx="1"/>
          </p:nvPr>
        </p:nvSpPr>
        <p:spPr>
          <a:xfrm>
            <a:off x="457200" y="1600201"/>
            <a:ext cx="2492477" cy="449049"/>
          </a:xfrm>
        </p:spPr>
        <p:txBody>
          <a:bodyPr/>
          <a:lstStyle/>
          <a:p>
            <a:r>
              <a:rPr lang="en-US" sz="2400" b="1" dirty="0">
                <a:latin typeface="+mn-lt"/>
              </a:rPr>
              <a:t>Definition:</a:t>
            </a:r>
            <a:r>
              <a:rPr lang="en-US" sz="2400" dirty="0">
                <a:latin typeface="+mn-lt"/>
              </a:rPr>
              <a:t> An</a:t>
            </a:r>
          </a:p>
        </p:txBody>
      </p:sp>
      <p:graphicFrame>
        <p:nvGraphicFramePr>
          <p:cNvPr id="16" name="Object 15" descr="x right headed arrow y"/>
          <p:cNvGraphicFramePr>
            <a:graphicFrameLocks noChangeAspect="1"/>
          </p:cNvGraphicFramePr>
          <p:nvPr>
            <p:extLst>
              <p:ext uri="{D42A27DB-BD31-4B8C-83A1-F6EECF244321}">
                <p14:modId xmlns:p14="http://schemas.microsoft.com/office/powerpoint/2010/main" val="3578574842"/>
              </p:ext>
            </p:extLst>
          </p:nvPr>
        </p:nvGraphicFramePr>
        <p:xfrm>
          <a:off x="2883566" y="1718215"/>
          <a:ext cx="1088409" cy="435370"/>
        </p:xfrm>
        <a:graphic>
          <a:graphicData uri="http://schemas.openxmlformats.org/presentationml/2006/ole">
            <mc:AlternateContent xmlns:mc="http://schemas.openxmlformats.org/markup-compatibility/2006">
              <mc:Choice xmlns:v="urn:schemas-microsoft-com:vml" Requires="v">
                <p:oleObj spid="_x0000_s27884" name="Equation" r:id="rId3" imgW="444240" imgH="177480" progId="Equation.DSMT4">
                  <p:embed/>
                </p:oleObj>
              </mc:Choice>
              <mc:Fallback>
                <p:oleObj name="Equation" r:id="rId3" imgW="444240" imgH="177480" progId="Equation.DSMT4">
                  <p:embed/>
                  <p:pic>
                    <p:nvPicPr>
                      <p:cNvPr id="0" name=""/>
                      <p:cNvPicPr/>
                      <p:nvPr/>
                    </p:nvPicPr>
                    <p:blipFill>
                      <a:blip r:embed="rId4"/>
                      <a:stretch>
                        <a:fillRect/>
                      </a:stretch>
                    </p:blipFill>
                    <p:spPr>
                      <a:xfrm>
                        <a:off x="2883566" y="1718215"/>
                        <a:ext cx="1088409" cy="435370"/>
                      </a:xfrm>
                      <a:prstGeom prst="rect">
                        <a:avLst/>
                      </a:prstGeom>
                    </p:spPr>
                  </p:pic>
                </p:oleObj>
              </mc:Fallback>
            </mc:AlternateContent>
          </a:graphicData>
        </a:graphic>
      </p:graphicFrame>
      <p:sp>
        <p:nvSpPr>
          <p:cNvPr id="6" name="Content Placeholder 5"/>
          <p:cNvSpPr>
            <a:spLocks noGrp="1"/>
          </p:cNvSpPr>
          <p:nvPr>
            <p:ph sz="quarter" idx="13"/>
          </p:nvPr>
        </p:nvSpPr>
        <p:spPr>
          <a:xfrm>
            <a:off x="3964856" y="1645314"/>
            <a:ext cx="4350774" cy="391395"/>
          </a:xfrm>
        </p:spPr>
        <p:txBody>
          <a:bodyPr/>
          <a:lstStyle/>
          <a:p>
            <a:pPr marL="432" indent="0">
              <a:buNone/>
            </a:pPr>
            <a:r>
              <a:rPr lang="en-US" sz="2400" dirty="0">
                <a:latin typeface="+mn-lt"/>
              </a:rPr>
              <a:t>is </a:t>
            </a:r>
            <a:r>
              <a:rPr lang="en-US" sz="2400" b="1" dirty="0">
                <a:latin typeface="+mn-lt"/>
              </a:rPr>
              <a:t>inferred from</a:t>
            </a:r>
            <a:r>
              <a:rPr lang="en-US" sz="2400" dirty="0">
                <a:latin typeface="+mn-lt"/>
              </a:rPr>
              <a:t> or </a:t>
            </a:r>
            <a:r>
              <a:rPr lang="en-US" sz="2400" b="1" dirty="0">
                <a:latin typeface="+mn-lt"/>
              </a:rPr>
              <a:t>implied by</a:t>
            </a:r>
            <a:endParaRPr lang="en-US" sz="2400" dirty="0">
              <a:latin typeface="+mn-lt"/>
            </a:endParaRPr>
          </a:p>
        </p:txBody>
      </p:sp>
      <p:sp>
        <p:nvSpPr>
          <p:cNvPr id="7" name="Content Placeholder 6"/>
          <p:cNvSpPr>
            <a:spLocks noGrp="1"/>
          </p:cNvSpPr>
          <p:nvPr>
            <p:ph sz="quarter" idx="14"/>
          </p:nvPr>
        </p:nvSpPr>
        <p:spPr>
          <a:xfrm>
            <a:off x="730046" y="2120213"/>
            <a:ext cx="5737123" cy="433175"/>
          </a:xfrm>
        </p:spPr>
        <p:txBody>
          <a:bodyPr/>
          <a:lstStyle/>
          <a:p>
            <a:pPr marL="432" indent="0">
              <a:buNone/>
            </a:pPr>
            <a:r>
              <a:rPr lang="en-US" sz="2400" dirty="0">
                <a:latin typeface="+mn-lt"/>
              </a:rPr>
              <a:t>a set of dependencies </a:t>
            </a:r>
            <a:r>
              <a:rPr lang="en-US" sz="2400" i="1" dirty="0">
                <a:latin typeface="+mn-lt"/>
              </a:rPr>
              <a:t>F</a:t>
            </a:r>
            <a:r>
              <a:rPr lang="en-US" sz="2400" dirty="0">
                <a:latin typeface="+mn-lt"/>
              </a:rPr>
              <a:t> specified on </a:t>
            </a:r>
            <a:r>
              <a:rPr lang="en-US" sz="2400" i="1" dirty="0">
                <a:latin typeface="+mn-lt"/>
              </a:rPr>
              <a:t>R</a:t>
            </a:r>
            <a:r>
              <a:rPr lang="en-US" sz="2400" dirty="0">
                <a:latin typeface="+mn-lt"/>
              </a:rPr>
              <a:t> if</a:t>
            </a:r>
          </a:p>
        </p:txBody>
      </p:sp>
      <p:graphicFrame>
        <p:nvGraphicFramePr>
          <p:cNvPr id="17" name="Object 16" descr="x right headed arrow y"/>
          <p:cNvGraphicFramePr>
            <a:graphicFrameLocks noChangeAspect="1"/>
          </p:cNvGraphicFramePr>
          <p:nvPr>
            <p:extLst>
              <p:ext uri="{D42A27DB-BD31-4B8C-83A1-F6EECF244321}">
                <p14:modId xmlns:p14="http://schemas.microsoft.com/office/powerpoint/2010/main" val="2074802539"/>
              </p:ext>
            </p:extLst>
          </p:nvPr>
        </p:nvGraphicFramePr>
        <p:xfrm>
          <a:off x="6413348" y="2208403"/>
          <a:ext cx="1088409" cy="435370"/>
        </p:xfrm>
        <a:graphic>
          <a:graphicData uri="http://schemas.openxmlformats.org/presentationml/2006/ole">
            <mc:AlternateContent xmlns:mc="http://schemas.openxmlformats.org/markup-compatibility/2006">
              <mc:Choice xmlns:v="urn:schemas-microsoft-com:vml" Requires="v">
                <p:oleObj spid="_x0000_s27885" name="Equation" r:id="rId5" imgW="444240" imgH="177480" progId="Equation.DSMT4">
                  <p:embed/>
                </p:oleObj>
              </mc:Choice>
              <mc:Fallback>
                <p:oleObj name="Equation" r:id="rId5" imgW="444240" imgH="177480" progId="Equation.DSMT4">
                  <p:embed/>
                  <p:pic>
                    <p:nvPicPr>
                      <p:cNvPr id="16" name="Object 15"/>
                      <p:cNvPicPr/>
                      <p:nvPr/>
                    </p:nvPicPr>
                    <p:blipFill>
                      <a:blip r:embed="rId4"/>
                      <a:stretch>
                        <a:fillRect/>
                      </a:stretch>
                    </p:blipFill>
                    <p:spPr>
                      <a:xfrm>
                        <a:off x="6413348" y="2208403"/>
                        <a:ext cx="1088409" cy="435370"/>
                      </a:xfrm>
                      <a:prstGeom prst="rect">
                        <a:avLst/>
                      </a:prstGeom>
                    </p:spPr>
                  </p:pic>
                </p:oleObj>
              </mc:Fallback>
            </mc:AlternateContent>
          </a:graphicData>
        </a:graphic>
      </p:graphicFrame>
      <p:sp>
        <p:nvSpPr>
          <p:cNvPr id="8" name="Content Placeholder 7"/>
          <p:cNvSpPr>
            <a:spLocks noGrp="1"/>
          </p:cNvSpPr>
          <p:nvPr>
            <p:ph sz="quarter" idx="15"/>
          </p:nvPr>
        </p:nvSpPr>
        <p:spPr>
          <a:xfrm>
            <a:off x="7447935" y="2138926"/>
            <a:ext cx="1238865" cy="395748"/>
          </a:xfrm>
        </p:spPr>
        <p:txBody>
          <a:bodyPr/>
          <a:lstStyle/>
          <a:p>
            <a:pPr marL="0" indent="0">
              <a:buNone/>
            </a:pPr>
            <a:r>
              <a:rPr lang="en-US" sz="2400" dirty="0">
                <a:latin typeface="+mn-lt"/>
              </a:rPr>
              <a:t>holds in</a:t>
            </a:r>
          </a:p>
        </p:txBody>
      </p:sp>
      <p:sp>
        <p:nvSpPr>
          <p:cNvPr id="9" name="Content Placeholder 8"/>
          <p:cNvSpPr>
            <a:spLocks noGrp="1"/>
          </p:cNvSpPr>
          <p:nvPr>
            <p:ph sz="quarter" idx="16"/>
          </p:nvPr>
        </p:nvSpPr>
        <p:spPr>
          <a:xfrm>
            <a:off x="730046" y="2622143"/>
            <a:ext cx="7956754" cy="468927"/>
          </a:xfrm>
        </p:spPr>
        <p:txBody>
          <a:bodyPr/>
          <a:lstStyle/>
          <a:p>
            <a:pPr marL="0" indent="0">
              <a:buNone/>
            </a:pPr>
            <a:r>
              <a:rPr lang="en-US" sz="2400" b="1" dirty="0">
                <a:latin typeface="+mn-lt"/>
              </a:rPr>
              <a:t>every</a:t>
            </a:r>
            <a:r>
              <a:rPr lang="en-US" sz="2400" dirty="0">
                <a:latin typeface="+mn-lt"/>
              </a:rPr>
              <a:t> legal relation state </a:t>
            </a:r>
            <a:r>
              <a:rPr lang="en-US" sz="2400" i="1" dirty="0">
                <a:latin typeface="+mn-lt"/>
              </a:rPr>
              <a:t>r</a:t>
            </a:r>
            <a:r>
              <a:rPr lang="en-US" sz="2400" dirty="0">
                <a:latin typeface="+mn-lt"/>
              </a:rPr>
              <a:t> of </a:t>
            </a:r>
            <a:r>
              <a:rPr lang="en-US" sz="2400" i="1" dirty="0">
                <a:latin typeface="+mn-lt"/>
              </a:rPr>
              <a:t>R</a:t>
            </a:r>
            <a:r>
              <a:rPr lang="en-US" sz="2400" dirty="0">
                <a:latin typeface="+mn-lt"/>
              </a:rPr>
              <a:t>; that is, whenever </a:t>
            </a:r>
            <a:r>
              <a:rPr lang="en-US" sz="2400" i="1" dirty="0">
                <a:latin typeface="+mn-lt"/>
              </a:rPr>
              <a:t>r</a:t>
            </a:r>
            <a:endParaRPr lang="en-US" sz="2400" dirty="0">
              <a:latin typeface="+mn-lt"/>
            </a:endParaRPr>
          </a:p>
        </p:txBody>
      </p:sp>
      <p:sp>
        <p:nvSpPr>
          <p:cNvPr id="10" name="Content Placeholder 9"/>
          <p:cNvSpPr>
            <a:spLocks noGrp="1"/>
          </p:cNvSpPr>
          <p:nvPr>
            <p:ph sz="quarter" idx="17"/>
          </p:nvPr>
        </p:nvSpPr>
        <p:spPr>
          <a:xfrm>
            <a:off x="730046" y="3110735"/>
            <a:ext cx="4896465" cy="481013"/>
          </a:xfrm>
        </p:spPr>
        <p:txBody>
          <a:bodyPr/>
          <a:lstStyle/>
          <a:p>
            <a:pPr marL="0" indent="0">
              <a:buNone/>
            </a:pPr>
            <a:r>
              <a:rPr lang="en-US" sz="2400" dirty="0">
                <a:latin typeface="+mn-lt"/>
              </a:rPr>
              <a:t>satisfies all the dependencies in </a:t>
            </a:r>
            <a:r>
              <a:rPr lang="en-US" sz="2400" i="1" dirty="0">
                <a:latin typeface="+mn-lt"/>
              </a:rPr>
              <a:t>F</a:t>
            </a:r>
            <a:r>
              <a:rPr lang="en-US" sz="2400" dirty="0">
                <a:latin typeface="+mn-lt"/>
              </a:rPr>
              <a:t>,</a:t>
            </a:r>
          </a:p>
        </p:txBody>
      </p:sp>
      <p:graphicFrame>
        <p:nvGraphicFramePr>
          <p:cNvPr id="18" name="Object 17" descr="x right headed arrow y"/>
          <p:cNvGraphicFramePr>
            <a:graphicFrameLocks noChangeAspect="1"/>
          </p:cNvGraphicFramePr>
          <p:nvPr>
            <p:extLst>
              <p:ext uri="{D42A27DB-BD31-4B8C-83A1-F6EECF244321}">
                <p14:modId xmlns:p14="http://schemas.microsoft.com/office/powerpoint/2010/main" val="181171112"/>
              </p:ext>
            </p:extLst>
          </p:nvPr>
        </p:nvGraphicFramePr>
        <p:xfrm>
          <a:off x="5520993" y="3198167"/>
          <a:ext cx="1088409" cy="435370"/>
        </p:xfrm>
        <a:graphic>
          <a:graphicData uri="http://schemas.openxmlformats.org/presentationml/2006/ole">
            <mc:AlternateContent xmlns:mc="http://schemas.openxmlformats.org/markup-compatibility/2006">
              <mc:Choice xmlns:v="urn:schemas-microsoft-com:vml" Requires="v">
                <p:oleObj spid="_x0000_s27886" name="Equation" r:id="rId6" imgW="444240" imgH="177480" progId="Equation.DSMT4">
                  <p:embed/>
                </p:oleObj>
              </mc:Choice>
              <mc:Fallback>
                <p:oleObj name="Equation" r:id="rId6" imgW="444240" imgH="177480" progId="Equation.DSMT4">
                  <p:embed/>
                  <p:pic>
                    <p:nvPicPr>
                      <p:cNvPr id="16" name="Object 15"/>
                      <p:cNvPicPr/>
                      <p:nvPr/>
                    </p:nvPicPr>
                    <p:blipFill>
                      <a:blip r:embed="rId4"/>
                      <a:stretch>
                        <a:fillRect/>
                      </a:stretch>
                    </p:blipFill>
                    <p:spPr>
                      <a:xfrm>
                        <a:off x="5520993" y="3198167"/>
                        <a:ext cx="1088409" cy="435370"/>
                      </a:xfrm>
                      <a:prstGeom prst="rect">
                        <a:avLst/>
                      </a:prstGeom>
                    </p:spPr>
                  </p:pic>
                </p:oleObj>
              </mc:Fallback>
            </mc:AlternateContent>
          </a:graphicData>
        </a:graphic>
      </p:graphicFrame>
      <p:sp>
        <p:nvSpPr>
          <p:cNvPr id="11" name="Content Placeholder 10"/>
          <p:cNvSpPr>
            <a:spLocks noGrp="1"/>
          </p:cNvSpPr>
          <p:nvPr>
            <p:ph sz="quarter" idx="18"/>
          </p:nvPr>
        </p:nvSpPr>
        <p:spPr>
          <a:xfrm>
            <a:off x="6609401" y="3110300"/>
            <a:ext cx="2283875" cy="457200"/>
          </a:xfrm>
        </p:spPr>
        <p:txBody>
          <a:bodyPr/>
          <a:lstStyle/>
          <a:p>
            <a:pPr marL="0" indent="0">
              <a:buNone/>
            </a:pPr>
            <a:r>
              <a:rPr lang="en-US" sz="2400" dirty="0">
                <a:latin typeface="+mn-lt"/>
              </a:rPr>
              <a:t>also holds in </a:t>
            </a:r>
            <a:r>
              <a:rPr lang="en-US" sz="2400" i="1" dirty="0">
                <a:latin typeface="+mn-lt"/>
              </a:rPr>
              <a:t>r</a:t>
            </a:r>
            <a:r>
              <a:rPr lang="en-US" sz="2400" dirty="0" smtClean="0">
                <a:latin typeface="+mn-lt"/>
              </a:rPr>
              <a:t>.</a:t>
            </a:r>
            <a:endParaRPr lang="en-US" altLang="en-US" sz="2400" dirty="0">
              <a:latin typeface="+mn-lt"/>
              <a:ea typeface="MS PGothic" charset="-128"/>
            </a:endParaRPr>
          </a:p>
        </p:txBody>
      </p:sp>
      <p:sp>
        <p:nvSpPr>
          <p:cNvPr id="12" name="Content Placeholder 11"/>
          <p:cNvSpPr>
            <a:spLocks noGrp="1"/>
          </p:cNvSpPr>
          <p:nvPr>
            <p:ph sz="quarter" idx="19"/>
          </p:nvPr>
        </p:nvSpPr>
        <p:spPr>
          <a:xfrm>
            <a:off x="457200" y="3714321"/>
            <a:ext cx="8297500" cy="822528"/>
          </a:xfrm>
        </p:spPr>
        <p:txBody>
          <a:bodyPr/>
          <a:lstStyle/>
          <a:p>
            <a:pPr indent="-256032"/>
            <a:r>
              <a:rPr lang="en-US" altLang="en-US" sz="2400" dirty="0">
                <a:latin typeface="+mn-lt"/>
                <a:ea typeface="MS PGothic" charset="-128"/>
              </a:rPr>
              <a:t>Given a set of F</a:t>
            </a:r>
            <a:r>
              <a:rPr lang="en-US" altLang="en-US" sz="100" dirty="0">
                <a:latin typeface="+mn-lt"/>
                <a:ea typeface="MS PGothic" charset="-128"/>
              </a:rPr>
              <a:t> </a:t>
            </a:r>
            <a:r>
              <a:rPr lang="en-US" altLang="en-US" sz="2400" dirty="0">
                <a:latin typeface="+mn-lt"/>
                <a:ea typeface="MS PGothic" charset="-128"/>
              </a:rPr>
              <a:t>D</a:t>
            </a:r>
            <a:r>
              <a:rPr lang="en-US" altLang="en-US" sz="100" dirty="0">
                <a:latin typeface="+mn-lt"/>
                <a:ea typeface="MS PGothic" charset="-128"/>
              </a:rPr>
              <a:t> </a:t>
            </a:r>
            <a:r>
              <a:rPr lang="en-US" altLang="en-US" sz="2400" dirty="0">
                <a:latin typeface="+mn-lt"/>
                <a:ea typeface="MS PGothic" charset="-128"/>
              </a:rPr>
              <a:t>s F, we can </a:t>
            </a:r>
            <a:r>
              <a:rPr lang="en-US" altLang="en-US" sz="2400" b="1" dirty="0">
                <a:latin typeface="+mn-lt"/>
                <a:ea typeface="MS PGothic" charset="-128"/>
              </a:rPr>
              <a:t>infer</a:t>
            </a:r>
            <a:r>
              <a:rPr lang="en-US" altLang="en-US" sz="2400" dirty="0">
                <a:latin typeface="+mn-lt"/>
                <a:ea typeface="MS PGothic" charset="-128"/>
              </a:rPr>
              <a:t> additional F</a:t>
            </a:r>
            <a:r>
              <a:rPr lang="en-US" altLang="en-US" sz="100" dirty="0">
                <a:latin typeface="+mn-lt"/>
                <a:ea typeface="MS PGothic" charset="-128"/>
              </a:rPr>
              <a:t> </a:t>
            </a:r>
            <a:r>
              <a:rPr lang="en-US" altLang="en-US" sz="2400" dirty="0">
                <a:latin typeface="+mn-lt"/>
                <a:ea typeface="MS PGothic" charset="-128"/>
              </a:rPr>
              <a:t>D</a:t>
            </a:r>
            <a:r>
              <a:rPr lang="en-US" altLang="en-US" sz="100" dirty="0">
                <a:latin typeface="+mn-lt"/>
                <a:ea typeface="MS PGothic" charset="-128"/>
              </a:rPr>
              <a:t> </a:t>
            </a:r>
            <a:r>
              <a:rPr lang="en-US" altLang="en-US" sz="2400" dirty="0">
                <a:latin typeface="+mn-lt"/>
                <a:ea typeface="MS PGothic" charset="-128"/>
              </a:rPr>
              <a:t>s that hold whenever the F</a:t>
            </a:r>
            <a:r>
              <a:rPr lang="en-US" altLang="en-US" sz="100" dirty="0">
                <a:latin typeface="+mn-lt"/>
                <a:ea typeface="MS PGothic" charset="-128"/>
              </a:rPr>
              <a:t> </a:t>
            </a:r>
            <a:r>
              <a:rPr lang="en-US" altLang="en-US" sz="2400" dirty="0">
                <a:latin typeface="+mn-lt"/>
                <a:ea typeface="MS PGothic" charset="-128"/>
              </a:rPr>
              <a:t>D</a:t>
            </a:r>
            <a:r>
              <a:rPr lang="en-US" altLang="en-US" sz="100" dirty="0">
                <a:latin typeface="+mn-lt"/>
                <a:ea typeface="MS PGothic" charset="-128"/>
              </a:rPr>
              <a:t> </a:t>
            </a:r>
            <a:r>
              <a:rPr lang="en-US" altLang="en-US" sz="2400" dirty="0">
                <a:latin typeface="+mn-lt"/>
                <a:ea typeface="MS PGothic" charset="-128"/>
              </a:rPr>
              <a:t>s in F </a:t>
            </a:r>
            <a:r>
              <a:rPr lang="en-US" altLang="en-US" sz="2400" dirty="0" smtClean="0">
                <a:latin typeface="+mn-lt"/>
                <a:ea typeface="MS PGothic" charset="-128"/>
              </a:rPr>
              <a:t>hold</a:t>
            </a:r>
            <a:endParaRPr lang="en-US" altLang="en-US" sz="2400" dirty="0">
              <a:latin typeface="+mn-lt"/>
              <a:ea typeface="MS PGothic" charset="-128"/>
            </a:endParaRPr>
          </a:p>
        </p:txBody>
      </p:sp>
    </p:spTree>
    <p:extLst>
      <p:ext uri="{BB962C8B-B14F-4D97-AF65-F5344CB8AC3E}">
        <p14:creationId xmlns:p14="http://schemas.microsoft.com/office/powerpoint/2010/main" val="22517049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436077" cy="1097279"/>
          </a:xfrm>
        </p:spPr>
        <p:txBody>
          <a:bodyPr/>
          <a:lstStyle/>
          <a:p>
            <a:r>
              <a:rPr lang="en-US" altLang="en-US" dirty="0">
                <a:ea typeface="Times New Roman" charset="0"/>
                <a:cs typeface="Times New Roman" charset="0"/>
              </a:rPr>
              <a:t>Other Dependencies and Normal </a:t>
            </a:r>
            <a:r>
              <a:rPr lang="en-US" altLang="en-US" dirty="0" smtClean="0">
                <a:ea typeface="Times New Roman" charset="0"/>
                <a:cs typeface="Times New Roman" charset="0"/>
              </a:rPr>
              <a:t>Forms </a:t>
            </a:r>
            <a:r>
              <a:rPr lang="en-US" altLang="en-US" sz="2000" b="0" dirty="0" smtClean="0">
                <a:ea typeface="Times New Roman" charset="0"/>
                <a:cs typeface="Times New Roman" charset="0"/>
              </a:rPr>
              <a:t>(2 </a:t>
            </a:r>
            <a:r>
              <a:rPr lang="en-US" altLang="en-US" sz="2000" b="0" dirty="0">
                <a:ea typeface="Times New Roman" charset="0"/>
                <a:cs typeface="Times New Roman" charset="0"/>
              </a:rPr>
              <a:t>of 2)</a:t>
            </a:r>
            <a:endParaRPr lang="en-US" dirty="0"/>
          </a:p>
        </p:txBody>
      </p:sp>
      <p:sp>
        <p:nvSpPr>
          <p:cNvPr id="3" name="Text Placeholder 2"/>
          <p:cNvSpPr>
            <a:spLocks noGrp="1"/>
          </p:cNvSpPr>
          <p:nvPr>
            <p:ph type="body" idx="1"/>
          </p:nvPr>
        </p:nvSpPr>
        <p:spPr>
          <a:xfrm>
            <a:off x="457200" y="1600200"/>
            <a:ext cx="8229600" cy="4254910"/>
          </a:xfrm>
        </p:spPr>
        <p:txBody>
          <a:bodyPr/>
          <a:lstStyle/>
          <a:p>
            <a:pPr marL="609600" indent="-609600">
              <a:lnSpc>
                <a:spcPct val="90000"/>
              </a:lnSpc>
              <a:buFont typeface="Wingdings" charset="2"/>
              <a:buNone/>
            </a:pPr>
            <a:r>
              <a:rPr lang="en-US" altLang="en-US" sz="1800" b="1" dirty="0">
                <a:latin typeface="+mn-lt"/>
                <a:ea typeface="Times New Roman" charset="0"/>
                <a:cs typeface="Times New Roman" charset="0"/>
              </a:rPr>
              <a:t>6.4 Domain-Key Normal Form (</a:t>
            </a:r>
            <a:r>
              <a:rPr lang="en-US" altLang="en-US" sz="1800" b="1" dirty="0" smtClean="0">
                <a:latin typeface="+mn-lt"/>
                <a:ea typeface="Times New Roman" charset="0"/>
                <a:cs typeface="Times New Roman" charset="0"/>
              </a:rPr>
              <a:t>D</a:t>
            </a:r>
            <a:r>
              <a:rPr lang="en-US" altLang="en-US" sz="100" b="1" dirty="0" smtClean="0">
                <a:latin typeface="+mn-lt"/>
                <a:ea typeface="Times New Roman" charset="0"/>
                <a:cs typeface="Times New Roman" charset="0"/>
              </a:rPr>
              <a:t> </a:t>
            </a:r>
            <a:r>
              <a:rPr lang="en-US" altLang="en-US" sz="1800" b="1" dirty="0" smtClean="0">
                <a:latin typeface="+mn-lt"/>
                <a:ea typeface="Times New Roman" charset="0"/>
                <a:cs typeface="Times New Roman" charset="0"/>
              </a:rPr>
              <a:t>K</a:t>
            </a:r>
            <a:r>
              <a:rPr lang="en-US" altLang="en-US" sz="100" b="1" dirty="0" smtClean="0">
                <a:latin typeface="+mn-lt"/>
                <a:ea typeface="Times New Roman" charset="0"/>
                <a:cs typeface="Times New Roman" charset="0"/>
              </a:rPr>
              <a:t> </a:t>
            </a:r>
            <a:r>
              <a:rPr lang="en-US" altLang="en-US" sz="1800" b="1" dirty="0" smtClean="0">
                <a:latin typeface="+mn-lt"/>
                <a:ea typeface="Times New Roman" charset="0"/>
                <a:cs typeface="Times New Roman" charset="0"/>
              </a:rPr>
              <a:t>N</a:t>
            </a:r>
            <a:r>
              <a:rPr lang="en-US" altLang="en-US" sz="100" b="1" dirty="0" smtClean="0">
                <a:latin typeface="+mn-lt"/>
                <a:ea typeface="Times New Roman" charset="0"/>
                <a:cs typeface="Times New Roman" charset="0"/>
              </a:rPr>
              <a:t> </a:t>
            </a:r>
            <a:r>
              <a:rPr lang="en-US" altLang="en-US" sz="1800" b="1" dirty="0" smtClean="0">
                <a:latin typeface="+mn-lt"/>
                <a:ea typeface="Times New Roman" charset="0"/>
                <a:cs typeface="Times New Roman" charset="0"/>
              </a:rPr>
              <a:t>F</a:t>
            </a:r>
            <a:r>
              <a:rPr lang="en-US" altLang="en-US" sz="1800" b="1" dirty="0">
                <a:latin typeface="+mn-lt"/>
                <a:ea typeface="Times New Roman" charset="0"/>
                <a:cs typeface="Times New Roman" charset="0"/>
              </a:rPr>
              <a:t>): </a:t>
            </a:r>
          </a:p>
          <a:p>
            <a:r>
              <a:rPr lang="en-US" altLang="en-US" sz="1800" b="1" dirty="0">
                <a:latin typeface="+mn-lt"/>
                <a:ea typeface="Times New Roman" charset="0"/>
                <a:cs typeface="Times New Roman" charset="0"/>
              </a:rPr>
              <a:t>Definition:</a:t>
            </a:r>
          </a:p>
          <a:p>
            <a:pPr marL="741600" lvl="1" indent="-284400"/>
            <a:r>
              <a:rPr lang="en-US" altLang="en-US" sz="1800" dirty="0">
                <a:latin typeface="+mn-lt"/>
                <a:ea typeface="Times New Roman" charset="0"/>
                <a:cs typeface="Times New Roman" charset="0"/>
              </a:rPr>
              <a:t>A relation </a:t>
            </a:r>
            <a:r>
              <a:rPr lang="en-US" altLang="en-US" sz="1800" dirty="0" smtClean="0">
                <a:latin typeface="+mn-lt"/>
                <a:ea typeface="Times New Roman" charset="0"/>
                <a:cs typeface="Times New Roman" charset="0"/>
              </a:rPr>
              <a:t>schema is </a:t>
            </a:r>
            <a:r>
              <a:rPr lang="en-US" altLang="en-US" sz="1800" dirty="0">
                <a:latin typeface="+mn-lt"/>
                <a:ea typeface="Times New Roman" charset="0"/>
                <a:cs typeface="Times New Roman" charset="0"/>
              </a:rPr>
              <a:t>said to be in </a:t>
            </a:r>
            <a:r>
              <a:rPr lang="en-US" altLang="en-US" sz="1800" b="1" dirty="0" smtClean="0">
                <a:latin typeface="+mn-lt"/>
                <a:ea typeface="Times New Roman" charset="0"/>
                <a:cs typeface="Times New Roman" charset="0"/>
              </a:rPr>
              <a:t>D</a:t>
            </a:r>
            <a:r>
              <a:rPr lang="en-US" altLang="en-US" sz="100" b="1" dirty="0" smtClean="0">
                <a:latin typeface="+mn-lt"/>
                <a:ea typeface="Times New Roman" charset="0"/>
                <a:cs typeface="Times New Roman" charset="0"/>
              </a:rPr>
              <a:t> </a:t>
            </a:r>
            <a:r>
              <a:rPr lang="en-US" altLang="en-US" sz="1800" b="1" dirty="0" smtClean="0">
                <a:latin typeface="+mn-lt"/>
                <a:ea typeface="Times New Roman" charset="0"/>
                <a:cs typeface="Times New Roman" charset="0"/>
              </a:rPr>
              <a:t>K</a:t>
            </a:r>
            <a:r>
              <a:rPr lang="en-US" altLang="en-US" sz="100" b="1" dirty="0" smtClean="0">
                <a:latin typeface="+mn-lt"/>
                <a:ea typeface="Times New Roman" charset="0"/>
                <a:cs typeface="Times New Roman" charset="0"/>
              </a:rPr>
              <a:t> </a:t>
            </a:r>
            <a:r>
              <a:rPr lang="en-US" altLang="en-US" sz="1800" b="1" dirty="0" smtClean="0">
                <a:latin typeface="+mn-lt"/>
                <a:ea typeface="Times New Roman" charset="0"/>
                <a:cs typeface="Times New Roman" charset="0"/>
              </a:rPr>
              <a:t>N</a:t>
            </a:r>
            <a:r>
              <a:rPr lang="en-US" altLang="en-US" sz="100" b="1" dirty="0" smtClean="0">
                <a:latin typeface="+mn-lt"/>
                <a:ea typeface="Times New Roman" charset="0"/>
                <a:cs typeface="Times New Roman" charset="0"/>
              </a:rPr>
              <a:t> </a:t>
            </a:r>
            <a:r>
              <a:rPr lang="en-US" altLang="en-US" sz="1800" b="1" dirty="0" smtClean="0">
                <a:latin typeface="+mn-lt"/>
                <a:ea typeface="Times New Roman" charset="0"/>
                <a:cs typeface="Times New Roman" charset="0"/>
              </a:rPr>
              <a:t>F</a:t>
            </a:r>
            <a:r>
              <a:rPr lang="en-US" altLang="en-US" sz="1800" dirty="0" smtClean="0">
                <a:latin typeface="+mn-lt"/>
                <a:ea typeface="Times New Roman" charset="0"/>
                <a:cs typeface="Times New Roman" charset="0"/>
              </a:rPr>
              <a:t> </a:t>
            </a:r>
            <a:r>
              <a:rPr lang="en-US" altLang="en-US" sz="1800" dirty="0">
                <a:latin typeface="+mn-lt"/>
                <a:ea typeface="Times New Roman" charset="0"/>
                <a:cs typeface="Times New Roman" charset="0"/>
              </a:rPr>
              <a:t>if all constraints and dependencies that should hold on the valid relation states can be enforced simply by enforcing the domain constraints and key constraints on the relation. </a:t>
            </a:r>
          </a:p>
          <a:p>
            <a:r>
              <a:rPr lang="en-US" altLang="en-US" sz="1800" dirty="0">
                <a:latin typeface="+mn-lt"/>
                <a:ea typeface="Times New Roman" charset="0"/>
                <a:cs typeface="Times New Roman" charset="0"/>
              </a:rPr>
              <a:t>The </a:t>
            </a:r>
            <a:r>
              <a:rPr lang="en-US" altLang="en-US" sz="1800" b="1" dirty="0">
                <a:latin typeface="+mn-lt"/>
                <a:ea typeface="Times New Roman" charset="0"/>
                <a:cs typeface="Times New Roman" charset="0"/>
              </a:rPr>
              <a:t>idea</a:t>
            </a:r>
            <a:r>
              <a:rPr lang="en-US" altLang="en-US" sz="1800" dirty="0">
                <a:latin typeface="+mn-lt"/>
                <a:ea typeface="Times New Roman" charset="0"/>
                <a:cs typeface="Times New Roman" charset="0"/>
              </a:rPr>
              <a:t> is to specify (theoretically, at least) the “</a:t>
            </a:r>
            <a:r>
              <a:rPr lang="en-US" altLang="en-US" sz="1800" b="1" dirty="0">
                <a:solidFill>
                  <a:schemeClr val="tx1"/>
                </a:solidFill>
                <a:latin typeface="+mn-lt"/>
                <a:ea typeface="Times New Roman" charset="0"/>
                <a:cs typeface="Times New Roman" charset="0"/>
              </a:rPr>
              <a:t>ultimate normal form</a:t>
            </a:r>
            <a:r>
              <a:rPr lang="en-US" altLang="en-US" sz="1800" dirty="0">
                <a:latin typeface="+mn-lt"/>
                <a:ea typeface="Times New Roman" charset="0"/>
                <a:cs typeface="Times New Roman" charset="0"/>
              </a:rPr>
              <a:t>” that takes into account all possible types of dependencies and constraints. . </a:t>
            </a:r>
          </a:p>
          <a:p>
            <a:r>
              <a:rPr lang="en-US" altLang="en-US" sz="1800" dirty="0">
                <a:latin typeface="+mn-lt"/>
                <a:ea typeface="Times New Roman" charset="0"/>
                <a:cs typeface="Times New Roman" charset="0"/>
              </a:rPr>
              <a:t>For a relation in </a:t>
            </a:r>
            <a:r>
              <a:rPr lang="en-US" altLang="en-US" sz="1800" dirty="0" smtClean="0">
                <a:latin typeface="+mn-lt"/>
                <a:ea typeface="Times New Roman" charset="0"/>
                <a:cs typeface="Times New Roman" charset="0"/>
              </a:rPr>
              <a:t>D</a:t>
            </a:r>
            <a:r>
              <a:rPr lang="en-US" altLang="en-US" sz="100" dirty="0" smtClean="0">
                <a:latin typeface="+mn-lt"/>
                <a:ea typeface="Times New Roman" charset="0"/>
                <a:cs typeface="Times New Roman" charset="0"/>
              </a:rPr>
              <a:t> </a:t>
            </a:r>
            <a:r>
              <a:rPr lang="en-US" altLang="en-US" sz="1800" dirty="0" smtClean="0">
                <a:latin typeface="+mn-lt"/>
                <a:ea typeface="Times New Roman" charset="0"/>
                <a:cs typeface="Times New Roman" charset="0"/>
              </a:rPr>
              <a:t>K</a:t>
            </a:r>
            <a:r>
              <a:rPr lang="en-US" altLang="en-US" sz="100" dirty="0" smtClean="0">
                <a:latin typeface="+mn-lt"/>
                <a:ea typeface="Times New Roman" charset="0"/>
                <a:cs typeface="Times New Roman" charset="0"/>
              </a:rPr>
              <a:t> </a:t>
            </a:r>
            <a:r>
              <a:rPr lang="en-US" altLang="en-US" sz="1800" dirty="0" smtClean="0">
                <a:latin typeface="+mn-lt"/>
                <a:ea typeface="Times New Roman" charset="0"/>
                <a:cs typeface="Times New Roman" charset="0"/>
              </a:rPr>
              <a:t>N</a:t>
            </a:r>
            <a:r>
              <a:rPr lang="en-US" altLang="en-US" sz="100" dirty="0" smtClean="0">
                <a:latin typeface="+mn-lt"/>
                <a:ea typeface="Times New Roman" charset="0"/>
                <a:cs typeface="Times New Roman" charset="0"/>
              </a:rPr>
              <a:t> </a:t>
            </a:r>
            <a:r>
              <a:rPr lang="en-US" altLang="en-US" sz="1800" dirty="0" smtClean="0">
                <a:latin typeface="+mn-lt"/>
                <a:ea typeface="Times New Roman" charset="0"/>
                <a:cs typeface="Times New Roman" charset="0"/>
              </a:rPr>
              <a:t>F</a:t>
            </a:r>
            <a:r>
              <a:rPr lang="en-US" altLang="en-US" sz="1800" dirty="0">
                <a:latin typeface="+mn-lt"/>
                <a:ea typeface="Times New Roman" charset="0"/>
                <a:cs typeface="Times New Roman" charset="0"/>
              </a:rPr>
              <a:t>, it becomes very straightforward to enforce all database constraints by simply checking that each attribute value in a tuple is of the appropriate domain and that every key constraint is enforced. </a:t>
            </a:r>
          </a:p>
          <a:p>
            <a:r>
              <a:rPr lang="en-US" altLang="en-US" sz="1800" dirty="0">
                <a:latin typeface="+mn-lt"/>
                <a:ea typeface="Times New Roman" charset="0"/>
                <a:cs typeface="Times New Roman" charset="0"/>
              </a:rPr>
              <a:t>The practical utility of </a:t>
            </a:r>
            <a:r>
              <a:rPr lang="en-US" altLang="en-US" sz="1800" dirty="0" smtClean="0">
                <a:latin typeface="+mn-lt"/>
                <a:ea typeface="Times New Roman" charset="0"/>
                <a:cs typeface="Times New Roman" charset="0"/>
              </a:rPr>
              <a:t>D</a:t>
            </a:r>
            <a:r>
              <a:rPr lang="en-US" altLang="en-US" sz="100" dirty="0" smtClean="0">
                <a:latin typeface="+mn-lt"/>
                <a:ea typeface="Times New Roman" charset="0"/>
                <a:cs typeface="Times New Roman" charset="0"/>
              </a:rPr>
              <a:t> </a:t>
            </a:r>
            <a:r>
              <a:rPr lang="en-US" altLang="en-US" sz="1800" dirty="0" smtClean="0">
                <a:latin typeface="+mn-lt"/>
                <a:ea typeface="Times New Roman" charset="0"/>
                <a:cs typeface="Times New Roman" charset="0"/>
              </a:rPr>
              <a:t>K</a:t>
            </a:r>
            <a:r>
              <a:rPr lang="en-US" altLang="en-US" sz="100" dirty="0" smtClean="0">
                <a:latin typeface="+mn-lt"/>
                <a:ea typeface="Times New Roman" charset="0"/>
                <a:cs typeface="Times New Roman" charset="0"/>
              </a:rPr>
              <a:t> </a:t>
            </a:r>
            <a:r>
              <a:rPr lang="en-US" altLang="en-US" sz="1800" dirty="0" smtClean="0">
                <a:latin typeface="+mn-lt"/>
                <a:ea typeface="Times New Roman" charset="0"/>
                <a:cs typeface="Times New Roman" charset="0"/>
              </a:rPr>
              <a:t>N</a:t>
            </a:r>
            <a:r>
              <a:rPr lang="en-US" altLang="en-US" sz="100" dirty="0" smtClean="0">
                <a:latin typeface="+mn-lt"/>
                <a:ea typeface="Times New Roman" charset="0"/>
                <a:cs typeface="Times New Roman" charset="0"/>
              </a:rPr>
              <a:t> </a:t>
            </a:r>
            <a:r>
              <a:rPr lang="en-US" altLang="en-US" sz="1800" dirty="0" smtClean="0">
                <a:latin typeface="+mn-lt"/>
                <a:ea typeface="Times New Roman" charset="0"/>
                <a:cs typeface="Times New Roman" charset="0"/>
              </a:rPr>
              <a:t>F </a:t>
            </a:r>
            <a:r>
              <a:rPr lang="en-US" altLang="en-US" sz="1800" dirty="0">
                <a:latin typeface="+mn-lt"/>
                <a:ea typeface="Times New Roman" charset="0"/>
                <a:cs typeface="Times New Roman" charset="0"/>
              </a:rPr>
              <a:t>is </a:t>
            </a:r>
            <a:r>
              <a:rPr lang="en-US" altLang="en-US" sz="1800" dirty="0" smtClean="0">
                <a:latin typeface="+mn-lt"/>
                <a:ea typeface="Times New Roman" charset="0"/>
                <a:cs typeface="Times New Roman" charset="0"/>
              </a:rPr>
              <a:t>limited</a:t>
            </a:r>
          </a:p>
        </p:txBody>
      </p:sp>
    </p:spTree>
    <p:extLst>
      <p:ext uri="{BB962C8B-B14F-4D97-AF65-F5344CB8AC3E}">
        <p14:creationId xmlns:p14="http://schemas.microsoft.com/office/powerpoint/2010/main" val="32377246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Recap</a:t>
            </a:r>
            <a:endParaRPr lang="en-US" dirty="0"/>
          </a:p>
        </p:txBody>
      </p:sp>
      <p:sp>
        <p:nvSpPr>
          <p:cNvPr id="3" name="Text Placeholder 2"/>
          <p:cNvSpPr>
            <a:spLocks noGrp="1"/>
          </p:cNvSpPr>
          <p:nvPr>
            <p:ph type="body" idx="1"/>
          </p:nvPr>
        </p:nvSpPr>
        <p:spPr>
          <a:xfrm>
            <a:off x="457200" y="1600200"/>
            <a:ext cx="7875639" cy="4525963"/>
          </a:xfrm>
        </p:spPr>
        <p:txBody>
          <a:bodyPr/>
          <a:lstStyle/>
          <a:p>
            <a:r>
              <a:rPr lang="en-US" altLang="en-US" sz="2400" dirty="0">
                <a:latin typeface="+mn-lt"/>
              </a:rPr>
              <a:t>Functional Dependencies Revisited</a:t>
            </a:r>
          </a:p>
          <a:p>
            <a:r>
              <a:rPr lang="en-US" altLang="en-US" sz="2400" dirty="0">
                <a:latin typeface="+mn-lt"/>
              </a:rPr>
              <a:t>Designing a Set of Relations by Synthesis</a:t>
            </a:r>
          </a:p>
          <a:p>
            <a:r>
              <a:rPr lang="en-US" altLang="en-US" sz="2400" dirty="0">
                <a:latin typeface="+mn-lt"/>
              </a:rPr>
              <a:t>Properties of Relational Decompositions</a:t>
            </a:r>
          </a:p>
          <a:p>
            <a:r>
              <a:rPr lang="en-US" altLang="en-US" sz="2400" dirty="0">
                <a:latin typeface="+mn-lt"/>
              </a:rPr>
              <a:t>Algorithms for Relational Database Schema Design in </a:t>
            </a:r>
            <a:r>
              <a:rPr lang="en-US" altLang="en-US" sz="2400" dirty="0" smtClean="0">
                <a:latin typeface="+mn-lt"/>
              </a:rPr>
              <a:t>3</a:t>
            </a:r>
            <a:r>
              <a:rPr lang="en-US" altLang="en-US" sz="100" dirty="0" smtClean="0">
                <a:latin typeface="+mn-lt"/>
              </a:rPr>
              <a:t> </a:t>
            </a:r>
            <a:r>
              <a:rPr lang="en-US" altLang="en-US" sz="2400" dirty="0" smtClean="0">
                <a:latin typeface="+mn-lt"/>
              </a:rPr>
              <a:t>N</a:t>
            </a:r>
            <a:r>
              <a:rPr lang="en-US" altLang="en-US" sz="100" dirty="0" smtClean="0">
                <a:latin typeface="+mn-lt"/>
              </a:rPr>
              <a:t> </a:t>
            </a:r>
            <a:r>
              <a:rPr lang="en-US" altLang="en-US" sz="2400" dirty="0" smtClean="0">
                <a:latin typeface="+mn-lt"/>
              </a:rPr>
              <a:t>f </a:t>
            </a:r>
            <a:r>
              <a:rPr lang="en-US" altLang="en-US" sz="2400" dirty="0">
                <a:latin typeface="+mn-lt"/>
              </a:rPr>
              <a:t>and </a:t>
            </a:r>
            <a:r>
              <a:rPr lang="en-US" altLang="en-US" sz="2400" dirty="0" smtClean="0">
                <a:latin typeface="+mn-lt"/>
              </a:rPr>
              <a:t>B</a:t>
            </a:r>
            <a:r>
              <a:rPr lang="en-US" altLang="en-US" sz="100" dirty="0" smtClean="0">
                <a:latin typeface="+mn-lt"/>
              </a:rPr>
              <a:t> </a:t>
            </a:r>
            <a:r>
              <a:rPr lang="en-US" altLang="en-US" sz="2400" dirty="0" smtClean="0">
                <a:latin typeface="+mn-lt"/>
              </a:rPr>
              <a:t>C</a:t>
            </a:r>
            <a:r>
              <a:rPr lang="en-US" altLang="en-US" sz="100" dirty="0" smtClean="0">
                <a:latin typeface="+mn-lt"/>
              </a:rPr>
              <a:t> </a:t>
            </a:r>
            <a:r>
              <a:rPr lang="en-US" altLang="en-US" sz="2400" dirty="0" smtClean="0">
                <a:latin typeface="+mn-lt"/>
              </a:rPr>
              <a:t>N</a:t>
            </a:r>
            <a:r>
              <a:rPr lang="en-US" altLang="en-US" sz="100" dirty="0" smtClean="0">
                <a:latin typeface="+mn-lt"/>
              </a:rPr>
              <a:t> </a:t>
            </a:r>
            <a:r>
              <a:rPr lang="en-US" altLang="en-US" sz="2400" dirty="0" smtClean="0">
                <a:latin typeface="+mn-lt"/>
              </a:rPr>
              <a:t>F</a:t>
            </a:r>
            <a:endParaRPr lang="en-US" altLang="en-US" sz="2400" dirty="0">
              <a:latin typeface="+mn-lt"/>
            </a:endParaRPr>
          </a:p>
          <a:p>
            <a:r>
              <a:rPr lang="en-US" altLang="en-US" sz="2400" dirty="0">
                <a:latin typeface="+mn-lt"/>
              </a:rPr>
              <a:t>Multivalued Dependencies and Fourth Normal Form </a:t>
            </a:r>
          </a:p>
          <a:p>
            <a:r>
              <a:rPr lang="en-US" altLang="en-US" sz="2400" dirty="0">
                <a:latin typeface="+mn-lt"/>
              </a:rPr>
              <a:t>Other Dependencies and Normal </a:t>
            </a:r>
            <a:r>
              <a:rPr lang="en-US" altLang="en-US" sz="2400" dirty="0" smtClean="0">
                <a:latin typeface="+mn-lt"/>
              </a:rPr>
              <a:t>Forms</a:t>
            </a:r>
          </a:p>
        </p:txBody>
      </p:sp>
    </p:spTree>
    <p:extLst>
      <p:ext uri="{BB962C8B-B14F-4D97-AF65-F5344CB8AC3E}">
        <p14:creationId xmlns:p14="http://schemas.microsoft.com/office/powerpoint/2010/main" val="1953448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US"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7270236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ea typeface="MS PGothic" charset="-128"/>
              </a:rPr>
              <a:t>Inference Rules for F</a:t>
            </a:r>
            <a:r>
              <a:rPr lang="en-US" altLang="en-US" sz="100" dirty="0">
                <a:ea typeface="MS PGothic" charset="-128"/>
              </a:rPr>
              <a:t> </a:t>
            </a:r>
            <a:r>
              <a:rPr lang="en-US" altLang="en-US" dirty="0">
                <a:ea typeface="MS PGothic" charset="-128"/>
              </a:rPr>
              <a:t>D</a:t>
            </a:r>
            <a:r>
              <a:rPr lang="en-US" altLang="en-US" sz="100" dirty="0">
                <a:ea typeface="MS PGothic" charset="-128"/>
              </a:rPr>
              <a:t> </a:t>
            </a:r>
            <a:r>
              <a:rPr lang="en-US" altLang="en-US" dirty="0">
                <a:ea typeface="MS PGothic" charset="-128"/>
              </a:rPr>
              <a:t>s </a:t>
            </a:r>
            <a:r>
              <a:rPr lang="en-US" altLang="en-US" sz="2000" b="0" dirty="0">
                <a:ea typeface="MS PGothic" charset="-128"/>
              </a:rPr>
              <a:t>(2 of 3)</a:t>
            </a:r>
            <a:r>
              <a:rPr lang="en-US" altLang="en-US" dirty="0">
                <a:ea typeface="MS PGothic" charset="-128"/>
              </a:rPr>
              <a:t> </a:t>
            </a:r>
            <a:endParaRPr lang="en-US" dirty="0"/>
          </a:p>
        </p:txBody>
      </p:sp>
      <p:sp>
        <p:nvSpPr>
          <p:cNvPr id="5" name="Text Placeholder 4"/>
          <p:cNvSpPr>
            <a:spLocks noGrp="1"/>
          </p:cNvSpPr>
          <p:nvPr>
            <p:ph type="body" idx="1"/>
          </p:nvPr>
        </p:nvSpPr>
        <p:spPr>
          <a:xfrm>
            <a:off x="457200" y="1600201"/>
            <a:ext cx="8229600" cy="828368"/>
          </a:xfrm>
        </p:spPr>
        <p:txBody>
          <a:bodyPr/>
          <a:lstStyle/>
          <a:p>
            <a:r>
              <a:rPr lang="en-US" altLang="en-US" sz="2200" dirty="0" smtClean="0">
                <a:latin typeface="+mn-lt"/>
                <a:ea typeface="MS PGothic" charset="-128"/>
              </a:rPr>
              <a:t>Armstrong’s </a:t>
            </a:r>
            <a:r>
              <a:rPr lang="en-US" altLang="en-US" sz="2200" dirty="0">
                <a:latin typeface="+mn-lt"/>
                <a:ea typeface="MS PGothic" charset="-128"/>
              </a:rPr>
              <a:t>inference rules:</a:t>
            </a:r>
          </a:p>
          <a:p>
            <a:pPr lvl="1" indent="-283464" eaLnBrk="1" hangingPunct="1"/>
            <a:r>
              <a:rPr lang="en-US" altLang="en-US" sz="2200" dirty="0">
                <a:latin typeface="+mn-lt"/>
                <a:ea typeface="MS PGothic" charset="-128"/>
              </a:rPr>
              <a:t>I</a:t>
            </a:r>
            <a:r>
              <a:rPr lang="en-US" altLang="en-US" sz="100" dirty="0">
                <a:latin typeface="+mn-lt"/>
                <a:ea typeface="MS PGothic" charset="-128"/>
              </a:rPr>
              <a:t> </a:t>
            </a:r>
            <a:r>
              <a:rPr lang="en-US" altLang="en-US" sz="2200" dirty="0">
                <a:latin typeface="+mn-lt"/>
                <a:ea typeface="MS PGothic" charset="-128"/>
              </a:rPr>
              <a:t>R</a:t>
            </a:r>
            <a:r>
              <a:rPr lang="en-US" altLang="en-US" sz="100" dirty="0">
                <a:latin typeface="+mn-lt"/>
                <a:ea typeface="MS PGothic" charset="-128"/>
              </a:rPr>
              <a:t> </a:t>
            </a:r>
            <a:r>
              <a:rPr lang="en-US" altLang="en-US" sz="2200" dirty="0">
                <a:latin typeface="+mn-lt"/>
                <a:ea typeface="MS PGothic" charset="-128"/>
              </a:rPr>
              <a:t>1. (</a:t>
            </a:r>
            <a:r>
              <a:rPr lang="en-US" altLang="en-US" sz="2200" b="1" dirty="0">
                <a:latin typeface="+mn-lt"/>
                <a:ea typeface="MS PGothic" charset="-128"/>
              </a:rPr>
              <a:t>Reflexive</a:t>
            </a:r>
            <a:r>
              <a:rPr lang="en-US" altLang="en-US" sz="2200" dirty="0">
                <a:latin typeface="+mn-lt"/>
                <a:ea typeface="MS PGothic" charset="-128"/>
              </a:rPr>
              <a:t>) If Y</a:t>
            </a:r>
            <a:r>
              <a:rPr lang="en-US" altLang="en-US" sz="2200" b="1" dirty="0">
                <a:latin typeface="+mn-lt"/>
                <a:ea typeface="MS PGothic" charset="-128"/>
              </a:rPr>
              <a:t> subset-of </a:t>
            </a:r>
            <a:r>
              <a:rPr lang="en-US" altLang="en-US" sz="2200" dirty="0">
                <a:latin typeface="+mn-lt"/>
                <a:ea typeface="MS PGothic" charset="-128"/>
              </a:rPr>
              <a:t>X, then</a:t>
            </a:r>
            <a:endParaRPr lang="en-US" sz="2200" dirty="0">
              <a:latin typeface="+mn-lt"/>
            </a:endParaRPr>
          </a:p>
        </p:txBody>
      </p:sp>
      <p:sp>
        <p:nvSpPr>
          <p:cNvPr id="6" name="Content Placeholder 5"/>
          <p:cNvSpPr>
            <a:spLocks noGrp="1"/>
          </p:cNvSpPr>
          <p:nvPr>
            <p:ph sz="quarter" idx="13"/>
          </p:nvPr>
        </p:nvSpPr>
        <p:spPr>
          <a:xfrm>
            <a:off x="457200" y="2428569"/>
            <a:ext cx="8229600" cy="408293"/>
          </a:xfrm>
        </p:spPr>
        <p:txBody>
          <a:bodyPr/>
          <a:lstStyle/>
          <a:p>
            <a:pPr lvl="1"/>
            <a:r>
              <a:rPr lang="en-US" altLang="en-US" sz="2200" dirty="0">
                <a:latin typeface="+mn-lt"/>
                <a:ea typeface="MS PGothic" charset="-128"/>
              </a:rPr>
              <a:t>I</a:t>
            </a:r>
            <a:r>
              <a:rPr lang="en-US" altLang="en-US" sz="100" dirty="0">
                <a:latin typeface="+mn-lt"/>
                <a:ea typeface="MS PGothic" charset="-128"/>
              </a:rPr>
              <a:t> </a:t>
            </a:r>
            <a:r>
              <a:rPr lang="en-US" altLang="en-US" sz="2200" dirty="0">
                <a:latin typeface="+mn-lt"/>
                <a:ea typeface="MS PGothic" charset="-128"/>
              </a:rPr>
              <a:t>R</a:t>
            </a:r>
            <a:r>
              <a:rPr lang="en-US" altLang="en-US" sz="100" dirty="0">
                <a:latin typeface="+mn-lt"/>
                <a:ea typeface="MS PGothic" charset="-128"/>
              </a:rPr>
              <a:t> </a:t>
            </a:r>
            <a:r>
              <a:rPr lang="en-US" altLang="en-US" sz="2200" dirty="0">
                <a:latin typeface="+mn-lt"/>
                <a:ea typeface="MS PGothic" charset="-128"/>
              </a:rPr>
              <a:t>2. (</a:t>
            </a:r>
            <a:r>
              <a:rPr lang="en-US" altLang="en-US" sz="2200" b="1" dirty="0">
                <a:latin typeface="+mn-lt"/>
                <a:ea typeface="MS PGothic" charset="-128"/>
              </a:rPr>
              <a:t>Augmentation</a:t>
            </a:r>
            <a:r>
              <a:rPr lang="en-US" altLang="en-US" sz="2200" dirty="0">
                <a:latin typeface="+mn-lt"/>
                <a:ea typeface="MS PGothic" charset="-128"/>
              </a:rPr>
              <a:t>) If</a:t>
            </a:r>
            <a:endParaRPr lang="en-US" sz="2200" dirty="0">
              <a:latin typeface="+mn-lt"/>
            </a:endParaRPr>
          </a:p>
        </p:txBody>
      </p:sp>
      <p:sp>
        <p:nvSpPr>
          <p:cNvPr id="7" name="Content Placeholder 6"/>
          <p:cNvSpPr>
            <a:spLocks noGrp="1"/>
          </p:cNvSpPr>
          <p:nvPr>
            <p:ph sz="quarter" idx="14"/>
          </p:nvPr>
        </p:nvSpPr>
        <p:spPr>
          <a:xfrm>
            <a:off x="5404117" y="2399073"/>
            <a:ext cx="752168" cy="378797"/>
          </a:xfrm>
        </p:spPr>
        <p:txBody>
          <a:bodyPr/>
          <a:lstStyle/>
          <a:p>
            <a:pPr marL="432" indent="0">
              <a:buNone/>
            </a:pPr>
            <a:r>
              <a:rPr lang="en-US" sz="2200" dirty="0" smtClean="0">
                <a:latin typeface="+mn-lt"/>
              </a:rPr>
              <a:t>then</a:t>
            </a:r>
            <a:endParaRPr lang="en-US" sz="2200" dirty="0">
              <a:latin typeface="+mn-lt"/>
            </a:endParaRPr>
          </a:p>
        </p:txBody>
      </p:sp>
      <p:sp>
        <p:nvSpPr>
          <p:cNvPr id="8" name="Content Placeholder 7"/>
          <p:cNvSpPr>
            <a:spLocks noGrp="1"/>
          </p:cNvSpPr>
          <p:nvPr>
            <p:ph sz="quarter" idx="15"/>
          </p:nvPr>
        </p:nvSpPr>
        <p:spPr>
          <a:xfrm>
            <a:off x="457200" y="2910956"/>
            <a:ext cx="8229600" cy="345981"/>
          </a:xfrm>
        </p:spPr>
        <p:txBody>
          <a:bodyPr/>
          <a:lstStyle/>
          <a:p>
            <a:pPr lvl="2" indent="-228600"/>
            <a:r>
              <a:rPr lang="en-US" altLang="en-US" sz="2200" dirty="0">
                <a:latin typeface="+mn-lt"/>
                <a:ea typeface="MS PGothic" charset="-128"/>
              </a:rPr>
              <a:t>(Notation: </a:t>
            </a:r>
            <a:r>
              <a:rPr lang="en-US" altLang="en-US" sz="2200" dirty="0" smtClean="0">
                <a:latin typeface="+mn-lt"/>
                <a:ea typeface="MS PGothic" charset="-128"/>
              </a:rPr>
              <a:t>X</a:t>
            </a:r>
            <a:r>
              <a:rPr lang="en-US" altLang="en-US" sz="100" dirty="0" smtClean="0">
                <a:latin typeface="+mn-lt"/>
                <a:ea typeface="MS PGothic" charset="-128"/>
              </a:rPr>
              <a:t> </a:t>
            </a:r>
            <a:r>
              <a:rPr lang="en-US" altLang="en-US" sz="2200" dirty="0" smtClean="0">
                <a:latin typeface="+mn-lt"/>
                <a:ea typeface="MS PGothic" charset="-128"/>
              </a:rPr>
              <a:t>Z </a:t>
            </a:r>
            <a:r>
              <a:rPr lang="en-US" altLang="en-US" sz="2200" dirty="0">
                <a:latin typeface="+mn-lt"/>
                <a:ea typeface="MS PGothic" charset="-128"/>
              </a:rPr>
              <a:t>stands for X U Z</a:t>
            </a:r>
            <a:r>
              <a:rPr lang="en-US" altLang="en-US" sz="2200" dirty="0" smtClean="0">
                <a:latin typeface="+mn-lt"/>
                <a:ea typeface="MS PGothic" charset="-128"/>
              </a:rPr>
              <a:t>)</a:t>
            </a:r>
            <a:endParaRPr lang="en-US" altLang="en-US" sz="2200" dirty="0">
              <a:latin typeface="+mn-lt"/>
              <a:ea typeface="MS PGothic" charset="-128"/>
            </a:endParaRPr>
          </a:p>
        </p:txBody>
      </p:sp>
      <p:sp>
        <p:nvSpPr>
          <p:cNvPr id="9" name="Content Placeholder 8"/>
          <p:cNvSpPr>
            <a:spLocks noGrp="1"/>
          </p:cNvSpPr>
          <p:nvPr>
            <p:ph sz="quarter" idx="16"/>
          </p:nvPr>
        </p:nvSpPr>
        <p:spPr>
          <a:xfrm>
            <a:off x="457200" y="3357616"/>
            <a:ext cx="3421626" cy="439430"/>
          </a:xfrm>
        </p:spPr>
        <p:txBody>
          <a:bodyPr/>
          <a:lstStyle/>
          <a:p>
            <a:pPr lvl="1"/>
            <a:r>
              <a:rPr lang="en-US" altLang="en-US" sz="2200" dirty="0">
                <a:latin typeface="+mn-lt"/>
                <a:ea typeface="MS PGothic" charset="-128"/>
              </a:rPr>
              <a:t>I</a:t>
            </a:r>
            <a:r>
              <a:rPr lang="en-US" altLang="en-US" sz="100" dirty="0">
                <a:latin typeface="+mn-lt"/>
                <a:ea typeface="MS PGothic" charset="-128"/>
              </a:rPr>
              <a:t> </a:t>
            </a:r>
            <a:r>
              <a:rPr lang="en-US" altLang="en-US" sz="2200" dirty="0">
                <a:latin typeface="+mn-lt"/>
                <a:ea typeface="MS PGothic" charset="-128"/>
              </a:rPr>
              <a:t>R</a:t>
            </a:r>
            <a:r>
              <a:rPr lang="en-US" altLang="en-US" sz="100" dirty="0">
                <a:latin typeface="+mn-lt"/>
                <a:ea typeface="MS PGothic" charset="-128"/>
              </a:rPr>
              <a:t> </a:t>
            </a:r>
            <a:r>
              <a:rPr lang="en-US" altLang="en-US" sz="2200" dirty="0">
                <a:latin typeface="+mn-lt"/>
                <a:ea typeface="MS PGothic" charset="-128"/>
              </a:rPr>
              <a:t>3. (</a:t>
            </a:r>
            <a:r>
              <a:rPr lang="en-US" altLang="en-US" sz="2200" b="1" dirty="0">
                <a:latin typeface="+mn-lt"/>
                <a:ea typeface="MS PGothic" charset="-128"/>
              </a:rPr>
              <a:t>Transitive</a:t>
            </a:r>
            <a:r>
              <a:rPr lang="en-US" altLang="en-US" sz="2200" dirty="0">
                <a:latin typeface="+mn-lt"/>
                <a:ea typeface="MS PGothic" charset="-128"/>
              </a:rPr>
              <a:t>) If</a:t>
            </a:r>
            <a:endParaRPr lang="en-US" sz="2200" dirty="0">
              <a:latin typeface="+mn-lt"/>
            </a:endParaRPr>
          </a:p>
        </p:txBody>
      </p:sp>
      <p:sp>
        <p:nvSpPr>
          <p:cNvPr id="10" name="Content Placeholder 9"/>
          <p:cNvSpPr>
            <a:spLocks noGrp="1"/>
          </p:cNvSpPr>
          <p:nvPr>
            <p:ph sz="quarter" idx="17"/>
          </p:nvPr>
        </p:nvSpPr>
        <p:spPr>
          <a:xfrm>
            <a:off x="4786627" y="3352086"/>
            <a:ext cx="663677" cy="408295"/>
          </a:xfrm>
        </p:spPr>
        <p:txBody>
          <a:bodyPr/>
          <a:lstStyle/>
          <a:p>
            <a:pPr marL="0" indent="0">
              <a:buNone/>
            </a:pPr>
            <a:r>
              <a:rPr lang="en-US" sz="2200" dirty="0" smtClean="0">
                <a:latin typeface="+mn-lt"/>
              </a:rPr>
              <a:t>and</a:t>
            </a:r>
            <a:endParaRPr lang="en-US" sz="2200" dirty="0">
              <a:latin typeface="+mn-lt"/>
            </a:endParaRPr>
          </a:p>
        </p:txBody>
      </p:sp>
      <p:sp>
        <p:nvSpPr>
          <p:cNvPr id="11" name="Content Placeholder 10"/>
          <p:cNvSpPr>
            <a:spLocks noGrp="1"/>
          </p:cNvSpPr>
          <p:nvPr>
            <p:ph sz="quarter" idx="18"/>
          </p:nvPr>
        </p:nvSpPr>
        <p:spPr>
          <a:xfrm>
            <a:off x="6449573" y="3345942"/>
            <a:ext cx="763298" cy="457200"/>
          </a:xfrm>
        </p:spPr>
        <p:txBody>
          <a:bodyPr/>
          <a:lstStyle/>
          <a:p>
            <a:pPr marL="0" indent="0">
              <a:buNone/>
            </a:pPr>
            <a:r>
              <a:rPr lang="en-US" sz="2200" dirty="0" smtClean="0">
                <a:latin typeface="+mn-lt"/>
              </a:rPr>
              <a:t>then</a:t>
            </a:r>
            <a:endParaRPr lang="en-US" sz="2200" dirty="0">
              <a:latin typeface="+mn-lt"/>
            </a:endParaRPr>
          </a:p>
        </p:txBody>
      </p:sp>
      <p:sp>
        <p:nvSpPr>
          <p:cNvPr id="12" name="Content Placeholder 11"/>
          <p:cNvSpPr>
            <a:spLocks noGrp="1"/>
          </p:cNvSpPr>
          <p:nvPr>
            <p:ph sz="quarter" idx="19"/>
          </p:nvPr>
        </p:nvSpPr>
        <p:spPr>
          <a:xfrm>
            <a:off x="457200" y="3906943"/>
            <a:ext cx="8229600" cy="1609624"/>
          </a:xfrm>
        </p:spPr>
        <p:txBody>
          <a:bodyPr/>
          <a:lstStyle/>
          <a:p>
            <a:pPr indent="-256032" eaLnBrk="1" hangingPunct="1"/>
            <a:r>
              <a:rPr lang="en-US" altLang="en-US" sz="2200" dirty="0">
                <a:latin typeface="+mn-lt"/>
                <a:ea typeface="MS PGothic" charset="-128"/>
              </a:rPr>
              <a:t>I</a:t>
            </a:r>
            <a:r>
              <a:rPr lang="en-US" altLang="en-US" sz="100" dirty="0">
                <a:latin typeface="+mn-lt"/>
                <a:ea typeface="MS PGothic" charset="-128"/>
              </a:rPr>
              <a:t> </a:t>
            </a:r>
            <a:r>
              <a:rPr lang="en-US" altLang="en-US" sz="2200" dirty="0">
                <a:latin typeface="+mn-lt"/>
                <a:ea typeface="MS PGothic" charset="-128"/>
              </a:rPr>
              <a:t>R</a:t>
            </a:r>
            <a:r>
              <a:rPr lang="en-US" altLang="en-US" sz="100" dirty="0">
                <a:latin typeface="+mn-lt"/>
                <a:ea typeface="MS PGothic" charset="-128"/>
              </a:rPr>
              <a:t> </a:t>
            </a:r>
            <a:r>
              <a:rPr lang="en-US" altLang="en-US" sz="2200" dirty="0">
                <a:latin typeface="+mn-lt"/>
                <a:ea typeface="MS PGothic" charset="-128"/>
              </a:rPr>
              <a:t>1, I</a:t>
            </a:r>
            <a:r>
              <a:rPr lang="en-US" altLang="en-US" sz="100" dirty="0">
                <a:latin typeface="+mn-lt"/>
                <a:ea typeface="MS PGothic" charset="-128"/>
              </a:rPr>
              <a:t> </a:t>
            </a:r>
            <a:r>
              <a:rPr lang="en-US" altLang="en-US" sz="2200" dirty="0">
                <a:latin typeface="+mn-lt"/>
                <a:ea typeface="MS PGothic" charset="-128"/>
              </a:rPr>
              <a:t>R</a:t>
            </a:r>
            <a:r>
              <a:rPr lang="en-US" altLang="en-US" sz="100" dirty="0">
                <a:latin typeface="+mn-lt"/>
                <a:ea typeface="MS PGothic" charset="-128"/>
              </a:rPr>
              <a:t> </a:t>
            </a:r>
            <a:r>
              <a:rPr lang="en-US" altLang="en-US" sz="2200" dirty="0">
                <a:latin typeface="+mn-lt"/>
                <a:ea typeface="MS PGothic" charset="-128"/>
              </a:rPr>
              <a:t>2, I</a:t>
            </a:r>
            <a:r>
              <a:rPr lang="en-US" altLang="en-US" sz="100" dirty="0">
                <a:latin typeface="+mn-lt"/>
                <a:ea typeface="MS PGothic" charset="-128"/>
              </a:rPr>
              <a:t> </a:t>
            </a:r>
            <a:r>
              <a:rPr lang="en-US" altLang="en-US" sz="2200" dirty="0">
                <a:latin typeface="+mn-lt"/>
                <a:ea typeface="MS PGothic" charset="-128"/>
              </a:rPr>
              <a:t>R</a:t>
            </a:r>
            <a:r>
              <a:rPr lang="en-US" altLang="en-US" sz="100" dirty="0">
                <a:latin typeface="+mn-lt"/>
                <a:ea typeface="MS PGothic" charset="-128"/>
              </a:rPr>
              <a:t> </a:t>
            </a:r>
            <a:r>
              <a:rPr lang="en-US" altLang="en-US" sz="2200" dirty="0">
                <a:latin typeface="+mn-lt"/>
                <a:ea typeface="MS PGothic" charset="-128"/>
              </a:rPr>
              <a:t>3 form a </a:t>
            </a:r>
            <a:r>
              <a:rPr lang="en-US" altLang="en-US" sz="2200" b="1" dirty="0">
                <a:latin typeface="+mn-lt"/>
                <a:ea typeface="MS PGothic" charset="-128"/>
              </a:rPr>
              <a:t>sound</a:t>
            </a:r>
            <a:r>
              <a:rPr lang="en-US" altLang="en-US" sz="2200" dirty="0">
                <a:latin typeface="+mn-lt"/>
                <a:ea typeface="MS PGothic" charset="-128"/>
              </a:rPr>
              <a:t> and </a:t>
            </a:r>
            <a:r>
              <a:rPr lang="en-US" altLang="en-US" sz="2200" b="1" dirty="0">
                <a:latin typeface="+mn-lt"/>
                <a:ea typeface="MS PGothic" charset="-128"/>
              </a:rPr>
              <a:t>complete</a:t>
            </a:r>
            <a:r>
              <a:rPr lang="en-US" altLang="en-US" sz="2200" dirty="0">
                <a:latin typeface="+mn-lt"/>
                <a:ea typeface="MS PGothic" charset="-128"/>
              </a:rPr>
              <a:t> set of inference rules</a:t>
            </a:r>
          </a:p>
          <a:p>
            <a:pPr lvl="1" indent="-283464" eaLnBrk="1" hangingPunct="1"/>
            <a:r>
              <a:rPr lang="en-US" altLang="en-US" sz="2200" dirty="0">
                <a:latin typeface="+mn-lt"/>
                <a:ea typeface="MS PGothic" charset="-128"/>
              </a:rPr>
              <a:t>These are rules hold and all other rules that hold can be deduced from </a:t>
            </a:r>
            <a:r>
              <a:rPr lang="en-US" altLang="en-US" sz="2200" dirty="0" smtClean="0">
                <a:latin typeface="+mn-lt"/>
                <a:ea typeface="MS PGothic" charset="-128"/>
              </a:rPr>
              <a:t>these</a:t>
            </a:r>
            <a:endParaRPr lang="en-US" altLang="en-US" sz="2200" dirty="0">
              <a:latin typeface="+mn-lt"/>
              <a:ea typeface="MS PGothic" charset="-128"/>
            </a:endParaRPr>
          </a:p>
        </p:txBody>
      </p:sp>
      <p:graphicFrame>
        <p:nvGraphicFramePr>
          <p:cNvPr id="16" name="Object 15" descr="x right headed arrow y"/>
          <p:cNvGraphicFramePr>
            <a:graphicFrameLocks noChangeAspect="1"/>
          </p:cNvGraphicFramePr>
          <p:nvPr>
            <p:extLst>
              <p:ext uri="{D42A27DB-BD31-4B8C-83A1-F6EECF244321}">
                <p14:modId xmlns:p14="http://schemas.microsoft.com/office/powerpoint/2010/main" val="499160854"/>
              </p:ext>
            </p:extLst>
          </p:nvPr>
        </p:nvGraphicFramePr>
        <p:xfrm>
          <a:off x="6249941" y="2123056"/>
          <a:ext cx="930383" cy="383591"/>
        </p:xfrm>
        <a:graphic>
          <a:graphicData uri="http://schemas.openxmlformats.org/presentationml/2006/ole">
            <mc:AlternateContent xmlns:mc="http://schemas.openxmlformats.org/markup-compatibility/2006">
              <mc:Choice xmlns:v="urn:schemas-microsoft-com:vml" Requires="v">
                <p:oleObj spid="_x0000_s29138" name="Equation" r:id="rId3" imgW="431640" imgH="177480" progId="Equation.DSMT4">
                  <p:embed/>
                </p:oleObj>
              </mc:Choice>
              <mc:Fallback>
                <p:oleObj name="Equation" r:id="rId3" imgW="431640" imgH="177480" progId="Equation.DSMT4">
                  <p:embed/>
                  <p:pic>
                    <p:nvPicPr>
                      <p:cNvPr id="16" name="Object 15"/>
                      <p:cNvPicPr/>
                      <p:nvPr/>
                    </p:nvPicPr>
                    <p:blipFill>
                      <a:blip r:embed="rId4"/>
                      <a:stretch>
                        <a:fillRect/>
                      </a:stretch>
                    </p:blipFill>
                    <p:spPr>
                      <a:xfrm>
                        <a:off x="6249941" y="2123056"/>
                        <a:ext cx="930383" cy="383591"/>
                      </a:xfrm>
                      <a:prstGeom prst="rect">
                        <a:avLst/>
                      </a:prstGeom>
                    </p:spPr>
                  </p:pic>
                </p:oleObj>
              </mc:Fallback>
            </mc:AlternateContent>
          </a:graphicData>
        </a:graphic>
      </p:graphicFrame>
      <p:graphicFrame>
        <p:nvGraphicFramePr>
          <p:cNvPr id="17" name="Object 16" descr="x right headed arrow y"/>
          <p:cNvGraphicFramePr>
            <a:graphicFrameLocks noChangeAspect="1"/>
          </p:cNvGraphicFramePr>
          <p:nvPr>
            <p:extLst>
              <p:ext uri="{D42A27DB-BD31-4B8C-83A1-F6EECF244321}">
                <p14:modId xmlns:p14="http://schemas.microsoft.com/office/powerpoint/2010/main" val="665487104"/>
              </p:ext>
            </p:extLst>
          </p:nvPr>
        </p:nvGraphicFramePr>
        <p:xfrm>
          <a:off x="4379811" y="2502663"/>
          <a:ext cx="930383" cy="383591"/>
        </p:xfrm>
        <a:graphic>
          <a:graphicData uri="http://schemas.openxmlformats.org/presentationml/2006/ole">
            <mc:AlternateContent xmlns:mc="http://schemas.openxmlformats.org/markup-compatibility/2006">
              <mc:Choice xmlns:v="urn:schemas-microsoft-com:vml" Requires="v">
                <p:oleObj spid="_x0000_s29139" name="Equation" r:id="rId5" imgW="431640" imgH="177480" progId="Equation.DSMT4">
                  <p:embed/>
                </p:oleObj>
              </mc:Choice>
              <mc:Fallback>
                <p:oleObj name="Equation" r:id="rId5" imgW="431640" imgH="177480" progId="Equation.DSMT4">
                  <p:embed/>
                  <p:pic>
                    <p:nvPicPr>
                      <p:cNvPr id="16" name="Object 15"/>
                      <p:cNvPicPr/>
                      <p:nvPr/>
                    </p:nvPicPr>
                    <p:blipFill>
                      <a:blip r:embed="rId4"/>
                      <a:stretch>
                        <a:fillRect/>
                      </a:stretch>
                    </p:blipFill>
                    <p:spPr>
                      <a:xfrm>
                        <a:off x="4379811" y="2502663"/>
                        <a:ext cx="930383" cy="383591"/>
                      </a:xfrm>
                      <a:prstGeom prst="rect">
                        <a:avLst/>
                      </a:prstGeom>
                    </p:spPr>
                  </p:pic>
                </p:oleObj>
              </mc:Fallback>
            </mc:AlternateContent>
          </a:graphicData>
        </a:graphic>
      </p:graphicFrame>
      <p:graphicFrame>
        <p:nvGraphicFramePr>
          <p:cNvPr id="18" name="Object 17" descr="x z right headed arrow y z"/>
          <p:cNvGraphicFramePr>
            <a:graphicFrameLocks noChangeAspect="1"/>
          </p:cNvGraphicFramePr>
          <p:nvPr>
            <p:extLst>
              <p:ext uri="{D42A27DB-BD31-4B8C-83A1-F6EECF244321}">
                <p14:modId xmlns:p14="http://schemas.microsoft.com/office/powerpoint/2010/main" val="2657111676"/>
              </p:ext>
            </p:extLst>
          </p:nvPr>
        </p:nvGraphicFramePr>
        <p:xfrm>
          <a:off x="6194425" y="2511425"/>
          <a:ext cx="1230313" cy="384175"/>
        </p:xfrm>
        <a:graphic>
          <a:graphicData uri="http://schemas.openxmlformats.org/presentationml/2006/ole">
            <mc:AlternateContent xmlns:mc="http://schemas.openxmlformats.org/markup-compatibility/2006">
              <mc:Choice xmlns:v="urn:schemas-microsoft-com:vml" Requires="v">
                <p:oleObj spid="_x0000_s29140" name="Equation" r:id="rId6" imgW="571320" imgH="177480" progId="Equation.DSMT4">
                  <p:embed/>
                </p:oleObj>
              </mc:Choice>
              <mc:Fallback>
                <p:oleObj name="Equation" r:id="rId6" imgW="571320" imgH="177480" progId="Equation.DSMT4">
                  <p:embed/>
                  <p:pic>
                    <p:nvPicPr>
                      <p:cNvPr id="16" name="Object 15"/>
                      <p:cNvPicPr/>
                      <p:nvPr/>
                    </p:nvPicPr>
                    <p:blipFill>
                      <a:blip r:embed="rId7"/>
                      <a:stretch>
                        <a:fillRect/>
                      </a:stretch>
                    </p:blipFill>
                    <p:spPr>
                      <a:xfrm>
                        <a:off x="6194425" y="2511425"/>
                        <a:ext cx="1230313" cy="384175"/>
                      </a:xfrm>
                      <a:prstGeom prst="rect">
                        <a:avLst/>
                      </a:prstGeom>
                    </p:spPr>
                  </p:pic>
                </p:oleObj>
              </mc:Fallback>
            </mc:AlternateContent>
          </a:graphicData>
        </a:graphic>
      </p:graphicFrame>
      <p:graphicFrame>
        <p:nvGraphicFramePr>
          <p:cNvPr id="19" name="Object 18" descr="x right headed arrow y"/>
          <p:cNvGraphicFramePr>
            <a:graphicFrameLocks noChangeAspect="1"/>
          </p:cNvGraphicFramePr>
          <p:nvPr>
            <p:extLst>
              <p:ext uri="{D42A27DB-BD31-4B8C-83A1-F6EECF244321}">
                <p14:modId xmlns:p14="http://schemas.microsoft.com/office/powerpoint/2010/main" val="1834902139"/>
              </p:ext>
            </p:extLst>
          </p:nvPr>
        </p:nvGraphicFramePr>
        <p:xfrm>
          <a:off x="3780205" y="3457445"/>
          <a:ext cx="930383" cy="383591"/>
        </p:xfrm>
        <a:graphic>
          <a:graphicData uri="http://schemas.openxmlformats.org/presentationml/2006/ole">
            <mc:AlternateContent xmlns:mc="http://schemas.openxmlformats.org/markup-compatibility/2006">
              <mc:Choice xmlns:v="urn:schemas-microsoft-com:vml" Requires="v">
                <p:oleObj spid="_x0000_s29141" name="Equation" r:id="rId8" imgW="431640" imgH="177480" progId="Equation.DSMT4">
                  <p:embed/>
                </p:oleObj>
              </mc:Choice>
              <mc:Fallback>
                <p:oleObj name="Equation" r:id="rId8" imgW="431640" imgH="177480" progId="Equation.DSMT4">
                  <p:embed/>
                  <p:pic>
                    <p:nvPicPr>
                      <p:cNvPr id="16" name="Object 15"/>
                      <p:cNvPicPr/>
                      <p:nvPr/>
                    </p:nvPicPr>
                    <p:blipFill>
                      <a:blip r:embed="rId4"/>
                      <a:stretch>
                        <a:fillRect/>
                      </a:stretch>
                    </p:blipFill>
                    <p:spPr>
                      <a:xfrm>
                        <a:off x="3780205" y="3457445"/>
                        <a:ext cx="930383" cy="383591"/>
                      </a:xfrm>
                      <a:prstGeom prst="rect">
                        <a:avLst/>
                      </a:prstGeom>
                    </p:spPr>
                  </p:pic>
                </p:oleObj>
              </mc:Fallback>
            </mc:AlternateContent>
          </a:graphicData>
        </a:graphic>
      </p:graphicFrame>
      <p:graphicFrame>
        <p:nvGraphicFramePr>
          <p:cNvPr id="20" name="Object 19" descr="y right headed arrow z"/>
          <p:cNvGraphicFramePr>
            <a:graphicFrameLocks noChangeAspect="1"/>
          </p:cNvGraphicFramePr>
          <p:nvPr>
            <p:extLst>
              <p:ext uri="{D42A27DB-BD31-4B8C-83A1-F6EECF244321}">
                <p14:modId xmlns:p14="http://schemas.microsoft.com/office/powerpoint/2010/main" val="1335317329"/>
              </p:ext>
            </p:extLst>
          </p:nvPr>
        </p:nvGraphicFramePr>
        <p:xfrm>
          <a:off x="5510879" y="3435350"/>
          <a:ext cx="901700" cy="382588"/>
        </p:xfrm>
        <a:graphic>
          <a:graphicData uri="http://schemas.openxmlformats.org/presentationml/2006/ole">
            <mc:AlternateContent xmlns:mc="http://schemas.openxmlformats.org/markup-compatibility/2006">
              <mc:Choice xmlns:v="urn:schemas-microsoft-com:vml" Requires="v">
                <p:oleObj spid="_x0000_s29142" name="Equation" r:id="rId9" imgW="419040" imgH="177480" progId="Equation.DSMT4">
                  <p:embed/>
                </p:oleObj>
              </mc:Choice>
              <mc:Fallback>
                <p:oleObj name="Equation" r:id="rId9" imgW="419040" imgH="177480" progId="Equation.DSMT4">
                  <p:embed/>
                  <p:pic>
                    <p:nvPicPr>
                      <p:cNvPr id="19" name="Object 18"/>
                      <p:cNvPicPr/>
                      <p:nvPr/>
                    </p:nvPicPr>
                    <p:blipFill>
                      <a:blip r:embed="rId10"/>
                      <a:stretch>
                        <a:fillRect/>
                      </a:stretch>
                    </p:blipFill>
                    <p:spPr>
                      <a:xfrm>
                        <a:off x="5510879" y="3435350"/>
                        <a:ext cx="901700" cy="382588"/>
                      </a:xfrm>
                      <a:prstGeom prst="rect">
                        <a:avLst/>
                      </a:prstGeom>
                    </p:spPr>
                  </p:pic>
                </p:oleObj>
              </mc:Fallback>
            </mc:AlternateContent>
          </a:graphicData>
        </a:graphic>
      </p:graphicFrame>
      <p:graphicFrame>
        <p:nvGraphicFramePr>
          <p:cNvPr id="21" name="Object 20" descr="x right headed arrow z"/>
          <p:cNvGraphicFramePr>
            <a:graphicFrameLocks noChangeAspect="1"/>
          </p:cNvGraphicFramePr>
          <p:nvPr>
            <p:extLst>
              <p:ext uri="{D42A27DB-BD31-4B8C-83A1-F6EECF244321}">
                <p14:modId xmlns:p14="http://schemas.microsoft.com/office/powerpoint/2010/main" val="1927405955"/>
              </p:ext>
            </p:extLst>
          </p:nvPr>
        </p:nvGraphicFramePr>
        <p:xfrm>
          <a:off x="7228094" y="3480927"/>
          <a:ext cx="901700" cy="327025"/>
        </p:xfrm>
        <a:graphic>
          <a:graphicData uri="http://schemas.openxmlformats.org/presentationml/2006/ole">
            <mc:AlternateContent xmlns:mc="http://schemas.openxmlformats.org/markup-compatibility/2006">
              <mc:Choice xmlns:v="urn:schemas-microsoft-com:vml" Requires="v">
                <p:oleObj spid="_x0000_s29143" name="Equation" r:id="rId11" imgW="419040" imgH="152280" progId="Equation.DSMT4">
                  <p:embed/>
                </p:oleObj>
              </mc:Choice>
              <mc:Fallback>
                <p:oleObj name="Equation" r:id="rId11" imgW="419040" imgH="152280" progId="Equation.DSMT4">
                  <p:embed/>
                  <p:pic>
                    <p:nvPicPr>
                      <p:cNvPr id="20" name="Object 19"/>
                      <p:cNvPicPr/>
                      <p:nvPr/>
                    </p:nvPicPr>
                    <p:blipFill>
                      <a:blip r:embed="rId12"/>
                      <a:stretch>
                        <a:fillRect/>
                      </a:stretch>
                    </p:blipFill>
                    <p:spPr>
                      <a:xfrm>
                        <a:off x="7228094" y="3480927"/>
                        <a:ext cx="901700" cy="327025"/>
                      </a:xfrm>
                      <a:prstGeom prst="rect">
                        <a:avLst/>
                      </a:prstGeom>
                    </p:spPr>
                  </p:pic>
                </p:oleObj>
              </mc:Fallback>
            </mc:AlternateContent>
          </a:graphicData>
        </a:graphic>
      </p:graphicFrame>
    </p:spTree>
    <p:extLst>
      <p:ext uri="{BB962C8B-B14F-4D97-AF65-F5344CB8AC3E}">
        <p14:creationId xmlns:p14="http://schemas.microsoft.com/office/powerpoint/2010/main" val="2785147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MS PGothic" charset="-128"/>
              </a:rPr>
              <a:t>Inference </a:t>
            </a:r>
            <a:r>
              <a:rPr lang="en-US" altLang="en-US" dirty="0">
                <a:ea typeface="MS PGothic" charset="-128"/>
              </a:rPr>
              <a:t>Rules for </a:t>
            </a:r>
            <a:r>
              <a:rPr lang="en-US" altLang="en-US" dirty="0" smtClean="0">
                <a:ea typeface="MS PGothic" charset="-128"/>
              </a:rPr>
              <a:t>F</a:t>
            </a:r>
            <a:r>
              <a:rPr lang="en-US" altLang="en-US" sz="100" dirty="0" smtClean="0">
                <a:latin typeface="+mn-lt"/>
                <a:ea typeface="MS PGothic" charset="-128"/>
              </a:rPr>
              <a:t> </a:t>
            </a:r>
            <a:r>
              <a:rPr lang="en-US" altLang="en-US" dirty="0" smtClean="0">
                <a:ea typeface="MS PGothic" charset="-128"/>
              </a:rPr>
              <a:t>D</a:t>
            </a:r>
            <a:r>
              <a:rPr lang="en-US" altLang="en-US" sz="100" dirty="0" smtClean="0">
                <a:latin typeface="+mn-lt"/>
                <a:ea typeface="MS PGothic" charset="-128"/>
              </a:rPr>
              <a:t> </a:t>
            </a:r>
            <a:r>
              <a:rPr lang="en-US" altLang="en-US" dirty="0" smtClean="0">
                <a:ea typeface="MS PGothic" charset="-128"/>
              </a:rPr>
              <a:t>s </a:t>
            </a:r>
            <a:r>
              <a:rPr lang="en-US" altLang="en-US" sz="2000" b="0" dirty="0" smtClean="0">
                <a:ea typeface="MS PGothic" charset="-128"/>
              </a:rPr>
              <a:t>(3 of 3)</a:t>
            </a:r>
            <a:r>
              <a:rPr lang="en-US" altLang="en-US" dirty="0" smtClean="0">
                <a:ea typeface="MS PGothic" charset="-128"/>
              </a:rPr>
              <a:t> </a:t>
            </a:r>
            <a:endParaRPr lang="en-US" dirty="0"/>
          </a:p>
        </p:txBody>
      </p:sp>
      <p:sp>
        <p:nvSpPr>
          <p:cNvPr id="3" name="Text Placeholder 2"/>
          <p:cNvSpPr>
            <a:spLocks noGrp="1"/>
          </p:cNvSpPr>
          <p:nvPr>
            <p:ph type="body" idx="1"/>
          </p:nvPr>
        </p:nvSpPr>
        <p:spPr/>
        <p:txBody>
          <a:bodyPr/>
          <a:lstStyle/>
          <a:p>
            <a:pPr eaLnBrk="1" hangingPunct="1"/>
            <a:r>
              <a:rPr lang="en-US" altLang="en-US" sz="2200" dirty="0">
                <a:latin typeface="+mn-lt"/>
                <a:ea typeface="MS PGothic" charset="-128"/>
              </a:rPr>
              <a:t>Some additional inference rules that are useful:</a:t>
            </a:r>
          </a:p>
          <a:p>
            <a:pPr lvl="1" eaLnBrk="1" hangingPunct="1"/>
            <a:r>
              <a:rPr lang="en-US" altLang="en-US" sz="2200" b="1" dirty="0">
                <a:latin typeface="+mn-lt"/>
                <a:ea typeface="MS PGothic" charset="-128"/>
              </a:rPr>
              <a:t>Decomposition:</a:t>
            </a:r>
            <a:r>
              <a:rPr lang="en-US" altLang="en-US" sz="2200" dirty="0">
                <a:latin typeface="+mn-lt"/>
                <a:ea typeface="MS PGothic" charset="-128"/>
              </a:rPr>
              <a:t> If X </a:t>
            </a:r>
            <a:r>
              <a:rPr lang="en-US" altLang="en-US" sz="2200" dirty="0" smtClean="0">
                <a:latin typeface="+mn-lt"/>
              </a:rPr>
              <a:t>→</a:t>
            </a:r>
            <a:r>
              <a:rPr lang="en-US" altLang="en-US" sz="2200" dirty="0" smtClean="0">
                <a:latin typeface="+mn-lt"/>
                <a:ea typeface="MS PGothic" charset="-128"/>
              </a:rPr>
              <a:t> Y</a:t>
            </a:r>
            <a:r>
              <a:rPr lang="en-US" altLang="en-US" sz="100" dirty="0" smtClean="0">
                <a:latin typeface="+mn-lt"/>
                <a:ea typeface="MS PGothic" charset="-128"/>
              </a:rPr>
              <a:t> </a:t>
            </a:r>
            <a:r>
              <a:rPr lang="en-US" altLang="en-US" sz="2200" dirty="0" smtClean="0">
                <a:latin typeface="+mn-lt"/>
                <a:ea typeface="MS PGothic" charset="-128"/>
              </a:rPr>
              <a:t>Z</a:t>
            </a:r>
            <a:r>
              <a:rPr lang="en-US" altLang="en-US" sz="2200" dirty="0">
                <a:latin typeface="+mn-lt"/>
                <a:ea typeface="MS PGothic" charset="-128"/>
              </a:rPr>
              <a:t>, then X </a:t>
            </a:r>
            <a:r>
              <a:rPr lang="en-US" altLang="en-US" sz="2200" dirty="0" smtClean="0">
                <a:latin typeface="+mn-lt"/>
              </a:rPr>
              <a:t>→</a:t>
            </a:r>
            <a:r>
              <a:rPr lang="en-US" altLang="en-US" sz="2200" dirty="0" smtClean="0">
                <a:latin typeface="+mn-lt"/>
                <a:ea typeface="MS PGothic" charset="-128"/>
              </a:rPr>
              <a:t> </a:t>
            </a:r>
            <a:r>
              <a:rPr lang="en-US" altLang="en-US" sz="2200" dirty="0">
                <a:latin typeface="+mn-lt"/>
                <a:ea typeface="MS PGothic" charset="-128"/>
              </a:rPr>
              <a:t>Y and X </a:t>
            </a:r>
            <a:r>
              <a:rPr lang="en-US" altLang="en-US" sz="2200" dirty="0" smtClean="0">
                <a:latin typeface="+mn-lt"/>
              </a:rPr>
              <a:t>→</a:t>
            </a:r>
            <a:r>
              <a:rPr lang="en-US" altLang="en-US" sz="2200" dirty="0" smtClean="0">
                <a:latin typeface="+mn-lt"/>
                <a:ea typeface="MS PGothic" charset="-128"/>
              </a:rPr>
              <a:t> </a:t>
            </a:r>
            <a:r>
              <a:rPr lang="en-US" altLang="en-US" sz="2200" dirty="0">
                <a:latin typeface="+mn-lt"/>
                <a:ea typeface="MS PGothic" charset="-128"/>
              </a:rPr>
              <a:t>Z</a:t>
            </a:r>
          </a:p>
          <a:p>
            <a:pPr lvl="1" eaLnBrk="1" hangingPunct="1"/>
            <a:r>
              <a:rPr lang="en-US" altLang="en-US" sz="2200" b="1" dirty="0">
                <a:latin typeface="+mn-lt"/>
                <a:ea typeface="MS PGothic" charset="-128"/>
              </a:rPr>
              <a:t>Union:</a:t>
            </a:r>
            <a:r>
              <a:rPr lang="en-US" altLang="en-US" sz="2200" dirty="0">
                <a:latin typeface="+mn-lt"/>
                <a:ea typeface="MS PGothic" charset="-128"/>
              </a:rPr>
              <a:t> If X </a:t>
            </a:r>
            <a:r>
              <a:rPr lang="en-US" altLang="en-US" sz="2200" dirty="0" smtClean="0">
                <a:latin typeface="+mn-lt"/>
              </a:rPr>
              <a:t>→</a:t>
            </a:r>
            <a:r>
              <a:rPr lang="en-US" altLang="en-US" sz="2200" dirty="0" smtClean="0">
                <a:latin typeface="+mn-lt"/>
                <a:ea typeface="MS PGothic" charset="-128"/>
              </a:rPr>
              <a:t> </a:t>
            </a:r>
            <a:r>
              <a:rPr lang="en-US" altLang="en-US" sz="2200" dirty="0">
                <a:latin typeface="+mn-lt"/>
                <a:ea typeface="MS PGothic" charset="-128"/>
              </a:rPr>
              <a:t>Y and X </a:t>
            </a:r>
            <a:r>
              <a:rPr lang="en-US" altLang="en-US" sz="2200" dirty="0" smtClean="0">
                <a:latin typeface="+mn-lt"/>
              </a:rPr>
              <a:t>→</a:t>
            </a:r>
            <a:r>
              <a:rPr lang="en-US" altLang="en-US" sz="2200" dirty="0" smtClean="0">
                <a:latin typeface="+mn-lt"/>
                <a:ea typeface="MS PGothic" charset="-128"/>
              </a:rPr>
              <a:t> </a:t>
            </a:r>
            <a:r>
              <a:rPr lang="en-US" altLang="en-US" sz="2200" dirty="0">
                <a:latin typeface="+mn-lt"/>
                <a:ea typeface="MS PGothic" charset="-128"/>
              </a:rPr>
              <a:t>Z, then X </a:t>
            </a:r>
            <a:r>
              <a:rPr lang="en-US" altLang="en-US" sz="2200" dirty="0" smtClean="0">
                <a:latin typeface="+mn-lt"/>
              </a:rPr>
              <a:t>→</a:t>
            </a:r>
            <a:r>
              <a:rPr lang="en-US" altLang="en-US" sz="2200" dirty="0" smtClean="0">
                <a:latin typeface="+mn-lt"/>
                <a:ea typeface="MS PGothic" charset="-128"/>
              </a:rPr>
              <a:t> Y</a:t>
            </a:r>
            <a:r>
              <a:rPr lang="en-US" altLang="en-US" sz="100" dirty="0" smtClean="0">
                <a:latin typeface="+mn-lt"/>
                <a:ea typeface="MS PGothic" charset="-128"/>
              </a:rPr>
              <a:t> </a:t>
            </a:r>
            <a:r>
              <a:rPr lang="en-US" altLang="en-US" sz="2200" dirty="0" smtClean="0">
                <a:latin typeface="+mn-lt"/>
                <a:ea typeface="MS PGothic" charset="-128"/>
              </a:rPr>
              <a:t>Z</a:t>
            </a:r>
            <a:endParaRPr lang="en-US" altLang="en-US" sz="2200" dirty="0">
              <a:latin typeface="+mn-lt"/>
              <a:ea typeface="MS PGothic" charset="-128"/>
            </a:endParaRPr>
          </a:p>
          <a:p>
            <a:pPr lvl="1" eaLnBrk="1" hangingPunct="1"/>
            <a:r>
              <a:rPr lang="en-US" altLang="en-US" sz="2200" b="1" dirty="0">
                <a:latin typeface="+mn-lt"/>
                <a:ea typeface="MS PGothic" charset="-128"/>
              </a:rPr>
              <a:t>Psuedotransitivity:</a:t>
            </a:r>
            <a:r>
              <a:rPr lang="en-US" altLang="en-US" sz="2200" dirty="0">
                <a:latin typeface="+mn-lt"/>
                <a:ea typeface="MS PGothic" charset="-128"/>
              </a:rPr>
              <a:t> If X </a:t>
            </a:r>
            <a:r>
              <a:rPr lang="en-US" altLang="en-US" sz="2200" dirty="0" smtClean="0">
                <a:latin typeface="+mn-lt"/>
              </a:rPr>
              <a:t>→</a:t>
            </a:r>
            <a:r>
              <a:rPr lang="en-US" altLang="en-US" sz="2200" dirty="0" smtClean="0">
                <a:latin typeface="+mn-lt"/>
                <a:ea typeface="MS PGothic" charset="-128"/>
              </a:rPr>
              <a:t> </a:t>
            </a:r>
            <a:r>
              <a:rPr lang="en-US" altLang="en-US" sz="2200" dirty="0">
                <a:latin typeface="+mn-lt"/>
                <a:ea typeface="MS PGothic" charset="-128"/>
              </a:rPr>
              <a:t>Y and </a:t>
            </a:r>
            <a:r>
              <a:rPr lang="en-US" altLang="en-US" sz="2200" dirty="0" smtClean="0">
                <a:latin typeface="+mn-lt"/>
                <a:ea typeface="MS PGothic" charset="-128"/>
              </a:rPr>
              <a:t>W</a:t>
            </a:r>
            <a:r>
              <a:rPr lang="en-US" altLang="en-US" sz="100" dirty="0" smtClean="0">
                <a:latin typeface="+mn-lt"/>
                <a:ea typeface="MS PGothic" charset="-128"/>
              </a:rPr>
              <a:t> </a:t>
            </a:r>
            <a:r>
              <a:rPr lang="en-US" altLang="en-US" sz="2200" dirty="0" smtClean="0">
                <a:latin typeface="+mn-lt"/>
                <a:ea typeface="MS PGothic" charset="-128"/>
              </a:rPr>
              <a:t>Y </a:t>
            </a:r>
            <a:r>
              <a:rPr lang="en-US" altLang="en-US" sz="2200" dirty="0" smtClean="0">
                <a:latin typeface="+mn-lt"/>
              </a:rPr>
              <a:t>→</a:t>
            </a:r>
            <a:r>
              <a:rPr lang="en-US" altLang="en-US" sz="2200" dirty="0" smtClean="0">
                <a:latin typeface="+mn-lt"/>
                <a:ea typeface="MS PGothic" charset="-128"/>
              </a:rPr>
              <a:t> </a:t>
            </a:r>
            <a:r>
              <a:rPr lang="en-US" altLang="en-US" sz="2200" dirty="0">
                <a:latin typeface="+mn-lt"/>
                <a:ea typeface="MS PGothic" charset="-128"/>
              </a:rPr>
              <a:t>Z, </a:t>
            </a:r>
            <a:r>
              <a:rPr lang="en-US" altLang="en-US" sz="2200" dirty="0" smtClean="0">
                <a:latin typeface="+mn-lt"/>
                <a:ea typeface="MS PGothic" charset="-128"/>
              </a:rPr>
              <a:t>then W</a:t>
            </a:r>
            <a:r>
              <a:rPr lang="en-US" altLang="en-US" sz="100" dirty="0" smtClean="0">
                <a:latin typeface="+mn-lt"/>
                <a:ea typeface="MS PGothic" charset="-128"/>
              </a:rPr>
              <a:t> </a:t>
            </a:r>
            <a:r>
              <a:rPr lang="en-US" altLang="en-US" sz="2200" dirty="0" smtClean="0">
                <a:latin typeface="+mn-lt"/>
                <a:ea typeface="MS PGothic" charset="-128"/>
              </a:rPr>
              <a:t>X </a:t>
            </a:r>
            <a:r>
              <a:rPr lang="en-US" altLang="en-US" sz="2200" dirty="0" smtClean="0">
                <a:latin typeface="+mn-lt"/>
              </a:rPr>
              <a:t>→</a:t>
            </a:r>
            <a:r>
              <a:rPr lang="en-US" altLang="en-US" sz="2200" dirty="0" smtClean="0">
                <a:latin typeface="+mn-lt"/>
                <a:ea typeface="MS PGothic" charset="-128"/>
              </a:rPr>
              <a:t> Z</a:t>
            </a:r>
            <a:endParaRPr lang="en-US" altLang="en-US" sz="2200" dirty="0">
              <a:latin typeface="+mn-lt"/>
              <a:ea typeface="MS PGothic" charset="-128"/>
            </a:endParaRPr>
          </a:p>
          <a:p>
            <a:pPr eaLnBrk="1" hangingPunct="1"/>
            <a:r>
              <a:rPr lang="en-US" altLang="en-US" sz="2200" dirty="0">
                <a:latin typeface="+mn-lt"/>
                <a:ea typeface="MS PGothic" charset="-128"/>
              </a:rPr>
              <a:t>The last three inference rules, as well as any other inference rules, can be deduced from </a:t>
            </a:r>
            <a:r>
              <a:rPr lang="en-US" altLang="en-US" sz="2200" dirty="0" smtClean="0">
                <a:latin typeface="+mn-lt"/>
                <a:ea typeface="MS PGothic" charset="-128"/>
              </a:rPr>
              <a:t>I</a:t>
            </a:r>
            <a:r>
              <a:rPr lang="en-US" altLang="en-US" sz="100" dirty="0" smtClean="0">
                <a:latin typeface="+mn-lt"/>
                <a:ea typeface="MS PGothic" charset="-128"/>
              </a:rPr>
              <a:t> </a:t>
            </a:r>
            <a:r>
              <a:rPr lang="en-US" altLang="en-US" sz="2200" dirty="0" smtClean="0">
                <a:latin typeface="+mn-lt"/>
                <a:ea typeface="MS PGothic" charset="-128"/>
              </a:rPr>
              <a:t>R</a:t>
            </a:r>
            <a:r>
              <a:rPr lang="en-US" altLang="en-US" sz="100" dirty="0" smtClean="0">
                <a:latin typeface="+mn-lt"/>
                <a:ea typeface="MS PGothic" charset="-128"/>
              </a:rPr>
              <a:t> </a:t>
            </a:r>
            <a:r>
              <a:rPr lang="en-US" altLang="en-US" sz="2200" dirty="0" smtClean="0">
                <a:latin typeface="+mn-lt"/>
                <a:ea typeface="MS PGothic" charset="-128"/>
              </a:rPr>
              <a:t>1</a:t>
            </a:r>
            <a:r>
              <a:rPr lang="en-US" altLang="en-US" sz="2200" dirty="0">
                <a:latin typeface="+mn-lt"/>
                <a:ea typeface="MS PGothic" charset="-128"/>
              </a:rPr>
              <a:t>, </a:t>
            </a:r>
            <a:r>
              <a:rPr lang="en-US" altLang="en-US" sz="2200" dirty="0" smtClean="0">
                <a:latin typeface="+mn-lt"/>
                <a:ea typeface="MS PGothic" charset="-128"/>
              </a:rPr>
              <a:t>I</a:t>
            </a:r>
            <a:r>
              <a:rPr lang="en-US" altLang="en-US" sz="100" dirty="0" smtClean="0">
                <a:latin typeface="+mn-lt"/>
                <a:ea typeface="MS PGothic" charset="-128"/>
              </a:rPr>
              <a:t> </a:t>
            </a:r>
            <a:r>
              <a:rPr lang="en-US" altLang="en-US" sz="2200" dirty="0" smtClean="0">
                <a:latin typeface="+mn-lt"/>
                <a:ea typeface="MS PGothic" charset="-128"/>
              </a:rPr>
              <a:t>R</a:t>
            </a:r>
            <a:r>
              <a:rPr lang="en-US" altLang="en-US" sz="100" dirty="0" smtClean="0">
                <a:latin typeface="+mn-lt"/>
                <a:ea typeface="MS PGothic" charset="-128"/>
              </a:rPr>
              <a:t> </a:t>
            </a:r>
            <a:r>
              <a:rPr lang="en-US" altLang="en-US" sz="2200" dirty="0" smtClean="0">
                <a:latin typeface="+mn-lt"/>
                <a:ea typeface="MS PGothic" charset="-128"/>
              </a:rPr>
              <a:t>2</a:t>
            </a:r>
            <a:r>
              <a:rPr lang="en-US" altLang="en-US" sz="2200" dirty="0">
                <a:latin typeface="+mn-lt"/>
                <a:ea typeface="MS PGothic" charset="-128"/>
              </a:rPr>
              <a:t>, and </a:t>
            </a:r>
            <a:r>
              <a:rPr lang="en-US" altLang="en-US" sz="2200" dirty="0" smtClean="0">
                <a:latin typeface="+mn-lt"/>
                <a:ea typeface="MS PGothic" charset="-128"/>
              </a:rPr>
              <a:t>I</a:t>
            </a:r>
            <a:r>
              <a:rPr lang="en-US" altLang="en-US" sz="100" dirty="0" smtClean="0">
                <a:latin typeface="+mn-lt"/>
                <a:ea typeface="MS PGothic" charset="-128"/>
              </a:rPr>
              <a:t> </a:t>
            </a:r>
            <a:r>
              <a:rPr lang="en-US" altLang="en-US" sz="2200" dirty="0" smtClean="0">
                <a:latin typeface="+mn-lt"/>
                <a:ea typeface="MS PGothic" charset="-128"/>
              </a:rPr>
              <a:t>R</a:t>
            </a:r>
            <a:r>
              <a:rPr lang="en-US" altLang="en-US" sz="100" dirty="0" smtClean="0">
                <a:latin typeface="+mn-lt"/>
                <a:ea typeface="MS PGothic" charset="-128"/>
              </a:rPr>
              <a:t> </a:t>
            </a:r>
            <a:r>
              <a:rPr lang="en-US" altLang="en-US" sz="2200" dirty="0" smtClean="0">
                <a:latin typeface="+mn-lt"/>
                <a:ea typeface="MS PGothic" charset="-128"/>
              </a:rPr>
              <a:t>3 </a:t>
            </a:r>
            <a:r>
              <a:rPr lang="en-US" altLang="en-US" sz="2200" dirty="0">
                <a:latin typeface="+mn-lt"/>
                <a:ea typeface="MS PGothic" charset="-128"/>
              </a:rPr>
              <a:t>(completeness property</a:t>
            </a:r>
            <a:r>
              <a:rPr lang="en-US" altLang="en-US" sz="2200" dirty="0" smtClean="0">
                <a:latin typeface="+mn-lt"/>
                <a:ea typeface="MS PGothic" charset="-128"/>
              </a:rPr>
              <a:t>)</a:t>
            </a:r>
            <a:endParaRPr lang="en-US" altLang="en-US" sz="2200" dirty="0">
              <a:latin typeface="+mn-lt"/>
              <a:ea typeface="MS PGothic" charset="-128"/>
            </a:endParaRPr>
          </a:p>
        </p:txBody>
      </p:sp>
    </p:spTree>
    <p:extLst>
      <p:ext uri="{BB962C8B-B14F-4D97-AF65-F5344CB8AC3E}">
        <p14:creationId xmlns:p14="http://schemas.microsoft.com/office/powerpoint/2010/main" val="1132440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MS PGothic" charset="-128"/>
              </a:rPr>
              <a:t>Closure</a:t>
            </a:r>
            <a:endParaRPr lang="en-US" dirty="0"/>
          </a:p>
        </p:txBody>
      </p:sp>
      <p:sp>
        <p:nvSpPr>
          <p:cNvPr id="17" name="Text Placeholder 16"/>
          <p:cNvSpPr>
            <a:spLocks noGrp="1"/>
          </p:cNvSpPr>
          <p:nvPr>
            <p:ph type="body" idx="1"/>
          </p:nvPr>
        </p:nvSpPr>
        <p:spPr>
          <a:xfrm>
            <a:off x="457199" y="1585453"/>
            <a:ext cx="4916757" cy="533400"/>
          </a:xfrm>
        </p:spPr>
        <p:txBody>
          <a:bodyPr/>
          <a:lstStyle/>
          <a:p>
            <a:r>
              <a:rPr lang="en-US" altLang="en-US" sz="2200" b="1" dirty="0">
                <a:latin typeface="+mn-lt"/>
                <a:ea typeface="MS PGothic" charset="-128"/>
              </a:rPr>
              <a:t>Closure</a:t>
            </a:r>
            <a:r>
              <a:rPr lang="en-US" altLang="en-US" sz="2200" dirty="0">
                <a:latin typeface="+mn-lt"/>
                <a:ea typeface="MS PGothic" charset="-128"/>
              </a:rPr>
              <a:t> of a set F of </a:t>
            </a:r>
            <a:r>
              <a:rPr lang="en-US" altLang="en-US" sz="2200" dirty="0" smtClean="0">
                <a:latin typeface="+mn-lt"/>
                <a:ea typeface="MS PGothic" charset="-128"/>
              </a:rPr>
              <a:t>F</a:t>
            </a:r>
            <a:r>
              <a:rPr lang="en-US" altLang="en-US" sz="100" dirty="0" smtClean="0">
                <a:latin typeface="+mn-lt"/>
                <a:ea typeface="MS PGothic" charset="-128"/>
              </a:rPr>
              <a:t> </a:t>
            </a:r>
            <a:r>
              <a:rPr lang="en-US" altLang="en-US" sz="2200" dirty="0" smtClean="0">
                <a:latin typeface="+mn-lt"/>
                <a:ea typeface="MS PGothic" charset="-128"/>
              </a:rPr>
              <a:t>D</a:t>
            </a:r>
            <a:r>
              <a:rPr lang="en-US" altLang="en-US" sz="100" dirty="0" smtClean="0">
                <a:latin typeface="+mn-lt"/>
                <a:ea typeface="MS PGothic" charset="-128"/>
              </a:rPr>
              <a:t> </a:t>
            </a:r>
            <a:r>
              <a:rPr lang="en-US" altLang="en-US" sz="2200" dirty="0" smtClean="0">
                <a:latin typeface="+mn-lt"/>
                <a:ea typeface="MS PGothic" charset="-128"/>
              </a:rPr>
              <a:t>s </a:t>
            </a:r>
            <a:r>
              <a:rPr lang="en-US" altLang="en-US" sz="2200" dirty="0">
                <a:latin typeface="+mn-lt"/>
                <a:ea typeface="MS PGothic" charset="-128"/>
              </a:rPr>
              <a:t>is the set</a:t>
            </a:r>
            <a:endParaRPr lang="en-US" sz="2200" dirty="0">
              <a:latin typeface="+mn-lt"/>
            </a:endParaRPr>
          </a:p>
        </p:txBody>
      </p:sp>
      <p:graphicFrame>
        <p:nvGraphicFramePr>
          <p:cNvPr id="9" name="Object 8" descr="F to the power of plus"/>
          <p:cNvGraphicFramePr>
            <a:graphicFrameLocks noChangeAspect="1"/>
          </p:cNvGraphicFramePr>
          <p:nvPr>
            <p:extLst>
              <p:ext uri="{D42A27DB-BD31-4B8C-83A1-F6EECF244321}">
                <p14:modId xmlns:p14="http://schemas.microsoft.com/office/powerpoint/2010/main" val="2158813623"/>
              </p:ext>
            </p:extLst>
          </p:nvPr>
        </p:nvGraphicFramePr>
        <p:xfrm>
          <a:off x="5373957" y="1668981"/>
          <a:ext cx="356564" cy="356564"/>
        </p:xfrm>
        <a:graphic>
          <a:graphicData uri="http://schemas.openxmlformats.org/presentationml/2006/ole">
            <mc:AlternateContent xmlns:mc="http://schemas.openxmlformats.org/markup-compatibility/2006">
              <mc:Choice xmlns:v="urn:schemas-microsoft-com:vml" Requires="v">
                <p:oleObj spid="_x0000_s24122" name="Equation" r:id="rId3" imgW="190440" imgH="190440" progId="Equation.DSMT4">
                  <p:embed/>
                </p:oleObj>
              </mc:Choice>
              <mc:Fallback>
                <p:oleObj name="Equation" r:id="rId3" imgW="190440" imgH="190440" progId="Equation.DSMT4">
                  <p:embed/>
                  <p:pic>
                    <p:nvPicPr>
                      <p:cNvPr id="0" name=""/>
                      <p:cNvPicPr/>
                      <p:nvPr/>
                    </p:nvPicPr>
                    <p:blipFill>
                      <a:blip r:embed="rId4"/>
                      <a:stretch>
                        <a:fillRect/>
                      </a:stretch>
                    </p:blipFill>
                    <p:spPr>
                      <a:xfrm>
                        <a:off x="5373957" y="1668981"/>
                        <a:ext cx="356564" cy="356564"/>
                      </a:xfrm>
                      <a:prstGeom prst="rect">
                        <a:avLst/>
                      </a:prstGeom>
                    </p:spPr>
                  </p:pic>
                </p:oleObj>
              </mc:Fallback>
            </mc:AlternateContent>
          </a:graphicData>
        </a:graphic>
      </p:graphicFrame>
      <p:sp>
        <p:nvSpPr>
          <p:cNvPr id="19" name="Content Placeholder 18"/>
          <p:cNvSpPr>
            <a:spLocks noGrp="1"/>
          </p:cNvSpPr>
          <p:nvPr>
            <p:ph sz="quarter" idx="13"/>
          </p:nvPr>
        </p:nvSpPr>
        <p:spPr>
          <a:xfrm>
            <a:off x="5825613" y="1599645"/>
            <a:ext cx="1415845" cy="440648"/>
          </a:xfrm>
        </p:spPr>
        <p:txBody>
          <a:bodyPr/>
          <a:lstStyle/>
          <a:p>
            <a:pPr marL="0" indent="0">
              <a:buNone/>
            </a:pPr>
            <a:r>
              <a:rPr lang="en-US" altLang="en-US" sz="2200" dirty="0" smtClean="0">
                <a:latin typeface="+mn-lt"/>
                <a:ea typeface="MS PGothic" charset="-128"/>
              </a:rPr>
              <a:t>of </a:t>
            </a:r>
            <a:r>
              <a:rPr lang="en-US" altLang="en-US" sz="2200" dirty="0">
                <a:latin typeface="+mn-lt"/>
                <a:ea typeface="MS PGothic" charset="-128"/>
              </a:rPr>
              <a:t>all </a:t>
            </a:r>
            <a:r>
              <a:rPr lang="en-US" altLang="en-US" sz="2200" dirty="0" smtClean="0">
                <a:latin typeface="+mn-lt"/>
                <a:ea typeface="MS PGothic" charset="-128"/>
              </a:rPr>
              <a:t>F</a:t>
            </a:r>
            <a:r>
              <a:rPr lang="en-US" altLang="en-US" sz="100" dirty="0" smtClean="0">
                <a:latin typeface="+mn-lt"/>
                <a:ea typeface="MS PGothic" charset="-128"/>
              </a:rPr>
              <a:t> </a:t>
            </a:r>
            <a:r>
              <a:rPr lang="en-US" altLang="en-US" sz="2200" dirty="0" smtClean="0">
                <a:latin typeface="+mn-lt"/>
                <a:ea typeface="MS PGothic" charset="-128"/>
              </a:rPr>
              <a:t>D</a:t>
            </a:r>
            <a:r>
              <a:rPr lang="en-US" altLang="en-US" sz="100" dirty="0" smtClean="0">
                <a:latin typeface="+mn-lt"/>
                <a:ea typeface="MS PGothic" charset="-128"/>
              </a:rPr>
              <a:t> </a:t>
            </a:r>
            <a:r>
              <a:rPr lang="en-US" altLang="en-US" sz="2200" dirty="0" smtClean="0">
                <a:latin typeface="+mn-lt"/>
                <a:ea typeface="MS PGothic" charset="-128"/>
              </a:rPr>
              <a:t>s</a:t>
            </a:r>
            <a:endParaRPr lang="en-US" sz="2200" dirty="0">
              <a:latin typeface="+mn-lt"/>
            </a:endParaRPr>
          </a:p>
        </p:txBody>
      </p:sp>
      <p:sp>
        <p:nvSpPr>
          <p:cNvPr id="20" name="Content Placeholder 19"/>
          <p:cNvSpPr>
            <a:spLocks noGrp="1"/>
          </p:cNvSpPr>
          <p:nvPr>
            <p:ph sz="quarter" idx="14"/>
          </p:nvPr>
        </p:nvSpPr>
        <p:spPr>
          <a:xfrm>
            <a:off x="457200" y="2084189"/>
            <a:ext cx="8232775" cy="361261"/>
          </a:xfrm>
        </p:spPr>
        <p:txBody>
          <a:bodyPr/>
          <a:lstStyle/>
          <a:p>
            <a:pPr marL="0" indent="265113">
              <a:buNone/>
            </a:pPr>
            <a:r>
              <a:rPr lang="en-US" altLang="en-US" sz="2200" dirty="0">
                <a:latin typeface="+mn-lt"/>
                <a:ea typeface="MS PGothic" charset="-128"/>
              </a:rPr>
              <a:t>that can be inferred from </a:t>
            </a:r>
            <a:r>
              <a:rPr lang="en-US" altLang="en-US" sz="2200" dirty="0" smtClean="0">
                <a:latin typeface="+mn-lt"/>
                <a:ea typeface="MS PGothic" charset="-128"/>
              </a:rPr>
              <a:t>F</a:t>
            </a:r>
            <a:endParaRPr lang="en-US" altLang="en-US" sz="2200" dirty="0">
              <a:latin typeface="+mn-lt"/>
              <a:ea typeface="MS PGothic" charset="-128"/>
            </a:endParaRPr>
          </a:p>
        </p:txBody>
      </p:sp>
      <p:sp>
        <p:nvSpPr>
          <p:cNvPr id="18" name="Content Placeholder 17"/>
          <p:cNvSpPr>
            <a:spLocks noGrp="1"/>
          </p:cNvSpPr>
          <p:nvPr>
            <p:ph sz="quarter" idx="15"/>
          </p:nvPr>
        </p:nvSpPr>
        <p:spPr>
          <a:xfrm>
            <a:off x="457200" y="2553940"/>
            <a:ext cx="7669161" cy="439329"/>
          </a:xfrm>
        </p:spPr>
        <p:txBody>
          <a:bodyPr/>
          <a:lstStyle/>
          <a:p>
            <a:r>
              <a:rPr lang="en-US" altLang="en-US" sz="2200" b="1" dirty="0">
                <a:latin typeface="+mn-lt"/>
                <a:ea typeface="MS PGothic" charset="-128"/>
              </a:rPr>
              <a:t>Closure</a:t>
            </a:r>
            <a:r>
              <a:rPr lang="en-US" altLang="en-US" sz="2200" dirty="0">
                <a:latin typeface="+mn-lt"/>
                <a:ea typeface="MS PGothic" charset="-128"/>
              </a:rPr>
              <a:t> of a set of attributes X with respect to F is the set</a:t>
            </a:r>
            <a:endParaRPr lang="en-US" sz="2200" dirty="0">
              <a:latin typeface="+mn-lt"/>
            </a:endParaRPr>
          </a:p>
        </p:txBody>
      </p:sp>
      <p:graphicFrame>
        <p:nvGraphicFramePr>
          <p:cNvPr id="10" name="Object 9" descr="X to the power of plus"/>
          <p:cNvGraphicFramePr>
            <a:graphicFrameLocks noChangeAspect="1"/>
          </p:cNvGraphicFramePr>
          <p:nvPr>
            <p:extLst>
              <p:ext uri="{D42A27DB-BD31-4B8C-83A1-F6EECF244321}">
                <p14:modId xmlns:p14="http://schemas.microsoft.com/office/powerpoint/2010/main" val="3334322365"/>
              </p:ext>
            </p:extLst>
          </p:nvPr>
        </p:nvGraphicFramePr>
        <p:xfrm>
          <a:off x="8132817" y="2612859"/>
          <a:ext cx="426132" cy="340910"/>
        </p:xfrm>
        <a:graphic>
          <a:graphicData uri="http://schemas.openxmlformats.org/presentationml/2006/ole">
            <mc:AlternateContent xmlns:mc="http://schemas.openxmlformats.org/markup-compatibility/2006">
              <mc:Choice xmlns:v="urn:schemas-microsoft-com:vml" Requires="v">
                <p:oleObj spid="_x0000_s24123" name="Equation" r:id="rId5" imgW="253800" imgH="203040" progId="Equation.DSMT4">
                  <p:embed/>
                </p:oleObj>
              </mc:Choice>
              <mc:Fallback>
                <p:oleObj name="Equation" r:id="rId5" imgW="253800" imgH="203040" progId="Equation.DSMT4">
                  <p:embed/>
                  <p:pic>
                    <p:nvPicPr>
                      <p:cNvPr id="0" name=""/>
                      <p:cNvPicPr/>
                      <p:nvPr/>
                    </p:nvPicPr>
                    <p:blipFill>
                      <a:blip r:embed="rId6"/>
                      <a:stretch>
                        <a:fillRect/>
                      </a:stretch>
                    </p:blipFill>
                    <p:spPr>
                      <a:xfrm>
                        <a:off x="8132817" y="2612859"/>
                        <a:ext cx="426132" cy="340910"/>
                      </a:xfrm>
                      <a:prstGeom prst="rect">
                        <a:avLst/>
                      </a:prstGeom>
                    </p:spPr>
                  </p:pic>
                </p:oleObj>
              </mc:Fallback>
            </mc:AlternateContent>
          </a:graphicData>
        </a:graphic>
      </p:graphicFrame>
      <p:sp>
        <p:nvSpPr>
          <p:cNvPr id="21" name="Content Placeholder 20"/>
          <p:cNvSpPr>
            <a:spLocks noGrp="1"/>
          </p:cNvSpPr>
          <p:nvPr>
            <p:ph sz="quarter" idx="16"/>
          </p:nvPr>
        </p:nvSpPr>
        <p:spPr>
          <a:xfrm>
            <a:off x="457200" y="2996940"/>
            <a:ext cx="8229600" cy="467062"/>
          </a:xfrm>
        </p:spPr>
        <p:txBody>
          <a:bodyPr/>
          <a:lstStyle/>
          <a:p>
            <a:pPr marL="0" indent="265113">
              <a:buNone/>
            </a:pPr>
            <a:r>
              <a:rPr lang="en-US" altLang="en-US" sz="2200" dirty="0">
                <a:latin typeface="+mn-lt"/>
                <a:ea typeface="MS PGothic" charset="-128"/>
              </a:rPr>
              <a:t>of all attributes that are </a:t>
            </a:r>
            <a:r>
              <a:rPr lang="en-US" altLang="en-US" sz="2200" dirty="0" smtClean="0">
                <a:latin typeface="+mn-lt"/>
                <a:ea typeface="MS PGothic" charset="-128"/>
              </a:rPr>
              <a:t>functionally </a:t>
            </a:r>
            <a:r>
              <a:rPr lang="en-US" altLang="en-US" sz="2200" dirty="0">
                <a:latin typeface="+mn-lt"/>
                <a:ea typeface="MS PGothic" charset="-128"/>
              </a:rPr>
              <a:t>determined by </a:t>
            </a:r>
            <a:r>
              <a:rPr lang="en-US" altLang="en-US" sz="2200" dirty="0" smtClean="0">
                <a:latin typeface="+mn-lt"/>
                <a:ea typeface="MS PGothic" charset="-128"/>
              </a:rPr>
              <a:t>X</a:t>
            </a:r>
            <a:endParaRPr lang="en-US" altLang="en-US" sz="2200" dirty="0">
              <a:latin typeface="+mn-lt"/>
              <a:ea typeface="MS PGothic" charset="-128"/>
            </a:endParaRPr>
          </a:p>
        </p:txBody>
      </p:sp>
      <p:sp>
        <p:nvSpPr>
          <p:cNvPr id="22" name="Content Placeholder 21"/>
          <p:cNvSpPr>
            <a:spLocks noGrp="1"/>
          </p:cNvSpPr>
          <p:nvPr>
            <p:ph sz="quarter" idx="17"/>
          </p:nvPr>
        </p:nvSpPr>
        <p:spPr>
          <a:xfrm>
            <a:off x="457200" y="3441291"/>
            <a:ext cx="402011" cy="500063"/>
          </a:xfrm>
        </p:spPr>
        <p:txBody>
          <a:bodyPr/>
          <a:lstStyle/>
          <a:p>
            <a:r>
              <a:rPr lang="en-US" sz="2200" dirty="0" smtClean="0">
                <a:latin typeface="+mn-lt"/>
              </a:rPr>
              <a:t> </a:t>
            </a:r>
            <a:endParaRPr lang="en-US" sz="2200" dirty="0">
              <a:latin typeface="+mn-lt"/>
            </a:endParaRPr>
          </a:p>
        </p:txBody>
      </p:sp>
      <p:graphicFrame>
        <p:nvGraphicFramePr>
          <p:cNvPr id="11" name="Object 10" descr="X to the power of plus"/>
          <p:cNvGraphicFramePr>
            <a:graphicFrameLocks noChangeAspect="1"/>
          </p:cNvGraphicFramePr>
          <p:nvPr>
            <p:extLst>
              <p:ext uri="{D42A27DB-BD31-4B8C-83A1-F6EECF244321}">
                <p14:modId xmlns:p14="http://schemas.microsoft.com/office/powerpoint/2010/main" val="3056995882"/>
              </p:ext>
            </p:extLst>
          </p:nvPr>
        </p:nvGraphicFramePr>
        <p:xfrm>
          <a:off x="771871" y="3544543"/>
          <a:ext cx="404277" cy="382811"/>
        </p:xfrm>
        <a:graphic>
          <a:graphicData uri="http://schemas.openxmlformats.org/presentationml/2006/ole">
            <mc:AlternateContent xmlns:mc="http://schemas.openxmlformats.org/markup-compatibility/2006">
              <mc:Choice xmlns:v="urn:schemas-microsoft-com:vml" Requires="v">
                <p:oleObj spid="_x0000_s24124" name="Equation" r:id="rId7" imgW="241200" imgH="228600" progId="Equation.DSMT4">
                  <p:embed/>
                </p:oleObj>
              </mc:Choice>
              <mc:Fallback>
                <p:oleObj name="Equation" r:id="rId7" imgW="241200" imgH="228600" progId="Equation.DSMT4">
                  <p:embed/>
                  <p:pic>
                    <p:nvPicPr>
                      <p:cNvPr id="10" name="Object 9"/>
                      <p:cNvPicPr/>
                      <p:nvPr/>
                    </p:nvPicPr>
                    <p:blipFill>
                      <a:blip r:embed="rId8"/>
                      <a:stretch>
                        <a:fillRect/>
                      </a:stretch>
                    </p:blipFill>
                    <p:spPr>
                      <a:xfrm>
                        <a:off x="771871" y="3544543"/>
                        <a:ext cx="404277" cy="382811"/>
                      </a:xfrm>
                      <a:prstGeom prst="rect">
                        <a:avLst/>
                      </a:prstGeom>
                    </p:spPr>
                  </p:pic>
                </p:oleObj>
              </mc:Fallback>
            </mc:AlternateContent>
          </a:graphicData>
        </a:graphic>
      </p:graphicFrame>
      <p:sp>
        <p:nvSpPr>
          <p:cNvPr id="13" name="Content Placeholder 12"/>
          <p:cNvSpPr>
            <a:spLocks noGrp="1"/>
          </p:cNvSpPr>
          <p:nvPr>
            <p:ph sz="quarter" idx="19"/>
          </p:nvPr>
        </p:nvSpPr>
        <p:spPr>
          <a:xfrm>
            <a:off x="1187482" y="3467673"/>
            <a:ext cx="7204351" cy="547820"/>
          </a:xfrm>
        </p:spPr>
        <p:txBody>
          <a:bodyPr/>
          <a:lstStyle/>
          <a:p>
            <a:pPr marL="0" indent="0">
              <a:buNone/>
            </a:pPr>
            <a:r>
              <a:rPr lang="en-US" altLang="en-US" sz="2200" dirty="0">
                <a:latin typeface="+mn-lt"/>
                <a:ea typeface="MS PGothic" charset="-128"/>
              </a:rPr>
              <a:t>can be calculated by repeatedly applying </a:t>
            </a:r>
            <a:r>
              <a:rPr lang="en-US" altLang="en-US" sz="2200" dirty="0" smtClean="0">
                <a:latin typeface="+mn-lt"/>
                <a:ea typeface="MS PGothic" charset="-128"/>
              </a:rPr>
              <a:t>I</a:t>
            </a:r>
            <a:r>
              <a:rPr lang="en-US" altLang="en-US" sz="100" dirty="0" smtClean="0">
                <a:latin typeface="+mn-lt"/>
                <a:ea typeface="MS PGothic" charset="-128"/>
              </a:rPr>
              <a:t> </a:t>
            </a:r>
            <a:r>
              <a:rPr lang="en-US" altLang="en-US" sz="2200" dirty="0" smtClean="0">
                <a:latin typeface="+mn-lt"/>
                <a:ea typeface="MS PGothic" charset="-128"/>
              </a:rPr>
              <a:t>R1</a:t>
            </a:r>
            <a:r>
              <a:rPr lang="en-US" altLang="en-US" sz="2200" dirty="0">
                <a:latin typeface="+mn-lt"/>
                <a:ea typeface="MS PGothic" charset="-128"/>
              </a:rPr>
              <a:t>, </a:t>
            </a:r>
            <a:r>
              <a:rPr lang="en-US" altLang="en-US" sz="2200" dirty="0" smtClean="0">
                <a:latin typeface="+mn-lt"/>
                <a:ea typeface="MS PGothic" charset="-128"/>
              </a:rPr>
              <a:t>I</a:t>
            </a:r>
            <a:r>
              <a:rPr lang="en-US" altLang="en-US" sz="100" dirty="0" smtClean="0">
                <a:latin typeface="+mn-lt"/>
                <a:ea typeface="MS PGothic" charset="-128"/>
              </a:rPr>
              <a:t> </a:t>
            </a:r>
            <a:r>
              <a:rPr lang="en-US" altLang="en-US" sz="2200" dirty="0" smtClean="0">
                <a:latin typeface="+mn-lt"/>
                <a:ea typeface="MS PGothic" charset="-128"/>
              </a:rPr>
              <a:t>R2</a:t>
            </a:r>
            <a:r>
              <a:rPr lang="en-US" altLang="en-US" sz="2200" dirty="0">
                <a:latin typeface="+mn-lt"/>
                <a:ea typeface="MS PGothic" charset="-128"/>
              </a:rPr>
              <a:t>, </a:t>
            </a:r>
            <a:r>
              <a:rPr lang="en-US" altLang="en-US" sz="2200" dirty="0" smtClean="0">
                <a:latin typeface="+mn-lt"/>
                <a:ea typeface="MS PGothic" charset="-128"/>
              </a:rPr>
              <a:t>I</a:t>
            </a:r>
            <a:r>
              <a:rPr lang="en-US" altLang="en-US" sz="100" dirty="0" smtClean="0">
                <a:latin typeface="+mn-lt"/>
                <a:ea typeface="MS PGothic" charset="-128"/>
              </a:rPr>
              <a:t> </a:t>
            </a:r>
            <a:r>
              <a:rPr lang="en-US" altLang="en-US" sz="2200" dirty="0" smtClean="0">
                <a:latin typeface="+mn-lt"/>
                <a:ea typeface="MS PGothic" charset="-128"/>
              </a:rPr>
              <a:t>R3</a:t>
            </a:r>
            <a:endParaRPr lang="en-US" altLang="en-US" sz="2200" dirty="0">
              <a:latin typeface="+mn-lt"/>
              <a:ea typeface="MS PGothic" charset="-128"/>
            </a:endParaRPr>
          </a:p>
        </p:txBody>
      </p:sp>
      <p:sp>
        <p:nvSpPr>
          <p:cNvPr id="14" name="Content Placeholder 13"/>
          <p:cNvSpPr>
            <a:spLocks noGrp="1"/>
          </p:cNvSpPr>
          <p:nvPr>
            <p:ph sz="quarter" idx="20"/>
          </p:nvPr>
        </p:nvSpPr>
        <p:spPr>
          <a:xfrm>
            <a:off x="457200" y="3881554"/>
            <a:ext cx="8229599" cy="528226"/>
          </a:xfrm>
        </p:spPr>
        <p:txBody>
          <a:bodyPr/>
          <a:lstStyle/>
          <a:p>
            <a:pPr marL="0" indent="265113">
              <a:buNone/>
            </a:pPr>
            <a:r>
              <a:rPr lang="en-US" altLang="en-US" sz="2200" dirty="0">
                <a:latin typeface="+mn-lt"/>
                <a:ea typeface="MS PGothic" charset="-128"/>
              </a:rPr>
              <a:t>using the </a:t>
            </a:r>
            <a:r>
              <a:rPr lang="en-US" altLang="en-US" sz="2200" dirty="0" smtClean="0">
                <a:latin typeface="+mn-lt"/>
                <a:ea typeface="MS PGothic" charset="-128"/>
              </a:rPr>
              <a:t>F</a:t>
            </a:r>
            <a:r>
              <a:rPr lang="en-US" altLang="en-US" sz="100" dirty="0" smtClean="0">
                <a:latin typeface="+mn-lt"/>
                <a:ea typeface="MS PGothic" charset="-128"/>
              </a:rPr>
              <a:t> </a:t>
            </a:r>
            <a:r>
              <a:rPr lang="en-US" altLang="en-US" sz="2200" dirty="0" smtClean="0">
                <a:latin typeface="+mn-lt"/>
                <a:ea typeface="MS PGothic" charset="-128"/>
              </a:rPr>
              <a:t>D</a:t>
            </a:r>
            <a:r>
              <a:rPr lang="en-US" altLang="en-US" sz="100" dirty="0" smtClean="0">
                <a:latin typeface="+mn-lt"/>
                <a:ea typeface="MS PGothic" charset="-128"/>
              </a:rPr>
              <a:t> </a:t>
            </a:r>
            <a:r>
              <a:rPr lang="en-US" altLang="en-US" sz="2200" dirty="0" smtClean="0">
                <a:latin typeface="+mn-lt"/>
                <a:ea typeface="MS PGothic" charset="-128"/>
              </a:rPr>
              <a:t>s </a:t>
            </a:r>
            <a:r>
              <a:rPr lang="en-US" altLang="en-US" sz="2200" dirty="0">
                <a:latin typeface="+mn-lt"/>
                <a:ea typeface="MS PGothic" charset="-128"/>
              </a:rPr>
              <a:t>in </a:t>
            </a:r>
            <a:r>
              <a:rPr lang="en-US" altLang="en-US" sz="2200" dirty="0" smtClean="0">
                <a:latin typeface="+mn-lt"/>
                <a:ea typeface="MS PGothic" charset="-128"/>
              </a:rPr>
              <a:t>F</a:t>
            </a:r>
            <a:endParaRPr lang="en-US" altLang="en-US" sz="2200" dirty="0">
              <a:latin typeface="+mn-lt"/>
              <a:ea typeface="MS PGothic" charset="-128"/>
            </a:endParaRPr>
          </a:p>
        </p:txBody>
      </p:sp>
    </p:spTree>
    <p:extLst>
      <p:ext uri="{BB962C8B-B14F-4D97-AF65-F5344CB8AC3E}">
        <p14:creationId xmlns:p14="http://schemas.microsoft.com/office/powerpoint/2010/main" val="756966728"/>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9581</TotalTime>
  <Words>5303</Words>
  <Application>Microsoft Office PowerPoint</Application>
  <PresentationFormat>On-screen Show (4:3)</PresentationFormat>
  <Paragraphs>504</Paragraphs>
  <Slides>62</Slides>
  <Notes>3</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62</vt:i4>
      </vt:variant>
    </vt:vector>
  </HeadingPairs>
  <TitlesOfParts>
    <vt:vector size="75" baseType="lpstr">
      <vt:lpstr>MS PGothic</vt:lpstr>
      <vt:lpstr>MS PGothic</vt:lpstr>
      <vt:lpstr>Arial</vt:lpstr>
      <vt:lpstr>Courier New</vt:lpstr>
      <vt:lpstr>Noto Sans Symbols</vt:lpstr>
      <vt:lpstr>Symbol</vt:lpstr>
      <vt:lpstr>Times New Roman</vt:lpstr>
      <vt:lpstr>Verdana</vt:lpstr>
      <vt:lpstr>Wingdings</vt:lpstr>
      <vt:lpstr>Wingdings 3</vt:lpstr>
      <vt:lpstr>508 Lecture</vt:lpstr>
      <vt:lpstr>1_508 Lecture</vt:lpstr>
      <vt:lpstr>Equation</vt:lpstr>
      <vt:lpstr>Fundamentals of Database Systems</vt:lpstr>
      <vt:lpstr>Learning Objectives (1 of 2)</vt:lpstr>
      <vt:lpstr>Learning Objectives (2 of 2)</vt:lpstr>
      <vt:lpstr>15.1 Functional Dependencies : Inference Rules, Equivalence and Minimal Cover</vt:lpstr>
      <vt:lpstr>Defining Functional Dependencies</vt:lpstr>
      <vt:lpstr>15.1.1 Inference Rules for F D s (1 of 3)</vt:lpstr>
      <vt:lpstr>Inference Rules for F D s (2 of 3) </vt:lpstr>
      <vt:lpstr>Inference Rules for F D s (3 of 3) </vt:lpstr>
      <vt:lpstr>Closure</vt:lpstr>
      <vt:lpstr>Algorithm to determine Closure</vt:lpstr>
      <vt:lpstr>Example of Closure (1 of 2) </vt:lpstr>
      <vt:lpstr>Example of Closure (2 of 2) </vt:lpstr>
      <vt:lpstr>15.1.2 Equivalence of Sets of F D s </vt:lpstr>
      <vt:lpstr>15.1.3 Finding Minimal Cover of F D s</vt:lpstr>
      <vt:lpstr>Minimal Sets of F D s (1 of 3)</vt:lpstr>
      <vt:lpstr>Minimal Sets of F D s (2 of 3)</vt:lpstr>
      <vt:lpstr>Computing the Minimal Sets of F D s (1 of 2)</vt:lpstr>
      <vt:lpstr>Computing the Minimal Sets of F D s (2 of 2)</vt:lpstr>
      <vt:lpstr>Minimal Sets of F D s (3 of 3)</vt:lpstr>
      <vt:lpstr>Designing a Set of Relations (1 of 2)</vt:lpstr>
      <vt:lpstr>Designing a Set of Relations (2 of 2)</vt:lpstr>
      <vt:lpstr>Algorithm to determine the key of a relation</vt:lpstr>
      <vt:lpstr>15.2 Properties of Relational Decompositions (1 of 11)</vt:lpstr>
      <vt:lpstr>Properties of Relational Decompositions (2 of 11)</vt:lpstr>
      <vt:lpstr>Properties of Relational Decompositions (3 of 11)</vt:lpstr>
      <vt:lpstr>Properties of Relational Decompositions (4 of 11)</vt:lpstr>
      <vt:lpstr>Properties of Relational Decompositions (5 of 11)</vt:lpstr>
      <vt:lpstr>Figure 14.13a Boyce-Codd Normal Form</vt:lpstr>
      <vt:lpstr>Figure 14.12 Normalization into 2N F and 3N F (1 of 2)</vt:lpstr>
      <vt:lpstr>Figure 14.12 Normalization into 2N F and 3N F (2 of 2)</vt:lpstr>
      <vt:lpstr>Properties of Relational Decompositions (6 of 11)</vt:lpstr>
      <vt:lpstr>Properties of Relational Decompositions (7 of 11)</vt:lpstr>
      <vt:lpstr>Properties of Relational Decompositions (8 of 11)</vt:lpstr>
      <vt:lpstr>Properties of Relational Decompositions (9 of 11)</vt:lpstr>
      <vt:lpstr>Properties of Relational Decompositions (10 of 11)</vt:lpstr>
      <vt:lpstr>Test for checking non-additivity of Binary Relational Decompositions</vt:lpstr>
      <vt:lpstr>Properties of Relational Decompositions (11 of 11)</vt:lpstr>
      <vt:lpstr>15.3 Algorithms for Relational Database Schema Design (1 of 2)</vt:lpstr>
      <vt:lpstr>Algorithms for Relational Database Schema Design (2 of 2)</vt:lpstr>
      <vt:lpstr>15.4 Problems with Null Values and Dangling Tuples (1 of 5)</vt:lpstr>
      <vt:lpstr>Problems with Null Values and Dangling Tuples (2 of 5)</vt:lpstr>
      <vt:lpstr>Problems with Null Values and Dangling Tuples (3 of 5)</vt:lpstr>
      <vt:lpstr>Problems with Null Values and Dangling Tuples (4 of 5)</vt:lpstr>
      <vt:lpstr>Problems with Null Values and Dangling Tuples (5 of 5)</vt:lpstr>
      <vt:lpstr>About Normalization Algorithms</vt:lpstr>
      <vt:lpstr>Summary of Algorithms for Relational Database Schema Design (1 of 2)</vt:lpstr>
      <vt:lpstr>Summary of Algorithms for Relational Database Schema Design (2 of 2)</vt:lpstr>
      <vt:lpstr>15.5 Multivalued Dependencies and Fourth Normal Form – Further Discussion (1 of 6)</vt:lpstr>
      <vt:lpstr>Multivalued Dependencies and Fourth Normal Form (1 of 5)</vt:lpstr>
      <vt:lpstr>Multivalued Dependencies and Fourth Normal Form (2 of 5)</vt:lpstr>
      <vt:lpstr>Multivalued Dependencies and Fourth Normal Form (3 of 5)</vt:lpstr>
      <vt:lpstr>Multivalued Dependencies and Fourth Normal Form (4 of 5)</vt:lpstr>
      <vt:lpstr>Multivalued Dependencies and Fourth Normal Form (5 of 5)</vt:lpstr>
      <vt:lpstr>Other Dependencies and Normal Forms (1 of 2)</vt:lpstr>
      <vt:lpstr>Join Dependencies and Fifth Normal Form</vt:lpstr>
      <vt:lpstr>Inclusion Dependencies (1 of 2) </vt:lpstr>
      <vt:lpstr>Inclusion Dependencies (2 of 2) </vt:lpstr>
      <vt:lpstr>Functional Dependencies based on Arithmetic functions and procedures (1 of 2)</vt:lpstr>
      <vt:lpstr>Functional Dependencies based on Arithmetic functions and procedures (2 of 2)</vt:lpstr>
      <vt:lpstr>Other Dependencies and Normal Forms (2 of 2)</vt:lpstr>
      <vt:lpstr>Recap</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 Systems, 7e</dc:title>
  <dc:subject>Computer Science</dc:subject>
  <dc:creator>Elmasri/Navathe</dc:creator>
  <cp:keywords>Fundamentals of Database Systems</cp:keywords>
  <cp:lastModifiedBy>Windows User</cp:lastModifiedBy>
  <cp:revision>1180</cp:revision>
  <dcterms:modified xsi:type="dcterms:W3CDTF">2018-04-23T09:59:00Z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