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4"/>
  </p:notesMasterIdLst>
  <p:handoutMasterIdLst>
    <p:handoutMasterId r:id="rId45"/>
  </p:handoutMasterIdLst>
  <p:sldIdLst>
    <p:sldId id="301" r:id="rId3"/>
    <p:sldId id="305"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3" r:id="rId40"/>
    <p:sldId id="342" r:id="rId41"/>
    <p:sldId id="344" r:id="rId42"/>
    <p:sldId id="306"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98" autoAdjust="0"/>
    <p:restoredTop sz="94343" autoAdjust="0"/>
  </p:normalViewPr>
  <p:slideViewPr>
    <p:cSldViewPr snapToGrid="0" snapToObjects="1">
      <p:cViewPr varScale="1">
        <p:scale>
          <a:sx n="101" d="100"/>
          <a:sy n="101" d="100"/>
        </p:scale>
        <p:origin x="984" y="108"/>
      </p:cViewPr>
      <p:guideLst>
        <p:guide orient="horz" pos="2160"/>
        <p:guide pos="2880"/>
      </p:guideLst>
    </p:cSldViewPr>
  </p:slideViewPr>
  <p:outlineViewPr>
    <p:cViewPr>
      <p:scale>
        <a:sx n="33" d="100"/>
        <a:sy n="33" d="100"/>
      </p:scale>
      <p:origin x="0" y="-3326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9490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16</a:t>
            </a:r>
            <a:endParaRPr lang="en-US" b="1" dirty="0">
              <a:latin typeface="+mn-lt"/>
            </a:endParaRPr>
          </a:p>
        </p:txBody>
      </p:sp>
      <p:sp>
        <p:nvSpPr>
          <p:cNvPr id="5" name="Text Placeholder 4"/>
          <p:cNvSpPr>
            <a:spLocks noGrp="1"/>
          </p:cNvSpPr>
          <p:nvPr>
            <p:ph type="body" idx="3"/>
          </p:nvPr>
        </p:nvSpPr>
        <p:spPr>
          <a:xfrm>
            <a:off x="5029200" y="3114461"/>
            <a:ext cx="3657600" cy="1609939"/>
          </a:xfrm>
        </p:spPr>
        <p:txBody>
          <a:bodyPr/>
          <a:lstStyle/>
          <a:p>
            <a:pPr algn="ctr"/>
            <a:r>
              <a:rPr lang="en-US" altLang="en-US" dirty="0">
                <a:latin typeface="+mn-lt"/>
              </a:rPr>
              <a:t>Disk Storage, Basic File Structures, Hashing, and Modern Storage Architectures</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16.2 Secondary </a:t>
            </a:r>
            <a:r>
              <a:rPr lang="en-US" altLang="en-US" dirty="0"/>
              <a:t>Storage Devices </a:t>
            </a:r>
            <a:r>
              <a:rPr lang="en-US" altLang="en-US" sz="2000" b="0" dirty="0" smtClean="0"/>
              <a:t>(3 of 4)</a:t>
            </a:r>
            <a:endParaRPr lang="en-US" sz="2000" b="0" dirty="0"/>
          </a:p>
        </p:txBody>
      </p:sp>
      <p:sp>
        <p:nvSpPr>
          <p:cNvPr id="3" name="Text Placeholder 2"/>
          <p:cNvSpPr>
            <a:spLocks noGrp="1"/>
          </p:cNvSpPr>
          <p:nvPr>
            <p:ph type="body" idx="1"/>
          </p:nvPr>
        </p:nvSpPr>
        <p:spPr/>
        <p:txBody>
          <a:bodyPr/>
          <a:lstStyle/>
          <a:p>
            <a:pPr>
              <a:defRPr/>
            </a:pPr>
            <a:r>
              <a:rPr lang="en-US" sz="2400" dirty="0">
                <a:latin typeface="Arial Body"/>
              </a:rPr>
              <a:t>Disk controller</a:t>
            </a:r>
          </a:p>
          <a:p>
            <a:pPr lvl="1">
              <a:defRPr/>
            </a:pPr>
            <a:r>
              <a:rPr lang="en-US" sz="2400" dirty="0">
                <a:latin typeface="Arial Body"/>
              </a:rPr>
              <a:t>Interfaces disk drive to computer system</a:t>
            </a:r>
          </a:p>
          <a:p>
            <a:pPr lvl="1">
              <a:defRPr/>
            </a:pPr>
            <a:r>
              <a:rPr lang="en-US" sz="2400" dirty="0">
                <a:latin typeface="Arial Body"/>
              </a:rPr>
              <a:t>Standard interfaces</a:t>
            </a:r>
          </a:p>
          <a:p>
            <a:pPr lvl="2">
              <a:defRPr/>
            </a:pPr>
            <a:r>
              <a:rPr lang="en-US" sz="2400" dirty="0" smtClean="0">
                <a:latin typeface="Arial Body"/>
              </a:rPr>
              <a:t>S</a:t>
            </a:r>
            <a:r>
              <a:rPr lang="en-US" sz="100" dirty="0" smtClean="0">
                <a:latin typeface="Arial Body"/>
              </a:rPr>
              <a:t> </a:t>
            </a:r>
            <a:r>
              <a:rPr lang="en-US" sz="2400" dirty="0" smtClean="0">
                <a:latin typeface="Arial Body"/>
              </a:rPr>
              <a:t>C</a:t>
            </a:r>
            <a:r>
              <a:rPr lang="en-US" sz="100" dirty="0" smtClean="0">
                <a:latin typeface="Arial Body"/>
              </a:rPr>
              <a:t> </a:t>
            </a:r>
            <a:r>
              <a:rPr lang="en-US" sz="2400" dirty="0" smtClean="0">
                <a:latin typeface="Arial Body"/>
              </a:rPr>
              <a:t>S</a:t>
            </a:r>
            <a:r>
              <a:rPr lang="en-US" sz="100" dirty="0" smtClean="0">
                <a:latin typeface="Arial Body"/>
              </a:rPr>
              <a:t> </a:t>
            </a:r>
            <a:r>
              <a:rPr lang="en-US" sz="2400" dirty="0" smtClean="0">
                <a:latin typeface="Arial Body"/>
              </a:rPr>
              <a:t>I</a:t>
            </a:r>
            <a:endParaRPr lang="en-US" sz="2400" dirty="0">
              <a:latin typeface="Arial Body"/>
            </a:endParaRPr>
          </a:p>
          <a:p>
            <a:pPr lvl="2">
              <a:defRPr/>
            </a:pPr>
            <a:r>
              <a:rPr lang="en-US" sz="2400" dirty="0" smtClean="0">
                <a:latin typeface="Arial Body"/>
              </a:rPr>
              <a:t>S</a:t>
            </a:r>
            <a:r>
              <a:rPr lang="en-US" sz="100" dirty="0" smtClean="0">
                <a:latin typeface="Arial Body"/>
              </a:rPr>
              <a:t> </a:t>
            </a:r>
            <a:r>
              <a:rPr lang="en-US" sz="2400" dirty="0" smtClean="0">
                <a:latin typeface="Arial Body"/>
              </a:rPr>
              <a:t>A</a:t>
            </a:r>
            <a:r>
              <a:rPr lang="en-US" sz="100" dirty="0" smtClean="0">
                <a:latin typeface="Arial Body"/>
              </a:rPr>
              <a:t> </a:t>
            </a:r>
            <a:r>
              <a:rPr lang="en-US" sz="2400" dirty="0" smtClean="0">
                <a:latin typeface="Arial Body"/>
              </a:rPr>
              <a:t>T</a:t>
            </a:r>
            <a:r>
              <a:rPr lang="en-US" sz="100" dirty="0" smtClean="0">
                <a:latin typeface="Arial Body"/>
              </a:rPr>
              <a:t> </a:t>
            </a:r>
            <a:r>
              <a:rPr lang="en-US" sz="2400" dirty="0" smtClean="0">
                <a:latin typeface="Arial Body"/>
              </a:rPr>
              <a:t>A</a:t>
            </a:r>
            <a:endParaRPr lang="en-US" sz="2400" dirty="0">
              <a:latin typeface="Arial Body"/>
            </a:endParaRPr>
          </a:p>
          <a:p>
            <a:pPr lvl="2">
              <a:defRPr/>
            </a:pPr>
            <a:r>
              <a:rPr lang="en-US" sz="2400" dirty="0" smtClean="0">
                <a:latin typeface="Arial Body"/>
              </a:rPr>
              <a:t>S</a:t>
            </a:r>
            <a:r>
              <a:rPr lang="en-US" sz="100" dirty="0" smtClean="0">
                <a:latin typeface="Arial Body"/>
              </a:rPr>
              <a:t> </a:t>
            </a:r>
            <a:r>
              <a:rPr lang="en-US" sz="2400" dirty="0" smtClean="0">
                <a:latin typeface="Arial Body"/>
              </a:rPr>
              <a:t>A</a:t>
            </a:r>
            <a:r>
              <a:rPr lang="en-US" sz="100" dirty="0" smtClean="0">
                <a:latin typeface="Arial Body"/>
              </a:rPr>
              <a:t> </a:t>
            </a:r>
            <a:r>
              <a:rPr lang="en-US" sz="2400" dirty="0" smtClean="0">
                <a:latin typeface="Arial Body"/>
              </a:rPr>
              <a:t>S</a:t>
            </a:r>
            <a:endParaRPr lang="en-US" sz="2400" dirty="0">
              <a:latin typeface="Arial Body"/>
            </a:endParaRPr>
          </a:p>
        </p:txBody>
      </p:sp>
    </p:spTree>
    <p:extLst>
      <p:ext uri="{BB962C8B-B14F-4D97-AF65-F5344CB8AC3E}">
        <p14:creationId xmlns:p14="http://schemas.microsoft.com/office/powerpoint/2010/main" val="423931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16.2 Secondary </a:t>
            </a:r>
            <a:r>
              <a:rPr lang="en-US" altLang="en-US" dirty="0"/>
              <a:t>Storage Devices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p:txBody>
          <a:bodyPr/>
          <a:lstStyle/>
          <a:p>
            <a:r>
              <a:rPr lang="en-US" altLang="en-US" sz="2400" dirty="0">
                <a:latin typeface="Arial Body"/>
              </a:rPr>
              <a:t>Techniques for efficient data access</a:t>
            </a:r>
          </a:p>
          <a:p>
            <a:pPr lvl="1"/>
            <a:r>
              <a:rPr lang="en-US" altLang="en-US" sz="2400" dirty="0">
                <a:latin typeface="Arial Body"/>
              </a:rPr>
              <a:t>Data buffering</a:t>
            </a:r>
          </a:p>
          <a:p>
            <a:pPr lvl="1"/>
            <a:r>
              <a:rPr lang="en-US" altLang="en-US" sz="2400" dirty="0">
                <a:latin typeface="Arial Body"/>
              </a:rPr>
              <a:t>Proper organization of data on disk</a:t>
            </a:r>
          </a:p>
          <a:p>
            <a:pPr lvl="1"/>
            <a:r>
              <a:rPr lang="en-US" altLang="en-US" sz="2400" dirty="0">
                <a:latin typeface="Arial Body"/>
              </a:rPr>
              <a:t>Reading data ahead of request</a:t>
            </a:r>
          </a:p>
          <a:p>
            <a:pPr lvl="1"/>
            <a:r>
              <a:rPr lang="en-US" altLang="en-US" sz="2400" dirty="0">
                <a:latin typeface="Arial Body"/>
              </a:rPr>
              <a:t>Proper scheduling of I/O requests</a:t>
            </a:r>
          </a:p>
          <a:p>
            <a:pPr lvl="1"/>
            <a:r>
              <a:rPr lang="en-US" altLang="en-US" sz="2400" dirty="0">
                <a:latin typeface="Arial Body"/>
              </a:rPr>
              <a:t>Use of log disks to temporarily hold writes</a:t>
            </a:r>
          </a:p>
          <a:p>
            <a:pPr lvl="1"/>
            <a:r>
              <a:rPr lang="en-US" altLang="en-US" sz="2400" dirty="0">
                <a:latin typeface="Arial Body"/>
              </a:rPr>
              <a:t>Use of </a:t>
            </a:r>
            <a:r>
              <a:rPr lang="en-US" altLang="en-US" sz="2400" dirty="0" smtClean="0">
                <a:latin typeface="Arial Body"/>
              </a:rPr>
              <a:t>S</a:t>
            </a:r>
            <a:r>
              <a:rPr lang="en-US" altLang="en-US" sz="100" dirty="0" smtClean="0">
                <a:latin typeface="Arial Body"/>
              </a:rPr>
              <a:t> </a:t>
            </a:r>
            <a:r>
              <a:rPr lang="en-US" altLang="en-US" sz="2400" dirty="0" smtClean="0">
                <a:latin typeface="Arial Body"/>
              </a:rPr>
              <a:t>S</a:t>
            </a:r>
            <a:r>
              <a:rPr lang="en-US" altLang="en-US" sz="100" dirty="0" smtClean="0">
                <a:latin typeface="Arial Body"/>
              </a:rPr>
              <a:t> </a:t>
            </a:r>
            <a:r>
              <a:rPr lang="en-US" altLang="en-US" sz="2400" dirty="0" smtClean="0">
                <a:latin typeface="Arial Body"/>
              </a:rPr>
              <a:t>Ds </a:t>
            </a:r>
            <a:r>
              <a:rPr lang="en-US" altLang="en-US" sz="2400" dirty="0">
                <a:latin typeface="Arial Body"/>
              </a:rPr>
              <a:t>or flash memory for recovery </a:t>
            </a:r>
            <a:r>
              <a:rPr lang="en-US" altLang="en-US" sz="2400" dirty="0" smtClean="0">
                <a:latin typeface="Arial Body"/>
              </a:rPr>
              <a:t>purposes</a:t>
            </a:r>
            <a:endParaRPr lang="en-US" altLang="en-US" sz="2400" dirty="0">
              <a:latin typeface="Arial Body"/>
            </a:endParaRPr>
          </a:p>
        </p:txBody>
      </p:sp>
    </p:spTree>
    <p:extLst>
      <p:ext uri="{BB962C8B-B14F-4D97-AF65-F5344CB8AC3E}">
        <p14:creationId xmlns:p14="http://schemas.microsoft.com/office/powerpoint/2010/main" val="3347326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Solid State Device Storage</a:t>
            </a:r>
            <a:endParaRPr lang="en-US" dirty="0"/>
          </a:p>
        </p:txBody>
      </p:sp>
      <p:sp>
        <p:nvSpPr>
          <p:cNvPr id="3" name="Text Placeholder 2"/>
          <p:cNvSpPr>
            <a:spLocks noGrp="1"/>
          </p:cNvSpPr>
          <p:nvPr>
            <p:ph type="body" idx="1"/>
          </p:nvPr>
        </p:nvSpPr>
        <p:spPr/>
        <p:txBody>
          <a:bodyPr/>
          <a:lstStyle/>
          <a:p>
            <a:r>
              <a:rPr lang="en-US" altLang="en-US" sz="2400" dirty="0" smtClean="0">
                <a:latin typeface="Arial Body"/>
              </a:rPr>
              <a:t>Sometimes called flash storage</a:t>
            </a:r>
          </a:p>
          <a:p>
            <a:r>
              <a:rPr lang="en-US" altLang="en-US" sz="2400" dirty="0" smtClean="0">
                <a:latin typeface="Arial Body"/>
              </a:rPr>
              <a:t>Main component: controller</a:t>
            </a:r>
          </a:p>
          <a:p>
            <a:r>
              <a:rPr lang="en-US" altLang="en-US" sz="2400" dirty="0" smtClean="0">
                <a:latin typeface="Arial Body"/>
              </a:rPr>
              <a:t>Set of interconnected flash memory cards</a:t>
            </a:r>
          </a:p>
          <a:p>
            <a:r>
              <a:rPr lang="en-US" altLang="en-US" sz="2400" dirty="0" smtClean="0">
                <a:latin typeface="Arial Body"/>
              </a:rPr>
              <a:t>No moving parts</a:t>
            </a:r>
          </a:p>
          <a:p>
            <a:r>
              <a:rPr lang="en-US" altLang="en-US" sz="2400" dirty="0" smtClean="0">
                <a:latin typeface="Arial Body"/>
              </a:rPr>
              <a:t>Data less likely to be fragmented</a:t>
            </a:r>
          </a:p>
          <a:p>
            <a:r>
              <a:rPr lang="en-US" altLang="en-US" sz="2400" dirty="0" smtClean="0">
                <a:latin typeface="Arial Body"/>
              </a:rPr>
              <a:t>More costly than H</a:t>
            </a:r>
            <a:r>
              <a:rPr lang="en-US" altLang="en-US" sz="100" dirty="0" smtClean="0">
                <a:latin typeface="Arial Body"/>
              </a:rPr>
              <a:t> </a:t>
            </a:r>
            <a:r>
              <a:rPr lang="en-US" altLang="en-US" sz="2400" dirty="0" smtClean="0">
                <a:latin typeface="Arial Body"/>
              </a:rPr>
              <a:t>D</a:t>
            </a:r>
            <a:r>
              <a:rPr lang="en-US" altLang="en-US" sz="100" dirty="0" smtClean="0">
                <a:latin typeface="Arial Body"/>
              </a:rPr>
              <a:t> </a:t>
            </a:r>
            <a:r>
              <a:rPr lang="en-US" altLang="en-US" sz="2400" dirty="0" smtClean="0">
                <a:latin typeface="Arial Body"/>
              </a:rPr>
              <a:t>D</a:t>
            </a:r>
            <a:r>
              <a:rPr lang="en-US" altLang="en-US" sz="100" dirty="0" smtClean="0">
                <a:latin typeface="Arial Body"/>
              </a:rPr>
              <a:t> </a:t>
            </a:r>
            <a:r>
              <a:rPr lang="en-US" altLang="en-US" sz="2400" dirty="0" smtClean="0">
                <a:latin typeface="Arial Body"/>
              </a:rPr>
              <a:t>s</a:t>
            </a:r>
          </a:p>
          <a:p>
            <a:r>
              <a:rPr lang="en-US" altLang="en-US" sz="2400" dirty="0" smtClean="0">
                <a:latin typeface="Arial Body"/>
              </a:rPr>
              <a:t>D</a:t>
            </a:r>
            <a:r>
              <a:rPr lang="en-US" altLang="en-US" sz="100" dirty="0" smtClean="0">
                <a:latin typeface="Arial Body"/>
              </a:rPr>
              <a:t> </a:t>
            </a:r>
            <a:r>
              <a:rPr lang="en-US" altLang="en-US" sz="2400" dirty="0" smtClean="0">
                <a:latin typeface="Arial Body"/>
              </a:rPr>
              <a:t>RAM-based S</a:t>
            </a:r>
            <a:r>
              <a:rPr lang="en-US" altLang="en-US" sz="100" dirty="0" smtClean="0">
                <a:latin typeface="Arial Body"/>
              </a:rPr>
              <a:t> </a:t>
            </a:r>
            <a:r>
              <a:rPr lang="en-US" altLang="en-US" sz="2400" dirty="0" smtClean="0">
                <a:latin typeface="Arial Body"/>
              </a:rPr>
              <a:t>S</a:t>
            </a:r>
            <a:r>
              <a:rPr lang="en-US" altLang="en-US" sz="100" dirty="0" smtClean="0">
                <a:latin typeface="Arial Body"/>
              </a:rPr>
              <a:t> </a:t>
            </a:r>
            <a:r>
              <a:rPr lang="en-US" altLang="en-US" sz="2400" dirty="0" smtClean="0">
                <a:latin typeface="Arial Body"/>
              </a:rPr>
              <a:t>D</a:t>
            </a:r>
            <a:r>
              <a:rPr lang="en-US" altLang="en-US" sz="100" dirty="0" smtClean="0">
                <a:latin typeface="Arial Body"/>
              </a:rPr>
              <a:t> </a:t>
            </a:r>
            <a:r>
              <a:rPr lang="en-US" altLang="en-US" sz="2400" dirty="0" smtClean="0">
                <a:latin typeface="Arial Body"/>
              </a:rPr>
              <a:t>s available</a:t>
            </a:r>
          </a:p>
          <a:p>
            <a:pPr lvl="1"/>
            <a:r>
              <a:rPr lang="en-US" altLang="en-US" sz="2400" dirty="0" smtClean="0">
                <a:latin typeface="Arial Body"/>
              </a:rPr>
              <a:t>Faster access times compared with flash</a:t>
            </a:r>
            <a:endParaRPr lang="en-US" altLang="en-US" sz="2400" dirty="0">
              <a:latin typeface="Arial Body"/>
            </a:endParaRPr>
          </a:p>
        </p:txBody>
      </p:sp>
    </p:spTree>
    <p:extLst>
      <p:ext uri="{BB962C8B-B14F-4D97-AF65-F5344CB8AC3E}">
        <p14:creationId xmlns:p14="http://schemas.microsoft.com/office/powerpoint/2010/main" val="351477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Magnetic Tape Storage Devices</a:t>
            </a:r>
            <a:endParaRPr lang="en-US" dirty="0"/>
          </a:p>
        </p:txBody>
      </p:sp>
      <p:sp>
        <p:nvSpPr>
          <p:cNvPr id="3" name="Text Placeholder 2"/>
          <p:cNvSpPr>
            <a:spLocks noGrp="1"/>
          </p:cNvSpPr>
          <p:nvPr>
            <p:ph type="body" idx="1"/>
          </p:nvPr>
        </p:nvSpPr>
        <p:spPr/>
        <p:txBody>
          <a:bodyPr/>
          <a:lstStyle/>
          <a:p>
            <a:r>
              <a:rPr lang="en-US" altLang="en-US" sz="2400" dirty="0">
                <a:latin typeface="Arial Body"/>
              </a:rPr>
              <a:t>Sequential </a:t>
            </a:r>
            <a:r>
              <a:rPr lang="en-US" altLang="en-US" sz="2400" dirty="0" smtClean="0">
                <a:latin typeface="Arial Body"/>
              </a:rPr>
              <a:t>access</a:t>
            </a:r>
            <a:endParaRPr lang="en-US" altLang="en-US" sz="2400" dirty="0">
              <a:latin typeface="Arial Body"/>
            </a:endParaRPr>
          </a:p>
          <a:p>
            <a:pPr lvl="1"/>
            <a:r>
              <a:rPr lang="en-US" altLang="en-US" sz="2400" dirty="0">
                <a:latin typeface="Arial Body"/>
              </a:rPr>
              <a:t>Must scan preceding blocks</a:t>
            </a:r>
          </a:p>
          <a:p>
            <a:r>
              <a:rPr lang="en-US" altLang="en-US" sz="2400" dirty="0">
                <a:latin typeface="Arial Body"/>
              </a:rPr>
              <a:t>Tape is mounted and scanned until required block is under read/write head</a:t>
            </a:r>
          </a:p>
          <a:p>
            <a:r>
              <a:rPr lang="en-US" altLang="en-US" sz="2400" dirty="0">
                <a:latin typeface="Arial Body"/>
              </a:rPr>
              <a:t>Important functions</a:t>
            </a:r>
          </a:p>
          <a:p>
            <a:pPr lvl="1"/>
            <a:r>
              <a:rPr lang="en-US" altLang="en-US" sz="2400" dirty="0">
                <a:latin typeface="Arial Body"/>
              </a:rPr>
              <a:t>Backup</a:t>
            </a:r>
          </a:p>
          <a:p>
            <a:pPr lvl="1"/>
            <a:r>
              <a:rPr lang="en-US" altLang="en-US" sz="2400" dirty="0" smtClean="0">
                <a:latin typeface="Arial Body"/>
              </a:rPr>
              <a:t>Archive</a:t>
            </a:r>
            <a:endParaRPr lang="en-US" altLang="en-US" sz="2400" dirty="0">
              <a:latin typeface="Arial Body"/>
            </a:endParaRPr>
          </a:p>
        </p:txBody>
      </p:sp>
    </p:spTree>
    <p:extLst>
      <p:ext uri="{BB962C8B-B14F-4D97-AF65-F5344CB8AC3E}">
        <p14:creationId xmlns:p14="http://schemas.microsoft.com/office/powerpoint/2010/main" val="2228876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16.3 Buffering of </a:t>
            </a:r>
            <a:r>
              <a:rPr lang="en-US" altLang="en-US" dirty="0" smtClean="0"/>
              <a:t>Blocks </a:t>
            </a:r>
            <a:r>
              <a:rPr lang="en-US" altLang="en-US" sz="2000" b="0" dirty="0" smtClean="0"/>
              <a:t>(1 of 2)</a:t>
            </a:r>
            <a:endParaRPr lang="en-US" sz="2000" b="0" dirty="0"/>
          </a:p>
        </p:txBody>
      </p:sp>
      <p:sp>
        <p:nvSpPr>
          <p:cNvPr id="6" name="Text Placeholder 5"/>
          <p:cNvSpPr>
            <a:spLocks noGrp="1"/>
          </p:cNvSpPr>
          <p:nvPr>
            <p:ph type="body" idx="1"/>
          </p:nvPr>
        </p:nvSpPr>
        <p:spPr>
          <a:xfrm>
            <a:off x="457199" y="1600201"/>
            <a:ext cx="8229601" cy="852054"/>
          </a:xfrm>
        </p:spPr>
        <p:txBody>
          <a:bodyPr/>
          <a:lstStyle/>
          <a:p>
            <a:r>
              <a:rPr lang="en-US" altLang="en-US" sz="2400" dirty="0">
                <a:latin typeface="Arial Body"/>
              </a:rPr>
              <a:t>Buffering most useful when processes can run concurrently in </a:t>
            </a:r>
            <a:r>
              <a:rPr lang="en-US" altLang="en-US" sz="2400" dirty="0" smtClean="0">
                <a:latin typeface="Arial Body"/>
              </a:rPr>
              <a:t>parallel</a:t>
            </a:r>
          </a:p>
        </p:txBody>
      </p:sp>
      <p:sp>
        <p:nvSpPr>
          <p:cNvPr id="7" name="Text Placeholder 6"/>
          <p:cNvSpPr>
            <a:spLocks noGrp="1"/>
          </p:cNvSpPr>
          <p:nvPr>
            <p:ph type="body" idx="2"/>
          </p:nvPr>
        </p:nvSpPr>
        <p:spPr>
          <a:xfrm>
            <a:off x="457200" y="2504389"/>
            <a:ext cx="8229600" cy="897910"/>
          </a:xfrm>
        </p:spPr>
        <p:txBody>
          <a:bodyPr/>
          <a:lstStyle/>
          <a:p>
            <a:pPr marL="0" indent="0">
              <a:buNone/>
            </a:pPr>
            <a:r>
              <a:rPr lang="en-US" altLang="en-US" sz="2400" dirty="0">
                <a:solidFill>
                  <a:schemeClr val="tx1"/>
                </a:solidFill>
                <a:latin typeface=" Arial body"/>
              </a:rPr>
              <a:t>Figure 16.3 Interleaved concurrency versus parallel </a:t>
            </a:r>
            <a:r>
              <a:rPr lang="en-US" altLang="en-US" sz="2400" dirty="0" smtClean="0">
                <a:solidFill>
                  <a:schemeClr val="tx1"/>
                </a:solidFill>
                <a:latin typeface=" Arial body"/>
              </a:rPr>
              <a:t>execution</a:t>
            </a:r>
          </a:p>
        </p:txBody>
      </p:sp>
      <p:pic>
        <p:nvPicPr>
          <p:cNvPr id="8" name="Picture 1" descr="A diagram illustrates interleaved and parallel execution.  A horizontal axis depicting Time is drawn and marked with points t 1, t 2, t 3 and t 4. Points t 1 and t 2 displays the operations A and B running in interleaved concurrency and points t 3 and t 4 represent parallel execution of the operations C and D. In the interleaved execution, the CPU starts processing operation A at time t 1 and the process is paused at a point. Now the CPU starts processing operation B and it is paused at a point. Again the CPU resumes operation A and runs the operation from the point it was paused. Once it is completed it goes back to operation B and runs the operation from where it was paused till the point t 2. In the parallel execution, Two vertical dashed lines are drawn from points t 3 and t 4, that run parallel to each other. Two horizontal solid lines connect the vertical dashed lines from points t 3 and t 4. The solid lines depict the operations C and D running parallel to each other within the timeline t 3 to t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7360" y="3559280"/>
            <a:ext cx="5129280" cy="271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347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16.3 Buffering </a:t>
            </a:r>
            <a:r>
              <a:rPr lang="en-US" altLang="en-US" dirty="0"/>
              <a:t>of Blocks </a:t>
            </a:r>
            <a:r>
              <a:rPr lang="en-US" altLang="en-US" sz="2000" b="0" dirty="0" smtClean="0"/>
              <a:t>(2 </a:t>
            </a:r>
            <a:r>
              <a:rPr lang="en-US" altLang="en-US" sz="2000" b="0" dirty="0"/>
              <a:t>of 2)</a:t>
            </a:r>
            <a:endParaRPr lang="en-US" dirty="0"/>
          </a:p>
        </p:txBody>
      </p:sp>
      <p:sp>
        <p:nvSpPr>
          <p:cNvPr id="7" name="Text Placeholder 6"/>
          <p:cNvSpPr>
            <a:spLocks noGrp="1"/>
          </p:cNvSpPr>
          <p:nvPr>
            <p:ph type="body" idx="1"/>
          </p:nvPr>
        </p:nvSpPr>
        <p:spPr>
          <a:xfrm>
            <a:off x="457200" y="1600200"/>
            <a:ext cx="8229600" cy="1004455"/>
          </a:xfrm>
        </p:spPr>
        <p:txBody>
          <a:bodyPr/>
          <a:lstStyle/>
          <a:p>
            <a:r>
              <a:rPr lang="en-US" altLang="en-US" sz="2400" dirty="0" smtClean="0">
                <a:latin typeface="Arial  body"/>
              </a:rPr>
              <a:t>Double buffering can be used to read continuous stream of blocks</a:t>
            </a:r>
            <a:endParaRPr lang="en-US" altLang="en-US" sz="2400" dirty="0">
              <a:latin typeface="Arial  body"/>
            </a:endParaRPr>
          </a:p>
        </p:txBody>
      </p:sp>
      <p:sp>
        <p:nvSpPr>
          <p:cNvPr id="8" name="Text Placeholder 7"/>
          <p:cNvSpPr>
            <a:spLocks noGrp="1"/>
          </p:cNvSpPr>
          <p:nvPr>
            <p:ph type="body" idx="2"/>
          </p:nvPr>
        </p:nvSpPr>
        <p:spPr>
          <a:xfrm>
            <a:off x="457200" y="2534899"/>
            <a:ext cx="8229600" cy="837122"/>
          </a:xfrm>
        </p:spPr>
        <p:txBody>
          <a:bodyPr/>
          <a:lstStyle/>
          <a:p>
            <a:pPr marL="0" indent="0">
              <a:buNone/>
            </a:pPr>
            <a:r>
              <a:rPr lang="en-US" altLang="en-US" sz="2400" dirty="0">
                <a:solidFill>
                  <a:schemeClr val="tx1"/>
                </a:solidFill>
                <a:latin typeface="Arial  body"/>
              </a:rPr>
              <a:t>Figure 16.4 Use of two buffers, A and B, for reading from </a:t>
            </a:r>
            <a:r>
              <a:rPr lang="en-US" altLang="en-US" sz="2400" dirty="0" smtClean="0">
                <a:solidFill>
                  <a:schemeClr val="tx1"/>
                </a:solidFill>
                <a:latin typeface="Arial  body"/>
              </a:rPr>
              <a:t>disk</a:t>
            </a:r>
            <a:endParaRPr lang="en-US" altLang="en-US" sz="2400" dirty="0">
              <a:solidFill>
                <a:schemeClr val="tx1"/>
              </a:solidFill>
              <a:latin typeface="Arial  body"/>
            </a:endParaRPr>
          </a:p>
        </p:txBody>
      </p:sp>
      <p:pic>
        <p:nvPicPr>
          <p:cNvPr id="9" name="Picture 3" descr="A diagram illustrates the double buffering technique in data processing by use of two buffers A and B. Vertical dashed lines are drawn on the horizontal axis representing time. The process of reading the data by the I slash O processor from the disk block and parallel processing of data are shown in two paths one below the other. The path for reading and fill buffer displays the following order of flow. Block i, Fill A, block i plus 1, Fill B, block i plus 2, Fill A, block i plus 3, Fill A, block i plus 4, Fill A. The time taken to fill A in block i is least when compared to the other blocks. Time taken to fill B in block i plus 1, is less than the succeeding blocks. The path for parallel processing of data displays the following order: Block i: Process A, Block i plus 1: Process B, Block i plus 2: Process A, Block i plus 3: Process B, Block i plus 4: Process 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693" y="3649476"/>
            <a:ext cx="7808614" cy="2470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4456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Buffer Management and Replacement Strategies</a:t>
            </a:r>
            <a:endParaRPr lang="en-US" dirty="0"/>
          </a:p>
        </p:txBody>
      </p:sp>
      <p:sp>
        <p:nvSpPr>
          <p:cNvPr id="6" name="Text Placeholder 5"/>
          <p:cNvSpPr>
            <a:spLocks noGrp="1"/>
          </p:cNvSpPr>
          <p:nvPr>
            <p:ph type="body" idx="1"/>
          </p:nvPr>
        </p:nvSpPr>
        <p:spPr/>
        <p:txBody>
          <a:bodyPr/>
          <a:lstStyle/>
          <a:p>
            <a:r>
              <a:rPr lang="en-US" altLang="en-US" sz="2400" dirty="0">
                <a:latin typeface="Arial  body"/>
              </a:rPr>
              <a:t>Buffer management information</a:t>
            </a:r>
          </a:p>
          <a:p>
            <a:pPr lvl="1"/>
            <a:r>
              <a:rPr lang="en-US" altLang="en-US" sz="2400" dirty="0">
                <a:latin typeface="Arial  body"/>
              </a:rPr>
              <a:t>Pin count</a:t>
            </a:r>
          </a:p>
          <a:p>
            <a:pPr lvl="1"/>
            <a:r>
              <a:rPr lang="en-US" altLang="en-US" sz="2400" dirty="0">
                <a:latin typeface="Arial  body"/>
              </a:rPr>
              <a:t>Dirty bit</a:t>
            </a:r>
          </a:p>
          <a:p>
            <a:r>
              <a:rPr lang="en-US" altLang="en-US" sz="2400" dirty="0">
                <a:latin typeface="Arial  body"/>
              </a:rPr>
              <a:t>Buffer replacement strategies</a:t>
            </a:r>
          </a:p>
          <a:p>
            <a:pPr lvl="1"/>
            <a:r>
              <a:rPr lang="en-US" altLang="en-US" sz="2400" dirty="0">
                <a:latin typeface="Arial  body"/>
              </a:rPr>
              <a:t>Least recently used (</a:t>
            </a:r>
            <a:r>
              <a:rPr lang="en-US" altLang="en-US" sz="2400" dirty="0" smtClean="0">
                <a:latin typeface="Arial  body"/>
              </a:rPr>
              <a:t>L</a:t>
            </a:r>
            <a:r>
              <a:rPr lang="en-US" altLang="en-US" sz="100" dirty="0" smtClean="0">
                <a:latin typeface="Arial  body"/>
              </a:rPr>
              <a:t> </a:t>
            </a:r>
            <a:r>
              <a:rPr lang="en-US" altLang="en-US" sz="2400" dirty="0" smtClean="0">
                <a:latin typeface="Arial  body"/>
              </a:rPr>
              <a:t>R</a:t>
            </a:r>
            <a:r>
              <a:rPr lang="en-US" altLang="en-US" sz="100" dirty="0" smtClean="0">
                <a:latin typeface="Arial  body"/>
              </a:rPr>
              <a:t> </a:t>
            </a:r>
            <a:r>
              <a:rPr lang="en-US" altLang="en-US" sz="2400" dirty="0" smtClean="0">
                <a:latin typeface="Arial  body"/>
              </a:rPr>
              <a:t>U</a:t>
            </a:r>
            <a:r>
              <a:rPr lang="en-US" altLang="en-US" sz="2400" dirty="0">
                <a:latin typeface="Arial  body"/>
              </a:rPr>
              <a:t>)</a:t>
            </a:r>
          </a:p>
          <a:p>
            <a:pPr lvl="1"/>
            <a:r>
              <a:rPr lang="en-US" altLang="en-US" sz="2400" dirty="0">
                <a:latin typeface="Arial  body"/>
              </a:rPr>
              <a:t>Clock policy</a:t>
            </a:r>
          </a:p>
          <a:p>
            <a:pPr lvl="1"/>
            <a:r>
              <a:rPr lang="en-US" altLang="en-US" sz="2400" dirty="0">
                <a:latin typeface="Arial  body"/>
              </a:rPr>
              <a:t>First-in-first-out (</a:t>
            </a:r>
            <a:r>
              <a:rPr lang="en-US" altLang="en-US" sz="2400" dirty="0" smtClean="0">
                <a:latin typeface="Arial  body"/>
              </a:rPr>
              <a:t>F</a:t>
            </a:r>
            <a:r>
              <a:rPr lang="en-US" altLang="en-US" sz="100" dirty="0" smtClean="0">
                <a:latin typeface="Arial  body"/>
              </a:rPr>
              <a:t> </a:t>
            </a:r>
            <a:r>
              <a:rPr lang="en-US" altLang="en-US" sz="2400" dirty="0" smtClean="0">
                <a:latin typeface="Arial  body"/>
              </a:rPr>
              <a:t>I</a:t>
            </a:r>
            <a:r>
              <a:rPr lang="en-US" altLang="en-US" sz="100" dirty="0" smtClean="0">
                <a:latin typeface="Arial  body"/>
              </a:rPr>
              <a:t> </a:t>
            </a:r>
            <a:r>
              <a:rPr lang="en-US" altLang="en-US" sz="2400" dirty="0" smtClean="0">
                <a:latin typeface="Arial  body"/>
              </a:rPr>
              <a:t>F</a:t>
            </a:r>
            <a:r>
              <a:rPr lang="en-US" altLang="en-US" sz="100" dirty="0" smtClean="0">
                <a:latin typeface="Arial  body"/>
              </a:rPr>
              <a:t> </a:t>
            </a:r>
            <a:r>
              <a:rPr lang="en-US" altLang="en-US" sz="2400" dirty="0" smtClean="0">
                <a:latin typeface="Arial  body"/>
              </a:rPr>
              <a:t>O)</a:t>
            </a:r>
            <a:endParaRPr lang="en-US" altLang="en-US" sz="2400" dirty="0">
              <a:latin typeface="Arial  body"/>
            </a:endParaRPr>
          </a:p>
        </p:txBody>
      </p:sp>
    </p:spTree>
    <p:extLst>
      <p:ext uri="{BB962C8B-B14F-4D97-AF65-F5344CB8AC3E}">
        <p14:creationId xmlns:p14="http://schemas.microsoft.com/office/powerpoint/2010/main" val="334456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16.4 Placing File Records on </a:t>
            </a:r>
            <a:r>
              <a:rPr lang="en-US" altLang="en-US" dirty="0" smtClean="0"/>
              <a:t>Disk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altLang="en-US" sz="2400" dirty="0">
                <a:latin typeface="Arial  body"/>
              </a:rPr>
              <a:t>Record: collection of related data values or items</a:t>
            </a:r>
          </a:p>
          <a:p>
            <a:pPr lvl="1"/>
            <a:r>
              <a:rPr lang="en-US" altLang="en-US" sz="2400" dirty="0">
                <a:latin typeface="Arial  body"/>
              </a:rPr>
              <a:t>Values correspond to record field</a:t>
            </a:r>
          </a:p>
          <a:p>
            <a:r>
              <a:rPr lang="en-US" altLang="en-US" sz="2400" dirty="0">
                <a:latin typeface="Arial  body"/>
              </a:rPr>
              <a:t>Data types</a:t>
            </a:r>
          </a:p>
          <a:p>
            <a:pPr lvl="1"/>
            <a:r>
              <a:rPr lang="en-US" altLang="en-US" sz="2400" dirty="0">
                <a:latin typeface="Arial  body"/>
              </a:rPr>
              <a:t>Numeric</a:t>
            </a:r>
          </a:p>
          <a:p>
            <a:pPr lvl="1"/>
            <a:r>
              <a:rPr lang="en-US" altLang="en-US" sz="2400" dirty="0">
                <a:latin typeface="Arial  body"/>
              </a:rPr>
              <a:t>String</a:t>
            </a:r>
          </a:p>
          <a:p>
            <a:pPr lvl="1"/>
            <a:r>
              <a:rPr lang="en-US" altLang="en-US" sz="2400" dirty="0">
                <a:latin typeface="Arial  body"/>
              </a:rPr>
              <a:t>Boolean</a:t>
            </a:r>
          </a:p>
          <a:p>
            <a:pPr lvl="1"/>
            <a:r>
              <a:rPr lang="en-US" altLang="en-US" sz="2400" dirty="0">
                <a:latin typeface="Arial  body"/>
              </a:rPr>
              <a:t>Date/time</a:t>
            </a:r>
          </a:p>
          <a:p>
            <a:r>
              <a:rPr lang="en-US" altLang="en-US" sz="2400" dirty="0">
                <a:latin typeface="Arial  body"/>
              </a:rPr>
              <a:t>Binary large objects (</a:t>
            </a:r>
            <a:r>
              <a:rPr lang="en-US" altLang="en-US" sz="2400" dirty="0" smtClean="0">
                <a:latin typeface="Arial  body"/>
              </a:rPr>
              <a:t>B</a:t>
            </a:r>
            <a:r>
              <a:rPr lang="en-US" altLang="en-US" sz="100" dirty="0" smtClean="0">
                <a:latin typeface="Arial  body"/>
              </a:rPr>
              <a:t> </a:t>
            </a:r>
            <a:r>
              <a:rPr lang="en-US" altLang="en-US" sz="2400" dirty="0" smtClean="0">
                <a:latin typeface="Arial  body"/>
              </a:rPr>
              <a:t>L</a:t>
            </a:r>
            <a:r>
              <a:rPr lang="en-US" altLang="en-US" sz="100" dirty="0" smtClean="0">
                <a:latin typeface="Arial  body"/>
              </a:rPr>
              <a:t> </a:t>
            </a:r>
            <a:r>
              <a:rPr lang="en-US" altLang="en-US" sz="2400" dirty="0" smtClean="0">
                <a:latin typeface="Arial  body"/>
              </a:rPr>
              <a:t>O</a:t>
            </a:r>
            <a:r>
              <a:rPr lang="en-US" altLang="en-US" sz="100" dirty="0" smtClean="0">
                <a:latin typeface="Arial  body"/>
              </a:rPr>
              <a:t> </a:t>
            </a:r>
            <a:r>
              <a:rPr lang="en-US" altLang="en-US" sz="2400" dirty="0" smtClean="0">
                <a:latin typeface="Arial  body"/>
              </a:rPr>
              <a:t>B</a:t>
            </a:r>
            <a:r>
              <a:rPr lang="en-US" altLang="en-US" sz="100" dirty="0" smtClean="0">
                <a:latin typeface="Arial  body"/>
              </a:rPr>
              <a:t> </a:t>
            </a:r>
            <a:r>
              <a:rPr lang="en-US" altLang="en-US" sz="2400" dirty="0" smtClean="0">
                <a:latin typeface="Arial  body"/>
              </a:rPr>
              <a:t>s</a:t>
            </a:r>
            <a:r>
              <a:rPr lang="en-US" altLang="en-US" sz="2400" dirty="0">
                <a:latin typeface="Arial  body"/>
              </a:rPr>
              <a:t>)</a:t>
            </a:r>
          </a:p>
          <a:p>
            <a:pPr lvl="1"/>
            <a:r>
              <a:rPr lang="en-US" altLang="en-US" sz="2400" dirty="0">
                <a:latin typeface="Arial  body"/>
              </a:rPr>
              <a:t>Unstructured </a:t>
            </a:r>
            <a:r>
              <a:rPr lang="en-US" altLang="en-US" sz="2400" dirty="0" smtClean="0">
                <a:latin typeface="Arial  body"/>
              </a:rPr>
              <a:t>objects</a:t>
            </a:r>
            <a:endParaRPr lang="en-US" altLang="en-US" sz="2400" dirty="0">
              <a:latin typeface="Arial  body"/>
            </a:endParaRPr>
          </a:p>
        </p:txBody>
      </p:sp>
    </p:spTree>
    <p:extLst>
      <p:ext uri="{BB962C8B-B14F-4D97-AF65-F5344CB8AC3E}">
        <p14:creationId xmlns:p14="http://schemas.microsoft.com/office/powerpoint/2010/main" val="411503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16.4 Placing </a:t>
            </a:r>
            <a:r>
              <a:rPr lang="en-US" altLang="en-US" dirty="0"/>
              <a:t>File Records on Disk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r>
              <a:rPr lang="en-US" altLang="en-US" sz="2400" dirty="0">
                <a:latin typeface="Arial  body"/>
              </a:rPr>
              <a:t>Reasons for variable-length records</a:t>
            </a:r>
          </a:p>
          <a:p>
            <a:pPr lvl="1"/>
            <a:r>
              <a:rPr lang="en-US" altLang="en-US" sz="2400" dirty="0">
                <a:latin typeface="Arial  body"/>
              </a:rPr>
              <a:t>One or more fields have variable length</a:t>
            </a:r>
          </a:p>
          <a:p>
            <a:pPr lvl="1"/>
            <a:r>
              <a:rPr lang="en-US" altLang="en-US" sz="2400" dirty="0">
                <a:latin typeface="Arial  body"/>
              </a:rPr>
              <a:t>One or more fields are repeating</a:t>
            </a:r>
          </a:p>
          <a:p>
            <a:pPr lvl="1"/>
            <a:r>
              <a:rPr lang="en-US" altLang="en-US" sz="2400" dirty="0">
                <a:latin typeface="Arial  body"/>
              </a:rPr>
              <a:t>One or more fields are optional</a:t>
            </a:r>
          </a:p>
          <a:p>
            <a:pPr lvl="1"/>
            <a:r>
              <a:rPr lang="en-US" altLang="en-US" sz="2400" dirty="0">
                <a:latin typeface="Arial  body"/>
              </a:rPr>
              <a:t>File contains records of different </a:t>
            </a:r>
            <a:r>
              <a:rPr lang="en-US" altLang="en-US" sz="2400" dirty="0" smtClean="0">
                <a:latin typeface="Arial  body"/>
              </a:rPr>
              <a:t>types</a:t>
            </a:r>
          </a:p>
        </p:txBody>
      </p:sp>
    </p:spTree>
    <p:extLst>
      <p:ext uri="{BB962C8B-B14F-4D97-AF65-F5344CB8AC3E}">
        <p14:creationId xmlns:p14="http://schemas.microsoft.com/office/powerpoint/2010/main" val="3054758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Record Blocking and Spanned Versus Unspanned </a:t>
            </a:r>
            <a:r>
              <a:rPr lang="en-US" altLang="en-US" dirty="0" smtClean="0"/>
              <a:t>Records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altLang="en-US" sz="2400" dirty="0">
                <a:latin typeface="Arial  body"/>
              </a:rPr>
              <a:t>File records allocated to disk blocks</a:t>
            </a:r>
          </a:p>
          <a:p>
            <a:r>
              <a:rPr lang="en-US" altLang="en-US" sz="2400" dirty="0">
                <a:latin typeface="Arial  body"/>
              </a:rPr>
              <a:t>Spanned records</a:t>
            </a:r>
          </a:p>
          <a:p>
            <a:pPr lvl="1"/>
            <a:r>
              <a:rPr lang="en-US" altLang="en-US" sz="2400" dirty="0">
                <a:latin typeface="Arial  body"/>
              </a:rPr>
              <a:t>Larger than a single block</a:t>
            </a:r>
          </a:p>
          <a:p>
            <a:pPr lvl="1"/>
            <a:r>
              <a:rPr lang="en-US" altLang="en-US" sz="2400" dirty="0">
                <a:latin typeface="Arial  body"/>
              </a:rPr>
              <a:t>Pointer at end of first block points to block containing remainder of record</a:t>
            </a:r>
          </a:p>
          <a:p>
            <a:r>
              <a:rPr lang="en-US" altLang="en-US" sz="2400" dirty="0">
                <a:latin typeface="Arial  body"/>
              </a:rPr>
              <a:t>Unspanned</a:t>
            </a:r>
          </a:p>
          <a:p>
            <a:pPr lvl="1"/>
            <a:r>
              <a:rPr lang="en-US" altLang="en-US" sz="2400" dirty="0">
                <a:latin typeface="Arial  body"/>
              </a:rPr>
              <a:t>Records not allowed to cross block </a:t>
            </a:r>
            <a:r>
              <a:rPr lang="en-US" altLang="en-US" sz="2400" dirty="0" smtClean="0">
                <a:latin typeface="Arial  body"/>
              </a:rPr>
              <a:t>boundaries</a:t>
            </a:r>
            <a:endParaRPr lang="en-US" altLang="en-US" sz="2400" dirty="0">
              <a:latin typeface="Arial  body"/>
            </a:endParaRPr>
          </a:p>
        </p:txBody>
      </p:sp>
    </p:spTree>
    <p:extLst>
      <p:ext uri="{BB962C8B-B14F-4D97-AF65-F5344CB8AC3E}">
        <p14:creationId xmlns:p14="http://schemas.microsoft.com/office/powerpoint/2010/main" val="106093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16.1 Introduction</a:t>
            </a:r>
            <a:endParaRPr lang="en-US" dirty="0"/>
          </a:p>
        </p:txBody>
      </p:sp>
      <p:sp>
        <p:nvSpPr>
          <p:cNvPr id="8" name="Text Placeholder 7"/>
          <p:cNvSpPr>
            <a:spLocks noGrp="1"/>
          </p:cNvSpPr>
          <p:nvPr>
            <p:ph type="body" idx="1"/>
          </p:nvPr>
        </p:nvSpPr>
        <p:spPr/>
        <p:txBody>
          <a:bodyPr/>
          <a:lstStyle/>
          <a:p>
            <a:r>
              <a:rPr lang="en-US" altLang="en-US" sz="2400" dirty="0">
                <a:latin typeface="Arial Body"/>
              </a:rPr>
              <a:t>Databases typically stored on magnetic disks</a:t>
            </a:r>
          </a:p>
          <a:p>
            <a:pPr lvl="1"/>
            <a:r>
              <a:rPr lang="en-US" altLang="en-US" sz="2400" dirty="0" smtClean="0">
                <a:latin typeface="Arial Body"/>
              </a:rPr>
              <a:t>Accessed using physical database file structures</a:t>
            </a:r>
          </a:p>
          <a:p>
            <a:r>
              <a:rPr lang="en-US" altLang="en-US" sz="2400" dirty="0" smtClean="0">
                <a:latin typeface="Arial Body"/>
              </a:rPr>
              <a:t>Storage hierarchy</a:t>
            </a:r>
          </a:p>
          <a:p>
            <a:pPr lvl="1"/>
            <a:r>
              <a:rPr lang="en-US" altLang="en-US" sz="2400" dirty="0" smtClean="0">
                <a:latin typeface="Arial Body"/>
              </a:rPr>
              <a:t>Primary storage</a:t>
            </a:r>
          </a:p>
          <a:p>
            <a:pPr lvl="2"/>
            <a:r>
              <a:rPr lang="en-US" altLang="en-US" sz="2400" dirty="0" smtClean="0">
                <a:latin typeface="Arial Body"/>
              </a:rPr>
              <a:t>C</a:t>
            </a:r>
            <a:r>
              <a:rPr lang="en-US" altLang="en-US" sz="100" dirty="0" smtClean="0">
                <a:latin typeface="Arial Body"/>
              </a:rPr>
              <a:t> </a:t>
            </a:r>
            <a:r>
              <a:rPr lang="en-US" altLang="en-US" sz="2400" dirty="0" smtClean="0">
                <a:latin typeface="Arial Body"/>
              </a:rPr>
              <a:t>P</a:t>
            </a:r>
            <a:r>
              <a:rPr lang="en-US" altLang="en-US" sz="100" dirty="0" smtClean="0">
                <a:latin typeface="Arial Body"/>
              </a:rPr>
              <a:t> </a:t>
            </a:r>
            <a:r>
              <a:rPr lang="en-US" altLang="en-US" sz="2400" dirty="0" smtClean="0">
                <a:latin typeface="Arial Body"/>
              </a:rPr>
              <a:t>U </a:t>
            </a:r>
            <a:r>
              <a:rPr lang="en-US" altLang="en-US" sz="2400" dirty="0">
                <a:latin typeface="Arial Body"/>
              </a:rPr>
              <a:t>main memory, cache memory</a:t>
            </a:r>
          </a:p>
          <a:p>
            <a:pPr lvl="1"/>
            <a:r>
              <a:rPr lang="en-US" altLang="en-US" sz="2400" dirty="0">
                <a:latin typeface="Arial Body"/>
              </a:rPr>
              <a:t>Secondary storage</a:t>
            </a:r>
          </a:p>
          <a:p>
            <a:pPr lvl="2"/>
            <a:r>
              <a:rPr lang="en-US" altLang="en-US" sz="2400" dirty="0">
                <a:latin typeface="Arial Body"/>
              </a:rPr>
              <a:t>Magnetic disks, flash memory, solid-state drives</a:t>
            </a:r>
          </a:p>
          <a:p>
            <a:pPr lvl="1"/>
            <a:r>
              <a:rPr lang="en-US" altLang="en-US" sz="2400" dirty="0">
                <a:latin typeface="Arial Body"/>
              </a:rPr>
              <a:t>Tertiary storage</a:t>
            </a:r>
          </a:p>
          <a:p>
            <a:pPr lvl="2"/>
            <a:r>
              <a:rPr lang="en-US" altLang="en-US" sz="2400" dirty="0">
                <a:latin typeface="Arial Body"/>
              </a:rPr>
              <a:t>Removable </a:t>
            </a:r>
            <a:r>
              <a:rPr lang="en-US" altLang="en-US" sz="2400" dirty="0" smtClean="0">
                <a:latin typeface="Arial Body"/>
              </a:rPr>
              <a:t>media</a:t>
            </a:r>
            <a:endParaRPr lang="en-US" altLang="en-US" sz="2400" dirty="0">
              <a:latin typeface="Arial Body"/>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Record Blocking and Spanned Versus Unspanned Records </a:t>
            </a:r>
            <a:r>
              <a:rPr lang="en-US" altLang="en-US" sz="2000" b="0" dirty="0" smtClean="0"/>
              <a:t>(2 </a:t>
            </a:r>
            <a:r>
              <a:rPr lang="en-US" altLang="en-US" sz="2000" b="0" dirty="0"/>
              <a:t>of 3)</a:t>
            </a:r>
            <a:endParaRPr lang="en-US" dirty="0"/>
          </a:p>
        </p:txBody>
      </p:sp>
      <p:sp>
        <p:nvSpPr>
          <p:cNvPr id="5" name="Text Placeholder 4"/>
          <p:cNvSpPr>
            <a:spLocks noGrp="1"/>
          </p:cNvSpPr>
          <p:nvPr>
            <p:ph type="body" idx="1"/>
          </p:nvPr>
        </p:nvSpPr>
        <p:spPr>
          <a:xfrm>
            <a:off x="457200" y="1600200"/>
            <a:ext cx="8229600" cy="990601"/>
          </a:xfrm>
        </p:spPr>
        <p:txBody>
          <a:bodyPr/>
          <a:lstStyle/>
          <a:p>
            <a:r>
              <a:rPr lang="en-US" altLang="en-US" sz="2400" dirty="0">
                <a:latin typeface="Arial  body"/>
              </a:rPr>
              <a:t>Blocking factor</a:t>
            </a:r>
          </a:p>
          <a:p>
            <a:pPr lvl="1"/>
            <a:r>
              <a:rPr lang="en-US" altLang="en-US" sz="2400" dirty="0">
                <a:latin typeface="Arial  body"/>
              </a:rPr>
              <a:t>Average number of records per block for the </a:t>
            </a:r>
            <a:r>
              <a:rPr lang="en-US" altLang="en-US" sz="2400" dirty="0" smtClean="0">
                <a:latin typeface="Arial  body"/>
              </a:rPr>
              <a:t>file</a:t>
            </a:r>
            <a:endParaRPr lang="en-US" altLang="en-US" sz="2400" dirty="0">
              <a:latin typeface="Arial  body"/>
            </a:endParaRPr>
          </a:p>
        </p:txBody>
      </p:sp>
      <p:sp>
        <p:nvSpPr>
          <p:cNvPr id="6" name="Text Placeholder 5"/>
          <p:cNvSpPr>
            <a:spLocks noGrp="1"/>
          </p:cNvSpPr>
          <p:nvPr>
            <p:ph type="body" idx="2"/>
          </p:nvPr>
        </p:nvSpPr>
        <p:spPr>
          <a:xfrm>
            <a:off x="457200" y="2614027"/>
            <a:ext cx="8229600" cy="883916"/>
          </a:xfrm>
        </p:spPr>
        <p:txBody>
          <a:bodyPr/>
          <a:lstStyle/>
          <a:p>
            <a:pPr marL="0" indent="0">
              <a:buNone/>
            </a:pPr>
            <a:r>
              <a:rPr lang="en-US" altLang="en-US" sz="2400" dirty="0">
                <a:solidFill>
                  <a:schemeClr val="tx1"/>
                </a:solidFill>
                <a:latin typeface="Arial  body"/>
              </a:rPr>
              <a:t>Figure 16.6 Types of record organization (a) Unspanned (b) </a:t>
            </a:r>
            <a:r>
              <a:rPr lang="en-US" altLang="en-US" sz="2400" dirty="0" smtClean="0">
                <a:solidFill>
                  <a:schemeClr val="tx1"/>
                </a:solidFill>
                <a:latin typeface="Arial  body"/>
              </a:rPr>
              <a:t>Spanned</a:t>
            </a:r>
          </a:p>
        </p:txBody>
      </p:sp>
      <p:pic>
        <p:nvPicPr>
          <p:cNvPr id="7" name="Picture 3" descr="A two part diagram illustrates un spanned and spanned records. Diagram a, illustrates un spanned records through two blocks, block i and block i plus 1. Each block has four columns. Block i contains the following records in each column: Record 1, Record 2, and Record 3. The last column of this block is empty and shaded. Block i plus 1 displays the following records in its columns: Record 4, Record 5, and Record 6. Column 4 is empty and shaded. Diagram b, illustrates spanned records through two consecutive blocks. Block i contains five columns with the following records: Record 1, Record 2, Record 3, Record 4, and P. An arrow from the last column with the letter P points to the first column of the next Block labeled i plus 1. Block i plus 1 contains five columns and displays the following records in its columns: Record 4, rest, Record 5, Record 6, Record 7, and 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1759" y="3737409"/>
            <a:ext cx="7280482" cy="2490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7408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Record Blocking and Spanned Versus Unspanned Records </a:t>
            </a:r>
            <a:r>
              <a:rPr lang="en-US" altLang="en-US" sz="2000" b="0" dirty="0" smtClean="0"/>
              <a:t>(3 </a:t>
            </a:r>
            <a:r>
              <a:rPr lang="en-US" altLang="en-US" sz="2000" b="0" dirty="0"/>
              <a:t>of 3)</a:t>
            </a:r>
            <a:endParaRPr lang="en-US" dirty="0"/>
          </a:p>
        </p:txBody>
      </p:sp>
      <p:sp>
        <p:nvSpPr>
          <p:cNvPr id="6" name="Text Placeholder 5"/>
          <p:cNvSpPr>
            <a:spLocks noGrp="1"/>
          </p:cNvSpPr>
          <p:nvPr>
            <p:ph type="body" idx="1"/>
          </p:nvPr>
        </p:nvSpPr>
        <p:spPr/>
        <p:txBody>
          <a:bodyPr/>
          <a:lstStyle/>
          <a:p>
            <a:r>
              <a:rPr lang="en-US" altLang="en-US" sz="2400" dirty="0">
                <a:latin typeface="Arial  body"/>
              </a:rPr>
              <a:t>Allocating file blocks on disk</a:t>
            </a:r>
          </a:p>
          <a:p>
            <a:pPr lvl="1"/>
            <a:r>
              <a:rPr lang="en-US" altLang="en-US" sz="2400" dirty="0">
                <a:latin typeface="Arial  body"/>
              </a:rPr>
              <a:t>Contiguous allocation</a:t>
            </a:r>
          </a:p>
          <a:p>
            <a:pPr lvl="1"/>
            <a:r>
              <a:rPr lang="en-US" altLang="en-US" sz="2400" dirty="0">
                <a:latin typeface="Arial  body"/>
              </a:rPr>
              <a:t>Linked allocation</a:t>
            </a:r>
          </a:p>
          <a:p>
            <a:pPr lvl="1"/>
            <a:r>
              <a:rPr lang="en-US" altLang="en-US" sz="2400" dirty="0">
                <a:latin typeface="Arial  body"/>
              </a:rPr>
              <a:t>Indexed allocation</a:t>
            </a:r>
          </a:p>
          <a:p>
            <a:r>
              <a:rPr lang="en-US" altLang="en-US" sz="2400" dirty="0">
                <a:latin typeface="Arial  body"/>
              </a:rPr>
              <a:t>File header (file descriptor)</a:t>
            </a:r>
          </a:p>
          <a:p>
            <a:pPr lvl="1"/>
            <a:r>
              <a:rPr lang="en-US" altLang="en-US" sz="2400" dirty="0">
                <a:latin typeface="Arial  body"/>
              </a:rPr>
              <a:t>Contains file information needed by system programs</a:t>
            </a:r>
          </a:p>
          <a:p>
            <a:pPr lvl="2"/>
            <a:r>
              <a:rPr lang="en-US" altLang="en-US" sz="2400" dirty="0">
                <a:latin typeface="Arial  body"/>
              </a:rPr>
              <a:t>Disk addresses</a:t>
            </a:r>
          </a:p>
          <a:p>
            <a:pPr lvl="2"/>
            <a:r>
              <a:rPr lang="en-US" altLang="en-US" sz="2400" dirty="0">
                <a:latin typeface="Arial  body"/>
              </a:rPr>
              <a:t>Format </a:t>
            </a:r>
            <a:r>
              <a:rPr lang="en-US" altLang="en-US" sz="2400" dirty="0" smtClean="0">
                <a:latin typeface="Arial  body"/>
              </a:rPr>
              <a:t>descriptions</a:t>
            </a:r>
            <a:endParaRPr lang="en-US" altLang="en-US" sz="2400" dirty="0">
              <a:latin typeface="Arial  body"/>
            </a:endParaRPr>
          </a:p>
        </p:txBody>
      </p:sp>
    </p:spTree>
    <p:extLst>
      <p:ext uri="{BB962C8B-B14F-4D97-AF65-F5344CB8AC3E}">
        <p14:creationId xmlns:p14="http://schemas.microsoft.com/office/powerpoint/2010/main" val="1684895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16.5 Operations on </a:t>
            </a:r>
            <a:r>
              <a:rPr lang="en-US" altLang="en-US" dirty="0" smtClean="0"/>
              <a:t>Files </a:t>
            </a:r>
            <a:r>
              <a:rPr lang="en-US" altLang="en-US" sz="2000" b="0" dirty="0" smtClean="0"/>
              <a:t>(1 of 2)</a:t>
            </a:r>
            <a:r>
              <a:rPr lang="en-US" altLang="en-US" dirty="0" smtClean="0"/>
              <a:t> </a:t>
            </a:r>
            <a:endParaRPr lang="en-US" dirty="0"/>
          </a:p>
        </p:txBody>
      </p:sp>
      <p:sp>
        <p:nvSpPr>
          <p:cNvPr id="3" name="Text Placeholder 2"/>
          <p:cNvSpPr>
            <a:spLocks noGrp="1"/>
          </p:cNvSpPr>
          <p:nvPr>
            <p:ph type="body" idx="1"/>
          </p:nvPr>
        </p:nvSpPr>
        <p:spPr/>
        <p:txBody>
          <a:bodyPr/>
          <a:lstStyle/>
          <a:p>
            <a:r>
              <a:rPr lang="en-US" altLang="en-US" sz="2400" dirty="0">
                <a:latin typeface="Arial  body"/>
              </a:rPr>
              <a:t>Retrieval operations</a:t>
            </a:r>
          </a:p>
          <a:p>
            <a:pPr lvl="1"/>
            <a:r>
              <a:rPr lang="en-US" altLang="en-US" sz="2400" dirty="0">
                <a:latin typeface="Arial  body"/>
              </a:rPr>
              <a:t>No change to file data</a:t>
            </a:r>
          </a:p>
          <a:p>
            <a:r>
              <a:rPr lang="en-US" altLang="en-US" sz="2400" dirty="0">
                <a:latin typeface="Arial  body"/>
              </a:rPr>
              <a:t>Update operations</a:t>
            </a:r>
          </a:p>
          <a:p>
            <a:pPr lvl="1"/>
            <a:r>
              <a:rPr lang="en-US" altLang="en-US" sz="2400" dirty="0">
                <a:latin typeface="Arial  body"/>
              </a:rPr>
              <a:t>File change by insertion, deletion, or modification</a:t>
            </a:r>
          </a:p>
          <a:p>
            <a:r>
              <a:rPr lang="en-US" altLang="en-US" sz="2400" dirty="0">
                <a:latin typeface="Arial  body"/>
              </a:rPr>
              <a:t>Records selected based on selection </a:t>
            </a:r>
            <a:r>
              <a:rPr lang="en-US" altLang="en-US" sz="2400" dirty="0" smtClean="0">
                <a:latin typeface="Arial  body"/>
              </a:rPr>
              <a:t>condition</a:t>
            </a:r>
            <a:endParaRPr lang="en-US" altLang="en-US" sz="2400" dirty="0">
              <a:latin typeface="Arial  body"/>
            </a:endParaRPr>
          </a:p>
        </p:txBody>
      </p:sp>
    </p:spTree>
    <p:extLst>
      <p:ext uri="{BB962C8B-B14F-4D97-AF65-F5344CB8AC3E}">
        <p14:creationId xmlns:p14="http://schemas.microsoft.com/office/powerpoint/2010/main" val="1665074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16.5 Operations </a:t>
            </a:r>
            <a:r>
              <a:rPr lang="en-US" altLang="en-US" dirty="0"/>
              <a:t>on </a:t>
            </a:r>
            <a:r>
              <a:rPr lang="en-US" altLang="en-US" dirty="0" smtClean="0"/>
              <a:t>Files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r>
              <a:rPr lang="en-US" altLang="en-US" sz="2400" dirty="0">
                <a:latin typeface="Arial  body"/>
              </a:rPr>
              <a:t>Examples of operations for accessing file records</a:t>
            </a:r>
          </a:p>
          <a:p>
            <a:pPr lvl="1"/>
            <a:r>
              <a:rPr lang="en-US" altLang="en-US" sz="2400" dirty="0">
                <a:latin typeface="Arial  body"/>
              </a:rPr>
              <a:t>Open</a:t>
            </a:r>
          </a:p>
          <a:p>
            <a:pPr lvl="1"/>
            <a:r>
              <a:rPr lang="en-US" altLang="en-US" sz="2400" dirty="0">
                <a:latin typeface="Arial  body"/>
              </a:rPr>
              <a:t>Find</a:t>
            </a:r>
          </a:p>
          <a:p>
            <a:pPr lvl="1"/>
            <a:r>
              <a:rPr lang="en-US" altLang="en-US" sz="2400" dirty="0">
                <a:latin typeface="Arial  body"/>
              </a:rPr>
              <a:t>Read</a:t>
            </a:r>
          </a:p>
          <a:p>
            <a:pPr lvl="1"/>
            <a:r>
              <a:rPr lang="en-US" altLang="en-US" sz="2400" dirty="0">
                <a:latin typeface="Arial  body"/>
              </a:rPr>
              <a:t>FindNext</a:t>
            </a:r>
          </a:p>
          <a:p>
            <a:pPr lvl="1"/>
            <a:r>
              <a:rPr lang="en-US" altLang="en-US" sz="2400" dirty="0">
                <a:latin typeface="Arial  body"/>
              </a:rPr>
              <a:t>Delete</a:t>
            </a:r>
          </a:p>
          <a:p>
            <a:pPr lvl="1"/>
            <a:r>
              <a:rPr lang="en-US" altLang="en-US" sz="2400" dirty="0">
                <a:latin typeface="Arial  body"/>
              </a:rPr>
              <a:t>Insert</a:t>
            </a:r>
          </a:p>
          <a:p>
            <a:pPr lvl="1"/>
            <a:r>
              <a:rPr lang="en-US" altLang="en-US" sz="2400" dirty="0">
                <a:latin typeface="Arial  body"/>
              </a:rPr>
              <a:t>Close</a:t>
            </a:r>
          </a:p>
          <a:p>
            <a:pPr lvl="1"/>
            <a:r>
              <a:rPr lang="en-US" altLang="en-US" sz="2400" dirty="0">
                <a:latin typeface="Arial  body"/>
              </a:rPr>
              <a:t>Scan</a:t>
            </a:r>
          </a:p>
        </p:txBody>
      </p:sp>
    </p:spTree>
    <p:extLst>
      <p:ext uri="{BB962C8B-B14F-4D97-AF65-F5344CB8AC3E}">
        <p14:creationId xmlns:p14="http://schemas.microsoft.com/office/powerpoint/2010/main" val="3686496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16.6 Files of Unordered Records (Heap Files)</a:t>
            </a:r>
            <a:endParaRPr lang="en-US" dirty="0"/>
          </a:p>
        </p:txBody>
      </p:sp>
      <p:sp>
        <p:nvSpPr>
          <p:cNvPr id="3" name="Text Placeholder 2"/>
          <p:cNvSpPr>
            <a:spLocks noGrp="1"/>
          </p:cNvSpPr>
          <p:nvPr>
            <p:ph type="body" idx="1"/>
          </p:nvPr>
        </p:nvSpPr>
        <p:spPr/>
        <p:txBody>
          <a:bodyPr/>
          <a:lstStyle/>
          <a:p>
            <a:r>
              <a:rPr lang="en-US" altLang="en-US" sz="2400" dirty="0">
                <a:latin typeface="Arial  body"/>
              </a:rPr>
              <a:t>Heap (or pile) file</a:t>
            </a:r>
          </a:p>
          <a:p>
            <a:pPr lvl="1"/>
            <a:r>
              <a:rPr lang="en-US" altLang="en-US" sz="2400" dirty="0">
                <a:latin typeface="Arial  body"/>
              </a:rPr>
              <a:t>Records placed in file in order of insertion</a:t>
            </a:r>
          </a:p>
          <a:p>
            <a:r>
              <a:rPr lang="en-US" altLang="en-US" sz="2400" dirty="0">
                <a:latin typeface="Arial  body"/>
              </a:rPr>
              <a:t>Inserting a new record is very efficient</a:t>
            </a:r>
          </a:p>
          <a:p>
            <a:r>
              <a:rPr lang="en-US" altLang="en-US" sz="2400" dirty="0">
                <a:latin typeface="Arial  body"/>
              </a:rPr>
              <a:t>Searching for a record requires linear search</a:t>
            </a:r>
          </a:p>
          <a:p>
            <a:r>
              <a:rPr lang="en-US" altLang="en-US" sz="2400" dirty="0">
                <a:latin typeface="Arial  body"/>
              </a:rPr>
              <a:t>Deletion techniques</a:t>
            </a:r>
          </a:p>
          <a:p>
            <a:pPr lvl="1"/>
            <a:r>
              <a:rPr lang="en-US" altLang="en-US" sz="2400" dirty="0">
                <a:latin typeface="Arial  body"/>
              </a:rPr>
              <a:t>Rewrite the block</a:t>
            </a:r>
          </a:p>
          <a:p>
            <a:pPr lvl="1"/>
            <a:r>
              <a:rPr lang="en-US" altLang="en-US" sz="2400" dirty="0">
                <a:latin typeface="Arial  body"/>
              </a:rPr>
              <a:t>Use deletion </a:t>
            </a:r>
            <a:r>
              <a:rPr lang="en-US" altLang="en-US" sz="2400" dirty="0" smtClean="0">
                <a:latin typeface="Arial  body"/>
              </a:rPr>
              <a:t>marker</a:t>
            </a:r>
            <a:endParaRPr lang="en-US" altLang="en-US" sz="2400" dirty="0">
              <a:latin typeface="Arial  body"/>
            </a:endParaRPr>
          </a:p>
        </p:txBody>
      </p:sp>
    </p:spTree>
    <p:extLst>
      <p:ext uri="{BB962C8B-B14F-4D97-AF65-F5344CB8AC3E}">
        <p14:creationId xmlns:p14="http://schemas.microsoft.com/office/powerpoint/2010/main" val="3047525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16.7 Files of Ordered Records (Sorted Files)</a:t>
            </a:r>
            <a:endParaRPr lang="en-US" dirty="0"/>
          </a:p>
        </p:txBody>
      </p:sp>
      <p:sp>
        <p:nvSpPr>
          <p:cNvPr id="3" name="Text Placeholder 2"/>
          <p:cNvSpPr>
            <a:spLocks noGrp="1"/>
          </p:cNvSpPr>
          <p:nvPr>
            <p:ph type="body" idx="1"/>
          </p:nvPr>
        </p:nvSpPr>
        <p:spPr/>
        <p:txBody>
          <a:bodyPr/>
          <a:lstStyle/>
          <a:p>
            <a:r>
              <a:rPr lang="en-US" altLang="en-US" sz="2400" dirty="0">
                <a:latin typeface="Arial  body"/>
              </a:rPr>
              <a:t>Ordered (sequential) file</a:t>
            </a:r>
          </a:p>
          <a:p>
            <a:pPr lvl="1"/>
            <a:r>
              <a:rPr lang="en-US" altLang="en-US" sz="2400" dirty="0">
                <a:latin typeface="Arial  body"/>
              </a:rPr>
              <a:t>Records sorted by ordering field</a:t>
            </a:r>
          </a:p>
          <a:p>
            <a:pPr lvl="2"/>
            <a:r>
              <a:rPr lang="en-US" altLang="en-US" sz="2400" dirty="0">
                <a:latin typeface="Arial  body"/>
              </a:rPr>
              <a:t>Called ordering key if ordering field is a key field</a:t>
            </a:r>
          </a:p>
          <a:p>
            <a:r>
              <a:rPr lang="en-US" altLang="en-US" sz="2400" dirty="0">
                <a:latin typeface="Arial  body"/>
              </a:rPr>
              <a:t>Advantages</a:t>
            </a:r>
          </a:p>
          <a:p>
            <a:pPr lvl="1"/>
            <a:r>
              <a:rPr lang="en-US" altLang="en-US" sz="2400" dirty="0">
                <a:latin typeface="Arial  body"/>
              </a:rPr>
              <a:t>Reading records in order of ordering key value is extremely efficient</a:t>
            </a:r>
          </a:p>
          <a:p>
            <a:pPr lvl="1"/>
            <a:r>
              <a:rPr lang="en-US" altLang="en-US" sz="2400" dirty="0">
                <a:latin typeface="Arial  body"/>
              </a:rPr>
              <a:t>Finding next record</a:t>
            </a:r>
          </a:p>
          <a:p>
            <a:pPr lvl="1"/>
            <a:r>
              <a:rPr lang="en-US" altLang="en-US" sz="2400" dirty="0">
                <a:latin typeface="Arial  body"/>
              </a:rPr>
              <a:t>Binary search </a:t>
            </a:r>
            <a:r>
              <a:rPr lang="en-US" altLang="en-US" sz="2400" dirty="0" smtClean="0">
                <a:latin typeface="Arial  body"/>
              </a:rPr>
              <a:t>technique</a:t>
            </a:r>
            <a:endParaRPr lang="en-US" altLang="en-US" sz="2400" dirty="0">
              <a:latin typeface="Arial  body"/>
            </a:endParaRPr>
          </a:p>
        </p:txBody>
      </p:sp>
    </p:spTree>
    <p:extLst>
      <p:ext uri="{BB962C8B-B14F-4D97-AF65-F5344CB8AC3E}">
        <p14:creationId xmlns:p14="http://schemas.microsoft.com/office/powerpoint/2010/main" val="2514871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 Times for Various File Organizations</a:t>
            </a:r>
            <a:endParaRPr lang="en-US" dirty="0"/>
          </a:p>
        </p:txBody>
      </p:sp>
      <p:sp>
        <p:nvSpPr>
          <p:cNvPr id="3" name="Text Placeholder 2"/>
          <p:cNvSpPr>
            <a:spLocks noGrp="1"/>
          </p:cNvSpPr>
          <p:nvPr>
            <p:ph type="body" idx="1"/>
          </p:nvPr>
        </p:nvSpPr>
        <p:spPr>
          <a:xfrm>
            <a:off x="457200" y="1600201"/>
            <a:ext cx="8229600" cy="972876"/>
          </a:xfrm>
        </p:spPr>
        <p:txBody>
          <a:bodyPr/>
          <a:lstStyle/>
          <a:p>
            <a:pPr marL="0" indent="0">
              <a:buNone/>
            </a:pPr>
            <a:r>
              <a:rPr lang="en-US" altLang="en-US" sz="2400" dirty="0">
                <a:solidFill>
                  <a:schemeClr val="tx1"/>
                </a:solidFill>
                <a:latin typeface="Arial  body"/>
              </a:rPr>
              <a:t>Table 16.3 Average access times for a file of </a:t>
            </a:r>
            <a:r>
              <a:rPr lang="en-US" altLang="en-US" sz="2400" i="1" dirty="0">
                <a:solidFill>
                  <a:schemeClr val="tx1"/>
                </a:solidFill>
                <a:latin typeface="Arial  body"/>
              </a:rPr>
              <a:t>b </a:t>
            </a:r>
            <a:r>
              <a:rPr lang="en-US" altLang="en-US" sz="2400" dirty="0">
                <a:solidFill>
                  <a:schemeClr val="tx1"/>
                </a:solidFill>
                <a:latin typeface="Arial  body"/>
              </a:rPr>
              <a:t>blocks under basic file </a:t>
            </a:r>
            <a:r>
              <a:rPr lang="en-US" altLang="en-US" sz="2400" dirty="0" smtClean="0">
                <a:solidFill>
                  <a:schemeClr val="tx1"/>
                </a:solidFill>
                <a:latin typeface="Arial  body"/>
              </a:rPr>
              <a:t>organizations</a:t>
            </a:r>
            <a:endParaRPr lang="en-US" altLang="en-US" sz="2400" dirty="0">
              <a:solidFill>
                <a:schemeClr val="tx1"/>
              </a:solidFill>
              <a:latin typeface="Arial  body"/>
            </a:endParaRPr>
          </a:p>
        </p:txBody>
      </p:sp>
      <p:graphicFrame>
        <p:nvGraphicFramePr>
          <p:cNvPr id="5" name="Table 4"/>
          <p:cNvGraphicFramePr>
            <a:graphicFrameLocks noGrp="1"/>
          </p:cNvGraphicFramePr>
          <p:nvPr>
            <p:extLst>
              <p:ext uri="{D42A27DB-BD31-4B8C-83A1-F6EECF244321}">
                <p14:modId xmlns:p14="http://schemas.microsoft.com/office/powerpoint/2010/main" val="1838992196"/>
              </p:ext>
            </p:extLst>
          </p:nvPr>
        </p:nvGraphicFramePr>
        <p:xfrm>
          <a:off x="831851" y="2990154"/>
          <a:ext cx="7480299" cy="2357120"/>
        </p:xfrm>
        <a:graphic>
          <a:graphicData uri="http://schemas.openxmlformats.org/drawingml/2006/table">
            <a:tbl>
              <a:tblPr firstRow="1" bandRow="1">
                <a:tableStyleId>{40F9630F-82C1-40B7-BC3A-925EFCFF5E92}</a:tableStyleId>
              </a:tblPr>
              <a:tblGrid>
                <a:gridCol w="2235814">
                  <a:extLst>
                    <a:ext uri="{9D8B030D-6E8A-4147-A177-3AD203B41FA5}">
                      <a16:colId xmlns:a16="http://schemas.microsoft.com/office/drawing/2014/main" val="2776451311"/>
                    </a:ext>
                  </a:extLst>
                </a:gridCol>
                <a:gridCol w="2669458">
                  <a:extLst>
                    <a:ext uri="{9D8B030D-6E8A-4147-A177-3AD203B41FA5}">
                      <a16:colId xmlns:a16="http://schemas.microsoft.com/office/drawing/2014/main" val="2216487292"/>
                    </a:ext>
                  </a:extLst>
                </a:gridCol>
                <a:gridCol w="2575027">
                  <a:extLst>
                    <a:ext uri="{9D8B030D-6E8A-4147-A177-3AD203B41FA5}">
                      <a16:colId xmlns:a16="http://schemas.microsoft.com/office/drawing/2014/main" val="370776468"/>
                    </a:ext>
                  </a:extLst>
                </a:gridCol>
              </a:tblGrid>
              <a:tr h="370840">
                <a:tc>
                  <a:txBody>
                    <a:bodyPr/>
                    <a:lstStyle/>
                    <a:p>
                      <a:pPr algn="l"/>
                      <a:r>
                        <a:rPr lang="en-US" sz="1600" b="1" i="0" u="none" strike="noStrike" cap="none" baseline="0" dirty="0" smtClean="0">
                          <a:solidFill>
                            <a:schemeClr val="dk1"/>
                          </a:solidFill>
                          <a:latin typeface="+mn-lt"/>
                          <a:ea typeface="Arial"/>
                          <a:cs typeface="Arial"/>
                          <a:sym typeface="Arial"/>
                        </a:rPr>
                        <a:t>Type of Organization</a:t>
                      </a:r>
                      <a:endParaRPr lang="en-US" sz="16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sz="1600" b="1" i="0" u="none" strike="noStrike" cap="none" baseline="0" dirty="0" smtClean="0">
                          <a:solidFill>
                            <a:schemeClr val="dk1"/>
                          </a:solidFill>
                          <a:latin typeface="+mn-lt"/>
                          <a:ea typeface="Arial"/>
                          <a:cs typeface="Arial"/>
                          <a:sym typeface="Arial"/>
                        </a:rPr>
                        <a:t>Access/Search Method</a:t>
                      </a:r>
                      <a:endParaRPr lang="en-US" sz="16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sz="1600" b="1" i="0" u="none" strike="noStrike" cap="none" baseline="0" dirty="0" smtClean="0">
                          <a:solidFill>
                            <a:schemeClr val="dk1"/>
                          </a:solidFill>
                          <a:latin typeface="+mn-lt"/>
                          <a:ea typeface="Arial"/>
                          <a:cs typeface="Arial"/>
                          <a:sym typeface="Arial"/>
                        </a:rPr>
                        <a:t>Average Blocks to Access a Specific Record</a:t>
                      </a:r>
                      <a:endParaRPr lang="en-US" sz="16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657121633"/>
                  </a:ext>
                </a:extLst>
              </a:tr>
              <a:tr h="370840">
                <a:tc>
                  <a:txBody>
                    <a:bodyPr/>
                    <a:lstStyle/>
                    <a:p>
                      <a:r>
                        <a:rPr lang="en-US" sz="1600" b="0" i="0" u="none" strike="noStrike" cap="none" baseline="0" dirty="0" smtClean="0">
                          <a:solidFill>
                            <a:schemeClr val="dk1"/>
                          </a:solidFill>
                          <a:latin typeface="+mn-lt"/>
                          <a:ea typeface="Arial"/>
                          <a:cs typeface="Arial"/>
                          <a:sym typeface="Arial"/>
                        </a:rPr>
                        <a:t>Heap (unordered)</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Sequential scan (linear search)</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dirty="0" smtClean="0">
                          <a:solidFill>
                            <a:schemeClr val="bg1"/>
                          </a:solidFill>
                          <a:latin typeface="+mn-lt"/>
                        </a:rPr>
                        <a:t>b</a:t>
                      </a:r>
                      <a:r>
                        <a:rPr lang="en-US" baseline="0" dirty="0" smtClean="0">
                          <a:solidFill>
                            <a:schemeClr val="bg1"/>
                          </a:solidFill>
                          <a:latin typeface="+mn-lt"/>
                        </a:rPr>
                        <a:t> over 2</a:t>
                      </a:r>
                      <a:endParaRPr lang="en-US"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14269844"/>
                  </a:ext>
                </a:extLst>
              </a:tr>
              <a:tr h="584200">
                <a:tc>
                  <a:txBody>
                    <a:bodyPr/>
                    <a:lstStyle/>
                    <a:p>
                      <a:r>
                        <a:rPr lang="en-US" sz="1600" b="0" i="0" u="none" strike="noStrike" cap="none" baseline="0" dirty="0" smtClean="0">
                          <a:solidFill>
                            <a:schemeClr val="dk1"/>
                          </a:solidFill>
                          <a:latin typeface="+mn-lt"/>
                          <a:ea typeface="Arial"/>
                          <a:cs typeface="Arial"/>
                          <a:sym typeface="Arial"/>
                        </a:rPr>
                        <a:t>Ordered</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Sequential scan</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400" b="0" i="0" u="none" strike="noStrike" cap="none" dirty="0" smtClean="0">
                          <a:solidFill>
                            <a:schemeClr val="bg1"/>
                          </a:solidFill>
                          <a:latin typeface="+mn-lt"/>
                          <a:ea typeface="Arial"/>
                          <a:cs typeface="Arial"/>
                          <a:sym typeface="Arial"/>
                        </a:rPr>
                        <a:t>b</a:t>
                      </a:r>
                      <a:r>
                        <a:rPr lang="en-US" sz="1400" b="0" i="0" u="none" strike="noStrike" cap="none" baseline="0" dirty="0" smtClean="0">
                          <a:solidFill>
                            <a:schemeClr val="bg1"/>
                          </a:solidFill>
                          <a:latin typeface="+mn-lt"/>
                          <a:ea typeface="Arial"/>
                          <a:cs typeface="Arial"/>
                          <a:sym typeface="Arial"/>
                        </a:rPr>
                        <a:t> over 2</a:t>
                      </a:r>
                      <a:endParaRPr lang="en-US"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81002304"/>
                  </a:ext>
                </a:extLst>
              </a:tr>
              <a:tr h="370840">
                <a:tc>
                  <a:txBody>
                    <a:bodyPr/>
                    <a:lstStyle/>
                    <a:p>
                      <a:r>
                        <a:rPr lang="en-US" sz="1600" b="0" i="0" u="none" strike="noStrike" cap="none" baseline="0" dirty="0" smtClean="0">
                          <a:solidFill>
                            <a:schemeClr val="dk1"/>
                          </a:solidFill>
                          <a:latin typeface="+mn-lt"/>
                          <a:ea typeface="Arial"/>
                          <a:cs typeface="Arial"/>
                          <a:sym typeface="Arial"/>
                        </a:rPr>
                        <a:t>Ordered</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Binary search</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bg1"/>
                          </a:solidFill>
                          <a:latin typeface="+mn-lt"/>
                        </a:rPr>
                        <a:t>Log sub 2 b</a:t>
                      </a:r>
                      <a:endParaRPr lang="en-US"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5721594"/>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31802640"/>
              </p:ext>
            </p:extLst>
          </p:nvPr>
        </p:nvGraphicFramePr>
        <p:xfrm>
          <a:off x="5993056" y="3836361"/>
          <a:ext cx="202844" cy="524015"/>
        </p:xfrm>
        <a:graphic>
          <a:graphicData uri="http://schemas.openxmlformats.org/presentationml/2006/ole">
            <mc:AlternateContent xmlns:mc="http://schemas.openxmlformats.org/markup-compatibility/2006">
              <mc:Choice xmlns:v="urn:schemas-microsoft-com:vml" Requires="v">
                <p:oleObj spid="_x0000_s2182"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5993056" y="3836361"/>
                        <a:ext cx="202844" cy="52401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9646146"/>
              </p:ext>
            </p:extLst>
          </p:nvPr>
        </p:nvGraphicFramePr>
        <p:xfrm>
          <a:off x="5988979" y="4418883"/>
          <a:ext cx="206921" cy="534548"/>
        </p:xfrm>
        <a:graphic>
          <a:graphicData uri="http://schemas.openxmlformats.org/presentationml/2006/ole">
            <mc:AlternateContent xmlns:mc="http://schemas.openxmlformats.org/markup-compatibility/2006">
              <mc:Choice xmlns:v="urn:schemas-microsoft-com:vml" Requires="v">
                <p:oleObj spid="_x0000_s2183" name="Equation" r:id="rId5" imgW="152280" imgH="393480" progId="Equation.DSMT4">
                  <p:embed/>
                </p:oleObj>
              </mc:Choice>
              <mc:Fallback>
                <p:oleObj name="Equation" r:id="rId5" imgW="152280" imgH="393480" progId="Equation.DSMT4">
                  <p:embed/>
                  <p:pic>
                    <p:nvPicPr>
                      <p:cNvPr id="6" name="Object 5"/>
                      <p:cNvPicPr/>
                      <p:nvPr/>
                    </p:nvPicPr>
                    <p:blipFill>
                      <a:blip r:embed="rId6"/>
                      <a:stretch>
                        <a:fillRect/>
                      </a:stretch>
                    </p:blipFill>
                    <p:spPr>
                      <a:xfrm>
                        <a:off x="5988979" y="4418883"/>
                        <a:ext cx="206921" cy="53454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1574783"/>
              </p:ext>
            </p:extLst>
          </p:nvPr>
        </p:nvGraphicFramePr>
        <p:xfrm>
          <a:off x="5914200" y="4981332"/>
          <a:ext cx="563400" cy="338041"/>
        </p:xfrm>
        <a:graphic>
          <a:graphicData uri="http://schemas.openxmlformats.org/presentationml/2006/ole">
            <mc:AlternateContent xmlns:mc="http://schemas.openxmlformats.org/markup-compatibility/2006">
              <mc:Choice xmlns:v="urn:schemas-microsoft-com:vml" Requires="v">
                <p:oleObj spid="_x0000_s2184" name="Equation" r:id="rId7" imgW="380880" imgH="228600" progId="Equation.DSMT4">
                  <p:embed/>
                </p:oleObj>
              </mc:Choice>
              <mc:Fallback>
                <p:oleObj name="Equation" r:id="rId7" imgW="380880" imgH="228600" progId="Equation.DSMT4">
                  <p:embed/>
                  <p:pic>
                    <p:nvPicPr>
                      <p:cNvPr id="0" name=""/>
                      <p:cNvPicPr/>
                      <p:nvPr/>
                    </p:nvPicPr>
                    <p:blipFill>
                      <a:blip r:embed="rId8"/>
                      <a:stretch>
                        <a:fillRect/>
                      </a:stretch>
                    </p:blipFill>
                    <p:spPr>
                      <a:xfrm>
                        <a:off x="5914200" y="4981332"/>
                        <a:ext cx="563400" cy="338041"/>
                      </a:xfrm>
                      <a:prstGeom prst="rect">
                        <a:avLst/>
                      </a:prstGeom>
                    </p:spPr>
                  </p:pic>
                </p:oleObj>
              </mc:Fallback>
            </mc:AlternateContent>
          </a:graphicData>
        </a:graphic>
      </p:graphicFrame>
    </p:spTree>
    <p:extLst>
      <p:ext uri="{BB962C8B-B14F-4D97-AF65-F5344CB8AC3E}">
        <p14:creationId xmlns:p14="http://schemas.microsoft.com/office/powerpoint/2010/main" val="1158930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16.8 Hashing Techniques </a:t>
            </a:r>
            <a:r>
              <a:rPr lang="en-US" altLang="en-US" sz="2000" b="0" dirty="0" smtClean="0"/>
              <a:t>(1 of 4)</a:t>
            </a:r>
            <a:endParaRPr lang="en-US" sz="2000" b="0" dirty="0"/>
          </a:p>
        </p:txBody>
      </p:sp>
      <p:sp>
        <p:nvSpPr>
          <p:cNvPr id="3" name="Text Placeholder 2"/>
          <p:cNvSpPr>
            <a:spLocks noGrp="1"/>
          </p:cNvSpPr>
          <p:nvPr>
            <p:ph type="body" idx="1"/>
          </p:nvPr>
        </p:nvSpPr>
        <p:spPr>
          <a:xfrm>
            <a:off x="457200" y="1600200"/>
            <a:ext cx="8229600" cy="4634345"/>
          </a:xfrm>
        </p:spPr>
        <p:txBody>
          <a:bodyPr/>
          <a:lstStyle/>
          <a:p>
            <a:r>
              <a:rPr lang="en-US" altLang="en-US" sz="2400" dirty="0">
                <a:latin typeface="Arial  body"/>
              </a:rPr>
              <a:t>Hash function (randomizing function)</a:t>
            </a:r>
          </a:p>
          <a:p>
            <a:pPr lvl="1"/>
            <a:r>
              <a:rPr lang="en-US" altLang="en-US" sz="2400" dirty="0">
                <a:latin typeface="Arial  body"/>
              </a:rPr>
              <a:t>Applied to hash field value of a record</a:t>
            </a:r>
          </a:p>
          <a:p>
            <a:pPr lvl="1"/>
            <a:r>
              <a:rPr lang="en-US" altLang="en-US" sz="2400" dirty="0">
                <a:latin typeface="Arial  body"/>
              </a:rPr>
              <a:t>Yields address of the disk block of stored record</a:t>
            </a:r>
          </a:p>
          <a:p>
            <a:r>
              <a:rPr lang="en-US" altLang="en-US" sz="2400" dirty="0">
                <a:latin typeface="Arial  body"/>
              </a:rPr>
              <a:t>Organization called hash file</a:t>
            </a:r>
          </a:p>
          <a:p>
            <a:pPr lvl="1"/>
            <a:r>
              <a:rPr lang="en-US" altLang="en-US" sz="2400" dirty="0">
                <a:latin typeface="Arial  body"/>
              </a:rPr>
              <a:t>Search condition is equality condition on the hash field</a:t>
            </a:r>
          </a:p>
          <a:p>
            <a:pPr lvl="1"/>
            <a:r>
              <a:rPr lang="en-US" altLang="en-US" sz="2400" dirty="0">
                <a:latin typeface="Arial  body"/>
              </a:rPr>
              <a:t>Hash field typically key field</a:t>
            </a:r>
          </a:p>
          <a:p>
            <a:r>
              <a:rPr lang="en-US" altLang="en-US" sz="2400" dirty="0">
                <a:latin typeface="Arial  body"/>
              </a:rPr>
              <a:t>Hashing also internal search structure</a:t>
            </a:r>
          </a:p>
          <a:p>
            <a:pPr lvl="1"/>
            <a:r>
              <a:rPr lang="en-US" altLang="en-US" sz="2400" dirty="0">
                <a:latin typeface="Arial  body"/>
              </a:rPr>
              <a:t>Used when group of records accessed exclusively by one field </a:t>
            </a:r>
            <a:r>
              <a:rPr lang="en-US" altLang="en-US" sz="2400" dirty="0" smtClean="0">
                <a:latin typeface="Arial  body"/>
              </a:rPr>
              <a:t>value</a:t>
            </a:r>
            <a:endParaRPr lang="en-US" altLang="en-US" sz="2400" dirty="0">
              <a:latin typeface="Arial  body"/>
            </a:endParaRPr>
          </a:p>
        </p:txBody>
      </p:sp>
    </p:spTree>
    <p:extLst>
      <p:ext uri="{BB962C8B-B14F-4D97-AF65-F5344CB8AC3E}">
        <p14:creationId xmlns:p14="http://schemas.microsoft.com/office/powerpoint/2010/main" val="137260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16.8 Hashing </a:t>
            </a:r>
            <a:r>
              <a:rPr lang="en-US" altLang="en-US" dirty="0"/>
              <a:t>Techniques </a:t>
            </a:r>
            <a:r>
              <a:rPr lang="en-US" altLang="en-US" sz="2000" b="0" dirty="0" smtClean="0"/>
              <a:t>(2 </a:t>
            </a:r>
            <a:r>
              <a:rPr lang="en-US" altLang="en-US" sz="2000" b="0" dirty="0"/>
              <a:t>of </a:t>
            </a:r>
            <a:r>
              <a:rPr lang="en-US" altLang="en-US" sz="2000" b="0" dirty="0" smtClean="0"/>
              <a:t>4)</a:t>
            </a:r>
            <a:endParaRPr lang="en-US" dirty="0"/>
          </a:p>
        </p:txBody>
      </p:sp>
      <p:sp>
        <p:nvSpPr>
          <p:cNvPr id="3" name="Text Placeholder 2"/>
          <p:cNvSpPr>
            <a:spLocks noGrp="1"/>
          </p:cNvSpPr>
          <p:nvPr>
            <p:ph type="body" idx="1"/>
          </p:nvPr>
        </p:nvSpPr>
        <p:spPr/>
        <p:txBody>
          <a:bodyPr/>
          <a:lstStyle/>
          <a:p>
            <a:r>
              <a:rPr lang="en-US" altLang="en-US" sz="2400" dirty="0">
                <a:latin typeface="Arial  body"/>
              </a:rPr>
              <a:t>Internal hashing</a:t>
            </a:r>
          </a:p>
          <a:p>
            <a:pPr lvl="1"/>
            <a:r>
              <a:rPr lang="en-US" altLang="en-US" sz="2400" dirty="0">
                <a:latin typeface="Arial  body"/>
              </a:rPr>
              <a:t>Hash table</a:t>
            </a:r>
          </a:p>
          <a:p>
            <a:r>
              <a:rPr lang="en-US" altLang="en-US" sz="2400" dirty="0">
                <a:latin typeface="Arial  body"/>
              </a:rPr>
              <a:t>Collision</a:t>
            </a:r>
          </a:p>
          <a:p>
            <a:pPr lvl="1"/>
            <a:r>
              <a:rPr lang="en-US" altLang="en-US" sz="2400" dirty="0">
                <a:latin typeface="Arial  body"/>
              </a:rPr>
              <a:t>Hash field value for inserted record hashes to address already containing a different record</a:t>
            </a:r>
          </a:p>
          <a:p>
            <a:r>
              <a:rPr lang="en-US" altLang="en-US" sz="2400" dirty="0">
                <a:latin typeface="Arial  body"/>
              </a:rPr>
              <a:t>Collision resolution</a:t>
            </a:r>
          </a:p>
          <a:p>
            <a:pPr lvl="1"/>
            <a:r>
              <a:rPr lang="en-US" altLang="en-US" sz="2400" dirty="0">
                <a:latin typeface="Arial  body"/>
              </a:rPr>
              <a:t>Open addressing</a:t>
            </a:r>
          </a:p>
          <a:p>
            <a:pPr lvl="1"/>
            <a:r>
              <a:rPr lang="en-US" altLang="en-US" sz="2400" dirty="0">
                <a:latin typeface="Arial  body"/>
              </a:rPr>
              <a:t>Chaining</a:t>
            </a:r>
          </a:p>
          <a:p>
            <a:pPr lvl="1"/>
            <a:r>
              <a:rPr lang="en-US" altLang="en-US" sz="2400" dirty="0">
                <a:latin typeface="Arial  body"/>
              </a:rPr>
              <a:t>Multiple </a:t>
            </a:r>
            <a:r>
              <a:rPr lang="en-US" altLang="en-US" sz="2400" dirty="0" smtClean="0">
                <a:latin typeface="Arial  body"/>
              </a:rPr>
              <a:t>hashing</a:t>
            </a:r>
            <a:endParaRPr lang="en-US" altLang="en-US" sz="2400" dirty="0">
              <a:latin typeface="Arial  body"/>
            </a:endParaRPr>
          </a:p>
        </p:txBody>
      </p:sp>
    </p:spTree>
    <p:extLst>
      <p:ext uri="{BB962C8B-B14F-4D97-AF65-F5344CB8AC3E}">
        <p14:creationId xmlns:p14="http://schemas.microsoft.com/office/powerpoint/2010/main" val="864285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16.8 Hashing </a:t>
            </a:r>
            <a:r>
              <a:rPr lang="en-US" altLang="en-US" dirty="0"/>
              <a:t>Techniques </a:t>
            </a:r>
            <a:r>
              <a:rPr lang="en-US" altLang="en-US" sz="2000" b="0" dirty="0" smtClean="0"/>
              <a:t>(3 </a:t>
            </a:r>
            <a:r>
              <a:rPr lang="en-US" altLang="en-US" sz="2000" b="0" dirty="0"/>
              <a:t>of </a:t>
            </a:r>
            <a:r>
              <a:rPr lang="en-US" altLang="en-US" sz="2000" b="0" dirty="0" smtClean="0"/>
              <a:t>4)</a:t>
            </a:r>
            <a:endParaRPr lang="en-US" dirty="0"/>
          </a:p>
        </p:txBody>
      </p:sp>
      <p:sp>
        <p:nvSpPr>
          <p:cNvPr id="3" name="Text Placeholder 2"/>
          <p:cNvSpPr>
            <a:spLocks noGrp="1"/>
          </p:cNvSpPr>
          <p:nvPr>
            <p:ph type="body" idx="1"/>
          </p:nvPr>
        </p:nvSpPr>
        <p:spPr/>
        <p:txBody>
          <a:bodyPr/>
          <a:lstStyle/>
          <a:p>
            <a:r>
              <a:rPr lang="en-US" altLang="en-US" sz="2400" dirty="0">
                <a:latin typeface="Arial  body"/>
              </a:rPr>
              <a:t>External hashing for disk files</a:t>
            </a:r>
          </a:p>
          <a:p>
            <a:pPr lvl="1"/>
            <a:r>
              <a:rPr lang="en-US" altLang="en-US" sz="2400" dirty="0">
                <a:latin typeface="Arial  body"/>
              </a:rPr>
              <a:t>Target address space made of buckets</a:t>
            </a:r>
          </a:p>
          <a:p>
            <a:pPr lvl="1"/>
            <a:r>
              <a:rPr lang="en-US" altLang="en-US" sz="2400" dirty="0">
                <a:latin typeface="Arial  body"/>
              </a:rPr>
              <a:t>Bucket: one disk block or contiguous blocks</a:t>
            </a:r>
          </a:p>
          <a:p>
            <a:r>
              <a:rPr lang="en-US" altLang="en-US" sz="2400" dirty="0">
                <a:latin typeface="Arial  body"/>
              </a:rPr>
              <a:t>Hashing function maps a key into relative bucket</a:t>
            </a:r>
          </a:p>
          <a:p>
            <a:pPr lvl="1"/>
            <a:r>
              <a:rPr lang="en-US" altLang="en-US" sz="2400" dirty="0">
                <a:latin typeface="Arial  body"/>
              </a:rPr>
              <a:t>Table in file header converts bucket number to disk block address</a:t>
            </a:r>
          </a:p>
          <a:p>
            <a:r>
              <a:rPr lang="en-US" altLang="en-US" sz="2400" dirty="0">
                <a:latin typeface="Arial  body"/>
              </a:rPr>
              <a:t>Collision problem less severe with buckets</a:t>
            </a:r>
          </a:p>
          <a:p>
            <a:r>
              <a:rPr lang="en-US" altLang="en-US" sz="2400" dirty="0">
                <a:latin typeface="Arial  body"/>
              </a:rPr>
              <a:t>Static hashing</a:t>
            </a:r>
          </a:p>
          <a:p>
            <a:pPr lvl="1"/>
            <a:r>
              <a:rPr lang="en-US" altLang="en-US" sz="2400" dirty="0">
                <a:latin typeface="Arial  body"/>
              </a:rPr>
              <a:t>Fixed number of buckets </a:t>
            </a:r>
            <a:r>
              <a:rPr lang="en-US" altLang="en-US" sz="2400" dirty="0" smtClean="0">
                <a:latin typeface="Arial  body"/>
              </a:rPr>
              <a:t>allocated</a:t>
            </a:r>
            <a:endParaRPr lang="en-US" altLang="en-US" sz="2400" dirty="0">
              <a:latin typeface="Arial  body"/>
            </a:endParaRPr>
          </a:p>
        </p:txBody>
      </p:sp>
    </p:spTree>
    <p:extLst>
      <p:ext uri="{BB962C8B-B14F-4D97-AF65-F5344CB8AC3E}">
        <p14:creationId xmlns:p14="http://schemas.microsoft.com/office/powerpoint/2010/main" val="303877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 Hierarchies and Storage Devices</a:t>
            </a:r>
            <a:endParaRPr lang="en-US" dirty="0"/>
          </a:p>
        </p:txBody>
      </p:sp>
      <p:sp>
        <p:nvSpPr>
          <p:cNvPr id="3" name="Text Placeholder 2"/>
          <p:cNvSpPr>
            <a:spLocks noGrp="1"/>
          </p:cNvSpPr>
          <p:nvPr>
            <p:ph type="body" idx="1"/>
          </p:nvPr>
        </p:nvSpPr>
        <p:spPr/>
        <p:txBody>
          <a:bodyPr/>
          <a:lstStyle/>
          <a:p>
            <a:r>
              <a:rPr lang="en-US" altLang="en-US" sz="2400" dirty="0">
                <a:latin typeface="Arial Body"/>
              </a:rPr>
              <a:t>Cache memory</a:t>
            </a:r>
          </a:p>
          <a:p>
            <a:pPr lvl="1"/>
            <a:r>
              <a:rPr lang="en-US" altLang="en-US" sz="2400" dirty="0">
                <a:latin typeface="Arial Body"/>
              </a:rPr>
              <a:t>Static </a:t>
            </a:r>
            <a:r>
              <a:rPr lang="en-US" altLang="en-US" sz="2400" dirty="0" smtClean="0">
                <a:latin typeface="Arial Body"/>
              </a:rPr>
              <a:t>RAM</a:t>
            </a:r>
            <a:endParaRPr lang="en-US" altLang="en-US" sz="2400" dirty="0">
              <a:latin typeface="Arial Body"/>
            </a:endParaRPr>
          </a:p>
          <a:p>
            <a:pPr lvl="1"/>
            <a:r>
              <a:rPr lang="en-US" altLang="en-US" sz="2400" dirty="0" smtClean="0">
                <a:latin typeface="Arial Body"/>
              </a:rPr>
              <a:t>D</a:t>
            </a:r>
            <a:r>
              <a:rPr lang="en-US" altLang="en-US" sz="100" dirty="0" smtClean="0">
                <a:latin typeface="Arial Body"/>
              </a:rPr>
              <a:t> </a:t>
            </a:r>
            <a:r>
              <a:rPr lang="en-US" altLang="en-US" sz="2400" dirty="0" smtClean="0">
                <a:latin typeface="Arial Body"/>
              </a:rPr>
              <a:t>RAM</a:t>
            </a:r>
            <a:endParaRPr lang="en-US" altLang="en-US" sz="2400" dirty="0">
              <a:latin typeface="Arial Body"/>
            </a:endParaRPr>
          </a:p>
          <a:p>
            <a:r>
              <a:rPr lang="en-US" altLang="en-US" sz="2400" dirty="0">
                <a:latin typeface="Arial Body"/>
              </a:rPr>
              <a:t>Mass storage</a:t>
            </a:r>
          </a:p>
          <a:p>
            <a:pPr lvl="1"/>
            <a:r>
              <a:rPr lang="en-US" altLang="en-US" sz="2400" dirty="0">
                <a:latin typeface="Arial Body"/>
              </a:rPr>
              <a:t>Magnetic disks</a:t>
            </a:r>
          </a:p>
          <a:p>
            <a:pPr lvl="2"/>
            <a:r>
              <a:rPr lang="en-US" altLang="en-US" sz="2400" dirty="0" smtClean="0">
                <a:latin typeface="Arial Body"/>
              </a:rPr>
              <a:t>C</a:t>
            </a:r>
            <a:r>
              <a:rPr lang="en-US" altLang="en-US" sz="100" dirty="0" smtClean="0">
                <a:latin typeface="Arial Body"/>
              </a:rPr>
              <a:t> </a:t>
            </a:r>
            <a:r>
              <a:rPr lang="en-US" altLang="en-US" sz="2400" dirty="0" smtClean="0">
                <a:latin typeface="Arial Body"/>
              </a:rPr>
              <a:t>D-ROM</a:t>
            </a:r>
            <a:r>
              <a:rPr lang="en-US" altLang="en-US" sz="2400" dirty="0">
                <a:latin typeface="Arial Body"/>
              </a:rPr>
              <a:t>, </a:t>
            </a:r>
            <a:r>
              <a:rPr lang="en-US" altLang="en-US" sz="2400" dirty="0" smtClean="0">
                <a:latin typeface="Arial Body"/>
              </a:rPr>
              <a:t>D</a:t>
            </a:r>
            <a:r>
              <a:rPr lang="en-US" altLang="en-US" sz="100" dirty="0" smtClean="0">
                <a:latin typeface="Arial Body"/>
              </a:rPr>
              <a:t> </a:t>
            </a:r>
            <a:r>
              <a:rPr lang="en-US" altLang="en-US" sz="2400" dirty="0" smtClean="0">
                <a:latin typeface="Arial Body"/>
              </a:rPr>
              <a:t>V</a:t>
            </a:r>
            <a:r>
              <a:rPr lang="en-US" altLang="en-US" sz="100" dirty="0" smtClean="0">
                <a:latin typeface="Arial Body"/>
              </a:rPr>
              <a:t> </a:t>
            </a:r>
            <a:r>
              <a:rPr lang="en-US" altLang="en-US" sz="2400" dirty="0" smtClean="0">
                <a:latin typeface="Arial Body"/>
              </a:rPr>
              <a:t>D</a:t>
            </a:r>
            <a:r>
              <a:rPr lang="en-US" altLang="en-US" sz="2400" dirty="0">
                <a:latin typeface="Arial Body"/>
              </a:rPr>
              <a:t>, tape drives</a:t>
            </a:r>
          </a:p>
          <a:p>
            <a:r>
              <a:rPr lang="en-US" altLang="en-US" sz="2400" dirty="0">
                <a:latin typeface="Arial Body"/>
              </a:rPr>
              <a:t>Flash memory</a:t>
            </a:r>
          </a:p>
          <a:p>
            <a:pPr lvl="1"/>
            <a:r>
              <a:rPr lang="en-US" altLang="en-US" sz="2400" dirty="0" smtClean="0">
                <a:latin typeface="Arial Body"/>
              </a:rPr>
              <a:t>Nonvolatile</a:t>
            </a:r>
            <a:endParaRPr lang="en-US" altLang="en-US" sz="2400" dirty="0">
              <a:latin typeface="Arial Body"/>
            </a:endParaRPr>
          </a:p>
        </p:txBody>
      </p:sp>
    </p:spTree>
    <p:extLst>
      <p:ext uri="{BB962C8B-B14F-4D97-AF65-F5344CB8AC3E}">
        <p14:creationId xmlns:p14="http://schemas.microsoft.com/office/powerpoint/2010/main" val="4243988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16.8 Hashing </a:t>
            </a:r>
            <a:r>
              <a:rPr lang="en-US" altLang="en-US" dirty="0"/>
              <a:t>Techniques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p:txBody>
          <a:bodyPr/>
          <a:lstStyle/>
          <a:p>
            <a:r>
              <a:rPr lang="en-US" altLang="en-US" sz="2400" dirty="0">
                <a:latin typeface="Arial  body"/>
              </a:rPr>
              <a:t>Hashing techniques that allow dynamic file expansion</a:t>
            </a:r>
          </a:p>
          <a:p>
            <a:pPr lvl="1"/>
            <a:r>
              <a:rPr lang="en-US" altLang="en-US" sz="2400" dirty="0">
                <a:latin typeface="Arial  body"/>
              </a:rPr>
              <a:t>Extendible hashing</a:t>
            </a:r>
          </a:p>
          <a:p>
            <a:pPr lvl="2"/>
            <a:r>
              <a:rPr lang="en-US" altLang="en-US" sz="2400" dirty="0">
                <a:latin typeface="Arial  body"/>
              </a:rPr>
              <a:t>File performance does not degrade as file grows</a:t>
            </a:r>
          </a:p>
          <a:p>
            <a:pPr lvl="1"/>
            <a:r>
              <a:rPr lang="en-US" altLang="en-US" sz="2400" dirty="0">
                <a:latin typeface="Arial  body"/>
              </a:rPr>
              <a:t>Dynamic hashing</a:t>
            </a:r>
          </a:p>
          <a:p>
            <a:pPr lvl="2"/>
            <a:r>
              <a:rPr lang="en-US" altLang="en-US" sz="2400" dirty="0">
                <a:latin typeface="Arial  body"/>
              </a:rPr>
              <a:t>Maintains tree-structured directory</a:t>
            </a:r>
          </a:p>
          <a:p>
            <a:pPr lvl="1"/>
            <a:r>
              <a:rPr lang="en-US" altLang="en-US" sz="2400" dirty="0">
                <a:latin typeface="Arial  body"/>
              </a:rPr>
              <a:t>Linear hashing</a:t>
            </a:r>
          </a:p>
          <a:p>
            <a:pPr lvl="2"/>
            <a:r>
              <a:rPr lang="en-US" altLang="en-US" sz="2400" dirty="0">
                <a:latin typeface="Arial  body"/>
              </a:rPr>
              <a:t>Allows hash file to expand and shrink buckets without needing a </a:t>
            </a:r>
            <a:r>
              <a:rPr lang="en-US" altLang="en-US" sz="2400" dirty="0" smtClean="0">
                <a:latin typeface="Arial  body"/>
              </a:rPr>
              <a:t>directory</a:t>
            </a:r>
            <a:endParaRPr lang="en-US" altLang="en-US" sz="2400" dirty="0">
              <a:latin typeface="Arial  body"/>
            </a:endParaRPr>
          </a:p>
        </p:txBody>
      </p:sp>
    </p:spTree>
    <p:extLst>
      <p:ext uri="{BB962C8B-B14F-4D97-AF65-F5344CB8AC3E}">
        <p14:creationId xmlns:p14="http://schemas.microsoft.com/office/powerpoint/2010/main" val="1270881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16.9 Other Primary File Organizations</a:t>
            </a:r>
            <a:endParaRPr lang="en-US" dirty="0"/>
          </a:p>
        </p:txBody>
      </p:sp>
      <p:sp>
        <p:nvSpPr>
          <p:cNvPr id="3" name="Text Placeholder 2"/>
          <p:cNvSpPr>
            <a:spLocks noGrp="1"/>
          </p:cNvSpPr>
          <p:nvPr>
            <p:ph type="body" idx="1"/>
          </p:nvPr>
        </p:nvSpPr>
        <p:spPr/>
        <p:txBody>
          <a:bodyPr/>
          <a:lstStyle/>
          <a:p>
            <a:r>
              <a:rPr lang="en-US" altLang="en-US" sz="2400" dirty="0">
                <a:latin typeface="Arial  body"/>
              </a:rPr>
              <a:t>Files of mixed records</a:t>
            </a:r>
          </a:p>
          <a:p>
            <a:pPr lvl="1"/>
            <a:r>
              <a:rPr lang="en-US" altLang="en-US" sz="2400" dirty="0">
                <a:latin typeface="Arial  body"/>
              </a:rPr>
              <a:t>Relationships implemented by logical field references</a:t>
            </a:r>
          </a:p>
          <a:p>
            <a:pPr lvl="1"/>
            <a:r>
              <a:rPr lang="en-US" altLang="en-US" sz="2400" dirty="0">
                <a:latin typeface="Arial  body"/>
              </a:rPr>
              <a:t>Physical clustering</a:t>
            </a:r>
          </a:p>
          <a:p>
            <a:r>
              <a:rPr lang="en-US" altLang="en-US" sz="2400" dirty="0">
                <a:latin typeface="Arial  body"/>
              </a:rPr>
              <a:t>B-tree data structure</a:t>
            </a:r>
          </a:p>
          <a:p>
            <a:r>
              <a:rPr lang="en-US" altLang="en-US" sz="2400" dirty="0">
                <a:latin typeface="Arial  body"/>
              </a:rPr>
              <a:t>Column-based data </a:t>
            </a:r>
            <a:r>
              <a:rPr lang="en-US" altLang="en-US" sz="2400" dirty="0" smtClean="0">
                <a:latin typeface="Arial  body"/>
              </a:rPr>
              <a:t>storage</a:t>
            </a:r>
            <a:endParaRPr lang="en-US" altLang="en-US" sz="2400" dirty="0">
              <a:latin typeface="Arial  body"/>
            </a:endParaRPr>
          </a:p>
        </p:txBody>
      </p:sp>
    </p:spTree>
    <p:extLst>
      <p:ext uri="{BB962C8B-B14F-4D97-AF65-F5344CB8AC3E}">
        <p14:creationId xmlns:p14="http://schemas.microsoft.com/office/powerpoint/2010/main" val="1944994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16.10 Parallelizing Disk Access </a:t>
            </a:r>
            <a:r>
              <a:rPr lang="en-US" altLang="en-US" dirty="0" smtClean="0"/>
              <a:t>Using</a:t>
            </a:r>
            <a:br>
              <a:rPr lang="en-US" altLang="en-US" dirty="0" smtClean="0"/>
            </a:br>
            <a:r>
              <a:rPr lang="en-US" altLang="en-US" dirty="0" smtClean="0"/>
              <a:t>R</a:t>
            </a:r>
            <a:r>
              <a:rPr lang="en-US" altLang="en-US" sz="100" dirty="0" smtClean="0"/>
              <a:t> </a:t>
            </a:r>
            <a:r>
              <a:rPr lang="en-US" altLang="en-US" dirty="0" smtClean="0"/>
              <a:t>A</a:t>
            </a:r>
            <a:r>
              <a:rPr lang="en-US" altLang="en-US" sz="100" dirty="0" smtClean="0"/>
              <a:t> </a:t>
            </a:r>
            <a:r>
              <a:rPr lang="en-US" altLang="en-US" dirty="0" smtClean="0"/>
              <a:t>I</a:t>
            </a:r>
            <a:r>
              <a:rPr lang="en-US" altLang="en-US" sz="100" dirty="0" smtClean="0"/>
              <a:t> </a:t>
            </a:r>
            <a:r>
              <a:rPr lang="en-US" altLang="en-US" dirty="0" smtClean="0"/>
              <a:t>D Technology </a:t>
            </a:r>
            <a:r>
              <a:rPr lang="en-US" altLang="en-US" sz="2000" b="0" dirty="0" smtClean="0"/>
              <a:t>(1 of 4)</a:t>
            </a:r>
            <a:endParaRPr lang="en-US" sz="2000" b="0" dirty="0"/>
          </a:p>
        </p:txBody>
      </p:sp>
      <p:sp>
        <p:nvSpPr>
          <p:cNvPr id="3" name="Text Placeholder 2"/>
          <p:cNvSpPr>
            <a:spLocks noGrp="1"/>
          </p:cNvSpPr>
          <p:nvPr>
            <p:ph type="body" idx="1"/>
          </p:nvPr>
        </p:nvSpPr>
        <p:spPr/>
        <p:txBody>
          <a:bodyPr/>
          <a:lstStyle/>
          <a:p>
            <a:r>
              <a:rPr lang="en-US" altLang="en-US" sz="2400" dirty="0">
                <a:latin typeface="Arial  body"/>
              </a:rPr>
              <a:t>Redundant arrays of independent disks (</a:t>
            </a:r>
            <a:r>
              <a:rPr lang="en-US" altLang="en-US" sz="2400" dirty="0" smtClean="0">
                <a:latin typeface="Arial  body"/>
              </a:rPr>
              <a:t>R</a:t>
            </a:r>
            <a:r>
              <a:rPr lang="en-US" altLang="en-US" sz="100" dirty="0" smtClean="0">
                <a:latin typeface="Arial  body"/>
              </a:rPr>
              <a:t> </a:t>
            </a:r>
            <a:r>
              <a:rPr lang="en-US" altLang="en-US" sz="2400" dirty="0" smtClean="0">
                <a:latin typeface="Arial  body"/>
              </a:rPr>
              <a:t>A</a:t>
            </a:r>
            <a:r>
              <a:rPr lang="en-US" altLang="en-US" sz="100" dirty="0" smtClean="0">
                <a:latin typeface="Arial  body"/>
              </a:rPr>
              <a:t> </a:t>
            </a:r>
            <a:r>
              <a:rPr lang="en-US" altLang="en-US" sz="2400" dirty="0" smtClean="0">
                <a:latin typeface="Arial  body"/>
              </a:rPr>
              <a:t>I</a:t>
            </a:r>
            <a:r>
              <a:rPr lang="en-US" altLang="en-US" sz="100" dirty="0" smtClean="0">
                <a:latin typeface="Arial  body"/>
              </a:rPr>
              <a:t> </a:t>
            </a:r>
            <a:r>
              <a:rPr lang="en-US" altLang="en-US" sz="2400" dirty="0" smtClean="0">
                <a:latin typeface="Arial  body"/>
              </a:rPr>
              <a:t>D</a:t>
            </a:r>
            <a:r>
              <a:rPr lang="en-US" altLang="en-US" sz="2400" dirty="0">
                <a:latin typeface="Arial  body"/>
              </a:rPr>
              <a:t>)</a:t>
            </a:r>
          </a:p>
          <a:p>
            <a:pPr lvl="1"/>
            <a:r>
              <a:rPr lang="en-US" altLang="en-US" sz="2400" dirty="0">
                <a:latin typeface="Arial  body"/>
              </a:rPr>
              <a:t>Goal: improve disk speed and access time</a:t>
            </a:r>
          </a:p>
          <a:p>
            <a:r>
              <a:rPr lang="en-US" altLang="en-US" sz="2400" dirty="0">
                <a:latin typeface="Arial  body"/>
              </a:rPr>
              <a:t>Set of </a:t>
            </a:r>
            <a:r>
              <a:rPr lang="en-US" altLang="en-US" sz="2400" dirty="0" smtClean="0">
                <a:latin typeface="Arial  body"/>
              </a:rPr>
              <a:t>R</a:t>
            </a:r>
            <a:r>
              <a:rPr lang="en-US" altLang="en-US" sz="100" dirty="0" smtClean="0">
                <a:latin typeface="Arial  body"/>
              </a:rPr>
              <a:t> </a:t>
            </a:r>
            <a:r>
              <a:rPr lang="en-US" altLang="en-US" sz="2400" dirty="0" smtClean="0">
                <a:latin typeface="Arial  body"/>
              </a:rPr>
              <a:t>A</a:t>
            </a:r>
            <a:r>
              <a:rPr lang="en-US" altLang="en-US" sz="100" dirty="0" smtClean="0">
                <a:latin typeface="Arial  body"/>
              </a:rPr>
              <a:t> </a:t>
            </a:r>
            <a:r>
              <a:rPr lang="en-US" altLang="en-US" sz="2400" dirty="0" smtClean="0">
                <a:latin typeface="Arial  body"/>
              </a:rPr>
              <a:t>I</a:t>
            </a:r>
            <a:r>
              <a:rPr lang="en-US" altLang="en-US" sz="100" dirty="0" smtClean="0">
                <a:latin typeface="Arial  body"/>
              </a:rPr>
              <a:t> </a:t>
            </a:r>
            <a:r>
              <a:rPr lang="en-US" altLang="en-US" sz="2400" dirty="0" smtClean="0">
                <a:latin typeface="Arial  body"/>
              </a:rPr>
              <a:t>D </a:t>
            </a:r>
            <a:r>
              <a:rPr lang="en-US" altLang="en-US" sz="2400" dirty="0">
                <a:latin typeface="Arial  body"/>
              </a:rPr>
              <a:t>architectures (0 through 6)</a:t>
            </a:r>
          </a:p>
          <a:p>
            <a:r>
              <a:rPr lang="en-US" altLang="en-US" sz="2400" dirty="0">
                <a:latin typeface="Arial  body"/>
              </a:rPr>
              <a:t>Data striping</a:t>
            </a:r>
          </a:p>
          <a:p>
            <a:pPr lvl="1"/>
            <a:r>
              <a:rPr lang="en-US" altLang="en-US" sz="2400" dirty="0">
                <a:latin typeface="Arial  body"/>
              </a:rPr>
              <a:t>Bit-level striping</a:t>
            </a:r>
          </a:p>
          <a:p>
            <a:pPr lvl="1"/>
            <a:r>
              <a:rPr lang="en-US" altLang="en-US" sz="2400" dirty="0">
                <a:latin typeface="Arial  body"/>
              </a:rPr>
              <a:t>Block-level striping</a:t>
            </a:r>
          </a:p>
          <a:p>
            <a:r>
              <a:rPr lang="en-US" altLang="en-US" sz="2400" dirty="0">
                <a:latin typeface="Arial  body"/>
              </a:rPr>
              <a:t>Improving Performance with </a:t>
            </a:r>
            <a:r>
              <a:rPr lang="en-US" altLang="en-US" sz="2400" dirty="0" smtClean="0">
                <a:latin typeface="Arial  body"/>
              </a:rPr>
              <a:t>R</a:t>
            </a:r>
            <a:r>
              <a:rPr lang="en-US" altLang="en-US" sz="100" dirty="0" smtClean="0">
                <a:latin typeface="Arial  body"/>
              </a:rPr>
              <a:t> </a:t>
            </a:r>
            <a:r>
              <a:rPr lang="en-US" altLang="en-US" sz="2400" dirty="0" smtClean="0">
                <a:latin typeface="Arial  body"/>
              </a:rPr>
              <a:t>A</a:t>
            </a:r>
            <a:r>
              <a:rPr lang="en-US" altLang="en-US" sz="100" dirty="0" smtClean="0">
                <a:latin typeface="Arial  body"/>
              </a:rPr>
              <a:t> </a:t>
            </a:r>
            <a:r>
              <a:rPr lang="en-US" altLang="en-US" sz="2400" dirty="0" smtClean="0">
                <a:latin typeface="Arial  body"/>
              </a:rPr>
              <a:t>I</a:t>
            </a:r>
            <a:r>
              <a:rPr lang="en-US" altLang="en-US" sz="100" dirty="0" smtClean="0">
                <a:latin typeface="Arial  body"/>
              </a:rPr>
              <a:t> </a:t>
            </a:r>
            <a:r>
              <a:rPr lang="en-US" altLang="en-US" sz="2400" dirty="0" smtClean="0">
                <a:latin typeface="Arial  body"/>
              </a:rPr>
              <a:t>D</a:t>
            </a:r>
            <a:endParaRPr lang="en-US" altLang="en-US" sz="2400" dirty="0">
              <a:latin typeface="Arial  body"/>
            </a:endParaRPr>
          </a:p>
          <a:p>
            <a:pPr lvl="1"/>
            <a:r>
              <a:rPr lang="en-US" altLang="en-US" sz="2400" dirty="0">
                <a:latin typeface="Arial  body"/>
              </a:rPr>
              <a:t>Data striping achieves higher transfer </a:t>
            </a:r>
            <a:r>
              <a:rPr lang="en-US" altLang="en-US" sz="2400" dirty="0" smtClean="0">
                <a:latin typeface="Arial  body"/>
              </a:rPr>
              <a:t>rates</a:t>
            </a:r>
            <a:endParaRPr lang="en-US" altLang="en-US" sz="2400" dirty="0">
              <a:latin typeface="Arial  body"/>
            </a:endParaRPr>
          </a:p>
        </p:txBody>
      </p:sp>
    </p:spTree>
    <p:extLst>
      <p:ext uri="{BB962C8B-B14F-4D97-AF65-F5344CB8AC3E}">
        <p14:creationId xmlns:p14="http://schemas.microsoft.com/office/powerpoint/2010/main" val="316045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16.10 Parallelizing </a:t>
            </a:r>
            <a:r>
              <a:rPr lang="en-US" altLang="en-US" dirty="0"/>
              <a:t>Disk Access Using</a:t>
            </a:r>
            <a:br>
              <a:rPr lang="en-US" altLang="en-US" dirty="0"/>
            </a:br>
            <a:r>
              <a:rPr lang="en-US" altLang="en-US" dirty="0" smtClean="0"/>
              <a:t>R</a:t>
            </a:r>
            <a:r>
              <a:rPr lang="en-US" altLang="en-US" sz="100" dirty="0" smtClean="0"/>
              <a:t> </a:t>
            </a:r>
            <a:r>
              <a:rPr lang="en-US" altLang="en-US" dirty="0" smtClean="0"/>
              <a:t>A</a:t>
            </a:r>
            <a:r>
              <a:rPr lang="en-US" altLang="en-US" sz="100" dirty="0" smtClean="0"/>
              <a:t> </a:t>
            </a:r>
            <a:r>
              <a:rPr lang="en-US" altLang="en-US" dirty="0" smtClean="0"/>
              <a:t>I</a:t>
            </a:r>
            <a:r>
              <a:rPr lang="en-US" altLang="en-US" sz="100" dirty="0" smtClean="0"/>
              <a:t> </a:t>
            </a:r>
            <a:r>
              <a:rPr lang="en-US" altLang="en-US" dirty="0" smtClean="0"/>
              <a:t>D </a:t>
            </a:r>
            <a:r>
              <a:rPr lang="en-US" altLang="en-US" dirty="0"/>
              <a:t>Technology </a:t>
            </a:r>
            <a:r>
              <a:rPr lang="en-US" altLang="en-US" sz="2000" b="0" dirty="0" smtClean="0"/>
              <a:t>(2 </a:t>
            </a:r>
            <a:r>
              <a:rPr lang="en-US" altLang="en-US" sz="2000" b="0" dirty="0"/>
              <a:t>of 4)</a:t>
            </a:r>
            <a:endParaRPr lang="en-US" dirty="0"/>
          </a:p>
        </p:txBody>
      </p:sp>
      <p:sp>
        <p:nvSpPr>
          <p:cNvPr id="3" name="Text Placeholder 2"/>
          <p:cNvSpPr>
            <a:spLocks noGrp="1"/>
          </p:cNvSpPr>
          <p:nvPr>
            <p:ph type="body" idx="1"/>
          </p:nvPr>
        </p:nvSpPr>
        <p:spPr/>
        <p:txBody>
          <a:bodyPr/>
          <a:lstStyle/>
          <a:p>
            <a:r>
              <a:rPr lang="en-US" altLang="en-US" sz="2400" dirty="0">
                <a:latin typeface="Arial  body"/>
              </a:rPr>
              <a:t>Improving reliability with </a:t>
            </a:r>
            <a:r>
              <a:rPr lang="en-US" altLang="en-US" sz="2400" dirty="0" smtClean="0">
                <a:latin typeface="Arial  body"/>
              </a:rPr>
              <a:t>R</a:t>
            </a:r>
            <a:r>
              <a:rPr lang="en-US" altLang="en-US" sz="100" dirty="0" smtClean="0">
                <a:latin typeface="Arial  body"/>
              </a:rPr>
              <a:t> </a:t>
            </a:r>
            <a:r>
              <a:rPr lang="en-US" altLang="en-US" sz="2400" dirty="0" smtClean="0">
                <a:latin typeface="Arial  body"/>
              </a:rPr>
              <a:t>A</a:t>
            </a:r>
            <a:r>
              <a:rPr lang="en-US" altLang="en-US" sz="100" dirty="0" smtClean="0">
                <a:latin typeface="Arial  body"/>
              </a:rPr>
              <a:t> </a:t>
            </a:r>
            <a:r>
              <a:rPr lang="en-US" altLang="en-US" sz="2400" dirty="0" smtClean="0">
                <a:latin typeface="Arial  body"/>
              </a:rPr>
              <a:t>I</a:t>
            </a:r>
            <a:r>
              <a:rPr lang="en-US" altLang="en-US" sz="100" dirty="0" smtClean="0">
                <a:latin typeface="Arial  body"/>
              </a:rPr>
              <a:t> </a:t>
            </a:r>
            <a:r>
              <a:rPr lang="en-US" altLang="en-US" sz="2400" dirty="0" smtClean="0">
                <a:latin typeface="Arial  body"/>
              </a:rPr>
              <a:t>D</a:t>
            </a:r>
            <a:endParaRPr lang="en-US" altLang="en-US" sz="2400" dirty="0">
              <a:latin typeface="Arial  body"/>
            </a:endParaRPr>
          </a:p>
          <a:p>
            <a:pPr lvl="1"/>
            <a:r>
              <a:rPr lang="en-US" altLang="en-US" sz="2400" dirty="0">
                <a:latin typeface="Arial  body"/>
              </a:rPr>
              <a:t>Redundancy techniques: mirroring and shadowing</a:t>
            </a:r>
          </a:p>
          <a:p>
            <a:r>
              <a:rPr lang="en-US" altLang="en-US" sz="2400" dirty="0" smtClean="0">
                <a:latin typeface="Arial  body"/>
              </a:rPr>
              <a:t>R</a:t>
            </a:r>
            <a:r>
              <a:rPr lang="en-US" altLang="en-US" sz="100" dirty="0" smtClean="0">
                <a:latin typeface="Arial  body"/>
              </a:rPr>
              <a:t> </a:t>
            </a:r>
            <a:r>
              <a:rPr lang="en-US" altLang="en-US" sz="2400" dirty="0" smtClean="0">
                <a:latin typeface="Arial  body"/>
              </a:rPr>
              <a:t>A</a:t>
            </a:r>
            <a:r>
              <a:rPr lang="en-US" altLang="en-US" sz="100" dirty="0" smtClean="0">
                <a:latin typeface="Arial  body"/>
              </a:rPr>
              <a:t> </a:t>
            </a:r>
            <a:r>
              <a:rPr lang="en-US" altLang="en-US" sz="2400" dirty="0" smtClean="0">
                <a:latin typeface="Arial  body"/>
              </a:rPr>
              <a:t>I</a:t>
            </a:r>
            <a:r>
              <a:rPr lang="en-US" altLang="en-US" sz="100" dirty="0" smtClean="0">
                <a:latin typeface="Arial  body"/>
              </a:rPr>
              <a:t> </a:t>
            </a:r>
            <a:r>
              <a:rPr lang="en-US" altLang="en-US" sz="2400" dirty="0" smtClean="0">
                <a:latin typeface="Arial  body"/>
              </a:rPr>
              <a:t>D </a:t>
            </a:r>
            <a:r>
              <a:rPr lang="en-US" altLang="en-US" sz="2400" dirty="0">
                <a:latin typeface="Arial  body"/>
              </a:rPr>
              <a:t>organizations and levels</a:t>
            </a:r>
          </a:p>
          <a:p>
            <a:pPr lvl="1"/>
            <a:r>
              <a:rPr lang="en-US" altLang="en-US" sz="2400" dirty="0">
                <a:latin typeface="Arial  body"/>
              </a:rPr>
              <a:t>Level 0</a:t>
            </a:r>
          </a:p>
          <a:p>
            <a:pPr lvl="2"/>
            <a:r>
              <a:rPr lang="en-US" altLang="en-US" sz="2400" dirty="0">
                <a:latin typeface="Arial  body"/>
              </a:rPr>
              <a:t>Data striping, no redundant data</a:t>
            </a:r>
          </a:p>
          <a:p>
            <a:pPr lvl="2"/>
            <a:r>
              <a:rPr lang="en-US" altLang="en-US" sz="2400" dirty="0">
                <a:latin typeface="Arial  body"/>
              </a:rPr>
              <a:t>Spits data evenly across two or more disks</a:t>
            </a:r>
          </a:p>
          <a:p>
            <a:pPr lvl="1"/>
            <a:r>
              <a:rPr lang="en-US" altLang="en-US" sz="2400" dirty="0">
                <a:latin typeface="Arial  body"/>
              </a:rPr>
              <a:t>Level 1</a:t>
            </a:r>
          </a:p>
          <a:p>
            <a:pPr lvl="2"/>
            <a:r>
              <a:rPr lang="en-US" altLang="en-US" sz="2400" dirty="0">
                <a:latin typeface="Arial  body"/>
              </a:rPr>
              <a:t>Uses mirrored </a:t>
            </a:r>
            <a:r>
              <a:rPr lang="en-US" altLang="en-US" sz="2400" dirty="0" smtClean="0">
                <a:latin typeface="Arial  body"/>
              </a:rPr>
              <a:t>disks</a:t>
            </a:r>
            <a:endParaRPr lang="en-US" altLang="en-US" sz="2400" dirty="0">
              <a:latin typeface="Arial  body"/>
            </a:endParaRPr>
          </a:p>
        </p:txBody>
      </p:sp>
    </p:spTree>
    <p:extLst>
      <p:ext uri="{BB962C8B-B14F-4D97-AF65-F5344CB8AC3E}">
        <p14:creationId xmlns:p14="http://schemas.microsoft.com/office/powerpoint/2010/main" val="1913610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16.10 Parallelizing </a:t>
            </a:r>
            <a:r>
              <a:rPr lang="en-US" altLang="en-US" dirty="0"/>
              <a:t>Disk Access Using</a:t>
            </a:r>
            <a:br>
              <a:rPr lang="en-US" altLang="en-US" dirty="0"/>
            </a:br>
            <a:r>
              <a:rPr lang="en-US" altLang="en-US" dirty="0" smtClean="0"/>
              <a:t>R</a:t>
            </a:r>
            <a:r>
              <a:rPr lang="en-US" altLang="en-US" sz="100" dirty="0" smtClean="0"/>
              <a:t> </a:t>
            </a:r>
            <a:r>
              <a:rPr lang="en-US" altLang="en-US" dirty="0" smtClean="0"/>
              <a:t>A</a:t>
            </a:r>
            <a:r>
              <a:rPr lang="en-US" altLang="en-US" sz="100" dirty="0" smtClean="0"/>
              <a:t> </a:t>
            </a:r>
            <a:r>
              <a:rPr lang="en-US" altLang="en-US" dirty="0" smtClean="0"/>
              <a:t>I</a:t>
            </a:r>
            <a:r>
              <a:rPr lang="en-US" altLang="en-US" sz="100" dirty="0" smtClean="0"/>
              <a:t> </a:t>
            </a:r>
            <a:r>
              <a:rPr lang="en-US" altLang="en-US" dirty="0" smtClean="0"/>
              <a:t>D </a:t>
            </a:r>
            <a:r>
              <a:rPr lang="en-US" altLang="en-US" dirty="0"/>
              <a:t>Technology </a:t>
            </a:r>
            <a:r>
              <a:rPr lang="en-US" altLang="en-US" sz="2000" b="0" dirty="0" smtClean="0"/>
              <a:t>(3 </a:t>
            </a:r>
            <a:r>
              <a:rPr lang="en-US" altLang="en-US" sz="2000" b="0" dirty="0"/>
              <a:t>of 4)</a:t>
            </a:r>
            <a:endParaRPr lang="en-US" dirty="0"/>
          </a:p>
        </p:txBody>
      </p:sp>
      <p:sp>
        <p:nvSpPr>
          <p:cNvPr id="3" name="Text Placeholder 2"/>
          <p:cNvSpPr>
            <a:spLocks noGrp="1"/>
          </p:cNvSpPr>
          <p:nvPr>
            <p:ph type="body" idx="1"/>
          </p:nvPr>
        </p:nvSpPr>
        <p:spPr/>
        <p:txBody>
          <a:bodyPr/>
          <a:lstStyle/>
          <a:p>
            <a:pPr lvl="1"/>
            <a:r>
              <a:rPr lang="en-US" altLang="en-US" sz="2400" dirty="0" smtClean="0">
                <a:latin typeface="Arial  body"/>
              </a:rPr>
              <a:t>Level </a:t>
            </a:r>
            <a:r>
              <a:rPr lang="en-US" altLang="en-US" sz="2400" dirty="0">
                <a:latin typeface="Arial  body"/>
              </a:rPr>
              <a:t>2</a:t>
            </a:r>
          </a:p>
          <a:p>
            <a:pPr lvl="2"/>
            <a:r>
              <a:rPr lang="en-US" altLang="en-US" sz="2400" dirty="0">
                <a:latin typeface="Arial  body"/>
              </a:rPr>
              <a:t>Hamming codes for memory-style redundancy</a:t>
            </a:r>
          </a:p>
          <a:p>
            <a:pPr lvl="2"/>
            <a:r>
              <a:rPr lang="en-US" altLang="en-US" sz="2400" dirty="0">
                <a:latin typeface="Arial  body"/>
              </a:rPr>
              <a:t>Error detection and correction</a:t>
            </a:r>
          </a:p>
          <a:p>
            <a:pPr lvl="1"/>
            <a:r>
              <a:rPr lang="en-US" altLang="en-US" sz="2400" dirty="0">
                <a:latin typeface="Arial  body"/>
              </a:rPr>
              <a:t>Level 3</a:t>
            </a:r>
          </a:p>
          <a:p>
            <a:pPr lvl="2"/>
            <a:r>
              <a:rPr lang="en-US" altLang="en-US" sz="2400" dirty="0">
                <a:latin typeface="Arial  body"/>
              </a:rPr>
              <a:t>Single parity disk relying on disk controller</a:t>
            </a:r>
          </a:p>
          <a:p>
            <a:pPr lvl="1"/>
            <a:r>
              <a:rPr lang="en-US" altLang="en-US" sz="2400" dirty="0">
                <a:latin typeface="Arial  body"/>
              </a:rPr>
              <a:t>Levels 4 and 5</a:t>
            </a:r>
          </a:p>
          <a:p>
            <a:pPr lvl="2"/>
            <a:r>
              <a:rPr lang="en-US" altLang="en-US" sz="2400" dirty="0">
                <a:latin typeface="Arial  body"/>
              </a:rPr>
              <a:t>Block-level data striping</a:t>
            </a:r>
          </a:p>
          <a:p>
            <a:pPr lvl="2"/>
            <a:r>
              <a:rPr lang="en-US" altLang="en-US" sz="2400" dirty="0">
                <a:latin typeface="Arial  body"/>
              </a:rPr>
              <a:t>Data distribution across all disks (level 5</a:t>
            </a:r>
            <a:r>
              <a:rPr lang="en-US" altLang="en-US" sz="2400" dirty="0" smtClean="0">
                <a:latin typeface="Arial  body"/>
              </a:rPr>
              <a:t>)</a:t>
            </a:r>
            <a:endParaRPr lang="en-US" altLang="en-US" sz="2400" dirty="0">
              <a:latin typeface="Arial  body"/>
            </a:endParaRPr>
          </a:p>
        </p:txBody>
      </p:sp>
    </p:spTree>
    <p:extLst>
      <p:ext uri="{BB962C8B-B14F-4D97-AF65-F5344CB8AC3E}">
        <p14:creationId xmlns:p14="http://schemas.microsoft.com/office/powerpoint/2010/main" val="1847915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16.10 Parallelizing </a:t>
            </a:r>
            <a:r>
              <a:rPr lang="en-US" altLang="en-US" dirty="0"/>
              <a:t>Disk Access Using</a:t>
            </a:r>
            <a:br>
              <a:rPr lang="en-US" altLang="en-US" dirty="0"/>
            </a:br>
            <a:r>
              <a:rPr lang="en-US" altLang="en-US" dirty="0" smtClean="0"/>
              <a:t>R</a:t>
            </a:r>
            <a:r>
              <a:rPr lang="en-US" altLang="en-US" sz="100" dirty="0" smtClean="0"/>
              <a:t> </a:t>
            </a:r>
            <a:r>
              <a:rPr lang="en-US" altLang="en-US" dirty="0" smtClean="0"/>
              <a:t>A</a:t>
            </a:r>
            <a:r>
              <a:rPr lang="en-US" altLang="en-US" sz="100" dirty="0" smtClean="0"/>
              <a:t> </a:t>
            </a:r>
            <a:r>
              <a:rPr lang="en-US" altLang="en-US" dirty="0" smtClean="0"/>
              <a:t>I</a:t>
            </a:r>
            <a:r>
              <a:rPr lang="en-US" altLang="en-US" sz="100" dirty="0" smtClean="0"/>
              <a:t> </a:t>
            </a:r>
            <a:r>
              <a:rPr lang="en-US" altLang="en-US" dirty="0" smtClean="0"/>
              <a:t>D </a:t>
            </a:r>
            <a:r>
              <a:rPr lang="en-US" altLang="en-US" dirty="0"/>
              <a:t>Technology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p:txBody>
          <a:bodyPr/>
          <a:lstStyle/>
          <a:p>
            <a:pPr lvl="1"/>
            <a:r>
              <a:rPr lang="en-US" altLang="en-US" sz="2400" dirty="0" smtClean="0">
                <a:latin typeface="Arial  body"/>
              </a:rPr>
              <a:t>Level </a:t>
            </a:r>
            <a:r>
              <a:rPr lang="en-US" altLang="en-US" sz="2400" dirty="0">
                <a:latin typeface="Arial  body"/>
              </a:rPr>
              <a:t>6</a:t>
            </a:r>
          </a:p>
          <a:p>
            <a:pPr lvl="2"/>
            <a:r>
              <a:rPr lang="en-US" altLang="en-US" sz="2400" dirty="0">
                <a:latin typeface="Arial  body"/>
              </a:rPr>
              <a:t>Applies P+Q redundancy scheme</a:t>
            </a:r>
          </a:p>
          <a:p>
            <a:pPr lvl="2"/>
            <a:r>
              <a:rPr lang="en-US" altLang="en-US" sz="2400" dirty="0">
                <a:latin typeface="Arial  body"/>
              </a:rPr>
              <a:t>Protects against up to two disk failures by using just two redundant disks</a:t>
            </a:r>
          </a:p>
          <a:p>
            <a:r>
              <a:rPr lang="en-US" altLang="en-US" sz="2400" dirty="0">
                <a:latin typeface="Arial  body"/>
              </a:rPr>
              <a:t>Rebuilding easiest for </a:t>
            </a:r>
            <a:r>
              <a:rPr lang="en-US" altLang="en-US" sz="2400" dirty="0" smtClean="0">
                <a:latin typeface="Arial  body"/>
              </a:rPr>
              <a:t>R</a:t>
            </a:r>
            <a:r>
              <a:rPr lang="en-US" altLang="en-US" sz="100" dirty="0" smtClean="0">
                <a:latin typeface="Arial  body"/>
              </a:rPr>
              <a:t> </a:t>
            </a:r>
            <a:r>
              <a:rPr lang="en-US" altLang="en-US" sz="2400" dirty="0" smtClean="0">
                <a:latin typeface="Arial  body"/>
              </a:rPr>
              <a:t>A</a:t>
            </a:r>
            <a:r>
              <a:rPr lang="en-US" altLang="en-US" sz="100" dirty="0" smtClean="0">
                <a:latin typeface="Arial  body"/>
              </a:rPr>
              <a:t> </a:t>
            </a:r>
            <a:r>
              <a:rPr lang="en-US" altLang="en-US" sz="2400" dirty="0" smtClean="0">
                <a:latin typeface="Arial  body"/>
              </a:rPr>
              <a:t>I</a:t>
            </a:r>
            <a:r>
              <a:rPr lang="en-US" altLang="en-US" sz="100" dirty="0" smtClean="0">
                <a:latin typeface="Arial  body"/>
              </a:rPr>
              <a:t> </a:t>
            </a:r>
            <a:r>
              <a:rPr lang="en-US" altLang="en-US" sz="2400" dirty="0" smtClean="0">
                <a:latin typeface="Arial  body"/>
              </a:rPr>
              <a:t>D </a:t>
            </a:r>
            <a:r>
              <a:rPr lang="en-US" altLang="en-US" sz="2400" dirty="0">
                <a:latin typeface="Arial  body"/>
              </a:rPr>
              <a:t>level 1</a:t>
            </a:r>
          </a:p>
          <a:p>
            <a:pPr lvl="1"/>
            <a:r>
              <a:rPr lang="en-US" altLang="en-US" sz="2400" dirty="0">
                <a:latin typeface="Arial  body"/>
              </a:rPr>
              <a:t>Other levels require reconstruction by reading multiple disks</a:t>
            </a:r>
          </a:p>
          <a:p>
            <a:r>
              <a:rPr lang="en-US" altLang="en-US" sz="2400" dirty="0" smtClean="0">
                <a:latin typeface="Arial  body"/>
              </a:rPr>
              <a:t>R</a:t>
            </a:r>
            <a:r>
              <a:rPr lang="en-US" altLang="en-US" sz="100" dirty="0" smtClean="0">
                <a:latin typeface="Arial  body"/>
              </a:rPr>
              <a:t> </a:t>
            </a:r>
            <a:r>
              <a:rPr lang="en-US" altLang="en-US" sz="2400" dirty="0" smtClean="0">
                <a:latin typeface="Arial  body"/>
              </a:rPr>
              <a:t>A</a:t>
            </a:r>
            <a:r>
              <a:rPr lang="en-US" altLang="en-US" sz="100" dirty="0" smtClean="0">
                <a:latin typeface="Arial  body"/>
              </a:rPr>
              <a:t> </a:t>
            </a:r>
            <a:r>
              <a:rPr lang="en-US" altLang="en-US" sz="2400" dirty="0" smtClean="0">
                <a:latin typeface="Arial  body"/>
              </a:rPr>
              <a:t>I</a:t>
            </a:r>
            <a:r>
              <a:rPr lang="en-US" altLang="en-US" sz="100" dirty="0" smtClean="0">
                <a:latin typeface="Arial  body"/>
              </a:rPr>
              <a:t> </a:t>
            </a:r>
            <a:r>
              <a:rPr lang="en-US" altLang="en-US" sz="2400" dirty="0" smtClean="0">
                <a:latin typeface="Arial  body"/>
              </a:rPr>
              <a:t>D </a:t>
            </a:r>
            <a:r>
              <a:rPr lang="en-US" altLang="en-US" sz="2400" dirty="0">
                <a:latin typeface="Arial  body"/>
              </a:rPr>
              <a:t>levels 3 and 5 preferred for large volume </a:t>
            </a:r>
            <a:r>
              <a:rPr lang="en-US" altLang="en-US" sz="2400" dirty="0" smtClean="0">
                <a:latin typeface="Arial  body"/>
              </a:rPr>
              <a:t>storage</a:t>
            </a:r>
            <a:endParaRPr lang="en-US" altLang="en-US" sz="2400" dirty="0">
              <a:latin typeface="Arial  body"/>
            </a:endParaRPr>
          </a:p>
        </p:txBody>
      </p:sp>
    </p:spTree>
    <p:extLst>
      <p:ext uri="{BB962C8B-B14F-4D97-AF65-F5344CB8AC3E}">
        <p14:creationId xmlns:p14="http://schemas.microsoft.com/office/powerpoint/2010/main" val="3559215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R</a:t>
            </a:r>
            <a:r>
              <a:rPr lang="en-US" altLang="en-US" sz="100" dirty="0" smtClean="0"/>
              <a:t> </a:t>
            </a:r>
            <a:r>
              <a:rPr lang="en-US" altLang="en-US" dirty="0" smtClean="0"/>
              <a:t>A</a:t>
            </a:r>
            <a:r>
              <a:rPr lang="en-US" altLang="en-US" sz="100" dirty="0" smtClean="0"/>
              <a:t> </a:t>
            </a:r>
            <a:r>
              <a:rPr lang="en-US" altLang="en-US" dirty="0" smtClean="0"/>
              <a:t>I</a:t>
            </a:r>
            <a:r>
              <a:rPr lang="en-US" altLang="en-US" sz="100" dirty="0" smtClean="0"/>
              <a:t> </a:t>
            </a:r>
            <a:r>
              <a:rPr lang="en-US" altLang="en-US" dirty="0" smtClean="0"/>
              <a:t>D </a:t>
            </a:r>
            <a:r>
              <a:rPr lang="en-US" altLang="en-US" dirty="0"/>
              <a:t>Levels</a:t>
            </a:r>
            <a:endParaRPr lang="en-US" dirty="0"/>
          </a:p>
        </p:txBody>
      </p:sp>
      <p:sp>
        <p:nvSpPr>
          <p:cNvPr id="4" name="Text Placeholder 3"/>
          <p:cNvSpPr>
            <a:spLocks noGrp="1"/>
          </p:cNvSpPr>
          <p:nvPr>
            <p:ph type="body" idx="1"/>
          </p:nvPr>
        </p:nvSpPr>
        <p:spPr>
          <a:xfrm>
            <a:off x="457200" y="1600201"/>
            <a:ext cx="8229600" cy="1201056"/>
          </a:xfrm>
        </p:spPr>
        <p:txBody>
          <a:bodyPr/>
          <a:lstStyle/>
          <a:p>
            <a:pPr marL="0" indent="0">
              <a:buNone/>
            </a:pPr>
            <a:r>
              <a:rPr lang="en-US" altLang="en-US" sz="2400" dirty="0">
                <a:solidFill>
                  <a:schemeClr val="tx1"/>
                </a:solidFill>
                <a:latin typeface="Arial  body"/>
              </a:rPr>
              <a:t>Figure 16.14 Some popular levels of </a:t>
            </a:r>
            <a:r>
              <a:rPr lang="en-US" altLang="en-US" sz="2400" dirty="0" smtClean="0">
                <a:solidFill>
                  <a:schemeClr val="tx1"/>
                </a:solidFill>
                <a:latin typeface="Arial  body"/>
              </a:rPr>
              <a:t>R</a:t>
            </a:r>
            <a:r>
              <a:rPr lang="en-US" altLang="en-US" sz="100" dirty="0" smtClean="0">
                <a:solidFill>
                  <a:schemeClr val="tx1"/>
                </a:solidFill>
                <a:latin typeface="Arial  body"/>
              </a:rPr>
              <a:t> </a:t>
            </a:r>
            <a:r>
              <a:rPr lang="en-US" altLang="en-US" sz="2400" dirty="0" smtClean="0">
                <a:solidFill>
                  <a:schemeClr val="tx1"/>
                </a:solidFill>
                <a:latin typeface="Arial  body"/>
              </a:rPr>
              <a:t>A</a:t>
            </a:r>
            <a:r>
              <a:rPr lang="en-US" altLang="en-US" sz="100" dirty="0" smtClean="0">
                <a:solidFill>
                  <a:schemeClr val="tx1"/>
                </a:solidFill>
                <a:latin typeface="Arial  body"/>
              </a:rPr>
              <a:t> </a:t>
            </a:r>
            <a:r>
              <a:rPr lang="en-US" altLang="en-US" sz="2400" dirty="0" smtClean="0">
                <a:solidFill>
                  <a:schemeClr val="tx1"/>
                </a:solidFill>
                <a:latin typeface="Arial  body"/>
              </a:rPr>
              <a:t>I</a:t>
            </a:r>
            <a:r>
              <a:rPr lang="en-US" altLang="en-US" sz="100" dirty="0" smtClean="0">
                <a:solidFill>
                  <a:schemeClr val="tx1"/>
                </a:solidFill>
                <a:latin typeface="Arial  body"/>
              </a:rPr>
              <a:t> </a:t>
            </a:r>
            <a:r>
              <a:rPr lang="en-US" altLang="en-US" sz="2400" dirty="0" smtClean="0">
                <a:solidFill>
                  <a:schemeClr val="tx1"/>
                </a:solidFill>
                <a:latin typeface="Arial  body"/>
              </a:rPr>
              <a:t>D </a:t>
            </a:r>
            <a:r>
              <a:rPr lang="en-US" altLang="en-US" sz="2400" dirty="0">
                <a:solidFill>
                  <a:schemeClr val="tx1"/>
                </a:solidFill>
                <a:latin typeface="Arial  body"/>
              </a:rPr>
              <a:t>(a) </a:t>
            </a:r>
            <a:r>
              <a:rPr lang="en-US" altLang="en-US" sz="2400" dirty="0" smtClean="0">
                <a:solidFill>
                  <a:schemeClr val="tx1"/>
                </a:solidFill>
                <a:latin typeface="Arial  body"/>
              </a:rPr>
              <a:t>R</a:t>
            </a:r>
            <a:r>
              <a:rPr lang="en-US" altLang="en-US" sz="100" dirty="0" smtClean="0">
                <a:solidFill>
                  <a:schemeClr val="tx1"/>
                </a:solidFill>
                <a:latin typeface="Arial  body"/>
              </a:rPr>
              <a:t> </a:t>
            </a:r>
            <a:r>
              <a:rPr lang="en-US" altLang="en-US" sz="2400" dirty="0" smtClean="0">
                <a:solidFill>
                  <a:schemeClr val="tx1"/>
                </a:solidFill>
                <a:latin typeface="Arial  body"/>
              </a:rPr>
              <a:t>A</a:t>
            </a:r>
            <a:r>
              <a:rPr lang="en-US" altLang="en-US" sz="100" dirty="0" smtClean="0">
                <a:solidFill>
                  <a:schemeClr val="tx1"/>
                </a:solidFill>
                <a:latin typeface="Arial  body"/>
              </a:rPr>
              <a:t> </a:t>
            </a:r>
            <a:r>
              <a:rPr lang="en-US" altLang="en-US" sz="2400" dirty="0" smtClean="0">
                <a:solidFill>
                  <a:schemeClr val="tx1"/>
                </a:solidFill>
                <a:latin typeface="Arial  body"/>
              </a:rPr>
              <a:t>I</a:t>
            </a:r>
            <a:r>
              <a:rPr lang="en-US" altLang="en-US" sz="100" dirty="0" smtClean="0">
                <a:solidFill>
                  <a:schemeClr val="tx1"/>
                </a:solidFill>
                <a:latin typeface="Arial  body"/>
              </a:rPr>
              <a:t> </a:t>
            </a:r>
            <a:r>
              <a:rPr lang="en-US" altLang="en-US" sz="2400" dirty="0" smtClean="0">
                <a:solidFill>
                  <a:schemeClr val="tx1"/>
                </a:solidFill>
                <a:latin typeface="Arial  body"/>
              </a:rPr>
              <a:t>D </a:t>
            </a:r>
            <a:r>
              <a:rPr lang="en-US" altLang="en-US" sz="2400" dirty="0">
                <a:solidFill>
                  <a:schemeClr val="tx1"/>
                </a:solidFill>
                <a:latin typeface="Arial  body"/>
              </a:rPr>
              <a:t>level 1: Mirroring of data on two disks (b) </a:t>
            </a:r>
            <a:r>
              <a:rPr lang="en-US" altLang="en-US" sz="2400" dirty="0" smtClean="0">
                <a:solidFill>
                  <a:schemeClr val="tx1"/>
                </a:solidFill>
                <a:latin typeface="Arial  body"/>
              </a:rPr>
              <a:t>R</a:t>
            </a:r>
            <a:r>
              <a:rPr lang="en-US" altLang="en-US" sz="100" dirty="0" smtClean="0">
                <a:solidFill>
                  <a:schemeClr val="tx1"/>
                </a:solidFill>
                <a:latin typeface="Arial  body"/>
              </a:rPr>
              <a:t> </a:t>
            </a:r>
            <a:r>
              <a:rPr lang="en-US" altLang="en-US" sz="2400" dirty="0" smtClean="0">
                <a:solidFill>
                  <a:schemeClr val="tx1"/>
                </a:solidFill>
                <a:latin typeface="Arial  body"/>
              </a:rPr>
              <a:t>A</a:t>
            </a:r>
            <a:r>
              <a:rPr lang="en-US" altLang="en-US" sz="100" dirty="0" smtClean="0">
                <a:solidFill>
                  <a:schemeClr val="tx1"/>
                </a:solidFill>
                <a:latin typeface="Arial  body"/>
              </a:rPr>
              <a:t> </a:t>
            </a:r>
            <a:r>
              <a:rPr lang="en-US" altLang="en-US" sz="2400" dirty="0" smtClean="0">
                <a:solidFill>
                  <a:schemeClr val="tx1"/>
                </a:solidFill>
                <a:latin typeface="Arial  body"/>
              </a:rPr>
              <a:t>I</a:t>
            </a:r>
            <a:r>
              <a:rPr lang="en-US" altLang="en-US" sz="100" dirty="0" smtClean="0">
                <a:solidFill>
                  <a:schemeClr val="tx1"/>
                </a:solidFill>
                <a:latin typeface="Arial  body"/>
              </a:rPr>
              <a:t> </a:t>
            </a:r>
            <a:r>
              <a:rPr lang="en-US" altLang="en-US" sz="2400" dirty="0" smtClean="0">
                <a:solidFill>
                  <a:schemeClr val="tx1"/>
                </a:solidFill>
                <a:latin typeface="Arial  body"/>
              </a:rPr>
              <a:t>D </a:t>
            </a:r>
            <a:r>
              <a:rPr lang="en-US" altLang="en-US" sz="2400" dirty="0">
                <a:solidFill>
                  <a:schemeClr val="tx1"/>
                </a:solidFill>
                <a:latin typeface="Arial  body"/>
              </a:rPr>
              <a:t>level 5: Striping of data with distributed parity across four </a:t>
            </a:r>
            <a:r>
              <a:rPr lang="en-US" altLang="en-US" sz="2400" dirty="0" smtClean="0">
                <a:solidFill>
                  <a:schemeClr val="tx1"/>
                </a:solidFill>
                <a:latin typeface="Arial  body"/>
              </a:rPr>
              <a:t>disks</a:t>
            </a:r>
            <a:endParaRPr lang="en-US" altLang="en-US" sz="2400" dirty="0">
              <a:solidFill>
                <a:schemeClr val="tx1"/>
              </a:solidFill>
              <a:latin typeface="Arial  body"/>
            </a:endParaRPr>
          </a:p>
        </p:txBody>
      </p:sp>
      <p:pic>
        <p:nvPicPr>
          <p:cNvPr id="5" name="Picture 3" descr="Two part diagram displays mirroring of data in two disks and striping of data with distributed parity across four disks.  Diagram a, displays two disks containing the same data files. Disk 0 and Disk 1 contain the following data files: File A, File B, File C, and File D. Diagram b, displays four disks containing the following data: First disk: A sub 1, B sub 1, C sub 1, D sub p; Second disk: A sub 2, B sub 2, C sub p, D sub 1; Third disk: A sub 3, B sub p, C sub 2, D sub 2; Fourth disk: A sub p, B sub 3, C sub 3, D sub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60197" y="2996070"/>
            <a:ext cx="4023606" cy="324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553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16.11 Modern Storage </a:t>
            </a:r>
            <a:r>
              <a:rPr lang="en-US" altLang="en-US" dirty="0" smtClean="0"/>
              <a:t>Architectures </a:t>
            </a:r>
            <a:r>
              <a:rPr lang="en-US" altLang="en-US" sz="2000" b="0" dirty="0" smtClean="0"/>
              <a:t>(1 of 3)</a:t>
            </a:r>
            <a:endParaRPr lang="en-US" sz="2000" b="0" dirty="0"/>
          </a:p>
        </p:txBody>
      </p:sp>
      <p:sp>
        <p:nvSpPr>
          <p:cNvPr id="4" name="Text Placeholder 3"/>
          <p:cNvSpPr>
            <a:spLocks noGrp="1"/>
          </p:cNvSpPr>
          <p:nvPr>
            <p:ph type="body" idx="1"/>
          </p:nvPr>
        </p:nvSpPr>
        <p:spPr/>
        <p:txBody>
          <a:bodyPr/>
          <a:lstStyle/>
          <a:p>
            <a:r>
              <a:rPr lang="en-US" altLang="en-US" sz="2400" dirty="0">
                <a:latin typeface="Arial  body"/>
              </a:rPr>
              <a:t>Storage area networks</a:t>
            </a:r>
          </a:p>
          <a:p>
            <a:pPr lvl="1"/>
            <a:r>
              <a:rPr lang="en-US" altLang="en-US" sz="2400" dirty="0">
                <a:latin typeface="Arial  body"/>
              </a:rPr>
              <a:t>Online storage peripherals configured as nodes on high-speed network</a:t>
            </a:r>
          </a:p>
          <a:p>
            <a:r>
              <a:rPr lang="en-US" altLang="en-US" sz="2400" dirty="0">
                <a:latin typeface="Arial  body"/>
              </a:rPr>
              <a:t>Network-attached storage</a:t>
            </a:r>
          </a:p>
          <a:p>
            <a:pPr lvl="1"/>
            <a:r>
              <a:rPr lang="en-US" altLang="en-US" sz="2400" dirty="0">
                <a:latin typeface="Arial  body"/>
              </a:rPr>
              <a:t>Servers used for file sharing</a:t>
            </a:r>
          </a:p>
          <a:p>
            <a:pPr lvl="1"/>
            <a:r>
              <a:rPr lang="en-US" altLang="en-US" sz="2400" dirty="0">
                <a:latin typeface="Arial  body"/>
              </a:rPr>
              <a:t>High degree of scalability, reliability, flexibility, performance</a:t>
            </a:r>
          </a:p>
          <a:p>
            <a:r>
              <a:rPr lang="en-US" altLang="en-US" sz="2400" dirty="0" smtClean="0">
                <a:latin typeface="Arial  body"/>
              </a:rPr>
              <a:t>i</a:t>
            </a:r>
            <a:r>
              <a:rPr lang="en-US" altLang="en-US" sz="100" dirty="0" smtClean="0">
                <a:latin typeface="Arial  body"/>
              </a:rPr>
              <a:t> </a:t>
            </a:r>
            <a:r>
              <a:rPr lang="en-US" altLang="en-US" sz="2400" dirty="0" smtClean="0">
                <a:latin typeface="Arial  body"/>
              </a:rPr>
              <a:t>S</a:t>
            </a:r>
            <a:r>
              <a:rPr lang="en-US" altLang="en-US" sz="100" dirty="0" smtClean="0">
                <a:latin typeface="Arial  body"/>
              </a:rPr>
              <a:t> </a:t>
            </a:r>
            <a:r>
              <a:rPr lang="en-US" altLang="en-US" sz="2400" dirty="0" smtClean="0">
                <a:latin typeface="Arial  body"/>
              </a:rPr>
              <a:t>C</a:t>
            </a:r>
            <a:r>
              <a:rPr lang="en-US" altLang="en-US" sz="100" dirty="0" smtClean="0">
                <a:latin typeface="Arial  body"/>
              </a:rPr>
              <a:t> </a:t>
            </a:r>
            <a:r>
              <a:rPr lang="en-US" altLang="en-US" sz="2400" dirty="0" smtClean="0">
                <a:latin typeface="Arial  body"/>
              </a:rPr>
              <a:t>S</a:t>
            </a:r>
            <a:r>
              <a:rPr lang="en-US" altLang="en-US" sz="100" dirty="0" smtClean="0">
                <a:latin typeface="Arial  body"/>
              </a:rPr>
              <a:t> </a:t>
            </a:r>
            <a:r>
              <a:rPr lang="en-US" altLang="en-US" sz="2400" dirty="0" smtClean="0">
                <a:latin typeface="Arial  body"/>
              </a:rPr>
              <a:t>I</a:t>
            </a:r>
            <a:endParaRPr lang="en-US" altLang="en-US" sz="2400" dirty="0">
              <a:latin typeface="Arial  body"/>
            </a:endParaRPr>
          </a:p>
          <a:p>
            <a:pPr lvl="1"/>
            <a:r>
              <a:rPr lang="en-US" altLang="en-US" sz="2400" dirty="0">
                <a:latin typeface="Arial  body"/>
              </a:rPr>
              <a:t>Clients send </a:t>
            </a:r>
            <a:r>
              <a:rPr lang="en-US" altLang="en-US" sz="2400" dirty="0" smtClean="0">
                <a:latin typeface="Arial  body"/>
              </a:rPr>
              <a:t>S</a:t>
            </a:r>
            <a:r>
              <a:rPr lang="en-US" altLang="en-US" sz="100" dirty="0" smtClean="0">
                <a:latin typeface="Arial  body"/>
              </a:rPr>
              <a:t> </a:t>
            </a:r>
            <a:r>
              <a:rPr lang="en-US" altLang="en-US" sz="2400" dirty="0" smtClean="0">
                <a:latin typeface="Arial  body"/>
              </a:rPr>
              <a:t>C</a:t>
            </a:r>
            <a:r>
              <a:rPr lang="en-US" altLang="en-US" sz="100" dirty="0" smtClean="0">
                <a:latin typeface="Arial  body"/>
              </a:rPr>
              <a:t> </a:t>
            </a:r>
            <a:r>
              <a:rPr lang="en-US" altLang="en-US" sz="2400" dirty="0" smtClean="0">
                <a:latin typeface="Arial  body"/>
              </a:rPr>
              <a:t>S</a:t>
            </a:r>
            <a:r>
              <a:rPr lang="en-US" altLang="en-US" sz="100" dirty="0" smtClean="0">
                <a:latin typeface="Arial  body"/>
              </a:rPr>
              <a:t> </a:t>
            </a:r>
            <a:r>
              <a:rPr lang="en-US" altLang="en-US" sz="2400" dirty="0" smtClean="0">
                <a:latin typeface="Arial  body"/>
              </a:rPr>
              <a:t>I </a:t>
            </a:r>
            <a:r>
              <a:rPr lang="en-US" altLang="en-US" sz="2400" dirty="0">
                <a:latin typeface="Arial  body"/>
              </a:rPr>
              <a:t>commands to </a:t>
            </a:r>
            <a:r>
              <a:rPr lang="en-US" altLang="en-US" sz="2400" dirty="0" smtClean="0">
                <a:latin typeface="Arial  body"/>
              </a:rPr>
              <a:t>S</a:t>
            </a:r>
            <a:r>
              <a:rPr lang="en-US" altLang="en-US" sz="100" dirty="0" smtClean="0">
                <a:latin typeface="Arial  body"/>
              </a:rPr>
              <a:t> </a:t>
            </a:r>
            <a:r>
              <a:rPr lang="en-US" altLang="en-US" sz="2400" dirty="0" smtClean="0">
                <a:latin typeface="Arial  body"/>
              </a:rPr>
              <a:t>C</a:t>
            </a:r>
            <a:r>
              <a:rPr lang="en-US" altLang="en-US" sz="100" dirty="0" smtClean="0">
                <a:latin typeface="Arial  body"/>
              </a:rPr>
              <a:t> </a:t>
            </a:r>
            <a:r>
              <a:rPr lang="en-US" altLang="en-US" sz="2400" dirty="0" smtClean="0">
                <a:latin typeface="Arial  body"/>
              </a:rPr>
              <a:t>S</a:t>
            </a:r>
            <a:r>
              <a:rPr lang="en-US" altLang="en-US" sz="100" dirty="0" smtClean="0">
                <a:latin typeface="Arial  body"/>
              </a:rPr>
              <a:t> </a:t>
            </a:r>
            <a:r>
              <a:rPr lang="en-US" altLang="en-US" sz="2400" dirty="0" smtClean="0">
                <a:latin typeface="Arial  body"/>
              </a:rPr>
              <a:t>I </a:t>
            </a:r>
            <a:r>
              <a:rPr lang="en-US" altLang="en-US" sz="2400" dirty="0">
                <a:latin typeface="Arial  body"/>
              </a:rPr>
              <a:t>storage devices on remote </a:t>
            </a:r>
            <a:r>
              <a:rPr lang="en-US" altLang="en-US" sz="2400" dirty="0" smtClean="0">
                <a:latin typeface="Arial  body"/>
              </a:rPr>
              <a:t>channels</a:t>
            </a:r>
            <a:endParaRPr lang="en-US" altLang="en-US" sz="2400" dirty="0">
              <a:latin typeface="Arial  body"/>
            </a:endParaRPr>
          </a:p>
        </p:txBody>
      </p:sp>
    </p:spTree>
    <p:extLst>
      <p:ext uri="{BB962C8B-B14F-4D97-AF65-F5344CB8AC3E}">
        <p14:creationId xmlns:p14="http://schemas.microsoft.com/office/powerpoint/2010/main" val="1999991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16.11 Modern </a:t>
            </a:r>
            <a:r>
              <a:rPr lang="en-US" altLang="en-US" dirty="0"/>
              <a:t>Storage Architectures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a:xfrm>
            <a:off x="457200" y="1600200"/>
            <a:ext cx="8077200" cy="4525963"/>
          </a:xfrm>
        </p:spPr>
        <p:txBody>
          <a:bodyPr/>
          <a:lstStyle/>
          <a:p>
            <a:r>
              <a:rPr lang="en-US" altLang="en-US" sz="2400" dirty="0">
                <a:latin typeface="Arial  body"/>
              </a:rPr>
              <a:t>Fibre Channel over </a:t>
            </a:r>
            <a:r>
              <a:rPr lang="en-US" altLang="en-US" sz="2400" dirty="0" smtClean="0">
                <a:latin typeface="Arial  body"/>
              </a:rPr>
              <a:t>I</a:t>
            </a:r>
            <a:r>
              <a:rPr lang="en-US" altLang="en-US" sz="100" dirty="0" smtClean="0">
                <a:latin typeface="Arial  body"/>
              </a:rPr>
              <a:t> </a:t>
            </a:r>
            <a:r>
              <a:rPr lang="en-US" altLang="en-US" sz="2400" dirty="0" smtClean="0">
                <a:latin typeface="Arial  body"/>
              </a:rPr>
              <a:t>P </a:t>
            </a:r>
            <a:r>
              <a:rPr lang="en-US" altLang="en-US" sz="2400" dirty="0">
                <a:latin typeface="Arial  body"/>
              </a:rPr>
              <a:t>(</a:t>
            </a:r>
            <a:r>
              <a:rPr lang="en-US" altLang="en-US" sz="2400" dirty="0" smtClean="0">
                <a:latin typeface="Arial  body"/>
              </a:rPr>
              <a:t>F</a:t>
            </a:r>
            <a:r>
              <a:rPr lang="en-US" altLang="en-US" sz="100" dirty="0" smtClean="0">
                <a:latin typeface="Arial  body"/>
              </a:rPr>
              <a:t> </a:t>
            </a:r>
            <a:r>
              <a:rPr lang="en-US" altLang="en-US" sz="2400" dirty="0" smtClean="0">
                <a:latin typeface="Arial  body"/>
              </a:rPr>
              <a:t>C</a:t>
            </a:r>
            <a:r>
              <a:rPr lang="en-US" altLang="en-US" sz="100" dirty="0" smtClean="0">
                <a:latin typeface="Arial  body"/>
              </a:rPr>
              <a:t> </a:t>
            </a:r>
            <a:r>
              <a:rPr lang="en-US" altLang="en-US" sz="2400" dirty="0" smtClean="0">
                <a:latin typeface="Arial  body"/>
              </a:rPr>
              <a:t>I</a:t>
            </a:r>
            <a:r>
              <a:rPr lang="en-US" altLang="en-US" sz="100" dirty="0" smtClean="0">
                <a:latin typeface="Arial  body"/>
              </a:rPr>
              <a:t> </a:t>
            </a:r>
            <a:r>
              <a:rPr lang="en-US" altLang="en-US" sz="2400" dirty="0" smtClean="0">
                <a:latin typeface="Arial  body"/>
              </a:rPr>
              <a:t>P</a:t>
            </a:r>
            <a:r>
              <a:rPr lang="en-US" altLang="en-US" sz="2400" dirty="0">
                <a:latin typeface="Arial  body"/>
              </a:rPr>
              <a:t>)</a:t>
            </a:r>
          </a:p>
          <a:p>
            <a:pPr lvl="1"/>
            <a:r>
              <a:rPr lang="en-US" altLang="en-US" sz="2400" dirty="0">
                <a:latin typeface="Arial  body"/>
              </a:rPr>
              <a:t>Fibre Channel control codes and data translated into </a:t>
            </a:r>
            <a:r>
              <a:rPr lang="en-US" altLang="en-US" sz="2400" dirty="0" smtClean="0">
                <a:latin typeface="Arial  body"/>
              </a:rPr>
              <a:t>I</a:t>
            </a:r>
            <a:r>
              <a:rPr lang="en-US" altLang="en-US" sz="100" dirty="0" smtClean="0">
                <a:latin typeface="Arial  body"/>
              </a:rPr>
              <a:t> </a:t>
            </a:r>
            <a:r>
              <a:rPr lang="en-US" altLang="en-US" sz="2400" dirty="0" smtClean="0">
                <a:latin typeface="Arial  body"/>
              </a:rPr>
              <a:t>P packets</a:t>
            </a:r>
          </a:p>
          <a:p>
            <a:pPr lvl="1"/>
            <a:r>
              <a:rPr lang="en-US" altLang="en-US" sz="2400" dirty="0" smtClean="0">
                <a:latin typeface="Arial  body"/>
              </a:rPr>
              <a:t>Transmitted </a:t>
            </a:r>
            <a:r>
              <a:rPr lang="en-US" altLang="en-US" sz="2400" dirty="0">
                <a:latin typeface="Arial  body"/>
              </a:rPr>
              <a:t>between geographically distant Fibre Channel </a:t>
            </a:r>
            <a:r>
              <a:rPr lang="en-US" altLang="en-US" sz="2400" dirty="0" smtClean="0">
                <a:latin typeface="Arial  body"/>
              </a:rPr>
              <a:t>S</a:t>
            </a:r>
            <a:r>
              <a:rPr lang="en-US" altLang="en-US" sz="100" dirty="0" smtClean="0">
                <a:latin typeface="Arial  body"/>
              </a:rPr>
              <a:t> </a:t>
            </a:r>
            <a:r>
              <a:rPr lang="en-US" altLang="en-US" sz="2400" dirty="0" smtClean="0">
                <a:latin typeface="Arial  body"/>
              </a:rPr>
              <a:t>A</a:t>
            </a:r>
            <a:r>
              <a:rPr lang="en-US" altLang="en-US" sz="100" dirty="0" smtClean="0">
                <a:latin typeface="Arial  body"/>
              </a:rPr>
              <a:t> </a:t>
            </a:r>
            <a:r>
              <a:rPr lang="en-US" altLang="en-US" sz="2400" dirty="0" smtClean="0">
                <a:latin typeface="Arial  body"/>
              </a:rPr>
              <a:t>N</a:t>
            </a:r>
            <a:r>
              <a:rPr lang="en-US" altLang="en-US" sz="100" dirty="0" smtClean="0">
                <a:latin typeface="Arial  body"/>
              </a:rPr>
              <a:t> </a:t>
            </a:r>
            <a:r>
              <a:rPr lang="en-US" altLang="en-US" sz="2400" dirty="0" smtClean="0">
                <a:latin typeface="Arial  body"/>
              </a:rPr>
              <a:t>s</a:t>
            </a:r>
            <a:endParaRPr lang="en-US" altLang="en-US" sz="2400" dirty="0">
              <a:latin typeface="Arial  body"/>
            </a:endParaRPr>
          </a:p>
          <a:p>
            <a:r>
              <a:rPr lang="en-US" altLang="en-US" sz="2400" dirty="0">
                <a:latin typeface="Arial  body"/>
              </a:rPr>
              <a:t>Fibre Channel over Ethernet (</a:t>
            </a:r>
            <a:r>
              <a:rPr lang="en-US" altLang="en-US" sz="2400" dirty="0" smtClean="0">
                <a:latin typeface="Arial  body"/>
              </a:rPr>
              <a:t>F</a:t>
            </a:r>
            <a:r>
              <a:rPr lang="en-US" altLang="en-US" sz="100" dirty="0" smtClean="0">
                <a:latin typeface="Arial  body"/>
              </a:rPr>
              <a:t> </a:t>
            </a:r>
            <a:r>
              <a:rPr lang="en-US" altLang="en-US" sz="2400" dirty="0" smtClean="0">
                <a:latin typeface="Arial  body"/>
              </a:rPr>
              <a:t>C</a:t>
            </a:r>
            <a:r>
              <a:rPr lang="en-US" altLang="en-US" sz="100" dirty="0" smtClean="0">
                <a:latin typeface="Arial  body"/>
              </a:rPr>
              <a:t> </a:t>
            </a:r>
            <a:r>
              <a:rPr lang="en-US" altLang="en-US" sz="2400" dirty="0" smtClean="0">
                <a:latin typeface="Arial  body"/>
              </a:rPr>
              <a:t>o</a:t>
            </a:r>
            <a:r>
              <a:rPr lang="en-US" altLang="en-US" sz="100" dirty="0" smtClean="0">
                <a:latin typeface="Arial  body"/>
              </a:rPr>
              <a:t> </a:t>
            </a:r>
            <a:r>
              <a:rPr lang="en-US" altLang="en-US" sz="2400" dirty="0" smtClean="0">
                <a:latin typeface="Arial  body"/>
              </a:rPr>
              <a:t>E</a:t>
            </a:r>
            <a:r>
              <a:rPr lang="en-US" altLang="en-US" sz="2400" dirty="0">
                <a:latin typeface="Arial  body"/>
              </a:rPr>
              <a:t>)</a:t>
            </a:r>
          </a:p>
          <a:p>
            <a:pPr lvl="1"/>
            <a:r>
              <a:rPr lang="en-US" altLang="en-US" sz="2400" dirty="0">
                <a:latin typeface="Arial  body"/>
              </a:rPr>
              <a:t>Similar to </a:t>
            </a:r>
            <a:r>
              <a:rPr lang="en-US" altLang="en-US" sz="2400" dirty="0" smtClean="0">
                <a:latin typeface="Arial  body"/>
              </a:rPr>
              <a:t>i</a:t>
            </a:r>
            <a:r>
              <a:rPr lang="en-US" altLang="en-US" sz="100" dirty="0" smtClean="0">
                <a:latin typeface="Arial  body"/>
              </a:rPr>
              <a:t> </a:t>
            </a:r>
            <a:r>
              <a:rPr lang="en-US" altLang="en-US" sz="2400" dirty="0" smtClean="0">
                <a:latin typeface="Arial  body"/>
              </a:rPr>
              <a:t>S</a:t>
            </a:r>
            <a:r>
              <a:rPr lang="en-US" altLang="en-US" sz="100" dirty="0" smtClean="0">
                <a:latin typeface="Arial  body"/>
              </a:rPr>
              <a:t> </a:t>
            </a:r>
            <a:r>
              <a:rPr lang="en-US" altLang="en-US" sz="2400" dirty="0" smtClean="0">
                <a:latin typeface="Arial  body"/>
              </a:rPr>
              <a:t>C</a:t>
            </a:r>
            <a:r>
              <a:rPr lang="en-US" altLang="en-US" sz="100" dirty="0" smtClean="0">
                <a:latin typeface="Arial  body"/>
              </a:rPr>
              <a:t> </a:t>
            </a:r>
            <a:r>
              <a:rPr lang="en-US" altLang="en-US" sz="2400" dirty="0" smtClean="0">
                <a:latin typeface="Arial  body"/>
              </a:rPr>
              <a:t>S</a:t>
            </a:r>
            <a:r>
              <a:rPr lang="en-US" altLang="en-US" sz="100" dirty="0" smtClean="0">
                <a:latin typeface="Arial  body"/>
              </a:rPr>
              <a:t> </a:t>
            </a:r>
            <a:r>
              <a:rPr lang="en-US" altLang="en-US" sz="2400" dirty="0" smtClean="0">
                <a:latin typeface="Arial  body"/>
              </a:rPr>
              <a:t>I </a:t>
            </a:r>
            <a:r>
              <a:rPr lang="en-US" altLang="en-US" sz="2400" dirty="0">
                <a:latin typeface="Arial  body"/>
              </a:rPr>
              <a:t>without the </a:t>
            </a:r>
            <a:r>
              <a:rPr lang="en-US" altLang="en-US" sz="2400" dirty="0" smtClean="0">
                <a:latin typeface="Arial  body"/>
              </a:rPr>
              <a:t>I</a:t>
            </a:r>
            <a:r>
              <a:rPr lang="en-US" altLang="en-US" sz="100" dirty="0" smtClean="0">
                <a:latin typeface="Arial  body"/>
              </a:rPr>
              <a:t> </a:t>
            </a:r>
            <a:r>
              <a:rPr lang="en-US" altLang="en-US" sz="2400" dirty="0" smtClean="0">
                <a:latin typeface="Arial  body"/>
              </a:rPr>
              <a:t>P</a:t>
            </a:r>
            <a:endParaRPr lang="en-US" altLang="en-US" sz="2400" dirty="0">
              <a:latin typeface="Arial  body"/>
            </a:endParaRPr>
          </a:p>
        </p:txBody>
      </p:sp>
    </p:spTree>
    <p:extLst>
      <p:ext uri="{BB962C8B-B14F-4D97-AF65-F5344CB8AC3E}">
        <p14:creationId xmlns:p14="http://schemas.microsoft.com/office/powerpoint/2010/main" val="1490149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16.11 Modern </a:t>
            </a:r>
            <a:r>
              <a:rPr lang="en-US" altLang="en-US" dirty="0"/>
              <a:t>Storage </a:t>
            </a:r>
            <a:r>
              <a:rPr lang="en-US" altLang="en-US" dirty="0" smtClean="0"/>
              <a:t>Architectures </a:t>
            </a:r>
            <a:r>
              <a:rPr lang="en-US" altLang="en-US" sz="2000" b="0" dirty="0" smtClean="0"/>
              <a:t>(3 of 3)</a:t>
            </a:r>
            <a:endParaRPr lang="en-US" sz="2000" b="0" dirty="0"/>
          </a:p>
        </p:txBody>
      </p:sp>
      <p:sp>
        <p:nvSpPr>
          <p:cNvPr id="3" name="Text Placeholder 2"/>
          <p:cNvSpPr>
            <a:spLocks noGrp="1"/>
          </p:cNvSpPr>
          <p:nvPr>
            <p:ph type="body" idx="1"/>
          </p:nvPr>
        </p:nvSpPr>
        <p:spPr/>
        <p:txBody>
          <a:bodyPr/>
          <a:lstStyle/>
          <a:p>
            <a:r>
              <a:rPr lang="en-US" altLang="en-US" sz="2400" dirty="0">
                <a:latin typeface="Arial  body"/>
              </a:rPr>
              <a:t>Automated storage tiering</a:t>
            </a:r>
          </a:p>
          <a:p>
            <a:pPr lvl="1"/>
            <a:r>
              <a:rPr lang="en-US" altLang="en-US" sz="2400" dirty="0">
                <a:latin typeface="Arial  body"/>
              </a:rPr>
              <a:t>Automatically moves data between different storage types depending on need</a:t>
            </a:r>
          </a:p>
          <a:p>
            <a:pPr lvl="2"/>
            <a:r>
              <a:rPr lang="en-US" altLang="en-US" sz="2400" dirty="0">
                <a:latin typeface="Arial  body"/>
              </a:rPr>
              <a:t>Frequently-used data moved to solid-state drives</a:t>
            </a:r>
          </a:p>
          <a:p>
            <a:r>
              <a:rPr lang="en-US" altLang="en-US" sz="2400" dirty="0">
                <a:latin typeface="Arial  body"/>
              </a:rPr>
              <a:t>Object-based storage</a:t>
            </a:r>
          </a:p>
          <a:p>
            <a:pPr lvl="1"/>
            <a:r>
              <a:rPr lang="en-US" altLang="en-US" sz="2400" dirty="0">
                <a:latin typeface="Arial  body"/>
              </a:rPr>
              <a:t>Data managed in form of objects rather than files made of blocks</a:t>
            </a:r>
          </a:p>
          <a:p>
            <a:pPr lvl="1"/>
            <a:r>
              <a:rPr lang="en-US" altLang="en-US" sz="2400" dirty="0">
                <a:latin typeface="Arial  body"/>
              </a:rPr>
              <a:t>Objects carry metadata and global identifier</a:t>
            </a:r>
          </a:p>
          <a:p>
            <a:pPr lvl="1"/>
            <a:r>
              <a:rPr lang="en-US" altLang="en-US" sz="2400" dirty="0">
                <a:latin typeface="Arial  body"/>
              </a:rPr>
              <a:t>Ideally suited for scalable storage of unstructured </a:t>
            </a:r>
            <a:r>
              <a:rPr lang="en-US" altLang="en-US" sz="2400" dirty="0" smtClean="0">
                <a:latin typeface="Arial  body"/>
              </a:rPr>
              <a:t>data</a:t>
            </a:r>
            <a:endParaRPr lang="en-US" altLang="en-US" sz="2400" dirty="0">
              <a:latin typeface="Arial  body"/>
            </a:endParaRPr>
          </a:p>
        </p:txBody>
      </p:sp>
    </p:spTree>
    <p:extLst>
      <p:ext uri="{BB962C8B-B14F-4D97-AF65-F5344CB8AC3E}">
        <p14:creationId xmlns:p14="http://schemas.microsoft.com/office/powerpoint/2010/main" val="389054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Storage Types and Characteristics</a:t>
            </a:r>
            <a:endParaRPr lang="en-US" dirty="0"/>
          </a:p>
        </p:txBody>
      </p:sp>
      <p:sp>
        <p:nvSpPr>
          <p:cNvPr id="10" name="Content Placeholder 9"/>
          <p:cNvSpPr>
            <a:spLocks noGrp="1"/>
          </p:cNvSpPr>
          <p:nvPr>
            <p:ph sz="quarter" idx="17"/>
          </p:nvPr>
        </p:nvSpPr>
        <p:spPr>
          <a:xfrm>
            <a:off x="457200" y="1649693"/>
            <a:ext cx="8229600" cy="500063"/>
          </a:xfrm>
        </p:spPr>
        <p:txBody>
          <a:bodyPr/>
          <a:lstStyle/>
          <a:p>
            <a:pPr marL="0" indent="0">
              <a:buNone/>
            </a:pPr>
            <a:r>
              <a:rPr lang="en-US" altLang="en-US" dirty="0">
                <a:solidFill>
                  <a:schemeClr val="tx1"/>
                </a:solidFill>
                <a:latin typeface="+mn-lt"/>
              </a:rPr>
              <a:t>Table 16.1 Types of Storage with Capacity, Access Time, Max Bandwidth (</a:t>
            </a:r>
            <a:r>
              <a:rPr lang="en-US" altLang="en-US" dirty="0" smtClean="0">
                <a:solidFill>
                  <a:schemeClr val="tx1"/>
                </a:solidFill>
                <a:latin typeface="+mn-lt"/>
              </a:rPr>
              <a:t>Transfer Speed</a:t>
            </a:r>
            <a:r>
              <a:rPr lang="en-US" altLang="en-US" dirty="0">
                <a:solidFill>
                  <a:schemeClr val="tx1"/>
                </a:solidFill>
                <a:latin typeface="+mn-lt"/>
              </a:rPr>
              <a:t>), and Commodity </a:t>
            </a:r>
            <a:r>
              <a:rPr lang="en-US" altLang="en-US" dirty="0" smtClean="0">
                <a:solidFill>
                  <a:schemeClr val="tx1"/>
                </a:solidFill>
                <a:latin typeface="+mn-lt"/>
              </a:rPr>
              <a:t>Cost</a:t>
            </a:r>
            <a:endParaRPr lang="en-US" altLang="en-US" dirty="0">
              <a:solidFill>
                <a:schemeClr val="tx1"/>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1792219773"/>
              </p:ext>
            </p:extLst>
          </p:nvPr>
        </p:nvGraphicFramePr>
        <p:xfrm>
          <a:off x="457200" y="2388453"/>
          <a:ext cx="8229600" cy="3225121"/>
        </p:xfrm>
        <a:graphic>
          <a:graphicData uri="http://schemas.openxmlformats.org/drawingml/2006/table">
            <a:tbl>
              <a:tblPr firstRow="1" bandRow="1">
                <a:tableStyleId>{40F9630F-82C1-40B7-BC3A-925EFCFF5E92}</a:tableStyleId>
              </a:tblPr>
              <a:tblGrid>
                <a:gridCol w="1816100">
                  <a:extLst>
                    <a:ext uri="{9D8B030D-6E8A-4147-A177-3AD203B41FA5}">
                      <a16:colId xmlns:a16="http://schemas.microsoft.com/office/drawing/2014/main" val="3143226425"/>
                    </a:ext>
                  </a:extLst>
                </a:gridCol>
                <a:gridCol w="1739900">
                  <a:extLst>
                    <a:ext uri="{9D8B030D-6E8A-4147-A177-3AD203B41FA5}">
                      <a16:colId xmlns:a16="http://schemas.microsoft.com/office/drawing/2014/main" val="3777570844"/>
                    </a:ext>
                  </a:extLst>
                </a:gridCol>
                <a:gridCol w="1270000">
                  <a:extLst>
                    <a:ext uri="{9D8B030D-6E8A-4147-A177-3AD203B41FA5}">
                      <a16:colId xmlns:a16="http://schemas.microsoft.com/office/drawing/2014/main" val="228460799"/>
                    </a:ext>
                  </a:extLst>
                </a:gridCol>
                <a:gridCol w="1968500">
                  <a:extLst>
                    <a:ext uri="{9D8B030D-6E8A-4147-A177-3AD203B41FA5}">
                      <a16:colId xmlns:a16="http://schemas.microsoft.com/office/drawing/2014/main" val="1931389163"/>
                    </a:ext>
                  </a:extLst>
                </a:gridCol>
                <a:gridCol w="1435100">
                  <a:extLst>
                    <a:ext uri="{9D8B030D-6E8A-4147-A177-3AD203B41FA5}">
                      <a16:colId xmlns:a16="http://schemas.microsoft.com/office/drawing/2014/main" val="1869108453"/>
                    </a:ext>
                  </a:extLst>
                </a:gridCol>
              </a:tblGrid>
              <a:tr h="514813">
                <a:tc>
                  <a:txBody>
                    <a:bodyPr/>
                    <a:lstStyle/>
                    <a:p>
                      <a:r>
                        <a:rPr lang="en-US" sz="1400" b="1" i="0" u="none" strike="noStrike" cap="none" baseline="0" dirty="0" smtClean="0">
                          <a:solidFill>
                            <a:schemeClr val="dk1"/>
                          </a:solidFill>
                          <a:latin typeface="+mn-lt"/>
                          <a:ea typeface="Arial"/>
                          <a:cs typeface="Arial"/>
                          <a:sym typeface="Arial"/>
                        </a:rPr>
                        <a:t>Type</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Capacity*</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Access Time</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Max Bandwidth</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Commodity</a:t>
                      </a:r>
                    </a:p>
                    <a:p>
                      <a:r>
                        <a:rPr lang="en-US" sz="1400" b="1" i="0" u="none" strike="noStrike" cap="none" baseline="0" dirty="0" smtClean="0">
                          <a:solidFill>
                            <a:schemeClr val="dk1"/>
                          </a:solidFill>
                          <a:latin typeface="+mn-lt"/>
                          <a:ea typeface="Arial"/>
                          <a:cs typeface="Arial"/>
                          <a:sym typeface="Arial"/>
                        </a:rPr>
                        <a:t>Prices (2014)**</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5137905"/>
                  </a:ext>
                </a:extLst>
              </a:tr>
              <a:tr h="357886">
                <a:tc>
                  <a:txBody>
                    <a:bodyPr/>
                    <a:lstStyle/>
                    <a:p>
                      <a:r>
                        <a:rPr lang="en-US" sz="1400" b="0" i="0" u="none" strike="noStrike" cap="none" baseline="0" dirty="0" smtClean="0">
                          <a:solidFill>
                            <a:schemeClr val="dk1"/>
                          </a:solidFill>
                          <a:latin typeface="+mn-lt"/>
                          <a:ea typeface="Arial"/>
                          <a:cs typeface="Arial"/>
                          <a:sym typeface="Arial"/>
                        </a:rPr>
                        <a:t>Main Memory- R</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A</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M</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4G</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B–1T</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30n</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35G</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B/sec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$100–$20K</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1892535"/>
                  </a:ext>
                </a:extLst>
              </a:tr>
              <a:tr h="335055">
                <a:tc>
                  <a:txBody>
                    <a:bodyPr/>
                    <a:lstStyle/>
                    <a:p>
                      <a:r>
                        <a:rPr lang="en-US" sz="1400" b="0" i="0" u="none" strike="noStrike" cap="none" baseline="0" dirty="0" smtClean="0">
                          <a:solidFill>
                            <a:schemeClr val="dk1"/>
                          </a:solidFill>
                          <a:latin typeface="+mn-lt"/>
                          <a:ea typeface="Arial"/>
                          <a:cs typeface="Arial"/>
                          <a:sym typeface="Arial"/>
                        </a:rPr>
                        <a:t>Flash Memory- S</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S</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D</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64 G</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B–1T</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0" i="0" u="none" strike="noStrike" cap="none" baseline="0" dirty="0" smtClean="0">
                          <a:solidFill>
                            <a:schemeClr val="bg1"/>
                          </a:solidFill>
                          <a:latin typeface="+mn-lt"/>
                          <a:ea typeface="Arial"/>
                          <a:cs typeface="Arial"/>
                          <a:sym typeface="Arial"/>
                        </a:rPr>
                        <a:t>50 mu s</a:t>
                      </a:r>
                      <a:endParaRPr lang="en-US" sz="8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750M</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B/sec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$50–$600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6373635"/>
                  </a:ext>
                </a:extLst>
              </a:tr>
              <a:tr h="514813">
                <a:tc>
                  <a:txBody>
                    <a:bodyPr/>
                    <a:lstStyle/>
                    <a:p>
                      <a:r>
                        <a:rPr lang="en-US" sz="1400" b="0" i="0" u="none" strike="noStrike" cap="none" baseline="0" dirty="0" smtClean="0">
                          <a:solidFill>
                            <a:schemeClr val="dk1"/>
                          </a:solidFill>
                          <a:latin typeface="+mn-lt"/>
                          <a:ea typeface="Arial"/>
                          <a:cs typeface="Arial"/>
                          <a:sym typeface="Arial"/>
                        </a:rPr>
                        <a:t>Flash Memory- U</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S</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 stick</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4G</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B–512G</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baseline="0" dirty="0" smtClean="0">
                          <a:solidFill>
                            <a:schemeClr val="bg1"/>
                          </a:solidFill>
                          <a:latin typeface="+mn-lt"/>
                          <a:ea typeface="Arial"/>
                          <a:cs typeface="Arial"/>
                          <a:sym typeface="Arial"/>
                        </a:rPr>
                        <a:t>100 mu s</a:t>
                      </a:r>
                      <a:endParaRPr lang="en-US" sz="8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50M</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B/sec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$2–$200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5102046"/>
                  </a:ext>
                </a:extLst>
              </a:tr>
              <a:tr h="325900">
                <a:tc>
                  <a:txBody>
                    <a:bodyPr/>
                    <a:lstStyle/>
                    <a:p>
                      <a:r>
                        <a:rPr lang="en-US" sz="1400" b="0" i="0" u="none" strike="noStrike" cap="none" baseline="0" dirty="0" smtClean="0">
                          <a:solidFill>
                            <a:schemeClr val="dk1"/>
                          </a:solidFill>
                          <a:latin typeface="+mn-lt"/>
                          <a:ea typeface="Arial"/>
                          <a:cs typeface="Arial"/>
                          <a:sym typeface="Arial"/>
                        </a:rPr>
                        <a:t>Magnetic Disk</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400 G</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B–8T</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10m</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200M</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B/sec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$70–$500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9219578"/>
                  </a:ext>
                </a:extLst>
              </a:tr>
              <a:tr h="325900">
                <a:tc>
                  <a:txBody>
                    <a:bodyPr/>
                    <a:lstStyle/>
                    <a:p>
                      <a:r>
                        <a:rPr lang="en-US" sz="1400" b="0" i="0" u="none" strike="noStrike" cap="none" baseline="0" dirty="0" smtClean="0">
                          <a:solidFill>
                            <a:schemeClr val="dk1"/>
                          </a:solidFill>
                          <a:latin typeface="+mn-lt"/>
                          <a:ea typeface="Arial"/>
                          <a:cs typeface="Arial"/>
                          <a:sym typeface="Arial"/>
                        </a:rPr>
                        <a:t>Optical Storage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50G</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B–100G</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180m</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72M</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B/sec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$100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599798"/>
                  </a:ext>
                </a:extLst>
              </a:tr>
              <a:tr h="325900">
                <a:tc>
                  <a:txBody>
                    <a:bodyPr/>
                    <a:lstStyle/>
                    <a:p>
                      <a:r>
                        <a:rPr lang="en-US" sz="1400" b="0" i="0" u="none" strike="noStrike" cap="none" baseline="0" dirty="0" smtClean="0">
                          <a:solidFill>
                            <a:schemeClr val="dk1"/>
                          </a:solidFill>
                          <a:latin typeface="+mn-lt"/>
                          <a:ea typeface="Arial"/>
                          <a:cs typeface="Arial"/>
                          <a:sym typeface="Arial"/>
                        </a:rPr>
                        <a:t>Magnetic Tape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2.5T</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B–8.5T</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10s–80s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40–250M</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B/sec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$2.5K–$30K</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031508"/>
                  </a:ext>
                </a:extLst>
              </a:tr>
              <a:tr h="514813">
                <a:tc>
                  <a:txBody>
                    <a:bodyPr/>
                    <a:lstStyle/>
                    <a:p>
                      <a:r>
                        <a:rPr lang="en-US" sz="1400" b="0" i="0" u="none" strike="noStrike" cap="none" baseline="0" dirty="0" smtClean="0">
                          <a:solidFill>
                            <a:schemeClr val="dk1"/>
                          </a:solidFill>
                          <a:latin typeface="+mn-lt"/>
                          <a:ea typeface="Arial"/>
                          <a:cs typeface="Arial"/>
                          <a:sym typeface="Arial"/>
                        </a:rPr>
                        <a:t>Tape jukebox</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25T</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B–2,100,000T</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10s–80s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250M</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B/sec–1.2P</a:t>
                      </a:r>
                      <a:r>
                        <a:rPr lang="en-US" sz="100" b="0" i="0" u="none" strike="noStrike" cap="none" baseline="0" dirty="0" smtClean="0">
                          <a:solidFill>
                            <a:schemeClr val="dk1"/>
                          </a:solidFill>
                          <a:latin typeface="+mn-lt"/>
                          <a:ea typeface="Arial"/>
                          <a:cs typeface="Arial"/>
                          <a:sym typeface="Arial"/>
                        </a:rPr>
                        <a:t> </a:t>
                      </a:r>
                      <a:r>
                        <a:rPr lang="en-US" sz="1400" b="0" i="0" u="none" strike="noStrike" cap="none" baseline="0" dirty="0" smtClean="0">
                          <a:solidFill>
                            <a:schemeClr val="dk1"/>
                          </a:solidFill>
                          <a:latin typeface="+mn-lt"/>
                          <a:ea typeface="Arial"/>
                          <a:cs typeface="Arial"/>
                          <a:sym typeface="Arial"/>
                        </a:rPr>
                        <a:t>B/sec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$3K–$1M+</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836570"/>
                  </a:ext>
                </a:extLst>
              </a:tr>
            </a:tbl>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472732524"/>
              </p:ext>
            </p:extLst>
          </p:nvPr>
        </p:nvGraphicFramePr>
        <p:xfrm>
          <a:off x="4080780" y="3341726"/>
          <a:ext cx="426814" cy="234873"/>
        </p:xfrm>
        <a:graphic>
          <a:graphicData uri="http://schemas.openxmlformats.org/presentationml/2006/ole">
            <mc:AlternateContent xmlns:mc="http://schemas.openxmlformats.org/markup-compatibility/2006">
              <mc:Choice xmlns:v="urn:schemas-microsoft-com:vml" Requires="v">
                <p:oleObj spid="_x0000_s1118" name="Equation" r:id="rId3" imgW="368280" imgH="203040" progId="Equation.DSMT4">
                  <p:embed/>
                </p:oleObj>
              </mc:Choice>
              <mc:Fallback>
                <p:oleObj name="Equation" r:id="rId3" imgW="368280" imgH="203040" progId="Equation.DSMT4">
                  <p:embed/>
                  <p:pic>
                    <p:nvPicPr>
                      <p:cNvPr id="12" name="Object 11"/>
                      <p:cNvPicPr/>
                      <p:nvPr/>
                    </p:nvPicPr>
                    <p:blipFill>
                      <a:blip r:embed="rId4"/>
                      <a:stretch>
                        <a:fillRect/>
                      </a:stretch>
                    </p:blipFill>
                    <p:spPr>
                      <a:xfrm>
                        <a:off x="4080780" y="3341726"/>
                        <a:ext cx="426814" cy="23487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035925362"/>
              </p:ext>
            </p:extLst>
          </p:nvPr>
        </p:nvGraphicFramePr>
        <p:xfrm>
          <a:off x="4067175" y="3667125"/>
          <a:ext cx="517525" cy="238125"/>
        </p:xfrm>
        <a:graphic>
          <a:graphicData uri="http://schemas.openxmlformats.org/presentationml/2006/ole">
            <mc:AlternateContent xmlns:mc="http://schemas.openxmlformats.org/markup-compatibility/2006">
              <mc:Choice xmlns:v="urn:schemas-microsoft-com:vml" Requires="v">
                <p:oleObj spid="_x0000_s1119" name="Equation" r:id="rId5" imgW="444240" imgH="203040" progId="Equation.DSMT4">
                  <p:embed/>
                </p:oleObj>
              </mc:Choice>
              <mc:Fallback>
                <p:oleObj name="Equation" r:id="rId5" imgW="444240" imgH="203040" progId="Equation.DSMT4">
                  <p:embed/>
                  <p:pic>
                    <p:nvPicPr>
                      <p:cNvPr id="0" name=""/>
                      <p:cNvPicPr/>
                      <p:nvPr/>
                    </p:nvPicPr>
                    <p:blipFill>
                      <a:blip r:embed="rId6"/>
                      <a:stretch>
                        <a:fillRect/>
                      </a:stretch>
                    </p:blipFill>
                    <p:spPr>
                      <a:xfrm>
                        <a:off x="4067175" y="3667125"/>
                        <a:ext cx="517525" cy="238125"/>
                      </a:xfrm>
                      <a:prstGeom prst="rect">
                        <a:avLst/>
                      </a:prstGeom>
                    </p:spPr>
                  </p:pic>
                </p:oleObj>
              </mc:Fallback>
            </mc:AlternateContent>
          </a:graphicData>
        </a:graphic>
      </p:graphicFrame>
      <p:sp>
        <p:nvSpPr>
          <p:cNvPr id="9" name="Content Placeholder 8"/>
          <p:cNvSpPr>
            <a:spLocks noGrp="1"/>
          </p:cNvSpPr>
          <p:nvPr>
            <p:ph sz="quarter" idx="16"/>
          </p:nvPr>
        </p:nvSpPr>
        <p:spPr>
          <a:xfrm>
            <a:off x="457200" y="5679988"/>
            <a:ext cx="8229600" cy="652462"/>
          </a:xfrm>
        </p:spPr>
        <p:txBody>
          <a:bodyPr/>
          <a:lstStyle/>
          <a:p>
            <a:pPr marL="0" indent="0">
              <a:spcBef>
                <a:spcPts val="600"/>
              </a:spcBef>
              <a:buNone/>
            </a:pPr>
            <a:r>
              <a:rPr lang="en-US" dirty="0">
                <a:latin typeface="+mn-lt"/>
              </a:rPr>
              <a:t>*Capacities are based on commercially available popular units in 2014.</a:t>
            </a:r>
          </a:p>
          <a:p>
            <a:pPr marL="0" indent="0">
              <a:spcBef>
                <a:spcPts val="600"/>
              </a:spcBef>
              <a:buNone/>
            </a:pPr>
            <a:r>
              <a:rPr lang="en-US" dirty="0">
                <a:latin typeface="+mn-lt"/>
              </a:rPr>
              <a:t>**Costs are based on commodity online marketplaces.</a:t>
            </a:r>
          </a:p>
        </p:txBody>
      </p:sp>
    </p:spTree>
    <p:extLst>
      <p:ext uri="{BB962C8B-B14F-4D97-AF65-F5344CB8AC3E}">
        <p14:creationId xmlns:p14="http://schemas.microsoft.com/office/powerpoint/2010/main" val="4212231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16.12 Summary</a:t>
            </a:r>
            <a:endParaRPr lang="en-US" dirty="0"/>
          </a:p>
        </p:txBody>
      </p:sp>
      <p:sp>
        <p:nvSpPr>
          <p:cNvPr id="3" name="Text Placeholder 2"/>
          <p:cNvSpPr>
            <a:spLocks noGrp="1"/>
          </p:cNvSpPr>
          <p:nvPr>
            <p:ph type="body" idx="1"/>
          </p:nvPr>
        </p:nvSpPr>
        <p:spPr/>
        <p:txBody>
          <a:bodyPr/>
          <a:lstStyle/>
          <a:p>
            <a:r>
              <a:rPr lang="en-US" altLang="en-US" sz="2400" dirty="0">
                <a:latin typeface="Arial  body"/>
              </a:rPr>
              <a:t>Magnetic disks</a:t>
            </a:r>
          </a:p>
          <a:p>
            <a:pPr lvl="1"/>
            <a:r>
              <a:rPr lang="en-US" altLang="en-US" sz="2400" dirty="0">
                <a:latin typeface="Arial  body"/>
              </a:rPr>
              <a:t>Accessing a disk block is expensive</a:t>
            </a:r>
          </a:p>
          <a:p>
            <a:r>
              <a:rPr lang="en-US" altLang="en-US" sz="2400" dirty="0">
                <a:latin typeface="Arial  body"/>
              </a:rPr>
              <a:t>Commands for accessing file records</a:t>
            </a:r>
          </a:p>
          <a:p>
            <a:r>
              <a:rPr lang="en-US" altLang="en-US" sz="2400" dirty="0">
                <a:latin typeface="Arial  body"/>
              </a:rPr>
              <a:t>File organizations: unordered, ordered, hashed</a:t>
            </a:r>
          </a:p>
          <a:p>
            <a:r>
              <a:rPr lang="en-US" altLang="en-US" sz="2400" dirty="0" smtClean="0">
                <a:latin typeface="Arial  body"/>
              </a:rPr>
              <a:t>R</a:t>
            </a:r>
            <a:r>
              <a:rPr lang="en-US" altLang="en-US" sz="100" dirty="0" smtClean="0">
                <a:latin typeface="Arial  body"/>
              </a:rPr>
              <a:t> </a:t>
            </a:r>
            <a:r>
              <a:rPr lang="en-US" altLang="en-US" sz="2400" dirty="0" smtClean="0">
                <a:latin typeface="Arial  body"/>
              </a:rPr>
              <a:t>A</a:t>
            </a:r>
            <a:r>
              <a:rPr lang="en-US" altLang="en-US" sz="100" dirty="0" smtClean="0">
                <a:latin typeface="Arial  body"/>
              </a:rPr>
              <a:t> </a:t>
            </a:r>
            <a:r>
              <a:rPr lang="en-US" altLang="en-US" sz="2400" dirty="0" smtClean="0">
                <a:latin typeface="Arial  body"/>
              </a:rPr>
              <a:t>I</a:t>
            </a:r>
            <a:r>
              <a:rPr lang="en-US" altLang="en-US" sz="100" dirty="0" smtClean="0">
                <a:latin typeface="Arial  body"/>
              </a:rPr>
              <a:t> </a:t>
            </a:r>
            <a:r>
              <a:rPr lang="en-US" altLang="en-US" sz="2400" dirty="0" smtClean="0">
                <a:latin typeface="Arial  body"/>
              </a:rPr>
              <a:t>D</a:t>
            </a:r>
            <a:endParaRPr lang="en-US" altLang="en-US" sz="2400" dirty="0">
              <a:latin typeface="Arial  body"/>
            </a:endParaRPr>
          </a:p>
          <a:p>
            <a:r>
              <a:rPr lang="en-US" altLang="en-US" sz="2400" dirty="0">
                <a:latin typeface="Arial  body"/>
              </a:rPr>
              <a:t>Modern storage </a:t>
            </a:r>
            <a:r>
              <a:rPr lang="en-US" altLang="en-US" sz="2400" dirty="0" smtClean="0">
                <a:latin typeface="Arial  body"/>
              </a:rPr>
              <a:t>trends</a:t>
            </a:r>
            <a:endParaRPr lang="en-US" altLang="en-US" sz="2400" dirty="0">
              <a:latin typeface="Arial  body"/>
            </a:endParaRPr>
          </a:p>
        </p:txBody>
      </p:sp>
    </p:spTree>
    <p:extLst>
      <p:ext uri="{BB962C8B-B14F-4D97-AF65-F5344CB8AC3E}">
        <p14:creationId xmlns:p14="http://schemas.microsoft.com/office/powerpoint/2010/main" val="1494128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Organization of Databases</a:t>
            </a:r>
            <a:endParaRPr lang="en-US" dirty="0"/>
          </a:p>
        </p:txBody>
      </p:sp>
      <p:sp>
        <p:nvSpPr>
          <p:cNvPr id="3" name="Text Placeholder 2"/>
          <p:cNvSpPr>
            <a:spLocks noGrp="1"/>
          </p:cNvSpPr>
          <p:nvPr>
            <p:ph type="body" idx="1"/>
          </p:nvPr>
        </p:nvSpPr>
        <p:spPr/>
        <p:txBody>
          <a:bodyPr/>
          <a:lstStyle/>
          <a:p>
            <a:r>
              <a:rPr lang="en-US" altLang="en-US" sz="2400" dirty="0">
                <a:latin typeface="Arial Body"/>
              </a:rPr>
              <a:t>Persistent data</a:t>
            </a:r>
          </a:p>
          <a:p>
            <a:pPr lvl="1"/>
            <a:r>
              <a:rPr lang="en-US" altLang="en-US" sz="2400" dirty="0">
                <a:latin typeface="Arial Body"/>
              </a:rPr>
              <a:t>Most databases</a:t>
            </a:r>
          </a:p>
          <a:p>
            <a:r>
              <a:rPr lang="en-US" altLang="en-US" sz="2400" dirty="0">
                <a:latin typeface="Arial Body"/>
              </a:rPr>
              <a:t>Transient data</a:t>
            </a:r>
          </a:p>
          <a:p>
            <a:pPr lvl="1"/>
            <a:r>
              <a:rPr lang="en-US" altLang="en-US" sz="2400" dirty="0">
                <a:latin typeface="Arial Body"/>
              </a:rPr>
              <a:t>Exists only during program execution</a:t>
            </a:r>
          </a:p>
          <a:p>
            <a:r>
              <a:rPr lang="en-US" altLang="en-US" sz="2400" dirty="0">
                <a:latin typeface="Arial Body"/>
              </a:rPr>
              <a:t>File organization</a:t>
            </a:r>
          </a:p>
          <a:p>
            <a:pPr lvl="1"/>
            <a:r>
              <a:rPr lang="en-US" altLang="en-US" sz="2400" dirty="0">
                <a:latin typeface="Arial Body"/>
              </a:rPr>
              <a:t>Determines how records are physically placed on the disk</a:t>
            </a:r>
          </a:p>
          <a:p>
            <a:pPr lvl="1"/>
            <a:r>
              <a:rPr lang="en-US" altLang="en-US" sz="2400" dirty="0">
                <a:latin typeface="Arial Body"/>
              </a:rPr>
              <a:t>Determines how records are </a:t>
            </a:r>
            <a:r>
              <a:rPr lang="en-US" altLang="en-US" sz="2400" dirty="0" smtClean="0">
                <a:latin typeface="Arial Body"/>
              </a:rPr>
              <a:t>accessed</a:t>
            </a:r>
            <a:endParaRPr lang="en-US" altLang="en-US" sz="2400" dirty="0">
              <a:latin typeface="Arial Body"/>
            </a:endParaRPr>
          </a:p>
        </p:txBody>
      </p:sp>
    </p:spTree>
    <p:extLst>
      <p:ext uri="{BB962C8B-B14F-4D97-AF65-F5344CB8AC3E}">
        <p14:creationId xmlns:p14="http://schemas.microsoft.com/office/powerpoint/2010/main" val="270020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16.2 Secondary Storage </a:t>
            </a:r>
            <a:r>
              <a:rPr lang="en-US" altLang="en-US" dirty="0" smtClean="0"/>
              <a:t>Devices </a:t>
            </a:r>
            <a:r>
              <a:rPr lang="en-US" altLang="en-US" sz="2000" b="0" dirty="0" smtClean="0"/>
              <a:t>(1 of 4)</a:t>
            </a:r>
            <a:r>
              <a:rPr lang="en-US" altLang="en-US" dirty="0" smtClean="0"/>
              <a:t> </a:t>
            </a:r>
            <a:endParaRPr lang="en-US" dirty="0"/>
          </a:p>
        </p:txBody>
      </p:sp>
      <p:sp>
        <p:nvSpPr>
          <p:cNvPr id="3" name="Text Placeholder 2"/>
          <p:cNvSpPr>
            <a:spLocks noGrp="1"/>
          </p:cNvSpPr>
          <p:nvPr>
            <p:ph type="body" idx="1"/>
          </p:nvPr>
        </p:nvSpPr>
        <p:spPr>
          <a:xfrm>
            <a:off x="457200" y="1600200"/>
            <a:ext cx="8229600" cy="4703618"/>
          </a:xfrm>
        </p:spPr>
        <p:txBody>
          <a:bodyPr/>
          <a:lstStyle/>
          <a:p>
            <a:r>
              <a:rPr lang="en-US" altLang="en-US" sz="2400" dirty="0">
                <a:latin typeface="Arial Body"/>
              </a:rPr>
              <a:t>Hard disk drive</a:t>
            </a:r>
          </a:p>
          <a:p>
            <a:r>
              <a:rPr lang="en-US" altLang="en-US" sz="2400" dirty="0">
                <a:latin typeface="Arial Body"/>
              </a:rPr>
              <a:t>Bits (ones and zeros)</a:t>
            </a:r>
          </a:p>
          <a:p>
            <a:pPr lvl="1"/>
            <a:r>
              <a:rPr lang="en-US" altLang="en-US" sz="2400" dirty="0">
                <a:latin typeface="Arial Body"/>
              </a:rPr>
              <a:t>Grouped into bytes or characters</a:t>
            </a:r>
          </a:p>
          <a:p>
            <a:r>
              <a:rPr lang="en-US" altLang="en-US" sz="2400" dirty="0">
                <a:latin typeface="Arial Body"/>
              </a:rPr>
              <a:t>Disk capacity measures storage size</a:t>
            </a:r>
          </a:p>
          <a:p>
            <a:r>
              <a:rPr lang="en-US" altLang="en-US" sz="2400" dirty="0">
                <a:latin typeface="Arial Body"/>
              </a:rPr>
              <a:t>Disks may be single or double-sided</a:t>
            </a:r>
          </a:p>
          <a:p>
            <a:r>
              <a:rPr lang="en-US" altLang="en-US" sz="2400" dirty="0">
                <a:latin typeface="Arial Body"/>
              </a:rPr>
              <a:t>Concentric circles called tracks</a:t>
            </a:r>
          </a:p>
          <a:p>
            <a:pPr lvl="1"/>
            <a:r>
              <a:rPr lang="en-US" altLang="en-US" sz="2400" dirty="0">
                <a:latin typeface="Arial Body"/>
              </a:rPr>
              <a:t>Tracks divided into blocks or sectors</a:t>
            </a:r>
          </a:p>
          <a:p>
            <a:r>
              <a:rPr lang="en-US" altLang="en-US" sz="2400" dirty="0">
                <a:latin typeface="Arial Body"/>
              </a:rPr>
              <a:t>Disk packs</a:t>
            </a:r>
          </a:p>
          <a:p>
            <a:pPr lvl="1"/>
            <a:r>
              <a:rPr lang="en-US" altLang="en-US" sz="2400" dirty="0" smtClean="0">
                <a:latin typeface="Arial Body"/>
              </a:rPr>
              <a:t>Cylinder</a:t>
            </a:r>
            <a:endParaRPr lang="en-US" altLang="en-US" sz="2400" dirty="0">
              <a:latin typeface="Arial Body"/>
            </a:endParaRPr>
          </a:p>
        </p:txBody>
      </p:sp>
    </p:spTree>
    <p:extLst>
      <p:ext uri="{BB962C8B-B14F-4D97-AF65-F5344CB8AC3E}">
        <p14:creationId xmlns:p14="http://schemas.microsoft.com/office/powerpoint/2010/main" val="1298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Single-Sided Disk and Disk Pack</a:t>
            </a:r>
            <a:endParaRPr lang="en-US" dirty="0"/>
          </a:p>
        </p:txBody>
      </p:sp>
      <p:sp>
        <p:nvSpPr>
          <p:cNvPr id="4" name="Text Placeholder 3"/>
          <p:cNvSpPr>
            <a:spLocks noGrp="1"/>
          </p:cNvSpPr>
          <p:nvPr>
            <p:ph type="body" idx="1"/>
          </p:nvPr>
        </p:nvSpPr>
        <p:spPr>
          <a:xfrm>
            <a:off x="457200" y="1600200"/>
            <a:ext cx="8229600" cy="707571"/>
          </a:xfrm>
        </p:spPr>
        <p:txBody>
          <a:bodyPr/>
          <a:lstStyle/>
          <a:p>
            <a:pPr marL="0" indent="0">
              <a:buNone/>
            </a:pPr>
            <a:r>
              <a:rPr lang="en-US" altLang="en-US" sz="2000" dirty="0">
                <a:solidFill>
                  <a:schemeClr val="tx1"/>
                </a:solidFill>
                <a:latin typeface="Arial Body"/>
              </a:rPr>
              <a:t>Figure 16.1 (a) A single-sided disk with read/write hardware (b) A disk pack with read/write </a:t>
            </a:r>
            <a:r>
              <a:rPr lang="en-US" altLang="en-US" sz="2000" dirty="0" smtClean="0">
                <a:solidFill>
                  <a:schemeClr val="tx1"/>
                </a:solidFill>
                <a:latin typeface="Arial Body"/>
              </a:rPr>
              <a:t>hardware</a:t>
            </a:r>
            <a:endParaRPr lang="en-US" altLang="en-US" sz="2000" dirty="0">
              <a:solidFill>
                <a:schemeClr val="tx1"/>
              </a:solidFill>
              <a:latin typeface="Arial Body"/>
            </a:endParaRPr>
          </a:p>
        </p:txBody>
      </p:sp>
      <p:pic>
        <p:nvPicPr>
          <p:cNvPr id="5" name="Picture 4" descr="A two part diagram displays a single disk and a disk pack with a read or write hardware. Diagram a, represents a single sided disk with read or write hardware. The arm of the read or write hardware is connected to an actuator. The arm extends towards the disk and the read or write head comes in contact with the track surface of the disk. Diagram b, represents a disk pack with read or write hardware. The disk pack holds a set of four disks. The tracks on the disk surface are labeled, Cylinder of tracks, imaginary. The spindle holds the drive platters and supports disk rotation. The read or write arm is connected to an actuator. The read or write head of the arm, touch the disk surface and the actuator movement is label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2814" y="2566929"/>
            <a:ext cx="4538372" cy="363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80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Sectors on a Disk</a:t>
            </a:r>
            <a:endParaRPr lang="en-US" dirty="0"/>
          </a:p>
        </p:txBody>
      </p:sp>
      <p:sp>
        <p:nvSpPr>
          <p:cNvPr id="5" name="Text Placeholder 4"/>
          <p:cNvSpPr>
            <a:spLocks noGrp="1"/>
          </p:cNvSpPr>
          <p:nvPr>
            <p:ph type="body" idx="1"/>
          </p:nvPr>
        </p:nvSpPr>
        <p:spPr>
          <a:xfrm>
            <a:off x="457200" y="1600200"/>
            <a:ext cx="8229600" cy="1084943"/>
          </a:xfrm>
        </p:spPr>
        <p:txBody>
          <a:bodyPr/>
          <a:lstStyle/>
          <a:p>
            <a:pPr marL="0" indent="0">
              <a:buNone/>
            </a:pPr>
            <a:r>
              <a:rPr lang="en-US" altLang="en-US" sz="2000" dirty="0">
                <a:solidFill>
                  <a:schemeClr val="tx1"/>
                </a:solidFill>
                <a:latin typeface="Arial Body"/>
              </a:rPr>
              <a:t>Figure 16.2 Different sector organizations on disk (a) Sectors subtending a fixed angle (b) Sectors maintaining a uniform recording </a:t>
            </a:r>
            <a:r>
              <a:rPr lang="en-US" altLang="en-US" sz="2000" dirty="0" smtClean="0">
                <a:solidFill>
                  <a:schemeClr val="tx1"/>
                </a:solidFill>
                <a:latin typeface="Arial Body"/>
              </a:rPr>
              <a:t>density</a:t>
            </a:r>
            <a:endParaRPr lang="en-US" altLang="en-US" sz="2000" dirty="0">
              <a:solidFill>
                <a:schemeClr val="tx1"/>
              </a:solidFill>
              <a:latin typeface="Arial Body"/>
            </a:endParaRPr>
          </a:p>
        </p:txBody>
      </p:sp>
      <p:pic>
        <p:nvPicPr>
          <p:cNvPr id="6" name="Picture 5" descr="Two diagram illustrates different sector organizations on disk. Diagram a, displays a disk with its track surface divided into a sector. An arc is drawn between the center of the disk and the two radii, shaped like a slice of a pie. This arc is labeled, Sector, arc of track. Diagram b, represents the uniform recording density within the sectors of the disk. The sector is horizontally divided into the following three segments, moving from the center of the disk towards the edge. First segment has One sector, Second segment is equally divided into Two sectors and third segment is equally divided into three sector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9857" y="2920134"/>
            <a:ext cx="6844286" cy="328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83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16.2 Secondary </a:t>
            </a:r>
            <a:r>
              <a:rPr lang="en-US" altLang="en-US" dirty="0"/>
              <a:t>Storage </a:t>
            </a:r>
            <a:r>
              <a:rPr lang="en-US" altLang="en-US" dirty="0" smtClean="0"/>
              <a:t>Devices </a:t>
            </a:r>
            <a:r>
              <a:rPr lang="en-US" altLang="en-US" sz="2000" b="0" dirty="0" smtClean="0"/>
              <a:t>(2 </a:t>
            </a:r>
            <a:r>
              <a:rPr lang="en-US" altLang="en-US" sz="2000" b="0" dirty="0"/>
              <a:t>of 4)</a:t>
            </a:r>
            <a:endParaRPr lang="en-US" sz="2000" dirty="0"/>
          </a:p>
        </p:txBody>
      </p:sp>
      <p:sp>
        <p:nvSpPr>
          <p:cNvPr id="5" name="Text Placeholder 4"/>
          <p:cNvSpPr>
            <a:spLocks noGrp="1"/>
          </p:cNvSpPr>
          <p:nvPr>
            <p:ph type="body" idx="1"/>
          </p:nvPr>
        </p:nvSpPr>
        <p:spPr/>
        <p:txBody>
          <a:bodyPr/>
          <a:lstStyle/>
          <a:p>
            <a:r>
              <a:rPr lang="en-US" altLang="en-US" sz="2400" dirty="0">
                <a:latin typeface="Arial Body"/>
              </a:rPr>
              <a:t>Formatting</a:t>
            </a:r>
          </a:p>
          <a:p>
            <a:pPr lvl="1"/>
            <a:r>
              <a:rPr lang="en-US" altLang="en-US" sz="2400" dirty="0">
                <a:latin typeface="Arial Body"/>
              </a:rPr>
              <a:t>Divides tracks into equal-sized disk blocks</a:t>
            </a:r>
          </a:p>
          <a:p>
            <a:pPr lvl="1"/>
            <a:r>
              <a:rPr lang="en-US" altLang="en-US" sz="2400" dirty="0">
                <a:latin typeface="Arial Body"/>
              </a:rPr>
              <a:t>Blocks separated by interblock gaps</a:t>
            </a:r>
          </a:p>
          <a:p>
            <a:r>
              <a:rPr lang="en-US" altLang="en-US" sz="2400" dirty="0">
                <a:latin typeface="Arial Body"/>
              </a:rPr>
              <a:t>Data transfer in units of disk blocks</a:t>
            </a:r>
          </a:p>
          <a:p>
            <a:pPr lvl="1"/>
            <a:r>
              <a:rPr lang="en-US" altLang="en-US" sz="2400" dirty="0">
                <a:latin typeface="Arial Body"/>
              </a:rPr>
              <a:t>Hardware address supplied to disk I/O hardware</a:t>
            </a:r>
          </a:p>
          <a:p>
            <a:r>
              <a:rPr lang="en-US" altLang="en-US" sz="2400" dirty="0">
                <a:latin typeface="Arial Body"/>
              </a:rPr>
              <a:t>Buffer</a:t>
            </a:r>
          </a:p>
          <a:p>
            <a:pPr lvl="1"/>
            <a:r>
              <a:rPr lang="en-US" altLang="en-US" sz="2400" dirty="0">
                <a:latin typeface="Arial Body"/>
              </a:rPr>
              <a:t>Used in read and write operations</a:t>
            </a:r>
          </a:p>
          <a:p>
            <a:r>
              <a:rPr lang="en-US" altLang="en-US" sz="2400" dirty="0">
                <a:latin typeface="Arial Body"/>
              </a:rPr>
              <a:t>Read/write head</a:t>
            </a:r>
          </a:p>
          <a:p>
            <a:pPr lvl="1"/>
            <a:r>
              <a:rPr lang="en-US" altLang="en-US" sz="2400" dirty="0">
                <a:latin typeface="Arial Body"/>
              </a:rPr>
              <a:t>Hardware mechanism for read and write </a:t>
            </a:r>
            <a:r>
              <a:rPr lang="en-US" altLang="en-US" sz="2400" dirty="0" smtClean="0">
                <a:latin typeface="Arial Body"/>
              </a:rPr>
              <a:t>operations</a:t>
            </a:r>
            <a:endParaRPr lang="en-US" altLang="en-US" sz="2400" dirty="0">
              <a:latin typeface="Arial Body"/>
            </a:endParaRPr>
          </a:p>
        </p:txBody>
      </p:sp>
    </p:spTree>
    <p:extLst>
      <p:ext uri="{BB962C8B-B14F-4D97-AF65-F5344CB8AC3E}">
        <p14:creationId xmlns:p14="http://schemas.microsoft.com/office/powerpoint/2010/main" val="51832405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8159</TotalTime>
  <Words>1831</Words>
  <Application>Microsoft Office PowerPoint</Application>
  <PresentationFormat>On-screen Show (4:3)</PresentationFormat>
  <Paragraphs>341</Paragraphs>
  <Slides>41</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1" baseType="lpstr">
      <vt:lpstr> Arial body</vt:lpstr>
      <vt:lpstr>Arial</vt:lpstr>
      <vt:lpstr>Arial  body</vt:lpstr>
      <vt:lpstr>Arial Body</vt:lpstr>
      <vt:lpstr>Noto Sans Symbols</vt:lpstr>
      <vt:lpstr>Times New Roman</vt:lpstr>
      <vt:lpstr>Verdana</vt:lpstr>
      <vt:lpstr>508 Lecture</vt:lpstr>
      <vt:lpstr>1_508 Lecture</vt:lpstr>
      <vt:lpstr>Equation</vt:lpstr>
      <vt:lpstr>Fundamentals of Database Systems</vt:lpstr>
      <vt:lpstr>16.1 Introduction</vt:lpstr>
      <vt:lpstr>Memory Hierarchies and Storage Devices</vt:lpstr>
      <vt:lpstr>Storage Types and Characteristics</vt:lpstr>
      <vt:lpstr>Storage Organization of Databases</vt:lpstr>
      <vt:lpstr>16.2 Secondary Storage Devices (1 of 4) </vt:lpstr>
      <vt:lpstr>Single-Sided Disk and Disk Pack</vt:lpstr>
      <vt:lpstr>Sectors on a Disk</vt:lpstr>
      <vt:lpstr>16.2 Secondary Storage Devices (2 of 4)</vt:lpstr>
      <vt:lpstr>16.2 Secondary Storage Devices (3 of 4)</vt:lpstr>
      <vt:lpstr>16.2 Secondary Storage Devices (4 of 4)</vt:lpstr>
      <vt:lpstr>Solid State Device Storage</vt:lpstr>
      <vt:lpstr>Magnetic Tape Storage Devices</vt:lpstr>
      <vt:lpstr>16.3 Buffering of Blocks (1 of 2)</vt:lpstr>
      <vt:lpstr>16.3 Buffering of Blocks (2 of 2)</vt:lpstr>
      <vt:lpstr>Buffer Management and Replacement Strategies</vt:lpstr>
      <vt:lpstr>16.4 Placing File Records on Disk (1 of 2)</vt:lpstr>
      <vt:lpstr>16.4 Placing File Records on Disk (2 of 2)</vt:lpstr>
      <vt:lpstr>Record Blocking and Spanned Versus Unspanned Records (1 of 3)</vt:lpstr>
      <vt:lpstr>Record Blocking and Spanned Versus Unspanned Records (2 of 3)</vt:lpstr>
      <vt:lpstr>Record Blocking and Spanned Versus Unspanned Records (3 of 3)</vt:lpstr>
      <vt:lpstr>16.5 Operations on Files (1 of 2) </vt:lpstr>
      <vt:lpstr>16.5 Operations on Files (2 of 2)</vt:lpstr>
      <vt:lpstr>16.6 Files of Unordered Records (Heap Files)</vt:lpstr>
      <vt:lpstr>16.7 Files of Ordered Records (Sorted Files)</vt:lpstr>
      <vt:lpstr>Access Times for Various File Organizations</vt:lpstr>
      <vt:lpstr>16.8 Hashing Techniques (1 of 4)</vt:lpstr>
      <vt:lpstr>16.8 Hashing Techniques (2 of 4)</vt:lpstr>
      <vt:lpstr>16.8 Hashing Techniques (3 of 4)</vt:lpstr>
      <vt:lpstr>16.8 Hashing Techniques (4 of 4)</vt:lpstr>
      <vt:lpstr>16.9 Other Primary File Organizations</vt:lpstr>
      <vt:lpstr>16.10 Parallelizing Disk Access Using R A I D Technology (1 of 4)</vt:lpstr>
      <vt:lpstr>16.10 Parallelizing Disk Access Using R A I D Technology (2 of 4)</vt:lpstr>
      <vt:lpstr>16.10 Parallelizing Disk Access Using R A I D Technology (3 of 4)</vt:lpstr>
      <vt:lpstr>16.10 Parallelizing Disk Access Using R A I D Technology (4 of 4)</vt:lpstr>
      <vt:lpstr>R A I D Levels</vt:lpstr>
      <vt:lpstr>16.11 Modern Storage Architectures (1 of 3)</vt:lpstr>
      <vt:lpstr>16.11 Modern Storage Architectures (2 of 3)</vt:lpstr>
      <vt:lpstr>16.11 Modern Storage Architectures (3 of 3)</vt:lpstr>
      <vt:lpstr>16.12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704</cp:revision>
  <dcterms:modified xsi:type="dcterms:W3CDTF">2018-04-23T06:03:42Z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