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5"/>
  </p:notesMasterIdLst>
  <p:handoutMasterIdLst>
    <p:handoutMasterId r:id="rId46"/>
  </p:handoutMasterIdLst>
  <p:sldIdLst>
    <p:sldId id="301" r:id="rId3"/>
    <p:sldId id="305" r:id="rId4"/>
    <p:sldId id="307" r:id="rId5"/>
    <p:sldId id="311" r:id="rId6"/>
    <p:sldId id="308" r:id="rId7"/>
    <p:sldId id="309" r:id="rId8"/>
    <p:sldId id="310"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06"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42" autoAdjust="0"/>
    <p:restoredTop sz="94419" autoAdjust="0"/>
  </p:normalViewPr>
  <p:slideViewPr>
    <p:cSldViewPr snapToGrid="0" snapToObjects="1">
      <p:cViewPr varScale="1">
        <p:scale>
          <a:sx n="105" d="100"/>
          <a:sy n="105" d="100"/>
        </p:scale>
        <p:origin x="1422" y="108"/>
      </p:cViewPr>
      <p:guideLst>
        <p:guide orient="horz" pos="2160"/>
        <p:guide pos="2880"/>
      </p:guideLst>
    </p:cSldViewPr>
  </p:slideViewPr>
  <p:outlineViewPr>
    <p:cViewPr>
      <p:scale>
        <a:sx n="33" d="100"/>
        <a:sy n="33" d="100"/>
      </p:scale>
      <p:origin x="0" y="-615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341633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229601"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17</a:t>
            </a:r>
            <a:endParaRPr lang="en-US" b="1" dirty="0">
              <a:latin typeface="+mn-lt"/>
            </a:endParaRPr>
          </a:p>
        </p:txBody>
      </p:sp>
      <p:sp>
        <p:nvSpPr>
          <p:cNvPr id="5" name="Text Placeholder 4"/>
          <p:cNvSpPr>
            <a:spLocks noGrp="1"/>
          </p:cNvSpPr>
          <p:nvPr>
            <p:ph type="body" idx="3"/>
          </p:nvPr>
        </p:nvSpPr>
        <p:spPr>
          <a:xfrm>
            <a:off x="5029200" y="3114461"/>
            <a:ext cx="3657600" cy="1172970"/>
          </a:xfrm>
        </p:spPr>
        <p:txBody>
          <a:bodyPr/>
          <a:lstStyle/>
          <a:p>
            <a:pPr algn="ctr"/>
            <a:r>
              <a:rPr lang="en-US" altLang="en-US" dirty="0">
                <a:latin typeface="+mn-lt"/>
              </a:rPr>
              <a:t>Indexing Structures for Files and Physical Database Design</a:t>
            </a: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Secondary </a:t>
            </a:r>
            <a:r>
              <a:rPr lang="en-US" altLang="en-US" dirty="0" smtClean="0"/>
              <a:t>Indexes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Provide secondary means of accessing a data file</a:t>
            </a:r>
          </a:p>
          <a:p>
            <a:pPr lvl="1" indent="-284400"/>
            <a:r>
              <a:rPr lang="en-US" altLang="en-US" sz="2400" dirty="0">
                <a:latin typeface="+mn-lt"/>
              </a:rPr>
              <a:t>Some primary access exists</a:t>
            </a:r>
          </a:p>
          <a:p>
            <a:r>
              <a:rPr lang="en-US" altLang="en-US" sz="2400" dirty="0">
                <a:latin typeface="+mn-lt"/>
              </a:rPr>
              <a:t>Ordered file with two </a:t>
            </a:r>
            <a:r>
              <a:rPr lang="en-US" altLang="en-US" sz="2400" dirty="0" smtClean="0">
                <a:latin typeface="+mn-lt"/>
              </a:rPr>
              <a:t>fields</a:t>
            </a:r>
          </a:p>
          <a:p>
            <a:pPr lvl="1" indent="-284400"/>
            <a:r>
              <a:rPr lang="en-US" altLang="en-US" sz="2400" dirty="0">
                <a:latin typeface="+mn-lt"/>
              </a:rPr>
              <a:t>Indexing field</a:t>
            </a:r>
            <a:r>
              <a:rPr lang="en-US" altLang="en-US" sz="2400" dirty="0" smtClean="0">
                <a:latin typeface="+mn-lt"/>
              </a:rPr>
              <a:t>, </a:t>
            </a:r>
            <a:r>
              <a:rPr lang="en-US" altLang="en-US" sz="2400" i="1" dirty="0" smtClean="0">
                <a:latin typeface="+mn-lt"/>
              </a:rPr>
              <a:t>K</a:t>
            </a:r>
            <a:r>
              <a:rPr lang="en-US" altLang="en-US" sz="2400" dirty="0" smtClean="0">
                <a:latin typeface="+mn-lt"/>
              </a:rPr>
              <a:t>(</a:t>
            </a:r>
            <a:r>
              <a:rPr lang="en-US" altLang="en-US" sz="2400" i="1" dirty="0" smtClean="0">
                <a:latin typeface="+mn-lt"/>
              </a:rPr>
              <a:t>i</a:t>
            </a:r>
            <a:r>
              <a:rPr lang="en-US" altLang="en-US" sz="2400" dirty="0" smtClean="0">
                <a:latin typeface="+mn-lt"/>
              </a:rPr>
              <a:t>)</a:t>
            </a:r>
          </a:p>
          <a:p>
            <a:pPr lvl="1" indent="-284400"/>
            <a:r>
              <a:rPr lang="en-US" altLang="en-US" sz="2400" dirty="0">
                <a:latin typeface="+mn-lt"/>
              </a:rPr>
              <a:t>Block pointer or record pointer</a:t>
            </a:r>
            <a:r>
              <a:rPr lang="en-US" altLang="en-US" sz="2400" dirty="0" smtClean="0">
                <a:latin typeface="+mn-lt"/>
              </a:rPr>
              <a:t>, </a:t>
            </a:r>
            <a:r>
              <a:rPr lang="en-US" altLang="en-US" sz="2400" i="1" dirty="0" smtClean="0">
                <a:latin typeface="+mn-lt"/>
              </a:rPr>
              <a:t>P</a:t>
            </a:r>
            <a:r>
              <a:rPr lang="en-US" altLang="en-US" sz="2400" dirty="0" smtClean="0">
                <a:latin typeface="+mn-lt"/>
              </a:rPr>
              <a:t>(</a:t>
            </a:r>
            <a:r>
              <a:rPr lang="en-US" altLang="en-US" sz="2400" i="1" dirty="0" smtClean="0">
                <a:latin typeface="+mn-lt"/>
              </a:rPr>
              <a:t>i</a:t>
            </a:r>
            <a:r>
              <a:rPr lang="en-US" altLang="en-US" sz="2400" dirty="0" smtClean="0">
                <a:latin typeface="+mn-lt"/>
              </a:rPr>
              <a:t>)</a:t>
            </a:r>
          </a:p>
          <a:p>
            <a:r>
              <a:rPr lang="en-US" altLang="en-US" sz="2400" dirty="0">
                <a:latin typeface="+mn-lt"/>
              </a:rPr>
              <a:t>Usually need more storage space and longer search time than primary index</a:t>
            </a:r>
          </a:p>
          <a:p>
            <a:pPr lvl="1" indent="-284400"/>
            <a:r>
              <a:rPr lang="en-US" altLang="en-US" sz="2400" dirty="0">
                <a:latin typeface="+mn-lt"/>
              </a:rPr>
              <a:t>Improved search time for arbitrary </a:t>
            </a:r>
            <a:r>
              <a:rPr lang="en-US" altLang="en-US" sz="2400" dirty="0" smtClean="0">
                <a:latin typeface="+mn-lt"/>
              </a:rPr>
              <a:t>record</a:t>
            </a:r>
            <a:endParaRPr lang="en-US" altLang="en-US" sz="2400" i="1" dirty="0">
              <a:latin typeface="+mn-lt"/>
            </a:endParaRPr>
          </a:p>
        </p:txBody>
      </p:sp>
    </p:spTree>
    <p:extLst>
      <p:ext uri="{BB962C8B-B14F-4D97-AF65-F5344CB8AC3E}">
        <p14:creationId xmlns:p14="http://schemas.microsoft.com/office/powerpoint/2010/main" val="4082841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Secondary Indexes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1"/>
            <a:ext cx="8229600" cy="833284"/>
          </a:xfrm>
        </p:spPr>
        <p:txBody>
          <a:bodyPr/>
          <a:lstStyle/>
          <a:p>
            <a:pPr marL="0" indent="0">
              <a:buNone/>
            </a:pPr>
            <a:r>
              <a:rPr lang="en-US" altLang="en-US" sz="2400" b="1" dirty="0">
                <a:solidFill>
                  <a:schemeClr val="tx1"/>
                </a:solidFill>
                <a:latin typeface="+mn-lt"/>
              </a:rPr>
              <a:t>Figure 17.4 </a:t>
            </a:r>
            <a:r>
              <a:rPr lang="en-US" altLang="en-US" sz="2400" dirty="0">
                <a:solidFill>
                  <a:schemeClr val="tx1"/>
                </a:solidFill>
                <a:latin typeface="+mn-lt"/>
              </a:rPr>
              <a:t>Dense secondary index (with block pointers) on a nonordering key field of a file</a:t>
            </a:r>
            <a:r>
              <a:rPr lang="en-US" altLang="en-US" sz="2400" dirty="0" smtClean="0">
                <a:solidFill>
                  <a:schemeClr val="tx1"/>
                </a:solidFill>
                <a:latin typeface="+mn-lt"/>
              </a:rPr>
              <a:t>.</a:t>
            </a:r>
            <a:endParaRPr lang="en-US" altLang="en-US" sz="2400" dirty="0">
              <a:solidFill>
                <a:schemeClr val="tx1"/>
              </a:solidFill>
              <a:latin typeface="+mn-lt"/>
            </a:endParaRPr>
          </a:p>
        </p:txBody>
      </p:sp>
      <p:pic>
        <p:nvPicPr>
          <p:cNvPr id="4" name="Picture 3" descr="A diagram illustrates dense secondary index on a non-ordering key field of a file. The diagram has three images. First image has Index field value and block pointer. It has seven clustering field value numbered, 1, 2, 3, 4, 5, 6, 7, and 8. Value 1 is pointing towards the secondary field 24. Value 2 is pointing towards the secondary key field 21. Value 3 is pointing towards the secondary field 6. Value 4 is pointing towards secondary field 4. Value 5 is pointing towards the secondary field 9. Value 6 is pointing towards the secondary field 6. Value 7 is pointing towards the secondary field 12. Value 8 is pointing towards the secondary field 9. Second image has index field value 9, 10, 11, 12, 13, 14, 15, and 16. Value 9 is pointing towards the secondary field 5. Value 10 is pointing towards the secondary field 24. Value 11 is pointing towards the 11. Value 12 is pointing towards the secondary field 12. Value 13 is pointing towards the secondary field 13. Value 14 is pointing towards the secondary field 4. Value 15 is pointing towards the 15. Value 16 is pointing towards the secondary field 11. Third image has index field value 17, 18, 19, 20, 21, 22, 23, and 24. Value 17 is pointing towards the secondary field 3. Value 18 is pointing towards the secondary field 23. Value 19 is pointing towards the secondary field 7. Value 20 is pointing towards the secondary field 10. Value 21 is pointing towards the secondary field 16. Value 22 is pointing towards secondary field 19. Value 23 is pointing towards the secondary field 23. Value 24 is pointing towards the secondary field 2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8156" y="2694163"/>
            <a:ext cx="3207689" cy="3613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0847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smtClean="0"/>
              <a:t>17.1 Types </a:t>
            </a:r>
            <a:r>
              <a:rPr lang="en-US" altLang="en-US" sz="3000" dirty="0"/>
              <a:t>of Single-Level Ordered </a:t>
            </a:r>
            <a:r>
              <a:rPr lang="en-US" altLang="en-US" sz="3000" dirty="0" smtClean="0"/>
              <a:t>Indexes </a:t>
            </a:r>
            <a:r>
              <a:rPr lang="en-US" altLang="en-US" sz="2000" b="0" dirty="0" smtClean="0"/>
              <a:t>(3 of 4)</a:t>
            </a:r>
            <a:endParaRPr lang="en-US" sz="2000" b="0" dirty="0"/>
          </a:p>
        </p:txBody>
      </p:sp>
      <p:sp>
        <p:nvSpPr>
          <p:cNvPr id="3" name="Text Placeholder 2"/>
          <p:cNvSpPr>
            <a:spLocks noGrp="1"/>
          </p:cNvSpPr>
          <p:nvPr>
            <p:ph type="body" idx="1"/>
          </p:nvPr>
        </p:nvSpPr>
        <p:spPr>
          <a:xfrm>
            <a:off x="457200" y="1600201"/>
            <a:ext cx="8229600" cy="838200"/>
          </a:xfrm>
        </p:spPr>
        <p:txBody>
          <a:bodyPr/>
          <a:lstStyle/>
          <a:p>
            <a:pPr marL="0" indent="0">
              <a:buNone/>
            </a:pPr>
            <a:r>
              <a:rPr lang="en-US" altLang="en-US" sz="2400" b="1" dirty="0">
                <a:solidFill>
                  <a:schemeClr val="tx1"/>
                </a:solidFill>
                <a:latin typeface="+mn-lt"/>
              </a:rPr>
              <a:t>Table 17.1 </a:t>
            </a:r>
            <a:r>
              <a:rPr lang="en-US" altLang="en-US" sz="2400" dirty="0">
                <a:solidFill>
                  <a:schemeClr val="tx1"/>
                </a:solidFill>
                <a:latin typeface="+mn-lt"/>
              </a:rPr>
              <a:t>Types of indexes based on the properties of the indexing </a:t>
            </a:r>
            <a:r>
              <a:rPr lang="en-US" altLang="en-US" sz="2400" dirty="0" smtClean="0">
                <a:solidFill>
                  <a:schemeClr val="tx1"/>
                </a:solidFill>
                <a:latin typeface="+mn-lt"/>
              </a:rPr>
              <a:t>field</a:t>
            </a:r>
            <a:endParaRPr lang="en-US" altLang="en-US" sz="2400" dirty="0">
              <a:solidFill>
                <a:schemeClr val="tx1"/>
              </a:solidFill>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069217058"/>
              </p:ext>
            </p:extLst>
          </p:nvPr>
        </p:nvGraphicFramePr>
        <p:xfrm>
          <a:off x="457199" y="2725952"/>
          <a:ext cx="8229600" cy="1320800"/>
        </p:xfrm>
        <a:graphic>
          <a:graphicData uri="http://schemas.openxmlformats.org/drawingml/2006/table">
            <a:tbl>
              <a:tblPr firstRow="1" bandRow="1">
                <a:tableStyleId>{40F9630F-82C1-40B7-BC3A-925EFCFF5E92}</a:tableStyleId>
              </a:tblPr>
              <a:tblGrid>
                <a:gridCol w="2300515">
                  <a:extLst>
                    <a:ext uri="{9D8B030D-6E8A-4147-A177-3AD203B41FA5}">
                      <a16:colId xmlns:a16="http://schemas.microsoft.com/office/drawing/2014/main" val="616654550"/>
                    </a:ext>
                  </a:extLst>
                </a:gridCol>
                <a:gridCol w="2946400">
                  <a:extLst>
                    <a:ext uri="{9D8B030D-6E8A-4147-A177-3AD203B41FA5}">
                      <a16:colId xmlns:a16="http://schemas.microsoft.com/office/drawing/2014/main" val="121783366"/>
                    </a:ext>
                  </a:extLst>
                </a:gridCol>
                <a:gridCol w="2982685">
                  <a:extLst>
                    <a:ext uri="{9D8B030D-6E8A-4147-A177-3AD203B41FA5}">
                      <a16:colId xmlns:a16="http://schemas.microsoft.com/office/drawing/2014/main" val="1144751382"/>
                    </a:ext>
                  </a:extLst>
                </a:gridCol>
              </a:tblGrid>
              <a:tr h="370840">
                <a:tc>
                  <a:txBody>
                    <a:bodyPr/>
                    <a:lstStyle/>
                    <a:p>
                      <a:r>
                        <a:rPr lang="en-US" sz="1600" dirty="0" smtClean="0">
                          <a:solidFill>
                            <a:schemeClr val="bg1"/>
                          </a:solidFill>
                          <a:latin typeface="+mn-lt"/>
                        </a:rPr>
                        <a:t>Blank</a:t>
                      </a:r>
                      <a:endParaRPr lang="en-US" sz="16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i="0" u="none" strike="noStrike" cap="none" baseline="0" dirty="0" smtClean="0">
                          <a:solidFill>
                            <a:schemeClr val="dk1"/>
                          </a:solidFill>
                          <a:latin typeface="+mn-lt"/>
                          <a:ea typeface="Arial"/>
                          <a:cs typeface="Arial"/>
                          <a:sym typeface="Arial"/>
                        </a:rPr>
                        <a:t>Index Field Used for Physical Ordering of the File</a:t>
                      </a:r>
                      <a:endParaRPr lang="en-US" sz="16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i="0" u="none" strike="noStrike" cap="none" baseline="0" dirty="0" smtClean="0">
                          <a:solidFill>
                            <a:schemeClr val="dk1"/>
                          </a:solidFill>
                          <a:latin typeface="+mn-lt"/>
                          <a:ea typeface="Arial"/>
                          <a:cs typeface="Arial"/>
                          <a:sym typeface="Arial"/>
                        </a:rPr>
                        <a:t>Index Field Not Used for Physical Ordering of the File</a:t>
                      </a:r>
                      <a:endParaRPr lang="en-US" sz="1600" b="1" dirty="0">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6138653"/>
                  </a:ext>
                </a:extLst>
              </a:tr>
              <a:tr h="370840">
                <a:tc>
                  <a:txBody>
                    <a:bodyPr/>
                    <a:lstStyle/>
                    <a:p>
                      <a:r>
                        <a:rPr lang="en-US" sz="1600" b="0" i="0" u="none" strike="noStrike" cap="none" baseline="0" dirty="0" smtClean="0">
                          <a:solidFill>
                            <a:schemeClr val="dk1"/>
                          </a:solidFill>
                          <a:latin typeface="+mn-lt"/>
                          <a:ea typeface="Arial"/>
                          <a:cs typeface="Arial"/>
                          <a:sym typeface="Arial"/>
                        </a:rPr>
                        <a:t>Indexing field is key</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Primary index</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Secondary index (Key)</a:t>
                      </a:r>
                      <a:endParaRPr lang="en-US" sz="1600" dirty="0">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82740404"/>
                  </a:ext>
                </a:extLst>
              </a:tr>
              <a:tr h="370840">
                <a:tc>
                  <a:txBody>
                    <a:bodyPr/>
                    <a:lstStyle/>
                    <a:p>
                      <a:r>
                        <a:rPr lang="en-US" sz="1600" b="0" i="0" u="none" strike="noStrike" cap="none" baseline="0" dirty="0" smtClean="0">
                          <a:solidFill>
                            <a:schemeClr val="dk1"/>
                          </a:solidFill>
                          <a:latin typeface="+mn-lt"/>
                          <a:ea typeface="Arial"/>
                          <a:cs typeface="Arial"/>
                          <a:sym typeface="Arial"/>
                        </a:rPr>
                        <a:t>Indexing field is nonkey</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Clustering index</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Secondary index (NonKey)</a:t>
                      </a:r>
                      <a:endParaRPr lang="en-US" sz="1600" dirty="0">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8573237"/>
                  </a:ext>
                </a:extLst>
              </a:tr>
            </a:tbl>
          </a:graphicData>
        </a:graphic>
      </p:graphicFrame>
    </p:spTree>
    <p:extLst>
      <p:ext uri="{BB962C8B-B14F-4D97-AF65-F5344CB8AC3E}">
        <p14:creationId xmlns:p14="http://schemas.microsoft.com/office/powerpoint/2010/main" val="3899110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smtClean="0"/>
              <a:t>17.1 Types </a:t>
            </a:r>
            <a:r>
              <a:rPr lang="en-US" altLang="en-US" sz="3000" dirty="0"/>
              <a:t>of Single-Level Ordered </a:t>
            </a:r>
            <a:r>
              <a:rPr lang="en-US" altLang="en-US" sz="3000" dirty="0" smtClean="0"/>
              <a:t>Indexes </a:t>
            </a:r>
            <a:r>
              <a:rPr lang="en-US" altLang="en-US" sz="2000" b="0" dirty="0" smtClean="0"/>
              <a:t>(4 of 4)</a:t>
            </a:r>
            <a:endParaRPr lang="en-US" sz="2000" b="0" dirty="0"/>
          </a:p>
        </p:txBody>
      </p:sp>
      <p:sp>
        <p:nvSpPr>
          <p:cNvPr id="3" name="Text Placeholder 2"/>
          <p:cNvSpPr>
            <a:spLocks noGrp="1"/>
          </p:cNvSpPr>
          <p:nvPr>
            <p:ph type="body" idx="1"/>
          </p:nvPr>
        </p:nvSpPr>
        <p:spPr>
          <a:xfrm>
            <a:off x="457200" y="1600201"/>
            <a:ext cx="8229600" cy="463722"/>
          </a:xfrm>
        </p:spPr>
        <p:txBody>
          <a:bodyPr/>
          <a:lstStyle/>
          <a:p>
            <a:pPr marL="0" indent="0">
              <a:buNone/>
            </a:pPr>
            <a:r>
              <a:rPr lang="en-US" sz="1800" b="1" dirty="0">
                <a:latin typeface="+mn-lt"/>
              </a:rPr>
              <a:t>Table 17.2 </a:t>
            </a:r>
            <a:r>
              <a:rPr lang="en-US" sz="1800" dirty="0">
                <a:latin typeface="+mn-lt"/>
              </a:rPr>
              <a:t>Properties of Index Types</a:t>
            </a:r>
          </a:p>
        </p:txBody>
      </p:sp>
      <p:graphicFrame>
        <p:nvGraphicFramePr>
          <p:cNvPr id="4" name="Table 3"/>
          <p:cNvGraphicFramePr>
            <a:graphicFrameLocks noGrp="1"/>
          </p:cNvGraphicFramePr>
          <p:nvPr>
            <p:extLst>
              <p:ext uri="{D42A27DB-BD31-4B8C-83A1-F6EECF244321}">
                <p14:modId xmlns:p14="http://schemas.microsoft.com/office/powerpoint/2010/main" val="653532854"/>
              </p:ext>
            </p:extLst>
          </p:nvPr>
        </p:nvGraphicFramePr>
        <p:xfrm>
          <a:off x="457200" y="2301889"/>
          <a:ext cx="8229600" cy="2653045"/>
        </p:xfrm>
        <a:graphic>
          <a:graphicData uri="http://schemas.openxmlformats.org/drawingml/2006/table">
            <a:tbl>
              <a:tblPr firstRow="1" bandRow="1">
                <a:tableStyleId>{40F9630F-82C1-40B7-BC3A-925EFCFF5E92}</a:tableStyleId>
              </a:tblPr>
              <a:tblGrid>
                <a:gridCol w="1865086">
                  <a:extLst>
                    <a:ext uri="{9D8B030D-6E8A-4147-A177-3AD203B41FA5}">
                      <a16:colId xmlns:a16="http://schemas.microsoft.com/office/drawing/2014/main" val="3681149635"/>
                    </a:ext>
                  </a:extLst>
                </a:gridCol>
                <a:gridCol w="2438400">
                  <a:extLst>
                    <a:ext uri="{9D8B030D-6E8A-4147-A177-3AD203B41FA5}">
                      <a16:colId xmlns:a16="http://schemas.microsoft.com/office/drawing/2014/main" val="1396819203"/>
                    </a:ext>
                  </a:extLst>
                </a:gridCol>
                <a:gridCol w="1868714">
                  <a:extLst>
                    <a:ext uri="{9D8B030D-6E8A-4147-A177-3AD203B41FA5}">
                      <a16:colId xmlns:a16="http://schemas.microsoft.com/office/drawing/2014/main" val="3404870342"/>
                    </a:ext>
                  </a:extLst>
                </a:gridCol>
                <a:gridCol w="2057400">
                  <a:extLst>
                    <a:ext uri="{9D8B030D-6E8A-4147-A177-3AD203B41FA5}">
                      <a16:colId xmlns:a16="http://schemas.microsoft.com/office/drawing/2014/main" val="491734915"/>
                    </a:ext>
                  </a:extLst>
                </a:gridCol>
              </a:tblGrid>
              <a:tr h="370840">
                <a:tc>
                  <a:txBody>
                    <a:bodyPr/>
                    <a:lstStyle/>
                    <a:p>
                      <a:r>
                        <a:rPr lang="en-US" sz="1400" b="1" i="0" u="none" strike="noStrike" cap="none" baseline="0" dirty="0" smtClean="0">
                          <a:solidFill>
                            <a:schemeClr val="dk1"/>
                          </a:solidFill>
                          <a:latin typeface="+mn-lt"/>
                          <a:ea typeface="Arial"/>
                          <a:cs typeface="Arial"/>
                          <a:sym typeface="Arial"/>
                        </a:rPr>
                        <a:t>Type of Index</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cap="none" baseline="0" dirty="0" smtClean="0">
                          <a:solidFill>
                            <a:schemeClr val="dk1"/>
                          </a:solidFill>
                          <a:latin typeface="+mn-lt"/>
                          <a:ea typeface="Arial"/>
                          <a:cs typeface="Arial"/>
                          <a:sym typeface="Arial"/>
                        </a:rPr>
                        <a:t>Number of (First-Level)</a:t>
                      </a:r>
                    </a:p>
                    <a:p>
                      <a:r>
                        <a:rPr lang="en-US" sz="1400" b="1" i="0" u="none" strike="noStrike" cap="none" baseline="0" dirty="0" smtClean="0">
                          <a:solidFill>
                            <a:schemeClr val="dk1"/>
                          </a:solidFill>
                          <a:latin typeface="+mn-lt"/>
                          <a:ea typeface="Arial"/>
                          <a:cs typeface="Arial"/>
                          <a:sym typeface="Arial"/>
                        </a:rPr>
                        <a:t>Index Entries</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cap="none" baseline="0" dirty="0" smtClean="0">
                          <a:solidFill>
                            <a:schemeClr val="dk1"/>
                          </a:solidFill>
                          <a:latin typeface="+mn-lt"/>
                          <a:ea typeface="Arial"/>
                          <a:cs typeface="Arial"/>
                          <a:sym typeface="Arial"/>
                        </a:rPr>
                        <a:t>Dense or Nondense</a:t>
                      </a:r>
                    </a:p>
                    <a:p>
                      <a:r>
                        <a:rPr lang="en-US" sz="1400" b="1" i="0" u="none" strike="noStrike" cap="none" baseline="0" dirty="0" smtClean="0">
                          <a:solidFill>
                            <a:schemeClr val="dk1"/>
                          </a:solidFill>
                          <a:latin typeface="+mn-lt"/>
                          <a:ea typeface="Arial"/>
                          <a:cs typeface="Arial"/>
                          <a:sym typeface="Arial"/>
                        </a:rPr>
                        <a:t>(Sparse)</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cap="none" baseline="0" dirty="0" smtClean="0">
                          <a:solidFill>
                            <a:schemeClr val="dk1"/>
                          </a:solidFill>
                          <a:latin typeface="+mn-lt"/>
                          <a:ea typeface="Arial"/>
                          <a:cs typeface="Arial"/>
                          <a:sym typeface="Arial"/>
                        </a:rPr>
                        <a:t>Block Anchoring</a:t>
                      </a:r>
                    </a:p>
                    <a:p>
                      <a:r>
                        <a:rPr lang="en-US" sz="1400" b="1" i="0" u="none" strike="noStrike" cap="none" baseline="0" dirty="0" smtClean="0">
                          <a:solidFill>
                            <a:schemeClr val="dk1"/>
                          </a:solidFill>
                          <a:latin typeface="+mn-lt"/>
                          <a:ea typeface="Arial"/>
                          <a:cs typeface="Arial"/>
                          <a:sym typeface="Arial"/>
                        </a:rPr>
                        <a:t>on the Data File</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1767046"/>
                  </a:ext>
                </a:extLst>
              </a:tr>
              <a:tr h="370840">
                <a:tc>
                  <a:txBody>
                    <a:bodyPr/>
                    <a:lstStyle/>
                    <a:p>
                      <a:r>
                        <a:rPr lang="en-US" sz="1400" b="0" i="0" u="none" strike="noStrike" cap="none" baseline="0" dirty="0" smtClean="0">
                          <a:solidFill>
                            <a:schemeClr val="dk1"/>
                          </a:solidFill>
                          <a:latin typeface="+mn-lt"/>
                          <a:ea typeface="Arial"/>
                          <a:cs typeface="Arial"/>
                          <a:sym typeface="Arial"/>
                        </a:rPr>
                        <a:t>Primary</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cap="none" baseline="0" dirty="0" smtClean="0">
                          <a:solidFill>
                            <a:schemeClr val="dk1"/>
                          </a:solidFill>
                          <a:latin typeface="+mn-lt"/>
                          <a:ea typeface="Arial"/>
                          <a:cs typeface="Arial"/>
                          <a:sym typeface="Arial"/>
                        </a:rPr>
                        <a:t>Number of blocks in data file</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cap="none" baseline="0" dirty="0" smtClean="0">
                          <a:solidFill>
                            <a:schemeClr val="dk1"/>
                          </a:solidFill>
                          <a:latin typeface="+mn-lt"/>
                          <a:ea typeface="Arial"/>
                          <a:cs typeface="Arial"/>
                          <a:sym typeface="Arial"/>
                        </a:rPr>
                        <a:t>Nondense</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cap="none" baseline="0" dirty="0" smtClean="0">
                          <a:solidFill>
                            <a:schemeClr val="dk1"/>
                          </a:solidFill>
                          <a:latin typeface="+mn-lt"/>
                          <a:ea typeface="Arial"/>
                          <a:cs typeface="Arial"/>
                          <a:sym typeface="Arial"/>
                        </a:rPr>
                        <a:t>Yes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8294401"/>
                  </a:ext>
                </a:extLst>
              </a:tr>
              <a:tr h="370840">
                <a:tc>
                  <a:txBody>
                    <a:bodyPr/>
                    <a:lstStyle/>
                    <a:p>
                      <a:r>
                        <a:rPr lang="en-US" sz="1400" b="0" i="0" u="none" strike="noStrike" cap="none" baseline="0" dirty="0" smtClean="0">
                          <a:solidFill>
                            <a:schemeClr val="dk1"/>
                          </a:solidFill>
                          <a:latin typeface="+mn-lt"/>
                          <a:ea typeface="Arial"/>
                          <a:cs typeface="Arial"/>
                          <a:sym typeface="Arial"/>
                        </a:rPr>
                        <a:t>Clustering</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cap="none" baseline="0" dirty="0" smtClean="0">
                          <a:solidFill>
                            <a:schemeClr val="dk1"/>
                          </a:solidFill>
                          <a:latin typeface="+mn-lt"/>
                          <a:ea typeface="Arial"/>
                          <a:cs typeface="Arial"/>
                          <a:sym typeface="Arial"/>
                        </a:rPr>
                        <a:t>Number of distinct index field values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cap="none" baseline="0" dirty="0" smtClean="0">
                          <a:solidFill>
                            <a:schemeClr val="dk1"/>
                          </a:solidFill>
                          <a:latin typeface="+mn-lt"/>
                          <a:ea typeface="Arial"/>
                          <a:cs typeface="Arial"/>
                          <a:sym typeface="Arial"/>
                        </a:rPr>
                        <a:t>Nondense</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00" dirty="0" smtClean="0">
                          <a:solidFill>
                            <a:schemeClr val="bg1"/>
                          </a:solidFill>
                          <a:latin typeface="+mn-lt"/>
                        </a:rPr>
                        <a:t>Yes slash no superscript a</a:t>
                      </a:r>
                      <a:endParaRPr lang="en-US" sz="5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8269157"/>
                  </a:ext>
                </a:extLst>
              </a:tr>
              <a:tr h="370840">
                <a:tc>
                  <a:txBody>
                    <a:bodyPr/>
                    <a:lstStyle/>
                    <a:p>
                      <a:r>
                        <a:rPr lang="en-US" sz="1400" b="0" i="0" u="none" strike="noStrike" cap="none" baseline="0" dirty="0" smtClean="0">
                          <a:solidFill>
                            <a:schemeClr val="dk1"/>
                          </a:solidFill>
                          <a:latin typeface="+mn-lt"/>
                          <a:ea typeface="Arial"/>
                          <a:cs typeface="Arial"/>
                          <a:sym typeface="Arial"/>
                        </a:rPr>
                        <a:t>Secondary (key)</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cap="none" baseline="0" dirty="0" smtClean="0">
                          <a:solidFill>
                            <a:schemeClr val="dk1"/>
                          </a:solidFill>
                          <a:latin typeface="+mn-lt"/>
                          <a:ea typeface="Arial"/>
                          <a:cs typeface="Arial"/>
                          <a:sym typeface="Arial"/>
                        </a:rPr>
                        <a:t>Number of records in data file</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cap="none" baseline="0" dirty="0" smtClean="0">
                          <a:solidFill>
                            <a:schemeClr val="dk1"/>
                          </a:solidFill>
                          <a:latin typeface="+mn-lt"/>
                          <a:ea typeface="Arial"/>
                          <a:cs typeface="Arial"/>
                          <a:sym typeface="Arial"/>
                        </a:rPr>
                        <a:t>Dense</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cap="none" baseline="0" dirty="0" smtClean="0">
                          <a:solidFill>
                            <a:schemeClr val="dk1"/>
                          </a:solidFill>
                          <a:latin typeface="+mn-lt"/>
                          <a:ea typeface="Arial"/>
                          <a:cs typeface="Arial"/>
                          <a:sym typeface="Arial"/>
                        </a:rPr>
                        <a:t>No</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6316182"/>
                  </a:ext>
                </a:extLst>
              </a:tr>
              <a:tr h="727725">
                <a:tc>
                  <a:txBody>
                    <a:bodyPr/>
                    <a:lstStyle/>
                    <a:p>
                      <a:r>
                        <a:rPr lang="en-US" sz="1400" b="0" i="0" u="none" strike="noStrike" cap="none" baseline="0" dirty="0" smtClean="0">
                          <a:solidFill>
                            <a:schemeClr val="dk1"/>
                          </a:solidFill>
                          <a:latin typeface="+mn-lt"/>
                          <a:ea typeface="Arial"/>
                          <a:cs typeface="Arial"/>
                          <a:sym typeface="Arial"/>
                        </a:rPr>
                        <a:t>Secondary (nonkey)</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cap="none" baseline="0" dirty="0" smtClean="0">
                          <a:solidFill>
                            <a:schemeClr val="dk1"/>
                          </a:solidFill>
                          <a:latin typeface="+mn-lt"/>
                          <a:ea typeface="Arial"/>
                          <a:cs typeface="Arial"/>
                          <a:sym typeface="Arial"/>
                        </a:rPr>
                        <a:t>Number of </a:t>
                      </a:r>
                      <a:r>
                        <a:rPr lang="en-US" sz="600" b="0" i="0" u="none" strike="noStrike" cap="none" baseline="0" dirty="0" smtClean="0">
                          <a:solidFill>
                            <a:schemeClr val="bg1"/>
                          </a:solidFill>
                          <a:latin typeface="+mn-lt"/>
                          <a:ea typeface="Arial"/>
                          <a:cs typeface="Arial"/>
                          <a:sym typeface="Arial"/>
                        </a:rPr>
                        <a:t>records </a:t>
                      </a:r>
                      <a:r>
                        <a:rPr lang="en-US" sz="600" b="0" i="0" u="none" strike="noStrike" cap="none" dirty="0" smtClean="0">
                          <a:solidFill>
                            <a:schemeClr val="bg1"/>
                          </a:solidFill>
                          <a:latin typeface="+mn-lt"/>
                          <a:ea typeface="Arial"/>
                          <a:cs typeface="Arial"/>
                          <a:sym typeface="Arial"/>
                        </a:rPr>
                        <a:t>superscript b</a:t>
                      </a:r>
                      <a:r>
                        <a:rPr lang="en-US" sz="1400" b="0" i="0" u="none" strike="noStrike" cap="none" dirty="0" smtClean="0">
                          <a:solidFill>
                            <a:schemeClr val="dk1"/>
                          </a:solidFill>
                          <a:latin typeface="Arial"/>
                          <a:ea typeface="Arial"/>
                          <a:cs typeface="Arial"/>
                          <a:sym typeface="Arial"/>
                        </a:rPr>
                        <a:t> </a:t>
                      </a:r>
                      <a:r>
                        <a:rPr lang="en-US" sz="1400" b="0" i="0" u="none" strike="noStrike" cap="none" baseline="0" dirty="0" smtClean="0">
                          <a:solidFill>
                            <a:schemeClr val="dk1"/>
                          </a:solidFill>
                          <a:latin typeface="+mn-lt"/>
                          <a:ea typeface="Arial"/>
                          <a:cs typeface="Arial"/>
                          <a:sym typeface="Arial"/>
                        </a:rPr>
                        <a:t>or number of distinct index field </a:t>
                      </a:r>
                      <a:r>
                        <a:rPr lang="en-US" sz="500" b="0" i="0" u="none" strike="noStrike" cap="none" baseline="0" dirty="0" smtClean="0">
                          <a:solidFill>
                            <a:schemeClr val="bg1"/>
                          </a:solidFill>
                          <a:latin typeface="+mn-lt"/>
                          <a:ea typeface="Arial"/>
                          <a:cs typeface="Arial"/>
                          <a:sym typeface="Arial"/>
                        </a:rPr>
                        <a:t>values superscript c</a:t>
                      </a:r>
                      <a:endParaRPr lang="en-US" sz="500" baseline="30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cap="none" baseline="0" dirty="0" smtClean="0">
                          <a:solidFill>
                            <a:schemeClr val="dk1"/>
                          </a:solidFill>
                          <a:latin typeface="+mn-lt"/>
                          <a:ea typeface="Arial"/>
                          <a:cs typeface="Arial"/>
                          <a:sym typeface="Arial"/>
                        </a:rPr>
                        <a:t>Dense or Nondense</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cap="none" baseline="0" dirty="0" smtClean="0">
                          <a:solidFill>
                            <a:schemeClr val="dk1"/>
                          </a:solidFill>
                          <a:latin typeface="+mn-lt"/>
                          <a:ea typeface="Arial"/>
                          <a:cs typeface="Arial"/>
                          <a:sym typeface="Arial"/>
                        </a:rPr>
                        <a:t>No</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79448627"/>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33462847"/>
              </p:ext>
            </p:extLst>
          </p:nvPr>
        </p:nvGraphicFramePr>
        <p:xfrm>
          <a:off x="6708240" y="3253028"/>
          <a:ext cx="729917" cy="233575"/>
        </p:xfrm>
        <a:graphic>
          <a:graphicData uri="http://schemas.openxmlformats.org/presentationml/2006/ole">
            <mc:AlternateContent xmlns:mc="http://schemas.openxmlformats.org/markup-compatibility/2006">
              <mc:Choice xmlns:v="urn:schemas-microsoft-com:vml" Requires="v">
                <p:oleObj spid="_x0000_s1409" name="Equation" r:id="rId3" imgW="634680" imgH="203040" progId="Equation.DSMT4">
                  <p:embed/>
                </p:oleObj>
              </mc:Choice>
              <mc:Fallback>
                <p:oleObj name="Equation" r:id="rId3" imgW="634680" imgH="203040" progId="Equation.DSMT4">
                  <p:embed/>
                  <p:pic>
                    <p:nvPicPr>
                      <p:cNvPr id="0" name=""/>
                      <p:cNvPicPr/>
                      <p:nvPr/>
                    </p:nvPicPr>
                    <p:blipFill>
                      <a:blip r:embed="rId4"/>
                      <a:stretch>
                        <a:fillRect/>
                      </a:stretch>
                    </p:blipFill>
                    <p:spPr>
                      <a:xfrm>
                        <a:off x="6708240" y="3253028"/>
                        <a:ext cx="729917" cy="2335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43497049"/>
              </p:ext>
            </p:extLst>
          </p:nvPr>
        </p:nvGraphicFramePr>
        <p:xfrm>
          <a:off x="3281363" y="4254500"/>
          <a:ext cx="685800" cy="233363"/>
        </p:xfrm>
        <a:graphic>
          <a:graphicData uri="http://schemas.openxmlformats.org/presentationml/2006/ole">
            <mc:AlternateContent xmlns:mc="http://schemas.openxmlformats.org/markup-compatibility/2006">
              <mc:Choice xmlns:v="urn:schemas-microsoft-com:vml" Requires="v">
                <p:oleObj spid="_x0000_s1410" name="Equation" r:id="rId5" imgW="596880" imgH="203040" progId="Equation.DSMT4">
                  <p:embed/>
                </p:oleObj>
              </mc:Choice>
              <mc:Fallback>
                <p:oleObj name="Equation" r:id="rId5" imgW="596880" imgH="203040" progId="Equation.DSMT4">
                  <p:embed/>
                  <p:pic>
                    <p:nvPicPr>
                      <p:cNvPr id="5" name="Object 4"/>
                      <p:cNvPicPr/>
                      <p:nvPr/>
                    </p:nvPicPr>
                    <p:blipFill>
                      <a:blip r:embed="rId6"/>
                      <a:stretch>
                        <a:fillRect/>
                      </a:stretch>
                    </p:blipFill>
                    <p:spPr>
                      <a:xfrm>
                        <a:off x="3281363" y="4254500"/>
                        <a:ext cx="685800" cy="23336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85425836"/>
              </p:ext>
            </p:extLst>
          </p:nvPr>
        </p:nvGraphicFramePr>
        <p:xfrm>
          <a:off x="2395538" y="4672807"/>
          <a:ext cx="627062" cy="233362"/>
        </p:xfrm>
        <a:graphic>
          <a:graphicData uri="http://schemas.openxmlformats.org/presentationml/2006/ole">
            <mc:AlternateContent xmlns:mc="http://schemas.openxmlformats.org/markup-compatibility/2006">
              <mc:Choice xmlns:v="urn:schemas-microsoft-com:vml" Requires="v">
                <p:oleObj spid="_x0000_s1411" name="Equation" r:id="rId7" imgW="545760" imgH="203040" progId="Equation.DSMT4">
                  <p:embed/>
                </p:oleObj>
              </mc:Choice>
              <mc:Fallback>
                <p:oleObj name="Equation" r:id="rId7" imgW="545760" imgH="203040" progId="Equation.DSMT4">
                  <p:embed/>
                  <p:pic>
                    <p:nvPicPr>
                      <p:cNvPr id="7" name="Object 6"/>
                      <p:cNvPicPr/>
                      <p:nvPr/>
                    </p:nvPicPr>
                    <p:blipFill>
                      <a:blip r:embed="rId8"/>
                      <a:stretch>
                        <a:fillRect/>
                      </a:stretch>
                    </p:blipFill>
                    <p:spPr>
                      <a:xfrm>
                        <a:off x="2395538" y="4672807"/>
                        <a:ext cx="627062" cy="233362"/>
                      </a:xfrm>
                      <a:prstGeom prst="rect">
                        <a:avLst/>
                      </a:prstGeom>
                    </p:spPr>
                  </p:pic>
                </p:oleObj>
              </mc:Fallback>
            </mc:AlternateContent>
          </a:graphicData>
        </a:graphic>
      </p:graphicFrame>
      <p:sp>
        <p:nvSpPr>
          <p:cNvPr id="10" name="Content Placeholder 9"/>
          <p:cNvSpPr>
            <a:spLocks noGrp="1"/>
          </p:cNvSpPr>
          <p:nvPr>
            <p:ph sz="quarter" idx="4294967295"/>
          </p:nvPr>
        </p:nvSpPr>
        <p:spPr>
          <a:xfrm>
            <a:off x="457200" y="5013926"/>
            <a:ext cx="8229600" cy="1344266"/>
          </a:xfrm>
        </p:spPr>
        <p:txBody>
          <a:bodyPr/>
          <a:lstStyle/>
          <a:p>
            <a:pPr marL="0" indent="0">
              <a:spcBef>
                <a:spcPts val="600"/>
              </a:spcBef>
              <a:buNone/>
            </a:pPr>
            <a:r>
              <a:rPr lang="en-US" sz="1800" baseline="30000" dirty="0" smtClean="0">
                <a:latin typeface="+mn-lt"/>
              </a:rPr>
              <a:t>a</a:t>
            </a:r>
            <a:r>
              <a:rPr lang="en-US" sz="100" baseline="30000" dirty="0" smtClean="0">
                <a:latin typeface="+mn-lt"/>
              </a:rPr>
              <a:t> </a:t>
            </a:r>
            <a:r>
              <a:rPr lang="en-US" sz="1800" dirty="0" smtClean="0">
                <a:latin typeface="+mn-lt"/>
              </a:rPr>
              <a:t>Yes </a:t>
            </a:r>
            <a:r>
              <a:rPr lang="en-US" sz="1800" dirty="0">
                <a:latin typeface="+mn-lt"/>
              </a:rPr>
              <a:t>if every distinct value of the ordering field starts a new block; no otherwise.</a:t>
            </a:r>
          </a:p>
          <a:p>
            <a:pPr marL="0" indent="0">
              <a:spcBef>
                <a:spcPts val="600"/>
              </a:spcBef>
              <a:buNone/>
            </a:pPr>
            <a:r>
              <a:rPr lang="en-US" sz="1800" baseline="30000" dirty="0" smtClean="0">
                <a:latin typeface="+mn-lt"/>
              </a:rPr>
              <a:t>b</a:t>
            </a:r>
            <a:r>
              <a:rPr lang="en-US" sz="100" baseline="30000" dirty="0" smtClean="0">
                <a:latin typeface="+mn-lt"/>
              </a:rPr>
              <a:t> </a:t>
            </a:r>
            <a:r>
              <a:rPr lang="en-US" sz="1800" dirty="0" smtClean="0">
                <a:latin typeface="+mn-lt"/>
              </a:rPr>
              <a:t>For </a:t>
            </a:r>
            <a:r>
              <a:rPr lang="en-US" sz="1800" dirty="0">
                <a:latin typeface="+mn-lt"/>
              </a:rPr>
              <a:t>option </a:t>
            </a:r>
            <a:r>
              <a:rPr lang="en-US" sz="1800" dirty="0" smtClean="0">
                <a:latin typeface="+mn-lt"/>
              </a:rPr>
              <a:t>1.</a:t>
            </a:r>
            <a:endParaRPr lang="en-US" sz="1800" dirty="0">
              <a:latin typeface="+mn-lt"/>
            </a:endParaRPr>
          </a:p>
          <a:p>
            <a:pPr marL="0" indent="0">
              <a:spcBef>
                <a:spcPts val="600"/>
              </a:spcBef>
              <a:buNone/>
            </a:pPr>
            <a:r>
              <a:rPr lang="en-US" sz="1800" baseline="30000" dirty="0" smtClean="0">
                <a:latin typeface="+mn-lt"/>
              </a:rPr>
              <a:t>c</a:t>
            </a:r>
            <a:r>
              <a:rPr lang="en-US" sz="100" baseline="30000" dirty="0" smtClean="0">
                <a:latin typeface="+mn-lt"/>
              </a:rPr>
              <a:t> </a:t>
            </a:r>
            <a:r>
              <a:rPr lang="en-US" sz="1800" dirty="0" smtClean="0">
                <a:latin typeface="+mn-lt"/>
              </a:rPr>
              <a:t>For </a:t>
            </a:r>
            <a:r>
              <a:rPr lang="en-US" sz="1800" dirty="0">
                <a:latin typeface="+mn-lt"/>
              </a:rPr>
              <a:t>options 2 and 3.</a:t>
            </a:r>
          </a:p>
        </p:txBody>
      </p:sp>
    </p:spTree>
    <p:extLst>
      <p:ext uri="{BB962C8B-B14F-4D97-AF65-F5344CB8AC3E}">
        <p14:creationId xmlns:p14="http://schemas.microsoft.com/office/powerpoint/2010/main" val="100554317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17.2 Multilevel </a:t>
            </a:r>
            <a:r>
              <a:rPr lang="en-US" altLang="en-US" dirty="0"/>
              <a:t>Indexes</a:t>
            </a:r>
            <a:endParaRPr lang="en-US" dirty="0"/>
          </a:p>
        </p:txBody>
      </p:sp>
      <p:sp>
        <p:nvSpPr>
          <p:cNvPr id="3" name="Text Placeholder 2"/>
          <p:cNvSpPr>
            <a:spLocks noGrp="1"/>
          </p:cNvSpPr>
          <p:nvPr>
            <p:ph type="body" idx="1"/>
          </p:nvPr>
        </p:nvSpPr>
        <p:spPr/>
        <p:txBody>
          <a:bodyPr/>
          <a:lstStyle/>
          <a:p>
            <a:r>
              <a:rPr lang="en-US" altLang="en-US" sz="2400" dirty="0">
                <a:latin typeface="+mn-lt"/>
              </a:rPr>
              <a:t>Designed to greatly reduce remaining search space as search is conducted</a:t>
            </a:r>
          </a:p>
          <a:p>
            <a:r>
              <a:rPr lang="en-US" altLang="en-US" sz="2400" dirty="0">
                <a:latin typeface="+mn-lt"/>
              </a:rPr>
              <a:t>Index file</a:t>
            </a:r>
          </a:p>
          <a:p>
            <a:pPr lvl="1"/>
            <a:r>
              <a:rPr lang="en-US" altLang="en-US" sz="2400" dirty="0">
                <a:latin typeface="+mn-lt"/>
              </a:rPr>
              <a:t>Considered first (or base level) of a multilevel index</a:t>
            </a:r>
          </a:p>
          <a:p>
            <a:r>
              <a:rPr lang="en-US" altLang="en-US" sz="2400" dirty="0">
                <a:latin typeface="+mn-lt"/>
              </a:rPr>
              <a:t>Second level</a:t>
            </a:r>
          </a:p>
          <a:p>
            <a:pPr lvl="1"/>
            <a:r>
              <a:rPr lang="en-US" altLang="en-US" sz="2400" dirty="0">
                <a:latin typeface="+mn-lt"/>
              </a:rPr>
              <a:t>Primary index to the first level</a:t>
            </a:r>
          </a:p>
          <a:p>
            <a:r>
              <a:rPr lang="en-US" altLang="en-US" sz="2400" dirty="0">
                <a:latin typeface="+mn-lt"/>
              </a:rPr>
              <a:t>Third level</a:t>
            </a:r>
          </a:p>
          <a:p>
            <a:pPr lvl="1"/>
            <a:r>
              <a:rPr lang="en-US" altLang="en-US" sz="2400" dirty="0">
                <a:latin typeface="+mn-lt"/>
              </a:rPr>
              <a:t>Primary index to the second </a:t>
            </a:r>
            <a:r>
              <a:rPr lang="en-US" altLang="en-US" sz="2400" dirty="0" smtClean="0">
                <a:latin typeface="+mn-lt"/>
              </a:rPr>
              <a:t>level</a:t>
            </a:r>
            <a:endParaRPr lang="en-US" altLang="en-US" sz="2400" dirty="0">
              <a:latin typeface="+mn-lt"/>
            </a:endParaRPr>
          </a:p>
        </p:txBody>
      </p:sp>
    </p:spTree>
    <p:extLst>
      <p:ext uri="{BB962C8B-B14F-4D97-AF65-F5344CB8AC3E}">
        <p14:creationId xmlns:p14="http://schemas.microsoft.com/office/powerpoint/2010/main" val="2698800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US" sz="2800" dirty="0">
                <a:solidFill>
                  <a:schemeClr val="tx2"/>
                </a:solidFill>
              </a:rPr>
              <a:t>Figure 17.6 </a:t>
            </a:r>
            <a:r>
              <a:rPr lang="en-US" sz="2800" dirty="0" smtClean="0">
                <a:solidFill>
                  <a:schemeClr val="tx2"/>
                </a:solidFill>
              </a:rPr>
              <a:t>A </a:t>
            </a:r>
            <a:r>
              <a:rPr lang="en-US" sz="2800" dirty="0">
                <a:solidFill>
                  <a:schemeClr val="tx2"/>
                </a:solidFill>
              </a:rPr>
              <a:t>Two-Level Primary Index Resembling </a:t>
            </a:r>
            <a:r>
              <a:rPr lang="en-US" sz="2800" dirty="0" smtClean="0">
                <a:solidFill>
                  <a:schemeClr val="tx2"/>
                </a:solidFill>
              </a:rPr>
              <a:t>I</a:t>
            </a:r>
            <a:r>
              <a:rPr lang="en-US" sz="100" dirty="0" smtClean="0">
                <a:solidFill>
                  <a:schemeClr val="tx2"/>
                </a:solidFill>
              </a:rPr>
              <a:t> </a:t>
            </a:r>
            <a:r>
              <a:rPr lang="en-US" sz="2800" dirty="0" smtClean="0">
                <a:solidFill>
                  <a:schemeClr val="tx2"/>
                </a:solidFill>
              </a:rPr>
              <a:t>S</a:t>
            </a:r>
            <a:r>
              <a:rPr lang="en-US" sz="100" dirty="0" smtClean="0">
                <a:solidFill>
                  <a:schemeClr val="tx2"/>
                </a:solidFill>
              </a:rPr>
              <a:t> </a:t>
            </a:r>
            <a:r>
              <a:rPr lang="en-US" sz="2800" dirty="0" smtClean="0">
                <a:solidFill>
                  <a:schemeClr val="tx2"/>
                </a:solidFill>
              </a:rPr>
              <a:t>A</a:t>
            </a:r>
            <a:r>
              <a:rPr lang="en-US" sz="100" dirty="0" smtClean="0">
                <a:solidFill>
                  <a:schemeClr val="tx2"/>
                </a:solidFill>
              </a:rPr>
              <a:t> </a:t>
            </a:r>
            <a:r>
              <a:rPr lang="en-US" sz="2800" dirty="0" smtClean="0">
                <a:solidFill>
                  <a:schemeClr val="tx2"/>
                </a:solidFill>
              </a:rPr>
              <a:t>M </a:t>
            </a:r>
            <a:r>
              <a:rPr lang="en-US" sz="2800" dirty="0">
                <a:solidFill>
                  <a:schemeClr val="tx2"/>
                </a:solidFill>
              </a:rPr>
              <a:t>(Indexed Sequential Access Method) Organization</a:t>
            </a:r>
          </a:p>
        </p:txBody>
      </p:sp>
      <p:pic>
        <p:nvPicPr>
          <p:cNvPr id="8" name="Picture 3" descr="A diagram illustrates two level primary index resembling I S A M organization. The diagram consist of two level: First left parenthesis base right parenthesis level and Second left parenthesis top right parenthesis level. Second level has four index values: 2, 35, 55, and 85. Value 2 is pointing towards the first level index values which are value 2, 8, 15, and 24. Value 2 is pointing towards the D e p t underscore number 2 and 5. Value 8 is pointing towards the D e p t underscore number 8 and 12. Value 15 is pointing towards the D e p t underscore number 15 and 21. Value 24 is pointing towards the D e p t underscore number 24 and 29. Second level index value 35 is pointing towards the values 35, 39, 44, and 51. Value 35 is pointing towards the D e p t underscore number 35. Value 39 is pointing towards the D e p t underscore number 39 and 41. Value 44 is pointing towards the D e p t underscore number 44 and 46. Value 51 is pointing towards the D e p t underscore number 51 and 52. Second level index value 55 is pointing towards the values 55, 63, 71, and 80. Value 55 is pointing towards the D e p t underscore number 55 and 58. Values 63 is pointing towards the D e p t underscore number 63 and 66. Value 71 is pointing towards the D e p t underscore number 71 and 78. Value 80 is pointing towards the D e p t underscore number 80 and 82. Second level index value 85 is pointing towards the value 85. Value 85 is pointing towards the D e p t underscore number 85 and 8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1889" y="1727305"/>
            <a:ext cx="3900222" cy="45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1573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903029" cy="1097279"/>
          </a:xfrm>
        </p:spPr>
        <p:txBody>
          <a:bodyPr/>
          <a:lstStyle/>
          <a:p>
            <a:r>
              <a:rPr lang="en-US" altLang="en-US" dirty="0" smtClean="0"/>
              <a:t>17.3 Dynamic </a:t>
            </a:r>
            <a:r>
              <a:rPr lang="en-US" altLang="en-US" dirty="0"/>
              <a:t>Multilevel Indexes Using B-Trees and B+ -Trees</a:t>
            </a:r>
            <a:endParaRPr lang="en-US" dirty="0"/>
          </a:p>
        </p:txBody>
      </p:sp>
      <p:sp>
        <p:nvSpPr>
          <p:cNvPr id="3" name="Text Placeholder 2"/>
          <p:cNvSpPr>
            <a:spLocks noGrp="1"/>
          </p:cNvSpPr>
          <p:nvPr>
            <p:ph type="body" idx="1"/>
          </p:nvPr>
        </p:nvSpPr>
        <p:spPr/>
        <p:txBody>
          <a:bodyPr/>
          <a:lstStyle/>
          <a:p>
            <a:r>
              <a:rPr lang="en-US" altLang="en-US" sz="2400" dirty="0">
                <a:latin typeface="+mn-lt"/>
              </a:rPr>
              <a:t>Tree data structure terminology</a:t>
            </a:r>
          </a:p>
          <a:p>
            <a:pPr lvl="1"/>
            <a:r>
              <a:rPr lang="en-US" altLang="en-US" sz="2400" dirty="0">
                <a:latin typeface="+mn-lt"/>
              </a:rPr>
              <a:t>Tree is formed of nodes</a:t>
            </a:r>
          </a:p>
          <a:p>
            <a:pPr lvl="1"/>
            <a:r>
              <a:rPr lang="en-US" altLang="en-US" sz="2400" dirty="0">
                <a:latin typeface="+mn-lt"/>
              </a:rPr>
              <a:t>Each node (except root) has one parent and zero or more child nodes</a:t>
            </a:r>
          </a:p>
          <a:p>
            <a:pPr lvl="1"/>
            <a:r>
              <a:rPr lang="en-US" altLang="en-US" sz="2400" dirty="0">
                <a:latin typeface="+mn-lt"/>
              </a:rPr>
              <a:t>Leaf node has no child nodes</a:t>
            </a:r>
          </a:p>
          <a:p>
            <a:pPr lvl="2"/>
            <a:r>
              <a:rPr lang="en-US" altLang="en-US" sz="2400" dirty="0">
                <a:latin typeface="+mn-lt"/>
              </a:rPr>
              <a:t>Unbalanced if leaf nodes occur at different levels</a:t>
            </a:r>
          </a:p>
          <a:p>
            <a:pPr lvl="1"/>
            <a:r>
              <a:rPr lang="en-US" altLang="en-US" sz="2400" dirty="0">
                <a:latin typeface="+mn-lt"/>
              </a:rPr>
              <a:t>Nonleaf node called internal node</a:t>
            </a:r>
          </a:p>
          <a:p>
            <a:pPr lvl="1"/>
            <a:r>
              <a:rPr lang="en-US" altLang="en-US" sz="2400" dirty="0">
                <a:latin typeface="+mn-lt"/>
              </a:rPr>
              <a:t>Subtree of node consists of node and all descendant </a:t>
            </a:r>
            <a:r>
              <a:rPr lang="en-US" altLang="en-US" sz="2400" dirty="0" smtClean="0">
                <a:latin typeface="+mn-lt"/>
              </a:rPr>
              <a:t>nodes</a:t>
            </a:r>
            <a:endParaRPr lang="en-US" altLang="en-US" sz="2400" dirty="0">
              <a:latin typeface="+mn-lt"/>
            </a:endParaRPr>
          </a:p>
        </p:txBody>
      </p:sp>
    </p:spTree>
    <p:extLst>
      <p:ext uri="{BB962C8B-B14F-4D97-AF65-F5344CB8AC3E}">
        <p14:creationId xmlns:p14="http://schemas.microsoft.com/office/powerpoint/2010/main" val="1747750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Tree Data Structure</a:t>
            </a:r>
            <a:endParaRPr lang="en-US" dirty="0"/>
          </a:p>
        </p:txBody>
      </p:sp>
      <p:sp>
        <p:nvSpPr>
          <p:cNvPr id="3" name="Text Placeholder 2"/>
          <p:cNvSpPr>
            <a:spLocks noGrp="1"/>
          </p:cNvSpPr>
          <p:nvPr>
            <p:ph type="body" idx="1"/>
          </p:nvPr>
        </p:nvSpPr>
        <p:spPr>
          <a:xfrm>
            <a:off x="457200" y="1600201"/>
            <a:ext cx="8229600" cy="533400"/>
          </a:xfrm>
        </p:spPr>
        <p:txBody>
          <a:bodyPr/>
          <a:lstStyle/>
          <a:p>
            <a:pPr marL="0" indent="0">
              <a:buNone/>
            </a:pPr>
            <a:r>
              <a:rPr lang="en-US" altLang="en-US" sz="2000" b="1" dirty="0">
                <a:solidFill>
                  <a:schemeClr val="tx1"/>
                </a:solidFill>
                <a:latin typeface="+mn-lt"/>
              </a:rPr>
              <a:t>Figure 17.7 </a:t>
            </a:r>
            <a:r>
              <a:rPr lang="en-US" altLang="en-US" sz="2000" dirty="0">
                <a:solidFill>
                  <a:schemeClr val="tx1"/>
                </a:solidFill>
                <a:latin typeface="+mn-lt"/>
              </a:rPr>
              <a:t>A tree data structure that shows an unbalanced </a:t>
            </a:r>
            <a:r>
              <a:rPr lang="en-US" altLang="en-US" sz="2000" dirty="0" smtClean="0">
                <a:solidFill>
                  <a:schemeClr val="tx1"/>
                </a:solidFill>
                <a:latin typeface="+mn-lt"/>
              </a:rPr>
              <a:t>tree</a:t>
            </a:r>
            <a:endParaRPr lang="en-US" altLang="en-US" sz="2000" dirty="0">
              <a:solidFill>
                <a:schemeClr val="tx1"/>
              </a:solidFill>
              <a:latin typeface="+mn-lt"/>
            </a:endParaRPr>
          </a:p>
        </p:txBody>
      </p:sp>
      <p:pic>
        <p:nvPicPr>
          <p:cNvPr id="4" name="Picture 3" descr="A tree diagram represents an unbalanced tree. The diagram has one root node: A, three child nodes: B, C, and D, six leaf nodes: E, J, C, G, H, and K. Node A moves into nodes B, C and D. Node B moves into nodes E and F. Node F moves to J. Node D which is labeled, nodes at level 1, moves to nodes G, H, and I. Node I which is labeled, nodes at level 2, moves into K. Node K is labeled, nodes at level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517" y="2398279"/>
            <a:ext cx="7696966" cy="385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5885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Search Trees and </a:t>
            </a:r>
            <a:r>
              <a:rPr lang="en-US" altLang="en-US" dirty="0" smtClean="0"/>
              <a:t>B-Trees </a:t>
            </a:r>
            <a:r>
              <a:rPr lang="en-US" altLang="en-US" sz="2000" b="0" dirty="0" smtClean="0"/>
              <a:t>(1 of 2)</a:t>
            </a:r>
            <a:endParaRPr lang="en-US" sz="2000" b="0" dirty="0"/>
          </a:p>
        </p:txBody>
      </p:sp>
      <p:sp>
        <p:nvSpPr>
          <p:cNvPr id="3" name="Text Placeholder 2"/>
          <p:cNvSpPr>
            <a:spLocks noGrp="1"/>
          </p:cNvSpPr>
          <p:nvPr>
            <p:ph type="body" idx="1"/>
          </p:nvPr>
        </p:nvSpPr>
        <p:spPr>
          <a:xfrm>
            <a:off x="457200" y="1600201"/>
            <a:ext cx="8229600" cy="910770"/>
          </a:xfrm>
        </p:spPr>
        <p:txBody>
          <a:bodyPr/>
          <a:lstStyle/>
          <a:p>
            <a:r>
              <a:rPr lang="en-US" altLang="en-US" sz="2400" dirty="0">
                <a:latin typeface="+mn-lt"/>
              </a:rPr>
              <a:t>Search tree used to guide search for a record</a:t>
            </a:r>
          </a:p>
          <a:p>
            <a:pPr lvl="1" indent="-284400"/>
            <a:r>
              <a:rPr lang="en-US" altLang="en-US" sz="2400" dirty="0">
                <a:latin typeface="+mn-lt"/>
              </a:rPr>
              <a:t>Given value of one of record’s </a:t>
            </a:r>
            <a:r>
              <a:rPr lang="en-US" altLang="en-US" sz="2400" dirty="0" smtClean="0">
                <a:latin typeface="+mn-lt"/>
              </a:rPr>
              <a:t>fields</a:t>
            </a:r>
            <a:endParaRPr lang="en-US" altLang="en-US" sz="2400" dirty="0">
              <a:latin typeface="+mn-lt"/>
            </a:endParaRPr>
          </a:p>
        </p:txBody>
      </p:sp>
      <p:sp>
        <p:nvSpPr>
          <p:cNvPr id="9" name="Content Placeholder 8"/>
          <p:cNvSpPr>
            <a:spLocks noGrp="1"/>
          </p:cNvSpPr>
          <p:nvPr>
            <p:ph sz="quarter" idx="17"/>
          </p:nvPr>
        </p:nvSpPr>
        <p:spPr>
          <a:xfrm>
            <a:off x="457200" y="2556086"/>
            <a:ext cx="8229600" cy="811227"/>
          </a:xfrm>
        </p:spPr>
        <p:txBody>
          <a:bodyPr/>
          <a:lstStyle/>
          <a:p>
            <a:pPr marL="0" indent="0">
              <a:buNone/>
            </a:pPr>
            <a:r>
              <a:rPr lang="en-US" altLang="en-US" sz="2400" b="1" dirty="0">
                <a:solidFill>
                  <a:schemeClr val="tx1"/>
                </a:solidFill>
                <a:latin typeface="+mn-lt"/>
              </a:rPr>
              <a:t>Figure 17.8 </a:t>
            </a:r>
            <a:r>
              <a:rPr lang="en-US" altLang="en-US" sz="2400" dirty="0">
                <a:solidFill>
                  <a:schemeClr val="tx1"/>
                </a:solidFill>
                <a:latin typeface="+mn-lt"/>
              </a:rPr>
              <a:t>A node in a search tree with pointers to subtrees below </a:t>
            </a:r>
            <a:r>
              <a:rPr lang="en-US" altLang="en-US" sz="2400" dirty="0" smtClean="0">
                <a:solidFill>
                  <a:schemeClr val="tx1"/>
                </a:solidFill>
                <a:latin typeface="+mn-lt"/>
              </a:rPr>
              <a:t>it</a:t>
            </a:r>
            <a:endParaRPr lang="en-US" altLang="en-US" sz="2400" dirty="0">
              <a:solidFill>
                <a:schemeClr val="tx1"/>
              </a:solidFill>
              <a:latin typeface="+mn-lt"/>
            </a:endParaRPr>
          </a:p>
        </p:txBody>
      </p:sp>
      <p:pic>
        <p:nvPicPr>
          <p:cNvPr id="4" name="Picture 4" descr="A 9 bit array with corresponding node are as follows: Bit 0, Node P sub 1; Bit 1, K sub 1; bit 3, K sub i minus 1; bit 4, P sub i; bit 5, K sub i; bit 7, K sub q minus 1; and bit 8, P sub q. Bits 2 and 6 are indicates up to and bit 9 is empty. Nodes P sub 1, Node P sub i, and node P sub q has pointers, which points to the sub tree below it. Sub tree of P sub 1 is x less than sign K sub 1, sub tree of P sub i is K sub i minus 1 less than sign x less than sign K sub i, and sub tree of P sub q is K sub q minus 1 less than sign x. "/>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8667" y="3572704"/>
            <a:ext cx="6246667" cy="2745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2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Search Trees and </a:t>
            </a:r>
            <a:r>
              <a:rPr lang="en-US" altLang="en-US" dirty="0" smtClean="0"/>
              <a:t>B-Trees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1"/>
            <a:ext cx="8229600" cy="794656"/>
          </a:xfrm>
        </p:spPr>
        <p:txBody>
          <a:bodyPr/>
          <a:lstStyle/>
          <a:p>
            <a:r>
              <a:rPr lang="en-US" altLang="en-US" sz="2400" dirty="0">
                <a:latin typeface="+mn-lt"/>
              </a:rPr>
              <a:t>Algorithms necessary for inserting and deleting search values into and from the </a:t>
            </a:r>
            <a:r>
              <a:rPr lang="en-US" altLang="en-US" sz="2400" dirty="0" smtClean="0">
                <a:latin typeface="+mn-lt"/>
              </a:rPr>
              <a:t>tree</a:t>
            </a:r>
            <a:endParaRPr lang="en-US" altLang="en-US" sz="2400" dirty="0">
              <a:latin typeface="+mn-lt"/>
            </a:endParaRPr>
          </a:p>
        </p:txBody>
      </p:sp>
      <p:sp>
        <p:nvSpPr>
          <p:cNvPr id="9" name="Content Placeholder 8"/>
          <p:cNvSpPr>
            <a:spLocks noGrp="1"/>
          </p:cNvSpPr>
          <p:nvPr>
            <p:ph sz="quarter" idx="17"/>
          </p:nvPr>
        </p:nvSpPr>
        <p:spPr>
          <a:xfrm>
            <a:off x="457200" y="2540193"/>
            <a:ext cx="8229600" cy="500063"/>
          </a:xfrm>
        </p:spPr>
        <p:txBody>
          <a:bodyPr/>
          <a:lstStyle/>
          <a:p>
            <a:pPr marL="0" indent="0">
              <a:buNone/>
            </a:pPr>
            <a:r>
              <a:rPr lang="en-US" altLang="en-US" sz="2400" b="1" dirty="0">
                <a:solidFill>
                  <a:schemeClr val="tx1"/>
                </a:solidFill>
                <a:latin typeface="+mn-lt"/>
              </a:rPr>
              <a:t>Figure 17.9 </a:t>
            </a:r>
            <a:r>
              <a:rPr lang="en-US" altLang="en-US" sz="2400" dirty="0">
                <a:solidFill>
                  <a:schemeClr val="tx1"/>
                </a:solidFill>
                <a:latin typeface="+mn-lt"/>
              </a:rPr>
              <a:t>A search tree of order p = </a:t>
            </a:r>
            <a:r>
              <a:rPr lang="en-US" altLang="en-US" sz="2400" dirty="0" smtClean="0">
                <a:solidFill>
                  <a:schemeClr val="tx1"/>
                </a:solidFill>
                <a:latin typeface="+mn-lt"/>
              </a:rPr>
              <a:t>3</a:t>
            </a:r>
            <a:endParaRPr lang="en-US" altLang="en-US" sz="2400" dirty="0">
              <a:solidFill>
                <a:schemeClr val="tx1"/>
              </a:solidFill>
              <a:latin typeface="+mn-lt"/>
            </a:endParaRPr>
          </a:p>
        </p:txBody>
      </p:sp>
      <p:pic>
        <p:nvPicPr>
          <p:cNvPr id="4" name="Picture 6" descr="A search tree has three levels of Leaf nodes. First level leaf node is the root which has tree node pointer at the left, key value 5 at the center, and a tree node pointer at the right. Second level leaf node has left sub tree and right sub tree. The first tree node pointer on the first level points to the left sub tree and the second tree node pointer points to the right sub tree. The left sub tree has a tree node pointer on the left, key value 3, null tree pointer and empty pointers. The right sub tree has null tree pointer on the right, key value 6, tree node pointer, key value 9, and a tree node pointer. The third level of leaf node has three leaves. The first tree node of second level left sub tree points to the null tree pointer. It has key value 1. The two tree pointers of the second level right sub tree points to the null tree pointer of second and third leaves of the third level. The second leave has key value 7 and 8. The third leave has key value 12.   "/>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3660" y="3379671"/>
            <a:ext cx="7856681" cy="258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49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Introduction</a:t>
            </a:r>
            <a:endParaRPr lang="en-US" dirty="0"/>
          </a:p>
        </p:txBody>
      </p:sp>
      <p:sp>
        <p:nvSpPr>
          <p:cNvPr id="8" name="Text Placeholder 7"/>
          <p:cNvSpPr>
            <a:spLocks noGrp="1"/>
          </p:cNvSpPr>
          <p:nvPr>
            <p:ph type="body" idx="1"/>
          </p:nvPr>
        </p:nvSpPr>
        <p:spPr/>
        <p:txBody>
          <a:bodyPr/>
          <a:lstStyle/>
          <a:p>
            <a:r>
              <a:rPr lang="en-US" altLang="en-US" sz="2400" dirty="0">
                <a:latin typeface="+mn-lt"/>
              </a:rPr>
              <a:t>Indexes</a:t>
            </a:r>
            <a:r>
              <a:rPr lang="en-US" altLang="en-US" sz="2400" b="1" dirty="0">
                <a:latin typeface="+mn-lt"/>
              </a:rPr>
              <a:t> </a:t>
            </a:r>
            <a:r>
              <a:rPr lang="en-US" altLang="en-US" sz="2400" dirty="0">
                <a:latin typeface="+mn-lt"/>
              </a:rPr>
              <a:t>used to speed up record retrieval in response to certain search conditions</a:t>
            </a:r>
          </a:p>
          <a:p>
            <a:r>
              <a:rPr lang="en-US" altLang="en-US" sz="2400" dirty="0">
                <a:latin typeface="+mn-lt"/>
              </a:rPr>
              <a:t>Index structures provide secondary access paths</a:t>
            </a:r>
          </a:p>
          <a:p>
            <a:r>
              <a:rPr lang="en-US" altLang="en-US" sz="2400" dirty="0">
                <a:latin typeface="+mn-lt"/>
              </a:rPr>
              <a:t>Any field can be used to create an index</a:t>
            </a:r>
          </a:p>
          <a:p>
            <a:pPr lvl="1"/>
            <a:r>
              <a:rPr lang="en-US" altLang="en-US" sz="2400" dirty="0">
                <a:latin typeface="+mn-lt"/>
              </a:rPr>
              <a:t>Multiple indexes can be constructed</a:t>
            </a:r>
          </a:p>
          <a:p>
            <a:r>
              <a:rPr lang="en-US" altLang="en-US" sz="2400" dirty="0">
                <a:latin typeface="+mn-lt"/>
              </a:rPr>
              <a:t>Most indexes based on ordered files</a:t>
            </a:r>
          </a:p>
          <a:p>
            <a:pPr lvl="1"/>
            <a:r>
              <a:rPr lang="en-US" altLang="en-US" sz="2400" dirty="0">
                <a:latin typeface="+mn-lt"/>
              </a:rPr>
              <a:t>Tree data structures organize the </a:t>
            </a:r>
            <a:r>
              <a:rPr lang="en-US" altLang="en-US" sz="2400" dirty="0" smtClean="0">
                <a:latin typeface="+mn-lt"/>
              </a:rPr>
              <a:t>index</a:t>
            </a:r>
            <a:endParaRPr lang="en-US" altLang="en-US" sz="2400" dirty="0">
              <a:latin typeface="+mn-lt"/>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smtClean="0"/>
              <a:t>B-Trees</a:t>
            </a:r>
            <a:endParaRPr lang="en-US" sz="2000" b="0" dirty="0"/>
          </a:p>
        </p:txBody>
      </p:sp>
      <p:sp>
        <p:nvSpPr>
          <p:cNvPr id="10" name="Text Placeholder 9"/>
          <p:cNvSpPr>
            <a:spLocks noGrp="1"/>
          </p:cNvSpPr>
          <p:nvPr>
            <p:ph type="body" idx="1"/>
          </p:nvPr>
        </p:nvSpPr>
        <p:spPr/>
        <p:txBody>
          <a:bodyPr/>
          <a:lstStyle/>
          <a:p>
            <a:r>
              <a:rPr lang="en-US" altLang="en-US" sz="2400" dirty="0" smtClean="0">
                <a:latin typeface="+mn-lt"/>
              </a:rPr>
              <a:t>Provide multi-level access structure</a:t>
            </a:r>
          </a:p>
          <a:p>
            <a:r>
              <a:rPr lang="en-US" altLang="en-US" sz="2400" dirty="0" smtClean="0">
                <a:latin typeface="+mn-lt"/>
              </a:rPr>
              <a:t>Tree is always balanced</a:t>
            </a:r>
          </a:p>
          <a:p>
            <a:r>
              <a:rPr lang="en-US" altLang="en-US" sz="2400" dirty="0" smtClean="0">
                <a:latin typeface="+mn-lt"/>
              </a:rPr>
              <a:t>Space wasted by deletion never becomes excessive</a:t>
            </a:r>
          </a:p>
          <a:p>
            <a:pPr lvl="1"/>
            <a:r>
              <a:rPr lang="en-US" altLang="en-US" sz="2400" dirty="0" smtClean="0">
                <a:latin typeface="+mn-lt"/>
              </a:rPr>
              <a:t>Each node is at least half-full</a:t>
            </a:r>
          </a:p>
          <a:p>
            <a:r>
              <a:rPr lang="en-US" altLang="en-US" sz="2400" dirty="0" smtClean="0">
                <a:latin typeface="+mn-lt"/>
              </a:rPr>
              <a:t>Each </a:t>
            </a:r>
            <a:r>
              <a:rPr lang="en-US" altLang="en-US" sz="2400" dirty="0">
                <a:latin typeface="+mn-lt"/>
              </a:rPr>
              <a:t>node in a B-tree of order </a:t>
            </a:r>
            <a:r>
              <a:rPr lang="en-US" altLang="en-US" sz="2400" i="1" dirty="0">
                <a:latin typeface="+mn-lt"/>
              </a:rPr>
              <a:t>p</a:t>
            </a:r>
            <a:r>
              <a:rPr lang="en-US" altLang="en-US" sz="2400" dirty="0">
                <a:latin typeface="+mn-lt"/>
              </a:rPr>
              <a:t> can have at most </a:t>
            </a:r>
            <a:r>
              <a:rPr lang="en-US" altLang="en-US" sz="2400" i="1" dirty="0" smtClean="0">
                <a:latin typeface="+mn-lt"/>
              </a:rPr>
              <a:t>p−1 </a:t>
            </a:r>
            <a:r>
              <a:rPr lang="en-US" altLang="en-US" sz="2400" dirty="0" smtClean="0">
                <a:latin typeface="+mn-lt"/>
              </a:rPr>
              <a:t>search values</a:t>
            </a:r>
            <a:endParaRPr lang="en-US" altLang="en-US" sz="2400" dirty="0">
              <a:latin typeface="+mn-lt"/>
            </a:endParaRPr>
          </a:p>
        </p:txBody>
      </p:sp>
    </p:spTree>
    <p:extLst>
      <p:ext uri="{BB962C8B-B14F-4D97-AF65-F5344CB8AC3E}">
        <p14:creationId xmlns:p14="http://schemas.microsoft.com/office/powerpoint/2010/main" val="3967943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chor="b"/>
          <a:lstStyle/>
          <a:p>
            <a:r>
              <a:rPr lang="en-US" altLang="en-US" dirty="0"/>
              <a:t>B-Tree Structures</a:t>
            </a:r>
            <a:endParaRPr lang="en-US" dirty="0"/>
          </a:p>
        </p:txBody>
      </p:sp>
      <p:sp>
        <p:nvSpPr>
          <p:cNvPr id="10" name="Text Placeholder 9"/>
          <p:cNvSpPr>
            <a:spLocks noGrp="1"/>
          </p:cNvSpPr>
          <p:nvPr>
            <p:ph type="body" idx="1"/>
          </p:nvPr>
        </p:nvSpPr>
        <p:spPr>
          <a:xfrm>
            <a:off x="457200" y="1600200"/>
            <a:ext cx="8229600" cy="1012371"/>
          </a:xfrm>
        </p:spPr>
        <p:txBody>
          <a:bodyPr/>
          <a:lstStyle/>
          <a:p>
            <a:pPr marL="0" indent="0">
              <a:buNone/>
            </a:pPr>
            <a:r>
              <a:rPr lang="en-US" altLang="en-US" sz="2000" b="1" dirty="0">
                <a:solidFill>
                  <a:schemeClr val="tx1"/>
                </a:solidFill>
                <a:latin typeface="+mn-lt"/>
              </a:rPr>
              <a:t>Figure 17.10 </a:t>
            </a:r>
            <a:r>
              <a:rPr lang="en-US" altLang="en-US" sz="2000" dirty="0">
                <a:solidFill>
                  <a:schemeClr val="tx1"/>
                </a:solidFill>
                <a:latin typeface="+mn-lt"/>
              </a:rPr>
              <a:t>B-tree structures (a) A node in a B-tree with </a:t>
            </a:r>
            <a:r>
              <a:rPr lang="en-US" altLang="en-US" sz="2000" i="1" dirty="0" smtClean="0">
                <a:solidFill>
                  <a:schemeClr val="tx1"/>
                </a:solidFill>
                <a:latin typeface="+mn-lt"/>
              </a:rPr>
              <a:t>q−1 </a:t>
            </a:r>
            <a:r>
              <a:rPr lang="en-US" altLang="en-US" sz="2000" dirty="0" smtClean="0">
                <a:solidFill>
                  <a:schemeClr val="tx1"/>
                </a:solidFill>
                <a:latin typeface="+mn-lt"/>
              </a:rPr>
              <a:t>search </a:t>
            </a:r>
            <a:r>
              <a:rPr lang="en-US" altLang="en-US" sz="2000" dirty="0">
                <a:solidFill>
                  <a:schemeClr val="tx1"/>
                </a:solidFill>
                <a:latin typeface="+mn-lt"/>
              </a:rPr>
              <a:t>values (b) A </a:t>
            </a:r>
            <a:r>
              <a:rPr lang="en-US" altLang="en-US" sz="2000" dirty="0" smtClean="0">
                <a:solidFill>
                  <a:schemeClr val="tx1"/>
                </a:solidFill>
                <a:latin typeface="+mn-lt"/>
              </a:rPr>
              <a:t>B-tree </a:t>
            </a:r>
            <a:r>
              <a:rPr lang="en-US" altLang="en-US" sz="2000" dirty="0">
                <a:solidFill>
                  <a:schemeClr val="tx1"/>
                </a:solidFill>
                <a:latin typeface="+mn-lt"/>
              </a:rPr>
              <a:t>of order </a:t>
            </a:r>
            <a:r>
              <a:rPr lang="en-US" altLang="en-US" sz="2000" i="1" dirty="0">
                <a:solidFill>
                  <a:schemeClr val="tx1"/>
                </a:solidFill>
                <a:latin typeface="+mn-lt"/>
              </a:rPr>
              <a:t>p=3</a:t>
            </a:r>
            <a:r>
              <a:rPr lang="en-US" altLang="en-US" sz="2000" dirty="0">
                <a:solidFill>
                  <a:schemeClr val="tx1"/>
                </a:solidFill>
                <a:latin typeface="+mn-lt"/>
              </a:rPr>
              <a:t>. The values were inserted </a:t>
            </a:r>
            <a:r>
              <a:rPr lang="en-US" altLang="en-US" sz="2000" dirty="0" smtClean="0">
                <a:solidFill>
                  <a:schemeClr val="tx1"/>
                </a:solidFill>
                <a:latin typeface="+mn-lt"/>
              </a:rPr>
              <a:t>in </a:t>
            </a:r>
            <a:r>
              <a:rPr lang="en-US" altLang="en-US" sz="2000" dirty="0">
                <a:solidFill>
                  <a:schemeClr val="tx1"/>
                </a:solidFill>
                <a:latin typeface="+mn-lt"/>
              </a:rPr>
              <a:t>the order 8, 5, 1, 7, 3, 12, 9, </a:t>
            </a:r>
            <a:r>
              <a:rPr lang="en-US" altLang="en-US" sz="2000" dirty="0" smtClean="0">
                <a:solidFill>
                  <a:schemeClr val="tx1"/>
                </a:solidFill>
                <a:latin typeface="+mn-lt"/>
              </a:rPr>
              <a:t>6</a:t>
            </a:r>
            <a:endParaRPr lang="en-US" altLang="en-US" sz="2000" dirty="0">
              <a:solidFill>
                <a:schemeClr val="tx1"/>
              </a:solidFill>
              <a:latin typeface="+mn-lt"/>
            </a:endParaRPr>
          </a:p>
        </p:txBody>
      </p:sp>
      <p:pic>
        <p:nvPicPr>
          <p:cNvPr id="11" name="Picture 3" descr="A search tree two B tree. B tree structure a, explains the array values of nodes as follows: P sub 1; K sub 1; P r sub 1 with a data pointer; P sub 2 with a tree pointer; up to; K sub i minus 1; P r sub i minus 1 with a data pointer; P sub i; K sub i; P r sub i with a data pointer; up to K sub q minus 1; P r sub q minus 1 with a data pointer; and P sub q. Nodes P sub 1, Node P r sub i minus 1, and node P sub q has pointers, which points to the sub tree below it. Sub tree of P sub 1 is x less than sign K sub 1, sub tree of P r sub i minus 1 is K sub i minus 1 less than sign x less than sign K sub i, and sub tree of P sub q is K sub q minus 1 less than sign x. B tree structure b, explains hierarchy tree with root at the first level, where it has tree node pointer at left, key value 5, tree node pointer, key value 8 and a tree node pointer at the right. The first tree node pointer points to the null tree pointer of second level sub tree, with key values 1 and 3. The center tree node pointer points to the null tree pointer of sub tree with key values 6 and 7. The right tree node pointer points to the null tree pointer of the sub tree of key values 9 and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5659" y="2759821"/>
            <a:ext cx="5932683" cy="3568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9228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a:t>B+ -</a:t>
            </a:r>
            <a:r>
              <a:rPr lang="en-US" altLang="en-US" dirty="0" smtClean="0"/>
              <a:t>Trees </a:t>
            </a:r>
            <a:r>
              <a:rPr lang="en-US" altLang="en-US" sz="2000" b="0" dirty="0" smtClean="0"/>
              <a:t>(1 of 2)</a:t>
            </a:r>
            <a:endParaRPr lang="en-US" sz="2000" b="0" dirty="0"/>
          </a:p>
        </p:txBody>
      </p:sp>
      <p:sp>
        <p:nvSpPr>
          <p:cNvPr id="10" name="Text Placeholder 9"/>
          <p:cNvSpPr>
            <a:spLocks noGrp="1"/>
          </p:cNvSpPr>
          <p:nvPr>
            <p:ph type="body" idx="1"/>
          </p:nvPr>
        </p:nvSpPr>
        <p:spPr/>
        <p:txBody>
          <a:bodyPr/>
          <a:lstStyle/>
          <a:p>
            <a:r>
              <a:rPr lang="en-US" altLang="en-US" sz="2400" dirty="0">
                <a:latin typeface="+mn-lt"/>
              </a:rPr>
              <a:t>Data pointers stored only at the leaf nodes</a:t>
            </a:r>
          </a:p>
          <a:p>
            <a:pPr lvl="1"/>
            <a:r>
              <a:rPr lang="en-US" altLang="en-US" sz="2400" dirty="0">
                <a:latin typeface="+mn-lt"/>
              </a:rPr>
              <a:t>Leaf nodes have an entry for every</a:t>
            </a:r>
            <a:r>
              <a:rPr lang="en-US" altLang="en-US" sz="2400" i="1" dirty="0">
                <a:latin typeface="+mn-lt"/>
              </a:rPr>
              <a:t> </a:t>
            </a:r>
            <a:r>
              <a:rPr lang="en-US" altLang="en-US" sz="2400" dirty="0">
                <a:latin typeface="+mn-lt"/>
              </a:rPr>
              <a:t>value of the search field, and a data pointer to the record if search field is a key field</a:t>
            </a:r>
          </a:p>
          <a:p>
            <a:pPr lvl="1"/>
            <a:r>
              <a:rPr lang="en-US" altLang="en-US" sz="2400" dirty="0">
                <a:latin typeface="+mn-lt"/>
              </a:rPr>
              <a:t>For a nonkey search field, the pointer points to a block containing pointers to the data file records</a:t>
            </a:r>
          </a:p>
          <a:p>
            <a:r>
              <a:rPr lang="en-US" altLang="en-US" sz="2400" dirty="0">
                <a:latin typeface="+mn-lt"/>
              </a:rPr>
              <a:t>Internal nodes</a:t>
            </a:r>
          </a:p>
          <a:p>
            <a:pPr lvl="1"/>
            <a:r>
              <a:rPr lang="en-US" altLang="en-US" sz="2400" dirty="0">
                <a:latin typeface="+mn-lt"/>
              </a:rPr>
              <a:t>Some search field values from the leaf nodes repeated to guide </a:t>
            </a:r>
            <a:r>
              <a:rPr lang="en-US" altLang="en-US" sz="2400" dirty="0" smtClean="0">
                <a:latin typeface="+mn-lt"/>
              </a:rPr>
              <a:t>search</a:t>
            </a:r>
            <a:endParaRPr lang="en-US" altLang="en-US" sz="2400" dirty="0">
              <a:latin typeface="+mn-lt"/>
            </a:endParaRPr>
          </a:p>
        </p:txBody>
      </p:sp>
    </p:spTree>
    <p:extLst>
      <p:ext uri="{BB962C8B-B14F-4D97-AF65-F5344CB8AC3E}">
        <p14:creationId xmlns:p14="http://schemas.microsoft.com/office/powerpoint/2010/main" val="2685225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chor="b"/>
          <a:lstStyle/>
          <a:p>
            <a:r>
              <a:rPr lang="en-US" altLang="en-US" dirty="0"/>
              <a:t>B+ -</a:t>
            </a:r>
            <a:r>
              <a:rPr lang="en-US" altLang="en-US" dirty="0" smtClean="0"/>
              <a:t>Trees </a:t>
            </a:r>
            <a:r>
              <a:rPr lang="en-US" altLang="en-US" sz="2000" b="0" dirty="0" smtClean="0"/>
              <a:t>(2 of 2)</a:t>
            </a:r>
            <a:endParaRPr lang="en-US" sz="2000" b="0" dirty="0"/>
          </a:p>
        </p:txBody>
      </p:sp>
      <p:sp>
        <p:nvSpPr>
          <p:cNvPr id="24" name="Content Placeholder 23"/>
          <p:cNvSpPr>
            <a:spLocks noGrp="1"/>
          </p:cNvSpPr>
          <p:nvPr>
            <p:ph type="body" idx="1"/>
          </p:nvPr>
        </p:nvSpPr>
        <p:spPr>
          <a:xfrm>
            <a:off x="457200" y="1600200"/>
            <a:ext cx="8229600" cy="1118033"/>
          </a:xfrm>
        </p:spPr>
        <p:txBody>
          <a:bodyPr/>
          <a:lstStyle/>
          <a:p>
            <a:pPr marL="0" indent="0">
              <a:buNone/>
            </a:pPr>
            <a:r>
              <a:rPr lang="en-US" altLang="en-US" sz="2000" b="1" dirty="0">
                <a:solidFill>
                  <a:schemeClr val="tx1"/>
                </a:solidFill>
                <a:latin typeface="+mn-lt"/>
              </a:rPr>
              <a:t>Figure 17.11 </a:t>
            </a:r>
            <a:r>
              <a:rPr lang="en-US" altLang="en-US" sz="2000" dirty="0">
                <a:solidFill>
                  <a:schemeClr val="tx1"/>
                </a:solidFill>
                <a:latin typeface="+mn-lt"/>
              </a:rPr>
              <a:t>The nodes of a B+-tree (a) Internal node of a B+-tree with </a:t>
            </a:r>
            <a:r>
              <a:rPr lang="en-US" altLang="en-US" sz="2000" i="1" dirty="0">
                <a:solidFill>
                  <a:schemeClr val="tx1"/>
                </a:solidFill>
                <a:latin typeface="+mn-lt"/>
              </a:rPr>
              <a:t>q−1 </a:t>
            </a:r>
            <a:r>
              <a:rPr lang="en-US" altLang="en-US" sz="2000" dirty="0">
                <a:solidFill>
                  <a:schemeClr val="tx1"/>
                </a:solidFill>
                <a:latin typeface="+mn-lt"/>
              </a:rPr>
              <a:t>search values (b) Leaf node of a B+-tree with </a:t>
            </a:r>
            <a:r>
              <a:rPr lang="en-US" altLang="en-US" sz="2000" i="1" dirty="0">
                <a:solidFill>
                  <a:schemeClr val="tx1"/>
                </a:solidFill>
                <a:latin typeface="+mn-lt"/>
              </a:rPr>
              <a:t>q−1</a:t>
            </a:r>
            <a:r>
              <a:rPr lang="en-US" altLang="en-US" sz="2000" dirty="0">
                <a:solidFill>
                  <a:schemeClr val="tx1"/>
                </a:solidFill>
                <a:latin typeface="+mn-lt"/>
              </a:rPr>
              <a:t> search values and </a:t>
            </a:r>
            <a:r>
              <a:rPr lang="en-US" altLang="en-US" sz="2000" i="1" dirty="0">
                <a:solidFill>
                  <a:schemeClr val="tx1"/>
                </a:solidFill>
                <a:latin typeface="+mn-lt"/>
              </a:rPr>
              <a:t>q−1 </a:t>
            </a:r>
            <a:r>
              <a:rPr lang="en-US" altLang="en-US" sz="2000" dirty="0">
                <a:solidFill>
                  <a:schemeClr val="tx1"/>
                </a:solidFill>
                <a:latin typeface="+mn-lt"/>
              </a:rPr>
              <a:t>data </a:t>
            </a:r>
            <a:r>
              <a:rPr lang="en-US" altLang="en-US" sz="2000" dirty="0" smtClean="0">
                <a:solidFill>
                  <a:schemeClr val="tx1"/>
                </a:solidFill>
                <a:latin typeface="+mn-lt"/>
              </a:rPr>
              <a:t>pointers</a:t>
            </a:r>
            <a:endParaRPr lang="en-US" altLang="en-US" sz="2000" dirty="0">
              <a:solidFill>
                <a:schemeClr val="tx1"/>
              </a:solidFill>
              <a:latin typeface="+mn-lt"/>
            </a:endParaRPr>
          </a:p>
        </p:txBody>
      </p:sp>
      <p:pic>
        <p:nvPicPr>
          <p:cNvPr id="18" name="Picture 17" descr="Nodes of B tree structures. Tree structure a, explains a 9 bit array with corresponding node are as follows: Bit 0, Node P sub 1; Bit 1, K sub 1; bit 3, K sub i minus 1; bit 4, P sub i; bit 5, K sub i; bit 7, K sub q minus 1; and bit 8, P sub q. Bits 2 and 6 are indicates up to. Nodes P sub 1, Node P sub i, and node P sub q has pointers, which points to the sub tree below it. Sub tree of P sub 1 is x less than sign K sub 1, sub tree of P sub i is K sub i minus 1 less than sign x less than sign K sub i, and sub tree of P sub q is K sub q minus 1 less than sign x. B tree structure b, explains the shared nodes in an array as follows: K sub 1, P r sub 1 with a data pointer; K sub 2, P r sub 2 with a data pointer; up to; k sub j , P r sub i with a data pointer; up to; k sub q minus 1, P r sub q minus 1 with a data pointer; and P next with a pointer to next leaf node in tre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513" y="2889669"/>
            <a:ext cx="6716974" cy="3279359"/>
          </a:xfrm>
          <a:prstGeom prst="rect">
            <a:avLst/>
          </a:prstGeom>
        </p:spPr>
      </p:pic>
    </p:spTree>
    <p:extLst>
      <p:ext uri="{BB962C8B-B14F-4D97-AF65-F5344CB8AC3E}">
        <p14:creationId xmlns:p14="http://schemas.microsoft.com/office/powerpoint/2010/main" val="3887164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Searching for a Record with Search Key Field Value K, Using a B+ -Tree</a:t>
            </a:r>
            <a:endParaRPr lang="en-US" dirty="0"/>
          </a:p>
        </p:txBody>
      </p:sp>
      <p:sp>
        <p:nvSpPr>
          <p:cNvPr id="9" name="Text Placeholder 8"/>
          <p:cNvSpPr>
            <a:spLocks noGrp="1"/>
          </p:cNvSpPr>
          <p:nvPr>
            <p:ph type="body" idx="1"/>
          </p:nvPr>
        </p:nvSpPr>
        <p:spPr>
          <a:xfrm>
            <a:off x="457200" y="1600201"/>
            <a:ext cx="8229600" cy="751114"/>
          </a:xfrm>
        </p:spPr>
        <p:txBody>
          <a:bodyPr/>
          <a:lstStyle/>
          <a:p>
            <a:pPr marL="0" indent="0">
              <a:buNone/>
            </a:pPr>
            <a:r>
              <a:rPr lang="en-US" altLang="en-US" sz="2000" b="1" dirty="0">
                <a:solidFill>
                  <a:schemeClr val="tx1"/>
                </a:solidFill>
                <a:latin typeface="+mn-lt"/>
              </a:rPr>
              <a:t>Algorithm 17.2 </a:t>
            </a:r>
            <a:r>
              <a:rPr lang="en-US" altLang="en-US" sz="2000" dirty="0">
                <a:solidFill>
                  <a:schemeClr val="tx1"/>
                </a:solidFill>
                <a:latin typeface="+mn-lt"/>
              </a:rPr>
              <a:t>Searching for a record with search key field value </a:t>
            </a:r>
            <a:r>
              <a:rPr lang="en-US" altLang="en-US" sz="2000" i="1" dirty="0">
                <a:solidFill>
                  <a:schemeClr val="tx1"/>
                </a:solidFill>
                <a:latin typeface="+mn-lt"/>
              </a:rPr>
              <a:t>K</a:t>
            </a:r>
            <a:r>
              <a:rPr lang="en-US" altLang="en-US" sz="2000" dirty="0">
                <a:solidFill>
                  <a:schemeClr val="tx1"/>
                </a:solidFill>
                <a:latin typeface="+mn-lt"/>
              </a:rPr>
              <a:t>, using a B+ -</a:t>
            </a:r>
            <a:r>
              <a:rPr lang="en-US" altLang="en-US" sz="2000" dirty="0" smtClean="0">
                <a:solidFill>
                  <a:schemeClr val="tx1"/>
                </a:solidFill>
                <a:latin typeface="+mn-lt"/>
              </a:rPr>
              <a:t>Tree</a:t>
            </a:r>
            <a:endParaRPr lang="en-US" altLang="en-US" sz="2000" dirty="0">
              <a:solidFill>
                <a:schemeClr val="tx1"/>
              </a:solidFill>
              <a:latin typeface="+mn-lt"/>
            </a:endParaRPr>
          </a:p>
        </p:txBody>
      </p:sp>
      <p:pic>
        <p:nvPicPr>
          <p:cNvPr id="3" name="Picture 2" descr="Computer code has 10 lines. The lines read as follows. Line 1. else begin. Line 2. search node n for an entry i such that n period K sub i minus 1 less than sign K less than sign equals n period K sub i semicolon. Line 3. n left headed arrow n period P sub i. Line 4. end semicolon. Line 5. read block n. Line 6. end semicolon. Line 7. search block n for entry left parenthesis K sub i comma  P r sub i right parenthesis with K equals K sub i semicolon  left parenthesis asterisk search leaf node asterisk right parenthesis. Line 8. if found. Line 9. then read data file block with address P r sub i and retrieve record. Line 10. else the record with search field value K is not in the data file semicolon."/>
          <p:cNvPicPr>
            <a:picLocks noChangeAspect="1"/>
          </p:cNvPicPr>
          <p:nvPr/>
        </p:nvPicPr>
        <p:blipFill>
          <a:blip r:embed="rId2"/>
          <a:stretch>
            <a:fillRect/>
          </a:stretch>
        </p:blipFill>
        <p:spPr>
          <a:xfrm>
            <a:off x="2207674" y="2521893"/>
            <a:ext cx="4728652" cy="3787252"/>
          </a:xfrm>
          <a:prstGeom prst="rect">
            <a:avLst/>
          </a:prstGeom>
        </p:spPr>
      </p:pic>
    </p:spTree>
    <p:extLst>
      <p:ext uri="{BB962C8B-B14F-4D97-AF65-F5344CB8AC3E}">
        <p14:creationId xmlns:p14="http://schemas.microsoft.com/office/powerpoint/2010/main" val="3579965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smtClean="0"/>
              <a:t>17.4 Indexes </a:t>
            </a:r>
            <a:r>
              <a:rPr lang="en-US" altLang="en-US" dirty="0"/>
              <a:t>on Multiple </a:t>
            </a:r>
            <a:r>
              <a:rPr lang="en-US" altLang="en-US" dirty="0" smtClean="0"/>
              <a:t>Keys </a:t>
            </a:r>
            <a:r>
              <a:rPr lang="en-US" altLang="en-US" sz="2000" b="0" dirty="0" smtClean="0"/>
              <a:t>(1 of 2)</a:t>
            </a:r>
            <a:endParaRPr lang="en-US" sz="2000" b="0" dirty="0"/>
          </a:p>
        </p:txBody>
      </p:sp>
      <p:sp>
        <p:nvSpPr>
          <p:cNvPr id="10" name="Text Placeholder 9"/>
          <p:cNvSpPr>
            <a:spLocks noGrp="1"/>
          </p:cNvSpPr>
          <p:nvPr>
            <p:ph type="body" idx="1"/>
          </p:nvPr>
        </p:nvSpPr>
        <p:spPr/>
        <p:txBody>
          <a:bodyPr/>
          <a:lstStyle/>
          <a:p>
            <a:r>
              <a:rPr lang="en-US" altLang="en-US" sz="2400" dirty="0">
                <a:latin typeface="+mn-lt"/>
              </a:rPr>
              <a:t>Multiple attributes involved in many retrieval and update requests</a:t>
            </a:r>
          </a:p>
          <a:p>
            <a:r>
              <a:rPr lang="en-US" altLang="en-US" sz="2400" dirty="0">
                <a:latin typeface="+mn-lt"/>
              </a:rPr>
              <a:t>Composite keys</a:t>
            </a:r>
          </a:p>
          <a:p>
            <a:pPr lvl="1"/>
            <a:r>
              <a:rPr lang="en-US" altLang="en-US" sz="2400" dirty="0">
                <a:latin typeface="+mn-lt"/>
              </a:rPr>
              <a:t>Access structure using key value that combines attributes</a:t>
            </a:r>
          </a:p>
          <a:p>
            <a:r>
              <a:rPr lang="en-US" altLang="en-US" sz="2400" dirty="0">
                <a:latin typeface="+mn-lt"/>
              </a:rPr>
              <a:t>Partitioned hashing</a:t>
            </a:r>
          </a:p>
          <a:p>
            <a:pPr lvl="1"/>
            <a:r>
              <a:rPr lang="en-US" altLang="en-US" sz="2400" dirty="0">
                <a:latin typeface="+mn-lt"/>
              </a:rPr>
              <a:t>Suitable for equality </a:t>
            </a:r>
            <a:r>
              <a:rPr lang="en-US" altLang="en-US" sz="2400" dirty="0" smtClean="0">
                <a:latin typeface="+mn-lt"/>
              </a:rPr>
              <a:t>comparisons</a:t>
            </a:r>
            <a:endParaRPr lang="en-US" altLang="en-US" sz="2400" dirty="0">
              <a:latin typeface="+mn-lt"/>
            </a:endParaRPr>
          </a:p>
        </p:txBody>
      </p:sp>
    </p:spTree>
    <p:extLst>
      <p:ext uri="{BB962C8B-B14F-4D97-AF65-F5344CB8AC3E}">
        <p14:creationId xmlns:p14="http://schemas.microsoft.com/office/powerpoint/2010/main" val="976350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17.4 Indexes </a:t>
            </a:r>
            <a:r>
              <a:rPr lang="en-US" altLang="en-US" dirty="0"/>
              <a:t>on Multiple </a:t>
            </a:r>
            <a:r>
              <a:rPr lang="en-US" altLang="en-US" dirty="0" smtClean="0"/>
              <a:t>Keys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1"/>
            <a:ext cx="8229600" cy="983342"/>
          </a:xfrm>
        </p:spPr>
        <p:txBody>
          <a:bodyPr/>
          <a:lstStyle/>
          <a:p>
            <a:r>
              <a:rPr lang="en-US" altLang="en-US" sz="2400" dirty="0">
                <a:latin typeface="+mn-lt"/>
              </a:rPr>
              <a:t>Grid files</a:t>
            </a:r>
          </a:p>
          <a:p>
            <a:pPr lvl="1" indent="-284400"/>
            <a:r>
              <a:rPr lang="en-US" altLang="en-US" sz="2400" dirty="0">
                <a:latin typeface="+mn-lt"/>
              </a:rPr>
              <a:t>Array with one dimension for each search </a:t>
            </a:r>
            <a:r>
              <a:rPr lang="en-US" altLang="en-US" sz="2400" dirty="0" smtClean="0">
                <a:latin typeface="+mn-lt"/>
              </a:rPr>
              <a:t>attribute</a:t>
            </a:r>
            <a:endParaRPr lang="en-US" altLang="en-US" sz="2400" dirty="0">
              <a:latin typeface="+mn-lt"/>
            </a:endParaRPr>
          </a:p>
        </p:txBody>
      </p:sp>
      <p:sp>
        <p:nvSpPr>
          <p:cNvPr id="8" name="Content Placeholder 7"/>
          <p:cNvSpPr>
            <a:spLocks noGrp="1"/>
          </p:cNvSpPr>
          <p:nvPr>
            <p:ph sz="quarter" idx="17"/>
          </p:nvPr>
        </p:nvSpPr>
        <p:spPr>
          <a:xfrm>
            <a:off x="457200" y="2621062"/>
            <a:ext cx="8229600" cy="862367"/>
          </a:xfrm>
        </p:spPr>
        <p:txBody>
          <a:bodyPr/>
          <a:lstStyle/>
          <a:p>
            <a:pPr marL="0" indent="0">
              <a:buNone/>
            </a:pPr>
            <a:r>
              <a:rPr lang="en-US" altLang="en-US" sz="2400" b="1" dirty="0">
                <a:solidFill>
                  <a:schemeClr val="tx1"/>
                </a:solidFill>
                <a:latin typeface="+mn-lt"/>
              </a:rPr>
              <a:t>Figure 17.14 </a:t>
            </a:r>
            <a:r>
              <a:rPr lang="en-US" altLang="en-US" sz="2400" dirty="0">
                <a:solidFill>
                  <a:schemeClr val="tx1"/>
                </a:solidFill>
                <a:latin typeface="+mn-lt"/>
              </a:rPr>
              <a:t>Example of a grid array on Dno and Age </a:t>
            </a:r>
            <a:r>
              <a:rPr lang="en-US" altLang="en-US" sz="2400" dirty="0" smtClean="0">
                <a:solidFill>
                  <a:schemeClr val="tx1"/>
                </a:solidFill>
                <a:latin typeface="+mn-lt"/>
              </a:rPr>
              <a:t>attributes</a:t>
            </a:r>
            <a:endParaRPr lang="en-US" altLang="en-US" sz="2400" dirty="0">
              <a:solidFill>
                <a:schemeClr val="tx1"/>
              </a:solidFill>
              <a:latin typeface="+mn-lt"/>
            </a:endParaRPr>
          </a:p>
        </p:txBody>
      </p:sp>
      <p:pic>
        <p:nvPicPr>
          <p:cNvPr id="10" name="Picture 2" descr="A diagram illustrates grid array on D n o and age attributes. The diagram has three images, linear scale for D n o, employee file, and linear scale for age. First image has six D n o, 0, 1, 2, 3, 4, and 5. 0 has 1, 2 linear scale. 1 has 3, 4 linear scale. 2 have 5 linear scales. 3 has 6, 7 linear scale. 4 have 8 linear scales. 5 has 9, 10 linear scale. Second image thirty six cells. X axis and Y axis have numbers, 0, 1, 2, 3, 4, and 5. Every cells pointing towards the records corresponds to the cell that are stored. They are labeled, bucket pool. Employee file has two bucket pools. Each bucket consists of six cells. In the third image, age is divided into its scale of 0 to 5 by grouping ages so as to distribute the employees uniformly by age. It has the age of less than 20, 21 to 25, 26 to 30, 31 to 40, 41 to 50 and greater than 5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3534" y="3716258"/>
            <a:ext cx="5656932" cy="26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1766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17.5 Other </a:t>
            </a:r>
            <a:r>
              <a:rPr lang="en-US" altLang="en-US" dirty="0"/>
              <a:t>Types of Indexes</a:t>
            </a:r>
            <a:endParaRPr lang="en-US" dirty="0"/>
          </a:p>
        </p:txBody>
      </p:sp>
      <p:sp>
        <p:nvSpPr>
          <p:cNvPr id="3" name="Text Placeholder 2"/>
          <p:cNvSpPr>
            <a:spLocks noGrp="1"/>
          </p:cNvSpPr>
          <p:nvPr>
            <p:ph type="body" idx="1"/>
          </p:nvPr>
        </p:nvSpPr>
        <p:spPr>
          <a:xfrm>
            <a:off x="457200" y="1600200"/>
            <a:ext cx="8229600" cy="4592781"/>
          </a:xfrm>
        </p:spPr>
        <p:txBody>
          <a:bodyPr/>
          <a:lstStyle/>
          <a:p>
            <a:r>
              <a:rPr lang="en-US" altLang="en-US" sz="2400" dirty="0">
                <a:latin typeface="+mn-lt"/>
              </a:rPr>
              <a:t>Hash indexes</a:t>
            </a:r>
          </a:p>
          <a:p>
            <a:pPr lvl="1" indent="-284400"/>
            <a:r>
              <a:rPr lang="en-US" altLang="en-US" sz="2400" dirty="0">
                <a:latin typeface="+mn-lt"/>
              </a:rPr>
              <a:t>Secondary structure for file access</a:t>
            </a:r>
          </a:p>
          <a:p>
            <a:pPr lvl="1" indent="-284400"/>
            <a:r>
              <a:rPr lang="en-US" altLang="en-US" sz="2400" dirty="0">
                <a:latin typeface="+mn-lt"/>
              </a:rPr>
              <a:t>Uses hashing on a search key other than the one used for the primary data file organization</a:t>
            </a:r>
          </a:p>
          <a:p>
            <a:pPr lvl="1" indent="-284400"/>
            <a:r>
              <a:rPr lang="en-US" altLang="en-US" sz="2400" dirty="0">
                <a:latin typeface="+mn-lt"/>
              </a:rPr>
              <a:t>Index entries of form (</a:t>
            </a:r>
            <a:r>
              <a:rPr lang="en-US" altLang="en-US" sz="2400" i="1" dirty="0">
                <a:latin typeface="+mn-lt"/>
              </a:rPr>
              <a:t>K, P</a:t>
            </a:r>
            <a:r>
              <a:rPr lang="en-US" altLang="en-US" sz="2400" i="1" baseline="-25000" dirty="0">
                <a:latin typeface="+mn-lt"/>
              </a:rPr>
              <a:t>r</a:t>
            </a:r>
            <a:r>
              <a:rPr lang="en-US" altLang="en-US" sz="2400" dirty="0">
                <a:latin typeface="+mn-lt"/>
              </a:rPr>
              <a:t>) or (</a:t>
            </a:r>
            <a:r>
              <a:rPr lang="en-US" altLang="en-US" sz="2400" i="1" dirty="0">
                <a:latin typeface="+mn-lt"/>
              </a:rPr>
              <a:t>K, P</a:t>
            </a:r>
            <a:r>
              <a:rPr lang="en-US" altLang="en-US" sz="2400" dirty="0">
                <a:latin typeface="+mn-lt"/>
              </a:rPr>
              <a:t>)</a:t>
            </a:r>
          </a:p>
          <a:p>
            <a:pPr lvl="2" indent="-230400"/>
            <a:r>
              <a:rPr lang="en-US" altLang="en-US" sz="2400" i="1" dirty="0">
                <a:latin typeface="+mn-lt"/>
              </a:rPr>
              <a:t>P</a:t>
            </a:r>
            <a:r>
              <a:rPr lang="en-US" altLang="en-US" sz="2400" i="1" baseline="-25000" dirty="0">
                <a:latin typeface="+mn-lt"/>
              </a:rPr>
              <a:t>r</a:t>
            </a:r>
            <a:r>
              <a:rPr lang="en-US" altLang="en-US" sz="2400" dirty="0">
                <a:latin typeface="+mn-lt"/>
              </a:rPr>
              <a:t>: pointer to the record containing the key</a:t>
            </a:r>
          </a:p>
          <a:p>
            <a:pPr lvl="2" indent="-230400"/>
            <a:r>
              <a:rPr lang="en-US" altLang="en-US" sz="2400" i="1" dirty="0">
                <a:latin typeface="+mn-lt"/>
              </a:rPr>
              <a:t>P: </a:t>
            </a:r>
            <a:r>
              <a:rPr lang="en-US" altLang="en-US" sz="2400" dirty="0">
                <a:latin typeface="+mn-lt"/>
              </a:rPr>
              <a:t>pointer to the block containing the record for that </a:t>
            </a:r>
            <a:r>
              <a:rPr lang="en-US" altLang="en-US" sz="2400" dirty="0" smtClean="0">
                <a:latin typeface="+mn-lt"/>
              </a:rPr>
              <a:t>key</a:t>
            </a:r>
            <a:endParaRPr lang="en-US" altLang="en-US" sz="2400" dirty="0">
              <a:latin typeface="+mn-lt"/>
            </a:endParaRPr>
          </a:p>
        </p:txBody>
      </p:sp>
    </p:spTree>
    <p:extLst>
      <p:ext uri="{BB962C8B-B14F-4D97-AF65-F5344CB8AC3E}">
        <p14:creationId xmlns:p14="http://schemas.microsoft.com/office/powerpoint/2010/main" val="3653518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Hash Indexes</a:t>
            </a:r>
            <a:endParaRPr lang="en-US" dirty="0"/>
          </a:p>
        </p:txBody>
      </p:sp>
      <p:sp>
        <p:nvSpPr>
          <p:cNvPr id="3" name="Text Placeholder 2"/>
          <p:cNvSpPr>
            <a:spLocks noGrp="1"/>
          </p:cNvSpPr>
          <p:nvPr>
            <p:ph type="body" idx="1"/>
          </p:nvPr>
        </p:nvSpPr>
        <p:spPr>
          <a:xfrm>
            <a:off x="457200" y="1600201"/>
            <a:ext cx="8229600" cy="518886"/>
          </a:xfrm>
        </p:spPr>
        <p:txBody>
          <a:bodyPr/>
          <a:lstStyle/>
          <a:p>
            <a:pPr marL="0" indent="0">
              <a:buNone/>
            </a:pPr>
            <a:r>
              <a:rPr lang="en-US" altLang="en-US" sz="2400" b="1" dirty="0">
                <a:solidFill>
                  <a:schemeClr val="tx1"/>
                </a:solidFill>
                <a:latin typeface="+mn-lt"/>
              </a:rPr>
              <a:t>Figure 17.15 </a:t>
            </a:r>
            <a:r>
              <a:rPr lang="en-US" altLang="en-US" sz="2400" dirty="0">
                <a:solidFill>
                  <a:schemeClr val="tx1"/>
                </a:solidFill>
                <a:latin typeface="+mn-lt"/>
              </a:rPr>
              <a:t>Hash-based </a:t>
            </a:r>
            <a:r>
              <a:rPr lang="en-US" altLang="en-US" sz="2400" dirty="0" smtClean="0">
                <a:solidFill>
                  <a:schemeClr val="tx1"/>
                </a:solidFill>
                <a:latin typeface="+mn-lt"/>
              </a:rPr>
              <a:t>indexing</a:t>
            </a:r>
            <a:endParaRPr lang="en-US" altLang="en-US" sz="2400" dirty="0">
              <a:solidFill>
                <a:schemeClr val="tx1"/>
              </a:solidFill>
              <a:latin typeface="+mn-lt"/>
            </a:endParaRPr>
          </a:p>
        </p:txBody>
      </p:sp>
      <p:pic>
        <p:nvPicPr>
          <p:cNvPr id="4" name="Picture 3" descr="A diagram illustrates hash dash based indexing. The diagram has ten employee I D single quote s which are hashed as buckets. Bucket 0 has two employee i d, 13646 and 21124. There is another table linked with buckets. Headings are E m p underscore i d, Last name, Sex, and so on. 13646 is pointing towards the employee id 13646 who is a male having last name, Hanson. 21124 is pointing towards the employee id 21124 who is a male having last name, Dunhill. Buckets 2 has two employee i d, 23402 and 81165. 23402 is pointing towards the employee id 23402 who is a female having last name, Clarke. 81165 is pointing towards the employee id 81165 who is a female having last name, Gucci. Bucket 2 has two employee i d, 51024 and 12676. 51024 is pointing towards the employee id 51024 who is a male having last name, Bass. 12676 is pointing towards the employee id 12676 who is a male having last name, Marcus. Bucket 3 has two employee i d, 62104 and 71221. 62104 is pointing towards the employee id 62104 who is a male having last name, England. 71221 is pointing towards the employee id 71221 who is a female having last name, Abercombe. Bucket 9 has two employee i d 34723 and 41301. 34723 is pointing towards the employee id 34723 who is a female having last name, Ferragamo. 41301 is pointing towards the employee id 13646 who is a female having last name, Zara."/>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0912" y="2341139"/>
            <a:ext cx="4002177" cy="385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4316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Bitmap Indexes</a:t>
            </a:r>
            <a:endParaRPr lang="en-US" dirty="0"/>
          </a:p>
        </p:txBody>
      </p:sp>
      <p:sp>
        <p:nvSpPr>
          <p:cNvPr id="3" name="Text Placeholder 2"/>
          <p:cNvSpPr>
            <a:spLocks noGrp="1"/>
          </p:cNvSpPr>
          <p:nvPr>
            <p:ph type="body" idx="1"/>
          </p:nvPr>
        </p:nvSpPr>
        <p:spPr/>
        <p:txBody>
          <a:bodyPr/>
          <a:lstStyle/>
          <a:p>
            <a:r>
              <a:rPr lang="en-US" altLang="en-US" sz="2400" dirty="0">
                <a:latin typeface="+mn-lt"/>
              </a:rPr>
              <a:t>Used with a large number of rows</a:t>
            </a:r>
          </a:p>
          <a:p>
            <a:r>
              <a:rPr lang="en-US" altLang="en-US" sz="2400" dirty="0">
                <a:latin typeface="+mn-lt"/>
              </a:rPr>
              <a:t>Creates an index for one or more columns</a:t>
            </a:r>
          </a:p>
          <a:p>
            <a:pPr lvl="1"/>
            <a:r>
              <a:rPr lang="en-US" altLang="en-US" sz="2400" dirty="0">
                <a:latin typeface="+mn-lt"/>
              </a:rPr>
              <a:t>Each value or value range in the column is indexed</a:t>
            </a:r>
          </a:p>
          <a:p>
            <a:r>
              <a:rPr lang="en-US" altLang="en-US" sz="2400" dirty="0">
                <a:latin typeface="+mn-lt"/>
              </a:rPr>
              <a:t>Built on one particular value of a particular field</a:t>
            </a:r>
          </a:p>
          <a:p>
            <a:pPr lvl="1"/>
            <a:r>
              <a:rPr lang="en-US" altLang="en-US" sz="2400" dirty="0">
                <a:latin typeface="+mn-lt"/>
              </a:rPr>
              <a:t>Array of bits</a:t>
            </a:r>
          </a:p>
          <a:p>
            <a:r>
              <a:rPr lang="en-US" altLang="en-US" sz="2400" dirty="0">
                <a:latin typeface="+mn-lt"/>
              </a:rPr>
              <a:t>Existence bitmap</a:t>
            </a:r>
          </a:p>
          <a:p>
            <a:r>
              <a:rPr lang="en-US" altLang="en-US" sz="2400" dirty="0">
                <a:latin typeface="+mn-lt"/>
              </a:rPr>
              <a:t>Bitmaps for B+ -tree leaf </a:t>
            </a:r>
            <a:r>
              <a:rPr lang="en-US" altLang="en-US" sz="2400" dirty="0" smtClean="0">
                <a:latin typeface="+mn-lt"/>
              </a:rPr>
              <a:t>nodes</a:t>
            </a:r>
            <a:endParaRPr lang="en-US" altLang="en-US" sz="2400" dirty="0">
              <a:latin typeface="+mn-lt"/>
            </a:endParaRPr>
          </a:p>
        </p:txBody>
      </p:sp>
    </p:spTree>
    <p:extLst>
      <p:ext uri="{BB962C8B-B14F-4D97-AF65-F5344CB8AC3E}">
        <p14:creationId xmlns:p14="http://schemas.microsoft.com/office/powerpoint/2010/main" val="387157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smtClean="0"/>
              <a:t>17.1 Types </a:t>
            </a:r>
            <a:r>
              <a:rPr lang="en-US" altLang="en-US" sz="3000" dirty="0"/>
              <a:t>of Single-Level Ordered </a:t>
            </a:r>
            <a:r>
              <a:rPr lang="en-US" altLang="en-US" sz="3000" dirty="0" smtClean="0"/>
              <a:t>Indexes </a:t>
            </a:r>
            <a:r>
              <a:rPr lang="en-US" altLang="en-US" sz="2000" b="0" dirty="0" smtClean="0"/>
              <a:t>(1 of 4)</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Ordered index similar to index in a textbook</a:t>
            </a:r>
          </a:p>
          <a:p>
            <a:r>
              <a:rPr lang="en-US" altLang="en-US" sz="2400" dirty="0">
                <a:latin typeface="+mn-lt"/>
              </a:rPr>
              <a:t>Indexing field (attribute)</a:t>
            </a:r>
          </a:p>
          <a:p>
            <a:pPr lvl="1"/>
            <a:r>
              <a:rPr lang="en-US" altLang="en-US" sz="2400" dirty="0">
                <a:latin typeface="+mn-lt"/>
              </a:rPr>
              <a:t>Index stores each value of the index field with list of pointers to all disk blocks that contain records with that field value</a:t>
            </a:r>
          </a:p>
          <a:p>
            <a:r>
              <a:rPr lang="en-US" altLang="en-US" sz="2400" dirty="0">
                <a:latin typeface="+mn-lt"/>
              </a:rPr>
              <a:t>Values in index are ordered</a:t>
            </a:r>
          </a:p>
          <a:p>
            <a:r>
              <a:rPr lang="en-US" altLang="en-US" sz="2400" dirty="0">
                <a:latin typeface="+mn-lt"/>
              </a:rPr>
              <a:t>Primary index</a:t>
            </a:r>
          </a:p>
          <a:p>
            <a:pPr lvl="1"/>
            <a:r>
              <a:rPr lang="en-US" altLang="en-US" sz="2400" dirty="0">
                <a:latin typeface="+mn-lt"/>
              </a:rPr>
              <a:t>Specified on the ordering key field of ordered file of </a:t>
            </a:r>
            <a:r>
              <a:rPr lang="en-US" altLang="en-US" sz="2400" dirty="0" smtClean="0">
                <a:latin typeface="+mn-lt"/>
              </a:rPr>
              <a:t>records</a:t>
            </a:r>
            <a:endParaRPr lang="en-US" altLang="en-US" sz="2400" dirty="0">
              <a:latin typeface="+mn-lt"/>
            </a:endParaRPr>
          </a:p>
        </p:txBody>
      </p:sp>
    </p:spTree>
    <p:extLst>
      <p:ext uri="{BB962C8B-B14F-4D97-AF65-F5344CB8AC3E}">
        <p14:creationId xmlns:p14="http://schemas.microsoft.com/office/powerpoint/2010/main" val="2554252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Function-Based Indexing</a:t>
            </a:r>
            <a:endParaRPr lang="en-US" dirty="0"/>
          </a:p>
        </p:txBody>
      </p:sp>
      <p:sp>
        <p:nvSpPr>
          <p:cNvPr id="3" name="Text Placeholder 2"/>
          <p:cNvSpPr>
            <a:spLocks noGrp="1"/>
          </p:cNvSpPr>
          <p:nvPr>
            <p:ph type="body" idx="1"/>
          </p:nvPr>
        </p:nvSpPr>
        <p:spPr>
          <a:xfrm>
            <a:off x="457200" y="1600200"/>
            <a:ext cx="8229600" cy="2855686"/>
          </a:xfrm>
        </p:spPr>
        <p:txBody>
          <a:bodyPr/>
          <a:lstStyle/>
          <a:p>
            <a:r>
              <a:rPr lang="en-US" altLang="en-US" sz="2400" dirty="0">
                <a:latin typeface="+mn-lt"/>
              </a:rPr>
              <a:t>Value resulting from applying some function on a field (or fields) becomes the index key</a:t>
            </a:r>
          </a:p>
          <a:p>
            <a:r>
              <a:rPr lang="en-US" altLang="en-US" sz="2400" dirty="0">
                <a:latin typeface="+mn-lt"/>
              </a:rPr>
              <a:t>Introduced in Oracle relational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a:t>
            </a:r>
            <a:endParaRPr lang="en-US" altLang="en-US" sz="2400" dirty="0">
              <a:latin typeface="+mn-lt"/>
            </a:endParaRPr>
          </a:p>
          <a:p>
            <a:r>
              <a:rPr lang="en-US" altLang="en-US" sz="2400" dirty="0">
                <a:latin typeface="+mn-lt"/>
              </a:rPr>
              <a:t>Example</a:t>
            </a:r>
          </a:p>
          <a:p>
            <a:pPr lvl="1"/>
            <a:r>
              <a:rPr lang="en-US" altLang="en-US" sz="2400" dirty="0">
                <a:latin typeface="+mn-lt"/>
              </a:rPr>
              <a:t>Function UPPER(Lname) returns uppercase </a:t>
            </a:r>
            <a:r>
              <a:rPr lang="en-US" altLang="en-US" sz="2400" dirty="0" smtClean="0">
                <a:latin typeface="+mn-lt"/>
              </a:rPr>
              <a:t>representation</a:t>
            </a:r>
            <a:endParaRPr lang="en-US" altLang="en-US" sz="2400" dirty="0">
              <a:latin typeface="+mn-lt"/>
            </a:endParaRPr>
          </a:p>
        </p:txBody>
      </p:sp>
      <p:pic>
        <p:nvPicPr>
          <p:cNvPr id="8" name="Picture 7" descr="CREATE INDEX upper underscore i x ON Employee left parenthesis UPPER left parenthesis L name right parenthesis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900" y="4527536"/>
            <a:ext cx="6426200" cy="215900"/>
          </a:xfrm>
          <a:prstGeom prst="rect">
            <a:avLst/>
          </a:prstGeom>
        </p:spPr>
      </p:pic>
      <p:sp>
        <p:nvSpPr>
          <p:cNvPr id="5" name="Text Placeholder 4"/>
          <p:cNvSpPr>
            <a:spLocks noGrp="1"/>
          </p:cNvSpPr>
          <p:nvPr>
            <p:ph type="body" idx="2"/>
          </p:nvPr>
        </p:nvSpPr>
        <p:spPr>
          <a:xfrm>
            <a:off x="457200" y="4815086"/>
            <a:ext cx="8229600" cy="566057"/>
          </a:xfrm>
        </p:spPr>
        <p:txBody>
          <a:bodyPr/>
          <a:lstStyle/>
          <a:p>
            <a:pPr marL="741600" indent="-284400">
              <a:spcBef>
                <a:spcPts val="600"/>
              </a:spcBef>
              <a:buFont typeface="Arial" panose="020B0604020202020204" pitchFamily="34" charset="0"/>
              <a:buChar char="–"/>
            </a:pPr>
            <a:r>
              <a:rPr lang="en-US" altLang="en-US" sz="2400" dirty="0" smtClean="0">
                <a:latin typeface="+mn-lt"/>
              </a:rPr>
              <a:t>Query</a:t>
            </a:r>
            <a:endParaRPr lang="en-IN" sz="2400" dirty="0">
              <a:latin typeface="+mn-lt"/>
            </a:endParaRPr>
          </a:p>
        </p:txBody>
      </p:sp>
      <p:pic>
        <p:nvPicPr>
          <p:cNvPr id="7" name="Picture 5" descr="Computer code has 3 lines. The lines read as follows. Line 1. SELECT First underscore name comma L name. Line 2. FROM Employee. Line 3. WHERE UPPER left parenthesis L name right parenthesis equals double quote SMITH double quote perio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2637" y="5416493"/>
            <a:ext cx="2933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09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17.6 Some </a:t>
            </a:r>
            <a:r>
              <a:rPr lang="en-US" altLang="en-US" dirty="0"/>
              <a:t>General Issues Concerning Indexing</a:t>
            </a:r>
            <a:endParaRPr lang="en-US" dirty="0"/>
          </a:p>
        </p:txBody>
      </p:sp>
      <p:sp>
        <p:nvSpPr>
          <p:cNvPr id="3" name="Text Placeholder 2"/>
          <p:cNvSpPr>
            <a:spLocks noGrp="1"/>
          </p:cNvSpPr>
          <p:nvPr>
            <p:ph type="body" idx="1"/>
          </p:nvPr>
        </p:nvSpPr>
        <p:spPr/>
        <p:txBody>
          <a:bodyPr/>
          <a:lstStyle/>
          <a:p>
            <a:r>
              <a:rPr lang="en-US" altLang="en-US" sz="2400" dirty="0">
                <a:latin typeface="+mn-lt"/>
              </a:rPr>
              <a:t>Physical index</a:t>
            </a:r>
          </a:p>
          <a:p>
            <a:pPr lvl="1"/>
            <a:r>
              <a:rPr lang="en-US" altLang="en-US" sz="2400" dirty="0">
                <a:latin typeface="+mn-lt"/>
              </a:rPr>
              <a:t>Pointer specifies physical record address</a:t>
            </a:r>
          </a:p>
          <a:p>
            <a:pPr lvl="1"/>
            <a:r>
              <a:rPr lang="en-US" altLang="en-US" sz="2400" dirty="0">
                <a:latin typeface="+mn-lt"/>
              </a:rPr>
              <a:t>Disadvantage: pointer must be changed if record is moved</a:t>
            </a:r>
          </a:p>
          <a:p>
            <a:r>
              <a:rPr lang="en-US" altLang="en-US" sz="2400" dirty="0">
                <a:latin typeface="+mn-lt"/>
              </a:rPr>
              <a:t>Logical index</a:t>
            </a:r>
          </a:p>
          <a:p>
            <a:pPr lvl="1"/>
            <a:r>
              <a:rPr lang="en-US" altLang="en-US" sz="2400" dirty="0">
                <a:latin typeface="+mn-lt"/>
              </a:rPr>
              <a:t>Used when physical record addresses expected to change frequently</a:t>
            </a:r>
          </a:p>
          <a:p>
            <a:pPr lvl="1"/>
            <a:r>
              <a:rPr lang="en-US" altLang="en-US" sz="2400" dirty="0">
                <a:latin typeface="+mn-lt"/>
              </a:rPr>
              <a:t>Entries of the form (</a:t>
            </a:r>
            <a:r>
              <a:rPr lang="en-US" altLang="en-US" sz="2400" i="1" dirty="0">
                <a:latin typeface="+mn-lt"/>
              </a:rPr>
              <a:t>K, K</a:t>
            </a:r>
            <a:r>
              <a:rPr lang="en-US" altLang="en-US" sz="2400" i="1" baseline="-25000" dirty="0">
                <a:latin typeface="+mn-lt"/>
              </a:rPr>
              <a:t>p</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805220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 Creation</a:t>
            </a:r>
            <a:endParaRPr lang="en-US" dirty="0"/>
          </a:p>
        </p:txBody>
      </p:sp>
      <p:sp>
        <p:nvSpPr>
          <p:cNvPr id="3" name="Text Placeholder 2"/>
          <p:cNvSpPr>
            <a:spLocks noGrp="1"/>
          </p:cNvSpPr>
          <p:nvPr>
            <p:ph type="body" idx="1"/>
          </p:nvPr>
        </p:nvSpPr>
        <p:spPr/>
        <p:txBody>
          <a:bodyPr/>
          <a:lstStyle/>
          <a:p>
            <a:r>
              <a:rPr lang="en-US" altLang="en-US" sz="2400" dirty="0">
                <a:latin typeface="+mn-lt"/>
              </a:rPr>
              <a:t>General form of the command to create an </a:t>
            </a:r>
            <a:r>
              <a:rPr lang="en-US" altLang="en-US" sz="2400" dirty="0" smtClean="0">
                <a:latin typeface="+mn-lt"/>
              </a:rPr>
              <a:t>index</a:t>
            </a:r>
            <a:endParaRPr lang="en-US" altLang="en-US" sz="2400" dirty="0">
              <a:latin typeface="+mn-lt"/>
            </a:endParaRPr>
          </a:p>
        </p:txBody>
      </p:sp>
      <p:pic>
        <p:nvPicPr>
          <p:cNvPr id="9" name="Picture 4" descr="Computer code. The code has 3 lines. The lines read as follows. Line 1. CREATE left bracket UNIQUE right bracket INDEX left angle bracket index name right angle bracket. Line 2. ON left angle bracket table name right angle bracket left parenthesis left angle bracket column name right angle bracket left bracket left angle bracket order right angle bracket right bracket  left brace  comma  left angle bracket column name right angle bracket left bracket left angle bracket order right angle bracket right bracket  right brace  right parenthesis. Line 3. left bracket CLUSTER right bracket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2206982"/>
            <a:ext cx="68834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sz="quarter" idx="16"/>
          </p:nvPr>
        </p:nvSpPr>
        <p:spPr>
          <a:xfrm>
            <a:off x="457200" y="3083638"/>
            <a:ext cx="8229600" cy="2402762"/>
          </a:xfrm>
        </p:spPr>
        <p:txBody>
          <a:bodyPr/>
          <a:lstStyle/>
          <a:p>
            <a:pPr lvl="1"/>
            <a:r>
              <a:rPr lang="en-US" altLang="en-US" sz="2400" dirty="0">
                <a:latin typeface="+mn-lt"/>
              </a:rPr>
              <a:t>Unique and cluster keywords optional</a:t>
            </a:r>
          </a:p>
          <a:p>
            <a:pPr lvl="1"/>
            <a:r>
              <a:rPr lang="en-US" altLang="en-US" sz="2400" dirty="0">
                <a:latin typeface="+mn-lt"/>
              </a:rPr>
              <a:t>Order can be </a:t>
            </a:r>
            <a:r>
              <a:rPr lang="en-US" altLang="en-US" sz="2400" dirty="0" smtClean="0">
                <a:latin typeface="+mn-lt"/>
              </a:rPr>
              <a:t>A</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C </a:t>
            </a:r>
            <a:r>
              <a:rPr lang="en-US" altLang="en-US" sz="2400" dirty="0">
                <a:latin typeface="+mn-lt"/>
              </a:rPr>
              <a:t>or </a:t>
            </a:r>
            <a:r>
              <a:rPr lang="en-US" altLang="en-US" sz="2400" dirty="0" smtClean="0">
                <a:latin typeface="+mn-lt"/>
              </a:rPr>
              <a:t>D</a:t>
            </a:r>
            <a:r>
              <a:rPr lang="en-US" altLang="en-US" sz="100" dirty="0" smtClean="0">
                <a:latin typeface="+mn-lt"/>
              </a:rPr>
              <a:t> </a:t>
            </a:r>
            <a:r>
              <a:rPr lang="en-US" altLang="en-US" sz="2400" dirty="0" smtClean="0">
                <a:latin typeface="+mn-lt"/>
              </a:rPr>
              <a:t>E</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C</a:t>
            </a:r>
            <a:endParaRPr lang="en-US" altLang="en-US" sz="2400" dirty="0">
              <a:latin typeface="+mn-lt"/>
            </a:endParaRPr>
          </a:p>
          <a:p>
            <a:r>
              <a:rPr lang="en-US" altLang="en-US" sz="2400" dirty="0">
                <a:latin typeface="+mn-lt"/>
              </a:rPr>
              <a:t>Secondary indexes can be created for any primary record organization</a:t>
            </a:r>
          </a:p>
          <a:p>
            <a:pPr lvl="1"/>
            <a:r>
              <a:rPr lang="en-US" altLang="en-US" sz="2400" dirty="0">
                <a:latin typeface="+mn-lt"/>
              </a:rPr>
              <a:t>Complements other primary access </a:t>
            </a:r>
            <a:r>
              <a:rPr lang="en-US" altLang="en-US" sz="2400" dirty="0" smtClean="0">
                <a:latin typeface="+mn-lt"/>
              </a:rPr>
              <a:t>methods</a:t>
            </a:r>
            <a:endParaRPr lang="en-US" altLang="en-US" sz="2400" dirty="0">
              <a:latin typeface="+mn-lt"/>
            </a:endParaRPr>
          </a:p>
        </p:txBody>
      </p:sp>
    </p:spTree>
    <p:extLst>
      <p:ext uri="{BB962C8B-B14F-4D97-AF65-F5344CB8AC3E}">
        <p14:creationId xmlns:p14="http://schemas.microsoft.com/office/powerpoint/2010/main" val="3578633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Indexing of Strings</a:t>
            </a:r>
            <a:endParaRPr lang="en-US" dirty="0"/>
          </a:p>
        </p:txBody>
      </p:sp>
      <p:sp>
        <p:nvSpPr>
          <p:cNvPr id="3" name="Text Placeholder 2"/>
          <p:cNvSpPr>
            <a:spLocks noGrp="1"/>
          </p:cNvSpPr>
          <p:nvPr>
            <p:ph type="body" idx="1"/>
          </p:nvPr>
        </p:nvSpPr>
        <p:spPr/>
        <p:txBody>
          <a:bodyPr/>
          <a:lstStyle/>
          <a:p>
            <a:r>
              <a:rPr lang="en-US" altLang="en-US" sz="2400" dirty="0">
                <a:latin typeface="+mn-lt"/>
              </a:rPr>
              <a:t>Strings can be variable length</a:t>
            </a:r>
          </a:p>
          <a:p>
            <a:r>
              <a:rPr lang="en-US" altLang="en-US" sz="2400" dirty="0">
                <a:latin typeface="+mn-lt"/>
              </a:rPr>
              <a:t>Strings may be too long, limiting the fan-out</a:t>
            </a:r>
          </a:p>
          <a:p>
            <a:r>
              <a:rPr lang="en-US" altLang="en-US" sz="2400" dirty="0">
                <a:latin typeface="+mn-lt"/>
              </a:rPr>
              <a:t>Prefix compression</a:t>
            </a:r>
          </a:p>
          <a:p>
            <a:pPr lvl="1"/>
            <a:r>
              <a:rPr lang="en-US" altLang="en-US" sz="2400" dirty="0">
                <a:latin typeface="+mn-lt"/>
              </a:rPr>
              <a:t>Stores only the prefix of the search key adequate to distinguish the keys that are being separated and directed to the </a:t>
            </a:r>
            <a:r>
              <a:rPr lang="en-US" altLang="en-US" sz="2400" dirty="0" smtClean="0">
                <a:latin typeface="+mn-lt"/>
              </a:rPr>
              <a:t>subtree</a:t>
            </a:r>
            <a:endParaRPr lang="en-US" altLang="en-US" sz="2400" dirty="0">
              <a:latin typeface="+mn-lt"/>
            </a:endParaRPr>
          </a:p>
        </p:txBody>
      </p:sp>
    </p:spTree>
    <p:extLst>
      <p:ext uri="{BB962C8B-B14F-4D97-AF65-F5344CB8AC3E}">
        <p14:creationId xmlns:p14="http://schemas.microsoft.com/office/powerpoint/2010/main" val="4159318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Tuning Indexes</a:t>
            </a:r>
            <a:endParaRPr lang="en-US" dirty="0"/>
          </a:p>
        </p:txBody>
      </p:sp>
      <p:sp>
        <p:nvSpPr>
          <p:cNvPr id="3" name="Text Placeholder 2"/>
          <p:cNvSpPr>
            <a:spLocks noGrp="1"/>
          </p:cNvSpPr>
          <p:nvPr>
            <p:ph type="body" idx="1"/>
          </p:nvPr>
        </p:nvSpPr>
        <p:spPr/>
        <p:txBody>
          <a:bodyPr/>
          <a:lstStyle/>
          <a:p>
            <a:r>
              <a:rPr lang="en-US" altLang="en-US" sz="2400" dirty="0">
                <a:latin typeface="+mn-lt"/>
              </a:rPr>
              <a:t>Tuning goals</a:t>
            </a:r>
          </a:p>
          <a:p>
            <a:pPr lvl="1"/>
            <a:r>
              <a:rPr lang="en-US" altLang="en-US" sz="2400" dirty="0">
                <a:latin typeface="+mn-lt"/>
              </a:rPr>
              <a:t>Dynamically evaluate requirements</a:t>
            </a:r>
          </a:p>
          <a:p>
            <a:pPr lvl="1"/>
            <a:r>
              <a:rPr lang="en-US" altLang="en-US" sz="2400" dirty="0">
                <a:latin typeface="+mn-lt"/>
              </a:rPr>
              <a:t>Reorganize indexes to yield best performance</a:t>
            </a:r>
          </a:p>
          <a:p>
            <a:r>
              <a:rPr lang="en-US" altLang="en-US" sz="2400" dirty="0">
                <a:latin typeface="+mn-lt"/>
              </a:rPr>
              <a:t>Reasons for revising initial index </a:t>
            </a:r>
            <a:r>
              <a:rPr lang="en-US" altLang="en-US" sz="2400" dirty="0" smtClean="0">
                <a:latin typeface="+mn-lt"/>
              </a:rPr>
              <a:t>choice</a:t>
            </a:r>
            <a:endParaRPr lang="en-US" altLang="en-US" sz="2400" dirty="0">
              <a:latin typeface="+mn-lt"/>
            </a:endParaRPr>
          </a:p>
          <a:p>
            <a:pPr lvl="1"/>
            <a:r>
              <a:rPr lang="en-US" altLang="en-US" sz="2400" dirty="0">
                <a:latin typeface="+mn-lt"/>
              </a:rPr>
              <a:t>Certain queries may take too long to run due to lack of an index</a:t>
            </a:r>
          </a:p>
          <a:p>
            <a:pPr lvl="1"/>
            <a:r>
              <a:rPr lang="en-US" altLang="en-US" sz="2400" dirty="0">
                <a:latin typeface="+mn-lt"/>
              </a:rPr>
              <a:t>Certain indexes may not get utilized</a:t>
            </a:r>
          </a:p>
          <a:p>
            <a:pPr lvl="1"/>
            <a:r>
              <a:rPr lang="en-US" altLang="en-US" sz="2400" dirty="0">
                <a:latin typeface="+mn-lt"/>
              </a:rPr>
              <a:t>Certain indexes may undergo too much updating if based on an attribute that undergoes frequent </a:t>
            </a:r>
            <a:r>
              <a:rPr lang="en-US" altLang="en-US" sz="2400" dirty="0" smtClean="0">
                <a:latin typeface="+mn-lt"/>
              </a:rPr>
              <a:t>changes</a:t>
            </a:r>
            <a:endParaRPr lang="en-US" altLang="en-US" sz="2400" dirty="0">
              <a:latin typeface="+mn-lt"/>
            </a:endParaRPr>
          </a:p>
        </p:txBody>
      </p:sp>
    </p:spTree>
    <p:extLst>
      <p:ext uri="{BB962C8B-B14F-4D97-AF65-F5344CB8AC3E}">
        <p14:creationId xmlns:p14="http://schemas.microsoft.com/office/powerpoint/2010/main" val="3328230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Additional Issues Related to Storage of Relations and </a:t>
            </a:r>
            <a:r>
              <a:rPr lang="en-US" altLang="en-US" dirty="0" smtClean="0"/>
              <a:t>Indexes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Enforcing a key constraint on an attribute</a:t>
            </a:r>
          </a:p>
          <a:p>
            <a:pPr lvl="1"/>
            <a:r>
              <a:rPr lang="en-US" altLang="en-US" sz="2400" dirty="0">
                <a:latin typeface="+mn-lt"/>
              </a:rPr>
              <a:t>Reject insertion if new record has same key attribute as existing record</a:t>
            </a:r>
          </a:p>
          <a:p>
            <a:r>
              <a:rPr lang="en-US" altLang="en-US" sz="2400" dirty="0">
                <a:latin typeface="+mn-lt"/>
              </a:rPr>
              <a:t>Duplicates occur if index is created on a nonkey field</a:t>
            </a:r>
          </a:p>
          <a:p>
            <a:r>
              <a:rPr lang="en-US" altLang="en-US" sz="2400" dirty="0">
                <a:latin typeface="+mn-lt"/>
              </a:rPr>
              <a:t>Fully inverted file</a:t>
            </a:r>
          </a:p>
          <a:p>
            <a:pPr lvl="1"/>
            <a:r>
              <a:rPr lang="en-US" altLang="en-US" sz="2400" dirty="0">
                <a:latin typeface="+mn-lt"/>
              </a:rPr>
              <a:t>Has secondary index on every field</a:t>
            </a:r>
          </a:p>
          <a:p>
            <a:r>
              <a:rPr lang="en-US" altLang="en-US" sz="2400" dirty="0">
                <a:latin typeface="+mn-lt"/>
              </a:rPr>
              <a:t>Indexing hints in queries</a:t>
            </a:r>
          </a:p>
          <a:p>
            <a:pPr lvl="1"/>
            <a:r>
              <a:rPr lang="en-US" altLang="en-US" sz="2400" dirty="0">
                <a:latin typeface="+mn-lt"/>
              </a:rPr>
              <a:t>Suggestions used to expedite query </a:t>
            </a:r>
            <a:r>
              <a:rPr lang="en-US" altLang="en-US" sz="2400" dirty="0" smtClean="0">
                <a:latin typeface="+mn-lt"/>
              </a:rPr>
              <a:t>execution</a:t>
            </a:r>
            <a:endParaRPr lang="en-US" altLang="en-US" sz="2400" dirty="0">
              <a:latin typeface="+mn-lt"/>
            </a:endParaRPr>
          </a:p>
        </p:txBody>
      </p:sp>
    </p:spTree>
    <p:extLst>
      <p:ext uri="{BB962C8B-B14F-4D97-AF65-F5344CB8AC3E}">
        <p14:creationId xmlns:p14="http://schemas.microsoft.com/office/powerpoint/2010/main" val="3415212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Additional Issues Related to Storage of Relations and </a:t>
            </a:r>
            <a:r>
              <a:rPr lang="en-US" altLang="en-US" dirty="0" smtClean="0"/>
              <a:t>Indexes </a:t>
            </a:r>
            <a:r>
              <a:rPr lang="en-US" altLang="en-US" sz="2000" b="0" dirty="0" smtClean="0"/>
              <a:t>(2 of 2)</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Column-based storage of relations</a:t>
            </a:r>
          </a:p>
          <a:p>
            <a:pPr lvl="1"/>
            <a:r>
              <a:rPr lang="en-US" altLang="en-US" sz="2400" dirty="0">
                <a:latin typeface="+mn-lt"/>
              </a:rPr>
              <a:t>Alternative to traditional way of storing relations by row</a:t>
            </a:r>
          </a:p>
          <a:p>
            <a:pPr lvl="1"/>
            <a:r>
              <a:rPr lang="en-US" altLang="en-US" sz="2400" dirty="0">
                <a:latin typeface="+mn-lt"/>
              </a:rPr>
              <a:t>Offers advantages for read-only queries</a:t>
            </a:r>
          </a:p>
          <a:p>
            <a:pPr lvl="1"/>
            <a:r>
              <a:rPr lang="en-US" altLang="en-US" sz="2400" dirty="0">
                <a:latin typeface="+mn-lt"/>
              </a:rPr>
              <a:t>Offers additional freedom in index </a:t>
            </a:r>
            <a:r>
              <a:rPr lang="en-US" altLang="en-US" sz="2400" dirty="0" smtClean="0">
                <a:latin typeface="+mn-lt"/>
              </a:rPr>
              <a:t>creation</a:t>
            </a:r>
            <a:endParaRPr lang="en-US" altLang="en-US" sz="2400" dirty="0">
              <a:latin typeface="+mn-lt"/>
            </a:endParaRPr>
          </a:p>
        </p:txBody>
      </p:sp>
    </p:spTree>
    <p:extLst>
      <p:ext uri="{BB962C8B-B14F-4D97-AF65-F5344CB8AC3E}">
        <p14:creationId xmlns:p14="http://schemas.microsoft.com/office/powerpoint/2010/main" val="3712751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17.7 Physical </a:t>
            </a:r>
            <a:r>
              <a:rPr lang="en-US" altLang="en-US" dirty="0"/>
              <a:t>Database Design in Relational </a:t>
            </a:r>
            <a:r>
              <a:rPr lang="en-US" altLang="en-US" dirty="0" smtClean="0"/>
              <a:t>Databases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Physical design goals</a:t>
            </a:r>
          </a:p>
          <a:p>
            <a:pPr lvl="1"/>
            <a:r>
              <a:rPr lang="en-US" altLang="en-US" sz="2400" dirty="0">
                <a:latin typeface="+mn-lt"/>
              </a:rPr>
              <a:t>Create appropriate structure for data in storage</a:t>
            </a:r>
          </a:p>
          <a:p>
            <a:pPr lvl="1"/>
            <a:r>
              <a:rPr lang="en-US" altLang="en-US" sz="2400" dirty="0">
                <a:latin typeface="+mn-lt"/>
              </a:rPr>
              <a:t>Guarantee good performance</a:t>
            </a:r>
          </a:p>
          <a:p>
            <a:r>
              <a:rPr lang="en-US" altLang="en-US" sz="2400" dirty="0">
                <a:latin typeface="+mn-lt"/>
              </a:rPr>
              <a:t>Must know job mix for particular set of database system applications</a:t>
            </a:r>
          </a:p>
          <a:p>
            <a:r>
              <a:rPr lang="en-US" altLang="en-US" sz="2400" dirty="0">
                <a:latin typeface="+mn-lt"/>
              </a:rPr>
              <a:t>Analyzing the database queries and transactions</a:t>
            </a:r>
          </a:p>
          <a:p>
            <a:pPr lvl="1"/>
            <a:r>
              <a:rPr lang="en-US" altLang="en-US" sz="2400" dirty="0">
                <a:latin typeface="+mn-lt"/>
              </a:rPr>
              <a:t>Information about each retrieval query</a:t>
            </a:r>
          </a:p>
          <a:p>
            <a:pPr lvl="1"/>
            <a:r>
              <a:rPr lang="en-US" altLang="en-US" sz="2400" dirty="0">
                <a:latin typeface="+mn-lt"/>
              </a:rPr>
              <a:t>Information about each update </a:t>
            </a:r>
            <a:r>
              <a:rPr lang="en-US" altLang="en-US" sz="2400" dirty="0" smtClean="0">
                <a:latin typeface="+mn-lt"/>
              </a:rPr>
              <a:t>transaction</a:t>
            </a:r>
            <a:endParaRPr lang="en-US" altLang="en-US" sz="2400" dirty="0">
              <a:latin typeface="+mn-lt"/>
            </a:endParaRPr>
          </a:p>
        </p:txBody>
      </p:sp>
    </p:spTree>
    <p:extLst>
      <p:ext uri="{BB962C8B-B14F-4D97-AF65-F5344CB8AC3E}">
        <p14:creationId xmlns:p14="http://schemas.microsoft.com/office/powerpoint/2010/main" val="121269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17.7 Physical </a:t>
            </a:r>
            <a:r>
              <a:rPr lang="en-US" altLang="en-US" dirty="0"/>
              <a:t>Database Design in Relational </a:t>
            </a:r>
            <a:r>
              <a:rPr lang="en-US" altLang="en-US" dirty="0" smtClean="0"/>
              <a:t>Databases </a:t>
            </a:r>
            <a:r>
              <a:rPr lang="en-US" altLang="en-US" sz="2000" b="0" dirty="0" smtClean="0"/>
              <a:t>(2 of 3)</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Analyzing the expected frequency of invocation of queries and transactions</a:t>
            </a:r>
          </a:p>
          <a:p>
            <a:pPr lvl="1"/>
            <a:r>
              <a:rPr lang="en-US" altLang="en-US" sz="2400" dirty="0">
                <a:latin typeface="+mn-lt"/>
              </a:rPr>
              <a:t>Expected frequency of using each attribute as a selection or join attribute</a:t>
            </a:r>
          </a:p>
          <a:p>
            <a:pPr lvl="1"/>
            <a:r>
              <a:rPr lang="en-US" altLang="en-US" sz="2400" dirty="0">
                <a:latin typeface="+mn-lt"/>
              </a:rPr>
              <a:t>80-20 rule: 80 percent of processing accounted for by only 20 percent of queries and transactions</a:t>
            </a:r>
          </a:p>
          <a:p>
            <a:r>
              <a:rPr lang="en-US" altLang="en-US" sz="2400" dirty="0">
                <a:latin typeface="+mn-lt"/>
              </a:rPr>
              <a:t>Analyzing the time constraints of queries and transactions</a:t>
            </a:r>
          </a:p>
          <a:p>
            <a:pPr lvl="1"/>
            <a:r>
              <a:rPr lang="en-US" altLang="en-US" sz="2400" dirty="0">
                <a:latin typeface="+mn-lt"/>
              </a:rPr>
              <a:t>Selection attributes associated with time constraints are candidates for primary access </a:t>
            </a:r>
            <a:r>
              <a:rPr lang="en-US" altLang="en-US" sz="2400" dirty="0" smtClean="0">
                <a:latin typeface="+mn-lt"/>
              </a:rPr>
              <a:t>structures</a:t>
            </a:r>
            <a:endParaRPr lang="en-US" altLang="en-US" sz="2400" dirty="0">
              <a:latin typeface="+mn-lt"/>
            </a:endParaRPr>
          </a:p>
        </p:txBody>
      </p:sp>
    </p:spTree>
    <p:extLst>
      <p:ext uri="{BB962C8B-B14F-4D97-AF65-F5344CB8AC3E}">
        <p14:creationId xmlns:p14="http://schemas.microsoft.com/office/powerpoint/2010/main" val="3613311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17.7 Physical </a:t>
            </a:r>
            <a:r>
              <a:rPr lang="en-US" altLang="en-US" dirty="0"/>
              <a:t>Database Design in Relational </a:t>
            </a:r>
            <a:r>
              <a:rPr lang="en-US" altLang="en-US" dirty="0" smtClean="0"/>
              <a:t>Databases </a:t>
            </a:r>
            <a:r>
              <a:rPr lang="en-US" altLang="en-US" sz="2000" b="0" dirty="0" smtClean="0"/>
              <a:t>(3 of 3)</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Analyzing the expected frequency of update operations</a:t>
            </a:r>
          </a:p>
          <a:p>
            <a:pPr lvl="1"/>
            <a:r>
              <a:rPr lang="en-US" altLang="en-US" sz="2400" dirty="0">
                <a:latin typeface="+mn-lt"/>
              </a:rPr>
              <a:t>Minimize number of access paths for a frequently-updated file</a:t>
            </a:r>
          </a:p>
          <a:p>
            <a:pPr lvl="2"/>
            <a:r>
              <a:rPr lang="en-US" altLang="en-US" sz="2400" dirty="0">
                <a:latin typeface="+mn-lt"/>
              </a:rPr>
              <a:t>Updating the access paths themselves slows down update operations</a:t>
            </a:r>
          </a:p>
          <a:p>
            <a:r>
              <a:rPr lang="en-US" altLang="en-US" sz="2400" dirty="0">
                <a:latin typeface="+mn-lt"/>
              </a:rPr>
              <a:t>Analyzing the uniqueness constraints on attributes</a:t>
            </a:r>
          </a:p>
          <a:p>
            <a:pPr lvl="1"/>
            <a:r>
              <a:rPr lang="en-US" altLang="en-US" sz="2400" dirty="0">
                <a:latin typeface="+mn-lt"/>
              </a:rPr>
              <a:t>Access paths should be specified on all </a:t>
            </a:r>
            <a:r>
              <a:rPr lang="en-US" altLang="en-US" sz="2400" b="1" dirty="0">
                <a:latin typeface="+mn-lt"/>
              </a:rPr>
              <a:t>candidate key </a:t>
            </a:r>
            <a:r>
              <a:rPr lang="en-US" altLang="en-US" sz="2400" dirty="0">
                <a:latin typeface="+mn-lt"/>
              </a:rPr>
              <a:t>attributes that are either the primary key of a file or unique </a:t>
            </a:r>
            <a:r>
              <a:rPr lang="en-US" altLang="en-US" sz="2400" dirty="0" smtClean="0">
                <a:latin typeface="+mn-lt"/>
              </a:rPr>
              <a:t>attributes</a:t>
            </a:r>
            <a:endParaRPr lang="en-US" altLang="en-US" sz="2400" dirty="0">
              <a:latin typeface="+mn-lt"/>
            </a:endParaRPr>
          </a:p>
        </p:txBody>
      </p:sp>
    </p:spTree>
    <p:extLst>
      <p:ext uri="{BB962C8B-B14F-4D97-AF65-F5344CB8AC3E}">
        <p14:creationId xmlns:p14="http://schemas.microsoft.com/office/powerpoint/2010/main" val="266519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smtClean="0"/>
              <a:t>17.1 Types </a:t>
            </a:r>
            <a:r>
              <a:rPr lang="en-US" altLang="en-US" sz="3000" dirty="0"/>
              <a:t>of Single-Level Ordered </a:t>
            </a:r>
            <a:r>
              <a:rPr lang="en-US" altLang="en-US" sz="3000" dirty="0" smtClean="0"/>
              <a:t>Indexes </a:t>
            </a:r>
            <a:r>
              <a:rPr lang="en-US" altLang="en-US" sz="2000" b="0" dirty="0" smtClean="0"/>
              <a:t>(2 of 4)</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Clustering index</a:t>
            </a:r>
          </a:p>
          <a:p>
            <a:pPr lvl="1"/>
            <a:r>
              <a:rPr lang="en-US" altLang="en-US" sz="2400" dirty="0">
                <a:latin typeface="+mn-lt"/>
              </a:rPr>
              <a:t>Used if numerous records can have the same value for the ordering field</a:t>
            </a:r>
          </a:p>
          <a:p>
            <a:r>
              <a:rPr lang="en-US" altLang="en-US" sz="2400" dirty="0">
                <a:latin typeface="+mn-lt"/>
              </a:rPr>
              <a:t>Secondary index</a:t>
            </a:r>
          </a:p>
          <a:p>
            <a:pPr lvl="1"/>
            <a:r>
              <a:rPr lang="en-US" altLang="en-US" sz="2400" dirty="0">
                <a:latin typeface="+mn-lt"/>
              </a:rPr>
              <a:t>Can be specified on any nonordering field</a:t>
            </a:r>
          </a:p>
          <a:p>
            <a:pPr lvl="1"/>
            <a:r>
              <a:rPr lang="en-US" altLang="en-US" sz="2400" dirty="0">
                <a:latin typeface="+mn-lt"/>
              </a:rPr>
              <a:t>Data file can have several secondary </a:t>
            </a:r>
            <a:r>
              <a:rPr lang="en-US" altLang="en-US" sz="2400" dirty="0" smtClean="0">
                <a:latin typeface="+mn-lt"/>
              </a:rPr>
              <a:t>indexes</a:t>
            </a:r>
            <a:endParaRPr lang="en-US" altLang="en-US" sz="2400" dirty="0">
              <a:latin typeface="+mn-lt"/>
            </a:endParaRPr>
          </a:p>
        </p:txBody>
      </p:sp>
    </p:spTree>
    <p:extLst>
      <p:ext uri="{BB962C8B-B14F-4D97-AF65-F5344CB8AC3E}">
        <p14:creationId xmlns:p14="http://schemas.microsoft.com/office/powerpoint/2010/main" val="2872518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Physical Database Design Decisions</a:t>
            </a:r>
            <a:endParaRPr lang="en-US" dirty="0"/>
          </a:p>
        </p:txBody>
      </p:sp>
      <p:sp>
        <p:nvSpPr>
          <p:cNvPr id="3" name="Text Placeholder 2"/>
          <p:cNvSpPr>
            <a:spLocks noGrp="1"/>
          </p:cNvSpPr>
          <p:nvPr>
            <p:ph type="body" idx="1"/>
          </p:nvPr>
        </p:nvSpPr>
        <p:spPr/>
        <p:txBody>
          <a:bodyPr/>
          <a:lstStyle/>
          <a:p>
            <a:r>
              <a:rPr lang="en-US" altLang="en-US" sz="2200" dirty="0">
                <a:latin typeface="+mn-lt"/>
              </a:rPr>
              <a:t>Design decisions about indexing</a:t>
            </a:r>
          </a:p>
          <a:p>
            <a:pPr lvl="1"/>
            <a:r>
              <a:rPr lang="en-US" altLang="en-US" sz="2200" dirty="0">
                <a:latin typeface="+mn-lt"/>
              </a:rPr>
              <a:t>Whether to index an attribute</a:t>
            </a:r>
          </a:p>
          <a:p>
            <a:pPr lvl="2"/>
            <a:r>
              <a:rPr lang="en-US" altLang="en-US" sz="2200" dirty="0">
                <a:latin typeface="+mn-lt"/>
              </a:rPr>
              <a:t>Attribute is a key or used by a query</a:t>
            </a:r>
          </a:p>
          <a:p>
            <a:pPr lvl="1"/>
            <a:r>
              <a:rPr lang="en-US" altLang="en-US" sz="2200" dirty="0">
                <a:latin typeface="+mn-lt"/>
              </a:rPr>
              <a:t>What attribute(s) to index on</a:t>
            </a:r>
          </a:p>
          <a:p>
            <a:pPr lvl="2"/>
            <a:r>
              <a:rPr lang="en-US" altLang="en-US" sz="2200" dirty="0">
                <a:latin typeface="+mn-lt"/>
              </a:rPr>
              <a:t>Single or multiple</a:t>
            </a:r>
          </a:p>
          <a:p>
            <a:pPr lvl="1"/>
            <a:r>
              <a:rPr lang="en-US" altLang="en-US" sz="2200" dirty="0">
                <a:latin typeface="+mn-lt"/>
              </a:rPr>
              <a:t>Whether to set up a clustered index</a:t>
            </a:r>
          </a:p>
          <a:p>
            <a:pPr lvl="2"/>
            <a:r>
              <a:rPr lang="en-US" altLang="en-US" sz="2200" dirty="0">
                <a:latin typeface="+mn-lt"/>
              </a:rPr>
              <a:t>One per table</a:t>
            </a:r>
          </a:p>
          <a:p>
            <a:pPr lvl="1"/>
            <a:r>
              <a:rPr lang="en-US" altLang="en-US" sz="2200" dirty="0">
                <a:latin typeface="+mn-lt"/>
              </a:rPr>
              <a:t>Whether to use a hash index over a tree index</a:t>
            </a:r>
          </a:p>
          <a:p>
            <a:pPr lvl="2"/>
            <a:r>
              <a:rPr lang="en-US" altLang="en-US" sz="2200" dirty="0">
                <a:latin typeface="+mn-lt"/>
              </a:rPr>
              <a:t>Hash indexes do not support range queries</a:t>
            </a:r>
          </a:p>
          <a:p>
            <a:pPr lvl="1"/>
            <a:r>
              <a:rPr lang="en-US" altLang="en-US" sz="2200" dirty="0">
                <a:latin typeface="+mn-lt"/>
              </a:rPr>
              <a:t>Whether to use dynamic hashing</a:t>
            </a:r>
          </a:p>
          <a:p>
            <a:pPr lvl="2"/>
            <a:r>
              <a:rPr lang="en-US" altLang="en-US" sz="2200" dirty="0">
                <a:latin typeface="+mn-lt"/>
              </a:rPr>
              <a:t>Appropriate for very volatile </a:t>
            </a:r>
            <a:r>
              <a:rPr lang="en-US" altLang="en-US" sz="2200" dirty="0" smtClean="0">
                <a:latin typeface="+mn-lt"/>
              </a:rPr>
              <a:t>files</a:t>
            </a:r>
            <a:endParaRPr lang="en-US" altLang="en-US" sz="2200" dirty="0">
              <a:latin typeface="+mn-lt"/>
            </a:endParaRPr>
          </a:p>
        </p:txBody>
      </p:sp>
    </p:spTree>
    <p:extLst>
      <p:ext uri="{BB962C8B-B14F-4D97-AF65-F5344CB8AC3E}">
        <p14:creationId xmlns:p14="http://schemas.microsoft.com/office/powerpoint/2010/main" val="1649641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17.8 Summary</a:t>
            </a:r>
            <a:endParaRPr lang="en-US" dirty="0"/>
          </a:p>
        </p:txBody>
      </p:sp>
      <p:sp>
        <p:nvSpPr>
          <p:cNvPr id="3" name="Text Placeholder 2"/>
          <p:cNvSpPr>
            <a:spLocks noGrp="1"/>
          </p:cNvSpPr>
          <p:nvPr>
            <p:ph type="body" idx="1"/>
          </p:nvPr>
        </p:nvSpPr>
        <p:spPr/>
        <p:txBody>
          <a:bodyPr/>
          <a:lstStyle/>
          <a:p>
            <a:r>
              <a:rPr lang="en-US" altLang="en-US" sz="2400" dirty="0">
                <a:latin typeface="+mn-lt"/>
              </a:rPr>
              <a:t>Indexes are access structures that improve efficiency of record retrieval from a data file</a:t>
            </a:r>
          </a:p>
          <a:p>
            <a:r>
              <a:rPr lang="en-US" altLang="en-US" sz="2400" dirty="0">
                <a:latin typeface="+mn-lt"/>
              </a:rPr>
              <a:t>Ordered single-level index types</a:t>
            </a:r>
          </a:p>
          <a:p>
            <a:pPr lvl="1"/>
            <a:r>
              <a:rPr lang="en-US" altLang="en-US" sz="2400" dirty="0">
                <a:latin typeface="+mn-lt"/>
              </a:rPr>
              <a:t>Primary, clustering, and secondary</a:t>
            </a:r>
          </a:p>
          <a:p>
            <a:r>
              <a:rPr lang="en-US" altLang="en-US" sz="2400" dirty="0">
                <a:latin typeface="+mn-lt"/>
              </a:rPr>
              <a:t>Multilevel indexes can be implemented as B-trees and B+ -trees</a:t>
            </a:r>
          </a:p>
          <a:p>
            <a:pPr lvl="1"/>
            <a:r>
              <a:rPr lang="en-US" altLang="en-US" sz="2400" dirty="0">
                <a:latin typeface="+mn-lt"/>
              </a:rPr>
              <a:t>Dynamic structures</a:t>
            </a:r>
          </a:p>
          <a:p>
            <a:r>
              <a:rPr lang="en-US" altLang="en-US" sz="2400" dirty="0">
                <a:latin typeface="+mn-lt"/>
              </a:rPr>
              <a:t>Multiple key access methods</a:t>
            </a:r>
          </a:p>
          <a:p>
            <a:r>
              <a:rPr lang="en-US" altLang="en-US" sz="2400" dirty="0">
                <a:latin typeface="+mn-lt"/>
              </a:rPr>
              <a:t>Logical and physical </a:t>
            </a:r>
            <a:r>
              <a:rPr lang="en-US" altLang="en-US" sz="2400" dirty="0" smtClean="0">
                <a:latin typeface="+mn-lt"/>
              </a:rPr>
              <a:t>indexes</a:t>
            </a:r>
            <a:endParaRPr lang="en-US" altLang="en-US" sz="2400" dirty="0">
              <a:latin typeface="+mn-lt"/>
            </a:endParaRPr>
          </a:p>
        </p:txBody>
      </p:sp>
    </p:spTree>
    <p:extLst>
      <p:ext uri="{BB962C8B-B14F-4D97-AF65-F5344CB8AC3E}">
        <p14:creationId xmlns:p14="http://schemas.microsoft.com/office/powerpoint/2010/main" val="1750882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Primary </a:t>
            </a:r>
            <a:r>
              <a:rPr lang="en-US" altLang="en-US" dirty="0" smtClean="0"/>
              <a:t>Indexes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Ordered file with two </a:t>
            </a:r>
            <a:r>
              <a:rPr lang="en-US" altLang="en-US" sz="2400" dirty="0" smtClean="0">
                <a:latin typeface="+mn-lt"/>
              </a:rPr>
              <a:t>fields</a:t>
            </a:r>
          </a:p>
          <a:p>
            <a:pPr lvl="1"/>
            <a:r>
              <a:rPr lang="en-US" altLang="en-US" sz="2400" dirty="0">
                <a:latin typeface="+mn-lt"/>
              </a:rPr>
              <a:t>Primary key</a:t>
            </a:r>
            <a:r>
              <a:rPr lang="en-US" altLang="en-US" sz="2400" dirty="0" smtClean="0">
                <a:latin typeface="+mn-lt"/>
              </a:rPr>
              <a:t>, </a:t>
            </a:r>
            <a:r>
              <a:rPr lang="en-US" altLang="en-US" sz="2400" i="1" dirty="0" smtClean="0">
                <a:latin typeface="+mn-lt"/>
              </a:rPr>
              <a:t>K</a:t>
            </a:r>
            <a:r>
              <a:rPr lang="en-US" altLang="en-US" sz="2400" dirty="0" smtClean="0">
                <a:latin typeface="+mn-lt"/>
              </a:rPr>
              <a:t>(</a:t>
            </a:r>
            <a:r>
              <a:rPr lang="en-US" altLang="en-US" sz="2400" i="1" dirty="0" smtClean="0">
                <a:latin typeface="+mn-lt"/>
              </a:rPr>
              <a:t>i</a:t>
            </a:r>
            <a:r>
              <a:rPr lang="en-US" altLang="en-US" sz="2400" dirty="0" smtClean="0">
                <a:latin typeface="+mn-lt"/>
              </a:rPr>
              <a:t>)</a:t>
            </a:r>
          </a:p>
          <a:p>
            <a:pPr lvl="1"/>
            <a:r>
              <a:rPr lang="en-US" altLang="en-US" sz="2400" dirty="0">
                <a:latin typeface="+mn-lt"/>
              </a:rPr>
              <a:t>Pointer to a disk block</a:t>
            </a:r>
            <a:r>
              <a:rPr lang="en-US" altLang="en-US" sz="2400" dirty="0" smtClean="0">
                <a:latin typeface="+mn-lt"/>
              </a:rPr>
              <a:t>, </a:t>
            </a:r>
            <a:r>
              <a:rPr lang="en-US" altLang="en-US" sz="2400" i="1" dirty="0" smtClean="0">
                <a:latin typeface="+mn-lt"/>
              </a:rPr>
              <a:t>P</a:t>
            </a:r>
            <a:r>
              <a:rPr lang="en-US" altLang="en-US" sz="2400" dirty="0" smtClean="0">
                <a:latin typeface="+mn-lt"/>
              </a:rPr>
              <a:t>(</a:t>
            </a:r>
            <a:r>
              <a:rPr lang="en-US" altLang="en-US" sz="2400" i="1" dirty="0" smtClean="0">
                <a:latin typeface="+mn-lt"/>
              </a:rPr>
              <a:t>i</a:t>
            </a:r>
            <a:r>
              <a:rPr lang="en-US" altLang="en-US" sz="2400" dirty="0" smtClean="0">
                <a:latin typeface="+mn-lt"/>
              </a:rPr>
              <a:t>)</a:t>
            </a:r>
          </a:p>
          <a:p>
            <a:r>
              <a:rPr lang="en-US" altLang="en-US" sz="2400" dirty="0">
                <a:latin typeface="+mn-lt"/>
              </a:rPr>
              <a:t>One index entry in the index file for each block in the data file</a:t>
            </a:r>
          </a:p>
          <a:p>
            <a:r>
              <a:rPr lang="en-US" altLang="en-US" sz="2400" dirty="0">
                <a:latin typeface="+mn-lt"/>
              </a:rPr>
              <a:t>Indexes may be dense or sparse</a:t>
            </a:r>
          </a:p>
          <a:p>
            <a:pPr lvl="1"/>
            <a:r>
              <a:rPr lang="en-US" altLang="en-US" sz="2400" dirty="0">
                <a:latin typeface="+mn-lt"/>
              </a:rPr>
              <a:t>Dense index has an index entry for every search key value</a:t>
            </a:r>
            <a:r>
              <a:rPr lang="en-US" altLang="en-US" sz="2400" i="1" dirty="0">
                <a:latin typeface="+mn-lt"/>
              </a:rPr>
              <a:t> </a:t>
            </a:r>
            <a:r>
              <a:rPr lang="en-US" altLang="en-US" sz="2400" dirty="0">
                <a:latin typeface="+mn-lt"/>
              </a:rPr>
              <a:t>in the data file</a:t>
            </a:r>
          </a:p>
          <a:p>
            <a:pPr lvl="1"/>
            <a:r>
              <a:rPr lang="en-US" altLang="en-US" sz="2400" dirty="0">
                <a:latin typeface="+mn-lt"/>
              </a:rPr>
              <a:t>Sparse index has entries for only some search </a:t>
            </a:r>
            <a:r>
              <a:rPr lang="en-US" altLang="en-US" sz="2400" dirty="0" smtClean="0">
                <a:latin typeface="+mn-lt"/>
              </a:rPr>
              <a:t>values</a:t>
            </a:r>
            <a:endParaRPr lang="en-US" altLang="en-US" sz="2400" dirty="0">
              <a:latin typeface="+mn-lt"/>
            </a:endParaRPr>
          </a:p>
        </p:txBody>
      </p:sp>
    </p:spTree>
    <p:extLst>
      <p:ext uri="{BB962C8B-B14F-4D97-AF65-F5344CB8AC3E}">
        <p14:creationId xmlns:p14="http://schemas.microsoft.com/office/powerpoint/2010/main" val="369647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Primary </a:t>
            </a:r>
            <a:r>
              <a:rPr lang="en-US" altLang="en-US" dirty="0" smtClean="0"/>
              <a:t>Indexes </a:t>
            </a:r>
            <a:r>
              <a:rPr lang="en-US" altLang="en-US" sz="2000" b="0" dirty="0" smtClean="0"/>
              <a:t>(2 of 3)</a:t>
            </a:r>
            <a:endParaRPr lang="en-US" sz="2000" b="0" dirty="0"/>
          </a:p>
        </p:txBody>
      </p:sp>
      <p:sp>
        <p:nvSpPr>
          <p:cNvPr id="5" name="Text Placeholder 4"/>
          <p:cNvSpPr>
            <a:spLocks noGrp="1"/>
          </p:cNvSpPr>
          <p:nvPr>
            <p:ph type="body" idx="1"/>
          </p:nvPr>
        </p:nvSpPr>
        <p:spPr>
          <a:xfrm>
            <a:off x="457200" y="1600200"/>
            <a:ext cx="8229600" cy="828889"/>
          </a:xfrm>
        </p:spPr>
        <p:txBody>
          <a:bodyPr/>
          <a:lstStyle/>
          <a:p>
            <a:pPr marL="0" indent="0">
              <a:buNone/>
            </a:pPr>
            <a:r>
              <a:rPr lang="en-US" altLang="en-US" sz="2400" b="1" dirty="0">
                <a:solidFill>
                  <a:schemeClr val="tx1"/>
                </a:solidFill>
                <a:latin typeface="+mn-lt"/>
              </a:rPr>
              <a:t>Figure 17.1 </a:t>
            </a:r>
            <a:r>
              <a:rPr lang="en-US" altLang="en-US" sz="2400" dirty="0">
                <a:solidFill>
                  <a:schemeClr val="tx1"/>
                </a:solidFill>
                <a:latin typeface="+mn-lt"/>
              </a:rPr>
              <a:t>Primary index on the ordering key field of the file shown in Figure </a:t>
            </a:r>
            <a:r>
              <a:rPr lang="en-US" altLang="en-US" sz="2400" dirty="0" smtClean="0">
                <a:solidFill>
                  <a:schemeClr val="tx1"/>
                </a:solidFill>
                <a:latin typeface="+mn-lt"/>
              </a:rPr>
              <a:t>16.7</a:t>
            </a:r>
            <a:endParaRPr lang="en-US" altLang="en-US" sz="2400" dirty="0">
              <a:solidFill>
                <a:schemeClr val="tx1"/>
              </a:solidFill>
              <a:latin typeface="+mn-lt"/>
            </a:endParaRPr>
          </a:p>
        </p:txBody>
      </p:sp>
      <p:pic>
        <p:nvPicPr>
          <p:cNvPr id="4" name="Picture 4" descr="A diagram illustrates the primary index on the ordering key field. In the following code, the word, incomplete, indicates an incomplete line of code. The diagram has two images. First image has block anchor primary key value and block pointer. This has six name as the ordering key field which are assumed as employees. First employee, Aaron, Ed. The block pointer is pointing towards the data file of primary key field which are clubbed as Aaron, Ed, Abbot, Diane incomplete Acosta, Marc. It has the column of S s n, birth underscore date, job, salary, and sex. Second employee, Adams, John is pointing towards the names Adams, john, Adams, Robin, incomplete Akers, Jan. Third employee, Alexander, Ed is pointing towards the names Alexander, Ed, Alfred, Bob incomplete Allen, Sam. Fourth employee Allen, Troy is pointing towards the name Allen, Troy, Anders, Keith incomplete Anderson, Rob. Fifth employee Anderson, Zach pointing towards the names Anderson, Zach, Angel, Joe incomplete Archer, sue. Sixth employee pointing towards the name Arnold, Mack, Arnold, Steven incomplete Atkins, Timothy. Incomplet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7933" y="2585010"/>
            <a:ext cx="3708134" cy="377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5639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Primary </a:t>
            </a:r>
            <a:r>
              <a:rPr lang="en-US" altLang="en-US" dirty="0" smtClean="0"/>
              <a:t>Indexes </a:t>
            </a:r>
            <a:r>
              <a:rPr lang="en-US" altLang="en-US" sz="2000" b="0" dirty="0" smtClean="0"/>
              <a:t>(3 of 3)</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Major problem: insertion and deletion of records</a:t>
            </a:r>
          </a:p>
          <a:p>
            <a:pPr lvl="1"/>
            <a:r>
              <a:rPr lang="en-US" altLang="en-US" sz="2400" dirty="0">
                <a:latin typeface="+mn-lt"/>
              </a:rPr>
              <a:t>Move records around and change index values</a:t>
            </a:r>
          </a:p>
          <a:p>
            <a:pPr lvl="1"/>
            <a:r>
              <a:rPr lang="en-US" altLang="en-US" sz="2400" dirty="0">
                <a:latin typeface="+mn-lt"/>
              </a:rPr>
              <a:t>Solutions</a:t>
            </a:r>
          </a:p>
          <a:p>
            <a:pPr lvl="2"/>
            <a:r>
              <a:rPr lang="en-US" altLang="en-US" sz="2400" dirty="0">
                <a:latin typeface="+mn-lt"/>
              </a:rPr>
              <a:t>Use unordered overflow file</a:t>
            </a:r>
          </a:p>
          <a:p>
            <a:pPr lvl="2"/>
            <a:r>
              <a:rPr lang="en-US" altLang="en-US" sz="2400" dirty="0">
                <a:latin typeface="+mn-lt"/>
              </a:rPr>
              <a:t>Use linked list of overflow </a:t>
            </a:r>
            <a:r>
              <a:rPr lang="en-US" altLang="en-US" sz="2400" dirty="0" smtClean="0">
                <a:latin typeface="+mn-lt"/>
              </a:rPr>
              <a:t>records</a:t>
            </a:r>
            <a:endParaRPr lang="en-US" altLang="en-US" sz="2400" dirty="0">
              <a:latin typeface="+mn-lt"/>
            </a:endParaRPr>
          </a:p>
        </p:txBody>
      </p:sp>
    </p:spTree>
    <p:extLst>
      <p:ext uri="{BB962C8B-B14F-4D97-AF65-F5344CB8AC3E}">
        <p14:creationId xmlns:p14="http://schemas.microsoft.com/office/powerpoint/2010/main" val="310117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Clustering </a:t>
            </a:r>
            <a:r>
              <a:rPr lang="en-US" altLang="en-US" dirty="0" smtClean="0"/>
              <a:t>Indexes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r>
              <a:rPr lang="en-US" altLang="en-US" sz="2400" dirty="0" smtClean="0">
                <a:latin typeface="+mn-lt"/>
              </a:rPr>
              <a:t>Clustering field</a:t>
            </a:r>
          </a:p>
          <a:p>
            <a:pPr lvl="1"/>
            <a:r>
              <a:rPr lang="en-US" altLang="en-US" sz="2400" dirty="0" smtClean="0">
                <a:latin typeface="+mn-lt"/>
              </a:rPr>
              <a:t>File records are physically ordered on a nonkey field without a distinct value for each record</a:t>
            </a:r>
          </a:p>
          <a:p>
            <a:r>
              <a:rPr lang="en-US" altLang="en-US" sz="2400" dirty="0" smtClean="0">
                <a:latin typeface="+mn-lt"/>
              </a:rPr>
              <a:t>Ordered file with two fields</a:t>
            </a:r>
          </a:p>
          <a:p>
            <a:pPr lvl="1"/>
            <a:r>
              <a:rPr lang="en-US" altLang="en-US" sz="2400" dirty="0" smtClean="0">
                <a:latin typeface="+mn-lt"/>
              </a:rPr>
              <a:t>Same type as clustering field</a:t>
            </a:r>
          </a:p>
          <a:p>
            <a:pPr lvl="1"/>
            <a:r>
              <a:rPr lang="en-US" altLang="en-US" sz="2400" dirty="0" smtClean="0">
                <a:latin typeface="+mn-lt"/>
              </a:rPr>
              <a:t>Disk block pointer</a:t>
            </a:r>
            <a:endParaRPr lang="en-US" altLang="en-US" sz="2400" dirty="0">
              <a:latin typeface="+mn-lt"/>
            </a:endParaRPr>
          </a:p>
        </p:txBody>
      </p:sp>
    </p:spTree>
    <p:extLst>
      <p:ext uri="{BB962C8B-B14F-4D97-AF65-F5344CB8AC3E}">
        <p14:creationId xmlns:p14="http://schemas.microsoft.com/office/powerpoint/2010/main" val="2301322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Clustering </a:t>
            </a:r>
            <a:r>
              <a:rPr lang="en-US" altLang="en-US" dirty="0" smtClean="0"/>
              <a:t>Indexes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1"/>
            <a:ext cx="8229600" cy="781206"/>
          </a:xfrm>
        </p:spPr>
        <p:txBody>
          <a:bodyPr/>
          <a:lstStyle/>
          <a:p>
            <a:pPr marL="0" indent="0">
              <a:buNone/>
            </a:pPr>
            <a:r>
              <a:rPr lang="en-US" altLang="en-US" sz="2400" b="1" dirty="0">
                <a:solidFill>
                  <a:schemeClr val="tx1"/>
                </a:solidFill>
                <a:latin typeface="+mn-lt"/>
              </a:rPr>
              <a:t>Figure 17.2 </a:t>
            </a:r>
            <a:r>
              <a:rPr lang="en-US" altLang="en-US" sz="2400" dirty="0">
                <a:solidFill>
                  <a:schemeClr val="tx1"/>
                </a:solidFill>
                <a:latin typeface="+mn-lt"/>
              </a:rPr>
              <a:t>A clustering index on the Dept_number ordering nonkey field of an EMPLOYEE </a:t>
            </a:r>
            <a:r>
              <a:rPr lang="en-US" altLang="en-US" sz="2400" dirty="0" smtClean="0">
                <a:solidFill>
                  <a:schemeClr val="tx1"/>
                </a:solidFill>
                <a:latin typeface="+mn-lt"/>
              </a:rPr>
              <a:t>file</a:t>
            </a:r>
            <a:endParaRPr lang="en-US" altLang="en-US" sz="2400" dirty="0">
              <a:solidFill>
                <a:schemeClr val="tx1"/>
              </a:solidFill>
              <a:latin typeface="+mn-lt"/>
            </a:endParaRPr>
          </a:p>
        </p:txBody>
      </p:sp>
      <p:pic>
        <p:nvPicPr>
          <p:cNvPr id="5" name="Picture 6" descr="A diagram illustrates a clustering index on the d e p t underscore number. This diagram has seven clustering field value numbered, 1, 2, 3, 4, 5, 6, and 8. These values are pointing towards the data file of clustering field. It has the records such as, D e p t underscore number, Name, S s n, Job, Birth underscore date, and salary. Value 1 is pointing towards the D e p t underscore number 1. The value 2 is pointing towards the D e p t underscore number 1, 1, and 2. Value 3 is pointing towards the D e p t underscore number 2, 3, 3, and 3. Value 4 is pointing towards the D e p t underscore number 3, 3, 4, and 4. Value 5 is pointing towards the D e p t underscore number 5, 5, 5, and 5. Value 6 is pointing towards the D e p t underscore number 6, 6, 6, and 6. Value 8 is pointing towards the D e p t underscore number 6, 8, 8, and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89874" y="2609416"/>
            <a:ext cx="3564252" cy="3723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9588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8588</TotalTime>
  <Words>1962</Words>
  <Application>Microsoft Office PowerPoint</Application>
  <PresentationFormat>On-screen Show (4:3)</PresentationFormat>
  <Paragraphs>260</Paragraphs>
  <Slides>42</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49" baseType="lpstr">
      <vt:lpstr>Arial</vt:lpstr>
      <vt:lpstr>Noto Sans Symbols</vt:lpstr>
      <vt:lpstr>Times New Roman</vt:lpstr>
      <vt:lpstr>Verdana</vt:lpstr>
      <vt:lpstr>508 Lecture</vt:lpstr>
      <vt:lpstr>1_508 Lecture</vt:lpstr>
      <vt:lpstr>Equation</vt:lpstr>
      <vt:lpstr>Fundamentals of Database Systems</vt:lpstr>
      <vt:lpstr>Introduction</vt:lpstr>
      <vt:lpstr>17.1 Types of Single-Level Ordered Indexes (1 of 4)</vt:lpstr>
      <vt:lpstr>17.1 Types of Single-Level Ordered Indexes (2 of 4)</vt:lpstr>
      <vt:lpstr>Primary Indexes (1 of 3)</vt:lpstr>
      <vt:lpstr>Primary Indexes (2 of 3)</vt:lpstr>
      <vt:lpstr>Primary Indexes (3 of 3)</vt:lpstr>
      <vt:lpstr>Clustering Indexes (1 of 2)</vt:lpstr>
      <vt:lpstr>Clustering Indexes (2 of 2)</vt:lpstr>
      <vt:lpstr>Secondary Indexes (1 of 2)</vt:lpstr>
      <vt:lpstr>Secondary Indexes (2 of 2)</vt:lpstr>
      <vt:lpstr>17.1 Types of Single-Level Ordered Indexes (3 of 4)</vt:lpstr>
      <vt:lpstr>17.1 Types of Single-Level Ordered Indexes (4 of 4)</vt:lpstr>
      <vt:lpstr>17.2 Multilevel Indexes</vt:lpstr>
      <vt:lpstr>Figure 17.6 A Two-Level Primary Index Resembling I S A M (Indexed Sequential Access Method) Organization</vt:lpstr>
      <vt:lpstr>17.3 Dynamic Multilevel Indexes Using B-Trees and B+ -Trees</vt:lpstr>
      <vt:lpstr>Tree Data Structure</vt:lpstr>
      <vt:lpstr>Search Trees and B-Trees (1 of 2)</vt:lpstr>
      <vt:lpstr>Search Trees and B-Trees (2 of 2)</vt:lpstr>
      <vt:lpstr>B-Trees</vt:lpstr>
      <vt:lpstr>B-Tree Structures</vt:lpstr>
      <vt:lpstr>B+ -Trees (1 of 2)</vt:lpstr>
      <vt:lpstr>B+ -Trees (2 of 2)</vt:lpstr>
      <vt:lpstr>Searching for a Record with Search Key Field Value K, Using a B+ -Tree</vt:lpstr>
      <vt:lpstr>17.4 Indexes on Multiple Keys (1 of 2)</vt:lpstr>
      <vt:lpstr>17.4 Indexes on Multiple Keys (2 of 2)</vt:lpstr>
      <vt:lpstr>17.5 Other Types of Indexes</vt:lpstr>
      <vt:lpstr>Hash Indexes</vt:lpstr>
      <vt:lpstr>Bitmap Indexes</vt:lpstr>
      <vt:lpstr>Function-Based Indexing</vt:lpstr>
      <vt:lpstr>17.6 Some General Issues Concerning Indexing</vt:lpstr>
      <vt:lpstr>Index Creation</vt:lpstr>
      <vt:lpstr>Indexing of Strings</vt:lpstr>
      <vt:lpstr>Tuning Indexes</vt:lpstr>
      <vt:lpstr>Additional Issues Related to Storage of Relations and Indexes (1 of 2)</vt:lpstr>
      <vt:lpstr>Additional Issues Related to Storage of Relations and Indexes (2 of 2)</vt:lpstr>
      <vt:lpstr>17.7 Physical Database Design in Relational Databases (1 of 3)</vt:lpstr>
      <vt:lpstr>17.7 Physical Database Design in Relational Databases (2 of 3)</vt:lpstr>
      <vt:lpstr>17.7 Physical Database Design in Relational Databases (3 of 3)</vt:lpstr>
      <vt:lpstr>Physical Database Design Decisions</vt:lpstr>
      <vt:lpstr>17.8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KV, Suman (Cognizant)</cp:lastModifiedBy>
  <cp:revision>908</cp:revision>
  <dcterms:modified xsi:type="dcterms:W3CDTF">2018-04-23T13:35:36Z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