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5"/>
  </p:notesMasterIdLst>
  <p:handoutMasterIdLst>
    <p:handoutMasterId r:id="rId46"/>
  </p:handoutMasterIdLst>
  <p:sldIdLst>
    <p:sldId id="301" r:id="rId3"/>
    <p:sldId id="305" r:id="rId4"/>
    <p:sldId id="307" r:id="rId5"/>
    <p:sldId id="308" r:id="rId6"/>
    <p:sldId id="309" r:id="rId7"/>
    <p:sldId id="310" r:id="rId8"/>
    <p:sldId id="311" r:id="rId9"/>
    <p:sldId id="356"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06"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3" userDrawn="1">
          <p15:clr>
            <a:srgbClr val="A4A3A4"/>
          </p15:clr>
        </p15:guide>
        <p15:guide id="2" pos="285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4364" autoAdjust="0"/>
  </p:normalViewPr>
  <p:slideViewPr>
    <p:cSldViewPr snapToGrid="0" snapToObjects="1">
      <p:cViewPr varScale="1">
        <p:scale>
          <a:sx n="101" d="100"/>
          <a:sy n="101" d="100"/>
        </p:scale>
        <p:origin x="1278" y="108"/>
      </p:cViewPr>
      <p:guideLst>
        <p:guide orient="horz" pos="1003"/>
        <p:guide pos="28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385935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1.xml"/><Relationship Id="rId1" Type="http://schemas.openxmlformats.org/officeDocument/2006/relationships/vmlDrawing" Target="../drawings/vmlDrawing3.vml"/><Relationship Id="rId5" Type="http://schemas.openxmlformats.org/officeDocument/2006/relationships/image" Target="../media/image19.png"/><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1.xml"/><Relationship Id="rId1" Type="http://schemas.openxmlformats.org/officeDocument/2006/relationships/vmlDrawing" Target="../drawings/vmlDrawing4.vml"/><Relationship Id="rId5" Type="http://schemas.openxmlformats.org/officeDocument/2006/relationships/image" Target="../media/image21.png"/><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1.xml"/><Relationship Id="rId1" Type="http://schemas.openxmlformats.org/officeDocument/2006/relationships/vmlDrawing" Target="../drawings/vmlDrawing5.vml"/><Relationship Id="rId5" Type="http://schemas.openxmlformats.org/officeDocument/2006/relationships/image" Target="../media/image23.png"/><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5.bin"/><Relationship Id="rId10" Type="http://schemas.openxmlformats.org/officeDocument/2006/relationships/oleObject" Target="../embeddings/oleObject8.bin"/><Relationship Id="rId4" Type="http://schemas.openxmlformats.org/officeDocument/2006/relationships/image" Target="../media/image12.wmf"/><Relationship Id="rId9"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18</a:t>
            </a:r>
            <a:endParaRPr lang="en-US" b="1" dirty="0">
              <a:latin typeface="+mn-lt"/>
            </a:endParaRPr>
          </a:p>
        </p:txBody>
      </p:sp>
      <p:sp>
        <p:nvSpPr>
          <p:cNvPr id="5" name="Text Placeholder 4"/>
          <p:cNvSpPr>
            <a:spLocks noGrp="1"/>
          </p:cNvSpPr>
          <p:nvPr>
            <p:ph type="body" idx="3"/>
          </p:nvPr>
        </p:nvSpPr>
        <p:spPr>
          <a:xfrm>
            <a:off x="5029200" y="3114461"/>
            <a:ext cx="3657600" cy="993081"/>
          </a:xfrm>
        </p:spPr>
        <p:txBody>
          <a:bodyPr/>
          <a:lstStyle/>
          <a:p>
            <a:pPr algn="ctr">
              <a:defRPr/>
            </a:pPr>
            <a:r>
              <a:rPr lang="en-US" altLang="en-US" dirty="0">
                <a:latin typeface="+mn-lt"/>
              </a:rPr>
              <a:t>Strategies for Query </a:t>
            </a:r>
            <a:r>
              <a:rPr lang="en-US" altLang="en-US" dirty="0" smtClean="0">
                <a:latin typeface="+mn-lt"/>
              </a:rPr>
              <a:t>Processing</a:t>
            </a:r>
            <a:endParaRPr lang="en-US" altLang="en-US" dirty="0">
              <a:latin typeface="+mn-lt"/>
            </a:endParaRP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solidFill>
                  <a:schemeClr val="tx2"/>
                </a:solidFill>
              </a:rPr>
              <a:t>Figure 18.2 </a:t>
            </a:r>
            <a:r>
              <a:rPr lang="en-IN" altLang="en-US" dirty="0">
                <a:solidFill>
                  <a:schemeClr val="tx2"/>
                </a:solidFill>
              </a:rPr>
              <a:t>Outline of the Sort-Merge Algorithm for External Sorting</a:t>
            </a:r>
            <a:endParaRPr lang="en-US" dirty="0">
              <a:solidFill>
                <a:schemeClr val="tx2"/>
              </a:solidFill>
            </a:endParaRPr>
          </a:p>
        </p:txBody>
      </p:sp>
      <p:pic>
        <p:nvPicPr>
          <p:cNvPr id="6" name="Picture 3" descr="Computer code. The code has 30 lines. The lines read as follows. Line 1. set i left headed arrow 1 semicolon. Line 2, indented once. j left headed arrow b semicolon left brace size of the file in blocks right brace. Line 3, indented once. k left headed arrow n B semicolon left brace size of buffer in blocks right brace. Line 4, indented once. m left headed arrow ceiling of x left parenthesis j forward slash k right parenthesis ceiling of x semicolon left brace number of sub files dash each fits in buffer right brace. Line 5. left brace Sorting Phase right brace. Line 6. while left parenthesis i less than sign equals m right parenthesis. Line 7. do left brace. Line 8, indented once. read next k blocks of the file into the buffer or if there are less than k blocks. Line 9, indented twice. remaining comma then read in the remaining blocks semicolon. Line 10, indented once. sort the records in the buffer and write as a temporary sub file semicolon. Line 11, indented once. i left headed arrow i plus 1 semicolon. Line 12. right brace. Line 13. left brace Merging Phase colon merge sub files until only 1 remains right brace. Line 14. set i left headed arrow 1 semicolon. Line 15, indented once. p left headed arrow ceiling of x log minus k minus 1 m ceiling of x left brace p is the number of passes for the merging phase right brace. Line 16, indented once. j left headed arrow m semicolon. Line 17. while left parenthesis i less than sign equals p right parenthesis. Line 18. do left brace. Line 19, indented once. n left headed arrow 1 semicolon. Line 20, indented once. q left headed arrow left parenthesis j forward slash left parenthesis k minus 1 right parenthesis ceiling of x semicolon left brace number of sub files to write in this pass right brace. Line 21, indented once. while left parenthesis n less than sign equals q right parenthesis. Line 22, indented once. do left brace. Line 23, indented twice. read next k minus 1 sub files or remaining sub files left parenthesis from previous pass right parenthesis. Line 24, indented 3 times. one block at a time semicolon. Line 25, indented twice. merge and write as new sub file one block at a time semicolon. Line 26, indented twice. n left headed arrow n plus 1 semicolon. Line 27, indented once. right brace. Line 28, indented once. j left headed arrow q semicolon. Line 29, indented once. i left headed arrow i plus 1 semicolon. Line 30. right bra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0926" y="1498382"/>
            <a:ext cx="4422149" cy="483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084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18.2 Algorithms for External </a:t>
            </a:r>
            <a:r>
              <a:rPr lang="en-US" altLang="en-US" dirty="0" smtClean="0"/>
              <a:t>Sorting </a:t>
            </a:r>
            <a:r>
              <a:rPr lang="en-US" altLang="en-US" sz="2000" b="0" dirty="0" smtClean="0"/>
              <a:t>(2 </a:t>
            </a:r>
            <a:r>
              <a:rPr lang="en-US" altLang="en-US" sz="2000" b="0" dirty="0"/>
              <a:t>of 2)</a:t>
            </a:r>
            <a:endParaRPr lang="en-US" sz="2000" dirty="0"/>
          </a:p>
        </p:txBody>
      </p:sp>
      <p:sp>
        <p:nvSpPr>
          <p:cNvPr id="3" name="Text Placeholder 2"/>
          <p:cNvSpPr>
            <a:spLocks noGrp="1"/>
          </p:cNvSpPr>
          <p:nvPr>
            <p:ph type="body" idx="1"/>
          </p:nvPr>
        </p:nvSpPr>
        <p:spPr/>
        <p:txBody>
          <a:bodyPr/>
          <a:lstStyle/>
          <a:p>
            <a:r>
              <a:rPr lang="en-US" altLang="en-US" sz="2400" dirty="0">
                <a:latin typeface="+mn-lt"/>
              </a:rPr>
              <a:t>Degree of merging</a:t>
            </a:r>
          </a:p>
          <a:p>
            <a:pPr lvl="1"/>
            <a:r>
              <a:rPr lang="en-US" altLang="en-US" sz="2400" dirty="0">
                <a:latin typeface="+mn-lt"/>
              </a:rPr>
              <a:t>Number of sorted subfiles that can be merged in each merge step</a:t>
            </a:r>
          </a:p>
          <a:p>
            <a:r>
              <a:rPr lang="en-US" altLang="en-US" sz="2400" dirty="0">
                <a:latin typeface="+mn-lt"/>
              </a:rPr>
              <a:t>Performance of the sort-merge algorithm</a:t>
            </a:r>
          </a:p>
          <a:p>
            <a:pPr lvl="1"/>
            <a:r>
              <a:rPr lang="en-US" altLang="en-US" sz="2400" dirty="0">
                <a:latin typeface="+mn-lt"/>
              </a:rPr>
              <a:t>Number of disk block reads and writes before sorting is </a:t>
            </a:r>
            <a:r>
              <a:rPr lang="en-US" altLang="en-US" sz="2400" dirty="0" smtClean="0">
                <a:latin typeface="+mn-lt"/>
              </a:rPr>
              <a:t>completed</a:t>
            </a:r>
            <a:endParaRPr lang="en-US" altLang="en-US" sz="2400" dirty="0">
              <a:latin typeface="+mn-lt"/>
            </a:endParaRPr>
          </a:p>
        </p:txBody>
      </p:sp>
    </p:spTree>
    <p:extLst>
      <p:ext uri="{BB962C8B-B14F-4D97-AF65-F5344CB8AC3E}">
        <p14:creationId xmlns:p14="http://schemas.microsoft.com/office/powerpoint/2010/main" val="2406500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18.3 Algorithms </a:t>
            </a:r>
            <a:r>
              <a:rPr lang="en-US" altLang="en-US" sz="3200" dirty="0"/>
              <a:t>for SELECT </a:t>
            </a:r>
            <a:r>
              <a:rPr lang="en-US" altLang="en-US" sz="3200" dirty="0" smtClean="0"/>
              <a:t>Operation </a:t>
            </a:r>
            <a:r>
              <a:rPr lang="en-US" altLang="en-US" sz="2000" b="0" dirty="0" smtClean="0"/>
              <a:t>(1 of 4)</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SELECT operation</a:t>
            </a:r>
          </a:p>
          <a:p>
            <a:pPr lvl="1"/>
            <a:r>
              <a:rPr lang="en-US" altLang="en-US" sz="2400" dirty="0">
                <a:latin typeface="+mn-lt"/>
              </a:rPr>
              <a:t>Search operation to locate records in a disk file that satisfy a certain condition</a:t>
            </a:r>
          </a:p>
          <a:p>
            <a:pPr lvl="1"/>
            <a:r>
              <a:rPr lang="en-US" altLang="en-US" sz="2400" dirty="0">
                <a:latin typeface="+mn-lt"/>
              </a:rPr>
              <a:t>File scan or index scan (if search involves an index)</a:t>
            </a:r>
          </a:p>
          <a:p>
            <a:r>
              <a:rPr lang="en-US" altLang="en-US" sz="2400" dirty="0">
                <a:latin typeface="+mn-lt"/>
              </a:rPr>
              <a:t>Search methods for simple </a:t>
            </a:r>
            <a:r>
              <a:rPr lang="en-US" altLang="en-US" sz="2400" dirty="0" smtClean="0">
                <a:latin typeface="+mn-lt"/>
              </a:rPr>
              <a:t>selection</a:t>
            </a:r>
            <a:endParaRPr lang="en-US" altLang="en-US" sz="2400" dirty="0">
              <a:latin typeface="+mn-lt"/>
            </a:endParaRPr>
          </a:p>
          <a:p>
            <a:pPr lvl="1"/>
            <a:r>
              <a:rPr lang="en-US" altLang="en-US" sz="2400" dirty="0">
                <a:latin typeface="+mn-lt"/>
              </a:rPr>
              <a:t>S1: Linear search (brute force algorithm)</a:t>
            </a:r>
          </a:p>
          <a:p>
            <a:pPr lvl="1"/>
            <a:r>
              <a:rPr lang="en-US" altLang="en-US" sz="2400" dirty="0">
                <a:latin typeface="+mn-lt"/>
              </a:rPr>
              <a:t>S2: Binary search</a:t>
            </a:r>
          </a:p>
          <a:p>
            <a:pPr lvl="1"/>
            <a:r>
              <a:rPr lang="en-US" altLang="en-US" sz="2400" dirty="0">
                <a:latin typeface="+mn-lt"/>
              </a:rPr>
              <a:t>S3a: Using a primary index</a:t>
            </a:r>
          </a:p>
          <a:p>
            <a:pPr lvl="1"/>
            <a:r>
              <a:rPr lang="en-US" altLang="en-US" sz="2400" dirty="0">
                <a:latin typeface="+mn-lt"/>
              </a:rPr>
              <a:t>S3b: Using a hash </a:t>
            </a:r>
            <a:r>
              <a:rPr lang="en-US" altLang="en-US" sz="2400" dirty="0" smtClean="0">
                <a:latin typeface="+mn-lt"/>
              </a:rPr>
              <a:t>key</a:t>
            </a:r>
            <a:endParaRPr lang="en-US" altLang="en-US" sz="2400" dirty="0">
              <a:latin typeface="+mn-lt"/>
            </a:endParaRPr>
          </a:p>
        </p:txBody>
      </p:sp>
    </p:spTree>
    <p:extLst>
      <p:ext uri="{BB962C8B-B14F-4D97-AF65-F5344CB8AC3E}">
        <p14:creationId xmlns:p14="http://schemas.microsoft.com/office/powerpoint/2010/main" val="3640564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18.3 Algorithms </a:t>
            </a:r>
            <a:r>
              <a:rPr lang="en-US" altLang="en-US" sz="3200" dirty="0"/>
              <a:t>for SELECT </a:t>
            </a:r>
            <a:r>
              <a:rPr lang="en-US" altLang="en-US" sz="3200" dirty="0" smtClean="0"/>
              <a:t>Operation </a:t>
            </a:r>
            <a:r>
              <a:rPr lang="en-US" altLang="en-US" sz="2000" b="0" dirty="0" smtClean="0"/>
              <a:t>(2 </a:t>
            </a:r>
            <a:r>
              <a:rPr lang="en-US" altLang="en-US" sz="2000" b="0" dirty="0"/>
              <a:t>of </a:t>
            </a:r>
            <a:r>
              <a:rPr lang="en-US" altLang="en-US" sz="2000" b="0" dirty="0" smtClean="0"/>
              <a:t>4)</a:t>
            </a:r>
            <a:endParaRPr lang="en-US" sz="2000" dirty="0"/>
          </a:p>
        </p:txBody>
      </p:sp>
      <p:sp>
        <p:nvSpPr>
          <p:cNvPr id="3" name="Text Placeholder 2"/>
          <p:cNvSpPr>
            <a:spLocks noGrp="1"/>
          </p:cNvSpPr>
          <p:nvPr>
            <p:ph type="body" idx="1"/>
          </p:nvPr>
        </p:nvSpPr>
        <p:spPr>
          <a:xfrm>
            <a:off x="457200" y="1600200"/>
            <a:ext cx="8229600" cy="4699000"/>
          </a:xfrm>
        </p:spPr>
        <p:txBody>
          <a:bodyPr/>
          <a:lstStyle/>
          <a:p>
            <a:pPr lvl="1"/>
            <a:r>
              <a:rPr lang="en-US" altLang="en-US" sz="2400" dirty="0" smtClean="0">
                <a:latin typeface="+mn-lt"/>
              </a:rPr>
              <a:t>S4</a:t>
            </a:r>
            <a:r>
              <a:rPr lang="en-US" altLang="en-US" sz="2400" dirty="0">
                <a:latin typeface="+mn-lt"/>
              </a:rPr>
              <a:t>: Using a primary index to retrieve multiple records</a:t>
            </a:r>
          </a:p>
          <a:p>
            <a:pPr lvl="1"/>
            <a:r>
              <a:rPr lang="en-US" altLang="en-US" sz="2400" dirty="0">
                <a:latin typeface="+mn-lt"/>
              </a:rPr>
              <a:t>S5: Using a clustering index to retrieve multiple records</a:t>
            </a:r>
          </a:p>
          <a:p>
            <a:pPr lvl="1"/>
            <a:r>
              <a:rPr lang="en-US" altLang="en-US" sz="2400" dirty="0">
                <a:latin typeface="+mn-lt"/>
              </a:rPr>
              <a:t>S6: Using a secondary (B+ -tree) index on an equality comparison</a:t>
            </a:r>
          </a:p>
          <a:p>
            <a:pPr lvl="1"/>
            <a:r>
              <a:rPr lang="en-US" altLang="en-US" sz="2400" dirty="0">
                <a:latin typeface="+mn-lt"/>
              </a:rPr>
              <a:t>S7a: Using a bitmap index</a:t>
            </a:r>
          </a:p>
          <a:p>
            <a:pPr lvl="1"/>
            <a:r>
              <a:rPr lang="en-US" altLang="en-US" sz="2400" dirty="0">
                <a:latin typeface="+mn-lt"/>
              </a:rPr>
              <a:t>S7b: Using a functional </a:t>
            </a:r>
            <a:r>
              <a:rPr lang="en-US" altLang="en-US" sz="2400" dirty="0" smtClean="0">
                <a:latin typeface="+mn-lt"/>
              </a:rPr>
              <a:t>index</a:t>
            </a:r>
            <a:endParaRPr lang="en-US" altLang="en-US" sz="2400" dirty="0">
              <a:latin typeface="+mn-lt"/>
            </a:endParaRPr>
          </a:p>
        </p:txBody>
      </p:sp>
    </p:spTree>
    <p:extLst>
      <p:ext uri="{BB962C8B-B14F-4D97-AF65-F5344CB8AC3E}">
        <p14:creationId xmlns:p14="http://schemas.microsoft.com/office/powerpoint/2010/main" val="2420717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18.3 Algorithms </a:t>
            </a:r>
            <a:r>
              <a:rPr lang="en-US" altLang="en-US" sz="3200" dirty="0"/>
              <a:t>for SELECT </a:t>
            </a:r>
            <a:r>
              <a:rPr lang="en-US" altLang="en-US" sz="3200" dirty="0" smtClean="0"/>
              <a:t>Operation </a:t>
            </a:r>
            <a:r>
              <a:rPr lang="en-US" altLang="en-US" sz="2000" b="0" dirty="0" smtClean="0"/>
              <a:t>(3 </a:t>
            </a:r>
            <a:r>
              <a:rPr lang="en-US" altLang="en-US" sz="2000" b="0" dirty="0"/>
              <a:t>of </a:t>
            </a:r>
            <a:r>
              <a:rPr lang="en-US" altLang="en-US" sz="2000" b="0" dirty="0" smtClean="0"/>
              <a:t>4)</a:t>
            </a:r>
            <a:endParaRPr lang="en-US" sz="2000" dirty="0"/>
          </a:p>
        </p:txBody>
      </p:sp>
      <p:sp>
        <p:nvSpPr>
          <p:cNvPr id="3" name="Text Placeholder 2"/>
          <p:cNvSpPr>
            <a:spLocks noGrp="1"/>
          </p:cNvSpPr>
          <p:nvPr>
            <p:ph type="body" idx="1"/>
          </p:nvPr>
        </p:nvSpPr>
        <p:spPr>
          <a:xfrm>
            <a:off x="457200" y="1600200"/>
            <a:ext cx="8229600" cy="4597400"/>
          </a:xfrm>
        </p:spPr>
        <p:txBody>
          <a:bodyPr/>
          <a:lstStyle/>
          <a:p>
            <a:r>
              <a:rPr lang="en-US" altLang="en-US" sz="2400" dirty="0">
                <a:latin typeface="+mn-lt"/>
              </a:rPr>
              <a:t>Search methods for conjunctive (logical AND) selection</a:t>
            </a:r>
          </a:p>
          <a:p>
            <a:pPr lvl="1"/>
            <a:r>
              <a:rPr lang="en-US" altLang="en-US" sz="2400" dirty="0">
                <a:latin typeface="+mn-lt"/>
              </a:rPr>
              <a:t>Using an individual index</a:t>
            </a:r>
          </a:p>
          <a:p>
            <a:pPr lvl="1"/>
            <a:r>
              <a:rPr lang="en-US" altLang="en-US" sz="2400" dirty="0">
                <a:latin typeface="+mn-lt"/>
              </a:rPr>
              <a:t>Using a composite index</a:t>
            </a:r>
          </a:p>
          <a:p>
            <a:pPr lvl="1"/>
            <a:r>
              <a:rPr lang="en-US" altLang="en-US" sz="2400" dirty="0">
                <a:latin typeface="+mn-lt"/>
              </a:rPr>
              <a:t>Intersection of record pointers</a:t>
            </a:r>
          </a:p>
          <a:p>
            <a:r>
              <a:rPr lang="en-US" altLang="en-US" sz="2400" dirty="0">
                <a:latin typeface="+mn-lt"/>
              </a:rPr>
              <a:t>Disjunctive (logical </a:t>
            </a:r>
            <a:r>
              <a:rPr lang="en-US" altLang="en-US" sz="2400" dirty="0" smtClean="0">
                <a:latin typeface="+mn-lt"/>
              </a:rPr>
              <a:t>OR</a:t>
            </a:r>
            <a:r>
              <a:rPr lang="en-US" altLang="en-US" sz="2400" dirty="0">
                <a:latin typeface="+mn-lt"/>
              </a:rPr>
              <a:t>) selection</a:t>
            </a:r>
          </a:p>
          <a:p>
            <a:pPr lvl="1"/>
            <a:r>
              <a:rPr lang="en-US" altLang="en-US" sz="2400" dirty="0">
                <a:latin typeface="+mn-lt"/>
              </a:rPr>
              <a:t>Harder to process and </a:t>
            </a:r>
            <a:r>
              <a:rPr lang="en-US" altLang="en-US" sz="2400" dirty="0" smtClean="0">
                <a:latin typeface="+mn-lt"/>
              </a:rPr>
              <a:t>optimize</a:t>
            </a:r>
            <a:endParaRPr lang="en-US" altLang="en-US" sz="2400" dirty="0">
              <a:latin typeface="+mn-lt"/>
            </a:endParaRPr>
          </a:p>
        </p:txBody>
      </p:sp>
    </p:spTree>
    <p:extLst>
      <p:ext uri="{BB962C8B-B14F-4D97-AF65-F5344CB8AC3E}">
        <p14:creationId xmlns:p14="http://schemas.microsoft.com/office/powerpoint/2010/main" val="327714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18.3 Algorithms </a:t>
            </a:r>
            <a:r>
              <a:rPr lang="en-US" altLang="en-US" sz="3200" dirty="0"/>
              <a:t>for SELECT </a:t>
            </a:r>
            <a:r>
              <a:rPr lang="en-US" altLang="en-US" sz="3200" dirty="0" smtClean="0"/>
              <a:t>Operation </a:t>
            </a:r>
            <a:r>
              <a:rPr lang="en-US" altLang="en-US" sz="2000" b="0" dirty="0" smtClean="0"/>
              <a:t>(4 </a:t>
            </a:r>
            <a:r>
              <a:rPr lang="en-US" altLang="en-US" sz="2000" b="0" dirty="0"/>
              <a:t>of </a:t>
            </a:r>
            <a:r>
              <a:rPr lang="en-US" altLang="en-US" sz="2000" b="0" dirty="0" smtClean="0"/>
              <a:t>4)</a:t>
            </a:r>
            <a:endParaRPr lang="en-US" sz="2000" dirty="0"/>
          </a:p>
        </p:txBody>
      </p:sp>
      <p:sp>
        <p:nvSpPr>
          <p:cNvPr id="3" name="Text Placeholder 2"/>
          <p:cNvSpPr>
            <a:spLocks noGrp="1"/>
          </p:cNvSpPr>
          <p:nvPr>
            <p:ph type="body" idx="1"/>
          </p:nvPr>
        </p:nvSpPr>
        <p:spPr>
          <a:xfrm>
            <a:off x="457200" y="1600200"/>
            <a:ext cx="8229600" cy="4423229"/>
          </a:xfrm>
        </p:spPr>
        <p:txBody>
          <a:bodyPr/>
          <a:lstStyle/>
          <a:p>
            <a:r>
              <a:rPr lang="en-US" altLang="en-US" sz="2400" dirty="0">
                <a:latin typeface="+mn-lt"/>
              </a:rPr>
              <a:t>Selectivity</a:t>
            </a:r>
          </a:p>
          <a:p>
            <a:pPr lvl="1"/>
            <a:r>
              <a:rPr lang="en-US" altLang="en-US" sz="2400" dirty="0">
                <a:latin typeface="+mn-lt"/>
              </a:rPr>
              <a:t>Ratio of the number of records (tuples) that satisfy the condition to the total number of records (tuples) in the file</a:t>
            </a:r>
          </a:p>
          <a:p>
            <a:pPr lvl="1"/>
            <a:r>
              <a:rPr lang="en-US" altLang="en-US" sz="2400" dirty="0">
                <a:latin typeface="+mn-lt"/>
              </a:rPr>
              <a:t>Number between zero (no records satisfy condition) and one (all records satisfy condition)</a:t>
            </a:r>
          </a:p>
          <a:p>
            <a:r>
              <a:rPr lang="en-US" altLang="en-US" sz="2400" dirty="0">
                <a:latin typeface="+mn-lt"/>
              </a:rPr>
              <a:t>Query optimizer receives input from system catalog to estimate </a:t>
            </a:r>
            <a:r>
              <a:rPr lang="en-US" altLang="en-US" sz="2400" dirty="0" smtClean="0">
                <a:latin typeface="+mn-lt"/>
              </a:rPr>
              <a:t>selectivity</a:t>
            </a:r>
            <a:endParaRPr lang="en-US" altLang="en-US" sz="2400" dirty="0">
              <a:latin typeface="+mn-lt"/>
            </a:endParaRPr>
          </a:p>
        </p:txBody>
      </p:sp>
    </p:spTree>
    <p:extLst>
      <p:ext uri="{BB962C8B-B14F-4D97-AF65-F5344CB8AC3E}">
        <p14:creationId xmlns:p14="http://schemas.microsoft.com/office/powerpoint/2010/main" val="2506562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18.4 Implementing </a:t>
            </a:r>
            <a:r>
              <a:rPr lang="en-US" altLang="en-US" sz="3200" dirty="0"/>
              <a:t>the JOIN </a:t>
            </a:r>
            <a:r>
              <a:rPr lang="en-US" altLang="en-US" sz="3200" dirty="0" smtClean="0"/>
              <a:t>Operation </a:t>
            </a:r>
            <a:r>
              <a:rPr lang="en-US" altLang="en-US" sz="2000" b="0" dirty="0" smtClean="0"/>
              <a:t>(1 of 9)</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JOIN operation</a:t>
            </a:r>
          </a:p>
          <a:p>
            <a:pPr lvl="1"/>
            <a:r>
              <a:rPr lang="en-US" altLang="en-US" sz="2400" dirty="0">
                <a:latin typeface="+mn-lt"/>
              </a:rPr>
              <a:t>One of the most time consuming in query processing</a:t>
            </a:r>
          </a:p>
          <a:p>
            <a:pPr lvl="1"/>
            <a:r>
              <a:rPr lang="en-US" altLang="en-US" sz="2400" dirty="0">
                <a:latin typeface="+mn-lt"/>
              </a:rPr>
              <a:t>EQUIJOIN (NATURAL JOIN)</a:t>
            </a:r>
          </a:p>
          <a:p>
            <a:pPr lvl="1"/>
            <a:r>
              <a:rPr lang="en-US" altLang="en-US" sz="2400" dirty="0">
                <a:latin typeface="+mn-lt"/>
              </a:rPr>
              <a:t>Two-way or multiway joins</a:t>
            </a:r>
          </a:p>
          <a:p>
            <a:r>
              <a:rPr lang="en-US" altLang="en-US" sz="2400" dirty="0">
                <a:latin typeface="+mn-lt"/>
              </a:rPr>
              <a:t>Methods for implementing joins</a:t>
            </a:r>
          </a:p>
          <a:p>
            <a:pPr lvl="1"/>
            <a:r>
              <a:rPr lang="en-US" altLang="en-US" sz="2400" dirty="0">
                <a:latin typeface="+mn-lt"/>
              </a:rPr>
              <a:t>J1: Nested-loop join (nested-block join)</a:t>
            </a:r>
          </a:p>
          <a:p>
            <a:pPr lvl="1"/>
            <a:r>
              <a:rPr lang="en-US" altLang="en-US" sz="2400" dirty="0">
                <a:latin typeface="+mn-lt"/>
              </a:rPr>
              <a:t>J2: Index-based nested-loop join</a:t>
            </a:r>
          </a:p>
          <a:p>
            <a:pPr lvl="1"/>
            <a:r>
              <a:rPr lang="en-US" altLang="en-US" sz="2400" dirty="0">
                <a:latin typeface="+mn-lt"/>
              </a:rPr>
              <a:t>J3: Sort-merge join</a:t>
            </a:r>
          </a:p>
          <a:p>
            <a:pPr lvl="1"/>
            <a:r>
              <a:rPr lang="en-US" altLang="en-US" sz="2400" dirty="0">
                <a:latin typeface="+mn-lt"/>
              </a:rPr>
              <a:t>J4: Partition-hash </a:t>
            </a:r>
            <a:r>
              <a:rPr lang="en-US" altLang="en-US" sz="2400" dirty="0" smtClean="0">
                <a:latin typeface="+mn-lt"/>
              </a:rPr>
              <a:t>join</a:t>
            </a:r>
            <a:endParaRPr lang="en-US" altLang="en-US" sz="2400" dirty="0">
              <a:latin typeface="+mn-lt"/>
            </a:endParaRPr>
          </a:p>
        </p:txBody>
      </p:sp>
    </p:spTree>
    <p:extLst>
      <p:ext uri="{BB962C8B-B14F-4D97-AF65-F5344CB8AC3E}">
        <p14:creationId xmlns:p14="http://schemas.microsoft.com/office/powerpoint/2010/main" val="3169535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18.4 Implementing </a:t>
            </a:r>
            <a:r>
              <a:rPr lang="en-US" altLang="en-US" sz="3200" dirty="0"/>
              <a:t>the JOIN </a:t>
            </a:r>
            <a:r>
              <a:rPr lang="en-US" altLang="en-US" sz="3200" dirty="0" smtClean="0"/>
              <a:t>Operation </a:t>
            </a:r>
            <a:r>
              <a:rPr lang="en-US" altLang="en-US" sz="2000" b="0" dirty="0" smtClean="0"/>
              <a:t>(2 </a:t>
            </a:r>
            <a:r>
              <a:rPr lang="en-US" altLang="en-US" sz="2000" b="0" dirty="0"/>
              <a:t>of </a:t>
            </a:r>
            <a:r>
              <a:rPr lang="en-US" altLang="en-US" sz="2000" b="0" dirty="0" smtClean="0"/>
              <a:t>9)</a:t>
            </a:r>
            <a:endParaRPr lang="en-US" sz="2000" dirty="0"/>
          </a:p>
        </p:txBody>
      </p:sp>
      <p:sp>
        <p:nvSpPr>
          <p:cNvPr id="3" name="Text Placeholder 2"/>
          <p:cNvSpPr>
            <a:spLocks noGrp="1"/>
          </p:cNvSpPr>
          <p:nvPr>
            <p:ph type="body" idx="1"/>
          </p:nvPr>
        </p:nvSpPr>
        <p:spPr>
          <a:xfrm>
            <a:off x="457200" y="1600200"/>
            <a:ext cx="8229600" cy="980715"/>
          </a:xfrm>
        </p:spPr>
        <p:txBody>
          <a:bodyPr/>
          <a:lstStyle/>
          <a:p>
            <a:pPr marL="0" indent="0">
              <a:buNone/>
            </a:pPr>
            <a:r>
              <a:rPr lang="en-US" altLang="en-US" sz="2000" dirty="0" smtClean="0">
                <a:solidFill>
                  <a:schemeClr val="tx1"/>
                </a:solidFill>
                <a:latin typeface="+mn-lt"/>
              </a:rPr>
              <a:t>Figure 18.3 Implementing JOIN, PROJECT, UNION, INTERSECTION, and SET DIFFERENCE by using sort-merge, where </a:t>
            </a:r>
            <a:r>
              <a:rPr lang="en-US" altLang="en-US" sz="2000" i="1" dirty="0" smtClean="0">
                <a:solidFill>
                  <a:schemeClr val="tx1"/>
                </a:solidFill>
                <a:latin typeface="+mn-lt"/>
              </a:rPr>
              <a:t>R</a:t>
            </a:r>
            <a:r>
              <a:rPr lang="en-US" altLang="en-US" sz="2000" dirty="0" smtClean="0">
                <a:solidFill>
                  <a:schemeClr val="tx1"/>
                </a:solidFill>
                <a:latin typeface="+mn-lt"/>
              </a:rPr>
              <a:t> has </a:t>
            </a:r>
            <a:r>
              <a:rPr lang="en-US" altLang="en-US" sz="2000" i="1" dirty="0" smtClean="0">
                <a:solidFill>
                  <a:schemeClr val="tx1"/>
                </a:solidFill>
                <a:latin typeface="+mn-lt"/>
              </a:rPr>
              <a:t>n</a:t>
            </a:r>
            <a:r>
              <a:rPr lang="en-US" altLang="en-US" sz="2000" dirty="0" smtClean="0">
                <a:solidFill>
                  <a:schemeClr val="tx1"/>
                </a:solidFill>
                <a:latin typeface="+mn-lt"/>
              </a:rPr>
              <a:t> tuples and </a:t>
            </a:r>
            <a:r>
              <a:rPr lang="en-US" altLang="en-US" sz="2000" i="1" dirty="0" smtClean="0">
                <a:solidFill>
                  <a:schemeClr val="tx1"/>
                </a:solidFill>
                <a:latin typeface="+mn-lt"/>
              </a:rPr>
              <a:t>S</a:t>
            </a:r>
            <a:r>
              <a:rPr lang="en-US" altLang="en-US" sz="2000" dirty="0" smtClean="0">
                <a:solidFill>
                  <a:schemeClr val="tx1"/>
                </a:solidFill>
                <a:latin typeface="+mn-lt"/>
              </a:rPr>
              <a:t> </a:t>
            </a:r>
            <a:r>
              <a:rPr lang="en-US" altLang="en-US" sz="2000" dirty="0">
                <a:solidFill>
                  <a:schemeClr val="tx1"/>
                </a:solidFill>
                <a:latin typeface="+mn-lt"/>
              </a:rPr>
              <a:t>has </a:t>
            </a:r>
            <a:r>
              <a:rPr lang="en-US" altLang="en-US" sz="2000" i="1" dirty="0">
                <a:solidFill>
                  <a:schemeClr val="tx1"/>
                </a:solidFill>
                <a:latin typeface="+mn-lt"/>
              </a:rPr>
              <a:t>m</a:t>
            </a:r>
            <a:r>
              <a:rPr lang="en-US" altLang="en-US" sz="2000" dirty="0">
                <a:solidFill>
                  <a:schemeClr val="tx1"/>
                </a:solidFill>
                <a:latin typeface="+mn-lt"/>
              </a:rPr>
              <a:t> tuples. (a) Implementing the </a:t>
            </a:r>
            <a:r>
              <a:rPr lang="en-US" altLang="en-US" sz="2000" dirty="0" smtClean="0">
                <a:solidFill>
                  <a:schemeClr val="tx1"/>
                </a:solidFill>
                <a:latin typeface="+mn-lt"/>
              </a:rPr>
              <a:t>operation</a:t>
            </a:r>
            <a:endParaRPr lang="en-US" altLang="en-US" sz="2000" dirty="0">
              <a:solidFill>
                <a:schemeClr val="tx1"/>
              </a:solidFill>
              <a:latin typeface="+mn-lt"/>
            </a:endParaRPr>
          </a:p>
        </p:txBody>
      </p:sp>
      <p:pic>
        <p:nvPicPr>
          <p:cNvPr id="8" name="Picture 7" descr="T left headed arrow R to the power natural join sub A equals B to the power S period."/>
          <p:cNvPicPr>
            <a:picLocks noChangeAspect="1"/>
          </p:cNvPicPr>
          <p:nvPr/>
        </p:nvPicPr>
        <p:blipFill rotWithShape="1">
          <a:blip r:embed="rId2"/>
          <a:srcRect l="2668" t="8859" r="-1"/>
          <a:stretch/>
        </p:blipFill>
        <p:spPr>
          <a:xfrm>
            <a:off x="5966460" y="2331720"/>
            <a:ext cx="1548647" cy="329853"/>
          </a:xfrm>
          <a:prstGeom prst="rect">
            <a:avLst/>
          </a:prstGeom>
        </p:spPr>
      </p:pic>
      <p:pic>
        <p:nvPicPr>
          <p:cNvPr id="6" name="Picture 3" descr="Computer code has 25 lines. The lines read as follows. Line 1. sort the tuples in R on attribute A semicolon  left parenthesis asterisk assume R has n tuples left parenthesis records right parenthesis asterisk right parenthesis. Line 2. sort the tuples in S on attribute B semicolon left parenthesis asterisk assume S has m tuples left parenthesis records right parenthesis asterisk right parenthesis. Line 3. set i left headed arrow 1 comma j left headed arrow 1 semicolon. Line 4. while left parenthesis i less than sign equals n right parenthesis and left parenthesis j less than sign equals m right parenthesis. Line 5. do left brace if R left parenthesis i right parenthesis left bracket A right bracket greater than sign S left parenthesis j right parenthesis left bracket B right bracket. Line 6, indented once. then set j left headed arrow j plus 1. Line 7, indented once. else if R left parenthesis i right parenthesis left bracket A right bracket less than sign S left parenthesis j right parenthesis left bracket B right bracket. Line 8, indented twice. then set i left headed arrow i plus 1. Line 9, indented once. else left brace  left parenthesis asterisk R left parenthesis i right parenthesis left bracket A right bracket  equals S left parenthesis j right parenthesis left bracket B right bracket comma  so we output a matched tuple asterisk right parenthesis. Line 10, indented 3 times. output the combined tuple less than sign R left parenthesis i right parenthesis comma S left parenthesis j right parenthesis greater than sign to T semicolon. Line 11, indented 3 times. left parenthesis asterisk output other tuples that match R left parenthesis i right parenthesis comma if any asterisk right parenthesis. Line 12, indented 3 times. set I left headed arrow j plus 1 semicolon. Line 13, indented 3 times. while left parenthesis l less than sign equals m right parenthesis and left parenthesis R left parenthesis i right parenthesis left bracket A right bracket equals S left parenthesis l right parenthesis left bracket B right bracket right parenthesis. Line 14, indented 3 times. do left brace output the combined tuple less than sign R left parenthesis i right parenthesis comma S left parenthesis l right parenthesis greater than sign to T semicolon. Line 15, indented 5 times. set l left headed arrow l plus 1. Line 16, indented 3 times. right brace. Line 17, indented once. left parenthesis asterisk output other tuples that match S left parenthesis j right parenthesis comma if any asterisk right parenthesis. Line 18, indented once. set k left headed arrow i plus 1 semicolon. Line 19, indented once. while left parenthesis k less than sign equals n right parenthesis and left parenthesis R left parenthesis k right parenthesis left bracket A right bracket equals S left parenthesis j right parenthesis left bracket B right bracket right parenthesis. Line 20, indented once. do left brace output the combined tuple less than sign R left parenthesis k right parenthesis comma S left parenthesis j right parenthesis greater than sign to T semicolon. Line 21, indented 4 times. set k left headed arrow k plus 1. Line 22, indented once. right brace. Line 23, indented once. set i left headed arrow k comma j left headed arrow l. Line 24, indented once. right brace. Line 25. right brac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53722" y="2844435"/>
            <a:ext cx="4236556" cy="3585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940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18.4 Implementing </a:t>
            </a:r>
            <a:r>
              <a:rPr lang="en-US" altLang="en-US" sz="3200" dirty="0"/>
              <a:t>the JOIN </a:t>
            </a:r>
            <a:r>
              <a:rPr lang="en-US" altLang="en-US" sz="3200" dirty="0" smtClean="0"/>
              <a:t>Operation </a:t>
            </a:r>
            <a:r>
              <a:rPr lang="en-US" altLang="en-US" sz="2000" b="0" dirty="0" smtClean="0"/>
              <a:t>(3 </a:t>
            </a:r>
            <a:r>
              <a:rPr lang="en-US" altLang="en-US" sz="2000" b="0" dirty="0"/>
              <a:t>of </a:t>
            </a:r>
            <a:r>
              <a:rPr lang="en-US" altLang="en-US" sz="2000" b="0" dirty="0" smtClean="0"/>
              <a:t>9)</a:t>
            </a:r>
            <a:endParaRPr lang="en-US" sz="2000" dirty="0"/>
          </a:p>
        </p:txBody>
      </p:sp>
      <p:sp>
        <p:nvSpPr>
          <p:cNvPr id="4" name="Text Placeholder 3"/>
          <p:cNvSpPr>
            <a:spLocks noGrp="1"/>
          </p:cNvSpPr>
          <p:nvPr>
            <p:ph type="body" idx="2"/>
          </p:nvPr>
        </p:nvSpPr>
        <p:spPr>
          <a:xfrm>
            <a:off x="457199" y="1618841"/>
            <a:ext cx="4376057" cy="418196"/>
          </a:xfrm>
        </p:spPr>
        <p:txBody>
          <a:bodyPr/>
          <a:lstStyle/>
          <a:p>
            <a:pPr marL="0" indent="0">
              <a:buNone/>
            </a:pPr>
            <a:r>
              <a:rPr lang="en-US" altLang="en-US" sz="2400" dirty="0" smtClean="0">
                <a:solidFill>
                  <a:schemeClr val="tx1"/>
                </a:solidFill>
                <a:latin typeface="+mn-lt"/>
              </a:rPr>
              <a:t>(</a:t>
            </a:r>
            <a:r>
              <a:rPr lang="en-US" altLang="en-US" sz="2400" dirty="0">
                <a:solidFill>
                  <a:schemeClr val="tx1"/>
                </a:solidFill>
                <a:latin typeface="+mn-lt"/>
              </a:rPr>
              <a:t>b) Implementing the </a:t>
            </a:r>
            <a:r>
              <a:rPr lang="en-US" altLang="en-US" sz="2400" dirty="0" smtClean="0">
                <a:solidFill>
                  <a:schemeClr val="tx1"/>
                </a:solidFill>
                <a:latin typeface="+mn-lt"/>
              </a:rPr>
              <a:t>operation</a:t>
            </a:r>
            <a:endParaRPr lang="en-US" altLang="en-US" sz="2400" dirty="0">
              <a:solidFill>
                <a:schemeClr val="tx1"/>
              </a:solidFill>
              <a:latin typeface="+mn-lt"/>
            </a:endParaRPr>
          </a:p>
        </p:txBody>
      </p:sp>
      <p:graphicFrame>
        <p:nvGraphicFramePr>
          <p:cNvPr id="7" name="Object 6" descr="T left headed arrow pi sub left angle bracket attribute list right angle bracket left parenthesis R right parenthesis period."/>
          <p:cNvGraphicFramePr>
            <a:graphicFrameLocks noChangeAspect="1"/>
          </p:cNvGraphicFramePr>
          <p:nvPr>
            <p:extLst>
              <p:ext uri="{D42A27DB-BD31-4B8C-83A1-F6EECF244321}">
                <p14:modId xmlns:p14="http://schemas.microsoft.com/office/powerpoint/2010/main" val="3417312959"/>
              </p:ext>
            </p:extLst>
          </p:nvPr>
        </p:nvGraphicFramePr>
        <p:xfrm>
          <a:off x="4845367" y="1705712"/>
          <a:ext cx="2422117" cy="441671"/>
        </p:xfrm>
        <a:graphic>
          <a:graphicData uri="http://schemas.openxmlformats.org/presentationml/2006/ole">
            <mc:AlternateContent xmlns:mc="http://schemas.openxmlformats.org/markup-compatibility/2006">
              <mc:Choice xmlns:v="urn:schemas-microsoft-com:vml" Requires="v">
                <p:oleObj spid="_x0000_s4132" name="Equation" r:id="rId3" imgW="1257120" imgH="228600" progId="Equation.DSMT4">
                  <p:embed/>
                </p:oleObj>
              </mc:Choice>
              <mc:Fallback>
                <p:oleObj name="Equation" r:id="rId3" imgW="1257120" imgH="228600" progId="Equation.DSMT4">
                  <p:embed/>
                  <p:pic>
                    <p:nvPicPr>
                      <p:cNvPr id="9" name="Object 8"/>
                      <p:cNvPicPr/>
                      <p:nvPr/>
                    </p:nvPicPr>
                    <p:blipFill>
                      <a:blip r:embed="rId4"/>
                      <a:stretch>
                        <a:fillRect/>
                      </a:stretch>
                    </p:blipFill>
                    <p:spPr>
                      <a:xfrm>
                        <a:off x="4845367" y="1705712"/>
                        <a:ext cx="2422117" cy="441671"/>
                      </a:xfrm>
                      <a:prstGeom prst="rect">
                        <a:avLst/>
                      </a:prstGeom>
                    </p:spPr>
                  </p:pic>
                </p:oleObj>
              </mc:Fallback>
            </mc:AlternateContent>
          </a:graphicData>
        </a:graphic>
      </p:graphicFrame>
      <p:pic>
        <p:nvPicPr>
          <p:cNvPr id="5" name="Picture 2" descr="Computer code. The code has 13 lines. The lines read as follows. Line 1. create a tuple t left bracket less than sign attribute list greater than sign right bracket in T prime for each tuple t in R semicolon. Line 2, indented once. left parenthesis asterisk T prime contains the projection results before duplicate elimination asterisk right parenthesis. Line 3. if less than sign attribute list greater than sign includes a key of R. Line 4, indented once. then T left headed arrow T prime. Line 5. else left brace sort the tuples in T prime semicolon. Line 6, indented twice. set i left headed arrow 1 comma j left headed arrow 2 semicolon. Line 7, indented twice. while i less than sign equals n. Line 8, indented twice. do left brace output the tuple T prime left bracket i right bracket to T semicolon. Line 9, indented 3 times. while T prime left bracket i right bracket equals T prime left bracket j right bracket and j less than sign equals n do j left headed arrow j plus 1 semicolon left parenthesis asterisk eliminate duplicates asterisk right parenthesis. Line 10, indented 3 times. i left headed arrow j semicolon j left headed arrow i plus 1. Line 11, indented twice. right brace. Line 12. right brace. Line 13. left parenthesis asterisk T contains the projection result after duplicate elimination asterisk right parenthesi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0061" y="2427890"/>
            <a:ext cx="7583876" cy="3531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2701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18.4 Implementing </a:t>
            </a:r>
            <a:r>
              <a:rPr lang="en-US" altLang="en-US" sz="3200" dirty="0"/>
              <a:t>the JOIN </a:t>
            </a:r>
            <a:r>
              <a:rPr lang="en-US" altLang="en-US" sz="3200" dirty="0" smtClean="0"/>
              <a:t>Operation </a:t>
            </a:r>
            <a:r>
              <a:rPr lang="en-US" altLang="en-US" sz="2000" b="0" dirty="0" smtClean="0"/>
              <a:t>(4 </a:t>
            </a:r>
            <a:r>
              <a:rPr lang="en-US" altLang="en-US" sz="2000" b="0" dirty="0"/>
              <a:t>of </a:t>
            </a:r>
            <a:r>
              <a:rPr lang="en-US" altLang="en-US" sz="2000" b="0" dirty="0" smtClean="0"/>
              <a:t>9)</a:t>
            </a:r>
            <a:endParaRPr lang="en-US" sz="2000" dirty="0"/>
          </a:p>
        </p:txBody>
      </p:sp>
      <p:sp>
        <p:nvSpPr>
          <p:cNvPr id="3" name="Text Placeholder 2"/>
          <p:cNvSpPr>
            <a:spLocks noGrp="1"/>
          </p:cNvSpPr>
          <p:nvPr>
            <p:ph type="body" idx="1"/>
          </p:nvPr>
        </p:nvSpPr>
        <p:spPr>
          <a:xfrm>
            <a:off x="457200" y="1600201"/>
            <a:ext cx="4361543" cy="463246"/>
          </a:xfrm>
        </p:spPr>
        <p:txBody>
          <a:bodyPr/>
          <a:lstStyle/>
          <a:p>
            <a:pPr marL="0" indent="0">
              <a:buNone/>
            </a:pPr>
            <a:r>
              <a:rPr lang="en-US" altLang="en-US" sz="2400" dirty="0" smtClean="0">
                <a:solidFill>
                  <a:schemeClr val="tx1"/>
                </a:solidFill>
                <a:latin typeface="+mn-lt"/>
              </a:rPr>
              <a:t>(</a:t>
            </a:r>
            <a:r>
              <a:rPr lang="en-US" altLang="en-US" sz="2400" dirty="0">
                <a:solidFill>
                  <a:schemeClr val="tx1"/>
                </a:solidFill>
                <a:latin typeface="+mn-lt"/>
              </a:rPr>
              <a:t>c) Implementing the </a:t>
            </a:r>
            <a:r>
              <a:rPr lang="en-US" altLang="en-US" sz="2400" dirty="0" smtClean="0">
                <a:solidFill>
                  <a:schemeClr val="tx1"/>
                </a:solidFill>
                <a:latin typeface="+mn-lt"/>
              </a:rPr>
              <a:t>operation</a:t>
            </a:r>
            <a:endParaRPr lang="en-US" altLang="en-US" sz="2400" dirty="0">
              <a:solidFill>
                <a:schemeClr val="tx1"/>
              </a:solidFill>
              <a:latin typeface="+mn-lt"/>
            </a:endParaRPr>
          </a:p>
        </p:txBody>
      </p:sp>
      <p:graphicFrame>
        <p:nvGraphicFramePr>
          <p:cNvPr id="7" name="Object 6" descr="T left headed arrow R union S period. "/>
          <p:cNvGraphicFramePr>
            <a:graphicFrameLocks noChangeAspect="1"/>
          </p:cNvGraphicFramePr>
          <p:nvPr>
            <p:extLst>
              <p:ext uri="{D42A27DB-BD31-4B8C-83A1-F6EECF244321}">
                <p14:modId xmlns:p14="http://schemas.microsoft.com/office/powerpoint/2010/main" val="3562926722"/>
              </p:ext>
            </p:extLst>
          </p:nvPr>
        </p:nvGraphicFramePr>
        <p:xfrm>
          <a:off x="4818743" y="1740496"/>
          <a:ext cx="1363938" cy="330789"/>
        </p:xfrm>
        <a:graphic>
          <a:graphicData uri="http://schemas.openxmlformats.org/presentationml/2006/ole">
            <mc:AlternateContent xmlns:mc="http://schemas.openxmlformats.org/markup-compatibility/2006">
              <mc:Choice xmlns:v="urn:schemas-microsoft-com:vml" Requires="v">
                <p:oleObj spid="_x0000_s5155" name="Equation" r:id="rId3" imgW="736560" imgH="177480" progId="Equation.DSMT4">
                  <p:embed/>
                </p:oleObj>
              </mc:Choice>
              <mc:Fallback>
                <p:oleObj name="Equation" r:id="rId3" imgW="736560" imgH="177480" progId="Equation.DSMT4">
                  <p:embed/>
                  <p:pic>
                    <p:nvPicPr>
                      <p:cNvPr id="7" name="Object 6" descr="T left headed arrow pi sub left angle bracket attribute list right angle bracket left parenthesis R right parenthesis period."/>
                      <p:cNvPicPr/>
                      <p:nvPr/>
                    </p:nvPicPr>
                    <p:blipFill>
                      <a:blip r:embed="rId4"/>
                      <a:stretch>
                        <a:fillRect/>
                      </a:stretch>
                    </p:blipFill>
                    <p:spPr>
                      <a:xfrm>
                        <a:off x="4818743" y="1740496"/>
                        <a:ext cx="1363938" cy="330789"/>
                      </a:xfrm>
                      <a:prstGeom prst="rect">
                        <a:avLst/>
                      </a:prstGeom>
                    </p:spPr>
                  </p:pic>
                </p:oleObj>
              </mc:Fallback>
            </mc:AlternateContent>
          </a:graphicData>
        </a:graphic>
      </p:graphicFrame>
      <p:pic>
        <p:nvPicPr>
          <p:cNvPr id="5" name="Picture 4" descr="Computer code has 15 lines. The lines read as follows. Line 1. sort the tuples in R and S using the same unique sort attributes semicolon. Line 2. set i left headed arrow 1 comma j left headed arrow 1 semicolon. Line 3. while left parenthesis i less than sign equals n right parenthesis and left parenthesis j less than sign equals m right parenthesis. Line 4. do left brace if R left parenthesis i right parenthesis greater than sign S left parenthesis j right parenthesis. Line 5, indented twice. then left brace output S left parenthesis j right parenthesis to T semicolon. Line 6, indented 3 times. set j left headed arrow j plus 1. Line 7, indented twice. right brace. Line 8, indented once. else if R left parenthesis i right parenthesis less than sign S left parenthesis j right parenthesis. Line 9, indented twice. then left brace output R left parenthesis i right parenthesis to T semicolon. Line 10, indented 3 times. set i left headed arrow i plus 1. Line 11, indented twice. right brace. Line 12, indented once. else set j left headed arrow j plus 1 left parenthesis asterisk R left parenthesis i right parenthesis equals S left parenthesis j right parenthesis comma so we skip one of the duplicate tuples asterisk right parenthesis. Line 13. right brace. Line 14. if left parenthesis i less than sign equals n right parenthesis then add tuples R left parenthesis i right parenthesis to R left parenthesis n right parenthesis to T semicolon. Line 15. if left parenthesis j less than sign equals m right parenthesis then add tuples S left parenthesis j right parenthesis to S left parenthesis m right parenthesis to T semicolo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3991" y="2409913"/>
            <a:ext cx="7476019" cy="3466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1069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Introduction</a:t>
            </a:r>
            <a:endParaRPr lang="en-US" dirty="0"/>
          </a:p>
        </p:txBody>
      </p:sp>
      <p:sp>
        <p:nvSpPr>
          <p:cNvPr id="8" name="Text Placeholder 7"/>
          <p:cNvSpPr>
            <a:spLocks noGrp="1"/>
          </p:cNvSpPr>
          <p:nvPr>
            <p:ph type="body" idx="1"/>
          </p:nvPr>
        </p:nvSpPr>
        <p:spPr/>
        <p:txBody>
          <a:bodyPr/>
          <a:lstStyle/>
          <a:p>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 </a:t>
            </a:r>
            <a:r>
              <a:rPr lang="en-US" altLang="en-US" sz="2400" dirty="0">
                <a:latin typeface="+mn-lt"/>
              </a:rPr>
              <a:t>techniques to process a query</a:t>
            </a:r>
          </a:p>
          <a:p>
            <a:pPr lvl="1"/>
            <a:r>
              <a:rPr lang="en-US" altLang="en-US" sz="2400" dirty="0">
                <a:latin typeface="+mn-lt"/>
              </a:rPr>
              <a:t>Scanner identifies query tokens</a:t>
            </a:r>
          </a:p>
          <a:p>
            <a:pPr lvl="1"/>
            <a:r>
              <a:rPr lang="en-US" altLang="en-US" sz="2400" dirty="0">
                <a:latin typeface="+mn-lt"/>
              </a:rPr>
              <a:t>Parser checks the query syntax</a:t>
            </a:r>
          </a:p>
          <a:p>
            <a:pPr lvl="1"/>
            <a:r>
              <a:rPr lang="en-US" altLang="en-US" sz="2400" dirty="0">
                <a:latin typeface="+mn-lt"/>
              </a:rPr>
              <a:t>Validation checks all attribute and relation names</a:t>
            </a:r>
          </a:p>
          <a:p>
            <a:pPr lvl="1"/>
            <a:r>
              <a:rPr lang="en-US" altLang="en-US" sz="2400" dirty="0">
                <a:latin typeface="+mn-lt"/>
              </a:rPr>
              <a:t>Query tree (or query graph) created</a:t>
            </a:r>
          </a:p>
          <a:p>
            <a:pPr lvl="1"/>
            <a:r>
              <a:rPr lang="en-US" altLang="en-US" sz="2400" dirty="0">
                <a:latin typeface="+mn-lt"/>
              </a:rPr>
              <a:t>Execution strategy or query plan devised</a:t>
            </a:r>
          </a:p>
          <a:p>
            <a:r>
              <a:rPr lang="en-US" altLang="en-US" sz="2400" dirty="0">
                <a:latin typeface="+mn-lt"/>
              </a:rPr>
              <a:t>Query optimization</a:t>
            </a:r>
          </a:p>
          <a:p>
            <a:pPr lvl="1"/>
            <a:r>
              <a:rPr lang="en-US" altLang="en-US" sz="2400" dirty="0">
                <a:latin typeface="+mn-lt"/>
              </a:rPr>
              <a:t>Planning a good execution </a:t>
            </a:r>
            <a:r>
              <a:rPr lang="en-US" altLang="en-US" sz="2400" dirty="0" smtClean="0">
                <a:latin typeface="+mn-lt"/>
              </a:rPr>
              <a:t>strategy</a:t>
            </a:r>
            <a:endParaRPr lang="en-US" altLang="en-US" sz="2400" dirty="0">
              <a:latin typeface="+mn-lt"/>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18.4 Implementing </a:t>
            </a:r>
            <a:r>
              <a:rPr lang="en-US" altLang="en-US" sz="3200" dirty="0"/>
              <a:t>the JOIN </a:t>
            </a:r>
            <a:r>
              <a:rPr lang="en-US" altLang="en-US" sz="3200" dirty="0" smtClean="0"/>
              <a:t>Operation </a:t>
            </a:r>
            <a:r>
              <a:rPr lang="en-US" altLang="en-US" sz="2000" b="0" dirty="0" smtClean="0"/>
              <a:t>(5 </a:t>
            </a:r>
            <a:r>
              <a:rPr lang="en-US" altLang="en-US" sz="2000" b="0" dirty="0"/>
              <a:t>of 9</a:t>
            </a:r>
            <a:r>
              <a:rPr lang="en-US" altLang="en-US" sz="2000" b="0" dirty="0" smtClean="0"/>
              <a:t>)</a:t>
            </a:r>
            <a:endParaRPr lang="en-US" sz="2000" dirty="0"/>
          </a:p>
        </p:txBody>
      </p:sp>
      <p:sp>
        <p:nvSpPr>
          <p:cNvPr id="3" name="Text Placeholder 2"/>
          <p:cNvSpPr>
            <a:spLocks noGrp="1"/>
          </p:cNvSpPr>
          <p:nvPr>
            <p:ph type="body" idx="1"/>
          </p:nvPr>
        </p:nvSpPr>
        <p:spPr>
          <a:xfrm>
            <a:off x="457200" y="1600201"/>
            <a:ext cx="8229600" cy="424817"/>
          </a:xfrm>
        </p:spPr>
        <p:txBody>
          <a:bodyPr/>
          <a:lstStyle/>
          <a:p>
            <a:pPr marL="0" indent="0">
              <a:buNone/>
            </a:pPr>
            <a:r>
              <a:rPr lang="en-US" altLang="en-US" sz="2400" dirty="0" smtClean="0">
                <a:solidFill>
                  <a:schemeClr val="tx1"/>
                </a:solidFill>
                <a:latin typeface="+mn-lt"/>
              </a:rPr>
              <a:t>(</a:t>
            </a:r>
            <a:r>
              <a:rPr lang="en-US" altLang="en-US" sz="2400" dirty="0">
                <a:solidFill>
                  <a:schemeClr val="tx1"/>
                </a:solidFill>
                <a:latin typeface="+mn-lt"/>
              </a:rPr>
              <a:t>d) Implementing the </a:t>
            </a:r>
            <a:r>
              <a:rPr lang="en-US" altLang="en-US" sz="2400" dirty="0" smtClean="0">
                <a:solidFill>
                  <a:schemeClr val="tx1"/>
                </a:solidFill>
                <a:latin typeface="+mn-lt"/>
              </a:rPr>
              <a:t>operation</a:t>
            </a:r>
            <a:endParaRPr lang="en-US" altLang="en-US" sz="2400" dirty="0">
              <a:solidFill>
                <a:schemeClr val="tx1"/>
              </a:solidFill>
              <a:latin typeface="+mn-lt"/>
            </a:endParaRPr>
          </a:p>
        </p:txBody>
      </p:sp>
      <p:graphicFrame>
        <p:nvGraphicFramePr>
          <p:cNvPr id="7" name="Object 6" descr="T left headed arrow R intersection S period."/>
          <p:cNvGraphicFramePr>
            <a:graphicFrameLocks noChangeAspect="1"/>
          </p:cNvGraphicFramePr>
          <p:nvPr>
            <p:extLst>
              <p:ext uri="{D42A27DB-BD31-4B8C-83A1-F6EECF244321}">
                <p14:modId xmlns:p14="http://schemas.microsoft.com/office/powerpoint/2010/main" val="3647681982"/>
              </p:ext>
            </p:extLst>
          </p:nvPr>
        </p:nvGraphicFramePr>
        <p:xfrm>
          <a:off x="4795602" y="1741993"/>
          <a:ext cx="1337063" cy="324271"/>
        </p:xfrm>
        <a:graphic>
          <a:graphicData uri="http://schemas.openxmlformats.org/presentationml/2006/ole">
            <mc:AlternateContent xmlns:mc="http://schemas.openxmlformats.org/markup-compatibility/2006">
              <mc:Choice xmlns:v="urn:schemas-microsoft-com:vml" Requires="v">
                <p:oleObj spid="_x0000_s6177" name="Equation" r:id="rId3" imgW="736560" imgH="177480" progId="Equation.DSMT4">
                  <p:embed/>
                </p:oleObj>
              </mc:Choice>
              <mc:Fallback>
                <p:oleObj name="Equation" r:id="rId3" imgW="736560" imgH="177480" progId="Equation.DSMT4">
                  <p:embed/>
                  <p:pic>
                    <p:nvPicPr>
                      <p:cNvPr id="7" name="Object 6" descr="T left headed arrow R union S period. "/>
                      <p:cNvPicPr/>
                      <p:nvPr/>
                    </p:nvPicPr>
                    <p:blipFill>
                      <a:blip r:embed="rId4"/>
                      <a:stretch>
                        <a:fillRect/>
                      </a:stretch>
                    </p:blipFill>
                    <p:spPr>
                      <a:xfrm>
                        <a:off x="4795602" y="1741993"/>
                        <a:ext cx="1337063" cy="324271"/>
                      </a:xfrm>
                      <a:prstGeom prst="rect">
                        <a:avLst/>
                      </a:prstGeom>
                    </p:spPr>
                  </p:pic>
                </p:oleObj>
              </mc:Fallback>
            </mc:AlternateContent>
          </a:graphicData>
        </a:graphic>
      </p:graphicFrame>
      <p:pic>
        <p:nvPicPr>
          <p:cNvPr id="5" name="Picture 1" descr="Computer code has 11 lines. The lines read as follows. Line 1. sort the tuples in R and S using the same unique sort attributes semicolon. Line 2. set i left headed arrow 1 comma j left headed arrow 1 semicolon. Line 3. while left parenthesis i less than sign equals n right parenthesis and left parenthesis j less than sign equals m right parenthesis. Line 4. do left brace if R left parenthesis i right parenthesis greater than sign S left parenthesis j right parenthesis. Line 5, indented twice. then set j left headed arrow j plus 1. Line 6, indented once. else if R left parenthesis i right parenthesis less than sign S left parenthesis j right parenthesis. Line 7, indented twice. then set i left headed arrow i plus 1. Line 8, indented once. else left brace output R left parenthesis j right parenthesis to T semicolon left parenthesis asterisk R left parenthesis i right parenthesis equals S left parenthesis j right parenthesis comma so we output the tuple asterisk right parenthesis. Line 9, indented 3 times. set i left headed arrow i plus 1 comma j left headed arrow j plus 1. Line 10, indented once. right brace. Line 11. right brace."/>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451102"/>
            <a:ext cx="7772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6587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18.4 Implementing </a:t>
            </a:r>
            <a:r>
              <a:rPr lang="en-US" altLang="en-US" sz="3200" dirty="0"/>
              <a:t>the JOIN </a:t>
            </a:r>
            <a:r>
              <a:rPr lang="en-US" altLang="en-US" sz="3200" dirty="0" smtClean="0"/>
              <a:t>Operation </a:t>
            </a:r>
            <a:r>
              <a:rPr lang="en-US" altLang="en-US" sz="2000" b="0" dirty="0" smtClean="0"/>
              <a:t>(6 </a:t>
            </a:r>
            <a:r>
              <a:rPr lang="en-US" altLang="en-US" sz="2000" b="0" dirty="0"/>
              <a:t>of </a:t>
            </a:r>
            <a:r>
              <a:rPr lang="en-US" altLang="en-US" sz="2000" b="0" dirty="0" smtClean="0"/>
              <a:t>9)</a:t>
            </a:r>
            <a:endParaRPr lang="en-US" sz="2000" dirty="0"/>
          </a:p>
        </p:txBody>
      </p:sp>
      <p:sp>
        <p:nvSpPr>
          <p:cNvPr id="3" name="Text Placeholder 2"/>
          <p:cNvSpPr>
            <a:spLocks noGrp="1"/>
          </p:cNvSpPr>
          <p:nvPr>
            <p:ph type="body" idx="1"/>
          </p:nvPr>
        </p:nvSpPr>
        <p:spPr>
          <a:xfrm>
            <a:off x="457201" y="1600201"/>
            <a:ext cx="8229600" cy="518885"/>
          </a:xfrm>
        </p:spPr>
        <p:txBody>
          <a:bodyPr/>
          <a:lstStyle/>
          <a:p>
            <a:pPr marL="0" indent="0">
              <a:buNone/>
            </a:pPr>
            <a:r>
              <a:rPr lang="en-US" altLang="en-US" sz="2400" dirty="0" smtClean="0">
                <a:solidFill>
                  <a:schemeClr val="tx1"/>
                </a:solidFill>
                <a:latin typeface="+mn-lt"/>
              </a:rPr>
              <a:t>(</a:t>
            </a:r>
            <a:r>
              <a:rPr lang="en-US" altLang="en-US" sz="2400" dirty="0">
                <a:solidFill>
                  <a:schemeClr val="tx1"/>
                </a:solidFill>
                <a:latin typeface="+mn-lt"/>
              </a:rPr>
              <a:t>e) Implementing the </a:t>
            </a:r>
            <a:r>
              <a:rPr lang="en-US" altLang="en-US" sz="2400" dirty="0" smtClean="0">
                <a:solidFill>
                  <a:schemeClr val="tx1"/>
                </a:solidFill>
                <a:latin typeface="+mn-lt"/>
              </a:rPr>
              <a:t>operation T ← </a:t>
            </a:r>
            <a:r>
              <a:rPr lang="en-US" altLang="en-US" sz="2400" i="1" dirty="0" smtClean="0">
                <a:solidFill>
                  <a:schemeClr val="tx1"/>
                </a:solidFill>
                <a:latin typeface="+mn-lt"/>
              </a:rPr>
              <a:t>R</a:t>
            </a:r>
            <a:r>
              <a:rPr lang="en-US" altLang="en-US" sz="2400" dirty="0" smtClean="0">
                <a:solidFill>
                  <a:schemeClr val="tx1"/>
                </a:solidFill>
                <a:latin typeface="+mn-lt"/>
              </a:rPr>
              <a:t>−</a:t>
            </a:r>
            <a:r>
              <a:rPr lang="en-US" altLang="en-US" sz="2400" i="1" dirty="0" smtClean="0">
                <a:solidFill>
                  <a:schemeClr val="tx1"/>
                </a:solidFill>
                <a:latin typeface="+mn-lt"/>
              </a:rPr>
              <a:t>S</a:t>
            </a:r>
            <a:endParaRPr lang="en-US" altLang="en-US" sz="2400" i="1" dirty="0">
              <a:solidFill>
                <a:schemeClr val="tx1"/>
              </a:solidFill>
              <a:latin typeface="+mn-lt"/>
            </a:endParaRPr>
          </a:p>
        </p:txBody>
      </p:sp>
      <p:pic>
        <p:nvPicPr>
          <p:cNvPr id="6" name="Picture 3" descr="Computer code has 12 lines. The lines read as follows. Line 1. sort the tuples in R and S using the same unique sort attributes semicolon. Line 2. set i left headed arrow 1 comma j left headed arrow 1 semicolon. Line 3. while left parenthesis i less than sign equals n right parenthesis and left parenthesis j less than sign equals m right parenthesis. Line 4. do left brace if R left parenthesis i right parenthesis greater than sign S left parenthesis j right parenthesis. Line 5, indented twice. then set j left headed arrow j plus 1. Line 6, indented once. else if R left parenthesis i right parenthesis less than sign S left parenthesis j right parenthesis. Line 7, indented twice. then left brace output R left parenthesis i right parenthesis to T semicolon left parenthesis asterisk R left parenthesis i right parenthesis has no matching S left parenthesis j right parenthesis comma so output R left parenthesis i right parenthesis asterisk right parenthesis. Line 8, indented 3 times. set i left headed arrow i plus 1. Line 9, indented twice. right brace. Line 10, indented once. else set i left headed arrow i plus 1 comma j left headed arrow j plus 1. Line 11. right brace. Line 12. if left parenthesis i less than sign equals n right parenthesis then add tuples R left parenthesis i right parenthesis to R left parenthesis n right parenthesis to T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189" y="2491881"/>
            <a:ext cx="7893621" cy="314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25860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18.4 Implementing </a:t>
            </a:r>
            <a:r>
              <a:rPr lang="en-US" altLang="en-US" sz="3200" dirty="0"/>
              <a:t>the JOIN </a:t>
            </a:r>
            <a:r>
              <a:rPr lang="en-US" altLang="en-US" sz="3200" dirty="0" smtClean="0"/>
              <a:t>Operation </a:t>
            </a:r>
            <a:r>
              <a:rPr lang="en-US" altLang="en-US" sz="2000" b="0" dirty="0" smtClean="0"/>
              <a:t>(7 </a:t>
            </a:r>
            <a:r>
              <a:rPr lang="en-US" altLang="en-US" sz="2000" b="0" dirty="0"/>
              <a:t>of </a:t>
            </a:r>
            <a:r>
              <a:rPr lang="en-US" altLang="en-US" sz="2000" b="0" dirty="0" smtClean="0"/>
              <a:t>9)</a:t>
            </a:r>
            <a:endParaRPr lang="en-US" sz="2000" dirty="0"/>
          </a:p>
        </p:txBody>
      </p:sp>
      <p:sp>
        <p:nvSpPr>
          <p:cNvPr id="3" name="Text Placeholder 2"/>
          <p:cNvSpPr>
            <a:spLocks noGrp="1"/>
          </p:cNvSpPr>
          <p:nvPr>
            <p:ph type="body" idx="1"/>
          </p:nvPr>
        </p:nvSpPr>
        <p:spPr>
          <a:xfrm>
            <a:off x="457200" y="1600200"/>
            <a:ext cx="8229600" cy="4655457"/>
          </a:xfrm>
        </p:spPr>
        <p:txBody>
          <a:bodyPr/>
          <a:lstStyle/>
          <a:p>
            <a:r>
              <a:rPr lang="en-US" altLang="en-US" sz="2400" dirty="0">
                <a:latin typeface="+mn-lt"/>
              </a:rPr>
              <a:t>Available buffer space has important effect on some JOIN algorithms</a:t>
            </a:r>
          </a:p>
          <a:p>
            <a:r>
              <a:rPr lang="en-US" altLang="en-US" sz="2400" dirty="0">
                <a:latin typeface="+mn-lt"/>
              </a:rPr>
              <a:t>Nested-loop approach</a:t>
            </a:r>
          </a:p>
          <a:p>
            <a:pPr lvl="1"/>
            <a:r>
              <a:rPr lang="en-US" altLang="en-US" sz="2400" dirty="0">
                <a:latin typeface="+mn-lt"/>
              </a:rPr>
              <a:t>Read as many blocks as possible at a time into memory from the file whose records are used for the outer loop</a:t>
            </a:r>
          </a:p>
          <a:p>
            <a:pPr lvl="1"/>
            <a:r>
              <a:rPr lang="en-US" altLang="en-US" sz="2400" dirty="0">
                <a:latin typeface="+mn-lt"/>
              </a:rPr>
              <a:t>Advantageous to use the file with fewer blocks as the outer-loop </a:t>
            </a:r>
            <a:r>
              <a:rPr lang="en-US" altLang="en-US" sz="2400" dirty="0" smtClean="0">
                <a:latin typeface="+mn-lt"/>
              </a:rPr>
              <a:t>file</a:t>
            </a:r>
            <a:endParaRPr lang="en-US" altLang="en-US" sz="2400" dirty="0">
              <a:latin typeface="+mn-lt"/>
            </a:endParaRPr>
          </a:p>
        </p:txBody>
      </p:sp>
    </p:spTree>
    <p:extLst>
      <p:ext uri="{BB962C8B-B14F-4D97-AF65-F5344CB8AC3E}">
        <p14:creationId xmlns:p14="http://schemas.microsoft.com/office/powerpoint/2010/main" val="1099681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18.4 Implementing </a:t>
            </a:r>
            <a:r>
              <a:rPr lang="en-US" altLang="en-US" sz="3200" dirty="0"/>
              <a:t>the JOIN </a:t>
            </a:r>
            <a:r>
              <a:rPr lang="en-US" altLang="en-US" sz="3200" dirty="0" smtClean="0"/>
              <a:t>Operation </a:t>
            </a:r>
            <a:r>
              <a:rPr lang="en-US" altLang="en-US" sz="2000" b="0" dirty="0" smtClean="0"/>
              <a:t>(8 </a:t>
            </a:r>
            <a:r>
              <a:rPr lang="en-US" altLang="en-US" sz="2000" b="0" dirty="0"/>
              <a:t>of </a:t>
            </a:r>
            <a:r>
              <a:rPr lang="en-US" altLang="en-US" sz="2000" b="0" dirty="0" smtClean="0"/>
              <a:t>9)</a:t>
            </a:r>
            <a:endParaRPr lang="en-US" sz="2000" dirty="0"/>
          </a:p>
        </p:txBody>
      </p:sp>
      <p:sp>
        <p:nvSpPr>
          <p:cNvPr id="3" name="Text Placeholder 2"/>
          <p:cNvSpPr>
            <a:spLocks noGrp="1"/>
          </p:cNvSpPr>
          <p:nvPr>
            <p:ph type="body" idx="1"/>
          </p:nvPr>
        </p:nvSpPr>
        <p:spPr/>
        <p:txBody>
          <a:bodyPr/>
          <a:lstStyle/>
          <a:p>
            <a:r>
              <a:rPr lang="en-US" altLang="en-US" sz="2400" dirty="0">
                <a:latin typeface="+mn-lt"/>
              </a:rPr>
              <a:t>Join selection factor</a:t>
            </a:r>
          </a:p>
          <a:p>
            <a:pPr lvl="1"/>
            <a:r>
              <a:rPr lang="en-US" altLang="en-US" sz="2400" dirty="0">
                <a:latin typeface="+mn-lt"/>
              </a:rPr>
              <a:t>Fraction of records in one file that will be joined with records in another file</a:t>
            </a:r>
          </a:p>
          <a:p>
            <a:pPr lvl="1"/>
            <a:r>
              <a:rPr lang="en-US" altLang="en-US" sz="2400" dirty="0">
                <a:latin typeface="+mn-lt"/>
              </a:rPr>
              <a:t>Depends on the particular equijoin condition with another file</a:t>
            </a:r>
          </a:p>
          <a:p>
            <a:pPr lvl="1"/>
            <a:r>
              <a:rPr lang="en-US" altLang="en-US" sz="2400" dirty="0">
                <a:latin typeface="+mn-lt"/>
              </a:rPr>
              <a:t>Affects join performance</a:t>
            </a:r>
          </a:p>
          <a:p>
            <a:r>
              <a:rPr lang="en-US" altLang="en-US" sz="2400" dirty="0">
                <a:latin typeface="+mn-lt"/>
              </a:rPr>
              <a:t>Partition-hash join</a:t>
            </a:r>
          </a:p>
          <a:p>
            <a:pPr lvl="1"/>
            <a:r>
              <a:rPr lang="en-US" altLang="en-US" sz="2400" dirty="0">
                <a:latin typeface="+mn-lt"/>
              </a:rPr>
              <a:t>Each file is partitioned into </a:t>
            </a:r>
            <a:r>
              <a:rPr lang="en-US" altLang="en-US" sz="2400" i="1" dirty="0">
                <a:latin typeface="+mn-lt"/>
              </a:rPr>
              <a:t>M </a:t>
            </a:r>
            <a:r>
              <a:rPr lang="en-US" altLang="en-US" sz="2400" dirty="0">
                <a:latin typeface="+mn-lt"/>
              </a:rPr>
              <a:t>partitions using the same partitioning hash function on the join attributes</a:t>
            </a:r>
          </a:p>
          <a:p>
            <a:pPr lvl="1"/>
            <a:r>
              <a:rPr lang="en-US" altLang="en-US" sz="2400" dirty="0">
                <a:latin typeface="+mn-lt"/>
              </a:rPr>
              <a:t>Each pair of corresponding partitions is </a:t>
            </a:r>
            <a:r>
              <a:rPr lang="en-US" altLang="en-US" sz="2400" dirty="0" smtClean="0">
                <a:latin typeface="+mn-lt"/>
              </a:rPr>
              <a:t>joined</a:t>
            </a:r>
            <a:endParaRPr lang="en-US" altLang="en-US" sz="2400" dirty="0">
              <a:latin typeface="+mn-lt"/>
            </a:endParaRPr>
          </a:p>
        </p:txBody>
      </p:sp>
    </p:spTree>
    <p:extLst>
      <p:ext uri="{BB962C8B-B14F-4D97-AF65-F5344CB8AC3E}">
        <p14:creationId xmlns:p14="http://schemas.microsoft.com/office/powerpoint/2010/main" val="2426569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18.4 Implementing </a:t>
            </a:r>
            <a:r>
              <a:rPr lang="en-US" altLang="en-US" sz="3200" dirty="0"/>
              <a:t>the JOIN </a:t>
            </a:r>
            <a:r>
              <a:rPr lang="en-US" altLang="en-US" sz="3200" dirty="0" smtClean="0"/>
              <a:t>Operation </a:t>
            </a:r>
            <a:r>
              <a:rPr lang="en-US" altLang="en-US" sz="2000" b="0" dirty="0" smtClean="0"/>
              <a:t>(9 </a:t>
            </a:r>
            <a:r>
              <a:rPr lang="en-US" altLang="en-US" sz="2000" b="0" dirty="0"/>
              <a:t>of </a:t>
            </a:r>
            <a:r>
              <a:rPr lang="en-US" altLang="en-US" sz="2000" b="0" dirty="0" smtClean="0"/>
              <a:t>9)</a:t>
            </a:r>
            <a:endParaRPr lang="en-US" sz="2000" dirty="0"/>
          </a:p>
        </p:txBody>
      </p:sp>
      <p:sp>
        <p:nvSpPr>
          <p:cNvPr id="3" name="Text Placeholder 2"/>
          <p:cNvSpPr>
            <a:spLocks noGrp="1"/>
          </p:cNvSpPr>
          <p:nvPr>
            <p:ph type="body" idx="1"/>
          </p:nvPr>
        </p:nvSpPr>
        <p:spPr>
          <a:xfrm>
            <a:off x="457200" y="1600200"/>
            <a:ext cx="8229600" cy="4539343"/>
          </a:xfrm>
        </p:spPr>
        <p:txBody>
          <a:bodyPr/>
          <a:lstStyle/>
          <a:p>
            <a:r>
              <a:rPr lang="en-US" altLang="en-US" sz="2400" dirty="0">
                <a:latin typeface="+mn-lt"/>
              </a:rPr>
              <a:t>Hybrid hash-join</a:t>
            </a:r>
          </a:p>
          <a:p>
            <a:pPr lvl="1"/>
            <a:r>
              <a:rPr lang="en-US" altLang="en-US" sz="2400" dirty="0">
                <a:latin typeface="+mn-lt"/>
              </a:rPr>
              <a:t>Variation of partition hash-join</a:t>
            </a:r>
          </a:p>
          <a:p>
            <a:pPr lvl="1"/>
            <a:r>
              <a:rPr lang="en-US" altLang="en-US" sz="2400" dirty="0">
                <a:latin typeface="+mn-lt"/>
              </a:rPr>
              <a:t>Joining phase for one of the partitions is included in the partition</a:t>
            </a:r>
          </a:p>
          <a:p>
            <a:pPr lvl="1"/>
            <a:r>
              <a:rPr lang="en-US" altLang="en-US" sz="2400" dirty="0">
                <a:latin typeface="+mn-lt"/>
              </a:rPr>
              <a:t>Goal: join as many records during the partitioning phase to save cost of storing records on disk and then rereading during the joining </a:t>
            </a:r>
            <a:r>
              <a:rPr lang="en-US" altLang="en-US" sz="2400" dirty="0" smtClean="0">
                <a:latin typeface="+mn-lt"/>
              </a:rPr>
              <a:t>phase</a:t>
            </a:r>
            <a:endParaRPr lang="en-US" altLang="en-US" sz="2400" dirty="0">
              <a:latin typeface="+mn-lt"/>
            </a:endParaRPr>
          </a:p>
        </p:txBody>
      </p:sp>
    </p:spTree>
    <p:extLst>
      <p:ext uri="{BB962C8B-B14F-4D97-AF65-F5344CB8AC3E}">
        <p14:creationId xmlns:p14="http://schemas.microsoft.com/office/powerpoint/2010/main" val="3661304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18.5 Algorithms </a:t>
            </a:r>
            <a:r>
              <a:rPr lang="en-US" altLang="en-US" dirty="0"/>
              <a:t>for PROJECT and Set </a:t>
            </a:r>
            <a:r>
              <a:rPr lang="en-US" altLang="en-US" dirty="0" smtClean="0"/>
              <a:t>Operations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PROJECT operation</a:t>
            </a:r>
          </a:p>
          <a:p>
            <a:pPr lvl="1"/>
            <a:r>
              <a:rPr lang="en-US" altLang="en-US" sz="2400" dirty="0">
                <a:latin typeface="+mn-lt"/>
              </a:rPr>
              <a:t>After projecting </a:t>
            </a:r>
            <a:r>
              <a:rPr lang="en-US" altLang="en-US" sz="2400" i="1" dirty="0">
                <a:latin typeface="+mn-lt"/>
              </a:rPr>
              <a:t>R </a:t>
            </a:r>
            <a:r>
              <a:rPr lang="en-US" altLang="en-US" sz="2400" dirty="0">
                <a:latin typeface="+mn-lt"/>
              </a:rPr>
              <a:t>on only the columns in the list of attributes, any duplicates are removed by treating the result strictly as a set of tuples</a:t>
            </a:r>
          </a:p>
          <a:p>
            <a:r>
              <a:rPr lang="en-US" altLang="en-US" sz="2400" dirty="0">
                <a:latin typeface="+mn-lt"/>
              </a:rPr>
              <a:t>Default for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queries</a:t>
            </a:r>
          </a:p>
          <a:p>
            <a:pPr lvl="1"/>
            <a:r>
              <a:rPr lang="en-US" altLang="en-US" sz="2400" dirty="0">
                <a:latin typeface="+mn-lt"/>
              </a:rPr>
              <a:t>No elimination of duplicates from the query result</a:t>
            </a:r>
          </a:p>
          <a:p>
            <a:pPr lvl="2"/>
            <a:r>
              <a:rPr lang="en-US" altLang="en-US" sz="2400" dirty="0">
                <a:latin typeface="+mn-lt"/>
              </a:rPr>
              <a:t>Duplicates eliminated only if the keyword DISTINCT is </a:t>
            </a:r>
            <a:r>
              <a:rPr lang="en-US" altLang="en-US" sz="2400" dirty="0" smtClean="0">
                <a:latin typeface="+mn-lt"/>
              </a:rPr>
              <a:t>included</a:t>
            </a:r>
            <a:endParaRPr lang="en-US" altLang="en-US" sz="2400" dirty="0">
              <a:latin typeface="+mn-lt"/>
            </a:endParaRPr>
          </a:p>
        </p:txBody>
      </p:sp>
    </p:spTree>
    <p:extLst>
      <p:ext uri="{BB962C8B-B14F-4D97-AF65-F5344CB8AC3E}">
        <p14:creationId xmlns:p14="http://schemas.microsoft.com/office/powerpoint/2010/main" val="2557347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18.5 Algorithms </a:t>
            </a:r>
            <a:r>
              <a:rPr lang="en-US" altLang="en-US" dirty="0"/>
              <a:t>for PROJECT and Set </a:t>
            </a:r>
            <a:r>
              <a:rPr lang="en-US" altLang="en-US" dirty="0" smtClean="0"/>
              <a:t>Operations </a:t>
            </a:r>
            <a:r>
              <a:rPr lang="en-US" altLang="en-US" sz="2000" b="0" dirty="0" smtClean="0"/>
              <a:t>(2 </a:t>
            </a:r>
            <a:r>
              <a:rPr lang="en-US" altLang="en-US" sz="2000" b="0" dirty="0"/>
              <a:t>of </a:t>
            </a:r>
            <a:r>
              <a:rPr lang="en-US" altLang="en-US" sz="2000" b="0" dirty="0" smtClean="0"/>
              <a:t>3)</a:t>
            </a:r>
            <a:endParaRPr lang="en-US" sz="2000" dirty="0"/>
          </a:p>
        </p:txBody>
      </p:sp>
      <p:sp>
        <p:nvSpPr>
          <p:cNvPr id="3" name="Text Placeholder 2"/>
          <p:cNvSpPr>
            <a:spLocks noGrp="1"/>
          </p:cNvSpPr>
          <p:nvPr>
            <p:ph type="body" idx="1"/>
          </p:nvPr>
        </p:nvSpPr>
        <p:spPr>
          <a:xfrm>
            <a:off x="457200" y="1600200"/>
            <a:ext cx="8229600" cy="4321629"/>
          </a:xfrm>
        </p:spPr>
        <p:txBody>
          <a:bodyPr/>
          <a:lstStyle/>
          <a:p>
            <a:r>
              <a:rPr lang="en-US" altLang="en-US" sz="2400" dirty="0">
                <a:latin typeface="+mn-lt"/>
              </a:rPr>
              <a:t>Set operations</a:t>
            </a:r>
          </a:p>
          <a:p>
            <a:pPr lvl="1"/>
            <a:r>
              <a:rPr lang="en-US" altLang="en-US" sz="2400" dirty="0">
                <a:latin typeface="+mn-lt"/>
              </a:rPr>
              <a:t>UNION</a:t>
            </a:r>
          </a:p>
          <a:p>
            <a:pPr lvl="1"/>
            <a:r>
              <a:rPr lang="en-US" altLang="en-US" sz="2400" dirty="0">
                <a:latin typeface="+mn-lt"/>
              </a:rPr>
              <a:t>INTERSECTION</a:t>
            </a:r>
          </a:p>
          <a:p>
            <a:pPr lvl="1"/>
            <a:r>
              <a:rPr lang="en-US" altLang="en-US" sz="2400" dirty="0">
                <a:latin typeface="+mn-lt"/>
              </a:rPr>
              <a:t>SET DIFFERENCE</a:t>
            </a:r>
          </a:p>
          <a:p>
            <a:pPr lvl="1"/>
            <a:r>
              <a:rPr lang="en-US" altLang="en-US" sz="2400" dirty="0">
                <a:latin typeface="+mn-lt"/>
              </a:rPr>
              <a:t>CARTESIAN PRODUCT</a:t>
            </a:r>
          </a:p>
          <a:p>
            <a:r>
              <a:rPr lang="en-US" altLang="en-US" sz="2400" dirty="0">
                <a:latin typeface="+mn-lt"/>
              </a:rPr>
              <a:t>Set operations sometimes expensive to implement</a:t>
            </a:r>
          </a:p>
          <a:p>
            <a:pPr lvl="1"/>
            <a:r>
              <a:rPr lang="en-US" altLang="en-US" sz="2400" dirty="0">
                <a:latin typeface="+mn-lt"/>
              </a:rPr>
              <a:t>Sort-merge technique</a:t>
            </a:r>
          </a:p>
          <a:p>
            <a:pPr lvl="1"/>
            <a:r>
              <a:rPr lang="en-US" altLang="en-US" sz="2400" dirty="0" smtClean="0">
                <a:latin typeface="+mn-lt"/>
              </a:rPr>
              <a:t>Hashing</a:t>
            </a:r>
            <a:endParaRPr lang="en-US" altLang="en-US" sz="2400" dirty="0">
              <a:latin typeface="+mn-lt"/>
            </a:endParaRPr>
          </a:p>
        </p:txBody>
      </p:sp>
    </p:spTree>
    <p:extLst>
      <p:ext uri="{BB962C8B-B14F-4D97-AF65-F5344CB8AC3E}">
        <p14:creationId xmlns:p14="http://schemas.microsoft.com/office/powerpoint/2010/main" val="1313759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18.5 Algorithms </a:t>
            </a:r>
            <a:r>
              <a:rPr lang="en-US" altLang="en-US" dirty="0"/>
              <a:t>for PROJECT and Set </a:t>
            </a:r>
            <a:r>
              <a:rPr lang="en-US" altLang="en-US" dirty="0" smtClean="0"/>
              <a:t>Operations </a:t>
            </a:r>
            <a:r>
              <a:rPr lang="en-US" altLang="en-US" sz="2000" b="0" dirty="0" smtClean="0"/>
              <a:t>(3 </a:t>
            </a:r>
            <a:r>
              <a:rPr lang="en-US" altLang="en-US" sz="2000" b="0" dirty="0"/>
              <a:t>of </a:t>
            </a:r>
            <a:r>
              <a:rPr lang="en-US" altLang="en-US" sz="2000" b="0" dirty="0" smtClean="0"/>
              <a:t>3)</a:t>
            </a:r>
            <a:endParaRPr lang="en-US" sz="2000" dirty="0"/>
          </a:p>
        </p:txBody>
      </p:sp>
      <p:sp>
        <p:nvSpPr>
          <p:cNvPr id="3" name="Text Placeholder 2"/>
          <p:cNvSpPr>
            <a:spLocks noGrp="1"/>
          </p:cNvSpPr>
          <p:nvPr>
            <p:ph type="body" idx="1"/>
          </p:nvPr>
        </p:nvSpPr>
        <p:spPr>
          <a:xfrm>
            <a:off x="457200" y="1600201"/>
            <a:ext cx="8229600" cy="1752600"/>
          </a:xfrm>
        </p:spPr>
        <p:txBody>
          <a:bodyPr/>
          <a:lstStyle/>
          <a:p>
            <a:pPr>
              <a:defRPr/>
            </a:pPr>
            <a:r>
              <a:rPr lang="en-US" altLang="en-US" sz="2400" dirty="0">
                <a:latin typeface="+mn-lt"/>
              </a:rPr>
              <a:t>Use of anti-join for SET DIFFERENCE</a:t>
            </a:r>
          </a:p>
          <a:p>
            <a:pPr lvl="1">
              <a:defRPr/>
            </a:pPr>
            <a:r>
              <a:rPr lang="en-US" altLang="en-US" sz="2400" dirty="0">
                <a:latin typeface="+mn-lt"/>
              </a:rPr>
              <a:t>EXCEPT or MINUS in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a:t>
            </a:r>
            <a:endParaRPr lang="en-US" altLang="en-US" sz="2400" dirty="0">
              <a:latin typeface="+mn-lt"/>
            </a:endParaRPr>
          </a:p>
          <a:p>
            <a:pPr lvl="1">
              <a:defRPr/>
            </a:pPr>
            <a:r>
              <a:rPr lang="en-US" altLang="en-US" sz="2400" dirty="0">
                <a:latin typeface="+mn-lt"/>
              </a:rPr>
              <a:t>Example: Find which departments have no </a:t>
            </a:r>
            <a:r>
              <a:rPr lang="en-US" altLang="en-US" sz="2400" dirty="0" smtClean="0">
                <a:latin typeface="+mn-lt"/>
              </a:rPr>
              <a:t>employees</a:t>
            </a:r>
            <a:endParaRPr lang="en-US" altLang="en-US" sz="2400" dirty="0">
              <a:latin typeface="+mn-lt"/>
            </a:endParaRPr>
          </a:p>
        </p:txBody>
      </p:sp>
      <p:pic>
        <p:nvPicPr>
          <p:cNvPr id="5" name="Picture 1" descr="Select D number from DEPARTMENT MINUS select D no from EMPLOYEE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637" y="3416982"/>
            <a:ext cx="78327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idx="2"/>
          </p:nvPr>
        </p:nvSpPr>
        <p:spPr>
          <a:xfrm>
            <a:off x="457200" y="3962400"/>
            <a:ext cx="8229600" cy="464457"/>
          </a:xfrm>
        </p:spPr>
        <p:txBody>
          <a:bodyPr/>
          <a:lstStyle/>
          <a:p>
            <a:pPr marL="0" lvl="1" indent="0">
              <a:spcBef>
                <a:spcPts val="1500"/>
              </a:spcBef>
              <a:buNone/>
            </a:pPr>
            <a:r>
              <a:rPr lang="en-US" altLang="en-US" sz="2400" dirty="0" smtClean="0">
                <a:latin typeface="+mn-lt"/>
              </a:rPr>
              <a:t>becomes</a:t>
            </a:r>
            <a:endParaRPr lang="en-US" altLang="en-US" sz="2400" dirty="0">
              <a:latin typeface="+mn-lt"/>
            </a:endParaRPr>
          </a:p>
        </p:txBody>
      </p:sp>
      <p:pic>
        <p:nvPicPr>
          <p:cNvPr id="6" name="Picture 2" descr="SELECT DISTINCT DEPARTMENT period D number FROM DEPARTMENT comma EMPLOYEE WHERE DEPARTMENT period D number A equals EMPLOYEE period D no."/>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591162"/>
            <a:ext cx="60325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7934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18.6 Implementing </a:t>
            </a:r>
            <a:r>
              <a:rPr lang="en-US" altLang="en-US" dirty="0"/>
              <a:t>Aggregate Operations and Different Types of </a:t>
            </a:r>
            <a:r>
              <a:rPr lang="en-US" altLang="en-US" dirty="0" smtClean="0"/>
              <a:t>JOINs </a:t>
            </a:r>
            <a:r>
              <a:rPr lang="en-US" altLang="en-US" sz="2000" b="0" dirty="0" smtClean="0"/>
              <a:t>(1 of 3)</a:t>
            </a:r>
            <a:endParaRPr lang="en-US" sz="2000" b="0" dirty="0"/>
          </a:p>
        </p:txBody>
      </p:sp>
      <p:sp>
        <p:nvSpPr>
          <p:cNvPr id="3" name="Text Placeholder 2"/>
          <p:cNvSpPr>
            <a:spLocks noGrp="1"/>
          </p:cNvSpPr>
          <p:nvPr>
            <p:ph type="body" idx="1"/>
          </p:nvPr>
        </p:nvSpPr>
        <p:spPr>
          <a:xfrm>
            <a:off x="457200" y="1600201"/>
            <a:ext cx="8229600" cy="2219631"/>
          </a:xfrm>
        </p:spPr>
        <p:txBody>
          <a:bodyPr/>
          <a:lstStyle/>
          <a:p>
            <a:r>
              <a:rPr lang="en-US" altLang="en-US" sz="2200" dirty="0">
                <a:latin typeface="+mn-lt"/>
              </a:rPr>
              <a:t>Aggregate operators</a:t>
            </a:r>
          </a:p>
          <a:p>
            <a:pPr lvl="1"/>
            <a:r>
              <a:rPr lang="en-US" altLang="en-US" sz="2200" dirty="0">
                <a:latin typeface="+mn-lt"/>
              </a:rPr>
              <a:t>MIN, MAX, COUNT, AVERAGE, SUM</a:t>
            </a:r>
          </a:p>
          <a:p>
            <a:pPr lvl="1"/>
            <a:r>
              <a:rPr lang="en-US" altLang="en-US" sz="2200" dirty="0">
                <a:latin typeface="+mn-lt"/>
              </a:rPr>
              <a:t>Can be computed by a table scan or using an appropriate index</a:t>
            </a:r>
          </a:p>
          <a:p>
            <a:r>
              <a:rPr lang="en-US" altLang="en-US" sz="2200" dirty="0">
                <a:latin typeface="+mn-lt"/>
              </a:rPr>
              <a:t>Example</a:t>
            </a:r>
            <a:r>
              <a:rPr lang="en-US" altLang="en-US" sz="2200" dirty="0" smtClean="0">
                <a:latin typeface="+mn-lt"/>
              </a:rPr>
              <a:t>:</a:t>
            </a:r>
            <a:endParaRPr lang="en-US" altLang="en-US" sz="2200" dirty="0">
              <a:latin typeface="+mn-lt"/>
            </a:endParaRPr>
          </a:p>
        </p:txBody>
      </p:sp>
      <p:pic>
        <p:nvPicPr>
          <p:cNvPr id="5" name="Picture 1" descr="SELECT MAX left parenthesis Salary right parenthesis FROM EMPLOYEE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5686" y="3455940"/>
            <a:ext cx="2615329" cy="63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idx="2"/>
          </p:nvPr>
        </p:nvSpPr>
        <p:spPr>
          <a:xfrm>
            <a:off x="457200" y="4113243"/>
            <a:ext cx="8229600" cy="1893193"/>
          </a:xfrm>
        </p:spPr>
        <p:txBody>
          <a:bodyPr/>
          <a:lstStyle/>
          <a:p>
            <a:pPr lvl="1"/>
            <a:r>
              <a:rPr lang="en-US" altLang="en-US" sz="2200" dirty="0">
                <a:latin typeface="+mn-lt"/>
              </a:rPr>
              <a:t>If an (ascending) B+ -tree index on Salary exists:</a:t>
            </a:r>
          </a:p>
          <a:p>
            <a:pPr lvl="2"/>
            <a:r>
              <a:rPr lang="en-US" altLang="en-US" sz="2200" dirty="0">
                <a:latin typeface="+mn-lt"/>
              </a:rPr>
              <a:t>Optimizer can use the Salary index to search for the largest Salary </a:t>
            </a:r>
            <a:r>
              <a:rPr lang="en-US" altLang="en-US" sz="2200" dirty="0" smtClean="0">
                <a:latin typeface="+mn-lt"/>
              </a:rPr>
              <a:t>value</a:t>
            </a:r>
            <a:endParaRPr lang="en-US" altLang="en-US" sz="2200" dirty="0">
              <a:latin typeface="+mn-lt"/>
            </a:endParaRPr>
          </a:p>
          <a:p>
            <a:pPr lvl="2"/>
            <a:r>
              <a:rPr lang="en-US" altLang="en-US" sz="2200" dirty="0">
                <a:latin typeface="+mn-lt"/>
              </a:rPr>
              <a:t>Follow the rightmost</a:t>
            </a:r>
            <a:r>
              <a:rPr lang="en-US" altLang="en-US" sz="2200" i="1" dirty="0">
                <a:latin typeface="+mn-lt"/>
              </a:rPr>
              <a:t> </a:t>
            </a:r>
            <a:r>
              <a:rPr lang="en-US" altLang="en-US" sz="2200" dirty="0">
                <a:latin typeface="+mn-lt"/>
              </a:rPr>
              <a:t>pointer in each index node from the root to the rightmost </a:t>
            </a:r>
            <a:r>
              <a:rPr lang="en-US" altLang="en-US" sz="2200" dirty="0" smtClean="0">
                <a:latin typeface="+mn-lt"/>
              </a:rPr>
              <a:t>leaf</a:t>
            </a:r>
            <a:endParaRPr lang="en-US" altLang="en-US" sz="2200" dirty="0">
              <a:latin typeface="+mn-lt"/>
            </a:endParaRPr>
          </a:p>
        </p:txBody>
      </p:sp>
    </p:spTree>
    <p:extLst>
      <p:ext uri="{BB962C8B-B14F-4D97-AF65-F5344CB8AC3E}">
        <p14:creationId xmlns:p14="http://schemas.microsoft.com/office/powerpoint/2010/main" val="3772140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18.6 Implementing </a:t>
            </a:r>
            <a:r>
              <a:rPr lang="en-US" altLang="en-US" dirty="0"/>
              <a:t>Aggregate Operations and Different Types of </a:t>
            </a:r>
            <a:r>
              <a:rPr lang="en-US" altLang="en-US" dirty="0" smtClean="0"/>
              <a:t>JOINs </a:t>
            </a:r>
            <a:r>
              <a:rPr lang="en-US" altLang="en-US" sz="2000" b="0" dirty="0" smtClean="0"/>
              <a:t>(2 </a:t>
            </a:r>
            <a:r>
              <a:rPr lang="en-US" altLang="en-US" sz="2000" b="0" dirty="0"/>
              <a:t>of </a:t>
            </a:r>
            <a:r>
              <a:rPr lang="en-US" altLang="en-US" sz="2000" b="0" dirty="0" smtClean="0"/>
              <a:t>3)</a:t>
            </a:r>
            <a:endParaRPr lang="en-US" sz="2000" dirty="0"/>
          </a:p>
        </p:txBody>
      </p:sp>
      <p:sp>
        <p:nvSpPr>
          <p:cNvPr id="3" name="Text Placeholder 2"/>
          <p:cNvSpPr>
            <a:spLocks noGrp="1"/>
          </p:cNvSpPr>
          <p:nvPr>
            <p:ph type="body" idx="1"/>
          </p:nvPr>
        </p:nvSpPr>
        <p:spPr>
          <a:xfrm>
            <a:off x="457200" y="1600200"/>
            <a:ext cx="8229600" cy="4655457"/>
          </a:xfrm>
        </p:spPr>
        <p:txBody>
          <a:bodyPr/>
          <a:lstStyle/>
          <a:p>
            <a:r>
              <a:rPr lang="en-US" altLang="en-US" sz="2400" dirty="0">
                <a:latin typeface="+mn-lt"/>
              </a:rPr>
              <a:t>AVERAGE or SUM</a:t>
            </a:r>
          </a:p>
          <a:p>
            <a:pPr lvl="1"/>
            <a:r>
              <a:rPr lang="en-US" altLang="en-US" sz="2400" dirty="0">
                <a:latin typeface="+mn-lt"/>
              </a:rPr>
              <a:t>Index can be used if it is a dense index</a:t>
            </a:r>
          </a:p>
          <a:p>
            <a:pPr lvl="1"/>
            <a:r>
              <a:rPr lang="en-US" altLang="en-US" sz="2400" dirty="0">
                <a:latin typeface="+mn-lt"/>
              </a:rPr>
              <a:t>Computation applied to the values in the index</a:t>
            </a:r>
          </a:p>
          <a:p>
            <a:pPr lvl="1"/>
            <a:r>
              <a:rPr lang="en-US" altLang="en-US" sz="2400" dirty="0">
                <a:latin typeface="+mn-lt"/>
              </a:rPr>
              <a:t>Nondense index can be used if actual number of records associated with each index value is stored in each index entry</a:t>
            </a:r>
          </a:p>
          <a:p>
            <a:r>
              <a:rPr lang="en-US" altLang="en-US" sz="2400" dirty="0">
                <a:latin typeface="+mn-lt"/>
              </a:rPr>
              <a:t>COUNT</a:t>
            </a:r>
          </a:p>
          <a:p>
            <a:pPr lvl="1"/>
            <a:r>
              <a:rPr lang="en-US" altLang="en-US" sz="2400" dirty="0">
                <a:latin typeface="+mn-lt"/>
              </a:rPr>
              <a:t>Number of values can be computed from the </a:t>
            </a:r>
            <a:r>
              <a:rPr lang="en-US" altLang="en-US" sz="2400" dirty="0" smtClean="0">
                <a:latin typeface="+mn-lt"/>
              </a:rPr>
              <a:t>index</a:t>
            </a:r>
            <a:endParaRPr lang="en-US" altLang="en-US" sz="2400" dirty="0">
              <a:latin typeface="+mn-lt"/>
            </a:endParaRPr>
          </a:p>
        </p:txBody>
      </p:sp>
    </p:spTree>
    <p:extLst>
      <p:ext uri="{BB962C8B-B14F-4D97-AF65-F5344CB8AC3E}">
        <p14:creationId xmlns:p14="http://schemas.microsoft.com/office/powerpoint/2010/main" val="560745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Query Processing</a:t>
            </a:r>
            <a:endParaRPr lang="en-US" dirty="0"/>
          </a:p>
        </p:txBody>
      </p:sp>
      <p:sp>
        <p:nvSpPr>
          <p:cNvPr id="4" name="Text Placeholder 3"/>
          <p:cNvSpPr>
            <a:spLocks noGrp="1"/>
          </p:cNvSpPr>
          <p:nvPr>
            <p:ph type="body" idx="1"/>
          </p:nvPr>
        </p:nvSpPr>
        <p:spPr>
          <a:xfrm>
            <a:off x="457200" y="1600200"/>
            <a:ext cx="8229600" cy="582561"/>
          </a:xfrm>
        </p:spPr>
        <p:txBody>
          <a:bodyPr/>
          <a:lstStyle/>
          <a:p>
            <a:pPr marL="0" indent="0">
              <a:buNone/>
            </a:pPr>
            <a:r>
              <a:rPr lang="en-US" altLang="en-US" sz="2200" b="1" dirty="0">
                <a:solidFill>
                  <a:schemeClr val="tx1"/>
                </a:solidFill>
                <a:latin typeface="+mn-lt"/>
              </a:rPr>
              <a:t>Figure 18.1</a:t>
            </a:r>
            <a:r>
              <a:rPr lang="en-US" altLang="en-US" sz="2200" dirty="0">
                <a:solidFill>
                  <a:schemeClr val="tx1"/>
                </a:solidFill>
                <a:latin typeface="+mn-lt"/>
              </a:rPr>
              <a:t> Typical steps when processing a high-level </a:t>
            </a:r>
            <a:r>
              <a:rPr lang="en-US" altLang="en-US" sz="2200" dirty="0" smtClean="0">
                <a:solidFill>
                  <a:schemeClr val="tx1"/>
                </a:solidFill>
                <a:latin typeface="+mn-lt"/>
              </a:rPr>
              <a:t>query</a:t>
            </a:r>
            <a:endParaRPr lang="en-US" altLang="en-US" sz="2200" dirty="0">
              <a:solidFill>
                <a:schemeClr val="tx1"/>
              </a:solidFill>
              <a:latin typeface="+mn-lt"/>
            </a:endParaRPr>
          </a:p>
        </p:txBody>
      </p:sp>
      <p:pic>
        <p:nvPicPr>
          <p:cNvPr id="5" name="Picture 3" descr="A flow chart represents the steps of high level query. For the purposes of this description, the keywords and function names have been divided into recognizable words and characters. In the actual code, no spaces exist in those items. The flow chart begins with a query in a high level language. This undergoes the process of scanning, parsing, and validating. The immediate form of query gets created which moves downwards to query optimizer which produces execution plan where the codes can be generated by query code generator. This again converts into code to execute the query which moves to runtime database processor. Finally, it gives the result of query. There is a note written which code can be executed directly stores and executed later whenever need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0621" y="2470311"/>
            <a:ext cx="4442758" cy="3789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9991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18.6 Implementing </a:t>
            </a:r>
            <a:r>
              <a:rPr lang="en-US" altLang="en-US" dirty="0"/>
              <a:t>Aggregate Operations and Different Types of </a:t>
            </a:r>
            <a:r>
              <a:rPr lang="en-US" altLang="en-US" dirty="0" smtClean="0"/>
              <a:t>JOINs </a:t>
            </a:r>
            <a:r>
              <a:rPr lang="en-US" altLang="en-US" sz="2000" b="0" dirty="0" smtClean="0"/>
              <a:t>(3 </a:t>
            </a:r>
            <a:r>
              <a:rPr lang="en-US" altLang="en-US" sz="2000" b="0" dirty="0"/>
              <a:t>of </a:t>
            </a:r>
            <a:r>
              <a:rPr lang="en-US" altLang="en-US" sz="2000" b="0" dirty="0" smtClean="0"/>
              <a:t>3)</a:t>
            </a:r>
            <a:endParaRPr lang="en-US" sz="2000" dirty="0"/>
          </a:p>
        </p:txBody>
      </p:sp>
      <p:sp>
        <p:nvSpPr>
          <p:cNvPr id="3" name="Text Placeholder 2"/>
          <p:cNvSpPr>
            <a:spLocks noGrp="1"/>
          </p:cNvSpPr>
          <p:nvPr>
            <p:ph type="body" idx="1"/>
          </p:nvPr>
        </p:nvSpPr>
        <p:spPr>
          <a:xfrm>
            <a:off x="457200" y="1600200"/>
            <a:ext cx="8229600" cy="2362200"/>
          </a:xfrm>
        </p:spPr>
        <p:txBody>
          <a:bodyPr/>
          <a:lstStyle/>
          <a:p>
            <a:r>
              <a:rPr lang="en-US" altLang="en-US" sz="2400" dirty="0">
                <a:latin typeface="+mn-lt"/>
              </a:rPr>
              <a:t>Standard JOIN (called INNER JOIN in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a:t>
            </a:r>
            <a:r>
              <a:rPr lang="en-US" altLang="en-US" sz="2400" dirty="0">
                <a:latin typeface="+mn-lt"/>
              </a:rPr>
              <a:t>)</a:t>
            </a:r>
          </a:p>
          <a:p>
            <a:r>
              <a:rPr lang="en-US" altLang="en-US" sz="2400" dirty="0">
                <a:latin typeface="+mn-lt"/>
              </a:rPr>
              <a:t>Variations of joins</a:t>
            </a:r>
          </a:p>
          <a:p>
            <a:pPr lvl="1"/>
            <a:r>
              <a:rPr lang="en-US" altLang="en-US" sz="2400" dirty="0">
                <a:latin typeface="+mn-lt"/>
              </a:rPr>
              <a:t>Outer join</a:t>
            </a:r>
          </a:p>
          <a:p>
            <a:pPr lvl="2"/>
            <a:r>
              <a:rPr lang="en-US" altLang="en-US" sz="2400" dirty="0">
                <a:latin typeface="+mn-lt"/>
              </a:rPr>
              <a:t>Left, right, and full</a:t>
            </a:r>
          </a:p>
          <a:p>
            <a:pPr lvl="2"/>
            <a:r>
              <a:rPr lang="en-US" altLang="en-US" sz="2400" dirty="0">
                <a:latin typeface="+mn-lt"/>
              </a:rPr>
              <a:t>Example</a:t>
            </a:r>
            <a:r>
              <a:rPr lang="en-US" altLang="en-US" sz="2400" dirty="0" smtClean="0">
                <a:latin typeface="+mn-lt"/>
              </a:rPr>
              <a:t>:</a:t>
            </a:r>
            <a:endParaRPr lang="en-US" altLang="en-US" sz="2400" dirty="0">
              <a:latin typeface="+mn-lt"/>
            </a:endParaRPr>
          </a:p>
        </p:txBody>
      </p:sp>
      <p:pic>
        <p:nvPicPr>
          <p:cNvPr id="5" name="Picture 2" descr="SELECT E period L name comma E period F name comma D period D name FROM left parenthesis EMPLOYEE E LEFT OUTER JOIN DEPARTMENT D ON E period D no equals D period D number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6424" y="4055436"/>
            <a:ext cx="7031152" cy="66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idx="2"/>
          </p:nvPr>
        </p:nvSpPr>
        <p:spPr>
          <a:xfrm>
            <a:off x="457200" y="4773559"/>
            <a:ext cx="8229600" cy="1349829"/>
          </a:xfrm>
        </p:spPr>
        <p:txBody>
          <a:bodyPr/>
          <a:lstStyle/>
          <a:p>
            <a:pPr lvl="1"/>
            <a:r>
              <a:rPr lang="en-US" altLang="en-US" sz="2400" dirty="0">
                <a:latin typeface="+mn-lt"/>
              </a:rPr>
              <a:t>Semi-Join</a:t>
            </a:r>
          </a:p>
          <a:p>
            <a:pPr lvl="1"/>
            <a:r>
              <a:rPr lang="en-US" altLang="en-US" sz="2400" dirty="0">
                <a:latin typeface="+mn-lt"/>
              </a:rPr>
              <a:t>Anti-Join</a:t>
            </a:r>
          </a:p>
          <a:p>
            <a:pPr lvl="1"/>
            <a:r>
              <a:rPr lang="en-US" altLang="en-US" sz="2400" dirty="0" smtClean="0">
                <a:latin typeface="+mn-lt"/>
              </a:rPr>
              <a:t>Non-Equi-Join</a:t>
            </a:r>
            <a:endParaRPr lang="en-US" altLang="en-US" sz="2400" dirty="0">
              <a:latin typeface="+mn-lt"/>
            </a:endParaRPr>
          </a:p>
        </p:txBody>
      </p:sp>
    </p:spTree>
    <p:extLst>
      <p:ext uri="{BB962C8B-B14F-4D97-AF65-F5344CB8AC3E}">
        <p14:creationId xmlns:p14="http://schemas.microsoft.com/office/powerpoint/2010/main" val="948248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18.7 Combining </a:t>
            </a:r>
            <a:r>
              <a:rPr lang="en-US" altLang="en-US" dirty="0"/>
              <a:t>Operations Using </a:t>
            </a:r>
            <a:r>
              <a:rPr lang="en-US" altLang="en-US" dirty="0" smtClean="0"/>
              <a:t>Pipelining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query translated into relational algebra expression</a:t>
            </a:r>
          </a:p>
          <a:p>
            <a:pPr lvl="1"/>
            <a:r>
              <a:rPr lang="en-US" altLang="en-US" sz="2400" dirty="0">
                <a:latin typeface="+mn-lt"/>
              </a:rPr>
              <a:t>Sequence of relational operations</a:t>
            </a:r>
          </a:p>
          <a:p>
            <a:r>
              <a:rPr lang="en-US" altLang="en-US" sz="2400" dirty="0">
                <a:latin typeface="+mn-lt"/>
              </a:rPr>
              <a:t>Materialized evaluation</a:t>
            </a:r>
          </a:p>
          <a:p>
            <a:pPr lvl="1"/>
            <a:r>
              <a:rPr lang="en-US" altLang="en-US" sz="2400" dirty="0">
                <a:latin typeface="+mn-lt"/>
              </a:rPr>
              <a:t>Creating, storing, and passing temporary results</a:t>
            </a:r>
          </a:p>
          <a:p>
            <a:r>
              <a:rPr lang="en-US" altLang="en-US" sz="2400" dirty="0">
                <a:latin typeface="+mn-lt"/>
              </a:rPr>
              <a:t>General query goal: minimize the number of temporary files</a:t>
            </a:r>
          </a:p>
          <a:p>
            <a:r>
              <a:rPr lang="en-US" altLang="en-US" sz="2400" dirty="0">
                <a:latin typeface="+mn-lt"/>
              </a:rPr>
              <a:t>Pipelining or stream-based processing</a:t>
            </a:r>
          </a:p>
          <a:p>
            <a:pPr lvl="1"/>
            <a:r>
              <a:rPr lang="en-US" altLang="en-US" sz="2400" dirty="0">
                <a:latin typeface="+mn-lt"/>
              </a:rPr>
              <a:t>Combines several operations into one</a:t>
            </a:r>
          </a:p>
          <a:p>
            <a:pPr lvl="1"/>
            <a:r>
              <a:rPr lang="en-US" altLang="en-US" sz="2400" dirty="0">
                <a:latin typeface="+mn-lt"/>
              </a:rPr>
              <a:t>Avoids writing temporary </a:t>
            </a:r>
            <a:r>
              <a:rPr lang="en-US" altLang="en-US" sz="2400" dirty="0" smtClean="0">
                <a:latin typeface="+mn-lt"/>
              </a:rPr>
              <a:t>files</a:t>
            </a:r>
            <a:endParaRPr lang="en-US" altLang="en-US" sz="2400" dirty="0">
              <a:latin typeface="+mn-lt"/>
            </a:endParaRPr>
          </a:p>
        </p:txBody>
      </p:sp>
    </p:spTree>
    <p:extLst>
      <p:ext uri="{BB962C8B-B14F-4D97-AF65-F5344CB8AC3E}">
        <p14:creationId xmlns:p14="http://schemas.microsoft.com/office/powerpoint/2010/main" val="1639591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18.7 Combining </a:t>
            </a:r>
            <a:r>
              <a:rPr lang="en-US" altLang="en-US" dirty="0"/>
              <a:t>Operations Using </a:t>
            </a:r>
            <a:r>
              <a:rPr lang="en-US" altLang="en-US" dirty="0" smtClean="0"/>
              <a:t>Pipelining </a:t>
            </a:r>
            <a:r>
              <a:rPr lang="en-US" altLang="en-US" sz="2000" b="0" dirty="0" smtClean="0"/>
              <a:t>(2 </a:t>
            </a:r>
            <a:r>
              <a:rPr lang="en-US" altLang="en-US" sz="2000" b="0" dirty="0"/>
              <a:t>of </a:t>
            </a:r>
            <a:r>
              <a:rPr lang="en-US" altLang="en-US" sz="2000" b="0" dirty="0" smtClean="0"/>
              <a:t>3)</a:t>
            </a:r>
            <a:endParaRPr lang="en-US" sz="2000" dirty="0"/>
          </a:p>
        </p:txBody>
      </p:sp>
      <p:sp>
        <p:nvSpPr>
          <p:cNvPr id="3" name="Text Placeholder 2"/>
          <p:cNvSpPr>
            <a:spLocks noGrp="1"/>
          </p:cNvSpPr>
          <p:nvPr>
            <p:ph type="body" idx="1"/>
          </p:nvPr>
        </p:nvSpPr>
        <p:spPr/>
        <p:txBody>
          <a:bodyPr/>
          <a:lstStyle/>
          <a:p>
            <a:r>
              <a:rPr lang="en-US" altLang="en-US" sz="2400" dirty="0">
                <a:latin typeface="+mn-lt"/>
              </a:rPr>
              <a:t>Pipelined evaluation benefits</a:t>
            </a:r>
          </a:p>
          <a:p>
            <a:pPr lvl="1"/>
            <a:r>
              <a:rPr lang="en-US" altLang="en-US" sz="2400" dirty="0">
                <a:latin typeface="+mn-lt"/>
              </a:rPr>
              <a:t>Avoiding cost and time delay associated with writing intermediate results to disk</a:t>
            </a:r>
          </a:p>
          <a:p>
            <a:pPr lvl="1"/>
            <a:r>
              <a:rPr lang="en-US" altLang="en-US" sz="2400" dirty="0">
                <a:latin typeface="+mn-lt"/>
              </a:rPr>
              <a:t>Being able to start generating results as quickly as possible</a:t>
            </a:r>
          </a:p>
          <a:p>
            <a:r>
              <a:rPr lang="en-US" altLang="en-US" sz="2400" dirty="0">
                <a:latin typeface="+mn-lt"/>
              </a:rPr>
              <a:t>Iterator</a:t>
            </a:r>
          </a:p>
          <a:p>
            <a:pPr lvl="1"/>
            <a:r>
              <a:rPr lang="en-US" altLang="en-US" sz="2400" dirty="0">
                <a:latin typeface="+mn-lt"/>
              </a:rPr>
              <a:t>Operation implemented in such a way that it outputs one tuple at a time</a:t>
            </a:r>
          </a:p>
          <a:p>
            <a:pPr lvl="1"/>
            <a:r>
              <a:rPr lang="en-US" altLang="en-US" sz="2400" dirty="0">
                <a:latin typeface="+mn-lt"/>
              </a:rPr>
              <a:t>Many iterators may be active at one </a:t>
            </a:r>
            <a:r>
              <a:rPr lang="en-US" altLang="en-US" sz="2400" dirty="0" smtClean="0">
                <a:latin typeface="+mn-lt"/>
              </a:rPr>
              <a:t>time</a:t>
            </a:r>
            <a:endParaRPr lang="en-US" altLang="en-US" sz="2400" dirty="0">
              <a:latin typeface="+mn-lt"/>
            </a:endParaRPr>
          </a:p>
        </p:txBody>
      </p:sp>
    </p:spTree>
    <p:extLst>
      <p:ext uri="{BB962C8B-B14F-4D97-AF65-F5344CB8AC3E}">
        <p14:creationId xmlns:p14="http://schemas.microsoft.com/office/powerpoint/2010/main" val="3310522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18.7 Combining </a:t>
            </a:r>
            <a:r>
              <a:rPr lang="en-US" altLang="en-US" dirty="0"/>
              <a:t>Operations Using </a:t>
            </a:r>
            <a:r>
              <a:rPr lang="en-US" altLang="en-US" dirty="0" smtClean="0"/>
              <a:t>Pipelining </a:t>
            </a:r>
            <a:r>
              <a:rPr lang="en-US" altLang="en-US" sz="2000" b="0" dirty="0" smtClean="0"/>
              <a:t>(3 </a:t>
            </a:r>
            <a:r>
              <a:rPr lang="en-US" altLang="en-US" sz="2000" b="0" dirty="0"/>
              <a:t>of </a:t>
            </a:r>
            <a:r>
              <a:rPr lang="en-US" altLang="en-US" sz="2000" b="0" dirty="0" smtClean="0"/>
              <a:t>3)</a:t>
            </a:r>
            <a:endParaRPr lang="en-US" sz="2000" dirty="0"/>
          </a:p>
        </p:txBody>
      </p:sp>
      <p:sp>
        <p:nvSpPr>
          <p:cNvPr id="3" name="Text Placeholder 2"/>
          <p:cNvSpPr>
            <a:spLocks noGrp="1"/>
          </p:cNvSpPr>
          <p:nvPr>
            <p:ph type="body" idx="1"/>
          </p:nvPr>
        </p:nvSpPr>
        <p:spPr/>
        <p:txBody>
          <a:bodyPr/>
          <a:lstStyle/>
          <a:p>
            <a:r>
              <a:rPr lang="en-US" altLang="en-US" sz="2400" dirty="0">
                <a:latin typeface="+mn-lt"/>
              </a:rPr>
              <a:t>Iterator interface </a:t>
            </a:r>
            <a:r>
              <a:rPr lang="en-US" altLang="en-US" sz="2400" dirty="0" smtClean="0">
                <a:latin typeface="+mn-lt"/>
              </a:rPr>
              <a:t>methods</a:t>
            </a:r>
          </a:p>
          <a:p>
            <a:pPr lvl="1" indent="-284400"/>
            <a:r>
              <a:rPr lang="en-US" altLang="en-US" sz="2400" dirty="0">
                <a:latin typeface="+mn-lt"/>
              </a:rPr>
              <a:t>Open()</a:t>
            </a:r>
          </a:p>
          <a:p>
            <a:pPr lvl="1" indent="-284400"/>
            <a:r>
              <a:rPr lang="en-US" altLang="en-US" sz="2400" dirty="0">
                <a:latin typeface="+mn-lt"/>
              </a:rPr>
              <a:t>Get_Next()</a:t>
            </a:r>
          </a:p>
          <a:p>
            <a:pPr lvl="1" indent="-284400"/>
            <a:r>
              <a:rPr lang="en-US" altLang="en-US" sz="2400" dirty="0">
                <a:latin typeface="+mn-lt"/>
              </a:rPr>
              <a:t>Close</a:t>
            </a:r>
            <a:r>
              <a:rPr lang="en-US" altLang="en-US" sz="2400" dirty="0" smtClean="0">
                <a:latin typeface="+mn-lt"/>
              </a:rPr>
              <a:t>()</a:t>
            </a:r>
          </a:p>
          <a:p>
            <a:r>
              <a:rPr lang="en-US" altLang="en-US" sz="2400" dirty="0">
                <a:latin typeface="+mn-lt"/>
              </a:rPr>
              <a:t>Some physical operators may not lend themselves to the iterator interface concept</a:t>
            </a:r>
          </a:p>
          <a:p>
            <a:pPr lvl="1"/>
            <a:r>
              <a:rPr lang="en-US" altLang="en-US" sz="2400" dirty="0">
                <a:latin typeface="+mn-lt"/>
              </a:rPr>
              <a:t>Pipelining not supported</a:t>
            </a:r>
          </a:p>
          <a:p>
            <a:r>
              <a:rPr lang="en-US" altLang="en-US" sz="2400" dirty="0">
                <a:latin typeface="+mn-lt"/>
              </a:rPr>
              <a:t>Iterator concept can also be applied to access </a:t>
            </a:r>
            <a:r>
              <a:rPr lang="en-US" altLang="en-US" sz="2400" dirty="0" smtClean="0">
                <a:latin typeface="+mn-lt"/>
              </a:rPr>
              <a:t>methods</a:t>
            </a:r>
            <a:endParaRPr lang="en-US" altLang="en-US" sz="2400" dirty="0">
              <a:latin typeface="+mn-lt"/>
            </a:endParaRPr>
          </a:p>
        </p:txBody>
      </p:sp>
    </p:spTree>
    <p:extLst>
      <p:ext uri="{BB962C8B-B14F-4D97-AF65-F5344CB8AC3E}">
        <p14:creationId xmlns:p14="http://schemas.microsoft.com/office/powerpoint/2010/main" val="804239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18.8 Parallel </a:t>
            </a:r>
            <a:r>
              <a:rPr lang="en-US" altLang="en-US" dirty="0"/>
              <a:t>Algorithms for Query </a:t>
            </a:r>
            <a:r>
              <a:rPr lang="en-US" altLang="en-US" dirty="0" smtClean="0"/>
              <a:t>Processing </a:t>
            </a:r>
            <a:r>
              <a:rPr lang="en-US" altLang="en-US" sz="2000" b="0" dirty="0" smtClean="0"/>
              <a:t>(1 of 7)</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Parallel database architecture approaches</a:t>
            </a:r>
          </a:p>
          <a:p>
            <a:pPr lvl="1"/>
            <a:r>
              <a:rPr lang="en-US" altLang="en-US" sz="2400" dirty="0">
                <a:latin typeface="+mn-lt"/>
              </a:rPr>
              <a:t>Shared-memory architecture</a:t>
            </a:r>
          </a:p>
          <a:p>
            <a:pPr lvl="2"/>
            <a:r>
              <a:rPr lang="en-US" altLang="en-US" sz="2400" dirty="0">
                <a:latin typeface="+mn-lt"/>
              </a:rPr>
              <a:t>Multiple processors can access common main memory region</a:t>
            </a:r>
          </a:p>
          <a:p>
            <a:pPr lvl="1"/>
            <a:r>
              <a:rPr lang="en-US" altLang="en-US" sz="2400" dirty="0">
                <a:latin typeface="+mn-lt"/>
              </a:rPr>
              <a:t>Shared-disk architecture</a:t>
            </a:r>
          </a:p>
          <a:p>
            <a:pPr lvl="2"/>
            <a:r>
              <a:rPr lang="en-US" altLang="en-US" sz="2400" dirty="0">
                <a:latin typeface="+mn-lt"/>
              </a:rPr>
              <a:t>Every processor has its own memory</a:t>
            </a:r>
          </a:p>
          <a:p>
            <a:pPr lvl="2"/>
            <a:r>
              <a:rPr lang="en-US" altLang="en-US" sz="2400" dirty="0">
                <a:latin typeface="+mn-lt"/>
              </a:rPr>
              <a:t>Machines have access to all disks</a:t>
            </a:r>
          </a:p>
          <a:p>
            <a:pPr lvl="1"/>
            <a:r>
              <a:rPr lang="en-US" altLang="en-US" sz="2400" dirty="0">
                <a:latin typeface="+mn-lt"/>
              </a:rPr>
              <a:t>Shared-nothing architecture</a:t>
            </a:r>
          </a:p>
          <a:p>
            <a:pPr lvl="2"/>
            <a:r>
              <a:rPr lang="en-US" altLang="en-US" sz="2400" dirty="0">
                <a:latin typeface="+mn-lt"/>
              </a:rPr>
              <a:t>Each processor has own memory and disk storage</a:t>
            </a:r>
          </a:p>
          <a:p>
            <a:pPr lvl="2"/>
            <a:r>
              <a:rPr lang="en-US" altLang="en-US" sz="2400" dirty="0">
                <a:latin typeface="+mn-lt"/>
              </a:rPr>
              <a:t>Most commonly used in parallel database </a:t>
            </a:r>
            <a:r>
              <a:rPr lang="en-US" altLang="en-US" sz="2400" dirty="0" smtClean="0">
                <a:latin typeface="+mn-lt"/>
              </a:rPr>
              <a:t>systems</a:t>
            </a:r>
            <a:endParaRPr lang="en-US" altLang="en-US" sz="2400" dirty="0">
              <a:latin typeface="+mn-lt"/>
            </a:endParaRPr>
          </a:p>
        </p:txBody>
      </p:sp>
    </p:spTree>
    <p:extLst>
      <p:ext uri="{BB962C8B-B14F-4D97-AF65-F5344CB8AC3E}">
        <p14:creationId xmlns:p14="http://schemas.microsoft.com/office/powerpoint/2010/main" val="3773910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18.8 Parallel </a:t>
            </a:r>
            <a:r>
              <a:rPr lang="en-US" altLang="en-US" dirty="0"/>
              <a:t>Algorithms for Query </a:t>
            </a:r>
            <a:r>
              <a:rPr lang="en-US" altLang="en-US" dirty="0" smtClean="0"/>
              <a:t>Processing </a:t>
            </a:r>
            <a:r>
              <a:rPr lang="en-US" altLang="en-US" sz="2000" b="0" dirty="0" smtClean="0"/>
              <a:t>(2 </a:t>
            </a:r>
            <a:r>
              <a:rPr lang="en-US" altLang="en-US" sz="2000" b="0" dirty="0"/>
              <a:t>of </a:t>
            </a:r>
            <a:r>
              <a:rPr lang="en-US" altLang="en-US" sz="2000" b="0" dirty="0" smtClean="0"/>
              <a:t>7)</a:t>
            </a:r>
            <a:endParaRPr lang="en-US" sz="2000" dirty="0"/>
          </a:p>
        </p:txBody>
      </p:sp>
      <p:sp>
        <p:nvSpPr>
          <p:cNvPr id="3" name="Text Placeholder 2"/>
          <p:cNvSpPr>
            <a:spLocks noGrp="1"/>
          </p:cNvSpPr>
          <p:nvPr>
            <p:ph type="body" idx="1"/>
          </p:nvPr>
        </p:nvSpPr>
        <p:spPr/>
        <p:txBody>
          <a:bodyPr/>
          <a:lstStyle/>
          <a:p>
            <a:pPr>
              <a:defRPr/>
            </a:pPr>
            <a:r>
              <a:rPr lang="en-US" altLang="en-US" sz="2400" dirty="0">
                <a:latin typeface="+mn-lt"/>
              </a:rPr>
              <a:t>Linear speed-up</a:t>
            </a:r>
          </a:p>
          <a:p>
            <a:pPr lvl="1">
              <a:defRPr/>
            </a:pPr>
            <a:r>
              <a:rPr lang="en-US" altLang="en-US" sz="2400" dirty="0">
                <a:latin typeface="+mn-lt"/>
              </a:rPr>
              <a:t>Linear reduction in time taken for operations</a:t>
            </a:r>
          </a:p>
          <a:p>
            <a:pPr>
              <a:defRPr/>
            </a:pPr>
            <a:r>
              <a:rPr lang="en-US" altLang="en-US" sz="2400" dirty="0">
                <a:latin typeface="+mn-lt"/>
              </a:rPr>
              <a:t>Linear scale-up</a:t>
            </a:r>
          </a:p>
          <a:p>
            <a:pPr lvl="1">
              <a:defRPr/>
            </a:pPr>
            <a:r>
              <a:rPr lang="en-US" altLang="en-US" sz="2400" dirty="0">
                <a:latin typeface="+mn-lt"/>
              </a:rPr>
              <a:t>Constant sustained performance by increasing the number of processors and </a:t>
            </a:r>
            <a:r>
              <a:rPr lang="en-US" altLang="en-US" sz="2400" dirty="0" smtClean="0">
                <a:latin typeface="+mn-lt"/>
              </a:rPr>
              <a:t>disks</a:t>
            </a:r>
            <a:endParaRPr lang="en-US" altLang="en-US" sz="2400" dirty="0">
              <a:latin typeface="+mn-lt"/>
            </a:endParaRPr>
          </a:p>
        </p:txBody>
      </p:sp>
    </p:spTree>
    <p:extLst>
      <p:ext uri="{BB962C8B-B14F-4D97-AF65-F5344CB8AC3E}">
        <p14:creationId xmlns:p14="http://schemas.microsoft.com/office/powerpoint/2010/main" val="2911038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18.8 Parallel </a:t>
            </a:r>
            <a:r>
              <a:rPr lang="en-US" altLang="en-US" dirty="0"/>
              <a:t>Algorithms for Query </a:t>
            </a:r>
            <a:r>
              <a:rPr lang="en-US" altLang="en-US" dirty="0" smtClean="0"/>
              <a:t>Processing </a:t>
            </a:r>
            <a:r>
              <a:rPr lang="en-US" altLang="en-US" sz="2000" b="0" dirty="0" smtClean="0"/>
              <a:t>(3 </a:t>
            </a:r>
            <a:r>
              <a:rPr lang="en-US" altLang="en-US" sz="2000" b="0" dirty="0"/>
              <a:t>of </a:t>
            </a:r>
            <a:r>
              <a:rPr lang="en-US" altLang="en-US" sz="2000" b="0" dirty="0" smtClean="0"/>
              <a:t>7)</a:t>
            </a:r>
            <a:endParaRPr lang="en-US" sz="2000" dirty="0"/>
          </a:p>
        </p:txBody>
      </p:sp>
      <p:sp>
        <p:nvSpPr>
          <p:cNvPr id="3" name="Text Placeholder 2"/>
          <p:cNvSpPr>
            <a:spLocks noGrp="1"/>
          </p:cNvSpPr>
          <p:nvPr>
            <p:ph type="body" idx="1"/>
          </p:nvPr>
        </p:nvSpPr>
        <p:spPr/>
        <p:txBody>
          <a:bodyPr/>
          <a:lstStyle/>
          <a:p>
            <a:pPr>
              <a:defRPr/>
            </a:pPr>
            <a:r>
              <a:rPr lang="en-US" altLang="en-US" sz="2400" dirty="0">
                <a:latin typeface="+mn-lt"/>
              </a:rPr>
              <a:t>Operator-level parallelism</a:t>
            </a:r>
          </a:p>
          <a:p>
            <a:pPr lvl="1">
              <a:defRPr/>
            </a:pPr>
            <a:r>
              <a:rPr lang="en-US" altLang="en-US" sz="2400" dirty="0">
                <a:latin typeface="+mn-lt"/>
              </a:rPr>
              <a:t>Horizontal partitioning</a:t>
            </a:r>
          </a:p>
          <a:p>
            <a:pPr lvl="2">
              <a:defRPr/>
            </a:pPr>
            <a:r>
              <a:rPr lang="en-US" altLang="en-US" sz="2400" dirty="0">
                <a:latin typeface="+mn-lt"/>
              </a:rPr>
              <a:t>Round-robin partitioning</a:t>
            </a:r>
          </a:p>
          <a:p>
            <a:pPr lvl="2">
              <a:defRPr/>
            </a:pPr>
            <a:r>
              <a:rPr lang="en-US" altLang="en-US" sz="2400" dirty="0">
                <a:latin typeface="+mn-lt"/>
              </a:rPr>
              <a:t>Range partitioning</a:t>
            </a:r>
          </a:p>
          <a:p>
            <a:pPr lvl="2">
              <a:defRPr/>
            </a:pPr>
            <a:r>
              <a:rPr lang="en-US" altLang="en-US" sz="2400" dirty="0">
                <a:latin typeface="+mn-lt"/>
              </a:rPr>
              <a:t>Hash partitioning</a:t>
            </a:r>
          </a:p>
          <a:p>
            <a:pPr>
              <a:defRPr/>
            </a:pPr>
            <a:r>
              <a:rPr lang="en-US" altLang="en-US" sz="2400" dirty="0">
                <a:latin typeface="+mn-lt"/>
              </a:rPr>
              <a:t>Sorting</a:t>
            </a:r>
          </a:p>
          <a:p>
            <a:pPr lvl="1">
              <a:defRPr/>
            </a:pPr>
            <a:r>
              <a:rPr lang="en-US" altLang="en-US" sz="2400" dirty="0">
                <a:latin typeface="+mn-lt"/>
              </a:rPr>
              <a:t>If data has been range-partitioned on an attribute:</a:t>
            </a:r>
          </a:p>
          <a:p>
            <a:pPr lvl="2">
              <a:defRPr/>
            </a:pPr>
            <a:r>
              <a:rPr lang="en-US" altLang="en-US" sz="2400" dirty="0">
                <a:latin typeface="+mn-lt"/>
              </a:rPr>
              <a:t>Each partition can be sorted separately in parallel</a:t>
            </a:r>
          </a:p>
          <a:p>
            <a:pPr lvl="2">
              <a:defRPr/>
            </a:pPr>
            <a:r>
              <a:rPr lang="en-US" altLang="en-US" sz="2400" dirty="0">
                <a:latin typeface="+mn-lt"/>
              </a:rPr>
              <a:t>Results concatenated</a:t>
            </a:r>
          </a:p>
          <a:p>
            <a:pPr lvl="1">
              <a:defRPr/>
            </a:pPr>
            <a:r>
              <a:rPr lang="en-US" altLang="en-US" sz="2400" dirty="0">
                <a:latin typeface="+mn-lt"/>
              </a:rPr>
              <a:t>Reduces sorting </a:t>
            </a:r>
            <a:r>
              <a:rPr lang="en-US" altLang="en-US" sz="2400" dirty="0" smtClean="0">
                <a:latin typeface="+mn-lt"/>
              </a:rPr>
              <a:t>time</a:t>
            </a:r>
            <a:endParaRPr lang="en-US" altLang="en-US" sz="2400" dirty="0">
              <a:latin typeface="+mn-lt"/>
            </a:endParaRPr>
          </a:p>
        </p:txBody>
      </p:sp>
    </p:spTree>
    <p:extLst>
      <p:ext uri="{BB962C8B-B14F-4D97-AF65-F5344CB8AC3E}">
        <p14:creationId xmlns:p14="http://schemas.microsoft.com/office/powerpoint/2010/main" val="848188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18.8 Parallel </a:t>
            </a:r>
            <a:r>
              <a:rPr lang="en-US" altLang="en-US" dirty="0"/>
              <a:t>Algorithms for Query </a:t>
            </a:r>
            <a:r>
              <a:rPr lang="en-US" altLang="en-US" dirty="0" smtClean="0"/>
              <a:t>Processing </a:t>
            </a:r>
            <a:r>
              <a:rPr lang="en-US" altLang="en-US" sz="2000" b="0" dirty="0" smtClean="0"/>
              <a:t>(4 </a:t>
            </a:r>
            <a:r>
              <a:rPr lang="en-US" altLang="en-US" sz="2000" b="0" dirty="0"/>
              <a:t>of </a:t>
            </a:r>
            <a:r>
              <a:rPr lang="en-US" altLang="en-US" sz="2000" b="0" dirty="0" smtClean="0"/>
              <a:t>7)</a:t>
            </a:r>
            <a:endParaRPr lang="en-US" sz="2000" dirty="0"/>
          </a:p>
        </p:txBody>
      </p:sp>
      <p:sp>
        <p:nvSpPr>
          <p:cNvPr id="3" name="Text Placeholder 2"/>
          <p:cNvSpPr>
            <a:spLocks noGrp="1"/>
          </p:cNvSpPr>
          <p:nvPr>
            <p:ph type="body" idx="1"/>
          </p:nvPr>
        </p:nvSpPr>
        <p:spPr/>
        <p:txBody>
          <a:bodyPr/>
          <a:lstStyle/>
          <a:p>
            <a:pPr>
              <a:defRPr/>
            </a:pPr>
            <a:r>
              <a:rPr lang="en-US" altLang="en-US" sz="2400" dirty="0">
                <a:latin typeface="+mn-lt"/>
              </a:rPr>
              <a:t>Selection</a:t>
            </a:r>
          </a:p>
          <a:p>
            <a:pPr lvl="1">
              <a:defRPr/>
            </a:pPr>
            <a:r>
              <a:rPr lang="en-US" altLang="en-US" sz="2400" dirty="0">
                <a:latin typeface="+mn-lt"/>
              </a:rPr>
              <a:t>If condition is an equality condition on an attribute used for range partitioning:</a:t>
            </a:r>
          </a:p>
          <a:p>
            <a:pPr lvl="2">
              <a:defRPr/>
            </a:pPr>
            <a:r>
              <a:rPr lang="en-US" altLang="en-US" sz="2400" dirty="0">
                <a:latin typeface="+mn-lt"/>
              </a:rPr>
              <a:t>Perform selection only on partition to which the value belongs</a:t>
            </a:r>
          </a:p>
          <a:p>
            <a:pPr>
              <a:defRPr/>
            </a:pPr>
            <a:r>
              <a:rPr lang="en-US" altLang="en-US" sz="2400" dirty="0">
                <a:latin typeface="+mn-lt"/>
              </a:rPr>
              <a:t>Projection without duplicate elimination</a:t>
            </a:r>
          </a:p>
          <a:p>
            <a:pPr lvl="1">
              <a:defRPr/>
            </a:pPr>
            <a:r>
              <a:rPr lang="en-US" altLang="en-US" sz="2400" dirty="0">
                <a:latin typeface="+mn-lt"/>
              </a:rPr>
              <a:t>Perform operation in parallel as data is read</a:t>
            </a:r>
          </a:p>
          <a:p>
            <a:pPr>
              <a:defRPr/>
            </a:pPr>
            <a:r>
              <a:rPr lang="en-US" altLang="en-US" sz="2400" dirty="0">
                <a:latin typeface="+mn-lt"/>
              </a:rPr>
              <a:t>Duplicate elimination</a:t>
            </a:r>
          </a:p>
          <a:p>
            <a:pPr lvl="1">
              <a:defRPr/>
            </a:pPr>
            <a:r>
              <a:rPr lang="en-US" altLang="en-US" sz="2400" dirty="0">
                <a:latin typeface="+mn-lt"/>
              </a:rPr>
              <a:t>Sort tuples and discard </a:t>
            </a:r>
            <a:r>
              <a:rPr lang="en-US" altLang="en-US" sz="2400" dirty="0" smtClean="0">
                <a:latin typeface="+mn-lt"/>
              </a:rPr>
              <a:t>duplicates</a:t>
            </a:r>
            <a:endParaRPr lang="en-US" altLang="en-US" sz="2400" dirty="0">
              <a:latin typeface="+mn-lt"/>
            </a:endParaRPr>
          </a:p>
        </p:txBody>
      </p:sp>
    </p:spTree>
    <p:extLst>
      <p:ext uri="{BB962C8B-B14F-4D97-AF65-F5344CB8AC3E}">
        <p14:creationId xmlns:p14="http://schemas.microsoft.com/office/powerpoint/2010/main" val="46039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18.8 Parallel </a:t>
            </a:r>
            <a:r>
              <a:rPr lang="en-US" altLang="en-US" dirty="0"/>
              <a:t>Algorithms for Query </a:t>
            </a:r>
            <a:r>
              <a:rPr lang="en-US" altLang="en-US" dirty="0" smtClean="0"/>
              <a:t>Processing </a:t>
            </a:r>
            <a:r>
              <a:rPr lang="en-US" altLang="en-US" sz="2000" b="0" dirty="0" smtClean="0"/>
              <a:t>(5 </a:t>
            </a:r>
            <a:r>
              <a:rPr lang="en-US" altLang="en-US" sz="2000" b="0" dirty="0"/>
              <a:t>of </a:t>
            </a:r>
            <a:r>
              <a:rPr lang="en-US" altLang="en-US" sz="2000" b="0" dirty="0" smtClean="0"/>
              <a:t>7)</a:t>
            </a:r>
            <a:endParaRPr lang="en-US" sz="2000" dirty="0"/>
          </a:p>
        </p:txBody>
      </p:sp>
      <p:sp>
        <p:nvSpPr>
          <p:cNvPr id="3" name="Text Placeholder 2"/>
          <p:cNvSpPr>
            <a:spLocks noGrp="1"/>
          </p:cNvSpPr>
          <p:nvPr>
            <p:ph type="body" idx="1"/>
          </p:nvPr>
        </p:nvSpPr>
        <p:spPr/>
        <p:txBody>
          <a:bodyPr/>
          <a:lstStyle/>
          <a:p>
            <a:pPr>
              <a:defRPr/>
            </a:pPr>
            <a:r>
              <a:rPr lang="en-US" altLang="en-US" sz="2400" dirty="0">
                <a:latin typeface="+mn-lt"/>
              </a:rPr>
              <a:t>Parallel joins divide the join into </a:t>
            </a:r>
            <a:r>
              <a:rPr lang="en-US" altLang="en-US" sz="2400" i="1" dirty="0">
                <a:latin typeface="+mn-lt"/>
              </a:rPr>
              <a:t>n</a:t>
            </a:r>
            <a:r>
              <a:rPr lang="en-US" altLang="en-US" sz="2400" dirty="0">
                <a:latin typeface="+mn-lt"/>
              </a:rPr>
              <a:t> smaller joins</a:t>
            </a:r>
          </a:p>
          <a:p>
            <a:pPr lvl="1">
              <a:defRPr/>
            </a:pPr>
            <a:r>
              <a:rPr lang="en-US" altLang="en-US" sz="2400" dirty="0">
                <a:latin typeface="+mn-lt"/>
              </a:rPr>
              <a:t>Perform smaller joins in parallel on </a:t>
            </a:r>
            <a:r>
              <a:rPr lang="en-US" altLang="en-US" sz="2400" i="1" dirty="0">
                <a:latin typeface="+mn-lt"/>
              </a:rPr>
              <a:t>n</a:t>
            </a:r>
            <a:r>
              <a:rPr lang="en-US" altLang="en-US" sz="2400" dirty="0">
                <a:latin typeface="+mn-lt"/>
              </a:rPr>
              <a:t> processors</a:t>
            </a:r>
          </a:p>
          <a:p>
            <a:pPr lvl="1">
              <a:defRPr/>
            </a:pPr>
            <a:r>
              <a:rPr lang="en-US" altLang="en-US" sz="2400" dirty="0">
                <a:latin typeface="+mn-lt"/>
              </a:rPr>
              <a:t>Take a union of the result</a:t>
            </a:r>
          </a:p>
          <a:p>
            <a:pPr>
              <a:defRPr/>
            </a:pPr>
            <a:r>
              <a:rPr lang="en-US" altLang="en-US" sz="2400" dirty="0">
                <a:latin typeface="+mn-lt"/>
              </a:rPr>
              <a:t>Parallel join techniques</a:t>
            </a:r>
          </a:p>
          <a:p>
            <a:pPr lvl="1">
              <a:defRPr/>
            </a:pPr>
            <a:r>
              <a:rPr lang="en-US" altLang="en-US" sz="2400" dirty="0">
                <a:latin typeface="+mn-lt"/>
              </a:rPr>
              <a:t>Equality-based partitioned join</a:t>
            </a:r>
          </a:p>
          <a:p>
            <a:pPr lvl="1">
              <a:defRPr/>
            </a:pPr>
            <a:r>
              <a:rPr lang="en-US" altLang="en-US" sz="2400" dirty="0">
                <a:latin typeface="+mn-lt"/>
              </a:rPr>
              <a:t>Inequality join with partitioning and replication</a:t>
            </a:r>
          </a:p>
          <a:p>
            <a:pPr lvl="1">
              <a:defRPr/>
            </a:pPr>
            <a:r>
              <a:rPr lang="en-US" altLang="en-US" sz="2400" dirty="0">
                <a:latin typeface="+mn-lt"/>
              </a:rPr>
              <a:t>Parallel partitioned hash </a:t>
            </a:r>
            <a:r>
              <a:rPr lang="en-US" altLang="en-US" sz="2400" dirty="0" smtClean="0">
                <a:latin typeface="+mn-lt"/>
              </a:rPr>
              <a:t>join</a:t>
            </a:r>
            <a:endParaRPr lang="en-US" altLang="en-US" sz="2400" dirty="0">
              <a:latin typeface="+mn-lt"/>
            </a:endParaRPr>
          </a:p>
        </p:txBody>
      </p:sp>
    </p:spTree>
    <p:extLst>
      <p:ext uri="{BB962C8B-B14F-4D97-AF65-F5344CB8AC3E}">
        <p14:creationId xmlns:p14="http://schemas.microsoft.com/office/powerpoint/2010/main" val="3264210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18.8 Parallel </a:t>
            </a:r>
            <a:r>
              <a:rPr lang="en-US" altLang="en-US" dirty="0"/>
              <a:t>Algorithms for Query </a:t>
            </a:r>
            <a:r>
              <a:rPr lang="en-US" altLang="en-US" dirty="0" smtClean="0"/>
              <a:t>Processing </a:t>
            </a:r>
            <a:r>
              <a:rPr lang="en-US" altLang="en-US" sz="2000" b="0" dirty="0" smtClean="0"/>
              <a:t>(6 of 7)</a:t>
            </a:r>
            <a:endParaRPr lang="en-US" sz="2000" dirty="0"/>
          </a:p>
        </p:txBody>
      </p:sp>
      <p:sp>
        <p:nvSpPr>
          <p:cNvPr id="3" name="Text Placeholder 2"/>
          <p:cNvSpPr>
            <a:spLocks noGrp="1"/>
          </p:cNvSpPr>
          <p:nvPr>
            <p:ph type="body" idx="1"/>
          </p:nvPr>
        </p:nvSpPr>
        <p:spPr/>
        <p:txBody>
          <a:bodyPr/>
          <a:lstStyle/>
          <a:p>
            <a:r>
              <a:rPr lang="en-US" altLang="en-US" sz="2400" dirty="0">
                <a:latin typeface="+mn-lt"/>
              </a:rPr>
              <a:t>Aggregation</a:t>
            </a:r>
          </a:p>
          <a:p>
            <a:pPr lvl="1"/>
            <a:r>
              <a:rPr lang="en-US" altLang="en-US" sz="2400" dirty="0">
                <a:latin typeface="+mn-lt"/>
              </a:rPr>
              <a:t>Achieved by partitioning on the grouping attribute and then computing the aggregate function locally at each processor</a:t>
            </a:r>
          </a:p>
          <a:p>
            <a:r>
              <a:rPr lang="en-US" altLang="en-US" sz="2400" dirty="0">
                <a:latin typeface="+mn-lt"/>
              </a:rPr>
              <a:t>Set operations</a:t>
            </a:r>
          </a:p>
          <a:p>
            <a:pPr lvl="1"/>
            <a:r>
              <a:rPr lang="en-US" altLang="en-US" sz="2400" dirty="0">
                <a:latin typeface="+mn-lt"/>
              </a:rPr>
              <a:t>If argument relations are partitioned using the same hash function, they can be done in parallel on each </a:t>
            </a:r>
            <a:r>
              <a:rPr lang="en-US" altLang="en-US" sz="2400" dirty="0" smtClean="0">
                <a:latin typeface="+mn-lt"/>
              </a:rPr>
              <a:t>processor</a:t>
            </a:r>
            <a:endParaRPr lang="en-US" altLang="en-US" sz="2400" dirty="0">
              <a:latin typeface="+mn-lt"/>
            </a:endParaRPr>
          </a:p>
        </p:txBody>
      </p:sp>
    </p:spTree>
    <p:extLst>
      <p:ext uri="{BB962C8B-B14F-4D97-AF65-F5344CB8AC3E}">
        <p14:creationId xmlns:p14="http://schemas.microsoft.com/office/powerpoint/2010/main" val="427727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18.1 Translating S</a:t>
            </a:r>
            <a:r>
              <a:rPr lang="en-US" altLang="en-US" sz="100" dirty="0" smtClean="0"/>
              <a:t> </a:t>
            </a:r>
            <a:r>
              <a:rPr lang="en-US" altLang="en-US" sz="3200" dirty="0" smtClean="0"/>
              <a:t>Q</a:t>
            </a:r>
            <a:r>
              <a:rPr lang="en-US" altLang="en-US" sz="100" dirty="0" smtClean="0"/>
              <a:t> </a:t>
            </a:r>
            <a:r>
              <a:rPr lang="en-US" altLang="en-US" sz="3200" dirty="0" smtClean="0"/>
              <a:t>L </a:t>
            </a:r>
            <a:r>
              <a:rPr lang="en-US" altLang="en-US" sz="3200" dirty="0"/>
              <a:t>Queries into Relational Algebra and Other </a:t>
            </a:r>
            <a:r>
              <a:rPr lang="en-US" altLang="en-US" sz="3200" dirty="0" smtClean="0"/>
              <a:t>Operators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a:t>
            </a:r>
            <a:endParaRPr lang="en-US" altLang="en-US" sz="2400" dirty="0">
              <a:latin typeface="+mn-lt"/>
            </a:endParaRPr>
          </a:p>
          <a:p>
            <a:pPr lvl="1"/>
            <a:r>
              <a:rPr lang="en-US" altLang="en-US" sz="2400" dirty="0">
                <a:latin typeface="+mn-lt"/>
              </a:rPr>
              <a:t>Query language used in most </a:t>
            </a:r>
            <a:r>
              <a:rPr lang="en-US" altLang="en-US" sz="2400" dirty="0" smtClean="0">
                <a:latin typeface="+mn-lt"/>
              </a:rPr>
              <a:t>R</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s</a:t>
            </a:r>
            <a:endParaRPr lang="en-US" altLang="en-US" sz="2400" dirty="0">
              <a:latin typeface="+mn-lt"/>
            </a:endParaRPr>
          </a:p>
          <a:p>
            <a:r>
              <a:rPr lang="en-US" altLang="en-US" sz="2400" dirty="0">
                <a:latin typeface="+mn-lt"/>
              </a:rPr>
              <a:t>Query decomposed into query blocks</a:t>
            </a:r>
          </a:p>
          <a:p>
            <a:pPr lvl="1"/>
            <a:r>
              <a:rPr lang="en-US" altLang="en-US" sz="2400" dirty="0">
                <a:latin typeface="+mn-lt"/>
              </a:rPr>
              <a:t>Basic units that can be translated into the algebraic operators</a:t>
            </a:r>
          </a:p>
          <a:p>
            <a:pPr lvl="1"/>
            <a:r>
              <a:rPr lang="en-US" altLang="en-US" sz="2400" dirty="0">
                <a:latin typeface="+mn-lt"/>
              </a:rPr>
              <a:t>Contains single SELECT-FROM-WHERE expression</a:t>
            </a:r>
          </a:p>
          <a:p>
            <a:pPr lvl="2"/>
            <a:r>
              <a:rPr lang="en-US" altLang="en-US" sz="2400" dirty="0">
                <a:latin typeface="+mn-lt"/>
              </a:rPr>
              <a:t>May contain GROUP BY and HAVING </a:t>
            </a:r>
            <a:r>
              <a:rPr lang="en-US" altLang="en-US" sz="2400" dirty="0" smtClean="0">
                <a:latin typeface="+mn-lt"/>
              </a:rPr>
              <a:t>clauses</a:t>
            </a:r>
            <a:endParaRPr lang="en-US" altLang="en-US" sz="2400" dirty="0">
              <a:latin typeface="+mn-lt"/>
            </a:endParaRPr>
          </a:p>
        </p:txBody>
      </p:sp>
    </p:spTree>
    <p:extLst>
      <p:ext uri="{BB962C8B-B14F-4D97-AF65-F5344CB8AC3E}">
        <p14:creationId xmlns:p14="http://schemas.microsoft.com/office/powerpoint/2010/main" val="34081951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18.8 Parallel </a:t>
            </a:r>
            <a:r>
              <a:rPr lang="en-US" altLang="en-US" dirty="0"/>
              <a:t>Algorithms for Query </a:t>
            </a:r>
            <a:r>
              <a:rPr lang="en-US" altLang="en-US" dirty="0" smtClean="0"/>
              <a:t>Processing </a:t>
            </a:r>
            <a:r>
              <a:rPr lang="en-US" altLang="en-US" sz="2000" b="0" dirty="0" smtClean="0"/>
              <a:t>(7 </a:t>
            </a:r>
            <a:r>
              <a:rPr lang="en-US" altLang="en-US" sz="2000" b="0" dirty="0"/>
              <a:t>of </a:t>
            </a:r>
            <a:r>
              <a:rPr lang="en-US" altLang="en-US" sz="2000" b="0" dirty="0" smtClean="0"/>
              <a:t>7)</a:t>
            </a:r>
            <a:endParaRPr lang="en-US" sz="2000" dirty="0"/>
          </a:p>
        </p:txBody>
      </p:sp>
      <p:sp>
        <p:nvSpPr>
          <p:cNvPr id="3" name="Text Placeholder 2"/>
          <p:cNvSpPr>
            <a:spLocks noGrp="1"/>
          </p:cNvSpPr>
          <p:nvPr>
            <p:ph type="body" idx="1"/>
          </p:nvPr>
        </p:nvSpPr>
        <p:spPr/>
        <p:txBody>
          <a:bodyPr/>
          <a:lstStyle/>
          <a:p>
            <a:r>
              <a:rPr lang="en-US" altLang="en-US" sz="2400" dirty="0">
                <a:latin typeface="+mn-lt"/>
              </a:rPr>
              <a:t>Intraquery parallelism</a:t>
            </a:r>
          </a:p>
          <a:p>
            <a:pPr lvl="1"/>
            <a:r>
              <a:rPr lang="en-US" altLang="en-US" sz="2400" dirty="0">
                <a:latin typeface="+mn-lt"/>
              </a:rPr>
              <a:t>Approaches</a:t>
            </a:r>
          </a:p>
          <a:p>
            <a:pPr lvl="2"/>
            <a:r>
              <a:rPr lang="en-US" altLang="en-US" sz="2400" dirty="0">
                <a:latin typeface="+mn-lt"/>
              </a:rPr>
              <a:t>Use parallel algorithm for each operation, with appropriate partitioning of the data input to that operation</a:t>
            </a:r>
          </a:p>
          <a:p>
            <a:pPr lvl="2"/>
            <a:r>
              <a:rPr lang="en-US" altLang="en-US" sz="2400" dirty="0">
                <a:latin typeface="+mn-lt"/>
              </a:rPr>
              <a:t>Execute independent operations in parallel</a:t>
            </a:r>
          </a:p>
          <a:p>
            <a:r>
              <a:rPr lang="en-US" altLang="en-US" sz="2400" dirty="0">
                <a:latin typeface="+mn-lt"/>
              </a:rPr>
              <a:t>Interquery parallelism</a:t>
            </a:r>
          </a:p>
          <a:p>
            <a:pPr lvl="1"/>
            <a:r>
              <a:rPr lang="en-US" altLang="en-US" sz="2400" dirty="0">
                <a:latin typeface="+mn-lt"/>
              </a:rPr>
              <a:t>Execution of multiple queries in parallel</a:t>
            </a:r>
          </a:p>
          <a:p>
            <a:pPr lvl="1"/>
            <a:r>
              <a:rPr lang="en-US" altLang="en-US" sz="2400" dirty="0">
                <a:latin typeface="+mn-lt"/>
              </a:rPr>
              <a:t>Goal: scale up</a:t>
            </a:r>
          </a:p>
          <a:p>
            <a:pPr lvl="1"/>
            <a:r>
              <a:rPr lang="en-US" altLang="en-US" sz="2400" dirty="0">
                <a:latin typeface="+mn-lt"/>
              </a:rPr>
              <a:t>Difficult to achieve on shared-disk or shared-nothing </a:t>
            </a:r>
            <a:r>
              <a:rPr lang="en-US" altLang="en-US" sz="2400" dirty="0" smtClean="0">
                <a:latin typeface="+mn-lt"/>
              </a:rPr>
              <a:t>architectures</a:t>
            </a:r>
            <a:endParaRPr lang="en-US" altLang="en-US" sz="2400" dirty="0">
              <a:latin typeface="+mn-lt"/>
            </a:endParaRPr>
          </a:p>
        </p:txBody>
      </p:sp>
    </p:spTree>
    <p:extLst>
      <p:ext uri="{BB962C8B-B14F-4D97-AF65-F5344CB8AC3E}">
        <p14:creationId xmlns:p14="http://schemas.microsoft.com/office/powerpoint/2010/main" val="556179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18.9 Summary</a:t>
            </a:r>
            <a:endParaRPr lang="en-US" dirty="0"/>
          </a:p>
        </p:txBody>
      </p:sp>
      <p:sp>
        <p:nvSpPr>
          <p:cNvPr id="3" name="Text Placeholder 2"/>
          <p:cNvSpPr>
            <a:spLocks noGrp="1"/>
          </p:cNvSpPr>
          <p:nvPr>
            <p:ph type="body" idx="1"/>
          </p:nvPr>
        </p:nvSpPr>
        <p:spPr/>
        <p:txBody>
          <a:bodyPr/>
          <a:lstStyle/>
          <a:p>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queries translated into relational algebra</a:t>
            </a:r>
          </a:p>
          <a:p>
            <a:r>
              <a:rPr lang="en-US" altLang="en-US" sz="2400" dirty="0">
                <a:latin typeface="+mn-lt"/>
              </a:rPr>
              <a:t>External sorting</a:t>
            </a:r>
          </a:p>
          <a:p>
            <a:r>
              <a:rPr lang="en-US" altLang="en-US" sz="2400" dirty="0">
                <a:latin typeface="+mn-lt"/>
              </a:rPr>
              <a:t>Selection algorithms</a:t>
            </a:r>
          </a:p>
          <a:p>
            <a:r>
              <a:rPr lang="en-US" altLang="en-US" sz="2400" dirty="0">
                <a:latin typeface="+mn-lt"/>
              </a:rPr>
              <a:t>Join operations</a:t>
            </a:r>
          </a:p>
          <a:p>
            <a:r>
              <a:rPr lang="en-US" altLang="en-US" sz="2400" dirty="0">
                <a:latin typeface="+mn-lt"/>
              </a:rPr>
              <a:t>Combining operations to create pipelined execution</a:t>
            </a:r>
          </a:p>
          <a:p>
            <a:r>
              <a:rPr lang="en-US" altLang="en-US" sz="2400" dirty="0">
                <a:latin typeface="+mn-lt"/>
              </a:rPr>
              <a:t>Parallel database system </a:t>
            </a:r>
            <a:r>
              <a:rPr lang="en-US" altLang="en-US" sz="2400" dirty="0" smtClean="0">
                <a:latin typeface="+mn-lt"/>
              </a:rPr>
              <a:t>architectures</a:t>
            </a:r>
            <a:endParaRPr lang="en-US" altLang="en-US" sz="2400" dirty="0">
              <a:latin typeface="+mn-lt"/>
            </a:endParaRPr>
          </a:p>
        </p:txBody>
      </p:sp>
    </p:spTree>
    <p:extLst>
      <p:ext uri="{BB962C8B-B14F-4D97-AF65-F5344CB8AC3E}">
        <p14:creationId xmlns:p14="http://schemas.microsoft.com/office/powerpoint/2010/main" val="3674503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18.1 Translating S</a:t>
            </a:r>
            <a:r>
              <a:rPr lang="en-US" altLang="en-US" sz="100" dirty="0"/>
              <a:t> </a:t>
            </a:r>
            <a:r>
              <a:rPr lang="en-US" altLang="en-US" sz="3200" dirty="0"/>
              <a:t>Q</a:t>
            </a:r>
            <a:r>
              <a:rPr lang="en-US" altLang="en-US" sz="100" dirty="0"/>
              <a:t> </a:t>
            </a:r>
            <a:r>
              <a:rPr lang="en-US" altLang="en-US" sz="3200" dirty="0"/>
              <a:t>L Queries into Relational Algebra and Other </a:t>
            </a:r>
            <a:r>
              <a:rPr lang="en-US" altLang="en-US" sz="3200" dirty="0" smtClean="0"/>
              <a:t>Operators </a:t>
            </a:r>
            <a:r>
              <a:rPr lang="en-US" altLang="en-US" sz="2000" b="0" dirty="0" smtClean="0"/>
              <a:t>(2 of 3)</a:t>
            </a:r>
            <a:endParaRPr lang="en-US" sz="2000" b="0" dirty="0"/>
          </a:p>
        </p:txBody>
      </p:sp>
      <p:sp>
        <p:nvSpPr>
          <p:cNvPr id="4" name="Text Placeholder 3"/>
          <p:cNvSpPr>
            <a:spLocks noGrp="1"/>
          </p:cNvSpPr>
          <p:nvPr>
            <p:ph type="body" idx="1"/>
          </p:nvPr>
        </p:nvSpPr>
        <p:spPr>
          <a:xfrm>
            <a:off x="460374" y="1600201"/>
            <a:ext cx="1897289" cy="533400"/>
          </a:xfrm>
        </p:spPr>
        <p:txBody>
          <a:bodyPr/>
          <a:lstStyle/>
          <a:p>
            <a:r>
              <a:rPr lang="en-US" altLang="en-US" sz="2400" dirty="0">
                <a:latin typeface="+mn-lt"/>
              </a:rPr>
              <a:t>Example</a:t>
            </a:r>
            <a:r>
              <a:rPr lang="en-US" altLang="en-US" sz="2400" dirty="0" smtClean="0">
                <a:latin typeface="+mn-lt"/>
              </a:rPr>
              <a:t>:</a:t>
            </a:r>
            <a:endParaRPr lang="en-US" altLang="en-US" sz="2400" dirty="0">
              <a:latin typeface="+mn-lt"/>
            </a:endParaRPr>
          </a:p>
        </p:txBody>
      </p:sp>
      <p:pic>
        <p:nvPicPr>
          <p:cNvPr id="10" name="Picture 5" descr="Computer code reads, SELECT L name comma F name FROM EMPLOYEE WHERE Salary greater than sign left parenthesis SELECT MAX left parenthesis Salary right parenthesis FROM EMPLOYEEWHERE D no equals 5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1315" y="2297741"/>
            <a:ext cx="2971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sz="quarter" idx="13"/>
          </p:nvPr>
        </p:nvSpPr>
        <p:spPr>
          <a:xfrm>
            <a:off x="457200" y="3616124"/>
            <a:ext cx="2491014" cy="566483"/>
          </a:xfrm>
        </p:spPr>
        <p:txBody>
          <a:bodyPr/>
          <a:lstStyle/>
          <a:p>
            <a:pPr marL="741600" lvl="1" indent="-284400">
              <a:buFont typeface="Arial" panose="020B0604020202020204" pitchFamily="34" charset="0"/>
              <a:buChar char="–"/>
            </a:pPr>
            <a:r>
              <a:rPr lang="en-US" altLang="en-US" sz="2400" dirty="0">
                <a:latin typeface="+mn-lt"/>
              </a:rPr>
              <a:t>Inner </a:t>
            </a:r>
            <a:r>
              <a:rPr lang="en-US" altLang="en-US" sz="2400" dirty="0" smtClean="0">
                <a:latin typeface="+mn-lt"/>
              </a:rPr>
              <a:t>block</a:t>
            </a:r>
            <a:endParaRPr lang="en-US" altLang="en-US" sz="2400" dirty="0">
              <a:latin typeface="+mn-lt"/>
            </a:endParaRPr>
          </a:p>
        </p:txBody>
      </p:sp>
      <p:pic>
        <p:nvPicPr>
          <p:cNvPr id="11" name="Picture 6" descr="Computer code reads, left parenthesis SELECT MAX left parenthesis Salary right parenthesis FROM EMPLOYEEWHERE D no equals 5 right parenthesi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94408" y="4182607"/>
            <a:ext cx="1962528" cy="77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sz="quarter" idx="14"/>
          </p:nvPr>
        </p:nvSpPr>
        <p:spPr>
          <a:xfrm>
            <a:off x="469900" y="5076127"/>
            <a:ext cx="2500539" cy="456154"/>
          </a:xfrm>
        </p:spPr>
        <p:txBody>
          <a:bodyPr/>
          <a:lstStyle/>
          <a:p>
            <a:pPr marL="741600" lvl="1" indent="-284400">
              <a:buFont typeface="Arial" panose="020B0604020202020204" pitchFamily="34" charset="0"/>
              <a:buChar char="–"/>
            </a:pPr>
            <a:r>
              <a:rPr lang="en-US" altLang="en-US" sz="2400" dirty="0">
                <a:latin typeface="+mn-lt"/>
              </a:rPr>
              <a:t>Outer </a:t>
            </a:r>
            <a:r>
              <a:rPr lang="en-US" altLang="en-US" sz="2400" dirty="0" smtClean="0">
                <a:latin typeface="+mn-lt"/>
              </a:rPr>
              <a:t>block</a:t>
            </a:r>
            <a:endParaRPr lang="en-US" altLang="en-US" sz="2400" dirty="0">
              <a:latin typeface="+mn-lt"/>
            </a:endParaRPr>
          </a:p>
        </p:txBody>
      </p:sp>
      <p:pic>
        <p:nvPicPr>
          <p:cNvPr id="12" name="Picture 7" descr="Computer code reads, SELECT L name comma F name FROM EMPLOYEE WHERE Salary greater than sign c."/>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94408" y="5671862"/>
            <a:ext cx="2052528" cy="70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3897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sz="3200" dirty="0"/>
              <a:t>18.1 Translating S</a:t>
            </a:r>
            <a:r>
              <a:rPr lang="en-US" altLang="en-US" sz="100" dirty="0"/>
              <a:t> </a:t>
            </a:r>
            <a:r>
              <a:rPr lang="en-US" altLang="en-US" sz="3200" dirty="0"/>
              <a:t>Q</a:t>
            </a:r>
            <a:r>
              <a:rPr lang="en-US" altLang="en-US" sz="100" dirty="0"/>
              <a:t> </a:t>
            </a:r>
            <a:r>
              <a:rPr lang="en-US" altLang="en-US" sz="3200" dirty="0"/>
              <a:t>L Queries into Relational Algebra and Other </a:t>
            </a:r>
            <a:r>
              <a:rPr lang="en-US" altLang="en-US" sz="3200" dirty="0" smtClean="0"/>
              <a:t>Operators </a:t>
            </a:r>
            <a:r>
              <a:rPr lang="en-US" altLang="en-US" sz="2000" b="0" dirty="0" smtClean="0"/>
              <a:t>(3 of 3)</a:t>
            </a:r>
            <a:endParaRPr lang="en-US" sz="2000" b="0" dirty="0"/>
          </a:p>
        </p:txBody>
      </p:sp>
      <p:sp>
        <p:nvSpPr>
          <p:cNvPr id="10" name="Text Placeholder 9"/>
          <p:cNvSpPr>
            <a:spLocks noGrp="1"/>
          </p:cNvSpPr>
          <p:nvPr>
            <p:ph type="body" idx="1"/>
          </p:nvPr>
        </p:nvSpPr>
        <p:spPr>
          <a:xfrm>
            <a:off x="457200" y="1600201"/>
            <a:ext cx="8229600" cy="532414"/>
          </a:xfrm>
        </p:spPr>
        <p:txBody>
          <a:bodyPr/>
          <a:lstStyle/>
          <a:p>
            <a:pPr lvl="1" indent="-284400">
              <a:defRPr/>
            </a:pPr>
            <a:r>
              <a:rPr lang="en-US" sz="2400" dirty="0" smtClean="0">
                <a:latin typeface="+mn-lt"/>
              </a:rPr>
              <a:t>Inner block translated into:</a:t>
            </a:r>
            <a:endParaRPr lang="en-US" sz="2400" dirty="0">
              <a:latin typeface="+mn-lt"/>
            </a:endParaRPr>
          </a:p>
        </p:txBody>
      </p:sp>
      <p:pic>
        <p:nvPicPr>
          <p:cNvPr id="12" name="Picture 4" descr="Computer code reads, fraktur I sub MAX Salary left parenthesis sigma sub D no equals 5 left parenthesis EMPLOYEE right parenthesis right parenthesi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92008" y="2375490"/>
            <a:ext cx="3159985" cy="52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12"/>
          <p:cNvSpPr>
            <a:spLocks noGrp="1"/>
          </p:cNvSpPr>
          <p:nvPr>
            <p:ph sz="quarter" idx="4294967295"/>
          </p:nvPr>
        </p:nvSpPr>
        <p:spPr>
          <a:xfrm>
            <a:off x="457200" y="3138488"/>
            <a:ext cx="8229600" cy="558800"/>
          </a:xfrm>
        </p:spPr>
        <p:txBody>
          <a:bodyPr/>
          <a:lstStyle/>
          <a:p>
            <a:pPr marL="741600" lvl="1" indent="-284400"/>
            <a:r>
              <a:rPr lang="en-US" sz="2400" dirty="0">
                <a:latin typeface="+mn-lt"/>
              </a:rPr>
              <a:t>Outer block translated into</a:t>
            </a:r>
            <a:r>
              <a:rPr lang="en-US" sz="2400" dirty="0" smtClean="0">
                <a:latin typeface="+mn-lt"/>
              </a:rPr>
              <a:t>:</a:t>
            </a:r>
            <a:endParaRPr lang="en-US" sz="2400" dirty="0">
              <a:latin typeface="+mn-lt"/>
            </a:endParaRPr>
          </a:p>
        </p:txBody>
      </p:sp>
      <p:pic>
        <p:nvPicPr>
          <p:cNvPr id="18" name="Picture 8" descr="Computer code reads, pi sub L name comma F name left parenthesis sigma sub Salary greater than sign c left parenthesis EMPLOYEE right parenthesis right parenthesi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03685" y="3939528"/>
            <a:ext cx="3336630" cy="48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13"/>
          <p:cNvSpPr>
            <a:spLocks noGrp="1"/>
          </p:cNvSpPr>
          <p:nvPr>
            <p:ph sz="quarter" idx="4294967295"/>
          </p:nvPr>
        </p:nvSpPr>
        <p:spPr>
          <a:xfrm>
            <a:off x="457200" y="4637088"/>
            <a:ext cx="8229600" cy="820737"/>
          </a:xfrm>
        </p:spPr>
        <p:txBody>
          <a:bodyPr/>
          <a:lstStyle/>
          <a:p>
            <a:pPr indent="-255600"/>
            <a:r>
              <a:rPr lang="en-US" sz="2400" dirty="0">
                <a:latin typeface="+mn-lt"/>
              </a:rPr>
              <a:t>Query optimizer chooses execution plan for each query </a:t>
            </a:r>
            <a:r>
              <a:rPr lang="en-US" sz="2400" dirty="0" smtClean="0">
                <a:latin typeface="+mn-lt"/>
              </a:rPr>
              <a:t>block</a:t>
            </a:r>
            <a:endParaRPr lang="en-US" sz="2400" dirty="0">
              <a:latin typeface="+mn-lt"/>
            </a:endParaRPr>
          </a:p>
        </p:txBody>
      </p:sp>
    </p:spTree>
    <p:extLst>
      <p:ext uri="{BB962C8B-B14F-4D97-AF65-F5344CB8AC3E}">
        <p14:creationId xmlns:p14="http://schemas.microsoft.com/office/powerpoint/2010/main" val="3334281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a:t>Additional Operators Semi-Join and </a:t>
            </a:r>
            <a:r>
              <a:rPr lang="en-US" altLang="en-US" dirty="0" smtClean="0"/>
              <a:t>Anti-Join </a:t>
            </a:r>
            <a:r>
              <a:rPr lang="en-US" altLang="en-US" sz="2000" b="0" dirty="0"/>
              <a:t>(1 of 2)</a:t>
            </a:r>
            <a:endParaRPr lang="en-US" sz="2000" dirty="0"/>
          </a:p>
        </p:txBody>
      </p:sp>
      <p:sp>
        <p:nvSpPr>
          <p:cNvPr id="10" name="Text Placeholder 9"/>
          <p:cNvSpPr>
            <a:spLocks noGrp="1"/>
          </p:cNvSpPr>
          <p:nvPr>
            <p:ph type="body" idx="1"/>
          </p:nvPr>
        </p:nvSpPr>
        <p:spPr>
          <a:xfrm>
            <a:off x="457200" y="1600200"/>
            <a:ext cx="8229600" cy="1729717"/>
          </a:xfrm>
        </p:spPr>
        <p:txBody>
          <a:bodyPr/>
          <a:lstStyle/>
          <a:p>
            <a:r>
              <a:rPr lang="en-US" altLang="en-US" sz="2400" dirty="0">
                <a:latin typeface="+mn-lt"/>
              </a:rPr>
              <a:t>Semi-join</a:t>
            </a:r>
          </a:p>
          <a:p>
            <a:pPr lvl="1" indent="-284400"/>
            <a:r>
              <a:rPr lang="en-US" altLang="en-US" sz="2400" dirty="0">
                <a:latin typeface="+mn-lt"/>
              </a:rPr>
              <a:t>Generally used for unnesting EXISTS, IN, and ANY subqueries</a:t>
            </a:r>
          </a:p>
          <a:p>
            <a:pPr lvl="1" indent="-284400"/>
            <a:r>
              <a:rPr lang="en-US" altLang="en-US" sz="2400" dirty="0">
                <a:latin typeface="+mn-lt"/>
              </a:rPr>
              <a:t>Syntax</a:t>
            </a:r>
            <a:r>
              <a:rPr lang="en-US" altLang="en-US" sz="2400" dirty="0" smtClean="0">
                <a:latin typeface="+mn-lt"/>
              </a:rPr>
              <a:t>:</a:t>
            </a:r>
          </a:p>
        </p:txBody>
      </p:sp>
      <p:graphicFrame>
        <p:nvGraphicFramePr>
          <p:cNvPr id="2" name="Object 1" descr="T 1 period X S = T 2 period Y"/>
          <p:cNvGraphicFramePr>
            <a:graphicFrameLocks noChangeAspect="1"/>
          </p:cNvGraphicFramePr>
          <p:nvPr>
            <p:extLst>
              <p:ext uri="{D42A27DB-BD31-4B8C-83A1-F6EECF244321}">
                <p14:modId xmlns:p14="http://schemas.microsoft.com/office/powerpoint/2010/main" val="462115533"/>
              </p:ext>
            </p:extLst>
          </p:nvPr>
        </p:nvGraphicFramePr>
        <p:xfrm>
          <a:off x="2422876" y="2986549"/>
          <a:ext cx="1904699" cy="346310"/>
        </p:xfrm>
        <a:graphic>
          <a:graphicData uri="http://schemas.openxmlformats.org/presentationml/2006/ole">
            <mc:AlternateContent xmlns:mc="http://schemas.openxmlformats.org/markup-compatibility/2006">
              <mc:Choice xmlns:v="urn:schemas-microsoft-com:vml" Requires="v">
                <p:oleObj spid="_x0000_s2171" name="Equation" r:id="rId3" imgW="977760" imgH="177480" progId="Equation.DSMT4">
                  <p:embed/>
                </p:oleObj>
              </mc:Choice>
              <mc:Fallback>
                <p:oleObj name="Equation" r:id="rId3" imgW="977760" imgH="177480" progId="Equation.DSMT4">
                  <p:embed/>
                  <p:pic>
                    <p:nvPicPr>
                      <p:cNvPr id="0" name=""/>
                      <p:cNvPicPr/>
                      <p:nvPr/>
                    </p:nvPicPr>
                    <p:blipFill>
                      <a:blip r:embed="rId4"/>
                      <a:stretch>
                        <a:fillRect/>
                      </a:stretch>
                    </p:blipFill>
                    <p:spPr>
                      <a:xfrm>
                        <a:off x="2422876" y="2986549"/>
                        <a:ext cx="1904699" cy="346310"/>
                      </a:xfrm>
                      <a:prstGeom prst="rect">
                        <a:avLst/>
                      </a:prstGeom>
                    </p:spPr>
                  </p:pic>
                </p:oleObj>
              </mc:Fallback>
            </mc:AlternateContent>
          </a:graphicData>
        </a:graphic>
      </p:graphicFrame>
      <p:sp>
        <p:nvSpPr>
          <p:cNvPr id="3" name="Text Placeholder 2"/>
          <p:cNvSpPr>
            <a:spLocks noGrp="1"/>
          </p:cNvSpPr>
          <p:nvPr>
            <p:ph type="body" idx="4294967295"/>
          </p:nvPr>
        </p:nvSpPr>
        <p:spPr>
          <a:xfrm>
            <a:off x="460375" y="3349625"/>
            <a:ext cx="8229600" cy="1322859"/>
          </a:xfrm>
        </p:spPr>
        <p:txBody>
          <a:bodyPr/>
          <a:lstStyle/>
          <a:p>
            <a:pPr lvl="2" indent="-230400"/>
            <a:r>
              <a:rPr lang="en-US" altLang="en-US" sz="2400" dirty="0">
                <a:latin typeface="+mn-lt"/>
              </a:rPr>
              <a:t>T1 is the left table and T2 is the right table of the semi-join</a:t>
            </a:r>
          </a:p>
          <a:p>
            <a:pPr lvl="1" indent="-284400"/>
            <a:r>
              <a:rPr lang="en-US" altLang="en-US" sz="2400" dirty="0">
                <a:latin typeface="+mn-lt"/>
              </a:rPr>
              <a:t>A row of T1 is returned as soon </a:t>
            </a:r>
            <a:r>
              <a:rPr lang="en-US" altLang="en-US" sz="2400" dirty="0" smtClean="0">
                <a:latin typeface="+mn-lt"/>
              </a:rPr>
              <a:t>as</a:t>
            </a:r>
            <a:endParaRPr lang="en-US" sz="2400" dirty="0">
              <a:latin typeface="+mn-lt"/>
            </a:endParaRPr>
          </a:p>
        </p:txBody>
      </p:sp>
      <p:graphicFrame>
        <p:nvGraphicFramePr>
          <p:cNvPr id="6" name="Object 5" descr="T 1 period X "/>
          <p:cNvGraphicFramePr>
            <a:graphicFrameLocks noChangeAspect="1"/>
          </p:cNvGraphicFramePr>
          <p:nvPr>
            <p:extLst>
              <p:ext uri="{D42A27DB-BD31-4B8C-83A1-F6EECF244321}">
                <p14:modId xmlns:p14="http://schemas.microsoft.com/office/powerpoint/2010/main" val="250782302"/>
              </p:ext>
            </p:extLst>
          </p:nvPr>
        </p:nvGraphicFramePr>
        <p:xfrm>
          <a:off x="6014423" y="4290426"/>
          <a:ext cx="717550" cy="322262"/>
        </p:xfrm>
        <a:graphic>
          <a:graphicData uri="http://schemas.openxmlformats.org/presentationml/2006/ole">
            <mc:AlternateContent xmlns:mc="http://schemas.openxmlformats.org/markup-compatibility/2006">
              <mc:Choice xmlns:v="urn:schemas-microsoft-com:vml" Requires="v">
                <p:oleObj spid="_x0000_s2172" name="Equation" r:id="rId5" imgW="368280" imgH="164880" progId="Equation.DSMT4">
                  <p:embed/>
                </p:oleObj>
              </mc:Choice>
              <mc:Fallback>
                <p:oleObj name="Equation" r:id="rId5" imgW="368280" imgH="164880" progId="Equation.DSMT4">
                  <p:embed/>
                  <p:pic>
                    <p:nvPicPr>
                      <p:cNvPr id="2" name="Object 1"/>
                      <p:cNvPicPr/>
                      <p:nvPr/>
                    </p:nvPicPr>
                    <p:blipFill>
                      <a:blip r:embed="rId6"/>
                      <a:stretch>
                        <a:fillRect/>
                      </a:stretch>
                    </p:blipFill>
                    <p:spPr>
                      <a:xfrm>
                        <a:off x="6014423" y="4290426"/>
                        <a:ext cx="717550" cy="322262"/>
                      </a:xfrm>
                      <a:prstGeom prst="rect">
                        <a:avLst/>
                      </a:prstGeom>
                    </p:spPr>
                  </p:pic>
                </p:oleObj>
              </mc:Fallback>
            </mc:AlternateContent>
          </a:graphicData>
        </a:graphic>
      </p:graphicFrame>
      <p:sp>
        <p:nvSpPr>
          <p:cNvPr id="5" name="Content Placeholder 4"/>
          <p:cNvSpPr>
            <a:spLocks noGrp="1"/>
          </p:cNvSpPr>
          <p:nvPr>
            <p:ph sz="quarter" idx="14"/>
          </p:nvPr>
        </p:nvSpPr>
        <p:spPr>
          <a:xfrm>
            <a:off x="460375" y="4188543"/>
            <a:ext cx="8232775" cy="825910"/>
          </a:xfrm>
        </p:spPr>
        <p:txBody>
          <a:bodyPr/>
          <a:lstStyle/>
          <a:p>
            <a:pPr marL="722313" indent="5561013">
              <a:buNone/>
            </a:pPr>
            <a:r>
              <a:rPr lang="en-US" altLang="en-US" sz="2400" dirty="0">
                <a:latin typeface="+mn-lt"/>
              </a:rPr>
              <a:t>finds a match with any value </a:t>
            </a:r>
            <a:r>
              <a:rPr lang="en-US" altLang="en-US" sz="2400" dirty="0" smtClean="0">
                <a:latin typeface="+mn-lt"/>
              </a:rPr>
              <a:t>of</a:t>
            </a:r>
            <a:endParaRPr lang="en-US" sz="2400" dirty="0">
              <a:latin typeface="+mn-lt"/>
            </a:endParaRPr>
          </a:p>
        </p:txBody>
      </p:sp>
      <p:graphicFrame>
        <p:nvGraphicFramePr>
          <p:cNvPr id="7" name="Object 6" descr="T 2 period Y"/>
          <p:cNvGraphicFramePr>
            <a:graphicFrameLocks noChangeAspect="1"/>
          </p:cNvGraphicFramePr>
          <p:nvPr>
            <p:extLst>
              <p:ext uri="{D42A27DB-BD31-4B8C-83A1-F6EECF244321}">
                <p14:modId xmlns:p14="http://schemas.microsoft.com/office/powerpoint/2010/main" val="787318244"/>
              </p:ext>
            </p:extLst>
          </p:nvPr>
        </p:nvGraphicFramePr>
        <p:xfrm>
          <a:off x="4523807" y="4672484"/>
          <a:ext cx="741363" cy="322262"/>
        </p:xfrm>
        <a:graphic>
          <a:graphicData uri="http://schemas.openxmlformats.org/presentationml/2006/ole">
            <mc:AlternateContent xmlns:mc="http://schemas.openxmlformats.org/markup-compatibility/2006">
              <mc:Choice xmlns:v="urn:schemas-microsoft-com:vml" Requires="v">
                <p:oleObj spid="_x0000_s2173" name="Equation" r:id="rId7" imgW="380880" imgH="164880" progId="Equation.DSMT4">
                  <p:embed/>
                </p:oleObj>
              </mc:Choice>
              <mc:Fallback>
                <p:oleObj name="Equation" r:id="rId7" imgW="380880" imgH="164880" progId="Equation.DSMT4">
                  <p:embed/>
                  <p:pic>
                    <p:nvPicPr>
                      <p:cNvPr id="2" name="Object 1"/>
                      <p:cNvPicPr/>
                      <p:nvPr/>
                    </p:nvPicPr>
                    <p:blipFill>
                      <a:blip r:embed="rId8"/>
                      <a:stretch>
                        <a:fillRect/>
                      </a:stretch>
                    </p:blipFill>
                    <p:spPr>
                      <a:xfrm>
                        <a:off x="4523807" y="4672484"/>
                        <a:ext cx="741363" cy="322262"/>
                      </a:xfrm>
                      <a:prstGeom prst="rect">
                        <a:avLst/>
                      </a:prstGeom>
                    </p:spPr>
                  </p:pic>
                </p:oleObj>
              </mc:Fallback>
            </mc:AlternateContent>
          </a:graphicData>
        </a:graphic>
      </p:graphicFrame>
      <p:sp>
        <p:nvSpPr>
          <p:cNvPr id="4" name="Content Placeholder 3"/>
          <p:cNvSpPr>
            <a:spLocks noGrp="1"/>
          </p:cNvSpPr>
          <p:nvPr>
            <p:ph sz="quarter" idx="13"/>
          </p:nvPr>
        </p:nvSpPr>
        <p:spPr>
          <a:xfrm>
            <a:off x="457200" y="4548883"/>
            <a:ext cx="8229600" cy="1126253"/>
          </a:xfrm>
        </p:spPr>
        <p:txBody>
          <a:bodyPr/>
          <a:lstStyle/>
          <a:p>
            <a:pPr marL="722313" indent="4025900">
              <a:buNone/>
            </a:pPr>
            <a:r>
              <a:rPr lang="en-US" altLang="en-US" sz="2400" dirty="0">
                <a:latin typeface="+mn-lt"/>
              </a:rPr>
              <a:t>without searching for further matches</a:t>
            </a:r>
            <a:endParaRPr lang="en-US" sz="2400" dirty="0">
              <a:latin typeface="+mn-lt"/>
            </a:endParaRPr>
          </a:p>
        </p:txBody>
      </p:sp>
    </p:spTree>
    <p:extLst>
      <p:ext uri="{BB962C8B-B14F-4D97-AF65-F5344CB8AC3E}">
        <p14:creationId xmlns:p14="http://schemas.microsoft.com/office/powerpoint/2010/main" val="271883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a:t>Additional Operators Semi-Join and </a:t>
            </a:r>
            <a:r>
              <a:rPr lang="en-US" altLang="en-US" dirty="0" smtClean="0"/>
              <a:t>Anti-Join </a:t>
            </a:r>
            <a:r>
              <a:rPr lang="en-US" altLang="en-US" sz="2000" b="0" dirty="0" smtClean="0"/>
              <a:t>(2 </a:t>
            </a:r>
            <a:r>
              <a:rPr lang="en-US" altLang="en-US" sz="2000" b="0" dirty="0"/>
              <a:t>of 2)</a:t>
            </a:r>
            <a:endParaRPr lang="en-US" sz="2000" dirty="0"/>
          </a:p>
        </p:txBody>
      </p:sp>
      <p:sp>
        <p:nvSpPr>
          <p:cNvPr id="10" name="Text Placeholder 9"/>
          <p:cNvSpPr>
            <a:spLocks noGrp="1"/>
          </p:cNvSpPr>
          <p:nvPr>
            <p:ph type="body" idx="1"/>
          </p:nvPr>
        </p:nvSpPr>
        <p:spPr>
          <a:xfrm>
            <a:off x="457200" y="1600201"/>
            <a:ext cx="8229600" cy="1665538"/>
          </a:xfrm>
        </p:spPr>
        <p:txBody>
          <a:bodyPr/>
          <a:lstStyle/>
          <a:p>
            <a:r>
              <a:rPr lang="en-US" altLang="en-US" sz="2400" dirty="0">
                <a:latin typeface="+mn-lt"/>
              </a:rPr>
              <a:t>Anti-join</a:t>
            </a:r>
          </a:p>
          <a:p>
            <a:pPr lvl="1" indent="-284400"/>
            <a:r>
              <a:rPr lang="en-US" altLang="en-US" sz="2400" dirty="0">
                <a:latin typeface="+mn-lt"/>
              </a:rPr>
              <a:t>Used for unnesting NOT EXISTS, NOT IN, and ALL subqueries</a:t>
            </a:r>
          </a:p>
          <a:p>
            <a:pPr lvl="1" indent="-284400"/>
            <a:r>
              <a:rPr lang="en-US" altLang="en-US" sz="2400" dirty="0">
                <a:latin typeface="+mn-lt"/>
              </a:rPr>
              <a:t>Syntax</a:t>
            </a:r>
            <a:r>
              <a:rPr lang="fr-FR" altLang="en-US" sz="2400" dirty="0">
                <a:latin typeface="+mn-lt"/>
              </a:rPr>
              <a:t>:</a:t>
            </a:r>
            <a:endParaRPr lang="en-US" altLang="en-US" sz="2400" dirty="0" smtClean="0">
              <a:latin typeface="+mn-lt"/>
            </a:endParaRPr>
          </a:p>
        </p:txBody>
      </p:sp>
      <p:graphicFrame>
        <p:nvGraphicFramePr>
          <p:cNvPr id="2" name="Object 1" descr="T 1 period x A = T 2 period y, T 1 period x A = T 2 period y is boxed"/>
          <p:cNvGraphicFramePr>
            <a:graphicFrameLocks noChangeAspect="1"/>
          </p:cNvGraphicFramePr>
          <p:nvPr>
            <p:extLst>
              <p:ext uri="{D42A27DB-BD31-4B8C-83A1-F6EECF244321}">
                <p14:modId xmlns:p14="http://schemas.microsoft.com/office/powerpoint/2010/main" val="2484382656"/>
              </p:ext>
            </p:extLst>
          </p:nvPr>
        </p:nvGraphicFramePr>
        <p:xfrm>
          <a:off x="2356390" y="2998121"/>
          <a:ext cx="1830387" cy="395288"/>
        </p:xfrm>
        <a:graphic>
          <a:graphicData uri="http://schemas.openxmlformats.org/presentationml/2006/ole">
            <mc:AlternateContent xmlns:mc="http://schemas.openxmlformats.org/markup-compatibility/2006">
              <mc:Choice xmlns:v="urn:schemas-microsoft-com:vml" Requires="v">
                <p:oleObj spid="_x0000_s3274" name="Equation" r:id="rId3" imgW="939600" imgH="203040" progId="Equation.DSMT4">
                  <p:embed/>
                </p:oleObj>
              </mc:Choice>
              <mc:Fallback>
                <p:oleObj name="Equation" r:id="rId3" imgW="939600" imgH="203040" progId="Equation.DSMT4">
                  <p:embed/>
                  <p:pic>
                    <p:nvPicPr>
                      <p:cNvPr id="2" name="Object 1"/>
                      <p:cNvPicPr/>
                      <p:nvPr/>
                    </p:nvPicPr>
                    <p:blipFill>
                      <a:blip r:embed="rId4"/>
                      <a:stretch>
                        <a:fillRect/>
                      </a:stretch>
                    </p:blipFill>
                    <p:spPr>
                      <a:xfrm>
                        <a:off x="2356390" y="2998121"/>
                        <a:ext cx="1830387" cy="395288"/>
                      </a:xfrm>
                      <a:prstGeom prst="rect">
                        <a:avLst/>
                      </a:prstGeom>
                    </p:spPr>
                  </p:pic>
                </p:oleObj>
              </mc:Fallback>
            </mc:AlternateContent>
          </a:graphicData>
        </a:graphic>
      </p:graphicFrame>
      <p:sp>
        <p:nvSpPr>
          <p:cNvPr id="3" name="Text Placeholder 2"/>
          <p:cNvSpPr>
            <a:spLocks noGrp="1"/>
          </p:cNvSpPr>
          <p:nvPr>
            <p:ph sz="quarter" idx="15"/>
          </p:nvPr>
        </p:nvSpPr>
        <p:spPr>
          <a:xfrm>
            <a:off x="460375" y="3324476"/>
            <a:ext cx="8229600" cy="1371814"/>
          </a:xfrm>
        </p:spPr>
        <p:txBody>
          <a:bodyPr/>
          <a:lstStyle/>
          <a:p>
            <a:pPr lvl="2" indent="-230400"/>
            <a:r>
              <a:rPr lang="fr-FR" altLang="en-US" sz="2400" dirty="0">
                <a:latin typeface="+mn-lt"/>
              </a:rPr>
              <a:t>T1 </a:t>
            </a:r>
            <a:r>
              <a:rPr lang="en-US" altLang="en-US" sz="2400" dirty="0">
                <a:latin typeface="+mn-lt"/>
              </a:rPr>
              <a:t>is</a:t>
            </a:r>
            <a:r>
              <a:rPr lang="fr-FR" altLang="en-US" sz="2400" dirty="0">
                <a:latin typeface="+mn-lt"/>
              </a:rPr>
              <a:t> </a:t>
            </a:r>
            <a:r>
              <a:rPr lang="en-US" altLang="en-US" sz="2400" dirty="0">
                <a:latin typeface="+mn-lt"/>
              </a:rPr>
              <a:t>the left table and T2 is the right table of the anti-join</a:t>
            </a:r>
          </a:p>
          <a:p>
            <a:pPr lvl="1" indent="-284400"/>
            <a:r>
              <a:rPr lang="en-US" altLang="en-US" sz="2400" dirty="0">
                <a:latin typeface="+mn-lt"/>
              </a:rPr>
              <a:t>A row of T1 is rejected as soon </a:t>
            </a:r>
            <a:r>
              <a:rPr lang="en-US" altLang="en-US" sz="2400" dirty="0" smtClean="0">
                <a:latin typeface="+mn-lt"/>
              </a:rPr>
              <a:t>as</a:t>
            </a:r>
            <a:endParaRPr lang="en-US" altLang="en-US" sz="2400" dirty="0">
              <a:latin typeface="+mn-lt"/>
            </a:endParaRPr>
          </a:p>
        </p:txBody>
      </p:sp>
      <p:graphicFrame>
        <p:nvGraphicFramePr>
          <p:cNvPr id="6" name="Object 5" descr="T 1 period x"/>
          <p:cNvGraphicFramePr>
            <a:graphicFrameLocks noChangeAspect="1"/>
          </p:cNvGraphicFramePr>
          <p:nvPr>
            <p:extLst>
              <p:ext uri="{D42A27DB-BD31-4B8C-83A1-F6EECF244321}">
                <p14:modId xmlns:p14="http://schemas.microsoft.com/office/powerpoint/2010/main" val="1382490224"/>
              </p:ext>
            </p:extLst>
          </p:nvPr>
        </p:nvGraphicFramePr>
        <p:xfrm>
          <a:off x="5937662" y="4245062"/>
          <a:ext cx="693738" cy="322262"/>
        </p:xfrm>
        <a:graphic>
          <a:graphicData uri="http://schemas.openxmlformats.org/presentationml/2006/ole">
            <mc:AlternateContent xmlns:mc="http://schemas.openxmlformats.org/markup-compatibility/2006">
              <mc:Choice xmlns:v="urn:schemas-microsoft-com:vml" Requires="v">
                <p:oleObj spid="_x0000_s3275" name="Equation" r:id="rId5" imgW="355320" imgH="164880" progId="Equation.DSMT4">
                  <p:embed/>
                </p:oleObj>
              </mc:Choice>
              <mc:Fallback>
                <p:oleObj name="Equation" r:id="rId5" imgW="355320" imgH="164880" progId="Equation.DSMT4">
                  <p:embed/>
                  <p:pic>
                    <p:nvPicPr>
                      <p:cNvPr id="6" name="Object 5"/>
                      <p:cNvPicPr/>
                      <p:nvPr/>
                    </p:nvPicPr>
                    <p:blipFill>
                      <a:blip r:embed="rId6"/>
                      <a:stretch>
                        <a:fillRect/>
                      </a:stretch>
                    </p:blipFill>
                    <p:spPr>
                      <a:xfrm>
                        <a:off x="5937662" y="4245062"/>
                        <a:ext cx="693738" cy="322262"/>
                      </a:xfrm>
                      <a:prstGeom prst="rect">
                        <a:avLst/>
                      </a:prstGeom>
                    </p:spPr>
                  </p:pic>
                </p:oleObj>
              </mc:Fallback>
            </mc:AlternateContent>
          </a:graphicData>
        </a:graphic>
      </p:graphicFrame>
      <p:sp>
        <p:nvSpPr>
          <p:cNvPr id="5" name="Content Placeholder 4"/>
          <p:cNvSpPr>
            <a:spLocks noGrp="1"/>
          </p:cNvSpPr>
          <p:nvPr>
            <p:ph sz="quarter" idx="14"/>
          </p:nvPr>
        </p:nvSpPr>
        <p:spPr>
          <a:xfrm>
            <a:off x="439302" y="4145427"/>
            <a:ext cx="8232775" cy="888746"/>
          </a:xfrm>
        </p:spPr>
        <p:txBody>
          <a:bodyPr/>
          <a:lstStyle/>
          <a:p>
            <a:pPr marL="722313" indent="5383213">
              <a:buNone/>
            </a:pPr>
            <a:r>
              <a:rPr lang="en-US" altLang="en-US" sz="2400" dirty="0">
                <a:latin typeface="+mn-lt"/>
              </a:rPr>
              <a:t>finds a match with any value of</a:t>
            </a:r>
            <a:endParaRPr lang="en-US" sz="2400" dirty="0">
              <a:latin typeface="+mn-lt"/>
            </a:endParaRPr>
          </a:p>
        </p:txBody>
      </p:sp>
      <p:graphicFrame>
        <p:nvGraphicFramePr>
          <p:cNvPr id="7" name="Object 6" descr="T 2 period y "/>
          <p:cNvGraphicFramePr>
            <a:graphicFrameLocks noChangeAspect="1"/>
          </p:cNvGraphicFramePr>
          <p:nvPr>
            <p:extLst>
              <p:ext uri="{D42A27DB-BD31-4B8C-83A1-F6EECF244321}">
                <p14:modId xmlns:p14="http://schemas.microsoft.com/office/powerpoint/2010/main" val="1303059114"/>
              </p:ext>
            </p:extLst>
          </p:nvPr>
        </p:nvGraphicFramePr>
        <p:xfrm>
          <a:off x="3626771" y="4622058"/>
          <a:ext cx="692150" cy="396875"/>
        </p:xfrm>
        <a:graphic>
          <a:graphicData uri="http://schemas.openxmlformats.org/presentationml/2006/ole">
            <mc:AlternateContent xmlns:mc="http://schemas.openxmlformats.org/markup-compatibility/2006">
              <mc:Choice xmlns:v="urn:schemas-microsoft-com:vml" Requires="v">
                <p:oleObj spid="_x0000_s3276" name="Equation" r:id="rId7" imgW="355320" imgH="203040" progId="Equation.DSMT4">
                  <p:embed/>
                </p:oleObj>
              </mc:Choice>
              <mc:Fallback>
                <p:oleObj name="Equation" r:id="rId7" imgW="355320" imgH="203040" progId="Equation.DSMT4">
                  <p:embed/>
                  <p:pic>
                    <p:nvPicPr>
                      <p:cNvPr id="7" name="Object 6"/>
                      <p:cNvPicPr/>
                      <p:nvPr/>
                    </p:nvPicPr>
                    <p:blipFill>
                      <a:blip r:embed="rId8"/>
                      <a:stretch>
                        <a:fillRect/>
                      </a:stretch>
                    </p:blipFill>
                    <p:spPr>
                      <a:xfrm>
                        <a:off x="3626771" y="4622058"/>
                        <a:ext cx="692150" cy="396875"/>
                      </a:xfrm>
                      <a:prstGeom prst="rect">
                        <a:avLst/>
                      </a:prstGeom>
                    </p:spPr>
                  </p:pic>
                </p:oleObj>
              </mc:Fallback>
            </mc:AlternateContent>
          </a:graphicData>
        </a:graphic>
      </p:graphicFrame>
      <p:sp>
        <p:nvSpPr>
          <p:cNvPr id="4" name="Content Placeholder 3"/>
          <p:cNvSpPr>
            <a:spLocks noGrp="1"/>
          </p:cNvSpPr>
          <p:nvPr>
            <p:ph sz="quarter" idx="13"/>
          </p:nvPr>
        </p:nvSpPr>
        <p:spPr>
          <a:xfrm>
            <a:off x="439302" y="4958441"/>
            <a:ext cx="8229600" cy="558800"/>
          </a:xfrm>
        </p:spPr>
        <p:txBody>
          <a:bodyPr/>
          <a:lstStyle/>
          <a:p>
            <a:pPr lvl="1"/>
            <a:r>
              <a:rPr lang="en-US" altLang="en-US" sz="2400" dirty="0">
                <a:latin typeface="+mn-lt"/>
              </a:rPr>
              <a:t>A row of T1 is returned only </a:t>
            </a:r>
            <a:r>
              <a:rPr lang="en-US" altLang="en-US" sz="2400" dirty="0" smtClean="0">
                <a:latin typeface="+mn-lt"/>
              </a:rPr>
              <a:t>if</a:t>
            </a:r>
            <a:endParaRPr lang="en-US" altLang="en-US" sz="2400" dirty="0">
              <a:latin typeface="+mn-lt"/>
            </a:endParaRPr>
          </a:p>
        </p:txBody>
      </p:sp>
      <p:graphicFrame>
        <p:nvGraphicFramePr>
          <p:cNvPr id="11" name="Object 10" descr="T 1 period x "/>
          <p:cNvGraphicFramePr>
            <a:graphicFrameLocks noChangeAspect="1"/>
          </p:cNvGraphicFramePr>
          <p:nvPr>
            <p:extLst>
              <p:ext uri="{D42A27DB-BD31-4B8C-83A1-F6EECF244321}">
                <p14:modId xmlns:p14="http://schemas.microsoft.com/office/powerpoint/2010/main" val="715632724"/>
              </p:ext>
            </p:extLst>
          </p:nvPr>
        </p:nvGraphicFramePr>
        <p:xfrm>
          <a:off x="5332412" y="5055858"/>
          <a:ext cx="693738" cy="322262"/>
        </p:xfrm>
        <a:graphic>
          <a:graphicData uri="http://schemas.openxmlformats.org/presentationml/2006/ole">
            <mc:AlternateContent xmlns:mc="http://schemas.openxmlformats.org/markup-compatibility/2006">
              <mc:Choice xmlns:v="urn:schemas-microsoft-com:vml" Requires="v">
                <p:oleObj spid="_x0000_s3277" name="Equation" r:id="rId9" imgW="355320" imgH="164880" progId="Equation.DSMT4">
                  <p:embed/>
                </p:oleObj>
              </mc:Choice>
              <mc:Fallback>
                <p:oleObj name="Equation" r:id="rId9" imgW="355320" imgH="164880" progId="Equation.DSMT4">
                  <p:embed/>
                  <p:pic>
                    <p:nvPicPr>
                      <p:cNvPr id="6" name="Object 5"/>
                      <p:cNvPicPr/>
                      <p:nvPr/>
                    </p:nvPicPr>
                    <p:blipFill>
                      <a:blip r:embed="rId6"/>
                      <a:stretch>
                        <a:fillRect/>
                      </a:stretch>
                    </p:blipFill>
                    <p:spPr>
                      <a:xfrm>
                        <a:off x="5332412" y="5055858"/>
                        <a:ext cx="693738" cy="322262"/>
                      </a:xfrm>
                      <a:prstGeom prst="rect">
                        <a:avLst/>
                      </a:prstGeom>
                    </p:spPr>
                  </p:pic>
                </p:oleObj>
              </mc:Fallback>
            </mc:AlternateContent>
          </a:graphicData>
        </a:graphic>
      </p:graphicFrame>
      <p:sp>
        <p:nvSpPr>
          <p:cNvPr id="8" name="Content Placeholder 7"/>
          <p:cNvSpPr>
            <a:spLocks noGrp="1"/>
          </p:cNvSpPr>
          <p:nvPr>
            <p:ph sz="quarter" idx="16"/>
          </p:nvPr>
        </p:nvSpPr>
        <p:spPr>
          <a:xfrm>
            <a:off x="460375" y="4951630"/>
            <a:ext cx="8229600" cy="899903"/>
          </a:xfrm>
        </p:spPr>
        <p:txBody>
          <a:bodyPr/>
          <a:lstStyle/>
          <a:p>
            <a:pPr marL="722313" indent="4749800">
              <a:buNone/>
            </a:pPr>
            <a:r>
              <a:rPr lang="en-US" altLang="en-US" sz="2400" dirty="0" smtClean="0">
                <a:latin typeface="+mn-lt"/>
              </a:rPr>
              <a:t>does </a:t>
            </a:r>
            <a:r>
              <a:rPr lang="en-US" altLang="en-US" sz="2400" dirty="0">
                <a:latin typeface="+mn-lt"/>
              </a:rPr>
              <a:t>not match with any value </a:t>
            </a:r>
            <a:r>
              <a:rPr lang="en-US" altLang="en-US" sz="2400" dirty="0" smtClean="0">
                <a:latin typeface="+mn-lt"/>
              </a:rPr>
              <a:t>of</a:t>
            </a:r>
            <a:endParaRPr lang="en-US" sz="2400" dirty="0">
              <a:latin typeface="+mn-lt"/>
            </a:endParaRPr>
          </a:p>
        </p:txBody>
      </p:sp>
      <p:graphicFrame>
        <p:nvGraphicFramePr>
          <p:cNvPr id="12" name="Object 11" descr="T 2 period y"/>
          <p:cNvGraphicFramePr>
            <a:graphicFrameLocks noChangeAspect="1"/>
          </p:cNvGraphicFramePr>
          <p:nvPr>
            <p:extLst>
              <p:ext uri="{D42A27DB-BD31-4B8C-83A1-F6EECF244321}">
                <p14:modId xmlns:p14="http://schemas.microsoft.com/office/powerpoint/2010/main" val="3145023815"/>
              </p:ext>
            </p:extLst>
          </p:nvPr>
        </p:nvGraphicFramePr>
        <p:xfrm>
          <a:off x="3626771" y="5432290"/>
          <a:ext cx="692150" cy="396875"/>
        </p:xfrm>
        <a:graphic>
          <a:graphicData uri="http://schemas.openxmlformats.org/presentationml/2006/ole">
            <mc:AlternateContent xmlns:mc="http://schemas.openxmlformats.org/markup-compatibility/2006">
              <mc:Choice xmlns:v="urn:schemas-microsoft-com:vml" Requires="v">
                <p:oleObj spid="_x0000_s3278" name="Equation" r:id="rId10" imgW="355320" imgH="203040" progId="Equation.DSMT4">
                  <p:embed/>
                </p:oleObj>
              </mc:Choice>
              <mc:Fallback>
                <p:oleObj name="Equation" r:id="rId10" imgW="355320" imgH="203040" progId="Equation.DSMT4">
                  <p:embed/>
                  <p:pic>
                    <p:nvPicPr>
                      <p:cNvPr id="7" name="Object 6"/>
                      <p:cNvPicPr/>
                      <p:nvPr/>
                    </p:nvPicPr>
                    <p:blipFill>
                      <a:blip r:embed="rId8"/>
                      <a:stretch>
                        <a:fillRect/>
                      </a:stretch>
                    </p:blipFill>
                    <p:spPr>
                      <a:xfrm>
                        <a:off x="3626771" y="5432290"/>
                        <a:ext cx="692150" cy="396875"/>
                      </a:xfrm>
                      <a:prstGeom prst="rect">
                        <a:avLst/>
                      </a:prstGeom>
                    </p:spPr>
                  </p:pic>
                </p:oleObj>
              </mc:Fallback>
            </mc:AlternateContent>
          </a:graphicData>
        </a:graphic>
      </p:graphicFrame>
    </p:spTree>
    <p:extLst>
      <p:ext uri="{BB962C8B-B14F-4D97-AF65-F5344CB8AC3E}">
        <p14:creationId xmlns:p14="http://schemas.microsoft.com/office/powerpoint/2010/main" val="3598056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18.2 Algorithms </a:t>
            </a:r>
            <a:r>
              <a:rPr lang="en-US" altLang="en-US" dirty="0"/>
              <a:t>for External </a:t>
            </a:r>
            <a:r>
              <a:rPr lang="en-US" altLang="en-US" dirty="0" smtClean="0"/>
              <a:t>Sorting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Sorting is an often-used algorithm in query processing</a:t>
            </a:r>
          </a:p>
          <a:p>
            <a:r>
              <a:rPr lang="en-US" altLang="en-US" sz="2400" dirty="0" smtClean="0">
                <a:latin typeface="+mn-lt"/>
              </a:rPr>
              <a:t>External sorting</a:t>
            </a:r>
          </a:p>
          <a:p>
            <a:pPr lvl="1"/>
            <a:r>
              <a:rPr lang="en-US" altLang="en-US" sz="2400" dirty="0" smtClean="0">
                <a:latin typeface="+mn-lt"/>
              </a:rPr>
              <a:t>Algorithms suitable for large files that do not fit entirely in main memory</a:t>
            </a:r>
          </a:p>
          <a:p>
            <a:pPr lvl="1"/>
            <a:r>
              <a:rPr lang="en-US" altLang="en-US" sz="2400" dirty="0" smtClean="0">
                <a:latin typeface="+mn-lt"/>
              </a:rPr>
              <a:t>Sort-merge strategy based on sorting smaller subfiles (runs) and merging the sorted runs</a:t>
            </a:r>
          </a:p>
          <a:p>
            <a:pPr lvl="1"/>
            <a:r>
              <a:rPr lang="en-US" altLang="en-US" sz="2400" dirty="0" smtClean="0">
                <a:latin typeface="+mn-lt"/>
              </a:rPr>
              <a:t>Requires buffer space in main memory</a:t>
            </a:r>
          </a:p>
          <a:p>
            <a:pPr lvl="2"/>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 cache</a:t>
            </a:r>
            <a:endParaRPr lang="en-US" altLang="en-US" sz="2400" dirty="0">
              <a:latin typeface="+mn-lt"/>
            </a:endParaRPr>
          </a:p>
        </p:txBody>
      </p:sp>
    </p:spTree>
    <p:extLst>
      <p:ext uri="{BB962C8B-B14F-4D97-AF65-F5344CB8AC3E}">
        <p14:creationId xmlns:p14="http://schemas.microsoft.com/office/powerpoint/2010/main" val="3979679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8421</TotalTime>
  <Words>1903</Words>
  <Application>Microsoft Office PowerPoint</Application>
  <PresentationFormat>On-screen Show (4:3)</PresentationFormat>
  <Paragraphs>263</Paragraphs>
  <Slides>42</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49" baseType="lpstr">
      <vt:lpstr>Arial</vt:lpstr>
      <vt:lpstr>Noto Sans Symbols</vt:lpstr>
      <vt:lpstr>Times New Roman</vt:lpstr>
      <vt:lpstr>Verdana</vt:lpstr>
      <vt:lpstr>508 Lecture</vt:lpstr>
      <vt:lpstr>1_508 Lecture</vt:lpstr>
      <vt:lpstr>Equation</vt:lpstr>
      <vt:lpstr>Fundamentals of Database Systems</vt:lpstr>
      <vt:lpstr>Introduction</vt:lpstr>
      <vt:lpstr>Query Processing</vt:lpstr>
      <vt:lpstr>18.1 Translating S Q L Queries into Relational Algebra and Other Operators (1 of 3)</vt:lpstr>
      <vt:lpstr>18.1 Translating S Q L Queries into Relational Algebra and Other Operators (2 of 3)</vt:lpstr>
      <vt:lpstr>18.1 Translating S Q L Queries into Relational Algebra and Other Operators (3 of 3)</vt:lpstr>
      <vt:lpstr>Additional Operators Semi-Join and Anti-Join (1 of 2)</vt:lpstr>
      <vt:lpstr>Additional Operators Semi-Join and Anti-Join (2 of 2)</vt:lpstr>
      <vt:lpstr>18.2 Algorithms for External Sorting (1 of 2)</vt:lpstr>
      <vt:lpstr>Figure 18.2 Outline of the Sort-Merge Algorithm for External Sorting</vt:lpstr>
      <vt:lpstr>18.2 Algorithms for External Sorting (2 of 2)</vt:lpstr>
      <vt:lpstr>18.3 Algorithms for SELECT Operation (1 of 4)</vt:lpstr>
      <vt:lpstr>18.3 Algorithms for SELECT Operation (2 of 4)</vt:lpstr>
      <vt:lpstr>18.3 Algorithms for SELECT Operation (3 of 4)</vt:lpstr>
      <vt:lpstr>18.3 Algorithms for SELECT Operation (4 of 4)</vt:lpstr>
      <vt:lpstr>18.4 Implementing the JOIN Operation (1 of 9)</vt:lpstr>
      <vt:lpstr>18.4 Implementing the JOIN Operation (2 of 9)</vt:lpstr>
      <vt:lpstr>18.4 Implementing the JOIN Operation (3 of 9)</vt:lpstr>
      <vt:lpstr>18.4 Implementing the JOIN Operation (4 of 9)</vt:lpstr>
      <vt:lpstr>18.4 Implementing the JOIN Operation (5 of 9)</vt:lpstr>
      <vt:lpstr>18.4 Implementing the JOIN Operation (6 of 9)</vt:lpstr>
      <vt:lpstr>18.4 Implementing the JOIN Operation (7 of 9)</vt:lpstr>
      <vt:lpstr>18.4 Implementing the JOIN Operation (8 of 9)</vt:lpstr>
      <vt:lpstr>18.4 Implementing the JOIN Operation (9 of 9)</vt:lpstr>
      <vt:lpstr>18.5 Algorithms for PROJECT and Set Operations (1 of 3)</vt:lpstr>
      <vt:lpstr>18.5 Algorithms for PROJECT and Set Operations (2 of 3)</vt:lpstr>
      <vt:lpstr>18.5 Algorithms for PROJECT and Set Operations (3 of 3)</vt:lpstr>
      <vt:lpstr>18.6 Implementing Aggregate Operations and Different Types of JOINs (1 of 3)</vt:lpstr>
      <vt:lpstr>18.6 Implementing Aggregate Operations and Different Types of JOINs (2 of 3)</vt:lpstr>
      <vt:lpstr>18.6 Implementing Aggregate Operations and Different Types of JOINs (3 of 3)</vt:lpstr>
      <vt:lpstr>18.7 Combining Operations Using Pipelining (1 of 3)</vt:lpstr>
      <vt:lpstr>18.7 Combining Operations Using Pipelining (2 of 3)</vt:lpstr>
      <vt:lpstr>18.7 Combining Operations Using Pipelining (3 of 3)</vt:lpstr>
      <vt:lpstr>18.8 Parallel Algorithms for Query Processing (1 of 7)</vt:lpstr>
      <vt:lpstr>18.8 Parallel Algorithms for Query Processing (2 of 7)</vt:lpstr>
      <vt:lpstr>18.8 Parallel Algorithms for Query Processing (3 of 7)</vt:lpstr>
      <vt:lpstr>18.8 Parallel Algorithms for Query Processing (4 of 7)</vt:lpstr>
      <vt:lpstr>18.8 Parallel Algorithms for Query Processing (5 of 7)</vt:lpstr>
      <vt:lpstr>18.8 Parallel Algorithms for Query Processing (6 of 7)</vt:lpstr>
      <vt:lpstr>18.8 Parallel Algorithms for Query Processing (7 of 7)</vt:lpstr>
      <vt:lpstr>18.9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Windows User</cp:lastModifiedBy>
  <cp:revision>838</cp:revision>
  <dcterms:modified xsi:type="dcterms:W3CDTF">2018-04-23T06:04:51Z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