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2"/>
  </p:notesMasterIdLst>
  <p:handoutMasterIdLst>
    <p:handoutMasterId r:id="rId53"/>
  </p:handoutMasterIdLst>
  <p:sldIdLst>
    <p:sldId id="301" r:id="rId3"/>
    <p:sldId id="305"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32" r:id="rId20"/>
    <p:sldId id="323" r:id="rId21"/>
    <p:sldId id="324" r:id="rId22"/>
    <p:sldId id="325" r:id="rId23"/>
    <p:sldId id="326" r:id="rId24"/>
    <p:sldId id="327" r:id="rId25"/>
    <p:sldId id="322" r:id="rId26"/>
    <p:sldId id="328" r:id="rId27"/>
    <p:sldId id="366" r:id="rId28"/>
    <p:sldId id="331" r:id="rId29"/>
    <p:sldId id="334" r:id="rId30"/>
    <p:sldId id="333"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67" r:id="rId44"/>
    <p:sldId id="348" r:id="rId45"/>
    <p:sldId id="349" r:id="rId46"/>
    <p:sldId id="350" r:id="rId47"/>
    <p:sldId id="351" r:id="rId48"/>
    <p:sldId id="352" r:id="rId49"/>
    <p:sldId id="353" r:id="rId50"/>
    <p:sldId id="306" r:id="rId5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2" autoAdjust="0"/>
    <p:restoredTop sz="94343" autoAdjust="0"/>
  </p:normalViewPr>
  <p:slideViewPr>
    <p:cSldViewPr snapToGrid="0" snapToObjects="1">
      <p:cViewPr varScale="1">
        <p:scale>
          <a:sx n="105" d="100"/>
          <a:sy n="105" d="100"/>
        </p:scale>
        <p:origin x="1962" y="108"/>
      </p:cViewPr>
      <p:guideLst>
        <p:guide orient="horz" pos="2160"/>
        <p:guide pos="2880"/>
      </p:guideLst>
    </p:cSldViewPr>
  </p:slideViewPr>
  <p:outlineViewPr>
    <p:cViewPr>
      <p:scale>
        <a:sx n="66" d="100"/>
        <a:sy n="66" d="100"/>
      </p:scale>
      <p:origin x="0" y="-5506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Three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118394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9728" y="3089890"/>
            <a:ext cx="8229600" cy="1331985"/>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60375" y="4700588"/>
            <a:ext cx="8226425" cy="126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52204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70"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image" Target="../media/image37.wmf"/><Relationship Id="rId5" Type="http://schemas.openxmlformats.org/officeDocument/2006/relationships/oleObject" Target="../embeddings/oleObject11.bin"/><Relationship Id="rId4" Type="http://schemas.openxmlformats.org/officeDocument/2006/relationships/image" Target="../media/image3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4.xml"/><Relationship Id="rId5" Type="http://schemas.openxmlformats.org/officeDocument/2006/relationships/image" Target="../media/image43.jpg"/><Relationship Id="rId4" Type="http://schemas.openxmlformats.org/officeDocument/2006/relationships/image" Target="../media/image42.jp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image" Target="../media/image45.wmf"/><Relationship Id="rId5" Type="http://schemas.openxmlformats.org/officeDocument/2006/relationships/oleObject" Target="../embeddings/oleObject13.bin"/><Relationship Id="rId4" Type="http://schemas.openxmlformats.org/officeDocument/2006/relationships/image" Target="../media/image4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a:t>
            </a:r>
            <a:r>
              <a:rPr lang="en-US" b="1" dirty="0" smtClean="0">
                <a:latin typeface="+mj-lt"/>
              </a:rPr>
              <a:t>19</a:t>
            </a:r>
            <a:endParaRPr lang="en-US" b="1" dirty="0">
              <a:latin typeface="+mj-lt"/>
            </a:endParaRPr>
          </a:p>
        </p:txBody>
      </p:sp>
      <p:sp>
        <p:nvSpPr>
          <p:cNvPr id="5" name="Text Placeholder 4"/>
          <p:cNvSpPr>
            <a:spLocks noGrp="1"/>
          </p:cNvSpPr>
          <p:nvPr>
            <p:ph type="body" idx="3"/>
          </p:nvPr>
        </p:nvSpPr>
        <p:spPr>
          <a:xfrm>
            <a:off x="5029200" y="3114461"/>
            <a:ext cx="3657600" cy="993081"/>
          </a:xfrm>
        </p:spPr>
        <p:txBody>
          <a:bodyPr/>
          <a:lstStyle/>
          <a:p>
            <a:pPr algn="ctr"/>
            <a:r>
              <a:rPr lang="en-US" altLang="en-US" dirty="0">
                <a:latin typeface="Arial Body"/>
              </a:rPr>
              <a:t>Query Optimization</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Query Transformation Example </a:t>
            </a:r>
            <a:r>
              <a:rPr lang="en-US" altLang="en-US" sz="2000" b="0" dirty="0" smtClean="0"/>
              <a:t>(3 </a:t>
            </a:r>
            <a:r>
              <a:rPr lang="en-US" altLang="en-US" sz="2000" b="0" dirty="0"/>
              <a:t>of 5)</a:t>
            </a:r>
            <a:endParaRPr lang="en-US" dirty="0"/>
          </a:p>
        </p:txBody>
      </p:sp>
      <p:sp>
        <p:nvSpPr>
          <p:cNvPr id="3" name="Text Placeholder 2"/>
          <p:cNvSpPr>
            <a:spLocks noGrp="1"/>
          </p:cNvSpPr>
          <p:nvPr>
            <p:ph type="body" idx="1"/>
          </p:nvPr>
        </p:nvSpPr>
        <p:spPr>
          <a:xfrm>
            <a:off x="457200" y="1600200"/>
            <a:ext cx="8229600" cy="1084006"/>
          </a:xfrm>
        </p:spPr>
        <p:txBody>
          <a:bodyPr/>
          <a:lstStyle/>
          <a:p>
            <a:pPr marL="0" indent="0">
              <a:spcBef>
                <a:spcPts val="600"/>
              </a:spcBef>
              <a:buNone/>
            </a:pPr>
            <a:r>
              <a:rPr lang="en-US" altLang="en-US" sz="2000" b="1" dirty="0">
                <a:solidFill>
                  <a:schemeClr val="tx1"/>
                </a:solidFill>
                <a:latin typeface="+mn-lt"/>
              </a:rPr>
              <a:t>Figure 19.2 </a:t>
            </a:r>
            <a:r>
              <a:rPr lang="en-US" altLang="en-US" sz="2000" dirty="0">
                <a:solidFill>
                  <a:schemeClr val="tx1"/>
                </a:solidFill>
                <a:latin typeface="+mn-lt"/>
              </a:rPr>
              <a:t>Steps in converting a query tree during heuristic optimization.</a:t>
            </a:r>
          </a:p>
          <a:p>
            <a:pPr marL="0" indent="0">
              <a:spcBef>
                <a:spcPts val="600"/>
              </a:spcBef>
              <a:buNone/>
            </a:pPr>
            <a:r>
              <a:rPr lang="en-US" altLang="en-US" sz="2000" dirty="0">
                <a:solidFill>
                  <a:schemeClr val="tx1"/>
                </a:solidFill>
                <a:latin typeface="+mn-lt"/>
              </a:rPr>
              <a:t>(c) Applying the more restrictive SELECT operation first.</a:t>
            </a:r>
          </a:p>
        </p:txBody>
      </p:sp>
      <p:pic>
        <p:nvPicPr>
          <p:cNvPr id="4" name="Picture 4" descr="Third flow chart: Pie L name moves to sigma E s s n equals S s n again moves to an algebra expression X. It is dividing into two queries that is sigma P number equals P no and sigma B date left angle bracket single quote 1957, 12, 31 single quote. sigma B date left angle bracket single quote 1957, 12, 31 single quote has an internal node as Employee. sigma P number equals P no is again dividing into one query and one internal node that is sigma P name equals single quote Aquarius single quote and WORKS underscore ON. sigma P name equals single quote Aquarius single quote has internal node as Project. To be continu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9755" y="2893314"/>
            <a:ext cx="5164489" cy="34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999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Query Transformation Example </a:t>
            </a:r>
            <a:r>
              <a:rPr lang="en-US" altLang="en-US" sz="2000" b="0" dirty="0" smtClean="0"/>
              <a:t>(4 </a:t>
            </a:r>
            <a:r>
              <a:rPr lang="en-US" altLang="en-US" sz="2000" b="0" dirty="0"/>
              <a:t>of 5)</a:t>
            </a:r>
            <a:endParaRPr lang="en-US" dirty="0"/>
          </a:p>
        </p:txBody>
      </p:sp>
      <p:sp>
        <p:nvSpPr>
          <p:cNvPr id="3" name="Text Placeholder 2"/>
          <p:cNvSpPr>
            <a:spLocks noGrp="1"/>
          </p:cNvSpPr>
          <p:nvPr>
            <p:ph type="body" idx="1"/>
          </p:nvPr>
        </p:nvSpPr>
        <p:spPr>
          <a:xfrm>
            <a:off x="457200" y="1600200"/>
            <a:ext cx="8229600" cy="1393723"/>
          </a:xfrm>
        </p:spPr>
        <p:txBody>
          <a:bodyPr/>
          <a:lstStyle/>
          <a:p>
            <a:pPr marL="0" indent="0">
              <a:spcBef>
                <a:spcPts val="600"/>
              </a:spcBef>
              <a:buNone/>
            </a:pPr>
            <a:r>
              <a:rPr lang="en-US" altLang="en-US" sz="2000" b="1" dirty="0">
                <a:solidFill>
                  <a:schemeClr val="tx1"/>
                </a:solidFill>
                <a:latin typeface="+mn-lt"/>
              </a:rPr>
              <a:t>Figure 19.2 </a:t>
            </a:r>
            <a:r>
              <a:rPr lang="en-US" altLang="en-US" sz="2000" dirty="0">
                <a:solidFill>
                  <a:schemeClr val="tx1"/>
                </a:solidFill>
                <a:latin typeface="+mn-lt"/>
              </a:rPr>
              <a:t>Steps in converting a query tree during heuristic optimization.</a:t>
            </a:r>
          </a:p>
          <a:p>
            <a:pPr marL="0" indent="0">
              <a:spcBef>
                <a:spcPts val="600"/>
              </a:spcBef>
              <a:buNone/>
            </a:pPr>
            <a:r>
              <a:rPr lang="en-US" altLang="en-US" sz="2000" dirty="0">
                <a:solidFill>
                  <a:schemeClr val="tx1"/>
                </a:solidFill>
                <a:latin typeface="+mn-lt"/>
              </a:rPr>
              <a:t>(d) Replacing CARTESIAN PRODUCT and SELECT with JOIN operations.</a:t>
            </a:r>
          </a:p>
        </p:txBody>
      </p:sp>
      <p:pic>
        <p:nvPicPr>
          <p:cNvPr id="4" name="Picture 1" descr="Fourth flowchart: pie L name moves to E s s n equals S s n which is dividing into two queries that is P number equals P n o and sigma B date left angle bracket single quote 1957, 12, 31 single quote. B date left angle bracket single quote 1957, 12, 31 single quote has internal node as Employee. P number equals P n o is again divided into one query and one internal node that is sigma P name equals single quote Aquarius single quote and WORKS underscore ON. sigma P name equals single quote Aquarius single quote has an internal node as PROJEC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9889" y="3189453"/>
            <a:ext cx="7404221" cy="317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569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Query Transformation Example </a:t>
            </a:r>
            <a:r>
              <a:rPr lang="en-US" altLang="en-US" sz="2000" b="0" dirty="0" smtClean="0"/>
              <a:t>(5 </a:t>
            </a:r>
            <a:r>
              <a:rPr lang="en-US" altLang="en-US" sz="2000" b="0" dirty="0"/>
              <a:t>of 5)</a:t>
            </a:r>
            <a:endParaRPr lang="en-US" dirty="0"/>
          </a:p>
        </p:txBody>
      </p:sp>
      <p:sp>
        <p:nvSpPr>
          <p:cNvPr id="3" name="Text Placeholder 2"/>
          <p:cNvSpPr>
            <a:spLocks noGrp="1"/>
          </p:cNvSpPr>
          <p:nvPr>
            <p:ph type="body" idx="1"/>
          </p:nvPr>
        </p:nvSpPr>
        <p:spPr>
          <a:xfrm>
            <a:off x="457200" y="1600200"/>
            <a:ext cx="8229600" cy="1113503"/>
          </a:xfrm>
        </p:spPr>
        <p:txBody>
          <a:bodyPr/>
          <a:lstStyle/>
          <a:p>
            <a:pPr marL="0" indent="0">
              <a:spcBef>
                <a:spcPts val="600"/>
              </a:spcBef>
              <a:buNone/>
            </a:pPr>
            <a:r>
              <a:rPr lang="en-US" altLang="en-US" sz="2000" b="1" dirty="0">
                <a:solidFill>
                  <a:schemeClr val="tx1"/>
                </a:solidFill>
                <a:latin typeface="+mn-lt"/>
              </a:rPr>
              <a:t>Figure 19.2 </a:t>
            </a:r>
            <a:r>
              <a:rPr lang="en-US" altLang="en-US" sz="2000" dirty="0">
                <a:solidFill>
                  <a:schemeClr val="tx1"/>
                </a:solidFill>
                <a:latin typeface="+mn-lt"/>
              </a:rPr>
              <a:t>Steps in converting a query tree during heuristic optimization.</a:t>
            </a:r>
          </a:p>
          <a:p>
            <a:pPr marL="0" indent="0">
              <a:spcBef>
                <a:spcPts val="600"/>
              </a:spcBef>
              <a:buNone/>
            </a:pPr>
            <a:r>
              <a:rPr lang="en-US" altLang="en-US" sz="2000" dirty="0">
                <a:solidFill>
                  <a:schemeClr val="tx1"/>
                </a:solidFill>
                <a:latin typeface="+mn-lt"/>
              </a:rPr>
              <a:t>(e) Moving PROJECT operations down the query tree.</a:t>
            </a:r>
          </a:p>
        </p:txBody>
      </p:sp>
      <p:pic>
        <p:nvPicPr>
          <p:cNvPr id="4" name="Picture 1" descr="Fifth flowchart: Pie L name moves to E s s n equals S s n. This is dividing again into two queries, pie E s s n and pie S s n, L name. Pie S s n, L name moves to sigma B date left angle bracket single quote 1957, 12, 31 single quote which has internal node as EMPLOYEE. Pie E s s n moves to P number equals P n o which dividing into two queries, pie P number and pie E s s n, P n o. pie P number and pie E s s n, P n o has an internal node as WORKS underscore ON. Pie P number moves to sigma P number equals single quote Aquarius single quote which has an internal node as PROJEC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615" y="2899249"/>
            <a:ext cx="5842758" cy="3459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2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General Transformation Rules for Rational Algebra Equations</a:t>
            </a:r>
            <a:endParaRPr lang="en-US" dirty="0"/>
          </a:p>
        </p:txBody>
      </p:sp>
      <p:sp>
        <p:nvSpPr>
          <p:cNvPr id="4" name="Text Placeholder 3"/>
          <p:cNvSpPr>
            <a:spLocks noGrp="1"/>
          </p:cNvSpPr>
          <p:nvPr>
            <p:ph type="body" idx="1"/>
          </p:nvPr>
        </p:nvSpPr>
        <p:spPr/>
        <p:txBody>
          <a:bodyPr/>
          <a:lstStyle/>
          <a:p>
            <a:r>
              <a:rPr lang="en-US" sz="2400" dirty="0">
                <a:latin typeface="+mn-lt"/>
              </a:rPr>
              <a:t>Some transformation rules useful in query optimization</a:t>
            </a:r>
          </a:p>
          <a:p>
            <a:pPr lvl="1"/>
            <a:r>
              <a:rPr lang="en-US" sz="2400" dirty="0" smtClean="0">
                <a:latin typeface="+mn-lt"/>
              </a:rPr>
              <a:t>Cascade of </a:t>
            </a:r>
            <a:r>
              <a:rPr lang="el-GR" sz="2400" dirty="0" smtClean="0">
                <a:latin typeface="+mn-lt"/>
              </a:rPr>
              <a:t>σ</a:t>
            </a:r>
            <a:endParaRPr lang="en-US" sz="2400" dirty="0">
              <a:latin typeface="+mn-lt"/>
            </a:endParaRPr>
          </a:p>
          <a:p>
            <a:pPr marL="1257300" lvl="1" indent="-342900">
              <a:buFont typeface="Arial" panose="020B0604020202020204" pitchFamily="34" charset="0"/>
              <a:buChar char="▪"/>
            </a:pPr>
            <a:r>
              <a:rPr lang="en-US" sz="2400" dirty="0" smtClean="0">
                <a:latin typeface="+mn-lt"/>
              </a:rPr>
              <a:t>A conjunctive selection condition can be broken up into a cascade (sequence) of individual σ operations</a:t>
            </a:r>
          </a:p>
          <a:p>
            <a:pPr lvl="1"/>
            <a:r>
              <a:rPr lang="en-US" sz="2400" dirty="0" smtClean="0">
                <a:latin typeface="+mn-lt"/>
              </a:rPr>
              <a:t>Commutativity </a:t>
            </a:r>
            <a:r>
              <a:rPr lang="en-US" sz="2400" dirty="0">
                <a:latin typeface="+mn-lt"/>
              </a:rPr>
              <a:t>of </a:t>
            </a:r>
            <a:r>
              <a:rPr lang="en-US" sz="2400" dirty="0" smtClean="0">
                <a:latin typeface="+mn-lt"/>
              </a:rPr>
              <a:t>σ</a:t>
            </a:r>
            <a:endParaRPr lang="en-US" sz="2400" dirty="0">
              <a:latin typeface="+mn-lt"/>
            </a:endParaRPr>
          </a:p>
          <a:p>
            <a:pPr lvl="1"/>
            <a:r>
              <a:rPr lang="en-US" sz="2400" dirty="0" smtClean="0">
                <a:latin typeface="+mn-lt"/>
              </a:rPr>
              <a:t>Cascade </a:t>
            </a:r>
            <a:r>
              <a:rPr lang="en-US" sz="2400" dirty="0">
                <a:latin typeface="+mn-lt"/>
              </a:rPr>
              <a:t>of </a:t>
            </a:r>
            <a:r>
              <a:rPr lang="en-US" sz="2400" dirty="0" smtClean="0">
                <a:latin typeface="+mn-lt"/>
              </a:rPr>
              <a:t>π</a:t>
            </a:r>
          </a:p>
          <a:p>
            <a:pPr lvl="2"/>
            <a:r>
              <a:rPr lang="en-US" sz="2400" dirty="0" smtClean="0">
                <a:latin typeface="+mn-lt"/>
              </a:rPr>
              <a:t>In </a:t>
            </a:r>
            <a:r>
              <a:rPr lang="en-US" sz="2400" dirty="0">
                <a:latin typeface="+mn-lt"/>
              </a:rPr>
              <a:t>a cascade (sequence) of π operations, all but the last one can be </a:t>
            </a:r>
            <a:r>
              <a:rPr lang="en-US" sz="2400" dirty="0" smtClean="0">
                <a:latin typeface="+mn-lt"/>
              </a:rPr>
              <a:t>ignored</a:t>
            </a:r>
          </a:p>
          <a:p>
            <a:r>
              <a:rPr lang="en-US" sz="2400" dirty="0" smtClean="0">
                <a:latin typeface="+mn-lt"/>
              </a:rPr>
              <a:t>Commuting </a:t>
            </a:r>
            <a:r>
              <a:rPr lang="en-US" sz="2400" dirty="0">
                <a:latin typeface="+mn-lt"/>
              </a:rPr>
              <a:t>σ with </a:t>
            </a:r>
            <a:r>
              <a:rPr lang="en-US" sz="2400" dirty="0" smtClean="0">
                <a:latin typeface="+mn-lt"/>
              </a:rPr>
              <a:t>π</a:t>
            </a:r>
          </a:p>
        </p:txBody>
      </p:sp>
    </p:spTree>
    <p:extLst>
      <p:ext uri="{BB962C8B-B14F-4D97-AF65-F5344CB8AC3E}">
        <p14:creationId xmlns:p14="http://schemas.microsoft.com/office/powerpoint/2010/main" val="213004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of Heuristics for Algebraic Optimization</a:t>
            </a:r>
            <a:endParaRPr lang="en-US" dirty="0"/>
          </a:p>
        </p:txBody>
      </p:sp>
      <p:sp>
        <p:nvSpPr>
          <p:cNvPr id="3" name="Text Placeholder 2"/>
          <p:cNvSpPr>
            <a:spLocks noGrp="1"/>
          </p:cNvSpPr>
          <p:nvPr>
            <p:ph type="body" idx="1"/>
          </p:nvPr>
        </p:nvSpPr>
        <p:spPr>
          <a:xfrm>
            <a:off x="457200" y="1600200"/>
            <a:ext cx="8229600" cy="4525963"/>
          </a:xfrm>
        </p:spPr>
        <p:txBody>
          <a:bodyPr/>
          <a:lstStyle/>
          <a:p>
            <a:r>
              <a:rPr lang="en-US" altLang="en-US" sz="2400" dirty="0">
                <a:latin typeface="Arial Body"/>
              </a:rPr>
              <a:t>Apply first the operations that reduce the size of intermediate results</a:t>
            </a:r>
          </a:p>
          <a:p>
            <a:pPr lvl="1"/>
            <a:r>
              <a:rPr lang="en-US" altLang="en-US" sz="2400" dirty="0">
                <a:latin typeface="Arial Body"/>
              </a:rPr>
              <a:t>Perform SELECT and PROJECT operations as early as possible to reduce the number of tuples and attributes</a:t>
            </a:r>
          </a:p>
          <a:p>
            <a:pPr lvl="1"/>
            <a:r>
              <a:rPr lang="en-US" altLang="en-US" sz="2400" dirty="0">
                <a:latin typeface="Arial Body"/>
              </a:rPr>
              <a:t>The SELECT and JOIN operations that are most restrictive should be executed before other similar </a:t>
            </a:r>
            <a:r>
              <a:rPr lang="en-US" altLang="en-US" sz="2400" dirty="0" smtClean="0">
                <a:latin typeface="Arial Body"/>
              </a:rPr>
              <a:t>operations</a:t>
            </a:r>
            <a:endParaRPr lang="en-US" altLang="en-US" sz="2400" dirty="0">
              <a:latin typeface="Arial Body"/>
            </a:endParaRPr>
          </a:p>
        </p:txBody>
      </p:sp>
    </p:spTree>
    <p:extLst>
      <p:ext uri="{BB962C8B-B14F-4D97-AF65-F5344CB8AC3E}">
        <p14:creationId xmlns:p14="http://schemas.microsoft.com/office/powerpoint/2010/main" val="256402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19.2 Choice </a:t>
            </a:r>
            <a:r>
              <a:rPr lang="en-US" altLang="en-US" dirty="0"/>
              <a:t>of Query Execution Plans</a:t>
            </a:r>
            <a:endParaRPr lang="en-US" dirty="0"/>
          </a:p>
        </p:txBody>
      </p:sp>
      <p:sp>
        <p:nvSpPr>
          <p:cNvPr id="3" name="Text Placeholder 2"/>
          <p:cNvSpPr>
            <a:spLocks noGrp="1"/>
          </p:cNvSpPr>
          <p:nvPr>
            <p:ph type="body" idx="1"/>
          </p:nvPr>
        </p:nvSpPr>
        <p:spPr/>
        <p:txBody>
          <a:bodyPr/>
          <a:lstStyle/>
          <a:p>
            <a:r>
              <a:rPr lang="en-US" altLang="en-US" sz="2400" dirty="0">
                <a:latin typeface="Arial Body"/>
              </a:rPr>
              <a:t>Materialized evaluation</a:t>
            </a:r>
          </a:p>
          <a:p>
            <a:pPr lvl="1"/>
            <a:r>
              <a:rPr lang="en-US" altLang="en-US" sz="2400" dirty="0">
                <a:latin typeface="Arial Body"/>
              </a:rPr>
              <a:t>Result of an operation stored as temporary relation</a:t>
            </a:r>
          </a:p>
          <a:p>
            <a:r>
              <a:rPr lang="en-US" altLang="en-US" sz="2400" dirty="0">
                <a:latin typeface="Arial Body"/>
              </a:rPr>
              <a:t>Pipelined evaluation</a:t>
            </a:r>
          </a:p>
          <a:p>
            <a:pPr lvl="1"/>
            <a:r>
              <a:rPr lang="en-US" altLang="en-US" sz="2400" dirty="0">
                <a:latin typeface="Arial Body"/>
              </a:rPr>
              <a:t>Operation results forwarded directly to the next operation in the query </a:t>
            </a:r>
            <a:r>
              <a:rPr lang="en-US" altLang="en-US" sz="2400" dirty="0" smtClean="0">
                <a:latin typeface="Arial Body"/>
              </a:rPr>
              <a:t>sequence</a:t>
            </a:r>
            <a:endParaRPr lang="en-US" altLang="en-US" sz="2400" dirty="0">
              <a:latin typeface="Arial Body"/>
            </a:endParaRPr>
          </a:p>
        </p:txBody>
      </p:sp>
    </p:spTree>
    <p:extLst>
      <p:ext uri="{BB962C8B-B14F-4D97-AF65-F5344CB8AC3E}">
        <p14:creationId xmlns:p14="http://schemas.microsoft.com/office/powerpoint/2010/main" val="2233874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Nested Subquery Optimization</a:t>
            </a:r>
            <a:endParaRPr lang="en-US" dirty="0"/>
          </a:p>
        </p:txBody>
      </p:sp>
      <p:sp>
        <p:nvSpPr>
          <p:cNvPr id="3" name="Text Placeholder 2"/>
          <p:cNvSpPr>
            <a:spLocks noGrp="1"/>
          </p:cNvSpPr>
          <p:nvPr>
            <p:ph type="body" idx="1"/>
          </p:nvPr>
        </p:nvSpPr>
        <p:spPr/>
        <p:txBody>
          <a:bodyPr/>
          <a:lstStyle/>
          <a:p>
            <a:r>
              <a:rPr lang="en-US" altLang="en-US" sz="2400" dirty="0">
                <a:latin typeface="Arial Body"/>
              </a:rPr>
              <a:t>Unnesting</a:t>
            </a:r>
          </a:p>
          <a:p>
            <a:pPr lvl="1"/>
            <a:r>
              <a:rPr lang="en-US" altLang="en-US" sz="2400" dirty="0">
                <a:latin typeface="Arial Body"/>
              </a:rPr>
              <a:t>Process of removing the nested query and converting the inner and outer query into one block</a:t>
            </a:r>
          </a:p>
          <a:p>
            <a:r>
              <a:rPr lang="en-US" altLang="en-US" sz="2400" dirty="0">
                <a:latin typeface="Arial Body"/>
              </a:rPr>
              <a:t>Queries involving a nested subquery connected by IN or ANY connector can always be converted into a single block query</a:t>
            </a:r>
          </a:p>
          <a:p>
            <a:r>
              <a:rPr lang="en-US" altLang="en-US" sz="2400" dirty="0">
                <a:latin typeface="Arial Body"/>
              </a:rPr>
              <a:t>Alternate technique</a:t>
            </a:r>
          </a:p>
          <a:p>
            <a:pPr lvl="1"/>
            <a:r>
              <a:rPr lang="en-US" altLang="en-US" sz="2400" dirty="0">
                <a:latin typeface="Arial Body"/>
              </a:rPr>
              <a:t>Creating temporary result tables from subqueries and using them in </a:t>
            </a:r>
            <a:r>
              <a:rPr lang="en-US" altLang="en-US" sz="2400" dirty="0" smtClean="0">
                <a:latin typeface="Arial Body"/>
              </a:rPr>
              <a:t>joins</a:t>
            </a:r>
            <a:endParaRPr lang="en-US" altLang="en-US" sz="2400" dirty="0">
              <a:latin typeface="Arial Body"/>
            </a:endParaRPr>
          </a:p>
        </p:txBody>
      </p:sp>
    </p:spTree>
    <p:extLst>
      <p:ext uri="{BB962C8B-B14F-4D97-AF65-F5344CB8AC3E}">
        <p14:creationId xmlns:p14="http://schemas.microsoft.com/office/powerpoint/2010/main" val="101952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19160" cy="1097279"/>
          </a:xfrm>
        </p:spPr>
        <p:txBody>
          <a:bodyPr/>
          <a:lstStyle/>
          <a:p>
            <a:r>
              <a:rPr lang="en-US" altLang="en-US" sz="3200" dirty="0"/>
              <a:t>Subquery (View) </a:t>
            </a:r>
            <a:r>
              <a:rPr lang="en-US" altLang="en-US" sz="3200" dirty="0" smtClean="0"/>
              <a:t>Merging Transformation </a:t>
            </a:r>
            <a:r>
              <a:rPr lang="en-US" altLang="en-US" sz="2000" b="0" dirty="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rPr>
              <a:t>Inline view</a:t>
            </a:r>
          </a:p>
          <a:p>
            <a:pPr lvl="1"/>
            <a:r>
              <a:rPr lang="en-US" altLang="en-US" sz="2400" dirty="0">
                <a:latin typeface="Arial Body"/>
              </a:rPr>
              <a:t>FROM clause subquery</a:t>
            </a:r>
          </a:p>
          <a:p>
            <a:r>
              <a:rPr lang="en-US" altLang="en-US" sz="2400" dirty="0">
                <a:latin typeface="Arial Body"/>
              </a:rPr>
              <a:t>View merging operation</a:t>
            </a:r>
          </a:p>
          <a:p>
            <a:pPr lvl="1"/>
            <a:r>
              <a:rPr lang="en-US" altLang="en-US" sz="2400" dirty="0">
                <a:latin typeface="Arial Body"/>
              </a:rPr>
              <a:t>Merges the tables in the view with the tables from the outer query block</a:t>
            </a:r>
          </a:p>
          <a:p>
            <a:pPr lvl="1"/>
            <a:r>
              <a:rPr lang="en-US" altLang="en-US" sz="2400" dirty="0">
                <a:latin typeface="Arial Body"/>
              </a:rPr>
              <a:t>Views containing select-project-join operations are considered simple views</a:t>
            </a:r>
          </a:p>
          <a:p>
            <a:pPr lvl="2"/>
            <a:r>
              <a:rPr lang="en-US" altLang="en-US" sz="2400" dirty="0">
                <a:latin typeface="Arial Body"/>
              </a:rPr>
              <a:t>Can always be subjected to this type of </a:t>
            </a:r>
            <a:r>
              <a:rPr lang="en-US" altLang="en-US" sz="2400" dirty="0" smtClean="0">
                <a:latin typeface="Arial Body"/>
              </a:rPr>
              <a:t>view-merging</a:t>
            </a:r>
            <a:endParaRPr lang="en-US" altLang="en-US" sz="2400" dirty="0">
              <a:latin typeface="Arial Body"/>
            </a:endParaRPr>
          </a:p>
        </p:txBody>
      </p:sp>
    </p:spTree>
    <p:extLst>
      <p:ext uri="{BB962C8B-B14F-4D97-AF65-F5344CB8AC3E}">
        <p14:creationId xmlns:p14="http://schemas.microsoft.com/office/powerpoint/2010/main" val="154381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88680" cy="1097279"/>
          </a:xfrm>
        </p:spPr>
        <p:txBody>
          <a:bodyPr/>
          <a:lstStyle/>
          <a:p>
            <a:r>
              <a:rPr lang="en-US" altLang="en-US" sz="3200" dirty="0"/>
              <a:t>Subquery (View) </a:t>
            </a:r>
            <a:r>
              <a:rPr lang="en-US" altLang="en-US" sz="3200" dirty="0" smtClean="0"/>
              <a:t>Merging Transformation</a:t>
            </a:r>
            <a:r>
              <a:rPr lang="en-US" altLang="en-US" sz="3000" dirty="0" smtClean="0"/>
              <a:t> </a:t>
            </a:r>
            <a:r>
              <a:rPr lang="en-US" altLang="en-US" sz="2000" b="0" dirty="0" smtClean="0"/>
              <a:t>(2 </a:t>
            </a:r>
            <a:r>
              <a:rPr lang="en-US" altLang="en-US" sz="2000" b="0" dirty="0"/>
              <a:t>of 2)</a:t>
            </a:r>
            <a:endParaRPr lang="en-US" sz="2000" dirty="0"/>
          </a:p>
        </p:txBody>
      </p:sp>
      <p:sp>
        <p:nvSpPr>
          <p:cNvPr id="3" name="Text Placeholder 2"/>
          <p:cNvSpPr>
            <a:spLocks noGrp="1"/>
          </p:cNvSpPr>
          <p:nvPr>
            <p:ph type="body" idx="1"/>
          </p:nvPr>
        </p:nvSpPr>
        <p:spPr/>
        <p:txBody>
          <a:bodyPr/>
          <a:lstStyle/>
          <a:p>
            <a:r>
              <a:rPr lang="en-US" altLang="en-US" sz="2400" dirty="0">
                <a:latin typeface="Arial Body"/>
              </a:rPr>
              <a:t>Group-By view-merging</a:t>
            </a:r>
          </a:p>
          <a:p>
            <a:pPr lvl="1"/>
            <a:r>
              <a:rPr lang="en-US" altLang="en-US" sz="2400" dirty="0">
                <a:latin typeface="Arial Body"/>
              </a:rPr>
              <a:t>Delaying the Group By operation after performing joins may reduce the data subjected to grouping in case the joins have low join selectivity</a:t>
            </a:r>
          </a:p>
          <a:p>
            <a:pPr lvl="1"/>
            <a:r>
              <a:rPr lang="en-US" altLang="en-US" sz="2400" dirty="0">
                <a:latin typeface="Arial Body"/>
              </a:rPr>
              <a:t>Alternately, performing Group By early may reduce the amount of data subjected to subsequent joins</a:t>
            </a:r>
          </a:p>
          <a:p>
            <a:pPr lvl="1"/>
            <a:r>
              <a:rPr lang="en-US" altLang="en-US" sz="2400" dirty="0">
                <a:latin typeface="Arial Body"/>
              </a:rPr>
              <a:t>Optimizer determines whether to merge GROUP-BY views based on estimated </a:t>
            </a:r>
            <a:r>
              <a:rPr lang="en-US" altLang="en-US" sz="2400" dirty="0" smtClean="0">
                <a:latin typeface="Arial Body"/>
              </a:rPr>
              <a:t>costs</a:t>
            </a:r>
            <a:endParaRPr lang="en-US" altLang="en-US" sz="2400" dirty="0">
              <a:latin typeface="Arial Body"/>
            </a:endParaRPr>
          </a:p>
        </p:txBody>
      </p:sp>
    </p:spTree>
    <p:extLst>
      <p:ext uri="{BB962C8B-B14F-4D97-AF65-F5344CB8AC3E}">
        <p14:creationId xmlns:p14="http://schemas.microsoft.com/office/powerpoint/2010/main" val="212728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Materialized Views</a:t>
            </a:r>
            <a:endParaRPr lang="en-US" dirty="0"/>
          </a:p>
        </p:txBody>
      </p:sp>
      <p:sp>
        <p:nvSpPr>
          <p:cNvPr id="3" name="Text Placeholder 2"/>
          <p:cNvSpPr>
            <a:spLocks noGrp="1"/>
          </p:cNvSpPr>
          <p:nvPr>
            <p:ph type="body" idx="1"/>
          </p:nvPr>
        </p:nvSpPr>
        <p:spPr/>
        <p:txBody>
          <a:bodyPr/>
          <a:lstStyle/>
          <a:p>
            <a:r>
              <a:rPr lang="en-US" altLang="en-US" sz="2400" dirty="0">
                <a:latin typeface="Arial Body"/>
              </a:rPr>
              <a:t>View defined in database as a query</a:t>
            </a:r>
          </a:p>
          <a:p>
            <a:pPr lvl="1"/>
            <a:r>
              <a:rPr lang="en-US" altLang="en-US" sz="2400" dirty="0">
                <a:latin typeface="Arial Body"/>
              </a:rPr>
              <a:t>Materialized view stores results of that query</a:t>
            </a:r>
          </a:p>
          <a:p>
            <a:pPr lvl="2"/>
            <a:r>
              <a:rPr lang="en-US" altLang="en-US" sz="2400" dirty="0">
                <a:latin typeface="Arial Body"/>
              </a:rPr>
              <a:t>May be stored temporarily or permanently</a:t>
            </a:r>
          </a:p>
          <a:p>
            <a:r>
              <a:rPr lang="en-US" altLang="en-US" sz="2400" dirty="0">
                <a:latin typeface="Arial Body"/>
              </a:rPr>
              <a:t>Optimization technique</a:t>
            </a:r>
          </a:p>
          <a:p>
            <a:pPr lvl="1"/>
            <a:r>
              <a:rPr lang="en-US" altLang="en-US" sz="2400" dirty="0">
                <a:latin typeface="Arial Body"/>
              </a:rPr>
              <a:t>Using materialized views to avoid some of the computation involved in the query</a:t>
            </a:r>
          </a:p>
          <a:p>
            <a:pPr lvl="1"/>
            <a:r>
              <a:rPr lang="en-US" altLang="en-US" sz="2400" dirty="0">
                <a:latin typeface="Arial Body"/>
              </a:rPr>
              <a:t>Easier to read it when needed than recompute from </a:t>
            </a:r>
            <a:r>
              <a:rPr lang="en-US" altLang="en-US" sz="2400" dirty="0" smtClean="0">
                <a:latin typeface="Arial Body"/>
              </a:rPr>
              <a:t>scratch</a:t>
            </a:r>
            <a:endParaRPr lang="en-US" altLang="en-US" sz="2400" dirty="0">
              <a:latin typeface="Arial Body"/>
            </a:endParaRPr>
          </a:p>
        </p:txBody>
      </p:sp>
    </p:spTree>
    <p:extLst>
      <p:ext uri="{BB962C8B-B14F-4D97-AF65-F5344CB8AC3E}">
        <p14:creationId xmlns:p14="http://schemas.microsoft.com/office/powerpoint/2010/main" val="16845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Introduction</a:t>
            </a:r>
            <a:endParaRPr lang="en-US" dirty="0"/>
          </a:p>
        </p:txBody>
      </p:sp>
      <p:sp>
        <p:nvSpPr>
          <p:cNvPr id="8" name="Text Placeholder 7"/>
          <p:cNvSpPr>
            <a:spLocks noGrp="1"/>
          </p:cNvSpPr>
          <p:nvPr>
            <p:ph type="body" idx="1"/>
          </p:nvPr>
        </p:nvSpPr>
        <p:spPr>
          <a:xfrm>
            <a:off x="457200" y="1600200"/>
            <a:ext cx="8229600" cy="3258403"/>
          </a:xfrm>
        </p:spPr>
        <p:txBody>
          <a:bodyPr/>
          <a:lstStyle/>
          <a:p>
            <a:r>
              <a:rPr lang="en-US" altLang="en-US" sz="2400" dirty="0" smtClean="0">
                <a:latin typeface=" Arial body"/>
              </a:rPr>
              <a:t>Query optimization</a:t>
            </a:r>
          </a:p>
          <a:p>
            <a:pPr lvl="1"/>
            <a:r>
              <a:rPr lang="en-US" altLang="en-US" sz="2400" dirty="0" smtClean="0">
                <a:latin typeface=" Arial body"/>
              </a:rPr>
              <a:t>Conducted by a query optimizer in a D</a:t>
            </a:r>
            <a:r>
              <a:rPr lang="en-US" altLang="en-US" sz="100" dirty="0" smtClean="0">
                <a:latin typeface=" Arial body"/>
              </a:rPr>
              <a:t> </a:t>
            </a:r>
            <a:r>
              <a:rPr lang="en-US" altLang="en-US" sz="2400" dirty="0" smtClean="0">
                <a:latin typeface=" Arial body"/>
              </a:rPr>
              <a:t>B</a:t>
            </a:r>
            <a:r>
              <a:rPr lang="en-US" altLang="en-US" sz="100" dirty="0" smtClean="0">
                <a:latin typeface=" Arial body"/>
              </a:rPr>
              <a:t> </a:t>
            </a:r>
            <a:r>
              <a:rPr lang="en-US" altLang="en-US" sz="2400" dirty="0" smtClean="0">
                <a:latin typeface=" Arial body"/>
              </a:rPr>
              <a:t>M</a:t>
            </a:r>
            <a:r>
              <a:rPr lang="en-US" altLang="en-US" sz="100" dirty="0" smtClean="0">
                <a:latin typeface=" Arial body"/>
              </a:rPr>
              <a:t> </a:t>
            </a:r>
            <a:r>
              <a:rPr lang="en-US" altLang="en-US" sz="2400" dirty="0" smtClean="0">
                <a:latin typeface=" Arial body"/>
              </a:rPr>
              <a:t>S</a:t>
            </a:r>
          </a:p>
          <a:p>
            <a:pPr lvl="1"/>
            <a:r>
              <a:rPr lang="en-US" altLang="en-US" sz="2400" dirty="0" smtClean="0">
                <a:latin typeface=" Arial body"/>
              </a:rPr>
              <a:t>Goal: select best available strategy for executing query</a:t>
            </a:r>
          </a:p>
          <a:p>
            <a:pPr lvl="2"/>
            <a:r>
              <a:rPr lang="en-US" altLang="en-US" sz="2400" dirty="0" smtClean="0">
                <a:latin typeface=" Arial body"/>
              </a:rPr>
              <a:t>Based on information available</a:t>
            </a:r>
          </a:p>
          <a:p>
            <a:r>
              <a:rPr lang="en-US" altLang="en-US" sz="2400" dirty="0" smtClean="0">
                <a:latin typeface=" Arial body"/>
              </a:rPr>
              <a:t>Most R</a:t>
            </a:r>
            <a:r>
              <a:rPr lang="en-US" altLang="en-US" sz="100" dirty="0" smtClean="0">
                <a:latin typeface=" Arial body"/>
              </a:rPr>
              <a:t> </a:t>
            </a:r>
            <a:r>
              <a:rPr lang="en-US" altLang="en-US" sz="2400" dirty="0" smtClean="0">
                <a:latin typeface=" Arial body"/>
              </a:rPr>
              <a:t>D</a:t>
            </a:r>
            <a:r>
              <a:rPr lang="en-US" altLang="en-US" sz="100" dirty="0" smtClean="0">
                <a:latin typeface=" Arial body"/>
              </a:rPr>
              <a:t> </a:t>
            </a:r>
            <a:r>
              <a:rPr lang="en-US" altLang="en-US" sz="2400" dirty="0" smtClean="0">
                <a:latin typeface=" Arial body"/>
              </a:rPr>
              <a:t>B</a:t>
            </a:r>
            <a:r>
              <a:rPr lang="en-US" altLang="en-US" sz="100" dirty="0" smtClean="0">
                <a:latin typeface=" Arial body"/>
              </a:rPr>
              <a:t> </a:t>
            </a:r>
            <a:r>
              <a:rPr lang="en-US" altLang="en-US" sz="2400" dirty="0" smtClean="0">
                <a:latin typeface=" Arial body"/>
              </a:rPr>
              <a:t>M</a:t>
            </a:r>
            <a:r>
              <a:rPr lang="en-US" altLang="en-US" sz="100" dirty="0" smtClean="0">
                <a:latin typeface=" Arial body"/>
              </a:rPr>
              <a:t> </a:t>
            </a:r>
            <a:r>
              <a:rPr lang="en-US" altLang="en-US" sz="2400" dirty="0" smtClean="0">
                <a:latin typeface=" Arial body"/>
              </a:rPr>
              <a:t>Ss use a tree as the internal representation of a query</a:t>
            </a:r>
            <a:endParaRPr lang="en-US" altLang="en-US" sz="2400" dirty="0">
              <a:latin typeface=" Arial body"/>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Incremental View Maintenance</a:t>
            </a:r>
            <a:endParaRPr lang="en-US" dirty="0"/>
          </a:p>
        </p:txBody>
      </p:sp>
      <p:sp>
        <p:nvSpPr>
          <p:cNvPr id="3" name="Text Placeholder 2"/>
          <p:cNvSpPr>
            <a:spLocks noGrp="1"/>
          </p:cNvSpPr>
          <p:nvPr>
            <p:ph type="body" idx="1"/>
          </p:nvPr>
        </p:nvSpPr>
        <p:spPr/>
        <p:txBody>
          <a:bodyPr/>
          <a:lstStyle/>
          <a:p>
            <a:r>
              <a:rPr lang="en-US" altLang="en-US" sz="2400" dirty="0">
                <a:latin typeface="Arial Body"/>
              </a:rPr>
              <a:t>Update view incrementally by accounting for changes that occurred since last update</a:t>
            </a:r>
          </a:p>
          <a:p>
            <a:pPr lvl="1"/>
            <a:r>
              <a:rPr lang="en-US" altLang="en-US" sz="2400" dirty="0">
                <a:latin typeface="Arial Body"/>
              </a:rPr>
              <a:t>Join</a:t>
            </a:r>
          </a:p>
          <a:p>
            <a:pPr lvl="1"/>
            <a:r>
              <a:rPr lang="en-US" altLang="en-US" sz="2400" dirty="0">
                <a:latin typeface="Arial Body"/>
              </a:rPr>
              <a:t>Selection</a:t>
            </a:r>
          </a:p>
          <a:p>
            <a:pPr lvl="1"/>
            <a:r>
              <a:rPr lang="en-US" altLang="en-US" sz="2400" dirty="0">
                <a:latin typeface="Arial Body"/>
              </a:rPr>
              <a:t>Projection</a:t>
            </a:r>
          </a:p>
          <a:p>
            <a:pPr lvl="1"/>
            <a:r>
              <a:rPr lang="en-US" altLang="en-US" sz="2400" dirty="0">
                <a:latin typeface="Arial Body"/>
              </a:rPr>
              <a:t>Intersection</a:t>
            </a:r>
          </a:p>
          <a:p>
            <a:pPr lvl="1"/>
            <a:r>
              <a:rPr lang="en-US" altLang="en-US" sz="2400" dirty="0" smtClean="0">
                <a:latin typeface="Arial Body"/>
              </a:rPr>
              <a:t>Aggregation</a:t>
            </a:r>
            <a:endParaRPr lang="en-US" altLang="en-US" sz="2400" dirty="0">
              <a:latin typeface="Arial Body"/>
            </a:endParaRPr>
          </a:p>
        </p:txBody>
      </p:sp>
    </p:spTree>
    <p:extLst>
      <p:ext uri="{BB962C8B-B14F-4D97-AF65-F5344CB8AC3E}">
        <p14:creationId xmlns:p14="http://schemas.microsoft.com/office/powerpoint/2010/main" val="398023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27720" cy="1097279"/>
          </a:xfrm>
        </p:spPr>
        <p:txBody>
          <a:bodyPr/>
          <a:lstStyle/>
          <a:p>
            <a:r>
              <a:rPr lang="en-US" altLang="en-US" dirty="0" smtClean="0"/>
              <a:t>19.3 Use </a:t>
            </a:r>
            <a:r>
              <a:rPr lang="en-US" altLang="en-US" dirty="0"/>
              <a:t>of Selectives in Cost-Based </a:t>
            </a:r>
            <a:r>
              <a:rPr lang="en-US" altLang="en-US" dirty="0" smtClean="0"/>
              <a:t>Optimization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rPr>
              <a:t>Query optimizer estimates and compares costs of query execution using different strategies</a:t>
            </a:r>
          </a:p>
          <a:p>
            <a:pPr lvl="1"/>
            <a:r>
              <a:rPr lang="en-US" altLang="en-US" sz="2400" dirty="0">
                <a:latin typeface="Arial Body"/>
              </a:rPr>
              <a:t>Chooses lowest cost estimate strategy</a:t>
            </a:r>
          </a:p>
          <a:p>
            <a:pPr lvl="1"/>
            <a:r>
              <a:rPr lang="en-US" altLang="en-US" sz="2400" dirty="0">
                <a:latin typeface="Arial Body"/>
              </a:rPr>
              <a:t>Process suited to compiled queries</a:t>
            </a:r>
          </a:p>
          <a:p>
            <a:r>
              <a:rPr lang="en-US" altLang="en-US" sz="2400" dirty="0">
                <a:latin typeface="Arial Body"/>
              </a:rPr>
              <a:t>Interpreted queries</a:t>
            </a:r>
          </a:p>
          <a:p>
            <a:pPr lvl="1"/>
            <a:r>
              <a:rPr lang="en-US" altLang="en-US" sz="2400" dirty="0">
                <a:latin typeface="Arial Body"/>
              </a:rPr>
              <a:t>Entire process occurs at runtime</a:t>
            </a:r>
          </a:p>
          <a:p>
            <a:pPr lvl="1"/>
            <a:r>
              <a:rPr lang="en-US" altLang="en-US" sz="2400" dirty="0">
                <a:latin typeface="Arial Body"/>
              </a:rPr>
              <a:t>Cost estimate may slow down response </a:t>
            </a:r>
            <a:r>
              <a:rPr lang="en-US" altLang="en-US" sz="2400" dirty="0" smtClean="0">
                <a:latin typeface="Arial Body"/>
              </a:rPr>
              <a:t>time</a:t>
            </a:r>
            <a:endParaRPr lang="en-US" altLang="en-US" sz="2400" dirty="0">
              <a:latin typeface="Arial Body"/>
            </a:endParaRPr>
          </a:p>
        </p:txBody>
      </p:sp>
    </p:spTree>
    <p:extLst>
      <p:ext uri="{BB962C8B-B14F-4D97-AF65-F5344CB8AC3E}">
        <p14:creationId xmlns:p14="http://schemas.microsoft.com/office/powerpoint/2010/main" val="106220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19.3 Use </a:t>
            </a:r>
            <a:r>
              <a:rPr lang="en-US" altLang="en-US" dirty="0"/>
              <a:t>of Selectives in Cost-Based Optimization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0"/>
            <a:ext cx="8382000" cy="4525963"/>
          </a:xfrm>
        </p:spPr>
        <p:txBody>
          <a:bodyPr/>
          <a:lstStyle/>
          <a:p>
            <a:r>
              <a:rPr lang="en-US" altLang="en-US" sz="2400" dirty="0">
                <a:latin typeface="Arial Body"/>
              </a:rPr>
              <a:t>Cost-based query optimization approach</a:t>
            </a:r>
          </a:p>
          <a:p>
            <a:pPr lvl="1"/>
            <a:r>
              <a:rPr lang="en-US" altLang="en-US" sz="2400" dirty="0">
                <a:latin typeface="Arial Body"/>
              </a:rPr>
              <a:t>For a given query subexpression, multiple equivalence rules may apply</a:t>
            </a:r>
          </a:p>
          <a:p>
            <a:pPr lvl="1"/>
            <a:r>
              <a:rPr lang="en-US" altLang="en-US" sz="2400" dirty="0">
                <a:latin typeface="Arial Body"/>
              </a:rPr>
              <a:t>Quantitative measure for evaluating alternatives</a:t>
            </a:r>
          </a:p>
          <a:p>
            <a:pPr lvl="2"/>
            <a:r>
              <a:rPr lang="en-US" altLang="en-US" sz="2400" dirty="0">
                <a:latin typeface="Arial Body"/>
              </a:rPr>
              <a:t>Cost metric includes space and time requirements</a:t>
            </a:r>
          </a:p>
          <a:p>
            <a:pPr lvl="1"/>
            <a:r>
              <a:rPr lang="en-US" altLang="en-US" sz="2400" dirty="0">
                <a:latin typeface="Arial Body"/>
              </a:rPr>
              <a:t>Design appropriate search strategies by keeping cheapest alternatives and pruning costlier alternatives</a:t>
            </a:r>
          </a:p>
          <a:p>
            <a:pPr lvl="1"/>
            <a:r>
              <a:rPr lang="en-US" altLang="en-US" sz="2400" dirty="0">
                <a:latin typeface="Arial Body"/>
              </a:rPr>
              <a:t>Scope of query optimization is a query block</a:t>
            </a:r>
          </a:p>
          <a:p>
            <a:pPr lvl="2"/>
            <a:r>
              <a:rPr lang="en-US" altLang="en-US" sz="2400" dirty="0">
                <a:latin typeface="Arial Body"/>
              </a:rPr>
              <a:t>Global query optimization involves multiple query </a:t>
            </a:r>
            <a:r>
              <a:rPr lang="en-US" altLang="en-US" sz="2400" dirty="0" smtClean="0">
                <a:latin typeface="Arial Body"/>
              </a:rPr>
              <a:t>blocks</a:t>
            </a:r>
            <a:endParaRPr lang="en-US" altLang="en-US" sz="2400" dirty="0">
              <a:latin typeface="Arial Body"/>
            </a:endParaRPr>
          </a:p>
        </p:txBody>
      </p:sp>
    </p:spTree>
    <p:extLst>
      <p:ext uri="{BB962C8B-B14F-4D97-AF65-F5344CB8AC3E}">
        <p14:creationId xmlns:p14="http://schemas.microsoft.com/office/powerpoint/2010/main" val="106106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66760" cy="1097279"/>
          </a:xfrm>
        </p:spPr>
        <p:txBody>
          <a:bodyPr/>
          <a:lstStyle/>
          <a:p>
            <a:r>
              <a:rPr lang="en-US" altLang="en-US" dirty="0" smtClean="0"/>
              <a:t>19.3 Use </a:t>
            </a:r>
            <a:r>
              <a:rPr lang="en-US" altLang="en-US" dirty="0"/>
              <a:t>of Selectives in Cost-Based Optimization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r>
              <a:rPr lang="en-US" altLang="en-US" sz="2400" dirty="0">
                <a:latin typeface="Arial Body"/>
              </a:rPr>
              <a:t>Cost components for query execution</a:t>
            </a:r>
          </a:p>
          <a:p>
            <a:pPr lvl="1"/>
            <a:r>
              <a:rPr lang="en-US" altLang="en-US" sz="2400" dirty="0">
                <a:latin typeface="Arial Body"/>
              </a:rPr>
              <a:t>Access cost to secondary storage</a:t>
            </a:r>
          </a:p>
          <a:p>
            <a:pPr lvl="1"/>
            <a:r>
              <a:rPr lang="en-US" altLang="en-US" sz="2400" dirty="0">
                <a:latin typeface="Arial Body"/>
              </a:rPr>
              <a:t>Disk storage cost</a:t>
            </a:r>
          </a:p>
          <a:p>
            <a:pPr lvl="1"/>
            <a:r>
              <a:rPr lang="en-US" altLang="en-US" sz="2400" dirty="0">
                <a:latin typeface="Arial Body"/>
              </a:rPr>
              <a:t>Computation cost</a:t>
            </a:r>
          </a:p>
          <a:p>
            <a:pPr lvl="1"/>
            <a:r>
              <a:rPr lang="en-US" altLang="en-US" sz="2400" dirty="0">
                <a:latin typeface="Arial Body"/>
              </a:rPr>
              <a:t>Memory usage cost</a:t>
            </a:r>
          </a:p>
          <a:p>
            <a:pPr lvl="1"/>
            <a:r>
              <a:rPr lang="en-US" altLang="en-US" sz="2400" dirty="0">
                <a:latin typeface="Arial Body"/>
              </a:rPr>
              <a:t>Communication </a:t>
            </a:r>
            <a:r>
              <a:rPr lang="en-US" altLang="en-US" sz="2400" dirty="0" smtClean="0">
                <a:latin typeface="Arial Body"/>
              </a:rPr>
              <a:t>cost</a:t>
            </a:r>
            <a:endParaRPr lang="en-US" altLang="en-US" sz="2400" dirty="0">
              <a:latin typeface="Arial Body"/>
            </a:endParaRPr>
          </a:p>
        </p:txBody>
      </p:sp>
    </p:spTree>
    <p:extLst>
      <p:ext uri="{BB962C8B-B14F-4D97-AF65-F5344CB8AC3E}">
        <p14:creationId xmlns:p14="http://schemas.microsoft.com/office/powerpoint/2010/main" val="3963687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Catalog Information Used in Cost Functions</a:t>
            </a:r>
            <a:endParaRPr lang="en-US" dirty="0"/>
          </a:p>
        </p:txBody>
      </p:sp>
      <p:sp>
        <p:nvSpPr>
          <p:cNvPr id="3" name="Text Placeholder 2"/>
          <p:cNvSpPr>
            <a:spLocks noGrp="1"/>
          </p:cNvSpPr>
          <p:nvPr>
            <p:ph type="body" idx="1"/>
          </p:nvPr>
        </p:nvSpPr>
        <p:spPr/>
        <p:txBody>
          <a:bodyPr/>
          <a:lstStyle/>
          <a:p>
            <a:r>
              <a:rPr lang="en-US" altLang="en-US" sz="2400" dirty="0">
                <a:latin typeface="Arial Body"/>
              </a:rPr>
              <a:t>Information stored in </a:t>
            </a:r>
            <a:r>
              <a:rPr lang="en-US" altLang="en-US" sz="2400" dirty="0" smtClean="0">
                <a:latin typeface="Arial Body"/>
              </a:rPr>
              <a:t>D</a:t>
            </a:r>
            <a:r>
              <a:rPr lang="en-US" altLang="en-US" sz="100" dirty="0" smtClean="0">
                <a:latin typeface="Arial Body"/>
              </a:rPr>
              <a:t> </a:t>
            </a:r>
            <a:r>
              <a:rPr lang="en-US" altLang="en-US" sz="2400" dirty="0" smtClean="0">
                <a:latin typeface="Arial Body"/>
              </a:rPr>
              <a:t>B</a:t>
            </a:r>
            <a:r>
              <a:rPr lang="en-US" altLang="en-US" sz="100" dirty="0" smtClean="0">
                <a:latin typeface="Arial Body"/>
              </a:rPr>
              <a:t> </a:t>
            </a:r>
            <a:r>
              <a:rPr lang="en-US" altLang="en-US" sz="2400" dirty="0" smtClean="0">
                <a:latin typeface="Arial Body"/>
              </a:rPr>
              <a:t>M</a:t>
            </a:r>
            <a:r>
              <a:rPr lang="en-US" altLang="en-US" sz="100" dirty="0" smtClean="0">
                <a:latin typeface="Arial Body"/>
              </a:rPr>
              <a:t> </a:t>
            </a:r>
            <a:r>
              <a:rPr lang="en-US" altLang="en-US" sz="2400" dirty="0" smtClean="0">
                <a:latin typeface="Arial Body"/>
              </a:rPr>
              <a:t>S </a:t>
            </a:r>
            <a:r>
              <a:rPr lang="en-US" altLang="en-US" sz="2400" dirty="0">
                <a:latin typeface="Arial Body"/>
              </a:rPr>
              <a:t>catalog and used by optimizer</a:t>
            </a:r>
          </a:p>
          <a:p>
            <a:pPr lvl="1"/>
            <a:r>
              <a:rPr lang="en-US" altLang="en-US" sz="2400" dirty="0">
                <a:latin typeface="Arial Body"/>
              </a:rPr>
              <a:t>File size</a:t>
            </a:r>
          </a:p>
          <a:p>
            <a:pPr lvl="1"/>
            <a:r>
              <a:rPr lang="en-US" altLang="en-US" sz="2400" dirty="0">
                <a:latin typeface="Arial Body"/>
              </a:rPr>
              <a:t>Organization</a:t>
            </a:r>
          </a:p>
          <a:p>
            <a:pPr lvl="1"/>
            <a:r>
              <a:rPr lang="en-US" altLang="en-US" sz="2400" dirty="0">
                <a:latin typeface="Arial Body"/>
              </a:rPr>
              <a:t>Number of levels of each multilevel index</a:t>
            </a:r>
          </a:p>
          <a:p>
            <a:pPr lvl="1"/>
            <a:r>
              <a:rPr lang="en-US" altLang="en-US" sz="2400" dirty="0">
                <a:latin typeface="Arial Body"/>
              </a:rPr>
              <a:t>Number of distinct values of an attribute</a:t>
            </a:r>
          </a:p>
          <a:p>
            <a:pPr lvl="1"/>
            <a:r>
              <a:rPr lang="en-US" altLang="en-US" sz="2400" dirty="0">
                <a:latin typeface="Arial Body"/>
              </a:rPr>
              <a:t>Attribute selectivity</a:t>
            </a:r>
          </a:p>
          <a:p>
            <a:pPr lvl="2"/>
            <a:r>
              <a:rPr lang="en-US" altLang="en-US" sz="2400" dirty="0">
                <a:latin typeface="Arial Body"/>
              </a:rPr>
              <a:t>Allows calculation of selection cardinality</a:t>
            </a:r>
          </a:p>
          <a:p>
            <a:pPr lvl="3" indent="-230400"/>
            <a:r>
              <a:rPr lang="en-US" altLang="en-US" sz="2400" dirty="0">
                <a:latin typeface="Arial Body"/>
              </a:rPr>
              <a:t>Average number of records that satisfy equality selection condition on that </a:t>
            </a:r>
            <a:r>
              <a:rPr lang="en-US" altLang="en-US" sz="2400" dirty="0" smtClean="0">
                <a:latin typeface="Arial Body"/>
              </a:rPr>
              <a:t>attribute</a:t>
            </a:r>
            <a:endParaRPr lang="en-US" altLang="en-US" sz="2400" dirty="0">
              <a:latin typeface="Arial Body"/>
            </a:endParaRPr>
          </a:p>
        </p:txBody>
      </p:sp>
    </p:spTree>
    <p:extLst>
      <p:ext uri="{BB962C8B-B14F-4D97-AF65-F5344CB8AC3E}">
        <p14:creationId xmlns:p14="http://schemas.microsoft.com/office/powerpoint/2010/main" val="75093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Histograms</a:t>
            </a:r>
            <a:endParaRPr lang="en-US" dirty="0"/>
          </a:p>
        </p:txBody>
      </p:sp>
      <p:sp>
        <p:nvSpPr>
          <p:cNvPr id="4" name="Text Placeholder 3"/>
          <p:cNvSpPr>
            <a:spLocks noGrp="1"/>
          </p:cNvSpPr>
          <p:nvPr>
            <p:ph type="body" idx="1"/>
          </p:nvPr>
        </p:nvSpPr>
        <p:spPr>
          <a:xfrm>
            <a:off x="457200" y="1600201"/>
            <a:ext cx="8229600" cy="1211238"/>
          </a:xfrm>
        </p:spPr>
        <p:txBody>
          <a:bodyPr/>
          <a:lstStyle/>
          <a:p>
            <a:r>
              <a:rPr lang="en-US" altLang="en-US" sz="2000" dirty="0">
                <a:latin typeface="Arial Body"/>
              </a:rPr>
              <a:t>Tables or data structures that record information about the distribution of data</a:t>
            </a:r>
          </a:p>
          <a:p>
            <a:r>
              <a:rPr lang="en-US" altLang="en-US" sz="2000" dirty="0" smtClean="0">
                <a:latin typeface="Arial Body"/>
              </a:rPr>
              <a:t>R</a:t>
            </a:r>
            <a:r>
              <a:rPr lang="en-US" altLang="en-US" sz="100" dirty="0" smtClean="0">
                <a:latin typeface="Arial Body"/>
              </a:rPr>
              <a:t> </a:t>
            </a:r>
            <a:r>
              <a:rPr lang="en-US" altLang="en-US" sz="2000" dirty="0" smtClean="0">
                <a:latin typeface="Arial Body"/>
              </a:rPr>
              <a:t>D</a:t>
            </a:r>
            <a:r>
              <a:rPr lang="en-US" altLang="en-US" sz="100" dirty="0" smtClean="0">
                <a:latin typeface="Arial Body"/>
              </a:rPr>
              <a:t> </a:t>
            </a:r>
            <a:r>
              <a:rPr lang="en-US" altLang="en-US" sz="2000" dirty="0" smtClean="0">
                <a:latin typeface="Arial Body"/>
              </a:rPr>
              <a:t>B</a:t>
            </a:r>
            <a:r>
              <a:rPr lang="en-US" altLang="en-US" sz="100" dirty="0" smtClean="0">
                <a:latin typeface="Arial Body"/>
              </a:rPr>
              <a:t> </a:t>
            </a:r>
            <a:r>
              <a:rPr lang="en-US" altLang="en-US" sz="2000" dirty="0" smtClean="0">
                <a:latin typeface="Arial Body"/>
              </a:rPr>
              <a:t>M</a:t>
            </a:r>
            <a:r>
              <a:rPr lang="en-US" altLang="en-US" sz="100" dirty="0" smtClean="0">
                <a:latin typeface="Arial Body"/>
              </a:rPr>
              <a:t> </a:t>
            </a:r>
            <a:r>
              <a:rPr lang="en-US" altLang="en-US" sz="2000" dirty="0" smtClean="0">
                <a:latin typeface="Arial Body"/>
              </a:rPr>
              <a:t>S </a:t>
            </a:r>
            <a:r>
              <a:rPr lang="en-US" altLang="en-US" sz="2000" dirty="0">
                <a:latin typeface="Arial Body"/>
              </a:rPr>
              <a:t>stores histograms for most important </a:t>
            </a:r>
            <a:r>
              <a:rPr lang="en-US" altLang="en-US" sz="2000" dirty="0" smtClean="0">
                <a:latin typeface="Arial Body"/>
              </a:rPr>
              <a:t>attributes</a:t>
            </a:r>
            <a:endParaRPr lang="en-US" altLang="en-US" sz="2000" dirty="0">
              <a:latin typeface="Arial Body"/>
            </a:endParaRPr>
          </a:p>
        </p:txBody>
      </p:sp>
      <p:sp>
        <p:nvSpPr>
          <p:cNvPr id="5" name="Text Placeholder 4"/>
          <p:cNvSpPr>
            <a:spLocks noGrp="1"/>
          </p:cNvSpPr>
          <p:nvPr>
            <p:ph type="body" idx="2"/>
          </p:nvPr>
        </p:nvSpPr>
        <p:spPr>
          <a:xfrm>
            <a:off x="457200" y="2860240"/>
            <a:ext cx="8229600" cy="512616"/>
          </a:xfrm>
        </p:spPr>
        <p:txBody>
          <a:bodyPr/>
          <a:lstStyle/>
          <a:p>
            <a:pPr marL="0" indent="0">
              <a:buNone/>
            </a:pPr>
            <a:r>
              <a:rPr lang="en-US" altLang="en-US" sz="2000" dirty="0" smtClean="0">
                <a:solidFill>
                  <a:schemeClr val="tx1"/>
                </a:solidFill>
                <a:latin typeface="Arial Body"/>
              </a:rPr>
              <a:t>Figure 19.4 Histogram of salary in the relation </a:t>
            </a:r>
            <a:r>
              <a:rPr lang="en-US" altLang="en-US" sz="2000" b="1" dirty="0" smtClean="0">
                <a:solidFill>
                  <a:schemeClr val="tx1"/>
                </a:solidFill>
                <a:latin typeface="Arial Body"/>
              </a:rPr>
              <a:t>Employee</a:t>
            </a:r>
            <a:endParaRPr lang="en-US" altLang="en-US" sz="2000" b="1" dirty="0">
              <a:solidFill>
                <a:schemeClr val="tx1"/>
              </a:solidFill>
              <a:latin typeface="Arial Body"/>
            </a:endParaRPr>
          </a:p>
        </p:txBody>
      </p:sp>
      <p:pic>
        <p:nvPicPr>
          <p:cNvPr id="6" name="Picture 4" descr="A bar graph represents the salary in relation to the EMPLOYEE. The graph has number of employees in X axis and salary in Y axis, as follows. 300 employees gets 30k to 40 k salary. 500 employees gets 40k to 70k salary. 299 employees gets 70k to 120k salary. 150 employees gets 120k to 200k salary. 100 employees gets 200k to 500k."/>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1308" y="3420252"/>
            <a:ext cx="4901385" cy="300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76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42960" cy="1097279"/>
          </a:xfrm>
        </p:spPr>
        <p:txBody>
          <a:bodyPr/>
          <a:lstStyle/>
          <a:p>
            <a:r>
              <a:rPr lang="en-US" altLang="en-US" dirty="0" smtClean="0"/>
              <a:t>Cost </a:t>
            </a:r>
            <a:r>
              <a:rPr lang="en-US" altLang="en-US" dirty="0"/>
              <a:t>Functions for SELECT </a:t>
            </a:r>
            <a:r>
              <a:rPr lang="en-US" altLang="en-US" dirty="0" smtClean="0"/>
              <a:t>Operation </a:t>
            </a:r>
            <a:r>
              <a:rPr lang="en-US" altLang="en-US" sz="2000" b="0" dirty="0" smtClean="0"/>
              <a:t>(1 of 5)</a:t>
            </a:r>
            <a:endParaRPr lang="en-US" sz="2000" b="0" dirty="0"/>
          </a:p>
        </p:txBody>
      </p:sp>
      <p:sp>
        <p:nvSpPr>
          <p:cNvPr id="3" name="Text Placeholder 2"/>
          <p:cNvSpPr>
            <a:spLocks noGrp="1"/>
          </p:cNvSpPr>
          <p:nvPr>
            <p:ph type="body" idx="1"/>
          </p:nvPr>
        </p:nvSpPr>
        <p:spPr>
          <a:xfrm>
            <a:off x="457200" y="1600200"/>
            <a:ext cx="8229600" cy="4104563"/>
          </a:xfrm>
        </p:spPr>
        <p:txBody>
          <a:bodyPr/>
          <a:lstStyle/>
          <a:p>
            <a:pPr>
              <a:spcAft>
                <a:spcPts val="1500"/>
              </a:spcAft>
            </a:pPr>
            <a:r>
              <a:rPr lang="en-US" altLang="en-US" sz="2400" dirty="0">
                <a:latin typeface="Arial Body"/>
              </a:rPr>
              <a:t>Notation used in cost </a:t>
            </a:r>
            <a:r>
              <a:rPr lang="en-US" altLang="en-US" sz="2400" dirty="0" smtClean="0">
                <a:latin typeface="Arial Body"/>
              </a:rPr>
              <a:t>formulas</a:t>
            </a:r>
          </a:p>
          <a:p>
            <a:pPr marL="273050" indent="0">
              <a:spcBef>
                <a:spcPts val="600"/>
              </a:spcBef>
              <a:buNone/>
            </a:pPr>
            <a:r>
              <a:rPr lang="en-US" sz="2000" i="1" dirty="0" smtClean="0">
                <a:latin typeface="+mn-lt"/>
              </a:rPr>
              <a:t>C</a:t>
            </a:r>
            <a:r>
              <a:rPr lang="en-US" sz="2000" baseline="-25000" dirty="0" smtClean="0">
                <a:latin typeface="+mn-lt"/>
              </a:rPr>
              <a:t>S</a:t>
            </a:r>
            <a:r>
              <a:rPr lang="en-US" sz="100" baseline="-25000" dirty="0" smtClean="0">
                <a:latin typeface="+mn-lt"/>
              </a:rPr>
              <a:t> </a:t>
            </a:r>
            <a:r>
              <a:rPr lang="en-US" sz="2000" i="1" baseline="-25000" dirty="0" smtClean="0">
                <a:latin typeface="+mn-lt"/>
              </a:rPr>
              <a:t>i</a:t>
            </a:r>
            <a:r>
              <a:rPr lang="en-US" sz="2000" dirty="0">
                <a:latin typeface="+mn-lt"/>
              </a:rPr>
              <a:t>: Cost for method </a:t>
            </a:r>
            <a:r>
              <a:rPr lang="en-US" sz="2000" dirty="0" smtClean="0">
                <a:latin typeface="+mn-lt"/>
              </a:rPr>
              <a:t>S</a:t>
            </a:r>
            <a:r>
              <a:rPr lang="en-US" sz="100" dirty="0" smtClean="0">
                <a:latin typeface="+mn-lt"/>
              </a:rPr>
              <a:t> </a:t>
            </a:r>
            <a:r>
              <a:rPr lang="en-US" sz="2000" i="1" dirty="0" smtClean="0">
                <a:latin typeface="+mn-lt"/>
              </a:rPr>
              <a:t>i </a:t>
            </a:r>
            <a:r>
              <a:rPr lang="en-US" sz="2000" dirty="0">
                <a:latin typeface="+mn-lt"/>
              </a:rPr>
              <a:t>in block accesses</a:t>
            </a:r>
          </a:p>
          <a:p>
            <a:pPr marL="273050" indent="0">
              <a:spcBef>
                <a:spcPts val="600"/>
              </a:spcBef>
              <a:buNone/>
            </a:pPr>
            <a:r>
              <a:rPr lang="en-US" sz="2000" i="1" dirty="0">
                <a:latin typeface="+mn-lt"/>
              </a:rPr>
              <a:t>r</a:t>
            </a:r>
            <a:r>
              <a:rPr lang="en-US" sz="2000" i="1" baseline="-25000" dirty="0">
                <a:latin typeface="+mn-lt"/>
              </a:rPr>
              <a:t>X</a:t>
            </a:r>
            <a:r>
              <a:rPr lang="en-US" sz="2000" dirty="0">
                <a:latin typeface="+mn-lt"/>
              </a:rPr>
              <a:t>: Number of records (tuples) in a relation </a:t>
            </a:r>
            <a:r>
              <a:rPr lang="en-US" sz="2000" i="1" dirty="0">
                <a:latin typeface="+mn-lt"/>
              </a:rPr>
              <a:t>X</a:t>
            </a:r>
          </a:p>
          <a:p>
            <a:pPr marL="273050" indent="0">
              <a:spcBef>
                <a:spcPts val="600"/>
              </a:spcBef>
              <a:buNone/>
            </a:pPr>
            <a:r>
              <a:rPr lang="en-US" sz="2000" i="1" dirty="0">
                <a:latin typeface="+mn-lt"/>
              </a:rPr>
              <a:t>b</a:t>
            </a:r>
            <a:r>
              <a:rPr lang="en-US" sz="2000" i="1" baseline="-25000" dirty="0">
                <a:latin typeface="+mn-lt"/>
              </a:rPr>
              <a:t>X</a:t>
            </a:r>
            <a:r>
              <a:rPr lang="en-US" sz="2000" dirty="0">
                <a:latin typeface="+mn-lt"/>
              </a:rPr>
              <a:t>: Number of blocks occupied by relation </a:t>
            </a:r>
            <a:r>
              <a:rPr lang="en-US" sz="2000" i="1" dirty="0">
                <a:latin typeface="+mn-lt"/>
              </a:rPr>
              <a:t>X </a:t>
            </a:r>
            <a:r>
              <a:rPr lang="en-US" sz="2000" dirty="0">
                <a:latin typeface="+mn-lt"/>
              </a:rPr>
              <a:t>(also referred to as </a:t>
            </a:r>
            <a:r>
              <a:rPr lang="en-US" sz="2000" i="1" dirty="0">
                <a:latin typeface="+mn-lt"/>
              </a:rPr>
              <a:t>b</a:t>
            </a:r>
            <a:r>
              <a:rPr lang="en-US" sz="2000" dirty="0">
                <a:latin typeface="+mn-lt"/>
              </a:rPr>
              <a:t>)</a:t>
            </a:r>
          </a:p>
          <a:p>
            <a:pPr marL="273050" indent="0">
              <a:spcBef>
                <a:spcPts val="600"/>
              </a:spcBef>
              <a:buNone/>
            </a:pPr>
            <a:r>
              <a:rPr lang="en-US" sz="2000" i="1" dirty="0" smtClean="0">
                <a:latin typeface="+mn-lt"/>
              </a:rPr>
              <a:t>b</a:t>
            </a:r>
            <a:r>
              <a:rPr lang="en-US" sz="100" i="1" dirty="0" smtClean="0">
                <a:latin typeface="+mn-lt"/>
              </a:rPr>
              <a:t> </a:t>
            </a:r>
            <a:r>
              <a:rPr lang="en-US" sz="2000" i="1" dirty="0" smtClean="0">
                <a:latin typeface="+mn-lt"/>
              </a:rPr>
              <a:t>f</a:t>
            </a:r>
            <a:r>
              <a:rPr lang="en-US" sz="100" i="1" dirty="0" smtClean="0">
                <a:latin typeface="+mn-lt"/>
              </a:rPr>
              <a:t> </a:t>
            </a:r>
            <a:r>
              <a:rPr lang="en-US" sz="2000" i="1" dirty="0" smtClean="0">
                <a:latin typeface="+mn-lt"/>
              </a:rPr>
              <a:t>r</a:t>
            </a:r>
            <a:r>
              <a:rPr lang="en-US" sz="2000" i="1" baseline="-25000" dirty="0" smtClean="0">
                <a:latin typeface="+mn-lt"/>
              </a:rPr>
              <a:t>X</a:t>
            </a:r>
            <a:r>
              <a:rPr lang="en-US" sz="2000" dirty="0">
                <a:latin typeface="+mn-lt"/>
              </a:rPr>
              <a:t>: Blocking factor (i.e., number of records per block) in relation </a:t>
            </a:r>
            <a:r>
              <a:rPr lang="en-US" sz="2000" i="1" dirty="0">
                <a:latin typeface="+mn-lt"/>
              </a:rPr>
              <a:t>X</a:t>
            </a:r>
          </a:p>
          <a:p>
            <a:pPr marL="273050" indent="0">
              <a:spcBef>
                <a:spcPts val="600"/>
              </a:spcBef>
              <a:buNone/>
            </a:pPr>
            <a:r>
              <a:rPr lang="en-US" sz="2000" i="1" dirty="0" smtClean="0">
                <a:latin typeface="+mn-lt"/>
              </a:rPr>
              <a:t>s</a:t>
            </a:r>
            <a:r>
              <a:rPr lang="en-US" sz="100" i="1" dirty="0" smtClean="0">
                <a:latin typeface="+mn-lt"/>
              </a:rPr>
              <a:t> </a:t>
            </a:r>
            <a:r>
              <a:rPr lang="en-US" sz="2000" i="1" dirty="0" smtClean="0">
                <a:latin typeface="+mn-lt"/>
              </a:rPr>
              <a:t>l</a:t>
            </a:r>
            <a:r>
              <a:rPr lang="en-US" sz="2000" i="1" baseline="-25000" dirty="0" smtClean="0">
                <a:latin typeface="+mn-lt"/>
              </a:rPr>
              <a:t>A</a:t>
            </a:r>
            <a:r>
              <a:rPr lang="en-US" sz="2000" dirty="0">
                <a:latin typeface="+mn-lt"/>
              </a:rPr>
              <a:t>: Selectivity of an attribute </a:t>
            </a:r>
            <a:r>
              <a:rPr lang="en-US" sz="2000" i="1" dirty="0">
                <a:latin typeface="+mn-lt"/>
              </a:rPr>
              <a:t>A </a:t>
            </a:r>
            <a:r>
              <a:rPr lang="en-US" sz="2000" dirty="0">
                <a:latin typeface="+mn-lt"/>
              </a:rPr>
              <a:t>for a given condition</a:t>
            </a:r>
          </a:p>
          <a:p>
            <a:pPr marL="273050" indent="0">
              <a:spcBef>
                <a:spcPts val="600"/>
              </a:spcBef>
              <a:buNone/>
            </a:pPr>
            <a:r>
              <a:rPr lang="en-US" sz="2000" i="1" dirty="0" smtClean="0">
                <a:latin typeface="+mn-lt"/>
              </a:rPr>
              <a:t>s</a:t>
            </a:r>
            <a:r>
              <a:rPr lang="en-US" sz="100" i="1" dirty="0" smtClean="0">
                <a:latin typeface="+mn-lt"/>
              </a:rPr>
              <a:t> </a:t>
            </a:r>
            <a:r>
              <a:rPr lang="en-US" sz="2000" i="1" dirty="0" smtClean="0">
                <a:latin typeface="+mn-lt"/>
              </a:rPr>
              <a:t>A</a:t>
            </a:r>
            <a:r>
              <a:rPr lang="en-US" sz="2000" dirty="0">
                <a:latin typeface="+mn-lt"/>
              </a:rPr>
              <a:t>: Selection cardinality of the attribute being selected (= </a:t>
            </a:r>
            <a:r>
              <a:rPr lang="en-US" sz="2000" i="1" dirty="0" smtClean="0">
                <a:latin typeface="+mn-lt"/>
              </a:rPr>
              <a:t>s</a:t>
            </a:r>
            <a:r>
              <a:rPr lang="en-US" sz="100" i="1" dirty="0" smtClean="0">
                <a:latin typeface="+mn-lt"/>
              </a:rPr>
              <a:t> </a:t>
            </a:r>
            <a:r>
              <a:rPr lang="en-US" sz="2000" i="1" dirty="0" smtClean="0">
                <a:latin typeface="+mn-lt"/>
              </a:rPr>
              <a:t>l</a:t>
            </a:r>
            <a:r>
              <a:rPr lang="en-US" sz="2000" i="1" baseline="-25000" dirty="0" smtClean="0">
                <a:latin typeface="+mn-lt"/>
              </a:rPr>
              <a:t>A</a:t>
            </a:r>
            <a:r>
              <a:rPr lang="en-US" sz="2000" i="1" dirty="0" smtClean="0">
                <a:latin typeface="+mn-lt"/>
              </a:rPr>
              <a:t> </a:t>
            </a:r>
            <a:r>
              <a:rPr lang="en-US" sz="2000" i="1" dirty="0">
                <a:latin typeface="+mn-lt"/>
              </a:rPr>
              <a:t>* r</a:t>
            </a:r>
            <a:r>
              <a:rPr lang="en-US" sz="2000" dirty="0">
                <a:latin typeface="+mn-lt"/>
              </a:rPr>
              <a:t>)</a:t>
            </a:r>
          </a:p>
          <a:p>
            <a:pPr marL="273050" indent="0">
              <a:spcBef>
                <a:spcPts val="600"/>
              </a:spcBef>
              <a:buNone/>
            </a:pPr>
            <a:r>
              <a:rPr lang="en-US" sz="2000" i="1" dirty="0" smtClean="0">
                <a:latin typeface="+mn-lt"/>
              </a:rPr>
              <a:t>x</a:t>
            </a:r>
            <a:r>
              <a:rPr lang="en-US" sz="100" i="1" dirty="0" smtClean="0">
                <a:latin typeface="+mn-lt"/>
              </a:rPr>
              <a:t> </a:t>
            </a:r>
            <a:r>
              <a:rPr lang="en-US" sz="2000" i="1" dirty="0" smtClean="0">
                <a:latin typeface="+mn-lt"/>
              </a:rPr>
              <a:t>A</a:t>
            </a:r>
            <a:r>
              <a:rPr lang="en-US" sz="2000" dirty="0">
                <a:latin typeface="+mn-lt"/>
              </a:rPr>
              <a:t>: Number of levels of the index for attribute </a:t>
            </a:r>
            <a:r>
              <a:rPr lang="en-US" sz="2000" i="1" dirty="0">
                <a:latin typeface="+mn-lt"/>
              </a:rPr>
              <a:t>A</a:t>
            </a:r>
          </a:p>
          <a:p>
            <a:pPr marL="273050" indent="0">
              <a:spcBef>
                <a:spcPts val="600"/>
              </a:spcBef>
              <a:buNone/>
            </a:pPr>
            <a:r>
              <a:rPr lang="en-US" sz="2000" i="1" dirty="0" smtClean="0">
                <a:latin typeface="+mn-lt"/>
              </a:rPr>
              <a:t>b</a:t>
            </a:r>
            <a:r>
              <a:rPr lang="en-US" sz="2000" baseline="-25000" dirty="0" smtClean="0">
                <a:latin typeface="+mn-lt"/>
              </a:rPr>
              <a:t>I1</a:t>
            </a:r>
            <a:r>
              <a:rPr lang="en-US" sz="2000" i="1" dirty="0" smtClean="0">
                <a:latin typeface="+mn-lt"/>
              </a:rPr>
              <a:t>A</a:t>
            </a:r>
            <a:r>
              <a:rPr lang="en-US" sz="2000" dirty="0">
                <a:latin typeface="+mn-lt"/>
              </a:rPr>
              <a:t>: Number of first-level blocks of the index on attribute </a:t>
            </a:r>
            <a:r>
              <a:rPr lang="en-US" sz="2000" i="1" dirty="0">
                <a:latin typeface="+mn-lt"/>
              </a:rPr>
              <a:t>A</a:t>
            </a:r>
          </a:p>
          <a:p>
            <a:pPr marL="273050" indent="0">
              <a:spcBef>
                <a:spcPts val="600"/>
              </a:spcBef>
              <a:buNone/>
            </a:pPr>
            <a:r>
              <a:rPr lang="en-US" sz="2000" dirty="0" smtClean="0">
                <a:latin typeface="+mn-lt"/>
              </a:rPr>
              <a:t>N</a:t>
            </a:r>
            <a:r>
              <a:rPr lang="en-US" sz="100" dirty="0" smtClean="0">
                <a:latin typeface="+mn-lt"/>
              </a:rPr>
              <a:t> </a:t>
            </a:r>
            <a:r>
              <a:rPr lang="en-US" sz="2000" dirty="0" smtClean="0">
                <a:latin typeface="+mn-lt"/>
              </a:rPr>
              <a:t>D</a:t>
            </a:r>
            <a:r>
              <a:rPr lang="en-US" sz="100" dirty="0" smtClean="0">
                <a:latin typeface="+mn-lt"/>
              </a:rPr>
              <a:t> </a:t>
            </a:r>
            <a:r>
              <a:rPr lang="en-US" sz="2000" dirty="0" smtClean="0">
                <a:latin typeface="+mn-lt"/>
              </a:rPr>
              <a:t>V </a:t>
            </a:r>
            <a:r>
              <a:rPr lang="en-US" sz="2000" dirty="0">
                <a:latin typeface="+mn-lt"/>
              </a:rPr>
              <a:t>(</a:t>
            </a:r>
            <a:r>
              <a:rPr lang="en-US" sz="2000" i="1" dirty="0">
                <a:latin typeface="+mn-lt"/>
              </a:rPr>
              <a:t>A</a:t>
            </a:r>
            <a:r>
              <a:rPr lang="en-US" sz="2000" dirty="0">
                <a:latin typeface="+mn-lt"/>
              </a:rPr>
              <a:t>, </a:t>
            </a:r>
            <a:r>
              <a:rPr lang="en-US" sz="2000" i="1" dirty="0">
                <a:latin typeface="+mn-lt"/>
              </a:rPr>
              <a:t>X</a:t>
            </a:r>
            <a:r>
              <a:rPr lang="en-US" sz="2000" dirty="0">
                <a:latin typeface="+mn-lt"/>
              </a:rPr>
              <a:t>): Number of distinct values of attribute </a:t>
            </a:r>
            <a:r>
              <a:rPr lang="en-US" sz="2000" i="1" dirty="0">
                <a:latin typeface="+mn-lt"/>
              </a:rPr>
              <a:t>A </a:t>
            </a:r>
            <a:r>
              <a:rPr lang="en-US" sz="2000" dirty="0">
                <a:latin typeface="+mn-lt"/>
              </a:rPr>
              <a:t>in relation </a:t>
            </a:r>
            <a:r>
              <a:rPr lang="en-US" sz="2000" i="1" dirty="0">
                <a:latin typeface="+mn-lt"/>
              </a:rPr>
              <a:t>X</a:t>
            </a:r>
            <a:endParaRPr lang="en-US" altLang="en-US" sz="2000" dirty="0">
              <a:latin typeface="+mn-lt"/>
            </a:endParaRPr>
          </a:p>
        </p:txBody>
      </p:sp>
    </p:spTree>
    <p:extLst>
      <p:ext uri="{BB962C8B-B14F-4D97-AF65-F5344CB8AC3E}">
        <p14:creationId xmlns:p14="http://schemas.microsoft.com/office/powerpoint/2010/main" val="3480724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215371"/>
            <a:ext cx="8351520" cy="1097279"/>
          </a:xfrm>
        </p:spPr>
        <p:txBody>
          <a:bodyPr/>
          <a:lstStyle/>
          <a:p>
            <a:r>
              <a:rPr lang="en-US" altLang="en-US" dirty="0" smtClean="0"/>
              <a:t>Cost </a:t>
            </a:r>
            <a:r>
              <a:rPr lang="en-US" altLang="en-US" dirty="0"/>
              <a:t>Functions for SELECT Operation </a:t>
            </a:r>
            <a:r>
              <a:rPr lang="en-US" altLang="en-US" sz="2000" b="0" dirty="0" smtClean="0"/>
              <a:t>(2 </a:t>
            </a:r>
            <a:r>
              <a:rPr lang="en-US" altLang="en-US" sz="2000" b="0" dirty="0"/>
              <a:t>of 5)</a:t>
            </a:r>
            <a:endParaRPr lang="en-US" dirty="0"/>
          </a:p>
        </p:txBody>
      </p:sp>
      <p:sp>
        <p:nvSpPr>
          <p:cNvPr id="3" name="Text Placeholder 2"/>
          <p:cNvSpPr>
            <a:spLocks noGrp="1"/>
          </p:cNvSpPr>
          <p:nvPr>
            <p:ph type="body" idx="1"/>
          </p:nvPr>
        </p:nvSpPr>
        <p:spPr>
          <a:xfrm>
            <a:off x="457200" y="1600201"/>
            <a:ext cx="8229600" cy="859444"/>
          </a:xfrm>
        </p:spPr>
        <p:txBody>
          <a:bodyPr/>
          <a:lstStyle/>
          <a:p>
            <a:r>
              <a:rPr lang="en-US" sz="2200" dirty="0">
                <a:latin typeface="Arial Body"/>
              </a:rPr>
              <a:t>S1: Linear search (brute force approach)</a:t>
            </a:r>
          </a:p>
          <a:p>
            <a:pPr lvl="1" indent="-284400"/>
            <a:r>
              <a:rPr lang="en-US" sz="2200" dirty="0">
                <a:latin typeface="Arial Body"/>
              </a:rPr>
              <a:t>Search all file blocks to retrieve all </a:t>
            </a:r>
            <a:r>
              <a:rPr lang="en-US" sz="2200" dirty="0" smtClean="0">
                <a:latin typeface="Arial Body"/>
              </a:rPr>
              <a:t>records</a:t>
            </a:r>
            <a:endParaRPr lang="en-US" sz="2200" dirty="0">
              <a:latin typeface="Arial Body"/>
            </a:endParaRPr>
          </a:p>
        </p:txBody>
      </p:sp>
      <p:graphicFrame>
        <p:nvGraphicFramePr>
          <p:cNvPr id="28" name="Object 27" descr="C sub start expression S 1 a end expression = b"/>
          <p:cNvGraphicFramePr>
            <a:graphicFrameLocks noChangeAspect="1"/>
          </p:cNvGraphicFramePr>
          <p:nvPr>
            <p:extLst>
              <p:ext uri="{D42A27DB-BD31-4B8C-83A1-F6EECF244321}">
                <p14:modId xmlns:p14="http://schemas.microsoft.com/office/powerpoint/2010/main" val="3283829160"/>
              </p:ext>
            </p:extLst>
          </p:nvPr>
        </p:nvGraphicFramePr>
        <p:xfrm>
          <a:off x="1535113" y="2524125"/>
          <a:ext cx="1163637" cy="487363"/>
        </p:xfrm>
        <a:graphic>
          <a:graphicData uri="http://schemas.openxmlformats.org/presentationml/2006/ole">
            <mc:AlternateContent xmlns:mc="http://schemas.openxmlformats.org/markup-compatibility/2006">
              <mc:Choice xmlns:v="urn:schemas-microsoft-com:vml" Requires="v">
                <p:oleObj spid="_x0000_s3046" name="Equation" r:id="rId3" imgW="545760" imgH="228600" progId="Equation.DSMT4">
                  <p:embed/>
                </p:oleObj>
              </mc:Choice>
              <mc:Fallback>
                <p:oleObj name="Equation" r:id="rId3" imgW="545760" imgH="228600" progId="Equation.DSMT4">
                  <p:embed/>
                  <p:pic>
                    <p:nvPicPr>
                      <p:cNvPr id="0" name=""/>
                      <p:cNvPicPr/>
                      <p:nvPr/>
                    </p:nvPicPr>
                    <p:blipFill>
                      <a:blip r:embed="rId4"/>
                      <a:stretch>
                        <a:fillRect/>
                      </a:stretch>
                    </p:blipFill>
                    <p:spPr>
                      <a:xfrm>
                        <a:off x="1535113" y="2524125"/>
                        <a:ext cx="1163637" cy="487363"/>
                      </a:xfrm>
                      <a:prstGeom prst="rect">
                        <a:avLst/>
                      </a:prstGeom>
                    </p:spPr>
                  </p:pic>
                </p:oleObj>
              </mc:Fallback>
            </mc:AlternateContent>
          </a:graphicData>
        </a:graphic>
      </p:graphicFrame>
      <p:sp>
        <p:nvSpPr>
          <p:cNvPr id="5" name="Content Placeholder 4"/>
          <p:cNvSpPr>
            <a:spLocks noGrp="1"/>
          </p:cNvSpPr>
          <p:nvPr>
            <p:ph sz="quarter" idx="14"/>
          </p:nvPr>
        </p:nvSpPr>
        <p:spPr>
          <a:xfrm>
            <a:off x="454025" y="2977024"/>
            <a:ext cx="8232775" cy="741362"/>
          </a:xfrm>
        </p:spPr>
        <p:txBody>
          <a:bodyPr/>
          <a:lstStyle/>
          <a:p>
            <a:pPr marL="741600" lvl="1" indent="-284400">
              <a:buFontTx/>
              <a:buChar char="–"/>
            </a:pPr>
            <a:r>
              <a:rPr lang="en-US" sz="2200" dirty="0">
                <a:latin typeface="Arial Body"/>
              </a:rPr>
              <a:t>For equality condition on a key attribute, on average one-half the records are </a:t>
            </a:r>
            <a:r>
              <a:rPr lang="en-US" sz="2200" dirty="0" smtClean="0">
                <a:latin typeface="Arial Body"/>
              </a:rPr>
              <a:t>searched</a:t>
            </a:r>
            <a:endParaRPr lang="en-US" sz="2200" dirty="0">
              <a:latin typeface="Arial Body"/>
            </a:endParaRPr>
          </a:p>
        </p:txBody>
      </p:sp>
      <p:graphicFrame>
        <p:nvGraphicFramePr>
          <p:cNvPr id="32" name="Object 31" descr="C sub start expression S 1 b end expression = start fraction b over 2 end fraction"/>
          <p:cNvGraphicFramePr>
            <a:graphicFrameLocks noChangeAspect="1"/>
          </p:cNvGraphicFramePr>
          <p:nvPr>
            <p:extLst>
              <p:ext uri="{D42A27DB-BD31-4B8C-83A1-F6EECF244321}">
                <p14:modId xmlns:p14="http://schemas.microsoft.com/office/powerpoint/2010/main" val="20596586"/>
              </p:ext>
            </p:extLst>
          </p:nvPr>
        </p:nvGraphicFramePr>
        <p:xfrm>
          <a:off x="1565275" y="3786188"/>
          <a:ext cx="1112838" cy="766762"/>
        </p:xfrm>
        <a:graphic>
          <a:graphicData uri="http://schemas.openxmlformats.org/presentationml/2006/ole">
            <mc:AlternateContent xmlns:mc="http://schemas.openxmlformats.org/markup-compatibility/2006">
              <mc:Choice xmlns:v="urn:schemas-microsoft-com:vml" Requires="v">
                <p:oleObj spid="_x0000_s3047" name="Equation" r:id="rId5" imgW="571320" imgH="393480" progId="Equation.DSMT4">
                  <p:embed/>
                </p:oleObj>
              </mc:Choice>
              <mc:Fallback>
                <p:oleObj name="Equation" r:id="rId5" imgW="571320" imgH="393480" progId="Equation.DSMT4">
                  <p:embed/>
                  <p:pic>
                    <p:nvPicPr>
                      <p:cNvPr id="0" name=""/>
                      <p:cNvPicPr/>
                      <p:nvPr/>
                    </p:nvPicPr>
                    <p:blipFill>
                      <a:blip r:embed="rId6"/>
                      <a:stretch>
                        <a:fillRect/>
                      </a:stretch>
                    </p:blipFill>
                    <p:spPr>
                      <a:xfrm>
                        <a:off x="1565275" y="3786188"/>
                        <a:ext cx="1112838" cy="766762"/>
                      </a:xfrm>
                      <a:prstGeom prst="rect">
                        <a:avLst/>
                      </a:prstGeom>
                    </p:spPr>
                  </p:pic>
                </p:oleObj>
              </mc:Fallback>
            </mc:AlternateContent>
          </a:graphicData>
        </a:graphic>
      </p:graphicFrame>
      <p:sp>
        <p:nvSpPr>
          <p:cNvPr id="7" name="Content Placeholder 6"/>
          <p:cNvSpPr>
            <a:spLocks noGrp="1"/>
          </p:cNvSpPr>
          <p:nvPr>
            <p:ph sz="quarter" idx="16"/>
          </p:nvPr>
        </p:nvSpPr>
        <p:spPr>
          <a:xfrm>
            <a:off x="457200" y="4599296"/>
            <a:ext cx="3338945" cy="479095"/>
          </a:xfrm>
        </p:spPr>
        <p:txBody>
          <a:bodyPr/>
          <a:lstStyle/>
          <a:p>
            <a:pPr>
              <a:buFont typeface="Arial" panose="020B0604020202020204" pitchFamily="34" charset="0"/>
              <a:buChar char="•"/>
            </a:pPr>
            <a:r>
              <a:rPr lang="en-US" sz="2200" dirty="0">
                <a:latin typeface="Arial Body"/>
              </a:rPr>
              <a:t>S2: Binary </a:t>
            </a:r>
            <a:r>
              <a:rPr lang="en-US" sz="2200" dirty="0" smtClean="0">
                <a:latin typeface="Arial Body"/>
              </a:rPr>
              <a:t>search</a:t>
            </a:r>
            <a:endParaRPr lang="en-US" sz="2200" dirty="0">
              <a:latin typeface="Arial Body"/>
            </a:endParaRPr>
          </a:p>
        </p:txBody>
      </p:sp>
      <p:graphicFrame>
        <p:nvGraphicFramePr>
          <p:cNvPr id="34" name="Object 33" descr="C sub start expression S 2 end expression = log sub 2 b + left bracket start fraction S over b f r end fraction minus 1"/>
          <p:cNvGraphicFramePr>
            <a:graphicFrameLocks noChangeAspect="1"/>
          </p:cNvGraphicFramePr>
          <p:nvPr>
            <p:extLst>
              <p:ext uri="{D42A27DB-BD31-4B8C-83A1-F6EECF244321}">
                <p14:modId xmlns:p14="http://schemas.microsoft.com/office/powerpoint/2010/main" val="2423206635"/>
              </p:ext>
            </p:extLst>
          </p:nvPr>
        </p:nvGraphicFramePr>
        <p:xfrm>
          <a:off x="1033463" y="5063441"/>
          <a:ext cx="2649537" cy="782637"/>
        </p:xfrm>
        <a:graphic>
          <a:graphicData uri="http://schemas.openxmlformats.org/presentationml/2006/ole">
            <mc:AlternateContent xmlns:mc="http://schemas.openxmlformats.org/markup-compatibility/2006">
              <mc:Choice xmlns:v="urn:schemas-microsoft-com:vml" Requires="v">
                <p:oleObj spid="_x0000_s3048" name="Equation" r:id="rId7" imgW="1333440" imgH="393480" progId="Equation.DSMT4">
                  <p:embed/>
                </p:oleObj>
              </mc:Choice>
              <mc:Fallback>
                <p:oleObj name="Equation" r:id="rId7" imgW="1333440" imgH="393480" progId="Equation.DSMT4">
                  <p:embed/>
                  <p:pic>
                    <p:nvPicPr>
                      <p:cNvPr id="0" name=""/>
                      <p:cNvPicPr/>
                      <p:nvPr/>
                    </p:nvPicPr>
                    <p:blipFill>
                      <a:blip r:embed="rId8"/>
                      <a:stretch>
                        <a:fillRect/>
                      </a:stretch>
                    </p:blipFill>
                    <p:spPr>
                      <a:xfrm>
                        <a:off x="1033463" y="5063441"/>
                        <a:ext cx="2649537" cy="782637"/>
                      </a:xfrm>
                      <a:prstGeom prst="rect">
                        <a:avLst/>
                      </a:prstGeom>
                    </p:spPr>
                  </p:pic>
                </p:oleObj>
              </mc:Fallback>
            </mc:AlternateContent>
          </a:graphicData>
        </a:graphic>
      </p:graphicFrame>
      <p:sp>
        <p:nvSpPr>
          <p:cNvPr id="13" name="Content Placeholder 12"/>
          <p:cNvSpPr>
            <a:spLocks noGrp="1"/>
          </p:cNvSpPr>
          <p:nvPr>
            <p:ph sz="quarter" idx="18"/>
          </p:nvPr>
        </p:nvSpPr>
        <p:spPr>
          <a:xfrm>
            <a:off x="457199" y="5861952"/>
            <a:ext cx="8104909" cy="457200"/>
          </a:xfrm>
        </p:spPr>
        <p:txBody>
          <a:bodyPr/>
          <a:lstStyle/>
          <a:p>
            <a:pPr marL="741600" lvl="2" indent="-284400">
              <a:buFont typeface="Arial" panose="020B0604020202020204" pitchFamily="34" charset="0"/>
              <a:buChar char="–"/>
            </a:pPr>
            <a:r>
              <a:rPr lang="en-US" sz="2200" dirty="0">
                <a:latin typeface="Arial Body"/>
              </a:rPr>
              <a:t>Reduces to log</a:t>
            </a:r>
            <a:r>
              <a:rPr lang="en-US" sz="2200" baseline="-25000" dirty="0">
                <a:latin typeface="Arial Body"/>
              </a:rPr>
              <a:t>2</a:t>
            </a:r>
            <a:r>
              <a:rPr lang="en-US" sz="2200" i="1" dirty="0">
                <a:latin typeface="Arial Body"/>
              </a:rPr>
              <a:t>b</a:t>
            </a:r>
            <a:r>
              <a:rPr lang="en-US" sz="2200" dirty="0">
                <a:latin typeface="Arial Body"/>
              </a:rPr>
              <a:t> if equality condition is on a key </a:t>
            </a:r>
            <a:r>
              <a:rPr lang="en-US" sz="2200" dirty="0" smtClean="0">
                <a:latin typeface="Arial Body"/>
              </a:rPr>
              <a:t>attribute</a:t>
            </a:r>
            <a:endParaRPr lang="en-US" sz="2200" dirty="0">
              <a:latin typeface="Arial Body"/>
            </a:endParaRPr>
          </a:p>
        </p:txBody>
      </p:sp>
    </p:spTree>
    <p:extLst>
      <p:ext uri="{BB962C8B-B14F-4D97-AF65-F5344CB8AC3E}">
        <p14:creationId xmlns:p14="http://schemas.microsoft.com/office/powerpoint/2010/main" val="253552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Cost Functions for SELECT Operation </a:t>
            </a:r>
            <a:r>
              <a:rPr lang="en-US" altLang="en-US" sz="2000" b="0" dirty="0" smtClean="0"/>
              <a:t>(3 </a:t>
            </a:r>
            <a:r>
              <a:rPr lang="en-US" altLang="en-US" sz="2000" b="0" dirty="0"/>
              <a:t>of 5)</a:t>
            </a:r>
            <a:endParaRPr lang="en-US" sz="2000" dirty="0"/>
          </a:p>
        </p:txBody>
      </p:sp>
      <p:sp>
        <p:nvSpPr>
          <p:cNvPr id="3" name="Text Placeholder 2"/>
          <p:cNvSpPr>
            <a:spLocks noGrp="1"/>
          </p:cNvSpPr>
          <p:nvPr>
            <p:ph type="body" idx="1"/>
          </p:nvPr>
        </p:nvSpPr>
        <p:spPr/>
        <p:txBody>
          <a:bodyPr/>
          <a:lstStyle/>
          <a:p>
            <a:r>
              <a:rPr lang="en-US" sz="2400" dirty="0">
                <a:latin typeface="Arial Body"/>
              </a:rPr>
              <a:t>S3a: Using a primary index to retrieve a single </a:t>
            </a:r>
            <a:r>
              <a:rPr lang="en-US" sz="2400" dirty="0" smtClean="0">
                <a:latin typeface="Arial Body"/>
              </a:rPr>
              <a:t>record</a:t>
            </a:r>
            <a:endParaRPr lang="en-US" sz="2400" dirty="0">
              <a:latin typeface="Arial Body"/>
            </a:endParaRPr>
          </a:p>
        </p:txBody>
      </p:sp>
      <p:graphicFrame>
        <p:nvGraphicFramePr>
          <p:cNvPr id="22" name="Object 21" descr="C sub start expression S 3 a end expresson = X + 1"/>
          <p:cNvGraphicFramePr>
            <a:graphicFrameLocks noChangeAspect="1"/>
          </p:cNvGraphicFramePr>
          <p:nvPr>
            <p:extLst>
              <p:ext uri="{D42A27DB-BD31-4B8C-83A1-F6EECF244321}">
                <p14:modId xmlns:p14="http://schemas.microsoft.com/office/powerpoint/2010/main" val="2152291023"/>
              </p:ext>
            </p:extLst>
          </p:nvPr>
        </p:nvGraphicFramePr>
        <p:xfrm>
          <a:off x="992087" y="2213580"/>
          <a:ext cx="1544445" cy="463335"/>
        </p:xfrm>
        <a:graphic>
          <a:graphicData uri="http://schemas.openxmlformats.org/presentationml/2006/ole">
            <mc:AlternateContent xmlns:mc="http://schemas.openxmlformats.org/markup-compatibility/2006">
              <mc:Choice xmlns:v="urn:schemas-microsoft-com:vml" Requires="v">
                <p:oleObj spid="_x0000_s5046" name="Equation" r:id="rId3" imgW="761760" imgH="228600" progId="Equation.DSMT4">
                  <p:embed/>
                </p:oleObj>
              </mc:Choice>
              <mc:Fallback>
                <p:oleObj name="Equation" r:id="rId3" imgW="761760" imgH="228600" progId="Equation.DSMT4">
                  <p:embed/>
                  <p:pic>
                    <p:nvPicPr>
                      <p:cNvPr id="0" name=""/>
                      <p:cNvPicPr/>
                      <p:nvPr/>
                    </p:nvPicPr>
                    <p:blipFill>
                      <a:blip r:embed="rId4"/>
                      <a:stretch>
                        <a:fillRect/>
                      </a:stretch>
                    </p:blipFill>
                    <p:spPr>
                      <a:xfrm>
                        <a:off x="992087" y="2213580"/>
                        <a:ext cx="1544445" cy="463335"/>
                      </a:xfrm>
                      <a:prstGeom prst="rect">
                        <a:avLst/>
                      </a:prstGeom>
                    </p:spPr>
                  </p:pic>
                </p:oleObj>
              </mc:Fallback>
            </mc:AlternateContent>
          </a:graphicData>
        </a:graphic>
      </p:graphicFrame>
      <p:sp>
        <p:nvSpPr>
          <p:cNvPr id="17" name="Content Placeholder 16"/>
          <p:cNvSpPr>
            <a:spLocks noGrp="1"/>
          </p:cNvSpPr>
          <p:nvPr>
            <p:ph sz="quarter" idx="13"/>
          </p:nvPr>
        </p:nvSpPr>
        <p:spPr>
          <a:xfrm>
            <a:off x="457200" y="2725115"/>
            <a:ext cx="8229600" cy="558800"/>
          </a:xfrm>
        </p:spPr>
        <p:txBody>
          <a:bodyPr/>
          <a:lstStyle/>
          <a:p>
            <a:r>
              <a:rPr lang="en-US" sz="2400" dirty="0">
                <a:latin typeface="Arial Body"/>
              </a:rPr>
              <a:t>S3b: Using a hash key to retrieve a single </a:t>
            </a:r>
            <a:r>
              <a:rPr lang="en-US" sz="2400" dirty="0" smtClean="0">
                <a:latin typeface="Arial Body"/>
              </a:rPr>
              <a:t>record</a:t>
            </a:r>
            <a:endParaRPr lang="en-US" sz="2400" dirty="0">
              <a:latin typeface="Arial Body"/>
            </a:endParaRPr>
          </a:p>
        </p:txBody>
      </p:sp>
      <p:graphicFrame>
        <p:nvGraphicFramePr>
          <p:cNvPr id="23" name="Object 22" descr="C sub start expression S 3 b end expression = 1"/>
          <p:cNvGraphicFramePr>
            <a:graphicFrameLocks noChangeAspect="1"/>
          </p:cNvGraphicFramePr>
          <p:nvPr>
            <p:extLst>
              <p:ext uri="{D42A27DB-BD31-4B8C-83A1-F6EECF244321}">
                <p14:modId xmlns:p14="http://schemas.microsoft.com/office/powerpoint/2010/main" val="677785223"/>
              </p:ext>
            </p:extLst>
          </p:nvPr>
        </p:nvGraphicFramePr>
        <p:xfrm>
          <a:off x="992087" y="3327381"/>
          <a:ext cx="1163307" cy="486969"/>
        </p:xfrm>
        <a:graphic>
          <a:graphicData uri="http://schemas.openxmlformats.org/presentationml/2006/ole">
            <mc:AlternateContent xmlns:mc="http://schemas.openxmlformats.org/markup-compatibility/2006">
              <mc:Choice xmlns:v="urn:schemas-microsoft-com:vml" Requires="v">
                <p:oleObj spid="_x0000_s5047" name="Equation" r:id="rId5" imgW="545760" imgH="228600" progId="Equation.DSMT4">
                  <p:embed/>
                </p:oleObj>
              </mc:Choice>
              <mc:Fallback>
                <p:oleObj name="Equation" r:id="rId5" imgW="545760" imgH="228600" progId="Equation.DSMT4">
                  <p:embed/>
                  <p:pic>
                    <p:nvPicPr>
                      <p:cNvPr id="0" name=""/>
                      <p:cNvPicPr/>
                      <p:nvPr/>
                    </p:nvPicPr>
                    <p:blipFill>
                      <a:blip r:embed="rId6"/>
                      <a:stretch>
                        <a:fillRect/>
                      </a:stretch>
                    </p:blipFill>
                    <p:spPr>
                      <a:xfrm>
                        <a:off x="992087" y="3327381"/>
                        <a:ext cx="1163307" cy="486969"/>
                      </a:xfrm>
                      <a:prstGeom prst="rect">
                        <a:avLst/>
                      </a:prstGeom>
                    </p:spPr>
                  </p:pic>
                </p:oleObj>
              </mc:Fallback>
            </mc:AlternateContent>
          </a:graphicData>
        </a:graphic>
      </p:graphicFrame>
      <p:sp>
        <p:nvSpPr>
          <p:cNvPr id="26" name="Content Placeholder 25"/>
          <p:cNvSpPr>
            <a:spLocks noGrp="1"/>
          </p:cNvSpPr>
          <p:nvPr>
            <p:ph sz="quarter" idx="19"/>
          </p:nvPr>
        </p:nvSpPr>
        <p:spPr>
          <a:xfrm>
            <a:off x="457200" y="3843651"/>
            <a:ext cx="8312727" cy="482689"/>
          </a:xfrm>
        </p:spPr>
        <p:txBody>
          <a:bodyPr/>
          <a:lstStyle/>
          <a:p>
            <a:pPr indent="-255600"/>
            <a:r>
              <a:rPr lang="en-US" sz="2400" dirty="0">
                <a:latin typeface="Arial Body"/>
              </a:rPr>
              <a:t>S4: Using an ordering index to retrieve multiple </a:t>
            </a:r>
            <a:r>
              <a:rPr lang="en-US" sz="2400" dirty="0" smtClean="0">
                <a:latin typeface="Arial Body"/>
              </a:rPr>
              <a:t>records</a:t>
            </a:r>
            <a:endParaRPr lang="en-US" sz="2400" dirty="0">
              <a:latin typeface="Arial Body"/>
            </a:endParaRPr>
          </a:p>
        </p:txBody>
      </p:sp>
      <p:graphicFrame>
        <p:nvGraphicFramePr>
          <p:cNvPr id="28" name="Object 27" descr="C sub start expression S 4 end expression = x + start fraction b over 2 end fraction"/>
          <p:cNvGraphicFramePr>
            <a:graphicFrameLocks noChangeAspect="1"/>
          </p:cNvGraphicFramePr>
          <p:nvPr>
            <p:extLst>
              <p:ext uri="{D42A27DB-BD31-4B8C-83A1-F6EECF244321}">
                <p14:modId xmlns:p14="http://schemas.microsoft.com/office/powerpoint/2010/main" val="1654359073"/>
              </p:ext>
            </p:extLst>
          </p:nvPr>
        </p:nvGraphicFramePr>
        <p:xfrm>
          <a:off x="1046163" y="4487863"/>
          <a:ext cx="1506537" cy="806450"/>
        </p:xfrm>
        <a:graphic>
          <a:graphicData uri="http://schemas.openxmlformats.org/presentationml/2006/ole">
            <mc:AlternateContent xmlns:mc="http://schemas.openxmlformats.org/markup-compatibility/2006">
              <mc:Choice xmlns:v="urn:schemas-microsoft-com:vml" Requires="v">
                <p:oleObj spid="_x0000_s5048" name="Equation" r:id="rId7" imgW="736560" imgH="393480" progId="Equation.DSMT4">
                  <p:embed/>
                </p:oleObj>
              </mc:Choice>
              <mc:Fallback>
                <p:oleObj name="Equation" r:id="rId7" imgW="736560" imgH="393480" progId="Equation.DSMT4">
                  <p:embed/>
                  <p:pic>
                    <p:nvPicPr>
                      <p:cNvPr id="0" name=""/>
                      <p:cNvPicPr/>
                      <p:nvPr/>
                    </p:nvPicPr>
                    <p:blipFill>
                      <a:blip r:embed="rId8"/>
                      <a:stretch>
                        <a:fillRect/>
                      </a:stretch>
                    </p:blipFill>
                    <p:spPr>
                      <a:xfrm>
                        <a:off x="1046163" y="4487863"/>
                        <a:ext cx="1506537" cy="806450"/>
                      </a:xfrm>
                      <a:prstGeom prst="rect">
                        <a:avLst/>
                      </a:prstGeom>
                    </p:spPr>
                  </p:pic>
                </p:oleObj>
              </mc:Fallback>
            </mc:AlternateContent>
          </a:graphicData>
        </a:graphic>
      </p:graphicFrame>
    </p:spTree>
    <p:extLst>
      <p:ext uri="{BB962C8B-B14F-4D97-AF65-F5344CB8AC3E}">
        <p14:creationId xmlns:p14="http://schemas.microsoft.com/office/powerpoint/2010/main" val="1987121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Cost Functions for SELECT Operation </a:t>
            </a:r>
            <a:r>
              <a:rPr lang="en-US" altLang="en-US" sz="2000" b="0" dirty="0" smtClean="0"/>
              <a:t>(4 of 5)</a:t>
            </a:r>
            <a:endParaRPr lang="en-US" sz="2000" dirty="0"/>
          </a:p>
        </p:txBody>
      </p:sp>
      <p:sp>
        <p:nvSpPr>
          <p:cNvPr id="3" name="Text Placeholder 2"/>
          <p:cNvSpPr>
            <a:spLocks noGrp="1"/>
          </p:cNvSpPr>
          <p:nvPr>
            <p:ph type="body" idx="1"/>
          </p:nvPr>
        </p:nvSpPr>
        <p:spPr/>
        <p:txBody>
          <a:bodyPr/>
          <a:lstStyle/>
          <a:p>
            <a:r>
              <a:rPr lang="en-US" sz="2400" dirty="0" smtClean="0">
                <a:latin typeface="Arial Body"/>
              </a:rPr>
              <a:t>S5: Using a clustering index to retrieve multiple records</a:t>
            </a:r>
            <a:endParaRPr lang="en-US" sz="2400" dirty="0">
              <a:latin typeface="Arial Body"/>
            </a:endParaRPr>
          </a:p>
        </p:txBody>
      </p:sp>
      <p:graphicFrame>
        <p:nvGraphicFramePr>
          <p:cNvPr id="32" name="Object 31" descr="C sub start expression s 5 end expression = X + left bracket start fraction S over b f r end fraction right bracket."/>
          <p:cNvGraphicFramePr>
            <a:graphicFrameLocks noChangeAspect="1"/>
          </p:cNvGraphicFramePr>
          <p:nvPr>
            <p:extLst>
              <p:ext uri="{D42A27DB-BD31-4B8C-83A1-F6EECF244321}">
                <p14:modId xmlns:p14="http://schemas.microsoft.com/office/powerpoint/2010/main" val="3647948058"/>
              </p:ext>
            </p:extLst>
          </p:nvPr>
        </p:nvGraphicFramePr>
        <p:xfrm>
          <a:off x="804863" y="2157413"/>
          <a:ext cx="1949450" cy="849312"/>
        </p:xfrm>
        <a:graphic>
          <a:graphicData uri="http://schemas.openxmlformats.org/presentationml/2006/ole">
            <mc:AlternateContent xmlns:mc="http://schemas.openxmlformats.org/markup-compatibility/2006">
              <mc:Choice xmlns:v="urn:schemas-microsoft-com:vml" Requires="v">
                <p:oleObj spid="_x0000_s8218" name="Equation" r:id="rId3" imgW="990360" imgH="431640" progId="Equation.DSMT4">
                  <p:embed/>
                </p:oleObj>
              </mc:Choice>
              <mc:Fallback>
                <p:oleObj name="Equation" r:id="rId3" imgW="990360" imgH="431640" progId="Equation.DSMT4">
                  <p:embed/>
                  <p:pic>
                    <p:nvPicPr>
                      <p:cNvPr id="0" name=""/>
                      <p:cNvPicPr/>
                      <p:nvPr/>
                    </p:nvPicPr>
                    <p:blipFill>
                      <a:blip r:embed="rId4"/>
                      <a:stretch>
                        <a:fillRect/>
                      </a:stretch>
                    </p:blipFill>
                    <p:spPr>
                      <a:xfrm>
                        <a:off x="804863" y="2157413"/>
                        <a:ext cx="1949450" cy="849312"/>
                      </a:xfrm>
                      <a:prstGeom prst="rect">
                        <a:avLst/>
                      </a:prstGeom>
                    </p:spPr>
                  </p:pic>
                </p:oleObj>
              </mc:Fallback>
            </mc:AlternateContent>
          </a:graphicData>
        </a:graphic>
      </p:graphicFrame>
      <p:sp>
        <p:nvSpPr>
          <p:cNvPr id="5" name="Content Placeholder 4"/>
          <p:cNvSpPr>
            <a:spLocks noGrp="1"/>
          </p:cNvSpPr>
          <p:nvPr>
            <p:ph sz="quarter" idx="14"/>
          </p:nvPr>
        </p:nvSpPr>
        <p:spPr>
          <a:xfrm>
            <a:off x="457200" y="3063522"/>
            <a:ext cx="8232775" cy="609600"/>
          </a:xfrm>
        </p:spPr>
        <p:txBody>
          <a:bodyPr/>
          <a:lstStyle/>
          <a:p>
            <a:r>
              <a:rPr lang="en-US" sz="2400" dirty="0" smtClean="0">
                <a:latin typeface="Arial Body"/>
              </a:rPr>
              <a:t>S6: Using a secondary (B+tree) index</a:t>
            </a:r>
            <a:endParaRPr lang="en-US" sz="2400" dirty="0">
              <a:latin typeface="Arial Body"/>
            </a:endParaRPr>
          </a:p>
        </p:txBody>
      </p:sp>
      <p:graphicFrame>
        <p:nvGraphicFramePr>
          <p:cNvPr id="28" name="Object 27" descr="C sub start expression S 6 a end expression = X + 1 + s."/>
          <p:cNvGraphicFramePr>
            <a:graphicFrameLocks noChangeAspect="1"/>
          </p:cNvGraphicFramePr>
          <p:nvPr>
            <p:extLst>
              <p:ext uri="{D42A27DB-BD31-4B8C-83A1-F6EECF244321}">
                <p14:modId xmlns:p14="http://schemas.microsoft.com/office/powerpoint/2010/main" val="4094391112"/>
              </p:ext>
            </p:extLst>
          </p:nvPr>
        </p:nvGraphicFramePr>
        <p:xfrm>
          <a:off x="868363" y="3748088"/>
          <a:ext cx="1890712" cy="452437"/>
        </p:xfrm>
        <a:graphic>
          <a:graphicData uri="http://schemas.openxmlformats.org/presentationml/2006/ole">
            <mc:AlternateContent xmlns:mc="http://schemas.openxmlformats.org/markup-compatibility/2006">
              <mc:Choice xmlns:v="urn:schemas-microsoft-com:vml" Requires="v">
                <p:oleObj spid="_x0000_s8219" name="Equation" r:id="rId5" imgW="952200" imgH="228600" progId="Equation.DSMT4">
                  <p:embed/>
                </p:oleObj>
              </mc:Choice>
              <mc:Fallback>
                <p:oleObj name="Equation" r:id="rId5" imgW="952200" imgH="228600" progId="Equation.DSMT4">
                  <p:embed/>
                  <p:pic>
                    <p:nvPicPr>
                      <p:cNvPr id="0" name=""/>
                      <p:cNvPicPr/>
                      <p:nvPr/>
                    </p:nvPicPr>
                    <p:blipFill>
                      <a:blip r:embed="rId6"/>
                      <a:stretch>
                        <a:fillRect/>
                      </a:stretch>
                    </p:blipFill>
                    <p:spPr>
                      <a:xfrm>
                        <a:off x="868363" y="3748088"/>
                        <a:ext cx="1890712" cy="452437"/>
                      </a:xfrm>
                      <a:prstGeom prst="rect">
                        <a:avLst/>
                      </a:prstGeom>
                    </p:spPr>
                  </p:pic>
                </p:oleObj>
              </mc:Fallback>
            </mc:AlternateContent>
          </a:graphicData>
        </a:graphic>
      </p:graphicFrame>
      <p:sp>
        <p:nvSpPr>
          <p:cNvPr id="25" name="Content Placeholder 24"/>
          <p:cNvSpPr>
            <a:spLocks noGrp="1"/>
          </p:cNvSpPr>
          <p:nvPr>
            <p:ph sz="quarter" idx="13"/>
          </p:nvPr>
        </p:nvSpPr>
        <p:spPr>
          <a:xfrm>
            <a:off x="3329430" y="3645113"/>
            <a:ext cx="2047164" cy="506016"/>
          </a:xfrm>
        </p:spPr>
        <p:txBody>
          <a:bodyPr/>
          <a:lstStyle/>
          <a:p>
            <a:pPr marL="432" indent="0">
              <a:buNone/>
            </a:pPr>
            <a:r>
              <a:rPr lang="en-US" sz="2400" dirty="0" smtClean="0">
                <a:latin typeface="Arial Body"/>
              </a:rPr>
              <a:t>(worst case)</a:t>
            </a:r>
            <a:endParaRPr lang="en-US" sz="2400" dirty="0">
              <a:latin typeface="Arial Body"/>
            </a:endParaRPr>
          </a:p>
        </p:txBody>
      </p:sp>
      <p:graphicFrame>
        <p:nvGraphicFramePr>
          <p:cNvPr id="4" name="Object 3" descr="C sub start expression S 6 b end expression = X + start fraction b sub start expression l 1 end expression over 2 end fraction + start fraction r over 2 end fraction."/>
          <p:cNvGraphicFramePr>
            <a:graphicFrameLocks noChangeAspect="1"/>
          </p:cNvGraphicFramePr>
          <p:nvPr>
            <p:extLst>
              <p:ext uri="{D42A27DB-BD31-4B8C-83A1-F6EECF244321}">
                <p14:modId xmlns:p14="http://schemas.microsoft.com/office/powerpoint/2010/main" val="944045593"/>
              </p:ext>
            </p:extLst>
          </p:nvPr>
        </p:nvGraphicFramePr>
        <p:xfrm>
          <a:off x="860425" y="4606925"/>
          <a:ext cx="2309813" cy="814388"/>
        </p:xfrm>
        <a:graphic>
          <a:graphicData uri="http://schemas.openxmlformats.org/presentationml/2006/ole">
            <mc:AlternateContent xmlns:mc="http://schemas.openxmlformats.org/markup-compatibility/2006">
              <mc:Choice xmlns:v="urn:schemas-microsoft-com:vml" Requires="v">
                <p:oleObj spid="_x0000_s8220" name="Equation" r:id="rId7" imgW="1117440" imgH="393480" progId="Equation.DSMT4">
                  <p:embed/>
                </p:oleObj>
              </mc:Choice>
              <mc:Fallback>
                <p:oleObj name="Equation" r:id="rId7" imgW="1117440" imgH="393480" progId="Equation.DSMT4">
                  <p:embed/>
                  <p:pic>
                    <p:nvPicPr>
                      <p:cNvPr id="0" name=""/>
                      <p:cNvPicPr/>
                      <p:nvPr/>
                    </p:nvPicPr>
                    <p:blipFill>
                      <a:blip r:embed="rId8"/>
                      <a:stretch>
                        <a:fillRect/>
                      </a:stretch>
                    </p:blipFill>
                    <p:spPr>
                      <a:xfrm>
                        <a:off x="860425" y="4606925"/>
                        <a:ext cx="2309813" cy="814388"/>
                      </a:xfrm>
                      <a:prstGeom prst="rect">
                        <a:avLst/>
                      </a:prstGeom>
                    </p:spPr>
                  </p:pic>
                </p:oleObj>
              </mc:Fallback>
            </mc:AlternateContent>
          </a:graphicData>
        </a:graphic>
      </p:graphicFrame>
      <p:sp>
        <p:nvSpPr>
          <p:cNvPr id="13" name="Content Placeholder 12"/>
          <p:cNvSpPr>
            <a:spLocks noGrp="1"/>
          </p:cNvSpPr>
          <p:nvPr>
            <p:ph sz="quarter" idx="22"/>
          </p:nvPr>
        </p:nvSpPr>
        <p:spPr>
          <a:xfrm flipH="1">
            <a:off x="3247544" y="4690777"/>
            <a:ext cx="2957226" cy="455898"/>
          </a:xfrm>
        </p:spPr>
        <p:txBody>
          <a:bodyPr/>
          <a:lstStyle/>
          <a:p>
            <a:pPr marL="101600" indent="0">
              <a:buNone/>
            </a:pPr>
            <a:r>
              <a:rPr lang="en-US" sz="2400" dirty="0" smtClean="0">
                <a:latin typeface="Arial Body"/>
              </a:rPr>
              <a:t>(for range queries)</a:t>
            </a:r>
            <a:endParaRPr lang="en-US" sz="2400" dirty="0">
              <a:latin typeface="Arial Body"/>
            </a:endParaRPr>
          </a:p>
        </p:txBody>
      </p:sp>
    </p:spTree>
    <p:extLst>
      <p:ext uri="{BB962C8B-B14F-4D97-AF65-F5344CB8AC3E}">
        <p14:creationId xmlns:p14="http://schemas.microsoft.com/office/powerpoint/2010/main" val="763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19.1 Query </a:t>
            </a:r>
            <a:r>
              <a:rPr lang="en-US" altLang="en-US" dirty="0"/>
              <a:t>Trees and Heuristics for Query </a:t>
            </a:r>
            <a:r>
              <a:rPr lang="en-US" altLang="en-US" dirty="0" smtClean="0"/>
              <a:t>Optimization </a:t>
            </a:r>
            <a:r>
              <a:rPr lang="en-US" altLang="en-US" sz="2000" b="0" dirty="0" smtClean="0"/>
              <a:t>(1 of 3</a:t>
            </a:r>
            <a:r>
              <a:rPr lang="en-US" altLang="en-US" sz="2000" dirty="0" smtClean="0"/>
              <a:t>)</a:t>
            </a:r>
            <a:endParaRPr lang="en-US" sz="2000" dirty="0"/>
          </a:p>
        </p:txBody>
      </p:sp>
      <p:sp>
        <p:nvSpPr>
          <p:cNvPr id="3" name="Text Placeholder 2"/>
          <p:cNvSpPr>
            <a:spLocks noGrp="1"/>
          </p:cNvSpPr>
          <p:nvPr>
            <p:ph type="body" idx="1"/>
          </p:nvPr>
        </p:nvSpPr>
        <p:spPr/>
        <p:txBody>
          <a:bodyPr/>
          <a:lstStyle/>
          <a:p>
            <a:r>
              <a:rPr lang="en-US" altLang="en-US" sz="2400" dirty="0">
                <a:latin typeface="Arial Body"/>
              </a:rPr>
              <a:t>Step 1: scanner and parser generate initial query representation</a:t>
            </a:r>
          </a:p>
          <a:p>
            <a:r>
              <a:rPr lang="en-US" altLang="en-US" sz="2400" dirty="0">
                <a:latin typeface="Arial Body"/>
              </a:rPr>
              <a:t>Step 2: representation is optimized according to heuristic rules</a:t>
            </a:r>
          </a:p>
          <a:p>
            <a:r>
              <a:rPr lang="en-US" altLang="en-US" sz="2400" dirty="0">
                <a:latin typeface="Arial Body"/>
              </a:rPr>
              <a:t>Step 3: query execution plan is developed</a:t>
            </a:r>
          </a:p>
          <a:p>
            <a:pPr lvl="1"/>
            <a:r>
              <a:rPr lang="en-US" altLang="en-US" sz="2400" dirty="0">
                <a:latin typeface="Arial Body"/>
              </a:rPr>
              <a:t>Execute groups of operations based on access paths available and files </a:t>
            </a:r>
            <a:r>
              <a:rPr lang="en-US" altLang="en-US" sz="2400" dirty="0" smtClean="0">
                <a:latin typeface="Arial Body"/>
              </a:rPr>
              <a:t>involved</a:t>
            </a:r>
            <a:endParaRPr lang="en-US" altLang="en-US" sz="2400" dirty="0">
              <a:latin typeface="Arial Body"/>
            </a:endParaRPr>
          </a:p>
        </p:txBody>
      </p:sp>
    </p:spTree>
    <p:extLst>
      <p:ext uri="{BB962C8B-B14F-4D97-AF65-F5344CB8AC3E}">
        <p14:creationId xmlns:p14="http://schemas.microsoft.com/office/powerpoint/2010/main" val="1876446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ltLang="en-US" sz="3200" dirty="0"/>
              <a:t>Cost Functions for SELECT Operation </a:t>
            </a:r>
            <a:r>
              <a:rPr lang="en-US" altLang="en-US" sz="2000" b="0" dirty="0" smtClean="0"/>
              <a:t>(5 of 5)</a:t>
            </a:r>
            <a:endParaRPr lang="en-US" sz="2000" dirty="0"/>
          </a:p>
        </p:txBody>
      </p:sp>
      <p:sp>
        <p:nvSpPr>
          <p:cNvPr id="15" name="Text Placeholder 14"/>
          <p:cNvSpPr>
            <a:spLocks noGrp="1"/>
          </p:cNvSpPr>
          <p:nvPr>
            <p:ph type="body" idx="1"/>
          </p:nvPr>
        </p:nvSpPr>
        <p:spPr/>
        <p:txBody>
          <a:bodyPr/>
          <a:lstStyle/>
          <a:p>
            <a:pPr>
              <a:defRPr/>
            </a:pPr>
            <a:r>
              <a:rPr lang="en-US" sz="2400" dirty="0">
                <a:latin typeface="Arial Body"/>
              </a:rPr>
              <a:t>Dynamic programming</a:t>
            </a:r>
          </a:p>
          <a:p>
            <a:pPr lvl="1">
              <a:defRPr/>
            </a:pPr>
            <a:r>
              <a:rPr lang="en-US" altLang="en-US" sz="2400" dirty="0">
                <a:latin typeface="Arial Body"/>
              </a:rPr>
              <a:t>Cost-based optimization approach</a:t>
            </a:r>
          </a:p>
          <a:p>
            <a:pPr lvl="1">
              <a:defRPr/>
            </a:pPr>
            <a:r>
              <a:rPr lang="en-US" sz="2400" dirty="0">
                <a:latin typeface="Arial Body"/>
              </a:rPr>
              <a:t>Subproblems are solved only once</a:t>
            </a:r>
          </a:p>
          <a:p>
            <a:pPr lvl="1">
              <a:defRPr/>
            </a:pPr>
            <a:r>
              <a:rPr lang="en-US" sz="2400" dirty="0">
                <a:latin typeface="Arial Body"/>
              </a:rPr>
              <a:t>Applies when a problem has subproblems that themselves have </a:t>
            </a:r>
            <a:r>
              <a:rPr lang="en-US" sz="2400" dirty="0" smtClean="0">
                <a:latin typeface="Arial Body"/>
              </a:rPr>
              <a:t>subproblems</a:t>
            </a:r>
            <a:endParaRPr lang="en-US" sz="2400" dirty="0">
              <a:latin typeface="Arial Body"/>
            </a:endParaRPr>
          </a:p>
        </p:txBody>
      </p:sp>
    </p:spTree>
    <p:extLst>
      <p:ext uri="{BB962C8B-B14F-4D97-AF65-F5344CB8AC3E}">
        <p14:creationId xmlns:p14="http://schemas.microsoft.com/office/powerpoint/2010/main" val="651301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6514" cy="1097279"/>
          </a:xfrm>
        </p:spPr>
        <p:txBody>
          <a:bodyPr/>
          <a:lstStyle/>
          <a:p>
            <a:r>
              <a:rPr lang="en-US" altLang="en-US" sz="3000" dirty="0" smtClean="0"/>
              <a:t>19.5 Cost </a:t>
            </a:r>
            <a:r>
              <a:rPr lang="en-US" altLang="en-US" sz="3000" dirty="0"/>
              <a:t>Functions for </a:t>
            </a:r>
            <a:r>
              <a:rPr lang="en-US" altLang="en-US" sz="3000" dirty="0" smtClean="0"/>
              <a:t>the JOIN Operation</a:t>
            </a:r>
            <a:r>
              <a:rPr lang="en-US" altLang="en-US" dirty="0" smtClean="0"/>
              <a:t> </a:t>
            </a:r>
            <a:r>
              <a:rPr lang="en-US" altLang="en-US" sz="2000" b="0" dirty="0" smtClean="0"/>
              <a:t>(1 of 8)</a:t>
            </a:r>
            <a:endParaRPr lang="en-US" sz="2000" b="0" dirty="0"/>
          </a:p>
        </p:txBody>
      </p:sp>
      <p:sp>
        <p:nvSpPr>
          <p:cNvPr id="4" name="Text Placeholder 3"/>
          <p:cNvSpPr>
            <a:spLocks noGrp="1"/>
          </p:cNvSpPr>
          <p:nvPr>
            <p:ph type="body" idx="1"/>
          </p:nvPr>
        </p:nvSpPr>
        <p:spPr>
          <a:xfrm>
            <a:off x="457200" y="1600200"/>
            <a:ext cx="8229600" cy="2704126"/>
          </a:xfrm>
        </p:spPr>
        <p:txBody>
          <a:bodyPr/>
          <a:lstStyle/>
          <a:p>
            <a:r>
              <a:rPr lang="en-US" altLang="en-US" sz="2400" dirty="0">
                <a:latin typeface="Arial Body"/>
              </a:rPr>
              <a:t>Cost functions involve estimate of file size that results from</a:t>
            </a:r>
            <a:r>
              <a:rPr lang="en-US" altLang="en-US" sz="2400" i="1" dirty="0">
                <a:latin typeface="Arial Body"/>
              </a:rPr>
              <a:t> </a:t>
            </a:r>
            <a:r>
              <a:rPr lang="en-US" altLang="en-US" sz="2400" dirty="0">
                <a:latin typeface="Arial Body"/>
              </a:rPr>
              <a:t>the JOIN operation</a:t>
            </a:r>
          </a:p>
          <a:p>
            <a:r>
              <a:rPr lang="en-US" altLang="en-US" sz="2400" dirty="0">
                <a:latin typeface="Arial Body"/>
              </a:rPr>
              <a:t>Join selectivity</a:t>
            </a:r>
          </a:p>
          <a:p>
            <a:pPr lvl="1"/>
            <a:r>
              <a:rPr lang="en-US" altLang="en-US" sz="2400" dirty="0">
                <a:latin typeface="Arial Body"/>
              </a:rPr>
              <a:t>Ratio of the size of resulting file to size of the CARTESIAN PRODUCT file</a:t>
            </a:r>
          </a:p>
          <a:p>
            <a:pPr lvl="1"/>
            <a:r>
              <a:rPr lang="en-US" altLang="en-US" sz="2400" dirty="0">
                <a:latin typeface="Arial Body"/>
              </a:rPr>
              <a:t>Simple formula for join </a:t>
            </a:r>
            <a:r>
              <a:rPr lang="en-US" altLang="en-US" sz="2400" dirty="0" smtClean="0">
                <a:latin typeface="Arial Body"/>
              </a:rPr>
              <a:t>selectivity</a:t>
            </a:r>
            <a:endParaRPr lang="en-US" altLang="en-US" sz="2400" dirty="0">
              <a:latin typeface="Arial Body"/>
            </a:endParaRPr>
          </a:p>
        </p:txBody>
      </p:sp>
      <p:pic>
        <p:nvPicPr>
          <p:cNvPr id="9" name="Picture 1" descr="j s equals 1 over max left parenthesis N D V left parenthesis A comma R right parenthesis N D V left parenthesis B comma S right parenthesis right parenthesi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2663" y="4308354"/>
            <a:ext cx="4575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2"/>
          </p:nvPr>
        </p:nvSpPr>
        <p:spPr>
          <a:xfrm>
            <a:off x="457200" y="4935726"/>
            <a:ext cx="2872854" cy="497537"/>
          </a:xfrm>
        </p:spPr>
        <p:txBody>
          <a:bodyPr/>
          <a:lstStyle/>
          <a:p>
            <a:r>
              <a:rPr lang="en-US" altLang="en-US" sz="2400" dirty="0">
                <a:latin typeface="Arial Body"/>
              </a:rPr>
              <a:t>Join </a:t>
            </a:r>
            <a:r>
              <a:rPr lang="en-US" altLang="en-US" sz="2400" dirty="0" smtClean="0">
                <a:latin typeface="Arial Body"/>
              </a:rPr>
              <a:t>cardinality</a:t>
            </a:r>
            <a:endParaRPr lang="en-US" altLang="en-US" sz="2400" dirty="0">
              <a:latin typeface="Arial Body"/>
            </a:endParaRPr>
          </a:p>
        </p:txBody>
      </p:sp>
      <p:pic>
        <p:nvPicPr>
          <p:cNvPr id="10" name="Picture 2" descr="j c equals pipe left parenthesis R sub c S right parenthesis pipe equals j s asterisk pipe R pipe asterisk pipe S pipe perio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5574" y="5528859"/>
            <a:ext cx="2851296" cy="37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304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2000" cy="1097279"/>
          </a:xfrm>
        </p:spPr>
        <p:txBody>
          <a:bodyPr/>
          <a:lstStyle/>
          <a:p>
            <a:r>
              <a:rPr lang="en-US" altLang="en-US" sz="3000" dirty="0" smtClean="0"/>
              <a:t>19.5 Cost </a:t>
            </a:r>
            <a:r>
              <a:rPr lang="en-US" altLang="en-US" sz="3000" dirty="0"/>
              <a:t>Functions for the JOIN Operation</a:t>
            </a:r>
            <a:r>
              <a:rPr lang="en-US" altLang="en-US" dirty="0"/>
              <a:t> </a:t>
            </a:r>
            <a:r>
              <a:rPr lang="en-US" altLang="en-US" sz="2000" b="0" dirty="0" smtClean="0"/>
              <a:t>(2 </a:t>
            </a:r>
            <a:r>
              <a:rPr lang="en-US" altLang="en-US" sz="2000" b="0" dirty="0"/>
              <a:t>of 8)</a:t>
            </a:r>
            <a:endParaRPr lang="en-US" sz="2000" dirty="0"/>
          </a:p>
        </p:txBody>
      </p:sp>
      <p:sp>
        <p:nvSpPr>
          <p:cNvPr id="11" name="Text Placeholder 10"/>
          <p:cNvSpPr>
            <a:spLocks noGrp="1"/>
          </p:cNvSpPr>
          <p:nvPr>
            <p:ph type="body" idx="1"/>
          </p:nvPr>
        </p:nvSpPr>
        <p:spPr>
          <a:xfrm>
            <a:off x="460375" y="1432036"/>
            <a:ext cx="8229600" cy="861602"/>
          </a:xfrm>
        </p:spPr>
        <p:txBody>
          <a:bodyPr/>
          <a:lstStyle/>
          <a:p>
            <a:pPr>
              <a:defRPr/>
            </a:pPr>
            <a:r>
              <a:rPr lang="en-US" sz="2200" dirty="0">
                <a:latin typeface="Arial Body"/>
              </a:rPr>
              <a:t>J1: Nested-loop join</a:t>
            </a:r>
          </a:p>
          <a:p>
            <a:pPr lvl="1" indent="-284400">
              <a:defRPr/>
            </a:pPr>
            <a:r>
              <a:rPr lang="en-US" altLang="en-US" sz="2200" dirty="0">
                <a:latin typeface="Arial Body"/>
              </a:rPr>
              <a:t>For three memory buffer blocks</a:t>
            </a:r>
            <a:r>
              <a:rPr lang="en-US" altLang="en-US" sz="2200" dirty="0" smtClean="0">
                <a:latin typeface="Arial Body"/>
              </a:rPr>
              <a:t>:</a:t>
            </a:r>
            <a:endParaRPr lang="en-US" altLang="en-US" sz="2200" dirty="0">
              <a:latin typeface="Arial Body"/>
            </a:endParaRPr>
          </a:p>
        </p:txBody>
      </p:sp>
      <p:pic>
        <p:nvPicPr>
          <p:cNvPr id="13" name="Picture 1" descr="C sub J 1 equals b sub R plus left parenthesis b sub R asterisk b sub S right parenthesis plus left parenthesis left parenthesis j s asterisk pipe R pipe asterisk pipe S pipe right parenthesis forward slash b f r sub R S right parenthesi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8964" y="2416165"/>
            <a:ext cx="4316644" cy="42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4"/>
          </p:nvPr>
        </p:nvSpPr>
        <p:spPr>
          <a:xfrm>
            <a:off x="457200" y="2858802"/>
            <a:ext cx="8232775" cy="609600"/>
          </a:xfrm>
        </p:spPr>
        <p:txBody>
          <a:bodyPr/>
          <a:lstStyle/>
          <a:p>
            <a:pPr lvl="1" indent="-284400">
              <a:defRPr/>
            </a:pPr>
            <a:r>
              <a:rPr lang="en-US" altLang="en-US" sz="2200" dirty="0" smtClean="0">
                <a:latin typeface="Arial Body"/>
              </a:rPr>
              <a:t>For n</a:t>
            </a:r>
            <a:r>
              <a:rPr lang="en-US" altLang="en-US" sz="100" dirty="0" smtClean="0">
                <a:latin typeface="Arial Body"/>
              </a:rPr>
              <a:t> </a:t>
            </a:r>
            <a:r>
              <a:rPr lang="en-US" altLang="en-US" sz="2200" dirty="0" smtClean="0">
                <a:latin typeface="Arial Body"/>
              </a:rPr>
              <a:t>B </a:t>
            </a:r>
            <a:r>
              <a:rPr lang="en-US" altLang="en-US" sz="2200" dirty="0">
                <a:latin typeface="Arial Body"/>
              </a:rPr>
              <a:t>memory buffer blocks:</a:t>
            </a:r>
          </a:p>
        </p:txBody>
      </p:sp>
      <p:pic>
        <p:nvPicPr>
          <p:cNvPr id="14" name="Picture 2" descr="C sub j 1 equals b sub R plus left parenthesis ceiling of X b sub R over left parenthesis n sub B minus 2 right parenthesis ceiling of X asterisk b sub S right parenthesis plus left parenthesis left parenthesis j s asterisk pipe R pipe asterisk pipe S pipe right parenthesis over b f s sub R S right parenthe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3669" y="3313608"/>
            <a:ext cx="5566954" cy="56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1"/>
          <p:cNvSpPr>
            <a:spLocks noGrp="1"/>
          </p:cNvSpPr>
          <p:nvPr>
            <p:ph sz="quarter" idx="13"/>
          </p:nvPr>
        </p:nvSpPr>
        <p:spPr>
          <a:xfrm>
            <a:off x="457200" y="3813688"/>
            <a:ext cx="8229600" cy="1344127"/>
          </a:xfrm>
        </p:spPr>
        <p:txBody>
          <a:bodyPr/>
          <a:lstStyle/>
          <a:p>
            <a:pPr>
              <a:defRPr/>
            </a:pPr>
            <a:r>
              <a:rPr lang="en-US" sz="2200" dirty="0">
                <a:latin typeface="Arial Body"/>
              </a:rPr>
              <a:t>J2: Index-based nested-loop join</a:t>
            </a:r>
          </a:p>
          <a:p>
            <a:pPr lvl="1" indent="-284400">
              <a:defRPr/>
            </a:pPr>
            <a:r>
              <a:rPr lang="en-US" altLang="en-US" sz="2200" dirty="0">
                <a:latin typeface="Arial Body"/>
              </a:rPr>
              <a:t>For a secondary index with selection cardinality S</a:t>
            </a:r>
            <a:r>
              <a:rPr lang="en-US" altLang="en-US" sz="2200" baseline="-25000" dirty="0">
                <a:latin typeface="Arial Body"/>
              </a:rPr>
              <a:t>B </a:t>
            </a:r>
            <a:r>
              <a:rPr lang="en-US" altLang="en-US" sz="2200" dirty="0">
                <a:latin typeface="Arial Body"/>
              </a:rPr>
              <a:t>for join attribute </a:t>
            </a:r>
            <a:r>
              <a:rPr lang="en-US" altLang="en-US" sz="2200" dirty="0" smtClean="0">
                <a:latin typeface="Arial Body"/>
              </a:rPr>
              <a:t>B </a:t>
            </a:r>
            <a:r>
              <a:rPr lang="en-US" altLang="en-US" sz="2200" dirty="0">
                <a:latin typeface="Arial Body"/>
              </a:rPr>
              <a:t>of S</a:t>
            </a:r>
            <a:r>
              <a:rPr lang="en-US" altLang="en-US" sz="2200" dirty="0" smtClean="0">
                <a:latin typeface="Arial Body"/>
              </a:rPr>
              <a:t>:</a:t>
            </a:r>
          </a:p>
        </p:txBody>
      </p:sp>
      <p:pic>
        <p:nvPicPr>
          <p:cNvPr id="15" name="Picture 3" descr="C sub J 2 a equals b sub R plus left parenthesis pipe R pipe asterisk left parenthesis x sub B plus 1 plus s sub B right parenthesis right parenthesis plus left parenthesis left parenthesis j sub s asterisk pipe R pipe asterisk pipe S pipe right parenthesis forward slash b f r sub R S right parenthesi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85789" y="5019483"/>
            <a:ext cx="5697711" cy="5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353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51520" cy="1097279"/>
          </a:xfrm>
        </p:spPr>
        <p:txBody>
          <a:bodyPr/>
          <a:lstStyle/>
          <a:p>
            <a:r>
              <a:rPr lang="en-US" altLang="en-US" sz="3000" dirty="0" smtClean="0"/>
              <a:t>19.5 Cost </a:t>
            </a:r>
            <a:r>
              <a:rPr lang="en-US" altLang="en-US" sz="3000" dirty="0"/>
              <a:t>Functions for the JOIN Operation</a:t>
            </a:r>
            <a:r>
              <a:rPr lang="en-US" altLang="en-US" sz="3200" dirty="0"/>
              <a:t> </a:t>
            </a:r>
            <a:r>
              <a:rPr lang="en-US" altLang="en-US" sz="2000" b="0" dirty="0" smtClean="0"/>
              <a:t>(3 </a:t>
            </a:r>
            <a:r>
              <a:rPr lang="en-US" altLang="en-US" sz="2000" b="0" dirty="0"/>
              <a:t>of 8)</a:t>
            </a:r>
            <a:endParaRPr lang="en-US" sz="2000" dirty="0"/>
          </a:p>
        </p:txBody>
      </p:sp>
      <p:sp>
        <p:nvSpPr>
          <p:cNvPr id="3" name="Text Placeholder 2"/>
          <p:cNvSpPr>
            <a:spLocks noGrp="1"/>
          </p:cNvSpPr>
          <p:nvPr>
            <p:ph type="body" idx="1"/>
          </p:nvPr>
        </p:nvSpPr>
        <p:spPr>
          <a:xfrm>
            <a:off x="457200" y="1600201"/>
            <a:ext cx="8229600" cy="938284"/>
          </a:xfrm>
        </p:spPr>
        <p:txBody>
          <a:bodyPr/>
          <a:lstStyle/>
          <a:p>
            <a:pPr>
              <a:defRPr/>
            </a:pPr>
            <a:r>
              <a:rPr lang="en-US" sz="2400" dirty="0">
                <a:latin typeface="Arial Body"/>
              </a:rPr>
              <a:t>J3: Sort-merge join</a:t>
            </a:r>
          </a:p>
          <a:p>
            <a:pPr lvl="1" indent="-284400">
              <a:defRPr/>
            </a:pPr>
            <a:r>
              <a:rPr lang="en-US" altLang="en-US" sz="2400" dirty="0">
                <a:latin typeface="Arial Body"/>
              </a:rPr>
              <a:t>For files already sorted on the join </a:t>
            </a:r>
            <a:r>
              <a:rPr lang="en-US" altLang="en-US" sz="2400" dirty="0" smtClean="0">
                <a:latin typeface="Arial Body"/>
              </a:rPr>
              <a:t>attributes</a:t>
            </a:r>
          </a:p>
        </p:txBody>
      </p:sp>
      <p:pic>
        <p:nvPicPr>
          <p:cNvPr id="5" name="Picture 4" descr="C sub J 3 a equals b sub R plus b sub S plus left parenthesis left parenthesis j sub s asterisk pipe R pipe asterisk pipe S pipe right parenthesis forward slash b f r sub R S right parenthesi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2507" y="2616787"/>
            <a:ext cx="4648922" cy="55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sz="quarter" idx="13"/>
          </p:nvPr>
        </p:nvSpPr>
        <p:spPr>
          <a:xfrm>
            <a:off x="460375" y="3159097"/>
            <a:ext cx="8229600" cy="1102349"/>
          </a:xfrm>
        </p:spPr>
        <p:txBody>
          <a:bodyPr/>
          <a:lstStyle/>
          <a:p>
            <a:pPr lvl="1">
              <a:defRPr/>
            </a:pPr>
            <a:r>
              <a:rPr lang="en-US" altLang="en-US" sz="2400" dirty="0">
                <a:latin typeface="Arial Body"/>
              </a:rPr>
              <a:t>Cost of sorting must be added if sorting needed</a:t>
            </a:r>
            <a:endParaRPr lang="en-US" sz="2400" dirty="0" smtClean="0">
              <a:latin typeface=" Arial body "/>
            </a:endParaRPr>
          </a:p>
          <a:p>
            <a:pPr>
              <a:defRPr/>
            </a:pPr>
            <a:r>
              <a:rPr lang="en-US" sz="2400" dirty="0" smtClean="0">
                <a:latin typeface=" Arial body "/>
              </a:rPr>
              <a:t>J4</a:t>
            </a:r>
            <a:r>
              <a:rPr lang="en-US" sz="2400" dirty="0">
                <a:latin typeface=" Arial body "/>
              </a:rPr>
              <a:t>: Partition-hash </a:t>
            </a:r>
            <a:r>
              <a:rPr lang="en-US" sz="2400" dirty="0" smtClean="0">
                <a:latin typeface=" Arial body "/>
              </a:rPr>
              <a:t>join</a:t>
            </a:r>
            <a:endParaRPr lang="en-US" sz="2400" dirty="0">
              <a:latin typeface=" Arial body "/>
            </a:endParaRPr>
          </a:p>
        </p:txBody>
      </p:sp>
      <p:pic>
        <p:nvPicPr>
          <p:cNvPr id="6" name="Picture 5" descr="C sub J 4 equals 3 asterisk left parenthesis b sub R plus b sub S sub right parenthesis plus left parenthesis left parenthesis j sub s asterisk pipe R pipe asterisk pipe S pipe right parenthesis forward slash b f r sub R S right parenthe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5063" y="4261447"/>
            <a:ext cx="4843651" cy="55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446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a:lstStyle/>
          <a:p>
            <a:r>
              <a:rPr lang="en-US" altLang="en-US" sz="3000" dirty="0" smtClean="0"/>
              <a:t>19.5 Cost </a:t>
            </a:r>
            <a:r>
              <a:rPr lang="en-US" altLang="en-US" sz="3000" dirty="0"/>
              <a:t>Functions for the JOIN Operation</a:t>
            </a:r>
            <a:r>
              <a:rPr lang="en-US" altLang="en-US" dirty="0"/>
              <a:t> </a:t>
            </a:r>
            <a:r>
              <a:rPr lang="en-US" altLang="en-US" sz="2000" b="0" dirty="0" smtClean="0"/>
              <a:t>(4 </a:t>
            </a:r>
            <a:r>
              <a:rPr lang="en-US" altLang="en-US" sz="2000" b="0" dirty="0"/>
              <a:t>of 8)</a:t>
            </a:r>
            <a:endParaRPr lang="en-US" sz="2000" dirty="0"/>
          </a:p>
        </p:txBody>
      </p:sp>
      <p:sp>
        <p:nvSpPr>
          <p:cNvPr id="3" name="Text Placeholder 2"/>
          <p:cNvSpPr>
            <a:spLocks noGrp="1"/>
          </p:cNvSpPr>
          <p:nvPr>
            <p:ph type="body" idx="1"/>
          </p:nvPr>
        </p:nvSpPr>
        <p:spPr>
          <a:xfrm>
            <a:off x="457200" y="1600201"/>
            <a:ext cx="8229600" cy="419703"/>
          </a:xfrm>
        </p:spPr>
        <p:txBody>
          <a:bodyPr/>
          <a:lstStyle/>
          <a:p>
            <a:r>
              <a:rPr lang="en-US" sz="2000" dirty="0">
                <a:latin typeface="Arial Body"/>
              </a:rPr>
              <a:t>Join selectivity and cardinality for </a:t>
            </a:r>
            <a:r>
              <a:rPr lang="en-US" sz="2000" dirty="0" smtClean="0">
                <a:latin typeface="Arial Body"/>
              </a:rPr>
              <a:t>semi-join</a:t>
            </a:r>
            <a:endParaRPr lang="en-US" sz="2000" dirty="0">
              <a:latin typeface="Arial Body"/>
            </a:endParaRPr>
          </a:p>
        </p:txBody>
      </p:sp>
      <p:pic>
        <p:nvPicPr>
          <p:cNvPr id="6" name="Picture 1" descr="SELECT COUNT: left parenthesis asterisk right parenthesis, FROM T 1, WHERE: T 1 period X IN left parenthesis SELECT T 2 period Y FROM T 2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8822" y="2107565"/>
            <a:ext cx="3152508" cy="100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p:cNvSpPr>
            <a:spLocks noGrp="1"/>
          </p:cNvSpPr>
          <p:nvPr>
            <p:ph sz="quarter" idx="14"/>
          </p:nvPr>
        </p:nvSpPr>
        <p:spPr>
          <a:xfrm>
            <a:off x="454025" y="3126598"/>
            <a:ext cx="8232775" cy="475531"/>
          </a:xfrm>
        </p:spPr>
        <p:txBody>
          <a:bodyPr/>
          <a:lstStyle/>
          <a:p>
            <a:pPr marL="741600" lvl="1" indent="-284400">
              <a:buFontTx/>
              <a:buChar char="–"/>
            </a:pPr>
            <a:r>
              <a:rPr lang="en-US" sz="2000" dirty="0">
                <a:latin typeface="Arial Body"/>
              </a:rPr>
              <a:t>Unnesting query above leads to </a:t>
            </a:r>
            <a:r>
              <a:rPr lang="en-US" sz="2000" dirty="0" smtClean="0">
                <a:latin typeface="Arial Body"/>
              </a:rPr>
              <a:t>semi-join</a:t>
            </a:r>
            <a:endParaRPr lang="en-US" sz="2000" dirty="0">
              <a:latin typeface="Arial Body"/>
            </a:endParaRPr>
          </a:p>
        </p:txBody>
      </p:sp>
      <p:pic>
        <p:nvPicPr>
          <p:cNvPr id="7" name="Picture 2" descr="SELECT COUNT: left parenthesis asterisk right parenthesis, FROM: T 1comma T 2, WHERE: T 1period X S equals T 2period Y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3951" y="3626564"/>
            <a:ext cx="2244069" cy="84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0"/>
          <p:cNvSpPr>
            <a:spLocks noGrp="1"/>
          </p:cNvSpPr>
          <p:nvPr>
            <p:ph sz="quarter" idx="15"/>
          </p:nvPr>
        </p:nvSpPr>
        <p:spPr>
          <a:xfrm>
            <a:off x="457200" y="4414261"/>
            <a:ext cx="2505143" cy="550863"/>
          </a:xfrm>
        </p:spPr>
        <p:txBody>
          <a:bodyPr/>
          <a:lstStyle/>
          <a:p>
            <a:r>
              <a:rPr lang="en-US" sz="2000" dirty="0">
                <a:latin typeface="Arial Body"/>
              </a:rPr>
              <a:t>Join </a:t>
            </a:r>
            <a:r>
              <a:rPr lang="en-US" sz="2000" dirty="0" smtClean="0">
                <a:latin typeface="Arial Body"/>
              </a:rPr>
              <a:t>selectivity</a:t>
            </a:r>
            <a:endParaRPr lang="en-US" sz="2000" dirty="0">
              <a:latin typeface="Arial Body"/>
            </a:endParaRPr>
          </a:p>
        </p:txBody>
      </p:sp>
      <p:pic>
        <p:nvPicPr>
          <p:cNvPr id="8" name="Picture 3" descr="j s equals MIN left parenthesis 1 comma N D V left parenthesis Y comma T 2 right parenthesis forward slash N D V left parenthesis X comma T 1 right parenthesis right parenthesi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78117" y="4882846"/>
            <a:ext cx="3943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12"/>
          <p:cNvSpPr>
            <a:spLocks noGrp="1"/>
          </p:cNvSpPr>
          <p:nvPr>
            <p:ph sz="quarter" idx="17"/>
          </p:nvPr>
        </p:nvSpPr>
        <p:spPr>
          <a:xfrm>
            <a:off x="457200" y="5263161"/>
            <a:ext cx="2815648" cy="500063"/>
          </a:xfrm>
        </p:spPr>
        <p:txBody>
          <a:bodyPr/>
          <a:lstStyle/>
          <a:p>
            <a:r>
              <a:rPr lang="en-US" sz="2000" dirty="0">
                <a:latin typeface="Arial Body"/>
              </a:rPr>
              <a:t>Join </a:t>
            </a:r>
            <a:r>
              <a:rPr lang="en-US" sz="2000" dirty="0" smtClean="0">
                <a:latin typeface="Arial Body"/>
              </a:rPr>
              <a:t>cardinality</a:t>
            </a:r>
            <a:endParaRPr lang="en-US" sz="2000" dirty="0">
              <a:latin typeface="Arial Body"/>
            </a:endParaRPr>
          </a:p>
        </p:txBody>
      </p:sp>
      <p:pic>
        <p:nvPicPr>
          <p:cNvPr id="9" name="Picture 6" descr="j c equals pipe T 1 pipe asterisk j 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36760" y="5691351"/>
            <a:ext cx="1419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634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58200" cy="1097279"/>
          </a:xfrm>
        </p:spPr>
        <p:txBody>
          <a:bodyPr/>
          <a:lstStyle/>
          <a:p>
            <a:r>
              <a:rPr lang="en-US" altLang="en-US" sz="3000" dirty="0" smtClean="0"/>
              <a:t>19.5 Cost </a:t>
            </a:r>
            <a:r>
              <a:rPr lang="en-US" altLang="en-US" sz="3000" dirty="0"/>
              <a:t>Functions for the JOIN Operation</a:t>
            </a:r>
            <a:r>
              <a:rPr lang="en-US" altLang="en-US" dirty="0"/>
              <a:t> </a:t>
            </a:r>
            <a:r>
              <a:rPr lang="en-US" altLang="en-US" sz="2000" b="0" dirty="0" smtClean="0"/>
              <a:t>(5 of 8)</a:t>
            </a:r>
            <a:endParaRPr lang="en-US" sz="2000" dirty="0"/>
          </a:p>
        </p:txBody>
      </p:sp>
      <p:sp>
        <p:nvSpPr>
          <p:cNvPr id="8" name="Text Placeholder 7"/>
          <p:cNvSpPr>
            <a:spLocks noGrp="1"/>
          </p:cNvSpPr>
          <p:nvPr>
            <p:ph type="body" idx="1"/>
          </p:nvPr>
        </p:nvSpPr>
        <p:spPr>
          <a:xfrm>
            <a:off x="457200" y="1600200"/>
            <a:ext cx="6234545" cy="493903"/>
          </a:xfrm>
        </p:spPr>
        <p:txBody>
          <a:bodyPr/>
          <a:lstStyle/>
          <a:p>
            <a:r>
              <a:rPr lang="en-US" sz="2000" dirty="0">
                <a:latin typeface="Arial Body"/>
              </a:rPr>
              <a:t>Join selectivity and cardinality for </a:t>
            </a:r>
            <a:r>
              <a:rPr lang="en-US" sz="2000" dirty="0" smtClean="0">
                <a:latin typeface="Arial Body"/>
              </a:rPr>
              <a:t>anti-join</a:t>
            </a:r>
          </a:p>
        </p:txBody>
      </p:sp>
      <p:pic>
        <p:nvPicPr>
          <p:cNvPr id="4" name="Picture 5" descr="SELECT COUNT: left parenthesis asterisk right parenthesis, FROM: T 1,WHERE: T 1 period X NOT IN left parenthesis SELECT T 2 period Y FROM T 2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1519" y="2084813"/>
            <a:ext cx="3297102" cy="90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p:cNvSpPr>
            <a:spLocks noGrp="1"/>
          </p:cNvSpPr>
          <p:nvPr>
            <p:ph sz="quarter" idx="13"/>
          </p:nvPr>
        </p:nvSpPr>
        <p:spPr>
          <a:xfrm>
            <a:off x="457199" y="3089973"/>
            <a:ext cx="7161034" cy="464908"/>
          </a:xfrm>
        </p:spPr>
        <p:txBody>
          <a:bodyPr/>
          <a:lstStyle/>
          <a:p>
            <a:pPr marL="741600" lvl="1" indent="-284400"/>
            <a:r>
              <a:rPr lang="en-US" sz="2000" dirty="0">
                <a:latin typeface="Arial Body"/>
              </a:rPr>
              <a:t>Unnesting query above leads to </a:t>
            </a:r>
            <a:r>
              <a:rPr lang="en-US" sz="2000" dirty="0" smtClean="0">
                <a:latin typeface="Arial Body"/>
              </a:rPr>
              <a:t>anti-join</a:t>
            </a:r>
            <a:endParaRPr lang="en-US" sz="2000" dirty="0">
              <a:latin typeface="Arial Body"/>
            </a:endParaRPr>
          </a:p>
        </p:txBody>
      </p:sp>
      <p:pic>
        <p:nvPicPr>
          <p:cNvPr id="5" name="Picture 4" descr="SELECT COUNT: left parenthesis asterisk right parenthesis, FROM: T 1 comma T 2 WHERE T 1 period X A equals T 2 period Y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3804" y="3540001"/>
            <a:ext cx="2284684" cy="804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p:cNvSpPr>
            <a:spLocks noGrp="1"/>
          </p:cNvSpPr>
          <p:nvPr>
            <p:ph sz="quarter" idx="14"/>
          </p:nvPr>
        </p:nvSpPr>
        <p:spPr>
          <a:xfrm>
            <a:off x="457200" y="4399853"/>
            <a:ext cx="2838667" cy="421502"/>
          </a:xfrm>
        </p:spPr>
        <p:txBody>
          <a:bodyPr/>
          <a:lstStyle/>
          <a:p>
            <a:r>
              <a:rPr lang="en-US" sz="2000" dirty="0">
                <a:latin typeface="Arial Body"/>
              </a:rPr>
              <a:t>Join </a:t>
            </a:r>
            <a:r>
              <a:rPr lang="en-US" sz="2000" dirty="0" smtClean="0">
                <a:latin typeface="Arial Body"/>
              </a:rPr>
              <a:t>selectivity</a:t>
            </a:r>
            <a:endParaRPr lang="en-US" sz="2000" dirty="0">
              <a:latin typeface="Arial Body"/>
            </a:endParaRPr>
          </a:p>
        </p:txBody>
      </p:sp>
      <p:pic>
        <p:nvPicPr>
          <p:cNvPr id="6" name="Picture 7" descr="j s equals 1 minus MIN left parenthesis 1 comma N D V left parenthesis T 2 period y right parenthesis forward slash N D V left parenthesis T 1 period x right parenthesis right parenthesi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8395" y="4919043"/>
            <a:ext cx="3943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0"/>
          <p:cNvSpPr>
            <a:spLocks noGrp="1"/>
          </p:cNvSpPr>
          <p:nvPr>
            <p:ph sz="quarter" idx="15"/>
          </p:nvPr>
        </p:nvSpPr>
        <p:spPr>
          <a:xfrm>
            <a:off x="457199" y="5396258"/>
            <a:ext cx="2753051" cy="450113"/>
          </a:xfrm>
        </p:spPr>
        <p:txBody>
          <a:bodyPr/>
          <a:lstStyle/>
          <a:p>
            <a:r>
              <a:rPr lang="en-US" sz="2000" dirty="0">
                <a:latin typeface="Arial Body"/>
              </a:rPr>
              <a:t>Join </a:t>
            </a:r>
            <a:r>
              <a:rPr lang="en-US" sz="2000" dirty="0" smtClean="0">
                <a:latin typeface="Arial Body"/>
              </a:rPr>
              <a:t>cardinality</a:t>
            </a:r>
            <a:endParaRPr lang="en-US" sz="2000" dirty="0">
              <a:latin typeface="Arial Body"/>
            </a:endParaRPr>
          </a:p>
        </p:txBody>
      </p:sp>
      <p:pic>
        <p:nvPicPr>
          <p:cNvPr id="7" name="Picture 8" descr="j c equals pipe T 1 pipe asterisk j 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10067" y="5846371"/>
            <a:ext cx="137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251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smtClean="0"/>
              <a:t>19.5 Cost </a:t>
            </a:r>
            <a:r>
              <a:rPr lang="en-US" altLang="en-US" sz="3000" dirty="0"/>
              <a:t>Functions for the JOIN Operation</a:t>
            </a:r>
            <a:r>
              <a:rPr lang="en-US" altLang="en-US" dirty="0"/>
              <a:t> </a:t>
            </a:r>
            <a:r>
              <a:rPr lang="en-US" altLang="en-US" sz="2000" b="0" dirty="0" smtClean="0"/>
              <a:t>(6 </a:t>
            </a:r>
            <a:r>
              <a:rPr lang="en-US" altLang="en-US" sz="2000" b="0" dirty="0"/>
              <a:t>of 8)</a:t>
            </a:r>
            <a:endParaRPr lang="en-US" sz="2000" dirty="0"/>
          </a:p>
        </p:txBody>
      </p:sp>
      <p:sp>
        <p:nvSpPr>
          <p:cNvPr id="3" name="Text Placeholder 2"/>
          <p:cNvSpPr>
            <a:spLocks noGrp="1"/>
          </p:cNvSpPr>
          <p:nvPr>
            <p:ph type="body" idx="1"/>
          </p:nvPr>
        </p:nvSpPr>
        <p:spPr>
          <a:xfrm>
            <a:off x="457200" y="1600201"/>
            <a:ext cx="8229600" cy="1633000"/>
          </a:xfrm>
        </p:spPr>
        <p:txBody>
          <a:bodyPr/>
          <a:lstStyle/>
          <a:p>
            <a:pPr marL="255600" indent="-255600">
              <a:spcBef>
                <a:spcPts val="1500"/>
              </a:spcBef>
              <a:buFont typeface="Arial" panose="020B0604020202020204" pitchFamily="34" charset="0"/>
              <a:buChar char="•"/>
            </a:pPr>
            <a:r>
              <a:rPr lang="en-US" altLang="en-US" sz="2000" dirty="0">
                <a:latin typeface="Arial Body"/>
              </a:rPr>
              <a:t>Multirelation queries and JOIN ordering choices</a:t>
            </a:r>
          </a:p>
          <a:p>
            <a:pPr marL="741600" lvl="1" indent="-284400">
              <a:buFontTx/>
              <a:buChar char="–"/>
            </a:pPr>
            <a:r>
              <a:rPr lang="en-US" altLang="en-US" sz="2000" dirty="0">
                <a:latin typeface="Arial Body"/>
              </a:rPr>
              <a:t>Left-deep join tree</a:t>
            </a:r>
          </a:p>
          <a:p>
            <a:pPr marL="741600" lvl="1" indent="-284400">
              <a:buFontTx/>
              <a:buChar char="–"/>
            </a:pPr>
            <a:r>
              <a:rPr lang="en-US" altLang="en-US" sz="2000" dirty="0">
                <a:latin typeface="Arial Body"/>
              </a:rPr>
              <a:t>Right-deep join tree</a:t>
            </a:r>
          </a:p>
          <a:p>
            <a:pPr marL="741600" lvl="1" indent="-284400">
              <a:buFontTx/>
              <a:buChar char="–"/>
            </a:pPr>
            <a:r>
              <a:rPr lang="en-US" altLang="en-US" sz="2200" dirty="0" smtClean="0">
                <a:latin typeface="Arial Body"/>
              </a:rPr>
              <a:t>Bushy </a:t>
            </a:r>
            <a:r>
              <a:rPr lang="en-US" altLang="en-US" sz="2200" dirty="0">
                <a:latin typeface="Arial Body"/>
              </a:rPr>
              <a:t>join </a:t>
            </a:r>
            <a:r>
              <a:rPr lang="en-US" altLang="en-US" sz="2200" dirty="0" smtClean="0">
                <a:latin typeface="Arial Body"/>
              </a:rPr>
              <a:t>tree</a:t>
            </a:r>
            <a:endParaRPr lang="en-US" altLang="en-US" sz="2200" dirty="0">
              <a:latin typeface="Arial Body"/>
            </a:endParaRPr>
          </a:p>
        </p:txBody>
      </p:sp>
      <p:sp>
        <p:nvSpPr>
          <p:cNvPr id="4" name="Text Placeholder 3"/>
          <p:cNvSpPr>
            <a:spLocks noGrp="1"/>
          </p:cNvSpPr>
          <p:nvPr>
            <p:ph type="body" idx="2"/>
          </p:nvPr>
        </p:nvSpPr>
        <p:spPr>
          <a:xfrm>
            <a:off x="457200" y="3287794"/>
            <a:ext cx="8229600" cy="659974"/>
          </a:xfrm>
        </p:spPr>
        <p:txBody>
          <a:bodyPr/>
          <a:lstStyle/>
          <a:p>
            <a:pPr marL="0" indent="0">
              <a:buNone/>
            </a:pPr>
            <a:r>
              <a:rPr lang="en-US" altLang="en-US" sz="1800" dirty="0">
                <a:latin typeface="+mn-lt"/>
              </a:rPr>
              <a:t>Table 19.1 Number of permutations of left-deep and bushy join trees of </a:t>
            </a:r>
            <a:r>
              <a:rPr lang="en-US" altLang="en-US" sz="1800" i="1" dirty="0">
                <a:latin typeface="+mn-lt"/>
              </a:rPr>
              <a:t>n</a:t>
            </a:r>
            <a:r>
              <a:rPr lang="en-US" altLang="en-US" sz="1800" dirty="0">
                <a:latin typeface="+mn-lt"/>
              </a:rPr>
              <a:t> relations</a:t>
            </a:r>
            <a:endParaRPr lang="en-US" sz="18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058075033"/>
              </p:ext>
            </p:extLst>
          </p:nvPr>
        </p:nvGraphicFramePr>
        <p:xfrm>
          <a:off x="646508" y="3975065"/>
          <a:ext cx="7826664" cy="2500460"/>
        </p:xfrm>
        <a:graphic>
          <a:graphicData uri="http://schemas.openxmlformats.org/drawingml/2006/table">
            <a:tbl>
              <a:tblPr firstRow="1" bandRow="1">
                <a:tableStyleId>{40F9630F-82C1-40B7-BC3A-925EFCFF5E92}</a:tableStyleId>
              </a:tblPr>
              <a:tblGrid>
                <a:gridCol w="1537134">
                  <a:extLst>
                    <a:ext uri="{9D8B030D-6E8A-4147-A177-3AD203B41FA5}">
                      <a16:colId xmlns:a16="http://schemas.microsoft.com/office/drawing/2014/main" val="3646935162"/>
                    </a:ext>
                  </a:extLst>
                </a:gridCol>
                <a:gridCol w="2349029">
                  <a:extLst>
                    <a:ext uri="{9D8B030D-6E8A-4147-A177-3AD203B41FA5}">
                      <a16:colId xmlns:a16="http://schemas.microsoft.com/office/drawing/2014/main" val="2652100737"/>
                    </a:ext>
                  </a:extLst>
                </a:gridCol>
                <a:gridCol w="1730701">
                  <a:extLst>
                    <a:ext uri="{9D8B030D-6E8A-4147-A177-3AD203B41FA5}">
                      <a16:colId xmlns:a16="http://schemas.microsoft.com/office/drawing/2014/main" val="1595658661"/>
                    </a:ext>
                  </a:extLst>
                </a:gridCol>
                <a:gridCol w="2209800">
                  <a:extLst>
                    <a:ext uri="{9D8B030D-6E8A-4147-A177-3AD203B41FA5}">
                      <a16:colId xmlns:a16="http://schemas.microsoft.com/office/drawing/2014/main" val="3152904671"/>
                    </a:ext>
                  </a:extLst>
                </a:gridCol>
              </a:tblGrid>
              <a:tr h="518277">
                <a:tc>
                  <a:txBody>
                    <a:bodyPr/>
                    <a:lstStyle/>
                    <a:p>
                      <a:pPr algn="ctr"/>
                      <a:r>
                        <a:rPr lang="en-IN" sz="1200" b="1" i="0" u="none" strike="noStrike" cap="none" baseline="0" dirty="0" smtClean="0">
                          <a:solidFill>
                            <a:schemeClr val="dk1"/>
                          </a:solidFill>
                          <a:latin typeface="+mn-lt"/>
                          <a:ea typeface="Arial"/>
                          <a:cs typeface="Arial"/>
                          <a:sym typeface="Arial"/>
                        </a:rPr>
                        <a:t>No. of Relations </a:t>
                      </a:r>
                      <a:r>
                        <a:rPr lang="en-IN" sz="1200" b="1" i="1" u="none" strike="noStrike" cap="none" baseline="0" dirty="0" smtClean="0">
                          <a:solidFill>
                            <a:schemeClr val="dk1"/>
                          </a:solidFill>
                          <a:latin typeface="+mn-lt"/>
                          <a:ea typeface="Arial"/>
                          <a:cs typeface="Arial"/>
                          <a:sym typeface="Arial"/>
                        </a:rPr>
                        <a:t>N</a:t>
                      </a:r>
                      <a:endParaRPr lang="en-IN" sz="1200" b="1"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b="1" i="0" u="none" strike="noStrike" cap="none" baseline="0" dirty="0" smtClean="0">
                          <a:solidFill>
                            <a:schemeClr val="dk1"/>
                          </a:solidFill>
                          <a:latin typeface="+mn-lt"/>
                          <a:ea typeface="Arial"/>
                          <a:cs typeface="Arial"/>
                          <a:sym typeface="Arial"/>
                        </a:rPr>
                        <a:t>No. of Left-Deep Trees </a:t>
                      </a:r>
                      <a:r>
                        <a:rPr lang="en-IN" sz="400" b="1" i="0" u="none" strike="noStrike" cap="none" baseline="0" dirty="0" smtClean="0">
                          <a:solidFill>
                            <a:schemeClr val="bg1"/>
                          </a:solidFill>
                          <a:latin typeface="+mn-lt"/>
                          <a:ea typeface="Arial"/>
                          <a:cs typeface="Arial"/>
                          <a:sym typeface="Arial"/>
                        </a:rPr>
                        <a:t>N exclamatory.</a:t>
                      </a:r>
                      <a:endParaRPr lang="en-IN" sz="400" b="1"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b="1" i="0" u="none" strike="noStrike" cap="none" baseline="0" dirty="0" smtClean="0">
                          <a:solidFill>
                            <a:schemeClr val="dk1"/>
                          </a:solidFill>
                          <a:latin typeface="+mn-lt"/>
                          <a:ea typeface="Arial"/>
                          <a:cs typeface="Arial"/>
                          <a:sym typeface="Arial"/>
                        </a:rPr>
                        <a:t>No. of Bushy Shapes </a:t>
                      </a:r>
                      <a:r>
                        <a:rPr lang="en-IN" sz="1200" b="1" i="1" u="none" strike="noStrike" cap="none" baseline="0" dirty="0" smtClean="0">
                          <a:solidFill>
                            <a:schemeClr val="dk1"/>
                          </a:solidFill>
                          <a:latin typeface="+mn-lt"/>
                          <a:ea typeface="Arial"/>
                          <a:cs typeface="Arial"/>
                          <a:sym typeface="Arial"/>
                        </a:rPr>
                        <a:t>S</a:t>
                      </a:r>
                      <a:r>
                        <a:rPr lang="en-IN" sz="1200" b="1" i="0" u="none" strike="noStrike" cap="none" baseline="0" dirty="0" smtClean="0">
                          <a:solidFill>
                            <a:schemeClr val="dk1"/>
                          </a:solidFill>
                          <a:latin typeface="+mn-lt"/>
                          <a:ea typeface="Arial"/>
                          <a:cs typeface="Arial"/>
                          <a:sym typeface="Arial"/>
                        </a:rPr>
                        <a:t>(</a:t>
                      </a:r>
                      <a:r>
                        <a:rPr lang="en-IN" sz="1200" b="1" i="1" u="none" strike="noStrike" cap="none" baseline="0" dirty="0" smtClean="0">
                          <a:solidFill>
                            <a:schemeClr val="dk1"/>
                          </a:solidFill>
                          <a:latin typeface="+mn-lt"/>
                          <a:ea typeface="Arial"/>
                          <a:cs typeface="Arial"/>
                          <a:sym typeface="Arial"/>
                        </a:rPr>
                        <a:t>N</a:t>
                      </a:r>
                      <a:r>
                        <a:rPr lang="en-IN" sz="1200" b="1" i="0" u="none" strike="noStrike" cap="none" baseline="0" dirty="0" smtClean="0">
                          <a:solidFill>
                            <a:schemeClr val="dk1"/>
                          </a:solidFill>
                          <a:latin typeface="+mn-lt"/>
                          <a:ea typeface="Arial"/>
                          <a:cs typeface="Arial"/>
                          <a:sym typeface="Arial"/>
                        </a:rPr>
                        <a:t>)</a:t>
                      </a:r>
                      <a:endParaRPr lang="en-IN" sz="12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b="1" i="0" u="none" strike="noStrike" cap="none" baseline="0" dirty="0" smtClean="0">
                          <a:solidFill>
                            <a:schemeClr val="dk1"/>
                          </a:solidFill>
                          <a:latin typeface="+mn-lt"/>
                          <a:ea typeface="Arial"/>
                          <a:cs typeface="Arial"/>
                          <a:sym typeface="Arial"/>
                        </a:rPr>
                        <a:t>No. of Bushy Trees</a:t>
                      </a:r>
                    </a:p>
                    <a:p>
                      <a:pPr algn="ctr"/>
                      <a:r>
                        <a:rPr lang="en-US" sz="200" b="1" i="0" u="none" strike="noStrike" cap="none" baseline="0" dirty="0" smtClean="0">
                          <a:solidFill>
                            <a:schemeClr val="bg1"/>
                          </a:solidFill>
                          <a:latin typeface="+mn-lt"/>
                          <a:ea typeface="Arial"/>
                          <a:cs typeface="Arial"/>
                          <a:sym typeface="Arial"/>
                        </a:rPr>
                        <a:t>left parenthesis 2 N minus 2 right parenthesis exclamatory forward slash left parenthesis N minus 1 right parenthesis exclamatory.</a:t>
                      </a:r>
                      <a:endParaRPr lang="en-IN" sz="200" b="1" i="0" u="none" strike="noStrike" cap="none" baseline="0" dirty="0" smtClean="0">
                        <a:solidFill>
                          <a:schemeClr val="bg1"/>
                        </a:solidFill>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9848688"/>
                  </a:ext>
                </a:extLst>
              </a:tr>
              <a:tr h="280210">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9841934"/>
                  </a:ext>
                </a:extLst>
              </a:tr>
              <a:tr h="280452">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3</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6</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12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0561210"/>
                  </a:ext>
                </a:extLst>
              </a:tr>
              <a:tr h="286489">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24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5</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120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5512966"/>
                  </a:ext>
                </a:extLst>
              </a:tr>
              <a:tr h="280452">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5</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120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14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1,680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207211"/>
                  </a:ext>
                </a:extLst>
              </a:tr>
              <a:tr h="280452">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6</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720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42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30,240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3717486"/>
                  </a:ext>
                </a:extLst>
              </a:tr>
              <a:tr h="280452">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5,040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a:effectLst/>
                          <a:latin typeface="+mn-lt"/>
                          <a:ea typeface="Calibri" panose="020F0502020204030204" pitchFamily="34" charset="0"/>
                          <a:cs typeface="Times New Roman" panose="02020603050405020304" pitchFamily="18" charset="0"/>
                        </a:rPr>
                        <a:t>132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665,280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1005599"/>
                  </a:ext>
                </a:extLst>
              </a:tr>
              <a:tr h="293676">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4309295"/>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10405617"/>
              </p:ext>
            </p:extLst>
          </p:nvPr>
        </p:nvGraphicFramePr>
        <p:xfrm>
          <a:off x="4034173" y="4022562"/>
          <a:ext cx="220663" cy="203200"/>
        </p:xfrm>
        <a:graphic>
          <a:graphicData uri="http://schemas.openxmlformats.org/presentationml/2006/ole">
            <mc:AlternateContent xmlns:mc="http://schemas.openxmlformats.org/markup-compatibility/2006">
              <mc:Choice xmlns:v="urn:schemas-microsoft-com:vml" Requires="v">
                <p:oleObj spid="_x0000_s6460" name="Equation" r:id="rId3" imgW="190440" imgH="177480" progId="Equation.DSMT4">
                  <p:embed/>
                </p:oleObj>
              </mc:Choice>
              <mc:Fallback>
                <p:oleObj name="Equation" r:id="rId3" imgW="190440" imgH="177480" progId="Equation.DSMT4">
                  <p:embed/>
                  <p:pic>
                    <p:nvPicPr>
                      <p:cNvPr id="0" name=""/>
                      <p:cNvPicPr/>
                      <p:nvPr/>
                    </p:nvPicPr>
                    <p:blipFill>
                      <a:blip r:embed="rId4"/>
                      <a:stretch>
                        <a:fillRect/>
                      </a:stretch>
                    </p:blipFill>
                    <p:spPr>
                      <a:xfrm>
                        <a:off x="4034173" y="4022562"/>
                        <a:ext cx="220663" cy="203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05425701"/>
              </p:ext>
            </p:extLst>
          </p:nvPr>
        </p:nvGraphicFramePr>
        <p:xfrm>
          <a:off x="6817237" y="4225762"/>
          <a:ext cx="1122363" cy="214312"/>
        </p:xfrm>
        <a:graphic>
          <a:graphicData uri="http://schemas.openxmlformats.org/presentationml/2006/ole">
            <mc:AlternateContent xmlns:mc="http://schemas.openxmlformats.org/markup-compatibility/2006">
              <mc:Choice xmlns:v="urn:schemas-microsoft-com:vml" Requires="v">
                <p:oleObj spid="_x0000_s6461" name="Equation" r:id="rId5" imgW="1079280" imgH="203040" progId="Equation.DSMT4">
                  <p:embed/>
                </p:oleObj>
              </mc:Choice>
              <mc:Fallback>
                <p:oleObj name="Equation" r:id="rId5" imgW="1079280" imgH="203040" progId="Equation.DSMT4">
                  <p:embed/>
                  <p:pic>
                    <p:nvPicPr>
                      <p:cNvPr id="0" name=""/>
                      <p:cNvPicPr/>
                      <p:nvPr/>
                    </p:nvPicPr>
                    <p:blipFill>
                      <a:blip r:embed="rId6"/>
                      <a:stretch>
                        <a:fillRect/>
                      </a:stretch>
                    </p:blipFill>
                    <p:spPr>
                      <a:xfrm>
                        <a:off x="6817237" y="4225762"/>
                        <a:ext cx="1122363" cy="214312"/>
                      </a:xfrm>
                      <a:prstGeom prst="rect">
                        <a:avLst/>
                      </a:prstGeom>
                    </p:spPr>
                  </p:pic>
                </p:oleObj>
              </mc:Fallback>
            </mc:AlternateContent>
          </a:graphicData>
        </a:graphic>
      </p:graphicFrame>
    </p:spTree>
    <p:extLst>
      <p:ext uri="{BB962C8B-B14F-4D97-AF65-F5344CB8AC3E}">
        <p14:creationId xmlns:p14="http://schemas.microsoft.com/office/powerpoint/2010/main" val="2971153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343"/>
            <a:ext cx="8412480" cy="1097279"/>
          </a:xfrm>
        </p:spPr>
        <p:txBody>
          <a:bodyPr/>
          <a:lstStyle/>
          <a:p>
            <a:r>
              <a:rPr lang="en-US" altLang="en-US" sz="3000" dirty="0" smtClean="0"/>
              <a:t>19.5 Cost </a:t>
            </a:r>
            <a:r>
              <a:rPr lang="en-US" altLang="en-US" sz="3000" dirty="0"/>
              <a:t>Functions for the JOIN Operation</a:t>
            </a:r>
            <a:r>
              <a:rPr lang="en-US" altLang="en-US" dirty="0"/>
              <a:t> </a:t>
            </a:r>
            <a:r>
              <a:rPr lang="en-US" altLang="en-US" sz="2000" b="0" dirty="0" smtClean="0"/>
              <a:t>(7 </a:t>
            </a:r>
            <a:r>
              <a:rPr lang="en-US" altLang="en-US" sz="2000" b="0" dirty="0"/>
              <a:t>of 8)</a:t>
            </a:r>
            <a:endParaRPr lang="en-US" sz="2000" dirty="0"/>
          </a:p>
        </p:txBody>
      </p:sp>
      <p:sp>
        <p:nvSpPr>
          <p:cNvPr id="3" name="Text Placeholder 2"/>
          <p:cNvSpPr>
            <a:spLocks noGrp="1"/>
          </p:cNvSpPr>
          <p:nvPr>
            <p:ph type="body" idx="1"/>
          </p:nvPr>
        </p:nvSpPr>
        <p:spPr/>
        <p:txBody>
          <a:bodyPr/>
          <a:lstStyle/>
          <a:p>
            <a:r>
              <a:rPr lang="en-US" altLang="en-US" sz="2400" dirty="0">
                <a:latin typeface="Arial Body"/>
              </a:rPr>
              <a:t>Physical optimization involves execution decision at the physical level</a:t>
            </a:r>
          </a:p>
          <a:p>
            <a:pPr marL="741600" lvl="1" indent="-284400"/>
            <a:r>
              <a:rPr lang="en-US" altLang="en-US" sz="2400" dirty="0" smtClean="0">
                <a:latin typeface="Arial Body"/>
              </a:rPr>
              <a:t>Cost-based physical optimization</a:t>
            </a:r>
          </a:p>
          <a:p>
            <a:pPr marL="1144800" lvl="2" indent="-230400"/>
            <a:r>
              <a:rPr lang="en-US" altLang="en-US" sz="2400" dirty="0" smtClean="0">
                <a:latin typeface="Arial Body"/>
              </a:rPr>
              <a:t>Top-down approach</a:t>
            </a:r>
          </a:p>
          <a:p>
            <a:pPr marL="1144800" lvl="2" indent="-230400"/>
            <a:r>
              <a:rPr lang="en-US" altLang="en-US" sz="2400" dirty="0" smtClean="0">
                <a:latin typeface="Arial Body"/>
              </a:rPr>
              <a:t>Bottom-up approach</a:t>
            </a:r>
          </a:p>
          <a:p>
            <a:r>
              <a:rPr lang="en-US" altLang="en-US" sz="2400" dirty="0" smtClean="0">
                <a:latin typeface="Arial Body"/>
              </a:rPr>
              <a:t>Certain physical level heuristics make cost optimizations unnecessary</a:t>
            </a:r>
          </a:p>
          <a:p>
            <a:pPr lvl="1" indent="-284400"/>
            <a:r>
              <a:rPr lang="en-US" altLang="en-US" sz="2400" dirty="0" smtClean="0">
                <a:latin typeface="Arial Body"/>
              </a:rPr>
              <a:t>Example</a:t>
            </a:r>
            <a:r>
              <a:rPr lang="en-US" altLang="en-US" sz="2400" dirty="0">
                <a:latin typeface="Arial Body"/>
              </a:rPr>
              <a:t>: for selections, use index scans whenever </a:t>
            </a:r>
            <a:r>
              <a:rPr lang="en-US" altLang="en-US" sz="2400" dirty="0" smtClean="0">
                <a:latin typeface="Arial Body"/>
              </a:rPr>
              <a:t>possible</a:t>
            </a:r>
            <a:endParaRPr lang="en-US" altLang="en-US" sz="2400" dirty="0">
              <a:latin typeface="Arial Body"/>
            </a:endParaRPr>
          </a:p>
        </p:txBody>
      </p:sp>
    </p:spTree>
    <p:extLst>
      <p:ext uri="{BB962C8B-B14F-4D97-AF65-F5344CB8AC3E}">
        <p14:creationId xmlns:p14="http://schemas.microsoft.com/office/powerpoint/2010/main" val="329242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66760" cy="1097279"/>
          </a:xfrm>
        </p:spPr>
        <p:txBody>
          <a:bodyPr/>
          <a:lstStyle/>
          <a:p>
            <a:r>
              <a:rPr lang="en-US" altLang="en-US" sz="3000" dirty="0" smtClean="0"/>
              <a:t>19.5 Cost </a:t>
            </a:r>
            <a:r>
              <a:rPr lang="en-US" altLang="en-US" sz="3000" dirty="0"/>
              <a:t>Functions for the JOIN Operation</a:t>
            </a:r>
            <a:r>
              <a:rPr lang="en-US" altLang="en-US" dirty="0"/>
              <a:t> </a:t>
            </a:r>
            <a:r>
              <a:rPr lang="en-US" altLang="en-US" sz="2000" b="0" dirty="0" smtClean="0"/>
              <a:t>(8 </a:t>
            </a:r>
            <a:r>
              <a:rPr lang="en-US" altLang="en-US" sz="2000" b="0" dirty="0"/>
              <a:t>of 8)</a:t>
            </a:r>
            <a:endParaRPr lang="en-US" sz="2000" dirty="0"/>
          </a:p>
        </p:txBody>
      </p:sp>
      <p:sp>
        <p:nvSpPr>
          <p:cNvPr id="3" name="Text Placeholder 2"/>
          <p:cNvSpPr>
            <a:spLocks noGrp="1"/>
          </p:cNvSpPr>
          <p:nvPr>
            <p:ph type="body" idx="1"/>
          </p:nvPr>
        </p:nvSpPr>
        <p:spPr/>
        <p:txBody>
          <a:bodyPr/>
          <a:lstStyle/>
          <a:p>
            <a:r>
              <a:rPr lang="en-US" altLang="en-US" sz="2400" dirty="0">
                <a:latin typeface="Arial Body"/>
              </a:rPr>
              <a:t>Left-deep trees generally preferred</a:t>
            </a:r>
          </a:p>
          <a:p>
            <a:pPr lvl="1"/>
            <a:r>
              <a:rPr lang="en-US" altLang="en-US" sz="2400" dirty="0">
                <a:latin typeface="Arial Body"/>
              </a:rPr>
              <a:t>Work well for common algorithms for join</a:t>
            </a:r>
          </a:p>
          <a:p>
            <a:pPr lvl="1"/>
            <a:r>
              <a:rPr lang="en-US" altLang="en-US" sz="2400" dirty="0">
                <a:latin typeface="Arial Body"/>
              </a:rPr>
              <a:t>Able to generate fully pipelined plans</a:t>
            </a:r>
          </a:p>
          <a:p>
            <a:r>
              <a:rPr lang="en-US" altLang="en-US" sz="2400" dirty="0">
                <a:latin typeface="Arial Body"/>
              </a:rPr>
              <a:t>Characteristics of dynamic programming algorithm</a:t>
            </a:r>
          </a:p>
          <a:p>
            <a:pPr lvl="1"/>
            <a:r>
              <a:rPr lang="en-US" altLang="en-US" sz="2400" dirty="0">
                <a:latin typeface="Arial Body"/>
              </a:rPr>
              <a:t>Optimal solution structure is developed</a:t>
            </a:r>
          </a:p>
          <a:p>
            <a:pPr lvl="1"/>
            <a:r>
              <a:rPr lang="en-US" altLang="en-US" sz="2400" dirty="0">
                <a:latin typeface="Arial Body"/>
              </a:rPr>
              <a:t>Value of the optimal solution is recursively defined</a:t>
            </a:r>
          </a:p>
          <a:p>
            <a:pPr lvl="1"/>
            <a:r>
              <a:rPr lang="en-US" altLang="en-US" sz="2400" dirty="0">
                <a:latin typeface="Arial Body"/>
              </a:rPr>
              <a:t>Optimal solution is computed and its value developed in a bottom-up </a:t>
            </a:r>
            <a:r>
              <a:rPr lang="en-US" altLang="en-US" sz="2400" dirty="0" smtClean="0">
                <a:latin typeface="Arial Body"/>
              </a:rPr>
              <a:t>fashion</a:t>
            </a:r>
            <a:endParaRPr lang="en-US" altLang="en-US" sz="2400" dirty="0">
              <a:latin typeface="Arial Body"/>
            </a:endParaRPr>
          </a:p>
        </p:txBody>
      </p:sp>
    </p:spTree>
    <p:extLst>
      <p:ext uri="{BB962C8B-B14F-4D97-AF65-F5344CB8AC3E}">
        <p14:creationId xmlns:p14="http://schemas.microsoft.com/office/powerpoint/2010/main" val="1990420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88680" cy="1097279"/>
          </a:xfrm>
        </p:spPr>
        <p:txBody>
          <a:bodyPr/>
          <a:lstStyle/>
          <a:p>
            <a:r>
              <a:rPr lang="en-US" altLang="en-US" dirty="0" smtClean="0"/>
              <a:t>19.6 Example </a:t>
            </a:r>
            <a:r>
              <a:rPr lang="en-US" altLang="en-US" dirty="0"/>
              <a:t>to Illustrate </a:t>
            </a:r>
            <a:r>
              <a:rPr lang="en-US" altLang="en-US" dirty="0" smtClean="0"/>
              <a:t>Cost-Based Query Optimization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0"/>
            <a:ext cx="8229600" cy="852055"/>
          </a:xfrm>
        </p:spPr>
        <p:txBody>
          <a:bodyPr/>
          <a:lstStyle/>
          <a:p>
            <a:r>
              <a:rPr lang="en-US" altLang="en-US" sz="2400" dirty="0">
                <a:latin typeface="Arial Body"/>
              </a:rPr>
              <a:t>Example: Consider Q2 below and query tree from Figure 19.1(a) on slide </a:t>
            </a:r>
            <a:r>
              <a:rPr lang="en-US" altLang="en-US" sz="2400" dirty="0" smtClean="0">
                <a:latin typeface="Arial Body"/>
              </a:rPr>
              <a:t>6</a:t>
            </a:r>
          </a:p>
        </p:txBody>
      </p:sp>
      <p:pic>
        <p:nvPicPr>
          <p:cNvPr id="4" name="Picture 1" descr="Q 2 colon SELECT P number comma D, n u m comma L name comma Address comma B date, FROM PROJECT comma DEPARTMENT comma EMPLOYEE, WHERE D, n u m equals D number AND M g r underscore s s n equals S s n AND P location equals ‘Stafford’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0583" y="2627849"/>
            <a:ext cx="5662832" cy="1381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2"/>
          </p:nvPr>
        </p:nvSpPr>
        <p:spPr>
          <a:xfrm>
            <a:off x="318654" y="4128642"/>
            <a:ext cx="8229600" cy="1056340"/>
          </a:xfrm>
        </p:spPr>
        <p:txBody>
          <a:bodyPr/>
          <a:lstStyle/>
          <a:p>
            <a:pPr>
              <a:buFont typeface="Arial" panose="020B0604020202020204" pitchFamily="34" charset="0"/>
              <a:buChar char="•"/>
            </a:pPr>
            <a:r>
              <a:rPr lang="en-US" altLang="en-US" sz="2400" dirty="0">
                <a:latin typeface="Arial Body"/>
              </a:rPr>
              <a:t>Information about the relations shown in Figure 19.6 (next slide</a:t>
            </a:r>
            <a:r>
              <a:rPr lang="en-US" altLang="en-US" sz="2400" dirty="0" smtClean="0">
                <a:latin typeface="Arial Body"/>
              </a:rPr>
              <a:t>)</a:t>
            </a:r>
            <a:endParaRPr lang="en-US" altLang="en-US" sz="2400" dirty="0">
              <a:latin typeface="Arial Body"/>
            </a:endParaRPr>
          </a:p>
        </p:txBody>
      </p:sp>
    </p:spTree>
    <p:extLst>
      <p:ext uri="{BB962C8B-B14F-4D97-AF65-F5344CB8AC3E}">
        <p14:creationId xmlns:p14="http://schemas.microsoft.com/office/powerpoint/2010/main" val="172251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19.1 Query </a:t>
            </a:r>
            <a:r>
              <a:rPr lang="en-US" altLang="en-US" dirty="0"/>
              <a:t>Trees and Heuristics for Query Optimization </a:t>
            </a:r>
            <a:r>
              <a:rPr lang="en-US" altLang="en-US" sz="2000" b="0" dirty="0" smtClean="0"/>
              <a:t>(2 </a:t>
            </a:r>
            <a:r>
              <a:rPr lang="en-US" altLang="en-US" sz="2000" b="0" dirty="0"/>
              <a:t>of </a:t>
            </a:r>
            <a:r>
              <a:rPr lang="en-US" altLang="en-US" sz="2000" b="0" dirty="0" smtClean="0"/>
              <a:t>3</a:t>
            </a:r>
            <a:r>
              <a:rPr lang="en-US" altLang="en-US" sz="2000" dirty="0" smtClean="0"/>
              <a:t>)</a:t>
            </a:r>
            <a:endParaRPr lang="en-US" dirty="0"/>
          </a:p>
        </p:txBody>
      </p:sp>
      <p:sp>
        <p:nvSpPr>
          <p:cNvPr id="3" name="Text Placeholder 2"/>
          <p:cNvSpPr>
            <a:spLocks noGrp="1"/>
          </p:cNvSpPr>
          <p:nvPr>
            <p:ph type="body" idx="1"/>
          </p:nvPr>
        </p:nvSpPr>
        <p:spPr>
          <a:xfrm>
            <a:off x="457200" y="1493520"/>
            <a:ext cx="8229600" cy="3453313"/>
          </a:xfrm>
        </p:spPr>
        <p:txBody>
          <a:bodyPr/>
          <a:lstStyle/>
          <a:p>
            <a:r>
              <a:rPr lang="en-US" altLang="en-US" sz="2000" dirty="0">
                <a:latin typeface="Arial Body"/>
              </a:rPr>
              <a:t>Example heuristic rule</a:t>
            </a:r>
          </a:p>
          <a:p>
            <a:pPr lvl="1"/>
            <a:r>
              <a:rPr lang="en-US" altLang="en-US" sz="2000" dirty="0">
                <a:latin typeface="Arial Body"/>
              </a:rPr>
              <a:t>Apply SELECT and PROJECT before JOIN</a:t>
            </a:r>
          </a:p>
          <a:p>
            <a:pPr lvl="2"/>
            <a:r>
              <a:rPr lang="en-US" altLang="en-US" sz="2000" dirty="0">
                <a:latin typeface="Arial Body"/>
              </a:rPr>
              <a:t>Reduces size of files to be joined</a:t>
            </a:r>
          </a:p>
          <a:p>
            <a:r>
              <a:rPr lang="en-US" altLang="en-US" sz="2000" dirty="0">
                <a:latin typeface="Arial Body"/>
              </a:rPr>
              <a:t>Query tree</a:t>
            </a:r>
          </a:p>
          <a:p>
            <a:pPr lvl="1"/>
            <a:r>
              <a:rPr lang="en-US" altLang="en-US" sz="2000" dirty="0">
                <a:latin typeface="Arial Body"/>
              </a:rPr>
              <a:t>Represents relational algebra expression</a:t>
            </a:r>
          </a:p>
          <a:p>
            <a:r>
              <a:rPr lang="en-US" altLang="en-US" sz="2000" dirty="0">
                <a:latin typeface="Arial Body"/>
              </a:rPr>
              <a:t>Query graph</a:t>
            </a:r>
          </a:p>
          <a:p>
            <a:pPr lvl="1"/>
            <a:r>
              <a:rPr lang="en-US" altLang="en-US" sz="2000" dirty="0">
                <a:latin typeface="Arial Body"/>
              </a:rPr>
              <a:t>Represents relational calculus expression</a:t>
            </a:r>
          </a:p>
          <a:p>
            <a:r>
              <a:rPr lang="en-US" altLang="en-US" sz="2000" dirty="0">
                <a:latin typeface="Arial Body"/>
              </a:rPr>
              <a:t>Example for Q2 on next </a:t>
            </a:r>
            <a:r>
              <a:rPr lang="en-US" altLang="en-US" sz="2000" dirty="0" smtClean="0">
                <a:latin typeface="Arial Body"/>
              </a:rPr>
              <a:t>slide</a:t>
            </a:r>
            <a:endParaRPr lang="en-US" altLang="en-US" sz="2000" dirty="0">
              <a:latin typeface="Arial Body"/>
            </a:endParaRPr>
          </a:p>
        </p:txBody>
      </p:sp>
      <p:pic>
        <p:nvPicPr>
          <p:cNvPr id="5" name="Picture 4" descr="SELECT P period P number comma P period D, n u m comma E period L name comma E period Address comma E period B date, FROM PROJECT P comma DEPARTMENT D comma EMPLOYEE E, WHERE P period D, n u m equals D period D number AND D period M g r underscore s s n equals E period S s n AND P period P location equals single quote Stafford single quot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8129" y="5053513"/>
            <a:ext cx="6427741" cy="124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31963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Figure 19.6 Sample </a:t>
            </a:r>
            <a:r>
              <a:rPr lang="en-US" altLang="en-US" dirty="0"/>
              <a:t>Statistical Information for Relations </a:t>
            </a:r>
            <a:r>
              <a:rPr lang="en-US" altLang="en-US"/>
              <a:t>in </a:t>
            </a:r>
            <a:r>
              <a:rPr lang="en-US" altLang="en-US" smtClean="0"/>
              <a:t>Q2</a:t>
            </a:r>
            <a:endParaRPr lang="en-US" dirty="0"/>
          </a:p>
        </p:txBody>
      </p:sp>
      <p:sp>
        <p:nvSpPr>
          <p:cNvPr id="4" name="Text Placeholder 3"/>
          <p:cNvSpPr>
            <a:spLocks noGrp="1"/>
          </p:cNvSpPr>
          <p:nvPr>
            <p:ph type="body" idx="1"/>
          </p:nvPr>
        </p:nvSpPr>
        <p:spPr>
          <a:xfrm>
            <a:off x="457200" y="1600200"/>
            <a:ext cx="8229600" cy="419669"/>
          </a:xfrm>
        </p:spPr>
        <p:txBody>
          <a:bodyPr/>
          <a:lstStyle/>
          <a:p>
            <a:pPr marL="0" indent="0">
              <a:buNone/>
            </a:pPr>
            <a:r>
              <a:rPr lang="en-US" altLang="en-US" sz="2000" dirty="0">
                <a:latin typeface="Arial Body"/>
              </a:rPr>
              <a:t>(a) Column Information </a:t>
            </a:r>
            <a:r>
              <a:rPr lang="en-US" altLang="en-US" sz="2000" dirty="0" smtClean="0">
                <a:latin typeface="Arial Body"/>
              </a:rPr>
              <a:t>(b) </a:t>
            </a:r>
            <a:r>
              <a:rPr lang="en-US" altLang="en-US" sz="2000" dirty="0">
                <a:latin typeface="Arial Body"/>
              </a:rPr>
              <a:t>Table Information </a:t>
            </a:r>
            <a:r>
              <a:rPr lang="en-US" altLang="en-US" sz="2000" dirty="0" smtClean="0">
                <a:latin typeface="Arial Body"/>
              </a:rPr>
              <a:t>(c) </a:t>
            </a:r>
            <a:r>
              <a:rPr lang="en-US" altLang="en-US" sz="2000" dirty="0">
                <a:latin typeface="Arial Body"/>
              </a:rPr>
              <a:t>Index Information</a:t>
            </a:r>
            <a:endParaRPr lang="en-US" sz="2000" dirty="0">
              <a:latin typeface="Arial Body"/>
            </a:endParaRPr>
          </a:p>
        </p:txBody>
      </p:sp>
      <p:pic>
        <p:nvPicPr>
          <p:cNvPr id="5" name="Picture 3" descr="A table lists statistical information in the form of column, table, and index. &#10;The table has three alternatives A, B, and C. A: It has 8 rows and 6 columns. The columns have the following headings from left to right. Table underscore name, Column underscore name, D n u m, N u m underscore distinct, Low underscore value, High underscore value. The row entries are as follows. Row 1. Table underscore name, PROJECT. Column underscore name, P location. D n u m, D number. N u m underscore distinct, 200. Low underscore value, 1. High underscore value, 200. Row 2. Table underscore name, PROJECT. Column underscore name, D number. D n u m, P location. N u m underscore distinct, 2000. Low underscore value, 1. High underscore value, 2000. Row 3. Table underscore name, PROJECT. Column underscore name, P location. D n u m, P number. N u m underscore distinct, 50. Low underscore value, 1. High underscore value, 50. Row 4. Table underscore name, DEPARTMENT. Column underscore name, P number. D n u m, D n o. N u m underscore distinct, 50. Low underscore value, 1. High underscore value, 50. Row 5. Table underscore name, DEPARTMENT. Column underscore name, D n o. D n u m, Salary. N u m underscore distinct, 50. Low underscore value, 1. High underscore value, 50. Row 6. Table underscore name, EMPLOYEE. Column underscore name, Salary. D n u m, M g r underscore s s n. N u m underscore distinct, 10000. Low underscore value, 1. High underscore value, 10000. Row 7. Table underscore name, EMPLOYEE. Column underscore name, M g r underscore s s n. D n u m, S s n. N u m underscore distinct, 50. Low underscore value, 1. High underscore value, 50. Row 8. Table underscore name, EMPLOYEE. Column underscore name, S s n. D n u m, Column underscore name. N u m underscore distinct, 500. Low underscore value, 1. High underscore value, 500. B: It has 3 rows and 3 columns. The columns have the following headings from left to right. Table underscore name, N u m underscore rows, Blocks. The row entries are as follows. Row 1. Table underscore name, PROJECT. N u m underscore rows, 2000. Blocks, 100. Row 2. Table underscore name, DEPARTMENT. N u m underscore rows, 50. Blocks, 5. Row 3. Table underscore name, EMPLOYEE. N u m underscore rows, 2000. Blocks, 2000. B. It has 3 rows and 5 columns. The columns have the following headings from left to right. Index underscore name, Uniqueness, B level asterisk, Leaf underscore blocks, Distinct underscore keys. The row entries are as follows. Row 1. Index underscore name, P R O J underscore P L O C. Uniqueness, NONUNIQUE. B level asterisk, 1. Leaf underscore blocks, 4. Distinct underscore keys, 200. Row 2. Index underscore name, E M P underscore SSN. Uniqueness, UNIQUE. B level asterisk, 1. Leaf underscore blocks, 50. Distinct underscore keys, 10000. Row 3. Index underscore name, E M P underscore S A L. Uniqueness, NONUNIQUE. B level asterisk, 1. Leaf underscore blocks, 50. Distinct underscore keys, 500."/>
          <p:cNvPicPr>
            <a:picLocks noChangeAspect="1"/>
          </p:cNvPicPr>
          <p:nvPr/>
        </p:nvPicPr>
        <p:blipFill rotWithShape="1">
          <a:blip r:embed="rId2">
            <a:extLst>
              <a:ext uri="{28A0092B-C50C-407E-A947-70E740481C1C}">
                <a14:useLocalDpi xmlns:a14="http://schemas.microsoft.com/office/drawing/2010/main" val="0"/>
              </a:ext>
            </a:extLst>
          </a:blip>
          <a:srcRect b="5870"/>
          <a:stretch/>
        </p:blipFill>
        <p:spPr bwMode="auto">
          <a:xfrm>
            <a:off x="2177797" y="2114195"/>
            <a:ext cx="4788405" cy="376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2"/>
          </p:nvPr>
        </p:nvSpPr>
        <p:spPr>
          <a:xfrm>
            <a:off x="457200" y="5977723"/>
            <a:ext cx="8229600" cy="380456"/>
          </a:xfrm>
        </p:spPr>
        <p:txBody>
          <a:bodyPr/>
          <a:lstStyle/>
          <a:p>
            <a:pPr marL="0" indent="0">
              <a:buNone/>
            </a:pPr>
            <a:r>
              <a:rPr lang="en-US" sz="1800" dirty="0" smtClean="0">
                <a:latin typeface="+mn-lt"/>
              </a:rPr>
              <a:t>*</a:t>
            </a:r>
            <a:r>
              <a:rPr lang="en-US" sz="100" dirty="0" smtClean="0">
                <a:latin typeface="+mn-lt"/>
              </a:rPr>
              <a:t> </a:t>
            </a:r>
            <a:r>
              <a:rPr lang="en-US" sz="1800" dirty="0" smtClean="0">
                <a:latin typeface="+mn-lt"/>
              </a:rPr>
              <a:t>B</a:t>
            </a:r>
            <a:r>
              <a:rPr lang="en-US" sz="100" dirty="0" smtClean="0">
                <a:latin typeface="+mn-lt"/>
              </a:rPr>
              <a:t> </a:t>
            </a:r>
            <a:r>
              <a:rPr lang="en-US" sz="1800" dirty="0" smtClean="0">
                <a:latin typeface="+mn-lt"/>
              </a:rPr>
              <a:t>level is the number of levels without the leaf level.</a:t>
            </a:r>
            <a:endParaRPr lang="en-US" sz="1800" dirty="0">
              <a:latin typeface="+mn-lt"/>
            </a:endParaRPr>
          </a:p>
        </p:txBody>
      </p:sp>
    </p:spTree>
    <p:extLst>
      <p:ext uri="{BB962C8B-B14F-4D97-AF65-F5344CB8AC3E}">
        <p14:creationId xmlns:p14="http://schemas.microsoft.com/office/powerpoint/2010/main" val="1247168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19.6 Example </a:t>
            </a:r>
            <a:r>
              <a:rPr lang="en-US" altLang="en-US" dirty="0"/>
              <a:t>to Illustrate </a:t>
            </a:r>
            <a:r>
              <a:rPr lang="en-US" altLang="en-US" dirty="0" smtClean="0"/>
              <a:t>Cost-Based Query </a:t>
            </a:r>
            <a:r>
              <a:rPr lang="en-US" altLang="en-US" dirty="0"/>
              <a:t>Optimization </a:t>
            </a:r>
            <a:r>
              <a:rPr lang="en-US" altLang="en-US" sz="2000" b="0" dirty="0" smtClean="0"/>
              <a:t>(2 of </a:t>
            </a:r>
            <a:r>
              <a:rPr lang="en-US" altLang="en-US" sz="2000" b="0" dirty="0"/>
              <a:t>2)</a:t>
            </a:r>
            <a:endParaRPr lang="en-US" dirty="0"/>
          </a:p>
        </p:txBody>
      </p:sp>
      <p:sp>
        <p:nvSpPr>
          <p:cNvPr id="4" name="Text Placeholder 3"/>
          <p:cNvSpPr>
            <a:spLocks noGrp="1"/>
          </p:cNvSpPr>
          <p:nvPr>
            <p:ph type="body" idx="1"/>
          </p:nvPr>
        </p:nvSpPr>
        <p:spPr>
          <a:xfrm>
            <a:off x="457200" y="1600200"/>
            <a:ext cx="8229600" cy="1566081"/>
          </a:xfrm>
        </p:spPr>
        <p:txBody>
          <a:bodyPr/>
          <a:lstStyle/>
          <a:p>
            <a:r>
              <a:rPr lang="en-US" altLang="en-US" sz="2400" dirty="0" smtClean="0">
                <a:latin typeface="Arial Body"/>
              </a:rPr>
              <a:t>Assume optimizer considers only left-deep trees</a:t>
            </a:r>
          </a:p>
          <a:p>
            <a:r>
              <a:rPr lang="en-US" altLang="en-US" sz="2400" dirty="0" smtClean="0">
                <a:latin typeface="Arial Body"/>
              </a:rPr>
              <a:t>Evaluate potential join orders</a:t>
            </a:r>
          </a:p>
          <a:p>
            <a:pPr lvl="1"/>
            <a:r>
              <a:rPr lang="en-US" altLang="en-US" sz="2400" dirty="0" smtClean="0">
                <a:latin typeface="Arial Body"/>
              </a:rPr>
              <a:t> </a:t>
            </a:r>
            <a:endParaRPr lang="en-US" altLang="en-US" sz="2400" dirty="0">
              <a:latin typeface="Arial Body"/>
            </a:endParaRPr>
          </a:p>
        </p:txBody>
      </p:sp>
      <p:pic>
        <p:nvPicPr>
          <p:cNvPr id="12" name="Picture 11" descr="PROJECT join DEPARTMENT join EMPLOYE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771" y="2724158"/>
            <a:ext cx="5099458" cy="272950"/>
          </a:xfrm>
          <a:prstGeom prst="rect">
            <a:avLst/>
          </a:prstGeom>
        </p:spPr>
      </p:pic>
      <p:sp>
        <p:nvSpPr>
          <p:cNvPr id="5" name="Content Placeholder 4"/>
          <p:cNvSpPr>
            <a:spLocks noGrp="1"/>
          </p:cNvSpPr>
          <p:nvPr>
            <p:ph sz="quarter" idx="14"/>
          </p:nvPr>
        </p:nvSpPr>
        <p:spPr>
          <a:xfrm>
            <a:off x="558208" y="3046424"/>
            <a:ext cx="811671" cy="609600"/>
          </a:xfrm>
        </p:spPr>
        <p:txBody>
          <a:bodyPr/>
          <a:lstStyle/>
          <a:p>
            <a:pPr lvl="1"/>
            <a:r>
              <a:rPr lang="en-US" sz="2400" dirty="0" smtClean="0"/>
              <a:t> </a:t>
            </a:r>
            <a:endParaRPr lang="en-US" sz="2400" dirty="0"/>
          </a:p>
        </p:txBody>
      </p:sp>
      <p:pic>
        <p:nvPicPr>
          <p:cNvPr id="13" name="Picture 12" descr="DEPARTMENT join PROJECT join EMPLOYE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771" y="3195825"/>
            <a:ext cx="5123560" cy="302573"/>
          </a:xfrm>
          <a:prstGeom prst="rect">
            <a:avLst/>
          </a:prstGeom>
        </p:spPr>
      </p:pic>
      <p:sp>
        <p:nvSpPr>
          <p:cNvPr id="3" name="Content Placeholder 2"/>
          <p:cNvSpPr>
            <a:spLocks noGrp="1"/>
          </p:cNvSpPr>
          <p:nvPr>
            <p:ph sz="quarter" idx="13"/>
          </p:nvPr>
        </p:nvSpPr>
        <p:spPr>
          <a:xfrm>
            <a:off x="549561" y="3530191"/>
            <a:ext cx="915854" cy="558800"/>
          </a:xfrm>
        </p:spPr>
        <p:txBody>
          <a:bodyPr/>
          <a:lstStyle/>
          <a:p>
            <a:pPr lvl="1"/>
            <a:r>
              <a:rPr lang="en-US" sz="2400" dirty="0" smtClean="0">
                <a:latin typeface="+mn-lt"/>
              </a:rPr>
              <a:t> </a:t>
            </a:r>
            <a:endParaRPr lang="en-US" sz="2400" dirty="0">
              <a:latin typeface="+mn-lt"/>
            </a:endParaRPr>
          </a:p>
        </p:txBody>
      </p:sp>
      <p:pic>
        <p:nvPicPr>
          <p:cNvPr id="15" name="Picture 14" descr="DEPARTMENT join EMPLOYEE join PROJEC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941" y="3705843"/>
            <a:ext cx="5331597" cy="237891"/>
          </a:xfrm>
          <a:prstGeom prst="rect">
            <a:avLst/>
          </a:prstGeom>
        </p:spPr>
      </p:pic>
      <p:sp>
        <p:nvSpPr>
          <p:cNvPr id="8" name="Content Placeholder 7"/>
          <p:cNvSpPr>
            <a:spLocks noGrp="1"/>
          </p:cNvSpPr>
          <p:nvPr>
            <p:ph sz="quarter" idx="17"/>
          </p:nvPr>
        </p:nvSpPr>
        <p:spPr>
          <a:xfrm>
            <a:off x="558208" y="3978290"/>
            <a:ext cx="907207" cy="500063"/>
          </a:xfrm>
        </p:spPr>
        <p:txBody>
          <a:bodyPr/>
          <a:lstStyle/>
          <a:p>
            <a:pPr lvl="1"/>
            <a:r>
              <a:rPr lang="en-US" sz="2400" dirty="0" smtClean="0">
                <a:latin typeface="+mn-lt"/>
              </a:rPr>
              <a:t> </a:t>
            </a:r>
            <a:endParaRPr lang="en-US" sz="2400" dirty="0">
              <a:latin typeface="+mn-lt"/>
            </a:endParaRPr>
          </a:p>
        </p:txBody>
      </p:sp>
      <p:pic>
        <p:nvPicPr>
          <p:cNvPr id="18" name="Picture 17" descr="EMPLOYEE join DEPARTMENT join PROJE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2090" y="4155066"/>
            <a:ext cx="5233406" cy="267497"/>
          </a:xfrm>
          <a:prstGeom prst="rect">
            <a:avLst/>
          </a:prstGeom>
        </p:spPr>
      </p:pic>
    </p:spTree>
    <p:extLst>
      <p:ext uri="{BB962C8B-B14F-4D97-AF65-F5344CB8AC3E}">
        <p14:creationId xmlns:p14="http://schemas.microsoft.com/office/powerpoint/2010/main" val="2789236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19.7 Additional </a:t>
            </a:r>
            <a:r>
              <a:rPr lang="en-US" altLang="en-US" dirty="0"/>
              <a:t>Issues </a:t>
            </a:r>
            <a:r>
              <a:rPr lang="en-US" altLang="en-US" dirty="0" smtClean="0"/>
              <a:t>Related to Query Optimization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rPr>
              <a:t>Displaying the system’s query execution plan</a:t>
            </a:r>
          </a:p>
          <a:p>
            <a:pPr lvl="1"/>
            <a:r>
              <a:rPr lang="en-US" altLang="en-US" sz="2400" dirty="0">
                <a:latin typeface="Arial Body"/>
              </a:rPr>
              <a:t>Oracle syntax</a:t>
            </a:r>
          </a:p>
          <a:p>
            <a:pPr lvl="2"/>
            <a:r>
              <a:rPr lang="en-US" altLang="en-US" sz="2400" dirty="0">
                <a:latin typeface="Arial Body"/>
              </a:rPr>
              <a:t>EXPLAIN PLAN </a:t>
            </a:r>
            <a:r>
              <a:rPr lang="en-US" altLang="en-US" sz="2400" dirty="0" smtClean="0">
                <a:latin typeface="Arial Body"/>
              </a:rPr>
              <a:t>FOR</a:t>
            </a:r>
            <a:endParaRPr lang="en-US" altLang="en-US" sz="2400" dirty="0">
              <a:latin typeface="Arial Body"/>
            </a:endParaRPr>
          </a:p>
        </p:txBody>
      </p:sp>
      <p:graphicFrame>
        <p:nvGraphicFramePr>
          <p:cNvPr id="4" name="Object 3" descr="left angle bracket S Q L query right angle bracket"/>
          <p:cNvGraphicFramePr>
            <a:graphicFrameLocks noChangeAspect="1"/>
          </p:cNvGraphicFramePr>
          <p:nvPr>
            <p:extLst>
              <p:ext uri="{D42A27DB-BD31-4B8C-83A1-F6EECF244321}">
                <p14:modId xmlns:p14="http://schemas.microsoft.com/office/powerpoint/2010/main" val="3324425687"/>
              </p:ext>
            </p:extLst>
          </p:nvPr>
        </p:nvGraphicFramePr>
        <p:xfrm>
          <a:off x="4619771" y="2565772"/>
          <a:ext cx="2033519" cy="411856"/>
        </p:xfrm>
        <a:graphic>
          <a:graphicData uri="http://schemas.openxmlformats.org/presentationml/2006/ole">
            <mc:AlternateContent xmlns:mc="http://schemas.openxmlformats.org/markup-compatibility/2006">
              <mc:Choice xmlns:v="urn:schemas-microsoft-com:vml" Requires="v">
                <p:oleObj spid="_x0000_s7290" name="Equation" r:id="rId3" imgW="1002960" imgH="203040" progId="Equation.DSMT4">
                  <p:embed/>
                </p:oleObj>
              </mc:Choice>
              <mc:Fallback>
                <p:oleObj name="Equation" r:id="rId3" imgW="1002960" imgH="203040" progId="Equation.DSMT4">
                  <p:embed/>
                  <p:pic>
                    <p:nvPicPr>
                      <p:cNvPr id="0" name=""/>
                      <p:cNvPicPr/>
                      <p:nvPr/>
                    </p:nvPicPr>
                    <p:blipFill>
                      <a:blip r:embed="rId4"/>
                      <a:stretch>
                        <a:fillRect/>
                      </a:stretch>
                    </p:blipFill>
                    <p:spPr>
                      <a:xfrm>
                        <a:off x="4619771" y="2565772"/>
                        <a:ext cx="2033519" cy="411856"/>
                      </a:xfrm>
                      <a:prstGeom prst="rect">
                        <a:avLst/>
                      </a:prstGeom>
                    </p:spPr>
                  </p:pic>
                </p:oleObj>
              </mc:Fallback>
            </mc:AlternateContent>
          </a:graphicData>
        </a:graphic>
      </p:graphicFrame>
      <p:sp>
        <p:nvSpPr>
          <p:cNvPr id="5" name="Text Placeholder 4"/>
          <p:cNvSpPr>
            <a:spLocks noGrp="1"/>
          </p:cNvSpPr>
          <p:nvPr>
            <p:ph type="body" idx="2"/>
          </p:nvPr>
        </p:nvSpPr>
        <p:spPr>
          <a:xfrm>
            <a:off x="459728" y="3008002"/>
            <a:ext cx="8229600" cy="1331985"/>
          </a:xfrm>
        </p:spPr>
        <p:txBody>
          <a:bodyPr/>
          <a:lstStyle/>
          <a:p>
            <a:pPr lvl="1"/>
            <a:r>
              <a:rPr lang="en-US" altLang="en-US" sz="2400" dirty="0" smtClean="0">
                <a:latin typeface="Arial Body"/>
              </a:rPr>
              <a:t>I</a:t>
            </a:r>
            <a:r>
              <a:rPr lang="en-US" altLang="en-US" sz="100" dirty="0" smtClean="0">
                <a:latin typeface="Arial Body"/>
              </a:rPr>
              <a:t> </a:t>
            </a:r>
            <a:r>
              <a:rPr lang="en-US" altLang="en-US" sz="2400" dirty="0">
                <a:latin typeface="Arial Body"/>
              </a:rPr>
              <a:t>B</a:t>
            </a:r>
            <a:r>
              <a:rPr lang="en-US" altLang="en-US" sz="100" dirty="0">
                <a:latin typeface="Arial Body"/>
              </a:rPr>
              <a:t> </a:t>
            </a:r>
            <a:r>
              <a:rPr lang="en-US" altLang="en-US" sz="2400" dirty="0">
                <a:latin typeface="Arial Body"/>
              </a:rPr>
              <a:t>M </a:t>
            </a:r>
            <a:r>
              <a:rPr lang="en-US" altLang="en-US" sz="2400" dirty="0" smtClean="0">
                <a:latin typeface="Arial Body"/>
              </a:rPr>
              <a:t>D</a:t>
            </a:r>
            <a:r>
              <a:rPr lang="en-US" altLang="en-US" sz="100" dirty="0" smtClean="0">
                <a:latin typeface="Arial Body"/>
              </a:rPr>
              <a:t> </a:t>
            </a:r>
            <a:r>
              <a:rPr lang="en-US" altLang="en-US" sz="2400" dirty="0" smtClean="0">
                <a:latin typeface="Arial Body"/>
              </a:rPr>
              <a:t>B2 </a:t>
            </a:r>
            <a:r>
              <a:rPr lang="en-US" altLang="en-US" sz="2400" dirty="0">
                <a:latin typeface="Arial Body"/>
              </a:rPr>
              <a:t>syntax</a:t>
            </a:r>
          </a:p>
          <a:p>
            <a:pPr lvl="2"/>
            <a:r>
              <a:rPr lang="en-US" altLang="en-US" sz="2400" dirty="0">
                <a:latin typeface="Arial Body"/>
              </a:rPr>
              <a:t>EXPLAIN PLAN SELECTION [additional options] FOR</a:t>
            </a:r>
            <a:endParaRPr lang="en-US" sz="2400" dirty="0"/>
          </a:p>
        </p:txBody>
      </p:sp>
      <p:graphicFrame>
        <p:nvGraphicFramePr>
          <p:cNvPr id="7" name="Object 6" descr="left angle bracket S Q L query right angle bracket"/>
          <p:cNvGraphicFramePr>
            <a:graphicFrameLocks noChangeAspect="1"/>
          </p:cNvGraphicFramePr>
          <p:nvPr>
            <p:extLst>
              <p:ext uri="{D42A27DB-BD31-4B8C-83A1-F6EECF244321}">
                <p14:modId xmlns:p14="http://schemas.microsoft.com/office/powerpoint/2010/main" val="3982492642"/>
              </p:ext>
            </p:extLst>
          </p:nvPr>
        </p:nvGraphicFramePr>
        <p:xfrm>
          <a:off x="2346975" y="3923168"/>
          <a:ext cx="1993450" cy="403741"/>
        </p:xfrm>
        <a:graphic>
          <a:graphicData uri="http://schemas.openxmlformats.org/presentationml/2006/ole">
            <mc:AlternateContent xmlns:mc="http://schemas.openxmlformats.org/markup-compatibility/2006">
              <mc:Choice xmlns:v="urn:schemas-microsoft-com:vml" Requires="v">
                <p:oleObj spid="_x0000_s7291" name="Equation" r:id="rId5" imgW="1002960" imgH="203040" progId="Equation.DSMT4">
                  <p:embed/>
                </p:oleObj>
              </mc:Choice>
              <mc:Fallback>
                <p:oleObj name="Equation" r:id="rId5" imgW="1002960" imgH="203040" progId="Equation.DSMT4">
                  <p:embed/>
                  <p:pic>
                    <p:nvPicPr>
                      <p:cNvPr id="0" name=""/>
                      <p:cNvPicPr/>
                      <p:nvPr/>
                    </p:nvPicPr>
                    <p:blipFill>
                      <a:blip r:embed="rId6"/>
                      <a:stretch>
                        <a:fillRect/>
                      </a:stretch>
                    </p:blipFill>
                    <p:spPr>
                      <a:xfrm>
                        <a:off x="2346975" y="3923168"/>
                        <a:ext cx="1993450" cy="403741"/>
                      </a:xfrm>
                      <a:prstGeom prst="rect">
                        <a:avLst/>
                      </a:prstGeom>
                    </p:spPr>
                  </p:pic>
                </p:oleObj>
              </mc:Fallback>
            </mc:AlternateContent>
          </a:graphicData>
        </a:graphic>
      </p:graphicFrame>
      <p:sp>
        <p:nvSpPr>
          <p:cNvPr id="6" name="Content Placeholder 5"/>
          <p:cNvSpPr>
            <a:spLocks noGrp="1"/>
          </p:cNvSpPr>
          <p:nvPr>
            <p:ph sz="quarter" idx="13"/>
          </p:nvPr>
        </p:nvSpPr>
        <p:spPr>
          <a:xfrm>
            <a:off x="457200" y="4285395"/>
            <a:ext cx="8226425" cy="1685010"/>
          </a:xfrm>
        </p:spPr>
        <p:txBody>
          <a:bodyPr/>
          <a:lstStyle/>
          <a:p>
            <a:pPr lvl="1" indent="-284400"/>
            <a:r>
              <a:rPr lang="en-US" altLang="en-US" sz="2400" dirty="0">
                <a:latin typeface="Arial Body"/>
              </a:rPr>
              <a:t>S</a:t>
            </a:r>
            <a:r>
              <a:rPr lang="en-US" altLang="en-US" sz="100" dirty="0">
                <a:latin typeface="Arial Body"/>
              </a:rPr>
              <a:t> </a:t>
            </a:r>
            <a:r>
              <a:rPr lang="en-US" altLang="en-US" sz="2400" dirty="0">
                <a:latin typeface="Arial Body"/>
              </a:rPr>
              <a:t>Q</a:t>
            </a:r>
            <a:r>
              <a:rPr lang="en-US" altLang="en-US" sz="100" dirty="0">
                <a:latin typeface="Arial Body"/>
              </a:rPr>
              <a:t> </a:t>
            </a:r>
            <a:r>
              <a:rPr lang="en-US" altLang="en-US" sz="2400" dirty="0">
                <a:latin typeface="Arial Body"/>
              </a:rPr>
              <a:t>L server syntax</a:t>
            </a:r>
          </a:p>
          <a:p>
            <a:pPr lvl="2" indent="-230400"/>
            <a:r>
              <a:rPr lang="en-US" altLang="en-US" sz="2400" dirty="0">
                <a:latin typeface="Arial Body"/>
              </a:rPr>
              <a:t>SET SHOWPLAN_TEXT ON or SET SHOWPLAN_XML ON or SET SHOWPLAN_ALL ON</a:t>
            </a:r>
            <a:endParaRPr lang="en-US" dirty="0"/>
          </a:p>
        </p:txBody>
      </p:sp>
    </p:spTree>
    <p:extLst>
      <p:ext uri="{BB962C8B-B14F-4D97-AF65-F5344CB8AC3E}">
        <p14:creationId xmlns:p14="http://schemas.microsoft.com/office/powerpoint/2010/main" val="73270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smtClean="0"/>
              <a:t>19.7 Additional </a:t>
            </a:r>
            <a:r>
              <a:rPr lang="en-US" altLang="en-US" dirty="0"/>
              <a:t>Issues </a:t>
            </a:r>
            <a:r>
              <a:rPr lang="en-US" altLang="en-US" dirty="0" smtClean="0"/>
              <a:t>Related to </a:t>
            </a:r>
            <a:r>
              <a:rPr lang="en-US" altLang="en-US" dirty="0"/>
              <a:t>Query Optimization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0"/>
            <a:ext cx="8229600" cy="4772891"/>
          </a:xfrm>
        </p:spPr>
        <p:txBody>
          <a:bodyPr/>
          <a:lstStyle/>
          <a:p>
            <a:r>
              <a:rPr lang="en-US" altLang="en-US" sz="2400" dirty="0">
                <a:latin typeface="Arial Body"/>
              </a:rPr>
              <a:t>Size estimation of other operations</a:t>
            </a:r>
          </a:p>
          <a:p>
            <a:pPr lvl="1"/>
            <a:r>
              <a:rPr lang="en-US" altLang="en-US" sz="2400" dirty="0">
                <a:latin typeface="Arial Body"/>
              </a:rPr>
              <a:t>Projection</a:t>
            </a:r>
          </a:p>
          <a:p>
            <a:pPr lvl="1"/>
            <a:r>
              <a:rPr lang="en-US" altLang="en-US" sz="2400" dirty="0">
                <a:latin typeface="Arial Body"/>
              </a:rPr>
              <a:t>Set operations</a:t>
            </a:r>
          </a:p>
          <a:p>
            <a:pPr lvl="1"/>
            <a:r>
              <a:rPr lang="en-US" altLang="en-US" sz="2400" dirty="0">
                <a:latin typeface="Arial Body"/>
              </a:rPr>
              <a:t>Aggregation</a:t>
            </a:r>
          </a:p>
          <a:p>
            <a:pPr lvl="1"/>
            <a:r>
              <a:rPr lang="en-US" altLang="en-US" sz="2400" dirty="0">
                <a:latin typeface="Arial Body"/>
              </a:rPr>
              <a:t>Outer join</a:t>
            </a:r>
          </a:p>
          <a:p>
            <a:r>
              <a:rPr lang="en-US" altLang="en-US" sz="2400" dirty="0">
                <a:latin typeface="Arial Body"/>
              </a:rPr>
              <a:t>Plan caching</a:t>
            </a:r>
          </a:p>
          <a:p>
            <a:pPr lvl="1"/>
            <a:r>
              <a:rPr lang="en-US" altLang="en-US" sz="2400" dirty="0">
                <a:latin typeface="Arial Body"/>
              </a:rPr>
              <a:t>Plan stored by query optimizer for later use by same queries with different parameters</a:t>
            </a:r>
          </a:p>
          <a:p>
            <a:r>
              <a:rPr lang="en-US" altLang="en-US" sz="2400" dirty="0">
                <a:latin typeface="Arial Body"/>
              </a:rPr>
              <a:t>Top k-results optimization</a:t>
            </a:r>
          </a:p>
          <a:p>
            <a:pPr lvl="1"/>
            <a:r>
              <a:rPr lang="en-US" altLang="en-US" sz="2400" dirty="0">
                <a:latin typeface="Arial Body"/>
              </a:rPr>
              <a:t>Limits strategy </a:t>
            </a:r>
            <a:r>
              <a:rPr lang="en-US" altLang="en-US" sz="2400" dirty="0" smtClean="0">
                <a:latin typeface="Arial Body"/>
              </a:rPr>
              <a:t>generation</a:t>
            </a:r>
            <a:endParaRPr lang="en-US" altLang="en-US" sz="2400" dirty="0">
              <a:latin typeface="Arial Body"/>
            </a:endParaRPr>
          </a:p>
        </p:txBody>
      </p:sp>
    </p:spTree>
    <p:extLst>
      <p:ext uri="{BB962C8B-B14F-4D97-AF65-F5344CB8AC3E}">
        <p14:creationId xmlns:p14="http://schemas.microsoft.com/office/powerpoint/2010/main" val="2357670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19.8 An </a:t>
            </a:r>
            <a:r>
              <a:rPr lang="en-US" altLang="en-US" dirty="0"/>
              <a:t>Example of Query Optimization </a:t>
            </a:r>
            <a:r>
              <a:rPr lang="en-US" altLang="en-US" dirty="0" smtClean="0"/>
              <a:t>in Data </a:t>
            </a:r>
            <a:r>
              <a:rPr lang="en-US" altLang="en-US" dirty="0"/>
              <a:t>Warehouses</a:t>
            </a:r>
            <a:endParaRPr lang="en-US" dirty="0"/>
          </a:p>
        </p:txBody>
      </p:sp>
      <p:sp>
        <p:nvSpPr>
          <p:cNvPr id="3" name="Text Placeholder 2"/>
          <p:cNvSpPr>
            <a:spLocks noGrp="1"/>
          </p:cNvSpPr>
          <p:nvPr>
            <p:ph type="body" idx="1"/>
          </p:nvPr>
        </p:nvSpPr>
        <p:spPr/>
        <p:txBody>
          <a:bodyPr/>
          <a:lstStyle/>
          <a:p>
            <a:r>
              <a:rPr lang="en-US" altLang="en-US" sz="2400" dirty="0">
                <a:latin typeface="Arial Body"/>
              </a:rPr>
              <a:t>Star transformation optimization</a:t>
            </a:r>
          </a:p>
          <a:p>
            <a:pPr lvl="1"/>
            <a:r>
              <a:rPr lang="en-US" altLang="en-US" sz="2400" dirty="0">
                <a:latin typeface="Arial Body"/>
              </a:rPr>
              <a:t>Goal: access a reduced set of data from the fact table and avoid using a full table scan on it</a:t>
            </a:r>
          </a:p>
          <a:p>
            <a:pPr lvl="1"/>
            <a:r>
              <a:rPr lang="en-US" altLang="en-US" sz="2400" dirty="0">
                <a:latin typeface="Arial Body"/>
              </a:rPr>
              <a:t>Classic star transformation</a:t>
            </a:r>
          </a:p>
          <a:p>
            <a:pPr lvl="1"/>
            <a:r>
              <a:rPr lang="en-US" altLang="en-US" sz="2400" dirty="0">
                <a:latin typeface="Arial Body"/>
              </a:rPr>
              <a:t>Bitmap index star transformation</a:t>
            </a:r>
          </a:p>
          <a:p>
            <a:r>
              <a:rPr lang="en-US" altLang="en-US" sz="2400" dirty="0">
                <a:latin typeface="Arial Body"/>
              </a:rPr>
              <a:t>Joining </a:t>
            </a:r>
            <a:r>
              <a:rPr lang="en-US" altLang="en-US" sz="2400" dirty="0" smtClean="0">
                <a:latin typeface="Arial Body"/>
              </a:rPr>
              <a:t>back</a:t>
            </a:r>
            <a:endParaRPr lang="en-US" altLang="en-US" sz="2400" dirty="0">
              <a:latin typeface="Arial Body"/>
            </a:endParaRPr>
          </a:p>
        </p:txBody>
      </p:sp>
    </p:spTree>
    <p:extLst>
      <p:ext uri="{BB962C8B-B14F-4D97-AF65-F5344CB8AC3E}">
        <p14:creationId xmlns:p14="http://schemas.microsoft.com/office/powerpoint/2010/main" val="2598319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77200" cy="1097279"/>
          </a:xfrm>
        </p:spPr>
        <p:txBody>
          <a:bodyPr/>
          <a:lstStyle/>
          <a:p>
            <a:r>
              <a:rPr lang="en-US" altLang="en-US" dirty="0" smtClean="0"/>
              <a:t>19.9 Overview </a:t>
            </a:r>
            <a:r>
              <a:rPr lang="en-US" altLang="en-US" dirty="0"/>
              <a:t>of Query Optimization in </a:t>
            </a:r>
            <a:r>
              <a:rPr lang="en-US" altLang="en-US" dirty="0" smtClean="0"/>
              <a:t>Oracle </a:t>
            </a:r>
            <a:r>
              <a:rPr lang="en-US" altLang="en-US" sz="2000" b="0" dirty="0" smtClean="0"/>
              <a:t>(1 of 2)</a:t>
            </a:r>
            <a:endParaRPr lang="en-US" sz="2000" b="0" dirty="0"/>
          </a:p>
        </p:txBody>
      </p:sp>
      <p:sp>
        <p:nvSpPr>
          <p:cNvPr id="3" name="Text Placeholder 2"/>
          <p:cNvSpPr>
            <a:spLocks noGrp="1"/>
          </p:cNvSpPr>
          <p:nvPr>
            <p:ph type="body" idx="1"/>
          </p:nvPr>
        </p:nvSpPr>
        <p:spPr>
          <a:xfrm>
            <a:off x="457200" y="1565564"/>
            <a:ext cx="8229600" cy="4712999"/>
          </a:xfrm>
        </p:spPr>
        <p:txBody>
          <a:bodyPr/>
          <a:lstStyle/>
          <a:p>
            <a:r>
              <a:rPr lang="en-US" altLang="en-US" sz="2400" dirty="0">
                <a:latin typeface="Arial Body"/>
              </a:rPr>
              <a:t>Physical optimizer is cost-based</a:t>
            </a:r>
          </a:p>
          <a:p>
            <a:r>
              <a:rPr lang="en-US" altLang="en-US" sz="2400" dirty="0">
                <a:latin typeface="Arial Body"/>
              </a:rPr>
              <a:t>Scope is a single query block</a:t>
            </a:r>
          </a:p>
          <a:p>
            <a:r>
              <a:rPr lang="en-US" altLang="en-US" sz="2400" dirty="0">
                <a:latin typeface="Arial Body"/>
              </a:rPr>
              <a:t>Calculates cost based on object statistics, estimated resource use and memory needed</a:t>
            </a:r>
          </a:p>
          <a:p>
            <a:r>
              <a:rPr lang="en-US" altLang="en-US" sz="2400" dirty="0">
                <a:latin typeface="Arial Body"/>
              </a:rPr>
              <a:t>Global query optimizer</a:t>
            </a:r>
          </a:p>
          <a:p>
            <a:pPr lvl="1"/>
            <a:r>
              <a:rPr lang="en-US" altLang="en-US" sz="2400" dirty="0">
                <a:latin typeface="Arial Body"/>
              </a:rPr>
              <a:t>Integrates logical transformation and physical optimization phases to generate optimal plan for entire query tree</a:t>
            </a:r>
          </a:p>
          <a:p>
            <a:r>
              <a:rPr lang="en-US" altLang="en-US" sz="2400" dirty="0">
                <a:latin typeface="Arial Body"/>
              </a:rPr>
              <a:t>Adaptive optimization</a:t>
            </a:r>
          </a:p>
          <a:p>
            <a:pPr lvl="1"/>
            <a:r>
              <a:rPr lang="en-US" altLang="en-US" sz="2400" dirty="0">
                <a:latin typeface="Arial Body"/>
              </a:rPr>
              <a:t>Feedback loop used to improve on previous </a:t>
            </a:r>
            <a:r>
              <a:rPr lang="en-US" altLang="en-US" sz="2400" dirty="0" smtClean="0">
                <a:latin typeface="Arial Body"/>
              </a:rPr>
              <a:t>decisions</a:t>
            </a:r>
            <a:endParaRPr lang="en-US" altLang="en-US" sz="2400" dirty="0">
              <a:latin typeface="Arial Body"/>
            </a:endParaRPr>
          </a:p>
        </p:txBody>
      </p:sp>
    </p:spTree>
    <p:extLst>
      <p:ext uri="{BB962C8B-B14F-4D97-AF65-F5344CB8AC3E}">
        <p14:creationId xmlns:p14="http://schemas.microsoft.com/office/powerpoint/2010/main" val="1208093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61960" cy="1097279"/>
          </a:xfrm>
        </p:spPr>
        <p:txBody>
          <a:bodyPr/>
          <a:lstStyle/>
          <a:p>
            <a:r>
              <a:rPr lang="en-US" altLang="en-US" dirty="0" smtClean="0"/>
              <a:t>19.9 Overview </a:t>
            </a:r>
            <a:r>
              <a:rPr lang="en-US" altLang="en-US" dirty="0"/>
              <a:t>of Query Optimization in Oracle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r>
              <a:rPr lang="en-US" altLang="en-US" sz="2400" dirty="0">
                <a:latin typeface="Arial Body"/>
              </a:rPr>
              <a:t>Array processing</a:t>
            </a:r>
          </a:p>
          <a:p>
            <a:r>
              <a:rPr lang="en-US" altLang="en-US" sz="2400" dirty="0">
                <a:latin typeface="Arial Body"/>
              </a:rPr>
              <a:t>Hints</a:t>
            </a:r>
          </a:p>
          <a:p>
            <a:pPr lvl="1"/>
            <a:r>
              <a:rPr lang="en-US" altLang="en-US" sz="2400" dirty="0">
                <a:latin typeface="Arial Body"/>
              </a:rPr>
              <a:t>Specified by application developer</a:t>
            </a:r>
          </a:p>
          <a:p>
            <a:pPr lvl="1"/>
            <a:r>
              <a:rPr lang="en-US" altLang="en-US" sz="2400" dirty="0">
                <a:latin typeface="Arial Body"/>
              </a:rPr>
              <a:t>Embedded in text of </a:t>
            </a:r>
            <a:r>
              <a:rPr lang="en-US" altLang="en-US" sz="2400" dirty="0" smtClean="0">
                <a:latin typeface="Arial Body"/>
              </a:rPr>
              <a:t>S</a:t>
            </a:r>
            <a:r>
              <a:rPr lang="en-US" altLang="en-US" sz="100" dirty="0" smtClean="0">
                <a:latin typeface="Arial Body"/>
              </a:rPr>
              <a:t> </a:t>
            </a:r>
            <a:r>
              <a:rPr lang="en-US" altLang="en-US" sz="2400" dirty="0" smtClean="0">
                <a:latin typeface="Arial Body"/>
              </a:rPr>
              <a:t>Q</a:t>
            </a:r>
            <a:r>
              <a:rPr lang="en-US" altLang="en-US" sz="100" dirty="0" smtClean="0">
                <a:latin typeface="Arial Body"/>
              </a:rPr>
              <a:t> </a:t>
            </a:r>
            <a:r>
              <a:rPr lang="en-US" altLang="en-US" sz="2400" dirty="0" smtClean="0">
                <a:latin typeface="Arial Body"/>
              </a:rPr>
              <a:t>L </a:t>
            </a:r>
            <a:r>
              <a:rPr lang="en-US" altLang="en-US" sz="2400" dirty="0">
                <a:latin typeface="Arial Body"/>
              </a:rPr>
              <a:t>statement</a:t>
            </a:r>
          </a:p>
          <a:p>
            <a:pPr lvl="1"/>
            <a:r>
              <a:rPr lang="en-US" altLang="en-US" sz="2400" dirty="0">
                <a:latin typeface="Arial Body"/>
              </a:rPr>
              <a:t>Types: access path, join order, join method, enabling or disabling a transformation</a:t>
            </a:r>
          </a:p>
          <a:p>
            <a:r>
              <a:rPr lang="en-US" altLang="en-US" sz="2400" dirty="0">
                <a:latin typeface="Arial Body"/>
              </a:rPr>
              <a:t>Outlines used to preserve execution plans</a:t>
            </a:r>
          </a:p>
          <a:p>
            <a:r>
              <a:rPr lang="en-US" altLang="en-US" sz="2400" dirty="0" smtClean="0">
                <a:latin typeface="Arial Body"/>
              </a:rPr>
              <a:t>S</a:t>
            </a:r>
            <a:r>
              <a:rPr lang="en-US" altLang="en-US" sz="100" dirty="0" smtClean="0">
                <a:latin typeface="Arial Body"/>
              </a:rPr>
              <a:t> </a:t>
            </a:r>
            <a:r>
              <a:rPr lang="en-US" altLang="en-US" sz="2400" dirty="0" smtClean="0">
                <a:latin typeface="Arial Body"/>
              </a:rPr>
              <a:t>Q</a:t>
            </a:r>
            <a:r>
              <a:rPr lang="en-US" altLang="en-US" sz="100" dirty="0" smtClean="0">
                <a:latin typeface="Arial Body"/>
              </a:rPr>
              <a:t> </a:t>
            </a:r>
            <a:r>
              <a:rPr lang="en-US" altLang="en-US" sz="2400" dirty="0" smtClean="0">
                <a:latin typeface="Arial Body"/>
              </a:rPr>
              <a:t>L </a:t>
            </a:r>
            <a:r>
              <a:rPr lang="en-US" altLang="en-US" sz="2400" dirty="0">
                <a:latin typeface="Arial Body"/>
              </a:rPr>
              <a:t>plan </a:t>
            </a:r>
            <a:r>
              <a:rPr lang="en-US" altLang="en-US" sz="2400" dirty="0" smtClean="0">
                <a:latin typeface="Arial Body"/>
              </a:rPr>
              <a:t>management</a:t>
            </a:r>
            <a:endParaRPr lang="en-US" altLang="en-US" sz="2400" dirty="0">
              <a:latin typeface="Arial Body"/>
            </a:endParaRPr>
          </a:p>
        </p:txBody>
      </p:sp>
    </p:spTree>
    <p:extLst>
      <p:ext uri="{BB962C8B-B14F-4D97-AF65-F5344CB8AC3E}">
        <p14:creationId xmlns:p14="http://schemas.microsoft.com/office/powerpoint/2010/main" val="3935310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19.10 Semantic Query Optimization</a:t>
            </a:r>
            <a:endParaRPr lang="en-US" dirty="0"/>
          </a:p>
        </p:txBody>
      </p:sp>
      <p:sp>
        <p:nvSpPr>
          <p:cNvPr id="3" name="Text Placeholder 2"/>
          <p:cNvSpPr>
            <a:spLocks noGrp="1"/>
          </p:cNvSpPr>
          <p:nvPr>
            <p:ph type="body" idx="1"/>
          </p:nvPr>
        </p:nvSpPr>
        <p:spPr/>
        <p:txBody>
          <a:bodyPr/>
          <a:lstStyle/>
          <a:p>
            <a:r>
              <a:rPr lang="en-US" altLang="en-US" sz="2400" dirty="0">
                <a:latin typeface="Arial Body"/>
              </a:rPr>
              <a:t>Uses constraints specified on the database schema</a:t>
            </a:r>
          </a:p>
          <a:p>
            <a:r>
              <a:rPr lang="en-US" altLang="en-US" sz="2400" dirty="0">
                <a:latin typeface="Arial Body"/>
              </a:rPr>
              <a:t>Goal: modify one query into another that is more efficient to </a:t>
            </a:r>
            <a:r>
              <a:rPr lang="en-US" altLang="en-US" sz="2400" dirty="0" smtClean="0">
                <a:latin typeface="Arial Body"/>
              </a:rPr>
              <a:t>execute</a:t>
            </a:r>
            <a:endParaRPr lang="en-US" altLang="en-US" sz="2400" dirty="0">
              <a:latin typeface="Arial Body"/>
            </a:endParaRPr>
          </a:p>
        </p:txBody>
      </p:sp>
    </p:spTree>
    <p:extLst>
      <p:ext uri="{BB962C8B-B14F-4D97-AF65-F5344CB8AC3E}">
        <p14:creationId xmlns:p14="http://schemas.microsoft.com/office/powerpoint/2010/main" val="2450803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19.11 Summary</a:t>
            </a:r>
            <a:endParaRPr lang="en-US" dirty="0"/>
          </a:p>
        </p:txBody>
      </p:sp>
      <p:sp>
        <p:nvSpPr>
          <p:cNvPr id="3" name="Text Placeholder 2"/>
          <p:cNvSpPr>
            <a:spLocks noGrp="1"/>
          </p:cNvSpPr>
          <p:nvPr>
            <p:ph type="body" idx="1"/>
          </p:nvPr>
        </p:nvSpPr>
        <p:spPr/>
        <p:txBody>
          <a:bodyPr/>
          <a:lstStyle/>
          <a:p>
            <a:r>
              <a:rPr lang="en-US" altLang="en-US" sz="2400" dirty="0">
                <a:latin typeface="Arial Body"/>
              </a:rPr>
              <a:t>Query trees</a:t>
            </a:r>
          </a:p>
          <a:p>
            <a:r>
              <a:rPr lang="en-US" altLang="en-US" sz="2400" dirty="0">
                <a:latin typeface="Arial Body"/>
              </a:rPr>
              <a:t>Heuristic approaches used to improve efficiency of query execution</a:t>
            </a:r>
          </a:p>
          <a:p>
            <a:r>
              <a:rPr lang="en-US" altLang="en-US" sz="2400" dirty="0">
                <a:latin typeface="Arial Body"/>
              </a:rPr>
              <a:t>Reorganization of query trees</a:t>
            </a:r>
          </a:p>
          <a:p>
            <a:r>
              <a:rPr lang="en-US" altLang="en-US" sz="2400" dirty="0">
                <a:latin typeface="Arial Body"/>
              </a:rPr>
              <a:t>Pipelining and materialized evaluation</a:t>
            </a:r>
          </a:p>
          <a:p>
            <a:r>
              <a:rPr lang="en-US" altLang="en-US" sz="2400" dirty="0">
                <a:latin typeface="Arial Body"/>
              </a:rPr>
              <a:t>Cost-based optimization approach</a:t>
            </a:r>
          </a:p>
          <a:p>
            <a:r>
              <a:rPr lang="en-US" altLang="en-US" sz="2400" dirty="0">
                <a:latin typeface="Arial Body"/>
              </a:rPr>
              <a:t>Oracle query optimizer</a:t>
            </a:r>
          </a:p>
          <a:p>
            <a:r>
              <a:rPr lang="en-US" altLang="en-US" sz="2400" dirty="0">
                <a:latin typeface="Arial Body"/>
              </a:rPr>
              <a:t>Semantic query </a:t>
            </a:r>
            <a:r>
              <a:rPr lang="en-US" altLang="en-US" sz="2400" dirty="0" smtClean="0">
                <a:latin typeface="Arial Body"/>
              </a:rPr>
              <a:t>optimization</a:t>
            </a:r>
            <a:endParaRPr lang="en-US" altLang="en-US" sz="2400" dirty="0">
              <a:latin typeface="Arial Body"/>
            </a:endParaRPr>
          </a:p>
        </p:txBody>
      </p:sp>
    </p:spTree>
    <p:extLst>
      <p:ext uri="{BB962C8B-B14F-4D97-AF65-F5344CB8AC3E}">
        <p14:creationId xmlns:p14="http://schemas.microsoft.com/office/powerpoint/2010/main" val="1692639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Query Trees and Query </a:t>
            </a:r>
            <a:r>
              <a:rPr lang="en-US" altLang="en-US" dirty="0" smtClean="0"/>
              <a:t>Graph Corresponding </a:t>
            </a:r>
            <a:r>
              <a:rPr lang="en-US" altLang="en-US" dirty="0"/>
              <a:t>to </a:t>
            </a:r>
            <a:r>
              <a:rPr lang="en-US" altLang="en-US" dirty="0" smtClean="0"/>
              <a:t>Q2</a:t>
            </a:r>
            <a:endParaRPr lang="en-US" sz="2000" b="0" dirty="0"/>
          </a:p>
        </p:txBody>
      </p:sp>
      <p:sp>
        <p:nvSpPr>
          <p:cNvPr id="3" name="Text Placeholder 2"/>
          <p:cNvSpPr>
            <a:spLocks noGrp="1"/>
          </p:cNvSpPr>
          <p:nvPr>
            <p:ph type="body" idx="1"/>
          </p:nvPr>
        </p:nvSpPr>
        <p:spPr>
          <a:xfrm>
            <a:off x="457201" y="1613848"/>
            <a:ext cx="3282286" cy="2930857"/>
          </a:xfrm>
        </p:spPr>
        <p:txBody>
          <a:bodyPr/>
          <a:lstStyle/>
          <a:p>
            <a:pPr marL="0" indent="0">
              <a:buNone/>
            </a:pPr>
            <a:r>
              <a:rPr lang="en-US" altLang="en-US" sz="2000" dirty="0">
                <a:solidFill>
                  <a:schemeClr val="tx1"/>
                </a:solidFill>
                <a:latin typeface="Arial Body"/>
              </a:rPr>
              <a:t>Figure 19.1 Two query trees for the query Q2. (a) Query tree corresponding to the relational algebra expression for Q2. (b) Initial (canonical) query tree for </a:t>
            </a:r>
            <a:r>
              <a:rPr lang="en-US" altLang="en-US" sz="2000" dirty="0" smtClean="0">
                <a:solidFill>
                  <a:schemeClr val="tx1"/>
                </a:solidFill>
                <a:latin typeface="Arial Body"/>
              </a:rPr>
              <a:t>S</a:t>
            </a:r>
            <a:r>
              <a:rPr lang="en-US" altLang="en-US" sz="100" dirty="0" smtClean="0">
                <a:solidFill>
                  <a:schemeClr val="tx1"/>
                </a:solidFill>
                <a:latin typeface="Arial Body"/>
              </a:rPr>
              <a:t> </a:t>
            </a:r>
            <a:r>
              <a:rPr lang="en-US" altLang="en-US" sz="2000" dirty="0" smtClean="0">
                <a:solidFill>
                  <a:schemeClr val="tx1"/>
                </a:solidFill>
                <a:latin typeface="Arial Body"/>
              </a:rPr>
              <a:t>Q</a:t>
            </a:r>
            <a:r>
              <a:rPr lang="en-US" altLang="en-US" sz="100" dirty="0" smtClean="0">
                <a:solidFill>
                  <a:schemeClr val="tx1"/>
                </a:solidFill>
                <a:latin typeface="Arial Body"/>
              </a:rPr>
              <a:t> </a:t>
            </a:r>
            <a:r>
              <a:rPr lang="en-US" altLang="en-US" sz="2000" dirty="0" smtClean="0">
                <a:solidFill>
                  <a:schemeClr val="tx1"/>
                </a:solidFill>
                <a:latin typeface="Arial Body"/>
              </a:rPr>
              <a:t>L </a:t>
            </a:r>
            <a:r>
              <a:rPr lang="en-US" altLang="en-US" sz="2000" dirty="0">
                <a:solidFill>
                  <a:schemeClr val="tx1"/>
                </a:solidFill>
                <a:latin typeface="Arial Body"/>
              </a:rPr>
              <a:t>query Q2. (c) Query graph for Q2</a:t>
            </a:r>
            <a:r>
              <a:rPr lang="en-US" altLang="en-US" sz="2000" dirty="0" smtClean="0">
                <a:solidFill>
                  <a:schemeClr val="tx1"/>
                </a:solidFill>
                <a:latin typeface="Arial Body"/>
              </a:rPr>
              <a:t>.</a:t>
            </a:r>
            <a:endParaRPr lang="en-US" altLang="en-US" sz="2000" dirty="0">
              <a:solidFill>
                <a:schemeClr val="tx1"/>
              </a:solidFill>
              <a:latin typeface="Arial Body"/>
            </a:endParaRPr>
          </a:p>
        </p:txBody>
      </p:sp>
      <p:pic>
        <p:nvPicPr>
          <p:cNvPr id="5" name="Picture 3" descr="A tree diagram represents data structure that corresponds to an extended relational algebra expression. Tree diagram with three alternatives. First flow chart: pie p period p number, P period D n u m, E period L name, E period Address, E. B date which is labeled, 3 and goes to D period M g r underscore s s n equals E period S s n. It has an internal node, Employee. P.D n u m equals D period D number is labeled, D DEPARTMENT which goes to P. P location equals single quote Stafford single quote. This algebra expression is labeled, P PROJECT. Second flow chart: It starts with P period P number, P period D n u m, E period L name, E period Address, E period B date which goes to P period D n u m equals to D period D number AND D period M g r underscore s s n AND P period P location Equals Single quote Stafford single quote. This moves to the algebra X which is labeled, E. This moves to algebra X which is labeled, P and D. Third flow chart: Left bracket P period P number, P period D n u m right bracket left bracket E period L name, E period Address, E period B date right bracket. It has 3 internal node: single quote Stafford single quote which moves to the internal node P which is labeled, P period P location equals single quote Stafford single quote. Then moves to D which is labelled, P period D, n u m equals D period D number. Then moves to E labelled, D period M g r underscore s s n equals E period S s n.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7525" y="1602096"/>
            <a:ext cx="4817112" cy="479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10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19.1 Query Trees and Heuristics for Query Optimization </a:t>
            </a:r>
            <a:r>
              <a:rPr lang="en-US" altLang="en-US" sz="2000" b="0" dirty="0" smtClean="0"/>
              <a:t>(3 </a:t>
            </a:r>
            <a:r>
              <a:rPr lang="en-US" altLang="en-US" sz="2000" b="0" dirty="0"/>
              <a:t>of 3</a:t>
            </a:r>
            <a:r>
              <a:rPr lang="en-US" altLang="en-US" sz="2000" dirty="0"/>
              <a:t>)</a:t>
            </a:r>
            <a:endParaRPr lang="en-US" dirty="0"/>
          </a:p>
        </p:txBody>
      </p:sp>
      <p:sp>
        <p:nvSpPr>
          <p:cNvPr id="5" name="Text Placeholder 4"/>
          <p:cNvSpPr>
            <a:spLocks noGrp="1"/>
          </p:cNvSpPr>
          <p:nvPr>
            <p:ph type="body" idx="1"/>
          </p:nvPr>
        </p:nvSpPr>
        <p:spPr/>
        <p:txBody>
          <a:bodyPr/>
          <a:lstStyle/>
          <a:p>
            <a:r>
              <a:rPr lang="en-US" altLang="en-US" sz="2400" dirty="0" smtClean="0">
                <a:latin typeface="Arial Body"/>
              </a:rPr>
              <a:t>Query tree represents a specific order of operations for executing a query</a:t>
            </a:r>
          </a:p>
          <a:p>
            <a:pPr lvl="1"/>
            <a:r>
              <a:rPr lang="en-US" altLang="en-US" sz="2400" dirty="0" smtClean="0">
                <a:latin typeface="Arial Body"/>
              </a:rPr>
              <a:t>Preferred to query graph for this reason</a:t>
            </a:r>
          </a:p>
          <a:p>
            <a:r>
              <a:rPr lang="en-US" altLang="en-US" sz="2400" dirty="0" smtClean="0">
                <a:latin typeface="Arial Body"/>
              </a:rPr>
              <a:t>Query graph</a:t>
            </a:r>
          </a:p>
          <a:p>
            <a:pPr lvl="1"/>
            <a:r>
              <a:rPr lang="en-US" altLang="en-US" sz="2400" dirty="0" smtClean="0">
                <a:latin typeface="Arial Body"/>
              </a:rPr>
              <a:t>Relation nodes displayed as single circles</a:t>
            </a:r>
          </a:p>
          <a:p>
            <a:pPr lvl="1"/>
            <a:r>
              <a:rPr lang="en-US" altLang="en-US" sz="2400" dirty="0" smtClean="0">
                <a:latin typeface="Arial Body"/>
              </a:rPr>
              <a:t>Constants represented by constant nodes</a:t>
            </a:r>
          </a:p>
          <a:p>
            <a:pPr lvl="2"/>
            <a:r>
              <a:rPr lang="en-US" altLang="en-US" sz="2400" dirty="0" smtClean="0">
                <a:latin typeface="Arial Body"/>
              </a:rPr>
              <a:t>Double circles or ovals</a:t>
            </a:r>
          </a:p>
          <a:p>
            <a:pPr lvl="1"/>
            <a:r>
              <a:rPr lang="en-US" altLang="en-US" sz="2400" dirty="0" smtClean="0">
                <a:latin typeface="Arial Body"/>
              </a:rPr>
              <a:t>Selection or join conditions represented as edges</a:t>
            </a:r>
          </a:p>
          <a:p>
            <a:pPr lvl="1"/>
            <a:r>
              <a:rPr lang="en-US" altLang="en-US" sz="2400" dirty="0" smtClean="0">
                <a:latin typeface="Arial Body"/>
              </a:rPr>
              <a:t>Attributes to be retrieved displayed in square brackets</a:t>
            </a:r>
            <a:endParaRPr lang="en-US" altLang="en-US" sz="2400" dirty="0">
              <a:latin typeface="Arial Body"/>
            </a:endParaRPr>
          </a:p>
        </p:txBody>
      </p:sp>
    </p:spTree>
    <p:extLst>
      <p:ext uri="{BB962C8B-B14F-4D97-AF65-F5344CB8AC3E}">
        <p14:creationId xmlns:p14="http://schemas.microsoft.com/office/powerpoint/2010/main" val="4150196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Heuristic Optimization of Query Trees</a:t>
            </a:r>
            <a:endParaRPr lang="en-US" dirty="0"/>
          </a:p>
        </p:txBody>
      </p:sp>
      <p:sp>
        <p:nvSpPr>
          <p:cNvPr id="3" name="Text Placeholder 2"/>
          <p:cNvSpPr>
            <a:spLocks noGrp="1"/>
          </p:cNvSpPr>
          <p:nvPr>
            <p:ph type="body" idx="1"/>
          </p:nvPr>
        </p:nvSpPr>
        <p:spPr/>
        <p:txBody>
          <a:bodyPr/>
          <a:lstStyle/>
          <a:p>
            <a:r>
              <a:rPr lang="en-US" altLang="en-US" sz="2400" dirty="0">
                <a:latin typeface="Arial Body"/>
              </a:rPr>
              <a:t>Many different query trees can be used to represent the query and get the same results</a:t>
            </a:r>
          </a:p>
          <a:p>
            <a:r>
              <a:rPr lang="en-US" altLang="en-US" sz="2400" dirty="0">
                <a:latin typeface="Arial Body"/>
              </a:rPr>
              <a:t>Figure 19.1b shows initial tree for Q2</a:t>
            </a:r>
          </a:p>
          <a:p>
            <a:pPr lvl="1"/>
            <a:r>
              <a:rPr lang="en-US" altLang="en-US" sz="2400" dirty="0">
                <a:latin typeface="Arial Body"/>
              </a:rPr>
              <a:t>Very inefficient - will never be executed</a:t>
            </a:r>
          </a:p>
          <a:p>
            <a:pPr lvl="1"/>
            <a:r>
              <a:rPr lang="en-US" altLang="en-US" sz="2400" dirty="0">
                <a:latin typeface="Arial Body"/>
              </a:rPr>
              <a:t>Optimizer will transform into equivalent final query </a:t>
            </a:r>
            <a:r>
              <a:rPr lang="en-US" altLang="en-US" sz="2400" dirty="0" smtClean="0">
                <a:latin typeface="Arial Body"/>
              </a:rPr>
              <a:t>tree</a:t>
            </a:r>
            <a:endParaRPr lang="en-US" altLang="en-US" sz="2400" dirty="0">
              <a:latin typeface="Arial Body"/>
            </a:endParaRPr>
          </a:p>
        </p:txBody>
      </p:sp>
    </p:spTree>
    <p:extLst>
      <p:ext uri="{BB962C8B-B14F-4D97-AF65-F5344CB8AC3E}">
        <p14:creationId xmlns:p14="http://schemas.microsoft.com/office/powerpoint/2010/main" val="2073985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Query Transformation </a:t>
            </a:r>
            <a:r>
              <a:rPr lang="en-US" altLang="en-US" dirty="0" smtClean="0"/>
              <a:t>Example </a:t>
            </a:r>
            <a:r>
              <a:rPr lang="en-US" altLang="en-US" sz="2000" b="0" dirty="0" smtClean="0"/>
              <a:t>(1 of 5)</a:t>
            </a:r>
            <a:endParaRPr lang="en-US" sz="2000" b="0" dirty="0"/>
          </a:p>
        </p:txBody>
      </p:sp>
      <p:sp>
        <p:nvSpPr>
          <p:cNvPr id="4" name="Text Placeholder 3"/>
          <p:cNvSpPr>
            <a:spLocks noGrp="1"/>
          </p:cNvSpPr>
          <p:nvPr>
            <p:ph type="body" idx="1"/>
          </p:nvPr>
        </p:nvSpPr>
        <p:spPr>
          <a:xfrm>
            <a:off x="457200" y="1600200"/>
            <a:ext cx="8229600" cy="1102057"/>
          </a:xfrm>
        </p:spPr>
        <p:txBody>
          <a:bodyPr/>
          <a:lstStyle/>
          <a:p>
            <a:pPr marL="0" indent="0">
              <a:spcBef>
                <a:spcPts val="600"/>
              </a:spcBef>
              <a:buNone/>
            </a:pPr>
            <a:r>
              <a:rPr lang="en-US" altLang="en-US" sz="2000" b="1" dirty="0">
                <a:solidFill>
                  <a:schemeClr val="tx1"/>
                </a:solidFill>
                <a:latin typeface="Arial Body"/>
              </a:rPr>
              <a:t>Figure 19.2 </a:t>
            </a:r>
            <a:r>
              <a:rPr lang="en-US" altLang="en-US" sz="2000" dirty="0">
                <a:solidFill>
                  <a:schemeClr val="tx1"/>
                </a:solidFill>
                <a:latin typeface="Arial Body"/>
              </a:rPr>
              <a:t>Steps in converting a query tree during </a:t>
            </a:r>
            <a:r>
              <a:rPr lang="en-US" altLang="en-US" sz="2000" dirty="0" smtClean="0">
                <a:solidFill>
                  <a:schemeClr val="tx1"/>
                </a:solidFill>
                <a:latin typeface="Arial Body"/>
              </a:rPr>
              <a:t>heuristic optimization.</a:t>
            </a:r>
          </a:p>
          <a:p>
            <a:pPr marL="0" indent="0">
              <a:spcBef>
                <a:spcPts val="600"/>
              </a:spcBef>
              <a:buNone/>
            </a:pPr>
            <a:r>
              <a:rPr lang="en-US" altLang="en-US" sz="2000" dirty="0" smtClean="0">
                <a:solidFill>
                  <a:schemeClr val="tx1"/>
                </a:solidFill>
                <a:latin typeface="Arial Body"/>
              </a:rPr>
              <a:t>(</a:t>
            </a:r>
            <a:r>
              <a:rPr lang="en-US" altLang="en-US" sz="2000" dirty="0">
                <a:solidFill>
                  <a:schemeClr val="tx1"/>
                </a:solidFill>
                <a:latin typeface="Arial Body"/>
              </a:rPr>
              <a:t>a) Initial (canonical) query tree for </a:t>
            </a:r>
            <a:r>
              <a:rPr lang="en-US" altLang="en-US" sz="2000" dirty="0" smtClean="0">
                <a:solidFill>
                  <a:schemeClr val="tx1"/>
                </a:solidFill>
                <a:latin typeface="Arial Body"/>
              </a:rPr>
              <a:t>S</a:t>
            </a:r>
            <a:r>
              <a:rPr lang="en-US" altLang="en-US" sz="100" dirty="0" smtClean="0">
                <a:solidFill>
                  <a:schemeClr val="tx1"/>
                </a:solidFill>
                <a:latin typeface="Arial Body"/>
              </a:rPr>
              <a:t> </a:t>
            </a:r>
            <a:r>
              <a:rPr lang="en-US" altLang="en-US" sz="2000" dirty="0" smtClean="0">
                <a:solidFill>
                  <a:schemeClr val="tx1"/>
                </a:solidFill>
                <a:latin typeface="Arial Body"/>
              </a:rPr>
              <a:t>Q</a:t>
            </a:r>
            <a:r>
              <a:rPr lang="en-US" altLang="en-US" sz="100" dirty="0" smtClean="0">
                <a:solidFill>
                  <a:schemeClr val="tx1"/>
                </a:solidFill>
                <a:latin typeface="Arial Body"/>
              </a:rPr>
              <a:t> </a:t>
            </a:r>
            <a:r>
              <a:rPr lang="en-US" altLang="en-US" sz="2000" dirty="0" smtClean="0">
                <a:solidFill>
                  <a:schemeClr val="tx1"/>
                </a:solidFill>
                <a:latin typeface="Arial Body"/>
              </a:rPr>
              <a:t>L </a:t>
            </a:r>
            <a:r>
              <a:rPr lang="en-US" altLang="en-US" sz="2000" dirty="0">
                <a:solidFill>
                  <a:schemeClr val="tx1"/>
                </a:solidFill>
                <a:latin typeface="Arial Body"/>
              </a:rPr>
              <a:t>query Q</a:t>
            </a:r>
            <a:r>
              <a:rPr lang="en-US" altLang="en-US" sz="2000" dirty="0" smtClean="0">
                <a:solidFill>
                  <a:schemeClr val="tx1"/>
                </a:solidFill>
                <a:latin typeface="Arial Body"/>
              </a:rPr>
              <a:t>.</a:t>
            </a:r>
            <a:endParaRPr lang="en-US" altLang="en-US" sz="2000" dirty="0">
              <a:solidFill>
                <a:schemeClr val="tx1"/>
              </a:solidFill>
              <a:latin typeface="Arial Body"/>
            </a:endParaRPr>
          </a:p>
        </p:txBody>
      </p:sp>
      <p:pic>
        <p:nvPicPr>
          <p:cNvPr id="5" name="Picture 4" descr="Q: SELECT E period L name, FROM EMPLOYEE E comma WORKS underscore ON W comma PROJECT P, WHERE P period P name equals single quote Aquarius single quote AND P period P number equals W period P no AND E period E s s n equals W period S s n AND E period B date greater than sign single quote 19 57, 12, 31 single quot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504" y="2801979"/>
            <a:ext cx="7752393" cy="122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Tree diagram with five alternatives. First flow chart: Pie L name moves to P name equals single quote Aquarius single quote AND P number equals P n o AND E s s n equals S s n AND B date right angle bracket single quote 19 57, 12, 31 single quote. This moves to algebra X which is having internal node as PROJECT. This moves to algebra X which is having internal node as WORKS underscore ON and EMPLOYE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3272" y="4104275"/>
            <a:ext cx="6397451" cy="228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162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Query Transformation Example </a:t>
            </a:r>
            <a:r>
              <a:rPr lang="en-US" altLang="en-US" sz="2000" b="0" dirty="0" smtClean="0"/>
              <a:t>(2 </a:t>
            </a:r>
            <a:r>
              <a:rPr lang="en-US" altLang="en-US" sz="2000" b="0" dirty="0"/>
              <a:t>of </a:t>
            </a:r>
            <a:r>
              <a:rPr lang="en-US" altLang="en-US" sz="2000" b="0" dirty="0" smtClean="0"/>
              <a:t>5)</a:t>
            </a:r>
            <a:endParaRPr lang="en-US" dirty="0"/>
          </a:p>
        </p:txBody>
      </p:sp>
      <p:sp>
        <p:nvSpPr>
          <p:cNvPr id="3" name="Text Placeholder 2"/>
          <p:cNvSpPr>
            <a:spLocks noGrp="1"/>
          </p:cNvSpPr>
          <p:nvPr>
            <p:ph type="body" idx="1"/>
          </p:nvPr>
        </p:nvSpPr>
        <p:spPr>
          <a:xfrm>
            <a:off x="457200" y="1600200"/>
            <a:ext cx="8229600" cy="1113503"/>
          </a:xfrm>
        </p:spPr>
        <p:txBody>
          <a:bodyPr/>
          <a:lstStyle/>
          <a:p>
            <a:pPr marL="0" indent="0">
              <a:spcBef>
                <a:spcPts val="600"/>
              </a:spcBef>
              <a:buNone/>
            </a:pPr>
            <a:r>
              <a:rPr lang="en-US" altLang="en-US" sz="2000" b="1" dirty="0">
                <a:solidFill>
                  <a:schemeClr val="tx1"/>
                </a:solidFill>
                <a:latin typeface="+mn-lt"/>
              </a:rPr>
              <a:t>Figure 19.2 </a:t>
            </a:r>
            <a:r>
              <a:rPr lang="en-US" altLang="en-US" sz="2000" dirty="0">
                <a:solidFill>
                  <a:schemeClr val="tx1"/>
                </a:solidFill>
                <a:latin typeface="+mn-lt"/>
              </a:rPr>
              <a:t>Steps in converting a query tree during heuristic optimization.</a:t>
            </a:r>
          </a:p>
          <a:p>
            <a:pPr marL="0" indent="0">
              <a:spcBef>
                <a:spcPts val="600"/>
              </a:spcBef>
              <a:buNone/>
            </a:pPr>
            <a:r>
              <a:rPr lang="en-US" altLang="en-US" sz="2000" dirty="0">
                <a:solidFill>
                  <a:schemeClr val="tx1"/>
                </a:solidFill>
                <a:latin typeface="+mn-lt"/>
              </a:rPr>
              <a:t>(b) Moving SELECT operations down the query tree.</a:t>
            </a:r>
          </a:p>
        </p:txBody>
      </p:sp>
      <p:pic>
        <p:nvPicPr>
          <p:cNvPr id="4" name="Picture 2" descr="Second flow chart pie L name which moves to sigma P number equals P n o. Then it moves to algebra X which is dividing into two query that is sigma E s s n equals S s n and Sigma P name equals single quote Aquarius single quote. Sigma P name equals single quote Aquarius single quote has an internal node as PROJECT. sigma E s s n equals S s n moves to algebra X which is again dividing into one query and one internal node that is sigma B date left angle bracket single quote 19 57, 12, 31 single quote and WORKS underscore ON respectively. sigma B date left angle bracket single quote 19 57, 12, 31 single quote has an internal node as EMPLOYE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7609" y="2896109"/>
            <a:ext cx="5773813" cy="344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60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8747</TotalTime>
  <Words>2277</Words>
  <Application>Microsoft Office PowerPoint</Application>
  <PresentationFormat>On-screen Show (4:3)</PresentationFormat>
  <Paragraphs>322</Paragraphs>
  <Slides>49</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60" baseType="lpstr">
      <vt:lpstr> Arial body</vt:lpstr>
      <vt:lpstr> Arial body </vt:lpstr>
      <vt:lpstr>Arial</vt:lpstr>
      <vt:lpstr>Arial Body</vt:lpstr>
      <vt:lpstr>Calibri</vt:lpstr>
      <vt:lpstr>Noto Sans Symbols</vt:lpstr>
      <vt:lpstr>Times New Roman</vt:lpstr>
      <vt:lpstr>Verdana</vt:lpstr>
      <vt:lpstr>508 Lecture</vt:lpstr>
      <vt:lpstr>1_508 Lecture</vt:lpstr>
      <vt:lpstr>Equation</vt:lpstr>
      <vt:lpstr>Fundamentals of Database Systems</vt:lpstr>
      <vt:lpstr>Introduction</vt:lpstr>
      <vt:lpstr>19.1 Query Trees and Heuristics for Query Optimization (1 of 3)</vt:lpstr>
      <vt:lpstr>19.1 Query Trees and Heuristics for Query Optimization (2 of 3)</vt:lpstr>
      <vt:lpstr>Query Trees and Query Graph Corresponding to Q2</vt:lpstr>
      <vt:lpstr>19.1 Query Trees and Heuristics for Query Optimization (3 of 3)</vt:lpstr>
      <vt:lpstr>Heuristic Optimization of Query Trees</vt:lpstr>
      <vt:lpstr>Query Transformation Example (1 of 5)</vt:lpstr>
      <vt:lpstr>Query Transformation Example (2 of 5)</vt:lpstr>
      <vt:lpstr>Query Transformation Example (3 of 5)</vt:lpstr>
      <vt:lpstr>Query Transformation Example (4 of 5)</vt:lpstr>
      <vt:lpstr>Query Transformation Example (5 of 5)</vt:lpstr>
      <vt:lpstr>General Transformation Rules for Rational Algebra Equations</vt:lpstr>
      <vt:lpstr>Summary of Heuristics for Algebraic Optimization</vt:lpstr>
      <vt:lpstr>19.2 Choice of Query Execution Plans</vt:lpstr>
      <vt:lpstr>Nested Subquery Optimization</vt:lpstr>
      <vt:lpstr>Subquery (View) Merging Transformation (1 of 2)</vt:lpstr>
      <vt:lpstr>Subquery (View) Merging Transformation (2 of 2)</vt:lpstr>
      <vt:lpstr>Materialized Views</vt:lpstr>
      <vt:lpstr>Incremental View Maintenance</vt:lpstr>
      <vt:lpstr>19.3 Use of Selectives in Cost-Based Optimization (1 of 3)</vt:lpstr>
      <vt:lpstr>19.3 Use of Selectives in Cost-Based Optimization (2 of 3)</vt:lpstr>
      <vt:lpstr>19.3 Use of Selectives in Cost-Based Optimization (3 of 3)</vt:lpstr>
      <vt:lpstr>Catalog Information Used in Cost Functions</vt:lpstr>
      <vt:lpstr>Histograms</vt:lpstr>
      <vt:lpstr>Cost Functions for SELECT Operation (1 of 5)</vt:lpstr>
      <vt:lpstr>Cost Functions for SELECT Operation (2 of 5)</vt:lpstr>
      <vt:lpstr>Cost Functions for SELECT Operation (3 of 5)</vt:lpstr>
      <vt:lpstr>Cost Functions for SELECT Operation (4 of 5)</vt:lpstr>
      <vt:lpstr>Cost Functions for SELECT Operation (5 of 5)</vt:lpstr>
      <vt:lpstr>19.5 Cost Functions for the JOIN Operation (1 of 8)</vt:lpstr>
      <vt:lpstr>19.5 Cost Functions for the JOIN Operation (2 of 8)</vt:lpstr>
      <vt:lpstr>19.5 Cost Functions for the JOIN Operation (3 of 8)</vt:lpstr>
      <vt:lpstr>19.5 Cost Functions for the JOIN Operation (4 of 8)</vt:lpstr>
      <vt:lpstr>19.5 Cost Functions for the JOIN Operation (5 of 8)</vt:lpstr>
      <vt:lpstr>19.5 Cost Functions for the JOIN Operation (6 of 8)</vt:lpstr>
      <vt:lpstr>19.5 Cost Functions for the JOIN Operation (7 of 8)</vt:lpstr>
      <vt:lpstr>19.5 Cost Functions for the JOIN Operation (8 of 8)</vt:lpstr>
      <vt:lpstr>19.6 Example to Illustrate Cost-Based Query Optimization (1 of 2)</vt:lpstr>
      <vt:lpstr>Figure 19.6 Sample Statistical Information for Relations in Q2</vt:lpstr>
      <vt:lpstr>19.6 Example to Illustrate Cost-Based Query Optimization (2 of 2)</vt:lpstr>
      <vt:lpstr>19.7 Additional Issues Related to Query Optimization (1 of 2)</vt:lpstr>
      <vt:lpstr>19.7 Additional Issues Related to Query Optimization (2 of 2)</vt:lpstr>
      <vt:lpstr>19.8 An Example of Query Optimization in Data Warehouses</vt:lpstr>
      <vt:lpstr>19.9 Overview of Query Optimization in Oracle (1 of 2)</vt:lpstr>
      <vt:lpstr>19.9 Overview of Query Optimization in Oracle (2 of 2)</vt:lpstr>
      <vt:lpstr>19.10 Semantic Query Optimization</vt:lpstr>
      <vt:lpstr>19.11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883</cp:revision>
  <dcterms:modified xsi:type="dcterms:W3CDTF">2018-05-02T10:44:19Z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