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7"/>
  </p:notesMasterIdLst>
  <p:handoutMasterIdLst>
    <p:handoutMasterId r:id="rId48"/>
  </p:handoutMasterIdLst>
  <p:sldIdLst>
    <p:sldId id="301" r:id="rId3"/>
    <p:sldId id="307" r:id="rId4"/>
    <p:sldId id="309" r:id="rId5"/>
    <p:sldId id="308"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6" r:id="rId20"/>
    <p:sldId id="327" r:id="rId21"/>
    <p:sldId id="328" r:id="rId22"/>
    <p:sldId id="329" r:id="rId23"/>
    <p:sldId id="330" r:id="rId24"/>
    <p:sldId id="331" r:id="rId25"/>
    <p:sldId id="333" r:id="rId26"/>
    <p:sldId id="334" r:id="rId27"/>
    <p:sldId id="336" r:id="rId28"/>
    <p:sldId id="337" r:id="rId29"/>
    <p:sldId id="338" r:id="rId30"/>
    <p:sldId id="339" r:id="rId31"/>
    <p:sldId id="341" r:id="rId32"/>
    <p:sldId id="342" r:id="rId33"/>
    <p:sldId id="343" r:id="rId34"/>
    <p:sldId id="344" r:id="rId35"/>
    <p:sldId id="345" r:id="rId36"/>
    <p:sldId id="346" r:id="rId37"/>
    <p:sldId id="347" r:id="rId38"/>
    <p:sldId id="348" r:id="rId39"/>
    <p:sldId id="349" r:id="rId40"/>
    <p:sldId id="350" r:id="rId41"/>
    <p:sldId id="352" r:id="rId42"/>
    <p:sldId id="353" r:id="rId43"/>
    <p:sldId id="354" r:id="rId44"/>
    <p:sldId id="356" r:id="rId45"/>
    <p:sldId id="306" r:id="rId4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97" autoAdjust="0"/>
    <p:restoredTop sz="86496" autoAdjust="0"/>
  </p:normalViewPr>
  <p:slideViewPr>
    <p:cSldViewPr snapToGrid="0" snapToObjects="1">
      <p:cViewPr varScale="1">
        <p:scale>
          <a:sx n="112" d="100"/>
          <a:sy n="112" d="100"/>
        </p:scale>
        <p:origin x="1746" y="96"/>
      </p:cViewPr>
      <p:guideLst>
        <p:guide orient="horz" pos="2160"/>
        <p:guide pos="2880"/>
      </p:guideLst>
    </p:cSldViewPr>
  </p:slideViewPr>
  <p:outlineViewPr>
    <p:cViewPr>
      <p:scale>
        <a:sx n="50" d="100"/>
        <a:sy n="50" d="100"/>
      </p:scale>
      <p:origin x="0" y="-273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5/2/2018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6032"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936" marR="0" lvl="1" indent="0" algn="l" rtl="0">
              <a:spcBef>
                <a:spcPts val="600"/>
              </a:spcBef>
              <a:buClr>
                <a:srgbClr val="007FA3"/>
              </a:buClr>
              <a:buSzPct val="100000"/>
              <a:buFont typeface="Arial"/>
              <a:buNone/>
              <a:defRPr sz="1600" b="0" i="0" u="none" strike="noStrike" cap="none">
                <a:solidFill>
                  <a:schemeClr val="dk1"/>
                </a:solidFill>
                <a:latin typeface="Arial"/>
                <a:ea typeface="Arial"/>
                <a:cs typeface="Arial"/>
                <a:sym typeface="Arial"/>
              </a:defRPr>
            </a:lvl2pPr>
            <a:lvl3pPr marL="255600" marR="0" lvl="2" indent="-255600" algn="l" rtl="0">
              <a:spcBef>
                <a:spcPts val="1500"/>
              </a:spcBef>
              <a:buClr>
                <a:srgbClr val="007FA3"/>
              </a:buClr>
              <a:buSzPct val="100000"/>
              <a:buFont typeface="Arial" panose="020B0604020202020204" pitchFamily="34" charset="0"/>
              <a:buChar char="•"/>
              <a:defRPr sz="2400" b="0" i="0" u="none" strike="noStrike" cap="none">
                <a:solidFill>
                  <a:schemeClr val="dk1"/>
                </a:solidFill>
                <a:latin typeface="+mn-lt"/>
                <a:ea typeface="Arial"/>
                <a:cs typeface="Arial"/>
                <a:sym typeface="Arial"/>
              </a:defRPr>
            </a:lvl3pPr>
            <a:lvl4pPr marL="741600" marR="0" lvl="3"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1144800" marR="0" lvl="4" indent="-230400" algn="l" rtl="0">
              <a:spcBef>
                <a:spcPts val="600"/>
              </a:spcBef>
              <a:buClr>
                <a:srgbClr val="007FA3"/>
              </a:buClr>
              <a:buSzPct val="100000"/>
              <a:buFont typeface="Wingdings" panose="05000000000000000000" pitchFamily="2" charset="2"/>
              <a:buChar char="§"/>
              <a:defRPr sz="1600" b="0" i="0" u="none" strike="noStrike" cap="none">
                <a:solidFill>
                  <a:schemeClr val="dk1"/>
                </a:solidFill>
                <a:latin typeface="Arial"/>
                <a:ea typeface="Arial"/>
                <a:cs typeface="Arial"/>
                <a:sym typeface="Arial"/>
              </a:defRPr>
            </a:lvl5pPr>
            <a:lvl6pPr marL="2387600" marR="0" lvl="5" indent="0" algn="l" rtl="0">
              <a:spcBef>
                <a:spcPts val="300"/>
              </a:spcBef>
              <a:buClr>
                <a:srgbClr val="007FA3"/>
              </a:buClr>
              <a:buSzPct val="100000"/>
              <a:buFont typeface="Arial"/>
              <a:buNone/>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2"/>
            <a:endParaRPr lang="en-IN" dirty="0" smtClean="0"/>
          </a:p>
          <a:p>
            <a:pPr lvl="3"/>
            <a:endParaRPr lang="en-IN" sz="2400" dirty="0" smtClean="0">
              <a:latin typeface="+mn-lt"/>
            </a:endParaRPr>
          </a:p>
          <a:p>
            <a:pPr lvl="4"/>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ic and Caption">
    <p:spTree>
      <p:nvGrpSpPr>
        <p:cNvPr id="1" name="Shape 24"/>
        <p:cNvGrpSpPr/>
        <p:nvPr/>
      </p:nvGrpSpPr>
      <p:grpSpPr>
        <a:xfrm>
          <a:off x="0" y="0"/>
          <a:ext cx="0" cy="0"/>
          <a:chOff x="0" y="0"/>
          <a:chExt cx="0" cy="0"/>
        </a:xfrm>
      </p:grpSpPr>
      <p:sp>
        <p:nvSpPr>
          <p:cNvPr id="26" name="Content Placeholder"/>
          <p:cNvSpPr txBox="1">
            <a:spLocks noGrp="1"/>
          </p:cNvSpPr>
          <p:nvPr>
            <p:ph type="body" idx="1"/>
          </p:nvPr>
        </p:nvSpPr>
        <p:spPr>
          <a:xfrm>
            <a:off x="457200" y="1600201"/>
            <a:ext cx="8229600" cy="2057400"/>
          </a:xfrm>
          <a:prstGeom prst="rect">
            <a:avLst/>
          </a:prstGeom>
          <a:noFill/>
          <a:ln>
            <a:noFill/>
          </a:ln>
        </p:spPr>
        <p:txBody>
          <a:bodyPr lIns="91425" tIns="91425" rIns="91425" bIns="91425" anchor="t" anchorCtr="0"/>
          <a:lstStyle>
            <a:lvl1pPr marL="255600" marR="0" lvl="0" indent="-256032"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936" marR="0" lvl="1" indent="0" algn="l" rtl="0">
              <a:spcBef>
                <a:spcPts val="600"/>
              </a:spcBef>
              <a:buClr>
                <a:srgbClr val="007FA3"/>
              </a:buClr>
              <a:buSzPct val="100000"/>
              <a:buFont typeface="Arial"/>
              <a:buNone/>
              <a:defRPr sz="1600" b="0" i="0" u="none" strike="noStrike" cap="none">
                <a:solidFill>
                  <a:schemeClr val="dk1"/>
                </a:solidFill>
                <a:latin typeface="Arial"/>
                <a:ea typeface="Arial"/>
                <a:cs typeface="Arial"/>
                <a:sym typeface="Arial"/>
              </a:defRPr>
            </a:lvl2pPr>
            <a:lvl3pPr marL="255600" marR="0" lvl="2" indent="-255600" algn="l" rtl="0">
              <a:spcBef>
                <a:spcPts val="1500"/>
              </a:spcBef>
              <a:buClr>
                <a:srgbClr val="007FA3"/>
              </a:buClr>
              <a:buSzPct val="100000"/>
              <a:buFont typeface="Arial" panose="020B0604020202020204" pitchFamily="34" charset="0"/>
              <a:buChar char="•"/>
              <a:defRPr sz="2400" b="0" i="0" u="none" strike="noStrike" cap="none">
                <a:solidFill>
                  <a:schemeClr val="dk1"/>
                </a:solidFill>
                <a:latin typeface="+mn-lt"/>
                <a:ea typeface="Arial"/>
                <a:cs typeface="Arial"/>
                <a:sym typeface="Arial"/>
              </a:defRPr>
            </a:lvl3pPr>
            <a:lvl4pPr marL="741600" marR="0" lvl="3"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1144800" marR="0" lvl="4" indent="-230400" algn="l" rtl="0">
              <a:spcBef>
                <a:spcPts val="600"/>
              </a:spcBef>
              <a:buClr>
                <a:srgbClr val="007FA3"/>
              </a:buClr>
              <a:buSzPct val="100000"/>
              <a:buFont typeface="Wingdings" panose="05000000000000000000" pitchFamily="2" charset="2"/>
              <a:buChar char="§"/>
              <a:defRPr sz="1600" b="0" i="0" u="none" strike="noStrike" cap="none">
                <a:solidFill>
                  <a:schemeClr val="dk1"/>
                </a:solidFill>
                <a:latin typeface="Arial"/>
                <a:ea typeface="Arial"/>
                <a:cs typeface="Arial"/>
                <a:sym typeface="Arial"/>
              </a:defRPr>
            </a:lvl5pPr>
            <a:lvl6pPr marL="2387600" marR="0" lvl="5" indent="0" algn="l" rtl="0">
              <a:spcBef>
                <a:spcPts val="300"/>
              </a:spcBef>
              <a:buClr>
                <a:srgbClr val="007FA3"/>
              </a:buClr>
              <a:buSzPct val="100000"/>
              <a:buFont typeface="Arial"/>
              <a:buNone/>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2"/>
            <a:endParaRPr lang="en-IN" dirty="0" smtClean="0"/>
          </a:p>
          <a:p>
            <a:pPr lvl="3"/>
            <a:endParaRPr lang="en-IN" sz="2400" dirty="0" smtClean="0">
              <a:latin typeface="+mn-lt"/>
            </a:endParaRPr>
          </a:p>
          <a:p>
            <a:pPr lvl="4"/>
            <a:endParaRPr lang="en-IN" dirty="0" smtClean="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2" name="Shape 55"/>
          <p:cNvSpPr txBox="1">
            <a:spLocks noGrp="1"/>
          </p:cNvSpPr>
          <p:nvPr>
            <p:ph type="body" idx="10"/>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Tree>
    <p:extLst>
      <p:ext uri="{BB962C8B-B14F-4D97-AF65-F5344CB8AC3E}">
        <p14:creationId xmlns:p14="http://schemas.microsoft.com/office/powerpoint/2010/main" val="997205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70" r:id="rId4"/>
    <p:sldLayoutId id="2147483668" r:id="rId5"/>
    <p:sldLayoutId id="2147483669" r:id="rId6"/>
    <p:sldLayoutId id="2147483651" r:id="rId7"/>
    <p:sldLayoutId id="2147483654" r:id="rId8"/>
    <p:sldLayoutId id="2147483655" r:id="rId9"/>
    <p:sldLayoutId id="2147483656" r:id="rId10"/>
    <p:sldLayoutId id="2147483667" r:id="rId11"/>
    <p:sldLayoutId id="214748365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12.wmf"/></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63663" cy="622828"/>
          </a:xfrm>
        </p:spPr>
        <p:txBody>
          <a:bodyPr/>
          <a:lstStyle/>
          <a:p>
            <a:r>
              <a:rPr lang="en-US" dirty="0" smtClean="0"/>
              <a:t>Fundamentals of Database Systems</a:t>
            </a:r>
            <a:endParaRPr lang="en-US" dirty="0">
              <a:solidFill>
                <a:schemeClr val="tx2"/>
              </a:solidFill>
            </a:endParaRPr>
          </a:p>
        </p:txBody>
      </p:sp>
      <p:sp>
        <p:nvSpPr>
          <p:cNvPr id="3" name="Text Placeholder 2"/>
          <p:cNvSpPr>
            <a:spLocks noGrp="1"/>
          </p:cNvSpPr>
          <p:nvPr>
            <p:ph type="body" idx="1"/>
          </p:nvPr>
        </p:nvSpPr>
        <p:spPr>
          <a:xfrm>
            <a:off x="457200" y="919554"/>
            <a:ext cx="8229600" cy="478970"/>
          </a:xfrm>
        </p:spPr>
        <p:txBody>
          <a:bodyPr/>
          <a:lstStyle/>
          <a:p>
            <a:r>
              <a:rPr lang="en-US" dirty="0" smtClean="0">
                <a:latin typeface="+mn-lt"/>
              </a:rPr>
              <a:t>Seventh</a:t>
            </a:r>
            <a:r>
              <a:rPr lang="en-US" dirty="0">
                <a:latin typeface="+mn-lt"/>
              </a:rPr>
              <a:t> </a:t>
            </a:r>
            <a:r>
              <a:rPr lang="en-US" dirty="0" smtClean="0">
                <a:latin typeface="+mn-lt"/>
              </a:rPr>
              <a:t>Edition</a:t>
            </a:r>
            <a:endParaRPr lang="en-US" dirty="0">
              <a:latin typeface="+mn-lt"/>
            </a:endParaRPr>
          </a:p>
        </p:txBody>
      </p:sp>
      <p:sp>
        <p:nvSpPr>
          <p:cNvPr id="4" name="Text Placeholder 3"/>
          <p:cNvSpPr>
            <a:spLocks noGrp="1"/>
          </p:cNvSpPr>
          <p:nvPr>
            <p:ph type="body" idx="2"/>
          </p:nvPr>
        </p:nvSpPr>
        <p:spPr>
          <a:xfrm>
            <a:off x="5029200" y="1930400"/>
            <a:ext cx="3657600" cy="1094683"/>
          </a:xfrm>
        </p:spPr>
        <p:txBody>
          <a:bodyPr/>
          <a:lstStyle/>
          <a:p>
            <a:pPr lvl="0" algn="ctr"/>
            <a:r>
              <a:rPr lang="en-US" b="1" dirty="0">
                <a:latin typeface="+mn-lt"/>
              </a:rPr>
              <a:t>Chapter </a:t>
            </a:r>
            <a:r>
              <a:rPr lang="en-US" b="1" dirty="0" smtClean="0">
                <a:latin typeface="+mn-lt"/>
              </a:rPr>
              <a:t>20</a:t>
            </a:r>
            <a:endParaRPr lang="en-US" b="1" dirty="0">
              <a:latin typeface="+mn-lt"/>
            </a:endParaRPr>
          </a:p>
        </p:txBody>
      </p:sp>
      <p:sp>
        <p:nvSpPr>
          <p:cNvPr id="5" name="Text Placeholder 4"/>
          <p:cNvSpPr>
            <a:spLocks noGrp="1"/>
          </p:cNvSpPr>
          <p:nvPr>
            <p:ph type="body" idx="3"/>
          </p:nvPr>
        </p:nvSpPr>
        <p:spPr>
          <a:xfrm>
            <a:off x="5163262" y="3114461"/>
            <a:ext cx="3657600" cy="1582230"/>
          </a:xfrm>
        </p:spPr>
        <p:txBody>
          <a:bodyPr/>
          <a:lstStyle/>
          <a:p>
            <a:pPr algn="ctr"/>
            <a:r>
              <a:rPr lang="en-US" altLang="en-US" dirty="0">
                <a:latin typeface="+mn-lt"/>
              </a:rPr>
              <a:t>Introduction to Transaction Processing Concepts and Theory</a:t>
            </a:r>
          </a:p>
        </p:txBody>
      </p:sp>
      <p:pic>
        <p:nvPicPr>
          <p:cNvPr id="7" name="Picture 6" descr="Front Cover: Fundamentals of Database Systems Seventh Edition by Elmasri and Navath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69" y="1650252"/>
            <a:ext cx="3709401" cy="4515437"/>
          </a:xfrm>
          <a:prstGeom prst="rect">
            <a:avLst/>
          </a:prstGeom>
          <a:ln w="9525">
            <a:solidFill>
              <a:schemeClr val="tx1"/>
            </a:solidFill>
          </a:ln>
        </p:spPr>
      </p:pic>
      <p:sp>
        <p:nvSpPr>
          <p:cNvPr id="6" name="Text Placeholder 5"/>
          <p:cNvSpPr>
            <a:spLocks noGrp="1"/>
          </p:cNvSpPr>
          <p:nvPr>
            <p:ph type="body" idx="13"/>
          </p:nvPr>
        </p:nvSpPr>
        <p:spPr>
          <a:xfrm>
            <a:off x="2743200" y="6474315"/>
            <a:ext cx="6077663" cy="229382"/>
          </a:xfrm>
        </p:spPr>
        <p:txBody>
          <a:bodyPr anchor="ct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
            </a:r>
            <a:r>
              <a:rPr lang="en-US" sz="100" dirty="0" smtClean="0"/>
              <a:t> </a:t>
            </a:r>
            <a:r>
              <a:rPr lang="en-US" dirty="0" smtClean="0"/>
              <a:t>B</a:t>
            </a:r>
            <a:r>
              <a:rPr lang="en-US" sz="100" dirty="0" smtClean="0"/>
              <a:t> </a:t>
            </a:r>
            <a:r>
              <a:rPr lang="en-US" dirty="0" smtClean="0"/>
              <a:t>M</a:t>
            </a:r>
            <a:r>
              <a:rPr lang="en-US" sz="100" dirty="0" smtClean="0"/>
              <a:t> </a:t>
            </a:r>
            <a:r>
              <a:rPr lang="en-US" dirty="0" smtClean="0"/>
              <a:t>S </a:t>
            </a:r>
            <a:r>
              <a:rPr lang="en-US" dirty="0"/>
              <a:t>Buffers</a:t>
            </a:r>
          </a:p>
        </p:txBody>
      </p:sp>
      <p:sp>
        <p:nvSpPr>
          <p:cNvPr id="6" name="Text Placeholder 5"/>
          <p:cNvSpPr>
            <a:spLocks noGrp="1"/>
          </p:cNvSpPr>
          <p:nvPr>
            <p:ph type="body" idx="1"/>
          </p:nvPr>
        </p:nvSpPr>
        <p:spPr/>
        <p:txBody>
          <a:bodyPr/>
          <a:lstStyle/>
          <a:p>
            <a:r>
              <a:rPr lang="en-US" sz="2400" dirty="0" smtClean="0">
                <a:latin typeface="+mn-lt"/>
              </a:rPr>
              <a:t>D</a:t>
            </a:r>
            <a:r>
              <a:rPr lang="en-US" sz="100" dirty="0" smtClean="0">
                <a:latin typeface="+mn-lt"/>
              </a:rPr>
              <a:t> </a:t>
            </a:r>
            <a:r>
              <a:rPr lang="en-US" sz="2400" dirty="0" smtClean="0">
                <a:latin typeface="+mn-lt"/>
              </a:rPr>
              <a:t>B</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S </a:t>
            </a:r>
            <a:r>
              <a:rPr lang="en-US" sz="2400" dirty="0">
                <a:latin typeface="+mn-lt"/>
              </a:rPr>
              <a:t>will maintain several main memory data buffers in the database cache</a:t>
            </a:r>
          </a:p>
          <a:p>
            <a:r>
              <a:rPr lang="en-US" sz="2400" dirty="0">
                <a:latin typeface="+mn-lt"/>
              </a:rPr>
              <a:t>When buffers are occupied, a buffer replacement policy is used to choose which buffer will be replaced</a:t>
            </a:r>
          </a:p>
          <a:p>
            <a:pPr marL="741600" lvl="2" indent="-285750">
              <a:spcBef>
                <a:spcPts val="600"/>
              </a:spcBef>
              <a:buFont typeface="Arial" panose="020B0604020202020204" pitchFamily="34" charset="0"/>
              <a:buChar char="–"/>
            </a:pPr>
            <a:r>
              <a:rPr lang="en-US" dirty="0"/>
              <a:t>Example policy: least recently </a:t>
            </a:r>
            <a:r>
              <a:rPr lang="en-US" dirty="0" smtClean="0"/>
              <a:t>used</a:t>
            </a:r>
          </a:p>
        </p:txBody>
      </p:sp>
    </p:spTree>
    <p:extLst>
      <p:ext uri="{BB962C8B-B14F-4D97-AF65-F5344CB8AC3E}">
        <p14:creationId xmlns:p14="http://schemas.microsoft.com/office/powerpoint/2010/main" val="4006209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Concurrency Control</a:t>
            </a:r>
          </a:p>
        </p:txBody>
      </p:sp>
      <p:sp>
        <p:nvSpPr>
          <p:cNvPr id="6" name="Text Placeholder 5"/>
          <p:cNvSpPr>
            <a:spLocks noGrp="1"/>
          </p:cNvSpPr>
          <p:nvPr>
            <p:ph type="body" idx="1"/>
          </p:nvPr>
        </p:nvSpPr>
        <p:spPr/>
        <p:txBody>
          <a:bodyPr/>
          <a:lstStyle/>
          <a:p>
            <a:r>
              <a:rPr lang="en-US" sz="2400" dirty="0">
                <a:latin typeface="+mn-lt"/>
              </a:rPr>
              <a:t>Transactions submitted by various users may execute concurrently</a:t>
            </a:r>
          </a:p>
          <a:p>
            <a:pPr marL="741600" lvl="2" indent="-285750">
              <a:spcBef>
                <a:spcPts val="600"/>
              </a:spcBef>
              <a:buFont typeface="Arial" panose="020B0604020202020204" pitchFamily="34" charset="0"/>
              <a:buChar char="–"/>
            </a:pPr>
            <a:r>
              <a:rPr lang="en-US" dirty="0"/>
              <a:t>Access and update the same database items</a:t>
            </a:r>
          </a:p>
          <a:p>
            <a:pPr marL="741600" lvl="2" indent="-285750">
              <a:spcBef>
                <a:spcPts val="600"/>
              </a:spcBef>
              <a:buFont typeface="Arial" panose="020B0604020202020204" pitchFamily="34" charset="0"/>
              <a:buChar char="–"/>
            </a:pPr>
            <a:r>
              <a:rPr lang="en-US" dirty="0"/>
              <a:t>Some form of concurrency control is needed</a:t>
            </a:r>
          </a:p>
          <a:p>
            <a:r>
              <a:rPr lang="en-US" sz="2400" dirty="0"/>
              <a:t>The lost update problem</a:t>
            </a:r>
          </a:p>
          <a:p>
            <a:pPr marL="741600" lvl="2" indent="-285750">
              <a:spcBef>
                <a:spcPts val="600"/>
              </a:spcBef>
              <a:buFont typeface="Arial" panose="020B0604020202020204" pitchFamily="34" charset="0"/>
              <a:buChar char="–"/>
            </a:pPr>
            <a:r>
              <a:rPr lang="en-US" dirty="0"/>
              <a:t>Occurs when two transactions that access the same database items have operations interleaved</a:t>
            </a:r>
          </a:p>
          <a:p>
            <a:pPr marL="741600" lvl="2" indent="-285750">
              <a:spcBef>
                <a:spcPts val="600"/>
              </a:spcBef>
              <a:buFont typeface="Arial" panose="020B0604020202020204" pitchFamily="34" charset="0"/>
              <a:buChar char="–"/>
            </a:pPr>
            <a:r>
              <a:rPr lang="en-US" dirty="0"/>
              <a:t>Results in incorrect value of some database items</a:t>
            </a:r>
          </a:p>
        </p:txBody>
      </p:sp>
    </p:spTree>
    <p:extLst>
      <p:ext uri="{BB962C8B-B14F-4D97-AF65-F5344CB8AC3E}">
        <p14:creationId xmlns:p14="http://schemas.microsoft.com/office/powerpoint/2010/main" val="11850948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b"/>
          <a:lstStyle/>
          <a:p>
            <a:r>
              <a:rPr lang="en-US" dirty="0"/>
              <a:t>The Lost Update Problem</a:t>
            </a:r>
          </a:p>
        </p:txBody>
      </p:sp>
      <p:sp>
        <p:nvSpPr>
          <p:cNvPr id="6" name="Text Placeholder 5"/>
          <p:cNvSpPr>
            <a:spLocks noGrp="1"/>
          </p:cNvSpPr>
          <p:nvPr>
            <p:ph type="body" idx="1"/>
          </p:nvPr>
        </p:nvSpPr>
        <p:spPr>
          <a:xfrm>
            <a:off x="457200" y="1600201"/>
            <a:ext cx="8229600" cy="774510"/>
          </a:xfrm>
        </p:spPr>
        <p:txBody>
          <a:bodyPr/>
          <a:lstStyle/>
          <a:p>
            <a:pPr marL="0" indent="0">
              <a:buNone/>
            </a:pPr>
            <a:r>
              <a:rPr lang="en-US" altLang="en-US" sz="2000" dirty="0">
                <a:solidFill>
                  <a:schemeClr val="tx1"/>
                </a:solidFill>
                <a:latin typeface="+mn-lt"/>
              </a:rPr>
              <a:t>Figure 20.3 </a:t>
            </a:r>
            <a:r>
              <a:rPr lang="en-US" sz="2000" dirty="0">
                <a:solidFill>
                  <a:schemeClr val="tx1"/>
                </a:solidFill>
                <a:latin typeface="+mn-lt"/>
              </a:rPr>
              <a:t>Some problems that occur when concurrent execution is uncontrolled (a) The lost update </a:t>
            </a:r>
            <a:r>
              <a:rPr lang="en-US" sz="2000" dirty="0" smtClean="0">
                <a:solidFill>
                  <a:schemeClr val="tx1"/>
                </a:solidFill>
                <a:latin typeface="+mn-lt"/>
              </a:rPr>
              <a:t>problem</a:t>
            </a:r>
            <a:endParaRPr lang="en-US" altLang="en-US" sz="2000" dirty="0">
              <a:solidFill>
                <a:schemeClr val="tx1"/>
              </a:solidFill>
              <a:latin typeface="+mn-lt"/>
            </a:endParaRPr>
          </a:p>
        </p:txBody>
      </p:sp>
      <p:pic>
        <p:nvPicPr>
          <p:cNvPr id="7" name="Picture 6" descr="A diagram illustrates problems occurred when concurrent execution is uncontrolled. Diagram a, lost update problem. It has 6 rows and 2 columns. The columns have the following headings from left to right. T sub 1, T sub 2. The row entries are as follows. Row 1. T sub 1, read underscore item left parenthesis X right parenthesis semicolon. T sub 2, read underscore item left parenthesis X right parenthesis semicolon. Row 2. T sub 1, X colon equals X dash N semicolon. T sub 2, X colon equals X plus M semicolon. Row 3. T sub 1, write underscore item left parenthesis X right parenthesis semicolon. T sub 2, write underscore item left parenthesis X right parenthesis semicolon. Row 4. T sub 1, read underscore item left parenthesis Y right parenthesis semicolon. T sub 2. Row 5. T sub 1, Y colon equals Y plus N semicolon. T sub 2. Row 6. T sub 1, write underscore item left parenthesis Y right parenthesis semicolon. T sub 1 is labeled, Time showing represented by downward arrow. T sub 2. T sub 2 is labeled, item X has as incorrect value because its update by T sub 1 is lost left parenthesis overwritten right parenthesis."/>
          <p:cNvPicPr>
            <a:picLocks noChangeAspect="1"/>
          </p:cNvPicPr>
          <p:nvPr/>
        </p:nvPicPr>
        <p:blipFill>
          <a:blip r:embed="rId2"/>
          <a:stretch>
            <a:fillRect/>
          </a:stretch>
        </p:blipFill>
        <p:spPr>
          <a:xfrm>
            <a:off x="542794" y="2986464"/>
            <a:ext cx="8003827" cy="2772157"/>
          </a:xfrm>
          <a:prstGeom prst="rect">
            <a:avLst/>
          </a:prstGeom>
        </p:spPr>
      </p:pic>
    </p:spTree>
    <p:extLst>
      <p:ext uri="{BB962C8B-B14F-4D97-AF65-F5344CB8AC3E}">
        <p14:creationId xmlns:p14="http://schemas.microsoft.com/office/powerpoint/2010/main" val="8062107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b"/>
          <a:lstStyle/>
          <a:p>
            <a:r>
              <a:rPr lang="en-US" dirty="0"/>
              <a:t>The Temporary Update Problem</a:t>
            </a:r>
          </a:p>
        </p:txBody>
      </p:sp>
      <p:sp>
        <p:nvSpPr>
          <p:cNvPr id="6" name="Text Placeholder 5"/>
          <p:cNvSpPr>
            <a:spLocks noGrp="1"/>
          </p:cNvSpPr>
          <p:nvPr>
            <p:ph type="body" idx="1"/>
          </p:nvPr>
        </p:nvSpPr>
        <p:spPr>
          <a:xfrm>
            <a:off x="457200" y="1600200"/>
            <a:ext cx="8229600" cy="760863"/>
          </a:xfrm>
        </p:spPr>
        <p:txBody>
          <a:bodyPr/>
          <a:lstStyle/>
          <a:p>
            <a:pPr marL="0" indent="0">
              <a:buNone/>
            </a:pPr>
            <a:r>
              <a:rPr lang="en-US" altLang="en-US" sz="2000" dirty="0">
                <a:solidFill>
                  <a:schemeClr val="tx1"/>
                </a:solidFill>
                <a:latin typeface="+mn-lt"/>
              </a:rPr>
              <a:t>Figure </a:t>
            </a:r>
            <a:r>
              <a:rPr lang="en-US" altLang="en-US" sz="2000" dirty="0" smtClean="0">
                <a:solidFill>
                  <a:schemeClr val="tx1"/>
                </a:solidFill>
                <a:latin typeface="+mn-lt"/>
              </a:rPr>
              <a:t>20.3 </a:t>
            </a:r>
            <a:r>
              <a:rPr lang="en-US" sz="2000" dirty="0" smtClean="0">
                <a:solidFill>
                  <a:schemeClr val="tx1"/>
                </a:solidFill>
                <a:latin typeface="+mn-lt"/>
              </a:rPr>
              <a:t>Some </a:t>
            </a:r>
            <a:r>
              <a:rPr lang="en-US" sz="2000" dirty="0">
                <a:solidFill>
                  <a:schemeClr val="tx1"/>
                </a:solidFill>
                <a:latin typeface="+mn-lt"/>
              </a:rPr>
              <a:t>problems that occur when concurrent execution is uncontrolled (b) The temporary update </a:t>
            </a:r>
            <a:r>
              <a:rPr lang="en-US" sz="2000" dirty="0" smtClean="0">
                <a:solidFill>
                  <a:schemeClr val="tx1"/>
                </a:solidFill>
                <a:latin typeface="+mn-lt"/>
              </a:rPr>
              <a:t>problem</a:t>
            </a:r>
            <a:endParaRPr lang="en-US" altLang="en-US" sz="2000" dirty="0">
              <a:solidFill>
                <a:schemeClr val="tx1"/>
              </a:solidFill>
              <a:latin typeface="+mn-lt"/>
            </a:endParaRPr>
          </a:p>
        </p:txBody>
      </p:sp>
      <p:pic>
        <p:nvPicPr>
          <p:cNvPr id="7" name="Picture 6" descr="A diagram illustrates problems occurred when concurrent execution is uncontrolled. Diagram b, The temporary update problem. It has 4 rows and 2 columns. The columns have the following headings from left to right. T sub 1, T sub 2. The row entries are as follows. Row 1. T sub 1, read underscore item left parenthesis X right parenthesis semicolon. T sub 2, read underscore item left parenthesis X right parenthesis semicolon. Row 2. T sub 1, X colon equals X dash N semicolon. T sub 2, X colon equals X plus M semicolon. Row 3. T sub 1, write underscore item left parenthesis X right parenthesis semicolon. T sub 2, write underscore item left parenthesis X right parenthesis semicolon. Row 4. T sub 1, read underscore item left parenthesis Y right parenthesis semicolon. T sub 1 is labeled, Time showing represented by downward arrow. T sub 2 is labeled, Transaction T sub 1 fails and must change the value of X back to its old value semicolon meanwhile T sub 2 has read the temporary incorrect value of X. "/>
          <p:cNvPicPr>
            <a:picLocks noChangeAspect="1"/>
          </p:cNvPicPr>
          <p:nvPr/>
        </p:nvPicPr>
        <p:blipFill>
          <a:blip r:embed="rId2"/>
          <a:stretch>
            <a:fillRect/>
          </a:stretch>
        </p:blipFill>
        <p:spPr>
          <a:xfrm>
            <a:off x="492438" y="2810651"/>
            <a:ext cx="8159122" cy="2932186"/>
          </a:xfrm>
          <a:prstGeom prst="rect">
            <a:avLst/>
          </a:prstGeom>
        </p:spPr>
      </p:pic>
    </p:spTree>
    <p:extLst>
      <p:ext uri="{BB962C8B-B14F-4D97-AF65-F5344CB8AC3E}">
        <p14:creationId xmlns:p14="http://schemas.microsoft.com/office/powerpoint/2010/main" val="14723421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b"/>
          <a:lstStyle/>
          <a:p>
            <a:r>
              <a:rPr lang="en-US" dirty="0"/>
              <a:t>The Incorrect Summary Problem</a:t>
            </a:r>
          </a:p>
        </p:txBody>
      </p:sp>
      <p:sp>
        <p:nvSpPr>
          <p:cNvPr id="6" name="Text Placeholder 5"/>
          <p:cNvSpPr>
            <a:spLocks noGrp="1"/>
          </p:cNvSpPr>
          <p:nvPr>
            <p:ph type="body" idx="1"/>
          </p:nvPr>
        </p:nvSpPr>
        <p:spPr>
          <a:xfrm>
            <a:off x="457200" y="1600201"/>
            <a:ext cx="8229600" cy="815454"/>
          </a:xfrm>
        </p:spPr>
        <p:txBody>
          <a:bodyPr/>
          <a:lstStyle/>
          <a:p>
            <a:pPr marL="0" indent="0">
              <a:buNone/>
            </a:pPr>
            <a:r>
              <a:rPr lang="en-US" altLang="en-US" sz="2000" dirty="0">
                <a:solidFill>
                  <a:schemeClr val="tx1"/>
                </a:solidFill>
                <a:latin typeface="+mn-lt"/>
              </a:rPr>
              <a:t>Figure 20.3 </a:t>
            </a:r>
            <a:r>
              <a:rPr lang="en-US" sz="2000" dirty="0" smtClean="0">
                <a:solidFill>
                  <a:schemeClr val="tx1"/>
                </a:solidFill>
                <a:latin typeface="+mn-lt"/>
              </a:rPr>
              <a:t>Some </a:t>
            </a:r>
            <a:r>
              <a:rPr lang="en-US" sz="2000" dirty="0">
                <a:solidFill>
                  <a:schemeClr val="tx1"/>
                </a:solidFill>
                <a:latin typeface="+mn-lt"/>
              </a:rPr>
              <a:t>problems that occur when concurrent execution is uncontrolled (c) The incorrect summary </a:t>
            </a:r>
            <a:r>
              <a:rPr lang="en-US" sz="2000" dirty="0" smtClean="0">
                <a:solidFill>
                  <a:schemeClr val="tx1"/>
                </a:solidFill>
                <a:latin typeface="+mn-lt"/>
              </a:rPr>
              <a:t>problem</a:t>
            </a:r>
            <a:endParaRPr lang="en-US" altLang="en-US" sz="2000" dirty="0">
              <a:solidFill>
                <a:schemeClr val="tx1"/>
              </a:solidFill>
              <a:latin typeface="+mn-lt"/>
            </a:endParaRPr>
          </a:p>
        </p:txBody>
      </p:sp>
      <p:pic>
        <p:nvPicPr>
          <p:cNvPr id="7" name="Picture 6" descr="A diagram illustrates problems occurred when concurrent execution is uncontrolled. Diagram c, the incorrect summary problem. It has 6 rows and 2 columns. The columns have the following headings from left to right. T sub 1, T sub 2. The row entries are as follows. Row 1. T sub 1, read underscore item left parenthesis X right parenthesis semicolon. T sub 2, sum colon equals 0 semi colon. Row 2. T sub 1, X colon equals X dash N semicolon. T sub 2, read underscore item left parenthesis A right parenthesis semicolon. Row 3. T sub 1, write underscore item left parenthesis X right parenthesis. T sub 2, sum colon equals sum plus A semicolon. Incomplete. Row 4. T sub 1, read underscore item left parenthesis Y right parenthesis semicolon. T sub 2, read underscore item left parenthesis X right parenthesis semicolon. Row 5. T sub 1, Y colon equals Y plus N semicolon. T sub 2, sum colon equals sum plus X semicolon. Row 6. T sub 1, write underscore item left parenthesis Y right parenthesis semicolon. T sub 2, read underscore item left parenthesis Y right parenthesis semicolon. T sub 2 is labeled, T sub 3 reads X after N is subtracted and reads Y before N is added semicolon a wrong summary is the result left parenthesis off by N right parenthesis."/>
          <p:cNvPicPr>
            <a:picLocks noChangeAspect="1"/>
          </p:cNvPicPr>
          <p:nvPr/>
        </p:nvPicPr>
        <p:blipFill>
          <a:blip r:embed="rId2"/>
          <a:stretch>
            <a:fillRect/>
          </a:stretch>
        </p:blipFill>
        <p:spPr>
          <a:xfrm>
            <a:off x="643545" y="2578223"/>
            <a:ext cx="7802312" cy="3731118"/>
          </a:xfrm>
          <a:prstGeom prst="rect">
            <a:avLst/>
          </a:prstGeom>
        </p:spPr>
      </p:pic>
    </p:spTree>
    <p:extLst>
      <p:ext uri="{BB962C8B-B14F-4D97-AF65-F5344CB8AC3E}">
        <p14:creationId xmlns:p14="http://schemas.microsoft.com/office/powerpoint/2010/main" val="22475491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The Unrepeatable Read Problem</a:t>
            </a:r>
          </a:p>
        </p:txBody>
      </p:sp>
      <mc:AlternateContent xmlns:mc="http://schemas.openxmlformats.org/markup-compatibility/2006" xmlns:a14="http://schemas.microsoft.com/office/drawing/2010/main">
        <mc:Choice Requires="a14">
          <p:sp>
            <p:nvSpPr>
              <p:cNvPr id="8" name="Text Placeholder 7"/>
              <p:cNvSpPr>
                <a:spLocks noGrp="1"/>
              </p:cNvSpPr>
              <p:nvPr>
                <p:ph type="body" idx="1"/>
              </p:nvPr>
            </p:nvSpPr>
            <p:spPr>
              <a:xfrm>
                <a:off x="457200" y="1600201"/>
                <a:ext cx="8229600" cy="2384946"/>
              </a:xfrm>
            </p:spPr>
            <p:txBody>
              <a:bodyPr/>
              <a:lstStyle/>
              <a:p>
                <a:r>
                  <a:rPr lang="en-US" sz="2400" dirty="0">
                    <a:latin typeface="+mn-lt"/>
                  </a:rPr>
                  <a:t>Transaction </a:t>
                </a:r>
                <a:r>
                  <a:rPr lang="en-US" sz="2400" i="1" dirty="0">
                    <a:latin typeface="+mn-lt"/>
                  </a:rPr>
                  <a:t>T</a:t>
                </a:r>
                <a:r>
                  <a:rPr lang="en-US" sz="2400" dirty="0">
                    <a:latin typeface="+mn-lt"/>
                  </a:rPr>
                  <a:t> reads the same item twice</a:t>
                </a:r>
              </a:p>
              <a:p>
                <a:r>
                  <a:rPr lang="en-US" sz="2400" dirty="0">
                    <a:latin typeface="+mn-lt"/>
                  </a:rPr>
                  <a:t>Value is changed by another transaction </a:t>
                </a:r>
                <a:r>
                  <a:rPr lang="en-US" sz="2400" i="1" dirty="0">
                    <a:latin typeface="+mn-lt"/>
                  </a:rPr>
                  <a:t>T</a:t>
                </a:r>
                <a14:m>
                  <m:oMath xmlns:m="http://schemas.openxmlformats.org/officeDocument/2006/math">
                    <m:r>
                      <a:rPr lang="en-US" sz="2400" i="1" dirty="0">
                        <a:latin typeface="Cambria Math" panose="02040503050406030204" pitchFamily="18" charset="0"/>
                      </a:rPr>
                      <m:t>′</m:t>
                    </m:r>
                  </m:oMath>
                </a14:m>
                <a:r>
                  <a:rPr lang="en-US" sz="2400" dirty="0">
                    <a:latin typeface="+mn-lt"/>
                  </a:rPr>
                  <a:t> between the two reads</a:t>
                </a:r>
              </a:p>
              <a:p>
                <a:r>
                  <a:rPr lang="en-US" sz="2400" i="1" dirty="0" smtClean="0">
                    <a:latin typeface="+mn-lt"/>
                  </a:rPr>
                  <a:t>T</a:t>
                </a:r>
                <a:r>
                  <a:rPr lang="en-US" sz="2400" dirty="0" smtClean="0">
                    <a:latin typeface="+mn-lt"/>
                  </a:rPr>
                  <a:t> </a:t>
                </a:r>
                <a:r>
                  <a:rPr lang="en-US" sz="2400" dirty="0">
                    <a:latin typeface="+mn-lt"/>
                  </a:rPr>
                  <a:t>receives different values for the two reads of the same </a:t>
                </a:r>
                <a:r>
                  <a:rPr lang="en-US" sz="2400" dirty="0" smtClean="0">
                    <a:latin typeface="+mn-lt"/>
                  </a:rPr>
                  <a:t>item</a:t>
                </a:r>
                <a:endParaRPr lang="en-US" sz="2400" dirty="0">
                  <a:latin typeface="+mn-lt"/>
                </a:endParaRPr>
              </a:p>
            </p:txBody>
          </p:sp>
        </mc:Choice>
        <mc:Fallback xmlns="">
          <p:sp>
            <p:nvSpPr>
              <p:cNvPr id="8" name="Text Placeholder 7"/>
              <p:cNvSpPr>
                <a:spLocks noGrp="1" noRot="1" noChangeAspect="1" noMove="1" noResize="1" noEditPoints="1" noAdjustHandles="1" noChangeArrowheads="1" noChangeShapeType="1" noTextEdit="1"/>
              </p:cNvSpPr>
              <p:nvPr>
                <p:ph type="body" idx="1"/>
              </p:nvPr>
            </p:nvSpPr>
            <p:spPr>
              <a:xfrm>
                <a:off x="457200" y="1600201"/>
                <a:ext cx="8229600" cy="2384946"/>
              </a:xfrm>
              <a:blipFill>
                <a:blip r:embed="rId2"/>
                <a:stretch>
                  <a:fillRect l="-1037" b="-4348"/>
                </a:stretch>
              </a:blipFill>
            </p:spPr>
            <p:txBody>
              <a:bodyPr/>
              <a:lstStyle/>
              <a:p>
                <a:r>
                  <a:rPr lang="en-US">
                    <a:noFill/>
                  </a:rPr>
                  <a:t> </a:t>
                </a:r>
              </a:p>
            </p:txBody>
          </p:sp>
        </mc:Fallback>
      </mc:AlternateContent>
    </p:spTree>
    <p:extLst>
      <p:ext uri="{BB962C8B-B14F-4D97-AF65-F5344CB8AC3E}">
        <p14:creationId xmlns:p14="http://schemas.microsoft.com/office/powerpoint/2010/main" val="30574230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Why Recovery is </a:t>
            </a:r>
            <a:r>
              <a:rPr lang="en-US" dirty="0" smtClean="0"/>
              <a:t>Needed </a:t>
            </a:r>
            <a:r>
              <a:rPr lang="en-US" sz="2000" b="0" dirty="0" smtClean="0"/>
              <a:t>(1 of 2)</a:t>
            </a:r>
            <a:endParaRPr lang="en-US" sz="2000" b="0" dirty="0"/>
          </a:p>
        </p:txBody>
      </p:sp>
      <p:sp>
        <p:nvSpPr>
          <p:cNvPr id="6" name="Text Placeholder 5"/>
          <p:cNvSpPr>
            <a:spLocks noGrp="1"/>
          </p:cNvSpPr>
          <p:nvPr>
            <p:ph type="body" idx="1"/>
          </p:nvPr>
        </p:nvSpPr>
        <p:spPr/>
        <p:txBody>
          <a:bodyPr/>
          <a:lstStyle/>
          <a:p>
            <a:r>
              <a:rPr lang="en-US" sz="2400" dirty="0">
                <a:latin typeface="+mn-lt"/>
              </a:rPr>
              <a:t>Committed transaction</a:t>
            </a:r>
          </a:p>
          <a:p>
            <a:pPr marL="741600" lvl="2" indent="-284400">
              <a:spcBef>
                <a:spcPts val="600"/>
              </a:spcBef>
              <a:buFont typeface="Arial" panose="020B0604020202020204" pitchFamily="34" charset="0"/>
              <a:buChar char="–"/>
            </a:pPr>
            <a:r>
              <a:rPr lang="en-US" dirty="0"/>
              <a:t>Effect recorded permanently in the database</a:t>
            </a:r>
          </a:p>
          <a:p>
            <a:r>
              <a:rPr lang="en-US" sz="2400" dirty="0">
                <a:latin typeface="+mn-lt"/>
              </a:rPr>
              <a:t>Aborted transaction</a:t>
            </a:r>
          </a:p>
          <a:p>
            <a:pPr marL="741600" lvl="1" indent="-284400">
              <a:buFont typeface="Arial" panose="020B0604020202020204" pitchFamily="34" charset="0"/>
              <a:buChar char="–"/>
            </a:pPr>
            <a:r>
              <a:rPr lang="en-US" sz="2400" dirty="0">
                <a:latin typeface="+mn-lt"/>
              </a:rPr>
              <a:t>Does not affect the database</a:t>
            </a:r>
          </a:p>
          <a:p>
            <a:r>
              <a:rPr lang="en-US" sz="2400" dirty="0">
                <a:latin typeface="+mn-lt"/>
              </a:rPr>
              <a:t>Types of transaction failures</a:t>
            </a:r>
          </a:p>
          <a:p>
            <a:pPr marL="741600" lvl="2" indent="-284400">
              <a:spcBef>
                <a:spcPts val="600"/>
              </a:spcBef>
              <a:buFont typeface="Arial" panose="020B0604020202020204" pitchFamily="34" charset="0"/>
              <a:buChar char="–"/>
            </a:pPr>
            <a:r>
              <a:rPr lang="en-US" dirty="0"/>
              <a:t>Computer failure (system crash)</a:t>
            </a:r>
          </a:p>
          <a:p>
            <a:pPr marL="741600" lvl="2" indent="-284400">
              <a:spcBef>
                <a:spcPts val="600"/>
              </a:spcBef>
              <a:buFont typeface="Arial" panose="020B0604020202020204" pitchFamily="34" charset="0"/>
              <a:buChar char="–"/>
            </a:pPr>
            <a:r>
              <a:rPr lang="en-US" dirty="0"/>
              <a:t>Transaction or system error</a:t>
            </a:r>
          </a:p>
          <a:p>
            <a:pPr marL="741600" lvl="2" indent="-284400">
              <a:spcBef>
                <a:spcPts val="600"/>
              </a:spcBef>
              <a:buFont typeface="Arial" panose="020B0604020202020204" pitchFamily="34" charset="0"/>
              <a:buChar char="–"/>
            </a:pPr>
            <a:r>
              <a:rPr lang="en-US" dirty="0"/>
              <a:t>Local errors or exception conditions detected by the </a:t>
            </a:r>
            <a:r>
              <a:rPr lang="en-US" dirty="0" smtClean="0"/>
              <a:t>transaction</a:t>
            </a:r>
            <a:endParaRPr lang="en-US" dirty="0"/>
          </a:p>
        </p:txBody>
      </p:sp>
    </p:spTree>
    <p:extLst>
      <p:ext uri="{BB962C8B-B14F-4D97-AF65-F5344CB8AC3E}">
        <p14:creationId xmlns:p14="http://schemas.microsoft.com/office/powerpoint/2010/main" val="20620547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Why Recovery is Needed </a:t>
            </a:r>
            <a:r>
              <a:rPr lang="en-US" sz="2000" b="0" dirty="0" smtClean="0"/>
              <a:t>(2 of 2)</a:t>
            </a:r>
            <a:endParaRPr lang="en-US" sz="2000" b="0" dirty="0"/>
          </a:p>
        </p:txBody>
      </p:sp>
      <p:sp>
        <p:nvSpPr>
          <p:cNvPr id="6" name="Text Placeholder 5"/>
          <p:cNvSpPr>
            <a:spLocks noGrp="1"/>
          </p:cNvSpPr>
          <p:nvPr>
            <p:ph type="body" idx="1"/>
          </p:nvPr>
        </p:nvSpPr>
        <p:spPr/>
        <p:txBody>
          <a:bodyPr/>
          <a:lstStyle/>
          <a:p>
            <a:pPr indent="-255600">
              <a:tabLst/>
            </a:pPr>
            <a:r>
              <a:rPr lang="en-US" sz="2400" dirty="0">
                <a:latin typeface="+mn-lt"/>
              </a:rPr>
              <a:t>Types of transaction failures</a:t>
            </a:r>
            <a:endParaRPr lang="en-US" sz="2400" dirty="0" smtClean="0">
              <a:latin typeface="+mn-lt"/>
            </a:endParaRPr>
          </a:p>
          <a:p>
            <a:pPr marL="741600" lvl="2" indent="-285750">
              <a:spcBef>
                <a:spcPts val="600"/>
              </a:spcBef>
              <a:buFont typeface="Arial" panose="020B0604020202020204" pitchFamily="34" charset="0"/>
              <a:buChar char="–"/>
            </a:pPr>
            <a:r>
              <a:rPr lang="en-US" dirty="0" smtClean="0"/>
              <a:t>Concurrency </a:t>
            </a:r>
            <a:r>
              <a:rPr lang="en-US" dirty="0"/>
              <a:t>control enforcement</a:t>
            </a:r>
          </a:p>
          <a:p>
            <a:pPr marL="741600" lvl="2" indent="-285750">
              <a:spcBef>
                <a:spcPts val="600"/>
              </a:spcBef>
              <a:buFont typeface="Arial" panose="020B0604020202020204" pitchFamily="34" charset="0"/>
              <a:buChar char="–"/>
            </a:pPr>
            <a:r>
              <a:rPr lang="en-US" dirty="0"/>
              <a:t>Disk failure</a:t>
            </a:r>
          </a:p>
          <a:p>
            <a:pPr marL="741600" lvl="2" indent="-285750">
              <a:spcBef>
                <a:spcPts val="600"/>
              </a:spcBef>
              <a:buFont typeface="Arial" panose="020B0604020202020204" pitchFamily="34" charset="0"/>
              <a:buChar char="–"/>
            </a:pPr>
            <a:r>
              <a:rPr lang="en-US" dirty="0"/>
              <a:t>Physical problems or catastrophes</a:t>
            </a:r>
          </a:p>
          <a:p>
            <a:r>
              <a:rPr lang="en-US" sz="2400" dirty="0">
                <a:latin typeface="+mn-lt"/>
              </a:rPr>
              <a:t>System must keep sufficient information to recover quickly from the failure</a:t>
            </a:r>
          </a:p>
          <a:p>
            <a:pPr marL="741600" lvl="2" indent="-285750">
              <a:spcBef>
                <a:spcPts val="600"/>
              </a:spcBef>
              <a:buFont typeface="Arial" panose="020B0604020202020204" pitchFamily="34" charset="0"/>
              <a:buChar char="–"/>
            </a:pPr>
            <a:r>
              <a:rPr lang="en-US" dirty="0"/>
              <a:t>Disk failure or other catastrophes have long recovery </a:t>
            </a:r>
            <a:r>
              <a:rPr lang="en-US" dirty="0" smtClean="0"/>
              <a:t>times</a:t>
            </a:r>
            <a:endParaRPr lang="en-US" dirty="0"/>
          </a:p>
        </p:txBody>
      </p:sp>
    </p:spTree>
    <p:extLst>
      <p:ext uri="{BB962C8B-B14F-4D97-AF65-F5344CB8AC3E}">
        <p14:creationId xmlns:p14="http://schemas.microsoft.com/office/powerpoint/2010/main" val="37361679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smtClean="0"/>
              <a:t>20.2 Transaction </a:t>
            </a:r>
            <a:r>
              <a:rPr lang="en-US" altLang="en-US" dirty="0"/>
              <a:t>and System </a:t>
            </a:r>
            <a:r>
              <a:rPr lang="en-US" altLang="en-US" dirty="0" smtClean="0"/>
              <a:t>Concepts </a:t>
            </a:r>
            <a:r>
              <a:rPr lang="en-US" altLang="en-US" sz="2000" b="0" dirty="0" smtClean="0"/>
              <a:t>(1 of 2)</a:t>
            </a:r>
            <a:endParaRPr lang="en-US" sz="2000" b="0" dirty="0"/>
          </a:p>
        </p:txBody>
      </p:sp>
      <p:sp>
        <p:nvSpPr>
          <p:cNvPr id="5" name="Text Placeholder 4"/>
          <p:cNvSpPr>
            <a:spLocks noGrp="1"/>
          </p:cNvSpPr>
          <p:nvPr>
            <p:ph type="body" idx="1"/>
          </p:nvPr>
        </p:nvSpPr>
        <p:spPr>
          <a:xfrm>
            <a:off x="457200" y="1600201"/>
            <a:ext cx="8229600" cy="3203812"/>
          </a:xfrm>
        </p:spPr>
        <p:txBody>
          <a:bodyPr/>
          <a:lstStyle/>
          <a:p>
            <a:r>
              <a:rPr lang="en-US" altLang="en-US" sz="2400" dirty="0">
                <a:latin typeface="+mn-lt"/>
              </a:rPr>
              <a:t>System must keep track of when each transaction starts, terminates, commits, and/or aborts</a:t>
            </a:r>
          </a:p>
          <a:p>
            <a:pPr marL="741600" lvl="2" indent="-285750">
              <a:spcBef>
                <a:spcPts val="600"/>
              </a:spcBef>
              <a:buFont typeface="Arial" panose="020B0604020202020204" pitchFamily="34" charset="0"/>
              <a:buChar char="–"/>
            </a:pPr>
            <a:r>
              <a:rPr lang="en-US" altLang="en-US" dirty="0"/>
              <a:t>BEGIN_TRANSACTION</a:t>
            </a:r>
          </a:p>
          <a:p>
            <a:pPr marL="741600" lvl="2" indent="-285750">
              <a:spcBef>
                <a:spcPts val="600"/>
              </a:spcBef>
              <a:buFont typeface="Arial" panose="020B0604020202020204" pitchFamily="34" charset="0"/>
              <a:buChar char="–"/>
            </a:pPr>
            <a:r>
              <a:rPr lang="en-US" altLang="en-US" dirty="0"/>
              <a:t>READ or WRITE</a:t>
            </a:r>
          </a:p>
          <a:p>
            <a:pPr marL="741600" lvl="2" indent="-285750">
              <a:spcBef>
                <a:spcPts val="600"/>
              </a:spcBef>
              <a:buFont typeface="Arial" panose="020B0604020202020204" pitchFamily="34" charset="0"/>
              <a:buChar char="–"/>
            </a:pPr>
            <a:r>
              <a:rPr lang="en-US" altLang="en-US" dirty="0"/>
              <a:t>END_TRANSACTION</a:t>
            </a:r>
          </a:p>
          <a:p>
            <a:pPr marL="741600" lvl="2" indent="-285750">
              <a:spcBef>
                <a:spcPts val="600"/>
              </a:spcBef>
              <a:buFont typeface="Arial" panose="020B0604020202020204" pitchFamily="34" charset="0"/>
              <a:buChar char="–"/>
            </a:pPr>
            <a:r>
              <a:rPr lang="en-US" altLang="en-US" dirty="0"/>
              <a:t>COMMIT_TRANSACTION</a:t>
            </a:r>
          </a:p>
          <a:p>
            <a:pPr marL="741600" lvl="2" indent="-285750">
              <a:spcBef>
                <a:spcPts val="600"/>
              </a:spcBef>
              <a:buFont typeface="Arial" panose="020B0604020202020204" pitchFamily="34" charset="0"/>
              <a:buChar char="–"/>
            </a:pPr>
            <a:r>
              <a:rPr lang="en-US" altLang="en-US" dirty="0"/>
              <a:t>ROLLBACK (or ABORT</a:t>
            </a:r>
            <a:r>
              <a:rPr lang="en-US" altLang="en-US" dirty="0" smtClean="0"/>
              <a:t>)</a:t>
            </a:r>
            <a:endParaRPr lang="en-US" altLang="en-US" dirty="0"/>
          </a:p>
        </p:txBody>
      </p:sp>
    </p:spTree>
    <p:extLst>
      <p:ext uri="{BB962C8B-B14F-4D97-AF65-F5344CB8AC3E}">
        <p14:creationId xmlns:p14="http://schemas.microsoft.com/office/powerpoint/2010/main" val="37721656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b"/>
          <a:lstStyle/>
          <a:p>
            <a:r>
              <a:rPr lang="en-US" altLang="en-US" dirty="0" smtClean="0"/>
              <a:t>20.2 Transaction </a:t>
            </a:r>
            <a:r>
              <a:rPr lang="en-US" altLang="en-US" dirty="0"/>
              <a:t>and System Concepts </a:t>
            </a:r>
            <a:r>
              <a:rPr lang="en-US" altLang="en-US" sz="2000" b="0" dirty="0" smtClean="0"/>
              <a:t>(2 </a:t>
            </a:r>
            <a:r>
              <a:rPr lang="en-US" altLang="en-US" sz="2000" b="0" dirty="0"/>
              <a:t>of 2)</a:t>
            </a:r>
            <a:endParaRPr lang="en-US" sz="2000" b="0" dirty="0"/>
          </a:p>
        </p:txBody>
      </p:sp>
      <p:sp>
        <p:nvSpPr>
          <p:cNvPr id="7" name="Text Placeholder 6"/>
          <p:cNvSpPr>
            <a:spLocks noGrp="1"/>
          </p:cNvSpPr>
          <p:nvPr>
            <p:ph type="body" idx="1"/>
          </p:nvPr>
        </p:nvSpPr>
        <p:spPr>
          <a:xfrm>
            <a:off x="457200" y="1600201"/>
            <a:ext cx="8229600" cy="788158"/>
          </a:xfrm>
        </p:spPr>
        <p:txBody>
          <a:bodyPr/>
          <a:lstStyle/>
          <a:p>
            <a:pPr marL="0" indent="0">
              <a:buNone/>
            </a:pPr>
            <a:r>
              <a:rPr lang="en-US" altLang="en-US" sz="2000" dirty="0">
                <a:solidFill>
                  <a:schemeClr val="tx1"/>
                </a:solidFill>
                <a:latin typeface="+mn-lt"/>
              </a:rPr>
              <a:t>Figure 20.4 </a:t>
            </a:r>
            <a:r>
              <a:rPr lang="en-US" sz="2000" dirty="0">
                <a:solidFill>
                  <a:schemeClr val="tx1"/>
                </a:solidFill>
                <a:latin typeface="+mn-lt"/>
              </a:rPr>
              <a:t>State transition diagram illustrating the states for transaction </a:t>
            </a:r>
            <a:r>
              <a:rPr lang="en-US" sz="2000" dirty="0" smtClean="0">
                <a:solidFill>
                  <a:schemeClr val="tx1"/>
                </a:solidFill>
                <a:latin typeface="+mn-lt"/>
              </a:rPr>
              <a:t>execution</a:t>
            </a:r>
            <a:endParaRPr lang="en-US" altLang="en-US" sz="2000" dirty="0">
              <a:solidFill>
                <a:schemeClr val="tx1"/>
              </a:solidFill>
              <a:latin typeface="+mn-lt"/>
            </a:endParaRPr>
          </a:p>
        </p:txBody>
      </p:sp>
      <p:pic>
        <p:nvPicPr>
          <p:cNvPr id="8" name="Picture 7" descr="A diagram illustrates the state for transaction execution. The diagram has execution states. The transaction moves into an active state which has an execution of Read, write operations. The transaction ends after execution. This moves into partially committed and also the state active aborts and goes to the failed state if one check fails. The partially committed states moves to committed state through the execution commit operation if these checks are successful. The state of termination corresponds to the leaving the system."/>
          <p:cNvPicPr>
            <a:picLocks noChangeAspect="1"/>
          </p:cNvPicPr>
          <p:nvPr/>
        </p:nvPicPr>
        <p:blipFill>
          <a:blip r:embed="rId2"/>
          <a:stretch>
            <a:fillRect/>
          </a:stretch>
        </p:blipFill>
        <p:spPr>
          <a:xfrm>
            <a:off x="514934" y="2839599"/>
            <a:ext cx="8114131" cy="2539751"/>
          </a:xfrm>
          <a:prstGeom prst="rect">
            <a:avLst/>
          </a:prstGeom>
        </p:spPr>
      </p:pic>
    </p:spTree>
    <p:extLst>
      <p:ext uri="{BB962C8B-B14F-4D97-AF65-F5344CB8AC3E}">
        <p14:creationId xmlns:p14="http://schemas.microsoft.com/office/powerpoint/2010/main" val="3806164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Text Placeholder 2"/>
          <p:cNvSpPr>
            <a:spLocks noGrp="1"/>
          </p:cNvSpPr>
          <p:nvPr>
            <p:ph type="body" idx="1"/>
          </p:nvPr>
        </p:nvSpPr>
        <p:spPr/>
        <p:txBody>
          <a:bodyPr/>
          <a:lstStyle/>
          <a:p>
            <a:r>
              <a:rPr lang="en-US" sz="2400" dirty="0" smtClean="0">
                <a:latin typeface="+mn-lt"/>
              </a:rPr>
              <a:t>Transaction</a:t>
            </a:r>
            <a:endParaRPr lang="en-US" sz="2400" dirty="0">
              <a:latin typeface="+mn-lt"/>
            </a:endParaRPr>
          </a:p>
          <a:p>
            <a:pPr marL="741600" lvl="1" indent="-284400">
              <a:buFont typeface="Arial" panose="020B0604020202020204" pitchFamily="34" charset="0"/>
              <a:buChar char="–"/>
            </a:pPr>
            <a:r>
              <a:rPr lang="en-US" sz="2400" dirty="0">
                <a:latin typeface="+mn-lt"/>
              </a:rPr>
              <a:t>Describes local unit of database processing</a:t>
            </a:r>
          </a:p>
          <a:p>
            <a:r>
              <a:rPr lang="en-US" sz="2400" dirty="0">
                <a:latin typeface="+mn-lt"/>
              </a:rPr>
              <a:t>Transaction processing systems</a:t>
            </a:r>
          </a:p>
          <a:p>
            <a:pPr marL="741600" lvl="1" indent="-284400">
              <a:buFont typeface="Arial" panose="020B0604020202020204" pitchFamily="34" charset="0"/>
              <a:buChar char="–"/>
            </a:pPr>
            <a:r>
              <a:rPr lang="en-US" sz="2400" dirty="0">
                <a:latin typeface="+mn-lt"/>
              </a:rPr>
              <a:t>Systems with large databases and hundreds of concurrent users</a:t>
            </a:r>
          </a:p>
          <a:p>
            <a:pPr marL="741600" lvl="1" indent="-284400">
              <a:buFont typeface="Arial" panose="020B0604020202020204" pitchFamily="34" charset="0"/>
              <a:buChar char="–"/>
            </a:pPr>
            <a:r>
              <a:rPr lang="en-US" sz="2400" dirty="0">
                <a:latin typeface="+mn-lt"/>
              </a:rPr>
              <a:t>Require high availability and fast response </a:t>
            </a:r>
            <a:r>
              <a:rPr lang="en-US" sz="2400" dirty="0" smtClean="0">
                <a:latin typeface="+mn-lt"/>
              </a:rPr>
              <a:t>time</a:t>
            </a:r>
            <a:endParaRPr lang="en-US" sz="2400" dirty="0">
              <a:latin typeface="+mn-lt"/>
            </a:endParaRPr>
          </a:p>
        </p:txBody>
      </p:sp>
    </p:spTree>
    <p:extLst>
      <p:ext uri="{BB962C8B-B14F-4D97-AF65-F5344CB8AC3E}">
        <p14:creationId xmlns:p14="http://schemas.microsoft.com/office/powerpoint/2010/main" val="19593640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System Log</a:t>
            </a:r>
          </a:p>
        </p:txBody>
      </p:sp>
      <p:sp>
        <p:nvSpPr>
          <p:cNvPr id="5" name="Text Placeholder 4"/>
          <p:cNvSpPr>
            <a:spLocks noGrp="1"/>
          </p:cNvSpPr>
          <p:nvPr>
            <p:ph type="body" idx="1"/>
          </p:nvPr>
        </p:nvSpPr>
        <p:spPr/>
        <p:txBody>
          <a:bodyPr/>
          <a:lstStyle/>
          <a:p>
            <a:r>
              <a:rPr lang="en-US" sz="2400" dirty="0">
                <a:latin typeface="+mn-lt"/>
              </a:rPr>
              <a:t>System log keeps track of transaction operations</a:t>
            </a:r>
          </a:p>
          <a:p>
            <a:r>
              <a:rPr lang="en-US" sz="2400" dirty="0">
                <a:latin typeface="+mn-lt"/>
              </a:rPr>
              <a:t>Sequential, append-only file</a:t>
            </a:r>
          </a:p>
          <a:p>
            <a:r>
              <a:rPr lang="en-US" sz="2400" dirty="0">
                <a:latin typeface="+mn-lt"/>
              </a:rPr>
              <a:t>Not affected by failure (except disk or catastrophic failure)</a:t>
            </a:r>
          </a:p>
          <a:p>
            <a:r>
              <a:rPr lang="en-US" sz="2400" dirty="0">
                <a:latin typeface="+mn-lt"/>
              </a:rPr>
              <a:t>Log buffer</a:t>
            </a:r>
          </a:p>
          <a:p>
            <a:pPr marL="741600" lvl="2" indent="-285750">
              <a:spcBef>
                <a:spcPts val="600"/>
              </a:spcBef>
              <a:buFont typeface="Arial" panose="020B0604020202020204" pitchFamily="34" charset="0"/>
              <a:buChar char="–"/>
            </a:pPr>
            <a:r>
              <a:rPr lang="en-US" dirty="0"/>
              <a:t>Main memory buffer</a:t>
            </a:r>
          </a:p>
          <a:p>
            <a:pPr marL="741600" lvl="2" indent="-285750">
              <a:spcBef>
                <a:spcPts val="600"/>
              </a:spcBef>
              <a:buFont typeface="Arial" panose="020B0604020202020204" pitchFamily="34" charset="0"/>
              <a:buChar char="–"/>
            </a:pPr>
            <a:r>
              <a:rPr lang="en-US" dirty="0"/>
              <a:t>When full, appended to end of log file on disk</a:t>
            </a:r>
          </a:p>
          <a:p>
            <a:r>
              <a:rPr lang="en-US" sz="2400" dirty="0">
                <a:latin typeface="+mn-lt"/>
              </a:rPr>
              <a:t>Log file is backed up periodically</a:t>
            </a:r>
          </a:p>
          <a:p>
            <a:r>
              <a:rPr lang="en-US" sz="2400" dirty="0">
                <a:latin typeface="+mn-lt"/>
              </a:rPr>
              <a:t>Undo and redo operations based on log </a:t>
            </a:r>
            <a:r>
              <a:rPr lang="en-US" sz="2400" dirty="0" smtClean="0">
                <a:latin typeface="+mn-lt"/>
              </a:rPr>
              <a:t>possible</a:t>
            </a:r>
            <a:endParaRPr lang="en-US" sz="2400" dirty="0">
              <a:latin typeface="+mn-lt"/>
            </a:endParaRPr>
          </a:p>
        </p:txBody>
      </p:sp>
    </p:spTree>
    <p:extLst>
      <p:ext uri="{BB962C8B-B14F-4D97-AF65-F5344CB8AC3E}">
        <p14:creationId xmlns:p14="http://schemas.microsoft.com/office/powerpoint/2010/main" val="35606936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 Point of a Transaction</a:t>
            </a:r>
          </a:p>
        </p:txBody>
      </p:sp>
      <p:sp>
        <p:nvSpPr>
          <p:cNvPr id="3" name="Text Placeholder 2"/>
          <p:cNvSpPr>
            <a:spLocks noGrp="1"/>
          </p:cNvSpPr>
          <p:nvPr>
            <p:ph type="body" idx="1"/>
          </p:nvPr>
        </p:nvSpPr>
        <p:spPr/>
        <p:txBody>
          <a:bodyPr/>
          <a:lstStyle/>
          <a:p>
            <a:r>
              <a:rPr lang="en-US" sz="2400" dirty="0">
                <a:latin typeface="+mn-lt"/>
              </a:rPr>
              <a:t>Occurs when all operations that access the database have completed successfully</a:t>
            </a:r>
          </a:p>
          <a:p>
            <a:pPr marL="741600" lvl="2" indent="-285750">
              <a:spcBef>
                <a:spcPts val="600"/>
              </a:spcBef>
              <a:buFont typeface="Arial" panose="020B0604020202020204" pitchFamily="34" charset="0"/>
              <a:buChar char="–"/>
            </a:pPr>
            <a:r>
              <a:rPr lang="en-US" dirty="0"/>
              <a:t>And effect of operations recorded in the log</a:t>
            </a:r>
          </a:p>
          <a:p>
            <a:r>
              <a:rPr lang="en-US" sz="2400" dirty="0">
                <a:latin typeface="+mn-lt"/>
              </a:rPr>
              <a:t>Transaction writes a commit record into the log</a:t>
            </a:r>
          </a:p>
          <a:p>
            <a:pPr marL="741600" lvl="2" indent="-285750">
              <a:spcBef>
                <a:spcPts val="600"/>
              </a:spcBef>
              <a:buFont typeface="Arial" panose="020B0604020202020204" pitchFamily="34" charset="0"/>
              <a:buChar char="–"/>
            </a:pPr>
            <a:r>
              <a:rPr lang="en-US" dirty="0"/>
              <a:t>If system failure occurs, can search for transactions with recorded start_transaction but no commit record</a:t>
            </a:r>
          </a:p>
          <a:p>
            <a:r>
              <a:rPr lang="en-US" sz="2400" dirty="0">
                <a:latin typeface="+mn-lt"/>
              </a:rPr>
              <a:t>Force-writing the log buffer to disk</a:t>
            </a:r>
          </a:p>
          <a:p>
            <a:pPr marL="741600" lvl="2" indent="-285750">
              <a:spcBef>
                <a:spcPts val="600"/>
              </a:spcBef>
              <a:buFont typeface="Arial" panose="020B0604020202020204" pitchFamily="34" charset="0"/>
              <a:buChar char="–"/>
            </a:pPr>
            <a:r>
              <a:rPr lang="en-US" dirty="0"/>
              <a:t>Writing log buffer to disk before transaction reaches commit </a:t>
            </a:r>
            <a:r>
              <a:rPr lang="en-US" dirty="0" smtClean="0"/>
              <a:t>point</a:t>
            </a:r>
            <a:endParaRPr lang="en-US" dirty="0"/>
          </a:p>
        </p:txBody>
      </p:sp>
    </p:spTree>
    <p:extLst>
      <p:ext uri="{BB962C8B-B14F-4D97-AF65-F5344CB8AC3E}">
        <p14:creationId xmlns:p14="http://schemas.microsoft.com/office/powerpoint/2010/main" val="23930001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
            </a:r>
            <a:r>
              <a:rPr lang="en-US" sz="100" dirty="0" smtClean="0"/>
              <a:t> </a:t>
            </a:r>
            <a:r>
              <a:rPr lang="en-US" dirty="0" smtClean="0"/>
              <a:t>B</a:t>
            </a:r>
            <a:r>
              <a:rPr lang="en-US" sz="100" dirty="0" smtClean="0"/>
              <a:t> </a:t>
            </a:r>
            <a:r>
              <a:rPr lang="en-US" dirty="0" smtClean="0"/>
              <a:t>M</a:t>
            </a:r>
            <a:r>
              <a:rPr lang="en-US" sz="100" dirty="0" smtClean="0"/>
              <a:t> </a:t>
            </a:r>
            <a:r>
              <a:rPr lang="en-US" dirty="0" smtClean="0"/>
              <a:t>S-Specific </a:t>
            </a:r>
            <a:r>
              <a:rPr lang="en-US" dirty="0"/>
              <a:t>Buffer Replacement </a:t>
            </a:r>
            <a:r>
              <a:rPr lang="en-US" dirty="0" smtClean="0"/>
              <a:t>Policies </a:t>
            </a:r>
            <a:r>
              <a:rPr lang="en-US" sz="2000" b="0" dirty="0" smtClean="0"/>
              <a:t>(1 of 2)</a:t>
            </a:r>
            <a:endParaRPr lang="en-US" sz="2000" b="0" dirty="0"/>
          </a:p>
        </p:txBody>
      </p:sp>
      <p:sp>
        <p:nvSpPr>
          <p:cNvPr id="3" name="Text Placeholder 2"/>
          <p:cNvSpPr>
            <a:spLocks noGrp="1"/>
          </p:cNvSpPr>
          <p:nvPr>
            <p:ph type="body" idx="1"/>
          </p:nvPr>
        </p:nvSpPr>
        <p:spPr/>
        <p:txBody>
          <a:bodyPr/>
          <a:lstStyle/>
          <a:p>
            <a:r>
              <a:rPr lang="en-US" sz="2200" dirty="0">
                <a:latin typeface="+mn-lt"/>
              </a:rPr>
              <a:t>Page replacement policy</a:t>
            </a:r>
          </a:p>
          <a:p>
            <a:pPr marL="741600" lvl="2" indent="-285750">
              <a:spcBef>
                <a:spcPts val="600"/>
              </a:spcBef>
              <a:buFont typeface="Arial" panose="020B0604020202020204" pitchFamily="34" charset="0"/>
              <a:buChar char="–"/>
            </a:pPr>
            <a:r>
              <a:rPr lang="en-US" sz="2200" dirty="0"/>
              <a:t>Selects particular buffers to be replaced when all are full</a:t>
            </a:r>
          </a:p>
          <a:p>
            <a:r>
              <a:rPr lang="en-US" sz="2200" dirty="0">
                <a:latin typeface="+mn-lt"/>
              </a:rPr>
              <a:t>Domain separation (</a:t>
            </a:r>
            <a:r>
              <a:rPr lang="en-US" sz="2200" dirty="0" smtClean="0">
                <a:latin typeface="+mn-lt"/>
              </a:rPr>
              <a:t>D</a:t>
            </a:r>
            <a:r>
              <a:rPr lang="en-US" sz="100" dirty="0" smtClean="0">
                <a:latin typeface="+mn-lt"/>
              </a:rPr>
              <a:t> </a:t>
            </a:r>
            <a:r>
              <a:rPr lang="en-US" sz="2200" dirty="0" smtClean="0">
                <a:latin typeface="+mn-lt"/>
              </a:rPr>
              <a:t>S</a:t>
            </a:r>
            <a:r>
              <a:rPr lang="en-US" sz="2200" dirty="0">
                <a:latin typeface="+mn-lt"/>
              </a:rPr>
              <a:t>) </a:t>
            </a:r>
            <a:r>
              <a:rPr lang="en-US" sz="2200" dirty="0" smtClean="0">
                <a:latin typeface="+mn-lt"/>
              </a:rPr>
              <a:t>method</a:t>
            </a:r>
            <a:endParaRPr lang="en-US" sz="2200" dirty="0">
              <a:latin typeface="+mn-lt"/>
            </a:endParaRPr>
          </a:p>
          <a:p>
            <a:pPr marL="741600" lvl="2" indent="-285750">
              <a:spcBef>
                <a:spcPts val="600"/>
              </a:spcBef>
              <a:buFont typeface="Arial" panose="020B0604020202020204" pitchFamily="34" charset="0"/>
              <a:buChar char="–"/>
            </a:pPr>
            <a:r>
              <a:rPr lang="en-US" sz="2200" dirty="0"/>
              <a:t>Each domain handles one type of disk pages</a:t>
            </a:r>
          </a:p>
          <a:p>
            <a:pPr marL="1257300" lvl="2" indent="-342900">
              <a:spcBef>
                <a:spcPts val="600"/>
              </a:spcBef>
              <a:buFont typeface="Arial" panose="020B0604020202020204" pitchFamily="34" charset="0"/>
              <a:buChar char="▪"/>
            </a:pPr>
            <a:r>
              <a:rPr lang="en-US" sz="2200" dirty="0" smtClean="0"/>
              <a:t>Index pages</a:t>
            </a:r>
          </a:p>
          <a:p>
            <a:pPr marL="1257300" lvl="2" indent="-342900">
              <a:spcBef>
                <a:spcPts val="600"/>
              </a:spcBef>
              <a:buFont typeface="Arial" panose="020B0604020202020204" pitchFamily="34" charset="0"/>
              <a:buChar char="▪"/>
            </a:pPr>
            <a:r>
              <a:rPr lang="en-US" sz="2200" dirty="0" smtClean="0"/>
              <a:t>Data file pages</a:t>
            </a:r>
          </a:p>
          <a:p>
            <a:pPr marL="1257300" lvl="2" indent="-342900">
              <a:spcBef>
                <a:spcPts val="600"/>
              </a:spcBef>
              <a:buFont typeface="Arial" panose="020B0604020202020204" pitchFamily="34" charset="0"/>
              <a:buChar char="▪"/>
            </a:pPr>
            <a:r>
              <a:rPr lang="en-US" sz="2200" dirty="0" smtClean="0"/>
              <a:t>Log </a:t>
            </a:r>
            <a:r>
              <a:rPr lang="en-US" sz="2200" dirty="0"/>
              <a:t>file pages</a:t>
            </a:r>
          </a:p>
          <a:p>
            <a:pPr marL="741600" lvl="2" indent="-285750">
              <a:spcBef>
                <a:spcPts val="600"/>
              </a:spcBef>
              <a:buFont typeface="Arial" panose="020B0604020202020204" pitchFamily="34" charset="0"/>
              <a:buChar char="–"/>
            </a:pPr>
            <a:r>
              <a:rPr lang="en-US" sz="2200" dirty="0"/>
              <a:t>Number of available buffers for each domain is </a:t>
            </a:r>
            <a:r>
              <a:rPr lang="en-US" sz="2200" dirty="0" smtClean="0"/>
              <a:t>predetermined</a:t>
            </a:r>
            <a:endParaRPr lang="en-US" sz="2200" dirty="0"/>
          </a:p>
        </p:txBody>
      </p:sp>
    </p:spTree>
    <p:extLst>
      <p:ext uri="{BB962C8B-B14F-4D97-AF65-F5344CB8AC3E}">
        <p14:creationId xmlns:p14="http://schemas.microsoft.com/office/powerpoint/2010/main" val="39917100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
            </a:r>
            <a:r>
              <a:rPr lang="en-US" sz="100" dirty="0" smtClean="0"/>
              <a:t> </a:t>
            </a:r>
            <a:r>
              <a:rPr lang="en-US" dirty="0" smtClean="0"/>
              <a:t>B</a:t>
            </a:r>
            <a:r>
              <a:rPr lang="en-US" sz="100" dirty="0" smtClean="0"/>
              <a:t> </a:t>
            </a:r>
            <a:r>
              <a:rPr lang="en-US" dirty="0" smtClean="0"/>
              <a:t>M</a:t>
            </a:r>
            <a:r>
              <a:rPr lang="en-US" sz="100" dirty="0" smtClean="0"/>
              <a:t> </a:t>
            </a:r>
            <a:r>
              <a:rPr lang="en-US" dirty="0" smtClean="0"/>
              <a:t>S-Specific </a:t>
            </a:r>
            <a:r>
              <a:rPr lang="en-US" dirty="0"/>
              <a:t>Buffer Replacement Policies </a:t>
            </a:r>
            <a:r>
              <a:rPr lang="en-US" sz="2000" b="0" dirty="0" smtClean="0"/>
              <a:t>(2 of 2)</a:t>
            </a:r>
            <a:endParaRPr lang="en-US" sz="2000" b="0" dirty="0"/>
          </a:p>
        </p:txBody>
      </p:sp>
      <p:sp>
        <p:nvSpPr>
          <p:cNvPr id="3" name="Text Placeholder 2"/>
          <p:cNvSpPr>
            <a:spLocks noGrp="1"/>
          </p:cNvSpPr>
          <p:nvPr>
            <p:ph type="body" idx="1"/>
          </p:nvPr>
        </p:nvSpPr>
        <p:spPr>
          <a:xfrm>
            <a:off x="457200" y="1600200"/>
            <a:ext cx="8019143" cy="4118429"/>
          </a:xfrm>
        </p:spPr>
        <p:txBody>
          <a:bodyPr/>
          <a:lstStyle/>
          <a:p>
            <a:r>
              <a:rPr lang="en-US" sz="2200" dirty="0">
                <a:latin typeface="+mn-lt"/>
              </a:rPr>
              <a:t>Hot set method</a:t>
            </a:r>
          </a:p>
          <a:p>
            <a:pPr lvl="3" indent="-285750">
              <a:buFontTx/>
              <a:buChar char="–"/>
            </a:pPr>
            <a:r>
              <a:rPr lang="en-US" sz="2200" dirty="0"/>
              <a:t>Useful in queries that scan a set of pages repeatedly</a:t>
            </a:r>
          </a:p>
          <a:p>
            <a:pPr lvl="3" indent="-285750">
              <a:buFontTx/>
              <a:buChar char="–"/>
            </a:pPr>
            <a:r>
              <a:rPr lang="en-US" sz="2200" dirty="0"/>
              <a:t>Does not replace the set in the buffers until processing is completed</a:t>
            </a:r>
          </a:p>
          <a:p>
            <a:r>
              <a:rPr lang="en-US" sz="2200" dirty="0">
                <a:latin typeface="+mn-lt"/>
              </a:rPr>
              <a:t>The </a:t>
            </a:r>
            <a:r>
              <a:rPr lang="en-US" sz="2200" dirty="0" smtClean="0">
                <a:latin typeface="+mn-lt"/>
              </a:rPr>
              <a:t>D</a:t>
            </a:r>
            <a:r>
              <a:rPr lang="en-US" sz="100" dirty="0" smtClean="0">
                <a:latin typeface="+mn-lt"/>
              </a:rPr>
              <a:t> </a:t>
            </a:r>
            <a:r>
              <a:rPr lang="en-US" sz="2200" dirty="0" smtClean="0">
                <a:latin typeface="+mn-lt"/>
              </a:rPr>
              <a:t>B</a:t>
            </a:r>
            <a:r>
              <a:rPr lang="en-US" sz="100" dirty="0" smtClean="0">
                <a:latin typeface="+mn-lt"/>
              </a:rPr>
              <a:t> </a:t>
            </a:r>
            <a:r>
              <a:rPr lang="en-US" sz="2200" dirty="0" smtClean="0">
                <a:latin typeface="+mn-lt"/>
              </a:rPr>
              <a:t>MIN </a:t>
            </a:r>
            <a:r>
              <a:rPr lang="en-US" sz="2200" dirty="0">
                <a:latin typeface="+mn-lt"/>
              </a:rPr>
              <a:t>method</a:t>
            </a:r>
          </a:p>
          <a:p>
            <a:pPr lvl="3" indent="-285750">
              <a:buFontTx/>
              <a:buChar char="–"/>
            </a:pPr>
            <a:r>
              <a:rPr lang="en-US" sz="2200" dirty="0"/>
              <a:t>Predetermines the pattern of page references for each algorithm for a particular type of database operation</a:t>
            </a:r>
          </a:p>
          <a:p>
            <a:pPr lvl="4">
              <a:buFont typeface="Arial" panose="020B0604020202020204" pitchFamily="34" charset="0"/>
              <a:buChar char="▪"/>
            </a:pPr>
            <a:r>
              <a:rPr lang="en-US" sz="2200" dirty="0">
                <a:latin typeface="+mn-lt"/>
              </a:rPr>
              <a:t>Calculates locality set using query locality set model (</a:t>
            </a:r>
            <a:r>
              <a:rPr lang="en-US" sz="2200" dirty="0" smtClean="0">
                <a:latin typeface="+mn-lt"/>
              </a:rPr>
              <a:t>Q</a:t>
            </a:r>
            <a:r>
              <a:rPr lang="en-US" sz="100" dirty="0" smtClean="0">
                <a:latin typeface="+mn-lt"/>
              </a:rPr>
              <a:t> </a:t>
            </a:r>
            <a:r>
              <a:rPr lang="en-US" sz="2200" dirty="0" smtClean="0">
                <a:latin typeface="+mn-lt"/>
              </a:rPr>
              <a:t>L</a:t>
            </a:r>
            <a:r>
              <a:rPr lang="en-US" sz="100" dirty="0" smtClean="0">
                <a:latin typeface="+mn-lt"/>
              </a:rPr>
              <a:t> </a:t>
            </a:r>
            <a:r>
              <a:rPr lang="en-US" sz="2200" dirty="0" smtClean="0">
                <a:latin typeface="+mn-lt"/>
              </a:rPr>
              <a:t>S</a:t>
            </a:r>
            <a:r>
              <a:rPr lang="en-US" sz="100" dirty="0" smtClean="0">
                <a:latin typeface="+mn-lt"/>
              </a:rPr>
              <a:t> </a:t>
            </a:r>
            <a:r>
              <a:rPr lang="en-US" sz="2200" dirty="0" smtClean="0">
                <a:latin typeface="+mn-lt"/>
              </a:rPr>
              <a:t>M)</a:t>
            </a:r>
            <a:endParaRPr lang="en-US" sz="2200" dirty="0">
              <a:latin typeface="+mn-lt"/>
            </a:endParaRPr>
          </a:p>
        </p:txBody>
      </p:sp>
    </p:spTree>
    <p:extLst>
      <p:ext uri="{BB962C8B-B14F-4D97-AF65-F5344CB8AC3E}">
        <p14:creationId xmlns:p14="http://schemas.microsoft.com/office/powerpoint/2010/main" val="10004614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20.3 Desirable </a:t>
            </a:r>
            <a:r>
              <a:rPr lang="en-US" sz="3200" dirty="0"/>
              <a:t>Properties of </a:t>
            </a:r>
            <a:r>
              <a:rPr lang="en-US" sz="3200" dirty="0" smtClean="0"/>
              <a:t>Transactions</a:t>
            </a:r>
            <a:r>
              <a:rPr lang="en-US" dirty="0" smtClean="0"/>
              <a:t> </a:t>
            </a:r>
            <a:r>
              <a:rPr lang="en-US" sz="2000" b="0" dirty="0" smtClean="0"/>
              <a:t>(1 of 2)</a:t>
            </a:r>
            <a:endParaRPr lang="en-US" sz="2000" b="0" dirty="0"/>
          </a:p>
        </p:txBody>
      </p:sp>
      <p:sp>
        <p:nvSpPr>
          <p:cNvPr id="3" name="Text Placeholder 2"/>
          <p:cNvSpPr>
            <a:spLocks noGrp="1"/>
          </p:cNvSpPr>
          <p:nvPr>
            <p:ph type="body" idx="1"/>
          </p:nvPr>
        </p:nvSpPr>
        <p:spPr/>
        <p:txBody>
          <a:bodyPr/>
          <a:lstStyle/>
          <a:p>
            <a:pPr indent="-255600"/>
            <a:r>
              <a:rPr lang="en-US" altLang="en-US" sz="2400" dirty="0" smtClean="0">
                <a:latin typeface="+mn-lt"/>
              </a:rPr>
              <a:t>A</a:t>
            </a:r>
            <a:r>
              <a:rPr lang="en-US" altLang="en-US" sz="100" dirty="0" smtClean="0">
                <a:latin typeface="+mn-lt"/>
              </a:rPr>
              <a:t> </a:t>
            </a:r>
            <a:r>
              <a:rPr lang="en-US" altLang="en-US" sz="2400" dirty="0" smtClean="0">
                <a:latin typeface="+mn-lt"/>
              </a:rPr>
              <a:t>C</a:t>
            </a:r>
            <a:r>
              <a:rPr lang="en-US" altLang="en-US" sz="100" dirty="0" smtClean="0">
                <a:latin typeface="+mn-lt"/>
              </a:rPr>
              <a:t> </a:t>
            </a:r>
            <a:r>
              <a:rPr lang="en-US" altLang="en-US" sz="2400" dirty="0" smtClean="0">
                <a:latin typeface="+mn-lt"/>
              </a:rPr>
              <a:t>I</a:t>
            </a:r>
            <a:r>
              <a:rPr lang="en-US" altLang="en-US" sz="100" dirty="0" smtClean="0">
                <a:latin typeface="+mn-lt"/>
              </a:rPr>
              <a:t> </a:t>
            </a:r>
            <a:r>
              <a:rPr lang="en-US" altLang="en-US" sz="2400" dirty="0" smtClean="0">
                <a:latin typeface="+mn-lt"/>
              </a:rPr>
              <a:t>D properties</a:t>
            </a:r>
            <a:endParaRPr lang="en-US" altLang="en-US" sz="2400" dirty="0">
              <a:latin typeface="+mn-lt"/>
            </a:endParaRPr>
          </a:p>
          <a:p>
            <a:pPr lvl="3" indent="-285750">
              <a:buFontTx/>
              <a:buChar char="–"/>
            </a:pPr>
            <a:r>
              <a:rPr lang="en-US" altLang="en-US" dirty="0"/>
              <a:t>Atomicity</a:t>
            </a:r>
          </a:p>
          <a:p>
            <a:pPr lvl="4">
              <a:buFont typeface="Arial" panose="020B0604020202020204" pitchFamily="34" charset="0"/>
              <a:buChar char="▪"/>
            </a:pPr>
            <a:r>
              <a:rPr lang="en-US" altLang="en-US" sz="2400" dirty="0">
                <a:latin typeface="+mn-lt"/>
              </a:rPr>
              <a:t>Transaction performed in its entirety or not at all</a:t>
            </a:r>
          </a:p>
          <a:p>
            <a:pPr marL="255600" lvl="1" indent="-255600">
              <a:spcBef>
                <a:spcPts val="1500"/>
              </a:spcBef>
              <a:buFont typeface="Arial" panose="020B0604020202020204" pitchFamily="34" charset="0"/>
              <a:buChar char="•"/>
            </a:pPr>
            <a:r>
              <a:rPr lang="en-US" altLang="en-US" sz="2400" dirty="0">
                <a:latin typeface="+mn-lt"/>
              </a:rPr>
              <a:t>Consistency preservation</a:t>
            </a:r>
          </a:p>
          <a:p>
            <a:pPr lvl="3" indent="-285750">
              <a:buFontTx/>
              <a:buChar char="–"/>
            </a:pPr>
            <a:r>
              <a:rPr lang="en-US" altLang="en-US" dirty="0"/>
              <a:t>Takes database from one consistent state to another</a:t>
            </a:r>
          </a:p>
          <a:p>
            <a:pPr marL="255600" lvl="1" indent="-255600">
              <a:spcBef>
                <a:spcPts val="1500"/>
              </a:spcBef>
              <a:buFont typeface="Arial" panose="020B0604020202020204" pitchFamily="34" charset="0"/>
              <a:buChar char="•"/>
              <a:tabLst>
                <a:tab pos="176213" algn="l"/>
              </a:tabLst>
            </a:pPr>
            <a:r>
              <a:rPr lang="en-US" altLang="en-US" sz="2400" dirty="0">
                <a:latin typeface="+mn-lt"/>
              </a:rPr>
              <a:t>Isolation</a:t>
            </a:r>
          </a:p>
          <a:p>
            <a:pPr lvl="3" indent="-285750">
              <a:buFontTx/>
              <a:buChar char="–"/>
            </a:pPr>
            <a:r>
              <a:rPr lang="en-US" altLang="en-US" dirty="0"/>
              <a:t>Not interfered with by other transactions</a:t>
            </a:r>
          </a:p>
          <a:p>
            <a:pPr marL="255600" lvl="1" indent="-255600">
              <a:spcBef>
                <a:spcPts val="1500"/>
              </a:spcBef>
              <a:buFont typeface="Arial" panose="020B0604020202020204" pitchFamily="34" charset="0"/>
              <a:buChar char="•"/>
            </a:pPr>
            <a:r>
              <a:rPr lang="en-US" altLang="en-US" sz="2400" dirty="0">
                <a:latin typeface="+mn-lt"/>
              </a:rPr>
              <a:t>Durability or permanency</a:t>
            </a:r>
          </a:p>
          <a:p>
            <a:pPr lvl="3" indent="-285750">
              <a:buFontTx/>
              <a:buChar char="–"/>
            </a:pPr>
            <a:r>
              <a:rPr lang="en-US" altLang="en-US" dirty="0"/>
              <a:t>Changes must persist in the </a:t>
            </a:r>
            <a:r>
              <a:rPr lang="en-US" altLang="en-US" dirty="0" smtClean="0"/>
              <a:t>database</a:t>
            </a:r>
            <a:endParaRPr lang="en-US" altLang="en-US" dirty="0"/>
          </a:p>
        </p:txBody>
      </p:sp>
    </p:spTree>
    <p:extLst>
      <p:ext uri="{BB962C8B-B14F-4D97-AF65-F5344CB8AC3E}">
        <p14:creationId xmlns:p14="http://schemas.microsoft.com/office/powerpoint/2010/main" val="13441062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smtClean="0"/>
              <a:t>20.3 Desirable </a:t>
            </a:r>
            <a:r>
              <a:rPr lang="en-US" altLang="en-US" sz="3200" dirty="0"/>
              <a:t>Properties of Transactions</a:t>
            </a:r>
            <a:r>
              <a:rPr lang="en-US" altLang="en-US" dirty="0"/>
              <a:t> </a:t>
            </a:r>
            <a:r>
              <a:rPr lang="en-US" altLang="en-US" sz="2000" b="0" dirty="0" smtClean="0"/>
              <a:t>(2 of 2)</a:t>
            </a:r>
            <a:endParaRPr lang="en-US" sz="2000" b="0" dirty="0"/>
          </a:p>
        </p:txBody>
      </p:sp>
      <p:sp>
        <p:nvSpPr>
          <p:cNvPr id="3" name="Text Placeholder 2"/>
          <p:cNvSpPr>
            <a:spLocks noGrp="1"/>
          </p:cNvSpPr>
          <p:nvPr>
            <p:ph type="body" idx="1"/>
          </p:nvPr>
        </p:nvSpPr>
        <p:spPr>
          <a:xfrm>
            <a:off x="457200" y="1600200"/>
            <a:ext cx="8229600" cy="3842657"/>
          </a:xfrm>
        </p:spPr>
        <p:txBody>
          <a:bodyPr/>
          <a:lstStyle/>
          <a:p>
            <a:r>
              <a:rPr lang="en-US" altLang="en-US" sz="2400" dirty="0">
                <a:latin typeface="+mn-lt"/>
              </a:rPr>
              <a:t>Levels of isolation</a:t>
            </a:r>
          </a:p>
          <a:p>
            <a:pPr lvl="3" indent="-285750">
              <a:buFontTx/>
              <a:buChar char="–"/>
            </a:pPr>
            <a:r>
              <a:rPr lang="en-US" altLang="en-US" dirty="0"/>
              <a:t>Level 0 isolation does not overwrite the dirty reads of higher-level transactions</a:t>
            </a:r>
          </a:p>
          <a:p>
            <a:pPr lvl="3" indent="-285750">
              <a:buFontTx/>
              <a:buChar char="–"/>
            </a:pPr>
            <a:r>
              <a:rPr lang="en-US" altLang="en-US" dirty="0"/>
              <a:t>Level 1 isolation has no lost updates</a:t>
            </a:r>
          </a:p>
          <a:p>
            <a:pPr lvl="3" indent="-285750">
              <a:buFontTx/>
              <a:buChar char="–"/>
            </a:pPr>
            <a:r>
              <a:rPr lang="en-US" altLang="en-US" dirty="0"/>
              <a:t>Level 2 isolation has no lost updates and no dirty reads</a:t>
            </a:r>
          </a:p>
          <a:p>
            <a:pPr lvl="3" indent="-285750">
              <a:buFontTx/>
              <a:buChar char="–"/>
            </a:pPr>
            <a:r>
              <a:rPr lang="en-US" altLang="en-US" dirty="0"/>
              <a:t>Level 3 (true) isolation has repeatable reads</a:t>
            </a:r>
          </a:p>
          <a:p>
            <a:pPr lvl="4">
              <a:buFont typeface="Arial" panose="020B0604020202020204" pitchFamily="34" charset="0"/>
              <a:buChar char="▪"/>
            </a:pPr>
            <a:r>
              <a:rPr lang="en-US" altLang="en-US" sz="2400" dirty="0">
                <a:latin typeface="+mn-lt"/>
              </a:rPr>
              <a:t>In addition to level 2 properties</a:t>
            </a:r>
          </a:p>
          <a:p>
            <a:pPr lvl="3" indent="-285750">
              <a:buFontTx/>
              <a:buChar char="–"/>
            </a:pPr>
            <a:r>
              <a:rPr lang="en-US" altLang="en-US" dirty="0"/>
              <a:t>Snapshot </a:t>
            </a:r>
            <a:r>
              <a:rPr lang="en-US" altLang="en-US" dirty="0" smtClean="0"/>
              <a:t>isolation</a:t>
            </a:r>
            <a:endParaRPr lang="en-US" altLang="en-US" dirty="0"/>
          </a:p>
        </p:txBody>
      </p:sp>
    </p:spTree>
    <p:extLst>
      <p:ext uri="{BB962C8B-B14F-4D97-AF65-F5344CB8AC3E}">
        <p14:creationId xmlns:p14="http://schemas.microsoft.com/office/powerpoint/2010/main" val="26454910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20.4 Characterizing </a:t>
            </a:r>
            <a:r>
              <a:rPr lang="en-US" dirty="0"/>
              <a:t>Schedules Based on </a:t>
            </a:r>
            <a:r>
              <a:rPr lang="en-US" dirty="0" smtClean="0"/>
              <a:t>Recoverability </a:t>
            </a:r>
            <a:r>
              <a:rPr lang="en-US" sz="2000" b="0" dirty="0" smtClean="0"/>
              <a:t>(1 of 4)</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Schedule or history</a:t>
            </a:r>
          </a:p>
          <a:p>
            <a:pPr lvl="3" indent="-285750">
              <a:buFontTx/>
              <a:buChar char="–"/>
            </a:pPr>
            <a:r>
              <a:rPr lang="en-US" altLang="en-US" dirty="0"/>
              <a:t>Order of execution of operations from all transactions</a:t>
            </a:r>
          </a:p>
          <a:p>
            <a:pPr lvl="3" indent="-285750">
              <a:buFontTx/>
              <a:buChar char="–"/>
            </a:pPr>
            <a:r>
              <a:rPr lang="en-US" altLang="en-US" dirty="0"/>
              <a:t>Operations from different transactions can be interleaved in the schedule</a:t>
            </a:r>
          </a:p>
          <a:p>
            <a:r>
              <a:rPr lang="en-US" altLang="en-US" sz="2400" dirty="0">
                <a:latin typeface="+mn-lt"/>
              </a:rPr>
              <a:t>Total ordering of operations in a schedule</a:t>
            </a:r>
          </a:p>
          <a:p>
            <a:pPr lvl="3" indent="-285750">
              <a:buFontTx/>
              <a:buChar char="–"/>
            </a:pPr>
            <a:r>
              <a:rPr lang="en-US" altLang="en-US" dirty="0"/>
              <a:t>For any two operations in the schedule, one must occur before the </a:t>
            </a:r>
            <a:r>
              <a:rPr lang="en-US" altLang="en-US" dirty="0" smtClean="0"/>
              <a:t>other</a:t>
            </a:r>
            <a:endParaRPr lang="en-US" altLang="en-US" dirty="0"/>
          </a:p>
        </p:txBody>
      </p:sp>
    </p:spTree>
    <p:extLst>
      <p:ext uri="{BB962C8B-B14F-4D97-AF65-F5344CB8AC3E}">
        <p14:creationId xmlns:p14="http://schemas.microsoft.com/office/powerpoint/2010/main" val="1041328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20.4 Characterizing </a:t>
            </a:r>
            <a:r>
              <a:rPr lang="en-US" altLang="en-US" dirty="0"/>
              <a:t>Schedules Based on Recoverability </a:t>
            </a:r>
            <a:r>
              <a:rPr lang="en-US" altLang="en-US" sz="2000" b="0" dirty="0" smtClean="0"/>
              <a:t>(2 of 4)</a:t>
            </a:r>
            <a:endParaRPr lang="en-US" sz="2000" b="0" dirty="0"/>
          </a:p>
        </p:txBody>
      </p:sp>
      <p:sp>
        <p:nvSpPr>
          <p:cNvPr id="3" name="Text Placeholder 2"/>
          <p:cNvSpPr>
            <a:spLocks noGrp="1"/>
          </p:cNvSpPr>
          <p:nvPr>
            <p:ph type="body" idx="1"/>
          </p:nvPr>
        </p:nvSpPr>
        <p:spPr>
          <a:xfrm>
            <a:off x="457200" y="1600200"/>
            <a:ext cx="8229600" cy="4525963"/>
          </a:xfrm>
        </p:spPr>
        <p:txBody>
          <a:bodyPr/>
          <a:lstStyle/>
          <a:p>
            <a:r>
              <a:rPr lang="en-US" altLang="en-US" sz="2400" dirty="0">
                <a:latin typeface="+mn-lt"/>
              </a:rPr>
              <a:t>Two conflicting operations in a schedule</a:t>
            </a:r>
          </a:p>
          <a:p>
            <a:pPr lvl="3" indent="-285750">
              <a:buFontTx/>
              <a:buChar char="–"/>
            </a:pPr>
            <a:r>
              <a:rPr lang="en-US" altLang="en-US" dirty="0"/>
              <a:t>Operations belong to different transactions</a:t>
            </a:r>
          </a:p>
          <a:p>
            <a:pPr lvl="3" indent="-285750">
              <a:buFontTx/>
              <a:buChar char="–"/>
            </a:pPr>
            <a:r>
              <a:rPr lang="en-US" altLang="en-US" dirty="0"/>
              <a:t>Operations access the same item </a:t>
            </a:r>
            <a:r>
              <a:rPr lang="en-US" altLang="en-US" i="1" dirty="0"/>
              <a:t>X</a:t>
            </a:r>
          </a:p>
          <a:p>
            <a:pPr lvl="3" indent="-285750">
              <a:buFontTx/>
              <a:buChar char="–"/>
            </a:pPr>
            <a:r>
              <a:rPr lang="en-US" altLang="en-US" dirty="0"/>
              <a:t>At least one of the operations is a write_item(</a:t>
            </a:r>
            <a:r>
              <a:rPr lang="en-US" altLang="en-US" i="1" dirty="0"/>
              <a:t>X</a:t>
            </a:r>
            <a:r>
              <a:rPr lang="en-US" altLang="en-US" dirty="0"/>
              <a:t>)</a:t>
            </a:r>
          </a:p>
          <a:p>
            <a:r>
              <a:rPr lang="en-US" altLang="en-US" sz="2400" dirty="0">
                <a:latin typeface="+mn-lt"/>
              </a:rPr>
              <a:t>Two operations conflict if changing their order results in a different outcome</a:t>
            </a:r>
          </a:p>
          <a:p>
            <a:r>
              <a:rPr lang="en-US" altLang="en-US" sz="2400" dirty="0">
                <a:latin typeface="+mn-lt"/>
              </a:rPr>
              <a:t>Read-write conflict</a:t>
            </a:r>
          </a:p>
          <a:p>
            <a:r>
              <a:rPr lang="en-US" altLang="en-US" sz="2400" dirty="0">
                <a:latin typeface="+mn-lt"/>
              </a:rPr>
              <a:t>Write-write </a:t>
            </a:r>
            <a:r>
              <a:rPr lang="en-US" altLang="en-US" sz="2400" dirty="0" smtClean="0">
                <a:latin typeface="+mn-lt"/>
              </a:rPr>
              <a:t>conflict</a:t>
            </a:r>
            <a:endParaRPr lang="en-US" altLang="en-US" sz="2400" dirty="0">
              <a:latin typeface="+mn-lt"/>
            </a:endParaRPr>
          </a:p>
        </p:txBody>
      </p:sp>
    </p:spTree>
    <p:extLst>
      <p:ext uri="{BB962C8B-B14F-4D97-AF65-F5344CB8AC3E}">
        <p14:creationId xmlns:p14="http://schemas.microsoft.com/office/powerpoint/2010/main" val="25534842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20.4 Characterizing </a:t>
            </a:r>
            <a:r>
              <a:rPr lang="en-US" altLang="en-US" dirty="0"/>
              <a:t>Schedules Based on Recoverability </a:t>
            </a:r>
            <a:r>
              <a:rPr lang="en-US" altLang="en-US" sz="2000" b="0" dirty="0" smtClean="0"/>
              <a:t>(3 of 4)</a:t>
            </a:r>
            <a:endParaRPr lang="en-US" sz="2000" b="0" dirty="0"/>
          </a:p>
        </p:txBody>
      </p:sp>
      <p:sp>
        <p:nvSpPr>
          <p:cNvPr id="3" name="Text Placeholder 2"/>
          <p:cNvSpPr>
            <a:spLocks noGrp="1"/>
          </p:cNvSpPr>
          <p:nvPr>
            <p:ph type="body" idx="1"/>
          </p:nvPr>
        </p:nvSpPr>
        <p:spPr>
          <a:xfrm>
            <a:off x="457200" y="1600201"/>
            <a:ext cx="8229600" cy="3950368"/>
          </a:xfrm>
        </p:spPr>
        <p:txBody>
          <a:bodyPr/>
          <a:lstStyle/>
          <a:p>
            <a:r>
              <a:rPr lang="en-US" altLang="en-US" sz="2400" dirty="0">
                <a:latin typeface="+mn-lt"/>
              </a:rPr>
              <a:t>Recoverable schedules</a:t>
            </a:r>
          </a:p>
          <a:p>
            <a:pPr lvl="3" indent="-285750">
              <a:buFontTx/>
              <a:buChar char="–"/>
            </a:pPr>
            <a:r>
              <a:rPr lang="en-US" altLang="en-US" dirty="0"/>
              <a:t>Recovery is possible</a:t>
            </a:r>
          </a:p>
          <a:p>
            <a:r>
              <a:rPr lang="en-US" altLang="en-US" sz="2400" dirty="0">
                <a:latin typeface="+mn-lt"/>
              </a:rPr>
              <a:t>Nonrecoverable schedules should not be permitted by the </a:t>
            </a:r>
            <a:r>
              <a:rPr lang="en-US" altLang="en-US" sz="2400" dirty="0" smtClean="0">
                <a:latin typeface="+mn-lt"/>
              </a:rPr>
              <a:t>D</a:t>
            </a:r>
            <a:r>
              <a:rPr lang="en-US" altLang="en-US" sz="100" dirty="0" smtClean="0">
                <a:latin typeface="+mn-lt"/>
              </a:rPr>
              <a:t> </a:t>
            </a:r>
            <a:r>
              <a:rPr lang="en-US" altLang="en-US" sz="2400" dirty="0" smtClean="0">
                <a:latin typeface="+mn-lt"/>
              </a:rPr>
              <a:t>B</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S</a:t>
            </a:r>
            <a:endParaRPr lang="en-US" altLang="en-US" sz="2400" dirty="0">
              <a:latin typeface="+mn-lt"/>
            </a:endParaRPr>
          </a:p>
          <a:p>
            <a:r>
              <a:rPr lang="en-US" altLang="en-US" sz="2400" dirty="0">
                <a:latin typeface="+mn-lt"/>
              </a:rPr>
              <a:t>No committed transaction ever needs to be rolled back</a:t>
            </a:r>
          </a:p>
          <a:p>
            <a:r>
              <a:rPr lang="en-US" altLang="en-US" sz="2400" dirty="0">
                <a:latin typeface="+mn-lt"/>
              </a:rPr>
              <a:t>Cascading rollback may occur in some recoverable schedules</a:t>
            </a:r>
          </a:p>
          <a:p>
            <a:pPr lvl="3" indent="-285750">
              <a:buFontTx/>
              <a:buChar char="–"/>
            </a:pPr>
            <a:r>
              <a:rPr lang="en-US" altLang="en-US" dirty="0"/>
              <a:t>Uncommitted transaction may need to be rolled </a:t>
            </a:r>
            <a:r>
              <a:rPr lang="en-US" altLang="en-US" dirty="0" smtClean="0"/>
              <a:t>back</a:t>
            </a:r>
            <a:endParaRPr lang="en-US" altLang="en-US" dirty="0"/>
          </a:p>
        </p:txBody>
      </p:sp>
    </p:spTree>
    <p:extLst>
      <p:ext uri="{BB962C8B-B14F-4D97-AF65-F5344CB8AC3E}">
        <p14:creationId xmlns:p14="http://schemas.microsoft.com/office/powerpoint/2010/main" val="24188535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20.4 Characterizing </a:t>
            </a:r>
            <a:r>
              <a:rPr lang="en-US" altLang="en-US" dirty="0"/>
              <a:t>Schedules Based on Recoverability </a:t>
            </a:r>
            <a:r>
              <a:rPr lang="en-US" altLang="en-US" sz="2000" b="0" dirty="0" smtClean="0"/>
              <a:t>(4 of 4)</a:t>
            </a:r>
            <a:endParaRPr lang="en-US" sz="2000" b="0" dirty="0"/>
          </a:p>
        </p:txBody>
      </p:sp>
      <p:sp>
        <p:nvSpPr>
          <p:cNvPr id="3" name="Text Placeholder 2"/>
          <p:cNvSpPr>
            <a:spLocks noGrp="1"/>
          </p:cNvSpPr>
          <p:nvPr>
            <p:ph type="body" idx="1"/>
          </p:nvPr>
        </p:nvSpPr>
        <p:spPr>
          <a:xfrm>
            <a:off x="457200" y="1600201"/>
            <a:ext cx="8229600" cy="3870157"/>
          </a:xfrm>
        </p:spPr>
        <p:txBody>
          <a:bodyPr/>
          <a:lstStyle/>
          <a:p>
            <a:r>
              <a:rPr lang="en-US" altLang="en-US" sz="2400" dirty="0">
                <a:latin typeface="+mn-lt"/>
              </a:rPr>
              <a:t>Cascadeless schedule</a:t>
            </a:r>
          </a:p>
          <a:p>
            <a:pPr lvl="3" indent="-285750">
              <a:buFontTx/>
              <a:buChar char="–"/>
            </a:pPr>
            <a:r>
              <a:rPr lang="en-US" altLang="en-US" dirty="0"/>
              <a:t>Avoids cascading rollback</a:t>
            </a:r>
          </a:p>
          <a:p>
            <a:r>
              <a:rPr lang="en-US" altLang="en-US" sz="2400" dirty="0">
                <a:latin typeface="+mn-lt"/>
              </a:rPr>
              <a:t>Strict schedule</a:t>
            </a:r>
          </a:p>
          <a:p>
            <a:pPr lvl="3" indent="-285750">
              <a:buFontTx/>
              <a:buChar char="–"/>
            </a:pPr>
            <a:r>
              <a:rPr lang="en-US" altLang="en-US" dirty="0"/>
              <a:t>Transactions can neither read nor write an item </a:t>
            </a:r>
            <a:r>
              <a:rPr lang="en-US" altLang="en-US" i="1" dirty="0"/>
              <a:t>X</a:t>
            </a:r>
            <a:r>
              <a:rPr lang="en-US" altLang="en-US" dirty="0"/>
              <a:t> until the last transaction that wrote </a:t>
            </a:r>
            <a:r>
              <a:rPr lang="en-US" altLang="en-US" i="1" dirty="0"/>
              <a:t>X</a:t>
            </a:r>
            <a:r>
              <a:rPr lang="en-US" altLang="en-US" dirty="0"/>
              <a:t> has committed or aborted</a:t>
            </a:r>
          </a:p>
          <a:p>
            <a:pPr lvl="3" indent="-285750">
              <a:buFontTx/>
              <a:buChar char="–"/>
            </a:pPr>
            <a:r>
              <a:rPr lang="en-US" altLang="en-US" dirty="0"/>
              <a:t>Simpler recovery process</a:t>
            </a:r>
          </a:p>
          <a:p>
            <a:pPr lvl="4">
              <a:buFont typeface="Arial" panose="020B0604020202020204" pitchFamily="34" charset="0"/>
              <a:buChar char="▪"/>
            </a:pPr>
            <a:r>
              <a:rPr lang="en-US" altLang="en-US" sz="2400" dirty="0">
                <a:latin typeface="+mn-lt"/>
              </a:rPr>
              <a:t>Restore the before </a:t>
            </a:r>
            <a:r>
              <a:rPr lang="en-US" altLang="en-US" sz="2400" dirty="0" smtClean="0">
                <a:latin typeface="+mn-lt"/>
              </a:rPr>
              <a:t>image</a:t>
            </a:r>
            <a:endParaRPr lang="en-US" altLang="en-US" sz="2400" dirty="0">
              <a:latin typeface="+mn-lt"/>
            </a:endParaRPr>
          </a:p>
        </p:txBody>
      </p:sp>
    </p:spTree>
    <p:extLst>
      <p:ext uri="{BB962C8B-B14F-4D97-AF65-F5344CB8AC3E}">
        <p14:creationId xmlns:p14="http://schemas.microsoft.com/office/powerpoint/2010/main" val="1710462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82000" cy="1097279"/>
          </a:xfrm>
        </p:spPr>
        <p:txBody>
          <a:bodyPr/>
          <a:lstStyle/>
          <a:p>
            <a:r>
              <a:rPr lang="en-US" sz="3000" dirty="0" smtClean="0"/>
              <a:t>20.1 Introduction </a:t>
            </a:r>
            <a:r>
              <a:rPr lang="en-US" sz="3000" dirty="0"/>
              <a:t>to Transaction </a:t>
            </a:r>
            <a:r>
              <a:rPr lang="en-US" sz="3000" dirty="0" smtClean="0"/>
              <a:t>Processing</a:t>
            </a:r>
            <a:r>
              <a:rPr lang="en-US" dirty="0" smtClean="0"/>
              <a:t> </a:t>
            </a:r>
            <a:r>
              <a:rPr lang="en-US" sz="2000" dirty="0" smtClean="0"/>
              <a:t>(</a:t>
            </a:r>
            <a:r>
              <a:rPr lang="en-US" sz="2000" b="0" dirty="0" smtClean="0"/>
              <a:t>1 of 3</a:t>
            </a:r>
            <a:r>
              <a:rPr lang="en-US" sz="2000" dirty="0" smtClean="0"/>
              <a:t>)</a:t>
            </a:r>
            <a:endParaRPr lang="en-US" sz="2000" dirty="0"/>
          </a:p>
        </p:txBody>
      </p:sp>
      <p:sp>
        <p:nvSpPr>
          <p:cNvPr id="3" name="Text Placeholder 2"/>
          <p:cNvSpPr>
            <a:spLocks noGrp="1"/>
          </p:cNvSpPr>
          <p:nvPr>
            <p:ph type="body" idx="1"/>
          </p:nvPr>
        </p:nvSpPr>
        <p:spPr/>
        <p:txBody>
          <a:bodyPr/>
          <a:lstStyle/>
          <a:p>
            <a:r>
              <a:rPr lang="en-US" altLang="en-US" sz="2400" dirty="0" smtClean="0">
                <a:latin typeface="+mn-lt"/>
              </a:rPr>
              <a:t>Single-user D</a:t>
            </a:r>
            <a:r>
              <a:rPr lang="en-US" altLang="en-US" sz="100" dirty="0" smtClean="0">
                <a:latin typeface="+mn-lt"/>
              </a:rPr>
              <a:t> </a:t>
            </a:r>
            <a:r>
              <a:rPr lang="en-US" altLang="en-US" sz="2400" dirty="0" smtClean="0">
                <a:latin typeface="+mn-lt"/>
              </a:rPr>
              <a:t>B</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S</a:t>
            </a:r>
          </a:p>
          <a:p>
            <a:pPr marL="742950" lvl="1" indent="-285750">
              <a:buClr>
                <a:schemeClr val="tx2"/>
              </a:buClr>
              <a:buFont typeface="Arial" panose="020B0604020202020204" pitchFamily="34" charset="0"/>
              <a:buChar char="–"/>
            </a:pPr>
            <a:r>
              <a:rPr lang="en-US" altLang="en-US" sz="2400" dirty="0" smtClean="0">
                <a:latin typeface="+mn-lt"/>
              </a:rPr>
              <a:t>At most one user at a time can use the system</a:t>
            </a:r>
          </a:p>
          <a:p>
            <a:pPr marL="742950" lvl="1" indent="-285750">
              <a:buClr>
                <a:schemeClr val="tx2"/>
              </a:buClr>
              <a:buFont typeface="Arial" panose="020B0604020202020204" pitchFamily="34" charset="0"/>
              <a:buChar char="–"/>
            </a:pPr>
            <a:r>
              <a:rPr lang="en-US" altLang="en-US" sz="2400" dirty="0" smtClean="0">
                <a:latin typeface="+mn-lt"/>
              </a:rPr>
              <a:t>Example: home computer</a:t>
            </a:r>
          </a:p>
          <a:p>
            <a:r>
              <a:rPr lang="en-US" altLang="en-US" sz="2400" dirty="0" smtClean="0">
                <a:latin typeface="+mn-lt"/>
              </a:rPr>
              <a:t>Multiuser D</a:t>
            </a:r>
            <a:r>
              <a:rPr lang="en-US" altLang="en-US" sz="100" dirty="0" smtClean="0">
                <a:latin typeface="+mn-lt"/>
              </a:rPr>
              <a:t> </a:t>
            </a:r>
            <a:r>
              <a:rPr lang="en-US" altLang="en-US" sz="2400" dirty="0" smtClean="0">
                <a:latin typeface="+mn-lt"/>
              </a:rPr>
              <a:t>B</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S</a:t>
            </a:r>
          </a:p>
          <a:p>
            <a:pPr marL="742950" lvl="1" indent="-285750">
              <a:buClr>
                <a:schemeClr val="tx2"/>
              </a:buClr>
              <a:buFont typeface="Arial" panose="020B0604020202020204" pitchFamily="34" charset="0"/>
              <a:buChar char="–"/>
            </a:pPr>
            <a:r>
              <a:rPr lang="en-US" altLang="en-US" sz="2400" dirty="0">
                <a:latin typeface="+mn-lt"/>
              </a:rPr>
              <a:t>Many users can access the system (database) concurrently</a:t>
            </a:r>
          </a:p>
          <a:p>
            <a:pPr marL="742950" lvl="1" indent="-285750">
              <a:buClr>
                <a:schemeClr val="tx2"/>
              </a:buClr>
              <a:buFont typeface="Arial" panose="020B0604020202020204" pitchFamily="34" charset="0"/>
              <a:buChar char="–"/>
            </a:pPr>
            <a:r>
              <a:rPr lang="en-US" altLang="en-US" sz="2400" dirty="0">
                <a:latin typeface="+mn-lt"/>
              </a:rPr>
              <a:t>Example: airline reservations </a:t>
            </a:r>
            <a:r>
              <a:rPr lang="en-US" altLang="en-US" sz="2400" dirty="0" smtClean="0">
                <a:latin typeface="+mn-lt"/>
              </a:rPr>
              <a:t>system</a:t>
            </a:r>
            <a:endParaRPr lang="en-US" altLang="en-US" sz="2400" dirty="0">
              <a:latin typeface="+mn-lt"/>
            </a:endParaRPr>
          </a:p>
        </p:txBody>
      </p:sp>
    </p:spTree>
    <p:extLst>
      <p:ext uri="{BB962C8B-B14F-4D97-AF65-F5344CB8AC3E}">
        <p14:creationId xmlns:p14="http://schemas.microsoft.com/office/powerpoint/2010/main" val="40322559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20.5 Characterizing </a:t>
            </a:r>
            <a:r>
              <a:rPr lang="en-US" altLang="en-US" dirty="0"/>
              <a:t>Schedules Based on </a:t>
            </a:r>
            <a:r>
              <a:rPr lang="en-US" altLang="en-US" dirty="0" smtClean="0"/>
              <a:t>Serializability </a:t>
            </a:r>
            <a:r>
              <a:rPr lang="en-US" altLang="en-US" sz="2000" b="0" dirty="0" smtClean="0"/>
              <a:t>(1 of 6)</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Serializable schedules</a:t>
            </a:r>
          </a:p>
          <a:p>
            <a:pPr lvl="3" indent="-285750">
              <a:buFontTx/>
              <a:buChar char="–"/>
            </a:pPr>
            <a:r>
              <a:rPr lang="en-US" altLang="en-US" dirty="0"/>
              <a:t>Always considered to be correct when concurrent transactions are executing</a:t>
            </a:r>
          </a:p>
          <a:p>
            <a:pPr lvl="3" indent="-285750">
              <a:buFontTx/>
              <a:buChar char="–"/>
            </a:pPr>
            <a:r>
              <a:rPr lang="en-US" altLang="en-US" dirty="0"/>
              <a:t>Places simultaneous transactions in series</a:t>
            </a:r>
          </a:p>
          <a:p>
            <a:pPr lvl="4">
              <a:buFont typeface="Arial" panose="020B0604020202020204" pitchFamily="34" charset="0"/>
              <a:buChar char="▪"/>
            </a:pPr>
            <a:r>
              <a:rPr lang="en-US" altLang="en-US" sz="2400" dirty="0">
                <a:latin typeface="+mn-lt"/>
              </a:rPr>
              <a:t>Transaction </a:t>
            </a:r>
            <a:r>
              <a:rPr lang="en-US" altLang="en-US" sz="2400" i="1" dirty="0">
                <a:latin typeface="+mn-lt"/>
              </a:rPr>
              <a:t>T</a:t>
            </a:r>
            <a:r>
              <a:rPr lang="en-US" altLang="en-US" sz="2400" baseline="-25000" dirty="0">
                <a:latin typeface="+mn-lt"/>
              </a:rPr>
              <a:t>1</a:t>
            </a:r>
            <a:r>
              <a:rPr lang="en-US" altLang="en-US" sz="2400" dirty="0">
                <a:latin typeface="+mn-lt"/>
              </a:rPr>
              <a:t> before </a:t>
            </a:r>
            <a:r>
              <a:rPr lang="en-US" altLang="en-US" sz="2400" i="1" dirty="0">
                <a:latin typeface="+mn-lt"/>
              </a:rPr>
              <a:t>T</a:t>
            </a:r>
            <a:r>
              <a:rPr lang="en-US" altLang="en-US" sz="2400" baseline="-25000" dirty="0">
                <a:latin typeface="+mn-lt"/>
              </a:rPr>
              <a:t>2</a:t>
            </a:r>
            <a:r>
              <a:rPr lang="en-US" altLang="en-US" sz="2400" dirty="0">
                <a:latin typeface="+mn-lt"/>
              </a:rPr>
              <a:t>, or vice </a:t>
            </a:r>
            <a:r>
              <a:rPr lang="en-US" altLang="en-US" sz="2400" dirty="0" smtClean="0">
                <a:latin typeface="+mn-lt"/>
              </a:rPr>
              <a:t>versa</a:t>
            </a:r>
            <a:endParaRPr lang="en-US" altLang="en-US" sz="2400" dirty="0">
              <a:latin typeface="+mn-lt"/>
            </a:endParaRPr>
          </a:p>
        </p:txBody>
      </p:sp>
    </p:spTree>
    <p:extLst>
      <p:ext uri="{BB962C8B-B14F-4D97-AF65-F5344CB8AC3E}">
        <p14:creationId xmlns:p14="http://schemas.microsoft.com/office/powerpoint/2010/main" val="17950168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sz="3200" dirty="0">
                <a:solidFill>
                  <a:schemeClr val="tx2"/>
                </a:solidFill>
              </a:rPr>
              <a:t>Figure 20.5 </a:t>
            </a:r>
            <a:r>
              <a:rPr lang="en-US" sz="3200" dirty="0">
                <a:solidFill>
                  <a:schemeClr val="tx2"/>
                </a:solidFill>
              </a:rPr>
              <a:t>Examples of </a:t>
            </a:r>
            <a:r>
              <a:rPr lang="en-US" sz="3200" dirty="0" smtClean="0">
                <a:solidFill>
                  <a:schemeClr val="tx2"/>
                </a:solidFill>
              </a:rPr>
              <a:t>Serial </a:t>
            </a:r>
            <a:r>
              <a:rPr lang="en-US" sz="3200" dirty="0">
                <a:solidFill>
                  <a:schemeClr val="tx2"/>
                </a:solidFill>
              </a:rPr>
              <a:t>and </a:t>
            </a:r>
            <a:r>
              <a:rPr lang="en-US" sz="3200" dirty="0" smtClean="0">
                <a:solidFill>
                  <a:schemeClr val="tx2"/>
                </a:solidFill>
              </a:rPr>
              <a:t>Nonserial Schedules Involving Transactions </a:t>
            </a:r>
            <a:r>
              <a:rPr lang="en-US" sz="3200" i="1" dirty="0">
                <a:solidFill>
                  <a:schemeClr val="tx2"/>
                </a:solidFill>
              </a:rPr>
              <a:t>T</a:t>
            </a:r>
            <a:r>
              <a:rPr lang="en-US" sz="3200" baseline="-25000" dirty="0">
                <a:solidFill>
                  <a:schemeClr val="tx2"/>
                </a:solidFill>
              </a:rPr>
              <a:t>1</a:t>
            </a:r>
            <a:r>
              <a:rPr lang="en-US" sz="3200" dirty="0">
                <a:solidFill>
                  <a:schemeClr val="tx2"/>
                </a:solidFill>
              </a:rPr>
              <a:t> and </a:t>
            </a:r>
            <a:r>
              <a:rPr lang="en-US" sz="3200" i="1" dirty="0" smtClean="0">
                <a:solidFill>
                  <a:schemeClr val="tx2"/>
                </a:solidFill>
              </a:rPr>
              <a:t>T</a:t>
            </a:r>
            <a:r>
              <a:rPr lang="en-US" sz="3200" baseline="-25000" dirty="0" smtClean="0">
                <a:solidFill>
                  <a:schemeClr val="tx2"/>
                </a:solidFill>
              </a:rPr>
              <a:t>2</a:t>
            </a:r>
            <a:endParaRPr lang="en-US" sz="3200" baseline="-25000" dirty="0">
              <a:solidFill>
                <a:schemeClr val="tx2"/>
              </a:solidFill>
            </a:endParaRPr>
          </a:p>
        </p:txBody>
      </p:sp>
      <p:sp>
        <p:nvSpPr>
          <p:cNvPr id="3" name="Text Placeholder 2"/>
          <p:cNvSpPr>
            <a:spLocks noGrp="1"/>
          </p:cNvSpPr>
          <p:nvPr>
            <p:ph type="body" idx="1"/>
          </p:nvPr>
        </p:nvSpPr>
        <p:spPr>
          <a:xfrm>
            <a:off x="457200" y="1600200"/>
            <a:ext cx="8229600" cy="733567"/>
          </a:xfrm>
        </p:spPr>
        <p:txBody>
          <a:bodyPr/>
          <a:lstStyle/>
          <a:p>
            <a:pPr marL="0" indent="0">
              <a:buNone/>
            </a:pPr>
            <a:r>
              <a:rPr lang="en-US" sz="1800" dirty="0">
                <a:solidFill>
                  <a:schemeClr val="tx1"/>
                </a:solidFill>
                <a:latin typeface="+mn-lt"/>
              </a:rPr>
              <a:t>(a) Serial schedule A: </a:t>
            </a:r>
            <a:r>
              <a:rPr lang="en-US" sz="1800" i="1" dirty="0">
                <a:solidFill>
                  <a:schemeClr val="tx1"/>
                </a:solidFill>
                <a:latin typeface="+mn-lt"/>
              </a:rPr>
              <a:t>T</a:t>
            </a:r>
            <a:r>
              <a:rPr lang="en-US" sz="1800" baseline="-25000" dirty="0">
                <a:solidFill>
                  <a:schemeClr val="tx1"/>
                </a:solidFill>
                <a:latin typeface="+mn-lt"/>
              </a:rPr>
              <a:t>1</a:t>
            </a:r>
            <a:r>
              <a:rPr lang="en-US" sz="1800" dirty="0">
                <a:solidFill>
                  <a:schemeClr val="tx1"/>
                </a:solidFill>
                <a:latin typeface="+mn-lt"/>
              </a:rPr>
              <a:t> followed by </a:t>
            </a:r>
            <a:r>
              <a:rPr lang="en-US" sz="1800" i="1" dirty="0">
                <a:solidFill>
                  <a:schemeClr val="tx1"/>
                </a:solidFill>
                <a:latin typeface="+mn-lt"/>
              </a:rPr>
              <a:t>T</a:t>
            </a:r>
            <a:r>
              <a:rPr lang="en-US" sz="1800" baseline="-25000" dirty="0">
                <a:solidFill>
                  <a:schemeClr val="tx1"/>
                </a:solidFill>
                <a:latin typeface="+mn-lt"/>
              </a:rPr>
              <a:t>2</a:t>
            </a:r>
            <a:r>
              <a:rPr lang="en-US" sz="1800" dirty="0">
                <a:solidFill>
                  <a:schemeClr val="tx1"/>
                </a:solidFill>
                <a:latin typeface="+mn-lt"/>
              </a:rPr>
              <a:t> (b) Serial schedule B: </a:t>
            </a:r>
            <a:r>
              <a:rPr lang="en-US" sz="1800" i="1" dirty="0">
                <a:solidFill>
                  <a:schemeClr val="tx1"/>
                </a:solidFill>
                <a:latin typeface="+mn-lt"/>
              </a:rPr>
              <a:t>T</a:t>
            </a:r>
            <a:r>
              <a:rPr lang="en-US" sz="1800" baseline="-25000" dirty="0">
                <a:solidFill>
                  <a:schemeClr val="tx1"/>
                </a:solidFill>
                <a:latin typeface="+mn-lt"/>
              </a:rPr>
              <a:t>2</a:t>
            </a:r>
            <a:r>
              <a:rPr lang="en-US" sz="1800" dirty="0">
                <a:solidFill>
                  <a:schemeClr val="tx1"/>
                </a:solidFill>
                <a:latin typeface="+mn-lt"/>
              </a:rPr>
              <a:t> followed by </a:t>
            </a:r>
            <a:r>
              <a:rPr lang="en-US" sz="1800" i="1" dirty="0">
                <a:solidFill>
                  <a:schemeClr val="tx1"/>
                </a:solidFill>
                <a:latin typeface="+mn-lt"/>
              </a:rPr>
              <a:t>T</a:t>
            </a:r>
            <a:r>
              <a:rPr lang="en-US" sz="1800" baseline="-25000" dirty="0">
                <a:solidFill>
                  <a:schemeClr val="tx1"/>
                </a:solidFill>
                <a:latin typeface="+mn-lt"/>
              </a:rPr>
              <a:t>1</a:t>
            </a:r>
            <a:r>
              <a:rPr lang="en-US" sz="1800" dirty="0">
                <a:solidFill>
                  <a:schemeClr val="tx1"/>
                </a:solidFill>
                <a:latin typeface="+mn-lt"/>
              </a:rPr>
              <a:t> (c) Two nonserial schedules C and D with interleaving of operations</a:t>
            </a:r>
            <a:endParaRPr lang="en-IN" sz="1800" dirty="0">
              <a:latin typeface="+mn-lt"/>
            </a:endParaRPr>
          </a:p>
        </p:txBody>
      </p:sp>
      <p:pic>
        <p:nvPicPr>
          <p:cNvPr id="8" name="Picture 7" descr="A diagram illustrates the examples of serial and non serial schedules involving transactions T sub 1 and T sub 2. For the purposes of this description, the keywords and function names have been divided into recognizable words and characters. In the actual code, no spaces exist in those items. The diagram has four images of tables. Schedule A, serial schedule. A colon T sub 1 followed by T sub 2 It has 6 rows and 2 columns. The columns have the following headings from left to right. T sub 1, T sub 2. The row entries are as follows. Row 1. T sub 1, read underscore item left parenthesis X right parenthesis semicolon. T2, read underscore item left parenthesis X right parenthesis semicolon. Row 2. T sub 1, X colon equals X dash N semicolon. T sub 2, X colon equals X plus M semicolon. Row 3. T sub 1, write underscore item left parenthesis X right parenthesis semicolon. T sub 2, write underscore item left parenthesis X right parenthesis semicolon. Row 4. T1, read underscore item left parenthesis Y right parenthesis semicolon. T2, Row 5. T1, Y colon equals Y plus N semicolon. T sub 2. Row 6. T sub 1, write underscore item left parenthesis Y right parenthesis semicolon. T sub 1 is labeled, Time. Schedule B, serial schedule B: T sub 2 followed by T sub 1. It has 6 rows and 2 columns. The columns have the following headings from left to right. T sub 1, T sub 2. The row entries are as follows. Row 1. T sub 1, read underscore item left parenthesis X right parenthesis semicolon. T sub 2, read underscore item left parenthesis X right parenthesis semicolon. Row 2. T sub 1, X colon equals X dash N semicolon. T sub 2, X colon equals X plus M semicolon. Row 3. T sub 1, write underscore item left parenthesis X right parenthesis semicolon. T sub 2, write underscore item left parenthesis X right parenthesis semicolon. Row 4. T1, read underscore item left parenthesis Y right parenthesis semicolon. T sub 2. Row 5. T sub 1, Y colon equals Y plus N semicolon. T sub 2. Row 6. T sub 1, write underscore item left parenthesis Y right parenthesis semicolon. T sub 1 is labeled, Time. Schedule C, two non serial schedules. It has 6 rows and 2 columns. The columns have the following headings from left to right. T sub 1, T sub 2. The row entries are as follows. Row 1. T sub 1, read underscore item left parenthesis X right parenthesis semicolon. T sub 2, read underscore item left parenthesis X right parenthesis semicolon. Row 2. T sub 1, X colon equals X dash N semicolon. T sub 2, X colon equals X plus M semicolon. Row 3. T sub 1, write underscore item left parenthesis X right parenthesis semicolon. T sub 2, write underscore item left parenthesis X right parenthesis semicolon. Row 4. T sub 1, read underscore item left parenthesis Y right parenthesis semicolon. T sub 2. Row 5. T sub 1, Y colon equals Y plus N semicolon. T2. Row 6. T sub 1, write underscore item left parenthesis Y right parenthesis semicolon. T sub 1 is labeled, Time. Schedule D, interleaving of operations. It has 6 rows and 2 columns. The columns have the following headings from left to right. T sub 1, T sub 2. The row entries are as follows. Row 1. T sub 1, read underscore item left parenthesis X right parenthesis semicolon. T sub 2, read underscore item left parenthesis X right parenthesis semicolon. Row 2. T1, X colon equals X dash N semicolon. T sub 2, X colon equals X plus M semicolon. Row 3. T sub 1, write underscore item left parenthesis X right parenthesis semicolon. T sub 2, write underscore item left parenthesis X right parenthesis semicolon. Row 4. T sub 1, read underscore item left parenthesis Y right parenthesis semicolon. T sub 2. Row 5. T sub 1, Y colon equals Y plus N semicolon. T sub 2. Row 6. T sub 1, write underscore item left parenthesis Y right parenthesis semicolon. T sub 1 is labeled, Time."/>
          <p:cNvPicPr>
            <a:picLocks noChangeAspect="1"/>
          </p:cNvPicPr>
          <p:nvPr/>
        </p:nvPicPr>
        <p:blipFill>
          <a:blip r:embed="rId2"/>
          <a:stretch>
            <a:fillRect/>
          </a:stretch>
        </p:blipFill>
        <p:spPr>
          <a:xfrm>
            <a:off x="2057968" y="2426236"/>
            <a:ext cx="4782403" cy="3980807"/>
          </a:xfrm>
          <a:prstGeom prst="rect">
            <a:avLst/>
          </a:prstGeom>
        </p:spPr>
      </p:pic>
    </p:spTree>
    <p:extLst>
      <p:ext uri="{BB962C8B-B14F-4D97-AF65-F5344CB8AC3E}">
        <p14:creationId xmlns:p14="http://schemas.microsoft.com/office/powerpoint/2010/main" val="211065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20.5 Characterizing </a:t>
            </a:r>
            <a:r>
              <a:rPr lang="en-US" dirty="0"/>
              <a:t>Schedules Based on Serializability </a:t>
            </a:r>
            <a:r>
              <a:rPr lang="en-US" sz="2000" b="0" dirty="0" smtClean="0"/>
              <a:t>(2 of 6)</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Problem with serial schedules</a:t>
            </a:r>
          </a:p>
          <a:p>
            <a:pPr lvl="3" indent="-285750">
              <a:buFontTx/>
              <a:buChar char="–"/>
            </a:pPr>
            <a:r>
              <a:rPr lang="en-US" altLang="en-US" dirty="0"/>
              <a:t>Limit concurrency by prohibiting interleaving of operations</a:t>
            </a:r>
          </a:p>
          <a:p>
            <a:pPr lvl="3" indent="-285750">
              <a:buFontTx/>
              <a:buChar char="–"/>
            </a:pPr>
            <a:r>
              <a:rPr lang="en-US" altLang="en-US" dirty="0"/>
              <a:t>Unacceptable in practice</a:t>
            </a:r>
          </a:p>
          <a:p>
            <a:pPr lvl="3" indent="-285750">
              <a:buFontTx/>
              <a:buChar char="–"/>
            </a:pPr>
            <a:r>
              <a:rPr lang="en-US" altLang="en-US" dirty="0"/>
              <a:t>Solution: determine which schedules are equivalent to a serial schedule and allow those to occur</a:t>
            </a:r>
          </a:p>
          <a:p>
            <a:r>
              <a:rPr lang="en-US" altLang="en-US" sz="2400" dirty="0">
                <a:latin typeface="+mn-lt"/>
              </a:rPr>
              <a:t>Serializable schedule of </a:t>
            </a:r>
            <a:r>
              <a:rPr lang="en-US" altLang="en-US" sz="2400" i="1" dirty="0">
                <a:latin typeface="+mn-lt"/>
              </a:rPr>
              <a:t>n</a:t>
            </a:r>
            <a:r>
              <a:rPr lang="en-US" altLang="en-US" sz="2400" dirty="0">
                <a:latin typeface="+mn-lt"/>
              </a:rPr>
              <a:t> transactions</a:t>
            </a:r>
          </a:p>
          <a:p>
            <a:pPr lvl="3" indent="-285750">
              <a:buFontTx/>
              <a:buChar char="–"/>
            </a:pPr>
            <a:r>
              <a:rPr lang="en-US" altLang="en-US" dirty="0"/>
              <a:t>Equivalent to some serial schedule of same </a:t>
            </a:r>
            <a:r>
              <a:rPr lang="en-US" altLang="en-US" i="1" dirty="0"/>
              <a:t>n</a:t>
            </a:r>
            <a:r>
              <a:rPr lang="en-US" altLang="en-US" dirty="0"/>
              <a:t> </a:t>
            </a:r>
            <a:r>
              <a:rPr lang="en-US" altLang="en-US" dirty="0" smtClean="0"/>
              <a:t>transactions</a:t>
            </a:r>
            <a:endParaRPr lang="en-US" altLang="en-US" dirty="0"/>
          </a:p>
        </p:txBody>
      </p:sp>
    </p:spTree>
    <p:extLst>
      <p:ext uri="{BB962C8B-B14F-4D97-AF65-F5344CB8AC3E}">
        <p14:creationId xmlns:p14="http://schemas.microsoft.com/office/powerpoint/2010/main" val="26519432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20.5 Characterizing </a:t>
            </a:r>
            <a:r>
              <a:rPr lang="en-US" altLang="en-US" dirty="0"/>
              <a:t>Schedules Based on Serializability </a:t>
            </a:r>
            <a:r>
              <a:rPr lang="en-US" altLang="en-US" sz="2000" b="0" dirty="0" smtClean="0"/>
              <a:t>(3 of 6)</a:t>
            </a:r>
            <a:endParaRPr lang="en-US" sz="2000" b="0" dirty="0"/>
          </a:p>
        </p:txBody>
      </p:sp>
      <p:sp>
        <p:nvSpPr>
          <p:cNvPr id="3" name="Text Placeholder 2"/>
          <p:cNvSpPr>
            <a:spLocks noGrp="1"/>
          </p:cNvSpPr>
          <p:nvPr>
            <p:ph type="body" idx="1"/>
          </p:nvPr>
        </p:nvSpPr>
        <p:spPr>
          <a:xfrm>
            <a:off x="457200" y="1600201"/>
            <a:ext cx="8229600" cy="1607023"/>
          </a:xfrm>
        </p:spPr>
        <p:txBody>
          <a:bodyPr/>
          <a:lstStyle/>
          <a:p>
            <a:pPr indent="-255600"/>
            <a:r>
              <a:rPr lang="en-US" altLang="en-US" sz="2000" dirty="0" smtClean="0">
                <a:latin typeface="+mn-lt"/>
              </a:rPr>
              <a:t>Result </a:t>
            </a:r>
            <a:r>
              <a:rPr lang="en-US" altLang="en-US" sz="2000" dirty="0">
                <a:latin typeface="+mn-lt"/>
              </a:rPr>
              <a:t>equivalent schedules</a:t>
            </a:r>
          </a:p>
          <a:p>
            <a:pPr marL="741600" lvl="1" indent="-284400">
              <a:buFontTx/>
              <a:buChar char="–"/>
            </a:pPr>
            <a:r>
              <a:rPr lang="en-US" altLang="en-US" sz="2000" dirty="0">
                <a:latin typeface="+mn-lt"/>
              </a:rPr>
              <a:t>Produce the same final state of the database</a:t>
            </a:r>
          </a:p>
          <a:p>
            <a:pPr marL="1144800" lvl="2" indent="-230400">
              <a:buFont typeface="Arial" panose="020B0604020202020204" pitchFamily="34" charset="0"/>
              <a:buChar char="▪"/>
            </a:pPr>
            <a:r>
              <a:rPr lang="en-US" altLang="en-US" sz="2000" dirty="0">
                <a:latin typeface="+mn-lt"/>
              </a:rPr>
              <a:t>May be accidental</a:t>
            </a:r>
          </a:p>
          <a:p>
            <a:pPr marL="741600" lvl="1" indent="-284400">
              <a:buFontTx/>
              <a:buChar char="–"/>
            </a:pPr>
            <a:r>
              <a:rPr lang="en-US" altLang="en-US" sz="2000" dirty="0">
                <a:latin typeface="+mn-lt"/>
              </a:rPr>
              <a:t>Cannot be used alone to define equivalence of </a:t>
            </a:r>
            <a:r>
              <a:rPr lang="en-US" altLang="en-US" sz="2000" dirty="0" smtClean="0">
                <a:latin typeface="+mn-lt"/>
              </a:rPr>
              <a:t>schedules</a:t>
            </a:r>
            <a:endParaRPr lang="en-US" altLang="en-US" sz="2000" dirty="0">
              <a:latin typeface="+mn-lt"/>
            </a:endParaRPr>
          </a:p>
        </p:txBody>
      </p:sp>
      <p:sp>
        <p:nvSpPr>
          <p:cNvPr id="4" name="Text Placeholder 3"/>
          <p:cNvSpPr>
            <a:spLocks noGrp="1"/>
          </p:cNvSpPr>
          <p:nvPr>
            <p:ph type="body" idx="2"/>
          </p:nvPr>
        </p:nvSpPr>
        <p:spPr>
          <a:xfrm>
            <a:off x="457200" y="3267178"/>
            <a:ext cx="8229600" cy="758004"/>
          </a:xfrm>
        </p:spPr>
        <p:txBody>
          <a:bodyPr/>
          <a:lstStyle/>
          <a:p>
            <a:pPr marL="0" indent="0">
              <a:buNone/>
            </a:pPr>
            <a:r>
              <a:rPr lang="en-US" altLang="en-US" sz="1800" dirty="0">
                <a:solidFill>
                  <a:schemeClr val="tx1"/>
                </a:solidFill>
                <a:latin typeface="+mn-lt"/>
              </a:rPr>
              <a:t>Figure 20.6 </a:t>
            </a:r>
            <a:r>
              <a:rPr lang="en-US" sz="1800" dirty="0">
                <a:solidFill>
                  <a:schemeClr val="tx1"/>
                </a:solidFill>
                <a:latin typeface="+mn-lt"/>
              </a:rPr>
              <a:t>Two schedules that are result equivalent for the initial value of </a:t>
            </a:r>
            <a:r>
              <a:rPr lang="en-US" sz="1800" i="1" dirty="0">
                <a:solidFill>
                  <a:schemeClr val="tx1"/>
                </a:solidFill>
                <a:latin typeface="+mn-lt"/>
              </a:rPr>
              <a:t>X </a:t>
            </a:r>
            <a:r>
              <a:rPr lang="en-US" sz="1800" dirty="0">
                <a:solidFill>
                  <a:schemeClr val="tx1"/>
                </a:solidFill>
                <a:latin typeface="+mn-lt"/>
              </a:rPr>
              <a:t>= 100 but are not result equivalent in </a:t>
            </a:r>
            <a:r>
              <a:rPr lang="en-US" sz="1800" dirty="0" smtClean="0">
                <a:solidFill>
                  <a:schemeClr val="tx1"/>
                </a:solidFill>
                <a:latin typeface="+mn-lt"/>
              </a:rPr>
              <a:t>general</a:t>
            </a:r>
            <a:endParaRPr lang="en-US" altLang="en-US" sz="1800" dirty="0">
              <a:solidFill>
                <a:schemeClr val="tx1"/>
              </a:solidFill>
              <a:latin typeface="+mn-lt"/>
            </a:endParaRPr>
          </a:p>
        </p:txBody>
      </p:sp>
      <p:pic>
        <p:nvPicPr>
          <p:cNvPr id="6" name="Picture 5" descr="A diagram illustrates the result of two schedules S sub 1 and S sub 2. For the purposes of this description, the keywords and function names have been divided into recognizable words and characters. In the actual code, no spaces exist in those items. The diagram has two tables with the heading S sub 1 an S sub 2. First diagram. A table has 3 rows and 1 column. The columns have the following headings from left to right. S sub 1. The row entries are as follows. Row 1. S sub 1, read underscore item left parenthesis X right parenthesis semicolon. Row 2. S sub 1, X colon equals X plus 10 semicolon. Row 3. S sub 1, write underscore item left parenthesis X right parenthesis semicolon. Second diagram. A table has 3 rows and 1 column. The columns have the following headings from left to right. S sub 2. The row entries are as follows. Row 1. S sub 2, read underscore item left parenthesis X right parenthesis semicolon. Row 2. S sub 2, X colon equals X asterisk 1 period 1semicolon. Row 3. S sub 2, write underscore item left parenthesis X right parenthesis semicolon."/>
          <p:cNvPicPr>
            <a:picLocks noChangeAspect="1"/>
          </p:cNvPicPr>
          <p:nvPr/>
        </p:nvPicPr>
        <p:blipFill>
          <a:blip r:embed="rId2"/>
          <a:stretch>
            <a:fillRect/>
          </a:stretch>
        </p:blipFill>
        <p:spPr>
          <a:xfrm>
            <a:off x="2386002" y="4274173"/>
            <a:ext cx="4303146" cy="1593323"/>
          </a:xfrm>
          <a:prstGeom prst="rect">
            <a:avLst/>
          </a:prstGeom>
        </p:spPr>
      </p:pic>
    </p:spTree>
    <p:extLst>
      <p:ext uri="{BB962C8B-B14F-4D97-AF65-F5344CB8AC3E}">
        <p14:creationId xmlns:p14="http://schemas.microsoft.com/office/powerpoint/2010/main" val="3435168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20.5 Characterizing </a:t>
            </a:r>
            <a:r>
              <a:rPr lang="en-US" altLang="en-US" dirty="0"/>
              <a:t>Schedules Based on Serializability </a:t>
            </a:r>
            <a:r>
              <a:rPr lang="en-US" altLang="en-US" sz="2000" b="0" dirty="0" smtClean="0"/>
              <a:t>(4 of 6)</a:t>
            </a:r>
            <a:endParaRPr lang="en-US" sz="2000" b="0" dirty="0"/>
          </a:p>
        </p:txBody>
      </p:sp>
      <p:sp>
        <p:nvSpPr>
          <p:cNvPr id="3" name="Text Placeholder 2"/>
          <p:cNvSpPr>
            <a:spLocks noGrp="1"/>
          </p:cNvSpPr>
          <p:nvPr>
            <p:ph type="body" idx="1"/>
          </p:nvPr>
        </p:nvSpPr>
        <p:spPr>
          <a:xfrm>
            <a:off x="457200" y="1600200"/>
            <a:ext cx="8229600" cy="2672697"/>
          </a:xfrm>
        </p:spPr>
        <p:txBody>
          <a:bodyPr/>
          <a:lstStyle/>
          <a:p>
            <a:r>
              <a:rPr lang="en-US" altLang="en-US" sz="2400" dirty="0" smtClean="0">
                <a:latin typeface="+mn-lt"/>
              </a:rPr>
              <a:t>Conflict equivalence</a:t>
            </a:r>
          </a:p>
          <a:p>
            <a:pPr marL="741600" lvl="1" indent="-285750">
              <a:buFontTx/>
              <a:buChar char="–"/>
            </a:pPr>
            <a:r>
              <a:rPr lang="en-US" altLang="en-US" sz="2400" dirty="0" smtClean="0">
                <a:latin typeface="+mn-lt"/>
              </a:rPr>
              <a:t>Relative order of any two conflicting operations is the same in both schedules</a:t>
            </a:r>
          </a:p>
          <a:p>
            <a:r>
              <a:rPr lang="en-US" altLang="en-US" sz="2400" dirty="0" smtClean="0">
                <a:latin typeface="+mn-lt"/>
              </a:rPr>
              <a:t>Serializable </a:t>
            </a:r>
            <a:r>
              <a:rPr lang="en-US" altLang="en-US" sz="2400" dirty="0">
                <a:latin typeface="+mn-lt"/>
              </a:rPr>
              <a:t>schedules</a:t>
            </a:r>
          </a:p>
          <a:p>
            <a:pPr marL="741600" lvl="1" indent="-285750">
              <a:buFontTx/>
              <a:buChar char="–"/>
            </a:pPr>
            <a:r>
              <a:rPr lang="en-US" altLang="en-US" sz="2400" dirty="0">
                <a:latin typeface="+mn-lt"/>
              </a:rPr>
              <a:t>Schedule </a:t>
            </a:r>
            <a:r>
              <a:rPr lang="en-US" altLang="en-US" sz="2400" i="1" dirty="0">
                <a:latin typeface="+mn-lt"/>
              </a:rPr>
              <a:t>S</a:t>
            </a:r>
            <a:r>
              <a:rPr lang="en-US" altLang="en-US" sz="2400" dirty="0">
                <a:latin typeface="+mn-lt"/>
              </a:rPr>
              <a:t> is serializable if it is conflict equivalent to some serial schedule </a:t>
            </a:r>
            <a:r>
              <a:rPr lang="en-US" altLang="en-US" sz="2400" i="1" dirty="0" smtClean="0">
                <a:latin typeface="+mn-lt"/>
              </a:rPr>
              <a:t>S′</a:t>
            </a:r>
            <a:r>
              <a:rPr lang="en-US" altLang="en-US" sz="2400" dirty="0" smtClean="0">
                <a:latin typeface="+mn-lt"/>
              </a:rPr>
              <a:t>.</a:t>
            </a:r>
          </a:p>
        </p:txBody>
      </p:sp>
    </p:spTree>
    <p:extLst>
      <p:ext uri="{BB962C8B-B14F-4D97-AF65-F5344CB8AC3E}">
        <p14:creationId xmlns:p14="http://schemas.microsoft.com/office/powerpoint/2010/main" val="41438573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20.5 Characterizing </a:t>
            </a:r>
            <a:r>
              <a:rPr lang="en-US" altLang="en-US" dirty="0"/>
              <a:t>Schedules Based on Serializability </a:t>
            </a:r>
            <a:r>
              <a:rPr lang="en-US" altLang="en-US" sz="2000" b="0" dirty="0" smtClean="0"/>
              <a:t>(5 of 6)</a:t>
            </a:r>
            <a:endParaRPr lang="en-US" sz="2000" b="0" dirty="0"/>
          </a:p>
        </p:txBody>
      </p:sp>
      <p:sp>
        <p:nvSpPr>
          <p:cNvPr id="4" name="Text Placeholder 3"/>
          <p:cNvSpPr>
            <a:spLocks noGrp="1"/>
          </p:cNvSpPr>
          <p:nvPr>
            <p:ph type="body" idx="1"/>
          </p:nvPr>
        </p:nvSpPr>
        <p:spPr>
          <a:xfrm>
            <a:off x="457200" y="1600201"/>
            <a:ext cx="8229600" cy="1709056"/>
          </a:xfrm>
        </p:spPr>
        <p:txBody>
          <a:bodyPr/>
          <a:lstStyle/>
          <a:p>
            <a:r>
              <a:rPr lang="en-US" altLang="en-US" sz="1800" dirty="0">
                <a:latin typeface="+mn-lt"/>
              </a:rPr>
              <a:t>Testing for serializability </a:t>
            </a:r>
            <a:r>
              <a:rPr lang="en-US" altLang="en-US" sz="1800" dirty="0" smtClean="0">
                <a:latin typeface="+mn-lt"/>
              </a:rPr>
              <a:t>of a schedule</a:t>
            </a:r>
          </a:p>
          <a:p>
            <a:pPr marL="741600" lvl="1" indent="-428400">
              <a:buFont typeface="+mj-lt"/>
              <a:buAutoNum type="arabicPeriod"/>
            </a:pPr>
            <a:r>
              <a:rPr lang="en-IN" altLang="en-US" sz="1800" dirty="0" smtClean="0">
                <a:latin typeface="+mn-lt"/>
              </a:rPr>
              <a:t>For </a:t>
            </a:r>
            <a:r>
              <a:rPr lang="en-IN" altLang="en-US" sz="1800" dirty="0">
                <a:latin typeface="+mn-lt"/>
              </a:rPr>
              <a:t>each transaction </a:t>
            </a:r>
            <a:r>
              <a:rPr lang="en-IN" altLang="en-US" sz="1800" i="1" dirty="0">
                <a:latin typeface="+mn-lt"/>
              </a:rPr>
              <a:t>T</a:t>
            </a:r>
            <a:r>
              <a:rPr lang="en-IN" altLang="en-US" sz="1800" i="1" baseline="-25000" dirty="0">
                <a:latin typeface="+mn-lt"/>
              </a:rPr>
              <a:t>i</a:t>
            </a:r>
            <a:r>
              <a:rPr lang="en-IN" altLang="en-US" sz="1800" dirty="0">
                <a:latin typeface="+mn-lt"/>
              </a:rPr>
              <a:t> participating in schedule </a:t>
            </a:r>
            <a:r>
              <a:rPr lang="en-IN" altLang="en-US" sz="1800" i="1" dirty="0">
                <a:latin typeface="+mn-lt"/>
              </a:rPr>
              <a:t>S</a:t>
            </a:r>
            <a:r>
              <a:rPr lang="en-IN" altLang="en-US" sz="1800" dirty="0">
                <a:latin typeface="+mn-lt"/>
              </a:rPr>
              <a:t>, create a node labeled </a:t>
            </a:r>
            <a:r>
              <a:rPr lang="en-IN" altLang="en-US" sz="1800" i="1" dirty="0">
                <a:latin typeface="+mn-lt"/>
              </a:rPr>
              <a:t>T</a:t>
            </a:r>
            <a:r>
              <a:rPr lang="en-IN" altLang="en-US" sz="1800" i="1" baseline="-25000" dirty="0">
                <a:latin typeface="+mn-lt"/>
              </a:rPr>
              <a:t>i</a:t>
            </a:r>
            <a:r>
              <a:rPr lang="en-IN" altLang="en-US" sz="1800" dirty="0">
                <a:latin typeface="+mn-lt"/>
              </a:rPr>
              <a:t> in the precedence graph</a:t>
            </a:r>
            <a:r>
              <a:rPr lang="en-IN" altLang="en-US" sz="1800" dirty="0" smtClean="0">
                <a:latin typeface="+mn-lt"/>
              </a:rPr>
              <a:t>.</a:t>
            </a:r>
          </a:p>
          <a:p>
            <a:pPr marL="741600" lvl="1" indent="-428400">
              <a:buFont typeface="+mj-lt"/>
              <a:buAutoNum type="arabicPeriod"/>
            </a:pPr>
            <a:r>
              <a:rPr lang="en-IN" altLang="en-US" sz="1800" dirty="0">
                <a:latin typeface="+mn-lt"/>
              </a:rPr>
              <a:t>For each case in S where </a:t>
            </a:r>
            <a:r>
              <a:rPr lang="en-IN" altLang="en-US" sz="1800" i="1" dirty="0">
                <a:latin typeface="+mn-lt"/>
              </a:rPr>
              <a:t>T</a:t>
            </a:r>
            <a:r>
              <a:rPr lang="en-IN" altLang="en-US" sz="1800" i="1" baseline="-25000" dirty="0">
                <a:latin typeface="+mn-lt"/>
              </a:rPr>
              <a:t>j</a:t>
            </a:r>
            <a:r>
              <a:rPr lang="en-IN" altLang="en-US" sz="1800" dirty="0">
                <a:latin typeface="+mn-lt"/>
              </a:rPr>
              <a:t> executes a read_item(</a:t>
            </a:r>
            <a:r>
              <a:rPr lang="en-IN" altLang="en-US" sz="1800" i="1" dirty="0">
                <a:latin typeface="+mn-lt"/>
              </a:rPr>
              <a:t>X</a:t>
            </a:r>
            <a:r>
              <a:rPr lang="en-IN" altLang="en-US" sz="1800" dirty="0">
                <a:latin typeface="+mn-lt"/>
              </a:rPr>
              <a:t>) after </a:t>
            </a:r>
            <a:r>
              <a:rPr lang="en-IN" altLang="en-US" sz="1800" i="1" dirty="0">
                <a:latin typeface="+mn-lt"/>
              </a:rPr>
              <a:t>T</a:t>
            </a:r>
            <a:r>
              <a:rPr lang="en-IN" altLang="en-US" sz="1800" i="1" baseline="-25000" dirty="0">
                <a:latin typeface="+mn-lt"/>
              </a:rPr>
              <a:t>i</a:t>
            </a:r>
            <a:r>
              <a:rPr lang="en-IN" altLang="en-US" sz="1800" dirty="0">
                <a:latin typeface="+mn-lt"/>
              </a:rPr>
              <a:t> executes a write_item(</a:t>
            </a:r>
            <a:r>
              <a:rPr lang="en-IN" altLang="en-US" sz="1800" i="1" dirty="0">
                <a:latin typeface="+mn-lt"/>
              </a:rPr>
              <a:t>X</a:t>
            </a:r>
            <a:r>
              <a:rPr lang="en-IN" altLang="en-US" sz="1800" dirty="0">
                <a:latin typeface="+mn-lt"/>
              </a:rPr>
              <a:t>), create an </a:t>
            </a:r>
            <a:r>
              <a:rPr lang="en-IN" altLang="en-US" sz="1800" dirty="0" smtClean="0">
                <a:latin typeface="+mn-lt"/>
              </a:rPr>
              <a:t>edge</a:t>
            </a:r>
            <a:endParaRPr lang="en-US" altLang="en-US" sz="1800" dirty="0">
              <a:latin typeface="+mn-lt"/>
            </a:endParaRPr>
          </a:p>
        </p:txBody>
      </p:sp>
      <p:graphicFrame>
        <p:nvGraphicFramePr>
          <p:cNvPr id="13" name="Object 12" descr="left parenthesis T sub i right headed arrow T sub j right parenthesis"/>
          <p:cNvGraphicFramePr>
            <a:graphicFrameLocks noChangeAspect="1"/>
          </p:cNvGraphicFramePr>
          <p:nvPr>
            <p:extLst>
              <p:ext uri="{D42A27DB-BD31-4B8C-83A1-F6EECF244321}">
                <p14:modId xmlns:p14="http://schemas.microsoft.com/office/powerpoint/2010/main" val="1185963864"/>
              </p:ext>
            </p:extLst>
          </p:nvPr>
        </p:nvGraphicFramePr>
        <p:xfrm>
          <a:off x="4539773" y="2886686"/>
          <a:ext cx="993356" cy="446002"/>
        </p:xfrm>
        <a:graphic>
          <a:graphicData uri="http://schemas.openxmlformats.org/presentationml/2006/ole">
            <mc:AlternateContent xmlns:mc="http://schemas.openxmlformats.org/markup-compatibility/2006">
              <mc:Choice xmlns:v="urn:schemas-microsoft-com:vml" Requires="v">
                <p:oleObj spid="_x0000_s1277" name="Equation" r:id="rId3" imgW="622080" imgH="279360" progId="Equation.DSMT4">
                  <p:embed/>
                </p:oleObj>
              </mc:Choice>
              <mc:Fallback>
                <p:oleObj name="Equation" r:id="rId3" imgW="622080" imgH="279360" progId="Equation.DSMT4">
                  <p:embed/>
                  <p:pic>
                    <p:nvPicPr>
                      <p:cNvPr id="0" name=""/>
                      <p:cNvPicPr/>
                      <p:nvPr/>
                    </p:nvPicPr>
                    <p:blipFill>
                      <a:blip r:embed="rId4"/>
                      <a:stretch>
                        <a:fillRect/>
                      </a:stretch>
                    </p:blipFill>
                    <p:spPr>
                      <a:xfrm>
                        <a:off x="4539773" y="2886686"/>
                        <a:ext cx="993356" cy="446002"/>
                      </a:xfrm>
                      <a:prstGeom prst="rect">
                        <a:avLst/>
                      </a:prstGeom>
                    </p:spPr>
                  </p:pic>
                </p:oleObj>
              </mc:Fallback>
            </mc:AlternateContent>
          </a:graphicData>
        </a:graphic>
      </p:graphicFrame>
      <p:sp>
        <p:nvSpPr>
          <p:cNvPr id="5" name="Text Placeholder 4"/>
          <p:cNvSpPr>
            <a:spLocks noGrp="1"/>
          </p:cNvSpPr>
          <p:nvPr>
            <p:ph sz="quarter" idx="13"/>
          </p:nvPr>
        </p:nvSpPr>
        <p:spPr>
          <a:xfrm>
            <a:off x="460375" y="2854192"/>
            <a:ext cx="8229600" cy="1063196"/>
          </a:xfrm>
        </p:spPr>
        <p:txBody>
          <a:bodyPr/>
          <a:lstStyle/>
          <a:p>
            <a:pPr marL="0" indent="5021263">
              <a:spcBef>
                <a:spcPts val="600"/>
              </a:spcBef>
              <a:buNone/>
            </a:pPr>
            <a:r>
              <a:rPr lang="en-IN" altLang="en-US" sz="1800" dirty="0" smtClean="0">
                <a:latin typeface="+mn-lt"/>
              </a:rPr>
              <a:t>in </a:t>
            </a:r>
            <a:r>
              <a:rPr lang="en-IN" altLang="en-US" sz="1800" dirty="0">
                <a:latin typeface="+mn-lt"/>
              </a:rPr>
              <a:t>the precedence </a:t>
            </a:r>
            <a:r>
              <a:rPr lang="en-IN" altLang="en-US" sz="1800" dirty="0" smtClean="0">
                <a:latin typeface="+mn-lt"/>
              </a:rPr>
              <a:t>graph.</a:t>
            </a:r>
          </a:p>
          <a:p>
            <a:pPr marL="741600" lvl="1" indent="-428400">
              <a:buFont typeface="+mj-lt"/>
              <a:buAutoNum type="arabicPeriod" startAt="3"/>
            </a:pPr>
            <a:r>
              <a:rPr lang="en-IN" altLang="en-US" sz="1800" dirty="0" smtClean="0">
                <a:latin typeface="+mn-lt"/>
              </a:rPr>
              <a:t>For </a:t>
            </a:r>
            <a:r>
              <a:rPr lang="en-IN" altLang="en-US" sz="1800" dirty="0">
                <a:latin typeface="+mn-lt"/>
              </a:rPr>
              <a:t>each case in </a:t>
            </a:r>
            <a:r>
              <a:rPr lang="en-IN" altLang="en-US" sz="1800" i="1" dirty="0">
                <a:latin typeface="+mn-lt"/>
              </a:rPr>
              <a:t>S</a:t>
            </a:r>
            <a:r>
              <a:rPr lang="en-IN" altLang="en-US" sz="1800" dirty="0">
                <a:latin typeface="+mn-lt"/>
              </a:rPr>
              <a:t> where </a:t>
            </a:r>
            <a:r>
              <a:rPr lang="en-IN" altLang="en-US" sz="1800" i="1" dirty="0" smtClean="0">
                <a:latin typeface="+mn-lt"/>
              </a:rPr>
              <a:t>T</a:t>
            </a:r>
            <a:r>
              <a:rPr lang="en-IN" altLang="en-US" sz="1800" i="1" baseline="-25000" dirty="0" smtClean="0">
                <a:latin typeface="+mn-lt"/>
              </a:rPr>
              <a:t>j</a:t>
            </a:r>
            <a:r>
              <a:rPr lang="en-IN" altLang="en-US" sz="1800" dirty="0" smtClean="0">
                <a:latin typeface="+mn-lt"/>
              </a:rPr>
              <a:t> </a:t>
            </a:r>
            <a:r>
              <a:rPr lang="en-IN" altLang="en-US" sz="1800" dirty="0">
                <a:latin typeface="+mn-lt"/>
              </a:rPr>
              <a:t>executes a write_item(</a:t>
            </a:r>
            <a:r>
              <a:rPr lang="en-IN" altLang="en-US" sz="1800" i="1" dirty="0">
                <a:latin typeface="+mn-lt"/>
              </a:rPr>
              <a:t>X</a:t>
            </a:r>
            <a:r>
              <a:rPr lang="en-IN" altLang="en-US" sz="1800" dirty="0">
                <a:latin typeface="+mn-lt"/>
              </a:rPr>
              <a:t>) after </a:t>
            </a:r>
            <a:r>
              <a:rPr lang="en-IN" altLang="en-US" sz="1800" i="1" dirty="0">
                <a:latin typeface="+mn-lt"/>
              </a:rPr>
              <a:t>T</a:t>
            </a:r>
            <a:r>
              <a:rPr lang="en-IN" altLang="en-US" sz="1800" i="1" baseline="-25000" dirty="0">
                <a:latin typeface="+mn-lt"/>
              </a:rPr>
              <a:t>i</a:t>
            </a:r>
            <a:r>
              <a:rPr lang="en-IN" altLang="en-US" sz="1800" dirty="0">
                <a:latin typeface="+mn-lt"/>
              </a:rPr>
              <a:t> executes a read_item(</a:t>
            </a:r>
            <a:r>
              <a:rPr lang="en-IN" altLang="en-US" sz="1800" i="1" dirty="0">
                <a:latin typeface="+mn-lt"/>
              </a:rPr>
              <a:t>X</a:t>
            </a:r>
            <a:r>
              <a:rPr lang="en-IN" altLang="en-US" sz="1800" dirty="0">
                <a:latin typeface="+mn-lt"/>
              </a:rPr>
              <a:t>), create an edge</a:t>
            </a:r>
            <a:endParaRPr lang="en-US" sz="1800" dirty="0" smtClean="0">
              <a:solidFill>
                <a:schemeClr val="tx1"/>
              </a:solidFill>
              <a:latin typeface="+mn-lt"/>
            </a:endParaRPr>
          </a:p>
        </p:txBody>
      </p:sp>
      <p:graphicFrame>
        <p:nvGraphicFramePr>
          <p:cNvPr id="14" name="Object 13" descr="left parenthesis T sub i right headed arrow T sub j right parenthesis"/>
          <p:cNvGraphicFramePr>
            <a:graphicFrameLocks noChangeAspect="1"/>
          </p:cNvGraphicFramePr>
          <p:nvPr>
            <p:extLst>
              <p:ext uri="{D42A27DB-BD31-4B8C-83A1-F6EECF244321}">
                <p14:modId xmlns:p14="http://schemas.microsoft.com/office/powerpoint/2010/main" val="860147265"/>
              </p:ext>
            </p:extLst>
          </p:nvPr>
        </p:nvGraphicFramePr>
        <p:xfrm>
          <a:off x="4522923" y="3505742"/>
          <a:ext cx="983521" cy="441586"/>
        </p:xfrm>
        <a:graphic>
          <a:graphicData uri="http://schemas.openxmlformats.org/presentationml/2006/ole">
            <mc:AlternateContent xmlns:mc="http://schemas.openxmlformats.org/markup-compatibility/2006">
              <mc:Choice xmlns:v="urn:schemas-microsoft-com:vml" Requires="v">
                <p:oleObj spid="_x0000_s1278" name="Equation" r:id="rId5" imgW="622080" imgH="279360" progId="Equation.DSMT4">
                  <p:embed/>
                </p:oleObj>
              </mc:Choice>
              <mc:Fallback>
                <p:oleObj name="Equation" r:id="rId5" imgW="622080" imgH="279360" progId="Equation.DSMT4">
                  <p:embed/>
                  <p:pic>
                    <p:nvPicPr>
                      <p:cNvPr id="13" name="Object 12"/>
                      <p:cNvPicPr/>
                      <p:nvPr/>
                    </p:nvPicPr>
                    <p:blipFill>
                      <a:blip r:embed="rId4"/>
                      <a:stretch>
                        <a:fillRect/>
                      </a:stretch>
                    </p:blipFill>
                    <p:spPr>
                      <a:xfrm>
                        <a:off x="4522923" y="3505742"/>
                        <a:ext cx="983521" cy="441586"/>
                      </a:xfrm>
                      <a:prstGeom prst="rect">
                        <a:avLst/>
                      </a:prstGeom>
                    </p:spPr>
                  </p:pic>
                </p:oleObj>
              </mc:Fallback>
            </mc:AlternateContent>
          </a:graphicData>
        </a:graphic>
      </p:graphicFrame>
      <p:sp>
        <p:nvSpPr>
          <p:cNvPr id="12" name="Content Placeholder 11"/>
          <p:cNvSpPr>
            <a:spLocks noGrp="1"/>
          </p:cNvSpPr>
          <p:nvPr>
            <p:ph sz="quarter" idx="14"/>
          </p:nvPr>
        </p:nvSpPr>
        <p:spPr>
          <a:xfrm>
            <a:off x="460375" y="3495736"/>
            <a:ext cx="8232775" cy="1217731"/>
          </a:xfrm>
        </p:spPr>
        <p:txBody>
          <a:bodyPr/>
          <a:lstStyle/>
          <a:p>
            <a:pPr marL="0" indent="5021263">
              <a:spcBef>
                <a:spcPts val="600"/>
              </a:spcBef>
              <a:buNone/>
            </a:pPr>
            <a:r>
              <a:rPr lang="en-IN" altLang="en-US" sz="1800" dirty="0">
                <a:latin typeface="+mn-lt"/>
              </a:rPr>
              <a:t>in the precedence graph</a:t>
            </a:r>
            <a:r>
              <a:rPr lang="en-IN" altLang="en-US" sz="1800" dirty="0" smtClean="0">
                <a:latin typeface="+mn-lt"/>
              </a:rPr>
              <a:t>.</a:t>
            </a:r>
            <a:endParaRPr lang="en-IN" altLang="en-US" sz="1800" dirty="0">
              <a:latin typeface="+mn-lt"/>
            </a:endParaRPr>
          </a:p>
          <a:p>
            <a:pPr marL="741600" lvl="1" indent="-428400">
              <a:buFont typeface="+mj-lt"/>
              <a:buAutoNum type="arabicPeriod" startAt="4"/>
            </a:pPr>
            <a:r>
              <a:rPr lang="en-IN" altLang="en-US" sz="1800" dirty="0">
                <a:latin typeface="+mn-lt"/>
              </a:rPr>
              <a:t>For each case in </a:t>
            </a:r>
            <a:r>
              <a:rPr lang="en-IN" altLang="en-US" sz="1800" i="1" dirty="0">
                <a:latin typeface="+mn-lt"/>
              </a:rPr>
              <a:t>S</a:t>
            </a:r>
            <a:r>
              <a:rPr lang="en-IN" altLang="en-US" sz="1800" dirty="0">
                <a:latin typeface="+mn-lt"/>
              </a:rPr>
              <a:t> where </a:t>
            </a:r>
            <a:r>
              <a:rPr lang="en-IN" altLang="en-US" sz="1800" i="1" dirty="0">
                <a:latin typeface="+mn-lt"/>
              </a:rPr>
              <a:t>T</a:t>
            </a:r>
            <a:r>
              <a:rPr lang="en-IN" altLang="en-US" sz="1800" i="1" baseline="-25000" dirty="0">
                <a:latin typeface="+mn-lt"/>
              </a:rPr>
              <a:t>j</a:t>
            </a:r>
            <a:r>
              <a:rPr lang="en-IN" altLang="en-US" sz="1800" dirty="0">
                <a:latin typeface="+mn-lt"/>
              </a:rPr>
              <a:t> executes a write_item(</a:t>
            </a:r>
            <a:r>
              <a:rPr lang="en-IN" altLang="en-US" sz="1800" i="1" dirty="0">
                <a:latin typeface="+mn-lt"/>
              </a:rPr>
              <a:t>X</a:t>
            </a:r>
            <a:r>
              <a:rPr lang="en-IN" altLang="en-US" sz="1800" dirty="0">
                <a:latin typeface="+mn-lt"/>
              </a:rPr>
              <a:t>) after </a:t>
            </a:r>
            <a:r>
              <a:rPr lang="en-IN" altLang="en-US" sz="1800" i="1" dirty="0">
                <a:latin typeface="+mn-lt"/>
              </a:rPr>
              <a:t>T</a:t>
            </a:r>
            <a:r>
              <a:rPr lang="en-IN" altLang="en-US" sz="1800" i="1" baseline="-25000" dirty="0">
                <a:latin typeface="+mn-lt"/>
              </a:rPr>
              <a:t>i</a:t>
            </a:r>
            <a:r>
              <a:rPr lang="en-IN" altLang="en-US" sz="1800" dirty="0">
                <a:latin typeface="+mn-lt"/>
              </a:rPr>
              <a:t> executes a write_item(</a:t>
            </a:r>
            <a:r>
              <a:rPr lang="en-IN" altLang="en-US" sz="1800" i="1" dirty="0">
                <a:latin typeface="+mn-lt"/>
              </a:rPr>
              <a:t>X</a:t>
            </a:r>
            <a:r>
              <a:rPr lang="en-IN" altLang="en-US" sz="1800" dirty="0">
                <a:latin typeface="+mn-lt"/>
              </a:rPr>
              <a:t>), create an edge</a:t>
            </a:r>
            <a:endParaRPr lang="en-IN" sz="1800" dirty="0">
              <a:latin typeface="+mn-lt"/>
            </a:endParaRPr>
          </a:p>
        </p:txBody>
      </p:sp>
      <p:graphicFrame>
        <p:nvGraphicFramePr>
          <p:cNvPr id="15" name="Object 14" descr="left parenthesis T sub i right headed arrow T sub j right parenthesis"/>
          <p:cNvGraphicFramePr>
            <a:graphicFrameLocks noChangeAspect="1"/>
          </p:cNvGraphicFramePr>
          <p:nvPr>
            <p:extLst>
              <p:ext uri="{D42A27DB-BD31-4B8C-83A1-F6EECF244321}">
                <p14:modId xmlns:p14="http://schemas.microsoft.com/office/powerpoint/2010/main" val="4096421001"/>
              </p:ext>
            </p:extLst>
          </p:nvPr>
        </p:nvGraphicFramePr>
        <p:xfrm>
          <a:off x="4537437" y="4144372"/>
          <a:ext cx="983521" cy="441586"/>
        </p:xfrm>
        <a:graphic>
          <a:graphicData uri="http://schemas.openxmlformats.org/presentationml/2006/ole">
            <mc:AlternateContent xmlns:mc="http://schemas.openxmlformats.org/markup-compatibility/2006">
              <mc:Choice xmlns:v="urn:schemas-microsoft-com:vml" Requires="v">
                <p:oleObj spid="_x0000_s1279" name="Equation" r:id="rId6" imgW="622080" imgH="279360" progId="Equation.DSMT4">
                  <p:embed/>
                </p:oleObj>
              </mc:Choice>
              <mc:Fallback>
                <p:oleObj name="Equation" r:id="rId6" imgW="622080" imgH="279360" progId="Equation.DSMT4">
                  <p:embed/>
                  <p:pic>
                    <p:nvPicPr>
                      <p:cNvPr id="13" name="Object 12"/>
                      <p:cNvPicPr/>
                      <p:nvPr/>
                    </p:nvPicPr>
                    <p:blipFill>
                      <a:blip r:embed="rId4"/>
                      <a:stretch>
                        <a:fillRect/>
                      </a:stretch>
                    </p:blipFill>
                    <p:spPr>
                      <a:xfrm>
                        <a:off x="4537437" y="4144372"/>
                        <a:ext cx="983521" cy="441586"/>
                      </a:xfrm>
                      <a:prstGeom prst="rect">
                        <a:avLst/>
                      </a:prstGeom>
                    </p:spPr>
                  </p:pic>
                </p:oleObj>
              </mc:Fallback>
            </mc:AlternateContent>
          </a:graphicData>
        </a:graphic>
      </p:graphicFrame>
      <p:sp>
        <p:nvSpPr>
          <p:cNvPr id="8" name="Content Placeholder 7"/>
          <p:cNvSpPr>
            <a:spLocks noGrp="1"/>
          </p:cNvSpPr>
          <p:nvPr>
            <p:ph sz="quarter" idx="15"/>
          </p:nvPr>
        </p:nvSpPr>
        <p:spPr>
          <a:xfrm>
            <a:off x="463550" y="4112932"/>
            <a:ext cx="8229600" cy="950055"/>
          </a:xfrm>
        </p:spPr>
        <p:txBody>
          <a:bodyPr/>
          <a:lstStyle/>
          <a:p>
            <a:pPr marL="0" indent="5021263">
              <a:spcBef>
                <a:spcPts val="600"/>
              </a:spcBef>
              <a:buNone/>
            </a:pPr>
            <a:r>
              <a:rPr lang="en-IN" altLang="en-US" sz="1800" dirty="0">
                <a:latin typeface="+mn-lt"/>
              </a:rPr>
              <a:t>in the precedence graph.</a:t>
            </a:r>
          </a:p>
          <a:p>
            <a:pPr marL="741600" lvl="1" indent="-428400">
              <a:buFont typeface="+mj-lt"/>
              <a:buAutoNum type="arabicPeriod" startAt="5"/>
            </a:pPr>
            <a:r>
              <a:rPr lang="en-IN" altLang="en-US" sz="1800" dirty="0">
                <a:latin typeface="+mn-lt"/>
              </a:rPr>
              <a:t>The schedule </a:t>
            </a:r>
            <a:r>
              <a:rPr lang="en-IN" altLang="en-US" sz="1800" i="1" dirty="0">
                <a:latin typeface="+mn-lt"/>
              </a:rPr>
              <a:t>S</a:t>
            </a:r>
            <a:r>
              <a:rPr lang="en-IN" altLang="en-US" sz="1800" dirty="0">
                <a:latin typeface="+mn-lt"/>
              </a:rPr>
              <a:t> is serializable if and only if the precedence graph has no cycles.</a:t>
            </a:r>
            <a:endParaRPr lang="en-IN" sz="1800" dirty="0">
              <a:latin typeface="+mn-lt"/>
            </a:endParaRPr>
          </a:p>
        </p:txBody>
      </p:sp>
      <p:sp>
        <p:nvSpPr>
          <p:cNvPr id="10" name="Content Placeholder 9"/>
          <p:cNvSpPr>
            <a:spLocks noGrp="1"/>
          </p:cNvSpPr>
          <p:nvPr>
            <p:ph sz="quarter" idx="17"/>
          </p:nvPr>
        </p:nvSpPr>
        <p:spPr>
          <a:xfrm>
            <a:off x="463550" y="5382040"/>
            <a:ext cx="8229600" cy="473027"/>
          </a:xfrm>
        </p:spPr>
        <p:txBody>
          <a:bodyPr/>
          <a:lstStyle/>
          <a:p>
            <a:pPr marL="0" indent="0">
              <a:buNone/>
            </a:pPr>
            <a:r>
              <a:rPr lang="en-US" altLang="en-US" sz="1800" dirty="0">
                <a:solidFill>
                  <a:schemeClr val="tx1"/>
                </a:solidFill>
                <a:latin typeface="+mn-lt"/>
              </a:rPr>
              <a:t>Algorithm 20.1 </a:t>
            </a:r>
            <a:r>
              <a:rPr lang="en-US" sz="1800" dirty="0">
                <a:solidFill>
                  <a:schemeClr val="tx1"/>
                </a:solidFill>
                <a:latin typeface="+mn-lt"/>
              </a:rPr>
              <a:t>Testing conflict serializability of a schedule </a:t>
            </a:r>
            <a:r>
              <a:rPr lang="en-US" sz="1800" i="1" dirty="0" smtClean="0">
                <a:solidFill>
                  <a:schemeClr val="tx1"/>
                </a:solidFill>
                <a:latin typeface="+mn-lt"/>
              </a:rPr>
              <a:t>S</a:t>
            </a:r>
            <a:endParaRPr lang="en-US" sz="1800" i="1" dirty="0">
              <a:solidFill>
                <a:schemeClr val="tx1"/>
              </a:solidFill>
              <a:latin typeface="+mn-lt"/>
            </a:endParaRPr>
          </a:p>
        </p:txBody>
      </p:sp>
    </p:spTree>
    <p:extLst>
      <p:ext uri="{BB962C8B-B14F-4D97-AF65-F5344CB8AC3E}">
        <p14:creationId xmlns:p14="http://schemas.microsoft.com/office/powerpoint/2010/main" val="22291590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smtClean="0"/>
              <a:t>20.5 Characterizing </a:t>
            </a:r>
            <a:r>
              <a:rPr lang="en-US" altLang="en-US" dirty="0"/>
              <a:t>Schedules Based on Serializability </a:t>
            </a:r>
            <a:r>
              <a:rPr lang="en-US" altLang="en-US" sz="2000" b="0" dirty="0" smtClean="0"/>
              <a:t>(6 of 6)</a:t>
            </a:r>
            <a:endParaRPr lang="en-US" sz="2000" b="0" dirty="0"/>
          </a:p>
        </p:txBody>
      </p:sp>
      <p:sp>
        <p:nvSpPr>
          <p:cNvPr id="2" name="Text Placeholder 1"/>
          <p:cNvSpPr>
            <a:spLocks noGrp="1"/>
          </p:cNvSpPr>
          <p:nvPr>
            <p:ph type="body" idx="1"/>
          </p:nvPr>
        </p:nvSpPr>
        <p:spPr>
          <a:xfrm>
            <a:off x="457200" y="1600201"/>
            <a:ext cx="8229600" cy="1470546"/>
          </a:xfrm>
        </p:spPr>
        <p:txBody>
          <a:bodyPr/>
          <a:lstStyle/>
          <a:p>
            <a:pPr marL="0" indent="0">
              <a:buNone/>
            </a:pPr>
            <a:r>
              <a:rPr lang="en-US" altLang="en-US" sz="1800" dirty="0">
                <a:solidFill>
                  <a:schemeClr val="tx1"/>
                </a:solidFill>
                <a:latin typeface="+mn-lt"/>
              </a:rPr>
              <a:t>Figure 20.7 </a:t>
            </a:r>
            <a:r>
              <a:rPr lang="en-US" sz="1800" dirty="0">
                <a:solidFill>
                  <a:schemeClr val="tx1"/>
                </a:solidFill>
                <a:latin typeface="+mn-lt"/>
              </a:rPr>
              <a:t>Constructing the precedence graphs for schedules A to D from Figure 20.5 to test for conflict serializability (a) Precedence graph for serial schedule A (b) Precedence graph for serial schedule B (c) Precedence graph for schedule C (not serializable) (d) Precedence graph for schedule D (serializable, equivalent to schedule </a:t>
            </a:r>
            <a:r>
              <a:rPr lang="en-US" sz="1800" dirty="0" smtClean="0">
                <a:solidFill>
                  <a:schemeClr val="tx1"/>
                </a:solidFill>
                <a:latin typeface="+mn-lt"/>
              </a:rPr>
              <a:t>A</a:t>
            </a:r>
            <a:r>
              <a:rPr lang="en-US" sz="1800" dirty="0">
                <a:solidFill>
                  <a:schemeClr val="tx1"/>
                </a:solidFill>
                <a:latin typeface="+mn-lt"/>
              </a:rPr>
              <a:t>)</a:t>
            </a:r>
            <a:endParaRPr lang="en-US" altLang="en-US" sz="1800" dirty="0">
              <a:solidFill>
                <a:schemeClr val="tx1"/>
              </a:solidFill>
              <a:latin typeface="+mn-lt"/>
            </a:endParaRPr>
          </a:p>
        </p:txBody>
      </p:sp>
      <p:pic>
        <p:nvPicPr>
          <p:cNvPr id="7" name="Picture 6" descr="A diagram illustrates the precedence graphs to test for conflict serializability. The diagram has four images. A. T sub 1 moves T sub 2 through an arrow labeled, X. B. T sub 2 move to T sub 1 which is labeled, X. C. T sub 1 moves to T sub 2 which is labeled, X and also T sub 2 moves to T sub 1 which is labeled, X. This image is has a cycle which helps to show that serial schedules cannot be equivalent serial schedule, so S is not serializable. D. T sub 1 moves to T sub 2 which is labeled, X. The image A, B, and D has no cycle so it can be equivalent to S."/>
          <p:cNvPicPr>
            <a:picLocks noChangeAspect="1"/>
          </p:cNvPicPr>
          <p:nvPr/>
        </p:nvPicPr>
        <p:blipFill>
          <a:blip r:embed="rId2"/>
          <a:stretch>
            <a:fillRect/>
          </a:stretch>
        </p:blipFill>
        <p:spPr>
          <a:xfrm>
            <a:off x="1564427" y="3176805"/>
            <a:ext cx="5714901" cy="3204349"/>
          </a:xfrm>
          <a:prstGeom prst="rect">
            <a:avLst/>
          </a:prstGeom>
        </p:spPr>
      </p:pic>
    </p:spTree>
    <p:extLst>
      <p:ext uri="{BB962C8B-B14F-4D97-AF65-F5344CB8AC3E}">
        <p14:creationId xmlns:p14="http://schemas.microsoft.com/office/powerpoint/2010/main" val="19977932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How Serializability Is Used for Concurrency Control</a:t>
            </a:r>
            <a:endParaRPr lang="en-US" sz="3200" dirty="0"/>
          </a:p>
        </p:txBody>
      </p:sp>
      <p:sp>
        <p:nvSpPr>
          <p:cNvPr id="3" name="Text Placeholder 2"/>
          <p:cNvSpPr>
            <a:spLocks noGrp="1"/>
          </p:cNvSpPr>
          <p:nvPr>
            <p:ph type="body" idx="1"/>
          </p:nvPr>
        </p:nvSpPr>
        <p:spPr>
          <a:xfrm>
            <a:off x="457200" y="1600200"/>
            <a:ext cx="8229600" cy="4720389"/>
          </a:xfrm>
        </p:spPr>
        <p:txBody>
          <a:bodyPr/>
          <a:lstStyle/>
          <a:p>
            <a:r>
              <a:rPr lang="en-US" sz="2400" dirty="0">
                <a:latin typeface="+mn-lt"/>
              </a:rPr>
              <a:t>Being serializable is different from being serial</a:t>
            </a:r>
          </a:p>
          <a:p>
            <a:r>
              <a:rPr lang="en-US" sz="2400" dirty="0">
                <a:latin typeface="+mn-lt"/>
              </a:rPr>
              <a:t>Serializable schedule gives benefit of concurrent execution</a:t>
            </a:r>
          </a:p>
          <a:p>
            <a:pPr marL="741600" lvl="1" indent="-284400">
              <a:buFontTx/>
              <a:buChar char="–"/>
            </a:pPr>
            <a:r>
              <a:rPr lang="en-US" sz="2400" dirty="0">
                <a:latin typeface="+mn-lt"/>
              </a:rPr>
              <a:t>Without giving up any correctness</a:t>
            </a:r>
          </a:p>
          <a:p>
            <a:r>
              <a:rPr lang="en-US" sz="2400" dirty="0">
                <a:latin typeface="+mn-lt"/>
              </a:rPr>
              <a:t>Difficult to test for serializability in practice</a:t>
            </a:r>
          </a:p>
          <a:p>
            <a:pPr marL="741600" lvl="1" indent="-284400">
              <a:buFontTx/>
              <a:buChar char="–"/>
            </a:pPr>
            <a:r>
              <a:rPr lang="en-US" sz="2400" dirty="0">
                <a:latin typeface="+mn-lt"/>
              </a:rPr>
              <a:t>Factors such as system load, time of transaction submission, and process priority affect ordering of operations</a:t>
            </a:r>
          </a:p>
          <a:p>
            <a:r>
              <a:rPr lang="en-US" sz="2400" dirty="0" smtClean="0">
                <a:latin typeface="+mn-lt"/>
              </a:rPr>
              <a:t>D</a:t>
            </a:r>
            <a:r>
              <a:rPr lang="en-US" sz="100" dirty="0" smtClean="0">
                <a:latin typeface="+mn-lt"/>
              </a:rPr>
              <a:t> </a:t>
            </a:r>
            <a:r>
              <a:rPr lang="en-US" sz="2400" dirty="0" smtClean="0">
                <a:latin typeface="+mn-lt"/>
              </a:rPr>
              <a:t>B</a:t>
            </a:r>
            <a:r>
              <a:rPr lang="en-US" sz="100" dirty="0" smtClean="0">
                <a:latin typeface="+mn-lt"/>
              </a:rPr>
              <a:t> </a:t>
            </a:r>
            <a:r>
              <a:rPr lang="en-US" sz="2400" dirty="0" smtClean="0">
                <a:latin typeface="+mn-lt"/>
              </a:rPr>
              <a:t>M</a:t>
            </a:r>
            <a:r>
              <a:rPr lang="en-US" sz="100" dirty="0" smtClean="0">
                <a:latin typeface="+mn-lt"/>
              </a:rPr>
              <a:t> </a:t>
            </a:r>
            <a:r>
              <a:rPr lang="en-US" sz="2400" dirty="0" smtClean="0">
                <a:latin typeface="+mn-lt"/>
              </a:rPr>
              <a:t>S </a:t>
            </a:r>
            <a:r>
              <a:rPr lang="en-US" sz="2400" dirty="0">
                <a:latin typeface="+mn-lt"/>
              </a:rPr>
              <a:t>enforces protocols</a:t>
            </a:r>
          </a:p>
          <a:p>
            <a:pPr marL="741600" lvl="1" indent="-284400">
              <a:buFontTx/>
              <a:buChar char="–"/>
            </a:pPr>
            <a:r>
              <a:rPr lang="en-US" sz="2400" dirty="0">
                <a:latin typeface="+mn-lt"/>
              </a:rPr>
              <a:t>Set of rules to ensure </a:t>
            </a:r>
            <a:r>
              <a:rPr lang="en-US" sz="2400" dirty="0" smtClean="0">
                <a:latin typeface="+mn-lt"/>
              </a:rPr>
              <a:t>serializability</a:t>
            </a:r>
            <a:endParaRPr lang="en-US" sz="2400" dirty="0">
              <a:latin typeface="+mn-lt"/>
            </a:endParaRPr>
          </a:p>
        </p:txBody>
      </p:sp>
    </p:spTree>
    <p:extLst>
      <p:ext uri="{BB962C8B-B14F-4D97-AF65-F5344CB8AC3E}">
        <p14:creationId xmlns:p14="http://schemas.microsoft.com/office/powerpoint/2010/main" val="39902782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View Equivalence and View </a:t>
            </a:r>
            <a:r>
              <a:rPr lang="en-US" sz="3000" dirty="0" smtClean="0"/>
              <a:t>Serializability</a:t>
            </a:r>
            <a:r>
              <a:rPr lang="en-US" dirty="0" smtClean="0"/>
              <a:t> </a:t>
            </a:r>
            <a:r>
              <a:rPr lang="en-US" sz="2000" b="0" dirty="0" smtClean="0"/>
              <a:t>(1 of 2)</a:t>
            </a:r>
            <a:endParaRPr lang="en-US" sz="2000" b="0" dirty="0"/>
          </a:p>
        </p:txBody>
      </p:sp>
      <p:sp>
        <p:nvSpPr>
          <p:cNvPr id="3" name="Text Placeholder 2"/>
          <p:cNvSpPr>
            <a:spLocks noGrp="1"/>
          </p:cNvSpPr>
          <p:nvPr>
            <p:ph type="body" idx="1"/>
          </p:nvPr>
        </p:nvSpPr>
        <p:spPr/>
        <p:txBody>
          <a:bodyPr/>
          <a:lstStyle/>
          <a:p>
            <a:r>
              <a:rPr lang="en-US" sz="2400" dirty="0">
                <a:latin typeface="+mn-lt"/>
              </a:rPr>
              <a:t>View equivalence of two schedules</a:t>
            </a:r>
          </a:p>
          <a:p>
            <a:pPr marL="741600" lvl="1" indent="-284400">
              <a:buFontTx/>
              <a:buChar char="–"/>
            </a:pPr>
            <a:r>
              <a:rPr lang="en-US" sz="2400" dirty="0">
                <a:latin typeface="+mn-lt"/>
              </a:rPr>
              <a:t>As long as each read operation of a transaction reads the result of the same write operation in both schedules, the write operations of each transaction must produce the same results</a:t>
            </a:r>
          </a:p>
          <a:p>
            <a:pPr marL="741600" lvl="1" indent="-284400">
              <a:buFontTx/>
              <a:buChar char="–"/>
            </a:pPr>
            <a:r>
              <a:rPr lang="en-US" sz="2400" dirty="0">
                <a:latin typeface="+mn-lt"/>
              </a:rPr>
              <a:t>Read operations said to see the same view in both schedules</a:t>
            </a:r>
          </a:p>
          <a:p>
            <a:r>
              <a:rPr lang="en-US" sz="2400" dirty="0">
                <a:latin typeface="+mn-lt"/>
              </a:rPr>
              <a:t>View serializable </a:t>
            </a:r>
            <a:r>
              <a:rPr lang="en-US" sz="2400" dirty="0" smtClean="0">
                <a:latin typeface="+mn-lt"/>
              </a:rPr>
              <a:t>schedule</a:t>
            </a:r>
            <a:endParaRPr lang="en-US" sz="2400" dirty="0">
              <a:latin typeface="+mn-lt"/>
            </a:endParaRPr>
          </a:p>
          <a:p>
            <a:pPr marL="741600" lvl="1" indent="-284400">
              <a:buFontTx/>
              <a:buChar char="–"/>
            </a:pPr>
            <a:r>
              <a:rPr lang="en-US" sz="2400" dirty="0">
                <a:latin typeface="+mn-lt"/>
              </a:rPr>
              <a:t>View equivalent to a serial </a:t>
            </a:r>
            <a:r>
              <a:rPr lang="en-US" sz="2400" dirty="0" smtClean="0">
                <a:latin typeface="+mn-lt"/>
              </a:rPr>
              <a:t>schedule</a:t>
            </a:r>
            <a:endParaRPr lang="en-US" sz="2400" dirty="0">
              <a:latin typeface="+mn-lt"/>
            </a:endParaRPr>
          </a:p>
        </p:txBody>
      </p:sp>
    </p:spTree>
    <p:extLst>
      <p:ext uri="{BB962C8B-B14F-4D97-AF65-F5344CB8AC3E}">
        <p14:creationId xmlns:p14="http://schemas.microsoft.com/office/powerpoint/2010/main" val="38627656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View Equivalence and View Serializability</a:t>
            </a:r>
            <a:r>
              <a:rPr lang="en-US" dirty="0"/>
              <a:t> </a:t>
            </a:r>
            <a:r>
              <a:rPr lang="en-US" sz="2000" b="0" dirty="0" smtClean="0"/>
              <a:t>(2 </a:t>
            </a:r>
            <a:r>
              <a:rPr lang="en-US" sz="2000" b="0" dirty="0"/>
              <a:t>of 2)</a:t>
            </a:r>
            <a:endParaRPr lang="en-US" dirty="0"/>
          </a:p>
        </p:txBody>
      </p:sp>
      <p:sp>
        <p:nvSpPr>
          <p:cNvPr id="3" name="Text Placeholder 2"/>
          <p:cNvSpPr>
            <a:spLocks noGrp="1"/>
          </p:cNvSpPr>
          <p:nvPr>
            <p:ph type="body" idx="1"/>
          </p:nvPr>
        </p:nvSpPr>
        <p:spPr/>
        <p:txBody>
          <a:bodyPr/>
          <a:lstStyle/>
          <a:p>
            <a:r>
              <a:rPr lang="en-US" sz="2400" dirty="0">
                <a:latin typeface="+mn-lt"/>
              </a:rPr>
              <a:t>Conflict serializability similar to view serializability if constrained write assumption (no blind writes) applies</a:t>
            </a:r>
          </a:p>
          <a:p>
            <a:r>
              <a:rPr lang="en-US" sz="2400" dirty="0">
                <a:latin typeface="+mn-lt"/>
              </a:rPr>
              <a:t>Unconstrained write assumption</a:t>
            </a:r>
          </a:p>
          <a:p>
            <a:pPr marL="741600" lvl="1" indent="-284400">
              <a:buFontTx/>
              <a:buChar char="–"/>
            </a:pPr>
            <a:r>
              <a:rPr lang="en-US" sz="2400" dirty="0">
                <a:latin typeface="+mn-lt"/>
              </a:rPr>
              <a:t>Value written by an operation can be independent of its old value</a:t>
            </a:r>
          </a:p>
          <a:p>
            <a:r>
              <a:rPr lang="en-US" sz="2400" dirty="0">
                <a:latin typeface="+mn-lt"/>
              </a:rPr>
              <a:t>Debit-credit transactions</a:t>
            </a:r>
          </a:p>
          <a:p>
            <a:pPr marL="741600" lvl="1" indent="-284400">
              <a:buFontTx/>
              <a:buChar char="–"/>
            </a:pPr>
            <a:r>
              <a:rPr lang="en-US" sz="2400" dirty="0">
                <a:latin typeface="+mn-lt"/>
              </a:rPr>
              <a:t>Less-stringent conditions than conflict serializability or view </a:t>
            </a:r>
            <a:r>
              <a:rPr lang="en-US" sz="2400" dirty="0" smtClean="0">
                <a:latin typeface="+mn-lt"/>
              </a:rPr>
              <a:t>serializability</a:t>
            </a:r>
            <a:endParaRPr lang="en-US" sz="2400" dirty="0">
              <a:latin typeface="+mn-lt"/>
            </a:endParaRPr>
          </a:p>
        </p:txBody>
      </p:sp>
    </p:spTree>
    <p:extLst>
      <p:ext uri="{BB962C8B-B14F-4D97-AF65-F5344CB8AC3E}">
        <p14:creationId xmlns:p14="http://schemas.microsoft.com/office/powerpoint/2010/main" val="39065545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49916" cy="1097279"/>
          </a:xfrm>
        </p:spPr>
        <p:txBody>
          <a:bodyPr/>
          <a:lstStyle/>
          <a:p>
            <a:r>
              <a:rPr lang="en-US" sz="3000" dirty="0"/>
              <a:t>20.1 Introduction to Transaction Processing</a:t>
            </a:r>
            <a:r>
              <a:rPr lang="en-US" dirty="0"/>
              <a:t> </a:t>
            </a:r>
            <a:r>
              <a:rPr lang="en-US" sz="2000" dirty="0" smtClean="0"/>
              <a:t>(</a:t>
            </a:r>
            <a:r>
              <a:rPr lang="en-US" sz="2000" b="0" dirty="0" smtClean="0"/>
              <a:t>2 </a:t>
            </a:r>
            <a:r>
              <a:rPr lang="en-US" sz="2000" b="0" dirty="0"/>
              <a:t>of 3</a:t>
            </a:r>
            <a:r>
              <a:rPr lang="en-US" sz="2000" dirty="0"/>
              <a:t>)</a:t>
            </a:r>
            <a:endParaRPr lang="en-US" sz="2000" b="0" dirty="0"/>
          </a:p>
        </p:txBody>
      </p:sp>
      <p:sp>
        <p:nvSpPr>
          <p:cNvPr id="3" name="Text Placeholder 2"/>
          <p:cNvSpPr>
            <a:spLocks noGrp="1"/>
          </p:cNvSpPr>
          <p:nvPr>
            <p:ph type="body" idx="1"/>
          </p:nvPr>
        </p:nvSpPr>
        <p:spPr/>
        <p:txBody>
          <a:bodyPr/>
          <a:lstStyle/>
          <a:p>
            <a:pPr indent="-255600"/>
            <a:r>
              <a:rPr lang="en-US" altLang="en-US" sz="2400" dirty="0" smtClean="0">
                <a:latin typeface="+mn-lt"/>
              </a:rPr>
              <a:t>Multiprogramming</a:t>
            </a:r>
            <a:endParaRPr lang="en-US" altLang="en-US" sz="2400" dirty="0">
              <a:latin typeface="+mn-lt"/>
            </a:endParaRPr>
          </a:p>
          <a:p>
            <a:pPr marL="740664" lvl="3"/>
            <a:r>
              <a:rPr lang="en-US" altLang="en-US" dirty="0">
                <a:latin typeface="+mn-lt"/>
              </a:rPr>
              <a:t>Allows operating system to execute multiple processes </a:t>
            </a:r>
            <a:r>
              <a:rPr lang="en-US" altLang="en-US" dirty="0" smtClean="0">
                <a:latin typeface="+mn-lt"/>
              </a:rPr>
              <a:t>concurrently</a:t>
            </a:r>
          </a:p>
          <a:p>
            <a:pPr marL="740664" lvl="3"/>
            <a:r>
              <a:rPr lang="en-US" altLang="en-US" dirty="0" smtClean="0">
                <a:latin typeface="+mn-lt"/>
              </a:rPr>
              <a:t>Executes commands from one process, then suspends that process and executes commands from another process, etc.</a:t>
            </a:r>
            <a:endParaRPr lang="en-US" altLang="en-US" dirty="0">
              <a:latin typeface="+mn-lt"/>
            </a:endParaRPr>
          </a:p>
        </p:txBody>
      </p:sp>
    </p:spTree>
    <p:extLst>
      <p:ext uri="{BB962C8B-B14F-4D97-AF65-F5344CB8AC3E}">
        <p14:creationId xmlns:p14="http://schemas.microsoft.com/office/powerpoint/2010/main" val="7597336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20.6 Transaction </a:t>
            </a:r>
            <a:r>
              <a:rPr lang="en-US" dirty="0"/>
              <a:t>Support in </a:t>
            </a:r>
            <a:r>
              <a:rPr lang="en-US" dirty="0" smtClean="0"/>
              <a:t>S</a:t>
            </a:r>
            <a:r>
              <a:rPr lang="en-US" sz="100" dirty="0" smtClean="0"/>
              <a:t> </a:t>
            </a:r>
            <a:r>
              <a:rPr lang="en-US" dirty="0" smtClean="0"/>
              <a:t>Q</a:t>
            </a:r>
            <a:r>
              <a:rPr lang="en-US" sz="100" dirty="0" smtClean="0"/>
              <a:t> </a:t>
            </a:r>
            <a:r>
              <a:rPr lang="en-US" dirty="0" smtClean="0"/>
              <a:t>L </a:t>
            </a:r>
            <a:r>
              <a:rPr lang="en-US" sz="2000" b="0" dirty="0" smtClean="0"/>
              <a:t>(1 of 3)</a:t>
            </a:r>
            <a:endParaRPr lang="en-US" sz="2000" b="0" dirty="0"/>
          </a:p>
        </p:txBody>
      </p:sp>
      <p:sp>
        <p:nvSpPr>
          <p:cNvPr id="3" name="Text Placeholder 2"/>
          <p:cNvSpPr>
            <a:spLocks noGrp="1"/>
          </p:cNvSpPr>
          <p:nvPr>
            <p:ph type="body" idx="1"/>
          </p:nvPr>
        </p:nvSpPr>
        <p:spPr>
          <a:xfrm>
            <a:off x="457200" y="1600200"/>
            <a:ext cx="8229600" cy="4014537"/>
          </a:xfrm>
        </p:spPr>
        <p:txBody>
          <a:bodyPr/>
          <a:lstStyle/>
          <a:p>
            <a:r>
              <a:rPr lang="en-US" altLang="en-US" sz="2400" dirty="0">
                <a:latin typeface="+mn-lt"/>
              </a:rPr>
              <a:t>No explicit Begin_Transaction statement</a:t>
            </a:r>
          </a:p>
          <a:p>
            <a:r>
              <a:rPr lang="en-US" altLang="en-US" sz="2400" dirty="0">
                <a:latin typeface="+mn-lt"/>
              </a:rPr>
              <a:t>Every transaction must have an explicit end statement</a:t>
            </a:r>
          </a:p>
          <a:p>
            <a:pPr marL="741600" lvl="1" indent="-284400">
              <a:buFontTx/>
              <a:buChar char="–"/>
            </a:pPr>
            <a:r>
              <a:rPr lang="en-US" altLang="en-US" sz="2400" dirty="0">
                <a:latin typeface="+mn-lt"/>
              </a:rPr>
              <a:t>COMMIT</a:t>
            </a:r>
          </a:p>
          <a:p>
            <a:pPr marL="741600" lvl="1" indent="-284400">
              <a:buFontTx/>
              <a:buChar char="–"/>
            </a:pPr>
            <a:r>
              <a:rPr lang="en-US" altLang="en-US" sz="2400" dirty="0">
                <a:latin typeface="+mn-lt"/>
              </a:rPr>
              <a:t>ROLLBACK</a:t>
            </a:r>
          </a:p>
          <a:p>
            <a:r>
              <a:rPr lang="en-US" altLang="en-US" sz="2400" dirty="0">
                <a:latin typeface="+mn-lt"/>
              </a:rPr>
              <a:t>Access mode is READ ONLY or READ WRITE</a:t>
            </a:r>
          </a:p>
          <a:p>
            <a:r>
              <a:rPr lang="en-US" altLang="en-US" sz="2400" dirty="0">
                <a:latin typeface="+mn-lt"/>
              </a:rPr>
              <a:t>Diagnostic area size option</a:t>
            </a:r>
          </a:p>
          <a:p>
            <a:pPr marL="741600" lvl="1" indent="-284400">
              <a:buFontTx/>
              <a:buChar char="–"/>
            </a:pPr>
            <a:r>
              <a:rPr lang="en-US" altLang="en-US" sz="2400" dirty="0">
                <a:latin typeface="+mn-lt"/>
              </a:rPr>
              <a:t>Integer value indicating number of conditions held simultaneously in the diagnostic </a:t>
            </a:r>
            <a:r>
              <a:rPr lang="en-US" altLang="en-US" sz="2400" dirty="0" smtClean="0">
                <a:latin typeface="+mn-lt"/>
              </a:rPr>
              <a:t>area</a:t>
            </a:r>
            <a:endParaRPr lang="en-US" altLang="en-US" sz="2400" dirty="0">
              <a:latin typeface="+mn-lt"/>
            </a:endParaRPr>
          </a:p>
        </p:txBody>
      </p:sp>
    </p:spTree>
    <p:extLst>
      <p:ext uri="{BB962C8B-B14F-4D97-AF65-F5344CB8AC3E}">
        <p14:creationId xmlns:p14="http://schemas.microsoft.com/office/powerpoint/2010/main" val="11038543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20.6 Transaction </a:t>
            </a:r>
            <a:r>
              <a:rPr lang="en-US" altLang="en-US" dirty="0"/>
              <a:t>Support in </a:t>
            </a:r>
            <a:r>
              <a:rPr lang="en-US" altLang="en-US" dirty="0" smtClean="0"/>
              <a:t>S</a:t>
            </a:r>
            <a:r>
              <a:rPr lang="en-US" altLang="en-US" sz="100" dirty="0" smtClean="0"/>
              <a:t> </a:t>
            </a:r>
            <a:r>
              <a:rPr lang="en-US" altLang="en-US" dirty="0" smtClean="0"/>
              <a:t>Q</a:t>
            </a:r>
            <a:r>
              <a:rPr lang="en-US" altLang="en-US" sz="100" dirty="0" smtClean="0"/>
              <a:t> </a:t>
            </a:r>
            <a:r>
              <a:rPr lang="en-US" altLang="en-US" dirty="0" smtClean="0"/>
              <a:t>L </a:t>
            </a:r>
            <a:r>
              <a:rPr lang="en-US" altLang="en-US" sz="2000" b="0" dirty="0" smtClean="0"/>
              <a:t>(2 of 3)</a:t>
            </a:r>
            <a:endParaRPr lang="en-US" sz="2000" b="0" dirty="0"/>
          </a:p>
        </p:txBody>
      </p:sp>
      <p:sp>
        <p:nvSpPr>
          <p:cNvPr id="3" name="Text Placeholder 2"/>
          <p:cNvSpPr>
            <a:spLocks noGrp="1"/>
          </p:cNvSpPr>
          <p:nvPr>
            <p:ph type="body" idx="1"/>
          </p:nvPr>
        </p:nvSpPr>
        <p:spPr>
          <a:xfrm>
            <a:off x="457200" y="1600201"/>
            <a:ext cx="8229600" cy="1811740"/>
          </a:xfrm>
        </p:spPr>
        <p:txBody>
          <a:bodyPr/>
          <a:lstStyle/>
          <a:p>
            <a:r>
              <a:rPr lang="en-US" altLang="en-US" sz="2400" dirty="0">
                <a:latin typeface="+mn-lt"/>
              </a:rPr>
              <a:t>Isolation level option</a:t>
            </a:r>
          </a:p>
          <a:p>
            <a:pPr marL="741600" lvl="1" indent="-284400">
              <a:buFontTx/>
              <a:buChar char="–"/>
            </a:pPr>
            <a:r>
              <a:rPr lang="en-US" altLang="en-US" sz="2400" dirty="0">
                <a:latin typeface="+mn-lt"/>
              </a:rPr>
              <a:t>Dirty read</a:t>
            </a:r>
          </a:p>
          <a:p>
            <a:pPr marL="741600" lvl="1" indent="-284400">
              <a:buFontTx/>
              <a:buChar char="–"/>
            </a:pPr>
            <a:r>
              <a:rPr lang="en-US" altLang="en-US" sz="2400" dirty="0">
                <a:latin typeface="+mn-lt"/>
              </a:rPr>
              <a:t>Nonrepeatable read</a:t>
            </a:r>
          </a:p>
          <a:p>
            <a:pPr marL="741600" lvl="1" indent="-284400">
              <a:buFontTx/>
              <a:buChar char="–"/>
            </a:pPr>
            <a:r>
              <a:rPr lang="en-US" altLang="en-US" sz="2400" dirty="0" smtClean="0">
                <a:latin typeface="+mn-lt"/>
              </a:rPr>
              <a:t>Phantoms</a:t>
            </a:r>
            <a:endParaRPr lang="en-US" altLang="en-US" sz="2400" dirty="0">
              <a:latin typeface="+mn-lt"/>
            </a:endParaRPr>
          </a:p>
        </p:txBody>
      </p:sp>
      <p:sp>
        <p:nvSpPr>
          <p:cNvPr id="5" name="Text Placeholder 4"/>
          <p:cNvSpPr>
            <a:spLocks noGrp="1"/>
          </p:cNvSpPr>
          <p:nvPr>
            <p:ph type="body" idx="2"/>
          </p:nvPr>
        </p:nvSpPr>
        <p:spPr>
          <a:xfrm>
            <a:off x="457200" y="3549280"/>
            <a:ext cx="8229600" cy="374774"/>
          </a:xfrm>
        </p:spPr>
        <p:txBody>
          <a:bodyPr/>
          <a:lstStyle/>
          <a:p>
            <a:pPr marL="0" indent="0">
              <a:buNone/>
            </a:pPr>
            <a:r>
              <a:rPr lang="en-US" altLang="en-US" sz="1800" dirty="0">
                <a:solidFill>
                  <a:schemeClr val="tx1"/>
                </a:solidFill>
                <a:latin typeface="+mn-lt"/>
              </a:rPr>
              <a:t>Table 20.1 </a:t>
            </a:r>
            <a:r>
              <a:rPr lang="en-US" sz="1800" dirty="0">
                <a:solidFill>
                  <a:schemeClr val="tx1"/>
                </a:solidFill>
                <a:latin typeface="+mn-lt"/>
              </a:rPr>
              <a:t>Possible violations based on isolation levels as defined in </a:t>
            </a:r>
            <a:r>
              <a:rPr lang="en-US" sz="1800" dirty="0" smtClean="0">
                <a:solidFill>
                  <a:schemeClr val="tx1"/>
                </a:solidFill>
                <a:latin typeface="+mn-lt"/>
              </a:rPr>
              <a:t>S</a:t>
            </a:r>
            <a:r>
              <a:rPr lang="en-US" sz="100" dirty="0" smtClean="0">
                <a:solidFill>
                  <a:schemeClr val="tx1"/>
                </a:solidFill>
                <a:latin typeface="+mn-lt"/>
              </a:rPr>
              <a:t> </a:t>
            </a:r>
            <a:r>
              <a:rPr lang="en-US" sz="1800" dirty="0" smtClean="0">
                <a:solidFill>
                  <a:schemeClr val="tx1"/>
                </a:solidFill>
                <a:latin typeface="+mn-lt"/>
              </a:rPr>
              <a:t>Q</a:t>
            </a:r>
            <a:r>
              <a:rPr lang="en-US" sz="100" dirty="0" smtClean="0">
                <a:solidFill>
                  <a:schemeClr val="tx1"/>
                </a:solidFill>
                <a:latin typeface="+mn-lt"/>
              </a:rPr>
              <a:t> </a:t>
            </a:r>
            <a:r>
              <a:rPr lang="en-US" sz="1800" dirty="0" smtClean="0">
                <a:solidFill>
                  <a:schemeClr val="tx1"/>
                </a:solidFill>
                <a:latin typeface="+mn-lt"/>
              </a:rPr>
              <a:t>L</a:t>
            </a:r>
            <a:endParaRPr lang="en-US" altLang="en-US" sz="1800" dirty="0">
              <a:solidFill>
                <a:schemeClr val="tx1"/>
              </a:solidFill>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3874842966"/>
              </p:ext>
            </p:extLst>
          </p:nvPr>
        </p:nvGraphicFramePr>
        <p:xfrm>
          <a:off x="457200" y="4090391"/>
          <a:ext cx="8229600" cy="2225040"/>
        </p:xfrm>
        <a:graphic>
          <a:graphicData uri="http://schemas.openxmlformats.org/drawingml/2006/table">
            <a:tbl>
              <a:tblPr firstRow="1" bandRow="1">
                <a:tableStyleId>{2D5ABB26-0587-4C30-8999-92F81FD0307C}</a:tableStyleId>
              </a:tblPr>
              <a:tblGrid>
                <a:gridCol w="2510589">
                  <a:extLst>
                    <a:ext uri="{9D8B030D-6E8A-4147-A177-3AD203B41FA5}">
                      <a16:colId xmlns:a16="http://schemas.microsoft.com/office/drawing/2014/main" val="4262086039"/>
                    </a:ext>
                  </a:extLst>
                </a:gridCol>
                <a:gridCol w="1700464">
                  <a:extLst>
                    <a:ext uri="{9D8B030D-6E8A-4147-A177-3AD203B41FA5}">
                      <a16:colId xmlns:a16="http://schemas.microsoft.com/office/drawing/2014/main" val="1975442430"/>
                    </a:ext>
                  </a:extLst>
                </a:gridCol>
                <a:gridCol w="2149642">
                  <a:extLst>
                    <a:ext uri="{9D8B030D-6E8A-4147-A177-3AD203B41FA5}">
                      <a16:colId xmlns:a16="http://schemas.microsoft.com/office/drawing/2014/main" val="2081600695"/>
                    </a:ext>
                  </a:extLst>
                </a:gridCol>
                <a:gridCol w="1868905">
                  <a:extLst>
                    <a:ext uri="{9D8B030D-6E8A-4147-A177-3AD203B41FA5}">
                      <a16:colId xmlns:a16="http://schemas.microsoft.com/office/drawing/2014/main" val="3479302859"/>
                    </a:ext>
                  </a:extLst>
                </a:gridCol>
              </a:tblGrid>
              <a:tr h="370840">
                <a:tc>
                  <a:txBody>
                    <a:bodyPr/>
                    <a:lstStyle/>
                    <a:p>
                      <a:r>
                        <a:rPr lang="en-IN" sz="1600" dirty="0" smtClean="0">
                          <a:solidFill>
                            <a:schemeClr val="bg1"/>
                          </a:solidFill>
                        </a:rPr>
                        <a:t>Blank</a:t>
                      </a:r>
                      <a:endParaRPr lang="en-IN" sz="1600" dirty="0">
                        <a:solidFill>
                          <a:schemeClr val="bg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smtClean="0">
                          <a:solidFill>
                            <a:schemeClr val="bg1"/>
                          </a:solidFill>
                        </a:rPr>
                        <a:t>Type of Violation </a:t>
                      </a:r>
                      <a:endParaRPr lang="en-IN" sz="1600" dirty="0">
                        <a:solidFill>
                          <a:schemeClr val="bg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smtClean="0"/>
                        <a:t>Type of Violation </a:t>
                      </a:r>
                      <a:endParaRPr lang="en-IN" sz="1600"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smtClean="0">
                          <a:solidFill>
                            <a:schemeClr val="bg1"/>
                          </a:solidFill>
                        </a:rPr>
                        <a:t>Type of Violation </a:t>
                      </a:r>
                      <a:endParaRPr lang="en-IN" sz="1600" dirty="0">
                        <a:solidFill>
                          <a:schemeClr val="bg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828429"/>
                  </a:ext>
                </a:extLst>
              </a:tr>
              <a:tr h="370840">
                <a:tc>
                  <a:txBody>
                    <a:bodyPr/>
                    <a:lstStyle/>
                    <a:p>
                      <a:r>
                        <a:rPr lang="en-IN" sz="1600" b="1" dirty="0" smtClean="0"/>
                        <a:t>ISOLATION LEVEL</a:t>
                      </a:r>
                      <a:endParaRPr lang="en-IN" sz="1600" b="1" dirty="0"/>
                    </a:p>
                  </a:txBody>
                  <a:tcPr>
                    <a:lnT w="12700" cap="flat" cmpd="sng" algn="ctr">
                      <a:solidFill>
                        <a:schemeClr val="tx1"/>
                      </a:solidFill>
                      <a:prstDash val="solid"/>
                      <a:round/>
                      <a:headEnd type="none" w="med" len="med"/>
                      <a:tailEnd type="none" w="med" len="med"/>
                    </a:lnT>
                  </a:tcPr>
                </a:tc>
                <a:tc>
                  <a:txBody>
                    <a:bodyPr/>
                    <a:lstStyle/>
                    <a:p>
                      <a:r>
                        <a:rPr lang="en-IN" sz="1600" b="1" dirty="0" smtClean="0"/>
                        <a:t>Dirty Read </a:t>
                      </a:r>
                      <a:endParaRPr lang="en-IN" sz="1600" b="1" dirty="0"/>
                    </a:p>
                  </a:txBody>
                  <a:tcPr>
                    <a:lnT w="12700" cap="flat" cmpd="sng" algn="ctr">
                      <a:solidFill>
                        <a:schemeClr val="tx1"/>
                      </a:solidFill>
                      <a:prstDash val="solid"/>
                      <a:round/>
                      <a:headEnd type="none" w="med" len="med"/>
                      <a:tailEnd type="none" w="med" len="med"/>
                    </a:lnT>
                  </a:tcPr>
                </a:tc>
                <a:tc>
                  <a:txBody>
                    <a:bodyPr/>
                    <a:lstStyle/>
                    <a:p>
                      <a:r>
                        <a:rPr lang="en-IN" sz="1600" b="1" dirty="0" smtClean="0"/>
                        <a:t>Nonrepeatable Read </a:t>
                      </a:r>
                      <a:endParaRPr lang="en-IN" sz="1600" b="1" dirty="0"/>
                    </a:p>
                  </a:txBody>
                  <a:tcPr>
                    <a:lnT w="12700" cap="flat" cmpd="sng" algn="ctr">
                      <a:solidFill>
                        <a:schemeClr val="tx1"/>
                      </a:solidFill>
                      <a:prstDash val="solid"/>
                      <a:round/>
                      <a:headEnd type="none" w="med" len="med"/>
                      <a:tailEnd type="none" w="med" len="med"/>
                    </a:lnT>
                  </a:tcPr>
                </a:tc>
                <a:tc>
                  <a:txBody>
                    <a:bodyPr/>
                    <a:lstStyle/>
                    <a:p>
                      <a:r>
                        <a:rPr lang="en-IN" sz="1600" b="1" dirty="0" smtClean="0"/>
                        <a:t> Phantom </a:t>
                      </a:r>
                      <a:endParaRPr lang="en-IN" sz="1600" b="1"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65575112"/>
                  </a:ext>
                </a:extLst>
              </a:tr>
              <a:tr h="370840">
                <a:tc>
                  <a:txBody>
                    <a:bodyPr/>
                    <a:lstStyle/>
                    <a:p>
                      <a:r>
                        <a:rPr lang="en-IN" sz="1600" dirty="0" smtClean="0"/>
                        <a:t>READ UNCOMMITTED </a:t>
                      </a:r>
                      <a:endParaRPr lang="en-IN" sz="1600" dirty="0"/>
                    </a:p>
                  </a:txBody>
                  <a:tcPr/>
                </a:tc>
                <a:tc>
                  <a:txBody>
                    <a:bodyPr/>
                    <a:lstStyle/>
                    <a:p>
                      <a:r>
                        <a:rPr lang="en-IN" sz="1600" dirty="0" smtClean="0"/>
                        <a:t>Yes</a:t>
                      </a:r>
                      <a:endParaRPr lang="en-IN" sz="1600" dirty="0"/>
                    </a:p>
                  </a:txBody>
                  <a:tcPr/>
                </a:tc>
                <a:tc>
                  <a:txBody>
                    <a:bodyPr/>
                    <a:lstStyle/>
                    <a:p>
                      <a:r>
                        <a:rPr lang="en-IN" sz="1600" dirty="0" smtClean="0"/>
                        <a:t>Yes</a:t>
                      </a:r>
                      <a:endParaRPr lang="en-IN" sz="1600" dirty="0"/>
                    </a:p>
                  </a:txBody>
                  <a:tcPr/>
                </a:tc>
                <a:tc>
                  <a:txBody>
                    <a:bodyPr/>
                    <a:lstStyle/>
                    <a:p>
                      <a:r>
                        <a:rPr lang="en-IN" sz="1600" dirty="0" smtClean="0"/>
                        <a:t>Yes</a:t>
                      </a:r>
                      <a:endParaRPr lang="en-IN" sz="1600" dirty="0"/>
                    </a:p>
                  </a:txBody>
                  <a:tcPr/>
                </a:tc>
                <a:extLst>
                  <a:ext uri="{0D108BD9-81ED-4DB2-BD59-A6C34878D82A}">
                    <a16:rowId xmlns:a16="http://schemas.microsoft.com/office/drawing/2014/main" val="1996197721"/>
                  </a:ext>
                </a:extLst>
              </a:tr>
              <a:tr h="370840">
                <a:tc>
                  <a:txBody>
                    <a:bodyPr/>
                    <a:lstStyle/>
                    <a:p>
                      <a:r>
                        <a:rPr lang="en-IN" sz="1600" dirty="0" smtClean="0"/>
                        <a:t>READ COMMITTED </a:t>
                      </a:r>
                      <a:endParaRPr lang="en-IN" sz="1600" dirty="0"/>
                    </a:p>
                  </a:txBody>
                  <a:tcPr/>
                </a:tc>
                <a:tc>
                  <a:txBody>
                    <a:bodyPr/>
                    <a:lstStyle/>
                    <a:p>
                      <a:r>
                        <a:rPr lang="en-IN" sz="1600" dirty="0" smtClean="0"/>
                        <a:t>No</a:t>
                      </a:r>
                      <a:endParaRPr lang="en-IN" sz="1600" dirty="0"/>
                    </a:p>
                  </a:txBody>
                  <a:tcPr/>
                </a:tc>
                <a:tc>
                  <a:txBody>
                    <a:bodyPr/>
                    <a:lstStyle/>
                    <a:p>
                      <a:r>
                        <a:rPr lang="en-IN" sz="1600" dirty="0" smtClean="0"/>
                        <a:t>Yes</a:t>
                      </a:r>
                      <a:endParaRPr lang="en-IN" sz="1600" dirty="0"/>
                    </a:p>
                  </a:txBody>
                  <a:tcPr/>
                </a:tc>
                <a:tc>
                  <a:txBody>
                    <a:bodyPr/>
                    <a:lstStyle/>
                    <a:p>
                      <a:r>
                        <a:rPr lang="en-IN" sz="1600" dirty="0" smtClean="0"/>
                        <a:t>Yes</a:t>
                      </a:r>
                      <a:endParaRPr lang="en-IN" sz="1600" dirty="0"/>
                    </a:p>
                  </a:txBody>
                  <a:tcPr/>
                </a:tc>
                <a:extLst>
                  <a:ext uri="{0D108BD9-81ED-4DB2-BD59-A6C34878D82A}">
                    <a16:rowId xmlns:a16="http://schemas.microsoft.com/office/drawing/2014/main" val="2192729495"/>
                  </a:ext>
                </a:extLst>
              </a:tr>
              <a:tr h="370840">
                <a:tc>
                  <a:txBody>
                    <a:bodyPr/>
                    <a:lstStyle/>
                    <a:p>
                      <a:r>
                        <a:rPr lang="en-IN" sz="1600" dirty="0" smtClean="0"/>
                        <a:t>REPEATABLE READ </a:t>
                      </a:r>
                      <a:endParaRPr lang="en-IN" sz="1600" dirty="0"/>
                    </a:p>
                  </a:txBody>
                  <a:tcPr/>
                </a:tc>
                <a:tc>
                  <a:txBody>
                    <a:bodyPr/>
                    <a:lstStyle/>
                    <a:p>
                      <a:r>
                        <a:rPr lang="en-IN" sz="1600" dirty="0" smtClean="0"/>
                        <a:t>No</a:t>
                      </a:r>
                      <a:endParaRPr lang="en-IN" sz="1600" dirty="0"/>
                    </a:p>
                  </a:txBody>
                  <a:tcPr/>
                </a:tc>
                <a:tc>
                  <a:txBody>
                    <a:bodyPr/>
                    <a:lstStyle/>
                    <a:p>
                      <a:r>
                        <a:rPr lang="en-IN" sz="1600" dirty="0" smtClean="0"/>
                        <a:t>No</a:t>
                      </a:r>
                      <a:endParaRPr lang="en-IN" sz="1600" dirty="0"/>
                    </a:p>
                  </a:txBody>
                  <a:tcPr/>
                </a:tc>
                <a:tc>
                  <a:txBody>
                    <a:bodyPr/>
                    <a:lstStyle/>
                    <a:p>
                      <a:r>
                        <a:rPr lang="en-IN" sz="1600" dirty="0" smtClean="0"/>
                        <a:t>Yes</a:t>
                      </a:r>
                      <a:endParaRPr lang="en-IN" sz="1600" dirty="0"/>
                    </a:p>
                  </a:txBody>
                  <a:tcPr/>
                </a:tc>
                <a:extLst>
                  <a:ext uri="{0D108BD9-81ED-4DB2-BD59-A6C34878D82A}">
                    <a16:rowId xmlns:a16="http://schemas.microsoft.com/office/drawing/2014/main" val="2294765824"/>
                  </a:ext>
                </a:extLst>
              </a:tr>
              <a:tr h="370840">
                <a:tc>
                  <a:txBody>
                    <a:bodyPr/>
                    <a:lstStyle/>
                    <a:p>
                      <a:r>
                        <a:rPr lang="en-IN" sz="1600" dirty="0" smtClean="0"/>
                        <a:t>SERIALIZABLE</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No</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No</a:t>
                      </a:r>
                      <a:endParaRPr lang="en-IN" sz="1600" dirty="0"/>
                    </a:p>
                  </a:txBody>
                  <a:tcPr>
                    <a:lnB w="12700" cap="flat" cmpd="sng" algn="ctr">
                      <a:solidFill>
                        <a:schemeClr val="tx1"/>
                      </a:solidFill>
                      <a:prstDash val="solid"/>
                      <a:round/>
                      <a:headEnd type="none" w="med" len="med"/>
                      <a:tailEnd type="none" w="med" len="med"/>
                    </a:lnB>
                  </a:tcPr>
                </a:tc>
                <a:tc>
                  <a:txBody>
                    <a:bodyPr/>
                    <a:lstStyle/>
                    <a:p>
                      <a:r>
                        <a:rPr lang="en-IN" sz="1600" dirty="0" smtClean="0"/>
                        <a:t>No</a:t>
                      </a:r>
                      <a:endParaRPr lang="en-IN" sz="16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2209265"/>
                  </a:ext>
                </a:extLst>
              </a:tr>
            </a:tbl>
          </a:graphicData>
        </a:graphic>
      </p:graphicFrame>
    </p:spTree>
    <p:extLst>
      <p:ext uri="{BB962C8B-B14F-4D97-AF65-F5344CB8AC3E}">
        <p14:creationId xmlns:p14="http://schemas.microsoft.com/office/powerpoint/2010/main" val="37710086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20.6 Transaction </a:t>
            </a:r>
            <a:r>
              <a:rPr lang="en-US" altLang="en-US" dirty="0"/>
              <a:t>Support in </a:t>
            </a:r>
            <a:r>
              <a:rPr lang="en-US" altLang="en-US" dirty="0" smtClean="0"/>
              <a:t>S</a:t>
            </a:r>
            <a:r>
              <a:rPr lang="en-US" altLang="en-US" sz="100" dirty="0" smtClean="0"/>
              <a:t> </a:t>
            </a:r>
            <a:r>
              <a:rPr lang="en-US" altLang="en-US" dirty="0" smtClean="0"/>
              <a:t>Q</a:t>
            </a:r>
            <a:r>
              <a:rPr lang="en-US" altLang="en-US" sz="100" dirty="0" smtClean="0"/>
              <a:t> </a:t>
            </a:r>
            <a:r>
              <a:rPr lang="en-US" altLang="en-US" dirty="0" smtClean="0"/>
              <a:t>L </a:t>
            </a:r>
            <a:r>
              <a:rPr lang="en-US" altLang="en-US" sz="2000" b="0" dirty="0" smtClean="0"/>
              <a:t>(3 of 3)</a:t>
            </a:r>
            <a:endParaRPr lang="en-US" sz="2000" b="0" dirty="0"/>
          </a:p>
        </p:txBody>
      </p:sp>
      <p:sp>
        <p:nvSpPr>
          <p:cNvPr id="3" name="Text Placeholder 2"/>
          <p:cNvSpPr>
            <a:spLocks noGrp="1"/>
          </p:cNvSpPr>
          <p:nvPr>
            <p:ph type="body" idx="1"/>
          </p:nvPr>
        </p:nvSpPr>
        <p:spPr/>
        <p:txBody>
          <a:bodyPr/>
          <a:lstStyle/>
          <a:p>
            <a:r>
              <a:rPr lang="en-US" altLang="en-US" sz="2400" dirty="0">
                <a:latin typeface="+mn-lt"/>
              </a:rPr>
              <a:t>Snapshot isolation</a:t>
            </a:r>
          </a:p>
          <a:p>
            <a:pPr marL="741600" lvl="1" indent="-284400">
              <a:buFontTx/>
              <a:buChar char="–"/>
            </a:pPr>
            <a:r>
              <a:rPr lang="en-US" altLang="en-US" sz="2400" dirty="0">
                <a:latin typeface="+mn-lt"/>
              </a:rPr>
              <a:t>Used in some commercial </a:t>
            </a:r>
            <a:r>
              <a:rPr lang="en-US" altLang="en-US" sz="2400" dirty="0" smtClean="0">
                <a:latin typeface="+mn-lt"/>
              </a:rPr>
              <a:t>D</a:t>
            </a:r>
            <a:r>
              <a:rPr lang="en-US" altLang="en-US" sz="100" dirty="0" smtClean="0">
                <a:latin typeface="+mn-lt"/>
              </a:rPr>
              <a:t> </a:t>
            </a:r>
            <a:r>
              <a:rPr lang="en-US" altLang="en-US" sz="2400" dirty="0" smtClean="0">
                <a:latin typeface="+mn-lt"/>
              </a:rPr>
              <a:t>B</a:t>
            </a:r>
            <a:r>
              <a:rPr lang="en-US" altLang="en-US" sz="100" dirty="0" smtClean="0">
                <a:latin typeface="+mn-lt"/>
              </a:rPr>
              <a:t> </a:t>
            </a:r>
            <a:r>
              <a:rPr lang="en-US" altLang="en-US" sz="2400" dirty="0" smtClean="0">
                <a:latin typeface="+mn-lt"/>
              </a:rPr>
              <a:t>M</a:t>
            </a:r>
            <a:r>
              <a:rPr lang="en-US" altLang="en-US" sz="100" dirty="0" smtClean="0">
                <a:latin typeface="+mn-lt"/>
              </a:rPr>
              <a:t> </a:t>
            </a:r>
            <a:r>
              <a:rPr lang="en-US" altLang="en-US" sz="2400" dirty="0" smtClean="0">
                <a:latin typeface="+mn-lt"/>
              </a:rPr>
              <a:t>Ss</a:t>
            </a:r>
            <a:endParaRPr lang="en-US" altLang="en-US" sz="2400" dirty="0">
              <a:latin typeface="+mn-lt"/>
            </a:endParaRPr>
          </a:p>
          <a:p>
            <a:pPr marL="741600" lvl="1" indent="-284400">
              <a:buFontTx/>
              <a:buChar char="–"/>
            </a:pPr>
            <a:r>
              <a:rPr lang="en-US" altLang="en-US" sz="2400" dirty="0">
                <a:latin typeface="+mn-lt"/>
              </a:rPr>
              <a:t>Transaction sees data items that it reads based on the committed values of the items in the database snapshot when transaction starts</a:t>
            </a:r>
          </a:p>
          <a:p>
            <a:pPr marL="741600" lvl="1" indent="-284400">
              <a:buFontTx/>
              <a:buChar char="–"/>
            </a:pPr>
            <a:r>
              <a:rPr lang="en-US" altLang="en-US" sz="2400" dirty="0">
                <a:latin typeface="+mn-lt"/>
              </a:rPr>
              <a:t>Ensures phantom record problem will not </a:t>
            </a:r>
            <a:r>
              <a:rPr lang="en-US" altLang="en-US" sz="2400" dirty="0" smtClean="0">
                <a:latin typeface="+mn-lt"/>
              </a:rPr>
              <a:t>occur</a:t>
            </a:r>
            <a:endParaRPr lang="en-US" altLang="en-US" sz="2400" dirty="0">
              <a:latin typeface="+mn-lt"/>
            </a:endParaRPr>
          </a:p>
        </p:txBody>
      </p:sp>
    </p:spTree>
    <p:extLst>
      <p:ext uri="{BB962C8B-B14F-4D97-AF65-F5344CB8AC3E}">
        <p14:creationId xmlns:p14="http://schemas.microsoft.com/office/powerpoint/2010/main" val="2862767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20.7 Summary</a:t>
            </a:r>
            <a:endParaRPr lang="en-US" dirty="0"/>
          </a:p>
        </p:txBody>
      </p:sp>
      <p:sp>
        <p:nvSpPr>
          <p:cNvPr id="3" name="Text Placeholder 2"/>
          <p:cNvSpPr>
            <a:spLocks noGrp="1"/>
          </p:cNvSpPr>
          <p:nvPr>
            <p:ph type="body" idx="1"/>
          </p:nvPr>
        </p:nvSpPr>
        <p:spPr>
          <a:xfrm>
            <a:off x="457200" y="1489360"/>
            <a:ext cx="8229600" cy="4847272"/>
          </a:xfrm>
        </p:spPr>
        <p:txBody>
          <a:bodyPr/>
          <a:lstStyle/>
          <a:p>
            <a:r>
              <a:rPr lang="en-US" altLang="en-US" sz="2400" dirty="0">
                <a:latin typeface="+mn-lt"/>
              </a:rPr>
              <a:t>Single and multiuser database transactions</a:t>
            </a:r>
          </a:p>
          <a:p>
            <a:r>
              <a:rPr lang="en-US" altLang="en-US" sz="2400" dirty="0">
                <a:latin typeface="+mn-lt"/>
              </a:rPr>
              <a:t>Uncontrolled execution of concurrent transactions</a:t>
            </a:r>
          </a:p>
          <a:p>
            <a:r>
              <a:rPr lang="en-US" altLang="en-US" sz="2400" dirty="0">
                <a:latin typeface="+mn-lt"/>
              </a:rPr>
              <a:t>System log</a:t>
            </a:r>
          </a:p>
          <a:p>
            <a:r>
              <a:rPr lang="en-US" altLang="en-US" sz="2400" dirty="0">
                <a:latin typeface="+mn-lt"/>
              </a:rPr>
              <a:t>Failure recovery</a:t>
            </a:r>
          </a:p>
          <a:p>
            <a:r>
              <a:rPr lang="en-US" altLang="en-US" sz="2400" dirty="0">
                <a:latin typeface="+mn-lt"/>
              </a:rPr>
              <a:t>Committed transaction</a:t>
            </a:r>
          </a:p>
          <a:p>
            <a:r>
              <a:rPr lang="en-US" altLang="en-US" sz="2400" dirty="0">
                <a:latin typeface="+mn-lt"/>
              </a:rPr>
              <a:t>Schedule (history) defines execution sequence</a:t>
            </a:r>
          </a:p>
          <a:p>
            <a:pPr marL="741600" lvl="1" indent="-284400">
              <a:buFontTx/>
              <a:buChar char="–"/>
            </a:pPr>
            <a:r>
              <a:rPr lang="en-US" altLang="en-US" sz="2400" dirty="0">
                <a:latin typeface="+mn-lt"/>
              </a:rPr>
              <a:t>Schedule recoverability</a:t>
            </a:r>
          </a:p>
          <a:p>
            <a:pPr marL="741600" lvl="1" indent="-284400">
              <a:buFontTx/>
              <a:buChar char="–"/>
            </a:pPr>
            <a:r>
              <a:rPr lang="en-US" altLang="en-US" sz="2400" dirty="0">
                <a:latin typeface="+mn-lt"/>
              </a:rPr>
              <a:t>Schedule equivalence</a:t>
            </a:r>
          </a:p>
          <a:p>
            <a:r>
              <a:rPr lang="en-US" altLang="en-US" sz="2400" dirty="0">
                <a:latin typeface="+mn-lt"/>
              </a:rPr>
              <a:t>Serializability of </a:t>
            </a:r>
            <a:r>
              <a:rPr lang="en-US" altLang="en-US" sz="2400" dirty="0" smtClean="0">
                <a:latin typeface="+mn-lt"/>
              </a:rPr>
              <a:t>schedules</a:t>
            </a:r>
            <a:endParaRPr lang="en-US" altLang="en-US" sz="2400" dirty="0">
              <a:latin typeface="+mn-lt"/>
            </a:endParaRPr>
          </a:p>
        </p:txBody>
      </p:sp>
    </p:spTree>
    <p:extLst>
      <p:ext uri="{BB962C8B-B14F-4D97-AF65-F5344CB8AC3E}">
        <p14:creationId xmlns:p14="http://schemas.microsoft.com/office/powerpoint/2010/main" val="12405150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727023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20.1 Introduction </a:t>
            </a:r>
            <a:r>
              <a:rPr lang="en-US" sz="3000" dirty="0"/>
              <a:t>to Transaction Processing</a:t>
            </a:r>
            <a:r>
              <a:rPr lang="en-US" dirty="0"/>
              <a:t> </a:t>
            </a:r>
            <a:r>
              <a:rPr lang="en-US" sz="2000" b="0" dirty="0" smtClean="0"/>
              <a:t>(</a:t>
            </a:r>
            <a:r>
              <a:rPr lang="en-US" sz="2000" b="0" dirty="0"/>
              <a:t>3</a:t>
            </a:r>
            <a:r>
              <a:rPr lang="en-US" sz="2000" b="0" dirty="0" smtClean="0"/>
              <a:t> </a:t>
            </a:r>
            <a:r>
              <a:rPr lang="en-US" sz="2000" b="0" dirty="0"/>
              <a:t>of 3)</a:t>
            </a:r>
            <a:endParaRPr lang="en-US" sz="2000" dirty="0"/>
          </a:p>
        </p:txBody>
      </p:sp>
      <p:sp>
        <p:nvSpPr>
          <p:cNvPr id="3" name="Text Placeholder 2"/>
          <p:cNvSpPr>
            <a:spLocks noGrp="1"/>
          </p:cNvSpPr>
          <p:nvPr>
            <p:ph type="body" idx="1"/>
          </p:nvPr>
        </p:nvSpPr>
        <p:spPr>
          <a:xfrm>
            <a:off x="457200" y="1600200"/>
            <a:ext cx="8229600" cy="1388660"/>
          </a:xfrm>
        </p:spPr>
        <p:txBody>
          <a:bodyPr/>
          <a:lstStyle/>
          <a:p>
            <a:r>
              <a:rPr lang="en-US" sz="2000" dirty="0">
                <a:latin typeface="+mn-lt"/>
              </a:rPr>
              <a:t>Interleaved processing</a:t>
            </a:r>
          </a:p>
          <a:p>
            <a:r>
              <a:rPr lang="en-US" sz="2000" dirty="0">
                <a:latin typeface="+mn-lt"/>
              </a:rPr>
              <a:t>Parallel </a:t>
            </a:r>
            <a:r>
              <a:rPr lang="en-US" sz="2000" dirty="0" smtClean="0">
                <a:latin typeface="+mn-lt"/>
              </a:rPr>
              <a:t>processing</a:t>
            </a:r>
          </a:p>
          <a:p>
            <a:pPr marL="741600" lvl="1" indent="-284400">
              <a:buFont typeface="Arial" panose="020B0604020202020204" pitchFamily="34" charset="0"/>
              <a:buChar char="–"/>
            </a:pPr>
            <a:r>
              <a:rPr lang="en-US" sz="2000" dirty="0" smtClean="0">
                <a:latin typeface="+mn-lt"/>
              </a:rPr>
              <a:t>Processes </a:t>
            </a:r>
            <a:r>
              <a:rPr lang="en-US" sz="2000" dirty="0">
                <a:latin typeface="+mn-lt"/>
              </a:rPr>
              <a:t>C and D in figure </a:t>
            </a:r>
            <a:r>
              <a:rPr lang="en-US" sz="2000" dirty="0" smtClean="0">
                <a:latin typeface="+mn-lt"/>
              </a:rPr>
              <a:t>below</a:t>
            </a:r>
            <a:endParaRPr lang="en-US" sz="2000" dirty="0">
              <a:latin typeface="+mn-lt"/>
            </a:endParaRPr>
          </a:p>
        </p:txBody>
      </p:sp>
      <p:sp>
        <p:nvSpPr>
          <p:cNvPr id="5" name="Text Placeholder 4"/>
          <p:cNvSpPr>
            <a:spLocks noGrp="1"/>
          </p:cNvSpPr>
          <p:nvPr>
            <p:ph type="body" idx="2"/>
          </p:nvPr>
        </p:nvSpPr>
        <p:spPr>
          <a:xfrm>
            <a:off x="457200" y="3016156"/>
            <a:ext cx="8229600" cy="671559"/>
          </a:xfrm>
        </p:spPr>
        <p:txBody>
          <a:bodyPr/>
          <a:lstStyle/>
          <a:p>
            <a:pPr marL="0" indent="0">
              <a:buNone/>
            </a:pPr>
            <a:r>
              <a:rPr lang="en-US" altLang="en-US" sz="2000" dirty="0">
                <a:solidFill>
                  <a:schemeClr val="tx1"/>
                </a:solidFill>
                <a:latin typeface="+mn-lt"/>
              </a:rPr>
              <a:t>Figure 20.1 </a:t>
            </a:r>
            <a:r>
              <a:rPr lang="en-US" sz="2000" dirty="0">
                <a:solidFill>
                  <a:schemeClr val="tx1"/>
                </a:solidFill>
                <a:latin typeface="+mn-lt"/>
              </a:rPr>
              <a:t>Interleaved processing versus parallel processing of concurrent </a:t>
            </a:r>
            <a:r>
              <a:rPr lang="en-US" sz="2000" dirty="0" smtClean="0">
                <a:solidFill>
                  <a:schemeClr val="tx1"/>
                </a:solidFill>
                <a:latin typeface="+mn-lt"/>
              </a:rPr>
              <a:t>transactions</a:t>
            </a:r>
            <a:endParaRPr lang="en-US" altLang="en-US" sz="2000" dirty="0">
              <a:solidFill>
                <a:schemeClr val="tx1"/>
              </a:solidFill>
              <a:latin typeface="+mn-lt"/>
            </a:endParaRPr>
          </a:p>
        </p:txBody>
      </p:sp>
      <p:pic>
        <p:nvPicPr>
          <p:cNvPr id="4" name="Picture 3" descr="A diagram illustrates interleaved and parallel processing. A horizontal axis depicting Time is drawn. Points t 1, t 2, t 3 and t 4 are marked on the axis. The interleaved process is illustrated between points t 1 and t2 and parallel processing is illustrated between the points t 3 and t 4. Interleaved process. This process keeps the C P U busy. The processes A and B move in an interleaved manner between points t 1 and t 2. Parallel process. It has multiple processors, C P U sub 1 and C P U sub 2 where the process C and D runs parallel. "/>
          <p:cNvPicPr>
            <a:picLocks noChangeAspect="1"/>
          </p:cNvPicPr>
          <p:nvPr/>
        </p:nvPicPr>
        <p:blipFill>
          <a:blip r:embed="rId2"/>
          <a:stretch>
            <a:fillRect/>
          </a:stretch>
        </p:blipFill>
        <p:spPr>
          <a:xfrm>
            <a:off x="1130674" y="3808163"/>
            <a:ext cx="6636991" cy="2589728"/>
          </a:xfrm>
          <a:prstGeom prst="rect">
            <a:avLst/>
          </a:prstGeom>
        </p:spPr>
      </p:pic>
    </p:spTree>
    <p:extLst>
      <p:ext uri="{BB962C8B-B14F-4D97-AF65-F5344CB8AC3E}">
        <p14:creationId xmlns:p14="http://schemas.microsoft.com/office/powerpoint/2010/main" val="40908669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a:t>
            </a:r>
          </a:p>
        </p:txBody>
      </p:sp>
      <p:sp>
        <p:nvSpPr>
          <p:cNvPr id="3" name="Text Placeholder 2"/>
          <p:cNvSpPr>
            <a:spLocks noGrp="1"/>
          </p:cNvSpPr>
          <p:nvPr>
            <p:ph type="body" idx="1"/>
          </p:nvPr>
        </p:nvSpPr>
        <p:spPr>
          <a:xfrm>
            <a:off x="457200" y="1600201"/>
            <a:ext cx="8229600" cy="3067334"/>
          </a:xfrm>
        </p:spPr>
        <p:txBody>
          <a:bodyPr/>
          <a:lstStyle/>
          <a:p>
            <a:r>
              <a:rPr lang="en-US" sz="2400" dirty="0">
                <a:latin typeface="+mn-lt"/>
              </a:rPr>
              <a:t>Transaction: an executing program</a:t>
            </a:r>
          </a:p>
          <a:p>
            <a:pPr marL="741600" lvl="2" indent="-284400">
              <a:spcBef>
                <a:spcPts val="600"/>
              </a:spcBef>
              <a:buFontTx/>
              <a:buChar char="–"/>
            </a:pPr>
            <a:r>
              <a:rPr lang="en-US" dirty="0"/>
              <a:t>Forms logical unit of database processing</a:t>
            </a:r>
          </a:p>
          <a:p>
            <a:r>
              <a:rPr lang="en-US" sz="2400" dirty="0">
                <a:latin typeface="+mn-lt"/>
              </a:rPr>
              <a:t>Begin and end transaction statements</a:t>
            </a:r>
          </a:p>
          <a:p>
            <a:pPr marL="741600" lvl="2" indent="-284400">
              <a:spcBef>
                <a:spcPts val="600"/>
              </a:spcBef>
              <a:buFontTx/>
              <a:buChar char="–"/>
            </a:pPr>
            <a:r>
              <a:rPr lang="en-US" dirty="0"/>
              <a:t>Specify transaction boundaries</a:t>
            </a:r>
          </a:p>
          <a:p>
            <a:r>
              <a:rPr lang="en-US" sz="2400" dirty="0">
                <a:latin typeface="+mn-lt"/>
              </a:rPr>
              <a:t>Read-only transaction</a:t>
            </a:r>
          </a:p>
          <a:p>
            <a:r>
              <a:rPr lang="en-US" sz="2400" dirty="0">
                <a:latin typeface="+mn-lt"/>
              </a:rPr>
              <a:t>Read-write </a:t>
            </a:r>
            <a:r>
              <a:rPr lang="en-US" sz="2400" dirty="0" smtClean="0">
                <a:latin typeface="+mn-lt"/>
              </a:rPr>
              <a:t>transaction</a:t>
            </a:r>
            <a:endParaRPr lang="en-US" sz="2400" dirty="0">
              <a:latin typeface="+mn-lt"/>
            </a:endParaRPr>
          </a:p>
        </p:txBody>
      </p:sp>
    </p:spTree>
    <p:extLst>
      <p:ext uri="{BB962C8B-B14F-4D97-AF65-F5344CB8AC3E}">
        <p14:creationId xmlns:p14="http://schemas.microsoft.com/office/powerpoint/2010/main" val="4220511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Items</a:t>
            </a:r>
          </a:p>
        </p:txBody>
      </p:sp>
      <p:sp>
        <p:nvSpPr>
          <p:cNvPr id="3" name="Text Placeholder 2"/>
          <p:cNvSpPr>
            <a:spLocks noGrp="1"/>
          </p:cNvSpPr>
          <p:nvPr>
            <p:ph type="body" idx="1"/>
          </p:nvPr>
        </p:nvSpPr>
        <p:spPr/>
        <p:txBody>
          <a:bodyPr/>
          <a:lstStyle/>
          <a:p>
            <a:r>
              <a:rPr lang="en-US" sz="2400" dirty="0">
                <a:latin typeface="+mn-lt"/>
              </a:rPr>
              <a:t>Database represented as collection of named data items</a:t>
            </a:r>
          </a:p>
          <a:p>
            <a:r>
              <a:rPr lang="en-US" sz="2400" dirty="0">
                <a:latin typeface="+mn-lt"/>
              </a:rPr>
              <a:t>Size of a data item called its granularity</a:t>
            </a:r>
          </a:p>
          <a:p>
            <a:r>
              <a:rPr lang="en-US" sz="2400" dirty="0">
                <a:latin typeface="+mn-lt"/>
              </a:rPr>
              <a:t>Data item</a:t>
            </a:r>
          </a:p>
          <a:p>
            <a:pPr marL="741600" lvl="2" indent="-285750">
              <a:spcBef>
                <a:spcPts val="600"/>
              </a:spcBef>
              <a:buFont typeface="Arial" panose="020B0604020202020204" pitchFamily="34" charset="0"/>
              <a:buChar char="–"/>
            </a:pPr>
            <a:r>
              <a:rPr lang="en-US" dirty="0"/>
              <a:t>Record</a:t>
            </a:r>
          </a:p>
          <a:p>
            <a:pPr marL="741600" lvl="2" indent="-285750">
              <a:spcBef>
                <a:spcPts val="600"/>
              </a:spcBef>
              <a:buFont typeface="Arial" panose="020B0604020202020204" pitchFamily="34" charset="0"/>
              <a:buChar char="–"/>
            </a:pPr>
            <a:r>
              <a:rPr lang="en-US" dirty="0"/>
              <a:t>Disk block</a:t>
            </a:r>
          </a:p>
          <a:p>
            <a:pPr marL="741600" lvl="2" indent="-285750">
              <a:spcBef>
                <a:spcPts val="600"/>
              </a:spcBef>
              <a:buFont typeface="Arial" panose="020B0604020202020204" pitchFamily="34" charset="0"/>
              <a:buChar char="–"/>
            </a:pPr>
            <a:r>
              <a:rPr lang="en-US" dirty="0"/>
              <a:t>Attribute value of a record</a:t>
            </a:r>
          </a:p>
          <a:p>
            <a:r>
              <a:rPr lang="en-US" sz="2400" dirty="0">
                <a:latin typeface="+mn-lt"/>
              </a:rPr>
              <a:t>Transaction processing concepts independent of item </a:t>
            </a:r>
            <a:r>
              <a:rPr lang="en-US" sz="2400" dirty="0" smtClean="0">
                <a:latin typeface="+mn-lt"/>
              </a:rPr>
              <a:t>granularity</a:t>
            </a:r>
            <a:endParaRPr lang="en-US" sz="2400" dirty="0">
              <a:latin typeface="+mn-lt"/>
            </a:endParaRPr>
          </a:p>
        </p:txBody>
      </p:sp>
    </p:spTree>
    <p:extLst>
      <p:ext uri="{BB962C8B-B14F-4D97-AF65-F5344CB8AC3E}">
        <p14:creationId xmlns:p14="http://schemas.microsoft.com/office/powerpoint/2010/main" val="20791287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and Write </a:t>
            </a:r>
            <a:r>
              <a:rPr lang="en-US" dirty="0" smtClean="0"/>
              <a:t>Operations </a:t>
            </a:r>
            <a:r>
              <a:rPr lang="en-US" sz="2000" b="0" dirty="0" smtClean="0"/>
              <a:t>(1 of 2)</a:t>
            </a:r>
            <a:endParaRPr lang="en-US" sz="2000" b="0" dirty="0"/>
          </a:p>
        </p:txBody>
      </p:sp>
      <p:sp>
        <p:nvSpPr>
          <p:cNvPr id="3" name="Text Placeholder 2"/>
          <p:cNvSpPr>
            <a:spLocks noGrp="1"/>
          </p:cNvSpPr>
          <p:nvPr>
            <p:ph type="body" idx="1"/>
          </p:nvPr>
        </p:nvSpPr>
        <p:spPr/>
        <p:txBody>
          <a:bodyPr/>
          <a:lstStyle/>
          <a:p>
            <a:r>
              <a:rPr lang="en-US" sz="2200" dirty="0">
                <a:latin typeface="+mn-lt"/>
              </a:rPr>
              <a:t>read_item(</a:t>
            </a:r>
            <a:r>
              <a:rPr lang="en-US" sz="2200" i="1" dirty="0">
                <a:latin typeface="+mn-lt"/>
              </a:rPr>
              <a:t>X</a:t>
            </a:r>
            <a:r>
              <a:rPr lang="en-US" sz="2200" dirty="0">
                <a:latin typeface="+mn-lt"/>
              </a:rPr>
              <a:t>)</a:t>
            </a:r>
          </a:p>
          <a:p>
            <a:pPr marL="741600" lvl="2" indent="-285750">
              <a:spcBef>
                <a:spcPts val="600"/>
              </a:spcBef>
              <a:buFont typeface="Arial" panose="020B0604020202020204" pitchFamily="34" charset="0"/>
              <a:buChar char="–"/>
            </a:pPr>
            <a:r>
              <a:rPr lang="en-US" sz="2200" dirty="0"/>
              <a:t>Reads a database item named </a:t>
            </a:r>
            <a:r>
              <a:rPr lang="en-US" sz="2200" i="1" dirty="0"/>
              <a:t>X</a:t>
            </a:r>
            <a:r>
              <a:rPr lang="en-US" sz="2200" dirty="0"/>
              <a:t> into a program variable named </a:t>
            </a:r>
            <a:r>
              <a:rPr lang="en-US" sz="2200" i="1" dirty="0"/>
              <a:t>X</a:t>
            </a:r>
          </a:p>
          <a:p>
            <a:pPr marL="741600" lvl="2" indent="-285750">
              <a:spcBef>
                <a:spcPts val="600"/>
              </a:spcBef>
              <a:buFont typeface="Arial" panose="020B0604020202020204" pitchFamily="34" charset="0"/>
              <a:buChar char="–"/>
            </a:pPr>
            <a:r>
              <a:rPr lang="en-US" sz="2200" dirty="0"/>
              <a:t>Process includes finding the address of the disk block, and copying to and from a memory buffer</a:t>
            </a:r>
          </a:p>
          <a:p>
            <a:r>
              <a:rPr lang="en-US" sz="2200" dirty="0">
                <a:latin typeface="+mn-lt"/>
              </a:rPr>
              <a:t>write_item(</a:t>
            </a:r>
            <a:r>
              <a:rPr lang="en-US" sz="2200" i="1" dirty="0">
                <a:latin typeface="+mn-lt"/>
              </a:rPr>
              <a:t>X</a:t>
            </a:r>
            <a:r>
              <a:rPr lang="en-US" sz="2200" dirty="0">
                <a:latin typeface="+mn-lt"/>
              </a:rPr>
              <a:t>)</a:t>
            </a:r>
          </a:p>
          <a:p>
            <a:pPr marL="741600" lvl="2" indent="-285750">
              <a:spcBef>
                <a:spcPts val="600"/>
              </a:spcBef>
              <a:buFont typeface="Arial" panose="020B0604020202020204" pitchFamily="34" charset="0"/>
              <a:buChar char="–"/>
            </a:pPr>
            <a:r>
              <a:rPr lang="en-US" sz="2200" dirty="0"/>
              <a:t>Writes the value of program variable </a:t>
            </a:r>
            <a:r>
              <a:rPr lang="en-US" sz="2200" i="1" dirty="0"/>
              <a:t>X</a:t>
            </a:r>
            <a:r>
              <a:rPr lang="en-US" sz="2200" dirty="0"/>
              <a:t> into the database item named </a:t>
            </a:r>
            <a:r>
              <a:rPr lang="en-US" sz="2200" i="1" dirty="0"/>
              <a:t>X</a:t>
            </a:r>
          </a:p>
          <a:p>
            <a:pPr marL="741600" lvl="2" indent="-285750">
              <a:spcBef>
                <a:spcPts val="600"/>
              </a:spcBef>
              <a:buFont typeface="Arial" panose="020B0604020202020204" pitchFamily="34" charset="0"/>
              <a:buChar char="–"/>
            </a:pPr>
            <a:r>
              <a:rPr lang="en-US" sz="2200" dirty="0"/>
              <a:t>Process includes finding the address of the disk block, copying to and from a memory buffer, and storing the updated disk block back to </a:t>
            </a:r>
            <a:r>
              <a:rPr lang="en-US" sz="2200" dirty="0" smtClean="0"/>
              <a:t>disk</a:t>
            </a:r>
            <a:endParaRPr lang="en-US" sz="2200" dirty="0"/>
          </a:p>
        </p:txBody>
      </p:sp>
    </p:spTree>
    <p:extLst>
      <p:ext uri="{BB962C8B-B14F-4D97-AF65-F5344CB8AC3E}">
        <p14:creationId xmlns:p14="http://schemas.microsoft.com/office/powerpoint/2010/main" val="29321651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and Write Operations </a:t>
            </a:r>
            <a:r>
              <a:rPr lang="en-US" sz="2000" b="0" dirty="0" smtClean="0"/>
              <a:t>(2 of 2)</a:t>
            </a:r>
            <a:endParaRPr lang="en-US" sz="2000" b="0" dirty="0"/>
          </a:p>
        </p:txBody>
      </p:sp>
      <p:sp>
        <p:nvSpPr>
          <p:cNvPr id="3" name="Text Placeholder 2"/>
          <p:cNvSpPr>
            <a:spLocks noGrp="1"/>
          </p:cNvSpPr>
          <p:nvPr>
            <p:ph type="body" idx="1"/>
          </p:nvPr>
        </p:nvSpPr>
        <p:spPr>
          <a:xfrm>
            <a:off x="457200" y="1600200"/>
            <a:ext cx="8229600" cy="1647967"/>
          </a:xfrm>
        </p:spPr>
        <p:txBody>
          <a:bodyPr/>
          <a:lstStyle/>
          <a:p>
            <a:r>
              <a:rPr lang="en-US" sz="2000" dirty="0">
                <a:latin typeface="+mn-lt"/>
              </a:rPr>
              <a:t>Read set of a transaction</a:t>
            </a:r>
          </a:p>
          <a:p>
            <a:pPr marL="741600" lvl="1" indent="-284400">
              <a:buFont typeface="Arial" panose="020B0604020202020204" pitchFamily="34" charset="0"/>
              <a:buChar char="–"/>
            </a:pPr>
            <a:r>
              <a:rPr lang="en-US" sz="2000" dirty="0">
                <a:latin typeface="+mn-lt"/>
              </a:rPr>
              <a:t>Set of all items read</a:t>
            </a:r>
          </a:p>
          <a:p>
            <a:r>
              <a:rPr lang="en-US" sz="2000" dirty="0">
                <a:latin typeface="+mn-lt"/>
              </a:rPr>
              <a:t>Write set of a transaction</a:t>
            </a:r>
          </a:p>
          <a:p>
            <a:pPr marL="741600" lvl="1" indent="-284400">
              <a:buFont typeface="Arial" panose="020B0604020202020204" pitchFamily="34" charset="0"/>
              <a:buChar char="–"/>
            </a:pPr>
            <a:r>
              <a:rPr lang="en-US" sz="2000" dirty="0">
                <a:latin typeface="+mn-lt"/>
              </a:rPr>
              <a:t>Set of all items </a:t>
            </a:r>
            <a:r>
              <a:rPr lang="en-US" sz="2000" dirty="0" smtClean="0">
                <a:latin typeface="+mn-lt"/>
              </a:rPr>
              <a:t>written</a:t>
            </a:r>
            <a:endParaRPr lang="en-US" sz="2000" dirty="0">
              <a:latin typeface="+mn-lt"/>
            </a:endParaRPr>
          </a:p>
        </p:txBody>
      </p:sp>
      <p:sp>
        <p:nvSpPr>
          <p:cNvPr id="4" name="Text Placeholder 3"/>
          <p:cNvSpPr>
            <a:spLocks noGrp="1"/>
          </p:cNvSpPr>
          <p:nvPr>
            <p:ph type="body" idx="2"/>
          </p:nvPr>
        </p:nvSpPr>
        <p:spPr>
          <a:xfrm>
            <a:off x="457200" y="3283730"/>
            <a:ext cx="8229600" cy="721418"/>
          </a:xfrm>
        </p:spPr>
        <p:txBody>
          <a:bodyPr/>
          <a:lstStyle/>
          <a:p>
            <a:pPr marL="0" indent="0">
              <a:buNone/>
            </a:pPr>
            <a:r>
              <a:rPr lang="en-US" altLang="en-US" sz="2000" dirty="0">
                <a:solidFill>
                  <a:schemeClr val="tx1"/>
                </a:solidFill>
                <a:latin typeface="+mn-lt"/>
              </a:rPr>
              <a:t>Figure 20.2 </a:t>
            </a:r>
            <a:r>
              <a:rPr lang="en-US" sz="2000" dirty="0">
                <a:solidFill>
                  <a:schemeClr val="tx1"/>
                </a:solidFill>
                <a:latin typeface="+mn-lt"/>
              </a:rPr>
              <a:t>Two sample transactions (a) Transaction </a:t>
            </a:r>
            <a:r>
              <a:rPr lang="en-US" sz="2000" i="1" dirty="0">
                <a:solidFill>
                  <a:schemeClr val="tx1"/>
                </a:solidFill>
                <a:latin typeface="+mn-lt"/>
              </a:rPr>
              <a:t>T</a:t>
            </a:r>
            <a:r>
              <a:rPr lang="en-US" sz="2000" baseline="-25000" dirty="0">
                <a:solidFill>
                  <a:schemeClr val="tx1"/>
                </a:solidFill>
                <a:latin typeface="+mn-lt"/>
              </a:rPr>
              <a:t>1</a:t>
            </a:r>
            <a:r>
              <a:rPr lang="en-US" sz="2000" dirty="0">
                <a:solidFill>
                  <a:schemeClr val="tx1"/>
                </a:solidFill>
                <a:latin typeface="+mn-lt"/>
              </a:rPr>
              <a:t> (b) Transaction </a:t>
            </a:r>
            <a:r>
              <a:rPr lang="en-US" sz="2000" i="1" dirty="0" smtClean="0">
                <a:solidFill>
                  <a:schemeClr val="tx1"/>
                </a:solidFill>
                <a:latin typeface="+mn-lt"/>
              </a:rPr>
              <a:t>T</a:t>
            </a:r>
            <a:r>
              <a:rPr lang="en-US" sz="2000" baseline="-25000" dirty="0" smtClean="0">
                <a:solidFill>
                  <a:schemeClr val="tx1"/>
                </a:solidFill>
                <a:latin typeface="+mn-lt"/>
              </a:rPr>
              <a:t>2</a:t>
            </a:r>
            <a:endParaRPr lang="en-US" altLang="en-US" sz="2000" baseline="-25000" dirty="0">
              <a:solidFill>
                <a:schemeClr val="tx1"/>
              </a:solidFill>
              <a:latin typeface="+mn-lt"/>
            </a:endParaRPr>
          </a:p>
        </p:txBody>
      </p:sp>
      <p:pic>
        <p:nvPicPr>
          <p:cNvPr id="5" name="Picture 4" descr="A diagram illustrates two sample transactions A and B. Transaction A displays the following program code. The code has 6 lines. The lines read as follows. Line 1. read underscore item left parenthesis X right parenthesis semicolon. Line 2. X colon equals X dash N semicolon. Line 3. write underscore item left parenthesis X right parenthesis semicolon. Line 4. read underscore item left parenthesis Y right parenthesis semicolon. Line 5. Y colon equals Y plus N semicolon. Line 6. write underscore item left parenthesis Y right parenthesis semicolon. T sub 1 has 6 rows and 1 column. The columns have the following headings from left to right. T sub 1. The row entries are as follows. Row 1. T sub 1, read underscore item left parenthesis X right parenthesis semicolon. Row 2. T sub 1, X colon equals X dash N semicolon. Row 3. T sub 1, write underscore item left parenthesis X right parenthesis semicolon. Row 4. T sub 1, read underscore item left parenthesis Y right parenthesis semicolon. Row 5. T sub 1, Y colon equals Y plus N semicolon. Row 6. T sub 1, write underscore item left parenthesis Y right parenthesis semicolon. Transaction B, T sub 2 has 3 rows and 1 column. The columns have the following headings from left to right. T2. The row entries are as follows. Row 1. T sub 2, read underscore item left parenthesis X right parenthesis semicolon. Row 2. T sub 2, X colon equals X plus M semicolon. Row 3. T sub 2, write underscore item left parenthesis X right parenthesis semicolon."/>
          <p:cNvPicPr>
            <a:picLocks noChangeAspect="1"/>
          </p:cNvPicPr>
          <p:nvPr/>
        </p:nvPicPr>
        <p:blipFill rotWithShape="1">
          <a:blip r:embed="rId2"/>
          <a:srcRect b="3852"/>
          <a:stretch/>
        </p:blipFill>
        <p:spPr>
          <a:xfrm>
            <a:off x="1871482" y="4087036"/>
            <a:ext cx="5066674" cy="2300117"/>
          </a:xfrm>
          <a:prstGeom prst="rect">
            <a:avLst/>
          </a:prstGeom>
        </p:spPr>
      </p:pic>
    </p:spTree>
    <p:extLst>
      <p:ext uri="{BB962C8B-B14F-4D97-AF65-F5344CB8AC3E}">
        <p14:creationId xmlns:p14="http://schemas.microsoft.com/office/powerpoint/2010/main" val="3105825038"/>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8642</TotalTime>
  <Words>2148</Words>
  <Application>Microsoft Office PowerPoint</Application>
  <PresentationFormat>On-screen Show (4:3)</PresentationFormat>
  <Paragraphs>296</Paragraphs>
  <Slides>44</Slides>
  <Notes>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44</vt:i4>
      </vt:variant>
    </vt:vector>
  </HeadingPairs>
  <TitlesOfParts>
    <vt:vector size="53" baseType="lpstr">
      <vt:lpstr>Arial</vt:lpstr>
      <vt:lpstr>Cambria Math</vt:lpstr>
      <vt:lpstr>Noto Sans Symbols</vt:lpstr>
      <vt:lpstr>Times New Roman</vt:lpstr>
      <vt:lpstr>Verdana</vt:lpstr>
      <vt:lpstr>Wingdings</vt:lpstr>
      <vt:lpstr>508 Lecture</vt:lpstr>
      <vt:lpstr>1_508 Lecture</vt:lpstr>
      <vt:lpstr>Equation</vt:lpstr>
      <vt:lpstr>Fundamentals of Database Systems</vt:lpstr>
      <vt:lpstr>Introduction</vt:lpstr>
      <vt:lpstr>20.1 Introduction to Transaction Processing (1 of 3)</vt:lpstr>
      <vt:lpstr>20.1 Introduction to Transaction Processing (2 of 3)</vt:lpstr>
      <vt:lpstr>20.1 Introduction to Transaction Processing (3 of 3)</vt:lpstr>
      <vt:lpstr>Transactions</vt:lpstr>
      <vt:lpstr>Database Items</vt:lpstr>
      <vt:lpstr>Read and Write Operations (1 of 2)</vt:lpstr>
      <vt:lpstr>Read and Write Operations (2 of 2)</vt:lpstr>
      <vt:lpstr>D B M S Buffers</vt:lpstr>
      <vt:lpstr>Concurrency Control</vt:lpstr>
      <vt:lpstr>The Lost Update Problem</vt:lpstr>
      <vt:lpstr>The Temporary Update Problem</vt:lpstr>
      <vt:lpstr>The Incorrect Summary Problem</vt:lpstr>
      <vt:lpstr>The Unrepeatable Read Problem</vt:lpstr>
      <vt:lpstr>Why Recovery is Needed (1 of 2)</vt:lpstr>
      <vt:lpstr>Why Recovery is Needed (2 of 2)</vt:lpstr>
      <vt:lpstr>20.2 Transaction and System Concepts (1 of 2)</vt:lpstr>
      <vt:lpstr>20.2 Transaction and System Concepts (2 of 2)</vt:lpstr>
      <vt:lpstr>The System Log</vt:lpstr>
      <vt:lpstr>Commit Point of a Transaction</vt:lpstr>
      <vt:lpstr>D B M S-Specific Buffer Replacement Policies (1 of 2)</vt:lpstr>
      <vt:lpstr>D B M S-Specific Buffer Replacement Policies (2 of 2)</vt:lpstr>
      <vt:lpstr>20.3 Desirable Properties of Transactions (1 of 2)</vt:lpstr>
      <vt:lpstr>20.3 Desirable Properties of Transactions (2 of 2)</vt:lpstr>
      <vt:lpstr>20.4 Characterizing Schedules Based on Recoverability (1 of 4)</vt:lpstr>
      <vt:lpstr>20.4 Characterizing Schedules Based on Recoverability (2 of 4)</vt:lpstr>
      <vt:lpstr>20.4 Characterizing Schedules Based on Recoverability (3 of 4)</vt:lpstr>
      <vt:lpstr>20.4 Characterizing Schedules Based on Recoverability (4 of 4)</vt:lpstr>
      <vt:lpstr>20.5 Characterizing Schedules Based on Serializability (1 of 6)</vt:lpstr>
      <vt:lpstr>Figure 20.5 Examples of Serial and Nonserial Schedules Involving Transactions T1 and T2</vt:lpstr>
      <vt:lpstr>20.5 Characterizing Schedules Based on Serializability (2 of 6)</vt:lpstr>
      <vt:lpstr>20.5 Characterizing Schedules Based on Serializability (3 of 6)</vt:lpstr>
      <vt:lpstr>20.5 Characterizing Schedules Based on Serializability (4 of 6)</vt:lpstr>
      <vt:lpstr>20.5 Characterizing Schedules Based on Serializability (5 of 6)</vt:lpstr>
      <vt:lpstr>20.5 Characterizing Schedules Based on Serializability (6 of 6)</vt:lpstr>
      <vt:lpstr>How Serializability Is Used for Concurrency Control</vt:lpstr>
      <vt:lpstr>View Equivalence and View Serializability (1 of 2)</vt:lpstr>
      <vt:lpstr>View Equivalence and View Serializability (2 of 2)</vt:lpstr>
      <vt:lpstr>20.6 Transaction Support in S Q L (1 of 3)</vt:lpstr>
      <vt:lpstr>20.6 Transaction Support in S Q L (2 of 3)</vt:lpstr>
      <vt:lpstr>20.6 Transaction Support in S Q L (3 of 3)</vt:lpstr>
      <vt:lpstr>20.7 Summary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 7e</dc:title>
  <dc:subject>Computer Science</dc:subject>
  <dc:creator>Elmasri/Navathe</dc:creator>
  <cp:keywords>Fundamentals of Database Systems</cp:keywords>
  <cp:lastModifiedBy>Pavendan, Pugalendi</cp:lastModifiedBy>
  <cp:revision>814</cp:revision>
  <dcterms:modified xsi:type="dcterms:W3CDTF">2018-05-02T10:51:22Z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