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301" r:id="rId3"/>
    <p:sldId id="308" r:id="rId4"/>
    <p:sldId id="310" r:id="rId5"/>
    <p:sldId id="311" r:id="rId6"/>
    <p:sldId id="312" r:id="rId7"/>
    <p:sldId id="313" r:id="rId8"/>
    <p:sldId id="314" r:id="rId9"/>
    <p:sldId id="315" r:id="rId10"/>
    <p:sldId id="316" r:id="rId11"/>
    <p:sldId id="317" r:id="rId12"/>
    <p:sldId id="319" r:id="rId13"/>
    <p:sldId id="320" r:id="rId14"/>
    <p:sldId id="321" r:id="rId15"/>
    <p:sldId id="322" r:id="rId16"/>
    <p:sldId id="323" r:id="rId17"/>
    <p:sldId id="324" r:id="rId18"/>
    <p:sldId id="325" r:id="rId19"/>
    <p:sldId id="326" r:id="rId20"/>
    <p:sldId id="353" r:id="rId21"/>
    <p:sldId id="328" r:id="rId22"/>
    <p:sldId id="329" r:id="rId23"/>
    <p:sldId id="330" r:id="rId24"/>
    <p:sldId id="331" r:id="rId25"/>
    <p:sldId id="333" r:id="rId26"/>
    <p:sldId id="334" r:id="rId27"/>
    <p:sldId id="335" r:id="rId28"/>
    <p:sldId id="336" r:id="rId29"/>
    <p:sldId id="338" r:id="rId30"/>
    <p:sldId id="340" r:id="rId31"/>
    <p:sldId id="341" r:id="rId32"/>
    <p:sldId id="342" r:id="rId33"/>
    <p:sldId id="343" r:id="rId34"/>
    <p:sldId id="344" r:id="rId35"/>
    <p:sldId id="346" r:id="rId36"/>
    <p:sldId id="347" r:id="rId37"/>
    <p:sldId id="352" r:id="rId38"/>
    <p:sldId id="349" r:id="rId39"/>
    <p:sldId id="351" r:id="rId40"/>
    <p:sldId id="306"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16" autoAdjust="0"/>
  </p:normalViewPr>
  <p:slideViewPr>
    <p:cSldViewPr snapToGrid="0" snapToObjects="1">
      <p:cViewPr varScale="1">
        <p:scale>
          <a:sx n="101" d="100"/>
          <a:sy n="101" d="100"/>
        </p:scale>
        <p:origin x="1626" y="108"/>
      </p:cViewPr>
      <p:guideLst>
        <p:guide orient="horz" pos="2160"/>
        <p:guide pos="2880"/>
      </p:guideLst>
    </p:cSldViewPr>
  </p:slideViewPr>
  <p:outlineViewPr>
    <p:cViewPr>
      <p:scale>
        <a:sx n="33" d="100"/>
        <a:sy n="33" d="100"/>
      </p:scale>
      <p:origin x="0" y="-308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21</a:t>
            </a:r>
            <a:endParaRPr lang="en-US" b="1" dirty="0">
              <a:latin typeface="+mj-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altLang="en-US" dirty="0">
                <a:latin typeface="+mn-lt"/>
              </a:rPr>
              <a:t>Concurrency Control Techniques</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IN" sz="2800" dirty="0"/>
              <a:t>Figure 21.3 Transactions That Do Not Obey Two-Phase Locking (a) Two Transactions </a:t>
            </a:r>
            <a:r>
              <a:rPr lang="en-IN" sz="2800" i="1" dirty="0" smtClean="0"/>
              <a:t>T</a:t>
            </a:r>
            <a:r>
              <a:rPr lang="en-IN" sz="2800" dirty="0" smtClean="0"/>
              <a:t>1 </a:t>
            </a:r>
            <a:r>
              <a:rPr lang="en-IN" sz="2800" dirty="0"/>
              <a:t>and </a:t>
            </a:r>
            <a:r>
              <a:rPr lang="en-IN" sz="2800" i="1" dirty="0" smtClean="0"/>
              <a:t>T</a:t>
            </a:r>
            <a:r>
              <a:rPr lang="en-IN" sz="2800" dirty="0" smtClean="0"/>
              <a:t>2 (b) </a:t>
            </a:r>
            <a:r>
              <a:rPr lang="en-IN" sz="2800" dirty="0"/>
              <a:t>Results of Possible Serial Schedules of </a:t>
            </a:r>
            <a:r>
              <a:rPr lang="en-IN" sz="2800" i="1" dirty="0" smtClean="0"/>
              <a:t>T</a:t>
            </a:r>
            <a:r>
              <a:rPr lang="en-IN" sz="2800" dirty="0" smtClean="0"/>
              <a:t>1 and </a:t>
            </a:r>
            <a:r>
              <a:rPr lang="en-IN" sz="2800" i="1" dirty="0" smtClean="0"/>
              <a:t>T</a:t>
            </a:r>
            <a:r>
              <a:rPr lang="en-IN" sz="2800" dirty="0" smtClean="0"/>
              <a:t>2</a:t>
            </a:r>
            <a:endParaRPr lang="en-IN" sz="2800" baseline="-25000" dirty="0"/>
          </a:p>
        </p:txBody>
      </p:sp>
      <p:pic>
        <p:nvPicPr>
          <p:cNvPr id="8" name="Picture 7" descr="Transactions that do not obey two phase locking. Computer code of two transactions T sub 1 and T sub 2.  Results of random initial values of computer codes titled, T sub 1 and T sub 2. Computer code A, T sub 1 has 8 lines. The lines read as follows. Line 1. read underscore lock left parenthesis Y right parenthesis semicolon. Line 2. read underscore item left parenthesis Y right parenthesis semicolon. Line 3. unlock left parenthesis Y right parenthesis semicolon. Line 4. write underscore lock left parenthesis X right parenthesis semicolon. Line 5. read underscore item left parenthesis X right parenthesis semicolon. Line 6. X colon equals X plus Y semicolon. Line 7. write underscore item left parenthesis X right parenthesis semicolon. Line 8. unlock left parenthesis X right parenthesis semicolon. Computer code, T sub 2 has 8 lines. The lines read as follows. Line 1. read underscore lock left parenthesis X right parenthesis semicolon. Line 2. read underscore item left parenthesis X right parenthesis semicolon. Line 3. unlock left parenthesis X right parenthesis semicolon. Line 4. write underscore lock left parenthesis Y right parenthesis semicolon. Line 5. read underscore item left parenthesis Y right parenthesis semicolon. Line 6. Y colon equals X plus Y semicolon. Line 7. write underscore item left parenthesis Y right parenthesis semicolon. Line 8. unlock left parenthesis Y right parenthesis semicolon."/>
          <p:cNvPicPr>
            <a:picLocks noChangeAspect="1"/>
          </p:cNvPicPr>
          <p:nvPr/>
        </p:nvPicPr>
        <p:blipFill rotWithShape="1">
          <a:blip r:embed="rId2"/>
          <a:srcRect b="63632"/>
          <a:stretch/>
        </p:blipFill>
        <p:spPr>
          <a:xfrm>
            <a:off x="1175731" y="2320980"/>
            <a:ext cx="3099529" cy="1968047"/>
          </a:xfrm>
          <a:prstGeom prst="rect">
            <a:avLst/>
          </a:prstGeom>
        </p:spPr>
      </p:pic>
      <p:pic>
        <p:nvPicPr>
          <p:cNvPr id="9" name="Picture 8" descr="Computer code B, The Initial values provided are as follows: X equals 20 and Y equals 30. Result serial schedule T sub 1 followed by T sub 2 gives, X equals 50 and Y equals 80. Result of serial schedule T sub 2 followed by T sub 1 gives, X equals 70 and Y equals 50."/>
          <p:cNvPicPr>
            <a:picLocks noChangeAspect="1"/>
          </p:cNvPicPr>
          <p:nvPr/>
        </p:nvPicPr>
        <p:blipFill>
          <a:blip r:embed="rId3"/>
          <a:stretch>
            <a:fillRect/>
          </a:stretch>
        </p:blipFill>
        <p:spPr>
          <a:xfrm>
            <a:off x="4734501" y="2320980"/>
            <a:ext cx="3237053" cy="1838520"/>
          </a:xfrm>
          <a:prstGeom prst="rect">
            <a:avLst/>
          </a:prstGeom>
        </p:spPr>
      </p:pic>
    </p:spTree>
    <p:extLst>
      <p:ext uri="{BB962C8B-B14F-4D97-AF65-F5344CB8AC3E}">
        <p14:creationId xmlns:p14="http://schemas.microsoft.com/office/powerpoint/2010/main" val="11816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2800" dirty="0"/>
              <a:t>Figure 21.3 </a:t>
            </a:r>
            <a:r>
              <a:rPr lang="en-IN" sz="2800" dirty="0" smtClean="0"/>
              <a:t>Transactions </a:t>
            </a:r>
            <a:r>
              <a:rPr lang="en-IN" sz="2800" dirty="0"/>
              <a:t>That Do Not Obey Two-Phase </a:t>
            </a:r>
            <a:r>
              <a:rPr lang="en-IN" sz="2800" dirty="0" smtClean="0"/>
              <a:t>Locking (c) </a:t>
            </a:r>
            <a:r>
              <a:rPr lang="en-IN" sz="2800" dirty="0"/>
              <a:t>A</a:t>
            </a:r>
            <a:r>
              <a:rPr lang="en-IN" sz="2800" dirty="0" smtClean="0"/>
              <a:t> </a:t>
            </a:r>
            <a:r>
              <a:rPr lang="en-IN" sz="2800" dirty="0"/>
              <a:t>Nonserializable Schedule </a:t>
            </a:r>
            <a:r>
              <a:rPr lang="en-IN" sz="2800" i="1" dirty="0"/>
              <a:t>S</a:t>
            </a:r>
            <a:r>
              <a:rPr lang="en-IN" sz="2800" dirty="0"/>
              <a:t> That Uses Locks</a:t>
            </a:r>
          </a:p>
        </p:txBody>
      </p:sp>
      <p:pic>
        <p:nvPicPr>
          <p:cNvPr id="4" name="Picture 3" descr="Transactions that do not obey two phase locking. Computer code for a non serializable schedule S that uses locks, for two transactions titled T sub 1 and T sub 2. Computer code C, T sub 1 has 16 lines. The lines read as follows. Line 1. read underscore lock left parenthesis Y right parenthesis semicolon. Line 2. read underscore item left parenthesis Y right parenthesis semicolon. Line 3. unlock left parenthesis Y right parenthesis semicolon. Lines 4 to 11 are blank. Line 12. write underscore lock left parenthesis X right parenthesis semicolon. Line 13. read underscore item left parenthesis X right parenthesis semicolon. Line 14. X colon equals X plus Y semicolon. Line 15. write underscore item left parenthesis X right parenthesis semicolon. Line 16. unlock left parenthesis X right parenthesis semicolon. Computer code, T sub 2 has 16 lines. The lines read as follows. Lines 1 to 3 are blank. Line 4. read underscore lock left parenthesis X right parenthesis semicolon. Line 5. read underscore item left parenthesis X right parenthesis semicolon. Line 6. unlock left parenthesis X right parenthesis semicolon. Line 7. write underscore lock left parenthesis Y right parenthesis semicolon. Line 8. read underscore item left parenthesis Y right parenthesis semicolon. Line 9. Y colon equals X plus Y semicolon. Line 10. write underscore item left parenthesis Y right parenthesis semicolon. Line 11. unlock left parenthesis Y right parenthesis semicolon. Lines 12 to 16 are blank. Beside the code, Result of schedule S is given as follows: X equals 50, Y equals 50 non serializable."/>
          <p:cNvPicPr>
            <a:picLocks noChangeAspect="1"/>
          </p:cNvPicPr>
          <p:nvPr/>
        </p:nvPicPr>
        <p:blipFill rotWithShape="1">
          <a:blip r:embed="rId2"/>
          <a:srcRect t="39465"/>
          <a:stretch/>
        </p:blipFill>
        <p:spPr>
          <a:xfrm>
            <a:off x="3045136" y="1842748"/>
            <a:ext cx="2817754" cy="2978063"/>
          </a:xfrm>
          <a:prstGeom prst="rect">
            <a:avLst/>
          </a:prstGeom>
        </p:spPr>
      </p:pic>
    </p:spTree>
    <p:extLst>
      <p:ext uri="{BB962C8B-B14F-4D97-AF65-F5344CB8AC3E}">
        <p14:creationId xmlns:p14="http://schemas.microsoft.com/office/powerpoint/2010/main" val="1550456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Guaranteeing Serializability by Two-Phase </a:t>
            </a:r>
            <a:r>
              <a:rPr lang="en-US" dirty="0" smtClean="0"/>
              <a:t>Locking </a:t>
            </a:r>
            <a:r>
              <a:rPr lang="en-US" sz="2000" b="0" dirty="0" smtClean="0"/>
              <a:t>(2 </a:t>
            </a:r>
            <a:r>
              <a:rPr lang="en-US" sz="2000" b="0" dirty="0"/>
              <a:t>of 2)</a:t>
            </a:r>
            <a:endParaRPr lang="en-IN" sz="2000" dirty="0"/>
          </a:p>
        </p:txBody>
      </p:sp>
      <p:sp>
        <p:nvSpPr>
          <p:cNvPr id="5" name="Text Placeholder 4"/>
          <p:cNvSpPr>
            <a:spLocks noGrp="1"/>
          </p:cNvSpPr>
          <p:nvPr>
            <p:ph type="body" idx="1"/>
          </p:nvPr>
        </p:nvSpPr>
        <p:spPr/>
        <p:txBody>
          <a:bodyPr/>
          <a:lstStyle/>
          <a:p>
            <a:r>
              <a:rPr lang="en-US" sz="2400" dirty="0">
                <a:latin typeface="+mn-lt"/>
              </a:rPr>
              <a:t>If every</a:t>
            </a:r>
            <a:r>
              <a:rPr lang="en-US" sz="2400" i="1" dirty="0">
                <a:latin typeface="+mn-lt"/>
              </a:rPr>
              <a:t> </a:t>
            </a:r>
            <a:r>
              <a:rPr lang="en-US" sz="2400" dirty="0">
                <a:latin typeface="+mn-lt"/>
              </a:rPr>
              <a:t>transaction in a schedule follows the two-phase locking protocol, schedule guaranteed to be serializable</a:t>
            </a:r>
          </a:p>
          <a:p>
            <a:r>
              <a:rPr lang="en-US" sz="2400" dirty="0">
                <a:latin typeface="+mn-lt"/>
              </a:rPr>
              <a:t>Two-phase locking may limit the amount of concurrency that can occur in a schedule</a:t>
            </a:r>
          </a:p>
          <a:p>
            <a:r>
              <a:rPr lang="en-US" sz="2400" dirty="0">
                <a:latin typeface="+mn-lt"/>
              </a:rPr>
              <a:t>Some serializable schedules will be prohibited by two-phase locking </a:t>
            </a:r>
            <a:r>
              <a:rPr lang="en-US" sz="2400" dirty="0" smtClean="0">
                <a:latin typeface="+mn-lt"/>
              </a:rPr>
              <a:t>protocol</a:t>
            </a:r>
          </a:p>
        </p:txBody>
      </p:sp>
    </p:spTree>
    <p:extLst>
      <p:ext uri="{BB962C8B-B14F-4D97-AF65-F5344CB8AC3E}">
        <p14:creationId xmlns:p14="http://schemas.microsoft.com/office/powerpoint/2010/main" val="4015497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Two-Phase </a:t>
            </a:r>
            <a:r>
              <a:rPr lang="en-US" dirty="0" smtClean="0"/>
              <a:t>Locking </a:t>
            </a:r>
            <a:r>
              <a:rPr lang="en-US" sz="2000" b="0" dirty="0" smtClean="0"/>
              <a:t>(1 of 2)</a:t>
            </a:r>
            <a:endParaRPr lang="en-IN" sz="2000" b="0" dirty="0"/>
          </a:p>
        </p:txBody>
      </p:sp>
      <p:sp>
        <p:nvSpPr>
          <p:cNvPr id="3" name="Text Placeholder 2"/>
          <p:cNvSpPr>
            <a:spLocks noGrp="1"/>
          </p:cNvSpPr>
          <p:nvPr>
            <p:ph type="body" idx="1"/>
          </p:nvPr>
        </p:nvSpPr>
        <p:spPr>
          <a:xfrm>
            <a:off x="457200" y="1600200"/>
            <a:ext cx="8229600" cy="4638368"/>
          </a:xfrm>
        </p:spPr>
        <p:txBody>
          <a:bodyPr/>
          <a:lstStyle/>
          <a:p>
            <a:r>
              <a:rPr lang="en-US" sz="2400" dirty="0">
                <a:latin typeface="+mn-lt"/>
              </a:rPr>
              <a:t>Basic </a:t>
            </a:r>
            <a:r>
              <a:rPr lang="en-US" sz="2400" dirty="0" smtClean="0">
                <a:latin typeface="+mn-lt"/>
              </a:rPr>
              <a:t>2</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L</a:t>
            </a:r>
            <a:endParaRPr lang="en-US" sz="2400" dirty="0">
              <a:latin typeface="+mn-lt"/>
            </a:endParaRPr>
          </a:p>
          <a:p>
            <a:pPr lvl="1"/>
            <a:r>
              <a:rPr lang="en-US" sz="2400" dirty="0">
                <a:latin typeface="+mn-lt"/>
              </a:rPr>
              <a:t>Technique described on previous slides</a:t>
            </a:r>
          </a:p>
          <a:p>
            <a:r>
              <a:rPr lang="en-US" sz="2400" dirty="0">
                <a:latin typeface="+mn-lt"/>
              </a:rPr>
              <a:t>Conservative (static) </a:t>
            </a:r>
            <a:r>
              <a:rPr lang="en-US" sz="2400" dirty="0" smtClean="0">
                <a:latin typeface="+mn-lt"/>
              </a:rPr>
              <a:t>2</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L</a:t>
            </a:r>
            <a:endParaRPr lang="en-US" sz="2400" dirty="0">
              <a:latin typeface="+mn-lt"/>
            </a:endParaRPr>
          </a:p>
          <a:p>
            <a:pPr lvl="1"/>
            <a:r>
              <a:rPr lang="en-US" sz="2400" dirty="0">
                <a:latin typeface="+mn-lt"/>
              </a:rPr>
              <a:t>Requires a transaction to lock all the items it accesses before the transaction begins</a:t>
            </a:r>
          </a:p>
          <a:p>
            <a:pPr lvl="2"/>
            <a:r>
              <a:rPr lang="en-US" sz="2400" dirty="0">
                <a:latin typeface="+mn-lt"/>
              </a:rPr>
              <a:t>Predeclare read-set and write-set</a:t>
            </a:r>
          </a:p>
          <a:p>
            <a:pPr lvl="1"/>
            <a:r>
              <a:rPr lang="en-US" sz="2400" dirty="0">
                <a:latin typeface="+mn-lt"/>
              </a:rPr>
              <a:t>Deadlock-free protocol</a:t>
            </a:r>
          </a:p>
          <a:p>
            <a:r>
              <a:rPr lang="en-US" sz="2400" dirty="0">
                <a:latin typeface="+mn-lt"/>
              </a:rPr>
              <a:t>Strict </a:t>
            </a:r>
            <a:r>
              <a:rPr lang="en-US" sz="2400" dirty="0" smtClean="0">
                <a:latin typeface="+mn-lt"/>
              </a:rPr>
              <a:t>2</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L</a:t>
            </a:r>
            <a:endParaRPr lang="en-US" sz="2400" dirty="0">
              <a:latin typeface="+mn-lt"/>
            </a:endParaRPr>
          </a:p>
          <a:p>
            <a:pPr lvl="1"/>
            <a:r>
              <a:rPr lang="en-US" sz="2400" dirty="0">
                <a:latin typeface="+mn-lt"/>
              </a:rPr>
              <a:t>Transaction does not release exclusive locks until after it commits or </a:t>
            </a:r>
            <a:r>
              <a:rPr lang="en-US" sz="2400" dirty="0" smtClean="0">
                <a:latin typeface="+mn-lt"/>
              </a:rPr>
              <a:t>aborts</a:t>
            </a:r>
            <a:endParaRPr lang="en-US" sz="2400" dirty="0">
              <a:latin typeface="+mn-lt"/>
            </a:endParaRPr>
          </a:p>
        </p:txBody>
      </p:sp>
    </p:spTree>
    <p:extLst>
      <p:ext uri="{BB962C8B-B14F-4D97-AF65-F5344CB8AC3E}">
        <p14:creationId xmlns:p14="http://schemas.microsoft.com/office/powerpoint/2010/main" val="243862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Two-Phase Locking </a:t>
            </a:r>
            <a:r>
              <a:rPr lang="en-US" sz="2000" b="0" dirty="0" smtClean="0"/>
              <a:t>(2 </a:t>
            </a:r>
            <a:r>
              <a:rPr lang="en-US" sz="2000" b="0" dirty="0"/>
              <a:t>of 2)</a:t>
            </a:r>
            <a:endParaRPr lang="en-IN" sz="2000" dirty="0"/>
          </a:p>
        </p:txBody>
      </p:sp>
      <p:sp>
        <p:nvSpPr>
          <p:cNvPr id="3" name="Text Placeholder 2"/>
          <p:cNvSpPr>
            <a:spLocks noGrp="1"/>
          </p:cNvSpPr>
          <p:nvPr>
            <p:ph type="body" idx="1"/>
          </p:nvPr>
        </p:nvSpPr>
        <p:spPr/>
        <p:txBody>
          <a:bodyPr/>
          <a:lstStyle/>
          <a:p>
            <a:r>
              <a:rPr lang="en-US" sz="2400" dirty="0">
                <a:latin typeface="+mn-lt"/>
              </a:rPr>
              <a:t>Rigorous </a:t>
            </a:r>
            <a:r>
              <a:rPr lang="en-US" sz="2400" dirty="0" smtClean="0">
                <a:latin typeface="+mn-lt"/>
              </a:rPr>
              <a:t>2</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L</a:t>
            </a:r>
            <a:endParaRPr lang="en-US" sz="2400" dirty="0">
              <a:latin typeface="+mn-lt"/>
            </a:endParaRPr>
          </a:p>
          <a:p>
            <a:pPr lvl="1"/>
            <a:r>
              <a:rPr lang="en-US" sz="2400" dirty="0">
                <a:latin typeface="+mn-lt"/>
              </a:rPr>
              <a:t>Transaction does not release any locks until after it commits or aborts</a:t>
            </a:r>
          </a:p>
          <a:p>
            <a:r>
              <a:rPr lang="en-US" sz="2400" dirty="0">
                <a:latin typeface="+mn-lt"/>
              </a:rPr>
              <a:t>Concurrency control subsystem responsible for generating read_lock and write_lock requests</a:t>
            </a:r>
          </a:p>
          <a:p>
            <a:r>
              <a:rPr lang="en-US" sz="2400" dirty="0">
                <a:latin typeface="+mn-lt"/>
              </a:rPr>
              <a:t>Locking generally considered to have high </a:t>
            </a:r>
            <a:r>
              <a:rPr lang="en-US" sz="2400" dirty="0" smtClean="0">
                <a:latin typeface="+mn-lt"/>
              </a:rPr>
              <a:t>overhead</a:t>
            </a:r>
            <a:endParaRPr lang="en-US" sz="2400" dirty="0">
              <a:latin typeface="+mn-lt"/>
            </a:endParaRPr>
          </a:p>
        </p:txBody>
      </p:sp>
    </p:spTree>
    <p:extLst>
      <p:ext uri="{BB962C8B-B14F-4D97-AF65-F5344CB8AC3E}">
        <p14:creationId xmlns:p14="http://schemas.microsoft.com/office/powerpoint/2010/main" val="423952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Dealing with Deadlock and </a:t>
            </a:r>
            <a:r>
              <a:rPr lang="en-US" dirty="0" smtClean="0"/>
              <a:t>Starvation </a:t>
            </a:r>
            <a:r>
              <a:rPr lang="en-US" sz="2000" b="0" dirty="0" smtClean="0"/>
              <a:t>(1 of 4)</a:t>
            </a:r>
            <a:endParaRPr lang="en-IN" sz="2000" b="0" dirty="0"/>
          </a:p>
        </p:txBody>
      </p:sp>
      <p:sp>
        <p:nvSpPr>
          <p:cNvPr id="11" name="Text Placeholder 10"/>
          <p:cNvSpPr>
            <a:spLocks noGrp="1"/>
          </p:cNvSpPr>
          <p:nvPr>
            <p:ph type="body" idx="1"/>
          </p:nvPr>
        </p:nvSpPr>
        <p:spPr>
          <a:xfrm>
            <a:off x="457200" y="1600200"/>
            <a:ext cx="8229600" cy="1679331"/>
          </a:xfrm>
        </p:spPr>
        <p:txBody>
          <a:bodyPr/>
          <a:lstStyle/>
          <a:p>
            <a:r>
              <a:rPr lang="en-US" sz="2400" dirty="0">
                <a:latin typeface="+mn-lt"/>
              </a:rPr>
              <a:t>Deadlock</a:t>
            </a:r>
          </a:p>
          <a:p>
            <a:pPr lvl="1"/>
            <a:r>
              <a:rPr lang="en-US" sz="2400" dirty="0">
                <a:latin typeface="+mn-lt"/>
              </a:rPr>
              <a:t>Occurs when each transaction T in a set is waiting for some item locked by some other transaction </a:t>
            </a:r>
            <a:r>
              <a:rPr lang="en-US" sz="2400" i="1" dirty="0">
                <a:latin typeface="+mn-lt"/>
              </a:rPr>
              <a:t>T’</a:t>
            </a:r>
          </a:p>
          <a:p>
            <a:pPr lvl="1"/>
            <a:r>
              <a:rPr lang="en-US" sz="2400" dirty="0">
                <a:latin typeface="+mn-lt"/>
              </a:rPr>
              <a:t>Both transactions stuck in a waiting </a:t>
            </a:r>
            <a:r>
              <a:rPr lang="en-US" sz="2400" dirty="0" smtClean="0">
                <a:latin typeface="+mn-lt"/>
              </a:rPr>
              <a:t>queue</a:t>
            </a:r>
            <a:endParaRPr lang="en-US" sz="2400" dirty="0">
              <a:latin typeface="+mn-lt"/>
            </a:endParaRPr>
          </a:p>
        </p:txBody>
      </p:sp>
      <p:pic>
        <p:nvPicPr>
          <p:cNvPr id="13" name="Picture 12" descr="Computer code of two transactions titled, T 1 dash and T 2 dash. has a wait for graph represents partial schedule in transactions T 1 dash and T 2 dash. Computer code A, is as follows: A downward arrow labeled, Time is given beside T 1 and T 2. Computer code T 1 dash, has 6 lines. The lines read as follows. Line 1. read underscore lock left parenthesis Y right parenthesis semicolon. Line 2. read underscore item left parenthesis Y right parenthesis semicolon. Line 3. blank. Line 4. blank. Line 5. write underscore lock left parenthesis X right parenthesis semicolon. Line 6. blank. Computer code T 2 dash, has 6 lines. The lines read as follows. Line 1. blank. Line 2. blank. Line 3. read underscore lock left parenthesis X right parenthesis semicolon. Line 4. read underscore item left parenthesis X right parenthesis semicolon. Line 5. blank. Line 6. write underscore lock left parenthesis Y right parenthesis semicolon. Computer code b, is as follows: The graph has two components titled, T 1 dash and T 2 dash. An arrow from T 1 dash to T 2 dash is labeled, X and arrow from T 2 dash to T 1 dash is labeled, Y."/>
          <p:cNvPicPr>
            <a:picLocks noChangeAspect="1"/>
          </p:cNvPicPr>
          <p:nvPr/>
        </p:nvPicPr>
        <p:blipFill>
          <a:blip r:embed="rId2"/>
          <a:stretch>
            <a:fillRect/>
          </a:stretch>
        </p:blipFill>
        <p:spPr>
          <a:xfrm>
            <a:off x="731996" y="3467832"/>
            <a:ext cx="7680008" cy="2011680"/>
          </a:xfrm>
          <a:prstGeom prst="rect">
            <a:avLst/>
          </a:prstGeom>
        </p:spPr>
      </p:pic>
      <p:sp>
        <p:nvSpPr>
          <p:cNvPr id="12" name="Text Placeholder 11"/>
          <p:cNvSpPr>
            <a:spLocks noGrp="1"/>
          </p:cNvSpPr>
          <p:nvPr>
            <p:ph type="body" idx="2"/>
          </p:nvPr>
        </p:nvSpPr>
        <p:spPr>
          <a:xfrm>
            <a:off x="457200" y="5694602"/>
            <a:ext cx="8229600" cy="597877"/>
          </a:xfrm>
        </p:spPr>
        <p:txBody>
          <a:bodyPr/>
          <a:lstStyle/>
          <a:p>
            <a:pPr marL="0" indent="0">
              <a:buNone/>
            </a:pPr>
            <a:r>
              <a:rPr lang="en-US" b="1" dirty="0">
                <a:latin typeface="+mn-lt"/>
              </a:rPr>
              <a:t>Figure 21.5</a:t>
            </a:r>
            <a:r>
              <a:rPr lang="en-US" dirty="0">
                <a:latin typeface="+mn-lt"/>
              </a:rPr>
              <a:t> Illustrating the deadlock problem (a) A partial schedule of </a:t>
            </a:r>
            <a:r>
              <a:rPr lang="en-US" i="1" dirty="0">
                <a:latin typeface="+mn-lt"/>
              </a:rPr>
              <a:t>T</a:t>
            </a:r>
            <a:r>
              <a:rPr lang="en-US" baseline="-25000" dirty="0">
                <a:latin typeface="+mn-lt"/>
              </a:rPr>
              <a:t>1</a:t>
            </a:r>
            <a:r>
              <a:rPr lang="en-US" dirty="0">
                <a:latin typeface="+mn-lt"/>
              </a:rPr>
              <a:t>′ and </a:t>
            </a:r>
            <a:r>
              <a:rPr lang="en-US" i="1" dirty="0">
                <a:latin typeface="+mn-lt"/>
              </a:rPr>
              <a:t>T</a:t>
            </a:r>
            <a:r>
              <a:rPr lang="en-US" baseline="-25000" dirty="0">
                <a:latin typeface="+mn-lt"/>
              </a:rPr>
              <a:t>2</a:t>
            </a:r>
            <a:r>
              <a:rPr lang="en-US" dirty="0">
                <a:latin typeface="+mn-lt"/>
              </a:rPr>
              <a:t>′ that </a:t>
            </a:r>
            <a:r>
              <a:rPr lang="en-US" dirty="0" smtClean="0">
                <a:latin typeface="+mn-lt"/>
              </a:rPr>
              <a:t>is in </a:t>
            </a:r>
            <a:r>
              <a:rPr lang="en-US" dirty="0">
                <a:latin typeface="+mn-lt"/>
              </a:rPr>
              <a:t>a state of deadlock (b) A wait-for graph for the partial schedule in (a</a:t>
            </a:r>
            <a:r>
              <a:rPr lang="en-US" dirty="0" smtClean="0">
                <a:latin typeface="+mn-lt"/>
              </a:rPr>
              <a:t>)</a:t>
            </a:r>
            <a:endParaRPr lang="en-US" dirty="0">
              <a:latin typeface="+mn-lt"/>
            </a:endParaRPr>
          </a:p>
        </p:txBody>
      </p:sp>
    </p:spTree>
    <p:extLst>
      <p:ext uri="{BB962C8B-B14F-4D97-AF65-F5344CB8AC3E}">
        <p14:creationId xmlns:p14="http://schemas.microsoft.com/office/powerpoint/2010/main" val="3202170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Dealing with Deadlock and Starvation </a:t>
            </a:r>
            <a:r>
              <a:rPr lang="en-US" sz="2000" b="0" dirty="0" smtClean="0"/>
              <a:t>(2 of 4)</a:t>
            </a:r>
            <a:endParaRPr lang="en-IN" sz="2000" b="0" dirty="0"/>
          </a:p>
        </p:txBody>
      </p:sp>
      <p:sp>
        <p:nvSpPr>
          <p:cNvPr id="6" name="Text Placeholder 5"/>
          <p:cNvSpPr>
            <a:spLocks noGrp="1"/>
          </p:cNvSpPr>
          <p:nvPr>
            <p:ph type="body" idx="1"/>
          </p:nvPr>
        </p:nvSpPr>
        <p:spPr/>
        <p:txBody>
          <a:bodyPr/>
          <a:lstStyle/>
          <a:p>
            <a:r>
              <a:rPr lang="en-US" sz="2400" dirty="0">
                <a:latin typeface="+mn-lt"/>
              </a:rPr>
              <a:t>Deadlock prevention protocols</a:t>
            </a:r>
          </a:p>
          <a:p>
            <a:pPr lvl="1"/>
            <a:r>
              <a:rPr lang="en-US" sz="2400" dirty="0">
                <a:latin typeface="+mn-lt"/>
              </a:rPr>
              <a:t>Every transaction locks all items it needs in advance</a:t>
            </a:r>
          </a:p>
          <a:p>
            <a:pPr lvl="1"/>
            <a:r>
              <a:rPr lang="en-US" sz="2400" dirty="0">
                <a:latin typeface="+mn-lt"/>
              </a:rPr>
              <a:t>Ordering all items in the database</a:t>
            </a:r>
          </a:p>
          <a:p>
            <a:pPr lvl="2"/>
            <a:r>
              <a:rPr lang="en-US" sz="2400" dirty="0">
                <a:latin typeface="+mn-lt"/>
              </a:rPr>
              <a:t>Transaction that needs several items will lock them in that order</a:t>
            </a:r>
          </a:p>
          <a:p>
            <a:pPr lvl="1"/>
            <a:r>
              <a:rPr lang="en-US" sz="2400" dirty="0">
                <a:latin typeface="+mn-lt"/>
              </a:rPr>
              <a:t>Both approaches impractical</a:t>
            </a:r>
          </a:p>
          <a:p>
            <a:r>
              <a:rPr lang="en-US" sz="2400" dirty="0">
                <a:latin typeface="+mn-lt"/>
              </a:rPr>
              <a:t>Protocols based on a timestamp</a:t>
            </a:r>
          </a:p>
          <a:p>
            <a:pPr lvl="1"/>
            <a:r>
              <a:rPr lang="en-US" sz="2400" dirty="0">
                <a:latin typeface="+mn-lt"/>
              </a:rPr>
              <a:t>Wait-die</a:t>
            </a:r>
          </a:p>
          <a:p>
            <a:pPr lvl="1"/>
            <a:r>
              <a:rPr lang="en-US" sz="2400" dirty="0" smtClean="0">
                <a:latin typeface="+mn-lt"/>
              </a:rPr>
              <a:t>Wound-wait</a:t>
            </a:r>
            <a:endParaRPr lang="en-US" sz="2400" dirty="0">
              <a:latin typeface="+mn-lt"/>
            </a:endParaRPr>
          </a:p>
        </p:txBody>
      </p:sp>
    </p:spTree>
    <p:extLst>
      <p:ext uri="{BB962C8B-B14F-4D97-AF65-F5344CB8AC3E}">
        <p14:creationId xmlns:p14="http://schemas.microsoft.com/office/powerpoint/2010/main" val="1996717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Deadlock and Starvation </a:t>
            </a:r>
            <a:r>
              <a:rPr lang="en-US" sz="2000" b="0" dirty="0" smtClean="0"/>
              <a:t>(</a:t>
            </a:r>
            <a:r>
              <a:rPr lang="en-US" sz="2000" b="0" dirty="0"/>
              <a:t>3</a:t>
            </a:r>
            <a:r>
              <a:rPr lang="en-US" sz="2000" b="0" dirty="0" smtClean="0"/>
              <a:t> of 4)</a:t>
            </a:r>
            <a:endParaRPr lang="en-IN" sz="2000" b="0" dirty="0"/>
          </a:p>
        </p:txBody>
      </p:sp>
      <p:sp>
        <p:nvSpPr>
          <p:cNvPr id="3" name="Text Placeholder 2"/>
          <p:cNvSpPr>
            <a:spLocks noGrp="1"/>
          </p:cNvSpPr>
          <p:nvPr>
            <p:ph type="body" idx="1"/>
          </p:nvPr>
        </p:nvSpPr>
        <p:spPr/>
        <p:txBody>
          <a:bodyPr/>
          <a:lstStyle/>
          <a:p>
            <a:r>
              <a:rPr lang="en-US" sz="2400" dirty="0">
                <a:latin typeface="+mn-lt"/>
              </a:rPr>
              <a:t>No waiting algorithm</a:t>
            </a:r>
          </a:p>
          <a:p>
            <a:pPr lvl="1"/>
            <a:r>
              <a:rPr lang="en-US" sz="2400" dirty="0">
                <a:latin typeface="+mn-lt"/>
              </a:rPr>
              <a:t>If transaction unable to obtain a lock, immediately aborted and restarted later</a:t>
            </a:r>
          </a:p>
          <a:p>
            <a:r>
              <a:rPr lang="en-US" sz="2400" dirty="0">
                <a:latin typeface="+mn-lt"/>
              </a:rPr>
              <a:t>Cautious waiting algorithm</a:t>
            </a:r>
          </a:p>
          <a:p>
            <a:pPr lvl="1"/>
            <a:r>
              <a:rPr lang="en-US" sz="2400" dirty="0">
                <a:latin typeface="+mn-lt"/>
              </a:rPr>
              <a:t>Deadlock-free</a:t>
            </a:r>
          </a:p>
          <a:p>
            <a:r>
              <a:rPr lang="en-US" sz="2400" dirty="0">
                <a:latin typeface="+mn-lt"/>
              </a:rPr>
              <a:t>Deadlock detection</a:t>
            </a:r>
          </a:p>
          <a:p>
            <a:pPr lvl="1"/>
            <a:r>
              <a:rPr lang="en-US" sz="2400" dirty="0">
                <a:latin typeface="+mn-lt"/>
              </a:rPr>
              <a:t>System checks to see if a state of deadlock exists</a:t>
            </a:r>
          </a:p>
          <a:p>
            <a:pPr lvl="1"/>
            <a:r>
              <a:rPr lang="en-US" sz="2400" dirty="0">
                <a:latin typeface="+mn-lt"/>
              </a:rPr>
              <a:t>Wait-for </a:t>
            </a:r>
            <a:r>
              <a:rPr lang="en-US" sz="2400" dirty="0" smtClean="0">
                <a:latin typeface="+mn-lt"/>
              </a:rPr>
              <a:t>graph</a:t>
            </a:r>
            <a:endParaRPr lang="en-US" sz="2400" dirty="0">
              <a:latin typeface="+mn-lt"/>
            </a:endParaRPr>
          </a:p>
        </p:txBody>
      </p:sp>
    </p:spTree>
    <p:extLst>
      <p:ext uri="{BB962C8B-B14F-4D97-AF65-F5344CB8AC3E}">
        <p14:creationId xmlns:p14="http://schemas.microsoft.com/office/powerpoint/2010/main" val="3193477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Deadlock and Starvation </a:t>
            </a:r>
            <a:r>
              <a:rPr lang="en-US" sz="2000" b="0" dirty="0" smtClean="0"/>
              <a:t>(</a:t>
            </a:r>
            <a:r>
              <a:rPr lang="en-US" sz="2000" b="0" dirty="0"/>
              <a:t>4</a:t>
            </a:r>
            <a:r>
              <a:rPr lang="en-US" sz="2000" b="0" dirty="0" smtClean="0"/>
              <a:t> of 4)</a:t>
            </a:r>
            <a:endParaRPr lang="en-IN" sz="2000" b="0" dirty="0"/>
          </a:p>
        </p:txBody>
      </p:sp>
      <p:sp>
        <p:nvSpPr>
          <p:cNvPr id="3" name="Text Placeholder 2"/>
          <p:cNvSpPr>
            <a:spLocks noGrp="1"/>
          </p:cNvSpPr>
          <p:nvPr>
            <p:ph type="body" idx="1"/>
          </p:nvPr>
        </p:nvSpPr>
        <p:spPr/>
        <p:txBody>
          <a:bodyPr/>
          <a:lstStyle/>
          <a:p>
            <a:r>
              <a:rPr lang="en-US" sz="2200" dirty="0">
                <a:latin typeface="+mn-lt"/>
              </a:rPr>
              <a:t>Victim selection</a:t>
            </a:r>
          </a:p>
          <a:p>
            <a:pPr lvl="1"/>
            <a:r>
              <a:rPr lang="en-US" sz="2200" dirty="0">
                <a:latin typeface="+mn-lt"/>
              </a:rPr>
              <a:t>Deciding which transaction to abort in case of deadlock</a:t>
            </a:r>
          </a:p>
          <a:p>
            <a:r>
              <a:rPr lang="en-US" sz="2200" dirty="0">
                <a:latin typeface="+mn-lt"/>
              </a:rPr>
              <a:t>Timeouts</a:t>
            </a:r>
          </a:p>
          <a:p>
            <a:pPr lvl="1"/>
            <a:r>
              <a:rPr lang="en-US" sz="2200" dirty="0">
                <a:latin typeface="+mn-lt"/>
              </a:rPr>
              <a:t>If system waits longer than a predefined time, it aborts the transaction</a:t>
            </a:r>
          </a:p>
          <a:p>
            <a:r>
              <a:rPr lang="en-US" sz="2200" dirty="0">
                <a:latin typeface="+mn-lt"/>
              </a:rPr>
              <a:t>Starvation</a:t>
            </a:r>
          </a:p>
          <a:p>
            <a:pPr lvl="1"/>
            <a:r>
              <a:rPr lang="en-US" sz="2200" dirty="0">
                <a:latin typeface="+mn-lt"/>
              </a:rPr>
              <a:t>Occurs if a transaction cannot proceed for an indefinite period of time while other transactions continue normally</a:t>
            </a:r>
          </a:p>
          <a:p>
            <a:pPr lvl="1"/>
            <a:r>
              <a:rPr lang="en-US" sz="2200" dirty="0">
                <a:latin typeface="+mn-lt"/>
              </a:rPr>
              <a:t>Solution: first-come-first-served </a:t>
            </a:r>
            <a:r>
              <a:rPr lang="en-US" sz="2200" dirty="0" smtClean="0">
                <a:latin typeface="+mn-lt"/>
              </a:rPr>
              <a:t>queue</a:t>
            </a:r>
            <a:endParaRPr lang="en-US" sz="2200" dirty="0">
              <a:latin typeface="+mn-lt"/>
            </a:endParaRPr>
          </a:p>
        </p:txBody>
      </p:sp>
    </p:spTree>
    <p:extLst>
      <p:ext uri="{BB962C8B-B14F-4D97-AF65-F5344CB8AC3E}">
        <p14:creationId xmlns:p14="http://schemas.microsoft.com/office/powerpoint/2010/main" val="3130002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21.2 Concurrency </a:t>
            </a:r>
            <a:r>
              <a:rPr lang="en-US" altLang="en-US" dirty="0"/>
              <a:t>Control </a:t>
            </a:r>
            <a:r>
              <a:rPr lang="en-US" altLang="en-US" dirty="0" smtClean="0"/>
              <a:t>Based on Timestamp Ordering </a:t>
            </a:r>
            <a:r>
              <a:rPr lang="en-US" altLang="en-US" sz="2000" b="0" dirty="0" smtClean="0"/>
              <a:t>(1 of 5)</a:t>
            </a:r>
            <a:endParaRPr lang="en-IN" sz="2000" b="0" dirty="0"/>
          </a:p>
        </p:txBody>
      </p:sp>
      <p:sp>
        <p:nvSpPr>
          <p:cNvPr id="5" name="Text Placeholder 4"/>
          <p:cNvSpPr>
            <a:spLocks noGrp="1"/>
          </p:cNvSpPr>
          <p:nvPr>
            <p:ph type="body" idx="1"/>
          </p:nvPr>
        </p:nvSpPr>
        <p:spPr/>
        <p:txBody>
          <a:bodyPr/>
          <a:lstStyle/>
          <a:p>
            <a:r>
              <a:rPr lang="en-US" altLang="en-US" sz="2400" dirty="0">
                <a:latin typeface="+mn-lt"/>
              </a:rPr>
              <a:t>Timestamp</a:t>
            </a:r>
          </a:p>
          <a:p>
            <a:pPr lvl="1"/>
            <a:r>
              <a:rPr lang="en-US" altLang="en-US" sz="2400" dirty="0">
                <a:latin typeface="+mn-lt"/>
              </a:rPr>
              <a:t>Unique identifier assigned by the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to identify a transaction</a:t>
            </a:r>
          </a:p>
          <a:p>
            <a:pPr lvl="1"/>
            <a:r>
              <a:rPr lang="en-US" altLang="en-US" sz="2400" dirty="0">
                <a:latin typeface="+mn-lt"/>
              </a:rPr>
              <a:t>Assigned in the order submitted</a:t>
            </a:r>
          </a:p>
          <a:p>
            <a:pPr lvl="1"/>
            <a:r>
              <a:rPr lang="en-US" altLang="en-US" sz="2400" dirty="0">
                <a:latin typeface="+mn-lt"/>
              </a:rPr>
              <a:t>Transaction start time</a:t>
            </a:r>
          </a:p>
          <a:p>
            <a:r>
              <a:rPr lang="en-US" altLang="en-US" sz="2400" dirty="0">
                <a:latin typeface="+mn-lt"/>
              </a:rPr>
              <a:t>Concurrency control techniques based on timestamps do not use locks</a:t>
            </a:r>
          </a:p>
          <a:p>
            <a:pPr lvl="1"/>
            <a:r>
              <a:rPr lang="en-US" altLang="en-US" sz="2400" dirty="0">
                <a:latin typeface="+mn-lt"/>
              </a:rPr>
              <a:t>Deadlocks cannot </a:t>
            </a:r>
            <a:r>
              <a:rPr lang="en-US" altLang="en-US" sz="2400" dirty="0" smtClean="0">
                <a:latin typeface="+mn-lt"/>
              </a:rPr>
              <a:t>occur</a:t>
            </a:r>
            <a:endParaRPr lang="en-US" altLang="en-US" sz="2400" dirty="0">
              <a:latin typeface="+mn-lt"/>
            </a:endParaRPr>
          </a:p>
        </p:txBody>
      </p:sp>
    </p:spTree>
    <p:extLst>
      <p:ext uri="{BB962C8B-B14F-4D97-AF65-F5344CB8AC3E}">
        <p14:creationId xmlns:p14="http://schemas.microsoft.com/office/powerpoint/2010/main" val="2972913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Text Placeholder 2"/>
          <p:cNvSpPr>
            <a:spLocks noGrp="1"/>
          </p:cNvSpPr>
          <p:nvPr>
            <p:ph type="body" idx="1"/>
          </p:nvPr>
        </p:nvSpPr>
        <p:spPr/>
        <p:txBody>
          <a:bodyPr/>
          <a:lstStyle/>
          <a:p>
            <a:r>
              <a:rPr lang="en-US" sz="2400" dirty="0">
                <a:latin typeface="+mn-lt"/>
              </a:rPr>
              <a:t>Concurrency control protocols</a:t>
            </a:r>
          </a:p>
          <a:p>
            <a:pPr lvl="1"/>
            <a:r>
              <a:rPr lang="en-US" sz="2400" dirty="0">
                <a:latin typeface="+mn-lt"/>
              </a:rPr>
              <a:t>Set of rules to guarantee serializability</a:t>
            </a:r>
          </a:p>
          <a:p>
            <a:r>
              <a:rPr lang="en-US" sz="2400" dirty="0">
                <a:latin typeface="+mn-lt"/>
              </a:rPr>
              <a:t>Two-phase locking protocols</a:t>
            </a:r>
          </a:p>
          <a:p>
            <a:pPr lvl="1"/>
            <a:r>
              <a:rPr lang="en-US" sz="2400" dirty="0">
                <a:latin typeface="+mn-lt"/>
              </a:rPr>
              <a:t>Lock data items to prevent concurrent access</a:t>
            </a:r>
          </a:p>
          <a:p>
            <a:r>
              <a:rPr lang="en-US" sz="2400" dirty="0">
                <a:latin typeface="+mn-lt"/>
              </a:rPr>
              <a:t>Timestamp</a:t>
            </a:r>
          </a:p>
          <a:p>
            <a:pPr lvl="1"/>
            <a:r>
              <a:rPr lang="en-US" sz="2400" dirty="0">
                <a:latin typeface="+mn-lt"/>
              </a:rPr>
              <a:t>Unique identifier for each transaction</a:t>
            </a:r>
          </a:p>
          <a:p>
            <a:r>
              <a:rPr lang="en-US" sz="2400" dirty="0">
                <a:latin typeface="+mn-lt"/>
              </a:rPr>
              <a:t>Multiversion currency control protocols</a:t>
            </a:r>
          </a:p>
          <a:p>
            <a:pPr lvl="1"/>
            <a:r>
              <a:rPr lang="en-US" sz="2400" dirty="0">
                <a:latin typeface="+mn-lt"/>
              </a:rPr>
              <a:t>Use multiple versions of a data item</a:t>
            </a:r>
          </a:p>
          <a:p>
            <a:r>
              <a:rPr lang="en-US" sz="2400" dirty="0">
                <a:latin typeface="+mn-lt"/>
              </a:rPr>
              <a:t>Validation or certification of a </a:t>
            </a:r>
            <a:r>
              <a:rPr lang="en-US" sz="2400" dirty="0" smtClean="0">
                <a:latin typeface="+mn-lt"/>
              </a:rPr>
              <a:t>transaction</a:t>
            </a:r>
            <a:endParaRPr lang="en-US" sz="2400" dirty="0">
              <a:latin typeface="+mn-lt"/>
            </a:endParaRPr>
          </a:p>
        </p:txBody>
      </p:sp>
    </p:spTree>
    <p:extLst>
      <p:ext uri="{BB962C8B-B14F-4D97-AF65-F5344CB8AC3E}">
        <p14:creationId xmlns:p14="http://schemas.microsoft.com/office/powerpoint/2010/main" val="2792324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Concurrency Control </a:t>
            </a:r>
            <a:r>
              <a:rPr lang="en-US" altLang="en-US" dirty="0" smtClean="0"/>
              <a:t>Based on </a:t>
            </a:r>
            <a:r>
              <a:rPr lang="en-US" altLang="en-US" dirty="0"/>
              <a:t>Timestamp Ordering </a:t>
            </a:r>
            <a:r>
              <a:rPr lang="en-US" altLang="en-US" sz="2000" b="0" dirty="0" smtClean="0"/>
              <a:t>(</a:t>
            </a:r>
            <a:r>
              <a:rPr lang="en-US" altLang="en-US" sz="2000" b="0" dirty="0"/>
              <a:t>2</a:t>
            </a:r>
            <a:r>
              <a:rPr lang="en-US" altLang="en-US" sz="2000" b="0" dirty="0" smtClean="0"/>
              <a:t> of 5)</a:t>
            </a:r>
            <a:endParaRPr lang="en-IN" sz="2000" b="0" dirty="0"/>
          </a:p>
        </p:txBody>
      </p:sp>
      <p:sp>
        <p:nvSpPr>
          <p:cNvPr id="5" name="Text Placeholder 4"/>
          <p:cNvSpPr>
            <a:spLocks noGrp="1"/>
          </p:cNvSpPr>
          <p:nvPr>
            <p:ph type="body" idx="1"/>
          </p:nvPr>
        </p:nvSpPr>
        <p:spPr/>
        <p:txBody>
          <a:bodyPr/>
          <a:lstStyle/>
          <a:p>
            <a:r>
              <a:rPr lang="en-US" altLang="en-US" sz="2400" dirty="0">
                <a:latin typeface="+mn-lt"/>
              </a:rPr>
              <a:t>Generating timestamps</a:t>
            </a:r>
          </a:p>
          <a:p>
            <a:pPr lvl="1"/>
            <a:r>
              <a:rPr lang="en-US" altLang="en-US" sz="2400" dirty="0">
                <a:latin typeface="+mn-lt"/>
              </a:rPr>
              <a:t>Counter incremented each time its value is assigned to a transaction</a:t>
            </a:r>
          </a:p>
          <a:p>
            <a:pPr lvl="1"/>
            <a:r>
              <a:rPr lang="en-US" altLang="en-US" sz="2400" dirty="0">
                <a:latin typeface="+mn-lt"/>
              </a:rPr>
              <a:t>Current date/time value of the system clock</a:t>
            </a:r>
          </a:p>
          <a:p>
            <a:pPr lvl="2"/>
            <a:r>
              <a:rPr lang="en-US" altLang="en-US" sz="2400" dirty="0">
                <a:latin typeface="+mn-lt"/>
              </a:rPr>
              <a:t>Ensure no two timestamps are generated during the same tick of the clock</a:t>
            </a:r>
          </a:p>
          <a:p>
            <a:r>
              <a:rPr lang="en-US" altLang="en-US" sz="2400" dirty="0">
                <a:latin typeface="+mn-lt"/>
              </a:rPr>
              <a:t>General approach</a:t>
            </a:r>
          </a:p>
          <a:p>
            <a:pPr lvl="1"/>
            <a:r>
              <a:rPr lang="en-US" altLang="en-US" sz="2400" dirty="0">
                <a:latin typeface="+mn-lt"/>
              </a:rPr>
              <a:t>Enforce equivalent serial order on the transactions based on their </a:t>
            </a:r>
            <a:r>
              <a:rPr lang="en-US" altLang="en-US" sz="2400" dirty="0" smtClean="0">
                <a:latin typeface="+mn-lt"/>
              </a:rPr>
              <a:t>timestamps</a:t>
            </a:r>
            <a:endParaRPr lang="en-US" altLang="en-US" sz="2400" dirty="0">
              <a:latin typeface="+mn-lt"/>
            </a:endParaRPr>
          </a:p>
        </p:txBody>
      </p:sp>
    </p:spTree>
    <p:extLst>
      <p:ext uri="{BB962C8B-B14F-4D97-AF65-F5344CB8AC3E}">
        <p14:creationId xmlns:p14="http://schemas.microsoft.com/office/powerpoint/2010/main" val="4225785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Concurrency Control </a:t>
            </a:r>
            <a:r>
              <a:rPr lang="en-US" altLang="en-US" dirty="0" smtClean="0"/>
              <a:t>Based on </a:t>
            </a:r>
            <a:r>
              <a:rPr lang="en-US" altLang="en-US" dirty="0"/>
              <a:t>Timestamp Ordering </a:t>
            </a:r>
            <a:r>
              <a:rPr lang="en-US" altLang="en-US" sz="2000" b="0" dirty="0" smtClean="0"/>
              <a:t>(</a:t>
            </a:r>
            <a:r>
              <a:rPr lang="en-US" altLang="en-US" sz="2000" b="0" dirty="0"/>
              <a:t>3</a:t>
            </a:r>
            <a:r>
              <a:rPr lang="en-US" altLang="en-US" sz="2000" b="0" dirty="0" smtClean="0"/>
              <a:t> of 5)</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Timestamp ordering (</a:t>
            </a:r>
            <a:r>
              <a:rPr lang="en-US" altLang="en-US" sz="2400" dirty="0" smtClean="0">
                <a:latin typeface="+mn-lt"/>
              </a:rPr>
              <a:t>T</a:t>
            </a:r>
            <a:r>
              <a:rPr lang="en-US" altLang="en-US" sz="100" dirty="0" smtClean="0">
                <a:latin typeface="+mn-lt"/>
              </a:rPr>
              <a:t> </a:t>
            </a:r>
            <a:r>
              <a:rPr lang="en-US" altLang="en-US" sz="2400" dirty="0" smtClean="0">
                <a:latin typeface="+mn-lt"/>
              </a:rPr>
              <a:t>O</a:t>
            </a:r>
            <a:r>
              <a:rPr lang="en-US" altLang="en-US" sz="2400" dirty="0">
                <a:latin typeface="+mn-lt"/>
              </a:rPr>
              <a:t>)</a:t>
            </a:r>
          </a:p>
          <a:p>
            <a:pPr lvl="1"/>
            <a:r>
              <a:rPr lang="en-US" altLang="en-US" sz="2400" dirty="0">
                <a:latin typeface="+mn-lt"/>
              </a:rPr>
              <a:t>Allows interleaving of transaction operations</a:t>
            </a:r>
          </a:p>
          <a:p>
            <a:pPr lvl="1"/>
            <a:r>
              <a:rPr lang="en-US" altLang="en-US" sz="2400" dirty="0">
                <a:latin typeface="+mn-lt"/>
              </a:rPr>
              <a:t>Must ensure timestamp order is followed for each pair of conflicting operations</a:t>
            </a:r>
          </a:p>
          <a:p>
            <a:r>
              <a:rPr lang="en-US" altLang="en-US" sz="2400" dirty="0">
                <a:latin typeface="+mn-lt"/>
              </a:rPr>
              <a:t>Each database item assigned two timestamp values</a:t>
            </a:r>
          </a:p>
          <a:p>
            <a:pPr lvl="1"/>
            <a:r>
              <a:rPr lang="en-US" altLang="en-US" sz="2400" dirty="0" smtClean="0">
                <a:latin typeface="+mn-lt"/>
              </a:rPr>
              <a:t>read_T</a:t>
            </a:r>
            <a:r>
              <a:rPr lang="en-US" altLang="en-US" sz="100" dirty="0" smtClean="0">
                <a:latin typeface="+mn-lt"/>
              </a:rPr>
              <a:t> </a:t>
            </a:r>
            <a:r>
              <a:rPr lang="en-US" altLang="en-US" sz="2400" dirty="0" smtClean="0">
                <a:latin typeface="+mn-lt"/>
              </a:rPr>
              <a:t>S(X</a:t>
            </a:r>
            <a:r>
              <a:rPr lang="en-US" altLang="en-US" sz="2400" dirty="0">
                <a:latin typeface="+mn-lt"/>
              </a:rPr>
              <a:t>)</a:t>
            </a:r>
          </a:p>
          <a:p>
            <a:pPr lvl="1"/>
            <a:r>
              <a:rPr lang="en-US" altLang="en-US" sz="2400" dirty="0" smtClean="0">
                <a:latin typeface="+mn-lt"/>
              </a:rPr>
              <a:t>write_T</a:t>
            </a:r>
            <a:r>
              <a:rPr lang="en-US" altLang="en-US" sz="100" dirty="0" smtClean="0">
                <a:latin typeface="+mn-lt"/>
              </a:rPr>
              <a:t> </a:t>
            </a:r>
            <a:r>
              <a:rPr lang="en-US" altLang="en-US" sz="2400" dirty="0" smtClean="0">
                <a:latin typeface="+mn-lt"/>
              </a:rPr>
              <a:t>S(X)</a:t>
            </a:r>
            <a:endParaRPr lang="en-US" altLang="en-US" sz="2400" dirty="0">
              <a:latin typeface="+mn-lt"/>
            </a:endParaRPr>
          </a:p>
        </p:txBody>
      </p:sp>
    </p:spTree>
    <p:extLst>
      <p:ext uri="{BB962C8B-B14F-4D97-AF65-F5344CB8AC3E}">
        <p14:creationId xmlns:p14="http://schemas.microsoft.com/office/powerpoint/2010/main" val="325701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Concurrency Control </a:t>
            </a:r>
            <a:r>
              <a:rPr lang="en-US" altLang="en-US" dirty="0" smtClean="0"/>
              <a:t>Based on </a:t>
            </a:r>
            <a:r>
              <a:rPr lang="en-US" altLang="en-US" dirty="0"/>
              <a:t>Timestamp Ordering </a:t>
            </a:r>
            <a:r>
              <a:rPr lang="en-US" altLang="en-US" sz="2000" b="0" dirty="0" smtClean="0"/>
              <a:t>(</a:t>
            </a:r>
            <a:r>
              <a:rPr lang="en-US" altLang="en-US" sz="2000" b="0" dirty="0"/>
              <a:t>4</a:t>
            </a:r>
            <a:r>
              <a:rPr lang="en-US" altLang="en-US" sz="2000" b="0" dirty="0" smtClean="0"/>
              <a:t> of 5)</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Basic </a:t>
            </a:r>
            <a:r>
              <a:rPr lang="en-US" altLang="en-US" sz="2400" dirty="0" smtClean="0">
                <a:latin typeface="+mn-lt"/>
              </a:rPr>
              <a:t>T</a:t>
            </a:r>
            <a:r>
              <a:rPr lang="en-US" altLang="en-US" sz="100" dirty="0" smtClean="0">
                <a:latin typeface="+mn-lt"/>
              </a:rPr>
              <a:t> </a:t>
            </a:r>
            <a:r>
              <a:rPr lang="en-US" altLang="en-US" sz="2400" dirty="0" smtClean="0">
                <a:latin typeface="+mn-lt"/>
              </a:rPr>
              <a:t>O </a:t>
            </a:r>
            <a:r>
              <a:rPr lang="en-US" altLang="en-US" sz="2400" dirty="0">
                <a:latin typeface="+mn-lt"/>
              </a:rPr>
              <a:t>algorithm</a:t>
            </a:r>
          </a:p>
          <a:p>
            <a:pPr lvl="1"/>
            <a:r>
              <a:rPr lang="en-US" sz="2400" dirty="0">
                <a:latin typeface="+mn-lt"/>
              </a:rPr>
              <a:t>If conflicting operations detected, later operation rejected by aborting transaction that issued it</a:t>
            </a:r>
          </a:p>
          <a:p>
            <a:pPr lvl="1"/>
            <a:r>
              <a:rPr lang="en-US" sz="2400" dirty="0">
                <a:latin typeface="+mn-lt"/>
              </a:rPr>
              <a:t>Schedules produced guaranteed to be conflict serializable</a:t>
            </a:r>
          </a:p>
          <a:p>
            <a:pPr lvl="1"/>
            <a:r>
              <a:rPr lang="en-US" altLang="en-US" sz="2400" dirty="0">
                <a:latin typeface="+mn-lt"/>
              </a:rPr>
              <a:t>Starvation may occur</a:t>
            </a:r>
          </a:p>
          <a:p>
            <a:r>
              <a:rPr lang="en-US" altLang="en-US" sz="2400" dirty="0">
                <a:latin typeface="+mn-lt"/>
              </a:rPr>
              <a:t>Strict </a:t>
            </a:r>
            <a:r>
              <a:rPr lang="en-US" altLang="en-US" sz="2400" dirty="0" smtClean="0">
                <a:latin typeface="+mn-lt"/>
              </a:rPr>
              <a:t>T</a:t>
            </a:r>
            <a:r>
              <a:rPr lang="en-US" altLang="en-US" sz="100" dirty="0" smtClean="0">
                <a:latin typeface="+mn-lt"/>
              </a:rPr>
              <a:t> </a:t>
            </a:r>
            <a:r>
              <a:rPr lang="en-US" altLang="en-US" sz="2400" dirty="0" smtClean="0">
                <a:latin typeface="+mn-lt"/>
              </a:rPr>
              <a:t>O </a:t>
            </a:r>
            <a:r>
              <a:rPr lang="en-US" altLang="en-US" sz="2400" dirty="0">
                <a:latin typeface="+mn-lt"/>
              </a:rPr>
              <a:t>algorithm</a:t>
            </a:r>
          </a:p>
          <a:p>
            <a:pPr lvl="1"/>
            <a:r>
              <a:rPr lang="en-US" altLang="en-US" sz="2400" dirty="0">
                <a:latin typeface="+mn-lt"/>
              </a:rPr>
              <a:t>Ensures schedules are both strict and conflict </a:t>
            </a:r>
            <a:r>
              <a:rPr lang="en-US" altLang="en-US" sz="2400" dirty="0" smtClean="0">
                <a:latin typeface="+mn-lt"/>
              </a:rPr>
              <a:t>serializable</a:t>
            </a:r>
            <a:endParaRPr lang="en-US" altLang="en-US" sz="2400" dirty="0">
              <a:latin typeface="+mn-lt"/>
            </a:endParaRPr>
          </a:p>
        </p:txBody>
      </p:sp>
    </p:spTree>
    <p:extLst>
      <p:ext uri="{BB962C8B-B14F-4D97-AF65-F5344CB8AC3E}">
        <p14:creationId xmlns:p14="http://schemas.microsoft.com/office/powerpoint/2010/main" val="189624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Concurrency Control </a:t>
            </a:r>
            <a:r>
              <a:rPr lang="en-US" altLang="en-US" dirty="0" smtClean="0"/>
              <a:t>Based on </a:t>
            </a:r>
            <a:r>
              <a:rPr lang="en-US" altLang="en-US" dirty="0"/>
              <a:t>Timestamp Ordering </a:t>
            </a:r>
            <a:r>
              <a:rPr lang="en-US" altLang="en-US" sz="2000" b="0" dirty="0" smtClean="0"/>
              <a:t>(</a:t>
            </a:r>
            <a:r>
              <a:rPr lang="en-US" altLang="en-US" sz="2000" b="0" dirty="0"/>
              <a:t>5</a:t>
            </a:r>
            <a:r>
              <a:rPr lang="en-US" altLang="en-US" sz="2000" b="0" dirty="0" smtClean="0"/>
              <a:t> of 5)</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Thomas’s write rule</a:t>
            </a:r>
          </a:p>
          <a:p>
            <a:pPr lvl="1"/>
            <a:r>
              <a:rPr lang="en-US" altLang="en-US" sz="2400" dirty="0">
                <a:latin typeface="+mn-lt"/>
              </a:rPr>
              <a:t>Modification of basic </a:t>
            </a:r>
            <a:r>
              <a:rPr lang="en-US" altLang="en-US" sz="2400" dirty="0" smtClean="0">
                <a:latin typeface="+mn-lt"/>
              </a:rPr>
              <a:t>T</a:t>
            </a:r>
            <a:r>
              <a:rPr lang="en-US" altLang="en-US" sz="100" dirty="0" smtClean="0">
                <a:latin typeface="+mn-lt"/>
              </a:rPr>
              <a:t> </a:t>
            </a:r>
            <a:r>
              <a:rPr lang="en-US" altLang="en-US" sz="2400" dirty="0" smtClean="0">
                <a:latin typeface="+mn-lt"/>
              </a:rPr>
              <a:t>O </a:t>
            </a:r>
            <a:r>
              <a:rPr lang="en-US" altLang="en-US" sz="2400" dirty="0">
                <a:latin typeface="+mn-lt"/>
              </a:rPr>
              <a:t>algorithm</a:t>
            </a:r>
          </a:p>
          <a:p>
            <a:pPr lvl="1"/>
            <a:r>
              <a:rPr lang="en-US" altLang="en-US" sz="2400" dirty="0">
                <a:latin typeface="+mn-lt"/>
              </a:rPr>
              <a:t>Does not enforce conflict serializability</a:t>
            </a:r>
          </a:p>
          <a:p>
            <a:pPr lvl="1"/>
            <a:r>
              <a:rPr lang="en-US" altLang="en-US" sz="2400" dirty="0">
                <a:latin typeface="+mn-lt"/>
              </a:rPr>
              <a:t>Rejects fewer write operations by modifying checks for write_item(X) </a:t>
            </a:r>
            <a:r>
              <a:rPr lang="en-US" altLang="en-US" sz="2400" dirty="0" smtClean="0">
                <a:latin typeface="+mn-lt"/>
              </a:rPr>
              <a:t>operation</a:t>
            </a:r>
            <a:endParaRPr lang="en-US" altLang="en-US" sz="2400" dirty="0">
              <a:latin typeface="+mn-lt"/>
            </a:endParaRPr>
          </a:p>
        </p:txBody>
      </p:sp>
    </p:spTree>
    <p:extLst>
      <p:ext uri="{BB962C8B-B14F-4D97-AF65-F5344CB8AC3E}">
        <p14:creationId xmlns:p14="http://schemas.microsoft.com/office/powerpoint/2010/main" val="393000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21.3 Multiversion Concurrency Control Techniques </a:t>
            </a:r>
            <a:r>
              <a:rPr lang="en-US" altLang="en-US" sz="2000" b="0" dirty="0" smtClean="0"/>
              <a:t>(1 of 3)</a:t>
            </a:r>
            <a:endParaRPr lang="en-IN" sz="2000" dirty="0"/>
          </a:p>
        </p:txBody>
      </p:sp>
      <p:sp>
        <p:nvSpPr>
          <p:cNvPr id="5" name="Text Placeholder 4"/>
          <p:cNvSpPr>
            <a:spLocks noGrp="1"/>
          </p:cNvSpPr>
          <p:nvPr>
            <p:ph type="body" idx="1"/>
          </p:nvPr>
        </p:nvSpPr>
        <p:spPr>
          <a:xfrm>
            <a:off x="457200" y="1600200"/>
            <a:ext cx="8229600" cy="4668715"/>
          </a:xfrm>
        </p:spPr>
        <p:txBody>
          <a:bodyPr/>
          <a:lstStyle/>
          <a:p>
            <a:r>
              <a:rPr lang="en-US" altLang="en-US" sz="2400" dirty="0" smtClean="0">
                <a:latin typeface="+mn-lt"/>
              </a:rPr>
              <a:t>Several versions of an item are kept by a system</a:t>
            </a:r>
          </a:p>
          <a:p>
            <a:r>
              <a:rPr lang="en-US" altLang="en-US" sz="2400" dirty="0" smtClean="0">
                <a:latin typeface="+mn-lt"/>
              </a:rPr>
              <a:t>Some read operations that would be rejected in other techniques can be accepted by reading an older version of the item</a:t>
            </a:r>
          </a:p>
          <a:p>
            <a:pPr lvl="1"/>
            <a:r>
              <a:rPr lang="en-US" altLang="en-US" sz="2400" dirty="0" smtClean="0">
                <a:latin typeface="+mn-lt"/>
              </a:rPr>
              <a:t>Maintains serializability</a:t>
            </a:r>
          </a:p>
          <a:p>
            <a:r>
              <a:rPr lang="en-US" altLang="en-US" sz="2400" dirty="0" smtClean="0">
                <a:latin typeface="+mn-lt"/>
              </a:rPr>
              <a:t>More storage is needed</a:t>
            </a:r>
          </a:p>
          <a:p>
            <a:r>
              <a:rPr lang="en-US" altLang="en-US" sz="2400" dirty="0" smtClean="0">
                <a:latin typeface="+mn-lt"/>
              </a:rPr>
              <a:t>Multiversion currency control scheme types</a:t>
            </a:r>
          </a:p>
          <a:p>
            <a:pPr lvl="1"/>
            <a:r>
              <a:rPr lang="en-US" altLang="en-US" sz="2400" dirty="0" smtClean="0">
                <a:latin typeface="+mn-lt"/>
              </a:rPr>
              <a:t>Based on timestamp ordering</a:t>
            </a:r>
          </a:p>
          <a:p>
            <a:pPr lvl="1"/>
            <a:r>
              <a:rPr lang="en-US" altLang="en-US" sz="2400" dirty="0" smtClean="0">
                <a:latin typeface="+mn-lt"/>
              </a:rPr>
              <a:t>Based on two-phase locking</a:t>
            </a:r>
          </a:p>
          <a:p>
            <a:pPr lvl="1"/>
            <a:r>
              <a:rPr lang="en-US" altLang="en-US" sz="2400" dirty="0" smtClean="0">
                <a:latin typeface="+mn-lt"/>
              </a:rPr>
              <a:t>Validation and snapshot isolation techniques</a:t>
            </a:r>
            <a:endParaRPr lang="en-US" altLang="en-US" sz="2400" dirty="0">
              <a:latin typeface="+mn-lt"/>
            </a:endParaRPr>
          </a:p>
        </p:txBody>
      </p:sp>
    </p:spTree>
    <p:extLst>
      <p:ext uri="{BB962C8B-B14F-4D97-AF65-F5344CB8AC3E}">
        <p14:creationId xmlns:p14="http://schemas.microsoft.com/office/powerpoint/2010/main" val="3330085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Multiversion </a:t>
            </a:r>
            <a:r>
              <a:rPr lang="en-US" altLang="en-US" dirty="0" smtClean="0"/>
              <a:t>Concurrency Control </a:t>
            </a:r>
            <a:r>
              <a:rPr lang="en-US" altLang="en-US" dirty="0"/>
              <a:t>Techniques </a:t>
            </a:r>
            <a:r>
              <a:rPr lang="en-US" altLang="en-US" sz="2000" b="0" dirty="0" smtClean="0"/>
              <a:t>(2 of 3)</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Multiversion technique based on timestamp ordering</a:t>
            </a:r>
          </a:p>
          <a:p>
            <a:pPr lvl="1"/>
            <a:r>
              <a:rPr lang="en-US" altLang="en-US" sz="2400" dirty="0">
                <a:latin typeface="+mn-lt"/>
              </a:rPr>
              <a:t>Two timestamps associated with each version are kept</a:t>
            </a:r>
          </a:p>
          <a:p>
            <a:pPr lvl="2"/>
            <a:r>
              <a:rPr lang="en-US" altLang="en-US" sz="2400" dirty="0" smtClean="0">
                <a:latin typeface="+mn-lt"/>
              </a:rPr>
              <a:t>read_T</a:t>
            </a:r>
            <a:r>
              <a:rPr lang="en-US" altLang="en-US" sz="100" dirty="0" smtClean="0">
                <a:latin typeface="+mn-lt"/>
              </a:rPr>
              <a:t> </a:t>
            </a:r>
            <a:r>
              <a:rPr lang="en-US" altLang="en-US" sz="2400" dirty="0" smtClean="0">
                <a:latin typeface="+mn-lt"/>
              </a:rPr>
              <a:t>S(X</a:t>
            </a:r>
            <a:r>
              <a:rPr lang="en-US" altLang="en-US" sz="2400" baseline="-25000" dirty="0" smtClean="0">
                <a:latin typeface="+mn-lt"/>
              </a:rPr>
              <a:t>i</a:t>
            </a:r>
            <a:r>
              <a:rPr lang="en-US" altLang="en-US" sz="2400" dirty="0">
                <a:latin typeface="+mn-lt"/>
              </a:rPr>
              <a:t>)</a:t>
            </a:r>
          </a:p>
          <a:p>
            <a:pPr lvl="2"/>
            <a:r>
              <a:rPr lang="en-US" altLang="en-US" sz="2400" dirty="0" smtClean="0">
                <a:latin typeface="+mn-lt"/>
              </a:rPr>
              <a:t>write_T</a:t>
            </a:r>
            <a:r>
              <a:rPr lang="en-US" altLang="en-US" sz="100" dirty="0" smtClean="0">
                <a:latin typeface="+mn-lt"/>
              </a:rPr>
              <a:t> </a:t>
            </a:r>
            <a:r>
              <a:rPr lang="en-US" altLang="en-US" sz="2400" dirty="0" smtClean="0">
                <a:latin typeface="+mn-lt"/>
              </a:rPr>
              <a:t>S(X</a:t>
            </a:r>
            <a:r>
              <a:rPr lang="en-US" altLang="en-US" sz="2400" baseline="-25000" dirty="0" smtClean="0">
                <a:latin typeface="+mn-lt"/>
              </a:rPr>
              <a:t>i</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133372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Multiversion </a:t>
            </a:r>
            <a:r>
              <a:rPr lang="en-US" altLang="en-US" dirty="0" smtClean="0"/>
              <a:t>Concurrency Control </a:t>
            </a:r>
            <a:r>
              <a:rPr lang="en-US" altLang="en-US" dirty="0"/>
              <a:t>Techniques </a:t>
            </a:r>
            <a:r>
              <a:rPr lang="en-US" altLang="en-US" sz="2000" b="0" dirty="0" smtClean="0"/>
              <a:t>(</a:t>
            </a:r>
            <a:r>
              <a:rPr lang="en-US" altLang="en-US" sz="2000" b="0" dirty="0"/>
              <a:t>3</a:t>
            </a:r>
            <a:r>
              <a:rPr lang="en-US" altLang="en-US" sz="2000" b="0" dirty="0" smtClean="0"/>
              <a:t> of 3)</a:t>
            </a:r>
            <a:endParaRPr lang="en-IN" sz="2000" b="0" dirty="0"/>
          </a:p>
        </p:txBody>
      </p:sp>
      <p:sp>
        <p:nvSpPr>
          <p:cNvPr id="4" name="Text Placeholder 3"/>
          <p:cNvSpPr>
            <a:spLocks noGrp="1"/>
          </p:cNvSpPr>
          <p:nvPr>
            <p:ph type="body" idx="1"/>
          </p:nvPr>
        </p:nvSpPr>
        <p:spPr>
          <a:xfrm>
            <a:off x="457200" y="1600201"/>
            <a:ext cx="8229600" cy="967154"/>
          </a:xfrm>
        </p:spPr>
        <p:txBody>
          <a:bodyPr/>
          <a:lstStyle/>
          <a:p>
            <a:pPr lvl="1"/>
            <a:r>
              <a:rPr lang="en-US" altLang="en-US" sz="2400" dirty="0">
                <a:latin typeface="+mn-lt"/>
              </a:rPr>
              <a:t>Multiversion two-phase locking using certify locks</a:t>
            </a:r>
          </a:p>
          <a:p>
            <a:pPr lvl="2"/>
            <a:r>
              <a:rPr lang="en-US" altLang="en-US" sz="2400" dirty="0">
                <a:latin typeface="+mn-lt"/>
              </a:rPr>
              <a:t>Three locking modes: read, write, and </a:t>
            </a:r>
            <a:r>
              <a:rPr lang="en-US" altLang="en-US" sz="2400" dirty="0" smtClean="0">
                <a:latin typeface="+mn-lt"/>
              </a:rPr>
              <a:t>certify</a:t>
            </a:r>
            <a:endParaRPr lang="en-US" altLang="en-US" sz="2400" dirty="0">
              <a:latin typeface="+mn-lt"/>
            </a:endParaRPr>
          </a:p>
        </p:txBody>
      </p:sp>
      <p:pic>
        <p:nvPicPr>
          <p:cNvPr id="6" name="Picture 5" descr="has lock compatibility table for read and write locking scheme.  has lock compatibility table for read, write, and certify locking scheme. Example A, is as follows: A Table has 2 rows and 2 columns. The rows have the following heading from top to bottom. Read, Write. The columns have the following headings from left to right. Read, Write. The row entries are as follows. Row 1, Read. Read, Yes. Write, No. Row 2, Write. Read, No. Write, No. Example B, is as follows: A Table has 3 rows and 3 columns. The rows have the following heading from top to bottom. Read, Write, Certify. The columns have the following headings from left to right. Read, Write, Certify. The row entries are as follows. Row 1, Read. Read, Yes. Write, Yes. Certify, No. Row 2, Write. Read, Yes. Write, No. Certify, No. Row 3, Certify. Read, No. Write, No. Certify, No."/>
          <p:cNvPicPr>
            <a:picLocks noChangeAspect="1"/>
          </p:cNvPicPr>
          <p:nvPr/>
        </p:nvPicPr>
        <p:blipFill>
          <a:blip r:embed="rId2"/>
          <a:stretch>
            <a:fillRect/>
          </a:stretch>
        </p:blipFill>
        <p:spPr>
          <a:xfrm>
            <a:off x="2727613" y="2705178"/>
            <a:ext cx="3688773" cy="2892136"/>
          </a:xfrm>
          <a:prstGeom prst="rect">
            <a:avLst/>
          </a:prstGeom>
        </p:spPr>
      </p:pic>
      <p:sp>
        <p:nvSpPr>
          <p:cNvPr id="5" name="Text Placeholder 4"/>
          <p:cNvSpPr>
            <a:spLocks noGrp="1"/>
          </p:cNvSpPr>
          <p:nvPr>
            <p:ph type="body" idx="2"/>
          </p:nvPr>
        </p:nvSpPr>
        <p:spPr>
          <a:xfrm>
            <a:off x="457200" y="5735138"/>
            <a:ext cx="8229600" cy="606669"/>
          </a:xfrm>
        </p:spPr>
        <p:txBody>
          <a:bodyPr/>
          <a:lstStyle/>
          <a:p>
            <a:pPr marL="0" indent="0">
              <a:buNone/>
            </a:pPr>
            <a:r>
              <a:rPr lang="en-US" b="1" dirty="0">
                <a:latin typeface="+mn-lt"/>
              </a:rPr>
              <a:t>Figure 21.6</a:t>
            </a:r>
            <a:r>
              <a:rPr lang="en-US" dirty="0">
                <a:latin typeface="+mn-lt"/>
              </a:rPr>
              <a:t> Lock compatibility tables (a) Lock compatibility table for read/write locking scheme (b) Lock compatibility table for read/write/certify locking </a:t>
            </a:r>
            <a:r>
              <a:rPr lang="en-US" dirty="0" smtClean="0">
                <a:latin typeface="+mn-lt"/>
              </a:rPr>
              <a:t>scheme</a:t>
            </a:r>
            <a:endParaRPr lang="en-US" dirty="0">
              <a:latin typeface="+mn-lt"/>
            </a:endParaRPr>
          </a:p>
        </p:txBody>
      </p:sp>
    </p:spTree>
    <p:extLst>
      <p:ext uri="{BB962C8B-B14F-4D97-AF65-F5344CB8AC3E}">
        <p14:creationId xmlns:p14="http://schemas.microsoft.com/office/powerpoint/2010/main" val="4254250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smtClean="0"/>
              <a:t>21.4 Validation (Optimistic) Techniques and Snapshot Isolation Concurrency Control</a:t>
            </a:r>
            <a:endParaRPr lang="en-IN" sz="3200" dirty="0"/>
          </a:p>
        </p:txBody>
      </p:sp>
      <p:sp>
        <p:nvSpPr>
          <p:cNvPr id="6" name="Text Placeholder 5"/>
          <p:cNvSpPr>
            <a:spLocks noGrp="1"/>
          </p:cNvSpPr>
          <p:nvPr>
            <p:ph type="body" idx="1"/>
          </p:nvPr>
        </p:nvSpPr>
        <p:spPr/>
        <p:txBody>
          <a:bodyPr/>
          <a:lstStyle/>
          <a:p>
            <a:r>
              <a:rPr lang="en-US" sz="2400" dirty="0" smtClean="0">
                <a:latin typeface="+mn-lt"/>
              </a:rPr>
              <a:t>Optimistic techniques</a:t>
            </a:r>
          </a:p>
          <a:p>
            <a:pPr lvl="1"/>
            <a:r>
              <a:rPr lang="en-US" sz="2400" dirty="0" smtClean="0">
                <a:latin typeface="+mn-lt"/>
              </a:rPr>
              <a:t>Also called validation or certification techniques</a:t>
            </a:r>
          </a:p>
          <a:p>
            <a:pPr lvl="1"/>
            <a:r>
              <a:rPr lang="en-US" sz="2400" dirty="0" smtClean="0">
                <a:latin typeface="+mn-lt"/>
              </a:rPr>
              <a:t>No checking is done while the transaction is executing</a:t>
            </a:r>
          </a:p>
          <a:p>
            <a:pPr lvl="1"/>
            <a:r>
              <a:rPr lang="en-US" altLang="en-US" sz="2400" dirty="0" smtClean="0">
                <a:latin typeface="+mn-lt"/>
              </a:rPr>
              <a:t>Updates not applied directly to the database until finished transaction is validated</a:t>
            </a:r>
          </a:p>
          <a:p>
            <a:pPr lvl="2"/>
            <a:r>
              <a:rPr lang="en-US" altLang="en-US" sz="2400" dirty="0" smtClean="0">
                <a:latin typeface="+mn-lt"/>
              </a:rPr>
              <a:t>All updates applied to local copies of data items</a:t>
            </a:r>
          </a:p>
          <a:p>
            <a:pPr lvl="1"/>
            <a:r>
              <a:rPr lang="en-US" altLang="en-US" sz="2400" dirty="0" smtClean="0">
                <a:latin typeface="+mn-lt"/>
              </a:rPr>
              <a:t>Validation phase checks whether any of transaction’s updates violate serializability</a:t>
            </a:r>
          </a:p>
          <a:p>
            <a:pPr lvl="2"/>
            <a:r>
              <a:rPr lang="en-US" altLang="en-US" sz="2400" dirty="0" smtClean="0">
                <a:latin typeface="+mn-lt"/>
              </a:rPr>
              <a:t>Transaction committed or aborted based on result</a:t>
            </a:r>
            <a:endParaRPr lang="en-US" altLang="en-US" sz="2400" dirty="0">
              <a:latin typeface="+mn-lt"/>
            </a:endParaRPr>
          </a:p>
        </p:txBody>
      </p:sp>
    </p:spTree>
    <p:extLst>
      <p:ext uri="{BB962C8B-B14F-4D97-AF65-F5344CB8AC3E}">
        <p14:creationId xmlns:p14="http://schemas.microsoft.com/office/powerpoint/2010/main" val="1579938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Concurrency Control Based on Snapshot Isolation</a:t>
            </a:r>
            <a:endParaRPr lang="en-IN" dirty="0"/>
          </a:p>
        </p:txBody>
      </p:sp>
      <p:sp>
        <p:nvSpPr>
          <p:cNvPr id="3" name="Text Placeholder 2"/>
          <p:cNvSpPr>
            <a:spLocks noGrp="1"/>
          </p:cNvSpPr>
          <p:nvPr>
            <p:ph type="body" idx="1"/>
          </p:nvPr>
        </p:nvSpPr>
        <p:spPr/>
        <p:txBody>
          <a:bodyPr/>
          <a:lstStyle/>
          <a:p>
            <a:r>
              <a:rPr lang="en-US" sz="2400" dirty="0">
                <a:latin typeface="+mn-lt"/>
              </a:rPr>
              <a:t>Transaction sees data items based on committed values of the items in the database snapshot</a:t>
            </a:r>
          </a:p>
          <a:p>
            <a:pPr lvl="1"/>
            <a:r>
              <a:rPr lang="en-US" altLang="en-US" sz="2400" dirty="0">
                <a:latin typeface="+mn-lt"/>
              </a:rPr>
              <a:t>Does not see updates that occur after transaction starts</a:t>
            </a:r>
          </a:p>
          <a:p>
            <a:r>
              <a:rPr lang="en-US" altLang="en-US" sz="2400" dirty="0">
                <a:latin typeface="+mn-lt"/>
              </a:rPr>
              <a:t>Read operations do not require read locks</a:t>
            </a:r>
          </a:p>
          <a:p>
            <a:pPr lvl="1"/>
            <a:r>
              <a:rPr lang="en-US" altLang="en-US" sz="2400" dirty="0">
                <a:latin typeface="+mn-lt"/>
              </a:rPr>
              <a:t>Write operations require write locks</a:t>
            </a:r>
          </a:p>
          <a:p>
            <a:r>
              <a:rPr lang="en-US" altLang="en-US" sz="2400" dirty="0">
                <a:latin typeface="+mn-lt"/>
              </a:rPr>
              <a:t>Temporary version store keeps track of older versions of updated items</a:t>
            </a:r>
          </a:p>
          <a:p>
            <a:r>
              <a:rPr lang="en-US" altLang="en-US" sz="2400" dirty="0">
                <a:latin typeface="+mn-lt"/>
              </a:rPr>
              <a:t>Variation: serializable snapshot isolation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I)</a:t>
            </a:r>
            <a:endParaRPr lang="en-US" altLang="en-US" sz="2400" dirty="0">
              <a:latin typeface="+mn-lt"/>
            </a:endParaRPr>
          </a:p>
        </p:txBody>
      </p:sp>
    </p:spTree>
    <p:extLst>
      <p:ext uri="{BB962C8B-B14F-4D97-AF65-F5344CB8AC3E}">
        <p14:creationId xmlns:p14="http://schemas.microsoft.com/office/powerpoint/2010/main" val="1644710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21.5 Granularity </a:t>
            </a:r>
            <a:r>
              <a:rPr lang="en-US" altLang="en-US" dirty="0"/>
              <a:t>of Data Items </a:t>
            </a:r>
            <a:r>
              <a:rPr lang="en-US" altLang="en-US" dirty="0" smtClean="0"/>
              <a:t>and</a:t>
            </a:r>
            <a:r>
              <a:rPr lang="en-US" altLang="en-US" baseline="0" dirty="0" smtClean="0"/>
              <a:t> </a:t>
            </a:r>
            <a:r>
              <a:rPr lang="en-US" altLang="en-US" dirty="0" smtClean="0"/>
              <a:t>Multiple </a:t>
            </a:r>
            <a:r>
              <a:rPr lang="en-US" altLang="en-US" dirty="0"/>
              <a:t>Granularity Locking</a:t>
            </a:r>
            <a:endParaRPr lang="en-IN" dirty="0"/>
          </a:p>
        </p:txBody>
      </p:sp>
      <p:sp>
        <p:nvSpPr>
          <p:cNvPr id="5" name="Text Placeholder 4"/>
          <p:cNvSpPr>
            <a:spLocks noGrp="1"/>
          </p:cNvSpPr>
          <p:nvPr>
            <p:ph type="body" idx="1"/>
          </p:nvPr>
        </p:nvSpPr>
        <p:spPr/>
        <p:txBody>
          <a:bodyPr/>
          <a:lstStyle/>
          <a:p>
            <a:r>
              <a:rPr lang="en-US" altLang="en-US" sz="2400" dirty="0">
                <a:latin typeface="+mn-lt"/>
              </a:rPr>
              <a:t>Size of data items known as granularity</a:t>
            </a:r>
          </a:p>
          <a:p>
            <a:pPr lvl="1"/>
            <a:r>
              <a:rPr lang="en-US" altLang="en-US" sz="2400" dirty="0">
                <a:latin typeface="+mn-lt"/>
              </a:rPr>
              <a:t>Fine (small)</a:t>
            </a:r>
          </a:p>
          <a:p>
            <a:pPr lvl="1"/>
            <a:r>
              <a:rPr lang="en-US" altLang="en-US" sz="2400" dirty="0">
                <a:latin typeface="+mn-lt"/>
              </a:rPr>
              <a:t>Coarse (large)</a:t>
            </a:r>
          </a:p>
          <a:p>
            <a:r>
              <a:rPr lang="en-US" altLang="en-US" sz="2400" dirty="0">
                <a:latin typeface="+mn-lt"/>
              </a:rPr>
              <a:t>Larger the data item size, lower the degree of concurrency permitted</a:t>
            </a:r>
          </a:p>
          <a:p>
            <a:pPr lvl="1"/>
            <a:r>
              <a:rPr lang="en-US" altLang="en-US" sz="2400" dirty="0">
                <a:latin typeface="+mn-lt"/>
              </a:rPr>
              <a:t>Example: entire disk block locked</a:t>
            </a:r>
          </a:p>
          <a:p>
            <a:r>
              <a:rPr lang="en-US" altLang="en-US" sz="2400" dirty="0">
                <a:latin typeface="+mn-lt"/>
              </a:rPr>
              <a:t>Smaller the data item size, more locks required</a:t>
            </a:r>
          </a:p>
          <a:p>
            <a:pPr lvl="1"/>
            <a:r>
              <a:rPr lang="en-US" altLang="en-US" sz="2400" dirty="0">
                <a:latin typeface="+mn-lt"/>
              </a:rPr>
              <a:t>Higher overhead</a:t>
            </a:r>
          </a:p>
          <a:p>
            <a:r>
              <a:rPr lang="en-US" altLang="en-US" sz="2400" dirty="0">
                <a:latin typeface="+mn-lt"/>
              </a:rPr>
              <a:t>Best item size depends on transaction </a:t>
            </a:r>
            <a:r>
              <a:rPr lang="en-US" altLang="en-US" sz="2400" dirty="0" smtClean="0">
                <a:latin typeface="+mn-lt"/>
              </a:rPr>
              <a:t>type</a:t>
            </a:r>
            <a:endParaRPr lang="en-US" altLang="en-US" sz="2400" dirty="0">
              <a:latin typeface="+mn-lt"/>
            </a:endParaRPr>
          </a:p>
        </p:txBody>
      </p:sp>
    </p:spTree>
    <p:extLst>
      <p:ext uri="{BB962C8B-B14F-4D97-AF65-F5344CB8AC3E}">
        <p14:creationId xmlns:p14="http://schemas.microsoft.com/office/powerpoint/2010/main" val="3603656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t>21.1 Two-Phase </a:t>
            </a:r>
            <a:r>
              <a:rPr lang="en-US" altLang="en-US" dirty="0"/>
              <a:t>Locking </a:t>
            </a:r>
            <a:r>
              <a:rPr lang="en-US" altLang="en-US" dirty="0" smtClean="0"/>
              <a:t>Techniques for Concurrency Control </a:t>
            </a:r>
            <a:r>
              <a:rPr lang="en-US" altLang="en-US" sz="2000" b="0" dirty="0" smtClean="0"/>
              <a:t>(1 of 5)</a:t>
            </a:r>
            <a:endParaRPr lang="en-IN" sz="2000" b="0" dirty="0"/>
          </a:p>
        </p:txBody>
      </p:sp>
      <p:sp>
        <p:nvSpPr>
          <p:cNvPr id="7" name="Text Placeholder 6"/>
          <p:cNvSpPr>
            <a:spLocks noGrp="1"/>
          </p:cNvSpPr>
          <p:nvPr>
            <p:ph type="body" idx="1"/>
          </p:nvPr>
        </p:nvSpPr>
        <p:spPr/>
        <p:txBody>
          <a:bodyPr/>
          <a:lstStyle/>
          <a:p>
            <a:r>
              <a:rPr lang="en-US" altLang="en-US" sz="2400" dirty="0">
                <a:latin typeface="+mn-lt"/>
              </a:rPr>
              <a:t>Lock</a:t>
            </a:r>
          </a:p>
          <a:p>
            <a:pPr lvl="1"/>
            <a:r>
              <a:rPr lang="en-US" altLang="en-US" sz="2400" dirty="0">
                <a:latin typeface="+mn-lt"/>
              </a:rPr>
              <a:t>Variable associated with a data item describing status for operations that can be applied</a:t>
            </a:r>
          </a:p>
          <a:p>
            <a:pPr lvl="1"/>
            <a:r>
              <a:rPr lang="en-US" altLang="en-US" sz="2400" dirty="0">
                <a:latin typeface="+mn-lt"/>
              </a:rPr>
              <a:t>One lock for each item in the database</a:t>
            </a:r>
          </a:p>
          <a:p>
            <a:r>
              <a:rPr lang="en-US" altLang="en-US" sz="2400" dirty="0">
                <a:latin typeface="+mn-lt"/>
              </a:rPr>
              <a:t>Binary locks</a:t>
            </a:r>
          </a:p>
          <a:p>
            <a:pPr lvl="1"/>
            <a:r>
              <a:rPr lang="en-US" altLang="en-US" sz="2400" dirty="0">
                <a:latin typeface="+mn-lt"/>
              </a:rPr>
              <a:t>Two states (values</a:t>
            </a:r>
            <a:r>
              <a:rPr lang="en-US" altLang="en-US" sz="2400" dirty="0" smtClean="0">
                <a:latin typeface="+mn-lt"/>
              </a:rPr>
              <a:t>)</a:t>
            </a:r>
            <a:endParaRPr lang="en-US" altLang="en-US" sz="2400" dirty="0">
              <a:latin typeface="+mn-lt"/>
            </a:endParaRPr>
          </a:p>
          <a:p>
            <a:pPr lvl="2"/>
            <a:r>
              <a:rPr lang="en-US" altLang="en-US" sz="2400" dirty="0">
                <a:latin typeface="+mn-lt"/>
              </a:rPr>
              <a:t>Locked (1</a:t>
            </a:r>
            <a:r>
              <a:rPr lang="en-US" altLang="en-US" sz="2400" dirty="0" smtClean="0">
                <a:latin typeface="+mn-lt"/>
              </a:rPr>
              <a:t>)</a:t>
            </a:r>
            <a:endParaRPr lang="en-US" altLang="en-US" sz="2400" dirty="0">
              <a:latin typeface="+mn-lt"/>
            </a:endParaRPr>
          </a:p>
          <a:p>
            <a:pPr lvl="3" indent="-228600"/>
            <a:r>
              <a:rPr lang="en-US" altLang="en-US" sz="2400" dirty="0">
                <a:latin typeface="+mn-lt"/>
              </a:rPr>
              <a:t>Item cannot be accessed</a:t>
            </a:r>
          </a:p>
          <a:p>
            <a:pPr lvl="2"/>
            <a:r>
              <a:rPr lang="en-US" altLang="en-US" sz="2400" dirty="0">
                <a:latin typeface="+mn-lt"/>
              </a:rPr>
              <a:t>Unlocked (0)</a:t>
            </a:r>
          </a:p>
          <a:p>
            <a:pPr lvl="3" indent="-228600"/>
            <a:r>
              <a:rPr lang="en-US" altLang="en-US" sz="2400" dirty="0">
                <a:latin typeface="+mn-lt"/>
              </a:rPr>
              <a:t>Item can be accessed when </a:t>
            </a:r>
            <a:r>
              <a:rPr lang="en-US" altLang="en-US" sz="2400" dirty="0" smtClean="0">
                <a:latin typeface="+mn-lt"/>
              </a:rPr>
              <a:t>requested</a:t>
            </a:r>
            <a:endParaRPr lang="en-US" altLang="en-US" sz="2400" dirty="0">
              <a:latin typeface="+mn-lt"/>
            </a:endParaRPr>
          </a:p>
        </p:txBody>
      </p:sp>
    </p:spTree>
    <p:extLst>
      <p:ext uri="{BB962C8B-B14F-4D97-AF65-F5344CB8AC3E}">
        <p14:creationId xmlns:p14="http://schemas.microsoft.com/office/powerpoint/2010/main" val="566516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Granularity Level </a:t>
            </a:r>
            <a:r>
              <a:rPr lang="en-US" dirty="0" smtClean="0"/>
              <a:t>Locking </a:t>
            </a:r>
            <a:r>
              <a:rPr lang="en-US" sz="2000" b="0" dirty="0" smtClean="0"/>
              <a:t>(1 of 4)</a:t>
            </a:r>
            <a:endParaRPr lang="en-IN" sz="2000" b="0" dirty="0"/>
          </a:p>
        </p:txBody>
      </p:sp>
      <p:sp>
        <p:nvSpPr>
          <p:cNvPr id="6" name="Text Placeholder 5"/>
          <p:cNvSpPr>
            <a:spLocks noGrp="1"/>
          </p:cNvSpPr>
          <p:nvPr>
            <p:ph type="body" idx="1"/>
          </p:nvPr>
        </p:nvSpPr>
        <p:spPr>
          <a:xfrm>
            <a:off x="457200" y="1600201"/>
            <a:ext cx="8229600" cy="518746"/>
          </a:xfrm>
        </p:spPr>
        <p:txBody>
          <a:bodyPr/>
          <a:lstStyle/>
          <a:p>
            <a:r>
              <a:rPr lang="en-US" sz="2400" dirty="0">
                <a:latin typeface="+mn-lt"/>
              </a:rPr>
              <a:t>Lock can be requested at any </a:t>
            </a:r>
            <a:r>
              <a:rPr lang="en-US" sz="2400" dirty="0" smtClean="0">
                <a:latin typeface="+mn-lt"/>
              </a:rPr>
              <a:t>level</a:t>
            </a:r>
            <a:endParaRPr lang="en-US" sz="2400" dirty="0">
              <a:latin typeface="+mn-lt"/>
            </a:endParaRPr>
          </a:p>
        </p:txBody>
      </p:sp>
      <p:pic>
        <p:nvPicPr>
          <p:cNvPr id="8" name="Picture 7" descr="A granularity hierarchy chart illustrates multiple granularity level locking with root node, d b. f sub 1 and f sub 2 come under d b. p sub 1 1, p sub 1 2, and up to p sub 1 n come under f sub 1. r sub 1 1 1 up to r sub 1 1 j come under p sub 1 1. r sub 1 2 1 up to r sub 1 2 j come under p sub 1 2. r sub 1 n 1 up to r sub 1 n j come under p sub 1 n. p sub 2 1, p sub 2 2, and up to p sub 2 m come under f sub 2. r sub 2 1 1 up to r sub 2 1 k come under p sub 2 1. r sub 2 2 1 up to r sub 2 2 k come under p sub 2 2. r sub 2 m 1 up to r sub 2 m k come under p sub 2 m."/>
          <p:cNvPicPr>
            <a:picLocks noChangeAspect="1"/>
          </p:cNvPicPr>
          <p:nvPr/>
        </p:nvPicPr>
        <p:blipFill>
          <a:blip r:embed="rId2"/>
          <a:stretch>
            <a:fillRect/>
          </a:stretch>
        </p:blipFill>
        <p:spPr>
          <a:xfrm>
            <a:off x="879953" y="2406498"/>
            <a:ext cx="7562850" cy="2771775"/>
          </a:xfrm>
          <a:prstGeom prst="rect">
            <a:avLst/>
          </a:prstGeom>
        </p:spPr>
      </p:pic>
      <p:sp>
        <p:nvSpPr>
          <p:cNvPr id="7" name="Text Placeholder 6"/>
          <p:cNvSpPr>
            <a:spLocks noGrp="1"/>
          </p:cNvSpPr>
          <p:nvPr>
            <p:ph type="body" idx="2"/>
          </p:nvPr>
        </p:nvSpPr>
        <p:spPr>
          <a:xfrm>
            <a:off x="457200" y="5465824"/>
            <a:ext cx="8229600" cy="670734"/>
          </a:xfrm>
        </p:spPr>
        <p:txBody>
          <a:bodyPr/>
          <a:lstStyle/>
          <a:p>
            <a:pPr marL="0" indent="0">
              <a:buNone/>
            </a:pPr>
            <a:r>
              <a:rPr lang="en-US" sz="1800" b="1" dirty="0" smtClean="0">
                <a:latin typeface="+mn-lt"/>
              </a:rPr>
              <a:t>Figure 21.7</a:t>
            </a:r>
            <a:r>
              <a:rPr lang="en-US" sz="1800" dirty="0" smtClean="0">
                <a:latin typeface="+mn-lt"/>
              </a:rPr>
              <a:t> A granularity hierarchy for illustrating multiple granularity level locking</a:t>
            </a:r>
            <a:endParaRPr lang="en-US" sz="1800" dirty="0">
              <a:latin typeface="+mn-lt"/>
            </a:endParaRPr>
          </a:p>
        </p:txBody>
      </p:sp>
    </p:spTree>
    <p:extLst>
      <p:ext uri="{BB962C8B-B14F-4D97-AF65-F5344CB8AC3E}">
        <p14:creationId xmlns:p14="http://schemas.microsoft.com/office/powerpoint/2010/main" val="48002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 Granularity Level Locking </a:t>
            </a:r>
            <a:r>
              <a:rPr lang="en-US" sz="2000" b="0" dirty="0" smtClean="0"/>
              <a:t>(2 of 4)</a:t>
            </a:r>
            <a:endParaRPr lang="en-IN" sz="2000" b="0" dirty="0"/>
          </a:p>
        </p:txBody>
      </p:sp>
      <p:sp>
        <p:nvSpPr>
          <p:cNvPr id="6" name="Text Placeholder 5"/>
          <p:cNvSpPr>
            <a:spLocks noGrp="1"/>
          </p:cNvSpPr>
          <p:nvPr>
            <p:ph type="body" idx="1"/>
          </p:nvPr>
        </p:nvSpPr>
        <p:spPr>
          <a:xfrm>
            <a:off x="457200" y="1600200"/>
            <a:ext cx="8229600" cy="4721469"/>
          </a:xfrm>
        </p:spPr>
        <p:txBody>
          <a:bodyPr/>
          <a:lstStyle/>
          <a:p>
            <a:r>
              <a:rPr lang="en-US" sz="2400" dirty="0">
                <a:latin typeface="+mn-lt"/>
              </a:rPr>
              <a:t>Intention locks are needed</a:t>
            </a:r>
          </a:p>
          <a:p>
            <a:pPr lvl="1"/>
            <a:r>
              <a:rPr lang="en-US" sz="2400" dirty="0">
                <a:latin typeface="+mn-lt"/>
              </a:rPr>
              <a:t>Transaction indicates along the path from the root to the desired node, what type of lock (shared or exclusive) it will require from one of the node’s descendants</a:t>
            </a:r>
          </a:p>
          <a:p>
            <a:r>
              <a:rPr lang="en-US" sz="2400" dirty="0">
                <a:latin typeface="+mn-lt"/>
              </a:rPr>
              <a:t>Intention lock types</a:t>
            </a:r>
          </a:p>
          <a:p>
            <a:pPr lvl="1"/>
            <a:r>
              <a:rPr lang="en-US" sz="2400" dirty="0">
                <a:latin typeface="+mn-lt"/>
              </a:rPr>
              <a:t>Intention-shared (</a:t>
            </a:r>
            <a:r>
              <a:rPr lang="en-US" sz="2400" dirty="0" smtClean="0">
                <a:latin typeface="+mn-lt"/>
              </a:rPr>
              <a:t>I</a:t>
            </a:r>
            <a:r>
              <a:rPr lang="en-US" sz="100" dirty="0" smtClean="0">
                <a:latin typeface="+mn-lt"/>
              </a:rPr>
              <a:t> </a:t>
            </a:r>
            <a:r>
              <a:rPr lang="en-US" sz="2400" dirty="0" smtClean="0">
                <a:latin typeface="+mn-lt"/>
              </a:rPr>
              <a:t>S</a:t>
            </a:r>
            <a:r>
              <a:rPr lang="en-US" sz="2400" dirty="0">
                <a:latin typeface="+mn-lt"/>
              </a:rPr>
              <a:t>)</a:t>
            </a:r>
          </a:p>
          <a:p>
            <a:pPr lvl="2"/>
            <a:r>
              <a:rPr lang="en-US" sz="2400" dirty="0">
                <a:latin typeface="+mn-lt"/>
              </a:rPr>
              <a:t>Shared locks will be requested on a descendant node</a:t>
            </a:r>
          </a:p>
          <a:p>
            <a:pPr lvl="1"/>
            <a:r>
              <a:rPr lang="en-US" sz="2400" dirty="0">
                <a:latin typeface="+mn-lt"/>
              </a:rPr>
              <a:t>Intention-exclusive (</a:t>
            </a:r>
            <a:r>
              <a:rPr lang="en-US" sz="2400" dirty="0" smtClean="0">
                <a:latin typeface="+mn-lt"/>
              </a:rPr>
              <a:t>I</a:t>
            </a:r>
            <a:r>
              <a:rPr lang="en-US" sz="100" dirty="0" smtClean="0">
                <a:latin typeface="+mn-lt"/>
              </a:rPr>
              <a:t> </a:t>
            </a:r>
            <a:r>
              <a:rPr lang="en-US" sz="2400" dirty="0" smtClean="0">
                <a:latin typeface="+mn-lt"/>
              </a:rPr>
              <a:t>X</a:t>
            </a:r>
            <a:r>
              <a:rPr lang="en-US" sz="2400" dirty="0">
                <a:latin typeface="+mn-lt"/>
              </a:rPr>
              <a:t>)</a:t>
            </a:r>
          </a:p>
          <a:p>
            <a:pPr lvl="2"/>
            <a:r>
              <a:rPr lang="en-US" sz="2400" dirty="0">
                <a:latin typeface="+mn-lt"/>
              </a:rPr>
              <a:t>Exclusive locks will be </a:t>
            </a:r>
            <a:r>
              <a:rPr lang="en-US" sz="2400" dirty="0" smtClean="0">
                <a:latin typeface="+mn-lt"/>
              </a:rPr>
              <a:t>requested</a:t>
            </a:r>
            <a:endParaRPr lang="en-US" sz="2400" dirty="0">
              <a:latin typeface="+mn-lt"/>
            </a:endParaRPr>
          </a:p>
        </p:txBody>
      </p:sp>
    </p:spTree>
    <p:extLst>
      <p:ext uri="{BB962C8B-B14F-4D97-AF65-F5344CB8AC3E}">
        <p14:creationId xmlns:p14="http://schemas.microsoft.com/office/powerpoint/2010/main" val="3655333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Granularity Level </a:t>
            </a:r>
            <a:r>
              <a:rPr lang="en-US" dirty="0" smtClean="0"/>
              <a:t>Locking </a:t>
            </a:r>
            <a:r>
              <a:rPr lang="en-US" sz="2000" b="0" dirty="0" smtClean="0"/>
              <a:t>(3 of 4)</a:t>
            </a:r>
            <a:endParaRPr lang="en-IN" sz="2000" b="0" dirty="0"/>
          </a:p>
        </p:txBody>
      </p:sp>
      <p:sp>
        <p:nvSpPr>
          <p:cNvPr id="5" name="Text Placeholder 4"/>
          <p:cNvSpPr>
            <a:spLocks noGrp="1"/>
          </p:cNvSpPr>
          <p:nvPr>
            <p:ph type="body" idx="1"/>
          </p:nvPr>
        </p:nvSpPr>
        <p:spPr>
          <a:xfrm>
            <a:off x="457200" y="1600200"/>
            <a:ext cx="8229600" cy="1583075"/>
          </a:xfrm>
        </p:spPr>
        <p:txBody>
          <a:bodyPr/>
          <a:lstStyle/>
          <a:p>
            <a:r>
              <a:rPr lang="en-US" sz="2200" dirty="0">
                <a:latin typeface="+mn-lt"/>
              </a:rPr>
              <a:t>Intention locks are </a:t>
            </a:r>
            <a:r>
              <a:rPr lang="en-US" sz="2200" dirty="0" smtClean="0">
                <a:latin typeface="+mn-lt"/>
              </a:rPr>
              <a:t>needed</a:t>
            </a:r>
          </a:p>
          <a:p>
            <a:pPr lvl="1"/>
            <a:r>
              <a:rPr lang="en-US" sz="2200" dirty="0" smtClean="0">
                <a:latin typeface="+mn-lt"/>
              </a:rPr>
              <a:t>Shared-intension-exclusive </a:t>
            </a:r>
            <a:r>
              <a:rPr lang="en-US" sz="2200" dirty="0">
                <a:latin typeface="+mn-lt"/>
              </a:rPr>
              <a:t>(</a:t>
            </a:r>
            <a:r>
              <a:rPr lang="en-US" sz="2200" dirty="0" smtClean="0">
                <a:latin typeface="+mn-lt"/>
              </a:rPr>
              <a:t>S</a:t>
            </a:r>
            <a:r>
              <a:rPr lang="en-US" sz="100" dirty="0" smtClean="0">
                <a:latin typeface="+mn-lt"/>
              </a:rPr>
              <a:t> </a:t>
            </a:r>
            <a:r>
              <a:rPr lang="en-US" sz="2200" dirty="0" smtClean="0">
                <a:latin typeface="+mn-lt"/>
              </a:rPr>
              <a:t>I</a:t>
            </a:r>
            <a:r>
              <a:rPr lang="en-US" sz="100" dirty="0" smtClean="0">
                <a:latin typeface="+mn-lt"/>
              </a:rPr>
              <a:t> </a:t>
            </a:r>
            <a:r>
              <a:rPr lang="en-US" sz="2200" dirty="0" smtClean="0">
                <a:latin typeface="+mn-lt"/>
              </a:rPr>
              <a:t>X</a:t>
            </a:r>
            <a:r>
              <a:rPr lang="en-US" sz="2200" dirty="0">
                <a:latin typeface="+mn-lt"/>
              </a:rPr>
              <a:t>)</a:t>
            </a:r>
          </a:p>
          <a:p>
            <a:pPr lvl="2"/>
            <a:r>
              <a:rPr lang="en-US" sz="2200" dirty="0">
                <a:latin typeface="+mn-lt"/>
              </a:rPr>
              <a:t>Current node is locked in shared mode but one or more exclusive locks will be requested on a descendant </a:t>
            </a:r>
            <a:r>
              <a:rPr lang="en-US" sz="2200" dirty="0" smtClean="0">
                <a:latin typeface="+mn-lt"/>
              </a:rPr>
              <a:t>node</a:t>
            </a:r>
            <a:endParaRPr lang="en-US" sz="2200" dirty="0">
              <a:latin typeface="+mn-lt"/>
            </a:endParaRPr>
          </a:p>
        </p:txBody>
      </p:sp>
      <p:pic>
        <p:nvPicPr>
          <p:cNvPr id="7" name="Picture 6" descr="A lock compatibility table for multiple granularity locking. A Table has 5 rows and 5 columns. The rows have the following heading from top to bottom. Here, I S, I X, S, SIX, X. The columns have the following headings from left to right. I S, I X, S, SIX, X. The row entries are as follows. Row 1, I S. I S, Yes. I X, Yes. S, Yes. SIX, Yes. X, No. Row 2, I X. I S, Yes. I X, Yes. S, No. SIX, No. X, No. Row 3, S. I S, Yes. I X, No. S, Yes. SIX, No. X, No. Row 4, SIX. I S, Yes. I X, No. S, No. SIX, No. X, No. Row 5, X. I S, No. I X, No. S, No. SIX, No. X, No."/>
          <p:cNvPicPr>
            <a:picLocks noChangeAspect="1"/>
          </p:cNvPicPr>
          <p:nvPr/>
        </p:nvPicPr>
        <p:blipFill>
          <a:blip r:embed="rId2"/>
          <a:stretch>
            <a:fillRect/>
          </a:stretch>
        </p:blipFill>
        <p:spPr>
          <a:xfrm>
            <a:off x="2514600" y="3414210"/>
            <a:ext cx="4114800" cy="2105025"/>
          </a:xfrm>
          <a:prstGeom prst="rect">
            <a:avLst/>
          </a:prstGeom>
        </p:spPr>
      </p:pic>
      <p:sp>
        <p:nvSpPr>
          <p:cNvPr id="6" name="Text Placeholder 5"/>
          <p:cNvSpPr>
            <a:spLocks noGrp="1"/>
          </p:cNvSpPr>
          <p:nvPr>
            <p:ph type="body" idx="2"/>
          </p:nvPr>
        </p:nvSpPr>
        <p:spPr>
          <a:xfrm>
            <a:off x="457200" y="5750169"/>
            <a:ext cx="8229600" cy="375994"/>
          </a:xfrm>
        </p:spPr>
        <p:txBody>
          <a:bodyPr/>
          <a:lstStyle/>
          <a:p>
            <a:pPr marL="0" indent="0">
              <a:buNone/>
            </a:pPr>
            <a:r>
              <a:rPr lang="en-US" sz="1800" b="1" dirty="0">
                <a:latin typeface="+mn-lt"/>
              </a:rPr>
              <a:t>Figure 21.8</a:t>
            </a:r>
            <a:r>
              <a:rPr lang="en-US" sz="1800" dirty="0">
                <a:latin typeface="+mn-lt"/>
              </a:rPr>
              <a:t> Lock compatibility matrix for multiple granularity </a:t>
            </a:r>
            <a:r>
              <a:rPr lang="en-US" sz="1800" dirty="0" smtClean="0">
                <a:latin typeface="+mn-lt"/>
              </a:rPr>
              <a:t>locking</a:t>
            </a:r>
            <a:endParaRPr lang="en-US" sz="1800" dirty="0">
              <a:latin typeface="+mn-lt"/>
            </a:endParaRPr>
          </a:p>
        </p:txBody>
      </p:sp>
    </p:spTree>
    <p:extLst>
      <p:ext uri="{BB962C8B-B14F-4D97-AF65-F5344CB8AC3E}">
        <p14:creationId xmlns:p14="http://schemas.microsoft.com/office/powerpoint/2010/main" val="26849247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 Granularity Level Locking </a:t>
            </a:r>
            <a:r>
              <a:rPr lang="en-US" sz="2000" b="0" dirty="0" smtClean="0"/>
              <a:t>(</a:t>
            </a:r>
            <a:r>
              <a:rPr lang="en-US" sz="2000" b="0" dirty="0"/>
              <a:t>4</a:t>
            </a:r>
            <a:r>
              <a:rPr lang="en-US" sz="2000" b="0" dirty="0" smtClean="0"/>
              <a:t> of 4)</a:t>
            </a:r>
            <a:endParaRPr lang="en-IN" sz="2000" b="0" dirty="0"/>
          </a:p>
        </p:txBody>
      </p:sp>
      <p:sp>
        <p:nvSpPr>
          <p:cNvPr id="8" name="Text Placeholder 7"/>
          <p:cNvSpPr>
            <a:spLocks noGrp="1"/>
          </p:cNvSpPr>
          <p:nvPr>
            <p:ph type="body" idx="1"/>
          </p:nvPr>
        </p:nvSpPr>
        <p:spPr>
          <a:xfrm>
            <a:off x="457200" y="1600201"/>
            <a:ext cx="8229600" cy="449826"/>
          </a:xfrm>
        </p:spPr>
        <p:txBody>
          <a:bodyPr/>
          <a:lstStyle/>
          <a:p>
            <a:r>
              <a:rPr lang="en-US" sz="1800" dirty="0">
                <a:latin typeface="+mn-lt"/>
              </a:rPr>
              <a:t>Multiple granularity locking (</a:t>
            </a:r>
            <a:r>
              <a:rPr lang="en-US" sz="1800" dirty="0" smtClean="0">
                <a:latin typeface="+mn-lt"/>
              </a:rPr>
              <a:t>M</a:t>
            </a:r>
            <a:r>
              <a:rPr lang="en-US" sz="100" dirty="0" smtClean="0">
                <a:latin typeface="+mn-lt"/>
              </a:rPr>
              <a:t> </a:t>
            </a:r>
            <a:r>
              <a:rPr lang="en-US" sz="1800" dirty="0" smtClean="0">
                <a:latin typeface="+mn-lt"/>
              </a:rPr>
              <a:t>G</a:t>
            </a:r>
            <a:r>
              <a:rPr lang="en-US" sz="100" dirty="0" smtClean="0">
                <a:latin typeface="+mn-lt"/>
              </a:rPr>
              <a:t> </a:t>
            </a:r>
            <a:r>
              <a:rPr lang="en-US" sz="1800" dirty="0" smtClean="0">
                <a:latin typeface="+mn-lt"/>
              </a:rPr>
              <a:t>L</a:t>
            </a:r>
            <a:r>
              <a:rPr lang="en-US" sz="1800" dirty="0">
                <a:latin typeface="+mn-lt"/>
              </a:rPr>
              <a:t>) protocol </a:t>
            </a:r>
            <a:r>
              <a:rPr lang="en-US" sz="1800" dirty="0" smtClean="0">
                <a:latin typeface="+mn-lt"/>
              </a:rPr>
              <a:t>rules</a:t>
            </a:r>
          </a:p>
        </p:txBody>
      </p:sp>
      <p:sp>
        <p:nvSpPr>
          <p:cNvPr id="2" name="Text Placeholder 1"/>
          <p:cNvSpPr>
            <a:spLocks noGrp="1"/>
          </p:cNvSpPr>
          <p:nvPr>
            <p:ph type="body" idx="2"/>
          </p:nvPr>
        </p:nvSpPr>
        <p:spPr>
          <a:xfrm>
            <a:off x="457200" y="2050028"/>
            <a:ext cx="8229600" cy="4076136"/>
          </a:xfrm>
        </p:spPr>
        <p:txBody>
          <a:bodyPr/>
          <a:lstStyle/>
          <a:p>
            <a:pPr marL="342900" indent="-342900">
              <a:buFont typeface="+mj-lt"/>
              <a:buAutoNum type="arabicPeriod"/>
            </a:pPr>
            <a:r>
              <a:rPr lang="en-IN" sz="1800" dirty="0" smtClean="0">
                <a:latin typeface="+mn-lt"/>
              </a:rPr>
              <a:t>The </a:t>
            </a:r>
            <a:r>
              <a:rPr lang="en-IN" sz="1800" dirty="0">
                <a:latin typeface="+mn-lt"/>
              </a:rPr>
              <a:t>lock compatibility (based on Figure 21.8) must be adhered to.</a:t>
            </a:r>
          </a:p>
          <a:p>
            <a:pPr marL="342900" indent="-342900">
              <a:buFont typeface="+mj-lt"/>
              <a:buAutoNum type="arabicPeriod"/>
            </a:pPr>
            <a:r>
              <a:rPr lang="en-IN" sz="1800" dirty="0" smtClean="0">
                <a:latin typeface="+mn-lt"/>
              </a:rPr>
              <a:t>The </a:t>
            </a:r>
            <a:r>
              <a:rPr lang="en-IN" sz="1800" dirty="0">
                <a:latin typeface="+mn-lt"/>
              </a:rPr>
              <a:t>root of the tree must be locked first, in any mode.</a:t>
            </a:r>
          </a:p>
          <a:p>
            <a:pPr marL="342900" indent="-342900">
              <a:buFont typeface="+mj-lt"/>
              <a:buAutoNum type="arabicPeriod"/>
            </a:pPr>
            <a:r>
              <a:rPr lang="en-IN" sz="1800" dirty="0" smtClean="0">
                <a:latin typeface="+mn-lt"/>
              </a:rPr>
              <a:t>A </a:t>
            </a:r>
            <a:r>
              <a:rPr lang="en-IN" sz="1800" dirty="0">
                <a:latin typeface="+mn-lt"/>
              </a:rPr>
              <a:t>node </a:t>
            </a:r>
            <a:r>
              <a:rPr lang="en-IN" sz="1800" i="1" dirty="0">
                <a:latin typeface="+mn-lt"/>
              </a:rPr>
              <a:t>N </a:t>
            </a:r>
            <a:r>
              <a:rPr lang="en-IN" sz="1800" dirty="0">
                <a:latin typeface="+mn-lt"/>
              </a:rPr>
              <a:t>can be locked by a transaction </a:t>
            </a:r>
            <a:r>
              <a:rPr lang="en-IN" sz="1800" i="1" dirty="0">
                <a:latin typeface="+mn-lt"/>
              </a:rPr>
              <a:t>T </a:t>
            </a:r>
            <a:r>
              <a:rPr lang="en-IN" sz="1800" dirty="0">
                <a:latin typeface="+mn-lt"/>
              </a:rPr>
              <a:t>in S or I</a:t>
            </a:r>
            <a:r>
              <a:rPr lang="en-IN" sz="100" dirty="0">
                <a:latin typeface="+mn-lt"/>
              </a:rPr>
              <a:t> </a:t>
            </a:r>
            <a:r>
              <a:rPr lang="en-IN" sz="1800" dirty="0">
                <a:latin typeface="+mn-lt"/>
              </a:rPr>
              <a:t>S mode only if the parent node </a:t>
            </a:r>
            <a:r>
              <a:rPr lang="en-IN" sz="1800" i="1" dirty="0">
                <a:latin typeface="+mn-lt"/>
              </a:rPr>
              <a:t>N </a:t>
            </a:r>
            <a:r>
              <a:rPr lang="en-IN" sz="1800" dirty="0">
                <a:latin typeface="+mn-lt"/>
              </a:rPr>
              <a:t>is already locked by transaction </a:t>
            </a:r>
            <a:r>
              <a:rPr lang="en-IN" sz="1800" i="1" dirty="0">
                <a:latin typeface="+mn-lt"/>
              </a:rPr>
              <a:t>T </a:t>
            </a:r>
            <a:r>
              <a:rPr lang="en-IN" sz="1800" dirty="0">
                <a:latin typeface="+mn-lt"/>
              </a:rPr>
              <a:t>in either I</a:t>
            </a:r>
            <a:r>
              <a:rPr lang="en-IN" sz="100" dirty="0">
                <a:latin typeface="+mn-lt"/>
              </a:rPr>
              <a:t> </a:t>
            </a:r>
            <a:r>
              <a:rPr lang="en-IN" sz="1800" dirty="0">
                <a:latin typeface="+mn-lt"/>
              </a:rPr>
              <a:t>S or I</a:t>
            </a:r>
            <a:r>
              <a:rPr lang="en-IN" sz="100" dirty="0">
                <a:latin typeface="+mn-lt"/>
              </a:rPr>
              <a:t> </a:t>
            </a:r>
            <a:r>
              <a:rPr lang="en-IN" sz="1800" dirty="0">
                <a:latin typeface="+mn-lt"/>
              </a:rPr>
              <a:t>X mode.</a:t>
            </a:r>
          </a:p>
          <a:p>
            <a:pPr marL="342900" indent="-342900">
              <a:buFont typeface="+mj-lt"/>
              <a:buAutoNum type="arabicPeriod"/>
            </a:pPr>
            <a:r>
              <a:rPr lang="en-IN" sz="1800" dirty="0" smtClean="0">
                <a:latin typeface="+mn-lt"/>
              </a:rPr>
              <a:t>A </a:t>
            </a:r>
            <a:r>
              <a:rPr lang="en-IN" sz="1800" dirty="0">
                <a:latin typeface="+mn-lt"/>
              </a:rPr>
              <a:t>node </a:t>
            </a:r>
            <a:r>
              <a:rPr lang="en-IN" sz="1800" i="1" dirty="0">
                <a:latin typeface="+mn-lt"/>
              </a:rPr>
              <a:t>N </a:t>
            </a:r>
            <a:r>
              <a:rPr lang="en-IN" sz="1800" dirty="0">
                <a:latin typeface="+mn-lt"/>
              </a:rPr>
              <a:t>can be locked by a transaction </a:t>
            </a:r>
            <a:r>
              <a:rPr lang="en-IN" sz="1800" i="1" dirty="0">
                <a:latin typeface="+mn-lt"/>
              </a:rPr>
              <a:t>T </a:t>
            </a:r>
            <a:r>
              <a:rPr lang="en-IN" sz="1800" dirty="0">
                <a:latin typeface="+mn-lt"/>
              </a:rPr>
              <a:t>in X, I</a:t>
            </a:r>
            <a:r>
              <a:rPr lang="en-IN" sz="100" dirty="0">
                <a:latin typeface="+mn-lt"/>
              </a:rPr>
              <a:t> </a:t>
            </a:r>
            <a:r>
              <a:rPr lang="en-IN" sz="1800" dirty="0">
                <a:latin typeface="+mn-lt"/>
              </a:rPr>
              <a:t>X, or S</a:t>
            </a:r>
            <a:r>
              <a:rPr lang="en-IN" sz="100" dirty="0">
                <a:latin typeface="+mn-lt"/>
              </a:rPr>
              <a:t> </a:t>
            </a:r>
            <a:r>
              <a:rPr lang="en-IN" sz="1800" dirty="0">
                <a:latin typeface="+mn-lt"/>
              </a:rPr>
              <a:t>I</a:t>
            </a:r>
            <a:r>
              <a:rPr lang="en-IN" sz="100" dirty="0">
                <a:latin typeface="+mn-lt"/>
              </a:rPr>
              <a:t> </a:t>
            </a:r>
            <a:r>
              <a:rPr lang="en-IN" sz="1800" dirty="0">
                <a:latin typeface="+mn-lt"/>
              </a:rPr>
              <a:t>X mode only if the parent of node </a:t>
            </a:r>
            <a:r>
              <a:rPr lang="en-IN" sz="1800" i="1" dirty="0">
                <a:latin typeface="+mn-lt"/>
              </a:rPr>
              <a:t>N </a:t>
            </a:r>
            <a:r>
              <a:rPr lang="en-IN" sz="1800" dirty="0">
                <a:latin typeface="+mn-lt"/>
              </a:rPr>
              <a:t>is already locked by transaction </a:t>
            </a:r>
            <a:r>
              <a:rPr lang="en-IN" sz="1800" i="1" dirty="0">
                <a:latin typeface="+mn-lt"/>
              </a:rPr>
              <a:t>T </a:t>
            </a:r>
            <a:r>
              <a:rPr lang="en-IN" sz="1800" dirty="0">
                <a:latin typeface="+mn-lt"/>
              </a:rPr>
              <a:t>in either I</a:t>
            </a:r>
            <a:r>
              <a:rPr lang="en-IN" sz="100" dirty="0">
                <a:latin typeface="+mn-lt"/>
              </a:rPr>
              <a:t> </a:t>
            </a:r>
            <a:r>
              <a:rPr lang="en-IN" sz="1800" dirty="0">
                <a:latin typeface="+mn-lt"/>
              </a:rPr>
              <a:t>X or S</a:t>
            </a:r>
            <a:r>
              <a:rPr lang="en-IN" sz="100" dirty="0">
                <a:latin typeface="+mn-lt"/>
              </a:rPr>
              <a:t> </a:t>
            </a:r>
            <a:r>
              <a:rPr lang="en-IN" sz="1800" dirty="0">
                <a:latin typeface="+mn-lt"/>
              </a:rPr>
              <a:t>I</a:t>
            </a:r>
            <a:r>
              <a:rPr lang="en-IN" sz="100" dirty="0">
                <a:latin typeface="+mn-lt"/>
              </a:rPr>
              <a:t> </a:t>
            </a:r>
            <a:r>
              <a:rPr lang="en-IN" sz="1800" dirty="0">
                <a:latin typeface="+mn-lt"/>
              </a:rPr>
              <a:t>X mode.</a:t>
            </a:r>
          </a:p>
          <a:p>
            <a:pPr marL="342900" indent="-342900">
              <a:buFont typeface="+mj-lt"/>
              <a:buAutoNum type="arabicPeriod"/>
            </a:pPr>
            <a:r>
              <a:rPr lang="en-IN" sz="1800" dirty="0" smtClean="0">
                <a:latin typeface="+mn-lt"/>
              </a:rPr>
              <a:t>A </a:t>
            </a:r>
            <a:r>
              <a:rPr lang="en-IN" sz="1800" dirty="0">
                <a:latin typeface="+mn-lt"/>
              </a:rPr>
              <a:t>transaction </a:t>
            </a:r>
            <a:r>
              <a:rPr lang="en-IN" sz="1800" i="1" dirty="0">
                <a:latin typeface="+mn-lt"/>
              </a:rPr>
              <a:t>T </a:t>
            </a:r>
            <a:r>
              <a:rPr lang="en-IN" sz="1800" dirty="0">
                <a:latin typeface="+mn-lt"/>
              </a:rPr>
              <a:t>can lock a node only if it has not unlocked any node (to enforce the </a:t>
            </a:r>
            <a:r>
              <a:rPr lang="en-IN" sz="1800" dirty="0" smtClean="0">
                <a:latin typeface="+mn-lt"/>
              </a:rPr>
              <a:t>2P</a:t>
            </a:r>
            <a:r>
              <a:rPr lang="en-IN" sz="100" dirty="0" smtClean="0">
                <a:latin typeface="+mn-lt"/>
              </a:rPr>
              <a:t> </a:t>
            </a:r>
            <a:r>
              <a:rPr lang="en-IN" sz="1800" dirty="0" smtClean="0">
                <a:latin typeface="+mn-lt"/>
              </a:rPr>
              <a:t>L </a:t>
            </a:r>
            <a:r>
              <a:rPr lang="en-IN" sz="1800" dirty="0">
                <a:latin typeface="+mn-lt"/>
              </a:rPr>
              <a:t>protocol).</a:t>
            </a:r>
          </a:p>
          <a:p>
            <a:pPr marL="342900" indent="-342900">
              <a:buFont typeface="+mj-lt"/>
              <a:buAutoNum type="arabicPeriod"/>
            </a:pPr>
            <a:r>
              <a:rPr lang="en-IN" sz="1800" dirty="0" smtClean="0">
                <a:latin typeface="+mn-lt"/>
              </a:rPr>
              <a:t>A </a:t>
            </a:r>
            <a:r>
              <a:rPr lang="en-IN" sz="1800" dirty="0">
                <a:latin typeface="+mn-lt"/>
              </a:rPr>
              <a:t>transaction </a:t>
            </a:r>
            <a:r>
              <a:rPr lang="en-IN" sz="1800" i="1" dirty="0">
                <a:latin typeface="+mn-lt"/>
              </a:rPr>
              <a:t>T </a:t>
            </a:r>
            <a:r>
              <a:rPr lang="en-IN" sz="1800" dirty="0">
                <a:latin typeface="+mn-lt"/>
              </a:rPr>
              <a:t>can unlock a node, </a:t>
            </a:r>
            <a:r>
              <a:rPr lang="en-IN" sz="1800" i="1" dirty="0">
                <a:latin typeface="+mn-lt"/>
              </a:rPr>
              <a:t>N</a:t>
            </a:r>
            <a:r>
              <a:rPr lang="en-IN" sz="1800" dirty="0">
                <a:latin typeface="+mn-lt"/>
              </a:rPr>
              <a:t>, only if none of the children of node </a:t>
            </a:r>
            <a:r>
              <a:rPr lang="en-IN" sz="1800" i="1" dirty="0">
                <a:latin typeface="+mn-lt"/>
              </a:rPr>
              <a:t>N </a:t>
            </a:r>
            <a:r>
              <a:rPr lang="en-IN" sz="1800" dirty="0">
                <a:latin typeface="+mn-lt"/>
              </a:rPr>
              <a:t>are currently locked by </a:t>
            </a:r>
            <a:r>
              <a:rPr lang="en-IN" sz="1800" i="1" dirty="0">
                <a:latin typeface="+mn-lt"/>
              </a:rPr>
              <a:t>T</a:t>
            </a:r>
            <a:r>
              <a:rPr lang="en-IN" sz="1800" i="1" dirty="0" smtClean="0">
                <a:latin typeface="+mn-lt"/>
              </a:rPr>
              <a:t>.</a:t>
            </a:r>
            <a:endParaRPr lang="en-US" sz="1800" dirty="0">
              <a:latin typeface="+mn-lt"/>
            </a:endParaRPr>
          </a:p>
        </p:txBody>
      </p:sp>
    </p:spTree>
    <p:extLst>
      <p:ext uri="{BB962C8B-B14F-4D97-AF65-F5344CB8AC3E}">
        <p14:creationId xmlns:p14="http://schemas.microsoft.com/office/powerpoint/2010/main" val="2678186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21.6 Using </a:t>
            </a:r>
            <a:r>
              <a:rPr lang="en-US" altLang="en-US" dirty="0"/>
              <a:t>Locks for </a:t>
            </a:r>
            <a:r>
              <a:rPr lang="en-US" altLang="en-US" dirty="0" smtClean="0"/>
              <a:t>Concurrency</a:t>
            </a:r>
            <a:r>
              <a:rPr lang="en-US" altLang="en-US" baseline="0" dirty="0" smtClean="0"/>
              <a:t> </a:t>
            </a:r>
            <a:r>
              <a:rPr lang="en-US" altLang="en-US" dirty="0" smtClean="0"/>
              <a:t>Control in Indexes </a:t>
            </a:r>
            <a:r>
              <a:rPr lang="en-US" altLang="en-US" sz="2000" b="0" dirty="0" smtClean="0"/>
              <a:t>(1 of 2)</a:t>
            </a:r>
            <a:endParaRPr lang="en-IN" sz="2000" b="0" dirty="0"/>
          </a:p>
        </p:txBody>
      </p:sp>
      <p:sp>
        <p:nvSpPr>
          <p:cNvPr id="5" name="Text Placeholder 4"/>
          <p:cNvSpPr>
            <a:spLocks noGrp="1"/>
          </p:cNvSpPr>
          <p:nvPr>
            <p:ph type="body" idx="1"/>
          </p:nvPr>
        </p:nvSpPr>
        <p:spPr/>
        <p:txBody>
          <a:bodyPr/>
          <a:lstStyle/>
          <a:p>
            <a:r>
              <a:rPr lang="en-US" sz="2400" dirty="0">
                <a:latin typeface="+mn-lt"/>
              </a:rPr>
              <a:t>Two-phase locking can be applied to B-tree and B+ -tree indexes</a:t>
            </a:r>
          </a:p>
          <a:p>
            <a:pPr lvl="1"/>
            <a:r>
              <a:rPr lang="en-US" sz="2400" dirty="0">
                <a:latin typeface="+mn-lt"/>
              </a:rPr>
              <a:t>Nodes of an index correspond to disk pages</a:t>
            </a:r>
          </a:p>
          <a:p>
            <a:r>
              <a:rPr lang="en-US" altLang="en-US" sz="2400" dirty="0">
                <a:latin typeface="+mn-lt"/>
              </a:rPr>
              <a:t>Holding locks on index pages could cause transaction </a:t>
            </a:r>
            <a:r>
              <a:rPr lang="en-US" altLang="en-US" sz="2400" dirty="0" smtClean="0">
                <a:latin typeface="+mn-lt"/>
              </a:rPr>
              <a:t>blocking</a:t>
            </a:r>
            <a:endParaRPr lang="en-US" altLang="en-US" sz="2400" dirty="0">
              <a:latin typeface="+mn-lt"/>
            </a:endParaRPr>
          </a:p>
          <a:p>
            <a:pPr lvl="1"/>
            <a:r>
              <a:rPr lang="en-US" altLang="en-US" sz="2400" dirty="0">
                <a:latin typeface="+mn-lt"/>
              </a:rPr>
              <a:t>Other approaches must be used</a:t>
            </a:r>
          </a:p>
          <a:p>
            <a:r>
              <a:rPr lang="en-US" altLang="en-US" sz="2400" dirty="0">
                <a:latin typeface="+mn-lt"/>
              </a:rPr>
              <a:t>Conservative approach</a:t>
            </a:r>
          </a:p>
          <a:p>
            <a:pPr lvl="1"/>
            <a:r>
              <a:rPr lang="en-US" sz="2400" dirty="0">
                <a:latin typeface="+mn-lt"/>
              </a:rPr>
              <a:t>Lock the root node in exclusive mode and then access the appropriate child node of the </a:t>
            </a:r>
            <a:r>
              <a:rPr lang="en-US" sz="2400" dirty="0" smtClean="0">
                <a:latin typeface="+mn-lt"/>
              </a:rPr>
              <a:t>root</a:t>
            </a:r>
            <a:endParaRPr lang="en-US" altLang="en-US" sz="2400" dirty="0">
              <a:latin typeface="+mn-lt"/>
            </a:endParaRPr>
          </a:p>
        </p:txBody>
      </p:sp>
    </p:spTree>
    <p:extLst>
      <p:ext uri="{BB962C8B-B14F-4D97-AF65-F5344CB8AC3E}">
        <p14:creationId xmlns:p14="http://schemas.microsoft.com/office/powerpoint/2010/main" val="2840066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Locks for </a:t>
            </a:r>
            <a:r>
              <a:rPr lang="en-US" altLang="en-US" dirty="0" smtClean="0"/>
              <a:t>Concurrency Control in Indexes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r>
              <a:rPr lang="en-US" sz="2400" dirty="0">
                <a:latin typeface="+mn-lt"/>
              </a:rPr>
              <a:t>Optimistic approach</a:t>
            </a:r>
          </a:p>
          <a:p>
            <a:pPr lvl="1"/>
            <a:r>
              <a:rPr lang="en-US" sz="2400" dirty="0">
                <a:latin typeface="+mn-lt"/>
              </a:rPr>
              <a:t>Request and hold shared</a:t>
            </a:r>
            <a:r>
              <a:rPr lang="en-US" sz="2400" i="1" dirty="0">
                <a:latin typeface="+mn-lt"/>
              </a:rPr>
              <a:t> </a:t>
            </a:r>
            <a:r>
              <a:rPr lang="en-US" sz="2400" dirty="0">
                <a:latin typeface="+mn-lt"/>
              </a:rPr>
              <a:t>locks on nodes leading to the leaf node, with exclusive</a:t>
            </a:r>
            <a:r>
              <a:rPr lang="en-US" sz="2400" i="1" dirty="0">
                <a:latin typeface="+mn-lt"/>
              </a:rPr>
              <a:t> </a:t>
            </a:r>
            <a:r>
              <a:rPr lang="en-US" sz="2400" dirty="0">
                <a:latin typeface="+mn-lt"/>
              </a:rPr>
              <a:t>lock on the leaf</a:t>
            </a:r>
          </a:p>
          <a:p>
            <a:r>
              <a:rPr lang="en-US" altLang="en-US" sz="2400" dirty="0">
                <a:latin typeface="+mn-lt"/>
              </a:rPr>
              <a:t>B-link tree approach</a:t>
            </a:r>
          </a:p>
          <a:p>
            <a:pPr lvl="1"/>
            <a:r>
              <a:rPr lang="en-US" sz="2400" dirty="0">
                <a:latin typeface="+mn-lt"/>
              </a:rPr>
              <a:t>Sibling nodes on the same level are linked at every level</a:t>
            </a:r>
          </a:p>
          <a:p>
            <a:pPr lvl="1"/>
            <a:r>
              <a:rPr lang="en-US" sz="2400" dirty="0">
                <a:latin typeface="+mn-lt"/>
              </a:rPr>
              <a:t>Allows shared locks when requesting a page</a:t>
            </a:r>
          </a:p>
          <a:p>
            <a:pPr lvl="1"/>
            <a:r>
              <a:rPr lang="en-US" sz="2400" dirty="0">
                <a:latin typeface="+mn-lt"/>
              </a:rPr>
              <a:t>Requires lock be released before accessing the child </a:t>
            </a:r>
            <a:r>
              <a:rPr lang="en-US" sz="2400" dirty="0" smtClean="0">
                <a:latin typeface="+mn-lt"/>
              </a:rPr>
              <a:t>node</a:t>
            </a:r>
            <a:endParaRPr lang="en-US" altLang="en-US" sz="2400" dirty="0">
              <a:latin typeface="+mn-lt"/>
            </a:endParaRPr>
          </a:p>
        </p:txBody>
      </p:sp>
    </p:spTree>
    <p:extLst>
      <p:ext uri="{BB962C8B-B14F-4D97-AF65-F5344CB8AC3E}">
        <p14:creationId xmlns:p14="http://schemas.microsoft.com/office/powerpoint/2010/main" val="1661177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77084" cy="1097279"/>
          </a:xfrm>
        </p:spPr>
        <p:txBody>
          <a:bodyPr/>
          <a:lstStyle/>
          <a:p>
            <a:r>
              <a:rPr lang="en-US" altLang="en-US" dirty="0" smtClean="0"/>
              <a:t>21.7 Other </a:t>
            </a:r>
            <a:r>
              <a:rPr lang="en-US" altLang="en-US" dirty="0"/>
              <a:t>Concurrency Control </a:t>
            </a:r>
            <a:r>
              <a:rPr lang="en-US" altLang="en-US" dirty="0" smtClean="0"/>
              <a:t>Issues </a:t>
            </a:r>
            <a:r>
              <a:rPr lang="en-US" altLang="en-US" sz="2000" b="0" dirty="0" smtClean="0"/>
              <a:t>(1 of 2)</a:t>
            </a:r>
            <a:endParaRPr lang="en-IN" sz="2000" b="0" dirty="0"/>
          </a:p>
        </p:txBody>
      </p:sp>
      <p:sp>
        <p:nvSpPr>
          <p:cNvPr id="5" name="Text Placeholder 4"/>
          <p:cNvSpPr>
            <a:spLocks noGrp="1"/>
          </p:cNvSpPr>
          <p:nvPr>
            <p:ph type="body" idx="1"/>
          </p:nvPr>
        </p:nvSpPr>
        <p:spPr/>
        <p:txBody>
          <a:bodyPr/>
          <a:lstStyle/>
          <a:p>
            <a:r>
              <a:rPr lang="en-US" altLang="en-US" sz="2200" dirty="0">
                <a:latin typeface="+mn-lt"/>
              </a:rPr>
              <a:t>Insertion</a:t>
            </a:r>
          </a:p>
          <a:p>
            <a:pPr lvl="1"/>
            <a:r>
              <a:rPr lang="en-US" altLang="en-US" sz="2200" dirty="0">
                <a:latin typeface="+mn-lt"/>
              </a:rPr>
              <a:t>When new data item is inserted, it cannot be accessed until after operation is completed</a:t>
            </a:r>
          </a:p>
          <a:p>
            <a:r>
              <a:rPr lang="en-US" altLang="en-US" sz="2200" dirty="0">
                <a:latin typeface="+mn-lt"/>
              </a:rPr>
              <a:t>Deletion operation on the existing data item</a:t>
            </a:r>
          </a:p>
          <a:p>
            <a:pPr lvl="1"/>
            <a:r>
              <a:rPr lang="en-US" altLang="en-US" sz="2200" dirty="0">
                <a:latin typeface="+mn-lt"/>
              </a:rPr>
              <a:t>Write lock must be obtained before deletion</a:t>
            </a:r>
          </a:p>
          <a:p>
            <a:r>
              <a:rPr lang="en-US" altLang="en-US" sz="2200" dirty="0">
                <a:latin typeface="+mn-lt"/>
              </a:rPr>
              <a:t>Phantom problem</a:t>
            </a:r>
          </a:p>
          <a:p>
            <a:pPr lvl="1"/>
            <a:r>
              <a:rPr lang="en-US" altLang="en-US" sz="2200" dirty="0">
                <a:latin typeface="+mn-lt"/>
              </a:rPr>
              <a:t>Can occur when a new record being inserted satisfies a condition that a set of records accessed by another transaction must satisfy</a:t>
            </a:r>
          </a:p>
          <a:p>
            <a:pPr lvl="1"/>
            <a:r>
              <a:rPr lang="en-US" altLang="en-US" sz="2200" dirty="0">
                <a:latin typeface="+mn-lt"/>
              </a:rPr>
              <a:t>Record causing conflict not recognized by concurrency control </a:t>
            </a:r>
            <a:r>
              <a:rPr lang="en-US" altLang="en-US" sz="2200" dirty="0" smtClean="0">
                <a:latin typeface="+mn-lt"/>
              </a:rPr>
              <a:t>protocol</a:t>
            </a:r>
            <a:endParaRPr lang="en-US" altLang="en-US" sz="2200" dirty="0">
              <a:latin typeface="+mn-lt"/>
            </a:endParaRPr>
          </a:p>
        </p:txBody>
      </p:sp>
    </p:spTree>
    <p:extLst>
      <p:ext uri="{BB962C8B-B14F-4D97-AF65-F5344CB8AC3E}">
        <p14:creationId xmlns:p14="http://schemas.microsoft.com/office/powerpoint/2010/main" val="1823077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Concurrency Control Issues </a:t>
            </a:r>
            <a:r>
              <a:rPr lang="en-US" altLang="en-US" sz="2000" b="0" dirty="0" smtClean="0"/>
              <a:t>(2 of 2)</a:t>
            </a:r>
            <a:endParaRPr lang="en-IN" sz="2000" b="0" dirty="0"/>
          </a:p>
        </p:txBody>
      </p:sp>
      <p:sp>
        <p:nvSpPr>
          <p:cNvPr id="4" name="Text Placeholder 3"/>
          <p:cNvSpPr>
            <a:spLocks noGrp="1"/>
          </p:cNvSpPr>
          <p:nvPr>
            <p:ph type="body" idx="1"/>
          </p:nvPr>
        </p:nvSpPr>
        <p:spPr/>
        <p:txBody>
          <a:bodyPr/>
          <a:lstStyle/>
          <a:p>
            <a:r>
              <a:rPr lang="en-US" altLang="en-US" sz="2400" dirty="0">
                <a:latin typeface="+mn-lt"/>
              </a:rPr>
              <a:t>Interactive transactions</a:t>
            </a:r>
          </a:p>
          <a:p>
            <a:pPr lvl="1"/>
            <a:r>
              <a:rPr lang="en-US" sz="2400" dirty="0">
                <a:latin typeface="+mn-lt"/>
              </a:rPr>
              <a:t>User can input a value of a data item to a transaction </a:t>
            </a:r>
            <a:r>
              <a:rPr lang="en-US" sz="2400" i="1" dirty="0">
                <a:latin typeface="+mn-lt"/>
              </a:rPr>
              <a:t>T </a:t>
            </a:r>
            <a:r>
              <a:rPr lang="en-US" sz="2400" dirty="0">
                <a:latin typeface="+mn-lt"/>
              </a:rPr>
              <a:t>based on some value written to the screen by transaction </a:t>
            </a:r>
            <a:r>
              <a:rPr lang="en-US" sz="2400" i="1" dirty="0">
                <a:latin typeface="+mn-lt"/>
              </a:rPr>
              <a:t>T</a:t>
            </a:r>
            <a:r>
              <a:rPr lang="en-US" sz="2400" dirty="0">
                <a:latin typeface="+mn-lt"/>
              </a:rPr>
              <a:t>′, which may not have committed</a:t>
            </a:r>
          </a:p>
          <a:p>
            <a:pPr lvl="1"/>
            <a:r>
              <a:rPr lang="en-US" altLang="en-US" sz="2400" dirty="0">
                <a:latin typeface="+mn-lt"/>
              </a:rPr>
              <a:t>Solution approach: </a:t>
            </a:r>
            <a:r>
              <a:rPr lang="en-US" sz="2400" dirty="0">
                <a:latin typeface="+mn-lt"/>
              </a:rPr>
              <a:t>postpone output of transactions to the screen until committed</a:t>
            </a:r>
          </a:p>
          <a:p>
            <a:r>
              <a:rPr lang="en-US" altLang="en-US" sz="2400" dirty="0">
                <a:latin typeface="+mn-lt"/>
              </a:rPr>
              <a:t>Latches</a:t>
            </a:r>
          </a:p>
          <a:p>
            <a:pPr lvl="1"/>
            <a:r>
              <a:rPr lang="en-US" altLang="en-US" sz="2400" dirty="0">
                <a:latin typeface="+mn-lt"/>
              </a:rPr>
              <a:t>Locks held for a short duration</a:t>
            </a:r>
          </a:p>
          <a:p>
            <a:pPr lvl="1"/>
            <a:r>
              <a:rPr lang="en-US" altLang="en-US" sz="2400" dirty="0">
                <a:latin typeface="+mn-lt"/>
              </a:rPr>
              <a:t>Do not follow usual concurrency control </a:t>
            </a:r>
            <a:r>
              <a:rPr lang="en-US" altLang="en-US" sz="2400" dirty="0" smtClean="0">
                <a:latin typeface="+mn-lt"/>
              </a:rPr>
              <a:t>protocol</a:t>
            </a:r>
            <a:endParaRPr lang="en-US" altLang="en-US" sz="2400" dirty="0">
              <a:latin typeface="+mn-lt"/>
            </a:endParaRPr>
          </a:p>
        </p:txBody>
      </p:sp>
    </p:spTree>
    <p:extLst>
      <p:ext uri="{BB962C8B-B14F-4D97-AF65-F5344CB8AC3E}">
        <p14:creationId xmlns:p14="http://schemas.microsoft.com/office/powerpoint/2010/main" val="2555703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21.8 Summary</a:t>
            </a:r>
            <a:endParaRPr lang="en-IN" dirty="0"/>
          </a:p>
        </p:txBody>
      </p:sp>
      <p:sp>
        <p:nvSpPr>
          <p:cNvPr id="5" name="Text Placeholder 4"/>
          <p:cNvSpPr>
            <a:spLocks noGrp="1"/>
          </p:cNvSpPr>
          <p:nvPr>
            <p:ph type="body" idx="1"/>
          </p:nvPr>
        </p:nvSpPr>
        <p:spPr/>
        <p:txBody>
          <a:bodyPr/>
          <a:lstStyle/>
          <a:p>
            <a:r>
              <a:rPr lang="en-US" altLang="en-US" sz="2400" dirty="0">
                <a:latin typeface="+mn-lt"/>
              </a:rPr>
              <a:t>Concurrency control techniques</a:t>
            </a:r>
          </a:p>
          <a:p>
            <a:pPr lvl="1"/>
            <a:r>
              <a:rPr lang="en-US" altLang="en-US" sz="2400" dirty="0">
                <a:latin typeface="+mn-lt"/>
              </a:rPr>
              <a:t>Two-phase locking</a:t>
            </a:r>
          </a:p>
          <a:p>
            <a:pPr lvl="1"/>
            <a:r>
              <a:rPr lang="en-US" altLang="en-US" sz="2400" dirty="0">
                <a:latin typeface="+mn-lt"/>
              </a:rPr>
              <a:t>Timestamp-based ordering</a:t>
            </a:r>
          </a:p>
          <a:p>
            <a:pPr lvl="1"/>
            <a:r>
              <a:rPr lang="en-US" altLang="en-US" sz="2400" dirty="0">
                <a:latin typeface="+mn-lt"/>
              </a:rPr>
              <a:t>Multiversion protocols</a:t>
            </a:r>
          </a:p>
          <a:p>
            <a:pPr lvl="1"/>
            <a:r>
              <a:rPr lang="en-US" altLang="en-US" sz="2400" dirty="0">
                <a:latin typeface="+mn-lt"/>
              </a:rPr>
              <a:t>Snapshot isolation</a:t>
            </a:r>
          </a:p>
          <a:p>
            <a:r>
              <a:rPr lang="en-US" altLang="en-US" sz="2400" dirty="0">
                <a:latin typeface="+mn-lt"/>
              </a:rPr>
              <a:t>Data item granularity</a:t>
            </a:r>
          </a:p>
          <a:p>
            <a:r>
              <a:rPr lang="en-US" altLang="en-US" sz="2400" dirty="0">
                <a:latin typeface="+mn-lt"/>
              </a:rPr>
              <a:t>Locking protocols for indexes</a:t>
            </a:r>
          </a:p>
          <a:p>
            <a:r>
              <a:rPr lang="en-US" altLang="en-US" sz="2400" dirty="0">
                <a:latin typeface="+mn-lt"/>
              </a:rPr>
              <a:t>Phantom problem and interactive transaction issues</a:t>
            </a:r>
          </a:p>
        </p:txBody>
      </p:sp>
    </p:spTree>
    <p:extLst>
      <p:ext uri="{BB962C8B-B14F-4D97-AF65-F5344CB8AC3E}">
        <p14:creationId xmlns:p14="http://schemas.microsoft.com/office/powerpoint/2010/main" val="2380707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Locking </a:t>
            </a:r>
            <a:r>
              <a:rPr lang="en-US" altLang="en-US" dirty="0" smtClean="0"/>
              <a:t>Techniques for Concurrency Control </a:t>
            </a:r>
            <a:r>
              <a:rPr lang="en-US" altLang="en-US" sz="2000" b="0" dirty="0" smtClean="0"/>
              <a:t>(2 of 5)</a:t>
            </a:r>
            <a:endParaRPr lang="en-IN" sz="2000" b="0" dirty="0"/>
          </a:p>
        </p:txBody>
      </p:sp>
      <p:sp>
        <p:nvSpPr>
          <p:cNvPr id="4" name="Text Placeholder 3"/>
          <p:cNvSpPr>
            <a:spLocks noGrp="1"/>
          </p:cNvSpPr>
          <p:nvPr>
            <p:ph type="body" idx="1"/>
          </p:nvPr>
        </p:nvSpPr>
        <p:spPr>
          <a:xfrm>
            <a:off x="457200" y="1565033"/>
            <a:ext cx="8229600" cy="817684"/>
          </a:xfrm>
        </p:spPr>
        <p:txBody>
          <a:bodyPr/>
          <a:lstStyle/>
          <a:p>
            <a:r>
              <a:rPr lang="en-US" altLang="en-US" sz="2400" dirty="0">
                <a:latin typeface="+mn-lt"/>
              </a:rPr>
              <a:t>Transaction requests access by issuing a lock_item(X) </a:t>
            </a:r>
            <a:r>
              <a:rPr lang="en-US" altLang="en-US" sz="2400" dirty="0" smtClean="0">
                <a:latin typeface="+mn-lt"/>
              </a:rPr>
              <a:t>operation</a:t>
            </a:r>
            <a:endParaRPr lang="en-US" altLang="en-US" sz="2400" dirty="0">
              <a:latin typeface="+mn-lt"/>
            </a:endParaRPr>
          </a:p>
        </p:txBody>
      </p:sp>
      <p:pic>
        <p:nvPicPr>
          <p:cNvPr id="6" name="Picture 5" descr="Computer code. The code has 13 lines. The lines read as follows. Line 1. lock underscore item left parenthesis X right parenthesis colon. Line 2. B colon if LOCK left parenthesis X right parenthesis equals 0 left parenthesis asterisk item is unlocked asterisk right parenthesis. Line 3, indented twice. then LOCK left parenthesis X right parenthesis left headed arrow 1 left parenthesis asterisk lock the item asterisk right parenthesis. Line 4, indented once. else. Line 5, indented twice. begin. Line 6, indented twice. wait left parenthesis until LOCK left parenthesis X right parenthesis equals 0. Line 7, indented 3 times. and the lock manager wakes up the transaction right parenthesis semicolon. Line 8, indented twice. go to B. Line 9, indented twice. end semicolon. Line 10. unlock underscore item left parenthesis X right parenthesis colon. Line 11, indented once. LOCK left parenthesis X right parenthesis left headed arrow 0 semicolon left parenthesis asterisk unlock the item asterisk right parenthesis. Line 12, indented once. if any transactions are waiting. Line 13, indented twice. then wakeup one of the waiting transactions semicolon."/>
          <p:cNvPicPr>
            <a:picLocks noChangeAspect="1"/>
          </p:cNvPicPr>
          <p:nvPr/>
        </p:nvPicPr>
        <p:blipFill>
          <a:blip r:embed="rId2"/>
          <a:stretch>
            <a:fillRect/>
          </a:stretch>
        </p:blipFill>
        <p:spPr>
          <a:xfrm>
            <a:off x="2094758" y="2497507"/>
            <a:ext cx="4954484" cy="3052763"/>
          </a:xfrm>
          <a:prstGeom prst="rect">
            <a:avLst/>
          </a:prstGeom>
        </p:spPr>
      </p:pic>
      <p:sp>
        <p:nvSpPr>
          <p:cNvPr id="5" name="Text Placeholder 4"/>
          <p:cNvSpPr>
            <a:spLocks noGrp="1"/>
          </p:cNvSpPr>
          <p:nvPr>
            <p:ph type="body" idx="2"/>
          </p:nvPr>
        </p:nvSpPr>
        <p:spPr>
          <a:xfrm>
            <a:off x="457200" y="5665060"/>
            <a:ext cx="8229600" cy="534255"/>
          </a:xfrm>
        </p:spPr>
        <p:txBody>
          <a:bodyPr/>
          <a:lstStyle/>
          <a:p>
            <a:pPr marL="0" indent="0">
              <a:buNone/>
            </a:pPr>
            <a:r>
              <a:rPr lang="en-US" sz="2000" b="1" dirty="0">
                <a:latin typeface="+mn-lt"/>
              </a:rPr>
              <a:t>Figure 21.1</a:t>
            </a:r>
            <a:r>
              <a:rPr lang="en-US" sz="2000" dirty="0">
                <a:latin typeface="+mn-lt"/>
              </a:rPr>
              <a:t> Lock and unlock operations for binary </a:t>
            </a:r>
            <a:r>
              <a:rPr lang="en-US" sz="2000" dirty="0" smtClean="0">
                <a:latin typeface="+mn-lt"/>
              </a:rPr>
              <a:t>locks</a:t>
            </a:r>
            <a:endParaRPr lang="en-IN" sz="2000" dirty="0">
              <a:latin typeface="+mn-lt"/>
            </a:endParaRPr>
          </a:p>
        </p:txBody>
      </p:sp>
    </p:spTree>
    <p:extLst>
      <p:ext uri="{BB962C8B-B14F-4D97-AF65-F5344CB8AC3E}">
        <p14:creationId xmlns:p14="http://schemas.microsoft.com/office/powerpoint/2010/main" val="1614046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Two-Phase Locking </a:t>
            </a:r>
            <a:r>
              <a:rPr lang="en-US" altLang="en-US" dirty="0" smtClean="0"/>
              <a:t>Techniques for </a:t>
            </a:r>
            <a:r>
              <a:rPr lang="en-US" altLang="en-US" dirty="0"/>
              <a:t>Concurrency Control </a:t>
            </a:r>
            <a:r>
              <a:rPr lang="en-US" altLang="en-US" sz="2000" b="0" dirty="0" smtClean="0"/>
              <a:t>(3 of 5)</a:t>
            </a:r>
            <a:endParaRPr lang="en-IN" sz="2000" b="0" dirty="0"/>
          </a:p>
        </p:txBody>
      </p:sp>
      <p:sp>
        <p:nvSpPr>
          <p:cNvPr id="6" name="Text Placeholder 5"/>
          <p:cNvSpPr>
            <a:spLocks noGrp="1"/>
          </p:cNvSpPr>
          <p:nvPr>
            <p:ph type="body" idx="1"/>
          </p:nvPr>
        </p:nvSpPr>
        <p:spPr/>
        <p:txBody>
          <a:bodyPr/>
          <a:lstStyle/>
          <a:p>
            <a:r>
              <a:rPr lang="en-US" sz="2400" dirty="0">
                <a:latin typeface="+mn-lt"/>
              </a:rPr>
              <a:t>Lock table specifies items that have locks</a:t>
            </a:r>
          </a:p>
          <a:p>
            <a:r>
              <a:rPr lang="en-US" sz="2400" dirty="0">
                <a:latin typeface="+mn-lt"/>
              </a:rPr>
              <a:t>Lock manager subsystem</a:t>
            </a:r>
          </a:p>
          <a:p>
            <a:pPr lvl="1"/>
            <a:r>
              <a:rPr lang="en-US" sz="2400" dirty="0">
                <a:latin typeface="+mn-lt"/>
              </a:rPr>
              <a:t>Keeps track of and controls access to locks</a:t>
            </a:r>
          </a:p>
          <a:p>
            <a:pPr lvl="1"/>
            <a:r>
              <a:rPr lang="en-US" sz="2400" dirty="0">
                <a:latin typeface="+mn-lt"/>
              </a:rPr>
              <a:t>Rules enforced by lock manager module</a:t>
            </a:r>
          </a:p>
          <a:p>
            <a:r>
              <a:rPr lang="en-US" sz="2400" dirty="0">
                <a:latin typeface="+mn-lt"/>
              </a:rPr>
              <a:t>At most one transaction can hold the lock on an item at a given time</a:t>
            </a:r>
          </a:p>
          <a:p>
            <a:r>
              <a:rPr lang="en-US" sz="2400" dirty="0">
                <a:latin typeface="+mn-lt"/>
              </a:rPr>
              <a:t>Binary locking too restrictive for database </a:t>
            </a:r>
            <a:r>
              <a:rPr lang="en-US" sz="2400" dirty="0" smtClean="0">
                <a:latin typeface="+mn-lt"/>
              </a:rPr>
              <a:t>items</a:t>
            </a:r>
            <a:endParaRPr lang="en-US" sz="2400" dirty="0">
              <a:latin typeface="+mn-lt"/>
            </a:endParaRPr>
          </a:p>
        </p:txBody>
      </p:sp>
    </p:spTree>
    <p:extLst>
      <p:ext uri="{BB962C8B-B14F-4D97-AF65-F5344CB8AC3E}">
        <p14:creationId xmlns:p14="http://schemas.microsoft.com/office/powerpoint/2010/main" val="3638858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Locking </a:t>
            </a:r>
            <a:r>
              <a:rPr lang="en-US" altLang="en-US" dirty="0" smtClean="0"/>
              <a:t>Techniques for Concurrency </a:t>
            </a:r>
            <a:r>
              <a:rPr lang="en-US" altLang="en-US" dirty="0"/>
              <a:t>Control </a:t>
            </a:r>
            <a:r>
              <a:rPr lang="en-US" altLang="en-US" sz="2000" b="0" dirty="0" smtClean="0"/>
              <a:t>(4 of 5)</a:t>
            </a:r>
            <a:endParaRPr lang="en-IN" sz="2000" b="0" dirty="0"/>
          </a:p>
        </p:txBody>
      </p:sp>
      <p:sp>
        <p:nvSpPr>
          <p:cNvPr id="3" name="Text Placeholder 2"/>
          <p:cNvSpPr>
            <a:spLocks noGrp="1"/>
          </p:cNvSpPr>
          <p:nvPr>
            <p:ph type="body" idx="1"/>
          </p:nvPr>
        </p:nvSpPr>
        <p:spPr/>
        <p:txBody>
          <a:bodyPr/>
          <a:lstStyle/>
          <a:p>
            <a:r>
              <a:rPr lang="en-US" sz="2400" dirty="0">
                <a:latin typeface="+mn-lt"/>
              </a:rPr>
              <a:t>Shared/exclusive or read/write locks</a:t>
            </a:r>
          </a:p>
          <a:p>
            <a:pPr lvl="1"/>
            <a:r>
              <a:rPr lang="en-US" sz="2400" dirty="0">
                <a:latin typeface="+mn-lt"/>
              </a:rPr>
              <a:t>Read operations on the same item are not conflicting</a:t>
            </a:r>
          </a:p>
          <a:p>
            <a:pPr lvl="1"/>
            <a:r>
              <a:rPr lang="en-US" sz="2400" dirty="0">
                <a:latin typeface="+mn-lt"/>
              </a:rPr>
              <a:t>Must have exclusive lock to write</a:t>
            </a:r>
          </a:p>
          <a:p>
            <a:pPr lvl="1"/>
            <a:r>
              <a:rPr lang="en-US" sz="2400" dirty="0">
                <a:latin typeface="+mn-lt"/>
              </a:rPr>
              <a:t>Three locking operations</a:t>
            </a:r>
          </a:p>
          <a:p>
            <a:pPr lvl="2"/>
            <a:r>
              <a:rPr lang="en-US" sz="2400" dirty="0" smtClean="0">
                <a:latin typeface="+mn-lt"/>
              </a:rPr>
              <a:t>read_lock(</a:t>
            </a:r>
            <a:r>
              <a:rPr lang="en-IN" sz="2400" dirty="0">
                <a:latin typeface="+mn-lt"/>
              </a:rPr>
              <a:t>X</a:t>
            </a:r>
            <a:r>
              <a:rPr lang="en-US" sz="2400" dirty="0" smtClean="0">
                <a:latin typeface="+mn-lt"/>
              </a:rPr>
              <a:t>)</a:t>
            </a:r>
            <a:endParaRPr lang="en-US" sz="2400" dirty="0">
              <a:latin typeface="+mn-lt"/>
            </a:endParaRPr>
          </a:p>
          <a:p>
            <a:pPr lvl="2"/>
            <a:r>
              <a:rPr lang="en-US" sz="2400" dirty="0">
                <a:latin typeface="+mn-lt"/>
              </a:rPr>
              <a:t>write_lock(X)</a:t>
            </a:r>
          </a:p>
          <a:p>
            <a:pPr lvl="2"/>
            <a:r>
              <a:rPr lang="en-US" sz="2400" dirty="0">
                <a:latin typeface="+mn-lt"/>
              </a:rPr>
              <a:t>unlock(X</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490994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IN" sz="2800" dirty="0"/>
              <a:t>Figure 21.2 Locking and Unlocking Operations for Two-Mode (Read/Write, or Shared/Exclusive) Locks</a:t>
            </a:r>
          </a:p>
        </p:txBody>
      </p:sp>
      <p:pic>
        <p:nvPicPr>
          <p:cNvPr id="8" name="Picture 7" descr="Computer code has 33 lines. The lines read as follows. Line 1. read underscore lock left parenthesis X right parenthesis colon. Line 2. B colon if LOCK left parenthesis X right parenthesis equals double quote unlocked double quote. Line 3. then begin LOCK left parenthesis X right parenthesis left headed arrow double quote read dash locked double quote semicolon. Line 4, indented 3 times. no underscore of underscore reads left parenthesis X right parenthesis left headed arrow 1. Line 5, indented 3 times. end. Line 6, indented once. else if LOCK left parenthesis X right parenthesis equals double quote read dash locked double quote. Line 7, indented twice. then no underscore of underscore reads left parenthesis X right parenthesis left headed arrow no underscore of underscore reads left parenthesis X right parenthesis plus 1. Line 8, indented once. else begin. Line 9, indented 3 times. wait left parenthesis until LOCK left parenthesis X right parenthesis equals double quote unlocked double quote. Line 10, indented 4 times. and the lock manager wakes up the transaction right parenthesis semicolon. Line 11, indented 3 times. go to B. Line 12, indented 3 times. end semicolon. Line 13. write underscore lock left parenthesis X right parenthesis colon. Line 14. B colon if LOCK left parenthesis X right parenthesis equals double quote unlocked double quote. Line 15, indented twice. then LOCK left parenthesis X right parenthesis left headed arrow double quote write dash locked double quote. Line 16, indented once. else begin. Line 17, indented 3 times. wait left parenthesis until LOCK left parenthesis X right parenthesis equals double quote unlocked double quote. Line 18, indented 4 times. and the lock manager wakes up the transaction right parenthesis semicolon. Line 19, indented 3 times. go to B. Line 20, indented 3 times. end semicolon. Line 21. unlock left parenthesis X right parenthesis colon. Line 22, indented once. if LOCK left parenthesis X right parenthesis equals double quote write dash locked double quote. Line 23, indented twice. then begin LOCK left parenthesis X right parenthesis left headed arrow double quote unlocked double quote semicolon. Line 24, indented 4 times. wake up one of the waiting transactions comma if any. Line 25, indented 4 times. end. Line 26, indented once. else it LOCK left parenthesis X right parenthesis equals double quote read dash locked double quote. Line 27, indented twice. then begin. Line 28, indented 4 times. no underscore of underscore reads left parenthesis X right parenthesis left headed arrow no underscore of underscore reads left parenthesis X right parenthesis negative 1 semicolon. Line 29, indented 4 times. if no underscore of underscore reads left parenthesis X right parenthesis equals 0. Line 30, indented 5 times. then begin LOCK left parenthesis X right parenthesis equals double quote unlocked double quote semicolon. Line 31, indented 6 times. wake up one of the waiting transactions comma if any. Line 32, indented 6 times. end. Line 33, indented 4 times. end semicolon."/>
          <p:cNvPicPr>
            <a:picLocks noChangeAspect="1"/>
          </p:cNvPicPr>
          <p:nvPr/>
        </p:nvPicPr>
        <p:blipFill>
          <a:blip r:embed="rId2"/>
          <a:stretch>
            <a:fillRect/>
          </a:stretch>
        </p:blipFill>
        <p:spPr>
          <a:xfrm>
            <a:off x="2741235" y="1651875"/>
            <a:ext cx="3661530" cy="4519823"/>
          </a:xfrm>
          <a:prstGeom prst="rect">
            <a:avLst/>
          </a:prstGeom>
        </p:spPr>
      </p:pic>
    </p:spTree>
    <p:extLst>
      <p:ext uri="{BB962C8B-B14F-4D97-AF65-F5344CB8AC3E}">
        <p14:creationId xmlns:p14="http://schemas.microsoft.com/office/powerpoint/2010/main" val="3457701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Two-Phase Locking </a:t>
            </a:r>
            <a:r>
              <a:rPr lang="en-US" altLang="en-US" dirty="0" smtClean="0"/>
              <a:t>Techniques for </a:t>
            </a:r>
            <a:r>
              <a:rPr lang="en-US" altLang="en-US" dirty="0"/>
              <a:t>Concurrency Control </a:t>
            </a:r>
            <a:r>
              <a:rPr lang="en-US" altLang="en-US" sz="2000" b="0" dirty="0" smtClean="0"/>
              <a:t>(5 of 5)</a:t>
            </a:r>
            <a:endParaRPr lang="en-IN" sz="2000" b="0" dirty="0"/>
          </a:p>
        </p:txBody>
      </p:sp>
      <p:sp>
        <p:nvSpPr>
          <p:cNvPr id="7" name="Text Placeholder 6"/>
          <p:cNvSpPr>
            <a:spLocks noGrp="1"/>
          </p:cNvSpPr>
          <p:nvPr>
            <p:ph type="body" idx="1"/>
          </p:nvPr>
        </p:nvSpPr>
        <p:spPr/>
        <p:txBody>
          <a:bodyPr/>
          <a:lstStyle/>
          <a:p>
            <a:r>
              <a:rPr lang="en-US" sz="2400" dirty="0">
                <a:latin typeface="+mn-lt"/>
              </a:rPr>
              <a:t>Lock conversion</a:t>
            </a:r>
          </a:p>
          <a:p>
            <a:pPr lvl="1"/>
            <a:r>
              <a:rPr lang="en-US" sz="2400" dirty="0">
                <a:latin typeface="+mn-lt"/>
              </a:rPr>
              <a:t>Transaction that already holds a lock allowed to convert the lock from one state to another</a:t>
            </a:r>
          </a:p>
          <a:p>
            <a:r>
              <a:rPr lang="en-US" sz="2400" dirty="0">
                <a:latin typeface="+mn-lt"/>
              </a:rPr>
              <a:t>Upgrading</a:t>
            </a:r>
          </a:p>
          <a:p>
            <a:pPr lvl="1"/>
            <a:r>
              <a:rPr lang="en-US" sz="2400" dirty="0">
                <a:latin typeface="+mn-lt"/>
              </a:rPr>
              <a:t>Issue a read_lock operation then a </a:t>
            </a:r>
            <a:r>
              <a:rPr lang="en-US" sz="2400" dirty="0" smtClean="0">
                <a:latin typeface="+mn-lt"/>
              </a:rPr>
              <a:t>write_lock operation</a:t>
            </a:r>
            <a:endParaRPr lang="en-US" sz="2400" dirty="0">
              <a:latin typeface="+mn-lt"/>
            </a:endParaRPr>
          </a:p>
          <a:p>
            <a:r>
              <a:rPr lang="en-US" sz="2400" dirty="0">
                <a:latin typeface="+mn-lt"/>
              </a:rPr>
              <a:t>Downgrading</a:t>
            </a:r>
          </a:p>
          <a:p>
            <a:pPr lvl="1"/>
            <a:r>
              <a:rPr lang="en-US" sz="2400" dirty="0">
                <a:latin typeface="+mn-lt"/>
              </a:rPr>
              <a:t>Issue a read_lock operation after a write_lock </a:t>
            </a:r>
            <a:r>
              <a:rPr lang="en-US" sz="2400" dirty="0" smtClean="0">
                <a:latin typeface="+mn-lt"/>
              </a:rPr>
              <a:t>operation</a:t>
            </a:r>
            <a:endParaRPr lang="en-US" sz="2400" dirty="0">
              <a:latin typeface="+mn-lt"/>
            </a:endParaRPr>
          </a:p>
        </p:txBody>
      </p:sp>
    </p:spTree>
    <p:extLst>
      <p:ext uri="{BB962C8B-B14F-4D97-AF65-F5344CB8AC3E}">
        <p14:creationId xmlns:p14="http://schemas.microsoft.com/office/powerpoint/2010/main" val="2883481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Guaranteeing Serializability by Two-Phase </a:t>
            </a:r>
            <a:r>
              <a:rPr lang="en-US" dirty="0" smtClean="0"/>
              <a:t>Locking </a:t>
            </a:r>
            <a:r>
              <a:rPr lang="en-US" sz="2000" b="0" dirty="0" smtClean="0"/>
              <a:t>(1 of 2)</a:t>
            </a:r>
            <a:endParaRPr lang="en-IN" sz="2000" b="0" dirty="0"/>
          </a:p>
        </p:txBody>
      </p:sp>
      <p:sp>
        <p:nvSpPr>
          <p:cNvPr id="3" name="Text Placeholder 2"/>
          <p:cNvSpPr>
            <a:spLocks noGrp="1"/>
          </p:cNvSpPr>
          <p:nvPr>
            <p:ph type="body" idx="1"/>
          </p:nvPr>
        </p:nvSpPr>
        <p:spPr/>
        <p:txBody>
          <a:bodyPr/>
          <a:lstStyle/>
          <a:p>
            <a:r>
              <a:rPr lang="en-US" sz="2000" dirty="0">
                <a:latin typeface="+mn-lt"/>
              </a:rPr>
              <a:t>Two-phase locking protocol</a:t>
            </a:r>
          </a:p>
          <a:p>
            <a:pPr lvl="1"/>
            <a:r>
              <a:rPr lang="en-US" sz="2000" dirty="0">
                <a:latin typeface="+mn-lt"/>
              </a:rPr>
              <a:t>All locking operations precede the first unlock operation in the transaction</a:t>
            </a:r>
          </a:p>
          <a:p>
            <a:pPr lvl="1"/>
            <a:r>
              <a:rPr lang="en-US" sz="2000" dirty="0">
                <a:latin typeface="+mn-lt"/>
              </a:rPr>
              <a:t>Phases</a:t>
            </a:r>
          </a:p>
          <a:p>
            <a:pPr lvl="2"/>
            <a:r>
              <a:rPr lang="en-US" sz="2000" dirty="0">
                <a:latin typeface="+mn-lt"/>
              </a:rPr>
              <a:t>Expanding (growing) phase</a:t>
            </a:r>
          </a:p>
          <a:p>
            <a:pPr lvl="3" indent="-228600"/>
            <a:r>
              <a:rPr lang="en-US" sz="2000" dirty="0">
                <a:latin typeface="+mn-lt"/>
              </a:rPr>
              <a:t>New locks can be acquired but none can be released</a:t>
            </a:r>
          </a:p>
          <a:p>
            <a:pPr lvl="3" indent="-228600"/>
            <a:r>
              <a:rPr lang="en-US" sz="2000" dirty="0">
                <a:latin typeface="+mn-lt"/>
              </a:rPr>
              <a:t>Lock conversion upgrades must be done during this phase</a:t>
            </a:r>
          </a:p>
          <a:p>
            <a:pPr lvl="2"/>
            <a:r>
              <a:rPr lang="en-US" sz="2000" dirty="0">
                <a:latin typeface="+mn-lt"/>
              </a:rPr>
              <a:t>Shrinking phase</a:t>
            </a:r>
          </a:p>
          <a:p>
            <a:pPr lvl="3" indent="-228600"/>
            <a:r>
              <a:rPr lang="en-US" sz="2000" dirty="0">
                <a:latin typeface="+mn-lt"/>
              </a:rPr>
              <a:t>Existing locks can be released but none can be acquired</a:t>
            </a:r>
          </a:p>
          <a:p>
            <a:pPr lvl="3" indent="-228600"/>
            <a:r>
              <a:rPr lang="en-US" sz="2000" dirty="0">
                <a:latin typeface="+mn-lt"/>
              </a:rPr>
              <a:t>Downgrades must be done during this </a:t>
            </a:r>
            <a:r>
              <a:rPr lang="en-US" sz="2000" dirty="0" smtClean="0">
                <a:latin typeface="+mn-lt"/>
              </a:rPr>
              <a:t>phase</a:t>
            </a:r>
            <a:endParaRPr lang="en-US" sz="2000" dirty="0">
              <a:latin typeface="+mn-lt"/>
            </a:endParaRPr>
          </a:p>
        </p:txBody>
      </p:sp>
    </p:spTree>
    <p:extLst>
      <p:ext uri="{BB962C8B-B14F-4D97-AF65-F5344CB8AC3E}">
        <p14:creationId xmlns:p14="http://schemas.microsoft.com/office/powerpoint/2010/main" val="3686345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8186</TotalTime>
  <Words>2049</Words>
  <Application>Microsoft Office PowerPoint</Application>
  <PresentationFormat>On-screen Show (4:3)</PresentationFormat>
  <Paragraphs>254</Paragraphs>
  <Slides>39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Noto Sans Symbols</vt:lpstr>
      <vt:lpstr>Times New Roman</vt:lpstr>
      <vt:lpstr>Verdana</vt:lpstr>
      <vt:lpstr>508 Lecture</vt:lpstr>
      <vt:lpstr>1_508 Lecture</vt:lpstr>
      <vt:lpstr>Fundamentals of Database Systems</vt:lpstr>
      <vt:lpstr>Introduction</vt:lpstr>
      <vt:lpstr>21.1 Two-Phase Locking Techniques for Concurrency Control (1 of 5)</vt:lpstr>
      <vt:lpstr>Two-Phase Locking Techniques for Concurrency Control (2 of 5)</vt:lpstr>
      <vt:lpstr>Two-Phase Locking Techniques for Concurrency Control (3 of 5)</vt:lpstr>
      <vt:lpstr>Two-Phase Locking Techniques for Concurrency Control (4 of 5)</vt:lpstr>
      <vt:lpstr>Figure 21.2 Locking and Unlocking Operations for Two-Mode (Read/Write, or Shared/Exclusive) Locks</vt:lpstr>
      <vt:lpstr>Two-Phase Locking Techniques for Concurrency Control (5 of 5)</vt:lpstr>
      <vt:lpstr>Guaranteeing Serializability by Two-Phase Locking (1 of 2)</vt:lpstr>
      <vt:lpstr>Figure 21.3 Transactions That Do Not Obey Two-Phase Locking (a) Two Transactions T1 and T2 (b) Results of Possible Serial Schedules of T1 and T2</vt:lpstr>
      <vt:lpstr>Figure 21.3 Transactions That Do Not Obey Two-Phase Locking (c) A Nonserializable Schedule S That Uses Locks</vt:lpstr>
      <vt:lpstr>Guaranteeing Serializability by Two-Phase Locking (2 of 2)</vt:lpstr>
      <vt:lpstr>Variations of Two-Phase Locking (1 of 2)</vt:lpstr>
      <vt:lpstr>Variations of Two-Phase Locking (2 of 2)</vt:lpstr>
      <vt:lpstr>Dealing with Deadlock and Starvation (1 of 4)</vt:lpstr>
      <vt:lpstr>Dealing with Deadlock and Starvation (2 of 4)</vt:lpstr>
      <vt:lpstr>Dealing with Deadlock and Starvation (3 of 4)</vt:lpstr>
      <vt:lpstr>Dealing with Deadlock and Starvation (4 of 4)</vt:lpstr>
      <vt:lpstr>21.2 Concurrency Control Based on Timestamp Ordering (1 of 5)</vt:lpstr>
      <vt:lpstr>Concurrency Control Based on Timestamp Ordering (2 of 5)</vt:lpstr>
      <vt:lpstr>Concurrency Control Based on Timestamp Ordering (3 of 5)</vt:lpstr>
      <vt:lpstr>Concurrency Control Based on Timestamp Ordering (4 of 5)</vt:lpstr>
      <vt:lpstr>Concurrency Control Based on Timestamp Ordering (5 of 5)</vt:lpstr>
      <vt:lpstr>21.3 Multiversion Concurrency Control Techniques (1 of 3)</vt:lpstr>
      <vt:lpstr>Multiversion Concurrency Control Techniques (2 of 3)</vt:lpstr>
      <vt:lpstr>Multiversion Concurrency Control Techniques (3 of 3)</vt:lpstr>
      <vt:lpstr>21.4 Validation (Optimistic) Techniques and Snapshot Isolation Concurrency Control</vt:lpstr>
      <vt:lpstr>Concurrency Control Based on Snapshot Isolation</vt:lpstr>
      <vt:lpstr>21.5 Granularity of Data Items and Multiple Granularity Locking</vt:lpstr>
      <vt:lpstr>Multiple Granularity Level Locking (1 of 4)</vt:lpstr>
      <vt:lpstr>Multiple Granularity Level Locking (2 of 4)</vt:lpstr>
      <vt:lpstr>Multiple Granularity Level Locking (3 of 4)</vt:lpstr>
      <vt:lpstr>Multiple Granularity Level Locking (4 of 4)</vt:lpstr>
      <vt:lpstr>21.6 Using Locks for Concurrency Control in Indexes (1 of 2)</vt:lpstr>
      <vt:lpstr>Using Locks for Concurrency Control in Indexes (2 of 2)</vt:lpstr>
      <vt:lpstr>21.7 Other Concurrency Control Issues (1 of 2)</vt:lpstr>
      <vt:lpstr>Other Concurrency Control Issues (2 of 2)</vt:lpstr>
      <vt:lpstr>21.8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702</cp:revision>
  <dcterms:modified xsi:type="dcterms:W3CDTF">2018-04-23T06:25:37Z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