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7"/>
  </p:notesMasterIdLst>
  <p:handoutMasterIdLst>
    <p:handoutMasterId r:id="rId38"/>
  </p:handoutMasterIdLst>
  <p:sldIdLst>
    <p:sldId id="301" r:id="rId3"/>
    <p:sldId id="305"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06"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316" autoAdjust="0"/>
  </p:normalViewPr>
  <p:slideViewPr>
    <p:cSldViewPr snapToGrid="0" snapToObjects="1">
      <p:cViewPr varScale="1">
        <p:scale>
          <a:sx n="101" d="100"/>
          <a:sy n="101" d="100"/>
        </p:scale>
        <p:origin x="1626" y="108"/>
      </p:cViewPr>
      <p:guideLst>
        <p:guide orient="horz" pos="2160"/>
        <p:guide pos="2880"/>
      </p:guideLst>
    </p:cSldViewPr>
  </p:slideViewPr>
  <p:outlineViewPr>
    <p:cViewPr>
      <p:scale>
        <a:sx n="66" d="100"/>
        <a:sy n="66" d="100"/>
      </p:scale>
      <p:origin x="0" y="-932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5357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smtClean="0">
                <a:latin typeface="+mn-lt"/>
              </a:rPr>
              <a:t>Chapter 22</a:t>
            </a:r>
            <a:endParaRPr lang="en-US" b="1" dirty="0">
              <a:latin typeface="+mn-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US" altLang="en-US" dirty="0">
                <a:latin typeface="+mn-lt"/>
              </a:rPr>
              <a:t>Database Recovery </a:t>
            </a:r>
            <a:r>
              <a:rPr lang="en-US" altLang="en-US" dirty="0" smtClean="0">
                <a:latin typeface="+mn-lt"/>
              </a:rPr>
              <a:t>Techniques</a:t>
            </a:r>
            <a:endParaRPr lang="en-US" alt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Concepts </a:t>
            </a:r>
            <a:r>
              <a:rPr lang="en-US" altLang="en-US" sz="2000" b="0" dirty="0" smtClean="0"/>
              <a:t>(8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Force approach</a:t>
            </a:r>
          </a:p>
          <a:p>
            <a:pPr lvl="1"/>
            <a:r>
              <a:rPr lang="en-US" sz="2400" dirty="0">
                <a:latin typeface="+mn-lt"/>
              </a:rPr>
              <a:t>All pages updated by a transaction are immediately written to disk before the transaction commits</a:t>
            </a:r>
          </a:p>
          <a:p>
            <a:pPr lvl="1"/>
            <a:r>
              <a:rPr lang="en-US" altLang="en-US" sz="2400" dirty="0">
                <a:latin typeface="+mn-lt"/>
              </a:rPr>
              <a:t>Otherwise, no-force</a:t>
            </a:r>
          </a:p>
          <a:p>
            <a:r>
              <a:rPr lang="en-US" altLang="en-US" sz="2400" dirty="0">
                <a:latin typeface="+mn-lt"/>
              </a:rPr>
              <a:t>Typical database systems employ a steal/no-force strategy</a:t>
            </a:r>
          </a:p>
          <a:p>
            <a:pPr lvl="1"/>
            <a:r>
              <a:rPr lang="en-US" altLang="en-US" sz="2400" dirty="0">
                <a:latin typeface="+mn-lt"/>
              </a:rPr>
              <a:t>Avoids need for very large buffer space</a:t>
            </a:r>
          </a:p>
          <a:p>
            <a:pPr lvl="1"/>
            <a:r>
              <a:rPr lang="en-US" altLang="en-US" sz="2400" dirty="0">
                <a:latin typeface="+mn-lt"/>
              </a:rPr>
              <a:t>Reduces disk I/O operations for heavily updated </a:t>
            </a:r>
            <a:r>
              <a:rPr lang="en-US" altLang="en-US" sz="2400" dirty="0" smtClean="0">
                <a:latin typeface="+mn-lt"/>
              </a:rPr>
              <a:t>pages</a:t>
            </a:r>
            <a:endParaRPr lang="en-US" altLang="en-US" sz="2400" dirty="0">
              <a:latin typeface="+mn-lt"/>
            </a:endParaRPr>
          </a:p>
        </p:txBody>
      </p:sp>
    </p:spTree>
    <p:extLst>
      <p:ext uri="{BB962C8B-B14F-4D97-AF65-F5344CB8AC3E}">
        <p14:creationId xmlns:p14="http://schemas.microsoft.com/office/powerpoint/2010/main" val="2104210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Concepts </a:t>
            </a:r>
            <a:r>
              <a:rPr lang="en-US" altLang="en-US" sz="2000" b="0" dirty="0" smtClean="0"/>
              <a:t>(9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Write-ahead logging protocol for recovery algorithm requiring both </a:t>
            </a:r>
            <a:r>
              <a:rPr lang="en-US" altLang="en-US" sz="2400" dirty="0" smtClean="0">
                <a:latin typeface="+mn-lt"/>
              </a:rPr>
              <a:t>UNDO </a:t>
            </a:r>
            <a:r>
              <a:rPr lang="en-US" altLang="en-US" sz="2400" dirty="0">
                <a:latin typeface="+mn-lt"/>
              </a:rPr>
              <a:t>and </a:t>
            </a:r>
            <a:r>
              <a:rPr lang="en-US" altLang="en-US" sz="2400" dirty="0" smtClean="0">
                <a:latin typeface="+mn-lt"/>
              </a:rPr>
              <a:t>REDO</a:t>
            </a:r>
            <a:endParaRPr lang="en-US" altLang="en-US" sz="2400" dirty="0">
              <a:latin typeface="+mn-lt"/>
            </a:endParaRPr>
          </a:p>
          <a:p>
            <a:pPr lvl="1"/>
            <a:r>
              <a:rPr lang="en-US" sz="2400" dirty="0" smtClean="0">
                <a:latin typeface="+mn-lt"/>
              </a:rPr>
              <a:t>B</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M </a:t>
            </a:r>
            <a:r>
              <a:rPr lang="en-US" sz="2400" dirty="0">
                <a:latin typeface="+mn-lt"/>
              </a:rPr>
              <a:t>of an item cannot be overwritten by its after image until all </a:t>
            </a:r>
            <a:r>
              <a:rPr lang="en-US" sz="2400" dirty="0" smtClean="0">
                <a:latin typeface="+mn-lt"/>
              </a:rPr>
              <a:t>UNDO-type </a:t>
            </a:r>
            <a:r>
              <a:rPr lang="en-US" sz="2400" dirty="0">
                <a:latin typeface="+mn-lt"/>
              </a:rPr>
              <a:t>log entries have been force-written to disk</a:t>
            </a:r>
          </a:p>
          <a:p>
            <a:pPr lvl="1"/>
            <a:r>
              <a:rPr lang="en-US" sz="2400" dirty="0">
                <a:latin typeface="+mn-lt"/>
              </a:rPr>
              <a:t>Commit operation of a transaction cannot be completed until all </a:t>
            </a:r>
            <a:r>
              <a:rPr lang="en-US" sz="2400" dirty="0" smtClean="0">
                <a:latin typeface="+mn-lt"/>
              </a:rPr>
              <a:t>REDO-type </a:t>
            </a:r>
            <a:r>
              <a:rPr lang="en-US" sz="2400" dirty="0">
                <a:latin typeface="+mn-lt"/>
              </a:rPr>
              <a:t>and </a:t>
            </a:r>
            <a:r>
              <a:rPr lang="en-US" sz="2400" dirty="0" smtClean="0">
                <a:latin typeface="+mn-lt"/>
              </a:rPr>
              <a:t>UNDO-type </a:t>
            </a:r>
            <a:r>
              <a:rPr lang="en-US" sz="2400" dirty="0">
                <a:latin typeface="+mn-lt"/>
              </a:rPr>
              <a:t>log records for that transaction have been force-written to </a:t>
            </a:r>
            <a:r>
              <a:rPr lang="en-US" sz="2400" dirty="0" smtClean="0">
                <a:latin typeface="+mn-lt"/>
              </a:rPr>
              <a:t>disk</a:t>
            </a:r>
            <a:endParaRPr lang="en-US" altLang="en-US" sz="2400" dirty="0">
              <a:latin typeface="+mn-lt"/>
            </a:endParaRPr>
          </a:p>
        </p:txBody>
      </p:sp>
    </p:spTree>
    <p:extLst>
      <p:ext uri="{BB962C8B-B14F-4D97-AF65-F5344CB8AC3E}">
        <p14:creationId xmlns:p14="http://schemas.microsoft.com/office/powerpoint/2010/main" val="2675741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Checkpoints in the System Log and Fuzzy </a:t>
            </a:r>
            <a:r>
              <a:rPr lang="en-US" dirty="0" smtClean="0"/>
              <a:t>Checkpointing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Taking a checkpoint</a:t>
            </a:r>
          </a:p>
          <a:p>
            <a:pPr lvl="1"/>
            <a:r>
              <a:rPr lang="en-US" sz="2400" dirty="0">
                <a:latin typeface="+mn-lt"/>
              </a:rPr>
              <a:t>Suspend execution of all transactions temporarily</a:t>
            </a:r>
          </a:p>
          <a:p>
            <a:pPr lvl="1"/>
            <a:r>
              <a:rPr lang="en-US" sz="2400" dirty="0">
                <a:latin typeface="+mn-lt"/>
              </a:rPr>
              <a:t>Force-write all main memory buffers that have been modified to disk</a:t>
            </a:r>
          </a:p>
          <a:p>
            <a:pPr lvl="1"/>
            <a:r>
              <a:rPr lang="en-US" sz="2400" dirty="0">
                <a:latin typeface="+mn-lt"/>
              </a:rPr>
              <a:t>Write a checkpoint record to the log, and force-write the log to the disk</a:t>
            </a:r>
          </a:p>
          <a:p>
            <a:pPr lvl="1"/>
            <a:r>
              <a:rPr lang="en-US" sz="2400" dirty="0">
                <a:latin typeface="+mn-lt"/>
              </a:rPr>
              <a:t>Resume executing transactions</a:t>
            </a:r>
          </a:p>
          <a:p>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 </a:t>
            </a:r>
            <a:r>
              <a:rPr lang="en-US" sz="2400" dirty="0">
                <a:latin typeface="+mn-lt"/>
              </a:rPr>
              <a:t>recovery manager decides on checkpoint </a:t>
            </a:r>
            <a:r>
              <a:rPr lang="en-US" sz="2400" dirty="0" smtClean="0">
                <a:latin typeface="+mn-lt"/>
              </a:rPr>
              <a:t>interval</a:t>
            </a:r>
            <a:endParaRPr lang="en-US" sz="2400" dirty="0">
              <a:latin typeface="+mn-lt"/>
            </a:endParaRPr>
          </a:p>
        </p:txBody>
      </p:sp>
    </p:spTree>
    <p:extLst>
      <p:ext uri="{BB962C8B-B14F-4D97-AF65-F5344CB8AC3E}">
        <p14:creationId xmlns:p14="http://schemas.microsoft.com/office/powerpoint/2010/main" val="618851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Checkpoints in the System Log and Fuzzy Checkpointing </a:t>
            </a:r>
            <a:r>
              <a:rPr lang="en-US" sz="2000" b="0" dirty="0" smtClean="0"/>
              <a:t>(2 of 2)</a:t>
            </a:r>
            <a:endParaRPr lang="en-US" sz="2000" b="0" dirty="0"/>
          </a:p>
        </p:txBody>
      </p:sp>
      <p:sp>
        <p:nvSpPr>
          <p:cNvPr id="3" name="Text Placeholder 2"/>
          <p:cNvSpPr>
            <a:spLocks noGrp="1"/>
          </p:cNvSpPr>
          <p:nvPr>
            <p:ph type="body" idx="1"/>
          </p:nvPr>
        </p:nvSpPr>
        <p:spPr/>
        <p:txBody>
          <a:bodyPr/>
          <a:lstStyle/>
          <a:p>
            <a:r>
              <a:rPr lang="en-US" sz="2400" dirty="0">
                <a:latin typeface="+mn-lt"/>
              </a:rPr>
              <a:t>Fuzzy checkpointing</a:t>
            </a:r>
          </a:p>
          <a:p>
            <a:pPr lvl="1"/>
            <a:r>
              <a:rPr lang="en-US" sz="2400" dirty="0">
                <a:latin typeface="+mn-lt"/>
              </a:rPr>
              <a:t>System can resume transaction processing after </a:t>
            </a:r>
            <a:r>
              <a:rPr lang="en-US" sz="2400" dirty="0" smtClean="0">
                <a:latin typeface="+mn-lt"/>
              </a:rPr>
              <a:t>a</a:t>
            </a:r>
            <a:r>
              <a:rPr lang="en-US" sz="2400" baseline="0" dirty="0" smtClean="0">
                <a:latin typeface="+mn-lt"/>
              </a:rPr>
              <a:t> </a:t>
            </a:r>
            <a:r>
              <a:rPr lang="en-US" sz="2400" dirty="0" smtClean="0">
                <a:latin typeface="+mn-lt"/>
              </a:rPr>
              <a:t>begin_checkpoint </a:t>
            </a:r>
            <a:r>
              <a:rPr lang="en-US" sz="2400" dirty="0">
                <a:latin typeface="+mn-lt"/>
              </a:rPr>
              <a:t>record is written to the log</a:t>
            </a:r>
          </a:p>
          <a:p>
            <a:pPr lvl="1"/>
            <a:r>
              <a:rPr lang="en-US" sz="2400" dirty="0">
                <a:latin typeface="+mn-lt"/>
              </a:rPr>
              <a:t>Previous checkpoint record maintained until end_checkpoint record is </a:t>
            </a:r>
            <a:r>
              <a:rPr lang="en-US" sz="2400" dirty="0" smtClean="0">
                <a:latin typeface="+mn-lt"/>
              </a:rPr>
              <a:t>written</a:t>
            </a:r>
            <a:endParaRPr lang="en-US" sz="2400" dirty="0">
              <a:latin typeface="+mn-lt"/>
            </a:endParaRPr>
          </a:p>
        </p:txBody>
      </p:sp>
    </p:spTree>
    <p:extLst>
      <p:ext uri="{BB962C8B-B14F-4D97-AF65-F5344CB8AC3E}">
        <p14:creationId xmlns:p14="http://schemas.microsoft.com/office/powerpoint/2010/main" val="410137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Transaction Rollback</a:t>
            </a:r>
          </a:p>
        </p:txBody>
      </p:sp>
      <p:sp>
        <p:nvSpPr>
          <p:cNvPr id="3" name="Text Placeholder 2"/>
          <p:cNvSpPr>
            <a:spLocks noGrp="1"/>
          </p:cNvSpPr>
          <p:nvPr>
            <p:ph type="body" idx="1"/>
          </p:nvPr>
        </p:nvSpPr>
        <p:spPr/>
        <p:txBody>
          <a:bodyPr/>
          <a:lstStyle/>
          <a:p>
            <a:r>
              <a:rPr lang="en-US" sz="2400" dirty="0">
                <a:latin typeface="+mn-lt"/>
              </a:rPr>
              <a:t>Transaction failure after update but before commit</a:t>
            </a:r>
          </a:p>
          <a:p>
            <a:pPr lvl="1"/>
            <a:r>
              <a:rPr lang="en-US" sz="2400" dirty="0">
                <a:latin typeface="+mn-lt"/>
              </a:rPr>
              <a:t>Necessary to roll back the transaction</a:t>
            </a:r>
          </a:p>
          <a:p>
            <a:pPr lvl="1"/>
            <a:r>
              <a:rPr lang="en-US" sz="2400" dirty="0">
                <a:latin typeface="+mn-lt"/>
              </a:rPr>
              <a:t>Old data values restored using undo-type log entries</a:t>
            </a:r>
          </a:p>
          <a:p>
            <a:r>
              <a:rPr lang="en-US" sz="2400" dirty="0">
                <a:latin typeface="+mn-lt"/>
              </a:rPr>
              <a:t>Cascading rollback</a:t>
            </a:r>
          </a:p>
          <a:p>
            <a:pPr lvl="1"/>
            <a:r>
              <a:rPr lang="en-US" sz="2400" dirty="0">
                <a:latin typeface="+mn-lt"/>
              </a:rPr>
              <a:t>If transaction T is rolled back, any transaction S that has read value of item written by T must also be rolled back</a:t>
            </a:r>
          </a:p>
          <a:p>
            <a:pPr lvl="1"/>
            <a:r>
              <a:rPr lang="en-US" sz="2400" dirty="0">
                <a:latin typeface="+mn-lt"/>
              </a:rPr>
              <a:t>Almost all recovery mechanisms designed to avoid </a:t>
            </a:r>
            <a:r>
              <a:rPr lang="en-US" sz="2400" dirty="0" smtClean="0">
                <a:latin typeface="+mn-lt"/>
              </a:rPr>
              <a:t>this</a:t>
            </a:r>
            <a:endParaRPr lang="en-US" sz="2400" dirty="0">
              <a:latin typeface="+mn-lt"/>
            </a:endParaRPr>
          </a:p>
        </p:txBody>
      </p:sp>
    </p:spTree>
    <p:extLst>
      <p:ext uri="{BB962C8B-B14F-4D97-AF65-F5344CB8AC3E}">
        <p14:creationId xmlns:p14="http://schemas.microsoft.com/office/powerpoint/2010/main" val="1273989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000" dirty="0"/>
              <a:t>Figure 22.1 Illustrating Cascading Rollback </a:t>
            </a:r>
            <a:r>
              <a:rPr lang="en-IN" sz="3000" dirty="0" smtClean="0"/>
              <a:t>(A </a:t>
            </a:r>
            <a:r>
              <a:rPr lang="en-IN" sz="3000" dirty="0"/>
              <a:t>Process That Never Occurs in Strict </a:t>
            </a:r>
            <a:r>
              <a:rPr lang="en-IN" sz="3000" dirty="0" smtClean="0"/>
              <a:t>or Cascadeless </a:t>
            </a:r>
            <a:r>
              <a:rPr lang="en-IN" sz="3000" dirty="0"/>
              <a:t>Schedules)</a:t>
            </a:r>
            <a:endParaRPr lang="en-US" sz="3000" dirty="0"/>
          </a:p>
        </p:txBody>
      </p:sp>
      <p:sp>
        <p:nvSpPr>
          <p:cNvPr id="4" name="Text Placeholder 3"/>
          <p:cNvSpPr>
            <a:spLocks noGrp="1"/>
          </p:cNvSpPr>
          <p:nvPr>
            <p:ph type="body" idx="1"/>
          </p:nvPr>
        </p:nvSpPr>
        <p:spPr>
          <a:xfrm>
            <a:off x="457200" y="1600200"/>
            <a:ext cx="8229600" cy="803787"/>
          </a:xfrm>
        </p:spPr>
        <p:txBody>
          <a:bodyPr/>
          <a:lstStyle/>
          <a:p>
            <a:pPr marL="0" indent="0">
              <a:buNone/>
            </a:pPr>
            <a:r>
              <a:rPr lang="en-US" sz="2200" dirty="0">
                <a:latin typeface="+mn-lt"/>
              </a:rPr>
              <a:t>(a) The read and write operations of three </a:t>
            </a:r>
            <a:r>
              <a:rPr lang="da-DK" sz="2200" dirty="0">
                <a:latin typeface="+mn-lt"/>
              </a:rPr>
              <a:t>transactions (b) System log at </a:t>
            </a:r>
            <a:r>
              <a:rPr lang="en-US" sz="2200" dirty="0">
                <a:latin typeface="+mn-lt"/>
              </a:rPr>
              <a:t>point of crash (c) Operations before the crash</a:t>
            </a:r>
          </a:p>
        </p:txBody>
      </p:sp>
      <p:pic>
        <p:nvPicPr>
          <p:cNvPr id="5" name="Picture 4" descr="A figure illustrates cascading roll back process a Computer code has 3 transactions colon T sub 1, T sub 2, and T sub 3 and has a code that represents values that are obtained, after transactions are executed Represents operations that are performed by transactions before system crashes Computer code, T sub 1 has 3 lines The lines read as follows Line 1 read item A Line 2 read item D Line 3 write item D Computer code, T sub 2 has 4 lines The lines read as follows Line 1 read item B Line 2 write item B Line 3 read item D Line 4 write item D right parenthesis. Computer code, T sub 3 has 4 lines The lines read as follows Line 1 read item C Line 2 write item B Line 3 read item A Line 4 write item A b Initially, the values of A, B, C, and D are 30 15 40 and 20 respectively Computer code has 13 lines The lines read as follows Line 1 left bracket start transaction, T sub 3 right bracket Line 2 left bracket read item, T SUB 3, C right bracket Line 3 left bracket write item, T SUB 3, B, 15, 12 right bracket A note beside reads, T sub 3 is rolled back because it did not reach its commit point After the execution of this step, B has value 12 Line 4 left bracket start transaction, T SUB 2 right bracket Line 5 left bracket read item, T SUB 2, B right bracket Line 6 left bracket write item, T SUB 2, B, 12, 18 right bracket A note beside reads, T sub 2 is rolled back because it reads the value of item B written by T sub 3 After the execution of this step, B has value 18 Line 7 left bracket write item, T SUB 1, D, 20, 25 right bracket Line 8 left bracket write item, T SUB 2, D, 25, 26 right bracket Line 9 left bracket start transaction, T SUB 1 right bracket Line 10 left bracket read item, T SUB 1, A right bracket After the execution of this step, D has value 25 Line 11 left bracket read item, T SUB 1, D right bracket Line 12 left bracket read item, T SUB 2, D right bracket A note beside reads, T sub 2 is rolled back because it reads the value of item B written by T sub 3 After the execution of this step, D has value 26 Line 13 left bracket read item, T SUB 3, A right bracket A leftward arrow labeled, System crash is present below the code c The operations performed are plotted in relation to time T sub 3 begins Then, read c takes place for a short duration This is followed by write b right parenthesis, which is longer than the previous operation Then read a takes place for a very long duration This step is done a little before the point marked, system crash T sub 2 begins sometime after write b takes place in T sub 3 read b takes place for a short duration Then, write b takes place for a longer duration than the previous operation Then read d takes place for a much longer time, followed by write d write d takes place for a duration longer than write b write d is done before read a is completed in T sub 3 T sub 1 begins sometime after write b takes place in T sub 2 read a takes place for a short duration This is followed by read d and write d Duration of read d is greater than that of read a and duration of write d is greater than that of read d write d is completed halfway before system cras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635" y="2677541"/>
            <a:ext cx="3018729" cy="3634575"/>
          </a:xfrm>
          <a:prstGeom prst="rect">
            <a:avLst/>
          </a:prstGeom>
        </p:spPr>
      </p:pic>
    </p:spTree>
    <p:extLst>
      <p:ext uri="{BB962C8B-B14F-4D97-AF65-F5344CB8AC3E}">
        <p14:creationId xmlns:p14="http://schemas.microsoft.com/office/powerpoint/2010/main" val="222744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Transactions That Do Not Affect </a:t>
            </a:r>
            <a:r>
              <a:rPr lang="en-IN" dirty="0" smtClean="0"/>
              <a:t>the Database</a:t>
            </a:r>
            <a:endParaRPr lang="en-US" dirty="0"/>
          </a:p>
        </p:txBody>
      </p:sp>
      <p:sp>
        <p:nvSpPr>
          <p:cNvPr id="3" name="Text Placeholder 2"/>
          <p:cNvSpPr>
            <a:spLocks noGrp="1"/>
          </p:cNvSpPr>
          <p:nvPr>
            <p:ph type="body" idx="1"/>
          </p:nvPr>
        </p:nvSpPr>
        <p:spPr/>
        <p:txBody>
          <a:bodyPr/>
          <a:lstStyle/>
          <a:p>
            <a:r>
              <a:rPr lang="en-US" sz="2400" dirty="0">
                <a:latin typeface="+mn-lt"/>
              </a:rPr>
              <a:t>Example actions: generating and printing messages and reports</a:t>
            </a:r>
          </a:p>
          <a:p>
            <a:r>
              <a:rPr lang="en-US" sz="2400" dirty="0">
                <a:latin typeface="+mn-lt"/>
              </a:rPr>
              <a:t>If transaction fails before completion, may not want user to get these reports</a:t>
            </a:r>
          </a:p>
          <a:p>
            <a:pPr lvl="1"/>
            <a:r>
              <a:rPr lang="en-US" sz="2400" dirty="0">
                <a:latin typeface="+mn-lt"/>
              </a:rPr>
              <a:t>Reports should be generated only after transaction reaches commit point</a:t>
            </a:r>
          </a:p>
          <a:p>
            <a:r>
              <a:rPr lang="en-US" sz="2400" dirty="0">
                <a:latin typeface="+mn-lt"/>
              </a:rPr>
              <a:t>Commands that generate reports issued as batch jobs executed only after transaction reaches commit point</a:t>
            </a:r>
          </a:p>
          <a:p>
            <a:pPr lvl="1"/>
            <a:r>
              <a:rPr lang="en-US" sz="2400" dirty="0">
                <a:latin typeface="+mn-lt"/>
              </a:rPr>
              <a:t>Batch jobs canceled if transaction </a:t>
            </a:r>
            <a:r>
              <a:rPr lang="en-US" sz="2400" dirty="0" smtClean="0">
                <a:latin typeface="+mn-lt"/>
              </a:rPr>
              <a:t>fails</a:t>
            </a:r>
            <a:endParaRPr lang="en-US" sz="2400" dirty="0">
              <a:latin typeface="+mn-lt"/>
            </a:endParaRPr>
          </a:p>
        </p:txBody>
      </p:sp>
    </p:spTree>
    <p:extLst>
      <p:ext uri="{BB962C8B-B14F-4D97-AF65-F5344CB8AC3E}">
        <p14:creationId xmlns:p14="http://schemas.microsoft.com/office/powerpoint/2010/main" val="1689881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22.2 NO-UNDO/REDO </a:t>
            </a:r>
            <a:r>
              <a:rPr lang="en-US" altLang="en-US" dirty="0"/>
              <a:t>Recovery Based </a:t>
            </a:r>
            <a:r>
              <a:rPr lang="en-US" altLang="en-US" dirty="0" smtClean="0"/>
              <a:t>on Deferred Update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Deferred update concept</a:t>
            </a:r>
          </a:p>
          <a:p>
            <a:pPr lvl="1"/>
            <a:r>
              <a:rPr lang="en-US" sz="2400" dirty="0">
                <a:latin typeface="+mn-lt"/>
              </a:rPr>
              <a:t>Postpone updates to the database on disk until the transaction completes successfully and reaches its commit point</a:t>
            </a:r>
          </a:p>
          <a:p>
            <a:pPr lvl="1"/>
            <a:r>
              <a:rPr lang="en-US" sz="2400" dirty="0">
                <a:latin typeface="+mn-lt"/>
              </a:rPr>
              <a:t>Redo-type log entries are needed</a:t>
            </a:r>
          </a:p>
          <a:p>
            <a:pPr lvl="1"/>
            <a:r>
              <a:rPr lang="en-US" sz="2400" dirty="0">
                <a:latin typeface="+mn-lt"/>
              </a:rPr>
              <a:t>Undo-type log entries not necessary</a:t>
            </a:r>
          </a:p>
          <a:p>
            <a:pPr lvl="1"/>
            <a:r>
              <a:rPr lang="en-US" sz="2400" dirty="0">
                <a:latin typeface="+mn-lt"/>
              </a:rPr>
              <a:t>Can only be used for short transactions and transactions that change few items</a:t>
            </a:r>
          </a:p>
          <a:p>
            <a:pPr lvl="2"/>
            <a:r>
              <a:rPr lang="en-US" sz="2400" dirty="0">
                <a:latin typeface="+mn-lt"/>
              </a:rPr>
              <a:t>Buffer space an issue with longer </a:t>
            </a:r>
            <a:r>
              <a:rPr lang="en-US" sz="2400" dirty="0" smtClean="0">
                <a:latin typeface="+mn-lt"/>
              </a:rPr>
              <a:t>transactions</a:t>
            </a:r>
            <a:endParaRPr lang="en-US" sz="2400" dirty="0">
              <a:latin typeface="+mn-lt"/>
            </a:endParaRPr>
          </a:p>
        </p:txBody>
      </p:sp>
    </p:spTree>
    <p:extLst>
      <p:ext uri="{BB962C8B-B14F-4D97-AF65-F5344CB8AC3E}">
        <p14:creationId xmlns:p14="http://schemas.microsoft.com/office/powerpoint/2010/main" val="3627939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NO-UNDO/REDO Recovery Based on Deferred Update </a:t>
            </a:r>
            <a:r>
              <a:rPr lang="en-US" altLang="en-US" sz="2000" b="0" dirty="0" smtClean="0"/>
              <a:t>(2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Deferred update protocol</a:t>
            </a:r>
          </a:p>
          <a:p>
            <a:pPr lvl="1"/>
            <a:r>
              <a:rPr lang="en-US" sz="2400" dirty="0">
                <a:latin typeface="+mn-lt"/>
              </a:rPr>
              <a:t>Transaction cannot change the database on disk until it reaches its commit point</a:t>
            </a:r>
          </a:p>
          <a:p>
            <a:pPr lvl="2"/>
            <a:r>
              <a:rPr lang="en-US" sz="2400" dirty="0">
                <a:latin typeface="+mn-lt"/>
              </a:rPr>
              <a:t>All buffers changed by the transaction must be pinned until the transaction commits (no-steal policy)</a:t>
            </a:r>
          </a:p>
          <a:p>
            <a:pPr lvl="1"/>
            <a:r>
              <a:rPr lang="en-US" sz="2400" dirty="0">
                <a:latin typeface="+mn-lt"/>
              </a:rPr>
              <a:t>Transaction does not reach its commit point until all its </a:t>
            </a:r>
            <a:r>
              <a:rPr lang="en-US" sz="2400" dirty="0" smtClean="0">
                <a:latin typeface="+mn-lt"/>
              </a:rPr>
              <a:t>REDO-type </a:t>
            </a:r>
            <a:r>
              <a:rPr lang="en-US" sz="2400" dirty="0">
                <a:latin typeface="+mn-lt"/>
              </a:rPr>
              <a:t>log entries are recorded in log and log buffer is force-written to </a:t>
            </a:r>
            <a:r>
              <a:rPr lang="en-US" sz="2400" dirty="0" smtClean="0">
                <a:latin typeface="+mn-lt"/>
              </a:rPr>
              <a:t>disk</a:t>
            </a:r>
            <a:endParaRPr lang="en-US" sz="2400" dirty="0">
              <a:latin typeface="+mn-lt"/>
            </a:endParaRPr>
          </a:p>
        </p:txBody>
      </p:sp>
    </p:spTree>
    <p:extLst>
      <p:ext uri="{BB962C8B-B14F-4D97-AF65-F5344CB8AC3E}">
        <p14:creationId xmlns:p14="http://schemas.microsoft.com/office/powerpoint/2010/main" val="4143321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smtClean="0"/>
              <a:t>NO-UNDO/REDO </a:t>
            </a:r>
            <a:r>
              <a:rPr lang="en-US" altLang="en-US" dirty="0"/>
              <a:t>Recovery Based on Deferred Update </a:t>
            </a:r>
            <a:r>
              <a:rPr lang="en-US" altLang="en-US" sz="2000" b="0" dirty="0" smtClean="0"/>
              <a:t>(3 of 3)</a:t>
            </a:r>
            <a:endParaRPr lang="en-US" sz="2000" b="0" dirty="0"/>
          </a:p>
        </p:txBody>
      </p:sp>
      <p:pic>
        <p:nvPicPr>
          <p:cNvPr id="5" name="Picture 4" descr=" A timeline represents the execution of five transactions titled T sub 1 T sub 2 T sub 3 T sub 4 and T sub 5semicolon with respect to two points labeled, checkpoint, t sub 1 and system crash, t sub 2 T sub 1 begins and ends a bit before checkpoint T sub 3 begins halfway in the execution of T sub 1 and ends a little after checkpoint T sub 4 begins immediately after T sub 3 begins and ends at system crash T sub 2 and T sub 5 begin after checkpoint at the same time T sub 2 ends halfway before system crash while T sub 5 ends at system crash"/>
          <p:cNvPicPr>
            <a:picLocks noChangeAspect="1"/>
          </p:cNvPicPr>
          <p:nvPr/>
        </p:nvPicPr>
        <p:blipFill>
          <a:blip r:embed="rId2"/>
          <a:stretch>
            <a:fillRect/>
          </a:stretch>
        </p:blipFill>
        <p:spPr>
          <a:xfrm>
            <a:off x="1145857" y="1958409"/>
            <a:ext cx="6852285" cy="2577465"/>
          </a:xfrm>
          <a:prstGeom prst="rect">
            <a:avLst/>
          </a:prstGeom>
        </p:spPr>
      </p:pic>
      <p:sp>
        <p:nvSpPr>
          <p:cNvPr id="4" name="Text Placeholder 3"/>
          <p:cNvSpPr>
            <a:spLocks noGrp="1"/>
          </p:cNvSpPr>
          <p:nvPr>
            <p:ph type="body" idx="1"/>
          </p:nvPr>
        </p:nvSpPr>
        <p:spPr>
          <a:xfrm>
            <a:off x="457200" y="5169388"/>
            <a:ext cx="8229600" cy="743752"/>
          </a:xfrm>
        </p:spPr>
        <p:txBody>
          <a:bodyPr/>
          <a:lstStyle/>
          <a:p>
            <a:r>
              <a:rPr lang="en-US" sz="2000" b="1" dirty="0">
                <a:latin typeface="+mn-lt"/>
              </a:rPr>
              <a:t>Figure 22.2 </a:t>
            </a:r>
            <a:r>
              <a:rPr lang="en-US" sz="2000" dirty="0">
                <a:latin typeface="+mn-lt"/>
              </a:rPr>
              <a:t>An example of a recovery timeline to illustrate the effect of </a:t>
            </a:r>
            <a:r>
              <a:rPr lang="en-US" sz="2000" dirty="0" smtClean="0">
                <a:latin typeface="+mn-lt"/>
              </a:rPr>
              <a:t>checkpointing</a:t>
            </a:r>
            <a:endParaRPr lang="en-US" sz="2000" dirty="0">
              <a:latin typeface="+mn-lt"/>
            </a:endParaRPr>
          </a:p>
        </p:txBody>
      </p:sp>
    </p:spTree>
    <p:extLst>
      <p:ext uri="{BB962C8B-B14F-4D97-AF65-F5344CB8AC3E}">
        <p14:creationId xmlns:p14="http://schemas.microsoft.com/office/powerpoint/2010/main" val="175451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b"/>
          <a:lstStyle/>
          <a:p>
            <a:r>
              <a:rPr lang="en-US" dirty="0"/>
              <a:t>Introduction</a:t>
            </a:r>
          </a:p>
        </p:txBody>
      </p:sp>
      <p:sp>
        <p:nvSpPr>
          <p:cNvPr id="8" name="Text Placeholder 7"/>
          <p:cNvSpPr>
            <a:spLocks noGrp="1"/>
          </p:cNvSpPr>
          <p:nvPr>
            <p:ph type="body" idx="1"/>
          </p:nvPr>
        </p:nvSpPr>
        <p:spPr/>
        <p:txBody>
          <a:bodyPr/>
          <a:lstStyle/>
          <a:p>
            <a:r>
              <a:rPr lang="en-US" sz="2400" dirty="0">
                <a:latin typeface="+mn-lt"/>
              </a:rPr>
              <a:t>Recovery algorithms</a:t>
            </a:r>
          </a:p>
          <a:p>
            <a:r>
              <a:rPr lang="en-US" sz="2400" dirty="0">
                <a:latin typeface="+mn-lt"/>
              </a:rPr>
              <a:t>Recovery concepts</a:t>
            </a:r>
          </a:p>
          <a:p>
            <a:pPr lvl="1"/>
            <a:r>
              <a:rPr lang="en-US" sz="2400" dirty="0">
                <a:latin typeface="+mn-lt"/>
              </a:rPr>
              <a:t>Write-ahead logging</a:t>
            </a:r>
          </a:p>
          <a:p>
            <a:pPr lvl="1"/>
            <a:r>
              <a:rPr lang="en-US" sz="2400" dirty="0">
                <a:latin typeface="+mn-lt"/>
              </a:rPr>
              <a:t>In-place versus shadow updates</a:t>
            </a:r>
          </a:p>
          <a:p>
            <a:pPr lvl="1"/>
            <a:r>
              <a:rPr lang="en-US" sz="2400" dirty="0">
                <a:latin typeface="+mn-lt"/>
              </a:rPr>
              <a:t>Rollback</a:t>
            </a:r>
          </a:p>
          <a:p>
            <a:pPr lvl="1"/>
            <a:r>
              <a:rPr lang="en-US" sz="2400" dirty="0">
                <a:latin typeface="+mn-lt"/>
              </a:rPr>
              <a:t>Deferred update</a:t>
            </a:r>
          </a:p>
          <a:p>
            <a:pPr lvl="1"/>
            <a:r>
              <a:rPr lang="en-US" sz="2400" dirty="0">
                <a:latin typeface="+mn-lt"/>
              </a:rPr>
              <a:t>Immediate update</a:t>
            </a:r>
          </a:p>
          <a:p>
            <a:r>
              <a:rPr lang="en-US" sz="2400" dirty="0">
                <a:latin typeface="+mn-lt"/>
              </a:rPr>
              <a:t>Certain recovery techniques best used with specific concurrency control </a:t>
            </a:r>
            <a:r>
              <a:rPr lang="en-US" sz="2400" dirty="0" smtClean="0">
                <a:latin typeface="+mn-lt"/>
              </a:rPr>
              <a:t>methods</a:t>
            </a:r>
            <a:endParaRPr 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altLang="en-US" dirty="0" smtClean="0"/>
              <a:t>22.3 Recovery </a:t>
            </a:r>
            <a:r>
              <a:rPr lang="en-IN" altLang="en-US" dirty="0"/>
              <a:t>Techniques Based on Immediate Update</a:t>
            </a:r>
            <a:endParaRPr lang="en-US" dirty="0"/>
          </a:p>
        </p:txBody>
      </p:sp>
      <p:sp>
        <p:nvSpPr>
          <p:cNvPr id="3" name="Text Placeholder 2"/>
          <p:cNvSpPr>
            <a:spLocks noGrp="1"/>
          </p:cNvSpPr>
          <p:nvPr>
            <p:ph type="body" idx="1"/>
          </p:nvPr>
        </p:nvSpPr>
        <p:spPr/>
        <p:txBody>
          <a:bodyPr/>
          <a:lstStyle/>
          <a:p>
            <a:r>
              <a:rPr lang="en-US" altLang="en-US" sz="2400" dirty="0">
                <a:latin typeface="+mn-lt"/>
              </a:rPr>
              <a:t>Database can be updated immediately</a:t>
            </a:r>
          </a:p>
          <a:p>
            <a:pPr lvl="1"/>
            <a:r>
              <a:rPr lang="en-US" altLang="en-US" sz="2400" dirty="0">
                <a:latin typeface="+mn-lt"/>
              </a:rPr>
              <a:t>No need to wait for transaction to reach commit point</a:t>
            </a:r>
          </a:p>
          <a:p>
            <a:pPr lvl="1"/>
            <a:r>
              <a:rPr lang="en-US" altLang="en-US" sz="2400" dirty="0">
                <a:latin typeface="+mn-lt"/>
              </a:rPr>
              <a:t>Not a requirement that every update be immediate</a:t>
            </a:r>
          </a:p>
          <a:p>
            <a:r>
              <a:rPr lang="en-US" altLang="en-US" sz="2400" dirty="0" smtClean="0">
                <a:latin typeface="+mn-lt"/>
              </a:rPr>
              <a:t>UNDO-type </a:t>
            </a:r>
            <a:r>
              <a:rPr lang="en-US" altLang="en-US" sz="2400" dirty="0">
                <a:latin typeface="+mn-lt"/>
              </a:rPr>
              <a:t>log entries must be stored</a:t>
            </a:r>
          </a:p>
          <a:p>
            <a:r>
              <a:rPr lang="en-US" altLang="en-US" sz="2400" dirty="0">
                <a:latin typeface="+mn-lt"/>
              </a:rPr>
              <a:t>Recovery algorithms</a:t>
            </a:r>
          </a:p>
          <a:p>
            <a:pPr lvl="1"/>
            <a:r>
              <a:rPr lang="en-US" altLang="en-US" sz="2400" dirty="0" smtClean="0">
                <a:latin typeface="+mn-lt"/>
              </a:rPr>
              <a:t>UNDO/NO-REDO </a:t>
            </a:r>
            <a:r>
              <a:rPr lang="en-US" altLang="en-US" sz="2400" dirty="0">
                <a:latin typeface="+mn-lt"/>
              </a:rPr>
              <a:t>(steal/force strategy)</a:t>
            </a:r>
          </a:p>
          <a:p>
            <a:pPr lvl="1"/>
            <a:r>
              <a:rPr lang="en-US" altLang="en-US" sz="2400" dirty="0" smtClean="0">
                <a:latin typeface="+mn-lt"/>
              </a:rPr>
              <a:t>UNDO/REDO </a:t>
            </a:r>
            <a:r>
              <a:rPr lang="en-US" altLang="en-US" sz="2400" dirty="0">
                <a:latin typeface="+mn-lt"/>
              </a:rPr>
              <a:t>(steal/no-force strategy</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950534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IN" sz="3000" dirty="0"/>
              <a:t>Figure 22.3 </a:t>
            </a:r>
            <a:r>
              <a:rPr lang="en-IN" sz="3000" dirty="0" smtClean="0"/>
              <a:t>An </a:t>
            </a:r>
            <a:r>
              <a:rPr lang="en-IN" sz="3000" dirty="0"/>
              <a:t>Example of Recovery Using Deferred Update with Concurrent Transactions</a:t>
            </a:r>
            <a:endParaRPr lang="en-US" sz="3000" dirty="0"/>
          </a:p>
        </p:txBody>
      </p:sp>
      <p:sp>
        <p:nvSpPr>
          <p:cNvPr id="5" name="Text Placeholder 4"/>
          <p:cNvSpPr>
            <a:spLocks noGrp="1"/>
          </p:cNvSpPr>
          <p:nvPr>
            <p:ph type="body" idx="1"/>
          </p:nvPr>
        </p:nvSpPr>
        <p:spPr>
          <a:xfrm>
            <a:off x="457200" y="1600201"/>
            <a:ext cx="8229600" cy="685800"/>
          </a:xfrm>
        </p:spPr>
        <p:txBody>
          <a:bodyPr/>
          <a:lstStyle/>
          <a:p>
            <a:pPr marL="0" indent="0">
              <a:buNone/>
            </a:pPr>
            <a:r>
              <a:rPr lang="en-US" sz="2000" dirty="0">
                <a:latin typeface="+mn-lt"/>
              </a:rPr>
              <a:t>(a) The </a:t>
            </a:r>
            <a:r>
              <a:rPr lang="en-US" sz="2000" dirty="0" smtClean="0">
                <a:latin typeface="+mn-lt"/>
              </a:rPr>
              <a:t>READ </a:t>
            </a:r>
            <a:r>
              <a:rPr lang="en-US" sz="2000" dirty="0">
                <a:latin typeface="+mn-lt"/>
              </a:rPr>
              <a:t>and WRITE operations of four transactions (b) System log at the point of </a:t>
            </a:r>
            <a:r>
              <a:rPr lang="en-US" sz="2000" dirty="0" smtClean="0">
                <a:latin typeface="+mn-lt"/>
              </a:rPr>
              <a:t>crash</a:t>
            </a:r>
            <a:endParaRPr lang="en-US" sz="2000" dirty="0">
              <a:latin typeface="+mn-lt"/>
            </a:endParaRPr>
          </a:p>
        </p:txBody>
      </p:sp>
      <p:pic>
        <p:nvPicPr>
          <p:cNvPr id="7" name="Picture 6" descr="Computer code of four transactions titled, T sub 1, T sub 2 T sub 3 and T sub 4 to mark the operations until system crashes Computer code T sub 1 has 3 lines The lines read as follows Line 1 read item A Line 2 read item D Line 3 write item D Computer code, T sub 2 has 4 lines The lines read as follows Line 1 read item B Line 2 write item B Line 3 read item D Line 4 write item D Computer code, T sub 3 has 4 lines The lines read as follows Line 1 read item A Line 2 write item A Line 3 read item C Line 4 write item C &#10;Computer code, T sub 4 has 4 lines The lines read as follows Line 1 read item B Line 2 write item B Line 3 read item A Line 4 write item A right parenthesis"/>
          <p:cNvPicPr>
            <a:picLocks noChangeAspect="1"/>
          </p:cNvPicPr>
          <p:nvPr/>
        </p:nvPicPr>
        <p:blipFill>
          <a:blip r:embed="rId2"/>
          <a:stretch>
            <a:fillRect/>
          </a:stretch>
        </p:blipFill>
        <p:spPr>
          <a:xfrm>
            <a:off x="2161506" y="2573552"/>
            <a:ext cx="4820988" cy="1069090"/>
          </a:xfrm>
          <a:prstGeom prst="rect">
            <a:avLst/>
          </a:prstGeom>
        </p:spPr>
      </p:pic>
      <p:pic>
        <p:nvPicPr>
          <p:cNvPr id="6" name="Picture 5" descr="Computer code has 13 lines The lines read as follows Line 1 left bracket start transaction, T sub 1 right bracket Line 2 left bracket start transaction, T sub 2 right bracket Line 3 left bracket commit, T sub 1 right bracket Line 4 left bracket checkpoint right bracket Line 5 left bracket start transaction, T sub 4 right bracket Line 6 left bracket write item, T sub 4, B, 15 right bracket Line 7 left bracket write item, T sub 4, A, 20 right bracket Line 8 left bracket commit, T sub 4 right bracket Line 9 left bracket start transaction, T sub 2 right bracket Line 10 left bracket write item, T sub 2, B, 12 right bracket Line 11 left bracket start transaction, T sub 3 right bracket Line 12 left bracket write item, T sub 3, A, 30 right bracket Line 13 left bracket write item, T sub 2, D, 25 right bracket This line is labeled, system crash Note below reads, T sub 2 and T sub 3 are ignored because they did not reach their commit points T sub 4 is redone because its commit point is after the last system checkpoint"/>
          <p:cNvPicPr>
            <a:picLocks noChangeAspect="1"/>
          </p:cNvPicPr>
          <p:nvPr/>
        </p:nvPicPr>
        <p:blipFill>
          <a:blip r:embed="rId3"/>
          <a:stretch>
            <a:fillRect/>
          </a:stretch>
        </p:blipFill>
        <p:spPr>
          <a:xfrm>
            <a:off x="3322236" y="3716382"/>
            <a:ext cx="3266445" cy="2548290"/>
          </a:xfrm>
          <a:prstGeom prst="rect">
            <a:avLst/>
          </a:prstGeom>
        </p:spPr>
      </p:pic>
    </p:spTree>
    <p:extLst>
      <p:ext uri="{BB962C8B-B14F-4D97-AF65-F5344CB8AC3E}">
        <p14:creationId xmlns:p14="http://schemas.microsoft.com/office/powerpoint/2010/main" val="486402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22.4 Shadow Paging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sz="2400" dirty="0">
                <a:latin typeface="+mn-lt"/>
              </a:rPr>
              <a:t>No log required in a single-user environment</a:t>
            </a:r>
          </a:p>
          <a:p>
            <a:pPr lvl="1"/>
            <a:r>
              <a:rPr lang="en-US" sz="2400" dirty="0">
                <a:latin typeface="+mn-lt"/>
              </a:rPr>
              <a:t>Log may be needed in a multiuser environment for the concurrency control method</a:t>
            </a:r>
          </a:p>
          <a:p>
            <a:r>
              <a:rPr lang="en-US" altLang="en-US" sz="2400" dirty="0">
                <a:latin typeface="+mn-lt"/>
              </a:rPr>
              <a:t>Shadow paging considers disk to be made of </a:t>
            </a:r>
            <a:r>
              <a:rPr lang="en-US" altLang="en-US" sz="2400" i="1" dirty="0">
                <a:latin typeface="+mn-lt"/>
              </a:rPr>
              <a:t>n</a:t>
            </a:r>
            <a:r>
              <a:rPr lang="en-US" altLang="en-US" sz="2400" dirty="0">
                <a:latin typeface="+mn-lt"/>
              </a:rPr>
              <a:t> fixed-size disk pages</a:t>
            </a:r>
          </a:p>
          <a:p>
            <a:pPr lvl="1"/>
            <a:r>
              <a:rPr lang="en-US" altLang="en-US" sz="2400" dirty="0">
                <a:latin typeface="+mn-lt"/>
              </a:rPr>
              <a:t>Directory with </a:t>
            </a:r>
            <a:r>
              <a:rPr lang="en-US" altLang="en-US" sz="2400" i="1" dirty="0">
                <a:latin typeface="+mn-lt"/>
              </a:rPr>
              <a:t>n</a:t>
            </a:r>
            <a:r>
              <a:rPr lang="en-US" altLang="en-US" sz="2400" dirty="0">
                <a:latin typeface="+mn-lt"/>
              </a:rPr>
              <a:t> entries is constructed</a:t>
            </a:r>
          </a:p>
          <a:p>
            <a:pPr lvl="1"/>
            <a:r>
              <a:rPr lang="en-US" altLang="en-US" sz="2400" dirty="0">
                <a:latin typeface="+mn-lt"/>
              </a:rPr>
              <a:t>When transaction begins executing, directory copied into shadow directory to save while current directory is being used</a:t>
            </a:r>
          </a:p>
          <a:p>
            <a:pPr lvl="1"/>
            <a:r>
              <a:rPr lang="en-US" altLang="en-US" sz="2400" dirty="0">
                <a:latin typeface="+mn-lt"/>
              </a:rPr>
              <a:t>Shadow directory is never </a:t>
            </a:r>
            <a:r>
              <a:rPr lang="en-US" altLang="en-US" sz="2400" dirty="0" smtClean="0">
                <a:latin typeface="+mn-lt"/>
              </a:rPr>
              <a:t>modified</a:t>
            </a:r>
            <a:endParaRPr lang="en-US" altLang="en-US" sz="2400" dirty="0">
              <a:latin typeface="+mn-lt"/>
            </a:endParaRPr>
          </a:p>
        </p:txBody>
      </p:sp>
    </p:spTree>
    <p:extLst>
      <p:ext uri="{BB962C8B-B14F-4D97-AF65-F5344CB8AC3E}">
        <p14:creationId xmlns:p14="http://schemas.microsoft.com/office/powerpoint/2010/main" val="4084804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Shadow Paging </a:t>
            </a:r>
            <a:r>
              <a:rPr lang="en-US" altLang="en-US" sz="2000" b="0" dirty="0" smtClean="0"/>
              <a:t>(2 of 3)</a:t>
            </a:r>
            <a:endParaRPr lang="en-US" sz="2000" b="0" dirty="0"/>
          </a:p>
        </p:txBody>
      </p:sp>
      <p:sp>
        <p:nvSpPr>
          <p:cNvPr id="3" name="Text Placeholder 2"/>
          <p:cNvSpPr>
            <a:spLocks noGrp="1"/>
          </p:cNvSpPr>
          <p:nvPr>
            <p:ph type="body" idx="1"/>
          </p:nvPr>
        </p:nvSpPr>
        <p:spPr/>
        <p:txBody>
          <a:bodyPr/>
          <a:lstStyle/>
          <a:p>
            <a:r>
              <a:rPr lang="en-US" sz="2400" dirty="0">
                <a:latin typeface="+mn-lt"/>
              </a:rPr>
              <a:t>New copy of the modified page created and stored elsewhere</a:t>
            </a:r>
          </a:p>
          <a:p>
            <a:pPr lvl="1"/>
            <a:r>
              <a:rPr lang="en-US" altLang="en-US" sz="2400" dirty="0">
                <a:latin typeface="+mn-lt"/>
              </a:rPr>
              <a:t>Current directory modified to point to new disk block</a:t>
            </a:r>
          </a:p>
          <a:p>
            <a:pPr lvl="1"/>
            <a:r>
              <a:rPr lang="en-US" altLang="en-US" sz="2400" dirty="0">
                <a:latin typeface="+mn-lt"/>
              </a:rPr>
              <a:t>Shadow directory still points to old disk block</a:t>
            </a:r>
          </a:p>
          <a:p>
            <a:r>
              <a:rPr lang="en-US" altLang="en-US" sz="2400" dirty="0">
                <a:latin typeface="+mn-lt"/>
              </a:rPr>
              <a:t>Failure recovery</a:t>
            </a:r>
          </a:p>
          <a:p>
            <a:pPr lvl="1"/>
            <a:r>
              <a:rPr lang="en-US" altLang="en-US" sz="2400" dirty="0">
                <a:latin typeface="+mn-lt"/>
              </a:rPr>
              <a:t>Discard current directory</a:t>
            </a:r>
          </a:p>
          <a:p>
            <a:pPr lvl="1"/>
            <a:r>
              <a:rPr lang="en-US" altLang="en-US" sz="2400" dirty="0">
                <a:latin typeface="+mn-lt"/>
              </a:rPr>
              <a:t>Free modified database pages</a:t>
            </a:r>
          </a:p>
          <a:p>
            <a:pPr lvl="1"/>
            <a:r>
              <a:rPr lang="en-US" altLang="en-US" sz="2400" dirty="0" smtClean="0">
                <a:latin typeface="+mn-lt"/>
              </a:rPr>
              <a:t>NO-UNDO/NO-REDO technique</a:t>
            </a:r>
            <a:endParaRPr lang="en-US" altLang="en-US" sz="2400" dirty="0">
              <a:latin typeface="+mn-lt"/>
            </a:endParaRPr>
          </a:p>
        </p:txBody>
      </p:sp>
    </p:spTree>
    <p:extLst>
      <p:ext uri="{BB962C8B-B14F-4D97-AF65-F5344CB8AC3E}">
        <p14:creationId xmlns:p14="http://schemas.microsoft.com/office/powerpoint/2010/main" val="2909887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t>Shadow Paging </a:t>
            </a:r>
            <a:r>
              <a:rPr lang="en-US" altLang="en-US" sz="2000" b="0" dirty="0" smtClean="0"/>
              <a:t>(3 of 3)</a:t>
            </a:r>
            <a:endParaRPr lang="en-US" sz="2000" b="0" dirty="0"/>
          </a:p>
        </p:txBody>
      </p:sp>
      <p:sp>
        <p:nvSpPr>
          <p:cNvPr id="5" name="Text Placeholder 4"/>
          <p:cNvSpPr>
            <a:spLocks noGrp="1"/>
          </p:cNvSpPr>
          <p:nvPr>
            <p:ph type="body" idx="1"/>
          </p:nvPr>
        </p:nvSpPr>
        <p:spPr>
          <a:xfrm>
            <a:off x="457200" y="1600200"/>
            <a:ext cx="8229600" cy="420329"/>
          </a:xfrm>
        </p:spPr>
        <p:txBody>
          <a:bodyPr/>
          <a:lstStyle/>
          <a:p>
            <a:pPr marL="0" indent="0">
              <a:buNone/>
            </a:pPr>
            <a:r>
              <a:rPr lang="en-US" sz="2200" b="1" dirty="0">
                <a:latin typeface="+mn-lt"/>
              </a:rPr>
              <a:t>Figure 22.4 </a:t>
            </a:r>
            <a:r>
              <a:rPr lang="en-US" sz="2200" dirty="0">
                <a:latin typeface="+mn-lt"/>
              </a:rPr>
              <a:t>An example of shadow </a:t>
            </a:r>
            <a:r>
              <a:rPr lang="en-US" sz="2200" dirty="0" smtClean="0">
                <a:latin typeface="+mn-lt"/>
              </a:rPr>
              <a:t>paging</a:t>
            </a:r>
            <a:endParaRPr lang="en-US" sz="2200" dirty="0"/>
          </a:p>
        </p:txBody>
      </p:sp>
      <p:pic>
        <p:nvPicPr>
          <p:cNvPr id="6" name="Picture 5" descr=" A diagram illustrates shadow paging, with three directories titled as follows colon Current directory after updating pages 2 5semicolon Database disk blocks pages semicolon and Shadow directory not updated Current directory and Shadow directory have six divisions labeled from 1 to 6 Database disk blocks has divisions with the following values colon Page 5 old right parenthesis, Page 1 Page 4, Page 2 old right parenthesis, Page 3, Page 6, Page 2 new right parenthesis, Page 5 new right parenthesis, and a blank division Pointers from Current directory to Database disk blocks are as follows colon 1 to Page 1semicolon 2 to Page 2 new right parenthesis, 3 to Page 3 4 to Page 4 5 to Page 5 new semicolon 6 to Page 6 Pointers from Shadow directory to Database disk blocks are as follows colon 1 to Page 1semicolon 2 to Page 2 old right parenthesis, 3 to Page 3, 4 to Page 4 5 to Page 5 old semicolon 6 to Page 6 Note below reads, The directory is similar to the page table maintained by the operating system for each process"/>
          <p:cNvPicPr>
            <a:picLocks noChangeAspect="1"/>
          </p:cNvPicPr>
          <p:nvPr/>
        </p:nvPicPr>
        <p:blipFill rotWithShape="1">
          <a:blip r:embed="rId2"/>
          <a:srcRect b="15327"/>
          <a:stretch/>
        </p:blipFill>
        <p:spPr>
          <a:xfrm>
            <a:off x="1166088" y="2234640"/>
            <a:ext cx="6811824" cy="3102045"/>
          </a:xfrm>
          <a:prstGeom prst="rect">
            <a:avLst/>
          </a:prstGeom>
        </p:spPr>
      </p:pic>
      <p:sp>
        <p:nvSpPr>
          <p:cNvPr id="2" name="Text Placeholder 1"/>
          <p:cNvSpPr>
            <a:spLocks noGrp="1"/>
          </p:cNvSpPr>
          <p:nvPr>
            <p:ph type="body" idx="2"/>
          </p:nvPr>
        </p:nvSpPr>
        <p:spPr>
          <a:xfrm>
            <a:off x="457200" y="5550797"/>
            <a:ext cx="8229600" cy="656846"/>
          </a:xfrm>
        </p:spPr>
        <p:txBody>
          <a:bodyPr/>
          <a:lstStyle/>
          <a:p>
            <a:pPr marL="0" indent="0">
              <a:buNone/>
            </a:pPr>
            <a:r>
              <a:rPr lang="en-IN" sz="1800" baseline="30000" dirty="0">
                <a:latin typeface="+mn-lt"/>
              </a:rPr>
              <a:t>5</a:t>
            </a:r>
            <a:r>
              <a:rPr lang="en-IN" sz="1800" dirty="0">
                <a:latin typeface="+mn-lt"/>
              </a:rPr>
              <a:t>The directory is similar to the page table maintained by the operating system for each process.</a:t>
            </a:r>
          </a:p>
        </p:txBody>
      </p:sp>
    </p:spTree>
    <p:extLst>
      <p:ext uri="{BB962C8B-B14F-4D97-AF65-F5344CB8AC3E}">
        <p14:creationId xmlns:p14="http://schemas.microsoft.com/office/powerpoint/2010/main" val="2013018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22.5 The </a:t>
            </a:r>
            <a:r>
              <a:rPr lang="en-US" altLang="en-US" dirty="0"/>
              <a:t>ARIES Recovery </a:t>
            </a:r>
            <a:r>
              <a:rPr lang="en-US" altLang="en-US" dirty="0" smtClean="0"/>
              <a:t>Algorithm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Used in many </a:t>
            </a:r>
            <a:r>
              <a:rPr lang="en-US" altLang="en-US" sz="2400" dirty="0" smtClean="0">
                <a:latin typeface="+mn-lt"/>
              </a:rPr>
              <a:t>I</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 </a:t>
            </a:r>
            <a:r>
              <a:rPr lang="en-US" altLang="en-US" sz="2400" dirty="0">
                <a:latin typeface="+mn-lt"/>
              </a:rPr>
              <a:t>relational database products</a:t>
            </a:r>
          </a:p>
          <a:p>
            <a:r>
              <a:rPr lang="en-US" altLang="en-US" sz="2400" dirty="0">
                <a:latin typeface="+mn-lt"/>
              </a:rPr>
              <a:t>Uses a steal/no-force approach for writing</a:t>
            </a:r>
          </a:p>
          <a:p>
            <a:r>
              <a:rPr lang="en-US" altLang="en-US" sz="2400" dirty="0">
                <a:latin typeface="+mn-lt"/>
              </a:rPr>
              <a:t>Concepts</a:t>
            </a:r>
          </a:p>
          <a:p>
            <a:pPr lvl="1"/>
            <a:r>
              <a:rPr lang="en-US" altLang="en-US" sz="2400" dirty="0">
                <a:latin typeface="+mn-lt"/>
              </a:rPr>
              <a:t>Write-ahead logging</a:t>
            </a:r>
          </a:p>
          <a:p>
            <a:pPr lvl="1"/>
            <a:r>
              <a:rPr lang="en-US" altLang="en-US" sz="2400" dirty="0">
                <a:latin typeface="+mn-lt"/>
              </a:rPr>
              <a:t>Repeating history during redo</a:t>
            </a:r>
          </a:p>
          <a:p>
            <a:pPr lvl="2"/>
            <a:r>
              <a:rPr lang="en-US" sz="2400" dirty="0">
                <a:latin typeface="+mn-lt"/>
              </a:rPr>
              <a:t>Retrace all database system actions prior to crash to reconstruct database state when crash occurred</a:t>
            </a:r>
            <a:endParaRPr lang="en-US" altLang="en-US" sz="2400" dirty="0">
              <a:latin typeface="+mn-lt"/>
            </a:endParaRPr>
          </a:p>
          <a:p>
            <a:pPr lvl="1"/>
            <a:r>
              <a:rPr lang="en-US" altLang="en-US" sz="2400" dirty="0">
                <a:latin typeface="+mn-lt"/>
              </a:rPr>
              <a:t>Logging changes during undo</a:t>
            </a:r>
          </a:p>
          <a:p>
            <a:pPr lvl="2"/>
            <a:r>
              <a:rPr lang="en-US" sz="2400" dirty="0">
                <a:latin typeface="+mn-lt"/>
              </a:rPr>
              <a:t>Prevents </a:t>
            </a:r>
            <a:r>
              <a:rPr lang="en-US" sz="2400" dirty="0" smtClean="0">
                <a:latin typeface="+mn-lt"/>
              </a:rPr>
              <a:t>ARIES </a:t>
            </a:r>
            <a:r>
              <a:rPr lang="en-US" sz="2400" dirty="0">
                <a:latin typeface="+mn-lt"/>
              </a:rPr>
              <a:t>from repeating completed undo operations if failure occurs during </a:t>
            </a:r>
            <a:r>
              <a:rPr lang="en-US" sz="2400" dirty="0" smtClean="0">
                <a:latin typeface="+mn-lt"/>
              </a:rPr>
              <a:t>recovery</a:t>
            </a:r>
            <a:endParaRPr lang="en-US" altLang="en-US" sz="2400" dirty="0">
              <a:latin typeface="+mn-lt"/>
            </a:endParaRPr>
          </a:p>
        </p:txBody>
      </p:sp>
    </p:spTree>
    <p:extLst>
      <p:ext uri="{BB962C8B-B14F-4D97-AF65-F5344CB8AC3E}">
        <p14:creationId xmlns:p14="http://schemas.microsoft.com/office/powerpoint/2010/main" val="2382263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ARIES Recovery Algorithm </a:t>
            </a:r>
            <a:r>
              <a:rPr lang="en-US" altLang="en-US" sz="2000" b="0" dirty="0" smtClean="0"/>
              <a:t>(2 of 3)</a:t>
            </a:r>
            <a:endParaRPr lang="en-US" sz="2000" b="0" dirty="0"/>
          </a:p>
        </p:txBody>
      </p:sp>
      <p:sp>
        <p:nvSpPr>
          <p:cNvPr id="3" name="Text Placeholder 2"/>
          <p:cNvSpPr>
            <a:spLocks noGrp="1"/>
          </p:cNvSpPr>
          <p:nvPr>
            <p:ph type="body" idx="1"/>
          </p:nvPr>
        </p:nvSpPr>
        <p:spPr>
          <a:xfrm>
            <a:off x="457200" y="1600201"/>
            <a:ext cx="8229600" cy="3517490"/>
          </a:xfrm>
        </p:spPr>
        <p:txBody>
          <a:bodyPr/>
          <a:lstStyle/>
          <a:p>
            <a:r>
              <a:rPr lang="en-US" altLang="en-US" sz="2400" dirty="0">
                <a:latin typeface="+mn-lt"/>
              </a:rPr>
              <a:t>Analysis step</a:t>
            </a:r>
          </a:p>
          <a:p>
            <a:pPr lvl="1"/>
            <a:r>
              <a:rPr lang="en-US" sz="2400" dirty="0">
                <a:latin typeface="+mn-lt"/>
              </a:rPr>
              <a:t>Identifies dirty (updated) pages in the buffer and set of transactions active at the time of crash</a:t>
            </a:r>
          </a:p>
          <a:p>
            <a:pPr lvl="1"/>
            <a:r>
              <a:rPr lang="en-US" sz="2400" dirty="0">
                <a:latin typeface="+mn-lt"/>
              </a:rPr>
              <a:t>Determines appropriate start point in the log for the REDO operation</a:t>
            </a:r>
            <a:endParaRPr lang="en-US" altLang="en-US" sz="2400" dirty="0">
              <a:latin typeface="+mn-lt"/>
            </a:endParaRPr>
          </a:p>
          <a:p>
            <a:r>
              <a:rPr lang="en-US" altLang="en-US" sz="2400" dirty="0" smtClean="0">
                <a:latin typeface="+mn-lt"/>
              </a:rPr>
              <a:t>REDO</a:t>
            </a:r>
            <a:endParaRPr lang="en-US" altLang="en-US" sz="2400" dirty="0">
              <a:latin typeface="+mn-lt"/>
            </a:endParaRPr>
          </a:p>
          <a:p>
            <a:pPr lvl="1"/>
            <a:r>
              <a:rPr lang="en-US" sz="2400" dirty="0">
                <a:latin typeface="+mn-lt"/>
              </a:rPr>
              <a:t>Reapplies updates from the log to the database</a:t>
            </a:r>
          </a:p>
          <a:p>
            <a:pPr lvl="1"/>
            <a:r>
              <a:rPr lang="en-US" altLang="en-US" sz="2400" dirty="0">
                <a:latin typeface="+mn-lt"/>
              </a:rPr>
              <a:t>Only necessary </a:t>
            </a:r>
            <a:r>
              <a:rPr lang="en-US" altLang="en-US" sz="2400" dirty="0" smtClean="0">
                <a:latin typeface="+mn-lt"/>
              </a:rPr>
              <a:t>REDO </a:t>
            </a:r>
            <a:r>
              <a:rPr lang="en-US" altLang="en-US" sz="2400" dirty="0">
                <a:latin typeface="+mn-lt"/>
              </a:rPr>
              <a:t>operations are </a:t>
            </a:r>
            <a:r>
              <a:rPr lang="en-US" altLang="en-US" sz="2400" dirty="0" smtClean="0">
                <a:latin typeface="+mn-lt"/>
              </a:rPr>
              <a:t>applied</a:t>
            </a:r>
            <a:endParaRPr lang="en-US" altLang="en-US" sz="2400" dirty="0">
              <a:latin typeface="+mn-lt"/>
            </a:endParaRPr>
          </a:p>
        </p:txBody>
      </p:sp>
    </p:spTree>
    <p:extLst>
      <p:ext uri="{BB962C8B-B14F-4D97-AF65-F5344CB8AC3E}">
        <p14:creationId xmlns:p14="http://schemas.microsoft.com/office/powerpoint/2010/main" val="2439108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ARIES Recovery Algorithm </a:t>
            </a:r>
            <a:r>
              <a:rPr lang="en-US" altLang="en-US" sz="2000" b="0" dirty="0" smtClean="0"/>
              <a:t>(3 of 3)</a:t>
            </a:r>
            <a:endParaRPr lang="en-US" sz="2000" b="0" dirty="0"/>
          </a:p>
        </p:txBody>
      </p:sp>
      <p:sp>
        <p:nvSpPr>
          <p:cNvPr id="3" name="Text Placeholder 2"/>
          <p:cNvSpPr>
            <a:spLocks noGrp="1"/>
          </p:cNvSpPr>
          <p:nvPr>
            <p:ph type="body" idx="1"/>
          </p:nvPr>
        </p:nvSpPr>
        <p:spPr>
          <a:xfrm>
            <a:off x="457200" y="1600200"/>
            <a:ext cx="8008374" cy="4525963"/>
          </a:xfrm>
        </p:spPr>
        <p:txBody>
          <a:bodyPr/>
          <a:lstStyle/>
          <a:p>
            <a:r>
              <a:rPr lang="en-US" altLang="en-US" sz="2400" dirty="0" smtClean="0">
                <a:latin typeface="+mn-lt"/>
              </a:rPr>
              <a:t>UNDO</a:t>
            </a:r>
            <a:endParaRPr lang="en-US" altLang="en-US" sz="2400" dirty="0">
              <a:latin typeface="+mn-lt"/>
            </a:endParaRPr>
          </a:p>
          <a:p>
            <a:pPr lvl="1"/>
            <a:r>
              <a:rPr lang="en-US" sz="2400" dirty="0">
                <a:latin typeface="+mn-lt"/>
              </a:rPr>
              <a:t>Log is scanned backward</a:t>
            </a:r>
          </a:p>
          <a:p>
            <a:pPr lvl="1"/>
            <a:r>
              <a:rPr lang="en-US" sz="2400" dirty="0">
                <a:latin typeface="+mn-lt"/>
              </a:rPr>
              <a:t>Operations of transactions that were active at the time of the crash are undone in reverse order</a:t>
            </a:r>
          </a:p>
          <a:p>
            <a:r>
              <a:rPr lang="en-US" altLang="en-US" sz="2400" dirty="0">
                <a:latin typeface="+mn-lt"/>
              </a:rPr>
              <a:t>Every log record has associated log sequence </a:t>
            </a:r>
            <a:r>
              <a:rPr lang="en-US" altLang="en-US" sz="2400" dirty="0" smtClean="0">
                <a:latin typeface="+mn-lt"/>
              </a:rPr>
              <a:t>number (L</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a:t>
            </a:r>
            <a:r>
              <a:rPr lang="en-US" altLang="en-US" sz="2400" dirty="0">
                <a:latin typeface="+mn-lt"/>
              </a:rPr>
              <a:t>)</a:t>
            </a:r>
          </a:p>
          <a:p>
            <a:pPr lvl="1"/>
            <a:r>
              <a:rPr lang="en-US" altLang="en-US" sz="2400" dirty="0">
                <a:latin typeface="+mn-lt"/>
              </a:rPr>
              <a:t>Indicates address of log record on disk</a:t>
            </a:r>
          </a:p>
          <a:p>
            <a:pPr lvl="1"/>
            <a:r>
              <a:rPr lang="en-US" altLang="en-US" sz="2400" dirty="0">
                <a:latin typeface="+mn-lt"/>
              </a:rPr>
              <a:t>Corresponds to a specific change of some </a:t>
            </a:r>
            <a:r>
              <a:rPr lang="en-US" altLang="en-US" sz="2400" dirty="0" smtClean="0">
                <a:latin typeface="+mn-lt"/>
              </a:rPr>
              <a:t>transaction</a:t>
            </a:r>
            <a:endParaRPr lang="en-US" altLang="en-US" sz="2400" dirty="0">
              <a:latin typeface="+mn-lt"/>
            </a:endParaRPr>
          </a:p>
        </p:txBody>
      </p:sp>
    </p:spTree>
    <p:extLst>
      <p:ext uri="{BB962C8B-B14F-4D97-AF65-F5344CB8AC3E}">
        <p14:creationId xmlns:p14="http://schemas.microsoft.com/office/powerpoint/2010/main" val="381624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ARIES Recovery Example</a:t>
            </a:r>
          </a:p>
        </p:txBody>
      </p:sp>
      <p:sp>
        <p:nvSpPr>
          <p:cNvPr id="5" name="Text Placeholder 4"/>
          <p:cNvSpPr>
            <a:spLocks noGrp="1"/>
          </p:cNvSpPr>
          <p:nvPr>
            <p:ph type="body" idx="1"/>
          </p:nvPr>
        </p:nvSpPr>
        <p:spPr>
          <a:xfrm>
            <a:off x="457200" y="1600201"/>
            <a:ext cx="8229600" cy="980768"/>
          </a:xfrm>
        </p:spPr>
        <p:txBody>
          <a:bodyPr/>
          <a:lstStyle/>
          <a:p>
            <a:pPr marL="0" indent="0">
              <a:buNone/>
            </a:pPr>
            <a:r>
              <a:rPr lang="en-US" sz="1800" b="1" dirty="0">
                <a:latin typeface="+mn-lt"/>
              </a:rPr>
              <a:t>Figure 22.5 </a:t>
            </a:r>
            <a:r>
              <a:rPr lang="en-US" sz="1800" dirty="0">
                <a:latin typeface="+mn-lt"/>
              </a:rPr>
              <a:t>An example of recovery in ARIES (a) The log at point of crash (b) The Transaction and Dirty Page Tables at time of checkpoint (c) The Transaction and Dirty Page Tables after the analysis </a:t>
            </a:r>
            <a:r>
              <a:rPr lang="en-US" sz="1800" dirty="0" smtClean="0">
                <a:latin typeface="+mn-lt"/>
              </a:rPr>
              <a:t>phase</a:t>
            </a:r>
            <a:endParaRPr lang="en-US" sz="1800" dirty="0">
              <a:latin typeface="+mn-lt"/>
            </a:endParaRPr>
          </a:p>
        </p:txBody>
      </p:sp>
      <p:pic>
        <p:nvPicPr>
          <p:cNvPr id="6" name="Picture 5" descr=" A figure represents a table to record the details at the time of system crash bhas two tables titled, transaction table and dirty page table during checkpoint c has two tables titled, transaction table and dirty page table, after analysis a is as follows colon A Table has 8 rows and 6 columns The columns have the following headings from left to right L s n, Last l s n, T r a n i d, Type, Page i d, Other information The row entries are as follows Row 1 L s n, 1 Last l s n, 0 T r a n i d, T sub 1 Type, update Page i d, C Row 2 L s n, 2 Last l s n, 0 T r a n i d, T sub 2 Type, update Page i d, B Row 3 L s n, 3 Last l s n, 1 T r a n i d, T sub 1 Type, commit Page i d, blank Row 4 L s n, 4 Last l s n, begin checkpoint T r a n i d, blank Type, blank Page i d, blank Row 5 L s n, 5 Last l s n, end checkpoint T r a n i d, blank Type, blank Page i d, blank Row 6 L s n, 6 Last l s n, 0 T r a n i d, T sub 3 Type, update Page i d, A Row 7 L s n, 7 Last l s n, 2 T r a n i d, T sub 2 Type, update Page i d, C Row 8 L s n, 8 Last l s n, 7 T r a n i d, T sub 2 Type, commit Page i d, blank Other information column has incomplete line of code in rows 1 2 3 6 7 8 except 4 and 5 b is as follows colon Transaction table has 2 rows and 3 columns The columns have the following headings from left to right Transaction i d, Last l s n, Status The row entries are as follows Row 1 Transaction i d, T sub 1 Last l s n, 3 Status, commit Row 2 Transaction i d, T sub 2 Last l s n, 2 Status, in progress Dirty page table has 2 rows and 2 columns The columns have the following headings from left to right Page I d, L s n The row entries are as follows Row 1 Page i d, C L s n, 1 Row 2 Page i d, B L s n, 2 c is as follows colon Transaction table has 3 rows and 3 columns The columns have the following headings from left to right Transaction i d, Last l s n, Status The row entries are as follows Row 1 Transaction i d, T sub 1 Last l s n, 3 Status, commit Row 2 Transaction i d, T sub 2 Last l s n, 8 Status, commit Row 3 Transaction i d, T sub 3 Last l s n, 6 Status, in progress Dirty page table has 3 rows and 2 columns The columns have the following headings from left to right Page i d, L s n The row entries are as follows Row 1 Page i d, C L s n, 7 Row 2 Page i d, B L s n, 2 Row 3 Page i d, A L s n, 6"/>
          <p:cNvPicPr>
            <a:picLocks noChangeAspect="1"/>
          </p:cNvPicPr>
          <p:nvPr/>
        </p:nvPicPr>
        <p:blipFill>
          <a:blip r:embed="rId2"/>
          <a:stretch>
            <a:fillRect/>
          </a:stretch>
        </p:blipFill>
        <p:spPr>
          <a:xfrm>
            <a:off x="2121020" y="2698956"/>
            <a:ext cx="4901960" cy="3716479"/>
          </a:xfrm>
          <a:prstGeom prst="rect">
            <a:avLst/>
          </a:prstGeom>
        </p:spPr>
      </p:pic>
    </p:spTree>
    <p:extLst>
      <p:ext uri="{BB962C8B-B14F-4D97-AF65-F5344CB8AC3E}">
        <p14:creationId xmlns:p14="http://schemas.microsoft.com/office/powerpoint/2010/main" val="1339148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24568" cy="1097279"/>
          </a:xfrm>
        </p:spPr>
        <p:txBody>
          <a:bodyPr anchor="b"/>
          <a:lstStyle/>
          <a:p>
            <a:r>
              <a:rPr lang="en-US" altLang="en-US" dirty="0" smtClean="0"/>
              <a:t>22.6 Recovery </a:t>
            </a:r>
            <a:r>
              <a:rPr lang="en-US" altLang="en-US" dirty="0"/>
              <a:t>in Multidatabase </a:t>
            </a:r>
            <a:r>
              <a:rPr lang="en-US" altLang="en-US" dirty="0" smtClean="0"/>
              <a:t>Systems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Two-level recovery mechanism</a:t>
            </a:r>
          </a:p>
          <a:p>
            <a:r>
              <a:rPr lang="en-US" altLang="en-US" sz="2400" dirty="0">
                <a:latin typeface="+mn-lt"/>
              </a:rPr>
              <a:t>Global recovery manager (coordinator) needed to maintain recovery information</a:t>
            </a:r>
          </a:p>
          <a:p>
            <a:r>
              <a:rPr lang="en-US" altLang="en-US" sz="2400" dirty="0">
                <a:latin typeface="+mn-lt"/>
              </a:rPr>
              <a:t>Coordinator follows two-phase commit protocol</a:t>
            </a:r>
          </a:p>
          <a:p>
            <a:pPr lvl="1"/>
            <a:r>
              <a:rPr lang="en-US" altLang="en-US" sz="2400" dirty="0">
                <a:latin typeface="+mn-lt"/>
              </a:rPr>
              <a:t>Phase 1: Prepare for commit message</a:t>
            </a:r>
          </a:p>
          <a:p>
            <a:pPr lvl="2"/>
            <a:r>
              <a:rPr lang="en-US" altLang="en-US" sz="2400" dirty="0">
                <a:latin typeface="+mn-lt"/>
              </a:rPr>
              <a:t>Ready to commit or cannot commit signal returned</a:t>
            </a:r>
          </a:p>
          <a:p>
            <a:pPr lvl="1"/>
            <a:r>
              <a:rPr lang="en-US" altLang="en-US" sz="2400" dirty="0">
                <a:latin typeface="+mn-lt"/>
              </a:rPr>
              <a:t>Phase 2: Issue commit signal</a:t>
            </a:r>
          </a:p>
          <a:p>
            <a:r>
              <a:rPr lang="en-US" sz="2400" dirty="0">
                <a:latin typeface="+mn-lt"/>
              </a:rPr>
              <a:t>Either all participating databases commit the effect of the transaction or none of them </a:t>
            </a:r>
            <a:r>
              <a:rPr lang="en-US" sz="2400" dirty="0" smtClean="0">
                <a:latin typeface="+mn-lt"/>
              </a:rPr>
              <a:t>do</a:t>
            </a:r>
            <a:endParaRPr lang="en-US" altLang="en-US" sz="2400" dirty="0">
              <a:latin typeface="+mn-lt"/>
            </a:endParaRPr>
          </a:p>
        </p:txBody>
      </p:sp>
    </p:spTree>
    <p:extLst>
      <p:ext uri="{BB962C8B-B14F-4D97-AF65-F5344CB8AC3E}">
        <p14:creationId xmlns:p14="http://schemas.microsoft.com/office/powerpoint/2010/main" val="256745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22.1 Recovery Concepts </a:t>
            </a:r>
            <a:r>
              <a:rPr lang="en-US" altLang="en-US" sz="2000" b="0" dirty="0" smtClean="0"/>
              <a:t>(1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Recovery process restores database to most recent consistent state before time of failure</a:t>
            </a:r>
          </a:p>
          <a:p>
            <a:r>
              <a:rPr lang="en-US" altLang="en-US" sz="2400" dirty="0">
                <a:latin typeface="+mn-lt"/>
              </a:rPr>
              <a:t>Information kept in system log</a:t>
            </a:r>
          </a:p>
          <a:p>
            <a:r>
              <a:rPr lang="en-US" altLang="en-US" sz="2400" dirty="0">
                <a:latin typeface="+mn-lt"/>
              </a:rPr>
              <a:t>Typical recovery strategies</a:t>
            </a:r>
          </a:p>
          <a:p>
            <a:pPr lvl="1"/>
            <a:r>
              <a:rPr lang="en-US" altLang="en-US" sz="2400" dirty="0">
                <a:latin typeface="+mn-lt"/>
              </a:rPr>
              <a:t>Restore backed-up copy of database</a:t>
            </a:r>
          </a:p>
          <a:p>
            <a:pPr lvl="2"/>
            <a:r>
              <a:rPr lang="en-US" altLang="en-US" sz="2400" dirty="0">
                <a:latin typeface="+mn-lt"/>
              </a:rPr>
              <a:t>Best in cases of extensive damage</a:t>
            </a:r>
          </a:p>
          <a:p>
            <a:pPr lvl="1"/>
            <a:r>
              <a:rPr lang="en-US" altLang="en-US" sz="2400" dirty="0">
                <a:latin typeface="+mn-lt"/>
              </a:rPr>
              <a:t>Identify any changes that may cause inconsistency</a:t>
            </a:r>
          </a:p>
          <a:p>
            <a:pPr lvl="2"/>
            <a:r>
              <a:rPr lang="en-US" altLang="en-US" sz="2400" dirty="0">
                <a:latin typeface="+mn-lt"/>
              </a:rPr>
              <a:t>Best in cases of noncatastrophic failure</a:t>
            </a:r>
          </a:p>
          <a:p>
            <a:pPr lvl="2"/>
            <a:r>
              <a:rPr lang="en-US" altLang="en-US" sz="2400" dirty="0">
                <a:latin typeface="+mn-lt"/>
              </a:rPr>
              <a:t>Some operations may require </a:t>
            </a:r>
            <a:r>
              <a:rPr lang="en-US" altLang="en-US" sz="2400" dirty="0" smtClean="0">
                <a:latin typeface="+mn-lt"/>
              </a:rPr>
              <a:t>redo</a:t>
            </a:r>
            <a:endParaRPr lang="en-US" altLang="en-US" sz="2400" dirty="0">
              <a:latin typeface="+mn-lt"/>
            </a:endParaRPr>
          </a:p>
        </p:txBody>
      </p:sp>
    </p:spTree>
    <p:extLst>
      <p:ext uri="{BB962C8B-B14F-4D97-AF65-F5344CB8AC3E}">
        <p14:creationId xmlns:p14="http://schemas.microsoft.com/office/powerpoint/2010/main" val="376329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in Multidatabase Systems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sz="2400" dirty="0">
                <a:latin typeface="+mn-lt"/>
              </a:rPr>
              <a:t>Always possible to recover to a state where either the transaction is committed or it is rolled back</a:t>
            </a:r>
          </a:p>
          <a:p>
            <a:r>
              <a:rPr lang="en-US" altLang="en-US" sz="2400" dirty="0">
                <a:latin typeface="+mn-lt"/>
              </a:rPr>
              <a:t>Failure during phase 1 requires rollback</a:t>
            </a:r>
          </a:p>
          <a:p>
            <a:r>
              <a:rPr lang="en-US" altLang="en-US" sz="2400" dirty="0">
                <a:latin typeface="+mn-lt"/>
              </a:rPr>
              <a:t>Failure during phase 2 means successful transaction can recover and </a:t>
            </a:r>
            <a:r>
              <a:rPr lang="en-US" altLang="en-US" sz="2400" dirty="0" smtClean="0">
                <a:latin typeface="+mn-lt"/>
              </a:rPr>
              <a:t>commit</a:t>
            </a:r>
            <a:endParaRPr lang="en-US" altLang="en-US" sz="2400" dirty="0">
              <a:latin typeface="+mn-lt"/>
            </a:endParaRPr>
          </a:p>
        </p:txBody>
      </p:sp>
    </p:spTree>
    <p:extLst>
      <p:ext uri="{BB962C8B-B14F-4D97-AF65-F5344CB8AC3E}">
        <p14:creationId xmlns:p14="http://schemas.microsoft.com/office/powerpoint/2010/main" val="3508014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22.7 Database </a:t>
            </a:r>
            <a:r>
              <a:rPr lang="en-US" altLang="en-US" dirty="0"/>
              <a:t>Backup and </a:t>
            </a:r>
            <a:r>
              <a:rPr lang="en-US" altLang="en-US" dirty="0" smtClean="0"/>
              <a:t>Recovery from Catastrophic Failures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Database backup</a:t>
            </a:r>
          </a:p>
          <a:p>
            <a:pPr lvl="1"/>
            <a:r>
              <a:rPr lang="en-US" altLang="en-US" sz="2400" dirty="0">
                <a:latin typeface="+mn-lt"/>
              </a:rPr>
              <a:t>Entire database and log periodically copied onto inexpensive storage medium</a:t>
            </a:r>
          </a:p>
          <a:p>
            <a:pPr lvl="1"/>
            <a:r>
              <a:rPr lang="en-US" altLang="en-US" sz="2400" dirty="0">
                <a:latin typeface="+mn-lt"/>
              </a:rPr>
              <a:t>Latest backup copy can be reloaded from disk in case of catastrophic failure</a:t>
            </a:r>
          </a:p>
          <a:p>
            <a:r>
              <a:rPr lang="en-US" altLang="en-US" sz="2400" dirty="0">
                <a:latin typeface="+mn-lt"/>
              </a:rPr>
              <a:t>Backups often moved to physically separate locations</a:t>
            </a:r>
          </a:p>
          <a:p>
            <a:pPr lvl="1"/>
            <a:r>
              <a:rPr lang="en-US" altLang="en-US" sz="2400" dirty="0">
                <a:latin typeface="+mn-lt"/>
              </a:rPr>
              <a:t>Subterranean storage </a:t>
            </a:r>
            <a:r>
              <a:rPr lang="en-US" altLang="en-US" sz="2400" dirty="0" smtClean="0">
                <a:latin typeface="+mn-lt"/>
              </a:rPr>
              <a:t>vaults</a:t>
            </a:r>
            <a:endParaRPr lang="en-US" altLang="en-US" sz="2400" dirty="0">
              <a:latin typeface="+mn-lt"/>
            </a:endParaRPr>
          </a:p>
        </p:txBody>
      </p:sp>
    </p:spTree>
    <p:extLst>
      <p:ext uri="{BB962C8B-B14F-4D97-AF65-F5344CB8AC3E}">
        <p14:creationId xmlns:p14="http://schemas.microsoft.com/office/powerpoint/2010/main" val="38544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Database Backup and </a:t>
            </a:r>
            <a:r>
              <a:rPr lang="en-US" altLang="en-US" dirty="0" smtClean="0"/>
              <a:t>Recovery from </a:t>
            </a:r>
            <a:r>
              <a:rPr lang="en-US" altLang="en-US" dirty="0"/>
              <a:t>Catastrophic Failures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Backup system log at more frequent intervals and copy to magnetic tape</a:t>
            </a:r>
          </a:p>
          <a:p>
            <a:pPr lvl="1"/>
            <a:r>
              <a:rPr lang="en-US" altLang="en-US" sz="2400" dirty="0">
                <a:latin typeface="+mn-lt"/>
              </a:rPr>
              <a:t>System log smaller than database</a:t>
            </a:r>
          </a:p>
          <a:p>
            <a:pPr lvl="2"/>
            <a:r>
              <a:rPr lang="en-US" altLang="en-US" sz="2400" dirty="0">
                <a:latin typeface="+mn-lt"/>
              </a:rPr>
              <a:t>Can be backed up more frequently</a:t>
            </a:r>
          </a:p>
          <a:p>
            <a:pPr lvl="1"/>
            <a:r>
              <a:rPr lang="en-US" altLang="en-US" sz="2400" dirty="0">
                <a:latin typeface="+mn-lt"/>
              </a:rPr>
              <a:t>Benefit: users do not lose all transactions since last database </a:t>
            </a:r>
            <a:r>
              <a:rPr lang="en-US" altLang="en-US" sz="2400" dirty="0" smtClean="0">
                <a:latin typeface="+mn-lt"/>
              </a:rPr>
              <a:t>backup</a:t>
            </a:r>
            <a:endParaRPr lang="en-US" altLang="en-US" sz="2400" dirty="0">
              <a:latin typeface="+mn-lt"/>
            </a:endParaRPr>
          </a:p>
        </p:txBody>
      </p:sp>
    </p:spTree>
    <p:extLst>
      <p:ext uri="{BB962C8B-B14F-4D97-AF65-F5344CB8AC3E}">
        <p14:creationId xmlns:p14="http://schemas.microsoft.com/office/powerpoint/2010/main" val="3584942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22.8 Summary</a:t>
            </a:r>
            <a:endParaRPr lang="en-US" dirty="0"/>
          </a:p>
        </p:txBody>
      </p:sp>
      <p:sp>
        <p:nvSpPr>
          <p:cNvPr id="3" name="Text Placeholder 2"/>
          <p:cNvSpPr>
            <a:spLocks noGrp="1"/>
          </p:cNvSpPr>
          <p:nvPr>
            <p:ph type="body" idx="1"/>
          </p:nvPr>
        </p:nvSpPr>
        <p:spPr>
          <a:xfrm>
            <a:off x="457200" y="1600200"/>
            <a:ext cx="8229600" cy="4654296"/>
          </a:xfrm>
        </p:spPr>
        <p:txBody>
          <a:bodyPr/>
          <a:lstStyle/>
          <a:p>
            <a:r>
              <a:rPr lang="en-US" altLang="en-US" sz="2200" dirty="0">
                <a:latin typeface="+mn-lt"/>
              </a:rPr>
              <a:t>Main goal of recovery</a:t>
            </a:r>
          </a:p>
          <a:p>
            <a:pPr lvl="1"/>
            <a:r>
              <a:rPr lang="en-US" altLang="en-US" sz="2200" dirty="0">
                <a:latin typeface="+mn-lt"/>
              </a:rPr>
              <a:t>Ensure atomicity property of a transaction</a:t>
            </a:r>
          </a:p>
          <a:p>
            <a:r>
              <a:rPr lang="en-US" altLang="en-US" sz="2200" dirty="0">
                <a:latin typeface="+mn-lt"/>
              </a:rPr>
              <a:t>Caching</a:t>
            </a:r>
          </a:p>
          <a:p>
            <a:r>
              <a:rPr lang="en-US" altLang="en-US" sz="2200" dirty="0">
                <a:latin typeface="+mn-lt"/>
              </a:rPr>
              <a:t>In-place updating versus shadowing</a:t>
            </a:r>
          </a:p>
          <a:p>
            <a:r>
              <a:rPr lang="en-US" altLang="en-US" sz="2200" dirty="0">
                <a:latin typeface="+mn-lt"/>
              </a:rPr>
              <a:t>Before and after images of data items</a:t>
            </a:r>
          </a:p>
          <a:p>
            <a:r>
              <a:rPr lang="en-US" altLang="en-US" sz="2200" dirty="0" smtClean="0">
                <a:latin typeface="+mn-lt"/>
              </a:rPr>
              <a:t>UNDO </a:t>
            </a:r>
            <a:r>
              <a:rPr lang="en-US" altLang="en-US" sz="2200" dirty="0">
                <a:latin typeface="+mn-lt"/>
              </a:rPr>
              <a:t>and </a:t>
            </a:r>
            <a:r>
              <a:rPr lang="en-US" altLang="en-US" sz="2200" dirty="0" smtClean="0">
                <a:latin typeface="+mn-lt"/>
              </a:rPr>
              <a:t>REDO </a:t>
            </a:r>
            <a:r>
              <a:rPr lang="en-US" altLang="en-US" sz="2200" dirty="0">
                <a:latin typeface="+mn-lt"/>
              </a:rPr>
              <a:t>operations</a:t>
            </a:r>
          </a:p>
          <a:p>
            <a:r>
              <a:rPr lang="en-US" altLang="en-US" sz="2200" dirty="0">
                <a:latin typeface="+mn-lt"/>
              </a:rPr>
              <a:t>Deferred versus immediate update</a:t>
            </a:r>
          </a:p>
          <a:p>
            <a:r>
              <a:rPr lang="en-US" altLang="en-US" sz="2200" dirty="0">
                <a:latin typeface="+mn-lt"/>
              </a:rPr>
              <a:t>Shadow paging</a:t>
            </a:r>
          </a:p>
          <a:p>
            <a:r>
              <a:rPr lang="en-US" altLang="en-US" sz="2200" dirty="0">
                <a:latin typeface="+mn-lt"/>
              </a:rPr>
              <a:t>Catastrophic failure </a:t>
            </a:r>
            <a:r>
              <a:rPr lang="en-US" altLang="en-US" sz="2200" dirty="0" smtClean="0">
                <a:latin typeface="+mn-lt"/>
              </a:rPr>
              <a:t>recovery</a:t>
            </a:r>
            <a:endParaRPr lang="en-US" altLang="en-US" sz="2200" dirty="0">
              <a:latin typeface="+mn-lt"/>
            </a:endParaRPr>
          </a:p>
        </p:txBody>
      </p:sp>
    </p:spTree>
    <p:extLst>
      <p:ext uri="{BB962C8B-B14F-4D97-AF65-F5344CB8AC3E}">
        <p14:creationId xmlns:p14="http://schemas.microsoft.com/office/powerpoint/2010/main" val="3724664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Concepts </a:t>
            </a:r>
            <a:r>
              <a:rPr lang="en-US" altLang="en-US" sz="2000" b="0" dirty="0" smtClean="0"/>
              <a:t>(2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Deferred update techniques</a:t>
            </a:r>
          </a:p>
          <a:p>
            <a:pPr lvl="1"/>
            <a:r>
              <a:rPr lang="en-US" altLang="en-US" sz="2400" dirty="0">
                <a:latin typeface="+mn-lt"/>
              </a:rPr>
              <a:t>Do not physically update the database until after transaction commits</a:t>
            </a:r>
          </a:p>
          <a:p>
            <a:pPr lvl="1"/>
            <a:r>
              <a:rPr lang="en-US" altLang="en-US" sz="2400" dirty="0">
                <a:latin typeface="+mn-lt"/>
              </a:rPr>
              <a:t>Undo is not needed; redo may be needed</a:t>
            </a:r>
          </a:p>
          <a:p>
            <a:r>
              <a:rPr lang="en-US" altLang="en-US" sz="2400" dirty="0">
                <a:latin typeface="+mn-lt"/>
              </a:rPr>
              <a:t>Immediate update techniques</a:t>
            </a:r>
          </a:p>
          <a:p>
            <a:pPr lvl="1"/>
            <a:r>
              <a:rPr lang="en-US" sz="2400" dirty="0">
                <a:latin typeface="+mn-lt"/>
              </a:rPr>
              <a:t>Database may be updated by some operations of a transaction before</a:t>
            </a:r>
            <a:r>
              <a:rPr lang="en-US" sz="2400" i="1" dirty="0">
                <a:latin typeface="+mn-lt"/>
              </a:rPr>
              <a:t> </a:t>
            </a:r>
            <a:r>
              <a:rPr lang="en-US" sz="2400" dirty="0">
                <a:latin typeface="+mn-lt"/>
              </a:rPr>
              <a:t>it reaches commit point</a:t>
            </a:r>
          </a:p>
          <a:p>
            <a:pPr lvl="1"/>
            <a:r>
              <a:rPr lang="en-US" altLang="en-US" sz="2400" dirty="0">
                <a:latin typeface="+mn-lt"/>
              </a:rPr>
              <a:t>Operations also recorded in log</a:t>
            </a:r>
          </a:p>
          <a:p>
            <a:pPr lvl="1"/>
            <a:r>
              <a:rPr lang="en-US" altLang="en-US" sz="2400" dirty="0">
                <a:latin typeface="+mn-lt"/>
              </a:rPr>
              <a:t>Recovery still </a:t>
            </a:r>
            <a:r>
              <a:rPr lang="en-US" altLang="en-US" sz="2400" dirty="0" smtClean="0">
                <a:latin typeface="+mn-lt"/>
              </a:rPr>
              <a:t>possible</a:t>
            </a:r>
            <a:endParaRPr lang="en-US" altLang="en-US" sz="2400" dirty="0">
              <a:latin typeface="+mn-lt"/>
            </a:endParaRPr>
          </a:p>
        </p:txBody>
      </p:sp>
    </p:spTree>
    <p:extLst>
      <p:ext uri="{BB962C8B-B14F-4D97-AF65-F5344CB8AC3E}">
        <p14:creationId xmlns:p14="http://schemas.microsoft.com/office/powerpoint/2010/main" val="1751041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Concepts </a:t>
            </a:r>
            <a:r>
              <a:rPr lang="en-US" altLang="en-US" sz="2000" b="0" dirty="0" smtClean="0"/>
              <a:t>(3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Undo and redo operations required to be idempotent</a:t>
            </a:r>
          </a:p>
          <a:p>
            <a:pPr lvl="1"/>
            <a:r>
              <a:rPr lang="en-US" altLang="en-US" sz="2400" dirty="0">
                <a:latin typeface="+mn-lt"/>
              </a:rPr>
              <a:t>Executing operations multiple times equivalent to executing just once</a:t>
            </a:r>
          </a:p>
          <a:p>
            <a:pPr lvl="1"/>
            <a:r>
              <a:rPr lang="en-US" altLang="en-US" sz="2400" dirty="0">
                <a:latin typeface="+mn-lt"/>
              </a:rPr>
              <a:t>Entire recovery process should be idempotent</a:t>
            </a:r>
          </a:p>
          <a:p>
            <a:r>
              <a:rPr lang="en-US" altLang="en-US" sz="2400" dirty="0">
                <a:latin typeface="+mn-lt"/>
              </a:rPr>
              <a:t>Caching (buffering) of disk blocks</a:t>
            </a:r>
          </a:p>
          <a:p>
            <a:pPr lvl="1"/>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cache: a collection of in-memory buffers</a:t>
            </a:r>
          </a:p>
          <a:p>
            <a:pPr lvl="1"/>
            <a:r>
              <a:rPr lang="en-US" altLang="en-US" sz="2400" dirty="0">
                <a:latin typeface="+mn-lt"/>
              </a:rPr>
              <a:t>Cache directory keeps track of which database items are in the </a:t>
            </a:r>
            <a:r>
              <a:rPr lang="en-US" altLang="en-US" sz="2400" dirty="0" smtClean="0">
                <a:latin typeface="+mn-lt"/>
              </a:rPr>
              <a:t>buffers</a:t>
            </a:r>
            <a:endParaRPr lang="en-US" altLang="en-US" sz="2400" dirty="0">
              <a:latin typeface="+mn-lt"/>
            </a:endParaRPr>
          </a:p>
        </p:txBody>
      </p:sp>
    </p:spTree>
    <p:extLst>
      <p:ext uri="{BB962C8B-B14F-4D97-AF65-F5344CB8AC3E}">
        <p14:creationId xmlns:p14="http://schemas.microsoft.com/office/powerpoint/2010/main" val="373030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Concepts </a:t>
            </a:r>
            <a:r>
              <a:rPr lang="en-US" altLang="en-US" sz="2000" b="0" dirty="0" smtClean="0"/>
              <a:t>(4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Cache buffers replaced (flushed) to make space for new items</a:t>
            </a:r>
          </a:p>
          <a:p>
            <a:r>
              <a:rPr lang="en-US" altLang="en-US" sz="2400" dirty="0">
                <a:latin typeface="+mn-lt"/>
              </a:rPr>
              <a:t>Dirty bit associated with each buffer in the cache</a:t>
            </a:r>
          </a:p>
          <a:p>
            <a:pPr lvl="1"/>
            <a:r>
              <a:rPr lang="en-US" altLang="en-US" sz="2400" dirty="0">
                <a:latin typeface="+mn-lt"/>
              </a:rPr>
              <a:t>Indicates whether the buffer has been modified</a:t>
            </a:r>
          </a:p>
          <a:p>
            <a:r>
              <a:rPr lang="en-US" altLang="en-US" sz="2400" dirty="0">
                <a:latin typeface="+mn-lt"/>
              </a:rPr>
              <a:t>Contents written back to disk before flush if dirty bit equals one</a:t>
            </a:r>
          </a:p>
          <a:p>
            <a:r>
              <a:rPr lang="en-US" altLang="en-US" sz="2400" dirty="0">
                <a:latin typeface="+mn-lt"/>
              </a:rPr>
              <a:t>Pin-unpin bit</a:t>
            </a:r>
          </a:p>
          <a:p>
            <a:pPr lvl="1"/>
            <a:r>
              <a:rPr lang="en-US" altLang="en-US" sz="2400" dirty="0">
                <a:latin typeface="+mn-lt"/>
              </a:rPr>
              <a:t>Page is pinned if it cannot be written back to disk </a:t>
            </a:r>
            <a:r>
              <a:rPr lang="en-US" altLang="en-US" sz="2400" dirty="0" smtClean="0">
                <a:latin typeface="+mn-lt"/>
              </a:rPr>
              <a:t>yet</a:t>
            </a:r>
            <a:endParaRPr lang="en-US" altLang="en-US" sz="2400" dirty="0">
              <a:latin typeface="+mn-lt"/>
            </a:endParaRPr>
          </a:p>
        </p:txBody>
      </p:sp>
    </p:spTree>
    <p:extLst>
      <p:ext uri="{BB962C8B-B14F-4D97-AF65-F5344CB8AC3E}">
        <p14:creationId xmlns:p14="http://schemas.microsoft.com/office/powerpoint/2010/main" val="2833203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Concepts </a:t>
            </a:r>
            <a:r>
              <a:rPr lang="en-US" altLang="en-US" sz="2000" b="0" dirty="0" smtClean="0"/>
              <a:t>(5 of 9)</a:t>
            </a:r>
            <a:endParaRPr lang="en-US" sz="2000" b="0" dirty="0"/>
          </a:p>
        </p:txBody>
      </p:sp>
      <p:sp>
        <p:nvSpPr>
          <p:cNvPr id="3" name="Text Placeholder 2"/>
          <p:cNvSpPr>
            <a:spLocks noGrp="1"/>
          </p:cNvSpPr>
          <p:nvPr>
            <p:ph type="body" idx="1"/>
          </p:nvPr>
        </p:nvSpPr>
        <p:spPr>
          <a:xfrm>
            <a:off x="457200" y="1600200"/>
            <a:ext cx="8229600" cy="4697730"/>
          </a:xfrm>
        </p:spPr>
        <p:txBody>
          <a:bodyPr/>
          <a:lstStyle/>
          <a:p>
            <a:r>
              <a:rPr lang="en-US" altLang="en-US" sz="2400" dirty="0">
                <a:latin typeface="+mn-lt"/>
              </a:rPr>
              <a:t>Main strategies</a:t>
            </a:r>
          </a:p>
          <a:p>
            <a:pPr lvl="1"/>
            <a:r>
              <a:rPr lang="en-US" altLang="en-US" sz="2400" dirty="0">
                <a:latin typeface="+mn-lt"/>
              </a:rPr>
              <a:t>In-place updating</a:t>
            </a:r>
          </a:p>
          <a:p>
            <a:pPr lvl="2"/>
            <a:r>
              <a:rPr lang="en-US" sz="2400" dirty="0">
                <a:latin typeface="+mn-lt"/>
              </a:rPr>
              <a:t>Writes the buffer to the same original disk location</a:t>
            </a:r>
          </a:p>
          <a:p>
            <a:pPr lvl="2"/>
            <a:r>
              <a:rPr lang="en-US" sz="2400" dirty="0">
                <a:latin typeface="+mn-lt"/>
              </a:rPr>
              <a:t>Overwrites old values of any changed data items</a:t>
            </a:r>
            <a:endParaRPr lang="en-US" altLang="en-US" sz="2400" dirty="0">
              <a:latin typeface="+mn-lt"/>
            </a:endParaRPr>
          </a:p>
          <a:p>
            <a:pPr lvl="1"/>
            <a:r>
              <a:rPr lang="en-US" altLang="en-US" sz="2400" dirty="0">
                <a:latin typeface="+mn-lt"/>
              </a:rPr>
              <a:t>Shadowing</a:t>
            </a:r>
          </a:p>
          <a:p>
            <a:pPr lvl="2"/>
            <a:r>
              <a:rPr lang="en-US" sz="2400" dirty="0">
                <a:latin typeface="+mn-lt"/>
              </a:rPr>
              <a:t>Writes an updated buffer at a different </a:t>
            </a:r>
            <a:r>
              <a:rPr lang="en-US" sz="2400" dirty="0" smtClean="0">
                <a:latin typeface="+mn-lt"/>
              </a:rPr>
              <a:t>disk location</a:t>
            </a:r>
            <a:r>
              <a:rPr lang="en-US" sz="2400" dirty="0">
                <a:latin typeface="+mn-lt"/>
              </a:rPr>
              <a:t>, to maintain multiple versions of data items</a:t>
            </a:r>
          </a:p>
          <a:p>
            <a:pPr lvl="2"/>
            <a:r>
              <a:rPr lang="en-US" sz="2400" dirty="0">
                <a:latin typeface="+mn-lt"/>
              </a:rPr>
              <a:t>Not typically used in practice</a:t>
            </a:r>
          </a:p>
          <a:p>
            <a:r>
              <a:rPr lang="en-US" altLang="en-US" sz="2400" dirty="0">
                <a:latin typeface="+mn-lt"/>
              </a:rPr>
              <a:t>Before-image: old value of data item</a:t>
            </a:r>
          </a:p>
          <a:p>
            <a:r>
              <a:rPr lang="en-US" altLang="en-US" sz="2400" dirty="0">
                <a:latin typeface="+mn-lt"/>
              </a:rPr>
              <a:t>After-image: new value of data </a:t>
            </a:r>
            <a:r>
              <a:rPr lang="en-US" altLang="en-US" sz="2400" dirty="0" smtClean="0">
                <a:latin typeface="+mn-lt"/>
              </a:rPr>
              <a:t>item</a:t>
            </a:r>
            <a:endParaRPr lang="en-US" altLang="en-US" sz="2400" dirty="0">
              <a:latin typeface="+mn-lt"/>
            </a:endParaRPr>
          </a:p>
        </p:txBody>
      </p:sp>
    </p:spTree>
    <p:extLst>
      <p:ext uri="{BB962C8B-B14F-4D97-AF65-F5344CB8AC3E}">
        <p14:creationId xmlns:p14="http://schemas.microsoft.com/office/powerpoint/2010/main" val="1639762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Concepts </a:t>
            </a:r>
            <a:r>
              <a:rPr lang="en-US" altLang="en-US" sz="2000" b="0" dirty="0" smtClean="0"/>
              <a:t>(6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Write-ahead logging</a:t>
            </a:r>
          </a:p>
          <a:p>
            <a:pPr lvl="1"/>
            <a:r>
              <a:rPr lang="en-US" altLang="en-US" sz="2400" dirty="0">
                <a:latin typeface="+mn-lt"/>
              </a:rPr>
              <a:t>Ensure the before-image (</a:t>
            </a:r>
            <a:r>
              <a:rPr lang="en-US" altLang="en-US" sz="2400" dirty="0" smtClean="0">
                <a:latin typeface="+mn-lt"/>
              </a:rPr>
              <a:t>B</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M</a:t>
            </a:r>
            <a:r>
              <a:rPr lang="en-US" altLang="en-US" sz="2400" dirty="0">
                <a:latin typeface="+mn-lt"/>
              </a:rPr>
              <a:t>) is recorded</a:t>
            </a:r>
          </a:p>
          <a:p>
            <a:pPr lvl="1"/>
            <a:r>
              <a:rPr lang="en-US" altLang="en-US" sz="2400" dirty="0">
                <a:latin typeface="+mn-lt"/>
              </a:rPr>
              <a:t>Appropriate log entry flushed to disk</a:t>
            </a:r>
          </a:p>
          <a:p>
            <a:pPr lvl="1"/>
            <a:r>
              <a:rPr lang="en-US" altLang="en-US" sz="2400" dirty="0">
                <a:latin typeface="+mn-lt"/>
              </a:rPr>
              <a:t>Necessary for </a:t>
            </a:r>
            <a:r>
              <a:rPr lang="en-US" altLang="en-US" sz="2400" dirty="0" smtClean="0">
                <a:latin typeface="+mn-lt"/>
              </a:rPr>
              <a:t>UNDO </a:t>
            </a:r>
            <a:r>
              <a:rPr lang="en-US" altLang="en-US" sz="2400" dirty="0">
                <a:latin typeface="+mn-lt"/>
              </a:rPr>
              <a:t>operation if needed</a:t>
            </a:r>
          </a:p>
          <a:p>
            <a:r>
              <a:rPr lang="en-US" altLang="en-US" sz="2400" dirty="0" smtClean="0">
                <a:latin typeface="+mn-lt"/>
              </a:rPr>
              <a:t>UNDO-type </a:t>
            </a:r>
            <a:r>
              <a:rPr lang="en-US" altLang="en-US" sz="2400" dirty="0">
                <a:latin typeface="+mn-lt"/>
              </a:rPr>
              <a:t>log entries</a:t>
            </a:r>
          </a:p>
          <a:p>
            <a:r>
              <a:rPr lang="en-US" altLang="en-US" sz="2400" dirty="0" smtClean="0">
                <a:latin typeface="+mn-lt"/>
              </a:rPr>
              <a:t>REDO-type </a:t>
            </a:r>
            <a:r>
              <a:rPr lang="en-US" altLang="en-US" sz="2400" dirty="0">
                <a:latin typeface="+mn-lt"/>
              </a:rPr>
              <a:t>log </a:t>
            </a:r>
            <a:r>
              <a:rPr lang="en-US" altLang="en-US" sz="2400" dirty="0" smtClean="0">
                <a:latin typeface="+mn-lt"/>
              </a:rPr>
              <a:t>entries</a:t>
            </a:r>
            <a:endParaRPr lang="en-US" altLang="en-US" sz="2400" dirty="0">
              <a:latin typeface="+mn-lt"/>
            </a:endParaRPr>
          </a:p>
        </p:txBody>
      </p:sp>
    </p:spTree>
    <p:extLst>
      <p:ext uri="{BB962C8B-B14F-4D97-AF65-F5344CB8AC3E}">
        <p14:creationId xmlns:p14="http://schemas.microsoft.com/office/powerpoint/2010/main" val="3467903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Recovery Concepts </a:t>
            </a:r>
            <a:r>
              <a:rPr lang="en-US" altLang="en-US" sz="2000" b="0" dirty="0" smtClean="0"/>
              <a:t>(7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Steal/no-steal and force/no-force</a:t>
            </a:r>
          </a:p>
          <a:p>
            <a:pPr lvl="1"/>
            <a:r>
              <a:rPr lang="en-US" altLang="en-US" sz="2400" dirty="0">
                <a:latin typeface="+mn-lt"/>
              </a:rPr>
              <a:t>Specify rules that govern when a page from the database cache can be written to disk</a:t>
            </a:r>
          </a:p>
          <a:p>
            <a:r>
              <a:rPr lang="en-US" altLang="en-US" sz="2400" dirty="0">
                <a:latin typeface="+mn-lt"/>
              </a:rPr>
              <a:t>No-steal approach</a:t>
            </a:r>
          </a:p>
          <a:p>
            <a:pPr lvl="1"/>
            <a:r>
              <a:rPr lang="en-US" sz="2400" dirty="0">
                <a:latin typeface="+mn-lt"/>
              </a:rPr>
              <a:t>Cache buffer page updated by a transaction cannot be written to disk before the transaction commits</a:t>
            </a:r>
          </a:p>
          <a:p>
            <a:r>
              <a:rPr lang="en-US" altLang="en-US" sz="2400" dirty="0">
                <a:latin typeface="+mn-lt"/>
              </a:rPr>
              <a:t>Steal approach</a:t>
            </a:r>
          </a:p>
          <a:p>
            <a:pPr lvl="1"/>
            <a:r>
              <a:rPr lang="en-US" sz="2400" dirty="0">
                <a:latin typeface="+mn-lt"/>
              </a:rPr>
              <a:t>Recovery protocol allows writing an updated buffer before the transaction </a:t>
            </a:r>
            <a:r>
              <a:rPr lang="en-US" sz="2400" dirty="0" smtClean="0">
                <a:latin typeface="+mn-lt"/>
              </a:rPr>
              <a:t>commits</a:t>
            </a:r>
            <a:endParaRPr lang="en-US" altLang="en-US" sz="2400" dirty="0">
              <a:latin typeface="+mn-lt"/>
            </a:endParaRPr>
          </a:p>
        </p:txBody>
      </p:sp>
    </p:spTree>
    <p:extLst>
      <p:ext uri="{BB962C8B-B14F-4D97-AF65-F5344CB8AC3E}">
        <p14:creationId xmlns:p14="http://schemas.microsoft.com/office/powerpoint/2010/main" val="2727247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7933</TotalTime>
  <Words>1713</Words>
  <Application>Microsoft Office PowerPoint</Application>
  <PresentationFormat>On-screen Show (4:3)</PresentationFormat>
  <Paragraphs>213</Paragraphs>
  <Slides>34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Noto Sans Symbols</vt:lpstr>
      <vt:lpstr>Times New Roman</vt:lpstr>
      <vt:lpstr>Verdana</vt:lpstr>
      <vt:lpstr>508 Lecture</vt:lpstr>
      <vt:lpstr>1_508 Lecture</vt:lpstr>
      <vt:lpstr>Fundamentals of Database Systems</vt:lpstr>
      <vt:lpstr>Introduction</vt:lpstr>
      <vt:lpstr>22.1 Recovery Concepts (1 of 9)</vt:lpstr>
      <vt:lpstr>Recovery Concepts (2 of 9)</vt:lpstr>
      <vt:lpstr>Recovery Concepts (3 of 9)</vt:lpstr>
      <vt:lpstr>Recovery Concepts (4 of 9)</vt:lpstr>
      <vt:lpstr>Recovery Concepts (5 of 9)</vt:lpstr>
      <vt:lpstr>Recovery Concepts (6 of 9)</vt:lpstr>
      <vt:lpstr>Recovery Concepts (7 of 9)</vt:lpstr>
      <vt:lpstr>Recovery Concepts (8 of 9)</vt:lpstr>
      <vt:lpstr>Recovery Concepts (9 of 9)</vt:lpstr>
      <vt:lpstr>Checkpoints in the System Log and Fuzzy Checkpointing (1 of 2)</vt:lpstr>
      <vt:lpstr>Checkpoints in the System Log and Fuzzy Checkpointing (2 of 2)</vt:lpstr>
      <vt:lpstr>Transaction Rollback</vt:lpstr>
      <vt:lpstr>Figure 22.1 Illustrating Cascading Rollback (A Process That Never Occurs in Strict or Cascadeless Schedules)</vt:lpstr>
      <vt:lpstr>Transactions That Do Not Affect the Database</vt:lpstr>
      <vt:lpstr>22.2 NO-UNDO/REDO Recovery Based on Deferred Update (1 of 3)</vt:lpstr>
      <vt:lpstr>NO-UNDO/REDO Recovery Based on Deferred Update (2 of 3)</vt:lpstr>
      <vt:lpstr>NO-UNDO/REDO Recovery Based on Deferred Update (3 of 3)</vt:lpstr>
      <vt:lpstr>22.3 Recovery Techniques Based on Immediate Update</vt:lpstr>
      <vt:lpstr>Figure 22.3 An Example of Recovery Using Deferred Update with Concurrent Transactions</vt:lpstr>
      <vt:lpstr>22.4 Shadow Paging (1 of 3)</vt:lpstr>
      <vt:lpstr>Shadow Paging (2 of 3)</vt:lpstr>
      <vt:lpstr>Shadow Paging (3 of 3)</vt:lpstr>
      <vt:lpstr>22.5 The ARIES Recovery Algorithm (1 of 3)</vt:lpstr>
      <vt:lpstr>The ARIES Recovery Algorithm (2 of 3)</vt:lpstr>
      <vt:lpstr>The ARIES Recovery Algorithm (3 of 3)</vt:lpstr>
      <vt:lpstr>ARIES Recovery Example</vt:lpstr>
      <vt:lpstr>22.6 Recovery in Multidatabase Systems (1 of 2)</vt:lpstr>
      <vt:lpstr>Recovery in Multidatabase Systems (2 of 2)</vt:lpstr>
      <vt:lpstr>22.7 Database Backup and Recovery from Catastrophic Failures (1 of 2)</vt:lpstr>
      <vt:lpstr>Database Backup and Recovery from Catastrophic Failures (2 of 2)</vt:lpstr>
      <vt:lpstr>22.8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654</cp:revision>
  <dcterms:modified xsi:type="dcterms:W3CDTF">2018-04-23T06:26:29Z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