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3"/>
  </p:notesMasterIdLst>
  <p:handoutMasterIdLst>
    <p:handoutMasterId r:id="rId44"/>
  </p:handoutMasterIdLst>
  <p:sldIdLst>
    <p:sldId id="301" r:id="rId3"/>
    <p:sldId id="308" r:id="rId4"/>
    <p:sldId id="309" r:id="rId5"/>
    <p:sldId id="310" r:id="rId6"/>
    <p:sldId id="311" r:id="rId7"/>
    <p:sldId id="344"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1" r:id="rId27"/>
    <p:sldId id="332" r:id="rId28"/>
    <p:sldId id="333" r:id="rId29"/>
    <p:sldId id="345" r:id="rId30"/>
    <p:sldId id="334" r:id="rId31"/>
    <p:sldId id="335" r:id="rId32"/>
    <p:sldId id="336" r:id="rId33"/>
    <p:sldId id="337" r:id="rId34"/>
    <p:sldId id="346" r:id="rId35"/>
    <p:sldId id="338" r:id="rId36"/>
    <p:sldId id="347" r:id="rId37"/>
    <p:sldId id="348" r:id="rId38"/>
    <p:sldId id="349" r:id="rId39"/>
    <p:sldId id="339" r:id="rId40"/>
    <p:sldId id="340" r:id="rId41"/>
    <p:sldId id="306"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37" autoAdjust="0"/>
    <p:restoredTop sz="94343" autoAdjust="0"/>
  </p:normalViewPr>
  <p:slideViewPr>
    <p:cSldViewPr snapToGrid="0" snapToObjects="1">
      <p:cViewPr varScale="1">
        <p:scale>
          <a:sx n="101" d="100"/>
          <a:sy n="101" d="100"/>
        </p:scale>
        <p:origin x="1566" y="108"/>
      </p:cViewPr>
      <p:guideLst>
        <p:guide orient="horz" pos="2160"/>
        <p:guide pos="2880"/>
      </p:guideLst>
    </p:cSldViewPr>
  </p:slideViewPr>
  <p:outlineViewPr>
    <p:cViewPr>
      <p:scale>
        <a:sx n="33" d="100"/>
        <a:sy n="33" d="100"/>
      </p:scale>
      <p:origin x="0" y="-28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4" r:id="rId6"/>
    <p:sldLayoutId id="2147483655" r:id="rId7"/>
    <p:sldLayoutId id="2147483656" r:id="rId8"/>
    <p:sldLayoutId id="2147483667"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23</a:t>
            </a:r>
            <a:endParaRPr lang="en-US" b="1" dirty="0">
              <a:latin typeface="+mn-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altLang="en-US" dirty="0">
                <a:latin typeface="+mn-lt"/>
              </a:rPr>
              <a:t>Distributed Database Concepts</a:t>
            </a:r>
            <a:endParaRPr 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rgbClr val="E6E6E6"/>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Distributed Databases</a:t>
            </a:r>
            <a:endParaRPr lang="en-IN" dirty="0"/>
          </a:p>
        </p:txBody>
      </p:sp>
      <p:sp>
        <p:nvSpPr>
          <p:cNvPr id="3" name="Text Placeholder 2"/>
          <p:cNvSpPr>
            <a:spLocks noGrp="1"/>
          </p:cNvSpPr>
          <p:nvPr>
            <p:ph type="body" idx="1"/>
          </p:nvPr>
        </p:nvSpPr>
        <p:spPr/>
        <p:txBody>
          <a:bodyPr/>
          <a:lstStyle/>
          <a:p>
            <a:r>
              <a:rPr lang="en-US" sz="2400" dirty="0">
                <a:latin typeface="+mn-lt"/>
              </a:rPr>
              <a:t>Improved ease and flexibility of application development</a:t>
            </a:r>
          </a:p>
          <a:p>
            <a:pPr lvl="1"/>
            <a:r>
              <a:rPr lang="en-US" sz="2400" dirty="0">
                <a:latin typeface="+mn-lt"/>
              </a:rPr>
              <a:t>Development at geographically dispersed sites</a:t>
            </a:r>
          </a:p>
          <a:p>
            <a:r>
              <a:rPr lang="en-US" sz="2400" dirty="0">
                <a:latin typeface="+mn-lt"/>
              </a:rPr>
              <a:t>Increased availability</a:t>
            </a:r>
          </a:p>
          <a:p>
            <a:pPr lvl="1"/>
            <a:r>
              <a:rPr lang="en-US" sz="2400" dirty="0">
                <a:latin typeface="+mn-lt"/>
              </a:rPr>
              <a:t>Isolate faults to their site of origin</a:t>
            </a:r>
          </a:p>
          <a:p>
            <a:r>
              <a:rPr lang="en-US" sz="2400" dirty="0">
                <a:latin typeface="+mn-lt"/>
              </a:rPr>
              <a:t>Improved performance</a:t>
            </a:r>
          </a:p>
          <a:p>
            <a:pPr lvl="1"/>
            <a:r>
              <a:rPr lang="en-US" sz="2400" dirty="0">
                <a:latin typeface="+mn-lt"/>
              </a:rPr>
              <a:t>Data localization</a:t>
            </a:r>
          </a:p>
          <a:p>
            <a:r>
              <a:rPr lang="en-US" sz="2400" dirty="0">
                <a:latin typeface="+mn-lt"/>
              </a:rPr>
              <a:t>Easier expansion via scalability</a:t>
            </a:r>
          </a:p>
          <a:p>
            <a:pPr lvl="1"/>
            <a:r>
              <a:rPr lang="en-US" sz="2400" dirty="0">
                <a:latin typeface="+mn-lt"/>
              </a:rPr>
              <a:t>Easier than in non-distributed </a:t>
            </a:r>
            <a:r>
              <a:rPr lang="en-US" sz="2400" dirty="0" smtClean="0">
                <a:latin typeface="+mn-lt"/>
              </a:rPr>
              <a:t>systems</a:t>
            </a:r>
            <a:endParaRPr lang="en-US" sz="2400" dirty="0">
              <a:latin typeface="+mn-lt"/>
            </a:endParaRPr>
          </a:p>
        </p:txBody>
      </p:sp>
    </p:spTree>
    <p:extLst>
      <p:ext uri="{BB962C8B-B14F-4D97-AF65-F5344CB8AC3E}">
        <p14:creationId xmlns:p14="http://schemas.microsoft.com/office/powerpoint/2010/main" val="186738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7587" cy="1097279"/>
          </a:xfrm>
        </p:spPr>
        <p:txBody>
          <a:bodyPr anchor="b"/>
          <a:lstStyle/>
          <a:p>
            <a:r>
              <a:rPr lang="en-IN" altLang="en-US" sz="2800" dirty="0" smtClean="0"/>
              <a:t>23.2 Data </a:t>
            </a:r>
            <a:r>
              <a:rPr lang="en-IN" altLang="en-US" sz="2800" dirty="0"/>
              <a:t>Fragmentation, Replication, and Allocation Techniques for Distributed Database Design</a:t>
            </a:r>
            <a:endParaRPr lang="en-IN" sz="2800" dirty="0"/>
          </a:p>
        </p:txBody>
      </p:sp>
      <p:sp>
        <p:nvSpPr>
          <p:cNvPr id="3" name="Text Placeholder 2"/>
          <p:cNvSpPr>
            <a:spLocks noGrp="1"/>
          </p:cNvSpPr>
          <p:nvPr>
            <p:ph type="body" idx="1"/>
          </p:nvPr>
        </p:nvSpPr>
        <p:spPr>
          <a:xfrm>
            <a:off x="457200" y="1600201"/>
            <a:ext cx="8229600" cy="4048432"/>
          </a:xfrm>
        </p:spPr>
        <p:txBody>
          <a:bodyPr/>
          <a:lstStyle/>
          <a:p>
            <a:r>
              <a:rPr lang="en-US" altLang="en-US" sz="2400" dirty="0">
                <a:latin typeface="+mn-lt"/>
              </a:rPr>
              <a:t>Fragments</a:t>
            </a:r>
          </a:p>
          <a:p>
            <a:pPr lvl="1"/>
            <a:r>
              <a:rPr lang="en-US" altLang="en-US" sz="2400" dirty="0">
                <a:latin typeface="+mn-lt"/>
              </a:rPr>
              <a:t>Logical units of the database</a:t>
            </a:r>
          </a:p>
          <a:p>
            <a:r>
              <a:rPr lang="en-US" sz="2400" dirty="0">
                <a:latin typeface="+mn-lt"/>
              </a:rPr>
              <a:t>Horizontal fragmentation (sharding)</a:t>
            </a:r>
          </a:p>
          <a:p>
            <a:pPr lvl="1"/>
            <a:r>
              <a:rPr lang="en-US" sz="2400" dirty="0">
                <a:latin typeface="+mn-lt"/>
              </a:rPr>
              <a:t>Horizontal fragment or shard of a relation is a subset of the tuples in that relation</a:t>
            </a:r>
          </a:p>
          <a:p>
            <a:pPr lvl="1"/>
            <a:r>
              <a:rPr lang="en-US" sz="2400" dirty="0">
                <a:latin typeface="+mn-lt"/>
              </a:rPr>
              <a:t>Can be specified by condition on one or more attributes or by some other method</a:t>
            </a:r>
          </a:p>
          <a:p>
            <a:pPr lvl="1"/>
            <a:r>
              <a:rPr lang="en-US" sz="2400" dirty="0">
                <a:latin typeface="+mn-lt"/>
              </a:rPr>
              <a:t>Groups rows to create subsets of tuples</a:t>
            </a:r>
          </a:p>
          <a:p>
            <a:pPr lvl="2"/>
            <a:r>
              <a:rPr lang="en-US" sz="2400" dirty="0">
                <a:latin typeface="+mn-lt"/>
              </a:rPr>
              <a:t>Each subset has a certain logical </a:t>
            </a:r>
            <a:r>
              <a:rPr lang="en-US" sz="2400" dirty="0" smtClean="0">
                <a:latin typeface="+mn-lt"/>
              </a:rPr>
              <a:t>meaning</a:t>
            </a:r>
            <a:endParaRPr lang="en-US" sz="2400" dirty="0">
              <a:latin typeface="+mn-lt"/>
            </a:endParaRPr>
          </a:p>
        </p:txBody>
      </p:sp>
    </p:spTree>
    <p:extLst>
      <p:ext uri="{BB962C8B-B14F-4D97-AF65-F5344CB8AC3E}">
        <p14:creationId xmlns:p14="http://schemas.microsoft.com/office/powerpoint/2010/main" val="275390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Data Fragmentation </a:t>
            </a:r>
            <a:r>
              <a:rPr lang="en-US"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Vertical fragmentation</a:t>
            </a:r>
          </a:p>
          <a:p>
            <a:pPr lvl="1"/>
            <a:r>
              <a:rPr lang="en-US" sz="2400" dirty="0">
                <a:latin typeface="+mn-lt"/>
              </a:rPr>
              <a:t>Divides a relation vertically by columns</a:t>
            </a:r>
          </a:p>
          <a:p>
            <a:pPr lvl="1"/>
            <a:r>
              <a:rPr lang="en-US" sz="2400" dirty="0">
                <a:latin typeface="+mn-lt"/>
              </a:rPr>
              <a:t>Keeps only certain attributes of the relation</a:t>
            </a:r>
          </a:p>
          <a:p>
            <a:r>
              <a:rPr lang="en-US" sz="2400" dirty="0">
                <a:latin typeface="+mn-lt"/>
              </a:rPr>
              <a:t>Complete horizontal fragmentation</a:t>
            </a:r>
          </a:p>
          <a:p>
            <a:pPr lvl="1"/>
            <a:r>
              <a:rPr lang="en-US" sz="2400" dirty="0">
                <a:latin typeface="+mn-lt"/>
              </a:rPr>
              <a:t>Apply UNION operation to the fragments to reconstruct relation</a:t>
            </a:r>
          </a:p>
          <a:p>
            <a:r>
              <a:rPr lang="en-US" sz="2400" dirty="0">
                <a:latin typeface="+mn-lt"/>
              </a:rPr>
              <a:t>Complete vertical fragmentation</a:t>
            </a:r>
          </a:p>
          <a:p>
            <a:pPr lvl="1"/>
            <a:r>
              <a:rPr lang="en-US" sz="2400" dirty="0">
                <a:latin typeface="+mn-lt"/>
              </a:rPr>
              <a:t>Apply OUTER UNION or FULL OUTER JOIN operation to reconstruct </a:t>
            </a:r>
            <a:r>
              <a:rPr lang="en-US" sz="2400" dirty="0" smtClean="0">
                <a:latin typeface="+mn-lt"/>
              </a:rPr>
              <a:t>relation</a:t>
            </a:r>
            <a:endParaRPr lang="en-US" sz="2400" dirty="0">
              <a:latin typeface="+mn-lt"/>
            </a:endParaRPr>
          </a:p>
        </p:txBody>
      </p:sp>
    </p:spTree>
    <p:extLst>
      <p:ext uri="{BB962C8B-B14F-4D97-AF65-F5344CB8AC3E}">
        <p14:creationId xmlns:p14="http://schemas.microsoft.com/office/powerpoint/2010/main" val="27701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Fragmentation </a:t>
            </a:r>
            <a:r>
              <a:rPr lang="en-US" altLang="en-US" sz="2000" b="0" dirty="0" smtClean="0"/>
              <a:t>(2 </a:t>
            </a:r>
            <a:r>
              <a:rPr lang="en-US" altLang="en-US" sz="2000" b="0" dirty="0"/>
              <a:t>of 2)</a:t>
            </a:r>
            <a:endParaRPr lang="en-IN" dirty="0"/>
          </a:p>
        </p:txBody>
      </p:sp>
      <p:sp>
        <p:nvSpPr>
          <p:cNvPr id="3" name="Text Placeholder 2"/>
          <p:cNvSpPr>
            <a:spLocks noGrp="1"/>
          </p:cNvSpPr>
          <p:nvPr>
            <p:ph type="body" idx="1"/>
          </p:nvPr>
        </p:nvSpPr>
        <p:spPr/>
        <p:txBody>
          <a:bodyPr/>
          <a:lstStyle/>
          <a:p>
            <a:r>
              <a:rPr lang="en-US" sz="2400" dirty="0">
                <a:latin typeface="+mn-lt"/>
              </a:rPr>
              <a:t>Mixed (hybrid) fragmentation</a:t>
            </a:r>
          </a:p>
          <a:p>
            <a:pPr lvl="1"/>
            <a:r>
              <a:rPr lang="en-US" sz="2400" dirty="0">
                <a:latin typeface="+mn-lt"/>
              </a:rPr>
              <a:t>Combination of horizontal and vertical fragmentations</a:t>
            </a:r>
          </a:p>
          <a:p>
            <a:r>
              <a:rPr lang="en-US" sz="2400" dirty="0">
                <a:latin typeface="+mn-lt"/>
              </a:rPr>
              <a:t>Fragmentation schema</a:t>
            </a:r>
          </a:p>
          <a:p>
            <a:pPr lvl="1"/>
            <a:r>
              <a:rPr lang="en-US" sz="2400" dirty="0">
                <a:latin typeface="+mn-lt"/>
              </a:rPr>
              <a:t>Defines a set of fragments that includes all attributes and tuples in the database</a:t>
            </a:r>
          </a:p>
          <a:p>
            <a:r>
              <a:rPr lang="en-US" sz="2400" dirty="0">
                <a:latin typeface="+mn-lt"/>
              </a:rPr>
              <a:t>Allocation schema</a:t>
            </a:r>
          </a:p>
          <a:p>
            <a:pPr lvl="1"/>
            <a:r>
              <a:rPr lang="en-US" sz="2400" dirty="0">
                <a:latin typeface="+mn-lt"/>
              </a:rPr>
              <a:t>Describes the allocation of fragments to nodes of the </a:t>
            </a:r>
            <a:r>
              <a:rPr lang="en-US" sz="2400" dirty="0" smtClean="0">
                <a:latin typeface="+mn-lt"/>
              </a:rPr>
              <a:t>D</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S</a:t>
            </a:r>
            <a:endParaRPr lang="en-IN" sz="2400" dirty="0">
              <a:latin typeface="+mn-lt"/>
            </a:endParaRPr>
          </a:p>
        </p:txBody>
      </p:sp>
    </p:spTree>
    <p:extLst>
      <p:ext uri="{BB962C8B-B14F-4D97-AF65-F5344CB8AC3E}">
        <p14:creationId xmlns:p14="http://schemas.microsoft.com/office/powerpoint/2010/main" val="363091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Replication and </a:t>
            </a:r>
            <a:r>
              <a:rPr lang="en-US" dirty="0" smtClean="0"/>
              <a:t>Allocation </a:t>
            </a:r>
            <a:r>
              <a:rPr lang="en-US" sz="2000" b="0" dirty="0" smtClean="0"/>
              <a:t>(1 of 2)</a:t>
            </a:r>
            <a:endParaRPr lang="en-IN" sz="2000" b="0" dirty="0"/>
          </a:p>
        </p:txBody>
      </p:sp>
      <p:sp>
        <p:nvSpPr>
          <p:cNvPr id="3" name="Text Placeholder 2"/>
          <p:cNvSpPr>
            <a:spLocks noGrp="1"/>
          </p:cNvSpPr>
          <p:nvPr>
            <p:ph type="body" idx="1"/>
          </p:nvPr>
        </p:nvSpPr>
        <p:spPr/>
        <p:txBody>
          <a:bodyPr/>
          <a:lstStyle/>
          <a:p>
            <a:r>
              <a:rPr lang="en-US" sz="2400" dirty="0">
                <a:latin typeface="+mn-lt"/>
              </a:rPr>
              <a:t>Fully replicated distributed database</a:t>
            </a:r>
          </a:p>
          <a:p>
            <a:pPr lvl="1"/>
            <a:r>
              <a:rPr lang="en-US" sz="2400" dirty="0">
                <a:latin typeface="+mn-lt"/>
              </a:rPr>
              <a:t>Replication of whole database at every site in distributed system</a:t>
            </a:r>
          </a:p>
          <a:p>
            <a:pPr lvl="1"/>
            <a:r>
              <a:rPr lang="en-US" sz="2400" dirty="0">
                <a:latin typeface="+mn-lt"/>
              </a:rPr>
              <a:t>Improves availability remarkably</a:t>
            </a:r>
          </a:p>
          <a:p>
            <a:pPr lvl="1"/>
            <a:r>
              <a:rPr lang="en-US" sz="2400" dirty="0">
                <a:latin typeface="+mn-lt"/>
              </a:rPr>
              <a:t>Update operations can be slow</a:t>
            </a:r>
          </a:p>
          <a:p>
            <a:r>
              <a:rPr lang="en-US" sz="2400" dirty="0">
                <a:latin typeface="+mn-lt"/>
              </a:rPr>
              <a:t>Nonredundant allocation (no replication)</a:t>
            </a:r>
          </a:p>
          <a:p>
            <a:pPr lvl="1"/>
            <a:r>
              <a:rPr lang="en-US" sz="2400" dirty="0">
                <a:latin typeface="+mn-lt"/>
              </a:rPr>
              <a:t>Each fragment is stored at exactly one </a:t>
            </a:r>
            <a:r>
              <a:rPr lang="en-US" sz="2400" dirty="0" smtClean="0">
                <a:latin typeface="+mn-lt"/>
              </a:rPr>
              <a:t>site</a:t>
            </a:r>
            <a:endParaRPr lang="en-US" sz="2400" dirty="0">
              <a:latin typeface="+mn-lt"/>
            </a:endParaRPr>
          </a:p>
        </p:txBody>
      </p:sp>
    </p:spTree>
    <p:extLst>
      <p:ext uri="{BB962C8B-B14F-4D97-AF65-F5344CB8AC3E}">
        <p14:creationId xmlns:p14="http://schemas.microsoft.com/office/powerpoint/2010/main" val="3237977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Replication and Allocation </a:t>
            </a:r>
            <a:r>
              <a:rPr lang="en-US" sz="2000" b="0" dirty="0" smtClean="0"/>
              <a:t>(2 </a:t>
            </a:r>
            <a:r>
              <a:rPr lang="en-US" sz="2000" b="0" dirty="0"/>
              <a:t>of 2)</a:t>
            </a:r>
            <a:endParaRPr lang="en-IN" dirty="0"/>
          </a:p>
        </p:txBody>
      </p:sp>
      <p:sp>
        <p:nvSpPr>
          <p:cNvPr id="3" name="Text Placeholder 2"/>
          <p:cNvSpPr>
            <a:spLocks noGrp="1"/>
          </p:cNvSpPr>
          <p:nvPr>
            <p:ph type="body" idx="1"/>
          </p:nvPr>
        </p:nvSpPr>
        <p:spPr/>
        <p:txBody>
          <a:bodyPr/>
          <a:lstStyle/>
          <a:p>
            <a:r>
              <a:rPr lang="en-US" sz="2400" dirty="0">
                <a:latin typeface="+mn-lt"/>
              </a:rPr>
              <a:t>Partial replication</a:t>
            </a:r>
          </a:p>
          <a:p>
            <a:pPr lvl="1"/>
            <a:r>
              <a:rPr lang="en-US" sz="2400" dirty="0">
                <a:latin typeface="+mn-lt"/>
              </a:rPr>
              <a:t>Some fragments are replicated and others are not</a:t>
            </a:r>
          </a:p>
          <a:p>
            <a:pPr lvl="1"/>
            <a:r>
              <a:rPr lang="en-US" sz="2400" dirty="0">
                <a:latin typeface="+mn-lt"/>
              </a:rPr>
              <a:t>Defined by replication schema</a:t>
            </a:r>
          </a:p>
          <a:p>
            <a:r>
              <a:rPr lang="en-US" sz="2400" dirty="0">
                <a:latin typeface="+mn-lt"/>
              </a:rPr>
              <a:t>Data allocation (data distribution)</a:t>
            </a:r>
          </a:p>
          <a:p>
            <a:pPr lvl="1"/>
            <a:r>
              <a:rPr lang="en-US" sz="2400" dirty="0">
                <a:latin typeface="+mn-lt"/>
              </a:rPr>
              <a:t>Each fragment assigned to a particular site in the distributed system</a:t>
            </a:r>
          </a:p>
          <a:p>
            <a:pPr lvl="1"/>
            <a:r>
              <a:rPr lang="en-US" sz="2400" dirty="0">
                <a:latin typeface="+mn-lt"/>
              </a:rPr>
              <a:t>Choices depend on performance and availability goals of the </a:t>
            </a:r>
            <a:r>
              <a:rPr lang="en-US" sz="2400" dirty="0" smtClean="0">
                <a:latin typeface="+mn-lt"/>
              </a:rPr>
              <a:t>system</a:t>
            </a:r>
            <a:endParaRPr lang="en-US" sz="2400" dirty="0">
              <a:latin typeface="+mn-lt"/>
            </a:endParaRPr>
          </a:p>
        </p:txBody>
      </p:sp>
    </p:spTree>
    <p:extLst>
      <p:ext uri="{BB962C8B-B14F-4D97-AF65-F5344CB8AC3E}">
        <p14:creationId xmlns:p14="http://schemas.microsoft.com/office/powerpoint/2010/main" val="59158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Fragmentation, Allocation, and Replication</a:t>
            </a:r>
            <a:endParaRPr lang="en-IN" dirty="0"/>
          </a:p>
        </p:txBody>
      </p:sp>
      <p:sp>
        <p:nvSpPr>
          <p:cNvPr id="3" name="Text Placeholder 2"/>
          <p:cNvSpPr>
            <a:spLocks noGrp="1"/>
          </p:cNvSpPr>
          <p:nvPr>
            <p:ph type="body" idx="1"/>
          </p:nvPr>
        </p:nvSpPr>
        <p:spPr/>
        <p:txBody>
          <a:bodyPr/>
          <a:lstStyle/>
          <a:p>
            <a:r>
              <a:rPr lang="en-US" sz="2400" dirty="0">
                <a:latin typeface="+mn-lt"/>
              </a:rPr>
              <a:t>Company with three computer sites</a:t>
            </a:r>
          </a:p>
          <a:p>
            <a:pPr lvl="1"/>
            <a:r>
              <a:rPr lang="en-US" sz="2400" dirty="0">
                <a:latin typeface="+mn-lt"/>
              </a:rPr>
              <a:t>One for each department</a:t>
            </a:r>
          </a:p>
          <a:p>
            <a:pPr lvl="1"/>
            <a:r>
              <a:rPr lang="en-US" sz="2400" dirty="0">
                <a:latin typeface="+mn-lt"/>
              </a:rPr>
              <a:t>Expect frequent access by employees working in the department and projects controlled by that department</a:t>
            </a:r>
          </a:p>
          <a:p>
            <a:r>
              <a:rPr lang="en-US" sz="2400" dirty="0">
                <a:latin typeface="+mn-lt"/>
              </a:rPr>
              <a:t>See Figures 23.2 and 23.3 in the text for example fragmentation among the three </a:t>
            </a:r>
            <a:r>
              <a:rPr lang="en-US" sz="2400" dirty="0" smtClean="0">
                <a:latin typeface="+mn-lt"/>
              </a:rPr>
              <a:t>sites</a:t>
            </a:r>
            <a:endParaRPr lang="en-US" sz="2400" dirty="0">
              <a:latin typeface="+mn-lt"/>
            </a:endParaRPr>
          </a:p>
        </p:txBody>
      </p:sp>
    </p:spTree>
    <p:extLst>
      <p:ext uri="{BB962C8B-B14F-4D97-AF65-F5344CB8AC3E}">
        <p14:creationId xmlns:p14="http://schemas.microsoft.com/office/powerpoint/2010/main" val="223432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23.3 Overview </a:t>
            </a:r>
            <a:r>
              <a:rPr lang="en-US" altLang="en-US" dirty="0"/>
              <a:t>of Concurrency Control and Recovery in Distributed Databases</a:t>
            </a:r>
            <a:endParaRPr lang="en-IN" dirty="0"/>
          </a:p>
        </p:txBody>
      </p:sp>
      <p:sp>
        <p:nvSpPr>
          <p:cNvPr id="3" name="Text Placeholder 2"/>
          <p:cNvSpPr>
            <a:spLocks noGrp="1"/>
          </p:cNvSpPr>
          <p:nvPr>
            <p:ph type="body" idx="1"/>
          </p:nvPr>
        </p:nvSpPr>
        <p:spPr/>
        <p:txBody>
          <a:bodyPr/>
          <a:lstStyle/>
          <a:p>
            <a:r>
              <a:rPr lang="en-US" altLang="en-US" sz="2400" dirty="0">
                <a:latin typeface="+mn-lt"/>
              </a:rPr>
              <a:t>Problems specific to distributed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environment</a:t>
            </a:r>
          </a:p>
          <a:p>
            <a:pPr lvl="1"/>
            <a:r>
              <a:rPr lang="en-US" altLang="en-US" sz="2400" dirty="0">
                <a:latin typeface="+mn-lt"/>
              </a:rPr>
              <a:t>Multiple copies of the data items</a:t>
            </a:r>
          </a:p>
          <a:p>
            <a:pPr lvl="1"/>
            <a:r>
              <a:rPr lang="en-US" altLang="en-US" sz="2400" dirty="0">
                <a:latin typeface="+mn-lt"/>
              </a:rPr>
              <a:t>Failure of individual sites</a:t>
            </a:r>
          </a:p>
          <a:p>
            <a:pPr lvl="1"/>
            <a:r>
              <a:rPr lang="en-US" altLang="en-US" sz="2400" dirty="0">
                <a:latin typeface="+mn-lt"/>
              </a:rPr>
              <a:t>Failure of communication links</a:t>
            </a:r>
          </a:p>
          <a:p>
            <a:pPr lvl="1"/>
            <a:r>
              <a:rPr lang="en-US" altLang="en-US" sz="2400" dirty="0">
                <a:latin typeface="+mn-lt"/>
              </a:rPr>
              <a:t>Distributed commit</a:t>
            </a:r>
          </a:p>
          <a:p>
            <a:pPr lvl="1"/>
            <a:r>
              <a:rPr lang="en-US" altLang="en-US" sz="2400" dirty="0">
                <a:latin typeface="+mn-lt"/>
              </a:rPr>
              <a:t>Distributed </a:t>
            </a:r>
            <a:r>
              <a:rPr lang="en-US" altLang="en-US" sz="2400" dirty="0" smtClean="0">
                <a:latin typeface="+mn-lt"/>
              </a:rPr>
              <a:t>deadlock</a:t>
            </a:r>
            <a:endParaRPr lang="en-US" altLang="en-US" sz="2400" dirty="0">
              <a:latin typeface="+mn-lt"/>
            </a:endParaRPr>
          </a:p>
        </p:txBody>
      </p:sp>
    </p:spTree>
    <p:extLst>
      <p:ext uri="{BB962C8B-B14F-4D97-AF65-F5344CB8AC3E}">
        <p14:creationId xmlns:p14="http://schemas.microsoft.com/office/powerpoint/2010/main" val="519542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Distributed Concurrency Control Based on a Distinguished Copy of a Data Item</a:t>
            </a:r>
            <a:endParaRPr lang="en-IN" dirty="0"/>
          </a:p>
        </p:txBody>
      </p:sp>
      <p:sp>
        <p:nvSpPr>
          <p:cNvPr id="3" name="Text Placeholder 2"/>
          <p:cNvSpPr>
            <a:spLocks noGrp="1"/>
          </p:cNvSpPr>
          <p:nvPr>
            <p:ph type="body" idx="1"/>
          </p:nvPr>
        </p:nvSpPr>
        <p:spPr/>
        <p:txBody>
          <a:bodyPr/>
          <a:lstStyle/>
          <a:p>
            <a:r>
              <a:rPr lang="en-US" altLang="en-US" sz="2400" dirty="0">
                <a:latin typeface="+mn-lt"/>
              </a:rPr>
              <a:t>Particular copy of each data item designated as distinguished copy</a:t>
            </a:r>
          </a:p>
          <a:p>
            <a:pPr lvl="1"/>
            <a:r>
              <a:rPr lang="en-US" altLang="en-US" sz="2400" dirty="0">
                <a:latin typeface="+mn-lt"/>
              </a:rPr>
              <a:t>Locks are associated with the distinguished copy</a:t>
            </a:r>
          </a:p>
          <a:p>
            <a:r>
              <a:rPr lang="en-US" altLang="en-US" sz="2400" dirty="0">
                <a:latin typeface="+mn-lt"/>
              </a:rPr>
              <a:t>Primary site technique</a:t>
            </a:r>
          </a:p>
          <a:p>
            <a:pPr lvl="1"/>
            <a:r>
              <a:rPr lang="en-US" altLang="en-US" sz="2400" dirty="0">
                <a:latin typeface="+mn-lt"/>
              </a:rPr>
              <a:t>All distinguished copies kept at the same site</a:t>
            </a:r>
          </a:p>
          <a:p>
            <a:r>
              <a:rPr lang="en-US" altLang="en-US" sz="2400" dirty="0">
                <a:latin typeface="+mn-lt"/>
              </a:rPr>
              <a:t>Primary site with backup site</a:t>
            </a:r>
          </a:p>
          <a:p>
            <a:pPr lvl="1"/>
            <a:r>
              <a:rPr lang="en-US" altLang="en-US" sz="2400" dirty="0">
                <a:latin typeface="+mn-lt"/>
              </a:rPr>
              <a:t>Locking information maintained at both sites</a:t>
            </a:r>
          </a:p>
          <a:p>
            <a:r>
              <a:rPr lang="en-US" altLang="en-US" sz="2400" dirty="0">
                <a:latin typeface="+mn-lt"/>
              </a:rPr>
              <a:t>Primary copy method</a:t>
            </a:r>
          </a:p>
          <a:p>
            <a:pPr lvl="1"/>
            <a:r>
              <a:rPr lang="en-US" altLang="en-US" sz="2400" dirty="0">
                <a:latin typeface="+mn-lt"/>
              </a:rPr>
              <a:t>Distributes the load of lock coordination among various </a:t>
            </a:r>
            <a:r>
              <a:rPr lang="en-US" altLang="en-US" sz="2400" dirty="0" smtClean="0">
                <a:latin typeface="+mn-lt"/>
              </a:rPr>
              <a:t>sites</a:t>
            </a:r>
            <a:endParaRPr lang="en-US" altLang="en-US" sz="2400" dirty="0">
              <a:latin typeface="+mn-lt"/>
            </a:endParaRPr>
          </a:p>
        </p:txBody>
      </p:sp>
    </p:spTree>
    <p:extLst>
      <p:ext uri="{BB962C8B-B14F-4D97-AF65-F5344CB8AC3E}">
        <p14:creationId xmlns:p14="http://schemas.microsoft.com/office/powerpoint/2010/main" val="75041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Concurrency Control Based on Voting</a:t>
            </a:r>
            <a:endParaRPr lang="en-IN" dirty="0"/>
          </a:p>
        </p:txBody>
      </p:sp>
      <p:sp>
        <p:nvSpPr>
          <p:cNvPr id="3" name="Text Placeholder 2"/>
          <p:cNvSpPr>
            <a:spLocks noGrp="1"/>
          </p:cNvSpPr>
          <p:nvPr>
            <p:ph type="body" idx="1"/>
          </p:nvPr>
        </p:nvSpPr>
        <p:spPr/>
        <p:txBody>
          <a:bodyPr/>
          <a:lstStyle/>
          <a:p>
            <a:r>
              <a:rPr lang="en-US" sz="2400" dirty="0">
                <a:latin typeface="+mn-lt"/>
              </a:rPr>
              <a:t>Voting method</a:t>
            </a:r>
          </a:p>
          <a:p>
            <a:pPr lvl="1"/>
            <a:r>
              <a:rPr lang="en-US" sz="2400" dirty="0">
                <a:latin typeface="+mn-lt"/>
              </a:rPr>
              <a:t>No distinguished copy</a:t>
            </a:r>
          </a:p>
          <a:p>
            <a:pPr lvl="1"/>
            <a:r>
              <a:rPr lang="en-US" sz="2400" dirty="0">
                <a:latin typeface="+mn-lt"/>
              </a:rPr>
              <a:t>Lock requests sent to all sites that contain a copy</a:t>
            </a:r>
          </a:p>
          <a:p>
            <a:pPr lvl="1"/>
            <a:r>
              <a:rPr lang="en-US" sz="2400" dirty="0">
                <a:latin typeface="+mn-lt"/>
              </a:rPr>
              <a:t>Each copy maintains its own lock</a:t>
            </a:r>
          </a:p>
          <a:p>
            <a:pPr lvl="1"/>
            <a:r>
              <a:rPr lang="en-US" sz="2400" dirty="0">
                <a:latin typeface="+mn-lt"/>
              </a:rPr>
              <a:t>If transaction that requests a lock is granted that lock by a majority of the copies, it holds the lock on all copies</a:t>
            </a:r>
          </a:p>
          <a:p>
            <a:pPr lvl="1"/>
            <a:r>
              <a:rPr lang="en-US" sz="2400" dirty="0">
                <a:latin typeface="+mn-lt"/>
              </a:rPr>
              <a:t>Time-out period applies</a:t>
            </a:r>
          </a:p>
          <a:p>
            <a:pPr lvl="1"/>
            <a:r>
              <a:rPr lang="en-US" sz="2400" dirty="0">
                <a:latin typeface="+mn-lt"/>
              </a:rPr>
              <a:t>Results in higher message traffic among </a:t>
            </a:r>
            <a:r>
              <a:rPr lang="en-US" sz="2400" dirty="0" smtClean="0">
                <a:latin typeface="+mn-lt"/>
              </a:rPr>
              <a:t>sites</a:t>
            </a:r>
            <a:endParaRPr lang="en-US" sz="2400" dirty="0">
              <a:latin typeface="+mn-lt"/>
            </a:endParaRPr>
          </a:p>
        </p:txBody>
      </p:sp>
    </p:spTree>
    <p:extLst>
      <p:ext uri="{BB962C8B-B14F-4D97-AF65-F5344CB8AC3E}">
        <p14:creationId xmlns:p14="http://schemas.microsoft.com/office/powerpoint/2010/main" val="180348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Text Placeholder 2"/>
          <p:cNvSpPr>
            <a:spLocks noGrp="1"/>
          </p:cNvSpPr>
          <p:nvPr>
            <p:ph type="body" idx="1"/>
          </p:nvPr>
        </p:nvSpPr>
        <p:spPr/>
        <p:txBody>
          <a:bodyPr/>
          <a:lstStyle/>
          <a:p>
            <a:r>
              <a:rPr lang="en-US" sz="2400" dirty="0">
                <a:latin typeface="+mn-lt"/>
              </a:rPr>
              <a:t>Distributed computing system</a:t>
            </a:r>
          </a:p>
          <a:p>
            <a:pPr lvl="1"/>
            <a:r>
              <a:rPr lang="en-US" sz="2400" dirty="0">
                <a:latin typeface="+mn-lt"/>
              </a:rPr>
              <a:t>Consists of several processing sites or nodes interconnected by a computer network</a:t>
            </a:r>
          </a:p>
          <a:p>
            <a:pPr lvl="1"/>
            <a:r>
              <a:rPr lang="en-US" sz="2400" dirty="0">
                <a:latin typeface="+mn-lt"/>
              </a:rPr>
              <a:t>Nodes cooperate in performing certain tasks</a:t>
            </a:r>
          </a:p>
          <a:p>
            <a:pPr lvl="1"/>
            <a:r>
              <a:rPr lang="en-US" sz="2400" dirty="0">
                <a:latin typeface="+mn-lt"/>
              </a:rPr>
              <a:t>Partitions large task into smaller tasks for efficient solving</a:t>
            </a:r>
          </a:p>
          <a:p>
            <a:r>
              <a:rPr lang="en-US" sz="2400" dirty="0">
                <a:latin typeface="+mn-lt"/>
              </a:rPr>
              <a:t>Big data technologies</a:t>
            </a:r>
          </a:p>
          <a:p>
            <a:pPr lvl="1"/>
            <a:r>
              <a:rPr lang="en-US" sz="2400" dirty="0">
                <a:latin typeface="+mn-lt"/>
              </a:rPr>
              <a:t>Combine distributed and database technologies</a:t>
            </a:r>
          </a:p>
          <a:p>
            <a:pPr lvl="1"/>
            <a:r>
              <a:rPr lang="en-US" sz="2400" dirty="0">
                <a:latin typeface="+mn-lt"/>
              </a:rPr>
              <a:t>Deal with mining vast amounts of </a:t>
            </a:r>
            <a:r>
              <a:rPr lang="en-US" sz="2400" dirty="0" smtClean="0">
                <a:latin typeface="+mn-lt"/>
              </a:rPr>
              <a:t>data</a:t>
            </a:r>
            <a:endParaRPr lang="en-US" sz="2400" dirty="0">
              <a:latin typeface="+mn-lt"/>
            </a:endParaRPr>
          </a:p>
        </p:txBody>
      </p:sp>
    </p:spTree>
    <p:extLst>
      <p:ext uri="{BB962C8B-B14F-4D97-AF65-F5344CB8AC3E}">
        <p14:creationId xmlns:p14="http://schemas.microsoft.com/office/powerpoint/2010/main" val="169055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Recovery</a:t>
            </a:r>
            <a:endParaRPr lang="en-IN" dirty="0"/>
          </a:p>
        </p:txBody>
      </p:sp>
      <p:sp>
        <p:nvSpPr>
          <p:cNvPr id="3" name="Text Placeholder 2"/>
          <p:cNvSpPr>
            <a:spLocks noGrp="1"/>
          </p:cNvSpPr>
          <p:nvPr>
            <p:ph type="body" idx="1"/>
          </p:nvPr>
        </p:nvSpPr>
        <p:spPr/>
        <p:txBody>
          <a:bodyPr/>
          <a:lstStyle/>
          <a:p>
            <a:r>
              <a:rPr lang="en-US" sz="2400" dirty="0">
                <a:latin typeface="+mn-lt"/>
              </a:rPr>
              <a:t>Difficult to determine whether a site is down without exchanging numerous messages with other sites</a:t>
            </a:r>
          </a:p>
          <a:p>
            <a:r>
              <a:rPr lang="en-US" sz="2400" dirty="0">
                <a:latin typeface="+mn-lt"/>
              </a:rPr>
              <a:t>Distributed commit</a:t>
            </a:r>
          </a:p>
          <a:p>
            <a:pPr lvl="1"/>
            <a:r>
              <a:rPr lang="en-US" sz="2400" dirty="0">
                <a:latin typeface="+mn-lt"/>
              </a:rPr>
              <a:t>When a transaction is updating data at several sties, it cannot commit until certain its effect on every site cannot be lost</a:t>
            </a:r>
          </a:p>
          <a:p>
            <a:pPr lvl="1"/>
            <a:r>
              <a:rPr lang="en-US" sz="2400" dirty="0">
                <a:latin typeface="+mn-lt"/>
              </a:rPr>
              <a:t>Two-phase commit protocol often used to ensure </a:t>
            </a:r>
            <a:r>
              <a:rPr lang="en-US" sz="2400" dirty="0" smtClean="0">
                <a:latin typeface="+mn-lt"/>
              </a:rPr>
              <a:t>correctness</a:t>
            </a:r>
            <a:endParaRPr lang="en-US" sz="2400" dirty="0">
              <a:latin typeface="+mn-lt"/>
            </a:endParaRPr>
          </a:p>
        </p:txBody>
      </p:sp>
    </p:spTree>
    <p:extLst>
      <p:ext uri="{BB962C8B-B14F-4D97-AF65-F5344CB8AC3E}">
        <p14:creationId xmlns:p14="http://schemas.microsoft.com/office/powerpoint/2010/main" val="2502643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23.4 Overview </a:t>
            </a:r>
            <a:r>
              <a:rPr lang="en-US" altLang="en-US" dirty="0"/>
              <a:t>of Transaction Management in Distributed Databases</a:t>
            </a:r>
            <a:endParaRPr lang="en-IN" dirty="0"/>
          </a:p>
        </p:txBody>
      </p:sp>
      <p:sp>
        <p:nvSpPr>
          <p:cNvPr id="3" name="Text Placeholder 2"/>
          <p:cNvSpPr>
            <a:spLocks noGrp="1"/>
          </p:cNvSpPr>
          <p:nvPr>
            <p:ph type="body" idx="1"/>
          </p:nvPr>
        </p:nvSpPr>
        <p:spPr/>
        <p:txBody>
          <a:bodyPr/>
          <a:lstStyle/>
          <a:p>
            <a:r>
              <a:rPr lang="en-US" sz="2400" dirty="0">
                <a:latin typeface="+mn-lt"/>
              </a:rPr>
              <a:t>Global transaction manager</a:t>
            </a:r>
          </a:p>
          <a:p>
            <a:pPr lvl="1"/>
            <a:r>
              <a:rPr lang="en-US" altLang="en-US" sz="2400" dirty="0">
                <a:latin typeface="+mn-lt"/>
              </a:rPr>
              <a:t>Supports distributed transactions</a:t>
            </a:r>
          </a:p>
          <a:p>
            <a:pPr lvl="1"/>
            <a:r>
              <a:rPr lang="en-US" altLang="en-US" sz="2400" dirty="0">
                <a:latin typeface="+mn-lt"/>
              </a:rPr>
              <a:t>Role temporarily assumed by site at which transaction originated</a:t>
            </a:r>
          </a:p>
          <a:p>
            <a:pPr lvl="2"/>
            <a:r>
              <a:rPr lang="en-US" altLang="en-US" sz="2400" dirty="0">
                <a:latin typeface="+mn-lt"/>
              </a:rPr>
              <a:t>Coordinates execution with transaction managers at multiple sites</a:t>
            </a:r>
          </a:p>
          <a:p>
            <a:pPr lvl="1"/>
            <a:r>
              <a:rPr lang="en-US" altLang="en-US" sz="2400" dirty="0">
                <a:latin typeface="+mn-lt"/>
              </a:rPr>
              <a:t>Passes database operations and associated information to the concurrency controller</a:t>
            </a:r>
          </a:p>
          <a:p>
            <a:pPr lvl="2"/>
            <a:r>
              <a:rPr lang="en-US" altLang="en-US" sz="2400" dirty="0">
                <a:latin typeface="+mn-lt"/>
              </a:rPr>
              <a:t>Controller responsible for acquisition and release of </a:t>
            </a:r>
            <a:r>
              <a:rPr lang="en-US" altLang="en-US" sz="2400" dirty="0" smtClean="0">
                <a:latin typeface="+mn-lt"/>
              </a:rPr>
              <a:t>locks</a:t>
            </a:r>
            <a:endParaRPr lang="en-US" altLang="en-US" sz="2400" dirty="0">
              <a:latin typeface="+mn-lt"/>
            </a:endParaRPr>
          </a:p>
        </p:txBody>
      </p:sp>
    </p:spTree>
    <p:extLst>
      <p:ext uri="{BB962C8B-B14F-4D97-AF65-F5344CB8AC3E}">
        <p14:creationId xmlns:p14="http://schemas.microsoft.com/office/powerpoint/2010/main" val="220078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Protocols</a:t>
            </a:r>
            <a:endParaRPr lang="en-IN" dirty="0"/>
          </a:p>
        </p:txBody>
      </p:sp>
      <p:sp>
        <p:nvSpPr>
          <p:cNvPr id="3" name="Text Placeholder 2"/>
          <p:cNvSpPr>
            <a:spLocks noGrp="1"/>
          </p:cNvSpPr>
          <p:nvPr>
            <p:ph type="body" idx="1"/>
          </p:nvPr>
        </p:nvSpPr>
        <p:spPr/>
        <p:txBody>
          <a:bodyPr/>
          <a:lstStyle/>
          <a:p>
            <a:r>
              <a:rPr lang="en-US" sz="2400" dirty="0">
                <a:latin typeface="+mn-lt"/>
              </a:rPr>
              <a:t>Two-phase</a:t>
            </a:r>
          </a:p>
          <a:p>
            <a:pPr lvl="1"/>
            <a:r>
              <a:rPr lang="en-US" sz="2400" dirty="0">
                <a:latin typeface="+mn-lt"/>
              </a:rPr>
              <a:t>Coordinator maintains information needed for recovery</a:t>
            </a:r>
          </a:p>
          <a:p>
            <a:pPr lvl="2"/>
            <a:r>
              <a:rPr lang="en-US" sz="2400" dirty="0">
                <a:latin typeface="+mn-lt"/>
              </a:rPr>
              <a:t>In addition to local recovery managers</a:t>
            </a:r>
          </a:p>
          <a:p>
            <a:r>
              <a:rPr lang="en-US" sz="2400" dirty="0">
                <a:latin typeface="+mn-lt"/>
              </a:rPr>
              <a:t>Three-phase</a:t>
            </a:r>
          </a:p>
          <a:p>
            <a:pPr lvl="1"/>
            <a:r>
              <a:rPr lang="en-US" sz="2400" dirty="0">
                <a:latin typeface="+mn-lt"/>
              </a:rPr>
              <a:t>Divides second commit phase into two subphases</a:t>
            </a:r>
          </a:p>
          <a:p>
            <a:pPr lvl="2"/>
            <a:r>
              <a:rPr lang="en-US" sz="2400" dirty="0">
                <a:latin typeface="+mn-lt"/>
              </a:rPr>
              <a:t>Prepare-to-commit phase communicates result of the vote phase</a:t>
            </a:r>
          </a:p>
          <a:p>
            <a:pPr lvl="2"/>
            <a:r>
              <a:rPr lang="en-US" sz="2400" dirty="0">
                <a:latin typeface="+mn-lt"/>
              </a:rPr>
              <a:t>Commit subphase same as two-phase commit </a:t>
            </a:r>
            <a:r>
              <a:rPr lang="en-US" sz="2400" dirty="0" smtClean="0">
                <a:latin typeface="+mn-lt"/>
              </a:rPr>
              <a:t>counterpart</a:t>
            </a:r>
            <a:endParaRPr lang="en-US" sz="2400" dirty="0">
              <a:latin typeface="+mn-lt"/>
            </a:endParaRPr>
          </a:p>
        </p:txBody>
      </p:sp>
    </p:spTree>
    <p:extLst>
      <p:ext uri="{BB962C8B-B14F-4D97-AF65-F5344CB8AC3E}">
        <p14:creationId xmlns:p14="http://schemas.microsoft.com/office/powerpoint/2010/main" val="3139646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23.5 Query </a:t>
            </a:r>
            <a:r>
              <a:rPr lang="en-US" altLang="en-US" dirty="0"/>
              <a:t>Processing and Optimization in Distributed </a:t>
            </a:r>
            <a:r>
              <a:rPr lang="en-US" altLang="en-US" dirty="0" smtClean="0"/>
              <a:t>Databases </a:t>
            </a:r>
            <a:r>
              <a:rPr lang="en-US" altLang="en-US" sz="2000" b="0" dirty="0" smtClean="0"/>
              <a:t>(1 of 4)</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Stages of a distributed database query</a:t>
            </a:r>
          </a:p>
          <a:p>
            <a:pPr lvl="1"/>
            <a:r>
              <a:rPr lang="en-US" altLang="en-US" sz="2400" dirty="0">
                <a:latin typeface="+mn-lt"/>
              </a:rPr>
              <a:t>Query mapping</a:t>
            </a:r>
          </a:p>
          <a:p>
            <a:pPr lvl="2"/>
            <a:r>
              <a:rPr lang="en-US" altLang="en-US" sz="2400" dirty="0">
                <a:latin typeface="+mn-lt"/>
              </a:rPr>
              <a:t>Refers to global conceptual schema</a:t>
            </a:r>
          </a:p>
          <a:p>
            <a:pPr lvl="1"/>
            <a:r>
              <a:rPr lang="en-US" altLang="en-US" sz="2400" dirty="0">
                <a:latin typeface="+mn-lt"/>
              </a:rPr>
              <a:t>Localization</a:t>
            </a:r>
          </a:p>
          <a:p>
            <a:pPr lvl="2"/>
            <a:r>
              <a:rPr lang="en-US" altLang="en-US" sz="2400" dirty="0">
                <a:latin typeface="+mn-lt"/>
              </a:rPr>
              <a:t>Maps the distributed query to separate queries on individual fragments</a:t>
            </a:r>
          </a:p>
          <a:p>
            <a:pPr lvl="1"/>
            <a:r>
              <a:rPr lang="en-US" altLang="en-US" sz="2400" dirty="0">
                <a:latin typeface="+mn-lt"/>
              </a:rPr>
              <a:t>Global query optimization</a:t>
            </a:r>
          </a:p>
          <a:p>
            <a:pPr lvl="2"/>
            <a:r>
              <a:rPr lang="en-US" altLang="en-US" sz="2400" dirty="0">
                <a:latin typeface="+mn-lt"/>
              </a:rPr>
              <a:t>Strategy selected from list of candidates</a:t>
            </a:r>
          </a:p>
          <a:p>
            <a:pPr lvl="1"/>
            <a:r>
              <a:rPr lang="en-US" altLang="en-US" sz="2400" dirty="0">
                <a:latin typeface="+mn-lt"/>
              </a:rPr>
              <a:t>Local query optimization</a:t>
            </a:r>
          </a:p>
          <a:p>
            <a:pPr lvl="2"/>
            <a:r>
              <a:rPr lang="en-US" altLang="en-US" sz="2400" dirty="0">
                <a:latin typeface="+mn-lt"/>
              </a:rPr>
              <a:t>Common to all sites in the </a:t>
            </a:r>
            <a:r>
              <a:rPr lang="en-US" altLang="en-US" sz="2400" dirty="0" smtClean="0">
                <a:latin typeface="+mn-lt"/>
              </a:rPr>
              <a:t>D</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endParaRPr lang="en-US" altLang="en-US" sz="2400" dirty="0">
              <a:latin typeface="+mn-lt"/>
            </a:endParaRPr>
          </a:p>
        </p:txBody>
      </p:sp>
    </p:spTree>
    <p:extLst>
      <p:ext uri="{BB962C8B-B14F-4D97-AF65-F5344CB8AC3E}">
        <p14:creationId xmlns:p14="http://schemas.microsoft.com/office/powerpoint/2010/main" val="322405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Query </a:t>
            </a:r>
            <a:r>
              <a:rPr lang="en-US" altLang="en-US" dirty="0"/>
              <a:t>Processing and Optimization in Distributed Databases </a:t>
            </a:r>
            <a:r>
              <a:rPr lang="en-US" altLang="en-US" sz="2000" b="0" dirty="0" smtClean="0"/>
              <a:t>(2 </a:t>
            </a:r>
            <a:r>
              <a:rPr lang="en-US" altLang="en-US" sz="2000" b="0" dirty="0"/>
              <a:t>of 4)</a:t>
            </a:r>
            <a:endParaRPr lang="en-IN" dirty="0"/>
          </a:p>
        </p:txBody>
      </p:sp>
      <p:sp>
        <p:nvSpPr>
          <p:cNvPr id="3" name="Text Placeholder 2"/>
          <p:cNvSpPr>
            <a:spLocks noGrp="1"/>
          </p:cNvSpPr>
          <p:nvPr>
            <p:ph type="body" idx="1"/>
          </p:nvPr>
        </p:nvSpPr>
        <p:spPr/>
        <p:txBody>
          <a:bodyPr/>
          <a:lstStyle/>
          <a:p>
            <a:r>
              <a:rPr lang="en-US" altLang="en-US" sz="2400" dirty="0">
                <a:latin typeface="+mn-lt"/>
              </a:rPr>
              <a:t>Data transfer costs of distributed query processing</a:t>
            </a:r>
          </a:p>
          <a:p>
            <a:pPr lvl="1"/>
            <a:r>
              <a:rPr lang="en-US" altLang="en-US" sz="2400" dirty="0">
                <a:latin typeface="+mn-lt"/>
              </a:rPr>
              <a:t>Cost of transferring intermediate and final result files</a:t>
            </a:r>
          </a:p>
          <a:p>
            <a:r>
              <a:rPr lang="en-US" altLang="en-US" sz="2400" dirty="0">
                <a:latin typeface="+mn-lt"/>
              </a:rPr>
              <a:t>Optimization criterion: reducing amount of data </a:t>
            </a:r>
            <a:r>
              <a:rPr lang="en-US" altLang="en-US" sz="2400" dirty="0" smtClean="0">
                <a:latin typeface="+mn-lt"/>
              </a:rPr>
              <a:t>transfer</a:t>
            </a:r>
            <a:endParaRPr lang="en-US" altLang="en-US" sz="2400" dirty="0">
              <a:latin typeface="+mn-lt"/>
            </a:endParaRPr>
          </a:p>
        </p:txBody>
      </p:sp>
    </p:spTree>
    <p:extLst>
      <p:ext uri="{BB962C8B-B14F-4D97-AF65-F5344CB8AC3E}">
        <p14:creationId xmlns:p14="http://schemas.microsoft.com/office/powerpoint/2010/main" val="1252791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Query </a:t>
            </a:r>
            <a:r>
              <a:rPr lang="en-US" altLang="en-US" dirty="0"/>
              <a:t>Processing and Optimization in Distributed Databases </a:t>
            </a:r>
            <a:r>
              <a:rPr lang="en-US" altLang="en-US" sz="2000" b="0" dirty="0" smtClean="0"/>
              <a:t>(3 </a:t>
            </a:r>
            <a:r>
              <a:rPr lang="en-US" altLang="en-US" sz="2000" b="0" dirty="0"/>
              <a:t>of 4)</a:t>
            </a:r>
            <a:endParaRPr lang="en-IN" dirty="0"/>
          </a:p>
        </p:txBody>
      </p:sp>
      <p:sp>
        <p:nvSpPr>
          <p:cNvPr id="3" name="Text Placeholder 2"/>
          <p:cNvSpPr>
            <a:spLocks noGrp="1"/>
          </p:cNvSpPr>
          <p:nvPr>
            <p:ph type="body" idx="1"/>
          </p:nvPr>
        </p:nvSpPr>
        <p:spPr/>
        <p:txBody>
          <a:bodyPr/>
          <a:lstStyle/>
          <a:p>
            <a:r>
              <a:rPr lang="en-US" altLang="en-US" sz="2400" dirty="0">
                <a:latin typeface="+mn-lt"/>
              </a:rPr>
              <a:t>Distributed query processing using semijoin</a:t>
            </a:r>
          </a:p>
          <a:p>
            <a:pPr lvl="1"/>
            <a:r>
              <a:rPr lang="en-US" altLang="en-US" sz="2400" dirty="0">
                <a:latin typeface="+mn-lt"/>
              </a:rPr>
              <a:t>Reduces the number of tuples in a relation before transferring it to another site</a:t>
            </a:r>
          </a:p>
          <a:p>
            <a:pPr lvl="1"/>
            <a:r>
              <a:rPr lang="en-US" altLang="en-US" sz="2400" dirty="0">
                <a:latin typeface="+mn-lt"/>
              </a:rPr>
              <a:t>Send the joining column of one relation R to one site where the other relation S is located</a:t>
            </a:r>
          </a:p>
          <a:p>
            <a:pPr lvl="1"/>
            <a:r>
              <a:rPr lang="en-US" altLang="en-US" sz="2400" dirty="0">
                <a:latin typeface="+mn-lt"/>
              </a:rPr>
              <a:t>Join attributes and result attributes shipped back to original site</a:t>
            </a:r>
          </a:p>
          <a:p>
            <a:pPr lvl="1"/>
            <a:r>
              <a:rPr lang="en-US" altLang="en-US" sz="2400" dirty="0">
                <a:latin typeface="+mn-lt"/>
              </a:rPr>
              <a:t>Efficient solution to minimizing data </a:t>
            </a:r>
            <a:r>
              <a:rPr lang="en-US" altLang="en-US" sz="2400" dirty="0" smtClean="0">
                <a:latin typeface="+mn-lt"/>
              </a:rPr>
              <a:t>transfer</a:t>
            </a:r>
            <a:endParaRPr lang="en-US" altLang="en-US" sz="2400" dirty="0">
              <a:latin typeface="+mn-lt"/>
            </a:endParaRPr>
          </a:p>
        </p:txBody>
      </p:sp>
    </p:spTree>
    <p:extLst>
      <p:ext uri="{BB962C8B-B14F-4D97-AF65-F5344CB8AC3E}">
        <p14:creationId xmlns:p14="http://schemas.microsoft.com/office/powerpoint/2010/main" val="245409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Query </a:t>
            </a:r>
            <a:r>
              <a:rPr lang="en-US" altLang="en-US" dirty="0"/>
              <a:t>Processing and Optimization in Distributed Databases </a:t>
            </a:r>
            <a:r>
              <a:rPr lang="en-US" altLang="en-US" sz="2000" b="0" dirty="0" smtClean="0"/>
              <a:t>(4 </a:t>
            </a:r>
            <a:r>
              <a:rPr lang="en-US" altLang="en-US" sz="2000" b="0" dirty="0"/>
              <a:t>of 4)</a:t>
            </a:r>
            <a:endParaRPr lang="en-IN" dirty="0"/>
          </a:p>
        </p:txBody>
      </p:sp>
      <p:sp>
        <p:nvSpPr>
          <p:cNvPr id="3" name="Text Placeholder 2"/>
          <p:cNvSpPr>
            <a:spLocks noGrp="1"/>
          </p:cNvSpPr>
          <p:nvPr>
            <p:ph type="body" idx="1"/>
          </p:nvPr>
        </p:nvSpPr>
        <p:spPr/>
        <p:txBody>
          <a:bodyPr/>
          <a:lstStyle/>
          <a:p>
            <a:r>
              <a:rPr lang="en-US" altLang="en-US" sz="2400" dirty="0">
                <a:latin typeface="+mn-lt"/>
              </a:rPr>
              <a:t>Query and update decomposition</a:t>
            </a:r>
          </a:p>
          <a:p>
            <a:pPr lvl="1"/>
            <a:r>
              <a:rPr lang="en-US" altLang="en-US" sz="2400" dirty="0">
                <a:latin typeface="+mn-lt"/>
              </a:rPr>
              <a:t>User can specify a query as if the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were centralized</a:t>
            </a:r>
          </a:p>
          <a:p>
            <a:pPr lvl="2"/>
            <a:r>
              <a:rPr lang="en-US" altLang="en-US" sz="2400" dirty="0">
                <a:latin typeface="+mn-lt"/>
              </a:rPr>
              <a:t>If full distribution, fragmentation, and replication transparency are supported</a:t>
            </a:r>
          </a:p>
          <a:p>
            <a:pPr lvl="1"/>
            <a:r>
              <a:rPr lang="en-US" sz="2400" dirty="0">
                <a:latin typeface="+mn-lt"/>
              </a:rPr>
              <a:t>Query decomposition module</a:t>
            </a:r>
          </a:p>
          <a:p>
            <a:pPr lvl="2"/>
            <a:r>
              <a:rPr lang="en-US" sz="2400" dirty="0">
                <a:latin typeface="+mn-lt"/>
              </a:rPr>
              <a:t>Breaks up a query into subqueries that can be executed at the individual sites</a:t>
            </a:r>
          </a:p>
          <a:p>
            <a:pPr lvl="2"/>
            <a:r>
              <a:rPr lang="en-US" altLang="en-US" sz="2400" dirty="0">
                <a:latin typeface="+mn-lt"/>
              </a:rPr>
              <a:t>Strategy for combining results must be generated</a:t>
            </a:r>
          </a:p>
          <a:p>
            <a:pPr lvl="1"/>
            <a:r>
              <a:rPr lang="en-US" altLang="en-US" sz="2400" dirty="0">
                <a:latin typeface="+mn-lt"/>
              </a:rPr>
              <a:t>Catalog stores attribute list and/or guard </a:t>
            </a:r>
            <a:r>
              <a:rPr lang="en-US" altLang="en-US" sz="2400" dirty="0" smtClean="0">
                <a:latin typeface="+mn-lt"/>
              </a:rPr>
              <a:t>condition</a:t>
            </a:r>
            <a:endParaRPr lang="en-US" altLang="en-US" sz="2400" dirty="0">
              <a:latin typeface="+mn-lt"/>
            </a:endParaRPr>
          </a:p>
        </p:txBody>
      </p:sp>
    </p:spTree>
    <p:extLst>
      <p:ext uri="{BB962C8B-B14F-4D97-AF65-F5344CB8AC3E}">
        <p14:creationId xmlns:p14="http://schemas.microsoft.com/office/powerpoint/2010/main" val="1975098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sz="3000" dirty="0" smtClean="0"/>
              <a:t>23.6 Types </a:t>
            </a:r>
            <a:r>
              <a:rPr lang="en-US" altLang="en-US" sz="3000" dirty="0"/>
              <a:t>of Distributed Database </a:t>
            </a:r>
            <a:r>
              <a:rPr lang="en-US" altLang="en-US" sz="3000" dirty="0" smtClean="0"/>
              <a:t>Systems </a:t>
            </a:r>
            <a:r>
              <a:rPr lang="en-US" sz="2000" b="0" dirty="0"/>
              <a:t>(1 of 4)</a:t>
            </a:r>
            <a:endParaRPr lang="en-IN" sz="2000" dirty="0"/>
          </a:p>
        </p:txBody>
      </p:sp>
      <p:sp>
        <p:nvSpPr>
          <p:cNvPr id="3" name="Text Placeholder 2"/>
          <p:cNvSpPr>
            <a:spLocks noGrp="1"/>
          </p:cNvSpPr>
          <p:nvPr>
            <p:ph type="body" idx="1"/>
          </p:nvPr>
        </p:nvSpPr>
        <p:spPr/>
        <p:txBody>
          <a:bodyPr/>
          <a:lstStyle/>
          <a:p>
            <a:r>
              <a:rPr lang="en-US" sz="2400" dirty="0" smtClean="0">
                <a:latin typeface="+mn-lt"/>
              </a:rPr>
              <a:t>Factors that influence types of D</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a:t>
            </a:r>
          </a:p>
          <a:p>
            <a:pPr lvl="1"/>
            <a:r>
              <a:rPr lang="en-US" altLang="en-US" sz="2400" dirty="0" smtClean="0">
                <a:latin typeface="+mn-lt"/>
              </a:rPr>
              <a:t>Degree of homogeneity of D</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software</a:t>
            </a:r>
          </a:p>
          <a:p>
            <a:pPr lvl="2"/>
            <a:r>
              <a:rPr lang="en-US" sz="2400" dirty="0" smtClean="0">
                <a:latin typeface="+mn-lt"/>
              </a:rPr>
              <a:t>Homogeneous</a:t>
            </a:r>
          </a:p>
          <a:p>
            <a:pPr lvl="2"/>
            <a:r>
              <a:rPr lang="en-US" altLang="en-US" sz="2400" dirty="0" smtClean="0">
                <a:latin typeface="+mn-lt"/>
              </a:rPr>
              <a:t>Heterogeneous</a:t>
            </a:r>
          </a:p>
          <a:p>
            <a:pPr lvl="1"/>
            <a:r>
              <a:rPr lang="en-US" altLang="en-US" sz="2400" dirty="0" smtClean="0">
                <a:latin typeface="+mn-lt"/>
              </a:rPr>
              <a:t>Degree of local autonomy</a:t>
            </a:r>
          </a:p>
          <a:p>
            <a:pPr lvl="2"/>
            <a:r>
              <a:rPr lang="en-US" altLang="en-US" sz="2400" dirty="0" smtClean="0">
                <a:latin typeface="+mn-lt"/>
              </a:rPr>
              <a:t>No local autonomy</a:t>
            </a:r>
          </a:p>
          <a:p>
            <a:pPr lvl="2"/>
            <a:r>
              <a:rPr lang="en-US" altLang="en-US" sz="2400" dirty="0" smtClean="0">
                <a:latin typeface="+mn-lt"/>
              </a:rPr>
              <a:t>Multidatabase system has full local autonomy</a:t>
            </a:r>
          </a:p>
          <a:p>
            <a:r>
              <a:rPr lang="en-US" sz="2400" dirty="0" smtClean="0">
                <a:latin typeface="+mn-lt"/>
              </a:rPr>
              <a:t>Federated database system (F</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S)</a:t>
            </a:r>
          </a:p>
          <a:p>
            <a:pPr lvl="1"/>
            <a:r>
              <a:rPr lang="en-US" sz="2400" dirty="0" smtClean="0">
                <a:latin typeface="+mn-lt"/>
              </a:rPr>
              <a:t>Global view or schema of the federation of databases is shared by the applications</a:t>
            </a:r>
            <a:endParaRPr lang="en-US" altLang="en-US" sz="2400" dirty="0">
              <a:latin typeface="+mn-lt"/>
            </a:endParaRPr>
          </a:p>
        </p:txBody>
      </p:sp>
    </p:spTree>
    <p:extLst>
      <p:ext uri="{BB962C8B-B14F-4D97-AF65-F5344CB8AC3E}">
        <p14:creationId xmlns:p14="http://schemas.microsoft.com/office/powerpoint/2010/main" val="2668533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Classification of Distributed </a:t>
            </a:r>
            <a:r>
              <a:rPr lang="en-US" dirty="0" smtClean="0"/>
              <a:t>Databases</a:t>
            </a:r>
            <a:endParaRPr lang="en-IN" sz="2000" b="0" dirty="0"/>
          </a:p>
        </p:txBody>
      </p:sp>
      <p:pic>
        <p:nvPicPr>
          <p:cNvPr id="4" name="Picture 3" descr="A coordinate axis is distributed between Autonomy, Distribution and Heterogeneity along x, y and z axis respectively. Three planes are plotted along the z axis. The first plane has its base on z axis and a side on the y axis. The side on the y axis has the bottom point at the origin. The top most point is named, B. The other two planes are placed parallel to the first plane. The second plane has a point in the z and x axis named, C. The third plane has a point in the z and x axis named, D and a point in the x axis named, A. A and D are present diagonal to each other. The legend for the axis is as follows: A, Traditional centralized database Systems; B, Pure distributed database systems; C, Federated database systems; and D, Multi database or peer to peer database systems."/>
          <p:cNvPicPr>
            <a:picLocks noChangeAspect="1"/>
          </p:cNvPicPr>
          <p:nvPr/>
        </p:nvPicPr>
        <p:blipFill>
          <a:blip r:embed="rId2"/>
          <a:stretch>
            <a:fillRect/>
          </a:stretch>
        </p:blipFill>
        <p:spPr>
          <a:xfrm>
            <a:off x="1656067" y="1590042"/>
            <a:ext cx="5831865" cy="4044167"/>
          </a:xfrm>
          <a:prstGeom prst="rect">
            <a:avLst/>
          </a:prstGeom>
        </p:spPr>
      </p:pic>
      <p:sp>
        <p:nvSpPr>
          <p:cNvPr id="3" name="Text Placeholder 2"/>
          <p:cNvSpPr>
            <a:spLocks noGrp="1"/>
          </p:cNvSpPr>
          <p:nvPr>
            <p:ph type="body" idx="1"/>
          </p:nvPr>
        </p:nvSpPr>
        <p:spPr>
          <a:xfrm>
            <a:off x="457200" y="5928852"/>
            <a:ext cx="8229600" cy="356164"/>
          </a:xfrm>
        </p:spPr>
        <p:txBody>
          <a:bodyPr/>
          <a:lstStyle/>
          <a:p>
            <a:pPr marL="0" indent="0">
              <a:buNone/>
            </a:pPr>
            <a:r>
              <a:rPr lang="en-US" sz="1800" dirty="0">
                <a:latin typeface="+mn-lt"/>
              </a:rPr>
              <a:t>Figure 23.6 Classification of distributed </a:t>
            </a:r>
            <a:r>
              <a:rPr lang="en-US" sz="1800" dirty="0" smtClean="0">
                <a:latin typeface="+mn-lt"/>
              </a:rPr>
              <a:t>databases</a:t>
            </a:r>
            <a:endParaRPr lang="en-US" sz="1800" dirty="0">
              <a:latin typeface="+mn-lt"/>
            </a:endParaRPr>
          </a:p>
        </p:txBody>
      </p:sp>
    </p:spTree>
    <p:extLst>
      <p:ext uri="{BB962C8B-B14F-4D97-AF65-F5344CB8AC3E}">
        <p14:creationId xmlns:p14="http://schemas.microsoft.com/office/powerpoint/2010/main" val="3011548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Types of Distributed Database Systems</a:t>
            </a:r>
            <a:r>
              <a:rPr lang="en-US" sz="3200" dirty="0"/>
              <a:t> </a:t>
            </a:r>
            <a:r>
              <a:rPr lang="en-US" sz="2000" b="0" dirty="0" smtClean="0"/>
              <a:t>(2 </a:t>
            </a:r>
            <a:r>
              <a:rPr lang="en-US" sz="2000" b="0" dirty="0"/>
              <a:t>of 4)</a:t>
            </a:r>
            <a:endParaRPr lang="en-IN" sz="2000" dirty="0"/>
          </a:p>
        </p:txBody>
      </p:sp>
      <p:sp>
        <p:nvSpPr>
          <p:cNvPr id="3" name="Text Placeholder 2"/>
          <p:cNvSpPr>
            <a:spLocks noGrp="1"/>
          </p:cNvSpPr>
          <p:nvPr>
            <p:ph type="body" idx="1"/>
          </p:nvPr>
        </p:nvSpPr>
        <p:spPr/>
        <p:txBody>
          <a:bodyPr/>
          <a:lstStyle/>
          <a:p>
            <a:r>
              <a:rPr lang="en-US" sz="2400" dirty="0">
                <a:latin typeface="+mn-lt"/>
              </a:rPr>
              <a:t>Federated database management systems issues</a:t>
            </a:r>
          </a:p>
          <a:p>
            <a:pPr lvl="1"/>
            <a:r>
              <a:rPr lang="en-US" sz="2400" dirty="0">
                <a:latin typeface="+mn-lt"/>
              </a:rPr>
              <a:t>Differences in data models</a:t>
            </a:r>
          </a:p>
          <a:p>
            <a:pPr lvl="1"/>
            <a:r>
              <a:rPr lang="en-US" altLang="en-US" sz="2400" dirty="0">
                <a:latin typeface="+mn-lt"/>
              </a:rPr>
              <a:t>Differences in constraints</a:t>
            </a:r>
          </a:p>
          <a:p>
            <a:pPr lvl="1"/>
            <a:r>
              <a:rPr lang="en-US" altLang="en-US" sz="2400" dirty="0">
                <a:latin typeface="+mn-lt"/>
              </a:rPr>
              <a:t>Differences in query languages</a:t>
            </a:r>
          </a:p>
          <a:p>
            <a:r>
              <a:rPr lang="en-US" altLang="en-US" sz="2400" dirty="0">
                <a:latin typeface="+mn-lt"/>
              </a:rPr>
              <a:t>Semantic heterogeneity</a:t>
            </a:r>
          </a:p>
          <a:p>
            <a:pPr lvl="1"/>
            <a:r>
              <a:rPr lang="en-US" sz="2400" dirty="0">
                <a:latin typeface="+mn-lt"/>
              </a:rPr>
              <a:t>Differences in meaning, interpretation, and intended use of the same or related </a:t>
            </a:r>
            <a:r>
              <a:rPr lang="en-US" sz="2400" dirty="0" smtClean="0">
                <a:latin typeface="+mn-lt"/>
              </a:rPr>
              <a:t>data</a:t>
            </a:r>
            <a:endParaRPr lang="en-US" altLang="en-US" sz="2400" dirty="0">
              <a:latin typeface="+mn-lt"/>
            </a:endParaRPr>
          </a:p>
        </p:txBody>
      </p:sp>
    </p:spTree>
    <p:extLst>
      <p:ext uri="{BB962C8B-B14F-4D97-AF65-F5344CB8AC3E}">
        <p14:creationId xmlns:p14="http://schemas.microsoft.com/office/powerpoint/2010/main" val="339345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23.1 Distributed </a:t>
            </a:r>
            <a:r>
              <a:rPr lang="en-US" altLang="en-US" dirty="0"/>
              <a:t>Database </a:t>
            </a:r>
            <a:r>
              <a:rPr lang="en-US" altLang="en-US" dirty="0" smtClean="0"/>
              <a:t>Concepts </a:t>
            </a:r>
            <a:r>
              <a:rPr lang="en-US"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What constitutes a distributed database?</a:t>
            </a:r>
          </a:p>
          <a:p>
            <a:pPr lvl="1"/>
            <a:r>
              <a:rPr lang="en-US" altLang="en-US" sz="2400" dirty="0">
                <a:latin typeface="+mn-lt"/>
              </a:rPr>
              <a:t>Connection of database nodes over computer network</a:t>
            </a:r>
          </a:p>
          <a:p>
            <a:pPr lvl="1"/>
            <a:r>
              <a:rPr lang="en-US" altLang="en-US" sz="2400" dirty="0">
                <a:latin typeface="+mn-lt"/>
              </a:rPr>
              <a:t>Logical interrelation of the connected databases</a:t>
            </a:r>
          </a:p>
          <a:p>
            <a:pPr lvl="1"/>
            <a:r>
              <a:rPr lang="en-US" altLang="en-US" sz="2400" dirty="0">
                <a:latin typeface="+mn-lt"/>
              </a:rPr>
              <a:t>Possible absence of homogeneity among connected nodes</a:t>
            </a:r>
          </a:p>
          <a:p>
            <a:r>
              <a:rPr lang="en-US" altLang="en-US" sz="2400" dirty="0">
                <a:latin typeface="+mn-lt"/>
              </a:rPr>
              <a:t>Distributed database management system (</a:t>
            </a:r>
            <a:r>
              <a:rPr lang="en-US" altLang="en-US" sz="2400" dirty="0" smtClean="0">
                <a:latin typeface="+mn-lt"/>
              </a:rPr>
              <a:t>D</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2400" dirty="0">
                <a:latin typeface="+mn-lt"/>
              </a:rPr>
              <a:t>)</a:t>
            </a:r>
          </a:p>
          <a:p>
            <a:pPr lvl="1"/>
            <a:r>
              <a:rPr lang="en-US" altLang="en-US" sz="2400" dirty="0">
                <a:latin typeface="+mn-lt"/>
              </a:rPr>
              <a:t>Software system that manages a distributed </a:t>
            </a:r>
            <a:r>
              <a:rPr lang="en-US" altLang="en-US" sz="2400" dirty="0" smtClean="0">
                <a:latin typeface="+mn-lt"/>
              </a:rPr>
              <a:t>database</a:t>
            </a:r>
            <a:endParaRPr lang="en-US" altLang="en-US" sz="2400" dirty="0">
              <a:latin typeface="+mn-lt"/>
            </a:endParaRPr>
          </a:p>
        </p:txBody>
      </p:sp>
    </p:spTree>
    <p:extLst>
      <p:ext uri="{BB962C8B-B14F-4D97-AF65-F5344CB8AC3E}">
        <p14:creationId xmlns:p14="http://schemas.microsoft.com/office/powerpoint/2010/main" val="3844621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Types of Distributed Database Systems</a:t>
            </a:r>
            <a:r>
              <a:rPr lang="en-US" sz="3200" dirty="0"/>
              <a:t> </a:t>
            </a:r>
            <a:r>
              <a:rPr lang="en-US" sz="2000" b="0" dirty="0" smtClean="0"/>
              <a:t>(3 </a:t>
            </a:r>
            <a:r>
              <a:rPr lang="en-US" sz="2000" b="0" dirty="0"/>
              <a:t>of 4)</a:t>
            </a:r>
            <a:endParaRPr lang="en-IN" sz="2000" dirty="0"/>
          </a:p>
        </p:txBody>
      </p:sp>
      <p:sp>
        <p:nvSpPr>
          <p:cNvPr id="3" name="Text Placeholder 2"/>
          <p:cNvSpPr>
            <a:spLocks noGrp="1"/>
          </p:cNvSpPr>
          <p:nvPr>
            <p:ph type="body" idx="1"/>
          </p:nvPr>
        </p:nvSpPr>
        <p:spPr/>
        <p:txBody>
          <a:bodyPr/>
          <a:lstStyle/>
          <a:p>
            <a:r>
              <a:rPr lang="en-US" altLang="en-US" sz="2400" dirty="0">
                <a:latin typeface="+mn-lt"/>
              </a:rPr>
              <a:t>Design autonomy allows definition of the following parameters</a:t>
            </a:r>
          </a:p>
          <a:p>
            <a:pPr lvl="1"/>
            <a:r>
              <a:rPr lang="en-US" altLang="en-US" sz="2400" dirty="0">
                <a:latin typeface="+mn-lt"/>
              </a:rPr>
              <a:t>The universe of discourse from which the data is drawn</a:t>
            </a:r>
          </a:p>
          <a:p>
            <a:pPr lvl="1"/>
            <a:r>
              <a:rPr lang="en-US" altLang="en-US" sz="2400" dirty="0">
                <a:latin typeface="+mn-lt"/>
              </a:rPr>
              <a:t>Representation and naming</a:t>
            </a:r>
          </a:p>
          <a:p>
            <a:pPr lvl="1"/>
            <a:r>
              <a:rPr lang="en-US" altLang="en-US" sz="2400" dirty="0">
                <a:latin typeface="+mn-lt"/>
              </a:rPr>
              <a:t>Understanding, meaning, and subjective interpretation of data</a:t>
            </a:r>
          </a:p>
          <a:p>
            <a:pPr lvl="1"/>
            <a:r>
              <a:rPr lang="en-US" altLang="en-US" sz="2400" dirty="0">
                <a:latin typeface="+mn-lt"/>
              </a:rPr>
              <a:t>Transaction and policy constraints</a:t>
            </a:r>
          </a:p>
          <a:p>
            <a:pPr lvl="1"/>
            <a:r>
              <a:rPr lang="en-US" altLang="en-US" sz="2400" dirty="0">
                <a:latin typeface="+mn-lt"/>
              </a:rPr>
              <a:t>Derivation of </a:t>
            </a:r>
            <a:r>
              <a:rPr lang="en-US" altLang="en-US" sz="2400" dirty="0" smtClean="0">
                <a:latin typeface="+mn-lt"/>
              </a:rPr>
              <a:t>summaries</a:t>
            </a:r>
            <a:endParaRPr lang="en-US" altLang="en-US" sz="2400" dirty="0">
              <a:latin typeface="+mn-lt"/>
            </a:endParaRPr>
          </a:p>
        </p:txBody>
      </p:sp>
    </p:spTree>
    <p:extLst>
      <p:ext uri="{BB962C8B-B14F-4D97-AF65-F5344CB8AC3E}">
        <p14:creationId xmlns:p14="http://schemas.microsoft.com/office/powerpoint/2010/main" val="222544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Types of Distributed Database Systems</a:t>
            </a:r>
            <a:r>
              <a:rPr lang="en-US" sz="3200" dirty="0" smtClean="0"/>
              <a:t> </a:t>
            </a:r>
            <a:r>
              <a:rPr lang="en-US" sz="2000" b="0" dirty="0" smtClean="0"/>
              <a:t>(4 </a:t>
            </a:r>
            <a:r>
              <a:rPr lang="en-US" sz="2000" b="0" dirty="0"/>
              <a:t>of 4)</a:t>
            </a:r>
            <a:endParaRPr lang="en-IN" dirty="0"/>
          </a:p>
        </p:txBody>
      </p:sp>
      <p:sp>
        <p:nvSpPr>
          <p:cNvPr id="3" name="Text Placeholder 2"/>
          <p:cNvSpPr>
            <a:spLocks noGrp="1"/>
          </p:cNvSpPr>
          <p:nvPr>
            <p:ph type="body" idx="1"/>
          </p:nvPr>
        </p:nvSpPr>
        <p:spPr/>
        <p:txBody>
          <a:bodyPr/>
          <a:lstStyle/>
          <a:p>
            <a:r>
              <a:rPr lang="en-US" altLang="en-US" sz="2400" dirty="0">
                <a:latin typeface="+mn-lt"/>
              </a:rPr>
              <a:t>Communication autonomy</a:t>
            </a:r>
          </a:p>
          <a:p>
            <a:pPr lvl="1"/>
            <a:r>
              <a:rPr lang="en-US" altLang="en-US" sz="2400" dirty="0">
                <a:latin typeface="+mn-lt"/>
              </a:rPr>
              <a:t>Decide whether to communicate with another component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S</a:t>
            </a:r>
            <a:endParaRPr lang="en-US" altLang="en-US" sz="2400" dirty="0">
              <a:latin typeface="+mn-lt"/>
            </a:endParaRPr>
          </a:p>
          <a:p>
            <a:r>
              <a:rPr lang="en-US" altLang="en-US" sz="2400" dirty="0">
                <a:latin typeface="+mn-lt"/>
              </a:rPr>
              <a:t>Execution autonomy</a:t>
            </a:r>
          </a:p>
          <a:p>
            <a:pPr lvl="1"/>
            <a:r>
              <a:rPr lang="en-US" sz="2400" dirty="0">
                <a:latin typeface="+mn-lt"/>
              </a:rPr>
              <a:t>Execute local operations without interference from external operations by other component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S</a:t>
            </a:r>
            <a:endParaRPr lang="en-US" sz="2400" dirty="0">
              <a:latin typeface="+mn-lt"/>
            </a:endParaRPr>
          </a:p>
          <a:p>
            <a:pPr lvl="1"/>
            <a:r>
              <a:rPr lang="en-US" sz="2400" dirty="0">
                <a:latin typeface="+mn-lt"/>
              </a:rPr>
              <a:t>Ability to decide order of execution</a:t>
            </a:r>
          </a:p>
          <a:p>
            <a:r>
              <a:rPr lang="en-US" altLang="en-US" sz="2400" dirty="0">
                <a:latin typeface="+mn-lt"/>
              </a:rPr>
              <a:t>Association autonomy</a:t>
            </a:r>
          </a:p>
          <a:p>
            <a:pPr lvl="1"/>
            <a:r>
              <a:rPr lang="en-US" sz="2400" dirty="0">
                <a:latin typeface="+mn-lt"/>
              </a:rPr>
              <a:t>Decide whether and how much to share its functionality and </a:t>
            </a:r>
            <a:r>
              <a:rPr lang="en-US" sz="2400" dirty="0" smtClean="0">
                <a:latin typeface="+mn-lt"/>
              </a:rPr>
              <a:t>resources</a:t>
            </a:r>
            <a:endParaRPr lang="en-US" altLang="en-US" sz="2400" dirty="0">
              <a:latin typeface="+mn-lt"/>
            </a:endParaRPr>
          </a:p>
        </p:txBody>
      </p:sp>
    </p:spTree>
    <p:extLst>
      <p:ext uri="{BB962C8B-B14F-4D97-AF65-F5344CB8AC3E}">
        <p14:creationId xmlns:p14="http://schemas.microsoft.com/office/powerpoint/2010/main" val="1899800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23.7 Distributed </a:t>
            </a:r>
            <a:r>
              <a:rPr lang="en-US" altLang="en-US" dirty="0"/>
              <a:t>Database </a:t>
            </a:r>
            <a:r>
              <a:rPr lang="en-US" altLang="en-US" dirty="0" smtClean="0"/>
              <a:t>Architectures</a:t>
            </a:r>
            <a:endParaRPr lang="en-IN" sz="2000" b="0" dirty="0"/>
          </a:p>
        </p:txBody>
      </p:sp>
      <p:sp>
        <p:nvSpPr>
          <p:cNvPr id="3" name="Text Placeholder 2"/>
          <p:cNvSpPr>
            <a:spLocks noGrp="1"/>
          </p:cNvSpPr>
          <p:nvPr>
            <p:ph type="body" idx="1"/>
          </p:nvPr>
        </p:nvSpPr>
        <p:spPr/>
        <p:txBody>
          <a:bodyPr/>
          <a:lstStyle/>
          <a:p>
            <a:r>
              <a:rPr lang="en-US" sz="2400" dirty="0">
                <a:latin typeface="+mn-lt"/>
              </a:rPr>
              <a:t>Parallel versus distributed architectures</a:t>
            </a:r>
          </a:p>
          <a:p>
            <a:r>
              <a:rPr lang="en-US" altLang="en-US" sz="2400" dirty="0">
                <a:latin typeface="+mn-lt"/>
              </a:rPr>
              <a:t>Types of multiprocessor system architectures</a:t>
            </a:r>
          </a:p>
          <a:p>
            <a:pPr lvl="1"/>
            <a:r>
              <a:rPr lang="en-US" altLang="en-US" sz="2400" dirty="0">
                <a:latin typeface="+mn-lt"/>
              </a:rPr>
              <a:t>Shared memory (tightly coupled)</a:t>
            </a:r>
          </a:p>
          <a:p>
            <a:pPr lvl="1"/>
            <a:r>
              <a:rPr lang="en-US" altLang="en-US" sz="2400" dirty="0">
                <a:latin typeface="+mn-lt"/>
              </a:rPr>
              <a:t>Shared disk (loosely coupled)</a:t>
            </a:r>
          </a:p>
          <a:p>
            <a:pPr lvl="1"/>
            <a:r>
              <a:rPr lang="en-US" altLang="en-US" sz="2400" dirty="0" smtClean="0">
                <a:latin typeface="+mn-lt"/>
              </a:rPr>
              <a:t>Shared-nothing</a:t>
            </a:r>
            <a:endParaRPr lang="en-US" altLang="en-US" sz="2400" dirty="0">
              <a:latin typeface="+mn-lt"/>
            </a:endParaRPr>
          </a:p>
        </p:txBody>
      </p:sp>
    </p:spTree>
    <p:extLst>
      <p:ext uri="{BB962C8B-B14F-4D97-AF65-F5344CB8AC3E}">
        <p14:creationId xmlns:p14="http://schemas.microsoft.com/office/powerpoint/2010/main" val="364364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System </a:t>
            </a:r>
            <a:r>
              <a:rPr lang="en-US" dirty="0" smtClean="0"/>
              <a:t>Architectures</a:t>
            </a:r>
            <a:endParaRPr lang="en-IN" sz="2000" b="0" dirty="0"/>
          </a:p>
        </p:txBody>
      </p:sp>
      <p:pic>
        <p:nvPicPr>
          <p:cNvPr id="4" name="Picture 3" descr="Diagrams illustrates database system architectures. Diagram a, The first diagram represents shared dash nothing architecture using computer systems connected to a switch. A computer system has D B connected to C P U, which in turn is connected to memory. The memory is connected to a switch. In the diagram, memory of computer system 1, 2 and n are connected to a switch. "/>
          <p:cNvPicPr>
            <a:picLocks noChangeAspect="1"/>
          </p:cNvPicPr>
          <p:nvPr/>
        </p:nvPicPr>
        <p:blipFill>
          <a:blip r:embed="rId2"/>
          <a:stretch>
            <a:fillRect/>
          </a:stretch>
        </p:blipFill>
        <p:spPr>
          <a:xfrm>
            <a:off x="457200" y="1668045"/>
            <a:ext cx="3429278" cy="2309875"/>
          </a:xfrm>
          <a:prstGeom prst="rect">
            <a:avLst/>
          </a:prstGeom>
        </p:spPr>
      </p:pic>
      <p:pic>
        <p:nvPicPr>
          <p:cNvPr id="5" name="Picture 4" descr="Diagram b, The diagram represents a communications network, connected to the four sites and one central site. A communications network is connected to the following sites: Los Angeles, San Francisco, Chicago, New York, and Atlanta. Here, Chicago is the central site. D B 1 and D B 2 are connected to Chicago. Diagram c, The diagram represents a communications network, connected to the five sites. A communications network is connected to the following sites: Site 3, Site 4, Site 5, Site 1, and Site 2. Here, all sites are connected to one D B. "/>
          <p:cNvPicPr>
            <a:picLocks noChangeAspect="1"/>
          </p:cNvPicPr>
          <p:nvPr/>
        </p:nvPicPr>
        <p:blipFill>
          <a:blip r:embed="rId3"/>
          <a:stretch>
            <a:fillRect/>
          </a:stretch>
        </p:blipFill>
        <p:spPr>
          <a:xfrm>
            <a:off x="4262072" y="1668045"/>
            <a:ext cx="4366411" cy="3300743"/>
          </a:xfrm>
          <a:prstGeom prst="rect">
            <a:avLst/>
          </a:prstGeom>
        </p:spPr>
      </p:pic>
      <p:sp>
        <p:nvSpPr>
          <p:cNvPr id="3" name="Text Placeholder 2"/>
          <p:cNvSpPr>
            <a:spLocks noGrp="1"/>
          </p:cNvSpPr>
          <p:nvPr>
            <p:ph type="body" idx="1"/>
          </p:nvPr>
        </p:nvSpPr>
        <p:spPr>
          <a:xfrm>
            <a:off x="457200" y="5153750"/>
            <a:ext cx="8229600" cy="999568"/>
          </a:xfrm>
        </p:spPr>
        <p:txBody>
          <a:bodyPr/>
          <a:lstStyle/>
          <a:p>
            <a:pPr marL="0" indent="0">
              <a:buNone/>
            </a:pPr>
            <a:r>
              <a:rPr lang="en-US" sz="1800" dirty="0">
                <a:latin typeface="+mn-lt"/>
              </a:rPr>
              <a:t>Figure 23.7 Some different database system architectures (a) Shared-nothing architecture (b) A networked architecture with a centralized database at one of the sites (c) A truly distributed database </a:t>
            </a:r>
            <a:r>
              <a:rPr lang="en-US" sz="1800" dirty="0" smtClean="0">
                <a:latin typeface="+mn-lt"/>
              </a:rPr>
              <a:t>architecture</a:t>
            </a:r>
            <a:endParaRPr lang="en-US" sz="1800" dirty="0">
              <a:latin typeface="+mn-lt"/>
            </a:endParaRPr>
          </a:p>
        </p:txBody>
      </p:sp>
    </p:spTree>
    <p:extLst>
      <p:ext uri="{BB962C8B-B14F-4D97-AF65-F5344CB8AC3E}">
        <p14:creationId xmlns:p14="http://schemas.microsoft.com/office/powerpoint/2010/main" val="2117252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Architecture of Pure Distributed Databases</a:t>
            </a:r>
            <a:endParaRPr lang="en-IN" dirty="0"/>
          </a:p>
        </p:txBody>
      </p:sp>
      <p:sp>
        <p:nvSpPr>
          <p:cNvPr id="3" name="Text Placeholder 2"/>
          <p:cNvSpPr>
            <a:spLocks noGrp="1"/>
          </p:cNvSpPr>
          <p:nvPr>
            <p:ph type="body" idx="1"/>
          </p:nvPr>
        </p:nvSpPr>
        <p:spPr/>
        <p:txBody>
          <a:bodyPr/>
          <a:lstStyle/>
          <a:p>
            <a:r>
              <a:rPr lang="en-US" sz="2400" dirty="0">
                <a:latin typeface="+mn-lt"/>
              </a:rPr>
              <a:t>Global query compiler</a:t>
            </a:r>
          </a:p>
          <a:p>
            <a:pPr lvl="1"/>
            <a:r>
              <a:rPr lang="en-US" sz="2400" dirty="0">
                <a:latin typeface="+mn-lt"/>
              </a:rPr>
              <a:t>References global conceptual schema from the global system catalog to verify and impose defined constraints</a:t>
            </a:r>
          </a:p>
          <a:p>
            <a:r>
              <a:rPr lang="en-US" sz="2400" dirty="0">
                <a:latin typeface="+mn-lt"/>
              </a:rPr>
              <a:t>Global query optimizer</a:t>
            </a:r>
          </a:p>
          <a:p>
            <a:pPr lvl="1"/>
            <a:r>
              <a:rPr lang="en-US" sz="2400" dirty="0">
                <a:latin typeface="+mn-lt"/>
              </a:rPr>
              <a:t>Generates optimized local queries from global queries</a:t>
            </a:r>
          </a:p>
          <a:p>
            <a:r>
              <a:rPr lang="en-US" sz="2400" dirty="0">
                <a:latin typeface="+mn-lt"/>
              </a:rPr>
              <a:t>Global transaction manager</a:t>
            </a:r>
          </a:p>
          <a:p>
            <a:pPr lvl="1"/>
            <a:r>
              <a:rPr lang="en-US" sz="2400" dirty="0">
                <a:latin typeface="+mn-lt"/>
              </a:rPr>
              <a:t>Coordinates the execution across multiple sites with the local transaction </a:t>
            </a:r>
            <a:r>
              <a:rPr lang="en-US" sz="2400" dirty="0" smtClean="0">
                <a:latin typeface="+mn-lt"/>
              </a:rPr>
              <a:t>managers</a:t>
            </a:r>
            <a:endParaRPr lang="en-US" altLang="en-US" sz="2400" dirty="0">
              <a:latin typeface="+mn-lt"/>
            </a:endParaRPr>
          </a:p>
        </p:txBody>
      </p:sp>
    </p:spTree>
    <p:extLst>
      <p:ext uri="{BB962C8B-B14F-4D97-AF65-F5344CB8AC3E}">
        <p14:creationId xmlns:p14="http://schemas.microsoft.com/office/powerpoint/2010/main" val="2411670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Architecture of Distributed Databases</a:t>
            </a:r>
            <a:endParaRPr lang="en-IN" dirty="0"/>
          </a:p>
        </p:txBody>
      </p:sp>
      <p:pic>
        <p:nvPicPr>
          <p:cNvPr id="4" name="Picture 3" descr="An illustration of distributed databases has site 1 to site n. Site 1 has the following components, from bottom to top: Stored Data, Local Internal Schema  or L I S, Local Conceptual Schema or L C S. L C S is connected to Global Conceptual Schema or G C S. From G C S, separate external views are connected, to which users are connected. After Site 1, sites 2 to n minus 1 are conceptually represented, after which the components of site n are pres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135" y="1528051"/>
            <a:ext cx="4777730" cy="4096512"/>
          </a:xfrm>
          <a:prstGeom prst="rect">
            <a:avLst/>
          </a:prstGeom>
        </p:spPr>
      </p:pic>
      <p:sp>
        <p:nvSpPr>
          <p:cNvPr id="3" name="Text Placeholder 2"/>
          <p:cNvSpPr>
            <a:spLocks noGrp="1"/>
          </p:cNvSpPr>
          <p:nvPr>
            <p:ph type="body" idx="1"/>
          </p:nvPr>
        </p:nvSpPr>
        <p:spPr>
          <a:xfrm>
            <a:off x="457200" y="5839964"/>
            <a:ext cx="8229600" cy="501600"/>
          </a:xfrm>
        </p:spPr>
        <p:txBody>
          <a:bodyPr/>
          <a:lstStyle/>
          <a:p>
            <a:pPr marL="0" indent="0">
              <a:buNone/>
            </a:pPr>
            <a:r>
              <a:rPr lang="en-US" sz="1800" dirty="0">
                <a:latin typeface="+mn-lt"/>
              </a:rPr>
              <a:t>Figure 23.8 Schema architecture of distributed </a:t>
            </a:r>
            <a:r>
              <a:rPr lang="en-US" sz="1800" dirty="0" smtClean="0">
                <a:latin typeface="+mn-lt"/>
              </a:rPr>
              <a:t>databases</a:t>
            </a:r>
            <a:endParaRPr lang="en-US" sz="1800" dirty="0">
              <a:latin typeface="+mn-lt"/>
            </a:endParaRPr>
          </a:p>
        </p:txBody>
      </p:sp>
    </p:spTree>
    <p:extLst>
      <p:ext uri="{BB962C8B-B14F-4D97-AF65-F5344CB8AC3E}">
        <p14:creationId xmlns:p14="http://schemas.microsoft.com/office/powerpoint/2010/main" val="824048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Database Schema Architecture</a:t>
            </a:r>
            <a:endParaRPr lang="en-IN" dirty="0"/>
          </a:p>
        </p:txBody>
      </p:sp>
      <p:pic>
        <p:nvPicPr>
          <p:cNvPr id="5" name="Picture 4" descr="An illustration of a five level schema architecture. Architecture has the following components from bottom to top: Component D B S, Local schema, Component schema. From here, two export schema are connected, from which, federated schema is placed. From this, two external schema are connected. In the architecture, two export schema are connected to one federated schema."/>
          <p:cNvPicPr>
            <a:picLocks noChangeAspect="1"/>
          </p:cNvPicPr>
          <p:nvPr/>
        </p:nvPicPr>
        <p:blipFill>
          <a:blip r:embed="rId2"/>
          <a:stretch>
            <a:fillRect/>
          </a:stretch>
        </p:blipFill>
        <p:spPr>
          <a:xfrm>
            <a:off x="2761331" y="1625433"/>
            <a:ext cx="3621338" cy="3810330"/>
          </a:xfrm>
          <a:prstGeom prst="rect">
            <a:avLst/>
          </a:prstGeom>
        </p:spPr>
      </p:pic>
      <p:sp>
        <p:nvSpPr>
          <p:cNvPr id="3" name="Text Placeholder 2"/>
          <p:cNvSpPr>
            <a:spLocks noGrp="1"/>
          </p:cNvSpPr>
          <p:nvPr>
            <p:ph type="body" idx="1"/>
          </p:nvPr>
        </p:nvSpPr>
        <p:spPr>
          <a:xfrm>
            <a:off x="457200" y="5611977"/>
            <a:ext cx="8229600" cy="625249"/>
          </a:xfrm>
        </p:spPr>
        <p:txBody>
          <a:bodyPr/>
          <a:lstStyle/>
          <a:p>
            <a:pPr marL="0" indent="0">
              <a:buNone/>
            </a:pPr>
            <a:r>
              <a:rPr lang="en-US" sz="1800" dirty="0">
                <a:latin typeface="+mn-lt"/>
              </a:rPr>
              <a:t>Figure 23.9 The five-level schema architecture in a federated database system </a:t>
            </a:r>
            <a:r>
              <a:rPr lang="en-US" sz="1800" dirty="0" smtClean="0">
                <a:latin typeface="+mn-lt"/>
              </a:rPr>
              <a:t>(F</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B</a:t>
            </a:r>
            <a:r>
              <a:rPr lang="en-US" sz="100" dirty="0" smtClean="0">
                <a:latin typeface="+mn-lt"/>
              </a:rPr>
              <a:t> </a:t>
            </a:r>
            <a:r>
              <a:rPr lang="en-US" sz="1800" dirty="0" smtClean="0">
                <a:latin typeface="+mn-lt"/>
              </a:rPr>
              <a:t>S)</a:t>
            </a:r>
            <a:endParaRPr lang="en-US" sz="1800" dirty="0">
              <a:latin typeface="+mn-lt"/>
            </a:endParaRPr>
          </a:p>
        </p:txBody>
      </p:sp>
    </p:spTree>
    <p:extLst>
      <p:ext uri="{BB962C8B-B14F-4D97-AF65-F5344CB8AC3E}">
        <p14:creationId xmlns:p14="http://schemas.microsoft.com/office/powerpoint/2010/main" val="2033384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dirty="0"/>
              <a:t>An Overview of Three-Tier Client/Server Architecture</a:t>
            </a:r>
            <a:endParaRPr lang="en-IN" dirty="0"/>
          </a:p>
        </p:txBody>
      </p:sp>
      <p:sp>
        <p:nvSpPr>
          <p:cNvPr id="6" name="Text Placeholder 5"/>
          <p:cNvSpPr>
            <a:spLocks noGrp="1"/>
          </p:cNvSpPr>
          <p:nvPr>
            <p:ph type="body" idx="2"/>
          </p:nvPr>
        </p:nvSpPr>
        <p:spPr>
          <a:xfrm>
            <a:off x="457200" y="1487148"/>
            <a:ext cx="8229600" cy="466343"/>
          </a:xfrm>
        </p:spPr>
        <p:txBody>
          <a:bodyPr/>
          <a:lstStyle/>
          <a:p>
            <a:r>
              <a:rPr lang="en-US" sz="2200" dirty="0">
                <a:latin typeface="+mn-lt"/>
              </a:rPr>
              <a:t>Division of </a:t>
            </a:r>
            <a:r>
              <a:rPr lang="en-US" sz="2200" dirty="0" smtClean="0">
                <a:latin typeface="+mn-lt"/>
              </a:rPr>
              <a:t>D</a:t>
            </a:r>
            <a:r>
              <a:rPr lang="en-US" sz="100" dirty="0" smtClean="0">
                <a:latin typeface="+mn-lt"/>
              </a:rPr>
              <a:t> </a:t>
            </a:r>
            <a:r>
              <a:rPr lang="en-US" sz="2200" dirty="0" smtClean="0">
                <a:latin typeface="+mn-lt"/>
              </a:rPr>
              <a:t>B</a:t>
            </a:r>
            <a:r>
              <a:rPr lang="en-US" sz="100" dirty="0" smtClean="0">
                <a:latin typeface="+mn-lt"/>
              </a:rPr>
              <a:t> </a:t>
            </a:r>
            <a:r>
              <a:rPr lang="en-US" sz="2200" dirty="0" smtClean="0">
                <a:latin typeface="+mn-lt"/>
              </a:rPr>
              <a:t>M</a:t>
            </a:r>
            <a:r>
              <a:rPr lang="en-US" sz="100" dirty="0" smtClean="0">
                <a:latin typeface="+mn-lt"/>
              </a:rPr>
              <a:t> </a:t>
            </a:r>
            <a:r>
              <a:rPr lang="en-US" sz="2200" dirty="0" smtClean="0">
                <a:latin typeface="+mn-lt"/>
              </a:rPr>
              <a:t>S </a:t>
            </a:r>
            <a:r>
              <a:rPr lang="en-US" sz="2200" dirty="0">
                <a:latin typeface="+mn-lt"/>
              </a:rPr>
              <a:t>functionality among the three tiers can </a:t>
            </a:r>
            <a:r>
              <a:rPr lang="en-US" sz="2200" dirty="0" smtClean="0">
                <a:latin typeface="+mn-lt"/>
              </a:rPr>
              <a:t>vary</a:t>
            </a:r>
          </a:p>
        </p:txBody>
      </p:sp>
      <p:pic>
        <p:nvPicPr>
          <p:cNvPr id="4" name="Picture 3" descr="An illustration of a three tier architecture. Architecture has the following three components from top to bottom: Client, User interface or presentation tier which includes Web browser, H T M L, Java Script, Visual Basic, etc.; Application server, business Application, logic tier including Application program, JAVA, C or C plus plus, C sharp, etc.; and database server, Query and transaction processing tier including Database access, S Q L, P S M, X M L, etc. Here, Client and application server are connected by H T T P Protocol; application and database server are connected by O D B C, J D B C, S Q L or C L I, S Q L J."/>
          <p:cNvPicPr>
            <a:picLocks noChangeAspect="1"/>
          </p:cNvPicPr>
          <p:nvPr/>
        </p:nvPicPr>
        <p:blipFill>
          <a:blip r:embed="rId2"/>
          <a:stretch>
            <a:fillRect/>
          </a:stretch>
        </p:blipFill>
        <p:spPr>
          <a:xfrm>
            <a:off x="2994279" y="2175447"/>
            <a:ext cx="3155442" cy="3621974"/>
          </a:xfrm>
          <a:prstGeom prst="rect">
            <a:avLst/>
          </a:prstGeom>
        </p:spPr>
      </p:pic>
      <p:sp>
        <p:nvSpPr>
          <p:cNvPr id="3" name="Text Placeholder 2"/>
          <p:cNvSpPr>
            <a:spLocks noGrp="1"/>
          </p:cNvSpPr>
          <p:nvPr>
            <p:ph type="body" idx="1"/>
          </p:nvPr>
        </p:nvSpPr>
        <p:spPr>
          <a:xfrm>
            <a:off x="457200" y="5961321"/>
            <a:ext cx="8229600" cy="384056"/>
          </a:xfrm>
        </p:spPr>
        <p:txBody>
          <a:bodyPr/>
          <a:lstStyle/>
          <a:p>
            <a:pPr marL="0" indent="0">
              <a:buNone/>
            </a:pPr>
            <a:r>
              <a:rPr lang="en-US" sz="1800" dirty="0">
                <a:latin typeface="+mn-lt"/>
              </a:rPr>
              <a:t>Figure 23.10 The three-tier client/server </a:t>
            </a:r>
            <a:r>
              <a:rPr lang="en-US" sz="1800" dirty="0" smtClean="0">
                <a:latin typeface="+mn-lt"/>
              </a:rPr>
              <a:t>architecture</a:t>
            </a:r>
            <a:endParaRPr lang="en-US" sz="1800" dirty="0">
              <a:latin typeface="+mn-lt"/>
            </a:endParaRPr>
          </a:p>
        </p:txBody>
      </p:sp>
    </p:spTree>
    <p:extLst>
      <p:ext uri="{BB962C8B-B14F-4D97-AF65-F5344CB8AC3E}">
        <p14:creationId xmlns:p14="http://schemas.microsoft.com/office/powerpoint/2010/main" val="1360652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23.8 Distributed </a:t>
            </a:r>
            <a:r>
              <a:rPr lang="en-US" altLang="en-US" dirty="0"/>
              <a:t>Catalog Management</a:t>
            </a:r>
            <a:endParaRPr lang="en-IN" dirty="0"/>
          </a:p>
        </p:txBody>
      </p:sp>
      <p:sp>
        <p:nvSpPr>
          <p:cNvPr id="3" name="Text Placeholder 2"/>
          <p:cNvSpPr>
            <a:spLocks noGrp="1"/>
          </p:cNvSpPr>
          <p:nvPr>
            <p:ph type="body" idx="1"/>
          </p:nvPr>
        </p:nvSpPr>
        <p:spPr/>
        <p:txBody>
          <a:bodyPr/>
          <a:lstStyle/>
          <a:p>
            <a:r>
              <a:rPr lang="en-US" altLang="en-US" sz="2400" dirty="0">
                <a:latin typeface="+mn-lt"/>
              </a:rPr>
              <a:t>Centralized catalogs</a:t>
            </a:r>
          </a:p>
          <a:p>
            <a:pPr lvl="1"/>
            <a:r>
              <a:rPr lang="en-US" sz="2400" dirty="0">
                <a:latin typeface="+mn-lt"/>
              </a:rPr>
              <a:t>Entire catalog is stored at one single site</a:t>
            </a:r>
          </a:p>
          <a:p>
            <a:pPr lvl="1"/>
            <a:r>
              <a:rPr lang="en-US" altLang="en-US" sz="2400" dirty="0">
                <a:latin typeface="+mn-lt"/>
              </a:rPr>
              <a:t>Easy to implement</a:t>
            </a:r>
          </a:p>
          <a:p>
            <a:r>
              <a:rPr lang="en-US" altLang="en-US" sz="2400" dirty="0">
                <a:latin typeface="+mn-lt"/>
              </a:rPr>
              <a:t>Fully replicated catalogs</a:t>
            </a:r>
          </a:p>
          <a:p>
            <a:pPr lvl="1"/>
            <a:r>
              <a:rPr lang="en-US" sz="2400" dirty="0">
                <a:latin typeface="+mn-lt"/>
              </a:rPr>
              <a:t>Identical copies of the complete catalog are present at each site</a:t>
            </a:r>
          </a:p>
          <a:p>
            <a:pPr lvl="1"/>
            <a:r>
              <a:rPr lang="en-US" altLang="en-US" sz="2400" dirty="0">
                <a:latin typeface="+mn-lt"/>
              </a:rPr>
              <a:t>Results in faster reads</a:t>
            </a:r>
          </a:p>
          <a:p>
            <a:r>
              <a:rPr lang="en-US" altLang="en-US" sz="2400" dirty="0">
                <a:latin typeface="+mn-lt"/>
              </a:rPr>
              <a:t>Partially replicated catalogs</a:t>
            </a:r>
          </a:p>
          <a:p>
            <a:pPr lvl="1"/>
            <a:r>
              <a:rPr lang="en-US" sz="2400" dirty="0">
                <a:latin typeface="+mn-lt"/>
              </a:rPr>
              <a:t>Each site maintains complete catalog information on data stored locally at that </a:t>
            </a:r>
            <a:r>
              <a:rPr lang="en-US" sz="2400" dirty="0" smtClean="0">
                <a:latin typeface="+mn-lt"/>
              </a:rPr>
              <a:t>site</a:t>
            </a:r>
          </a:p>
        </p:txBody>
      </p:sp>
    </p:spTree>
    <p:extLst>
      <p:ext uri="{BB962C8B-B14F-4D97-AF65-F5344CB8AC3E}">
        <p14:creationId xmlns:p14="http://schemas.microsoft.com/office/powerpoint/2010/main" val="3062306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23.9 Summary</a:t>
            </a:r>
            <a:endParaRPr lang="en-IN" dirty="0"/>
          </a:p>
        </p:txBody>
      </p:sp>
      <p:sp>
        <p:nvSpPr>
          <p:cNvPr id="3" name="Text Placeholder 2"/>
          <p:cNvSpPr>
            <a:spLocks noGrp="1"/>
          </p:cNvSpPr>
          <p:nvPr>
            <p:ph type="body" idx="1"/>
          </p:nvPr>
        </p:nvSpPr>
        <p:spPr/>
        <p:txBody>
          <a:bodyPr/>
          <a:lstStyle/>
          <a:p>
            <a:r>
              <a:rPr lang="en-US" altLang="en-US" sz="2000" dirty="0">
                <a:latin typeface="+mn-lt"/>
              </a:rPr>
              <a:t>Distributed database concept</a:t>
            </a:r>
          </a:p>
          <a:p>
            <a:r>
              <a:rPr lang="en-US" altLang="en-US" sz="2000" dirty="0">
                <a:latin typeface="+mn-lt"/>
              </a:rPr>
              <a:t>Distribution transparency</a:t>
            </a:r>
          </a:p>
          <a:p>
            <a:r>
              <a:rPr lang="en-US" altLang="en-US" sz="2000" dirty="0">
                <a:latin typeface="+mn-lt"/>
              </a:rPr>
              <a:t>Fragmentation transparency</a:t>
            </a:r>
          </a:p>
          <a:p>
            <a:r>
              <a:rPr lang="en-US" altLang="en-US" sz="2000" dirty="0">
                <a:latin typeface="+mn-lt"/>
              </a:rPr>
              <a:t>Replication transparency</a:t>
            </a:r>
          </a:p>
          <a:p>
            <a:r>
              <a:rPr lang="en-US" altLang="en-US" sz="2000" dirty="0">
                <a:latin typeface="+mn-lt"/>
              </a:rPr>
              <a:t>Design issues</a:t>
            </a:r>
          </a:p>
          <a:p>
            <a:pPr lvl="1"/>
            <a:r>
              <a:rPr lang="en-US" altLang="en-US" sz="2000" dirty="0">
                <a:latin typeface="+mn-lt"/>
              </a:rPr>
              <a:t>Horizontal and vertical fragmentation</a:t>
            </a:r>
          </a:p>
          <a:p>
            <a:r>
              <a:rPr lang="en-US" altLang="en-US" sz="2000" dirty="0">
                <a:latin typeface="+mn-lt"/>
              </a:rPr>
              <a:t>Concurrency control and recovery techniques</a:t>
            </a:r>
          </a:p>
          <a:p>
            <a:r>
              <a:rPr lang="en-US" altLang="en-US" sz="2000" dirty="0">
                <a:latin typeface="+mn-lt"/>
              </a:rPr>
              <a:t>Query </a:t>
            </a:r>
            <a:r>
              <a:rPr lang="en-US" altLang="en-US" sz="2000" dirty="0" smtClean="0">
                <a:latin typeface="+mn-lt"/>
              </a:rPr>
              <a:t>processing</a:t>
            </a:r>
            <a:endParaRPr lang="en-US" altLang="en-US" sz="2000" dirty="0">
              <a:latin typeface="+mn-lt"/>
            </a:endParaRPr>
          </a:p>
          <a:p>
            <a:r>
              <a:rPr lang="en-US" altLang="en-US" sz="2000" dirty="0">
                <a:latin typeface="+mn-lt"/>
              </a:rPr>
              <a:t>Categorization of </a:t>
            </a:r>
            <a:r>
              <a:rPr lang="en-US" altLang="en-US" sz="2000" dirty="0" smtClean="0">
                <a:latin typeface="+mn-lt"/>
              </a:rPr>
              <a:t>D</a:t>
            </a:r>
            <a:r>
              <a:rPr lang="en-US" altLang="en-US" sz="100" dirty="0" smtClean="0">
                <a:latin typeface="+mn-lt"/>
              </a:rPr>
              <a:t> </a:t>
            </a:r>
            <a:r>
              <a:rPr lang="en-US" altLang="en-US" sz="2000" dirty="0" smtClean="0">
                <a:latin typeface="+mn-lt"/>
              </a:rPr>
              <a:t>D</a:t>
            </a:r>
            <a:r>
              <a:rPr lang="en-US" altLang="en-US" sz="100" dirty="0" smtClean="0">
                <a:latin typeface="+mn-lt"/>
              </a:rPr>
              <a:t> </a:t>
            </a:r>
            <a:r>
              <a:rPr lang="en-US" altLang="en-US" sz="2000" dirty="0" smtClean="0">
                <a:latin typeface="+mn-lt"/>
              </a:rPr>
              <a:t>B</a:t>
            </a:r>
            <a:r>
              <a:rPr lang="en-US" altLang="en-US" sz="100" dirty="0" smtClean="0">
                <a:latin typeface="+mn-lt"/>
              </a:rPr>
              <a:t> </a:t>
            </a:r>
            <a:r>
              <a:rPr lang="en-US" altLang="en-US" sz="2000" dirty="0" smtClean="0">
                <a:latin typeface="+mn-lt"/>
              </a:rPr>
              <a:t>M</a:t>
            </a:r>
            <a:r>
              <a:rPr lang="en-US" altLang="en-US" sz="100" dirty="0" smtClean="0">
                <a:latin typeface="+mn-lt"/>
              </a:rPr>
              <a:t> </a:t>
            </a:r>
            <a:r>
              <a:rPr lang="en-US" altLang="en-US" sz="2000" dirty="0" smtClean="0">
                <a:latin typeface="+mn-lt"/>
              </a:rPr>
              <a:t>S</a:t>
            </a:r>
            <a:r>
              <a:rPr lang="en-US" altLang="en-US" sz="100" dirty="0" smtClean="0">
                <a:latin typeface="+mn-lt"/>
              </a:rPr>
              <a:t> </a:t>
            </a:r>
            <a:r>
              <a:rPr lang="en-US" altLang="en-US" sz="2000" dirty="0" smtClean="0">
                <a:latin typeface="+mn-lt"/>
              </a:rPr>
              <a:t>s</a:t>
            </a:r>
            <a:endParaRPr lang="en-US" altLang="en-US" sz="2000" dirty="0">
              <a:latin typeface="+mn-lt"/>
            </a:endParaRPr>
          </a:p>
        </p:txBody>
      </p:sp>
    </p:spTree>
    <p:extLst>
      <p:ext uri="{BB962C8B-B14F-4D97-AF65-F5344CB8AC3E}">
        <p14:creationId xmlns:p14="http://schemas.microsoft.com/office/powerpoint/2010/main" val="253830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Distributed </a:t>
            </a:r>
            <a:r>
              <a:rPr lang="en-US" altLang="en-US" dirty="0"/>
              <a:t>Database Concepts </a:t>
            </a:r>
            <a:r>
              <a:rPr lang="en-US" altLang="en-US" sz="2000" b="0" dirty="0" smtClean="0"/>
              <a:t>(2 </a:t>
            </a:r>
            <a:r>
              <a:rPr lang="en-US" altLang="en-US" sz="2000" b="0" dirty="0"/>
              <a:t>of 2)</a:t>
            </a:r>
            <a:endParaRPr lang="en-IN" dirty="0"/>
          </a:p>
        </p:txBody>
      </p:sp>
      <p:sp>
        <p:nvSpPr>
          <p:cNvPr id="3" name="Text Placeholder 2"/>
          <p:cNvSpPr>
            <a:spLocks noGrp="1"/>
          </p:cNvSpPr>
          <p:nvPr>
            <p:ph type="body" idx="1"/>
          </p:nvPr>
        </p:nvSpPr>
        <p:spPr/>
        <p:txBody>
          <a:bodyPr/>
          <a:lstStyle/>
          <a:p>
            <a:r>
              <a:rPr lang="en-US" altLang="en-US" sz="2400" dirty="0">
                <a:latin typeface="+mn-lt"/>
              </a:rPr>
              <a:t>Local area network</a:t>
            </a:r>
          </a:p>
          <a:p>
            <a:pPr lvl="1"/>
            <a:r>
              <a:rPr lang="en-US" altLang="en-US" sz="2400" dirty="0">
                <a:latin typeface="+mn-lt"/>
              </a:rPr>
              <a:t>Hubs or cables connect sites</a:t>
            </a:r>
          </a:p>
          <a:p>
            <a:r>
              <a:rPr lang="en-US" altLang="en-US" sz="2400" dirty="0">
                <a:latin typeface="+mn-lt"/>
              </a:rPr>
              <a:t>Long-haul or wide area network</a:t>
            </a:r>
          </a:p>
          <a:p>
            <a:pPr lvl="1"/>
            <a:r>
              <a:rPr lang="en-US" altLang="en-US" sz="2400" dirty="0">
                <a:latin typeface="+mn-lt"/>
              </a:rPr>
              <a:t>Telephone lines, cables, wireless, or satellite connections</a:t>
            </a:r>
          </a:p>
          <a:p>
            <a:r>
              <a:rPr lang="en-US" altLang="en-US" sz="2400" dirty="0">
                <a:latin typeface="+mn-lt"/>
              </a:rPr>
              <a:t>Network topology defines communication path</a:t>
            </a:r>
          </a:p>
          <a:p>
            <a:r>
              <a:rPr lang="en-US" altLang="en-US" sz="2400" dirty="0">
                <a:latin typeface="+mn-lt"/>
              </a:rPr>
              <a:t>Transparency</a:t>
            </a:r>
          </a:p>
          <a:p>
            <a:pPr lvl="1"/>
            <a:r>
              <a:rPr lang="en-US" altLang="en-US" sz="2400" dirty="0">
                <a:latin typeface="+mn-lt"/>
              </a:rPr>
              <a:t>Hiding implementation details from the end </a:t>
            </a:r>
            <a:r>
              <a:rPr lang="en-US" altLang="en-US" sz="2400" dirty="0" smtClean="0">
                <a:latin typeface="+mn-lt"/>
              </a:rPr>
              <a:t>user</a:t>
            </a:r>
            <a:endParaRPr lang="en-US" altLang="en-US" sz="2400" dirty="0">
              <a:latin typeface="+mn-lt"/>
            </a:endParaRPr>
          </a:p>
        </p:txBody>
      </p:sp>
    </p:spTree>
    <p:extLst>
      <p:ext uri="{BB962C8B-B14F-4D97-AF65-F5344CB8AC3E}">
        <p14:creationId xmlns:p14="http://schemas.microsoft.com/office/powerpoint/2010/main" val="1975688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Transparency</a:t>
            </a:r>
            <a:endParaRPr lang="en-IN" dirty="0"/>
          </a:p>
        </p:txBody>
      </p:sp>
      <p:sp>
        <p:nvSpPr>
          <p:cNvPr id="3" name="Text Placeholder 2"/>
          <p:cNvSpPr>
            <a:spLocks noGrp="1"/>
          </p:cNvSpPr>
          <p:nvPr>
            <p:ph type="body" idx="1"/>
          </p:nvPr>
        </p:nvSpPr>
        <p:spPr/>
        <p:txBody>
          <a:bodyPr/>
          <a:lstStyle/>
          <a:p>
            <a:r>
              <a:rPr lang="en-US" altLang="en-US" sz="2400" dirty="0">
                <a:latin typeface="+mn-lt"/>
              </a:rPr>
              <a:t>Types of transparency</a:t>
            </a:r>
          </a:p>
          <a:p>
            <a:pPr lvl="1"/>
            <a:r>
              <a:rPr lang="en-US" altLang="en-US" sz="2400" dirty="0">
                <a:latin typeface="+mn-lt"/>
              </a:rPr>
              <a:t>Data organization transparency</a:t>
            </a:r>
          </a:p>
          <a:p>
            <a:pPr lvl="2"/>
            <a:r>
              <a:rPr lang="en-US" altLang="en-US" sz="2400" dirty="0">
                <a:latin typeface="+mn-lt"/>
              </a:rPr>
              <a:t>Location transparency</a:t>
            </a:r>
          </a:p>
          <a:p>
            <a:pPr lvl="2"/>
            <a:r>
              <a:rPr lang="en-US" altLang="en-US" sz="2400" dirty="0">
                <a:latin typeface="+mn-lt"/>
              </a:rPr>
              <a:t>Naming transparency</a:t>
            </a:r>
          </a:p>
          <a:p>
            <a:pPr lvl="1"/>
            <a:r>
              <a:rPr lang="en-US" altLang="en-US" sz="2400" dirty="0">
                <a:latin typeface="+mn-lt"/>
              </a:rPr>
              <a:t>Replication transparency</a:t>
            </a:r>
          </a:p>
          <a:p>
            <a:pPr lvl="1"/>
            <a:r>
              <a:rPr lang="en-US" altLang="en-US" sz="2400" dirty="0">
                <a:latin typeface="+mn-lt"/>
              </a:rPr>
              <a:t>Fragmentation transparency</a:t>
            </a:r>
          </a:p>
          <a:p>
            <a:pPr lvl="2"/>
            <a:r>
              <a:rPr lang="en-US" altLang="en-US" sz="2400" dirty="0">
                <a:latin typeface="+mn-lt"/>
              </a:rPr>
              <a:t>Horizontal fragmentation</a:t>
            </a:r>
          </a:p>
          <a:p>
            <a:pPr lvl="2"/>
            <a:r>
              <a:rPr lang="en-US" altLang="en-US" sz="2400" dirty="0">
                <a:latin typeface="+mn-lt"/>
              </a:rPr>
              <a:t>Vertical fragmentation</a:t>
            </a:r>
          </a:p>
          <a:p>
            <a:pPr lvl="1"/>
            <a:r>
              <a:rPr lang="en-US" altLang="en-US" sz="2400" dirty="0">
                <a:latin typeface="+mn-lt"/>
              </a:rPr>
              <a:t>Design transparency</a:t>
            </a:r>
          </a:p>
          <a:p>
            <a:pPr lvl="1"/>
            <a:r>
              <a:rPr lang="en-US" altLang="en-US" sz="2400" dirty="0">
                <a:latin typeface="+mn-lt"/>
              </a:rPr>
              <a:t>Execution </a:t>
            </a:r>
            <a:r>
              <a:rPr lang="en-US" altLang="en-US" sz="2400" dirty="0" smtClean="0">
                <a:latin typeface="+mn-lt"/>
              </a:rPr>
              <a:t>transparency</a:t>
            </a:r>
            <a:endParaRPr lang="en-US" altLang="en-US" sz="2400" dirty="0">
              <a:latin typeface="+mn-lt"/>
            </a:endParaRPr>
          </a:p>
        </p:txBody>
      </p:sp>
    </p:spTree>
    <p:extLst>
      <p:ext uri="{BB962C8B-B14F-4D97-AF65-F5344CB8AC3E}">
        <p14:creationId xmlns:p14="http://schemas.microsoft.com/office/powerpoint/2010/main" val="3481503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endParaRPr lang="en-IN" dirty="0"/>
          </a:p>
        </p:txBody>
      </p:sp>
      <p:pic>
        <p:nvPicPr>
          <p:cNvPr id="4" name="Picture 3" descr="A diagram represents a communications network, connected to the following cities: Los Angeles, San Francisco, Chicago the Headquarters, New York, and Atlanta. The features and values of each city are as follows: Los Angeles: EMPLOYEES, Los Angeles; PROJECTS, Los Angeles and San Francisco; WORKS ON, Los Angeles employees. San Francisco: EMPLOYEES, San Francisco and Los Angeles; PROJECTS, San Francisco; WORKS ON, San Francisco employees. Chicago: Employees, Projects and Works on have the value All. New York: EMPLOYEES, New York; PROJECTS, All; WORKS ON, New York employees. Atlanta: EMPLOYEES, Atlanta; PROJECTS, Atlanta; WORKS ON, Atlanta employees. "/>
          <p:cNvPicPr>
            <a:picLocks noChangeAspect="1"/>
          </p:cNvPicPr>
          <p:nvPr/>
        </p:nvPicPr>
        <p:blipFill>
          <a:blip r:embed="rId2"/>
          <a:stretch>
            <a:fillRect/>
          </a:stretch>
        </p:blipFill>
        <p:spPr>
          <a:xfrm>
            <a:off x="909010" y="1555873"/>
            <a:ext cx="7325981" cy="3978848"/>
          </a:xfrm>
          <a:prstGeom prst="rect">
            <a:avLst/>
          </a:prstGeom>
        </p:spPr>
      </p:pic>
      <p:sp>
        <p:nvSpPr>
          <p:cNvPr id="3" name="Text Placeholder 2"/>
          <p:cNvSpPr>
            <a:spLocks noGrp="1"/>
          </p:cNvSpPr>
          <p:nvPr>
            <p:ph type="body" idx="1"/>
          </p:nvPr>
        </p:nvSpPr>
        <p:spPr>
          <a:xfrm>
            <a:off x="457200" y="5777944"/>
            <a:ext cx="8229600" cy="465592"/>
          </a:xfrm>
        </p:spPr>
        <p:txBody>
          <a:bodyPr/>
          <a:lstStyle/>
          <a:p>
            <a:pPr marL="0" indent="0">
              <a:buNone/>
            </a:pPr>
            <a:r>
              <a:rPr lang="en-US" sz="1800" dirty="0">
                <a:latin typeface="+mn-lt"/>
              </a:rPr>
              <a:t>Figure 23.1 Data distribution and replication among distributed </a:t>
            </a:r>
            <a:r>
              <a:rPr lang="en-US" sz="1800" dirty="0" smtClean="0">
                <a:latin typeface="+mn-lt"/>
              </a:rPr>
              <a:t>databases</a:t>
            </a:r>
            <a:endParaRPr lang="en-US" sz="1800" dirty="0">
              <a:latin typeface="+mn-lt"/>
            </a:endParaRPr>
          </a:p>
        </p:txBody>
      </p:sp>
    </p:spTree>
    <p:extLst>
      <p:ext uri="{BB962C8B-B14F-4D97-AF65-F5344CB8AC3E}">
        <p14:creationId xmlns:p14="http://schemas.microsoft.com/office/powerpoint/2010/main" val="89147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Availability and Reliability</a:t>
            </a:r>
            <a:endParaRPr lang="en-IN" dirty="0"/>
          </a:p>
        </p:txBody>
      </p:sp>
      <p:sp>
        <p:nvSpPr>
          <p:cNvPr id="3" name="Text Placeholder 2"/>
          <p:cNvSpPr>
            <a:spLocks noGrp="1"/>
          </p:cNvSpPr>
          <p:nvPr>
            <p:ph type="body" idx="1"/>
          </p:nvPr>
        </p:nvSpPr>
        <p:spPr/>
        <p:txBody>
          <a:bodyPr/>
          <a:lstStyle/>
          <a:p>
            <a:r>
              <a:rPr lang="en-US" altLang="en-US" sz="2400" dirty="0">
                <a:latin typeface="+mn-lt"/>
              </a:rPr>
              <a:t>Availability</a:t>
            </a:r>
          </a:p>
          <a:p>
            <a:pPr lvl="1"/>
            <a:r>
              <a:rPr lang="en-US" sz="2400" dirty="0">
                <a:latin typeface="+mn-lt"/>
              </a:rPr>
              <a:t>Probability that the system is continuously available during a time interval</a:t>
            </a:r>
            <a:endParaRPr lang="en-US" altLang="en-US" sz="2400" dirty="0">
              <a:latin typeface="+mn-lt"/>
            </a:endParaRPr>
          </a:p>
          <a:p>
            <a:r>
              <a:rPr lang="en-US" altLang="en-US" sz="2400" dirty="0">
                <a:latin typeface="+mn-lt"/>
              </a:rPr>
              <a:t>Reliability</a:t>
            </a:r>
          </a:p>
          <a:p>
            <a:pPr lvl="1"/>
            <a:r>
              <a:rPr lang="en-US" altLang="en-US" sz="2400" dirty="0">
                <a:latin typeface="+mn-lt"/>
              </a:rPr>
              <a:t>Probability that the system is running (not down) at a certain time point</a:t>
            </a:r>
          </a:p>
          <a:p>
            <a:r>
              <a:rPr lang="en-US" altLang="en-US" sz="2400" dirty="0">
                <a:latin typeface="+mn-lt"/>
              </a:rPr>
              <a:t>Both directly related to faults, errors, and failures</a:t>
            </a:r>
          </a:p>
          <a:p>
            <a:r>
              <a:rPr lang="en-US" altLang="en-US" sz="2400" dirty="0">
                <a:latin typeface="+mn-lt"/>
              </a:rPr>
              <a:t>Fault-tolerant </a:t>
            </a:r>
            <a:r>
              <a:rPr lang="en-US" altLang="en-US" sz="2400" dirty="0" smtClean="0">
                <a:latin typeface="+mn-lt"/>
              </a:rPr>
              <a:t>approaches</a:t>
            </a:r>
            <a:endParaRPr lang="en-US" altLang="en-US" sz="2400" dirty="0">
              <a:latin typeface="+mn-lt"/>
            </a:endParaRPr>
          </a:p>
        </p:txBody>
      </p:sp>
    </p:spTree>
    <p:extLst>
      <p:ext uri="{BB962C8B-B14F-4D97-AF65-F5344CB8AC3E}">
        <p14:creationId xmlns:p14="http://schemas.microsoft.com/office/powerpoint/2010/main" val="1661905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and Partition Tolerance</a:t>
            </a:r>
            <a:endParaRPr lang="en-IN" dirty="0"/>
          </a:p>
        </p:txBody>
      </p:sp>
      <p:sp>
        <p:nvSpPr>
          <p:cNvPr id="3" name="Text Placeholder 2"/>
          <p:cNvSpPr>
            <a:spLocks noGrp="1"/>
          </p:cNvSpPr>
          <p:nvPr>
            <p:ph type="body" idx="1"/>
          </p:nvPr>
        </p:nvSpPr>
        <p:spPr/>
        <p:txBody>
          <a:bodyPr/>
          <a:lstStyle/>
          <a:p>
            <a:r>
              <a:rPr lang="en-US" sz="2400" dirty="0">
                <a:latin typeface="+mn-lt"/>
              </a:rPr>
              <a:t>Horizontal scalability</a:t>
            </a:r>
          </a:p>
          <a:p>
            <a:pPr lvl="1"/>
            <a:r>
              <a:rPr lang="en-US" sz="2400" dirty="0">
                <a:latin typeface="+mn-lt"/>
              </a:rPr>
              <a:t>Expanding the number of nodes in a distributed system</a:t>
            </a:r>
          </a:p>
          <a:p>
            <a:r>
              <a:rPr lang="en-US" sz="2400" dirty="0">
                <a:latin typeface="+mn-lt"/>
              </a:rPr>
              <a:t>Vertical scalability</a:t>
            </a:r>
          </a:p>
          <a:p>
            <a:pPr lvl="1"/>
            <a:r>
              <a:rPr lang="en-US" sz="2400" dirty="0">
                <a:latin typeface="+mn-lt"/>
              </a:rPr>
              <a:t>Expanding capacity of the individual nodes</a:t>
            </a:r>
          </a:p>
          <a:p>
            <a:r>
              <a:rPr lang="en-US" sz="2400" dirty="0">
                <a:latin typeface="+mn-lt"/>
              </a:rPr>
              <a:t>Partition tolerance</a:t>
            </a:r>
          </a:p>
          <a:p>
            <a:pPr lvl="1"/>
            <a:r>
              <a:rPr lang="en-US" sz="2400" dirty="0">
                <a:latin typeface="+mn-lt"/>
              </a:rPr>
              <a:t>System should have the capacity to continue operating while the network is </a:t>
            </a:r>
            <a:r>
              <a:rPr lang="en-US" sz="2400" dirty="0" smtClean="0">
                <a:latin typeface="+mn-lt"/>
              </a:rPr>
              <a:t>partitioned</a:t>
            </a:r>
            <a:endParaRPr lang="en-US" sz="2400" dirty="0">
              <a:latin typeface="+mn-lt"/>
            </a:endParaRPr>
          </a:p>
        </p:txBody>
      </p:sp>
    </p:spTree>
    <p:extLst>
      <p:ext uri="{BB962C8B-B14F-4D97-AF65-F5344CB8AC3E}">
        <p14:creationId xmlns:p14="http://schemas.microsoft.com/office/powerpoint/2010/main" val="363452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Autonomy</a:t>
            </a:r>
            <a:endParaRPr lang="en-IN" dirty="0"/>
          </a:p>
        </p:txBody>
      </p:sp>
      <p:sp>
        <p:nvSpPr>
          <p:cNvPr id="3" name="Text Placeholder 2"/>
          <p:cNvSpPr>
            <a:spLocks noGrp="1"/>
          </p:cNvSpPr>
          <p:nvPr>
            <p:ph type="body" idx="1"/>
          </p:nvPr>
        </p:nvSpPr>
        <p:spPr/>
        <p:txBody>
          <a:bodyPr/>
          <a:lstStyle/>
          <a:p>
            <a:r>
              <a:rPr lang="en-US" sz="2400" dirty="0">
                <a:latin typeface="+mn-lt"/>
              </a:rPr>
              <a:t>Determines extent to which individual nodes can operate independently</a:t>
            </a:r>
          </a:p>
          <a:p>
            <a:r>
              <a:rPr lang="en-US" sz="2400" dirty="0">
                <a:latin typeface="+mn-lt"/>
              </a:rPr>
              <a:t>Design autonomy</a:t>
            </a:r>
          </a:p>
          <a:p>
            <a:pPr lvl="1"/>
            <a:r>
              <a:rPr lang="en-US" sz="2400" dirty="0">
                <a:latin typeface="+mn-lt"/>
              </a:rPr>
              <a:t>Independence of data model usage and transaction management techniques among nodes</a:t>
            </a:r>
          </a:p>
          <a:p>
            <a:r>
              <a:rPr lang="en-US" sz="2400" dirty="0">
                <a:latin typeface="+mn-lt"/>
              </a:rPr>
              <a:t>Communication autonomy</a:t>
            </a:r>
          </a:p>
          <a:p>
            <a:pPr lvl="1"/>
            <a:r>
              <a:rPr lang="en-US" sz="2400" dirty="0">
                <a:latin typeface="+mn-lt"/>
              </a:rPr>
              <a:t>Determines the extent to which each node can decide on sharing information with other nodes</a:t>
            </a:r>
          </a:p>
          <a:p>
            <a:r>
              <a:rPr lang="en-US" sz="2400" dirty="0">
                <a:latin typeface="+mn-lt"/>
              </a:rPr>
              <a:t>Execution autonomy</a:t>
            </a:r>
          </a:p>
          <a:p>
            <a:pPr lvl="1"/>
            <a:r>
              <a:rPr lang="en-US" sz="2400" dirty="0">
                <a:latin typeface="+mn-lt"/>
              </a:rPr>
              <a:t>Independence of users to act as they </a:t>
            </a:r>
            <a:r>
              <a:rPr lang="en-US" sz="2400" dirty="0" smtClean="0">
                <a:latin typeface="+mn-lt"/>
              </a:rPr>
              <a:t>please</a:t>
            </a:r>
            <a:endParaRPr lang="en-US" sz="2400" dirty="0">
              <a:latin typeface="+mn-lt"/>
            </a:endParaRPr>
          </a:p>
        </p:txBody>
      </p:sp>
    </p:spTree>
    <p:extLst>
      <p:ext uri="{BB962C8B-B14F-4D97-AF65-F5344CB8AC3E}">
        <p14:creationId xmlns:p14="http://schemas.microsoft.com/office/powerpoint/2010/main" val="410189574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8023</TotalTime>
  <Words>1732</Words>
  <Application>Microsoft Office PowerPoint</Application>
  <PresentationFormat>On-screen Show (4:3)</PresentationFormat>
  <Paragraphs>267</Paragraphs>
  <Slides>40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Noto Sans Symbols</vt:lpstr>
      <vt:lpstr>Times New Roman</vt:lpstr>
      <vt:lpstr>Verdana</vt:lpstr>
      <vt:lpstr>508 Lecture</vt:lpstr>
      <vt:lpstr>1_508 Lecture</vt:lpstr>
      <vt:lpstr>Fundamentals of Database Systems</vt:lpstr>
      <vt:lpstr>Introduction</vt:lpstr>
      <vt:lpstr>23.1 Distributed Database Concepts (1 of 2)</vt:lpstr>
      <vt:lpstr>Distributed Database Concepts (2 of 2)</vt:lpstr>
      <vt:lpstr>Transparency</vt:lpstr>
      <vt:lpstr>Distributed Databases</vt:lpstr>
      <vt:lpstr>Availability and Reliability</vt:lpstr>
      <vt:lpstr>Scalability and Partition Tolerance</vt:lpstr>
      <vt:lpstr>Autonomy</vt:lpstr>
      <vt:lpstr>Advantages of Distributed Databases</vt:lpstr>
      <vt:lpstr>23.2 Data Fragmentation, Replication, and Allocation Techniques for Distributed Database Design</vt:lpstr>
      <vt:lpstr>Data Fragmentation (1 of 2)</vt:lpstr>
      <vt:lpstr>Data Fragmentation (2 of 2)</vt:lpstr>
      <vt:lpstr>Data Replication and Allocation (1 of 2)</vt:lpstr>
      <vt:lpstr>Data Replication and Allocation (2 of 2)</vt:lpstr>
      <vt:lpstr>Example of Fragmentation, Allocation, and Replication</vt:lpstr>
      <vt:lpstr>23.3 Overview of Concurrency Control and Recovery in Distributed Databases</vt:lpstr>
      <vt:lpstr>Distributed Concurrency Control Based on a Distinguished Copy of a Data Item</vt:lpstr>
      <vt:lpstr>Distributed Concurrency Control Based on Voting</vt:lpstr>
      <vt:lpstr>Distributed Recovery</vt:lpstr>
      <vt:lpstr>23.4 Overview of Transaction Management in Distributed Databases</vt:lpstr>
      <vt:lpstr>Commit Protocols</vt:lpstr>
      <vt:lpstr>23.5 Query Processing and Optimization in Distributed Databases (1 of 4)</vt:lpstr>
      <vt:lpstr>Query Processing and Optimization in Distributed Databases (2 of 4)</vt:lpstr>
      <vt:lpstr>Query Processing and Optimization in Distributed Databases (3 of 4)</vt:lpstr>
      <vt:lpstr>Query Processing and Optimization in Distributed Databases (4 of 4)</vt:lpstr>
      <vt:lpstr>23.6 Types of Distributed Database Systems (1 of 4)</vt:lpstr>
      <vt:lpstr>Classification of Distributed Databases</vt:lpstr>
      <vt:lpstr>Types of Distributed Database Systems (2 of 4)</vt:lpstr>
      <vt:lpstr>Types of Distributed Database Systems (3 of 4)</vt:lpstr>
      <vt:lpstr>Types of Distributed Database Systems (4 of 4)</vt:lpstr>
      <vt:lpstr>23.7 Distributed Database Architectures</vt:lpstr>
      <vt:lpstr>Database System Architectures</vt:lpstr>
      <vt:lpstr>General Architecture of Pure Distributed Databases</vt:lpstr>
      <vt:lpstr>Schema Architecture of Distributed Databases</vt:lpstr>
      <vt:lpstr>Federated Database Schema Architecture</vt:lpstr>
      <vt:lpstr>An Overview of Three-Tier Client/Server Architecture</vt:lpstr>
      <vt:lpstr>23.8 Distributed Catalog Management</vt:lpstr>
      <vt:lpstr>23.9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715</cp:revision>
  <dcterms:modified xsi:type="dcterms:W3CDTF">2018-04-23T06:26:55Z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