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45"/>
  </p:notesMasterIdLst>
  <p:handoutMasterIdLst>
    <p:handoutMasterId r:id="rId46"/>
  </p:handoutMasterIdLst>
  <p:sldIdLst>
    <p:sldId id="301" r:id="rId3"/>
    <p:sldId id="307" r:id="rId4"/>
    <p:sldId id="308" r:id="rId5"/>
    <p:sldId id="309" r:id="rId6"/>
    <p:sldId id="310" r:id="rId7"/>
    <p:sldId id="311" r:id="rId8"/>
    <p:sldId id="355" r:id="rId9"/>
    <p:sldId id="313" r:id="rId10"/>
    <p:sldId id="314" r:id="rId11"/>
    <p:sldId id="315" r:id="rId12"/>
    <p:sldId id="316" r:id="rId13"/>
    <p:sldId id="317" r:id="rId14"/>
    <p:sldId id="318" r:id="rId15"/>
    <p:sldId id="319" r:id="rId16"/>
    <p:sldId id="320" r:id="rId17"/>
    <p:sldId id="321" r:id="rId18"/>
    <p:sldId id="322" r:id="rId19"/>
    <p:sldId id="323" r:id="rId20"/>
    <p:sldId id="324" r:id="rId21"/>
    <p:sldId id="325" r:id="rId22"/>
    <p:sldId id="326" r:id="rId23"/>
    <p:sldId id="327" r:id="rId24"/>
    <p:sldId id="328" r:id="rId25"/>
    <p:sldId id="329" r:id="rId26"/>
    <p:sldId id="330" r:id="rId27"/>
    <p:sldId id="331" r:id="rId28"/>
    <p:sldId id="332" r:id="rId29"/>
    <p:sldId id="333" r:id="rId30"/>
    <p:sldId id="334" r:id="rId31"/>
    <p:sldId id="335" r:id="rId32"/>
    <p:sldId id="336" r:id="rId33"/>
    <p:sldId id="337" r:id="rId34"/>
    <p:sldId id="338" r:id="rId35"/>
    <p:sldId id="339" r:id="rId36"/>
    <p:sldId id="340" r:id="rId37"/>
    <p:sldId id="341" r:id="rId38"/>
    <p:sldId id="342" r:id="rId39"/>
    <p:sldId id="343" r:id="rId40"/>
    <p:sldId id="344" r:id="rId41"/>
    <p:sldId id="345" r:id="rId42"/>
    <p:sldId id="346" r:id="rId43"/>
    <p:sldId id="306" r:id="rId4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662" autoAdjust="0"/>
    <p:restoredTop sz="94343" autoAdjust="0"/>
  </p:normalViewPr>
  <p:slideViewPr>
    <p:cSldViewPr snapToGrid="0" snapToObjects="1">
      <p:cViewPr varScale="1">
        <p:scale>
          <a:sx n="101" d="100"/>
          <a:sy n="101" d="100"/>
        </p:scale>
        <p:origin x="1626" y="108"/>
      </p:cViewPr>
      <p:guideLst>
        <p:guide orient="horz" pos="2160"/>
        <p:guide pos="2880"/>
      </p:guideLst>
    </p:cSldViewPr>
  </p:slideViewPr>
  <p:outlineViewPr>
    <p:cViewPr>
      <p:scale>
        <a:sx n="33" d="100"/>
        <a:sy n="33" d="100"/>
      </p:scale>
      <p:origin x="0" y="-32796"/>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4/23/2018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3511794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3">
            <a:alphaModFix/>
          </a:blip>
          <a:srcRect/>
          <a:stretch/>
        </p:blipFill>
        <p:spPr>
          <a:xfrm>
            <a:off x="443972" y="6429709"/>
            <a:ext cx="917999" cy="279914"/>
          </a:xfrm>
          <a:prstGeom prst="rect">
            <a:avLst/>
          </a:prstGeom>
          <a:noFill/>
          <a:ln>
            <a:noFill/>
          </a:ln>
        </p:spPr>
      </p:pic>
      <p:sp>
        <p:nvSpPr>
          <p:cNvPr id="9" name="Text Placeholder 5"/>
          <p:cNvSpPr txBox="1">
            <a:spLocks/>
          </p:cNvSpPr>
          <p:nvPr userDrawn="1"/>
        </p:nvSpPr>
        <p:spPr>
          <a:xfrm>
            <a:off x="2743200" y="6474315"/>
            <a:ext cx="6077663" cy="22938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altLang="en-US" sz="1200" dirty="0" smtClean="0">
                <a:solidFill>
                  <a:schemeClr val="tx1"/>
                </a:solidFill>
                <a:latin typeface="Verdana"/>
                <a:ea typeface="Verdana" panose="020B0604030504040204" pitchFamily="34" charset="0"/>
                <a:cs typeface="Verdana" panose="020B0604030504040204" pitchFamily="34" charset="0"/>
              </a:rPr>
              <a:t>Copyright © 2016, 2011, 2007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363663" cy="622828"/>
          </a:xfrm>
        </p:spPr>
        <p:txBody>
          <a:bodyPr/>
          <a:lstStyle/>
          <a:p>
            <a:r>
              <a:rPr lang="en-US" dirty="0" smtClean="0"/>
              <a:t>Fundamentals of Database Systems</a:t>
            </a:r>
            <a:endParaRPr lang="en-US" dirty="0">
              <a:solidFill>
                <a:schemeClr val="tx2"/>
              </a:solidFill>
            </a:endParaRPr>
          </a:p>
        </p:txBody>
      </p:sp>
      <p:sp>
        <p:nvSpPr>
          <p:cNvPr id="3" name="Text Placeholder 2"/>
          <p:cNvSpPr>
            <a:spLocks noGrp="1"/>
          </p:cNvSpPr>
          <p:nvPr>
            <p:ph type="body" idx="1"/>
          </p:nvPr>
        </p:nvSpPr>
        <p:spPr>
          <a:xfrm>
            <a:off x="457200" y="919554"/>
            <a:ext cx="8229600" cy="478970"/>
          </a:xfrm>
        </p:spPr>
        <p:txBody>
          <a:bodyPr/>
          <a:lstStyle/>
          <a:p>
            <a:r>
              <a:rPr lang="en-US" dirty="0" smtClean="0">
                <a:latin typeface="+mn-lt"/>
              </a:rPr>
              <a:t>Seventh</a:t>
            </a:r>
            <a:r>
              <a:rPr lang="en-US" dirty="0">
                <a:latin typeface="+mn-lt"/>
              </a:rPr>
              <a:t> </a:t>
            </a:r>
            <a:r>
              <a:rPr lang="en-US" dirty="0" smtClean="0">
                <a:latin typeface="+mn-lt"/>
              </a:rPr>
              <a:t>Edition</a:t>
            </a:r>
            <a:endParaRPr lang="en-US" dirty="0">
              <a:latin typeface="+mn-lt"/>
            </a:endParaRPr>
          </a:p>
        </p:txBody>
      </p:sp>
      <p:sp>
        <p:nvSpPr>
          <p:cNvPr id="4" name="Text Placeholder 3"/>
          <p:cNvSpPr>
            <a:spLocks noGrp="1"/>
          </p:cNvSpPr>
          <p:nvPr>
            <p:ph type="body" idx="2"/>
          </p:nvPr>
        </p:nvSpPr>
        <p:spPr>
          <a:xfrm>
            <a:off x="5029200" y="1930400"/>
            <a:ext cx="3657600" cy="1094683"/>
          </a:xfrm>
        </p:spPr>
        <p:txBody>
          <a:bodyPr/>
          <a:lstStyle/>
          <a:p>
            <a:pPr lvl="0" algn="ctr"/>
            <a:r>
              <a:rPr lang="en-US" b="1" dirty="0">
                <a:latin typeface="+mn-lt"/>
              </a:rPr>
              <a:t>Chapter </a:t>
            </a:r>
            <a:r>
              <a:rPr lang="en-US" b="1" dirty="0" smtClean="0">
                <a:latin typeface="+mn-lt"/>
              </a:rPr>
              <a:t>24</a:t>
            </a:r>
            <a:endParaRPr lang="en-US" b="1" dirty="0">
              <a:latin typeface="+mn-lt"/>
            </a:endParaRPr>
          </a:p>
        </p:txBody>
      </p:sp>
      <p:sp>
        <p:nvSpPr>
          <p:cNvPr id="5" name="Text Placeholder 4"/>
          <p:cNvSpPr>
            <a:spLocks noGrp="1"/>
          </p:cNvSpPr>
          <p:nvPr>
            <p:ph type="body" idx="3"/>
          </p:nvPr>
        </p:nvSpPr>
        <p:spPr>
          <a:xfrm>
            <a:off x="5353812" y="3072269"/>
            <a:ext cx="3008376" cy="1307707"/>
          </a:xfrm>
        </p:spPr>
        <p:txBody>
          <a:bodyPr/>
          <a:lstStyle/>
          <a:p>
            <a:pPr algn="ctr"/>
            <a:r>
              <a:rPr lang="en-US" altLang="en-US" dirty="0" smtClean="0">
                <a:latin typeface="+mn-lt"/>
              </a:rPr>
              <a:t>N</a:t>
            </a:r>
            <a:r>
              <a:rPr lang="en-US" altLang="en-US" sz="100" dirty="0" smtClean="0">
                <a:latin typeface="+mn-lt"/>
              </a:rPr>
              <a:t> </a:t>
            </a:r>
            <a:r>
              <a:rPr lang="en-US" altLang="en-US" dirty="0" smtClean="0">
                <a:latin typeface="+mn-lt"/>
              </a:rPr>
              <a:t>O</a:t>
            </a:r>
            <a:r>
              <a:rPr lang="en-US" altLang="en-US" sz="100" dirty="0" smtClean="0">
                <a:latin typeface="+mn-lt"/>
              </a:rPr>
              <a:t> </a:t>
            </a:r>
            <a:r>
              <a:rPr lang="en-US" altLang="en-US" dirty="0" smtClean="0">
                <a:latin typeface="+mn-lt"/>
              </a:rPr>
              <a:t>S</a:t>
            </a:r>
            <a:r>
              <a:rPr lang="en-US" altLang="en-US" sz="100" dirty="0" smtClean="0">
                <a:latin typeface="+mn-lt"/>
              </a:rPr>
              <a:t> </a:t>
            </a:r>
            <a:r>
              <a:rPr lang="en-US" altLang="en-US" dirty="0" smtClean="0">
                <a:latin typeface="+mn-lt"/>
              </a:rPr>
              <a:t>Q</a:t>
            </a:r>
            <a:r>
              <a:rPr lang="en-US" altLang="en-US" sz="100" dirty="0" smtClean="0">
                <a:latin typeface="+mn-lt"/>
              </a:rPr>
              <a:t> </a:t>
            </a:r>
            <a:r>
              <a:rPr lang="en-US" altLang="en-US" dirty="0" smtClean="0">
                <a:latin typeface="+mn-lt"/>
              </a:rPr>
              <a:t>L Databases and </a:t>
            </a:r>
            <a:r>
              <a:rPr lang="en-US" altLang="en-US" dirty="0">
                <a:latin typeface="+mn-lt"/>
              </a:rPr>
              <a:t>Big Data Storage </a:t>
            </a:r>
            <a:r>
              <a:rPr lang="en-US" altLang="en-US" dirty="0" smtClean="0">
                <a:latin typeface="+mn-lt"/>
              </a:rPr>
              <a:t>Systems</a:t>
            </a:r>
            <a:endParaRPr lang="en-US" altLang="en-US" dirty="0">
              <a:latin typeface="+mn-lt"/>
            </a:endParaRPr>
          </a:p>
        </p:txBody>
      </p:sp>
      <p:pic>
        <p:nvPicPr>
          <p:cNvPr id="7" name="Picture 6" descr="Front Cover: Fundamentals of Database Systems Seventh Edition by Elmasri and Navath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269" y="1650252"/>
            <a:ext cx="3709401" cy="4515437"/>
          </a:xfrm>
          <a:prstGeom prst="rect">
            <a:avLst/>
          </a:prstGeom>
          <a:ln w="9525">
            <a:solidFill>
              <a:schemeClr val="tx1"/>
            </a:solidFill>
          </a:ln>
        </p:spPr>
      </p:pic>
      <p:sp>
        <p:nvSpPr>
          <p:cNvPr id="6" name="Text Placeholder 5"/>
          <p:cNvSpPr>
            <a:spLocks noGrp="1"/>
          </p:cNvSpPr>
          <p:nvPr>
            <p:ph type="body" idx="13"/>
          </p:nvPr>
        </p:nvSpPr>
        <p:spPr>
          <a:xfrm>
            <a:off x="2743200" y="6474315"/>
            <a:ext cx="6077663" cy="229382"/>
          </a:xfrm>
        </p:spPr>
        <p:txBody>
          <a:bodyPr anchor="ctr"/>
          <a:lstStyle/>
          <a:p>
            <a:r>
              <a:rPr lang="en-US" altLang="en-US" sz="1200" dirty="0" smtClean="0">
                <a:solidFill>
                  <a:schemeClr val="tx1"/>
                </a:solidFill>
                <a:latin typeface="Verdana"/>
                <a:ea typeface="Verdana" panose="020B0604030504040204" pitchFamily="34" charset="0"/>
                <a:cs typeface="Verdana" panose="020B0604030504040204" pitchFamily="34" charset="0"/>
              </a:rPr>
              <a:t>Copyright © 2016, 2011, 2007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40415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The CAP </a:t>
            </a:r>
            <a:r>
              <a:rPr lang="en-US" altLang="en-US" dirty="0"/>
              <a:t>Theorem </a:t>
            </a:r>
            <a:r>
              <a:rPr lang="en-US" altLang="en-US" sz="2000" b="0" dirty="0" smtClean="0"/>
              <a:t>(2 </a:t>
            </a:r>
            <a:r>
              <a:rPr lang="en-US" altLang="en-US" sz="2000" b="0" dirty="0"/>
              <a:t>of 2)</a:t>
            </a:r>
            <a:endParaRPr lang="en-US" dirty="0"/>
          </a:p>
        </p:txBody>
      </p:sp>
      <p:sp>
        <p:nvSpPr>
          <p:cNvPr id="3" name="Text Placeholder 2"/>
          <p:cNvSpPr>
            <a:spLocks noGrp="1"/>
          </p:cNvSpPr>
          <p:nvPr>
            <p:ph type="body" idx="1"/>
          </p:nvPr>
        </p:nvSpPr>
        <p:spPr/>
        <p:txBody>
          <a:bodyPr/>
          <a:lstStyle/>
          <a:p>
            <a:r>
              <a:rPr lang="en-US" sz="2400" dirty="0">
                <a:latin typeface="+mn-lt"/>
              </a:rPr>
              <a:t>Designer can choose two of three to guarantee</a:t>
            </a:r>
          </a:p>
          <a:p>
            <a:pPr lvl="1"/>
            <a:r>
              <a:rPr lang="en-US" altLang="en-US" sz="2400" dirty="0">
                <a:latin typeface="+mn-lt"/>
              </a:rPr>
              <a:t>Weaker consistency level is often acceptable in </a:t>
            </a:r>
            <a:r>
              <a:rPr lang="en-US" altLang="en-US" sz="2400" dirty="0" smtClean="0">
                <a:latin typeface="+mn-lt"/>
              </a:rPr>
              <a:t>N</a:t>
            </a:r>
            <a:r>
              <a:rPr lang="en-US" altLang="en-US" sz="100" dirty="0" smtClean="0">
                <a:latin typeface="+mn-lt"/>
              </a:rPr>
              <a:t> </a:t>
            </a:r>
            <a:r>
              <a:rPr lang="en-US" altLang="en-US" sz="2400" dirty="0" smtClean="0">
                <a:latin typeface="+mn-lt"/>
              </a:rPr>
              <a:t>O</a:t>
            </a:r>
            <a:r>
              <a:rPr lang="en-US" altLang="en-US" sz="100" dirty="0" smtClean="0">
                <a:latin typeface="+mn-lt"/>
              </a:rPr>
              <a:t> </a:t>
            </a:r>
            <a:r>
              <a:rPr lang="en-US" altLang="en-US" sz="2400" dirty="0">
                <a:latin typeface="+mn-lt"/>
              </a:rPr>
              <a:t>S</a:t>
            </a:r>
            <a:r>
              <a:rPr lang="en-US" altLang="en-US" sz="100" dirty="0">
                <a:latin typeface="+mn-lt"/>
              </a:rPr>
              <a:t> </a:t>
            </a:r>
            <a:r>
              <a:rPr lang="en-US" altLang="en-US" sz="2400" dirty="0">
                <a:latin typeface="+mn-lt"/>
              </a:rPr>
              <a:t>Q</a:t>
            </a:r>
            <a:r>
              <a:rPr lang="en-US" altLang="en-US" sz="100" dirty="0">
                <a:latin typeface="+mn-lt"/>
              </a:rPr>
              <a:t> </a:t>
            </a:r>
            <a:r>
              <a:rPr lang="en-US" altLang="en-US" sz="2400" dirty="0">
                <a:latin typeface="+mn-lt"/>
              </a:rPr>
              <a:t>L</a:t>
            </a:r>
            <a:r>
              <a:rPr lang="en-US" altLang="en-US" sz="2400" dirty="0" smtClean="0">
                <a:latin typeface="+mn-lt"/>
              </a:rPr>
              <a:t> </a:t>
            </a:r>
            <a:r>
              <a:rPr lang="en-US" altLang="en-US" sz="2400" dirty="0">
                <a:latin typeface="+mn-lt"/>
              </a:rPr>
              <a:t>distributed data store</a:t>
            </a:r>
          </a:p>
          <a:p>
            <a:pPr lvl="1"/>
            <a:r>
              <a:rPr lang="en-US" altLang="en-US" sz="2400" dirty="0">
                <a:latin typeface="+mn-lt"/>
              </a:rPr>
              <a:t>Guaranteeing availability and partition tolerance more important</a:t>
            </a:r>
          </a:p>
          <a:p>
            <a:pPr lvl="1"/>
            <a:r>
              <a:rPr lang="en-US" altLang="en-US" sz="2400" dirty="0">
                <a:latin typeface="+mn-lt"/>
              </a:rPr>
              <a:t>Eventual consistency often </a:t>
            </a:r>
            <a:r>
              <a:rPr lang="en-US" altLang="en-US" sz="2400" dirty="0" smtClean="0">
                <a:latin typeface="+mn-lt"/>
              </a:rPr>
              <a:t>adopted</a:t>
            </a:r>
            <a:endParaRPr lang="en-US" altLang="en-US" sz="2400" dirty="0">
              <a:latin typeface="+mn-lt"/>
            </a:endParaRPr>
          </a:p>
        </p:txBody>
      </p:sp>
    </p:spTree>
    <p:extLst>
      <p:ext uri="{BB962C8B-B14F-4D97-AF65-F5344CB8AC3E}">
        <p14:creationId xmlns:p14="http://schemas.microsoft.com/office/powerpoint/2010/main" val="1638827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24.3 Document-Based N</a:t>
            </a:r>
            <a:r>
              <a:rPr lang="en-US" altLang="en-US" sz="100" dirty="0" smtClean="0"/>
              <a:t> </a:t>
            </a:r>
            <a:r>
              <a:rPr lang="en-US" altLang="en-US" dirty="0" smtClean="0"/>
              <a:t>O</a:t>
            </a:r>
            <a:r>
              <a:rPr lang="en-US" altLang="en-US" sz="100" dirty="0" smtClean="0"/>
              <a:t> </a:t>
            </a:r>
            <a:r>
              <a:rPr lang="en-US" altLang="en-US" dirty="0" smtClean="0"/>
              <a:t>S</a:t>
            </a:r>
            <a:r>
              <a:rPr lang="en-US" altLang="en-US" sz="100" dirty="0" smtClean="0"/>
              <a:t> </a:t>
            </a:r>
            <a:r>
              <a:rPr lang="en-US" altLang="en-US" dirty="0" smtClean="0"/>
              <a:t>Q</a:t>
            </a:r>
            <a:r>
              <a:rPr lang="en-US" altLang="en-US" sz="100" dirty="0" smtClean="0"/>
              <a:t> </a:t>
            </a:r>
            <a:r>
              <a:rPr lang="en-US" altLang="en-US" dirty="0" smtClean="0"/>
              <a:t>L </a:t>
            </a:r>
            <a:r>
              <a:rPr lang="en-US" altLang="en-US" dirty="0"/>
              <a:t>Systems and </a:t>
            </a:r>
            <a:r>
              <a:rPr lang="en-US" altLang="en-US" dirty="0" smtClean="0"/>
              <a:t>Mongo</a:t>
            </a:r>
            <a:r>
              <a:rPr lang="en-US" altLang="en-US" sz="100" dirty="0" smtClean="0"/>
              <a:t> </a:t>
            </a:r>
            <a:r>
              <a:rPr lang="en-US" altLang="en-US" dirty="0" smtClean="0"/>
              <a:t>D</a:t>
            </a:r>
            <a:r>
              <a:rPr lang="en-US" altLang="en-US" sz="100" dirty="0" smtClean="0"/>
              <a:t> </a:t>
            </a:r>
            <a:r>
              <a:rPr lang="en-US" altLang="en-US" dirty="0" smtClean="0"/>
              <a:t>B</a:t>
            </a:r>
            <a:endParaRPr lang="en-US" dirty="0"/>
          </a:p>
        </p:txBody>
      </p:sp>
      <p:sp>
        <p:nvSpPr>
          <p:cNvPr id="3" name="Text Placeholder 2"/>
          <p:cNvSpPr>
            <a:spLocks noGrp="1"/>
          </p:cNvSpPr>
          <p:nvPr>
            <p:ph type="body" idx="1"/>
          </p:nvPr>
        </p:nvSpPr>
        <p:spPr/>
        <p:txBody>
          <a:bodyPr/>
          <a:lstStyle/>
          <a:p>
            <a:r>
              <a:rPr lang="en-US" altLang="en-US" sz="2400" dirty="0">
                <a:latin typeface="+mn-lt"/>
              </a:rPr>
              <a:t>Document stores</a:t>
            </a:r>
          </a:p>
          <a:p>
            <a:pPr lvl="1"/>
            <a:r>
              <a:rPr lang="en-US" altLang="en-US" sz="2400" dirty="0">
                <a:latin typeface="+mn-lt"/>
              </a:rPr>
              <a:t>Collections of similar documents</a:t>
            </a:r>
          </a:p>
          <a:p>
            <a:r>
              <a:rPr lang="en-US" altLang="en-US" sz="2400" dirty="0">
                <a:latin typeface="+mn-lt"/>
              </a:rPr>
              <a:t>Individual documents resemble complex objects or </a:t>
            </a:r>
            <a:r>
              <a:rPr lang="en-US" altLang="en-US" sz="2400" dirty="0" smtClean="0">
                <a:latin typeface="+mn-lt"/>
              </a:rPr>
              <a:t>X</a:t>
            </a:r>
            <a:r>
              <a:rPr lang="en-US" altLang="en-US" sz="100" dirty="0" smtClean="0">
                <a:latin typeface="+mn-lt"/>
              </a:rPr>
              <a:t> </a:t>
            </a:r>
            <a:r>
              <a:rPr lang="en-US" altLang="en-US" sz="2400" dirty="0" smtClean="0">
                <a:latin typeface="+mn-lt"/>
              </a:rPr>
              <a:t>M</a:t>
            </a:r>
            <a:r>
              <a:rPr lang="en-US" altLang="en-US" sz="100" dirty="0" smtClean="0">
                <a:latin typeface="+mn-lt"/>
              </a:rPr>
              <a:t> </a:t>
            </a:r>
            <a:r>
              <a:rPr lang="en-US" altLang="en-US" sz="2400" dirty="0" smtClean="0">
                <a:latin typeface="+mn-lt"/>
              </a:rPr>
              <a:t>L </a:t>
            </a:r>
            <a:r>
              <a:rPr lang="en-US" altLang="en-US" sz="2400" dirty="0">
                <a:latin typeface="+mn-lt"/>
              </a:rPr>
              <a:t>documents</a:t>
            </a:r>
          </a:p>
          <a:p>
            <a:pPr lvl="1"/>
            <a:r>
              <a:rPr lang="en-US" altLang="en-US" sz="2400" dirty="0">
                <a:latin typeface="+mn-lt"/>
              </a:rPr>
              <a:t>Documents are self-describing</a:t>
            </a:r>
          </a:p>
          <a:p>
            <a:pPr lvl="1"/>
            <a:r>
              <a:rPr lang="en-US" altLang="en-US" sz="2400" dirty="0">
                <a:latin typeface="+mn-lt"/>
              </a:rPr>
              <a:t>Can have different data elements</a:t>
            </a:r>
          </a:p>
          <a:p>
            <a:r>
              <a:rPr lang="en-US" altLang="en-US" sz="2400" dirty="0">
                <a:latin typeface="+mn-lt"/>
              </a:rPr>
              <a:t>Documents can be specified in various formats</a:t>
            </a:r>
          </a:p>
          <a:p>
            <a:pPr lvl="1"/>
            <a:r>
              <a:rPr lang="en-US" altLang="en-US" sz="2400" dirty="0" smtClean="0">
                <a:latin typeface="+mn-lt"/>
              </a:rPr>
              <a:t>X</a:t>
            </a:r>
            <a:r>
              <a:rPr lang="en-US" altLang="en-US" sz="100" dirty="0" smtClean="0">
                <a:latin typeface="+mn-lt"/>
              </a:rPr>
              <a:t> </a:t>
            </a:r>
            <a:r>
              <a:rPr lang="en-US" altLang="en-US" sz="2400" dirty="0" smtClean="0">
                <a:latin typeface="+mn-lt"/>
              </a:rPr>
              <a:t>M</a:t>
            </a:r>
            <a:r>
              <a:rPr lang="en-US" altLang="en-US" sz="100" dirty="0" smtClean="0">
                <a:latin typeface="+mn-lt"/>
              </a:rPr>
              <a:t> </a:t>
            </a:r>
            <a:r>
              <a:rPr lang="en-US" altLang="en-US" sz="2400" dirty="0" smtClean="0">
                <a:latin typeface="+mn-lt"/>
              </a:rPr>
              <a:t>L</a:t>
            </a:r>
            <a:endParaRPr lang="en-US" altLang="en-US" sz="2400" dirty="0">
              <a:latin typeface="+mn-lt"/>
            </a:endParaRPr>
          </a:p>
          <a:p>
            <a:pPr lvl="1"/>
            <a:r>
              <a:rPr lang="en-US" altLang="en-US" sz="2400" dirty="0" smtClean="0">
                <a:latin typeface="+mn-lt"/>
              </a:rPr>
              <a:t>J</a:t>
            </a:r>
            <a:r>
              <a:rPr lang="en-US" altLang="en-US" sz="100" dirty="0" smtClean="0">
                <a:latin typeface="+mn-lt"/>
              </a:rPr>
              <a:t> </a:t>
            </a:r>
            <a:r>
              <a:rPr lang="en-US" altLang="en-US" sz="2400" dirty="0" smtClean="0">
                <a:latin typeface="+mn-lt"/>
              </a:rPr>
              <a:t>S</a:t>
            </a:r>
            <a:r>
              <a:rPr lang="en-US" altLang="en-US" sz="100" dirty="0" smtClean="0">
                <a:latin typeface="+mn-lt"/>
              </a:rPr>
              <a:t> </a:t>
            </a:r>
            <a:r>
              <a:rPr lang="en-US" altLang="en-US" sz="2400" dirty="0" smtClean="0">
                <a:latin typeface="+mn-lt"/>
              </a:rPr>
              <a:t>O</a:t>
            </a:r>
            <a:r>
              <a:rPr lang="en-US" altLang="en-US" sz="100" dirty="0" smtClean="0">
                <a:latin typeface="+mn-lt"/>
              </a:rPr>
              <a:t> </a:t>
            </a:r>
            <a:r>
              <a:rPr lang="en-US" altLang="en-US" sz="2400" dirty="0" smtClean="0">
                <a:latin typeface="+mn-lt"/>
              </a:rPr>
              <a:t>N</a:t>
            </a:r>
            <a:endParaRPr lang="en-US" altLang="en-US" sz="2400" dirty="0">
              <a:latin typeface="+mn-lt"/>
            </a:endParaRPr>
          </a:p>
        </p:txBody>
      </p:sp>
    </p:spTree>
    <p:extLst>
      <p:ext uri="{BB962C8B-B14F-4D97-AF65-F5344CB8AC3E}">
        <p14:creationId xmlns:p14="http://schemas.microsoft.com/office/powerpoint/2010/main" val="504207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Mongo</a:t>
            </a:r>
            <a:r>
              <a:rPr lang="en-US" sz="100" dirty="0" smtClean="0"/>
              <a:t> </a:t>
            </a:r>
            <a:r>
              <a:rPr lang="en-US" dirty="0" smtClean="0"/>
              <a:t>D</a:t>
            </a:r>
            <a:r>
              <a:rPr lang="en-US" sz="100" dirty="0" smtClean="0"/>
              <a:t> </a:t>
            </a:r>
            <a:r>
              <a:rPr lang="en-US" dirty="0" smtClean="0"/>
              <a:t>B </a:t>
            </a:r>
            <a:r>
              <a:rPr lang="en-US" dirty="0"/>
              <a:t>Data </a:t>
            </a:r>
            <a:r>
              <a:rPr lang="en-US" dirty="0" smtClean="0"/>
              <a:t>Model </a:t>
            </a:r>
            <a:r>
              <a:rPr lang="en-US" sz="2000" b="0" dirty="0" smtClean="0"/>
              <a:t>(1 of 2)</a:t>
            </a:r>
            <a:endParaRPr lang="en-US" sz="2000" b="0" dirty="0"/>
          </a:p>
        </p:txBody>
      </p:sp>
      <p:sp>
        <p:nvSpPr>
          <p:cNvPr id="3" name="Text Placeholder 2"/>
          <p:cNvSpPr>
            <a:spLocks noGrp="1"/>
          </p:cNvSpPr>
          <p:nvPr>
            <p:ph type="body" idx="1"/>
          </p:nvPr>
        </p:nvSpPr>
        <p:spPr>
          <a:xfrm>
            <a:off x="457200" y="1600200"/>
            <a:ext cx="8229600" cy="2790825"/>
          </a:xfrm>
        </p:spPr>
        <p:txBody>
          <a:bodyPr/>
          <a:lstStyle/>
          <a:p>
            <a:r>
              <a:rPr lang="en-US" sz="2400" dirty="0">
                <a:latin typeface="+mn-lt"/>
              </a:rPr>
              <a:t>Documents stored in binary </a:t>
            </a:r>
            <a:r>
              <a:rPr lang="en-US" sz="2400" dirty="0" smtClean="0">
                <a:latin typeface="+mn-lt"/>
              </a:rPr>
              <a:t>J</a:t>
            </a:r>
            <a:r>
              <a:rPr lang="en-US" sz="100" dirty="0" smtClean="0">
                <a:latin typeface="+mn-lt"/>
              </a:rPr>
              <a:t> </a:t>
            </a:r>
            <a:r>
              <a:rPr lang="en-US" sz="2400" dirty="0" smtClean="0">
                <a:latin typeface="+mn-lt"/>
              </a:rPr>
              <a:t>S</a:t>
            </a:r>
            <a:r>
              <a:rPr lang="en-US" sz="100" dirty="0" smtClean="0">
                <a:latin typeface="+mn-lt"/>
              </a:rPr>
              <a:t> </a:t>
            </a:r>
            <a:r>
              <a:rPr lang="en-US" sz="2400" dirty="0" smtClean="0">
                <a:latin typeface="+mn-lt"/>
              </a:rPr>
              <a:t>O</a:t>
            </a:r>
            <a:r>
              <a:rPr lang="en-US" sz="100" dirty="0" smtClean="0">
                <a:latin typeface="+mn-lt"/>
              </a:rPr>
              <a:t> </a:t>
            </a:r>
            <a:r>
              <a:rPr lang="en-US" sz="2400" dirty="0" smtClean="0">
                <a:latin typeface="+mn-lt"/>
              </a:rPr>
              <a:t>N </a:t>
            </a:r>
            <a:r>
              <a:rPr lang="en-US" sz="2400" dirty="0">
                <a:latin typeface="+mn-lt"/>
              </a:rPr>
              <a:t>(</a:t>
            </a:r>
            <a:r>
              <a:rPr lang="en-US" sz="2400" dirty="0" smtClean="0">
                <a:latin typeface="+mn-lt"/>
              </a:rPr>
              <a:t>B</a:t>
            </a:r>
            <a:r>
              <a:rPr lang="en-US" sz="100" dirty="0" smtClean="0">
                <a:latin typeface="+mn-lt"/>
              </a:rPr>
              <a:t> </a:t>
            </a:r>
            <a:r>
              <a:rPr lang="en-US" sz="2400" dirty="0" smtClean="0">
                <a:latin typeface="+mn-lt"/>
              </a:rPr>
              <a:t>S</a:t>
            </a:r>
            <a:r>
              <a:rPr lang="en-US" sz="100" dirty="0" smtClean="0">
                <a:latin typeface="+mn-lt"/>
              </a:rPr>
              <a:t> </a:t>
            </a:r>
            <a:r>
              <a:rPr lang="en-US" sz="2400" dirty="0" smtClean="0">
                <a:latin typeface="+mn-lt"/>
              </a:rPr>
              <a:t>O</a:t>
            </a:r>
            <a:r>
              <a:rPr lang="en-US" sz="100" dirty="0" smtClean="0">
                <a:latin typeface="+mn-lt"/>
              </a:rPr>
              <a:t> </a:t>
            </a:r>
            <a:r>
              <a:rPr lang="en-US" sz="2400" dirty="0" smtClean="0">
                <a:latin typeface="+mn-lt"/>
              </a:rPr>
              <a:t>N</a:t>
            </a:r>
            <a:r>
              <a:rPr lang="en-US" sz="2400" dirty="0">
                <a:latin typeface="+mn-lt"/>
              </a:rPr>
              <a:t>) format</a:t>
            </a:r>
          </a:p>
          <a:p>
            <a:r>
              <a:rPr lang="en-US" sz="2400" dirty="0">
                <a:latin typeface="+mn-lt"/>
              </a:rPr>
              <a:t>Individual documents stored in a collection</a:t>
            </a:r>
          </a:p>
          <a:p>
            <a:r>
              <a:rPr lang="en-US" sz="2400" dirty="0">
                <a:latin typeface="+mn-lt"/>
              </a:rPr>
              <a:t>Example command</a:t>
            </a:r>
          </a:p>
          <a:p>
            <a:pPr lvl="1"/>
            <a:r>
              <a:rPr lang="en-US" sz="2400" dirty="0">
                <a:latin typeface="+mn-lt"/>
              </a:rPr>
              <a:t>First parameter specifies name of the collection</a:t>
            </a:r>
          </a:p>
          <a:p>
            <a:pPr lvl="1"/>
            <a:r>
              <a:rPr lang="en-US" sz="2400" dirty="0">
                <a:latin typeface="+mn-lt"/>
              </a:rPr>
              <a:t>Collection options include limits on size and number of </a:t>
            </a:r>
            <a:r>
              <a:rPr lang="en-US" sz="2400" dirty="0" smtClean="0">
                <a:latin typeface="+mn-lt"/>
              </a:rPr>
              <a:t>documents</a:t>
            </a:r>
            <a:endParaRPr lang="en-US" sz="2400" dirty="0">
              <a:latin typeface="+mn-lt"/>
            </a:endParaRPr>
          </a:p>
        </p:txBody>
      </p:sp>
      <p:pic>
        <p:nvPicPr>
          <p:cNvPr id="4" name="Picture 3" descr="Computer code reads comma d b period create Collection left parenthesis double quote project double quote comma left brace capped colon true comma size colon 1 3 1 0 7 2 0 comma max colon 500 right brace right parenthesi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248" y="4615867"/>
            <a:ext cx="7201505" cy="236115"/>
          </a:xfrm>
          <a:prstGeom prst="rect">
            <a:avLst/>
          </a:prstGeom>
        </p:spPr>
      </p:pic>
      <p:sp>
        <p:nvSpPr>
          <p:cNvPr id="5" name="Text Placeholder 4"/>
          <p:cNvSpPr>
            <a:spLocks noGrp="1"/>
          </p:cNvSpPr>
          <p:nvPr>
            <p:ph type="body" idx="2"/>
          </p:nvPr>
        </p:nvSpPr>
        <p:spPr>
          <a:xfrm>
            <a:off x="457200" y="4924425"/>
            <a:ext cx="8229600" cy="876300"/>
          </a:xfrm>
        </p:spPr>
        <p:txBody>
          <a:bodyPr/>
          <a:lstStyle/>
          <a:p>
            <a:r>
              <a:rPr lang="en-US" sz="2400" dirty="0">
                <a:latin typeface="+mn-lt"/>
              </a:rPr>
              <a:t>Each document in collection has unique Object</a:t>
            </a:r>
            <a:r>
              <a:rPr lang="en-US" sz="100" dirty="0">
                <a:latin typeface="+mn-lt"/>
              </a:rPr>
              <a:t> </a:t>
            </a:r>
            <a:r>
              <a:rPr lang="en-US" sz="2400" dirty="0">
                <a:latin typeface="+mn-lt"/>
              </a:rPr>
              <a:t>I</a:t>
            </a:r>
            <a:r>
              <a:rPr lang="en-US" sz="100" dirty="0">
                <a:latin typeface="+mn-lt"/>
              </a:rPr>
              <a:t> </a:t>
            </a:r>
            <a:r>
              <a:rPr lang="en-US" sz="2400" dirty="0">
                <a:latin typeface="+mn-lt"/>
              </a:rPr>
              <a:t>D field called _</a:t>
            </a:r>
            <a:r>
              <a:rPr lang="en-US" sz="2400" dirty="0" smtClean="0">
                <a:latin typeface="+mn-lt"/>
              </a:rPr>
              <a:t>id</a:t>
            </a:r>
            <a:endParaRPr lang="en-US" sz="2400" dirty="0">
              <a:latin typeface="+mn-lt"/>
            </a:endParaRPr>
          </a:p>
        </p:txBody>
      </p:sp>
    </p:spTree>
    <p:extLst>
      <p:ext uri="{BB962C8B-B14F-4D97-AF65-F5344CB8AC3E}">
        <p14:creationId xmlns:p14="http://schemas.microsoft.com/office/powerpoint/2010/main" val="763541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Mongo</a:t>
            </a:r>
            <a:r>
              <a:rPr lang="en-US" sz="100" dirty="0"/>
              <a:t> </a:t>
            </a:r>
            <a:r>
              <a:rPr lang="en-US" dirty="0"/>
              <a:t>D</a:t>
            </a:r>
            <a:r>
              <a:rPr lang="en-US" sz="100" dirty="0"/>
              <a:t> </a:t>
            </a:r>
            <a:r>
              <a:rPr lang="en-US" dirty="0"/>
              <a:t>B Data Model </a:t>
            </a:r>
            <a:r>
              <a:rPr lang="en-US" sz="2000" b="0" dirty="0" smtClean="0"/>
              <a:t>(2 </a:t>
            </a:r>
            <a:r>
              <a:rPr lang="en-US" sz="2000" b="0" dirty="0"/>
              <a:t>of 2)</a:t>
            </a:r>
            <a:endParaRPr lang="en-US" dirty="0"/>
          </a:p>
        </p:txBody>
      </p:sp>
      <p:sp>
        <p:nvSpPr>
          <p:cNvPr id="3" name="Text Placeholder 2"/>
          <p:cNvSpPr>
            <a:spLocks noGrp="1"/>
          </p:cNvSpPr>
          <p:nvPr>
            <p:ph type="body" idx="1"/>
          </p:nvPr>
        </p:nvSpPr>
        <p:spPr>
          <a:xfrm>
            <a:off x="457200" y="1600200"/>
            <a:ext cx="8229600" cy="2362200"/>
          </a:xfrm>
        </p:spPr>
        <p:txBody>
          <a:bodyPr/>
          <a:lstStyle/>
          <a:p>
            <a:r>
              <a:rPr lang="en-US" sz="2400" dirty="0">
                <a:latin typeface="+mn-lt"/>
              </a:rPr>
              <a:t>A collection does not have a schema</a:t>
            </a:r>
          </a:p>
          <a:p>
            <a:pPr lvl="1" indent="-282575"/>
            <a:r>
              <a:rPr lang="en-US" sz="2400" dirty="0">
                <a:latin typeface="+mn-lt"/>
              </a:rPr>
              <a:t>Structure of the data fields in documents chosen based on how documents will be accessed</a:t>
            </a:r>
          </a:p>
          <a:p>
            <a:pPr lvl="1"/>
            <a:r>
              <a:rPr lang="en-US" sz="2400" dirty="0">
                <a:latin typeface="+mn-lt"/>
              </a:rPr>
              <a:t>User can choose normalized or denormalized design</a:t>
            </a:r>
          </a:p>
          <a:p>
            <a:r>
              <a:rPr lang="en-US" sz="2400" dirty="0">
                <a:latin typeface="+mn-lt"/>
              </a:rPr>
              <a:t>Document creation using insert </a:t>
            </a:r>
            <a:r>
              <a:rPr lang="en-US" sz="2400" dirty="0" smtClean="0">
                <a:latin typeface="+mn-lt"/>
              </a:rPr>
              <a:t>operation</a:t>
            </a:r>
            <a:endParaRPr lang="en-US" sz="2400" dirty="0">
              <a:latin typeface="+mn-lt"/>
            </a:endParaRPr>
          </a:p>
        </p:txBody>
      </p:sp>
      <p:pic>
        <p:nvPicPr>
          <p:cNvPr id="5" name="Picture 4" descr="Computer code reads comma d b period left angle bracket collection underscore name right angle bracket period insert left parenthesis left angle bracket documents left parenthesis s right parenthesis right angle bracket right parenthesi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7511" y="4126339"/>
            <a:ext cx="4988977" cy="251243"/>
          </a:xfrm>
          <a:prstGeom prst="rect">
            <a:avLst/>
          </a:prstGeom>
        </p:spPr>
      </p:pic>
      <p:sp>
        <p:nvSpPr>
          <p:cNvPr id="7" name="Text Placeholder 6"/>
          <p:cNvSpPr>
            <a:spLocks noGrp="1"/>
          </p:cNvSpPr>
          <p:nvPr>
            <p:ph type="body" idx="2"/>
          </p:nvPr>
        </p:nvSpPr>
        <p:spPr>
          <a:xfrm>
            <a:off x="457200" y="4492753"/>
            <a:ext cx="8229600" cy="509016"/>
          </a:xfrm>
        </p:spPr>
        <p:txBody>
          <a:bodyPr/>
          <a:lstStyle/>
          <a:p>
            <a:r>
              <a:rPr lang="en-US" sz="2400" dirty="0">
                <a:latin typeface="+mn-lt"/>
              </a:rPr>
              <a:t>Document deletion using remove </a:t>
            </a:r>
            <a:r>
              <a:rPr lang="en-US" sz="2400" dirty="0" smtClean="0">
                <a:latin typeface="+mn-lt"/>
              </a:rPr>
              <a:t>operation</a:t>
            </a:r>
            <a:endParaRPr lang="en-US" sz="2400" dirty="0">
              <a:latin typeface="+mn-lt"/>
            </a:endParaRPr>
          </a:p>
        </p:txBody>
      </p:sp>
      <p:pic>
        <p:nvPicPr>
          <p:cNvPr id="6" name="Picture 5" descr="d b period left angle bracket collection underscore name right angle bracket period remove left parenthesis left angle bracket condition right angle bracket right parenthesis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7511" y="5206563"/>
            <a:ext cx="4821481" cy="251243"/>
          </a:xfrm>
          <a:prstGeom prst="rect">
            <a:avLst/>
          </a:prstGeom>
        </p:spPr>
      </p:pic>
    </p:spTree>
    <p:extLst>
      <p:ext uri="{BB962C8B-B14F-4D97-AF65-F5344CB8AC3E}">
        <p14:creationId xmlns:p14="http://schemas.microsoft.com/office/powerpoint/2010/main" val="938918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24.1 Example of Simple Documents in Mongo</a:t>
            </a:r>
            <a:r>
              <a:rPr lang="en-US" sz="100" dirty="0"/>
              <a:t> </a:t>
            </a:r>
            <a:r>
              <a:rPr lang="en-US" dirty="0"/>
              <a:t>D</a:t>
            </a:r>
            <a:r>
              <a:rPr lang="en-US" sz="100" dirty="0"/>
              <a:t> </a:t>
            </a:r>
            <a:r>
              <a:rPr lang="en-US" dirty="0" smtClean="0"/>
              <a:t>B </a:t>
            </a:r>
            <a:r>
              <a:rPr lang="en-US" sz="2000" b="0" dirty="0" smtClean="0"/>
              <a:t>(1 of 2)</a:t>
            </a:r>
            <a:endParaRPr lang="en-US" sz="2000" b="0" dirty="0"/>
          </a:p>
        </p:txBody>
      </p:sp>
      <p:sp>
        <p:nvSpPr>
          <p:cNvPr id="3" name="Text Placeholder 2"/>
          <p:cNvSpPr>
            <a:spLocks noGrp="1"/>
          </p:cNvSpPr>
          <p:nvPr>
            <p:ph type="body" idx="1"/>
          </p:nvPr>
        </p:nvSpPr>
        <p:spPr>
          <a:xfrm>
            <a:off x="457200" y="1600200"/>
            <a:ext cx="3760839" cy="1570703"/>
          </a:xfrm>
        </p:spPr>
        <p:txBody>
          <a:bodyPr/>
          <a:lstStyle/>
          <a:p>
            <a:pPr marL="0" indent="0">
              <a:buNone/>
            </a:pPr>
            <a:r>
              <a:rPr lang="en-US" sz="2000" dirty="0">
                <a:latin typeface="+mn-lt"/>
              </a:rPr>
              <a:t>(a) Denormalized Document Design with Embedded Subdocuments (b) Embedded Array of </a:t>
            </a:r>
            <a:r>
              <a:rPr lang="en-US" sz="2000" dirty="0" smtClean="0">
                <a:latin typeface="+mn-lt"/>
              </a:rPr>
              <a:t>Document References</a:t>
            </a:r>
            <a:endParaRPr lang="en-US" sz="2000" dirty="0">
              <a:latin typeface="+mn-lt"/>
            </a:endParaRPr>
          </a:p>
        </p:txBody>
      </p:sp>
      <p:pic>
        <p:nvPicPr>
          <p:cNvPr id="4" name="Picture 3" descr="Illustrations of simple documents in Mongo d b using 4 different computer codes&#10;Example document a, The set of codes represent project document with an array of embedded workers Computer code has 13 lines The lines read as follows Line 1 left brace Line 2 comma indented once underscore i d colon double quote P 1 double quote comma Line 3 comma indented once P name colon double quote Product X double quote comma Line 4 comma indented once P location colon double quote Bellaire double quote comma Line 5 comma indented once Workers colon left bracket Line 6 comma indented 3 times left brace E name colon double quote John Smith double quote comma Line 7 comma indented 4 times Hours colon 32 period 5 Line 8 comma indented 3 times right brace comma Line 9 comma indented 3 times left brace E name colon double quote Joyce English double quote comma Line 10 comma indented 4 times Hours colon 20 period 0 Line 11 comma indented 3 times right brace Line 12 comma indented once right bracket Line 13 right parenthesis semicolon. Example document b, The diagram represents a project document with an embedded array of worker i d s Computer code has 14 lines The lines read as follows Line 1 left brace Line 2 comma indented once underscore i d colon double quote P 1 double quote comma Line 3 comma indented once P name colon double quote Product X double quote comma Line 4 comma indented once P location colon double quote Bellaire double quote comma Line 5 comma indented once Worker I d s colon left bracket double quote W 1 double quote comma double quote W 2 double quote right bracket Line 6 right brace Line 7 comma indented once left brace underscore i d colon double quote W 1 double quote comma Line 8 comma indented once E name colon double quote John Smith double quote comma Line 9 comma indented once Hours colon 32 period 5 Line 10 right brace Line 11 comma indented once left brace underscore id colon double quote W 2 double quote comma Line 12 comma indented once E name colon double quote Joyce English double quote comma Line 13 comma indented once Hours colon 20 period 0 Line 14 right brace. Examples continue on the next 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9188" y="1600200"/>
            <a:ext cx="3247490" cy="4652259"/>
          </a:xfrm>
          <a:prstGeom prst="rect">
            <a:avLst/>
          </a:prstGeom>
        </p:spPr>
      </p:pic>
    </p:spTree>
    <p:extLst>
      <p:ext uri="{BB962C8B-B14F-4D97-AF65-F5344CB8AC3E}">
        <p14:creationId xmlns:p14="http://schemas.microsoft.com/office/powerpoint/2010/main" val="24768449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24.1 Example of Simple Documents in Mongo</a:t>
            </a:r>
            <a:r>
              <a:rPr lang="en-US" sz="100" dirty="0"/>
              <a:t> </a:t>
            </a:r>
            <a:r>
              <a:rPr lang="en-US" dirty="0"/>
              <a:t>D</a:t>
            </a:r>
            <a:r>
              <a:rPr lang="en-US" sz="100" dirty="0"/>
              <a:t> </a:t>
            </a:r>
            <a:r>
              <a:rPr lang="en-US" dirty="0" smtClean="0"/>
              <a:t>B </a:t>
            </a:r>
            <a:r>
              <a:rPr lang="en-US" sz="2000" b="0" dirty="0" smtClean="0"/>
              <a:t>(2 of 2)</a:t>
            </a:r>
            <a:endParaRPr lang="en-US" sz="2000" b="0" dirty="0"/>
          </a:p>
        </p:txBody>
      </p:sp>
      <p:sp>
        <p:nvSpPr>
          <p:cNvPr id="3" name="Text Placeholder 2"/>
          <p:cNvSpPr>
            <a:spLocks noGrp="1"/>
          </p:cNvSpPr>
          <p:nvPr>
            <p:ph type="body" idx="1"/>
          </p:nvPr>
        </p:nvSpPr>
        <p:spPr>
          <a:xfrm>
            <a:off x="457200" y="1600200"/>
            <a:ext cx="2639961" cy="2234381"/>
          </a:xfrm>
        </p:spPr>
        <p:txBody>
          <a:bodyPr/>
          <a:lstStyle/>
          <a:p>
            <a:pPr marL="0" indent="0">
              <a:buNone/>
            </a:pPr>
            <a:r>
              <a:rPr lang="en-US" sz="2000" dirty="0">
                <a:latin typeface="+mn-lt"/>
              </a:rPr>
              <a:t>c) Normalized documents (d) Inserting the documents in Figure 24.1(c) into their </a:t>
            </a:r>
            <a:r>
              <a:rPr lang="en-US" sz="2000" dirty="0" smtClean="0">
                <a:latin typeface="+mn-lt"/>
              </a:rPr>
              <a:t>collections</a:t>
            </a:r>
            <a:endParaRPr lang="en-US" sz="2000" dirty="0">
              <a:latin typeface="+mn-lt"/>
            </a:endParaRPr>
          </a:p>
        </p:txBody>
      </p:sp>
      <p:pic>
        <p:nvPicPr>
          <p:cNvPr id="4" name="Picture 3" descr="Examples continuing from last image. Example document c The set of codes represent normalized project and worker documents not a fully normalized design for M colon N relationships, Computer code has 15 lines The lines read as follows Line 1 left brace Line 2 comma indented once underscore i d colon double quote P 1 double quote comma Line 3 comma indented once P name colon double quote Product X double quote comma Line 4 comma indented once P location colon double quote Bellaire double quote Line 5 right brace Line 6 left brace underscore id colon double quote W 1 double quote comma Line 7 comma indented once E name colon double quote John Smith double quote comma Line 8 comma indented once Project I d colon double quote P 1 double quote comma Line 9 comma indented once Hours colon 32 period 5 Line 10 right brace. Line 11 left brace underscore id colon double quote W 2 double quote comma Line 12 comma indented once E name colon double quote Joyce English double quote comma Line 13 comma indented once Project I d colon double quote P 1 double quote comma Line 14 comma indented once Hours colon 20 period 0 Line 15 right brace. Example document d The set of codes represent inserting the documents in into their collections double quote project double quote and double quote worker double quote Computer code has 2 lines The lines read as follows Line 1 d b period project period insert left parenthesis left brace underscore id colon double quote P 1 double quote comma P name colon double quote Product X double quote comma P location colon double quote Bellaire double quote right brace right parenthesis Line 2 d b period worker period insert left parenthesis left bracket left brace underscore id colon double quote W 1 double quote comma E name colon double quote John Smith double quote comma Project I d colon double quote P 1 double quote comma Hours colon 32 period 5 right brace comma left brace underscore id colon double quote W 2 double quote comma E name colon double quote Joyce English double quote comma Project I d colon double quote P 1 double quote comma Hours colon 20 period 0 right brace right bracket right parenthesi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8373" y="1600200"/>
            <a:ext cx="4813830" cy="3927563"/>
          </a:xfrm>
          <a:prstGeom prst="rect">
            <a:avLst/>
          </a:prstGeom>
        </p:spPr>
      </p:pic>
    </p:spTree>
    <p:extLst>
      <p:ext uri="{BB962C8B-B14F-4D97-AF65-F5344CB8AC3E}">
        <p14:creationId xmlns:p14="http://schemas.microsoft.com/office/powerpoint/2010/main" val="40756269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Mongo</a:t>
            </a:r>
            <a:r>
              <a:rPr lang="en-US" sz="100" dirty="0" smtClean="0"/>
              <a:t> </a:t>
            </a:r>
            <a:r>
              <a:rPr lang="en-US" dirty="0" smtClean="0"/>
              <a:t>D</a:t>
            </a:r>
            <a:r>
              <a:rPr lang="en-US" sz="100" dirty="0" smtClean="0"/>
              <a:t> </a:t>
            </a:r>
            <a:r>
              <a:rPr lang="en-US" dirty="0" smtClean="0"/>
              <a:t>B </a:t>
            </a:r>
            <a:r>
              <a:rPr lang="en-US" dirty="0"/>
              <a:t>Distributed Systems </a:t>
            </a:r>
            <a:r>
              <a:rPr lang="en-US" dirty="0" smtClean="0"/>
              <a:t>Characteristics </a:t>
            </a:r>
            <a:r>
              <a:rPr lang="en-US" sz="2000" b="0" dirty="0" smtClean="0"/>
              <a:t>(1 of 3)</a:t>
            </a:r>
            <a:endParaRPr lang="en-US" sz="2000" b="0" dirty="0"/>
          </a:p>
        </p:txBody>
      </p:sp>
      <p:sp>
        <p:nvSpPr>
          <p:cNvPr id="3" name="Text Placeholder 2"/>
          <p:cNvSpPr>
            <a:spLocks noGrp="1"/>
          </p:cNvSpPr>
          <p:nvPr>
            <p:ph type="body" idx="1"/>
          </p:nvPr>
        </p:nvSpPr>
        <p:spPr/>
        <p:txBody>
          <a:bodyPr/>
          <a:lstStyle/>
          <a:p>
            <a:r>
              <a:rPr lang="en-US" sz="2400" dirty="0">
                <a:latin typeface="+mn-lt"/>
              </a:rPr>
              <a:t>Two-phase commit method</a:t>
            </a:r>
          </a:p>
          <a:p>
            <a:pPr lvl="1"/>
            <a:r>
              <a:rPr lang="en-US" sz="2400" dirty="0">
                <a:latin typeface="+mn-lt"/>
              </a:rPr>
              <a:t>Used to ensure atomicity and consistency of multidocument transactions</a:t>
            </a:r>
          </a:p>
          <a:p>
            <a:r>
              <a:rPr lang="en-US" sz="2400" dirty="0">
                <a:latin typeface="+mn-lt"/>
              </a:rPr>
              <a:t>Replication in </a:t>
            </a:r>
            <a:r>
              <a:rPr lang="en-US" sz="2400" dirty="0" smtClean="0">
                <a:latin typeface="+mn-lt"/>
              </a:rPr>
              <a:t>Mongo</a:t>
            </a:r>
            <a:r>
              <a:rPr lang="en-US" sz="100" dirty="0" smtClean="0">
                <a:latin typeface="+mn-lt"/>
              </a:rPr>
              <a:t> </a:t>
            </a:r>
            <a:r>
              <a:rPr lang="en-US" sz="2400" dirty="0" smtClean="0">
                <a:latin typeface="+mn-lt"/>
              </a:rPr>
              <a:t>D</a:t>
            </a:r>
            <a:r>
              <a:rPr lang="en-US" sz="100" dirty="0" smtClean="0">
                <a:latin typeface="+mn-lt"/>
              </a:rPr>
              <a:t> </a:t>
            </a:r>
            <a:r>
              <a:rPr lang="en-US" sz="2400" dirty="0" smtClean="0">
                <a:latin typeface="+mn-lt"/>
              </a:rPr>
              <a:t>B</a:t>
            </a:r>
            <a:endParaRPr lang="en-US" sz="2400" dirty="0">
              <a:latin typeface="+mn-lt"/>
            </a:endParaRPr>
          </a:p>
          <a:p>
            <a:pPr lvl="1"/>
            <a:r>
              <a:rPr lang="en-US" sz="2400" dirty="0">
                <a:latin typeface="+mn-lt"/>
              </a:rPr>
              <a:t>Concept of replica set to create multiple copies on different nodes</a:t>
            </a:r>
          </a:p>
          <a:p>
            <a:pPr lvl="1"/>
            <a:r>
              <a:rPr lang="en-US" sz="2400" dirty="0">
                <a:latin typeface="+mn-lt"/>
              </a:rPr>
              <a:t>Variation of master-slave approach</a:t>
            </a:r>
          </a:p>
          <a:p>
            <a:pPr lvl="1"/>
            <a:r>
              <a:rPr lang="en-US" sz="2400" dirty="0">
                <a:latin typeface="+mn-lt"/>
              </a:rPr>
              <a:t>Primary copy, secondary copy, and arbiter</a:t>
            </a:r>
          </a:p>
          <a:p>
            <a:pPr lvl="2"/>
            <a:r>
              <a:rPr lang="en-US" sz="2400" dirty="0">
                <a:latin typeface="+mn-lt"/>
              </a:rPr>
              <a:t>Arbiter participates in elections to select new primary if </a:t>
            </a:r>
            <a:r>
              <a:rPr lang="en-US" sz="2400" dirty="0" smtClean="0">
                <a:latin typeface="+mn-lt"/>
              </a:rPr>
              <a:t>needed</a:t>
            </a:r>
            <a:endParaRPr lang="en-US" sz="2400" dirty="0">
              <a:latin typeface="+mn-lt"/>
            </a:endParaRPr>
          </a:p>
        </p:txBody>
      </p:sp>
    </p:spTree>
    <p:extLst>
      <p:ext uri="{BB962C8B-B14F-4D97-AF65-F5344CB8AC3E}">
        <p14:creationId xmlns:p14="http://schemas.microsoft.com/office/powerpoint/2010/main" val="97833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Mongo</a:t>
            </a:r>
            <a:r>
              <a:rPr lang="en-US" sz="100" dirty="0"/>
              <a:t> </a:t>
            </a:r>
            <a:r>
              <a:rPr lang="en-US" dirty="0"/>
              <a:t>D</a:t>
            </a:r>
            <a:r>
              <a:rPr lang="en-US" sz="100" dirty="0"/>
              <a:t> </a:t>
            </a:r>
            <a:r>
              <a:rPr lang="en-US" dirty="0"/>
              <a:t>B Distributed Systems Characteristics </a:t>
            </a:r>
            <a:r>
              <a:rPr lang="en-US" sz="2000" b="0" dirty="0" smtClean="0"/>
              <a:t>(2 </a:t>
            </a:r>
            <a:r>
              <a:rPr lang="en-US" sz="2000" b="0" dirty="0"/>
              <a:t>of 3)</a:t>
            </a:r>
            <a:endParaRPr lang="en-US" dirty="0"/>
          </a:p>
        </p:txBody>
      </p:sp>
      <p:sp>
        <p:nvSpPr>
          <p:cNvPr id="3" name="Text Placeholder 2"/>
          <p:cNvSpPr>
            <a:spLocks noGrp="1"/>
          </p:cNvSpPr>
          <p:nvPr>
            <p:ph type="body" idx="1"/>
          </p:nvPr>
        </p:nvSpPr>
        <p:spPr>
          <a:xfrm>
            <a:off x="457200" y="1600200"/>
            <a:ext cx="8229600" cy="4815348"/>
          </a:xfrm>
        </p:spPr>
        <p:txBody>
          <a:bodyPr/>
          <a:lstStyle/>
          <a:p>
            <a:r>
              <a:rPr lang="en-US" sz="2400" dirty="0">
                <a:latin typeface="+mn-lt"/>
              </a:rPr>
              <a:t>Replication in </a:t>
            </a:r>
            <a:r>
              <a:rPr lang="en-US" sz="2400" dirty="0" smtClean="0">
                <a:latin typeface="+mn-lt"/>
              </a:rPr>
              <a:t>MongoD</a:t>
            </a:r>
            <a:r>
              <a:rPr lang="en-US" sz="100" dirty="0" smtClean="0">
                <a:latin typeface="+mn-lt"/>
              </a:rPr>
              <a:t> </a:t>
            </a:r>
            <a:r>
              <a:rPr lang="en-US" sz="2400" dirty="0" smtClean="0">
                <a:latin typeface="+mn-lt"/>
              </a:rPr>
              <a:t>B</a:t>
            </a:r>
          </a:p>
          <a:p>
            <a:pPr lvl="1"/>
            <a:r>
              <a:rPr lang="en-US" sz="2400" dirty="0" smtClean="0">
                <a:latin typeface="+mn-lt"/>
              </a:rPr>
              <a:t>All </a:t>
            </a:r>
            <a:r>
              <a:rPr lang="en-US" sz="2400" dirty="0">
                <a:latin typeface="+mn-lt"/>
              </a:rPr>
              <a:t>write operations applied to the primary copy and propagated to the secondaries</a:t>
            </a:r>
          </a:p>
          <a:p>
            <a:pPr lvl="1"/>
            <a:r>
              <a:rPr lang="en-US" sz="2400" dirty="0">
                <a:latin typeface="+mn-lt"/>
              </a:rPr>
              <a:t>User can choose read preference</a:t>
            </a:r>
          </a:p>
          <a:p>
            <a:pPr lvl="2"/>
            <a:r>
              <a:rPr lang="en-US" sz="2400" dirty="0">
                <a:latin typeface="+mn-lt"/>
              </a:rPr>
              <a:t>Read requests can be processed at any replica</a:t>
            </a:r>
          </a:p>
          <a:p>
            <a:r>
              <a:rPr lang="en-US" sz="2400" dirty="0">
                <a:latin typeface="+mn-lt"/>
              </a:rPr>
              <a:t>Sharding in </a:t>
            </a:r>
            <a:r>
              <a:rPr lang="en-US" sz="2400" dirty="0" smtClean="0">
                <a:latin typeface="+mn-lt"/>
              </a:rPr>
              <a:t>Mongo</a:t>
            </a:r>
            <a:r>
              <a:rPr lang="en-US" sz="100" dirty="0" smtClean="0">
                <a:latin typeface="+mn-lt"/>
              </a:rPr>
              <a:t> </a:t>
            </a:r>
            <a:r>
              <a:rPr lang="en-US" sz="2400" dirty="0" smtClean="0">
                <a:latin typeface="+mn-lt"/>
              </a:rPr>
              <a:t>D</a:t>
            </a:r>
            <a:r>
              <a:rPr lang="en-US" sz="100" dirty="0" smtClean="0">
                <a:latin typeface="+mn-lt"/>
              </a:rPr>
              <a:t> </a:t>
            </a:r>
            <a:r>
              <a:rPr lang="en-US" sz="2400" dirty="0" smtClean="0">
                <a:latin typeface="+mn-lt"/>
              </a:rPr>
              <a:t>B</a:t>
            </a:r>
            <a:endParaRPr lang="en-US" sz="2400" dirty="0">
              <a:latin typeface="+mn-lt"/>
            </a:endParaRPr>
          </a:p>
          <a:p>
            <a:pPr lvl="1"/>
            <a:r>
              <a:rPr lang="en-US" sz="2400" dirty="0">
                <a:latin typeface="+mn-lt"/>
              </a:rPr>
              <a:t>Horizontal partitioning divides the documents into disjoint partitions (shards)</a:t>
            </a:r>
          </a:p>
          <a:p>
            <a:pPr lvl="1"/>
            <a:r>
              <a:rPr lang="en-US" sz="2400" dirty="0">
                <a:latin typeface="+mn-lt"/>
              </a:rPr>
              <a:t>Allows adding more nodes as needed </a:t>
            </a:r>
          </a:p>
          <a:p>
            <a:pPr lvl="1"/>
            <a:r>
              <a:rPr lang="en-US" sz="2400" dirty="0">
                <a:latin typeface="+mn-lt"/>
              </a:rPr>
              <a:t>Shards stored on different nodes to achieve load </a:t>
            </a:r>
            <a:r>
              <a:rPr lang="en-US" sz="2400" dirty="0" smtClean="0">
                <a:latin typeface="+mn-lt"/>
              </a:rPr>
              <a:t>balancing</a:t>
            </a:r>
            <a:endParaRPr lang="en-US" sz="2400" dirty="0">
              <a:latin typeface="+mn-lt"/>
            </a:endParaRPr>
          </a:p>
        </p:txBody>
      </p:sp>
    </p:spTree>
    <p:extLst>
      <p:ext uri="{BB962C8B-B14F-4D97-AF65-F5344CB8AC3E}">
        <p14:creationId xmlns:p14="http://schemas.microsoft.com/office/powerpoint/2010/main" val="468992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Mongo</a:t>
            </a:r>
            <a:r>
              <a:rPr lang="en-US" sz="100" dirty="0"/>
              <a:t> </a:t>
            </a:r>
            <a:r>
              <a:rPr lang="en-US" dirty="0"/>
              <a:t>D</a:t>
            </a:r>
            <a:r>
              <a:rPr lang="en-US" sz="100" dirty="0"/>
              <a:t> </a:t>
            </a:r>
            <a:r>
              <a:rPr lang="en-US" dirty="0"/>
              <a:t>B Distributed Systems Characteristics </a:t>
            </a:r>
            <a:r>
              <a:rPr lang="en-US" sz="2000" b="0" dirty="0" smtClean="0"/>
              <a:t>(3 </a:t>
            </a:r>
            <a:r>
              <a:rPr lang="en-US" sz="2000" b="0" dirty="0"/>
              <a:t>of 3)</a:t>
            </a:r>
            <a:endParaRPr lang="en-US" dirty="0"/>
          </a:p>
        </p:txBody>
      </p:sp>
      <p:sp>
        <p:nvSpPr>
          <p:cNvPr id="3" name="Text Placeholder 2"/>
          <p:cNvSpPr>
            <a:spLocks noGrp="1"/>
          </p:cNvSpPr>
          <p:nvPr>
            <p:ph type="body" idx="1"/>
          </p:nvPr>
        </p:nvSpPr>
        <p:spPr>
          <a:xfrm>
            <a:off x="457200" y="1600200"/>
            <a:ext cx="8229600" cy="4741606"/>
          </a:xfrm>
        </p:spPr>
        <p:txBody>
          <a:bodyPr/>
          <a:lstStyle/>
          <a:p>
            <a:r>
              <a:rPr lang="en-US" sz="2400" dirty="0">
                <a:latin typeface="+mn-lt"/>
              </a:rPr>
              <a:t>Sharding in Mongo</a:t>
            </a:r>
            <a:r>
              <a:rPr lang="en-US" sz="100" dirty="0">
                <a:latin typeface="+mn-lt"/>
              </a:rPr>
              <a:t> </a:t>
            </a:r>
            <a:r>
              <a:rPr lang="en-US" sz="2400" dirty="0">
                <a:latin typeface="+mn-lt"/>
              </a:rPr>
              <a:t>D</a:t>
            </a:r>
            <a:r>
              <a:rPr lang="en-US" sz="100" dirty="0">
                <a:latin typeface="+mn-lt"/>
              </a:rPr>
              <a:t> </a:t>
            </a:r>
            <a:r>
              <a:rPr lang="en-US" sz="2400" dirty="0" smtClean="0">
                <a:latin typeface="+mn-lt"/>
              </a:rPr>
              <a:t>B</a:t>
            </a:r>
          </a:p>
          <a:p>
            <a:pPr lvl="1"/>
            <a:r>
              <a:rPr lang="en-US" sz="2400" dirty="0" smtClean="0">
                <a:latin typeface="+mn-lt"/>
              </a:rPr>
              <a:t>Partitioning </a:t>
            </a:r>
            <a:r>
              <a:rPr lang="en-US" sz="2400" dirty="0">
                <a:latin typeface="+mn-lt"/>
              </a:rPr>
              <a:t>field (shard key) must exist in every document in the collection</a:t>
            </a:r>
          </a:p>
          <a:p>
            <a:pPr lvl="2"/>
            <a:r>
              <a:rPr lang="en-US" sz="2400" dirty="0">
                <a:latin typeface="+mn-lt"/>
              </a:rPr>
              <a:t>Must have an index</a:t>
            </a:r>
          </a:p>
          <a:p>
            <a:pPr lvl="1"/>
            <a:r>
              <a:rPr lang="en-US" sz="2400" dirty="0">
                <a:latin typeface="+mn-lt"/>
              </a:rPr>
              <a:t>Range partitioning</a:t>
            </a:r>
          </a:p>
          <a:p>
            <a:pPr lvl="2"/>
            <a:r>
              <a:rPr lang="en-US" sz="2400" dirty="0">
                <a:latin typeface="+mn-lt"/>
              </a:rPr>
              <a:t>Creates chunks by specifying a range of key values</a:t>
            </a:r>
          </a:p>
          <a:p>
            <a:pPr lvl="2"/>
            <a:r>
              <a:rPr lang="en-US" sz="2400" dirty="0">
                <a:latin typeface="+mn-lt"/>
              </a:rPr>
              <a:t>Works best with range queries</a:t>
            </a:r>
          </a:p>
          <a:p>
            <a:pPr lvl="1"/>
            <a:r>
              <a:rPr lang="en-US" sz="2400" dirty="0">
                <a:latin typeface="+mn-lt"/>
              </a:rPr>
              <a:t>Hash partitioning</a:t>
            </a:r>
          </a:p>
          <a:p>
            <a:pPr lvl="2"/>
            <a:r>
              <a:rPr lang="en-US" sz="2400" dirty="0">
                <a:latin typeface="+mn-lt"/>
              </a:rPr>
              <a:t>Partitioning based on the hash values of each shard </a:t>
            </a:r>
            <a:r>
              <a:rPr lang="en-US" sz="2400" dirty="0" smtClean="0">
                <a:latin typeface="+mn-lt"/>
              </a:rPr>
              <a:t>key</a:t>
            </a:r>
            <a:endParaRPr lang="en-US" sz="2400" dirty="0">
              <a:latin typeface="+mn-lt"/>
            </a:endParaRPr>
          </a:p>
        </p:txBody>
      </p:sp>
    </p:spTree>
    <p:extLst>
      <p:ext uri="{BB962C8B-B14F-4D97-AF65-F5344CB8AC3E}">
        <p14:creationId xmlns:p14="http://schemas.microsoft.com/office/powerpoint/2010/main" val="4700379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24.4 N</a:t>
            </a:r>
            <a:r>
              <a:rPr lang="en-US" altLang="en-US" sz="100" dirty="0" smtClean="0"/>
              <a:t> </a:t>
            </a:r>
            <a:r>
              <a:rPr lang="en-US" altLang="en-US" dirty="0" smtClean="0"/>
              <a:t>O</a:t>
            </a:r>
            <a:r>
              <a:rPr lang="en-US" altLang="en-US" sz="100" dirty="0" smtClean="0"/>
              <a:t> </a:t>
            </a:r>
            <a:r>
              <a:rPr lang="en-US" altLang="en-US" dirty="0" smtClean="0"/>
              <a:t>S</a:t>
            </a:r>
            <a:r>
              <a:rPr lang="en-US" altLang="en-US" sz="100" dirty="0" smtClean="0"/>
              <a:t> </a:t>
            </a:r>
            <a:r>
              <a:rPr lang="en-US" altLang="en-US" dirty="0" smtClean="0"/>
              <a:t>Q</a:t>
            </a:r>
            <a:r>
              <a:rPr lang="en-US" altLang="en-US" sz="100" dirty="0" smtClean="0"/>
              <a:t> </a:t>
            </a:r>
            <a:r>
              <a:rPr lang="en-US" altLang="en-US" dirty="0" smtClean="0"/>
              <a:t>L </a:t>
            </a:r>
            <a:r>
              <a:rPr lang="en-US" altLang="en-US" dirty="0"/>
              <a:t>Key-Value Stores</a:t>
            </a:r>
            <a:endParaRPr lang="en-US" dirty="0"/>
          </a:p>
        </p:txBody>
      </p:sp>
      <p:sp>
        <p:nvSpPr>
          <p:cNvPr id="3" name="Text Placeholder 2"/>
          <p:cNvSpPr>
            <a:spLocks noGrp="1"/>
          </p:cNvSpPr>
          <p:nvPr>
            <p:ph type="body" idx="1"/>
          </p:nvPr>
        </p:nvSpPr>
        <p:spPr/>
        <p:txBody>
          <a:bodyPr/>
          <a:lstStyle/>
          <a:p>
            <a:r>
              <a:rPr lang="en-US" sz="2400" dirty="0">
                <a:latin typeface="+mn-lt"/>
              </a:rPr>
              <a:t>Key-value stores focus on high performance, availability, and scalability</a:t>
            </a:r>
          </a:p>
          <a:p>
            <a:pPr lvl="1"/>
            <a:r>
              <a:rPr lang="en-US" sz="2400" dirty="0">
                <a:latin typeface="+mn-lt"/>
              </a:rPr>
              <a:t>Can store structured, unstructured, or semi-structured data</a:t>
            </a:r>
          </a:p>
          <a:p>
            <a:r>
              <a:rPr lang="en-US" altLang="en-US" sz="2400" dirty="0">
                <a:latin typeface="+mn-lt"/>
              </a:rPr>
              <a:t>Key: unique identifier associated with a data item</a:t>
            </a:r>
          </a:p>
          <a:p>
            <a:pPr lvl="1"/>
            <a:r>
              <a:rPr lang="en-US" altLang="en-US" sz="2400" dirty="0">
                <a:latin typeface="+mn-lt"/>
              </a:rPr>
              <a:t>Used for fast retrieval</a:t>
            </a:r>
          </a:p>
          <a:p>
            <a:r>
              <a:rPr lang="en-US" altLang="en-US" sz="2400" dirty="0">
                <a:latin typeface="+mn-lt"/>
              </a:rPr>
              <a:t>Value: the data item itself</a:t>
            </a:r>
          </a:p>
          <a:p>
            <a:pPr lvl="1"/>
            <a:r>
              <a:rPr lang="en-US" altLang="en-US" sz="2400" dirty="0">
                <a:latin typeface="+mn-lt"/>
              </a:rPr>
              <a:t>Can be string or array of bytes</a:t>
            </a:r>
          </a:p>
          <a:p>
            <a:pPr lvl="1"/>
            <a:r>
              <a:rPr lang="en-US" altLang="en-US" sz="2400" dirty="0">
                <a:latin typeface="+mn-lt"/>
              </a:rPr>
              <a:t>Application interprets the structure</a:t>
            </a:r>
          </a:p>
          <a:p>
            <a:r>
              <a:rPr lang="en-US" sz="2400" dirty="0">
                <a:latin typeface="+mn-lt"/>
              </a:rPr>
              <a:t>No query </a:t>
            </a:r>
            <a:r>
              <a:rPr lang="en-US" sz="2400" dirty="0" smtClean="0">
                <a:latin typeface="+mn-lt"/>
              </a:rPr>
              <a:t>language</a:t>
            </a:r>
            <a:endParaRPr lang="en-US" sz="2400" dirty="0">
              <a:latin typeface="+mn-lt"/>
            </a:endParaRPr>
          </a:p>
        </p:txBody>
      </p:sp>
    </p:spTree>
    <p:extLst>
      <p:ext uri="{BB962C8B-B14F-4D97-AF65-F5344CB8AC3E}">
        <p14:creationId xmlns:p14="http://schemas.microsoft.com/office/powerpoint/2010/main" val="1633405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r>
              <a:rPr lang="en-US" sz="2000" b="0" dirty="0" smtClean="0"/>
              <a:t>(1 of 2)</a:t>
            </a:r>
            <a:endParaRPr lang="en-US" sz="2000" b="0" dirty="0"/>
          </a:p>
        </p:txBody>
      </p:sp>
      <p:sp>
        <p:nvSpPr>
          <p:cNvPr id="3" name="Text Placeholder 2"/>
          <p:cNvSpPr>
            <a:spLocks noGrp="1"/>
          </p:cNvSpPr>
          <p:nvPr>
            <p:ph type="body" idx="1"/>
          </p:nvPr>
        </p:nvSpPr>
        <p:spPr/>
        <p:txBody>
          <a:bodyPr/>
          <a:lstStyle/>
          <a:p>
            <a:r>
              <a:rPr lang="en-US" sz="2400" dirty="0" smtClean="0">
                <a:latin typeface="+mn-lt"/>
              </a:rPr>
              <a:t>N</a:t>
            </a:r>
            <a:r>
              <a:rPr lang="en-US" sz="100" dirty="0" smtClean="0">
                <a:latin typeface="+mn-lt"/>
              </a:rPr>
              <a:t> </a:t>
            </a:r>
            <a:r>
              <a:rPr lang="en-US" sz="2400" dirty="0" smtClean="0">
                <a:latin typeface="+mn-lt"/>
              </a:rPr>
              <a:t>O</a:t>
            </a:r>
            <a:r>
              <a:rPr lang="en-US" sz="100" dirty="0" smtClean="0">
                <a:latin typeface="+mn-lt"/>
              </a:rPr>
              <a:t> </a:t>
            </a:r>
            <a:r>
              <a:rPr lang="en-US" sz="2400" dirty="0" smtClean="0">
                <a:latin typeface="+mn-lt"/>
              </a:rPr>
              <a:t>S</a:t>
            </a:r>
            <a:r>
              <a:rPr lang="en-US" sz="100" dirty="0" smtClean="0">
                <a:latin typeface="+mn-lt"/>
              </a:rPr>
              <a:t> </a:t>
            </a:r>
            <a:r>
              <a:rPr lang="en-US" sz="2400" dirty="0" smtClean="0">
                <a:latin typeface="+mn-lt"/>
              </a:rPr>
              <a:t>Q</a:t>
            </a:r>
            <a:r>
              <a:rPr lang="en-US" sz="100" dirty="0" smtClean="0">
                <a:latin typeface="+mn-lt"/>
              </a:rPr>
              <a:t> </a:t>
            </a:r>
            <a:r>
              <a:rPr lang="en-US" sz="2400" dirty="0" smtClean="0">
                <a:latin typeface="+mn-lt"/>
              </a:rPr>
              <a:t>L</a:t>
            </a:r>
            <a:endParaRPr lang="en-US" sz="2400" dirty="0">
              <a:latin typeface="+mn-lt"/>
            </a:endParaRPr>
          </a:p>
          <a:p>
            <a:pPr lvl="1"/>
            <a:r>
              <a:rPr lang="en-US" sz="2400" dirty="0">
                <a:latin typeface="+mn-lt"/>
              </a:rPr>
              <a:t>Not only </a:t>
            </a:r>
            <a:r>
              <a:rPr lang="en-US" sz="2400" dirty="0" smtClean="0">
                <a:latin typeface="+mn-lt"/>
              </a:rPr>
              <a:t>S</a:t>
            </a:r>
            <a:r>
              <a:rPr lang="en-US" sz="100" dirty="0" smtClean="0">
                <a:latin typeface="+mn-lt"/>
              </a:rPr>
              <a:t> </a:t>
            </a:r>
            <a:r>
              <a:rPr lang="en-US" sz="2400" dirty="0" smtClean="0">
                <a:latin typeface="+mn-lt"/>
              </a:rPr>
              <a:t>Q</a:t>
            </a:r>
            <a:r>
              <a:rPr lang="en-US" sz="100" dirty="0" smtClean="0">
                <a:latin typeface="+mn-lt"/>
              </a:rPr>
              <a:t> </a:t>
            </a:r>
            <a:r>
              <a:rPr lang="en-US" sz="2400" dirty="0" smtClean="0">
                <a:latin typeface="+mn-lt"/>
              </a:rPr>
              <a:t>L</a:t>
            </a:r>
            <a:endParaRPr lang="en-US" sz="2400" dirty="0">
              <a:latin typeface="+mn-lt"/>
            </a:endParaRPr>
          </a:p>
          <a:p>
            <a:r>
              <a:rPr lang="en-US" sz="2400" dirty="0">
                <a:latin typeface="+mn-lt"/>
              </a:rPr>
              <a:t>Most </a:t>
            </a:r>
            <a:r>
              <a:rPr lang="en-US" sz="2400" dirty="0" smtClean="0">
                <a:latin typeface="+mn-lt"/>
              </a:rPr>
              <a:t>N</a:t>
            </a:r>
            <a:r>
              <a:rPr lang="en-US" sz="100" dirty="0" smtClean="0">
                <a:latin typeface="+mn-lt"/>
              </a:rPr>
              <a:t> </a:t>
            </a:r>
            <a:r>
              <a:rPr lang="en-US" sz="2400" dirty="0" smtClean="0">
                <a:latin typeface="+mn-lt"/>
              </a:rPr>
              <a:t>O</a:t>
            </a:r>
            <a:r>
              <a:rPr lang="en-US" sz="100" dirty="0" smtClean="0">
                <a:latin typeface="+mn-lt"/>
              </a:rPr>
              <a:t> </a:t>
            </a:r>
            <a:r>
              <a:rPr lang="en-US" sz="2400" dirty="0" smtClean="0">
                <a:latin typeface="+mn-lt"/>
              </a:rPr>
              <a:t>S</a:t>
            </a:r>
            <a:r>
              <a:rPr lang="en-US" sz="100" dirty="0" smtClean="0">
                <a:latin typeface="+mn-lt"/>
              </a:rPr>
              <a:t> </a:t>
            </a:r>
            <a:r>
              <a:rPr lang="en-US" sz="2400" dirty="0" smtClean="0">
                <a:latin typeface="+mn-lt"/>
              </a:rPr>
              <a:t>Q</a:t>
            </a:r>
            <a:r>
              <a:rPr lang="en-US" sz="100" dirty="0" smtClean="0">
                <a:latin typeface="+mn-lt"/>
              </a:rPr>
              <a:t> </a:t>
            </a:r>
            <a:r>
              <a:rPr lang="en-US" sz="2400" dirty="0" smtClean="0">
                <a:latin typeface="+mn-lt"/>
              </a:rPr>
              <a:t>L </a:t>
            </a:r>
            <a:r>
              <a:rPr lang="en-US" sz="2400" dirty="0">
                <a:latin typeface="+mn-lt"/>
              </a:rPr>
              <a:t>systems are distributed databases or distributed storage systems</a:t>
            </a:r>
          </a:p>
          <a:p>
            <a:pPr lvl="1"/>
            <a:r>
              <a:rPr lang="en-US" sz="2400" dirty="0">
                <a:latin typeface="+mn-lt"/>
              </a:rPr>
              <a:t>Focus on semi-structured data storage, high performance, availability, data replication, and </a:t>
            </a:r>
            <a:r>
              <a:rPr lang="en-US" sz="2400" dirty="0" smtClean="0">
                <a:latin typeface="+mn-lt"/>
              </a:rPr>
              <a:t>scalability</a:t>
            </a:r>
            <a:endParaRPr lang="en-US" sz="2400" dirty="0">
              <a:latin typeface="+mn-lt"/>
            </a:endParaRPr>
          </a:p>
        </p:txBody>
      </p:sp>
    </p:spTree>
    <p:extLst>
      <p:ext uri="{BB962C8B-B14F-4D97-AF65-F5344CB8AC3E}">
        <p14:creationId xmlns:p14="http://schemas.microsoft.com/office/powerpoint/2010/main" val="30090362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Dynamo</a:t>
            </a:r>
            <a:r>
              <a:rPr lang="en-US" sz="100" dirty="0" smtClean="0"/>
              <a:t> </a:t>
            </a:r>
            <a:r>
              <a:rPr lang="en-US" dirty="0" smtClean="0"/>
              <a:t>D</a:t>
            </a:r>
            <a:r>
              <a:rPr lang="en-US" sz="100" dirty="0" smtClean="0"/>
              <a:t> </a:t>
            </a:r>
            <a:r>
              <a:rPr lang="en-US" dirty="0" smtClean="0"/>
              <a:t>B </a:t>
            </a:r>
            <a:r>
              <a:rPr lang="en-US" dirty="0"/>
              <a:t>Overview</a:t>
            </a:r>
          </a:p>
        </p:txBody>
      </p:sp>
      <p:sp>
        <p:nvSpPr>
          <p:cNvPr id="3" name="Text Placeholder 2"/>
          <p:cNvSpPr>
            <a:spLocks noGrp="1"/>
          </p:cNvSpPr>
          <p:nvPr>
            <p:ph type="body" idx="1"/>
          </p:nvPr>
        </p:nvSpPr>
        <p:spPr>
          <a:xfrm>
            <a:off x="457200" y="1600200"/>
            <a:ext cx="8229600" cy="3930445"/>
          </a:xfrm>
        </p:spPr>
        <p:txBody>
          <a:bodyPr/>
          <a:lstStyle/>
          <a:p>
            <a:r>
              <a:rPr lang="en-US" sz="2400" dirty="0" smtClean="0">
                <a:latin typeface="+mn-lt"/>
              </a:rPr>
              <a:t>Dynamo</a:t>
            </a:r>
            <a:r>
              <a:rPr lang="en-US" sz="100" dirty="0" smtClean="0">
                <a:latin typeface="+mn-lt"/>
              </a:rPr>
              <a:t> </a:t>
            </a:r>
            <a:r>
              <a:rPr lang="en-US" sz="2400" dirty="0" smtClean="0">
                <a:latin typeface="+mn-lt"/>
              </a:rPr>
              <a:t>D</a:t>
            </a:r>
            <a:r>
              <a:rPr lang="en-US" sz="100" dirty="0" smtClean="0">
                <a:latin typeface="+mn-lt"/>
              </a:rPr>
              <a:t> </a:t>
            </a:r>
            <a:r>
              <a:rPr lang="en-US" sz="2400" dirty="0" smtClean="0">
                <a:latin typeface="+mn-lt"/>
              </a:rPr>
              <a:t>B </a:t>
            </a:r>
            <a:r>
              <a:rPr lang="en-US" sz="2400" dirty="0">
                <a:latin typeface="+mn-lt"/>
              </a:rPr>
              <a:t>part of Amazon’s Web </a:t>
            </a:r>
            <a:r>
              <a:rPr lang="en-US" sz="2400" dirty="0" smtClean="0">
                <a:latin typeface="+mn-lt"/>
              </a:rPr>
              <a:t>Services/S</a:t>
            </a:r>
            <a:r>
              <a:rPr lang="en-US" sz="100" dirty="0" smtClean="0">
                <a:latin typeface="+mn-lt"/>
              </a:rPr>
              <a:t> </a:t>
            </a:r>
            <a:r>
              <a:rPr lang="en-US" sz="2400" dirty="0" smtClean="0">
                <a:latin typeface="+mn-lt"/>
              </a:rPr>
              <a:t>D</a:t>
            </a:r>
            <a:r>
              <a:rPr lang="en-US" sz="100" dirty="0" smtClean="0">
                <a:latin typeface="+mn-lt"/>
              </a:rPr>
              <a:t> </a:t>
            </a:r>
            <a:r>
              <a:rPr lang="en-US" sz="2400" dirty="0" smtClean="0">
                <a:latin typeface="+mn-lt"/>
              </a:rPr>
              <a:t>K </a:t>
            </a:r>
            <a:r>
              <a:rPr lang="en-US" sz="2400" dirty="0">
                <a:latin typeface="+mn-lt"/>
              </a:rPr>
              <a:t>platforms</a:t>
            </a:r>
          </a:p>
          <a:p>
            <a:pPr lvl="1"/>
            <a:r>
              <a:rPr lang="en-US" sz="2400" dirty="0">
                <a:latin typeface="+mn-lt"/>
              </a:rPr>
              <a:t>Proprietary</a:t>
            </a:r>
          </a:p>
          <a:p>
            <a:r>
              <a:rPr lang="en-US" sz="2400" dirty="0">
                <a:latin typeface="+mn-lt"/>
              </a:rPr>
              <a:t>Table holds a collection of self-describing items</a:t>
            </a:r>
          </a:p>
          <a:p>
            <a:r>
              <a:rPr lang="en-US" sz="2400" dirty="0">
                <a:latin typeface="+mn-lt"/>
              </a:rPr>
              <a:t>Item consists of attribute-value pairs</a:t>
            </a:r>
          </a:p>
          <a:p>
            <a:pPr lvl="1"/>
            <a:r>
              <a:rPr lang="en-US" sz="2400" dirty="0">
                <a:latin typeface="+mn-lt"/>
              </a:rPr>
              <a:t>Attribute values can be single or multi-valued</a:t>
            </a:r>
          </a:p>
          <a:p>
            <a:r>
              <a:rPr lang="en-US" sz="2400" dirty="0">
                <a:latin typeface="+mn-lt"/>
              </a:rPr>
              <a:t>Primary key used to locate items within a table</a:t>
            </a:r>
          </a:p>
          <a:p>
            <a:pPr lvl="1"/>
            <a:r>
              <a:rPr lang="en-US" sz="2400" dirty="0">
                <a:latin typeface="+mn-lt"/>
              </a:rPr>
              <a:t>Can be single attribute or pair of </a:t>
            </a:r>
            <a:r>
              <a:rPr lang="en-US" sz="2400" dirty="0" smtClean="0">
                <a:latin typeface="+mn-lt"/>
              </a:rPr>
              <a:t>attributes</a:t>
            </a:r>
            <a:endParaRPr lang="en-US" sz="2400" dirty="0">
              <a:latin typeface="+mn-lt"/>
            </a:endParaRPr>
          </a:p>
        </p:txBody>
      </p:sp>
    </p:spTree>
    <p:extLst>
      <p:ext uri="{BB962C8B-B14F-4D97-AF65-F5344CB8AC3E}">
        <p14:creationId xmlns:p14="http://schemas.microsoft.com/office/powerpoint/2010/main" val="942306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Voldemort Key-Value Distributed Data Store</a:t>
            </a:r>
          </a:p>
        </p:txBody>
      </p:sp>
      <p:sp>
        <p:nvSpPr>
          <p:cNvPr id="3" name="Text Placeholder 2"/>
          <p:cNvSpPr>
            <a:spLocks noGrp="1"/>
          </p:cNvSpPr>
          <p:nvPr>
            <p:ph type="body" idx="1"/>
          </p:nvPr>
        </p:nvSpPr>
        <p:spPr/>
        <p:txBody>
          <a:bodyPr/>
          <a:lstStyle/>
          <a:p>
            <a:r>
              <a:rPr lang="en-US" sz="2400" dirty="0">
                <a:latin typeface="+mn-lt"/>
              </a:rPr>
              <a:t>Voldemort: open source key-value system similar to </a:t>
            </a:r>
            <a:r>
              <a:rPr lang="en-US" sz="2400" dirty="0" smtClean="0">
                <a:latin typeface="+mn-lt"/>
              </a:rPr>
              <a:t>Dynamo</a:t>
            </a:r>
            <a:r>
              <a:rPr lang="en-US" sz="100" dirty="0" smtClean="0">
                <a:latin typeface="+mn-lt"/>
              </a:rPr>
              <a:t> </a:t>
            </a:r>
            <a:r>
              <a:rPr lang="en-US" sz="2400" dirty="0" smtClean="0">
                <a:latin typeface="+mn-lt"/>
              </a:rPr>
              <a:t>D</a:t>
            </a:r>
            <a:r>
              <a:rPr lang="en-US" sz="100" dirty="0" smtClean="0">
                <a:latin typeface="+mn-lt"/>
              </a:rPr>
              <a:t> </a:t>
            </a:r>
            <a:r>
              <a:rPr lang="en-US" sz="2400" dirty="0" smtClean="0">
                <a:latin typeface="+mn-lt"/>
              </a:rPr>
              <a:t>B</a:t>
            </a:r>
            <a:endParaRPr lang="en-US" sz="2400" dirty="0">
              <a:latin typeface="+mn-lt"/>
            </a:endParaRPr>
          </a:p>
          <a:p>
            <a:r>
              <a:rPr lang="en-US" sz="2400" dirty="0">
                <a:latin typeface="+mn-lt"/>
              </a:rPr>
              <a:t>Voldemort features</a:t>
            </a:r>
          </a:p>
          <a:p>
            <a:pPr lvl="1"/>
            <a:r>
              <a:rPr lang="en-US" sz="2400" dirty="0">
                <a:latin typeface="+mn-lt"/>
              </a:rPr>
              <a:t>Simple basic operations (get, put, and delete)</a:t>
            </a:r>
          </a:p>
          <a:p>
            <a:pPr lvl="1"/>
            <a:r>
              <a:rPr lang="en-US" sz="2400" dirty="0">
                <a:latin typeface="+mn-lt"/>
              </a:rPr>
              <a:t>High-level formatted data values</a:t>
            </a:r>
          </a:p>
          <a:p>
            <a:pPr lvl="1"/>
            <a:r>
              <a:rPr lang="en-US" sz="2400" dirty="0">
                <a:latin typeface="+mn-lt"/>
              </a:rPr>
              <a:t>Consistent hashing for distributing (key, value) pairs</a:t>
            </a:r>
          </a:p>
          <a:p>
            <a:pPr lvl="1"/>
            <a:r>
              <a:rPr lang="en-US" sz="2400" dirty="0">
                <a:latin typeface="+mn-lt"/>
              </a:rPr>
              <a:t>Consistency and versioning</a:t>
            </a:r>
          </a:p>
          <a:p>
            <a:pPr lvl="2"/>
            <a:r>
              <a:rPr lang="en-US" sz="2400" dirty="0">
                <a:latin typeface="+mn-lt"/>
              </a:rPr>
              <a:t>Concurrent writes allowed</a:t>
            </a:r>
          </a:p>
          <a:p>
            <a:pPr lvl="2"/>
            <a:r>
              <a:rPr lang="en-US" sz="2400" dirty="0">
                <a:latin typeface="+mn-lt"/>
              </a:rPr>
              <a:t>Each write associated with a vector </a:t>
            </a:r>
            <a:r>
              <a:rPr lang="en-US" sz="2400" dirty="0" smtClean="0">
                <a:latin typeface="+mn-lt"/>
              </a:rPr>
              <a:t>clock</a:t>
            </a:r>
            <a:endParaRPr lang="en-US" sz="2400" dirty="0">
              <a:latin typeface="+mn-lt"/>
            </a:endParaRPr>
          </a:p>
        </p:txBody>
      </p:sp>
    </p:spTree>
    <p:extLst>
      <p:ext uri="{BB962C8B-B14F-4D97-AF65-F5344CB8AC3E}">
        <p14:creationId xmlns:p14="http://schemas.microsoft.com/office/powerpoint/2010/main" val="35569740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24.2 Example of Consistent </a:t>
            </a:r>
            <a:r>
              <a:rPr lang="en-US" dirty="0" smtClean="0"/>
              <a:t>Hashing</a:t>
            </a:r>
            <a:endParaRPr lang="en-US" dirty="0"/>
          </a:p>
        </p:txBody>
      </p:sp>
      <p:sp>
        <p:nvSpPr>
          <p:cNvPr id="3" name="Text Placeholder 2"/>
          <p:cNvSpPr>
            <a:spLocks noGrp="1"/>
          </p:cNvSpPr>
          <p:nvPr>
            <p:ph type="body" idx="1"/>
          </p:nvPr>
        </p:nvSpPr>
        <p:spPr>
          <a:xfrm>
            <a:off x="457200" y="1600201"/>
            <a:ext cx="4026310" cy="3576484"/>
          </a:xfrm>
        </p:spPr>
        <p:txBody>
          <a:bodyPr/>
          <a:lstStyle/>
          <a:p>
            <a:pPr marL="0" indent="0">
              <a:buNone/>
            </a:pPr>
            <a:r>
              <a:rPr lang="en-US" sz="2000" dirty="0">
                <a:latin typeface="+mn-lt"/>
              </a:rPr>
              <a:t>(a) Ring having three nodes A, B, and C, with C having greater capacity. The </a:t>
            </a:r>
            <a:r>
              <a:rPr lang="en-US" sz="2000" i="1" dirty="0">
                <a:latin typeface="+mn-lt"/>
              </a:rPr>
              <a:t>h</a:t>
            </a:r>
            <a:r>
              <a:rPr lang="en-US" sz="2000" dirty="0">
                <a:latin typeface="+mn-lt"/>
              </a:rPr>
              <a:t>(</a:t>
            </a:r>
            <a:r>
              <a:rPr lang="en-US" sz="2000" i="1" dirty="0">
                <a:latin typeface="+mn-lt"/>
              </a:rPr>
              <a:t>K</a:t>
            </a:r>
            <a:r>
              <a:rPr lang="en-US" sz="2000" dirty="0">
                <a:latin typeface="+mn-lt"/>
              </a:rPr>
              <a:t>) values that map to the circle points in </a:t>
            </a:r>
            <a:r>
              <a:rPr lang="en-US" sz="2000" b="1" dirty="0">
                <a:latin typeface="+mn-lt"/>
              </a:rPr>
              <a:t>range 1</a:t>
            </a:r>
            <a:r>
              <a:rPr lang="en-US" sz="2000" i="1" dirty="0">
                <a:latin typeface="+mn-lt"/>
              </a:rPr>
              <a:t> </a:t>
            </a:r>
            <a:r>
              <a:rPr lang="en-US" sz="2000" dirty="0">
                <a:latin typeface="+mn-lt"/>
              </a:rPr>
              <a:t>have their (k, v) items stored in node A, </a:t>
            </a:r>
            <a:r>
              <a:rPr lang="en-US" sz="2000" b="1" dirty="0">
                <a:latin typeface="+mn-lt"/>
              </a:rPr>
              <a:t>range 2</a:t>
            </a:r>
            <a:r>
              <a:rPr lang="en-US" sz="2000" i="1" dirty="0">
                <a:latin typeface="+mn-lt"/>
              </a:rPr>
              <a:t> </a:t>
            </a:r>
            <a:r>
              <a:rPr lang="en-US" sz="2000" dirty="0">
                <a:latin typeface="+mn-lt"/>
              </a:rPr>
              <a:t>in node B, </a:t>
            </a:r>
            <a:r>
              <a:rPr lang="en-US" sz="2000" b="1" dirty="0">
                <a:latin typeface="+mn-lt"/>
              </a:rPr>
              <a:t>range 3</a:t>
            </a:r>
            <a:r>
              <a:rPr lang="en-US" sz="2000" i="1" dirty="0">
                <a:latin typeface="+mn-lt"/>
              </a:rPr>
              <a:t> </a:t>
            </a:r>
            <a:r>
              <a:rPr lang="en-US" sz="2000" dirty="0">
                <a:latin typeface="+mn-lt"/>
              </a:rPr>
              <a:t>in node C (b) Adding a node D to the ring. </a:t>
            </a:r>
            <a:r>
              <a:rPr lang="en-US" sz="2000" dirty="0" smtClean="0">
                <a:latin typeface="+mn-lt"/>
              </a:rPr>
              <a:t>Items </a:t>
            </a:r>
            <a:r>
              <a:rPr lang="en-US" sz="2000" dirty="0">
                <a:latin typeface="+mn-lt"/>
              </a:rPr>
              <a:t>in </a:t>
            </a:r>
            <a:r>
              <a:rPr lang="en-US" sz="2000" b="1" dirty="0">
                <a:latin typeface="+mn-lt"/>
              </a:rPr>
              <a:t>range 4</a:t>
            </a:r>
            <a:r>
              <a:rPr lang="en-US" sz="2000" i="1" dirty="0">
                <a:latin typeface="+mn-lt"/>
              </a:rPr>
              <a:t> </a:t>
            </a:r>
            <a:r>
              <a:rPr lang="en-US" sz="2000" dirty="0">
                <a:latin typeface="+mn-lt"/>
              </a:rPr>
              <a:t>are moved to the node D from node B (</a:t>
            </a:r>
            <a:r>
              <a:rPr lang="en-US" sz="2000" b="1" dirty="0">
                <a:latin typeface="+mn-lt"/>
              </a:rPr>
              <a:t>range 2</a:t>
            </a:r>
            <a:r>
              <a:rPr lang="en-US" sz="2000" i="1" dirty="0">
                <a:latin typeface="+mn-lt"/>
              </a:rPr>
              <a:t> </a:t>
            </a:r>
            <a:r>
              <a:rPr lang="en-US" sz="2000" dirty="0">
                <a:latin typeface="+mn-lt"/>
              </a:rPr>
              <a:t>is reduced) and node C (</a:t>
            </a:r>
            <a:r>
              <a:rPr lang="en-US" sz="2000" b="1" dirty="0">
                <a:latin typeface="+mn-lt"/>
              </a:rPr>
              <a:t>range 3 </a:t>
            </a:r>
            <a:r>
              <a:rPr lang="en-US" sz="2000" dirty="0">
                <a:latin typeface="+mn-lt"/>
              </a:rPr>
              <a:t>is reduced)</a:t>
            </a:r>
          </a:p>
        </p:txBody>
      </p:sp>
      <p:pic>
        <p:nvPicPr>
          <p:cNvPr id="7" name="Picture 6" descr="A diagram illustrates a consistent hashing using two circles First circle has seven nodes on its circumference comma while the second circle has eight nodes In the first circle comma the nodes are connected to the center using dotted lines comma forming seven segments in the circle The ranges in the circle are as follows comma in the clockwise direction: C to A comma Range 1; A to C comma Range 3; C to B comma Range 2; B to C comma Range 3; C to A comma Range 1; A to B comma Range 2; B to C comma Range 3."/>
          <p:cNvPicPr>
            <a:picLocks noChangeAspect="1"/>
          </p:cNvPicPr>
          <p:nvPr/>
        </p:nvPicPr>
        <p:blipFill>
          <a:blip r:embed="rId2"/>
          <a:stretch>
            <a:fillRect/>
          </a:stretch>
        </p:blipFill>
        <p:spPr>
          <a:xfrm>
            <a:off x="5139730" y="1576137"/>
            <a:ext cx="3000510" cy="4550027"/>
          </a:xfrm>
          <a:prstGeom prst="rect">
            <a:avLst/>
          </a:prstGeom>
        </p:spPr>
      </p:pic>
    </p:spTree>
    <p:extLst>
      <p:ext uri="{BB962C8B-B14F-4D97-AF65-F5344CB8AC3E}">
        <p14:creationId xmlns:p14="http://schemas.microsoft.com/office/powerpoint/2010/main" val="22072247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Other Key-Value Stores</a:t>
            </a:r>
          </a:p>
        </p:txBody>
      </p:sp>
      <p:sp>
        <p:nvSpPr>
          <p:cNvPr id="3" name="Text Placeholder 2"/>
          <p:cNvSpPr>
            <a:spLocks noGrp="1"/>
          </p:cNvSpPr>
          <p:nvPr>
            <p:ph type="body" idx="1"/>
          </p:nvPr>
        </p:nvSpPr>
        <p:spPr/>
        <p:txBody>
          <a:bodyPr/>
          <a:lstStyle/>
          <a:p>
            <a:r>
              <a:rPr lang="en-US" sz="2400" dirty="0">
                <a:latin typeface="+mn-lt"/>
              </a:rPr>
              <a:t>Oracle key-value store</a:t>
            </a:r>
          </a:p>
          <a:p>
            <a:pPr lvl="1"/>
            <a:r>
              <a:rPr lang="en-US" sz="2400" dirty="0">
                <a:latin typeface="+mn-lt"/>
              </a:rPr>
              <a:t>Oracle </a:t>
            </a:r>
            <a:r>
              <a:rPr lang="en-US" sz="2400" dirty="0" smtClean="0">
                <a:latin typeface="+mn-lt"/>
              </a:rPr>
              <a:t>N</a:t>
            </a:r>
            <a:r>
              <a:rPr lang="en-US" sz="100" dirty="0" smtClean="0">
                <a:latin typeface="+mn-lt"/>
              </a:rPr>
              <a:t> </a:t>
            </a:r>
            <a:r>
              <a:rPr lang="en-US" sz="2400" dirty="0" smtClean="0">
                <a:latin typeface="+mn-lt"/>
              </a:rPr>
              <a:t>O</a:t>
            </a:r>
            <a:r>
              <a:rPr lang="en-US" sz="100" dirty="0" smtClean="0">
                <a:latin typeface="+mn-lt"/>
              </a:rPr>
              <a:t> </a:t>
            </a:r>
            <a:r>
              <a:rPr lang="en-US" sz="2400" dirty="0" smtClean="0">
                <a:latin typeface="+mn-lt"/>
              </a:rPr>
              <a:t>S</a:t>
            </a:r>
            <a:r>
              <a:rPr lang="en-US" sz="100" dirty="0" smtClean="0">
                <a:latin typeface="+mn-lt"/>
              </a:rPr>
              <a:t> </a:t>
            </a:r>
            <a:r>
              <a:rPr lang="en-US" sz="2400" dirty="0" smtClean="0">
                <a:latin typeface="+mn-lt"/>
              </a:rPr>
              <a:t>Q</a:t>
            </a:r>
            <a:r>
              <a:rPr lang="en-US" sz="100" dirty="0" smtClean="0">
                <a:latin typeface="+mn-lt"/>
              </a:rPr>
              <a:t> </a:t>
            </a:r>
            <a:r>
              <a:rPr lang="en-US" sz="2400" dirty="0" smtClean="0">
                <a:latin typeface="+mn-lt"/>
              </a:rPr>
              <a:t>L </a:t>
            </a:r>
            <a:r>
              <a:rPr lang="en-US" sz="2400" dirty="0">
                <a:latin typeface="+mn-lt"/>
              </a:rPr>
              <a:t>Database</a:t>
            </a:r>
          </a:p>
          <a:p>
            <a:r>
              <a:rPr lang="en-US" sz="2400" dirty="0">
                <a:latin typeface="+mn-lt"/>
              </a:rPr>
              <a:t>Redis key-value cache and store</a:t>
            </a:r>
          </a:p>
          <a:p>
            <a:pPr lvl="1"/>
            <a:r>
              <a:rPr lang="en-US" sz="2400" dirty="0">
                <a:latin typeface="+mn-lt"/>
              </a:rPr>
              <a:t>Caches data in main memory to improve performance</a:t>
            </a:r>
          </a:p>
          <a:p>
            <a:pPr lvl="1"/>
            <a:r>
              <a:rPr lang="en-US" sz="2400" dirty="0">
                <a:latin typeface="+mn-lt"/>
              </a:rPr>
              <a:t>Offers master-slave replication and high availability</a:t>
            </a:r>
          </a:p>
          <a:p>
            <a:pPr lvl="1"/>
            <a:r>
              <a:rPr lang="en-US" sz="2400" dirty="0">
                <a:latin typeface="+mn-lt"/>
              </a:rPr>
              <a:t>Offers persistence by backing up cache to disk</a:t>
            </a:r>
          </a:p>
          <a:p>
            <a:r>
              <a:rPr lang="en-US" sz="2400" dirty="0">
                <a:latin typeface="+mn-lt"/>
              </a:rPr>
              <a:t>Apache Cassandra</a:t>
            </a:r>
          </a:p>
          <a:p>
            <a:pPr lvl="1"/>
            <a:r>
              <a:rPr lang="en-US" sz="2400" dirty="0">
                <a:latin typeface="+mn-lt"/>
              </a:rPr>
              <a:t>Offers features from several </a:t>
            </a:r>
            <a:r>
              <a:rPr lang="en-US" sz="2400" dirty="0" smtClean="0">
                <a:latin typeface="+mn-lt"/>
              </a:rPr>
              <a:t>N</a:t>
            </a:r>
            <a:r>
              <a:rPr lang="en-US" sz="100" dirty="0" smtClean="0">
                <a:latin typeface="+mn-lt"/>
              </a:rPr>
              <a:t> </a:t>
            </a:r>
            <a:r>
              <a:rPr lang="en-US" sz="2400" dirty="0" smtClean="0">
                <a:latin typeface="+mn-lt"/>
              </a:rPr>
              <a:t>O</a:t>
            </a:r>
            <a:r>
              <a:rPr lang="en-US" sz="100" dirty="0" smtClean="0">
                <a:latin typeface="+mn-lt"/>
              </a:rPr>
              <a:t> </a:t>
            </a:r>
            <a:r>
              <a:rPr lang="en-US" sz="2400" dirty="0">
                <a:latin typeface="+mn-lt"/>
              </a:rPr>
              <a:t>S</a:t>
            </a:r>
            <a:r>
              <a:rPr lang="en-US" sz="100" dirty="0">
                <a:latin typeface="+mn-lt"/>
              </a:rPr>
              <a:t> </a:t>
            </a:r>
            <a:r>
              <a:rPr lang="en-US" sz="2400" dirty="0">
                <a:latin typeface="+mn-lt"/>
              </a:rPr>
              <a:t>Q</a:t>
            </a:r>
            <a:r>
              <a:rPr lang="en-US" sz="100" dirty="0">
                <a:latin typeface="+mn-lt"/>
              </a:rPr>
              <a:t> </a:t>
            </a:r>
            <a:r>
              <a:rPr lang="en-US" sz="2400" dirty="0">
                <a:latin typeface="+mn-lt"/>
              </a:rPr>
              <a:t>L </a:t>
            </a:r>
            <a:r>
              <a:rPr lang="en-US" sz="2400" dirty="0" smtClean="0">
                <a:latin typeface="+mn-lt"/>
              </a:rPr>
              <a:t>categories</a:t>
            </a:r>
            <a:endParaRPr lang="en-US" sz="2400" dirty="0">
              <a:latin typeface="+mn-lt"/>
            </a:endParaRPr>
          </a:p>
          <a:p>
            <a:pPr lvl="1"/>
            <a:r>
              <a:rPr lang="en-US" sz="2400" dirty="0">
                <a:latin typeface="+mn-lt"/>
              </a:rPr>
              <a:t>Used by Facebook and </a:t>
            </a:r>
            <a:r>
              <a:rPr lang="en-US" sz="2400" dirty="0" smtClean="0">
                <a:latin typeface="+mn-lt"/>
              </a:rPr>
              <a:t>others</a:t>
            </a:r>
            <a:endParaRPr lang="en-US" sz="2400" dirty="0">
              <a:latin typeface="+mn-lt"/>
            </a:endParaRPr>
          </a:p>
        </p:txBody>
      </p:sp>
    </p:spTree>
    <p:extLst>
      <p:ext uri="{BB962C8B-B14F-4D97-AF65-F5344CB8AC3E}">
        <p14:creationId xmlns:p14="http://schemas.microsoft.com/office/powerpoint/2010/main" val="1158411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24.5 Column-Based </a:t>
            </a:r>
            <a:r>
              <a:rPr lang="en-US" altLang="en-US" dirty="0"/>
              <a:t>or Wide Column</a:t>
            </a:r>
            <a:br>
              <a:rPr lang="en-US" altLang="en-US" dirty="0"/>
            </a:br>
            <a:r>
              <a:rPr lang="en-US" altLang="en-US" dirty="0" smtClean="0"/>
              <a:t>N</a:t>
            </a:r>
            <a:r>
              <a:rPr lang="en-US" altLang="en-US" sz="100" dirty="0" smtClean="0"/>
              <a:t> </a:t>
            </a:r>
            <a:r>
              <a:rPr lang="en-US" altLang="en-US" dirty="0" smtClean="0"/>
              <a:t>O</a:t>
            </a:r>
            <a:r>
              <a:rPr lang="en-US" altLang="en-US" sz="100" dirty="0" smtClean="0"/>
              <a:t> </a:t>
            </a:r>
            <a:r>
              <a:rPr lang="en-US" altLang="en-US" dirty="0" smtClean="0"/>
              <a:t>S</a:t>
            </a:r>
            <a:r>
              <a:rPr lang="en-US" altLang="en-US" sz="100" dirty="0" smtClean="0"/>
              <a:t> </a:t>
            </a:r>
            <a:r>
              <a:rPr lang="en-US" altLang="en-US" dirty="0" smtClean="0"/>
              <a:t>Q</a:t>
            </a:r>
            <a:r>
              <a:rPr lang="en-US" altLang="en-US" sz="100" dirty="0" smtClean="0"/>
              <a:t> </a:t>
            </a:r>
            <a:r>
              <a:rPr lang="en-US" altLang="en-US" dirty="0" smtClean="0"/>
              <a:t>L </a:t>
            </a:r>
            <a:r>
              <a:rPr lang="en-US" altLang="en-US" dirty="0"/>
              <a:t>Systems</a:t>
            </a:r>
            <a:endParaRPr lang="en-US" dirty="0"/>
          </a:p>
        </p:txBody>
      </p:sp>
      <p:sp>
        <p:nvSpPr>
          <p:cNvPr id="3" name="Text Placeholder 2"/>
          <p:cNvSpPr>
            <a:spLocks noGrp="1"/>
          </p:cNvSpPr>
          <p:nvPr>
            <p:ph type="body" idx="1"/>
          </p:nvPr>
        </p:nvSpPr>
        <p:spPr/>
        <p:txBody>
          <a:bodyPr/>
          <a:lstStyle/>
          <a:p>
            <a:r>
              <a:rPr lang="en-US" altLang="en-US" sz="2400" dirty="0">
                <a:latin typeface="+mn-lt"/>
              </a:rPr>
              <a:t>BigTable: Google’s distributed storage system for big data</a:t>
            </a:r>
          </a:p>
          <a:p>
            <a:pPr lvl="1"/>
            <a:r>
              <a:rPr lang="en-US" altLang="en-US" sz="2400" dirty="0">
                <a:latin typeface="+mn-lt"/>
              </a:rPr>
              <a:t>Used in Gmail</a:t>
            </a:r>
          </a:p>
          <a:p>
            <a:pPr lvl="1"/>
            <a:r>
              <a:rPr lang="en-US" altLang="en-US" sz="2400" dirty="0">
                <a:latin typeface="+mn-lt"/>
              </a:rPr>
              <a:t>Uses Google File System for data storage and distribution</a:t>
            </a:r>
          </a:p>
          <a:p>
            <a:r>
              <a:rPr lang="en-US" altLang="en-US" sz="2400" dirty="0">
                <a:latin typeface="+mn-lt"/>
              </a:rPr>
              <a:t>Apache </a:t>
            </a:r>
            <a:r>
              <a:rPr lang="en-US" altLang="en-US" sz="2400" dirty="0" smtClean="0">
                <a:latin typeface="+mn-lt"/>
              </a:rPr>
              <a:t>H</a:t>
            </a:r>
            <a:r>
              <a:rPr lang="en-US" altLang="en-US" sz="100" dirty="0" smtClean="0">
                <a:latin typeface="+mn-lt"/>
              </a:rPr>
              <a:t> </a:t>
            </a:r>
            <a:r>
              <a:rPr lang="en-US" altLang="en-US" sz="2400" dirty="0" smtClean="0">
                <a:latin typeface="+mn-lt"/>
              </a:rPr>
              <a:t>base </a:t>
            </a:r>
            <a:r>
              <a:rPr lang="en-US" altLang="en-US" sz="2400" dirty="0">
                <a:latin typeface="+mn-lt"/>
              </a:rPr>
              <a:t>a similar, open source system</a:t>
            </a:r>
          </a:p>
          <a:p>
            <a:pPr lvl="1"/>
            <a:r>
              <a:rPr lang="en-US" altLang="en-US" sz="2400" dirty="0">
                <a:latin typeface="+mn-lt"/>
              </a:rPr>
              <a:t>Uses Hadoop Distributed File System (</a:t>
            </a:r>
            <a:r>
              <a:rPr lang="en-US" altLang="en-US" sz="2400" dirty="0" smtClean="0">
                <a:latin typeface="+mn-lt"/>
              </a:rPr>
              <a:t>H</a:t>
            </a:r>
            <a:r>
              <a:rPr lang="en-US" altLang="en-US" sz="100" dirty="0" smtClean="0">
                <a:latin typeface="+mn-lt"/>
              </a:rPr>
              <a:t> </a:t>
            </a:r>
            <a:r>
              <a:rPr lang="en-US" altLang="en-US" sz="2400" dirty="0" smtClean="0">
                <a:latin typeface="+mn-lt"/>
              </a:rPr>
              <a:t>D</a:t>
            </a:r>
            <a:r>
              <a:rPr lang="en-US" altLang="en-US" sz="100" dirty="0" smtClean="0">
                <a:latin typeface="+mn-lt"/>
              </a:rPr>
              <a:t> </a:t>
            </a:r>
            <a:r>
              <a:rPr lang="en-US" altLang="en-US" sz="2400" dirty="0" smtClean="0">
                <a:latin typeface="+mn-lt"/>
              </a:rPr>
              <a:t>F</a:t>
            </a:r>
            <a:r>
              <a:rPr lang="en-US" altLang="en-US" sz="100" dirty="0" smtClean="0">
                <a:latin typeface="+mn-lt"/>
              </a:rPr>
              <a:t> </a:t>
            </a:r>
            <a:r>
              <a:rPr lang="en-US" altLang="en-US" sz="2400" dirty="0" smtClean="0">
                <a:latin typeface="+mn-lt"/>
              </a:rPr>
              <a:t>S</a:t>
            </a:r>
            <a:r>
              <a:rPr lang="en-US" altLang="en-US" sz="2400" dirty="0">
                <a:latin typeface="+mn-lt"/>
              </a:rPr>
              <a:t>) for data storage</a:t>
            </a:r>
          </a:p>
          <a:p>
            <a:pPr lvl="1"/>
            <a:r>
              <a:rPr lang="en-US" altLang="en-US" sz="2400" dirty="0">
                <a:latin typeface="+mn-lt"/>
              </a:rPr>
              <a:t>Can also use Amazon’s Simple Storage System (S3</a:t>
            </a:r>
            <a:r>
              <a:rPr lang="en-US" altLang="en-US"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25447906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t>
            </a:r>
            <a:r>
              <a:rPr lang="en-US" sz="100" dirty="0" smtClean="0"/>
              <a:t> </a:t>
            </a:r>
            <a:r>
              <a:rPr lang="en-US" dirty="0" smtClean="0"/>
              <a:t>base </a:t>
            </a:r>
            <a:r>
              <a:rPr lang="en-US" dirty="0"/>
              <a:t>Data Model and </a:t>
            </a:r>
            <a:r>
              <a:rPr lang="en-US" dirty="0" smtClean="0"/>
              <a:t>Versioning </a:t>
            </a:r>
            <a:r>
              <a:rPr lang="en-US" sz="2000" b="0" dirty="0" smtClean="0"/>
              <a:t>(1 of 2)</a:t>
            </a:r>
            <a:endParaRPr lang="en-US" sz="2000" b="0" dirty="0"/>
          </a:p>
        </p:txBody>
      </p:sp>
      <p:sp>
        <p:nvSpPr>
          <p:cNvPr id="3" name="Text Placeholder 2"/>
          <p:cNvSpPr>
            <a:spLocks noGrp="1"/>
          </p:cNvSpPr>
          <p:nvPr>
            <p:ph type="body" idx="1"/>
          </p:nvPr>
        </p:nvSpPr>
        <p:spPr/>
        <p:txBody>
          <a:bodyPr/>
          <a:lstStyle/>
          <a:p>
            <a:r>
              <a:rPr lang="en-US" sz="2400" dirty="0">
                <a:latin typeface="+mn-lt"/>
              </a:rPr>
              <a:t>Data organization concepts</a:t>
            </a:r>
          </a:p>
          <a:p>
            <a:pPr lvl="1"/>
            <a:r>
              <a:rPr lang="en-US" sz="2400" dirty="0">
                <a:latin typeface="+mn-lt"/>
              </a:rPr>
              <a:t>Namespaces</a:t>
            </a:r>
          </a:p>
          <a:p>
            <a:pPr lvl="1"/>
            <a:r>
              <a:rPr lang="en-US" sz="2400" dirty="0">
                <a:latin typeface="+mn-lt"/>
              </a:rPr>
              <a:t>Tables</a:t>
            </a:r>
          </a:p>
          <a:p>
            <a:pPr lvl="1"/>
            <a:r>
              <a:rPr lang="en-US" sz="2400" dirty="0">
                <a:latin typeface="+mn-lt"/>
              </a:rPr>
              <a:t>Column families</a:t>
            </a:r>
          </a:p>
          <a:p>
            <a:pPr lvl="1"/>
            <a:r>
              <a:rPr lang="en-US" sz="2400" dirty="0">
                <a:latin typeface="+mn-lt"/>
              </a:rPr>
              <a:t>Column qualifiers</a:t>
            </a:r>
          </a:p>
          <a:p>
            <a:pPr lvl="1"/>
            <a:r>
              <a:rPr lang="en-US" sz="2400" dirty="0">
                <a:latin typeface="+mn-lt"/>
              </a:rPr>
              <a:t>Columns</a:t>
            </a:r>
          </a:p>
          <a:p>
            <a:pPr lvl="1"/>
            <a:r>
              <a:rPr lang="en-US" sz="2400" dirty="0">
                <a:latin typeface="+mn-lt"/>
              </a:rPr>
              <a:t>Rows</a:t>
            </a:r>
          </a:p>
          <a:p>
            <a:pPr lvl="1"/>
            <a:r>
              <a:rPr lang="en-US" sz="2400" dirty="0">
                <a:latin typeface="+mn-lt"/>
              </a:rPr>
              <a:t>Data cells</a:t>
            </a:r>
          </a:p>
          <a:p>
            <a:r>
              <a:rPr lang="en-US" sz="2400" dirty="0">
                <a:latin typeface="+mn-lt"/>
              </a:rPr>
              <a:t>Data is </a:t>
            </a:r>
            <a:r>
              <a:rPr lang="en-US" sz="2400" dirty="0" smtClean="0">
                <a:latin typeface="+mn-lt"/>
              </a:rPr>
              <a:t>self-describing</a:t>
            </a:r>
            <a:endParaRPr lang="en-US" sz="2400" dirty="0">
              <a:latin typeface="+mn-lt"/>
            </a:endParaRPr>
          </a:p>
        </p:txBody>
      </p:sp>
    </p:spTree>
    <p:extLst>
      <p:ext uri="{BB962C8B-B14F-4D97-AF65-F5344CB8AC3E}">
        <p14:creationId xmlns:p14="http://schemas.microsoft.com/office/powerpoint/2010/main" val="18322241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t>
            </a:r>
            <a:r>
              <a:rPr lang="en-US" sz="100" dirty="0"/>
              <a:t> </a:t>
            </a:r>
            <a:r>
              <a:rPr lang="en-US" dirty="0"/>
              <a:t>base Data Model and Versioning </a:t>
            </a:r>
            <a:r>
              <a:rPr lang="en-US" sz="2000" b="0" dirty="0" smtClean="0"/>
              <a:t>(2 </a:t>
            </a:r>
            <a:r>
              <a:rPr lang="en-US" sz="2000" b="0" dirty="0"/>
              <a:t>of 2)</a:t>
            </a:r>
            <a:endParaRPr lang="en-US" dirty="0"/>
          </a:p>
        </p:txBody>
      </p:sp>
      <p:sp>
        <p:nvSpPr>
          <p:cNvPr id="3" name="Text Placeholder 2"/>
          <p:cNvSpPr>
            <a:spLocks noGrp="1"/>
          </p:cNvSpPr>
          <p:nvPr>
            <p:ph type="body" idx="1"/>
          </p:nvPr>
        </p:nvSpPr>
        <p:spPr/>
        <p:txBody>
          <a:bodyPr/>
          <a:lstStyle/>
          <a:p>
            <a:r>
              <a:rPr lang="en-US" sz="2400" dirty="0" smtClean="0">
                <a:latin typeface="+mn-lt"/>
              </a:rPr>
              <a:t>H</a:t>
            </a:r>
            <a:r>
              <a:rPr lang="en-US" sz="100" dirty="0" smtClean="0">
                <a:latin typeface="+mn-lt"/>
              </a:rPr>
              <a:t> </a:t>
            </a:r>
            <a:r>
              <a:rPr lang="en-US" sz="2400" dirty="0" smtClean="0">
                <a:latin typeface="+mn-lt"/>
              </a:rPr>
              <a:t>Base </a:t>
            </a:r>
            <a:r>
              <a:rPr lang="en-US" sz="2400" dirty="0">
                <a:latin typeface="+mn-lt"/>
              </a:rPr>
              <a:t>stores multiple versions of data items</a:t>
            </a:r>
          </a:p>
          <a:p>
            <a:pPr lvl="1"/>
            <a:r>
              <a:rPr lang="en-US" sz="2400" dirty="0">
                <a:latin typeface="+mn-lt"/>
              </a:rPr>
              <a:t>Timestamp associated with each version</a:t>
            </a:r>
          </a:p>
          <a:p>
            <a:r>
              <a:rPr lang="en-US" sz="2400" dirty="0">
                <a:latin typeface="+mn-lt"/>
              </a:rPr>
              <a:t>Each row in a table has a unique row key</a:t>
            </a:r>
          </a:p>
          <a:p>
            <a:r>
              <a:rPr lang="en-US" sz="2400" dirty="0">
                <a:latin typeface="+mn-lt"/>
              </a:rPr>
              <a:t>Table associated with one or more column families</a:t>
            </a:r>
          </a:p>
          <a:p>
            <a:r>
              <a:rPr lang="en-US" sz="2400" dirty="0">
                <a:latin typeface="+mn-lt"/>
              </a:rPr>
              <a:t>Column qualifiers can be dynamically specified as new table rows are created and inserted</a:t>
            </a:r>
          </a:p>
          <a:p>
            <a:r>
              <a:rPr lang="en-US" sz="2400" dirty="0">
                <a:latin typeface="+mn-lt"/>
              </a:rPr>
              <a:t>Namespace is collection of tables</a:t>
            </a:r>
          </a:p>
          <a:p>
            <a:r>
              <a:rPr lang="en-US" sz="2400" dirty="0">
                <a:latin typeface="+mn-lt"/>
              </a:rPr>
              <a:t>Cell holds a basic data </a:t>
            </a:r>
            <a:r>
              <a:rPr lang="en-US" sz="2400" dirty="0" smtClean="0">
                <a:latin typeface="+mn-lt"/>
              </a:rPr>
              <a:t>item</a:t>
            </a:r>
            <a:endParaRPr lang="en-US" sz="2400" dirty="0">
              <a:latin typeface="+mn-lt"/>
            </a:endParaRPr>
          </a:p>
        </p:txBody>
      </p:sp>
    </p:spTree>
    <p:extLst>
      <p:ext uri="{BB962C8B-B14F-4D97-AF65-F5344CB8AC3E}">
        <p14:creationId xmlns:p14="http://schemas.microsoft.com/office/powerpoint/2010/main" val="14031801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24.3 Examples in </a:t>
            </a:r>
            <a:r>
              <a:rPr lang="en-US" dirty="0" smtClean="0"/>
              <a:t>H</a:t>
            </a:r>
            <a:r>
              <a:rPr lang="en-US" sz="100" dirty="0" smtClean="0"/>
              <a:t> </a:t>
            </a:r>
            <a:r>
              <a:rPr lang="en-US" dirty="0" smtClean="0"/>
              <a:t>base </a:t>
            </a:r>
            <a:r>
              <a:rPr lang="en-US" sz="2000" b="0" dirty="0" smtClean="0"/>
              <a:t>(1 of 2)</a:t>
            </a:r>
            <a:endParaRPr lang="en-US" sz="2000" b="0" dirty="0"/>
          </a:p>
        </p:txBody>
      </p:sp>
      <p:sp>
        <p:nvSpPr>
          <p:cNvPr id="3" name="Text Placeholder 2"/>
          <p:cNvSpPr>
            <a:spLocks noGrp="1"/>
          </p:cNvSpPr>
          <p:nvPr>
            <p:ph type="body" idx="1"/>
          </p:nvPr>
        </p:nvSpPr>
        <p:spPr>
          <a:xfrm>
            <a:off x="457200" y="1600200"/>
            <a:ext cx="3082413" cy="4638368"/>
          </a:xfrm>
        </p:spPr>
        <p:txBody>
          <a:bodyPr/>
          <a:lstStyle/>
          <a:p>
            <a:pPr marL="0" indent="0">
              <a:buNone/>
            </a:pPr>
            <a:r>
              <a:rPr lang="en-US" sz="1800" dirty="0" smtClean="0">
                <a:latin typeface="+mn-lt"/>
              </a:rPr>
              <a:t>(</a:t>
            </a:r>
            <a:r>
              <a:rPr lang="en-US" sz="1800" dirty="0">
                <a:latin typeface="+mn-lt"/>
              </a:rPr>
              <a:t>a) Creating a table called EMPLOYEE with three column families: Name, Address, and Details (b) Inserting some in the EMPLOYEE table; different rows can have different self-describing column qualifiers (</a:t>
            </a:r>
            <a:r>
              <a:rPr lang="en-US" sz="1800" dirty="0" smtClean="0">
                <a:latin typeface="+mn-lt"/>
              </a:rPr>
              <a:t>F name</a:t>
            </a:r>
            <a:r>
              <a:rPr lang="en-US" sz="1800" dirty="0">
                <a:latin typeface="+mn-lt"/>
              </a:rPr>
              <a:t>, </a:t>
            </a:r>
            <a:r>
              <a:rPr lang="en-US" sz="1800" dirty="0" smtClean="0">
                <a:latin typeface="+mn-lt"/>
              </a:rPr>
              <a:t>L name</a:t>
            </a:r>
            <a:r>
              <a:rPr lang="en-US" sz="1800" dirty="0">
                <a:latin typeface="+mn-lt"/>
              </a:rPr>
              <a:t>, Nickname, </a:t>
            </a:r>
            <a:r>
              <a:rPr lang="en-US" sz="1800" dirty="0" smtClean="0">
                <a:latin typeface="+mn-lt"/>
              </a:rPr>
              <a:t>M name</a:t>
            </a:r>
            <a:r>
              <a:rPr lang="en-US" sz="1800" dirty="0">
                <a:latin typeface="+mn-lt"/>
              </a:rPr>
              <a:t>, </a:t>
            </a:r>
            <a:r>
              <a:rPr lang="en-US" sz="1800" dirty="0" smtClean="0">
                <a:latin typeface="+mn-lt"/>
              </a:rPr>
              <a:t>M init</a:t>
            </a:r>
            <a:r>
              <a:rPr lang="en-US" sz="1800" dirty="0">
                <a:latin typeface="+mn-lt"/>
              </a:rPr>
              <a:t>, Suffix, … for column family Name; Job, Review, Supervisor, Salary for column family Details</a:t>
            </a:r>
            <a:r>
              <a:rPr lang="en-US" sz="1800" dirty="0" smtClean="0">
                <a:latin typeface="+mn-lt"/>
              </a:rPr>
              <a:t>). </a:t>
            </a:r>
            <a:r>
              <a:rPr lang="en-US" sz="1800" dirty="0">
                <a:latin typeface="+mn-lt"/>
              </a:rPr>
              <a:t>(c) Some </a:t>
            </a:r>
            <a:r>
              <a:rPr lang="en-US" sz="1800" dirty="0" smtClean="0">
                <a:latin typeface="+mn-lt"/>
              </a:rPr>
              <a:t>C</a:t>
            </a:r>
            <a:r>
              <a:rPr lang="en-US" sz="100" dirty="0" smtClean="0">
                <a:latin typeface="+mn-lt"/>
              </a:rPr>
              <a:t> </a:t>
            </a:r>
            <a:r>
              <a:rPr lang="en-US" sz="1800" dirty="0" smtClean="0">
                <a:latin typeface="+mn-lt"/>
              </a:rPr>
              <a:t>R</a:t>
            </a:r>
            <a:r>
              <a:rPr lang="en-US" sz="100" dirty="0" smtClean="0">
                <a:latin typeface="+mn-lt"/>
              </a:rPr>
              <a:t> </a:t>
            </a:r>
            <a:r>
              <a:rPr lang="en-US" sz="1800" dirty="0" smtClean="0">
                <a:latin typeface="+mn-lt"/>
              </a:rPr>
              <a:t>U</a:t>
            </a:r>
            <a:r>
              <a:rPr lang="en-US" sz="100" dirty="0" smtClean="0">
                <a:latin typeface="+mn-lt"/>
              </a:rPr>
              <a:t> </a:t>
            </a:r>
            <a:r>
              <a:rPr lang="en-US" sz="1800" dirty="0" smtClean="0">
                <a:latin typeface="+mn-lt"/>
              </a:rPr>
              <a:t>D </a:t>
            </a:r>
            <a:r>
              <a:rPr lang="en-US" sz="1800" dirty="0">
                <a:latin typeface="+mn-lt"/>
              </a:rPr>
              <a:t>operations of </a:t>
            </a:r>
            <a:r>
              <a:rPr lang="en-US" sz="1800" dirty="0" smtClean="0">
                <a:latin typeface="+mn-lt"/>
              </a:rPr>
              <a:t>H</a:t>
            </a:r>
            <a:r>
              <a:rPr lang="en-US" sz="100" dirty="0" smtClean="0">
                <a:latin typeface="+mn-lt"/>
              </a:rPr>
              <a:t> </a:t>
            </a:r>
            <a:r>
              <a:rPr lang="en-US" sz="1800" dirty="0" smtClean="0">
                <a:latin typeface="+mn-lt"/>
              </a:rPr>
              <a:t>base</a:t>
            </a:r>
            <a:endParaRPr lang="en-US" sz="1800" dirty="0">
              <a:latin typeface="+mn-lt"/>
            </a:endParaRPr>
          </a:p>
        </p:txBody>
      </p:sp>
      <p:pic>
        <p:nvPicPr>
          <p:cNvPr id="6" name="Picture 5" descr="Illustration of H Base using three computer codes. Example a, A set of codes represent creation of a table Computer code reads comma create single quote EMPLOYEE single quote comma single quote Name single quote comma single quote Address single quote comma single quote Details single quote. Example b, A set of codes represent inserting some row data in the EMPLOYEE table Computer code has 16 lines The lines read as follows Line 1 put single quote EMPLOYEE single quote comma single quote row 1 single quote comma single quote Name colon F name single quote comma single quote John single quote Line 2 put single quote EMPLOYEE single quote comma single quote row 1 single quote comma single quote Name colon L name single quote comma single quote Smith single quote Line 3 put single quote EMPLOYEE single quote comma single quote row 1 single quote comma single quote Name colon Nickname single quote comma single quote Johnny single quote Line 4 put single quote EMPLOYEE single quote comma single quote row 1 single quote comma single quote Details colon Job single quote comma single quote Engineer single quote Line 5 put single quote EMPLOYEE single quote comma single quote row 1 single quote comma single quote Details colon Review single quote comma single quote Good single quote Line 6 put single quote EMPLOYEE single quote comma single quote row 2 single quote comma single quote Name colon F name single quote comma single quote Alicia single quote Line 7 put single quote EMPLOYEE single quote comma single quote row 2 single quote comma single quote Name colon L name single quote comma single quote Zelaya single quote Line 8 put single quote EMPLOYEE single quote comma single quote row 2 single quote comma single quote Name colon M Name single quote comma single quote Jennifer single quote Line 9 put single quote EMPLOYEE single quote comma single quote row 2 single quote comma single quote Details colon Job single quote comma single quote D B A single quote Line 10 put single quote EMPLOYEE single quote comma single quote row 2 single quote comma single quote Details colon Supervisor single quote comma single quote James Borg single quote Line 11 put single quote EMPLOYEE single quote comma single quote row 3 single quote comma single quote Name colon F name single quote comma single quote James single quote Line 12 put single quote EMPLOYEE single quote comma single quote row 3 single quote comma single quote Name colon M i n i t single quote comma single quote E single quote Line 13 put single quote EMPLOYEE single quote comma single quote row 3 single quote comma single quote Name colon L name single quote comma single quote Borg single quote Line 14 put single quote EMPLOYEE single quote comma single quote row 3 single quote comma single quote Name colon Suffix single quote comma single quote J r period single quote Line 15 put single quote EMPLOYEE single quote comma single quote row 3 single quote comma single quote Details colon Job single quote comma single quote C E O single quote Line 16 put single quote EMPLOYEE single quote comma single quote row 3 single quote comma single quote Details colon Salary single quote comma single quote 1,000,000 single quote. Example c, A set of codes represent some H base basic C R U D operations Computer code has 4 lines The lines read as follows Line 1 Creating a table colon create left angle bracket table name right angle bracket comma left angle bracket column family right angle bracket comma left angle bracket column family right angle bracket comma and so on Line 2 Inserting Data colon put left angle bracket table name right angle bracket comma left angle bracket row i d right angle bracket comma left angle bracket column family right angle bracket colon left angle bracket column qualifier right angle bracket comma left angle bracket value right angle bracket Line 3 Reading Data left parenthesis all data in a table right parenthesis colon scan left angle bracket table name right angle bracket Line 4 Retrieve Data left parenthesis one item right parenthesis colon get left angle bracket table name right angle bracket comma left angle bracket row i d right angle bracke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7985" y="1600201"/>
            <a:ext cx="4657589" cy="3871566"/>
          </a:xfrm>
          <a:prstGeom prst="rect">
            <a:avLst/>
          </a:prstGeom>
        </p:spPr>
      </p:pic>
    </p:spTree>
    <p:extLst>
      <p:ext uri="{BB962C8B-B14F-4D97-AF65-F5344CB8AC3E}">
        <p14:creationId xmlns:p14="http://schemas.microsoft.com/office/powerpoint/2010/main" val="21560768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t>
            </a:r>
            <a:r>
              <a:rPr lang="en-US" sz="100" dirty="0" smtClean="0"/>
              <a:t> </a:t>
            </a:r>
            <a:r>
              <a:rPr lang="en-US" dirty="0" smtClean="0"/>
              <a:t>base C</a:t>
            </a:r>
            <a:r>
              <a:rPr lang="en-US" sz="100" dirty="0" smtClean="0"/>
              <a:t> </a:t>
            </a:r>
            <a:r>
              <a:rPr lang="en-US" dirty="0" smtClean="0"/>
              <a:t>r</a:t>
            </a:r>
            <a:r>
              <a:rPr lang="en-US" sz="100" dirty="0" smtClean="0"/>
              <a:t> </a:t>
            </a:r>
            <a:r>
              <a:rPr lang="en-US" dirty="0" smtClean="0"/>
              <a:t>u</a:t>
            </a:r>
            <a:r>
              <a:rPr lang="en-US" sz="100" dirty="0" smtClean="0"/>
              <a:t> </a:t>
            </a:r>
            <a:r>
              <a:rPr lang="en-US" dirty="0" smtClean="0"/>
              <a:t>d Operations </a:t>
            </a:r>
            <a:r>
              <a:rPr lang="en-US" sz="2000" b="0" dirty="0" smtClean="0"/>
              <a:t>(1 of 2)</a:t>
            </a:r>
            <a:endParaRPr lang="en-US" sz="2000" b="0" dirty="0"/>
          </a:p>
        </p:txBody>
      </p:sp>
      <p:sp>
        <p:nvSpPr>
          <p:cNvPr id="3" name="Text Placeholder 2"/>
          <p:cNvSpPr>
            <a:spLocks noGrp="1"/>
          </p:cNvSpPr>
          <p:nvPr>
            <p:ph type="body" idx="1"/>
          </p:nvPr>
        </p:nvSpPr>
        <p:spPr/>
        <p:txBody>
          <a:bodyPr/>
          <a:lstStyle/>
          <a:p>
            <a:r>
              <a:rPr lang="en-US" sz="2400" dirty="0">
                <a:latin typeface="+mn-lt"/>
              </a:rPr>
              <a:t>Provides only low-level </a:t>
            </a:r>
            <a:r>
              <a:rPr lang="en-US" sz="2400" dirty="0" smtClean="0">
                <a:latin typeface="+mn-lt"/>
              </a:rPr>
              <a:t>C</a:t>
            </a:r>
            <a:r>
              <a:rPr lang="en-US" sz="100" dirty="0" smtClean="0">
                <a:latin typeface="+mn-lt"/>
              </a:rPr>
              <a:t> </a:t>
            </a:r>
            <a:r>
              <a:rPr lang="en-US" sz="2400" dirty="0" smtClean="0">
                <a:latin typeface="+mn-lt"/>
              </a:rPr>
              <a:t>R</a:t>
            </a:r>
            <a:r>
              <a:rPr lang="en-US" sz="100" dirty="0" smtClean="0">
                <a:latin typeface="+mn-lt"/>
              </a:rPr>
              <a:t> </a:t>
            </a:r>
            <a:r>
              <a:rPr lang="en-US" sz="2400" dirty="0" smtClean="0">
                <a:latin typeface="+mn-lt"/>
              </a:rPr>
              <a:t>U</a:t>
            </a:r>
            <a:r>
              <a:rPr lang="en-US" sz="100" dirty="0" smtClean="0">
                <a:latin typeface="+mn-lt"/>
              </a:rPr>
              <a:t> </a:t>
            </a:r>
            <a:r>
              <a:rPr lang="en-US" sz="2400" dirty="0" smtClean="0">
                <a:latin typeface="+mn-lt"/>
              </a:rPr>
              <a:t>D </a:t>
            </a:r>
            <a:r>
              <a:rPr lang="en-US" sz="2400" dirty="0">
                <a:latin typeface="+mn-lt"/>
              </a:rPr>
              <a:t>(create, read, update, delete) operations</a:t>
            </a:r>
          </a:p>
          <a:p>
            <a:r>
              <a:rPr lang="en-US" sz="2400" dirty="0">
                <a:latin typeface="+mn-lt"/>
              </a:rPr>
              <a:t>Application programs implement more complex operations</a:t>
            </a:r>
          </a:p>
          <a:p>
            <a:r>
              <a:rPr lang="en-US" sz="2400" dirty="0">
                <a:latin typeface="+mn-lt"/>
              </a:rPr>
              <a:t>Create</a:t>
            </a:r>
          </a:p>
          <a:p>
            <a:pPr lvl="1"/>
            <a:r>
              <a:rPr lang="en-US" sz="2400" dirty="0">
                <a:latin typeface="+mn-lt"/>
              </a:rPr>
              <a:t>Creates a new table and specifies one or more column families associated with the table</a:t>
            </a:r>
          </a:p>
          <a:p>
            <a:r>
              <a:rPr lang="en-US" sz="2400" dirty="0">
                <a:latin typeface="+mn-lt"/>
              </a:rPr>
              <a:t>Put</a:t>
            </a:r>
          </a:p>
          <a:p>
            <a:pPr lvl="1"/>
            <a:r>
              <a:rPr lang="en-US" sz="2400" dirty="0">
                <a:latin typeface="+mn-lt"/>
              </a:rPr>
              <a:t>Inserts new data or new versions of existing data </a:t>
            </a:r>
            <a:r>
              <a:rPr lang="en-US" sz="2400" dirty="0" smtClean="0">
                <a:latin typeface="+mn-lt"/>
              </a:rPr>
              <a:t>items</a:t>
            </a:r>
            <a:endParaRPr lang="en-US" sz="2400" dirty="0">
              <a:latin typeface="+mn-lt"/>
            </a:endParaRPr>
          </a:p>
        </p:txBody>
      </p:sp>
    </p:spTree>
    <p:extLst>
      <p:ext uri="{BB962C8B-B14F-4D97-AF65-F5344CB8AC3E}">
        <p14:creationId xmlns:p14="http://schemas.microsoft.com/office/powerpoint/2010/main" val="15720907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t>
            </a:r>
            <a:r>
              <a:rPr lang="en-US" sz="100" dirty="0"/>
              <a:t> </a:t>
            </a:r>
            <a:r>
              <a:rPr lang="en-US" dirty="0"/>
              <a:t>base </a:t>
            </a:r>
            <a:r>
              <a:rPr lang="en-US" dirty="0" smtClean="0"/>
              <a:t>C</a:t>
            </a:r>
            <a:r>
              <a:rPr lang="en-US" sz="100" dirty="0" smtClean="0"/>
              <a:t> </a:t>
            </a:r>
            <a:r>
              <a:rPr lang="en-US" dirty="0" smtClean="0"/>
              <a:t>r</a:t>
            </a:r>
            <a:r>
              <a:rPr lang="en-US" sz="100" dirty="0" smtClean="0"/>
              <a:t> </a:t>
            </a:r>
            <a:r>
              <a:rPr lang="en-US" dirty="0" smtClean="0"/>
              <a:t>u</a:t>
            </a:r>
            <a:r>
              <a:rPr lang="en-US" sz="100" dirty="0" smtClean="0"/>
              <a:t> </a:t>
            </a:r>
            <a:r>
              <a:rPr lang="en-US" dirty="0" smtClean="0"/>
              <a:t>d </a:t>
            </a:r>
            <a:r>
              <a:rPr lang="en-US" dirty="0"/>
              <a:t>Operations </a:t>
            </a:r>
            <a:r>
              <a:rPr lang="en-US" sz="2000" b="0" dirty="0" smtClean="0"/>
              <a:t>(2 </a:t>
            </a:r>
            <a:r>
              <a:rPr lang="en-US" sz="2000" b="0" dirty="0"/>
              <a:t>of 2)</a:t>
            </a:r>
            <a:endParaRPr lang="en-US" dirty="0"/>
          </a:p>
        </p:txBody>
      </p:sp>
      <p:sp>
        <p:nvSpPr>
          <p:cNvPr id="3" name="Text Placeholder 2"/>
          <p:cNvSpPr>
            <a:spLocks noGrp="1"/>
          </p:cNvSpPr>
          <p:nvPr>
            <p:ph type="body" idx="1"/>
          </p:nvPr>
        </p:nvSpPr>
        <p:spPr/>
        <p:txBody>
          <a:bodyPr/>
          <a:lstStyle/>
          <a:p>
            <a:r>
              <a:rPr lang="en-US" sz="2400" dirty="0">
                <a:latin typeface="+mn-lt"/>
              </a:rPr>
              <a:t>Get</a:t>
            </a:r>
          </a:p>
          <a:p>
            <a:pPr lvl="1"/>
            <a:r>
              <a:rPr lang="en-US" sz="2400" dirty="0">
                <a:latin typeface="+mn-lt"/>
              </a:rPr>
              <a:t>Retrieves data associated with a single row</a:t>
            </a:r>
          </a:p>
          <a:p>
            <a:r>
              <a:rPr lang="en-US" sz="2400" dirty="0">
                <a:latin typeface="+mn-lt"/>
              </a:rPr>
              <a:t>Scan</a:t>
            </a:r>
          </a:p>
          <a:p>
            <a:pPr lvl="1"/>
            <a:r>
              <a:rPr lang="en-US" sz="2400" dirty="0">
                <a:latin typeface="+mn-lt"/>
              </a:rPr>
              <a:t>Retrieves all the </a:t>
            </a:r>
            <a:r>
              <a:rPr lang="en-US" sz="2400" dirty="0" smtClean="0">
                <a:latin typeface="+mn-lt"/>
              </a:rPr>
              <a:t>rows</a:t>
            </a:r>
            <a:endParaRPr lang="en-US" sz="2400" dirty="0">
              <a:latin typeface="+mn-lt"/>
            </a:endParaRPr>
          </a:p>
        </p:txBody>
      </p:sp>
    </p:spTree>
    <p:extLst>
      <p:ext uri="{BB962C8B-B14F-4D97-AF65-F5344CB8AC3E}">
        <p14:creationId xmlns:p14="http://schemas.microsoft.com/office/powerpoint/2010/main" val="12546058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r>
              <a:rPr lang="en-US" sz="2000" b="0" dirty="0" smtClean="0"/>
              <a:t>(2 </a:t>
            </a:r>
            <a:r>
              <a:rPr lang="en-US" sz="2000" b="0" dirty="0"/>
              <a:t>of 2)</a:t>
            </a:r>
            <a:endParaRPr lang="en-US" dirty="0"/>
          </a:p>
        </p:txBody>
      </p:sp>
      <p:sp>
        <p:nvSpPr>
          <p:cNvPr id="3" name="Text Placeholder 2"/>
          <p:cNvSpPr>
            <a:spLocks noGrp="1"/>
          </p:cNvSpPr>
          <p:nvPr>
            <p:ph type="body" idx="1"/>
          </p:nvPr>
        </p:nvSpPr>
        <p:spPr/>
        <p:txBody>
          <a:bodyPr/>
          <a:lstStyle/>
          <a:p>
            <a:r>
              <a:rPr lang="en-US" sz="2400" dirty="0" smtClean="0">
                <a:latin typeface="+mn-lt"/>
              </a:rPr>
              <a:t>N</a:t>
            </a:r>
            <a:r>
              <a:rPr lang="en-US" sz="100" dirty="0" smtClean="0">
                <a:latin typeface="+mn-lt"/>
              </a:rPr>
              <a:t> </a:t>
            </a:r>
            <a:r>
              <a:rPr lang="en-US" sz="2400" dirty="0" smtClean="0">
                <a:latin typeface="+mn-lt"/>
              </a:rPr>
              <a:t>O</a:t>
            </a:r>
            <a:r>
              <a:rPr lang="en-US" sz="100" dirty="0" smtClean="0">
                <a:latin typeface="+mn-lt"/>
              </a:rPr>
              <a:t> </a:t>
            </a:r>
            <a:r>
              <a:rPr lang="en-US" sz="2400" dirty="0" smtClean="0">
                <a:latin typeface="+mn-lt"/>
              </a:rPr>
              <a:t>S</a:t>
            </a:r>
            <a:r>
              <a:rPr lang="en-US" sz="100" dirty="0" smtClean="0">
                <a:latin typeface="+mn-lt"/>
              </a:rPr>
              <a:t> </a:t>
            </a:r>
            <a:r>
              <a:rPr lang="en-US" sz="2400" dirty="0" smtClean="0">
                <a:latin typeface="+mn-lt"/>
              </a:rPr>
              <a:t>Q</a:t>
            </a:r>
            <a:r>
              <a:rPr lang="en-US" sz="100" dirty="0" smtClean="0">
                <a:latin typeface="+mn-lt"/>
              </a:rPr>
              <a:t> </a:t>
            </a:r>
            <a:r>
              <a:rPr lang="en-US" sz="2400" dirty="0" smtClean="0">
                <a:latin typeface="+mn-lt"/>
              </a:rPr>
              <a:t>L </a:t>
            </a:r>
            <a:r>
              <a:rPr lang="en-US" sz="2400" dirty="0">
                <a:latin typeface="+mn-lt"/>
              </a:rPr>
              <a:t>systems focus on storage of “big data”</a:t>
            </a:r>
          </a:p>
          <a:p>
            <a:r>
              <a:rPr lang="en-US" altLang="en-US" sz="2400" dirty="0">
                <a:latin typeface="+mn-lt"/>
              </a:rPr>
              <a:t>Typical applications that use </a:t>
            </a:r>
            <a:r>
              <a:rPr lang="en-US" altLang="en-US" sz="2400" dirty="0" smtClean="0">
                <a:latin typeface="+mn-lt"/>
              </a:rPr>
              <a:t>N</a:t>
            </a:r>
            <a:r>
              <a:rPr lang="en-US" altLang="en-US" sz="100" dirty="0" smtClean="0">
                <a:latin typeface="+mn-lt"/>
              </a:rPr>
              <a:t> </a:t>
            </a:r>
            <a:r>
              <a:rPr lang="en-US" altLang="en-US" sz="2400" dirty="0" smtClean="0">
                <a:latin typeface="+mn-lt"/>
              </a:rPr>
              <a:t>O</a:t>
            </a:r>
            <a:r>
              <a:rPr lang="en-US" altLang="en-US" sz="100" dirty="0" smtClean="0">
                <a:latin typeface="+mn-lt"/>
              </a:rPr>
              <a:t> </a:t>
            </a:r>
            <a:r>
              <a:rPr lang="en-US" altLang="en-US" sz="2400" dirty="0" smtClean="0">
                <a:latin typeface="+mn-lt"/>
              </a:rPr>
              <a:t>S</a:t>
            </a:r>
            <a:r>
              <a:rPr lang="en-US" altLang="en-US" sz="100" dirty="0" smtClean="0">
                <a:latin typeface="+mn-lt"/>
              </a:rPr>
              <a:t> </a:t>
            </a:r>
            <a:r>
              <a:rPr lang="en-US" altLang="en-US" sz="2400" dirty="0" smtClean="0">
                <a:latin typeface="+mn-lt"/>
              </a:rPr>
              <a:t>Q</a:t>
            </a:r>
            <a:r>
              <a:rPr lang="en-US" altLang="en-US" sz="100" dirty="0" smtClean="0">
                <a:latin typeface="+mn-lt"/>
              </a:rPr>
              <a:t> </a:t>
            </a:r>
            <a:r>
              <a:rPr lang="en-US" altLang="en-US" sz="2400" dirty="0" smtClean="0">
                <a:latin typeface="+mn-lt"/>
              </a:rPr>
              <a:t>L</a:t>
            </a:r>
            <a:endParaRPr lang="en-US" altLang="en-US" sz="2400" dirty="0">
              <a:latin typeface="+mn-lt"/>
            </a:endParaRPr>
          </a:p>
          <a:p>
            <a:pPr lvl="1"/>
            <a:r>
              <a:rPr lang="en-US" altLang="en-US" sz="2400" dirty="0">
                <a:latin typeface="+mn-lt"/>
              </a:rPr>
              <a:t>Social media</a:t>
            </a:r>
          </a:p>
          <a:p>
            <a:pPr lvl="1"/>
            <a:r>
              <a:rPr lang="en-US" altLang="en-US" sz="2400" dirty="0">
                <a:latin typeface="+mn-lt"/>
              </a:rPr>
              <a:t>Web links</a:t>
            </a:r>
          </a:p>
          <a:p>
            <a:pPr lvl="1"/>
            <a:r>
              <a:rPr lang="en-US" altLang="en-US" sz="2400" dirty="0">
                <a:latin typeface="+mn-lt"/>
              </a:rPr>
              <a:t>User profiles</a:t>
            </a:r>
          </a:p>
          <a:p>
            <a:pPr lvl="1"/>
            <a:r>
              <a:rPr lang="en-US" altLang="en-US" sz="2400" dirty="0">
                <a:latin typeface="+mn-lt"/>
              </a:rPr>
              <a:t>Marketing and sales</a:t>
            </a:r>
          </a:p>
          <a:p>
            <a:pPr lvl="1"/>
            <a:r>
              <a:rPr lang="en-US" altLang="en-US" sz="2400" dirty="0">
                <a:latin typeface="+mn-lt"/>
              </a:rPr>
              <a:t>Posts and tweets</a:t>
            </a:r>
          </a:p>
          <a:p>
            <a:pPr lvl="1"/>
            <a:r>
              <a:rPr lang="en-US" altLang="en-US" sz="2400" dirty="0">
                <a:latin typeface="+mn-lt"/>
              </a:rPr>
              <a:t>Road maps and spatial data</a:t>
            </a:r>
          </a:p>
          <a:p>
            <a:pPr lvl="1"/>
            <a:r>
              <a:rPr lang="en-US" altLang="en-US" sz="2400" dirty="0" smtClean="0">
                <a:latin typeface="+mn-lt"/>
              </a:rPr>
              <a:t>Email</a:t>
            </a:r>
            <a:endParaRPr lang="en-US" altLang="en-US" sz="2400" dirty="0">
              <a:latin typeface="+mn-lt"/>
            </a:endParaRPr>
          </a:p>
        </p:txBody>
      </p:sp>
    </p:spTree>
    <p:extLst>
      <p:ext uri="{BB962C8B-B14F-4D97-AF65-F5344CB8AC3E}">
        <p14:creationId xmlns:p14="http://schemas.microsoft.com/office/powerpoint/2010/main" val="9953915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t>
            </a:r>
            <a:r>
              <a:rPr lang="en-US" sz="100" dirty="0" smtClean="0"/>
              <a:t> </a:t>
            </a:r>
            <a:r>
              <a:rPr lang="en-US" dirty="0" smtClean="0"/>
              <a:t>base </a:t>
            </a:r>
            <a:r>
              <a:rPr lang="en-US" dirty="0"/>
              <a:t>Storage and Distributed System </a:t>
            </a:r>
            <a:r>
              <a:rPr lang="en-US" dirty="0" smtClean="0"/>
              <a:t>Concepts</a:t>
            </a:r>
            <a:endParaRPr lang="en-US" dirty="0"/>
          </a:p>
        </p:txBody>
      </p:sp>
      <p:sp>
        <p:nvSpPr>
          <p:cNvPr id="3" name="Text Placeholder 2"/>
          <p:cNvSpPr>
            <a:spLocks noGrp="1"/>
          </p:cNvSpPr>
          <p:nvPr>
            <p:ph type="body" idx="1"/>
          </p:nvPr>
        </p:nvSpPr>
        <p:spPr/>
        <p:txBody>
          <a:bodyPr/>
          <a:lstStyle/>
          <a:p>
            <a:r>
              <a:rPr lang="en-US" sz="2400" dirty="0">
                <a:latin typeface="+mn-lt"/>
              </a:rPr>
              <a:t>Each </a:t>
            </a:r>
            <a:r>
              <a:rPr lang="en-US" sz="2400" dirty="0" smtClean="0">
                <a:latin typeface="+mn-lt"/>
              </a:rPr>
              <a:t>H</a:t>
            </a:r>
            <a:r>
              <a:rPr lang="en-US" sz="100" dirty="0" smtClean="0">
                <a:latin typeface="+mn-lt"/>
              </a:rPr>
              <a:t> </a:t>
            </a:r>
            <a:r>
              <a:rPr lang="en-US" sz="2400" dirty="0" smtClean="0">
                <a:latin typeface="+mn-lt"/>
              </a:rPr>
              <a:t>base </a:t>
            </a:r>
            <a:r>
              <a:rPr lang="en-US" sz="2400" dirty="0">
                <a:latin typeface="+mn-lt"/>
              </a:rPr>
              <a:t>table divided into several regions</a:t>
            </a:r>
          </a:p>
          <a:p>
            <a:pPr lvl="1"/>
            <a:r>
              <a:rPr lang="en-US" sz="2400" dirty="0">
                <a:latin typeface="+mn-lt"/>
              </a:rPr>
              <a:t>Each region holds a range</a:t>
            </a:r>
            <a:r>
              <a:rPr lang="en-US" sz="2400" i="1" dirty="0">
                <a:latin typeface="+mn-lt"/>
              </a:rPr>
              <a:t> </a:t>
            </a:r>
            <a:r>
              <a:rPr lang="en-US" sz="2400" dirty="0">
                <a:latin typeface="+mn-lt"/>
              </a:rPr>
              <a:t>of the row keys in the table</a:t>
            </a:r>
          </a:p>
          <a:p>
            <a:pPr lvl="1"/>
            <a:r>
              <a:rPr lang="en-US" sz="2400" dirty="0">
                <a:latin typeface="+mn-lt"/>
              </a:rPr>
              <a:t>Row keys must be lexicographically ordered</a:t>
            </a:r>
          </a:p>
          <a:p>
            <a:pPr lvl="1"/>
            <a:r>
              <a:rPr lang="en-US" sz="2400" dirty="0">
                <a:latin typeface="+mn-lt"/>
              </a:rPr>
              <a:t>Each region has several stores</a:t>
            </a:r>
          </a:p>
          <a:p>
            <a:pPr lvl="2"/>
            <a:r>
              <a:rPr lang="en-US" sz="2400" dirty="0">
                <a:latin typeface="+mn-lt"/>
              </a:rPr>
              <a:t>Column families are assigned to stores</a:t>
            </a:r>
          </a:p>
          <a:p>
            <a:r>
              <a:rPr lang="en-US" sz="2400" dirty="0">
                <a:latin typeface="+mn-lt"/>
              </a:rPr>
              <a:t>Regions assigned to region servers for storage</a:t>
            </a:r>
          </a:p>
          <a:p>
            <a:pPr lvl="1"/>
            <a:r>
              <a:rPr lang="en-US" sz="2400" dirty="0">
                <a:latin typeface="+mn-lt"/>
              </a:rPr>
              <a:t>Master server responsible for monitoring the region servers</a:t>
            </a:r>
          </a:p>
          <a:p>
            <a:r>
              <a:rPr lang="en-US" sz="2400" dirty="0" smtClean="0">
                <a:latin typeface="+mn-lt"/>
              </a:rPr>
              <a:t>H</a:t>
            </a:r>
            <a:r>
              <a:rPr lang="en-US" sz="100" dirty="0" smtClean="0">
                <a:latin typeface="+mn-lt"/>
              </a:rPr>
              <a:t> </a:t>
            </a:r>
            <a:r>
              <a:rPr lang="en-US" sz="2400" dirty="0" smtClean="0">
                <a:latin typeface="+mn-lt"/>
              </a:rPr>
              <a:t>base </a:t>
            </a:r>
            <a:r>
              <a:rPr lang="en-US" sz="2400" dirty="0">
                <a:latin typeface="+mn-lt"/>
              </a:rPr>
              <a:t>uses Apache Zookeeper and </a:t>
            </a:r>
            <a:r>
              <a:rPr lang="en-US" sz="2400" dirty="0" smtClean="0">
                <a:latin typeface="+mn-lt"/>
              </a:rPr>
              <a:t>H</a:t>
            </a:r>
            <a:r>
              <a:rPr lang="en-US" sz="100" dirty="0" smtClean="0">
                <a:latin typeface="+mn-lt"/>
              </a:rPr>
              <a:t> </a:t>
            </a:r>
            <a:r>
              <a:rPr lang="en-US" sz="2400" dirty="0" smtClean="0">
                <a:latin typeface="+mn-lt"/>
              </a:rPr>
              <a:t>D</a:t>
            </a:r>
            <a:r>
              <a:rPr lang="en-US" sz="100" dirty="0" smtClean="0">
                <a:latin typeface="+mn-lt"/>
              </a:rPr>
              <a:t> </a:t>
            </a:r>
            <a:r>
              <a:rPr lang="en-US" sz="2400" dirty="0" smtClean="0">
                <a:latin typeface="+mn-lt"/>
              </a:rPr>
              <a:t>F</a:t>
            </a:r>
            <a:r>
              <a:rPr lang="en-US" sz="100" dirty="0" smtClean="0">
                <a:latin typeface="+mn-lt"/>
              </a:rPr>
              <a:t> </a:t>
            </a:r>
            <a:r>
              <a:rPr lang="en-US" sz="2400" dirty="0" smtClean="0">
                <a:latin typeface="+mn-lt"/>
              </a:rPr>
              <a:t>S</a:t>
            </a:r>
            <a:endParaRPr lang="en-US" sz="2400" dirty="0">
              <a:latin typeface="+mn-lt"/>
            </a:endParaRPr>
          </a:p>
        </p:txBody>
      </p:sp>
    </p:spTree>
    <p:extLst>
      <p:ext uri="{BB962C8B-B14F-4D97-AF65-F5344CB8AC3E}">
        <p14:creationId xmlns:p14="http://schemas.microsoft.com/office/powerpoint/2010/main" val="26731698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24.6 N</a:t>
            </a:r>
            <a:r>
              <a:rPr lang="en-US" altLang="en-US" sz="100" dirty="0" smtClean="0"/>
              <a:t> </a:t>
            </a:r>
            <a:r>
              <a:rPr lang="en-US" altLang="en-US" dirty="0" smtClean="0"/>
              <a:t>O</a:t>
            </a:r>
            <a:r>
              <a:rPr lang="en-US" altLang="en-US" sz="100" dirty="0" smtClean="0"/>
              <a:t> </a:t>
            </a:r>
            <a:r>
              <a:rPr lang="en-US" altLang="en-US" dirty="0" smtClean="0"/>
              <a:t>S</a:t>
            </a:r>
            <a:r>
              <a:rPr lang="en-US" altLang="en-US" sz="100" dirty="0" smtClean="0"/>
              <a:t> </a:t>
            </a:r>
            <a:r>
              <a:rPr lang="en-US" altLang="en-US" dirty="0" smtClean="0"/>
              <a:t>Q</a:t>
            </a:r>
            <a:r>
              <a:rPr lang="en-US" altLang="en-US" sz="100" dirty="0" smtClean="0"/>
              <a:t> </a:t>
            </a:r>
            <a:r>
              <a:rPr lang="en-US" altLang="en-US" dirty="0" smtClean="0"/>
              <a:t>L </a:t>
            </a:r>
            <a:r>
              <a:rPr lang="en-US" altLang="en-US" dirty="0"/>
              <a:t>Graph Databases and Neo4j</a:t>
            </a:r>
            <a:endParaRPr lang="en-US" dirty="0"/>
          </a:p>
        </p:txBody>
      </p:sp>
      <p:sp>
        <p:nvSpPr>
          <p:cNvPr id="3" name="Text Placeholder 2"/>
          <p:cNvSpPr>
            <a:spLocks noGrp="1"/>
          </p:cNvSpPr>
          <p:nvPr>
            <p:ph type="body" idx="1"/>
          </p:nvPr>
        </p:nvSpPr>
        <p:spPr/>
        <p:txBody>
          <a:bodyPr/>
          <a:lstStyle/>
          <a:p>
            <a:r>
              <a:rPr lang="en-US" sz="2400" dirty="0">
                <a:latin typeface="+mn-lt"/>
              </a:rPr>
              <a:t>Graph databases</a:t>
            </a:r>
          </a:p>
          <a:p>
            <a:pPr lvl="1"/>
            <a:r>
              <a:rPr lang="en-US" altLang="en-US" sz="2400" dirty="0">
                <a:latin typeface="+mn-lt"/>
              </a:rPr>
              <a:t>Data represented as a graph</a:t>
            </a:r>
          </a:p>
          <a:p>
            <a:pPr lvl="1"/>
            <a:r>
              <a:rPr lang="en-US" altLang="en-US" sz="2400" dirty="0">
                <a:latin typeface="+mn-lt"/>
              </a:rPr>
              <a:t>Collection of vertices (nodes) and edges</a:t>
            </a:r>
          </a:p>
          <a:p>
            <a:pPr lvl="1"/>
            <a:r>
              <a:rPr lang="en-US" altLang="en-US" sz="2400" dirty="0">
                <a:latin typeface="+mn-lt"/>
              </a:rPr>
              <a:t>Possible to store data associated with both individual nodes and individual edges</a:t>
            </a:r>
          </a:p>
          <a:p>
            <a:r>
              <a:rPr lang="en-US" altLang="en-US" sz="2400" dirty="0">
                <a:latin typeface="+mn-lt"/>
              </a:rPr>
              <a:t>Neo4j</a:t>
            </a:r>
          </a:p>
          <a:p>
            <a:pPr lvl="1"/>
            <a:r>
              <a:rPr lang="en-US" altLang="en-US" sz="2400" dirty="0">
                <a:latin typeface="+mn-lt"/>
              </a:rPr>
              <a:t>Open source system</a:t>
            </a:r>
          </a:p>
          <a:p>
            <a:pPr lvl="1"/>
            <a:r>
              <a:rPr lang="en-US" altLang="en-US" sz="2400" dirty="0">
                <a:latin typeface="+mn-lt"/>
              </a:rPr>
              <a:t>Uses concepts of nodes and </a:t>
            </a:r>
            <a:r>
              <a:rPr lang="en-US" altLang="en-US" sz="2400" dirty="0" smtClean="0">
                <a:latin typeface="+mn-lt"/>
              </a:rPr>
              <a:t>relationships</a:t>
            </a:r>
            <a:endParaRPr lang="en-US" altLang="en-US" sz="2400" dirty="0">
              <a:latin typeface="+mn-lt"/>
            </a:endParaRPr>
          </a:p>
        </p:txBody>
      </p:sp>
    </p:spTree>
    <p:extLst>
      <p:ext uri="{BB962C8B-B14F-4D97-AF65-F5344CB8AC3E}">
        <p14:creationId xmlns:p14="http://schemas.microsoft.com/office/powerpoint/2010/main" val="11526969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Neo4j </a:t>
            </a:r>
            <a:r>
              <a:rPr lang="en-US" altLang="en-US" sz="2000" b="0" dirty="0" smtClean="0"/>
              <a:t>(1 of 5)</a:t>
            </a:r>
            <a:endParaRPr lang="en-US" sz="2000" b="0" dirty="0"/>
          </a:p>
        </p:txBody>
      </p:sp>
      <p:sp>
        <p:nvSpPr>
          <p:cNvPr id="3" name="Text Placeholder 2"/>
          <p:cNvSpPr>
            <a:spLocks noGrp="1"/>
          </p:cNvSpPr>
          <p:nvPr>
            <p:ph type="body" idx="1"/>
          </p:nvPr>
        </p:nvSpPr>
        <p:spPr/>
        <p:txBody>
          <a:bodyPr/>
          <a:lstStyle/>
          <a:p>
            <a:r>
              <a:rPr lang="en-US" sz="2400" dirty="0">
                <a:latin typeface="+mn-lt"/>
              </a:rPr>
              <a:t>Nodes can have labels</a:t>
            </a:r>
          </a:p>
          <a:p>
            <a:pPr lvl="1"/>
            <a:r>
              <a:rPr lang="en-US" sz="2400" dirty="0">
                <a:latin typeface="+mn-lt"/>
              </a:rPr>
              <a:t>Zero, one, or several</a:t>
            </a:r>
          </a:p>
          <a:p>
            <a:r>
              <a:rPr lang="en-US" altLang="en-US" sz="2400" dirty="0">
                <a:latin typeface="+mn-lt"/>
              </a:rPr>
              <a:t>Both nodes and relationships can have properties</a:t>
            </a:r>
          </a:p>
          <a:p>
            <a:r>
              <a:rPr lang="en-US" altLang="en-US" sz="2400" dirty="0">
                <a:latin typeface="+mn-lt"/>
              </a:rPr>
              <a:t>Each relationship has a start node, end node, and a relationship type</a:t>
            </a:r>
          </a:p>
          <a:p>
            <a:r>
              <a:rPr lang="en-US" altLang="en-US" sz="2400" dirty="0">
                <a:latin typeface="+mn-lt"/>
              </a:rPr>
              <a:t>Properties specified using a map pattern</a:t>
            </a:r>
          </a:p>
          <a:p>
            <a:r>
              <a:rPr lang="en-US" altLang="en-US" sz="2400" dirty="0">
                <a:latin typeface="+mn-lt"/>
              </a:rPr>
              <a:t>Somewhat similar to </a:t>
            </a:r>
            <a:r>
              <a:rPr lang="en-US" altLang="en-US" sz="2400" dirty="0" smtClean="0">
                <a:latin typeface="+mn-lt"/>
              </a:rPr>
              <a:t>E</a:t>
            </a:r>
            <a:r>
              <a:rPr lang="en-US" altLang="en-US" sz="100" dirty="0" smtClean="0">
                <a:latin typeface="+mn-lt"/>
              </a:rPr>
              <a:t> </a:t>
            </a:r>
            <a:r>
              <a:rPr lang="en-US" altLang="en-US" sz="2400" dirty="0" smtClean="0">
                <a:latin typeface="+mn-lt"/>
              </a:rPr>
              <a:t>R/E</a:t>
            </a:r>
            <a:r>
              <a:rPr lang="en-US" altLang="en-US" sz="100" dirty="0" smtClean="0">
                <a:latin typeface="+mn-lt"/>
              </a:rPr>
              <a:t> </a:t>
            </a:r>
            <a:r>
              <a:rPr lang="en-US" altLang="en-US" sz="2400" dirty="0" smtClean="0">
                <a:latin typeface="+mn-lt"/>
              </a:rPr>
              <a:t>E</a:t>
            </a:r>
            <a:r>
              <a:rPr lang="en-US" altLang="en-US" sz="100" dirty="0" smtClean="0">
                <a:latin typeface="+mn-lt"/>
              </a:rPr>
              <a:t> </a:t>
            </a:r>
            <a:r>
              <a:rPr lang="en-US" altLang="en-US" sz="2400" dirty="0" smtClean="0">
                <a:latin typeface="+mn-lt"/>
              </a:rPr>
              <a:t>R concepts</a:t>
            </a:r>
            <a:endParaRPr lang="en-US" altLang="en-US" sz="2400" dirty="0">
              <a:latin typeface="+mn-lt"/>
            </a:endParaRPr>
          </a:p>
        </p:txBody>
      </p:sp>
    </p:spTree>
    <p:extLst>
      <p:ext uri="{BB962C8B-B14F-4D97-AF65-F5344CB8AC3E}">
        <p14:creationId xmlns:p14="http://schemas.microsoft.com/office/powerpoint/2010/main" val="5198797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Neo4j </a:t>
            </a:r>
            <a:r>
              <a:rPr lang="en-US" altLang="en-US" sz="2000" b="0" dirty="0" smtClean="0"/>
              <a:t>(2 </a:t>
            </a:r>
            <a:r>
              <a:rPr lang="en-US" altLang="en-US" sz="2000" b="0" dirty="0"/>
              <a:t>of 5)</a:t>
            </a:r>
            <a:endParaRPr lang="en-US" sz="2000" dirty="0"/>
          </a:p>
        </p:txBody>
      </p:sp>
      <p:sp>
        <p:nvSpPr>
          <p:cNvPr id="3" name="Text Placeholder 2"/>
          <p:cNvSpPr>
            <a:spLocks noGrp="1"/>
          </p:cNvSpPr>
          <p:nvPr>
            <p:ph type="body" idx="1"/>
          </p:nvPr>
        </p:nvSpPr>
        <p:spPr/>
        <p:txBody>
          <a:bodyPr/>
          <a:lstStyle/>
          <a:p>
            <a:r>
              <a:rPr lang="en-US" sz="2400" dirty="0">
                <a:latin typeface="+mn-lt"/>
              </a:rPr>
              <a:t>Creating nodes in Neo4j</a:t>
            </a:r>
          </a:p>
          <a:p>
            <a:pPr lvl="1"/>
            <a:r>
              <a:rPr lang="en-US" altLang="en-US" sz="2400" dirty="0">
                <a:latin typeface="+mn-lt"/>
              </a:rPr>
              <a:t>CREATE command</a:t>
            </a:r>
          </a:p>
          <a:p>
            <a:pPr lvl="1"/>
            <a:r>
              <a:rPr lang="en-US" altLang="en-US" sz="2400" dirty="0">
                <a:latin typeface="+mn-lt"/>
              </a:rPr>
              <a:t>Part of high-level declarative query language Cypher</a:t>
            </a:r>
          </a:p>
          <a:p>
            <a:pPr lvl="1"/>
            <a:r>
              <a:rPr lang="en-US" altLang="en-US" sz="2400" dirty="0">
                <a:latin typeface="+mn-lt"/>
              </a:rPr>
              <a:t>Node label can be specified when node is created</a:t>
            </a:r>
          </a:p>
          <a:p>
            <a:pPr lvl="1"/>
            <a:r>
              <a:rPr lang="en-US" altLang="en-US" sz="2400" dirty="0">
                <a:latin typeface="+mn-lt"/>
              </a:rPr>
              <a:t>Properties are enclosed in curly </a:t>
            </a:r>
            <a:r>
              <a:rPr lang="en-US" altLang="en-US" sz="2400" dirty="0" smtClean="0">
                <a:latin typeface="+mn-lt"/>
              </a:rPr>
              <a:t>brackets</a:t>
            </a:r>
            <a:endParaRPr lang="en-US" altLang="en-US" sz="2400" dirty="0">
              <a:latin typeface="+mn-lt"/>
            </a:endParaRPr>
          </a:p>
        </p:txBody>
      </p:sp>
    </p:spTree>
    <p:extLst>
      <p:ext uri="{BB962C8B-B14F-4D97-AF65-F5344CB8AC3E}">
        <p14:creationId xmlns:p14="http://schemas.microsoft.com/office/powerpoint/2010/main" val="30946113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8096"/>
            <a:ext cx="8229600" cy="1066799"/>
          </a:xfrm>
        </p:spPr>
        <p:txBody>
          <a:bodyPr anchor="b"/>
          <a:lstStyle/>
          <a:p>
            <a:r>
              <a:rPr lang="en-US" altLang="en-US" dirty="0"/>
              <a:t>Neo4j </a:t>
            </a:r>
            <a:r>
              <a:rPr lang="en-US" altLang="en-US" sz="2000" b="0" dirty="0" smtClean="0"/>
              <a:t>(3 </a:t>
            </a:r>
            <a:r>
              <a:rPr lang="en-US" altLang="en-US" sz="2000" b="0" dirty="0"/>
              <a:t>of 5)</a:t>
            </a:r>
            <a:endParaRPr lang="en-US" sz="2000" dirty="0"/>
          </a:p>
        </p:txBody>
      </p:sp>
      <p:pic>
        <p:nvPicPr>
          <p:cNvPr id="4" name="Picture 3" descr="Illustration of Neo 4 j using 4 different computer codes In the following code comma the word comma incomplete comma indicates an incomplete line of code. Example a, Company code has 18 lines The lines read as follows Line 1 CREATE left parenthesis e 1 colon EMPLOYEE comma left brace E m p comma i d colon single quote 1 single quote comma L name colon single quote Smith single quote comma F name colon single quote John single quote comma M i n i t colon single quote B single quote right brace right parenthesis Line 2 CREATE left parenthesis e 2 colon EMPLOYEE comma left brace E m p comma i d colon single quote 2 single quote comma L name colon single quote Wong single quote comma F name colon single quote Franklin single quote right brace right parenthesis Line 3 CREATE left parenthesis e 3 colon EMPLOYEE comma left brace E m p comma i d colon single quote 3 single quote comma L name colon single quote Zelaya single quote comma F name colon single quote Alicia single quote right brace right parenthesis Line 4 CREATE left parenthesis e 4 colon EMPLOYEE comma left brace E m p comma i d colon single quote 4 single quote comma L name colon single quote Wallace single quote comma F name colon single quote Jennifer single quote comma M i n i t colon single quote S single quote right brace right parenthesis Line 5 incomplete Line 6 CREATE left parenthesis d 1 colon DEPARTMENT comma left brace D n o colon single quote 5 single quote comma D name colon single quote Research single quote right brace right parenthesis Line 7 CREATE left parenthesis d 2 colon DEPARTMENT comma left brace D n o colon single quote 4 single quote comma D name colon single quote Administration single quote right brace right parenthesis Line 8 incomplete Line 9 CREATE left parenthesis p 1 colon PROJECT comma left brace P n o colon single quote 1 single quote comma P name colon single quote Product X single quote right brace right parenthesis Line 10 CREATE left parenthesis p 2 colon PROJECT comma left brace P n o colon single quote 2 single quote comma P name colon single quote Product Y single quote right brace right parenthesis Line 11 CREATE left parenthesis p 3 colon PROJECT comma left brace P n o colon single quote 10 single quote comma P name colon single quote Computerization single quote right brace right parenthesis Line 12 CREATE left parenthesis p 4 colon PROJECT comma left brace P n o colon single quote 20 single quote comma P name colon single quote Reorganization single quote right brace right parenthesis Line 13 incomplete Line 14 CREATE left parenthesis l o c 1 colon LOCATION comma left brace L name colon single quote Houston single quote right brace right parenthesis Line 15 CREATE left parenthesis l o c 2 colon LOCATION comma left brace L name colon single quote Stafford single quote right brace right parenthesis Line 16 CREATE left parenthesis l o c 3 colon LOCATION comma left brace L name colon single quote Bellaire single quote right brace right parenthesis Line 17 CREATE left parenthesis l o c 4 colon LOCATION comma left brace L name colon single quote Sugarland single quote right brace right parenthesis Line 18 Incomple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299" y="1551731"/>
            <a:ext cx="6193402" cy="3967486"/>
          </a:xfrm>
          <a:prstGeom prst="rect">
            <a:avLst/>
          </a:prstGeom>
        </p:spPr>
      </p:pic>
      <p:sp>
        <p:nvSpPr>
          <p:cNvPr id="3" name="Text Placeholder 2"/>
          <p:cNvSpPr>
            <a:spLocks noGrp="1"/>
          </p:cNvSpPr>
          <p:nvPr>
            <p:ph type="body" idx="1"/>
          </p:nvPr>
        </p:nvSpPr>
        <p:spPr>
          <a:xfrm>
            <a:off x="457200" y="5633884"/>
            <a:ext cx="8229600" cy="651132"/>
          </a:xfrm>
        </p:spPr>
        <p:txBody>
          <a:bodyPr/>
          <a:lstStyle/>
          <a:p>
            <a:pPr marL="0" indent="0">
              <a:buNone/>
            </a:pPr>
            <a:r>
              <a:rPr lang="en-US" sz="1800" dirty="0">
                <a:latin typeface="+mn-lt"/>
              </a:rPr>
              <a:t>Figure 24.4 Examples in Neo4j using the Cypher language (a) Creating some </a:t>
            </a:r>
            <a:r>
              <a:rPr lang="en-US" sz="1800" dirty="0" smtClean="0">
                <a:latin typeface="+mn-lt"/>
              </a:rPr>
              <a:t>nodes</a:t>
            </a:r>
            <a:endParaRPr lang="en-US" sz="1800" dirty="0">
              <a:latin typeface="+mn-lt"/>
            </a:endParaRPr>
          </a:p>
        </p:txBody>
      </p:sp>
    </p:spTree>
    <p:extLst>
      <p:ext uri="{BB962C8B-B14F-4D97-AF65-F5344CB8AC3E}">
        <p14:creationId xmlns:p14="http://schemas.microsoft.com/office/powerpoint/2010/main" val="32767157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8096"/>
            <a:ext cx="8229600" cy="1066799"/>
          </a:xfrm>
        </p:spPr>
        <p:txBody>
          <a:bodyPr anchor="b"/>
          <a:lstStyle/>
          <a:p>
            <a:r>
              <a:rPr lang="en-US" altLang="en-US" dirty="0"/>
              <a:t>Neo4j </a:t>
            </a:r>
            <a:r>
              <a:rPr lang="en-US" altLang="en-US" sz="2000" b="0" dirty="0" smtClean="0"/>
              <a:t>(4 </a:t>
            </a:r>
            <a:r>
              <a:rPr lang="en-US" altLang="en-US" sz="2000" b="0" dirty="0"/>
              <a:t>of 5)</a:t>
            </a:r>
            <a:endParaRPr lang="en-US" sz="2000" dirty="0"/>
          </a:p>
        </p:txBody>
      </p:sp>
      <p:pic>
        <p:nvPicPr>
          <p:cNvPr id="4" name="Picture 3" descr="Example b, Computer code represents creating some relationships for the COMPANY data The code has 18 lines The lines read as follows Line 1 CREATE left parenthesis e 1 right parenthesis dash left bracket colon Works For right bracket rightward arrow left parenthesis d 1 right parenthesis Line 2 CREATE left parenthesis e 3 right parenthesis dash left bracket colon Works For right bracket rightward arrow left parenthesis d 2 right parenthesis Line 3 incomplete Line 4 CREATE left parenthesis d 1 right parenthesis dash left bracket colon Manager right bracket rightward arrow left parenthesis e 2 right parenthesis Line 5 CREATE left parenthesis d 2 right parenthesis dash left bracket colon Manager right bracket rightward arrow left parenthesis e4 right parenthesis Line 6 Incomplete Line 7 CREATE left parenthesis d 1 right parenthesis dash left bracket colon Located In right bracket rightward arrow left parenthesis l o c 1 right parenthesis Line 8 CREATE left parenthesis d 1 right parenthesis dash left bracket colon Located In right bracket rightward arrow left parenthesis l o c 3 right parenthesis Line 9 CREATE left parenthesis d 1 right parenthesis dash left bracket colon Located In right bracket rightward arrow left parenthesis l o c 4 right parenthesis Line 10 CREATE left parenthesis d 2 right parenthesis dash left bracket colon Located In right bracket rightward arrow left parenthesis l o c 2 right parenthesis Line 11 Incomplete Line 12 CREATE left parenthesis e 1 right parenthesis dash left bracket colon Works On comma left brace Hours colon single quote 32 period 5 single quote right brace right bracket rightward arrow left parenthesis p 1 right parenthesis Line 13 CREATE left parenthesis e 1 right parenthesis dash left bracket colon Works On comma left brace Hours colon single quote 7 period 5 single quote right brace right bracket rightward arrow left parenthesis p 2 right parenthesis Line 14 CREATE left parenthesis e 2 right parenthesis dash left bracket colon Works On comma left brace Hours colon single quote 10 period 0 single quote right brace right bracket rightward arrow left parenthesis p 1 right parenthesis Line 15 CREATE left parenthesis e 2 right parenthesis dash left bracket colon Works On comma left brace Hours colon 10 period 0 right brace right bracket rightward arrow left parenthesis p 2 right parenthesis Line 16 CREATE left parenthesis e 2 right parenthesis dash left bracket colon Works On comma left brace Hours colon single quote 10 period 0 single quote right brace right bracket rightward arrow left parenthesis p 3 right parenthesis Line 17 CREATE left parenthesis e 2 right parenthesis dash left bracket colon Works On comma left brace Hours colon 10 period 0 right brace right bracket rightward arrow left parenthesis p 4 right parenthesis Line 18 Incomple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5985" y="1543191"/>
            <a:ext cx="5632031" cy="4169868"/>
          </a:xfrm>
          <a:prstGeom prst="rect">
            <a:avLst/>
          </a:prstGeom>
        </p:spPr>
      </p:pic>
      <p:sp>
        <p:nvSpPr>
          <p:cNvPr id="3" name="Text Placeholder 2"/>
          <p:cNvSpPr>
            <a:spLocks noGrp="1"/>
          </p:cNvSpPr>
          <p:nvPr>
            <p:ph type="body" idx="1"/>
          </p:nvPr>
        </p:nvSpPr>
        <p:spPr>
          <a:xfrm>
            <a:off x="457200" y="5825612"/>
            <a:ext cx="8229600" cy="459403"/>
          </a:xfrm>
        </p:spPr>
        <p:txBody>
          <a:bodyPr/>
          <a:lstStyle/>
          <a:p>
            <a:pPr marL="0" indent="0">
              <a:buNone/>
            </a:pPr>
            <a:r>
              <a:rPr lang="en-US" sz="1800" dirty="0" smtClean="0">
                <a:latin typeface="+mn-lt"/>
              </a:rPr>
              <a:t>Figure 24.4 (</a:t>
            </a:r>
            <a:r>
              <a:rPr lang="en-US" sz="1800" dirty="0">
                <a:latin typeface="+mn-lt"/>
              </a:rPr>
              <a:t>b) Creating some relationships</a:t>
            </a:r>
          </a:p>
        </p:txBody>
      </p:sp>
    </p:spTree>
    <p:extLst>
      <p:ext uri="{BB962C8B-B14F-4D97-AF65-F5344CB8AC3E}">
        <p14:creationId xmlns:p14="http://schemas.microsoft.com/office/powerpoint/2010/main" val="2693559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Neo4j </a:t>
            </a:r>
            <a:r>
              <a:rPr lang="en-US" altLang="en-US" sz="2000" b="0" dirty="0" smtClean="0"/>
              <a:t>(5 </a:t>
            </a:r>
            <a:r>
              <a:rPr lang="en-US" altLang="en-US" sz="2000" b="0" dirty="0"/>
              <a:t>of 5)</a:t>
            </a:r>
            <a:endParaRPr lang="en-US" sz="2000" dirty="0"/>
          </a:p>
        </p:txBody>
      </p:sp>
      <p:sp>
        <p:nvSpPr>
          <p:cNvPr id="3" name="Text Placeholder 2"/>
          <p:cNvSpPr>
            <a:spLocks noGrp="1"/>
          </p:cNvSpPr>
          <p:nvPr>
            <p:ph type="body" idx="1"/>
          </p:nvPr>
        </p:nvSpPr>
        <p:spPr/>
        <p:txBody>
          <a:bodyPr/>
          <a:lstStyle/>
          <a:p>
            <a:r>
              <a:rPr lang="en-US" sz="2400" dirty="0">
                <a:latin typeface="+mn-lt"/>
              </a:rPr>
              <a:t>Path</a:t>
            </a:r>
          </a:p>
          <a:p>
            <a:pPr lvl="1"/>
            <a:r>
              <a:rPr lang="en-US" altLang="en-US" sz="2400" dirty="0">
                <a:latin typeface="+mn-lt"/>
              </a:rPr>
              <a:t>Traversal of part of the graph</a:t>
            </a:r>
          </a:p>
          <a:p>
            <a:pPr lvl="1"/>
            <a:r>
              <a:rPr lang="en-US" altLang="en-US" sz="2400" dirty="0">
                <a:latin typeface="+mn-lt"/>
              </a:rPr>
              <a:t>Typically used as part of a query to specify a pattern</a:t>
            </a:r>
          </a:p>
          <a:p>
            <a:r>
              <a:rPr lang="en-US" altLang="en-US" sz="2400" dirty="0">
                <a:latin typeface="+mn-lt"/>
              </a:rPr>
              <a:t>Schema optional in Neo4j</a:t>
            </a:r>
          </a:p>
          <a:p>
            <a:r>
              <a:rPr lang="en-US" altLang="en-US" sz="2400" dirty="0">
                <a:latin typeface="+mn-lt"/>
              </a:rPr>
              <a:t>Indexing and node identifiers</a:t>
            </a:r>
          </a:p>
          <a:p>
            <a:pPr lvl="1"/>
            <a:r>
              <a:rPr lang="en-US" altLang="en-US" sz="2400" dirty="0">
                <a:latin typeface="+mn-lt"/>
              </a:rPr>
              <a:t>Users can create for the collection of nodes that have a particular label</a:t>
            </a:r>
          </a:p>
          <a:p>
            <a:pPr lvl="1"/>
            <a:r>
              <a:rPr lang="en-US" altLang="en-US" sz="2400" dirty="0">
                <a:latin typeface="+mn-lt"/>
              </a:rPr>
              <a:t>One or more properties can be </a:t>
            </a:r>
            <a:r>
              <a:rPr lang="en-US" altLang="en-US" sz="2400" dirty="0" smtClean="0">
                <a:latin typeface="+mn-lt"/>
              </a:rPr>
              <a:t>indexed</a:t>
            </a:r>
            <a:endParaRPr lang="en-US" altLang="en-US" sz="2400" dirty="0">
              <a:latin typeface="+mn-lt"/>
            </a:endParaRPr>
          </a:p>
        </p:txBody>
      </p:sp>
    </p:spTree>
    <p:extLst>
      <p:ext uri="{BB962C8B-B14F-4D97-AF65-F5344CB8AC3E}">
        <p14:creationId xmlns:p14="http://schemas.microsoft.com/office/powerpoint/2010/main" val="19866139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Cypher Query Language of </a:t>
            </a:r>
            <a:r>
              <a:rPr lang="en-US" altLang="en-US" dirty="0" smtClean="0"/>
              <a:t>Neo4j </a:t>
            </a:r>
            <a:r>
              <a:rPr lang="en-US" altLang="en-US" sz="2000" b="0" dirty="0" smtClean="0"/>
              <a:t>(1 of 3)</a:t>
            </a:r>
            <a:endParaRPr lang="en-US" sz="2000" b="0" dirty="0"/>
          </a:p>
        </p:txBody>
      </p:sp>
      <p:sp>
        <p:nvSpPr>
          <p:cNvPr id="3" name="Text Placeholder 2"/>
          <p:cNvSpPr>
            <a:spLocks noGrp="1"/>
          </p:cNvSpPr>
          <p:nvPr>
            <p:ph type="body" idx="1"/>
          </p:nvPr>
        </p:nvSpPr>
        <p:spPr/>
        <p:txBody>
          <a:bodyPr/>
          <a:lstStyle/>
          <a:p>
            <a:r>
              <a:rPr lang="en-US" sz="2400" dirty="0">
                <a:latin typeface="+mn-lt"/>
              </a:rPr>
              <a:t>Cypher query made up of clauses</a:t>
            </a:r>
          </a:p>
          <a:p>
            <a:r>
              <a:rPr lang="en-US" altLang="en-US" sz="2400" dirty="0">
                <a:latin typeface="+mn-lt"/>
              </a:rPr>
              <a:t>Result from one clause can be the input to the next clause in the </a:t>
            </a:r>
            <a:r>
              <a:rPr lang="en-US" altLang="en-US" sz="2400" dirty="0" smtClean="0">
                <a:latin typeface="+mn-lt"/>
              </a:rPr>
              <a:t>query</a:t>
            </a:r>
            <a:endParaRPr lang="en-US" altLang="en-US" sz="2400" dirty="0">
              <a:latin typeface="+mn-lt"/>
            </a:endParaRPr>
          </a:p>
        </p:txBody>
      </p:sp>
    </p:spTree>
    <p:extLst>
      <p:ext uri="{BB962C8B-B14F-4D97-AF65-F5344CB8AC3E}">
        <p14:creationId xmlns:p14="http://schemas.microsoft.com/office/powerpoint/2010/main" val="31107177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8096"/>
            <a:ext cx="8229600" cy="1066799"/>
          </a:xfrm>
        </p:spPr>
        <p:txBody>
          <a:bodyPr anchor="b"/>
          <a:lstStyle/>
          <a:p>
            <a:r>
              <a:rPr lang="en-US" altLang="en-US" dirty="0"/>
              <a:t>The Cypher Query Language of Neo4j </a:t>
            </a:r>
            <a:r>
              <a:rPr lang="en-US" altLang="en-US" sz="2000" b="0" dirty="0" smtClean="0"/>
              <a:t>(2 </a:t>
            </a:r>
            <a:r>
              <a:rPr lang="en-US" altLang="en-US" sz="2000" b="0" dirty="0"/>
              <a:t>of 3)</a:t>
            </a:r>
            <a:endParaRPr lang="en-US" dirty="0"/>
          </a:p>
        </p:txBody>
      </p:sp>
      <p:pic>
        <p:nvPicPr>
          <p:cNvPr id="4" name="Picture 3" descr="Example c, Set of computer codes represent the Basic simplified syntax of some common Cypher clauses Code has 11 lines The lines read as follows Line 1 Finding nodes and relationships that match a pattern colon MATCH left angle bracket pattern right angle bracket Line 2 Specifying aggregates and other query variables colon WITH left angle bracket specifications right angle bracket Line 3 Specifying conditions on the data to be retrieved colon WHERE left angle bracket condition right angle bracket Line 4 Specifying the data to be returned colon RETURN left angle bracket data right angle bracket Line 5 Ordering the data to be returned colon ORDER BY left angle bracket data right angle bracket Line 6 Limiting the number of returned data items colon LIMIT left angle bracket max number right angle bracket Line 7 Creating nodes colon CREATE left angle bracket node comma optional labels and properties right angle bracket Line 8 Creating relationships colon CREATE left angle bracket relationship comma relationship type and optional properties right angle bracket Line 9 Deletion colon DELETE left angle bracket nodes or relationships right angle bracket Line 10 Specifying property values and labels colon SET left angle bracket property values and labels right angle bracket Line 11 Removing property values and labels colon REMOVE left angle bracket property values and labels right angle bracket.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450" y="1863809"/>
            <a:ext cx="7843100" cy="3107646"/>
          </a:xfrm>
          <a:prstGeom prst="rect">
            <a:avLst/>
          </a:prstGeom>
        </p:spPr>
      </p:pic>
      <p:sp>
        <p:nvSpPr>
          <p:cNvPr id="3" name="Text Placeholder 2"/>
          <p:cNvSpPr>
            <a:spLocks noGrp="1"/>
          </p:cNvSpPr>
          <p:nvPr>
            <p:ph type="body" idx="1"/>
          </p:nvPr>
        </p:nvSpPr>
        <p:spPr>
          <a:xfrm>
            <a:off x="457200" y="5510370"/>
            <a:ext cx="8229600" cy="444655"/>
          </a:xfrm>
        </p:spPr>
        <p:txBody>
          <a:bodyPr/>
          <a:lstStyle/>
          <a:p>
            <a:pPr marL="0" indent="0">
              <a:buNone/>
            </a:pPr>
            <a:r>
              <a:rPr lang="en-US" sz="1800" dirty="0" smtClean="0">
                <a:latin typeface="+mn-lt"/>
              </a:rPr>
              <a:t>Figure 24.4 (c</a:t>
            </a:r>
            <a:r>
              <a:rPr lang="en-US" sz="1800" dirty="0">
                <a:latin typeface="+mn-lt"/>
              </a:rPr>
              <a:t>) Basic syntax of Cypher </a:t>
            </a:r>
            <a:r>
              <a:rPr lang="en-US" sz="1800" dirty="0" smtClean="0">
                <a:latin typeface="+mn-lt"/>
              </a:rPr>
              <a:t>queries</a:t>
            </a:r>
            <a:endParaRPr lang="en-US" sz="1800" dirty="0">
              <a:latin typeface="+mn-lt"/>
            </a:endParaRPr>
          </a:p>
        </p:txBody>
      </p:sp>
    </p:spTree>
    <p:extLst>
      <p:ext uri="{BB962C8B-B14F-4D97-AF65-F5344CB8AC3E}">
        <p14:creationId xmlns:p14="http://schemas.microsoft.com/office/powerpoint/2010/main" val="192787650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8096"/>
            <a:ext cx="8229600" cy="1066799"/>
          </a:xfrm>
        </p:spPr>
        <p:txBody>
          <a:bodyPr anchor="b"/>
          <a:lstStyle/>
          <a:p>
            <a:r>
              <a:rPr lang="en-US" altLang="en-US" dirty="0"/>
              <a:t>The Cypher Query Language of Neo4j </a:t>
            </a:r>
            <a:r>
              <a:rPr lang="en-US" altLang="en-US" sz="2000" b="0" dirty="0" smtClean="0"/>
              <a:t>(3 </a:t>
            </a:r>
            <a:r>
              <a:rPr lang="en-US" altLang="en-US" sz="2000" b="0" dirty="0"/>
              <a:t>of 3)</a:t>
            </a:r>
            <a:endParaRPr lang="en-US" b="0" dirty="0"/>
          </a:p>
        </p:txBody>
      </p:sp>
      <p:pic>
        <p:nvPicPr>
          <p:cNvPr id="4" name="Picture 3" descr="Example d, Computer code represents Examples of simple Cypher queries The code has 24 lines The lines read as follows Line 1 Example 1 MATCH left parenthesis d colon DEPARTMENT left brace D n o colon single quote 5 single quote right brace right parenthesis dash left bracket colon Located In right bracket rightward arrow left parenthesis l o c right parenthesis Line 2 RETURN d period D name comma l o c period L name Line 3 Example 2 MATCH left parenthesis e colon EMPLOYEE left brace E m p comma i d colon single quote 2 single quote right brace right parenthesis dash left bracket w colon Works On right bracket rightward arrow left parenthesis p right parenthesis Line 4 RETURN e period E name comma w period Hours comma p period P name Line 5 Example 3 MATCH left parenthesis e right parenthesis dash left bracket w colon Works On right bracket rightward arrow left parenthesis p colon PROJECT left brace P n o colon 2 right brace right parenthesis Line 6 RETURN p period P name comma e period E name comma w period Hours Line 7 Example 4 MATCH left parenthesis e right parenthesis dash left bracket w colon Works On right bracket rightward arrow left parenthesis p right parenthesis Line 8 RETURN e period E name comma w period Hours comma p period P name Line 9 ORDER BY e period E name Line 10 Example 5 MATCH left parenthesis e right parenthesis dash left bracket w colon Works On right bracket rightward arrow left parenthesis p right parenthesis Line 11 RETURN e period E name comma w period Hours comma p period P name Line 12 ORDER BY e period E name  Line 13 LIMIT 10 Line 14 Example 6 MATCH left parenthesis e right parenthesis dash left bracket w colon Works On right bracket rightward arrow left parenthesis p right parenthesis Line 15 WITH e comma COUNT left parenthesis p right parenthesis AS n u m of p r o j s Line 16 WHERE n u m of p r o j s right angle bracket 2 Line 17 RETURN e period E name comma n u m of p r o j s Line 18 ORDER BY n u m of p r o j s Line 19 Example 7 MATCH left parenthesis e right parenthesis dash left bracket w colon Works On right bracket rightward arrow left parenthesis p right parenthesis Line 20 RETURN e comma w comma p Line 21 ORDER BY e period E name Line 22 LIMIT 10 Line 23 Example 8 MATCH left parenthesis e colon EMPLOYEE left brace E m p comma i d colon single quote 2 single quote right brace right parenthesis Line 24 SET e period Job equals single quote Engineer single quo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5327" y="1678751"/>
            <a:ext cx="3513345" cy="3825829"/>
          </a:xfrm>
          <a:prstGeom prst="rect">
            <a:avLst/>
          </a:prstGeom>
        </p:spPr>
      </p:pic>
      <p:sp>
        <p:nvSpPr>
          <p:cNvPr id="3" name="Text Placeholder 2"/>
          <p:cNvSpPr>
            <a:spLocks noGrp="1"/>
          </p:cNvSpPr>
          <p:nvPr>
            <p:ph type="body" idx="1"/>
          </p:nvPr>
        </p:nvSpPr>
        <p:spPr>
          <a:xfrm>
            <a:off x="457200" y="5755197"/>
            <a:ext cx="8229600" cy="426580"/>
          </a:xfrm>
        </p:spPr>
        <p:txBody>
          <a:bodyPr/>
          <a:lstStyle/>
          <a:p>
            <a:pPr marL="0" indent="0">
              <a:buNone/>
            </a:pPr>
            <a:r>
              <a:rPr lang="en-US" sz="2000" dirty="0" smtClean="0">
                <a:latin typeface="+mn-lt"/>
              </a:rPr>
              <a:t>Figure 24.4 (</a:t>
            </a:r>
            <a:r>
              <a:rPr lang="en-US" sz="2000" dirty="0">
                <a:latin typeface="+mn-lt"/>
              </a:rPr>
              <a:t>d) Examples of Cypher </a:t>
            </a:r>
            <a:r>
              <a:rPr lang="en-US" sz="2000" dirty="0" smtClean="0">
                <a:latin typeface="+mn-lt"/>
              </a:rPr>
              <a:t>queries</a:t>
            </a:r>
          </a:p>
        </p:txBody>
      </p:sp>
    </p:spTree>
    <p:extLst>
      <p:ext uri="{BB962C8B-B14F-4D97-AF65-F5344CB8AC3E}">
        <p14:creationId xmlns:p14="http://schemas.microsoft.com/office/powerpoint/2010/main" val="4428935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24.1 Introduction </a:t>
            </a:r>
            <a:r>
              <a:rPr lang="en-US" altLang="en-US" dirty="0"/>
              <a:t>to </a:t>
            </a:r>
            <a:r>
              <a:rPr lang="en-US" altLang="en-US" dirty="0" smtClean="0"/>
              <a:t>N</a:t>
            </a:r>
            <a:r>
              <a:rPr lang="en-US" altLang="en-US" sz="100" dirty="0" smtClean="0"/>
              <a:t> </a:t>
            </a:r>
            <a:r>
              <a:rPr lang="en-US" altLang="en-US" dirty="0" smtClean="0"/>
              <a:t>O</a:t>
            </a:r>
            <a:r>
              <a:rPr lang="en-US" altLang="en-US" sz="100" dirty="0" smtClean="0"/>
              <a:t> </a:t>
            </a:r>
            <a:r>
              <a:rPr lang="en-US" altLang="en-US" dirty="0" smtClean="0"/>
              <a:t>S</a:t>
            </a:r>
            <a:r>
              <a:rPr lang="en-US" altLang="en-US" sz="100" dirty="0" smtClean="0"/>
              <a:t> </a:t>
            </a:r>
            <a:r>
              <a:rPr lang="en-US" altLang="en-US" dirty="0" smtClean="0"/>
              <a:t>Q</a:t>
            </a:r>
            <a:r>
              <a:rPr lang="en-US" altLang="en-US" sz="100" dirty="0" smtClean="0"/>
              <a:t> </a:t>
            </a:r>
            <a:r>
              <a:rPr lang="en-US" altLang="en-US" dirty="0" smtClean="0"/>
              <a:t>L Systems </a:t>
            </a:r>
            <a:r>
              <a:rPr lang="en-US" altLang="en-US" sz="2000" b="0" dirty="0" smtClean="0"/>
              <a:t>(1 of 5)</a:t>
            </a:r>
            <a:endParaRPr lang="en-US" sz="2000" b="0" dirty="0"/>
          </a:p>
        </p:txBody>
      </p:sp>
      <p:sp>
        <p:nvSpPr>
          <p:cNvPr id="3" name="Text Placeholder 2"/>
          <p:cNvSpPr>
            <a:spLocks noGrp="1"/>
          </p:cNvSpPr>
          <p:nvPr>
            <p:ph type="body" idx="1"/>
          </p:nvPr>
        </p:nvSpPr>
        <p:spPr>
          <a:xfrm>
            <a:off x="457200" y="1600200"/>
            <a:ext cx="8082116" cy="4525963"/>
          </a:xfrm>
        </p:spPr>
        <p:txBody>
          <a:bodyPr/>
          <a:lstStyle/>
          <a:p>
            <a:r>
              <a:rPr lang="en-US" altLang="en-US" sz="2400" dirty="0">
                <a:latin typeface="+mn-lt"/>
              </a:rPr>
              <a:t>BigTable</a:t>
            </a:r>
          </a:p>
          <a:p>
            <a:pPr lvl="1"/>
            <a:r>
              <a:rPr lang="en-US" altLang="en-US" sz="2400" dirty="0">
                <a:latin typeface="+mn-lt"/>
              </a:rPr>
              <a:t>Google’s proprietary </a:t>
            </a:r>
            <a:r>
              <a:rPr lang="en-US" altLang="en-US" sz="2400" dirty="0" smtClean="0">
                <a:latin typeface="+mn-lt"/>
              </a:rPr>
              <a:t>N</a:t>
            </a:r>
            <a:r>
              <a:rPr lang="en-US" altLang="en-US" sz="100" dirty="0" smtClean="0">
                <a:latin typeface="+mn-lt"/>
              </a:rPr>
              <a:t> </a:t>
            </a:r>
            <a:r>
              <a:rPr lang="en-US" altLang="en-US" sz="2400" dirty="0" smtClean="0">
                <a:latin typeface="+mn-lt"/>
              </a:rPr>
              <a:t>O</a:t>
            </a:r>
            <a:r>
              <a:rPr lang="en-US" altLang="en-US" sz="100" dirty="0" smtClean="0">
                <a:latin typeface="+mn-lt"/>
              </a:rPr>
              <a:t> </a:t>
            </a:r>
            <a:r>
              <a:rPr lang="en-US" altLang="en-US" sz="2400" dirty="0" smtClean="0">
                <a:latin typeface="+mn-lt"/>
              </a:rPr>
              <a:t>S</a:t>
            </a:r>
            <a:r>
              <a:rPr lang="en-US" altLang="en-US" sz="100" dirty="0" smtClean="0">
                <a:latin typeface="+mn-lt"/>
              </a:rPr>
              <a:t> </a:t>
            </a:r>
            <a:r>
              <a:rPr lang="en-US" altLang="en-US" sz="2400" dirty="0" smtClean="0">
                <a:latin typeface="+mn-lt"/>
              </a:rPr>
              <a:t>Q</a:t>
            </a:r>
            <a:r>
              <a:rPr lang="en-US" altLang="en-US" sz="100" dirty="0" smtClean="0">
                <a:latin typeface="+mn-lt"/>
              </a:rPr>
              <a:t> </a:t>
            </a:r>
            <a:r>
              <a:rPr lang="en-US" altLang="en-US" sz="2400" dirty="0" smtClean="0">
                <a:latin typeface="+mn-lt"/>
              </a:rPr>
              <a:t>L </a:t>
            </a:r>
            <a:r>
              <a:rPr lang="en-US" altLang="en-US" sz="2400" dirty="0">
                <a:latin typeface="+mn-lt"/>
              </a:rPr>
              <a:t>system</a:t>
            </a:r>
          </a:p>
          <a:p>
            <a:pPr lvl="1"/>
            <a:r>
              <a:rPr lang="en-US" altLang="en-US" sz="2400" dirty="0">
                <a:latin typeface="+mn-lt"/>
              </a:rPr>
              <a:t>Column-based or wide column store</a:t>
            </a:r>
          </a:p>
          <a:p>
            <a:r>
              <a:rPr lang="en-US" altLang="en-US" sz="2400" dirty="0" smtClean="0">
                <a:latin typeface="+mn-lt"/>
              </a:rPr>
              <a:t>Dynamo</a:t>
            </a:r>
            <a:r>
              <a:rPr lang="en-US" altLang="en-US" sz="100" dirty="0" smtClean="0">
                <a:latin typeface="+mn-lt"/>
              </a:rPr>
              <a:t> </a:t>
            </a:r>
            <a:r>
              <a:rPr lang="en-US" altLang="en-US" sz="2400" dirty="0" smtClean="0">
                <a:latin typeface="+mn-lt"/>
              </a:rPr>
              <a:t>D</a:t>
            </a:r>
            <a:r>
              <a:rPr lang="en-US" altLang="en-US" sz="100" dirty="0" smtClean="0">
                <a:latin typeface="+mn-lt"/>
              </a:rPr>
              <a:t> </a:t>
            </a:r>
            <a:r>
              <a:rPr lang="en-US" altLang="en-US" sz="2400" dirty="0" smtClean="0">
                <a:latin typeface="+mn-lt"/>
              </a:rPr>
              <a:t>B </a:t>
            </a:r>
            <a:r>
              <a:rPr lang="en-US" altLang="en-US" sz="2400" dirty="0">
                <a:latin typeface="+mn-lt"/>
              </a:rPr>
              <a:t>(Amazon)</a:t>
            </a:r>
          </a:p>
          <a:p>
            <a:pPr lvl="1"/>
            <a:r>
              <a:rPr lang="en-US" altLang="en-US" sz="2400" dirty="0">
                <a:latin typeface="+mn-lt"/>
              </a:rPr>
              <a:t>Key-value data store</a:t>
            </a:r>
          </a:p>
          <a:p>
            <a:r>
              <a:rPr lang="en-US" altLang="en-US" sz="2400" dirty="0">
                <a:latin typeface="+mn-lt"/>
              </a:rPr>
              <a:t>Cassandra (Facebook)</a:t>
            </a:r>
          </a:p>
          <a:p>
            <a:pPr lvl="1"/>
            <a:r>
              <a:rPr lang="en-US" altLang="en-US" sz="2400" dirty="0">
                <a:latin typeface="+mn-lt"/>
              </a:rPr>
              <a:t>Uses concepts from both key-value store and column-based </a:t>
            </a:r>
            <a:r>
              <a:rPr lang="en-US" altLang="en-US" sz="2400" dirty="0" smtClean="0">
                <a:latin typeface="+mn-lt"/>
              </a:rPr>
              <a:t>systems</a:t>
            </a:r>
            <a:endParaRPr lang="en-US" altLang="en-US" sz="2400" dirty="0">
              <a:latin typeface="+mn-lt"/>
            </a:endParaRPr>
          </a:p>
        </p:txBody>
      </p:sp>
    </p:spTree>
    <p:extLst>
      <p:ext uri="{BB962C8B-B14F-4D97-AF65-F5344CB8AC3E}">
        <p14:creationId xmlns:p14="http://schemas.microsoft.com/office/powerpoint/2010/main" val="28652563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Neo4j Interfaces and Distributed System Characteristics</a:t>
            </a:r>
            <a:endParaRPr lang="en-US" dirty="0"/>
          </a:p>
        </p:txBody>
      </p:sp>
      <p:sp>
        <p:nvSpPr>
          <p:cNvPr id="3" name="Text Placeholder 2"/>
          <p:cNvSpPr>
            <a:spLocks noGrp="1"/>
          </p:cNvSpPr>
          <p:nvPr>
            <p:ph type="body" idx="1"/>
          </p:nvPr>
        </p:nvSpPr>
        <p:spPr/>
        <p:txBody>
          <a:bodyPr/>
          <a:lstStyle/>
          <a:p>
            <a:r>
              <a:rPr lang="en-US" sz="2200" dirty="0">
                <a:latin typeface="+mn-lt"/>
              </a:rPr>
              <a:t>Enterprise edition versus c</a:t>
            </a:r>
            <a:r>
              <a:rPr lang="en-US" altLang="en-US" sz="2200" dirty="0">
                <a:latin typeface="+mn-lt"/>
              </a:rPr>
              <a:t>ommunity edition</a:t>
            </a:r>
          </a:p>
          <a:p>
            <a:pPr lvl="1"/>
            <a:r>
              <a:rPr lang="en-US" altLang="en-US" sz="2200" dirty="0">
                <a:latin typeface="+mn-lt"/>
              </a:rPr>
              <a:t>Enterprise edition supports caching, clustering of data, and locking</a:t>
            </a:r>
          </a:p>
          <a:p>
            <a:r>
              <a:rPr lang="en-US" altLang="en-US" sz="2200" dirty="0">
                <a:latin typeface="+mn-lt"/>
              </a:rPr>
              <a:t>Graph visualization interface</a:t>
            </a:r>
          </a:p>
          <a:p>
            <a:pPr lvl="1"/>
            <a:r>
              <a:rPr lang="en-US" sz="2200" dirty="0">
                <a:latin typeface="+mn-lt"/>
              </a:rPr>
              <a:t>Subset of nodes and edges in a database graph can be displayed as a graph</a:t>
            </a:r>
          </a:p>
          <a:p>
            <a:pPr lvl="1"/>
            <a:r>
              <a:rPr lang="en-US" sz="2200" dirty="0">
                <a:latin typeface="+mn-lt"/>
              </a:rPr>
              <a:t>Used to visualize query results</a:t>
            </a:r>
            <a:endParaRPr lang="en-US" altLang="en-US" sz="2200" dirty="0">
              <a:latin typeface="+mn-lt"/>
            </a:endParaRPr>
          </a:p>
          <a:p>
            <a:r>
              <a:rPr lang="en-US" altLang="en-US" sz="2200" dirty="0">
                <a:latin typeface="+mn-lt"/>
              </a:rPr>
              <a:t>Master-slave replication</a:t>
            </a:r>
          </a:p>
          <a:p>
            <a:r>
              <a:rPr lang="en-US" altLang="en-US" sz="2200" dirty="0">
                <a:latin typeface="+mn-lt"/>
              </a:rPr>
              <a:t>Caching</a:t>
            </a:r>
          </a:p>
          <a:p>
            <a:r>
              <a:rPr lang="en-US" altLang="en-US" sz="2200" dirty="0">
                <a:latin typeface="+mn-lt"/>
              </a:rPr>
              <a:t>Logical </a:t>
            </a:r>
            <a:r>
              <a:rPr lang="en-US" altLang="en-US" sz="2200" dirty="0" smtClean="0">
                <a:latin typeface="+mn-lt"/>
              </a:rPr>
              <a:t>logs</a:t>
            </a:r>
            <a:endParaRPr lang="en-US" altLang="en-US" sz="2200" dirty="0">
              <a:latin typeface="+mn-lt"/>
            </a:endParaRPr>
          </a:p>
        </p:txBody>
      </p:sp>
    </p:spTree>
    <p:extLst>
      <p:ext uri="{BB962C8B-B14F-4D97-AF65-F5344CB8AC3E}">
        <p14:creationId xmlns:p14="http://schemas.microsoft.com/office/powerpoint/2010/main" val="162046444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24.7 Summary</a:t>
            </a:r>
            <a:endParaRPr lang="en-US" dirty="0"/>
          </a:p>
        </p:txBody>
      </p:sp>
      <p:sp>
        <p:nvSpPr>
          <p:cNvPr id="3" name="Text Placeholder 2"/>
          <p:cNvSpPr>
            <a:spLocks noGrp="1"/>
          </p:cNvSpPr>
          <p:nvPr>
            <p:ph type="body" idx="1"/>
          </p:nvPr>
        </p:nvSpPr>
        <p:spPr/>
        <p:txBody>
          <a:bodyPr/>
          <a:lstStyle/>
          <a:p>
            <a:r>
              <a:rPr lang="en-US" sz="2200" dirty="0" smtClean="0">
                <a:latin typeface="+mn-lt"/>
              </a:rPr>
              <a:t>N</a:t>
            </a:r>
            <a:r>
              <a:rPr lang="en-US" sz="100" dirty="0" smtClean="0">
                <a:latin typeface="+mn-lt"/>
              </a:rPr>
              <a:t> </a:t>
            </a:r>
            <a:r>
              <a:rPr lang="en-US" sz="2200" dirty="0" smtClean="0">
                <a:latin typeface="+mn-lt"/>
              </a:rPr>
              <a:t>O</a:t>
            </a:r>
            <a:r>
              <a:rPr lang="en-US" sz="100" dirty="0" smtClean="0">
                <a:latin typeface="+mn-lt"/>
              </a:rPr>
              <a:t> </a:t>
            </a:r>
            <a:r>
              <a:rPr lang="en-US" sz="2200" dirty="0" smtClean="0">
                <a:latin typeface="+mn-lt"/>
              </a:rPr>
              <a:t>S</a:t>
            </a:r>
            <a:r>
              <a:rPr lang="en-US" sz="100" dirty="0" smtClean="0">
                <a:latin typeface="+mn-lt"/>
              </a:rPr>
              <a:t> </a:t>
            </a:r>
            <a:r>
              <a:rPr lang="en-US" sz="2200" dirty="0" smtClean="0">
                <a:latin typeface="+mn-lt"/>
              </a:rPr>
              <a:t>Q</a:t>
            </a:r>
            <a:r>
              <a:rPr lang="en-US" sz="100" dirty="0" smtClean="0">
                <a:latin typeface="+mn-lt"/>
              </a:rPr>
              <a:t> </a:t>
            </a:r>
            <a:r>
              <a:rPr lang="en-US" sz="2200" dirty="0" smtClean="0">
                <a:latin typeface="+mn-lt"/>
              </a:rPr>
              <a:t>L </a:t>
            </a:r>
            <a:r>
              <a:rPr lang="en-US" sz="2200" dirty="0">
                <a:latin typeface="+mn-lt"/>
              </a:rPr>
              <a:t>systems focus on storage of “big data”</a:t>
            </a:r>
          </a:p>
          <a:p>
            <a:r>
              <a:rPr lang="en-US" sz="2200" dirty="0">
                <a:latin typeface="+mn-lt"/>
              </a:rPr>
              <a:t>General categories</a:t>
            </a:r>
          </a:p>
          <a:p>
            <a:pPr lvl="1"/>
            <a:r>
              <a:rPr lang="en-US" sz="2200" dirty="0">
                <a:latin typeface="+mn-lt"/>
              </a:rPr>
              <a:t>Document-based</a:t>
            </a:r>
          </a:p>
          <a:p>
            <a:pPr lvl="1"/>
            <a:r>
              <a:rPr lang="en-US" sz="2200" dirty="0">
                <a:latin typeface="+mn-lt"/>
              </a:rPr>
              <a:t>Key-value stores</a:t>
            </a:r>
          </a:p>
          <a:p>
            <a:pPr lvl="1"/>
            <a:r>
              <a:rPr lang="en-US" sz="2200" dirty="0">
                <a:latin typeface="+mn-lt"/>
              </a:rPr>
              <a:t>Column-based</a:t>
            </a:r>
          </a:p>
          <a:p>
            <a:pPr lvl="1"/>
            <a:r>
              <a:rPr lang="en-US" sz="2200" dirty="0">
                <a:latin typeface="+mn-lt"/>
              </a:rPr>
              <a:t>Graph-based</a:t>
            </a:r>
          </a:p>
          <a:p>
            <a:pPr lvl="1"/>
            <a:r>
              <a:rPr lang="en-US" sz="2200" dirty="0">
                <a:latin typeface="+mn-lt"/>
              </a:rPr>
              <a:t>Some systems use techniques spanning two or more categories</a:t>
            </a:r>
          </a:p>
          <a:p>
            <a:r>
              <a:rPr lang="en-US" sz="2200" dirty="0">
                <a:latin typeface="+mn-lt"/>
              </a:rPr>
              <a:t>Consistency paradigms</a:t>
            </a:r>
          </a:p>
          <a:p>
            <a:r>
              <a:rPr lang="en-US" sz="2200" dirty="0" smtClean="0">
                <a:latin typeface="+mn-lt"/>
              </a:rPr>
              <a:t>CAP theorem</a:t>
            </a:r>
            <a:endParaRPr lang="en-US" sz="2200" dirty="0">
              <a:latin typeface="+mn-lt"/>
            </a:endParaRPr>
          </a:p>
        </p:txBody>
      </p:sp>
    </p:spTree>
    <p:extLst>
      <p:ext uri="{BB962C8B-B14F-4D97-AF65-F5344CB8AC3E}">
        <p14:creationId xmlns:p14="http://schemas.microsoft.com/office/powerpoint/2010/main" val="28767474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lt2"/>
                </a:solidFill>
              </a:rPr>
              <a:t>Copyright</a:t>
            </a:r>
            <a:endParaRPr lang="en-US"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7270236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Introduction </a:t>
            </a:r>
            <a:r>
              <a:rPr lang="en-US" altLang="en-US" dirty="0"/>
              <a:t>to </a:t>
            </a:r>
            <a:r>
              <a:rPr lang="en-US" altLang="en-US" dirty="0" smtClean="0"/>
              <a:t>N</a:t>
            </a:r>
            <a:r>
              <a:rPr lang="en-US" altLang="en-US" sz="100" dirty="0" smtClean="0"/>
              <a:t> </a:t>
            </a:r>
            <a:r>
              <a:rPr lang="en-US" altLang="en-US" dirty="0" smtClean="0"/>
              <a:t>O</a:t>
            </a:r>
            <a:r>
              <a:rPr lang="en-US" altLang="en-US" sz="100" dirty="0" smtClean="0"/>
              <a:t> </a:t>
            </a:r>
            <a:r>
              <a:rPr lang="en-US" altLang="en-US" dirty="0"/>
              <a:t>S</a:t>
            </a:r>
            <a:r>
              <a:rPr lang="en-US" altLang="en-US" sz="100" dirty="0"/>
              <a:t> </a:t>
            </a:r>
            <a:r>
              <a:rPr lang="en-US" altLang="en-US" dirty="0"/>
              <a:t>Q</a:t>
            </a:r>
            <a:r>
              <a:rPr lang="en-US" altLang="en-US" sz="100" dirty="0"/>
              <a:t> </a:t>
            </a:r>
            <a:r>
              <a:rPr lang="en-US" altLang="en-US" dirty="0"/>
              <a:t>L Systems </a:t>
            </a:r>
            <a:r>
              <a:rPr lang="en-US" altLang="en-US" sz="2000" b="0" dirty="0" smtClean="0"/>
              <a:t>(2 </a:t>
            </a:r>
            <a:r>
              <a:rPr lang="en-US" altLang="en-US" sz="2000" b="0" dirty="0"/>
              <a:t>of 5)</a:t>
            </a:r>
            <a:endParaRPr lang="en-US" dirty="0"/>
          </a:p>
        </p:txBody>
      </p:sp>
      <p:sp>
        <p:nvSpPr>
          <p:cNvPr id="3" name="Text Placeholder 2"/>
          <p:cNvSpPr>
            <a:spLocks noGrp="1"/>
          </p:cNvSpPr>
          <p:nvPr>
            <p:ph type="body" idx="1"/>
          </p:nvPr>
        </p:nvSpPr>
        <p:spPr/>
        <p:txBody>
          <a:bodyPr/>
          <a:lstStyle/>
          <a:p>
            <a:r>
              <a:rPr lang="en-US" altLang="en-US" sz="2400" dirty="0" smtClean="0">
                <a:latin typeface="+mn-lt"/>
              </a:rPr>
              <a:t>Mongo</a:t>
            </a:r>
            <a:r>
              <a:rPr lang="en-US" altLang="en-US" sz="100" dirty="0" smtClean="0">
                <a:latin typeface="+mn-lt"/>
              </a:rPr>
              <a:t> </a:t>
            </a:r>
            <a:r>
              <a:rPr lang="en-US" altLang="en-US" sz="2400" dirty="0" smtClean="0">
                <a:latin typeface="+mn-lt"/>
              </a:rPr>
              <a:t>D</a:t>
            </a:r>
            <a:r>
              <a:rPr lang="en-US" altLang="en-US" sz="100" dirty="0" smtClean="0">
                <a:latin typeface="+mn-lt"/>
              </a:rPr>
              <a:t> </a:t>
            </a:r>
            <a:r>
              <a:rPr lang="en-US" altLang="en-US" sz="2400" dirty="0" smtClean="0">
                <a:latin typeface="+mn-lt"/>
              </a:rPr>
              <a:t>B </a:t>
            </a:r>
            <a:r>
              <a:rPr lang="en-US" altLang="en-US" sz="2400" dirty="0">
                <a:latin typeface="+mn-lt"/>
              </a:rPr>
              <a:t>and </a:t>
            </a:r>
            <a:r>
              <a:rPr lang="en-US" altLang="en-US" sz="2400" dirty="0" smtClean="0">
                <a:latin typeface="+mn-lt"/>
              </a:rPr>
              <a:t>Couch</a:t>
            </a:r>
            <a:r>
              <a:rPr lang="en-US" altLang="en-US" sz="100" dirty="0" smtClean="0">
                <a:latin typeface="+mn-lt"/>
              </a:rPr>
              <a:t> </a:t>
            </a:r>
            <a:r>
              <a:rPr lang="en-US" altLang="en-US" sz="2400" dirty="0" smtClean="0">
                <a:latin typeface="+mn-lt"/>
              </a:rPr>
              <a:t>D</a:t>
            </a:r>
            <a:r>
              <a:rPr lang="en-US" altLang="en-US" sz="100" dirty="0" smtClean="0">
                <a:latin typeface="+mn-lt"/>
              </a:rPr>
              <a:t> </a:t>
            </a:r>
            <a:r>
              <a:rPr lang="en-US" altLang="en-US" sz="2400" dirty="0" smtClean="0">
                <a:latin typeface="+mn-lt"/>
              </a:rPr>
              <a:t>B</a:t>
            </a:r>
            <a:endParaRPr lang="en-US" altLang="en-US" sz="2400" dirty="0">
              <a:latin typeface="+mn-lt"/>
            </a:endParaRPr>
          </a:p>
          <a:p>
            <a:pPr lvl="1"/>
            <a:r>
              <a:rPr lang="en-US" altLang="en-US" sz="2400" dirty="0">
                <a:latin typeface="+mn-lt"/>
              </a:rPr>
              <a:t>Document stores</a:t>
            </a:r>
          </a:p>
          <a:p>
            <a:r>
              <a:rPr lang="en-US" altLang="en-US" sz="2400" dirty="0">
                <a:latin typeface="+mn-lt"/>
              </a:rPr>
              <a:t>Neo4J and GraphBase</a:t>
            </a:r>
          </a:p>
          <a:p>
            <a:pPr lvl="1"/>
            <a:r>
              <a:rPr lang="en-US" altLang="en-US" sz="2400" dirty="0">
                <a:latin typeface="+mn-lt"/>
              </a:rPr>
              <a:t>Graph-based </a:t>
            </a:r>
            <a:r>
              <a:rPr lang="en-US" altLang="en-US" sz="2400" dirty="0" smtClean="0">
                <a:latin typeface="+mn-lt"/>
              </a:rPr>
              <a:t>N</a:t>
            </a:r>
            <a:r>
              <a:rPr lang="en-US" altLang="en-US" sz="100" dirty="0" smtClean="0">
                <a:latin typeface="+mn-lt"/>
              </a:rPr>
              <a:t> </a:t>
            </a:r>
            <a:r>
              <a:rPr lang="en-US" altLang="en-US" sz="2400" dirty="0" smtClean="0">
                <a:latin typeface="+mn-lt"/>
              </a:rPr>
              <a:t>O</a:t>
            </a:r>
            <a:r>
              <a:rPr lang="en-US" altLang="en-US" sz="100" dirty="0" smtClean="0">
                <a:latin typeface="+mn-lt"/>
              </a:rPr>
              <a:t> </a:t>
            </a:r>
            <a:r>
              <a:rPr lang="en-US" altLang="en-US" sz="2400" dirty="0" smtClean="0">
                <a:latin typeface="+mn-lt"/>
              </a:rPr>
              <a:t>S</a:t>
            </a:r>
            <a:r>
              <a:rPr lang="en-US" altLang="en-US" sz="100" dirty="0" smtClean="0">
                <a:latin typeface="+mn-lt"/>
              </a:rPr>
              <a:t> </a:t>
            </a:r>
            <a:r>
              <a:rPr lang="en-US" altLang="en-US" sz="2400" dirty="0" smtClean="0">
                <a:latin typeface="+mn-lt"/>
              </a:rPr>
              <a:t>Q</a:t>
            </a:r>
            <a:r>
              <a:rPr lang="en-US" altLang="en-US" sz="100" dirty="0" smtClean="0">
                <a:latin typeface="+mn-lt"/>
              </a:rPr>
              <a:t> </a:t>
            </a:r>
            <a:r>
              <a:rPr lang="en-US" altLang="en-US" sz="2400" dirty="0" smtClean="0">
                <a:latin typeface="+mn-lt"/>
              </a:rPr>
              <a:t>L </a:t>
            </a:r>
            <a:r>
              <a:rPr lang="en-US" altLang="en-US" sz="2400" dirty="0">
                <a:latin typeface="+mn-lt"/>
              </a:rPr>
              <a:t>systems</a:t>
            </a:r>
          </a:p>
          <a:p>
            <a:r>
              <a:rPr lang="en-US" altLang="en-US" sz="2400" dirty="0" smtClean="0">
                <a:latin typeface="+mn-lt"/>
              </a:rPr>
              <a:t>Orient</a:t>
            </a:r>
            <a:r>
              <a:rPr lang="en-US" altLang="en-US" sz="100" dirty="0" smtClean="0">
                <a:latin typeface="+mn-lt"/>
              </a:rPr>
              <a:t> </a:t>
            </a:r>
            <a:r>
              <a:rPr lang="en-US" altLang="en-US" sz="2400" dirty="0" smtClean="0">
                <a:latin typeface="+mn-lt"/>
              </a:rPr>
              <a:t>D</a:t>
            </a:r>
            <a:r>
              <a:rPr lang="en-US" altLang="en-US" sz="100" dirty="0" smtClean="0">
                <a:latin typeface="+mn-lt"/>
              </a:rPr>
              <a:t> </a:t>
            </a:r>
            <a:r>
              <a:rPr lang="en-US" altLang="en-US" sz="2400" dirty="0" smtClean="0">
                <a:latin typeface="+mn-lt"/>
              </a:rPr>
              <a:t>B</a:t>
            </a:r>
            <a:endParaRPr lang="en-US" altLang="en-US" sz="2400" dirty="0">
              <a:latin typeface="+mn-lt"/>
            </a:endParaRPr>
          </a:p>
          <a:p>
            <a:pPr lvl="1"/>
            <a:r>
              <a:rPr lang="en-US" altLang="en-US" sz="2400" dirty="0">
                <a:latin typeface="+mn-lt"/>
              </a:rPr>
              <a:t>Combines several concepts</a:t>
            </a:r>
          </a:p>
          <a:p>
            <a:r>
              <a:rPr lang="en-US" altLang="en-US" sz="2400" dirty="0">
                <a:latin typeface="+mn-lt"/>
              </a:rPr>
              <a:t>Database systems classified on the object model</a:t>
            </a:r>
          </a:p>
          <a:p>
            <a:pPr lvl="1"/>
            <a:r>
              <a:rPr lang="en-US" altLang="en-US" sz="2400" dirty="0">
                <a:latin typeface="+mn-lt"/>
              </a:rPr>
              <a:t>Or native </a:t>
            </a:r>
            <a:r>
              <a:rPr lang="en-US" altLang="en-US" sz="2400" dirty="0" smtClean="0">
                <a:latin typeface="+mn-lt"/>
              </a:rPr>
              <a:t>X</a:t>
            </a:r>
            <a:r>
              <a:rPr lang="en-US" altLang="en-US" sz="100" dirty="0" smtClean="0">
                <a:latin typeface="+mn-lt"/>
              </a:rPr>
              <a:t> </a:t>
            </a:r>
            <a:r>
              <a:rPr lang="en-US" altLang="en-US" sz="2400" dirty="0" smtClean="0">
                <a:latin typeface="+mn-lt"/>
              </a:rPr>
              <a:t>M</a:t>
            </a:r>
            <a:r>
              <a:rPr lang="en-US" altLang="en-US" sz="100" dirty="0" smtClean="0">
                <a:latin typeface="+mn-lt"/>
              </a:rPr>
              <a:t> </a:t>
            </a:r>
            <a:r>
              <a:rPr lang="en-US" altLang="en-US" sz="2400" dirty="0" smtClean="0">
                <a:latin typeface="+mn-lt"/>
              </a:rPr>
              <a:t>L model</a:t>
            </a:r>
            <a:endParaRPr lang="en-US" altLang="en-US" sz="2400" dirty="0">
              <a:latin typeface="+mn-lt"/>
            </a:endParaRPr>
          </a:p>
        </p:txBody>
      </p:sp>
    </p:spTree>
    <p:extLst>
      <p:ext uri="{BB962C8B-B14F-4D97-AF65-F5344CB8AC3E}">
        <p14:creationId xmlns:p14="http://schemas.microsoft.com/office/powerpoint/2010/main" val="212862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Introduction </a:t>
            </a:r>
            <a:r>
              <a:rPr lang="en-US" altLang="en-US" dirty="0"/>
              <a:t>to </a:t>
            </a:r>
            <a:r>
              <a:rPr lang="en-US" altLang="en-US" dirty="0" smtClean="0"/>
              <a:t>N</a:t>
            </a:r>
            <a:r>
              <a:rPr lang="en-US" altLang="en-US" sz="100" dirty="0" smtClean="0"/>
              <a:t> </a:t>
            </a:r>
            <a:r>
              <a:rPr lang="en-US" altLang="en-US" dirty="0" smtClean="0"/>
              <a:t>O</a:t>
            </a:r>
            <a:r>
              <a:rPr lang="en-US" altLang="en-US" sz="100" dirty="0" smtClean="0"/>
              <a:t> </a:t>
            </a:r>
            <a:r>
              <a:rPr lang="en-US" altLang="en-US" dirty="0"/>
              <a:t>S</a:t>
            </a:r>
            <a:r>
              <a:rPr lang="en-US" altLang="en-US" sz="100" dirty="0"/>
              <a:t> </a:t>
            </a:r>
            <a:r>
              <a:rPr lang="en-US" altLang="en-US" dirty="0"/>
              <a:t>Q</a:t>
            </a:r>
            <a:r>
              <a:rPr lang="en-US" altLang="en-US" sz="100" dirty="0"/>
              <a:t> </a:t>
            </a:r>
            <a:r>
              <a:rPr lang="en-US" altLang="en-US" dirty="0"/>
              <a:t>L Systems </a:t>
            </a:r>
            <a:r>
              <a:rPr lang="en-US" altLang="en-US" sz="2000" b="0" dirty="0" smtClean="0"/>
              <a:t>(3 </a:t>
            </a:r>
            <a:r>
              <a:rPr lang="en-US" altLang="en-US" sz="2000" b="0" dirty="0"/>
              <a:t>of 5)</a:t>
            </a:r>
            <a:endParaRPr lang="en-US" dirty="0"/>
          </a:p>
        </p:txBody>
      </p:sp>
      <p:sp>
        <p:nvSpPr>
          <p:cNvPr id="3" name="Text Placeholder 2"/>
          <p:cNvSpPr>
            <a:spLocks noGrp="1"/>
          </p:cNvSpPr>
          <p:nvPr>
            <p:ph type="body" idx="1"/>
          </p:nvPr>
        </p:nvSpPr>
        <p:spPr/>
        <p:txBody>
          <a:bodyPr/>
          <a:lstStyle/>
          <a:p>
            <a:r>
              <a:rPr lang="en-US" altLang="en-US" sz="2400" dirty="0" smtClean="0">
                <a:latin typeface="+mn-lt"/>
              </a:rPr>
              <a:t>N</a:t>
            </a:r>
            <a:r>
              <a:rPr lang="en-US" altLang="en-US" sz="100" dirty="0" smtClean="0">
                <a:latin typeface="+mn-lt"/>
              </a:rPr>
              <a:t> </a:t>
            </a:r>
            <a:r>
              <a:rPr lang="en-US" altLang="en-US" sz="2400" dirty="0" smtClean="0">
                <a:latin typeface="+mn-lt"/>
              </a:rPr>
              <a:t>O</a:t>
            </a:r>
            <a:r>
              <a:rPr lang="en-US" altLang="en-US" sz="100" dirty="0" smtClean="0">
                <a:latin typeface="+mn-lt"/>
              </a:rPr>
              <a:t> </a:t>
            </a:r>
            <a:r>
              <a:rPr lang="en-US" altLang="en-US" sz="2400" dirty="0" smtClean="0">
                <a:latin typeface="+mn-lt"/>
              </a:rPr>
              <a:t>S</a:t>
            </a:r>
            <a:r>
              <a:rPr lang="en-US" altLang="en-US" sz="100" dirty="0" smtClean="0">
                <a:latin typeface="+mn-lt"/>
              </a:rPr>
              <a:t> </a:t>
            </a:r>
            <a:r>
              <a:rPr lang="en-US" altLang="en-US" sz="2400" dirty="0" smtClean="0">
                <a:latin typeface="+mn-lt"/>
              </a:rPr>
              <a:t>Q</a:t>
            </a:r>
            <a:r>
              <a:rPr lang="en-US" altLang="en-US" sz="100" dirty="0" smtClean="0">
                <a:latin typeface="+mn-lt"/>
              </a:rPr>
              <a:t> </a:t>
            </a:r>
            <a:r>
              <a:rPr lang="en-US" altLang="en-US" sz="2400" dirty="0" smtClean="0">
                <a:latin typeface="+mn-lt"/>
              </a:rPr>
              <a:t>L </a:t>
            </a:r>
            <a:r>
              <a:rPr lang="en-US" altLang="en-US" sz="2400" dirty="0">
                <a:latin typeface="+mn-lt"/>
              </a:rPr>
              <a:t>characteristics related to distributed databases and distributed systems</a:t>
            </a:r>
          </a:p>
          <a:p>
            <a:pPr lvl="1"/>
            <a:r>
              <a:rPr lang="en-US" altLang="en-US" sz="2400" dirty="0">
                <a:latin typeface="+mn-lt"/>
              </a:rPr>
              <a:t>Scalability</a:t>
            </a:r>
          </a:p>
          <a:p>
            <a:pPr lvl="1"/>
            <a:r>
              <a:rPr lang="en-US" altLang="en-US" sz="2400" dirty="0">
                <a:latin typeface="+mn-lt"/>
              </a:rPr>
              <a:t>Availability, replication, and eventual consistency</a:t>
            </a:r>
          </a:p>
          <a:p>
            <a:pPr lvl="1"/>
            <a:r>
              <a:rPr lang="en-US" altLang="en-US" sz="2400" dirty="0">
                <a:latin typeface="+mn-lt"/>
              </a:rPr>
              <a:t>Replication models</a:t>
            </a:r>
          </a:p>
          <a:p>
            <a:pPr lvl="2"/>
            <a:r>
              <a:rPr lang="en-US" altLang="en-US" sz="2400" dirty="0">
                <a:latin typeface="+mn-lt"/>
              </a:rPr>
              <a:t>Master-slave</a:t>
            </a:r>
          </a:p>
          <a:p>
            <a:pPr lvl="2"/>
            <a:r>
              <a:rPr lang="en-US" altLang="en-US" sz="2400" dirty="0">
                <a:latin typeface="+mn-lt"/>
              </a:rPr>
              <a:t>Master-master</a:t>
            </a:r>
          </a:p>
          <a:p>
            <a:pPr lvl="1"/>
            <a:r>
              <a:rPr lang="en-US" altLang="en-US" sz="2400" dirty="0">
                <a:latin typeface="+mn-lt"/>
              </a:rPr>
              <a:t>Sharding of files</a:t>
            </a:r>
          </a:p>
          <a:p>
            <a:pPr lvl="1"/>
            <a:r>
              <a:rPr lang="en-US" altLang="en-US" sz="2400" dirty="0">
                <a:latin typeface="+mn-lt"/>
              </a:rPr>
              <a:t>High performance data </a:t>
            </a:r>
            <a:r>
              <a:rPr lang="en-US" altLang="en-US" sz="2400" dirty="0" smtClean="0">
                <a:latin typeface="+mn-lt"/>
              </a:rPr>
              <a:t>access</a:t>
            </a:r>
            <a:endParaRPr lang="en-US" altLang="en-US" sz="2400" dirty="0">
              <a:latin typeface="+mn-lt"/>
            </a:endParaRPr>
          </a:p>
        </p:txBody>
      </p:sp>
    </p:spTree>
    <p:extLst>
      <p:ext uri="{BB962C8B-B14F-4D97-AF65-F5344CB8AC3E}">
        <p14:creationId xmlns:p14="http://schemas.microsoft.com/office/powerpoint/2010/main" val="3685043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Introduction to N</a:t>
            </a:r>
            <a:r>
              <a:rPr lang="en-US" altLang="en-US" sz="100" dirty="0"/>
              <a:t> </a:t>
            </a:r>
            <a:r>
              <a:rPr lang="en-US" altLang="en-US" dirty="0"/>
              <a:t>O</a:t>
            </a:r>
            <a:r>
              <a:rPr lang="en-US" altLang="en-US" sz="100" dirty="0"/>
              <a:t> </a:t>
            </a:r>
            <a:r>
              <a:rPr lang="en-US" altLang="en-US" dirty="0"/>
              <a:t>S</a:t>
            </a:r>
            <a:r>
              <a:rPr lang="en-US" altLang="en-US" sz="100" dirty="0"/>
              <a:t> </a:t>
            </a:r>
            <a:r>
              <a:rPr lang="en-US" altLang="en-US" dirty="0"/>
              <a:t>Q</a:t>
            </a:r>
            <a:r>
              <a:rPr lang="en-US" altLang="en-US" sz="100" dirty="0"/>
              <a:t> </a:t>
            </a:r>
            <a:r>
              <a:rPr lang="en-US" altLang="en-US" dirty="0"/>
              <a:t>L Systems </a:t>
            </a:r>
            <a:r>
              <a:rPr lang="en-US" altLang="en-US" sz="2000" b="0" dirty="0"/>
              <a:t>(4 of 5)</a:t>
            </a:r>
            <a:endParaRPr lang="en-US" dirty="0"/>
          </a:p>
        </p:txBody>
      </p:sp>
      <p:sp>
        <p:nvSpPr>
          <p:cNvPr id="3" name="Text Placeholder 2"/>
          <p:cNvSpPr>
            <a:spLocks noGrp="1"/>
          </p:cNvSpPr>
          <p:nvPr>
            <p:ph type="body" idx="1"/>
          </p:nvPr>
        </p:nvSpPr>
        <p:spPr/>
        <p:txBody>
          <a:bodyPr/>
          <a:lstStyle/>
          <a:p>
            <a:r>
              <a:rPr lang="en-US" altLang="en-US" sz="2400" dirty="0" smtClean="0">
                <a:latin typeface="+mn-lt"/>
              </a:rPr>
              <a:t>N</a:t>
            </a:r>
            <a:r>
              <a:rPr lang="en-US" altLang="en-US" sz="100" dirty="0" smtClean="0">
                <a:latin typeface="+mn-lt"/>
              </a:rPr>
              <a:t> </a:t>
            </a:r>
            <a:r>
              <a:rPr lang="en-US" altLang="en-US" sz="2400" dirty="0" smtClean="0">
                <a:latin typeface="+mn-lt"/>
              </a:rPr>
              <a:t>O</a:t>
            </a:r>
            <a:r>
              <a:rPr lang="en-US" altLang="en-US" sz="100" dirty="0" smtClean="0">
                <a:latin typeface="+mn-lt"/>
              </a:rPr>
              <a:t> </a:t>
            </a:r>
            <a:r>
              <a:rPr lang="en-US" altLang="en-US" sz="2400" dirty="0" smtClean="0">
                <a:latin typeface="+mn-lt"/>
              </a:rPr>
              <a:t>S</a:t>
            </a:r>
            <a:r>
              <a:rPr lang="en-US" altLang="en-US" sz="100" dirty="0" smtClean="0">
                <a:latin typeface="+mn-lt"/>
              </a:rPr>
              <a:t> </a:t>
            </a:r>
            <a:r>
              <a:rPr lang="en-US" altLang="en-US" sz="2400" dirty="0" smtClean="0">
                <a:latin typeface="+mn-lt"/>
              </a:rPr>
              <a:t>Q</a:t>
            </a:r>
            <a:r>
              <a:rPr lang="en-US" altLang="en-US" sz="100" dirty="0" smtClean="0">
                <a:latin typeface="+mn-lt"/>
              </a:rPr>
              <a:t> </a:t>
            </a:r>
            <a:r>
              <a:rPr lang="en-US" altLang="en-US" sz="2400" dirty="0" smtClean="0">
                <a:latin typeface="+mn-lt"/>
              </a:rPr>
              <a:t>L </a:t>
            </a:r>
            <a:r>
              <a:rPr lang="en-US" altLang="en-US" sz="2400" dirty="0">
                <a:latin typeface="+mn-lt"/>
              </a:rPr>
              <a:t>characteristics related to data models and query languages</a:t>
            </a:r>
          </a:p>
          <a:p>
            <a:pPr lvl="1"/>
            <a:r>
              <a:rPr lang="en-US" altLang="en-US" sz="2400" dirty="0">
                <a:latin typeface="+mn-lt"/>
              </a:rPr>
              <a:t>Schema not required</a:t>
            </a:r>
          </a:p>
          <a:p>
            <a:pPr lvl="1"/>
            <a:r>
              <a:rPr lang="en-US" altLang="en-US" sz="2400" dirty="0">
                <a:latin typeface="+mn-lt"/>
              </a:rPr>
              <a:t>Less powerful query languages</a:t>
            </a:r>
          </a:p>
          <a:p>
            <a:pPr lvl="1"/>
            <a:r>
              <a:rPr lang="en-US" altLang="en-US" sz="2400" dirty="0" smtClean="0">
                <a:latin typeface="+mn-lt"/>
              </a:rPr>
              <a:t>Versioning</a:t>
            </a:r>
            <a:endParaRPr lang="en-US" sz="2400" dirty="0">
              <a:latin typeface="+mn-lt"/>
            </a:endParaRPr>
          </a:p>
        </p:txBody>
      </p:sp>
    </p:spTree>
    <p:extLst>
      <p:ext uri="{BB962C8B-B14F-4D97-AF65-F5344CB8AC3E}">
        <p14:creationId xmlns:p14="http://schemas.microsoft.com/office/powerpoint/2010/main" val="2571674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Introduction </a:t>
            </a:r>
            <a:r>
              <a:rPr lang="en-US" altLang="en-US" dirty="0"/>
              <a:t>to </a:t>
            </a:r>
            <a:r>
              <a:rPr lang="en-US" altLang="en-US" dirty="0" smtClean="0"/>
              <a:t>N</a:t>
            </a:r>
            <a:r>
              <a:rPr lang="en-US" altLang="en-US" sz="100" dirty="0" smtClean="0"/>
              <a:t> </a:t>
            </a:r>
            <a:r>
              <a:rPr lang="en-US" altLang="en-US" dirty="0" smtClean="0"/>
              <a:t>O</a:t>
            </a:r>
            <a:r>
              <a:rPr lang="en-US" altLang="en-US" sz="100" dirty="0" smtClean="0"/>
              <a:t> </a:t>
            </a:r>
            <a:r>
              <a:rPr lang="en-US" altLang="en-US" dirty="0"/>
              <a:t>S</a:t>
            </a:r>
            <a:r>
              <a:rPr lang="en-US" altLang="en-US" sz="100" dirty="0"/>
              <a:t> </a:t>
            </a:r>
            <a:r>
              <a:rPr lang="en-US" altLang="en-US" dirty="0"/>
              <a:t>Q</a:t>
            </a:r>
            <a:r>
              <a:rPr lang="en-US" altLang="en-US" sz="100" dirty="0"/>
              <a:t> </a:t>
            </a:r>
            <a:r>
              <a:rPr lang="en-US" altLang="en-US" dirty="0"/>
              <a:t>L Systems </a:t>
            </a:r>
            <a:r>
              <a:rPr lang="en-US" altLang="en-US" sz="2000" b="0" dirty="0" smtClean="0"/>
              <a:t>(5 </a:t>
            </a:r>
            <a:r>
              <a:rPr lang="en-US" altLang="en-US" sz="2000" b="0" dirty="0"/>
              <a:t>of 5)</a:t>
            </a:r>
            <a:endParaRPr lang="en-US" dirty="0"/>
          </a:p>
        </p:txBody>
      </p:sp>
      <p:sp>
        <p:nvSpPr>
          <p:cNvPr id="3" name="Text Placeholder 2"/>
          <p:cNvSpPr>
            <a:spLocks noGrp="1"/>
          </p:cNvSpPr>
          <p:nvPr>
            <p:ph type="body" idx="1"/>
          </p:nvPr>
        </p:nvSpPr>
        <p:spPr/>
        <p:txBody>
          <a:bodyPr/>
          <a:lstStyle/>
          <a:p>
            <a:r>
              <a:rPr lang="en-US" altLang="en-US" sz="2400" dirty="0">
                <a:latin typeface="+mn-lt"/>
              </a:rPr>
              <a:t>Categories of </a:t>
            </a:r>
            <a:r>
              <a:rPr lang="en-US" altLang="en-US" sz="2400" dirty="0" smtClean="0">
                <a:latin typeface="+mn-lt"/>
              </a:rPr>
              <a:t>N</a:t>
            </a:r>
            <a:r>
              <a:rPr lang="en-US" altLang="en-US" sz="100" dirty="0" smtClean="0">
                <a:latin typeface="+mn-lt"/>
              </a:rPr>
              <a:t> </a:t>
            </a:r>
            <a:r>
              <a:rPr lang="en-US" altLang="en-US" sz="2400" dirty="0" smtClean="0">
                <a:latin typeface="+mn-lt"/>
              </a:rPr>
              <a:t>O</a:t>
            </a:r>
            <a:r>
              <a:rPr lang="en-US" altLang="en-US" sz="100" dirty="0" smtClean="0">
                <a:latin typeface="+mn-lt"/>
              </a:rPr>
              <a:t> </a:t>
            </a:r>
            <a:r>
              <a:rPr lang="en-US" altLang="en-US" sz="2400" dirty="0" smtClean="0">
                <a:latin typeface="+mn-lt"/>
              </a:rPr>
              <a:t>S</a:t>
            </a:r>
            <a:r>
              <a:rPr lang="en-US" altLang="en-US" sz="100" dirty="0" smtClean="0">
                <a:latin typeface="+mn-lt"/>
              </a:rPr>
              <a:t> </a:t>
            </a:r>
            <a:r>
              <a:rPr lang="en-US" altLang="en-US" sz="2400" dirty="0" smtClean="0">
                <a:latin typeface="+mn-lt"/>
              </a:rPr>
              <a:t>Q</a:t>
            </a:r>
            <a:r>
              <a:rPr lang="en-US" altLang="en-US" sz="100" dirty="0" smtClean="0">
                <a:latin typeface="+mn-lt"/>
              </a:rPr>
              <a:t> </a:t>
            </a:r>
            <a:r>
              <a:rPr lang="en-US" altLang="en-US" sz="2400" dirty="0" smtClean="0">
                <a:latin typeface="+mn-lt"/>
              </a:rPr>
              <a:t>L </a:t>
            </a:r>
            <a:r>
              <a:rPr lang="en-US" altLang="en-US" sz="2400" dirty="0">
                <a:latin typeface="+mn-lt"/>
              </a:rPr>
              <a:t>systems</a:t>
            </a:r>
          </a:p>
          <a:p>
            <a:pPr lvl="1"/>
            <a:r>
              <a:rPr lang="en-US" altLang="en-US" sz="2400" dirty="0">
                <a:latin typeface="+mn-lt"/>
              </a:rPr>
              <a:t>Document-based </a:t>
            </a:r>
            <a:r>
              <a:rPr lang="en-US" altLang="en-US" sz="2400" dirty="0" smtClean="0">
                <a:latin typeface="+mn-lt"/>
              </a:rPr>
              <a:t>N</a:t>
            </a:r>
            <a:r>
              <a:rPr lang="en-US" altLang="en-US" sz="100" dirty="0" smtClean="0">
                <a:latin typeface="+mn-lt"/>
              </a:rPr>
              <a:t> </a:t>
            </a:r>
            <a:r>
              <a:rPr lang="en-US" altLang="en-US" sz="2400" dirty="0" smtClean="0">
                <a:latin typeface="+mn-lt"/>
              </a:rPr>
              <a:t>O</a:t>
            </a:r>
            <a:r>
              <a:rPr lang="en-US" altLang="en-US" sz="100" dirty="0" smtClean="0">
                <a:latin typeface="+mn-lt"/>
              </a:rPr>
              <a:t> </a:t>
            </a:r>
            <a:r>
              <a:rPr lang="en-US" altLang="en-US" sz="2400" dirty="0">
                <a:latin typeface="+mn-lt"/>
              </a:rPr>
              <a:t>S</a:t>
            </a:r>
            <a:r>
              <a:rPr lang="en-US" altLang="en-US" sz="100" dirty="0">
                <a:latin typeface="+mn-lt"/>
              </a:rPr>
              <a:t> </a:t>
            </a:r>
            <a:r>
              <a:rPr lang="en-US" altLang="en-US" sz="2400" dirty="0">
                <a:latin typeface="+mn-lt"/>
              </a:rPr>
              <a:t>Q</a:t>
            </a:r>
            <a:r>
              <a:rPr lang="en-US" altLang="en-US" sz="100" dirty="0">
                <a:latin typeface="+mn-lt"/>
              </a:rPr>
              <a:t> </a:t>
            </a:r>
            <a:r>
              <a:rPr lang="en-US" altLang="en-US" sz="2400" dirty="0">
                <a:latin typeface="+mn-lt"/>
              </a:rPr>
              <a:t>L</a:t>
            </a:r>
            <a:r>
              <a:rPr lang="en-US" altLang="en-US" sz="2400" dirty="0" smtClean="0">
                <a:latin typeface="+mn-lt"/>
              </a:rPr>
              <a:t> </a:t>
            </a:r>
            <a:r>
              <a:rPr lang="en-US" altLang="en-US" sz="2400" dirty="0">
                <a:latin typeface="+mn-lt"/>
              </a:rPr>
              <a:t>systems</a:t>
            </a:r>
          </a:p>
          <a:p>
            <a:pPr lvl="1"/>
            <a:r>
              <a:rPr lang="en-US" altLang="en-US" sz="2400" dirty="0" smtClean="0">
                <a:latin typeface="+mn-lt"/>
              </a:rPr>
              <a:t>N</a:t>
            </a:r>
            <a:r>
              <a:rPr lang="en-US" altLang="en-US" sz="100" dirty="0" smtClean="0">
                <a:latin typeface="+mn-lt"/>
              </a:rPr>
              <a:t> </a:t>
            </a:r>
            <a:r>
              <a:rPr lang="en-US" altLang="en-US" sz="2400" dirty="0" smtClean="0">
                <a:latin typeface="+mn-lt"/>
              </a:rPr>
              <a:t>O</a:t>
            </a:r>
            <a:r>
              <a:rPr lang="en-US" altLang="en-US" sz="100" dirty="0" smtClean="0">
                <a:latin typeface="+mn-lt"/>
              </a:rPr>
              <a:t> </a:t>
            </a:r>
            <a:r>
              <a:rPr lang="en-US" altLang="en-US" sz="2400" dirty="0">
                <a:latin typeface="+mn-lt"/>
              </a:rPr>
              <a:t>S</a:t>
            </a:r>
            <a:r>
              <a:rPr lang="en-US" altLang="en-US" sz="100" dirty="0">
                <a:latin typeface="+mn-lt"/>
              </a:rPr>
              <a:t> </a:t>
            </a:r>
            <a:r>
              <a:rPr lang="en-US" altLang="en-US" sz="2400" dirty="0">
                <a:latin typeface="+mn-lt"/>
              </a:rPr>
              <a:t>Q</a:t>
            </a:r>
            <a:r>
              <a:rPr lang="en-US" altLang="en-US" sz="100" dirty="0">
                <a:latin typeface="+mn-lt"/>
              </a:rPr>
              <a:t> </a:t>
            </a:r>
            <a:r>
              <a:rPr lang="en-US" altLang="en-US" sz="2400" dirty="0">
                <a:latin typeface="+mn-lt"/>
              </a:rPr>
              <a:t>L</a:t>
            </a:r>
            <a:r>
              <a:rPr lang="en-US" altLang="en-US" sz="2400" dirty="0" smtClean="0">
                <a:latin typeface="+mn-lt"/>
              </a:rPr>
              <a:t> </a:t>
            </a:r>
            <a:r>
              <a:rPr lang="en-US" altLang="en-US" sz="2400" dirty="0">
                <a:latin typeface="+mn-lt"/>
              </a:rPr>
              <a:t>key-value stores</a:t>
            </a:r>
          </a:p>
          <a:p>
            <a:pPr lvl="1"/>
            <a:r>
              <a:rPr lang="en-US" altLang="en-US" sz="2400" dirty="0">
                <a:latin typeface="+mn-lt"/>
              </a:rPr>
              <a:t>Column-based or wide column </a:t>
            </a:r>
            <a:r>
              <a:rPr lang="en-US" altLang="en-US" sz="2400" dirty="0" smtClean="0">
                <a:latin typeface="+mn-lt"/>
              </a:rPr>
              <a:t>N</a:t>
            </a:r>
            <a:r>
              <a:rPr lang="en-US" altLang="en-US" sz="100" dirty="0" smtClean="0">
                <a:latin typeface="+mn-lt"/>
              </a:rPr>
              <a:t> </a:t>
            </a:r>
            <a:r>
              <a:rPr lang="en-US" altLang="en-US" sz="2400" dirty="0" smtClean="0">
                <a:latin typeface="+mn-lt"/>
              </a:rPr>
              <a:t>O</a:t>
            </a:r>
            <a:r>
              <a:rPr lang="en-US" altLang="en-US" sz="100" dirty="0" smtClean="0">
                <a:latin typeface="+mn-lt"/>
              </a:rPr>
              <a:t> </a:t>
            </a:r>
            <a:r>
              <a:rPr lang="en-US" altLang="en-US" sz="2400" dirty="0">
                <a:latin typeface="+mn-lt"/>
              </a:rPr>
              <a:t>S</a:t>
            </a:r>
            <a:r>
              <a:rPr lang="en-US" altLang="en-US" sz="100" dirty="0">
                <a:latin typeface="+mn-lt"/>
              </a:rPr>
              <a:t> </a:t>
            </a:r>
            <a:r>
              <a:rPr lang="en-US" altLang="en-US" sz="2400" dirty="0">
                <a:latin typeface="+mn-lt"/>
              </a:rPr>
              <a:t>Q</a:t>
            </a:r>
            <a:r>
              <a:rPr lang="en-US" altLang="en-US" sz="100" dirty="0">
                <a:latin typeface="+mn-lt"/>
              </a:rPr>
              <a:t> </a:t>
            </a:r>
            <a:r>
              <a:rPr lang="en-US" altLang="en-US" sz="2400" dirty="0">
                <a:latin typeface="+mn-lt"/>
              </a:rPr>
              <a:t>L</a:t>
            </a:r>
            <a:r>
              <a:rPr lang="en-US" altLang="en-US" sz="2400" dirty="0" smtClean="0">
                <a:latin typeface="+mn-lt"/>
              </a:rPr>
              <a:t> </a:t>
            </a:r>
            <a:r>
              <a:rPr lang="en-US" altLang="en-US" sz="2400" dirty="0">
                <a:latin typeface="+mn-lt"/>
              </a:rPr>
              <a:t>systems</a:t>
            </a:r>
          </a:p>
          <a:p>
            <a:pPr lvl="1"/>
            <a:r>
              <a:rPr lang="en-US" altLang="en-US" sz="2400" dirty="0">
                <a:latin typeface="+mn-lt"/>
              </a:rPr>
              <a:t>Graph-based </a:t>
            </a:r>
            <a:r>
              <a:rPr lang="en-US" altLang="en-US" sz="2400" dirty="0" smtClean="0">
                <a:latin typeface="+mn-lt"/>
              </a:rPr>
              <a:t>N</a:t>
            </a:r>
            <a:r>
              <a:rPr lang="en-US" altLang="en-US" sz="100" dirty="0" smtClean="0">
                <a:latin typeface="+mn-lt"/>
              </a:rPr>
              <a:t> </a:t>
            </a:r>
            <a:r>
              <a:rPr lang="en-US" altLang="en-US" sz="2400" dirty="0" smtClean="0">
                <a:latin typeface="+mn-lt"/>
              </a:rPr>
              <a:t>O</a:t>
            </a:r>
            <a:r>
              <a:rPr lang="en-US" altLang="en-US" sz="100" dirty="0" smtClean="0">
                <a:latin typeface="+mn-lt"/>
              </a:rPr>
              <a:t> </a:t>
            </a:r>
            <a:r>
              <a:rPr lang="en-US" altLang="en-US" sz="2400" dirty="0">
                <a:latin typeface="+mn-lt"/>
              </a:rPr>
              <a:t>S</a:t>
            </a:r>
            <a:r>
              <a:rPr lang="en-US" altLang="en-US" sz="100" dirty="0">
                <a:latin typeface="+mn-lt"/>
              </a:rPr>
              <a:t> </a:t>
            </a:r>
            <a:r>
              <a:rPr lang="en-US" altLang="en-US" sz="2400" dirty="0">
                <a:latin typeface="+mn-lt"/>
              </a:rPr>
              <a:t>Q</a:t>
            </a:r>
            <a:r>
              <a:rPr lang="en-US" altLang="en-US" sz="100" dirty="0">
                <a:latin typeface="+mn-lt"/>
              </a:rPr>
              <a:t> </a:t>
            </a:r>
            <a:r>
              <a:rPr lang="en-US" altLang="en-US" sz="2400" dirty="0">
                <a:latin typeface="+mn-lt"/>
              </a:rPr>
              <a:t>L</a:t>
            </a:r>
            <a:r>
              <a:rPr lang="en-US" altLang="en-US" sz="2400" dirty="0" smtClean="0">
                <a:latin typeface="+mn-lt"/>
              </a:rPr>
              <a:t> </a:t>
            </a:r>
            <a:r>
              <a:rPr lang="en-US" altLang="en-US" sz="2400" dirty="0">
                <a:latin typeface="+mn-lt"/>
              </a:rPr>
              <a:t>systems</a:t>
            </a:r>
          </a:p>
          <a:p>
            <a:pPr lvl="1"/>
            <a:r>
              <a:rPr lang="en-US" altLang="en-US" sz="2400" dirty="0">
                <a:latin typeface="+mn-lt"/>
              </a:rPr>
              <a:t>Hybrid </a:t>
            </a:r>
            <a:r>
              <a:rPr lang="en-US" altLang="en-US" sz="2400" dirty="0" smtClean="0">
                <a:latin typeface="+mn-lt"/>
              </a:rPr>
              <a:t>N</a:t>
            </a:r>
            <a:r>
              <a:rPr lang="en-US" altLang="en-US" sz="100" dirty="0" smtClean="0">
                <a:latin typeface="+mn-lt"/>
              </a:rPr>
              <a:t> </a:t>
            </a:r>
            <a:r>
              <a:rPr lang="en-US" altLang="en-US" sz="2400" dirty="0" smtClean="0">
                <a:latin typeface="+mn-lt"/>
              </a:rPr>
              <a:t>O</a:t>
            </a:r>
            <a:r>
              <a:rPr lang="en-US" altLang="en-US" sz="100" dirty="0" smtClean="0">
                <a:latin typeface="+mn-lt"/>
              </a:rPr>
              <a:t> </a:t>
            </a:r>
            <a:r>
              <a:rPr lang="en-US" altLang="en-US" sz="2400" dirty="0">
                <a:latin typeface="+mn-lt"/>
              </a:rPr>
              <a:t>S</a:t>
            </a:r>
            <a:r>
              <a:rPr lang="en-US" altLang="en-US" sz="100" dirty="0">
                <a:latin typeface="+mn-lt"/>
              </a:rPr>
              <a:t> </a:t>
            </a:r>
            <a:r>
              <a:rPr lang="en-US" altLang="en-US" sz="2400" dirty="0">
                <a:latin typeface="+mn-lt"/>
              </a:rPr>
              <a:t>Q</a:t>
            </a:r>
            <a:r>
              <a:rPr lang="en-US" altLang="en-US" sz="100" dirty="0">
                <a:latin typeface="+mn-lt"/>
              </a:rPr>
              <a:t> </a:t>
            </a:r>
            <a:r>
              <a:rPr lang="en-US" altLang="en-US" sz="2400" dirty="0">
                <a:latin typeface="+mn-lt"/>
              </a:rPr>
              <a:t>L</a:t>
            </a:r>
            <a:r>
              <a:rPr lang="en-US" altLang="en-US" sz="2400" dirty="0" smtClean="0">
                <a:latin typeface="+mn-lt"/>
              </a:rPr>
              <a:t> </a:t>
            </a:r>
            <a:r>
              <a:rPr lang="en-US" altLang="en-US" sz="2400" dirty="0">
                <a:latin typeface="+mn-lt"/>
              </a:rPr>
              <a:t>systems</a:t>
            </a:r>
          </a:p>
          <a:p>
            <a:pPr lvl="1"/>
            <a:r>
              <a:rPr lang="en-US" altLang="en-US" sz="2400" dirty="0">
                <a:latin typeface="+mn-lt"/>
              </a:rPr>
              <a:t>Object databases</a:t>
            </a:r>
          </a:p>
          <a:p>
            <a:pPr lvl="1"/>
            <a:r>
              <a:rPr lang="en-US" altLang="en-US" sz="2400" dirty="0" smtClean="0">
                <a:latin typeface="+mn-lt"/>
              </a:rPr>
              <a:t>X</a:t>
            </a:r>
            <a:r>
              <a:rPr lang="en-US" altLang="en-US" sz="100" dirty="0" smtClean="0">
                <a:latin typeface="+mn-lt"/>
              </a:rPr>
              <a:t> </a:t>
            </a:r>
            <a:r>
              <a:rPr lang="en-US" altLang="en-US" sz="2400" dirty="0" smtClean="0">
                <a:latin typeface="+mn-lt"/>
              </a:rPr>
              <a:t>M</a:t>
            </a:r>
            <a:r>
              <a:rPr lang="en-US" altLang="en-US" sz="100" dirty="0" smtClean="0">
                <a:latin typeface="+mn-lt"/>
              </a:rPr>
              <a:t> </a:t>
            </a:r>
            <a:r>
              <a:rPr lang="en-US" altLang="en-US" sz="2400" dirty="0" smtClean="0">
                <a:latin typeface="+mn-lt"/>
              </a:rPr>
              <a:t>L databases</a:t>
            </a:r>
            <a:endParaRPr lang="en-US" altLang="en-US" sz="2400" dirty="0">
              <a:latin typeface="+mn-lt"/>
            </a:endParaRPr>
          </a:p>
        </p:txBody>
      </p:sp>
    </p:spTree>
    <p:extLst>
      <p:ext uri="{BB962C8B-B14F-4D97-AF65-F5344CB8AC3E}">
        <p14:creationId xmlns:p14="http://schemas.microsoft.com/office/powerpoint/2010/main" val="339370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24.2 The CAP Theorem </a:t>
            </a:r>
            <a:r>
              <a:rPr lang="en-US" altLang="en-US" sz="2000" b="0" dirty="0" smtClean="0"/>
              <a:t>(1 of 2)</a:t>
            </a:r>
            <a:endParaRPr lang="en-US" sz="2000" b="0" dirty="0"/>
          </a:p>
        </p:txBody>
      </p:sp>
      <p:sp>
        <p:nvSpPr>
          <p:cNvPr id="3" name="Text Placeholder 2"/>
          <p:cNvSpPr>
            <a:spLocks noGrp="1"/>
          </p:cNvSpPr>
          <p:nvPr>
            <p:ph type="body" idx="1"/>
          </p:nvPr>
        </p:nvSpPr>
        <p:spPr/>
        <p:txBody>
          <a:bodyPr/>
          <a:lstStyle/>
          <a:p>
            <a:r>
              <a:rPr lang="en-US" sz="2400" dirty="0">
                <a:latin typeface="+mn-lt"/>
              </a:rPr>
              <a:t>Various levels of consistency among replicated data items</a:t>
            </a:r>
          </a:p>
          <a:p>
            <a:pPr lvl="1"/>
            <a:r>
              <a:rPr lang="en-US" sz="2400" dirty="0">
                <a:latin typeface="+mn-lt"/>
              </a:rPr>
              <a:t>Enforcing serializabilty the strongest form of consistency</a:t>
            </a:r>
          </a:p>
          <a:p>
            <a:pPr lvl="2"/>
            <a:r>
              <a:rPr lang="en-US" altLang="en-US" sz="2400" dirty="0">
                <a:latin typeface="+mn-lt"/>
              </a:rPr>
              <a:t>High overhead – can reduce read/write operation performance</a:t>
            </a:r>
          </a:p>
          <a:p>
            <a:r>
              <a:rPr lang="en-US" altLang="en-US" sz="2400" dirty="0" smtClean="0">
                <a:latin typeface="+mn-lt"/>
              </a:rPr>
              <a:t>CAP </a:t>
            </a:r>
            <a:r>
              <a:rPr lang="en-US" altLang="en-US" sz="2400" dirty="0">
                <a:latin typeface="+mn-lt"/>
              </a:rPr>
              <a:t>theorem</a:t>
            </a:r>
          </a:p>
          <a:p>
            <a:pPr lvl="1"/>
            <a:r>
              <a:rPr lang="en-US" altLang="en-US" sz="2400" dirty="0">
                <a:latin typeface="+mn-lt"/>
              </a:rPr>
              <a:t>Consistency, availability, and partition tolerance</a:t>
            </a:r>
          </a:p>
          <a:p>
            <a:pPr lvl="1"/>
            <a:r>
              <a:rPr lang="en-US" altLang="en-US" sz="2400" dirty="0">
                <a:latin typeface="+mn-lt"/>
              </a:rPr>
              <a:t>Not possible to guarantee all three simultaneously</a:t>
            </a:r>
          </a:p>
          <a:p>
            <a:pPr lvl="2"/>
            <a:r>
              <a:rPr lang="en-US" altLang="en-US" sz="2400" dirty="0">
                <a:latin typeface="+mn-lt"/>
              </a:rPr>
              <a:t>In distributed system with data </a:t>
            </a:r>
            <a:r>
              <a:rPr lang="en-US" altLang="en-US" sz="2400" dirty="0" smtClean="0">
                <a:latin typeface="+mn-lt"/>
              </a:rPr>
              <a:t>replication</a:t>
            </a:r>
            <a:endParaRPr lang="en-US" altLang="en-US" sz="2400" dirty="0">
              <a:latin typeface="+mn-lt"/>
            </a:endParaRPr>
          </a:p>
        </p:txBody>
      </p:sp>
    </p:spTree>
    <p:extLst>
      <p:ext uri="{BB962C8B-B14F-4D97-AF65-F5344CB8AC3E}">
        <p14:creationId xmlns:p14="http://schemas.microsoft.com/office/powerpoint/2010/main" val="1178367390"/>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8067</TotalTime>
  <Words>2047</Words>
  <Application>Microsoft Office PowerPoint</Application>
  <PresentationFormat>On-screen Show (4:3)</PresentationFormat>
  <Paragraphs>277</Paragraphs>
  <Slides>42</Slides>
  <Notes>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42</vt:i4>
      </vt:variant>
    </vt:vector>
  </HeadingPairs>
  <TitlesOfParts>
    <vt:vector size="48" baseType="lpstr">
      <vt:lpstr>Arial</vt:lpstr>
      <vt:lpstr>Noto Sans Symbols</vt:lpstr>
      <vt:lpstr>Times New Roman</vt:lpstr>
      <vt:lpstr>Verdana</vt:lpstr>
      <vt:lpstr>508 Lecture</vt:lpstr>
      <vt:lpstr>1_508 Lecture</vt:lpstr>
      <vt:lpstr>Fundamentals of Database Systems</vt:lpstr>
      <vt:lpstr>Introduction (1 of 2)</vt:lpstr>
      <vt:lpstr>Introduction (2 of 2)</vt:lpstr>
      <vt:lpstr>24.1 Introduction to N O S Q L Systems (1 of 5)</vt:lpstr>
      <vt:lpstr>Introduction to N O S Q L Systems (2 of 5)</vt:lpstr>
      <vt:lpstr>Introduction to N O S Q L Systems (3 of 5)</vt:lpstr>
      <vt:lpstr>Introduction to N O S Q L Systems (4 of 5)</vt:lpstr>
      <vt:lpstr>Introduction to N O S Q L Systems (5 of 5)</vt:lpstr>
      <vt:lpstr>24.2 The CAP Theorem (1 of 2)</vt:lpstr>
      <vt:lpstr>The CAP Theorem (2 of 2)</vt:lpstr>
      <vt:lpstr>24.3 Document-Based N O S Q L Systems and Mongo D B</vt:lpstr>
      <vt:lpstr>Mongo D B Data Model (1 of 2)</vt:lpstr>
      <vt:lpstr>Mongo D B Data Model (2 of 2)</vt:lpstr>
      <vt:lpstr>Figure 24.1 Example of Simple Documents in Mongo D B (1 of 2)</vt:lpstr>
      <vt:lpstr>Figure 24.1 Example of Simple Documents in Mongo D B (2 of 2)</vt:lpstr>
      <vt:lpstr>Mongo D B Distributed Systems Characteristics (1 of 3)</vt:lpstr>
      <vt:lpstr>Mongo D B Distributed Systems Characteristics (2 of 3)</vt:lpstr>
      <vt:lpstr>Mongo D B Distributed Systems Characteristics (3 of 3)</vt:lpstr>
      <vt:lpstr>24.4 N O S Q L Key-Value Stores</vt:lpstr>
      <vt:lpstr>Dynamo D B Overview</vt:lpstr>
      <vt:lpstr>Voldemort Key-Value Distributed Data Store</vt:lpstr>
      <vt:lpstr>Figure 24.2 Example of Consistent Hashing</vt:lpstr>
      <vt:lpstr>Examples of Other Key-Value Stores</vt:lpstr>
      <vt:lpstr>24.5 Column-Based or Wide Column N O S Q L Systems</vt:lpstr>
      <vt:lpstr>H base Data Model and Versioning (1 of 2)</vt:lpstr>
      <vt:lpstr>H base Data Model and Versioning (2 of 2)</vt:lpstr>
      <vt:lpstr>Figure 24.3 Examples in H base (1 of 2)</vt:lpstr>
      <vt:lpstr>H base C r u d Operations (1 of 2)</vt:lpstr>
      <vt:lpstr>H base C r u d Operations (2 of 2)</vt:lpstr>
      <vt:lpstr>H base Storage and Distributed System Concepts</vt:lpstr>
      <vt:lpstr>24.6 N O S Q L Graph Databases and Neo4j</vt:lpstr>
      <vt:lpstr>Neo4j (1 of 5)</vt:lpstr>
      <vt:lpstr>Neo4j (2 of 5)</vt:lpstr>
      <vt:lpstr>Neo4j (3 of 5)</vt:lpstr>
      <vt:lpstr>Neo4j (4 of 5)</vt:lpstr>
      <vt:lpstr>Neo4j (5 of 5)</vt:lpstr>
      <vt:lpstr>The Cypher Query Language of Neo4j (1 of 3)</vt:lpstr>
      <vt:lpstr>The Cypher Query Language of Neo4j (2 of 3)</vt:lpstr>
      <vt:lpstr>The Cypher Query Language of Neo4j (3 of 3)</vt:lpstr>
      <vt:lpstr>Neo4j Interfaces and Distributed System Characteristics</vt:lpstr>
      <vt:lpstr>24.7 Summary</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Database Systems, 7e</dc:title>
  <dc:subject>Computer Science</dc:subject>
  <dc:creator>Elmasri/Navathe</dc:creator>
  <cp:keywords>Fundamentals of Database Systems</cp:keywords>
  <cp:lastModifiedBy>Windows User</cp:lastModifiedBy>
  <cp:revision>651</cp:revision>
  <dcterms:modified xsi:type="dcterms:W3CDTF">2018-04-23T06:27:19Z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