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6"/>
  </p:notesMasterIdLst>
  <p:handoutMasterIdLst>
    <p:handoutMasterId r:id="rId47"/>
  </p:handoutMasterIdLst>
  <p:sldIdLst>
    <p:sldId id="301" r:id="rId3"/>
    <p:sldId id="305"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06"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316" autoAdjust="0"/>
  </p:normalViewPr>
  <p:slideViewPr>
    <p:cSldViewPr snapToGrid="0" snapToObjects="1">
      <p:cViewPr varScale="1">
        <p:scale>
          <a:sx n="101" d="100"/>
          <a:sy n="101" d="100"/>
        </p:scale>
        <p:origin x="1626" y="108"/>
      </p:cViewPr>
      <p:guideLst>
        <p:guide orient="horz" pos="2160"/>
        <p:guide pos="2880"/>
      </p:guideLst>
    </p:cSldViewPr>
  </p:slideViewPr>
  <p:outlineViewPr>
    <p:cViewPr>
      <p:scale>
        <a:sx n="66" d="100"/>
        <a:sy n="66" d="100"/>
      </p:scale>
      <p:origin x="0" y="-11350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25</a:t>
            </a:r>
            <a:endParaRPr lang="en-US" b="1" dirty="0">
              <a:latin typeface="+mn-lt"/>
            </a:endParaRPr>
          </a:p>
        </p:txBody>
      </p:sp>
      <p:sp>
        <p:nvSpPr>
          <p:cNvPr id="5" name="Text Placeholder 4"/>
          <p:cNvSpPr>
            <a:spLocks noGrp="1"/>
          </p:cNvSpPr>
          <p:nvPr>
            <p:ph type="body" idx="3"/>
          </p:nvPr>
        </p:nvSpPr>
        <p:spPr>
          <a:xfrm>
            <a:off x="5029200" y="3114461"/>
            <a:ext cx="3657600" cy="1443025"/>
          </a:xfrm>
        </p:spPr>
        <p:txBody>
          <a:bodyPr/>
          <a:lstStyle/>
          <a:p>
            <a:pPr algn="ctr"/>
            <a:r>
              <a:rPr lang="en-US" altLang="en-US" dirty="0">
                <a:latin typeface="+mn-lt"/>
              </a:rPr>
              <a:t>Big Data Technologies </a:t>
            </a:r>
            <a:r>
              <a:rPr lang="en-US" altLang="en-US" dirty="0" smtClean="0">
                <a:latin typeface="+mn-lt"/>
              </a:rPr>
              <a:t>Based on </a:t>
            </a:r>
            <a:r>
              <a:rPr lang="en-US" altLang="en-US" dirty="0">
                <a:latin typeface="+mn-lt"/>
              </a:rPr>
              <a:t>MapReduce </a:t>
            </a:r>
            <a:r>
              <a:rPr lang="en-US" altLang="en-US" dirty="0" smtClean="0">
                <a:latin typeface="+mn-lt"/>
              </a:rPr>
              <a:t>and Hadoop</a:t>
            </a:r>
            <a:endParaRPr lang="en-US" altLang="en-US" dirty="0">
              <a:latin typeface="+mn-lt"/>
            </a:endParaRP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MapReduce Programming </a:t>
            </a:r>
            <a:r>
              <a:rPr lang="en-US" dirty="0" smtClean="0"/>
              <a:t>Model </a:t>
            </a:r>
            <a:r>
              <a:rPr lang="en-US" altLang="en-US" sz="2000" b="0" dirty="0" smtClean="0"/>
              <a:t>(4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1042872"/>
          </a:xfrm>
        </p:spPr>
        <p:txBody>
          <a:bodyPr/>
          <a:lstStyle/>
          <a:p>
            <a:r>
              <a:rPr lang="en-US" sz="2400" dirty="0">
                <a:latin typeface="+mn-lt"/>
              </a:rPr>
              <a:t>MapReduce </a:t>
            </a:r>
            <a:r>
              <a:rPr lang="en-US" sz="2400" dirty="0" smtClean="0">
                <a:latin typeface="+mn-lt"/>
              </a:rPr>
              <a:t>example</a:t>
            </a:r>
          </a:p>
          <a:p>
            <a:pPr lvl="1"/>
            <a:r>
              <a:rPr lang="en-US" sz="2400" dirty="0" smtClean="0">
                <a:latin typeface="+mn-lt"/>
              </a:rPr>
              <a:t>Actual </a:t>
            </a:r>
            <a:r>
              <a:rPr lang="en-US" sz="2400" dirty="0">
                <a:latin typeface="+mn-lt"/>
              </a:rPr>
              <a:t>MapReduce </a:t>
            </a:r>
            <a:r>
              <a:rPr lang="en-US" sz="2400" dirty="0" smtClean="0">
                <a:latin typeface="+mn-lt"/>
              </a:rPr>
              <a:t>code</a:t>
            </a:r>
            <a:endParaRPr lang="en-US" sz="2400" dirty="0">
              <a:latin typeface="+mn-lt"/>
            </a:endParaRPr>
          </a:p>
        </p:txBody>
      </p:sp>
      <p:pic>
        <p:nvPicPr>
          <p:cNvPr id="4" name="Picture 3" descr="Computer code has 13 lines. The lines read as follows. Line 1. map left bracket Long Writable comma Text right bracket left parenthesis key comma value right parenthesis colon List left bracket Text comma Long Writable right bracket equals left brace. Line 2, indented once. String left bracket right bracket words equals split left parenthesis value right parenthesis. Line 3, indented once. for left parenthesis word colon words right parenthesis left brace. Line 4, indented twice. context period out left parenthesis Text left parenthesis word right parenthesis comma Long Writable left parenthesis 1 right parenthesis right parenthesis. Line 5, indented once. right brace. Line 6. right brace. Line 7. reduce left bracket Text comma Iterable left bracket Long Writable right bracket right bracket left parenthesis key comma values right parenthesis colon List left bracket Text comma Long Writable right bracket equals left brace. Line 8, indented once. Long Writable c equals 0. Line 9, indented once. for left parenthesis v colon values right parenthesis left brace. Line 10, indented twice. c plus equals v. Line 11, indented once. right brace. Line 12, indented once. context period out left parenthesis key comma c right parenthesis. Line 13. right brace."/>
          <p:cNvPicPr>
            <a:picLocks noChangeAspect="1"/>
          </p:cNvPicPr>
          <p:nvPr/>
        </p:nvPicPr>
        <p:blipFill>
          <a:blip r:embed="rId2"/>
          <a:stretch>
            <a:fillRect/>
          </a:stretch>
        </p:blipFill>
        <p:spPr>
          <a:xfrm>
            <a:off x="1524000" y="2930624"/>
            <a:ext cx="6096000" cy="2886075"/>
          </a:xfrm>
          <a:prstGeom prst="rect">
            <a:avLst/>
          </a:prstGeom>
        </p:spPr>
      </p:pic>
    </p:spTree>
    <p:extLst>
      <p:ext uri="{BB962C8B-B14F-4D97-AF65-F5344CB8AC3E}">
        <p14:creationId xmlns:p14="http://schemas.microsoft.com/office/powerpoint/2010/main" val="3789463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MapReduce Programming </a:t>
            </a:r>
            <a:r>
              <a:rPr lang="en-US" dirty="0" smtClean="0"/>
              <a:t>Model </a:t>
            </a:r>
            <a:r>
              <a:rPr lang="en-US" altLang="en-US" sz="2000" b="0" dirty="0" smtClean="0"/>
              <a:t>(5 </a:t>
            </a:r>
            <a:r>
              <a:rPr lang="en-US" altLang="en-US" sz="2000" b="0" dirty="0"/>
              <a:t>of 7)</a:t>
            </a:r>
            <a:endParaRPr lang="en-US" sz="2000" dirty="0"/>
          </a:p>
        </p:txBody>
      </p:sp>
      <p:sp>
        <p:nvSpPr>
          <p:cNvPr id="3" name="Text Placeholder 2"/>
          <p:cNvSpPr>
            <a:spLocks noGrp="1"/>
          </p:cNvSpPr>
          <p:nvPr>
            <p:ph type="body" idx="1"/>
          </p:nvPr>
        </p:nvSpPr>
        <p:spPr/>
        <p:txBody>
          <a:bodyPr/>
          <a:lstStyle/>
          <a:p>
            <a:r>
              <a:rPr lang="en-US" sz="2400" dirty="0">
                <a:latin typeface="+mn-lt"/>
              </a:rPr>
              <a:t>Distributed grep</a:t>
            </a:r>
          </a:p>
          <a:p>
            <a:pPr lvl="1"/>
            <a:r>
              <a:rPr lang="en-US" sz="2400" dirty="0">
                <a:latin typeface="+mn-lt"/>
              </a:rPr>
              <a:t>Looks for a given pattern in a file</a:t>
            </a:r>
          </a:p>
          <a:p>
            <a:pPr lvl="1"/>
            <a:r>
              <a:rPr lang="en-US" sz="2400" dirty="0">
                <a:latin typeface="+mn-lt"/>
              </a:rPr>
              <a:t>Map function emits a line if it matches a supplied pattern</a:t>
            </a:r>
          </a:p>
          <a:p>
            <a:pPr lvl="1"/>
            <a:r>
              <a:rPr lang="en-US" sz="2400" dirty="0">
                <a:latin typeface="+mn-lt"/>
              </a:rPr>
              <a:t>Reduce function is an identity function</a:t>
            </a:r>
          </a:p>
          <a:p>
            <a:r>
              <a:rPr lang="en-US" sz="2400" dirty="0">
                <a:latin typeface="+mn-lt"/>
              </a:rPr>
              <a:t>Reverse Web-link graph</a:t>
            </a:r>
          </a:p>
          <a:p>
            <a:pPr lvl="1"/>
            <a:r>
              <a:rPr lang="en-US" sz="2400" dirty="0">
                <a:latin typeface="+mn-lt"/>
              </a:rPr>
              <a:t>Outputs (target </a:t>
            </a:r>
            <a:r>
              <a:rPr lang="en-US" sz="2400" dirty="0" smtClean="0">
                <a:latin typeface="+mn-lt"/>
              </a:rPr>
              <a:t>U</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L</a:t>
            </a:r>
            <a:r>
              <a:rPr lang="en-US" sz="2400" dirty="0">
                <a:latin typeface="+mn-lt"/>
              </a:rPr>
              <a:t>, source </a:t>
            </a:r>
            <a:r>
              <a:rPr lang="en-US" sz="2400" dirty="0" smtClean="0">
                <a:latin typeface="+mn-lt"/>
              </a:rPr>
              <a:t>U</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L</a:t>
            </a:r>
            <a:r>
              <a:rPr lang="en-US" sz="2400" dirty="0">
                <a:latin typeface="+mn-lt"/>
              </a:rPr>
              <a:t>) pairs for each link to a target page found in a source </a:t>
            </a:r>
            <a:r>
              <a:rPr lang="en-US" sz="2400" dirty="0" smtClean="0">
                <a:latin typeface="+mn-lt"/>
              </a:rPr>
              <a:t>page</a:t>
            </a:r>
            <a:endParaRPr lang="en-US" sz="2400" dirty="0">
              <a:latin typeface="+mn-lt"/>
            </a:endParaRPr>
          </a:p>
        </p:txBody>
      </p:sp>
    </p:spTree>
    <p:extLst>
      <p:ext uri="{BB962C8B-B14F-4D97-AF65-F5344CB8AC3E}">
        <p14:creationId xmlns:p14="http://schemas.microsoft.com/office/powerpoint/2010/main" val="233390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MapReduce Programming </a:t>
            </a:r>
            <a:r>
              <a:rPr lang="en-US" dirty="0" smtClean="0"/>
              <a:t>Model </a:t>
            </a:r>
            <a:r>
              <a:rPr lang="en-US" altLang="en-US" sz="2000" b="0" dirty="0" smtClean="0"/>
              <a:t>(6 </a:t>
            </a:r>
            <a:r>
              <a:rPr lang="en-US" altLang="en-US" sz="2000" b="0" dirty="0"/>
              <a:t>of 7)</a:t>
            </a:r>
            <a:endParaRPr lang="en-US" sz="2000" dirty="0"/>
          </a:p>
        </p:txBody>
      </p:sp>
      <p:sp>
        <p:nvSpPr>
          <p:cNvPr id="3" name="Text Placeholder 2"/>
          <p:cNvSpPr>
            <a:spLocks noGrp="1"/>
          </p:cNvSpPr>
          <p:nvPr>
            <p:ph type="body" idx="1"/>
          </p:nvPr>
        </p:nvSpPr>
        <p:spPr/>
        <p:txBody>
          <a:bodyPr/>
          <a:lstStyle/>
          <a:p>
            <a:r>
              <a:rPr lang="en-US" sz="2400" dirty="0">
                <a:latin typeface="+mn-lt"/>
              </a:rPr>
              <a:t>Inverted index</a:t>
            </a:r>
          </a:p>
          <a:p>
            <a:pPr lvl="1"/>
            <a:r>
              <a:rPr lang="en-US" sz="2400" dirty="0">
                <a:latin typeface="+mn-lt"/>
              </a:rPr>
              <a:t>Builds an inverted index based on all words present in a document repository</a:t>
            </a:r>
          </a:p>
          <a:p>
            <a:pPr lvl="1"/>
            <a:r>
              <a:rPr lang="en-US" sz="2400" dirty="0">
                <a:latin typeface="+mn-lt"/>
              </a:rPr>
              <a:t>Map function parses each document</a:t>
            </a:r>
          </a:p>
          <a:p>
            <a:pPr lvl="2"/>
            <a:r>
              <a:rPr lang="en-US" sz="2400" dirty="0">
                <a:latin typeface="+mn-lt"/>
              </a:rPr>
              <a:t>Emits a sequence of (word, document_id) pairs</a:t>
            </a:r>
          </a:p>
          <a:p>
            <a:pPr lvl="1"/>
            <a:r>
              <a:rPr lang="en-US" sz="2400" dirty="0">
                <a:latin typeface="+mn-lt"/>
              </a:rPr>
              <a:t>Reduce function takes all pairs for a given word and sorts them by document_id</a:t>
            </a:r>
          </a:p>
          <a:p>
            <a:r>
              <a:rPr lang="en-US" sz="2400" dirty="0">
                <a:latin typeface="+mn-lt"/>
              </a:rPr>
              <a:t>Job</a:t>
            </a:r>
          </a:p>
          <a:p>
            <a:pPr lvl="1"/>
            <a:r>
              <a:rPr lang="en-US" sz="2400" dirty="0">
                <a:latin typeface="+mn-lt"/>
              </a:rPr>
              <a:t>Code for Map and Reduce phases, a set of artifacts, and </a:t>
            </a:r>
            <a:r>
              <a:rPr lang="en-US" sz="2400" dirty="0" smtClean="0">
                <a:latin typeface="+mn-lt"/>
              </a:rPr>
              <a:t>properties</a:t>
            </a:r>
            <a:endParaRPr lang="en-US" sz="2400" dirty="0">
              <a:latin typeface="+mn-lt"/>
            </a:endParaRPr>
          </a:p>
        </p:txBody>
      </p:sp>
    </p:spTree>
    <p:extLst>
      <p:ext uri="{BB962C8B-B14F-4D97-AF65-F5344CB8AC3E}">
        <p14:creationId xmlns:p14="http://schemas.microsoft.com/office/powerpoint/2010/main" val="187784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MapReduce Programming </a:t>
            </a:r>
            <a:r>
              <a:rPr lang="en-US" dirty="0" smtClean="0"/>
              <a:t>Model </a:t>
            </a:r>
            <a:r>
              <a:rPr lang="en-US" altLang="en-US" sz="2000" b="0" dirty="0" smtClean="0"/>
              <a:t>(7 </a:t>
            </a:r>
            <a:r>
              <a:rPr lang="en-US" altLang="en-US" sz="2000" b="0" dirty="0"/>
              <a:t>of 7)</a:t>
            </a:r>
            <a:endParaRPr lang="en-US" sz="2000" dirty="0"/>
          </a:p>
        </p:txBody>
      </p:sp>
      <p:sp>
        <p:nvSpPr>
          <p:cNvPr id="3" name="Text Placeholder 2"/>
          <p:cNvSpPr>
            <a:spLocks noGrp="1"/>
          </p:cNvSpPr>
          <p:nvPr>
            <p:ph type="body" idx="1"/>
          </p:nvPr>
        </p:nvSpPr>
        <p:spPr/>
        <p:txBody>
          <a:bodyPr/>
          <a:lstStyle/>
          <a:p>
            <a:r>
              <a:rPr lang="en-US" sz="2400" dirty="0">
                <a:latin typeface="+mn-lt"/>
              </a:rPr>
              <a:t>Hadoop releases</a:t>
            </a:r>
          </a:p>
          <a:p>
            <a:pPr lvl="1"/>
            <a:r>
              <a:rPr lang="en-US" sz="2400" dirty="0">
                <a:latin typeface="+mn-lt"/>
              </a:rPr>
              <a:t>1.x features</a:t>
            </a:r>
          </a:p>
          <a:p>
            <a:pPr lvl="2"/>
            <a:r>
              <a:rPr lang="en-US" sz="2400" dirty="0">
                <a:latin typeface="+mn-lt"/>
              </a:rPr>
              <a:t>Continuation of the original code base</a:t>
            </a:r>
          </a:p>
          <a:p>
            <a:pPr lvl="2"/>
            <a:r>
              <a:rPr lang="en-US" sz="2400" dirty="0">
                <a:latin typeface="+mn-lt"/>
              </a:rPr>
              <a:t>Additions include security, additional </a:t>
            </a:r>
            <a:r>
              <a:rPr lang="en-US" sz="2400" dirty="0" smtClean="0">
                <a:latin typeface="+mn-lt"/>
              </a:rPr>
              <a:t>H</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F</a:t>
            </a:r>
            <a:r>
              <a:rPr lang="en-US" sz="100" dirty="0" smtClean="0">
                <a:latin typeface="+mn-lt"/>
              </a:rPr>
              <a:t> </a:t>
            </a:r>
            <a:r>
              <a:rPr lang="en-US" sz="2400" dirty="0" smtClean="0">
                <a:latin typeface="+mn-lt"/>
              </a:rPr>
              <a:t>S </a:t>
            </a:r>
            <a:r>
              <a:rPr lang="en-US" sz="2400" dirty="0">
                <a:latin typeface="+mn-lt"/>
              </a:rPr>
              <a:t>and MapReduce improvements</a:t>
            </a:r>
          </a:p>
          <a:p>
            <a:pPr lvl="1"/>
            <a:r>
              <a:rPr lang="en-US" sz="2400" dirty="0">
                <a:latin typeface="+mn-lt"/>
              </a:rPr>
              <a:t>2.x features</a:t>
            </a:r>
          </a:p>
          <a:p>
            <a:pPr lvl="2"/>
            <a:r>
              <a:rPr lang="en-US" sz="2400" dirty="0" smtClean="0">
                <a:latin typeface="+mn-lt"/>
              </a:rPr>
              <a:t>Y</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N </a:t>
            </a:r>
            <a:r>
              <a:rPr lang="en-US" sz="2400" dirty="0">
                <a:latin typeface="+mn-lt"/>
              </a:rPr>
              <a:t>(Yet Another Resource Navigator)</a:t>
            </a:r>
          </a:p>
          <a:p>
            <a:pPr lvl="2"/>
            <a:r>
              <a:rPr lang="en-US" sz="2400" dirty="0">
                <a:latin typeface="+mn-lt"/>
              </a:rPr>
              <a:t>A new MR runtime that runs on top of </a:t>
            </a:r>
            <a:r>
              <a:rPr lang="en-US" sz="2400" dirty="0" smtClean="0">
                <a:latin typeface="+mn-lt"/>
              </a:rPr>
              <a:t>Y</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N</a:t>
            </a:r>
            <a:endParaRPr lang="en-US" sz="2400" dirty="0">
              <a:latin typeface="+mn-lt"/>
            </a:endParaRPr>
          </a:p>
          <a:p>
            <a:pPr lvl="2"/>
            <a:r>
              <a:rPr lang="en-US" sz="2400" dirty="0">
                <a:latin typeface="+mn-lt"/>
              </a:rPr>
              <a:t>Improved </a:t>
            </a:r>
            <a:r>
              <a:rPr lang="en-US" sz="2400" dirty="0" smtClean="0">
                <a:latin typeface="+mn-lt"/>
              </a:rPr>
              <a:t>H</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F</a:t>
            </a:r>
            <a:r>
              <a:rPr lang="en-US" sz="100" dirty="0" smtClean="0">
                <a:latin typeface="+mn-lt"/>
              </a:rPr>
              <a:t> </a:t>
            </a:r>
            <a:r>
              <a:rPr lang="en-US" sz="2400" dirty="0" smtClean="0">
                <a:latin typeface="+mn-lt"/>
              </a:rPr>
              <a:t>S </a:t>
            </a:r>
            <a:r>
              <a:rPr lang="en-US" sz="2400" dirty="0">
                <a:latin typeface="+mn-lt"/>
              </a:rPr>
              <a:t>that supports federation and increased </a:t>
            </a:r>
            <a:r>
              <a:rPr lang="en-US" sz="2400" dirty="0" smtClean="0">
                <a:latin typeface="+mn-lt"/>
              </a:rPr>
              <a:t>availability</a:t>
            </a:r>
            <a:endParaRPr lang="en-US" sz="2400" dirty="0">
              <a:latin typeface="+mn-lt"/>
            </a:endParaRPr>
          </a:p>
        </p:txBody>
      </p:sp>
    </p:spTree>
    <p:extLst>
      <p:ext uri="{BB962C8B-B14F-4D97-AF65-F5344CB8AC3E}">
        <p14:creationId xmlns:p14="http://schemas.microsoft.com/office/powerpoint/2010/main" val="1825726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smtClean="0"/>
              <a:t>25.3 Hadoop </a:t>
            </a:r>
            <a:r>
              <a:rPr lang="en-US" altLang="en-US" dirty="0"/>
              <a:t>Distributed File System </a:t>
            </a:r>
            <a:r>
              <a:rPr lang="en-US" altLang="en-US" sz="2000" b="0" dirty="0" smtClean="0"/>
              <a:t>(</a:t>
            </a:r>
            <a:r>
              <a:rPr lang="en-US" altLang="en-US" sz="2000" b="0" dirty="0"/>
              <a:t>1 of </a:t>
            </a:r>
            <a:r>
              <a:rPr lang="en-US" altLang="en-US" sz="2000" b="0" dirty="0" smtClean="0"/>
              <a:t>5)</a:t>
            </a:r>
            <a:endParaRPr lang="en-US" sz="2000" dirty="0"/>
          </a:p>
        </p:txBody>
      </p:sp>
      <p:sp>
        <p:nvSpPr>
          <p:cNvPr id="3" name="Text Placeholder 2"/>
          <p:cNvSpPr>
            <a:spLocks noGrp="1"/>
          </p:cNvSpPr>
          <p:nvPr>
            <p:ph type="body" idx="1"/>
          </p:nvPr>
        </p:nvSpPr>
        <p:spPr/>
        <p:txBody>
          <a:bodyPr/>
          <a:lstStyle/>
          <a:p>
            <a:r>
              <a:rPr lang="en-US" altLang="en-US" sz="2400" dirty="0" smtClean="0">
                <a:latin typeface="+mn-lt"/>
              </a:rPr>
              <a:t>H</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F</a:t>
            </a:r>
            <a:r>
              <a:rPr lang="en-US" altLang="en-US" sz="100" dirty="0" smtClean="0">
                <a:latin typeface="+mn-lt"/>
              </a:rPr>
              <a:t> </a:t>
            </a:r>
            <a:r>
              <a:rPr lang="en-US" altLang="en-US" sz="2400" dirty="0" smtClean="0">
                <a:latin typeface="+mn-lt"/>
              </a:rPr>
              <a:t>S</a:t>
            </a:r>
            <a:endParaRPr lang="en-US" altLang="en-US" sz="2400" dirty="0">
              <a:latin typeface="+mn-lt"/>
            </a:endParaRPr>
          </a:p>
          <a:p>
            <a:pPr lvl="1"/>
            <a:r>
              <a:rPr lang="en-US" sz="2400" dirty="0">
                <a:latin typeface="+mn-lt"/>
              </a:rPr>
              <a:t>File system component of Hadoop</a:t>
            </a:r>
          </a:p>
          <a:p>
            <a:pPr lvl="1"/>
            <a:r>
              <a:rPr lang="en-US" sz="2400" dirty="0">
                <a:latin typeface="+mn-lt"/>
              </a:rPr>
              <a:t>Designed to run on a cluster of commodity hardware</a:t>
            </a:r>
          </a:p>
          <a:p>
            <a:pPr lvl="1"/>
            <a:r>
              <a:rPr lang="en-US" altLang="en-US" sz="2400" dirty="0">
                <a:latin typeface="+mn-lt"/>
              </a:rPr>
              <a:t>Patterned after </a:t>
            </a:r>
            <a:r>
              <a:rPr lang="en-US" altLang="en-US" sz="2400" dirty="0" smtClean="0">
                <a:latin typeface="+mn-lt"/>
              </a:rPr>
              <a:t>UNIX </a:t>
            </a:r>
            <a:r>
              <a:rPr lang="en-US" altLang="en-US" sz="2400" dirty="0">
                <a:latin typeface="+mn-lt"/>
              </a:rPr>
              <a:t>file system</a:t>
            </a:r>
          </a:p>
          <a:p>
            <a:pPr lvl="1"/>
            <a:r>
              <a:rPr lang="en-US" altLang="en-US" sz="2400" dirty="0">
                <a:latin typeface="+mn-lt"/>
              </a:rPr>
              <a:t>Provides high-throughput access to large datasets</a:t>
            </a:r>
          </a:p>
          <a:p>
            <a:pPr lvl="1"/>
            <a:r>
              <a:rPr lang="en-US" altLang="en-US" sz="2400" dirty="0">
                <a:latin typeface="+mn-lt"/>
              </a:rPr>
              <a:t>Stores metadata on NameNode server</a:t>
            </a:r>
          </a:p>
          <a:p>
            <a:pPr lvl="1"/>
            <a:r>
              <a:rPr lang="en-US" altLang="en-US" sz="2400" dirty="0">
                <a:latin typeface="+mn-lt"/>
              </a:rPr>
              <a:t>Stores application data on DataNode servers</a:t>
            </a:r>
          </a:p>
          <a:p>
            <a:pPr lvl="2"/>
            <a:r>
              <a:rPr lang="en-US" altLang="en-US" sz="2400" dirty="0">
                <a:latin typeface="+mn-lt"/>
              </a:rPr>
              <a:t>File content replicated on multiple </a:t>
            </a:r>
            <a:r>
              <a:rPr lang="en-US" altLang="en-US" sz="2400" dirty="0" smtClean="0">
                <a:latin typeface="+mn-lt"/>
              </a:rPr>
              <a:t>DataNodes</a:t>
            </a:r>
            <a:endParaRPr lang="en-US" altLang="en-US" sz="2400" dirty="0">
              <a:latin typeface="+mn-lt"/>
            </a:endParaRPr>
          </a:p>
        </p:txBody>
      </p:sp>
    </p:spTree>
    <p:extLst>
      <p:ext uri="{BB962C8B-B14F-4D97-AF65-F5344CB8AC3E}">
        <p14:creationId xmlns:p14="http://schemas.microsoft.com/office/powerpoint/2010/main" val="3324462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a:t>
            </a:r>
            <a:r>
              <a:rPr lang="en-US" altLang="en-US" dirty="0" smtClean="0"/>
              <a:t>System </a:t>
            </a:r>
            <a:r>
              <a:rPr lang="en-US" altLang="en-US" sz="2000" b="0" dirty="0" smtClean="0"/>
              <a:t>(2 </a:t>
            </a:r>
            <a:r>
              <a:rPr lang="en-US" altLang="en-US" sz="2000" b="0" dirty="0"/>
              <a:t>of 5)</a:t>
            </a:r>
            <a:endParaRPr lang="en-US" sz="2000" dirty="0"/>
          </a:p>
        </p:txBody>
      </p:sp>
      <p:sp>
        <p:nvSpPr>
          <p:cNvPr id="3" name="Text Placeholder 2"/>
          <p:cNvSpPr>
            <a:spLocks noGrp="1"/>
          </p:cNvSpPr>
          <p:nvPr>
            <p:ph type="body" idx="1"/>
          </p:nvPr>
        </p:nvSpPr>
        <p:spPr>
          <a:xfrm>
            <a:off x="457200" y="1600200"/>
            <a:ext cx="8229600" cy="4718304"/>
          </a:xfrm>
        </p:spPr>
        <p:txBody>
          <a:bodyPr/>
          <a:lstStyle/>
          <a:p>
            <a:r>
              <a:rPr lang="en-US" altLang="en-US" sz="2400" dirty="0" smtClean="0">
                <a:latin typeface="+mn-lt"/>
              </a:rPr>
              <a:t>H</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F</a:t>
            </a:r>
            <a:r>
              <a:rPr lang="en-US" altLang="en-US" sz="100" dirty="0" smtClean="0">
                <a:latin typeface="+mn-lt"/>
              </a:rPr>
              <a:t> </a:t>
            </a:r>
            <a:r>
              <a:rPr lang="en-US" altLang="en-US" sz="2400" dirty="0" smtClean="0">
                <a:latin typeface="+mn-lt"/>
              </a:rPr>
              <a:t>S </a:t>
            </a:r>
            <a:r>
              <a:rPr lang="en-US" altLang="en-US" sz="2400" dirty="0">
                <a:latin typeface="+mn-lt"/>
              </a:rPr>
              <a:t>design assumptions and goals</a:t>
            </a:r>
          </a:p>
          <a:p>
            <a:pPr lvl="1"/>
            <a:r>
              <a:rPr lang="en-US" altLang="en-US" sz="2400" dirty="0">
                <a:latin typeface="+mn-lt"/>
              </a:rPr>
              <a:t>Hardware failure is the norm</a:t>
            </a:r>
          </a:p>
          <a:p>
            <a:pPr lvl="1"/>
            <a:r>
              <a:rPr lang="en-US" altLang="en-US" sz="2400" dirty="0">
                <a:latin typeface="+mn-lt"/>
              </a:rPr>
              <a:t>Batch processing</a:t>
            </a:r>
          </a:p>
          <a:p>
            <a:pPr lvl="1"/>
            <a:r>
              <a:rPr lang="en-US" altLang="en-US" sz="2400" dirty="0">
                <a:latin typeface="+mn-lt"/>
              </a:rPr>
              <a:t>Large datasets</a:t>
            </a:r>
          </a:p>
          <a:p>
            <a:pPr lvl="1"/>
            <a:r>
              <a:rPr lang="en-US" altLang="en-US" sz="2400" dirty="0">
                <a:latin typeface="+mn-lt"/>
              </a:rPr>
              <a:t>Simple coherency model</a:t>
            </a:r>
          </a:p>
          <a:p>
            <a:r>
              <a:rPr lang="en-US" altLang="en-US" sz="2400" dirty="0" smtClean="0">
                <a:latin typeface="+mn-lt"/>
              </a:rPr>
              <a:t>H</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F</a:t>
            </a:r>
            <a:r>
              <a:rPr lang="en-US" altLang="en-US" sz="100" dirty="0" smtClean="0">
                <a:latin typeface="+mn-lt"/>
              </a:rPr>
              <a:t> </a:t>
            </a:r>
            <a:r>
              <a:rPr lang="en-US" altLang="en-US" sz="2400" dirty="0" smtClean="0">
                <a:latin typeface="+mn-lt"/>
              </a:rPr>
              <a:t>S </a:t>
            </a:r>
            <a:r>
              <a:rPr lang="en-US" altLang="en-US" sz="2400" dirty="0">
                <a:latin typeface="+mn-lt"/>
              </a:rPr>
              <a:t>architecture</a:t>
            </a:r>
          </a:p>
          <a:p>
            <a:pPr lvl="1"/>
            <a:r>
              <a:rPr lang="en-US" altLang="en-US" sz="2400" dirty="0">
                <a:latin typeface="+mn-lt"/>
              </a:rPr>
              <a:t>Master-slave</a:t>
            </a:r>
          </a:p>
          <a:p>
            <a:pPr lvl="1"/>
            <a:r>
              <a:rPr lang="en-US" altLang="en-US" sz="2400" dirty="0">
                <a:latin typeface="+mn-lt"/>
              </a:rPr>
              <a:t>Decouples metadata from data operations</a:t>
            </a:r>
          </a:p>
          <a:p>
            <a:pPr lvl="1"/>
            <a:r>
              <a:rPr lang="en-US" altLang="en-US" sz="2400" dirty="0">
                <a:latin typeface="+mn-lt"/>
              </a:rPr>
              <a:t>Replication provides reliability and high availability</a:t>
            </a:r>
          </a:p>
          <a:p>
            <a:pPr lvl="1"/>
            <a:r>
              <a:rPr lang="en-US" altLang="en-US" sz="2400" dirty="0">
                <a:latin typeface="+mn-lt"/>
              </a:rPr>
              <a:t>Network traffic </a:t>
            </a:r>
            <a:r>
              <a:rPr lang="en-US" altLang="en-US" sz="2400" dirty="0" smtClean="0">
                <a:latin typeface="+mn-lt"/>
              </a:rPr>
              <a:t>minimized</a:t>
            </a:r>
            <a:endParaRPr lang="en-US" altLang="en-US" sz="2400" dirty="0">
              <a:latin typeface="+mn-lt"/>
            </a:endParaRPr>
          </a:p>
        </p:txBody>
      </p:sp>
    </p:spTree>
    <p:extLst>
      <p:ext uri="{BB962C8B-B14F-4D97-AF65-F5344CB8AC3E}">
        <p14:creationId xmlns:p14="http://schemas.microsoft.com/office/powerpoint/2010/main" val="1341651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a:t>
            </a:r>
            <a:r>
              <a:rPr lang="en-US" altLang="en-US" dirty="0" smtClean="0"/>
              <a:t>System </a:t>
            </a:r>
            <a:r>
              <a:rPr lang="en-US" altLang="en-US" sz="2000" b="0" dirty="0" smtClean="0"/>
              <a:t>(3 </a:t>
            </a:r>
            <a:r>
              <a:rPr lang="en-US" altLang="en-US" sz="2000" b="0" dirty="0"/>
              <a:t>of 5)</a:t>
            </a:r>
            <a:endParaRPr lang="en-US" sz="2000" dirty="0"/>
          </a:p>
        </p:txBody>
      </p:sp>
      <p:sp>
        <p:nvSpPr>
          <p:cNvPr id="3" name="Text Placeholder 2"/>
          <p:cNvSpPr>
            <a:spLocks noGrp="1"/>
          </p:cNvSpPr>
          <p:nvPr>
            <p:ph type="body" idx="1"/>
          </p:nvPr>
        </p:nvSpPr>
        <p:spPr>
          <a:xfrm>
            <a:off x="457200" y="1600200"/>
            <a:ext cx="8229600" cy="4684486"/>
          </a:xfrm>
        </p:spPr>
        <p:txBody>
          <a:bodyPr/>
          <a:lstStyle/>
          <a:p>
            <a:r>
              <a:rPr lang="en-US" altLang="en-US" sz="2400" dirty="0">
                <a:latin typeface="+mn-lt"/>
              </a:rPr>
              <a:t>NameNode</a:t>
            </a:r>
          </a:p>
          <a:p>
            <a:pPr lvl="1"/>
            <a:r>
              <a:rPr lang="en-US" altLang="en-US" sz="2400" dirty="0">
                <a:latin typeface="+mn-lt"/>
              </a:rPr>
              <a:t>Maintains image of the file system</a:t>
            </a:r>
          </a:p>
          <a:p>
            <a:pPr lvl="2"/>
            <a:r>
              <a:rPr lang="en-US" altLang="en-US" sz="2400" dirty="0">
                <a:latin typeface="+mn-lt"/>
              </a:rPr>
              <a:t>i-nodes and corresponding block locations</a:t>
            </a:r>
          </a:p>
          <a:p>
            <a:pPr lvl="1"/>
            <a:r>
              <a:rPr lang="en-US" altLang="en-US" sz="2400" dirty="0">
                <a:latin typeface="+mn-lt"/>
              </a:rPr>
              <a:t>Changes maintained in write-ahead commit log called Journal</a:t>
            </a:r>
          </a:p>
          <a:p>
            <a:r>
              <a:rPr lang="en-US" altLang="en-US" sz="2400" dirty="0">
                <a:latin typeface="+mn-lt"/>
              </a:rPr>
              <a:t>Secondary NameNodes</a:t>
            </a:r>
          </a:p>
          <a:p>
            <a:pPr lvl="1"/>
            <a:r>
              <a:rPr lang="en-US" altLang="en-US" sz="2400" dirty="0">
                <a:latin typeface="+mn-lt"/>
              </a:rPr>
              <a:t>Checkpointing role or backup role</a:t>
            </a:r>
          </a:p>
          <a:p>
            <a:r>
              <a:rPr lang="en-US" altLang="en-US" sz="2400" dirty="0">
                <a:latin typeface="+mn-lt"/>
              </a:rPr>
              <a:t>DataNodes</a:t>
            </a:r>
          </a:p>
          <a:p>
            <a:pPr lvl="1"/>
            <a:r>
              <a:rPr lang="en-US" altLang="en-US" sz="2400" dirty="0">
                <a:latin typeface="+mn-lt"/>
              </a:rPr>
              <a:t>Stores blocks in node’s native file system</a:t>
            </a:r>
          </a:p>
          <a:p>
            <a:pPr lvl="1"/>
            <a:r>
              <a:rPr lang="en-US" altLang="en-US" sz="2400" dirty="0">
                <a:latin typeface="+mn-lt"/>
              </a:rPr>
              <a:t>Periodically reports state to the </a:t>
            </a:r>
            <a:r>
              <a:rPr lang="en-US" altLang="en-US" sz="2400" dirty="0" smtClean="0">
                <a:latin typeface="+mn-lt"/>
              </a:rPr>
              <a:t>NameNode</a:t>
            </a:r>
            <a:endParaRPr lang="en-US" altLang="en-US" sz="2400" dirty="0">
              <a:latin typeface="+mn-lt"/>
            </a:endParaRPr>
          </a:p>
        </p:txBody>
      </p:sp>
    </p:spTree>
    <p:extLst>
      <p:ext uri="{BB962C8B-B14F-4D97-AF65-F5344CB8AC3E}">
        <p14:creationId xmlns:p14="http://schemas.microsoft.com/office/powerpoint/2010/main" val="3281144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a:t>
            </a:r>
            <a:r>
              <a:rPr lang="en-US" altLang="en-US" dirty="0" smtClean="0"/>
              <a:t>System </a:t>
            </a:r>
            <a:r>
              <a:rPr lang="en-US" altLang="en-US" sz="2000" b="0" dirty="0" smtClean="0"/>
              <a:t>(4 </a:t>
            </a:r>
            <a:r>
              <a:rPr lang="en-US" altLang="en-US" sz="2000" b="0" dirty="0"/>
              <a:t>of 5)</a:t>
            </a:r>
            <a:endParaRPr lang="en-US" sz="2000" dirty="0"/>
          </a:p>
        </p:txBody>
      </p:sp>
      <p:sp>
        <p:nvSpPr>
          <p:cNvPr id="3" name="Text Placeholder 2"/>
          <p:cNvSpPr>
            <a:spLocks noGrp="1"/>
          </p:cNvSpPr>
          <p:nvPr>
            <p:ph type="body" idx="1"/>
          </p:nvPr>
        </p:nvSpPr>
        <p:spPr/>
        <p:txBody>
          <a:bodyPr/>
          <a:lstStyle/>
          <a:p>
            <a:r>
              <a:rPr lang="en-US" altLang="en-US" sz="2400" dirty="0">
                <a:latin typeface="+mn-lt"/>
              </a:rPr>
              <a:t>File I/O operations</a:t>
            </a:r>
          </a:p>
          <a:p>
            <a:pPr lvl="1"/>
            <a:r>
              <a:rPr lang="en-US" altLang="en-US" sz="2400" dirty="0">
                <a:latin typeface="+mn-lt"/>
              </a:rPr>
              <a:t>Single-writer, multiple-reader model</a:t>
            </a:r>
          </a:p>
          <a:p>
            <a:pPr lvl="1"/>
            <a:r>
              <a:rPr lang="en-US" altLang="en-US" sz="2400" dirty="0">
                <a:latin typeface="+mn-lt"/>
              </a:rPr>
              <a:t>Files cannot be updated, only appended</a:t>
            </a:r>
          </a:p>
          <a:p>
            <a:pPr lvl="1"/>
            <a:r>
              <a:rPr lang="en-US" altLang="en-US" sz="2400" dirty="0">
                <a:latin typeface="+mn-lt"/>
              </a:rPr>
              <a:t>Write pipeline set up to minimize network utilization</a:t>
            </a:r>
          </a:p>
          <a:p>
            <a:r>
              <a:rPr lang="en-US" altLang="en-US" sz="2400" dirty="0">
                <a:latin typeface="+mn-lt"/>
              </a:rPr>
              <a:t>Block placement</a:t>
            </a:r>
          </a:p>
          <a:p>
            <a:pPr lvl="1"/>
            <a:r>
              <a:rPr lang="en-US" altLang="en-US" sz="2400" dirty="0">
                <a:latin typeface="+mn-lt"/>
              </a:rPr>
              <a:t>Nodes of Hadoop cluster typically spread across many racks</a:t>
            </a:r>
          </a:p>
          <a:p>
            <a:pPr lvl="2"/>
            <a:r>
              <a:rPr lang="en-US" altLang="en-US" sz="2400" dirty="0">
                <a:latin typeface="+mn-lt"/>
              </a:rPr>
              <a:t>Nodes on a rack share a </a:t>
            </a:r>
            <a:r>
              <a:rPr lang="en-US" altLang="en-US" sz="2400" dirty="0" smtClean="0">
                <a:latin typeface="+mn-lt"/>
              </a:rPr>
              <a:t>switch</a:t>
            </a:r>
            <a:endParaRPr lang="en-US" altLang="en-US" sz="2400" dirty="0">
              <a:latin typeface="+mn-lt"/>
            </a:endParaRPr>
          </a:p>
        </p:txBody>
      </p:sp>
    </p:spTree>
    <p:extLst>
      <p:ext uri="{BB962C8B-B14F-4D97-AF65-F5344CB8AC3E}">
        <p14:creationId xmlns:p14="http://schemas.microsoft.com/office/powerpoint/2010/main" val="3051412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a:t>
            </a:r>
            <a:r>
              <a:rPr lang="en-US" altLang="en-US" dirty="0" smtClean="0"/>
              <a:t>System </a:t>
            </a:r>
            <a:r>
              <a:rPr lang="en-US" altLang="en-US" sz="2000" b="0" dirty="0" smtClean="0"/>
              <a:t>(5 </a:t>
            </a:r>
            <a:r>
              <a:rPr lang="en-US" altLang="en-US" sz="2000" b="0" dirty="0"/>
              <a:t>of 5)</a:t>
            </a:r>
            <a:endParaRPr lang="en-US" sz="2000" dirty="0"/>
          </a:p>
        </p:txBody>
      </p:sp>
      <p:sp>
        <p:nvSpPr>
          <p:cNvPr id="3" name="Text Placeholder 2"/>
          <p:cNvSpPr>
            <a:spLocks noGrp="1"/>
          </p:cNvSpPr>
          <p:nvPr>
            <p:ph type="body" idx="1"/>
          </p:nvPr>
        </p:nvSpPr>
        <p:spPr/>
        <p:txBody>
          <a:bodyPr/>
          <a:lstStyle/>
          <a:p>
            <a:r>
              <a:rPr lang="en-US" altLang="en-US" sz="2400" dirty="0">
                <a:latin typeface="+mn-lt"/>
              </a:rPr>
              <a:t>Replica management</a:t>
            </a:r>
          </a:p>
          <a:p>
            <a:pPr lvl="1"/>
            <a:r>
              <a:rPr lang="en-US" sz="2400" dirty="0">
                <a:latin typeface="+mn-lt"/>
              </a:rPr>
              <a:t>NameNode tracks number of replicas and block location</a:t>
            </a:r>
          </a:p>
          <a:p>
            <a:pPr lvl="2"/>
            <a:r>
              <a:rPr lang="en-US" altLang="en-US" sz="2400" dirty="0">
                <a:latin typeface="+mn-lt"/>
              </a:rPr>
              <a:t>Based on block reports</a:t>
            </a:r>
          </a:p>
          <a:p>
            <a:pPr lvl="1"/>
            <a:r>
              <a:rPr lang="en-US" sz="2400" dirty="0">
                <a:latin typeface="+mn-lt"/>
              </a:rPr>
              <a:t>Replication priority queue contains blocks that need to be replicated</a:t>
            </a:r>
          </a:p>
          <a:p>
            <a:r>
              <a:rPr lang="en-US" altLang="en-US" sz="2400" dirty="0" smtClean="0">
                <a:latin typeface="+mn-lt"/>
              </a:rPr>
              <a:t>H</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F</a:t>
            </a:r>
            <a:r>
              <a:rPr lang="en-US" altLang="en-US" sz="100" dirty="0" smtClean="0">
                <a:latin typeface="+mn-lt"/>
              </a:rPr>
              <a:t> </a:t>
            </a:r>
            <a:r>
              <a:rPr lang="en-US" altLang="en-US" sz="2400" dirty="0" smtClean="0">
                <a:latin typeface="+mn-lt"/>
              </a:rPr>
              <a:t>S </a:t>
            </a:r>
            <a:r>
              <a:rPr lang="en-US" altLang="en-US" sz="2400" dirty="0">
                <a:latin typeface="+mn-lt"/>
              </a:rPr>
              <a:t>scalability</a:t>
            </a:r>
          </a:p>
          <a:p>
            <a:pPr lvl="1"/>
            <a:r>
              <a:rPr lang="en-US" altLang="en-US" sz="2400" dirty="0">
                <a:latin typeface="+mn-lt"/>
              </a:rPr>
              <a:t>Yahoo cluster achieved 14 petabytes, 4000 nodes, 15k clients, and 600 million </a:t>
            </a:r>
            <a:r>
              <a:rPr lang="en-US" altLang="en-US" sz="2400" dirty="0" smtClean="0">
                <a:latin typeface="+mn-lt"/>
              </a:rPr>
              <a:t>files</a:t>
            </a:r>
            <a:endParaRPr lang="en-US" altLang="en-US" sz="2400" dirty="0">
              <a:latin typeface="+mn-lt"/>
            </a:endParaRPr>
          </a:p>
        </p:txBody>
      </p:sp>
    </p:spTree>
    <p:extLst>
      <p:ext uri="{BB962C8B-B14F-4D97-AF65-F5344CB8AC3E}">
        <p14:creationId xmlns:p14="http://schemas.microsoft.com/office/powerpoint/2010/main" val="1213172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a:t>
            </a:r>
            <a:r>
              <a:rPr lang="en-US" dirty="0" smtClean="0"/>
              <a:t>Ecosystem </a:t>
            </a:r>
            <a:r>
              <a:rPr lang="en-US" altLang="en-US" sz="2000" b="0" dirty="0"/>
              <a:t>(1 of </a:t>
            </a:r>
            <a:r>
              <a:rPr lang="en-US" altLang="en-US" sz="2000" b="0" dirty="0" smtClean="0"/>
              <a:t>2)</a:t>
            </a:r>
            <a:endParaRPr lang="en-US" sz="2000" dirty="0"/>
          </a:p>
        </p:txBody>
      </p:sp>
      <p:sp>
        <p:nvSpPr>
          <p:cNvPr id="3" name="Text Placeholder 2"/>
          <p:cNvSpPr>
            <a:spLocks noGrp="1"/>
          </p:cNvSpPr>
          <p:nvPr>
            <p:ph type="body" idx="1"/>
          </p:nvPr>
        </p:nvSpPr>
        <p:spPr>
          <a:xfrm>
            <a:off x="457200" y="1600200"/>
            <a:ext cx="7772400" cy="4728029"/>
          </a:xfrm>
        </p:spPr>
        <p:txBody>
          <a:bodyPr/>
          <a:lstStyle/>
          <a:p>
            <a:r>
              <a:rPr lang="en-US" sz="2400" dirty="0">
                <a:latin typeface="+mn-lt"/>
              </a:rPr>
              <a:t>Related projects with additional functionality</a:t>
            </a:r>
          </a:p>
          <a:p>
            <a:pPr lvl="1"/>
            <a:r>
              <a:rPr lang="en-US" sz="2400" dirty="0">
                <a:latin typeface="+mn-lt"/>
              </a:rPr>
              <a:t>Pig and </a:t>
            </a:r>
            <a:r>
              <a:rPr lang="en-US" sz="2400" dirty="0" smtClean="0">
                <a:latin typeface="+mn-lt"/>
              </a:rPr>
              <a:t>hive</a:t>
            </a:r>
            <a:endParaRPr lang="en-US" sz="2400" dirty="0">
              <a:latin typeface="+mn-lt"/>
            </a:endParaRPr>
          </a:p>
          <a:p>
            <a:pPr lvl="2"/>
            <a:r>
              <a:rPr lang="en-US" sz="2400" dirty="0">
                <a:latin typeface="+mn-lt"/>
              </a:rPr>
              <a:t>Provides higher-level interface for working with Hadoop framework</a:t>
            </a:r>
          </a:p>
          <a:p>
            <a:pPr lvl="1"/>
            <a:r>
              <a:rPr lang="en-US" sz="2400" dirty="0">
                <a:latin typeface="+mn-lt"/>
              </a:rPr>
              <a:t>Oozie</a:t>
            </a:r>
          </a:p>
          <a:p>
            <a:pPr lvl="2"/>
            <a:r>
              <a:rPr lang="en-US" sz="2400" dirty="0">
                <a:latin typeface="+mn-lt"/>
              </a:rPr>
              <a:t>Service for scheduling and running workflows of jobs</a:t>
            </a:r>
          </a:p>
          <a:p>
            <a:pPr lvl="1"/>
            <a:r>
              <a:rPr lang="en-US" sz="2400" dirty="0">
                <a:latin typeface="+mn-lt"/>
              </a:rPr>
              <a:t>Sqoop</a:t>
            </a:r>
          </a:p>
          <a:p>
            <a:pPr lvl="2"/>
            <a:r>
              <a:rPr lang="en-US" sz="2400" dirty="0">
                <a:latin typeface="+mn-lt"/>
              </a:rPr>
              <a:t>Library and runtime environment for efficiently moving data between relational databases and </a:t>
            </a:r>
            <a:r>
              <a:rPr lang="en-US" sz="2400" dirty="0" smtClean="0">
                <a:latin typeface="+mn-lt"/>
              </a:rPr>
              <a:t>H</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F</a:t>
            </a:r>
            <a:r>
              <a:rPr lang="en-US" sz="100" dirty="0" smtClean="0">
                <a:latin typeface="+mn-lt"/>
              </a:rPr>
              <a:t> </a:t>
            </a:r>
            <a:r>
              <a:rPr lang="en-US" sz="2400" dirty="0" smtClean="0">
                <a:latin typeface="+mn-lt"/>
              </a:rPr>
              <a:t>S</a:t>
            </a:r>
            <a:endParaRPr lang="en-US" sz="2400" dirty="0">
              <a:latin typeface="+mn-lt"/>
            </a:endParaRPr>
          </a:p>
        </p:txBody>
      </p:sp>
    </p:spTree>
    <p:extLst>
      <p:ext uri="{BB962C8B-B14F-4D97-AF65-F5344CB8AC3E}">
        <p14:creationId xmlns:p14="http://schemas.microsoft.com/office/powerpoint/2010/main" val="2807238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Introduction</a:t>
            </a:r>
          </a:p>
        </p:txBody>
      </p:sp>
      <p:sp>
        <p:nvSpPr>
          <p:cNvPr id="8" name="Text Placeholder 7"/>
          <p:cNvSpPr>
            <a:spLocks noGrp="1"/>
          </p:cNvSpPr>
          <p:nvPr>
            <p:ph type="body" idx="1"/>
          </p:nvPr>
        </p:nvSpPr>
        <p:spPr/>
        <p:txBody>
          <a:bodyPr/>
          <a:lstStyle/>
          <a:p>
            <a:r>
              <a:rPr lang="en-US" sz="2400" dirty="0">
                <a:latin typeface="+mn-lt"/>
              </a:rPr>
              <a:t>Phenomenal growth in data generation</a:t>
            </a:r>
          </a:p>
          <a:p>
            <a:pPr lvl="1"/>
            <a:r>
              <a:rPr lang="en-US" sz="2400" dirty="0">
                <a:latin typeface="+mn-lt"/>
              </a:rPr>
              <a:t>Social media</a:t>
            </a:r>
          </a:p>
          <a:p>
            <a:pPr lvl="1"/>
            <a:r>
              <a:rPr lang="en-US" sz="2400" dirty="0">
                <a:latin typeface="+mn-lt"/>
              </a:rPr>
              <a:t>Sensors</a:t>
            </a:r>
          </a:p>
          <a:p>
            <a:pPr lvl="1"/>
            <a:r>
              <a:rPr lang="en-US" sz="2400" dirty="0">
                <a:latin typeface="+mn-lt"/>
              </a:rPr>
              <a:t>Communications networks and satellite imagery</a:t>
            </a:r>
          </a:p>
          <a:p>
            <a:pPr lvl="1"/>
            <a:r>
              <a:rPr lang="en-US" sz="2400" dirty="0">
                <a:latin typeface="+mn-lt"/>
              </a:rPr>
              <a:t>User-specific business data</a:t>
            </a:r>
          </a:p>
          <a:p>
            <a:r>
              <a:rPr lang="en-US" sz="2400" dirty="0">
                <a:latin typeface="+mn-lt"/>
              </a:rPr>
              <a:t>“Big data” refers to massive amounts of data</a:t>
            </a:r>
          </a:p>
          <a:p>
            <a:pPr lvl="1"/>
            <a:r>
              <a:rPr lang="en-US" sz="2400" dirty="0">
                <a:latin typeface="+mn-lt"/>
              </a:rPr>
              <a:t>Exceeds the typical reach of a </a:t>
            </a:r>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S</a:t>
            </a:r>
            <a:endParaRPr lang="en-US" sz="2400" dirty="0">
              <a:latin typeface="+mn-lt"/>
            </a:endParaRPr>
          </a:p>
          <a:p>
            <a:r>
              <a:rPr lang="en-US" sz="2400" dirty="0">
                <a:latin typeface="+mn-lt"/>
              </a:rPr>
              <a:t>Big data </a:t>
            </a:r>
            <a:r>
              <a:rPr lang="en-US" sz="2400" dirty="0" smtClean="0">
                <a:latin typeface="+mn-lt"/>
              </a:rPr>
              <a:t>analytics</a:t>
            </a:r>
            <a:endParaRPr lang="en-US" sz="24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a:t>
            </a:r>
            <a:r>
              <a:rPr lang="en-US" dirty="0" smtClean="0"/>
              <a:t>Ecosystem </a:t>
            </a:r>
            <a:r>
              <a:rPr lang="en-US" altLang="en-US" sz="2000" b="0" dirty="0" smtClean="0"/>
              <a:t>(2 </a:t>
            </a:r>
            <a:r>
              <a:rPr lang="en-US" altLang="en-US" sz="2000" b="0" dirty="0"/>
              <a:t>of </a:t>
            </a:r>
            <a:r>
              <a:rPr lang="en-US" altLang="en-US" sz="2000" b="0" dirty="0" smtClean="0"/>
              <a:t>2)</a:t>
            </a:r>
            <a:endParaRPr lang="en-US" sz="2000" dirty="0"/>
          </a:p>
        </p:txBody>
      </p:sp>
      <p:sp>
        <p:nvSpPr>
          <p:cNvPr id="3" name="Text Placeholder 2"/>
          <p:cNvSpPr>
            <a:spLocks noGrp="1"/>
          </p:cNvSpPr>
          <p:nvPr>
            <p:ph type="body" idx="1"/>
          </p:nvPr>
        </p:nvSpPr>
        <p:spPr/>
        <p:txBody>
          <a:bodyPr/>
          <a:lstStyle/>
          <a:p>
            <a:r>
              <a:rPr lang="en-US" sz="2400" dirty="0">
                <a:latin typeface="+mn-lt"/>
              </a:rPr>
              <a:t>Related projects with additional </a:t>
            </a:r>
            <a:r>
              <a:rPr lang="en-US" sz="2400" dirty="0" smtClean="0">
                <a:latin typeface="+mn-lt"/>
              </a:rPr>
              <a:t>functionality</a:t>
            </a:r>
          </a:p>
          <a:p>
            <a:pPr lvl="1"/>
            <a:r>
              <a:rPr lang="en-US" sz="2400" dirty="0" smtClean="0">
                <a:latin typeface="+mn-lt"/>
              </a:rPr>
              <a:t>H</a:t>
            </a:r>
            <a:r>
              <a:rPr lang="en-US" sz="100" dirty="0" smtClean="0">
                <a:latin typeface="+mn-lt"/>
              </a:rPr>
              <a:t> </a:t>
            </a:r>
            <a:r>
              <a:rPr lang="en-US" sz="2400" dirty="0" smtClean="0">
                <a:latin typeface="+mn-lt"/>
              </a:rPr>
              <a:t>Base</a:t>
            </a:r>
          </a:p>
          <a:p>
            <a:pPr lvl="2"/>
            <a:r>
              <a:rPr lang="en-US" sz="2400" dirty="0" smtClean="0">
                <a:latin typeface="+mn-lt"/>
              </a:rPr>
              <a:t>Column-oriented </a:t>
            </a:r>
            <a:r>
              <a:rPr lang="en-US" sz="2400" dirty="0">
                <a:latin typeface="+mn-lt"/>
              </a:rPr>
              <a:t>key-value store that uses </a:t>
            </a:r>
            <a:r>
              <a:rPr lang="en-US" sz="2400" dirty="0" smtClean="0">
                <a:latin typeface="+mn-lt"/>
              </a:rPr>
              <a:t>H</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F</a:t>
            </a:r>
            <a:r>
              <a:rPr lang="en-US" sz="100" dirty="0" smtClean="0">
                <a:latin typeface="+mn-lt"/>
              </a:rPr>
              <a:t> </a:t>
            </a:r>
            <a:r>
              <a:rPr lang="en-US" sz="2400" dirty="0" smtClean="0">
                <a:latin typeface="+mn-lt"/>
              </a:rPr>
              <a:t>S</a:t>
            </a:r>
            <a:endParaRPr lang="en-US" sz="2400" dirty="0">
              <a:latin typeface="+mn-lt"/>
            </a:endParaRPr>
          </a:p>
        </p:txBody>
      </p:sp>
    </p:spTree>
    <p:extLst>
      <p:ext uri="{BB962C8B-B14F-4D97-AF65-F5344CB8AC3E}">
        <p14:creationId xmlns:p14="http://schemas.microsoft.com/office/powerpoint/2010/main" val="2066407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25.4 MapReduce</a:t>
            </a:r>
            <a:r>
              <a:rPr lang="en-US" altLang="en-US" dirty="0"/>
              <a:t>: Additional </a:t>
            </a:r>
            <a:r>
              <a:rPr lang="en-US" altLang="en-US" dirty="0" smtClean="0"/>
              <a:t>Details </a:t>
            </a:r>
            <a:r>
              <a:rPr lang="en-US" altLang="en-US" sz="2000" b="0" dirty="0"/>
              <a:t>(1 of </a:t>
            </a:r>
            <a:r>
              <a:rPr lang="en-US" altLang="en-US" sz="2000" b="0" dirty="0" smtClean="0"/>
              <a:t>8)</a:t>
            </a:r>
            <a:endParaRPr lang="en-US" sz="2000" dirty="0"/>
          </a:p>
        </p:txBody>
      </p:sp>
      <p:sp>
        <p:nvSpPr>
          <p:cNvPr id="3" name="Text Placeholder 2"/>
          <p:cNvSpPr>
            <a:spLocks noGrp="1"/>
          </p:cNvSpPr>
          <p:nvPr>
            <p:ph type="body" idx="1"/>
          </p:nvPr>
        </p:nvSpPr>
        <p:spPr/>
        <p:txBody>
          <a:bodyPr/>
          <a:lstStyle/>
          <a:p>
            <a:r>
              <a:rPr lang="en-US" sz="2400" dirty="0">
                <a:latin typeface="+mn-lt"/>
              </a:rPr>
              <a:t>MapReduce runtime environment</a:t>
            </a:r>
          </a:p>
          <a:p>
            <a:pPr lvl="1"/>
            <a:r>
              <a:rPr lang="en-US" altLang="en-US" sz="2400" dirty="0">
                <a:latin typeface="+mn-lt"/>
              </a:rPr>
              <a:t>JobTracker</a:t>
            </a:r>
          </a:p>
          <a:p>
            <a:pPr lvl="2"/>
            <a:r>
              <a:rPr lang="en-US" sz="2400" dirty="0">
                <a:latin typeface="+mn-lt"/>
              </a:rPr>
              <a:t>Master process</a:t>
            </a:r>
          </a:p>
          <a:p>
            <a:pPr lvl="2"/>
            <a:r>
              <a:rPr lang="en-US" sz="2400" dirty="0">
                <a:latin typeface="+mn-lt"/>
              </a:rPr>
              <a:t>Responsible for managing the life cycle of Jobs and scheduling Tasks on the cluster</a:t>
            </a:r>
          </a:p>
          <a:p>
            <a:pPr lvl="1"/>
            <a:r>
              <a:rPr lang="en-US" altLang="en-US" sz="2400" dirty="0">
                <a:latin typeface="+mn-lt"/>
              </a:rPr>
              <a:t>TaskTracker</a:t>
            </a:r>
          </a:p>
          <a:p>
            <a:pPr lvl="2"/>
            <a:r>
              <a:rPr lang="en-US" altLang="en-US" sz="2400" dirty="0">
                <a:latin typeface="+mn-lt"/>
              </a:rPr>
              <a:t>Slave process</a:t>
            </a:r>
          </a:p>
          <a:p>
            <a:pPr lvl="2"/>
            <a:r>
              <a:rPr lang="en-US" altLang="en-US" sz="2400" dirty="0">
                <a:latin typeface="+mn-lt"/>
              </a:rPr>
              <a:t>Runs on all Worker nodes of the </a:t>
            </a:r>
            <a:r>
              <a:rPr lang="en-US" altLang="en-US" sz="2400" dirty="0" smtClean="0">
                <a:latin typeface="+mn-lt"/>
              </a:rPr>
              <a:t>cluster</a:t>
            </a:r>
            <a:endParaRPr lang="en-US" altLang="en-US" sz="2400" dirty="0">
              <a:latin typeface="+mn-lt"/>
            </a:endParaRPr>
          </a:p>
        </p:txBody>
      </p:sp>
    </p:spTree>
    <p:extLst>
      <p:ext uri="{BB962C8B-B14F-4D97-AF65-F5344CB8AC3E}">
        <p14:creationId xmlns:p14="http://schemas.microsoft.com/office/powerpoint/2010/main" val="523089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a:t>
            </a:r>
            <a:r>
              <a:rPr lang="en-US" altLang="en-US" dirty="0" smtClean="0"/>
              <a:t>Details </a:t>
            </a:r>
            <a:r>
              <a:rPr lang="en-US" altLang="en-US" sz="2000" b="0" dirty="0" smtClean="0"/>
              <a:t>(2 </a:t>
            </a:r>
            <a:r>
              <a:rPr lang="en-US" altLang="en-US" sz="2000" b="0" dirty="0"/>
              <a:t>of 8)</a:t>
            </a:r>
            <a:endParaRPr lang="en-US" sz="2000" dirty="0"/>
          </a:p>
        </p:txBody>
      </p:sp>
      <p:sp>
        <p:nvSpPr>
          <p:cNvPr id="3" name="Text Placeholder 2"/>
          <p:cNvSpPr>
            <a:spLocks noGrp="1"/>
          </p:cNvSpPr>
          <p:nvPr>
            <p:ph type="body" idx="1"/>
          </p:nvPr>
        </p:nvSpPr>
        <p:spPr/>
        <p:txBody>
          <a:bodyPr/>
          <a:lstStyle/>
          <a:p>
            <a:r>
              <a:rPr lang="en-US" sz="2400" dirty="0">
                <a:latin typeface="+mn-lt"/>
              </a:rPr>
              <a:t>Overall flow of a MapReduce job</a:t>
            </a:r>
          </a:p>
          <a:p>
            <a:pPr lvl="1"/>
            <a:r>
              <a:rPr lang="en-US" sz="2400" dirty="0">
                <a:latin typeface="+mn-lt"/>
              </a:rPr>
              <a:t>Job submission</a:t>
            </a:r>
          </a:p>
          <a:p>
            <a:pPr lvl="1"/>
            <a:r>
              <a:rPr lang="en-US" sz="2400" dirty="0">
                <a:latin typeface="+mn-lt"/>
              </a:rPr>
              <a:t>Job initialization</a:t>
            </a:r>
          </a:p>
          <a:p>
            <a:pPr lvl="1"/>
            <a:r>
              <a:rPr lang="en-US" sz="2400" dirty="0">
                <a:latin typeface="+mn-lt"/>
              </a:rPr>
              <a:t>Task assignment</a:t>
            </a:r>
          </a:p>
          <a:p>
            <a:pPr lvl="1"/>
            <a:r>
              <a:rPr lang="en-US" sz="2400" dirty="0">
                <a:latin typeface="+mn-lt"/>
              </a:rPr>
              <a:t>Task execution</a:t>
            </a:r>
          </a:p>
          <a:p>
            <a:pPr lvl="1"/>
            <a:r>
              <a:rPr lang="en-US" sz="2400" dirty="0">
                <a:latin typeface="+mn-lt"/>
              </a:rPr>
              <a:t>Job </a:t>
            </a:r>
            <a:r>
              <a:rPr lang="en-US" sz="2400" dirty="0" smtClean="0">
                <a:latin typeface="+mn-lt"/>
              </a:rPr>
              <a:t>completion</a:t>
            </a:r>
            <a:endParaRPr lang="en-US" altLang="en-US" sz="2400" dirty="0">
              <a:latin typeface="+mn-lt"/>
            </a:endParaRPr>
          </a:p>
        </p:txBody>
      </p:sp>
    </p:spTree>
    <p:extLst>
      <p:ext uri="{BB962C8B-B14F-4D97-AF65-F5344CB8AC3E}">
        <p14:creationId xmlns:p14="http://schemas.microsoft.com/office/powerpoint/2010/main" val="1973912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a:t>
            </a:r>
            <a:r>
              <a:rPr lang="en-US" altLang="en-US" dirty="0" smtClean="0"/>
              <a:t>Details </a:t>
            </a:r>
            <a:r>
              <a:rPr lang="en-US" altLang="en-US" sz="2000" b="0" dirty="0" smtClean="0"/>
              <a:t>(3 </a:t>
            </a:r>
            <a:r>
              <a:rPr lang="en-US" altLang="en-US" sz="2000" b="0" dirty="0"/>
              <a:t>of 8)</a:t>
            </a:r>
            <a:endParaRPr lang="en-US" sz="2000" dirty="0"/>
          </a:p>
        </p:txBody>
      </p:sp>
      <p:sp>
        <p:nvSpPr>
          <p:cNvPr id="3" name="Text Placeholder 2"/>
          <p:cNvSpPr>
            <a:spLocks noGrp="1"/>
          </p:cNvSpPr>
          <p:nvPr>
            <p:ph type="body" idx="1"/>
          </p:nvPr>
        </p:nvSpPr>
        <p:spPr/>
        <p:txBody>
          <a:bodyPr/>
          <a:lstStyle/>
          <a:p>
            <a:r>
              <a:rPr lang="en-US" sz="2400" dirty="0">
                <a:latin typeface="+mn-lt"/>
              </a:rPr>
              <a:t>Fault tolerance in MapReduce</a:t>
            </a:r>
          </a:p>
          <a:p>
            <a:pPr lvl="1"/>
            <a:r>
              <a:rPr lang="en-US" altLang="en-US" sz="2400" dirty="0">
                <a:latin typeface="+mn-lt"/>
              </a:rPr>
              <a:t>Task failure</a:t>
            </a:r>
          </a:p>
          <a:p>
            <a:pPr lvl="2"/>
            <a:r>
              <a:rPr lang="en-US" altLang="en-US" sz="2400" dirty="0">
                <a:latin typeface="+mn-lt"/>
              </a:rPr>
              <a:t>Runtime exception</a:t>
            </a:r>
          </a:p>
          <a:p>
            <a:pPr lvl="2"/>
            <a:r>
              <a:rPr lang="en-US" altLang="en-US" sz="2400" dirty="0">
                <a:latin typeface="+mn-lt"/>
              </a:rPr>
              <a:t>Java virtual machine crash</a:t>
            </a:r>
          </a:p>
          <a:p>
            <a:pPr lvl="2"/>
            <a:r>
              <a:rPr lang="en-US" altLang="en-US" sz="2400" dirty="0">
                <a:latin typeface="+mn-lt"/>
              </a:rPr>
              <a:t>No timely updates from the task process</a:t>
            </a:r>
          </a:p>
          <a:p>
            <a:pPr lvl="1"/>
            <a:r>
              <a:rPr lang="en-US" altLang="en-US" sz="2400" dirty="0">
                <a:latin typeface="+mn-lt"/>
              </a:rPr>
              <a:t>TaskTracker failure</a:t>
            </a:r>
          </a:p>
          <a:p>
            <a:pPr lvl="2"/>
            <a:r>
              <a:rPr lang="en-US" altLang="en-US" sz="2400" dirty="0">
                <a:latin typeface="+mn-lt"/>
              </a:rPr>
              <a:t>Crash or disconnection from JobTracker</a:t>
            </a:r>
          </a:p>
          <a:p>
            <a:pPr lvl="2"/>
            <a:r>
              <a:rPr lang="en-US" altLang="en-US" sz="2400" dirty="0">
                <a:latin typeface="+mn-lt"/>
              </a:rPr>
              <a:t>Failed Tasks are rescheduled</a:t>
            </a:r>
          </a:p>
          <a:p>
            <a:pPr lvl="1"/>
            <a:r>
              <a:rPr lang="en-US" altLang="en-US" sz="2400" dirty="0">
                <a:latin typeface="+mn-lt"/>
              </a:rPr>
              <a:t>JobTracker failure</a:t>
            </a:r>
          </a:p>
          <a:p>
            <a:pPr lvl="2"/>
            <a:r>
              <a:rPr lang="en-US" altLang="en-US" sz="2400" dirty="0">
                <a:latin typeface="+mn-lt"/>
              </a:rPr>
              <a:t>Not a recoverable failure in Hadoop </a:t>
            </a:r>
            <a:r>
              <a:rPr lang="en-US" altLang="en-US" sz="2400" dirty="0" smtClean="0">
                <a:latin typeface="+mn-lt"/>
              </a:rPr>
              <a:t>v1</a:t>
            </a:r>
            <a:endParaRPr lang="en-US" altLang="en-US" sz="2400" dirty="0">
              <a:latin typeface="+mn-lt"/>
            </a:endParaRPr>
          </a:p>
        </p:txBody>
      </p:sp>
    </p:spTree>
    <p:extLst>
      <p:ext uri="{BB962C8B-B14F-4D97-AF65-F5344CB8AC3E}">
        <p14:creationId xmlns:p14="http://schemas.microsoft.com/office/powerpoint/2010/main" val="752591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a:t>
            </a:r>
            <a:r>
              <a:rPr lang="en-US" altLang="en-US" dirty="0" smtClean="0"/>
              <a:t>Details </a:t>
            </a:r>
            <a:r>
              <a:rPr lang="en-US" altLang="en-US" sz="2000" b="0" dirty="0" smtClean="0"/>
              <a:t>(4 </a:t>
            </a:r>
            <a:r>
              <a:rPr lang="en-US" altLang="en-US" sz="2000" b="0" dirty="0"/>
              <a:t>of 8)</a:t>
            </a:r>
            <a:endParaRPr lang="en-US" sz="2000" dirty="0"/>
          </a:p>
        </p:txBody>
      </p:sp>
      <p:sp>
        <p:nvSpPr>
          <p:cNvPr id="3" name="Text Placeholder 2"/>
          <p:cNvSpPr>
            <a:spLocks noGrp="1"/>
          </p:cNvSpPr>
          <p:nvPr>
            <p:ph type="body" idx="1"/>
          </p:nvPr>
        </p:nvSpPr>
        <p:spPr/>
        <p:txBody>
          <a:bodyPr/>
          <a:lstStyle/>
          <a:p>
            <a:r>
              <a:rPr lang="en-US" sz="2400" dirty="0">
                <a:latin typeface="+mn-lt"/>
              </a:rPr>
              <a:t>The shuffle procedure</a:t>
            </a:r>
          </a:p>
          <a:p>
            <a:pPr lvl="1"/>
            <a:r>
              <a:rPr lang="en-US" sz="2400" dirty="0">
                <a:latin typeface="+mn-lt"/>
              </a:rPr>
              <a:t>Reducers get all the rows for a given key together</a:t>
            </a:r>
          </a:p>
          <a:p>
            <a:pPr lvl="1"/>
            <a:r>
              <a:rPr lang="en-US" sz="2400" dirty="0">
                <a:latin typeface="+mn-lt"/>
              </a:rPr>
              <a:t>Map phase</a:t>
            </a:r>
          </a:p>
          <a:p>
            <a:pPr lvl="2"/>
            <a:r>
              <a:rPr lang="en-US" sz="2400" dirty="0">
                <a:latin typeface="+mn-lt"/>
              </a:rPr>
              <a:t>Background thread partitions buffered rows based on the number of Reducers in the job and the Partitioner</a:t>
            </a:r>
          </a:p>
          <a:p>
            <a:pPr lvl="2"/>
            <a:r>
              <a:rPr lang="en-US" sz="2400" dirty="0">
                <a:latin typeface="+mn-lt"/>
              </a:rPr>
              <a:t>Rows sorted on key values</a:t>
            </a:r>
          </a:p>
          <a:p>
            <a:pPr lvl="2"/>
            <a:r>
              <a:rPr lang="en-US" sz="2400" dirty="0">
                <a:latin typeface="+mn-lt"/>
              </a:rPr>
              <a:t>Comparator or Combiner may be used</a:t>
            </a:r>
          </a:p>
          <a:p>
            <a:pPr lvl="1"/>
            <a:r>
              <a:rPr lang="en-US" sz="2400" dirty="0">
                <a:latin typeface="+mn-lt"/>
              </a:rPr>
              <a:t>Copy phase</a:t>
            </a:r>
          </a:p>
          <a:p>
            <a:pPr lvl="1"/>
            <a:r>
              <a:rPr lang="en-US" sz="2400" dirty="0">
                <a:latin typeface="+mn-lt"/>
              </a:rPr>
              <a:t>Reduce </a:t>
            </a:r>
            <a:r>
              <a:rPr lang="en-US" sz="2400" dirty="0" smtClean="0">
                <a:latin typeface="+mn-lt"/>
              </a:rPr>
              <a:t>phase</a:t>
            </a:r>
            <a:endParaRPr lang="en-US" altLang="en-US" sz="2400" dirty="0">
              <a:latin typeface="+mn-lt"/>
            </a:endParaRPr>
          </a:p>
        </p:txBody>
      </p:sp>
    </p:spTree>
    <p:extLst>
      <p:ext uri="{BB962C8B-B14F-4D97-AF65-F5344CB8AC3E}">
        <p14:creationId xmlns:p14="http://schemas.microsoft.com/office/powerpoint/2010/main" val="245023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a:t>
            </a:r>
            <a:r>
              <a:rPr lang="en-US" altLang="en-US" dirty="0" smtClean="0"/>
              <a:t>Details </a:t>
            </a:r>
            <a:r>
              <a:rPr lang="en-US" altLang="en-US" sz="2000" b="0" dirty="0" smtClean="0"/>
              <a:t>(5 </a:t>
            </a:r>
            <a:r>
              <a:rPr lang="en-US" altLang="en-US" sz="2000" b="0" dirty="0"/>
              <a:t>of 8)</a:t>
            </a:r>
            <a:endParaRPr lang="en-US" sz="2000" dirty="0"/>
          </a:p>
        </p:txBody>
      </p:sp>
      <p:sp>
        <p:nvSpPr>
          <p:cNvPr id="3" name="Text Placeholder 2"/>
          <p:cNvSpPr>
            <a:spLocks noGrp="1"/>
          </p:cNvSpPr>
          <p:nvPr>
            <p:ph type="body" idx="1"/>
          </p:nvPr>
        </p:nvSpPr>
        <p:spPr/>
        <p:txBody>
          <a:bodyPr/>
          <a:lstStyle/>
          <a:p>
            <a:r>
              <a:rPr lang="en-US" sz="2400" dirty="0">
                <a:latin typeface="+mn-lt"/>
              </a:rPr>
              <a:t>Job scheduling</a:t>
            </a:r>
          </a:p>
          <a:p>
            <a:pPr lvl="1"/>
            <a:r>
              <a:rPr lang="en-US" altLang="en-US" sz="2400" dirty="0">
                <a:latin typeface="+mn-lt"/>
              </a:rPr>
              <a:t>JobTracker schedules work on cluster nodes</a:t>
            </a:r>
          </a:p>
          <a:p>
            <a:pPr lvl="1"/>
            <a:r>
              <a:rPr lang="en-US" altLang="en-US" sz="2400" dirty="0">
                <a:latin typeface="+mn-lt"/>
              </a:rPr>
              <a:t>Fair Scheduler</a:t>
            </a:r>
          </a:p>
          <a:p>
            <a:pPr lvl="2"/>
            <a:r>
              <a:rPr lang="en-US" altLang="en-US" sz="2400" dirty="0">
                <a:latin typeface="+mn-lt"/>
              </a:rPr>
              <a:t>Provides fast response time to small jobs in a Hadoop shared cluster</a:t>
            </a:r>
          </a:p>
          <a:p>
            <a:pPr lvl="1"/>
            <a:r>
              <a:rPr lang="en-US" altLang="en-US" sz="2400" dirty="0">
                <a:latin typeface="+mn-lt"/>
              </a:rPr>
              <a:t>Capacity Scheduler</a:t>
            </a:r>
          </a:p>
          <a:p>
            <a:pPr lvl="2"/>
            <a:r>
              <a:rPr lang="en-US" altLang="en-US" sz="2400" dirty="0">
                <a:latin typeface="+mn-lt"/>
              </a:rPr>
              <a:t>Geared to meet needs of large enterprise </a:t>
            </a:r>
            <a:r>
              <a:rPr lang="en-US" altLang="en-US" sz="2400" dirty="0" smtClean="0">
                <a:latin typeface="+mn-lt"/>
              </a:rPr>
              <a:t>customers</a:t>
            </a:r>
            <a:endParaRPr lang="en-US" altLang="en-US" sz="2400" dirty="0">
              <a:latin typeface="+mn-lt"/>
            </a:endParaRPr>
          </a:p>
        </p:txBody>
      </p:sp>
    </p:spTree>
    <p:extLst>
      <p:ext uri="{BB962C8B-B14F-4D97-AF65-F5344CB8AC3E}">
        <p14:creationId xmlns:p14="http://schemas.microsoft.com/office/powerpoint/2010/main" val="2080403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a:t>
            </a:r>
            <a:r>
              <a:rPr lang="en-US" altLang="en-US" dirty="0" smtClean="0"/>
              <a:t>Details </a:t>
            </a:r>
            <a:r>
              <a:rPr lang="en-US" altLang="en-US" sz="2000" b="0" dirty="0" smtClean="0"/>
              <a:t>(6 </a:t>
            </a:r>
            <a:r>
              <a:rPr lang="en-US" altLang="en-US" sz="2000" b="0" dirty="0"/>
              <a:t>of 8)</a:t>
            </a:r>
            <a:endParaRPr lang="en-US" sz="2000" dirty="0"/>
          </a:p>
        </p:txBody>
      </p:sp>
      <p:sp>
        <p:nvSpPr>
          <p:cNvPr id="3" name="Text Placeholder 2"/>
          <p:cNvSpPr>
            <a:spLocks noGrp="1"/>
          </p:cNvSpPr>
          <p:nvPr>
            <p:ph type="body" idx="1"/>
          </p:nvPr>
        </p:nvSpPr>
        <p:spPr/>
        <p:txBody>
          <a:bodyPr/>
          <a:lstStyle/>
          <a:p>
            <a:r>
              <a:rPr lang="en-US" sz="2400" dirty="0">
                <a:latin typeface="+mn-lt"/>
              </a:rPr>
              <a:t>Strategies for equi-joins in MapReduce environment</a:t>
            </a:r>
          </a:p>
          <a:p>
            <a:pPr lvl="1"/>
            <a:r>
              <a:rPr lang="en-US" altLang="en-US" sz="2400" dirty="0">
                <a:latin typeface="+mn-lt"/>
              </a:rPr>
              <a:t>Sort-merge join</a:t>
            </a:r>
          </a:p>
          <a:p>
            <a:pPr lvl="1"/>
            <a:r>
              <a:rPr lang="en-US" altLang="en-US" sz="2400" dirty="0">
                <a:latin typeface="+mn-lt"/>
              </a:rPr>
              <a:t>Map-side hash join</a:t>
            </a:r>
          </a:p>
          <a:p>
            <a:pPr lvl="1"/>
            <a:r>
              <a:rPr lang="en-US" altLang="en-US" sz="2400" dirty="0">
                <a:latin typeface="+mn-lt"/>
              </a:rPr>
              <a:t>Partition join</a:t>
            </a:r>
          </a:p>
          <a:p>
            <a:pPr lvl="1"/>
            <a:r>
              <a:rPr lang="en-US" altLang="en-US" sz="2400" dirty="0">
                <a:latin typeface="+mn-lt"/>
              </a:rPr>
              <a:t>Bucket joins</a:t>
            </a:r>
          </a:p>
          <a:p>
            <a:pPr lvl="1"/>
            <a:r>
              <a:rPr lang="en-US" altLang="en-US" sz="2400" dirty="0">
                <a:latin typeface="+mn-lt"/>
              </a:rPr>
              <a:t>N-way map-side joins</a:t>
            </a:r>
          </a:p>
          <a:p>
            <a:pPr lvl="1"/>
            <a:r>
              <a:rPr lang="en-US" altLang="en-US" sz="2400" dirty="0">
                <a:latin typeface="+mn-lt"/>
              </a:rPr>
              <a:t>Simple N-way </a:t>
            </a:r>
            <a:r>
              <a:rPr lang="en-US" altLang="en-US" sz="2400" dirty="0" smtClean="0">
                <a:latin typeface="+mn-lt"/>
              </a:rPr>
              <a:t>joins</a:t>
            </a:r>
            <a:endParaRPr lang="en-US" altLang="en-US" sz="2400" dirty="0">
              <a:latin typeface="+mn-lt"/>
            </a:endParaRPr>
          </a:p>
        </p:txBody>
      </p:sp>
    </p:spTree>
    <p:extLst>
      <p:ext uri="{BB962C8B-B14F-4D97-AF65-F5344CB8AC3E}">
        <p14:creationId xmlns:p14="http://schemas.microsoft.com/office/powerpoint/2010/main" val="1873619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a:t>
            </a:r>
            <a:r>
              <a:rPr lang="en-US" altLang="en-US" dirty="0" smtClean="0"/>
              <a:t>Details </a:t>
            </a:r>
            <a:r>
              <a:rPr lang="en-US" altLang="en-US" sz="2000" b="0" dirty="0" smtClean="0"/>
              <a:t>(7 </a:t>
            </a:r>
            <a:r>
              <a:rPr lang="en-US" altLang="en-US" sz="2000" b="0" dirty="0"/>
              <a:t>of 8)</a:t>
            </a:r>
            <a:endParaRPr lang="en-US" sz="2000" dirty="0"/>
          </a:p>
        </p:txBody>
      </p:sp>
      <p:sp>
        <p:nvSpPr>
          <p:cNvPr id="3" name="Text Placeholder 2"/>
          <p:cNvSpPr>
            <a:spLocks noGrp="1"/>
          </p:cNvSpPr>
          <p:nvPr>
            <p:ph type="body" idx="1"/>
          </p:nvPr>
        </p:nvSpPr>
        <p:spPr/>
        <p:txBody>
          <a:bodyPr/>
          <a:lstStyle/>
          <a:p>
            <a:r>
              <a:rPr lang="en-US" sz="2400" dirty="0">
                <a:latin typeface="+mn-lt"/>
              </a:rPr>
              <a:t>Apache Pig</a:t>
            </a:r>
          </a:p>
          <a:p>
            <a:pPr lvl="1"/>
            <a:r>
              <a:rPr lang="en-US" sz="2400" dirty="0">
                <a:latin typeface="+mn-lt"/>
              </a:rPr>
              <a:t>Bridges the gap between declarative-style interfaces such as </a:t>
            </a:r>
            <a:r>
              <a:rPr lang="en-US" sz="2400" dirty="0" smtClean="0">
                <a:latin typeface="+mn-lt"/>
              </a:rPr>
              <a:t>S</a:t>
            </a:r>
            <a:r>
              <a:rPr lang="en-US" sz="100" dirty="0" smtClean="0">
                <a:latin typeface="+mn-lt"/>
              </a:rPr>
              <a:t> </a:t>
            </a:r>
            <a:r>
              <a:rPr lang="en-US" sz="2400" dirty="0" smtClean="0">
                <a:latin typeface="+mn-lt"/>
              </a:rPr>
              <a:t>Q</a:t>
            </a:r>
            <a:r>
              <a:rPr lang="en-US" sz="100" dirty="0" smtClean="0">
                <a:latin typeface="+mn-lt"/>
              </a:rPr>
              <a:t> </a:t>
            </a:r>
            <a:r>
              <a:rPr lang="en-US" sz="2400" dirty="0" smtClean="0">
                <a:latin typeface="+mn-lt"/>
              </a:rPr>
              <a:t>L</a:t>
            </a:r>
            <a:r>
              <a:rPr lang="en-US" sz="2400" dirty="0">
                <a:latin typeface="+mn-lt"/>
              </a:rPr>
              <a:t>, and rigid style required by MapReduce</a:t>
            </a:r>
          </a:p>
          <a:p>
            <a:pPr lvl="1"/>
            <a:r>
              <a:rPr lang="en-US" sz="2400" dirty="0">
                <a:latin typeface="+mn-lt"/>
              </a:rPr>
              <a:t>Designed to solve problems such as ad hoc analyses of Web logs and clickstreams</a:t>
            </a:r>
          </a:p>
          <a:p>
            <a:pPr lvl="1"/>
            <a:r>
              <a:rPr lang="en-US" altLang="en-US" sz="2400" dirty="0">
                <a:latin typeface="+mn-lt"/>
              </a:rPr>
              <a:t>Accommodates user-defined </a:t>
            </a:r>
            <a:r>
              <a:rPr lang="en-US" altLang="en-US" sz="2400" dirty="0" smtClean="0">
                <a:latin typeface="+mn-lt"/>
              </a:rPr>
              <a:t>functions</a:t>
            </a:r>
            <a:endParaRPr lang="en-US" altLang="en-US" sz="2400" dirty="0">
              <a:latin typeface="+mn-lt"/>
            </a:endParaRPr>
          </a:p>
        </p:txBody>
      </p:sp>
    </p:spTree>
    <p:extLst>
      <p:ext uri="{BB962C8B-B14F-4D97-AF65-F5344CB8AC3E}">
        <p14:creationId xmlns:p14="http://schemas.microsoft.com/office/powerpoint/2010/main" val="1876931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a:t>
            </a:r>
            <a:r>
              <a:rPr lang="en-US" altLang="en-US" dirty="0" smtClean="0"/>
              <a:t>Details </a:t>
            </a:r>
            <a:r>
              <a:rPr lang="en-US" altLang="en-US" sz="2000" b="0" dirty="0" smtClean="0"/>
              <a:t>(8 </a:t>
            </a:r>
            <a:r>
              <a:rPr lang="en-US" altLang="en-US" sz="2000" b="0" dirty="0"/>
              <a:t>of 8)</a:t>
            </a:r>
            <a:endParaRPr lang="en-US" sz="2000" dirty="0"/>
          </a:p>
        </p:txBody>
      </p:sp>
      <p:sp>
        <p:nvSpPr>
          <p:cNvPr id="3" name="Text Placeholder 2"/>
          <p:cNvSpPr>
            <a:spLocks noGrp="1"/>
          </p:cNvSpPr>
          <p:nvPr>
            <p:ph type="body" idx="1"/>
          </p:nvPr>
        </p:nvSpPr>
        <p:spPr>
          <a:xfrm>
            <a:off x="457200" y="1600200"/>
            <a:ext cx="7859486" cy="4525963"/>
          </a:xfrm>
        </p:spPr>
        <p:txBody>
          <a:bodyPr/>
          <a:lstStyle/>
          <a:p>
            <a:r>
              <a:rPr lang="en-US" sz="2400" dirty="0">
                <a:latin typeface="+mn-lt"/>
              </a:rPr>
              <a:t>Apache Hive</a:t>
            </a:r>
          </a:p>
          <a:p>
            <a:pPr lvl="1"/>
            <a:r>
              <a:rPr lang="en-US" altLang="en-US" sz="2400" dirty="0">
                <a:latin typeface="+mn-lt"/>
              </a:rPr>
              <a:t>Provides a higher-level interface to Hadoop using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L-like </a:t>
            </a:r>
            <a:r>
              <a:rPr lang="en-US" altLang="en-US" sz="2400" dirty="0">
                <a:latin typeface="+mn-lt"/>
              </a:rPr>
              <a:t>queries</a:t>
            </a:r>
          </a:p>
          <a:p>
            <a:pPr lvl="1"/>
            <a:r>
              <a:rPr lang="en-US" altLang="en-US" sz="2400" dirty="0">
                <a:latin typeface="+mn-lt"/>
              </a:rPr>
              <a:t>Supports processing of aggregate analytical queries typical of data warehouses</a:t>
            </a:r>
          </a:p>
          <a:p>
            <a:pPr lvl="1"/>
            <a:r>
              <a:rPr lang="en-US" altLang="en-US" sz="2400" dirty="0">
                <a:latin typeface="+mn-lt"/>
              </a:rPr>
              <a:t>Developed at </a:t>
            </a:r>
            <a:r>
              <a:rPr lang="en-US" altLang="en-US" sz="2400" dirty="0" smtClean="0">
                <a:latin typeface="+mn-lt"/>
              </a:rPr>
              <a:t>Facebook</a:t>
            </a:r>
            <a:endParaRPr lang="en-US" altLang="en-US" sz="2400" dirty="0">
              <a:latin typeface="+mn-lt"/>
            </a:endParaRPr>
          </a:p>
        </p:txBody>
      </p:sp>
    </p:spTree>
    <p:extLst>
      <p:ext uri="{BB962C8B-B14F-4D97-AF65-F5344CB8AC3E}">
        <p14:creationId xmlns:p14="http://schemas.microsoft.com/office/powerpoint/2010/main" val="2725266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Hive System Architecture and Components</a:t>
            </a:r>
            <a:endParaRPr lang="en-US" dirty="0"/>
          </a:p>
        </p:txBody>
      </p:sp>
      <p:pic>
        <p:nvPicPr>
          <p:cNvPr id="4" name="Picture 3" descr="A block diagram of hive system architecture and its components. Architecture consists of three components namely, Hive, Hadoop Cluster map reduce + h d f s and Metadata store. Hive has three horizontal divisions. In the first division, three blocks are present as follows: Command Line Interface C L I, J D B C, and O D B C. Second division has only one block titled, thrift interface. Third division has three blocks. First block lists the following steps: Query Engine Parse, Compile, Optimize, and execute. Second block has a bidirectional arrow. Third block is titled, Meta Data Service. First block of third division in hive, with the steps is connected to Hadoop Cluster map reduce + h d f s using a bidirectional arrow. Then, Meta Data service is connected to Meta data store."/>
          <p:cNvPicPr>
            <a:picLocks noChangeAspect="1"/>
          </p:cNvPicPr>
          <p:nvPr/>
        </p:nvPicPr>
        <p:blipFill>
          <a:blip r:embed="rId2"/>
          <a:stretch>
            <a:fillRect/>
          </a:stretch>
        </p:blipFill>
        <p:spPr>
          <a:xfrm>
            <a:off x="1431934" y="1538879"/>
            <a:ext cx="6280131" cy="3863912"/>
          </a:xfrm>
          <a:prstGeom prst="rect">
            <a:avLst/>
          </a:prstGeom>
        </p:spPr>
      </p:pic>
      <p:sp>
        <p:nvSpPr>
          <p:cNvPr id="3" name="Text Placeholder 2"/>
          <p:cNvSpPr>
            <a:spLocks noGrp="1"/>
          </p:cNvSpPr>
          <p:nvPr>
            <p:ph type="body" idx="1"/>
          </p:nvPr>
        </p:nvSpPr>
        <p:spPr>
          <a:xfrm>
            <a:off x="457200" y="5646272"/>
            <a:ext cx="8229600" cy="506008"/>
          </a:xfrm>
        </p:spPr>
        <p:txBody>
          <a:bodyPr/>
          <a:lstStyle/>
          <a:p>
            <a:pPr marL="0" indent="0">
              <a:buNone/>
            </a:pPr>
            <a:r>
              <a:rPr lang="en-US" sz="1800" b="1" dirty="0">
                <a:latin typeface="+mn-lt"/>
              </a:rPr>
              <a:t>Figure 25.2 </a:t>
            </a:r>
            <a:r>
              <a:rPr lang="en-US" sz="1800" dirty="0">
                <a:latin typeface="+mn-lt"/>
              </a:rPr>
              <a:t>Hive system architecture and </a:t>
            </a:r>
            <a:r>
              <a:rPr lang="en-US" sz="1800" dirty="0" smtClean="0">
                <a:latin typeface="+mn-lt"/>
              </a:rPr>
              <a:t>components</a:t>
            </a:r>
            <a:endParaRPr lang="en-US" sz="1800" dirty="0">
              <a:latin typeface="+mn-lt"/>
            </a:endParaRPr>
          </a:p>
        </p:txBody>
      </p:sp>
    </p:spTree>
    <p:extLst>
      <p:ext uri="{BB962C8B-B14F-4D97-AF65-F5344CB8AC3E}">
        <p14:creationId xmlns:p14="http://schemas.microsoft.com/office/powerpoint/2010/main" val="3917656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25.1 What </a:t>
            </a:r>
            <a:r>
              <a:rPr lang="en-US" altLang="en-US" dirty="0"/>
              <a:t>Is Big Data</a:t>
            </a:r>
            <a:r>
              <a:rPr lang="en-US" altLang="en-US" dirty="0" smtClean="0"/>
              <a:t>? </a:t>
            </a:r>
            <a:r>
              <a:rPr lang="en-US" altLang="en-US" sz="2000" b="0" dirty="0" smtClean="0"/>
              <a:t>(1 of 2)</a:t>
            </a:r>
            <a:endParaRPr lang="en-US" sz="2000" b="0" dirty="0"/>
          </a:p>
        </p:txBody>
      </p:sp>
      <p:sp>
        <p:nvSpPr>
          <p:cNvPr id="3" name="Text Placeholder 2"/>
          <p:cNvSpPr>
            <a:spLocks noGrp="1"/>
          </p:cNvSpPr>
          <p:nvPr>
            <p:ph type="body" idx="1"/>
          </p:nvPr>
        </p:nvSpPr>
        <p:spPr>
          <a:xfrm>
            <a:off x="457200" y="1600201"/>
            <a:ext cx="4644209" cy="533400"/>
          </a:xfrm>
        </p:spPr>
        <p:txBody>
          <a:bodyPr/>
          <a:lstStyle/>
          <a:p>
            <a:r>
              <a:rPr lang="en-US" altLang="en-US" sz="2400" dirty="0">
                <a:latin typeface="+mn-lt"/>
              </a:rPr>
              <a:t>Big data ranges from </a:t>
            </a:r>
            <a:r>
              <a:rPr lang="en-US" altLang="en-US" sz="2400" dirty="0" smtClean="0">
                <a:latin typeface="+mn-lt"/>
              </a:rPr>
              <a:t>terabytes </a:t>
            </a:r>
          </a:p>
        </p:txBody>
      </p:sp>
      <p:graphicFrame>
        <p:nvGraphicFramePr>
          <p:cNvPr id="4" name="Object 3" descr="left parenthesis 10 to the power 12 bytes right parenthesis"/>
          <p:cNvGraphicFramePr>
            <a:graphicFrameLocks noChangeAspect="1"/>
          </p:cNvGraphicFramePr>
          <p:nvPr>
            <p:extLst>
              <p:ext uri="{D42A27DB-BD31-4B8C-83A1-F6EECF244321}">
                <p14:modId xmlns:p14="http://schemas.microsoft.com/office/powerpoint/2010/main" val="1793307516"/>
              </p:ext>
            </p:extLst>
          </p:nvPr>
        </p:nvGraphicFramePr>
        <p:xfrm>
          <a:off x="5068888" y="1720850"/>
          <a:ext cx="1574800" cy="368300"/>
        </p:xfrm>
        <a:graphic>
          <a:graphicData uri="http://schemas.openxmlformats.org/presentationml/2006/ole">
            <mc:AlternateContent xmlns:mc="http://schemas.openxmlformats.org/markup-compatibility/2006">
              <mc:Choice xmlns:v="urn:schemas-microsoft-com:vml" Requires="v">
                <p:oleObj spid="_x0000_s1765" name="Equation" r:id="rId3" imgW="1574640" imgH="368280" progId="Equation.DSMT4">
                  <p:embed/>
                </p:oleObj>
              </mc:Choice>
              <mc:Fallback>
                <p:oleObj name="Equation" r:id="rId3" imgW="1574640" imgH="368280" progId="Equation.DSMT4">
                  <p:embed/>
                  <p:pic>
                    <p:nvPicPr>
                      <p:cNvPr id="0" name=""/>
                      <p:cNvPicPr/>
                      <p:nvPr/>
                    </p:nvPicPr>
                    <p:blipFill>
                      <a:blip r:embed="rId4"/>
                      <a:stretch>
                        <a:fillRect/>
                      </a:stretch>
                    </p:blipFill>
                    <p:spPr>
                      <a:xfrm>
                        <a:off x="5068888" y="1720850"/>
                        <a:ext cx="1574800" cy="368300"/>
                      </a:xfrm>
                      <a:prstGeom prst="rect">
                        <a:avLst/>
                      </a:prstGeom>
                    </p:spPr>
                  </p:pic>
                </p:oleObj>
              </mc:Fallback>
            </mc:AlternateContent>
          </a:graphicData>
        </a:graphic>
      </p:graphicFrame>
      <p:sp>
        <p:nvSpPr>
          <p:cNvPr id="5" name="Content Placeholder 4"/>
          <p:cNvSpPr>
            <a:spLocks noGrp="1"/>
          </p:cNvSpPr>
          <p:nvPr>
            <p:ph sz="quarter" idx="13"/>
          </p:nvPr>
        </p:nvSpPr>
        <p:spPr>
          <a:xfrm>
            <a:off x="6612709" y="1625603"/>
            <a:ext cx="2074091" cy="558800"/>
          </a:xfrm>
        </p:spPr>
        <p:txBody>
          <a:bodyPr/>
          <a:lstStyle/>
          <a:p>
            <a:pPr marL="432" indent="0">
              <a:buNone/>
            </a:pPr>
            <a:r>
              <a:rPr lang="en-US" altLang="en-US" sz="2400" dirty="0" smtClean="0">
                <a:latin typeface="+mn-lt"/>
              </a:rPr>
              <a:t>or </a:t>
            </a:r>
            <a:r>
              <a:rPr lang="en-US" altLang="en-US" sz="2400" dirty="0">
                <a:latin typeface="+mn-lt"/>
              </a:rPr>
              <a:t>petabytes</a:t>
            </a:r>
            <a:endParaRPr lang="en-US" sz="2400" dirty="0">
              <a:latin typeface="+mn-lt"/>
            </a:endParaRPr>
          </a:p>
        </p:txBody>
      </p:sp>
      <p:graphicFrame>
        <p:nvGraphicFramePr>
          <p:cNvPr id="10" name="Object 9" descr="left parenthesis 10 to the power 15 bytes right parenthesis"/>
          <p:cNvGraphicFramePr>
            <a:graphicFrameLocks noChangeAspect="1"/>
          </p:cNvGraphicFramePr>
          <p:nvPr>
            <p:extLst>
              <p:ext uri="{D42A27DB-BD31-4B8C-83A1-F6EECF244321}">
                <p14:modId xmlns:p14="http://schemas.microsoft.com/office/powerpoint/2010/main" val="2014283822"/>
              </p:ext>
            </p:extLst>
          </p:nvPr>
        </p:nvGraphicFramePr>
        <p:xfrm>
          <a:off x="772886" y="2139232"/>
          <a:ext cx="1574800" cy="368300"/>
        </p:xfrm>
        <a:graphic>
          <a:graphicData uri="http://schemas.openxmlformats.org/presentationml/2006/ole">
            <mc:AlternateContent xmlns:mc="http://schemas.openxmlformats.org/markup-compatibility/2006">
              <mc:Choice xmlns:v="urn:schemas-microsoft-com:vml" Requires="v">
                <p:oleObj spid="_x0000_s1766" name="Equation" r:id="rId5" imgW="1574640" imgH="368280" progId="Equation.DSMT4">
                  <p:embed/>
                </p:oleObj>
              </mc:Choice>
              <mc:Fallback>
                <p:oleObj name="Equation" r:id="rId5" imgW="1574640" imgH="368280" progId="Equation.DSMT4">
                  <p:embed/>
                  <p:pic>
                    <p:nvPicPr>
                      <p:cNvPr id="0" name=""/>
                      <p:cNvPicPr/>
                      <p:nvPr/>
                    </p:nvPicPr>
                    <p:blipFill>
                      <a:blip r:embed="rId6"/>
                      <a:stretch>
                        <a:fillRect/>
                      </a:stretch>
                    </p:blipFill>
                    <p:spPr>
                      <a:xfrm>
                        <a:off x="772886" y="2139232"/>
                        <a:ext cx="1574800" cy="368300"/>
                      </a:xfrm>
                      <a:prstGeom prst="rect">
                        <a:avLst/>
                      </a:prstGeom>
                    </p:spPr>
                  </p:pic>
                </p:oleObj>
              </mc:Fallback>
            </mc:AlternateContent>
          </a:graphicData>
        </a:graphic>
      </p:graphicFrame>
      <p:sp>
        <p:nvSpPr>
          <p:cNvPr id="6" name="Content Placeholder 5"/>
          <p:cNvSpPr>
            <a:spLocks noGrp="1"/>
          </p:cNvSpPr>
          <p:nvPr>
            <p:ph sz="quarter" idx="14"/>
          </p:nvPr>
        </p:nvSpPr>
        <p:spPr>
          <a:xfrm>
            <a:off x="2347686" y="2055194"/>
            <a:ext cx="1853747" cy="452338"/>
          </a:xfrm>
        </p:spPr>
        <p:txBody>
          <a:bodyPr/>
          <a:lstStyle/>
          <a:p>
            <a:pPr marL="432" indent="0">
              <a:buNone/>
            </a:pPr>
            <a:r>
              <a:rPr lang="en-US" altLang="en-US" sz="2400" dirty="0">
                <a:latin typeface="+mn-lt"/>
              </a:rPr>
              <a:t>to exobytes</a:t>
            </a:r>
            <a:endParaRPr lang="en-US" sz="2400" dirty="0">
              <a:latin typeface="+mn-lt"/>
            </a:endParaRPr>
          </a:p>
        </p:txBody>
      </p:sp>
      <p:graphicFrame>
        <p:nvGraphicFramePr>
          <p:cNvPr id="11" name="Object 10" descr="left parenthesis 10 to the power 18 bytes right parenthesis"/>
          <p:cNvGraphicFramePr>
            <a:graphicFrameLocks noChangeAspect="1"/>
          </p:cNvGraphicFramePr>
          <p:nvPr>
            <p:extLst>
              <p:ext uri="{D42A27DB-BD31-4B8C-83A1-F6EECF244321}">
                <p14:modId xmlns:p14="http://schemas.microsoft.com/office/powerpoint/2010/main" val="3844926847"/>
              </p:ext>
            </p:extLst>
          </p:nvPr>
        </p:nvGraphicFramePr>
        <p:xfrm>
          <a:off x="4092213" y="2177321"/>
          <a:ext cx="1574800" cy="368300"/>
        </p:xfrm>
        <a:graphic>
          <a:graphicData uri="http://schemas.openxmlformats.org/presentationml/2006/ole">
            <mc:AlternateContent xmlns:mc="http://schemas.openxmlformats.org/markup-compatibility/2006">
              <mc:Choice xmlns:v="urn:schemas-microsoft-com:vml" Requires="v">
                <p:oleObj spid="_x0000_s1767" name="Equation" r:id="rId7" imgW="1574640" imgH="368280" progId="Equation.DSMT4">
                  <p:embed/>
                </p:oleObj>
              </mc:Choice>
              <mc:Fallback>
                <p:oleObj name="Equation" r:id="rId7" imgW="1574640" imgH="368280" progId="Equation.DSMT4">
                  <p:embed/>
                  <p:pic>
                    <p:nvPicPr>
                      <p:cNvPr id="0" name=""/>
                      <p:cNvPicPr/>
                      <p:nvPr/>
                    </p:nvPicPr>
                    <p:blipFill>
                      <a:blip r:embed="rId8"/>
                      <a:stretch>
                        <a:fillRect/>
                      </a:stretch>
                    </p:blipFill>
                    <p:spPr>
                      <a:xfrm>
                        <a:off x="4092213" y="2177321"/>
                        <a:ext cx="1574800" cy="368300"/>
                      </a:xfrm>
                      <a:prstGeom prst="rect">
                        <a:avLst/>
                      </a:prstGeom>
                    </p:spPr>
                  </p:pic>
                </p:oleObj>
              </mc:Fallback>
            </mc:AlternateContent>
          </a:graphicData>
        </a:graphic>
      </p:graphicFrame>
      <p:sp>
        <p:nvSpPr>
          <p:cNvPr id="7" name="Content Placeholder 6"/>
          <p:cNvSpPr>
            <a:spLocks noGrp="1"/>
          </p:cNvSpPr>
          <p:nvPr>
            <p:ph sz="quarter" idx="15"/>
          </p:nvPr>
        </p:nvSpPr>
        <p:spPr>
          <a:xfrm>
            <a:off x="457200" y="2616182"/>
            <a:ext cx="8229600" cy="3454932"/>
          </a:xfrm>
        </p:spPr>
        <p:txBody>
          <a:bodyPr/>
          <a:lstStyle/>
          <a:p>
            <a:r>
              <a:rPr lang="en-US" altLang="en-US" sz="2400" dirty="0">
                <a:latin typeface="+mn-lt"/>
              </a:rPr>
              <a:t>Volume</a:t>
            </a:r>
          </a:p>
          <a:p>
            <a:pPr lvl="1"/>
            <a:r>
              <a:rPr lang="en-US" altLang="en-US" sz="2400" dirty="0">
                <a:latin typeface="+mn-lt"/>
              </a:rPr>
              <a:t>Refers to size of data managed by the system</a:t>
            </a:r>
          </a:p>
          <a:p>
            <a:r>
              <a:rPr lang="en-US" altLang="en-US" sz="2400" dirty="0">
                <a:latin typeface="+mn-lt"/>
              </a:rPr>
              <a:t>Velocity</a:t>
            </a:r>
          </a:p>
          <a:p>
            <a:pPr lvl="1"/>
            <a:r>
              <a:rPr lang="en-US" altLang="en-US" sz="2400" dirty="0">
                <a:latin typeface="+mn-lt"/>
              </a:rPr>
              <a:t>Speed of data creation, ingestion, and processing</a:t>
            </a:r>
          </a:p>
          <a:p>
            <a:r>
              <a:rPr lang="en-US" altLang="en-US" sz="2400" dirty="0">
                <a:latin typeface="+mn-lt"/>
              </a:rPr>
              <a:t>Variety</a:t>
            </a:r>
          </a:p>
          <a:p>
            <a:pPr lvl="1"/>
            <a:r>
              <a:rPr lang="en-US" altLang="en-US" sz="2400" dirty="0">
                <a:latin typeface="+mn-lt"/>
              </a:rPr>
              <a:t>Refers to type of data source</a:t>
            </a:r>
          </a:p>
          <a:p>
            <a:pPr lvl="1"/>
            <a:r>
              <a:rPr lang="en-US" altLang="en-US" sz="2400" dirty="0">
                <a:latin typeface="+mn-lt"/>
              </a:rPr>
              <a:t>Structured, </a:t>
            </a:r>
            <a:r>
              <a:rPr lang="en-US" altLang="en-US" sz="2400" dirty="0" smtClean="0">
                <a:latin typeface="+mn-lt"/>
              </a:rPr>
              <a:t>unstructured</a:t>
            </a:r>
            <a:endParaRPr lang="en-US" altLang="en-US" sz="2400" dirty="0">
              <a:latin typeface="+mn-lt"/>
            </a:endParaRPr>
          </a:p>
        </p:txBody>
      </p:sp>
    </p:spTree>
    <p:extLst>
      <p:ext uri="{BB962C8B-B14F-4D97-AF65-F5344CB8AC3E}">
        <p14:creationId xmlns:p14="http://schemas.microsoft.com/office/powerpoint/2010/main" val="15323235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the Hadoop/MapReduce Technology</a:t>
            </a:r>
          </a:p>
        </p:txBody>
      </p:sp>
      <p:sp>
        <p:nvSpPr>
          <p:cNvPr id="3" name="Text Placeholder 2"/>
          <p:cNvSpPr>
            <a:spLocks noGrp="1"/>
          </p:cNvSpPr>
          <p:nvPr>
            <p:ph type="body" idx="1"/>
          </p:nvPr>
        </p:nvSpPr>
        <p:spPr/>
        <p:txBody>
          <a:bodyPr/>
          <a:lstStyle/>
          <a:p>
            <a:r>
              <a:rPr lang="en-US" sz="2400" dirty="0">
                <a:latin typeface="+mn-lt"/>
              </a:rPr>
              <a:t>Disk seek rate a limiting factor when dealing with very large data sets</a:t>
            </a:r>
          </a:p>
          <a:p>
            <a:pPr lvl="1"/>
            <a:r>
              <a:rPr lang="en-US" sz="2400" dirty="0">
                <a:latin typeface="+mn-lt"/>
              </a:rPr>
              <a:t>Limited by disk mechanical structure</a:t>
            </a:r>
          </a:p>
          <a:p>
            <a:r>
              <a:rPr lang="en-US" sz="2400" dirty="0">
                <a:latin typeface="+mn-lt"/>
              </a:rPr>
              <a:t>Transfer speed is an electronic feature and increasing steadily</a:t>
            </a:r>
          </a:p>
          <a:p>
            <a:r>
              <a:rPr lang="en-US" sz="2400" dirty="0">
                <a:latin typeface="+mn-lt"/>
              </a:rPr>
              <a:t>MapReduce processes large datasets in parallel</a:t>
            </a:r>
          </a:p>
          <a:p>
            <a:r>
              <a:rPr lang="en-US" sz="2400" dirty="0">
                <a:latin typeface="+mn-lt"/>
              </a:rPr>
              <a:t>MapReduce handles semistructured data and key-value datasets more easily</a:t>
            </a:r>
          </a:p>
          <a:p>
            <a:r>
              <a:rPr lang="en-US" sz="2400" dirty="0">
                <a:latin typeface="+mn-lt"/>
              </a:rPr>
              <a:t>Linear </a:t>
            </a:r>
            <a:r>
              <a:rPr lang="en-US" sz="2400" dirty="0" smtClean="0">
                <a:latin typeface="+mn-lt"/>
              </a:rPr>
              <a:t>scalability</a:t>
            </a:r>
            <a:endParaRPr lang="en-US" sz="2400" dirty="0">
              <a:latin typeface="+mn-lt"/>
            </a:endParaRPr>
          </a:p>
        </p:txBody>
      </p:sp>
    </p:spTree>
    <p:extLst>
      <p:ext uri="{BB962C8B-B14F-4D97-AF65-F5344CB8AC3E}">
        <p14:creationId xmlns:p14="http://schemas.microsoft.com/office/powerpoint/2010/main" val="3384881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25.5 Hadoop </a:t>
            </a:r>
            <a:r>
              <a:rPr lang="en-US" altLang="en-US" dirty="0"/>
              <a:t>v2 (Alias </a:t>
            </a:r>
            <a:r>
              <a:rPr lang="en-US" altLang="en-US" dirty="0" smtClean="0"/>
              <a:t>Y</a:t>
            </a:r>
            <a:r>
              <a:rPr lang="en-US" altLang="en-US" sz="100" dirty="0" smtClean="0"/>
              <a:t> </a:t>
            </a:r>
            <a:r>
              <a:rPr lang="en-US" altLang="en-US" dirty="0" smtClean="0"/>
              <a:t>A</a:t>
            </a:r>
            <a:r>
              <a:rPr lang="en-US" altLang="en-US" sz="100" dirty="0" smtClean="0"/>
              <a:t> </a:t>
            </a:r>
            <a:r>
              <a:rPr lang="en-US" altLang="en-US" dirty="0" smtClean="0"/>
              <a:t>R</a:t>
            </a:r>
            <a:r>
              <a:rPr lang="en-US" altLang="en-US" sz="100" dirty="0" smtClean="0"/>
              <a:t> </a:t>
            </a:r>
            <a:r>
              <a:rPr lang="en-US" altLang="en-US" dirty="0" smtClean="0"/>
              <a:t>N</a:t>
            </a:r>
            <a:r>
              <a:rPr lang="en-US" altLang="en-US" dirty="0"/>
              <a:t>)</a:t>
            </a:r>
            <a:endParaRPr lang="en-US" dirty="0"/>
          </a:p>
        </p:txBody>
      </p:sp>
      <p:sp>
        <p:nvSpPr>
          <p:cNvPr id="3" name="Text Placeholder 2"/>
          <p:cNvSpPr>
            <a:spLocks noGrp="1"/>
          </p:cNvSpPr>
          <p:nvPr>
            <p:ph type="body" idx="1"/>
          </p:nvPr>
        </p:nvSpPr>
        <p:spPr/>
        <p:txBody>
          <a:bodyPr/>
          <a:lstStyle/>
          <a:p>
            <a:r>
              <a:rPr lang="en-US" altLang="en-US" sz="2400" dirty="0">
                <a:latin typeface="+mn-lt"/>
              </a:rPr>
              <a:t>Reasons for developing Hadoop v2</a:t>
            </a:r>
          </a:p>
          <a:p>
            <a:pPr lvl="1"/>
            <a:r>
              <a:rPr lang="en-US" altLang="en-US" sz="2400" dirty="0">
                <a:latin typeface="+mn-lt"/>
              </a:rPr>
              <a:t>JobTracker became a bottleneck</a:t>
            </a:r>
          </a:p>
          <a:p>
            <a:pPr lvl="1"/>
            <a:r>
              <a:rPr lang="en-US" altLang="en-US" sz="2400" dirty="0">
                <a:latin typeface="+mn-lt"/>
              </a:rPr>
              <a:t>Cluster utilization less than desirable</a:t>
            </a:r>
          </a:p>
          <a:p>
            <a:pPr lvl="1"/>
            <a:r>
              <a:rPr lang="en-US" altLang="en-US" sz="2400" dirty="0">
                <a:latin typeface="+mn-lt"/>
              </a:rPr>
              <a:t>Different types of applications did not fit into the MR model</a:t>
            </a:r>
          </a:p>
          <a:p>
            <a:pPr lvl="1"/>
            <a:r>
              <a:rPr lang="en-US" altLang="en-US" sz="2400" dirty="0">
                <a:latin typeface="+mn-lt"/>
              </a:rPr>
              <a:t>Difficult to keep up with new open source versions of </a:t>
            </a:r>
            <a:r>
              <a:rPr lang="en-US" altLang="en-US" sz="2400" dirty="0" smtClean="0">
                <a:latin typeface="+mn-lt"/>
              </a:rPr>
              <a:t>Hadoop</a:t>
            </a:r>
            <a:endParaRPr lang="en-US" altLang="en-US" sz="2400" dirty="0">
              <a:latin typeface="+mn-lt"/>
            </a:endParaRPr>
          </a:p>
        </p:txBody>
      </p:sp>
    </p:spTree>
    <p:extLst>
      <p:ext uri="{BB962C8B-B14F-4D97-AF65-F5344CB8AC3E}">
        <p14:creationId xmlns:p14="http://schemas.microsoft.com/office/powerpoint/2010/main" val="2148245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Y</a:t>
            </a:r>
            <a:r>
              <a:rPr lang="en-US" sz="1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a:t>
            </a:r>
            <a:r>
              <a:rPr lang="en-US" sz="1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t>
            </a:r>
            <a:r>
              <a:rPr lang="en-US" sz="1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Architecture</a:t>
            </a:r>
          </a:p>
        </p:txBody>
      </p:sp>
      <p:sp>
        <p:nvSpPr>
          <p:cNvPr id="3" name="Text Placeholder 2"/>
          <p:cNvSpPr>
            <a:spLocks noGrp="1"/>
          </p:cNvSpPr>
          <p:nvPr>
            <p:ph type="body" idx="1"/>
          </p:nvPr>
        </p:nvSpPr>
        <p:spPr/>
        <p:txBody>
          <a:bodyPr/>
          <a:lstStyle/>
          <a:p>
            <a:r>
              <a:rPr lang="en-US" sz="2400" dirty="0">
                <a:latin typeface="+mn-lt"/>
              </a:rPr>
              <a:t>Separates cluster resource management from Jobs management</a:t>
            </a:r>
          </a:p>
          <a:p>
            <a:r>
              <a:rPr lang="en-US" sz="2400" dirty="0">
                <a:latin typeface="+mn-lt"/>
              </a:rPr>
              <a:t>ResourceManager</a:t>
            </a:r>
            <a:r>
              <a:rPr lang="en-US" sz="2400" i="1" dirty="0">
                <a:latin typeface="+mn-lt"/>
              </a:rPr>
              <a:t> </a:t>
            </a:r>
            <a:r>
              <a:rPr lang="en-US" sz="2400" dirty="0">
                <a:latin typeface="+mn-lt"/>
              </a:rPr>
              <a:t>and NodeManager</a:t>
            </a:r>
            <a:r>
              <a:rPr lang="en-US" sz="2400" i="1" dirty="0">
                <a:latin typeface="+mn-lt"/>
              </a:rPr>
              <a:t> </a:t>
            </a:r>
            <a:r>
              <a:rPr lang="en-US" sz="2400" dirty="0">
                <a:latin typeface="+mn-lt"/>
              </a:rPr>
              <a:t>together form a platform for hosting any application on </a:t>
            </a:r>
            <a:r>
              <a:rPr lang="en-US" sz="2400" dirty="0" smtClean="0">
                <a:latin typeface="+mn-lt"/>
              </a:rPr>
              <a:t>Y</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N</a:t>
            </a:r>
            <a:endParaRPr lang="en-US" sz="2400" dirty="0">
              <a:latin typeface="+mn-lt"/>
            </a:endParaRPr>
          </a:p>
          <a:p>
            <a:r>
              <a:rPr lang="en-US" sz="2400" dirty="0">
                <a:latin typeface="+mn-lt"/>
              </a:rPr>
              <a:t>ApplicationMasters send ResourceRequests to the ResourceManager which then responds with cluster Container leases</a:t>
            </a:r>
          </a:p>
          <a:p>
            <a:r>
              <a:rPr lang="en-US" sz="2400" dirty="0">
                <a:latin typeface="+mn-lt"/>
              </a:rPr>
              <a:t>NodeManager</a:t>
            </a:r>
            <a:r>
              <a:rPr lang="en-US" sz="2400" i="1" dirty="0">
                <a:latin typeface="+mn-lt"/>
              </a:rPr>
              <a:t> </a:t>
            </a:r>
            <a:r>
              <a:rPr lang="en-US" sz="2400" dirty="0">
                <a:latin typeface="+mn-lt"/>
              </a:rPr>
              <a:t>responsible for managing Containers on their </a:t>
            </a:r>
            <a:r>
              <a:rPr lang="en-US" sz="2400" dirty="0" smtClean="0">
                <a:latin typeface="+mn-lt"/>
              </a:rPr>
              <a:t>nodes</a:t>
            </a:r>
            <a:endParaRPr lang="en-US" sz="2400" dirty="0">
              <a:latin typeface="+mn-lt"/>
            </a:endParaRPr>
          </a:p>
        </p:txBody>
      </p:sp>
    </p:spTree>
    <p:extLst>
      <p:ext uri="{BB962C8B-B14F-4D97-AF65-F5344CB8AC3E}">
        <p14:creationId xmlns:p14="http://schemas.microsoft.com/office/powerpoint/2010/main" val="1110399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Hadoop Version Schematics</a:t>
            </a:r>
            <a:endParaRPr lang="en-US" dirty="0"/>
          </a:p>
        </p:txBody>
      </p:sp>
      <p:pic>
        <p:nvPicPr>
          <p:cNvPr id="4" name="Picture 3" descr="A block diagram comparing Hadoop v 1 and Hadoop v 2 schematic architecture. Hadoop v 1 architecture is as follows: Two blocks titled, Pig and hive are present. These blocks are connected to another block with two horizontal divisions. In the first division, Map Reduce Cluster Resource Management plus Job Management is present. Second division is titled, H D F S. Hadoop v 1 is connected to Hadoop v 2. Hadoop v 2 architecture is as follows: Two blocks titled, Pig and hive are present. Below these is another block with three horizontal divisions. In the first division, two blocks are provided. Pig is connected to first block titled, Map reduce application master. Hive is connected to second block titled, Tez Application M s t r. Below this is the second division titled, yarn resource management. Third division is titled, H D F S."/>
          <p:cNvPicPr>
            <a:picLocks noChangeAspect="1"/>
          </p:cNvPicPr>
          <p:nvPr/>
        </p:nvPicPr>
        <p:blipFill>
          <a:blip r:embed="rId2"/>
          <a:stretch>
            <a:fillRect/>
          </a:stretch>
        </p:blipFill>
        <p:spPr>
          <a:xfrm>
            <a:off x="908949" y="1708094"/>
            <a:ext cx="7326101" cy="3038475"/>
          </a:xfrm>
          <a:prstGeom prst="rect">
            <a:avLst/>
          </a:prstGeom>
        </p:spPr>
      </p:pic>
      <p:sp>
        <p:nvSpPr>
          <p:cNvPr id="3" name="Text Placeholder 2"/>
          <p:cNvSpPr>
            <a:spLocks noGrp="1"/>
          </p:cNvSpPr>
          <p:nvPr>
            <p:ph type="body" idx="1"/>
          </p:nvPr>
        </p:nvSpPr>
        <p:spPr>
          <a:xfrm>
            <a:off x="457200" y="5159264"/>
            <a:ext cx="8229600" cy="451144"/>
          </a:xfrm>
        </p:spPr>
        <p:txBody>
          <a:bodyPr/>
          <a:lstStyle/>
          <a:p>
            <a:pPr marL="0" indent="0">
              <a:buNone/>
            </a:pPr>
            <a:r>
              <a:rPr lang="en-US" sz="1800" b="1" dirty="0">
                <a:latin typeface="+mn-lt"/>
              </a:rPr>
              <a:t>Figure 25.3 </a:t>
            </a:r>
            <a:r>
              <a:rPr lang="en-US" sz="1800" dirty="0">
                <a:latin typeface="+mn-lt"/>
              </a:rPr>
              <a:t>The Hadoop v1 </a:t>
            </a:r>
            <a:r>
              <a:rPr lang="en-US" sz="1800" dirty="0" smtClean="0">
                <a:latin typeface="+mn-lt"/>
              </a:rPr>
              <a:t>v</a:t>
            </a:r>
            <a:r>
              <a:rPr lang="en-US" sz="100" dirty="0" smtClean="0">
                <a:solidFill>
                  <a:schemeClr val="bg1"/>
                </a:solidFill>
                <a:latin typeface="+mn-lt"/>
              </a:rPr>
              <a:t>ersu</a:t>
            </a:r>
            <a:r>
              <a:rPr lang="en-US" sz="1800" dirty="0" smtClean="0">
                <a:latin typeface="+mn-lt"/>
              </a:rPr>
              <a:t>s </a:t>
            </a:r>
            <a:r>
              <a:rPr lang="en-US" sz="1800" dirty="0">
                <a:latin typeface="+mn-lt"/>
              </a:rPr>
              <a:t>Hadoop v2 </a:t>
            </a:r>
            <a:r>
              <a:rPr lang="en-US" sz="1800" dirty="0" smtClean="0">
                <a:latin typeface="+mn-lt"/>
              </a:rPr>
              <a:t>schematic</a:t>
            </a:r>
            <a:endParaRPr lang="en-US" sz="1800" dirty="0">
              <a:latin typeface="+mn-lt"/>
            </a:endParaRPr>
          </a:p>
        </p:txBody>
      </p:sp>
    </p:spTree>
    <p:extLst>
      <p:ext uri="{BB962C8B-B14F-4D97-AF65-F5344CB8AC3E}">
        <p14:creationId xmlns:p14="http://schemas.microsoft.com/office/powerpoint/2010/main" val="29705230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Other Frameworks on </a:t>
            </a:r>
            <a:r>
              <a:rPr lang="en-US" dirty="0" smtClean="0">
                <a:latin typeface="Times New Roman" panose="02020603050405020304" pitchFamily="18" charset="0"/>
                <a:cs typeface="Times New Roman" panose="02020603050405020304" pitchFamily="18" charset="0"/>
              </a:rPr>
              <a:t>Y</a:t>
            </a:r>
            <a:r>
              <a:rPr lang="en-US" sz="1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a:t>
            </a:r>
            <a:r>
              <a:rPr lang="en-US" sz="1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a:t>
            </a:r>
            <a:r>
              <a:rPr lang="en-US" sz="1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400" dirty="0">
                <a:latin typeface="+mn-lt"/>
              </a:rPr>
              <a:t>Apache Tez</a:t>
            </a:r>
          </a:p>
          <a:p>
            <a:pPr lvl="1"/>
            <a:r>
              <a:rPr lang="en-US" sz="2400" dirty="0">
                <a:latin typeface="+mn-lt"/>
              </a:rPr>
              <a:t>Extensible framework being developed at Hortonworks for building high-performance applications in </a:t>
            </a:r>
            <a:r>
              <a:rPr lang="en-US" sz="2400" dirty="0" smtClean="0">
                <a:latin typeface="+mn-lt"/>
              </a:rPr>
              <a:t>Y</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N</a:t>
            </a:r>
            <a:endParaRPr lang="en-US" sz="2400" dirty="0">
              <a:latin typeface="+mn-lt"/>
            </a:endParaRPr>
          </a:p>
          <a:p>
            <a:r>
              <a:rPr lang="en-US" sz="2400" dirty="0">
                <a:latin typeface="+mn-lt"/>
              </a:rPr>
              <a:t>Apache Giraph</a:t>
            </a:r>
          </a:p>
          <a:p>
            <a:pPr lvl="1"/>
            <a:r>
              <a:rPr lang="en-US" sz="2400" dirty="0">
                <a:latin typeface="+mn-lt"/>
              </a:rPr>
              <a:t>Open-source implementation of Google’s Pregel system, a large-scale graph processing system used to calculate Page-Rank</a:t>
            </a:r>
          </a:p>
          <a:p>
            <a:r>
              <a:rPr lang="en-US" sz="2400" dirty="0">
                <a:latin typeface="+mn-lt"/>
              </a:rPr>
              <a:t>Hoya: </a:t>
            </a:r>
            <a:r>
              <a:rPr lang="en-US" sz="2400" dirty="0" smtClean="0">
                <a:latin typeface="+mn-lt"/>
              </a:rPr>
              <a:t>H</a:t>
            </a:r>
            <a:r>
              <a:rPr lang="en-US" sz="100" dirty="0" smtClean="0">
                <a:latin typeface="+mn-lt"/>
              </a:rPr>
              <a:t> </a:t>
            </a:r>
            <a:r>
              <a:rPr lang="en-US" sz="2400" dirty="0" smtClean="0">
                <a:latin typeface="+mn-lt"/>
              </a:rPr>
              <a:t>Base </a:t>
            </a:r>
            <a:r>
              <a:rPr lang="en-US" sz="2400" dirty="0">
                <a:latin typeface="+mn-lt"/>
              </a:rPr>
              <a:t>on </a:t>
            </a:r>
            <a:r>
              <a:rPr lang="en-US" sz="2400" dirty="0" smtClean="0">
                <a:latin typeface="+mn-lt"/>
              </a:rPr>
              <a:t>Y</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N</a:t>
            </a:r>
            <a:endParaRPr lang="en-US" sz="2400" dirty="0">
              <a:latin typeface="+mn-lt"/>
            </a:endParaRPr>
          </a:p>
          <a:p>
            <a:pPr lvl="1"/>
            <a:r>
              <a:rPr lang="en-US" sz="2400" dirty="0">
                <a:latin typeface="+mn-lt"/>
              </a:rPr>
              <a:t>More flexibility and improved cluster </a:t>
            </a:r>
            <a:r>
              <a:rPr lang="en-US" sz="2400" dirty="0" smtClean="0">
                <a:latin typeface="+mn-lt"/>
              </a:rPr>
              <a:t>utilization</a:t>
            </a:r>
            <a:endParaRPr lang="en-US" sz="2400" dirty="0">
              <a:latin typeface="+mn-lt"/>
            </a:endParaRPr>
          </a:p>
        </p:txBody>
      </p:sp>
    </p:spTree>
    <p:extLst>
      <p:ext uri="{BB962C8B-B14F-4D97-AF65-F5344CB8AC3E}">
        <p14:creationId xmlns:p14="http://schemas.microsoft.com/office/powerpoint/2010/main" val="39279441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25.6 General Discussion </a:t>
            </a:r>
            <a:r>
              <a:rPr lang="en-US" altLang="en-US" sz="2000" b="0" dirty="0"/>
              <a:t>(1 of </a:t>
            </a:r>
            <a:r>
              <a:rPr lang="en-US" altLang="en-US" sz="2000" b="0" dirty="0" smtClean="0"/>
              <a:t>7)</a:t>
            </a:r>
            <a:endParaRPr lang="en-US" sz="2000" dirty="0"/>
          </a:p>
        </p:txBody>
      </p:sp>
      <p:sp>
        <p:nvSpPr>
          <p:cNvPr id="3" name="Text Placeholder 2"/>
          <p:cNvSpPr>
            <a:spLocks noGrp="1"/>
          </p:cNvSpPr>
          <p:nvPr>
            <p:ph type="body" idx="1"/>
          </p:nvPr>
        </p:nvSpPr>
        <p:spPr/>
        <p:txBody>
          <a:bodyPr/>
          <a:lstStyle/>
          <a:p>
            <a:r>
              <a:rPr lang="en-US" sz="2400" dirty="0">
                <a:latin typeface="+mn-lt"/>
              </a:rPr>
              <a:t>Hadoop/MapReduce versus parallel </a:t>
            </a:r>
            <a:r>
              <a:rPr lang="en-US" sz="2400" dirty="0" smtClean="0">
                <a:latin typeface="+mn-lt"/>
              </a:rPr>
              <a:t>R</a:t>
            </a:r>
            <a:r>
              <a:rPr lang="en-US" sz="100" dirty="0" smtClean="0">
                <a:latin typeface="+mn-lt"/>
              </a:rPr>
              <a:t> </a:t>
            </a:r>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S</a:t>
            </a:r>
            <a:endParaRPr lang="en-US" sz="2400" dirty="0">
              <a:latin typeface="+mn-lt"/>
            </a:endParaRPr>
          </a:p>
          <a:p>
            <a:pPr lvl="1"/>
            <a:r>
              <a:rPr lang="en-US" altLang="en-US" sz="2400" dirty="0">
                <a:latin typeface="+mn-lt"/>
              </a:rPr>
              <a:t>2009: performance of two approaches measured</a:t>
            </a:r>
          </a:p>
          <a:p>
            <a:pPr lvl="2"/>
            <a:r>
              <a:rPr lang="en-US" altLang="en-US" sz="2400" dirty="0">
                <a:latin typeface="+mn-lt"/>
              </a:rPr>
              <a:t>Parallel database took longer to tune compared to </a:t>
            </a:r>
            <a:r>
              <a:rPr lang="en-US" altLang="en-US" sz="2400" dirty="0" smtClean="0">
                <a:latin typeface="+mn-lt"/>
              </a:rPr>
              <a:t>MR</a:t>
            </a:r>
            <a:endParaRPr lang="en-US" altLang="en-US" sz="2400" dirty="0">
              <a:latin typeface="+mn-lt"/>
            </a:endParaRPr>
          </a:p>
          <a:p>
            <a:pPr lvl="2"/>
            <a:r>
              <a:rPr lang="en-US" altLang="en-US" sz="2400" dirty="0">
                <a:latin typeface="+mn-lt"/>
              </a:rPr>
              <a:t>Performance of parallel database 3-6 times faster than </a:t>
            </a:r>
            <a:r>
              <a:rPr lang="en-US" altLang="en-US" sz="2400" dirty="0" smtClean="0">
                <a:latin typeface="+mn-lt"/>
              </a:rPr>
              <a:t>MR</a:t>
            </a:r>
            <a:endParaRPr lang="en-US" altLang="en-US" sz="2400" dirty="0">
              <a:latin typeface="+mn-lt"/>
            </a:endParaRPr>
          </a:p>
          <a:p>
            <a:pPr lvl="2"/>
            <a:r>
              <a:rPr lang="en-US" altLang="en-US" sz="2400" dirty="0" smtClean="0">
                <a:latin typeface="+mn-lt"/>
              </a:rPr>
              <a:t>MR improvements since 2009</a:t>
            </a:r>
          </a:p>
          <a:p>
            <a:pPr lvl="1"/>
            <a:r>
              <a:rPr lang="en-US" altLang="en-US" sz="2400" dirty="0" smtClean="0">
                <a:latin typeface="+mn-lt"/>
              </a:rPr>
              <a:t>Hadoop has upfront cost advantage</a:t>
            </a:r>
          </a:p>
          <a:p>
            <a:pPr lvl="2"/>
            <a:r>
              <a:rPr lang="en-US" altLang="en-US" sz="2400" dirty="0" smtClean="0">
                <a:latin typeface="+mn-lt"/>
              </a:rPr>
              <a:t>Open </a:t>
            </a:r>
            <a:r>
              <a:rPr lang="en-US" altLang="en-US" sz="2400" dirty="0">
                <a:latin typeface="+mn-lt"/>
              </a:rPr>
              <a:t>source </a:t>
            </a:r>
            <a:r>
              <a:rPr lang="en-US" altLang="en-US" sz="2400" dirty="0" smtClean="0">
                <a:latin typeface="+mn-lt"/>
              </a:rPr>
              <a:t>platform</a:t>
            </a:r>
            <a:endParaRPr lang="en-US" altLang="en-US" sz="2400" dirty="0">
              <a:latin typeface="+mn-lt"/>
            </a:endParaRPr>
          </a:p>
        </p:txBody>
      </p:sp>
    </p:spTree>
    <p:extLst>
      <p:ext uri="{BB962C8B-B14F-4D97-AF65-F5344CB8AC3E}">
        <p14:creationId xmlns:p14="http://schemas.microsoft.com/office/powerpoint/2010/main" val="1498814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a:t>
            </a:r>
            <a:r>
              <a:rPr lang="en-US" altLang="en-US" dirty="0" smtClean="0"/>
              <a:t>Discussion </a:t>
            </a:r>
            <a:r>
              <a:rPr lang="en-US" altLang="en-US" sz="2000" b="0" dirty="0" smtClean="0"/>
              <a:t>(2 </a:t>
            </a:r>
            <a:r>
              <a:rPr lang="en-US" altLang="en-US" sz="2000" b="0" dirty="0"/>
              <a:t>of 7)</a:t>
            </a:r>
            <a:endParaRPr lang="en-US" sz="2000" dirty="0"/>
          </a:p>
        </p:txBody>
      </p:sp>
      <p:sp>
        <p:nvSpPr>
          <p:cNvPr id="3" name="Text Placeholder 2"/>
          <p:cNvSpPr>
            <a:spLocks noGrp="1"/>
          </p:cNvSpPr>
          <p:nvPr>
            <p:ph type="body" idx="1"/>
          </p:nvPr>
        </p:nvSpPr>
        <p:spPr/>
        <p:txBody>
          <a:bodyPr/>
          <a:lstStyle/>
          <a:p>
            <a:r>
              <a:rPr lang="en-US" sz="2400" dirty="0" smtClean="0">
                <a:latin typeface="+mn-lt"/>
              </a:rPr>
              <a:t>MR </a:t>
            </a:r>
            <a:r>
              <a:rPr lang="en-US" sz="2400" dirty="0">
                <a:latin typeface="+mn-lt"/>
              </a:rPr>
              <a:t>able to handle semistructured datasets</a:t>
            </a:r>
          </a:p>
          <a:p>
            <a:r>
              <a:rPr lang="en-US" altLang="en-US" sz="2400" dirty="0">
                <a:latin typeface="+mn-lt"/>
              </a:rPr>
              <a:t>Support for unstructured data on the rise in </a:t>
            </a:r>
            <a:r>
              <a:rPr lang="en-US" altLang="en-US" sz="2400" dirty="0" smtClean="0">
                <a:latin typeface="+mn-lt"/>
              </a:rPr>
              <a:t>R</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a:t>
            </a:r>
            <a:endParaRPr lang="en-US" altLang="en-US" sz="2400" dirty="0">
              <a:latin typeface="+mn-lt"/>
            </a:endParaRPr>
          </a:p>
          <a:p>
            <a:r>
              <a:rPr lang="en-US" altLang="en-US" sz="2400" dirty="0">
                <a:latin typeface="+mn-lt"/>
              </a:rPr>
              <a:t>Higher level language support</a:t>
            </a:r>
          </a:p>
          <a:p>
            <a:pPr lvl="1"/>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for </a:t>
            </a:r>
            <a:r>
              <a:rPr lang="en-US" altLang="en-US" sz="2400" dirty="0" smtClean="0">
                <a:latin typeface="+mn-lt"/>
              </a:rPr>
              <a:t>R</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a:t>
            </a:r>
            <a:endParaRPr lang="en-US" altLang="en-US" sz="2400" dirty="0">
              <a:latin typeface="+mn-lt"/>
            </a:endParaRPr>
          </a:p>
          <a:p>
            <a:pPr lvl="1"/>
            <a:r>
              <a:rPr lang="en-US" altLang="en-US" sz="2400" dirty="0">
                <a:latin typeface="+mn-lt"/>
              </a:rPr>
              <a:t>Hive has incorporated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features in </a:t>
            </a:r>
            <a:r>
              <a:rPr lang="en-US" altLang="en-US" sz="2400" dirty="0" smtClean="0">
                <a:latin typeface="+mn-lt"/>
              </a:rPr>
              <a:t>Hive</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a:t>
            </a:r>
            <a:endParaRPr lang="en-US" altLang="en-US" sz="2400" dirty="0">
              <a:latin typeface="+mn-lt"/>
            </a:endParaRPr>
          </a:p>
          <a:p>
            <a:r>
              <a:rPr lang="en-US" altLang="en-US" sz="2400" dirty="0">
                <a:latin typeface="+mn-lt"/>
              </a:rPr>
              <a:t>Fault-tolerance: advantage of </a:t>
            </a:r>
            <a:r>
              <a:rPr lang="en-US" altLang="en-US" sz="2400" dirty="0" smtClean="0">
                <a:latin typeface="+mn-lt"/>
              </a:rPr>
              <a:t>MR-based systems</a:t>
            </a:r>
            <a:endParaRPr lang="en-US" altLang="en-US" sz="2400" dirty="0">
              <a:latin typeface="+mn-lt"/>
            </a:endParaRPr>
          </a:p>
        </p:txBody>
      </p:sp>
    </p:spTree>
    <p:extLst>
      <p:ext uri="{BB962C8B-B14F-4D97-AF65-F5344CB8AC3E}">
        <p14:creationId xmlns:p14="http://schemas.microsoft.com/office/powerpoint/2010/main" val="14105448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a:t>
            </a:r>
            <a:r>
              <a:rPr lang="en-US" altLang="en-US" dirty="0" smtClean="0"/>
              <a:t>Discussion </a:t>
            </a:r>
            <a:r>
              <a:rPr lang="en-US" altLang="en-US" sz="2000" b="0" dirty="0" smtClean="0"/>
              <a:t>(3 </a:t>
            </a:r>
            <a:r>
              <a:rPr lang="en-US" altLang="en-US" sz="2000" b="0" dirty="0"/>
              <a:t>of 7)</a:t>
            </a:r>
            <a:endParaRPr lang="en-US" sz="2000" dirty="0"/>
          </a:p>
        </p:txBody>
      </p:sp>
      <p:sp>
        <p:nvSpPr>
          <p:cNvPr id="3" name="Text Placeholder 2"/>
          <p:cNvSpPr>
            <a:spLocks noGrp="1"/>
          </p:cNvSpPr>
          <p:nvPr>
            <p:ph type="body" idx="1"/>
          </p:nvPr>
        </p:nvSpPr>
        <p:spPr/>
        <p:txBody>
          <a:bodyPr/>
          <a:lstStyle/>
          <a:p>
            <a:r>
              <a:rPr lang="en-US" sz="2400" dirty="0">
                <a:latin typeface="+mn-lt"/>
              </a:rPr>
              <a:t>Big data somewhat dependent on cloud technology</a:t>
            </a:r>
          </a:p>
          <a:p>
            <a:r>
              <a:rPr lang="en-US" altLang="en-US" sz="2400" dirty="0">
                <a:latin typeface="+mn-lt"/>
              </a:rPr>
              <a:t>Cloud model offers flexibility</a:t>
            </a:r>
          </a:p>
          <a:p>
            <a:pPr lvl="1"/>
            <a:r>
              <a:rPr lang="en-US" altLang="en-US" sz="2400" dirty="0">
                <a:latin typeface="+mn-lt"/>
              </a:rPr>
              <a:t>Scaling out and scaling up</a:t>
            </a:r>
          </a:p>
          <a:p>
            <a:pPr lvl="1"/>
            <a:r>
              <a:rPr lang="en-US" altLang="en-US" sz="2400" dirty="0">
                <a:latin typeface="+mn-lt"/>
              </a:rPr>
              <a:t>Distributed software and interchangeable resources</a:t>
            </a:r>
          </a:p>
          <a:p>
            <a:pPr lvl="1"/>
            <a:r>
              <a:rPr lang="en-US" altLang="en-US" sz="2400" dirty="0">
                <a:latin typeface="+mn-lt"/>
              </a:rPr>
              <a:t>Unpredictable computing needs not uncommon in big data projects</a:t>
            </a:r>
          </a:p>
          <a:p>
            <a:pPr lvl="1"/>
            <a:r>
              <a:rPr lang="en-US" altLang="en-US" sz="2400" dirty="0">
                <a:latin typeface="+mn-lt"/>
              </a:rPr>
              <a:t>High availability and </a:t>
            </a:r>
            <a:r>
              <a:rPr lang="en-US" altLang="en-US" sz="2400" dirty="0" smtClean="0">
                <a:latin typeface="+mn-lt"/>
              </a:rPr>
              <a:t>durability</a:t>
            </a:r>
            <a:endParaRPr lang="en-US" altLang="en-US" sz="2400" dirty="0">
              <a:latin typeface="+mn-lt"/>
            </a:endParaRPr>
          </a:p>
        </p:txBody>
      </p:sp>
    </p:spTree>
    <p:extLst>
      <p:ext uri="{BB962C8B-B14F-4D97-AF65-F5344CB8AC3E}">
        <p14:creationId xmlns:p14="http://schemas.microsoft.com/office/powerpoint/2010/main" val="28102847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a:t>
            </a:r>
            <a:r>
              <a:rPr lang="en-US" altLang="en-US" dirty="0" smtClean="0"/>
              <a:t>Discussion </a:t>
            </a:r>
            <a:r>
              <a:rPr lang="en-US" altLang="en-US" sz="2000" b="0" dirty="0" smtClean="0"/>
              <a:t>(4 </a:t>
            </a:r>
            <a:r>
              <a:rPr lang="en-US" altLang="en-US" sz="2000" b="0" dirty="0"/>
              <a:t>of 7)</a:t>
            </a:r>
            <a:endParaRPr lang="en-US" sz="2000" dirty="0"/>
          </a:p>
        </p:txBody>
      </p:sp>
      <p:sp>
        <p:nvSpPr>
          <p:cNvPr id="3" name="Text Placeholder 2"/>
          <p:cNvSpPr>
            <a:spLocks noGrp="1"/>
          </p:cNvSpPr>
          <p:nvPr>
            <p:ph type="body" idx="1"/>
          </p:nvPr>
        </p:nvSpPr>
        <p:spPr/>
        <p:txBody>
          <a:bodyPr/>
          <a:lstStyle/>
          <a:p>
            <a:r>
              <a:rPr lang="en-US" sz="2400" dirty="0">
                <a:latin typeface="+mn-lt"/>
              </a:rPr>
              <a:t>Data locality issues</a:t>
            </a:r>
          </a:p>
          <a:p>
            <a:pPr lvl="1"/>
            <a:r>
              <a:rPr lang="en-US" sz="2400" dirty="0">
                <a:latin typeface="+mn-lt"/>
              </a:rPr>
              <a:t>Network load a concern</a:t>
            </a:r>
          </a:p>
          <a:p>
            <a:pPr lvl="1"/>
            <a:r>
              <a:rPr lang="en-US" sz="2400" dirty="0">
                <a:latin typeface="+mn-lt"/>
              </a:rPr>
              <a:t>Self-configurable, locality-based data and virtual machine management framework proposed</a:t>
            </a:r>
          </a:p>
          <a:p>
            <a:pPr lvl="2"/>
            <a:r>
              <a:rPr lang="en-US" sz="2400" dirty="0">
                <a:latin typeface="+mn-lt"/>
              </a:rPr>
              <a:t>Enables access of data locally</a:t>
            </a:r>
          </a:p>
          <a:p>
            <a:pPr lvl="1"/>
            <a:r>
              <a:rPr lang="en-US" altLang="en-US" sz="2400" dirty="0">
                <a:latin typeface="+mn-lt"/>
              </a:rPr>
              <a:t>Caching techniques also improve performance</a:t>
            </a:r>
          </a:p>
          <a:p>
            <a:r>
              <a:rPr lang="en-US" altLang="en-US" sz="2400" dirty="0">
                <a:latin typeface="+mn-lt"/>
              </a:rPr>
              <a:t>Resource optimization</a:t>
            </a:r>
          </a:p>
          <a:p>
            <a:pPr lvl="1"/>
            <a:r>
              <a:rPr lang="en-US" altLang="en-US" sz="2400" dirty="0">
                <a:latin typeface="+mn-lt"/>
              </a:rPr>
              <a:t>Challenge: </a:t>
            </a:r>
            <a:r>
              <a:rPr lang="en-US" sz="2400" dirty="0">
                <a:latin typeface="+mn-lt"/>
              </a:rPr>
              <a:t>optimize globally across all jobs in the cloud rather than per-job resource </a:t>
            </a:r>
            <a:r>
              <a:rPr lang="en-US" sz="2400" dirty="0" smtClean="0">
                <a:latin typeface="+mn-lt"/>
              </a:rPr>
              <a:t>optimizations</a:t>
            </a:r>
            <a:endParaRPr lang="en-US" altLang="en-US" sz="2400" dirty="0">
              <a:latin typeface="+mn-lt"/>
            </a:endParaRPr>
          </a:p>
        </p:txBody>
      </p:sp>
    </p:spTree>
    <p:extLst>
      <p:ext uri="{BB962C8B-B14F-4D97-AF65-F5344CB8AC3E}">
        <p14:creationId xmlns:p14="http://schemas.microsoft.com/office/powerpoint/2010/main" val="31959666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a:t>
            </a:r>
            <a:r>
              <a:rPr lang="en-US" altLang="en-US" dirty="0" smtClean="0"/>
              <a:t>Discussion </a:t>
            </a:r>
            <a:r>
              <a:rPr lang="en-US" altLang="en-US" sz="2000" b="0" dirty="0" smtClean="0"/>
              <a:t>(5 </a:t>
            </a:r>
            <a:r>
              <a:rPr lang="en-US" altLang="en-US" sz="2000" b="0" dirty="0"/>
              <a:t>of 7)</a:t>
            </a:r>
            <a:endParaRPr lang="en-US" sz="2000" dirty="0"/>
          </a:p>
        </p:txBody>
      </p:sp>
      <p:sp>
        <p:nvSpPr>
          <p:cNvPr id="3" name="Text Placeholder 2"/>
          <p:cNvSpPr>
            <a:spLocks noGrp="1"/>
          </p:cNvSpPr>
          <p:nvPr>
            <p:ph type="body" idx="1"/>
          </p:nvPr>
        </p:nvSpPr>
        <p:spPr/>
        <p:txBody>
          <a:bodyPr/>
          <a:lstStyle/>
          <a:p>
            <a:r>
              <a:rPr lang="en-US" sz="2400" dirty="0" smtClean="0">
                <a:latin typeface="+mn-lt"/>
              </a:rPr>
              <a:t>Y</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N </a:t>
            </a:r>
            <a:r>
              <a:rPr lang="en-US" sz="2400" dirty="0">
                <a:latin typeface="+mn-lt"/>
              </a:rPr>
              <a:t>as a data service platform</a:t>
            </a:r>
          </a:p>
          <a:p>
            <a:pPr lvl="1"/>
            <a:r>
              <a:rPr lang="en-US" altLang="en-US" sz="2400" dirty="0">
                <a:latin typeface="+mn-lt"/>
              </a:rPr>
              <a:t>Emerging trend: Hadoop as a data lake</a:t>
            </a:r>
          </a:p>
          <a:p>
            <a:pPr lvl="2"/>
            <a:r>
              <a:rPr lang="en-US" altLang="en-US" sz="2400" dirty="0">
                <a:latin typeface="+mn-lt"/>
              </a:rPr>
              <a:t>Contains significant portion of enterprise data</a:t>
            </a:r>
          </a:p>
          <a:p>
            <a:pPr lvl="2"/>
            <a:r>
              <a:rPr lang="en-US" altLang="en-US" sz="2400" dirty="0">
                <a:latin typeface="+mn-lt"/>
              </a:rPr>
              <a:t>Processing happens</a:t>
            </a:r>
          </a:p>
          <a:p>
            <a:pPr lvl="1"/>
            <a:r>
              <a:rPr lang="en-US" altLang="en-US" sz="2400" dirty="0">
                <a:latin typeface="+mn-lt"/>
              </a:rPr>
              <a:t>Support for </a:t>
            </a:r>
            <a:r>
              <a:rPr lang="en-US" altLang="en-US" sz="2400" dirty="0" smtClean="0">
                <a:latin typeface="+mn-lt"/>
              </a:rPr>
              <a:t>S</a:t>
            </a:r>
            <a:r>
              <a:rPr lang="en-US" altLang="en-US" sz="100" dirty="0" smtClean="0">
                <a:latin typeface="+mn-lt"/>
              </a:rPr>
              <a:t> </a:t>
            </a:r>
            <a:r>
              <a:rPr lang="en-US" altLang="en-US" sz="2400" dirty="0" smtClean="0">
                <a:latin typeface="+mn-lt"/>
              </a:rPr>
              <a:t>Q</a:t>
            </a:r>
            <a:r>
              <a:rPr lang="en-US" altLang="en-US" sz="100" dirty="0" smtClean="0">
                <a:latin typeface="+mn-lt"/>
              </a:rPr>
              <a:t> </a:t>
            </a:r>
            <a:r>
              <a:rPr lang="en-US" altLang="en-US" sz="2400" dirty="0" smtClean="0">
                <a:latin typeface="+mn-lt"/>
              </a:rPr>
              <a:t>L </a:t>
            </a:r>
            <a:r>
              <a:rPr lang="en-US" altLang="en-US" sz="2400" dirty="0">
                <a:latin typeface="+mn-lt"/>
              </a:rPr>
              <a:t>in Hadoop is improving</a:t>
            </a:r>
          </a:p>
          <a:p>
            <a:r>
              <a:rPr lang="en-US" sz="2400" dirty="0">
                <a:latin typeface="+mn-lt"/>
              </a:rPr>
              <a:t>Apache Storm</a:t>
            </a:r>
          </a:p>
          <a:p>
            <a:pPr lvl="1"/>
            <a:r>
              <a:rPr lang="en-US" sz="2400" dirty="0">
                <a:latin typeface="+mn-lt"/>
              </a:rPr>
              <a:t>Distributed scalable streaming engine</a:t>
            </a:r>
          </a:p>
          <a:p>
            <a:pPr lvl="1"/>
            <a:r>
              <a:rPr lang="en-US" sz="2400" dirty="0">
                <a:latin typeface="+mn-lt"/>
              </a:rPr>
              <a:t>Allows users to process real-time data feeds</a:t>
            </a:r>
          </a:p>
          <a:p>
            <a:r>
              <a:rPr lang="en-US" altLang="en-US" sz="2400" dirty="0">
                <a:latin typeface="+mn-lt"/>
              </a:rPr>
              <a:t>Storm on </a:t>
            </a:r>
            <a:r>
              <a:rPr lang="en-US" altLang="en-US" sz="2400" dirty="0" smtClean="0">
                <a:latin typeface="+mn-lt"/>
              </a:rPr>
              <a:t>Y</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R</a:t>
            </a:r>
            <a:r>
              <a:rPr lang="en-US" altLang="en-US" sz="100" dirty="0" smtClean="0">
                <a:latin typeface="+mn-lt"/>
              </a:rPr>
              <a:t> </a:t>
            </a:r>
            <a:r>
              <a:rPr lang="en-US" altLang="en-US" sz="2400" dirty="0" smtClean="0">
                <a:latin typeface="+mn-lt"/>
              </a:rPr>
              <a:t>N </a:t>
            </a:r>
            <a:r>
              <a:rPr lang="en-US" altLang="en-US" sz="2400" dirty="0">
                <a:latin typeface="+mn-lt"/>
              </a:rPr>
              <a:t>and </a:t>
            </a:r>
            <a:r>
              <a:rPr lang="en-US" altLang="en-US" sz="2400" dirty="0" smtClean="0">
                <a:latin typeface="+mn-lt"/>
              </a:rPr>
              <a:t>S</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S </a:t>
            </a:r>
            <a:r>
              <a:rPr lang="en-US" altLang="en-US" sz="2400" dirty="0">
                <a:latin typeface="+mn-lt"/>
              </a:rPr>
              <a:t>on </a:t>
            </a:r>
            <a:r>
              <a:rPr lang="en-US" altLang="en-US" sz="2400" dirty="0" smtClean="0">
                <a:latin typeface="+mn-lt"/>
              </a:rPr>
              <a:t>Y</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R</a:t>
            </a:r>
            <a:r>
              <a:rPr lang="en-US" altLang="en-US" sz="100" dirty="0" smtClean="0">
                <a:latin typeface="+mn-lt"/>
              </a:rPr>
              <a:t> </a:t>
            </a:r>
            <a:r>
              <a:rPr lang="en-US" altLang="en-US" sz="2400" dirty="0" smtClean="0">
                <a:latin typeface="+mn-lt"/>
              </a:rPr>
              <a:t>N</a:t>
            </a:r>
            <a:endParaRPr lang="en-US" altLang="en-US" sz="2400" dirty="0">
              <a:latin typeface="+mn-lt"/>
            </a:endParaRPr>
          </a:p>
        </p:txBody>
      </p:sp>
    </p:spTree>
    <p:extLst>
      <p:ext uri="{BB962C8B-B14F-4D97-AF65-F5344CB8AC3E}">
        <p14:creationId xmlns:p14="http://schemas.microsoft.com/office/powerpoint/2010/main" val="3050885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t>What </a:t>
            </a:r>
            <a:r>
              <a:rPr lang="en-US" altLang="en-US" dirty="0" smtClean="0"/>
              <a:t>Is </a:t>
            </a:r>
            <a:r>
              <a:rPr lang="en-US" altLang="en-US" dirty="0"/>
              <a:t>Big Data</a:t>
            </a:r>
            <a:r>
              <a:rPr lang="en-US" altLang="en-US" dirty="0" smtClean="0"/>
              <a:t>?</a:t>
            </a:r>
            <a:r>
              <a:rPr lang="en-US" altLang="en-US" dirty="0"/>
              <a:t> </a:t>
            </a:r>
            <a:r>
              <a:rPr lang="en-US" altLang="en-US" sz="2000" b="0" dirty="0" smtClean="0"/>
              <a:t>(2 </a:t>
            </a:r>
            <a:r>
              <a:rPr lang="en-US" altLang="en-US" sz="2000" b="0" dirty="0"/>
              <a:t>of 2)</a:t>
            </a:r>
            <a:endParaRPr lang="en-US" sz="2000" dirty="0"/>
          </a:p>
        </p:txBody>
      </p:sp>
      <p:sp>
        <p:nvSpPr>
          <p:cNvPr id="10" name="Text Placeholder 9"/>
          <p:cNvSpPr>
            <a:spLocks noGrp="1"/>
          </p:cNvSpPr>
          <p:nvPr>
            <p:ph type="body" idx="1"/>
          </p:nvPr>
        </p:nvSpPr>
        <p:spPr/>
        <p:txBody>
          <a:bodyPr/>
          <a:lstStyle/>
          <a:p>
            <a:r>
              <a:rPr lang="en-US" altLang="en-US" sz="2400" dirty="0">
                <a:latin typeface="+mn-lt"/>
              </a:rPr>
              <a:t>Veracity</a:t>
            </a:r>
          </a:p>
          <a:p>
            <a:pPr lvl="1"/>
            <a:r>
              <a:rPr lang="en-US" altLang="en-US" sz="2400" dirty="0">
                <a:latin typeface="+mn-lt"/>
              </a:rPr>
              <a:t>Credibility of the source</a:t>
            </a:r>
          </a:p>
          <a:p>
            <a:pPr lvl="1"/>
            <a:r>
              <a:rPr lang="en-US" altLang="en-US" sz="2400" dirty="0">
                <a:latin typeface="+mn-lt"/>
              </a:rPr>
              <a:t>Suitability of data for the target audience</a:t>
            </a:r>
          </a:p>
          <a:p>
            <a:pPr lvl="1"/>
            <a:r>
              <a:rPr lang="en-US" altLang="en-US" sz="2400" dirty="0">
                <a:latin typeface="+mn-lt"/>
              </a:rPr>
              <a:t>Evaluated through quality testing or credibility </a:t>
            </a:r>
            <a:r>
              <a:rPr lang="en-US" altLang="en-US" sz="2400" dirty="0" smtClean="0">
                <a:latin typeface="+mn-lt"/>
              </a:rPr>
              <a:t>analysis</a:t>
            </a:r>
            <a:endParaRPr lang="en-US" altLang="en-US" sz="2400" dirty="0">
              <a:latin typeface="+mn-lt"/>
            </a:endParaRPr>
          </a:p>
        </p:txBody>
      </p:sp>
    </p:spTree>
    <p:extLst>
      <p:ext uri="{BB962C8B-B14F-4D97-AF65-F5344CB8AC3E}">
        <p14:creationId xmlns:p14="http://schemas.microsoft.com/office/powerpoint/2010/main" val="7524846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a:t>
            </a:r>
            <a:r>
              <a:rPr lang="en-US" altLang="en-US" dirty="0" smtClean="0"/>
              <a:t>Discussion </a:t>
            </a:r>
            <a:r>
              <a:rPr lang="en-US" altLang="en-US" sz="2000" b="0" dirty="0" smtClean="0"/>
              <a:t>(6 </a:t>
            </a:r>
            <a:r>
              <a:rPr lang="en-US" altLang="en-US" sz="2000" b="0" dirty="0"/>
              <a:t>of 7)</a:t>
            </a:r>
            <a:endParaRPr lang="en-US" sz="2000" dirty="0"/>
          </a:p>
        </p:txBody>
      </p:sp>
      <p:sp>
        <p:nvSpPr>
          <p:cNvPr id="3" name="Text Placeholder 2"/>
          <p:cNvSpPr>
            <a:spLocks noGrp="1"/>
          </p:cNvSpPr>
          <p:nvPr>
            <p:ph type="body" idx="1"/>
          </p:nvPr>
        </p:nvSpPr>
        <p:spPr/>
        <p:txBody>
          <a:bodyPr/>
          <a:lstStyle/>
          <a:p>
            <a:r>
              <a:rPr lang="en-US" altLang="en-US" sz="2400" dirty="0">
                <a:latin typeface="+mn-lt"/>
              </a:rPr>
              <a:t>Challenges faced by big data technologies</a:t>
            </a:r>
          </a:p>
          <a:p>
            <a:pPr lvl="1"/>
            <a:r>
              <a:rPr lang="en-US" altLang="en-US" sz="2400" dirty="0">
                <a:latin typeface="+mn-lt"/>
              </a:rPr>
              <a:t>Heterogeneity of information</a:t>
            </a:r>
          </a:p>
          <a:p>
            <a:pPr lvl="1"/>
            <a:r>
              <a:rPr lang="en-US" altLang="en-US" sz="2400" dirty="0">
                <a:latin typeface="+mn-lt"/>
              </a:rPr>
              <a:t>Privacy and confidentiality</a:t>
            </a:r>
          </a:p>
          <a:p>
            <a:pPr lvl="1"/>
            <a:r>
              <a:rPr lang="en-US" altLang="en-US" sz="2400" dirty="0">
                <a:latin typeface="+mn-lt"/>
              </a:rPr>
              <a:t>Need for visualization and better human interfaces</a:t>
            </a:r>
          </a:p>
          <a:p>
            <a:pPr lvl="1"/>
            <a:r>
              <a:rPr lang="en-US" altLang="en-US" sz="2400" dirty="0">
                <a:latin typeface="+mn-lt"/>
              </a:rPr>
              <a:t>Inconsistent and incomplete </a:t>
            </a:r>
            <a:r>
              <a:rPr lang="en-US" altLang="en-US" sz="2400" dirty="0" smtClean="0">
                <a:latin typeface="+mn-lt"/>
              </a:rPr>
              <a:t>information</a:t>
            </a:r>
            <a:endParaRPr lang="en-US" altLang="en-US" sz="2400" dirty="0">
              <a:latin typeface="+mn-lt"/>
            </a:endParaRPr>
          </a:p>
        </p:txBody>
      </p:sp>
    </p:spTree>
    <p:extLst>
      <p:ext uri="{BB962C8B-B14F-4D97-AF65-F5344CB8AC3E}">
        <p14:creationId xmlns:p14="http://schemas.microsoft.com/office/powerpoint/2010/main" val="39291388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a:t>
            </a:r>
            <a:r>
              <a:rPr lang="en-US" altLang="en-US" dirty="0" smtClean="0"/>
              <a:t>Discussion </a:t>
            </a:r>
            <a:r>
              <a:rPr lang="en-US" altLang="en-US" sz="2000" b="0" dirty="0" smtClean="0"/>
              <a:t>(7 </a:t>
            </a:r>
            <a:r>
              <a:rPr lang="en-US" altLang="en-US" sz="2000" b="0" dirty="0"/>
              <a:t>of 7)</a:t>
            </a:r>
            <a:endParaRPr lang="en-US" sz="2000" dirty="0"/>
          </a:p>
        </p:txBody>
      </p:sp>
      <p:sp>
        <p:nvSpPr>
          <p:cNvPr id="3" name="Text Placeholder 2"/>
          <p:cNvSpPr>
            <a:spLocks noGrp="1"/>
          </p:cNvSpPr>
          <p:nvPr>
            <p:ph type="body" idx="1"/>
          </p:nvPr>
        </p:nvSpPr>
        <p:spPr>
          <a:xfrm>
            <a:off x="457200" y="1600200"/>
            <a:ext cx="8229600" cy="4684486"/>
          </a:xfrm>
        </p:spPr>
        <p:txBody>
          <a:bodyPr/>
          <a:lstStyle/>
          <a:p>
            <a:r>
              <a:rPr lang="en-US" altLang="en-US" sz="2400" dirty="0">
                <a:latin typeface="+mn-lt"/>
              </a:rPr>
              <a:t>Building data solutions on Hadoop</a:t>
            </a:r>
          </a:p>
          <a:p>
            <a:pPr lvl="1"/>
            <a:r>
              <a:rPr lang="en-US" sz="2400" dirty="0">
                <a:latin typeface="+mn-lt"/>
              </a:rPr>
              <a:t>May involve assembling </a:t>
            </a:r>
            <a:r>
              <a:rPr lang="en-US" sz="2400" dirty="0" smtClean="0">
                <a:latin typeface="+mn-lt"/>
              </a:rPr>
              <a:t>E</a:t>
            </a:r>
            <a:r>
              <a:rPr lang="en-US" sz="100" dirty="0" smtClean="0">
                <a:latin typeface="+mn-lt"/>
              </a:rPr>
              <a:t> </a:t>
            </a:r>
            <a:r>
              <a:rPr lang="en-US" sz="2400" dirty="0" smtClean="0">
                <a:latin typeface="+mn-lt"/>
              </a:rPr>
              <a:t>T</a:t>
            </a:r>
            <a:r>
              <a:rPr lang="en-US" sz="100" dirty="0" smtClean="0">
                <a:latin typeface="+mn-lt"/>
              </a:rPr>
              <a:t> </a:t>
            </a:r>
            <a:r>
              <a:rPr lang="en-US" sz="2400" dirty="0" smtClean="0">
                <a:latin typeface="+mn-lt"/>
              </a:rPr>
              <a:t>L </a:t>
            </a:r>
            <a:r>
              <a:rPr lang="en-US" sz="2400" dirty="0">
                <a:latin typeface="+mn-lt"/>
              </a:rPr>
              <a:t>(extract, transform, load) processing, machine learning, graph processing, and/or report creation</a:t>
            </a:r>
          </a:p>
          <a:p>
            <a:pPr lvl="1"/>
            <a:r>
              <a:rPr lang="en-US" sz="2400" dirty="0">
                <a:latin typeface="+mn-lt"/>
              </a:rPr>
              <a:t>Programming models and metadata not unified</a:t>
            </a:r>
          </a:p>
          <a:p>
            <a:pPr lvl="2"/>
            <a:r>
              <a:rPr lang="en-US" sz="2400" dirty="0">
                <a:latin typeface="+mn-lt"/>
              </a:rPr>
              <a:t>Analytics application developers must try to integrate services into coherent solution</a:t>
            </a:r>
          </a:p>
          <a:p>
            <a:r>
              <a:rPr lang="en-US" altLang="en-US" sz="2400" dirty="0">
                <a:latin typeface="+mn-lt"/>
              </a:rPr>
              <a:t>Cluster a vast resource of main memory and flash storage</a:t>
            </a:r>
          </a:p>
          <a:p>
            <a:pPr lvl="1"/>
            <a:r>
              <a:rPr lang="en-US" altLang="en-US" sz="2400" dirty="0">
                <a:latin typeface="+mn-lt"/>
              </a:rPr>
              <a:t>In-memory data engines</a:t>
            </a:r>
          </a:p>
          <a:p>
            <a:pPr lvl="1"/>
            <a:r>
              <a:rPr lang="en-US" altLang="en-US" sz="2400" dirty="0">
                <a:latin typeface="+mn-lt"/>
              </a:rPr>
              <a:t>Spark platform from </a:t>
            </a:r>
            <a:r>
              <a:rPr lang="en-US" altLang="en-US" sz="2400" dirty="0" smtClean="0">
                <a:latin typeface="+mn-lt"/>
              </a:rPr>
              <a:t>Databricks</a:t>
            </a:r>
            <a:endParaRPr lang="en-US" altLang="en-US" sz="2400" dirty="0">
              <a:latin typeface="+mn-lt"/>
            </a:endParaRPr>
          </a:p>
        </p:txBody>
      </p:sp>
    </p:spTree>
    <p:extLst>
      <p:ext uri="{BB962C8B-B14F-4D97-AF65-F5344CB8AC3E}">
        <p14:creationId xmlns:p14="http://schemas.microsoft.com/office/powerpoint/2010/main" val="42008533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25.7 Summary</a:t>
            </a:r>
            <a:endParaRPr lang="en-US" dirty="0"/>
          </a:p>
        </p:txBody>
      </p:sp>
      <p:sp>
        <p:nvSpPr>
          <p:cNvPr id="3" name="Text Placeholder 2"/>
          <p:cNvSpPr>
            <a:spLocks noGrp="1"/>
          </p:cNvSpPr>
          <p:nvPr>
            <p:ph type="body" idx="1"/>
          </p:nvPr>
        </p:nvSpPr>
        <p:spPr>
          <a:xfrm>
            <a:off x="457200" y="1600201"/>
            <a:ext cx="8229600" cy="3581400"/>
          </a:xfrm>
        </p:spPr>
        <p:txBody>
          <a:bodyPr/>
          <a:lstStyle/>
          <a:p>
            <a:r>
              <a:rPr lang="en-US" sz="2400" dirty="0">
                <a:latin typeface="+mn-lt"/>
              </a:rPr>
              <a:t>Big data technologies at the center of data analytics and machine learning applications</a:t>
            </a:r>
          </a:p>
          <a:p>
            <a:r>
              <a:rPr lang="en-US" altLang="en-US" sz="2400" dirty="0">
                <a:latin typeface="+mn-lt"/>
              </a:rPr>
              <a:t>MapReduce</a:t>
            </a:r>
          </a:p>
          <a:p>
            <a:r>
              <a:rPr lang="en-US" altLang="en-US" sz="2400" dirty="0">
                <a:latin typeface="+mn-lt"/>
              </a:rPr>
              <a:t>Hadoop Distributed File System</a:t>
            </a:r>
          </a:p>
          <a:p>
            <a:r>
              <a:rPr lang="en-US" altLang="en-US" sz="2400" dirty="0">
                <a:latin typeface="+mn-lt"/>
              </a:rPr>
              <a:t>Hadoop v2 or </a:t>
            </a:r>
            <a:r>
              <a:rPr lang="en-US" altLang="en-US" sz="2400" dirty="0" smtClean="0">
                <a:latin typeface="+mn-lt"/>
              </a:rPr>
              <a:t>Y</a:t>
            </a:r>
            <a:r>
              <a:rPr lang="en-US" altLang="en-US" sz="100" dirty="0" smtClean="0">
                <a:latin typeface="+mn-lt"/>
              </a:rPr>
              <a:t> </a:t>
            </a:r>
            <a:r>
              <a:rPr lang="en-US" altLang="en-US" sz="2400" dirty="0" smtClean="0">
                <a:latin typeface="+mn-lt"/>
              </a:rPr>
              <a:t>A</a:t>
            </a:r>
            <a:r>
              <a:rPr lang="en-US" altLang="en-US" sz="100" dirty="0" smtClean="0">
                <a:latin typeface="+mn-lt"/>
              </a:rPr>
              <a:t> </a:t>
            </a:r>
            <a:r>
              <a:rPr lang="en-US" altLang="en-US" sz="2400" dirty="0" smtClean="0">
                <a:latin typeface="+mn-lt"/>
              </a:rPr>
              <a:t>R</a:t>
            </a:r>
            <a:r>
              <a:rPr lang="en-US" altLang="en-US" sz="100" dirty="0" smtClean="0">
                <a:latin typeface="+mn-lt"/>
              </a:rPr>
              <a:t> </a:t>
            </a:r>
            <a:r>
              <a:rPr lang="en-US" altLang="en-US" sz="2400" dirty="0" smtClean="0">
                <a:latin typeface="+mn-lt"/>
              </a:rPr>
              <a:t>N</a:t>
            </a:r>
            <a:endParaRPr lang="en-US" altLang="en-US" sz="2400" dirty="0">
              <a:latin typeface="+mn-lt"/>
            </a:endParaRPr>
          </a:p>
          <a:p>
            <a:pPr lvl="1"/>
            <a:r>
              <a:rPr lang="en-US" altLang="en-US" sz="2400" dirty="0">
                <a:latin typeface="+mn-lt"/>
              </a:rPr>
              <a:t>Generic data services platform</a:t>
            </a:r>
          </a:p>
          <a:p>
            <a:r>
              <a:rPr lang="en-US" altLang="en-US" sz="2400" dirty="0">
                <a:latin typeface="+mn-lt"/>
              </a:rPr>
              <a:t>MapReduce/Hadoop versus parallel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a:t>
            </a:r>
            <a:endParaRPr lang="en-US" altLang="en-US" sz="2400" dirty="0">
              <a:latin typeface="+mn-lt"/>
            </a:endParaRPr>
          </a:p>
        </p:txBody>
      </p:sp>
    </p:spTree>
    <p:extLst>
      <p:ext uri="{BB962C8B-B14F-4D97-AF65-F5344CB8AC3E}">
        <p14:creationId xmlns:p14="http://schemas.microsoft.com/office/powerpoint/2010/main" val="37603437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452360" cy="1097279"/>
          </a:xfrm>
        </p:spPr>
        <p:txBody>
          <a:bodyPr/>
          <a:lstStyle/>
          <a:p>
            <a:r>
              <a:rPr lang="en-US" altLang="en-US" dirty="0" smtClean="0"/>
              <a:t>25.2 Introduction to MapReduce and Hadoop </a:t>
            </a:r>
            <a:r>
              <a:rPr lang="en-US" altLang="en-US" sz="2000" b="0" dirty="0" smtClean="0"/>
              <a:t>(1 </a:t>
            </a:r>
            <a:r>
              <a:rPr lang="en-US" altLang="en-US" sz="2000" b="0" dirty="0"/>
              <a:t>of 2</a:t>
            </a:r>
            <a:r>
              <a:rPr lang="en-US" altLang="en-US" sz="2000" b="0" dirty="0" smtClean="0"/>
              <a:t>)</a:t>
            </a:r>
            <a:endParaRPr lang="en-US" sz="2000" dirty="0"/>
          </a:p>
        </p:txBody>
      </p:sp>
      <p:sp>
        <p:nvSpPr>
          <p:cNvPr id="3" name="Text Placeholder 2"/>
          <p:cNvSpPr>
            <a:spLocks noGrp="1"/>
          </p:cNvSpPr>
          <p:nvPr>
            <p:ph type="body" idx="1"/>
          </p:nvPr>
        </p:nvSpPr>
        <p:spPr/>
        <p:txBody>
          <a:bodyPr/>
          <a:lstStyle/>
          <a:p>
            <a:r>
              <a:rPr lang="en-US" altLang="en-US" sz="2400" dirty="0">
                <a:latin typeface="+mn-lt"/>
              </a:rPr>
              <a:t>Core components of Hadoop</a:t>
            </a:r>
          </a:p>
          <a:p>
            <a:pPr lvl="1"/>
            <a:r>
              <a:rPr lang="en-US" altLang="en-US" sz="2400" dirty="0">
                <a:latin typeface="+mn-lt"/>
              </a:rPr>
              <a:t>MapReduce programming paradigm</a:t>
            </a:r>
          </a:p>
          <a:p>
            <a:pPr lvl="1"/>
            <a:r>
              <a:rPr lang="en-US" altLang="en-US" sz="2400" dirty="0">
                <a:latin typeface="+mn-lt"/>
              </a:rPr>
              <a:t>Hadoop Distributed File System (</a:t>
            </a:r>
            <a:r>
              <a:rPr lang="en-US" altLang="en-US" sz="2400" dirty="0" smtClean="0">
                <a:latin typeface="+mn-lt"/>
              </a:rPr>
              <a:t>H</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F</a:t>
            </a:r>
            <a:r>
              <a:rPr lang="en-US" altLang="en-US" sz="100" dirty="0" smtClean="0">
                <a:latin typeface="+mn-lt"/>
              </a:rPr>
              <a:t> </a:t>
            </a:r>
            <a:r>
              <a:rPr lang="en-US" altLang="en-US" sz="2400" dirty="0" smtClean="0">
                <a:latin typeface="+mn-lt"/>
              </a:rPr>
              <a:t>S</a:t>
            </a:r>
            <a:r>
              <a:rPr lang="en-US" altLang="en-US" sz="2400" dirty="0">
                <a:latin typeface="+mn-lt"/>
              </a:rPr>
              <a:t>)</a:t>
            </a:r>
          </a:p>
          <a:p>
            <a:r>
              <a:rPr lang="en-US" altLang="en-US" sz="2400" dirty="0">
                <a:latin typeface="+mn-lt"/>
              </a:rPr>
              <a:t>Hadoop originated from quest for open source search </a:t>
            </a:r>
            <a:r>
              <a:rPr lang="en-US" altLang="en-US" sz="2400" dirty="0" smtClean="0">
                <a:latin typeface="+mn-lt"/>
              </a:rPr>
              <a:t>engine</a:t>
            </a:r>
            <a:endParaRPr lang="en-US" altLang="en-US" sz="2400" dirty="0">
              <a:latin typeface="+mn-lt"/>
            </a:endParaRPr>
          </a:p>
          <a:p>
            <a:pPr lvl="1"/>
            <a:r>
              <a:rPr lang="en-US" altLang="en-US" sz="2400" dirty="0">
                <a:latin typeface="+mn-lt"/>
              </a:rPr>
              <a:t>Developed by Cutting and Carafella in 2004</a:t>
            </a:r>
          </a:p>
          <a:p>
            <a:pPr lvl="1"/>
            <a:r>
              <a:rPr lang="en-US" altLang="en-US" sz="2400" dirty="0">
                <a:latin typeface="+mn-lt"/>
              </a:rPr>
              <a:t>Cutting joined Yahoo in 2006</a:t>
            </a:r>
          </a:p>
          <a:p>
            <a:pPr lvl="1"/>
            <a:r>
              <a:rPr lang="en-US" altLang="en-US" sz="2400" dirty="0">
                <a:latin typeface="+mn-lt"/>
              </a:rPr>
              <a:t>Yahoo spun off Hadoop-centered company in 2011</a:t>
            </a:r>
          </a:p>
          <a:p>
            <a:pPr lvl="1"/>
            <a:r>
              <a:rPr lang="en-US" altLang="en-US" sz="2400" dirty="0">
                <a:latin typeface="+mn-lt"/>
              </a:rPr>
              <a:t>Tremendous </a:t>
            </a:r>
            <a:r>
              <a:rPr lang="en-US" altLang="en-US" sz="2400" dirty="0" smtClean="0">
                <a:latin typeface="+mn-lt"/>
              </a:rPr>
              <a:t>growth</a:t>
            </a:r>
            <a:endParaRPr lang="en-US" altLang="en-US" sz="2400" dirty="0">
              <a:latin typeface="+mn-lt"/>
            </a:endParaRPr>
          </a:p>
        </p:txBody>
      </p:sp>
    </p:spTree>
    <p:extLst>
      <p:ext uri="{BB962C8B-B14F-4D97-AF65-F5344CB8AC3E}">
        <p14:creationId xmlns:p14="http://schemas.microsoft.com/office/powerpoint/2010/main" val="2947524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307943" cy="1097279"/>
          </a:xfrm>
        </p:spPr>
        <p:txBody>
          <a:bodyPr/>
          <a:lstStyle/>
          <a:p>
            <a:r>
              <a:rPr lang="en-US" altLang="en-US" dirty="0"/>
              <a:t>Introduction to MapReduce and </a:t>
            </a:r>
            <a:r>
              <a:rPr lang="en-US" altLang="en-US" dirty="0" smtClean="0"/>
              <a:t>Hadoop </a:t>
            </a:r>
            <a:r>
              <a:rPr lang="en-US" altLang="en-US" sz="2000" b="0" dirty="0" smtClean="0"/>
              <a:t>(2 </a:t>
            </a:r>
            <a:r>
              <a:rPr lang="en-US" altLang="en-US" sz="2000" b="0" dirty="0"/>
              <a:t>of 2)</a:t>
            </a:r>
            <a:endParaRPr lang="en-US" sz="2000" dirty="0"/>
          </a:p>
        </p:txBody>
      </p:sp>
      <p:sp>
        <p:nvSpPr>
          <p:cNvPr id="3" name="Text Placeholder 2"/>
          <p:cNvSpPr>
            <a:spLocks noGrp="1"/>
          </p:cNvSpPr>
          <p:nvPr>
            <p:ph type="body" idx="1"/>
          </p:nvPr>
        </p:nvSpPr>
        <p:spPr/>
        <p:txBody>
          <a:bodyPr/>
          <a:lstStyle/>
          <a:p>
            <a:r>
              <a:rPr lang="en-US" altLang="en-US" sz="2400" dirty="0">
                <a:latin typeface="+mn-lt"/>
              </a:rPr>
              <a:t>MapReduce</a:t>
            </a:r>
          </a:p>
          <a:p>
            <a:pPr lvl="1"/>
            <a:r>
              <a:rPr lang="en-US" altLang="en-US" sz="2400" dirty="0">
                <a:latin typeface="+mn-lt"/>
              </a:rPr>
              <a:t>Fault-tolerant implementation and runtime environment</a:t>
            </a:r>
          </a:p>
          <a:p>
            <a:pPr lvl="1"/>
            <a:r>
              <a:rPr lang="en-US" altLang="en-US" sz="2400" dirty="0">
                <a:latin typeface="+mn-lt"/>
              </a:rPr>
              <a:t>Developed by Dean and Ghemawat at Google in 2004</a:t>
            </a:r>
          </a:p>
          <a:p>
            <a:pPr lvl="1"/>
            <a:r>
              <a:rPr lang="en-US" altLang="en-US" sz="2400" dirty="0">
                <a:latin typeface="+mn-lt"/>
              </a:rPr>
              <a:t>Programming style: map and reduce tasks</a:t>
            </a:r>
          </a:p>
          <a:p>
            <a:pPr lvl="2"/>
            <a:r>
              <a:rPr lang="en-US" altLang="en-US" sz="2400" dirty="0">
                <a:latin typeface="+mn-lt"/>
              </a:rPr>
              <a:t>Automatically parallelized and executed on large clusters of commodity hardware</a:t>
            </a:r>
          </a:p>
          <a:p>
            <a:pPr lvl="1"/>
            <a:r>
              <a:rPr lang="en-US" altLang="en-US" sz="2400" dirty="0">
                <a:latin typeface="+mn-lt"/>
              </a:rPr>
              <a:t>Allows programmers to analyze very large datasets</a:t>
            </a:r>
          </a:p>
          <a:p>
            <a:pPr lvl="1"/>
            <a:r>
              <a:rPr lang="en-US" altLang="en-US" sz="2400" dirty="0">
                <a:latin typeface="+mn-lt"/>
              </a:rPr>
              <a:t>Underlying data model assumed: key-value </a:t>
            </a:r>
            <a:r>
              <a:rPr lang="en-US" altLang="en-US" sz="2400" dirty="0" smtClean="0">
                <a:latin typeface="+mn-lt"/>
              </a:rPr>
              <a:t>pair</a:t>
            </a:r>
            <a:endParaRPr lang="en-US" altLang="en-US" sz="2400" dirty="0">
              <a:latin typeface="+mn-lt"/>
            </a:endParaRPr>
          </a:p>
        </p:txBody>
      </p:sp>
    </p:spTree>
    <p:extLst>
      <p:ext uri="{BB962C8B-B14F-4D97-AF65-F5344CB8AC3E}">
        <p14:creationId xmlns:p14="http://schemas.microsoft.com/office/powerpoint/2010/main" val="3789551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MapReduce Programming </a:t>
            </a:r>
            <a:r>
              <a:rPr lang="en-US" dirty="0" smtClean="0"/>
              <a:t>Model </a:t>
            </a:r>
            <a:r>
              <a:rPr lang="en-US" altLang="en-US" sz="2000" b="0" dirty="0"/>
              <a:t>(1 of </a:t>
            </a:r>
            <a:r>
              <a:rPr lang="en-US" altLang="en-US" sz="2000" b="0" dirty="0" smtClean="0"/>
              <a:t>7)</a:t>
            </a:r>
            <a:endParaRPr lang="en-US" sz="2000" dirty="0"/>
          </a:p>
        </p:txBody>
      </p:sp>
      <p:sp>
        <p:nvSpPr>
          <p:cNvPr id="3" name="Text Placeholder 2"/>
          <p:cNvSpPr>
            <a:spLocks noGrp="1"/>
          </p:cNvSpPr>
          <p:nvPr>
            <p:ph type="body" idx="1"/>
          </p:nvPr>
        </p:nvSpPr>
        <p:spPr/>
        <p:txBody>
          <a:bodyPr/>
          <a:lstStyle/>
          <a:p>
            <a:r>
              <a:rPr lang="en-US" sz="2400" dirty="0">
                <a:latin typeface="+mn-lt"/>
              </a:rPr>
              <a:t>Map</a:t>
            </a:r>
          </a:p>
          <a:p>
            <a:pPr lvl="1"/>
            <a:r>
              <a:rPr lang="en-US" sz="2400" dirty="0">
                <a:latin typeface="+mn-lt"/>
              </a:rPr>
              <a:t>Generic function that takes a key of type K1 and value of type V1</a:t>
            </a:r>
          </a:p>
          <a:p>
            <a:pPr lvl="1"/>
            <a:r>
              <a:rPr lang="en-US" sz="2400" dirty="0">
                <a:latin typeface="+mn-lt"/>
              </a:rPr>
              <a:t>Returns a list of key-value pairs of type K2 and V2</a:t>
            </a:r>
          </a:p>
          <a:p>
            <a:r>
              <a:rPr lang="en-US" sz="2400" dirty="0">
                <a:latin typeface="+mn-lt"/>
              </a:rPr>
              <a:t>Reduce</a:t>
            </a:r>
          </a:p>
          <a:p>
            <a:pPr lvl="1"/>
            <a:r>
              <a:rPr lang="en-US" sz="2400" dirty="0">
                <a:latin typeface="+mn-lt"/>
              </a:rPr>
              <a:t>Generic function that takes a key of type K2 and a list of values V2 and returns pairs of type (K3, V3)</a:t>
            </a:r>
          </a:p>
          <a:p>
            <a:r>
              <a:rPr lang="en-US" sz="2400" dirty="0">
                <a:latin typeface="+mn-lt"/>
              </a:rPr>
              <a:t>Outputs from the map function must match the input type of the reduce </a:t>
            </a:r>
            <a:r>
              <a:rPr lang="en-US" sz="2400" dirty="0" smtClean="0">
                <a:latin typeface="+mn-lt"/>
              </a:rPr>
              <a:t>function</a:t>
            </a:r>
            <a:endParaRPr lang="en-US" sz="2400" dirty="0">
              <a:latin typeface="+mn-lt"/>
            </a:endParaRPr>
          </a:p>
        </p:txBody>
      </p:sp>
    </p:spTree>
    <p:extLst>
      <p:ext uri="{BB962C8B-B14F-4D97-AF65-F5344CB8AC3E}">
        <p14:creationId xmlns:p14="http://schemas.microsoft.com/office/powerpoint/2010/main" val="3853890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8096"/>
            <a:ext cx="8229600" cy="1066799"/>
          </a:xfrm>
        </p:spPr>
        <p:txBody>
          <a:bodyPr anchor="b"/>
          <a:lstStyle/>
          <a:p>
            <a:r>
              <a:rPr lang="en-US" dirty="0"/>
              <a:t>The MapReduce Programming </a:t>
            </a:r>
            <a:r>
              <a:rPr lang="en-US" dirty="0" smtClean="0"/>
              <a:t>Model </a:t>
            </a:r>
            <a:r>
              <a:rPr lang="en-US" altLang="en-US" sz="2000" b="0" dirty="0" smtClean="0"/>
              <a:t>(2 </a:t>
            </a:r>
            <a:r>
              <a:rPr lang="en-US" altLang="en-US" sz="2000" b="0" dirty="0"/>
              <a:t>of 7)</a:t>
            </a:r>
            <a:endParaRPr lang="en-US" sz="2000" dirty="0"/>
          </a:p>
        </p:txBody>
      </p:sp>
      <p:pic>
        <p:nvPicPr>
          <p:cNvPr id="4" name="Picture 3" descr="A diagram illustrates execution of Map Reduce, using input and output. Diagram has three input and two output blocks. An input block consists of three components: split, map and a box with sorted data. Split is numbered, split 0, split 1, and split 2 in the three inputs. Data moved from split to Map, from which data is sorted in a box with two divisions. From here, data moves to output. Output consists of four components. In the first component of the first output, first entry of the sorted data is obtained from all three inputs. In the second output, second entry of the sorted data is obtained from all three inputs. The obtained data is sorted in both outputs and moved to a box named, reduce. From here, data moves to an Output file. In first output, Output file is labeled, Output file 0 and in the second output, the output file is labeled, Output file 1."/>
          <p:cNvPicPr>
            <a:picLocks noChangeAspect="1"/>
          </p:cNvPicPr>
          <p:nvPr/>
        </p:nvPicPr>
        <p:blipFill>
          <a:blip r:embed="rId2"/>
          <a:stretch>
            <a:fillRect/>
          </a:stretch>
        </p:blipFill>
        <p:spPr>
          <a:xfrm>
            <a:off x="1421607" y="1723876"/>
            <a:ext cx="6300787" cy="3711015"/>
          </a:xfrm>
          <a:prstGeom prst="rect">
            <a:avLst/>
          </a:prstGeom>
        </p:spPr>
      </p:pic>
      <p:sp>
        <p:nvSpPr>
          <p:cNvPr id="3" name="Text Placeholder 2"/>
          <p:cNvSpPr>
            <a:spLocks noGrp="1"/>
          </p:cNvSpPr>
          <p:nvPr>
            <p:ph type="body" idx="1"/>
          </p:nvPr>
        </p:nvSpPr>
        <p:spPr>
          <a:xfrm>
            <a:off x="457200" y="5833872"/>
            <a:ext cx="8229600" cy="451144"/>
          </a:xfrm>
        </p:spPr>
        <p:txBody>
          <a:bodyPr/>
          <a:lstStyle/>
          <a:p>
            <a:pPr marL="0" indent="0">
              <a:buNone/>
            </a:pPr>
            <a:r>
              <a:rPr lang="en-US" sz="1800" b="1" dirty="0">
                <a:latin typeface="+mn-lt"/>
              </a:rPr>
              <a:t>Figure 25.1</a:t>
            </a:r>
            <a:r>
              <a:rPr lang="en-US" sz="1800" dirty="0">
                <a:latin typeface="+mn-lt"/>
              </a:rPr>
              <a:t> Overview of MapReduce execution (Adapted from T. White, 2012</a:t>
            </a:r>
            <a:r>
              <a:rPr lang="en-US" sz="1800" dirty="0" smtClean="0">
                <a:latin typeface="+mn-lt"/>
              </a:rPr>
              <a:t>)</a:t>
            </a:r>
            <a:endParaRPr lang="en-US" sz="1800" dirty="0">
              <a:latin typeface="+mn-lt"/>
            </a:endParaRPr>
          </a:p>
        </p:txBody>
      </p:sp>
    </p:spTree>
    <p:extLst>
      <p:ext uri="{BB962C8B-B14F-4D97-AF65-F5344CB8AC3E}">
        <p14:creationId xmlns:p14="http://schemas.microsoft.com/office/powerpoint/2010/main" val="1794240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MapReduce Programming </a:t>
            </a:r>
            <a:r>
              <a:rPr lang="en-US" dirty="0" smtClean="0"/>
              <a:t>Model </a:t>
            </a:r>
            <a:r>
              <a:rPr lang="en-US" altLang="en-US" sz="2000" b="0" dirty="0" smtClean="0"/>
              <a:t>(3 </a:t>
            </a:r>
            <a:r>
              <a:rPr lang="en-US" altLang="en-US" sz="2000" b="0" dirty="0"/>
              <a:t>of 7)</a:t>
            </a:r>
            <a:endParaRPr lang="en-US" sz="2000" dirty="0"/>
          </a:p>
        </p:txBody>
      </p:sp>
      <p:sp>
        <p:nvSpPr>
          <p:cNvPr id="3" name="Text Placeholder 2"/>
          <p:cNvSpPr>
            <a:spLocks noGrp="1"/>
          </p:cNvSpPr>
          <p:nvPr>
            <p:ph type="body" idx="1"/>
          </p:nvPr>
        </p:nvSpPr>
        <p:spPr>
          <a:xfrm>
            <a:off x="457200" y="1600201"/>
            <a:ext cx="8229600" cy="1331686"/>
          </a:xfrm>
        </p:spPr>
        <p:txBody>
          <a:bodyPr/>
          <a:lstStyle/>
          <a:p>
            <a:r>
              <a:rPr lang="en-US" sz="2400" dirty="0">
                <a:latin typeface="+mn-lt"/>
              </a:rPr>
              <a:t>MapReduce example</a:t>
            </a:r>
          </a:p>
          <a:p>
            <a:pPr lvl="1"/>
            <a:r>
              <a:rPr lang="en-US" sz="2400" dirty="0">
                <a:latin typeface="+mn-lt"/>
              </a:rPr>
              <a:t>Make a list of frequencies of words in a document</a:t>
            </a:r>
          </a:p>
          <a:p>
            <a:pPr lvl="1"/>
            <a:r>
              <a:rPr lang="en-US" sz="2400" dirty="0" smtClean="0">
                <a:latin typeface="+mn-lt"/>
              </a:rPr>
              <a:t>Pseudocode</a:t>
            </a:r>
            <a:endParaRPr lang="en-US" sz="2400" dirty="0">
              <a:latin typeface="+mn-lt"/>
            </a:endParaRPr>
          </a:p>
        </p:txBody>
      </p:sp>
      <p:pic>
        <p:nvPicPr>
          <p:cNvPr id="4" name="Picture 3" descr="Computer code has two lines. The lines read as follows. Line 1. Map left parenthesis string key comma String value right parenthesis colon. Line 2, intended once. for each word w in value Emit intermediate left parenthesis w comma double quote I double quote right parenthesis semicolon. "/>
          <p:cNvPicPr>
            <a:picLocks noChangeAspect="1"/>
          </p:cNvPicPr>
          <p:nvPr/>
        </p:nvPicPr>
        <p:blipFill>
          <a:blip r:embed="rId2"/>
          <a:stretch>
            <a:fillRect/>
          </a:stretch>
        </p:blipFill>
        <p:spPr>
          <a:xfrm>
            <a:off x="1923089" y="3202876"/>
            <a:ext cx="4572000" cy="561975"/>
          </a:xfrm>
          <a:prstGeom prst="rect">
            <a:avLst/>
          </a:prstGeom>
        </p:spPr>
      </p:pic>
      <p:pic>
        <p:nvPicPr>
          <p:cNvPr id="5" name="Picture 4" descr="Computer code has 6 lines. The lines read as follows. Line 1. Reduce left parenthesis String key comma Iterator values right parenthesis colon forward slash forward slash here the key is a word and values are. Line 2. lists of its counts forward slash forward slash. Line 3, indented once. I n t result equals 0 semicolon. Line 4, indented once. For each v in values colon. Line 5, indented twice. result plus equals Parse i n t left parenthesis v right parenthesis semicolon. Line 6, indented once. Emit left parenthesis key comma As string left parenthesis result right parenthesis right parenthesis semicolon."/>
          <p:cNvPicPr>
            <a:picLocks noChangeAspect="1"/>
          </p:cNvPicPr>
          <p:nvPr/>
        </p:nvPicPr>
        <p:blipFill>
          <a:blip r:embed="rId3"/>
          <a:stretch>
            <a:fillRect/>
          </a:stretch>
        </p:blipFill>
        <p:spPr>
          <a:xfrm>
            <a:off x="1923089" y="3890094"/>
            <a:ext cx="6076950" cy="1381125"/>
          </a:xfrm>
          <a:prstGeom prst="rect">
            <a:avLst/>
          </a:prstGeom>
        </p:spPr>
      </p:pic>
    </p:spTree>
    <p:extLst>
      <p:ext uri="{BB962C8B-B14F-4D97-AF65-F5344CB8AC3E}">
        <p14:creationId xmlns:p14="http://schemas.microsoft.com/office/powerpoint/2010/main" val="977958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7956</TotalTime>
  <Words>1933</Words>
  <Application>Microsoft Office PowerPoint</Application>
  <PresentationFormat>On-screen Show (4:3)</PresentationFormat>
  <Paragraphs>300</Paragraphs>
  <Slides>43</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0" baseType="lpstr">
      <vt:lpstr>Arial</vt:lpstr>
      <vt:lpstr>Noto Sans Symbols</vt:lpstr>
      <vt:lpstr>Times New Roman</vt:lpstr>
      <vt:lpstr>Verdana</vt:lpstr>
      <vt:lpstr>508 Lecture</vt:lpstr>
      <vt:lpstr>1_508 Lecture</vt:lpstr>
      <vt:lpstr>Equation</vt:lpstr>
      <vt:lpstr>Fundamentals of Database Systems</vt:lpstr>
      <vt:lpstr>Introduction</vt:lpstr>
      <vt:lpstr>25.1 What Is Big Data? (1 of 2)</vt:lpstr>
      <vt:lpstr>What Is Big Data? (2 of 2)</vt:lpstr>
      <vt:lpstr>25.2 Introduction to MapReduce and Hadoop (1 of 2)</vt:lpstr>
      <vt:lpstr>Introduction to MapReduce and Hadoop (2 of 2)</vt:lpstr>
      <vt:lpstr>The MapReduce Programming Model (1 of 7)</vt:lpstr>
      <vt:lpstr>The MapReduce Programming Model (2 of 7)</vt:lpstr>
      <vt:lpstr>The MapReduce Programming Model (3 of 7)</vt:lpstr>
      <vt:lpstr>The MapReduce Programming Model (4 of 7)</vt:lpstr>
      <vt:lpstr>The MapReduce Programming Model (5 of 7)</vt:lpstr>
      <vt:lpstr>The MapReduce Programming Model (6 of 7)</vt:lpstr>
      <vt:lpstr>The MapReduce Programming Model (7 of 7)</vt:lpstr>
      <vt:lpstr>25.3 Hadoop Distributed File System (1 of 5)</vt:lpstr>
      <vt:lpstr>Hadoop Distributed File System (2 of 5)</vt:lpstr>
      <vt:lpstr>Hadoop Distributed File System (3 of 5)</vt:lpstr>
      <vt:lpstr>Hadoop Distributed File System (4 of 5)</vt:lpstr>
      <vt:lpstr>Hadoop Distributed File System (5 of 5)</vt:lpstr>
      <vt:lpstr>The Hadoop Ecosystem (1 of 2)</vt:lpstr>
      <vt:lpstr>The Hadoop Ecosystem (2 of 2)</vt:lpstr>
      <vt:lpstr>25.4 MapReduce: Additional Details (1 of 8)</vt:lpstr>
      <vt:lpstr>MapReduce: Additional Details (2 of 8)</vt:lpstr>
      <vt:lpstr>MapReduce: Additional Details (3 of 8)</vt:lpstr>
      <vt:lpstr>MapReduce: Additional Details (4 of 8)</vt:lpstr>
      <vt:lpstr>MapReduce: Additional Details (5 of 8)</vt:lpstr>
      <vt:lpstr>MapReduce: Additional Details (6 of 8)</vt:lpstr>
      <vt:lpstr>MapReduce: Additional Details (7 of 8)</vt:lpstr>
      <vt:lpstr>MapReduce: Additional Details (8 of 8)</vt:lpstr>
      <vt:lpstr>Hive System Architecture and Components</vt:lpstr>
      <vt:lpstr>Advantages of the Hadoop/MapReduce Technology</vt:lpstr>
      <vt:lpstr>25.5 Hadoop v2 (Alias Y A R N)</vt:lpstr>
      <vt:lpstr>Y A R N Architecture</vt:lpstr>
      <vt:lpstr>Hadoop Version Schematics</vt:lpstr>
      <vt:lpstr>Other Frameworks on Y A R N</vt:lpstr>
      <vt:lpstr>25.6 General Discussion (1 of 7)</vt:lpstr>
      <vt:lpstr>General Discussion (2 of 7)</vt:lpstr>
      <vt:lpstr>General Discussion (3 of 7)</vt:lpstr>
      <vt:lpstr>General Discussion (4 of 7)</vt:lpstr>
      <vt:lpstr>General Discussion (5 of 7)</vt:lpstr>
      <vt:lpstr>General Discussion (6 of 7)</vt:lpstr>
      <vt:lpstr>General Discussion (7 of 7)</vt:lpstr>
      <vt:lpstr>25.7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764</cp:revision>
  <dcterms:modified xsi:type="dcterms:W3CDTF">2018-04-23T06:28:02Z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