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9"/>
  </p:notesMasterIdLst>
  <p:handoutMasterIdLst>
    <p:handoutMasterId r:id="rId50"/>
  </p:handoutMasterIdLst>
  <p:sldIdLst>
    <p:sldId id="301" r:id="rId3"/>
    <p:sldId id="305" r:id="rId4"/>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40" r:id="rId38"/>
    <p:sldId id="341" r:id="rId39"/>
    <p:sldId id="342" r:id="rId40"/>
    <p:sldId id="343" r:id="rId41"/>
    <p:sldId id="344" r:id="rId42"/>
    <p:sldId id="345" r:id="rId43"/>
    <p:sldId id="346" r:id="rId44"/>
    <p:sldId id="347" r:id="rId45"/>
    <p:sldId id="348" r:id="rId46"/>
    <p:sldId id="349" r:id="rId47"/>
    <p:sldId id="306" r:id="rId4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62" autoAdjust="0"/>
    <p:restoredTop sz="94316" autoAdjust="0"/>
  </p:normalViewPr>
  <p:slideViewPr>
    <p:cSldViewPr snapToGrid="0" snapToObjects="1">
      <p:cViewPr varScale="1">
        <p:scale>
          <a:sx n="101" d="100"/>
          <a:sy n="101" d="100"/>
        </p:scale>
        <p:origin x="1626" y="108"/>
      </p:cViewPr>
      <p:guideLst>
        <p:guide orient="horz" pos="2160"/>
        <p:guide pos="2880"/>
      </p:guideLst>
    </p:cSldViewPr>
  </p:slideViewPr>
  <p:outlineViewPr>
    <p:cViewPr>
      <p:scale>
        <a:sx n="50" d="100"/>
        <a:sy n="50" d="100"/>
      </p:scale>
      <p:origin x="0" y="-6384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4/23/2018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61341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0.xml"/><Relationship Id="rId1" Type="http://schemas.openxmlformats.org/officeDocument/2006/relationships/vmlDrawing" Target="../drawings/vmlDrawing1.vml"/><Relationship Id="rId4" Type="http://schemas.openxmlformats.org/officeDocument/2006/relationships/image" Target="../media/image14.wmf"/></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63663" cy="622828"/>
          </a:xfrm>
        </p:spPr>
        <p:txBody>
          <a:bodyPr/>
          <a:lstStyle/>
          <a:p>
            <a:r>
              <a:rPr lang="en-US" dirty="0" smtClean="0"/>
              <a:t>Fundamentals of Database Systems</a:t>
            </a:r>
            <a:endParaRPr lang="en-US" dirty="0">
              <a:solidFill>
                <a:schemeClr val="tx2"/>
              </a:solidFill>
            </a:endParaRPr>
          </a:p>
        </p:txBody>
      </p:sp>
      <p:sp>
        <p:nvSpPr>
          <p:cNvPr id="3" name="Text Placeholder 2"/>
          <p:cNvSpPr>
            <a:spLocks noGrp="1"/>
          </p:cNvSpPr>
          <p:nvPr>
            <p:ph type="body" idx="1"/>
          </p:nvPr>
        </p:nvSpPr>
        <p:spPr>
          <a:xfrm>
            <a:off x="457200" y="919554"/>
            <a:ext cx="8229600" cy="478970"/>
          </a:xfrm>
        </p:spPr>
        <p:txBody>
          <a:bodyPr/>
          <a:lstStyle/>
          <a:p>
            <a:r>
              <a:rPr lang="en-US" dirty="0" smtClean="0">
                <a:latin typeface="+mn-lt"/>
              </a:rPr>
              <a:t>Seventh</a:t>
            </a:r>
            <a:r>
              <a:rPr lang="en-US" dirty="0">
                <a:latin typeface="+mn-lt"/>
              </a:rPr>
              <a:t> </a:t>
            </a:r>
            <a:r>
              <a:rPr lang="en-US" dirty="0" smtClean="0">
                <a:latin typeface="+mn-lt"/>
              </a:rPr>
              <a:t>Edition</a:t>
            </a:r>
            <a:endParaRPr lang="en-US" dirty="0">
              <a:latin typeface="+mn-lt"/>
            </a:endParaRPr>
          </a:p>
        </p:txBody>
      </p:sp>
      <p:sp>
        <p:nvSpPr>
          <p:cNvPr id="4" name="Text Placeholder 3"/>
          <p:cNvSpPr>
            <a:spLocks noGrp="1"/>
          </p:cNvSpPr>
          <p:nvPr>
            <p:ph type="body" idx="2"/>
          </p:nvPr>
        </p:nvSpPr>
        <p:spPr>
          <a:xfrm>
            <a:off x="5029200" y="1930400"/>
            <a:ext cx="3657600" cy="1094683"/>
          </a:xfrm>
        </p:spPr>
        <p:txBody>
          <a:bodyPr/>
          <a:lstStyle/>
          <a:p>
            <a:pPr lvl="0" algn="ctr"/>
            <a:r>
              <a:rPr lang="en-US" b="1" dirty="0">
                <a:latin typeface="+mn-lt"/>
              </a:rPr>
              <a:t>Chapter </a:t>
            </a:r>
            <a:r>
              <a:rPr lang="en-US" b="1" dirty="0" smtClean="0">
                <a:latin typeface="+mn-lt"/>
              </a:rPr>
              <a:t>26</a:t>
            </a:r>
            <a:endParaRPr lang="en-US" b="1" dirty="0">
              <a:latin typeface="+mn-lt"/>
            </a:endParaRPr>
          </a:p>
        </p:txBody>
      </p:sp>
      <p:sp>
        <p:nvSpPr>
          <p:cNvPr id="5" name="Text Placeholder 4"/>
          <p:cNvSpPr>
            <a:spLocks noGrp="1"/>
          </p:cNvSpPr>
          <p:nvPr>
            <p:ph type="body" idx="3"/>
          </p:nvPr>
        </p:nvSpPr>
        <p:spPr>
          <a:xfrm>
            <a:off x="5029200" y="3114461"/>
            <a:ext cx="3657600" cy="1983319"/>
          </a:xfrm>
        </p:spPr>
        <p:txBody>
          <a:bodyPr/>
          <a:lstStyle/>
          <a:p>
            <a:pPr algn="ctr"/>
            <a:r>
              <a:rPr lang="en-US" altLang="en-US" dirty="0">
                <a:latin typeface="+mn-lt"/>
              </a:rPr>
              <a:t>Enhanced Data </a:t>
            </a:r>
            <a:r>
              <a:rPr lang="en-US" altLang="en-US" dirty="0" smtClean="0">
                <a:latin typeface="+mn-lt"/>
              </a:rPr>
              <a:t>Models: Introduction </a:t>
            </a:r>
            <a:r>
              <a:rPr lang="en-US" altLang="en-US" dirty="0">
                <a:latin typeface="+mn-lt"/>
              </a:rPr>
              <a:t>to </a:t>
            </a:r>
            <a:r>
              <a:rPr lang="en-US" altLang="en-US" dirty="0" smtClean="0">
                <a:latin typeface="+mn-lt"/>
              </a:rPr>
              <a:t>Active, Temporal</a:t>
            </a:r>
            <a:r>
              <a:rPr lang="en-US" altLang="en-US" dirty="0">
                <a:latin typeface="+mn-lt"/>
              </a:rPr>
              <a:t>, </a:t>
            </a:r>
            <a:r>
              <a:rPr lang="en-US" altLang="en-US" dirty="0" smtClean="0">
                <a:latin typeface="+mn-lt"/>
              </a:rPr>
              <a:t>Spatial, Multimedia, and </a:t>
            </a:r>
            <a:r>
              <a:rPr lang="en-US" altLang="en-US" dirty="0">
                <a:latin typeface="+mn-lt"/>
              </a:rPr>
              <a:t>Deductive </a:t>
            </a:r>
            <a:r>
              <a:rPr lang="en-US" altLang="en-US" dirty="0" smtClean="0">
                <a:latin typeface="+mn-lt"/>
              </a:rPr>
              <a:t>Databases</a:t>
            </a:r>
            <a:endParaRPr lang="en-US" sz="2400" dirty="0">
              <a:latin typeface="+mn-lt"/>
            </a:endParaRPr>
          </a:p>
        </p:txBody>
      </p:sp>
      <p:pic>
        <p:nvPicPr>
          <p:cNvPr id="7" name="Picture 6" descr="Front Cover: Fundamentals of Database Systems Seventh Edition by Elmasri and Navath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69" y="1650252"/>
            <a:ext cx="3709401" cy="4515437"/>
          </a:xfrm>
          <a:prstGeom prst="rect">
            <a:avLst/>
          </a:prstGeom>
          <a:ln w="9525">
            <a:solidFill>
              <a:schemeClr val="tx1"/>
            </a:solidFill>
          </a:ln>
        </p:spPr>
      </p:pic>
      <p:sp>
        <p:nvSpPr>
          <p:cNvPr id="6" name="Text Placeholder 5"/>
          <p:cNvSpPr>
            <a:spLocks noGrp="1"/>
          </p:cNvSpPr>
          <p:nvPr>
            <p:ph type="body" idx="13"/>
          </p:nvPr>
        </p:nvSpPr>
        <p:spPr>
          <a:xfrm>
            <a:off x="2743200" y="6474315"/>
            <a:ext cx="6077663" cy="229382"/>
          </a:xfrm>
        </p:spPr>
        <p:txBody>
          <a:bodyPr anchor="ct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Design and Implementation Issues for Active Databases </a:t>
            </a:r>
            <a:r>
              <a:rPr lang="en-US" sz="2000" b="0" dirty="0" smtClean="0"/>
              <a:t>(3 of 4)</a:t>
            </a:r>
            <a:endParaRPr lang="en-US" sz="2000" b="0" dirty="0"/>
          </a:p>
        </p:txBody>
      </p:sp>
      <p:sp>
        <p:nvSpPr>
          <p:cNvPr id="3" name="Text Placeholder 2"/>
          <p:cNvSpPr>
            <a:spLocks noGrp="1"/>
          </p:cNvSpPr>
          <p:nvPr>
            <p:ph type="body" idx="1"/>
          </p:nvPr>
        </p:nvSpPr>
        <p:spPr/>
        <p:txBody>
          <a:bodyPr/>
          <a:lstStyle/>
          <a:p>
            <a:r>
              <a:rPr lang="en-US" sz="2400" dirty="0">
                <a:latin typeface="+mn-lt"/>
              </a:rPr>
              <a:t>Rule consideration</a:t>
            </a:r>
          </a:p>
          <a:p>
            <a:pPr lvl="1"/>
            <a:r>
              <a:rPr lang="en-US" sz="2400" dirty="0">
                <a:latin typeface="+mn-lt"/>
              </a:rPr>
              <a:t>Immediate consideration</a:t>
            </a:r>
          </a:p>
          <a:p>
            <a:pPr lvl="2">
              <a:buFontTx/>
              <a:buChar char="▪"/>
            </a:pPr>
            <a:r>
              <a:rPr lang="en-US" sz="2400" dirty="0">
                <a:latin typeface="+mn-lt"/>
              </a:rPr>
              <a:t>Condition evaluated as part of same transaction</a:t>
            </a:r>
          </a:p>
          <a:p>
            <a:pPr lvl="2"/>
            <a:r>
              <a:rPr lang="en-US" sz="2400" dirty="0">
                <a:latin typeface="+mn-lt"/>
              </a:rPr>
              <a:t>Evaluate condition either before, after, or instead of executing the triggering event</a:t>
            </a:r>
          </a:p>
          <a:p>
            <a:pPr lvl="1"/>
            <a:r>
              <a:rPr lang="en-US" sz="2400" dirty="0">
                <a:latin typeface="+mn-lt"/>
              </a:rPr>
              <a:t>Deferred consideration</a:t>
            </a:r>
          </a:p>
          <a:p>
            <a:pPr lvl="2"/>
            <a:r>
              <a:rPr lang="en-US" sz="2400" dirty="0">
                <a:latin typeface="+mn-lt"/>
              </a:rPr>
              <a:t>Condition evaluated at the end of the transaction</a:t>
            </a:r>
          </a:p>
          <a:p>
            <a:pPr lvl="1"/>
            <a:r>
              <a:rPr lang="en-US" sz="2400" dirty="0">
                <a:latin typeface="+mn-lt"/>
              </a:rPr>
              <a:t>Detached consideration</a:t>
            </a:r>
          </a:p>
          <a:p>
            <a:pPr lvl="2"/>
            <a:r>
              <a:rPr lang="en-US" sz="2400" dirty="0">
                <a:latin typeface="+mn-lt"/>
              </a:rPr>
              <a:t>Condition evaluated as a separate </a:t>
            </a:r>
            <a:r>
              <a:rPr lang="en-US" sz="2400" dirty="0" smtClean="0">
                <a:latin typeface="+mn-lt"/>
              </a:rPr>
              <a:t>transaction</a:t>
            </a:r>
            <a:endParaRPr lang="en-US" sz="2400" dirty="0">
              <a:latin typeface="+mn-lt"/>
            </a:endParaRPr>
          </a:p>
        </p:txBody>
      </p:sp>
    </p:spTree>
    <p:extLst>
      <p:ext uri="{BB962C8B-B14F-4D97-AF65-F5344CB8AC3E}">
        <p14:creationId xmlns:p14="http://schemas.microsoft.com/office/powerpoint/2010/main" val="22772797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Design and Implementation Issues for Active Databases </a:t>
            </a:r>
            <a:r>
              <a:rPr lang="en-US" sz="2000" b="0" dirty="0" smtClean="0"/>
              <a:t>(4 of 4)</a:t>
            </a:r>
            <a:endParaRPr lang="en-US" sz="2000" b="0" dirty="0"/>
          </a:p>
        </p:txBody>
      </p:sp>
      <p:sp>
        <p:nvSpPr>
          <p:cNvPr id="3" name="Text Placeholder 2"/>
          <p:cNvSpPr>
            <a:spLocks noGrp="1"/>
          </p:cNvSpPr>
          <p:nvPr>
            <p:ph type="body" idx="1"/>
          </p:nvPr>
        </p:nvSpPr>
        <p:spPr/>
        <p:txBody>
          <a:bodyPr/>
          <a:lstStyle/>
          <a:p>
            <a:r>
              <a:rPr lang="en-US" sz="2400" dirty="0">
                <a:latin typeface="+mn-lt"/>
              </a:rPr>
              <a:t>Row-level rule</a:t>
            </a:r>
          </a:p>
          <a:p>
            <a:pPr lvl="1"/>
            <a:r>
              <a:rPr lang="en-US" sz="2400" dirty="0">
                <a:latin typeface="+mn-lt"/>
              </a:rPr>
              <a:t>Rule considered separately for each row</a:t>
            </a:r>
          </a:p>
          <a:p>
            <a:r>
              <a:rPr lang="en-US" sz="2400" dirty="0">
                <a:latin typeface="+mn-lt"/>
              </a:rPr>
              <a:t>Statement-level rule</a:t>
            </a:r>
          </a:p>
          <a:p>
            <a:pPr lvl="1"/>
            <a:r>
              <a:rPr lang="en-US" sz="2400" dirty="0">
                <a:latin typeface="+mn-lt"/>
              </a:rPr>
              <a:t>Rule considered once for entire statement</a:t>
            </a:r>
          </a:p>
          <a:p>
            <a:r>
              <a:rPr lang="en-US" sz="2400" dirty="0">
                <a:latin typeface="+mn-lt"/>
              </a:rPr>
              <a:t>Difficult to guarantee consistency and termination of </a:t>
            </a:r>
            <a:r>
              <a:rPr lang="en-US" sz="2400" dirty="0" smtClean="0">
                <a:latin typeface="+mn-lt"/>
              </a:rPr>
              <a:t>rules</a:t>
            </a:r>
            <a:endParaRPr lang="en-US" sz="2400" dirty="0">
              <a:latin typeface="+mn-lt"/>
            </a:endParaRPr>
          </a:p>
        </p:txBody>
      </p:sp>
    </p:spTree>
    <p:extLst>
      <p:ext uri="{BB962C8B-B14F-4D97-AF65-F5344CB8AC3E}">
        <p14:creationId xmlns:p14="http://schemas.microsoft.com/office/powerpoint/2010/main" val="25128762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a:t>Examples of Statement-Level Active Rules in </a:t>
            </a:r>
            <a:r>
              <a:rPr lang="en-US" dirty="0" smtClean="0"/>
              <a:t>STARBURST </a:t>
            </a:r>
            <a:r>
              <a:rPr lang="en-US" sz="2000" b="0" dirty="0" smtClean="0"/>
              <a:t>(1 of 2)</a:t>
            </a:r>
            <a:endParaRPr lang="en-US" sz="2000" b="0" dirty="0"/>
          </a:p>
        </p:txBody>
      </p:sp>
      <p:pic>
        <p:nvPicPr>
          <p:cNvPr id="6" name="Picture 5" descr="Computer code of three different triggers titled R 1 S, R 2 S, and R 3 S to illustrate the usage of statement level semantics in Starburst notation. R 1 S is as follows: The code has 7 lines. The lines read as follows. Line 1. CREATE RULE Total sal1 ON EMPLOYEE. Line 2. WHEN INSERTED. Line 3. IF EXISTS left parenthesis SELECT asterisk FROM INSERTED WHERE D, n o IS NOT NULL right parenthesis. Line 4. THEN UPDATE DEPARTMENT AS D. Line 5, indented once. SET D period Total s a l equals D period Total s a l plus. Line 6, indented twice. left parenthesis SELECT SUM left parenthesis I period Salary right parenthesis FROM INSERTED AS I WHERE D period D, n o equals I period D, n o right parenthesis. Line 7, indented once. WHERE D period D, n o IN left parenthesis SELECT D, n o FROM INSERTED right parenthesis semicolon. R 2 S is as follows: The code has 12 lines. The lines read as follows. Line 1. CREATE RULE Total sal2 ON EMPLOYEE. Line 2. WHEN UPDATED left parenthesis Salary right parenthesis. Line 3. IF EXISTS left parenthesis SELECT asterisk FROM NEW dash UPDATED WHERE D, n o IS NOT NULL right parenthesis. Line 4, indented once. OR EXISTS left parenthesis SELECT asterisk FROM OLD dash UPDATED WHERE D, n o IS NOT NULL right parenthesis. Line 5. THEN UPDATE DEPARTMENT AS D. Line 6, indented once. SET D period Total s a l equals D period Total s a l plus. Line 7, indented twice. left parenthesis SELECT SUM left parenthesis N period Salary right parenthesis FROM NEW dash UPDATED AS N. Line 8, indented twice. WHERE D period D, n o equals N period D, n o right parenthesis minus. Line 9, indented twice. left parenthesis SELECT SUM left parenthesis O period Salary right parenthesis FROM OLD dash UPDATED AS O. Line 10, indented twice. WHERE D period D, n o equals O period D, n o right parenthesis. Line 11, indented once. WHERE D period D, n o IN left parenthesis SELECT D, n o FROM NEW dash UPDATED right parenthesis OR. Line 12, indented twice. D period D, n o IN left parenthesis SELECT D, n o FROM OLD dash UPDATED right parenthesis semicolon."/>
          <p:cNvPicPr>
            <a:picLocks noChangeAspect="1"/>
          </p:cNvPicPr>
          <p:nvPr/>
        </p:nvPicPr>
        <p:blipFill>
          <a:blip r:embed="rId2"/>
          <a:stretch>
            <a:fillRect/>
          </a:stretch>
        </p:blipFill>
        <p:spPr>
          <a:xfrm>
            <a:off x="1255473" y="1448617"/>
            <a:ext cx="6633055" cy="3939429"/>
          </a:xfrm>
          <a:prstGeom prst="rect">
            <a:avLst/>
          </a:prstGeom>
        </p:spPr>
      </p:pic>
      <p:sp>
        <p:nvSpPr>
          <p:cNvPr id="5" name="Text Placeholder 4"/>
          <p:cNvSpPr>
            <a:spLocks noGrp="1"/>
          </p:cNvSpPr>
          <p:nvPr>
            <p:ph type="body" idx="1"/>
          </p:nvPr>
        </p:nvSpPr>
        <p:spPr>
          <a:xfrm>
            <a:off x="457200" y="5462508"/>
            <a:ext cx="8229600" cy="807760"/>
          </a:xfrm>
        </p:spPr>
        <p:txBody>
          <a:bodyPr/>
          <a:lstStyle/>
          <a:p>
            <a:r>
              <a:rPr lang="en-US" sz="2000" b="1" dirty="0">
                <a:latin typeface="+mn-lt"/>
              </a:rPr>
              <a:t>Figure 26.5 </a:t>
            </a:r>
            <a:r>
              <a:rPr lang="en-US" sz="2000" dirty="0" smtClean="0">
                <a:latin typeface="+mn-lt"/>
              </a:rPr>
              <a:t>Active </a:t>
            </a:r>
            <a:r>
              <a:rPr lang="en-US" sz="2000" dirty="0">
                <a:latin typeface="+mn-lt"/>
              </a:rPr>
              <a:t>rules using statement-level semantics in STARBURST </a:t>
            </a:r>
            <a:r>
              <a:rPr lang="en-US" sz="2000" dirty="0" smtClean="0">
                <a:latin typeface="+mn-lt"/>
              </a:rPr>
              <a:t>notation</a:t>
            </a:r>
            <a:endParaRPr lang="en-US" sz="2000" dirty="0">
              <a:latin typeface="+mn-lt"/>
            </a:endParaRPr>
          </a:p>
        </p:txBody>
      </p:sp>
    </p:spTree>
    <p:extLst>
      <p:ext uri="{BB962C8B-B14F-4D97-AF65-F5344CB8AC3E}">
        <p14:creationId xmlns:p14="http://schemas.microsoft.com/office/powerpoint/2010/main" val="40499691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a:t>Examples of Statement-Level Active Rules in STARBURST </a:t>
            </a:r>
            <a:r>
              <a:rPr lang="en-US" sz="2000" b="0" dirty="0" smtClean="0"/>
              <a:t>(2 of 2)</a:t>
            </a:r>
            <a:endParaRPr lang="en-US" sz="2000" b="0" dirty="0"/>
          </a:p>
        </p:txBody>
      </p:sp>
      <p:pic>
        <p:nvPicPr>
          <p:cNvPr id="6" name="Picture 5" descr="R 3 S is as follows: The code has 12 lines. The lines read as follows. Line 1. CREATE RULE Total sal3 ON EMPLOYEE. Line 2. WHEN UPDATED left parenthesis D, n o right parenthesis. Line 3. THEN UPDATE DEPARTMENT AS D. Line 4, indented once. SET D period Total s a l equals D period Total s a l plus. Line 5, indented twice. left parenthesis SELECT SUM left parenthesis N period Salary right parenthesis FROM NEW dash UPDATED AS N. Line 6, indented twice. WHERE D period D, n o equals N period D, n o right parenthesis. Line 7, indented once. WHERE D period D, n o IN left parenthesis SELECT D, n o FROM NEW dash UPDATED right parenthesis semicolon. Line 8, indented once. UPDATE DEPARTMENT AS D. Line 9, indented once. SET D period Total s a l equals Total s a l minus. Line 10, indented twice. left parenthesis SELECT SUM left parenthesis O period Salary right parenthesis FROM OLD dash UPDATED AS O. Line 11, indented twice. WHERE D period D, n o equals O period D, n o right parenthesis. Line 12, indented once. WHERE D period D, n o IN left parenthesis SELECT D, n o FROM OLD dash UPDATED right parenthesis semicolon."/>
          <p:cNvPicPr>
            <a:picLocks noChangeAspect="1"/>
          </p:cNvPicPr>
          <p:nvPr/>
        </p:nvPicPr>
        <p:blipFill>
          <a:blip r:embed="rId2"/>
          <a:stretch>
            <a:fillRect/>
          </a:stretch>
        </p:blipFill>
        <p:spPr>
          <a:xfrm>
            <a:off x="1120878" y="2056191"/>
            <a:ext cx="6238875" cy="2743200"/>
          </a:xfrm>
          <a:prstGeom prst="rect">
            <a:avLst/>
          </a:prstGeom>
        </p:spPr>
      </p:pic>
      <p:sp>
        <p:nvSpPr>
          <p:cNvPr id="5" name="Text Placeholder 4"/>
          <p:cNvSpPr>
            <a:spLocks noGrp="1"/>
          </p:cNvSpPr>
          <p:nvPr>
            <p:ph type="body" idx="1"/>
          </p:nvPr>
        </p:nvSpPr>
        <p:spPr>
          <a:xfrm>
            <a:off x="457200" y="5589680"/>
            <a:ext cx="8229600" cy="693132"/>
          </a:xfrm>
        </p:spPr>
        <p:txBody>
          <a:bodyPr/>
          <a:lstStyle/>
          <a:p>
            <a:r>
              <a:rPr lang="en-US" sz="2000" b="1" dirty="0">
                <a:latin typeface="+mn-lt"/>
              </a:rPr>
              <a:t>Figure 26.5 </a:t>
            </a:r>
            <a:r>
              <a:rPr lang="en-US" sz="2000" dirty="0">
                <a:latin typeface="+mn-lt"/>
              </a:rPr>
              <a:t>Active rules using statement-level semantics in STARBURST notation</a:t>
            </a:r>
          </a:p>
        </p:txBody>
      </p:sp>
    </p:spTree>
    <p:extLst>
      <p:ext uri="{BB962C8B-B14F-4D97-AF65-F5344CB8AC3E}">
        <p14:creationId xmlns:p14="http://schemas.microsoft.com/office/powerpoint/2010/main" val="35527053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Potential Applications for Active Databases</a:t>
            </a:r>
          </a:p>
        </p:txBody>
      </p:sp>
      <p:sp>
        <p:nvSpPr>
          <p:cNvPr id="3" name="Text Placeholder 2"/>
          <p:cNvSpPr>
            <a:spLocks noGrp="1"/>
          </p:cNvSpPr>
          <p:nvPr>
            <p:ph type="body" idx="1"/>
          </p:nvPr>
        </p:nvSpPr>
        <p:spPr/>
        <p:txBody>
          <a:bodyPr/>
          <a:lstStyle/>
          <a:p>
            <a:r>
              <a:rPr lang="en-US" sz="2400" dirty="0">
                <a:latin typeface="+mn-lt"/>
              </a:rPr>
              <a:t>Allow notification of certain conditions that occur</a:t>
            </a:r>
          </a:p>
          <a:p>
            <a:r>
              <a:rPr lang="en-US" sz="2400" dirty="0">
                <a:latin typeface="+mn-lt"/>
              </a:rPr>
              <a:t>Enforce integrity constraints</a:t>
            </a:r>
          </a:p>
          <a:p>
            <a:r>
              <a:rPr lang="en-US" sz="2400" dirty="0">
                <a:latin typeface="+mn-lt"/>
              </a:rPr>
              <a:t>Automatically maintain derived data</a:t>
            </a:r>
          </a:p>
          <a:p>
            <a:r>
              <a:rPr lang="en-US" sz="2400" dirty="0">
                <a:latin typeface="+mn-lt"/>
              </a:rPr>
              <a:t>Maintain consistency of materialized views</a:t>
            </a:r>
          </a:p>
          <a:p>
            <a:r>
              <a:rPr lang="en-US" sz="2400" dirty="0">
                <a:latin typeface="+mn-lt"/>
              </a:rPr>
              <a:t>Enable consistency of replicated </a:t>
            </a:r>
            <a:r>
              <a:rPr lang="en-US" sz="2400" dirty="0" smtClean="0">
                <a:latin typeface="+mn-lt"/>
              </a:rPr>
              <a:t>tables</a:t>
            </a:r>
            <a:endParaRPr lang="en-US" sz="2400" dirty="0">
              <a:latin typeface="+mn-lt"/>
            </a:endParaRPr>
          </a:p>
        </p:txBody>
      </p:sp>
    </p:spTree>
    <p:extLst>
      <p:ext uri="{BB962C8B-B14F-4D97-AF65-F5344CB8AC3E}">
        <p14:creationId xmlns:p14="http://schemas.microsoft.com/office/powerpoint/2010/main" val="29516338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a:t>Triggers in </a:t>
            </a:r>
            <a:r>
              <a:rPr lang="en-US" dirty="0" smtClean="0"/>
              <a:t>S</a:t>
            </a:r>
            <a:r>
              <a:rPr lang="en-US" sz="100" dirty="0" smtClean="0"/>
              <a:t> </a:t>
            </a:r>
            <a:r>
              <a:rPr lang="en-US" dirty="0" smtClean="0"/>
              <a:t>Q</a:t>
            </a:r>
            <a:r>
              <a:rPr lang="en-US" sz="100" dirty="0" smtClean="0"/>
              <a:t> </a:t>
            </a:r>
            <a:r>
              <a:rPr lang="en-US" dirty="0" smtClean="0"/>
              <a:t>L-99</a:t>
            </a:r>
            <a:endParaRPr lang="en-US" dirty="0"/>
          </a:p>
        </p:txBody>
      </p:sp>
      <p:pic>
        <p:nvPicPr>
          <p:cNvPr id="2" name="Picture 1" descr="Computer code of two different triggers titled T 1 and T 2, to illustrate the syntax for triggers in S Q L 99. T 1 is as follows: The code has 8 lines. The lines read as follows. Line 1. CREATE TRIGGER Total sal 1. Line 2. AFTER UPDATE OF Salary ON EMPLOYEE. Line 3. REFERENCING OLD ROW AS O comma NEW ROW AS N. Line 4. FOR EACH ROW. Line 5. WHEN left parenthesis N period D, n o IS NOT NULL right parenthesis. Line 6. UPDATE DEPARTMENT. Line 7. SET Total s a l equals Total s a l plus N period salary minus O period salary. Line 8. WHERE D, n o equals N period D, n o semicolon. T 2 is as follows: The code has 11 lines. The lines read as follows. Line 1. CREATE TRIGGER Total sal2. Line 2. AFTER UPDATE OF Salary ON EMPLOYEE. Line 3. REFERENCING OLD TABLE AS O comma NEW TABLE AS N. Line 4. FOR EACH STATEMENT. Line 5. WHEN EXISTS left parenthesis SELECT asterisk FROM N WHERE N period D, n o IS NOT NULL right parenthesis OR. Line 6, indented once. EXISTS left parenthesis SELECT asterisk FROM O WHERE O period D, n o IS NOT NULL right parenthesis. Line 7. UPDATE DEPARTMENT AS D. Line 8. SET D period Total s a l equals D period Total s a l. Line 9. plus left parenthesis SELECT SUM left parenthesis N period Salary right parenthesis FROM N WHERE D period D, n o equals N period D, n o right parenthesis. Line 10. minus left parenthesis SELECT SUM left parenthesis O period Salary right parenthesis FROM O WHERE D period D, n o equals O period D, n o right parenthesis. Line 11. WHERE D, n o IN left parenthesis left parenthesis SELECT D, n o FROM N right parenthesis UNION left parenthesis SELECT D, n o FROM O right parenthesis right parenthesis semicolon."/>
          <p:cNvPicPr>
            <a:picLocks noChangeAspect="1"/>
          </p:cNvPicPr>
          <p:nvPr/>
        </p:nvPicPr>
        <p:blipFill>
          <a:blip r:embed="rId2"/>
          <a:stretch>
            <a:fillRect/>
          </a:stretch>
        </p:blipFill>
        <p:spPr>
          <a:xfrm>
            <a:off x="1869499" y="1592151"/>
            <a:ext cx="5405002" cy="3792609"/>
          </a:xfrm>
          <a:prstGeom prst="rect">
            <a:avLst/>
          </a:prstGeom>
        </p:spPr>
      </p:pic>
      <p:sp>
        <p:nvSpPr>
          <p:cNvPr id="5" name="Text Placeholder 4"/>
          <p:cNvSpPr>
            <a:spLocks noGrp="1"/>
          </p:cNvSpPr>
          <p:nvPr>
            <p:ph type="body" idx="1"/>
          </p:nvPr>
        </p:nvSpPr>
        <p:spPr>
          <a:xfrm>
            <a:off x="457200" y="5720743"/>
            <a:ext cx="8229600" cy="438230"/>
          </a:xfrm>
        </p:spPr>
        <p:txBody>
          <a:bodyPr/>
          <a:lstStyle/>
          <a:p>
            <a:r>
              <a:rPr lang="en-US" sz="1800" b="1" dirty="0">
                <a:latin typeface="+mn-lt"/>
              </a:rPr>
              <a:t>Figure 26.6 </a:t>
            </a:r>
            <a:r>
              <a:rPr lang="en-US" sz="1800" dirty="0">
                <a:latin typeface="+mn-lt"/>
              </a:rPr>
              <a:t>Trigger T1 illustrating the syntax for defining triggers in </a:t>
            </a:r>
            <a:r>
              <a:rPr lang="en-US" sz="1800" dirty="0" smtClean="0">
                <a:latin typeface="+mn-lt"/>
              </a:rPr>
              <a:t>S</a:t>
            </a:r>
            <a:r>
              <a:rPr lang="en-US" sz="100" dirty="0" smtClean="0">
                <a:latin typeface="+mn-lt"/>
              </a:rPr>
              <a:t> </a:t>
            </a:r>
            <a:r>
              <a:rPr lang="en-US" sz="1800" dirty="0" smtClean="0">
                <a:latin typeface="+mn-lt"/>
              </a:rPr>
              <a:t>Q</a:t>
            </a:r>
            <a:r>
              <a:rPr lang="en-US" sz="100" dirty="0" smtClean="0">
                <a:latin typeface="+mn-lt"/>
              </a:rPr>
              <a:t> </a:t>
            </a:r>
            <a:r>
              <a:rPr lang="en-US" sz="1800" dirty="0" smtClean="0">
                <a:latin typeface="+mn-lt"/>
              </a:rPr>
              <a:t>L-99</a:t>
            </a:r>
            <a:endParaRPr lang="en-US" sz="1800" dirty="0">
              <a:latin typeface="+mn-lt"/>
            </a:endParaRPr>
          </a:p>
        </p:txBody>
      </p:sp>
    </p:spTree>
    <p:extLst>
      <p:ext uri="{BB962C8B-B14F-4D97-AF65-F5344CB8AC3E}">
        <p14:creationId xmlns:p14="http://schemas.microsoft.com/office/powerpoint/2010/main" val="14160166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t>26.2 Temporal Database Concepts </a:t>
            </a:r>
            <a:r>
              <a:rPr lang="en-US" altLang="en-US" sz="2000" b="0" dirty="0" smtClean="0"/>
              <a:t>(1 of 12)</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Temporal databases require some aspect of time when organizing information</a:t>
            </a:r>
          </a:p>
          <a:p>
            <a:pPr lvl="1"/>
            <a:r>
              <a:rPr lang="en-US" altLang="en-US" sz="2400" dirty="0">
                <a:latin typeface="+mn-lt"/>
              </a:rPr>
              <a:t>Healthcare</a:t>
            </a:r>
          </a:p>
          <a:p>
            <a:pPr lvl="1"/>
            <a:r>
              <a:rPr lang="en-US" altLang="en-US" sz="2400" dirty="0">
                <a:latin typeface="+mn-lt"/>
              </a:rPr>
              <a:t>Insurance</a:t>
            </a:r>
          </a:p>
          <a:p>
            <a:pPr lvl="1"/>
            <a:r>
              <a:rPr lang="en-US" altLang="en-US" sz="2400" dirty="0">
                <a:latin typeface="+mn-lt"/>
              </a:rPr>
              <a:t>Reservation systems</a:t>
            </a:r>
          </a:p>
          <a:p>
            <a:pPr lvl="1"/>
            <a:r>
              <a:rPr lang="en-US" altLang="en-US" sz="2400" dirty="0">
                <a:latin typeface="+mn-lt"/>
              </a:rPr>
              <a:t>Scientific databases</a:t>
            </a:r>
          </a:p>
          <a:p>
            <a:r>
              <a:rPr lang="en-US" altLang="en-US" sz="2400" dirty="0">
                <a:latin typeface="+mn-lt"/>
              </a:rPr>
              <a:t>Time considered as ordered sequence of points</a:t>
            </a:r>
          </a:p>
          <a:p>
            <a:pPr lvl="1"/>
            <a:r>
              <a:rPr lang="en-US" altLang="en-US" sz="2400" dirty="0">
                <a:latin typeface="+mn-lt"/>
              </a:rPr>
              <a:t>Granularity determined by the </a:t>
            </a:r>
            <a:r>
              <a:rPr lang="en-US" altLang="en-US" sz="2400" dirty="0" smtClean="0">
                <a:latin typeface="+mn-lt"/>
              </a:rPr>
              <a:t>application</a:t>
            </a:r>
            <a:endParaRPr lang="en-US" altLang="en-US" sz="2400" dirty="0">
              <a:latin typeface="+mn-lt"/>
            </a:endParaRPr>
          </a:p>
        </p:txBody>
      </p:sp>
    </p:spTree>
    <p:extLst>
      <p:ext uri="{BB962C8B-B14F-4D97-AF65-F5344CB8AC3E}">
        <p14:creationId xmlns:p14="http://schemas.microsoft.com/office/powerpoint/2010/main" val="19488822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Temporal Database Concepts </a:t>
            </a:r>
            <a:r>
              <a:rPr lang="en-US" altLang="en-US" sz="2000" b="0" dirty="0" smtClean="0"/>
              <a:t>(2 of 12)</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Chronon</a:t>
            </a:r>
          </a:p>
          <a:p>
            <a:pPr lvl="1"/>
            <a:r>
              <a:rPr lang="en-US" altLang="en-US" sz="2400" dirty="0">
                <a:latin typeface="+mn-lt"/>
              </a:rPr>
              <a:t>Term used to describe minimal granularity of a particular application</a:t>
            </a:r>
          </a:p>
          <a:p>
            <a:r>
              <a:rPr lang="en-US" altLang="en-US" sz="2400" dirty="0">
                <a:latin typeface="+mn-lt"/>
              </a:rPr>
              <a:t>Reference point for measuring specific time events</a:t>
            </a:r>
          </a:p>
          <a:p>
            <a:pPr lvl="1"/>
            <a:r>
              <a:rPr lang="en-US" altLang="en-US" sz="2400" dirty="0">
                <a:latin typeface="+mn-lt"/>
              </a:rPr>
              <a:t>Various calendars</a:t>
            </a:r>
          </a:p>
          <a:p>
            <a:r>
              <a:rPr lang="en-US" altLang="en-US" sz="2400" dirty="0" smtClean="0">
                <a:latin typeface="+mn-lt"/>
              </a:rPr>
              <a:t>S</a:t>
            </a:r>
            <a:r>
              <a:rPr lang="en-US" altLang="en-US" sz="100" dirty="0" smtClean="0">
                <a:latin typeface="+mn-lt"/>
              </a:rPr>
              <a:t> </a:t>
            </a:r>
            <a:r>
              <a:rPr lang="en-US" altLang="en-US" sz="2400" dirty="0" smtClean="0">
                <a:latin typeface="+mn-lt"/>
              </a:rPr>
              <a:t>Q</a:t>
            </a:r>
            <a:r>
              <a:rPr lang="en-US" altLang="en-US" sz="100" dirty="0" smtClean="0">
                <a:latin typeface="+mn-lt"/>
              </a:rPr>
              <a:t> </a:t>
            </a:r>
            <a:r>
              <a:rPr lang="en-US" altLang="en-US" sz="2400" dirty="0" smtClean="0">
                <a:latin typeface="+mn-lt"/>
              </a:rPr>
              <a:t>L2 </a:t>
            </a:r>
            <a:r>
              <a:rPr lang="en-US" altLang="en-US" sz="2400" dirty="0">
                <a:latin typeface="+mn-lt"/>
              </a:rPr>
              <a:t>temporal data types</a:t>
            </a:r>
          </a:p>
          <a:p>
            <a:pPr lvl="1"/>
            <a:r>
              <a:rPr lang="en-US" altLang="en-US" sz="2400" dirty="0">
                <a:latin typeface="+mn-lt"/>
              </a:rPr>
              <a:t>DATE, TIME, TIMESTAMP, INTERVAL, </a:t>
            </a:r>
            <a:r>
              <a:rPr lang="en-US" altLang="en-US" sz="2400" dirty="0" smtClean="0">
                <a:latin typeface="+mn-lt"/>
              </a:rPr>
              <a:t>PERIOD</a:t>
            </a:r>
            <a:endParaRPr lang="en-US" altLang="en-US" sz="2400" dirty="0">
              <a:latin typeface="+mn-lt"/>
            </a:endParaRPr>
          </a:p>
        </p:txBody>
      </p:sp>
    </p:spTree>
    <p:extLst>
      <p:ext uri="{BB962C8B-B14F-4D97-AF65-F5344CB8AC3E}">
        <p14:creationId xmlns:p14="http://schemas.microsoft.com/office/powerpoint/2010/main" val="28151713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Temporal Database Concepts </a:t>
            </a:r>
            <a:r>
              <a:rPr lang="en-US" altLang="en-US" sz="2000" b="0" dirty="0" smtClean="0"/>
              <a:t>(3 of 12)</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Point events or facts</a:t>
            </a:r>
          </a:p>
          <a:p>
            <a:pPr lvl="1"/>
            <a:r>
              <a:rPr lang="en-US" altLang="en-US" sz="2400" dirty="0">
                <a:latin typeface="+mn-lt"/>
              </a:rPr>
              <a:t>Typically associated with a single time point</a:t>
            </a:r>
          </a:p>
          <a:p>
            <a:pPr lvl="1"/>
            <a:r>
              <a:rPr lang="en-US" altLang="en-US" sz="2400" dirty="0">
                <a:latin typeface="+mn-lt"/>
              </a:rPr>
              <a:t>Time series data</a:t>
            </a:r>
          </a:p>
          <a:p>
            <a:r>
              <a:rPr lang="en-US" altLang="en-US" sz="2400" dirty="0">
                <a:latin typeface="+mn-lt"/>
              </a:rPr>
              <a:t>Duration events or facts</a:t>
            </a:r>
          </a:p>
          <a:p>
            <a:pPr lvl="1"/>
            <a:r>
              <a:rPr lang="en-US" altLang="en-US" sz="2400" dirty="0">
                <a:latin typeface="+mn-lt"/>
              </a:rPr>
              <a:t>Associated with specific time period</a:t>
            </a:r>
          </a:p>
          <a:p>
            <a:pPr lvl="1"/>
            <a:r>
              <a:rPr lang="en-US" altLang="en-US" sz="2400" dirty="0">
                <a:latin typeface="+mn-lt"/>
              </a:rPr>
              <a:t>Time period represented by start and end points</a:t>
            </a:r>
          </a:p>
          <a:p>
            <a:r>
              <a:rPr lang="en-US" altLang="en-US" sz="2400" dirty="0">
                <a:latin typeface="+mn-lt"/>
              </a:rPr>
              <a:t>Valid time</a:t>
            </a:r>
          </a:p>
          <a:p>
            <a:pPr lvl="1"/>
            <a:r>
              <a:rPr lang="en-US" altLang="en-US" sz="2400" dirty="0">
                <a:latin typeface="+mn-lt"/>
              </a:rPr>
              <a:t>True in the real </a:t>
            </a:r>
            <a:r>
              <a:rPr lang="en-US" altLang="en-US" sz="2400" dirty="0" smtClean="0">
                <a:latin typeface="+mn-lt"/>
              </a:rPr>
              <a:t>world</a:t>
            </a:r>
            <a:endParaRPr lang="en-US" altLang="en-US" sz="2400" dirty="0">
              <a:latin typeface="+mn-lt"/>
            </a:endParaRPr>
          </a:p>
        </p:txBody>
      </p:sp>
    </p:spTree>
    <p:extLst>
      <p:ext uri="{BB962C8B-B14F-4D97-AF65-F5344CB8AC3E}">
        <p14:creationId xmlns:p14="http://schemas.microsoft.com/office/powerpoint/2010/main" val="34413360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Temporal Database Concepts </a:t>
            </a:r>
            <a:r>
              <a:rPr lang="en-US" altLang="en-US" sz="2000" b="0" dirty="0" smtClean="0"/>
              <a:t>(4 of 12)</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Transaction time</a:t>
            </a:r>
          </a:p>
          <a:p>
            <a:pPr lvl="1"/>
            <a:r>
              <a:rPr lang="en-US" altLang="en-US" sz="2400" dirty="0">
                <a:latin typeface="+mn-lt"/>
              </a:rPr>
              <a:t>Value of the system clock when information is valid in the system</a:t>
            </a:r>
          </a:p>
          <a:p>
            <a:r>
              <a:rPr lang="en-US" altLang="en-US" sz="2400" dirty="0">
                <a:latin typeface="+mn-lt"/>
              </a:rPr>
              <a:t>User-defined time</a:t>
            </a:r>
          </a:p>
          <a:p>
            <a:r>
              <a:rPr lang="en-US" altLang="en-US" sz="2400" dirty="0">
                <a:latin typeface="+mn-lt"/>
              </a:rPr>
              <a:t>Bitemporal database</a:t>
            </a:r>
          </a:p>
          <a:p>
            <a:pPr lvl="1"/>
            <a:r>
              <a:rPr lang="en-US" altLang="en-US" sz="2400" dirty="0">
                <a:latin typeface="+mn-lt"/>
              </a:rPr>
              <a:t>Uses valid time and transaction time</a:t>
            </a:r>
          </a:p>
          <a:p>
            <a:r>
              <a:rPr lang="en-US" altLang="en-US" sz="2400" dirty="0">
                <a:latin typeface="+mn-lt"/>
              </a:rPr>
              <a:t>Valid time relations</a:t>
            </a:r>
          </a:p>
          <a:p>
            <a:pPr lvl="1"/>
            <a:r>
              <a:rPr lang="en-US" altLang="en-US" sz="2400" dirty="0">
                <a:latin typeface="+mn-lt"/>
              </a:rPr>
              <a:t>Used to represent history of </a:t>
            </a:r>
            <a:r>
              <a:rPr lang="en-US" altLang="en-US" sz="2400" dirty="0" smtClean="0">
                <a:latin typeface="+mn-lt"/>
              </a:rPr>
              <a:t>changes</a:t>
            </a:r>
            <a:endParaRPr lang="en-US" altLang="en-US" sz="2400" dirty="0">
              <a:latin typeface="+mn-lt"/>
            </a:endParaRPr>
          </a:p>
        </p:txBody>
      </p:sp>
    </p:spTree>
    <p:extLst>
      <p:ext uri="{BB962C8B-B14F-4D97-AF65-F5344CB8AC3E}">
        <p14:creationId xmlns:p14="http://schemas.microsoft.com/office/powerpoint/2010/main" val="6077439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chor="b"/>
          <a:lstStyle/>
          <a:p>
            <a:r>
              <a:rPr lang="en-US" altLang="en-US" sz="3200" dirty="0" smtClean="0"/>
              <a:t>26.1 Active </a:t>
            </a:r>
            <a:r>
              <a:rPr lang="en-US" altLang="en-US" sz="3200" dirty="0"/>
              <a:t>Database Concepts and Triggers</a:t>
            </a:r>
            <a:endParaRPr lang="en-US" sz="3200" dirty="0"/>
          </a:p>
        </p:txBody>
      </p:sp>
      <p:sp>
        <p:nvSpPr>
          <p:cNvPr id="8" name="Text Placeholder 7"/>
          <p:cNvSpPr>
            <a:spLocks noGrp="1"/>
          </p:cNvSpPr>
          <p:nvPr>
            <p:ph type="body" idx="1"/>
          </p:nvPr>
        </p:nvSpPr>
        <p:spPr/>
        <p:txBody>
          <a:bodyPr/>
          <a:lstStyle/>
          <a:p>
            <a:r>
              <a:rPr lang="en-US" sz="2400" dirty="0">
                <a:latin typeface="+mn-lt"/>
              </a:rPr>
              <a:t>Database systems implement rules that specify actions automatically triggered by certain events</a:t>
            </a:r>
          </a:p>
          <a:p>
            <a:r>
              <a:rPr lang="en-US" altLang="en-US" sz="2400" dirty="0">
                <a:latin typeface="+mn-lt"/>
              </a:rPr>
              <a:t>Triggers</a:t>
            </a:r>
          </a:p>
          <a:p>
            <a:pPr lvl="1"/>
            <a:r>
              <a:rPr lang="en-US" sz="2400" dirty="0">
                <a:latin typeface="+mn-lt"/>
              </a:rPr>
              <a:t>Technique for specifying certain types of active rules</a:t>
            </a:r>
          </a:p>
          <a:p>
            <a:r>
              <a:rPr lang="en-US" altLang="en-US" sz="2400" dirty="0">
                <a:latin typeface="+mn-lt"/>
              </a:rPr>
              <a:t>Commercial relational </a:t>
            </a:r>
            <a:r>
              <a:rPr lang="en-US" altLang="en-US" sz="2400" dirty="0" smtClean="0">
                <a:latin typeface="+mn-lt"/>
              </a:rPr>
              <a:t>D</a:t>
            </a:r>
            <a:r>
              <a:rPr lang="en-US" altLang="en-US" sz="100" dirty="0" smtClean="0">
                <a:latin typeface="+mn-lt"/>
              </a:rPr>
              <a:t> </a:t>
            </a:r>
            <a:r>
              <a:rPr lang="en-US" altLang="en-US" sz="2400" dirty="0" smtClean="0">
                <a:latin typeface="+mn-lt"/>
              </a:rPr>
              <a:t>B</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s </a:t>
            </a:r>
            <a:r>
              <a:rPr lang="en-US" altLang="en-US" sz="2400" dirty="0">
                <a:latin typeface="+mn-lt"/>
              </a:rPr>
              <a:t>have various versions of triggers available</a:t>
            </a:r>
          </a:p>
          <a:p>
            <a:pPr lvl="1"/>
            <a:r>
              <a:rPr lang="en-US" altLang="en-US" sz="2400" dirty="0">
                <a:latin typeface="+mn-lt"/>
              </a:rPr>
              <a:t>Oracle syntax used to illustrate </a:t>
            </a:r>
            <a:r>
              <a:rPr lang="en-US" altLang="en-US" sz="2400" dirty="0" smtClean="0">
                <a:latin typeface="+mn-lt"/>
              </a:rPr>
              <a:t>concepts</a:t>
            </a:r>
            <a:endParaRPr lang="en-US" altLang="en-US" sz="2400" dirty="0">
              <a:latin typeface="+mn-lt"/>
            </a:endParaRPr>
          </a:p>
        </p:txBody>
      </p:sp>
    </p:spTree>
    <p:extLst>
      <p:ext uri="{BB962C8B-B14F-4D97-AF65-F5344CB8AC3E}">
        <p14:creationId xmlns:p14="http://schemas.microsoft.com/office/powerpoint/2010/main" val="27037706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096"/>
            <a:ext cx="8229600" cy="1066799"/>
          </a:xfrm>
        </p:spPr>
        <p:txBody>
          <a:bodyPr anchor="b"/>
          <a:lstStyle/>
          <a:p>
            <a:r>
              <a:rPr lang="en-US" altLang="en-US" dirty="0"/>
              <a:t>Temporal Database Concepts </a:t>
            </a:r>
            <a:r>
              <a:rPr lang="en-US" altLang="en-US" sz="2000" b="0" dirty="0" smtClean="0"/>
              <a:t>(5 of 12)</a:t>
            </a:r>
            <a:endParaRPr lang="en-US" sz="2000" b="0" dirty="0"/>
          </a:p>
        </p:txBody>
      </p:sp>
      <p:pic>
        <p:nvPicPr>
          <p:cNvPr id="5" name="Picture 4" descr="An illustration of a temporal relational database for E m p and D e p t tables for tables a Valid time database schema, tables b Transaction time database schema. tables c Bi temporal database schema. Tables a Valid time database schema has E M P V T and D E P T V T tables. E M P V T table has the following columns: Name, S s n, Salary, D, n o, Supervisor s s n, V s t, and V e t. Here, V s t is underlined. D E P T V T table has the following columns: D name, D, no, Total s a l, Manager s s n, V s t, and V e t. Here, D, n o and V s t are underlined. Tables b Transaction time database schema has E M P T T and D E P T T T tables. E M P T T table has the following columns: Name, S s n, Salary, D, n o, Supervisor s s n, T s t, and T e t. Here, S s n and T s t are underlined. D E P T T T table has the following columns: D name, D, no, Total s a l, Manager s s n, T s t, and T e t. Here, D, n o and T s t are underlined. tables c Bitemporal database schema has E M P B T and D E P T B T tables. E M P B T table has the following columns: Name, S s n, Salary, D, n o, Supervisor s s n, V s t, V e t, T s t, and T e t. Here, S s n, V s t and T s t are underlined. D E P T B T table has the following columns: D name, D, n o, Total s a l, Manager s s n, V s t, V e t, T s t, and T e t. Here, D, n o, V s t, and T s t are underlin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058" y="1485212"/>
            <a:ext cx="5330483" cy="3722220"/>
          </a:xfrm>
          <a:prstGeom prst="rect">
            <a:avLst/>
          </a:prstGeom>
        </p:spPr>
      </p:pic>
      <p:sp>
        <p:nvSpPr>
          <p:cNvPr id="4" name="Text Placeholder 3"/>
          <p:cNvSpPr>
            <a:spLocks noGrp="1"/>
          </p:cNvSpPr>
          <p:nvPr>
            <p:ph type="body" idx="1"/>
          </p:nvPr>
        </p:nvSpPr>
        <p:spPr>
          <a:xfrm>
            <a:off x="457200" y="5326304"/>
            <a:ext cx="8229600" cy="1028776"/>
          </a:xfrm>
        </p:spPr>
        <p:txBody>
          <a:bodyPr/>
          <a:lstStyle/>
          <a:p>
            <a:r>
              <a:rPr lang="en-US" sz="1800" b="1" dirty="0">
                <a:latin typeface="+mn-lt"/>
              </a:rPr>
              <a:t>Figure 26.7 </a:t>
            </a:r>
            <a:r>
              <a:rPr lang="en-US" sz="1800" dirty="0">
                <a:latin typeface="+mn-lt"/>
              </a:rPr>
              <a:t>Different types of temporal relational databases (a) Valid time database schema (b) Transaction time database schema (c) Bitemporal database </a:t>
            </a:r>
            <a:r>
              <a:rPr lang="en-US" sz="1800" dirty="0" smtClean="0">
                <a:latin typeface="+mn-lt"/>
              </a:rPr>
              <a:t>schema</a:t>
            </a:r>
            <a:endParaRPr lang="en-US" sz="1800" dirty="0">
              <a:latin typeface="+mn-lt"/>
            </a:endParaRPr>
          </a:p>
        </p:txBody>
      </p:sp>
    </p:spTree>
    <p:extLst>
      <p:ext uri="{BB962C8B-B14F-4D97-AF65-F5344CB8AC3E}">
        <p14:creationId xmlns:p14="http://schemas.microsoft.com/office/powerpoint/2010/main" val="20828015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096"/>
            <a:ext cx="8229600" cy="1066799"/>
          </a:xfrm>
        </p:spPr>
        <p:txBody>
          <a:bodyPr anchor="b"/>
          <a:lstStyle/>
          <a:p>
            <a:r>
              <a:rPr lang="en-US" altLang="en-US" dirty="0"/>
              <a:t>Temporal Database Concepts </a:t>
            </a:r>
            <a:r>
              <a:rPr lang="en-US" altLang="en-US" sz="2000" b="0" dirty="0" smtClean="0"/>
              <a:t>(6 of 12)</a:t>
            </a:r>
            <a:endParaRPr lang="en-US" sz="2000" b="0" dirty="0"/>
          </a:p>
        </p:txBody>
      </p:sp>
      <p:pic>
        <p:nvPicPr>
          <p:cNvPr id="5" name="Picture 4" descr="Two Tables titled E M P V T and D E P T V T represent tuple versions. E M P V T table has 7 rows and 7 columns. The columns have the following headings from left to right. Name, S s n, Salary, D, n o, Supervisor s s n, V s t, V e t. The row entries are as follows. Row 1. Name, Smith. S s n, 1 2 3 4 5 6 7 8 9. Salary, 25,000. D, n o, 5. Supervisor s s n, 3 3 3 4 4 5 5 5 5. V s t, 2002 dash 06 dash 15. V e t, 2003 dash 05 dash 31. Row 2. Name, Smith. S s n, 1 2 3 4 5 6 7 8 9. Salary, 30,000. D, n o, 5. Supervisor s s n, 3 3 3 4 4 5 5 5 5. V s t, 2003 dash 06 dash 01. V e t, Now. Row 3. Name, Wong. S s n, 3 3 3 4 4 5 5 5 5. Salary, 25,000. D, n o, 4. Supervisor s s n, 9 9 9 8 8 7 7 7 7. V s t, 1999 dash 08 dash 20. V e t, 2001 dash 01 dash 31. Row 4. Name, Wong. S s n, 3 3 3 4 4 5 5 5 5. Salary, 30,000. D, n o, 5. Supervisor s s n, 9 9 9 8 8 7 7 7 7. V s t, 2001 dash 02 dash 01. V e t, 2002 dash 03 dash 31. Row 5. Name, Wong. S s n, 3 3 3 4 4 5 5 5 5. Salary, 40,000. D, n o, 5. Supervisor s s n, 8 8 8 6 6 5 5 5 5. V s t, 2002 dash 04 dash 01. V e t, Now. Row 6. Name, Brown. S s n, 2 2 2 4 4 7 7 7 7. Salary, 28,000. D, n o, 4. Supervisor s s n, 9 9 9 8 8 7 7 7 7. V s t, 2001 dash 05 dash 01. V e t, 2002 dash 08 dash 10. Row 7. Name, Narayan. S s n, 6 6 6 8 8 4 4 4 4. Salary, 38,000. D, n o, 5. Supervisor s s n, 3 3 3 4 4 5 5 5 5. V s t, 2002 dash 08 dash 10. V e t, Now. D E P T V T table has 2 rows and 5 columns. The columns have the following headings from left to right. D name, D, n o, Manager s s n, V s t, V e t. The row entries are as follows. Row 1. D name, Research. D, n o, 5. Manager s s n, 8 8 8 6 6 5 5 5 5. V s t, 2001 dash 09 dash 20. V e t, 2002 dash 03 dash 31. Row 2. D name, Research. D, n o, 5. Manager s s n, 3 3 3 4 4 5 5 5 5. V s t, 2002 dash 04 dash 01. V e t, Now."/>
          <p:cNvPicPr>
            <a:picLocks noChangeAspect="1"/>
          </p:cNvPicPr>
          <p:nvPr/>
        </p:nvPicPr>
        <p:blipFill>
          <a:blip r:embed="rId2"/>
          <a:stretch>
            <a:fillRect/>
          </a:stretch>
        </p:blipFill>
        <p:spPr>
          <a:xfrm>
            <a:off x="1749627" y="1670896"/>
            <a:ext cx="5644745" cy="3334852"/>
          </a:xfrm>
          <a:prstGeom prst="rect">
            <a:avLst/>
          </a:prstGeom>
        </p:spPr>
      </p:pic>
      <p:sp>
        <p:nvSpPr>
          <p:cNvPr id="4" name="Text Placeholder 3"/>
          <p:cNvSpPr>
            <a:spLocks noGrp="1"/>
          </p:cNvSpPr>
          <p:nvPr>
            <p:ph type="body" idx="1"/>
          </p:nvPr>
        </p:nvSpPr>
        <p:spPr>
          <a:xfrm>
            <a:off x="457200" y="5351749"/>
            <a:ext cx="7624916" cy="730036"/>
          </a:xfrm>
        </p:spPr>
        <p:txBody>
          <a:bodyPr/>
          <a:lstStyle/>
          <a:p>
            <a:r>
              <a:rPr lang="en-US" sz="1800" b="1" dirty="0">
                <a:latin typeface="+mn-lt"/>
              </a:rPr>
              <a:t>Figure 26.8 </a:t>
            </a:r>
            <a:r>
              <a:rPr lang="en-US" sz="1800" dirty="0">
                <a:latin typeface="+mn-lt"/>
              </a:rPr>
              <a:t>Some tuple versions in the valid time relations </a:t>
            </a:r>
            <a:r>
              <a:rPr lang="en-US" sz="1800" dirty="0" smtClean="0">
                <a:latin typeface="+mn-lt"/>
              </a:rPr>
              <a:t>E</a:t>
            </a:r>
            <a:r>
              <a:rPr lang="en-US" sz="100" dirty="0" smtClean="0">
                <a:latin typeface="+mn-lt"/>
              </a:rPr>
              <a:t> </a:t>
            </a:r>
            <a:r>
              <a:rPr lang="en-US" sz="1800" dirty="0" smtClean="0">
                <a:latin typeface="+mn-lt"/>
              </a:rPr>
              <a:t>M</a:t>
            </a:r>
            <a:r>
              <a:rPr lang="en-US" sz="100" dirty="0" smtClean="0">
                <a:latin typeface="+mn-lt"/>
              </a:rPr>
              <a:t> </a:t>
            </a:r>
            <a:r>
              <a:rPr lang="en-US" sz="1800" dirty="0" smtClean="0">
                <a:latin typeface="+mn-lt"/>
              </a:rPr>
              <a:t>P_V</a:t>
            </a:r>
            <a:r>
              <a:rPr lang="en-US" sz="100" dirty="0" smtClean="0">
                <a:latin typeface="+mn-lt"/>
              </a:rPr>
              <a:t> </a:t>
            </a:r>
            <a:r>
              <a:rPr lang="en-US" sz="1800" dirty="0" smtClean="0">
                <a:latin typeface="+mn-lt"/>
              </a:rPr>
              <a:t>T </a:t>
            </a:r>
            <a:r>
              <a:rPr lang="en-US" sz="1800" dirty="0">
                <a:latin typeface="+mn-lt"/>
              </a:rPr>
              <a:t>and </a:t>
            </a:r>
            <a:r>
              <a:rPr lang="en-US" sz="1800" dirty="0" smtClean="0">
                <a:latin typeface="+mn-lt"/>
              </a:rPr>
              <a:t>D</a:t>
            </a:r>
            <a:r>
              <a:rPr lang="en-US" sz="100" dirty="0" smtClean="0">
                <a:latin typeface="+mn-lt"/>
              </a:rPr>
              <a:t> </a:t>
            </a:r>
            <a:r>
              <a:rPr lang="en-US" sz="1800" dirty="0" smtClean="0">
                <a:latin typeface="+mn-lt"/>
              </a:rPr>
              <a:t>E</a:t>
            </a:r>
            <a:r>
              <a:rPr lang="en-US" sz="100" dirty="0" smtClean="0">
                <a:latin typeface="+mn-lt"/>
              </a:rPr>
              <a:t> </a:t>
            </a:r>
            <a:r>
              <a:rPr lang="en-US" sz="1800" dirty="0" smtClean="0">
                <a:latin typeface="+mn-lt"/>
              </a:rPr>
              <a:t>P</a:t>
            </a:r>
            <a:r>
              <a:rPr lang="en-US" sz="100" dirty="0" smtClean="0">
                <a:latin typeface="+mn-lt"/>
              </a:rPr>
              <a:t> </a:t>
            </a:r>
            <a:r>
              <a:rPr lang="en-US" sz="1800" dirty="0" smtClean="0">
                <a:latin typeface="+mn-lt"/>
              </a:rPr>
              <a:t>T_V</a:t>
            </a:r>
            <a:r>
              <a:rPr lang="en-US" sz="100" dirty="0" smtClean="0">
                <a:latin typeface="+mn-lt"/>
              </a:rPr>
              <a:t> </a:t>
            </a:r>
            <a:r>
              <a:rPr lang="en-US" sz="1800" dirty="0" smtClean="0">
                <a:latin typeface="+mn-lt"/>
              </a:rPr>
              <a:t>T</a:t>
            </a:r>
            <a:endParaRPr lang="en-US" sz="1800" dirty="0">
              <a:latin typeface="+mn-lt"/>
            </a:endParaRPr>
          </a:p>
        </p:txBody>
      </p:sp>
    </p:spTree>
    <p:extLst>
      <p:ext uri="{BB962C8B-B14F-4D97-AF65-F5344CB8AC3E}">
        <p14:creationId xmlns:p14="http://schemas.microsoft.com/office/powerpoint/2010/main" val="11342917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Temporal Database Concepts </a:t>
            </a:r>
            <a:r>
              <a:rPr lang="en-US" altLang="en-US" sz="2000" b="0" dirty="0" smtClean="0"/>
              <a:t>(7 of 12)</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Types of updates</a:t>
            </a:r>
          </a:p>
          <a:p>
            <a:pPr lvl="1"/>
            <a:r>
              <a:rPr lang="en-US" altLang="en-US" sz="2400" dirty="0">
                <a:latin typeface="+mn-lt"/>
              </a:rPr>
              <a:t>Proactive</a:t>
            </a:r>
          </a:p>
          <a:p>
            <a:pPr lvl="1"/>
            <a:r>
              <a:rPr lang="en-US" altLang="en-US" sz="2400" dirty="0">
                <a:latin typeface="+mn-lt"/>
              </a:rPr>
              <a:t>Retroactive</a:t>
            </a:r>
          </a:p>
          <a:p>
            <a:pPr lvl="1"/>
            <a:r>
              <a:rPr lang="en-US" altLang="en-US" sz="2400" dirty="0">
                <a:latin typeface="+mn-lt"/>
              </a:rPr>
              <a:t>Simultaneous</a:t>
            </a:r>
          </a:p>
          <a:p>
            <a:r>
              <a:rPr lang="en-US" altLang="en-US" sz="2400" dirty="0">
                <a:latin typeface="+mn-lt"/>
              </a:rPr>
              <a:t>Timestamp recorded whenever change is applied to database</a:t>
            </a:r>
          </a:p>
          <a:p>
            <a:r>
              <a:rPr lang="en-US" altLang="en-US" sz="2400" dirty="0">
                <a:latin typeface="+mn-lt"/>
              </a:rPr>
              <a:t>Bitemporal relations</a:t>
            </a:r>
          </a:p>
          <a:p>
            <a:pPr lvl="1"/>
            <a:r>
              <a:rPr lang="en-US" altLang="en-US" sz="2400" dirty="0">
                <a:latin typeface="+mn-lt"/>
              </a:rPr>
              <a:t>Application requires both valid time and transaction </a:t>
            </a:r>
            <a:r>
              <a:rPr lang="en-US" altLang="en-US" sz="2400" dirty="0" smtClean="0">
                <a:latin typeface="+mn-lt"/>
              </a:rPr>
              <a:t>time</a:t>
            </a:r>
            <a:endParaRPr lang="en-US" altLang="en-US" sz="2400" dirty="0">
              <a:latin typeface="+mn-lt"/>
            </a:endParaRPr>
          </a:p>
        </p:txBody>
      </p:sp>
    </p:spTree>
    <p:extLst>
      <p:ext uri="{BB962C8B-B14F-4D97-AF65-F5344CB8AC3E}">
        <p14:creationId xmlns:p14="http://schemas.microsoft.com/office/powerpoint/2010/main" val="41438128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Temporal Database Concepts </a:t>
            </a:r>
            <a:r>
              <a:rPr lang="en-US" altLang="en-US" sz="2000" b="0" dirty="0" smtClean="0"/>
              <a:t>(8 of 12)</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Implementation considerations</a:t>
            </a:r>
          </a:p>
          <a:p>
            <a:pPr lvl="1"/>
            <a:r>
              <a:rPr lang="en-US" altLang="en-US" sz="2400" dirty="0">
                <a:latin typeface="+mn-lt"/>
              </a:rPr>
              <a:t>Store all tuples in the same table</a:t>
            </a:r>
          </a:p>
          <a:p>
            <a:pPr lvl="1"/>
            <a:r>
              <a:rPr lang="en-US" altLang="en-US" sz="2400" dirty="0">
                <a:latin typeface="+mn-lt"/>
              </a:rPr>
              <a:t>Create two tables: one for currently valid information and one for the rest</a:t>
            </a:r>
          </a:p>
          <a:p>
            <a:pPr lvl="1"/>
            <a:r>
              <a:rPr lang="en-US" altLang="en-US" sz="2400" dirty="0">
                <a:latin typeface="+mn-lt"/>
              </a:rPr>
              <a:t>Vertically partition temporal relation attributes into separate relations</a:t>
            </a:r>
          </a:p>
          <a:p>
            <a:pPr lvl="2"/>
            <a:r>
              <a:rPr lang="en-US" altLang="en-US" sz="2400" dirty="0">
                <a:latin typeface="+mn-lt"/>
              </a:rPr>
              <a:t>New tuple created whenever any attribute updated</a:t>
            </a:r>
          </a:p>
          <a:p>
            <a:r>
              <a:rPr lang="en-US" altLang="en-US" sz="2400" dirty="0">
                <a:latin typeface="+mn-lt"/>
              </a:rPr>
              <a:t>Append-only database</a:t>
            </a:r>
          </a:p>
          <a:p>
            <a:pPr lvl="1"/>
            <a:r>
              <a:rPr lang="en-US" altLang="en-US" sz="2400" dirty="0">
                <a:latin typeface="+mn-lt"/>
              </a:rPr>
              <a:t>Keeps complete record of changes and </a:t>
            </a:r>
            <a:r>
              <a:rPr lang="en-US" altLang="en-US" sz="2400" dirty="0" smtClean="0">
                <a:latin typeface="+mn-lt"/>
              </a:rPr>
              <a:t>corrections</a:t>
            </a:r>
            <a:endParaRPr lang="en-US" altLang="en-US" sz="2400" dirty="0">
              <a:latin typeface="+mn-lt"/>
            </a:endParaRPr>
          </a:p>
        </p:txBody>
      </p:sp>
    </p:spTree>
    <p:extLst>
      <p:ext uri="{BB962C8B-B14F-4D97-AF65-F5344CB8AC3E}">
        <p14:creationId xmlns:p14="http://schemas.microsoft.com/office/powerpoint/2010/main" val="12067558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Temporal Database Concepts </a:t>
            </a:r>
            <a:r>
              <a:rPr lang="en-US" altLang="en-US" sz="2000" b="0" dirty="0" smtClean="0"/>
              <a:t>(9 of 12)</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Attribute versioning</a:t>
            </a:r>
          </a:p>
          <a:p>
            <a:pPr lvl="1"/>
            <a:r>
              <a:rPr lang="en-US" altLang="en-US" sz="2400" dirty="0">
                <a:latin typeface="+mn-lt"/>
              </a:rPr>
              <a:t>Simple complex object used to store all temporal changes of the object</a:t>
            </a:r>
          </a:p>
          <a:p>
            <a:pPr lvl="1"/>
            <a:r>
              <a:rPr lang="en-US" altLang="en-US" sz="2400" dirty="0">
                <a:latin typeface="+mn-lt"/>
              </a:rPr>
              <a:t>Time-varying attribute</a:t>
            </a:r>
          </a:p>
          <a:p>
            <a:pPr lvl="2"/>
            <a:r>
              <a:rPr lang="en-US" altLang="en-US" sz="2400" dirty="0">
                <a:latin typeface="+mn-lt"/>
              </a:rPr>
              <a:t>Values versioned over time by adding temporal periods to the attribute</a:t>
            </a:r>
          </a:p>
          <a:p>
            <a:pPr lvl="1"/>
            <a:r>
              <a:rPr lang="en-US" altLang="en-US" sz="2400" dirty="0">
                <a:latin typeface="+mn-lt"/>
              </a:rPr>
              <a:t>Non-time-varying attribute</a:t>
            </a:r>
          </a:p>
          <a:p>
            <a:pPr lvl="2"/>
            <a:r>
              <a:rPr lang="en-US" altLang="en-US" sz="2400" dirty="0">
                <a:latin typeface="+mn-lt"/>
              </a:rPr>
              <a:t>Values do not change over </a:t>
            </a:r>
            <a:r>
              <a:rPr lang="en-US" altLang="en-US" sz="2400" dirty="0" smtClean="0">
                <a:latin typeface="+mn-lt"/>
              </a:rPr>
              <a:t>time</a:t>
            </a:r>
            <a:endParaRPr lang="en-US" altLang="en-US" sz="2400" dirty="0">
              <a:latin typeface="+mn-lt"/>
            </a:endParaRPr>
          </a:p>
        </p:txBody>
      </p:sp>
    </p:spTree>
    <p:extLst>
      <p:ext uri="{BB962C8B-B14F-4D97-AF65-F5344CB8AC3E}">
        <p14:creationId xmlns:p14="http://schemas.microsoft.com/office/powerpoint/2010/main" val="33862068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1383030"/>
          </a:xfrm>
        </p:spPr>
        <p:txBody>
          <a:bodyPr anchor="b"/>
          <a:lstStyle/>
          <a:p>
            <a:r>
              <a:rPr lang="en-IN" sz="2800" dirty="0"/>
              <a:t>Figure 26.10 Possible O</a:t>
            </a:r>
            <a:r>
              <a:rPr lang="en-IN" sz="100" dirty="0"/>
              <a:t> </a:t>
            </a:r>
            <a:r>
              <a:rPr lang="en-IN" sz="2800" dirty="0" smtClean="0"/>
              <a:t>D</a:t>
            </a:r>
            <a:r>
              <a:rPr lang="en-IN" sz="100" dirty="0" smtClean="0"/>
              <a:t> </a:t>
            </a:r>
            <a:r>
              <a:rPr lang="en-IN" sz="2800" dirty="0"/>
              <a:t>L Schema for a Temporal Valid Time </a:t>
            </a:r>
            <a:r>
              <a:rPr lang="en-IN" sz="2800" dirty="0" smtClean="0"/>
              <a:t>EMPLOYEE_V</a:t>
            </a:r>
            <a:r>
              <a:rPr lang="en-IN" sz="100" dirty="0" smtClean="0"/>
              <a:t> </a:t>
            </a:r>
            <a:r>
              <a:rPr lang="en-IN" sz="2800" dirty="0" smtClean="0"/>
              <a:t>T </a:t>
            </a:r>
            <a:r>
              <a:rPr lang="en-IN" sz="2800" dirty="0"/>
              <a:t>Object Class Using Attribute Versioning</a:t>
            </a:r>
            <a:endParaRPr lang="en-US" sz="2800" dirty="0"/>
          </a:p>
        </p:txBody>
      </p:sp>
      <p:pic>
        <p:nvPicPr>
          <p:cNvPr id="6" name="Picture 5" descr="Computer code has 28 lines. The lines read as follows. Line 1. class TEMPORAL SALARY. Line 2. left brace attribute Date Valid start time semicolon. Line 3, indented once. attribute Date Valid end time semicolon. Line 4, indented once. attribute float Salary semicolon. Line 5. right brace semicolon. Line 6. class TEMPORAL D E P T. Line 7. left brace attribute Date Valid start time semicolon. Line 8, indented once. attribute Date Valid end time semicolon. Line 9, indented once. attribute DEPARTMENT V T D e p t semicolon. Line 10. right brace semicolon. Line 11. class TEMPORAL SUPERVISOR. Line 12. left brace attribute Date Valid start time semicolon. Line 13, indented once. attribute Date Valid end time semicolon. Line 14, indented once. attribute EMPLOYEE V T Supervisor semicolon. Line 15. right brace semicolon. Line 16. class TEMPORAL LIFESPAN. Line 17. left brace attribute Date Valid start time semicolon. Line 18, indented once. attribute Date Valid end time semicolon. Line 19. right brace semicolon. Line 20. class EMPLOYEE VT. Line 21. left parenthesis extent EMPLOYEES right parenthesis. Line 22. left brace attribute list left angle bracket TEMPORAL LIFESPAN right angle bracket lifespan semicolon. Line 23, indented once. attribute string Name semicolon. Line 24, indented once. attribute string S s n semicolon. Line 25, indented once. attribute list left angle bracket TEMPORAL SALARY right angle bracket S a l history semicolon. Line 26, indented once. attribute list left angle bracket TEMPORAL D E P T right angle bracket D e p t history semicolon. Line 27, indented once. attribute list left angle bracket TEMPORAL SUPERVISOR right angle bracket Supervisor history semicolon. Line 28. right brace semicolon."/>
          <p:cNvPicPr>
            <a:picLocks noChangeAspect="1"/>
          </p:cNvPicPr>
          <p:nvPr/>
        </p:nvPicPr>
        <p:blipFill>
          <a:blip r:embed="rId2"/>
          <a:stretch>
            <a:fillRect/>
          </a:stretch>
        </p:blipFill>
        <p:spPr>
          <a:xfrm>
            <a:off x="2754500" y="1787637"/>
            <a:ext cx="3635001" cy="4543751"/>
          </a:xfrm>
          <a:prstGeom prst="rect">
            <a:avLst/>
          </a:prstGeom>
        </p:spPr>
      </p:pic>
    </p:spTree>
    <p:extLst>
      <p:ext uri="{BB962C8B-B14F-4D97-AF65-F5344CB8AC3E}">
        <p14:creationId xmlns:p14="http://schemas.microsoft.com/office/powerpoint/2010/main" val="7241031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Temporal Database Concepts </a:t>
            </a:r>
            <a:r>
              <a:rPr lang="en-US" altLang="en-US" sz="2000" b="0" dirty="0" smtClean="0"/>
              <a:t>(10 of 12)</a:t>
            </a:r>
            <a:endParaRPr lang="en-US" sz="2000" b="0" dirty="0"/>
          </a:p>
        </p:txBody>
      </p:sp>
      <p:sp>
        <p:nvSpPr>
          <p:cNvPr id="3" name="Text Placeholder 2"/>
          <p:cNvSpPr>
            <a:spLocks noGrp="1"/>
          </p:cNvSpPr>
          <p:nvPr>
            <p:ph type="body" idx="1"/>
          </p:nvPr>
        </p:nvSpPr>
        <p:spPr/>
        <p:txBody>
          <a:bodyPr/>
          <a:lstStyle/>
          <a:p>
            <a:r>
              <a:rPr lang="en-US" altLang="en-US" sz="2400" dirty="0" smtClean="0">
                <a:latin typeface="+mn-lt"/>
              </a:rPr>
              <a:t>T</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Q</a:t>
            </a:r>
            <a:r>
              <a:rPr lang="en-US" altLang="en-US" sz="100" dirty="0" smtClean="0">
                <a:latin typeface="+mn-lt"/>
              </a:rPr>
              <a:t> </a:t>
            </a:r>
            <a:r>
              <a:rPr lang="en-US" altLang="en-US" sz="2400" dirty="0" smtClean="0">
                <a:latin typeface="+mn-lt"/>
              </a:rPr>
              <a:t>L2 </a:t>
            </a:r>
            <a:r>
              <a:rPr lang="en-US" altLang="en-US" sz="2400" dirty="0">
                <a:latin typeface="+mn-lt"/>
              </a:rPr>
              <a:t>language</a:t>
            </a:r>
          </a:p>
          <a:p>
            <a:pPr lvl="1"/>
            <a:r>
              <a:rPr lang="en-US" altLang="en-US" sz="2400" dirty="0">
                <a:latin typeface="+mn-lt"/>
              </a:rPr>
              <a:t>Extends </a:t>
            </a:r>
            <a:r>
              <a:rPr lang="en-US" altLang="en-US" sz="2400" dirty="0" smtClean="0">
                <a:latin typeface="+mn-lt"/>
              </a:rPr>
              <a:t>S</a:t>
            </a:r>
            <a:r>
              <a:rPr lang="en-US" altLang="en-US" sz="100" dirty="0" smtClean="0">
                <a:latin typeface="+mn-lt"/>
              </a:rPr>
              <a:t> </a:t>
            </a:r>
            <a:r>
              <a:rPr lang="en-US" altLang="en-US" sz="2400" dirty="0" smtClean="0">
                <a:latin typeface="+mn-lt"/>
              </a:rPr>
              <a:t>Q</a:t>
            </a:r>
            <a:r>
              <a:rPr lang="en-US" altLang="en-US" sz="100" dirty="0" smtClean="0">
                <a:latin typeface="+mn-lt"/>
              </a:rPr>
              <a:t> </a:t>
            </a:r>
            <a:r>
              <a:rPr lang="en-US" altLang="en-US" sz="2400" dirty="0" smtClean="0">
                <a:latin typeface="+mn-lt"/>
              </a:rPr>
              <a:t>L </a:t>
            </a:r>
            <a:r>
              <a:rPr lang="en-US" altLang="en-US" sz="2400" dirty="0">
                <a:latin typeface="+mn-lt"/>
              </a:rPr>
              <a:t>for querying valid time and transaction time tables</a:t>
            </a:r>
          </a:p>
          <a:p>
            <a:pPr lvl="1"/>
            <a:r>
              <a:rPr lang="en-US" altLang="en-US" sz="2400" dirty="0">
                <a:latin typeface="+mn-lt"/>
              </a:rPr>
              <a:t>Used to specify whether a relation is temporal or nontemporal</a:t>
            </a:r>
          </a:p>
          <a:p>
            <a:r>
              <a:rPr lang="en-US" altLang="en-US" sz="2400" dirty="0">
                <a:latin typeface="+mn-lt"/>
              </a:rPr>
              <a:t>Temporal database query conditions may involve time and attributes</a:t>
            </a:r>
          </a:p>
          <a:p>
            <a:pPr lvl="1"/>
            <a:r>
              <a:rPr lang="en-US" altLang="en-US" sz="2400" dirty="0">
                <a:latin typeface="+mn-lt"/>
              </a:rPr>
              <a:t>Pure time condition involves only time</a:t>
            </a:r>
          </a:p>
          <a:p>
            <a:pPr lvl="1"/>
            <a:r>
              <a:rPr lang="en-US" altLang="en-US" sz="2400" dirty="0">
                <a:latin typeface="+mn-lt"/>
              </a:rPr>
              <a:t>Attribute and time </a:t>
            </a:r>
            <a:r>
              <a:rPr lang="en-US" altLang="en-US" sz="2400" dirty="0" smtClean="0">
                <a:latin typeface="+mn-lt"/>
              </a:rPr>
              <a:t>conditions</a:t>
            </a:r>
            <a:endParaRPr lang="en-US" altLang="en-US" sz="2400" dirty="0">
              <a:latin typeface="+mn-lt"/>
            </a:endParaRPr>
          </a:p>
        </p:txBody>
      </p:sp>
    </p:spTree>
    <p:extLst>
      <p:ext uri="{BB962C8B-B14F-4D97-AF65-F5344CB8AC3E}">
        <p14:creationId xmlns:p14="http://schemas.microsoft.com/office/powerpoint/2010/main" val="5778629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Temporal Database Concepts </a:t>
            </a:r>
            <a:r>
              <a:rPr lang="en-US" altLang="en-US" sz="2000" b="0" dirty="0" smtClean="0"/>
              <a:t>(11 of 12)</a:t>
            </a:r>
            <a:endParaRPr lang="en-US" sz="2000" b="0" dirty="0"/>
          </a:p>
        </p:txBody>
      </p:sp>
      <p:sp>
        <p:nvSpPr>
          <p:cNvPr id="3" name="Text Placeholder 2"/>
          <p:cNvSpPr>
            <a:spLocks noGrp="1"/>
          </p:cNvSpPr>
          <p:nvPr>
            <p:ph type="body" idx="1"/>
          </p:nvPr>
        </p:nvSpPr>
        <p:spPr/>
        <p:txBody>
          <a:bodyPr/>
          <a:lstStyle/>
          <a:p>
            <a:r>
              <a:rPr lang="en-US" altLang="en-US" sz="2200" dirty="0">
                <a:latin typeface="+mn-lt"/>
              </a:rPr>
              <a:t>CREATE TABLE statement</a:t>
            </a:r>
          </a:p>
          <a:p>
            <a:pPr lvl="1"/>
            <a:r>
              <a:rPr lang="en-US" altLang="en-US" sz="2200" dirty="0">
                <a:latin typeface="+mn-lt"/>
              </a:rPr>
              <a:t>Extended with optional AS clause</a:t>
            </a:r>
          </a:p>
          <a:p>
            <a:pPr lvl="1"/>
            <a:r>
              <a:rPr lang="en-US" altLang="en-US" sz="2200" dirty="0">
                <a:latin typeface="+mn-lt"/>
              </a:rPr>
              <a:t>Allows users to declare different </a:t>
            </a:r>
            <a:r>
              <a:rPr lang="en-US" altLang="en-US" sz="2200" dirty="0" smtClean="0">
                <a:latin typeface="+mn-lt"/>
              </a:rPr>
              <a:t>temporal </a:t>
            </a:r>
            <a:r>
              <a:rPr lang="en-US" altLang="en-US" sz="2200" dirty="0">
                <a:latin typeface="+mn-lt"/>
              </a:rPr>
              <a:t>options</a:t>
            </a:r>
          </a:p>
          <a:p>
            <a:pPr lvl="1"/>
            <a:r>
              <a:rPr lang="en-US" altLang="en-US" sz="2200" dirty="0">
                <a:latin typeface="+mn-lt"/>
              </a:rPr>
              <a:t>Examples:</a:t>
            </a:r>
          </a:p>
          <a:p>
            <a:pPr lvl="2"/>
            <a:r>
              <a:rPr lang="en-US" altLang="en-US" sz="2200" dirty="0" smtClean="0">
                <a:latin typeface="+mn-lt"/>
              </a:rPr>
              <a:t> </a:t>
            </a:r>
            <a:endParaRPr lang="en-US" altLang="en-US" sz="2200" dirty="0">
              <a:latin typeface="+mn-lt"/>
            </a:endParaRPr>
          </a:p>
        </p:txBody>
      </p:sp>
      <p:pic>
        <p:nvPicPr>
          <p:cNvPr id="5" name="Picture 4" descr="AS VALID STATE left angle bracket GRANULARITY right angle bracket."/>
          <p:cNvPicPr>
            <a:picLocks noChangeAspect="1"/>
          </p:cNvPicPr>
          <p:nvPr/>
        </p:nvPicPr>
        <p:blipFill rotWithShape="1">
          <a:blip r:embed="rId2"/>
          <a:srcRect l="7146" t="17528" b="26806"/>
          <a:stretch/>
        </p:blipFill>
        <p:spPr>
          <a:xfrm>
            <a:off x="1655064" y="3364991"/>
            <a:ext cx="4755102" cy="329185"/>
          </a:xfrm>
          <a:prstGeom prst="rect">
            <a:avLst/>
          </a:prstGeom>
        </p:spPr>
      </p:pic>
      <p:sp>
        <p:nvSpPr>
          <p:cNvPr id="4" name="Text Placeholder 3"/>
          <p:cNvSpPr>
            <a:spLocks noGrp="1"/>
          </p:cNvSpPr>
          <p:nvPr>
            <p:ph type="body" idx="2"/>
          </p:nvPr>
        </p:nvSpPr>
        <p:spPr>
          <a:xfrm>
            <a:off x="457200" y="3240024"/>
            <a:ext cx="8229600" cy="2959608"/>
          </a:xfrm>
        </p:spPr>
        <p:txBody>
          <a:bodyPr/>
          <a:lstStyle/>
          <a:p>
            <a:pPr marL="1162050" lvl="2" indent="4579938">
              <a:buNone/>
            </a:pPr>
            <a:r>
              <a:rPr lang="en-US" altLang="en-US" sz="2200" dirty="0">
                <a:latin typeface="+mn-lt"/>
              </a:rPr>
              <a:t>(valid time relation with valid time period)</a:t>
            </a:r>
          </a:p>
          <a:p>
            <a:pPr lvl="2"/>
            <a:r>
              <a:rPr lang="en-US" altLang="en-US" sz="2200" dirty="0">
                <a:latin typeface="+mn-lt"/>
              </a:rPr>
              <a:t>AS TRANSACTION (transaction time relation with transaction time period)</a:t>
            </a:r>
          </a:p>
          <a:p>
            <a:r>
              <a:rPr lang="en-US" altLang="en-US" sz="2200" dirty="0">
                <a:latin typeface="+mn-lt"/>
              </a:rPr>
              <a:t>Keywords STATE and EVENT</a:t>
            </a:r>
          </a:p>
          <a:p>
            <a:pPr lvl="1"/>
            <a:r>
              <a:rPr lang="en-US" altLang="en-US" sz="2200" dirty="0">
                <a:latin typeface="+mn-lt"/>
              </a:rPr>
              <a:t>Specify whether a time period or point is associated with valid time </a:t>
            </a:r>
            <a:r>
              <a:rPr lang="en-US" altLang="en-US" sz="2200" dirty="0" smtClean="0">
                <a:latin typeface="+mn-lt"/>
              </a:rPr>
              <a:t>dimension</a:t>
            </a:r>
            <a:endParaRPr lang="en-IN" dirty="0">
              <a:latin typeface="+mn-lt"/>
            </a:endParaRPr>
          </a:p>
        </p:txBody>
      </p:sp>
    </p:spTree>
    <p:extLst>
      <p:ext uri="{BB962C8B-B14F-4D97-AF65-F5344CB8AC3E}">
        <p14:creationId xmlns:p14="http://schemas.microsoft.com/office/powerpoint/2010/main" val="23543540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Temporal Database Concepts </a:t>
            </a:r>
            <a:r>
              <a:rPr lang="en-US" altLang="en-US" sz="2000" b="0" dirty="0" smtClean="0"/>
              <a:t>(12 of 12)</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Time series data</a:t>
            </a:r>
          </a:p>
          <a:p>
            <a:pPr lvl="1"/>
            <a:r>
              <a:rPr lang="en-US" altLang="en-US" sz="2400" dirty="0">
                <a:latin typeface="+mn-lt"/>
              </a:rPr>
              <a:t>Often used in financial, sales, and economics applications</a:t>
            </a:r>
          </a:p>
          <a:p>
            <a:pPr lvl="1"/>
            <a:r>
              <a:rPr lang="en-US" altLang="en-US" sz="2400" dirty="0">
                <a:latin typeface="+mn-lt"/>
              </a:rPr>
              <a:t>Special type of valid event data</a:t>
            </a:r>
          </a:p>
          <a:p>
            <a:pPr lvl="1"/>
            <a:r>
              <a:rPr lang="en-US" altLang="en-US" sz="2400" dirty="0">
                <a:latin typeface="+mn-lt"/>
              </a:rPr>
              <a:t>Event’s time points predetermined according to fixed calendar</a:t>
            </a:r>
          </a:p>
          <a:p>
            <a:pPr lvl="1"/>
            <a:r>
              <a:rPr lang="en-US" altLang="en-US" sz="2400" dirty="0">
                <a:latin typeface="+mn-lt"/>
              </a:rPr>
              <a:t>Managed using specialized time series management systems</a:t>
            </a:r>
          </a:p>
          <a:p>
            <a:pPr lvl="1"/>
            <a:r>
              <a:rPr lang="en-US" altLang="en-US" sz="2400" dirty="0">
                <a:latin typeface="+mn-lt"/>
              </a:rPr>
              <a:t>Supported by some commercial </a:t>
            </a:r>
            <a:r>
              <a:rPr lang="en-US" altLang="en-US" sz="2400" dirty="0" smtClean="0">
                <a:latin typeface="+mn-lt"/>
              </a:rPr>
              <a:t>D</a:t>
            </a:r>
            <a:r>
              <a:rPr lang="en-US" altLang="en-US" sz="100" dirty="0" smtClean="0">
                <a:latin typeface="+mn-lt"/>
              </a:rPr>
              <a:t> </a:t>
            </a:r>
            <a:r>
              <a:rPr lang="en-US" altLang="en-US" sz="2400" dirty="0" smtClean="0">
                <a:latin typeface="+mn-lt"/>
              </a:rPr>
              <a:t>B</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S packages</a:t>
            </a:r>
            <a:endParaRPr lang="en-US" altLang="en-US" sz="2400" dirty="0">
              <a:latin typeface="+mn-lt"/>
            </a:endParaRPr>
          </a:p>
        </p:txBody>
      </p:sp>
    </p:spTree>
    <p:extLst>
      <p:ext uri="{BB962C8B-B14F-4D97-AF65-F5344CB8AC3E}">
        <p14:creationId xmlns:p14="http://schemas.microsoft.com/office/powerpoint/2010/main" val="29344527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t>26.3 Spatial </a:t>
            </a:r>
            <a:r>
              <a:rPr lang="en-US" altLang="en-US" dirty="0"/>
              <a:t>Database </a:t>
            </a:r>
            <a:r>
              <a:rPr lang="en-US" altLang="en-US" dirty="0" smtClean="0"/>
              <a:t>Concepts </a:t>
            </a:r>
            <a:r>
              <a:rPr lang="en-US" altLang="en-US" sz="2000" b="0" dirty="0" smtClean="0"/>
              <a:t>(1 of 8)</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Spatial databases support information about objects in multidimensional space</a:t>
            </a:r>
          </a:p>
          <a:p>
            <a:pPr lvl="1"/>
            <a:r>
              <a:rPr lang="en-US" altLang="en-US" sz="2400" dirty="0">
                <a:latin typeface="+mn-lt"/>
              </a:rPr>
              <a:t>Examples: cartographic databases, geographic information systems, weather information databases</a:t>
            </a:r>
          </a:p>
          <a:p>
            <a:r>
              <a:rPr lang="en-US" altLang="en-US" sz="2400" dirty="0">
                <a:latin typeface="+mn-lt"/>
              </a:rPr>
              <a:t>Spatial relationships among the objects are important</a:t>
            </a:r>
          </a:p>
          <a:p>
            <a:r>
              <a:rPr lang="en-US" altLang="en-US" sz="2400" dirty="0">
                <a:latin typeface="+mn-lt"/>
              </a:rPr>
              <a:t>Optimized to query data such as points, lines, and polygons</a:t>
            </a:r>
          </a:p>
          <a:p>
            <a:pPr lvl="1"/>
            <a:r>
              <a:rPr lang="en-US" altLang="en-US" sz="2400" dirty="0">
                <a:latin typeface="+mn-lt"/>
              </a:rPr>
              <a:t>Spatial </a:t>
            </a:r>
            <a:r>
              <a:rPr lang="en-US" altLang="en-US" sz="2400" dirty="0" smtClean="0">
                <a:latin typeface="+mn-lt"/>
              </a:rPr>
              <a:t>queries</a:t>
            </a:r>
            <a:endParaRPr lang="en-US" altLang="en-US" sz="2400" dirty="0">
              <a:latin typeface="+mn-lt"/>
            </a:endParaRPr>
          </a:p>
        </p:txBody>
      </p:sp>
    </p:spTree>
    <p:extLst>
      <p:ext uri="{BB962C8B-B14F-4D97-AF65-F5344CB8AC3E}">
        <p14:creationId xmlns:p14="http://schemas.microsoft.com/office/powerpoint/2010/main" val="29043468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Generalized Model for Active Databases and Oracle Triggers</a:t>
            </a:r>
            <a:endParaRPr lang="en-US" dirty="0"/>
          </a:p>
        </p:txBody>
      </p:sp>
      <p:sp>
        <p:nvSpPr>
          <p:cNvPr id="3" name="Text Placeholder 2"/>
          <p:cNvSpPr>
            <a:spLocks noGrp="1"/>
          </p:cNvSpPr>
          <p:nvPr>
            <p:ph type="body" idx="1"/>
          </p:nvPr>
        </p:nvSpPr>
        <p:spPr/>
        <p:txBody>
          <a:bodyPr/>
          <a:lstStyle/>
          <a:p>
            <a:r>
              <a:rPr lang="en-US" sz="2200" dirty="0">
                <a:latin typeface="+mn-lt"/>
              </a:rPr>
              <a:t>Event-condition-action </a:t>
            </a:r>
            <a:r>
              <a:rPr lang="en-US" sz="2200" dirty="0" smtClean="0">
                <a:latin typeface="+mn-lt"/>
              </a:rPr>
              <a:t>(E</a:t>
            </a:r>
            <a:r>
              <a:rPr lang="en-US" sz="100" dirty="0" smtClean="0">
                <a:latin typeface="+mn-lt"/>
              </a:rPr>
              <a:t> </a:t>
            </a:r>
            <a:r>
              <a:rPr lang="en-US" sz="2200" dirty="0" smtClean="0">
                <a:latin typeface="+mn-lt"/>
              </a:rPr>
              <a:t>C</a:t>
            </a:r>
            <a:r>
              <a:rPr lang="en-US" sz="100" dirty="0" smtClean="0">
                <a:latin typeface="+mn-lt"/>
              </a:rPr>
              <a:t> </a:t>
            </a:r>
            <a:r>
              <a:rPr lang="en-US" sz="2200" dirty="0" smtClean="0">
                <a:latin typeface="+mn-lt"/>
              </a:rPr>
              <a:t>A) </a:t>
            </a:r>
            <a:r>
              <a:rPr lang="en-US" sz="2200" dirty="0">
                <a:latin typeface="+mn-lt"/>
              </a:rPr>
              <a:t>model</a:t>
            </a:r>
          </a:p>
          <a:p>
            <a:pPr lvl="1"/>
            <a:r>
              <a:rPr lang="en-US" altLang="en-US" sz="2200" dirty="0">
                <a:latin typeface="+mn-lt"/>
              </a:rPr>
              <a:t>Event triggers a rule</a:t>
            </a:r>
          </a:p>
          <a:p>
            <a:pPr lvl="2">
              <a:buFontTx/>
              <a:buChar char="▪"/>
            </a:pPr>
            <a:r>
              <a:rPr lang="en-US" altLang="en-US" sz="2200" dirty="0">
                <a:latin typeface="+mn-lt"/>
              </a:rPr>
              <a:t>Usually database update operations</a:t>
            </a:r>
          </a:p>
          <a:p>
            <a:pPr lvl="1"/>
            <a:r>
              <a:rPr lang="en-US" altLang="en-US" sz="2200" dirty="0">
                <a:latin typeface="+mn-lt"/>
              </a:rPr>
              <a:t>Condition determines whether rule action should be completed</a:t>
            </a:r>
          </a:p>
          <a:p>
            <a:pPr lvl="2"/>
            <a:r>
              <a:rPr lang="en-US" altLang="en-US" sz="2200" dirty="0">
                <a:latin typeface="+mn-lt"/>
              </a:rPr>
              <a:t>Optional</a:t>
            </a:r>
          </a:p>
          <a:p>
            <a:pPr lvl="2"/>
            <a:r>
              <a:rPr lang="en-US" altLang="en-US" sz="2200" dirty="0">
                <a:latin typeface="+mn-lt"/>
              </a:rPr>
              <a:t>Action will complete only if condition evaluates to true</a:t>
            </a:r>
          </a:p>
          <a:p>
            <a:pPr lvl="1"/>
            <a:r>
              <a:rPr lang="en-US" altLang="en-US" sz="2200" dirty="0">
                <a:latin typeface="+mn-lt"/>
              </a:rPr>
              <a:t>Action to be taken</a:t>
            </a:r>
          </a:p>
          <a:p>
            <a:pPr lvl="2"/>
            <a:r>
              <a:rPr lang="en-US" altLang="en-US" sz="2200" dirty="0">
                <a:latin typeface="+mn-lt"/>
              </a:rPr>
              <a:t>Sequence of </a:t>
            </a:r>
            <a:r>
              <a:rPr lang="en-US" altLang="en-US" sz="2200" dirty="0" smtClean="0">
                <a:latin typeface="+mn-lt"/>
              </a:rPr>
              <a:t>S</a:t>
            </a:r>
            <a:r>
              <a:rPr lang="en-US" altLang="en-US" sz="100" dirty="0" smtClean="0">
                <a:latin typeface="+mn-lt"/>
              </a:rPr>
              <a:t> </a:t>
            </a:r>
            <a:r>
              <a:rPr lang="en-US" altLang="en-US" sz="2200" dirty="0" smtClean="0">
                <a:latin typeface="+mn-lt"/>
              </a:rPr>
              <a:t>Q</a:t>
            </a:r>
            <a:r>
              <a:rPr lang="en-US" altLang="en-US" sz="100" dirty="0" smtClean="0">
                <a:latin typeface="+mn-lt"/>
              </a:rPr>
              <a:t> </a:t>
            </a:r>
            <a:r>
              <a:rPr lang="en-US" altLang="en-US" sz="2200" dirty="0" smtClean="0">
                <a:latin typeface="+mn-lt"/>
              </a:rPr>
              <a:t>L </a:t>
            </a:r>
            <a:r>
              <a:rPr lang="en-US" altLang="en-US" sz="2200" dirty="0">
                <a:latin typeface="+mn-lt"/>
              </a:rPr>
              <a:t>statements, transaction, or external </a:t>
            </a:r>
            <a:r>
              <a:rPr lang="en-US" altLang="en-US" sz="2200" dirty="0" smtClean="0">
                <a:latin typeface="+mn-lt"/>
              </a:rPr>
              <a:t>program</a:t>
            </a:r>
            <a:endParaRPr lang="en-US" altLang="en-US" sz="2200" dirty="0">
              <a:latin typeface="+mn-lt"/>
            </a:endParaRPr>
          </a:p>
        </p:txBody>
      </p:sp>
    </p:spTree>
    <p:extLst>
      <p:ext uri="{BB962C8B-B14F-4D97-AF65-F5344CB8AC3E}">
        <p14:creationId xmlns:p14="http://schemas.microsoft.com/office/powerpoint/2010/main" val="24764873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Spatial Database Concepts </a:t>
            </a:r>
            <a:r>
              <a:rPr lang="en-US" altLang="en-US" sz="2000" b="0" dirty="0" smtClean="0"/>
              <a:t>(2 of 8)</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Measurement operations</a:t>
            </a:r>
          </a:p>
          <a:p>
            <a:pPr lvl="1"/>
            <a:r>
              <a:rPr lang="en-US" altLang="en-US" sz="2400" dirty="0">
                <a:latin typeface="+mn-lt"/>
              </a:rPr>
              <a:t>Used to measure global properties of single objects</a:t>
            </a:r>
          </a:p>
          <a:p>
            <a:r>
              <a:rPr lang="en-US" altLang="en-US" sz="2400" dirty="0">
                <a:latin typeface="+mn-lt"/>
              </a:rPr>
              <a:t>Spatial analysis operations</a:t>
            </a:r>
          </a:p>
          <a:p>
            <a:pPr lvl="1"/>
            <a:r>
              <a:rPr lang="en-US" altLang="en-US" sz="2400" dirty="0">
                <a:latin typeface="+mn-lt"/>
              </a:rPr>
              <a:t>Uncover spatial relationships within and </a:t>
            </a:r>
            <a:r>
              <a:rPr lang="en-US" altLang="en-US" sz="2400" dirty="0" smtClean="0">
                <a:latin typeface="+mn-lt"/>
              </a:rPr>
              <a:t>among mapped </a:t>
            </a:r>
            <a:r>
              <a:rPr lang="en-US" altLang="en-US" sz="2400" dirty="0">
                <a:latin typeface="+mn-lt"/>
              </a:rPr>
              <a:t>data layers</a:t>
            </a:r>
          </a:p>
          <a:p>
            <a:r>
              <a:rPr lang="en-US" altLang="en-US" sz="2400" dirty="0">
                <a:latin typeface="+mn-lt"/>
              </a:rPr>
              <a:t>Flow analysis operations</a:t>
            </a:r>
          </a:p>
          <a:p>
            <a:pPr lvl="1"/>
            <a:r>
              <a:rPr lang="en-US" altLang="en-US" sz="2400" dirty="0">
                <a:latin typeface="+mn-lt"/>
              </a:rPr>
              <a:t>Help determine shortest path between two </a:t>
            </a:r>
            <a:r>
              <a:rPr lang="en-US" altLang="en-US" sz="2400" dirty="0" smtClean="0">
                <a:latin typeface="+mn-lt"/>
              </a:rPr>
              <a:t>points</a:t>
            </a:r>
            <a:endParaRPr lang="en-US" altLang="en-US" sz="2400" dirty="0">
              <a:latin typeface="+mn-lt"/>
            </a:endParaRPr>
          </a:p>
        </p:txBody>
      </p:sp>
    </p:spTree>
    <p:extLst>
      <p:ext uri="{BB962C8B-B14F-4D97-AF65-F5344CB8AC3E}">
        <p14:creationId xmlns:p14="http://schemas.microsoft.com/office/powerpoint/2010/main" val="33237911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Spatial Database Concepts </a:t>
            </a:r>
            <a:r>
              <a:rPr lang="en-US" altLang="en-US" sz="2000" b="0" dirty="0" smtClean="0"/>
              <a:t>(3 of 8)</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Location analysis</a:t>
            </a:r>
          </a:p>
          <a:p>
            <a:pPr lvl="1"/>
            <a:r>
              <a:rPr lang="en-US" altLang="en-US" sz="2400" dirty="0">
                <a:latin typeface="+mn-lt"/>
              </a:rPr>
              <a:t>Determine whether given set of points and lines lie within a given polygon</a:t>
            </a:r>
          </a:p>
          <a:p>
            <a:r>
              <a:rPr lang="en-US" altLang="en-US" sz="2400" dirty="0">
                <a:latin typeface="+mn-lt"/>
              </a:rPr>
              <a:t>Digital terrain analysis</a:t>
            </a:r>
          </a:p>
          <a:p>
            <a:pPr lvl="1"/>
            <a:r>
              <a:rPr lang="en-US" altLang="en-US" sz="2400" dirty="0">
                <a:latin typeface="+mn-lt"/>
              </a:rPr>
              <a:t>Used to build three-dimensional </a:t>
            </a:r>
            <a:r>
              <a:rPr lang="en-US" altLang="en-US" sz="2400" dirty="0" smtClean="0">
                <a:latin typeface="+mn-lt"/>
              </a:rPr>
              <a:t>models</a:t>
            </a:r>
            <a:endParaRPr lang="en-US" altLang="en-US" sz="2400" dirty="0">
              <a:latin typeface="+mn-lt"/>
            </a:endParaRPr>
          </a:p>
        </p:txBody>
      </p:sp>
    </p:spTree>
    <p:extLst>
      <p:ext uri="{BB962C8B-B14F-4D97-AF65-F5344CB8AC3E}">
        <p14:creationId xmlns:p14="http://schemas.microsoft.com/office/powerpoint/2010/main" val="26332542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ltLang="en-US" dirty="0"/>
              <a:t>Spatial Database Concepts </a:t>
            </a:r>
            <a:r>
              <a:rPr lang="en-US" altLang="en-US" sz="2000" b="0" dirty="0" smtClean="0"/>
              <a:t>(4 of 8)</a:t>
            </a:r>
            <a:endParaRPr lang="en-US" sz="2000" b="0" dirty="0"/>
          </a:p>
        </p:txBody>
      </p:sp>
      <p:sp>
        <p:nvSpPr>
          <p:cNvPr id="5" name="Text Placeholder 4"/>
          <p:cNvSpPr>
            <a:spLocks noGrp="1"/>
          </p:cNvSpPr>
          <p:nvPr>
            <p:ph type="body" idx="1"/>
          </p:nvPr>
        </p:nvSpPr>
        <p:spPr>
          <a:xfrm>
            <a:off x="457200" y="1600201"/>
            <a:ext cx="8082116" cy="521208"/>
          </a:xfrm>
        </p:spPr>
        <p:txBody>
          <a:bodyPr/>
          <a:lstStyle/>
          <a:p>
            <a:pPr marL="0" indent="0">
              <a:buNone/>
            </a:pPr>
            <a:r>
              <a:rPr lang="en-US" sz="2400" b="1" dirty="0">
                <a:latin typeface="+mn-lt"/>
              </a:rPr>
              <a:t>Table 26.1 </a:t>
            </a:r>
            <a:r>
              <a:rPr lang="en-US" sz="2400" dirty="0">
                <a:latin typeface="+mn-lt"/>
              </a:rPr>
              <a:t>Common types of analysis for spatial </a:t>
            </a:r>
            <a:r>
              <a:rPr lang="en-US" sz="2400" dirty="0" smtClean="0">
                <a:latin typeface="+mn-lt"/>
              </a:rPr>
              <a:t>data</a:t>
            </a:r>
            <a:endParaRPr lang="en-US" sz="2400" dirty="0">
              <a:latin typeface="+mn-lt"/>
            </a:endParaRPr>
          </a:p>
        </p:txBody>
      </p:sp>
      <p:graphicFrame>
        <p:nvGraphicFramePr>
          <p:cNvPr id="2" name="Table 1"/>
          <p:cNvGraphicFramePr>
            <a:graphicFrameLocks noGrp="1"/>
          </p:cNvGraphicFramePr>
          <p:nvPr>
            <p:extLst>
              <p:ext uri="{D42A27DB-BD31-4B8C-83A1-F6EECF244321}">
                <p14:modId xmlns:p14="http://schemas.microsoft.com/office/powerpoint/2010/main" val="1427522633"/>
              </p:ext>
            </p:extLst>
          </p:nvPr>
        </p:nvGraphicFramePr>
        <p:xfrm>
          <a:off x="604684" y="2375408"/>
          <a:ext cx="7934632" cy="3248154"/>
        </p:xfrm>
        <a:graphic>
          <a:graphicData uri="http://schemas.openxmlformats.org/drawingml/2006/table">
            <a:tbl>
              <a:tblPr firstRow="1" bandRow="1">
                <a:tableStyleId>{40F9630F-82C1-40B7-BC3A-925EFCFF5E92}</a:tableStyleId>
              </a:tblPr>
              <a:tblGrid>
                <a:gridCol w="2766202">
                  <a:extLst>
                    <a:ext uri="{9D8B030D-6E8A-4147-A177-3AD203B41FA5}">
                      <a16:colId xmlns:a16="http://schemas.microsoft.com/office/drawing/2014/main" val="1400100841"/>
                    </a:ext>
                  </a:extLst>
                </a:gridCol>
                <a:gridCol w="5168430">
                  <a:extLst>
                    <a:ext uri="{9D8B030D-6E8A-4147-A177-3AD203B41FA5}">
                      <a16:colId xmlns:a16="http://schemas.microsoft.com/office/drawing/2014/main" val="955684001"/>
                    </a:ext>
                  </a:extLst>
                </a:gridCol>
              </a:tblGrid>
              <a:tr h="382136">
                <a:tc>
                  <a:txBody>
                    <a:bodyPr/>
                    <a:lstStyle/>
                    <a:p>
                      <a:r>
                        <a:rPr lang="en-IN" sz="1800" b="1" i="0" u="none" strike="noStrike" cap="none" baseline="0" dirty="0" smtClean="0">
                          <a:solidFill>
                            <a:schemeClr val="dk1"/>
                          </a:solidFill>
                          <a:latin typeface="+mn-lt"/>
                          <a:ea typeface="Arial"/>
                          <a:cs typeface="Arial"/>
                          <a:sym typeface="Arial"/>
                        </a:rPr>
                        <a:t>Analysis Type</a:t>
                      </a:r>
                      <a:endParaRPr lang="en-IN" sz="1800" b="1"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cap="none" baseline="0" dirty="0" smtClean="0">
                          <a:solidFill>
                            <a:schemeClr val="dk1"/>
                          </a:solidFill>
                          <a:latin typeface="+mn-lt"/>
                          <a:ea typeface="Arial"/>
                          <a:cs typeface="Arial"/>
                          <a:sym typeface="Arial"/>
                        </a:rPr>
                        <a:t>Type of Operations and Measurements</a:t>
                      </a:r>
                      <a:endParaRPr lang="en-IN" sz="1800" b="1" dirty="0" smtClean="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59692327"/>
                  </a:ext>
                </a:extLst>
              </a:tr>
              <a:tr h="668737">
                <a:tc>
                  <a:txBody>
                    <a:bodyPr/>
                    <a:lstStyle/>
                    <a:p>
                      <a:r>
                        <a:rPr lang="en-IN" sz="1800" b="0" i="0" u="none" strike="noStrike" cap="none" baseline="0" dirty="0" smtClean="0">
                          <a:solidFill>
                            <a:schemeClr val="dk1"/>
                          </a:solidFill>
                          <a:latin typeface="+mn-lt"/>
                          <a:ea typeface="Arial"/>
                          <a:cs typeface="Arial"/>
                          <a:sym typeface="Arial"/>
                        </a:rPr>
                        <a:t>Measurements</a:t>
                      </a:r>
                      <a:endParaRPr lang="en-IN"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en-IN" sz="1800" b="0" i="0" u="none" strike="noStrike" cap="none" baseline="0" dirty="0" smtClean="0">
                          <a:solidFill>
                            <a:schemeClr val="dk1"/>
                          </a:solidFill>
                          <a:latin typeface="+mn-lt"/>
                          <a:ea typeface="Arial"/>
                          <a:cs typeface="Arial"/>
                          <a:sym typeface="Arial"/>
                        </a:rPr>
                        <a:t>Distance, perimeter, shape, adjacency, and direction</a:t>
                      </a:r>
                      <a:endParaRPr lang="en-IN"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387535239"/>
                  </a:ext>
                </a:extLst>
              </a:tr>
              <a:tr h="668737">
                <a:tc>
                  <a:txBody>
                    <a:bodyPr/>
                    <a:lstStyle/>
                    <a:p>
                      <a:r>
                        <a:rPr lang="en-IN" sz="1800" b="0" i="0" u="none" strike="noStrike" cap="none" baseline="0" dirty="0" smtClean="0">
                          <a:solidFill>
                            <a:schemeClr val="dk1"/>
                          </a:solidFill>
                          <a:latin typeface="+mn-lt"/>
                          <a:ea typeface="Arial"/>
                          <a:cs typeface="Arial"/>
                          <a:sym typeface="Arial"/>
                        </a:rPr>
                        <a:t>Spatial analysis/statistics</a:t>
                      </a:r>
                      <a:endParaRPr lang="en-IN"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en-IN" sz="1800" b="0" i="0" u="none" strike="noStrike" cap="none" baseline="0" dirty="0" smtClean="0">
                          <a:solidFill>
                            <a:schemeClr val="dk1"/>
                          </a:solidFill>
                          <a:latin typeface="+mn-lt"/>
                          <a:ea typeface="Arial"/>
                          <a:cs typeface="Arial"/>
                          <a:sym typeface="Arial"/>
                        </a:rPr>
                        <a:t>Pattern, autocorrelation, and indexes of similarity and topology using spatial and nonspatial data</a:t>
                      </a:r>
                      <a:endParaRPr lang="en-IN"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496882818"/>
                  </a:ext>
                </a:extLst>
              </a:tr>
              <a:tr h="382136">
                <a:tc>
                  <a:txBody>
                    <a:bodyPr/>
                    <a:lstStyle/>
                    <a:p>
                      <a:r>
                        <a:rPr lang="en-IN" sz="1800" b="0" i="0" u="none" strike="noStrike" cap="none" baseline="0" dirty="0" smtClean="0">
                          <a:solidFill>
                            <a:schemeClr val="dk1"/>
                          </a:solidFill>
                          <a:latin typeface="+mn-lt"/>
                          <a:ea typeface="Arial"/>
                          <a:cs typeface="Arial"/>
                          <a:sym typeface="Arial"/>
                        </a:rPr>
                        <a:t>Flow analysis</a:t>
                      </a:r>
                      <a:endParaRPr lang="en-IN"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en-IN" sz="1800" b="0" i="0" u="none" strike="noStrike" cap="none" baseline="0" dirty="0" smtClean="0">
                          <a:solidFill>
                            <a:schemeClr val="dk1"/>
                          </a:solidFill>
                          <a:latin typeface="+mn-lt"/>
                          <a:ea typeface="Arial"/>
                          <a:cs typeface="Arial"/>
                          <a:sym typeface="Arial"/>
                        </a:rPr>
                        <a:t>Connectivity and shortest path</a:t>
                      </a:r>
                      <a:endParaRPr lang="en-IN"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934753329"/>
                  </a:ext>
                </a:extLst>
              </a:tr>
              <a:tr h="382136">
                <a:tc>
                  <a:txBody>
                    <a:bodyPr/>
                    <a:lstStyle/>
                    <a:p>
                      <a:r>
                        <a:rPr lang="en-IN" sz="1800" b="0" i="0" u="none" strike="noStrike" cap="none" baseline="0" dirty="0" smtClean="0">
                          <a:solidFill>
                            <a:schemeClr val="dk1"/>
                          </a:solidFill>
                          <a:latin typeface="+mn-lt"/>
                          <a:ea typeface="Arial"/>
                          <a:cs typeface="Arial"/>
                          <a:sym typeface="Arial"/>
                        </a:rPr>
                        <a:t>Location analysis</a:t>
                      </a:r>
                      <a:endParaRPr lang="en-IN"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en-IN" sz="1800" b="0" i="0" u="none" strike="noStrike" cap="none" baseline="0" dirty="0" smtClean="0">
                          <a:solidFill>
                            <a:schemeClr val="dk1"/>
                          </a:solidFill>
                          <a:latin typeface="+mn-lt"/>
                          <a:ea typeface="Arial"/>
                          <a:cs typeface="Arial"/>
                          <a:sym typeface="Arial"/>
                        </a:rPr>
                        <a:t>Analysis of points and lines within a polygon</a:t>
                      </a:r>
                      <a:endParaRPr lang="en-IN"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4049361387"/>
                  </a:ext>
                </a:extLst>
              </a:tr>
              <a:tr h="382136">
                <a:tc>
                  <a:txBody>
                    <a:bodyPr/>
                    <a:lstStyle/>
                    <a:p>
                      <a:r>
                        <a:rPr lang="en-IN" sz="1800" b="0" i="0" u="none" strike="noStrike" cap="none" baseline="0" dirty="0" smtClean="0">
                          <a:solidFill>
                            <a:schemeClr val="dk1"/>
                          </a:solidFill>
                          <a:latin typeface="+mn-lt"/>
                          <a:ea typeface="Arial"/>
                          <a:cs typeface="Arial"/>
                          <a:sym typeface="Arial"/>
                        </a:rPr>
                        <a:t>Terrain analysis</a:t>
                      </a:r>
                      <a:endParaRPr lang="en-IN"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en-IN" sz="1800" b="0" i="0" u="none" strike="noStrike" cap="none" baseline="0" dirty="0" smtClean="0">
                          <a:solidFill>
                            <a:schemeClr val="dk1"/>
                          </a:solidFill>
                          <a:latin typeface="+mn-lt"/>
                          <a:ea typeface="Arial"/>
                          <a:cs typeface="Arial"/>
                          <a:sym typeface="Arial"/>
                        </a:rPr>
                        <a:t>Slope/aspect, catchment area, drainage network</a:t>
                      </a:r>
                      <a:endParaRPr lang="en-IN"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4155416398"/>
                  </a:ext>
                </a:extLst>
              </a:tr>
              <a:tr h="382136">
                <a:tc>
                  <a:txBody>
                    <a:bodyPr/>
                    <a:lstStyle/>
                    <a:p>
                      <a:r>
                        <a:rPr lang="en-IN" sz="1800" b="0" i="0" u="none" strike="noStrike" cap="none" baseline="0" dirty="0" smtClean="0">
                          <a:solidFill>
                            <a:schemeClr val="dk1"/>
                          </a:solidFill>
                          <a:latin typeface="+mn-lt"/>
                          <a:ea typeface="Arial"/>
                          <a:cs typeface="Arial"/>
                          <a:sym typeface="Arial"/>
                        </a:rPr>
                        <a:t>Search</a:t>
                      </a:r>
                      <a:endParaRPr lang="en-IN"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b="0" i="0" u="none" strike="noStrike" cap="none" baseline="0" dirty="0" smtClean="0">
                          <a:solidFill>
                            <a:schemeClr val="dk1"/>
                          </a:solidFill>
                          <a:latin typeface="+mn-lt"/>
                          <a:ea typeface="Arial"/>
                          <a:cs typeface="Arial"/>
                          <a:sym typeface="Arial"/>
                        </a:rPr>
                        <a:t>Thematic search, search by region</a:t>
                      </a:r>
                      <a:endParaRPr lang="en-IN"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60989493"/>
                  </a:ext>
                </a:extLst>
              </a:tr>
            </a:tbl>
          </a:graphicData>
        </a:graphic>
      </p:graphicFrame>
    </p:spTree>
    <p:extLst>
      <p:ext uri="{BB962C8B-B14F-4D97-AF65-F5344CB8AC3E}">
        <p14:creationId xmlns:p14="http://schemas.microsoft.com/office/powerpoint/2010/main" val="21476747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Spatial Database Concepts </a:t>
            </a:r>
            <a:r>
              <a:rPr lang="en-US" altLang="en-US" sz="2000" b="0" dirty="0" smtClean="0"/>
              <a:t>(5 of 8)</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Spatial data types</a:t>
            </a:r>
          </a:p>
          <a:p>
            <a:pPr lvl="1"/>
            <a:r>
              <a:rPr lang="en-US" altLang="en-US" sz="2400" dirty="0">
                <a:latin typeface="+mn-lt"/>
              </a:rPr>
              <a:t>Map data</a:t>
            </a:r>
          </a:p>
          <a:p>
            <a:pPr lvl="2"/>
            <a:r>
              <a:rPr lang="en-US" altLang="en-US" sz="2400" dirty="0">
                <a:latin typeface="+mn-lt"/>
              </a:rPr>
              <a:t>Geographic or spatial features of objects in a map</a:t>
            </a:r>
          </a:p>
          <a:p>
            <a:pPr lvl="1"/>
            <a:r>
              <a:rPr lang="en-US" altLang="en-US" sz="2400" dirty="0">
                <a:latin typeface="+mn-lt"/>
              </a:rPr>
              <a:t>Attribute data</a:t>
            </a:r>
          </a:p>
          <a:p>
            <a:pPr lvl="2"/>
            <a:r>
              <a:rPr lang="en-US" altLang="en-US" sz="2400" dirty="0">
                <a:latin typeface="+mn-lt"/>
              </a:rPr>
              <a:t>Descriptive data associated with map features</a:t>
            </a:r>
          </a:p>
          <a:p>
            <a:pPr lvl="1"/>
            <a:r>
              <a:rPr lang="en-US" altLang="en-US" sz="2400" dirty="0">
                <a:latin typeface="+mn-lt"/>
              </a:rPr>
              <a:t>Image data</a:t>
            </a:r>
          </a:p>
          <a:p>
            <a:pPr lvl="2"/>
            <a:r>
              <a:rPr lang="en-US" altLang="en-US" sz="2400" dirty="0">
                <a:latin typeface="+mn-lt"/>
              </a:rPr>
              <a:t>Satellite images</a:t>
            </a:r>
          </a:p>
          <a:p>
            <a:r>
              <a:rPr lang="en-US" altLang="en-US" sz="2400" dirty="0">
                <a:latin typeface="+mn-lt"/>
              </a:rPr>
              <a:t>Models of spatial information</a:t>
            </a:r>
          </a:p>
          <a:p>
            <a:pPr lvl="1"/>
            <a:r>
              <a:rPr lang="en-US" altLang="en-US" sz="2400" dirty="0">
                <a:latin typeface="+mn-lt"/>
              </a:rPr>
              <a:t>Field models</a:t>
            </a:r>
          </a:p>
          <a:p>
            <a:pPr lvl="1"/>
            <a:r>
              <a:rPr lang="en-US" altLang="en-US" sz="2400" dirty="0">
                <a:latin typeface="+mn-lt"/>
              </a:rPr>
              <a:t>Object </a:t>
            </a:r>
            <a:r>
              <a:rPr lang="en-US" altLang="en-US" sz="2400" dirty="0" smtClean="0">
                <a:latin typeface="+mn-lt"/>
              </a:rPr>
              <a:t>models</a:t>
            </a:r>
            <a:endParaRPr lang="en-US" altLang="en-US" sz="2400" dirty="0">
              <a:latin typeface="+mn-lt"/>
            </a:endParaRPr>
          </a:p>
        </p:txBody>
      </p:sp>
    </p:spTree>
    <p:extLst>
      <p:ext uri="{BB962C8B-B14F-4D97-AF65-F5344CB8AC3E}">
        <p14:creationId xmlns:p14="http://schemas.microsoft.com/office/powerpoint/2010/main" val="38632691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Spatial Database Concepts </a:t>
            </a:r>
            <a:r>
              <a:rPr lang="en-US" altLang="en-US" sz="2000" b="0" dirty="0" smtClean="0"/>
              <a:t>(6 of 8)</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Spatial operator categories</a:t>
            </a:r>
          </a:p>
          <a:p>
            <a:pPr lvl="1"/>
            <a:r>
              <a:rPr lang="en-US" altLang="en-US" sz="2400" dirty="0">
                <a:latin typeface="+mn-lt"/>
              </a:rPr>
              <a:t>Topological operators</a:t>
            </a:r>
          </a:p>
          <a:p>
            <a:pPr lvl="2"/>
            <a:r>
              <a:rPr lang="en-US" altLang="en-US" sz="2400" dirty="0">
                <a:latin typeface="+mn-lt"/>
              </a:rPr>
              <a:t>Properties do not change when topological transformations applied</a:t>
            </a:r>
          </a:p>
          <a:p>
            <a:pPr lvl="1"/>
            <a:r>
              <a:rPr lang="en-US" altLang="en-US" sz="2400" dirty="0">
                <a:latin typeface="+mn-lt"/>
              </a:rPr>
              <a:t>Projective operators</a:t>
            </a:r>
          </a:p>
          <a:p>
            <a:pPr lvl="2"/>
            <a:r>
              <a:rPr lang="en-US" altLang="en-US" sz="2400" dirty="0">
                <a:latin typeface="+mn-lt"/>
              </a:rPr>
              <a:t>Express concavity/convexity of objects</a:t>
            </a:r>
          </a:p>
          <a:p>
            <a:pPr lvl="1"/>
            <a:r>
              <a:rPr lang="en-US" altLang="en-US" sz="2400" dirty="0">
                <a:latin typeface="+mn-lt"/>
              </a:rPr>
              <a:t>Metric operators</a:t>
            </a:r>
          </a:p>
          <a:p>
            <a:pPr lvl="2"/>
            <a:r>
              <a:rPr lang="en-US" altLang="en-US" sz="2400" dirty="0">
                <a:latin typeface="+mn-lt"/>
              </a:rPr>
              <a:t>Specifically describe object’s geometry</a:t>
            </a:r>
          </a:p>
          <a:p>
            <a:pPr lvl="1"/>
            <a:r>
              <a:rPr lang="en-US" altLang="en-US" sz="2400" dirty="0">
                <a:latin typeface="+mn-lt"/>
              </a:rPr>
              <a:t>Dynamic spatial operators</a:t>
            </a:r>
          </a:p>
          <a:p>
            <a:pPr lvl="2"/>
            <a:r>
              <a:rPr lang="en-US" altLang="en-US" sz="2400" dirty="0">
                <a:latin typeface="+mn-lt"/>
              </a:rPr>
              <a:t>Create, destroy, and </a:t>
            </a:r>
            <a:r>
              <a:rPr lang="en-US" altLang="en-US" sz="2400" dirty="0" smtClean="0">
                <a:latin typeface="+mn-lt"/>
              </a:rPr>
              <a:t>update</a:t>
            </a:r>
            <a:endParaRPr lang="en-US" altLang="en-US" sz="2400" dirty="0">
              <a:latin typeface="+mn-lt"/>
            </a:endParaRPr>
          </a:p>
        </p:txBody>
      </p:sp>
    </p:spTree>
    <p:extLst>
      <p:ext uri="{BB962C8B-B14F-4D97-AF65-F5344CB8AC3E}">
        <p14:creationId xmlns:p14="http://schemas.microsoft.com/office/powerpoint/2010/main" val="15713173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Spatial Database Concepts </a:t>
            </a:r>
            <a:r>
              <a:rPr lang="en-US" altLang="en-US" sz="2000" b="0" dirty="0" smtClean="0"/>
              <a:t>(7 of 8)</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Spatial queries</a:t>
            </a:r>
          </a:p>
          <a:p>
            <a:pPr lvl="1"/>
            <a:r>
              <a:rPr lang="en-US" altLang="en-US" sz="2400" dirty="0">
                <a:latin typeface="+mn-lt"/>
              </a:rPr>
              <a:t>Range queries</a:t>
            </a:r>
          </a:p>
          <a:p>
            <a:pPr lvl="2"/>
            <a:r>
              <a:rPr lang="en-US" altLang="en-US" sz="2400" dirty="0">
                <a:latin typeface="+mn-lt"/>
              </a:rPr>
              <a:t>Example: find all hospitals with the Metropolitan Atlanta city area</a:t>
            </a:r>
          </a:p>
          <a:p>
            <a:pPr lvl="1"/>
            <a:r>
              <a:rPr lang="en-US" altLang="en-US" sz="2400" dirty="0">
                <a:latin typeface="+mn-lt"/>
              </a:rPr>
              <a:t>Nearest neighbor queries</a:t>
            </a:r>
          </a:p>
          <a:p>
            <a:pPr lvl="2"/>
            <a:r>
              <a:rPr lang="en-US" altLang="en-US" sz="2400" dirty="0">
                <a:latin typeface="+mn-lt"/>
              </a:rPr>
              <a:t>Example: find police car nearest location of a crime</a:t>
            </a:r>
          </a:p>
          <a:p>
            <a:pPr lvl="1"/>
            <a:r>
              <a:rPr lang="en-US" altLang="en-US" sz="2400" dirty="0">
                <a:latin typeface="+mn-lt"/>
              </a:rPr>
              <a:t>Spatial joins or overlays</a:t>
            </a:r>
          </a:p>
          <a:p>
            <a:pPr lvl="2"/>
            <a:r>
              <a:rPr lang="en-US" altLang="en-US" sz="2400" dirty="0">
                <a:latin typeface="+mn-lt"/>
              </a:rPr>
              <a:t>Example: find all homes within two miles of a </a:t>
            </a:r>
            <a:r>
              <a:rPr lang="en-US" altLang="en-US" sz="2400" dirty="0" smtClean="0">
                <a:latin typeface="+mn-lt"/>
              </a:rPr>
              <a:t>lake</a:t>
            </a:r>
            <a:endParaRPr lang="en-US" altLang="en-US" sz="2400" dirty="0">
              <a:latin typeface="+mn-lt"/>
            </a:endParaRPr>
          </a:p>
        </p:txBody>
      </p:sp>
    </p:spTree>
    <p:extLst>
      <p:ext uri="{BB962C8B-B14F-4D97-AF65-F5344CB8AC3E}">
        <p14:creationId xmlns:p14="http://schemas.microsoft.com/office/powerpoint/2010/main" val="37328584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Spatial Database Concepts </a:t>
            </a:r>
            <a:r>
              <a:rPr lang="en-US" altLang="en-US" sz="2000" b="0" dirty="0" smtClean="0"/>
              <a:t>(8 of 8)</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Spatial data indexing</a:t>
            </a:r>
          </a:p>
          <a:p>
            <a:pPr lvl="1"/>
            <a:r>
              <a:rPr lang="en-US" altLang="en-US" sz="2400" dirty="0">
                <a:latin typeface="+mn-lt"/>
              </a:rPr>
              <a:t>Grid files</a:t>
            </a:r>
          </a:p>
          <a:p>
            <a:pPr lvl="1"/>
            <a:r>
              <a:rPr lang="en-US" altLang="en-US" sz="2400" dirty="0" smtClean="0">
                <a:latin typeface="+mn-lt"/>
              </a:rPr>
              <a:t>R-trees</a:t>
            </a:r>
            <a:endParaRPr lang="en-US" altLang="en-US" sz="2400" dirty="0">
              <a:latin typeface="+mn-lt"/>
            </a:endParaRPr>
          </a:p>
          <a:p>
            <a:pPr lvl="1"/>
            <a:r>
              <a:rPr lang="en-US" altLang="en-US" sz="2400" dirty="0">
                <a:latin typeface="+mn-lt"/>
              </a:rPr>
              <a:t>Spatial join index</a:t>
            </a:r>
          </a:p>
          <a:p>
            <a:r>
              <a:rPr lang="en-US" altLang="en-US" sz="2400" dirty="0">
                <a:latin typeface="+mn-lt"/>
              </a:rPr>
              <a:t>Spatial data mining techniques</a:t>
            </a:r>
          </a:p>
          <a:p>
            <a:pPr lvl="1"/>
            <a:r>
              <a:rPr lang="en-US" altLang="en-US" sz="2400" dirty="0">
                <a:latin typeface="+mn-lt"/>
              </a:rPr>
              <a:t>Spatial classification</a:t>
            </a:r>
          </a:p>
          <a:p>
            <a:pPr lvl="1"/>
            <a:r>
              <a:rPr lang="en-US" altLang="en-US" sz="2400" dirty="0">
                <a:latin typeface="+mn-lt"/>
              </a:rPr>
              <a:t>Spatial </a:t>
            </a:r>
            <a:r>
              <a:rPr lang="en-US" altLang="en-US" sz="2400" dirty="0" smtClean="0">
                <a:latin typeface="+mn-lt"/>
              </a:rPr>
              <a:t>association</a:t>
            </a:r>
            <a:endParaRPr lang="en-US" altLang="en-US" sz="2400" dirty="0">
              <a:latin typeface="+mn-lt"/>
            </a:endParaRPr>
          </a:p>
          <a:p>
            <a:pPr lvl="1"/>
            <a:r>
              <a:rPr lang="en-US" altLang="en-US" sz="2400" dirty="0">
                <a:latin typeface="+mn-lt"/>
              </a:rPr>
              <a:t>Spatial </a:t>
            </a:r>
            <a:r>
              <a:rPr lang="en-US" altLang="en-US" sz="2400" dirty="0" smtClean="0">
                <a:latin typeface="+mn-lt"/>
              </a:rPr>
              <a:t>clustering</a:t>
            </a:r>
            <a:endParaRPr lang="en-US" altLang="en-US" sz="2400" dirty="0">
              <a:latin typeface="+mn-lt"/>
            </a:endParaRPr>
          </a:p>
        </p:txBody>
      </p:sp>
    </p:spTree>
    <p:extLst>
      <p:ext uri="{BB962C8B-B14F-4D97-AF65-F5344CB8AC3E}">
        <p14:creationId xmlns:p14="http://schemas.microsoft.com/office/powerpoint/2010/main" val="33207940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t>26.4 Multimedia </a:t>
            </a:r>
            <a:r>
              <a:rPr lang="en-US" altLang="en-US" dirty="0"/>
              <a:t>Database </a:t>
            </a:r>
            <a:r>
              <a:rPr lang="en-US" altLang="en-US" dirty="0" smtClean="0"/>
              <a:t>Concepts </a:t>
            </a:r>
            <a:r>
              <a:rPr lang="en-US" altLang="en-US" sz="2000" b="0" dirty="0" smtClean="0"/>
              <a:t>(1 of 2)</a:t>
            </a:r>
            <a:endParaRPr lang="en-US" sz="2000" b="0" dirty="0"/>
          </a:p>
        </p:txBody>
      </p:sp>
      <p:sp>
        <p:nvSpPr>
          <p:cNvPr id="3" name="Text Placeholder 2"/>
          <p:cNvSpPr>
            <a:spLocks noGrp="1"/>
          </p:cNvSpPr>
          <p:nvPr>
            <p:ph type="body" idx="1"/>
          </p:nvPr>
        </p:nvSpPr>
        <p:spPr/>
        <p:txBody>
          <a:bodyPr/>
          <a:lstStyle/>
          <a:p>
            <a:r>
              <a:rPr lang="en-US" sz="2400" dirty="0" smtClean="0">
                <a:latin typeface="+mn-lt"/>
              </a:rPr>
              <a:t>Multimedia databases allow users to store and query images, video, audio, and documents</a:t>
            </a:r>
          </a:p>
          <a:p>
            <a:r>
              <a:rPr lang="en-US" altLang="en-US" sz="2400" dirty="0" smtClean="0">
                <a:latin typeface="+mn-lt"/>
              </a:rPr>
              <a:t>Content-based retrieval</a:t>
            </a:r>
          </a:p>
          <a:p>
            <a:pPr lvl="1"/>
            <a:r>
              <a:rPr lang="en-US" altLang="en-US" sz="2400" dirty="0" smtClean="0">
                <a:latin typeface="+mn-lt"/>
              </a:rPr>
              <a:t>Automatic analysis</a:t>
            </a:r>
          </a:p>
          <a:p>
            <a:pPr lvl="1"/>
            <a:r>
              <a:rPr lang="en-US" altLang="en-US" sz="2400" dirty="0" smtClean="0">
                <a:latin typeface="+mn-lt"/>
              </a:rPr>
              <a:t>Manual identification</a:t>
            </a:r>
          </a:p>
          <a:p>
            <a:pPr lvl="1"/>
            <a:r>
              <a:rPr lang="en-US" altLang="en-US" sz="2400" dirty="0" smtClean="0">
                <a:latin typeface="+mn-lt"/>
              </a:rPr>
              <a:t>Color often used in content-based image retrieval</a:t>
            </a:r>
          </a:p>
          <a:p>
            <a:pPr lvl="1"/>
            <a:r>
              <a:rPr lang="en-US" altLang="en-US" sz="2400" dirty="0" smtClean="0">
                <a:latin typeface="+mn-lt"/>
              </a:rPr>
              <a:t>Texture and shape</a:t>
            </a:r>
          </a:p>
          <a:p>
            <a:r>
              <a:rPr lang="en-US" altLang="en-US" sz="2400" dirty="0" smtClean="0">
                <a:latin typeface="+mn-lt"/>
              </a:rPr>
              <a:t>Object recognition</a:t>
            </a:r>
          </a:p>
          <a:p>
            <a:pPr lvl="1"/>
            <a:r>
              <a:rPr lang="en-US" altLang="en-US" sz="2400" dirty="0" smtClean="0">
                <a:latin typeface="+mn-lt"/>
              </a:rPr>
              <a:t>Scale-invariant feature transform (S</a:t>
            </a:r>
            <a:r>
              <a:rPr lang="en-US" altLang="en-US" sz="100" dirty="0" smtClean="0">
                <a:latin typeface="+mn-lt"/>
              </a:rPr>
              <a:t> </a:t>
            </a:r>
            <a:r>
              <a:rPr lang="en-US" altLang="en-US" sz="2400" dirty="0" smtClean="0">
                <a:latin typeface="+mn-lt"/>
              </a:rPr>
              <a:t>I</a:t>
            </a:r>
            <a:r>
              <a:rPr lang="en-US" altLang="en-US" sz="100" dirty="0" smtClean="0">
                <a:latin typeface="+mn-lt"/>
              </a:rPr>
              <a:t> </a:t>
            </a:r>
            <a:r>
              <a:rPr lang="en-US" altLang="en-US" sz="2400" dirty="0" smtClean="0">
                <a:latin typeface="+mn-lt"/>
              </a:rPr>
              <a:t>F</a:t>
            </a:r>
            <a:r>
              <a:rPr lang="en-US" altLang="en-US" sz="100" dirty="0" smtClean="0">
                <a:latin typeface="+mn-lt"/>
              </a:rPr>
              <a:t> </a:t>
            </a:r>
            <a:r>
              <a:rPr lang="en-US" altLang="en-US" sz="2400" dirty="0" smtClean="0">
                <a:latin typeface="+mn-lt"/>
              </a:rPr>
              <a:t>T) approach</a:t>
            </a:r>
            <a:endParaRPr lang="en-US" altLang="en-US" sz="2400" dirty="0">
              <a:latin typeface="+mn-lt"/>
            </a:endParaRPr>
          </a:p>
        </p:txBody>
      </p:sp>
    </p:spTree>
    <p:extLst>
      <p:ext uri="{BB962C8B-B14F-4D97-AF65-F5344CB8AC3E}">
        <p14:creationId xmlns:p14="http://schemas.microsoft.com/office/powerpoint/2010/main" val="3478128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Multimedia Database Concepts </a:t>
            </a:r>
            <a:r>
              <a:rPr lang="en-US" altLang="en-US" sz="2000" b="0" dirty="0" smtClean="0"/>
              <a:t>(2 of 2)</a:t>
            </a:r>
            <a:endParaRPr lang="en-US" sz="2000" b="0" dirty="0"/>
          </a:p>
        </p:txBody>
      </p:sp>
      <p:sp>
        <p:nvSpPr>
          <p:cNvPr id="3" name="Text Placeholder 2"/>
          <p:cNvSpPr>
            <a:spLocks noGrp="1"/>
          </p:cNvSpPr>
          <p:nvPr>
            <p:ph type="body" idx="1"/>
          </p:nvPr>
        </p:nvSpPr>
        <p:spPr/>
        <p:txBody>
          <a:bodyPr/>
          <a:lstStyle/>
          <a:p>
            <a:r>
              <a:rPr lang="en-US" sz="2400" dirty="0">
                <a:latin typeface="+mn-lt"/>
              </a:rPr>
              <a:t>Semantic tagging of images</a:t>
            </a:r>
          </a:p>
          <a:p>
            <a:pPr lvl="1"/>
            <a:r>
              <a:rPr lang="en-US" altLang="en-US" sz="2400" dirty="0">
                <a:latin typeface="+mn-lt"/>
              </a:rPr>
              <a:t>User-supplied tags</a:t>
            </a:r>
          </a:p>
          <a:p>
            <a:pPr lvl="1"/>
            <a:r>
              <a:rPr lang="en-US" altLang="en-US" sz="2400" dirty="0">
                <a:latin typeface="+mn-lt"/>
              </a:rPr>
              <a:t>Automated generation of image tags</a:t>
            </a:r>
          </a:p>
          <a:p>
            <a:pPr lvl="1"/>
            <a:r>
              <a:rPr lang="en-US" altLang="en-US" sz="2400" dirty="0">
                <a:latin typeface="+mn-lt"/>
              </a:rPr>
              <a:t>Web Ontology Language (</a:t>
            </a:r>
            <a:r>
              <a:rPr lang="en-US" altLang="en-US" sz="2400" dirty="0" smtClean="0">
                <a:latin typeface="+mn-lt"/>
              </a:rPr>
              <a:t>O</a:t>
            </a:r>
            <a:r>
              <a:rPr lang="en-US" altLang="en-US" sz="100" dirty="0" smtClean="0">
                <a:latin typeface="+mn-lt"/>
              </a:rPr>
              <a:t> </a:t>
            </a:r>
            <a:r>
              <a:rPr lang="en-US" altLang="en-US" sz="2400" dirty="0" smtClean="0">
                <a:latin typeface="+mn-lt"/>
              </a:rPr>
              <a:t>W</a:t>
            </a:r>
            <a:r>
              <a:rPr lang="en-US" altLang="en-US" sz="100" dirty="0" smtClean="0">
                <a:latin typeface="+mn-lt"/>
              </a:rPr>
              <a:t> </a:t>
            </a:r>
            <a:r>
              <a:rPr lang="en-US" altLang="en-US" sz="2400" dirty="0" smtClean="0">
                <a:latin typeface="+mn-lt"/>
              </a:rPr>
              <a:t>L</a:t>
            </a:r>
            <a:r>
              <a:rPr lang="en-US" altLang="en-US" sz="2400" dirty="0">
                <a:latin typeface="+mn-lt"/>
              </a:rPr>
              <a:t>) provides concept hierarchy</a:t>
            </a:r>
          </a:p>
          <a:p>
            <a:r>
              <a:rPr lang="en-US" altLang="en-US" sz="2400" dirty="0">
                <a:latin typeface="+mn-lt"/>
              </a:rPr>
              <a:t>Analysis of audio data sources</a:t>
            </a:r>
          </a:p>
          <a:p>
            <a:pPr lvl="1"/>
            <a:r>
              <a:rPr lang="en-US" altLang="en-US" sz="2400" dirty="0">
                <a:latin typeface="+mn-lt"/>
              </a:rPr>
              <a:t>Text-based indexing</a:t>
            </a:r>
          </a:p>
          <a:p>
            <a:pPr lvl="1"/>
            <a:r>
              <a:rPr lang="en-US" altLang="en-US" sz="2400" dirty="0">
                <a:latin typeface="+mn-lt"/>
              </a:rPr>
              <a:t>Content-based </a:t>
            </a:r>
            <a:r>
              <a:rPr lang="en-US" altLang="en-US" sz="2400" dirty="0" smtClean="0">
                <a:latin typeface="+mn-lt"/>
              </a:rPr>
              <a:t>indexing</a:t>
            </a:r>
            <a:endParaRPr lang="en-US" altLang="en-US" sz="2400" dirty="0">
              <a:latin typeface="+mn-lt"/>
            </a:endParaRPr>
          </a:p>
        </p:txBody>
      </p:sp>
    </p:spTree>
    <p:extLst>
      <p:ext uri="{BB962C8B-B14F-4D97-AF65-F5344CB8AC3E}">
        <p14:creationId xmlns:p14="http://schemas.microsoft.com/office/powerpoint/2010/main" val="31977099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229601" cy="1097279"/>
          </a:xfrm>
        </p:spPr>
        <p:txBody>
          <a:bodyPr anchor="b"/>
          <a:lstStyle/>
          <a:p>
            <a:r>
              <a:rPr lang="en-US" altLang="en-US" sz="3200" dirty="0" smtClean="0"/>
              <a:t>26.5 Introduction </a:t>
            </a:r>
            <a:r>
              <a:rPr lang="en-US" altLang="en-US" sz="3200" dirty="0"/>
              <a:t>to Deductive </a:t>
            </a:r>
            <a:r>
              <a:rPr lang="en-US" altLang="en-US" sz="3200" dirty="0" smtClean="0"/>
              <a:t>Databases </a:t>
            </a:r>
            <a:r>
              <a:rPr lang="en-US" altLang="en-US" sz="2000" b="0" dirty="0" smtClean="0"/>
              <a:t>(1 of 4)</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Deductive database uses facts and rules</a:t>
            </a:r>
          </a:p>
          <a:p>
            <a:pPr lvl="1"/>
            <a:r>
              <a:rPr lang="en-US" altLang="en-US" sz="2400" dirty="0">
                <a:latin typeface="+mn-lt"/>
              </a:rPr>
              <a:t>Inference engine can deduce new facts using rules</a:t>
            </a:r>
          </a:p>
          <a:p>
            <a:r>
              <a:rPr lang="en-US" altLang="en-US" sz="2400" dirty="0">
                <a:latin typeface="+mn-lt"/>
              </a:rPr>
              <a:t>Prolog/Datalog notation</a:t>
            </a:r>
          </a:p>
          <a:p>
            <a:pPr lvl="1"/>
            <a:r>
              <a:rPr lang="en-US" sz="2400" dirty="0">
                <a:latin typeface="+mn-lt"/>
              </a:rPr>
              <a:t>Based on providing predicates with unique names</a:t>
            </a:r>
          </a:p>
          <a:p>
            <a:pPr lvl="1"/>
            <a:r>
              <a:rPr lang="en-US" sz="2400" dirty="0">
                <a:latin typeface="+mn-lt"/>
              </a:rPr>
              <a:t>Predicate</a:t>
            </a:r>
            <a:r>
              <a:rPr lang="en-US" sz="2400" b="1" dirty="0">
                <a:latin typeface="+mn-lt"/>
              </a:rPr>
              <a:t> </a:t>
            </a:r>
            <a:r>
              <a:rPr lang="en-US" sz="2400" dirty="0">
                <a:latin typeface="+mn-lt"/>
              </a:rPr>
              <a:t>has an implicit meaning and a fixed number of arguments</a:t>
            </a:r>
          </a:p>
          <a:p>
            <a:pPr lvl="2"/>
            <a:r>
              <a:rPr lang="en-US" altLang="en-US" sz="2400" dirty="0">
                <a:latin typeface="+mn-lt"/>
              </a:rPr>
              <a:t>If arguments are all constant values, predicate states that a certain fact is true</a:t>
            </a:r>
          </a:p>
          <a:p>
            <a:pPr lvl="2"/>
            <a:r>
              <a:rPr lang="en-US" altLang="en-US" sz="2400" dirty="0">
                <a:latin typeface="+mn-lt"/>
              </a:rPr>
              <a:t>If arguments are variables, considered as a query or part of a rule or </a:t>
            </a:r>
            <a:r>
              <a:rPr lang="en-US" altLang="en-US" sz="2400" dirty="0" smtClean="0">
                <a:latin typeface="+mn-lt"/>
              </a:rPr>
              <a:t>constraint</a:t>
            </a:r>
            <a:endParaRPr lang="en-US" altLang="en-US" sz="2400" dirty="0">
              <a:latin typeface="+mn-lt"/>
            </a:endParaRPr>
          </a:p>
        </p:txBody>
      </p:sp>
    </p:spTree>
    <p:extLst>
      <p:ext uri="{BB962C8B-B14F-4D97-AF65-F5344CB8AC3E}">
        <p14:creationId xmlns:p14="http://schemas.microsoft.com/office/powerpoint/2010/main" val="41136680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Example </a:t>
            </a:r>
            <a:r>
              <a:rPr lang="en-US" sz="2000" b="0" dirty="0" smtClean="0"/>
              <a:t>(1 of 2)</a:t>
            </a:r>
            <a:endParaRPr lang="en-US" sz="2000" b="0" dirty="0"/>
          </a:p>
        </p:txBody>
      </p:sp>
      <p:sp>
        <p:nvSpPr>
          <p:cNvPr id="4" name="Text Placeholder 3"/>
          <p:cNvSpPr>
            <a:spLocks noGrp="1"/>
          </p:cNvSpPr>
          <p:nvPr>
            <p:ph type="body" idx="1"/>
          </p:nvPr>
        </p:nvSpPr>
        <p:spPr>
          <a:xfrm>
            <a:off x="457200" y="1600200"/>
            <a:ext cx="8229600" cy="2265808"/>
          </a:xfrm>
        </p:spPr>
        <p:txBody>
          <a:bodyPr/>
          <a:lstStyle/>
          <a:p>
            <a:r>
              <a:rPr lang="en-US" sz="2400" dirty="0">
                <a:latin typeface="+mn-lt"/>
              </a:rPr>
              <a:t>Events that may cause a change in value of Total_sal attribute</a:t>
            </a:r>
          </a:p>
          <a:p>
            <a:pPr lvl="1"/>
            <a:r>
              <a:rPr lang="en-US" sz="2400" dirty="0">
                <a:latin typeface="+mn-lt"/>
              </a:rPr>
              <a:t>Inserting new employee</a:t>
            </a:r>
          </a:p>
          <a:p>
            <a:pPr lvl="1"/>
            <a:r>
              <a:rPr lang="en-US" sz="2400" dirty="0">
                <a:latin typeface="+mn-lt"/>
              </a:rPr>
              <a:t>Changing salary</a:t>
            </a:r>
          </a:p>
          <a:p>
            <a:pPr lvl="1"/>
            <a:r>
              <a:rPr lang="en-US" sz="2400" dirty="0">
                <a:latin typeface="+mn-lt"/>
              </a:rPr>
              <a:t>Reassigning or deleting </a:t>
            </a:r>
            <a:r>
              <a:rPr lang="en-US" sz="2400" dirty="0" smtClean="0">
                <a:latin typeface="+mn-lt"/>
              </a:rPr>
              <a:t>employees</a:t>
            </a:r>
            <a:endParaRPr lang="en-US" sz="2400" dirty="0">
              <a:latin typeface="+mn-lt"/>
            </a:endParaRPr>
          </a:p>
        </p:txBody>
      </p:sp>
      <p:pic>
        <p:nvPicPr>
          <p:cNvPr id="6" name="Picture 5" descr="An illustration of a database with two tables titled, employee and department. Employee table has the following columns: Name, S s n, Salary, D, n o, and Supervisor s s n. Here, S s n is underlined. Department table has the following columns: D name, D, n o, Total s a l, and Manager s s n. Here, D, n o is underlined."/>
          <p:cNvPicPr>
            <a:picLocks noChangeAspect="1"/>
          </p:cNvPicPr>
          <p:nvPr/>
        </p:nvPicPr>
        <p:blipFill>
          <a:blip r:embed="rId2"/>
          <a:stretch>
            <a:fillRect/>
          </a:stretch>
        </p:blipFill>
        <p:spPr>
          <a:xfrm>
            <a:off x="1124141" y="3913537"/>
            <a:ext cx="4756024" cy="1900238"/>
          </a:xfrm>
          <a:prstGeom prst="rect">
            <a:avLst/>
          </a:prstGeom>
        </p:spPr>
      </p:pic>
      <p:sp>
        <p:nvSpPr>
          <p:cNvPr id="5" name="Text Placeholder 4"/>
          <p:cNvSpPr>
            <a:spLocks noGrp="1"/>
          </p:cNvSpPr>
          <p:nvPr>
            <p:ph type="body" idx="2"/>
          </p:nvPr>
        </p:nvSpPr>
        <p:spPr>
          <a:xfrm>
            <a:off x="457200" y="5861304"/>
            <a:ext cx="8229600" cy="448055"/>
          </a:xfrm>
        </p:spPr>
        <p:txBody>
          <a:bodyPr/>
          <a:lstStyle/>
          <a:p>
            <a:pPr marL="0" indent="0">
              <a:buNone/>
            </a:pPr>
            <a:r>
              <a:rPr lang="en-US" sz="1800" b="1" dirty="0">
                <a:latin typeface="+mn-lt"/>
              </a:rPr>
              <a:t>Figure 26.1 </a:t>
            </a:r>
            <a:r>
              <a:rPr lang="en-US" sz="1800" dirty="0">
                <a:latin typeface="+mn-lt"/>
              </a:rPr>
              <a:t>A simplified COMPANY database used for active rule </a:t>
            </a:r>
            <a:r>
              <a:rPr lang="en-US" sz="1800" dirty="0" smtClean="0">
                <a:latin typeface="+mn-lt"/>
              </a:rPr>
              <a:t>examples</a:t>
            </a:r>
            <a:endParaRPr lang="en-US" sz="1800" dirty="0">
              <a:latin typeface="+mn-lt"/>
            </a:endParaRPr>
          </a:p>
        </p:txBody>
      </p:sp>
    </p:spTree>
    <p:extLst>
      <p:ext uri="{BB962C8B-B14F-4D97-AF65-F5344CB8AC3E}">
        <p14:creationId xmlns:p14="http://schemas.microsoft.com/office/powerpoint/2010/main" val="11669086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Prolog Notation and The Supervisory Tree</a:t>
            </a:r>
          </a:p>
        </p:txBody>
      </p:sp>
      <p:pic>
        <p:nvPicPr>
          <p:cNvPr id="5" name="Picture 4" descr="An illustration of a prolog notation of three computer codes titled, facts, rules and queries; and a supervisory tree, with james as top node. Facts is as follows: The code has 8 lines. The lines read as follows. Line 1. SUPERVISE left parenthesis franklin comma john right parenthesis period. Line 2. SUPERVISE left parenthesis franklin comma ramesh right parenthesis period. Line 3. SUPERVISE left parenthesis franklin comma joyce right parenthesis period. Line 4. SUPERVISE left parenthesis jennifer comma alicia right parenthesis period. Line 5. SUPERVISE left parenthesis jennifer comma ahmad right parenthesis period. Line 6. SUPERVISE left parenthesis james comma franklin right parenthesis period. Line 7. SUPERVISE left parenthesis james comma jennifer right parenthesis period. Line 8. incomplete. Rules is as follows: The code has 3 lines. The lines read as follows. Line 1. SUPERIOR left parenthesis X comma Y right parenthesis colon dash SUPERVISE left parenthesis X comma Y right parenthesis period. Line 2. SUPERIOR left parenthesis X comma Y right parenthesis colon dash SUPERVISE left parenthesis X comma Z right parenthesis comma SUPERIOR left parenthesis Z comma Y right parenthesis period. Line 3. SUBORDINATE left parenthesis X comma Y right parenthesis colon dash SUPERIOR left parenthesis Y comma X right parenthesis period. Queries is as follows: The code has 2 lines. The lines read as follows. Line 1. SUPERIOR left parenthesis james comma Y right parenthesis question mark. Line 2. SUPERIOR left parenthesis james comma joyce right parenthesis question mark. Supervisory tree has franklin and Jennifer who come under james. John, Ramesh, and joyce come under franklin; while Alicia and ahmad come under Jennifer. In the above codes, the word incomplete indicates an incomplete line of cod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165" y="1830417"/>
            <a:ext cx="7957081" cy="3493583"/>
          </a:xfrm>
          <a:prstGeom prst="rect">
            <a:avLst/>
          </a:prstGeom>
        </p:spPr>
      </p:pic>
      <p:sp>
        <p:nvSpPr>
          <p:cNvPr id="4" name="Text Placeholder 3"/>
          <p:cNvSpPr>
            <a:spLocks noGrp="1"/>
          </p:cNvSpPr>
          <p:nvPr>
            <p:ph type="body" idx="1"/>
          </p:nvPr>
        </p:nvSpPr>
        <p:spPr>
          <a:xfrm>
            <a:off x="457200" y="5859018"/>
            <a:ext cx="8229600" cy="398566"/>
          </a:xfrm>
        </p:spPr>
        <p:txBody>
          <a:bodyPr/>
          <a:lstStyle/>
          <a:p>
            <a:r>
              <a:rPr lang="en-US" sz="1800" b="1" dirty="0">
                <a:latin typeface="+mn-lt"/>
              </a:rPr>
              <a:t>Figure 26.11 </a:t>
            </a:r>
            <a:r>
              <a:rPr lang="en-US" sz="1800" dirty="0">
                <a:latin typeface="+mn-lt"/>
              </a:rPr>
              <a:t>(a) Prolog notation (b) The supervisory </a:t>
            </a:r>
            <a:r>
              <a:rPr lang="en-US" sz="1800" dirty="0" smtClean="0">
                <a:latin typeface="+mn-lt"/>
              </a:rPr>
              <a:t>tree</a:t>
            </a:r>
            <a:endParaRPr lang="en-US" sz="1800" dirty="0">
              <a:latin typeface="+mn-lt"/>
            </a:endParaRPr>
          </a:p>
        </p:txBody>
      </p:sp>
    </p:spTree>
    <p:extLst>
      <p:ext uri="{BB962C8B-B14F-4D97-AF65-F5344CB8AC3E}">
        <p14:creationId xmlns:p14="http://schemas.microsoft.com/office/powerpoint/2010/main" val="8994699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Introduction to Deductive Databases </a:t>
            </a:r>
            <a:r>
              <a:rPr lang="en-US" altLang="en-US" sz="2000" b="0" dirty="0" smtClean="0"/>
              <a:t>(2 of 4)</a:t>
            </a:r>
            <a:endParaRPr lang="en-US" sz="2000" b="0" dirty="0"/>
          </a:p>
        </p:txBody>
      </p:sp>
      <p:sp>
        <p:nvSpPr>
          <p:cNvPr id="3" name="Text Placeholder 2"/>
          <p:cNvSpPr>
            <a:spLocks noGrp="1"/>
          </p:cNvSpPr>
          <p:nvPr>
            <p:ph type="body" idx="1"/>
          </p:nvPr>
        </p:nvSpPr>
        <p:spPr>
          <a:xfrm>
            <a:off x="457200" y="1600201"/>
            <a:ext cx="8229600" cy="1747684"/>
          </a:xfrm>
        </p:spPr>
        <p:txBody>
          <a:bodyPr/>
          <a:lstStyle/>
          <a:p>
            <a:r>
              <a:rPr lang="en-US" sz="2400" dirty="0">
                <a:latin typeface="+mn-lt"/>
              </a:rPr>
              <a:t>Datalog notation</a:t>
            </a:r>
          </a:p>
          <a:p>
            <a:pPr lvl="1"/>
            <a:r>
              <a:rPr lang="en-US" sz="2400" dirty="0">
                <a:latin typeface="+mn-lt"/>
              </a:rPr>
              <a:t>Program built from basic objects called atomic formulas</a:t>
            </a:r>
          </a:p>
          <a:p>
            <a:pPr lvl="1"/>
            <a:r>
              <a:rPr lang="en-US" sz="2400" dirty="0">
                <a:latin typeface="+mn-lt"/>
              </a:rPr>
              <a:t>Literals of the </a:t>
            </a:r>
            <a:r>
              <a:rPr lang="en-US" sz="2400" dirty="0" smtClean="0">
                <a:latin typeface="+mn-lt"/>
              </a:rPr>
              <a:t>form</a:t>
            </a:r>
            <a:endParaRPr lang="en-US" sz="2400" dirty="0">
              <a:latin typeface="+mn-lt"/>
            </a:endParaRPr>
          </a:p>
        </p:txBody>
      </p:sp>
      <p:graphicFrame>
        <p:nvGraphicFramePr>
          <p:cNvPr id="5" name="Object 4" descr="p left parenthesis a sub 1, a sub 2, ellipsis a sub n right parenthesis "/>
          <p:cNvGraphicFramePr>
            <a:graphicFrameLocks noChangeAspect="1"/>
          </p:cNvGraphicFramePr>
          <p:nvPr>
            <p:extLst>
              <p:ext uri="{D42A27DB-BD31-4B8C-83A1-F6EECF244321}">
                <p14:modId xmlns:p14="http://schemas.microsoft.com/office/powerpoint/2010/main" val="239310400"/>
              </p:ext>
            </p:extLst>
          </p:nvPr>
        </p:nvGraphicFramePr>
        <p:xfrm>
          <a:off x="3960215" y="2922922"/>
          <a:ext cx="1784010" cy="458748"/>
        </p:xfrm>
        <a:graphic>
          <a:graphicData uri="http://schemas.openxmlformats.org/presentationml/2006/ole">
            <mc:AlternateContent xmlns:mc="http://schemas.openxmlformats.org/markup-compatibility/2006">
              <mc:Choice xmlns:v="urn:schemas-microsoft-com:vml" Requires="v">
                <p:oleObj spid="_x0000_s1030" name="Equation" r:id="rId3" imgW="888840" imgH="228600" progId="Equation.DSMT4">
                  <p:embed/>
                </p:oleObj>
              </mc:Choice>
              <mc:Fallback>
                <p:oleObj name="Equation" r:id="rId3" imgW="888840" imgH="228600" progId="Equation.DSMT4">
                  <p:embed/>
                  <p:pic>
                    <p:nvPicPr>
                      <p:cNvPr id="0" name=""/>
                      <p:cNvPicPr/>
                      <p:nvPr/>
                    </p:nvPicPr>
                    <p:blipFill>
                      <a:blip r:embed="rId4"/>
                      <a:stretch>
                        <a:fillRect/>
                      </a:stretch>
                    </p:blipFill>
                    <p:spPr>
                      <a:xfrm>
                        <a:off x="3960215" y="2922922"/>
                        <a:ext cx="1784010" cy="458748"/>
                      </a:xfrm>
                      <a:prstGeom prst="rect">
                        <a:avLst/>
                      </a:prstGeom>
                    </p:spPr>
                  </p:pic>
                </p:oleObj>
              </mc:Fallback>
            </mc:AlternateContent>
          </a:graphicData>
        </a:graphic>
      </p:graphicFrame>
      <p:sp>
        <p:nvSpPr>
          <p:cNvPr id="4" name="Text Placeholder 3"/>
          <p:cNvSpPr>
            <a:spLocks noGrp="1"/>
          </p:cNvSpPr>
          <p:nvPr>
            <p:ph type="body" idx="2"/>
          </p:nvPr>
        </p:nvSpPr>
        <p:spPr>
          <a:xfrm>
            <a:off x="457200" y="3401962"/>
            <a:ext cx="8229600" cy="2836607"/>
          </a:xfrm>
        </p:spPr>
        <p:txBody>
          <a:bodyPr/>
          <a:lstStyle/>
          <a:p>
            <a:pPr lvl="2"/>
            <a:r>
              <a:rPr lang="en-US" sz="2400" dirty="0">
                <a:latin typeface="+mn-lt"/>
              </a:rPr>
              <a:t>p is the predicate name</a:t>
            </a:r>
          </a:p>
          <a:p>
            <a:pPr lvl="2"/>
            <a:r>
              <a:rPr lang="en-US" sz="2400" dirty="0">
                <a:latin typeface="+mn-lt"/>
              </a:rPr>
              <a:t>n is the number of arguments for predicate p</a:t>
            </a:r>
          </a:p>
          <a:p>
            <a:r>
              <a:rPr lang="en-US" sz="2400" dirty="0">
                <a:latin typeface="+mn-lt"/>
              </a:rPr>
              <a:t>Interpretations of rules</a:t>
            </a:r>
          </a:p>
          <a:p>
            <a:pPr lvl="1"/>
            <a:r>
              <a:rPr lang="en-US" sz="2400" dirty="0">
                <a:latin typeface="+mn-lt"/>
              </a:rPr>
              <a:t>Proof-theoretic versus model-theoretic</a:t>
            </a:r>
          </a:p>
          <a:p>
            <a:pPr lvl="1"/>
            <a:r>
              <a:rPr lang="en-US" sz="2400" dirty="0">
                <a:latin typeface="+mn-lt"/>
              </a:rPr>
              <a:t>Deductive axioms</a:t>
            </a:r>
          </a:p>
          <a:p>
            <a:pPr lvl="1"/>
            <a:r>
              <a:rPr lang="en-US" sz="2400" dirty="0">
                <a:latin typeface="+mn-lt"/>
              </a:rPr>
              <a:t>Ground </a:t>
            </a:r>
            <a:r>
              <a:rPr lang="en-US" sz="2400" dirty="0" smtClean="0">
                <a:latin typeface="+mn-lt"/>
              </a:rPr>
              <a:t>axioms</a:t>
            </a:r>
            <a:endParaRPr lang="en-US" sz="2400" dirty="0">
              <a:latin typeface="+mn-lt"/>
            </a:endParaRPr>
          </a:p>
        </p:txBody>
      </p:sp>
    </p:spTree>
    <p:extLst>
      <p:ext uri="{BB962C8B-B14F-4D97-AF65-F5344CB8AC3E}">
        <p14:creationId xmlns:p14="http://schemas.microsoft.com/office/powerpoint/2010/main" val="7920521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096"/>
            <a:ext cx="8229600" cy="1066799"/>
          </a:xfrm>
        </p:spPr>
        <p:txBody>
          <a:bodyPr anchor="b"/>
          <a:lstStyle/>
          <a:p>
            <a:r>
              <a:rPr lang="en-US" altLang="en-US" dirty="0"/>
              <a:t>Introduction to Deductive Databases </a:t>
            </a:r>
            <a:r>
              <a:rPr lang="en-US" altLang="en-US" sz="2000" b="0" dirty="0" smtClean="0"/>
              <a:t>(3 of 4)</a:t>
            </a:r>
            <a:endParaRPr lang="en-US" sz="2000" b="0" dirty="0"/>
          </a:p>
        </p:txBody>
      </p:sp>
      <p:pic>
        <p:nvPicPr>
          <p:cNvPr id="5" name="Picture 4" descr="Computer code has 6 lines. The lines read as follows. Line 1. SUPERIOR left parenthesis X comma Y right parenthesis colon dash SUPERVISE left parenthesis X comma Y right parenthesis period This line is labeled, left parenthesis rule 1 right parenthesis. Line 2. SUPERIOR left parenthesis X comma Y right parenthesis colon dash SUPERVISE left parenthesis X comma Z right parenthesis comma SUPERIOR left parenthesis Z comma Y right parenthesis period This line is labeled, left parenthesis rule 2 right parenthesis. Line 3. SUPERVISE left parenthesis jennifer comma ahmad right parenthesis period This line is labeled, left parenthesis ground axiom comma given right parenthesis. Line 4. SUPERVISE left parenthesis james comma jennifer right parenthesis period This line is labeled, left parenthesis ground axiom comma given right parenthesis. Line 5. SUPERIOR left parenthesis jennifer comma ahmad right parenthesis period This line is labeled, left parenthesis apply rule 1 on 3 right parenthesis. Line 6. SUPERIOR left parenthesis james comma ahmad right parenthesis period This line is labeled, left parenthesis apply rule 2 on 4 and 5 right parenthesis."/>
          <p:cNvPicPr>
            <a:picLocks noChangeAspect="1"/>
          </p:cNvPicPr>
          <p:nvPr/>
        </p:nvPicPr>
        <p:blipFill>
          <a:blip r:embed="rId2"/>
          <a:stretch>
            <a:fillRect/>
          </a:stretch>
        </p:blipFill>
        <p:spPr>
          <a:xfrm>
            <a:off x="750278" y="2074964"/>
            <a:ext cx="7643443" cy="1821515"/>
          </a:xfrm>
          <a:prstGeom prst="rect">
            <a:avLst/>
          </a:prstGeom>
        </p:spPr>
      </p:pic>
      <p:sp>
        <p:nvSpPr>
          <p:cNvPr id="4" name="Text Placeholder 3"/>
          <p:cNvSpPr>
            <a:spLocks noGrp="1"/>
          </p:cNvSpPr>
          <p:nvPr>
            <p:ph type="body" idx="1"/>
          </p:nvPr>
        </p:nvSpPr>
        <p:spPr>
          <a:xfrm>
            <a:off x="457200" y="4883486"/>
            <a:ext cx="8229600" cy="533440"/>
          </a:xfrm>
        </p:spPr>
        <p:txBody>
          <a:bodyPr/>
          <a:lstStyle/>
          <a:p>
            <a:r>
              <a:rPr lang="en-US" sz="2000" b="1" dirty="0">
                <a:latin typeface="+mn-lt"/>
              </a:rPr>
              <a:t>Figure 26.12 </a:t>
            </a:r>
            <a:r>
              <a:rPr lang="en-US" sz="2000" dirty="0">
                <a:latin typeface="+mn-lt"/>
              </a:rPr>
              <a:t>Proving a new </a:t>
            </a:r>
            <a:r>
              <a:rPr lang="en-US" sz="2000" dirty="0" smtClean="0">
                <a:latin typeface="+mn-lt"/>
              </a:rPr>
              <a:t>fact</a:t>
            </a:r>
            <a:endParaRPr lang="en-US" sz="2000" dirty="0">
              <a:latin typeface="+mn-lt"/>
            </a:endParaRPr>
          </a:p>
        </p:txBody>
      </p:sp>
    </p:spTree>
    <p:extLst>
      <p:ext uri="{BB962C8B-B14F-4D97-AF65-F5344CB8AC3E}">
        <p14:creationId xmlns:p14="http://schemas.microsoft.com/office/powerpoint/2010/main" val="7089568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Introduction to Deductive Databases </a:t>
            </a:r>
            <a:r>
              <a:rPr lang="en-US" altLang="en-US" sz="2000" b="0" dirty="0" smtClean="0"/>
              <a:t>(4 of 4)</a:t>
            </a:r>
            <a:endParaRPr lang="en-US" sz="2000" b="0" dirty="0"/>
          </a:p>
        </p:txBody>
      </p:sp>
      <p:sp>
        <p:nvSpPr>
          <p:cNvPr id="3" name="Text Placeholder 2"/>
          <p:cNvSpPr>
            <a:spLocks noGrp="1"/>
          </p:cNvSpPr>
          <p:nvPr>
            <p:ph type="body" idx="1"/>
          </p:nvPr>
        </p:nvSpPr>
        <p:spPr/>
        <p:txBody>
          <a:bodyPr/>
          <a:lstStyle/>
          <a:p>
            <a:r>
              <a:rPr lang="en-US" sz="2400" dirty="0">
                <a:latin typeface="+mn-lt"/>
              </a:rPr>
              <a:t>Safe program or rule</a:t>
            </a:r>
          </a:p>
          <a:p>
            <a:pPr lvl="1"/>
            <a:r>
              <a:rPr lang="en-US" sz="2400" dirty="0">
                <a:latin typeface="+mn-lt"/>
              </a:rPr>
              <a:t>Generates a finite set of facts</a:t>
            </a:r>
          </a:p>
          <a:p>
            <a:r>
              <a:rPr lang="en-US" sz="2400" dirty="0">
                <a:latin typeface="+mn-lt"/>
              </a:rPr>
              <a:t>Nonrecursive query</a:t>
            </a:r>
          </a:p>
          <a:p>
            <a:pPr lvl="1"/>
            <a:r>
              <a:rPr lang="en-US" sz="2400" dirty="0">
                <a:latin typeface="+mn-lt"/>
              </a:rPr>
              <a:t>Includes only nonrecursive </a:t>
            </a:r>
            <a:r>
              <a:rPr lang="en-US" sz="2400" dirty="0" smtClean="0">
                <a:latin typeface="+mn-lt"/>
              </a:rPr>
              <a:t>predicates</a:t>
            </a:r>
            <a:endParaRPr lang="en-US" sz="2400" dirty="0">
              <a:latin typeface="+mn-lt"/>
            </a:endParaRPr>
          </a:p>
        </p:txBody>
      </p:sp>
    </p:spTree>
    <p:extLst>
      <p:ext uri="{BB962C8B-B14F-4D97-AF65-F5344CB8AC3E}">
        <p14:creationId xmlns:p14="http://schemas.microsoft.com/office/powerpoint/2010/main" val="22002563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Use of Relational </a:t>
            </a:r>
            <a:r>
              <a:rPr lang="en-US" dirty="0" smtClean="0"/>
              <a:t>Operations</a:t>
            </a:r>
            <a:endParaRPr lang="en-US" dirty="0"/>
          </a:p>
        </p:txBody>
      </p:sp>
      <p:pic>
        <p:nvPicPr>
          <p:cNvPr id="5" name="Picture 4" descr="Computer code has 17 lines. The lines read as follows. Line 1. R E L ONE left parenthesis A comma B comma C right parenthesis period. Line 2. R E L TWO left parenthesis D comma E comma F right parenthesis period. Line 3. R E L THREE left parenthesis G comma H comma I comma J right parenthesis period. Line 4. SELECT ONE A E Q C left parenthesis X comma Y comma Z right parenthesis colon dash R E L ONE left parenthesis C comma Y comma Z right parenthesis period. Line 5. SELECT ONE B LESS 5 left parenthesis X comma Y comma Z right parenthesis colon dash R E L ONE left parenthesis X comma Y comma Z right parenthesis comma Y less than sign 5 period. Line 6. SELECT ONE A E Q C AND B LESS 5 left parenthesis X comma Y comma Z right parenthesis colon dash R E L ONE left parenthesis C comma Y comma Z right parenthesis comma Y less than sign 5 period. Line 7. SELECT ONE A E Q C OR B LESS 5 left parenthesis X comma Y comma Z right parenthesis colon dash R E L ONE left parenthesis C comma Y comma Z right parenthesis period. Line 8. SELECT ONE A E Q C OR B LESS 5 left parenthesis X comma Y comma Z right parenthesis colon dash R E L ONE left parenthesis X comma Y comma Z right parenthesis comma Y less than sign 5 period. Line 9. PROJECT THREE ON G H left parenthesis W comma X right parenthesis colon dash R E L THREE left parenthesis W comma X comma Y comma Z right parenthesis period. Line 10. UNION ONE TWO left parenthesis X comma Y comma Z right parenthesis colon dash R E L ONE left parenthesis X comma Y comma Z right parenthesis period. Line 11. UNION ONE TWO left parenthesis X comma Y comma Z right parenthesis colon dash R E L TWO left parenthesis X comma Y comma Z right parenthesis period. Line 12. INTERSECT ONE TWO left parenthesis X comma Y comma Z right parenthesis colon dash R E L ONE left parenthesis X comma Y comma Z right parenthesis comma R E L TWO left parenthesis X comma Y comma Z right parenthesis period. Line 13. DIFFERENCE TWO ONE left parenthesis X comma Y comma Z right parenthesis colon dash TWO left parenthesis X comma Y comma Z right parenthesis NOT left parenthesis R E L ONE left parenthesis X comma Y comma Z right parenthesis period. Line 14. CART PROD ONE THREE left parenthesis T comma U comma V comma W comma X comma Y comma Z right parenthesis colon dash. Line 15. R E L ONE left parenthesis T comma U comma V right parenthesis comma R E L THREE left parenthesis W comma X comma Y comma Z right parenthesis period. Line 16. NATURAL JOIN ONE THREE C E Q G left parenthesis U comma V comma W comma X comma Y comma Z right parenthesis colon dash. Line 17. R E L ONE left parenthesis U comma V comma W right parenthesis comma R E L THREE left parenthesis W comma X comma Y comma Z right parenthesis period."/>
          <p:cNvPicPr>
            <a:picLocks noChangeAspect="1"/>
          </p:cNvPicPr>
          <p:nvPr/>
        </p:nvPicPr>
        <p:blipFill>
          <a:blip r:embed="rId2"/>
          <a:stretch>
            <a:fillRect/>
          </a:stretch>
        </p:blipFill>
        <p:spPr>
          <a:xfrm>
            <a:off x="2343502" y="1490758"/>
            <a:ext cx="4456995" cy="3983162"/>
          </a:xfrm>
          <a:prstGeom prst="rect">
            <a:avLst/>
          </a:prstGeom>
        </p:spPr>
      </p:pic>
      <p:sp>
        <p:nvSpPr>
          <p:cNvPr id="4" name="Text Placeholder 3"/>
          <p:cNvSpPr>
            <a:spLocks noGrp="1"/>
          </p:cNvSpPr>
          <p:nvPr>
            <p:ph type="body" idx="1"/>
          </p:nvPr>
        </p:nvSpPr>
        <p:spPr>
          <a:xfrm>
            <a:off x="457200" y="5788152"/>
            <a:ext cx="8229600" cy="469432"/>
          </a:xfrm>
        </p:spPr>
        <p:txBody>
          <a:bodyPr/>
          <a:lstStyle/>
          <a:p>
            <a:r>
              <a:rPr lang="en-US" sz="1800" b="1" dirty="0">
                <a:latin typeface="+mn-lt"/>
              </a:rPr>
              <a:t>Figure 26.16 </a:t>
            </a:r>
            <a:r>
              <a:rPr lang="en-US" sz="1800" dirty="0">
                <a:latin typeface="+mn-lt"/>
              </a:rPr>
              <a:t>Predicates for </a:t>
            </a:r>
            <a:r>
              <a:rPr lang="en-US" sz="1800" dirty="0" smtClean="0">
                <a:latin typeface="+mn-lt"/>
              </a:rPr>
              <a:t>illustrating relational operations</a:t>
            </a:r>
            <a:endParaRPr lang="en-US" sz="1800" dirty="0">
              <a:latin typeface="+mn-lt"/>
            </a:endParaRPr>
          </a:p>
        </p:txBody>
      </p:sp>
    </p:spTree>
    <p:extLst>
      <p:ext uri="{BB962C8B-B14F-4D97-AF65-F5344CB8AC3E}">
        <p14:creationId xmlns:p14="http://schemas.microsoft.com/office/powerpoint/2010/main" val="38886920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t>26.6 Summary</a:t>
            </a:r>
            <a:endParaRPr lang="en-US" dirty="0"/>
          </a:p>
        </p:txBody>
      </p:sp>
      <p:sp>
        <p:nvSpPr>
          <p:cNvPr id="3" name="Text Placeholder 2"/>
          <p:cNvSpPr>
            <a:spLocks noGrp="1"/>
          </p:cNvSpPr>
          <p:nvPr>
            <p:ph type="body" idx="1"/>
          </p:nvPr>
        </p:nvSpPr>
        <p:spPr>
          <a:xfrm>
            <a:off x="457200" y="1600200"/>
            <a:ext cx="8229600" cy="4636008"/>
          </a:xfrm>
        </p:spPr>
        <p:txBody>
          <a:bodyPr/>
          <a:lstStyle/>
          <a:p>
            <a:r>
              <a:rPr lang="en-US" sz="2200" dirty="0">
                <a:latin typeface="+mn-lt"/>
              </a:rPr>
              <a:t>Active databases</a:t>
            </a:r>
          </a:p>
          <a:p>
            <a:pPr lvl="1"/>
            <a:r>
              <a:rPr lang="en-US" sz="2200" dirty="0">
                <a:latin typeface="+mn-lt"/>
              </a:rPr>
              <a:t>Specify active rules</a:t>
            </a:r>
          </a:p>
          <a:p>
            <a:r>
              <a:rPr lang="en-US" altLang="en-US" sz="2200" dirty="0">
                <a:latin typeface="+mn-lt"/>
              </a:rPr>
              <a:t>Temporal databases</a:t>
            </a:r>
          </a:p>
          <a:p>
            <a:pPr lvl="1"/>
            <a:r>
              <a:rPr lang="en-US" altLang="en-US" sz="2200" dirty="0">
                <a:latin typeface="+mn-lt"/>
              </a:rPr>
              <a:t>Involve time concepts</a:t>
            </a:r>
          </a:p>
          <a:p>
            <a:r>
              <a:rPr lang="en-US" altLang="en-US" sz="2200" dirty="0">
                <a:latin typeface="+mn-lt"/>
              </a:rPr>
              <a:t>Spatial databases</a:t>
            </a:r>
          </a:p>
          <a:p>
            <a:pPr lvl="1"/>
            <a:r>
              <a:rPr lang="en-US" altLang="en-US" sz="2200" dirty="0">
                <a:latin typeface="+mn-lt"/>
              </a:rPr>
              <a:t>Involve spatial characteristics</a:t>
            </a:r>
          </a:p>
          <a:p>
            <a:r>
              <a:rPr lang="en-US" altLang="en-US" sz="2200" dirty="0">
                <a:latin typeface="+mn-lt"/>
              </a:rPr>
              <a:t>Multimedia databases</a:t>
            </a:r>
          </a:p>
          <a:p>
            <a:pPr lvl="1"/>
            <a:r>
              <a:rPr lang="en-US" altLang="en-US" sz="2200" dirty="0">
                <a:latin typeface="+mn-lt"/>
              </a:rPr>
              <a:t>Store images, audio, video, documents, and more</a:t>
            </a:r>
          </a:p>
          <a:p>
            <a:r>
              <a:rPr lang="en-US" altLang="en-US" sz="2200" dirty="0">
                <a:latin typeface="+mn-lt"/>
              </a:rPr>
              <a:t>Deductive databases</a:t>
            </a:r>
          </a:p>
          <a:p>
            <a:pPr lvl="1"/>
            <a:r>
              <a:rPr lang="en-US" altLang="en-US" sz="2200" dirty="0">
                <a:latin typeface="+mn-lt"/>
              </a:rPr>
              <a:t>Prolog and Datalog </a:t>
            </a:r>
            <a:r>
              <a:rPr lang="en-US" altLang="en-US" sz="2200" dirty="0" smtClean="0">
                <a:latin typeface="+mn-lt"/>
              </a:rPr>
              <a:t>notation</a:t>
            </a:r>
            <a:endParaRPr lang="en-US" altLang="en-US" sz="2200" dirty="0">
              <a:latin typeface="+mn-lt"/>
            </a:endParaRPr>
          </a:p>
        </p:txBody>
      </p:sp>
    </p:spTree>
    <p:extLst>
      <p:ext uri="{BB962C8B-B14F-4D97-AF65-F5344CB8AC3E}">
        <p14:creationId xmlns:p14="http://schemas.microsoft.com/office/powerpoint/2010/main" val="19825252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solidFill>
                  <a:schemeClr val="lt2"/>
                </a:solidFill>
              </a:rPr>
              <a:t>Copyright</a:t>
            </a:r>
            <a:endParaRPr lang="en-US"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727023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Example </a:t>
            </a:r>
            <a:r>
              <a:rPr lang="en-US" sz="2000" b="0" dirty="0" smtClean="0"/>
              <a:t>(2 of 2)</a:t>
            </a:r>
            <a:endParaRPr lang="en-US" sz="2000" b="0" dirty="0"/>
          </a:p>
        </p:txBody>
      </p:sp>
      <p:sp>
        <p:nvSpPr>
          <p:cNvPr id="3" name="Text Placeholder 2"/>
          <p:cNvSpPr>
            <a:spLocks noGrp="1"/>
          </p:cNvSpPr>
          <p:nvPr>
            <p:ph type="body" idx="1"/>
          </p:nvPr>
        </p:nvSpPr>
        <p:spPr>
          <a:xfrm>
            <a:off x="457200" y="1600201"/>
            <a:ext cx="8229600" cy="3282695"/>
          </a:xfrm>
        </p:spPr>
        <p:txBody>
          <a:bodyPr/>
          <a:lstStyle/>
          <a:p>
            <a:r>
              <a:rPr lang="en-US" sz="2400" dirty="0">
                <a:latin typeface="+mn-lt"/>
              </a:rPr>
              <a:t>Condition to be evaluated</a:t>
            </a:r>
          </a:p>
          <a:p>
            <a:pPr lvl="1"/>
            <a:r>
              <a:rPr lang="en-US" sz="2400" dirty="0">
                <a:latin typeface="+mn-lt"/>
              </a:rPr>
              <a:t>Check that value of </a:t>
            </a:r>
            <a:r>
              <a:rPr lang="en-US" sz="2400" dirty="0" smtClean="0">
                <a:latin typeface="+mn-lt"/>
              </a:rPr>
              <a:t>D</a:t>
            </a:r>
            <a:r>
              <a:rPr lang="en-US" sz="100" dirty="0" smtClean="0">
                <a:latin typeface="+mn-lt"/>
              </a:rPr>
              <a:t> </a:t>
            </a:r>
            <a:r>
              <a:rPr lang="en-US" sz="2400" dirty="0" smtClean="0">
                <a:latin typeface="+mn-lt"/>
              </a:rPr>
              <a:t>n</a:t>
            </a:r>
            <a:r>
              <a:rPr lang="en-US" sz="100" dirty="0" smtClean="0">
                <a:latin typeface="+mn-lt"/>
              </a:rPr>
              <a:t> </a:t>
            </a:r>
            <a:r>
              <a:rPr lang="en-US" sz="2400" dirty="0" smtClean="0">
                <a:latin typeface="+mn-lt"/>
              </a:rPr>
              <a:t>o </a:t>
            </a:r>
            <a:r>
              <a:rPr lang="en-US" sz="2400" dirty="0">
                <a:latin typeface="+mn-lt"/>
              </a:rPr>
              <a:t>attribute is not NULL</a:t>
            </a:r>
          </a:p>
          <a:p>
            <a:r>
              <a:rPr lang="en-US" sz="2400" dirty="0">
                <a:latin typeface="+mn-lt"/>
              </a:rPr>
              <a:t>Action to be taken</a:t>
            </a:r>
          </a:p>
          <a:p>
            <a:pPr lvl="1"/>
            <a:r>
              <a:rPr lang="en-US" sz="2400" dirty="0">
                <a:latin typeface="+mn-lt"/>
              </a:rPr>
              <a:t>Automatically update the value of </a:t>
            </a:r>
            <a:r>
              <a:rPr lang="en-US" sz="2400" dirty="0" smtClean="0">
                <a:latin typeface="+mn-lt"/>
              </a:rPr>
              <a:t>Total_sal</a:t>
            </a:r>
            <a:endParaRPr lang="en-US" sz="2400" dirty="0">
              <a:latin typeface="+mn-lt"/>
            </a:endParaRPr>
          </a:p>
        </p:txBody>
      </p:sp>
    </p:spTree>
    <p:extLst>
      <p:ext uri="{BB962C8B-B14F-4D97-AF65-F5344CB8AC3E}">
        <p14:creationId xmlns:p14="http://schemas.microsoft.com/office/powerpoint/2010/main" val="27478194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IN" dirty="0"/>
              <a:t>Figure 26.2 Specifying Active Rules as Triggers in Oracle </a:t>
            </a:r>
            <a:r>
              <a:rPr lang="en-IN" dirty="0" smtClean="0"/>
              <a:t>Notation </a:t>
            </a:r>
            <a:r>
              <a:rPr lang="en-US" sz="2000" b="0" dirty="0" smtClean="0"/>
              <a:t>(1 of 2)</a:t>
            </a:r>
            <a:endParaRPr lang="en-US" sz="2000" b="0" dirty="0"/>
          </a:p>
        </p:txBody>
      </p:sp>
      <p:sp>
        <p:nvSpPr>
          <p:cNvPr id="5" name="Text Placeholder 4"/>
          <p:cNvSpPr>
            <a:spLocks noGrp="1"/>
          </p:cNvSpPr>
          <p:nvPr>
            <p:ph type="body" idx="1"/>
          </p:nvPr>
        </p:nvSpPr>
        <p:spPr>
          <a:xfrm>
            <a:off x="457200" y="1563624"/>
            <a:ext cx="8229600" cy="932688"/>
          </a:xfrm>
        </p:spPr>
        <p:txBody>
          <a:bodyPr/>
          <a:lstStyle/>
          <a:p>
            <a:r>
              <a:rPr lang="en-US" sz="2400" dirty="0">
                <a:latin typeface="+mn-lt"/>
              </a:rPr>
              <a:t>(a) Triggers for automatically maintaining the consistency of Total_sal of </a:t>
            </a:r>
            <a:r>
              <a:rPr lang="en-US" sz="2400" dirty="0" smtClean="0">
                <a:latin typeface="+mn-lt"/>
              </a:rPr>
              <a:t>DEPARTMENT</a:t>
            </a:r>
            <a:endParaRPr lang="en-US" sz="2400" dirty="0">
              <a:latin typeface="+mn-lt"/>
            </a:endParaRPr>
          </a:p>
        </p:txBody>
      </p:sp>
      <p:pic>
        <p:nvPicPr>
          <p:cNvPr id="6" name="Picture 5" descr="Computer code of five different triggers to execute the following operations: Automatically maintaining the consistency of Total s a l of DEPARTMENT. Computer code has four triggers titled, R 1, R 2, R 3, and R 4. R 1 is as follows: The code has 7 lines. The lines read as follows. Line 1. CREATE TRIGGER Total s a l 1. Line 2. AFTER INSERT ON EMPLOYEE. Line 3. FOR EACH ROW. Line 4. WHEN left parenthesis NEW period D, n o IS NOT NULL right parenthesis. Line 5, indented once. UPDATE DEPARTMENT. Line 6, indented once. SET Total s a l equals Total s a l plus NEW period Salary. Line 7, indented once. WHERE D, n o equals NEW period D, n o semicolon. R 2 is as follows: The code has 7 lines. The lines read as follows. Line 1. CREATE TRIGGER Total s a l 2. Line 2. AFTER UPDATE OF Salary ON EMPLOYEE. Line 3. FOR EACH ROW. Line 4. WHEN left parenthesis NEW period D, n o IS NOT NULL right parenthesis. Line 5, indented once. UPDATE DEPARTMENT. Line 6, indented once. SET Total s a l equals Total s a l plus NEW period Salary minus OLD period Salary. Line 7, indented once. WHERE D, n o equals NEW period D, n o semicolon. R 3 is as follows: The code has 11 lines. The lines read as follows. Line 1. CREATE TRIGGER Total s a l 3. Line 2. AFTER UPDATE OF D, n o ON EMPLOYEE. Line 3. FOR EACH ROW. Line 4, indented once. BEGIN. Line 5, indented once. UPDATE DEPARTMENT. Line 6, indented once. SET Total s a l equals Total s a l plus NEW period Salary. Line 7, indented once. WHERE D, n o equals NEW period D, n o semicolon. Line 8, indented once. UPDATE DEPARTMENT. Line 9, indented once. SET Total s a l equals Total s a l minus OLD period Salary. Line 10, indented once. WHERE D, n o equals OLD period D, n o semicolon. Line 11, indented once. END semicolon. Examples continue on the next image."/>
          <p:cNvPicPr>
            <a:picLocks noChangeAspect="1"/>
          </p:cNvPicPr>
          <p:nvPr/>
        </p:nvPicPr>
        <p:blipFill>
          <a:blip r:embed="rId3"/>
          <a:stretch>
            <a:fillRect/>
          </a:stretch>
        </p:blipFill>
        <p:spPr>
          <a:xfrm>
            <a:off x="2868137" y="2525808"/>
            <a:ext cx="3407725" cy="3935035"/>
          </a:xfrm>
          <a:prstGeom prst="rect">
            <a:avLst/>
          </a:prstGeom>
        </p:spPr>
      </p:pic>
    </p:spTree>
    <p:extLst>
      <p:ext uri="{BB962C8B-B14F-4D97-AF65-F5344CB8AC3E}">
        <p14:creationId xmlns:p14="http://schemas.microsoft.com/office/powerpoint/2010/main" val="17751647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IN" dirty="0"/>
              <a:t>Figure 26.2 Specifying Active Rules as Triggers in Oracle </a:t>
            </a:r>
            <a:r>
              <a:rPr lang="en-IN" dirty="0" smtClean="0"/>
              <a:t>Notation </a:t>
            </a:r>
            <a:r>
              <a:rPr lang="en-US" sz="2000" b="0" dirty="0" smtClean="0"/>
              <a:t>(2 of 2)</a:t>
            </a:r>
            <a:endParaRPr lang="en-US" sz="2000" b="0" dirty="0"/>
          </a:p>
        </p:txBody>
      </p:sp>
      <p:sp>
        <p:nvSpPr>
          <p:cNvPr id="5" name="Text Placeholder 4"/>
          <p:cNvSpPr>
            <a:spLocks noGrp="1"/>
          </p:cNvSpPr>
          <p:nvPr>
            <p:ph type="body" idx="1"/>
          </p:nvPr>
        </p:nvSpPr>
        <p:spPr>
          <a:xfrm>
            <a:off x="457200" y="1582544"/>
            <a:ext cx="8229600" cy="916856"/>
          </a:xfrm>
        </p:spPr>
        <p:txBody>
          <a:bodyPr/>
          <a:lstStyle/>
          <a:p>
            <a:r>
              <a:rPr lang="en-US" sz="2400" dirty="0">
                <a:latin typeface="+mn-lt"/>
              </a:rPr>
              <a:t>(b) Trigger for comparing an employee’s salary with that of his or her </a:t>
            </a:r>
            <a:r>
              <a:rPr lang="en-US" sz="2400" dirty="0" smtClean="0">
                <a:latin typeface="+mn-lt"/>
              </a:rPr>
              <a:t>supervisor</a:t>
            </a:r>
            <a:endParaRPr lang="en-US" sz="2400" dirty="0">
              <a:latin typeface="+mn-lt"/>
            </a:endParaRPr>
          </a:p>
        </p:txBody>
      </p:sp>
      <p:pic>
        <p:nvPicPr>
          <p:cNvPr id="6" name="Picture 5" descr="Continuing from the previous image. R 4 is as follows: The code has 7 lines. The lines read as follows. Line 1. CREATE TRIGGER Total s a l 4. Line 2. AFTER DELETE ON EMPLOYEE. Line 3. FOR EACH ROW. Line 4. WHEN left parenthesis OLD period D, n o IS NOT NULL right parenthesis. Line 5, indented once. UPDATE DEPARTMENT. Line 6, indented once. SET Total s a l equals Total s a l minus OLD period Salary. Line 7, indented once. WHERE D, n o equals OLD period D, n o semicolon. Computer code has a trigger titled, R 5 which is as follows: The code has 7 lines. The lines read as follows. Line 1. CREATE TRIGGER Inform supervisor 1. Line 2. BEFORE INSERT OR UPDATE OF Salary comma Supervisor s s n. Line 3, indented once. ON EMPLOYEE. Line 4. FOR EACH ROW. Line 5. WHEN left parenthesis NEW period Salary greater than sign left parenthesis SELECT Salary FROM EMPLOYEE. Line 6, indented 3 times. WHERE S s n equals NEW period Supervisor s s n right parenthesis right parenthesis. Line 7, indented twice. inform supervisor left parenthesis NEW period Supervisor s s n comma NEW period S s n right parenthesis semicolon."/>
          <p:cNvPicPr>
            <a:picLocks noChangeAspect="1"/>
          </p:cNvPicPr>
          <p:nvPr/>
        </p:nvPicPr>
        <p:blipFill>
          <a:blip r:embed="rId2"/>
          <a:stretch>
            <a:fillRect/>
          </a:stretch>
        </p:blipFill>
        <p:spPr>
          <a:xfrm>
            <a:off x="1638300" y="2691092"/>
            <a:ext cx="5867400" cy="3646752"/>
          </a:xfrm>
          <a:prstGeom prst="rect">
            <a:avLst/>
          </a:prstGeom>
        </p:spPr>
      </p:pic>
    </p:spTree>
    <p:extLst>
      <p:ext uri="{BB962C8B-B14F-4D97-AF65-F5344CB8AC3E}">
        <p14:creationId xmlns:p14="http://schemas.microsoft.com/office/powerpoint/2010/main" val="17863929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Design and Implementation Issues for Active </a:t>
            </a:r>
            <a:r>
              <a:rPr lang="en-US" dirty="0" smtClean="0"/>
              <a:t>Databases </a:t>
            </a:r>
            <a:r>
              <a:rPr lang="en-US" sz="2000" b="0" dirty="0" smtClean="0"/>
              <a:t>(1 of 4)</a:t>
            </a:r>
            <a:endParaRPr lang="en-US" sz="2000" b="0" dirty="0"/>
          </a:p>
        </p:txBody>
      </p:sp>
      <p:sp>
        <p:nvSpPr>
          <p:cNvPr id="3" name="Text Placeholder 2"/>
          <p:cNvSpPr>
            <a:spLocks noGrp="1"/>
          </p:cNvSpPr>
          <p:nvPr>
            <p:ph type="body" idx="1"/>
          </p:nvPr>
        </p:nvSpPr>
        <p:spPr/>
        <p:txBody>
          <a:bodyPr/>
          <a:lstStyle/>
          <a:p>
            <a:r>
              <a:rPr lang="en-US" sz="2400" dirty="0">
                <a:latin typeface="+mn-lt"/>
              </a:rPr>
              <a:t>Deactivated rule</a:t>
            </a:r>
          </a:p>
          <a:p>
            <a:pPr lvl="1"/>
            <a:r>
              <a:rPr lang="en-US" sz="2400" dirty="0">
                <a:latin typeface="+mn-lt"/>
              </a:rPr>
              <a:t>Will not be triggered by the triggering event</a:t>
            </a:r>
          </a:p>
          <a:p>
            <a:r>
              <a:rPr lang="en-US" sz="2400" dirty="0">
                <a:latin typeface="+mn-lt"/>
              </a:rPr>
              <a:t>Activate command</a:t>
            </a:r>
          </a:p>
          <a:p>
            <a:pPr lvl="1"/>
            <a:r>
              <a:rPr lang="en-US" sz="2400" dirty="0">
                <a:latin typeface="+mn-lt"/>
              </a:rPr>
              <a:t>Makes the rule active again</a:t>
            </a:r>
          </a:p>
          <a:p>
            <a:r>
              <a:rPr lang="en-US" sz="2400" dirty="0">
                <a:latin typeface="+mn-lt"/>
              </a:rPr>
              <a:t>Drop command</a:t>
            </a:r>
          </a:p>
          <a:p>
            <a:pPr lvl="1"/>
            <a:r>
              <a:rPr lang="en-US" sz="2400" dirty="0">
                <a:latin typeface="+mn-lt"/>
              </a:rPr>
              <a:t>Deletes the rule from the system</a:t>
            </a:r>
          </a:p>
          <a:p>
            <a:r>
              <a:rPr lang="en-US" sz="2400" dirty="0">
                <a:latin typeface="+mn-lt"/>
              </a:rPr>
              <a:t>Approach: group rules into rule sets</a:t>
            </a:r>
          </a:p>
          <a:p>
            <a:pPr lvl="1"/>
            <a:r>
              <a:rPr lang="en-US" sz="2400" dirty="0">
                <a:latin typeface="+mn-lt"/>
              </a:rPr>
              <a:t>Entire rule set can be activated, deactivated, or </a:t>
            </a:r>
            <a:r>
              <a:rPr lang="en-US" sz="2400" dirty="0" smtClean="0">
                <a:latin typeface="+mn-lt"/>
              </a:rPr>
              <a:t>dropped</a:t>
            </a:r>
            <a:endParaRPr lang="en-US" sz="2400" dirty="0">
              <a:latin typeface="+mn-lt"/>
            </a:endParaRPr>
          </a:p>
        </p:txBody>
      </p:sp>
    </p:spTree>
    <p:extLst>
      <p:ext uri="{BB962C8B-B14F-4D97-AF65-F5344CB8AC3E}">
        <p14:creationId xmlns:p14="http://schemas.microsoft.com/office/powerpoint/2010/main" val="2559153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Design and Implementation Issues for Active Databases </a:t>
            </a:r>
            <a:r>
              <a:rPr lang="en-US" sz="2000" b="0" dirty="0" smtClean="0"/>
              <a:t>(2 of 4)</a:t>
            </a:r>
            <a:endParaRPr lang="en-US" sz="2000" b="0" dirty="0"/>
          </a:p>
        </p:txBody>
      </p:sp>
      <p:sp>
        <p:nvSpPr>
          <p:cNvPr id="3" name="Text Placeholder 2"/>
          <p:cNvSpPr>
            <a:spLocks noGrp="1"/>
          </p:cNvSpPr>
          <p:nvPr>
            <p:ph type="body" idx="1"/>
          </p:nvPr>
        </p:nvSpPr>
        <p:spPr/>
        <p:txBody>
          <a:bodyPr/>
          <a:lstStyle/>
          <a:p>
            <a:r>
              <a:rPr lang="en-US" sz="2400" dirty="0">
                <a:latin typeface="+mn-lt"/>
              </a:rPr>
              <a:t>Timing of action</a:t>
            </a:r>
          </a:p>
          <a:p>
            <a:pPr lvl="1"/>
            <a:r>
              <a:rPr lang="en-US" sz="2400" dirty="0">
                <a:latin typeface="+mn-lt"/>
              </a:rPr>
              <a:t>Before trigger executes trigger before executing event that caused the trigger</a:t>
            </a:r>
          </a:p>
          <a:p>
            <a:pPr lvl="1"/>
            <a:r>
              <a:rPr lang="en-US" sz="2400" dirty="0">
                <a:latin typeface="+mn-lt"/>
              </a:rPr>
              <a:t>After trigger executes trigger after executing the event</a:t>
            </a:r>
          </a:p>
          <a:p>
            <a:pPr lvl="1"/>
            <a:r>
              <a:rPr lang="en-US" sz="2400" dirty="0">
                <a:latin typeface="+mn-lt"/>
              </a:rPr>
              <a:t>Instead of trigger executes trigger instead of executing the event</a:t>
            </a:r>
          </a:p>
          <a:p>
            <a:r>
              <a:rPr lang="en-US" sz="2400" dirty="0">
                <a:latin typeface="+mn-lt"/>
              </a:rPr>
              <a:t>Action can be considered separate transaction</a:t>
            </a:r>
          </a:p>
          <a:p>
            <a:pPr lvl="1"/>
            <a:r>
              <a:rPr lang="en-US" sz="2400" dirty="0">
                <a:latin typeface="+mn-lt"/>
              </a:rPr>
              <a:t>Or part of same transaction that triggered the </a:t>
            </a:r>
            <a:r>
              <a:rPr lang="en-US" sz="2400" dirty="0" smtClean="0">
                <a:latin typeface="+mn-lt"/>
              </a:rPr>
              <a:t>rule</a:t>
            </a:r>
            <a:endParaRPr lang="en-US" sz="2400" dirty="0">
              <a:latin typeface="+mn-lt"/>
            </a:endParaRPr>
          </a:p>
        </p:txBody>
      </p:sp>
    </p:spTree>
    <p:extLst>
      <p:ext uri="{BB962C8B-B14F-4D97-AF65-F5344CB8AC3E}">
        <p14:creationId xmlns:p14="http://schemas.microsoft.com/office/powerpoint/2010/main" val="4039693672"/>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8141</TotalTime>
  <Words>1849</Words>
  <Application>Microsoft Office PowerPoint</Application>
  <PresentationFormat>On-screen Show (4:3)</PresentationFormat>
  <Paragraphs>298</Paragraphs>
  <Slides>46</Slides>
  <Notes>2</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46</vt:i4>
      </vt:variant>
    </vt:vector>
  </HeadingPairs>
  <TitlesOfParts>
    <vt:vector size="53" baseType="lpstr">
      <vt:lpstr>Arial</vt:lpstr>
      <vt:lpstr>Noto Sans Symbols</vt:lpstr>
      <vt:lpstr>Times New Roman</vt:lpstr>
      <vt:lpstr>Verdana</vt:lpstr>
      <vt:lpstr>508 Lecture</vt:lpstr>
      <vt:lpstr>1_508 Lecture</vt:lpstr>
      <vt:lpstr>Equation</vt:lpstr>
      <vt:lpstr>Fundamentals of Database Systems</vt:lpstr>
      <vt:lpstr>26.1 Active Database Concepts and Triggers</vt:lpstr>
      <vt:lpstr>Generalized Model for Active Databases and Oracle Triggers</vt:lpstr>
      <vt:lpstr>Example (1 of 2)</vt:lpstr>
      <vt:lpstr>Example (2 of 2)</vt:lpstr>
      <vt:lpstr>Figure 26.2 Specifying Active Rules as Triggers in Oracle Notation (1 of 2)</vt:lpstr>
      <vt:lpstr>Figure 26.2 Specifying Active Rules as Triggers in Oracle Notation (2 of 2)</vt:lpstr>
      <vt:lpstr>Design and Implementation Issues for Active Databases (1 of 4)</vt:lpstr>
      <vt:lpstr>Design and Implementation Issues for Active Databases (2 of 4)</vt:lpstr>
      <vt:lpstr>Design and Implementation Issues for Active Databases (3 of 4)</vt:lpstr>
      <vt:lpstr>Design and Implementation Issues for Active Databases (4 of 4)</vt:lpstr>
      <vt:lpstr>Examples of Statement-Level Active Rules in STARBURST (1 of 2)</vt:lpstr>
      <vt:lpstr>Examples of Statement-Level Active Rules in STARBURST (2 of 2)</vt:lpstr>
      <vt:lpstr>Potential Applications for Active Databases</vt:lpstr>
      <vt:lpstr>Triggers in S Q L-99</vt:lpstr>
      <vt:lpstr>26.2 Temporal Database Concepts (1 of 12)</vt:lpstr>
      <vt:lpstr>Temporal Database Concepts (2 of 12)</vt:lpstr>
      <vt:lpstr>Temporal Database Concepts (3 of 12)</vt:lpstr>
      <vt:lpstr>Temporal Database Concepts (4 of 12)</vt:lpstr>
      <vt:lpstr>Temporal Database Concepts (5 of 12)</vt:lpstr>
      <vt:lpstr>Temporal Database Concepts (6 of 12)</vt:lpstr>
      <vt:lpstr>Temporal Database Concepts (7 of 12)</vt:lpstr>
      <vt:lpstr>Temporal Database Concepts (8 of 12)</vt:lpstr>
      <vt:lpstr>Temporal Database Concepts (9 of 12)</vt:lpstr>
      <vt:lpstr>Figure 26.10 Possible O D L Schema for a Temporal Valid Time EMPLOYEE_V T Object Class Using Attribute Versioning</vt:lpstr>
      <vt:lpstr>Temporal Database Concepts (10 of 12)</vt:lpstr>
      <vt:lpstr>Temporal Database Concepts (11 of 12)</vt:lpstr>
      <vt:lpstr>Temporal Database Concepts (12 of 12)</vt:lpstr>
      <vt:lpstr>26.3 Spatial Database Concepts (1 of 8)</vt:lpstr>
      <vt:lpstr>Spatial Database Concepts (2 of 8)</vt:lpstr>
      <vt:lpstr>Spatial Database Concepts (3 of 8)</vt:lpstr>
      <vt:lpstr>Spatial Database Concepts (4 of 8)</vt:lpstr>
      <vt:lpstr>Spatial Database Concepts (5 of 8)</vt:lpstr>
      <vt:lpstr>Spatial Database Concepts (6 of 8)</vt:lpstr>
      <vt:lpstr>Spatial Database Concepts (7 of 8)</vt:lpstr>
      <vt:lpstr>Spatial Database Concepts (8 of 8)</vt:lpstr>
      <vt:lpstr>26.4 Multimedia Database Concepts (1 of 2)</vt:lpstr>
      <vt:lpstr>Multimedia Database Concepts (2 of 2)</vt:lpstr>
      <vt:lpstr>26.5 Introduction to Deductive Databases (1 of 4)</vt:lpstr>
      <vt:lpstr>Prolog Notation and The Supervisory Tree</vt:lpstr>
      <vt:lpstr>Introduction to Deductive Databases (2 of 4)</vt:lpstr>
      <vt:lpstr>Introduction to Deductive Databases (3 of 4)</vt:lpstr>
      <vt:lpstr>Introduction to Deductive Databases (4 of 4)</vt:lpstr>
      <vt:lpstr>Use of Relational Operations</vt:lpstr>
      <vt:lpstr>26.6 Summary</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Database Systems, 7e</dc:title>
  <dc:subject>Computer Science</dc:subject>
  <dc:creator>Elmasri/Navathe</dc:creator>
  <cp:keywords>Fundamentals of Database Systems</cp:keywords>
  <cp:lastModifiedBy>Windows User</cp:lastModifiedBy>
  <cp:revision>678</cp:revision>
  <dcterms:modified xsi:type="dcterms:W3CDTF">2018-04-23T06:29:11Z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