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1"/>
  </p:notesMasterIdLst>
  <p:handoutMasterIdLst>
    <p:handoutMasterId r:id="rId52"/>
  </p:handoutMasterIdLst>
  <p:sldIdLst>
    <p:sldId id="301" r:id="rId3"/>
    <p:sldId id="307" r:id="rId4"/>
    <p:sldId id="308" r:id="rId5"/>
    <p:sldId id="309" r:id="rId6"/>
    <p:sldId id="310" r:id="rId7"/>
    <p:sldId id="356"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54" r:id="rId30"/>
    <p:sldId id="333" r:id="rId31"/>
    <p:sldId id="334" r:id="rId32"/>
    <p:sldId id="335" r:id="rId33"/>
    <p:sldId id="336" r:id="rId34"/>
    <p:sldId id="337" r:id="rId35"/>
    <p:sldId id="338" r:id="rId36"/>
    <p:sldId id="339" r:id="rId37"/>
    <p:sldId id="340" r:id="rId38"/>
    <p:sldId id="342" r:id="rId39"/>
    <p:sldId id="355" r:id="rId40"/>
    <p:sldId id="344" r:id="rId41"/>
    <p:sldId id="345" r:id="rId42"/>
    <p:sldId id="346" r:id="rId43"/>
    <p:sldId id="347" r:id="rId44"/>
    <p:sldId id="348" r:id="rId45"/>
    <p:sldId id="349" r:id="rId46"/>
    <p:sldId id="350" r:id="rId47"/>
    <p:sldId id="351" r:id="rId48"/>
    <p:sldId id="352" r:id="rId49"/>
    <p:sldId id="306" r:id="rId5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1" autoAdjust="0"/>
    <p:restoredTop sz="94316" autoAdjust="0"/>
  </p:normalViewPr>
  <p:slideViewPr>
    <p:cSldViewPr snapToGrid="0" snapToObjects="1">
      <p:cViewPr varScale="1">
        <p:scale>
          <a:sx n="105" d="100"/>
          <a:sy n="105" d="100"/>
        </p:scale>
        <p:origin x="714" y="108"/>
      </p:cViewPr>
      <p:guideLst>
        <p:guide orient="horz" pos="2160"/>
        <p:guide pos="2880"/>
      </p:guideLst>
    </p:cSldViewPr>
  </p:slideViewPr>
  <p:outlineViewPr>
    <p:cViewPr>
      <p:scale>
        <a:sx n="33" d="100"/>
        <a:sy n="33" d="100"/>
      </p:scale>
      <p:origin x="0" y="-4303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commentAuthors" Target="commentAuthor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j-lt"/>
              </a:rPr>
              <a:t>Chapter </a:t>
            </a:r>
            <a:r>
              <a:rPr lang="en-US" b="1" dirty="0" smtClean="0">
                <a:latin typeface="+mj-lt"/>
              </a:rPr>
              <a:t>27</a:t>
            </a:r>
            <a:endParaRPr lang="en-US" b="1" dirty="0">
              <a:latin typeface="+mj-lt"/>
            </a:endParaRPr>
          </a:p>
        </p:txBody>
      </p:sp>
      <p:sp>
        <p:nvSpPr>
          <p:cNvPr id="5" name="Text Placeholder 4"/>
          <p:cNvSpPr>
            <a:spLocks noGrp="1"/>
          </p:cNvSpPr>
          <p:nvPr>
            <p:ph type="body" idx="3"/>
          </p:nvPr>
        </p:nvSpPr>
        <p:spPr>
          <a:xfrm>
            <a:off x="5166360" y="3114461"/>
            <a:ext cx="3383280" cy="1172970"/>
          </a:xfrm>
        </p:spPr>
        <p:txBody>
          <a:bodyPr/>
          <a:lstStyle/>
          <a:p>
            <a:pPr algn="ctr"/>
            <a:r>
              <a:rPr lang="en-US" altLang="en-US" dirty="0">
                <a:latin typeface="+mn-lt"/>
              </a:rPr>
              <a:t>Introduction to Information Retrieval and Web Search</a:t>
            </a: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I</a:t>
            </a:r>
            <a:r>
              <a:rPr lang="en-US" sz="100" dirty="0"/>
              <a:t> </a:t>
            </a:r>
            <a:r>
              <a:rPr lang="en-US" dirty="0"/>
              <a:t>R Pipeline </a:t>
            </a:r>
            <a:r>
              <a:rPr lang="en-US" sz="2000" b="0" dirty="0" smtClean="0"/>
              <a:t>(2 </a:t>
            </a:r>
            <a:r>
              <a:rPr lang="en-US" sz="2000" b="0" dirty="0"/>
              <a:t>of 2)</a:t>
            </a:r>
            <a:endParaRPr lang="en-US" dirty="0"/>
          </a:p>
        </p:txBody>
      </p:sp>
      <p:sp>
        <p:nvSpPr>
          <p:cNvPr id="3" name="Text Placeholder 2"/>
          <p:cNvSpPr>
            <a:spLocks noGrp="1"/>
          </p:cNvSpPr>
          <p:nvPr>
            <p:ph type="body" idx="1"/>
          </p:nvPr>
        </p:nvSpPr>
        <p:spPr/>
        <p:txBody>
          <a:bodyPr/>
          <a:lstStyle/>
          <a:p>
            <a:r>
              <a:rPr lang="en-US" sz="2400" dirty="0">
                <a:latin typeface="+mn-lt"/>
              </a:rPr>
              <a:t>Semantic approaches</a:t>
            </a:r>
          </a:p>
          <a:p>
            <a:pPr lvl="1"/>
            <a:r>
              <a:rPr lang="en-US" sz="2400" dirty="0">
                <a:latin typeface="+mn-lt"/>
              </a:rPr>
              <a:t>Use knowledge-based retrieval techniques</a:t>
            </a:r>
          </a:p>
          <a:p>
            <a:pPr lvl="1"/>
            <a:r>
              <a:rPr lang="en-US" sz="2400" dirty="0">
                <a:latin typeface="+mn-lt"/>
              </a:rPr>
              <a:t>Rely on syntactic, lexical, sentential, discourse-based, and pragmatic levels of knowledge understanding</a:t>
            </a:r>
          </a:p>
          <a:p>
            <a:pPr lvl="1"/>
            <a:r>
              <a:rPr lang="en-US" sz="2400" dirty="0">
                <a:latin typeface="+mn-lt"/>
              </a:rPr>
              <a:t>Also apply some form of statistical </a:t>
            </a:r>
            <a:r>
              <a:rPr lang="en-US" sz="2400" dirty="0" smtClean="0">
                <a:latin typeface="+mn-lt"/>
              </a:rPr>
              <a:t>analysis</a:t>
            </a:r>
            <a:endParaRPr lang="en-US" sz="2400" dirty="0">
              <a:latin typeface="+mn-lt"/>
            </a:endParaRPr>
          </a:p>
        </p:txBody>
      </p:sp>
    </p:spTree>
    <p:extLst>
      <p:ext uri="{BB962C8B-B14F-4D97-AF65-F5344CB8AC3E}">
        <p14:creationId xmlns:p14="http://schemas.microsoft.com/office/powerpoint/2010/main" val="1741052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096"/>
            <a:ext cx="8229600" cy="1066799"/>
          </a:xfrm>
        </p:spPr>
        <p:txBody>
          <a:bodyPr anchor="b"/>
          <a:lstStyle/>
          <a:p>
            <a:r>
              <a:rPr lang="en-US" dirty="0"/>
              <a:t>Figure 27.1 Generic </a:t>
            </a:r>
            <a:r>
              <a:rPr lang="en-US" dirty="0" smtClean="0"/>
              <a:t>I</a:t>
            </a:r>
            <a:r>
              <a:rPr lang="en-US" sz="100" dirty="0" smtClean="0"/>
              <a:t> </a:t>
            </a:r>
            <a:r>
              <a:rPr lang="en-US" dirty="0" smtClean="0"/>
              <a:t>R Framework</a:t>
            </a:r>
            <a:endParaRPr lang="en-US" dirty="0"/>
          </a:p>
        </p:txBody>
      </p:sp>
      <p:pic>
        <p:nvPicPr>
          <p:cNvPr id="4" name="Picture 3" descr="A block diagram represents generic I R framework. The various blocks and their contents in the I R architecture are as follows: Document Corpus consists of a number of documents. This is connected to Preprocessing block, whose contents are as follows: Stop word removal, Stemming, Thesaurus, Digits, hyphens, punctuation marks, cases, and Information extraction. Preprocessing block is connected to Modeling block, whose contents are as follows: Retrieval models, Type of queries. Modeling block is connected to Indexing block, whose contents are: Inverted index construction, Index vocabulary, Document statistics, Index maintenance. Then, Indexing block is in turn connected to document corpus with a dotted line, to represent the next iteration. Beside document corpus is search intent, which is connected to query formation block, whose contents are: Keywords, Boolean, phrase, proximity, wildcard queries, etc. This is connected to query processing block, whose contents are: Conversion from humanly understandable to internal format, Situation assessment, Query expansion heuristics user’s profile, related metadata, etc. Query processing block is connected to searching mechanism block, whose contents are: Choice of search strategy approximate vs. exact matches, exhaustive verses top K, Type of similarity measure. This is connected to document retrieval block, whose contents are: Ranking results, Showing useful metadata. Document retrieval block is connected to relevance feedback, whose contents are: Storing user’s Feedback, Personalization, Pattern analysis of relevant results. Then, relevance feedback is in turn connected to information need/search block with a dotted line, to represent the next iteration. A block titled meta data integration represents a database and its contents are: external data ontologies. This block and indexing block are connected to document retrieva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772" y="1628355"/>
            <a:ext cx="5662455" cy="4470730"/>
          </a:xfrm>
          <a:prstGeom prst="rect">
            <a:avLst/>
          </a:prstGeom>
        </p:spPr>
      </p:pic>
    </p:spTree>
    <p:extLst>
      <p:ext uri="{BB962C8B-B14F-4D97-AF65-F5344CB8AC3E}">
        <p14:creationId xmlns:p14="http://schemas.microsoft.com/office/powerpoint/2010/main" val="389392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096"/>
            <a:ext cx="8229600" cy="1066799"/>
          </a:xfrm>
        </p:spPr>
        <p:txBody>
          <a:bodyPr anchor="b"/>
          <a:lstStyle/>
          <a:p>
            <a:r>
              <a:rPr lang="en-US" dirty="0"/>
              <a:t>Figure 27.2 Simplified </a:t>
            </a:r>
            <a:r>
              <a:rPr lang="en-US" dirty="0" smtClean="0"/>
              <a:t>I</a:t>
            </a:r>
            <a:r>
              <a:rPr lang="en-US" sz="100" dirty="0" smtClean="0"/>
              <a:t> </a:t>
            </a:r>
            <a:r>
              <a:rPr lang="en-US" dirty="0" smtClean="0"/>
              <a:t>R Process Pipeline</a:t>
            </a:r>
            <a:endParaRPr lang="en-US" dirty="0"/>
          </a:p>
        </p:txBody>
      </p:sp>
      <p:pic>
        <p:nvPicPr>
          <p:cNvPr id="4" name="Picture 3" descr=" An illustration of a simplified I R process pipeline. The pipeline flow is as follows: First, data is extracted from a number of documents and put in the form of a matrix titled, Index. Index matrix is processed and inverted to form Inverted index matrix. Then, data from search intent is moved to a query. Now, contents of the inverted index matrix from the documents are fetched and compared with contents of the query. The compared data is ranked, to form Result files. Data from the result files are moved to Query, in the form of feedback, after which the usual flow occu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128" y="1630014"/>
            <a:ext cx="5563744" cy="4470730"/>
          </a:xfrm>
          <a:prstGeom prst="rect">
            <a:avLst/>
          </a:prstGeom>
        </p:spPr>
      </p:pic>
    </p:spTree>
    <p:extLst>
      <p:ext uri="{BB962C8B-B14F-4D97-AF65-F5344CB8AC3E}">
        <p14:creationId xmlns:p14="http://schemas.microsoft.com/office/powerpoint/2010/main" val="3604955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27.2 Retrieval Models </a:t>
            </a:r>
            <a:r>
              <a:rPr lang="en-US" altLang="en-US" sz="2000" b="0" dirty="0" smtClean="0"/>
              <a:t>(1 of 5)</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Boolean model</a:t>
            </a:r>
          </a:p>
          <a:p>
            <a:pPr lvl="1"/>
            <a:r>
              <a:rPr lang="en-US" altLang="en-US" sz="2400" dirty="0">
                <a:latin typeface="+mn-lt"/>
              </a:rPr>
              <a:t>One of earliest and simplest </a:t>
            </a:r>
            <a:r>
              <a:rPr lang="en-US" altLang="en-US" sz="2400" dirty="0" smtClean="0">
                <a:latin typeface="+mn-lt"/>
              </a:rPr>
              <a:t>I</a:t>
            </a:r>
            <a:r>
              <a:rPr lang="en-US" altLang="en-US" sz="100" dirty="0" smtClean="0">
                <a:latin typeface="+mn-lt"/>
              </a:rPr>
              <a:t> </a:t>
            </a:r>
            <a:r>
              <a:rPr lang="en-US" altLang="en-US" sz="2400" dirty="0" smtClean="0">
                <a:latin typeface="+mn-lt"/>
              </a:rPr>
              <a:t>R </a:t>
            </a:r>
            <a:r>
              <a:rPr lang="en-US" altLang="en-US" sz="2400" dirty="0">
                <a:latin typeface="+mn-lt"/>
              </a:rPr>
              <a:t>models</a:t>
            </a:r>
          </a:p>
          <a:p>
            <a:pPr lvl="1"/>
            <a:r>
              <a:rPr lang="en-US" altLang="en-US" sz="2400" dirty="0">
                <a:latin typeface="+mn-lt"/>
              </a:rPr>
              <a:t>Documents represented as a set of terms</a:t>
            </a:r>
          </a:p>
          <a:p>
            <a:pPr lvl="1"/>
            <a:r>
              <a:rPr lang="en-US" altLang="en-US" sz="2400" dirty="0">
                <a:latin typeface="+mn-lt"/>
              </a:rPr>
              <a:t>Queries formulated using </a:t>
            </a:r>
            <a:r>
              <a:rPr lang="en-US" altLang="en-US" sz="2400" dirty="0" smtClean="0">
                <a:latin typeface="+mn-lt"/>
              </a:rPr>
              <a:t>AND</a:t>
            </a:r>
            <a:r>
              <a:rPr lang="en-US" altLang="en-US" sz="2400" dirty="0">
                <a:latin typeface="+mn-lt"/>
              </a:rPr>
              <a:t>, </a:t>
            </a:r>
            <a:r>
              <a:rPr lang="en-US" altLang="en-US" sz="2400" dirty="0" smtClean="0">
                <a:latin typeface="+mn-lt"/>
              </a:rPr>
              <a:t>OR</a:t>
            </a:r>
            <a:r>
              <a:rPr lang="en-US" altLang="en-US" sz="2400" dirty="0">
                <a:latin typeface="+mn-lt"/>
              </a:rPr>
              <a:t>, and </a:t>
            </a:r>
            <a:r>
              <a:rPr lang="en-US" altLang="en-US" sz="2400" dirty="0" smtClean="0">
                <a:latin typeface="+mn-lt"/>
              </a:rPr>
              <a:t>NOT</a:t>
            </a:r>
            <a:endParaRPr lang="en-US" altLang="en-US" sz="2400" dirty="0">
              <a:latin typeface="+mn-lt"/>
            </a:endParaRPr>
          </a:p>
          <a:p>
            <a:pPr lvl="1"/>
            <a:r>
              <a:rPr lang="en-US" altLang="en-US" sz="2400" dirty="0">
                <a:latin typeface="+mn-lt"/>
              </a:rPr>
              <a:t>Retrieved documents are an exact match</a:t>
            </a:r>
          </a:p>
          <a:p>
            <a:pPr lvl="2"/>
            <a:r>
              <a:rPr lang="en-US" altLang="en-US" sz="2400" dirty="0">
                <a:latin typeface="+mn-lt"/>
              </a:rPr>
              <a:t>No notion of ranking of documents</a:t>
            </a:r>
          </a:p>
          <a:p>
            <a:pPr lvl="1"/>
            <a:r>
              <a:rPr lang="en-US" sz="2400" dirty="0">
                <a:latin typeface="+mn-lt"/>
              </a:rPr>
              <a:t>Easy to associate metadata information and write queries that match contents of documents</a:t>
            </a:r>
          </a:p>
        </p:txBody>
      </p:sp>
    </p:spTree>
    <p:extLst>
      <p:ext uri="{BB962C8B-B14F-4D97-AF65-F5344CB8AC3E}">
        <p14:creationId xmlns:p14="http://schemas.microsoft.com/office/powerpoint/2010/main" val="2057085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Retrieval </a:t>
            </a:r>
            <a:r>
              <a:rPr lang="en-US" altLang="en-US" dirty="0"/>
              <a:t>Models </a:t>
            </a:r>
            <a:r>
              <a:rPr lang="en-US" altLang="en-US" sz="2000" b="0" dirty="0" smtClean="0"/>
              <a:t>(2 </a:t>
            </a:r>
            <a:r>
              <a:rPr lang="en-US" altLang="en-US" sz="2000" b="0" dirty="0"/>
              <a:t>of 5)</a:t>
            </a:r>
            <a:endParaRPr lang="en-US" dirty="0"/>
          </a:p>
        </p:txBody>
      </p:sp>
      <p:sp>
        <p:nvSpPr>
          <p:cNvPr id="3" name="Text Placeholder 2"/>
          <p:cNvSpPr>
            <a:spLocks noGrp="1"/>
          </p:cNvSpPr>
          <p:nvPr>
            <p:ph type="body" idx="1"/>
          </p:nvPr>
        </p:nvSpPr>
        <p:spPr>
          <a:xfrm>
            <a:off x="457200" y="1600200"/>
            <a:ext cx="8285018" cy="4525963"/>
          </a:xfrm>
        </p:spPr>
        <p:txBody>
          <a:bodyPr/>
          <a:lstStyle/>
          <a:p>
            <a:r>
              <a:rPr lang="en-US" altLang="en-US" sz="2400" dirty="0">
                <a:latin typeface="+mn-lt"/>
              </a:rPr>
              <a:t>Vector space model</a:t>
            </a:r>
          </a:p>
          <a:p>
            <a:pPr lvl="1"/>
            <a:r>
              <a:rPr lang="en-US" altLang="en-US" sz="2400" dirty="0">
                <a:latin typeface="+mn-lt"/>
              </a:rPr>
              <a:t>Weighting, ranking, and determining relevance are possible</a:t>
            </a:r>
          </a:p>
          <a:p>
            <a:pPr lvl="1"/>
            <a:r>
              <a:rPr lang="en-US" altLang="en-US" sz="2400" dirty="0">
                <a:latin typeface="+mn-lt"/>
              </a:rPr>
              <a:t>Uses individual terms as dimensions</a:t>
            </a:r>
          </a:p>
          <a:p>
            <a:pPr lvl="1"/>
            <a:r>
              <a:rPr lang="en-US" altLang="en-US" sz="2400" dirty="0">
                <a:latin typeface="+mn-lt"/>
              </a:rPr>
              <a:t>Each document represented by an n-dimensional vector of values</a:t>
            </a:r>
          </a:p>
          <a:p>
            <a:pPr lvl="1"/>
            <a:r>
              <a:rPr lang="en-US" sz="2400" dirty="0">
                <a:latin typeface="+mn-lt"/>
              </a:rPr>
              <a:t>Features</a:t>
            </a:r>
          </a:p>
          <a:p>
            <a:pPr lvl="2"/>
            <a:r>
              <a:rPr lang="en-US" sz="2400" dirty="0">
                <a:latin typeface="+mn-lt"/>
              </a:rPr>
              <a:t>Subset of terms in a document set that are deemed most relevant to an </a:t>
            </a:r>
            <a:r>
              <a:rPr lang="en-US" sz="2400" dirty="0" smtClean="0">
                <a:latin typeface="+mn-lt"/>
              </a:rPr>
              <a:t>I</a:t>
            </a:r>
            <a:r>
              <a:rPr lang="en-US" sz="100" dirty="0" smtClean="0">
                <a:latin typeface="+mn-lt"/>
              </a:rPr>
              <a:t> </a:t>
            </a:r>
            <a:r>
              <a:rPr lang="en-US" sz="2400" dirty="0" smtClean="0">
                <a:latin typeface="+mn-lt"/>
              </a:rPr>
              <a:t>R </a:t>
            </a:r>
            <a:r>
              <a:rPr lang="en-US" sz="2400" dirty="0">
                <a:latin typeface="+mn-lt"/>
              </a:rPr>
              <a:t>search for the document set </a:t>
            </a:r>
            <a:endParaRPr lang="en-US" altLang="en-US" sz="2400" dirty="0">
              <a:latin typeface="+mn-lt"/>
            </a:endParaRPr>
          </a:p>
        </p:txBody>
      </p:sp>
    </p:spTree>
    <p:extLst>
      <p:ext uri="{BB962C8B-B14F-4D97-AF65-F5344CB8AC3E}">
        <p14:creationId xmlns:p14="http://schemas.microsoft.com/office/powerpoint/2010/main" val="2498512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Retrieval </a:t>
            </a:r>
            <a:r>
              <a:rPr lang="en-US" altLang="en-US" dirty="0"/>
              <a:t>Models </a:t>
            </a:r>
            <a:r>
              <a:rPr lang="en-US" altLang="en-US" sz="2000" b="0" dirty="0" smtClean="0"/>
              <a:t>(3 </a:t>
            </a:r>
            <a:r>
              <a:rPr lang="en-US" altLang="en-US" sz="2000" b="0" dirty="0"/>
              <a:t>of 5)</a:t>
            </a:r>
            <a:endParaRPr lang="en-US" dirty="0"/>
          </a:p>
        </p:txBody>
      </p:sp>
      <p:sp>
        <p:nvSpPr>
          <p:cNvPr id="3" name="Text Placeholder 2"/>
          <p:cNvSpPr>
            <a:spLocks noGrp="1"/>
          </p:cNvSpPr>
          <p:nvPr>
            <p:ph type="body" idx="1"/>
          </p:nvPr>
        </p:nvSpPr>
        <p:spPr>
          <a:xfrm>
            <a:off x="457200" y="1600200"/>
            <a:ext cx="8229600" cy="4525963"/>
          </a:xfrm>
        </p:spPr>
        <p:txBody>
          <a:bodyPr/>
          <a:lstStyle/>
          <a:p>
            <a:r>
              <a:rPr lang="en-US" altLang="en-US" sz="2400" dirty="0">
                <a:latin typeface="+mn-lt"/>
              </a:rPr>
              <a:t>Vector space </a:t>
            </a:r>
            <a:r>
              <a:rPr lang="en-US" altLang="en-US" sz="2400" dirty="0" smtClean="0">
                <a:latin typeface="+mn-lt"/>
              </a:rPr>
              <a:t>model</a:t>
            </a:r>
          </a:p>
          <a:p>
            <a:pPr lvl="1"/>
            <a:r>
              <a:rPr lang="en-US" altLang="en-US" sz="2400" dirty="0" smtClean="0">
                <a:latin typeface="+mn-lt"/>
              </a:rPr>
              <a:t>Different </a:t>
            </a:r>
            <a:r>
              <a:rPr lang="en-US" altLang="en-US" sz="2400" dirty="0">
                <a:latin typeface="+mn-lt"/>
              </a:rPr>
              <a:t>similarity assessment functions can be used</a:t>
            </a:r>
          </a:p>
          <a:p>
            <a:r>
              <a:rPr lang="en-US" altLang="en-US" sz="2400" dirty="0">
                <a:latin typeface="+mn-lt"/>
              </a:rPr>
              <a:t>Term frequency-inverse document frequency (</a:t>
            </a:r>
            <a:r>
              <a:rPr lang="en-US" altLang="en-US" sz="2400" dirty="0" smtClean="0">
                <a:latin typeface="+mn-lt"/>
              </a:rPr>
              <a:t>T</a:t>
            </a:r>
            <a:r>
              <a:rPr lang="en-US" altLang="en-US" sz="100" dirty="0" smtClean="0">
                <a:latin typeface="+mn-lt"/>
              </a:rPr>
              <a:t> </a:t>
            </a:r>
            <a:r>
              <a:rPr lang="en-US" altLang="en-US" sz="2400" dirty="0" smtClean="0">
                <a:latin typeface="+mn-lt"/>
              </a:rPr>
              <a:t>F-I</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F</a:t>
            </a:r>
            <a:r>
              <a:rPr lang="en-US" altLang="en-US" sz="2400" dirty="0">
                <a:latin typeface="+mn-lt"/>
              </a:rPr>
              <a:t>)</a:t>
            </a:r>
          </a:p>
          <a:p>
            <a:pPr lvl="1"/>
            <a:r>
              <a:rPr lang="en-US" altLang="en-US" sz="2400" dirty="0">
                <a:latin typeface="+mn-lt"/>
              </a:rPr>
              <a:t>Statistical weight measure used to evaluate the importance of a document word in a collection of documents</a:t>
            </a:r>
          </a:p>
          <a:p>
            <a:pPr lvl="1"/>
            <a:r>
              <a:rPr lang="en-US" altLang="en-US" sz="2400" dirty="0">
                <a:latin typeface="+mn-lt"/>
              </a:rPr>
              <a:t>A discriminating term must occur in only a few documents in the general </a:t>
            </a:r>
            <a:r>
              <a:rPr lang="en-US" altLang="en-US" sz="2400" dirty="0" smtClean="0">
                <a:latin typeface="+mn-lt"/>
              </a:rPr>
              <a:t>population</a:t>
            </a:r>
            <a:endParaRPr lang="en-US" altLang="en-US" sz="2400" dirty="0">
              <a:latin typeface="+mn-lt"/>
            </a:endParaRPr>
          </a:p>
        </p:txBody>
      </p:sp>
    </p:spTree>
    <p:extLst>
      <p:ext uri="{BB962C8B-B14F-4D97-AF65-F5344CB8AC3E}">
        <p14:creationId xmlns:p14="http://schemas.microsoft.com/office/powerpoint/2010/main" val="513704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Retrieval </a:t>
            </a:r>
            <a:r>
              <a:rPr lang="en-US" altLang="en-US" dirty="0"/>
              <a:t>Models </a:t>
            </a:r>
            <a:r>
              <a:rPr lang="en-US" altLang="en-US" sz="2000" b="0" dirty="0" smtClean="0"/>
              <a:t>(4 </a:t>
            </a:r>
            <a:r>
              <a:rPr lang="en-US" altLang="en-US" sz="2000" b="0" dirty="0"/>
              <a:t>of 5)</a:t>
            </a:r>
            <a:endParaRPr lang="en-US" dirty="0"/>
          </a:p>
        </p:txBody>
      </p:sp>
      <p:sp>
        <p:nvSpPr>
          <p:cNvPr id="3" name="Text Placeholder 2"/>
          <p:cNvSpPr>
            <a:spLocks noGrp="1"/>
          </p:cNvSpPr>
          <p:nvPr>
            <p:ph type="body" idx="1"/>
          </p:nvPr>
        </p:nvSpPr>
        <p:spPr/>
        <p:txBody>
          <a:bodyPr/>
          <a:lstStyle/>
          <a:p>
            <a:r>
              <a:rPr lang="en-US" altLang="en-US" sz="2400" dirty="0">
                <a:latin typeface="+mn-lt"/>
              </a:rPr>
              <a:t>Probabilistic model</a:t>
            </a:r>
          </a:p>
          <a:p>
            <a:pPr lvl="1"/>
            <a:r>
              <a:rPr lang="en-US" sz="2400" dirty="0">
                <a:latin typeface="+mn-lt"/>
              </a:rPr>
              <a:t>Involves ranking documents by their estimated probability of relevance with respect to the query and the document</a:t>
            </a:r>
          </a:p>
          <a:p>
            <a:pPr lvl="1"/>
            <a:r>
              <a:rPr lang="en-US" sz="2400" dirty="0" smtClean="0">
                <a:latin typeface="+mn-lt"/>
              </a:rPr>
              <a:t>I</a:t>
            </a:r>
            <a:r>
              <a:rPr lang="en-US" sz="100" dirty="0" smtClean="0">
                <a:latin typeface="+mn-lt"/>
              </a:rPr>
              <a:t> </a:t>
            </a:r>
            <a:r>
              <a:rPr lang="en-US" sz="2400" dirty="0" smtClean="0">
                <a:latin typeface="+mn-lt"/>
              </a:rPr>
              <a:t>R </a:t>
            </a:r>
            <a:r>
              <a:rPr lang="en-US" sz="2400" dirty="0">
                <a:latin typeface="+mn-lt"/>
              </a:rPr>
              <a:t>system must decide whether a document belongs to the relevant set or nonrelevant set for a query</a:t>
            </a:r>
          </a:p>
          <a:p>
            <a:pPr lvl="2"/>
            <a:r>
              <a:rPr lang="en-US" altLang="en-US" sz="2400" dirty="0">
                <a:latin typeface="+mn-lt"/>
              </a:rPr>
              <a:t>Calculate probability that document belongs to the relevant set</a:t>
            </a:r>
          </a:p>
          <a:p>
            <a:pPr lvl="1"/>
            <a:r>
              <a:rPr lang="en-US" altLang="en-US" sz="2400" dirty="0" smtClean="0">
                <a:latin typeface="+mn-lt"/>
              </a:rPr>
              <a:t>B</a:t>
            </a:r>
            <a:r>
              <a:rPr lang="en-US" altLang="en-US" sz="100" dirty="0" smtClean="0">
                <a:latin typeface="+mn-lt"/>
              </a:rPr>
              <a:t> </a:t>
            </a:r>
            <a:r>
              <a:rPr lang="en-US" altLang="en-US" sz="2400" dirty="0" smtClean="0">
                <a:latin typeface="+mn-lt"/>
              </a:rPr>
              <a:t>M25</a:t>
            </a:r>
            <a:r>
              <a:rPr lang="en-US" altLang="en-US" sz="2400" dirty="0">
                <a:latin typeface="+mn-lt"/>
              </a:rPr>
              <a:t>: a popular ranking </a:t>
            </a:r>
            <a:r>
              <a:rPr lang="en-US" altLang="en-US" sz="2400" dirty="0" smtClean="0">
                <a:latin typeface="+mn-lt"/>
              </a:rPr>
              <a:t>algorithm</a:t>
            </a:r>
            <a:endParaRPr lang="en-US" altLang="en-US" sz="2400" dirty="0">
              <a:latin typeface="+mn-lt"/>
            </a:endParaRPr>
          </a:p>
        </p:txBody>
      </p:sp>
    </p:spTree>
    <p:extLst>
      <p:ext uri="{BB962C8B-B14F-4D97-AF65-F5344CB8AC3E}">
        <p14:creationId xmlns:p14="http://schemas.microsoft.com/office/powerpoint/2010/main" val="3727017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Retrieval </a:t>
            </a:r>
            <a:r>
              <a:rPr lang="en-US" altLang="en-US" dirty="0"/>
              <a:t>Models </a:t>
            </a:r>
            <a:r>
              <a:rPr lang="en-US" altLang="en-US" sz="2000" b="0" dirty="0" smtClean="0"/>
              <a:t>(5 </a:t>
            </a:r>
            <a:r>
              <a:rPr lang="en-US" altLang="en-US" sz="2000" b="0" dirty="0"/>
              <a:t>of 5)</a:t>
            </a:r>
            <a:endParaRPr lang="en-US" dirty="0"/>
          </a:p>
        </p:txBody>
      </p:sp>
      <p:sp>
        <p:nvSpPr>
          <p:cNvPr id="3" name="Text Placeholder 2"/>
          <p:cNvSpPr>
            <a:spLocks noGrp="1"/>
          </p:cNvSpPr>
          <p:nvPr>
            <p:ph type="body" idx="1"/>
          </p:nvPr>
        </p:nvSpPr>
        <p:spPr/>
        <p:txBody>
          <a:bodyPr/>
          <a:lstStyle/>
          <a:p>
            <a:r>
              <a:rPr lang="en-US" altLang="en-US" sz="2200" dirty="0">
                <a:latin typeface="+mn-lt"/>
              </a:rPr>
              <a:t>Semantic model</a:t>
            </a:r>
          </a:p>
          <a:p>
            <a:pPr lvl="1"/>
            <a:r>
              <a:rPr lang="en-US" altLang="en-US" sz="2200" dirty="0">
                <a:latin typeface="+mn-lt"/>
              </a:rPr>
              <a:t>Morphological analysis</a:t>
            </a:r>
          </a:p>
          <a:p>
            <a:pPr lvl="2"/>
            <a:r>
              <a:rPr lang="en-US" altLang="en-US" sz="2200" dirty="0">
                <a:latin typeface="+mn-lt"/>
              </a:rPr>
              <a:t>Analyze roots and affixes to determine parts of speech of search words</a:t>
            </a:r>
          </a:p>
          <a:p>
            <a:pPr lvl="1"/>
            <a:r>
              <a:rPr lang="en-US" altLang="en-US" sz="2200" dirty="0">
                <a:latin typeface="+mn-lt"/>
              </a:rPr>
              <a:t>Syntactic analysis</a:t>
            </a:r>
          </a:p>
          <a:p>
            <a:pPr lvl="2"/>
            <a:r>
              <a:rPr lang="en-US" altLang="en-US" sz="2200" dirty="0">
                <a:latin typeface="+mn-lt"/>
              </a:rPr>
              <a:t>Parse and analyze complete phrases in documents</a:t>
            </a:r>
          </a:p>
          <a:p>
            <a:pPr lvl="1"/>
            <a:r>
              <a:rPr lang="en-US" altLang="en-US" sz="2200" dirty="0">
                <a:latin typeface="+mn-lt"/>
              </a:rPr>
              <a:t>Semantic analysis</a:t>
            </a:r>
          </a:p>
          <a:p>
            <a:pPr lvl="2"/>
            <a:r>
              <a:rPr lang="en-US" altLang="en-US" sz="2200" dirty="0">
                <a:latin typeface="+mn-lt"/>
              </a:rPr>
              <a:t>Resolve word ambiguities and generate relevant synonyms based on semantic relationships</a:t>
            </a:r>
          </a:p>
          <a:p>
            <a:pPr lvl="1"/>
            <a:r>
              <a:rPr lang="en-US" altLang="en-US" sz="2200" dirty="0">
                <a:latin typeface="+mn-lt"/>
              </a:rPr>
              <a:t>Uses techniques from artificial intelligence and expert </a:t>
            </a:r>
            <a:r>
              <a:rPr lang="en-US" altLang="en-US" sz="2200" dirty="0" smtClean="0">
                <a:latin typeface="+mn-lt"/>
              </a:rPr>
              <a:t>systems</a:t>
            </a:r>
            <a:endParaRPr lang="en-US" altLang="en-US" sz="2200" dirty="0">
              <a:latin typeface="+mn-lt"/>
            </a:endParaRPr>
          </a:p>
        </p:txBody>
      </p:sp>
    </p:spTree>
    <p:extLst>
      <p:ext uri="{BB962C8B-B14F-4D97-AF65-F5344CB8AC3E}">
        <p14:creationId xmlns:p14="http://schemas.microsoft.com/office/powerpoint/2010/main" val="1492818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27.3 Types </a:t>
            </a:r>
            <a:r>
              <a:rPr lang="en-US" altLang="en-US" dirty="0"/>
              <a:t>of Queries in </a:t>
            </a:r>
            <a:r>
              <a:rPr lang="en-US" altLang="en-US" dirty="0" smtClean="0"/>
              <a:t>I</a:t>
            </a:r>
            <a:r>
              <a:rPr lang="en-US" altLang="en-US" sz="100" dirty="0" smtClean="0"/>
              <a:t> </a:t>
            </a:r>
            <a:r>
              <a:rPr lang="en-US" altLang="en-US" dirty="0" smtClean="0"/>
              <a:t>R Systems </a:t>
            </a:r>
            <a:r>
              <a:rPr lang="en-US" altLang="en-US" sz="2000" b="0" dirty="0" smtClean="0"/>
              <a:t>(1 of 4)</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Keyword queries</a:t>
            </a:r>
          </a:p>
          <a:p>
            <a:pPr lvl="1"/>
            <a:r>
              <a:rPr lang="en-US" altLang="en-US" sz="2400" dirty="0">
                <a:latin typeface="+mn-lt"/>
              </a:rPr>
              <a:t>Simplest and most commonly used</a:t>
            </a:r>
          </a:p>
          <a:p>
            <a:pPr lvl="1"/>
            <a:r>
              <a:rPr lang="en-US" altLang="en-US" sz="2400" dirty="0">
                <a:latin typeface="+mn-lt"/>
              </a:rPr>
              <a:t>Keyword terms implicitly connected by logical </a:t>
            </a:r>
            <a:r>
              <a:rPr lang="en-US" altLang="en-US" sz="2400" dirty="0" smtClean="0">
                <a:latin typeface="+mn-lt"/>
              </a:rPr>
              <a:t>AND</a:t>
            </a:r>
            <a:endParaRPr lang="en-US" altLang="en-US" sz="2400" dirty="0">
              <a:latin typeface="+mn-lt"/>
            </a:endParaRPr>
          </a:p>
          <a:p>
            <a:r>
              <a:rPr lang="en-US" altLang="en-US" sz="2400" dirty="0">
                <a:latin typeface="+mn-lt"/>
              </a:rPr>
              <a:t>Boolean queries</a:t>
            </a:r>
          </a:p>
          <a:p>
            <a:pPr lvl="1"/>
            <a:r>
              <a:rPr lang="en-US" altLang="en-US" sz="2400" dirty="0">
                <a:latin typeface="+mn-lt"/>
              </a:rPr>
              <a:t>Allow use of </a:t>
            </a:r>
            <a:r>
              <a:rPr lang="en-US" altLang="en-US" sz="2400" dirty="0" smtClean="0">
                <a:latin typeface="+mn-lt"/>
              </a:rPr>
              <a:t>AND</a:t>
            </a:r>
            <a:r>
              <a:rPr lang="en-US" altLang="en-US" sz="2400" dirty="0">
                <a:latin typeface="+mn-lt"/>
              </a:rPr>
              <a:t>, </a:t>
            </a:r>
            <a:r>
              <a:rPr lang="en-US" altLang="en-US" sz="2400" dirty="0" smtClean="0">
                <a:latin typeface="+mn-lt"/>
              </a:rPr>
              <a:t>OR</a:t>
            </a:r>
            <a:r>
              <a:rPr lang="en-US" altLang="en-US" sz="2400" dirty="0">
                <a:latin typeface="+mn-lt"/>
              </a:rPr>
              <a:t>, </a:t>
            </a:r>
            <a:r>
              <a:rPr lang="en-US" altLang="en-US" sz="2400" dirty="0" smtClean="0">
                <a:latin typeface="+mn-lt"/>
              </a:rPr>
              <a:t>NOT</a:t>
            </a:r>
            <a:r>
              <a:rPr lang="en-US" altLang="en-US" sz="2400" dirty="0">
                <a:latin typeface="+mn-lt"/>
              </a:rPr>
              <a:t>, and other operators</a:t>
            </a:r>
          </a:p>
          <a:p>
            <a:pPr lvl="1"/>
            <a:r>
              <a:rPr lang="en-US" altLang="en-US" sz="2400" dirty="0">
                <a:latin typeface="+mn-lt"/>
              </a:rPr>
              <a:t>Exact matches returned</a:t>
            </a:r>
          </a:p>
          <a:p>
            <a:pPr lvl="2"/>
            <a:r>
              <a:rPr lang="en-US" altLang="en-US" sz="2400" dirty="0">
                <a:latin typeface="+mn-lt"/>
              </a:rPr>
              <a:t>No ranking </a:t>
            </a:r>
            <a:r>
              <a:rPr lang="en-US" altLang="en-US" sz="2400" dirty="0" smtClean="0">
                <a:latin typeface="+mn-lt"/>
              </a:rPr>
              <a:t>possible</a:t>
            </a:r>
            <a:endParaRPr lang="en-US" altLang="en-US" sz="2400" dirty="0">
              <a:latin typeface="+mn-lt"/>
            </a:endParaRPr>
          </a:p>
        </p:txBody>
      </p:sp>
    </p:spTree>
    <p:extLst>
      <p:ext uri="{BB962C8B-B14F-4D97-AF65-F5344CB8AC3E}">
        <p14:creationId xmlns:p14="http://schemas.microsoft.com/office/powerpoint/2010/main" val="645826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Types </a:t>
            </a:r>
            <a:r>
              <a:rPr lang="en-US" altLang="en-US" dirty="0"/>
              <a:t>of Queries in I</a:t>
            </a:r>
            <a:r>
              <a:rPr lang="en-US" altLang="en-US" sz="100" dirty="0"/>
              <a:t> </a:t>
            </a:r>
            <a:r>
              <a:rPr lang="en-US" altLang="en-US" dirty="0"/>
              <a:t>R Systems </a:t>
            </a:r>
            <a:r>
              <a:rPr lang="en-US" altLang="en-US" sz="2000" b="0" dirty="0" smtClean="0"/>
              <a:t>(2 </a:t>
            </a:r>
            <a:r>
              <a:rPr lang="en-US" altLang="en-US" sz="2000" b="0" dirty="0"/>
              <a:t>of 4)</a:t>
            </a:r>
            <a:endParaRPr lang="en-US" dirty="0"/>
          </a:p>
        </p:txBody>
      </p:sp>
      <p:sp>
        <p:nvSpPr>
          <p:cNvPr id="3" name="Text Placeholder 2"/>
          <p:cNvSpPr>
            <a:spLocks noGrp="1"/>
          </p:cNvSpPr>
          <p:nvPr>
            <p:ph type="body" idx="1"/>
          </p:nvPr>
        </p:nvSpPr>
        <p:spPr/>
        <p:txBody>
          <a:bodyPr/>
          <a:lstStyle/>
          <a:p>
            <a:r>
              <a:rPr lang="en-US" altLang="en-US" sz="2400" dirty="0">
                <a:latin typeface="+mn-lt"/>
              </a:rPr>
              <a:t>Phrase queries</a:t>
            </a:r>
          </a:p>
          <a:p>
            <a:pPr lvl="1"/>
            <a:r>
              <a:rPr lang="en-US" altLang="en-US" sz="2400" dirty="0">
                <a:latin typeface="+mn-lt"/>
              </a:rPr>
              <a:t>Sequence of words that make up a phrase</a:t>
            </a:r>
          </a:p>
          <a:p>
            <a:pPr lvl="1"/>
            <a:r>
              <a:rPr lang="en-US" altLang="en-US" sz="2400" dirty="0">
                <a:latin typeface="+mn-lt"/>
              </a:rPr>
              <a:t>Phrase enclosed in double quotes</a:t>
            </a:r>
          </a:p>
          <a:p>
            <a:pPr lvl="1"/>
            <a:r>
              <a:rPr lang="en-US" altLang="en-US" sz="2400" dirty="0">
                <a:latin typeface="+mn-lt"/>
              </a:rPr>
              <a:t>Each retrieved document must contain at least one instance of the exact phrase</a:t>
            </a:r>
          </a:p>
          <a:p>
            <a:r>
              <a:rPr lang="en-US" altLang="en-US" sz="2400" dirty="0">
                <a:latin typeface="+mn-lt"/>
              </a:rPr>
              <a:t>Proximity queries</a:t>
            </a:r>
          </a:p>
          <a:p>
            <a:pPr lvl="1"/>
            <a:r>
              <a:rPr lang="en-US" altLang="en-US" sz="2400" dirty="0">
                <a:latin typeface="+mn-lt"/>
              </a:rPr>
              <a:t>How close within a record multiple search terms are to each other</a:t>
            </a:r>
          </a:p>
          <a:p>
            <a:pPr lvl="1"/>
            <a:r>
              <a:rPr lang="en-US" altLang="en-US" sz="2400" dirty="0">
                <a:latin typeface="+mn-lt"/>
              </a:rPr>
              <a:t>Phrase search is most commonly used proximity </a:t>
            </a:r>
            <a:r>
              <a:rPr lang="en-US" altLang="en-US" sz="2400" dirty="0" smtClean="0">
                <a:latin typeface="+mn-lt"/>
              </a:rPr>
              <a:t>query</a:t>
            </a:r>
            <a:endParaRPr lang="en-US" altLang="en-US" sz="2400" dirty="0">
              <a:latin typeface="+mn-lt"/>
            </a:endParaRPr>
          </a:p>
        </p:txBody>
      </p:sp>
    </p:spTree>
    <p:extLst>
      <p:ext uri="{BB962C8B-B14F-4D97-AF65-F5344CB8AC3E}">
        <p14:creationId xmlns:p14="http://schemas.microsoft.com/office/powerpoint/2010/main" val="260574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54291" cy="1097279"/>
          </a:xfrm>
        </p:spPr>
        <p:txBody>
          <a:bodyPr/>
          <a:lstStyle/>
          <a:p>
            <a:r>
              <a:rPr lang="en-US" altLang="en-US" sz="3200" dirty="0" smtClean="0"/>
              <a:t>27.1 Information </a:t>
            </a:r>
            <a:r>
              <a:rPr lang="en-US" altLang="en-US" sz="3200" dirty="0"/>
              <a:t>Retrieval (</a:t>
            </a:r>
            <a:r>
              <a:rPr lang="en-US" altLang="en-US" sz="3200" dirty="0" smtClean="0"/>
              <a:t>I</a:t>
            </a:r>
            <a:r>
              <a:rPr lang="en-US" altLang="en-US" sz="100" dirty="0" smtClean="0"/>
              <a:t> </a:t>
            </a:r>
            <a:r>
              <a:rPr lang="en-US" altLang="en-US" sz="3200" dirty="0" smtClean="0"/>
              <a:t>R</a:t>
            </a:r>
            <a:r>
              <a:rPr lang="en-US" altLang="en-US" sz="3200" dirty="0"/>
              <a:t>) </a:t>
            </a:r>
            <a:r>
              <a:rPr lang="en-US" altLang="en-US" sz="3200" dirty="0" smtClean="0"/>
              <a:t>Concepts</a:t>
            </a:r>
            <a:r>
              <a:rPr lang="en-US" altLang="en-US" dirty="0" smtClean="0"/>
              <a:t> </a:t>
            </a:r>
            <a:r>
              <a:rPr lang="en-US" altLang="en-US" sz="2000" b="0" dirty="0" smtClean="0"/>
              <a:t>(1 of 4)</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Information retrieval</a:t>
            </a:r>
          </a:p>
          <a:p>
            <a:pPr lvl="1"/>
            <a:r>
              <a:rPr lang="en-US" altLang="en-US" sz="2400" dirty="0">
                <a:latin typeface="+mn-lt"/>
              </a:rPr>
              <a:t>Process of retrieving documents from a collection in response to a query (search request)</a:t>
            </a:r>
          </a:p>
          <a:p>
            <a:pPr lvl="1"/>
            <a:r>
              <a:rPr lang="en-US" altLang="en-US" sz="2400" dirty="0">
                <a:latin typeface="+mn-lt"/>
              </a:rPr>
              <a:t>Deals mainly with unstructured data</a:t>
            </a:r>
          </a:p>
          <a:p>
            <a:pPr lvl="2"/>
            <a:r>
              <a:rPr lang="en-US" altLang="en-US" sz="2400" dirty="0">
                <a:latin typeface="+mn-lt"/>
              </a:rPr>
              <a:t>Example: homebuying contract documents</a:t>
            </a:r>
          </a:p>
          <a:p>
            <a:r>
              <a:rPr lang="en-US" altLang="en-US" sz="2400" dirty="0">
                <a:latin typeface="+mn-lt"/>
              </a:rPr>
              <a:t>Unstructured information</a:t>
            </a:r>
          </a:p>
          <a:p>
            <a:pPr lvl="1"/>
            <a:r>
              <a:rPr lang="en-US" altLang="en-US" sz="2400" dirty="0">
                <a:latin typeface="+mn-lt"/>
              </a:rPr>
              <a:t>Does not have a well-defined formal model</a:t>
            </a:r>
          </a:p>
          <a:p>
            <a:pPr lvl="1"/>
            <a:r>
              <a:rPr lang="en-US" altLang="en-US" sz="2400" dirty="0">
                <a:latin typeface="+mn-lt"/>
              </a:rPr>
              <a:t>Based on an understanding of natural language</a:t>
            </a:r>
          </a:p>
          <a:p>
            <a:pPr lvl="1"/>
            <a:r>
              <a:rPr lang="en-US" altLang="en-US" sz="2400" dirty="0">
                <a:latin typeface="+mn-lt"/>
              </a:rPr>
              <a:t>Stored in a wide variety of standard </a:t>
            </a:r>
            <a:r>
              <a:rPr lang="en-US" altLang="en-US" sz="2400" dirty="0" smtClean="0">
                <a:latin typeface="+mn-lt"/>
              </a:rPr>
              <a:t>formats</a:t>
            </a:r>
            <a:endParaRPr lang="en-US" altLang="en-US" sz="2400" dirty="0">
              <a:latin typeface="+mn-lt"/>
            </a:endParaRPr>
          </a:p>
        </p:txBody>
      </p:sp>
    </p:spTree>
    <p:extLst>
      <p:ext uri="{BB962C8B-B14F-4D97-AF65-F5344CB8AC3E}">
        <p14:creationId xmlns:p14="http://schemas.microsoft.com/office/powerpoint/2010/main" val="3511848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Types </a:t>
            </a:r>
            <a:r>
              <a:rPr lang="en-US" altLang="en-US" dirty="0"/>
              <a:t>of Queries in I</a:t>
            </a:r>
            <a:r>
              <a:rPr lang="en-US" altLang="en-US" sz="100" dirty="0"/>
              <a:t> </a:t>
            </a:r>
            <a:r>
              <a:rPr lang="en-US" altLang="en-US" dirty="0"/>
              <a:t>R Systems </a:t>
            </a:r>
            <a:r>
              <a:rPr lang="en-US" altLang="en-US" sz="2000" b="0" dirty="0" smtClean="0"/>
              <a:t>(3 </a:t>
            </a:r>
            <a:r>
              <a:rPr lang="en-US" altLang="en-US" sz="2000" b="0" dirty="0"/>
              <a:t>of 4)</a:t>
            </a:r>
            <a:endParaRPr lang="en-US" dirty="0"/>
          </a:p>
        </p:txBody>
      </p:sp>
      <p:sp>
        <p:nvSpPr>
          <p:cNvPr id="3" name="Text Placeholder 2"/>
          <p:cNvSpPr>
            <a:spLocks noGrp="1"/>
          </p:cNvSpPr>
          <p:nvPr>
            <p:ph type="body" idx="1"/>
          </p:nvPr>
        </p:nvSpPr>
        <p:spPr/>
        <p:txBody>
          <a:bodyPr/>
          <a:lstStyle/>
          <a:p>
            <a:r>
              <a:rPr lang="en-US" altLang="en-US" sz="2400" dirty="0">
                <a:latin typeface="+mn-lt"/>
              </a:rPr>
              <a:t>Proximity </a:t>
            </a:r>
            <a:r>
              <a:rPr lang="en-US" altLang="en-US" sz="2400" dirty="0" smtClean="0">
                <a:latin typeface="+mn-lt"/>
              </a:rPr>
              <a:t>queries</a:t>
            </a:r>
          </a:p>
          <a:p>
            <a:pPr lvl="1"/>
            <a:r>
              <a:rPr lang="en-US" altLang="en-US" sz="2400" dirty="0" smtClean="0">
                <a:latin typeface="+mn-lt"/>
              </a:rPr>
              <a:t>Specify </a:t>
            </a:r>
            <a:r>
              <a:rPr lang="en-US" altLang="en-US" sz="2400" dirty="0">
                <a:latin typeface="+mn-lt"/>
              </a:rPr>
              <a:t>order of search terms</a:t>
            </a:r>
          </a:p>
          <a:p>
            <a:pPr lvl="1"/>
            <a:r>
              <a:rPr lang="en-US" altLang="en-US" sz="2400" dirty="0">
                <a:latin typeface="+mn-lt"/>
              </a:rPr>
              <a:t>NEAR, </a:t>
            </a:r>
            <a:r>
              <a:rPr lang="en-US" altLang="en-US" sz="2400" dirty="0" smtClean="0">
                <a:latin typeface="+mn-lt"/>
              </a:rPr>
              <a:t>A</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J </a:t>
            </a:r>
            <a:r>
              <a:rPr lang="en-US" altLang="en-US" sz="2400" dirty="0">
                <a:latin typeface="+mn-lt"/>
              </a:rPr>
              <a:t>(adjacent), or AFTER operators</a:t>
            </a:r>
          </a:p>
          <a:p>
            <a:pPr lvl="1"/>
            <a:r>
              <a:rPr lang="en-US" altLang="en-US" sz="2400" dirty="0">
                <a:latin typeface="+mn-lt"/>
              </a:rPr>
              <a:t>Sequence of words with maximum allowed distance between them</a:t>
            </a:r>
          </a:p>
          <a:p>
            <a:pPr lvl="1"/>
            <a:r>
              <a:rPr lang="en-US" altLang="en-US" sz="2400" dirty="0">
                <a:latin typeface="+mn-lt"/>
              </a:rPr>
              <a:t>Computationally expensive</a:t>
            </a:r>
          </a:p>
          <a:p>
            <a:pPr lvl="2"/>
            <a:r>
              <a:rPr lang="en-US" altLang="en-US" sz="2400" dirty="0">
                <a:latin typeface="+mn-lt"/>
              </a:rPr>
              <a:t>Suitable for smaller document collections rather than the </a:t>
            </a:r>
            <a:r>
              <a:rPr lang="en-US" altLang="en-US" sz="2400" dirty="0" smtClean="0">
                <a:latin typeface="+mn-lt"/>
              </a:rPr>
              <a:t>Web</a:t>
            </a:r>
            <a:endParaRPr lang="en-US" altLang="en-US" sz="2400" dirty="0">
              <a:latin typeface="+mn-lt"/>
            </a:endParaRPr>
          </a:p>
        </p:txBody>
      </p:sp>
    </p:spTree>
    <p:extLst>
      <p:ext uri="{BB962C8B-B14F-4D97-AF65-F5344CB8AC3E}">
        <p14:creationId xmlns:p14="http://schemas.microsoft.com/office/powerpoint/2010/main" val="3568539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Types </a:t>
            </a:r>
            <a:r>
              <a:rPr lang="en-US" altLang="en-US" dirty="0"/>
              <a:t>of Queries in I</a:t>
            </a:r>
            <a:r>
              <a:rPr lang="en-US" altLang="en-US" sz="100" dirty="0"/>
              <a:t> </a:t>
            </a:r>
            <a:r>
              <a:rPr lang="en-US" altLang="en-US" dirty="0"/>
              <a:t>R Systems </a:t>
            </a:r>
            <a:r>
              <a:rPr lang="en-US" altLang="en-US" sz="2000" b="0" dirty="0" smtClean="0"/>
              <a:t>(4 </a:t>
            </a:r>
            <a:r>
              <a:rPr lang="en-US" altLang="en-US" sz="2000" b="0" dirty="0"/>
              <a:t>of 4)</a:t>
            </a:r>
            <a:endParaRPr lang="en-US" dirty="0"/>
          </a:p>
        </p:txBody>
      </p:sp>
      <p:sp>
        <p:nvSpPr>
          <p:cNvPr id="3" name="Text Placeholder 2"/>
          <p:cNvSpPr>
            <a:spLocks noGrp="1"/>
          </p:cNvSpPr>
          <p:nvPr>
            <p:ph type="body" idx="1"/>
          </p:nvPr>
        </p:nvSpPr>
        <p:spPr/>
        <p:txBody>
          <a:bodyPr/>
          <a:lstStyle/>
          <a:p>
            <a:r>
              <a:rPr lang="en-US" altLang="en-US" sz="2400" dirty="0">
                <a:latin typeface="+mn-lt"/>
              </a:rPr>
              <a:t>Wildcard queries</a:t>
            </a:r>
          </a:p>
          <a:p>
            <a:pPr lvl="1"/>
            <a:r>
              <a:rPr lang="en-US" altLang="en-US" sz="2400" dirty="0">
                <a:latin typeface="+mn-lt"/>
              </a:rPr>
              <a:t>Supports regular expressions and pattern-based matching</a:t>
            </a:r>
          </a:p>
          <a:p>
            <a:pPr lvl="2"/>
            <a:r>
              <a:rPr lang="en-US" altLang="en-US" sz="2400" dirty="0">
                <a:latin typeface="+mn-lt"/>
              </a:rPr>
              <a:t>Example ‘data*’ would retrieve data, database, dataset, etc.</a:t>
            </a:r>
          </a:p>
          <a:p>
            <a:pPr lvl="1"/>
            <a:r>
              <a:rPr lang="en-US" altLang="en-US" sz="2400" dirty="0">
                <a:latin typeface="+mn-lt"/>
              </a:rPr>
              <a:t>Not generally implemented by Web search engines</a:t>
            </a:r>
          </a:p>
          <a:p>
            <a:r>
              <a:rPr lang="en-US" altLang="en-US" sz="2400" dirty="0">
                <a:latin typeface="+mn-lt"/>
              </a:rPr>
              <a:t>Natural language queries</a:t>
            </a:r>
          </a:p>
          <a:p>
            <a:pPr lvl="1"/>
            <a:r>
              <a:rPr lang="en-US" altLang="en-US" sz="2400" dirty="0">
                <a:latin typeface="+mn-lt"/>
              </a:rPr>
              <a:t>Definitions of textual terms or common facts</a:t>
            </a:r>
          </a:p>
          <a:p>
            <a:pPr lvl="1"/>
            <a:r>
              <a:rPr lang="en-US" altLang="en-US" sz="2400" dirty="0">
                <a:latin typeface="+mn-lt"/>
              </a:rPr>
              <a:t>Semantic models can </a:t>
            </a:r>
            <a:r>
              <a:rPr lang="en-US" altLang="en-US" sz="2400" dirty="0" smtClean="0">
                <a:latin typeface="+mn-lt"/>
              </a:rPr>
              <a:t>support</a:t>
            </a:r>
            <a:endParaRPr lang="en-US" altLang="en-US" sz="2400" dirty="0">
              <a:latin typeface="+mn-lt"/>
            </a:endParaRPr>
          </a:p>
        </p:txBody>
      </p:sp>
    </p:spTree>
    <p:extLst>
      <p:ext uri="{BB962C8B-B14F-4D97-AF65-F5344CB8AC3E}">
        <p14:creationId xmlns:p14="http://schemas.microsoft.com/office/powerpoint/2010/main" val="3706942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27.4 Text Preprocessing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r>
              <a:rPr lang="en-US" sz="2400" dirty="0">
                <a:latin typeface="+mn-lt"/>
              </a:rPr>
              <a:t>Stopword removal must be performed before indexing</a:t>
            </a:r>
          </a:p>
          <a:p>
            <a:r>
              <a:rPr lang="en-US" altLang="en-US" sz="2400" dirty="0">
                <a:latin typeface="+mn-lt"/>
              </a:rPr>
              <a:t>Stopwords</a:t>
            </a:r>
          </a:p>
          <a:p>
            <a:pPr lvl="1"/>
            <a:r>
              <a:rPr lang="en-US" altLang="en-US" sz="2400" dirty="0">
                <a:latin typeface="+mn-lt"/>
              </a:rPr>
              <a:t>Words that are expected to occur in 80% or more of the documents of a collection</a:t>
            </a:r>
          </a:p>
          <a:p>
            <a:pPr lvl="2"/>
            <a:r>
              <a:rPr lang="en-US" altLang="en-US" sz="2400" dirty="0">
                <a:latin typeface="+mn-lt"/>
              </a:rPr>
              <a:t>Examples: the, of, to, a, and, said, for, that</a:t>
            </a:r>
          </a:p>
          <a:p>
            <a:pPr lvl="1"/>
            <a:r>
              <a:rPr lang="en-US" altLang="en-US" sz="2400" dirty="0">
                <a:latin typeface="+mn-lt"/>
              </a:rPr>
              <a:t>Do not contribute much to relevance</a:t>
            </a:r>
          </a:p>
          <a:p>
            <a:r>
              <a:rPr lang="en-US" altLang="en-US" sz="2400" dirty="0">
                <a:latin typeface="+mn-lt"/>
              </a:rPr>
              <a:t>Queries preprocessed for stopword removal before retrieval process</a:t>
            </a:r>
          </a:p>
          <a:p>
            <a:pPr lvl="1"/>
            <a:r>
              <a:rPr lang="en-US" altLang="en-US" sz="2400" dirty="0">
                <a:latin typeface="+mn-lt"/>
              </a:rPr>
              <a:t>Many search engines do not remove </a:t>
            </a:r>
            <a:r>
              <a:rPr lang="en-US" altLang="en-US" sz="2400" dirty="0" smtClean="0">
                <a:latin typeface="+mn-lt"/>
              </a:rPr>
              <a:t>stopwords</a:t>
            </a:r>
            <a:endParaRPr lang="en-US" altLang="en-US" sz="2400" dirty="0">
              <a:latin typeface="+mn-lt"/>
            </a:endParaRPr>
          </a:p>
        </p:txBody>
      </p:sp>
    </p:spTree>
    <p:extLst>
      <p:ext uri="{BB962C8B-B14F-4D97-AF65-F5344CB8AC3E}">
        <p14:creationId xmlns:p14="http://schemas.microsoft.com/office/powerpoint/2010/main" val="4052199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Text </a:t>
            </a:r>
            <a:r>
              <a:rPr lang="en-US" altLang="en-US" dirty="0"/>
              <a:t>Preprocessing </a:t>
            </a:r>
            <a:r>
              <a:rPr lang="en-US" altLang="en-US" sz="2000" b="0" dirty="0" smtClean="0"/>
              <a:t>(2 </a:t>
            </a:r>
            <a:r>
              <a:rPr lang="en-US" altLang="en-US" sz="2000" b="0" dirty="0"/>
              <a:t>of 3)</a:t>
            </a:r>
            <a:endParaRPr lang="en-US" dirty="0"/>
          </a:p>
        </p:txBody>
      </p:sp>
      <p:sp>
        <p:nvSpPr>
          <p:cNvPr id="3" name="Text Placeholder 2"/>
          <p:cNvSpPr>
            <a:spLocks noGrp="1"/>
          </p:cNvSpPr>
          <p:nvPr>
            <p:ph type="body" idx="1"/>
          </p:nvPr>
        </p:nvSpPr>
        <p:spPr/>
        <p:txBody>
          <a:bodyPr/>
          <a:lstStyle/>
          <a:p>
            <a:r>
              <a:rPr lang="en-US" sz="2400" dirty="0">
                <a:latin typeface="+mn-lt"/>
              </a:rPr>
              <a:t>Stemming</a:t>
            </a:r>
          </a:p>
          <a:p>
            <a:pPr lvl="1"/>
            <a:r>
              <a:rPr lang="en-US" altLang="en-US" sz="2400" dirty="0">
                <a:latin typeface="+mn-lt"/>
              </a:rPr>
              <a:t>Trims suffix and prefix</a:t>
            </a:r>
          </a:p>
          <a:p>
            <a:pPr lvl="1"/>
            <a:r>
              <a:rPr lang="en-US" altLang="en-US" sz="2400" dirty="0">
                <a:latin typeface="+mn-lt"/>
              </a:rPr>
              <a:t>Reduces the different forms of the word to a common stem</a:t>
            </a:r>
          </a:p>
          <a:p>
            <a:pPr lvl="1"/>
            <a:r>
              <a:rPr lang="en-US" altLang="en-US" sz="2400" dirty="0">
                <a:latin typeface="+mn-lt"/>
              </a:rPr>
              <a:t>Martin Porter’s stemming algorithm</a:t>
            </a:r>
          </a:p>
          <a:p>
            <a:r>
              <a:rPr lang="en-US" altLang="en-US" sz="2400" dirty="0">
                <a:latin typeface="+mn-lt"/>
              </a:rPr>
              <a:t>Utilizing a thesaurus</a:t>
            </a:r>
          </a:p>
          <a:p>
            <a:pPr lvl="1"/>
            <a:r>
              <a:rPr lang="en-US" altLang="en-US" sz="2400" dirty="0">
                <a:latin typeface="+mn-lt"/>
              </a:rPr>
              <a:t>Important concepts and main words that describe each concept for a particular knowledge domain</a:t>
            </a:r>
          </a:p>
          <a:p>
            <a:pPr lvl="1"/>
            <a:r>
              <a:rPr lang="en-US" altLang="en-US" sz="2400" dirty="0">
                <a:latin typeface="+mn-lt"/>
              </a:rPr>
              <a:t>Collection of synonyms</a:t>
            </a:r>
          </a:p>
          <a:p>
            <a:pPr lvl="1"/>
            <a:r>
              <a:rPr lang="en-US" altLang="en-US" sz="2400" dirty="0" smtClean="0">
                <a:latin typeface="+mn-lt"/>
              </a:rPr>
              <a:t>U</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a:t>
            </a:r>
            <a:r>
              <a:rPr lang="en-US" altLang="en-US" sz="100" dirty="0" smtClean="0">
                <a:latin typeface="+mn-lt"/>
              </a:rPr>
              <a:t> </a:t>
            </a:r>
            <a:r>
              <a:rPr lang="en-US" altLang="en-US" sz="2400" dirty="0" smtClean="0">
                <a:latin typeface="+mn-lt"/>
              </a:rPr>
              <a:t>S</a:t>
            </a:r>
            <a:endParaRPr lang="en-US" altLang="en-US" sz="2400" dirty="0">
              <a:latin typeface="+mn-lt"/>
            </a:endParaRPr>
          </a:p>
        </p:txBody>
      </p:sp>
    </p:spTree>
    <p:extLst>
      <p:ext uri="{BB962C8B-B14F-4D97-AF65-F5344CB8AC3E}">
        <p14:creationId xmlns:p14="http://schemas.microsoft.com/office/powerpoint/2010/main" val="2196980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dirty="0"/>
              <a:t>Figure 27.3 </a:t>
            </a:r>
            <a:r>
              <a:rPr lang="en-US" sz="3200" dirty="0" smtClean="0"/>
              <a:t>A </a:t>
            </a:r>
            <a:r>
              <a:rPr lang="en-US" sz="3200" dirty="0"/>
              <a:t>Portion of the </a:t>
            </a:r>
            <a:r>
              <a:rPr lang="en-US" sz="3200" dirty="0" smtClean="0"/>
              <a:t>U</a:t>
            </a:r>
            <a:r>
              <a:rPr lang="en-US" sz="100" dirty="0" smtClean="0"/>
              <a:t> </a:t>
            </a:r>
            <a:r>
              <a:rPr lang="en-US" sz="3200" dirty="0" smtClean="0"/>
              <a:t>M</a:t>
            </a:r>
            <a:r>
              <a:rPr lang="en-US" sz="100" dirty="0" smtClean="0"/>
              <a:t> </a:t>
            </a:r>
            <a:r>
              <a:rPr lang="en-US" sz="3200" dirty="0" smtClean="0"/>
              <a:t>L</a:t>
            </a:r>
            <a:r>
              <a:rPr lang="en-US" sz="100" dirty="0" smtClean="0"/>
              <a:t> </a:t>
            </a:r>
            <a:r>
              <a:rPr lang="en-US" sz="3200" dirty="0" smtClean="0"/>
              <a:t>S </a:t>
            </a:r>
            <a:r>
              <a:rPr lang="en-US" sz="3200" dirty="0"/>
              <a:t>Semantic Network: </a:t>
            </a:r>
            <a:r>
              <a:rPr lang="en-US" sz="3200" dirty="0" smtClean="0"/>
              <a:t>“Biologic Function” </a:t>
            </a:r>
            <a:r>
              <a:rPr lang="en-US" sz="3200" dirty="0"/>
              <a:t>Hierarchy</a:t>
            </a:r>
          </a:p>
        </p:txBody>
      </p:sp>
      <p:pic>
        <p:nvPicPr>
          <p:cNvPr id="4" name="Picture 3" descr=" A hierarchy chart represents a part of U M L s semantic network functions, with Biologic function as the top node. Physiologic and Pathologic functions come under biologic function. Organism, Organ or tissue, cell and Molecular functions come under Physiologic function. Cell or Molecular dysfunction, disease or syndrome and experimental model of disease come under Pathologic function. Mental process comes under organism function. Genetic function comes under Molecular function. Mental or behavioral dysfunction and neoplastic process come under disease or syndro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515" y="1725052"/>
            <a:ext cx="6390970" cy="3744649"/>
          </a:xfrm>
          <a:prstGeom prst="rect">
            <a:avLst/>
          </a:prstGeom>
        </p:spPr>
      </p:pic>
      <p:sp>
        <p:nvSpPr>
          <p:cNvPr id="3" name="Text Placeholder 2"/>
          <p:cNvSpPr>
            <a:spLocks noGrp="1"/>
          </p:cNvSpPr>
          <p:nvPr>
            <p:ph type="body" idx="1"/>
          </p:nvPr>
        </p:nvSpPr>
        <p:spPr>
          <a:xfrm>
            <a:off x="457200" y="5899355"/>
            <a:ext cx="8229600" cy="385660"/>
          </a:xfrm>
        </p:spPr>
        <p:txBody>
          <a:bodyPr/>
          <a:lstStyle/>
          <a:p>
            <a:pPr marL="0" indent="0">
              <a:buNone/>
            </a:pPr>
            <a:r>
              <a:rPr lang="en-US" sz="1800" b="1" dirty="0">
                <a:latin typeface="+mn-lt"/>
              </a:rPr>
              <a:t>Source:</a:t>
            </a:r>
            <a:r>
              <a:rPr lang="en-US" sz="1800" dirty="0">
                <a:latin typeface="+mn-lt"/>
              </a:rPr>
              <a:t> </a:t>
            </a:r>
            <a:r>
              <a:rPr lang="en-US" sz="1800" dirty="0" smtClean="0">
                <a:latin typeface="+mn-lt"/>
              </a:rPr>
              <a:t>U</a:t>
            </a:r>
            <a:r>
              <a:rPr lang="en-US" sz="100" dirty="0" smtClean="0">
                <a:latin typeface="+mn-lt"/>
              </a:rPr>
              <a:t> </a:t>
            </a:r>
            <a:r>
              <a:rPr lang="en-US" sz="1800" dirty="0" smtClean="0">
                <a:latin typeface="+mn-lt"/>
              </a:rPr>
              <a:t>M</a:t>
            </a:r>
            <a:r>
              <a:rPr lang="en-US" sz="100" dirty="0" smtClean="0">
                <a:latin typeface="+mn-lt"/>
              </a:rPr>
              <a:t> </a:t>
            </a:r>
            <a:r>
              <a:rPr lang="en-US" sz="1800" dirty="0" smtClean="0">
                <a:latin typeface="+mn-lt"/>
              </a:rPr>
              <a:t>L</a:t>
            </a:r>
            <a:r>
              <a:rPr lang="en-US" sz="100" dirty="0" smtClean="0">
                <a:latin typeface="+mn-lt"/>
              </a:rPr>
              <a:t> </a:t>
            </a:r>
            <a:r>
              <a:rPr lang="en-US" sz="1800" dirty="0" smtClean="0">
                <a:latin typeface="+mn-lt"/>
              </a:rPr>
              <a:t>S </a:t>
            </a:r>
            <a:r>
              <a:rPr lang="en-US" sz="1800" dirty="0">
                <a:latin typeface="+mn-lt"/>
              </a:rPr>
              <a:t>Reference Manual, National Library of </a:t>
            </a:r>
            <a:r>
              <a:rPr lang="en-US" sz="1800" dirty="0" smtClean="0">
                <a:latin typeface="+mn-lt"/>
              </a:rPr>
              <a:t>Medicine</a:t>
            </a:r>
            <a:endParaRPr lang="en-US" sz="1800" dirty="0">
              <a:latin typeface="+mn-lt"/>
            </a:endParaRPr>
          </a:p>
        </p:txBody>
      </p:sp>
    </p:spTree>
    <p:extLst>
      <p:ext uri="{BB962C8B-B14F-4D97-AF65-F5344CB8AC3E}">
        <p14:creationId xmlns:p14="http://schemas.microsoft.com/office/powerpoint/2010/main" val="3201551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Text </a:t>
            </a:r>
            <a:r>
              <a:rPr lang="en-US" altLang="en-US" dirty="0"/>
              <a:t>Preprocessing </a:t>
            </a:r>
            <a:r>
              <a:rPr lang="en-US" altLang="en-US" sz="2000" b="0" dirty="0" smtClean="0"/>
              <a:t>(3 </a:t>
            </a:r>
            <a:r>
              <a:rPr lang="en-US" altLang="en-US" sz="2000" b="0" dirty="0"/>
              <a:t>of 3)</a:t>
            </a:r>
            <a:endParaRPr lang="en-US" dirty="0"/>
          </a:p>
        </p:txBody>
      </p:sp>
      <p:sp>
        <p:nvSpPr>
          <p:cNvPr id="3" name="Text Placeholder 2"/>
          <p:cNvSpPr>
            <a:spLocks noGrp="1"/>
          </p:cNvSpPr>
          <p:nvPr>
            <p:ph type="body" idx="1"/>
          </p:nvPr>
        </p:nvSpPr>
        <p:spPr/>
        <p:txBody>
          <a:bodyPr/>
          <a:lstStyle/>
          <a:p>
            <a:r>
              <a:rPr lang="en-US" sz="2400" dirty="0">
                <a:latin typeface="+mn-lt"/>
              </a:rPr>
              <a:t>Other preprocessing steps</a:t>
            </a:r>
          </a:p>
          <a:p>
            <a:pPr lvl="1"/>
            <a:r>
              <a:rPr lang="en-US" altLang="en-US" sz="2400" dirty="0">
                <a:latin typeface="+mn-lt"/>
              </a:rPr>
              <a:t>Digits</a:t>
            </a:r>
          </a:p>
          <a:p>
            <a:pPr lvl="2"/>
            <a:r>
              <a:rPr lang="en-US" altLang="en-US" sz="2400" dirty="0">
                <a:latin typeface="+mn-lt"/>
              </a:rPr>
              <a:t>May or may not be removed during preprocessing</a:t>
            </a:r>
          </a:p>
          <a:p>
            <a:pPr lvl="1"/>
            <a:r>
              <a:rPr lang="en-US" altLang="en-US" sz="2400" dirty="0">
                <a:latin typeface="+mn-lt"/>
              </a:rPr>
              <a:t>Hyphens and punctuation marks</a:t>
            </a:r>
          </a:p>
          <a:p>
            <a:pPr lvl="2"/>
            <a:r>
              <a:rPr lang="en-US" altLang="en-US" sz="2400" dirty="0">
                <a:latin typeface="+mn-lt"/>
              </a:rPr>
              <a:t>Handled in different ways</a:t>
            </a:r>
          </a:p>
          <a:p>
            <a:pPr lvl="1"/>
            <a:r>
              <a:rPr lang="en-US" altLang="en-US" sz="2400" dirty="0">
                <a:latin typeface="+mn-lt"/>
              </a:rPr>
              <a:t>Cases</a:t>
            </a:r>
          </a:p>
          <a:p>
            <a:pPr lvl="2"/>
            <a:r>
              <a:rPr lang="en-US" altLang="en-US" sz="2400" dirty="0">
                <a:latin typeface="+mn-lt"/>
              </a:rPr>
              <a:t>Most search engines use case-insensitive search</a:t>
            </a:r>
          </a:p>
          <a:p>
            <a:r>
              <a:rPr lang="en-US" altLang="en-US" sz="2400" dirty="0">
                <a:latin typeface="+mn-lt"/>
              </a:rPr>
              <a:t>Information extraction tasks</a:t>
            </a:r>
          </a:p>
          <a:p>
            <a:pPr lvl="1"/>
            <a:r>
              <a:rPr lang="en-US" sz="2400" dirty="0">
                <a:latin typeface="+mn-lt"/>
              </a:rPr>
              <a:t>Identifying noun phrases, facts, events, people, places, and </a:t>
            </a:r>
            <a:r>
              <a:rPr lang="en-US" sz="2400" dirty="0" smtClean="0">
                <a:latin typeface="+mn-lt"/>
              </a:rPr>
              <a:t>relationships</a:t>
            </a:r>
            <a:endParaRPr lang="en-US" altLang="en-US" sz="2400" dirty="0">
              <a:latin typeface="+mn-lt"/>
            </a:endParaRPr>
          </a:p>
        </p:txBody>
      </p:sp>
    </p:spTree>
    <p:extLst>
      <p:ext uri="{BB962C8B-B14F-4D97-AF65-F5344CB8AC3E}">
        <p14:creationId xmlns:p14="http://schemas.microsoft.com/office/powerpoint/2010/main" val="3106879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27.5 Inverted Indexing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r>
              <a:rPr lang="en-US" sz="2400" dirty="0">
                <a:latin typeface="+mn-lt"/>
              </a:rPr>
              <a:t>Inverted index structure</a:t>
            </a:r>
          </a:p>
          <a:p>
            <a:pPr lvl="1"/>
            <a:r>
              <a:rPr lang="en-US" sz="2400" dirty="0">
                <a:latin typeface="+mn-lt"/>
              </a:rPr>
              <a:t>Vocabulary information</a:t>
            </a:r>
          </a:p>
          <a:p>
            <a:pPr lvl="2"/>
            <a:r>
              <a:rPr lang="en-US" sz="2400" dirty="0">
                <a:latin typeface="+mn-lt"/>
              </a:rPr>
              <a:t>Set of distinct query terms in the document set</a:t>
            </a:r>
          </a:p>
          <a:p>
            <a:pPr lvl="1"/>
            <a:r>
              <a:rPr lang="en-US" sz="2400" dirty="0">
                <a:latin typeface="+mn-lt"/>
              </a:rPr>
              <a:t>Document information</a:t>
            </a:r>
          </a:p>
          <a:p>
            <a:pPr lvl="1"/>
            <a:r>
              <a:rPr lang="en-US" sz="2400" dirty="0">
                <a:latin typeface="+mn-lt"/>
              </a:rPr>
              <a:t>Data structure that attaches distinct terms with a list of all documents that contain the </a:t>
            </a:r>
            <a:r>
              <a:rPr lang="en-US" sz="2400" dirty="0" smtClean="0">
                <a:latin typeface="+mn-lt"/>
              </a:rPr>
              <a:t>term</a:t>
            </a:r>
            <a:endParaRPr lang="en-US" altLang="en-US" sz="2400" dirty="0">
              <a:latin typeface="+mn-lt"/>
            </a:endParaRPr>
          </a:p>
        </p:txBody>
      </p:sp>
    </p:spTree>
    <p:extLst>
      <p:ext uri="{BB962C8B-B14F-4D97-AF65-F5344CB8AC3E}">
        <p14:creationId xmlns:p14="http://schemas.microsoft.com/office/powerpoint/2010/main" val="34484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Inverted </a:t>
            </a:r>
            <a:r>
              <a:rPr lang="en-US" altLang="en-US" dirty="0"/>
              <a:t>Indexing </a:t>
            </a:r>
            <a:r>
              <a:rPr lang="en-US" altLang="en-US" sz="2000" b="0" dirty="0" smtClean="0"/>
              <a:t>(2 </a:t>
            </a:r>
            <a:r>
              <a:rPr lang="en-US" altLang="en-US" sz="2000" b="0" dirty="0"/>
              <a:t>of 3)</a:t>
            </a:r>
            <a:endParaRPr lang="en-US" dirty="0"/>
          </a:p>
        </p:txBody>
      </p:sp>
      <p:sp>
        <p:nvSpPr>
          <p:cNvPr id="3" name="Text Placeholder 2"/>
          <p:cNvSpPr>
            <a:spLocks noGrp="1"/>
          </p:cNvSpPr>
          <p:nvPr>
            <p:ph type="body" idx="1"/>
          </p:nvPr>
        </p:nvSpPr>
        <p:spPr>
          <a:xfrm>
            <a:off x="457200" y="1600200"/>
            <a:ext cx="8229600" cy="4525963"/>
          </a:xfrm>
        </p:spPr>
        <p:txBody>
          <a:bodyPr/>
          <a:lstStyle/>
          <a:p>
            <a:r>
              <a:rPr lang="en-US" sz="2400" dirty="0">
                <a:latin typeface="+mn-lt"/>
              </a:rPr>
              <a:t>Construction of an inverted index</a:t>
            </a:r>
          </a:p>
          <a:p>
            <a:pPr lvl="1"/>
            <a:r>
              <a:rPr lang="en-US" sz="2400" dirty="0">
                <a:latin typeface="+mn-lt"/>
              </a:rPr>
              <a:t>Break documents into vocabulary terms</a:t>
            </a:r>
          </a:p>
          <a:p>
            <a:pPr lvl="2"/>
            <a:r>
              <a:rPr lang="en-US" sz="2400" dirty="0">
                <a:latin typeface="+mn-lt"/>
              </a:rPr>
              <a:t>Tokenizing, cleansing, removing stopwords, stemming, and/or using a thesaurus</a:t>
            </a:r>
          </a:p>
          <a:p>
            <a:pPr lvl="1"/>
            <a:r>
              <a:rPr lang="en-US" sz="2400" dirty="0">
                <a:latin typeface="+mn-lt"/>
              </a:rPr>
              <a:t>Collect document statistics</a:t>
            </a:r>
          </a:p>
          <a:p>
            <a:pPr lvl="2"/>
            <a:r>
              <a:rPr lang="en-US" sz="2400" dirty="0">
                <a:latin typeface="+mn-lt"/>
              </a:rPr>
              <a:t>Store statistics in document lookup table</a:t>
            </a:r>
          </a:p>
          <a:p>
            <a:pPr lvl="1"/>
            <a:r>
              <a:rPr lang="en-US" sz="2400" dirty="0">
                <a:latin typeface="+mn-lt"/>
              </a:rPr>
              <a:t>Invert the document-term stream into a term-document stream</a:t>
            </a:r>
          </a:p>
          <a:p>
            <a:pPr lvl="2"/>
            <a:r>
              <a:rPr lang="en-US" sz="2400" dirty="0">
                <a:latin typeface="+mn-lt"/>
              </a:rPr>
              <a:t>Add additional information such as term frequencies, term positions, and term </a:t>
            </a:r>
            <a:r>
              <a:rPr lang="en-US" sz="2400" dirty="0" smtClean="0">
                <a:latin typeface="+mn-lt"/>
              </a:rPr>
              <a:t>weights</a:t>
            </a:r>
            <a:endParaRPr lang="en-US" altLang="en-US" sz="2400" dirty="0">
              <a:latin typeface="+mn-lt"/>
            </a:endParaRPr>
          </a:p>
        </p:txBody>
      </p:sp>
    </p:spTree>
    <p:extLst>
      <p:ext uri="{BB962C8B-B14F-4D97-AF65-F5344CB8AC3E}">
        <p14:creationId xmlns:p14="http://schemas.microsoft.com/office/powerpoint/2010/main" val="3013493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096"/>
            <a:ext cx="8229600" cy="1066799"/>
          </a:xfrm>
        </p:spPr>
        <p:txBody>
          <a:bodyPr anchor="b"/>
          <a:lstStyle/>
          <a:p>
            <a:r>
              <a:rPr lang="en-US" dirty="0"/>
              <a:t>Figure 27.4 Example of an Inverted Index</a:t>
            </a:r>
          </a:p>
        </p:txBody>
      </p:sp>
      <p:pic>
        <p:nvPicPr>
          <p:cNvPr id="4" name="Picture 3" descr="An illustration of an inverted index. Three documents titled Document 1, Document 2 and document 3 are represented. Text below document 1 reads, This example shows an example of an inverted index. Text below document 2 reads, Inverted index is a data structure for associating terms to documents. Text below document 3 reads, Stock market index is used for capturing the sentiments of the financial market. Beside this, a table is present. The table is as follows: It has 4 rows and 3 columns. The columns have the following headings from left to right. I D, Term, Document and position. The row entries are as follows. Row 1. I D, 1. Term, example. Document position, 1 and 2, 1 and 5. Row 2. I D, 2. Term, inverted. Document and position, 1 and 8, 2 and 1. Row 3. I D, 3. Term, index. Document: position, 1 and 9, 2 and 2, 3 and 3. Row 4. I D, 4. Term, market. Document: position, 3 and 2, 3 and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461" y="1695607"/>
            <a:ext cx="4979078" cy="4606197"/>
          </a:xfrm>
          <a:prstGeom prst="rect">
            <a:avLst/>
          </a:prstGeom>
        </p:spPr>
      </p:pic>
    </p:spTree>
    <p:extLst>
      <p:ext uri="{BB962C8B-B14F-4D97-AF65-F5344CB8AC3E}">
        <p14:creationId xmlns:p14="http://schemas.microsoft.com/office/powerpoint/2010/main" val="981526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Inverted </a:t>
            </a:r>
            <a:r>
              <a:rPr lang="en-US" altLang="en-US" dirty="0"/>
              <a:t>Indexing </a:t>
            </a:r>
            <a:r>
              <a:rPr lang="en-US" altLang="en-US" sz="2000" b="0" dirty="0" smtClean="0"/>
              <a:t>(3 </a:t>
            </a:r>
            <a:r>
              <a:rPr lang="en-US" altLang="en-US" sz="2000" b="0" dirty="0"/>
              <a:t>of 3)</a:t>
            </a:r>
            <a:endParaRPr lang="en-US" dirty="0"/>
          </a:p>
        </p:txBody>
      </p:sp>
      <p:sp>
        <p:nvSpPr>
          <p:cNvPr id="3" name="Text Placeholder 2"/>
          <p:cNvSpPr>
            <a:spLocks noGrp="1"/>
          </p:cNvSpPr>
          <p:nvPr>
            <p:ph type="body" idx="1"/>
          </p:nvPr>
        </p:nvSpPr>
        <p:spPr/>
        <p:txBody>
          <a:bodyPr/>
          <a:lstStyle/>
          <a:p>
            <a:r>
              <a:rPr lang="en-US" sz="2400" dirty="0">
                <a:latin typeface="+mn-lt"/>
              </a:rPr>
              <a:t>Searching for relevant documents from an inverted index</a:t>
            </a:r>
          </a:p>
          <a:p>
            <a:pPr lvl="1"/>
            <a:r>
              <a:rPr lang="en-US" altLang="en-US" sz="2400" dirty="0">
                <a:latin typeface="+mn-lt"/>
              </a:rPr>
              <a:t>Vocabulary search</a:t>
            </a:r>
          </a:p>
          <a:p>
            <a:pPr lvl="1"/>
            <a:r>
              <a:rPr lang="en-US" altLang="en-US" sz="2400" dirty="0">
                <a:latin typeface="+mn-lt"/>
              </a:rPr>
              <a:t>Document information retrieval</a:t>
            </a:r>
          </a:p>
          <a:p>
            <a:pPr lvl="1"/>
            <a:r>
              <a:rPr lang="en-US" altLang="en-US" sz="2400" dirty="0">
                <a:latin typeface="+mn-lt"/>
              </a:rPr>
              <a:t>Manipulation of retrieved </a:t>
            </a:r>
            <a:r>
              <a:rPr lang="en-US" altLang="en-US" sz="2400" dirty="0" smtClean="0">
                <a:latin typeface="+mn-lt"/>
              </a:rPr>
              <a:t>information</a:t>
            </a:r>
            <a:endParaRPr lang="en-US" altLang="en-US" sz="2400" dirty="0">
              <a:latin typeface="+mn-lt"/>
            </a:endParaRPr>
          </a:p>
        </p:txBody>
      </p:sp>
    </p:spTree>
    <p:extLst>
      <p:ext uri="{BB962C8B-B14F-4D97-AF65-F5344CB8AC3E}">
        <p14:creationId xmlns:p14="http://schemas.microsoft.com/office/powerpoint/2010/main" val="947845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Information Retrieval (I</a:t>
            </a:r>
            <a:r>
              <a:rPr lang="en-US" altLang="en-US" sz="100" dirty="0" smtClean="0"/>
              <a:t> </a:t>
            </a:r>
            <a:r>
              <a:rPr lang="en-US" altLang="en-US" sz="3200" dirty="0" smtClean="0"/>
              <a:t>R) Concepts</a:t>
            </a:r>
            <a:r>
              <a:rPr lang="en-US" altLang="en-US" dirty="0" smtClean="0"/>
              <a:t> </a:t>
            </a:r>
            <a:r>
              <a:rPr lang="en-US" altLang="en-US" sz="2000" b="0" dirty="0" smtClean="0"/>
              <a:t>(2 of 4)</a:t>
            </a:r>
            <a:endParaRPr lang="en-US" dirty="0"/>
          </a:p>
        </p:txBody>
      </p:sp>
      <p:sp>
        <p:nvSpPr>
          <p:cNvPr id="3" name="Text Placeholder 2"/>
          <p:cNvSpPr>
            <a:spLocks noGrp="1"/>
          </p:cNvSpPr>
          <p:nvPr>
            <p:ph type="body" idx="1"/>
          </p:nvPr>
        </p:nvSpPr>
        <p:spPr/>
        <p:txBody>
          <a:bodyPr/>
          <a:lstStyle/>
          <a:p>
            <a:r>
              <a:rPr lang="en-US" altLang="en-US" sz="2400" dirty="0">
                <a:latin typeface="+mn-lt"/>
              </a:rPr>
              <a:t>Information retrieval field predates database field</a:t>
            </a:r>
          </a:p>
          <a:p>
            <a:pPr lvl="1"/>
            <a:r>
              <a:rPr lang="en-US" altLang="en-US" sz="2400" dirty="0">
                <a:latin typeface="+mn-lt"/>
              </a:rPr>
              <a:t>Academic programs in Library and Information Science </a:t>
            </a:r>
          </a:p>
          <a:p>
            <a:r>
              <a:rPr lang="en-US" altLang="en-US" sz="2400" dirty="0" smtClean="0">
                <a:latin typeface="+mn-lt"/>
              </a:rPr>
              <a:t>R</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 </a:t>
            </a:r>
            <a:r>
              <a:rPr lang="en-US" altLang="en-US" sz="2400" dirty="0">
                <a:latin typeface="+mn-lt"/>
              </a:rPr>
              <a:t>vendors providing new capabilities to support various data types</a:t>
            </a:r>
          </a:p>
          <a:p>
            <a:pPr lvl="1"/>
            <a:r>
              <a:rPr lang="en-US" altLang="en-US" sz="2400" dirty="0">
                <a:latin typeface="+mn-lt"/>
              </a:rPr>
              <a:t>Extended </a:t>
            </a:r>
            <a:r>
              <a:rPr lang="en-US" altLang="en-US" sz="2400" dirty="0" smtClean="0">
                <a:latin typeface="+mn-lt"/>
              </a:rPr>
              <a:t>R</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s </a:t>
            </a:r>
            <a:r>
              <a:rPr lang="en-US" altLang="en-US" sz="2400" dirty="0">
                <a:latin typeface="+mn-lt"/>
              </a:rPr>
              <a:t>or object-relational database management systems</a:t>
            </a:r>
          </a:p>
          <a:p>
            <a:r>
              <a:rPr lang="en-US" altLang="en-US" sz="2400" dirty="0">
                <a:latin typeface="+mn-lt"/>
              </a:rPr>
              <a:t>User’s information need expressed as free-form search request</a:t>
            </a:r>
          </a:p>
          <a:p>
            <a:pPr lvl="1"/>
            <a:r>
              <a:rPr lang="en-US" altLang="en-US" sz="2400" dirty="0">
                <a:latin typeface="+mn-lt"/>
              </a:rPr>
              <a:t>Keyword search </a:t>
            </a:r>
            <a:r>
              <a:rPr lang="en-US" altLang="en-US" sz="2400" dirty="0" smtClean="0">
                <a:latin typeface="+mn-lt"/>
              </a:rPr>
              <a:t>query</a:t>
            </a:r>
            <a:endParaRPr lang="en-US" altLang="en-US" sz="2400" dirty="0">
              <a:latin typeface="+mn-lt"/>
            </a:endParaRPr>
          </a:p>
        </p:txBody>
      </p:sp>
    </p:spTree>
    <p:extLst>
      <p:ext uri="{BB962C8B-B14F-4D97-AF65-F5344CB8AC3E}">
        <p14:creationId xmlns:p14="http://schemas.microsoft.com/office/powerpoint/2010/main" val="2371192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Lucene</a:t>
            </a:r>
          </a:p>
        </p:txBody>
      </p:sp>
      <p:sp>
        <p:nvSpPr>
          <p:cNvPr id="3" name="Text Placeholder 2"/>
          <p:cNvSpPr>
            <a:spLocks noGrp="1"/>
          </p:cNvSpPr>
          <p:nvPr>
            <p:ph type="body" idx="1"/>
          </p:nvPr>
        </p:nvSpPr>
        <p:spPr/>
        <p:txBody>
          <a:bodyPr/>
          <a:lstStyle/>
          <a:p>
            <a:r>
              <a:rPr lang="en-US" sz="2400" dirty="0">
                <a:latin typeface="+mn-lt"/>
              </a:rPr>
              <a:t>Lucene: open source indexing/search engine</a:t>
            </a:r>
          </a:p>
          <a:p>
            <a:pPr lvl="1"/>
            <a:r>
              <a:rPr lang="en-US" sz="2400" dirty="0">
                <a:latin typeface="+mn-lt"/>
              </a:rPr>
              <a:t>Indexing is primary focus</a:t>
            </a:r>
          </a:p>
          <a:p>
            <a:r>
              <a:rPr lang="en-US" sz="2400" dirty="0">
                <a:latin typeface="+mn-lt"/>
              </a:rPr>
              <a:t>Document composed of set of fields</a:t>
            </a:r>
          </a:p>
          <a:p>
            <a:pPr lvl="1"/>
            <a:r>
              <a:rPr lang="en-US" sz="2400" dirty="0">
                <a:latin typeface="+mn-lt"/>
              </a:rPr>
              <a:t>Chunks of untokenized text</a:t>
            </a:r>
          </a:p>
          <a:p>
            <a:pPr lvl="1"/>
            <a:r>
              <a:rPr lang="en-US" sz="2400" dirty="0">
                <a:latin typeface="+mn-lt"/>
              </a:rPr>
              <a:t>Series of processed lexical units called token streams</a:t>
            </a:r>
          </a:p>
          <a:p>
            <a:pPr lvl="2"/>
            <a:r>
              <a:rPr lang="en-US" sz="2400" dirty="0">
                <a:latin typeface="+mn-lt"/>
              </a:rPr>
              <a:t>Created by tokenization and filtering algorithms</a:t>
            </a:r>
          </a:p>
          <a:p>
            <a:r>
              <a:rPr lang="en-US" sz="2400" dirty="0">
                <a:latin typeface="+mn-lt"/>
              </a:rPr>
              <a:t>Highly-configurable search </a:t>
            </a:r>
            <a:r>
              <a:rPr lang="en-US" sz="2400" dirty="0" smtClean="0">
                <a:latin typeface="+mn-lt"/>
              </a:rPr>
              <a:t>A</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I</a:t>
            </a:r>
            <a:endParaRPr lang="en-US" sz="2400" dirty="0">
              <a:latin typeface="+mn-lt"/>
            </a:endParaRPr>
          </a:p>
          <a:p>
            <a:r>
              <a:rPr lang="en-US" sz="2400" dirty="0">
                <a:latin typeface="+mn-lt"/>
              </a:rPr>
              <a:t>Ease of indexing large, unstructured document </a:t>
            </a:r>
            <a:r>
              <a:rPr lang="en-US" sz="2400" dirty="0" smtClean="0">
                <a:latin typeface="+mn-lt"/>
              </a:rPr>
              <a:t>collections</a:t>
            </a:r>
            <a:endParaRPr lang="en-US" sz="2400" dirty="0">
              <a:latin typeface="+mn-lt"/>
            </a:endParaRPr>
          </a:p>
        </p:txBody>
      </p:sp>
    </p:spTree>
    <p:extLst>
      <p:ext uri="{BB962C8B-B14F-4D97-AF65-F5344CB8AC3E}">
        <p14:creationId xmlns:p14="http://schemas.microsoft.com/office/powerpoint/2010/main" val="2725346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815943" cy="1097279"/>
          </a:xfrm>
        </p:spPr>
        <p:txBody>
          <a:bodyPr/>
          <a:lstStyle/>
          <a:p>
            <a:r>
              <a:rPr lang="en-US" altLang="en-US" dirty="0" smtClean="0"/>
              <a:t>27.6 Evaluation </a:t>
            </a:r>
            <a:r>
              <a:rPr lang="en-US" altLang="en-US" dirty="0"/>
              <a:t>Measures of Search </a:t>
            </a:r>
            <a:r>
              <a:rPr lang="en-US" altLang="en-US" dirty="0" smtClean="0"/>
              <a:t>Relevance </a:t>
            </a:r>
            <a:r>
              <a:rPr lang="en-US" altLang="en-US" sz="2000" b="0" dirty="0" smtClean="0"/>
              <a:t>(1 of 4)</a:t>
            </a:r>
            <a:endParaRPr lang="en-US" sz="2000" b="0" dirty="0"/>
          </a:p>
        </p:txBody>
      </p:sp>
      <p:sp>
        <p:nvSpPr>
          <p:cNvPr id="3" name="Text Placeholder 2"/>
          <p:cNvSpPr>
            <a:spLocks noGrp="1"/>
          </p:cNvSpPr>
          <p:nvPr>
            <p:ph type="body" idx="1"/>
          </p:nvPr>
        </p:nvSpPr>
        <p:spPr/>
        <p:txBody>
          <a:bodyPr/>
          <a:lstStyle/>
          <a:p>
            <a:r>
              <a:rPr lang="en-US" sz="2400" dirty="0">
                <a:latin typeface="+mn-lt"/>
              </a:rPr>
              <a:t>Topical relevance</a:t>
            </a:r>
          </a:p>
          <a:p>
            <a:pPr lvl="1"/>
            <a:r>
              <a:rPr lang="en-US" sz="2400" dirty="0">
                <a:latin typeface="+mn-lt"/>
              </a:rPr>
              <a:t>Measures result topic match to query topic</a:t>
            </a:r>
          </a:p>
          <a:p>
            <a:r>
              <a:rPr lang="en-US" altLang="en-US" sz="2400" dirty="0">
                <a:latin typeface="+mn-lt"/>
              </a:rPr>
              <a:t>User relevance</a:t>
            </a:r>
          </a:p>
          <a:p>
            <a:pPr lvl="1"/>
            <a:r>
              <a:rPr lang="en-US" altLang="en-US" sz="2400" dirty="0">
                <a:latin typeface="+mn-lt"/>
              </a:rPr>
              <a:t>Describes ‘goodness’ of retrieved result with regard to user’s information need</a:t>
            </a:r>
          </a:p>
          <a:p>
            <a:r>
              <a:rPr lang="en-US" altLang="en-US" sz="2400" dirty="0">
                <a:latin typeface="+mn-lt"/>
              </a:rPr>
              <a:t>Web information retrieval</a:t>
            </a:r>
          </a:p>
          <a:p>
            <a:pPr lvl="1"/>
            <a:r>
              <a:rPr lang="en-US" altLang="en-US" sz="2400" dirty="0">
                <a:latin typeface="+mn-lt"/>
              </a:rPr>
              <a:t>No binary classification made for relevance or nonrelevance</a:t>
            </a:r>
          </a:p>
          <a:p>
            <a:pPr lvl="1"/>
            <a:r>
              <a:rPr lang="en-US" altLang="en-US" sz="2400" dirty="0">
                <a:latin typeface="+mn-lt"/>
              </a:rPr>
              <a:t>Ranking of </a:t>
            </a:r>
            <a:r>
              <a:rPr lang="en-US" altLang="en-US" sz="2400" dirty="0" smtClean="0">
                <a:latin typeface="+mn-lt"/>
              </a:rPr>
              <a:t>documents</a:t>
            </a:r>
            <a:endParaRPr lang="en-US" altLang="en-US" sz="2400" dirty="0">
              <a:latin typeface="+mn-lt"/>
            </a:endParaRPr>
          </a:p>
        </p:txBody>
      </p:sp>
    </p:spTree>
    <p:extLst>
      <p:ext uri="{BB962C8B-B14F-4D97-AF65-F5344CB8AC3E}">
        <p14:creationId xmlns:p14="http://schemas.microsoft.com/office/powerpoint/2010/main" val="3423576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801429" cy="1097279"/>
          </a:xfrm>
        </p:spPr>
        <p:txBody>
          <a:bodyPr/>
          <a:lstStyle/>
          <a:p>
            <a:r>
              <a:rPr lang="en-US" altLang="en-US" dirty="0" smtClean="0"/>
              <a:t>Evaluation </a:t>
            </a:r>
            <a:r>
              <a:rPr lang="en-US" altLang="en-US" dirty="0"/>
              <a:t>Measures of Search Relevance </a:t>
            </a:r>
            <a:r>
              <a:rPr lang="en-US" altLang="en-US" sz="2000" b="0" dirty="0" smtClean="0"/>
              <a:t>(2 </a:t>
            </a:r>
            <a:r>
              <a:rPr lang="en-US" altLang="en-US" sz="2000" b="0" dirty="0"/>
              <a:t>of </a:t>
            </a:r>
            <a:r>
              <a:rPr lang="en-US" altLang="en-US" sz="2000" b="0" dirty="0" smtClean="0"/>
              <a:t>4)</a:t>
            </a:r>
            <a:endParaRPr lang="en-US" dirty="0"/>
          </a:p>
        </p:txBody>
      </p:sp>
      <p:sp>
        <p:nvSpPr>
          <p:cNvPr id="3" name="Text Placeholder 2"/>
          <p:cNvSpPr>
            <a:spLocks noGrp="1"/>
          </p:cNvSpPr>
          <p:nvPr>
            <p:ph type="body" idx="1"/>
          </p:nvPr>
        </p:nvSpPr>
        <p:spPr/>
        <p:txBody>
          <a:bodyPr/>
          <a:lstStyle/>
          <a:p>
            <a:r>
              <a:rPr lang="en-US" sz="2400" dirty="0">
                <a:latin typeface="+mn-lt"/>
              </a:rPr>
              <a:t>Recall</a:t>
            </a:r>
          </a:p>
          <a:p>
            <a:pPr lvl="1"/>
            <a:r>
              <a:rPr lang="en-US" sz="2400" dirty="0">
                <a:latin typeface="+mn-lt"/>
              </a:rPr>
              <a:t>Number of relevant documents retrieved by a search divided by the total number of actually relevant documents existing in the database</a:t>
            </a:r>
          </a:p>
          <a:p>
            <a:r>
              <a:rPr lang="en-US" sz="2400" dirty="0">
                <a:latin typeface="+mn-lt"/>
              </a:rPr>
              <a:t>Precision</a:t>
            </a:r>
          </a:p>
          <a:p>
            <a:pPr lvl="1"/>
            <a:r>
              <a:rPr lang="en-US" sz="2400" dirty="0">
                <a:latin typeface="+mn-lt"/>
              </a:rPr>
              <a:t>Number of relevant documents retrieved by a search divided by total number of documents retrieved by that </a:t>
            </a:r>
            <a:r>
              <a:rPr lang="en-US" sz="2400" dirty="0" smtClean="0">
                <a:latin typeface="+mn-lt"/>
              </a:rPr>
              <a:t>search</a:t>
            </a:r>
            <a:endParaRPr lang="en-US" altLang="en-US" sz="2400" dirty="0">
              <a:latin typeface="+mn-lt"/>
            </a:endParaRPr>
          </a:p>
        </p:txBody>
      </p:sp>
    </p:spTree>
    <p:extLst>
      <p:ext uri="{BB962C8B-B14F-4D97-AF65-F5344CB8AC3E}">
        <p14:creationId xmlns:p14="http://schemas.microsoft.com/office/powerpoint/2010/main" val="129069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Retrieved Versus Relevant Search </a:t>
            </a:r>
            <a:r>
              <a:rPr lang="en-US" dirty="0" smtClean="0"/>
              <a:t>Results</a:t>
            </a:r>
            <a:endParaRPr lang="en-US" sz="2000" b="0" dirty="0"/>
          </a:p>
        </p:txBody>
      </p:sp>
      <p:sp>
        <p:nvSpPr>
          <p:cNvPr id="4" name="Text Placeholder 3"/>
          <p:cNvSpPr>
            <a:spLocks noGrp="1"/>
          </p:cNvSpPr>
          <p:nvPr>
            <p:ph type="body" idx="1"/>
          </p:nvPr>
        </p:nvSpPr>
        <p:spPr>
          <a:xfrm>
            <a:off x="457200" y="1600200"/>
            <a:ext cx="3156155" cy="2163763"/>
          </a:xfrm>
        </p:spPr>
        <p:txBody>
          <a:bodyPr/>
          <a:lstStyle/>
          <a:p>
            <a:r>
              <a:rPr lang="en-US" sz="2400" dirty="0" smtClean="0">
                <a:latin typeface="+mn-lt"/>
              </a:rPr>
              <a:t>T</a:t>
            </a:r>
            <a:r>
              <a:rPr lang="en-US" sz="100" dirty="0" smtClean="0">
                <a:latin typeface="+mn-lt"/>
              </a:rPr>
              <a:t> </a:t>
            </a:r>
            <a:r>
              <a:rPr lang="en-US" sz="2400" dirty="0" smtClean="0">
                <a:latin typeface="+mn-lt"/>
              </a:rPr>
              <a:t>P</a:t>
            </a:r>
            <a:r>
              <a:rPr lang="en-US" sz="2400" dirty="0">
                <a:latin typeface="+mn-lt"/>
              </a:rPr>
              <a:t>: true positive</a:t>
            </a:r>
          </a:p>
          <a:p>
            <a:r>
              <a:rPr lang="en-US" sz="2400" dirty="0" smtClean="0">
                <a:latin typeface="+mn-lt"/>
              </a:rPr>
              <a:t>F</a:t>
            </a:r>
            <a:r>
              <a:rPr lang="en-US" sz="100" dirty="0" smtClean="0">
                <a:latin typeface="+mn-lt"/>
              </a:rPr>
              <a:t> </a:t>
            </a:r>
            <a:r>
              <a:rPr lang="en-US" sz="2400" dirty="0" smtClean="0">
                <a:latin typeface="+mn-lt"/>
              </a:rPr>
              <a:t>P</a:t>
            </a:r>
            <a:r>
              <a:rPr lang="en-US" sz="2400" dirty="0">
                <a:latin typeface="+mn-lt"/>
              </a:rPr>
              <a:t>: false positive</a:t>
            </a:r>
          </a:p>
          <a:p>
            <a:r>
              <a:rPr lang="en-US" sz="2400" dirty="0" smtClean="0">
                <a:latin typeface="+mn-lt"/>
              </a:rPr>
              <a:t>T</a:t>
            </a:r>
            <a:r>
              <a:rPr lang="en-US" sz="100" dirty="0" smtClean="0">
                <a:latin typeface="+mn-lt"/>
              </a:rPr>
              <a:t> </a:t>
            </a:r>
            <a:r>
              <a:rPr lang="en-US" sz="2400" dirty="0" smtClean="0">
                <a:latin typeface="+mn-lt"/>
              </a:rPr>
              <a:t>N</a:t>
            </a:r>
            <a:r>
              <a:rPr lang="en-US" sz="2400" dirty="0">
                <a:latin typeface="+mn-lt"/>
              </a:rPr>
              <a:t>: true negative</a:t>
            </a:r>
          </a:p>
          <a:p>
            <a:r>
              <a:rPr lang="en-US" sz="2400" dirty="0" smtClean="0">
                <a:latin typeface="+mn-lt"/>
              </a:rPr>
              <a:t>F</a:t>
            </a:r>
            <a:r>
              <a:rPr lang="en-US" sz="100" dirty="0" smtClean="0">
                <a:latin typeface="+mn-lt"/>
              </a:rPr>
              <a:t> </a:t>
            </a:r>
            <a:r>
              <a:rPr lang="en-US" sz="2400" dirty="0" smtClean="0">
                <a:latin typeface="+mn-lt"/>
              </a:rPr>
              <a:t>N</a:t>
            </a:r>
            <a:r>
              <a:rPr lang="en-US" sz="2400" dirty="0">
                <a:latin typeface="+mn-lt"/>
              </a:rPr>
              <a:t>: false </a:t>
            </a:r>
            <a:r>
              <a:rPr lang="en-US" sz="2400" dirty="0" smtClean="0">
                <a:latin typeface="+mn-lt"/>
              </a:rPr>
              <a:t>negative</a:t>
            </a:r>
            <a:endParaRPr lang="en-US" sz="2400" dirty="0">
              <a:latin typeface="+mn-lt"/>
            </a:endParaRPr>
          </a:p>
        </p:txBody>
      </p:sp>
      <p:pic>
        <p:nvPicPr>
          <p:cNvPr id="6" name="Picture 5" descr="A retrieved versus relevant 2 by 2 table.  The column headings are yes relevant and no relevant. The row headings are yes retrieved or no retrieved. The upper left square reads smiley face, hits, and T P. The upper right square reads frowney face, false alarms, and F P. The lower left square reads misses, frowney face, and F N. The lower right is correct rejections, smiley face, and T 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004" y="1725317"/>
            <a:ext cx="3713648" cy="3277910"/>
          </a:xfrm>
          <a:prstGeom prst="rect">
            <a:avLst/>
          </a:prstGeom>
        </p:spPr>
      </p:pic>
      <p:sp>
        <p:nvSpPr>
          <p:cNvPr id="5" name="Text Placeholder 4"/>
          <p:cNvSpPr>
            <a:spLocks noGrp="1"/>
          </p:cNvSpPr>
          <p:nvPr>
            <p:ph type="body" idx="2"/>
          </p:nvPr>
        </p:nvSpPr>
        <p:spPr>
          <a:xfrm>
            <a:off x="457200" y="5415894"/>
            <a:ext cx="8229600" cy="540152"/>
          </a:xfrm>
        </p:spPr>
        <p:txBody>
          <a:bodyPr/>
          <a:lstStyle/>
          <a:p>
            <a:pPr marL="0" indent="0">
              <a:buNone/>
            </a:pPr>
            <a:r>
              <a:rPr lang="en-US" sz="1800" dirty="0">
                <a:latin typeface="+mn-lt"/>
              </a:rPr>
              <a:t>Figure 27.5 Retrieved versus relevant search </a:t>
            </a:r>
            <a:r>
              <a:rPr lang="en-US" sz="1800" dirty="0" smtClean="0">
                <a:latin typeface="+mn-lt"/>
              </a:rPr>
              <a:t>results</a:t>
            </a:r>
            <a:endParaRPr lang="en-US" sz="1800" dirty="0">
              <a:latin typeface="+mn-lt"/>
            </a:endParaRPr>
          </a:p>
        </p:txBody>
      </p:sp>
    </p:spTree>
    <p:extLst>
      <p:ext uri="{BB962C8B-B14F-4D97-AF65-F5344CB8AC3E}">
        <p14:creationId xmlns:p14="http://schemas.microsoft.com/office/powerpoint/2010/main" val="1331467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772400" cy="1097279"/>
          </a:xfrm>
        </p:spPr>
        <p:txBody>
          <a:bodyPr/>
          <a:lstStyle/>
          <a:p>
            <a:r>
              <a:rPr lang="en-US" altLang="en-US" dirty="0" smtClean="0"/>
              <a:t>Evaluation </a:t>
            </a:r>
            <a:r>
              <a:rPr lang="en-US" altLang="en-US" dirty="0"/>
              <a:t>Measures of Search Relevance </a:t>
            </a:r>
            <a:r>
              <a:rPr lang="en-US" altLang="en-US" sz="2000" b="0" dirty="0" smtClean="0"/>
              <a:t>(3 </a:t>
            </a:r>
            <a:r>
              <a:rPr lang="en-US" altLang="en-US" sz="2000" b="0" dirty="0"/>
              <a:t>of 4)</a:t>
            </a:r>
            <a:endParaRPr lang="en-US" dirty="0"/>
          </a:p>
        </p:txBody>
      </p:sp>
      <p:sp>
        <p:nvSpPr>
          <p:cNvPr id="3" name="Text Placeholder 2"/>
          <p:cNvSpPr>
            <a:spLocks noGrp="1"/>
          </p:cNvSpPr>
          <p:nvPr>
            <p:ph type="body" idx="1"/>
          </p:nvPr>
        </p:nvSpPr>
        <p:spPr>
          <a:xfrm>
            <a:off x="457200" y="1496139"/>
            <a:ext cx="8229600" cy="848360"/>
          </a:xfrm>
        </p:spPr>
        <p:txBody>
          <a:bodyPr/>
          <a:lstStyle/>
          <a:p>
            <a:r>
              <a:rPr lang="en-US" sz="2200" dirty="0">
                <a:latin typeface="+mn-lt"/>
              </a:rPr>
              <a:t>Recall can be increased by presenting more results to the user</a:t>
            </a:r>
          </a:p>
          <a:p>
            <a:pPr lvl="1"/>
            <a:r>
              <a:rPr lang="en-US" sz="2200" dirty="0">
                <a:latin typeface="+mn-lt"/>
              </a:rPr>
              <a:t>May decrease the </a:t>
            </a:r>
            <a:r>
              <a:rPr lang="en-US" sz="2200" dirty="0" smtClean="0">
                <a:latin typeface="+mn-lt"/>
              </a:rPr>
              <a:t>precision</a:t>
            </a:r>
            <a:endParaRPr lang="en-US" sz="220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2764958699"/>
              </p:ext>
            </p:extLst>
          </p:nvPr>
        </p:nvGraphicFramePr>
        <p:xfrm>
          <a:off x="1165122" y="2527988"/>
          <a:ext cx="6356555" cy="3352800"/>
        </p:xfrm>
        <a:graphic>
          <a:graphicData uri="http://schemas.openxmlformats.org/drawingml/2006/table">
            <a:tbl>
              <a:tblPr firstRow="1" bandRow="1">
                <a:tableStyleId>{40F9630F-82C1-40B7-BC3A-925EFCFF5E92}</a:tableStyleId>
              </a:tblPr>
              <a:tblGrid>
                <a:gridCol w="1032387">
                  <a:extLst>
                    <a:ext uri="{9D8B030D-6E8A-4147-A177-3AD203B41FA5}">
                      <a16:colId xmlns:a16="http://schemas.microsoft.com/office/drawing/2014/main" val="3657119760"/>
                    </a:ext>
                  </a:extLst>
                </a:gridCol>
                <a:gridCol w="1592826">
                  <a:extLst>
                    <a:ext uri="{9D8B030D-6E8A-4147-A177-3AD203B41FA5}">
                      <a16:colId xmlns:a16="http://schemas.microsoft.com/office/drawing/2014/main" val="1230818012"/>
                    </a:ext>
                  </a:extLst>
                </a:gridCol>
                <a:gridCol w="1188720">
                  <a:extLst>
                    <a:ext uri="{9D8B030D-6E8A-4147-A177-3AD203B41FA5}">
                      <a16:colId xmlns:a16="http://schemas.microsoft.com/office/drawing/2014/main" val="3869279397"/>
                    </a:ext>
                  </a:extLst>
                </a:gridCol>
                <a:gridCol w="1271311">
                  <a:extLst>
                    <a:ext uri="{9D8B030D-6E8A-4147-A177-3AD203B41FA5}">
                      <a16:colId xmlns:a16="http://schemas.microsoft.com/office/drawing/2014/main" val="3906195833"/>
                    </a:ext>
                  </a:extLst>
                </a:gridCol>
                <a:gridCol w="1271311">
                  <a:extLst>
                    <a:ext uri="{9D8B030D-6E8A-4147-A177-3AD203B41FA5}">
                      <a16:colId xmlns:a16="http://schemas.microsoft.com/office/drawing/2014/main" val="3117699767"/>
                    </a:ext>
                  </a:extLst>
                </a:gridCol>
              </a:tblGrid>
              <a:tr h="0">
                <a:tc>
                  <a:txBody>
                    <a:bodyPr/>
                    <a:lstStyle/>
                    <a:p>
                      <a:pPr algn="ctr"/>
                      <a:r>
                        <a:rPr lang="en-US" sz="1400" b="1" i="0" u="none" strike="noStrike" cap="none" baseline="0" dirty="0" smtClean="0">
                          <a:solidFill>
                            <a:schemeClr val="dk1"/>
                          </a:solidFill>
                          <a:latin typeface="+mn-lt"/>
                          <a:ea typeface="Arial"/>
                          <a:cs typeface="Arial"/>
                          <a:sym typeface="Arial"/>
                        </a:rPr>
                        <a:t>Doc. No.</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0" u="none" strike="noStrike" cap="none" baseline="0" dirty="0" smtClean="0">
                          <a:solidFill>
                            <a:schemeClr val="dk1"/>
                          </a:solidFill>
                          <a:latin typeface="+mn-lt"/>
                          <a:ea typeface="Arial"/>
                          <a:cs typeface="Arial"/>
                          <a:sym typeface="Arial"/>
                        </a:rPr>
                        <a:t>Rank Position </a:t>
                      </a:r>
                      <a:r>
                        <a:rPr lang="en-US" sz="1400" b="1" i="1" u="none" strike="noStrike" cap="none" baseline="0" dirty="0" smtClean="0">
                          <a:solidFill>
                            <a:schemeClr val="dk1"/>
                          </a:solidFill>
                          <a:latin typeface="+mn-lt"/>
                          <a:ea typeface="Arial"/>
                          <a:cs typeface="Arial"/>
                          <a:sym typeface="Arial"/>
                        </a:rPr>
                        <a:t>i</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0" u="none" strike="noStrike" cap="none" baseline="0" dirty="0" smtClean="0">
                          <a:solidFill>
                            <a:schemeClr val="dk1"/>
                          </a:solidFill>
                          <a:latin typeface="+mn-lt"/>
                          <a:ea typeface="Arial"/>
                          <a:cs typeface="Arial"/>
                          <a:sym typeface="Arial"/>
                        </a:rPr>
                        <a:t>Relevant</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0" u="none" strike="noStrike" cap="none" baseline="0" dirty="0" smtClean="0">
                          <a:solidFill>
                            <a:schemeClr val="dk1"/>
                          </a:solidFill>
                          <a:latin typeface="+mn-lt"/>
                          <a:ea typeface="Arial"/>
                          <a:cs typeface="Arial"/>
                          <a:sym typeface="Arial"/>
                        </a:rPr>
                        <a:t>Precision(</a:t>
                      </a:r>
                      <a:r>
                        <a:rPr lang="en-US" sz="1400" b="1" i="1" u="none" strike="noStrike" cap="none" baseline="0" dirty="0" smtClean="0">
                          <a:solidFill>
                            <a:schemeClr val="dk1"/>
                          </a:solidFill>
                          <a:latin typeface="+mn-lt"/>
                          <a:ea typeface="Arial"/>
                          <a:cs typeface="Arial"/>
                          <a:sym typeface="Arial"/>
                        </a:rPr>
                        <a:t>i</a:t>
                      </a:r>
                      <a:r>
                        <a:rPr lang="en-US" sz="1400" b="1" i="0" u="none" strike="noStrike" cap="none" baseline="0" dirty="0" smtClean="0">
                          <a:solidFill>
                            <a:schemeClr val="dk1"/>
                          </a:solidFill>
                          <a:latin typeface="+mn-lt"/>
                          <a:ea typeface="Arial"/>
                          <a:cs typeface="Arial"/>
                          <a:sym typeface="Arial"/>
                        </a:rPr>
                        <a:t>)</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0" u="none" strike="noStrike" cap="none" baseline="0" dirty="0" smtClean="0">
                          <a:solidFill>
                            <a:schemeClr val="dk1"/>
                          </a:solidFill>
                          <a:latin typeface="+mn-lt"/>
                          <a:ea typeface="Arial"/>
                          <a:cs typeface="Arial"/>
                          <a:sym typeface="Arial"/>
                        </a:rPr>
                        <a:t>Recall(</a:t>
                      </a:r>
                      <a:r>
                        <a:rPr lang="en-US" sz="1400" b="1" i="1" u="none" strike="noStrike" cap="none" baseline="0" dirty="0" smtClean="0">
                          <a:solidFill>
                            <a:schemeClr val="dk1"/>
                          </a:solidFill>
                          <a:latin typeface="+mn-lt"/>
                          <a:ea typeface="Arial"/>
                          <a:cs typeface="Arial"/>
                          <a:sym typeface="Arial"/>
                        </a:rPr>
                        <a:t>i</a:t>
                      </a:r>
                      <a:r>
                        <a:rPr lang="en-US" sz="1400" b="1" i="0" u="none" strike="noStrike" cap="none" baseline="0" dirty="0" smtClean="0">
                          <a:solidFill>
                            <a:schemeClr val="dk1"/>
                          </a:solidFill>
                          <a:latin typeface="+mn-lt"/>
                          <a:ea typeface="Arial"/>
                          <a:cs typeface="Arial"/>
                          <a:sym typeface="Arial"/>
                        </a:rPr>
                        <a:t>)</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0580919"/>
                  </a:ext>
                </a:extLst>
              </a:tr>
              <a:tr h="0">
                <a:tc>
                  <a:txBody>
                    <a:bodyPr/>
                    <a:lstStyle/>
                    <a:p>
                      <a:pPr algn="ctr"/>
                      <a:r>
                        <a:rPr lang="en-US" sz="1400" b="0" i="0" u="none" strike="noStrike" cap="none" baseline="0" dirty="0" smtClean="0">
                          <a:solidFill>
                            <a:schemeClr val="dk1"/>
                          </a:solidFill>
                          <a:latin typeface="+mn-lt"/>
                          <a:ea typeface="Arial"/>
                          <a:cs typeface="Arial"/>
                          <a:sym typeface="Arial"/>
                        </a:rPr>
                        <a:t>10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mn-lt"/>
                        </a:rPr>
                        <a:t>1</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mn-lt"/>
                        </a:rPr>
                        <a:t>Yes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1/1 = 100%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1/10 = 10%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0772301"/>
                  </a:ext>
                </a:extLst>
              </a:tr>
              <a:tr h="0">
                <a:tc>
                  <a:txBody>
                    <a:bodyPr/>
                    <a:lstStyle/>
                    <a:p>
                      <a:pPr algn="ctr"/>
                      <a:r>
                        <a:rPr lang="en-US" sz="1400" b="0" i="0" u="none" strike="noStrike" cap="none" baseline="0" dirty="0" smtClean="0">
                          <a:solidFill>
                            <a:schemeClr val="dk1"/>
                          </a:solidFill>
                          <a:latin typeface="+mn-lt"/>
                          <a:ea typeface="Arial"/>
                          <a:cs typeface="Arial"/>
                          <a:sym typeface="Arial"/>
                        </a:rPr>
                        <a:t>2</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mn-lt"/>
                        </a:rPr>
                        <a:t>2</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2/2 = 100%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2/10 = 20%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4492704"/>
                  </a:ext>
                </a:extLst>
              </a:tr>
              <a:tr h="0">
                <a:tc>
                  <a:txBody>
                    <a:bodyPr/>
                    <a:lstStyle/>
                    <a:p>
                      <a:pPr algn="ctr"/>
                      <a:r>
                        <a:rPr lang="en-US" sz="1400" b="0" i="0" u="none" strike="noStrike" cap="none" baseline="0" dirty="0" smtClean="0">
                          <a:solidFill>
                            <a:schemeClr val="dk1"/>
                          </a:solidFill>
                          <a:latin typeface="+mn-lt"/>
                          <a:ea typeface="Arial"/>
                          <a:cs typeface="Arial"/>
                          <a:sym typeface="Arial"/>
                        </a:rPr>
                        <a:t>3</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mn-lt"/>
                        </a:rPr>
                        <a:t>3</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3/3 = 100%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3/10 = 30%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5370789"/>
                  </a:ext>
                </a:extLst>
              </a:tr>
              <a:tr h="0">
                <a:tc>
                  <a:txBody>
                    <a:bodyPr/>
                    <a:lstStyle/>
                    <a:p>
                      <a:pPr algn="ctr"/>
                      <a:r>
                        <a:rPr lang="en-US" sz="1400" b="0" i="0" u="none" strike="noStrike" cap="none" baseline="0" dirty="0" smtClean="0">
                          <a:solidFill>
                            <a:schemeClr val="dk1"/>
                          </a:solidFill>
                          <a:latin typeface="+mn-lt"/>
                          <a:ea typeface="Arial"/>
                          <a:cs typeface="Arial"/>
                          <a:sym typeface="Arial"/>
                        </a:rPr>
                        <a:t>5</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mn-lt"/>
                        </a:rPr>
                        <a:t>4</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mn-lt"/>
                        </a:rPr>
                        <a:t>No</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3/4 = 75%</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3/10 = 30%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5473909"/>
                  </a:ext>
                </a:extLst>
              </a:tr>
              <a:tr h="0">
                <a:tc>
                  <a:txBody>
                    <a:bodyPr/>
                    <a:lstStyle/>
                    <a:p>
                      <a:pPr algn="ctr"/>
                      <a:r>
                        <a:rPr lang="en-US" sz="1400" b="0" i="0" u="none" strike="noStrike" cap="none" baseline="0" dirty="0" smtClean="0">
                          <a:solidFill>
                            <a:schemeClr val="dk1"/>
                          </a:solidFill>
                          <a:latin typeface="+mn-lt"/>
                          <a:ea typeface="Arial"/>
                          <a:cs typeface="Arial"/>
                          <a:sym typeface="Arial"/>
                        </a:rPr>
                        <a:t>17</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mn-lt"/>
                        </a:rPr>
                        <a:t>5</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n-l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3/5 = 60%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3/10 = 30%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1904694"/>
                  </a:ext>
                </a:extLst>
              </a:tr>
              <a:tr h="0">
                <a:tc>
                  <a:txBody>
                    <a:bodyPr/>
                    <a:lstStyle/>
                    <a:p>
                      <a:pPr algn="ctr"/>
                      <a:r>
                        <a:rPr lang="en-US" sz="1400" b="0" i="0" u="none" strike="noStrike" cap="none" baseline="0" dirty="0" smtClean="0">
                          <a:solidFill>
                            <a:schemeClr val="dk1"/>
                          </a:solidFill>
                          <a:latin typeface="+mn-lt"/>
                          <a:ea typeface="Arial"/>
                          <a:cs typeface="Arial"/>
                          <a:sym typeface="Arial"/>
                        </a:rPr>
                        <a:t>34</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mn-lt"/>
                        </a:rPr>
                        <a:t>6</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n-l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3/6 = 50%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3/10 = 30%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1699826"/>
                  </a:ext>
                </a:extLst>
              </a:tr>
              <a:tr h="0">
                <a:tc>
                  <a:txBody>
                    <a:bodyPr/>
                    <a:lstStyle/>
                    <a:p>
                      <a:pPr algn="ctr"/>
                      <a:r>
                        <a:rPr lang="en-US" sz="1400" b="0" i="0" u="none" strike="noStrike" cap="none" baseline="0" dirty="0" smtClean="0">
                          <a:solidFill>
                            <a:schemeClr val="dk1"/>
                          </a:solidFill>
                          <a:latin typeface="+mn-lt"/>
                          <a:ea typeface="Arial"/>
                          <a:cs typeface="Arial"/>
                          <a:sym typeface="Arial"/>
                        </a:rPr>
                        <a:t>215</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mn-lt"/>
                        </a:rPr>
                        <a:t>7</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4/7 = 57.1%</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4/10 = 40%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2548772"/>
                  </a:ext>
                </a:extLst>
              </a:tr>
              <a:tr h="0">
                <a:tc>
                  <a:txBody>
                    <a:bodyPr/>
                    <a:lstStyle/>
                    <a:p>
                      <a:pPr algn="ctr"/>
                      <a:r>
                        <a:rPr lang="en-US" sz="1400" b="0" i="0" u="none" strike="noStrike" cap="none" baseline="0" dirty="0" smtClean="0">
                          <a:solidFill>
                            <a:schemeClr val="dk1"/>
                          </a:solidFill>
                          <a:latin typeface="+mn-lt"/>
                          <a:ea typeface="Arial"/>
                          <a:cs typeface="Arial"/>
                          <a:sym typeface="Arial"/>
                        </a:rPr>
                        <a:t>33</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mn-lt"/>
                        </a:rPr>
                        <a:t>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5/8 = 62.5%</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5/10 = 50%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293288"/>
                  </a:ext>
                </a:extLst>
              </a:tr>
              <a:tr h="0">
                <a:tc>
                  <a:txBody>
                    <a:bodyPr/>
                    <a:lstStyle/>
                    <a:p>
                      <a:pPr algn="ctr"/>
                      <a:r>
                        <a:rPr lang="en-US" sz="1400" b="0" i="0" u="none" strike="noStrike" cap="none" baseline="0" dirty="0" smtClean="0">
                          <a:solidFill>
                            <a:schemeClr val="dk1"/>
                          </a:solidFill>
                          <a:latin typeface="+mn-lt"/>
                          <a:ea typeface="Arial"/>
                          <a:cs typeface="Arial"/>
                          <a:sym typeface="Arial"/>
                        </a:rPr>
                        <a:t>45</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mn-lt"/>
                        </a:rPr>
                        <a:t>9</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n-l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5/9 = 55.5%</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5/10 = 50%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1180186"/>
                  </a:ext>
                </a:extLst>
              </a:tr>
              <a:tr h="0">
                <a:tc>
                  <a:txBody>
                    <a:bodyPr/>
                    <a:lstStyle/>
                    <a:p>
                      <a:pPr algn="ctr"/>
                      <a:r>
                        <a:rPr lang="en-US" sz="1400" b="0" i="0" u="none" strike="noStrike" cap="none" baseline="0" dirty="0" smtClean="0">
                          <a:solidFill>
                            <a:schemeClr val="dk1"/>
                          </a:solidFill>
                          <a:latin typeface="+mn-lt"/>
                          <a:ea typeface="Arial"/>
                          <a:cs typeface="Arial"/>
                          <a:sym typeface="Arial"/>
                        </a:rPr>
                        <a:t>16</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mn-lt"/>
                        </a:rPr>
                        <a:t>10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6/10 = 60%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6/10 = 60%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5545831"/>
                  </a:ext>
                </a:extLst>
              </a:tr>
            </a:tbl>
          </a:graphicData>
        </a:graphic>
      </p:graphicFrame>
      <p:sp>
        <p:nvSpPr>
          <p:cNvPr id="4" name="Text Placeholder 3"/>
          <p:cNvSpPr>
            <a:spLocks noGrp="1"/>
          </p:cNvSpPr>
          <p:nvPr>
            <p:ph type="body" idx="2"/>
          </p:nvPr>
        </p:nvSpPr>
        <p:spPr>
          <a:xfrm>
            <a:off x="457200" y="5995824"/>
            <a:ext cx="8229600" cy="342901"/>
          </a:xfrm>
        </p:spPr>
        <p:txBody>
          <a:bodyPr/>
          <a:lstStyle/>
          <a:p>
            <a:pPr marL="0" indent="0">
              <a:buNone/>
            </a:pPr>
            <a:r>
              <a:rPr lang="en-US" sz="1800" dirty="0">
                <a:latin typeface="+mn-lt"/>
              </a:rPr>
              <a:t>Table 27.2 Precision and recall for ranked </a:t>
            </a:r>
            <a:r>
              <a:rPr lang="en-US" sz="1800" dirty="0" smtClean="0">
                <a:latin typeface="+mn-lt"/>
              </a:rPr>
              <a:t>retrieval</a:t>
            </a:r>
            <a:endParaRPr lang="en-US" sz="1800" dirty="0">
              <a:latin typeface="+mn-lt"/>
            </a:endParaRPr>
          </a:p>
        </p:txBody>
      </p:sp>
    </p:spTree>
    <p:extLst>
      <p:ext uri="{BB962C8B-B14F-4D97-AF65-F5344CB8AC3E}">
        <p14:creationId xmlns:p14="http://schemas.microsoft.com/office/powerpoint/2010/main" val="1288408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786914" cy="1097279"/>
          </a:xfrm>
        </p:spPr>
        <p:txBody>
          <a:bodyPr/>
          <a:lstStyle/>
          <a:p>
            <a:r>
              <a:rPr lang="en-US" altLang="en-US" dirty="0" smtClean="0"/>
              <a:t>Evaluation </a:t>
            </a:r>
            <a:r>
              <a:rPr lang="en-US" altLang="en-US" dirty="0"/>
              <a:t>Measures of Search Relevance </a:t>
            </a:r>
            <a:r>
              <a:rPr lang="en-US" altLang="en-US" sz="2000" b="0" dirty="0" smtClean="0"/>
              <a:t>(4 </a:t>
            </a:r>
            <a:r>
              <a:rPr lang="en-US" altLang="en-US" sz="2000" b="0" dirty="0"/>
              <a:t>of 4)</a:t>
            </a:r>
            <a:endParaRPr lang="en-US" dirty="0"/>
          </a:p>
        </p:txBody>
      </p:sp>
      <p:sp>
        <p:nvSpPr>
          <p:cNvPr id="3" name="Text Placeholder 2"/>
          <p:cNvSpPr>
            <a:spLocks noGrp="1"/>
          </p:cNvSpPr>
          <p:nvPr>
            <p:ph type="body" idx="1"/>
          </p:nvPr>
        </p:nvSpPr>
        <p:spPr/>
        <p:txBody>
          <a:bodyPr/>
          <a:lstStyle/>
          <a:p>
            <a:r>
              <a:rPr lang="en-US" sz="2400" dirty="0">
                <a:latin typeface="+mn-lt"/>
              </a:rPr>
              <a:t>Average precision</a:t>
            </a:r>
          </a:p>
          <a:p>
            <a:pPr lvl="1"/>
            <a:r>
              <a:rPr lang="en-US" sz="2400" dirty="0">
                <a:latin typeface="+mn-lt"/>
              </a:rPr>
              <a:t>Computed based on the precision at each relevant document in the ranking</a:t>
            </a:r>
          </a:p>
          <a:p>
            <a:r>
              <a:rPr lang="en-US" sz="2400" dirty="0">
                <a:latin typeface="+mn-lt"/>
              </a:rPr>
              <a:t>Recall/precision curve</a:t>
            </a:r>
          </a:p>
          <a:p>
            <a:pPr lvl="1"/>
            <a:r>
              <a:rPr lang="en-US" sz="2400" dirty="0">
                <a:latin typeface="+mn-lt"/>
              </a:rPr>
              <a:t>Based on the recall and precision values at each rank position</a:t>
            </a:r>
          </a:p>
          <a:p>
            <a:pPr lvl="2"/>
            <a:r>
              <a:rPr lang="en-US" sz="2400" i="1" dirty="0">
                <a:latin typeface="+mn-lt"/>
              </a:rPr>
              <a:t>x</a:t>
            </a:r>
            <a:r>
              <a:rPr lang="en-US" sz="2400" dirty="0">
                <a:latin typeface="+mn-lt"/>
              </a:rPr>
              <a:t>-axis is recall and </a:t>
            </a:r>
            <a:r>
              <a:rPr lang="en-US" sz="2400" i="1" dirty="0">
                <a:latin typeface="+mn-lt"/>
              </a:rPr>
              <a:t>y</a:t>
            </a:r>
            <a:r>
              <a:rPr lang="en-US" sz="2400" dirty="0">
                <a:latin typeface="+mn-lt"/>
              </a:rPr>
              <a:t>-axis is precision</a:t>
            </a:r>
          </a:p>
          <a:p>
            <a:r>
              <a:rPr lang="en-US" sz="2400" dirty="0">
                <a:latin typeface="+mn-lt"/>
              </a:rPr>
              <a:t>F-score</a:t>
            </a:r>
          </a:p>
          <a:p>
            <a:pPr lvl="1"/>
            <a:r>
              <a:rPr lang="en-US" sz="2400" dirty="0">
                <a:latin typeface="+mn-lt"/>
              </a:rPr>
              <a:t>Harmonic mean of the precision (</a:t>
            </a:r>
            <a:r>
              <a:rPr lang="en-US" sz="2400" i="1" dirty="0">
                <a:latin typeface="+mn-lt"/>
              </a:rPr>
              <a:t>p</a:t>
            </a:r>
            <a:r>
              <a:rPr lang="en-US" sz="2400" dirty="0">
                <a:latin typeface="+mn-lt"/>
              </a:rPr>
              <a:t>) and recall (</a:t>
            </a:r>
            <a:r>
              <a:rPr lang="en-US" sz="2400" i="1" dirty="0">
                <a:latin typeface="+mn-lt"/>
              </a:rPr>
              <a:t>r</a:t>
            </a:r>
            <a:r>
              <a:rPr lang="en-US" sz="2400" dirty="0">
                <a:latin typeface="+mn-lt"/>
              </a:rPr>
              <a:t>) </a:t>
            </a:r>
            <a:r>
              <a:rPr lang="en-US" sz="2400" dirty="0" smtClean="0">
                <a:latin typeface="+mn-lt"/>
              </a:rPr>
              <a:t>values</a:t>
            </a:r>
            <a:endParaRPr lang="en-US" sz="2400" dirty="0">
              <a:latin typeface="+mn-lt"/>
            </a:endParaRPr>
          </a:p>
        </p:txBody>
      </p:sp>
    </p:spTree>
    <p:extLst>
      <p:ext uri="{BB962C8B-B14F-4D97-AF65-F5344CB8AC3E}">
        <p14:creationId xmlns:p14="http://schemas.microsoft.com/office/powerpoint/2010/main" val="1122705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27.7 Web </a:t>
            </a:r>
            <a:r>
              <a:rPr lang="en-US" altLang="en-US" dirty="0"/>
              <a:t>Search and </a:t>
            </a:r>
            <a:r>
              <a:rPr lang="en-US" altLang="en-US" dirty="0" smtClean="0"/>
              <a:t>Analysis </a:t>
            </a:r>
            <a:r>
              <a:rPr lang="en-US" altLang="en-US" sz="2000" b="0" dirty="0" smtClean="0"/>
              <a:t>(1 of 8)</a:t>
            </a:r>
            <a:endParaRPr lang="en-US" sz="2000" b="0" dirty="0"/>
          </a:p>
        </p:txBody>
      </p:sp>
      <p:sp>
        <p:nvSpPr>
          <p:cNvPr id="3" name="Text Placeholder 2"/>
          <p:cNvSpPr>
            <a:spLocks noGrp="1"/>
          </p:cNvSpPr>
          <p:nvPr>
            <p:ph type="body" idx="1"/>
          </p:nvPr>
        </p:nvSpPr>
        <p:spPr/>
        <p:txBody>
          <a:bodyPr/>
          <a:lstStyle/>
          <a:p>
            <a:r>
              <a:rPr lang="en-US" sz="2400" dirty="0">
                <a:latin typeface="+mn-lt"/>
              </a:rPr>
              <a:t>Search engines must crawl and index Web sites and document collections</a:t>
            </a:r>
          </a:p>
          <a:p>
            <a:pPr lvl="1"/>
            <a:r>
              <a:rPr lang="en-US" altLang="en-US" sz="2400" dirty="0">
                <a:latin typeface="+mn-lt"/>
              </a:rPr>
              <a:t>Regularly update indexes</a:t>
            </a:r>
          </a:p>
          <a:p>
            <a:pPr lvl="1"/>
            <a:r>
              <a:rPr lang="en-US" altLang="en-US" sz="2400" dirty="0">
                <a:latin typeface="+mn-lt"/>
              </a:rPr>
              <a:t>Link analysis used to identify page importance</a:t>
            </a:r>
          </a:p>
          <a:p>
            <a:r>
              <a:rPr lang="en-US" altLang="en-US" sz="2400" dirty="0">
                <a:latin typeface="+mn-lt"/>
              </a:rPr>
              <a:t>Vertical search engines</a:t>
            </a:r>
          </a:p>
          <a:p>
            <a:pPr lvl="1"/>
            <a:r>
              <a:rPr lang="en-US" sz="2400" dirty="0">
                <a:latin typeface="+mn-lt"/>
              </a:rPr>
              <a:t>Customized topic-specific search engines that crawl and index a specific collection of documents on the </a:t>
            </a:r>
            <a:r>
              <a:rPr lang="en-US" sz="2400" dirty="0" smtClean="0">
                <a:latin typeface="+mn-lt"/>
              </a:rPr>
              <a:t>Web</a:t>
            </a:r>
            <a:endParaRPr lang="en-US" sz="2400" dirty="0">
              <a:latin typeface="+mn-lt"/>
            </a:endParaRPr>
          </a:p>
        </p:txBody>
      </p:sp>
    </p:spTree>
    <p:extLst>
      <p:ext uri="{BB962C8B-B14F-4D97-AF65-F5344CB8AC3E}">
        <p14:creationId xmlns:p14="http://schemas.microsoft.com/office/powerpoint/2010/main" val="1538725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Web </a:t>
            </a:r>
            <a:r>
              <a:rPr lang="en-US" altLang="en-US" dirty="0"/>
              <a:t>Search and Analysis </a:t>
            </a:r>
            <a:r>
              <a:rPr lang="en-US" altLang="en-US" sz="2000" b="0" dirty="0" smtClean="0"/>
              <a:t>(2 </a:t>
            </a:r>
            <a:r>
              <a:rPr lang="en-US" altLang="en-US" sz="2000" b="0" dirty="0"/>
              <a:t>of 8)</a:t>
            </a:r>
            <a:endParaRPr lang="en-US" dirty="0"/>
          </a:p>
        </p:txBody>
      </p:sp>
      <p:sp>
        <p:nvSpPr>
          <p:cNvPr id="3" name="Text Placeholder 2"/>
          <p:cNvSpPr>
            <a:spLocks noGrp="1"/>
          </p:cNvSpPr>
          <p:nvPr>
            <p:ph type="body" idx="1"/>
          </p:nvPr>
        </p:nvSpPr>
        <p:spPr/>
        <p:txBody>
          <a:bodyPr/>
          <a:lstStyle/>
          <a:p>
            <a:r>
              <a:rPr lang="en-US" altLang="en-US" sz="2400" dirty="0">
                <a:latin typeface="+mn-lt"/>
              </a:rPr>
              <a:t>Metasearch engines</a:t>
            </a:r>
          </a:p>
          <a:p>
            <a:pPr lvl="1"/>
            <a:r>
              <a:rPr lang="en-US" altLang="en-US" sz="2400" dirty="0">
                <a:latin typeface="+mn-lt"/>
              </a:rPr>
              <a:t>Query different search engines simultaneously and aggregate information</a:t>
            </a:r>
          </a:p>
          <a:p>
            <a:r>
              <a:rPr lang="en-US" altLang="en-US" sz="2400" dirty="0">
                <a:latin typeface="+mn-lt"/>
              </a:rPr>
              <a:t>Digital libraries</a:t>
            </a:r>
          </a:p>
          <a:p>
            <a:pPr lvl="1"/>
            <a:r>
              <a:rPr lang="en-US" sz="2400" dirty="0">
                <a:latin typeface="+mn-lt"/>
              </a:rPr>
              <a:t>Collections of electronic resources and services for the delivery of materials in a variety of formats</a:t>
            </a:r>
          </a:p>
          <a:p>
            <a:r>
              <a:rPr lang="en-US" altLang="en-US" sz="2400" dirty="0">
                <a:latin typeface="+mn-lt"/>
              </a:rPr>
              <a:t>Web analysis</a:t>
            </a:r>
          </a:p>
          <a:p>
            <a:pPr lvl="1"/>
            <a:r>
              <a:rPr lang="en-US" sz="2400" dirty="0">
                <a:latin typeface="+mn-lt"/>
              </a:rPr>
              <a:t>Applies data analysis techniques to discover and analyze useful information from the </a:t>
            </a:r>
            <a:r>
              <a:rPr lang="en-US" sz="2400" dirty="0" smtClean="0">
                <a:latin typeface="+mn-lt"/>
              </a:rPr>
              <a:t>Web</a:t>
            </a:r>
            <a:endParaRPr lang="en-US" altLang="en-US" sz="2400" dirty="0">
              <a:latin typeface="+mn-lt"/>
            </a:endParaRPr>
          </a:p>
        </p:txBody>
      </p:sp>
    </p:spTree>
    <p:extLst>
      <p:ext uri="{BB962C8B-B14F-4D97-AF65-F5344CB8AC3E}">
        <p14:creationId xmlns:p14="http://schemas.microsoft.com/office/powerpoint/2010/main" val="329862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Web </a:t>
            </a:r>
            <a:r>
              <a:rPr lang="en-US" altLang="en-US" dirty="0"/>
              <a:t>Search and Analysis </a:t>
            </a:r>
            <a:r>
              <a:rPr lang="en-US" altLang="en-US" sz="2000" b="0" dirty="0" smtClean="0"/>
              <a:t>(3 </a:t>
            </a:r>
            <a:r>
              <a:rPr lang="en-US" altLang="en-US" sz="2000" b="0" dirty="0"/>
              <a:t>of </a:t>
            </a:r>
            <a:r>
              <a:rPr lang="en-US" altLang="en-US" sz="2000" b="0" dirty="0" smtClean="0"/>
              <a:t>8)</a:t>
            </a:r>
            <a:endParaRPr lang="en-US" dirty="0"/>
          </a:p>
        </p:txBody>
      </p:sp>
      <p:sp>
        <p:nvSpPr>
          <p:cNvPr id="3" name="Text Placeholder 2"/>
          <p:cNvSpPr>
            <a:spLocks noGrp="1"/>
          </p:cNvSpPr>
          <p:nvPr>
            <p:ph type="body" idx="1"/>
          </p:nvPr>
        </p:nvSpPr>
        <p:spPr/>
        <p:txBody>
          <a:bodyPr/>
          <a:lstStyle/>
          <a:p>
            <a:r>
              <a:rPr lang="en-US" altLang="en-US" sz="2400" dirty="0">
                <a:latin typeface="+mn-lt"/>
              </a:rPr>
              <a:t>Goals of Web analysis</a:t>
            </a:r>
          </a:p>
          <a:p>
            <a:pPr lvl="1"/>
            <a:r>
              <a:rPr lang="en-US" altLang="en-US" sz="2400" dirty="0">
                <a:latin typeface="+mn-lt"/>
              </a:rPr>
              <a:t>Finding relevant information</a:t>
            </a:r>
          </a:p>
          <a:p>
            <a:pPr lvl="1"/>
            <a:r>
              <a:rPr lang="en-US" altLang="en-US" sz="2400" dirty="0">
                <a:latin typeface="+mn-lt"/>
              </a:rPr>
              <a:t>Personalization of the information</a:t>
            </a:r>
          </a:p>
          <a:p>
            <a:pPr lvl="1"/>
            <a:r>
              <a:rPr lang="en-US" altLang="en-US" sz="2400" dirty="0">
                <a:latin typeface="+mn-lt"/>
              </a:rPr>
              <a:t>Finding information of social value</a:t>
            </a:r>
          </a:p>
          <a:p>
            <a:r>
              <a:rPr lang="en-US" altLang="en-US" sz="2400" dirty="0">
                <a:latin typeface="+mn-lt"/>
              </a:rPr>
              <a:t>Categories of Web analysis</a:t>
            </a:r>
          </a:p>
          <a:p>
            <a:pPr lvl="1"/>
            <a:r>
              <a:rPr lang="en-US" altLang="en-US" sz="2400" dirty="0">
                <a:latin typeface="+mn-lt"/>
              </a:rPr>
              <a:t>Web structure analysis</a:t>
            </a:r>
          </a:p>
          <a:p>
            <a:pPr lvl="1"/>
            <a:r>
              <a:rPr lang="en-US" altLang="en-US" sz="2400" dirty="0">
                <a:latin typeface="+mn-lt"/>
              </a:rPr>
              <a:t>Web content analysis</a:t>
            </a:r>
          </a:p>
          <a:p>
            <a:pPr lvl="1"/>
            <a:r>
              <a:rPr lang="en-US" altLang="en-US" sz="2400" dirty="0">
                <a:latin typeface="+mn-lt"/>
              </a:rPr>
              <a:t>Web usage </a:t>
            </a:r>
            <a:r>
              <a:rPr lang="en-US" altLang="en-US" sz="2400" dirty="0" smtClean="0">
                <a:latin typeface="+mn-lt"/>
              </a:rPr>
              <a:t>analysis</a:t>
            </a:r>
            <a:endParaRPr lang="en-US" altLang="en-US" sz="2400" dirty="0">
              <a:latin typeface="+mn-lt"/>
            </a:endParaRPr>
          </a:p>
        </p:txBody>
      </p:sp>
    </p:spTree>
    <p:extLst>
      <p:ext uri="{BB962C8B-B14F-4D97-AF65-F5344CB8AC3E}">
        <p14:creationId xmlns:p14="http://schemas.microsoft.com/office/powerpoint/2010/main" val="4104470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Web </a:t>
            </a:r>
            <a:r>
              <a:rPr lang="en-US" altLang="en-US" dirty="0"/>
              <a:t>Search and Analysis </a:t>
            </a:r>
            <a:r>
              <a:rPr lang="en-US" altLang="en-US" sz="2000" b="0" dirty="0" smtClean="0"/>
              <a:t>(4 </a:t>
            </a:r>
            <a:r>
              <a:rPr lang="en-US" altLang="en-US" sz="2000" b="0" dirty="0"/>
              <a:t>of 8)</a:t>
            </a:r>
            <a:endParaRPr lang="en-US" dirty="0"/>
          </a:p>
        </p:txBody>
      </p:sp>
      <p:sp>
        <p:nvSpPr>
          <p:cNvPr id="3" name="Text Placeholder 2"/>
          <p:cNvSpPr>
            <a:spLocks noGrp="1"/>
          </p:cNvSpPr>
          <p:nvPr>
            <p:ph type="body" idx="1"/>
          </p:nvPr>
        </p:nvSpPr>
        <p:spPr>
          <a:xfrm>
            <a:off x="457200" y="1600200"/>
            <a:ext cx="8229600" cy="4619625"/>
          </a:xfrm>
        </p:spPr>
        <p:txBody>
          <a:bodyPr/>
          <a:lstStyle/>
          <a:p>
            <a:r>
              <a:rPr lang="en-US" altLang="en-US" sz="2400" dirty="0">
                <a:latin typeface="+mn-lt"/>
              </a:rPr>
              <a:t>Web structure analysis</a:t>
            </a:r>
          </a:p>
          <a:p>
            <a:pPr lvl="1"/>
            <a:r>
              <a:rPr lang="en-US" altLang="en-US" sz="2400" dirty="0">
                <a:latin typeface="+mn-lt"/>
              </a:rPr>
              <a:t>Hyperlink</a:t>
            </a:r>
          </a:p>
          <a:p>
            <a:pPr lvl="1"/>
            <a:r>
              <a:rPr lang="en-US" altLang="en-US" sz="2400" dirty="0">
                <a:latin typeface="+mn-lt"/>
              </a:rPr>
              <a:t>Destination page</a:t>
            </a:r>
          </a:p>
          <a:p>
            <a:pPr lvl="1"/>
            <a:r>
              <a:rPr lang="en-US" altLang="en-US" sz="2400" dirty="0">
                <a:latin typeface="+mn-lt"/>
              </a:rPr>
              <a:t>Anchor text</a:t>
            </a:r>
          </a:p>
          <a:p>
            <a:pPr lvl="1"/>
            <a:r>
              <a:rPr lang="en-US" altLang="en-US" sz="2400" dirty="0">
                <a:latin typeface="+mn-lt"/>
              </a:rPr>
              <a:t>Hub</a:t>
            </a:r>
          </a:p>
          <a:p>
            <a:pPr lvl="1"/>
            <a:r>
              <a:rPr lang="en-US" altLang="en-US" sz="2400" dirty="0">
                <a:latin typeface="+mn-lt"/>
              </a:rPr>
              <a:t>Authority</a:t>
            </a:r>
          </a:p>
          <a:p>
            <a:r>
              <a:rPr lang="en-US" altLang="en-US" sz="2400" dirty="0">
                <a:latin typeface="+mn-lt"/>
              </a:rPr>
              <a:t>PageRank ranking algorithm</a:t>
            </a:r>
          </a:p>
          <a:p>
            <a:pPr lvl="1"/>
            <a:r>
              <a:rPr lang="en-US" altLang="en-US" sz="2400" dirty="0">
                <a:latin typeface="+mn-lt"/>
              </a:rPr>
              <a:t>Used by Google</a:t>
            </a:r>
          </a:p>
          <a:p>
            <a:pPr lvl="1"/>
            <a:r>
              <a:rPr lang="en-US" altLang="en-US" sz="2400" dirty="0">
                <a:latin typeface="+mn-lt"/>
              </a:rPr>
              <a:t>Analyzes forward links and backlinks</a:t>
            </a:r>
          </a:p>
          <a:p>
            <a:pPr lvl="2"/>
            <a:r>
              <a:rPr lang="en-US" altLang="en-US" sz="2400" dirty="0">
                <a:latin typeface="+mn-lt"/>
              </a:rPr>
              <a:t>Highly linked pages are more </a:t>
            </a:r>
            <a:r>
              <a:rPr lang="en-US" altLang="en-US" sz="2400" dirty="0" smtClean="0">
                <a:latin typeface="+mn-lt"/>
              </a:rPr>
              <a:t>important</a:t>
            </a:r>
            <a:endParaRPr lang="en-US" altLang="en-US" sz="2400" dirty="0">
              <a:latin typeface="+mn-lt"/>
            </a:endParaRPr>
          </a:p>
        </p:txBody>
      </p:sp>
    </p:spTree>
    <p:extLst>
      <p:ext uri="{BB962C8B-B14F-4D97-AF65-F5344CB8AC3E}">
        <p14:creationId xmlns:p14="http://schemas.microsoft.com/office/powerpoint/2010/main" val="2824681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Information </a:t>
            </a:r>
            <a:r>
              <a:rPr lang="en-US" altLang="en-US" sz="3200" dirty="0"/>
              <a:t>Retrieval (I</a:t>
            </a:r>
            <a:r>
              <a:rPr lang="en-US" altLang="en-US" sz="100" dirty="0"/>
              <a:t> </a:t>
            </a:r>
            <a:r>
              <a:rPr lang="en-US" altLang="en-US" sz="3200" dirty="0"/>
              <a:t>R) Concepts</a:t>
            </a:r>
            <a:r>
              <a:rPr lang="en-US" altLang="en-US" dirty="0"/>
              <a:t> </a:t>
            </a:r>
            <a:r>
              <a:rPr lang="en-US" altLang="en-US" sz="2000" b="0" dirty="0" smtClean="0"/>
              <a:t>(3 </a:t>
            </a:r>
            <a:r>
              <a:rPr lang="en-US" altLang="en-US" sz="2000" b="0" dirty="0"/>
              <a:t>of 4)</a:t>
            </a:r>
            <a:endParaRPr lang="en-US" dirty="0"/>
          </a:p>
        </p:txBody>
      </p:sp>
      <p:sp>
        <p:nvSpPr>
          <p:cNvPr id="3" name="Text Placeholder 2"/>
          <p:cNvSpPr>
            <a:spLocks noGrp="1"/>
          </p:cNvSpPr>
          <p:nvPr>
            <p:ph type="body" idx="1"/>
          </p:nvPr>
        </p:nvSpPr>
        <p:spPr/>
        <p:txBody>
          <a:bodyPr/>
          <a:lstStyle/>
          <a:p>
            <a:r>
              <a:rPr lang="en-US" altLang="en-US" sz="2400" dirty="0">
                <a:latin typeface="+mn-lt"/>
              </a:rPr>
              <a:t>Characterizing an </a:t>
            </a:r>
            <a:r>
              <a:rPr lang="en-US" altLang="en-US" sz="2400" dirty="0" smtClean="0">
                <a:latin typeface="+mn-lt"/>
              </a:rPr>
              <a:t>I</a:t>
            </a:r>
            <a:r>
              <a:rPr lang="en-US" altLang="en-US" sz="100" dirty="0" smtClean="0">
                <a:latin typeface="+mn-lt"/>
              </a:rPr>
              <a:t> </a:t>
            </a:r>
            <a:r>
              <a:rPr lang="en-US" altLang="en-US" sz="2400" dirty="0" smtClean="0">
                <a:latin typeface="+mn-lt"/>
              </a:rPr>
              <a:t>R </a:t>
            </a:r>
            <a:r>
              <a:rPr lang="en-US" altLang="en-US" sz="2400" dirty="0">
                <a:latin typeface="+mn-lt"/>
              </a:rPr>
              <a:t>system</a:t>
            </a:r>
          </a:p>
          <a:p>
            <a:pPr lvl="1"/>
            <a:r>
              <a:rPr lang="en-US" altLang="en-US" sz="2400" dirty="0">
                <a:latin typeface="+mn-lt"/>
              </a:rPr>
              <a:t>Types of users</a:t>
            </a:r>
          </a:p>
          <a:p>
            <a:pPr lvl="2">
              <a:buFont typeface="Arial" panose="020B0604020202020204" pitchFamily="34" charset="0"/>
              <a:buChar char="▪"/>
            </a:pPr>
            <a:r>
              <a:rPr lang="en-US" altLang="en-US" sz="2400" dirty="0">
                <a:latin typeface="+mn-lt"/>
              </a:rPr>
              <a:t>Expert</a:t>
            </a:r>
          </a:p>
          <a:p>
            <a:pPr lvl="2">
              <a:buFont typeface="Arial" panose="020B0604020202020204" pitchFamily="34" charset="0"/>
              <a:buChar char="▪"/>
            </a:pPr>
            <a:r>
              <a:rPr lang="en-US" altLang="en-US" sz="2400" dirty="0">
                <a:latin typeface="+mn-lt"/>
              </a:rPr>
              <a:t>Layperson</a:t>
            </a:r>
          </a:p>
          <a:p>
            <a:pPr lvl="1"/>
            <a:r>
              <a:rPr lang="en-US" altLang="en-US" sz="2400" dirty="0">
                <a:latin typeface="+mn-lt"/>
              </a:rPr>
              <a:t>Types of data</a:t>
            </a:r>
          </a:p>
          <a:p>
            <a:pPr lvl="2"/>
            <a:r>
              <a:rPr lang="en-US" altLang="en-US" sz="2400" dirty="0">
                <a:latin typeface="+mn-lt"/>
              </a:rPr>
              <a:t>Domain-specific</a:t>
            </a:r>
          </a:p>
          <a:p>
            <a:pPr lvl="1"/>
            <a:r>
              <a:rPr lang="en-US" altLang="en-US" sz="2400" dirty="0">
                <a:latin typeface="+mn-lt"/>
              </a:rPr>
              <a:t>Types of information needs</a:t>
            </a:r>
          </a:p>
          <a:p>
            <a:pPr lvl="2"/>
            <a:r>
              <a:rPr lang="en-US" altLang="en-US" sz="2400" dirty="0">
                <a:latin typeface="+mn-lt"/>
              </a:rPr>
              <a:t>Navigational search</a:t>
            </a:r>
          </a:p>
          <a:p>
            <a:pPr lvl="2"/>
            <a:r>
              <a:rPr lang="en-US" altLang="en-US" sz="2400" dirty="0">
                <a:latin typeface="+mn-lt"/>
              </a:rPr>
              <a:t>Informational search</a:t>
            </a:r>
          </a:p>
          <a:p>
            <a:pPr lvl="2"/>
            <a:r>
              <a:rPr lang="en-US" altLang="en-US" sz="2400" dirty="0">
                <a:latin typeface="+mn-lt"/>
              </a:rPr>
              <a:t>Transactional </a:t>
            </a:r>
            <a:r>
              <a:rPr lang="en-US" altLang="en-US" sz="2400" dirty="0" smtClean="0">
                <a:latin typeface="+mn-lt"/>
              </a:rPr>
              <a:t>search</a:t>
            </a:r>
            <a:endParaRPr lang="en-US" altLang="en-US" sz="2400" dirty="0">
              <a:latin typeface="+mn-lt"/>
            </a:endParaRPr>
          </a:p>
        </p:txBody>
      </p:sp>
    </p:spTree>
    <p:extLst>
      <p:ext uri="{BB962C8B-B14F-4D97-AF65-F5344CB8AC3E}">
        <p14:creationId xmlns:p14="http://schemas.microsoft.com/office/powerpoint/2010/main" val="10595757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Web </a:t>
            </a:r>
            <a:r>
              <a:rPr lang="en-US" altLang="en-US" dirty="0"/>
              <a:t>Search and Analysis </a:t>
            </a:r>
            <a:r>
              <a:rPr lang="en-US" altLang="en-US" sz="2000" b="0" dirty="0" smtClean="0"/>
              <a:t>(5 </a:t>
            </a:r>
            <a:r>
              <a:rPr lang="en-US" altLang="en-US" sz="2000" b="0" dirty="0"/>
              <a:t>of 8)</a:t>
            </a:r>
            <a:endParaRPr lang="en-US" dirty="0"/>
          </a:p>
        </p:txBody>
      </p:sp>
      <p:sp>
        <p:nvSpPr>
          <p:cNvPr id="3" name="Text Placeholder 2"/>
          <p:cNvSpPr>
            <a:spLocks noGrp="1"/>
          </p:cNvSpPr>
          <p:nvPr>
            <p:ph type="body" idx="1"/>
          </p:nvPr>
        </p:nvSpPr>
        <p:spPr/>
        <p:txBody>
          <a:bodyPr/>
          <a:lstStyle/>
          <a:p>
            <a:r>
              <a:rPr lang="en-US" altLang="en-US" sz="2400" dirty="0">
                <a:latin typeface="+mn-lt"/>
              </a:rPr>
              <a:t>Web content analysis tasks</a:t>
            </a:r>
          </a:p>
          <a:p>
            <a:pPr lvl="1"/>
            <a:r>
              <a:rPr lang="en-US" altLang="en-US" sz="2400" dirty="0">
                <a:latin typeface="+mn-lt"/>
              </a:rPr>
              <a:t>Structured data extraction</a:t>
            </a:r>
          </a:p>
          <a:p>
            <a:pPr lvl="2"/>
            <a:r>
              <a:rPr lang="en-US" altLang="en-US" sz="2400" dirty="0">
                <a:latin typeface="+mn-lt"/>
              </a:rPr>
              <a:t>Wrapper</a:t>
            </a:r>
          </a:p>
          <a:p>
            <a:pPr lvl="1"/>
            <a:r>
              <a:rPr lang="en-US" altLang="en-US" sz="2400" dirty="0">
                <a:latin typeface="+mn-lt"/>
              </a:rPr>
              <a:t>Web information integration</a:t>
            </a:r>
          </a:p>
          <a:p>
            <a:pPr lvl="2"/>
            <a:r>
              <a:rPr lang="en-US" altLang="en-US" sz="2400" dirty="0">
                <a:latin typeface="+mn-lt"/>
              </a:rPr>
              <a:t>Web query interface integration</a:t>
            </a:r>
          </a:p>
          <a:p>
            <a:pPr lvl="2"/>
            <a:r>
              <a:rPr lang="en-US" altLang="en-US" sz="2400" dirty="0">
                <a:latin typeface="+mn-lt"/>
              </a:rPr>
              <a:t>Schema matching</a:t>
            </a:r>
          </a:p>
          <a:p>
            <a:pPr lvl="2"/>
            <a:r>
              <a:rPr lang="en-US" altLang="en-US" sz="2400" dirty="0">
                <a:latin typeface="+mn-lt"/>
              </a:rPr>
              <a:t>Ontology-based information integration</a:t>
            </a:r>
          </a:p>
          <a:p>
            <a:pPr lvl="1"/>
            <a:r>
              <a:rPr lang="en-US" altLang="en-US" sz="2400" dirty="0">
                <a:latin typeface="+mn-lt"/>
              </a:rPr>
              <a:t>Building concept hierarchies</a:t>
            </a:r>
          </a:p>
          <a:p>
            <a:pPr lvl="1"/>
            <a:r>
              <a:rPr lang="en-US" altLang="en-US" sz="2400" dirty="0">
                <a:latin typeface="+mn-lt"/>
              </a:rPr>
              <a:t>Segmenting web pages and detecting </a:t>
            </a:r>
            <a:r>
              <a:rPr lang="en-US" altLang="en-US" sz="2400" dirty="0" smtClean="0">
                <a:latin typeface="+mn-lt"/>
              </a:rPr>
              <a:t>noise</a:t>
            </a:r>
            <a:endParaRPr lang="en-US" altLang="en-US" sz="2400" dirty="0">
              <a:latin typeface="+mn-lt"/>
            </a:endParaRPr>
          </a:p>
        </p:txBody>
      </p:sp>
    </p:spTree>
    <p:extLst>
      <p:ext uri="{BB962C8B-B14F-4D97-AF65-F5344CB8AC3E}">
        <p14:creationId xmlns:p14="http://schemas.microsoft.com/office/powerpoint/2010/main" val="36329106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Web </a:t>
            </a:r>
            <a:r>
              <a:rPr lang="en-US" altLang="en-US" dirty="0"/>
              <a:t>Search and Analysis </a:t>
            </a:r>
            <a:r>
              <a:rPr lang="en-US" altLang="en-US" sz="2000" b="0" dirty="0" smtClean="0"/>
              <a:t>(6 </a:t>
            </a:r>
            <a:r>
              <a:rPr lang="en-US" altLang="en-US" sz="2000" b="0" dirty="0"/>
              <a:t>of 8)</a:t>
            </a:r>
            <a:endParaRPr lang="en-US" dirty="0"/>
          </a:p>
        </p:txBody>
      </p:sp>
      <p:sp>
        <p:nvSpPr>
          <p:cNvPr id="3" name="Text Placeholder 2"/>
          <p:cNvSpPr>
            <a:spLocks noGrp="1"/>
          </p:cNvSpPr>
          <p:nvPr>
            <p:ph type="body" idx="1"/>
          </p:nvPr>
        </p:nvSpPr>
        <p:spPr/>
        <p:txBody>
          <a:bodyPr/>
          <a:lstStyle/>
          <a:p>
            <a:r>
              <a:rPr lang="en-US" altLang="en-US" sz="2400" dirty="0">
                <a:latin typeface="+mn-lt"/>
              </a:rPr>
              <a:t>Approaches to Web content analysis</a:t>
            </a:r>
          </a:p>
          <a:p>
            <a:pPr lvl="1"/>
            <a:r>
              <a:rPr lang="en-US" altLang="en-US" sz="2400" dirty="0">
                <a:latin typeface="+mn-lt"/>
              </a:rPr>
              <a:t>Agent-based</a:t>
            </a:r>
          </a:p>
          <a:p>
            <a:pPr lvl="2"/>
            <a:r>
              <a:rPr lang="en-US" altLang="en-US" sz="2400" dirty="0">
                <a:latin typeface="+mn-lt"/>
              </a:rPr>
              <a:t>Intelligent Web agents</a:t>
            </a:r>
          </a:p>
          <a:p>
            <a:pPr lvl="2"/>
            <a:r>
              <a:rPr lang="en-US" altLang="en-US" sz="2400" dirty="0">
                <a:latin typeface="+mn-lt"/>
              </a:rPr>
              <a:t>Personalized Web agents</a:t>
            </a:r>
          </a:p>
          <a:p>
            <a:pPr lvl="2"/>
            <a:r>
              <a:rPr lang="en-US" altLang="en-US" sz="2400" dirty="0">
                <a:latin typeface="+mn-lt"/>
              </a:rPr>
              <a:t>Information filtering/categorization</a:t>
            </a:r>
          </a:p>
          <a:p>
            <a:pPr lvl="1"/>
            <a:r>
              <a:rPr lang="en-US" altLang="en-US" sz="2400" dirty="0">
                <a:latin typeface="+mn-lt"/>
              </a:rPr>
              <a:t>Database-based</a:t>
            </a:r>
          </a:p>
          <a:p>
            <a:pPr lvl="2"/>
            <a:r>
              <a:rPr lang="en-US" altLang="en-US" sz="2400" dirty="0">
                <a:latin typeface="+mn-lt"/>
              </a:rPr>
              <a:t>Attempts to organize a Web site as a database</a:t>
            </a:r>
          </a:p>
          <a:p>
            <a:pPr lvl="2"/>
            <a:r>
              <a:rPr lang="en-US" altLang="en-US" sz="2400" dirty="0">
                <a:latin typeface="+mn-lt"/>
              </a:rPr>
              <a:t>Object Exchange Model</a:t>
            </a:r>
          </a:p>
          <a:p>
            <a:pPr lvl="2"/>
            <a:r>
              <a:rPr lang="en-US" altLang="en-US" sz="2400" dirty="0">
                <a:latin typeface="+mn-lt"/>
              </a:rPr>
              <a:t>Multilevel database</a:t>
            </a:r>
          </a:p>
          <a:p>
            <a:pPr lvl="2"/>
            <a:r>
              <a:rPr lang="en-US" altLang="en-US" sz="2400" dirty="0">
                <a:latin typeface="+mn-lt"/>
              </a:rPr>
              <a:t>Web query </a:t>
            </a:r>
            <a:r>
              <a:rPr lang="en-US" altLang="en-US" sz="2400" dirty="0" smtClean="0">
                <a:latin typeface="+mn-lt"/>
              </a:rPr>
              <a:t>system</a:t>
            </a:r>
            <a:endParaRPr lang="en-US" altLang="en-US" sz="2400" dirty="0">
              <a:latin typeface="+mn-lt"/>
            </a:endParaRPr>
          </a:p>
        </p:txBody>
      </p:sp>
    </p:spTree>
    <p:extLst>
      <p:ext uri="{BB962C8B-B14F-4D97-AF65-F5344CB8AC3E}">
        <p14:creationId xmlns:p14="http://schemas.microsoft.com/office/powerpoint/2010/main" val="1225818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Web </a:t>
            </a:r>
            <a:r>
              <a:rPr lang="en-US" altLang="en-US" dirty="0"/>
              <a:t>Search and Analysis </a:t>
            </a:r>
            <a:r>
              <a:rPr lang="en-US" altLang="en-US" sz="2000" b="0" dirty="0" smtClean="0"/>
              <a:t>(7 </a:t>
            </a:r>
            <a:r>
              <a:rPr lang="en-US" altLang="en-US" sz="2000" b="0" dirty="0"/>
              <a:t>of 8)</a:t>
            </a:r>
            <a:endParaRPr lang="en-US" dirty="0"/>
          </a:p>
        </p:txBody>
      </p:sp>
      <p:sp>
        <p:nvSpPr>
          <p:cNvPr id="3" name="Text Placeholder 2"/>
          <p:cNvSpPr>
            <a:spLocks noGrp="1"/>
          </p:cNvSpPr>
          <p:nvPr>
            <p:ph type="body" idx="1"/>
          </p:nvPr>
        </p:nvSpPr>
        <p:spPr/>
        <p:txBody>
          <a:bodyPr/>
          <a:lstStyle/>
          <a:p>
            <a:r>
              <a:rPr lang="en-US" altLang="en-US" sz="2400" dirty="0">
                <a:latin typeface="+mn-lt"/>
              </a:rPr>
              <a:t>Web usage analysis attempts to discover usage patterns from Web data</a:t>
            </a:r>
          </a:p>
          <a:p>
            <a:pPr lvl="1"/>
            <a:r>
              <a:rPr lang="en-US" altLang="en-US" sz="2400" dirty="0">
                <a:latin typeface="+mn-lt"/>
              </a:rPr>
              <a:t>Preprocessing</a:t>
            </a:r>
          </a:p>
          <a:p>
            <a:pPr lvl="2"/>
            <a:r>
              <a:rPr lang="en-US" altLang="en-US" sz="2400" dirty="0">
                <a:latin typeface="+mn-lt"/>
              </a:rPr>
              <a:t>Usage, content, structure</a:t>
            </a:r>
          </a:p>
          <a:p>
            <a:pPr lvl="1"/>
            <a:r>
              <a:rPr lang="en-US" altLang="en-US" sz="2400" dirty="0">
                <a:latin typeface="+mn-lt"/>
              </a:rPr>
              <a:t>Pattern discovery</a:t>
            </a:r>
          </a:p>
          <a:p>
            <a:pPr lvl="2"/>
            <a:r>
              <a:rPr lang="en-US" altLang="en-US" sz="2400" dirty="0">
                <a:latin typeface="+mn-lt"/>
              </a:rPr>
              <a:t>Statistical analysis, association rules, clustering, classification, sequential patterns, dependency modeling</a:t>
            </a:r>
          </a:p>
          <a:p>
            <a:pPr lvl="1"/>
            <a:r>
              <a:rPr lang="en-US" altLang="en-US" sz="2400" dirty="0">
                <a:latin typeface="+mn-lt"/>
              </a:rPr>
              <a:t>Pattern analysis</a:t>
            </a:r>
          </a:p>
          <a:p>
            <a:pPr lvl="2"/>
            <a:r>
              <a:rPr lang="en-US" altLang="en-US" sz="2400" dirty="0">
                <a:latin typeface="+mn-lt"/>
              </a:rPr>
              <a:t>Filter out patterns not of </a:t>
            </a:r>
            <a:r>
              <a:rPr lang="en-US" altLang="en-US" sz="2400" dirty="0" smtClean="0">
                <a:latin typeface="+mn-lt"/>
              </a:rPr>
              <a:t>interest</a:t>
            </a:r>
            <a:endParaRPr lang="en-US" altLang="en-US" sz="2400" dirty="0">
              <a:latin typeface="+mn-lt"/>
            </a:endParaRPr>
          </a:p>
        </p:txBody>
      </p:sp>
    </p:spTree>
    <p:extLst>
      <p:ext uri="{BB962C8B-B14F-4D97-AF65-F5344CB8AC3E}">
        <p14:creationId xmlns:p14="http://schemas.microsoft.com/office/powerpoint/2010/main" val="765154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Web </a:t>
            </a:r>
            <a:r>
              <a:rPr lang="en-US" altLang="en-US" dirty="0"/>
              <a:t>Search and Analysis </a:t>
            </a:r>
            <a:r>
              <a:rPr lang="en-US" altLang="en-US" sz="2000" b="0" dirty="0" smtClean="0"/>
              <a:t>(8 </a:t>
            </a:r>
            <a:r>
              <a:rPr lang="en-US" altLang="en-US" sz="2000" b="0" dirty="0"/>
              <a:t>of 8)</a:t>
            </a:r>
            <a:endParaRPr lang="en-US" dirty="0"/>
          </a:p>
        </p:txBody>
      </p:sp>
      <p:sp>
        <p:nvSpPr>
          <p:cNvPr id="3" name="Text Placeholder 2"/>
          <p:cNvSpPr>
            <a:spLocks noGrp="1"/>
          </p:cNvSpPr>
          <p:nvPr>
            <p:ph type="body" idx="1"/>
          </p:nvPr>
        </p:nvSpPr>
        <p:spPr/>
        <p:txBody>
          <a:bodyPr/>
          <a:lstStyle/>
          <a:p>
            <a:r>
              <a:rPr lang="en-US" altLang="en-US" sz="2400" dirty="0">
                <a:latin typeface="+mn-lt"/>
              </a:rPr>
              <a:t>Practical applications of Web analysis</a:t>
            </a:r>
          </a:p>
          <a:p>
            <a:pPr lvl="1"/>
            <a:r>
              <a:rPr lang="en-US" altLang="en-US" sz="2400" dirty="0">
                <a:latin typeface="+mn-lt"/>
              </a:rPr>
              <a:t>Web analytics</a:t>
            </a:r>
          </a:p>
          <a:p>
            <a:pPr lvl="2"/>
            <a:r>
              <a:rPr lang="en-US" sz="2400" dirty="0">
                <a:latin typeface="+mn-lt"/>
              </a:rPr>
              <a:t>Understand and optimize the performance of Web usage</a:t>
            </a:r>
            <a:endParaRPr lang="en-US" altLang="en-US" sz="2400" dirty="0">
              <a:latin typeface="+mn-lt"/>
            </a:endParaRPr>
          </a:p>
          <a:p>
            <a:pPr lvl="1"/>
            <a:r>
              <a:rPr lang="en-US" altLang="en-US" sz="2400" dirty="0">
                <a:latin typeface="+mn-lt"/>
              </a:rPr>
              <a:t>Web spamming</a:t>
            </a:r>
          </a:p>
          <a:p>
            <a:pPr lvl="2"/>
            <a:r>
              <a:rPr lang="en-US" sz="2400" dirty="0">
                <a:latin typeface="+mn-lt"/>
              </a:rPr>
              <a:t>Deliberate activity to promote a page by manipulating search engine results</a:t>
            </a:r>
            <a:endParaRPr lang="en-US" altLang="en-US" sz="2400" dirty="0">
              <a:latin typeface="+mn-lt"/>
            </a:endParaRPr>
          </a:p>
          <a:p>
            <a:pPr lvl="1"/>
            <a:r>
              <a:rPr lang="en-US" altLang="en-US" sz="2400" dirty="0">
                <a:latin typeface="+mn-lt"/>
              </a:rPr>
              <a:t>Web security</a:t>
            </a:r>
          </a:p>
          <a:p>
            <a:pPr lvl="2"/>
            <a:r>
              <a:rPr lang="en-US" altLang="en-US" sz="2400" dirty="0">
                <a:latin typeface="+mn-lt"/>
              </a:rPr>
              <a:t>Allow design of more robust Web sites</a:t>
            </a:r>
          </a:p>
          <a:p>
            <a:pPr lvl="1"/>
            <a:r>
              <a:rPr lang="en-US" altLang="en-US" sz="2400" dirty="0">
                <a:latin typeface="+mn-lt"/>
              </a:rPr>
              <a:t>Web </a:t>
            </a:r>
            <a:r>
              <a:rPr lang="en-US" altLang="en-US" sz="2400" dirty="0" smtClean="0">
                <a:latin typeface="+mn-lt"/>
              </a:rPr>
              <a:t>crawlers</a:t>
            </a:r>
            <a:endParaRPr lang="en-US" altLang="en-US" sz="2400" dirty="0">
              <a:latin typeface="+mn-lt"/>
            </a:endParaRPr>
          </a:p>
        </p:txBody>
      </p:sp>
    </p:spTree>
    <p:extLst>
      <p:ext uri="{BB962C8B-B14F-4D97-AF65-F5344CB8AC3E}">
        <p14:creationId xmlns:p14="http://schemas.microsoft.com/office/powerpoint/2010/main" val="2642230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27.8 Trends </a:t>
            </a:r>
            <a:r>
              <a:rPr lang="en-US" altLang="en-US" dirty="0"/>
              <a:t>in Information </a:t>
            </a:r>
            <a:r>
              <a:rPr lang="en-US" altLang="en-US" dirty="0" smtClean="0"/>
              <a:t>Retrieval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r>
              <a:rPr lang="en-US" altLang="en-US" sz="2200" dirty="0">
                <a:latin typeface="+mn-lt"/>
              </a:rPr>
              <a:t>Faceted search</a:t>
            </a:r>
          </a:p>
          <a:p>
            <a:pPr lvl="1"/>
            <a:r>
              <a:rPr lang="en-US" altLang="en-US" sz="2200" dirty="0">
                <a:latin typeface="+mn-lt"/>
              </a:rPr>
              <a:t>Classifying content</a:t>
            </a:r>
          </a:p>
          <a:p>
            <a:r>
              <a:rPr lang="en-US" altLang="en-US" sz="2200" dirty="0">
                <a:latin typeface="+mn-lt"/>
              </a:rPr>
              <a:t>Social search</a:t>
            </a:r>
          </a:p>
          <a:p>
            <a:pPr lvl="1"/>
            <a:r>
              <a:rPr lang="en-US" altLang="en-US" sz="2200" dirty="0">
                <a:latin typeface="+mn-lt"/>
              </a:rPr>
              <a:t>Collaborative social search</a:t>
            </a:r>
          </a:p>
          <a:p>
            <a:r>
              <a:rPr lang="en-US" altLang="en-US" sz="2200" dirty="0">
                <a:latin typeface="+mn-lt"/>
              </a:rPr>
              <a:t>Conversational information access</a:t>
            </a:r>
          </a:p>
          <a:p>
            <a:pPr lvl="1"/>
            <a:r>
              <a:rPr lang="en-US" altLang="en-US" sz="2200" dirty="0">
                <a:latin typeface="+mn-lt"/>
              </a:rPr>
              <a:t>Intelligent agents perform intent extraction to provide information relevant to a conversation</a:t>
            </a:r>
          </a:p>
          <a:p>
            <a:r>
              <a:rPr lang="en-US" altLang="en-US" sz="2200" dirty="0">
                <a:latin typeface="+mn-lt"/>
              </a:rPr>
              <a:t>Probabilistic topic modeling</a:t>
            </a:r>
          </a:p>
          <a:p>
            <a:pPr lvl="1"/>
            <a:r>
              <a:rPr lang="en-US" sz="2200" dirty="0">
                <a:latin typeface="+mn-lt"/>
              </a:rPr>
              <a:t>Automatically organize large collections of documents into relevant </a:t>
            </a:r>
            <a:r>
              <a:rPr lang="en-US" sz="2200" dirty="0" smtClean="0">
                <a:latin typeface="+mn-lt"/>
              </a:rPr>
              <a:t>themes</a:t>
            </a:r>
            <a:endParaRPr lang="en-US" altLang="en-US" sz="2200" dirty="0">
              <a:latin typeface="+mn-lt"/>
            </a:endParaRPr>
          </a:p>
        </p:txBody>
      </p:sp>
    </p:spTree>
    <p:extLst>
      <p:ext uri="{BB962C8B-B14F-4D97-AF65-F5344CB8AC3E}">
        <p14:creationId xmlns:p14="http://schemas.microsoft.com/office/powerpoint/2010/main" val="31354396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096"/>
            <a:ext cx="8229600" cy="1066799"/>
          </a:xfrm>
        </p:spPr>
        <p:txBody>
          <a:bodyPr anchor="b"/>
          <a:lstStyle/>
          <a:p>
            <a:r>
              <a:rPr lang="en-US" altLang="en-US" dirty="0" smtClean="0"/>
              <a:t>Trends </a:t>
            </a:r>
            <a:r>
              <a:rPr lang="en-US" altLang="en-US" dirty="0"/>
              <a:t>in Information Retrieval </a:t>
            </a:r>
            <a:r>
              <a:rPr lang="en-US" altLang="en-US" sz="2000" b="0" dirty="0" smtClean="0"/>
              <a:t>(2 </a:t>
            </a:r>
            <a:r>
              <a:rPr lang="en-US" altLang="en-US" sz="2000" b="0" dirty="0"/>
              <a:t>of 3)</a:t>
            </a:r>
            <a:endParaRPr lang="en-US" dirty="0"/>
          </a:p>
        </p:txBody>
      </p:sp>
      <p:pic>
        <p:nvPicPr>
          <p:cNvPr id="4" name="Picture 3" descr="A figure represents a document and its topic proportions. Document D has the following texts: Democratic party member Barack Obama is the forty fourth President of U.S. He is preceded by Republican President George W Bush. Presidents topic has the following texts: Barack Obama George W Bush Bill Clinton policy defense military white house Ronald Reagan Jimmy Carter and Richard Nixon. Between document D and president’s topic is a bar graph for the topic proportions. Presidents have the maximum proportion, followed by politics, republicans, democrats, and the governm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059" y="1818998"/>
            <a:ext cx="6749881" cy="3349177"/>
          </a:xfrm>
          <a:prstGeom prst="rect">
            <a:avLst/>
          </a:prstGeom>
        </p:spPr>
      </p:pic>
      <p:sp>
        <p:nvSpPr>
          <p:cNvPr id="3" name="Text Placeholder 2"/>
          <p:cNvSpPr>
            <a:spLocks noGrp="1"/>
          </p:cNvSpPr>
          <p:nvPr>
            <p:ph type="body" idx="1"/>
          </p:nvPr>
        </p:nvSpPr>
        <p:spPr>
          <a:xfrm>
            <a:off x="457200" y="5662279"/>
            <a:ext cx="8229600" cy="415158"/>
          </a:xfrm>
        </p:spPr>
        <p:txBody>
          <a:bodyPr/>
          <a:lstStyle/>
          <a:p>
            <a:pPr marL="0" indent="0">
              <a:buNone/>
            </a:pPr>
            <a:r>
              <a:rPr lang="en-US" sz="1800" dirty="0">
                <a:latin typeface="+mn-lt"/>
              </a:rPr>
              <a:t>Figure 27.6 A document D and its topic </a:t>
            </a:r>
            <a:r>
              <a:rPr lang="en-US" sz="1800" dirty="0" smtClean="0">
                <a:latin typeface="+mn-lt"/>
              </a:rPr>
              <a:t>proportions</a:t>
            </a:r>
            <a:endParaRPr lang="en-US" sz="1800" dirty="0">
              <a:latin typeface="+mn-lt"/>
            </a:endParaRPr>
          </a:p>
        </p:txBody>
      </p:sp>
    </p:spTree>
    <p:extLst>
      <p:ext uri="{BB962C8B-B14F-4D97-AF65-F5344CB8AC3E}">
        <p14:creationId xmlns:p14="http://schemas.microsoft.com/office/powerpoint/2010/main" val="22255382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Trends </a:t>
            </a:r>
            <a:r>
              <a:rPr lang="en-US" altLang="en-US" dirty="0"/>
              <a:t>in Information Retrieval </a:t>
            </a:r>
            <a:r>
              <a:rPr lang="en-US" altLang="en-US" sz="2000" b="0" dirty="0" smtClean="0"/>
              <a:t>(3 </a:t>
            </a:r>
            <a:r>
              <a:rPr lang="en-US" altLang="en-US" sz="2000" b="0" dirty="0"/>
              <a:t>of 3)</a:t>
            </a:r>
            <a:endParaRPr lang="en-US" dirty="0"/>
          </a:p>
        </p:txBody>
      </p:sp>
      <p:sp>
        <p:nvSpPr>
          <p:cNvPr id="3" name="Text Placeholder 2"/>
          <p:cNvSpPr>
            <a:spLocks noGrp="1"/>
          </p:cNvSpPr>
          <p:nvPr>
            <p:ph type="body" idx="1"/>
          </p:nvPr>
        </p:nvSpPr>
        <p:spPr/>
        <p:txBody>
          <a:bodyPr/>
          <a:lstStyle/>
          <a:p>
            <a:r>
              <a:rPr lang="en-US" altLang="en-US" sz="2400" dirty="0">
                <a:latin typeface="+mn-lt"/>
              </a:rPr>
              <a:t>Question-answering systems</a:t>
            </a:r>
          </a:p>
          <a:p>
            <a:pPr lvl="1"/>
            <a:r>
              <a:rPr lang="en-US" altLang="en-US" sz="2400" dirty="0">
                <a:latin typeface="+mn-lt"/>
              </a:rPr>
              <a:t>Factoid questions</a:t>
            </a:r>
          </a:p>
          <a:p>
            <a:pPr lvl="1"/>
            <a:r>
              <a:rPr lang="en-US" altLang="en-US" sz="2400" dirty="0">
                <a:latin typeface="+mn-lt"/>
              </a:rPr>
              <a:t>List questions</a:t>
            </a:r>
          </a:p>
          <a:p>
            <a:pPr lvl="1"/>
            <a:r>
              <a:rPr lang="en-US" altLang="en-US" sz="2400" dirty="0">
                <a:latin typeface="+mn-lt"/>
              </a:rPr>
              <a:t>Definition questions</a:t>
            </a:r>
          </a:p>
          <a:p>
            <a:pPr lvl="1"/>
            <a:r>
              <a:rPr lang="en-US" altLang="en-US" sz="2400" dirty="0">
                <a:latin typeface="+mn-lt"/>
              </a:rPr>
              <a:t>Opinion questions</a:t>
            </a:r>
          </a:p>
          <a:p>
            <a:pPr lvl="1"/>
            <a:r>
              <a:rPr lang="en-US" altLang="en-US" sz="2400" dirty="0">
                <a:latin typeface="+mn-lt"/>
              </a:rPr>
              <a:t>Composed of question analysis, query generation, search, candidate answer generation, and answer </a:t>
            </a:r>
            <a:r>
              <a:rPr lang="en-US" altLang="en-US" sz="2400" dirty="0" smtClean="0">
                <a:latin typeface="+mn-lt"/>
              </a:rPr>
              <a:t>scoring</a:t>
            </a:r>
            <a:endParaRPr lang="en-US" altLang="en-US" sz="2400" dirty="0">
              <a:latin typeface="+mn-lt"/>
            </a:endParaRPr>
          </a:p>
        </p:txBody>
      </p:sp>
    </p:spTree>
    <p:extLst>
      <p:ext uri="{BB962C8B-B14F-4D97-AF65-F5344CB8AC3E}">
        <p14:creationId xmlns:p14="http://schemas.microsoft.com/office/powerpoint/2010/main" val="2903501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27.9 Summary</a:t>
            </a:r>
            <a:endParaRPr lang="en-US" dirty="0"/>
          </a:p>
        </p:txBody>
      </p:sp>
      <p:sp>
        <p:nvSpPr>
          <p:cNvPr id="3" name="Text Placeholder 2"/>
          <p:cNvSpPr>
            <a:spLocks noGrp="1"/>
          </p:cNvSpPr>
          <p:nvPr>
            <p:ph type="body" idx="1"/>
          </p:nvPr>
        </p:nvSpPr>
        <p:spPr/>
        <p:txBody>
          <a:bodyPr/>
          <a:lstStyle/>
          <a:p>
            <a:r>
              <a:rPr lang="en-US" altLang="en-US" sz="2400" dirty="0">
                <a:latin typeface="+mn-lt"/>
              </a:rPr>
              <a:t>Information retrieval mainly targeted at unstructured data</a:t>
            </a:r>
          </a:p>
          <a:p>
            <a:r>
              <a:rPr lang="en-US" altLang="en-US" sz="2400" dirty="0">
                <a:latin typeface="+mn-lt"/>
              </a:rPr>
              <a:t>Query and browsing modes of interaction</a:t>
            </a:r>
          </a:p>
          <a:p>
            <a:r>
              <a:rPr lang="en-US" altLang="en-US" sz="2400" dirty="0">
                <a:latin typeface="+mn-lt"/>
              </a:rPr>
              <a:t>Retrieval models</a:t>
            </a:r>
          </a:p>
          <a:p>
            <a:pPr lvl="1"/>
            <a:r>
              <a:rPr lang="en-US" altLang="en-US" sz="2400" dirty="0">
                <a:latin typeface="+mn-lt"/>
              </a:rPr>
              <a:t>Boolean, vector space, probabilistic, and semantic</a:t>
            </a:r>
          </a:p>
          <a:p>
            <a:r>
              <a:rPr lang="en-US" altLang="en-US" sz="2400" dirty="0">
                <a:latin typeface="+mn-lt"/>
              </a:rPr>
              <a:t>Text preprocessing</a:t>
            </a:r>
          </a:p>
          <a:p>
            <a:r>
              <a:rPr lang="en-US" altLang="en-US" sz="2400" dirty="0">
                <a:latin typeface="+mn-lt"/>
              </a:rPr>
              <a:t>Web search</a:t>
            </a:r>
          </a:p>
          <a:p>
            <a:r>
              <a:rPr lang="en-US" altLang="en-US" sz="2400" dirty="0">
                <a:latin typeface="+mn-lt"/>
              </a:rPr>
              <a:t>Web ranking</a:t>
            </a:r>
          </a:p>
          <a:p>
            <a:r>
              <a:rPr lang="en-US" altLang="en-US" sz="2400" dirty="0" smtClean="0">
                <a:latin typeface="+mn-lt"/>
              </a:rPr>
              <a:t>Trends</a:t>
            </a:r>
            <a:endParaRPr lang="en-US" altLang="en-US" sz="2400" dirty="0">
              <a:latin typeface="+mn-lt"/>
            </a:endParaRPr>
          </a:p>
        </p:txBody>
      </p:sp>
    </p:spTree>
    <p:extLst>
      <p:ext uri="{BB962C8B-B14F-4D97-AF65-F5344CB8AC3E}">
        <p14:creationId xmlns:p14="http://schemas.microsoft.com/office/powerpoint/2010/main" val="15541669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Information </a:t>
            </a:r>
            <a:r>
              <a:rPr lang="en-US" altLang="en-US" sz="3200" dirty="0"/>
              <a:t>Retrieval (I</a:t>
            </a:r>
            <a:r>
              <a:rPr lang="en-US" altLang="en-US" sz="100" dirty="0"/>
              <a:t> </a:t>
            </a:r>
            <a:r>
              <a:rPr lang="en-US" altLang="en-US" sz="3200" dirty="0"/>
              <a:t>R) Concepts</a:t>
            </a:r>
            <a:r>
              <a:rPr lang="en-US" altLang="en-US" dirty="0"/>
              <a:t> </a:t>
            </a:r>
            <a:r>
              <a:rPr lang="en-US" altLang="en-US" sz="2000" b="0" dirty="0" smtClean="0"/>
              <a:t>(4 </a:t>
            </a:r>
            <a:r>
              <a:rPr lang="en-US" altLang="en-US" sz="2000" b="0" dirty="0"/>
              <a:t>of 4)</a:t>
            </a:r>
            <a:endParaRPr lang="en-US" dirty="0"/>
          </a:p>
        </p:txBody>
      </p:sp>
      <p:sp>
        <p:nvSpPr>
          <p:cNvPr id="3" name="Text Placeholder 2"/>
          <p:cNvSpPr>
            <a:spLocks noGrp="1"/>
          </p:cNvSpPr>
          <p:nvPr>
            <p:ph type="body" idx="1"/>
          </p:nvPr>
        </p:nvSpPr>
        <p:spPr/>
        <p:txBody>
          <a:bodyPr/>
          <a:lstStyle/>
          <a:p>
            <a:r>
              <a:rPr lang="en-US" altLang="en-US" sz="2400" dirty="0">
                <a:latin typeface="+mn-lt"/>
              </a:rPr>
              <a:t>Enterprise search systems</a:t>
            </a:r>
          </a:p>
          <a:p>
            <a:pPr lvl="1"/>
            <a:r>
              <a:rPr lang="en-US" altLang="en-US" sz="2400" dirty="0">
                <a:latin typeface="+mn-lt"/>
              </a:rPr>
              <a:t>Limited to an intranet</a:t>
            </a:r>
          </a:p>
          <a:p>
            <a:r>
              <a:rPr lang="en-US" altLang="en-US" sz="2400" dirty="0">
                <a:latin typeface="+mn-lt"/>
              </a:rPr>
              <a:t>Desktop search engines</a:t>
            </a:r>
          </a:p>
          <a:p>
            <a:pPr lvl="1"/>
            <a:r>
              <a:rPr lang="en-US" altLang="en-US" sz="2400" dirty="0">
                <a:latin typeface="+mn-lt"/>
              </a:rPr>
              <a:t>Searches an individual computer system</a:t>
            </a:r>
          </a:p>
          <a:p>
            <a:r>
              <a:rPr lang="en-US" altLang="en-US" sz="2400" dirty="0">
                <a:latin typeface="+mn-lt"/>
              </a:rPr>
              <a:t>Databases have fixed schemas</a:t>
            </a:r>
          </a:p>
          <a:p>
            <a:pPr lvl="1"/>
            <a:r>
              <a:rPr lang="en-US" altLang="en-US" sz="2400" dirty="0" smtClean="0">
                <a:latin typeface="+mn-lt"/>
              </a:rPr>
              <a:t>I</a:t>
            </a:r>
            <a:r>
              <a:rPr lang="en-US" altLang="en-US" sz="100" dirty="0" smtClean="0">
                <a:latin typeface="+mn-lt"/>
              </a:rPr>
              <a:t> </a:t>
            </a:r>
            <a:r>
              <a:rPr lang="en-US" altLang="en-US" sz="2400" dirty="0" smtClean="0">
                <a:latin typeface="+mn-lt"/>
              </a:rPr>
              <a:t>R </a:t>
            </a:r>
            <a:r>
              <a:rPr lang="en-US" altLang="en-US" sz="2400" dirty="0">
                <a:latin typeface="+mn-lt"/>
              </a:rPr>
              <a:t>system has no fixed data </a:t>
            </a:r>
            <a:r>
              <a:rPr lang="en-US" altLang="en-US" sz="2400" dirty="0" smtClean="0">
                <a:latin typeface="+mn-lt"/>
              </a:rPr>
              <a:t>model</a:t>
            </a:r>
            <a:endParaRPr lang="en-US" altLang="en-US" sz="2400" dirty="0">
              <a:latin typeface="+mn-lt"/>
            </a:endParaRPr>
          </a:p>
        </p:txBody>
      </p:sp>
    </p:spTree>
    <p:extLst>
      <p:ext uri="{BB962C8B-B14F-4D97-AF65-F5344CB8AC3E}">
        <p14:creationId xmlns:p14="http://schemas.microsoft.com/office/powerpoint/2010/main" val="4019534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Databases and I</a:t>
            </a:r>
            <a:r>
              <a:rPr lang="en-US" sz="100" dirty="0"/>
              <a:t> </a:t>
            </a:r>
            <a:r>
              <a:rPr lang="en-US" dirty="0"/>
              <a:t>R Systems</a:t>
            </a:r>
            <a:endParaRPr lang="en-IN" dirty="0"/>
          </a:p>
        </p:txBody>
      </p:sp>
      <p:sp>
        <p:nvSpPr>
          <p:cNvPr id="5" name="Text Placeholder 4"/>
          <p:cNvSpPr>
            <a:spLocks noGrp="1"/>
          </p:cNvSpPr>
          <p:nvPr>
            <p:ph type="body" idx="1"/>
          </p:nvPr>
        </p:nvSpPr>
        <p:spPr>
          <a:xfrm>
            <a:off x="457200" y="1518019"/>
            <a:ext cx="8229600" cy="574017"/>
          </a:xfrm>
        </p:spPr>
        <p:txBody>
          <a:bodyPr/>
          <a:lstStyle/>
          <a:p>
            <a:pPr marL="0" indent="0">
              <a:buNone/>
            </a:pPr>
            <a:r>
              <a:rPr lang="en-US" sz="2400" dirty="0">
                <a:latin typeface="+mn-lt"/>
              </a:rPr>
              <a:t>Table 27.1 A comparison of databases and I</a:t>
            </a:r>
            <a:r>
              <a:rPr lang="en-US" sz="100" dirty="0">
                <a:latin typeface="+mn-lt"/>
              </a:rPr>
              <a:t> </a:t>
            </a:r>
            <a:r>
              <a:rPr lang="en-US" sz="2400" dirty="0">
                <a:latin typeface="+mn-lt"/>
              </a:rPr>
              <a:t>R </a:t>
            </a:r>
            <a:r>
              <a:rPr lang="en-US" sz="2400" dirty="0" smtClean="0">
                <a:latin typeface="+mn-lt"/>
              </a:rPr>
              <a:t>systems</a:t>
            </a:r>
            <a:endParaRPr lang="en-US" sz="24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4092289228"/>
              </p:ext>
            </p:extLst>
          </p:nvPr>
        </p:nvGraphicFramePr>
        <p:xfrm>
          <a:off x="892278" y="2283555"/>
          <a:ext cx="7359444" cy="3682534"/>
        </p:xfrm>
        <a:graphic>
          <a:graphicData uri="http://schemas.openxmlformats.org/drawingml/2006/table">
            <a:tbl>
              <a:tblPr firstRow="1" bandRow="1">
                <a:tableStyleId>{40F9630F-82C1-40B7-BC3A-925EFCFF5E92}</a:tableStyleId>
              </a:tblPr>
              <a:tblGrid>
                <a:gridCol w="3483760">
                  <a:extLst>
                    <a:ext uri="{9D8B030D-6E8A-4147-A177-3AD203B41FA5}">
                      <a16:colId xmlns:a16="http://schemas.microsoft.com/office/drawing/2014/main" val="3905660211"/>
                    </a:ext>
                  </a:extLst>
                </a:gridCol>
                <a:gridCol w="3875684">
                  <a:extLst>
                    <a:ext uri="{9D8B030D-6E8A-4147-A177-3AD203B41FA5}">
                      <a16:colId xmlns:a16="http://schemas.microsoft.com/office/drawing/2014/main" val="4069706117"/>
                    </a:ext>
                  </a:extLst>
                </a:gridCol>
              </a:tblGrid>
              <a:tr h="332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baseline="0" dirty="0" smtClean="0">
                          <a:solidFill>
                            <a:schemeClr val="dk1"/>
                          </a:solidFill>
                          <a:latin typeface="+mn-lt"/>
                          <a:ea typeface="Arial"/>
                          <a:cs typeface="Arial"/>
                          <a:sym typeface="Arial"/>
                        </a:rPr>
                        <a:t>Databases</a:t>
                      </a:r>
                      <a:endParaRPr lang="en-US" sz="1400" b="1" i="0" u="none" strike="noStrike" cap="none" dirty="0" smtClean="0">
                        <a:solidFill>
                          <a:schemeClr val="dk1"/>
                        </a:solidFill>
                        <a:latin typeface="+mn-lt"/>
                        <a:ea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i="0" u="none" strike="noStrike" cap="none" baseline="0" dirty="0" smtClean="0">
                          <a:solidFill>
                            <a:schemeClr val="dk1"/>
                          </a:solidFill>
                          <a:latin typeface="+mn-lt"/>
                          <a:ea typeface="Arial"/>
                          <a:cs typeface="Arial"/>
                          <a:sym typeface="Arial"/>
                        </a:rPr>
                        <a:t>I</a:t>
                      </a:r>
                      <a:r>
                        <a:rPr lang="en-US" sz="100" b="1" i="0" u="none" strike="noStrike" cap="none" baseline="0" dirty="0" smtClean="0">
                          <a:solidFill>
                            <a:schemeClr val="dk1"/>
                          </a:solidFill>
                          <a:latin typeface="+mn-lt"/>
                          <a:ea typeface="Arial"/>
                          <a:cs typeface="Arial"/>
                          <a:sym typeface="Arial"/>
                        </a:rPr>
                        <a:t> </a:t>
                      </a:r>
                      <a:r>
                        <a:rPr lang="en-US" sz="1400" b="1" i="0" u="none" strike="noStrike" cap="none" baseline="0" dirty="0" smtClean="0">
                          <a:solidFill>
                            <a:schemeClr val="dk1"/>
                          </a:solidFill>
                          <a:latin typeface="+mn-lt"/>
                          <a:ea typeface="Arial"/>
                          <a:cs typeface="Arial"/>
                          <a:sym typeface="Arial"/>
                        </a:rPr>
                        <a:t>R Systems</a:t>
                      </a:r>
                      <a:endParaRPr lang="en-IN" sz="14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73261477"/>
                  </a:ext>
                </a:extLst>
              </a:tr>
              <a:tr h="346364">
                <a:tc>
                  <a:txBody>
                    <a:bodyPr/>
                    <a:lstStyle/>
                    <a:p>
                      <a:pPr marL="255600" indent="-255600">
                        <a:spcBef>
                          <a:spcPts val="500"/>
                        </a:spcBef>
                        <a:buClr>
                          <a:schemeClr val="tx2"/>
                        </a:buClr>
                        <a:buFont typeface="Arial" panose="020B0604020202020204" pitchFamily="34" charset="0"/>
                        <a:buChar char="•"/>
                      </a:pPr>
                      <a:r>
                        <a:rPr lang="en-US" sz="1400" b="0" i="0" u="none" strike="noStrike" cap="none" baseline="0" dirty="0" smtClean="0">
                          <a:solidFill>
                            <a:schemeClr val="dk1"/>
                          </a:solidFill>
                          <a:latin typeface="+mn-lt"/>
                          <a:ea typeface="Arial"/>
                          <a:cs typeface="Arial"/>
                          <a:sym typeface="Arial"/>
                        </a:rPr>
                        <a:t>Structured data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55600" indent="-255600">
                        <a:spcBef>
                          <a:spcPts val="500"/>
                        </a:spcBef>
                        <a:buClr>
                          <a:schemeClr val="tx2"/>
                        </a:buClr>
                        <a:buFont typeface="Arial" panose="020B0604020202020204" pitchFamily="34" charset="0"/>
                        <a:buChar char="•"/>
                      </a:pPr>
                      <a:r>
                        <a:rPr lang="en-US" sz="1400" b="0" i="0" u="none" strike="noStrike" cap="none" baseline="0" dirty="0" smtClean="0">
                          <a:solidFill>
                            <a:schemeClr val="dk1"/>
                          </a:solidFill>
                          <a:latin typeface="+mn-lt"/>
                          <a:ea typeface="Arial"/>
                          <a:cs typeface="Arial"/>
                          <a:sym typeface="Arial"/>
                        </a:rPr>
                        <a:t>Unstructured data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2835677"/>
                  </a:ext>
                </a:extLst>
              </a:tr>
              <a:tr h="374073">
                <a:tc>
                  <a:txBody>
                    <a:bodyPr/>
                    <a:lstStyle/>
                    <a:p>
                      <a:pPr marL="255600" indent="-255600">
                        <a:spcBef>
                          <a:spcPts val="500"/>
                        </a:spcBef>
                        <a:buClr>
                          <a:schemeClr val="tx2"/>
                        </a:buClr>
                        <a:buFont typeface="Arial" panose="020B0604020202020204" pitchFamily="34" charset="0"/>
                        <a:buChar char="•"/>
                      </a:pPr>
                      <a:r>
                        <a:rPr lang="en-US" sz="1400" b="0" i="0" u="none" strike="noStrike" cap="none" baseline="0" dirty="0" smtClean="0">
                          <a:solidFill>
                            <a:schemeClr val="dk1"/>
                          </a:solidFill>
                          <a:latin typeface="+mn-lt"/>
                          <a:ea typeface="Arial"/>
                          <a:cs typeface="Arial"/>
                          <a:sym typeface="Arial"/>
                        </a:rPr>
                        <a:t>Schema driven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55600" indent="-255600">
                        <a:spcBef>
                          <a:spcPts val="500"/>
                        </a:spcBef>
                        <a:buClr>
                          <a:schemeClr val="tx2"/>
                        </a:buClr>
                        <a:buFont typeface="Arial" panose="020B0604020202020204" pitchFamily="34" charset="0"/>
                        <a:buChar char="•"/>
                      </a:pPr>
                      <a:r>
                        <a:rPr lang="en-US" sz="1400" b="0" i="0" u="none" strike="noStrike" cap="none" baseline="0" dirty="0" smtClean="0">
                          <a:solidFill>
                            <a:schemeClr val="dk1"/>
                          </a:solidFill>
                          <a:latin typeface="+mn-lt"/>
                          <a:ea typeface="Arial"/>
                          <a:cs typeface="Arial"/>
                          <a:sym typeface="Arial"/>
                        </a:rPr>
                        <a:t>No fixed schema; various data models (e.g., vector space model)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1820729"/>
                  </a:ext>
                </a:extLst>
              </a:tr>
              <a:tr h="465513">
                <a:tc>
                  <a:txBody>
                    <a:bodyPr/>
                    <a:lstStyle/>
                    <a:p>
                      <a:pPr marL="255600" indent="-255600">
                        <a:spcBef>
                          <a:spcPts val="500"/>
                        </a:spcBef>
                        <a:buClr>
                          <a:schemeClr val="tx2"/>
                        </a:buClr>
                        <a:buFont typeface="Arial" panose="020B0604020202020204" pitchFamily="34" charset="0"/>
                        <a:buChar char="•"/>
                      </a:pPr>
                      <a:r>
                        <a:rPr lang="en-US" sz="1400" b="0" i="0" u="none" strike="noStrike" cap="none" baseline="0" dirty="0" smtClean="0">
                          <a:solidFill>
                            <a:schemeClr val="dk1"/>
                          </a:solidFill>
                          <a:latin typeface="+mn-lt"/>
                          <a:ea typeface="Arial"/>
                          <a:cs typeface="Arial"/>
                          <a:sym typeface="Arial"/>
                        </a:rPr>
                        <a:t>Relational (or object, hierarchical, and network) model is predominant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55600" indent="-255600">
                        <a:spcBef>
                          <a:spcPts val="500"/>
                        </a:spcBef>
                        <a:buClr>
                          <a:schemeClr val="tx2"/>
                        </a:buClr>
                        <a:buFont typeface="Arial" panose="020B0604020202020204" pitchFamily="34" charset="0"/>
                        <a:buChar char="•"/>
                      </a:pPr>
                      <a:r>
                        <a:rPr lang="en-US" sz="1400" b="0" i="0" u="none" strike="noStrike" cap="none" baseline="0" dirty="0" smtClean="0">
                          <a:solidFill>
                            <a:schemeClr val="dk1"/>
                          </a:solidFill>
                          <a:latin typeface="+mn-lt"/>
                          <a:ea typeface="Arial"/>
                          <a:cs typeface="Arial"/>
                          <a:sym typeface="Arial"/>
                        </a:rPr>
                        <a:t>Free-form query models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89010805"/>
                  </a:ext>
                </a:extLst>
              </a:tr>
              <a:tr h="376844">
                <a:tc>
                  <a:txBody>
                    <a:bodyPr/>
                    <a:lstStyle/>
                    <a:p>
                      <a:pPr marL="255600" indent="-255600">
                        <a:spcBef>
                          <a:spcPts val="500"/>
                        </a:spcBef>
                        <a:buClr>
                          <a:schemeClr val="tx2"/>
                        </a:buClr>
                        <a:buFont typeface="Arial" panose="020B0604020202020204" pitchFamily="34" charset="0"/>
                        <a:buChar char="•"/>
                      </a:pPr>
                      <a:r>
                        <a:rPr lang="en-US" sz="1400" b="0" i="0" u="none" strike="noStrike" cap="none" baseline="0" dirty="0" smtClean="0">
                          <a:solidFill>
                            <a:schemeClr val="dk1"/>
                          </a:solidFill>
                          <a:latin typeface="+mn-lt"/>
                          <a:ea typeface="Arial"/>
                          <a:cs typeface="Arial"/>
                          <a:sym typeface="Arial"/>
                        </a:rPr>
                        <a:t>Structured query model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55600" indent="-255600">
                        <a:spcBef>
                          <a:spcPts val="500"/>
                        </a:spcBef>
                        <a:buClr>
                          <a:schemeClr val="tx2"/>
                        </a:buClr>
                        <a:buFont typeface="Arial" panose="020B0604020202020204" pitchFamily="34" charset="0"/>
                        <a:buChar char="•"/>
                      </a:pPr>
                      <a:r>
                        <a:rPr lang="en-US" sz="1400" b="0" i="0" u="none" strike="noStrike" cap="none" baseline="0" dirty="0" smtClean="0">
                          <a:solidFill>
                            <a:schemeClr val="dk1"/>
                          </a:solidFill>
                          <a:latin typeface="+mn-lt"/>
                          <a:ea typeface="Arial"/>
                          <a:cs typeface="Arial"/>
                          <a:sym typeface="Arial"/>
                        </a:rPr>
                        <a:t>Rich data operations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2062303"/>
                  </a:ext>
                </a:extLst>
              </a:tr>
              <a:tr h="498763">
                <a:tc>
                  <a:txBody>
                    <a:bodyPr/>
                    <a:lstStyle/>
                    <a:p>
                      <a:pPr marL="255600" indent="-255600">
                        <a:spcBef>
                          <a:spcPts val="500"/>
                        </a:spcBef>
                        <a:buClr>
                          <a:schemeClr val="tx2"/>
                        </a:buClr>
                        <a:buFont typeface="Arial" panose="020B0604020202020204" pitchFamily="34" charset="0"/>
                        <a:buChar char="•"/>
                      </a:pPr>
                      <a:r>
                        <a:rPr lang="en-US" sz="1400" b="0" i="0" u="none" strike="noStrike" cap="none" baseline="0" dirty="0" smtClean="0">
                          <a:solidFill>
                            <a:schemeClr val="dk1"/>
                          </a:solidFill>
                          <a:latin typeface="+mn-lt"/>
                          <a:ea typeface="Arial"/>
                          <a:cs typeface="Arial"/>
                          <a:sym typeface="Arial"/>
                        </a:rPr>
                        <a:t>Rich metadata operations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55600" indent="-255600">
                        <a:spcBef>
                          <a:spcPts val="500"/>
                        </a:spcBef>
                        <a:buClr>
                          <a:schemeClr val="tx2"/>
                        </a:buClr>
                        <a:buFont typeface="Arial" panose="020B0604020202020204" pitchFamily="34" charset="0"/>
                        <a:buChar char="•"/>
                      </a:pPr>
                      <a:r>
                        <a:rPr lang="en-US" sz="1400" b="0" i="0" u="none" strike="noStrike" cap="none" baseline="0" dirty="0" smtClean="0">
                          <a:solidFill>
                            <a:schemeClr val="dk1"/>
                          </a:solidFill>
                          <a:latin typeface="+mn-lt"/>
                          <a:ea typeface="Arial"/>
                          <a:cs typeface="Arial"/>
                          <a:sym typeface="Arial"/>
                        </a:rPr>
                        <a:t>Search request returns list or pointers to documents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53707518"/>
                  </a:ext>
                </a:extLst>
              </a:tr>
              <a:tr h="340822">
                <a:tc>
                  <a:txBody>
                    <a:bodyPr/>
                    <a:lstStyle/>
                    <a:p>
                      <a:pPr marL="255600" indent="-255600">
                        <a:spcBef>
                          <a:spcPts val="500"/>
                        </a:spcBef>
                        <a:buClr>
                          <a:schemeClr val="tx2"/>
                        </a:buClr>
                        <a:buFont typeface="Arial" panose="020B0604020202020204" pitchFamily="34" charset="0"/>
                        <a:buChar char="•"/>
                      </a:pPr>
                      <a:r>
                        <a:rPr lang="en-US" sz="1400" b="0" i="0" u="none" strike="noStrike" cap="none" baseline="0" dirty="0" smtClean="0">
                          <a:solidFill>
                            <a:schemeClr val="dk1"/>
                          </a:solidFill>
                          <a:latin typeface="+mn-lt"/>
                          <a:ea typeface="Arial"/>
                          <a:cs typeface="Arial"/>
                          <a:sym typeface="Arial"/>
                        </a:rPr>
                        <a:t>Query returns data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bg1"/>
                          </a:solidFill>
                          <a:latin typeface="+mn-lt"/>
                          <a:ea typeface="Arial"/>
                          <a:cs typeface="Arial"/>
                          <a:sym typeface="Arial"/>
                        </a:rPr>
                        <a:t>Blank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5329054"/>
                  </a:ext>
                </a:extLst>
              </a:tr>
              <a:tr h="545522">
                <a:tc>
                  <a:txBody>
                    <a:bodyPr/>
                    <a:lstStyle/>
                    <a:p>
                      <a:pPr marL="285750" marR="0" indent="-28575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Char char="•"/>
                        <a:tabLst/>
                        <a:defRPr/>
                      </a:pPr>
                      <a:r>
                        <a:rPr lang="en-US" sz="1400" b="0" i="0" u="none" strike="noStrike" cap="none" baseline="0" dirty="0" smtClean="0">
                          <a:solidFill>
                            <a:schemeClr val="dk1"/>
                          </a:solidFill>
                          <a:latin typeface="+mn-lt"/>
                          <a:ea typeface="Arial"/>
                          <a:cs typeface="Arial"/>
                          <a:sym typeface="Arial"/>
                        </a:rPr>
                        <a:t>Results are based on exact matching (always correct)</a:t>
                      </a:r>
                      <a:endParaRPr lang="en-US" sz="1400" b="0" i="0" u="none" strike="noStrike" cap="none" dirty="0" smtClean="0">
                        <a:solidFill>
                          <a:schemeClr val="dk1"/>
                        </a:solidFill>
                        <a:latin typeface="+mn-lt"/>
                        <a:ea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indent="-28575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Char char="•"/>
                        <a:tabLst/>
                        <a:defRPr/>
                      </a:pPr>
                      <a:r>
                        <a:rPr lang="en-US" sz="1400" b="0" i="0" u="none" strike="noStrike" cap="none" baseline="0" dirty="0" smtClean="0">
                          <a:solidFill>
                            <a:schemeClr val="dk1"/>
                          </a:solidFill>
                          <a:latin typeface="+mn-lt"/>
                          <a:ea typeface="Arial"/>
                          <a:cs typeface="Arial"/>
                          <a:sym typeface="Arial"/>
                        </a:rPr>
                        <a:t>Results are based on approximate matching and measures of effectiveness (may be imprecise and ranked)</a:t>
                      </a:r>
                      <a:endParaRPr lang="en-US" sz="1400" b="0" i="0" u="none" strike="noStrike" cap="none" dirty="0" smtClean="0">
                        <a:solidFill>
                          <a:schemeClr val="dk1"/>
                        </a:solidFill>
                        <a:latin typeface="+mn-lt"/>
                        <a:ea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31561593"/>
                  </a:ext>
                </a:extLst>
              </a:tr>
            </a:tbl>
          </a:graphicData>
        </a:graphic>
      </p:graphicFrame>
    </p:spTree>
    <p:extLst>
      <p:ext uri="{BB962C8B-B14F-4D97-AF65-F5344CB8AC3E}">
        <p14:creationId xmlns:p14="http://schemas.microsoft.com/office/powerpoint/2010/main" val="2261399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Brief History of </a:t>
            </a:r>
            <a:r>
              <a:rPr lang="en-US" altLang="en-US" dirty="0" smtClean="0"/>
              <a:t>I</a:t>
            </a:r>
            <a:r>
              <a:rPr lang="en-US" altLang="en-US" sz="100" dirty="0" smtClean="0"/>
              <a:t> </a:t>
            </a:r>
            <a:r>
              <a:rPr lang="en-US" altLang="en-US" dirty="0" smtClean="0"/>
              <a:t>R</a:t>
            </a:r>
            <a:endParaRPr lang="en-US" dirty="0"/>
          </a:p>
        </p:txBody>
      </p:sp>
      <p:sp>
        <p:nvSpPr>
          <p:cNvPr id="3" name="Text Placeholder 2"/>
          <p:cNvSpPr>
            <a:spLocks noGrp="1"/>
          </p:cNvSpPr>
          <p:nvPr>
            <p:ph type="body" idx="1"/>
          </p:nvPr>
        </p:nvSpPr>
        <p:spPr/>
        <p:txBody>
          <a:bodyPr/>
          <a:lstStyle/>
          <a:p>
            <a:r>
              <a:rPr lang="en-US" altLang="en-US" sz="2200" dirty="0">
                <a:latin typeface="+mn-lt"/>
              </a:rPr>
              <a:t>Stone tablets and papyrus scrolls</a:t>
            </a:r>
          </a:p>
          <a:p>
            <a:r>
              <a:rPr lang="en-US" altLang="en-US" sz="2200" dirty="0">
                <a:latin typeface="+mn-lt"/>
              </a:rPr>
              <a:t>Printing press</a:t>
            </a:r>
          </a:p>
          <a:p>
            <a:r>
              <a:rPr lang="en-US" altLang="en-US" sz="2200" dirty="0">
                <a:latin typeface="+mn-lt"/>
              </a:rPr>
              <a:t>Public libraries</a:t>
            </a:r>
          </a:p>
          <a:p>
            <a:r>
              <a:rPr lang="en-US" altLang="en-US" sz="2200" dirty="0">
                <a:latin typeface="+mn-lt"/>
              </a:rPr>
              <a:t>Computers and automated storage systems</a:t>
            </a:r>
          </a:p>
          <a:p>
            <a:pPr lvl="1"/>
            <a:r>
              <a:rPr lang="en-US" altLang="en-US" sz="2200" dirty="0">
                <a:latin typeface="+mn-lt"/>
              </a:rPr>
              <a:t>Inverted file organization based on keywords and their weights as indexing method</a:t>
            </a:r>
          </a:p>
          <a:p>
            <a:r>
              <a:rPr lang="en-US" altLang="en-US" sz="2200" dirty="0">
                <a:latin typeface="+mn-lt"/>
              </a:rPr>
              <a:t>Search engine</a:t>
            </a:r>
          </a:p>
          <a:p>
            <a:r>
              <a:rPr lang="en-US" altLang="en-US" sz="2200" dirty="0">
                <a:latin typeface="+mn-lt"/>
              </a:rPr>
              <a:t>Crawler</a:t>
            </a:r>
          </a:p>
          <a:p>
            <a:r>
              <a:rPr lang="en-US" altLang="en-US" sz="2200" dirty="0">
                <a:latin typeface="+mn-lt"/>
              </a:rPr>
              <a:t>Challenge: provide high quality, pertinent, timely </a:t>
            </a:r>
            <a:r>
              <a:rPr lang="en-US" altLang="en-US" sz="2200" dirty="0" smtClean="0">
                <a:latin typeface="+mn-lt"/>
              </a:rPr>
              <a:t>information</a:t>
            </a:r>
            <a:endParaRPr lang="en-US" altLang="en-US" sz="2200" dirty="0">
              <a:latin typeface="+mn-lt"/>
            </a:endParaRPr>
          </a:p>
        </p:txBody>
      </p:sp>
    </p:spTree>
    <p:extLst>
      <p:ext uri="{BB962C8B-B14F-4D97-AF65-F5344CB8AC3E}">
        <p14:creationId xmlns:p14="http://schemas.microsoft.com/office/powerpoint/2010/main" val="2460484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Interactions in </a:t>
            </a:r>
            <a:r>
              <a:rPr lang="en-US" dirty="0" smtClean="0"/>
              <a:t>I</a:t>
            </a:r>
            <a:r>
              <a:rPr lang="en-US" sz="100" dirty="0" smtClean="0"/>
              <a:t> </a:t>
            </a:r>
            <a:r>
              <a:rPr lang="en-US" dirty="0" smtClean="0"/>
              <a:t>R </a:t>
            </a:r>
            <a:r>
              <a:rPr lang="en-US" dirty="0"/>
              <a:t>Systems</a:t>
            </a:r>
          </a:p>
        </p:txBody>
      </p:sp>
      <p:sp>
        <p:nvSpPr>
          <p:cNvPr id="3" name="Text Placeholder 2"/>
          <p:cNvSpPr>
            <a:spLocks noGrp="1"/>
          </p:cNvSpPr>
          <p:nvPr>
            <p:ph type="body" idx="1"/>
          </p:nvPr>
        </p:nvSpPr>
        <p:spPr/>
        <p:txBody>
          <a:bodyPr/>
          <a:lstStyle/>
          <a:p>
            <a:r>
              <a:rPr lang="en-US" sz="2400" dirty="0">
                <a:latin typeface="+mn-lt"/>
              </a:rPr>
              <a:t>Primary modes of interaction</a:t>
            </a:r>
          </a:p>
          <a:p>
            <a:pPr lvl="1"/>
            <a:r>
              <a:rPr lang="en-US" sz="2400" dirty="0">
                <a:latin typeface="+mn-lt"/>
              </a:rPr>
              <a:t>Retrieval</a:t>
            </a:r>
          </a:p>
          <a:p>
            <a:pPr lvl="2">
              <a:buFontTx/>
              <a:buChar char="▪"/>
            </a:pPr>
            <a:r>
              <a:rPr lang="en-US" sz="2400" dirty="0">
                <a:latin typeface="+mn-lt"/>
              </a:rPr>
              <a:t>Extract relevant information from document repository</a:t>
            </a:r>
          </a:p>
          <a:p>
            <a:pPr lvl="1"/>
            <a:r>
              <a:rPr lang="en-US" sz="2400" dirty="0">
                <a:latin typeface="+mn-lt"/>
              </a:rPr>
              <a:t>Browsing</a:t>
            </a:r>
          </a:p>
          <a:p>
            <a:pPr lvl="2"/>
            <a:r>
              <a:rPr lang="en-US" sz="2400" dirty="0">
                <a:latin typeface="+mn-lt"/>
              </a:rPr>
              <a:t>Exploratory activity based on user’s assessment of relevance</a:t>
            </a:r>
          </a:p>
          <a:p>
            <a:r>
              <a:rPr lang="en-US" sz="2400" dirty="0">
                <a:latin typeface="+mn-lt"/>
              </a:rPr>
              <a:t>Web search combines both interaction modes</a:t>
            </a:r>
          </a:p>
          <a:p>
            <a:pPr lvl="1"/>
            <a:r>
              <a:rPr lang="en-US" sz="2400" dirty="0">
                <a:latin typeface="+mn-lt"/>
              </a:rPr>
              <a:t>Rank of a web page measures its relevance to query that generated the result </a:t>
            </a:r>
            <a:r>
              <a:rPr lang="en-US" sz="2400" dirty="0" smtClean="0">
                <a:latin typeface="+mn-lt"/>
              </a:rPr>
              <a:t>set</a:t>
            </a:r>
            <a:endParaRPr lang="en-US" sz="2400" dirty="0">
              <a:latin typeface="+mn-lt"/>
            </a:endParaRPr>
          </a:p>
        </p:txBody>
      </p:sp>
    </p:spTree>
    <p:extLst>
      <p:ext uri="{BB962C8B-B14F-4D97-AF65-F5344CB8AC3E}">
        <p14:creationId xmlns:p14="http://schemas.microsoft.com/office/powerpoint/2010/main" val="26804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a:t>
            </a:r>
            <a:r>
              <a:rPr lang="en-US" dirty="0" smtClean="0"/>
              <a:t>I</a:t>
            </a:r>
            <a:r>
              <a:rPr lang="en-US" sz="100" dirty="0" smtClean="0"/>
              <a:t> </a:t>
            </a:r>
            <a:r>
              <a:rPr lang="en-US" dirty="0" smtClean="0"/>
              <a:t>R Pipeline </a:t>
            </a:r>
            <a:r>
              <a:rPr lang="en-US" sz="2000" b="0" dirty="0" smtClean="0"/>
              <a:t>(1 of 2)</a:t>
            </a:r>
            <a:endParaRPr lang="en-US" sz="2000" b="0" dirty="0"/>
          </a:p>
        </p:txBody>
      </p:sp>
      <p:sp>
        <p:nvSpPr>
          <p:cNvPr id="3" name="Text Placeholder 2"/>
          <p:cNvSpPr>
            <a:spLocks noGrp="1"/>
          </p:cNvSpPr>
          <p:nvPr>
            <p:ph type="body" idx="1"/>
          </p:nvPr>
        </p:nvSpPr>
        <p:spPr/>
        <p:txBody>
          <a:bodyPr/>
          <a:lstStyle/>
          <a:p>
            <a:r>
              <a:rPr lang="en-US" sz="2400" dirty="0">
                <a:latin typeface="+mn-lt"/>
              </a:rPr>
              <a:t>Statistical approach</a:t>
            </a:r>
          </a:p>
          <a:p>
            <a:pPr lvl="1"/>
            <a:r>
              <a:rPr lang="en-US" sz="2400" dirty="0">
                <a:latin typeface="+mn-lt"/>
              </a:rPr>
              <a:t>Documents analyzed and broken down into chunks of text</a:t>
            </a:r>
          </a:p>
          <a:p>
            <a:pPr lvl="1"/>
            <a:r>
              <a:rPr lang="en-US" sz="2400" dirty="0">
                <a:latin typeface="+mn-lt"/>
              </a:rPr>
              <a:t>Each word or phrase is counted, weighted, and measured for relevance or importance</a:t>
            </a:r>
          </a:p>
          <a:p>
            <a:r>
              <a:rPr lang="en-US" sz="2400" dirty="0">
                <a:latin typeface="+mn-lt"/>
              </a:rPr>
              <a:t>Types of statistical approaches</a:t>
            </a:r>
          </a:p>
          <a:p>
            <a:pPr lvl="1"/>
            <a:r>
              <a:rPr lang="en-US" sz="2400" dirty="0">
                <a:latin typeface="+mn-lt"/>
              </a:rPr>
              <a:t>Boolean</a:t>
            </a:r>
          </a:p>
          <a:p>
            <a:pPr lvl="1"/>
            <a:r>
              <a:rPr lang="en-US" sz="2400" dirty="0">
                <a:latin typeface="+mn-lt"/>
              </a:rPr>
              <a:t>Vector space</a:t>
            </a:r>
          </a:p>
          <a:p>
            <a:pPr lvl="1"/>
            <a:r>
              <a:rPr lang="en-US" sz="2400" dirty="0" smtClean="0">
                <a:latin typeface="+mn-lt"/>
              </a:rPr>
              <a:t>Probabilistic</a:t>
            </a:r>
            <a:endParaRPr lang="en-US" sz="2400" dirty="0">
              <a:latin typeface="+mn-lt"/>
            </a:endParaRPr>
          </a:p>
        </p:txBody>
      </p:sp>
    </p:spTree>
    <p:extLst>
      <p:ext uri="{BB962C8B-B14F-4D97-AF65-F5344CB8AC3E}">
        <p14:creationId xmlns:p14="http://schemas.microsoft.com/office/powerpoint/2010/main" val="4068536121"/>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8084</TotalTime>
  <Words>2287</Words>
  <Application>Microsoft Office PowerPoint</Application>
  <PresentationFormat>On-screen Show (4:3)</PresentationFormat>
  <Paragraphs>404</Paragraphs>
  <Slides>48</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Arial</vt:lpstr>
      <vt:lpstr>Noto Sans Symbols</vt:lpstr>
      <vt:lpstr>Times New Roman</vt:lpstr>
      <vt:lpstr>Verdana</vt:lpstr>
      <vt:lpstr>508 Lecture</vt:lpstr>
      <vt:lpstr>1_508 Lecture</vt:lpstr>
      <vt:lpstr>Fundamentals of Database Systems</vt:lpstr>
      <vt:lpstr>27.1 Information Retrieval (I R) Concepts (1 of 4)</vt:lpstr>
      <vt:lpstr>Information Retrieval (I R) Concepts (2 of 4)</vt:lpstr>
      <vt:lpstr>Information Retrieval (I R) Concepts (3 of 4)</vt:lpstr>
      <vt:lpstr>Information Retrieval (I R) Concepts (4 of 4)</vt:lpstr>
      <vt:lpstr>Comparing Databases and I R Systems</vt:lpstr>
      <vt:lpstr>A Brief History of I R</vt:lpstr>
      <vt:lpstr>Modes of Interactions in I R Systems</vt:lpstr>
      <vt:lpstr>Generic I R Pipeline (1 of 2)</vt:lpstr>
      <vt:lpstr>Generic I R Pipeline (2 of 2)</vt:lpstr>
      <vt:lpstr>Figure 27.1 Generic I R Framework</vt:lpstr>
      <vt:lpstr>Figure 27.2 Simplified I R Process Pipeline</vt:lpstr>
      <vt:lpstr>27.2 Retrieval Models (1 of 5)</vt:lpstr>
      <vt:lpstr>Retrieval Models (2 of 5)</vt:lpstr>
      <vt:lpstr>Retrieval Models (3 of 5)</vt:lpstr>
      <vt:lpstr>Retrieval Models (4 of 5)</vt:lpstr>
      <vt:lpstr>Retrieval Models (5 of 5)</vt:lpstr>
      <vt:lpstr>27.3 Types of Queries in I R Systems (1 of 4)</vt:lpstr>
      <vt:lpstr>Types of Queries in I R Systems (2 of 4)</vt:lpstr>
      <vt:lpstr>Types of Queries in I R Systems (3 of 4)</vt:lpstr>
      <vt:lpstr>Types of Queries in I R Systems (4 of 4)</vt:lpstr>
      <vt:lpstr>27.4 Text Preprocessing (1 of 3)</vt:lpstr>
      <vt:lpstr>Text Preprocessing (2 of 3)</vt:lpstr>
      <vt:lpstr>Figure 27.3 A Portion of the U M L S Semantic Network: “Biologic Function” Hierarchy</vt:lpstr>
      <vt:lpstr>Text Preprocessing (3 of 3)</vt:lpstr>
      <vt:lpstr>27.5 Inverted Indexing (1 of 3)</vt:lpstr>
      <vt:lpstr>Inverted Indexing (2 of 3)</vt:lpstr>
      <vt:lpstr>Figure 27.4 Example of an Inverted Index</vt:lpstr>
      <vt:lpstr>Inverted Indexing (3 of 3)</vt:lpstr>
      <vt:lpstr>Introduction to Lucene</vt:lpstr>
      <vt:lpstr>27.6 Evaluation Measures of Search Relevance (1 of 4)</vt:lpstr>
      <vt:lpstr>Evaluation Measures of Search Relevance (2 of 4)</vt:lpstr>
      <vt:lpstr>Retrieved Versus Relevant Search Results</vt:lpstr>
      <vt:lpstr>Evaluation Measures of Search Relevance (3 of 4)</vt:lpstr>
      <vt:lpstr>Evaluation Measures of Search Relevance (4 of 4)</vt:lpstr>
      <vt:lpstr>27.7 Web Search and Analysis (1 of 8)</vt:lpstr>
      <vt:lpstr>Web Search and Analysis (2 of 8)</vt:lpstr>
      <vt:lpstr>Web Search and Analysis (3 of 8)</vt:lpstr>
      <vt:lpstr>Web Search and Analysis (4 of 8)</vt:lpstr>
      <vt:lpstr>Web Search and Analysis (5 of 8)</vt:lpstr>
      <vt:lpstr>Web Search and Analysis (6 of 8)</vt:lpstr>
      <vt:lpstr>Web Search and Analysis (7 of 8)</vt:lpstr>
      <vt:lpstr>Web Search and Analysis (8 of 8)</vt:lpstr>
      <vt:lpstr>27.8 Trends in Information Retrieval (1 of 3)</vt:lpstr>
      <vt:lpstr>Trends in Information Retrieval (2 of 3)</vt:lpstr>
      <vt:lpstr>Trends in Information Retrieval (3 of 3)</vt:lpstr>
      <vt:lpstr>27.9 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Pavendan, Pugalendi</cp:lastModifiedBy>
  <cp:revision>713</cp:revision>
  <dcterms:modified xsi:type="dcterms:W3CDTF">2018-05-02T10:59:53Z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