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55"/>
  </p:notesMasterIdLst>
  <p:handoutMasterIdLst>
    <p:handoutMasterId r:id="rId56"/>
  </p:handoutMasterIdLst>
  <p:sldIdLst>
    <p:sldId id="301" r:id="rId3"/>
    <p:sldId id="305" r:id="rId4"/>
    <p:sldId id="307" r:id="rId5"/>
    <p:sldId id="308" r:id="rId6"/>
    <p:sldId id="309" r:id="rId7"/>
    <p:sldId id="310" r:id="rId8"/>
    <p:sldId id="311" r:id="rId9"/>
    <p:sldId id="312" r:id="rId10"/>
    <p:sldId id="314" r:id="rId11"/>
    <p:sldId id="315" r:id="rId12"/>
    <p:sldId id="320" r:id="rId13"/>
    <p:sldId id="321" r:id="rId14"/>
    <p:sldId id="322" r:id="rId15"/>
    <p:sldId id="323" r:id="rId16"/>
    <p:sldId id="324" r:id="rId17"/>
    <p:sldId id="325" r:id="rId18"/>
    <p:sldId id="364" r:id="rId19"/>
    <p:sldId id="326" r:id="rId20"/>
    <p:sldId id="327" r:id="rId21"/>
    <p:sldId id="328" r:id="rId22"/>
    <p:sldId id="329" r:id="rId23"/>
    <p:sldId id="330" r:id="rId24"/>
    <p:sldId id="332" r:id="rId25"/>
    <p:sldId id="331" r:id="rId26"/>
    <p:sldId id="333" r:id="rId27"/>
    <p:sldId id="334" r:id="rId28"/>
    <p:sldId id="335" r:id="rId29"/>
    <p:sldId id="336" r:id="rId30"/>
    <p:sldId id="337" r:id="rId31"/>
    <p:sldId id="338" r:id="rId32"/>
    <p:sldId id="339" r:id="rId33"/>
    <p:sldId id="341" r:id="rId34"/>
    <p:sldId id="366" r:id="rId35"/>
    <p:sldId id="343" r:id="rId36"/>
    <p:sldId id="344" r:id="rId37"/>
    <p:sldId id="345" r:id="rId38"/>
    <p:sldId id="347" r:id="rId39"/>
    <p:sldId id="348" r:id="rId40"/>
    <p:sldId id="349" r:id="rId41"/>
    <p:sldId id="351" r:id="rId42"/>
    <p:sldId id="367" r:id="rId43"/>
    <p:sldId id="353" r:id="rId44"/>
    <p:sldId id="354" r:id="rId45"/>
    <p:sldId id="355" r:id="rId46"/>
    <p:sldId id="356" r:id="rId47"/>
    <p:sldId id="357" r:id="rId48"/>
    <p:sldId id="360" r:id="rId49"/>
    <p:sldId id="362" r:id="rId50"/>
    <p:sldId id="361" r:id="rId51"/>
    <p:sldId id="316" r:id="rId52"/>
    <p:sldId id="319" r:id="rId53"/>
    <p:sldId id="306" r:id="rId5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521"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662" autoAdjust="0"/>
    <p:restoredTop sz="94343" autoAdjust="0"/>
  </p:normalViewPr>
  <p:slideViewPr>
    <p:cSldViewPr snapToGrid="0" snapToObjects="1">
      <p:cViewPr varScale="1">
        <p:scale>
          <a:sx n="101" d="100"/>
          <a:sy n="101" d="100"/>
        </p:scale>
        <p:origin x="1626" y="108"/>
      </p:cViewPr>
      <p:guideLst>
        <p:guide orient="horz" pos="2160"/>
        <p:guide pos="521"/>
      </p:guideLst>
    </p:cSldViewPr>
  </p:slideViewPr>
  <p:outlineViewPr>
    <p:cViewPr>
      <p:scale>
        <a:sx n="33" d="100"/>
        <a:sy n="33" d="100"/>
      </p:scale>
      <p:origin x="0" y="-2492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commentAuthors" Target="commentAuthor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4/23/2018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2131867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6846405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0246633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912961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910353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1571322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136799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920836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3720410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28572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0031816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277817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extLst>
      <p:ext uri="{BB962C8B-B14F-4D97-AF65-F5344CB8AC3E}">
        <p14:creationId xmlns:p14="http://schemas.microsoft.com/office/powerpoint/2010/main" val="1791915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4">
            <a:alphaModFix/>
          </a:blip>
          <a:srcRect/>
          <a:stretch/>
        </p:blipFill>
        <p:spPr>
          <a:xfrm>
            <a:off x="443972" y="6429709"/>
            <a:ext cx="917999" cy="279914"/>
          </a:xfrm>
          <a:prstGeom prst="rect">
            <a:avLst/>
          </a:prstGeom>
          <a:noFill/>
          <a:ln>
            <a:noFill/>
          </a:ln>
        </p:spPr>
      </p:pic>
      <p:sp>
        <p:nvSpPr>
          <p:cNvPr id="9" name="Text Placeholder 5"/>
          <p:cNvSpPr txBox="1">
            <a:spLocks/>
          </p:cNvSpPr>
          <p:nvPr userDrawn="1"/>
        </p:nvSpPr>
        <p:spPr>
          <a:xfrm>
            <a:off x="2743200" y="6474315"/>
            <a:ext cx="6077663" cy="22938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altLang="en-US" sz="1200" dirty="0" smtClean="0">
                <a:solidFill>
                  <a:schemeClr val="tx1"/>
                </a:solidFill>
                <a:latin typeface="Verdana"/>
                <a:ea typeface="Verdana" panose="020B0604030504040204" pitchFamily="34" charset="0"/>
                <a:cs typeface="Verdana" panose="020B0604030504040204" pitchFamily="34" charset="0"/>
              </a:rPr>
              <a:t>Copyright © 2016, 2011, 2007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70" r:id="rId4"/>
    <p:sldLayoutId id="2147483668" r:id="rId5"/>
    <p:sldLayoutId id="2147483669" r:id="rId6"/>
    <p:sldLayoutId id="2147483651" r:id="rId7"/>
    <p:sldLayoutId id="2147483654" r:id="rId8"/>
    <p:sldLayoutId id="2147483655" r:id="rId9"/>
    <p:sldLayoutId id="2147483656" r:id="rId10"/>
    <p:sldLayoutId id="2147483667" r:id="rId11"/>
    <p:sldLayoutId id="2147483657"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5.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5.bin"/><Relationship Id="rId4" Type="http://schemas.openxmlformats.org/officeDocument/2006/relationships/image" Target="../media/image6.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image" Target="../media/image9.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11.xml"/><Relationship Id="rId1" Type="http://schemas.openxmlformats.org/officeDocument/2006/relationships/vmlDrawing" Target="../drawings/vmlDrawing4.vml"/><Relationship Id="rId6" Type="http://schemas.openxmlformats.org/officeDocument/2006/relationships/image" Target="../media/image17.wmf"/><Relationship Id="rId5" Type="http://schemas.openxmlformats.org/officeDocument/2006/relationships/oleObject" Target="../embeddings/oleObject9.bin"/><Relationship Id="rId4" Type="http://schemas.openxmlformats.org/officeDocument/2006/relationships/image" Target="../media/image16.wmf"/><Relationship Id="rId9" Type="http://schemas.openxmlformats.org/officeDocument/2006/relationships/image" Target="../media/image18.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3.xml"/><Relationship Id="rId1" Type="http://schemas.openxmlformats.org/officeDocument/2006/relationships/vmlDrawing" Target="../drawings/vmlDrawing5.vml"/><Relationship Id="rId5" Type="http://schemas.openxmlformats.org/officeDocument/2006/relationships/oleObject" Target="../embeddings/oleObject13.bin"/><Relationship Id="rId4" Type="http://schemas.openxmlformats.org/officeDocument/2006/relationships/image" Target="../media/image17.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4.bin"/><Relationship Id="rId7" Type="http://schemas.openxmlformats.org/officeDocument/2006/relationships/oleObject" Target="../embeddings/oleObject17.bin"/><Relationship Id="rId2" Type="http://schemas.openxmlformats.org/officeDocument/2006/relationships/slideLayout" Target="../slideLayouts/slideLayout11.xml"/><Relationship Id="rId1" Type="http://schemas.openxmlformats.org/officeDocument/2006/relationships/vmlDrawing" Target="../drawings/vmlDrawing6.vml"/><Relationship Id="rId6" Type="http://schemas.openxmlformats.org/officeDocument/2006/relationships/oleObject" Target="../embeddings/oleObject16.bin"/><Relationship Id="rId5" Type="http://schemas.openxmlformats.org/officeDocument/2006/relationships/oleObject" Target="../embeddings/oleObject15.bin"/><Relationship Id="rId4" Type="http://schemas.openxmlformats.org/officeDocument/2006/relationships/image" Target="../media/image17.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 Id="rId5" Type="http://schemas.openxmlformats.org/officeDocument/2006/relationships/image" Target="../media/image29.png"/><Relationship Id="rId4" Type="http://schemas.openxmlformats.org/officeDocument/2006/relationships/image" Target="../media/image2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363663" cy="622828"/>
          </a:xfrm>
        </p:spPr>
        <p:txBody>
          <a:bodyPr/>
          <a:lstStyle/>
          <a:p>
            <a:r>
              <a:rPr lang="en-US" dirty="0" smtClean="0"/>
              <a:t>Fundamentals of Database Systems</a:t>
            </a:r>
            <a:endParaRPr lang="en-US" dirty="0">
              <a:solidFill>
                <a:schemeClr val="tx2"/>
              </a:solidFill>
            </a:endParaRPr>
          </a:p>
        </p:txBody>
      </p:sp>
      <p:sp>
        <p:nvSpPr>
          <p:cNvPr id="3" name="Text Placeholder 2"/>
          <p:cNvSpPr>
            <a:spLocks noGrp="1"/>
          </p:cNvSpPr>
          <p:nvPr>
            <p:ph type="body" idx="1"/>
          </p:nvPr>
        </p:nvSpPr>
        <p:spPr>
          <a:xfrm>
            <a:off x="457200" y="919554"/>
            <a:ext cx="8229600" cy="478970"/>
          </a:xfrm>
        </p:spPr>
        <p:txBody>
          <a:bodyPr/>
          <a:lstStyle/>
          <a:p>
            <a:r>
              <a:rPr lang="en-US" dirty="0" smtClean="0">
                <a:latin typeface="+mn-lt"/>
              </a:rPr>
              <a:t>Seventh</a:t>
            </a:r>
            <a:r>
              <a:rPr lang="en-US" dirty="0">
                <a:latin typeface="+mn-lt"/>
              </a:rPr>
              <a:t> </a:t>
            </a:r>
            <a:r>
              <a:rPr lang="en-US" dirty="0" smtClean="0">
                <a:latin typeface="+mn-lt"/>
              </a:rPr>
              <a:t>Edition</a:t>
            </a:r>
            <a:endParaRPr lang="en-US" dirty="0">
              <a:latin typeface="+mn-lt"/>
            </a:endParaRPr>
          </a:p>
        </p:txBody>
      </p:sp>
      <p:sp>
        <p:nvSpPr>
          <p:cNvPr id="4" name="Text Placeholder 3"/>
          <p:cNvSpPr>
            <a:spLocks noGrp="1"/>
          </p:cNvSpPr>
          <p:nvPr>
            <p:ph type="body" idx="2"/>
          </p:nvPr>
        </p:nvSpPr>
        <p:spPr>
          <a:xfrm>
            <a:off x="5029200" y="1930400"/>
            <a:ext cx="3657600" cy="1094683"/>
          </a:xfrm>
        </p:spPr>
        <p:txBody>
          <a:bodyPr/>
          <a:lstStyle/>
          <a:p>
            <a:pPr lvl="0" algn="ctr"/>
            <a:r>
              <a:rPr lang="en-US" b="1" dirty="0">
                <a:latin typeface="+mj-lt"/>
              </a:rPr>
              <a:t>Chapter </a:t>
            </a:r>
            <a:r>
              <a:rPr lang="en-US" b="1" dirty="0" smtClean="0">
                <a:latin typeface="+mj-lt"/>
              </a:rPr>
              <a:t>28</a:t>
            </a:r>
            <a:endParaRPr lang="en-US" b="1" dirty="0">
              <a:latin typeface="+mj-lt"/>
            </a:endParaRPr>
          </a:p>
        </p:txBody>
      </p:sp>
      <p:sp>
        <p:nvSpPr>
          <p:cNvPr id="5" name="Text Placeholder 4"/>
          <p:cNvSpPr>
            <a:spLocks noGrp="1"/>
          </p:cNvSpPr>
          <p:nvPr>
            <p:ph type="body" idx="3"/>
          </p:nvPr>
        </p:nvSpPr>
        <p:spPr>
          <a:xfrm>
            <a:off x="5029200" y="3114461"/>
            <a:ext cx="3657600" cy="993081"/>
          </a:xfrm>
        </p:spPr>
        <p:txBody>
          <a:bodyPr/>
          <a:lstStyle/>
          <a:p>
            <a:pPr algn="ctr">
              <a:defRPr/>
            </a:pPr>
            <a:r>
              <a:rPr lang="en-US" dirty="0">
                <a:latin typeface="+mn-lt"/>
              </a:rPr>
              <a:t>Data Mining Concepts</a:t>
            </a:r>
          </a:p>
        </p:txBody>
      </p:sp>
      <p:pic>
        <p:nvPicPr>
          <p:cNvPr id="7" name="Picture 6" descr="Front Cover: Fundamentals of Database Systems Seventh Edition by Elmasri and Navath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269" y="1650252"/>
            <a:ext cx="3709401" cy="4515437"/>
          </a:xfrm>
          <a:prstGeom prst="rect">
            <a:avLst/>
          </a:prstGeom>
          <a:ln w="9525">
            <a:solidFill>
              <a:schemeClr val="tx1"/>
            </a:solidFill>
          </a:ln>
        </p:spPr>
      </p:pic>
      <p:sp>
        <p:nvSpPr>
          <p:cNvPr id="6" name="Text Placeholder 5"/>
          <p:cNvSpPr>
            <a:spLocks noGrp="1"/>
          </p:cNvSpPr>
          <p:nvPr>
            <p:ph type="body" idx="13"/>
          </p:nvPr>
        </p:nvSpPr>
        <p:spPr>
          <a:xfrm>
            <a:off x="2743200" y="6474315"/>
            <a:ext cx="6077663" cy="229382"/>
          </a:xfrm>
        </p:spPr>
        <p:txBody>
          <a:bodyPr anchor="ctr"/>
          <a:lstStyle/>
          <a:p>
            <a:r>
              <a:rPr lang="en-US" altLang="en-US" sz="1200" dirty="0" smtClean="0">
                <a:solidFill>
                  <a:schemeClr val="tx1"/>
                </a:solidFill>
                <a:latin typeface="Verdana"/>
                <a:ea typeface="Verdana" panose="020B0604030504040204" pitchFamily="34" charset="0"/>
                <a:cs typeface="Verdana" panose="020B0604030504040204" pitchFamily="34" charset="0"/>
              </a:rPr>
              <a:t>Copyright © 2016, 2011, 2007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40415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28.2.1 </a:t>
            </a:r>
            <a:r>
              <a:rPr lang="en-US" altLang="en-US" dirty="0"/>
              <a:t>Association Rules Confidence and </a:t>
            </a:r>
            <a:r>
              <a:rPr lang="en-US" altLang="en-US" dirty="0" smtClean="0"/>
              <a:t>Support</a:t>
            </a:r>
            <a:endParaRPr lang="en-US" dirty="0"/>
          </a:p>
        </p:txBody>
      </p:sp>
      <p:sp>
        <p:nvSpPr>
          <p:cNvPr id="3" name="Text Placeholder 2"/>
          <p:cNvSpPr>
            <a:spLocks noGrp="1"/>
          </p:cNvSpPr>
          <p:nvPr>
            <p:ph type="body" idx="1"/>
          </p:nvPr>
        </p:nvSpPr>
        <p:spPr>
          <a:xfrm>
            <a:off x="457200" y="1600201"/>
            <a:ext cx="8229600" cy="1960562"/>
          </a:xfrm>
        </p:spPr>
        <p:txBody>
          <a:bodyPr/>
          <a:lstStyle/>
          <a:p>
            <a:r>
              <a:rPr lang="en-US" altLang="en-US" sz="2200" b="1" dirty="0">
                <a:latin typeface="+mn-lt"/>
              </a:rPr>
              <a:t>Support</a:t>
            </a:r>
            <a:r>
              <a:rPr lang="en-US" altLang="en-US" sz="2200" dirty="0" smtClean="0">
                <a:latin typeface="+mn-lt"/>
              </a:rPr>
              <a:t>:</a:t>
            </a:r>
            <a:endParaRPr lang="en-US" altLang="en-US" sz="2200" dirty="0">
              <a:latin typeface="+mn-lt"/>
            </a:endParaRPr>
          </a:p>
          <a:p>
            <a:pPr lvl="1" indent="-284400"/>
            <a:r>
              <a:rPr lang="en-US" altLang="en-US" sz="2200" dirty="0">
                <a:latin typeface="+mn-lt"/>
              </a:rPr>
              <a:t>The minimum percentage of instances in the database that contain all items listed in a given association rule.</a:t>
            </a:r>
          </a:p>
          <a:p>
            <a:pPr lvl="1" indent="-284400"/>
            <a:r>
              <a:rPr lang="en-US" altLang="en-US" sz="2200" dirty="0">
                <a:latin typeface="+mn-lt"/>
              </a:rPr>
              <a:t>Support is the percentage of transactions that contain all of </a:t>
            </a:r>
            <a:r>
              <a:rPr lang="en-US" altLang="en-US" sz="2200" dirty="0" smtClean="0">
                <a:latin typeface="+mn-lt"/>
              </a:rPr>
              <a:t>the </a:t>
            </a:r>
            <a:r>
              <a:rPr lang="en-US" altLang="en-US" sz="2200" dirty="0">
                <a:latin typeface="+mn-lt"/>
              </a:rPr>
              <a:t>items in the itemset</a:t>
            </a:r>
            <a:r>
              <a:rPr lang="en-US" altLang="en-US" sz="2200" dirty="0" smtClean="0">
                <a:latin typeface="+mn-lt"/>
              </a:rPr>
              <a:t>,</a:t>
            </a:r>
            <a:endParaRPr lang="en-US" altLang="en-US" sz="2200" dirty="0">
              <a:latin typeface="+mn-lt"/>
            </a:endParaRPr>
          </a:p>
        </p:txBody>
      </p:sp>
      <p:graphicFrame>
        <p:nvGraphicFramePr>
          <p:cNvPr id="6" name="Object 5" descr="L H S union R H S"/>
          <p:cNvGraphicFramePr>
            <a:graphicFrameLocks noChangeAspect="1"/>
          </p:cNvGraphicFramePr>
          <p:nvPr>
            <p:extLst>
              <p:ext uri="{D42A27DB-BD31-4B8C-83A1-F6EECF244321}">
                <p14:modId xmlns:p14="http://schemas.microsoft.com/office/powerpoint/2010/main" val="1775397357"/>
              </p:ext>
            </p:extLst>
          </p:nvPr>
        </p:nvGraphicFramePr>
        <p:xfrm>
          <a:off x="4359315" y="3221662"/>
          <a:ext cx="1404452" cy="302551"/>
        </p:xfrm>
        <a:graphic>
          <a:graphicData uri="http://schemas.openxmlformats.org/presentationml/2006/ole">
            <mc:AlternateContent xmlns:mc="http://schemas.openxmlformats.org/markup-compatibility/2006">
              <mc:Choice xmlns:v="urn:schemas-microsoft-com:vml" Requires="v">
                <p:oleObj spid="_x0000_s3229" name="Equation" r:id="rId3" imgW="825480" imgH="177480" progId="Equation.DSMT4">
                  <p:embed/>
                </p:oleObj>
              </mc:Choice>
              <mc:Fallback>
                <p:oleObj name="Equation" r:id="rId3" imgW="825480" imgH="177480" progId="Equation.DSMT4">
                  <p:embed/>
                  <p:pic>
                    <p:nvPicPr>
                      <p:cNvPr id="4" name="Object 3"/>
                      <p:cNvPicPr/>
                      <p:nvPr/>
                    </p:nvPicPr>
                    <p:blipFill>
                      <a:blip r:embed="rId4"/>
                      <a:stretch>
                        <a:fillRect/>
                      </a:stretch>
                    </p:blipFill>
                    <p:spPr>
                      <a:xfrm>
                        <a:off x="4359315" y="3221662"/>
                        <a:ext cx="1404452" cy="302551"/>
                      </a:xfrm>
                      <a:prstGeom prst="rect">
                        <a:avLst/>
                      </a:prstGeom>
                    </p:spPr>
                  </p:pic>
                </p:oleObj>
              </mc:Fallback>
            </mc:AlternateContent>
          </a:graphicData>
        </a:graphic>
      </p:graphicFrame>
      <p:sp>
        <p:nvSpPr>
          <p:cNvPr id="5" name="Content Placeholder 4"/>
          <p:cNvSpPr>
            <a:spLocks noGrp="1"/>
          </p:cNvSpPr>
          <p:nvPr>
            <p:ph sz="quarter" idx="14"/>
          </p:nvPr>
        </p:nvSpPr>
        <p:spPr>
          <a:xfrm>
            <a:off x="454025" y="3580385"/>
            <a:ext cx="8232775" cy="1119154"/>
          </a:xfrm>
        </p:spPr>
        <p:txBody>
          <a:bodyPr/>
          <a:lstStyle/>
          <a:p>
            <a:r>
              <a:rPr lang="en-US" altLang="en-US" sz="2200" b="1" dirty="0">
                <a:latin typeface="+mn-lt"/>
              </a:rPr>
              <a:t>Confidence</a:t>
            </a:r>
            <a:r>
              <a:rPr lang="en-US" altLang="en-US" sz="2200" dirty="0">
                <a:latin typeface="+mn-lt"/>
              </a:rPr>
              <a:t>:</a:t>
            </a:r>
          </a:p>
          <a:p>
            <a:pPr lvl="1" indent="-284400"/>
            <a:r>
              <a:rPr lang="en-US" altLang="en-US" sz="2200" dirty="0">
                <a:latin typeface="+mn-lt"/>
              </a:rPr>
              <a:t>Given a rule of the </a:t>
            </a:r>
            <a:r>
              <a:rPr lang="en-US" altLang="en-US" sz="2200" dirty="0" smtClean="0">
                <a:latin typeface="+mn-lt"/>
              </a:rPr>
              <a:t>form</a:t>
            </a:r>
            <a:endParaRPr lang="en-US" altLang="en-US" sz="2200" dirty="0">
              <a:latin typeface="+mn-lt"/>
            </a:endParaRPr>
          </a:p>
        </p:txBody>
      </p:sp>
      <p:graphicFrame>
        <p:nvGraphicFramePr>
          <p:cNvPr id="4" name="Object 3" descr="A implies B"/>
          <p:cNvGraphicFramePr>
            <a:graphicFrameLocks noChangeAspect="1"/>
          </p:cNvGraphicFramePr>
          <p:nvPr>
            <p:extLst>
              <p:ext uri="{D42A27DB-BD31-4B8C-83A1-F6EECF244321}">
                <p14:modId xmlns:p14="http://schemas.microsoft.com/office/powerpoint/2010/main" val="1766511788"/>
              </p:ext>
            </p:extLst>
          </p:nvPr>
        </p:nvGraphicFramePr>
        <p:xfrm>
          <a:off x="4283514" y="4111652"/>
          <a:ext cx="823292" cy="311518"/>
        </p:xfrm>
        <a:graphic>
          <a:graphicData uri="http://schemas.openxmlformats.org/presentationml/2006/ole">
            <mc:AlternateContent xmlns:mc="http://schemas.openxmlformats.org/markup-compatibility/2006">
              <mc:Choice xmlns:v="urn:schemas-microsoft-com:vml" Requires="v">
                <p:oleObj spid="_x0000_s3230" name="Equation" r:id="rId5" imgW="469800" imgH="177480" progId="Equation.DSMT4">
                  <p:embed/>
                </p:oleObj>
              </mc:Choice>
              <mc:Fallback>
                <p:oleObj name="Equation" r:id="rId5" imgW="469800" imgH="177480" progId="Equation.DSMT4">
                  <p:embed/>
                  <p:pic>
                    <p:nvPicPr>
                      <p:cNvPr id="0" name=""/>
                      <p:cNvPicPr/>
                      <p:nvPr/>
                    </p:nvPicPr>
                    <p:blipFill>
                      <a:blip r:embed="rId6"/>
                      <a:stretch>
                        <a:fillRect/>
                      </a:stretch>
                    </p:blipFill>
                    <p:spPr>
                      <a:xfrm>
                        <a:off x="4283514" y="4111652"/>
                        <a:ext cx="823292" cy="311518"/>
                      </a:xfrm>
                      <a:prstGeom prst="rect">
                        <a:avLst/>
                      </a:prstGeom>
                    </p:spPr>
                  </p:pic>
                </p:oleObj>
              </mc:Fallback>
            </mc:AlternateContent>
          </a:graphicData>
        </a:graphic>
      </p:graphicFrame>
      <p:sp>
        <p:nvSpPr>
          <p:cNvPr id="10" name="Content Placeholder 9"/>
          <p:cNvSpPr>
            <a:spLocks noGrp="1"/>
          </p:cNvSpPr>
          <p:nvPr>
            <p:ph sz="quarter" idx="13"/>
          </p:nvPr>
        </p:nvSpPr>
        <p:spPr>
          <a:xfrm>
            <a:off x="457200" y="4000170"/>
            <a:ext cx="8229600" cy="2111871"/>
          </a:xfrm>
        </p:spPr>
        <p:txBody>
          <a:bodyPr/>
          <a:lstStyle/>
          <a:p>
            <a:pPr marL="722313" lvl="1" indent="3908425">
              <a:buNone/>
            </a:pPr>
            <a:r>
              <a:rPr lang="en-US" altLang="en-US" sz="2200" dirty="0">
                <a:latin typeface="+mn-lt"/>
              </a:rPr>
              <a:t>rule confidence is the conditional probability that B is true when A is known to be true.</a:t>
            </a:r>
          </a:p>
          <a:p>
            <a:pPr lvl="1"/>
            <a:r>
              <a:rPr lang="en-US" altLang="en-US" sz="2200" dirty="0">
                <a:latin typeface="+mn-lt"/>
              </a:rPr>
              <a:t>Confidence can be computed as</a:t>
            </a:r>
          </a:p>
          <a:p>
            <a:pPr lvl="2" indent="-230400"/>
            <a:r>
              <a:rPr lang="en-US" altLang="en-US" sz="2200" dirty="0" smtClean="0">
                <a:latin typeface="+mn-lt"/>
              </a:rPr>
              <a:t>support</a:t>
            </a:r>
            <a:endParaRPr lang="en-US" altLang="en-US" sz="2200" dirty="0">
              <a:latin typeface="+mn-lt"/>
            </a:endParaRPr>
          </a:p>
        </p:txBody>
      </p:sp>
      <p:graphicFrame>
        <p:nvGraphicFramePr>
          <p:cNvPr id="7" name="Object 6" descr="left parenthesis L H S union R H S right parenthesis forward slash support left parenthesis L H S right parenthesis"/>
          <p:cNvGraphicFramePr>
            <a:graphicFrameLocks noChangeAspect="1"/>
          </p:cNvGraphicFramePr>
          <p:nvPr>
            <p:extLst>
              <p:ext uri="{D42A27DB-BD31-4B8C-83A1-F6EECF244321}">
                <p14:modId xmlns:p14="http://schemas.microsoft.com/office/powerpoint/2010/main" val="3069200468"/>
              </p:ext>
            </p:extLst>
          </p:nvPr>
        </p:nvGraphicFramePr>
        <p:xfrm>
          <a:off x="2736565" y="5563403"/>
          <a:ext cx="3425572" cy="437531"/>
        </p:xfrm>
        <a:graphic>
          <a:graphicData uri="http://schemas.openxmlformats.org/presentationml/2006/ole">
            <mc:AlternateContent xmlns:mc="http://schemas.openxmlformats.org/markup-compatibility/2006">
              <mc:Choice xmlns:v="urn:schemas-microsoft-com:vml" Requires="v">
                <p:oleObj spid="_x0000_s3231" name="Equation" r:id="rId7" imgW="1993680" imgH="253800" progId="Equation.DSMT4">
                  <p:embed/>
                </p:oleObj>
              </mc:Choice>
              <mc:Fallback>
                <p:oleObj name="Equation" r:id="rId7" imgW="1993680" imgH="253800" progId="Equation.DSMT4">
                  <p:embed/>
                  <p:pic>
                    <p:nvPicPr>
                      <p:cNvPr id="6" name="Object 5"/>
                      <p:cNvPicPr/>
                      <p:nvPr/>
                    </p:nvPicPr>
                    <p:blipFill>
                      <a:blip r:embed="rId8"/>
                      <a:stretch>
                        <a:fillRect/>
                      </a:stretch>
                    </p:blipFill>
                    <p:spPr>
                      <a:xfrm>
                        <a:off x="2736565" y="5563403"/>
                        <a:ext cx="3425572" cy="437531"/>
                      </a:xfrm>
                      <a:prstGeom prst="rect">
                        <a:avLst/>
                      </a:prstGeom>
                    </p:spPr>
                  </p:pic>
                </p:oleObj>
              </mc:Fallback>
            </mc:AlternateContent>
          </a:graphicData>
        </a:graphic>
      </p:graphicFrame>
    </p:spTree>
    <p:extLst>
      <p:ext uri="{BB962C8B-B14F-4D97-AF65-F5344CB8AC3E}">
        <p14:creationId xmlns:p14="http://schemas.microsoft.com/office/powerpoint/2010/main" val="17611182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28.2.2 </a:t>
            </a:r>
            <a:r>
              <a:rPr lang="en-US" altLang="en-US" dirty="0"/>
              <a:t>Generating Association Rules and Apriori </a:t>
            </a:r>
            <a:r>
              <a:rPr lang="en-US" altLang="en-US" dirty="0" smtClean="0"/>
              <a:t>Algorithm</a:t>
            </a:r>
            <a:endParaRPr lang="en-US" dirty="0"/>
          </a:p>
        </p:txBody>
      </p:sp>
      <p:sp>
        <p:nvSpPr>
          <p:cNvPr id="3" name="Text Placeholder 2"/>
          <p:cNvSpPr>
            <a:spLocks noGrp="1"/>
          </p:cNvSpPr>
          <p:nvPr>
            <p:ph type="body" idx="1"/>
          </p:nvPr>
        </p:nvSpPr>
        <p:spPr>
          <a:xfrm>
            <a:off x="457200" y="1600200"/>
            <a:ext cx="8008374" cy="3709481"/>
          </a:xfrm>
        </p:spPr>
        <p:txBody>
          <a:bodyPr/>
          <a:lstStyle/>
          <a:p>
            <a:r>
              <a:rPr lang="en-US" altLang="en-US" sz="2400" dirty="0">
                <a:solidFill>
                  <a:schemeClr val="tx1"/>
                </a:solidFill>
                <a:latin typeface="+mn-lt"/>
              </a:rPr>
              <a:t>The general algorithm for generating association rules is a two-step process.</a:t>
            </a:r>
          </a:p>
          <a:p>
            <a:pPr lvl="1"/>
            <a:r>
              <a:rPr lang="en-US" altLang="en-US" sz="2400" dirty="0">
                <a:solidFill>
                  <a:schemeClr val="tx1"/>
                </a:solidFill>
                <a:latin typeface="+mn-lt"/>
              </a:rPr>
              <a:t>Generate all itemsets that have a support exceeding the given threshold. Itemsets with this property are called </a:t>
            </a:r>
            <a:r>
              <a:rPr lang="en-US" altLang="en-US" sz="2400" b="1" dirty="0">
                <a:solidFill>
                  <a:schemeClr val="tx1"/>
                </a:solidFill>
                <a:latin typeface="+mn-lt"/>
              </a:rPr>
              <a:t>large</a:t>
            </a:r>
            <a:r>
              <a:rPr lang="en-US" altLang="en-US" sz="2400" dirty="0">
                <a:solidFill>
                  <a:schemeClr val="tx1"/>
                </a:solidFill>
                <a:latin typeface="+mn-lt"/>
              </a:rPr>
              <a:t> or </a:t>
            </a:r>
            <a:r>
              <a:rPr lang="en-US" altLang="en-US" sz="2400" b="1" dirty="0">
                <a:solidFill>
                  <a:schemeClr val="tx1"/>
                </a:solidFill>
                <a:latin typeface="+mn-lt"/>
              </a:rPr>
              <a:t>frequent itemsets</a:t>
            </a:r>
            <a:r>
              <a:rPr lang="en-US" altLang="en-US" sz="2400" dirty="0">
                <a:solidFill>
                  <a:schemeClr val="tx1"/>
                </a:solidFill>
                <a:latin typeface="+mn-lt"/>
              </a:rPr>
              <a:t>.</a:t>
            </a:r>
          </a:p>
          <a:p>
            <a:pPr lvl="1"/>
            <a:r>
              <a:rPr lang="en-US" altLang="en-US" sz="2400" dirty="0">
                <a:solidFill>
                  <a:schemeClr val="tx1"/>
                </a:solidFill>
                <a:latin typeface="+mn-lt"/>
              </a:rPr>
              <a:t>Generate rules for each itemset as follows:</a:t>
            </a:r>
          </a:p>
          <a:p>
            <a:pPr lvl="2"/>
            <a:r>
              <a:rPr lang="en-US" altLang="en-US" sz="2400" dirty="0">
                <a:solidFill>
                  <a:schemeClr val="tx1"/>
                </a:solidFill>
                <a:latin typeface="+mn-lt"/>
              </a:rPr>
              <a:t>For itemset X and Y a subset of X, let Z = X </a:t>
            </a:r>
            <a:r>
              <a:rPr lang="en-US" altLang="en-US" sz="2400" dirty="0" smtClean="0">
                <a:solidFill>
                  <a:schemeClr val="tx1"/>
                </a:solidFill>
                <a:latin typeface="+mn-lt"/>
                <a:cs typeface="Arial" panose="020B0604020202020204" pitchFamily="34" charset="0"/>
              </a:rPr>
              <a:t>−</a:t>
            </a:r>
            <a:r>
              <a:rPr lang="en-US" altLang="en-US" sz="2400" dirty="0" smtClean="0">
                <a:solidFill>
                  <a:schemeClr val="tx1"/>
                </a:solidFill>
                <a:latin typeface="+mn-lt"/>
              </a:rPr>
              <a:t> </a:t>
            </a:r>
            <a:r>
              <a:rPr lang="en-US" altLang="en-US" sz="2400" dirty="0">
                <a:solidFill>
                  <a:schemeClr val="tx1"/>
                </a:solidFill>
                <a:latin typeface="+mn-lt"/>
              </a:rPr>
              <a:t>Y</a:t>
            </a:r>
            <a:r>
              <a:rPr lang="en-US" altLang="en-US" sz="2400" dirty="0" smtClean="0">
                <a:solidFill>
                  <a:schemeClr val="tx1"/>
                </a:solidFill>
                <a:latin typeface="+mn-lt"/>
              </a:rPr>
              <a:t>;</a:t>
            </a:r>
            <a:endParaRPr lang="en-US" altLang="en-US" sz="2400" dirty="0">
              <a:solidFill>
                <a:schemeClr val="tx1"/>
              </a:solidFill>
              <a:latin typeface="+mn-lt"/>
            </a:endParaRPr>
          </a:p>
          <a:p>
            <a:pPr lvl="2"/>
            <a:r>
              <a:rPr lang="en-US" altLang="en-US" sz="2400" dirty="0">
                <a:solidFill>
                  <a:schemeClr val="tx1"/>
                </a:solidFill>
                <a:latin typeface="+mn-lt"/>
              </a:rPr>
              <a:t>If support(X)/Support(Z) &gt; minimum confidence, the rule </a:t>
            </a:r>
            <a:r>
              <a:rPr lang="en-US" altLang="en-US" sz="2400" dirty="0" smtClean="0">
                <a:solidFill>
                  <a:schemeClr val="tx1"/>
                </a:solidFill>
                <a:latin typeface="+mn-lt"/>
              </a:rPr>
              <a:t>Z</a:t>
            </a:r>
            <a:r>
              <a:rPr lang="en-US" altLang="en-US" sz="2400" dirty="0" smtClean="0">
                <a:solidFill>
                  <a:schemeClr val="bg1"/>
                </a:solidFill>
                <a:latin typeface="+mn-lt"/>
              </a:rPr>
              <a:t> </a:t>
            </a:r>
            <a:r>
              <a:rPr lang="en-US" altLang="en-US" sz="800" dirty="0" smtClean="0">
                <a:solidFill>
                  <a:schemeClr val="bg1"/>
                </a:solidFill>
                <a:latin typeface="+mn-lt"/>
              </a:rPr>
              <a:t>implies</a:t>
            </a:r>
            <a:r>
              <a:rPr lang="en-US" altLang="en-US" sz="1100" dirty="0" smtClean="0">
                <a:solidFill>
                  <a:schemeClr val="bg1"/>
                </a:solidFill>
                <a:latin typeface="+mn-lt"/>
              </a:rPr>
              <a:t> </a:t>
            </a:r>
            <a:r>
              <a:rPr lang="en-US" altLang="en-US" sz="2400" dirty="0" smtClean="0">
                <a:solidFill>
                  <a:schemeClr val="tx1"/>
                </a:solidFill>
                <a:latin typeface="+mn-lt"/>
              </a:rPr>
              <a:t>Y </a:t>
            </a:r>
            <a:r>
              <a:rPr lang="en-US" altLang="en-US" sz="2400" dirty="0">
                <a:latin typeface="+mn-lt"/>
              </a:rPr>
              <a:t>is a valid rule</a:t>
            </a:r>
            <a:r>
              <a:rPr lang="en-US" altLang="en-US" sz="2400" dirty="0" smtClean="0">
                <a:latin typeface="+mn-lt"/>
              </a:rPr>
              <a:t>.</a:t>
            </a:r>
            <a:endParaRPr lang="en-US" altLang="en-US" sz="2400" dirty="0">
              <a:latin typeface="+mn-lt"/>
            </a:endParaRPr>
          </a:p>
        </p:txBody>
      </p:sp>
      <p:graphicFrame>
        <p:nvGraphicFramePr>
          <p:cNvPr id="4" name="Object 3" descr="implies"/>
          <p:cNvGraphicFramePr>
            <a:graphicFrameLocks noChangeAspect="1"/>
          </p:cNvGraphicFramePr>
          <p:nvPr>
            <p:extLst>
              <p:ext uri="{D42A27DB-BD31-4B8C-83A1-F6EECF244321}">
                <p14:modId xmlns:p14="http://schemas.microsoft.com/office/powerpoint/2010/main" val="2330032495"/>
              </p:ext>
            </p:extLst>
          </p:nvPr>
        </p:nvGraphicFramePr>
        <p:xfrm>
          <a:off x="2988802" y="4960431"/>
          <a:ext cx="433388" cy="349250"/>
        </p:xfrm>
        <a:graphic>
          <a:graphicData uri="http://schemas.openxmlformats.org/presentationml/2006/ole">
            <mc:AlternateContent xmlns:mc="http://schemas.openxmlformats.org/markup-compatibility/2006">
              <mc:Choice xmlns:v="urn:schemas-microsoft-com:vml" Requires="v">
                <p:oleObj spid="_x0000_s8229" name="Equation" r:id="rId3" imgW="190440" imgH="152280" progId="Equation.DSMT4">
                  <p:embed/>
                </p:oleObj>
              </mc:Choice>
              <mc:Fallback>
                <p:oleObj name="Equation" r:id="rId3" imgW="190440" imgH="152280" progId="Equation.DSMT4">
                  <p:embed/>
                  <p:pic>
                    <p:nvPicPr>
                      <p:cNvPr id="5" name="Object 4"/>
                      <p:cNvPicPr/>
                      <p:nvPr/>
                    </p:nvPicPr>
                    <p:blipFill>
                      <a:blip r:embed="rId4"/>
                      <a:stretch>
                        <a:fillRect/>
                      </a:stretch>
                    </p:blipFill>
                    <p:spPr>
                      <a:xfrm>
                        <a:off x="2988802" y="4960431"/>
                        <a:ext cx="433388" cy="349250"/>
                      </a:xfrm>
                      <a:prstGeom prst="rect">
                        <a:avLst/>
                      </a:prstGeom>
                    </p:spPr>
                  </p:pic>
                </p:oleObj>
              </mc:Fallback>
            </mc:AlternateContent>
          </a:graphicData>
        </a:graphic>
      </p:graphicFrame>
    </p:spTree>
    <p:extLst>
      <p:ext uri="{BB962C8B-B14F-4D97-AF65-F5344CB8AC3E}">
        <p14:creationId xmlns:p14="http://schemas.microsoft.com/office/powerpoint/2010/main" val="11539074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Reducing Association Rule </a:t>
            </a:r>
            <a:r>
              <a:rPr lang="en-US" altLang="en-US" dirty="0" smtClean="0"/>
              <a:t>Complexity</a:t>
            </a:r>
            <a:endParaRPr lang="en-US" dirty="0"/>
          </a:p>
        </p:txBody>
      </p:sp>
      <p:sp>
        <p:nvSpPr>
          <p:cNvPr id="3" name="Text Placeholder 2"/>
          <p:cNvSpPr>
            <a:spLocks noGrp="1"/>
          </p:cNvSpPr>
          <p:nvPr>
            <p:ph type="body" idx="1"/>
          </p:nvPr>
        </p:nvSpPr>
        <p:spPr>
          <a:xfrm>
            <a:off x="457200" y="1600200"/>
            <a:ext cx="8229600" cy="3553691"/>
          </a:xfrm>
        </p:spPr>
        <p:txBody>
          <a:bodyPr/>
          <a:lstStyle/>
          <a:p>
            <a:r>
              <a:rPr lang="en-US" altLang="en-US" sz="2400" dirty="0">
                <a:latin typeface="+mn-lt"/>
              </a:rPr>
              <a:t>Two properties are used to reduce the search space for association rule generation.</a:t>
            </a:r>
          </a:p>
          <a:p>
            <a:pPr lvl="1"/>
            <a:r>
              <a:rPr lang="en-US" altLang="en-US" sz="2400" b="1" dirty="0">
                <a:latin typeface="+mn-lt"/>
              </a:rPr>
              <a:t>Downward Closure</a:t>
            </a:r>
          </a:p>
          <a:p>
            <a:pPr lvl="2"/>
            <a:r>
              <a:rPr lang="en-US" altLang="en-US" sz="2400" dirty="0">
                <a:latin typeface="+mn-lt"/>
              </a:rPr>
              <a:t>A subset of a large itemset must also be large</a:t>
            </a:r>
          </a:p>
          <a:p>
            <a:pPr lvl="1"/>
            <a:r>
              <a:rPr lang="en-US" altLang="en-US" sz="2400" b="1" dirty="0">
                <a:latin typeface="+mn-lt"/>
              </a:rPr>
              <a:t>Anti-monotonicity</a:t>
            </a:r>
          </a:p>
          <a:p>
            <a:pPr lvl="2"/>
            <a:r>
              <a:rPr lang="en-US" altLang="en-US" sz="2400" dirty="0">
                <a:latin typeface="+mn-lt"/>
              </a:rPr>
              <a:t>A superset of a small itemset is also small. This implies that the itemset does not have sufficient support to be considered for rule generation</a:t>
            </a:r>
            <a:r>
              <a:rPr lang="en-US" altLang="en-US" sz="2400" dirty="0" smtClean="0">
                <a:latin typeface="+mn-lt"/>
              </a:rPr>
              <a:t>.</a:t>
            </a:r>
            <a:endParaRPr lang="en-US" altLang="en-US" sz="2400" dirty="0">
              <a:latin typeface="+mn-lt"/>
            </a:endParaRPr>
          </a:p>
        </p:txBody>
      </p:sp>
    </p:spTree>
    <p:extLst>
      <p:ext uri="{BB962C8B-B14F-4D97-AF65-F5344CB8AC3E}">
        <p14:creationId xmlns:p14="http://schemas.microsoft.com/office/powerpoint/2010/main" val="37478162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Apriori Algorithm </a:t>
            </a:r>
            <a:r>
              <a:rPr lang="en-US" altLang="en-US" sz="2000" b="0" dirty="0" smtClean="0"/>
              <a:t>(1 of 5)</a:t>
            </a:r>
            <a:endParaRPr lang="en-US" sz="2000" b="0" dirty="0"/>
          </a:p>
        </p:txBody>
      </p:sp>
      <p:sp>
        <p:nvSpPr>
          <p:cNvPr id="3" name="Text Placeholder 2"/>
          <p:cNvSpPr>
            <a:spLocks noGrp="1"/>
          </p:cNvSpPr>
          <p:nvPr>
            <p:ph type="body" idx="1"/>
          </p:nvPr>
        </p:nvSpPr>
        <p:spPr>
          <a:xfrm>
            <a:off x="457200" y="1600200"/>
            <a:ext cx="8229600" cy="2583873"/>
          </a:xfrm>
        </p:spPr>
        <p:txBody>
          <a:bodyPr/>
          <a:lstStyle/>
          <a:p>
            <a:r>
              <a:rPr lang="en-US" altLang="en-US" sz="2400" dirty="0">
                <a:latin typeface="+mn-lt"/>
              </a:rPr>
              <a:t>The </a:t>
            </a:r>
            <a:r>
              <a:rPr lang="en-US" altLang="en-US" sz="2400" b="1" dirty="0">
                <a:latin typeface="+mn-lt"/>
              </a:rPr>
              <a:t>Apriori algorithm</a:t>
            </a:r>
            <a:r>
              <a:rPr lang="en-US" altLang="en-US" sz="2400" dirty="0">
                <a:latin typeface="+mn-lt"/>
              </a:rPr>
              <a:t> was the first algorithm used to generate association rules.</a:t>
            </a:r>
          </a:p>
          <a:p>
            <a:pPr lvl="1"/>
            <a:r>
              <a:rPr lang="en-US" altLang="en-US" sz="2400" dirty="0">
                <a:latin typeface="+mn-lt"/>
              </a:rPr>
              <a:t>The Apriori algorithm uses the general algorithm for creating association rules together with downward closure and anti-monotonicity</a:t>
            </a:r>
            <a:r>
              <a:rPr lang="en-US" altLang="en-US" sz="2400" dirty="0" smtClean="0">
                <a:latin typeface="+mn-lt"/>
              </a:rPr>
              <a:t>.</a:t>
            </a:r>
            <a:endParaRPr lang="en-US" altLang="en-US" sz="2400" dirty="0">
              <a:latin typeface="+mn-lt"/>
            </a:endParaRPr>
          </a:p>
        </p:txBody>
      </p:sp>
    </p:spTree>
    <p:extLst>
      <p:ext uri="{BB962C8B-B14F-4D97-AF65-F5344CB8AC3E}">
        <p14:creationId xmlns:p14="http://schemas.microsoft.com/office/powerpoint/2010/main" val="11844798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Apriori Algorithm </a:t>
            </a:r>
            <a:r>
              <a:rPr lang="en-US" altLang="en-US" sz="2000" b="0" dirty="0" smtClean="0"/>
              <a:t>(2 </a:t>
            </a:r>
            <a:r>
              <a:rPr lang="en-US" altLang="en-US" sz="2000" b="0" dirty="0"/>
              <a:t>of 5)</a:t>
            </a:r>
            <a:endParaRPr lang="en-US" dirty="0"/>
          </a:p>
        </p:txBody>
      </p:sp>
      <p:sp>
        <p:nvSpPr>
          <p:cNvPr id="3" name="Text Placeholder 2"/>
          <p:cNvSpPr>
            <a:spLocks noGrp="1"/>
          </p:cNvSpPr>
          <p:nvPr>
            <p:ph type="body" idx="1"/>
          </p:nvPr>
        </p:nvSpPr>
        <p:spPr>
          <a:xfrm>
            <a:off x="457200" y="1600201"/>
            <a:ext cx="8229600" cy="2226622"/>
          </a:xfrm>
        </p:spPr>
        <p:txBody>
          <a:bodyPr/>
          <a:lstStyle/>
          <a:p>
            <a:pPr>
              <a:defRPr/>
            </a:pPr>
            <a:r>
              <a:rPr lang="en-US" sz="2200" b="1" dirty="0">
                <a:latin typeface="+mn-lt"/>
              </a:rPr>
              <a:t>Algorithm 28.1. </a:t>
            </a:r>
            <a:r>
              <a:rPr lang="en-US" sz="2200" dirty="0">
                <a:latin typeface="+mn-lt"/>
              </a:rPr>
              <a:t>Apriori Algorithm for Finding Frequent (Large) Itemsets</a:t>
            </a:r>
          </a:p>
          <a:p>
            <a:pPr>
              <a:defRPr/>
            </a:pPr>
            <a:r>
              <a:rPr lang="en-US" sz="2200" b="1" dirty="0">
                <a:latin typeface="+mn-lt"/>
              </a:rPr>
              <a:t>Input:</a:t>
            </a:r>
            <a:r>
              <a:rPr lang="en-US" sz="2200" dirty="0">
                <a:latin typeface="+mn-lt"/>
              </a:rPr>
              <a:t> Database of </a:t>
            </a:r>
            <a:r>
              <a:rPr lang="en-US" sz="2200" i="1" dirty="0">
                <a:latin typeface="+mn-lt"/>
              </a:rPr>
              <a:t>m</a:t>
            </a:r>
            <a:r>
              <a:rPr lang="en-US" sz="2200" dirty="0">
                <a:latin typeface="+mn-lt"/>
              </a:rPr>
              <a:t> transactions, </a:t>
            </a:r>
            <a:r>
              <a:rPr lang="en-US" sz="2200" i="1" dirty="0">
                <a:latin typeface="+mn-lt"/>
              </a:rPr>
              <a:t>D</a:t>
            </a:r>
            <a:r>
              <a:rPr lang="en-US" sz="2200" dirty="0">
                <a:latin typeface="+mn-lt"/>
              </a:rPr>
              <a:t>, and a minimum support, </a:t>
            </a:r>
            <a:r>
              <a:rPr lang="en-US" sz="2200" b="1" dirty="0">
                <a:latin typeface="+mn-lt"/>
              </a:rPr>
              <a:t>mins</a:t>
            </a:r>
            <a:r>
              <a:rPr lang="en-US" sz="2200" dirty="0">
                <a:latin typeface="+mn-lt"/>
              </a:rPr>
              <a:t>, represented as a fraction of </a:t>
            </a:r>
            <a:r>
              <a:rPr lang="en-US" sz="2200" i="1" dirty="0">
                <a:latin typeface="+mn-lt"/>
              </a:rPr>
              <a:t>m</a:t>
            </a:r>
            <a:r>
              <a:rPr lang="en-US" sz="2200" dirty="0">
                <a:latin typeface="+mn-lt"/>
              </a:rPr>
              <a:t>.</a:t>
            </a:r>
          </a:p>
          <a:p>
            <a:pPr>
              <a:defRPr/>
            </a:pPr>
            <a:r>
              <a:rPr lang="en-US" sz="2200" b="1" dirty="0">
                <a:latin typeface="+mn-lt"/>
              </a:rPr>
              <a:t>Output:</a:t>
            </a:r>
            <a:r>
              <a:rPr lang="en-US" sz="2200" dirty="0">
                <a:latin typeface="+mn-lt"/>
              </a:rPr>
              <a:t> Frequent itemsets</a:t>
            </a:r>
            <a:r>
              <a:rPr lang="en-US" sz="2200" dirty="0" smtClean="0">
                <a:latin typeface="+mn-lt"/>
              </a:rPr>
              <a:t>,</a:t>
            </a:r>
            <a:endParaRPr lang="en-US" sz="2200" dirty="0">
              <a:latin typeface="+mn-lt"/>
            </a:endParaRPr>
          </a:p>
        </p:txBody>
      </p:sp>
      <p:pic>
        <p:nvPicPr>
          <p:cNvPr id="11" name="Picture 10" descr="L sub 1, L sub 2, ellipsis, L sub k "/>
          <p:cNvPicPr>
            <a:picLocks noChangeAspect="1"/>
          </p:cNvPicPr>
          <p:nvPr/>
        </p:nvPicPr>
        <p:blipFill rotWithShape="1">
          <a:blip r:embed="rId3"/>
          <a:srcRect l="15441" t="15700" b="19457"/>
          <a:stretch/>
        </p:blipFill>
        <p:spPr>
          <a:xfrm>
            <a:off x="4363339" y="3414994"/>
            <a:ext cx="1818398" cy="411119"/>
          </a:xfrm>
          <a:prstGeom prst="rect">
            <a:avLst/>
          </a:prstGeom>
        </p:spPr>
      </p:pic>
      <p:sp>
        <p:nvSpPr>
          <p:cNvPr id="7" name="Content Placeholder 6"/>
          <p:cNvSpPr>
            <a:spLocks noGrp="1"/>
          </p:cNvSpPr>
          <p:nvPr>
            <p:ph sz="quarter" idx="14"/>
          </p:nvPr>
        </p:nvSpPr>
        <p:spPr>
          <a:xfrm>
            <a:off x="457200" y="3861151"/>
            <a:ext cx="8232775" cy="1331713"/>
          </a:xfrm>
        </p:spPr>
        <p:txBody>
          <a:bodyPr/>
          <a:lstStyle/>
          <a:p>
            <a:pPr>
              <a:defRPr/>
            </a:pPr>
            <a:r>
              <a:rPr lang="en-US" sz="2200" b="1" dirty="0">
                <a:latin typeface="+mn-lt"/>
              </a:rPr>
              <a:t>Begin</a:t>
            </a:r>
            <a:r>
              <a:rPr lang="en-US" sz="2200" dirty="0">
                <a:latin typeface="+mn-lt"/>
              </a:rPr>
              <a:t> /* steps or statements are numbered for better readability */</a:t>
            </a:r>
          </a:p>
          <a:p>
            <a:pPr marL="740664" indent="-432000">
              <a:buFont typeface="+mj-lt"/>
              <a:buAutoNum type="arabicPeriod"/>
              <a:defRPr/>
            </a:pPr>
            <a:r>
              <a:rPr lang="en-US" sz="2200" dirty="0">
                <a:latin typeface="+mn-lt"/>
              </a:rPr>
              <a:t>Compute support(</a:t>
            </a:r>
            <a:r>
              <a:rPr lang="en-US" sz="2200" i="1" dirty="0">
                <a:latin typeface="+mn-lt"/>
              </a:rPr>
              <a:t>i</a:t>
            </a:r>
            <a:r>
              <a:rPr lang="en-US" sz="100" dirty="0">
                <a:latin typeface="+mn-lt"/>
              </a:rPr>
              <a:t> </a:t>
            </a:r>
            <a:r>
              <a:rPr lang="en-US" sz="2200" i="1" baseline="-25000" dirty="0">
                <a:latin typeface="+mn-lt"/>
              </a:rPr>
              <a:t>j</a:t>
            </a:r>
            <a:r>
              <a:rPr lang="en-US" sz="2200" dirty="0">
                <a:latin typeface="+mn-lt"/>
              </a:rPr>
              <a:t>) = count(</a:t>
            </a:r>
            <a:r>
              <a:rPr lang="en-US" sz="2200" i="1" dirty="0">
                <a:latin typeface="+mn-lt"/>
              </a:rPr>
              <a:t>i</a:t>
            </a:r>
            <a:r>
              <a:rPr lang="en-US" sz="100" i="1" dirty="0">
                <a:latin typeface="+mn-lt"/>
              </a:rPr>
              <a:t> </a:t>
            </a:r>
            <a:r>
              <a:rPr lang="en-US" sz="2200" i="1" baseline="-25000" dirty="0">
                <a:latin typeface="+mn-lt"/>
              </a:rPr>
              <a:t>j</a:t>
            </a:r>
            <a:r>
              <a:rPr lang="en-US" sz="2200" dirty="0">
                <a:latin typeface="+mn-lt"/>
              </a:rPr>
              <a:t>)/</a:t>
            </a:r>
            <a:r>
              <a:rPr lang="en-US" sz="2200" i="1" dirty="0">
                <a:latin typeface="+mn-lt"/>
              </a:rPr>
              <a:t>m</a:t>
            </a:r>
            <a:r>
              <a:rPr lang="en-US" sz="2200" dirty="0">
                <a:latin typeface="+mn-lt"/>
              </a:rPr>
              <a:t> for each individual item</a:t>
            </a:r>
            <a:r>
              <a:rPr lang="en-US" sz="2200" dirty="0" smtClean="0">
                <a:latin typeface="+mn-lt"/>
              </a:rPr>
              <a:t>,</a:t>
            </a:r>
            <a:endParaRPr lang="en-US" sz="2200" dirty="0">
              <a:latin typeface="+mn-lt"/>
            </a:endParaRPr>
          </a:p>
        </p:txBody>
      </p:sp>
      <p:pic>
        <p:nvPicPr>
          <p:cNvPr id="12" name="Picture 11" descr="i sub 1, i sub 2, ellipsis, i sub n"/>
          <p:cNvPicPr>
            <a:picLocks noChangeAspect="1"/>
          </p:cNvPicPr>
          <p:nvPr/>
        </p:nvPicPr>
        <p:blipFill rotWithShape="1">
          <a:blip r:embed="rId4"/>
          <a:srcRect l="20936" t="14764" b="25380"/>
          <a:stretch/>
        </p:blipFill>
        <p:spPr>
          <a:xfrm>
            <a:off x="1278157" y="5163918"/>
            <a:ext cx="1462503" cy="379495"/>
          </a:xfrm>
          <a:prstGeom prst="rect">
            <a:avLst/>
          </a:prstGeom>
        </p:spPr>
      </p:pic>
      <p:sp>
        <p:nvSpPr>
          <p:cNvPr id="10" name="Content Placeholder 9"/>
          <p:cNvSpPr>
            <a:spLocks noGrp="1"/>
          </p:cNvSpPr>
          <p:nvPr>
            <p:ph sz="quarter" idx="17"/>
          </p:nvPr>
        </p:nvSpPr>
        <p:spPr>
          <a:xfrm>
            <a:off x="457198" y="5108953"/>
            <a:ext cx="8229601" cy="1192631"/>
          </a:xfrm>
        </p:spPr>
        <p:txBody>
          <a:bodyPr/>
          <a:lstStyle/>
          <a:p>
            <a:pPr marL="738188" indent="1430338">
              <a:buNone/>
            </a:pPr>
            <a:r>
              <a:rPr lang="en-US" sz="2200" dirty="0">
                <a:latin typeface="+mn-lt"/>
              </a:rPr>
              <a:t>by scanning the database once and counting the number of transactions that item </a:t>
            </a:r>
            <a:r>
              <a:rPr lang="en-US" sz="2200" i="1" dirty="0">
                <a:latin typeface="+mn-lt"/>
              </a:rPr>
              <a:t>i</a:t>
            </a:r>
            <a:r>
              <a:rPr lang="en-US" sz="100" i="1" dirty="0">
                <a:latin typeface="+mn-lt"/>
              </a:rPr>
              <a:t> </a:t>
            </a:r>
            <a:r>
              <a:rPr lang="en-US" sz="2200" i="1" baseline="-25000" dirty="0">
                <a:latin typeface="+mn-lt"/>
              </a:rPr>
              <a:t>j</a:t>
            </a:r>
            <a:r>
              <a:rPr lang="en-US" sz="2200" i="1" dirty="0">
                <a:latin typeface="+mn-lt"/>
              </a:rPr>
              <a:t> </a:t>
            </a:r>
            <a:r>
              <a:rPr lang="en-US" sz="2200" dirty="0">
                <a:latin typeface="+mn-lt"/>
              </a:rPr>
              <a:t>appears in (that is, count(</a:t>
            </a:r>
            <a:r>
              <a:rPr lang="en-US" sz="2200" i="1" dirty="0">
                <a:latin typeface="+mn-lt"/>
              </a:rPr>
              <a:t>i</a:t>
            </a:r>
            <a:r>
              <a:rPr lang="en-US" sz="100" i="1" dirty="0">
                <a:latin typeface="+mn-lt"/>
              </a:rPr>
              <a:t> </a:t>
            </a:r>
            <a:r>
              <a:rPr lang="en-US" sz="2200" i="1" baseline="-25000" dirty="0">
                <a:latin typeface="+mn-lt"/>
              </a:rPr>
              <a:t>j</a:t>
            </a:r>
            <a:r>
              <a:rPr lang="en-US" sz="2200" dirty="0">
                <a:latin typeface="+mn-lt"/>
              </a:rPr>
              <a:t>))</a:t>
            </a:r>
          </a:p>
        </p:txBody>
      </p:sp>
    </p:spTree>
    <p:extLst>
      <p:ext uri="{BB962C8B-B14F-4D97-AF65-F5344CB8AC3E}">
        <p14:creationId xmlns:p14="http://schemas.microsoft.com/office/powerpoint/2010/main" val="23426275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Apriori Algorithm </a:t>
            </a:r>
            <a:r>
              <a:rPr lang="en-US" altLang="en-US" sz="2000" b="0" dirty="0" smtClean="0"/>
              <a:t>(3 </a:t>
            </a:r>
            <a:r>
              <a:rPr lang="en-US" altLang="en-US" sz="2000" b="0" dirty="0"/>
              <a:t>of 5)</a:t>
            </a:r>
            <a:endParaRPr lang="en-US" dirty="0"/>
          </a:p>
        </p:txBody>
      </p:sp>
      <p:sp>
        <p:nvSpPr>
          <p:cNvPr id="3" name="Text Placeholder 2"/>
          <p:cNvSpPr>
            <a:spLocks noGrp="1"/>
          </p:cNvSpPr>
          <p:nvPr>
            <p:ph type="body" idx="1"/>
          </p:nvPr>
        </p:nvSpPr>
        <p:spPr/>
        <p:txBody>
          <a:bodyPr/>
          <a:lstStyle/>
          <a:p>
            <a:pPr marL="432000" indent="-432000">
              <a:buFont typeface="+mj-lt"/>
              <a:buAutoNum type="arabicPeriod" startAt="2"/>
              <a:defRPr/>
            </a:pPr>
            <a:r>
              <a:rPr lang="en-US" sz="2200" dirty="0" smtClean="0">
                <a:latin typeface="+mn-lt"/>
              </a:rPr>
              <a:t>The </a:t>
            </a:r>
            <a:r>
              <a:rPr lang="en-US" sz="2200" dirty="0">
                <a:latin typeface="+mn-lt"/>
              </a:rPr>
              <a:t>candidate frequent 1-itemset, </a:t>
            </a:r>
            <a:r>
              <a:rPr lang="en-US" sz="2200" i="1" dirty="0">
                <a:latin typeface="+mn-lt"/>
              </a:rPr>
              <a:t>C</a:t>
            </a:r>
            <a:r>
              <a:rPr lang="en-US" sz="2200" baseline="-25000" dirty="0">
                <a:latin typeface="+mn-lt"/>
              </a:rPr>
              <a:t>1</a:t>
            </a:r>
            <a:r>
              <a:rPr lang="en-US" sz="2200" dirty="0">
                <a:latin typeface="+mn-lt"/>
              </a:rPr>
              <a:t>, will be the set of </a:t>
            </a:r>
            <a:r>
              <a:rPr lang="en-US" sz="2200" dirty="0" smtClean="0">
                <a:latin typeface="+mn-lt"/>
              </a:rPr>
              <a:t>items</a:t>
            </a:r>
            <a:endParaRPr lang="en-US" sz="2200" dirty="0">
              <a:latin typeface="+mn-lt"/>
            </a:endParaRPr>
          </a:p>
        </p:txBody>
      </p:sp>
      <p:pic>
        <p:nvPicPr>
          <p:cNvPr id="11" name="Picture 10" descr="i sub 1, i sub 2, ellipsis, i sub n semicolon"/>
          <p:cNvPicPr>
            <a:picLocks noChangeAspect="1"/>
          </p:cNvPicPr>
          <p:nvPr/>
        </p:nvPicPr>
        <p:blipFill rotWithShape="1">
          <a:blip r:embed="rId3"/>
          <a:srcRect l="22732" t="8513" b="21656"/>
          <a:stretch/>
        </p:blipFill>
        <p:spPr>
          <a:xfrm>
            <a:off x="905239" y="2066301"/>
            <a:ext cx="1625894" cy="425469"/>
          </a:xfrm>
          <a:prstGeom prst="rect">
            <a:avLst/>
          </a:prstGeom>
        </p:spPr>
      </p:pic>
      <p:sp>
        <p:nvSpPr>
          <p:cNvPr id="4" name="Content Placeholder 3"/>
          <p:cNvSpPr>
            <a:spLocks noGrp="1"/>
          </p:cNvSpPr>
          <p:nvPr>
            <p:ph sz="quarter" idx="13"/>
          </p:nvPr>
        </p:nvSpPr>
        <p:spPr>
          <a:xfrm>
            <a:off x="457200" y="2565769"/>
            <a:ext cx="7595419" cy="1284229"/>
          </a:xfrm>
        </p:spPr>
        <p:txBody>
          <a:bodyPr/>
          <a:lstStyle/>
          <a:p>
            <a:pPr marL="429768" indent="-429768">
              <a:buFont typeface="+mj-lt"/>
              <a:buAutoNum type="arabicPeriod" startAt="3"/>
              <a:defRPr/>
            </a:pPr>
            <a:r>
              <a:rPr lang="en-US" sz="2200" dirty="0">
                <a:latin typeface="+mn-lt"/>
              </a:rPr>
              <a:t>The subset of items containing </a:t>
            </a:r>
            <a:r>
              <a:rPr lang="en-US" sz="2200" i="1" dirty="0">
                <a:latin typeface="+mn-lt"/>
              </a:rPr>
              <a:t>i</a:t>
            </a:r>
            <a:r>
              <a:rPr lang="en-US" sz="100" i="1" dirty="0">
                <a:latin typeface="+mn-lt"/>
              </a:rPr>
              <a:t> </a:t>
            </a:r>
            <a:r>
              <a:rPr lang="en-US" sz="2200" i="1" baseline="-25000" dirty="0">
                <a:latin typeface="+mn-lt"/>
              </a:rPr>
              <a:t>j</a:t>
            </a:r>
            <a:r>
              <a:rPr lang="en-US" sz="2200" dirty="0">
                <a:latin typeface="+mn-lt"/>
              </a:rPr>
              <a:t> from </a:t>
            </a:r>
            <a:r>
              <a:rPr lang="en-US" sz="2200" i="1" dirty="0">
                <a:latin typeface="+mn-lt"/>
              </a:rPr>
              <a:t>C</a:t>
            </a:r>
            <a:r>
              <a:rPr lang="en-US" sz="2200" baseline="-25000" dirty="0">
                <a:latin typeface="+mn-lt"/>
              </a:rPr>
              <a:t>1</a:t>
            </a:r>
            <a:r>
              <a:rPr lang="en-US" sz="2200" dirty="0">
                <a:latin typeface="+mn-lt"/>
              </a:rPr>
              <a:t> where support(</a:t>
            </a:r>
            <a:r>
              <a:rPr lang="en-US" sz="2200" i="1" dirty="0">
                <a:latin typeface="+mn-lt"/>
              </a:rPr>
              <a:t>i</a:t>
            </a:r>
            <a:r>
              <a:rPr lang="en-US" sz="100" i="1" dirty="0">
                <a:latin typeface="+mn-lt"/>
              </a:rPr>
              <a:t> </a:t>
            </a:r>
            <a:r>
              <a:rPr lang="en-US" sz="2200" i="1" baseline="-25000" dirty="0">
                <a:latin typeface="+mn-lt"/>
              </a:rPr>
              <a:t>j</a:t>
            </a:r>
            <a:r>
              <a:rPr lang="en-US" sz="2200" dirty="0">
                <a:latin typeface="+mn-lt"/>
              </a:rPr>
              <a:t>) &gt;= mins becomes the frequent 1-itemset, </a:t>
            </a:r>
            <a:r>
              <a:rPr lang="en-US" sz="2200" i="1" dirty="0">
                <a:latin typeface="+mn-lt"/>
              </a:rPr>
              <a:t>L</a:t>
            </a:r>
            <a:r>
              <a:rPr lang="en-US" sz="2200" baseline="-25000" dirty="0">
                <a:latin typeface="+mn-lt"/>
              </a:rPr>
              <a:t>1</a:t>
            </a:r>
            <a:r>
              <a:rPr lang="en-US" sz="2200" dirty="0">
                <a:latin typeface="+mn-lt"/>
              </a:rPr>
              <a:t>;</a:t>
            </a:r>
          </a:p>
          <a:p>
            <a:pPr marL="432000" indent="-432000">
              <a:buFont typeface="+mj-lt"/>
              <a:buAutoNum type="arabicPeriod" startAt="3"/>
              <a:defRPr/>
            </a:pPr>
            <a:r>
              <a:rPr lang="en-US" sz="2200" dirty="0" smtClean="0">
                <a:latin typeface="+mn-lt"/>
              </a:rPr>
              <a:t> </a:t>
            </a:r>
            <a:r>
              <a:rPr lang="en-US" sz="2200" i="1" dirty="0" smtClean="0">
                <a:latin typeface="+mn-lt"/>
              </a:rPr>
              <a:t>k </a:t>
            </a:r>
            <a:r>
              <a:rPr lang="en-US" sz="2200" dirty="0">
                <a:latin typeface="+mn-lt"/>
              </a:rPr>
              <a:t>= </a:t>
            </a:r>
            <a:r>
              <a:rPr lang="en-US" sz="2200" dirty="0" smtClean="0">
                <a:latin typeface="+mn-lt"/>
              </a:rPr>
              <a:t>1;</a:t>
            </a:r>
          </a:p>
        </p:txBody>
      </p:sp>
      <p:sp>
        <p:nvSpPr>
          <p:cNvPr id="6" name="Content Placeholder 5"/>
          <p:cNvSpPr>
            <a:spLocks noGrp="1"/>
          </p:cNvSpPr>
          <p:nvPr>
            <p:ph sz="quarter" idx="15"/>
          </p:nvPr>
        </p:nvSpPr>
        <p:spPr>
          <a:xfrm>
            <a:off x="846247" y="3923997"/>
            <a:ext cx="2713703" cy="372701"/>
          </a:xfrm>
        </p:spPr>
        <p:txBody>
          <a:bodyPr/>
          <a:lstStyle/>
          <a:p>
            <a:pPr marL="0" indent="0">
              <a:buNone/>
            </a:pPr>
            <a:r>
              <a:rPr lang="en-US" sz="2200" dirty="0">
                <a:latin typeface="+mn-lt"/>
              </a:rPr>
              <a:t>termination = false</a:t>
            </a:r>
            <a:r>
              <a:rPr lang="en-US" sz="2200" dirty="0" smtClean="0">
                <a:latin typeface="+mn-lt"/>
              </a:rPr>
              <a:t>;</a:t>
            </a:r>
            <a:endParaRPr lang="en-US" sz="2200" dirty="0">
              <a:latin typeface="+mn-lt"/>
            </a:endParaRPr>
          </a:p>
        </p:txBody>
      </p:sp>
      <p:sp>
        <p:nvSpPr>
          <p:cNvPr id="7" name="Content Placeholder 6"/>
          <p:cNvSpPr>
            <a:spLocks noGrp="1"/>
          </p:cNvSpPr>
          <p:nvPr>
            <p:ph sz="quarter" idx="16"/>
          </p:nvPr>
        </p:nvSpPr>
        <p:spPr>
          <a:xfrm>
            <a:off x="457200" y="4370697"/>
            <a:ext cx="8229600" cy="460219"/>
          </a:xfrm>
        </p:spPr>
        <p:txBody>
          <a:bodyPr/>
          <a:lstStyle/>
          <a:p>
            <a:r>
              <a:rPr lang="en-US" sz="2200" b="1" dirty="0" smtClean="0">
                <a:latin typeface="+mn-lt"/>
              </a:rPr>
              <a:t>repeat</a:t>
            </a:r>
            <a:endParaRPr lang="en-US" sz="2200" b="1" dirty="0">
              <a:latin typeface="+mn-lt"/>
            </a:endParaRPr>
          </a:p>
        </p:txBody>
      </p:sp>
      <p:pic>
        <p:nvPicPr>
          <p:cNvPr id="9" name="Picture 8" descr="ellipsis"/>
          <p:cNvPicPr>
            <a:picLocks noChangeAspect="1"/>
          </p:cNvPicPr>
          <p:nvPr/>
        </p:nvPicPr>
        <p:blipFill rotWithShape="1">
          <a:blip r:embed="rId4"/>
          <a:srcRect l="32721" t="31131" r="6801" b="18989"/>
          <a:stretch/>
        </p:blipFill>
        <p:spPr>
          <a:xfrm>
            <a:off x="728259" y="4919536"/>
            <a:ext cx="619432" cy="294968"/>
          </a:xfrm>
          <a:prstGeom prst="rect">
            <a:avLst/>
          </a:prstGeom>
        </p:spPr>
      </p:pic>
      <p:sp>
        <p:nvSpPr>
          <p:cNvPr id="8" name="Content Placeholder 7"/>
          <p:cNvSpPr>
            <a:spLocks noGrp="1"/>
          </p:cNvSpPr>
          <p:nvPr>
            <p:ph sz="quarter" idx="17"/>
          </p:nvPr>
        </p:nvSpPr>
        <p:spPr>
          <a:xfrm>
            <a:off x="713514" y="5277875"/>
            <a:ext cx="6424709" cy="500063"/>
          </a:xfrm>
        </p:spPr>
        <p:txBody>
          <a:bodyPr/>
          <a:lstStyle/>
          <a:p>
            <a:pPr marL="0" indent="0">
              <a:buNone/>
            </a:pPr>
            <a:r>
              <a:rPr lang="en-US" sz="2200" b="1" dirty="0">
                <a:latin typeface="+mn-lt"/>
              </a:rPr>
              <a:t>until termination </a:t>
            </a:r>
            <a:r>
              <a:rPr lang="en-US" sz="2200" dirty="0" smtClean="0">
                <a:latin typeface="+mn-lt"/>
              </a:rPr>
              <a:t>(</a:t>
            </a:r>
            <a:r>
              <a:rPr lang="en-US" sz="2200" dirty="0">
                <a:latin typeface="+mn-lt"/>
              </a:rPr>
              <a:t>for this part see the next slide</a:t>
            </a:r>
            <a:r>
              <a:rPr lang="en-US" sz="2200" dirty="0" smtClean="0">
                <a:latin typeface="+mn-lt"/>
              </a:rPr>
              <a:t>)</a:t>
            </a:r>
            <a:endParaRPr lang="en-US" sz="2200" dirty="0">
              <a:latin typeface="+mn-lt"/>
            </a:endParaRPr>
          </a:p>
        </p:txBody>
      </p:sp>
    </p:spTree>
    <p:extLst>
      <p:ext uri="{BB962C8B-B14F-4D97-AF65-F5344CB8AC3E}">
        <p14:creationId xmlns:p14="http://schemas.microsoft.com/office/powerpoint/2010/main" val="36008794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Apriori Algorithm </a:t>
            </a:r>
            <a:r>
              <a:rPr lang="en-US" altLang="en-US" sz="2000" b="0" dirty="0" smtClean="0"/>
              <a:t>(4 </a:t>
            </a:r>
            <a:r>
              <a:rPr lang="en-US" altLang="en-US" sz="2000" b="0" dirty="0"/>
              <a:t>of 5)</a:t>
            </a:r>
            <a:endParaRPr lang="en-US" dirty="0"/>
          </a:p>
        </p:txBody>
      </p:sp>
      <p:sp>
        <p:nvSpPr>
          <p:cNvPr id="3" name="Text Placeholder 2"/>
          <p:cNvSpPr>
            <a:spLocks noGrp="1"/>
          </p:cNvSpPr>
          <p:nvPr>
            <p:ph type="body" idx="1"/>
          </p:nvPr>
        </p:nvSpPr>
        <p:spPr>
          <a:xfrm>
            <a:off x="457200" y="1600200"/>
            <a:ext cx="8229600" cy="4181168"/>
          </a:xfrm>
        </p:spPr>
        <p:txBody>
          <a:bodyPr/>
          <a:lstStyle/>
          <a:p>
            <a:pPr marL="0" indent="0">
              <a:buNone/>
              <a:defRPr/>
            </a:pPr>
            <a:r>
              <a:rPr lang="en-US" sz="2400" b="1" dirty="0" smtClean="0">
                <a:latin typeface="+mn-lt"/>
              </a:rPr>
              <a:t>repeat</a:t>
            </a:r>
            <a:endParaRPr lang="en-US" sz="2400" dirty="0">
              <a:latin typeface="+mn-lt"/>
            </a:endParaRPr>
          </a:p>
          <a:p>
            <a:pPr marL="432000" indent="-432000">
              <a:buFont typeface="+mj-lt"/>
              <a:buAutoNum type="arabicPeriod"/>
              <a:defRPr/>
            </a:pPr>
            <a:r>
              <a:rPr lang="en-US" sz="2400" dirty="0" smtClean="0">
                <a:latin typeface="+mn-lt"/>
              </a:rPr>
              <a:t> </a:t>
            </a:r>
            <a:r>
              <a:rPr lang="en-US" sz="2400" i="1" dirty="0" smtClean="0">
                <a:latin typeface="+mn-lt"/>
              </a:rPr>
              <a:t>L</a:t>
            </a:r>
            <a:r>
              <a:rPr lang="en-US" sz="2400" i="1" baseline="-25000" dirty="0" smtClean="0">
                <a:latin typeface="+mn-lt"/>
              </a:rPr>
              <a:t>k</a:t>
            </a:r>
            <a:r>
              <a:rPr lang="en-US" sz="2400" baseline="-25000" dirty="0" smtClean="0">
                <a:latin typeface="+mn-lt"/>
              </a:rPr>
              <a:t>+1</a:t>
            </a:r>
            <a:r>
              <a:rPr lang="en-US" sz="2400" dirty="0" smtClean="0">
                <a:latin typeface="+mn-lt"/>
              </a:rPr>
              <a:t> </a:t>
            </a:r>
            <a:r>
              <a:rPr lang="en-US" sz="2400" dirty="0">
                <a:latin typeface="+mn-lt"/>
              </a:rPr>
              <a:t>= (empty set) ;</a:t>
            </a:r>
          </a:p>
          <a:p>
            <a:pPr marL="432000" indent="-432000">
              <a:buFont typeface="+mj-lt"/>
              <a:buAutoNum type="arabicPeriod"/>
              <a:defRPr/>
            </a:pPr>
            <a:r>
              <a:rPr lang="en-US" sz="2400" dirty="0" smtClean="0">
                <a:latin typeface="+mn-lt"/>
              </a:rPr>
              <a:t>Create </a:t>
            </a:r>
            <a:r>
              <a:rPr lang="en-US" sz="2400" dirty="0">
                <a:latin typeface="+mn-lt"/>
              </a:rPr>
              <a:t>the candidate frequent (</a:t>
            </a:r>
            <a:r>
              <a:rPr lang="en-US" sz="2400" i="1" dirty="0">
                <a:latin typeface="+mn-lt"/>
              </a:rPr>
              <a:t>k</a:t>
            </a:r>
            <a:r>
              <a:rPr lang="en-US" sz="2400" dirty="0">
                <a:latin typeface="+mn-lt"/>
              </a:rPr>
              <a:t>+1)-itemset, </a:t>
            </a:r>
            <a:r>
              <a:rPr lang="en-US" sz="2400" i="1" dirty="0">
                <a:latin typeface="+mn-lt"/>
              </a:rPr>
              <a:t>C</a:t>
            </a:r>
            <a:r>
              <a:rPr lang="en-US" sz="2400" i="1" baseline="-25000" dirty="0">
                <a:latin typeface="+mn-lt"/>
              </a:rPr>
              <a:t>k</a:t>
            </a:r>
            <a:r>
              <a:rPr lang="en-US" sz="2400" baseline="-25000" dirty="0">
                <a:latin typeface="+mn-lt"/>
              </a:rPr>
              <a:t>+1</a:t>
            </a:r>
            <a:r>
              <a:rPr lang="en-US" sz="2400" dirty="0">
                <a:latin typeface="+mn-lt"/>
              </a:rPr>
              <a:t>, by combining members of L</a:t>
            </a:r>
            <a:r>
              <a:rPr lang="en-US" sz="2400" i="1" baseline="-25000" dirty="0">
                <a:latin typeface="+mn-lt"/>
              </a:rPr>
              <a:t>k</a:t>
            </a:r>
            <a:r>
              <a:rPr lang="en-US" sz="2400" dirty="0">
                <a:latin typeface="+mn-lt"/>
              </a:rPr>
              <a:t> that have </a:t>
            </a:r>
            <a:r>
              <a:rPr lang="en-US" sz="2400" i="1" dirty="0">
                <a:latin typeface="+mn-lt"/>
              </a:rPr>
              <a:t>k</a:t>
            </a:r>
            <a:r>
              <a:rPr lang="en-US" sz="2400" dirty="0">
                <a:latin typeface="+mn-lt"/>
              </a:rPr>
              <a:t>–1 items in common (this forms candidate frequent (</a:t>
            </a:r>
            <a:r>
              <a:rPr lang="en-US" sz="2400" i="1" dirty="0">
                <a:latin typeface="+mn-lt"/>
              </a:rPr>
              <a:t>k</a:t>
            </a:r>
            <a:r>
              <a:rPr lang="en-US" sz="2400" dirty="0">
                <a:latin typeface="+mn-lt"/>
              </a:rPr>
              <a:t>+1)-itemsets by selectively extending frequent </a:t>
            </a:r>
            <a:r>
              <a:rPr lang="en-US" sz="2400" i="1" dirty="0">
                <a:latin typeface="+mn-lt"/>
              </a:rPr>
              <a:t>k</a:t>
            </a:r>
            <a:r>
              <a:rPr lang="en-US" sz="2400" dirty="0">
                <a:latin typeface="+mn-lt"/>
              </a:rPr>
              <a:t>-itemsets by one item);</a:t>
            </a:r>
          </a:p>
          <a:p>
            <a:pPr marL="432000" indent="-432000">
              <a:buFont typeface="+mj-lt"/>
              <a:buAutoNum type="arabicPeriod"/>
              <a:defRPr/>
            </a:pPr>
            <a:r>
              <a:rPr lang="en-US" sz="2400" dirty="0" smtClean="0">
                <a:latin typeface="+mn-lt"/>
              </a:rPr>
              <a:t>In </a:t>
            </a:r>
            <a:r>
              <a:rPr lang="en-US" sz="2400" dirty="0">
                <a:latin typeface="+mn-lt"/>
              </a:rPr>
              <a:t>addition, only consider as elements of </a:t>
            </a:r>
            <a:r>
              <a:rPr lang="en-US" sz="2400" i="1" dirty="0">
                <a:latin typeface="+mn-lt"/>
              </a:rPr>
              <a:t>C</a:t>
            </a:r>
            <a:r>
              <a:rPr lang="en-US" sz="2400" i="1" baseline="-25000" dirty="0">
                <a:latin typeface="+mn-lt"/>
              </a:rPr>
              <a:t>k</a:t>
            </a:r>
            <a:r>
              <a:rPr lang="en-US" sz="2400" baseline="-25000" dirty="0">
                <a:latin typeface="+mn-lt"/>
              </a:rPr>
              <a:t>+1</a:t>
            </a:r>
            <a:r>
              <a:rPr lang="en-US" sz="2400" dirty="0">
                <a:latin typeface="+mn-lt"/>
              </a:rPr>
              <a:t> those </a:t>
            </a:r>
            <a:r>
              <a:rPr lang="en-US" sz="2400" i="1" dirty="0">
                <a:latin typeface="+mn-lt"/>
              </a:rPr>
              <a:t>k</a:t>
            </a:r>
            <a:r>
              <a:rPr lang="en-US" sz="2400" dirty="0">
                <a:latin typeface="+mn-lt"/>
              </a:rPr>
              <a:t>+1 items such that every subset of size </a:t>
            </a:r>
            <a:r>
              <a:rPr lang="en-US" sz="2400" i="1" dirty="0">
                <a:latin typeface="+mn-lt"/>
              </a:rPr>
              <a:t>k</a:t>
            </a:r>
            <a:r>
              <a:rPr lang="en-US" sz="2400" dirty="0">
                <a:latin typeface="+mn-lt"/>
              </a:rPr>
              <a:t> appears in </a:t>
            </a:r>
            <a:r>
              <a:rPr lang="en-US" sz="2400" i="1" dirty="0">
                <a:latin typeface="+mn-lt"/>
              </a:rPr>
              <a:t>L</a:t>
            </a:r>
            <a:r>
              <a:rPr lang="en-US" sz="2400" i="1" baseline="-25000" dirty="0">
                <a:latin typeface="+mn-lt"/>
              </a:rPr>
              <a:t>k</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31145404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Apriori Algorithm </a:t>
            </a:r>
            <a:r>
              <a:rPr lang="en-US" altLang="en-US" sz="2000" b="0" dirty="0" smtClean="0"/>
              <a:t>(5 </a:t>
            </a:r>
            <a:r>
              <a:rPr lang="en-US" altLang="en-US" sz="2000" b="0" dirty="0"/>
              <a:t>of 5)</a:t>
            </a:r>
            <a:endParaRPr lang="en-US" dirty="0"/>
          </a:p>
        </p:txBody>
      </p:sp>
      <p:sp>
        <p:nvSpPr>
          <p:cNvPr id="3" name="Text Placeholder 2"/>
          <p:cNvSpPr>
            <a:spLocks noGrp="1"/>
          </p:cNvSpPr>
          <p:nvPr>
            <p:ph type="body" idx="1"/>
          </p:nvPr>
        </p:nvSpPr>
        <p:spPr>
          <a:xfrm>
            <a:off x="457200" y="1600200"/>
            <a:ext cx="8229600" cy="1806677"/>
          </a:xfrm>
        </p:spPr>
        <p:txBody>
          <a:bodyPr/>
          <a:lstStyle/>
          <a:p>
            <a:pPr marL="429768" indent="-429768">
              <a:buFont typeface="+mj-lt"/>
              <a:buAutoNum type="arabicPeriod" startAt="4"/>
              <a:defRPr/>
            </a:pPr>
            <a:r>
              <a:rPr lang="en-US" sz="2400" dirty="0" smtClean="0">
                <a:latin typeface="+mn-lt"/>
              </a:rPr>
              <a:t>Scan </a:t>
            </a:r>
            <a:r>
              <a:rPr lang="en-US" sz="2400" dirty="0">
                <a:latin typeface="+mn-lt"/>
              </a:rPr>
              <a:t>the database once and compute the support for each member of </a:t>
            </a:r>
            <a:r>
              <a:rPr lang="en-US" sz="2400" i="1" dirty="0">
                <a:latin typeface="+mn-lt"/>
              </a:rPr>
              <a:t>C</a:t>
            </a:r>
            <a:r>
              <a:rPr lang="en-US" sz="2400" i="1" baseline="-25000" dirty="0">
                <a:latin typeface="+mn-lt"/>
              </a:rPr>
              <a:t>k</a:t>
            </a:r>
            <a:r>
              <a:rPr lang="en-US" sz="2400" baseline="-25000" dirty="0">
                <a:latin typeface="+mn-lt"/>
              </a:rPr>
              <a:t>+1</a:t>
            </a:r>
            <a:r>
              <a:rPr lang="en-US" sz="2400" dirty="0">
                <a:latin typeface="+mn-lt"/>
              </a:rPr>
              <a:t>; if the support for a member of </a:t>
            </a:r>
            <a:r>
              <a:rPr lang="en-US" sz="2400" i="1" dirty="0">
                <a:latin typeface="+mn-lt"/>
              </a:rPr>
              <a:t>C</a:t>
            </a:r>
            <a:r>
              <a:rPr lang="en-US" sz="2400" i="1" baseline="-25000" dirty="0">
                <a:latin typeface="+mn-lt"/>
              </a:rPr>
              <a:t>k</a:t>
            </a:r>
            <a:r>
              <a:rPr lang="en-US" sz="2400" baseline="-25000" dirty="0">
                <a:latin typeface="+mn-lt"/>
              </a:rPr>
              <a:t>+1</a:t>
            </a:r>
            <a:r>
              <a:rPr lang="en-US" sz="2400" dirty="0">
                <a:latin typeface="+mn-lt"/>
              </a:rPr>
              <a:t> &gt;= mins then add that member to </a:t>
            </a:r>
            <a:r>
              <a:rPr lang="en-US" sz="2400" i="1" dirty="0">
                <a:latin typeface="+mn-lt"/>
              </a:rPr>
              <a:t>L</a:t>
            </a:r>
            <a:r>
              <a:rPr lang="en-US" sz="2400" i="1" baseline="-25000" dirty="0">
                <a:latin typeface="+mn-lt"/>
              </a:rPr>
              <a:t>k</a:t>
            </a:r>
            <a:r>
              <a:rPr lang="en-US" sz="2400" baseline="-25000" dirty="0">
                <a:latin typeface="+mn-lt"/>
              </a:rPr>
              <a:t>+1</a:t>
            </a:r>
            <a:r>
              <a:rPr lang="en-US" sz="2400" dirty="0">
                <a:latin typeface="+mn-lt"/>
              </a:rPr>
              <a:t>;</a:t>
            </a:r>
          </a:p>
          <a:p>
            <a:pPr marL="429768" indent="-429768">
              <a:buFont typeface="+mj-lt"/>
              <a:buAutoNum type="arabicPeriod" startAt="4"/>
              <a:defRPr/>
            </a:pPr>
            <a:r>
              <a:rPr lang="en-US" sz="2400" dirty="0" smtClean="0">
                <a:latin typeface="+mn-lt"/>
              </a:rPr>
              <a:t>If </a:t>
            </a:r>
            <a:r>
              <a:rPr lang="en-US" sz="2400" i="1" dirty="0">
                <a:latin typeface="+mn-lt"/>
              </a:rPr>
              <a:t>L</a:t>
            </a:r>
            <a:r>
              <a:rPr lang="en-US" sz="2400" i="1" baseline="-25000" dirty="0">
                <a:latin typeface="+mn-lt"/>
              </a:rPr>
              <a:t>k</a:t>
            </a:r>
            <a:r>
              <a:rPr lang="en-US" sz="2400" baseline="-25000" dirty="0">
                <a:latin typeface="+mn-lt"/>
              </a:rPr>
              <a:t>+1</a:t>
            </a:r>
            <a:r>
              <a:rPr lang="en-US" sz="2400" dirty="0">
                <a:latin typeface="+mn-lt"/>
              </a:rPr>
              <a:t> is empty then termination = </a:t>
            </a:r>
            <a:r>
              <a:rPr lang="en-US" sz="2400" dirty="0" smtClean="0">
                <a:latin typeface="+mn-lt"/>
              </a:rPr>
              <a:t>true</a:t>
            </a:r>
            <a:endParaRPr lang="en-US" sz="2400" dirty="0">
              <a:latin typeface="+mn-lt"/>
            </a:endParaRPr>
          </a:p>
        </p:txBody>
      </p:sp>
      <p:sp>
        <p:nvSpPr>
          <p:cNvPr id="4" name="Text Placeholder 3"/>
          <p:cNvSpPr>
            <a:spLocks noGrp="1"/>
          </p:cNvSpPr>
          <p:nvPr>
            <p:ph type="body" idx="2"/>
          </p:nvPr>
        </p:nvSpPr>
        <p:spPr>
          <a:xfrm>
            <a:off x="457200" y="3406878"/>
            <a:ext cx="8229600" cy="1666568"/>
          </a:xfrm>
        </p:spPr>
        <p:txBody>
          <a:bodyPr/>
          <a:lstStyle/>
          <a:p>
            <a:pPr marL="255588" indent="193675">
              <a:buNone/>
              <a:tabLst>
                <a:tab pos="449263" algn="l"/>
              </a:tabLst>
              <a:defRPr/>
            </a:pPr>
            <a:r>
              <a:rPr lang="en-US" sz="2400" dirty="0">
                <a:latin typeface="+mn-lt"/>
              </a:rPr>
              <a:t>else </a:t>
            </a:r>
            <a:r>
              <a:rPr lang="en-US" sz="2400" i="1" dirty="0">
                <a:latin typeface="+mn-lt"/>
              </a:rPr>
              <a:t>k</a:t>
            </a:r>
            <a:r>
              <a:rPr lang="en-US" sz="2400" dirty="0">
                <a:latin typeface="+mn-lt"/>
              </a:rPr>
              <a:t> = </a:t>
            </a:r>
            <a:r>
              <a:rPr lang="en-US" sz="2400" i="1" dirty="0">
                <a:latin typeface="+mn-lt"/>
              </a:rPr>
              <a:t>k</a:t>
            </a:r>
            <a:r>
              <a:rPr lang="en-US" sz="2400" dirty="0">
                <a:latin typeface="+mn-lt"/>
              </a:rPr>
              <a:t> + 1</a:t>
            </a:r>
            <a:r>
              <a:rPr lang="en-US" sz="2400" dirty="0" smtClean="0">
                <a:latin typeface="+mn-lt"/>
              </a:rPr>
              <a:t>;</a:t>
            </a:r>
            <a:endParaRPr lang="en-US" sz="2400" b="1" dirty="0" smtClean="0">
              <a:latin typeface="+mn-lt"/>
            </a:endParaRPr>
          </a:p>
          <a:p>
            <a:pPr marL="255588" indent="193675">
              <a:buFont typeface="Wingdings" panose="05000000000000000000" pitchFamily="2" charset="2"/>
              <a:buNone/>
              <a:tabLst>
                <a:tab pos="449263" algn="l"/>
              </a:tabLst>
              <a:defRPr/>
            </a:pPr>
            <a:r>
              <a:rPr lang="en-US" sz="2400" b="1" dirty="0" smtClean="0">
                <a:latin typeface="+mn-lt"/>
              </a:rPr>
              <a:t>until </a:t>
            </a:r>
            <a:r>
              <a:rPr lang="en-US" sz="2400" b="1" dirty="0">
                <a:latin typeface="+mn-lt"/>
              </a:rPr>
              <a:t>termination;</a:t>
            </a:r>
            <a:endParaRPr lang="en-US" sz="2400" dirty="0">
              <a:latin typeface="+mn-lt"/>
            </a:endParaRPr>
          </a:p>
          <a:p>
            <a:pPr marL="255588" indent="193675">
              <a:buFont typeface="Wingdings" panose="05000000000000000000" pitchFamily="2" charset="2"/>
              <a:buNone/>
              <a:tabLst>
                <a:tab pos="449263" algn="l"/>
              </a:tabLst>
              <a:defRPr/>
            </a:pPr>
            <a:r>
              <a:rPr lang="en-US" sz="2400" b="1" dirty="0">
                <a:latin typeface="+mn-lt"/>
              </a:rPr>
              <a:t>End</a:t>
            </a:r>
            <a:r>
              <a:rPr lang="en-US" sz="2400" b="1" dirty="0" smtClean="0">
                <a:latin typeface="+mn-lt"/>
              </a:rPr>
              <a:t>;</a:t>
            </a:r>
            <a:endParaRPr lang="en-US" sz="2400" dirty="0">
              <a:latin typeface="+mn-lt"/>
            </a:endParaRPr>
          </a:p>
        </p:txBody>
      </p:sp>
    </p:spTree>
    <p:extLst>
      <p:ext uri="{BB962C8B-B14F-4D97-AF65-F5344CB8AC3E}">
        <p14:creationId xmlns:p14="http://schemas.microsoft.com/office/powerpoint/2010/main" val="15139923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28.2.3 The Sampling Algorithm </a:t>
            </a:r>
            <a:r>
              <a:rPr lang="en-US" altLang="en-US" sz="2000" b="0" dirty="0" smtClean="0"/>
              <a:t>(1 of 2)</a:t>
            </a:r>
            <a:endParaRPr lang="en-US" sz="2000" b="0" dirty="0"/>
          </a:p>
        </p:txBody>
      </p:sp>
      <p:sp>
        <p:nvSpPr>
          <p:cNvPr id="3" name="Text Placeholder 2"/>
          <p:cNvSpPr>
            <a:spLocks noGrp="1"/>
          </p:cNvSpPr>
          <p:nvPr>
            <p:ph type="body" idx="1"/>
          </p:nvPr>
        </p:nvSpPr>
        <p:spPr/>
        <p:txBody>
          <a:bodyPr/>
          <a:lstStyle/>
          <a:p>
            <a:pPr>
              <a:defRPr/>
            </a:pPr>
            <a:r>
              <a:rPr lang="en-US" altLang="en-US" sz="2400" dirty="0">
                <a:latin typeface="+mn-lt"/>
              </a:rPr>
              <a:t>The </a:t>
            </a:r>
            <a:r>
              <a:rPr lang="en-US" altLang="en-US" sz="2400" b="1" dirty="0">
                <a:latin typeface="+mn-lt"/>
              </a:rPr>
              <a:t>sampling algorithm</a:t>
            </a:r>
            <a:r>
              <a:rPr lang="en-US" altLang="en-US" sz="2400" dirty="0">
                <a:latin typeface="+mn-lt"/>
              </a:rPr>
              <a:t> selects samples from the database of transactions that individually fit into memory. Frequent itemsets are then formed for each sample</a:t>
            </a:r>
            <a:r>
              <a:rPr lang="en-US" altLang="en-US" sz="2400" dirty="0" smtClean="0">
                <a:latin typeface="+mn-lt"/>
              </a:rPr>
              <a:t>.</a:t>
            </a:r>
            <a:endParaRPr lang="en-US" altLang="en-US" sz="2400" dirty="0">
              <a:latin typeface="+mn-lt"/>
            </a:endParaRPr>
          </a:p>
          <a:p>
            <a:pPr lvl="1">
              <a:defRPr/>
            </a:pPr>
            <a:r>
              <a:rPr lang="en-US" altLang="en-US" sz="2400" dirty="0">
                <a:latin typeface="+mn-lt"/>
              </a:rPr>
              <a:t>If the frequent itemsets form a superset of the frequent itemsets for the entire database, then the real frequent itemsets can be obtained by scanning the remainder of the database.</a:t>
            </a:r>
          </a:p>
          <a:p>
            <a:pPr>
              <a:defRPr/>
            </a:pPr>
            <a:r>
              <a:rPr lang="en-US" sz="2400" dirty="0">
                <a:latin typeface="+mn-lt"/>
              </a:rPr>
              <a:t>The </a:t>
            </a:r>
            <a:r>
              <a:rPr lang="en-US" sz="2400" b="1" dirty="0">
                <a:solidFill>
                  <a:schemeClr val="bg2"/>
                </a:solidFill>
                <a:latin typeface="+mn-lt"/>
              </a:rPr>
              <a:t>negative border </a:t>
            </a:r>
            <a:r>
              <a:rPr lang="en-US" sz="2400" dirty="0">
                <a:latin typeface="+mn-lt"/>
              </a:rPr>
              <a:t>with respect to a frequent itemset, </a:t>
            </a:r>
            <a:r>
              <a:rPr lang="en-US" sz="2400" i="1" dirty="0">
                <a:latin typeface="+mn-lt"/>
              </a:rPr>
              <a:t>S</a:t>
            </a:r>
            <a:r>
              <a:rPr lang="en-US" sz="2400" dirty="0">
                <a:latin typeface="+mn-lt"/>
              </a:rPr>
              <a:t>, and set of items, </a:t>
            </a:r>
            <a:r>
              <a:rPr lang="en-US" sz="2400" i="1" dirty="0">
                <a:latin typeface="+mn-lt"/>
              </a:rPr>
              <a:t>I</a:t>
            </a:r>
            <a:r>
              <a:rPr lang="en-US" sz="2400" dirty="0">
                <a:latin typeface="+mn-lt"/>
              </a:rPr>
              <a:t>, is the minimal itemsets contained in PowerSet(</a:t>
            </a:r>
            <a:r>
              <a:rPr lang="en-US" sz="2400" i="1" dirty="0">
                <a:latin typeface="+mn-lt"/>
              </a:rPr>
              <a:t>I</a:t>
            </a:r>
            <a:r>
              <a:rPr lang="en-US" sz="2400" dirty="0">
                <a:latin typeface="+mn-lt"/>
              </a:rPr>
              <a:t>) and not in </a:t>
            </a:r>
            <a:r>
              <a:rPr lang="en-US" sz="2400" i="1" dirty="0">
                <a:latin typeface="+mn-lt"/>
              </a:rPr>
              <a:t>S</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36494507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28.2.3 The Sampling Algorithm </a:t>
            </a:r>
            <a:r>
              <a:rPr lang="en-US" altLang="en-US" sz="2000" b="0" dirty="0" smtClean="0"/>
              <a:t>(2 of 2)</a:t>
            </a:r>
            <a:endParaRPr lang="en-US" dirty="0"/>
          </a:p>
        </p:txBody>
      </p:sp>
      <p:sp>
        <p:nvSpPr>
          <p:cNvPr id="3" name="Text Placeholder 2"/>
          <p:cNvSpPr>
            <a:spLocks noGrp="1"/>
          </p:cNvSpPr>
          <p:nvPr>
            <p:ph type="body" idx="1"/>
          </p:nvPr>
        </p:nvSpPr>
        <p:spPr/>
        <p:txBody>
          <a:bodyPr/>
          <a:lstStyle/>
          <a:p>
            <a:r>
              <a:rPr lang="en-US" altLang="en-US" sz="2400" dirty="0">
                <a:latin typeface="+mn-lt"/>
              </a:rPr>
              <a:t>The negative border of a set of frequent itemsets contains the closest itemsets that could also be frequent</a:t>
            </a:r>
            <a:r>
              <a:rPr lang="en-US" altLang="en-US" sz="2400" dirty="0" smtClean="0">
                <a:latin typeface="+mn-lt"/>
              </a:rPr>
              <a:t>.</a:t>
            </a:r>
            <a:endParaRPr lang="en-US" altLang="en-US" sz="2400" dirty="0">
              <a:latin typeface="+mn-lt"/>
            </a:endParaRPr>
          </a:p>
          <a:p>
            <a:r>
              <a:rPr lang="en-US" altLang="en-US" sz="2400" dirty="0">
                <a:latin typeface="+mn-lt"/>
              </a:rPr>
              <a:t>Consider the case where a set </a:t>
            </a:r>
            <a:r>
              <a:rPr lang="en-US" altLang="en-US" sz="2400" b="1" i="1" dirty="0">
                <a:latin typeface="+mn-lt"/>
              </a:rPr>
              <a:t>X</a:t>
            </a:r>
            <a:r>
              <a:rPr lang="en-US" altLang="en-US" sz="2400" dirty="0">
                <a:latin typeface="+mn-lt"/>
              </a:rPr>
              <a:t> is not contained in the frequent itemsets. If </a:t>
            </a:r>
            <a:r>
              <a:rPr lang="en-US" altLang="en-US" sz="2400" b="1" dirty="0">
                <a:solidFill>
                  <a:schemeClr val="bg2"/>
                </a:solidFill>
                <a:latin typeface="+mn-lt"/>
              </a:rPr>
              <a:t>all subsets of </a:t>
            </a:r>
            <a:r>
              <a:rPr lang="en-US" altLang="en-US" sz="2400" b="1" i="1" dirty="0">
                <a:solidFill>
                  <a:schemeClr val="bg2"/>
                </a:solidFill>
                <a:latin typeface="+mn-lt"/>
              </a:rPr>
              <a:t>X</a:t>
            </a:r>
            <a:r>
              <a:rPr lang="en-US" altLang="en-US" sz="2400" b="1" dirty="0">
                <a:solidFill>
                  <a:schemeClr val="bg2"/>
                </a:solidFill>
                <a:latin typeface="+mn-lt"/>
              </a:rPr>
              <a:t> </a:t>
            </a:r>
            <a:r>
              <a:rPr lang="en-US" altLang="en-US" sz="2400" dirty="0">
                <a:latin typeface="+mn-lt"/>
              </a:rPr>
              <a:t>are contained in the set of frequent itemsets, then </a:t>
            </a:r>
            <a:r>
              <a:rPr lang="en-US" altLang="en-US" sz="2400" b="1" i="1" dirty="0">
                <a:solidFill>
                  <a:schemeClr val="bg2"/>
                </a:solidFill>
                <a:latin typeface="+mn-lt"/>
              </a:rPr>
              <a:t>X</a:t>
            </a:r>
            <a:r>
              <a:rPr lang="en-US" altLang="en-US" sz="2400" b="1" dirty="0">
                <a:solidFill>
                  <a:schemeClr val="bg2"/>
                </a:solidFill>
                <a:latin typeface="+mn-lt"/>
              </a:rPr>
              <a:t> would be in the negative border.</a:t>
            </a:r>
          </a:p>
          <a:p>
            <a:r>
              <a:rPr lang="en-US" altLang="en-US" sz="2400" dirty="0">
                <a:latin typeface="+mn-lt"/>
              </a:rPr>
              <a:t>If X in the negative border is in the frequent itemsets then there is potential for a superset of X to be in frequent itemsets. In such cases a </a:t>
            </a:r>
            <a:r>
              <a:rPr lang="en-US" altLang="en-US" sz="2400" b="1" dirty="0">
                <a:solidFill>
                  <a:schemeClr val="bg2"/>
                </a:solidFill>
                <a:latin typeface="+mn-lt"/>
              </a:rPr>
              <a:t>second pass over the database </a:t>
            </a:r>
            <a:r>
              <a:rPr lang="en-US" altLang="en-US" sz="2400" dirty="0">
                <a:latin typeface="+mn-lt"/>
              </a:rPr>
              <a:t>is needed to make sure all frequent datasets are found</a:t>
            </a:r>
            <a:r>
              <a:rPr lang="en-US" altLang="en-US" sz="2400" dirty="0" smtClean="0">
                <a:latin typeface="+mn-lt"/>
              </a:rPr>
              <a:t>.</a:t>
            </a:r>
            <a:endParaRPr lang="en-US" altLang="en-US" sz="2400" dirty="0">
              <a:latin typeface="+mn-lt"/>
            </a:endParaRPr>
          </a:p>
        </p:txBody>
      </p:sp>
    </p:spTree>
    <p:extLst>
      <p:ext uri="{BB962C8B-B14F-4D97-AF65-F5344CB8AC3E}">
        <p14:creationId xmlns:p14="http://schemas.microsoft.com/office/powerpoint/2010/main" val="33414626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en-US" dirty="0" smtClean="0"/>
              <a:t>Learning Objectives </a:t>
            </a:r>
            <a:r>
              <a:rPr lang="en-US" altLang="en-US" sz="2000" b="0" dirty="0" smtClean="0"/>
              <a:t>(1 of 2)</a:t>
            </a:r>
            <a:endParaRPr lang="en-US" sz="2000" b="0" dirty="0"/>
          </a:p>
        </p:txBody>
      </p:sp>
      <p:sp>
        <p:nvSpPr>
          <p:cNvPr id="8" name="Text Placeholder 7"/>
          <p:cNvSpPr>
            <a:spLocks noGrp="1"/>
          </p:cNvSpPr>
          <p:nvPr>
            <p:ph type="body" idx="1"/>
          </p:nvPr>
        </p:nvSpPr>
        <p:spPr/>
        <p:txBody>
          <a:bodyPr/>
          <a:lstStyle/>
          <a:p>
            <a:pPr marL="0" indent="0">
              <a:buNone/>
            </a:pPr>
            <a:r>
              <a:rPr lang="en-US" altLang="en-US" sz="1800" b="1" dirty="0" smtClean="0">
                <a:solidFill>
                  <a:schemeClr val="tx2"/>
                </a:solidFill>
                <a:latin typeface="+mn-lt"/>
              </a:rPr>
              <a:t>28.1</a:t>
            </a:r>
            <a:r>
              <a:rPr lang="en-US" altLang="en-US" sz="1800" b="1" dirty="0" smtClean="0">
                <a:latin typeface="+mn-lt"/>
              </a:rPr>
              <a:t> </a:t>
            </a:r>
            <a:r>
              <a:rPr lang="en-US" altLang="en-US" sz="1800" dirty="0" smtClean="0">
                <a:latin typeface="+mn-lt"/>
              </a:rPr>
              <a:t>Data Mining</a:t>
            </a:r>
          </a:p>
          <a:p>
            <a:pPr marL="459486" lvl="1" indent="0">
              <a:buNone/>
            </a:pPr>
            <a:r>
              <a:rPr lang="en-US" altLang="en-US" sz="1800" b="1" dirty="0" smtClean="0">
                <a:solidFill>
                  <a:schemeClr val="tx2"/>
                </a:solidFill>
                <a:latin typeface="+mn-lt"/>
              </a:rPr>
              <a:t>28.1.1</a:t>
            </a:r>
            <a:r>
              <a:rPr lang="en-US" altLang="en-US" sz="1800" dirty="0" smtClean="0">
                <a:latin typeface="+mn-lt"/>
              </a:rPr>
              <a:t> Data Mining vs. Data Warehousing</a:t>
            </a:r>
          </a:p>
          <a:p>
            <a:pPr marL="459486" lvl="1" indent="0">
              <a:buNone/>
            </a:pPr>
            <a:r>
              <a:rPr lang="en-US" altLang="en-US" sz="1800" b="1" dirty="0" smtClean="0">
                <a:solidFill>
                  <a:schemeClr val="tx2"/>
                </a:solidFill>
                <a:latin typeface="+mn-lt"/>
              </a:rPr>
              <a:t>28.1.2</a:t>
            </a:r>
            <a:r>
              <a:rPr lang="en-US" altLang="en-US" sz="1800" dirty="0" smtClean="0">
                <a:latin typeface="+mn-lt"/>
              </a:rPr>
              <a:t> Knowledge Discovery in Databases (K</a:t>
            </a:r>
            <a:r>
              <a:rPr lang="en-US" altLang="en-US" sz="100" dirty="0" smtClean="0">
                <a:latin typeface="+mn-lt"/>
              </a:rPr>
              <a:t> </a:t>
            </a:r>
            <a:r>
              <a:rPr lang="en-US" altLang="en-US" sz="1800" dirty="0" smtClean="0">
                <a:latin typeface="+mn-lt"/>
              </a:rPr>
              <a:t>D</a:t>
            </a:r>
            <a:r>
              <a:rPr lang="en-US" altLang="en-US" sz="100" dirty="0" smtClean="0">
                <a:latin typeface="+mn-lt"/>
              </a:rPr>
              <a:t> </a:t>
            </a:r>
            <a:r>
              <a:rPr lang="en-US" altLang="en-US" sz="1800" dirty="0" smtClean="0">
                <a:latin typeface="+mn-lt"/>
              </a:rPr>
              <a:t>D)</a:t>
            </a:r>
          </a:p>
          <a:p>
            <a:pPr marL="459486" lvl="1" indent="0">
              <a:buNone/>
            </a:pPr>
            <a:r>
              <a:rPr lang="en-US" altLang="en-US" sz="1800" b="1" dirty="0" smtClean="0">
                <a:solidFill>
                  <a:schemeClr val="tx2"/>
                </a:solidFill>
                <a:latin typeface="+mn-lt"/>
              </a:rPr>
              <a:t>28.1.3</a:t>
            </a:r>
            <a:r>
              <a:rPr lang="en-US" altLang="en-US" sz="1800" dirty="0" smtClean="0">
                <a:latin typeface="+mn-lt"/>
              </a:rPr>
              <a:t> Goals of Data Mining and Knowledge Discovery</a:t>
            </a:r>
          </a:p>
          <a:p>
            <a:pPr marL="459486" lvl="1" indent="0">
              <a:buNone/>
            </a:pPr>
            <a:r>
              <a:rPr lang="en-US" altLang="en-US" sz="1800" b="1" dirty="0" smtClean="0">
                <a:solidFill>
                  <a:schemeClr val="tx2"/>
                </a:solidFill>
                <a:latin typeface="+mn-lt"/>
              </a:rPr>
              <a:t>28.1.4</a:t>
            </a:r>
            <a:r>
              <a:rPr lang="en-US" altLang="en-US" sz="1800" dirty="0" smtClean="0">
                <a:latin typeface="+mn-lt"/>
              </a:rPr>
              <a:t> Types of Knowledge Discovered</a:t>
            </a:r>
          </a:p>
          <a:p>
            <a:pPr marL="0" indent="0">
              <a:buNone/>
            </a:pPr>
            <a:r>
              <a:rPr lang="en-US" altLang="en-US" sz="1800" b="1" dirty="0" smtClean="0">
                <a:solidFill>
                  <a:schemeClr val="tx2"/>
                </a:solidFill>
                <a:latin typeface="+mn-lt"/>
              </a:rPr>
              <a:t>28.2</a:t>
            </a:r>
            <a:r>
              <a:rPr lang="en-US" altLang="en-US" sz="1800" dirty="0" smtClean="0">
                <a:latin typeface="+mn-lt"/>
              </a:rPr>
              <a:t> Association Rules</a:t>
            </a:r>
          </a:p>
          <a:p>
            <a:pPr marL="459486" lvl="1" indent="0">
              <a:buNone/>
            </a:pPr>
            <a:r>
              <a:rPr lang="en-US" altLang="en-US" sz="1800" b="1" dirty="0" smtClean="0">
                <a:solidFill>
                  <a:schemeClr val="tx2"/>
                </a:solidFill>
                <a:latin typeface="+mn-lt"/>
              </a:rPr>
              <a:t>28.2.1</a:t>
            </a:r>
            <a:r>
              <a:rPr lang="en-US" altLang="en-US" sz="1800" dirty="0" smtClean="0">
                <a:latin typeface="+mn-lt"/>
              </a:rPr>
              <a:t> Association Rules Confidence and Support</a:t>
            </a:r>
          </a:p>
          <a:p>
            <a:pPr marL="459486" lvl="1" indent="0">
              <a:buNone/>
            </a:pPr>
            <a:r>
              <a:rPr lang="en-US" altLang="en-US" sz="1800" b="1" dirty="0" smtClean="0">
                <a:solidFill>
                  <a:schemeClr val="tx2"/>
                </a:solidFill>
                <a:latin typeface="+mn-lt"/>
              </a:rPr>
              <a:t>28.2.2</a:t>
            </a:r>
            <a:r>
              <a:rPr lang="en-US" altLang="en-US" sz="1800" dirty="0" smtClean="0">
                <a:latin typeface="+mn-lt"/>
              </a:rPr>
              <a:t> Apriori Algorithm</a:t>
            </a:r>
          </a:p>
          <a:p>
            <a:pPr marL="459486" lvl="1" indent="0">
              <a:buNone/>
            </a:pPr>
            <a:r>
              <a:rPr lang="en-US" altLang="en-US" sz="1800" b="1" dirty="0" smtClean="0">
                <a:solidFill>
                  <a:schemeClr val="tx2"/>
                </a:solidFill>
                <a:latin typeface="+mn-lt"/>
              </a:rPr>
              <a:t>28.2.3</a:t>
            </a:r>
            <a:r>
              <a:rPr lang="en-US" altLang="en-US" sz="1800" dirty="0" smtClean="0">
                <a:latin typeface="+mn-lt"/>
              </a:rPr>
              <a:t> Sampling Algorithm</a:t>
            </a:r>
          </a:p>
          <a:p>
            <a:pPr marL="459486" lvl="1" indent="0">
              <a:buNone/>
            </a:pPr>
            <a:r>
              <a:rPr lang="en-US" altLang="en-US" sz="1800" b="1" dirty="0" smtClean="0">
                <a:solidFill>
                  <a:schemeClr val="tx2"/>
                </a:solidFill>
                <a:latin typeface="+mn-lt"/>
              </a:rPr>
              <a:t>28.2.4</a:t>
            </a:r>
            <a:r>
              <a:rPr lang="en-US" altLang="en-US" sz="1800" dirty="0" smtClean="0">
                <a:latin typeface="+mn-lt"/>
              </a:rPr>
              <a:t> Frequent Pattern (F</a:t>
            </a:r>
            <a:r>
              <a:rPr lang="en-US" altLang="en-US" sz="100" dirty="0" smtClean="0">
                <a:latin typeface="+mn-lt"/>
              </a:rPr>
              <a:t> </a:t>
            </a:r>
            <a:r>
              <a:rPr lang="en-US" altLang="en-US" sz="1800" dirty="0" smtClean="0">
                <a:latin typeface="+mn-lt"/>
              </a:rPr>
              <a:t>P) Tree and Growth Algorithms</a:t>
            </a:r>
          </a:p>
          <a:p>
            <a:pPr marL="459486" lvl="1" indent="0">
              <a:buNone/>
            </a:pPr>
            <a:r>
              <a:rPr lang="en-US" altLang="en-US" sz="1800" b="1" dirty="0" smtClean="0">
                <a:solidFill>
                  <a:schemeClr val="tx2"/>
                </a:solidFill>
                <a:latin typeface="+mn-lt"/>
              </a:rPr>
              <a:t>28.2.5</a:t>
            </a:r>
            <a:r>
              <a:rPr lang="en-US" altLang="en-US" sz="1800" dirty="0" smtClean="0">
                <a:latin typeface="+mn-lt"/>
              </a:rPr>
              <a:t> Partition Algorithm</a:t>
            </a:r>
          </a:p>
          <a:p>
            <a:pPr marL="459486" lvl="1" indent="0">
              <a:buNone/>
            </a:pPr>
            <a:r>
              <a:rPr lang="en-US" altLang="en-US" sz="1800" b="1" dirty="0" smtClean="0">
                <a:solidFill>
                  <a:schemeClr val="tx2"/>
                </a:solidFill>
                <a:latin typeface="+mn-lt"/>
              </a:rPr>
              <a:t>28.2.6</a:t>
            </a:r>
            <a:r>
              <a:rPr lang="en-US" altLang="en-US" sz="1800" dirty="0" smtClean="0">
                <a:latin typeface="+mn-lt"/>
              </a:rPr>
              <a:t> Other types of Association Rules</a:t>
            </a:r>
          </a:p>
          <a:p>
            <a:pPr marL="459486" lvl="1" indent="0">
              <a:buNone/>
            </a:pPr>
            <a:r>
              <a:rPr lang="en-US" altLang="en-US" sz="1800" b="1" dirty="0" smtClean="0">
                <a:solidFill>
                  <a:schemeClr val="tx2"/>
                </a:solidFill>
                <a:latin typeface="+mn-lt"/>
              </a:rPr>
              <a:t>28.2.7</a:t>
            </a:r>
            <a:r>
              <a:rPr lang="en-US" altLang="en-US" sz="1800" dirty="0" smtClean="0">
                <a:latin typeface="+mn-lt"/>
              </a:rPr>
              <a:t> Additional Considerations</a:t>
            </a:r>
            <a:endParaRPr lang="en-US" altLang="en-US" sz="1800" dirty="0">
              <a:latin typeface="+mn-lt"/>
            </a:endParaRPr>
          </a:p>
        </p:txBody>
      </p:sp>
    </p:spTree>
    <p:extLst>
      <p:ext uri="{BB962C8B-B14F-4D97-AF65-F5344CB8AC3E}">
        <p14:creationId xmlns:p14="http://schemas.microsoft.com/office/powerpoint/2010/main" val="27037706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28.2.4 </a:t>
            </a:r>
            <a:r>
              <a:rPr lang="en-US" altLang="en-US" dirty="0"/>
              <a:t>Frequent-Pattern Tree </a:t>
            </a:r>
            <a:r>
              <a:rPr lang="en-US" altLang="en-US" dirty="0" smtClean="0"/>
              <a:t>Algorithm</a:t>
            </a:r>
            <a:endParaRPr lang="en-US" dirty="0"/>
          </a:p>
        </p:txBody>
      </p:sp>
      <p:sp>
        <p:nvSpPr>
          <p:cNvPr id="3" name="Text Placeholder 2"/>
          <p:cNvSpPr>
            <a:spLocks noGrp="1"/>
          </p:cNvSpPr>
          <p:nvPr>
            <p:ph type="body" idx="1"/>
          </p:nvPr>
        </p:nvSpPr>
        <p:spPr>
          <a:xfrm>
            <a:off x="457200" y="1600200"/>
            <a:ext cx="7342909" cy="4525963"/>
          </a:xfrm>
        </p:spPr>
        <p:txBody>
          <a:bodyPr/>
          <a:lstStyle/>
          <a:p>
            <a:r>
              <a:rPr lang="en-US" altLang="en-US" sz="2400" dirty="0">
                <a:latin typeface="+mn-lt"/>
              </a:rPr>
              <a:t>The </a:t>
            </a:r>
            <a:r>
              <a:rPr lang="en-US" altLang="en-US" sz="2400" b="1" dirty="0">
                <a:latin typeface="+mn-lt"/>
              </a:rPr>
              <a:t>Frequent-Pattern Tree</a:t>
            </a:r>
            <a:r>
              <a:rPr lang="en-US" altLang="en-US" sz="2400" dirty="0">
                <a:latin typeface="+mn-lt"/>
              </a:rPr>
              <a:t> Algorithm reduces the total number of candidate itemsets by producing a compressed version of the database in terms of an </a:t>
            </a:r>
            <a:r>
              <a:rPr lang="en-US" altLang="en-US" sz="2400" dirty="0" smtClean="0">
                <a:latin typeface="+mn-lt"/>
              </a:rPr>
              <a:t>F</a:t>
            </a:r>
            <a:r>
              <a:rPr lang="en-US" altLang="en-US" sz="100" dirty="0" smtClean="0">
                <a:latin typeface="+mn-lt"/>
              </a:rPr>
              <a:t> </a:t>
            </a:r>
            <a:r>
              <a:rPr lang="en-US" altLang="en-US" sz="2400" dirty="0" smtClean="0">
                <a:latin typeface="+mn-lt"/>
              </a:rPr>
              <a:t>P-tree</a:t>
            </a:r>
            <a:r>
              <a:rPr lang="en-US" altLang="en-US" sz="2400" dirty="0">
                <a:latin typeface="+mn-lt"/>
              </a:rPr>
              <a:t>.</a:t>
            </a:r>
          </a:p>
          <a:p>
            <a:r>
              <a:rPr lang="en-US" altLang="en-US" sz="2400" dirty="0">
                <a:latin typeface="+mn-lt"/>
              </a:rPr>
              <a:t>The </a:t>
            </a:r>
            <a:r>
              <a:rPr lang="en-US" altLang="en-US" sz="2400" dirty="0" smtClean="0">
                <a:latin typeface="+mn-lt"/>
              </a:rPr>
              <a:t>F</a:t>
            </a:r>
            <a:r>
              <a:rPr lang="en-US" altLang="en-US" sz="100" dirty="0" smtClean="0">
                <a:latin typeface="+mn-lt"/>
              </a:rPr>
              <a:t> </a:t>
            </a:r>
            <a:r>
              <a:rPr lang="en-US" altLang="en-US" sz="2400" dirty="0" smtClean="0">
                <a:latin typeface="+mn-lt"/>
              </a:rPr>
              <a:t>P-tree </a:t>
            </a:r>
            <a:r>
              <a:rPr lang="en-US" altLang="en-US" sz="2400" dirty="0">
                <a:latin typeface="+mn-lt"/>
              </a:rPr>
              <a:t>stores relevant information and allows for the efficient discovery of frequent itemsets.</a:t>
            </a:r>
          </a:p>
          <a:p>
            <a:r>
              <a:rPr lang="en-US" altLang="en-US" sz="2400" dirty="0">
                <a:latin typeface="+mn-lt"/>
              </a:rPr>
              <a:t>The algorithm consists of two steps:</a:t>
            </a:r>
          </a:p>
          <a:p>
            <a:pPr lvl="1"/>
            <a:r>
              <a:rPr lang="en-US" altLang="en-US" sz="2400" dirty="0">
                <a:latin typeface="+mn-lt"/>
              </a:rPr>
              <a:t>Step 1 builds the </a:t>
            </a:r>
            <a:r>
              <a:rPr lang="en-US" altLang="en-US" sz="2400" dirty="0" smtClean="0">
                <a:latin typeface="+mn-lt"/>
              </a:rPr>
              <a:t>F</a:t>
            </a:r>
            <a:r>
              <a:rPr lang="en-US" altLang="en-US" sz="100" dirty="0" smtClean="0">
                <a:latin typeface="+mn-lt"/>
              </a:rPr>
              <a:t> </a:t>
            </a:r>
            <a:r>
              <a:rPr lang="en-US" altLang="en-US" sz="2400" dirty="0" smtClean="0">
                <a:latin typeface="+mn-lt"/>
              </a:rPr>
              <a:t>P-tree</a:t>
            </a:r>
            <a:r>
              <a:rPr lang="en-US" altLang="en-US" sz="2400" dirty="0">
                <a:latin typeface="+mn-lt"/>
              </a:rPr>
              <a:t>.</a:t>
            </a:r>
          </a:p>
          <a:p>
            <a:pPr lvl="1"/>
            <a:r>
              <a:rPr lang="en-US" altLang="en-US" sz="2400" dirty="0">
                <a:latin typeface="+mn-lt"/>
              </a:rPr>
              <a:t>Step 2 uses the tree to find frequent itemsets</a:t>
            </a:r>
            <a:r>
              <a:rPr lang="en-US" altLang="en-US" sz="2400" dirty="0" smtClean="0">
                <a:latin typeface="+mn-lt"/>
              </a:rPr>
              <a:t>.</a:t>
            </a:r>
            <a:endParaRPr lang="en-US" altLang="en-US" sz="2400" dirty="0">
              <a:latin typeface="+mn-lt"/>
            </a:endParaRPr>
          </a:p>
        </p:txBody>
      </p:sp>
    </p:spTree>
    <p:extLst>
      <p:ext uri="{BB962C8B-B14F-4D97-AF65-F5344CB8AC3E}">
        <p14:creationId xmlns:p14="http://schemas.microsoft.com/office/powerpoint/2010/main" val="3687333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Step 1: Building the F</a:t>
            </a:r>
            <a:r>
              <a:rPr lang="en-US" altLang="en-US" sz="100" dirty="0" smtClean="0"/>
              <a:t> </a:t>
            </a:r>
            <a:r>
              <a:rPr lang="en-US" altLang="en-US" dirty="0" smtClean="0"/>
              <a:t>P-Tree </a:t>
            </a:r>
            <a:r>
              <a:rPr lang="en-US" altLang="en-US" sz="2000" b="0" dirty="0" smtClean="0"/>
              <a:t>(1 of 2)</a:t>
            </a:r>
            <a:endParaRPr lang="en-US" sz="2000" b="0" dirty="0"/>
          </a:p>
        </p:txBody>
      </p:sp>
      <p:sp>
        <p:nvSpPr>
          <p:cNvPr id="3" name="Text Placeholder 2"/>
          <p:cNvSpPr>
            <a:spLocks noGrp="1"/>
          </p:cNvSpPr>
          <p:nvPr>
            <p:ph type="body" idx="1"/>
          </p:nvPr>
        </p:nvSpPr>
        <p:spPr>
          <a:xfrm>
            <a:off x="457200" y="1586345"/>
            <a:ext cx="8229600" cy="4525963"/>
          </a:xfrm>
        </p:spPr>
        <p:txBody>
          <a:bodyPr/>
          <a:lstStyle/>
          <a:p>
            <a:r>
              <a:rPr lang="en-US" altLang="en-US" sz="2400" dirty="0">
                <a:latin typeface="+mn-lt"/>
              </a:rPr>
              <a:t>First, frequent 1-itemsets along with the count of transactions containing each item are computed</a:t>
            </a:r>
            <a:r>
              <a:rPr lang="en-US" altLang="en-US" sz="2400" dirty="0" smtClean="0">
                <a:latin typeface="+mn-lt"/>
              </a:rPr>
              <a:t>.</a:t>
            </a:r>
            <a:endParaRPr lang="en-US" altLang="en-US" sz="2400" dirty="0">
              <a:latin typeface="+mn-lt"/>
            </a:endParaRPr>
          </a:p>
          <a:p>
            <a:r>
              <a:rPr lang="en-US" altLang="en-US" sz="2400" dirty="0">
                <a:latin typeface="+mn-lt"/>
              </a:rPr>
              <a:t>The 1-itemsets are sorted in non-increasing order.</a:t>
            </a:r>
          </a:p>
          <a:p>
            <a:r>
              <a:rPr lang="en-US" altLang="en-US" sz="2400" dirty="0">
                <a:latin typeface="+mn-lt"/>
              </a:rPr>
              <a:t>The root of the </a:t>
            </a:r>
            <a:r>
              <a:rPr lang="en-US" altLang="en-US" sz="2400" dirty="0" smtClean="0">
                <a:latin typeface="+mn-lt"/>
              </a:rPr>
              <a:t>F</a:t>
            </a:r>
            <a:r>
              <a:rPr lang="en-US" altLang="en-US" sz="100" dirty="0" smtClean="0">
                <a:latin typeface="+mn-lt"/>
              </a:rPr>
              <a:t> </a:t>
            </a:r>
            <a:r>
              <a:rPr lang="en-US" altLang="en-US" sz="2400" dirty="0" smtClean="0">
                <a:latin typeface="+mn-lt"/>
              </a:rPr>
              <a:t>P-tree </a:t>
            </a:r>
            <a:r>
              <a:rPr lang="en-US" altLang="en-US" sz="2400" dirty="0">
                <a:latin typeface="+mn-lt"/>
              </a:rPr>
              <a:t>is created with a “null” label.</a:t>
            </a:r>
          </a:p>
          <a:p>
            <a:r>
              <a:rPr lang="en-US" altLang="en-US" sz="2400" dirty="0">
                <a:latin typeface="+mn-lt"/>
              </a:rPr>
              <a:t>For each transaction T in the database, place the frequent 1-itemsets in T in sorted order. Designate T as consisting of a head and the remaining items, the tail.</a:t>
            </a:r>
          </a:p>
          <a:p>
            <a:r>
              <a:rPr lang="en-US" altLang="en-US" sz="2400" dirty="0">
                <a:latin typeface="+mn-lt"/>
              </a:rPr>
              <a:t>Insert itemset information recursively into the </a:t>
            </a:r>
            <a:r>
              <a:rPr lang="en-US" altLang="en-US" sz="2400" dirty="0" smtClean="0">
                <a:latin typeface="+mn-lt"/>
              </a:rPr>
              <a:t>F</a:t>
            </a:r>
            <a:r>
              <a:rPr lang="en-US" altLang="en-US" sz="100" dirty="0" smtClean="0">
                <a:latin typeface="+mn-lt"/>
              </a:rPr>
              <a:t> </a:t>
            </a:r>
            <a:r>
              <a:rPr lang="en-US" altLang="en-US" sz="2400" dirty="0" smtClean="0">
                <a:latin typeface="+mn-lt"/>
              </a:rPr>
              <a:t>P-tree </a:t>
            </a:r>
            <a:r>
              <a:rPr lang="en-US" altLang="en-US" sz="2400" dirty="0">
                <a:latin typeface="+mn-lt"/>
              </a:rPr>
              <a:t>as follows</a:t>
            </a:r>
            <a:r>
              <a:rPr lang="en-US" altLang="en-US" sz="2400" dirty="0" smtClean="0">
                <a:latin typeface="+mn-lt"/>
              </a:rPr>
              <a:t>:</a:t>
            </a:r>
            <a:endParaRPr lang="en-US" altLang="en-US" sz="2400" dirty="0">
              <a:latin typeface="+mn-lt"/>
            </a:endParaRPr>
          </a:p>
        </p:txBody>
      </p:sp>
    </p:spTree>
    <p:extLst>
      <p:ext uri="{BB962C8B-B14F-4D97-AF65-F5344CB8AC3E}">
        <p14:creationId xmlns:p14="http://schemas.microsoft.com/office/powerpoint/2010/main" val="41290244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Step 1: Building the F</a:t>
            </a:r>
            <a:r>
              <a:rPr lang="en-US" altLang="en-US" sz="100" dirty="0" smtClean="0"/>
              <a:t> </a:t>
            </a:r>
            <a:r>
              <a:rPr lang="en-US" altLang="en-US" dirty="0" smtClean="0"/>
              <a:t>P-Tree </a:t>
            </a:r>
            <a:r>
              <a:rPr lang="en-US" altLang="en-US" sz="2000" b="0" dirty="0" smtClean="0"/>
              <a:t>(2 of 2</a:t>
            </a:r>
            <a:r>
              <a:rPr lang="en-US" altLang="en-US" sz="2000" b="0" dirty="0"/>
              <a:t>)</a:t>
            </a:r>
            <a:endParaRPr lang="en-US" dirty="0"/>
          </a:p>
        </p:txBody>
      </p:sp>
      <p:sp>
        <p:nvSpPr>
          <p:cNvPr id="3" name="Text Placeholder 2"/>
          <p:cNvSpPr>
            <a:spLocks noGrp="1"/>
          </p:cNvSpPr>
          <p:nvPr>
            <p:ph type="body" idx="1"/>
          </p:nvPr>
        </p:nvSpPr>
        <p:spPr/>
        <p:txBody>
          <a:bodyPr/>
          <a:lstStyle/>
          <a:p>
            <a:r>
              <a:rPr lang="en-US" altLang="en-US" sz="2400" dirty="0">
                <a:latin typeface="+mn-lt"/>
              </a:rPr>
              <a:t>Insert itemset information recursively into the </a:t>
            </a:r>
            <a:r>
              <a:rPr lang="en-US" altLang="en-US" sz="2400" dirty="0" smtClean="0">
                <a:latin typeface="+mn-lt"/>
              </a:rPr>
              <a:t>F</a:t>
            </a:r>
            <a:r>
              <a:rPr lang="en-US" altLang="en-US" sz="100" dirty="0" smtClean="0">
                <a:latin typeface="+mn-lt"/>
              </a:rPr>
              <a:t> </a:t>
            </a:r>
            <a:r>
              <a:rPr lang="en-US" altLang="en-US" sz="2400" dirty="0" smtClean="0">
                <a:latin typeface="+mn-lt"/>
              </a:rPr>
              <a:t>P-tree </a:t>
            </a:r>
            <a:r>
              <a:rPr lang="en-US" altLang="en-US" sz="2400" dirty="0">
                <a:latin typeface="+mn-lt"/>
              </a:rPr>
              <a:t>as follows:</a:t>
            </a:r>
          </a:p>
          <a:p>
            <a:pPr lvl="1"/>
            <a:r>
              <a:rPr lang="en-US" altLang="en-US" sz="2400" dirty="0">
                <a:latin typeface="+mn-lt"/>
              </a:rPr>
              <a:t>if the current node, N, of the </a:t>
            </a:r>
            <a:r>
              <a:rPr lang="en-US" altLang="en-US" sz="2400" dirty="0" smtClean="0">
                <a:latin typeface="+mn-lt"/>
              </a:rPr>
              <a:t>F</a:t>
            </a:r>
            <a:r>
              <a:rPr lang="en-US" altLang="en-US" sz="100" dirty="0" smtClean="0">
                <a:latin typeface="+mn-lt"/>
              </a:rPr>
              <a:t> </a:t>
            </a:r>
            <a:r>
              <a:rPr lang="en-US" altLang="en-US" sz="2400" dirty="0" smtClean="0">
                <a:latin typeface="+mn-lt"/>
              </a:rPr>
              <a:t>P-tree </a:t>
            </a:r>
            <a:r>
              <a:rPr lang="en-US" altLang="en-US" sz="2400" dirty="0">
                <a:latin typeface="+mn-lt"/>
              </a:rPr>
              <a:t>has a child with an item name = head, increment the count associated with N by 1 else create a new node, N, with a count of 1, link N to its parent and link N with the item header table</a:t>
            </a:r>
            <a:r>
              <a:rPr lang="en-US" altLang="en-US" sz="2400" dirty="0" smtClean="0">
                <a:latin typeface="+mn-lt"/>
              </a:rPr>
              <a:t>.</a:t>
            </a:r>
            <a:endParaRPr lang="en-US" altLang="en-US" sz="2400" dirty="0">
              <a:latin typeface="+mn-lt"/>
            </a:endParaRPr>
          </a:p>
          <a:p>
            <a:pPr lvl="1"/>
            <a:r>
              <a:rPr lang="en-US" altLang="en-US" sz="2400" dirty="0">
                <a:latin typeface="+mn-lt"/>
              </a:rPr>
              <a:t>if tail is nonempty, repeat the above step using only the tail, i.e., the old head is removed and the new head is the first item from the tail and the remaining items become the new tail</a:t>
            </a:r>
            <a:r>
              <a:rPr lang="en-US" altLang="en-US" sz="2400" dirty="0" smtClean="0">
                <a:latin typeface="+mn-lt"/>
              </a:rPr>
              <a:t>.</a:t>
            </a:r>
            <a:endParaRPr lang="en-US" altLang="en-US" sz="2400" dirty="0">
              <a:latin typeface="+mn-lt"/>
            </a:endParaRPr>
          </a:p>
        </p:txBody>
      </p:sp>
    </p:spTree>
    <p:extLst>
      <p:ext uri="{BB962C8B-B14F-4D97-AF65-F5344CB8AC3E}">
        <p14:creationId xmlns:p14="http://schemas.microsoft.com/office/powerpoint/2010/main" val="35560455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Step 2: The </a:t>
            </a:r>
            <a:r>
              <a:rPr lang="en-US" altLang="en-US" dirty="0" smtClean="0"/>
              <a:t>F</a:t>
            </a:r>
            <a:r>
              <a:rPr lang="en-US" altLang="en-US" sz="100" dirty="0" smtClean="0"/>
              <a:t> </a:t>
            </a:r>
            <a:r>
              <a:rPr lang="en-US" altLang="en-US" dirty="0" smtClean="0"/>
              <a:t>P-growth </a:t>
            </a:r>
            <a:r>
              <a:rPr lang="en-US" altLang="en-US" dirty="0"/>
              <a:t>Algorithm For Finding Frequent </a:t>
            </a:r>
            <a:r>
              <a:rPr lang="en-US" altLang="en-US" dirty="0" smtClean="0"/>
              <a:t>Itemsets</a:t>
            </a:r>
            <a:endParaRPr lang="en-US" dirty="0"/>
          </a:p>
        </p:txBody>
      </p:sp>
      <p:pic>
        <p:nvPicPr>
          <p:cNvPr id="28" name="Picture 27" descr="The code has 18 lines. The lines read as follows. Line 1. Input colon F P dash tree and a minimum support semicolon mins. Line 2. Output colon frequent patterns left parenthesis itemsets right parenthesis. Line 3. procedure F P dash growth left parenthesis tree comma alpha right parenthesis semicolon. Line 4. Begin. Line 5, indented once. if tree contains a single path P then. Line 6, indented twice. for each combination comma beta comma of the nodes in the path. Line 7, indented 3 times. generate pattern left parenthesis beta union alpha right parenthesis. Line 8, indented 3 times. with support = minimum support of nodes in beta. Line 9, indented 3 times. else. Line 10, indented 4 times. for each item comma i comma in the header of the tree do. Line 11, indented 5 times. begin. Line 12, indented 6 times. generate pattern beta = left parenthesis i union alpha right parenthesis with support = i period support semicolon. Line 13, indented 6 times. construct beta's conditional pattern base semicolon. Line 14, indented 6 times. construct beta's conditional F P dash tree comma beta underscore tree semicolon. Line 15, indented 6 times. if beta underscore tree is not empty then. Line 16, indented 7 times. F P dash growth left parenthesis beta underscore tree comma beta right parenthesis semicolon. Line 17, indented 5 times. end semicolon. Line 18, indented twice. End semicolon."/>
          <p:cNvPicPr>
            <a:picLocks noChangeAspect="1"/>
          </p:cNvPicPr>
          <p:nvPr/>
        </p:nvPicPr>
        <p:blipFill>
          <a:blip r:embed="rId3"/>
          <a:stretch>
            <a:fillRect/>
          </a:stretch>
        </p:blipFill>
        <p:spPr>
          <a:xfrm>
            <a:off x="848757" y="1582144"/>
            <a:ext cx="7446486" cy="4631570"/>
          </a:xfrm>
          <a:prstGeom prst="rect">
            <a:avLst/>
          </a:prstGeom>
        </p:spPr>
      </p:pic>
    </p:spTree>
    <p:extLst>
      <p:ext uri="{BB962C8B-B14F-4D97-AF65-F5344CB8AC3E}">
        <p14:creationId xmlns:p14="http://schemas.microsoft.com/office/powerpoint/2010/main" val="12510958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28.2.5 </a:t>
            </a:r>
            <a:r>
              <a:rPr lang="en-US" altLang="en-US" dirty="0"/>
              <a:t>The Partition </a:t>
            </a:r>
            <a:r>
              <a:rPr lang="en-US" altLang="en-US" dirty="0" smtClean="0"/>
              <a:t>Algorithm</a:t>
            </a:r>
            <a:endParaRPr lang="en-US" dirty="0"/>
          </a:p>
        </p:txBody>
      </p:sp>
      <p:sp>
        <p:nvSpPr>
          <p:cNvPr id="3" name="Text Placeholder 2"/>
          <p:cNvSpPr>
            <a:spLocks noGrp="1"/>
          </p:cNvSpPr>
          <p:nvPr>
            <p:ph type="body" idx="1"/>
          </p:nvPr>
        </p:nvSpPr>
        <p:spPr>
          <a:xfrm>
            <a:off x="457200" y="1568116"/>
            <a:ext cx="8229600" cy="4768515"/>
          </a:xfrm>
        </p:spPr>
        <p:txBody>
          <a:bodyPr/>
          <a:lstStyle/>
          <a:p>
            <a:r>
              <a:rPr lang="en-US" altLang="en-US" sz="2400" dirty="0">
                <a:latin typeface="+mn-lt"/>
              </a:rPr>
              <a:t>Divide the database into non-overlapping subsets. </a:t>
            </a:r>
          </a:p>
          <a:p>
            <a:r>
              <a:rPr lang="en-US" altLang="en-US" sz="2400" dirty="0">
                <a:latin typeface="+mn-lt"/>
              </a:rPr>
              <a:t>Treat each subset as a separate database where each subset fits entirely into main memory.</a:t>
            </a:r>
          </a:p>
          <a:p>
            <a:r>
              <a:rPr lang="en-US" altLang="en-US" sz="2400" dirty="0">
                <a:latin typeface="+mn-lt"/>
              </a:rPr>
              <a:t>Apply the Apriori algorithm to each partition.</a:t>
            </a:r>
          </a:p>
          <a:p>
            <a:r>
              <a:rPr lang="en-US" altLang="en-US" sz="2400" dirty="0">
                <a:latin typeface="+mn-lt"/>
              </a:rPr>
              <a:t>Take the </a:t>
            </a:r>
            <a:r>
              <a:rPr lang="en-US" altLang="en-US" sz="2400" b="1" dirty="0">
                <a:solidFill>
                  <a:schemeClr val="bg2"/>
                </a:solidFill>
                <a:latin typeface="+mn-lt"/>
              </a:rPr>
              <a:t>union of all frequent itemsets </a:t>
            </a:r>
            <a:r>
              <a:rPr lang="en-US" altLang="en-US" sz="2400" dirty="0">
                <a:latin typeface="+mn-lt"/>
              </a:rPr>
              <a:t>from each partition.</a:t>
            </a:r>
          </a:p>
          <a:p>
            <a:r>
              <a:rPr lang="en-US" altLang="en-US" sz="2400" dirty="0">
                <a:latin typeface="+mn-lt"/>
              </a:rPr>
              <a:t>These itemsets form the global candidate frequent itemsets for the entire database.</a:t>
            </a:r>
          </a:p>
          <a:p>
            <a:r>
              <a:rPr lang="en-US" altLang="en-US" sz="2400" dirty="0">
                <a:latin typeface="+mn-lt"/>
              </a:rPr>
              <a:t>Verify the global set of itemsets by having their actual support measured for the entire database</a:t>
            </a:r>
            <a:r>
              <a:rPr lang="en-US" altLang="en-US" sz="2400" dirty="0" smtClean="0">
                <a:latin typeface="+mn-lt"/>
              </a:rPr>
              <a:t>.</a:t>
            </a:r>
            <a:endParaRPr lang="en-US" altLang="en-US" sz="2400" dirty="0">
              <a:latin typeface="+mn-lt"/>
            </a:endParaRPr>
          </a:p>
        </p:txBody>
      </p:sp>
    </p:spTree>
    <p:extLst>
      <p:ext uri="{BB962C8B-B14F-4D97-AF65-F5344CB8AC3E}">
        <p14:creationId xmlns:p14="http://schemas.microsoft.com/office/powerpoint/2010/main" val="12853740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Association Rules among hierarchies </a:t>
            </a:r>
            <a:r>
              <a:rPr lang="en-US" altLang="en-US" sz="2000" b="0" dirty="0"/>
              <a:t>(</a:t>
            </a:r>
            <a:r>
              <a:rPr lang="en-US" altLang="en-US" sz="2000" b="0" dirty="0" smtClean="0"/>
              <a:t>1 of 3)</a:t>
            </a:r>
            <a:endParaRPr lang="en-US" sz="2000" b="0" dirty="0"/>
          </a:p>
        </p:txBody>
      </p:sp>
      <p:sp>
        <p:nvSpPr>
          <p:cNvPr id="3" name="Text Placeholder 2"/>
          <p:cNvSpPr>
            <a:spLocks noGrp="1"/>
          </p:cNvSpPr>
          <p:nvPr>
            <p:ph type="body" idx="1"/>
          </p:nvPr>
        </p:nvSpPr>
        <p:spPr/>
        <p:txBody>
          <a:bodyPr/>
          <a:lstStyle/>
          <a:p>
            <a:r>
              <a:rPr lang="en-US" altLang="en-US" sz="2400" dirty="0">
                <a:latin typeface="+mn-lt"/>
              </a:rPr>
              <a:t>Certain types of associations occur among hierarchies of items</a:t>
            </a:r>
            <a:r>
              <a:rPr lang="en-US" altLang="en-US" sz="2400" dirty="0" smtClean="0">
                <a:latin typeface="+mn-lt"/>
              </a:rPr>
              <a:t>.</a:t>
            </a:r>
            <a:endParaRPr lang="en-US" altLang="en-US" sz="2400" dirty="0">
              <a:latin typeface="+mn-lt"/>
            </a:endParaRPr>
          </a:p>
          <a:p>
            <a:r>
              <a:rPr lang="en-US" altLang="en-US" sz="2400" dirty="0">
                <a:latin typeface="+mn-lt"/>
              </a:rPr>
              <a:t>For example, foods in a supermarket, items in a department store, or articles in a sports shop can be categorized into classes and subclasses that give rise to hierarchies</a:t>
            </a:r>
            <a:r>
              <a:rPr lang="en-US" altLang="en-US" sz="2400" dirty="0" smtClean="0">
                <a:latin typeface="+mn-lt"/>
              </a:rPr>
              <a:t>.</a:t>
            </a:r>
            <a:endParaRPr lang="en-US" altLang="en-US" sz="2400" dirty="0">
              <a:latin typeface="+mn-lt"/>
            </a:endParaRPr>
          </a:p>
          <a:p>
            <a:r>
              <a:rPr lang="en-US" altLang="en-US" sz="2400" dirty="0">
                <a:latin typeface="+mn-lt"/>
              </a:rPr>
              <a:t>Figure 28.3 shows the taxonomy of items in a supermarket, with two hierarchies—beverages and desserts</a:t>
            </a:r>
            <a:r>
              <a:rPr lang="en-US" altLang="en-US" sz="2400" dirty="0" smtClean="0">
                <a:latin typeface="+mn-lt"/>
              </a:rPr>
              <a:t>.</a:t>
            </a:r>
            <a:endParaRPr lang="en-US" altLang="en-US" sz="2400" dirty="0">
              <a:latin typeface="+mn-lt"/>
            </a:endParaRPr>
          </a:p>
        </p:txBody>
      </p:sp>
    </p:spTree>
    <p:extLst>
      <p:ext uri="{BB962C8B-B14F-4D97-AF65-F5344CB8AC3E}">
        <p14:creationId xmlns:p14="http://schemas.microsoft.com/office/powerpoint/2010/main" val="5860563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Association Rules among hierarchies </a:t>
            </a:r>
            <a:r>
              <a:rPr lang="en-US" altLang="en-US" sz="2000" b="0" dirty="0" smtClean="0"/>
              <a:t>(2 </a:t>
            </a:r>
            <a:r>
              <a:rPr lang="en-US" altLang="en-US" sz="2000" b="0" dirty="0"/>
              <a:t>of 3)</a:t>
            </a:r>
            <a:endParaRPr lang="en-US" dirty="0"/>
          </a:p>
        </p:txBody>
      </p:sp>
      <p:sp>
        <p:nvSpPr>
          <p:cNvPr id="3" name="Text Placeholder 2"/>
          <p:cNvSpPr>
            <a:spLocks noGrp="1"/>
          </p:cNvSpPr>
          <p:nvPr>
            <p:ph type="body" idx="1"/>
          </p:nvPr>
        </p:nvSpPr>
        <p:spPr>
          <a:xfrm>
            <a:off x="457200" y="1600201"/>
            <a:ext cx="8229600" cy="523568"/>
          </a:xfrm>
        </p:spPr>
        <p:txBody>
          <a:bodyPr/>
          <a:lstStyle/>
          <a:p>
            <a:pPr marL="0" indent="0">
              <a:buNone/>
            </a:pPr>
            <a:r>
              <a:rPr lang="en-US" altLang="en-US" sz="2400" b="1" dirty="0">
                <a:latin typeface="+mn-lt"/>
              </a:rPr>
              <a:t>Figure </a:t>
            </a:r>
            <a:r>
              <a:rPr lang="en-US" altLang="en-US" sz="2400" b="1" dirty="0" smtClean="0">
                <a:latin typeface="+mn-lt"/>
              </a:rPr>
              <a:t>28.3</a:t>
            </a:r>
            <a:r>
              <a:rPr lang="en-US" altLang="en-US" sz="2400" dirty="0" smtClean="0">
                <a:latin typeface="+mn-lt"/>
              </a:rPr>
              <a:t> Taxonomy </a:t>
            </a:r>
            <a:r>
              <a:rPr lang="en-US" altLang="en-US" sz="2400" dirty="0">
                <a:latin typeface="+mn-lt"/>
              </a:rPr>
              <a:t>of items in a supermarket</a:t>
            </a:r>
            <a:r>
              <a:rPr lang="en-US" altLang="en-US" sz="2400" dirty="0" smtClean="0">
                <a:latin typeface="+mn-lt"/>
              </a:rPr>
              <a:t>.</a:t>
            </a:r>
            <a:endParaRPr lang="en-US" altLang="en-US" sz="2400" dirty="0">
              <a:latin typeface="+mn-lt"/>
            </a:endParaRPr>
          </a:p>
        </p:txBody>
      </p:sp>
      <p:pic>
        <p:nvPicPr>
          <p:cNvPr id="5" name="Picture 2" descr="Two hierarchy charts with beverages and desserts as top nodes, illustrate taxonomy of items in a supermarket. Hierarchy chart with beverages as top node is as follows: Carbonated and noncarbonated come under beverages. Colas, clear drinks and mixed drinks come under carbonated. Bottled juices, bottled water and wine coolers come under noncarbonated. Orange, apple and others come under bottled juices. Plain and clear come under bottled water. Hierarchy chart with desserts as top node is as follows: ice cream, baked and frozen yogurt come under desserts. Rich cream and two other options come under ice cream. Three options come under baked. Reduce and healthy come under frozen yogurt."/>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81677" y="2384382"/>
            <a:ext cx="5580646" cy="375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30640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Association Rules among hierarchies </a:t>
            </a:r>
            <a:r>
              <a:rPr lang="en-US" altLang="en-US" sz="2000" b="0" dirty="0" smtClean="0"/>
              <a:t>(3 </a:t>
            </a:r>
            <a:r>
              <a:rPr lang="en-US" altLang="en-US" sz="2000" b="0" dirty="0"/>
              <a:t>of 3)</a:t>
            </a:r>
            <a:endParaRPr lang="en-US" dirty="0"/>
          </a:p>
        </p:txBody>
      </p:sp>
      <p:sp>
        <p:nvSpPr>
          <p:cNvPr id="3" name="Text Placeholder 2"/>
          <p:cNvSpPr>
            <a:spLocks noGrp="1"/>
          </p:cNvSpPr>
          <p:nvPr>
            <p:ph type="body" idx="1"/>
          </p:nvPr>
        </p:nvSpPr>
        <p:spPr>
          <a:xfrm>
            <a:off x="457200" y="1600200"/>
            <a:ext cx="8229600" cy="2658216"/>
          </a:xfrm>
        </p:spPr>
        <p:txBody>
          <a:bodyPr/>
          <a:lstStyle/>
          <a:p>
            <a:pPr>
              <a:defRPr/>
            </a:pPr>
            <a:r>
              <a:rPr lang="en-US" altLang="en-US" sz="2400" dirty="0">
                <a:latin typeface="+mn-lt"/>
              </a:rPr>
              <a:t>The entire groups may not produce associations of the </a:t>
            </a:r>
            <a:r>
              <a:rPr lang="en-US" altLang="en-US" sz="2400" dirty="0" smtClean="0">
                <a:latin typeface="+mn-lt"/>
              </a:rPr>
              <a:t>form</a:t>
            </a:r>
            <a:endParaRPr lang="en-US" altLang="en-US" sz="2400" dirty="0">
              <a:latin typeface="+mn-lt"/>
            </a:endParaRPr>
          </a:p>
          <a:p>
            <a:pPr lvl="1">
              <a:defRPr/>
            </a:pPr>
            <a:r>
              <a:rPr lang="en-US" altLang="en-US" sz="2400" dirty="0">
                <a:latin typeface="+mn-lt"/>
              </a:rPr>
              <a:t>beverages</a:t>
            </a:r>
            <a:r>
              <a:rPr lang="en-US" altLang="en-US" sz="1000" dirty="0">
                <a:solidFill>
                  <a:schemeClr val="bg1"/>
                </a:solidFill>
                <a:latin typeface="+mn-lt"/>
              </a:rPr>
              <a:t> </a:t>
            </a:r>
            <a:r>
              <a:rPr lang="en-US" altLang="en-US" sz="1000" dirty="0" smtClean="0">
                <a:solidFill>
                  <a:schemeClr val="bg1"/>
                </a:solidFill>
                <a:latin typeface="+mn-lt"/>
              </a:rPr>
              <a:t>implies</a:t>
            </a:r>
            <a:r>
              <a:rPr lang="en-US" altLang="en-US" sz="2400" dirty="0" smtClean="0">
                <a:solidFill>
                  <a:schemeClr val="bg1"/>
                </a:solidFill>
                <a:latin typeface="+mn-lt"/>
              </a:rPr>
              <a:t> </a:t>
            </a:r>
            <a:r>
              <a:rPr lang="en-US" altLang="en-US" sz="2400" dirty="0" smtClean="0">
                <a:latin typeface="+mn-lt"/>
              </a:rPr>
              <a:t>desserts</a:t>
            </a:r>
            <a:r>
              <a:rPr lang="en-US" altLang="en-US" sz="2400" dirty="0">
                <a:latin typeface="+mn-lt"/>
              </a:rPr>
              <a:t>, or desserts </a:t>
            </a:r>
            <a:r>
              <a:rPr lang="en-US" altLang="en-US" sz="1000" dirty="0" smtClean="0">
                <a:solidFill>
                  <a:schemeClr val="bg1"/>
                </a:solidFill>
                <a:latin typeface="+mn-lt"/>
              </a:rPr>
              <a:t>implies</a:t>
            </a:r>
            <a:r>
              <a:rPr lang="en-US" altLang="en-US" sz="2400" dirty="0" smtClean="0">
                <a:latin typeface="+mn-lt"/>
              </a:rPr>
              <a:t> </a:t>
            </a:r>
            <a:r>
              <a:rPr lang="en-US" altLang="en-US" sz="2400" dirty="0">
                <a:latin typeface="+mn-lt"/>
              </a:rPr>
              <a:t>beverages.</a:t>
            </a:r>
          </a:p>
          <a:p>
            <a:pPr>
              <a:defRPr/>
            </a:pPr>
            <a:r>
              <a:rPr lang="en-US" altLang="en-US" sz="2400" dirty="0">
                <a:latin typeface="+mn-lt"/>
              </a:rPr>
              <a:t>However, associations of the </a:t>
            </a:r>
            <a:r>
              <a:rPr lang="en-US" altLang="en-US" sz="2400" dirty="0" smtClean="0">
                <a:latin typeface="+mn-lt"/>
              </a:rPr>
              <a:t>type</a:t>
            </a:r>
            <a:endParaRPr lang="en-US" altLang="en-US" sz="2400" dirty="0">
              <a:latin typeface="+mn-lt"/>
            </a:endParaRPr>
          </a:p>
          <a:p>
            <a:pPr marL="741600" lvl="1" indent="-284400">
              <a:buFont typeface="Arial" panose="020B0604020202020204" pitchFamily="34" charset="0"/>
              <a:buChar char="–"/>
              <a:defRPr/>
            </a:pPr>
            <a:r>
              <a:rPr lang="en-US" altLang="en-US" sz="2400" dirty="0">
                <a:latin typeface="+mn-lt"/>
              </a:rPr>
              <a:t>Healthy-brand frozen yogurt </a:t>
            </a:r>
            <a:r>
              <a:rPr lang="en-US" altLang="en-US" sz="1000" dirty="0" smtClean="0">
                <a:solidFill>
                  <a:schemeClr val="bg1"/>
                </a:solidFill>
                <a:latin typeface="+mn-lt"/>
              </a:rPr>
              <a:t>implies</a:t>
            </a:r>
            <a:r>
              <a:rPr lang="en-US" altLang="en-US" sz="2400" dirty="0" smtClean="0">
                <a:latin typeface="+mn-lt"/>
              </a:rPr>
              <a:t> </a:t>
            </a:r>
            <a:r>
              <a:rPr lang="en-US" altLang="en-US" sz="2400" dirty="0">
                <a:latin typeface="+mn-lt"/>
              </a:rPr>
              <a:t>bottled water, </a:t>
            </a:r>
            <a:r>
              <a:rPr lang="en-US" altLang="en-US" sz="2400" dirty="0" smtClean="0">
                <a:latin typeface="+mn-lt"/>
              </a:rPr>
              <a:t>or Rich </a:t>
            </a:r>
            <a:r>
              <a:rPr lang="en-US" altLang="en-US" sz="2400" dirty="0">
                <a:latin typeface="+mn-lt"/>
              </a:rPr>
              <a:t>cream-brand ice cream </a:t>
            </a:r>
            <a:r>
              <a:rPr lang="en-US" altLang="en-US" sz="1000" dirty="0" smtClean="0">
                <a:solidFill>
                  <a:schemeClr val="bg1"/>
                </a:solidFill>
                <a:latin typeface="+mn-lt"/>
              </a:rPr>
              <a:t>implies</a:t>
            </a:r>
            <a:r>
              <a:rPr lang="en-US" altLang="en-US" sz="2400" dirty="0" smtClean="0">
                <a:latin typeface="+mn-lt"/>
              </a:rPr>
              <a:t> </a:t>
            </a:r>
            <a:r>
              <a:rPr lang="en-US" altLang="en-US" sz="2400" dirty="0">
                <a:latin typeface="+mn-lt"/>
              </a:rPr>
              <a:t>wine </a:t>
            </a:r>
            <a:r>
              <a:rPr lang="en-US" altLang="en-US" sz="2400" dirty="0" smtClean="0">
                <a:latin typeface="+mn-lt"/>
              </a:rPr>
              <a:t>cooler</a:t>
            </a:r>
            <a:endParaRPr lang="en-US" altLang="en-US" sz="2400" dirty="0">
              <a:latin typeface="+mn-lt"/>
            </a:endParaRPr>
          </a:p>
        </p:txBody>
      </p:sp>
      <p:sp>
        <p:nvSpPr>
          <p:cNvPr id="4" name="Text Placeholder 3"/>
          <p:cNvSpPr>
            <a:spLocks noGrp="1"/>
          </p:cNvSpPr>
          <p:nvPr>
            <p:ph type="body" idx="2"/>
          </p:nvPr>
        </p:nvSpPr>
        <p:spPr>
          <a:xfrm>
            <a:off x="457200" y="4268257"/>
            <a:ext cx="8229600" cy="929149"/>
          </a:xfrm>
        </p:spPr>
        <p:txBody>
          <a:bodyPr/>
          <a:lstStyle/>
          <a:p>
            <a:pPr marL="0" indent="0">
              <a:buNone/>
            </a:pPr>
            <a:r>
              <a:rPr lang="en-US" altLang="en-US" sz="2400" dirty="0">
                <a:latin typeface="+mn-lt"/>
              </a:rPr>
              <a:t>may produce enough confidence and support to be valid association rules</a:t>
            </a:r>
            <a:r>
              <a:rPr lang="en-US" altLang="en-US" sz="2400" dirty="0" smtClean="0">
                <a:latin typeface="+mn-lt"/>
              </a:rPr>
              <a:t>.</a:t>
            </a:r>
            <a:endParaRPr lang="en-US" altLang="en-US" sz="2400" dirty="0">
              <a:latin typeface="+mn-lt"/>
            </a:endParaRPr>
          </a:p>
        </p:txBody>
      </p:sp>
      <p:graphicFrame>
        <p:nvGraphicFramePr>
          <p:cNvPr id="5" name="Object 4" descr="implies"/>
          <p:cNvGraphicFramePr>
            <a:graphicFrameLocks noChangeAspect="1"/>
          </p:cNvGraphicFramePr>
          <p:nvPr>
            <p:extLst>
              <p:ext uri="{D42A27DB-BD31-4B8C-83A1-F6EECF244321}">
                <p14:modId xmlns:p14="http://schemas.microsoft.com/office/powerpoint/2010/main" val="97592475"/>
              </p:ext>
            </p:extLst>
          </p:nvPr>
        </p:nvGraphicFramePr>
        <p:xfrm>
          <a:off x="2769904" y="2544295"/>
          <a:ext cx="433865" cy="347093"/>
        </p:xfrm>
        <a:graphic>
          <a:graphicData uri="http://schemas.openxmlformats.org/presentationml/2006/ole">
            <mc:AlternateContent xmlns:mc="http://schemas.openxmlformats.org/markup-compatibility/2006">
              <mc:Choice xmlns:v="urn:schemas-microsoft-com:vml" Requires="v">
                <p:oleObj spid="_x0000_s5314" name="Equation" r:id="rId3" imgW="190440" imgH="152280" progId="Equation.DSMT4">
                  <p:embed/>
                </p:oleObj>
              </mc:Choice>
              <mc:Fallback>
                <p:oleObj name="Equation" r:id="rId3" imgW="190440" imgH="152280" progId="Equation.DSMT4">
                  <p:embed/>
                  <p:pic>
                    <p:nvPicPr>
                      <p:cNvPr id="4" name="Object 3"/>
                      <p:cNvPicPr/>
                      <p:nvPr/>
                    </p:nvPicPr>
                    <p:blipFill>
                      <a:blip r:embed="rId4"/>
                      <a:stretch>
                        <a:fillRect/>
                      </a:stretch>
                    </p:blipFill>
                    <p:spPr>
                      <a:xfrm>
                        <a:off x="2769904" y="2544295"/>
                        <a:ext cx="433865" cy="347093"/>
                      </a:xfrm>
                      <a:prstGeom prst="rect">
                        <a:avLst/>
                      </a:prstGeom>
                    </p:spPr>
                  </p:pic>
                </p:oleObj>
              </mc:Fallback>
            </mc:AlternateContent>
          </a:graphicData>
        </a:graphic>
      </p:graphicFrame>
      <p:graphicFrame>
        <p:nvGraphicFramePr>
          <p:cNvPr id="6" name="Object 5" descr="implies"/>
          <p:cNvGraphicFramePr>
            <a:graphicFrameLocks noChangeAspect="1"/>
          </p:cNvGraphicFramePr>
          <p:nvPr>
            <p:extLst>
              <p:ext uri="{D42A27DB-BD31-4B8C-83A1-F6EECF244321}">
                <p14:modId xmlns:p14="http://schemas.microsoft.com/office/powerpoint/2010/main" val="709510579"/>
              </p:ext>
            </p:extLst>
          </p:nvPr>
        </p:nvGraphicFramePr>
        <p:xfrm>
          <a:off x="6130725" y="2539190"/>
          <a:ext cx="433865" cy="347093"/>
        </p:xfrm>
        <a:graphic>
          <a:graphicData uri="http://schemas.openxmlformats.org/presentationml/2006/ole">
            <mc:AlternateContent xmlns:mc="http://schemas.openxmlformats.org/markup-compatibility/2006">
              <mc:Choice xmlns:v="urn:schemas-microsoft-com:vml" Requires="v">
                <p:oleObj spid="_x0000_s5315" name="Equation" r:id="rId5" imgW="190440" imgH="152280" progId="Equation.DSMT4">
                  <p:embed/>
                </p:oleObj>
              </mc:Choice>
              <mc:Fallback>
                <p:oleObj name="Equation" r:id="rId5" imgW="190440" imgH="152280" progId="Equation.DSMT4">
                  <p:embed/>
                  <p:pic>
                    <p:nvPicPr>
                      <p:cNvPr id="5" name="Object 4"/>
                      <p:cNvPicPr/>
                      <p:nvPr/>
                    </p:nvPicPr>
                    <p:blipFill>
                      <a:blip r:embed="rId6"/>
                      <a:stretch>
                        <a:fillRect/>
                      </a:stretch>
                    </p:blipFill>
                    <p:spPr>
                      <a:xfrm>
                        <a:off x="6130725" y="2539190"/>
                        <a:ext cx="433865" cy="347093"/>
                      </a:xfrm>
                      <a:prstGeom prst="rect">
                        <a:avLst/>
                      </a:prstGeom>
                    </p:spPr>
                  </p:pic>
                </p:oleObj>
              </mc:Fallback>
            </mc:AlternateContent>
          </a:graphicData>
        </a:graphic>
      </p:graphicFrame>
      <p:graphicFrame>
        <p:nvGraphicFramePr>
          <p:cNvPr id="7" name="Object 6" descr="implies"/>
          <p:cNvGraphicFramePr>
            <a:graphicFrameLocks noChangeAspect="1"/>
          </p:cNvGraphicFramePr>
          <p:nvPr>
            <p:extLst>
              <p:ext uri="{D42A27DB-BD31-4B8C-83A1-F6EECF244321}">
                <p14:modId xmlns:p14="http://schemas.microsoft.com/office/powerpoint/2010/main" val="3234653332"/>
              </p:ext>
            </p:extLst>
          </p:nvPr>
        </p:nvGraphicFramePr>
        <p:xfrm>
          <a:off x="5163908" y="3541642"/>
          <a:ext cx="433865" cy="347093"/>
        </p:xfrm>
        <a:graphic>
          <a:graphicData uri="http://schemas.openxmlformats.org/presentationml/2006/ole">
            <mc:AlternateContent xmlns:mc="http://schemas.openxmlformats.org/markup-compatibility/2006">
              <mc:Choice xmlns:v="urn:schemas-microsoft-com:vml" Requires="v">
                <p:oleObj spid="_x0000_s5316" name="Equation" r:id="rId7" imgW="190440" imgH="152280" progId="Equation.DSMT4">
                  <p:embed/>
                </p:oleObj>
              </mc:Choice>
              <mc:Fallback>
                <p:oleObj name="Equation" r:id="rId7" imgW="190440" imgH="152280" progId="Equation.DSMT4">
                  <p:embed/>
                  <p:pic>
                    <p:nvPicPr>
                      <p:cNvPr id="6" name="Object 5"/>
                      <p:cNvPicPr/>
                      <p:nvPr/>
                    </p:nvPicPr>
                    <p:blipFill>
                      <a:blip r:embed="rId6"/>
                      <a:stretch>
                        <a:fillRect/>
                      </a:stretch>
                    </p:blipFill>
                    <p:spPr>
                      <a:xfrm>
                        <a:off x="5163908" y="3541642"/>
                        <a:ext cx="433865" cy="347093"/>
                      </a:xfrm>
                      <a:prstGeom prst="rect">
                        <a:avLst/>
                      </a:prstGeom>
                    </p:spPr>
                  </p:pic>
                </p:oleObj>
              </mc:Fallback>
            </mc:AlternateContent>
          </a:graphicData>
        </a:graphic>
      </p:graphicFrame>
      <p:graphicFrame>
        <p:nvGraphicFramePr>
          <p:cNvPr id="8" name="Object 7" descr="implies"/>
          <p:cNvGraphicFramePr>
            <a:graphicFrameLocks noChangeAspect="1"/>
          </p:cNvGraphicFramePr>
          <p:nvPr>
            <p:extLst>
              <p:ext uri="{D42A27DB-BD31-4B8C-83A1-F6EECF244321}">
                <p14:modId xmlns:p14="http://schemas.microsoft.com/office/powerpoint/2010/main" val="1728765810"/>
              </p:ext>
            </p:extLst>
          </p:nvPr>
        </p:nvGraphicFramePr>
        <p:xfrm>
          <a:off x="4507832" y="3911323"/>
          <a:ext cx="433865" cy="347093"/>
        </p:xfrm>
        <a:graphic>
          <a:graphicData uri="http://schemas.openxmlformats.org/presentationml/2006/ole">
            <mc:AlternateContent xmlns:mc="http://schemas.openxmlformats.org/markup-compatibility/2006">
              <mc:Choice xmlns:v="urn:schemas-microsoft-com:vml" Requires="v">
                <p:oleObj spid="_x0000_s5317" name="Equation" r:id="rId8" imgW="190440" imgH="152280" progId="Equation.DSMT4">
                  <p:embed/>
                </p:oleObj>
              </mc:Choice>
              <mc:Fallback>
                <p:oleObj name="Equation" r:id="rId8" imgW="190440" imgH="152280" progId="Equation.DSMT4">
                  <p:embed/>
                  <p:pic>
                    <p:nvPicPr>
                      <p:cNvPr id="7" name="Object 6"/>
                      <p:cNvPicPr/>
                      <p:nvPr/>
                    </p:nvPicPr>
                    <p:blipFill>
                      <a:blip r:embed="rId9"/>
                      <a:stretch>
                        <a:fillRect/>
                      </a:stretch>
                    </p:blipFill>
                    <p:spPr>
                      <a:xfrm>
                        <a:off x="4507832" y="3911323"/>
                        <a:ext cx="433865" cy="347093"/>
                      </a:xfrm>
                      <a:prstGeom prst="rect">
                        <a:avLst/>
                      </a:prstGeom>
                    </p:spPr>
                  </p:pic>
                </p:oleObj>
              </mc:Fallback>
            </mc:AlternateContent>
          </a:graphicData>
        </a:graphic>
      </p:graphicFrame>
    </p:spTree>
    <p:extLst>
      <p:ext uri="{BB962C8B-B14F-4D97-AF65-F5344CB8AC3E}">
        <p14:creationId xmlns:p14="http://schemas.microsoft.com/office/powerpoint/2010/main" val="3406362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Multi-dimensional Association </a:t>
            </a:r>
            <a:r>
              <a:rPr lang="en-US" altLang="en-US" dirty="0" smtClean="0"/>
              <a:t>Rules</a:t>
            </a:r>
            <a:endParaRPr lang="en-US" dirty="0"/>
          </a:p>
        </p:txBody>
      </p:sp>
      <p:sp>
        <p:nvSpPr>
          <p:cNvPr id="3" name="Text Placeholder 2"/>
          <p:cNvSpPr>
            <a:spLocks noGrp="1"/>
          </p:cNvSpPr>
          <p:nvPr>
            <p:ph type="body" idx="1"/>
          </p:nvPr>
        </p:nvSpPr>
        <p:spPr/>
        <p:txBody>
          <a:bodyPr/>
          <a:lstStyle/>
          <a:p>
            <a:r>
              <a:rPr lang="en-US" altLang="en-US" sz="2400" dirty="0">
                <a:latin typeface="+mn-lt"/>
              </a:rPr>
              <a:t>The following rule is an example of including the label of the </a:t>
            </a:r>
            <a:r>
              <a:rPr lang="en-US" altLang="en-US" sz="2400" b="1" dirty="0">
                <a:solidFill>
                  <a:schemeClr val="bg2"/>
                </a:solidFill>
                <a:latin typeface="+mn-lt"/>
              </a:rPr>
              <a:t>single dimension</a:t>
            </a:r>
            <a:r>
              <a:rPr lang="en-US" altLang="en-US" sz="2400" b="1" dirty="0" smtClean="0">
                <a:solidFill>
                  <a:schemeClr val="bg2"/>
                </a:solidFill>
                <a:latin typeface="+mn-lt"/>
              </a:rPr>
              <a:t>:</a:t>
            </a:r>
            <a:endParaRPr lang="en-US" altLang="en-US" sz="2400" b="1" dirty="0">
              <a:solidFill>
                <a:schemeClr val="bg2"/>
              </a:solidFill>
              <a:latin typeface="+mn-lt"/>
            </a:endParaRPr>
          </a:p>
          <a:p>
            <a:pPr lvl="1"/>
            <a:r>
              <a:rPr lang="en-US" altLang="en-US" sz="2400" dirty="0">
                <a:latin typeface="+mn-lt"/>
              </a:rPr>
              <a:t>Items_bought(milk) </a:t>
            </a:r>
            <a:r>
              <a:rPr lang="en-US" altLang="en-US" sz="1000" dirty="0" smtClean="0">
                <a:solidFill>
                  <a:schemeClr val="bg1"/>
                </a:solidFill>
                <a:latin typeface="+mn-lt"/>
              </a:rPr>
              <a:t>implies</a:t>
            </a:r>
            <a:r>
              <a:rPr lang="en-US" altLang="en-US" sz="2400" dirty="0" smtClean="0">
                <a:latin typeface="+mn-lt"/>
              </a:rPr>
              <a:t> </a:t>
            </a:r>
            <a:r>
              <a:rPr lang="en-US" altLang="en-US" sz="2400" dirty="0">
                <a:latin typeface="+mn-lt"/>
              </a:rPr>
              <a:t>Items_bought(juice</a:t>
            </a:r>
            <a:r>
              <a:rPr lang="en-US" altLang="en-US" sz="2400" dirty="0" smtClean="0">
                <a:latin typeface="+mn-lt"/>
              </a:rPr>
              <a:t>).</a:t>
            </a:r>
            <a:endParaRPr lang="en-US" altLang="en-US" sz="2400" dirty="0">
              <a:latin typeface="+mn-lt"/>
            </a:endParaRPr>
          </a:p>
          <a:p>
            <a:r>
              <a:rPr lang="en-US" altLang="en-US" sz="2400" dirty="0">
                <a:latin typeface="+mn-lt"/>
              </a:rPr>
              <a:t>It may be of interest to find association rules that involve multiple dimensions, for example,</a:t>
            </a:r>
          </a:p>
          <a:p>
            <a:pPr lvl="1"/>
            <a:r>
              <a:rPr lang="en-US" altLang="en-US" sz="2400" dirty="0" smtClean="0">
                <a:latin typeface="+mn-lt"/>
              </a:rPr>
              <a:t>Time(6:30</a:t>
            </a:r>
            <a:r>
              <a:rPr lang="en-US" altLang="en-US" sz="2400" dirty="0">
                <a:latin typeface="+mn-lt"/>
              </a:rPr>
              <a:t>...8:00) </a:t>
            </a:r>
            <a:r>
              <a:rPr lang="en-US" altLang="en-US" sz="1000" dirty="0" smtClean="0">
                <a:solidFill>
                  <a:schemeClr val="bg1"/>
                </a:solidFill>
                <a:latin typeface="+mn-lt"/>
              </a:rPr>
              <a:t>implies</a:t>
            </a:r>
            <a:r>
              <a:rPr lang="en-US" altLang="en-US" sz="2400" dirty="0" smtClean="0">
                <a:latin typeface="+mn-lt"/>
              </a:rPr>
              <a:t> </a:t>
            </a:r>
            <a:r>
              <a:rPr lang="en-US" altLang="en-US" sz="2400" dirty="0">
                <a:latin typeface="+mn-lt"/>
              </a:rPr>
              <a:t>Items_bought(milk</a:t>
            </a:r>
            <a:r>
              <a:rPr lang="en-US" altLang="en-US" sz="2400" dirty="0" smtClean="0">
                <a:latin typeface="+mn-lt"/>
              </a:rPr>
              <a:t>).</a:t>
            </a:r>
            <a:endParaRPr lang="en-US" altLang="en-US" sz="2400" dirty="0">
              <a:latin typeface="+mn-lt"/>
            </a:endParaRPr>
          </a:p>
          <a:p>
            <a:r>
              <a:rPr lang="en-US" altLang="en-US" sz="2400" dirty="0">
                <a:latin typeface="+mn-lt"/>
              </a:rPr>
              <a:t>Rules like these are called </a:t>
            </a:r>
            <a:r>
              <a:rPr lang="en-US" altLang="en-US" sz="2400" b="1" dirty="0">
                <a:solidFill>
                  <a:schemeClr val="bg2"/>
                </a:solidFill>
                <a:latin typeface="+mn-lt"/>
              </a:rPr>
              <a:t>multidimensional association rules. </a:t>
            </a:r>
            <a:r>
              <a:rPr lang="en-US" altLang="en-US" sz="2400" dirty="0">
                <a:latin typeface="+mn-lt"/>
              </a:rPr>
              <a:t>The dimensions represent attributes of records of a file or, in terms of relations, columns of rows of a relation, and can be categorical or </a:t>
            </a:r>
            <a:r>
              <a:rPr lang="en-US" altLang="en-US" sz="2400" dirty="0" smtClean="0">
                <a:latin typeface="+mn-lt"/>
              </a:rPr>
              <a:t>quantitative</a:t>
            </a:r>
            <a:endParaRPr lang="en-US" altLang="en-US" sz="2400" dirty="0">
              <a:latin typeface="+mn-lt"/>
            </a:endParaRPr>
          </a:p>
        </p:txBody>
      </p:sp>
      <p:graphicFrame>
        <p:nvGraphicFramePr>
          <p:cNvPr id="4" name="Object 3" descr="implies"/>
          <p:cNvGraphicFramePr>
            <a:graphicFrameLocks noChangeAspect="1"/>
          </p:cNvGraphicFramePr>
          <p:nvPr>
            <p:extLst>
              <p:ext uri="{D42A27DB-BD31-4B8C-83A1-F6EECF244321}">
                <p14:modId xmlns:p14="http://schemas.microsoft.com/office/powerpoint/2010/main" val="2991073099"/>
              </p:ext>
            </p:extLst>
          </p:nvPr>
        </p:nvGraphicFramePr>
        <p:xfrm>
          <a:off x="3969328" y="2528253"/>
          <a:ext cx="433865" cy="347093"/>
        </p:xfrm>
        <a:graphic>
          <a:graphicData uri="http://schemas.openxmlformats.org/presentationml/2006/ole">
            <mc:AlternateContent xmlns:mc="http://schemas.openxmlformats.org/markup-compatibility/2006">
              <mc:Choice xmlns:v="urn:schemas-microsoft-com:vml" Requires="v">
                <p:oleObj spid="_x0000_s6232" name="Equation" r:id="rId3" imgW="190440" imgH="152280" progId="Equation.DSMT4">
                  <p:embed/>
                </p:oleObj>
              </mc:Choice>
              <mc:Fallback>
                <p:oleObj name="Equation" r:id="rId3" imgW="190440" imgH="152280" progId="Equation.DSMT4">
                  <p:embed/>
                  <p:pic>
                    <p:nvPicPr>
                      <p:cNvPr id="5" name="Object 4"/>
                      <p:cNvPicPr/>
                      <p:nvPr/>
                    </p:nvPicPr>
                    <p:blipFill>
                      <a:blip r:embed="rId4"/>
                      <a:stretch>
                        <a:fillRect/>
                      </a:stretch>
                    </p:blipFill>
                    <p:spPr>
                      <a:xfrm>
                        <a:off x="3969328" y="2528253"/>
                        <a:ext cx="433865" cy="347093"/>
                      </a:xfrm>
                      <a:prstGeom prst="rect">
                        <a:avLst/>
                      </a:prstGeom>
                    </p:spPr>
                  </p:pic>
                </p:oleObj>
              </mc:Fallback>
            </mc:AlternateContent>
          </a:graphicData>
        </a:graphic>
      </p:graphicFrame>
      <p:graphicFrame>
        <p:nvGraphicFramePr>
          <p:cNvPr id="5" name="Object 4" descr="implies"/>
          <p:cNvGraphicFramePr>
            <a:graphicFrameLocks noChangeAspect="1"/>
          </p:cNvGraphicFramePr>
          <p:nvPr>
            <p:extLst>
              <p:ext uri="{D42A27DB-BD31-4B8C-83A1-F6EECF244321}">
                <p14:modId xmlns:p14="http://schemas.microsoft.com/office/powerpoint/2010/main" val="3168944024"/>
              </p:ext>
            </p:extLst>
          </p:nvPr>
        </p:nvGraphicFramePr>
        <p:xfrm>
          <a:off x="3695883" y="3883032"/>
          <a:ext cx="433865" cy="347093"/>
        </p:xfrm>
        <a:graphic>
          <a:graphicData uri="http://schemas.openxmlformats.org/presentationml/2006/ole">
            <mc:AlternateContent xmlns:mc="http://schemas.openxmlformats.org/markup-compatibility/2006">
              <mc:Choice xmlns:v="urn:schemas-microsoft-com:vml" Requires="v">
                <p:oleObj spid="_x0000_s6233" name="Equation" r:id="rId5" imgW="190440" imgH="152280" progId="Equation.DSMT4">
                  <p:embed/>
                </p:oleObj>
              </mc:Choice>
              <mc:Fallback>
                <p:oleObj name="Equation" r:id="rId5" imgW="190440" imgH="152280" progId="Equation.DSMT4">
                  <p:embed/>
                  <p:pic>
                    <p:nvPicPr>
                      <p:cNvPr id="4" name="Object 3"/>
                      <p:cNvPicPr/>
                      <p:nvPr/>
                    </p:nvPicPr>
                    <p:blipFill>
                      <a:blip r:embed="rId4"/>
                      <a:stretch>
                        <a:fillRect/>
                      </a:stretch>
                    </p:blipFill>
                    <p:spPr>
                      <a:xfrm>
                        <a:off x="3695883" y="3883032"/>
                        <a:ext cx="433865" cy="347093"/>
                      </a:xfrm>
                      <a:prstGeom prst="rect">
                        <a:avLst/>
                      </a:prstGeom>
                    </p:spPr>
                  </p:pic>
                </p:oleObj>
              </mc:Fallback>
            </mc:AlternateContent>
          </a:graphicData>
        </a:graphic>
      </p:graphicFrame>
    </p:spTree>
    <p:extLst>
      <p:ext uri="{BB962C8B-B14F-4D97-AF65-F5344CB8AC3E}">
        <p14:creationId xmlns:p14="http://schemas.microsoft.com/office/powerpoint/2010/main" val="39207299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t>Multi-dimensional and Negative Association </a:t>
            </a:r>
            <a:r>
              <a:rPr lang="en-US" altLang="en-US" sz="3200" dirty="0" smtClean="0"/>
              <a:t>Rules</a:t>
            </a:r>
            <a:endParaRPr lang="en-US" sz="3200" dirty="0"/>
          </a:p>
        </p:txBody>
      </p:sp>
      <p:sp>
        <p:nvSpPr>
          <p:cNvPr id="3" name="Text Placeholder 2"/>
          <p:cNvSpPr>
            <a:spLocks noGrp="1"/>
          </p:cNvSpPr>
          <p:nvPr>
            <p:ph type="body" idx="1"/>
          </p:nvPr>
        </p:nvSpPr>
        <p:spPr>
          <a:xfrm>
            <a:off x="457200" y="1541209"/>
            <a:ext cx="8229600" cy="2927554"/>
          </a:xfrm>
        </p:spPr>
        <p:txBody>
          <a:bodyPr/>
          <a:lstStyle/>
          <a:p>
            <a:pPr>
              <a:defRPr/>
            </a:pPr>
            <a:r>
              <a:rPr lang="en-US" sz="1800" dirty="0">
                <a:latin typeface="+mn-lt"/>
              </a:rPr>
              <a:t>One approach to handling a quantitative attribute is to partition its values into non-overlapping intervals.</a:t>
            </a:r>
          </a:p>
          <a:p>
            <a:pPr>
              <a:defRPr/>
            </a:pPr>
            <a:r>
              <a:rPr lang="en-US" altLang="en-US" sz="1800" dirty="0">
                <a:latin typeface="+mn-lt"/>
              </a:rPr>
              <a:t>E.g., consider the salary attribute:</a:t>
            </a:r>
          </a:p>
          <a:p>
            <a:pPr lvl="1">
              <a:defRPr/>
            </a:pPr>
            <a:r>
              <a:rPr lang="en-US" sz="1800" dirty="0">
                <a:latin typeface="+mn-lt"/>
              </a:rPr>
              <a:t>(0 &lt; Salary &lt; 29,999 ) </a:t>
            </a:r>
            <a:r>
              <a:rPr lang="en-US" sz="800" dirty="0" smtClean="0">
                <a:solidFill>
                  <a:schemeClr val="bg1"/>
                </a:solidFill>
                <a:latin typeface="+mn-lt"/>
              </a:rPr>
              <a:t>implies</a:t>
            </a:r>
            <a:r>
              <a:rPr lang="en-US" sz="1800" dirty="0" smtClean="0">
                <a:latin typeface="+mn-lt"/>
              </a:rPr>
              <a:t> </a:t>
            </a:r>
            <a:r>
              <a:rPr lang="en-US" sz="1800" dirty="0">
                <a:latin typeface="+mn-lt"/>
              </a:rPr>
              <a:t>{Kia, Hyundai}</a:t>
            </a:r>
          </a:p>
          <a:p>
            <a:pPr lvl="1">
              <a:defRPr/>
            </a:pPr>
            <a:r>
              <a:rPr lang="en-US" altLang="en-US" sz="1800" dirty="0">
                <a:latin typeface="+mn-lt"/>
              </a:rPr>
              <a:t>(30,000 &lt; salary &lt; 99,999</a:t>
            </a:r>
            <a:r>
              <a:rPr lang="en-US" altLang="en-US" sz="1800" dirty="0" smtClean="0">
                <a:latin typeface="+mn-lt"/>
              </a:rPr>
              <a:t>) </a:t>
            </a:r>
            <a:r>
              <a:rPr lang="en-US" altLang="en-US" sz="800" dirty="0" smtClean="0">
                <a:solidFill>
                  <a:schemeClr val="bg1"/>
                </a:solidFill>
                <a:latin typeface="+mn-lt"/>
              </a:rPr>
              <a:t>implies</a:t>
            </a:r>
            <a:r>
              <a:rPr lang="en-US" altLang="en-US" sz="1800" dirty="0" smtClean="0">
                <a:latin typeface="+mn-lt"/>
              </a:rPr>
              <a:t> {</a:t>
            </a:r>
            <a:r>
              <a:rPr lang="en-US" altLang="en-US" sz="1800" dirty="0">
                <a:latin typeface="+mn-lt"/>
              </a:rPr>
              <a:t>Honda, Toyota}</a:t>
            </a:r>
          </a:p>
          <a:p>
            <a:pPr lvl="1">
              <a:defRPr/>
            </a:pPr>
            <a:r>
              <a:rPr lang="en-US" altLang="en-US" sz="1800" dirty="0">
                <a:latin typeface="+mn-lt"/>
              </a:rPr>
              <a:t>(100,000 &lt; salary &lt; 149,000) </a:t>
            </a:r>
            <a:r>
              <a:rPr lang="en-US" altLang="en-US" sz="800" dirty="0">
                <a:solidFill>
                  <a:srgbClr val="FFFFFF"/>
                </a:solidFill>
                <a:latin typeface="+mn-lt"/>
              </a:rPr>
              <a:t>implies</a:t>
            </a:r>
            <a:r>
              <a:rPr lang="en-US" altLang="en-US" sz="1800" dirty="0" smtClean="0">
                <a:latin typeface="+mn-lt"/>
              </a:rPr>
              <a:t> </a:t>
            </a:r>
            <a:r>
              <a:rPr lang="en-US" altLang="en-US" sz="1800" dirty="0">
                <a:latin typeface="+mn-lt"/>
              </a:rPr>
              <a:t>{Lexus, Mercedes}</a:t>
            </a:r>
            <a:endParaRPr lang="en-US" sz="1800" dirty="0">
              <a:latin typeface="+mn-lt"/>
            </a:endParaRPr>
          </a:p>
          <a:p>
            <a:pPr lvl="1">
              <a:defRPr/>
            </a:pPr>
            <a:r>
              <a:rPr lang="en-US" altLang="en-US" sz="1800" dirty="0">
                <a:latin typeface="+mn-lt"/>
              </a:rPr>
              <a:t>(150,000 &lt; salary &lt; 300,000) </a:t>
            </a:r>
            <a:r>
              <a:rPr lang="en-US" altLang="en-US" sz="800" dirty="0">
                <a:solidFill>
                  <a:srgbClr val="FFFFFF"/>
                </a:solidFill>
                <a:latin typeface="+mn-lt"/>
              </a:rPr>
              <a:t>implies</a:t>
            </a:r>
            <a:r>
              <a:rPr lang="en-US" altLang="en-US" sz="1800" dirty="0" smtClean="0">
                <a:latin typeface="+mn-lt"/>
              </a:rPr>
              <a:t> </a:t>
            </a:r>
            <a:r>
              <a:rPr lang="en-US" altLang="en-US" sz="1800" dirty="0">
                <a:latin typeface="+mn-lt"/>
              </a:rPr>
              <a:t>{Porsche, BMW}</a:t>
            </a:r>
          </a:p>
          <a:p>
            <a:pPr>
              <a:defRPr/>
            </a:pPr>
            <a:r>
              <a:rPr lang="en-US" altLang="en-US" sz="1800" b="1" dirty="0">
                <a:solidFill>
                  <a:schemeClr val="bg2"/>
                </a:solidFill>
                <a:latin typeface="+mn-lt"/>
              </a:rPr>
              <a:t>Negative Association Rules</a:t>
            </a:r>
            <a:r>
              <a:rPr lang="en-US" altLang="en-US" sz="1800" dirty="0">
                <a:latin typeface="+mn-lt"/>
              </a:rPr>
              <a:t>: E.g.. those who </a:t>
            </a:r>
            <a:r>
              <a:rPr lang="en-US" altLang="en-US" sz="1800" dirty="0" smtClean="0">
                <a:latin typeface="+mn-lt"/>
              </a:rPr>
              <a:t>buy</a:t>
            </a:r>
            <a:endParaRPr lang="en-US" altLang="en-US" sz="1800" dirty="0">
              <a:latin typeface="+mn-lt"/>
            </a:endParaRPr>
          </a:p>
        </p:txBody>
      </p:sp>
      <p:sp>
        <p:nvSpPr>
          <p:cNvPr id="8" name="Text Placeholder 7"/>
          <p:cNvSpPr>
            <a:spLocks noGrp="1"/>
          </p:cNvSpPr>
          <p:nvPr>
            <p:ph type="body" idx="2"/>
          </p:nvPr>
        </p:nvSpPr>
        <p:spPr>
          <a:xfrm>
            <a:off x="457200" y="4508530"/>
            <a:ext cx="8229600" cy="1908208"/>
          </a:xfrm>
        </p:spPr>
        <p:txBody>
          <a:bodyPr/>
          <a:lstStyle/>
          <a:p>
            <a:pPr marL="0" indent="0">
              <a:spcBef>
                <a:spcPts val="1000"/>
              </a:spcBef>
              <a:buNone/>
            </a:pPr>
            <a:r>
              <a:rPr lang="en-US" altLang="en-US" sz="1800" dirty="0">
                <a:latin typeface="+mn-lt"/>
              </a:rPr>
              <a:t>Soft_drink “Wakeup” are not likely to buy chips “Nightos”. It is very difficult to discover these because support is very low by definition. See the discussion in the text </a:t>
            </a:r>
            <a:r>
              <a:rPr lang="en-US" altLang="en-US" sz="1800" dirty="0" smtClean="0">
                <a:latin typeface="+mn-lt"/>
              </a:rPr>
              <a:t>and</a:t>
            </a:r>
          </a:p>
          <a:p>
            <a:pPr marL="0" indent="0">
              <a:spcBef>
                <a:spcPts val="1000"/>
              </a:spcBef>
              <a:buNone/>
            </a:pPr>
            <a:r>
              <a:rPr lang="en-US" altLang="en-US" sz="1800" b="1" dirty="0" smtClean="0">
                <a:solidFill>
                  <a:schemeClr val="bg2"/>
                </a:solidFill>
                <a:latin typeface="+mn-lt"/>
              </a:rPr>
              <a:t>Savasere</a:t>
            </a:r>
            <a:r>
              <a:rPr lang="en-US" altLang="en-US" sz="1800" b="1" dirty="0">
                <a:solidFill>
                  <a:schemeClr val="bg2"/>
                </a:solidFill>
                <a:latin typeface="+mn-lt"/>
              </a:rPr>
              <a:t>, Omiecinski and Navathe, “Mining Strong Negative Association in a Large Database of Customer Transactions,” </a:t>
            </a:r>
            <a:r>
              <a:rPr lang="en-US" altLang="en-US" sz="1800" b="1" dirty="0" smtClean="0">
                <a:solidFill>
                  <a:schemeClr val="bg2"/>
                </a:solidFill>
                <a:latin typeface="+mn-lt"/>
              </a:rPr>
              <a:t>Int</a:t>
            </a:r>
            <a:r>
              <a:rPr lang="en-US" altLang="en-US" sz="1800" b="1" dirty="0">
                <a:solidFill>
                  <a:schemeClr val="bg2"/>
                </a:solidFill>
                <a:latin typeface="+mn-lt"/>
              </a:rPr>
              <a:t>. Conf. on Data Mining, 1998</a:t>
            </a:r>
            <a:r>
              <a:rPr lang="en-US" altLang="en-US" sz="1800" b="1" dirty="0" smtClean="0">
                <a:solidFill>
                  <a:schemeClr val="bg2"/>
                </a:solidFill>
                <a:latin typeface="+mn-lt"/>
              </a:rPr>
              <a:t>.</a:t>
            </a:r>
            <a:endParaRPr lang="en-US" altLang="en-US" sz="1800" b="1" dirty="0">
              <a:solidFill>
                <a:schemeClr val="bg2"/>
              </a:solidFill>
              <a:latin typeface="+mn-lt"/>
            </a:endParaRPr>
          </a:p>
        </p:txBody>
      </p:sp>
      <p:graphicFrame>
        <p:nvGraphicFramePr>
          <p:cNvPr id="4" name="Object 3" descr="implies"/>
          <p:cNvGraphicFramePr>
            <a:graphicFrameLocks noChangeAspect="1"/>
          </p:cNvGraphicFramePr>
          <p:nvPr>
            <p:extLst>
              <p:ext uri="{D42A27DB-BD31-4B8C-83A1-F6EECF244321}">
                <p14:modId xmlns:p14="http://schemas.microsoft.com/office/powerpoint/2010/main" val="1680094559"/>
              </p:ext>
            </p:extLst>
          </p:nvPr>
        </p:nvGraphicFramePr>
        <p:xfrm>
          <a:off x="3543836" y="2737962"/>
          <a:ext cx="385033" cy="308028"/>
        </p:xfrm>
        <a:graphic>
          <a:graphicData uri="http://schemas.openxmlformats.org/presentationml/2006/ole">
            <mc:AlternateContent xmlns:mc="http://schemas.openxmlformats.org/markup-compatibility/2006">
              <mc:Choice xmlns:v="urn:schemas-microsoft-com:vml" Requires="v">
                <p:oleObj spid="_x0000_s7346" name="Equation" r:id="rId3" imgW="190440" imgH="152280" progId="Equation.DSMT4">
                  <p:embed/>
                </p:oleObj>
              </mc:Choice>
              <mc:Fallback>
                <p:oleObj name="Equation" r:id="rId3" imgW="190440" imgH="152280" progId="Equation.DSMT4">
                  <p:embed/>
                  <p:pic>
                    <p:nvPicPr>
                      <p:cNvPr id="5" name="Object 4"/>
                      <p:cNvPicPr/>
                      <p:nvPr/>
                    </p:nvPicPr>
                    <p:blipFill>
                      <a:blip r:embed="rId4"/>
                      <a:stretch>
                        <a:fillRect/>
                      </a:stretch>
                    </p:blipFill>
                    <p:spPr>
                      <a:xfrm>
                        <a:off x="3543836" y="2737962"/>
                        <a:ext cx="385033" cy="308028"/>
                      </a:xfrm>
                      <a:prstGeom prst="rect">
                        <a:avLst/>
                      </a:prstGeom>
                    </p:spPr>
                  </p:pic>
                </p:oleObj>
              </mc:Fallback>
            </mc:AlternateContent>
          </a:graphicData>
        </a:graphic>
      </p:graphicFrame>
      <p:graphicFrame>
        <p:nvGraphicFramePr>
          <p:cNvPr id="5" name="Object 4" descr="implies"/>
          <p:cNvGraphicFramePr>
            <a:graphicFrameLocks noChangeAspect="1"/>
          </p:cNvGraphicFramePr>
          <p:nvPr>
            <p:extLst>
              <p:ext uri="{D42A27DB-BD31-4B8C-83A1-F6EECF244321}">
                <p14:modId xmlns:p14="http://schemas.microsoft.com/office/powerpoint/2010/main" val="2437663974"/>
              </p:ext>
            </p:extLst>
          </p:nvPr>
        </p:nvGraphicFramePr>
        <p:xfrm>
          <a:off x="4019689" y="3078074"/>
          <a:ext cx="385033" cy="308028"/>
        </p:xfrm>
        <a:graphic>
          <a:graphicData uri="http://schemas.openxmlformats.org/presentationml/2006/ole">
            <mc:AlternateContent xmlns:mc="http://schemas.openxmlformats.org/markup-compatibility/2006">
              <mc:Choice xmlns:v="urn:schemas-microsoft-com:vml" Requires="v">
                <p:oleObj spid="_x0000_s7347" name="Equation" r:id="rId5" imgW="190440" imgH="152280" progId="Equation.DSMT4">
                  <p:embed/>
                </p:oleObj>
              </mc:Choice>
              <mc:Fallback>
                <p:oleObj name="Equation" r:id="rId5" imgW="190440" imgH="152280" progId="Equation.DSMT4">
                  <p:embed/>
                  <p:pic>
                    <p:nvPicPr>
                      <p:cNvPr id="4" name="Object 3"/>
                      <p:cNvPicPr/>
                      <p:nvPr/>
                    </p:nvPicPr>
                    <p:blipFill>
                      <a:blip r:embed="rId4"/>
                      <a:stretch>
                        <a:fillRect/>
                      </a:stretch>
                    </p:blipFill>
                    <p:spPr>
                      <a:xfrm>
                        <a:off x="4019689" y="3078074"/>
                        <a:ext cx="385033" cy="308028"/>
                      </a:xfrm>
                      <a:prstGeom prst="rect">
                        <a:avLst/>
                      </a:prstGeom>
                    </p:spPr>
                  </p:pic>
                </p:oleObj>
              </mc:Fallback>
            </mc:AlternateContent>
          </a:graphicData>
        </a:graphic>
      </p:graphicFrame>
      <p:graphicFrame>
        <p:nvGraphicFramePr>
          <p:cNvPr id="6" name="Object 5" descr="implies"/>
          <p:cNvGraphicFramePr>
            <a:graphicFrameLocks noChangeAspect="1"/>
          </p:cNvGraphicFramePr>
          <p:nvPr>
            <p:extLst>
              <p:ext uri="{D42A27DB-BD31-4B8C-83A1-F6EECF244321}">
                <p14:modId xmlns:p14="http://schemas.microsoft.com/office/powerpoint/2010/main" val="3728869829"/>
              </p:ext>
            </p:extLst>
          </p:nvPr>
        </p:nvGraphicFramePr>
        <p:xfrm>
          <a:off x="4275079" y="3439428"/>
          <a:ext cx="385033" cy="308028"/>
        </p:xfrm>
        <a:graphic>
          <a:graphicData uri="http://schemas.openxmlformats.org/presentationml/2006/ole">
            <mc:AlternateContent xmlns:mc="http://schemas.openxmlformats.org/markup-compatibility/2006">
              <mc:Choice xmlns:v="urn:schemas-microsoft-com:vml" Requires="v">
                <p:oleObj spid="_x0000_s7348" name="Equation" r:id="rId6" imgW="190440" imgH="152280" progId="Equation.DSMT4">
                  <p:embed/>
                </p:oleObj>
              </mc:Choice>
              <mc:Fallback>
                <p:oleObj name="Equation" r:id="rId6" imgW="190440" imgH="152280" progId="Equation.DSMT4">
                  <p:embed/>
                  <p:pic>
                    <p:nvPicPr>
                      <p:cNvPr id="4" name="Object 3"/>
                      <p:cNvPicPr/>
                      <p:nvPr/>
                    </p:nvPicPr>
                    <p:blipFill>
                      <a:blip r:embed="rId4"/>
                      <a:stretch>
                        <a:fillRect/>
                      </a:stretch>
                    </p:blipFill>
                    <p:spPr>
                      <a:xfrm>
                        <a:off x="4275079" y="3439428"/>
                        <a:ext cx="385033" cy="308028"/>
                      </a:xfrm>
                      <a:prstGeom prst="rect">
                        <a:avLst/>
                      </a:prstGeom>
                    </p:spPr>
                  </p:pic>
                </p:oleObj>
              </mc:Fallback>
            </mc:AlternateContent>
          </a:graphicData>
        </a:graphic>
      </p:graphicFrame>
      <p:graphicFrame>
        <p:nvGraphicFramePr>
          <p:cNvPr id="7" name="Object 6" descr="implies"/>
          <p:cNvGraphicFramePr>
            <a:graphicFrameLocks noChangeAspect="1"/>
          </p:cNvGraphicFramePr>
          <p:nvPr>
            <p:extLst>
              <p:ext uri="{D42A27DB-BD31-4B8C-83A1-F6EECF244321}">
                <p14:modId xmlns:p14="http://schemas.microsoft.com/office/powerpoint/2010/main" val="1992323218"/>
              </p:ext>
            </p:extLst>
          </p:nvPr>
        </p:nvGraphicFramePr>
        <p:xfrm>
          <a:off x="4275078" y="3794421"/>
          <a:ext cx="385033" cy="308028"/>
        </p:xfrm>
        <a:graphic>
          <a:graphicData uri="http://schemas.openxmlformats.org/presentationml/2006/ole">
            <mc:AlternateContent xmlns:mc="http://schemas.openxmlformats.org/markup-compatibility/2006">
              <mc:Choice xmlns:v="urn:schemas-microsoft-com:vml" Requires="v">
                <p:oleObj spid="_x0000_s7349" name="Equation" r:id="rId7" imgW="190440" imgH="152280" progId="Equation.DSMT4">
                  <p:embed/>
                </p:oleObj>
              </mc:Choice>
              <mc:Fallback>
                <p:oleObj name="Equation" r:id="rId7" imgW="190440" imgH="152280" progId="Equation.DSMT4">
                  <p:embed/>
                  <p:pic>
                    <p:nvPicPr>
                      <p:cNvPr id="4" name="Object 3"/>
                      <p:cNvPicPr/>
                      <p:nvPr/>
                    </p:nvPicPr>
                    <p:blipFill>
                      <a:blip r:embed="rId4"/>
                      <a:stretch>
                        <a:fillRect/>
                      </a:stretch>
                    </p:blipFill>
                    <p:spPr>
                      <a:xfrm>
                        <a:off x="4275078" y="3794421"/>
                        <a:ext cx="385033" cy="308028"/>
                      </a:xfrm>
                      <a:prstGeom prst="rect">
                        <a:avLst/>
                      </a:prstGeom>
                    </p:spPr>
                  </p:pic>
                </p:oleObj>
              </mc:Fallback>
            </mc:AlternateContent>
          </a:graphicData>
        </a:graphic>
      </p:graphicFrame>
    </p:spTree>
    <p:extLst>
      <p:ext uri="{BB962C8B-B14F-4D97-AF65-F5344CB8AC3E}">
        <p14:creationId xmlns:p14="http://schemas.microsoft.com/office/powerpoint/2010/main" val="17612189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Learning Objectives </a:t>
            </a:r>
            <a:r>
              <a:rPr lang="en-US" altLang="en-US" sz="2000" b="0" dirty="0" smtClean="0"/>
              <a:t>(2 </a:t>
            </a:r>
            <a:r>
              <a:rPr lang="en-US" altLang="en-US" sz="2000" b="0" dirty="0"/>
              <a:t>of 2)</a:t>
            </a:r>
            <a:endParaRPr lang="en-US" dirty="0"/>
          </a:p>
        </p:txBody>
      </p:sp>
      <p:sp>
        <p:nvSpPr>
          <p:cNvPr id="3" name="Text Placeholder 2"/>
          <p:cNvSpPr>
            <a:spLocks noGrp="1"/>
          </p:cNvSpPr>
          <p:nvPr>
            <p:ph type="body" idx="1"/>
          </p:nvPr>
        </p:nvSpPr>
        <p:spPr/>
        <p:txBody>
          <a:bodyPr/>
          <a:lstStyle/>
          <a:p>
            <a:pPr marL="0" indent="0">
              <a:buNone/>
            </a:pPr>
            <a:r>
              <a:rPr lang="en-US" altLang="en-US" sz="1800" b="1" dirty="0" smtClean="0">
                <a:solidFill>
                  <a:schemeClr val="tx2"/>
                </a:solidFill>
                <a:latin typeface="+mn-lt"/>
              </a:rPr>
              <a:t>28.3</a:t>
            </a:r>
            <a:r>
              <a:rPr lang="en-US" altLang="en-US" sz="1800" dirty="0" smtClean="0">
                <a:solidFill>
                  <a:schemeClr val="tx1"/>
                </a:solidFill>
                <a:latin typeface="+mn-lt"/>
              </a:rPr>
              <a:t> Classification</a:t>
            </a:r>
            <a:endParaRPr lang="en-US" altLang="en-US" sz="1800" dirty="0">
              <a:solidFill>
                <a:schemeClr val="tx1"/>
              </a:solidFill>
              <a:latin typeface="+mn-lt"/>
            </a:endParaRPr>
          </a:p>
          <a:p>
            <a:pPr marL="0" indent="0">
              <a:buNone/>
            </a:pPr>
            <a:r>
              <a:rPr lang="en-US" altLang="en-US" sz="1800" b="1" dirty="0" smtClean="0">
                <a:solidFill>
                  <a:schemeClr val="tx2"/>
                </a:solidFill>
                <a:latin typeface="+mn-lt"/>
              </a:rPr>
              <a:t>28.4 </a:t>
            </a:r>
            <a:r>
              <a:rPr lang="en-US" altLang="en-US" sz="1800" dirty="0" smtClean="0">
                <a:solidFill>
                  <a:schemeClr val="tx1"/>
                </a:solidFill>
                <a:latin typeface="+mn-lt"/>
              </a:rPr>
              <a:t>Clustering</a:t>
            </a:r>
            <a:endParaRPr lang="en-US" altLang="en-US" sz="1800" dirty="0">
              <a:solidFill>
                <a:schemeClr val="tx1"/>
              </a:solidFill>
              <a:latin typeface="+mn-lt"/>
            </a:endParaRPr>
          </a:p>
          <a:p>
            <a:pPr marL="0" indent="0">
              <a:buNone/>
            </a:pPr>
            <a:r>
              <a:rPr lang="en-US" altLang="en-US" sz="1800" b="1" dirty="0" smtClean="0">
                <a:solidFill>
                  <a:schemeClr val="tx2"/>
                </a:solidFill>
                <a:latin typeface="+mn-lt"/>
              </a:rPr>
              <a:t>28.5</a:t>
            </a:r>
            <a:r>
              <a:rPr lang="en-US" altLang="en-US" sz="1800" dirty="0" smtClean="0">
                <a:solidFill>
                  <a:schemeClr val="tx1"/>
                </a:solidFill>
                <a:latin typeface="+mn-lt"/>
              </a:rPr>
              <a:t> Other </a:t>
            </a:r>
            <a:r>
              <a:rPr lang="en-US" altLang="en-US" sz="1800" dirty="0">
                <a:solidFill>
                  <a:schemeClr val="tx1"/>
                </a:solidFill>
                <a:latin typeface="+mn-lt"/>
              </a:rPr>
              <a:t>Data Mining Algorithms</a:t>
            </a:r>
          </a:p>
          <a:p>
            <a:pPr marL="459486" lvl="1" indent="0">
              <a:buNone/>
            </a:pPr>
            <a:r>
              <a:rPr lang="en-US" altLang="en-US" sz="1800" b="1" dirty="0" smtClean="0">
                <a:solidFill>
                  <a:schemeClr val="tx2"/>
                </a:solidFill>
                <a:latin typeface="+mn-lt"/>
              </a:rPr>
              <a:t>28.5.1</a:t>
            </a:r>
            <a:r>
              <a:rPr lang="en-US" altLang="en-US" sz="1800" dirty="0" smtClean="0">
                <a:solidFill>
                  <a:schemeClr val="tx1"/>
                </a:solidFill>
                <a:latin typeface="+mn-lt"/>
              </a:rPr>
              <a:t> </a:t>
            </a:r>
            <a:r>
              <a:rPr lang="en-US" altLang="en-US" sz="1800" dirty="0">
                <a:solidFill>
                  <a:schemeClr val="tx1"/>
                </a:solidFill>
                <a:latin typeface="+mn-lt"/>
              </a:rPr>
              <a:t>Sequential pattern discovery</a:t>
            </a:r>
          </a:p>
          <a:p>
            <a:pPr marL="459486" lvl="1" indent="0">
              <a:buNone/>
            </a:pPr>
            <a:r>
              <a:rPr lang="en-US" altLang="en-US" sz="1800" b="1" dirty="0" smtClean="0">
                <a:solidFill>
                  <a:schemeClr val="tx2"/>
                </a:solidFill>
                <a:latin typeface="+mn-lt"/>
              </a:rPr>
              <a:t>28.5.2</a:t>
            </a:r>
            <a:r>
              <a:rPr lang="en-US" altLang="en-US" sz="1800" dirty="0" smtClean="0">
                <a:solidFill>
                  <a:schemeClr val="tx1"/>
                </a:solidFill>
                <a:latin typeface="+mn-lt"/>
              </a:rPr>
              <a:t> </a:t>
            </a:r>
            <a:r>
              <a:rPr lang="en-US" altLang="en-US" sz="1800" dirty="0">
                <a:solidFill>
                  <a:schemeClr val="tx1"/>
                </a:solidFill>
                <a:latin typeface="+mn-lt"/>
              </a:rPr>
              <a:t>Time Series Analysis</a:t>
            </a:r>
          </a:p>
          <a:p>
            <a:pPr marL="459486" lvl="1" indent="0">
              <a:buNone/>
            </a:pPr>
            <a:r>
              <a:rPr lang="en-US" altLang="en-US" sz="1800" b="1" dirty="0" smtClean="0">
                <a:solidFill>
                  <a:schemeClr val="tx2"/>
                </a:solidFill>
                <a:latin typeface="+mn-lt"/>
              </a:rPr>
              <a:t>28.5.3</a:t>
            </a:r>
            <a:r>
              <a:rPr lang="en-US" altLang="en-US" sz="1800" dirty="0" smtClean="0">
                <a:solidFill>
                  <a:schemeClr val="tx1"/>
                </a:solidFill>
                <a:latin typeface="+mn-lt"/>
              </a:rPr>
              <a:t> </a:t>
            </a:r>
            <a:r>
              <a:rPr lang="en-US" altLang="en-US" sz="1800" dirty="0">
                <a:solidFill>
                  <a:schemeClr val="tx1"/>
                </a:solidFill>
                <a:latin typeface="+mn-lt"/>
              </a:rPr>
              <a:t>Regression</a:t>
            </a:r>
          </a:p>
          <a:p>
            <a:pPr marL="459486" lvl="1" indent="0">
              <a:buNone/>
            </a:pPr>
            <a:r>
              <a:rPr lang="en-US" altLang="en-US" sz="1800" b="1" dirty="0" smtClean="0">
                <a:solidFill>
                  <a:schemeClr val="tx2"/>
                </a:solidFill>
                <a:latin typeface="+mn-lt"/>
              </a:rPr>
              <a:t>28.5.4</a:t>
            </a:r>
            <a:r>
              <a:rPr lang="en-US" altLang="en-US" sz="1800" dirty="0" smtClean="0">
                <a:solidFill>
                  <a:schemeClr val="tx1"/>
                </a:solidFill>
                <a:latin typeface="+mn-lt"/>
              </a:rPr>
              <a:t> </a:t>
            </a:r>
            <a:r>
              <a:rPr lang="en-US" altLang="en-US" sz="1800" dirty="0">
                <a:solidFill>
                  <a:schemeClr val="tx1"/>
                </a:solidFill>
                <a:latin typeface="+mn-lt"/>
              </a:rPr>
              <a:t>Neural Networks</a:t>
            </a:r>
          </a:p>
          <a:p>
            <a:pPr marL="459486" lvl="1" indent="0">
              <a:buNone/>
            </a:pPr>
            <a:r>
              <a:rPr lang="en-US" altLang="en-US" sz="1800" b="1" dirty="0" smtClean="0">
                <a:solidFill>
                  <a:schemeClr val="tx2"/>
                </a:solidFill>
                <a:latin typeface="+mn-lt"/>
              </a:rPr>
              <a:t>28.5.5</a:t>
            </a:r>
            <a:r>
              <a:rPr lang="en-US" altLang="en-US" sz="1800" dirty="0" smtClean="0">
                <a:solidFill>
                  <a:schemeClr val="tx1"/>
                </a:solidFill>
                <a:latin typeface="+mn-lt"/>
              </a:rPr>
              <a:t> </a:t>
            </a:r>
            <a:r>
              <a:rPr lang="en-US" altLang="en-US" sz="1800" dirty="0">
                <a:solidFill>
                  <a:schemeClr val="tx1"/>
                </a:solidFill>
                <a:latin typeface="+mn-lt"/>
              </a:rPr>
              <a:t>Genetic Algorithms</a:t>
            </a:r>
          </a:p>
          <a:p>
            <a:pPr marL="0" indent="0">
              <a:buNone/>
            </a:pPr>
            <a:r>
              <a:rPr lang="en-US" altLang="en-US" sz="1800" b="1" dirty="0" smtClean="0">
                <a:solidFill>
                  <a:schemeClr val="tx2"/>
                </a:solidFill>
                <a:latin typeface="+mn-lt"/>
              </a:rPr>
              <a:t>28.6</a:t>
            </a:r>
            <a:r>
              <a:rPr lang="en-US" altLang="en-US" sz="1800" dirty="0" smtClean="0">
                <a:solidFill>
                  <a:schemeClr val="tx1"/>
                </a:solidFill>
                <a:latin typeface="+mn-lt"/>
              </a:rPr>
              <a:t> </a:t>
            </a:r>
            <a:r>
              <a:rPr lang="en-US" altLang="en-US" sz="1800" dirty="0">
                <a:solidFill>
                  <a:schemeClr val="tx1"/>
                </a:solidFill>
                <a:latin typeface="+mn-lt"/>
              </a:rPr>
              <a:t>Data Mining Applications</a:t>
            </a:r>
          </a:p>
          <a:p>
            <a:pPr marL="0" indent="0">
              <a:buNone/>
            </a:pPr>
            <a:r>
              <a:rPr lang="en-US" altLang="en-US" sz="1800" b="1" dirty="0" smtClean="0">
                <a:solidFill>
                  <a:schemeClr val="tx2"/>
                </a:solidFill>
                <a:latin typeface="+mn-lt"/>
              </a:rPr>
              <a:t>28.7</a:t>
            </a:r>
            <a:r>
              <a:rPr lang="en-US" altLang="en-US" sz="1800" dirty="0" smtClean="0">
                <a:solidFill>
                  <a:schemeClr val="tx1"/>
                </a:solidFill>
                <a:latin typeface="+mn-lt"/>
              </a:rPr>
              <a:t> </a:t>
            </a:r>
            <a:r>
              <a:rPr lang="en-US" altLang="en-US" sz="1800" dirty="0">
                <a:solidFill>
                  <a:schemeClr val="tx1"/>
                </a:solidFill>
                <a:latin typeface="+mn-lt"/>
              </a:rPr>
              <a:t>Commercial Data Mining </a:t>
            </a:r>
            <a:r>
              <a:rPr lang="en-US" altLang="en-US" sz="1800" dirty="0" smtClean="0">
                <a:solidFill>
                  <a:schemeClr val="tx1"/>
                </a:solidFill>
                <a:latin typeface="+mn-lt"/>
              </a:rPr>
              <a:t>Tools</a:t>
            </a:r>
            <a:endParaRPr lang="en-US" altLang="en-US" sz="1800" dirty="0">
              <a:solidFill>
                <a:schemeClr val="tx1"/>
              </a:solidFill>
              <a:latin typeface="+mn-lt"/>
            </a:endParaRPr>
          </a:p>
        </p:txBody>
      </p:sp>
    </p:spTree>
    <p:extLst>
      <p:ext uri="{BB962C8B-B14F-4D97-AF65-F5344CB8AC3E}">
        <p14:creationId xmlns:p14="http://schemas.microsoft.com/office/powerpoint/2010/main" val="23243606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Complications seen with Association Rules</a:t>
            </a:r>
            <a:endParaRPr lang="en-US" dirty="0"/>
          </a:p>
        </p:txBody>
      </p:sp>
      <p:sp>
        <p:nvSpPr>
          <p:cNvPr id="3" name="Text Placeholder 2"/>
          <p:cNvSpPr>
            <a:spLocks noGrp="1"/>
          </p:cNvSpPr>
          <p:nvPr>
            <p:ph type="body" idx="1"/>
          </p:nvPr>
        </p:nvSpPr>
        <p:spPr>
          <a:xfrm>
            <a:off x="457200" y="1600200"/>
            <a:ext cx="8229600" cy="4163291"/>
          </a:xfrm>
        </p:spPr>
        <p:txBody>
          <a:bodyPr/>
          <a:lstStyle/>
          <a:p>
            <a:r>
              <a:rPr lang="en-US" altLang="en-US" sz="2400" dirty="0">
                <a:latin typeface="+mn-lt"/>
              </a:rPr>
              <a:t>The cardinality of itemsets in most situations is extremely large.</a:t>
            </a:r>
          </a:p>
          <a:p>
            <a:r>
              <a:rPr lang="en-US" altLang="en-US" sz="2400" dirty="0">
                <a:latin typeface="+mn-lt"/>
              </a:rPr>
              <a:t>Association rule mining is more difficult when transactions show variability in factors such as geographic location and seasons.</a:t>
            </a:r>
          </a:p>
          <a:p>
            <a:r>
              <a:rPr lang="en-US" altLang="en-US" sz="2400" dirty="0">
                <a:latin typeface="+mn-lt"/>
              </a:rPr>
              <a:t>Item classifications exist along multiple dimensions. Those must be taken into account.</a:t>
            </a:r>
          </a:p>
          <a:p>
            <a:r>
              <a:rPr lang="en-US" altLang="en-US" sz="2400" dirty="0">
                <a:latin typeface="+mn-lt"/>
              </a:rPr>
              <a:t>Data quality is variable; data may be missing, erroneous, conflicting, as well as redundant</a:t>
            </a:r>
            <a:r>
              <a:rPr lang="en-US" altLang="en-US" sz="2400" dirty="0" smtClean="0">
                <a:latin typeface="+mn-lt"/>
              </a:rPr>
              <a:t>.</a:t>
            </a:r>
            <a:endParaRPr lang="en-US" altLang="en-US" sz="2400" dirty="0">
              <a:latin typeface="+mn-lt"/>
            </a:endParaRPr>
          </a:p>
        </p:txBody>
      </p:sp>
    </p:spTree>
    <p:extLst>
      <p:ext uri="{BB962C8B-B14F-4D97-AF65-F5344CB8AC3E}">
        <p14:creationId xmlns:p14="http://schemas.microsoft.com/office/powerpoint/2010/main" val="36208474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28.3 Classification</a:t>
            </a:r>
            <a:endParaRPr lang="en-US" dirty="0"/>
          </a:p>
        </p:txBody>
      </p:sp>
      <p:sp>
        <p:nvSpPr>
          <p:cNvPr id="3" name="Text Placeholder 2"/>
          <p:cNvSpPr>
            <a:spLocks noGrp="1"/>
          </p:cNvSpPr>
          <p:nvPr>
            <p:ph type="body" idx="1"/>
          </p:nvPr>
        </p:nvSpPr>
        <p:spPr>
          <a:xfrm>
            <a:off x="457200" y="1600200"/>
            <a:ext cx="7875639" cy="3719945"/>
          </a:xfrm>
        </p:spPr>
        <p:txBody>
          <a:bodyPr/>
          <a:lstStyle/>
          <a:p>
            <a:r>
              <a:rPr lang="en-US" altLang="en-US" sz="2400" b="1" dirty="0">
                <a:latin typeface="+mn-lt"/>
              </a:rPr>
              <a:t>Classification</a:t>
            </a:r>
            <a:r>
              <a:rPr lang="en-US" altLang="en-US" sz="2400" dirty="0">
                <a:latin typeface="+mn-lt"/>
              </a:rPr>
              <a:t> is the process of learning a model that is able to describe different classes of data.</a:t>
            </a:r>
          </a:p>
          <a:p>
            <a:r>
              <a:rPr lang="en-US" altLang="en-US" sz="2400" dirty="0">
                <a:latin typeface="+mn-lt"/>
              </a:rPr>
              <a:t>Learning is </a:t>
            </a:r>
            <a:r>
              <a:rPr lang="en-US" altLang="en-US" sz="2400" b="1" dirty="0">
                <a:latin typeface="+mn-lt"/>
              </a:rPr>
              <a:t>supervised</a:t>
            </a:r>
            <a:r>
              <a:rPr lang="en-US" altLang="en-US" sz="2400" dirty="0">
                <a:latin typeface="+mn-lt"/>
              </a:rPr>
              <a:t> as the classes to be learned are predetermined.</a:t>
            </a:r>
          </a:p>
          <a:p>
            <a:r>
              <a:rPr lang="en-US" altLang="en-US" sz="2400" dirty="0">
                <a:latin typeface="+mn-lt"/>
              </a:rPr>
              <a:t>Learning is accomplished by using a training set of pre-classified data.</a:t>
            </a:r>
          </a:p>
          <a:p>
            <a:r>
              <a:rPr lang="en-US" altLang="en-US" sz="2400" dirty="0">
                <a:latin typeface="+mn-lt"/>
              </a:rPr>
              <a:t>The model produced is usually in the form of a decision tree or a set of rules</a:t>
            </a:r>
            <a:r>
              <a:rPr lang="en-US" altLang="en-US" sz="2400" dirty="0" smtClean="0">
                <a:latin typeface="+mn-lt"/>
              </a:rPr>
              <a:t>.</a:t>
            </a:r>
            <a:endParaRPr lang="en-US" altLang="en-US" sz="2400" dirty="0">
              <a:latin typeface="+mn-lt"/>
            </a:endParaRPr>
          </a:p>
        </p:txBody>
      </p:sp>
    </p:spTree>
    <p:extLst>
      <p:ext uri="{BB962C8B-B14F-4D97-AF65-F5344CB8AC3E}">
        <p14:creationId xmlns:p14="http://schemas.microsoft.com/office/powerpoint/2010/main" val="5895674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Decision Tree Construction </a:t>
            </a:r>
            <a:r>
              <a:rPr lang="en-US" altLang="en-US" sz="2000" b="0" dirty="0"/>
              <a:t>(</a:t>
            </a:r>
            <a:r>
              <a:rPr lang="en-US" altLang="en-US" sz="2000" b="0" dirty="0" smtClean="0"/>
              <a:t>1 of 2)</a:t>
            </a:r>
            <a:endParaRPr lang="en-US" sz="2000" b="0" dirty="0"/>
          </a:p>
        </p:txBody>
      </p:sp>
      <p:sp>
        <p:nvSpPr>
          <p:cNvPr id="3" name="Text Placeholder 2"/>
          <p:cNvSpPr>
            <a:spLocks noGrp="1"/>
          </p:cNvSpPr>
          <p:nvPr>
            <p:ph type="body" idx="1"/>
          </p:nvPr>
        </p:nvSpPr>
        <p:spPr>
          <a:xfrm>
            <a:off x="457200" y="1600200"/>
            <a:ext cx="8229600" cy="948813"/>
          </a:xfrm>
        </p:spPr>
        <p:txBody>
          <a:bodyPr/>
          <a:lstStyle/>
          <a:p>
            <a:pPr>
              <a:defRPr/>
            </a:pPr>
            <a:r>
              <a:rPr lang="en-US" sz="2200" b="1" dirty="0">
                <a:latin typeface="+mn-lt"/>
              </a:rPr>
              <a:t>Algorithm 28.3. </a:t>
            </a:r>
            <a:r>
              <a:rPr lang="en-US" sz="2200" dirty="0">
                <a:latin typeface="+mn-lt"/>
              </a:rPr>
              <a:t>Algorithm for Decision Tree Induction</a:t>
            </a:r>
          </a:p>
          <a:p>
            <a:pPr>
              <a:defRPr/>
            </a:pPr>
            <a:r>
              <a:rPr lang="en-US" sz="2200" b="1" dirty="0">
                <a:latin typeface="+mn-lt"/>
              </a:rPr>
              <a:t>Input:</a:t>
            </a:r>
            <a:r>
              <a:rPr lang="en-US" sz="2200" dirty="0">
                <a:latin typeface="+mn-lt"/>
              </a:rPr>
              <a:t> Set of training data records</a:t>
            </a:r>
            <a:r>
              <a:rPr lang="en-US" sz="2200" dirty="0" smtClean="0">
                <a:latin typeface="+mn-lt"/>
              </a:rPr>
              <a:t>:</a:t>
            </a:r>
            <a:endParaRPr lang="en-US" sz="2200" i="1" dirty="0">
              <a:latin typeface="+mn-lt"/>
            </a:endParaRPr>
          </a:p>
        </p:txBody>
      </p:sp>
      <p:pic>
        <p:nvPicPr>
          <p:cNvPr id="9" name="Picture 8" descr="R sub 1, R sub 2, ellipsis, R sub m"/>
          <p:cNvPicPr>
            <a:picLocks noChangeAspect="1"/>
          </p:cNvPicPr>
          <p:nvPr/>
        </p:nvPicPr>
        <p:blipFill rotWithShape="1">
          <a:blip r:embed="rId2"/>
          <a:srcRect l="16342" t="11803" b="10884"/>
          <a:stretch/>
        </p:blipFill>
        <p:spPr>
          <a:xfrm>
            <a:off x="5324168" y="2192552"/>
            <a:ext cx="1841180" cy="457200"/>
          </a:xfrm>
          <a:prstGeom prst="rect">
            <a:avLst/>
          </a:prstGeom>
        </p:spPr>
      </p:pic>
      <p:sp>
        <p:nvSpPr>
          <p:cNvPr id="5" name="Content Placeholder 4"/>
          <p:cNvSpPr>
            <a:spLocks noGrp="1"/>
          </p:cNvSpPr>
          <p:nvPr>
            <p:ph sz="quarter" idx="14"/>
          </p:nvPr>
        </p:nvSpPr>
        <p:spPr>
          <a:xfrm>
            <a:off x="722671" y="2503231"/>
            <a:ext cx="2964425" cy="413534"/>
          </a:xfrm>
        </p:spPr>
        <p:txBody>
          <a:bodyPr/>
          <a:lstStyle/>
          <a:p>
            <a:pPr marL="432" indent="0">
              <a:buNone/>
            </a:pPr>
            <a:r>
              <a:rPr lang="en-US" sz="2400" dirty="0">
                <a:latin typeface="+mn-lt"/>
              </a:rPr>
              <a:t>and set of attributes</a:t>
            </a:r>
            <a:r>
              <a:rPr lang="en-US" sz="2400" dirty="0" smtClean="0">
                <a:latin typeface="+mn-lt"/>
              </a:rPr>
              <a:t>:</a:t>
            </a:r>
            <a:endParaRPr lang="en-US" sz="2400" i="1" dirty="0">
              <a:latin typeface="+mn-lt"/>
            </a:endParaRPr>
          </a:p>
        </p:txBody>
      </p:sp>
      <p:pic>
        <p:nvPicPr>
          <p:cNvPr id="4" name="Picture 3" descr="A sub 1, A sub 2, ellipsis, A sub n"/>
          <p:cNvPicPr>
            <a:picLocks noChangeAspect="1"/>
          </p:cNvPicPr>
          <p:nvPr/>
        </p:nvPicPr>
        <p:blipFill rotWithShape="1">
          <a:blip r:embed="rId3"/>
          <a:srcRect l="15382" t="7459" b="21119"/>
          <a:stretch/>
        </p:blipFill>
        <p:spPr>
          <a:xfrm>
            <a:off x="3716596" y="2549013"/>
            <a:ext cx="1908732" cy="457200"/>
          </a:xfrm>
          <a:prstGeom prst="rect">
            <a:avLst/>
          </a:prstGeom>
        </p:spPr>
      </p:pic>
      <p:sp>
        <p:nvSpPr>
          <p:cNvPr id="6" name="Content Placeholder 5"/>
          <p:cNvSpPr>
            <a:spLocks noGrp="1"/>
          </p:cNvSpPr>
          <p:nvPr>
            <p:ph sz="quarter" idx="15"/>
          </p:nvPr>
        </p:nvSpPr>
        <p:spPr>
          <a:xfrm>
            <a:off x="457200" y="3006213"/>
            <a:ext cx="8229600" cy="1118419"/>
          </a:xfrm>
        </p:spPr>
        <p:txBody>
          <a:bodyPr/>
          <a:lstStyle/>
          <a:p>
            <a:pPr>
              <a:defRPr/>
            </a:pPr>
            <a:r>
              <a:rPr lang="en-US" sz="2400" b="1" dirty="0">
                <a:latin typeface="+mn-lt"/>
              </a:rPr>
              <a:t>Output:</a:t>
            </a:r>
            <a:r>
              <a:rPr lang="en-US" sz="2400" dirty="0">
                <a:latin typeface="+mn-lt"/>
              </a:rPr>
              <a:t> Decision tree</a:t>
            </a:r>
          </a:p>
          <a:p>
            <a:pPr>
              <a:defRPr/>
            </a:pPr>
            <a:r>
              <a:rPr lang="en-US" sz="2400" dirty="0">
                <a:latin typeface="+mn-lt"/>
              </a:rPr>
              <a:t>procedure Build_tree (records, attributes</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27878754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8096"/>
            <a:ext cx="8229600" cy="1066799"/>
          </a:xfrm>
        </p:spPr>
        <p:txBody>
          <a:bodyPr anchor="b"/>
          <a:lstStyle/>
          <a:p>
            <a:r>
              <a:rPr lang="en-US" altLang="en-US" dirty="0"/>
              <a:t>Decision Tree Construction </a:t>
            </a:r>
            <a:r>
              <a:rPr lang="en-US" altLang="en-US" sz="2000" b="0" dirty="0" smtClean="0"/>
              <a:t>(2 </a:t>
            </a:r>
            <a:r>
              <a:rPr lang="en-US" altLang="en-US" sz="2000" b="0" dirty="0"/>
              <a:t>of </a:t>
            </a:r>
            <a:r>
              <a:rPr lang="en-US" altLang="en-US" sz="2000" b="0" dirty="0" smtClean="0"/>
              <a:t>2)</a:t>
            </a:r>
            <a:endParaRPr lang="en-US" dirty="0"/>
          </a:p>
        </p:txBody>
      </p:sp>
      <p:pic>
        <p:nvPicPr>
          <p:cNvPr id="4" name="Picture 3" descr="The code has 19 lines. The lines read as follows. Line 1. Begin. Line 2, indented once. create a node N semicolon. Line 3, indented once. if all records belong to the same class C comma then. Line 4, indented twice. return N as a leaf node with class label C semicolon. Line 5, indented once. if attributes is empty then. Line 6, indented twice. return N as a leaf node with class label C comma such that the majority of. Line 7, indented twice. records belong to it semicolon. Line 8, indented once. select attribute A sub i left parenthesis with the highest information gain right parenthesis from attributes semicolon. Line 9, indented once. label node N with A sub i semicolon. Line 10, indented once. for each known value comma v sub j comma of A sub i do. Line 11, indented twice. begin. Line 12, indented 3 times. add a branch from node N for the condition A sub i = v sub j semicolon. Line 13, indented 3 times. S sub j = subset of records where A sub i = v sub j semicolon. Line 14, indented 3 times. if S sub j is empty then. Line 15, indented 4 times. add a leaf comma L comma with class label C comma such that the majority of. Line 16. indented 5 times. records belong to it and return L. Line 17, indented 3 times. else add the node returned by Build underscore tree left parenthesis S sub j comma attributes dash A sub i right parenthesis semicolon. Line 18. indented twice. end semicolon. Line 19. End semicolon. "/>
          <p:cNvPicPr>
            <a:picLocks noChangeAspect="1"/>
          </p:cNvPicPr>
          <p:nvPr/>
        </p:nvPicPr>
        <p:blipFill>
          <a:blip r:embed="rId2"/>
          <a:stretch>
            <a:fillRect/>
          </a:stretch>
        </p:blipFill>
        <p:spPr>
          <a:xfrm>
            <a:off x="1059456" y="1390529"/>
            <a:ext cx="7025088" cy="4940408"/>
          </a:xfrm>
          <a:prstGeom prst="rect">
            <a:avLst/>
          </a:prstGeom>
        </p:spPr>
      </p:pic>
    </p:spTree>
    <p:extLst>
      <p:ext uri="{BB962C8B-B14F-4D97-AF65-F5344CB8AC3E}">
        <p14:creationId xmlns:p14="http://schemas.microsoft.com/office/powerpoint/2010/main" val="12018024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MS PGothic" charset="-128"/>
              </a:rPr>
              <a:t>Figure </a:t>
            </a:r>
            <a:r>
              <a:rPr lang="en-US" altLang="en-US" dirty="0" smtClean="0">
                <a:ea typeface="MS PGothic" charset="-128"/>
              </a:rPr>
              <a:t>28.7 Decision </a:t>
            </a:r>
            <a:r>
              <a:rPr lang="en-US" altLang="en-US" dirty="0">
                <a:ea typeface="MS PGothic" charset="-128"/>
              </a:rPr>
              <a:t>tree based on sample training </a:t>
            </a:r>
            <a:r>
              <a:rPr lang="en-US" altLang="en-US" dirty="0" smtClean="0">
                <a:ea typeface="MS PGothic" charset="-128"/>
              </a:rPr>
              <a:t>data</a:t>
            </a:r>
            <a:endParaRPr lang="en-US" dirty="0"/>
          </a:p>
        </p:txBody>
      </p:sp>
      <p:sp>
        <p:nvSpPr>
          <p:cNvPr id="3" name="Text Placeholder 2"/>
          <p:cNvSpPr>
            <a:spLocks noGrp="1"/>
          </p:cNvSpPr>
          <p:nvPr>
            <p:ph type="body" idx="1"/>
          </p:nvPr>
        </p:nvSpPr>
        <p:spPr>
          <a:xfrm>
            <a:off x="457200" y="1535665"/>
            <a:ext cx="8229600" cy="827998"/>
          </a:xfrm>
        </p:spPr>
        <p:txBody>
          <a:bodyPr/>
          <a:lstStyle/>
          <a:p>
            <a:pPr marL="0" indent="0">
              <a:buNone/>
            </a:pPr>
            <a:r>
              <a:rPr lang="en-US" altLang="en-US" sz="2400" dirty="0" smtClean="0">
                <a:solidFill>
                  <a:srgbClr val="000000"/>
                </a:solidFill>
                <a:latin typeface="+mn-lt"/>
              </a:rPr>
              <a:t>Where </a:t>
            </a:r>
            <a:r>
              <a:rPr lang="en-US" altLang="en-US" sz="2400" dirty="0">
                <a:solidFill>
                  <a:srgbClr val="000000"/>
                </a:solidFill>
                <a:latin typeface="+mn-lt"/>
              </a:rPr>
              <a:t>the leaf nodes are represented by a set </a:t>
            </a:r>
            <a:r>
              <a:rPr lang="en-US" altLang="en-US" sz="2400" dirty="0" smtClean="0">
                <a:solidFill>
                  <a:srgbClr val="000000"/>
                </a:solidFill>
                <a:latin typeface="+mn-lt"/>
              </a:rPr>
              <a:t>of R</a:t>
            </a:r>
            <a:r>
              <a:rPr lang="en-US" altLang="en-US" sz="100" dirty="0" smtClean="0">
                <a:solidFill>
                  <a:srgbClr val="000000"/>
                </a:solidFill>
                <a:latin typeface="+mn-lt"/>
              </a:rPr>
              <a:t> </a:t>
            </a:r>
            <a:r>
              <a:rPr lang="en-US" altLang="en-US" sz="2400" dirty="0" smtClean="0">
                <a:solidFill>
                  <a:srgbClr val="000000"/>
                </a:solidFill>
                <a:latin typeface="+mn-lt"/>
              </a:rPr>
              <a:t>I</a:t>
            </a:r>
            <a:r>
              <a:rPr lang="en-US" altLang="en-US" sz="100" dirty="0" smtClean="0">
                <a:solidFill>
                  <a:srgbClr val="000000"/>
                </a:solidFill>
                <a:latin typeface="+mn-lt"/>
              </a:rPr>
              <a:t> </a:t>
            </a:r>
            <a:r>
              <a:rPr lang="en-US" altLang="en-US" sz="2400" dirty="0" smtClean="0">
                <a:solidFill>
                  <a:srgbClr val="000000"/>
                </a:solidFill>
                <a:latin typeface="+mn-lt"/>
              </a:rPr>
              <a:t>D</a:t>
            </a:r>
            <a:r>
              <a:rPr lang="en-US" altLang="en-US" sz="100" dirty="0" smtClean="0">
                <a:solidFill>
                  <a:srgbClr val="000000"/>
                </a:solidFill>
                <a:latin typeface="+mn-lt"/>
              </a:rPr>
              <a:t> </a:t>
            </a:r>
            <a:r>
              <a:rPr lang="en-US" altLang="en-US" sz="2400" dirty="0" smtClean="0">
                <a:solidFill>
                  <a:srgbClr val="000000"/>
                </a:solidFill>
                <a:latin typeface="+mn-lt"/>
              </a:rPr>
              <a:t>s </a:t>
            </a:r>
            <a:r>
              <a:rPr lang="en-US" altLang="en-US" sz="2400" dirty="0">
                <a:solidFill>
                  <a:srgbClr val="000000"/>
                </a:solidFill>
                <a:latin typeface="+mn-lt"/>
              </a:rPr>
              <a:t>of the partitioned records</a:t>
            </a:r>
            <a:r>
              <a:rPr lang="en-US" altLang="en-US" sz="2400" dirty="0" smtClean="0">
                <a:solidFill>
                  <a:srgbClr val="000000"/>
                </a:solidFill>
                <a:latin typeface="+mn-lt"/>
              </a:rPr>
              <a:t>.</a:t>
            </a:r>
            <a:endParaRPr lang="en-US" altLang="en-US" sz="2400" dirty="0">
              <a:solidFill>
                <a:srgbClr val="000000"/>
              </a:solidFill>
              <a:latin typeface="+mn-lt"/>
            </a:endParaRPr>
          </a:p>
        </p:txBody>
      </p:sp>
      <p:pic>
        <p:nvPicPr>
          <p:cNvPr id="4" name="Picture 6" descr="A simple decision tree represents conditions, whose results are shown using R I D sets. Decision tree is as follows: First, salary is checked. If it is less than 20 K, class is “no”, whose corresponding R I D set is left brace 4 comma 5 right brace. If salary is greater than or equals 50 K, class is “yes” and R I D set is left brace 1 comma 2 right brace. If salary is between 20 K and 50 K, check age. If age is less than 25, R I D set is left brace 3 right brace. If age is greater than or equals 25, class is “yes” and R I D set is left brace 6 right brace."/>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64631" y="2797069"/>
            <a:ext cx="5614738" cy="2771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44309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An Example Rule</a:t>
            </a:r>
            <a:endParaRPr lang="en-US" dirty="0"/>
          </a:p>
        </p:txBody>
      </p:sp>
      <p:sp>
        <p:nvSpPr>
          <p:cNvPr id="3" name="Text Placeholder 2"/>
          <p:cNvSpPr>
            <a:spLocks noGrp="1"/>
          </p:cNvSpPr>
          <p:nvPr>
            <p:ph type="body" idx="1"/>
          </p:nvPr>
        </p:nvSpPr>
        <p:spPr>
          <a:xfrm>
            <a:off x="457200" y="1600200"/>
            <a:ext cx="8229600" cy="862781"/>
          </a:xfrm>
        </p:spPr>
        <p:txBody>
          <a:bodyPr/>
          <a:lstStyle/>
          <a:p>
            <a:pPr>
              <a:defRPr/>
            </a:pPr>
            <a:r>
              <a:rPr lang="en-US" altLang="en-US" sz="2400" dirty="0">
                <a:latin typeface="+mn-lt"/>
              </a:rPr>
              <a:t>Here is one of the rules extracted from the decision tree of Figure 28.7</a:t>
            </a:r>
            <a:r>
              <a:rPr lang="en-US" altLang="en-US" sz="2400" dirty="0" smtClean="0">
                <a:latin typeface="+mn-lt"/>
              </a:rPr>
              <a:t>.</a:t>
            </a:r>
            <a:endParaRPr lang="en-US" altLang="en-US" sz="2400" dirty="0">
              <a:latin typeface="+mn-lt"/>
            </a:endParaRPr>
          </a:p>
        </p:txBody>
      </p:sp>
      <p:pic>
        <p:nvPicPr>
          <p:cNvPr id="5" name="Picture 4" descr="The computer code has 3 lines. The lines read as follows. Line 1. IF 50 K right angle bracket salary right angle bracket equals 20 K. Line 2, indented once. AND age right angle bracket equals 25. Line 3. THEN class is double quote yes double quote."/>
          <p:cNvPicPr>
            <a:picLocks noChangeAspect="1"/>
          </p:cNvPicPr>
          <p:nvPr/>
        </p:nvPicPr>
        <p:blipFill rotWithShape="1">
          <a:blip r:embed="rId2"/>
          <a:srcRect l="3142" t="3461" r="2999" b="7515"/>
          <a:stretch/>
        </p:blipFill>
        <p:spPr>
          <a:xfrm>
            <a:off x="1651819" y="2625213"/>
            <a:ext cx="3524865" cy="1356852"/>
          </a:xfrm>
          <a:prstGeom prst="rect">
            <a:avLst/>
          </a:prstGeom>
        </p:spPr>
      </p:pic>
      <p:sp>
        <p:nvSpPr>
          <p:cNvPr id="4" name="Text Placeholder 3"/>
          <p:cNvSpPr>
            <a:spLocks noGrp="1"/>
          </p:cNvSpPr>
          <p:nvPr>
            <p:ph type="body" idx="2"/>
          </p:nvPr>
        </p:nvSpPr>
        <p:spPr>
          <a:xfrm>
            <a:off x="457200" y="4140846"/>
            <a:ext cx="8229600" cy="551273"/>
          </a:xfrm>
        </p:spPr>
        <p:txBody>
          <a:bodyPr/>
          <a:lstStyle/>
          <a:p>
            <a:r>
              <a:rPr lang="en-US" altLang="en-US" sz="2400" dirty="0">
                <a:latin typeface="+mn-lt"/>
              </a:rPr>
              <a:t>Another </a:t>
            </a:r>
            <a:r>
              <a:rPr lang="en-US" altLang="en-US" sz="2400" dirty="0" smtClean="0">
                <a:latin typeface="+mn-lt"/>
              </a:rPr>
              <a:t>rule</a:t>
            </a:r>
            <a:endParaRPr lang="en-US" altLang="en-US" sz="2400" dirty="0">
              <a:latin typeface="+mn-lt"/>
            </a:endParaRPr>
          </a:p>
        </p:txBody>
      </p:sp>
      <p:pic>
        <p:nvPicPr>
          <p:cNvPr id="6" name="Picture 5" descr="The computer code has 3 lines. The lines read as follows. Line 1. IF 50 K right angle bracket salary right angle bracket equals 20 K. Line 2, indented once. AND age left angle bracket 25. Line 3. THEN class is double quote no double quote."/>
          <p:cNvPicPr>
            <a:picLocks noChangeAspect="1"/>
          </p:cNvPicPr>
          <p:nvPr/>
        </p:nvPicPr>
        <p:blipFill rotWithShape="1">
          <a:blip r:embed="rId3"/>
          <a:srcRect l="2736" t="4288" r="1866" b="9590"/>
          <a:stretch/>
        </p:blipFill>
        <p:spPr>
          <a:xfrm>
            <a:off x="1651819" y="4850900"/>
            <a:ext cx="3495368" cy="1312606"/>
          </a:xfrm>
          <a:prstGeom prst="rect">
            <a:avLst/>
          </a:prstGeom>
        </p:spPr>
      </p:pic>
    </p:spTree>
    <p:extLst>
      <p:ext uri="{BB962C8B-B14F-4D97-AF65-F5344CB8AC3E}">
        <p14:creationId xmlns:p14="http://schemas.microsoft.com/office/powerpoint/2010/main" val="39953244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28.4 Clustering</a:t>
            </a:r>
            <a:endParaRPr lang="en-US" dirty="0"/>
          </a:p>
        </p:txBody>
      </p:sp>
      <p:sp>
        <p:nvSpPr>
          <p:cNvPr id="3" name="Text Placeholder 2"/>
          <p:cNvSpPr>
            <a:spLocks noGrp="1"/>
          </p:cNvSpPr>
          <p:nvPr>
            <p:ph type="body" idx="1"/>
          </p:nvPr>
        </p:nvSpPr>
        <p:spPr>
          <a:xfrm>
            <a:off x="457200" y="1600200"/>
            <a:ext cx="8229600" cy="3442855"/>
          </a:xfrm>
        </p:spPr>
        <p:txBody>
          <a:bodyPr/>
          <a:lstStyle/>
          <a:p>
            <a:r>
              <a:rPr lang="en-US" altLang="en-US" sz="2400" b="1" dirty="0">
                <a:latin typeface="+mn-lt"/>
              </a:rPr>
              <a:t>Unsupervised</a:t>
            </a:r>
            <a:r>
              <a:rPr lang="en-US" altLang="en-US" sz="2400" dirty="0">
                <a:latin typeface="+mn-lt"/>
              </a:rPr>
              <a:t> learning or clustering builds models from data without predefined classes.</a:t>
            </a:r>
          </a:p>
          <a:p>
            <a:r>
              <a:rPr lang="en-US" altLang="en-US" sz="2400" dirty="0">
                <a:latin typeface="+mn-lt"/>
              </a:rPr>
              <a:t>The goal is to place records into groups where the records in a group are highly similar to each other and dissimilar to records in other groups.</a:t>
            </a:r>
          </a:p>
          <a:p>
            <a:r>
              <a:rPr lang="en-US" altLang="en-US" sz="2400" dirty="0">
                <a:latin typeface="+mn-lt"/>
              </a:rPr>
              <a:t>The </a:t>
            </a:r>
            <a:r>
              <a:rPr lang="en-US" altLang="en-US" sz="2400" b="1" dirty="0">
                <a:latin typeface="+mn-lt"/>
              </a:rPr>
              <a:t>k-Means</a:t>
            </a:r>
            <a:r>
              <a:rPr lang="en-US" altLang="en-US" sz="2400" dirty="0">
                <a:latin typeface="+mn-lt"/>
              </a:rPr>
              <a:t> algorithm is a simple yet effective clustering technique</a:t>
            </a:r>
            <a:r>
              <a:rPr lang="en-US" altLang="en-US" sz="2400" dirty="0" smtClean="0">
                <a:latin typeface="+mn-lt"/>
              </a:rPr>
              <a:t>.</a:t>
            </a:r>
            <a:endParaRPr lang="en-US" altLang="en-US" sz="2400" dirty="0">
              <a:latin typeface="+mn-lt"/>
            </a:endParaRPr>
          </a:p>
        </p:txBody>
      </p:sp>
    </p:spTree>
    <p:extLst>
      <p:ext uri="{BB962C8B-B14F-4D97-AF65-F5344CB8AC3E}">
        <p14:creationId xmlns:p14="http://schemas.microsoft.com/office/powerpoint/2010/main" val="8406846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K-Means Clustering</a:t>
            </a:r>
            <a:endParaRPr lang="en-US" sz="2000" b="0" dirty="0"/>
          </a:p>
        </p:txBody>
      </p:sp>
      <p:sp>
        <p:nvSpPr>
          <p:cNvPr id="3" name="Text Placeholder 2"/>
          <p:cNvSpPr>
            <a:spLocks noGrp="1"/>
          </p:cNvSpPr>
          <p:nvPr>
            <p:ph type="body" idx="1"/>
          </p:nvPr>
        </p:nvSpPr>
        <p:spPr>
          <a:xfrm>
            <a:off x="457200" y="1503949"/>
            <a:ext cx="8186785" cy="485274"/>
          </a:xfrm>
        </p:spPr>
        <p:txBody>
          <a:bodyPr/>
          <a:lstStyle/>
          <a:p>
            <a:pPr marL="0" indent="0">
              <a:buNone/>
              <a:defRPr/>
            </a:pPr>
            <a:r>
              <a:rPr lang="en-US" sz="2400" b="1" dirty="0">
                <a:latin typeface="+mn-lt"/>
              </a:rPr>
              <a:t>Algorithm 28.4. </a:t>
            </a:r>
            <a:r>
              <a:rPr lang="en-US" sz="2400" i="1" dirty="0">
                <a:latin typeface="+mn-lt"/>
              </a:rPr>
              <a:t>k</a:t>
            </a:r>
            <a:r>
              <a:rPr lang="en-US" sz="2400" dirty="0">
                <a:latin typeface="+mn-lt"/>
              </a:rPr>
              <a:t>-Means Clustering </a:t>
            </a:r>
            <a:r>
              <a:rPr lang="en-US" sz="2400" dirty="0" smtClean="0">
                <a:latin typeface="+mn-lt"/>
              </a:rPr>
              <a:t>Algorithm</a:t>
            </a:r>
          </a:p>
        </p:txBody>
      </p:sp>
      <p:pic>
        <p:nvPicPr>
          <p:cNvPr id="4" name="Picture 3" descr="The code has 11 lines. The lines read as follows. Line 1. Input colon a database D comma of m records comma r sub 1 comma ellipsis comma r sub m and a desired number of clusters k. Line 2. Output colon set of k clusters that minimizes the squared error criterion. Line 3. Begin. Line 4, indented once. randomly choose k records as the centroids for the k clusters semicolon. Line 5, indented once. repeat. Line 6, indented once. assign each record comma r sub i comma to a cluster such that the distance between r sub i. Line 7, indented twice. and the cluster centroid left parenthesis mean right parenthesis is the smallest among the k clusters semicolon. Line 8, indented once. recalculate the centroid left parenthesis mean right parenthesis for each cluster based on the records. Line 9, indented twice. assigned to the cluster semicolon. Line 10, indented once. until no change semicolon. Line 11. End semicolon. "/>
          <p:cNvPicPr>
            <a:picLocks noChangeAspect="1"/>
          </p:cNvPicPr>
          <p:nvPr/>
        </p:nvPicPr>
        <p:blipFill>
          <a:blip r:embed="rId2"/>
          <a:stretch>
            <a:fillRect/>
          </a:stretch>
        </p:blipFill>
        <p:spPr>
          <a:xfrm>
            <a:off x="859697" y="2303029"/>
            <a:ext cx="7424605" cy="3177767"/>
          </a:xfrm>
          <a:prstGeom prst="rect">
            <a:avLst/>
          </a:prstGeom>
        </p:spPr>
      </p:pic>
    </p:spTree>
    <p:extLst>
      <p:ext uri="{BB962C8B-B14F-4D97-AF65-F5344CB8AC3E}">
        <p14:creationId xmlns:p14="http://schemas.microsoft.com/office/powerpoint/2010/main" val="16086995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smtClean="0"/>
              <a:t>28.5 Additional </a:t>
            </a:r>
            <a:r>
              <a:rPr lang="en-US" altLang="en-US" sz="3200" dirty="0"/>
              <a:t>Approaches for Data Mining</a:t>
            </a:r>
            <a:endParaRPr lang="en-US" sz="3200" dirty="0"/>
          </a:p>
        </p:txBody>
      </p:sp>
      <p:sp>
        <p:nvSpPr>
          <p:cNvPr id="3" name="Text Placeholder 2"/>
          <p:cNvSpPr>
            <a:spLocks noGrp="1"/>
          </p:cNvSpPr>
          <p:nvPr>
            <p:ph type="body" idx="1"/>
          </p:nvPr>
        </p:nvSpPr>
        <p:spPr>
          <a:xfrm>
            <a:off x="457200" y="1455822"/>
            <a:ext cx="8091055" cy="4896851"/>
          </a:xfrm>
        </p:spPr>
        <p:txBody>
          <a:bodyPr/>
          <a:lstStyle/>
          <a:p>
            <a:r>
              <a:rPr lang="en-US" altLang="en-US" sz="2400" b="1" dirty="0">
                <a:latin typeface="+mn-lt"/>
              </a:rPr>
              <a:t>Sequential pattern analysis</a:t>
            </a:r>
          </a:p>
          <a:p>
            <a:pPr lvl="1"/>
            <a:r>
              <a:rPr lang="en-US" altLang="en-US" sz="2400" dirty="0">
                <a:latin typeface="+mn-lt"/>
              </a:rPr>
              <a:t>Looks for a </a:t>
            </a:r>
            <a:r>
              <a:rPr lang="en-US" altLang="en-US" sz="2400" b="1" dirty="0">
                <a:latin typeface="+mn-lt"/>
              </a:rPr>
              <a:t>sequence of </a:t>
            </a:r>
            <a:r>
              <a:rPr lang="en-US" altLang="en-US" sz="2400" b="1" dirty="0" smtClean="0">
                <a:latin typeface="+mn-lt"/>
              </a:rPr>
              <a:t>itemsets</a:t>
            </a:r>
            <a:endParaRPr lang="en-US" altLang="en-US" sz="2400" dirty="0">
              <a:latin typeface="+mn-lt"/>
            </a:endParaRPr>
          </a:p>
          <a:p>
            <a:pPr lvl="1"/>
            <a:r>
              <a:rPr lang="en-US" altLang="en-US" sz="2400" dirty="0">
                <a:latin typeface="+mn-lt"/>
              </a:rPr>
              <a:t>Transactions ordered by time of purchase form a sequence of itemsets.</a:t>
            </a:r>
          </a:p>
          <a:p>
            <a:pPr lvl="1"/>
            <a:r>
              <a:rPr lang="en-US" altLang="en-US" sz="2400" dirty="0">
                <a:latin typeface="+mn-lt"/>
              </a:rPr>
              <a:t>The </a:t>
            </a:r>
            <a:r>
              <a:rPr lang="en-US" altLang="en-US" sz="2400" b="1" dirty="0">
                <a:latin typeface="+mn-lt"/>
              </a:rPr>
              <a:t>support</a:t>
            </a:r>
            <a:r>
              <a:rPr lang="en-US" altLang="en-US" sz="2400" dirty="0">
                <a:latin typeface="+mn-lt"/>
              </a:rPr>
              <a:t> for a sequence </a:t>
            </a:r>
            <a:r>
              <a:rPr lang="en-US" altLang="en-US" sz="2400" i="1" dirty="0">
                <a:latin typeface="+mn-lt"/>
              </a:rPr>
              <a:t>S</a:t>
            </a:r>
            <a:r>
              <a:rPr lang="en-US" altLang="en-US" sz="2400" dirty="0">
                <a:latin typeface="+mn-lt"/>
              </a:rPr>
              <a:t> of itemsets is the percentage of the given set </a:t>
            </a:r>
            <a:r>
              <a:rPr lang="en-US" altLang="en-US" sz="2400" i="1" dirty="0">
                <a:latin typeface="+mn-lt"/>
              </a:rPr>
              <a:t>U </a:t>
            </a:r>
            <a:r>
              <a:rPr lang="en-US" altLang="en-US" sz="2400" dirty="0">
                <a:latin typeface="+mn-lt"/>
              </a:rPr>
              <a:t>of sequences of which </a:t>
            </a:r>
            <a:r>
              <a:rPr lang="en-US" altLang="en-US" sz="2400" i="1" dirty="0">
                <a:latin typeface="+mn-lt"/>
              </a:rPr>
              <a:t>S</a:t>
            </a:r>
            <a:r>
              <a:rPr lang="en-US" altLang="en-US" sz="2400" dirty="0">
                <a:latin typeface="+mn-lt"/>
              </a:rPr>
              <a:t> is a subsequence</a:t>
            </a:r>
          </a:p>
          <a:p>
            <a:pPr lvl="1"/>
            <a:r>
              <a:rPr lang="en-US" altLang="en-US" sz="2400" dirty="0">
                <a:latin typeface="+mn-lt"/>
              </a:rPr>
              <a:t>Assuming we are analyzing sequences of items as a time series for a customer, The sequence </a:t>
            </a:r>
            <a:r>
              <a:rPr lang="en-US" altLang="en-US" sz="2400" i="1" dirty="0">
                <a:latin typeface="+mn-lt"/>
              </a:rPr>
              <a:t>S</a:t>
            </a:r>
            <a:r>
              <a:rPr lang="en-US" altLang="en-US" sz="2400" baseline="-25000" dirty="0">
                <a:latin typeface="+mn-lt"/>
              </a:rPr>
              <a:t>1</a:t>
            </a:r>
            <a:r>
              <a:rPr lang="en-US" altLang="en-US" sz="2400" dirty="0">
                <a:latin typeface="+mn-lt"/>
              </a:rPr>
              <a:t>, </a:t>
            </a:r>
            <a:r>
              <a:rPr lang="en-US" altLang="en-US" sz="2400" i="1" dirty="0">
                <a:latin typeface="+mn-lt"/>
              </a:rPr>
              <a:t>S</a:t>
            </a:r>
            <a:r>
              <a:rPr lang="en-US" altLang="en-US" sz="2400" baseline="-25000" dirty="0">
                <a:latin typeface="+mn-lt"/>
              </a:rPr>
              <a:t>2</a:t>
            </a:r>
            <a:r>
              <a:rPr lang="en-US" altLang="en-US" sz="2400" dirty="0">
                <a:latin typeface="+mn-lt"/>
              </a:rPr>
              <a:t>, </a:t>
            </a:r>
            <a:r>
              <a:rPr lang="en-US" altLang="en-US" sz="2400" i="1" dirty="0">
                <a:latin typeface="+mn-lt"/>
              </a:rPr>
              <a:t>S</a:t>
            </a:r>
            <a:r>
              <a:rPr lang="en-US" altLang="en-US" sz="2400" baseline="-25000" dirty="0">
                <a:latin typeface="+mn-lt"/>
              </a:rPr>
              <a:t>3</a:t>
            </a:r>
            <a:r>
              <a:rPr lang="en-US" altLang="en-US" sz="2400" dirty="0">
                <a:latin typeface="+mn-lt"/>
              </a:rPr>
              <a:t>, ... is a </a:t>
            </a:r>
            <a:r>
              <a:rPr lang="en-US" altLang="en-US" sz="2400" b="1" dirty="0">
                <a:latin typeface="+mn-lt"/>
              </a:rPr>
              <a:t>predictor</a:t>
            </a:r>
            <a:r>
              <a:rPr lang="en-US" altLang="en-US" sz="2400" dirty="0">
                <a:latin typeface="+mn-lt"/>
              </a:rPr>
              <a:t> of the fact that a customer who buys itemset </a:t>
            </a:r>
            <a:r>
              <a:rPr lang="en-US" altLang="en-US" sz="2400" i="1" dirty="0">
                <a:latin typeface="+mn-lt"/>
              </a:rPr>
              <a:t>S</a:t>
            </a:r>
            <a:r>
              <a:rPr lang="en-US" altLang="en-US" sz="2400" baseline="-25000" dirty="0">
                <a:latin typeface="+mn-lt"/>
              </a:rPr>
              <a:t>1</a:t>
            </a:r>
            <a:r>
              <a:rPr lang="en-US" altLang="en-US" sz="2400" dirty="0">
                <a:latin typeface="+mn-lt"/>
              </a:rPr>
              <a:t> is likely to buy itemset </a:t>
            </a:r>
            <a:r>
              <a:rPr lang="en-US" altLang="en-US" sz="2400" i="1" dirty="0">
                <a:latin typeface="+mn-lt"/>
              </a:rPr>
              <a:t>S</a:t>
            </a:r>
            <a:r>
              <a:rPr lang="en-US" altLang="en-US" sz="2400" baseline="-25000" dirty="0">
                <a:latin typeface="+mn-lt"/>
              </a:rPr>
              <a:t>2</a:t>
            </a:r>
            <a:r>
              <a:rPr lang="en-US" altLang="en-US" sz="2400" dirty="0">
                <a:latin typeface="+mn-lt"/>
              </a:rPr>
              <a:t> and then </a:t>
            </a:r>
            <a:r>
              <a:rPr lang="en-US" altLang="en-US" sz="2400" i="1" dirty="0">
                <a:latin typeface="+mn-lt"/>
              </a:rPr>
              <a:t>S</a:t>
            </a:r>
            <a:r>
              <a:rPr lang="en-US" altLang="en-US" sz="2400" baseline="-25000" dirty="0">
                <a:latin typeface="+mn-lt"/>
              </a:rPr>
              <a:t>3</a:t>
            </a:r>
            <a:r>
              <a:rPr lang="en-US" altLang="en-US" sz="2400" dirty="0">
                <a:latin typeface="+mn-lt"/>
              </a:rPr>
              <a:t>, and so on</a:t>
            </a:r>
            <a:r>
              <a:rPr lang="en-US" altLang="en-US" sz="2400" dirty="0" smtClean="0">
                <a:latin typeface="+mn-lt"/>
              </a:rPr>
              <a:t>.</a:t>
            </a:r>
            <a:endParaRPr lang="en-US" altLang="en-US" sz="2400" b="1" dirty="0">
              <a:latin typeface="+mn-lt"/>
            </a:endParaRPr>
          </a:p>
        </p:txBody>
      </p:sp>
    </p:spTree>
    <p:extLst>
      <p:ext uri="{BB962C8B-B14F-4D97-AF65-F5344CB8AC3E}">
        <p14:creationId xmlns:p14="http://schemas.microsoft.com/office/powerpoint/2010/main" val="94733867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28.5.2 </a:t>
            </a:r>
            <a:r>
              <a:rPr lang="en-US" altLang="en-US" dirty="0"/>
              <a:t>Time Series Analysis</a:t>
            </a:r>
            <a:endParaRPr lang="en-US" dirty="0"/>
          </a:p>
        </p:txBody>
      </p:sp>
      <p:sp>
        <p:nvSpPr>
          <p:cNvPr id="3" name="Text Placeholder 2"/>
          <p:cNvSpPr>
            <a:spLocks noGrp="1"/>
          </p:cNvSpPr>
          <p:nvPr>
            <p:ph type="body" idx="1"/>
          </p:nvPr>
        </p:nvSpPr>
        <p:spPr>
          <a:xfrm>
            <a:off x="457200" y="1471864"/>
            <a:ext cx="8229600" cy="4832684"/>
          </a:xfrm>
        </p:spPr>
        <p:txBody>
          <a:bodyPr/>
          <a:lstStyle/>
          <a:p>
            <a:r>
              <a:rPr lang="en-US" altLang="en-US" sz="2000" b="1" dirty="0">
                <a:latin typeface="+mn-lt"/>
              </a:rPr>
              <a:t>Time Series analysis</a:t>
            </a:r>
          </a:p>
          <a:p>
            <a:pPr lvl="1"/>
            <a:r>
              <a:rPr lang="en-US" altLang="en-US" sz="2000" b="1" dirty="0">
                <a:latin typeface="+mn-lt"/>
              </a:rPr>
              <a:t>Time series</a:t>
            </a:r>
            <a:r>
              <a:rPr lang="en-US" altLang="en-US" sz="2000" dirty="0">
                <a:latin typeface="+mn-lt"/>
              </a:rPr>
              <a:t> are sequences of events; each event may be a given fixed type of a transaction</a:t>
            </a:r>
            <a:r>
              <a:rPr lang="en-US" altLang="en-US" sz="2000" dirty="0" smtClean="0">
                <a:latin typeface="+mn-lt"/>
              </a:rPr>
              <a:t>.</a:t>
            </a:r>
            <a:endParaRPr lang="en-US" altLang="en-US" sz="2000" dirty="0">
              <a:latin typeface="+mn-lt"/>
            </a:endParaRPr>
          </a:p>
          <a:p>
            <a:pPr lvl="2"/>
            <a:r>
              <a:rPr lang="en-US" altLang="en-US" sz="2000" dirty="0">
                <a:latin typeface="+mn-lt"/>
              </a:rPr>
              <a:t>For example, the closing price of a stock or a fund is an event that occurs every weekday for each stock and fund. The sequence of these values per stock or fund constitutes a time series. </a:t>
            </a:r>
          </a:p>
          <a:p>
            <a:pPr lvl="2"/>
            <a:r>
              <a:rPr lang="en-US" altLang="en-US" sz="2000" dirty="0">
                <a:latin typeface="+mn-lt"/>
              </a:rPr>
              <a:t>For a time series, one may look for a variety of patterns by analyzing sequences and subsequences as we did above</a:t>
            </a:r>
          </a:p>
          <a:p>
            <a:pPr lvl="2"/>
            <a:r>
              <a:rPr lang="en-US" altLang="en-US" sz="2000" dirty="0">
                <a:latin typeface="+mn-lt"/>
              </a:rPr>
              <a:t>Time series may be compared by establishing </a:t>
            </a:r>
            <a:r>
              <a:rPr lang="en-US" altLang="en-US" sz="2000" b="1" dirty="0">
                <a:solidFill>
                  <a:schemeClr val="bg2"/>
                </a:solidFill>
                <a:latin typeface="+mn-lt"/>
              </a:rPr>
              <a:t>measures of similarity </a:t>
            </a:r>
            <a:r>
              <a:rPr lang="en-US" altLang="en-US" sz="2000" dirty="0">
                <a:latin typeface="+mn-lt"/>
              </a:rPr>
              <a:t>to identify companies whose stocks behave in a similar fashion</a:t>
            </a:r>
          </a:p>
          <a:p>
            <a:r>
              <a:rPr lang="en-US" altLang="en-US" sz="2000" dirty="0">
                <a:latin typeface="+mn-lt"/>
              </a:rPr>
              <a:t>Time series analysis is an extended functionality of </a:t>
            </a:r>
            <a:r>
              <a:rPr lang="en-US" altLang="en-US" sz="2000" b="1" dirty="0">
                <a:latin typeface="+mn-lt"/>
              </a:rPr>
              <a:t>temporal</a:t>
            </a:r>
            <a:r>
              <a:rPr lang="en-US" altLang="en-US" sz="2000" dirty="0">
                <a:latin typeface="+mn-lt"/>
              </a:rPr>
              <a:t> data management</a:t>
            </a:r>
            <a:r>
              <a:rPr lang="en-US" altLang="en-US" sz="2000" dirty="0" smtClean="0">
                <a:latin typeface="+mn-lt"/>
              </a:rPr>
              <a:t>.</a:t>
            </a:r>
            <a:endParaRPr lang="en-US" altLang="en-US" sz="2000" dirty="0">
              <a:latin typeface="+mn-lt"/>
            </a:endParaRPr>
          </a:p>
        </p:txBody>
      </p:sp>
    </p:spTree>
    <p:extLst>
      <p:ext uri="{BB962C8B-B14F-4D97-AF65-F5344CB8AC3E}">
        <p14:creationId xmlns:p14="http://schemas.microsoft.com/office/powerpoint/2010/main" val="36793448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28.1 Definitions </a:t>
            </a:r>
            <a:r>
              <a:rPr lang="en-US" altLang="en-US" dirty="0"/>
              <a:t>of Data Mining</a:t>
            </a:r>
            <a:endParaRPr lang="en-US" dirty="0"/>
          </a:p>
        </p:txBody>
      </p:sp>
      <p:sp>
        <p:nvSpPr>
          <p:cNvPr id="3" name="Text Placeholder 2"/>
          <p:cNvSpPr>
            <a:spLocks noGrp="1"/>
          </p:cNvSpPr>
          <p:nvPr>
            <p:ph type="body" idx="1"/>
          </p:nvPr>
        </p:nvSpPr>
        <p:spPr>
          <a:xfrm>
            <a:off x="457200" y="1600201"/>
            <a:ext cx="8229600" cy="2971800"/>
          </a:xfrm>
        </p:spPr>
        <p:txBody>
          <a:bodyPr/>
          <a:lstStyle/>
          <a:p>
            <a:r>
              <a:rPr lang="en-US" altLang="en-US" sz="2400" dirty="0">
                <a:latin typeface="+mn-lt"/>
              </a:rPr>
              <a:t>The </a:t>
            </a:r>
            <a:r>
              <a:rPr lang="en-US" altLang="en-US" sz="2400" b="1" dirty="0">
                <a:solidFill>
                  <a:schemeClr val="tx1"/>
                </a:solidFill>
                <a:latin typeface="+mn-lt"/>
              </a:rPr>
              <a:t>discovery</a:t>
            </a:r>
            <a:r>
              <a:rPr lang="en-US" altLang="en-US" sz="2400" dirty="0">
                <a:latin typeface="+mn-lt"/>
              </a:rPr>
              <a:t> of new information in terms of patterns or rules from vast amounts of data.</a:t>
            </a:r>
          </a:p>
          <a:p>
            <a:r>
              <a:rPr lang="en-US" altLang="en-US" sz="2400" dirty="0">
                <a:latin typeface="+mn-lt"/>
              </a:rPr>
              <a:t>The process of finding </a:t>
            </a:r>
            <a:r>
              <a:rPr lang="en-US" altLang="en-US" sz="2400" b="1" dirty="0">
                <a:solidFill>
                  <a:schemeClr val="tx1"/>
                </a:solidFill>
                <a:latin typeface="+mn-lt"/>
              </a:rPr>
              <a:t>interesting structure </a:t>
            </a:r>
            <a:r>
              <a:rPr lang="en-US" altLang="en-US" sz="2400" dirty="0">
                <a:latin typeface="+mn-lt"/>
              </a:rPr>
              <a:t>in data.</a:t>
            </a:r>
          </a:p>
          <a:p>
            <a:r>
              <a:rPr lang="en-US" altLang="en-US" sz="2400" dirty="0">
                <a:latin typeface="+mn-lt"/>
              </a:rPr>
              <a:t>The process of employing one or more computer </a:t>
            </a:r>
            <a:r>
              <a:rPr lang="en-US" altLang="en-US" sz="2400" b="1" dirty="0">
                <a:solidFill>
                  <a:schemeClr val="tx1"/>
                </a:solidFill>
                <a:latin typeface="+mn-lt"/>
              </a:rPr>
              <a:t>learning</a:t>
            </a:r>
            <a:r>
              <a:rPr lang="en-US" altLang="en-US" sz="2400" dirty="0">
                <a:latin typeface="+mn-lt"/>
              </a:rPr>
              <a:t> techniques to automatically analyze and extract knowledge from data</a:t>
            </a:r>
            <a:r>
              <a:rPr lang="en-US" altLang="en-US" sz="2400" dirty="0" smtClean="0">
                <a:latin typeface="+mn-lt"/>
              </a:rPr>
              <a:t>.</a:t>
            </a:r>
            <a:endParaRPr lang="en-US" altLang="en-US" sz="2400" dirty="0">
              <a:latin typeface="+mn-lt"/>
            </a:endParaRPr>
          </a:p>
        </p:txBody>
      </p:sp>
    </p:spTree>
    <p:extLst>
      <p:ext uri="{BB962C8B-B14F-4D97-AF65-F5344CB8AC3E}">
        <p14:creationId xmlns:p14="http://schemas.microsoft.com/office/powerpoint/2010/main" val="52649544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28.5.3 </a:t>
            </a:r>
            <a:r>
              <a:rPr lang="en-US" altLang="en-US" dirty="0"/>
              <a:t>Regression </a:t>
            </a:r>
            <a:r>
              <a:rPr lang="en-US" altLang="en-US" sz="2000" b="0" dirty="0"/>
              <a:t>(</a:t>
            </a:r>
            <a:r>
              <a:rPr lang="en-US" altLang="en-US" sz="2000" b="0" dirty="0" smtClean="0"/>
              <a:t>1 of 2)</a:t>
            </a:r>
            <a:endParaRPr lang="en-US" sz="2000" b="0" dirty="0"/>
          </a:p>
        </p:txBody>
      </p:sp>
      <p:sp>
        <p:nvSpPr>
          <p:cNvPr id="3" name="Text Placeholder 2"/>
          <p:cNvSpPr>
            <a:spLocks noGrp="1"/>
          </p:cNvSpPr>
          <p:nvPr>
            <p:ph type="body" idx="1"/>
          </p:nvPr>
        </p:nvSpPr>
        <p:spPr>
          <a:xfrm>
            <a:off x="457200" y="1600201"/>
            <a:ext cx="8229600" cy="346586"/>
          </a:xfrm>
        </p:spPr>
        <p:txBody>
          <a:bodyPr/>
          <a:lstStyle/>
          <a:p>
            <a:pPr>
              <a:defRPr/>
            </a:pPr>
            <a:r>
              <a:rPr lang="en-US" sz="2000" b="1" dirty="0" smtClean="0">
                <a:latin typeface="+mn-lt"/>
              </a:rPr>
              <a:t>Regression</a:t>
            </a:r>
          </a:p>
        </p:txBody>
      </p:sp>
      <p:sp>
        <p:nvSpPr>
          <p:cNvPr id="4" name="Content Placeholder 3"/>
          <p:cNvSpPr>
            <a:spLocks noGrp="1"/>
          </p:cNvSpPr>
          <p:nvPr>
            <p:ph sz="quarter" idx="13"/>
          </p:nvPr>
        </p:nvSpPr>
        <p:spPr>
          <a:xfrm>
            <a:off x="457200" y="2021043"/>
            <a:ext cx="8229600" cy="337706"/>
          </a:xfrm>
        </p:spPr>
        <p:txBody>
          <a:bodyPr/>
          <a:lstStyle/>
          <a:p>
            <a:pPr marL="432" indent="0">
              <a:buNone/>
            </a:pPr>
            <a:r>
              <a:rPr lang="en-US" sz="2000" b="1" dirty="0">
                <a:latin typeface="+mn-lt"/>
              </a:rPr>
              <a:t>Regression</a:t>
            </a:r>
            <a:r>
              <a:rPr lang="en-US" sz="2000" dirty="0">
                <a:latin typeface="+mn-lt"/>
              </a:rPr>
              <a:t> is a special application of the classification rule</a:t>
            </a:r>
            <a:r>
              <a:rPr lang="en-US" sz="2000" dirty="0" smtClean="0">
                <a:latin typeface="+mn-lt"/>
              </a:rPr>
              <a:t>.</a:t>
            </a:r>
            <a:endParaRPr lang="en-US" sz="2000" dirty="0">
              <a:latin typeface="+mn-lt"/>
            </a:endParaRPr>
          </a:p>
        </p:txBody>
      </p:sp>
      <p:sp>
        <p:nvSpPr>
          <p:cNvPr id="5" name="Content Placeholder 4"/>
          <p:cNvSpPr>
            <a:spLocks noGrp="1"/>
          </p:cNvSpPr>
          <p:nvPr>
            <p:ph sz="quarter" idx="14"/>
          </p:nvPr>
        </p:nvSpPr>
        <p:spPr>
          <a:xfrm>
            <a:off x="457200" y="2459959"/>
            <a:ext cx="8232775" cy="2141538"/>
          </a:xfrm>
        </p:spPr>
        <p:txBody>
          <a:bodyPr/>
          <a:lstStyle/>
          <a:p>
            <a:pPr>
              <a:defRPr/>
            </a:pPr>
            <a:r>
              <a:rPr lang="en-US" sz="2000" dirty="0">
                <a:latin typeface="+mn-lt"/>
              </a:rPr>
              <a:t>If a classification rule is regarded as a </a:t>
            </a:r>
            <a:r>
              <a:rPr lang="en-US" sz="2000" b="1" dirty="0">
                <a:solidFill>
                  <a:schemeClr val="bg2"/>
                </a:solidFill>
                <a:latin typeface="+mn-lt"/>
              </a:rPr>
              <a:t>function</a:t>
            </a:r>
            <a:r>
              <a:rPr lang="en-US" sz="2000" dirty="0">
                <a:latin typeface="+mn-lt"/>
              </a:rPr>
              <a:t> over the variables that maps these variables into a target class variable, the rule is called a </a:t>
            </a:r>
            <a:r>
              <a:rPr lang="en-US" sz="2000" b="1" dirty="0">
                <a:latin typeface="+mn-lt"/>
              </a:rPr>
              <a:t>regression rule</a:t>
            </a:r>
            <a:r>
              <a:rPr lang="en-US" sz="2000" dirty="0">
                <a:latin typeface="+mn-lt"/>
              </a:rPr>
              <a:t>.</a:t>
            </a:r>
          </a:p>
          <a:p>
            <a:pPr>
              <a:defRPr/>
            </a:pPr>
            <a:r>
              <a:rPr lang="en-US" altLang="en-US" sz="2000" dirty="0">
                <a:latin typeface="+mn-lt"/>
              </a:rPr>
              <a:t>A </a:t>
            </a:r>
            <a:r>
              <a:rPr lang="en-US" altLang="en-US" sz="2000" b="1" dirty="0">
                <a:solidFill>
                  <a:schemeClr val="bg2"/>
                </a:solidFill>
                <a:latin typeface="+mn-lt"/>
              </a:rPr>
              <a:t>regression equation (or function) </a:t>
            </a:r>
            <a:r>
              <a:rPr lang="en-US" altLang="en-US" sz="2000" dirty="0">
                <a:latin typeface="+mn-lt"/>
              </a:rPr>
              <a:t>estimates a </a:t>
            </a:r>
            <a:r>
              <a:rPr lang="en-US" altLang="en-US" sz="2000" b="1" dirty="0">
                <a:latin typeface="+mn-lt"/>
              </a:rPr>
              <a:t>dependent</a:t>
            </a:r>
            <a:r>
              <a:rPr lang="en-US" altLang="en-US" sz="2000" dirty="0">
                <a:latin typeface="+mn-lt"/>
              </a:rPr>
              <a:t> variable using a set of </a:t>
            </a:r>
            <a:r>
              <a:rPr lang="en-US" altLang="en-US" sz="2000" b="1" dirty="0">
                <a:latin typeface="+mn-lt"/>
              </a:rPr>
              <a:t>independent</a:t>
            </a:r>
            <a:r>
              <a:rPr lang="en-US" altLang="en-US" sz="2000" dirty="0">
                <a:latin typeface="+mn-lt"/>
              </a:rPr>
              <a:t> variables and a set of constants.</a:t>
            </a:r>
            <a:endParaRPr lang="en-US" sz="2000" dirty="0">
              <a:latin typeface="+mn-lt"/>
            </a:endParaRPr>
          </a:p>
          <a:p>
            <a:pPr lvl="1">
              <a:defRPr/>
            </a:pPr>
            <a:r>
              <a:rPr lang="en-US" sz="2000" dirty="0">
                <a:solidFill>
                  <a:schemeClr val="bg2"/>
                </a:solidFill>
                <a:latin typeface="+mn-lt"/>
              </a:rPr>
              <a:t>For example, consider a </a:t>
            </a:r>
            <a:r>
              <a:rPr lang="en-US" sz="2000" dirty="0" smtClean="0">
                <a:solidFill>
                  <a:schemeClr val="bg2"/>
                </a:solidFill>
                <a:latin typeface="+mn-lt"/>
              </a:rPr>
              <a:t>relation n</a:t>
            </a:r>
            <a:endParaRPr lang="en-US" sz="2000" dirty="0">
              <a:solidFill>
                <a:schemeClr val="bg2"/>
              </a:solidFill>
              <a:latin typeface="+mn-lt"/>
            </a:endParaRPr>
          </a:p>
        </p:txBody>
      </p:sp>
      <p:sp>
        <p:nvSpPr>
          <p:cNvPr id="10" name="Content Placeholder 9"/>
          <p:cNvSpPr>
            <a:spLocks noGrp="1"/>
          </p:cNvSpPr>
          <p:nvPr>
            <p:ph sz="quarter" idx="16"/>
          </p:nvPr>
        </p:nvSpPr>
        <p:spPr>
          <a:xfrm>
            <a:off x="460375" y="4629659"/>
            <a:ext cx="8229600" cy="1074903"/>
          </a:xfrm>
        </p:spPr>
        <p:txBody>
          <a:bodyPr/>
          <a:lstStyle/>
          <a:p>
            <a:pPr marL="738188" indent="0">
              <a:spcBef>
                <a:spcPts val="500"/>
              </a:spcBef>
              <a:buNone/>
            </a:pPr>
            <a:r>
              <a:rPr lang="en-US" sz="2000" dirty="0">
                <a:latin typeface="+mn-lt"/>
              </a:rPr>
              <a:t>LAB_TESTS (patient I</a:t>
            </a:r>
            <a:r>
              <a:rPr lang="en-US" sz="100" dirty="0">
                <a:latin typeface="+mn-lt"/>
              </a:rPr>
              <a:t> </a:t>
            </a:r>
            <a:r>
              <a:rPr lang="en-US" sz="2000" dirty="0">
                <a:latin typeface="+mn-lt"/>
              </a:rPr>
              <a:t>D, test 1, test 2, ..., test </a:t>
            </a:r>
            <a:r>
              <a:rPr lang="en-US" sz="2000" i="1" dirty="0">
                <a:latin typeface="+mn-lt"/>
              </a:rPr>
              <a:t>n</a:t>
            </a:r>
            <a:r>
              <a:rPr lang="en-US" sz="2000" dirty="0">
                <a:latin typeface="+mn-lt"/>
              </a:rPr>
              <a:t>) </a:t>
            </a:r>
            <a:endParaRPr lang="en-US" sz="2000" dirty="0" smtClean="0">
              <a:latin typeface="+mn-lt"/>
            </a:endParaRPr>
          </a:p>
          <a:p>
            <a:pPr marL="738188" indent="0">
              <a:spcBef>
                <a:spcPts val="500"/>
              </a:spcBef>
              <a:buNone/>
            </a:pPr>
            <a:r>
              <a:rPr lang="en-US" sz="2000" dirty="0" smtClean="0">
                <a:latin typeface="+mn-lt"/>
              </a:rPr>
              <a:t>which </a:t>
            </a:r>
            <a:r>
              <a:rPr lang="en-US" sz="2000" dirty="0">
                <a:latin typeface="+mn-lt"/>
              </a:rPr>
              <a:t>contains values that are results from a series of </a:t>
            </a:r>
            <a:r>
              <a:rPr lang="en-US" sz="2000" i="1" dirty="0">
                <a:latin typeface="+mn-lt"/>
              </a:rPr>
              <a:t>n</a:t>
            </a:r>
            <a:r>
              <a:rPr lang="en-US" sz="2000" dirty="0">
                <a:latin typeface="+mn-lt"/>
              </a:rPr>
              <a:t> tests for one patient</a:t>
            </a:r>
            <a:r>
              <a:rPr lang="en-US" sz="2000" dirty="0" smtClean="0">
                <a:latin typeface="+mn-lt"/>
              </a:rPr>
              <a:t>.</a:t>
            </a:r>
            <a:endParaRPr lang="en-US" sz="2000" dirty="0">
              <a:latin typeface="+mn-lt"/>
            </a:endParaRPr>
          </a:p>
        </p:txBody>
      </p:sp>
      <p:sp>
        <p:nvSpPr>
          <p:cNvPr id="11" name="Content Placeholder 10"/>
          <p:cNvSpPr>
            <a:spLocks noGrp="1"/>
          </p:cNvSpPr>
          <p:nvPr>
            <p:ph sz="quarter" idx="17"/>
          </p:nvPr>
        </p:nvSpPr>
        <p:spPr>
          <a:xfrm>
            <a:off x="457200" y="5689799"/>
            <a:ext cx="8229600" cy="650683"/>
          </a:xfrm>
        </p:spPr>
        <p:txBody>
          <a:bodyPr/>
          <a:lstStyle/>
          <a:p>
            <a:r>
              <a:rPr lang="en-US" sz="2000" dirty="0">
                <a:latin typeface="+mn-lt"/>
              </a:rPr>
              <a:t>The target variable that we wish to predict is </a:t>
            </a:r>
            <a:r>
              <a:rPr lang="en-US" sz="2000" i="1" dirty="0">
                <a:latin typeface="+mn-lt"/>
              </a:rPr>
              <a:t>P</a:t>
            </a:r>
            <a:r>
              <a:rPr lang="en-US" sz="2000" dirty="0">
                <a:latin typeface="+mn-lt"/>
              </a:rPr>
              <a:t>, the probability of survival of the patient. Then the rule for regression takes the form</a:t>
            </a:r>
            <a:r>
              <a:rPr lang="en-US" sz="2000" dirty="0" smtClean="0">
                <a:latin typeface="+mn-lt"/>
              </a:rPr>
              <a:t>:</a:t>
            </a:r>
            <a:endParaRPr lang="en-US" sz="2000" dirty="0">
              <a:latin typeface="+mn-lt"/>
            </a:endParaRPr>
          </a:p>
        </p:txBody>
      </p:sp>
    </p:spTree>
    <p:extLst>
      <p:ext uri="{BB962C8B-B14F-4D97-AF65-F5344CB8AC3E}">
        <p14:creationId xmlns:p14="http://schemas.microsoft.com/office/powerpoint/2010/main" val="118063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ltLang="en-US" dirty="0"/>
              <a:t>28.5.3 Regression </a:t>
            </a:r>
            <a:r>
              <a:rPr lang="en-US" altLang="en-US" sz="2000" b="0" dirty="0"/>
              <a:t>(2 of 2)</a:t>
            </a:r>
            <a:endParaRPr lang="en-US" dirty="0"/>
          </a:p>
        </p:txBody>
      </p:sp>
      <p:sp>
        <p:nvSpPr>
          <p:cNvPr id="9" name="Text Placeholder 8"/>
          <p:cNvSpPr>
            <a:spLocks noGrp="1"/>
          </p:cNvSpPr>
          <p:nvPr>
            <p:ph type="body" idx="1"/>
          </p:nvPr>
        </p:nvSpPr>
        <p:spPr>
          <a:xfrm>
            <a:off x="457200" y="1600201"/>
            <a:ext cx="8229600" cy="977226"/>
          </a:xfrm>
        </p:spPr>
        <p:txBody>
          <a:bodyPr/>
          <a:lstStyle/>
          <a:p>
            <a:r>
              <a:rPr lang="en-US" altLang="en-US" sz="2000" b="1" dirty="0" smtClean="0">
                <a:latin typeface="+mn-lt"/>
              </a:rPr>
              <a:t>Regression</a:t>
            </a:r>
            <a:endParaRPr lang="en-US" altLang="en-US" sz="2000" dirty="0" smtClean="0">
              <a:latin typeface="+mn-lt"/>
            </a:endParaRPr>
          </a:p>
          <a:p>
            <a:r>
              <a:rPr lang="en-US" altLang="en-US" sz="2000" b="1" dirty="0" smtClean="0">
                <a:latin typeface="+mn-lt"/>
              </a:rPr>
              <a:t> </a:t>
            </a:r>
            <a:endParaRPr lang="en-US" altLang="en-US" sz="2000" b="1" dirty="0">
              <a:latin typeface="+mn-lt"/>
            </a:endParaRPr>
          </a:p>
        </p:txBody>
      </p:sp>
      <p:pic>
        <p:nvPicPr>
          <p:cNvPr id="15" name="Picture 14" descr="The code has 2 lines. The lines read as follows. Line 1. left parenthesis test 1 in range sub 1 right parenthesis and left parenthesis test 2 in range sub 2 right parenthesis and ellipsis left parenthesis test n in range sub n right parenthesis. Line 2. implies P = x comma or x left angle bracket P left angle bracket equals y. "/>
          <p:cNvPicPr>
            <a:picLocks noChangeAspect="1"/>
          </p:cNvPicPr>
          <p:nvPr/>
        </p:nvPicPr>
        <p:blipFill>
          <a:blip r:embed="rId2"/>
          <a:stretch>
            <a:fillRect/>
          </a:stretch>
        </p:blipFill>
        <p:spPr>
          <a:xfrm>
            <a:off x="707921" y="2168172"/>
            <a:ext cx="7157324" cy="774259"/>
          </a:xfrm>
          <a:prstGeom prst="rect">
            <a:avLst/>
          </a:prstGeom>
        </p:spPr>
      </p:pic>
      <p:sp>
        <p:nvSpPr>
          <p:cNvPr id="10" name="Content Placeholder 9"/>
          <p:cNvSpPr>
            <a:spLocks noGrp="1"/>
          </p:cNvSpPr>
          <p:nvPr>
            <p:ph sz="quarter" idx="13"/>
          </p:nvPr>
        </p:nvSpPr>
        <p:spPr>
          <a:xfrm>
            <a:off x="457200" y="2889130"/>
            <a:ext cx="8229600" cy="380646"/>
          </a:xfrm>
        </p:spPr>
        <p:txBody>
          <a:bodyPr/>
          <a:lstStyle/>
          <a:p>
            <a:r>
              <a:rPr lang="en-US" sz="2000" dirty="0">
                <a:latin typeface="+mn-lt"/>
              </a:rPr>
              <a:t>In the above example, we regard </a:t>
            </a:r>
            <a:r>
              <a:rPr lang="en-US" sz="2000" i="1" dirty="0">
                <a:latin typeface="+mn-lt"/>
              </a:rPr>
              <a:t>P</a:t>
            </a:r>
            <a:r>
              <a:rPr lang="en-US" sz="2000" dirty="0">
                <a:latin typeface="+mn-lt"/>
              </a:rPr>
              <a:t> as a function</a:t>
            </a:r>
            <a:r>
              <a:rPr lang="en-US" sz="2000" dirty="0" smtClean="0">
                <a:latin typeface="+mn-lt"/>
              </a:rPr>
              <a:t>:</a:t>
            </a:r>
            <a:endParaRPr lang="en-US" sz="2000" dirty="0">
              <a:latin typeface="+mn-lt"/>
            </a:endParaRPr>
          </a:p>
        </p:txBody>
      </p:sp>
      <p:pic>
        <p:nvPicPr>
          <p:cNvPr id="16" name="Picture 15" descr="P = f left parenthesis test 1, test 2, ellipsis, test n right parenthesis"/>
          <p:cNvPicPr>
            <a:picLocks noChangeAspect="1"/>
          </p:cNvPicPr>
          <p:nvPr/>
        </p:nvPicPr>
        <p:blipFill rotWithShape="1">
          <a:blip r:embed="rId3"/>
          <a:srcRect l="2210" t="18155" r="2633" b="21121"/>
          <a:stretch/>
        </p:blipFill>
        <p:spPr>
          <a:xfrm>
            <a:off x="1386348" y="3375273"/>
            <a:ext cx="3318388" cy="339212"/>
          </a:xfrm>
          <a:prstGeom prst="rect">
            <a:avLst/>
          </a:prstGeom>
        </p:spPr>
      </p:pic>
      <p:sp>
        <p:nvSpPr>
          <p:cNvPr id="11" name="Content Placeholder 10"/>
          <p:cNvSpPr>
            <a:spLocks noGrp="1"/>
          </p:cNvSpPr>
          <p:nvPr>
            <p:ph sz="quarter" idx="14"/>
          </p:nvPr>
        </p:nvSpPr>
        <p:spPr>
          <a:xfrm>
            <a:off x="454025" y="3655041"/>
            <a:ext cx="8232775" cy="378377"/>
          </a:xfrm>
        </p:spPr>
        <p:txBody>
          <a:bodyPr/>
          <a:lstStyle/>
          <a:p>
            <a:r>
              <a:rPr lang="en-US" sz="2000" dirty="0">
                <a:latin typeface="+mn-lt"/>
              </a:rPr>
              <a:t>If the function appears </a:t>
            </a:r>
            <a:r>
              <a:rPr lang="en-US" sz="2000" dirty="0" smtClean="0">
                <a:latin typeface="+mn-lt"/>
              </a:rPr>
              <a:t>as</a:t>
            </a:r>
            <a:endParaRPr lang="en-US" sz="2000" dirty="0">
              <a:latin typeface="+mn-lt"/>
            </a:endParaRPr>
          </a:p>
        </p:txBody>
      </p:sp>
      <p:pic>
        <p:nvPicPr>
          <p:cNvPr id="17" name="Picture 16" descr="Y = f left parenthesis X sub 1, X sub 2, ellipsis, X sub n right parenthesis, "/>
          <p:cNvPicPr>
            <a:picLocks noChangeAspect="1"/>
          </p:cNvPicPr>
          <p:nvPr/>
        </p:nvPicPr>
        <p:blipFill rotWithShape="1">
          <a:blip r:embed="rId4"/>
          <a:srcRect l="13232" t="5346" b="17680"/>
          <a:stretch/>
        </p:blipFill>
        <p:spPr>
          <a:xfrm>
            <a:off x="1769805" y="4045783"/>
            <a:ext cx="2227007" cy="412955"/>
          </a:xfrm>
          <a:prstGeom prst="rect">
            <a:avLst/>
          </a:prstGeom>
        </p:spPr>
      </p:pic>
      <p:sp>
        <p:nvSpPr>
          <p:cNvPr id="12" name="Content Placeholder 11"/>
          <p:cNvSpPr>
            <a:spLocks noGrp="1"/>
          </p:cNvSpPr>
          <p:nvPr>
            <p:ph sz="quarter" idx="15"/>
          </p:nvPr>
        </p:nvSpPr>
        <p:spPr>
          <a:xfrm>
            <a:off x="1769804" y="4323733"/>
            <a:ext cx="6916995" cy="693738"/>
          </a:xfrm>
        </p:spPr>
        <p:txBody>
          <a:bodyPr/>
          <a:lstStyle/>
          <a:p>
            <a:pPr marL="0" indent="0">
              <a:buNone/>
            </a:pPr>
            <a:r>
              <a:rPr lang="en-US" sz="2000" dirty="0" smtClean="0">
                <a:latin typeface="+mn-lt"/>
              </a:rPr>
              <a:t>and </a:t>
            </a:r>
            <a:r>
              <a:rPr lang="en-US" sz="2000" i="1" dirty="0">
                <a:latin typeface="+mn-lt"/>
              </a:rPr>
              <a:t>f</a:t>
            </a:r>
            <a:r>
              <a:rPr lang="en-US" sz="2000" dirty="0">
                <a:latin typeface="+mn-lt"/>
              </a:rPr>
              <a:t> is linear in the domain variables </a:t>
            </a:r>
            <a:r>
              <a:rPr lang="en-US" sz="2000" i="1" dirty="0">
                <a:latin typeface="+mn-lt"/>
              </a:rPr>
              <a:t>x</a:t>
            </a:r>
            <a:r>
              <a:rPr lang="en-US" sz="2000" i="1" baseline="-25000" dirty="0">
                <a:latin typeface="+mn-lt"/>
              </a:rPr>
              <a:t>i</a:t>
            </a:r>
            <a:r>
              <a:rPr lang="en-US" sz="2000" dirty="0">
                <a:latin typeface="+mn-lt"/>
              </a:rPr>
              <a:t>, the process of </a:t>
            </a:r>
            <a:r>
              <a:rPr lang="en-US" sz="2000" dirty="0" smtClean="0">
                <a:latin typeface="+mn-lt"/>
              </a:rPr>
              <a:t>deriving </a:t>
            </a:r>
            <a:r>
              <a:rPr lang="en-US" sz="2000" dirty="0">
                <a:latin typeface="+mn-lt"/>
              </a:rPr>
              <a:t>f from a given set of tuples for</a:t>
            </a:r>
          </a:p>
        </p:txBody>
      </p:sp>
      <p:pic>
        <p:nvPicPr>
          <p:cNvPr id="18" name="Picture 17" descr="left angle bracket X sub 1, X sub 2, ellipsis, X sub n, y right angle bracket"/>
          <p:cNvPicPr>
            <a:picLocks noChangeAspect="1"/>
          </p:cNvPicPr>
          <p:nvPr/>
        </p:nvPicPr>
        <p:blipFill rotWithShape="1">
          <a:blip r:embed="rId5"/>
          <a:srcRect l="11801" t="12888" b="10140"/>
          <a:stretch/>
        </p:blipFill>
        <p:spPr>
          <a:xfrm>
            <a:off x="6241445" y="4756009"/>
            <a:ext cx="1956478" cy="366477"/>
          </a:xfrm>
          <a:prstGeom prst="rect">
            <a:avLst/>
          </a:prstGeom>
        </p:spPr>
      </p:pic>
      <p:sp>
        <p:nvSpPr>
          <p:cNvPr id="13" name="Content Placeholder 12"/>
          <p:cNvSpPr>
            <a:spLocks noGrp="1"/>
          </p:cNvSpPr>
          <p:nvPr>
            <p:ph sz="quarter" idx="16"/>
          </p:nvPr>
        </p:nvSpPr>
        <p:spPr>
          <a:xfrm>
            <a:off x="1769804" y="4958478"/>
            <a:ext cx="6916995" cy="351691"/>
          </a:xfrm>
        </p:spPr>
        <p:txBody>
          <a:bodyPr/>
          <a:lstStyle/>
          <a:p>
            <a:pPr marL="0" indent="0">
              <a:buNone/>
            </a:pPr>
            <a:r>
              <a:rPr lang="en-US" sz="2000" dirty="0" smtClean="0">
                <a:latin typeface="+mn-lt"/>
              </a:rPr>
              <a:t>is </a:t>
            </a:r>
            <a:r>
              <a:rPr lang="en-US" sz="2000" dirty="0">
                <a:latin typeface="+mn-lt"/>
              </a:rPr>
              <a:t>called </a:t>
            </a:r>
            <a:r>
              <a:rPr lang="en-US" sz="2000" b="1" dirty="0">
                <a:solidFill>
                  <a:schemeClr val="bg2"/>
                </a:solidFill>
                <a:latin typeface="+mn-lt"/>
              </a:rPr>
              <a:t>linear regression</a:t>
            </a:r>
            <a:r>
              <a:rPr lang="en-US" sz="2000" b="1" dirty="0" smtClean="0">
                <a:solidFill>
                  <a:schemeClr val="bg2"/>
                </a:solidFill>
                <a:latin typeface="+mn-lt"/>
              </a:rPr>
              <a:t>.</a:t>
            </a:r>
            <a:endParaRPr lang="en-US" sz="2000" b="1" dirty="0">
              <a:solidFill>
                <a:schemeClr val="bg2"/>
              </a:solidFill>
              <a:latin typeface="+mn-lt"/>
            </a:endParaRPr>
          </a:p>
        </p:txBody>
      </p:sp>
      <p:sp>
        <p:nvSpPr>
          <p:cNvPr id="14" name="Content Placeholder 13"/>
          <p:cNvSpPr>
            <a:spLocks noGrp="1"/>
          </p:cNvSpPr>
          <p:nvPr>
            <p:ph sz="quarter" idx="17"/>
          </p:nvPr>
        </p:nvSpPr>
        <p:spPr>
          <a:xfrm>
            <a:off x="457200" y="5370520"/>
            <a:ext cx="8229600" cy="949101"/>
          </a:xfrm>
        </p:spPr>
        <p:txBody>
          <a:bodyPr/>
          <a:lstStyle/>
          <a:p>
            <a:r>
              <a:rPr lang="en-US" sz="2000" dirty="0" smtClean="0">
                <a:latin typeface="+mn-lt"/>
              </a:rPr>
              <a:t>Linear </a:t>
            </a:r>
            <a:r>
              <a:rPr lang="en-US" sz="2000" dirty="0">
                <a:latin typeface="+mn-lt"/>
              </a:rPr>
              <a:t>regression is a commonly used </a:t>
            </a:r>
            <a:r>
              <a:rPr lang="en-US" sz="2000" b="1" dirty="0">
                <a:solidFill>
                  <a:schemeClr val="bg2"/>
                </a:solidFill>
                <a:latin typeface="+mn-lt"/>
              </a:rPr>
              <a:t>statistical</a:t>
            </a:r>
            <a:r>
              <a:rPr lang="en-US" sz="2000" dirty="0">
                <a:solidFill>
                  <a:srgbClr val="990033"/>
                </a:solidFill>
                <a:latin typeface="+mn-lt"/>
              </a:rPr>
              <a:t> </a:t>
            </a:r>
            <a:r>
              <a:rPr lang="en-US" sz="2000" dirty="0">
                <a:latin typeface="+mn-lt"/>
              </a:rPr>
              <a:t>technique for </a:t>
            </a:r>
            <a:r>
              <a:rPr lang="en-US" sz="2000" b="1" dirty="0">
                <a:solidFill>
                  <a:schemeClr val="bg2"/>
                </a:solidFill>
                <a:latin typeface="+mn-lt"/>
              </a:rPr>
              <a:t>fitting</a:t>
            </a:r>
            <a:r>
              <a:rPr lang="en-US" sz="2000" dirty="0">
                <a:latin typeface="+mn-lt"/>
              </a:rPr>
              <a:t> a set of observations or points in n dimensions with the target variable </a:t>
            </a:r>
            <a:r>
              <a:rPr lang="en-US" sz="2000" i="1" dirty="0">
                <a:latin typeface="+mn-lt"/>
              </a:rPr>
              <a:t>y</a:t>
            </a:r>
            <a:r>
              <a:rPr lang="en-US" sz="2000" dirty="0" smtClean="0">
                <a:latin typeface="+mn-lt"/>
              </a:rPr>
              <a:t>.</a:t>
            </a:r>
            <a:endParaRPr lang="en-US" sz="2000" dirty="0">
              <a:latin typeface="+mn-lt"/>
            </a:endParaRPr>
          </a:p>
        </p:txBody>
      </p:sp>
    </p:spTree>
    <p:extLst>
      <p:ext uri="{BB962C8B-B14F-4D97-AF65-F5344CB8AC3E}">
        <p14:creationId xmlns:p14="http://schemas.microsoft.com/office/powerpoint/2010/main" val="22745819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28.5.4 </a:t>
            </a:r>
            <a:r>
              <a:rPr lang="en-US" altLang="en-US" dirty="0"/>
              <a:t>Neural Networks </a:t>
            </a:r>
            <a:r>
              <a:rPr lang="en-US" altLang="en-US" sz="2000" b="0" dirty="0"/>
              <a:t>(1 of 2)</a:t>
            </a:r>
            <a:endParaRPr lang="en-US" sz="2000" b="0" dirty="0"/>
          </a:p>
        </p:txBody>
      </p:sp>
      <p:sp>
        <p:nvSpPr>
          <p:cNvPr id="3" name="Text Placeholder 2"/>
          <p:cNvSpPr>
            <a:spLocks noGrp="1"/>
          </p:cNvSpPr>
          <p:nvPr>
            <p:ph type="body" idx="1"/>
          </p:nvPr>
        </p:nvSpPr>
        <p:spPr>
          <a:xfrm>
            <a:off x="457200" y="1600200"/>
            <a:ext cx="8229600" cy="4118429"/>
          </a:xfrm>
        </p:spPr>
        <p:txBody>
          <a:bodyPr/>
          <a:lstStyle/>
          <a:p>
            <a:r>
              <a:rPr lang="en-US" altLang="en-US" sz="2400" dirty="0">
                <a:latin typeface="+mn-lt"/>
              </a:rPr>
              <a:t>A </a:t>
            </a:r>
            <a:r>
              <a:rPr lang="en-US" altLang="en-US" sz="2400" b="1" dirty="0">
                <a:latin typeface="+mn-lt"/>
              </a:rPr>
              <a:t>Neural Network</a:t>
            </a:r>
            <a:r>
              <a:rPr lang="en-US" altLang="en-US" sz="2400" dirty="0">
                <a:latin typeface="+mn-lt"/>
              </a:rPr>
              <a:t> is a set of interconnected nodes designed to imitate the functioning of the brain.</a:t>
            </a:r>
          </a:p>
          <a:p>
            <a:r>
              <a:rPr lang="en-US" altLang="en-US" sz="2400" b="1" dirty="0">
                <a:latin typeface="+mn-lt"/>
              </a:rPr>
              <a:t>Node connections</a:t>
            </a:r>
            <a:r>
              <a:rPr lang="en-US" altLang="en-US" sz="2400" dirty="0">
                <a:latin typeface="+mn-lt"/>
              </a:rPr>
              <a:t> have </a:t>
            </a:r>
            <a:r>
              <a:rPr lang="en-US" altLang="en-US" sz="2400" b="1" dirty="0">
                <a:latin typeface="+mn-lt"/>
              </a:rPr>
              <a:t>weights</a:t>
            </a:r>
            <a:r>
              <a:rPr lang="en-US" altLang="en-US" sz="2400" dirty="0">
                <a:latin typeface="+mn-lt"/>
              </a:rPr>
              <a:t> which are modified during the learning process.</a:t>
            </a:r>
          </a:p>
          <a:p>
            <a:r>
              <a:rPr lang="en-US" altLang="en-US" sz="2400" dirty="0">
                <a:latin typeface="+mn-lt"/>
              </a:rPr>
              <a:t>Neural networks are of two types: supervised and unsupervised.</a:t>
            </a:r>
          </a:p>
          <a:p>
            <a:r>
              <a:rPr lang="en-US" altLang="en-US" sz="2400" dirty="0">
                <a:latin typeface="+mn-lt"/>
              </a:rPr>
              <a:t>Adaptive methods that attempt to reduce the output error are </a:t>
            </a:r>
            <a:r>
              <a:rPr lang="en-US" altLang="en-US" sz="2400" b="1" dirty="0">
                <a:latin typeface="+mn-lt"/>
              </a:rPr>
              <a:t>supervised learning</a:t>
            </a:r>
            <a:r>
              <a:rPr lang="en-US" altLang="en-US" sz="2400" dirty="0">
                <a:latin typeface="+mn-lt"/>
              </a:rPr>
              <a:t> </a:t>
            </a:r>
            <a:r>
              <a:rPr lang="en-US" altLang="en-US" sz="2400" dirty="0" smtClean="0">
                <a:latin typeface="+mn-lt"/>
              </a:rPr>
              <a:t>methods</a:t>
            </a:r>
            <a:endParaRPr lang="en-US" altLang="en-US" sz="2400" dirty="0">
              <a:latin typeface="+mn-lt"/>
            </a:endParaRPr>
          </a:p>
        </p:txBody>
      </p:sp>
    </p:spTree>
    <p:extLst>
      <p:ext uri="{BB962C8B-B14F-4D97-AF65-F5344CB8AC3E}">
        <p14:creationId xmlns:p14="http://schemas.microsoft.com/office/powerpoint/2010/main" val="133440936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28.5.4 </a:t>
            </a:r>
            <a:r>
              <a:rPr lang="en-US" altLang="en-US" dirty="0"/>
              <a:t>Neural Networks </a:t>
            </a:r>
            <a:r>
              <a:rPr lang="en-US" altLang="en-US" sz="2000" b="0" dirty="0" smtClean="0"/>
              <a:t>(2 </a:t>
            </a:r>
            <a:r>
              <a:rPr lang="en-US" altLang="en-US" sz="2000" b="0" dirty="0"/>
              <a:t>of 2)</a:t>
            </a:r>
            <a:endParaRPr lang="en-US" dirty="0"/>
          </a:p>
        </p:txBody>
      </p:sp>
      <p:sp>
        <p:nvSpPr>
          <p:cNvPr id="3" name="Text Placeholder 2"/>
          <p:cNvSpPr>
            <a:spLocks noGrp="1"/>
          </p:cNvSpPr>
          <p:nvPr>
            <p:ph type="body" idx="1"/>
          </p:nvPr>
        </p:nvSpPr>
        <p:spPr/>
        <p:txBody>
          <a:bodyPr/>
          <a:lstStyle/>
          <a:p>
            <a:r>
              <a:rPr lang="en-US" altLang="en-US" sz="2400" dirty="0">
                <a:latin typeface="+mn-lt"/>
              </a:rPr>
              <a:t>Those that develop internal representations without sample outputs are called </a:t>
            </a:r>
            <a:r>
              <a:rPr lang="en-US" altLang="en-US" sz="2400" b="1" dirty="0">
                <a:latin typeface="+mn-lt"/>
              </a:rPr>
              <a:t>unsupervised learning</a:t>
            </a:r>
            <a:r>
              <a:rPr lang="en-US" altLang="en-US" sz="2400" dirty="0">
                <a:latin typeface="+mn-lt"/>
              </a:rPr>
              <a:t> methods.</a:t>
            </a:r>
          </a:p>
          <a:p>
            <a:r>
              <a:rPr lang="en-US" altLang="en-US" sz="2400" dirty="0">
                <a:latin typeface="+mn-lt"/>
              </a:rPr>
              <a:t>The output of a supervised neural network is </a:t>
            </a:r>
            <a:r>
              <a:rPr lang="en-US" altLang="en-US" sz="2400" b="1" dirty="0">
                <a:latin typeface="+mn-lt"/>
              </a:rPr>
              <a:t>quantitative</a:t>
            </a:r>
            <a:r>
              <a:rPr lang="en-US" altLang="en-US" sz="2400" dirty="0">
                <a:latin typeface="+mn-lt"/>
              </a:rPr>
              <a:t> and not easily understood.</a:t>
            </a:r>
          </a:p>
          <a:p>
            <a:r>
              <a:rPr lang="en-US" altLang="en-US" sz="2400" dirty="0">
                <a:latin typeface="+mn-lt"/>
              </a:rPr>
              <a:t>Unsupervised networks learn; but they do not provide a good representation of what they learn</a:t>
            </a:r>
          </a:p>
          <a:p>
            <a:r>
              <a:rPr lang="en-US" altLang="en-US" sz="2400" dirty="0">
                <a:latin typeface="+mn-lt"/>
              </a:rPr>
              <a:t>Although neural networks suffer from above shortcomings and cannot easily deal with time series data, they are still popular</a:t>
            </a:r>
            <a:r>
              <a:rPr lang="en-US" altLang="en-US" sz="2400" dirty="0" smtClean="0">
                <a:latin typeface="+mn-lt"/>
              </a:rPr>
              <a:t>.</a:t>
            </a:r>
            <a:endParaRPr lang="en-US" altLang="en-US" sz="2400" dirty="0">
              <a:latin typeface="+mn-lt"/>
            </a:endParaRPr>
          </a:p>
        </p:txBody>
      </p:sp>
    </p:spTree>
    <p:extLst>
      <p:ext uri="{BB962C8B-B14F-4D97-AF65-F5344CB8AC3E}">
        <p14:creationId xmlns:p14="http://schemas.microsoft.com/office/powerpoint/2010/main" val="154689488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28.5.5 </a:t>
            </a:r>
            <a:r>
              <a:rPr lang="en-US" altLang="en-US" dirty="0"/>
              <a:t>Genetic Algorithms </a:t>
            </a:r>
            <a:r>
              <a:rPr lang="en-US" altLang="en-US" sz="2000" b="0" dirty="0"/>
              <a:t>(</a:t>
            </a:r>
            <a:r>
              <a:rPr lang="en-US" altLang="en-US" sz="2000" b="0" dirty="0" smtClean="0"/>
              <a:t>1 of 2)</a:t>
            </a:r>
            <a:endParaRPr lang="en-US" sz="2000" b="0" dirty="0"/>
          </a:p>
        </p:txBody>
      </p:sp>
      <p:sp>
        <p:nvSpPr>
          <p:cNvPr id="3" name="Text Placeholder 2"/>
          <p:cNvSpPr>
            <a:spLocks noGrp="1"/>
          </p:cNvSpPr>
          <p:nvPr>
            <p:ph type="body" idx="1"/>
          </p:nvPr>
        </p:nvSpPr>
        <p:spPr>
          <a:xfrm>
            <a:off x="457200" y="1455821"/>
            <a:ext cx="8229600" cy="4896853"/>
          </a:xfrm>
        </p:spPr>
        <p:txBody>
          <a:bodyPr/>
          <a:lstStyle/>
          <a:p>
            <a:r>
              <a:rPr lang="en-US" altLang="en-US" sz="2200" b="1" dirty="0">
                <a:latin typeface="+mn-lt"/>
              </a:rPr>
              <a:t>Genetic algorithms</a:t>
            </a:r>
            <a:r>
              <a:rPr lang="en-US" altLang="en-US" sz="2200" dirty="0">
                <a:latin typeface="+mn-lt"/>
              </a:rPr>
              <a:t> (</a:t>
            </a:r>
            <a:r>
              <a:rPr lang="en-US" altLang="en-US" sz="2200" dirty="0" smtClean="0">
                <a:latin typeface="+mn-lt"/>
              </a:rPr>
              <a:t>G</a:t>
            </a:r>
            <a:r>
              <a:rPr lang="en-US" altLang="en-US" sz="100" dirty="0" smtClean="0">
                <a:latin typeface="+mn-lt"/>
              </a:rPr>
              <a:t> </a:t>
            </a:r>
            <a:r>
              <a:rPr lang="en-US" altLang="en-US" sz="2200" dirty="0" smtClean="0">
                <a:latin typeface="+mn-lt"/>
              </a:rPr>
              <a:t>A</a:t>
            </a:r>
            <a:r>
              <a:rPr lang="en-US" altLang="en-US" sz="100" dirty="0" smtClean="0">
                <a:latin typeface="+mn-lt"/>
              </a:rPr>
              <a:t> </a:t>
            </a:r>
            <a:r>
              <a:rPr lang="en-US" altLang="en-US" sz="2200" dirty="0" smtClean="0">
                <a:latin typeface="+mn-lt"/>
              </a:rPr>
              <a:t>s</a:t>
            </a:r>
            <a:r>
              <a:rPr lang="en-US" altLang="en-US" sz="2200" dirty="0">
                <a:latin typeface="+mn-lt"/>
              </a:rPr>
              <a:t>) are a class of randomized search procedures capable of adaptive and robust search over a wide range of search space topologies</a:t>
            </a:r>
            <a:r>
              <a:rPr lang="en-US" altLang="en-US" sz="2200" dirty="0" smtClean="0">
                <a:latin typeface="+mn-lt"/>
              </a:rPr>
              <a:t>.</a:t>
            </a:r>
            <a:endParaRPr lang="en-US" altLang="en-US" sz="2200" dirty="0">
              <a:latin typeface="+mn-lt"/>
            </a:endParaRPr>
          </a:p>
          <a:p>
            <a:r>
              <a:rPr lang="en-US" altLang="en-US" sz="2200" dirty="0">
                <a:latin typeface="+mn-lt"/>
              </a:rPr>
              <a:t>Modeled after the adaptive emergence of biological species from evolutionary mechanisms, </a:t>
            </a:r>
            <a:r>
              <a:rPr lang="en-US" altLang="en-US" sz="2200" b="1" dirty="0">
                <a:latin typeface="+mn-lt"/>
              </a:rPr>
              <a:t>Genetic learning</a:t>
            </a:r>
            <a:r>
              <a:rPr lang="en-US" altLang="en-US" sz="2200" dirty="0">
                <a:latin typeface="+mn-lt"/>
              </a:rPr>
              <a:t> is based on the theory of evolution.</a:t>
            </a:r>
          </a:p>
          <a:p>
            <a:r>
              <a:rPr lang="en-US" altLang="en-US" sz="2200" dirty="0">
                <a:latin typeface="+mn-lt"/>
              </a:rPr>
              <a:t>An initial population of several candidate solutions is provided to the learning model.</a:t>
            </a:r>
          </a:p>
          <a:p>
            <a:r>
              <a:rPr lang="en-US" altLang="en-US" sz="2200" dirty="0">
                <a:latin typeface="+mn-lt"/>
              </a:rPr>
              <a:t>A fitness function defines which solutions survive from one generation to the next.</a:t>
            </a:r>
          </a:p>
          <a:p>
            <a:r>
              <a:rPr lang="en-US" altLang="en-US" sz="2200" b="1" dirty="0">
                <a:latin typeface="+mn-lt"/>
              </a:rPr>
              <a:t>Crossover, mutation </a:t>
            </a:r>
            <a:r>
              <a:rPr lang="en-US" altLang="en-US" sz="2200" dirty="0">
                <a:latin typeface="+mn-lt"/>
              </a:rPr>
              <a:t>and</a:t>
            </a:r>
            <a:r>
              <a:rPr lang="en-US" altLang="en-US" sz="2200" b="1" dirty="0">
                <a:latin typeface="+mn-lt"/>
              </a:rPr>
              <a:t> selection</a:t>
            </a:r>
            <a:r>
              <a:rPr lang="en-US" altLang="en-US" sz="2200" dirty="0">
                <a:latin typeface="+mn-lt"/>
              </a:rPr>
              <a:t> are used to create new population elements</a:t>
            </a:r>
            <a:r>
              <a:rPr lang="en-US" altLang="en-US" sz="2200" dirty="0" smtClean="0">
                <a:latin typeface="+mn-lt"/>
              </a:rPr>
              <a:t>.</a:t>
            </a:r>
            <a:endParaRPr lang="en-US" altLang="en-US" sz="2200" dirty="0">
              <a:latin typeface="+mn-lt"/>
            </a:endParaRPr>
          </a:p>
        </p:txBody>
      </p:sp>
    </p:spTree>
    <p:extLst>
      <p:ext uri="{BB962C8B-B14F-4D97-AF65-F5344CB8AC3E}">
        <p14:creationId xmlns:p14="http://schemas.microsoft.com/office/powerpoint/2010/main" val="372063830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28.5.5 </a:t>
            </a:r>
            <a:r>
              <a:rPr lang="en-US" altLang="en-US" dirty="0"/>
              <a:t>Genetic Algorithms </a:t>
            </a:r>
            <a:r>
              <a:rPr lang="en-US" altLang="en-US" sz="2000" b="0" dirty="0" smtClean="0"/>
              <a:t>(2 </a:t>
            </a:r>
            <a:r>
              <a:rPr lang="en-US" altLang="en-US" sz="2000" b="0" dirty="0"/>
              <a:t>of 2)</a:t>
            </a:r>
            <a:endParaRPr lang="en-US" dirty="0"/>
          </a:p>
        </p:txBody>
      </p:sp>
      <p:sp>
        <p:nvSpPr>
          <p:cNvPr id="3" name="Text Placeholder 2"/>
          <p:cNvSpPr>
            <a:spLocks noGrp="1"/>
          </p:cNvSpPr>
          <p:nvPr>
            <p:ph type="body" idx="1"/>
          </p:nvPr>
        </p:nvSpPr>
        <p:spPr/>
        <p:txBody>
          <a:bodyPr/>
          <a:lstStyle/>
          <a:p>
            <a:r>
              <a:rPr lang="en-US" altLang="en-US" sz="2000" dirty="0" smtClean="0">
                <a:latin typeface="+mn-lt"/>
              </a:rPr>
              <a:t>The solutions produced by G</a:t>
            </a:r>
            <a:r>
              <a:rPr lang="en-US" altLang="en-US" sz="100" dirty="0" smtClean="0">
                <a:latin typeface="+mn-lt"/>
              </a:rPr>
              <a:t> </a:t>
            </a:r>
            <a:r>
              <a:rPr lang="en-US" altLang="en-US" sz="2000" dirty="0" smtClean="0">
                <a:latin typeface="+mn-lt"/>
              </a:rPr>
              <a:t>A</a:t>
            </a:r>
            <a:r>
              <a:rPr lang="en-US" altLang="en-US" sz="100" dirty="0" smtClean="0">
                <a:latin typeface="+mn-lt"/>
              </a:rPr>
              <a:t> </a:t>
            </a:r>
            <a:r>
              <a:rPr lang="en-US" altLang="en-US" sz="2000" dirty="0" smtClean="0">
                <a:latin typeface="+mn-lt"/>
              </a:rPr>
              <a:t>s are distinguished from most other search techniques by the following characteristics:</a:t>
            </a:r>
          </a:p>
          <a:p>
            <a:pPr lvl="1"/>
            <a:r>
              <a:rPr lang="en-US" altLang="en-US" sz="2000" dirty="0" smtClean="0">
                <a:latin typeface="+mn-lt"/>
              </a:rPr>
              <a:t>A G</a:t>
            </a:r>
            <a:r>
              <a:rPr lang="en-US" altLang="en-US" sz="100" dirty="0" smtClean="0">
                <a:latin typeface="+mn-lt"/>
              </a:rPr>
              <a:t> </a:t>
            </a:r>
            <a:r>
              <a:rPr lang="en-US" altLang="en-US" sz="2000" dirty="0" smtClean="0">
                <a:latin typeface="+mn-lt"/>
              </a:rPr>
              <a:t>A search uses a set of solutions during each generation rather than a single solution.</a:t>
            </a:r>
          </a:p>
          <a:p>
            <a:pPr lvl="1"/>
            <a:r>
              <a:rPr lang="en-US" altLang="en-US" sz="2000" dirty="0" smtClean="0">
                <a:latin typeface="+mn-lt"/>
              </a:rPr>
              <a:t>The search in the string-space represents a much larger parallel search in the space of encoded solutions.</a:t>
            </a:r>
          </a:p>
          <a:p>
            <a:pPr lvl="1"/>
            <a:r>
              <a:rPr lang="en-US" altLang="en-US" sz="2000" dirty="0" smtClean="0">
                <a:latin typeface="+mn-lt"/>
              </a:rPr>
              <a:t>The memory of the search done is represented solely by the set of solutions available for a generation.</a:t>
            </a:r>
          </a:p>
          <a:p>
            <a:pPr lvl="1"/>
            <a:r>
              <a:rPr lang="en-US" altLang="en-US" sz="2000" dirty="0" smtClean="0">
                <a:latin typeface="+mn-lt"/>
              </a:rPr>
              <a:t>A genetic algorithm is a randomized algorithm since search mechanisms use probabilistic operators.</a:t>
            </a:r>
          </a:p>
          <a:p>
            <a:pPr lvl="1"/>
            <a:r>
              <a:rPr lang="en-US" altLang="en-US" sz="2000" dirty="0" smtClean="0">
                <a:latin typeface="+mn-lt"/>
              </a:rPr>
              <a:t>While progressing from one generation to the next, a G</a:t>
            </a:r>
            <a:r>
              <a:rPr lang="en-US" altLang="en-US" sz="100" dirty="0" smtClean="0">
                <a:latin typeface="+mn-lt"/>
              </a:rPr>
              <a:t> </a:t>
            </a:r>
            <a:r>
              <a:rPr lang="en-US" altLang="en-US" sz="2000" dirty="0" smtClean="0">
                <a:latin typeface="+mn-lt"/>
              </a:rPr>
              <a:t>A finds near-optimal balance between knowledge acquisition and exploitation by manipulating encoded solutions.</a:t>
            </a:r>
            <a:endParaRPr lang="en-US" altLang="en-US" sz="2000" dirty="0">
              <a:latin typeface="+mn-lt"/>
            </a:endParaRPr>
          </a:p>
        </p:txBody>
      </p:sp>
    </p:spTree>
    <p:extLst>
      <p:ext uri="{BB962C8B-B14F-4D97-AF65-F5344CB8AC3E}">
        <p14:creationId xmlns:p14="http://schemas.microsoft.com/office/powerpoint/2010/main" val="41571124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28.6 Data </a:t>
            </a:r>
            <a:r>
              <a:rPr lang="en-US" altLang="en-US" dirty="0"/>
              <a:t>Mining / Business Analytics (B.I.) Applications</a:t>
            </a:r>
            <a:endParaRPr lang="en-US" dirty="0"/>
          </a:p>
        </p:txBody>
      </p:sp>
      <p:sp>
        <p:nvSpPr>
          <p:cNvPr id="3" name="Text Placeholder 2"/>
          <p:cNvSpPr>
            <a:spLocks noGrp="1"/>
          </p:cNvSpPr>
          <p:nvPr>
            <p:ph type="body" idx="1"/>
          </p:nvPr>
        </p:nvSpPr>
        <p:spPr>
          <a:xfrm>
            <a:off x="457200" y="1600200"/>
            <a:ext cx="8229600" cy="4669971"/>
          </a:xfrm>
        </p:spPr>
        <p:txBody>
          <a:bodyPr/>
          <a:lstStyle/>
          <a:p>
            <a:r>
              <a:rPr lang="en-US" altLang="en-US" sz="2000" b="1" dirty="0">
                <a:latin typeface="+mn-lt"/>
              </a:rPr>
              <a:t>Marketing</a:t>
            </a:r>
          </a:p>
          <a:p>
            <a:pPr lvl="1"/>
            <a:r>
              <a:rPr lang="en-US" altLang="en-US" sz="2000" dirty="0">
                <a:latin typeface="+mn-lt"/>
              </a:rPr>
              <a:t>Marketing strategies and consumer </a:t>
            </a:r>
            <a:r>
              <a:rPr lang="en-US" altLang="en-US" sz="2000" dirty="0" smtClean="0">
                <a:latin typeface="+mn-lt"/>
              </a:rPr>
              <a:t>behavior. Advertising</a:t>
            </a:r>
            <a:r>
              <a:rPr lang="en-US" altLang="en-US" sz="2000" dirty="0">
                <a:latin typeface="+mn-lt"/>
              </a:rPr>
              <a:t>, Service location, Customer Segmentation, Targeted mailing</a:t>
            </a:r>
          </a:p>
          <a:p>
            <a:r>
              <a:rPr lang="en-US" altLang="en-US" sz="2000" b="1" dirty="0">
                <a:latin typeface="+mn-lt"/>
              </a:rPr>
              <a:t>Finance</a:t>
            </a:r>
          </a:p>
          <a:p>
            <a:pPr lvl="1"/>
            <a:r>
              <a:rPr lang="en-US" altLang="en-US" sz="2000" dirty="0">
                <a:latin typeface="+mn-lt"/>
              </a:rPr>
              <a:t>Fraud detection, creditworthiness and investment performance analysis</a:t>
            </a:r>
          </a:p>
          <a:p>
            <a:r>
              <a:rPr lang="en-US" altLang="en-US" sz="2000" b="1" dirty="0">
                <a:latin typeface="+mn-lt"/>
              </a:rPr>
              <a:t>Manufacturing</a:t>
            </a:r>
          </a:p>
          <a:p>
            <a:pPr lvl="1"/>
            <a:r>
              <a:rPr lang="en-US" altLang="en-US" sz="2000" dirty="0">
                <a:latin typeface="+mn-lt"/>
              </a:rPr>
              <a:t>Resource optimization of men, machines and materials</a:t>
            </a:r>
          </a:p>
          <a:p>
            <a:r>
              <a:rPr lang="en-US" altLang="en-US" sz="2000" b="1" dirty="0">
                <a:latin typeface="+mn-lt"/>
              </a:rPr>
              <a:t>Health</a:t>
            </a:r>
          </a:p>
          <a:p>
            <a:pPr lvl="1"/>
            <a:r>
              <a:rPr lang="en-US" altLang="en-US" sz="2000" dirty="0">
                <a:latin typeface="+mn-lt"/>
              </a:rPr>
              <a:t>Image analysis, genetic analysis, side effects of drug, and treatment effectiveness, process and cost optimization in healthcare </a:t>
            </a:r>
            <a:r>
              <a:rPr lang="en-US" altLang="en-US" sz="2000" dirty="0" smtClean="0">
                <a:latin typeface="+mn-lt"/>
              </a:rPr>
              <a:t>services</a:t>
            </a:r>
            <a:endParaRPr lang="en-US" altLang="en-US" sz="2000" dirty="0">
              <a:latin typeface="+mn-lt"/>
            </a:endParaRPr>
          </a:p>
        </p:txBody>
      </p:sp>
    </p:spTree>
    <p:extLst>
      <p:ext uri="{BB962C8B-B14F-4D97-AF65-F5344CB8AC3E}">
        <p14:creationId xmlns:p14="http://schemas.microsoft.com/office/powerpoint/2010/main" val="331054872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smtClean="0"/>
              <a:t>28.7 Data </a:t>
            </a:r>
            <a:r>
              <a:rPr lang="en-US" altLang="en-US" dirty="0"/>
              <a:t>Mining Tools</a:t>
            </a:r>
            <a:endParaRPr lang="en-US" dirty="0"/>
          </a:p>
        </p:txBody>
      </p:sp>
      <p:sp>
        <p:nvSpPr>
          <p:cNvPr id="4" name="Text Placeholder 3"/>
          <p:cNvSpPr>
            <a:spLocks noGrp="1"/>
          </p:cNvSpPr>
          <p:nvPr>
            <p:ph type="body" idx="1"/>
          </p:nvPr>
        </p:nvSpPr>
        <p:spPr>
          <a:xfrm>
            <a:off x="457200" y="1600200"/>
            <a:ext cx="8229600" cy="4031343"/>
          </a:xfrm>
        </p:spPr>
        <p:txBody>
          <a:bodyPr/>
          <a:lstStyle/>
          <a:p>
            <a:r>
              <a:rPr lang="en-US" altLang="en-US" sz="2000" dirty="0">
                <a:latin typeface="+mn-lt"/>
              </a:rPr>
              <a:t>Currently, commercial data mining tools use several common techniques to extract knowledge. These include association rules, clustering, neural networks, sequencing, and statistical analysis</a:t>
            </a:r>
            <a:r>
              <a:rPr lang="en-US" altLang="en-US" sz="2000" dirty="0" smtClean="0">
                <a:latin typeface="+mn-lt"/>
              </a:rPr>
              <a:t>.</a:t>
            </a:r>
            <a:endParaRPr lang="en-US" altLang="en-US" sz="2000" dirty="0">
              <a:latin typeface="+mn-lt"/>
            </a:endParaRPr>
          </a:p>
          <a:p>
            <a:r>
              <a:rPr lang="en-US" altLang="en-US" sz="2000" dirty="0">
                <a:latin typeface="+mn-lt"/>
              </a:rPr>
              <a:t>Also used are decision trees, which are a representation of the rules used in classification or clustering, and statistical analyses, which may include different types of regression and many other techniques</a:t>
            </a:r>
            <a:r>
              <a:rPr lang="en-US" altLang="en-US" sz="2000" dirty="0" smtClean="0">
                <a:latin typeface="+mn-lt"/>
              </a:rPr>
              <a:t>.</a:t>
            </a:r>
            <a:endParaRPr lang="en-US" altLang="en-US" sz="2000" dirty="0">
              <a:latin typeface="+mn-lt"/>
            </a:endParaRPr>
          </a:p>
          <a:p>
            <a:r>
              <a:rPr lang="en-US" altLang="en-US" sz="2000" dirty="0">
                <a:latin typeface="+mn-lt"/>
              </a:rPr>
              <a:t>Some commercial products use advanced techniques such as genetic algorithms, case-based reasoning, Bayesian networks, nonlinear regression, combinatorial optimization, pattern matching, and fuzzy logic</a:t>
            </a:r>
            <a:r>
              <a:rPr lang="en-US" altLang="en-US" sz="2000" dirty="0" smtClean="0">
                <a:latin typeface="+mn-lt"/>
              </a:rPr>
              <a:t>.</a:t>
            </a:r>
            <a:endParaRPr lang="en-US" altLang="en-US" sz="2000" dirty="0">
              <a:latin typeface="+mn-lt"/>
            </a:endParaRPr>
          </a:p>
          <a:p>
            <a:r>
              <a:rPr lang="en-US" altLang="en-US" sz="2000" dirty="0">
                <a:latin typeface="+mn-lt"/>
              </a:rPr>
              <a:t>A set of representative tools are presented in Table </a:t>
            </a:r>
            <a:r>
              <a:rPr lang="en-US" altLang="en-US" sz="2000" dirty="0" smtClean="0">
                <a:latin typeface="+mn-lt"/>
              </a:rPr>
              <a:t>28.2</a:t>
            </a:r>
            <a:endParaRPr lang="en-US" altLang="en-US" sz="2000" dirty="0">
              <a:latin typeface="+mn-lt"/>
            </a:endParaRPr>
          </a:p>
        </p:txBody>
      </p:sp>
    </p:spTree>
    <p:extLst>
      <p:ext uri="{BB962C8B-B14F-4D97-AF65-F5344CB8AC3E}">
        <p14:creationId xmlns:p14="http://schemas.microsoft.com/office/powerpoint/2010/main" val="240754211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Some Commercial Data Mining Tools </a:t>
            </a:r>
            <a:r>
              <a:rPr lang="en-US" altLang="en-US" sz="2000" b="0" dirty="0" smtClean="0"/>
              <a:t>(1 of 2)</a:t>
            </a:r>
            <a:endParaRPr lang="en-US" sz="2000" b="0" dirty="0"/>
          </a:p>
        </p:txBody>
      </p:sp>
      <p:sp>
        <p:nvSpPr>
          <p:cNvPr id="4" name="Content Placeholder 3"/>
          <p:cNvSpPr>
            <a:spLocks noGrp="1"/>
          </p:cNvSpPr>
          <p:nvPr>
            <p:ph sz="quarter" idx="13"/>
          </p:nvPr>
        </p:nvSpPr>
        <p:spPr>
          <a:xfrm>
            <a:off x="457200" y="1440822"/>
            <a:ext cx="8229600" cy="351009"/>
          </a:xfrm>
        </p:spPr>
        <p:txBody>
          <a:bodyPr anchor="ctr"/>
          <a:lstStyle/>
          <a:p>
            <a:pPr marL="432" indent="0">
              <a:buNone/>
            </a:pPr>
            <a:r>
              <a:rPr lang="en-US" sz="2000" b="1" dirty="0">
                <a:latin typeface="+mn-lt"/>
              </a:rPr>
              <a:t>Table 28.1 </a:t>
            </a:r>
            <a:r>
              <a:rPr lang="en-US" sz="2000" dirty="0">
                <a:latin typeface="+mn-lt"/>
              </a:rPr>
              <a:t>Some Representative Data Mining Tools</a:t>
            </a:r>
            <a:endParaRPr lang="en-US" altLang="en-US" sz="2000" dirty="0">
              <a:latin typeface="+mn-lt"/>
            </a:endParaRPr>
          </a:p>
        </p:txBody>
      </p:sp>
      <p:graphicFrame>
        <p:nvGraphicFramePr>
          <p:cNvPr id="11" name="Table 10"/>
          <p:cNvGraphicFramePr>
            <a:graphicFrameLocks noGrp="1"/>
          </p:cNvGraphicFramePr>
          <p:nvPr>
            <p:extLst>
              <p:ext uri="{D42A27DB-BD31-4B8C-83A1-F6EECF244321}">
                <p14:modId xmlns:p14="http://schemas.microsoft.com/office/powerpoint/2010/main" val="2914509949"/>
              </p:ext>
            </p:extLst>
          </p:nvPr>
        </p:nvGraphicFramePr>
        <p:xfrm>
          <a:off x="457200" y="1921489"/>
          <a:ext cx="8229600" cy="3763555"/>
        </p:xfrm>
        <a:graphic>
          <a:graphicData uri="http://schemas.openxmlformats.org/drawingml/2006/table">
            <a:tbl>
              <a:tblPr firstRow="1" bandRow="1">
                <a:tableStyleId>{5940675A-B579-460E-94D1-54222C63F5DA}</a:tableStyleId>
              </a:tblPr>
              <a:tblGrid>
                <a:gridCol w="1243263">
                  <a:extLst>
                    <a:ext uri="{9D8B030D-6E8A-4147-A177-3AD203B41FA5}">
                      <a16:colId xmlns:a16="http://schemas.microsoft.com/office/drawing/2014/main" val="2886856815"/>
                    </a:ext>
                  </a:extLst>
                </a:gridCol>
                <a:gridCol w="1716505">
                  <a:extLst>
                    <a:ext uri="{9D8B030D-6E8A-4147-A177-3AD203B41FA5}">
                      <a16:colId xmlns:a16="http://schemas.microsoft.com/office/drawing/2014/main" val="726877745"/>
                    </a:ext>
                  </a:extLst>
                </a:gridCol>
                <a:gridCol w="2374232">
                  <a:extLst>
                    <a:ext uri="{9D8B030D-6E8A-4147-A177-3AD203B41FA5}">
                      <a16:colId xmlns:a16="http://schemas.microsoft.com/office/drawing/2014/main" val="2221920103"/>
                    </a:ext>
                  </a:extLst>
                </a:gridCol>
                <a:gridCol w="1443789">
                  <a:extLst>
                    <a:ext uri="{9D8B030D-6E8A-4147-A177-3AD203B41FA5}">
                      <a16:colId xmlns:a16="http://schemas.microsoft.com/office/drawing/2014/main" val="2983968893"/>
                    </a:ext>
                  </a:extLst>
                </a:gridCol>
                <a:gridCol w="1451811">
                  <a:extLst>
                    <a:ext uri="{9D8B030D-6E8A-4147-A177-3AD203B41FA5}">
                      <a16:colId xmlns:a16="http://schemas.microsoft.com/office/drawing/2014/main" val="672408174"/>
                    </a:ext>
                  </a:extLst>
                </a:gridCol>
              </a:tblGrid>
              <a:tr h="319315">
                <a:tc>
                  <a:txBody>
                    <a:bodyPr/>
                    <a:lstStyle/>
                    <a:p>
                      <a:pPr algn="l"/>
                      <a:r>
                        <a:rPr lang="en-US" sz="1400" b="1" i="0" u="none" strike="noStrike" cap="none" baseline="0" dirty="0" smtClean="0">
                          <a:solidFill>
                            <a:schemeClr val="tx1"/>
                          </a:solidFill>
                          <a:latin typeface="+mn-lt"/>
                          <a:ea typeface="+mn-ea"/>
                          <a:cs typeface="+mn-cs"/>
                          <a:sym typeface="Arial"/>
                        </a:rPr>
                        <a:t>Company</a:t>
                      </a:r>
                      <a:endParaRPr lang="en-US" sz="1400" b="1" dirty="0"/>
                    </a:p>
                  </a:txBody>
                  <a:tcPr/>
                </a:tc>
                <a:tc>
                  <a:txBody>
                    <a:bodyPr/>
                    <a:lstStyle/>
                    <a:p>
                      <a:pPr algn="l"/>
                      <a:r>
                        <a:rPr lang="en-US" sz="1400" b="1" i="0" u="none" strike="noStrike" cap="none" baseline="0" dirty="0" smtClean="0">
                          <a:solidFill>
                            <a:schemeClr val="tx1"/>
                          </a:solidFill>
                          <a:latin typeface="+mn-lt"/>
                          <a:ea typeface="+mn-ea"/>
                          <a:cs typeface="+mn-cs"/>
                          <a:sym typeface="Arial"/>
                        </a:rPr>
                        <a:t>Product</a:t>
                      </a:r>
                      <a:endParaRPr lang="en-US" sz="1400" b="1" dirty="0"/>
                    </a:p>
                  </a:txBody>
                  <a:tcPr/>
                </a:tc>
                <a:tc>
                  <a:txBody>
                    <a:bodyPr/>
                    <a:lstStyle/>
                    <a:p>
                      <a:pPr algn="l"/>
                      <a:r>
                        <a:rPr lang="en-US" sz="1400" b="1" i="0" u="none" strike="noStrike" cap="none" baseline="0" dirty="0" smtClean="0">
                          <a:solidFill>
                            <a:schemeClr val="tx1"/>
                          </a:solidFill>
                          <a:latin typeface="+mn-lt"/>
                          <a:ea typeface="+mn-ea"/>
                          <a:cs typeface="+mn-cs"/>
                          <a:sym typeface="Arial"/>
                        </a:rPr>
                        <a:t>Technique</a:t>
                      </a:r>
                      <a:endParaRPr lang="en-US" sz="1400" b="1" dirty="0"/>
                    </a:p>
                  </a:txBody>
                  <a:tcPr/>
                </a:tc>
                <a:tc>
                  <a:txBody>
                    <a:bodyPr/>
                    <a:lstStyle/>
                    <a:p>
                      <a:pPr algn="l"/>
                      <a:r>
                        <a:rPr lang="en-US" sz="1400" b="1" i="0" u="none" strike="noStrike" cap="none" baseline="0" dirty="0" smtClean="0">
                          <a:solidFill>
                            <a:schemeClr val="tx1"/>
                          </a:solidFill>
                          <a:latin typeface="+mn-lt"/>
                          <a:ea typeface="+mn-ea"/>
                          <a:cs typeface="+mn-cs"/>
                          <a:sym typeface="Arial"/>
                        </a:rPr>
                        <a:t>Platform</a:t>
                      </a:r>
                      <a:endParaRPr lang="en-US" sz="1400" b="1" dirty="0"/>
                    </a:p>
                  </a:txBody>
                  <a:tcPr/>
                </a:tc>
                <a:tc>
                  <a:txBody>
                    <a:bodyPr/>
                    <a:lstStyle/>
                    <a:p>
                      <a:pPr algn="l"/>
                      <a:r>
                        <a:rPr lang="en-US" sz="1400" b="1" i="0" u="none" strike="noStrike" cap="none" baseline="0" dirty="0" smtClean="0">
                          <a:solidFill>
                            <a:schemeClr val="tx1"/>
                          </a:solidFill>
                          <a:latin typeface="+mn-lt"/>
                          <a:ea typeface="+mn-ea"/>
                          <a:cs typeface="+mn-cs"/>
                          <a:sym typeface="Arial"/>
                        </a:rPr>
                        <a:t>Interface*</a:t>
                      </a:r>
                      <a:endParaRPr lang="en-US" sz="1400" b="1" dirty="0"/>
                    </a:p>
                  </a:txBody>
                  <a:tcPr/>
                </a:tc>
                <a:extLst>
                  <a:ext uri="{0D108BD9-81ED-4DB2-BD59-A6C34878D82A}">
                    <a16:rowId xmlns:a16="http://schemas.microsoft.com/office/drawing/2014/main" val="4003236358"/>
                  </a:ext>
                </a:extLst>
              </a:tr>
              <a:tr h="418495">
                <a:tc>
                  <a:txBody>
                    <a:bodyPr/>
                    <a:lstStyle/>
                    <a:p>
                      <a:r>
                        <a:rPr lang="en-US" sz="1400" b="0" i="0" u="none" strike="noStrike" cap="none" baseline="0" dirty="0" smtClean="0">
                          <a:solidFill>
                            <a:schemeClr val="tx1"/>
                          </a:solidFill>
                          <a:latin typeface="+mn-lt"/>
                          <a:ea typeface="+mn-ea"/>
                          <a:cs typeface="+mn-cs"/>
                          <a:sym typeface="Arial"/>
                        </a:rPr>
                        <a:t>I</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B</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M</a:t>
                      </a:r>
                      <a:endParaRPr lang="en-US" sz="1400" dirty="0"/>
                    </a:p>
                  </a:txBody>
                  <a:tcPr/>
                </a:tc>
                <a:tc>
                  <a:txBody>
                    <a:bodyPr/>
                    <a:lstStyle/>
                    <a:p>
                      <a:r>
                        <a:rPr lang="en-US" sz="1400" b="0" i="0" u="none" strike="noStrike" cap="none" baseline="0" dirty="0" smtClean="0">
                          <a:solidFill>
                            <a:schemeClr val="tx1"/>
                          </a:solidFill>
                          <a:latin typeface="+mn-lt"/>
                          <a:ea typeface="+mn-ea"/>
                          <a:cs typeface="+mn-cs"/>
                          <a:sym typeface="Arial"/>
                        </a:rPr>
                        <a:t>Intelligent Miner</a:t>
                      </a:r>
                      <a:endParaRPr lang="en-US" sz="1400" dirty="0"/>
                    </a:p>
                  </a:txBody>
                  <a:tcPr/>
                </a:tc>
                <a:tc>
                  <a:txBody>
                    <a:bodyPr/>
                    <a:lstStyle/>
                    <a:p>
                      <a:r>
                        <a:rPr lang="fr-FR" sz="1400" b="0" i="0" u="none" strike="noStrike" cap="none" baseline="0" dirty="0" smtClean="0">
                          <a:solidFill>
                            <a:schemeClr val="tx1"/>
                          </a:solidFill>
                          <a:latin typeface="+mn-lt"/>
                          <a:ea typeface="+mn-ea"/>
                          <a:cs typeface="+mn-cs"/>
                          <a:sym typeface="Arial"/>
                        </a:rPr>
                        <a:t>I</a:t>
                      </a:r>
                      <a:r>
                        <a:rPr lang="fr-FR" sz="100" b="0" i="0" u="none" strike="noStrike" cap="none" baseline="0" dirty="0" smtClean="0">
                          <a:solidFill>
                            <a:schemeClr val="tx1"/>
                          </a:solidFill>
                          <a:latin typeface="+mn-lt"/>
                          <a:ea typeface="+mn-ea"/>
                          <a:cs typeface="+mn-cs"/>
                          <a:sym typeface="Arial"/>
                        </a:rPr>
                        <a:t> </a:t>
                      </a:r>
                      <a:r>
                        <a:rPr lang="fr-FR" sz="1400" b="0" i="0" u="none" strike="noStrike" cap="none" baseline="0" dirty="0" smtClean="0">
                          <a:solidFill>
                            <a:schemeClr val="tx1"/>
                          </a:solidFill>
                          <a:latin typeface="+mn-lt"/>
                          <a:ea typeface="+mn-ea"/>
                          <a:cs typeface="+mn-cs"/>
                          <a:sym typeface="Arial"/>
                        </a:rPr>
                        <a:t>B</a:t>
                      </a:r>
                      <a:r>
                        <a:rPr lang="fr-FR" sz="100" b="0" i="0" u="none" strike="noStrike" cap="none" baseline="0" dirty="0" smtClean="0">
                          <a:solidFill>
                            <a:schemeClr val="tx1"/>
                          </a:solidFill>
                          <a:latin typeface="+mn-lt"/>
                          <a:ea typeface="+mn-ea"/>
                          <a:cs typeface="+mn-cs"/>
                          <a:sym typeface="Arial"/>
                        </a:rPr>
                        <a:t> </a:t>
                      </a:r>
                      <a:r>
                        <a:rPr lang="fr-FR" sz="1400" b="0" i="0" u="none" strike="noStrike" cap="none" baseline="0" dirty="0" smtClean="0">
                          <a:solidFill>
                            <a:schemeClr val="tx1"/>
                          </a:solidFill>
                          <a:latin typeface="+mn-lt"/>
                          <a:ea typeface="+mn-ea"/>
                          <a:cs typeface="+mn-cs"/>
                          <a:sym typeface="Arial"/>
                        </a:rPr>
                        <a:t>M Intelligent Miner Classification, association </a:t>
                      </a:r>
                      <a:r>
                        <a:rPr lang="en-US" sz="1400" b="0" i="0" u="none" strike="noStrike" cap="none" baseline="0" dirty="0" smtClean="0">
                          <a:solidFill>
                            <a:schemeClr val="tx1"/>
                          </a:solidFill>
                          <a:latin typeface="+mn-lt"/>
                          <a:ea typeface="+mn-ea"/>
                          <a:cs typeface="+mn-cs"/>
                          <a:sym typeface="Arial"/>
                        </a:rPr>
                        <a:t>rules, predictive models</a:t>
                      </a:r>
                      <a:endParaRPr lang="en-US" sz="1400" dirty="0"/>
                    </a:p>
                  </a:txBody>
                  <a:tcPr/>
                </a:tc>
                <a:tc>
                  <a:txBody>
                    <a:bodyPr/>
                    <a:lstStyle/>
                    <a:p>
                      <a:r>
                        <a:rPr lang="en-US" sz="1400" b="0" i="0" u="none" strike="noStrike" cap="none" baseline="0" dirty="0" smtClean="0">
                          <a:solidFill>
                            <a:schemeClr val="tx1"/>
                          </a:solidFill>
                          <a:latin typeface="+mn-lt"/>
                          <a:ea typeface="+mn-ea"/>
                          <a:cs typeface="+mn-cs"/>
                          <a:sym typeface="Arial"/>
                        </a:rPr>
                        <a:t>UNIX (A</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I</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X)</a:t>
                      </a:r>
                      <a:endParaRPr lang="en-US" sz="1400" dirty="0"/>
                    </a:p>
                  </a:txBody>
                  <a:tcPr/>
                </a:tc>
                <a:tc>
                  <a:txBody>
                    <a:bodyPr/>
                    <a:lstStyle/>
                    <a:p>
                      <a:r>
                        <a:rPr lang="en-US" sz="1400" b="0" i="0" u="none" strike="noStrike" cap="none" baseline="0" dirty="0" smtClean="0">
                          <a:solidFill>
                            <a:schemeClr val="tx1"/>
                          </a:solidFill>
                          <a:latin typeface="+mn-lt"/>
                          <a:ea typeface="+mn-ea"/>
                          <a:cs typeface="+mn-cs"/>
                          <a:sym typeface="Arial"/>
                        </a:rPr>
                        <a:t>I</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B</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M D</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B</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2</a:t>
                      </a:r>
                      <a:endParaRPr lang="en-US" sz="1400" dirty="0"/>
                    </a:p>
                  </a:txBody>
                  <a:tcPr/>
                </a:tc>
                <a:extLst>
                  <a:ext uri="{0D108BD9-81ED-4DB2-BD59-A6C34878D82A}">
                    <a16:rowId xmlns:a16="http://schemas.microsoft.com/office/drawing/2014/main" val="1291289857"/>
                  </a:ext>
                </a:extLst>
              </a:tr>
              <a:tr h="418495">
                <a:tc>
                  <a:txBody>
                    <a:bodyPr/>
                    <a:lstStyle/>
                    <a:p>
                      <a:r>
                        <a:rPr lang="en-US" sz="1400" b="0" i="0" u="none" strike="noStrike" cap="none" baseline="0" dirty="0" smtClean="0">
                          <a:solidFill>
                            <a:schemeClr val="tx1"/>
                          </a:solidFill>
                          <a:latin typeface="+mn-lt"/>
                          <a:ea typeface="+mn-ea"/>
                          <a:cs typeface="+mn-cs"/>
                          <a:sym typeface="Arial"/>
                        </a:rPr>
                        <a:t>Megaputer</a:t>
                      </a:r>
                    </a:p>
                    <a:p>
                      <a:r>
                        <a:rPr lang="en-US" sz="1400" b="0" i="0" u="none" strike="noStrike" cap="none" baseline="0" dirty="0" smtClean="0">
                          <a:solidFill>
                            <a:schemeClr val="tx1"/>
                          </a:solidFill>
                          <a:latin typeface="+mn-lt"/>
                          <a:ea typeface="+mn-ea"/>
                          <a:cs typeface="+mn-cs"/>
                          <a:sym typeface="Arial"/>
                        </a:rPr>
                        <a:t>Intelligence</a:t>
                      </a:r>
                      <a:endParaRPr lang="en-US" sz="1400" dirty="0"/>
                    </a:p>
                  </a:txBody>
                  <a:tcPr/>
                </a:tc>
                <a:tc>
                  <a:txBody>
                    <a:bodyPr/>
                    <a:lstStyle/>
                    <a:p>
                      <a:r>
                        <a:rPr lang="en-US" sz="1400" b="0" i="0" u="none" strike="noStrike" cap="none" baseline="0" dirty="0" smtClean="0">
                          <a:solidFill>
                            <a:schemeClr val="tx1"/>
                          </a:solidFill>
                          <a:latin typeface="+mn-lt"/>
                          <a:ea typeface="+mn-ea"/>
                          <a:cs typeface="+mn-cs"/>
                          <a:sym typeface="Arial"/>
                        </a:rPr>
                        <a:t>PolyAnalyst</a:t>
                      </a:r>
                      <a:endParaRPr lang="en-US" sz="1400" dirty="0"/>
                    </a:p>
                  </a:txBody>
                  <a:tcPr/>
                </a:tc>
                <a:tc>
                  <a:txBody>
                    <a:bodyPr/>
                    <a:lstStyle/>
                    <a:p>
                      <a:r>
                        <a:rPr lang="en-US" sz="1400" b="0" i="0" u="none" strike="noStrike" cap="none" baseline="0" dirty="0" smtClean="0">
                          <a:solidFill>
                            <a:schemeClr val="tx1"/>
                          </a:solidFill>
                          <a:latin typeface="+mn-lt"/>
                          <a:ea typeface="+mn-ea"/>
                          <a:cs typeface="+mn-cs"/>
                          <a:sym typeface="Arial"/>
                        </a:rPr>
                        <a:t>Symbolic knowledge</a:t>
                      </a:r>
                    </a:p>
                    <a:p>
                      <a:r>
                        <a:rPr lang="en-US" sz="1400" b="0" i="0" u="none" strike="noStrike" cap="none" baseline="0" dirty="0" smtClean="0">
                          <a:solidFill>
                            <a:schemeClr val="tx1"/>
                          </a:solidFill>
                          <a:latin typeface="+mn-lt"/>
                          <a:ea typeface="+mn-ea"/>
                          <a:cs typeface="+mn-cs"/>
                          <a:sym typeface="Arial"/>
                        </a:rPr>
                        <a:t>acquisition, evolutionary</a:t>
                      </a:r>
                    </a:p>
                    <a:p>
                      <a:r>
                        <a:rPr lang="en-US" sz="1400" b="0" i="0" u="none" strike="noStrike" cap="none" baseline="0" dirty="0" smtClean="0">
                          <a:solidFill>
                            <a:schemeClr val="tx1"/>
                          </a:solidFill>
                          <a:latin typeface="+mn-lt"/>
                          <a:ea typeface="+mn-ea"/>
                          <a:cs typeface="+mn-cs"/>
                          <a:sym typeface="Arial"/>
                        </a:rPr>
                        <a:t>programming</a:t>
                      </a:r>
                      <a:endParaRPr lang="en-US" sz="1400" dirty="0"/>
                    </a:p>
                  </a:txBody>
                  <a:tcPr/>
                </a:tc>
                <a:tc>
                  <a:txBody>
                    <a:bodyPr/>
                    <a:lstStyle/>
                    <a:p>
                      <a:r>
                        <a:rPr lang="en-US" sz="1400" b="0" i="0" u="none" strike="noStrike" cap="none" baseline="0" dirty="0" smtClean="0">
                          <a:solidFill>
                            <a:schemeClr val="tx1"/>
                          </a:solidFill>
                          <a:latin typeface="+mn-lt"/>
                          <a:ea typeface="+mn-ea"/>
                          <a:cs typeface="+mn-cs"/>
                          <a:sym typeface="Arial"/>
                        </a:rPr>
                        <a:t>Windows O</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S/2</a:t>
                      </a:r>
                      <a:endParaRPr lang="en-US" sz="1400" dirty="0"/>
                    </a:p>
                  </a:txBody>
                  <a:tcPr/>
                </a:tc>
                <a:tc>
                  <a:txBody>
                    <a:bodyPr/>
                    <a:lstStyle/>
                    <a:p>
                      <a:r>
                        <a:rPr lang="en-US" sz="1400" b="0" i="0" u="none" strike="noStrike" cap="none" baseline="0" dirty="0" smtClean="0">
                          <a:solidFill>
                            <a:schemeClr val="tx1"/>
                          </a:solidFill>
                          <a:latin typeface="+mn-lt"/>
                          <a:ea typeface="+mn-ea"/>
                          <a:cs typeface="+mn-cs"/>
                          <a:sym typeface="Arial"/>
                        </a:rPr>
                        <a:t>O</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D</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B</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C</a:t>
                      </a:r>
                    </a:p>
                    <a:p>
                      <a:r>
                        <a:rPr lang="en-US" sz="1400" b="0" i="0" u="none" strike="noStrike" cap="none" baseline="0" dirty="0" smtClean="0">
                          <a:solidFill>
                            <a:schemeClr val="tx1"/>
                          </a:solidFill>
                          <a:latin typeface="+mn-lt"/>
                          <a:ea typeface="+mn-ea"/>
                          <a:cs typeface="+mn-cs"/>
                          <a:sym typeface="Arial"/>
                        </a:rPr>
                        <a:t>Oracle D</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B</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2</a:t>
                      </a:r>
                      <a:endParaRPr lang="en-US" sz="1400" dirty="0"/>
                    </a:p>
                  </a:txBody>
                  <a:tcPr/>
                </a:tc>
                <a:extLst>
                  <a:ext uri="{0D108BD9-81ED-4DB2-BD59-A6C34878D82A}">
                    <a16:rowId xmlns:a16="http://schemas.microsoft.com/office/drawing/2014/main" val="1066668509"/>
                  </a:ext>
                </a:extLst>
              </a:tr>
              <a:tr h="41849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baseline="0" dirty="0" smtClean="0">
                          <a:solidFill>
                            <a:schemeClr val="tx1"/>
                          </a:solidFill>
                          <a:latin typeface="+mn-lt"/>
                          <a:ea typeface="+mn-ea"/>
                          <a:cs typeface="+mn-cs"/>
                          <a:sym typeface="Arial"/>
                        </a:rPr>
                        <a:t>N</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C</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R</a:t>
                      </a:r>
                      <a:endParaRPr lang="en-US" sz="1400" dirty="0" smtClean="0"/>
                    </a:p>
                  </a:txBody>
                  <a:tcPr/>
                </a:tc>
                <a:tc>
                  <a:txBody>
                    <a:bodyPr/>
                    <a:lstStyle/>
                    <a:p>
                      <a:r>
                        <a:rPr lang="en-US" sz="1400" b="0" i="0" u="none" strike="noStrike" cap="none" baseline="0" dirty="0" smtClean="0">
                          <a:solidFill>
                            <a:schemeClr val="tx1"/>
                          </a:solidFill>
                          <a:latin typeface="+mn-lt"/>
                          <a:ea typeface="+mn-ea"/>
                          <a:cs typeface="+mn-cs"/>
                          <a:sym typeface="Arial"/>
                        </a:rPr>
                        <a:t>Management</a:t>
                      </a:r>
                    </a:p>
                    <a:p>
                      <a:r>
                        <a:rPr lang="en-US" sz="1400" b="0" i="0" u="none" strike="noStrike" cap="none" baseline="0" dirty="0" smtClean="0">
                          <a:solidFill>
                            <a:schemeClr val="tx1"/>
                          </a:solidFill>
                          <a:latin typeface="+mn-lt"/>
                          <a:ea typeface="+mn-ea"/>
                          <a:cs typeface="+mn-cs"/>
                          <a:sym typeface="Arial"/>
                        </a:rPr>
                        <a:t>Discovery Tool (M</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D</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T)</a:t>
                      </a:r>
                      <a:endParaRPr 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baseline="0" dirty="0" smtClean="0">
                          <a:solidFill>
                            <a:schemeClr val="tx1"/>
                          </a:solidFill>
                          <a:latin typeface="+mn-lt"/>
                          <a:ea typeface="+mn-ea"/>
                          <a:cs typeface="+mn-cs"/>
                          <a:sym typeface="Arial"/>
                        </a:rPr>
                        <a:t>Association rules</a:t>
                      </a:r>
                      <a:endParaRPr 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baseline="0" dirty="0" smtClean="0">
                          <a:solidFill>
                            <a:schemeClr val="tx1"/>
                          </a:solidFill>
                          <a:latin typeface="+mn-lt"/>
                          <a:ea typeface="+mn-ea"/>
                          <a:cs typeface="+mn-cs"/>
                          <a:sym typeface="Arial"/>
                        </a:rPr>
                        <a:t>Windows</a:t>
                      </a:r>
                      <a:endParaRPr 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baseline="0" dirty="0" smtClean="0">
                          <a:solidFill>
                            <a:schemeClr val="tx1"/>
                          </a:solidFill>
                          <a:latin typeface="+mn-lt"/>
                          <a:ea typeface="+mn-ea"/>
                          <a:cs typeface="+mn-cs"/>
                          <a:sym typeface="Arial"/>
                        </a:rPr>
                        <a:t>O</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D</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B</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C</a:t>
                      </a:r>
                      <a:endParaRPr lang="en-US" sz="1400" dirty="0" smtClean="0"/>
                    </a:p>
                  </a:txBody>
                  <a:tcPr/>
                </a:tc>
                <a:extLst>
                  <a:ext uri="{0D108BD9-81ED-4DB2-BD59-A6C34878D82A}">
                    <a16:rowId xmlns:a16="http://schemas.microsoft.com/office/drawing/2014/main" val="173020288"/>
                  </a:ext>
                </a:extLst>
              </a:tr>
              <a:tr h="41849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baseline="0" dirty="0" smtClean="0">
                          <a:solidFill>
                            <a:schemeClr val="tx1"/>
                          </a:solidFill>
                          <a:latin typeface="+mn-lt"/>
                          <a:ea typeface="+mn-ea"/>
                          <a:cs typeface="+mn-cs"/>
                          <a:sym typeface="Arial"/>
                        </a:rPr>
                        <a:t>Purple Insight</a:t>
                      </a:r>
                      <a:endParaRPr 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baseline="0" dirty="0" smtClean="0">
                          <a:solidFill>
                            <a:schemeClr val="tx1"/>
                          </a:solidFill>
                          <a:latin typeface="+mn-lt"/>
                          <a:ea typeface="+mn-ea"/>
                          <a:cs typeface="+mn-cs"/>
                          <a:sym typeface="Arial"/>
                        </a:rPr>
                        <a:t>MineSet</a:t>
                      </a:r>
                      <a:endParaRPr lang="en-US" sz="1400" dirty="0" smtClean="0"/>
                    </a:p>
                  </a:txBody>
                  <a:tcPr/>
                </a:tc>
                <a:tc>
                  <a:txBody>
                    <a:bodyPr/>
                    <a:lstStyle/>
                    <a:p>
                      <a:r>
                        <a:rPr lang="en-US" sz="1400" b="0" i="0" u="none" strike="noStrike" cap="none" baseline="0" dirty="0" smtClean="0">
                          <a:solidFill>
                            <a:schemeClr val="tx1"/>
                          </a:solidFill>
                          <a:latin typeface="+mn-lt"/>
                          <a:ea typeface="+mn-ea"/>
                          <a:cs typeface="+mn-cs"/>
                          <a:sym typeface="Arial"/>
                        </a:rPr>
                        <a:t>Decision trees,</a:t>
                      </a:r>
                    </a:p>
                    <a:p>
                      <a:r>
                        <a:rPr lang="en-US" sz="1400" b="0" i="0" u="none" strike="noStrike" cap="none" baseline="0" dirty="0" smtClean="0">
                          <a:solidFill>
                            <a:schemeClr val="tx1"/>
                          </a:solidFill>
                          <a:latin typeface="+mn-lt"/>
                          <a:ea typeface="+mn-ea"/>
                          <a:cs typeface="+mn-cs"/>
                          <a:sym typeface="Arial"/>
                        </a:rPr>
                        <a:t>association rules</a:t>
                      </a:r>
                      <a:endParaRPr 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baseline="0" dirty="0" smtClean="0">
                          <a:solidFill>
                            <a:schemeClr val="tx1"/>
                          </a:solidFill>
                          <a:latin typeface="+mn-lt"/>
                          <a:ea typeface="+mn-ea"/>
                          <a:cs typeface="+mn-cs"/>
                          <a:sym typeface="Arial"/>
                        </a:rPr>
                        <a:t>UNIX (Irix)</a:t>
                      </a:r>
                      <a:endParaRPr lang="en-US" sz="1400" dirty="0" smtClean="0"/>
                    </a:p>
                  </a:txBody>
                  <a:tcPr/>
                </a:tc>
                <a:tc>
                  <a:txBody>
                    <a:bodyPr/>
                    <a:lstStyle/>
                    <a:p>
                      <a:r>
                        <a:rPr lang="en-US" sz="1400" b="0" i="0" u="none" strike="noStrike" cap="none" baseline="0" dirty="0" smtClean="0">
                          <a:solidFill>
                            <a:schemeClr val="tx1"/>
                          </a:solidFill>
                          <a:latin typeface="+mn-lt"/>
                          <a:ea typeface="+mn-ea"/>
                          <a:cs typeface="+mn-cs"/>
                          <a:sym typeface="Arial"/>
                        </a:rPr>
                        <a:t>Oracle Sybase</a:t>
                      </a:r>
                    </a:p>
                    <a:p>
                      <a:r>
                        <a:rPr lang="en-US" sz="1400" b="0" i="0" u="none" strike="noStrike" cap="none" baseline="0" dirty="0" smtClean="0">
                          <a:solidFill>
                            <a:schemeClr val="tx1"/>
                          </a:solidFill>
                          <a:latin typeface="+mn-lt"/>
                          <a:ea typeface="+mn-ea"/>
                          <a:cs typeface="+mn-cs"/>
                          <a:sym typeface="Arial"/>
                        </a:rPr>
                        <a:t>Informix</a:t>
                      </a:r>
                      <a:endParaRPr lang="en-US" sz="1400" dirty="0" smtClean="0"/>
                    </a:p>
                  </a:txBody>
                  <a:tcPr/>
                </a:tc>
                <a:extLst>
                  <a:ext uri="{0D108BD9-81ED-4DB2-BD59-A6C34878D82A}">
                    <a16:rowId xmlns:a16="http://schemas.microsoft.com/office/drawing/2014/main" val="3290890873"/>
                  </a:ext>
                </a:extLst>
              </a:tr>
              <a:tr h="418495">
                <a:tc>
                  <a:txBody>
                    <a:bodyPr/>
                    <a:lstStyle/>
                    <a:p>
                      <a:r>
                        <a:rPr lang="en-US" sz="1400" b="0" i="0" u="none" strike="noStrike" cap="none" baseline="0" dirty="0" smtClean="0">
                          <a:solidFill>
                            <a:schemeClr val="tx1"/>
                          </a:solidFill>
                          <a:latin typeface="+mn-lt"/>
                          <a:ea typeface="+mn-ea"/>
                          <a:cs typeface="+mn-cs"/>
                          <a:sym typeface="Arial"/>
                        </a:rPr>
                        <a:t>S</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A</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S</a:t>
                      </a:r>
                      <a:endParaRPr lang="en-US" sz="1400" dirty="0"/>
                    </a:p>
                  </a:txBody>
                  <a:tcPr/>
                </a:tc>
                <a:tc>
                  <a:txBody>
                    <a:bodyPr/>
                    <a:lstStyle/>
                    <a:p>
                      <a:r>
                        <a:rPr lang="en-US" sz="1400" b="0" i="0" u="none" strike="noStrike" cap="none" baseline="0" dirty="0" smtClean="0">
                          <a:solidFill>
                            <a:schemeClr val="tx1"/>
                          </a:solidFill>
                          <a:latin typeface="+mn-lt"/>
                          <a:ea typeface="+mn-ea"/>
                          <a:cs typeface="+mn-cs"/>
                          <a:sym typeface="Arial"/>
                        </a:rPr>
                        <a:t>Enterprise Miner</a:t>
                      </a:r>
                      <a:endParaRPr lang="en-US" sz="1400" dirty="0"/>
                    </a:p>
                  </a:txBody>
                  <a:tcPr/>
                </a:tc>
                <a:tc>
                  <a:txBody>
                    <a:bodyPr/>
                    <a:lstStyle/>
                    <a:p>
                      <a:r>
                        <a:rPr lang="en-US" sz="1400" b="0" i="0" u="none" strike="noStrike" cap="none" baseline="0" dirty="0" smtClean="0">
                          <a:solidFill>
                            <a:schemeClr val="tx1"/>
                          </a:solidFill>
                          <a:latin typeface="+mn-lt"/>
                          <a:ea typeface="+mn-ea"/>
                          <a:cs typeface="+mn-cs"/>
                          <a:sym typeface="Arial"/>
                        </a:rPr>
                        <a:t>Decision trees, association rules, Nneural nets, regression, clustering</a:t>
                      </a:r>
                      <a:endParaRPr lang="en-US" sz="1400" dirty="0"/>
                    </a:p>
                  </a:txBody>
                  <a:tcPr/>
                </a:tc>
                <a:tc>
                  <a:txBody>
                    <a:bodyPr/>
                    <a:lstStyle/>
                    <a:p>
                      <a:r>
                        <a:rPr lang="en-US" sz="1400" b="0" i="0" u="none" strike="noStrike" cap="none" baseline="0" dirty="0" smtClean="0">
                          <a:solidFill>
                            <a:schemeClr val="tx1"/>
                          </a:solidFill>
                          <a:latin typeface="+mn-lt"/>
                          <a:ea typeface="+mn-ea"/>
                          <a:cs typeface="+mn-cs"/>
                          <a:sym typeface="Arial"/>
                        </a:rPr>
                        <a:t>UNIX (Solaris)</a:t>
                      </a:r>
                    </a:p>
                    <a:p>
                      <a:r>
                        <a:rPr lang="en-US" sz="1400" b="0" i="0" u="none" strike="noStrike" cap="none" baseline="0" dirty="0" smtClean="0">
                          <a:solidFill>
                            <a:schemeClr val="tx1"/>
                          </a:solidFill>
                          <a:latin typeface="+mn-lt"/>
                          <a:ea typeface="+mn-ea"/>
                          <a:cs typeface="+mn-cs"/>
                          <a:sym typeface="Arial"/>
                        </a:rPr>
                        <a:t>Windows</a:t>
                      </a:r>
                    </a:p>
                    <a:p>
                      <a:r>
                        <a:rPr lang="en-US" sz="1400" b="0" i="0" u="none" strike="noStrike" cap="none" baseline="0" dirty="0" smtClean="0">
                          <a:solidFill>
                            <a:schemeClr val="tx1"/>
                          </a:solidFill>
                          <a:latin typeface="+mn-lt"/>
                          <a:ea typeface="+mn-ea"/>
                          <a:cs typeface="+mn-cs"/>
                          <a:sym typeface="Arial"/>
                        </a:rPr>
                        <a:t>Macintosh</a:t>
                      </a:r>
                      <a:endParaRPr lang="en-US" sz="1400" dirty="0"/>
                    </a:p>
                  </a:txBody>
                  <a:tcPr/>
                </a:tc>
                <a:tc>
                  <a:txBody>
                    <a:bodyPr/>
                    <a:lstStyle/>
                    <a:p>
                      <a:r>
                        <a:rPr lang="en-US" sz="1400" b="0" i="0" u="none" strike="noStrike" cap="none" baseline="0" dirty="0" smtClean="0">
                          <a:solidFill>
                            <a:schemeClr val="tx1"/>
                          </a:solidFill>
                          <a:latin typeface="+mn-lt"/>
                          <a:ea typeface="+mn-ea"/>
                          <a:cs typeface="+mn-cs"/>
                          <a:sym typeface="Arial"/>
                        </a:rPr>
                        <a:t>O</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D</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B</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C Oracle</a:t>
                      </a:r>
                    </a:p>
                    <a:p>
                      <a:r>
                        <a:rPr lang="en-US" sz="1400" b="0" i="0" u="none" strike="noStrike" cap="none" baseline="0" dirty="0" smtClean="0">
                          <a:solidFill>
                            <a:schemeClr val="tx1"/>
                          </a:solidFill>
                          <a:latin typeface="+mn-lt"/>
                          <a:ea typeface="+mn-ea"/>
                          <a:cs typeface="+mn-cs"/>
                          <a:sym typeface="Arial"/>
                        </a:rPr>
                        <a:t>A</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S/400</a:t>
                      </a:r>
                      <a:endParaRPr lang="en-US" sz="1400" dirty="0"/>
                    </a:p>
                  </a:txBody>
                  <a:tcPr/>
                </a:tc>
                <a:extLst>
                  <a:ext uri="{0D108BD9-81ED-4DB2-BD59-A6C34878D82A}">
                    <a16:rowId xmlns:a16="http://schemas.microsoft.com/office/drawing/2014/main" val="2050323565"/>
                  </a:ext>
                </a:extLst>
              </a:tr>
            </a:tbl>
          </a:graphicData>
        </a:graphic>
      </p:graphicFrame>
      <p:sp>
        <p:nvSpPr>
          <p:cNvPr id="8" name="Text Placeholder 3"/>
          <p:cNvSpPr>
            <a:spLocks noGrp="1"/>
          </p:cNvSpPr>
          <p:nvPr>
            <p:ph type="body" idx="4294967295"/>
          </p:nvPr>
        </p:nvSpPr>
        <p:spPr>
          <a:xfrm>
            <a:off x="457200" y="5829450"/>
            <a:ext cx="8229600" cy="660677"/>
          </a:xfrm>
          <a:prstGeom prst="rect">
            <a:avLst/>
          </a:prstGeom>
        </p:spPr>
        <p:txBody>
          <a:bodyPr anchor="b"/>
          <a:lstStyle/>
          <a:p>
            <a:pPr marL="432" indent="0">
              <a:spcBef>
                <a:spcPts val="600"/>
              </a:spcBef>
              <a:buNone/>
            </a:pPr>
            <a:r>
              <a:rPr lang="en-US" sz="1800" dirty="0">
                <a:latin typeface="+mn-lt"/>
              </a:rPr>
              <a:t>*</a:t>
            </a:r>
            <a:r>
              <a:rPr lang="en-US" sz="1800" dirty="0" smtClean="0">
                <a:latin typeface="+mn-lt"/>
              </a:rPr>
              <a:t>O</a:t>
            </a:r>
            <a:r>
              <a:rPr lang="en-US" sz="100" dirty="0" smtClean="0">
                <a:latin typeface="+mn-lt"/>
              </a:rPr>
              <a:t> </a:t>
            </a:r>
            <a:r>
              <a:rPr lang="en-US" sz="1800" dirty="0" smtClean="0">
                <a:latin typeface="+mn-lt"/>
              </a:rPr>
              <a:t>D</a:t>
            </a:r>
            <a:r>
              <a:rPr lang="en-US" sz="100" dirty="0" smtClean="0">
                <a:latin typeface="+mn-lt"/>
              </a:rPr>
              <a:t> </a:t>
            </a:r>
            <a:r>
              <a:rPr lang="en-US" sz="1800" dirty="0" smtClean="0">
                <a:latin typeface="+mn-lt"/>
              </a:rPr>
              <a:t>B</a:t>
            </a:r>
            <a:r>
              <a:rPr lang="en-US" sz="100" dirty="0" smtClean="0">
                <a:latin typeface="+mn-lt"/>
              </a:rPr>
              <a:t> </a:t>
            </a:r>
            <a:r>
              <a:rPr lang="en-US" sz="1800" dirty="0" smtClean="0">
                <a:latin typeface="+mn-lt"/>
              </a:rPr>
              <a:t>C</a:t>
            </a:r>
            <a:r>
              <a:rPr lang="en-US" sz="1800" dirty="0">
                <a:latin typeface="+mn-lt"/>
              </a:rPr>
              <a:t>: Open Database Connectivity</a:t>
            </a:r>
          </a:p>
          <a:p>
            <a:pPr marL="432" indent="0">
              <a:spcBef>
                <a:spcPts val="600"/>
              </a:spcBef>
              <a:buNone/>
            </a:pPr>
            <a:r>
              <a:rPr lang="en-US" sz="1800" dirty="0" smtClean="0">
                <a:latin typeface="+mn-lt"/>
              </a:rPr>
              <a:t>O</a:t>
            </a:r>
            <a:r>
              <a:rPr lang="en-US" sz="100" dirty="0" smtClean="0">
                <a:latin typeface="+mn-lt"/>
              </a:rPr>
              <a:t> </a:t>
            </a:r>
            <a:r>
              <a:rPr lang="en-US" sz="1800" dirty="0" smtClean="0">
                <a:latin typeface="+mn-lt"/>
              </a:rPr>
              <a:t>D</a:t>
            </a:r>
            <a:r>
              <a:rPr lang="en-US" sz="100" dirty="0" smtClean="0">
                <a:latin typeface="+mn-lt"/>
              </a:rPr>
              <a:t> </a:t>
            </a:r>
            <a:r>
              <a:rPr lang="en-US" sz="1800" dirty="0" smtClean="0">
                <a:latin typeface="+mn-lt"/>
              </a:rPr>
              <a:t>M</a:t>
            </a:r>
            <a:r>
              <a:rPr lang="en-US" sz="100" dirty="0" smtClean="0">
                <a:latin typeface="+mn-lt"/>
              </a:rPr>
              <a:t> </a:t>
            </a:r>
            <a:r>
              <a:rPr lang="en-US" sz="1800" dirty="0" smtClean="0">
                <a:latin typeface="+mn-lt"/>
              </a:rPr>
              <a:t>G</a:t>
            </a:r>
            <a:r>
              <a:rPr lang="en-US" sz="1800" dirty="0">
                <a:latin typeface="+mn-lt"/>
              </a:rPr>
              <a:t>: Object Data Management </a:t>
            </a:r>
            <a:r>
              <a:rPr lang="en-US" sz="1800" dirty="0" smtClean="0">
                <a:latin typeface="+mn-lt"/>
              </a:rPr>
              <a:t>Group</a:t>
            </a:r>
            <a:endParaRPr lang="en-US" sz="1800" dirty="0">
              <a:latin typeface="+mn-lt"/>
            </a:endParaRPr>
          </a:p>
        </p:txBody>
      </p:sp>
    </p:spTree>
    <p:extLst>
      <p:ext uri="{BB962C8B-B14F-4D97-AF65-F5344CB8AC3E}">
        <p14:creationId xmlns:p14="http://schemas.microsoft.com/office/powerpoint/2010/main" val="384889779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Future of Data Mining</a:t>
            </a:r>
            <a:endParaRPr lang="en-US" dirty="0"/>
          </a:p>
        </p:txBody>
      </p:sp>
      <p:sp>
        <p:nvSpPr>
          <p:cNvPr id="3" name="Text Placeholder 2"/>
          <p:cNvSpPr>
            <a:spLocks noGrp="1"/>
          </p:cNvSpPr>
          <p:nvPr>
            <p:ph type="body" idx="1"/>
          </p:nvPr>
        </p:nvSpPr>
        <p:spPr>
          <a:xfrm>
            <a:off x="457200" y="1503948"/>
            <a:ext cx="8382000" cy="4757057"/>
          </a:xfrm>
        </p:spPr>
        <p:txBody>
          <a:bodyPr/>
          <a:lstStyle/>
          <a:p>
            <a:r>
              <a:rPr lang="en-US" altLang="en-US" sz="1800" dirty="0">
                <a:latin typeface="+mn-lt"/>
              </a:rPr>
              <a:t>Data mining tools are continually evolving, building on ideas from the latest scientific research</a:t>
            </a:r>
            <a:r>
              <a:rPr lang="en-US" altLang="en-US" sz="1800" dirty="0" smtClean="0">
                <a:latin typeface="+mn-lt"/>
              </a:rPr>
              <a:t>.</a:t>
            </a:r>
            <a:endParaRPr lang="en-US" altLang="en-US" sz="1800" dirty="0">
              <a:latin typeface="+mn-lt"/>
            </a:endParaRPr>
          </a:p>
          <a:p>
            <a:pPr lvl="1"/>
            <a:r>
              <a:rPr lang="en-US" altLang="en-US" sz="1800" dirty="0">
                <a:latin typeface="+mn-lt"/>
              </a:rPr>
              <a:t>Many of these tools incorporate the latest algorithms taken from artificial intelligence (</a:t>
            </a:r>
            <a:r>
              <a:rPr lang="en-US" altLang="en-US" sz="1800" dirty="0" smtClean="0">
                <a:latin typeface="+mn-lt"/>
              </a:rPr>
              <a:t>A</a:t>
            </a:r>
            <a:r>
              <a:rPr lang="en-US" altLang="en-US" sz="100" dirty="0" smtClean="0">
                <a:latin typeface="+mn-lt"/>
              </a:rPr>
              <a:t> </a:t>
            </a:r>
            <a:r>
              <a:rPr lang="en-US" altLang="en-US" sz="1800" dirty="0" smtClean="0">
                <a:latin typeface="+mn-lt"/>
              </a:rPr>
              <a:t>I</a:t>
            </a:r>
            <a:r>
              <a:rPr lang="en-US" altLang="en-US" sz="1800" dirty="0">
                <a:latin typeface="+mn-lt"/>
              </a:rPr>
              <a:t>), machine learning (which is a very parallel term), statistics, and optimization</a:t>
            </a:r>
            <a:r>
              <a:rPr lang="en-US" altLang="en-US" sz="1800" dirty="0" smtClean="0">
                <a:latin typeface="+mn-lt"/>
              </a:rPr>
              <a:t>.</a:t>
            </a:r>
            <a:endParaRPr lang="en-US" altLang="en-US" sz="1800" dirty="0">
              <a:latin typeface="+mn-lt"/>
            </a:endParaRPr>
          </a:p>
          <a:p>
            <a:r>
              <a:rPr lang="en-US" altLang="en-US" sz="1800" dirty="0">
                <a:latin typeface="+mn-lt"/>
              </a:rPr>
              <a:t>The primary direction for data mining is to analyze </a:t>
            </a:r>
            <a:r>
              <a:rPr lang="en-US" altLang="en-US" sz="1800" b="1" dirty="0">
                <a:solidFill>
                  <a:schemeClr val="bg2"/>
                </a:solidFill>
                <a:latin typeface="+mn-lt"/>
              </a:rPr>
              <a:t>terabytes and petabytes of data </a:t>
            </a:r>
            <a:r>
              <a:rPr lang="en-US" altLang="en-US" sz="1800" dirty="0">
                <a:latin typeface="+mn-lt"/>
              </a:rPr>
              <a:t>in the so-called </a:t>
            </a:r>
            <a:r>
              <a:rPr lang="en-US" altLang="en-US" sz="1800" b="1" dirty="0">
                <a:solidFill>
                  <a:schemeClr val="bg2"/>
                </a:solidFill>
                <a:latin typeface="+mn-lt"/>
              </a:rPr>
              <a:t>Big Data</a:t>
            </a:r>
            <a:r>
              <a:rPr lang="en-US" altLang="en-US" sz="1800" dirty="0">
                <a:solidFill>
                  <a:srgbClr val="990033"/>
                </a:solidFill>
                <a:latin typeface="+mn-lt"/>
              </a:rPr>
              <a:t> </a:t>
            </a:r>
            <a:r>
              <a:rPr lang="en-US" altLang="en-US" sz="1800" dirty="0">
                <a:latin typeface="+mn-lt"/>
              </a:rPr>
              <a:t>systems which we presented in Chapter 25</a:t>
            </a:r>
            <a:r>
              <a:rPr lang="en-US" altLang="en-US" sz="1800" dirty="0" smtClean="0">
                <a:latin typeface="+mn-lt"/>
              </a:rPr>
              <a:t>.</a:t>
            </a:r>
            <a:endParaRPr lang="en-US" altLang="en-US" sz="1800" dirty="0">
              <a:latin typeface="+mn-lt"/>
            </a:endParaRPr>
          </a:p>
          <a:p>
            <a:r>
              <a:rPr lang="en-US" altLang="en-US" sz="1800" dirty="0">
                <a:latin typeface="+mn-lt"/>
              </a:rPr>
              <a:t>Big Data systems are being equipped with their own tools and libraries for data mining such as </a:t>
            </a:r>
            <a:r>
              <a:rPr lang="en-US" altLang="en-US" sz="1800" b="1" dirty="0">
                <a:solidFill>
                  <a:schemeClr val="bg2"/>
                </a:solidFill>
                <a:latin typeface="+mn-lt"/>
              </a:rPr>
              <a:t>Mahou</a:t>
            </a:r>
            <a:r>
              <a:rPr lang="en-US" altLang="en-US" sz="1800" dirty="0">
                <a:latin typeface="+mn-lt"/>
              </a:rPr>
              <a:t>t which runs on top of Hadoop. </a:t>
            </a:r>
          </a:p>
          <a:p>
            <a:r>
              <a:rPr lang="en-US" altLang="en-US" sz="1800" dirty="0">
                <a:latin typeface="+mn-lt"/>
              </a:rPr>
              <a:t>The data mining area will also be closely tied to data that will be housed in the cloud in data warehouses and brought into service for mining operations as needed using </a:t>
            </a:r>
            <a:r>
              <a:rPr lang="en-US" altLang="en-US" sz="1800" dirty="0" smtClean="0">
                <a:latin typeface="+mn-lt"/>
              </a:rPr>
              <a:t>O</a:t>
            </a:r>
            <a:r>
              <a:rPr lang="en-US" altLang="en-US" sz="100" dirty="0" smtClean="0">
                <a:latin typeface="+mn-lt"/>
              </a:rPr>
              <a:t> </a:t>
            </a:r>
            <a:r>
              <a:rPr lang="en-US" altLang="en-US" sz="1800" dirty="0" smtClean="0">
                <a:latin typeface="+mn-lt"/>
              </a:rPr>
              <a:t>L</a:t>
            </a:r>
            <a:r>
              <a:rPr lang="en-US" altLang="en-US" sz="100" dirty="0" smtClean="0">
                <a:latin typeface="+mn-lt"/>
              </a:rPr>
              <a:t> </a:t>
            </a:r>
            <a:r>
              <a:rPr lang="en-US" altLang="en-US" sz="1800" dirty="0" smtClean="0">
                <a:latin typeface="+mn-lt"/>
              </a:rPr>
              <a:t>A</a:t>
            </a:r>
            <a:r>
              <a:rPr lang="en-US" altLang="en-US" sz="100" dirty="0" smtClean="0">
                <a:latin typeface="+mn-lt"/>
              </a:rPr>
              <a:t> </a:t>
            </a:r>
            <a:r>
              <a:rPr lang="en-US" altLang="en-US" sz="1800" dirty="0" smtClean="0">
                <a:latin typeface="+mn-lt"/>
              </a:rPr>
              <a:t>P </a:t>
            </a:r>
            <a:r>
              <a:rPr lang="en-US" altLang="en-US" sz="1800" dirty="0">
                <a:latin typeface="+mn-lt"/>
              </a:rPr>
              <a:t>(Online Analytical Processing) servers</a:t>
            </a:r>
            <a:r>
              <a:rPr lang="en-US" altLang="en-US" sz="1800" dirty="0" smtClean="0">
                <a:latin typeface="+mn-lt"/>
              </a:rPr>
              <a:t>.</a:t>
            </a:r>
            <a:endParaRPr lang="en-US" altLang="en-US" sz="1800" dirty="0">
              <a:latin typeface="+mn-lt"/>
            </a:endParaRPr>
          </a:p>
          <a:p>
            <a:r>
              <a:rPr lang="en-US" altLang="en-US" sz="1800" dirty="0">
                <a:latin typeface="+mn-lt"/>
              </a:rPr>
              <a:t>Business Analytics is the primary goal of the currently advancing Spark technology</a:t>
            </a:r>
            <a:r>
              <a:rPr lang="en-US" altLang="en-US" sz="1800" dirty="0" smtClean="0">
                <a:latin typeface="+mn-lt"/>
              </a:rPr>
              <a:t>.</a:t>
            </a:r>
            <a:endParaRPr lang="en-US" altLang="en-US" sz="1800" dirty="0">
              <a:latin typeface="+mn-lt"/>
            </a:endParaRPr>
          </a:p>
        </p:txBody>
      </p:sp>
    </p:spTree>
    <p:extLst>
      <p:ext uri="{BB962C8B-B14F-4D97-AF65-F5344CB8AC3E}">
        <p14:creationId xmlns:p14="http://schemas.microsoft.com/office/powerpoint/2010/main" val="27185619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28.1.1 </a:t>
            </a:r>
            <a:r>
              <a:rPr lang="en-US" altLang="en-US" dirty="0"/>
              <a:t>Data Mining </a:t>
            </a:r>
            <a:r>
              <a:rPr lang="en-US" altLang="en-US" dirty="0" smtClean="0"/>
              <a:t>v</a:t>
            </a:r>
            <a:r>
              <a:rPr lang="en-US" altLang="en-US" sz="100" dirty="0" smtClean="0">
                <a:solidFill>
                  <a:schemeClr val="bg1"/>
                </a:solidFill>
              </a:rPr>
              <a:t>ersu</a:t>
            </a:r>
            <a:r>
              <a:rPr lang="en-US" altLang="en-US" dirty="0" smtClean="0"/>
              <a:t>s </a:t>
            </a:r>
            <a:r>
              <a:rPr lang="en-US" altLang="en-US" dirty="0"/>
              <a:t>Data Warehousing</a:t>
            </a:r>
            <a:endParaRPr lang="en-US" dirty="0"/>
          </a:p>
        </p:txBody>
      </p:sp>
      <p:sp>
        <p:nvSpPr>
          <p:cNvPr id="3" name="Text Placeholder 2"/>
          <p:cNvSpPr>
            <a:spLocks noGrp="1"/>
          </p:cNvSpPr>
          <p:nvPr>
            <p:ph type="body" idx="1"/>
          </p:nvPr>
        </p:nvSpPr>
        <p:spPr/>
        <p:txBody>
          <a:bodyPr/>
          <a:lstStyle/>
          <a:p>
            <a:r>
              <a:rPr lang="en-US" altLang="en-US" sz="2400" dirty="0">
                <a:latin typeface="+mn-lt"/>
              </a:rPr>
              <a:t>The data warehouse is a historical database designed for decision support.</a:t>
            </a:r>
          </a:p>
          <a:p>
            <a:r>
              <a:rPr lang="en-US" altLang="en-US" sz="2400" dirty="0">
                <a:latin typeface="+mn-lt"/>
              </a:rPr>
              <a:t>Data mining can be applied to the data in a warehouse to help with certain types of decisions.</a:t>
            </a:r>
          </a:p>
          <a:p>
            <a:r>
              <a:rPr lang="en-US" altLang="en-US" sz="2400" dirty="0">
                <a:latin typeface="+mn-lt"/>
              </a:rPr>
              <a:t>Proper construction of a data warehouse is fundamental to the successful use of data mining.</a:t>
            </a:r>
          </a:p>
          <a:p>
            <a:r>
              <a:rPr lang="en-US" altLang="en-US" sz="2400" dirty="0">
                <a:latin typeface="+mn-lt"/>
              </a:rPr>
              <a:t>Most enterprises (Fortune 500 companies) already have data warehouses. They are now trying very hard to benefit from that data with mining techniques</a:t>
            </a:r>
            <a:r>
              <a:rPr lang="en-US" altLang="en-US" sz="2400" dirty="0" smtClean="0">
                <a:latin typeface="+mn-lt"/>
              </a:rPr>
              <a:t>.</a:t>
            </a:r>
            <a:endParaRPr lang="en-US" altLang="en-US" sz="2400" dirty="0">
              <a:latin typeface="+mn-lt"/>
            </a:endParaRPr>
          </a:p>
        </p:txBody>
      </p:sp>
    </p:spTree>
    <p:extLst>
      <p:ext uri="{BB962C8B-B14F-4D97-AF65-F5344CB8AC3E}">
        <p14:creationId xmlns:p14="http://schemas.microsoft.com/office/powerpoint/2010/main" val="38856793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Recap </a:t>
            </a:r>
            <a:r>
              <a:rPr lang="en-US" altLang="en-US" sz="2000" b="0" dirty="0" smtClean="0"/>
              <a:t>(1 of 2)</a:t>
            </a:r>
            <a:endParaRPr lang="en-US" sz="2000" b="0" dirty="0"/>
          </a:p>
        </p:txBody>
      </p:sp>
      <p:sp>
        <p:nvSpPr>
          <p:cNvPr id="3" name="Text Placeholder 2"/>
          <p:cNvSpPr>
            <a:spLocks noGrp="1"/>
          </p:cNvSpPr>
          <p:nvPr>
            <p:ph type="body" idx="1"/>
          </p:nvPr>
        </p:nvSpPr>
        <p:spPr>
          <a:xfrm>
            <a:off x="457200" y="1600201"/>
            <a:ext cx="8229600" cy="3494314"/>
          </a:xfrm>
        </p:spPr>
        <p:txBody>
          <a:bodyPr/>
          <a:lstStyle/>
          <a:p>
            <a:r>
              <a:rPr lang="en-US" altLang="en-US" sz="2400" dirty="0">
                <a:latin typeface="+mn-lt"/>
              </a:rPr>
              <a:t>Data Mining</a:t>
            </a:r>
          </a:p>
          <a:p>
            <a:r>
              <a:rPr lang="en-US" altLang="en-US" sz="2400" dirty="0">
                <a:latin typeface="+mn-lt"/>
              </a:rPr>
              <a:t>Data Warehousing</a:t>
            </a:r>
          </a:p>
          <a:p>
            <a:r>
              <a:rPr lang="en-US" altLang="en-US" sz="2400" dirty="0">
                <a:latin typeface="+mn-lt"/>
              </a:rPr>
              <a:t>Knowledge Discovery in Databases (</a:t>
            </a:r>
            <a:r>
              <a:rPr lang="en-US" altLang="en-US" sz="2400" dirty="0" smtClean="0">
                <a:latin typeface="+mn-lt"/>
              </a:rPr>
              <a:t>K</a:t>
            </a:r>
            <a:r>
              <a:rPr lang="en-US" altLang="en-US" sz="100" dirty="0" smtClean="0">
                <a:latin typeface="+mn-lt"/>
              </a:rPr>
              <a:t> </a:t>
            </a:r>
            <a:r>
              <a:rPr lang="en-US" altLang="en-US" sz="2400" dirty="0" smtClean="0">
                <a:latin typeface="+mn-lt"/>
              </a:rPr>
              <a:t>D</a:t>
            </a:r>
            <a:r>
              <a:rPr lang="en-US" altLang="en-US" sz="100" dirty="0" smtClean="0">
                <a:latin typeface="+mn-lt"/>
              </a:rPr>
              <a:t> </a:t>
            </a:r>
            <a:r>
              <a:rPr lang="en-US" altLang="en-US" sz="2400" dirty="0" smtClean="0">
                <a:latin typeface="+mn-lt"/>
              </a:rPr>
              <a:t>D</a:t>
            </a:r>
            <a:r>
              <a:rPr lang="en-US" altLang="en-US" sz="2400" dirty="0">
                <a:latin typeface="+mn-lt"/>
              </a:rPr>
              <a:t>)</a:t>
            </a:r>
          </a:p>
          <a:p>
            <a:r>
              <a:rPr lang="en-US" altLang="en-US" sz="2400" dirty="0">
                <a:latin typeface="+mn-lt"/>
              </a:rPr>
              <a:t>Goals of Data Mining and Knowledge Discovery</a:t>
            </a:r>
          </a:p>
          <a:p>
            <a:r>
              <a:rPr lang="en-US" altLang="en-US" sz="2400" dirty="0">
                <a:latin typeface="+mn-lt"/>
              </a:rPr>
              <a:t>Association Rules</a:t>
            </a:r>
          </a:p>
          <a:p>
            <a:r>
              <a:rPr lang="en-US" altLang="en-US" sz="2400" dirty="0" smtClean="0">
                <a:latin typeface="+mn-lt"/>
              </a:rPr>
              <a:t>Classification</a:t>
            </a:r>
            <a:endParaRPr lang="en-US" altLang="en-US" sz="2400" dirty="0">
              <a:latin typeface="+mn-lt"/>
            </a:endParaRPr>
          </a:p>
        </p:txBody>
      </p:sp>
    </p:spTree>
    <p:extLst>
      <p:ext uri="{BB962C8B-B14F-4D97-AF65-F5344CB8AC3E}">
        <p14:creationId xmlns:p14="http://schemas.microsoft.com/office/powerpoint/2010/main" val="26430109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Recap </a:t>
            </a:r>
            <a:r>
              <a:rPr lang="en-US" altLang="en-US" sz="2000" b="0" dirty="0" smtClean="0"/>
              <a:t>(2 </a:t>
            </a:r>
            <a:r>
              <a:rPr lang="en-US" altLang="en-US" sz="2000" b="0" dirty="0"/>
              <a:t>of 2)</a:t>
            </a:r>
            <a:endParaRPr lang="en-US" sz="2000" dirty="0"/>
          </a:p>
        </p:txBody>
      </p:sp>
      <p:sp>
        <p:nvSpPr>
          <p:cNvPr id="3" name="Text Placeholder 2"/>
          <p:cNvSpPr>
            <a:spLocks noGrp="1"/>
          </p:cNvSpPr>
          <p:nvPr>
            <p:ph type="body" idx="1"/>
          </p:nvPr>
        </p:nvSpPr>
        <p:spPr/>
        <p:txBody>
          <a:bodyPr/>
          <a:lstStyle/>
          <a:p>
            <a:r>
              <a:rPr lang="en-US" altLang="en-US" sz="2400" dirty="0">
                <a:latin typeface="+mn-lt"/>
              </a:rPr>
              <a:t>Clusering</a:t>
            </a:r>
          </a:p>
          <a:p>
            <a:r>
              <a:rPr lang="en-US" altLang="en-US" sz="2400" dirty="0">
                <a:latin typeface="+mn-lt"/>
              </a:rPr>
              <a:t>Additional Data Mining Algorithms</a:t>
            </a:r>
          </a:p>
          <a:p>
            <a:pPr lvl="1"/>
            <a:r>
              <a:rPr lang="en-US" altLang="en-US" sz="2400" dirty="0">
                <a:latin typeface="+mn-lt"/>
              </a:rPr>
              <a:t>Sequential pattern analysis</a:t>
            </a:r>
          </a:p>
          <a:p>
            <a:pPr lvl="1"/>
            <a:r>
              <a:rPr lang="en-US" altLang="en-US" sz="2400" dirty="0">
                <a:latin typeface="+mn-lt"/>
              </a:rPr>
              <a:t>Time Series Analysis</a:t>
            </a:r>
          </a:p>
          <a:p>
            <a:pPr lvl="1"/>
            <a:r>
              <a:rPr lang="en-US" altLang="en-US" sz="2400" dirty="0">
                <a:latin typeface="+mn-lt"/>
              </a:rPr>
              <a:t>Regression</a:t>
            </a:r>
          </a:p>
          <a:p>
            <a:pPr lvl="1"/>
            <a:r>
              <a:rPr lang="en-US" altLang="en-US" sz="2400" dirty="0">
                <a:latin typeface="+mn-lt"/>
              </a:rPr>
              <a:t>Neural Networks</a:t>
            </a:r>
          </a:p>
          <a:p>
            <a:pPr lvl="1"/>
            <a:r>
              <a:rPr lang="en-US" altLang="en-US" sz="2400" dirty="0">
                <a:latin typeface="+mn-lt"/>
              </a:rPr>
              <a:t>Genetic Algorithms</a:t>
            </a:r>
          </a:p>
          <a:p>
            <a:r>
              <a:rPr lang="en-US" altLang="en-US" sz="2400" dirty="0">
                <a:latin typeface="+mn-lt"/>
              </a:rPr>
              <a:t>Data Mining Applications</a:t>
            </a:r>
          </a:p>
          <a:p>
            <a:r>
              <a:rPr lang="en-US" altLang="en-US" sz="2400" dirty="0">
                <a:latin typeface="+mn-lt"/>
              </a:rPr>
              <a:t>Commercial Data Mining Tools and Future Directions</a:t>
            </a:r>
            <a:r>
              <a:rPr lang="en-US" altLang="en-US" sz="2400" dirty="0" smtClean="0">
                <a:latin typeface="+mn-lt"/>
              </a:rPr>
              <a:t>.</a:t>
            </a:r>
            <a:endParaRPr lang="en-US" altLang="en-US" sz="2400" dirty="0">
              <a:latin typeface="+mn-lt"/>
            </a:endParaRPr>
          </a:p>
        </p:txBody>
      </p:sp>
    </p:spTree>
    <p:extLst>
      <p:ext uri="{BB962C8B-B14F-4D97-AF65-F5344CB8AC3E}">
        <p14:creationId xmlns:p14="http://schemas.microsoft.com/office/powerpoint/2010/main" val="196370819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lt2"/>
                </a:solidFill>
              </a:rPr>
              <a:t>Copyright</a:t>
            </a:r>
            <a:endParaRPr lang="en-US"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7270236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1097279"/>
          </a:xfrm>
        </p:spPr>
        <p:txBody>
          <a:bodyPr/>
          <a:lstStyle/>
          <a:p>
            <a:r>
              <a:rPr lang="en-US" altLang="en-US" sz="3000" dirty="0" smtClean="0"/>
              <a:t>28.1.2 </a:t>
            </a:r>
            <a:r>
              <a:rPr lang="en-US" altLang="en-US" sz="3000" dirty="0"/>
              <a:t>Knowledge Discovery in Databases (</a:t>
            </a:r>
            <a:r>
              <a:rPr lang="en-US" altLang="en-US" sz="3000" dirty="0" smtClean="0"/>
              <a:t>K</a:t>
            </a:r>
            <a:r>
              <a:rPr lang="en-US" altLang="en-US" sz="100" dirty="0" smtClean="0"/>
              <a:t> </a:t>
            </a:r>
            <a:r>
              <a:rPr lang="en-US" altLang="en-US" sz="3000" dirty="0" smtClean="0"/>
              <a:t>D</a:t>
            </a:r>
            <a:r>
              <a:rPr lang="en-US" altLang="en-US" sz="100" dirty="0" smtClean="0"/>
              <a:t> </a:t>
            </a:r>
            <a:r>
              <a:rPr lang="en-US" altLang="en-US" sz="3000" dirty="0" smtClean="0"/>
              <a:t>D</a:t>
            </a:r>
            <a:r>
              <a:rPr lang="en-US" altLang="en-US" sz="3000" dirty="0"/>
              <a:t>)</a:t>
            </a:r>
            <a:endParaRPr lang="en-US" sz="3000" dirty="0"/>
          </a:p>
        </p:txBody>
      </p:sp>
      <p:sp>
        <p:nvSpPr>
          <p:cNvPr id="3" name="Text Placeholder 2"/>
          <p:cNvSpPr>
            <a:spLocks noGrp="1"/>
          </p:cNvSpPr>
          <p:nvPr>
            <p:ph type="body" idx="1"/>
          </p:nvPr>
        </p:nvSpPr>
        <p:spPr/>
        <p:txBody>
          <a:bodyPr/>
          <a:lstStyle/>
          <a:p>
            <a:r>
              <a:rPr lang="en-US" altLang="en-US" sz="2400" dirty="0">
                <a:latin typeface="+mn-lt"/>
              </a:rPr>
              <a:t>Data mining is actually one step of a larger process known as </a:t>
            </a:r>
            <a:r>
              <a:rPr lang="en-US" altLang="en-US" sz="2400" b="1" dirty="0">
                <a:latin typeface="+mn-lt"/>
              </a:rPr>
              <a:t>knowledge discovery in databases</a:t>
            </a:r>
            <a:r>
              <a:rPr lang="en-US" altLang="en-US" sz="2400" dirty="0">
                <a:latin typeface="+mn-lt"/>
              </a:rPr>
              <a:t> (</a:t>
            </a:r>
            <a:r>
              <a:rPr lang="en-US" altLang="en-US" sz="2400" dirty="0" smtClean="0">
                <a:latin typeface="+mn-lt"/>
              </a:rPr>
              <a:t>K</a:t>
            </a:r>
            <a:r>
              <a:rPr lang="en-US" altLang="en-US" sz="100" dirty="0" smtClean="0">
                <a:latin typeface="+mn-lt"/>
              </a:rPr>
              <a:t> </a:t>
            </a:r>
            <a:r>
              <a:rPr lang="en-US" altLang="en-US" sz="2400" dirty="0" smtClean="0">
                <a:latin typeface="+mn-lt"/>
              </a:rPr>
              <a:t>D</a:t>
            </a:r>
            <a:r>
              <a:rPr lang="en-US" altLang="en-US" sz="100" dirty="0" smtClean="0">
                <a:latin typeface="+mn-lt"/>
              </a:rPr>
              <a:t> </a:t>
            </a:r>
            <a:r>
              <a:rPr lang="en-US" altLang="en-US" sz="2400" dirty="0" smtClean="0">
                <a:latin typeface="+mn-lt"/>
              </a:rPr>
              <a:t>D</a:t>
            </a:r>
            <a:r>
              <a:rPr lang="en-US" altLang="en-US" sz="2400" dirty="0">
                <a:latin typeface="+mn-lt"/>
              </a:rPr>
              <a:t>).</a:t>
            </a:r>
          </a:p>
          <a:p>
            <a:r>
              <a:rPr lang="en-US" altLang="en-US" sz="2400" dirty="0">
                <a:latin typeface="+mn-lt"/>
              </a:rPr>
              <a:t>The </a:t>
            </a:r>
            <a:r>
              <a:rPr lang="en-US" altLang="en-US" sz="2400" dirty="0" smtClean="0">
                <a:latin typeface="+mn-lt"/>
              </a:rPr>
              <a:t>K</a:t>
            </a:r>
            <a:r>
              <a:rPr lang="en-US" altLang="en-US" sz="100" dirty="0" smtClean="0">
                <a:latin typeface="+mn-lt"/>
              </a:rPr>
              <a:t> </a:t>
            </a:r>
            <a:r>
              <a:rPr lang="en-US" altLang="en-US" sz="2400" dirty="0" smtClean="0">
                <a:latin typeface="+mn-lt"/>
              </a:rPr>
              <a:t>D</a:t>
            </a:r>
            <a:r>
              <a:rPr lang="en-US" altLang="en-US" sz="100" dirty="0" smtClean="0">
                <a:latin typeface="+mn-lt"/>
              </a:rPr>
              <a:t> </a:t>
            </a:r>
            <a:r>
              <a:rPr lang="en-US" altLang="en-US" sz="2400" dirty="0" smtClean="0">
                <a:latin typeface="+mn-lt"/>
              </a:rPr>
              <a:t>D </a:t>
            </a:r>
            <a:r>
              <a:rPr lang="en-US" altLang="en-US" sz="2400" dirty="0">
                <a:latin typeface="+mn-lt"/>
              </a:rPr>
              <a:t>process model comprises six phases</a:t>
            </a:r>
          </a:p>
          <a:p>
            <a:pPr lvl="1"/>
            <a:r>
              <a:rPr lang="en-US" altLang="en-US" sz="2400" dirty="0">
                <a:latin typeface="+mn-lt"/>
              </a:rPr>
              <a:t>Data selection</a:t>
            </a:r>
          </a:p>
          <a:p>
            <a:pPr lvl="1"/>
            <a:r>
              <a:rPr lang="en-US" altLang="en-US" sz="2400" dirty="0">
                <a:latin typeface="+mn-lt"/>
              </a:rPr>
              <a:t>Data cleansing</a:t>
            </a:r>
          </a:p>
          <a:p>
            <a:pPr lvl="1"/>
            <a:r>
              <a:rPr lang="en-US" altLang="en-US" sz="2400" dirty="0">
                <a:latin typeface="+mn-lt"/>
              </a:rPr>
              <a:t>Enrichment</a:t>
            </a:r>
          </a:p>
          <a:p>
            <a:pPr lvl="1"/>
            <a:r>
              <a:rPr lang="en-US" altLang="en-US" sz="2400" dirty="0">
                <a:latin typeface="+mn-lt"/>
              </a:rPr>
              <a:t>Data transformation or encoding</a:t>
            </a:r>
          </a:p>
          <a:p>
            <a:pPr lvl="1"/>
            <a:r>
              <a:rPr lang="en-US" altLang="en-US" sz="2400" dirty="0">
                <a:latin typeface="+mn-lt"/>
              </a:rPr>
              <a:t>Data mining</a:t>
            </a:r>
          </a:p>
          <a:p>
            <a:pPr lvl="1"/>
            <a:r>
              <a:rPr lang="en-US" altLang="en-US" sz="2400" dirty="0">
                <a:latin typeface="+mn-lt"/>
              </a:rPr>
              <a:t>Reporting and displaying discovered </a:t>
            </a:r>
            <a:r>
              <a:rPr lang="en-US" altLang="en-US" sz="2400" dirty="0" smtClean="0">
                <a:latin typeface="+mn-lt"/>
              </a:rPr>
              <a:t>knowledge</a:t>
            </a:r>
            <a:endParaRPr lang="en-US" altLang="en-US" sz="2400" dirty="0">
              <a:latin typeface="+mn-lt"/>
            </a:endParaRPr>
          </a:p>
        </p:txBody>
      </p:sp>
    </p:spTree>
    <p:extLst>
      <p:ext uri="{BB962C8B-B14F-4D97-AF65-F5344CB8AC3E}">
        <p14:creationId xmlns:p14="http://schemas.microsoft.com/office/powerpoint/2010/main" val="38022306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406581" cy="1097279"/>
          </a:xfrm>
        </p:spPr>
        <p:txBody>
          <a:bodyPr/>
          <a:lstStyle/>
          <a:p>
            <a:r>
              <a:rPr lang="en-US" altLang="en-US" dirty="0" smtClean="0"/>
              <a:t>28.1.3 </a:t>
            </a:r>
            <a:r>
              <a:rPr lang="en-US" altLang="en-US" dirty="0"/>
              <a:t>Goals of Data Mining and Knowledge Discovery (</a:t>
            </a:r>
            <a:r>
              <a:rPr lang="en-US" altLang="en-US" dirty="0" smtClean="0"/>
              <a:t>P</a:t>
            </a:r>
            <a:r>
              <a:rPr lang="en-US" altLang="en-US" sz="100" dirty="0" smtClean="0"/>
              <a:t> </a:t>
            </a:r>
            <a:r>
              <a:rPr lang="en-US" altLang="en-US" dirty="0" smtClean="0"/>
              <a:t>I</a:t>
            </a:r>
            <a:r>
              <a:rPr lang="en-US" altLang="en-US" sz="100" dirty="0" smtClean="0"/>
              <a:t> </a:t>
            </a:r>
            <a:r>
              <a:rPr lang="en-US" altLang="en-US" dirty="0" smtClean="0"/>
              <a:t>C</a:t>
            </a:r>
            <a:r>
              <a:rPr lang="en-US" altLang="en-US" sz="100" dirty="0" smtClean="0"/>
              <a:t> </a:t>
            </a:r>
            <a:r>
              <a:rPr lang="en-US" altLang="en-US" dirty="0" smtClean="0"/>
              <a:t>O</a:t>
            </a:r>
            <a:r>
              <a:rPr lang="en-US" altLang="en-US" dirty="0"/>
              <a:t>)</a:t>
            </a:r>
            <a:endParaRPr lang="en-US" dirty="0"/>
          </a:p>
        </p:txBody>
      </p:sp>
      <p:sp>
        <p:nvSpPr>
          <p:cNvPr id="3" name="Text Placeholder 2"/>
          <p:cNvSpPr>
            <a:spLocks noGrp="1"/>
          </p:cNvSpPr>
          <p:nvPr>
            <p:ph type="body" idx="1"/>
          </p:nvPr>
        </p:nvSpPr>
        <p:spPr/>
        <p:txBody>
          <a:bodyPr/>
          <a:lstStyle/>
          <a:p>
            <a:r>
              <a:rPr lang="en-US" altLang="en-US" sz="2400" b="1" dirty="0">
                <a:latin typeface="+mn-lt"/>
              </a:rPr>
              <a:t>Prediction</a:t>
            </a:r>
            <a:r>
              <a:rPr lang="en-US" altLang="en-US" sz="2400" dirty="0">
                <a:latin typeface="+mn-lt"/>
              </a:rPr>
              <a:t>: </a:t>
            </a:r>
          </a:p>
          <a:p>
            <a:pPr lvl="1"/>
            <a:r>
              <a:rPr lang="en-US" altLang="en-US" sz="2400" dirty="0">
                <a:latin typeface="+mn-lt"/>
              </a:rPr>
              <a:t>Determine how certain attributes will behave in the future.</a:t>
            </a:r>
          </a:p>
          <a:p>
            <a:r>
              <a:rPr lang="en-US" altLang="en-US" sz="2400" b="1" dirty="0">
                <a:latin typeface="+mn-lt"/>
              </a:rPr>
              <a:t>Identification</a:t>
            </a:r>
            <a:r>
              <a:rPr lang="en-US" altLang="en-US" sz="2400" dirty="0">
                <a:latin typeface="+mn-lt"/>
              </a:rPr>
              <a:t>:</a:t>
            </a:r>
          </a:p>
          <a:p>
            <a:pPr lvl="1"/>
            <a:r>
              <a:rPr lang="en-US" altLang="en-US" sz="2400" dirty="0">
                <a:latin typeface="+mn-lt"/>
              </a:rPr>
              <a:t>Identify the existence of an item, event, or activity.</a:t>
            </a:r>
          </a:p>
          <a:p>
            <a:r>
              <a:rPr lang="en-US" altLang="en-US" sz="2400" b="1" dirty="0">
                <a:latin typeface="+mn-lt"/>
              </a:rPr>
              <a:t>Classification</a:t>
            </a:r>
            <a:r>
              <a:rPr lang="en-US" altLang="en-US" sz="2400" dirty="0" smtClean="0">
                <a:latin typeface="+mn-lt"/>
              </a:rPr>
              <a:t>:</a:t>
            </a:r>
            <a:endParaRPr lang="en-US" altLang="en-US" sz="2400" dirty="0">
              <a:latin typeface="+mn-lt"/>
            </a:endParaRPr>
          </a:p>
          <a:p>
            <a:pPr lvl="1"/>
            <a:r>
              <a:rPr lang="en-US" altLang="en-US" sz="2400" dirty="0">
                <a:latin typeface="+mn-lt"/>
              </a:rPr>
              <a:t>Partition data into classes or categories.</a:t>
            </a:r>
          </a:p>
          <a:p>
            <a:r>
              <a:rPr lang="en-US" altLang="en-US" sz="2400" b="1" dirty="0">
                <a:latin typeface="+mn-lt"/>
              </a:rPr>
              <a:t>Optimization</a:t>
            </a:r>
            <a:r>
              <a:rPr lang="en-US" altLang="en-US" sz="2400" dirty="0">
                <a:latin typeface="+mn-lt"/>
              </a:rPr>
              <a:t>:</a:t>
            </a:r>
          </a:p>
          <a:p>
            <a:pPr lvl="1"/>
            <a:r>
              <a:rPr lang="en-US" altLang="en-US" sz="2400" dirty="0">
                <a:latin typeface="+mn-lt"/>
              </a:rPr>
              <a:t>Optimize the use of limited resources</a:t>
            </a:r>
            <a:r>
              <a:rPr lang="en-US" altLang="en-US" sz="2400" dirty="0" smtClean="0">
                <a:latin typeface="+mn-lt"/>
              </a:rPr>
              <a:t>.</a:t>
            </a:r>
            <a:endParaRPr lang="en-US" altLang="en-US" sz="2400" dirty="0">
              <a:latin typeface="+mn-lt"/>
            </a:endParaRPr>
          </a:p>
        </p:txBody>
      </p:sp>
    </p:spTree>
    <p:extLst>
      <p:ext uri="{BB962C8B-B14F-4D97-AF65-F5344CB8AC3E}">
        <p14:creationId xmlns:p14="http://schemas.microsoft.com/office/powerpoint/2010/main" val="35366502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28.1.4 </a:t>
            </a:r>
            <a:r>
              <a:rPr lang="en-US" altLang="en-US" dirty="0"/>
              <a:t>Types of Discovered Knowledge</a:t>
            </a:r>
            <a:endParaRPr lang="en-US" dirty="0"/>
          </a:p>
        </p:txBody>
      </p:sp>
      <p:sp>
        <p:nvSpPr>
          <p:cNvPr id="3" name="Text Placeholder 2"/>
          <p:cNvSpPr>
            <a:spLocks noGrp="1"/>
          </p:cNvSpPr>
          <p:nvPr>
            <p:ph type="body" idx="1"/>
          </p:nvPr>
        </p:nvSpPr>
        <p:spPr/>
        <p:txBody>
          <a:bodyPr/>
          <a:lstStyle/>
          <a:p>
            <a:r>
              <a:rPr lang="en-US" altLang="en-US" sz="2400" dirty="0">
                <a:latin typeface="+mn-lt"/>
              </a:rPr>
              <a:t>Association Rules</a:t>
            </a:r>
          </a:p>
          <a:p>
            <a:r>
              <a:rPr lang="en-US" altLang="en-US" sz="2400" dirty="0">
                <a:latin typeface="+mn-lt"/>
              </a:rPr>
              <a:t>Classification Hierarchies</a:t>
            </a:r>
          </a:p>
          <a:p>
            <a:r>
              <a:rPr lang="en-US" altLang="en-US" sz="2400" dirty="0">
                <a:latin typeface="+mn-lt"/>
              </a:rPr>
              <a:t>Sequential Patterns</a:t>
            </a:r>
          </a:p>
          <a:p>
            <a:r>
              <a:rPr lang="en-US" altLang="en-US" sz="2400" dirty="0">
                <a:latin typeface="+mn-lt"/>
              </a:rPr>
              <a:t>Patterns Within Time Series</a:t>
            </a:r>
          </a:p>
          <a:p>
            <a:r>
              <a:rPr lang="en-US" altLang="en-US" sz="2400" dirty="0" smtClean="0">
                <a:latin typeface="+mn-lt"/>
              </a:rPr>
              <a:t>Clustering</a:t>
            </a:r>
            <a:endParaRPr lang="en-US" altLang="en-US" sz="2400" dirty="0">
              <a:latin typeface="+mn-lt"/>
            </a:endParaRPr>
          </a:p>
        </p:txBody>
      </p:sp>
    </p:spTree>
    <p:extLst>
      <p:ext uri="{BB962C8B-B14F-4D97-AF65-F5344CB8AC3E}">
        <p14:creationId xmlns:p14="http://schemas.microsoft.com/office/powerpoint/2010/main" val="1859096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28.2 Association Rules</a:t>
            </a:r>
            <a:endParaRPr lang="en-US" dirty="0"/>
          </a:p>
        </p:txBody>
      </p:sp>
      <p:sp>
        <p:nvSpPr>
          <p:cNvPr id="3" name="Text Placeholder 2"/>
          <p:cNvSpPr>
            <a:spLocks noGrp="1"/>
          </p:cNvSpPr>
          <p:nvPr>
            <p:ph type="body" idx="1"/>
          </p:nvPr>
        </p:nvSpPr>
        <p:spPr>
          <a:xfrm>
            <a:off x="457200" y="1600200"/>
            <a:ext cx="8229600" cy="2917476"/>
          </a:xfrm>
        </p:spPr>
        <p:txBody>
          <a:bodyPr/>
          <a:lstStyle/>
          <a:p>
            <a:r>
              <a:rPr lang="en-US" altLang="en-US" sz="2200" dirty="0">
                <a:latin typeface="+mn-lt"/>
              </a:rPr>
              <a:t>Association rules are frequently used to generate rules from </a:t>
            </a:r>
            <a:r>
              <a:rPr lang="en-US" altLang="en-US" sz="2200" b="1" dirty="0">
                <a:latin typeface="+mn-lt"/>
              </a:rPr>
              <a:t>market-basket data</a:t>
            </a:r>
            <a:r>
              <a:rPr lang="en-US" altLang="en-US" sz="2200" dirty="0" smtClean="0">
                <a:latin typeface="+mn-lt"/>
              </a:rPr>
              <a:t>.</a:t>
            </a:r>
            <a:endParaRPr lang="en-US" altLang="en-US" sz="2200" dirty="0">
              <a:latin typeface="+mn-lt"/>
            </a:endParaRPr>
          </a:p>
          <a:p>
            <a:pPr lvl="1"/>
            <a:r>
              <a:rPr lang="en-US" altLang="en-US" sz="2200" dirty="0">
                <a:latin typeface="+mn-lt"/>
              </a:rPr>
              <a:t>A market basket corresponds to the sets of items a consumer purchases during one visit to a supermarket.</a:t>
            </a:r>
          </a:p>
          <a:p>
            <a:r>
              <a:rPr lang="en-US" altLang="en-US" sz="2200" dirty="0">
                <a:latin typeface="+mn-lt"/>
              </a:rPr>
              <a:t>The set of items purchased by customers is known as an </a:t>
            </a:r>
            <a:r>
              <a:rPr lang="en-US" altLang="en-US" sz="2200" b="1" dirty="0">
                <a:latin typeface="+mn-lt"/>
              </a:rPr>
              <a:t>itemset</a:t>
            </a:r>
            <a:r>
              <a:rPr lang="en-US" altLang="en-US" sz="2200" dirty="0">
                <a:latin typeface="+mn-lt"/>
              </a:rPr>
              <a:t>.</a:t>
            </a:r>
          </a:p>
          <a:p>
            <a:r>
              <a:rPr lang="en-US" altLang="en-US" sz="2200" dirty="0">
                <a:latin typeface="+mn-lt"/>
              </a:rPr>
              <a:t>An </a:t>
            </a:r>
            <a:r>
              <a:rPr lang="en-US" altLang="en-US" sz="2200" b="1" dirty="0">
                <a:latin typeface="+mn-lt"/>
              </a:rPr>
              <a:t>association rule</a:t>
            </a:r>
            <a:r>
              <a:rPr lang="en-US" altLang="en-US" sz="2200" dirty="0">
                <a:latin typeface="+mn-lt"/>
              </a:rPr>
              <a:t> is of the </a:t>
            </a:r>
            <a:r>
              <a:rPr lang="en-US" altLang="en-US" sz="2200" dirty="0" smtClean="0">
                <a:latin typeface="+mn-lt"/>
              </a:rPr>
              <a:t>form</a:t>
            </a:r>
            <a:endParaRPr lang="en-US" altLang="en-US" sz="2200" dirty="0">
              <a:latin typeface="+mn-lt"/>
            </a:endParaRPr>
          </a:p>
        </p:txBody>
      </p:sp>
      <p:graphicFrame>
        <p:nvGraphicFramePr>
          <p:cNvPr id="4" name="Object 3" descr="X implies Y, where X = left brace X sub 1, X sub 2, ellipsis, X sub n right brace,"/>
          <p:cNvGraphicFramePr>
            <a:graphicFrameLocks noChangeAspect="1"/>
          </p:cNvGraphicFramePr>
          <p:nvPr>
            <p:extLst>
              <p:ext uri="{D42A27DB-BD31-4B8C-83A1-F6EECF244321}">
                <p14:modId xmlns:p14="http://schemas.microsoft.com/office/powerpoint/2010/main" val="2072068975"/>
              </p:ext>
            </p:extLst>
          </p:nvPr>
        </p:nvGraphicFramePr>
        <p:xfrm>
          <a:off x="5131779" y="4138863"/>
          <a:ext cx="3706670" cy="443246"/>
        </p:xfrm>
        <a:graphic>
          <a:graphicData uri="http://schemas.openxmlformats.org/presentationml/2006/ole">
            <mc:AlternateContent xmlns:mc="http://schemas.openxmlformats.org/markup-compatibility/2006">
              <mc:Choice xmlns:v="urn:schemas-microsoft-com:vml" Requires="v">
                <p:oleObj spid="_x0000_s4254" name="Equation" r:id="rId3" imgW="2120760" imgH="253800" progId="Equation.DSMT4">
                  <p:embed/>
                </p:oleObj>
              </mc:Choice>
              <mc:Fallback>
                <p:oleObj name="Equation" r:id="rId3" imgW="2120760" imgH="253800" progId="Equation.DSMT4">
                  <p:embed/>
                  <p:pic>
                    <p:nvPicPr>
                      <p:cNvPr id="4" name="Object 3"/>
                      <p:cNvPicPr/>
                      <p:nvPr/>
                    </p:nvPicPr>
                    <p:blipFill>
                      <a:blip r:embed="rId4"/>
                      <a:stretch>
                        <a:fillRect/>
                      </a:stretch>
                    </p:blipFill>
                    <p:spPr>
                      <a:xfrm>
                        <a:off x="5131779" y="4138863"/>
                        <a:ext cx="3706670" cy="443246"/>
                      </a:xfrm>
                      <a:prstGeom prst="rect">
                        <a:avLst/>
                      </a:prstGeom>
                    </p:spPr>
                  </p:pic>
                </p:oleObj>
              </mc:Fallback>
            </mc:AlternateContent>
          </a:graphicData>
        </a:graphic>
      </p:graphicFrame>
      <p:graphicFrame>
        <p:nvGraphicFramePr>
          <p:cNvPr id="5" name="Object 4" descr="and Y = left brace y sub 1, y sub 2, ellipsis, y sub n right brace"/>
          <p:cNvGraphicFramePr>
            <a:graphicFrameLocks noChangeAspect="1"/>
          </p:cNvGraphicFramePr>
          <p:nvPr>
            <p:extLst>
              <p:ext uri="{D42A27DB-BD31-4B8C-83A1-F6EECF244321}">
                <p14:modId xmlns:p14="http://schemas.microsoft.com/office/powerpoint/2010/main" val="2665593939"/>
              </p:ext>
            </p:extLst>
          </p:nvPr>
        </p:nvGraphicFramePr>
        <p:xfrm>
          <a:off x="785311" y="4533983"/>
          <a:ext cx="2776036" cy="499488"/>
        </p:xfrm>
        <a:graphic>
          <a:graphicData uri="http://schemas.openxmlformats.org/presentationml/2006/ole">
            <mc:AlternateContent xmlns:mc="http://schemas.openxmlformats.org/markup-compatibility/2006">
              <mc:Choice xmlns:v="urn:schemas-microsoft-com:vml" Requires="v">
                <p:oleObj spid="_x0000_s4255" name="Equation" r:id="rId5" imgW="1409400" imgH="253800" progId="Equation.DSMT4">
                  <p:embed/>
                </p:oleObj>
              </mc:Choice>
              <mc:Fallback>
                <p:oleObj name="Equation" r:id="rId5" imgW="1409400" imgH="253800" progId="Equation.DSMT4">
                  <p:embed/>
                  <p:pic>
                    <p:nvPicPr>
                      <p:cNvPr id="4" name="Object 3"/>
                      <p:cNvPicPr/>
                      <p:nvPr/>
                    </p:nvPicPr>
                    <p:blipFill>
                      <a:blip r:embed="rId6"/>
                      <a:stretch>
                        <a:fillRect/>
                      </a:stretch>
                    </p:blipFill>
                    <p:spPr>
                      <a:xfrm>
                        <a:off x="785311" y="4533983"/>
                        <a:ext cx="2776036" cy="499488"/>
                      </a:xfrm>
                      <a:prstGeom prst="rect">
                        <a:avLst/>
                      </a:prstGeom>
                    </p:spPr>
                  </p:pic>
                </p:oleObj>
              </mc:Fallback>
            </mc:AlternateContent>
          </a:graphicData>
        </a:graphic>
      </p:graphicFrame>
      <p:sp>
        <p:nvSpPr>
          <p:cNvPr id="7" name="Text Placeholder 6"/>
          <p:cNvSpPr>
            <a:spLocks noGrp="1"/>
          </p:cNvSpPr>
          <p:nvPr>
            <p:ph sz="quarter" idx="13"/>
          </p:nvPr>
        </p:nvSpPr>
        <p:spPr>
          <a:xfrm>
            <a:off x="3561348" y="4504327"/>
            <a:ext cx="2338008" cy="558800"/>
          </a:xfrm>
        </p:spPr>
        <p:txBody>
          <a:bodyPr/>
          <a:lstStyle/>
          <a:p>
            <a:pPr marL="0" indent="7938">
              <a:buNone/>
            </a:pPr>
            <a:r>
              <a:rPr lang="en-US" altLang="en-US" sz="2200" dirty="0">
                <a:latin typeface="+mn-lt"/>
              </a:rPr>
              <a:t>are sets of items</a:t>
            </a:r>
            <a:r>
              <a:rPr lang="en-US" altLang="en-US" sz="2200" dirty="0" smtClean="0">
                <a:latin typeface="+mn-lt"/>
              </a:rPr>
              <a:t>,</a:t>
            </a:r>
            <a:endParaRPr lang="en-US" altLang="en-US" sz="2200" dirty="0">
              <a:latin typeface="+mn-lt"/>
            </a:endParaRPr>
          </a:p>
        </p:txBody>
      </p:sp>
      <p:graphicFrame>
        <p:nvGraphicFramePr>
          <p:cNvPr id="6" name="Object 5" descr="with x sub i and y sub i  "/>
          <p:cNvGraphicFramePr>
            <a:graphicFrameLocks noChangeAspect="1"/>
          </p:cNvGraphicFramePr>
          <p:nvPr>
            <p:extLst>
              <p:ext uri="{D42A27DB-BD31-4B8C-83A1-F6EECF244321}">
                <p14:modId xmlns:p14="http://schemas.microsoft.com/office/powerpoint/2010/main" val="3987603919"/>
              </p:ext>
            </p:extLst>
          </p:nvPr>
        </p:nvGraphicFramePr>
        <p:xfrm>
          <a:off x="5768471" y="4569135"/>
          <a:ext cx="1794047" cy="461268"/>
        </p:xfrm>
        <a:graphic>
          <a:graphicData uri="http://schemas.openxmlformats.org/presentationml/2006/ole">
            <mc:AlternateContent xmlns:mc="http://schemas.openxmlformats.org/markup-compatibility/2006">
              <mc:Choice xmlns:v="urn:schemas-microsoft-com:vml" Requires="v">
                <p:oleObj spid="_x0000_s4256" name="Equation" r:id="rId7" imgW="888840" imgH="228600" progId="Equation.DSMT4">
                  <p:embed/>
                </p:oleObj>
              </mc:Choice>
              <mc:Fallback>
                <p:oleObj name="Equation" r:id="rId7" imgW="888840" imgH="228600" progId="Equation.DSMT4">
                  <p:embed/>
                  <p:pic>
                    <p:nvPicPr>
                      <p:cNvPr id="5" name="Object 4"/>
                      <p:cNvPicPr/>
                      <p:nvPr/>
                    </p:nvPicPr>
                    <p:blipFill>
                      <a:blip r:embed="rId8"/>
                      <a:stretch>
                        <a:fillRect/>
                      </a:stretch>
                    </p:blipFill>
                    <p:spPr>
                      <a:xfrm>
                        <a:off x="5768471" y="4569135"/>
                        <a:ext cx="1794047" cy="461268"/>
                      </a:xfrm>
                      <a:prstGeom prst="rect">
                        <a:avLst/>
                      </a:prstGeom>
                    </p:spPr>
                  </p:pic>
                </p:oleObj>
              </mc:Fallback>
            </mc:AlternateContent>
          </a:graphicData>
        </a:graphic>
      </p:graphicFrame>
      <p:sp>
        <p:nvSpPr>
          <p:cNvPr id="8" name="Content Placeholder 7"/>
          <p:cNvSpPr>
            <a:spLocks noGrp="1"/>
          </p:cNvSpPr>
          <p:nvPr>
            <p:ph sz="quarter" idx="14"/>
          </p:nvPr>
        </p:nvSpPr>
        <p:spPr>
          <a:xfrm>
            <a:off x="457200" y="4533983"/>
            <a:ext cx="8232775" cy="1641853"/>
          </a:xfrm>
        </p:spPr>
        <p:txBody>
          <a:bodyPr/>
          <a:lstStyle/>
          <a:p>
            <a:pPr marL="273050" indent="6818313">
              <a:buNone/>
            </a:pPr>
            <a:r>
              <a:rPr lang="en-US" altLang="en-US" sz="2200" dirty="0" smtClean="0">
                <a:latin typeface="+mn-lt"/>
              </a:rPr>
              <a:t>being </a:t>
            </a:r>
            <a:r>
              <a:rPr lang="en-US" altLang="en-US" sz="2200" dirty="0">
                <a:latin typeface="+mn-lt"/>
              </a:rPr>
              <a:t>distinct items for all i and all j.</a:t>
            </a:r>
          </a:p>
          <a:p>
            <a:pPr lvl="1"/>
            <a:r>
              <a:rPr lang="en-US" altLang="en-US" sz="2200" dirty="0">
                <a:latin typeface="+mn-lt"/>
              </a:rPr>
              <a:t>For an association rule to be of interest, it must satisfy a minimum support and confidence</a:t>
            </a:r>
            <a:r>
              <a:rPr lang="en-US" altLang="en-US" sz="2200" dirty="0" smtClean="0">
                <a:latin typeface="+mn-lt"/>
              </a:rPr>
              <a:t>.</a:t>
            </a:r>
            <a:endParaRPr lang="en-US" altLang="en-US" sz="2200" dirty="0">
              <a:latin typeface="+mn-lt"/>
            </a:endParaRPr>
          </a:p>
        </p:txBody>
      </p:sp>
    </p:spTree>
    <p:extLst>
      <p:ext uri="{BB962C8B-B14F-4D97-AF65-F5344CB8AC3E}">
        <p14:creationId xmlns:p14="http://schemas.microsoft.com/office/powerpoint/2010/main" val="3159660347"/>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8890</TotalTime>
  <Words>3653</Words>
  <Application>Microsoft Office PowerPoint</Application>
  <PresentationFormat>On-screen Show (4:3)</PresentationFormat>
  <Paragraphs>361</Paragraphs>
  <Slides>52</Slides>
  <Notes>13</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52</vt:i4>
      </vt:variant>
    </vt:vector>
  </HeadingPairs>
  <TitlesOfParts>
    <vt:vector size="61" baseType="lpstr">
      <vt:lpstr>MS PGothic</vt:lpstr>
      <vt:lpstr>Arial</vt:lpstr>
      <vt:lpstr>Noto Sans Symbols</vt:lpstr>
      <vt:lpstr>Times New Roman</vt:lpstr>
      <vt:lpstr>Verdana</vt:lpstr>
      <vt:lpstr>Wingdings</vt:lpstr>
      <vt:lpstr>508 Lecture</vt:lpstr>
      <vt:lpstr>1_508 Lecture</vt:lpstr>
      <vt:lpstr>Equation</vt:lpstr>
      <vt:lpstr>Fundamentals of Database Systems</vt:lpstr>
      <vt:lpstr>Learning Objectives (1 of 2)</vt:lpstr>
      <vt:lpstr>Learning Objectives (2 of 2)</vt:lpstr>
      <vt:lpstr>28.1 Definitions of Data Mining</vt:lpstr>
      <vt:lpstr>28.1.1 Data Mining versus Data Warehousing</vt:lpstr>
      <vt:lpstr>28.1.2 Knowledge Discovery in Databases (K D D)</vt:lpstr>
      <vt:lpstr>28.1.3 Goals of Data Mining and Knowledge Discovery (P I C O)</vt:lpstr>
      <vt:lpstr>28.1.4 Types of Discovered Knowledge</vt:lpstr>
      <vt:lpstr>28.2 Association Rules</vt:lpstr>
      <vt:lpstr>28.2.1 Association Rules Confidence and Support</vt:lpstr>
      <vt:lpstr>28.2.2 Generating Association Rules and Apriori Algorithm</vt:lpstr>
      <vt:lpstr>Reducing Association Rule Complexity</vt:lpstr>
      <vt:lpstr>The Apriori Algorithm (1 of 5)</vt:lpstr>
      <vt:lpstr>The Apriori Algorithm (2 of 5)</vt:lpstr>
      <vt:lpstr>The Apriori Algorithm (3 of 5)</vt:lpstr>
      <vt:lpstr>The Apriori Algorithm (4 of 5)</vt:lpstr>
      <vt:lpstr>The Apriori Algorithm (5 of 5)</vt:lpstr>
      <vt:lpstr>28.2.3 The Sampling Algorithm (1 of 2)</vt:lpstr>
      <vt:lpstr>28.2.3 The Sampling Algorithm (2 of 2)</vt:lpstr>
      <vt:lpstr>28.2.4 Frequent-Pattern Tree Algorithm</vt:lpstr>
      <vt:lpstr>Step 1: Building the F P-Tree (1 of 2)</vt:lpstr>
      <vt:lpstr>Step 1: Building the F P-Tree (2 of 2)</vt:lpstr>
      <vt:lpstr>Step 2: The F P-growth Algorithm For Finding Frequent Itemsets</vt:lpstr>
      <vt:lpstr>28.2.5 The Partition Algorithm</vt:lpstr>
      <vt:lpstr>Association Rules among hierarchies (1 of 3)</vt:lpstr>
      <vt:lpstr>Association Rules among hierarchies (2 of 3)</vt:lpstr>
      <vt:lpstr>Association Rules among hierarchies (3 of 3)</vt:lpstr>
      <vt:lpstr>Multi-dimensional Association Rules</vt:lpstr>
      <vt:lpstr>Multi-dimensional and Negative Association Rules</vt:lpstr>
      <vt:lpstr>Complications seen with Association Rules</vt:lpstr>
      <vt:lpstr>28.3 Classification</vt:lpstr>
      <vt:lpstr>Decision Tree Construction (1 of 2)</vt:lpstr>
      <vt:lpstr>Decision Tree Construction (2 of 2)</vt:lpstr>
      <vt:lpstr>Figure 28.7 Decision tree based on sample training data</vt:lpstr>
      <vt:lpstr>An Example Rule</vt:lpstr>
      <vt:lpstr>28.4 Clustering</vt:lpstr>
      <vt:lpstr>K-Means Clustering</vt:lpstr>
      <vt:lpstr>28.5 Additional Approaches for Data Mining</vt:lpstr>
      <vt:lpstr>28.5.2 Time Series Analysis</vt:lpstr>
      <vt:lpstr>28.5.3 Regression (1 of 2)</vt:lpstr>
      <vt:lpstr>28.5.3 Regression (2 of 2)</vt:lpstr>
      <vt:lpstr>28.5.4 Neural Networks (1 of 2)</vt:lpstr>
      <vt:lpstr>28.5.4 Neural Networks (2 of 2)</vt:lpstr>
      <vt:lpstr>28.5.5 Genetic Algorithms (1 of 2)</vt:lpstr>
      <vt:lpstr>28.5.5 Genetic Algorithms (2 of 2)</vt:lpstr>
      <vt:lpstr>28.6 Data Mining / Business Analytics (B.I.) Applications</vt:lpstr>
      <vt:lpstr>28.7 Data Mining Tools</vt:lpstr>
      <vt:lpstr>Some Commercial Data Mining Tools (1 of 2)</vt:lpstr>
      <vt:lpstr>Future of Data Mining</vt:lpstr>
      <vt:lpstr>Recap (1 of 2)</vt:lpstr>
      <vt:lpstr>Recap (2 of 2)</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Database Systems, 7e</dc:title>
  <dc:subject>Computer Science</dc:subject>
  <dc:creator>Elmasri/Navathe</dc:creator>
  <cp:keywords>Fundamentals of Database Systems</cp:keywords>
  <cp:lastModifiedBy>Windows User</cp:lastModifiedBy>
  <cp:revision>1054</cp:revision>
  <dcterms:modified xsi:type="dcterms:W3CDTF">2018-04-23T06:30:56Z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