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2"/>
  </p:notesMasterIdLst>
  <p:handoutMasterIdLst>
    <p:handoutMasterId r:id="rId43"/>
  </p:handoutMasterIdLst>
  <p:sldIdLst>
    <p:sldId id="301" r:id="rId3"/>
    <p:sldId id="305" r:id="rId4"/>
    <p:sldId id="308" r:id="rId5"/>
    <p:sldId id="309" r:id="rId6"/>
    <p:sldId id="310" r:id="rId7"/>
    <p:sldId id="312" r:id="rId8"/>
    <p:sldId id="313" r:id="rId9"/>
    <p:sldId id="314" r:id="rId10"/>
    <p:sldId id="316" r:id="rId11"/>
    <p:sldId id="317" r:id="rId12"/>
    <p:sldId id="318" r:id="rId13"/>
    <p:sldId id="319" r:id="rId14"/>
    <p:sldId id="320" r:id="rId15"/>
    <p:sldId id="321" r:id="rId16"/>
    <p:sldId id="349" r:id="rId17"/>
    <p:sldId id="342" r:id="rId18"/>
    <p:sldId id="343" r:id="rId19"/>
    <p:sldId id="344"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5" r:id="rId39"/>
    <p:sldId id="347" r:id="rId40"/>
    <p:sldId id="306" r:id="rId4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94364" autoAdjust="0"/>
  </p:normalViewPr>
  <p:slideViewPr>
    <p:cSldViewPr snapToGrid="0" snapToObjects="1">
      <p:cViewPr varScale="1">
        <p:scale>
          <a:sx n="105" d="100"/>
          <a:sy n="105" d="100"/>
        </p:scale>
        <p:origin x="1308" y="108"/>
      </p:cViewPr>
      <p:guideLst>
        <p:guide orient="horz" pos="2160"/>
        <p:guide pos="2880"/>
      </p:guideLst>
    </p:cSldViewPr>
  </p:slideViewPr>
  <p:outlineViewPr>
    <p:cViewPr>
      <p:scale>
        <a:sx n="33" d="100"/>
        <a:sy n="33" d="100"/>
      </p:scale>
      <p:origin x="0" y="-4009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24299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smtClean="0"/>
            </a:lvl1pPr>
          </a:lstStyle>
          <a:p>
            <a:pPr>
              <a:defRPr/>
            </a:pPr>
            <a:endParaRPr lang="en-US" altLang="en-US"/>
          </a:p>
        </p:txBody>
      </p:sp>
      <p:sp>
        <p:nvSpPr>
          <p:cNvPr id="5" name="Date Placeholder 3"/>
          <p:cNvSpPr>
            <a:spLocks noGrp="1"/>
          </p:cNvSpPr>
          <p:nvPr>
            <p:ph type="dt" sz="half" idx="11"/>
          </p:nvPr>
        </p:nvSpPr>
        <p:spPr/>
        <p:txBody>
          <a:bodyPr/>
          <a:lstStyle>
            <a:lvl1pPr>
              <a:defRPr smtClean="0"/>
            </a:lvl1pPr>
          </a:lstStyle>
          <a:p>
            <a:pPr>
              <a:defRPr/>
            </a:pPr>
            <a:fld id="{63B843C9-9C6E-4B4D-9FBF-4865435560EF}" type="datetimeFigureOut">
              <a:rPr lang="en-US" altLang="en-US"/>
              <a:pPr>
                <a:defRPr/>
              </a:pPr>
              <a:t>5/2/2018</a:t>
            </a:fld>
            <a:endParaRPr lang="en-US" altLang="en-US"/>
          </a:p>
        </p:txBody>
      </p:sp>
      <p:sp>
        <p:nvSpPr>
          <p:cNvPr id="6" name="Slide Number Placeholder 5"/>
          <p:cNvSpPr>
            <a:spLocks noGrp="1"/>
          </p:cNvSpPr>
          <p:nvPr>
            <p:ph type="sldNum" sz="quarter" idx="12"/>
          </p:nvPr>
        </p:nvSpPr>
        <p:spPr/>
        <p:txBody>
          <a:bodyPr/>
          <a:lstStyle>
            <a:lvl1pPr algn="l">
              <a:buSzTx/>
              <a:defRPr sz="1400" smtClean="0">
                <a:solidFill>
                  <a:srgbClr val="000000"/>
                </a:solidFill>
              </a:defRPr>
            </a:lvl1pPr>
          </a:lstStyle>
          <a:p>
            <a:pPr>
              <a:defRPr/>
            </a:pPr>
            <a:fld id="{24E96FAD-A601-40D6-A22A-01B7E54B82A2}" type="slidenum">
              <a:rPr lang="en-US" altLang="en-US"/>
              <a:pPr>
                <a:defRPr/>
              </a:pPr>
              <a:t>‹#›</a:t>
            </a:fld>
            <a:endParaRPr lang="en-US" altLang="en-US"/>
          </a:p>
        </p:txBody>
      </p:sp>
    </p:spTree>
    <p:extLst>
      <p:ext uri="{BB962C8B-B14F-4D97-AF65-F5344CB8AC3E}">
        <p14:creationId xmlns:p14="http://schemas.microsoft.com/office/powerpoint/2010/main" val="209383512"/>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70" r:id="rId3"/>
    <p:sldLayoutId id="2147483649"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www.compositesw.com/products-services/data-virtualization-platform/" TargetMode="Externa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hyperlink" Target="https://www.gartner.com/doc/2057915/understanding-logical-data-warehouse-emerging" TargetMode="Externa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363662"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29</a:t>
            </a:r>
            <a:endParaRPr lang="en-US" b="1" dirty="0">
              <a:latin typeface="+mn-lt"/>
            </a:endParaRPr>
          </a:p>
        </p:txBody>
      </p:sp>
      <p:sp>
        <p:nvSpPr>
          <p:cNvPr id="5" name="Text Placeholder 4"/>
          <p:cNvSpPr>
            <a:spLocks noGrp="1"/>
          </p:cNvSpPr>
          <p:nvPr>
            <p:ph type="body" idx="3"/>
          </p:nvPr>
        </p:nvSpPr>
        <p:spPr>
          <a:xfrm>
            <a:off x="5014452" y="3101820"/>
            <a:ext cx="3690064" cy="1172970"/>
          </a:xfrm>
        </p:spPr>
        <p:txBody>
          <a:bodyPr/>
          <a:lstStyle/>
          <a:p>
            <a:pPr algn="ctr">
              <a:defRPr/>
            </a:pPr>
            <a:r>
              <a:rPr lang="en-US" dirty="0">
                <a:latin typeface="+mn-lt"/>
              </a:rPr>
              <a:t>Overview of </a:t>
            </a:r>
            <a:r>
              <a:rPr lang="en-US" dirty="0" smtClean="0">
                <a:latin typeface="+mn-lt"/>
              </a:rPr>
              <a:t>Data </a:t>
            </a:r>
            <a:r>
              <a:rPr lang="en-US" dirty="0">
                <a:latin typeface="+mn-lt"/>
              </a:rPr>
              <a:t>Warehousing and </a:t>
            </a:r>
            <a:r>
              <a:rPr lang="en-US" dirty="0" smtClean="0">
                <a:latin typeface="+mn-lt"/>
              </a:rPr>
              <a:t>O</a:t>
            </a:r>
            <a:r>
              <a:rPr lang="en-US" sz="100" dirty="0" smtClean="0">
                <a:latin typeface="+mn-lt"/>
              </a:rPr>
              <a:t> </a:t>
            </a:r>
            <a:r>
              <a:rPr lang="en-US" dirty="0" smtClean="0">
                <a:latin typeface="+mn-lt"/>
              </a:rPr>
              <a:t>L</a:t>
            </a:r>
            <a:r>
              <a:rPr lang="en-US" sz="100" dirty="0" smtClean="0">
                <a:latin typeface="+mn-lt"/>
              </a:rPr>
              <a:t> </a:t>
            </a:r>
            <a:r>
              <a:rPr lang="en-US" dirty="0" smtClean="0">
                <a:latin typeface="+mn-lt"/>
              </a:rPr>
              <a:t>A</a:t>
            </a:r>
            <a:r>
              <a:rPr lang="en-US" sz="100" dirty="0" smtClean="0">
                <a:latin typeface="+mn-lt"/>
              </a:rPr>
              <a:t> </a:t>
            </a:r>
            <a:r>
              <a:rPr lang="en-US" dirty="0" smtClean="0">
                <a:latin typeface="+mn-lt"/>
              </a:rPr>
              <a:t>P</a:t>
            </a:r>
            <a:endParaRPr lang="en-US" dirty="0">
              <a:latin typeface="+mn-lt"/>
            </a:endParaRP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Classification of Data </a:t>
            </a:r>
            <a:r>
              <a:rPr lang="en-US" altLang="en-US" dirty="0" smtClean="0"/>
              <a:t>Warehouses </a:t>
            </a:r>
            <a:r>
              <a:rPr lang="en-US" altLang="en-US" sz="2000" b="0" dirty="0" smtClean="0"/>
              <a:t>(2 </a:t>
            </a:r>
            <a:r>
              <a:rPr lang="en-US" altLang="en-US" sz="2000" b="0" dirty="0"/>
              <a:t>of </a:t>
            </a:r>
            <a:r>
              <a:rPr lang="en-US" altLang="en-US" sz="2000" b="0" dirty="0" smtClean="0"/>
              <a:t>2)</a:t>
            </a:r>
            <a:endParaRPr lang="en-US" sz="2000" dirty="0"/>
          </a:p>
        </p:txBody>
      </p:sp>
      <p:sp>
        <p:nvSpPr>
          <p:cNvPr id="3" name="Text Placeholder 2"/>
          <p:cNvSpPr>
            <a:spLocks noGrp="1"/>
          </p:cNvSpPr>
          <p:nvPr>
            <p:ph type="body" idx="1"/>
          </p:nvPr>
        </p:nvSpPr>
        <p:spPr/>
        <p:txBody>
          <a:bodyPr/>
          <a:lstStyle/>
          <a:p>
            <a:pPr lvl="1"/>
            <a:r>
              <a:rPr lang="en-US" altLang="en-US" sz="2400" dirty="0" smtClean="0">
                <a:latin typeface="+mn-lt"/>
              </a:rPr>
              <a:t>Virtual data warehouses</a:t>
            </a:r>
          </a:p>
          <a:p>
            <a:pPr lvl="2"/>
            <a:r>
              <a:rPr lang="en-US" altLang="en-US" sz="2400" dirty="0" smtClean="0">
                <a:latin typeface="+mn-lt"/>
              </a:rPr>
              <a:t>They provide views of operational databases that are materialized for efficient access.</a:t>
            </a:r>
          </a:p>
          <a:p>
            <a:pPr lvl="1"/>
            <a:r>
              <a:rPr lang="en-US" altLang="en-US" sz="2400" dirty="0" smtClean="0">
                <a:latin typeface="+mn-lt"/>
              </a:rPr>
              <a:t>Logical Data Warehouses</a:t>
            </a:r>
          </a:p>
          <a:p>
            <a:pPr lvl="2"/>
            <a:r>
              <a:rPr lang="en-US" altLang="en-US" sz="2400" dirty="0" smtClean="0">
                <a:latin typeface="+mn-lt"/>
              </a:rPr>
              <a:t>Use data federation, distribution and virtualization techniques</a:t>
            </a:r>
          </a:p>
          <a:p>
            <a:pPr lvl="1"/>
            <a:r>
              <a:rPr lang="en-US" altLang="en-US" sz="2400" dirty="0" smtClean="0">
                <a:latin typeface="+mn-lt"/>
              </a:rPr>
              <a:t>Data marts</a:t>
            </a:r>
          </a:p>
          <a:p>
            <a:pPr lvl="2"/>
            <a:r>
              <a:rPr lang="en-US" altLang="en-US" sz="2400" dirty="0" smtClean="0">
                <a:latin typeface="+mn-lt"/>
              </a:rPr>
              <a:t>These are generally targeted to a subset of organization, such as a department, and are more tightly focused.</a:t>
            </a:r>
            <a:endParaRPr lang="en-US" altLang="en-US" sz="2400" dirty="0">
              <a:latin typeface="+mn-lt"/>
            </a:endParaRPr>
          </a:p>
        </p:txBody>
      </p:sp>
    </p:spTree>
    <p:extLst>
      <p:ext uri="{BB962C8B-B14F-4D97-AF65-F5344CB8AC3E}">
        <p14:creationId xmlns:p14="http://schemas.microsoft.com/office/powerpoint/2010/main" val="2314732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Concepts Common with Data Warehouses</a:t>
            </a:r>
          </a:p>
        </p:txBody>
      </p:sp>
      <p:sp>
        <p:nvSpPr>
          <p:cNvPr id="3" name="Text Placeholder 2"/>
          <p:cNvSpPr>
            <a:spLocks noGrp="1"/>
          </p:cNvSpPr>
          <p:nvPr>
            <p:ph type="body" idx="1"/>
          </p:nvPr>
        </p:nvSpPr>
        <p:spPr/>
        <p:txBody>
          <a:bodyPr/>
          <a:lstStyle/>
          <a:p>
            <a:pPr>
              <a:defRPr/>
            </a:pPr>
            <a:r>
              <a:rPr lang="en-US" altLang="en-US" sz="2400" dirty="0" smtClean="0">
                <a:solidFill>
                  <a:schemeClr val="tx1"/>
                </a:solidFill>
                <a:latin typeface="+mn-lt"/>
              </a:rPr>
              <a:t>O</a:t>
            </a:r>
            <a:r>
              <a:rPr lang="en-US" altLang="en-US" sz="100" dirty="0" smtClean="0">
                <a:solidFill>
                  <a:schemeClr val="tx1"/>
                </a:solidFill>
                <a:latin typeface="+mn-lt"/>
              </a:rPr>
              <a:t> </a:t>
            </a:r>
            <a:r>
              <a:rPr lang="en-US" altLang="en-US" sz="2400" dirty="0" smtClean="0">
                <a:solidFill>
                  <a:schemeClr val="tx1"/>
                </a:solidFill>
                <a:latin typeface="+mn-lt"/>
              </a:rPr>
              <a:t>D</a:t>
            </a:r>
            <a:r>
              <a:rPr lang="en-US" altLang="en-US" sz="100" dirty="0" smtClean="0">
                <a:solidFill>
                  <a:schemeClr val="tx1"/>
                </a:solidFill>
                <a:latin typeface="+mn-lt"/>
              </a:rPr>
              <a:t> </a:t>
            </a:r>
            <a:r>
              <a:rPr lang="en-US" altLang="en-US" sz="2400" dirty="0" smtClean="0">
                <a:solidFill>
                  <a:schemeClr val="tx1"/>
                </a:solidFill>
                <a:latin typeface="+mn-lt"/>
              </a:rPr>
              <a:t>S</a:t>
            </a:r>
            <a:r>
              <a:rPr lang="en-US" altLang="en-US" sz="2400" dirty="0">
                <a:latin typeface="+mn-lt"/>
              </a:rPr>
              <a:t>: </a:t>
            </a:r>
            <a:r>
              <a:rPr lang="en-US" sz="2400" dirty="0">
                <a:latin typeface="+mn-lt"/>
              </a:rPr>
              <a:t>– Operational Data Store : This term is commonly used for intermediate form of </a:t>
            </a:r>
            <a:r>
              <a:rPr lang="en-US" sz="2400" dirty="0" smtClean="0">
                <a:latin typeface="+mn-lt"/>
              </a:rPr>
              <a:t>databases </a:t>
            </a:r>
            <a:r>
              <a:rPr lang="en-US" sz="2400" dirty="0">
                <a:latin typeface="+mn-lt"/>
              </a:rPr>
              <a:t>before they are cleansed, aggregated and transformed into a warehouse</a:t>
            </a:r>
            <a:r>
              <a:rPr lang="en-US" sz="2400" dirty="0" smtClean="0">
                <a:latin typeface="+mn-lt"/>
              </a:rPr>
              <a:t>.</a:t>
            </a:r>
            <a:endParaRPr lang="en-US" sz="2400" dirty="0">
              <a:latin typeface="+mn-lt"/>
            </a:endParaRPr>
          </a:p>
          <a:p>
            <a:pPr>
              <a:defRPr/>
            </a:pPr>
            <a:r>
              <a:rPr lang="en-US" sz="2400" dirty="0" smtClean="0">
                <a:solidFill>
                  <a:schemeClr val="tx1"/>
                </a:solidFill>
                <a:latin typeface="+mn-lt"/>
              </a:rPr>
              <a:t>A</a:t>
            </a:r>
            <a:r>
              <a:rPr lang="en-US" sz="100" dirty="0" smtClean="0">
                <a:solidFill>
                  <a:schemeClr val="tx1"/>
                </a:solidFill>
                <a:latin typeface="+mn-lt"/>
              </a:rPr>
              <a:t> </a:t>
            </a:r>
            <a:r>
              <a:rPr lang="en-US" sz="2400" dirty="0" smtClean="0">
                <a:solidFill>
                  <a:schemeClr val="tx1"/>
                </a:solidFill>
                <a:latin typeface="+mn-lt"/>
              </a:rPr>
              <a:t>D</a:t>
            </a:r>
            <a:r>
              <a:rPr lang="en-US" sz="100" dirty="0" smtClean="0">
                <a:solidFill>
                  <a:schemeClr val="tx1"/>
                </a:solidFill>
                <a:latin typeface="+mn-lt"/>
              </a:rPr>
              <a:t> </a:t>
            </a:r>
            <a:r>
              <a:rPr lang="en-US" sz="2400" dirty="0" smtClean="0">
                <a:solidFill>
                  <a:schemeClr val="tx1"/>
                </a:solidFill>
                <a:latin typeface="+mn-lt"/>
              </a:rPr>
              <a:t>S</a:t>
            </a:r>
            <a:r>
              <a:rPr lang="en-US" sz="2400" dirty="0" smtClean="0">
                <a:latin typeface="+mn-lt"/>
              </a:rPr>
              <a:t> </a:t>
            </a:r>
            <a:r>
              <a:rPr lang="en-US" sz="2400" dirty="0">
                <a:latin typeface="+mn-lt"/>
              </a:rPr>
              <a:t>– Analytical Data </a:t>
            </a:r>
            <a:r>
              <a:rPr lang="en-US" sz="2400" dirty="0" smtClean="0">
                <a:latin typeface="+mn-lt"/>
              </a:rPr>
              <a:t>Store</a:t>
            </a:r>
            <a:r>
              <a:rPr lang="en-US" sz="2400" dirty="0">
                <a:latin typeface="+mn-lt"/>
              </a:rPr>
              <a:t>: these </a:t>
            </a:r>
            <a:r>
              <a:rPr lang="en-US" sz="2400" dirty="0" smtClean="0">
                <a:latin typeface="+mn-lt"/>
              </a:rPr>
              <a:t>are </a:t>
            </a:r>
            <a:r>
              <a:rPr lang="en-US" sz="2400" dirty="0">
                <a:latin typeface="+mn-lt"/>
              </a:rPr>
              <a:t>databases built for analysis. Typically, </a:t>
            </a:r>
            <a:r>
              <a:rPr lang="en-US" sz="2400" dirty="0" smtClean="0">
                <a:latin typeface="+mn-lt"/>
              </a:rPr>
              <a:t>O</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S’s </a:t>
            </a:r>
            <a:r>
              <a:rPr lang="en-US" sz="2400" dirty="0">
                <a:latin typeface="+mn-lt"/>
              </a:rPr>
              <a:t>are reconfigured and repurposed into </a:t>
            </a:r>
            <a:r>
              <a:rPr lang="en-US" sz="2400" dirty="0" smtClean="0">
                <a:latin typeface="+mn-lt"/>
              </a:rPr>
              <a:t>A</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S’s.</a:t>
            </a:r>
            <a:endParaRPr lang="en-US" sz="2400" dirty="0">
              <a:latin typeface="+mn-lt"/>
            </a:endParaRPr>
          </a:p>
        </p:txBody>
      </p:sp>
    </p:spTree>
    <p:extLst>
      <p:ext uri="{BB962C8B-B14F-4D97-AF65-F5344CB8AC3E}">
        <p14:creationId xmlns:p14="http://schemas.microsoft.com/office/powerpoint/2010/main" val="4061190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Data Modeling for Data </a:t>
            </a:r>
            <a:r>
              <a:rPr lang="en-US" altLang="en-US" dirty="0" smtClean="0"/>
              <a:t>Warehouses </a:t>
            </a:r>
            <a:r>
              <a:rPr lang="en-US" altLang="en-US" sz="2000" b="0" dirty="0" smtClean="0"/>
              <a:t>(1 </a:t>
            </a:r>
            <a:r>
              <a:rPr lang="en-US" altLang="en-US" sz="2000" b="0" dirty="0"/>
              <a:t>of 3)</a:t>
            </a:r>
            <a:endParaRPr lang="en-US" sz="2000" dirty="0"/>
          </a:p>
        </p:txBody>
      </p:sp>
      <p:sp>
        <p:nvSpPr>
          <p:cNvPr id="3" name="Text Placeholder 2"/>
          <p:cNvSpPr>
            <a:spLocks noGrp="1"/>
          </p:cNvSpPr>
          <p:nvPr>
            <p:ph type="body" idx="1"/>
          </p:nvPr>
        </p:nvSpPr>
        <p:spPr/>
        <p:txBody>
          <a:bodyPr/>
          <a:lstStyle/>
          <a:p>
            <a:r>
              <a:rPr lang="en-US" altLang="en-US" sz="2200" dirty="0">
                <a:latin typeface="+mn-lt"/>
              </a:rPr>
              <a:t>Traditional Databases generally deal with two-dimensional data (similar to a spread sheet).</a:t>
            </a:r>
          </a:p>
          <a:p>
            <a:pPr lvl="1"/>
            <a:r>
              <a:rPr lang="en-US" altLang="en-US" sz="2200" dirty="0">
                <a:latin typeface="+mn-lt"/>
              </a:rPr>
              <a:t>However, querying performance in a multi-dimensional data storage model (matrices) is much more efficient.</a:t>
            </a:r>
          </a:p>
          <a:p>
            <a:r>
              <a:rPr lang="en-US" altLang="en-US" sz="2200" dirty="0">
                <a:latin typeface="+mn-lt"/>
              </a:rPr>
              <a:t>Data warehouses can take advantage of this feature as generally these </a:t>
            </a:r>
            <a:r>
              <a:rPr lang="en-US" altLang="en-US" sz="2200" dirty="0" smtClean="0">
                <a:latin typeface="+mn-lt"/>
              </a:rPr>
              <a:t>are</a:t>
            </a:r>
            <a:endParaRPr lang="en-US" altLang="en-US" sz="2200" dirty="0">
              <a:latin typeface="+mn-lt"/>
            </a:endParaRPr>
          </a:p>
          <a:p>
            <a:pPr lvl="1"/>
            <a:r>
              <a:rPr lang="en-US" altLang="en-US" sz="2200" dirty="0">
                <a:latin typeface="+mn-lt"/>
              </a:rPr>
              <a:t>Non volatile</a:t>
            </a:r>
          </a:p>
          <a:p>
            <a:pPr lvl="1"/>
            <a:r>
              <a:rPr lang="en-US" altLang="en-US" sz="2200" dirty="0">
                <a:latin typeface="+mn-lt"/>
              </a:rPr>
              <a:t>The degree of predictability of the analysis that will be performed on them is high.</a:t>
            </a:r>
          </a:p>
          <a:p>
            <a:r>
              <a:rPr lang="en-US" altLang="en-US" sz="2200" dirty="0">
                <a:latin typeface="+mn-lt"/>
              </a:rPr>
              <a:t>Typical Dimensions used in corporate </a:t>
            </a:r>
            <a:r>
              <a:rPr lang="en-US" altLang="en-US" sz="2200" dirty="0" smtClean="0">
                <a:latin typeface="+mn-lt"/>
              </a:rPr>
              <a:t>D</a:t>
            </a:r>
            <a:r>
              <a:rPr lang="en-US" altLang="en-US" sz="100" dirty="0" smtClean="0">
                <a:latin typeface="+mn-lt"/>
              </a:rPr>
              <a:t> </a:t>
            </a:r>
            <a:r>
              <a:rPr lang="en-US" altLang="en-US" sz="2200" dirty="0" smtClean="0">
                <a:latin typeface="+mn-lt"/>
              </a:rPr>
              <a:t>W</a:t>
            </a:r>
            <a:r>
              <a:rPr lang="en-US" altLang="en-US" sz="100" dirty="0" smtClean="0">
                <a:latin typeface="+mn-lt"/>
              </a:rPr>
              <a:t> </a:t>
            </a:r>
            <a:r>
              <a:rPr lang="en-US" altLang="en-US" sz="2200" dirty="0" smtClean="0">
                <a:latin typeface="+mn-lt"/>
              </a:rPr>
              <a:t>s</a:t>
            </a:r>
            <a:r>
              <a:rPr lang="en-US" altLang="en-US" sz="2200" dirty="0">
                <a:latin typeface="+mn-lt"/>
              </a:rPr>
              <a:t>:</a:t>
            </a:r>
          </a:p>
          <a:p>
            <a:pPr lvl="1"/>
            <a:r>
              <a:rPr lang="en-US" altLang="en-US" sz="2200" dirty="0">
                <a:latin typeface="+mn-lt"/>
              </a:rPr>
              <a:t>Fiscal Periods, Product Categories, Geographic </a:t>
            </a:r>
            <a:r>
              <a:rPr lang="en-US" altLang="en-US" sz="2200" dirty="0" smtClean="0">
                <a:latin typeface="+mn-lt"/>
              </a:rPr>
              <a:t>Regions</a:t>
            </a:r>
            <a:endParaRPr lang="en-US" altLang="en-US" sz="2200" dirty="0">
              <a:latin typeface="+mn-lt"/>
            </a:endParaRPr>
          </a:p>
        </p:txBody>
      </p:sp>
    </p:spTree>
    <p:extLst>
      <p:ext uri="{BB962C8B-B14F-4D97-AF65-F5344CB8AC3E}">
        <p14:creationId xmlns:p14="http://schemas.microsoft.com/office/powerpoint/2010/main" val="4062704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Data Modeling for Data Warehouses </a:t>
            </a:r>
            <a:r>
              <a:rPr lang="en-US" altLang="en-US" sz="2000" b="0" dirty="0" smtClean="0"/>
              <a:t>(2 </a:t>
            </a:r>
            <a:r>
              <a:rPr lang="en-US" altLang="en-US" sz="2000" b="0" dirty="0"/>
              <a:t>of 3)</a:t>
            </a:r>
            <a:endParaRPr lang="en-US" dirty="0"/>
          </a:p>
        </p:txBody>
      </p:sp>
      <p:sp>
        <p:nvSpPr>
          <p:cNvPr id="3" name="Text Placeholder 2"/>
          <p:cNvSpPr>
            <a:spLocks noGrp="1"/>
          </p:cNvSpPr>
          <p:nvPr>
            <p:ph type="body" idx="1"/>
          </p:nvPr>
        </p:nvSpPr>
        <p:spPr>
          <a:xfrm>
            <a:off x="457200" y="1600201"/>
            <a:ext cx="8229600" cy="838200"/>
          </a:xfrm>
        </p:spPr>
        <p:txBody>
          <a:bodyPr/>
          <a:lstStyle/>
          <a:p>
            <a:r>
              <a:rPr lang="en-US" altLang="en-US" sz="2400" dirty="0">
                <a:latin typeface="+mn-lt"/>
              </a:rPr>
              <a:t>Example of Two- Dimensional vs. </a:t>
            </a:r>
            <a:r>
              <a:rPr lang="en-US" altLang="en-US" sz="2400" dirty="0" smtClean="0">
                <a:latin typeface="+mn-lt"/>
              </a:rPr>
              <a:t>Multi-Dimensional </a:t>
            </a:r>
            <a:r>
              <a:rPr lang="en-US" altLang="en-US" sz="2400" dirty="0">
                <a:latin typeface="+mn-lt"/>
              </a:rPr>
              <a:t>(3D typically </a:t>
            </a:r>
            <a:r>
              <a:rPr lang="en-US" altLang="en-US" sz="2400" dirty="0" smtClean="0">
                <a:latin typeface="+mn-lt"/>
              </a:rPr>
              <a:t>called </a:t>
            </a:r>
            <a:r>
              <a:rPr lang="en-US" altLang="en-US" sz="2400" dirty="0">
                <a:latin typeface="+mn-lt"/>
              </a:rPr>
              <a:t>“Data </a:t>
            </a:r>
            <a:r>
              <a:rPr lang="en-US" altLang="en-US" sz="2400" dirty="0" smtClean="0">
                <a:latin typeface="+mn-lt"/>
              </a:rPr>
              <a:t>Cube”)</a:t>
            </a:r>
            <a:endParaRPr lang="en-US" altLang="en-US" sz="2400" dirty="0">
              <a:latin typeface="+mn-lt"/>
            </a:endParaRPr>
          </a:p>
        </p:txBody>
      </p:sp>
      <p:sp>
        <p:nvSpPr>
          <p:cNvPr id="5" name="Text Placeholder 4"/>
          <p:cNvSpPr>
            <a:spLocks noGrp="1"/>
          </p:cNvSpPr>
          <p:nvPr>
            <p:ph type="body" idx="2"/>
          </p:nvPr>
        </p:nvSpPr>
        <p:spPr>
          <a:xfrm>
            <a:off x="457200" y="2598058"/>
            <a:ext cx="8229600" cy="533759"/>
          </a:xfrm>
        </p:spPr>
        <p:txBody>
          <a:bodyPr/>
          <a:lstStyle/>
          <a:p>
            <a:pPr marL="0" indent="0">
              <a:buNone/>
            </a:pPr>
            <a:r>
              <a:rPr lang="en-US" altLang="en-US" sz="2400" b="1" dirty="0" smtClean="0">
                <a:latin typeface="+mn-lt"/>
              </a:rPr>
              <a:t>Figure </a:t>
            </a:r>
            <a:r>
              <a:rPr lang="en-US" altLang="en-US" sz="2400" b="1" dirty="0">
                <a:latin typeface="+mn-lt"/>
              </a:rPr>
              <a:t>29.2</a:t>
            </a:r>
            <a:r>
              <a:rPr lang="en-US" altLang="en-US" sz="2400" dirty="0">
                <a:latin typeface="+mn-lt"/>
              </a:rPr>
              <a:t> A two-dimensional matrix model</a:t>
            </a:r>
            <a:r>
              <a:rPr lang="en-US" altLang="en-US" sz="2400" dirty="0" smtClean="0">
                <a:latin typeface="+mn-lt"/>
              </a:rPr>
              <a:t>.</a:t>
            </a:r>
            <a:endParaRPr lang="en-US" sz="2400" dirty="0">
              <a:latin typeface="+mn-lt"/>
            </a:endParaRPr>
          </a:p>
        </p:txBody>
      </p:sp>
      <p:pic>
        <p:nvPicPr>
          <p:cNvPr id="4" name="Picture 9" descr="A two dimensional matrix model is represented between product and region. Vertically, product’s values are as follows: P 1 2 3, P 1 2 4, P 1 2 5, P 1 2 6 and so on. Horizontally, region’s values are as follows: R e g 1, R e g 2, R e g 3, and so 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5993" y="3296685"/>
            <a:ext cx="4412015" cy="300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6906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Data Modeling for Data Warehouses </a:t>
            </a:r>
            <a:r>
              <a:rPr lang="en-US" altLang="en-US" sz="2000" b="0" dirty="0" smtClean="0"/>
              <a:t>(3 </a:t>
            </a:r>
            <a:r>
              <a:rPr lang="en-US" altLang="en-US" sz="2000" b="0" dirty="0"/>
              <a:t>of 3)</a:t>
            </a:r>
            <a:endParaRPr lang="en-US" dirty="0"/>
          </a:p>
        </p:txBody>
      </p:sp>
      <p:sp>
        <p:nvSpPr>
          <p:cNvPr id="3" name="Text Placeholder 2"/>
          <p:cNvSpPr>
            <a:spLocks noGrp="1"/>
          </p:cNvSpPr>
          <p:nvPr>
            <p:ph type="body" idx="1"/>
          </p:nvPr>
        </p:nvSpPr>
        <p:spPr>
          <a:xfrm>
            <a:off x="457200" y="1600200"/>
            <a:ext cx="8229600" cy="562429"/>
          </a:xfrm>
        </p:spPr>
        <p:txBody>
          <a:bodyPr/>
          <a:lstStyle/>
          <a:p>
            <a:pPr marL="0" indent="0">
              <a:buNone/>
            </a:pPr>
            <a:r>
              <a:rPr lang="en-US" altLang="en-US" sz="2400" b="1" dirty="0">
                <a:latin typeface="+mn-lt"/>
              </a:rPr>
              <a:t>Figure 29.3</a:t>
            </a:r>
            <a:r>
              <a:rPr lang="en-US" altLang="en-US" sz="2400" dirty="0">
                <a:latin typeface="+mn-lt"/>
              </a:rPr>
              <a:t> </a:t>
            </a:r>
            <a:r>
              <a:rPr lang="en-US" altLang="en-US" sz="2400" dirty="0" smtClean="0">
                <a:latin typeface="+mn-lt"/>
              </a:rPr>
              <a:t>A </a:t>
            </a:r>
            <a:r>
              <a:rPr lang="en-US" altLang="en-US" sz="2400" dirty="0">
                <a:latin typeface="+mn-lt"/>
              </a:rPr>
              <a:t>three-dimensional data cube </a:t>
            </a:r>
            <a:r>
              <a:rPr lang="en-US" altLang="en-US" sz="2400" dirty="0" smtClean="0">
                <a:latin typeface="+mn-lt"/>
              </a:rPr>
              <a:t>model.</a:t>
            </a:r>
            <a:endParaRPr lang="en-US" altLang="en-US" sz="2400" dirty="0">
              <a:latin typeface="+mn-lt"/>
            </a:endParaRPr>
          </a:p>
        </p:txBody>
      </p:sp>
      <p:pic>
        <p:nvPicPr>
          <p:cNvPr id="4" name="Picture 13" descr="A three dimensional data cube model is represented between product, region and fiscal quarter. Vertically, product’s values are as follows: P 1 2 3, P 1 2 4, P 1 2 5, P 1 2 6, P 1 2 7 and so on. Horizontally, region’s values are as follows: R e g 1, R e g 2, R e g 3, and so on. Diagonally, fiscal quarter’s values are as follows: Q t r 1, Q t r 2, Q t r 3, Q t r 4, and so 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4278" y="2320908"/>
            <a:ext cx="4655445" cy="3987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9291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Functionality of a Data Warehouse</a:t>
            </a:r>
            <a:endParaRPr lang="en-US" dirty="0"/>
          </a:p>
        </p:txBody>
      </p:sp>
      <p:sp>
        <p:nvSpPr>
          <p:cNvPr id="3" name="Text Placeholder 2"/>
          <p:cNvSpPr>
            <a:spLocks noGrp="1"/>
          </p:cNvSpPr>
          <p:nvPr>
            <p:ph type="body" idx="1"/>
          </p:nvPr>
        </p:nvSpPr>
        <p:spPr/>
        <p:txBody>
          <a:bodyPr/>
          <a:lstStyle/>
          <a:p>
            <a:r>
              <a:rPr lang="en-US" altLang="en-US" sz="2000" dirty="0">
                <a:latin typeface="+mn-lt"/>
              </a:rPr>
              <a:t>Functionality that can be expected:</a:t>
            </a:r>
          </a:p>
          <a:p>
            <a:pPr lvl="1"/>
            <a:r>
              <a:rPr lang="en-US" altLang="en-US" sz="2000" b="1" dirty="0">
                <a:latin typeface="+mn-lt"/>
              </a:rPr>
              <a:t>Pivot: </a:t>
            </a:r>
            <a:r>
              <a:rPr lang="en-US" altLang="en-US" sz="2000" dirty="0">
                <a:latin typeface="+mn-lt"/>
              </a:rPr>
              <a:t>Cross tabulation (also referred to as rotation) is performed.</a:t>
            </a:r>
          </a:p>
          <a:p>
            <a:pPr lvl="1"/>
            <a:r>
              <a:rPr lang="en-US" altLang="en-US" sz="2000" b="1" dirty="0">
                <a:latin typeface="+mn-lt"/>
              </a:rPr>
              <a:t>Roll-up (also Drill-up): </a:t>
            </a:r>
            <a:r>
              <a:rPr lang="en-US" altLang="en-US" sz="2000" dirty="0">
                <a:latin typeface="+mn-lt"/>
              </a:rPr>
              <a:t>Data is summarized with increasing generalization (for example, weekly to quarterly to annually).</a:t>
            </a:r>
          </a:p>
          <a:p>
            <a:pPr lvl="1"/>
            <a:r>
              <a:rPr lang="en-US" altLang="en-US" sz="2000" b="1" dirty="0">
                <a:latin typeface="+mn-lt"/>
              </a:rPr>
              <a:t>Drill-down: </a:t>
            </a:r>
            <a:r>
              <a:rPr lang="en-US" altLang="en-US" sz="2000" dirty="0">
                <a:latin typeface="+mn-lt"/>
              </a:rPr>
              <a:t>Increasing levels of detail are revealed (the complement of roll-up).</a:t>
            </a:r>
          </a:p>
          <a:p>
            <a:pPr lvl="1"/>
            <a:r>
              <a:rPr lang="en-US" altLang="en-US" sz="2000" b="1" dirty="0">
                <a:latin typeface="+mn-lt"/>
              </a:rPr>
              <a:t>Slice and dice: </a:t>
            </a:r>
            <a:r>
              <a:rPr lang="en-US" altLang="en-US" sz="2000" dirty="0">
                <a:latin typeface="+mn-lt"/>
              </a:rPr>
              <a:t>Projection operations are performed on the dimensions.</a:t>
            </a:r>
          </a:p>
          <a:p>
            <a:pPr lvl="1"/>
            <a:r>
              <a:rPr lang="en-US" altLang="en-US" sz="2000" b="1" dirty="0">
                <a:latin typeface="+mn-lt"/>
              </a:rPr>
              <a:t>Sorting: </a:t>
            </a:r>
            <a:r>
              <a:rPr lang="en-US" altLang="en-US" sz="2000" dirty="0">
                <a:latin typeface="+mn-lt"/>
              </a:rPr>
              <a:t>Data is sorted by ordinal value.</a:t>
            </a:r>
          </a:p>
          <a:p>
            <a:pPr lvl="1"/>
            <a:r>
              <a:rPr lang="en-US" altLang="en-US" sz="2000" b="1" dirty="0">
                <a:latin typeface="+mn-lt"/>
              </a:rPr>
              <a:t>Selection:</a:t>
            </a:r>
            <a:r>
              <a:rPr lang="en-US" altLang="en-US" sz="2000" dirty="0">
                <a:latin typeface="+mn-lt"/>
              </a:rPr>
              <a:t> Data is filtered by value or range.</a:t>
            </a:r>
          </a:p>
          <a:p>
            <a:pPr lvl="1"/>
            <a:r>
              <a:rPr lang="en-US" altLang="en-US" sz="2000" b="1" dirty="0">
                <a:latin typeface="+mn-lt"/>
              </a:rPr>
              <a:t>Derived (computed) attributes:</a:t>
            </a:r>
            <a:r>
              <a:rPr lang="en-US" altLang="en-US" sz="2000" dirty="0">
                <a:latin typeface="+mn-lt"/>
              </a:rPr>
              <a:t> Attributes are computed by operations on stored and derived values</a:t>
            </a:r>
            <a:r>
              <a:rPr lang="en-US" altLang="en-US" sz="2000" dirty="0" smtClean="0">
                <a:latin typeface="+mn-lt"/>
              </a:rPr>
              <a:t>.</a:t>
            </a:r>
            <a:endParaRPr lang="en-US" sz="2000" dirty="0">
              <a:latin typeface="+mn-lt"/>
            </a:endParaRPr>
          </a:p>
        </p:txBody>
      </p:sp>
    </p:spTree>
    <p:extLst>
      <p:ext uri="{BB962C8B-B14F-4D97-AF65-F5344CB8AC3E}">
        <p14:creationId xmlns:p14="http://schemas.microsoft.com/office/powerpoint/2010/main" val="4269754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Pivot Operation in a Data Warehouse</a:t>
            </a:r>
          </a:p>
        </p:txBody>
      </p:sp>
      <p:sp>
        <p:nvSpPr>
          <p:cNvPr id="3" name="Text Placeholder 2"/>
          <p:cNvSpPr>
            <a:spLocks noGrp="1"/>
          </p:cNvSpPr>
          <p:nvPr>
            <p:ph type="body" idx="1"/>
          </p:nvPr>
        </p:nvSpPr>
        <p:spPr>
          <a:xfrm>
            <a:off x="457200" y="1600201"/>
            <a:ext cx="3577771" cy="1680028"/>
          </a:xfrm>
        </p:spPr>
        <p:txBody>
          <a:bodyPr/>
          <a:lstStyle/>
          <a:p>
            <a:pPr marL="0" indent="0">
              <a:buNone/>
            </a:pPr>
            <a:r>
              <a:rPr lang="en-US" altLang="en-US" sz="2200" b="1" dirty="0">
                <a:latin typeface="+mn-lt"/>
              </a:rPr>
              <a:t>Figure 29.4</a:t>
            </a:r>
            <a:r>
              <a:rPr lang="en-US" altLang="en-US" sz="2200" dirty="0">
                <a:latin typeface="+mn-lt"/>
              </a:rPr>
              <a:t> </a:t>
            </a:r>
            <a:r>
              <a:rPr lang="en-US" altLang="en-US" sz="2200" dirty="0" smtClean="0">
                <a:latin typeface="+mn-lt"/>
              </a:rPr>
              <a:t>Pivoted </a:t>
            </a:r>
            <a:r>
              <a:rPr lang="en-US" altLang="en-US" sz="2200" dirty="0">
                <a:latin typeface="+mn-lt"/>
              </a:rPr>
              <a:t>version of the data cube from Figure </a:t>
            </a:r>
            <a:r>
              <a:rPr lang="en-US" altLang="en-US" sz="2200" dirty="0" smtClean="0">
                <a:latin typeface="+mn-lt"/>
              </a:rPr>
              <a:t>29.3 (see slide 14).</a:t>
            </a:r>
            <a:endParaRPr lang="en-US" altLang="en-US" sz="2200" dirty="0">
              <a:latin typeface="+mn-lt"/>
            </a:endParaRPr>
          </a:p>
        </p:txBody>
      </p:sp>
      <p:pic>
        <p:nvPicPr>
          <p:cNvPr id="5" name="Picture 2" descr="A three dimensional data cube represents a pivoted version of the cube model in figure 29.3.&#10;Vertically, region’s values are as follows: R e g 1, R e g 2, R e g 3, R e g 4, and so on. Horizontally, fiscal quarter’s values are as follows: Q t r 1, Q t r 2, Q t r 3, Q t r 4, and so on. Diagonally, product’s values are as follows: P 1 2 3, P 1 2 4, P 1 2 5, P 1 2 6, P 1 2 7 and so 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8245" y="1803400"/>
            <a:ext cx="4046364" cy="2994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idx="2"/>
          </p:nvPr>
        </p:nvSpPr>
        <p:spPr>
          <a:xfrm>
            <a:off x="457200" y="5486401"/>
            <a:ext cx="8229600" cy="827314"/>
          </a:xfrm>
        </p:spPr>
        <p:txBody>
          <a:bodyPr/>
          <a:lstStyle/>
          <a:p>
            <a:pPr marL="0" indent="0">
              <a:buNone/>
            </a:pPr>
            <a:r>
              <a:rPr lang="en-US" altLang="en-US" sz="2200" dirty="0">
                <a:solidFill>
                  <a:schemeClr val="tx1"/>
                </a:solidFill>
                <a:latin typeface="+mn-lt"/>
              </a:rPr>
              <a:t>This presents data in terms of Region vs. Fiscal Quarter : product by product. </a:t>
            </a:r>
            <a:r>
              <a:rPr lang="en-US" altLang="en-US" sz="2200" b="1" dirty="0">
                <a:solidFill>
                  <a:schemeClr val="tx1"/>
                </a:solidFill>
                <a:latin typeface="+mn-lt"/>
              </a:rPr>
              <a:t>“Pivoting” </a:t>
            </a:r>
            <a:r>
              <a:rPr lang="en-US" altLang="en-US" sz="2200" dirty="0">
                <a:solidFill>
                  <a:schemeClr val="tx1"/>
                </a:solidFill>
                <a:latin typeface="+mn-lt"/>
              </a:rPr>
              <a:t>is also called as </a:t>
            </a:r>
            <a:r>
              <a:rPr lang="en-US" altLang="en-US" sz="2200" b="1" dirty="0">
                <a:solidFill>
                  <a:schemeClr val="tx1"/>
                </a:solidFill>
                <a:latin typeface="+mn-lt"/>
              </a:rPr>
              <a:t>“Rotation</a:t>
            </a:r>
            <a:r>
              <a:rPr lang="en-US" altLang="en-US" sz="2200" b="1" dirty="0" smtClean="0">
                <a:solidFill>
                  <a:schemeClr val="tx1"/>
                </a:solidFill>
                <a:latin typeface="+mn-lt"/>
              </a:rPr>
              <a:t>”</a:t>
            </a:r>
            <a:endParaRPr lang="en-US" altLang="en-US" sz="2200" b="1" dirty="0">
              <a:solidFill>
                <a:schemeClr val="tx1"/>
              </a:solidFill>
              <a:latin typeface="+mn-lt"/>
            </a:endParaRPr>
          </a:p>
        </p:txBody>
      </p:sp>
    </p:spTree>
    <p:extLst>
      <p:ext uri="{BB962C8B-B14F-4D97-AF65-F5344CB8AC3E}">
        <p14:creationId xmlns:p14="http://schemas.microsoft.com/office/powerpoint/2010/main" val="4063792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t>
            </a:r>
            <a:r>
              <a:rPr lang="en-IN" dirty="0" smtClean="0"/>
              <a:t>“Roll-Up” </a:t>
            </a:r>
            <a:r>
              <a:rPr lang="en-IN" dirty="0"/>
              <a:t>Operation in a Data Warehouse</a:t>
            </a:r>
            <a:endParaRPr lang="en-US" dirty="0"/>
          </a:p>
        </p:txBody>
      </p:sp>
      <p:sp>
        <p:nvSpPr>
          <p:cNvPr id="3" name="Text Placeholder 2"/>
          <p:cNvSpPr>
            <a:spLocks noGrp="1"/>
          </p:cNvSpPr>
          <p:nvPr>
            <p:ph type="body" idx="1"/>
          </p:nvPr>
        </p:nvSpPr>
        <p:spPr>
          <a:xfrm>
            <a:off x="457200" y="1600201"/>
            <a:ext cx="8229600" cy="576262"/>
          </a:xfrm>
        </p:spPr>
        <p:txBody>
          <a:bodyPr/>
          <a:lstStyle/>
          <a:p>
            <a:pPr marL="0" indent="0">
              <a:buNone/>
            </a:pPr>
            <a:r>
              <a:rPr lang="en-US" altLang="en-US" sz="2200" b="1" dirty="0">
                <a:latin typeface="+mn-lt"/>
              </a:rPr>
              <a:t>Figure </a:t>
            </a:r>
            <a:r>
              <a:rPr lang="en-US" altLang="en-US" sz="2200" b="1" dirty="0" smtClean="0">
                <a:latin typeface="+mn-lt"/>
              </a:rPr>
              <a:t>29.5</a:t>
            </a:r>
            <a:r>
              <a:rPr lang="en-US" altLang="en-US" sz="2200" dirty="0" smtClean="0">
                <a:latin typeface="+mn-lt"/>
              </a:rPr>
              <a:t> </a:t>
            </a:r>
            <a:r>
              <a:rPr lang="en-US" altLang="en-US" sz="2200" dirty="0">
                <a:latin typeface="+mn-lt"/>
              </a:rPr>
              <a:t>The roll-up operation</a:t>
            </a:r>
            <a:r>
              <a:rPr lang="en-US" altLang="en-US" sz="2200" dirty="0" smtClean="0">
                <a:latin typeface="+mn-lt"/>
              </a:rPr>
              <a:t>.</a:t>
            </a:r>
            <a:endParaRPr lang="en-US" altLang="en-US" sz="2200" dirty="0">
              <a:latin typeface="+mn-lt"/>
            </a:endParaRPr>
          </a:p>
        </p:txBody>
      </p:sp>
      <p:pic>
        <p:nvPicPr>
          <p:cNvPr id="6" name="Picture 2" descr="A two dimensional matrix model is represented between product categories and region, to illustrate roll up operation. Vertically, product categories’ values are as follows: Products 1 X X, Products 2 X X, Products 3 X X, Products 4 X X and so on. Horizontally, region’s values are as follows: Region 1, Region 2, Region 3, and so 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5751" y="2334968"/>
            <a:ext cx="4752498" cy="308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idx="4294967295"/>
          </p:nvPr>
        </p:nvSpPr>
        <p:spPr>
          <a:xfrm>
            <a:off x="457200" y="5574845"/>
            <a:ext cx="8229600" cy="782637"/>
          </a:xfrm>
        </p:spPr>
        <p:txBody>
          <a:bodyPr/>
          <a:lstStyle/>
          <a:p>
            <a:pPr marL="0" indent="0">
              <a:buNone/>
            </a:pPr>
            <a:r>
              <a:rPr lang="en-US" altLang="en-US" sz="2200" dirty="0">
                <a:solidFill>
                  <a:schemeClr val="tx1"/>
                </a:solidFill>
                <a:latin typeface="+mn-lt"/>
              </a:rPr>
              <a:t>The </a:t>
            </a:r>
            <a:r>
              <a:rPr lang="en-US" altLang="en-US" sz="2200" b="1" dirty="0">
                <a:solidFill>
                  <a:schemeClr val="tx1"/>
                </a:solidFill>
                <a:latin typeface="+mn-lt"/>
              </a:rPr>
              <a:t>roll-up</a:t>
            </a:r>
            <a:r>
              <a:rPr lang="en-US" altLang="en-US" sz="2200" dirty="0">
                <a:solidFill>
                  <a:schemeClr val="tx1"/>
                </a:solidFill>
                <a:latin typeface="+mn-lt"/>
              </a:rPr>
              <a:t> in above figure aggregates data for all products numbered 123, 124, …… into 1XX</a:t>
            </a:r>
            <a:r>
              <a:rPr lang="en-US" altLang="en-US" sz="2200" dirty="0" smtClean="0">
                <a:solidFill>
                  <a:schemeClr val="tx1"/>
                </a:solidFill>
                <a:latin typeface="+mn-lt"/>
              </a:rPr>
              <a:t>, </a:t>
            </a:r>
            <a:r>
              <a:rPr lang="en-US" altLang="en-US" sz="2200" dirty="0">
                <a:solidFill>
                  <a:schemeClr val="tx1"/>
                </a:solidFill>
                <a:latin typeface="+mn-lt"/>
              </a:rPr>
              <a:t>etc</a:t>
            </a:r>
            <a:r>
              <a:rPr lang="en-US" altLang="en-US" sz="2200" dirty="0" smtClean="0">
                <a:solidFill>
                  <a:schemeClr val="tx1"/>
                </a:solidFill>
                <a:latin typeface="+mn-lt"/>
              </a:rPr>
              <a:t>.</a:t>
            </a:r>
            <a:endParaRPr lang="en-US" altLang="en-US" sz="2200" dirty="0">
              <a:solidFill>
                <a:schemeClr val="tx1"/>
              </a:solidFill>
              <a:latin typeface="+mn-lt"/>
            </a:endParaRPr>
          </a:p>
        </p:txBody>
      </p:sp>
    </p:spTree>
    <p:extLst>
      <p:ext uri="{BB962C8B-B14F-4D97-AF65-F5344CB8AC3E}">
        <p14:creationId xmlns:p14="http://schemas.microsoft.com/office/powerpoint/2010/main" val="512826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“Drill-Down” </a:t>
            </a:r>
            <a:r>
              <a:rPr lang="en-US" dirty="0"/>
              <a:t>Operation in a Data </a:t>
            </a:r>
            <a:r>
              <a:rPr lang="en-US" dirty="0" smtClean="0"/>
              <a:t>Warehouse</a:t>
            </a:r>
            <a:endParaRPr lang="en-US" dirty="0"/>
          </a:p>
        </p:txBody>
      </p:sp>
      <p:sp>
        <p:nvSpPr>
          <p:cNvPr id="3" name="Text Placeholder 2"/>
          <p:cNvSpPr>
            <a:spLocks noGrp="1"/>
          </p:cNvSpPr>
          <p:nvPr>
            <p:ph type="body" idx="1"/>
          </p:nvPr>
        </p:nvSpPr>
        <p:spPr>
          <a:xfrm>
            <a:off x="457200" y="1600200"/>
            <a:ext cx="8229600" cy="504371"/>
          </a:xfrm>
        </p:spPr>
        <p:txBody>
          <a:bodyPr/>
          <a:lstStyle/>
          <a:p>
            <a:pPr marL="0" indent="0">
              <a:buNone/>
            </a:pPr>
            <a:r>
              <a:rPr lang="en-US" altLang="en-US" sz="2400" b="1" dirty="0">
                <a:latin typeface="+mn-lt"/>
              </a:rPr>
              <a:t>Figure </a:t>
            </a:r>
            <a:r>
              <a:rPr lang="en-US" altLang="en-US" sz="2400" b="1" dirty="0" smtClean="0">
                <a:latin typeface="+mn-lt"/>
              </a:rPr>
              <a:t>29.6</a:t>
            </a:r>
            <a:r>
              <a:rPr lang="en-US" altLang="en-US" sz="2400" dirty="0" smtClean="0">
                <a:latin typeface="+mn-lt"/>
              </a:rPr>
              <a:t> </a:t>
            </a:r>
            <a:r>
              <a:rPr lang="en-US" altLang="en-US" sz="2400" dirty="0">
                <a:latin typeface="+mn-lt"/>
              </a:rPr>
              <a:t>The drill-down operation</a:t>
            </a:r>
            <a:r>
              <a:rPr lang="en-US" altLang="en-US" sz="2400" dirty="0" smtClean="0">
                <a:latin typeface="+mn-lt"/>
              </a:rPr>
              <a:t>.</a:t>
            </a:r>
            <a:endParaRPr lang="en-US" altLang="en-US" sz="2400" dirty="0">
              <a:latin typeface="+mn-lt"/>
            </a:endParaRPr>
          </a:p>
        </p:txBody>
      </p:sp>
      <p:pic>
        <p:nvPicPr>
          <p:cNvPr id="5" name="Picture 3" descr="A two dimensional matrix model is represented between product styles and region, to illustrate drill down operation. Vertically, product style’s values are as follows: P 1 2 3 styles, P 1 2 4 styles, P 1 2 5 styles. Horizontally, Regions are divided into 4 sub regions titled, sub r e g 1, sub r e g 2, sub r e g 3, and sub r e g 4. In the model, two regions titled, region 1 and region 2 are represented."/>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26936" y="2276883"/>
            <a:ext cx="5090128" cy="2770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idx="2"/>
          </p:nvPr>
        </p:nvSpPr>
        <p:spPr>
          <a:xfrm>
            <a:off x="457200" y="5134716"/>
            <a:ext cx="8229600" cy="1161143"/>
          </a:xfrm>
        </p:spPr>
        <p:txBody>
          <a:bodyPr/>
          <a:lstStyle/>
          <a:p>
            <a:pPr marL="0" indent="0">
              <a:spcBef>
                <a:spcPct val="0"/>
              </a:spcBef>
              <a:buClrTx/>
              <a:buSzTx/>
              <a:buFontTx/>
              <a:buNone/>
            </a:pPr>
            <a:r>
              <a:rPr lang="en-US" altLang="en-US" sz="2400" dirty="0">
                <a:solidFill>
                  <a:schemeClr val="tx1"/>
                </a:solidFill>
                <a:latin typeface="+mn-lt"/>
              </a:rPr>
              <a:t>A </a:t>
            </a:r>
            <a:r>
              <a:rPr lang="en-US" altLang="en-US" sz="2400" b="1" dirty="0">
                <a:solidFill>
                  <a:schemeClr val="tx1"/>
                </a:solidFill>
                <a:latin typeface="+mn-lt"/>
              </a:rPr>
              <a:t>drill-down</a:t>
            </a:r>
            <a:r>
              <a:rPr lang="en-US" altLang="en-US" sz="2400" dirty="0">
                <a:solidFill>
                  <a:schemeClr val="tx1"/>
                </a:solidFill>
                <a:latin typeface="+mn-lt"/>
              </a:rPr>
              <a:t> expands aggregate data into a finer grained view. In this </a:t>
            </a:r>
            <a:r>
              <a:rPr lang="en-US" altLang="en-US" sz="2400" dirty="0" smtClean="0">
                <a:solidFill>
                  <a:schemeClr val="tx1"/>
                </a:solidFill>
                <a:latin typeface="+mn-lt"/>
              </a:rPr>
              <a:t>example, products are </a:t>
            </a:r>
            <a:r>
              <a:rPr lang="en-US" altLang="en-US" sz="2400" dirty="0">
                <a:solidFill>
                  <a:schemeClr val="tx1"/>
                </a:solidFill>
                <a:latin typeface="+mn-lt"/>
              </a:rPr>
              <a:t>divided into styles and regions into sub-regions</a:t>
            </a:r>
            <a:r>
              <a:rPr lang="en-US" altLang="en-US" sz="2400" dirty="0" smtClean="0">
                <a:solidFill>
                  <a:schemeClr val="tx1"/>
                </a:solidFill>
                <a:latin typeface="+mn-lt"/>
              </a:rPr>
              <a:t>.</a:t>
            </a:r>
            <a:endParaRPr lang="en-US" altLang="en-US" sz="2400" dirty="0">
              <a:solidFill>
                <a:schemeClr val="tx1"/>
              </a:solidFill>
              <a:latin typeface="+mn-lt"/>
            </a:endParaRPr>
          </a:p>
        </p:txBody>
      </p:sp>
    </p:spTree>
    <p:extLst>
      <p:ext uri="{BB962C8B-B14F-4D97-AF65-F5344CB8AC3E}">
        <p14:creationId xmlns:p14="http://schemas.microsoft.com/office/powerpoint/2010/main" val="2065252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Multi-Dimensional </a:t>
            </a:r>
            <a:r>
              <a:rPr lang="en-US" altLang="en-US" dirty="0" smtClean="0"/>
              <a:t>Schemas </a:t>
            </a:r>
            <a:r>
              <a:rPr lang="en-US" altLang="en-US" sz="2000" b="0" dirty="0" smtClean="0"/>
              <a:t>(1 of 6)</a:t>
            </a:r>
            <a:endParaRPr lang="en-US" sz="2000" b="0" dirty="0"/>
          </a:p>
        </p:txBody>
      </p:sp>
      <p:sp>
        <p:nvSpPr>
          <p:cNvPr id="3" name="Text Placeholder 2"/>
          <p:cNvSpPr>
            <a:spLocks noGrp="1"/>
          </p:cNvSpPr>
          <p:nvPr>
            <p:ph type="body" idx="1"/>
          </p:nvPr>
        </p:nvSpPr>
        <p:spPr/>
        <p:txBody>
          <a:bodyPr/>
          <a:lstStyle/>
          <a:p>
            <a:r>
              <a:rPr lang="en-US" altLang="en-US" sz="2000" dirty="0">
                <a:latin typeface="+mn-lt"/>
              </a:rPr>
              <a:t>Multi-dimensional model (also called </a:t>
            </a:r>
            <a:r>
              <a:rPr lang="en-US" altLang="en-US" sz="2000" dirty="0" smtClean="0">
                <a:latin typeface="+mn-lt"/>
              </a:rPr>
              <a:t>”dimensional </a:t>
            </a:r>
            <a:r>
              <a:rPr lang="en-US" altLang="en-US" sz="2000" dirty="0">
                <a:latin typeface="+mn-lt"/>
              </a:rPr>
              <a:t>model”) includes two types of tables:</a:t>
            </a:r>
          </a:p>
          <a:p>
            <a:pPr lvl="1"/>
            <a:r>
              <a:rPr lang="en-US" altLang="en-US" sz="2000" b="1" dirty="0">
                <a:latin typeface="+mn-lt"/>
              </a:rPr>
              <a:t>Dimension table</a:t>
            </a:r>
          </a:p>
          <a:p>
            <a:pPr lvl="2"/>
            <a:r>
              <a:rPr lang="en-US" altLang="en-US" sz="2000" dirty="0">
                <a:latin typeface="+mn-lt"/>
              </a:rPr>
              <a:t>It consists of tuples of attributes of the dimension.</a:t>
            </a:r>
          </a:p>
          <a:p>
            <a:pPr lvl="1"/>
            <a:r>
              <a:rPr lang="en-US" altLang="en-US" sz="2000" b="1" dirty="0">
                <a:latin typeface="+mn-lt"/>
              </a:rPr>
              <a:t>Fact table</a:t>
            </a:r>
          </a:p>
          <a:p>
            <a:pPr lvl="2"/>
            <a:r>
              <a:rPr lang="en-US" altLang="en-US" sz="2000" dirty="0">
                <a:latin typeface="+mn-lt"/>
              </a:rPr>
              <a:t>Each tuple is a recorded fact. This fact contains some measured or observed variable (s) and identifies it with pointers to dimension tables. The fact table contains the data, and the dimensions to identify each tuple in the data.</a:t>
            </a:r>
          </a:p>
          <a:p>
            <a:pPr lvl="2"/>
            <a:r>
              <a:rPr lang="en-US" altLang="en-US" sz="2000" dirty="0">
                <a:latin typeface="+mn-lt"/>
              </a:rPr>
              <a:t>A fact table is as an agglomerated view of transaction data whereas each dimension table represents “master data” that those transactions belonged to</a:t>
            </a:r>
            <a:r>
              <a:rPr lang="en-US" altLang="en-US" sz="2000" dirty="0" smtClean="0">
                <a:latin typeface="+mn-lt"/>
              </a:rPr>
              <a:t>.</a:t>
            </a:r>
            <a:endParaRPr lang="en-US" altLang="en-US" sz="2000" dirty="0">
              <a:latin typeface="+mn-lt"/>
            </a:endParaRPr>
          </a:p>
        </p:txBody>
      </p:sp>
    </p:spTree>
    <p:extLst>
      <p:ext uri="{BB962C8B-B14F-4D97-AF65-F5344CB8AC3E}">
        <p14:creationId xmlns:p14="http://schemas.microsoft.com/office/powerpoint/2010/main" val="21717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chemeClr val="tx2"/>
                </a:solidFill>
              </a:rPr>
              <a:t>Learning Objectives</a:t>
            </a:r>
            <a:endParaRPr lang="en-US" sz="2000" b="0" dirty="0">
              <a:solidFill>
                <a:schemeClr val="tx2"/>
              </a:solidFill>
            </a:endParaRPr>
          </a:p>
        </p:txBody>
      </p:sp>
      <p:sp>
        <p:nvSpPr>
          <p:cNvPr id="8" name="Text Placeholder 7"/>
          <p:cNvSpPr>
            <a:spLocks noGrp="1"/>
          </p:cNvSpPr>
          <p:nvPr>
            <p:ph type="body" idx="1"/>
          </p:nvPr>
        </p:nvSpPr>
        <p:spPr/>
        <p:txBody>
          <a:bodyPr/>
          <a:lstStyle/>
          <a:p>
            <a:pPr marL="0" indent="0">
              <a:spcBef>
                <a:spcPts val="1200"/>
              </a:spcBef>
              <a:buNone/>
            </a:pPr>
            <a:r>
              <a:rPr lang="en-US" altLang="en-US" sz="1800" b="1" dirty="0" smtClean="0">
                <a:solidFill>
                  <a:schemeClr val="tx2"/>
                </a:solidFill>
                <a:latin typeface="+mn-lt"/>
              </a:rPr>
              <a:t>29.1</a:t>
            </a:r>
            <a:r>
              <a:rPr lang="en-US" altLang="en-US" sz="1800" dirty="0" smtClean="0">
                <a:latin typeface="+mn-lt"/>
              </a:rPr>
              <a:t> Purpose </a:t>
            </a:r>
            <a:r>
              <a:rPr lang="en-US" altLang="en-US" sz="1800" dirty="0">
                <a:latin typeface="+mn-lt"/>
              </a:rPr>
              <a:t>of Data Warehousing</a:t>
            </a:r>
          </a:p>
          <a:p>
            <a:pPr marL="0" indent="0">
              <a:spcBef>
                <a:spcPts val="1200"/>
              </a:spcBef>
              <a:buNone/>
            </a:pPr>
            <a:r>
              <a:rPr lang="en-US" altLang="en-US" sz="1800" b="1" dirty="0" smtClean="0">
                <a:solidFill>
                  <a:schemeClr val="tx2"/>
                </a:solidFill>
                <a:latin typeface="+mn-lt"/>
              </a:rPr>
              <a:t>29.2</a:t>
            </a:r>
            <a:r>
              <a:rPr lang="en-US" altLang="en-US" sz="1800" dirty="0" smtClean="0">
                <a:latin typeface="+mn-lt"/>
              </a:rPr>
              <a:t> </a:t>
            </a:r>
            <a:r>
              <a:rPr lang="en-US" altLang="en-US" sz="1800" dirty="0">
                <a:latin typeface="+mn-lt"/>
              </a:rPr>
              <a:t>Introduction, Definitions, and </a:t>
            </a:r>
            <a:r>
              <a:rPr lang="en-US" altLang="en-US" sz="1800" dirty="0" smtClean="0">
                <a:latin typeface="+mn-lt"/>
              </a:rPr>
              <a:t>Terminology</a:t>
            </a:r>
            <a:endParaRPr lang="en-US" altLang="en-US" sz="1800" dirty="0">
              <a:latin typeface="+mn-lt"/>
            </a:endParaRPr>
          </a:p>
          <a:p>
            <a:pPr marL="0" indent="0">
              <a:spcBef>
                <a:spcPts val="1200"/>
              </a:spcBef>
              <a:buNone/>
            </a:pPr>
            <a:r>
              <a:rPr lang="en-US" altLang="en-US" sz="1800" b="1" dirty="0" smtClean="0">
                <a:solidFill>
                  <a:schemeClr val="tx2"/>
                </a:solidFill>
                <a:latin typeface="+mn-lt"/>
              </a:rPr>
              <a:t>29.3 </a:t>
            </a:r>
            <a:r>
              <a:rPr lang="en-US" altLang="en-US" sz="1800" dirty="0" smtClean="0">
                <a:latin typeface="+mn-lt"/>
              </a:rPr>
              <a:t>Comparison </a:t>
            </a:r>
            <a:r>
              <a:rPr lang="en-US" altLang="en-US" sz="1800" dirty="0">
                <a:latin typeface="+mn-lt"/>
              </a:rPr>
              <a:t>with Traditional Databases</a:t>
            </a:r>
          </a:p>
          <a:p>
            <a:pPr marL="0" indent="0">
              <a:spcBef>
                <a:spcPts val="1200"/>
              </a:spcBef>
              <a:buNone/>
            </a:pPr>
            <a:r>
              <a:rPr lang="en-US" altLang="en-US" sz="1800" b="1" dirty="0" smtClean="0">
                <a:solidFill>
                  <a:schemeClr val="tx2"/>
                </a:solidFill>
                <a:latin typeface="+mn-lt"/>
              </a:rPr>
              <a:t>29.4</a:t>
            </a:r>
            <a:r>
              <a:rPr lang="en-US" altLang="en-US" sz="1800" dirty="0" smtClean="0">
                <a:latin typeface="+mn-lt"/>
              </a:rPr>
              <a:t> </a:t>
            </a:r>
            <a:r>
              <a:rPr lang="en-US" altLang="en-US" sz="1800" dirty="0">
                <a:latin typeface="+mn-lt"/>
              </a:rPr>
              <a:t>Characteristics of Data Warehouses</a:t>
            </a:r>
          </a:p>
          <a:p>
            <a:pPr marL="0" indent="0">
              <a:spcBef>
                <a:spcPts val="1200"/>
              </a:spcBef>
              <a:buNone/>
            </a:pPr>
            <a:r>
              <a:rPr lang="en-US" altLang="en-US" sz="1800" b="1" dirty="0" smtClean="0">
                <a:solidFill>
                  <a:schemeClr val="tx2"/>
                </a:solidFill>
                <a:latin typeface="+mn-lt"/>
              </a:rPr>
              <a:t>29.5 </a:t>
            </a:r>
            <a:r>
              <a:rPr lang="en-US" altLang="en-US" sz="1800" dirty="0" smtClean="0">
                <a:latin typeface="+mn-lt"/>
              </a:rPr>
              <a:t>Classification </a:t>
            </a:r>
            <a:r>
              <a:rPr lang="en-US" altLang="en-US" sz="1800" dirty="0">
                <a:latin typeface="+mn-lt"/>
              </a:rPr>
              <a:t>of Data Warehouses</a:t>
            </a:r>
          </a:p>
          <a:p>
            <a:pPr marL="0" indent="0">
              <a:spcBef>
                <a:spcPts val="1200"/>
              </a:spcBef>
              <a:buNone/>
            </a:pPr>
            <a:r>
              <a:rPr lang="en-US" altLang="en-US" sz="1800" b="1" dirty="0" smtClean="0">
                <a:solidFill>
                  <a:schemeClr val="tx2"/>
                </a:solidFill>
                <a:latin typeface="+mn-lt"/>
              </a:rPr>
              <a:t>29.6 </a:t>
            </a:r>
            <a:r>
              <a:rPr lang="en-US" altLang="en-US" sz="1800" dirty="0" smtClean="0">
                <a:latin typeface="+mn-lt"/>
              </a:rPr>
              <a:t>Data </a:t>
            </a:r>
            <a:r>
              <a:rPr lang="en-US" altLang="en-US" sz="1800" dirty="0">
                <a:latin typeface="+mn-lt"/>
              </a:rPr>
              <a:t>Modeling for Data </a:t>
            </a:r>
            <a:r>
              <a:rPr lang="en-US" altLang="en-US" sz="1800" dirty="0" smtClean="0">
                <a:latin typeface="+mn-lt"/>
              </a:rPr>
              <a:t>Warehouses</a:t>
            </a:r>
          </a:p>
          <a:p>
            <a:pPr marL="0" indent="0">
              <a:spcBef>
                <a:spcPts val="1200"/>
              </a:spcBef>
              <a:buNone/>
            </a:pPr>
            <a:r>
              <a:rPr lang="en-US" altLang="en-US" sz="1800" b="1" dirty="0">
                <a:solidFill>
                  <a:schemeClr val="tx2"/>
                </a:solidFill>
                <a:latin typeface="+mn-lt"/>
              </a:rPr>
              <a:t>29.7</a:t>
            </a:r>
            <a:r>
              <a:rPr lang="en-US" altLang="en-US" sz="1800" dirty="0">
                <a:latin typeface="+mn-lt"/>
              </a:rPr>
              <a:t> Multi-dimensional Schemas</a:t>
            </a:r>
          </a:p>
          <a:p>
            <a:pPr marL="0" indent="0">
              <a:spcBef>
                <a:spcPts val="1200"/>
              </a:spcBef>
              <a:buNone/>
            </a:pPr>
            <a:r>
              <a:rPr lang="en-US" altLang="en-US" sz="1800" b="1" dirty="0">
                <a:solidFill>
                  <a:schemeClr val="tx2"/>
                </a:solidFill>
                <a:latin typeface="+mn-lt"/>
              </a:rPr>
              <a:t>29.8</a:t>
            </a:r>
            <a:r>
              <a:rPr lang="en-US" altLang="en-US" sz="1800" dirty="0">
                <a:latin typeface="+mn-lt"/>
              </a:rPr>
              <a:t> Building a Data Warehouse</a:t>
            </a:r>
          </a:p>
          <a:p>
            <a:pPr marL="0" indent="0">
              <a:spcBef>
                <a:spcPts val="1200"/>
              </a:spcBef>
              <a:buNone/>
            </a:pPr>
            <a:r>
              <a:rPr lang="en-US" altLang="en-US" sz="1800" b="1" dirty="0">
                <a:solidFill>
                  <a:schemeClr val="tx2"/>
                </a:solidFill>
                <a:latin typeface="+mn-lt"/>
              </a:rPr>
              <a:t>29.9</a:t>
            </a:r>
            <a:r>
              <a:rPr lang="en-US" altLang="en-US" sz="1800" dirty="0">
                <a:latin typeface="+mn-lt"/>
              </a:rPr>
              <a:t> Typical Functionality of a Data Warehouse</a:t>
            </a:r>
          </a:p>
          <a:p>
            <a:pPr marL="0" indent="0">
              <a:spcBef>
                <a:spcPts val="1200"/>
              </a:spcBef>
              <a:buNone/>
            </a:pPr>
            <a:r>
              <a:rPr lang="en-US" altLang="en-US" sz="1800" b="1" dirty="0">
                <a:solidFill>
                  <a:schemeClr val="tx2"/>
                </a:solidFill>
                <a:latin typeface="+mn-lt"/>
              </a:rPr>
              <a:t>29.10</a:t>
            </a:r>
            <a:r>
              <a:rPr lang="en-US" altLang="en-US" sz="1800" dirty="0">
                <a:latin typeface="+mn-lt"/>
              </a:rPr>
              <a:t> Data Warehouse vs. Data Views</a:t>
            </a:r>
          </a:p>
          <a:p>
            <a:pPr marL="0" indent="0">
              <a:spcBef>
                <a:spcPts val="1200"/>
              </a:spcBef>
              <a:buNone/>
            </a:pPr>
            <a:r>
              <a:rPr lang="en-US" altLang="en-US" sz="1800" b="1" dirty="0">
                <a:solidFill>
                  <a:schemeClr val="tx2"/>
                </a:solidFill>
                <a:latin typeface="+mn-lt"/>
              </a:rPr>
              <a:t>29.11</a:t>
            </a:r>
            <a:r>
              <a:rPr lang="en-US" altLang="en-US" sz="1800" dirty="0">
                <a:latin typeface="+mn-lt"/>
              </a:rPr>
              <a:t> Implementation difficulties and open </a:t>
            </a:r>
            <a:r>
              <a:rPr lang="en-US" altLang="en-US" sz="1800" dirty="0" smtClean="0">
                <a:latin typeface="+mn-lt"/>
              </a:rPr>
              <a:t>issues</a:t>
            </a:r>
            <a:endParaRPr lang="en-US" altLang="en-US" sz="1800" dirty="0">
              <a:latin typeface="+mn-lt"/>
            </a:endParaRPr>
          </a:p>
        </p:txBody>
      </p:sp>
    </p:spTree>
    <p:extLst>
      <p:ext uri="{BB962C8B-B14F-4D97-AF65-F5344CB8AC3E}">
        <p14:creationId xmlns:p14="http://schemas.microsoft.com/office/powerpoint/2010/main" val="2703770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Multi-Dimensional </a:t>
            </a:r>
            <a:r>
              <a:rPr lang="en-US" altLang="en-US" dirty="0" smtClean="0"/>
              <a:t>Schemas </a:t>
            </a:r>
            <a:r>
              <a:rPr lang="en-US" altLang="en-US" sz="2000" b="0" dirty="0" smtClean="0"/>
              <a:t>(</a:t>
            </a:r>
            <a:r>
              <a:rPr lang="en-US" altLang="en-US" sz="2000" b="0" dirty="0"/>
              <a:t>2 of 6)</a:t>
            </a:r>
            <a:endParaRPr lang="en-US" dirty="0"/>
          </a:p>
        </p:txBody>
      </p:sp>
      <p:sp>
        <p:nvSpPr>
          <p:cNvPr id="3" name="Text Placeholder 2"/>
          <p:cNvSpPr>
            <a:spLocks noGrp="1"/>
          </p:cNvSpPr>
          <p:nvPr>
            <p:ph type="body" idx="1"/>
          </p:nvPr>
        </p:nvSpPr>
        <p:spPr/>
        <p:txBody>
          <a:bodyPr/>
          <a:lstStyle/>
          <a:p>
            <a:r>
              <a:rPr lang="en-US" altLang="en-US" sz="2000" dirty="0">
                <a:latin typeface="+mn-lt"/>
              </a:rPr>
              <a:t>Multidimensional </a:t>
            </a:r>
            <a:r>
              <a:rPr lang="en-US" altLang="en-US" sz="2000" dirty="0" smtClean="0">
                <a:latin typeface="+mn-lt"/>
              </a:rPr>
              <a:t>D</a:t>
            </a:r>
            <a:r>
              <a:rPr lang="en-US" altLang="en-US" sz="100" dirty="0" smtClean="0">
                <a:latin typeface="+mn-lt"/>
              </a:rPr>
              <a:t> </a:t>
            </a:r>
            <a:r>
              <a:rPr lang="en-US" altLang="en-US" sz="2000" dirty="0" smtClean="0">
                <a:latin typeface="+mn-lt"/>
              </a:rPr>
              <a:t>W </a:t>
            </a:r>
            <a:r>
              <a:rPr lang="en-US" altLang="en-US" sz="2000" dirty="0">
                <a:latin typeface="+mn-lt"/>
              </a:rPr>
              <a:t>systems implemented the multidimensional model as is.</a:t>
            </a:r>
          </a:p>
          <a:p>
            <a:r>
              <a:rPr lang="en-US" altLang="en-US" sz="2000" dirty="0">
                <a:latin typeface="+mn-lt"/>
              </a:rPr>
              <a:t>The more popular approach is to implement the multidimensional model on top of the relational model.</a:t>
            </a:r>
          </a:p>
          <a:p>
            <a:r>
              <a:rPr lang="en-US" altLang="en-US" sz="2000" dirty="0">
                <a:latin typeface="+mn-lt"/>
              </a:rPr>
              <a:t>Two common multi-dimensional schemas are</a:t>
            </a:r>
          </a:p>
          <a:p>
            <a:pPr lvl="1"/>
            <a:r>
              <a:rPr lang="en-US" altLang="en-US" sz="2000" b="1" dirty="0">
                <a:latin typeface="+mn-lt"/>
              </a:rPr>
              <a:t>Star schema:</a:t>
            </a:r>
          </a:p>
          <a:p>
            <a:pPr lvl="2"/>
            <a:r>
              <a:rPr lang="en-US" altLang="en-US" sz="2000" dirty="0">
                <a:latin typeface="+mn-lt"/>
              </a:rPr>
              <a:t>Consists of a fact table with a single table for each dimension</a:t>
            </a:r>
          </a:p>
          <a:p>
            <a:pPr lvl="1"/>
            <a:r>
              <a:rPr lang="en-US" altLang="en-US" sz="2000" b="1" dirty="0">
                <a:latin typeface="+mn-lt"/>
              </a:rPr>
              <a:t>Snowflake Schema:</a:t>
            </a:r>
          </a:p>
          <a:p>
            <a:pPr lvl="2"/>
            <a:r>
              <a:rPr lang="en-US" altLang="en-US" sz="2000" dirty="0">
                <a:latin typeface="+mn-lt"/>
              </a:rPr>
              <a:t>It is a variation of star schema, in which the dimensional tables from a star schema are organized into a hierarchy by normalizing them</a:t>
            </a:r>
            <a:r>
              <a:rPr lang="en-US" altLang="en-US" sz="2000" dirty="0" smtClean="0">
                <a:latin typeface="+mn-lt"/>
              </a:rPr>
              <a:t>.</a:t>
            </a:r>
            <a:endParaRPr lang="en-US" altLang="en-US" sz="2000" dirty="0">
              <a:latin typeface="+mn-lt"/>
            </a:endParaRPr>
          </a:p>
        </p:txBody>
      </p:sp>
    </p:spTree>
    <p:extLst>
      <p:ext uri="{BB962C8B-B14F-4D97-AF65-F5344CB8AC3E}">
        <p14:creationId xmlns:p14="http://schemas.microsoft.com/office/powerpoint/2010/main" val="2486626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Multi-Dimensional </a:t>
            </a:r>
            <a:r>
              <a:rPr lang="en-US" altLang="en-US" dirty="0" smtClean="0"/>
              <a:t>Schemas </a:t>
            </a:r>
            <a:r>
              <a:rPr lang="en-US" altLang="en-US" sz="2000" b="0" dirty="0" smtClean="0"/>
              <a:t>(</a:t>
            </a:r>
            <a:r>
              <a:rPr lang="en-US" altLang="en-US" sz="2000" b="0" dirty="0"/>
              <a:t>3 of 6)</a:t>
            </a:r>
            <a:endParaRPr lang="en-US" dirty="0"/>
          </a:p>
        </p:txBody>
      </p:sp>
      <p:sp>
        <p:nvSpPr>
          <p:cNvPr id="3" name="Text Placeholder 2"/>
          <p:cNvSpPr>
            <a:spLocks noGrp="1"/>
          </p:cNvSpPr>
          <p:nvPr>
            <p:ph type="body" idx="1"/>
          </p:nvPr>
        </p:nvSpPr>
        <p:spPr>
          <a:xfrm>
            <a:off x="457200" y="1600201"/>
            <a:ext cx="8229600" cy="1230086"/>
          </a:xfrm>
        </p:spPr>
        <p:txBody>
          <a:bodyPr/>
          <a:lstStyle/>
          <a:p>
            <a:r>
              <a:rPr lang="en-US" altLang="en-US" sz="2200" b="1" dirty="0">
                <a:latin typeface="+mn-lt"/>
              </a:rPr>
              <a:t>Star schema</a:t>
            </a:r>
            <a:r>
              <a:rPr lang="en-US" altLang="en-US" sz="2200" dirty="0">
                <a:latin typeface="+mn-lt"/>
              </a:rPr>
              <a:t>:</a:t>
            </a:r>
          </a:p>
          <a:p>
            <a:pPr lvl="1"/>
            <a:r>
              <a:rPr lang="en-US" altLang="en-US" sz="2200" dirty="0">
                <a:latin typeface="+mn-lt"/>
              </a:rPr>
              <a:t>Consists of a fact table with a single table for </a:t>
            </a:r>
            <a:r>
              <a:rPr lang="en-US" altLang="en-US" sz="2200" dirty="0" smtClean="0">
                <a:latin typeface="+mn-lt"/>
              </a:rPr>
              <a:t>each dimension.</a:t>
            </a:r>
            <a:endParaRPr lang="en-US" altLang="en-US" sz="2200" dirty="0">
              <a:latin typeface="+mn-lt"/>
            </a:endParaRPr>
          </a:p>
        </p:txBody>
      </p:sp>
      <p:sp>
        <p:nvSpPr>
          <p:cNvPr id="5" name="Text Placeholder 4"/>
          <p:cNvSpPr>
            <a:spLocks noGrp="1"/>
          </p:cNvSpPr>
          <p:nvPr>
            <p:ph type="body" idx="2"/>
          </p:nvPr>
        </p:nvSpPr>
        <p:spPr>
          <a:xfrm>
            <a:off x="457200" y="2873831"/>
            <a:ext cx="8229600" cy="554714"/>
          </a:xfrm>
        </p:spPr>
        <p:txBody>
          <a:bodyPr/>
          <a:lstStyle/>
          <a:p>
            <a:pPr marL="0" lvl="1" indent="0">
              <a:buNone/>
            </a:pPr>
            <a:r>
              <a:rPr lang="en-US" altLang="en-US" sz="2200" b="1" dirty="0" smtClean="0">
                <a:latin typeface="+mn-lt"/>
              </a:rPr>
              <a:t>Figure </a:t>
            </a:r>
            <a:r>
              <a:rPr lang="en-US" altLang="en-US" sz="2200" b="1" dirty="0">
                <a:latin typeface="+mn-lt"/>
              </a:rPr>
              <a:t>29.7</a:t>
            </a:r>
            <a:r>
              <a:rPr lang="en-US" altLang="en-US" sz="2200" dirty="0">
                <a:latin typeface="+mn-lt"/>
              </a:rPr>
              <a:t> A star schema with fact and dimensional tables</a:t>
            </a:r>
            <a:r>
              <a:rPr lang="en-US" altLang="en-US" sz="2200" dirty="0" smtClean="0">
                <a:latin typeface="+mn-lt"/>
              </a:rPr>
              <a:t>.</a:t>
            </a:r>
            <a:endParaRPr lang="en-US" dirty="0">
              <a:latin typeface="+mn-lt"/>
            </a:endParaRPr>
          </a:p>
        </p:txBody>
      </p:sp>
      <p:pic>
        <p:nvPicPr>
          <p:cNvPr id="4" name="Picture 8" descr="An illustration of a star schema with fact table titled, Business results and three dimensional tables. Business results has the following: Product, Quarter, Region, and Sales revenue. It is connected to the three dimensional tables. The dimensional tables are titled, product, fiscal quarter and the third one is unnamed. Product has the following: P r o d no, P r o d name, P r o d, d e s c r, P r o d style, and P r o d line. Fiscal quarter has the following: Q t r, Year, B e g date, and End date. The unnamed table has the following: Region and sub regi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7242" y="3513094"/>
            <a:ext cx="4809517" cy="274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5540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Multi-Dimensional </a:t>
            </a:r>
            <a:r>
              <a:rPr lang="en-US" altLang="en-US" dirty="0" smtClean="0"/>
              <a:t>Schemas </a:t>
            </a:r>
            <a:r>
              <a:rPr lang="en-US" altLang="en-US" sz="2000" b="0" dirty="0" smtClean="0"/>
              <a:t>(4 </a:t>
            </a:r>
            <a:r>
              <a:rPr lang="en-US" altLang="en-US" sz="2000" b="0" dirty="0"/>
              <a:t>of 6)</a:t>
            </a:r>
            <a:endParaRPr lang="en-US" dirty="0"/>
          </a:p>
        </p:txBody>
      </p:sp>
      <p:sp>
        <p:nvSpPr>
          <p:cNvPr id="3" name="Text Placeholder 2"/>
          <p:cNvSpPr>
            <a:spLocks noGrp="1"/>
          </p:cNvSpPr>
          <p:nvPr>
            <p:ph type="body" idx="1"/>
          </p:nvPr>
        </p:nvSpPr>
        <p:spPr>
          <a:xfrm>
            <a:off x="457200" y="1600201"/>
            <a:ext cx="8229600" cy="1549400"/>
          </a:xfrm>
        </p:spPr>
        <p:txBody>
          <a:bodyPr/>
          <a:lstStyle/>
          <a:p>
            <a:r>
              <a:rPr lang="en-US" altLang="en-US" sz="2200" b="1" dirty="0">
                <a:latin typeface="+mn-lt"/>
              </a:rPr>
              <a:t>Snowflake Schema:</a:t>
            </a:r>
          </a:p>
          <a:p>
            <a:pPr lvl="1"/>
            <a:r>
              <a:rPr lang="en-US" altLang="en-US" sz="2200" dirty="0">
                <a:latin typeface="+mn-lt"/>
              </a:rPr>
              <a:t>It is a variation of star schema, in which the dimensional tables from a star schema are organized into a hierarchy by normalizing them</a:t>
            </a:r>
            <a:r>
              <a:rPr lang="en-US" altLang="en-US" sz="2200" dirty="0" smtClean="0">
                <a:latin typeface="+mn-lt"/>
              </a:rPr>
              <a:t>.</a:t>
            </a:r>
            <a:endParaRPr lang="en-US" altLang="en-US" sz="2200" dirty="0">
              <a:latin typeface="+mn-lt"/>
            </a:endParaRPr>
          </a:p>
        </p:txBody>
      </p:sp>
      <p:sp>
        <p:nvSpPr>
          <p:cNvPr id="5" name="Text Placeholder 4"/>
          <p:cNvSpPr>
            <a:spLocks noGrp="1"/>
          </p:cNvSpPr>
          <p:nvPr>
            <p:ph type="body" idx="2"/>
          </p:nvPr>
        </p:nvSpPr>
        <p:spPr>
          <a:xfrm>
            <a:off x="457200" y="3149602"/>
            <a:ext cx="8229600" cy="548807"/>
          </a:xfrm>
        </p:spPr>
        <p:txBody>
          <a:bodyPr/>
          <a:lstStyle/>
          <a:p>
            <a:pPr marL="0" lvl="1" indent="0">
              <a:buNone/>
            </a:pPr>
            <a:r>
              <a:rPr lang="en-US" altLang="en-US" sz="2200" b="1" dirty="0" smtClean="0"/>
              <a:t>Figure </a:t>
            </a:r>
            <a:r>
              <a:rPr lang="en-US" altLang="en-US" sz="2200" b="1" dirty="0"/>
              <a:t>29.8</a:t>
            </a:r>
            <a:r>
              <a:rPr lang="en-US" altLang="en-US" sz="2200" dirty="0"/>
              <a:t> A snowflake schema</a:t>
            </a:r>
            <a:r>
              <a:rPr lang="en-US" altLang="en-US" sz="2200" dirty="0" smtClean="0"/>
              <a:t>.</a:t>
            </a:r>
            <a:endParaRPr lang="en-US" dirty="0"/>
          </a:p>
        </p:txBody>
      </p:sp>
      <p:pic>
        <p:nvPicPr>
          <p:cNvPr id="4" name="Picture 8" descr="An illustration of a snowflake schema with fact table titled, Business results and six dimensional tables. Business results has the following: Product, Quarter, Region, and revenue. Product is connected to dimensional table titled, product, which has the following: P r o d no, P r o d name, Style, and P r o d line no. P r o d name is connected to a dimensional table titled, P name, which has the following: P r o d name and P r o d, d e s c r. P r o d line no is connected to a dimensional table titled, P line, which has the following: P r o d line no and P r o d line name. Quarter in business results is connected to dimensional table titled, fiscal quarter, which has the following: Q t r, Year, and B e g date. B e g date is connected to dimensional tabled titled, F Q dates, which has the following: B e g date and End date. Region in business results is connected to dimensional table titled, sales revenue, which has the following: Region and sub region. In all dimensional tables, the following are underlined: P r o d name, P r o d line no, Q t r, Year, B e g date, region, and sub regi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3481" y="3796128"/>
            <a:ext cx="6077039" cy="250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75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Multi-Dimensional </a:t>
            </a:r>
            <a:r>
              <a:rPr lang="en-US" altLang="en-US" dirty="0" smtClean="0"/>
              <a:t>Schemas </a:t>
            </a:r>
            <a:r>
              <a:rPr lang="en-US" altLang="en-US" sz="2000" b="0" dirty="0" smtClean="0"/>
              <a:t>(5 </a:t>
            </a:r>
            <a:r>
              <a:rPr lang="en-US" altLang="en-US" sz="2000" b="0" dirty="0"/>
              <a:t>of 6)</a:t>
            </a:r>
            <a:endParaRPr lang="en-US" dirty="0"/>
          </a:p>
        </p:txBody>
      </p:sp>
      <p:sp>
        <p:nvSpPr>
          <p:cNvPr id="3" name="Text Placeholder 2"/>
          <p:cNvSpPr>
            <a:spLocks noGrp="1"/>
          </p:cNvSpPr>
          <p:nvPr>
            <p:ph type="body" idx="1"/>
          </p:nvPr>
        </p:nvSpPr>
        <p:spPr/>
        <p:txBody>
          <a:bodyPr/>
          <a:lstStyle/>
          <a:p>
            <a:r>
              <a:rPr lang="en-US" altLang="en-US" sz="2000" b="1" dirty="0">
                <a:latin typeface="+mn-lt"/>
              </a:rPr>
              <a:t>Fact Constellation</a:t>
            </a:r>
          </a:p>
          <a:p>
            <a:pPr lvl="1"/>
            <a:r>
              <a:rPr lang="en-US" altLang="en-US" sz="2000" dirty="0">
                <a:latin typeface="+mn-lt"/>
              </a:rPr>
              <a:t>Fact constellation is a set of tables that share some dimension tables. However, fact constellations limit the possible queries for the warehouse</a:t>
            </a:r>
            <a:r>
              <a:rPr lang="en-US" altLang="en-US" sz="2000" dirty="0" smtClean="0">
                <a:latin typeface="+mn-lt"/>
              </a:rPr>
              <a:t>.</a:t>
            </a:r>
            <a:endParaRPr lang="en-US" altLang="en-US" sz="2000" dirty="0">
              <a:latin typeface="+mn-lt"/>
            </a:endParaRPr>
          </a:p>
          <a:p>
            <a:pPr lvl="1"/>
            <a:r>
              <a:rPr lang="en-US" altLang="en-US" sz="2000" dirty="0">
                <a:latin typeface="+mn-lt"/>
              </a:rPr>
              <a:t>Example shows the Product dimension table being shared by two Fact tables</a:t>
            </a:r>
            <a:r>
              <a:rPr lang="en-US" altLang="en-US" sz="2000" dirty="0" smtClean="0">
                <a:latin typeface="+mn-lt"/>
              </a:rPr>
              <a:t>.</a:t>
            </a:r>
            <a:endParaRPr lang="en-US" altLang="en-US" sz="2000" dirty="0">
              <a:latin typeface="+mn-lt"/>
            </a:endParaRPr>
          </a:p>
        </p:txBody>
      </p:sp>
      <p:sp>
        <p:nvSpPr>
          <p:cNvPr id="5" name="Text Placeholder 4"/>
          <p:cNvSpPr>
            <a:spLocks noGrp="1"/>
          </p:cNvSpPr>
          <p:nvPr>
            <p:ph type="body" idx="2"/>
          </p:nvPr>
        </p:nvSpPr>
        <p:spPr>
          <a:xfrm>
            <a:off x="457200" y="3737429"/>
            <a:ext cx="8229600" cy="449941"/>
          </a:xfrm>
        </p:spPr>
        <p:txBody>
          <a:bodyPr/>
          <a:lstStyle/>
          <a:p>
            <a:pPr marL="0" lvl="1" indent="0">
              <a:buNone/>
            </a:pPr>
            <a:r>
              <a:rPr lang="en-US" altLang="en-US" sz="2000" b="1" dirty="0" smtClean="0">
                <a:latin typeface="+mn-lt"/>
              </a:rPr>
              <a:t>Figure </a:t>
            </a:r>
            <a:r>
              <a:rPr lang="en-US" altLang="en-US" sz="2000" b="1" dirty="0">
                <a:latin typeface="+mn-lt"/>
              </a:rPr>
              <a:t>29.9</a:t>
            </a:r>
            <a:r>
              <a:rPr lang="en-US" altLang="en-US" sz="2000" dirty="0">
                <a:latin typeface="+mn-lt"/>
              </a:rPr>
              <a:t> A fact constellation</a:t>
            </a:r>
            <a:r>
              <a:rPr lang="en-US" altLang="en-US" sz="2000" dirty="0" smtClean="0">
                <a:latin typeface="+mn-lt"/>
              </a:rPr>
              <a:t>.</a:t>
            </a:r>
            <a:endParaRPr lang="en-US" sz="2000" dirty="0">
              <a:latin typeface="+mn-lt"/>
            </a:endParaRPr>
          </a:p>
        </p:txBody>
      </p:sp>
      <p:pic>
        <p:nvPicPr>
          <p:cNvPr id="4" name="Picture 8" descr="An illustration of a fact constellation with two fact tables titled, Business results and business forecast and a dimensional table titled, product. Business results has the following: Product, Quarter, Region, and Revenue. Business forecast has the following: Product, Future q t r, Region, and Projected revenue. Product from both fact tables are connected to product dimensional table, which has the following: P r o d no, P r o d name, P r o d, d e s c r, P r o d style, and P r o d lin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4368799"/>
            <a:ext cx="5562600"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8712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Multi-Dimensional </a:t>
            </a:r>
            <a:r>
              <a:rPr lang="en-US" altLang="en-US" dirty="0" smtClean="0"/>
              <a:t>Schemas </a:t>
            </a:r>
            <a:r>
              <a:rPr lang="en-US" altLang="en-US" sz="2000" b="0" dirty="0" smtClean="0"/>
              <a:t>(6 </a:t>
            </a:r>
            <a:r>
              <a:rPr lang="en-US" altLang="en-US" sz="2000" b="0" dirty="0"/>
              <a:t>of 6)</a:t>
            </a:r>
            <a:endParaRPr lang="en-US" dirty="0"/>
          </a:p>
        </p:txBody>
      </p:sp>
      <p:sp>
        <p:nvSpPr>
          <p:cNvPr id="3" name="Text Placeholder 2"/>
          <p:cNvSpPr>
            <a:spLocks noGrp="1"/>
          </p:cNvSpPr>
          <p:nvPr>
            <p:ph type="body" idx="1"/>
          </p:nvPr>
        </p:nvSpPr>
        <p:spPr/>
        <p:txBody>
          <a:bodyPr/>
          <a:lstStyle/>
          <a:p>
            <a:pPr>
              <a:buClr>
                <a:schemeClr val="tx2"/>
              </a:buClr>
              <a:defRPr/>
            </a:pPr>
            <a:r>
              <a:rPr lang="en-US" altLang="en-US" sz="2200" b="1" dirty="0" smtClean="0">
                <a:solidFill>
                  <a:schemeClr val="tx1"/>
                </a:solidFill>
                <a:latin typeface="+mn-lt"/>
                <a:ea typeface="MS PGothic" charset="-128"/>
              </a:rPr>
              <a:t>Indexing</a:t>
            </a:r>
            <a:endParaRPr lang="en-US" altLang="en-US" sz="2200" b="1" dirty="0">
              <a:solidFill>
                <a:schemeClr val="tx1"/>
              </a:solidFill>
              <a:latin typeface="+mn-lt"/>
              <a:ea typeface="MS PGothic" charset="-128"/>
            </a:endParaRPr>
          </a:p>
          <a:p>
            <a:pPr lvl="1">
              <a:buFont typeface="Arial" panose="020B0604020202020204" pitchFamily="34" charset="0"/>
              <a:buChar char="–"/>
              <a:defRPr/>
            </a:pPr>
            <a:r>
              <a:rPr lang="en-US" altLang="en-US" sz="2200" dirty="0">
                <a:solidFill>
                  <a:schemeClr val="tx1"/>
                </a:solidFill>
                <a:latin typeface="+mn-lt"/>
                <a:ea typeface="MS PGothic" charset="-128"/>
              </a:rPr>
              <a:t>Data warehouse also utilizes indexing to support high performance access.</a:t>
            </a:r>
          </a:p>
          <a:p>
            <a:pPr lvl="1">
              <a:buFont typeface="Arial" panose="020B0604020202020204" pitchFamily="34" charset="0"/>
              <a:buChar char="–"/>
              <a:defRPr/>
            </a:pPr>
            <a:r>
              <a:rPr lang="en-US" altLang="en-US" sz="2200" dirty="0">
                <a:solidFill>
                  <a:schemeClr val="tx1"/>
                </a:solidFill>
                <a:latin typeface="+mn-lt"/>
                <a:ea typeface="MS PGothic" charset="-128"/>
              </a:rPr>
              <a:t>A technique called bitmap indexing constructs a bit vector for each value in the domain being indexed.</a:t>
            </a:r>
          </a:p>
          <a:p>
            <a:pPr lvl="1">
              <a:buFont typeface="Arial" panose="020B0604020202020204" pitchFamily="34" charset="0"/>
              <a:buChar char="–"/>
              <a:defRPr/>
            </a:pPr>
            <a:r>
              <a:rPr lang="en-US" altLang="en-US" sz="2200" dirty="0">
                <a:solidFill>
                  <a:schemeClr val="tx1"/>
                </a:solidFill>
                <a:latin typeface="+mn-lt"/>
                <a:ea typeface="MS PGothic" charset="-128"/>
              </a:rPr>
              <a:t>Indexing works very well for domains of low cardinality. (See example of using a bitmap index in Section 19.8)</a:t>
            </a:r>
          </a:p>
          <a:p>
            <a:pPr marL="255600" lvl="1" indent="-255600">
              <a:spcBef>
                <a:spcPts val="1500"/>
              </a:spcBef>
              <a:buFont typeface="Arial" panose="020B0604020202020204" pitchFamily="34" charset="0"/>
              <a:buChar char="•"/>
              <a:defRPr/>
            </a:pPr>
            <a:r>
              <a:rPr lang="en-US" sz="2200" b="1" dirty="0">
                <a:solidFill>
                  <a:schemeClr val="tx1"/>
                </a:solidFill>
                <a:latin typeface="+mn-lt"/>
                <a:ea typeface="MS PGothic" charset="-128"/>
              </a:rPr>
              <a:t>Master Data Management (</a:t>
            </a:r>
            <a:r>
              <a:rPr lang="en-US" sz="2200" b="1" dirty="0" smtClean="0">
                <a:solidFill>
                  <a:schemeClr val="tx1"/>
                </a:solidFill>
                <a:latin typeface="+mn-lt"/>
                <a:ea typeface="MS PGothic" charset="-128"/>
              </a:rPr>
              <a:t>M</a:t>
            </a:r>
            <a:r>
              <a:rPr lang="en-US" sz="100" b="1" dirty="0" smtClean="0">
                <a:solidFill>
                  <a:schemeClr val="tx1"/>
                </a:solidFill>
                <a:latin typeface="+mn-lt"/>
                <a:ea typeface="MS PGothic" charset="-128"/>
              </a:rPr>
              <a:t> </a:t>
            </a:r>
            <a:r>
              <a:rPr lang="en-US" sz="2200" b="1" dirty="0" smtClean="0">
                <a:solidFill>
                  <a:schemeClr val="tx1"/>
                </a:solidFill>
                <a:latin typeface="+mn-lt"/>
                <a:ea typeface="MS PGothic" charset="-128"/>
              </a:rPr>
              <a:t>D</a:t>
            </a:r>
            <a:r>
              <a:rPr lang="en-US" sz="100" b="1" dirty="0" smtClean="0">
                <a:solidFill>
                  <a:schemeClr val="tx1"/>
                </a:solidFill>
                <a:latin typeface="+mn-lt"/>
                <a:ea typeface="MS PGothic" charset="-128"/>
              </a:rPr>
              <a:t> </a:t>
            </a:r>
            <a:r>
              <a:rPr lang="en-US" sz="2200" b="1" dirty="0" smtClean="0">
                <a:solidFill>
                  <a:schemeClr val="tx1"/>
                </a:solidFill>
                <a:latin typeface="+mn-lt"/>
                <a:ea typeface="MS PGothic" charset="-128"/>
              </a:rPr>
              <a:t>M</a:t>
            </a:r>
            <a:r>
              <a:rPr lang="en-US" sz="2200" b="1" dirty="0">
                <a:solidFill>
                  <a:schemeClr val="tx1"/>
                </a:solidFill>
                <a:latin typeface="+mn-lt"/>
                <a:ea typeface="MS PGothic" charset="-128"/>
              </a:rPr>
              <a:t>)</a:t>
            </a:r>
          </a:p>
          <a:p>
            <a:pPr lvl="1">
              <a:buFont typeface="Arial" panose="020B0604020202020204" pitchFamily="34" charset="0"/>
              <a:buChar char="–"/>
              <a:defRPr/>
            </a:pPr>
            <a:r>
              <a:rPr lang="en-US" sz="2200" dirty="0">
                <a:solidFill>
                  <a:schemeClr val="tx1"/>
                </a:solidFill>
                <a:latin typeface="+mn-lt"/>
                <a:ea typeface="MS PGothic" charset="-128"/>
              </a:rPr>
              <a:t>Purpose of </a:t>
            </a:r>
            <a:r>
              <a:rPr lang="en-US" sz="2200" dirty="0" smtClean="0">
                <a:solidFill>
                  <a:schemeClr val="tx1"/>
                </a:solidFill>
                <a:latin typeface="+mn-lt"/>
                <a:ea typeface="MS PGothic" charset="-128"/>
              </a:rPr>
              <a:t>M</a:t>
            </a:r>
            <a:r>
              <a:rPr lang="en-US" sz="100" dirty="0" smtClean="0">
                <a:solidFill>
                  <a:schemeClr val="tx1"/>
                </a:solidFill>
                <a:latin typeface="+mn-lt"/>
                <a:ea typeface="MS PGothic" charset="-128"/>
              </a:rPr>
              <a:t> </a:t>
            </a:r>
            <a:r>
              <a:rPr lang="en-US" sz="2200" dirty="0" smtClean="0">
                <a:solidFill>
                  <a:schemeClr val="tx1"/>
                </a:solidFill>
                <a:latin typeface="+mn-lt"/>
                <a:ea typeface="MS PGothic" charset="-128"/>
              </a:rPr>
              <a:t>D</a:t>
            </a:r>
            <a:r>
              <a:rPr lang="en-US" sz="100" dirty="0" smtClean="0">
                <a:solidFill>
                  <a:schemeClr val="tx1"/>
                </a:solidFill>
                <a:latin typeface="+mn-lt"/>
                <a:ea typeface="MS PGothic" charset="-128"/>
              </a:rPr>
              <a:t> </a:t>
            </a:r>
            <a:r>
              <a:rPr lang="en-US" sz="2200" dirty="0" smtClean="0">
                <a:solidFill>
                  <a:schemeClr val="tx1"/>
                </a:solidFill>
                <a:latin typeface="+mn-lt"/>
                <a:ea typeface="MS PGothic" charset="-128"/>
              </a:rPr>
              <a:t>M </a:t>
            </a:r>
            <a:r>
              <a:rPr lang="en-US" sz="2200" dirty="0">
                <a:solidFill>
                  <a:schemeClr val="tx1"/>
                </a:solidFill>
                <a:latin typeface="+mn-lt"/>
                <a:ea typeface="MS PGothic" charset="-128"/>
              </a:rPr>
              <a:t>is to define standards, processes, policies and governance issues related to critical data elements entities of the </a:t>
            </a:r>
            <a:r>
              <a:rPr lang="en-US" sz="2200" dirty="0" smtClean="0">
                <a:solidFill>
                  <a:schemeClr val="tx1"/>
                </a:solidFill>
                <a:latin typeface="+mn-lt"/>
                <a:ea typeface="MS PGothic" charset="-128"/>
              </a:rPr>
              <a:t>organization</a:t>
            </a:r>
            <a:endParaRPr lang="en-US" altLang="en-US" sz="2200" dirty="0">
              <a:solidFill>
                <a:schemeClr val="tx1"/>
              </a:solidFill>
              <a:latin typeface="+mn-lt"/>
              <a:ea typeface="MS PGothic" charset="-128"/>
            </a:endParaRPr>
          </a:p>
        </p:txBody>
      </p:sp>
    </p:spTree>
    <p:extLst>
      <p:ext uri="{BB962C8B-B14F-4D97-AF65-F5344CB8AC3E}">
        <p14:creationId xmlns:p14="http://schemas.microsoft.com/office/powerpoint/2010/main" val="3711597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Building A Data </a:t>
            </a:r>
            <a:r>
              <a:rPr lang="en-US" altLang="en-US" dirty="0" smtClean="0"/>
              <a:t>Warehouse </a:t>
            </a:r>
            <a:r>
              <a:rPr lang="en-US" altLang="en-US" sz="2000" b="0" dirty="0"/>
              <a:t>(1 of 2)</a:t>
            </a:r>
            <a:endParaRPr lang="en-US" sz="2000" dirty="0"/>
          </a:p>
        </p:txBody>
      </p:sp>
      <p:sp>
        <p:nvSpPr>
          <p:cNvPr id="3" name="Text Placeholder 2"/>
          <p:cNvSpPr>
            <a:spLocks noGrp="1"/>
          </p:cNvSpPr>
          <p:nvPr>
            <p:ph type="body" idx="1"/>
          </p:nvPr>
        </p:nvSpPr>
        <p:spPr/>
        <p:txBody>
          <a:bodyPr/>
          <a:lstStyle/>
          <a:p>
            <a:r>
              <a:rPr lang="en-US" altLang="en-US" sz="2400" dirty="0">
                <a:latin typeface="+mn-lt"/>
              </a:rPr>
              <a:t>The builders of Data warehouse should take a broad view of the anticipated use of the warehouse.</a:t>
            </a:r>
          </a:p>
          <a:p>
            <a:pPr lvl="1"/>
            <a:r>
              <a:rPr lang="en-US" altLang="en-US" sz="2400" dirty="0">
                <a:latin typeface="+mn-lt"/>
              </a:rPr>
              <a:t>The design should harmonize dimensions across the whole enterprise and multiple data sources</a:t>
            </a:r>
          </a:p>
          <a:p>
            <a:pPr lvl="1"/>
            <a:r>
              <a:rPr lang="en-US" altLang="en-US" sz="2400" dirty="0">
                <a:latin typeface="+mn-lt"/>
              </a:rPr>
              <a:t>The design should support ad-hoc querying</a:t>
            </a:r>
          </a:p>
          <a:p>
            <a:pPr lvl="1"/>
            <a:r>
              <a:rPr lang="en-US" altLang="en-US" sz="2400" dirty="0">
                <a:latin typeface="+mn-lt"/>
              </a:rPr>
              <a:t>An appropriate schema should be chosen that reflects the anticipated usage and the business model of the organization</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873676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Building A Data </a:t>
            </a:r>
            <a:r>
              <a:rPr lang="en-US" altLang="en-US" dirty="0" smtClean="0"/>
              <a:t>Warehouse </a:t>
            </a:r>
            <a:r>
              <a:rPr lang="en-US" altLang="en-US" sz="2000" b="0" dirty="0" smtClean="0"/>
              <a:t>(2 of 2)</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The Design of a Data Warehouse involves following steps.</a:t>
            </a:r>
          </a:p>
          <a:p>
            <a:pPr lvl="1"/>
            <a:r>
              <a:rPr lang="en-US" altLang="en-US" sz="2400" dirty="0">
                <a:latin typeface="+mn-lt"/>
              </a:rPr>
              <a:t>Acquisition of data for the warehouse.</a:t>
            </a:r>
          </a:p>
          <a:p>
            <a:pPr lvl="1"/>
            <a:r>
              <a:rPr lang="en-US" altLang="en-US" sz="2400" dirty="0">
                <a:latin typeface="+mn-lt"/>
              </a:rPr>
              <a:t>Ensuring that Data Storage meets the query requirements efficiently.</a:t>
            </a:r>
          </a:p>
          <a:p>
            <a:pPr lvl="1"/>
            <a:r>
              <a:rPr lang="en-US" altLang="en-US" sz="2400" dirty="0">
                <a:latin typeface="+mn-lt"/>
              </a:rPr>
              <a:t>Giving full consideration to the environment in which the data warehouse resides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73321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Data </a:t>
            </a:r>
            <a:r>
              <a:rPr lang="en-US" altLang="en-US" dirty="0" smtClean="0"/>
              <a:t>Acquisition </a:t>
            </a:r>
            <a:r>
              <a:rPr lang="en-US" altLang="en-US" sz="2000" b="0" dirty="0"/>
              <a:t>(1 of 2)</a:t>
            </a:r>
            <a:endParaRPr lang="en-US" sz="2000" dirty="0"/>
          </a:p>
        </p:txBody>
      </p:sp>
      <p:sp>
        <p:nvSpPr>
          <p:cNvPr id="3" name="Text Placeholder 2"/>
          <p:cNvSpPr>
            <a:spLocks noGrp="1"/>
          </p:cNvSpPr>
          <p:nvPr>
            <p:ph type="body" idx="1"/>
          </p:nvPr>
        </p:nvSpPr>
        <p:spPr/>
        <p:txBody>
          <a:bodyPr/>
          <a:lstStyle/>
          <a:p>
            <a:r>
              <a:rPr lang="en-US" altLang="en-US" sz="2400" dirty="0">
                <a:latin typeface="+mn-lt"/>
              </a:rPr>
              <a:t>Acquisition of data for the warehouse</a:t>
            </a:r>
          </a:p>
          <a:p>
            <a:pPr lvl="1"/>
            <a:r>
              <a:rPr lang="en-US" altLang="en-US" sz="2400" dirty="0">
                <a:latin typeface="+mn-lt"/>
              </a:rPr>
              <a:t>The data must be extracted from multiple, heterogeneous sources.</a:t>
            </a:r>
          </a:p>
          <a:p>
            <a:pPr lvl="1"/>
            <a:r>
              <a:rPr lang="en-US" altLang="en-US" sz="2400" dirty="0">
                <a:latin typeface="+mn-lt"/>
              </a:rPr>
              <a:t>Data must be formatted for consistency within the warehouse.</a:t>
            </a:r>
          </a:p>
          <a:p>
            <a:pPr lvl="1"/>
            <a:r>
              <a:rPr lang="en-US" altLang="en-US" sz="2400" dirty="0">
                <a:latin typeface="+mn-lt"/>
              </a:rPr>
              <a:t>The data must be cleaned to ensure validity.</a:t>
            </a:r>
          </a:p>
          <a:p>
            <a:pPr lvl="2"/>
            <a:r>
              <a:rPr lang="en-US" altLang="en-US" sz="2400" dirty="0">
                <a:latin typeface="+mn-lt"/>
              </a:rPr>
              <a:t>Difficult to automate cleaning process.</a:t>
            </a:r>
          </a:p>
          <a:p>
            <a:pPr lvl="2"/>
            <a:r>
              <a:rPr lang="en-US" altLang="en-US" sz="2400" dirty="0">
                <a:latin typeface="+mn-lt"/>
              </a:rPr>
              <a:t>Back flushing: refers to upgrading the source data by returning </a:t>
            </a:r>
            <a:r>
              <a:rPr lang="en-US" altLang="en-US" sz="2400" dirty="0" smtClean="0">
                <a:latin typeface="+mn-lt"/>
              </a:rPr>
              <a:t>cleaned </a:t>
            </a:r>
            <a:r>
              <a:rPr lang="en-US" altLang="en-US" sz="2400" dirty="0">
                <a:latin typeface="+mn-lt"/>
              </a:rPr>
              <a:t>data</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2539810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Data </a:t>
            </a:r>
            <a:r>
              <a:rPr lang="en-US" altLang="en-US" dirty="0" smtClean="0"/>
              <a:t>Acquisition </a:t>
            </a:r>
            <a:r>
              <a:rPr lang="en-US" altLang="en-US" sz="2000" b="0" dirty="0" smtClean="0"/>
              <a:t>(2 </a:t>
            </a:r>
            <a:r>
              <a:rPr lang="en-US" altLang="en-US" sz="2000" b="0" dirty="0"/>
              <a:t>of 2)</a:t>
            </a:r>
            <a:endParaRPr lang="en-US" sz="2000" dirty="0"/>
          </a:p>
        </p:txBody>
      </p:sp>
      <p:sp>
        <p:nvSpPr>
          <p:cNvPr id="3" name="Text Placeholder 2"/>
          <p:cNvSpPr>
            <a:spLocks noGrp="1"/>
          </p:cNvSpPr>
          <p:nvPr>
            <p:ph type="body" idx="1"/>
          </p:nvPr>
        </p:nvSpPr>
        <p:spPr/>
        <p:txBody>
          <a:bodyPr/>
          <a:lstStyle/>
          <a:p>
            <a:pPr lvl="1"/>
            <a:r>
              <a:rPr lang="en-US" altLang="en-US" sz="2400" dirty="0" smtClean="0">
                <a:latin typeface="+mn-lt"/>
              </a:rPr>
              <a:t>The </a:t>
            </a:r>
            <a:r>
              <a:rPr lang="en-US" altLang="en-US" sz="2400" dirty="0">
                <a:latin typeface="+mn-lt"/>
              </a:rPr>
              <a:t>data must be fitted into the data model of the warehouse. Data may have to be converted from its source model into a multi-dimensional format.</a:t>
            </a:r>
          </a:p>
          <a:p>
            <a:pPr lvl="1"/>
            <a:r>
              <a:rPr lang="en-US" altLang="en-US" sz="2400" dirty="0">
                <a:latin typeface="+mn-lt"/>
              </a:rPr>
              <a:t>The data must be loaded into the warehouse.</a:t>
            </a:r>
          </a:p>
          <a:p>
            <a:pPr lvl="2"/>
            <a:r>
              <a:rPr lang="en-US" altLang="en-US" sz="2400" dirty="0">
                <a:latin typeface="+mn-lt"/>
              </a:rPr>
              <a:t>Proper design for refresh policy should be considered.</a:t>
            </a:r>
          </a:p>
          <a:p>
            <a:pPr lvl="2"/>
            <a:r>
              <a:rPr lang="en-US" altLang="en-US" sz="2400" dirty="0">
                <a:latin typeface="+mn-lt"/>
              </a:rPr>
              <a:t>Data may come from different systems, language areas and time-zones</a:t>
            </a:r>
            <a:r>
              <a:rPr lang="en-US" altLang="en-US" sz="2400" dirty="0" smtClean="0">
                <a:latin typeface="+mn-lt"/>
              </a:rPr>
              <a:t>.</a:t>
            </a:r>
            <a:endParaRPr lang="en-US" altLang="en-US" sz="2400" dirty="0">
              <a:latin typeface="+mn-lt"/>
            </a:endParaRPr>
          </a:p>
          <a:p>
            <a:pPr lvl="2"/>
            <a:r>
              <a:rPr lang="en-US" altLang="en-US" sz="2400" dirty="0">
                <a:latin typeface="+mn-lt"/>
              </a:rPr>
              <a:t>Order of loading is critical and semantic constraints must be obeyed</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345768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Storing Data in a Data </a:t>
            </a:r>
            <a:r>
              <a:rPr lang="en-US" altLang="en-US" dirty="0" smtClean="0"/>
              <a:t>Warehouse</a:t>
            </a:r>
            <a:endParaRPr lang="en-US" dirty="0"/>
          </a:p>
        </p:txBody>
      </p:sp>
      <p:sp>
        <p:nvSpPr>
          <p:cNvPr id="3" name="Text Placeholder 2"/>
          <p:cNvSpPr>
            <a:spLocks noGrp="1"/>
          </p:cNvSpPr>
          <p:nvPr>
            <p:ph type="body" idx="1"/>
          </p:nvPr>
        </p:nvSpPr>
        <p:spPr/>
        <p:txBody>
          <a:bodyPr/>
          <a:lstStyle/>
          <a:p>
            <a:r>
              <a:rPr lang="en-US" altLang="en-US" sz="2400" dirty="0">
                <a:latin typeface="+mn-lt"/>
              </a:rPr>
              <a:t>Storing the data according to the data model of the warehouse</a:t>
            </a:r>
          </a:p>
          <a:p>
            <a:r>
              <a:rPr lang="en-US" altLang="en-US" sz="2400" dirty="0">
                <a:latin typeface="+mn-lt"/>
              </a:rPr>
              <a:t>Creating and maintaining required data structures</a:t>
            </a:r>
          </a:p>
          <a:p>
            <a:r>
              <a:rPr lang="en-US" altLang="en-US" sz="2400" dirty="0">
                <a:latin typeface="+mn-lt"/>
              </a:rPr>
              <a:t>Creating and maintaining appropriate access paths</a:t>
            </a:r>
          </a:p>
          <a:p>
            <a:r>
              <a:rPr lang="en-US" altLang="en-US" sz="2400" dirty="0">
                <a:latin typeface="+mn-lt"/>
              </a:rPr>
              <a:t>Providing for time-variant data as new data are added</a:t>
            </a:r>
          </a:p>
          <a:p>
            <a:r>
              <a:rPr lang="en-US" altLang="en-US" sz="2400" dirty="0">
                <a:latin typeface="+mn-lt"/>
              </a:rPr>
              <a:t>Supporting the updating of warehouse data.</a:t>
            </a:r>
          </a:p>
          <a:p>
            <a:r>
              <a:rPr lang="en-US" altLang="en-US" sz="2400" dirty="0">
                <a:latin typeface="+mn-lt"/>
              </a:rPr>
              <a:t>Refreshing the data</a:t>
            </a:r>
          </a:p>
          <a:p>
            <a:r>
              <a:rPr lang="en-US" altLang="en-US" sz="2400" dirty="0">
                <a:latin typeface="+mn-lt"/>
              </a:rPr>
              <a:t>Purging </a:t>
            </a:r>
            <a:r>
              <a:rPr lang="en-US" altLang="en-US" sz="2400" dirty="0" smtClean="0">
                <a:latin typeface="+mn-lt"/>
              </a:rPr>
              <a:t>data</a:t>
            </a:r>
            <a:endParaRPr lang="en-US" altLang="en-US" sz="2400" dirty="0">
              <a:latin typeface="+mn-lt"/>
            </a:endParaRPr>
          </a:p>
        </p:txBody>
      </p:sp>
    </p:spTree>
    <p:extLst>
      <p:ext uri="{BB962C8B-B14F-4D97-AF65-F5344CB8AC3E}">
        <p14:creationId xmlns:p14="http://schemas.microsoft.com/office/powerpoint/2010/main" val="1589745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000" dirty="0"/>
              <a:t>Introduction, Definitions, and </a:t>
            </a:r>
            <a:r>
              <a:rPr lang="en-US" altLang="en-US" sz="3000" dirty="0" smtClean="0"/>
              <a:t>Terminology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pPr>
              <a:defRPr/>
            </a:pPr>
            <a:r>
              <a:rPr lang="en-US" altLang="en-US" sz="2400" dirty="0">
                <a:latin typeface="+mn-lt"/>
              </a:rPr>
              <a:t>Data Warehouse (</a:t>
            </a:r>
            <a:r>
              <a:rPr lang="en-US" altLang="en-US" sz="2400" dirty="0" smtClean="0">
                <a:latin typeface="+mn-lt"/>
              </a:rPr>
              <a:t>D</a:t>
            </a:r>
            <a:r>
              <a:rPr lang="en-US" altLang="en-US" sz="100" dirty="0" smtClean="0">
                <a:latin typeface="+mn-lt"/>
              </a:rPr>
              <a:t> </a:t>
            </a:r>
            <a:r>
              <a:rPr lang="en-US" altLang="en-US" sz="2400" dirty="0" smtClean="0">
                <a:latin typeface="+mn-lt"/>
              </a:rPr>
              <a:t>W</a:t>
            </a:r>
            <a:r>
              <a:rPr lang="en-US" altLang="en-US" sz="2400" dirty="0">
                <a:latin typeface="+mn-lt"/>
              </a:rPr>
              <a:t>) was proposed as a new type of database management system which would keep no transactional data but only summarized historical information for decision making purposes.</a:t>
            </a:r>
          </a:p>
          <a:p>
            <a:pPr>
              <a:defRPr/>
            </a:pPr>
            <a:r>
              <a:rPr lang="en-US" altLang="en-US" sz="2400" dirty="0" smtClean="0">
                <a:latin typeface="+mn-lt"/>
              </a:rPr>
              <a:t>D</a:t>
            </a:r>
            <a:r>
              <a:rPr lang="en-US" altLang="en-US" sz="100" dirty="0" smtClean="0">
                <a:latin typeface="+mn-lt"/>
              </a:rPr>
              <a:t> </a:t>
            </a:r>
            <a:r>
              <a:rPr lang="en-US" altLang="en-US" sz="2400" dirty="0" smtClean="0">
                <a:latin typeface="+mn-lt"/>
              </a:rPr>
              <a:t>W</a:t>
            </a:r>
            <a:r>
              <a:rPr lang="en-US" altLang="en-US" sz="100" dirty="0" smtClean="0">
                <a:latin typeface="+mn-lt"/>
              </a:rPr>
              <a:t> </a:t>
            </a:r>
            <a:r>
              <a:rPr lang="en-US" altLang="en-US" sz="2400" dirty="0" smtClean="0">
                <a:latin typeface="+mn-lt"/>
              </a:rPr>
              <a:t>s </a:t>
            </a:r>
            <a:r>
              <a:rPr lang="en-US" altLang="en-US" sz="2400" dirty="0">
                <a:latin typeface="+mn-lt"/>
              </a:rPr>
              <a:t>are modeled and structured differently, use different techniques for storage and retrieval and cater to a different set of users.</a:t>
            </a:r>
          </a:p>
          <a:p>
            <a:pPr>
              <a:defRPr/>
            </a:pPr>
            <a:r>
              <a:rPr lang="en-US" altLang="en-US" sz="2400" dirty="0">
                <a:latin typeface="+mn-lt"/>
              </a:rPr>
              <a:t>W. H Inmon characterized a data warehouse as:</a:t>
            </a:r>
          </a:p>
          <a:p>
            <a:pPr lvl="1">
              <a:defRPr/>
            </a:pPr>
            <a:r>
              <a:rPr lang="en-US" altLang="en-US" sz="2400" b="1" dirty="0">
                <a:latin typeface="+mn-lt"/>
              </a:rPr>
              <a:t>“A subject-oriented, integrated, nonvolatile, time-variant collection of data in support of management’s decisions</a:t>
            </a:r>
            <a:r>
              <a:rPr lang="en-US" altLang="en-US" sz="2400" b="1" dirty="0" smtClean="0">
                <a:latin typeface="+mn-lt"/>
              </a:rPr>
              <a:t>.”</a:t>
            </a:r>
            <a:endParaRPr lang="en-US" altLang="en-US" sz="2400" dirty="0">
              <a:latin typeface="+mn-lt"/>
            </a:endParaRPr>
          </a:p>
        </p:txBody>
      </p:sp>
    </p:spTree>
    <p:extLst>
      <p:ext uri="{BB962C8B-B14F-4D97-AF65-F5344CB8AC3E}">
        <p14:creationId xmlns:p14="http://schemas.microsoft.com/office/powerpoint/2010/main" val="283385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a:t>
            </a:r>
            <a:r>
              <a:rPr lang="en-US" altLang="en-US" sz="100" dirty="0" smtClean="0"/>
              <a:t> </a:t>
            </a:r>
            <a:r>
              <a:rPr lang="en-US" altLang="en-US" dirty="0" smtClean="0"/>
              <a:t>W </a:t>
            </a:r>
            <a:r>
              <a:rPr lang="en-US" altLang="en-US" dirty="0"/>
              <a:t>Design Considerations</a:t>
            </a:r>
            <a:endParaRPr lang="en-US" dirty="0"/>
          </a:p>
        </p:txBody>
      </p:sp>
      <p:sp>
        <p:nvSpPr>
          <p:cNvPr id="3" name="Text Placeholder 2"/>
          <p:cNvSpPr>
            <a:spLocks noGrp="1"/>
          </p:cNvSpPr>
          <p:nvPr>
            <p:ph type="body" idx="1"/>
          </p:nvPr>
        </p:nvSpPr>
        <p:spPr/>
        <p:txBody>
          <a:bodyPr/>
          <a:lstStyle/>
          <a:p>
            <a:r>
              <a:rPr lang="en-US" altLang="en-US" sz="2000" dirty="0">
                <a:latin typeface="+mn-lt"/>
              </a:rPr>
              <a:t>Usage projections</a:t>
            </a:r>
          </a:p>
          <a:p>
            <a:r>
              <a:rPr lang="en-US" altLang="en-US" sz="2000" dirty="0">
                <a:latin typeface="+mn-lt"/>
              </a:rPr>
              <a:t>The fit of the data model</a:t>
            </a:r>
          </a:p>
          <a:p>
            <a:r>
              <a:rPr lang="en-US" altLang="en-US" sz="2000" dirty="0">
                <a:latin typeface="+mn-lt"/>
              </a:rPr>
              <a:t>Characteristics of available resources</a:t>
            </a:r>
          </a:p>
          <a:p>
            <a:r>
              <a:rPr lang="en-US" altLang="en-US" sz="2000" dirty="0">
                <a:latin typeface="+mn-lt"/>
              </a:rPr>
              <a:t>Design of the metadata component</a:t>
            </a:r>
          </a:p>
          <a:p>
            <a:r>
              <a:rPr lang="en-US" altLang="en-US" sz="2000" dirty="0">
                <a:latin typeface="+mn-lt"/>
              </a:rPr>
              <a:t>Modular component design</a:t>
            </a:r>
          </a:p>
          <a:p>
            <a:r>
              <a:rPr lang="en-US" altLang="en-US" sz="2000" dirty="0">
                <a:latin typeface="+mn-lt"/>
              </a:rPr>
              <a:t>Design for manageability and change</a:t>
            </a:r>
          </a:p>
          <a:p>
            <a:r>
              <a:rPr lang="en-US" altLang="en-US" sz="2000" dirty="0">
                <a:latin typeface="+mn-lt"/>
              </a:rPr>
              <a:t>Considerations of distributed and parallel architecture</a:t>
            </a:r>
          </a:p>
          <a:p>
            <a:pPr lvl="1"/>
            <a:r>
              <a:rPr lang="en-US" altLang="en-US" sz="2000" dirty="0">
                <a:latin typeface="+mn-lt"/>
              </a:rPr>
              <a:t>Distributed </a:t>
            </a:r>
            <a:r>
              <a:rPr lang="en-US" altLang="en-US" sz="2000" dirty="0" smtClean="0">
                <a:latin typeface="+mn-lt"/>
              </a:rPr>
              <a:t>D</a:t>
            </a:r>
            <a:r>
              <a:rPr lang="en-US" altLang="en-US" sz="100" dirty="0" smtClean="0">
                <a:latin typeface="+mn-lt"/>
              </a:rPr>
              <a:t> </a:t>
            </a:r>
            <a:r>
              <a:rPr lang="en-US" altLang="en-US" sz="2000" dirty="0" smtClean="0">
                <a:latin typeface="+mn-lt"/>
              </a:rPr>
              <a:t>W</a:t>
            </a:r>
            <a:r>
              <a:rPr lang="en-US" altLang="en-US" sz="100" dirty="0" smtClean="0">
                <a:latin typeface="+mn-lt"/>
              </a:rPr>
              <a:t> </a:t>
            </a:r>
            <a:r>
              <a:rPr lang="en-US" altLang="en-US" sz="2000" dirty="0" smtClean="0">
                <a:latin typeface="+mn-lt"/>
              </a:rPr>
              <a:t>s</a:t>
            </a:r>
            <a:r>
              <a:rPr lang="en-US" altLang="en-US" sz="2000" dirty="0">
                <a:latin typeface="+mn-lt"/>
              </a:rPr>
              <a:t>: Replication, Partitioning, Communication, Consistency </a:t>
            </a:r>
            <a:r>
              <a:rPr lang="en-US" altLang="en-US" sz="2000" dirty="0" smtClean="0">
                <a:latin typeface="+mn-lt"/>
              </a:rPr>
              <a:t>issues</a:t>
            </a:r>
            <a:endParaRPr lang="en-US" altLang="en-US" sz="2000" dirty="0">
              <a:latin typeface="+mn-lt"/>
            </a:endParaRPr>
          </a:p>
          <a:p>
            <a:pPr lvl="1"/>
            <a:r>
              <a:rPr lang="en-US" altLang="en-US" sz="2000" dirty="0">
                <a:latin typeface="+mn-lt"/>
              </a:rPr>
              <a:t>Federated </a:t>
            </a:r>
            <a:r>
              <a:rPr lang="en-US" altLang="en-US" sz="2000" dirty="0" smtClean="0">
                <a:latin typeface="+mn-lt"/>
              </a:rPr>
              <a:t>D</a:t>
            </a:r>
            <a:r>
              <a:rPr lang="en-US" altLang="en-US" sz="100" dirty="0" smtClean="0">
                <a:latin typeface="+mn-lt"/>
              </a:rPr>
              <a:t> </a:t>
            </a:r>
            <a:r>
              <a:rPr lang="en-US" altLang="en-US" sz="2000" dirty="0" smtClean="0">
                <a:latin typeface="+mn-lt"/>
              </a:rPr>
              <a:t>W</a:t>
            </a:r>
            <a:r>
              <a:rPr lang="en-US" altLang="en-US" sz="100" dirty="0" smtClean="0">
                <a:latin typeface="+mn-lt"/>
              </a:rPr>
              <a:t> </a:t>
            </a:r>
            <a:r>
              <a:rPr lang="en-US" altLang="en-US" sz="2000" dirty="0" smtClean="0">
                <a:latin typeface="+mn-lt"/>
              </a:rPr>
              <a:t>s </a:t>
            </a:r>
            <a:r>
              <a:rPr lang="en-US" altLang="en-US" sz="2000" dirty="0">
                <a:latin typeface="+mn-lt"/>
              </a:rPr>
              <a:t>: Decentralized federation of autonomous </a:t>
            </a:r>
            <a:r>
              <a:rPr lang="en-US" altLang="en-US" sz="2000" dirty="0" smtClean="0">
                <a:latin typeface="+mn-lt"/>
              </a:rPr>
              <a:t>D</a:t>
            </a:r>
            <a:r>
              <a:rPr lang="en-US" altLang="en-US" sz="100" dirty="0" smtClean="0">
                <a:latin typeface="+mn-lt"/>
              </a:rPr>
              <a:t> </a:t>
            </a:r>
            <a:r>
              <a:rPr lang="en-US" altLang="en-US" sz="2000" dirty="0" smtClean="0">
                <a:latin typeface="+mn-lt"/>
              </a:rPr>
              <a:t>W</a:t>
            </a:r>
            <a:r>
              <a:rPr lang="en-US" altLang="en-US" sz="100" dirty="0" smtClean="0">
                <a:latin typeface="+mn-lt"/>
              </a:rPr>
              <a:t> </a:t>
            </a:r>
            <a:r>
              <a:rPr lang="en-US" altLang="en-US" sz="2000" dirty="0" smtClean="0">
                <a:latin typeface="+mn-lt"/>
              </a:rPr>
              <a:t>s.</a:t>
            </a:r>
            <a:endParaRPr lang="en-US" altLang="en-US" sz="2000" dirty="0">
              <a:latin typeface="+mn-lt"/>
            </a:endParaRPr>
          </a:p>
        </p:txBody>
      </p:sp>
    </p:spTree>
    <p:extLst>
      <p:ext uri="{BB962C8B-B14F-4D97-AF65-F5344CB8AC3E}">
        <p14:creationId xmlns:p14="http://schemas.microsoft.com/office/powerpoint/2010/main" val="2867130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Metadata Repositories</a:t>
            </a:r>
            <a:endParaRPr lang="en-US" dirty="0"/>
          </a:p>
        </p:txBody>
      </p:sp>
      <p:sp>
        <p:nvSpPr>
          <p:cNvPr id="3" name="Text Placeholder 2"/>
          <p:cNvSpPr>
            <a:spLocks noGrp="1"/>
          </p:cNvSpPr>
          <p:nvPr>
            <p:ph type="body" idx="1"/>
          </p:nvPr>
        </p:nvSpPr>
        <p:spPr/>
        <p:txBody>
          <a:bodyPr/>
          <a:lstStyle/>
          <a:p>
            <a:pPr>
              <a:defRPr/>
            </a:pPr>
            <a:r>
              <a:rPr lang="en-US" sz="2400" dirty="0">
                <a:latin typeface="+mn-lt"/>
              </a:rPr>
              <a:t>The </a:t>
            </a:r>
            <a:r>
              <a:rPr lang="en-US" sz="2400" b="1" dirty="0">
                <a:latin typeface="+mn-lt"/>
              </a:rPr>
              <a:t>metadata repository</a:t>
            </a:r>
            <a:r>
              <a:rPr lang="en-US" sz="2400" dirty="0">
                <a:latin typeface="+mn-lt"/>
              </a:rPr>
              <a:t> is a key data warehouse component. It includes both technical and business metadata</a:t>
            </a:r>
            <a:r>
              <a:rPr lang="en-US" altLang="en-US" sz="2400" dirty="0">
                <a:latin typeface="+mn-lt"/>
              </a:rPr>
              <a:t>.</a:t>
            </a:r>
          </a:p>
          <a:p>
            <a:pPr lvl="1">
              <a:defRPr/>
            </a:pPr>
            <a:r>
              <a:rPr lang="en-US" sz="2400" b="1" dirty="0">
                <a:latin typeface="+mn-lt"/>
              </a:rPr>
              <a:t>technical metadata</a:t>
            </a:r>
            <a:r>
              <a:rPr lang="en-US" sz="2400" dirty="0">
                <a:latin typeface="+mn-lt"/>
              </a:rPr>
              <a:t>, covers details of acquisition, processing, storage structures, data descriptions, warehouse operations and maintenance, and access </a:t>
            </a:r>
            <a:r>
              <a:rPr lang="en-US" sz="2400" dirty="0" smtClean="0">
                <a:latin typeface="+mn-lt"/>
              </a:rPr>
              <a:t>support.</a:t>
            </a:r>
            <a:endParaRPr lang="en-US" altLang="en-US" sz="2400" dirty="0">
              <a:latin typeface="+mn-lt"/>
            </a:endParaRPr>
          </a:p>
          <a:p>
            <a:pPr lvl="1">
              <a:defRPr/>
            </a:pPr>
            <a:r>
              <a:rPr lang="en-US" sz="2400" b="1" dirty="0">
                <a:latin typeface="+mn-lt"/>
              </a:rPr>
              <a:t>business metadata</a:t>
            </a:r>
            <a:r>
              <a:rPr lang="en-US" sz="2400" dirty="0">
                <a:latin typeface="+mn-lt"/>
              </a:rPr>
              <a:t>, includes the relevant business rules and organizational details supporting the warehouse</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835702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Functionality of Data Warehouses</a:t>
            </a:r>
            <a:endParaRPr lang="en-US" dirty="0"/>
          </a:p>
        </p:txBody>
      </p:sp>
      <p:sp>
        <p:nvSpPr>
          <p:cNvPr id="3" name="Text Placeholder 2"/>
          <p:cNvSpPr>
            <a:spLocks noGrp="1"/>
          </p:cNvSpPr>
          <p:nvPr>
            <p:ph type="body" idx="1"/>
          </p:nvPr>
        </p:nvSpPr>
        <p:spPr/>
        <p:txBody>
          <a:bodyPr/>
          <a:lstStyle/>
          <a:p>
            <a:r>
              <a:rPr lang="en-US" altLang="en-US" sz="2000" dirty="0">
                <a:latin typeface="+mn-lt"/>
              </a:rPr>
              <a:t>We already presented operations of Pivot, Roll-up, Drill-down, etc.</a:t>
            </a:r>
          </a:p>
          <a:p>
            <a:r>
              <a:rPr lang="en-US" altLang="en-US" sz="2000" dirty="0">
                <a:latin typeface="+mn-lt"/>
              </a:rPr>
              <a:t>Other functions </a:t>
            </a:r>
            <a:r>
              <a:rPr lang="en-US" altLang="en-US" sz="2000" dirty="0" smtClean="0">
                <a:latin typeface="+mn-lt"/>
              </a:rPr>
              <a:t>include-</a:t>
            </a:r>
            <a:endParaRPr lang="en-US" altLang="en-US" sz="2000" dirty="0">
              <a:latin typeface="+mn-lt"/>
            </a:endParaRPr>
          </a:p>
          <a:p>
            <a:pPr lvl="1"/>
            <a:r>
              <a:rPr lang="en-US" altLang="en-US" sz="2000" dirty="0">
                <a:latin typeface="+mn-lt"/>
              </a:rPr>
              <a:t>intersection and union of indexes</a:t>
            </a:r>
          </a:p>
          <a:p>
            <a:pPr lvl="1"/>
            <a:r>
              <a:rPr lang="en-US" altLang="en-US" sz="2000" dirty="0" smtClean="0">
                <a:latin typeface="+mn-lt"/>
              </a:rPr>
              <a:t>S</a:t>
            </a:r>
            <a:r>
              <a:rPr lang="en-US" altLang="en-US" sz="100" dirty="0" smtClean="0">
                <a:latin typeface="+mn-lt"/>
              </a:rPr>
              <a:t> </a:t>
            </a:r>
            <a:r>
              <a:rPr lang="en-US" altLang="en-US" sz="2000" dirty="0" smtClean="0">
                <a:latin typeface="+mn-lt"/>
              </a:rPr>
              <a:t>Q</a:t>
            </a:r>
            <a:r>
              <a:rPr lang="en-US" altLang="en-US" sz="100" dirty="0" smtClean="0">
                <a:latin typeface="+mn-lt"/>
              </a:rPr>
              <a:t> </a:t>
            </a:r>
            <a:r>
              <a:rPr lang="en-US" altLang="en-US" sz="2000" dirty="0" smtClean="0">
                <a:latin typeface="+mn-lt"/>
              </a:rPr>
              <a:t>L </a:t>
            </a:r>
            <a:r>
              <a:rPr lang="en-US" altLang="en-US" sz="2000" dirty="0">
                <a:latin typeface="+mn-lt"/>
              </a:rPr>
              <a:t>extensions for aggregation</a:t>
            </a:r>
          </a:p>
          <a:p>
            <a:pPr lvl="1"/>
            <a:r>
              <a:rPr lang="en-US" altLang="en-US" sz="2000" dirty="0">
                <a:latin typeface="+mn-lt"/>
              </a:rPr>
              <a:t>Advanced join techniques for star schemas</a:t>
            </a:r>
          </a:p>
          <a:p>
            <a:r>
              <a:rPr lang="en-US" altLang="en-US" sz="2000" dirty="0">
                <a:latin typeface="+mn-lt"/>
              </a:rPr>
              <a:t>Among </a:t>
            </a:r>
            <a:r>
              <a:rPr lang="en-US" altLang="en-US" sz="2000" dirty="0" smtClean="0">
                <a:latin typeface="+mn-lt"/>
              </a:rPr>
              <a:t>O</a:t>
            </a:r>
            <a:r>
              <a:rPr lang="en-US" altLang="en-US" sz="100" dirty="0" smtClean="0">
                <a:latin typeface="+mn-lt"/>
              </a:rPr>
              <a:t> </a:t>
            </a:r>
            <a:r>
              <a:rPr lang="en-US" altLang="en-US" sz="2000" dirty="0" smtClean="0">
                <a:latin typeface="+mn-lt"/>
              </a:rPr>
              <a:t>L</a:t>
            </a:r>
            <a:r>
              <a:rPr lang="en-US" altLang="en-US" sz="100" dirty="0" smtClean="0">
                <a:latin typeface="+mn-lt"/>
              </a:rPr>
              <a:t> </a:t>
            </a:r>
            <a:r>
              <a:rPr lang="en-US" altLang="en-US" sz="2000" dirty="0" smtClean="0">
                <a:latin typeface="+mn-lt"/>
              </a:rPr>
              <a:t>A</a:t>
            </a:r>
            <a:r>
              <a:rPr lang="en-US" altLang="en-US" sz="100" dirty="0" smtClean="0">
                <a:latin typeface="+mn-lt"/>
              </a:rPr>
              <a:t> </a:t>
            </a:r>
            <a:r>
              <a:rPr lang="en-US" altLang="en-US" sz="2000" dirty="0" smtClean="0">
                <a:latin typeface="+mn-lt"/>
              </a:rPr>
              <a:t>P </a:t>
            </a:r>
            <a:r>
              <a:rPr lang="en-US" altLang="en-US" sz="2000" dirty="0">
                <a:latin typeface="+mn-lt"/>
              </a:rPr>
              <a:t>functions, we have:</a:t>
            </a:r>
          </a:p>
          <a:p>
            <a:pPr lvl="1"/>
            <a:r>
              <a:rPr lang="en-US" altLang="en-US" sz="2000" dirty="0" smtClean="0">
                <a:latin typeface="+mn-lt"/>
              </a:rPr>
              <a:t>R</a:t>
            </a:r>
            <a:r>
              <a:rPr lang="en-US" altLang="en-US" sz="100" dirty="0" smtClean="0">
                <a:latin typeface="+mn-lt"/>
              </a:rPr>
              <a:t> </a:t>
            </a:r>
            <a:r>
              <a:rPr lang="en-US" altLang="en-US" sz="2000" dirty="0" smtClean="0">
                <a:latin typeface="+mn-lt"/>
              </a:rPr>
              <a:t>O</a:t>
            </a:r>
            <a:r>
              <a:rPr lang="en-US" altLang="en-US" sz="100" dirty="0" smtClean="0">
                <a:latin typeface="+mn-lt"/>
              </a:rPr>
              <a:t> </a:t>
            </a:r>
            <a:r>
              <a:rPr lang="en-US" altLang="en-US" sz="2000" dirty="0" smtClean="0">
                <a:latin typeface="+mn-lt"/>
              </a:rPr>
              <a:t>L</a:t>
            </a:r>
            <a:r>
              <a:rPr lang="en-US" altLang="en-US" sz="100" dirty="0" smtClean="0">
                <a:latin typeface="+mn-lt"/>
              </a:rPr>
              <a:t> </a:t>
            </a:r>
            <a:r>
              <a:rPr lang="en-US" altLang="en-US" sz="2000" dirty="0" smtClean="0">
                <a:latin typeface="+mn-lt"/>
              </a:rPr>
              <a:t>A</a:t>
            </a:r>
            <a:r>
              <a:rPr lang="en-US" altLang="en-US" sz="100" dirty="0" smtClean="0">
                <a:latin typeface="+mn-lt"/>
              </a:rPr>
              <a:t> </a:t>
            </a:r>
            <a:r>
              <a:rPr lang="en-US" altLang="en-US" sz="2000" dirty="0" smtClean="0">
                <a:latin typeface="+mn-lt"/>
              </a:rPr>
              <a:t>P </a:t>
            </a:r>
            <a:r>
              <a:rPr lang="en-US" altLang="en-US" sz="2000" dirty="0">
                <a:latin typeface="+mn-lt"/>
              </a:rPr>
              <a:t>: Relational </a:t>
            </a:r>
            <a:r>
              <a:rPr lang="en-US" altLang="en-US" sz="2000" dirty="0" smtClean="0">
                <a:latin typeface="+mn-lt"/>
              </a:rPr>
              <a:t>O</a:t>
            </a:r>
            <a:r>
              <a:rPr lang="en-US" altLang="en-US" sz="100" dirty="0" smtClean="0">
                <a:latin typeface="+mn-lt"/>
              </a:rPr>
              <a:t> </a:t>
            </a:r>
            <a:r>
              <a:rPr lang="en-US" altLang="en-US" sz="2000" dirty="0" smtClean="0">
                <a:latin typeface="+mn-lt"/>
              </a:rPr>
              <a:t>L</a:t>
            </a:r>
            <a:r>
              <a:rPr lang="en-US" altLang="en-US" sz="100" dirty="0" smtClean="0">
                <a:latin typeface="+mn-lt"/>
              </a:rPr>
              <a:t> </a:t>
            </a:r>
            <a:r>
              <a:rPr lang="en-US" altLang="en-US" sz="2000" dirty="0" smtClean="0">
                <a:latin typeface="+mn-lt"/>
              </a:rPr>
              <a:t>A</a:t>
            </a:r>
            <a:r>
              <a:rPr lang="en-US" altLang="en-US" sz="100" dirty="0" smtClean="0">
                <a:latin typeface="+mn-lt"/>
              </a:rPr>
              <a:t> </a:t>
            </a:r>
            <a:r>
              <a:rPr lang="en-US" altLang="en-US" sz="2000" dirty="0" smtClean="0">
                <a:latin typeface="+mn-lt"/>
              </a:rPr>
              <a:t>P </a:t>
            </a:r>
            <a:r>
              <a:rPr lang="en-US" altLang="en-US" sz="2000" dirty="0">
                <a:latin typeface="+mn-lt"/>
              </a:rPr>
              <a:t>– keeping </a:t>
            </a:r>
            <a:r>
              <a:rPr lang="en-US" altLang="en-US" sz="2000" dirty="0" smtClean="0">
                <a:latin typeface="+mn-lt"/>
              </a:rPr>
              <a:t>D</a:t>
            </a:r>
            <a:r>
              <a:rPr lang="en-US" altLang="en-US" sz="100" dirty="0" smtClean="0">
                <a:latin typeface="+mn-lt"/>
              </a:rPr>
              <a:t> </a:t>
            </a:r>
            <a:r>
              <a:rPr lang="en-US" altLang="en-US" sz="2000" dirty="0" smtClean="0">
                <a:latin typeface="+mn-lt"/>
              </a:rPr>
              <a:t>W </a:t>
            </a:r>
            <a:r>
              <a:rPr lang="en-US" altLang="en-US" sz="2000" dirty="0">
                <a:latin typeface="+mn-lt"/>
              </a:rPr>
              <a:t>as a relational </a:t>
            </a:r>
            <a:r>
              <a:rPr lang="en-US" altLang="en-US" sz="2000" dirty="0" smtClean="0">
                <a:latin typeface="+mn-lt"/>
              </a:rPr>
              <a:t>D</a:t>
            </a:r>
            <a:r>
              <a:rPr lang="en-US" altLang="en-US" sz="100" dirty="0" smtClean="0">
                <a:latin typeface="+mn-lt"/>
              </a:rPr>
              <a:t> </a:t>
            </a:r>
            <a:r>
              <a:rPr lang="en-US" altLang="en-US" sz="2000" dirty="0" smtClean="0">
                <a:latin typeface="+mn-lt"/>
              </a:rPr>
              <a:t>B</a:t>
            </a:r>
            <a:endParaRPr lang="en-US" altLang="en-US" sz="2000" dirty="0">
              <a:latin typeface="+mn-lt"/>
            </a:endParaRPr>
          </a:p>
          <a:p>
            <a:pPr lvl="1"/>
            <a:r>
              <a:rPr lang="en-US" altLang="en-US" sz="2000" dirty="0" smtClean="0">
                <a:latin typeface="+mn-lt"/>
              </a:rPr>
              <a:t>M</a:t>
            </a:r>
            <a:r>
              <a:rPr lang="en-US" altLang="en-US" sz="100" dirty="0" smtClean="0">
                <a:latin typeface="+mn-lt"/>
              </a:rPr>
              <a:t> </a:t>
            </a:r>
            <a:r>
              <a:rPr lang="en-US" altLang="en-US" sz="2000" dirty="0" smtClean="0">
                <a:latin typeface="+mn-lt"/>
              </a:rPr>
              <a:t>O</a:t>
            </a:r>
            <a:r>
              <a:rPr lang="en-US" altLang="en-US" sz="100" dirty="0" smtClean="0">
                <a:latin typeface="+mn-lt"/>
              </a:rPr>
              <a:t> </a:t>
            </a:r>
            <a:r>
              <a:rPr lang="en-US" altLang="en-US" sz="2000" dirty="0" smtClean="0">
                <a:latin typeface="+mn-lt"/>
              </a:rPr>
              <a:t>L</a:t>
            </a:r>
            <a:r>
              <a:rPr lang="en-US" altLang="en-US" sz="100" dirty="0" smtClean="0">
                <a:latin typeface="+mn-lt"/>
              </a:rPr>
              <a:t> </a:t>
            </a:r>
            <a:r>
              <a:rPr lang="en-US" altLang="en-US" sz="2000" dirty="0" smtClean="0">
                <a:latin typeface="+mn-lt"/>
              </a:rPr>
              <a:t>A</a:t>
            </a:r>
            <a:r>
              <a:rPr lang="en-US" altLang="en-US" sz="100" dirty="0" smtClean="0">
                <a:latin typeface="+mn-lt"/>
              </a:rPr>
              <a:t> </a:t>
            </a:r>
            <a:r>
              <a:rPr lang="en-US" altLang="en-US" sz="2000" dirty="0" smtClean="0">
                <a:latin typeface="+mn-lt"/>
              </a:rPr>
              <a:t>P</a:t>
            </a:r>
            <a:r>
              <a:rPr lang="en-US" altLang="en-US" sz="2000" dirty="0">
                <a:latin typeface="+mn-lt"/>
              </a:rPr>
              <a:t>: </a:t>
            </a:r>
            <a:r>
              <a:rPr lang="en-US" altLang="en-US" sz="2000" dirty="0" smtClean="0">
                <a:latin typeface="+mn-lt"/>
              </a:rPr>
              <a:t>O</a:t>
            </a:r>
            <a:r>
              <a:rPr lang="en-US" altLang="en-US" sz="100" dirty="0" smtClean="0">
                <a:latin typeface="+mn-lt"/>
              </a:rPr>
              <a:t> </a:t>
            </a:r>
            <a:r>
              <a:rPr lang="en-US" altLang="en-US" sz="2000" dirty="0" smtClean="0">
                <a:latin typeface="+mn-lt"/>
              </a:rPr>
              <a:t>L</a:t>
            </a:r>
            <a:r>
              <a:rPr lang="en-US" altLang="en-US" sz="100" dirty="0" smtClean="0">
                <a:latin typeface="+mn-lt"/>
              </a:rPr>
              <a:t> </a:t>
            </a:r>
            <a:r>
              <a:rPr lang="en-US" altLang="en-US" sz="2000" dirty="0" smtClean="0">
                <a:latin typeface="+mn-lt"/>
              </a:rPr>
              <a:t>A</a:t>
            </a:r>
            <a:r>
              <a:rPr lang="en-US" altLang="en-US" sz="100" dirty="0" smtClean="0">
                <a:latin typeface="+mn-lt"/>
              </a:rPr>
              <a:t> </a:t>
            </a:r>
            <a:r>
              <a:rPr lang="en-US" altLang="en-US" sz="2000" dirty="0" smtClean="0">
                <a:latin typeface="+mn-lt"/>
              </a:rPr>
              <a:t>P </a:t>
            </a:r>
            <a:r>
              <a:rPr lang="en-US" altLang="en-US" sz="2000" dirty="0">
                <a:latin typeface="+mn-lt"/>
              </a:rPr>
              <a:t>on multidimensional model</a:t>
            </a:r>
          </a:p>
          <a:p>
            <a:pPr lvl="1"/>
            <a:r>
              <a:rPr lang="en-US" altLang="en-US" sz="2000" dirty="0" smtClean="0">
                <a:latin typeface="+mn-lt"/>
              </a:rPr>
              <a:t>H</a:t>
            </a:r>
            <a:r>
              <a:rPr lang="en-US" altLang="en-US" sz="100" dirty="0" smtClean="0">
                <a:latin typeface="+mn-lt"/>
              </a:rPr>
              <a:t> </a:t>
            </a:r>
            <a:r>
              <a:rPr lang="en-US" altLang="en-US" sz="2000" dirty="0" smtClean="0">
                <a:latin typeface="+mn-lt"/>
              </a:rPr>
              <a:t>O</a:t>
            </a:r>
            <a:r>
              <a:rPr lang="en-US" altLang="en-US" sz="100" dirty="0" smtClean="0">
                <a:latin typeface="+mn-lt"/>
              </a:rPr>
              <a:t> </a:t>
            </a:r>
            <a:r>
              <a:rPr lang="en-US" altLang="en-US" sz="2000" dirty="0" smtClean="0">
                <a:latin typeface="+mn-lt"/>
              </a:rPr>
              <a:t>L</a:t>
            </a:r>
            <a:r>
              <a:rPr lang="en-US" altLang="en-US" sz="100" dirty="0" smtClean="0">
                <a:latin typeface="+mn-lt"/>
              </a:rPr>
              <a:t> </a:t>
            </a:r>
            <a:r>
              <a:rPr lang="en-US" altLang="en-US" sz="2000" dirty="0" smtClean="0">
                <a:latin typeface="+mn-lt"/>
              </a:rPr>
              <a:t>A</a:t>
            </a:r>
            <a:r>
              <a:rPr lang="en-US" altLang="en-US" sz="100" dirty="0" smtClean="0">
                <a:latin typeface="+mn-lt"/>
              </a:rPr>
              <a:t> </a:t>
            </a:r>
            <a:r>
              <a:rPr lang="en-US" altLang="en-US" sz="2000" dirty="0" smtClean="0">
                <a:latin typeface="+mn-lt"/>
              </a:rPr>
              <a:t>P</a:t>
            </a:r>
            <a:r>
              <a:rPr lang="en-US" altLang="en-US" sz="2000" dirty="0">
                <a:latin typeface="+mn-lt"/>
              </a:rPr>
              <a:t>: Hybrid </a:t>
            </a:r>
            <a:r>
              <a:rPr lang="en-US" altLang="en-US" sz="2000" dirty="0" smtClean="0">
                <a:latin typeface="+mn-lt"/>
              </a:rPr>
              <a:t>O</a:t>
            </a:r>
            <a:r>
              <a:rPr lang="en-US" altLang="en-US" sz="100" dirty="0" smtClean="0">
                <a:latin typeface="+mn-lt"/>
              </a:rPr>
              <a:t> </a:t>
            </a:r>
            <a:r>
              <a:rPr lang="en-US" altLang="en-US" sz="2000" dirty="0" smtClean="0">
                <a:latin typeface="+mn-lt"/>
              </a:rPr>
              <a:t>L</a:t>
            </a:r>
            <a:r>
              <a:rPr lang="en-US" altLang="en-US" sz="100" dirty="0" smtClean="0">
                <a:latin typeface="+mn-lt"/>
              </a:rPr>
              <a:t> </a:t>
            </a:r>
            <a:r>
              <a:rPr lang="en-US" altLang="en-US" sz="2000" dirty="0" smtClean="0">
                <a:latin typeface="+mn-lt"/>
              </a:rPr>
              <a:t>A</a:t>
            </a:r>
            <a:r>
              <a:rPr lang="en-US" altLang="en-US" sz="100" dirty="0" smtClean="0">
                <a:latin typeface="+mn-lt"/>
              </a:rPr>
              <a:t> </a:t>
            </a:r>
            <a:r>
              <a:rPr lang="en-US" altLang="en-US" sz="2000" dirty="0" smtClean="0">
                <a:latin typeface="+mn-lt"/>
              </a:rPr>
              <a:t>P </a:t>
            </a:r>
            <a:r>
              <a:rPr lang="en-US" altLang="en-US" sz="2000" dirty="0">
                <a:latin typeface="+mn-lt"/>
              </a:rPr>
              <a:t>–combines the above two. </a:t>
            </a:r>
            <a:r>
              <a:rPr lang="en-US" altLang="en-US" sz="2000" dirty="0" smtClean="0">
                <a:latin typeface="+mn-lt"/>
              </a:rPr>
              <a:t>H</a:t>
            </a:r>
            <a:r>
              <a:rPr lang="en-US" altLang="en-US" sz="100" dirty="0" smtClean="0">
                <a:latin typeface="+mn-lt"/>
              </a:rPr>
              <a:t> </a:t>
            </a:r>
            <a:r>
              <a:rPr lang="en-US" altLang="en-US" sz="2000" dirty="0" smtClean="0">
                <a:latin typeface="+mn-lt"/>
              </a:rPr>
              <a:t>O</a:t>
            </a:r>
            <a:r>
              <a:rPr lang="en-US" altLang="en-US" sz="100" dirty="0" smtClean="0">
                <a:latin typeface="+mn-lt"/>
              </a:rPr>
              <a:t> </a:t>
            </a:r>
            <a:r>
              <a:rPr lang="en-US" altLang="en-US" sz="2000" dirty="0" smtClean="0">
                <a:latin typeface="+mn-lt"/>
              </a:rPr>
              <a:t>L</a:t>
            </a:r>
            <a:r>
              <a:rPr lang="en-US" altLang="en-US" sz="100" dirty="0" smtClean="0">
                <a:latin typeface="+mn-lt"/>
              </a:rPr>
              <a:t> </a:t>
            </a:r>
            <a:r>
              <a:rPr lang="en-US" altLang="en-US" sz="2000" dirty="0" smtClean="0">
                <a:latin typeface="+mn-lt"/>
              </a:rPr>
              <a:t>A</a:t>
            </a:r>
            <a:r>
              <a:rPr lang="en-US" altLang="en-US" sz="100" dirty="0" smtClean="0">
                <a:latin typeface="+mn-lt"/>
              </a:rPr>
              <a:t> </a:t>
            </a:r>
            <a:r>
              <a:rPr lang="en-US" altLang="en-US" sz="2000" dirty="0" smtClean="0">
                <a:latin typeface="+mn-lt"/>
              </a:rPr>
              <a:t>P </a:t>
            </a:r>
            <a:r>
              <a:rPr lang="en-US" altLang="en-US" sz="2000" dirty="0">
                <a:latin typeface="+mn-lt"/>
              </a:rPr>
              <a:t>can “drill-through” the data to underlying relations</a:t>
            </a:r>
            <a:r>
              <a:rPr lang="en-US" altLang="en-US" sz="2000" dirty="0" smtClean="0">
                <a:latin typeface="+mn-lt"/>
              </a:rPr>
              <a:t>.</a:t>
            </a:r>
            <a:endParaRPr lang="en-US" altLang="en-US" sz="2000" dirty="0">
              <a:latin typeface="+mn-lt"/>
            </a:endParaRPr>
          </a:p>
        </p:txBody>
      </p:sp>
    </p:spTree>
    <p:extLst>
      <p:ext uri="{BB962C8B-B14F-4D97-AF65-F5344CB8AC3E}">
        <p14:creationId xmlns:p14="http://schemas.microsoft.com/office/powerpoint/2010/main" val="3281311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 </a:t>
            </a:r>
            <a:r>
              <a:rPr lang="en-US" dirty="0" smtClean="0"/>
              <a:t>vs Data </a:t>
            </a:r>
            <a:r>
              <a:rPr lang="en-US" dirty="0"/>
              <a:t>Views</a:t>
            </a:r>
          </a:p>
        </p:txBody>
      </p:sp>
      <p:sp>
        <p:nvSpPr>
          <p:cNvPr id="3" name="Text Placeholder 2"/>
          <p:cNvSpPr>
            <a:spLocks noGrp="1"/>
          </p:cNvSpPr>
          <p:nvPr>
            <p:ph type="body" idx="1"/>
          </p:nvPr>
        </p:nvSpPr>
        <p:spPr>
          <a:xfrm>
            <a:off x="457200" y="1600200"/>
            <a:ext cx="8229600" cy="4728029"/>
          </a:xfrm>
        </p:spPr>
        <p:txBody>
          <a:bodyPr/>
          <a:lstStyle/>
          <a:p>
            <a:r>
              <a:rPr lang="en-US" altLang="en-US" sz="1800" dirty="0">
                <a:latin typeface="+mn-lt"/>
              </a:rPr>
              <a:t>Views and data warehouses are alike in that they both have read-only extracts from the databases</a:t>
            </a:r>
            <a:r>
              <a:rPr lang="en-US" altLang="en-US" sz="1800" dirty="0" smtClean="0">
                <a:latin typeface="+mn-lt"/>
              </a:rPr>
              <a:t>.</a:t>
            </a:r>
            <a:endParaRPr lang="en-US" altLang="en-US" sz="1800" dirty="0">
              <a:latin typeface="+mn-lt"/>
            </a:endParaRPr>
          </a:p>
          <a:p>
            <a:r>
              <a:rPr lang="en-US" altLang="en-US" sz="1800" dirty="0">
                <a:latin typeface="+mn-lt"/>
              </a:rPr>
              <a:t>However, data warehouses are different from views in the following ways:</a:t>
            </a:r>
          </a:p>
          <a:p>
            <a:pPr lvl="1"/>
            <a:r>
              <a:rPr lang="en-US" altLang="en-US" sz="1800" dirty="0">
                <a:latin typeface="+mn-lt"/>
              </a:rPr>
              <a:t>Data Warehouses exist as persistent storage instead of being materialized on demand.</a:t>
            </a:r>
          </a:p>
          <a:p>
            <a:pPr lvl="1"/>
            <a:r>
              <a:rPr lang="en-US" altLang="en-US" sz="1800" dirty="0">
                <a:latin typeface="+mn-lt"/>
              </a:rPr>
              <a:t>Data Warehouses are not just relational, but rather multi-dimensional with multiple levels of aggregation.</a:t>
            </a:r>
          </a:p>
          <a:p>
            <a:pPr lvl="1"/>
            <a:r>
              <a:rPr lang="en-US" altLang="en-US" sz="1800" dirty="0">
                <a:latin typeface="+mn-lt"/>
              </a:rPr>
              <a:t>Data Warehouses can be indexed for optimal performance. Views cannot be indexed directly.</a:t>
            </a:r>
          </a:p>
          <a:p>
            <a:pPr lvl="1"/>
            <a:r>
              <a:rPr lang="en-US" altLang="en-US" sz="1800" dirty="0">
                <a:latin typeface="+mn-lt"/>
              </a:rPr>
              <a:t>Data Warehouses provide specific support of functionality.</a:t>
            </a:r>
          </a:p>
          <a:p>
            <a:pPr lvl="1"/>
            <a:r>
              <a:rPr lang="en-US" altLang="en-US" sz="1800" dirty="0">
                <a:latin typeface="+mn-lt"/>
              </a:rPr>
              <a:t>Data Warehouses deals with large volumes of integrated data that is contained generally in more than one database.</a:t>
            </a:r>
          </a:p>
          <a:p>
            <a:pPr lvl="1"/>
            <a:r>
              <a:rPr lang="en-US" altLang="en-US" sz="1800" dirty="0">
                <a:latin typeface="+mn-lt"/>
              </a:rPr>
              <a:t>Data warehouses bring in data periodically from multiple sources via a complex </a:t>
            </a:r>
            <a:r>
              <a:rPr lang="en-US" altLang="en-US" sz="1800" dirty="0" smtClean="0">
                <a:latin typeface="+mn-lt"/>
              </a:rPr>
              <a:t>E</a:t>
            </a:r>
            <a:r>
              <a:rPr lang="en-US" altLang="en-US" sz="100" dirty="0" smtClean="0">
                <a:latin typeface="+mn-lt"/>
              </a:rPr>
              <a:t> </a:t>
            </a:r>
            <a:r>
              <a:rPr lang="en-US" altLang="en-US" sz="1800" dirty="0" smtClean="0">
                <a:latin typeface="+mn-lt"/>
              </a:rPr>
              <a:t>T</a:t>
            </a:r>
            <a:r>
              <a:rPr lang="en-US" altLang="en-US" sz="100" dirty="0" smtClean="0">
                <a:latin typeface="+mn-lt"/>
              </a:rPr>
              <a:t> </a:t>
            </a:r>
            <a:r>
              <a:rPr lang="en-US" altLang="en-US" sz="1800" dirty="0" smtClean="0">
                <a:latin typeface="+mn-lt"/>
              </a:rPr>
              <a:t>L </a:t>
            </a:r>
            <a:r>
              <a:rPr lang="en-US" altLang="en-US" sz="1800" dirty="0">
                <a:latin typeface="+mn-lt"/>
              </a:rPr>
              <a:t>process. Views do not go through cleaning and pruning</a:t>
            </a:r>
            <a:r>
              <a:rPr lang="en-US" altLang="en-US" sz="1800" dirty="0" smtClean="0">
                <a:latin typeface="+mn-lt"/>
              </a:rPr>
              <a:t>.</a:t>
            </a:r>
            <a:endParaRPr lang="en-US" altLang="en-US" sz="1800" dirty="0">
              <a:latin typeface="+mn-lt"/>
            </a:endParaRPr>
          </a:p>
        </p:txBody>
      </p:sp>
    </p:spTree>
    <p:extLst>
      <p:ext uri="{BB962C8B-B14F-4D97-AF65-F5344CB8AC3E}">
        <p14:creationId xmlns:p14="http://schemas.microsoft.com/office/powerpoint/2010/main" val="2451522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Difficulties of Implementing Data Warehouses</a:t>
            </a:r>
          </a:p>
        </p:txBody>
      </p:sp>
      <p:sp>
        <p:nvSpPr>
          <p:cNvPr id="3" name="Text Placeholder 2"/>
          <p:cNvSpPr>
            <a:spLocks noGrp="1"/>
          </p:cNvSpPr>
          <p:nvPr>
            <p:ph type="body" idx="1"/>
          </p:nvPr>
        </p:nvSpPr>
        <p:spPr/>
        <p:txBody>
          <a:bodyPr/>
          <a:lstStyle/>
          <a:p>
            <a:r>
              <a:rPr lang="en-US" altLang="en-US" sz="1800" dirty="0">
                <a:latin typeface="+mn-lt"/>
              </a:rPr>
              <a:t>Lead time is huge in building a data warehouse</a:t>
            </a:r>
          </a:p>
          <a:p>
            <a:pPr lvl="1"/>
            <a:r>
              <a:rPr lang="en-US" altLang="en-US" sz="1800" dirty="0">
                <a:latin typeface="+mn-lt"/>
              </a:rPr>
              <a:t>Potentially it takes years to build and efficiently maintain a data warehouse.</a:t>
            </a:r>
          </a:p>
          <a:p>
            <a:r>
              <a:rPr lang="en-US" altLang="en-US" sz="1800" dirty="0">
                <a:latin typeface="+mn-lt"/>
              </a:rPr>
              <a:t>Both quality and consistency of data as well as master data management are major concerns.</a:t>
            </a:r>
          </a:p>
          <a:p>
            <a:r>
              <a:rPr lang="en-US" altLang="en-US" sz="1800" dirty="0">
                <a:latin typeface="+mn-lt"/>
              </a:rPr>
              <a:t>Revising the usage projections regularly to meet the current requirements.</a:t>
            </a:r>
          </a:p>
          <a:p>
            <a:pPr lvl="1"/>
            <a:r>
              <a:rPr lang="en-US" altLang="en-US" sz="1800" dirty="0">
                <a:latin typeface="+mn-lt"/>
              </a:rPr>
              <a:t>The data warehouse should be designed to accommodate addition and attrition of data sources without major redesign</a:t>
            </a:r>
          </a:p>
          <a:p>
            <a:r>
              <a:rPr lang="en-US" altLang="en-US" sz="1800" dirty="0" smtClean="0">
                <a:latin typeface="+mn-lt"/>
              </a:rPr>
              <a:t>D</a:t>
            </a:r>
            <a:r>
              <a:rPr lang="en-US" altLang="en-US" sz="100" dirty="0" smtClean="0">
                <a:latin typeface="+mn-lt"/>
              </a:rPr>
              <a:t> </a:t>
            </a:r>
            <a:r>
              <a:rPr lang="en-US" altLang="en-US" sz="1800" dirty="0" smtClean="0">
                <a:latin typeface="+mn-lt"/>
              </a:rPr>
              <a:t>W </a:t>
            </a:r>
            <a:r>
              <a:rPr lang="en-US" altLang="en-US" sz="1800" dirty="0">
                <a:latin typeface="+mn-lt"/>
              </a:rPr>
              <a:t>schema and acquisition component must handle the changes in data sources in terms of structure and content.</a:t>
            </a:r>
          </a:p>
          <a:p>
            <a:r>
              <a:rPr lang="en-US" altLang="en-US" sz="1800" dirty="0">
                <a:latin typeface="+mn-lt"/>
              </a:rPr>
              <a:t>Administration of data warehouse would require far broader skills than are needed for a traditional database</a:t>
            </a:r>
            <a:r>
              <a:rPr lang="en-US" altLang="en-US" sz="1800" dirty="0" smtClean="0">
                <a:latin typeface="+mn-lt"/>
              </a:rPr>
              <a:t>.</a:t>
            </a:r>
            <a:endParaRPr lang="en-US" altLang="en-US" sz="1800" dirty="0">
              <a:latin typeface="+mn-lt"/>
            </a:endParaRPr>
          </a:p>
        </p:txBody>
      </p:sp>
    </p:spTree>
    <p:extLst>
      <p:ext uri="{BB962C8B-B14F-4D97-AF65-F5344CB8AC3E}">
        <p14:creationId xmlns:p14="http://schemas.microsoft.com/office/powerpoint/2010/main" val="757769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Open Issues in Data Warehousing</a:t>
            </a:r>
            <a:endParaRPr lang="en-US" dirty="0"/>
          </a:p>
        </p:txBody>
      </p:sp>
      <p:sp>
        <p:nvSpPr>
          <p:cNvPr id="3" name="Text Placeholder 2"/>
          <p:cNvSpPr>
            <a:spLocks noGrp="1"/>
          </p:cNvSpPr>
          <p:nvPr>
            <p:ph type="body" idx="1"/>
          </p:nvPr>
        </p:nvSpPr>
        <p:spPr/>
        <p:txBody>
          <a:bodyPr/>
          <a:lstStyle/>
          <a:p>
            <a:r>
              <a:rPr lang="en-US" altLang="en-US" sz="2000" dirty="0">
                <a:latin typeface="+mn-lt"/>
              </a:rPr>
              <a:t>Data cleaning, indexing, partitioning, and views could be given new attention with perspective to data warehousing.</a:t>
            </a:r>
          </a:p>
          <a:p>
            <a:r>
              <a:rPr lang="en-US" altLang="en-US" sz="2000" dirty="0">
                <a:latin typeface="+mn-lt"/>
              </a:rPr>
              <a:t>Automation </a:t>
            </a:r>
            <a:r>
              <a:rPr lang="en-US" altLang="en-US" sz="2000" dirty="0" smtClean="0">
                <a:latin typeface="+mn-lt"/>
              </a:rPr>
              <a:t>of</a:t>
            </a:r>
            <a:endParaRPr lang="en-US" altLang="en-US" sz="2000" dirty="0">
              <a:latin typeface="+mn-lt"/>
            </a:endParaRPr>
          </a:p>
          <a:p>
            <a:pPr lvl="1"/>
            <a:r>
              <a:rPr lang="en-US" altLang="en-US" sz="2000" dirty="0">
                <a:latin typeface="+mn-lt"/>
              </a:rPr>
              <a:t>data acquisition</a:t>
            </a:r>
          </a:p>
          <a:p>
            <a:pPr lvl="1"/>
            <a:r>
              <a:rPr lang="en-US" altLang="en-US" sz="2000" dirty="0">
                <a:latin typeface="+mn-lt"/>
              </a:rPr>
              <a:t>data quality management</a:t>
            </a:r>
          </a:p>
          <a:p>
            <a:pPr lvl="1"/>
            <a:r>
              <a:rPr lang="en-US" altLang="en-US" sz="2000" dirty="0">
                <a:latin typeface="+mn-lt"/>
              </a:rPr>
              <a:t>selection and construction of access paths and structures</a:t>
            </a:r>
          </a:p>
          <a:p>
            <a:pPr lvl="1"/>
            <a:r>
              <a:rPr lang="en-US" altLang="en-US" sz="2000" dirty="0">
                <a:latin typeface="+mn-lt"/>
              </a:rPr>
              <a:t>self-maintainability</a:t>
            </a:r>
          </a:p>
          <a:p>
            <a:pPr lvl="1"/>
            <a:r>
              <a:rPr lang="en-US" altLang="en-US" sz="2000" dirty="0">
                <a:latin typeface="+mn-lt"/>
              </a:rPr>
              <a:t>functionality and performance optimization</a:t>
            </a:r>
          </a:p>
          <a:p>
            <a:r>
              <a:rPr lang="en-US" altLang="en-US" sz="2000" dirty="0">
                <a:latin typeface="+mn-lt"/>
              </a:rPr>
              <a:t>Incorporating of domain and business rules appropriately into the warehouse creation and maintenance process more intelligently.</a:t>
            </a:r>
          </a:p>
          <a:p>
            <a:r>
              <a:rPr lang="en-US" altLang="en-US" sz="2000" dirty="0">
                <a:latin typeface="+mn-lt"/>
              </a:rPr>
              <a:t>Creating appropriate teams of technical experts that also understand the business</a:t>
            </a:r>
            <a:r>
              <a:rPr lang="en-US" altLang="en-US" sz="2000" dirty="0" smtClean="0">
                <a:latin typeface="+mn-lt"/>
              </a:rPr>
              <a:t>.</a:t>
            </a:r>
            <a:endParaRPr lang="en-US" altLang="en-US" sz="2000" dirty="0">
              <a:latin typeface="+mn-lt"/>
            </a:endParaRPr>
          </a:p>
        </p:txBody>
      </p:sp>
    </p:spTree>
    <p:extLst>
      <p:ext uri="{BB962C8B-B14F-4D97-AF65-F5344CB8AC3E}">
        <p14:creationId xmlns:p14="http://schemas.microsoft.com/office/powerpoint/2010/main" val="2842612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Future of Data </a:t>
            </a:r>
            <a:r>
              <a:rPr lang="en-US" altLang="en-US" dirty="0" smtClean="0"/>
              <a:t>Warehousing </a:t>
            </a:r>
            <a:r>
              <a:rPr lang="en-US" altLang="en-US" sz="2000" b="0" dirty="0"/>
              <a:t>(1 of 2</a:t>
            </a:r>
            <a:r>
              <a:rPr lang="en-US" altLang="en-US" sz="2000" b="0" dirty="0" smtClean="0"/>
              <a:t>)</a:t>
            </a:r>
            <a:endParaRPr lang="en-US" sz="2000" dirty="0"/>
          </a:p>
        </p:txBody>
      </p:sp>
      <p:sp>
        <p:nvSpPr>
          <p:cNvPr id="3" name="Text Placeholder 2"/>
          <p:cNvSpPr>
            <a:spLocks noGrp="1"/>
          </p:cNvSpPr>
          <p:nvPr>
            <p:ph type="body" idx="1"/>
          </p:nvPr>
        </p:nvSpPr>
        <p:spPr>
          <a:xfrm>
            <a:off x="457200" y="1600200"/>
            <a:ext cx="8229600" cy="3189514"/>
          </a:xfrm>
        </p:spPr>
        <p:txBody>
          <a:bodyPr/>
          <a:lstStyle/>
          <a:p>
            <a:pPr>
              <a:defRPr/>
            </a:pPr>
            <a:r>
              <a:rPr lang="en-US" sz="1800" dirty="0">
                <a:latin typeface="+mn-lt"/>
              </a:rPr>
              <a:t>Businesses are getting dissatisfied with the traditional data warehousing techniques and technologies</a:t>
            </a:r>
            <a:r>
              <a:rPr lang="en-US" sz="1800" dirty="0" smtClean="0">
                <a:latin typeface="+mn-lt"/>
              </a:rPr>
              <a:t>.</a:t>
            </a:r>
            <a:endParaRPr lang="en-US" sz="1800" dirty="0">
              <a:latin typeface="+mn-lt"/>
            </a:endParaRPr>
          </a:p>
          <a:p>
            <a:pPr>
              <a:defRPr/>
            </a:pPr>
            <a:r>
              <a:rPr lang="en-US" sz="1800" dirty="0">
                <a:latin typeface="+mn-lt"/>
              </a:rPr>
              <a:t>New analytic requirements are driving new analytic appliances such at </a:t>
            </a:r>
            <a:r>
              <a:rPr lang="en-US" sz="1800" dirty="0" smtClean="0">
                <a:latin typeface="+mn-lt"/>
              </a:rPr>
              <a:t>I</a:t>
            </a:r>
            <a:r>
              <a:rPr lang="en-US" sz="100" dirty="0" smtClean="0">
                <a:latin typeface="+mn-lt"/>
              </a:rPr>
              <a:t> </a:t>
            </a:r>
            <a:r>
              <a:rPr lang="en-US" sz="1800" dirty="0" smtClean="0">
                <a:latin typeface="+mn-lt"/>
              </a:rPr>
              <a:t>B</a:t>
            </a:r>
            <a:r>
              <a:rPr lang="en-US" sz="100" dirty="0" smtClean="0">
                <a:latin typeface="+mn-lt"/>
              </a:rPr>
              <a:t> </a:t>
            </a:r>
            <a:r>
              <a:rPr lang="en-US" sz="1800" dirty="0" smtClean="0">
                <a:latin typeface="+mn-lt"/>
              </a:rPr>
              <a:t>M </a:t>
            </a:r>
            <a:r>
              <a:rPr lang="en-US" sz="1800" dirty="0">
                <a:latin typeface="+mn-lt"/>
              </a:rPr>
              <a:t>Netezza, </a:t>
            </a:r>
            <a:r>
              <a:rPr lang="en-US" sz="1800" dirty="0" smtClean="0">
                <a:latin typeface="+mn-lt"/>
              </a:rPr>
              <a:t>E</a:t>
            </a:r>
            <a:r>
              <a:rPr lang="en-US" sz="100" dirty="0" smtClean="0">
                <a:latin typeface="+mn-lt"/>
              </a:rPr>
              <a:t> </a:t>
            </a:r>
            <a:r>
              <a:rPr lang="en-US" sz="1800" dirty="0" smtClean="0">
                <a:latin typeface="+mn-lt"/>
              </a:rPr>
              <a:t>M</a:t>
            </a:r>
            <a:r>
              <a:rPr lang="en-US" sz="100" dirty="0" smtClean="0">
                <a:latin typeface="+mn-lt"/>
              </a:rPr>
              <a:t> </a:t>
            </a:r>
            <a:r>
              <a:rPr lang="en-US" sz="1800" dirty="0" smtClean="0">
                <a:latin typeface="+mn-lt"/>
              </a:rPr>
              <a:t>C </a:t>
            </a:r>
            <a:r>
              <a:rPr lang="en-US" sz="1800" dirty="0">
                <a:latin typeface="+mn-lt"/>
              </a:rPr>
              <a:t>Greenplum, </a:t>
            </a:r>
            <a:r>
              <a:rPr lang="en-US" sz="1800" dirty="0" smtClean="0">
                <a:latin typeface="+mn-lt"/>
              </a:rPr>
              <a:t>S</a:t>
            </a:r>
            <a:r>
              <a:rPr lang="en-US" sz="100" dirty="0" smtClean="0">
                <a:latin typeface="+mn-lt"/>
              </a:rPr>
              <a:t> </a:t>
            </a:r>
            <a:r>
              <a:rPr lang="en-US" sz="1800" dirty="0" smtClean="0">
                <a:latin typeface="+mn-lt"/>
              </a:rPr>
              <a:t>A</a:t>
            </a:r>
            <a:r>
              <a:rPr lang="en-US" sz="100" dirty="0" smtClean="0">
                <a:latin typeface="+mn-lt"/>
              </a:rPr>
              <a:t> </a:t>
            </a:r>
            <a:r>
              <a:rPr lang="en-US" sz="1800" dirty="0" smtClean="0">
                <a:latin typeface="+mn-lt"/>
              </a:rPr>
              <a:t>P </a:t>
            </a:r>
            <a:r>
              <a:rPr lang="en-US" sz="1800" dirty="0">
                <a:latin typeface="+mn-lt"/>
              </a:rPr>
              <a:t>Hana and ParAccel</a:t>
            </a:r>
            <a:r>
              <a:rPr lang="en-US" sz="1800" dirty="0" smtClean="0">
                <a:latin typeface="+mn-lt"/>
              </a:rPr>
              <a:t>.</a:t>
            </a:r>
            <a:endParaRPr lang="en-US" sz="1800" dirty="0">
              <a:latin typeface="+mn-lt"/>
            </a:endParaRPr>
          </a:p>
          <a:p>
            <a:pPr>
              <a:defRPr/>
            </a:pPr>
            <a:r>
              <a:rPr lang="en-US" sz="1800" dirty="0">
                <a:latin typeface="+mn-lt"/>
              </a:rPr>
              <a:t>Big data analytics have driven Hadoop and other specialized data bases such as graph and key-value stores into the next generation of data warehousing (see Chapter 25 for Big Data technology based on Hadoop</a:t>
            </a:r>
            <a:r>
              <a:rPr lang="en-US" sz="1800" dirty="0" smtClean="0">
                <a:latin typeface="+mn-lt"/>
              </a:rPr>
              <a:t>).</a:t>
            </a:r>
          </a:p>
          <a:p>
            <a:pPr>
              <a:defRPr/>
            </a:pPr>
            <a:r>
              <a:rPr lang="en-US" sz="1800" dirty="0">
                <a:latin typeface="+mn-lt"/>
              </a:rPr>
              <a:t>Data virtualization platforms such as the one from Cisco will enable such Logical Data Warehouses to be built in </a:t>
            </a:r>
            <a:r>
              <a:rPr lang="en-US" sz="1800" dirty="0" smtClean="0">
                <a:latin typeface="+mn-lt"/>
              </a:rPr>
              <a:t>future</a:t>
            </a:r>
            <a:endParaRPr lang="en-US" sz="1800" dirty="0">
              <a:latin typeface="+mn-lt"/>
            </a:endParaRPr>
          </a:p>
        </p:txBody>
      </p:sp>
      <p:sp>
        <p:nvSpPr>
          <p:cNvPr id="4" name="Text Placeholder 3"/>
          <p:cNvSpPr>
            <a:spLocks noGrp="1"/>
          </p:cNvSpPr>
          <p:nvPr>
            <p:ph type="body" idx="2"/>
          </p:nvPr>
        </p:nvSpPr>
        <p:spPr>
          <a:xfrm>
            <a:off x="457200" y="5077264"/>
            <a:ext cx="8229600" cy="728450"/>
          </a:xfrm>
        </p:spPr>
        <p:txBody>
          <a:bodyPr/>
          <a:lstStyle/>
          <a:p>
            <a:pPr marL="0" indent="0">
              <a:buNone/>
            </a:pPr>
            <a:r>
              <a:rPr lang="en-US" sz="1800" dirty="0">
                <a:solidFill>
                  <a:schemeClr val="tx1"/>
                </a:solidFill>
                <a:latin typeface="+mn-lt"/>
              </a:rPr>
              <a:t>See Description of Cisco’s Data Virtualization Platform at </a:t>
            </a:r>
            <a:r>
              <a:rPr lang="en-US" sz="1800" dirty="0">
                <a:solidFill>
                  <a:schemeClr val="tx1"/>
                </a:solidFill>
                <a:latin typeface="+mn-lt"/>
                <a:hlinkClick r:id="rId2" tooltip="http://www.compositesw.com/products-services/data-virtualization-platform/"/>
              </a:rPr>
              <a:t>http://www.compositesw.com/products-services/data-virtualization-platform</a:t>
            </a:r>
            <a:r>
              <a:rPr lang="en-US" sz="1800" dirty="0" smtClean="0">
                <a:solidFill>
                  <a:schemeClr val="tx1"/>
                </a:solidFill>
                <a:latin typeface="+mn-lt"/>
                <a:hlinkClick r:id="rId2" tooltip="http://www.compositesw.com/products-services/data-virtualization-platform/"/>
              </a:rPr>
              <a:t>/</a:t>
            </a:r>
            <a:endParaRPr lang="en-US" sz="1800" dirty="0">
              <a:latin typeface="+mn-lt"/>
            </a:endParaRPr>
          </a:p>
        </p:txBody>
      </p:sp>
    </p:spTree>
    <p:extLst>
      <p:ext uri="{BB962C8B-B14F-4D97-AF65-F5344CB8AC3E}">
        <p14:creationId xmlns:p14="http://schemas.microsoft.com/office/powerpoint/2010/main" val="42737993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2"/>
                </a:solidFill>
              </a:rPr>
              <a:t>Future of Data Warehousing </a:t>
            </a:r>
            <a:r>
              <a:rPr lang="en-US" altLang="en-US" sz="2000" b="0" dirty="0" smtClean="0">
                <a:solidFill>
                  <a:schemeClr val="tx2"/>
                </a:solidFill>
              </a:rPr>
              <a:t>(2 </a:t>
            </a:r>
            <a:r>
              <a:rPr lang="en-US" altLang="en-US" sz="2000" b="0" dirty="0">
                <a:solidFill>
                  <a:schemeClr val="tx2"/>
                </a:solidFill>
              </a:rPr>
              <a:t>of </a:t>
            </a:r>
            <a:r>
              <a:rPr lang="en-US" altLang="en-US" sz="2000" b="0" dirty="0" smtClean="0">
                <a:solidFill>
                  <a:schemeClr val="tx2"/>
                </a:solidFill>
              </a:rPr>
              <a:t>2)</a:t>
            </a:r>
            <a:endParaRPr lang="en-US" dirty="0">
              <a:solidFill>
                <a:schemeClr val="tx2"/>
              </a:solidFill>
            </a:endParaRPr>
          </a:p>
        </p:txBody>
      </p:sp>
      <p:sp>
        <p:nvSpPr>
          <p:cNvPr id="3" name="Text Placeholder 2"/>
          <p:cNvSpPr>
            <a:spLocks noGrp="1"/>
          </p:cNvSpPr>
          <p:nvPr>
            <p:ph type="body" idx="1"/>
          </p:nvPr>
        </p:nvSpPr>
        <p:spPr>
          <a:xfrm>
            <a:off x="457200" y="1600200"/>
            <a:ext cx="8229600" cy="3189514"/>
          </a:xfrm>
        </p:spPr>
        <p:txBody>
          <a:bodyPr/>
          <a:lstStyle/>
          <a:p>
            <a:pPr>
              <a:defRPr/>
            </a:pPr>
            <a:r>
              <a:rPr lang="en-IN" sz="2000" dirty="0">
                <a:latin typeface="+mn-lt"/>
              </a:rPr>
              <a:t>Gartner reports, a prestigious source of guidance for industry says</a:t>
            </a:r>
            <a:r>
              <a:rPr lang="en-IN" sz="2000" dirty="0" smtClean="0">
                <a:latin typeface="+mn-lt"/>
              </a:rPr>
              <a:t>:</a:t>
            </a:r>
            <a:endParaRPr lang="en-IN" sz="2000" dirty="0">
              <a:latin typeface="+mn-lt"/>
            </a:endParaRPr>
          </a:p>
          <a:p>
            <a:pPr marL="741600" lvl="1" indent="-284400">
              <a:buFont typeface="Arial" panose="020B0604020202020204" pitchFamily="34" charset="0"/>
              <a:buChar char="–"/>
              <a:defRPr/>
            </a:pPr>
            <a:r>
              <a:rPr lang="en-IN" sz="2000" b="1" dirty="0" smtClean="0">
                <a:latin typeface="+mn-lt"/>
              </a:rPr>
              <a:t>“</a:t>
            </a:r>
            <a:r>
              <a:rPr lang="en-IN" sz="2000" b="1" dirty="0">
                <a:latin typeface="+mn-lt"/>
              </a:rPr>
              <a:t>the Logical Data Warehouse </a:t>
            </a:r>
            <a:r>
              <a:rPr lang="en-IN" sz="2000" b="1" dirty="0" smtClean="0">
                <a:latin typeface="+mn-lt"/>
              </a:rPr>
              <a:t>(L</a:t>
            </a:r>
            <a:r>
              <a:rPr lang="en-IN" sz="100" b="1" dirty="0" smtClean="0">
                <a:latin typeface="+mn-lt"/>
              </a:rPr>
              <a:t> </a:t>
            </a:r>
            <a:r>
              <a:rPr lang="en-IN" sz="2000" b="1" dirty="0" smtClean="0">
                <a:latin typeface="+mn-lt"/>
              </a:rPr>
              <a:t>D</a:t>
            </a:r>
            <a:r>
              <a:rPr lang="en-IN" sz="100" b="1" dirty="0" smtClean="0">
                <a:latin typeface="+mn-lt"/>
              </a:rPr>
              <a:t> </a:t>
            </a:r>
            <a:r>
              <a:rPr lang="en-IN" sz="2000" b="1" dirty="0" smtClean="0">
                <a:latin typeface="+mn-lt"/>
              </a:rPr>
              <a:t>W) </a:t>
            </a:r>
            <a:r>
              <a:rPr lang="en-IN" sz="2000" b="1" dirty="0">
                <a:latin typeface="+mn-lt"/>
              </a:rPr>
              <a:t>is a new data </a:t>
            </a:r>
            <a:r>
              <a:rPr lang="en-IN" sz="2000" b="1" dirty="0" smtClean="0">
                <a:latin typeface="+mn-lt"/>
              </a:rPr>
              <a:t>management </a:t>
            </a:r>
            <a:r>
              <a:rPr lang="en-IN" sz="2000" b="1" dirty="0">
                <a:latin typeface="+mn-lt"/>
              </a:rPr>
              <a:t>architecture for analytics which combines </a:t>
            </a:r>
            <a:r>
              <a:rPr lang="en-IN" sz="2000" b="1" dirty="0" smtClean="0">
                <a:latin typeface="+mn-lt"/>
              </a:rPr>
              <a:t>the strengths </a:t>
            </a:r>
            <a:r>
              <a:rPr lang="en-IN" sz="2000" b="1" dirty="0">
                <a:latin typeface="+mn-lt"/>
              </a:rPr>
              <a:t>of traditional repository warehouses with </a:t>
            </a:r>
            <a:r>
              <a:rPr lang="en-IN" sz="2000" b="1" dirty="0" smtClean="0">
                <a:latin typeface="+mn-lt"/>
              </a:rPr>
              <a:t>alternative </a:t>
            </a:r>
            <a:r>
              <a:rPr lang="en-IN" sz="2000" b="1" dirty="0">
                <a:latin typeface="+mn-lt"/>
              </a:rPr>
              <a:t>data management and access strategy. The </a:t>
            </a:r>
            <a:r>
              <a:rPr lang="en-IN" sz="2000" b="1" dirty="0" smtClean="0">
                <a:latin typeface="+mn-lt"/>
              </a:rPr>
              <a:t>L</a:t>
            </a:r>
            <a:r>
              <a:rPr lang="en-IN" sz="100" b="1" dirty="0" smtClean="0">
                <a:latin typeface="+mn-lt"/>
              </a:rPr>
              <a:t> </a:t>
            </a:r>
            <a:r>
              <a:rPr lang="en-IN" sz="2000" b="1" dirty="0" smtClean="0">
                <a:latin typeface="+mn-lt"/>
              </a:rPr>
              <a:t>D</a:t>
            </a:r>
            <a:r>
              <a:rPr lang="en-IN" sz="100" b="1" dirty="0" smtClean="0">
                <a:latin typeface="+mn-lt"/>
              </a:rPr>
              <a:t> </a:t>
            </a:r>
            <a:r>
              <a:rPr lang="en-IN" sz="2000" b="1" dirty="0" smtClean="0">
                <a:latin typeface="+mn-lt"/>
              </a:rPr>
              <a:t>W </a:t>
            </a:r>
            <a:r>
              <a:rPr lang="en-IN" sz="2000" b="1" dirty="0">
                <a:latin typeface="+mn-lt"/>
              </a:rPr>
              <a:t>will form a new best practices by the end of 2015</a:t>
            </a:r>
            <a:r>
              <a:rPr lang="en-IN" sz="2000" b="1" dirty="0" smtClean="0">
                <a:latin typeface="+mn-lt"/>
              </a:rPr>
              <a:t>.”</a:t>
            </a:r>
          </a:p>
          <a:p>
            <a:pPr>
              <a:defRPr/>
            </a:pPr>
            <a:r>
              <a:rPr lang="en-IN" sz="2000" dirty="0">
                <a:latin typeface="+mn-lt"/>
              </a:rPr>
              <a:t>The term</a:t>
            </a:r>
            <a:r>
              <a:rPr lang="en-IN" sz="2000" i="1" dirty="0">
                <a:latin typeface="+mn-lt"/>
              </a:rPr>
              <a:t> </a:t>
            </a:r>
            <a:r>
              <a:rPr lang="en-IN" sz="2000" b="1" dirty="0">
                <a:latin typeface="+mn-lt"/>
              </a:rPr>
              <a:t>“Logical Data Warehouse” </a:t>
            </a:r>
            <a:r>
              <a:rPr lang="en-US" sz="2000" dirty="0">
                <a:latin typeface="+mn-lt"/>
              </a:rPr>
              <a:t>is a clear demarcation between centralized repository approaches and managed data services for analytics</a:t>
            </a:r>
            <a:r>
              <a:rPr lang="en-US" sz="2000" dirty="0" smtClean="0">
                <a:latin typeface="+mn-lt"/>
              </a:rPr>
              <a:t>.</a:t>
            </a:r>
            <a:endParaRPr lang="en-IN" sz="2000" b="1" dirty="0">
              <a:solidFill>
                <a:schemeClr val="tx2"/>
              </a:solidFill>
              <a:latin typeface="+mn-lt"/>
            </a:endParaRPr>
          </a:p>
        </p:txBody>
      </p:sp>
      <p:sp>
        <p:nvSpPr>
          <p:cNvPr id="4" name="Text Placeholder 3"/>
          <p:cNvSpPr>
            <a:spLocks noGrp="1"/>
          </p:cNvSpPr>
          <p:nvPr>
            <p:ph type="body" idx="2"/>
          </p:nvPr>
        </p:nvSpPr>
        <p:spPr>
          <a:xfrm>
            <a:off x="457200" y="4905829"/>
            <a:ext cx="8229600" cy="827314"/>
          </a:xfrm>
        </p:spPr>
        <p:txBody>
          <a:bodyPr/>
          <a:lstStyle/>
          <a:p>
            <a:pPr marL="0" indent="0">
              <a:buFont typeface="Wingdings" panose="05000000000000000000" pitchFamily="2" charset="2"/>
              <a:buNone/>
              <a:defRPr/>
            </a:pPr>
            <a:r>
              <a:rPr lang="en-US" sz="2000" dirty="0" smtClean="0">
                <a:solidFill>
                  <a:schemeClr val="tx1"/>
                </a:solidFill>
                <a:latin typeface="+mn-lt"/>
              </a:rPr>
              <a:t>See</a:t>
            </a:r>
            <a:r>
              <a:rPr lang="en-US" sz="2000" dirty="0">
                <a:solidFill>
                  <a:schemeClr val="tx1"/>
                </a:solidFill>
                <a:latin typeface="+mn-lt"/>
              </a:rPr>
              <a:t>: </a:t>
            </a:r>
            <a:r>
              <a:rPr lang="en-US" sz="2000" dirty="0">
                <a:solidFill>
                  <a:srgbClr val="990033"/>
                </a:solidFill>
                <a:latin typeface="+mn-lt"/>
                <a:hlinkClick r:id="rId2" tooltip="https://www.gartner.com/doc/2057915/understanding-logical-data-warehouse-emerging"/>
              </a:rPr>
              <a:t>https://</a:t>
            </a:r>
            <a:r>
              <a:rPr lang="en-US" sz="2000" dirty="0" smtClean="0">
                <a:solidFill>
                  <a:srgbClr val="990033"/>
                </a:solidFill>
                <a:latin typeface="+mn-lt"/>
                <a:hlinkClick r:id="rId2" tooltip="https://www.gartner.com/doc/2057915/understanding-logical-data-warehouse-emerging"/>
              </a:rPr>
              <a:t>www.gartner.com/doc/2057915/understanding-logical-data-warehouse-emerging</a:t>
            </a:r>
            <a:endParaRPr lang="en-US" sz="2000" dirty="0">
              <a:latin typeface="+mn-lt"/>
            </a:endParaRPr>
          </a:p>
        </p:txBody>
      </p:sp>
    </p:spTree>
    <p:extLst>
      <p:ext uri="{BB962C8B-B14F-4D97-AF65-F5344CB8AC3E}">
        <p14:creationId xmlns:p14="http://schemas.microsoft.com/office/powerpoint/2010/main" val="15717983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Recap</a:t>
            </a:r>
            <a:endParaRPr lang="en-US" sz="2000" b="0" dirty="0"/>
          </a:p>
        </p:txBody>
      </p:sp>
      <p:sp>
        <p:nvSpPr>
          <p:cNvPr id="3" name="Text Placeholder 2"/>
          <p:cNvSpPr>
            <a:spLocks noGrp="1"/>
          </p:cNvSpPr>
          <p:nvPr>
            <p:ph type="body" idx="1"/>
          </p:nvPr>
        </p:nvSpPr>
        <p:spPr/>
        <p:txBody>
          <a:bodyPr/>
          <a:lstStyle/>
          <a:p>
            <a:pPr>
              <a:spcBef>
                <a:spcPts val="1200"/>
              </a:spcBef>
            </a:pPr>
            <a:r>
              <a:rPr lang="en-US" altLang="en-US" sz="1800" dirty="0">
                <a:latin typeface="+mn-lt"/>
              </a:rPr>
              <a:t>Purpose of Data Warehousing</a:t>
            </a:r>
          </a:p>
          <a:p>
            <a:pPr>
              <a:spcBef>
                <a:spcPts val="1200"/>
              </a:spcBef>
            </a:pPr>
            <a:r>
              <a:rPr lang="en-US" altLang="en-US" sz="1800" dirty="0">
                <a:latin typeface="+mn-lt"/>
              </a:rPr>
              <a:t>Introduction, Definitions, and </a:t>
            </a:r>
            <a:r>
              <a:rPr lang="en-US" altLang="en-US" sz="1800" dirty="0" smtClean="0">
                <a:latin typeface="+mn-lt"/>
              </a:rPr>
              <a:t>Terminology</a:t>
            </a:r>
            <a:endParaRPr lang="en-US" altLang="en-US" sz="1800" dirty="0">
              <a:latin typeface="+mn-lt"/>
            </a:endParaRPr>
          </a:p>
          <a:p>
            <a:pPr>
              <a:spcBef>
                <a:spcPts val="1200"/>
              </a:spcBef>
            </a:pPr>
            <a:r>
              <a:rPr lang="en-US" altLang="en-US" sz="1800" dirty="0">
                <a:latin typeface="+mn-lt"/>
              </a:rPr>
              <a:t>Comparison with Traditional Databases</a:t>
            </a:r>
          </a:p>
          <a:p>
            <a:pPr>
              <a:spcBef>
                <a:spcPts val="1200"/>
              </a:spcBef>
            </a:pPr>
            <a:r>
              <a:rPr lang="en-US" altLang="en-US" sz="1800" dirty="0">
                <a:latin typeface="+mn-lt"/>
              </a:rPr>
              <a:t>Characteristics of data Warehouses</a:t>
            </a:r>
          </a:p>
          <a:p>
            <a:pPr>
              <a:spcBef>
                <a:spcPts val="1200"/>
              </a:spcBef>
            </a:pPr>
            <a:r>
              <a:rPr lang="en-US" altLang="en-US" sz="1800" dirty="0">
                <a:latin typeface="+mn-lt"/>
              </a:rPr>
              <a:t>Classification of Data </a:t>
            </a:r>
            <a:r>
              <a:rPr lang="en-US" altLang="en-US" sz="1800" dirty="0" smtClean="0">
                <a:latin typeface="+mn-lt"/>
              </a:rPr>
              <a:t>Warehouses</a:t>
            </a:r>
          </a:p>
          <a:p>
            <a:pPr>
              <a:spcBef>
                <a:spcPts val="1200"/>
              </a:spcBef>
            </a:pPr>
            <a:r>
              <a:rPr lang="en-US" altLang="en-US" sz="1800" dirty="0">
                <a:latin typeface="+mn-lt"/>
              </a:rPr>
              <a:t>Data Modeling for Data Warehouses</a:t>
            </a:r>
          </a:p>
          <a:p>
            <a:pPr>
              <a:spcBef>
                <a:spcPts val="1200"/>
              </a:spcBef>
            </a:pPr>
            <a:r>
              <a:rPr lang="en-US" altLang="en-US" sz="1800" dirty="0">
                <a:latin typeface="+mn-lt"/>
              </a:rPr>
              <a:t>Multi-dimensional Schemas</a:t>
            </a:r>
          </a:p>
          <a:p>
            <a:pPr>
              <a:spcBef>
                <a:spcPts val="1200"/>
              </a:spcBef>
            </a:pPr>
            <a:r>
              <a:rPr lang="en-US" altLang="en-US" sz="1800" dirty="0">
                <a:latin typeface="+mn-lt"/>
              </a:rPr>
              <a:t>Building A Data Warehouse</a:t>
            </a:r>
          </a:p>
          <a:p>
            <a:pPr>
              <a:spcBef>
                <a:spcPts val="1200"/>
              </a:spcBef>
            </a:pPr>
            <a:r>
              <a:rPr lang="en-US" altLang="en-US" sz="1800" dirty="0">
                <a:latin typeface="+mn-lt"/>
              </a:rPr>
              <a:t>Functionality of a Data Warehouse</a:t>
            </a:r>
          </a:p>
          <a:p>
            <a:pPr>
              <a:spcBef>
                <a:spcPts val="1200"/>
              </a:spcBef>
            </a:pPr>
            <a:r>
              <a:rPr lang="en-US" altLang="en-US" sz="1800" dirty="0">
                <a:latin typeface="+mn-lt"/>
              </a:rPr>
              <a:t>Warehouse vs. Data Views</a:t>
            </a:r>
          </a:p>
          <a:p>
            <a:pPr>
              <a:spcBef>
                <a:spcPts val="1200"/>
              </a:spcBef>
            </a:pPr>
            <a:r>
              <a:rPr lang="en-US" altLang="en-US" sz="1800" dirty="0">
                <a:latin typeface="+mn-lt"/>
              </a:rPr>
              <a:t>Implementation difficulties, open issues, and future</a:t>
            </a:r>
            <a:r>
              <a:rPr lang="en-US" altLang="en-US" sz="1800" dirty="0" smtClean="0">
                <a:latin typeface="+mn-lt"/>
              </a:rPr>
              <a:t>.</a:t>
            </a:r>
            <a:endParaRPr lang="en-US" altLang="en-US" sz="1800" dirty="0">
              <a:latin typeface="+mn-lt"/>
            </a:endParaRPr>
          </a:p>
        </p:txBody>
      </p:sp>
    </p:spTree>
    <p:extLst>
      <p:ext uri="{BB962C8B-B14F-4D97-AF65-F5344CB8AC3E}">
        <p14:creationId xmlns:p14="http://schemas.microsoft.com/office/powerpoint/2010/main" val="26371548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Purpose of Data Warehousing</a:t>
            </a:r>
            <a:endParaRPr lang="en-US" dirty="0"/>
          </a:p>
        </p:txBody>
      </p:sp>
      <p:sp>
        <p:nvSpPr>
          <p:cNvPr id="3" name="Text Placeholder 2"/>
          <p:cNvSpPr>
            <a:spLocks noGrp="1"/>
          </p:cNvSpPr>
          <p:nvPr>
            <p:ph type="body" idx="1"/>
          </p:nvPr>
        </p:nvSpPr>
        <p:spPr/>
        <p:txBody>
          <a:bodyPr/>
          <a:lstStyle/>
          <a:p>
            <a:pPr>
              <a:defRPr/>
            </a:pPr>
            <a:r>
              <a:rPr lang="en-US" altLang="en-US" sz="2000" dirty="0">
                <a:latin typeface="+mn-lt"/>
              </a:rPr>
              <a:t>Traditional databases are not optimized for data access - they have to balance the requirement of data access with the need to ensure integrity of data</a:t>
            </a:r>
            <a:r>
              <a:rPr lang="en-US" altLang="en-US" sz="2000" dirty="0" smtClean="0">
                <a:latin typeface="+mn-lt"/>
              </a:rPr>
              <a:t>.</a:t>
            </a:r>
            <a:endParaRPr lang="en-US" altLang="en-US" sz="2000" dirty="0">
              <a:latin typeface="+mn-lt"/>
            </a:endParaRPr>
          </a:p>
          <a:p>
            <a:pPr>
              <a:defRPr/>
            </a:pPr>
            <a:r>
              <a:rPr lang="en-US" altLang="en-US" sz="2000" dirty="0" smtClean="0">
                <a:latin typeface="+mn-lt"/>
              </a:rPr>
              <a:t>D</a:t>
            </a:r>
            <a:r>
              <a:rPr lang="en-US" altLang="en-US" sz="100" dirty="0" smtClean="0">
                <a:latin typeface="+mn-lt"/>
              </a:rPr>
              <a:t> </a:t>
            </a:r>
            <a:r>
              <a:rPr lang="en-US" altLang="en-US" sz="2000" dirty="0" smtClean="0">
                <a:latin typeface="+mn-lt"/>
              </a:rPr>
              <a:t>W</a:t>
            </a:r>
            <a:r>
              <a:rPr lang="en-US" altLang="en-US" sz="100" dirty="0" smtClean="0">
                <a:latin typeface="+mn-lt"/>
              </a:rPr>
              <a:t> </a:t>
            </a:r>
            <a:r>
              <a:rPr lang="en-US" altLang="en-US" sz="2000" dirty="0" smtClean="0">
                <a:latin typeface="+mn-lt"/>
              </a:rPr>
              <a:t>s </a:t>
            </a:r>
            <a:r>
              <a:rPr lang="en-US" altLang="en-US" sz="2000" dirty="0">
                <a:latin typeface="+mn-lt"/>
              </a:rPr>
              <a:t>provide access for complex analysis of data, knowledge discovery and decision support both through </a:t>
            </a:r>
            <a:r>
              <a:rPr lang="en-US" altLang="en-US" sz="2000" b="1" dirty="0">
                <a:latin typeface="+mn-lt"/>
              </a:rPr>
              <a:t>ad-hoc</a:t>
            </a:r>
            <a:r>
              <a:rPr lang="en-US" altLang="en-US" sz="2000" dirty="0">
                <a:latin typeface="+mn-lt"/>
              </a:rPr>
              <a:t> and </a:t>
            </a:r>
            <a:r>
              <a:rPr lang="en-US" altLang="en-US" sz="2000" b="1" dirty="0">
                <a:latin typeface="+mn-lt"/>
              </a:rPr>
              <a:t>canned </a:t>
            </a:r>
            <a:r>
              <a:rPr lang="en-US" altLang="en-US" sz="2000" dirty="0">
                <a:latin typeface="+mn-lt"/>
              </a:rPr>
              <a:t>queries</a:t>
            </a:r>
            <a:r>
              <a:rPr lang="en-US" altLang="en-US" sz="2000" dirty="0" smtClean="0">
                <a:latin typeface="+mn-lt"/>
              </a:rPr>
              <a:t>.</a:t>
            </a:r>
            <a:endParaRPr lang="en-US" altLang="en-US" sz="2000" dirty="0">
              <a:latin typeface="+mn-lt"/>
            </a:endParaRPr>
          </a:p>
          <a:p>
            <a:pPr>
              <a:defRPr/>
            </a:pPr>
            <a:r>
              <a:rPr lang="en-US" altLang="en-US" sz="2000" dirty="0">
                <a:latin typeface="+mn-lt"/>
              </a:rPr>
              <a:t>Most of the times the data warehouse users need only read access but, need the access to be fast over a large volume of data</a:t>
            </a:r>
            <a:r>
              <a:rPr lang="en-US" altLang="en-US" sz="2000" dirty="0" smtClean="0">
                <a:latin typeface="+mn-lt"/>
              </a:rPr>
              <a:t>.</a:t>
            </a:r>
            <a:endParaRPr lang="en-US" altLang="en-US" sz="2000" dirty="0">
              <a:latin typeface="+mn-lt"/>
            </a:endParaRPr>
          </a:p>
          <a:p>
            <a:pPr>
              <a:defRPr/>
            </a:pPr>
            <a:r>
              <a:rPr lang="en-US" altLang="en-US" sz="2000" dirty="0">
                <a:latin typeface="+mn-lt"/>
              </a:rPr>
              <a:t>Most of the data required for data warehouse analysis comes from </a:t>
            </a:r>
            <a:r>
              <a:rPr lang="en-US" sz="2000" dirty="0">
                <a:latin typeface="+mn-lt"/>
              </a:rPr>
              <a:t>multiple sources that may include databases from different data models and sometimes files acquired from independent systems and platforms</a:t>
            </a:r>
            <a:r>
              <a:rPr lang="en-US" sz="2000" dirty="0" smtClean="0">
                <a:latin typeface="+mn-lt"/>
              </a:rPr>
              <a:t>.</a:t>
            </a:r>
            <a:endParaRPr lang="en-US" sz="2000" dirty="0">
              <a:latin typeface="+mn-lt"/>
            </a:endParaRPr>
          </a:p>
        </p:txBody>
      </p:sp>
    </p:spTree>
    <p:extLst>
      <p:ext uri="{BB962C8B-B14F-4D97-AF65-F5344CB8AC3E}">
        <p14:creationId xmlns:p14="http://schemas.microsoft.com/office/powerpoint/2010/main" val="2709164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000" dirty="0"/>
              <a:t>Introduction, Definitions, and </a:t>
            </a:r>
            <a:r>
              <a:rPr lang="en-US" altLang="en-US" sz="3000" dirty="0" smtClean="0"/>
              <a:t>Terminology </a:t>
            </a:r>
            <a:r>
              <a:rPr lang="en-US" altLang="en-US" sz="2000" b="0" dirty="0" smtClean="0"/>
              <a:t>(</a:t>
            </a:r>
            <a:r>
              <a:rPr lang="en-US" altLang="en-US" sz="2000" b="0" dirty="0"/>
              <a:t>2</a:t>
            </a:r>
            <a:r>
              <a:rPr lang="en-US" altLang="en-US" sz="2000" b="0" dirty="0" smtClean="0"/>
              <a:t> of 2)</a:t>
            </a:r>
            <a:endParaRPr lang="en-US" sz="2000" dirty="0"/>
          </a:p>
        </p:txBody>
      </p:sp>
      <p:sp>
        <p:nvSpPr>
          <p:cNvPr id="3" name="Text Placeholder 2"/>
          <p:cNvSpPr>
            <a:spLocks noGrp="1"/>
          </p:cNvSpPr>
          <p:nvPr>
            <p:ph type="body" idx="1"/>
          </p:nvPr>
        </p:nvSpPr>
        <p:spPr/>
        <p:txBody>
          <a:bodyPr/>
          <a:lstStyle/>
          <a:p>
            <a:r>
              <a:rPr lang="en-US" altLang="en-US" sz="1800" dirty="0">
                <a:latin typeface="+mn-lt"/>
              </a:rPr>
              <a:t>Data warehouses are databases that store and maintain analytical data separately from transaction-oriented databases for the purpose of decision </a:t>
            </a:r>
            <a:r>
              <a:rPr lang="en-US" altLang="en-US" sz="1800" dirty="0" smtClean="0">
                <a:latin typeface="+mn-lt"/>
              </a:rPr>
              <a:t>support</a:t>
            </a:r>
            <a:endParaRPr lang="en-US" altLang="en-US" sz="1800" dirty="0">
              <a:latin typeface="+mn-lt"/>
            </a:endParaRPr>
          </a:p>
          <a:p>
            <a:pPr lvl="1"/>
            <a:r>
              <a:rPr lang="en-US" altLang="en-US" sz="1800" dirty="0">
                <a:latin typeface="+mn-lt"/>
              </a:rPr>
              <a:t>Traditional databases support online transaction processing -</a:t>
            </a:r>
            <a:r>
              <a:rPr lang="en-US" altLang="en-US" sz="1800" dirty="0" smtClean="0">
                <a:latin typeface="+mn-lt"/>
              </a:rPr>
              <a:t> </a:t>
            </a:r>
            <a:r>
              <a:rPr lang="en-US" altLang="en-US" sz="1800" b="1" dirty="0" smtClean="0">
                <a:latin typeface="+mn-lt"/>
              </a:rPr>
              <a:t>O</a:t>
            </a:r>
            <a:r>
              <a:rPr lang="en-US" altLang="en-US" sz="100" b="1" dirty="0" smtClean="0">
                <a:latin typeface="+mn-lt"/>
              </a:rPr>
              <a:t> </a:t>
            </a:r>
            <a:r>
              <a:rPr lang="en-US" altLang="en-US" sz="1800" b="1" dirty="0" smtClean="0">
                <a:latin typeface="+mn-lt"/>
              </a:rPr>
              <a:t>L</a:t>
            </a:r>
            <a:r>
              <a:rPr lang="en-US" altLang="en-US" sz="100" b="1" dirty="0" smtClean="0">
                <a:latin typeface="+mn-lt"/>
              </a:rPr>
              <a:t> </a:t>
            </a:r>
            <a:r>
              <a:rPr lang="en-US" altLang="en-US" sz="1800" b="1" dirty="0" smtClean="0">
                <a:latin typeface="+mn-lt"/>
              </a:rPr>
              <a:t>T</a:t>
            </a:r>
            <a:r>
              <a:rPr lang="en-US" altLang="en-US" sz="100" b="1" dirty="0" smtClean="0">
                <a:latin typeface="+mn-lt"/>
              </a:rPr>
              <a:t> </a:t>
            </a:r>
            <a:r>
              <a:rPr lang="en-US" altLang="en-US" sz="1800" b="1" dirty="0" smtClean="0">
                <a:latin typeface="+mn-lt"/>
              </a:rPr>
              <a:t>P.</a:t>
            </a:r>
            <a:endParaRPr lang="en-US" altLang="en-US" sz="1800" b="1" dirty="0">
              <a:latin typeface="+mn-lt"/>
            </a:endParaRPr>
          </a:p>
          <a:p>
            <a:pPr lvl="1"/>
            <a:r>
              <a:rPr lang="en-US" altLang="en-US" sz="1800" dirty="0" smtClean="0">
                <a:latin typeface="+mn-lt"/>
              </a:rPr>
              <a:t>Data Warehouses </a:t>
            </a:r>
            <a:r>
              <a:rPr lang="en-US" altLang="en-US" sz="1800" dirty="0">
                <a:latin typeface="+mn-lt"/>
              </a:rPr>
              <a:t>are for analytical applications- largely </a:t>
            </a:r>
            <a:r>
              <a:rPr lang="en-US" altLang="en-US" sz="1800" b="1" dirty="0" smtClean="0">
                <a:latin typeface="+mn-lt"/>
              </a:rPr>
              <a:t>O</a:t>
            </a:r>
            <a:r>
              <a:rPr lang="en-US" altLang="en-US" sz="100" b="1" dirty="0" smtClean="0">
                <a:latin typeface="+mn-lt"/>
              </a:rPr>
              <a:t> </a:t>
            </a:r>
            <a:r>
              <a:rPr lang="en-US" altLang="en-US" sz="1800" b="1" dirty="0" smtClean="0">
                <a:latin typeface="+mn-lt"/>
              </a:rPr>
              <a:t>L</a:t>
            </a:r>
            <a:r>
              <a:rPr lang="en-US" altLang="en-US" sz="100" b="1" dirty="0" smtClean="0">
                <a:latin typeface="+mn-lt"/>
              </a:rPr>
              <a:t> </a:t>
            </a:r>
            <a:r>
              <a:rPr lang="en-US" altLang="en-US" sz="1800" b="1" dirty="0" smtClean="0">
                <a:latin typeface="+mn-lt"/>
              </a:rPr>
              <a:t>A</a:t>
            </a:r>
            <a:r>
              <a:rPr lang="en-US" altLang="en-US" sz="100" b="1" dirty="0" smtClean="0">
                <a:latin typeface="+mn-lt"/>
              </a:rPr>
              <a:t> </a:t>
            </a:r>
            <a:r>
              <a:rPr lang="en-US" altLang="en-US" sz="1800" b="1" dirty="0" smtClean="0">
                <a:latin typeface="+mn-lt"/>
              </a:rPr>
              <a:t>P</a:t>
            </a:r>
            <a:r>
              <a:rPr lang="en-US" altLang="en-US" sz="1800" dirty="0">
                <a:latin typeface="+mn-lt"/>
              </a:rPr>
              <a:t>.</a:t>
            </a:r>
          </a:p>
          <a:p>
            <a:r>
              <a:rPr lang="en-US" altLang="en-US" sz="1800" dirty="0">
                <a:latin typeface="+mn-lt"/>
              </a:rPr>
              <a:t>Applications that data warehouse supports are:</a:t>
            </a:r>
          </a:p>
          <a:p>
            <a:pPr lvl="1"/>
            <a:r>
              <a:rPr lang="en-US" altLang="en-US" sz="1800" b="1" dirty="0" smtClean="0">
                <a:latin typeface="+mn-lt"/>
              </a:rPr>
              <a:t>O</a:t>
            </a:r>
            <a:r>
              <a:rPr lang="en-US" altLang="en-US" sz="100" b="1" dirty="0" smtClean="0">
                <a:latin typeface="+mn-lt"/>
              </a:rPr>
              <a:t> </a:t>
            </a:r>
            <a:r>
              <a:rPr lang="en-US" altLang="en-US" sz="1800" b="1" dirty="0" smtClean="0">
                <a:latin typeface="+mn-lt"/>
              </a:rPr>
              <a:t>L</a:t>
            </a:r>
            <a:r>
              <a:rPr lang="en-US" altLang="en-US" sz="100" b="1" dirty="0" smtClean="0">
                <a:latin typeface="+mn-lt"/>
              </a:rPr>
              <a:t> </a:t>
            </a:r>
            <a:r>
              <a:rPr lang="en-US" altLang="en-US" sz="1800" b="1" dirty="0" smtClean="0">
                <a:latin typeface="+mn-lt"/>
              </a:rPr>
              <a:t>A</a:t>
            </a:r>
            <a:r>
              <a:rPr lang="en-US" altLang="en-US" sz="100" b="1" dirty="0" smtClean="0">
                <a:latin typeface="+mn-lt"/>
              </a:rPr>
              <a:t> </a:t>
            </a:r>
            <a:r>
              <a:rPr lang="en-US" altLang="en-US" sz="1800" b="1" dirty="0" smtClean="0">
                <a:latin typeface="+mn-lt"/>
              </a:rPr>
              <a:t>P</a:t>
            </a:r>
            <a:r>
              <a:rPr lang="en-US" altLang="en-US" sz="1800" dirty="0" smtClean="0">
                <a:latin typeface="+mn-lt"/>
              </a:rPr>
              <a:t> </a:t>
            </a:r>
            <a:r>
              <a:rPr lang="en-US" altLang="en-US" sz="1800" dirty="0">
                <a:latin typeface="+mn-lt"/>
              </a:rPr>
              <a:t>(Online Analytical Processing) is a term used to describe the analysis of complex data from the data warehouse</a:t>
            </a:r>
            <a:r>
              <a:rPr lang="en-US" altLang="en-US" sz="1800" dirty="0" smtClean="0">
                <a:latin typeface="+mn-lt"/>
              </a:rPr>
              <a:t>.</a:t>
            </a:r>
          </a:p>
          <a:p>
            <a:pPr lvl="1"/>
            <a:r>
              <a:rPr lang="en-US" altLang="en-US" sz="1800" b="1" dirty="0">
                <a:latin typeface="+mn-lt"/>
              </a:rPr>
              <a:t>D</a:t>
            </a:r>
            <a:r>
              <a:rPr lang="en-US" altLang="en-US" sz="100" b="1" dirty="0">
                <a:latin typeface="+mn-lt"/>
              </a:rPr>
              <a:t> </a:t>
            </a:r>
            <a:r>
              <a:rPr lang="en-US" altLang="en-US" sz="1800" b="1" dirty="0">
                <a:latin typeface="+mn-lt"/>
              </a:rPr>
              <a:t>S</a:t>
            </a:r>
            <a:r>
              <a:rPr lang="en-US" altLang="en-US" sz="100" b="1" dirty="0">
                <a:latin typeface="+mn-lt"/>
              </a:rPr>
              <a:t> </a:t>
            </a:r>
            <a:r>
              <a:rPr lang="en-US" altLang="en-US" sz="1800" b="1" dirty="0">
                <a:latin typeface="+mn-lt"/>
              </a:rPr>
              <a:t>S</a:t>
            </a:r>
            <a:r>
              <a:rPr lang="en-US" altLang="en-US" sz="1800" dirty="0">
                <a:latin typeface="+mn-lt"/>
              </a:rPr>
              <a:t> (Decision Support Systems) also known as E</a:t>
            </a:r>
            <a:r>
              <a:rPr lang="en-US" altLang="en-US" sz="100" dirty="0">
                <a:latin typeface="+mn-lt"/>
              </a:rPr>
              <a:t> </a:t>
            </a:r>
            <a:r>
              <a:rPr lang="en-US" altLang="en-US" sz="1800" dirty="0">
                <a:latin typeface="+mn-lt"/>
              </a:rPr>
              <a:t>I</a:t>
            </a:r>
            <a:r>
              <a:rPr lang="en-US" altLang="en-US" sz="100" dirty="0">
                <a:latin typeface="+mn-lt"/>
              </a:rPr>
              <a:t> </a:t>
            </a:r>
            <a:r>
              <a:rPr lang="en-US" altLang="en-US" sz="1800" dirty="0">
                <a:latin typeface="+mn-lt"/>
              </a:rPr>
              <a:t>S (Executive Information Systems) supports organization’s leading decision makers for making complex and important decisions.</a:t>
            </a:r>
          </a:p>
          <a:p>
            <a:pPr lvl="1"/>
            <a:r>
              <a:rPr lang="en-US" altLang="en-US" sz="1800" b="1" dirty="0">
                <a:latin typeface="+mn-lt"/>
              </a:rPr>
              <a:t>Data</a:t>
            </a:r>
            <a:r>
              <a:rPr lang="en-US" altLang="en-US" sz="1800" dirty="0">
                <a:latin typeface="+mn-lt"/>
              </a:rPr>
              <a:t> </a:t>
            </a:r>
            <a:r>
              <a:rPr lang="en-US" altLang="en-US" sz="1800" b="1" dirty="0">
                <a:latin typeface="+mn-lt"/>
              </a:rPr>
              <a:t>Mining</a:t>
            </a:r>
            <a:r>
              <a:rPr lang="en-US" altLang="en-US" sz="1800" dirty="0">
                <a:latin typeface="+mn-lt"/>
              </a:rPr>
              <a:t> is used for knowledge discovery, the process of searching data for unanticipated new knowledge (See Chapter 28</a:t>
            </a:r>
            <a:r>
              <a:rPr lang="en-US" altLang="en-US" sz="1800" dirty="0" smtClean="0">
                <a:latin typeface="+mn-lt"/>
              </a:rPr>
              <a:t>).</a:t>
            </a:r>
            <a:endParaRPr lang="en-US" altLang="en-US" sz="1800" dirty="0">
              <a:latin typeface="+mn-lt"/>
            </a:endParaRPr>
          </a:p>
        </p:txBody>
      </p:sp>
    </p:spTree>
    <p:extLst>
      <p:ext uri="{BB962C8B-B14F-4D97-AF65-F5344CB8AC3E}">
        <p14:creationId xmlns:p14="http://schemas.microsoft.com/office/powerpoint/2010/main" val="1617780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Conceptual Structure of Data Warehouse</a:t>
            </a:r>
            <a:endParaRPr lang="en-US" dirty="0"/>
          </a:p>
        </p:txBody>
      </p:sp>
      <p:sp>
        <p:nvSpPr>
          <p:cNvPr id="3" name="Text Placeholder 2"/>
          <p:cNvSpPr>
            <a:spLocks noGrp="1"/>
          </p:cNvSpPr>
          <p:nvPr>
            <p:ph type="body" idx="1"/>
          </p:nvPr>
        </p:nvSpPr>
        <p:spPr>
          <a:xfrm>
            <a:off x="457200" y="1600200"/>
            <a:ext cx="8229600" cy="1810657"/>
          </a:xfrm>
        </p:spPr>
        <p:txBody>
          <a:bodyPr/>
          <a:lstStyle/>
          <a:p>
            <a:r>
              <a:rPr lang="en-US" altLang="en-US" sz="1800" dirty="0">
                <a:latin typeface="+mn-lt"/>
              </a:rPr>
              <a:t>Data Warehouse processing involves</a:t>
            </a:r>
          </a:p>
          <a:p>
            <a:pPr lvl="1"/>
            <a:r>
              <a:rPr lang="en-US" altLang="en-US" sz="1800" dirty="0">
                <a:latin typeface="+mn-lt"/>
              </a:rPr>
              <a:t>Cleaning and reformatting of data</a:t>
            </a:r>
          </a:p>
          <a:p>
            <a:pPr lvl="1"/>
            <a:r>
              <a:rPr lang="en-US" altLang="en-US" sz="1800" dirty="0" smtClean="0">
                <a:latin typeface="+mn-lt"/>
              </a:rPr>
              <a:t>E</a:t>
            </a:r>
            <a:r>
              <a:rPr lang="en-US" altLang="en-US" sz="100" dirty="0" smtClean="0">
                <a:latin typeface="+mn-lt"/>
              </a:rPr>
              <a:t> </a:t>
            </a:r>
            <a:r>
              <a:rPr lang="en-US" altLang="en-US" sz="1800" dirty="0" smtClean="0">
                <a:latin typeface="+mn-lt"/>
              </a:rPr>
              <a:t>T</a:t>
            </a:r>
            <a:r>
              <a:rPr lang="en-US" altLang="en-US" sz="100" dirty="0" smtClean="0">
                <a:latin typeface="+mn-lt"/>
              </a:rPr>
              <a:t> </a:t>
            </a:r>
            <a:r>
              <a:rPr lang="en-US" altLang="en-US" sz="1800" dirty="0" smtClean="0">
                <a:latin typeface="+mn-lt"/>
              </a:rPr>
              <a:t>L </a:t>
            </a:r>
            <a:r>
              <a:rPr lang="en-US" altLang="en-US" sz="1800" dirty="0">
                <a:latin typeface="+mn-lt"/>
              </a:rPr>
              <a:t>(Extract, Transform, Load)</a:t>
            </a:r>
          </a:p>
          <a:p>
            <a:pPr lvl="1"/>
            <a:r>
              <a:rPr lang="en-US" altLang="en-US" sz="1800" dirty="0" smtClean="0">
                <a:latin typeface="+mn-lt"/>
              </a:rPr>
              <a:t>O</a:t>
            </a:r>
            <a:r>
              <a:rPr lang="en-US" altLang="en-US" sz="100" dirty="0" smtClean="0">
                <a:latin typeface="+mn-lt"/>
              </a:rPr>
              <a:t> </a:t>
            </a:r>
            <a:r>
              <a:rPr lang="en-US" altLang="en-US" sz="1800" dirty="0" smtClean="0">
                <a:latin typeface="+mn-lt"/>
              </a:rPr>
              <a:t>L</a:t>
            </a:r>
            <a:r>
              <a:rPr lang="en-US" altLang="en-US" sz="100" dirty="0" smtClean="0">
                <a:latin typeface="+mn-lt"/>
              </a:rPr>
              <a:t> </a:t>
            </a:r>
            <a:r>
              <a:rPr lang="en-US" altLang="en-US" sz="1800" dirty="0" smtClean="0">
                <a:latin typeface="+mn-lt"/>
              </a:rPr>
              <a:t>A</a:t>
            </a:r>
            <a:r>
              <a:rPr lang="en-US" altLang="en-US" sz="100" dirty="0" smtClean="0">
                <a:latin typeface="+mn-lt"/>
              </a:rPr>
              <a:t> </a:t>
            </a:r>
            <a:r>
              <a:rPr lang="en-US" altLang="en-US" sz="1800" dirty="0" smtClean="0">
                <a:latin typeface="+mn-lt"/>
              </a:rPr>
              <a:t>P </a:t>
            </a:r>
            <a:r>
              <a:rPr lang="en-US" altLang="en-US" sz="1800" dirty="0">
                <a:latin typeface="+mn-lt"/>
              </a:rPr>
              <a:t>– Data Analytics</a:t>
            </a:r>
          </a:p>
          <a:p>
            <a:pPr lvl="1"/>
            <a:r>
              <a:rPr lang="en-US" altLang="en-US" sz="1800" dirty="0">
                <a:latin typeface="+mn-lt"/>
              </a:rPr>
              <a:t>Data </a:t>
            </a:r>
            <a:r>
              <a:rPr lang="en-US" altLang="en-US" sz="1800" dirty="0" smtClean="0">
                <a:latin typeface="+mn-lt"/>
              </a:rPr>
              <a:t>Mining</a:t>
            </a:r>
            <a:endParaRPr lang="en-US" altLang="en-US" sz="1800" dirty="0">
              <a:solidFill>
                <a:srgbClr val="000000"/>
              </a:solidFill>
              <a:latin typeface="+mn-lt"/>
            </a:endParaRPr>
          </a:p>
        </p:txBody>
      </p:sp>
      <p:sp>
        <p:nvSpPr>
          <p:cNvPr id="5" name="Text Placeholder 4"/>
          <p:cNvSpPr>
            <a:spLocks noGrp="1"/>
          </p:cNvSpPr>
          <p:nvPr>
            <p:ph type="body" idx="2"/>
          </p:nvPr>
        </p:nvSpPr>
        <p:spPr>
          <a:xfrm>
            <a:off x="457200" y="3475365"/>
            <a:ext cx="8229600" cy="532266"/>
          </a:xfrm>
        </p:spPr>
        <p:txBody>
          <a:bodyPr/>
          <a:lstStyle/>
          <a:p>
            <a:pPr marL="0" lvl="1" indent="0">
              <a:spcBef>
                <a:spcPts val="1500"/>
              </a:spcBef>
              <a:buNone/>
            </a:pPr>
            <a:r>
              <a:rPr lang="en-US" altLang="en-US" sz="1800" b="1" dirty="0" smtClean="0">
                <a:solidFill>
                  <a:srgbClr val="000000"/>
                </a:solidFill>
                <a:latin typeface="+mn-lt"/>
              </a:rPr>
              <a:t>Figure </a:t>
            </a:r>
            <a:r>
              <a:rPr lang="en-US" altLang="en-US" sz="1800" b="1" dirty="0">
                <a:solidFill>
                  <a:srgbClr val="000000"/>
                </a:solidFill>
                <a:latin typeface="+mn-lt"/>
              </a:rPr>
              <a:t>29.1 </a:t>
            </a:r>
            <a:r>
              <a:rPr lang="en-US" altLang="en-US" sz="1800" dirty="0">
                <a:solidFill>
                  <a:srgbClr val="000000"/>
                </a:solidFill>
                <a:latin typeface="+mn-lt"/>
              </a:rPr>
              <a:t>Overview of the general architecture of a data warehouse</a:t>
            </a:r>
            <a:r>
              <a:rPr lang="en-US" altLang="en-US" sz="1800" dirty="0" smtClean="0">
                <a:solidFill>
                  <a:srgbClr val="000000"/>
                </a:solidFill>
                <a:latin typeface="+mn-lt"/>
              </a:rPr>
              <a:t>.</a:t>
            </a:r>
            <a:endParaRPr lang="en-US" sz="1800" dirty="0">
              <a:latin typeface="+mn-lt"/>
            </a:endParaRPr>
          </a:p>
        </p:txBody>
      </p:sp>
      <p:pic>
        <p:nvPicPr>
          <p:cNvPr id="4" name="Picture 6" descr="A block diagram represents architecture of a data warehouse. Data warehouse architecture is as follows: Three databases are provided, below which an array of data is present. Data is taken from the databases and array, and provided to a block titled, extract, transform, load E T L. Data from E T L is given to a data warehouse, which has data and metadata. From warehouse, data is passed to O L A P, D S S and E I S, and Data Mining. From these three, data is updated or new data is added and given to the three databases after back flushing. Otherwise, new or updated data is passed to the array of data and to the three database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3371" y="4106638"/>
            <a:ext cx="5437259" cy="220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5051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Comparison with Traditional Databases</a:t>
            </a:r>
            <a:endParaRPr lang="en-US" dirty="0"/>
          </a:p>
        </p:txBody>
      </p:sp>
      <p:sp>
        <p:nvSpPr>
          <p:cNvPr id="3" name="Text Placeholder 2"/>
          <p:cNvSpPr>
            <a:spLocks noGrp="1"/>
          </p:cNvSpPr>
          <p:nvPr>
            <p:ph type="body" idx="1"/>
          </p:nvPr>
        </p:nvSpPr>
        <p:spPr/>
        <p:txBody>
          <a:bodyPr/>
          <a:lstStyle/>
          <a:p>
            <a:r>
              <a:rPr lang="en-US" altLang="en-US" sz="2000" dirty="0">
                <a:latin typeface="+mn-lt"/>
              </a:rPr>
              <a:t>Data Warehouses are mainly optimized for appropriate data access</a:t>
            </a:r>
            <a:r>
              <a:rPr lang="en-US" altLang="en-US" sz="2000" dirty="0" smtClean="0">
                <a:latin typeface="+mn-lt"/>
              </a:rPr>
              <a:t>.</a:t>
            </a:r>
            <a:endParaRPr lang="en-US" altLang="en-US" sz="2000" dirty="0">
              <a:latin typeface="+mn-lt"/>
            </a:endParaRPr>
          </a:p>
          <a:p>
            <a:pPr lvl="1"/>
            <a:r>
              <a:rPr lang="en-US" altLang="en-US" sz="2000" dirty="0">
                <a:latin typeface="+mn-lt"/>
              </a:rPr>
              <a:t>Traditional databases are transactional and are optimized for both transaction processing and integrity assurance</a:t>
            </a:r>
            <a:r>
              <a:rPr lang="en-US" altLang="en-US" sz="2000" dirty="0" smtClean="0">
                <a:latin typeface="+mn-lt"/>
              </a:rPr>
              <a:t>.</a:t>
            </a:r>
            <a:endParaRPr lang="en-US" altLang="en-US" sz="2000" dirty="0">
              <a:latin typeface="+mn-lt"/>
            </a:endParaRPr>
          </a:p>
          <a:p>
            <a:r>
              <a:rPr lang="en-US" altLang="en-US" sz="2000" dirty="0">
                <a:latin typeface="+mn-lt"/>
              </a:rPr>
              <a:t>Data warehouses emphasize more on historical data as their main purpose is to support time-series and trend analysis.</a:t>
            </a:r>
          </a:p>
          <a:p>
            <a:r>
              <a:rPr lang="en-US" altLang="en-US" sz="2000" dirty="0">
                <a:latin typeface="+mn-lt"/>
              </a:rPr>
              <a:t>In transactional databases transaction is the mechanism of change to the database. By contrast, information in data warehouse is relatively coarse grained and </a:t>
            </a:r>
            <a:r>
              <a:rPr lang="en-US" altLang="en-US" sz="2000" dirty="0" smtClean="0">
                <a:latin typeface="+mn-lt"/>
              </a:rPr>
              <a:t>D</a:t>
            </a:r>
            <a:r>
              <a:rPr lang="en-US" altLang="en-US" sz="100" dirty="0" smtClean="0">
                <a:latin typeface="+mn-lt"/>
              </a:rPr>
              <a:t> </a:t>
            </a:r>
            <a:r>
              <a:rPr lang="en-US" altLang="en-US" sz="2000" dirty="0" smtClean="0">
                <a:latin typeface="+mn-lt"/>
              </a:rPr>
              <a:t>W</a:t>
            </a:r>
            <a:r>
              <a:rPr lang="en-US" altLang="en-US" sz="100" dirty="0" smtClean="0">
                <a:latin typeface="+mn-lt"/>
              </a:rPr>
              <a:t> </a:t>
            </a:r>
            <a:r>
              <a:rPr lang="en-US" altLang="en-US" sz="2000" dirty="0" smtClean="0">
                <a:latin typeface="+mn-lt"/>
              </a:rPr>
              <a:t>s </a:t>
            </a:r>
            <a:r>
              <a:rPr lang="en-US" altLang="en-US" sz="2000" dirty="0">
                <a:latin typeface="+mn-lt"/>
              </a:rPr>
              <a:t>are regarded as non-real time. The periodic refresh policy is carefully chosen, usually incremental.</a:t>
            </a:r>
          </a:p>
          <a:p>
            <a:r>
              <a:rPr lang="en-US" altLang="en-US" sz="2000" dirty="0">
                <a:latin typeface="+mn-lt"/>
              </a:rPr>
              <a:t>Compared with transactional databases, data warehouses are nonvolatile</a:t>
            </a:r>
            <a:r>
              <a:rPr lang="en-US" altLang="en-US" sz="2000" dirty="0" smtClean="0">
                <a:latin typeface="+mn-lt"/>
              </a:rPr>
              <a:t>.</a:t>
            </a:r>
            <a:endParaRPr lang="en-US" altLang="en-US" sz="2000" dirty="0">
              <a:latin typeface="+mn-lt"/>
            </a:endParaRPr>
          </a:p>
        </p:txBody>
      </p:sp>
    </p:spTree>
    <p:extLst>
      <p:ext uri="{BB962C8B-B14F-4D97-AF65-F5344CB8AC3E}">
        <p14:creationId xmlns:p14="http://schemas.microsoft.com/office/powerpoint/2010/main" val="2500408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Characteristics of Data </a:t>
            </a:r>
            <a:r>
              <a:rPr lang="en-US" altLang="en-US" dirty="0" smtClean="0"/>
              <a:t>Warehouses</a:t>
            </a:r>
            <a:endParaRPr lang="en-US" sz="2000" dirty="0"/>
          </a:p>
        </p:txBody>
      </p:sp>
      <p:sp>
        <p:nvSpPr>
          <p:cNvPr id="3" name="Text Placeholder 2"/>
          <p:cNvSpPr>
            <a:spLocks noGrp="1"/>
          </p:cNvSpPr>
          <p:nvPr>
            <p:ph type="body" idx="1"/>
          </p:nvPr>
        </p:nvSpPr>
        <p:spPr>
          <a:xfrm>
            <a:off x="457199" y="1600200"/>
            <a:ext cx="8338457" cy="4525963"/>
          </a:xfrm>
        </p:spPr>
        <p:txBody>
          <a:bodyPr/>
          <a:lstStyle/>
          <a:p>
            <a:pPr marL="0" indent="0">
              <a:spcBef>
                <a:spcPts val="600"/>
              </a:spcBef>
              <a:buFont typeface="Wingdings" panose="05000000000000000000" pitchFamily="2" charset="2"/>
              <a:buNone/>
              <a:defRPr/>
            </a:pPr>
            <a:r>
              <a:rPr lang="en-US" altLang="en-US" sz="1800" dirty="0">
                <a:latin typeface="+mn-lt"/>
              </a:rPr>
              <a:t>Based on Codd and </a:t>
            </a:r>
            <a:r>
              <a:rPr lang="en-US" altLang="en-US" sz="1800" dirty="0" smtClean="0">
                <a:latin typeface="+mn-lt"/>
              </a:rPr>
              <a:t>Salley </a:t>
            </a:r>
            <a:r>
              <a:rPr lang="en-US" altLang="en-US" sz="1800" dirty="0">
                <a:latin typeface="+mn-lt"/>
              </a:rPr>
              <a:t>(1993) article on providing </a:t>
            </a:r>
            <a:r>
              <a:rPr lang="en-US" altLang="en-US" sz="1800" dirty="0" smtClean="0">
                <a:latin typeface="+mn-lt"/>
              </a:rPr>
              <a:t>O</a:t>
            </a:r>
            <a:r>
              <a:rPr lang="en-US" altLang="en-US" sz="100" dirty="0" smtClean="0">
                <a:latin typeface="+mn-lt"/>
              </a:rPr>
              <a:t> </a:t>
            </a:r>
            <a:r>
              <a:rPr lang="en-US" altLang="en-US" sz="1800" dirty="0" smtClean="0">
                <a:latin typeface="+mn-lt"/>
              </a:rPr>
              <a:t>L</a:t>
            </a:r>
            <a:r>
              <a:rPr lang="en-US" altLang="en-US" sz="100" dirty="0" smtClean="0">
                <a:latin typeface="+mn-lt"/>
              </a:rPr>
              <a:t> </a:t>
            </a:r>
            <a:r>
              <a:rPr lang="en-US" altLang="en-US" sz="1800" dirty="0" smtClean="0">
                <a:latin typeface="+mn-lt"/>
              </a:rPr>
              <a:t>A</a:t>
            </a:r>
            <a:r>
              <a:rPr lang="en-US" altLang="en-US" sz="100" dirty="0" smtClean="0">
                <a:latin typeface="+mn-lt"/>
              </a:rPr>
              <a:t> </a:t>
            </a:r>
            <a:r>
              <a:rPr lang="en-US" altLang="en-US" sz="1800" dirty="0" smtClean="0">
                <a:latin typeface="+mn-lt"/>
              </a:rPr>
              <a:t>P </a:t>
            </a:r>
            <a:r>
              <a:rPr lang="en-US" altLang="en-US" sz="1800" dirty="0">
                <a:latin typeface="+mn-lt"/>
              </a:rPr>
              <a:t>to users, the following characteristics of Data Warehouses were identified:</a:t>
            </a:r>
          </a:p>
          <a:p>
            <a:pPr>
              <a:spcBef>
                <a:spcPts val="600"/>
              </a:spcBef>
              <a:defRPr/>
            </a:pPr>
            <a:r>
              <a:rPr lang="en-US" altLang="en-US" sz="1800" dirty="0">
                <a:latin typeface="+mn-lt"/>
              </a:rPr>
              <a:t>Multidimensional conceptual view</a:t>
            </a:r>
          </a:p>
          <a:p>
            <a:pPr>
              <a:spcBef>
                <a:spcPts val="600"/>
              </a:spcBef>
              <a:defRPr/>
            </a:pPr>
            <a:r>
              <a:rPr lang="en-US" altLang="en-US" sz="1800" dirty="0">
                <a:latin typeface="+mn-lt"/>
              </a:rPr>
              <a:t>Unlimited dimensions and aggregation levels</a:t>
            </a:r>
          </a:p>
          <a:p>
            <a:pPr>
              <a:spcBef>
                <a:spcPts val="600"/>
              </a:spcBef>
              <a:defRPr/>
            </a:pPr>
            <a:r>
              <a:rPr lang="en-US" altLang="en-US" sz="1800" dirty="0">
                <a:latin typeface="+mn-lt"/>
              </a:rPr>
              <a:t>Unrestricted cross-dimensional operations</a:t>
            </a:r>
          </a:p>
          <a:p>
            <a:pPr>
              <a:spcBef>
                <a:spcPts val="600"/>
              </a:spcBef>
              <a:defRPr/>
            </a:pPr>
            <a:r>
              <a:rPr lang="en-US" altLang="en-US" sz="1800" dirty="0">
                <a:latin typeface="+mn-lt"/>
              </a:rPr>
              <a:t>Dynamic sparse matrix </a:t>
            </a:r>
            <a:r>
              <a:rPr lang="en-US" altLang="en-US" sz="1800" dirty="0" smtClean="0">
                <a:latin typeface="+mn-lt"/>
              </a:rPr>
              <a:t>handling</a:t>
            </a:r>
          </a:p>
          <a:p>
            <a:pPr>
              <a:spcBef>
                <a:spcPts val="600"/>
              </a:spcBef>
              <a:defRPr/>
            </a:pPr>
            <a:r>
              <a:rPr lang="en-US" altLang="en-US" sz="1800" dirty="0">
                <a:latin typeface="+mn-lt"/>
              </a:rPr>
              <a:t>Client-server architecture</a:t>
            </a:r>
          </a:p>
          <a:p>
            <a:pPr>
              <a:spcBef>
                <a:spcPts val="600"/>
              </a:spcBef>
              <a:defRPr/>
            </a:pPr>
            <a:r>
              <a:rPr lang="en-US" altLang="en-US" sz="1800" dirty="0">
                <a:latin typeface="+mn-lt"/>
              </a:rPr>
              <a:t>Multiuser support</a:t>
            </a:r>
          </a:p>
          <a:p>
            <a:pPr>
              <a:spcBef>
                <a:spcPts val="600"/>
              </a:spcBef>
              <a:defRPr/>
            </a:pPr>
            <a:r>
              <a:rPr lang="en-US" altLang="en-US" sz="1800" dirty="0">
                <a:latin typeface="+mn-lt"/>
              </a:rPr>
              <a:t>Accessibility</a:t>
            </a:r>
          </a:p>
          <a:p>
            <a:pPr>
              <a:spcBef>
                <a:spcPts val="600"/>
              </a:spcBef>
              <a:defRPr/>
            </a:pPr>
            <a:r>
              <a:rPr lang="en-US" altLang="en-US" sz="1800" dirty="0">
                <a:latin typeface="+mn-lt"/>
              </a:rPr>
              <a:t>Transparency</a:t>
            </a:r>
          </a:p>
          <a:p>
            <a:pPr>
              <a:spcBef>
                <a:spcPts val="600"/>
              </a:spcBef>
              <a:defRPr/>
            </a:pPr>
            <a:r>
              <a:rPr lang="en-US" altLang="en-US" sz="1800" dirty="0">
                <a:latin typeface="+mn-lt"/>
              </a:rPr>
              <a:t>Intuitive data manipulation</a:t>
            </a:r>
          </a:p>
          <a:p>
            <a:pPr>
              <a:spcBef>
                <a:spcPts val="600"/>
              </a:spcBef>
              <a:defRPr/>
            </a:pPr>
            <a:r>
              <a:rPr lang="en-US" altLang="en-US" sz="1800" dirty="0">
                <a:latin typeface="+mn-lt"/>
              </a:rPr>
              <a:t>Inductive and deductive analysis</a:t>
            </a:r>
          </a:p>
          <a:p>
            <a:pPr>
              <a:spcBef>
                <a:spcPts val="600"/>
              </a:spcBef>
              <a:defRPr/>
            </a:pPr>
            <a:r>
              <a:rPr lang="en-US" altLang="en-US" sz="1800" dirty="0">
                <a:latin typeface="+mn-lt"/>
              </a:rPr>
              <a:t>Flexible distributed </a:t>
            </a:r>
            <a:r>
              <a:rPr lang="en-US" altLang="en-US" sz="1800" dirty="0" smtClean="0">
                <a:latin typeface="+mn-lt"/>
              </a:rPr>
              <a:t>reporting</a:t>
            </a:r>
            <a:endParaRPr lang="en-US" altLang="en-US" sz="1800" dirty="0">
              <a:latin typeface="+mn-lt"/>
            </a:endParaRPr>
          </a:p>
        </p:txBody>
      </p:sp>
    </p:spTree>
    <p:extLst>
      <p:ext uri="{BB962C8B-B14F-4D97-AF65-F5344CB8AC3E}">
        <p14:creationId xmlns:p14="http://schemas.microsoft.com/office/powerpoint/2010/main" val="2955486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Classification of Data </a:t>
            </a:r>
            <a:r>
              <a:rPr lang="en-US" altLang="en-US" dirty="0" smtClean="0"/>
              <a:t>Warehouses </a:t>
            </a:r>
            <a:r>
              <a:rPr lang="en-US" altLang="en-US" sz="2000" b="0" dirty="0" smtClean="0"/>
              <a:t>(1 </a:t>
            </a:r>
            <a:r>
              <a:rPr lang="en-US" altLang="en-US" sz="2000" b="0" dirty="0"/>
              <a:t>of </a:t>
            </a:r>
            <a:r>
              <a:rPr lang="en-US" altLang="en-US" sz="2000" b="0" dirty="0" smtClean="0"/>
              <a:t>2)</a:t>
            </a:r>
            <a:endParaRPr lang="en-US" sz="2000" dirty="0"/>
          </a:p>
        </p:txBody>
      </p:sp>
      <p:sp>
        <p:nvSpPr>
          <p:cNvPr id="3" name="Text Placeholder 2"/>
          <p:cNvSpPr>
            <a:spLocks noGrp="1"/>
          </p:cNvSpPr>
          <p:nvPr>
            <p:ph type="body" idx="1"/>
          </p:nvPr>
        </p:nvSpPr>
        <p:spPr/>
        <p:txBody>
          <a:bodyPr/>
          <a:lstStyle/>
          <a:p>
            <a:r>
              <a:rPr lang="en-US" altLang="en-US" sz="2400" dirty="0">
                <a:latin typeface="+mn-lt"/>
              </a:rPr>
              <a:t>Generally, Data Warehouses are an order of magnitude larger than the source databases</a:t>
            </a:r>
            <a:r>
              <a:rPr lang="en-US" altLang="en-US" sz="2400" dirty="0" smtClean="0">
                <a:latin typeface="+mn-lt"/>
              </a:rPr>
              <a:t>.</a:t>
            </a:r>
            <a:endParaRPr lang="en-US" altLang="en-US" sz="2400" dirty="0">
              <a:latin typeface="+mn-lt"/>
            </a:endParaRPr>
          </a:p>
          <a:p>
            <a:r>
              <a:rPr lang="en-US" altLang="en-US" sz="2400" dirty="0">
                <a:latin typeface="+mn-lt"/>
              </a:rPr>
              <a:t>The sheer volume of data is an issue, based on which </a:t>
            </a:r>
            <a:r>
              <a:rPr lang="en-US" altLang="en-US" sz="2400" dirty="0" smtClean="0">
                <a:latin typeface="+mn-lt"/>
              </a:rPr>
              <a:t>Data Warehouses </a:t>
            </a:r>
            <a:r>
              <a:rPr lang="en-US" altLang="en-US" sz="2400" dirty="0">
                <a:latin typeface="+mn-lt"/>
              </a:rPr>
              <a:t>could be classified as follows.</a:t>
            </a:r>
          </a:p>
          <a:p>
            <a:pPr lvl="1"/>
            <a:r>
              <a:rPr lang="en-US" altLang="en-US" sz="2400" dirty="0">
                <a:latin typeface="+mn-lt"/>
              </a:rPr>
              <a:t>Enterprise-wide data warehouses</a:t>
            </a:r>
          </a:p>
          <a:p>
            <a:pPr lvl="2"/>
            <a:r>
              <a:rPr lang="en-US" altLang="en-US" sz="2400" dirty="0">
                <a:latin typeface="+mn-lt"/>
              </a:rPr>
              <a:t>They are huge projects requiring massive investment of time and resources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75517996"/>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8575</TotalTime>
  <Words>2781</Words>
  <Application>Microsoft Office PowerPoint</Application>
  <PresentationFormat>On-screen Show (4:3)</PresentationFormat>
  <Paragraphs>254</Paragraphs>
  <Slides>39</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39</vt:i4>
      </vt:variant>
    </vt:vector>
  </HeadingPairs>
  <TitlesOfParts>
    <vt:vector size="47" baseType="lpstr">
      <vt:lpstr>MS PGothic</vt:lpstr>
      <vt:lpstr>Arial</vt:lpstr>
      <vt:lpstr>Noto Sans Symbols</vt:lpstr>
      <vt:lpstr>Times New Roman</vt:lpstr>
      <vt:lpstr>Verdana</vt:lpstr>
      <vt:lpstr>Wingdings</vt:lpstr>
      <vt:lpstr>508 Lecture</vt:lpstr>
      <vt:lpstr>1_508 Lecture</vt:lpstr>
      <vt:lpstr>Fundamentals of Database Systems</vt:lpstr>
      <vt:lpstr>Learning Objectives</vt:lpstr>
      <vt:lpstr>Introduction, Definitions, and Terminology (1 of 2)</vt:lpstr>
      <vt:lpstr>Purpose of Data Warehousing</vt:lpstr>
      <vt:lpstr>Introduction, Definitions, and Terminology (2 of 2)</vt:lpstr>
      <vt:lpstr>Conceptual Structure of Data Warehouse</vt:lpstr>
      <vt:lpstr>Comparison with Traditional Databases</vt:lpstr>
      <vt:lpstr>Characteristics of Data Warehouses</vt:lpstr>
      <vt:lpstr>Classification of Data Warehouses (1 of 2)</vt:lpstr>
      <vt:lpstr>Classification of Data Warehouses (2 of 2)</vt:lpstr>
      <vt:lpstr>Other Concepts Common with Data Warehouses</vt:lpstr>
      <vt:lpstr>Data Modeling for Data Warehouses (1 of 3)</vt:lpstr>
      <vt:lpstr>Data Modeling for Data Warehouses (2 of 3)</vt:lpstr>
      <vt:lpstr>Data Modeling for Data Warehouses (3 of 3)</vt:lpstr>
      <vt:lpstr>Functionality of a Data Warehouse</vt:lpstr>
      <vt:lpstr>The Pivot Operation in a Data Warehouse</vt:lpstr>
      <vt:lpstr>The “Roll-Up” Operation in a Data Warehouse</vt:lpstr>
      <vt:lpstr>The “Drill-Down” Operation in a Data Warehouse</vt:lpstr>
      <vt:lpstr>Multi-Dimensional Schemas (1 of 6)</vt:lpstr>
      <vt:lpstr>Multi-Dimensional Schemas (2 of 6)</vt:lpstr>
      <vt:lpstr>Multi-Dimensional Schemas (3 of 6)</vt:lpstr>
      <vt:lpstr>Multi-Dimensional Schemas (4 of 6)</vt:lpstr>
      <vt:lpstr>Multi-Dimensional Schemas (5 of 6)</vt:lpstr>
      <vt:lpstr>Multi-Dimensional Schemas (6 of 6)</vt:lpstr>
      <vt:lpstr>Building A Data Warehouse (1 of 2)</vt:lpstr>
      <vt:lpstr>Building A Data Warehouse (2 of 2)</vt:lpstr>
      <vt:lpstr>Data Acquisition (1 of 2)</vt:lpstr>
      <vt:lpstr>Data Acquisition (2 of 2)</vt:lpstr>
      <vt:lpstr>Storing Data in a Data Warehouse</vt:lpstr>
      <vt:lpstr>D W Design Considerations</vt:lpstr>
      <vt:lpstr>Metadata Repositories</vt:lpstr>
      <vt:lpstr>Functionality of Data Warehouses</vt:lpstr>
      <vt:lpstr>Data Warehouse vs Data Views</vt:lpstr>
      <vt:lpstr>Difficulties of Implementing Data Warehouses</vt:lpstr>
      <vt:lpstr>Open Issues in Data Warehousing</vt:lpstr>
      <vt:lpstr>Future of Data Warehousing (1 of 2)</vt:lpstr>
      <vt:lpstr>Future of Data Warehousing (2 of 2)</vt:lpstr>
      <vt:lpstr>Recap</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Pavendan, Pugalendi</cp:lastModifiedBy>
  <cp:revision>723</cp:revision>
  <dcterms:modified xsi:type="dcterms:W3CDTF">2018-05-02T11:00:59Z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