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5" r:id="rId4"/>
    <p:sldId id="307" r:id="rId5"/>
    <p:sldId id="308" r:id="rId6"/>
    <p:sldId id="309" r:id="rId7"/>
    <p:sldId id="310" r:id="rId8"/>
    <p:sldId id="312" r:id="rId9"/>
    <p:sldId id="313" r:id="rId10"/>
    <p:sldId id="314" r:id="rId11"/>
    <p:sldId id="315" r:id="rId12"/>
    <p:sldId id="316" r:id="rId13"/>
    <p:sldId id="318" r:id="rId14"/>
    <p:sldId id="319" r:id="rId15"/>
    <p:sldId id="320" r:id="rId16"/>
    <p:sldId id="321" r:id="rId17"/>
    <p:sldId id="322" r:id="rId18"/>
    <p:sldId id="324" r:id="rId19"/>
    <p:sldId id="325" r:id="rId20"/>
    <p:sldId id="326" r:id="rId21"/>
    <p:sldId id="327" r:id="rId22"/>
    <p:sldId id="328" r:id="rId23"/>
    <p:sldId id="329" r:id="rId24"/>
    <p:sldId id="330" r:id="rId25"/>
    <p:sldId id="331" r:id="rId26"/>
    <p:sldId id="333" r:id="rId27"/>
    <p:sldId id="334" r:id="rId28"/>
    <p:sldId id="335" r:id="rId29"/>
    <p:sldId id="336" r:id="rId30"/>
    <p:sldId id="337" r:id="rId31"/>
    <p:sldId id="339" r:id="rId32"/>
    <p:sldId id="340" r:id="rId33"/>
    <p:sldId id="342" r:id="rId34"/>
    <p:sldId id="343" r:id="rId35"/>
    <p:sldId id="345" r:id="rId36"/>
    <p:sldId id="346" r:id="rId37"/>
    <p:sldId id="347" r:id="rId38"/>
    <p:sldId id="348" r:id="rId39"/>
    <p:sldId id="349" r:id="rId40"/>
    <p:sldId id="351" r:id="rId41"/>
    <p:sldId id="353" r:id="rId42"/>
    <p:sldId id="354" r:id="rId43"/>
    <p:sldId id="356" r:id="rId44"/>
    <p:sldId id="357" r:id="rId45"/>
    <p:sldId id="358" r:id="rId46"/>
    <p:sldId id="360" r:id="rId47"/>
    <p:sldId id="306"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9" autoAdjust="0"/>
    <p:restoredTop sz="86364" autoAdjust="0"/>
  </p:normalViewPr>
  <p:slideViewPr>
    <p:cSldViewPr snapToGrid="0" snapToObjects="1">
      <p:cViewPr varScale="1">
        <p:scale>
          <a:sx n="112" d="100"/>
          <a:sy n="112" d="100"/>
        </p:scale>
        <p:origin x="1236" y="96"/>
      </p:cViewPr>
      <p:guideLst>
        <p:guide orient="horz" pos="2160"/>
        <p:guide pos="2880"/>
      </p:guideLst>
    </p:cSldViewPr>
  </p:slideViewPr>
  <p:outlineViewPr>
    <p:cViewPr>
      <p:scale>
        <a:sx n="33" d="100"/>
        <a:sy n="33" d="100"/>
      </p:scale>
      <p:origin x="0" y="-170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834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30</a:t>
            </a:r>
            <a:endParaRPr lang="en-US" b="1" dirty="0">
              <a:latin typeface="+mn-lt"/>
            </a:endParaRPr>
          </a:p>
        </p:txBody>
      </p:sp>
      <p:sp>
        <p:nvSpPr>
          <p:cNvPr id="5" name="Text Placeholder 4"/>
          <p:cNvSpPr>
            <a:spLocks noGrp="1"/>
          </p:cNvSpPr>
          <p:nvPr>
            <p:ph type="body" idx="3"/>
          </p:nvPr>
        </p:nvSpPr>
        <p:spPr>
          <a:xfrm>
            <a:off x="5029200" y="3114461"/>
            <a:ext cx="3657600" cy="993081"/>
          </a:xfrm>
        </p:spPr>
        <p:txBody>
          <a:bodyPr/>
          <a:lstStyle/>
          <a:p>
            <a:pPr algn="ctr">
              <a:defRPr/>
            </a:pPr>
            <a:r>
              <a:rPr lang="en-US" altLang="en-US" dirty="0">
                <a:latin typeface="+mn-lt"/>
              </a:rPr>
              <a:t>Database Security</a:t>
            </a:r>
            <a:endParaRPr 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Sensitive </a:t>
            </a:r>
            <a:r>
              <a:rPr lang="en-US" sz="3200" dirty="0" smtClean="0"/>
              <a:t>Data </a:t>
            </a:r>
            <a:r>
              <a:rPr lang="en-US" sz="3200" dirty="0"/>
              <a:t>and Types of Disclosures </a:t>
            </a:r>
            <a:r>
              <a:rPr lang="en-US" sz="2000" b="0" dirty="0" smtClean="0"/>
              <a:t>(3 </a:t>
            </a:r>
            <a:r>
              <a:rPr lang="en-US" sz="2000" b="0" dirty="0"/>
              <a:t>of 3)</a:t>
            </a:r>
            <a:endParaRPr lang="en-US" dirty="0"/>
          </a:p>
        </p:txBody>
      </p:sp>
      <p:sp>
        <p:nvSpPr>
          <p:cNvPr id="3" name="Text Placeholder 2"/>
          <p:cNvSpPr>
            <a:spLocks noGrp="1"/>
          </p:cNvSpPr>
          <p:nvPr>
            <p:ph type="body" idx="1"/>
          </p:nvPr>
        </p:nvSpPr>
        <p:spPr/>
        <p:txBody>
          <a:bodyPr/>
          <a:lstStyle/>
          <a:p>
            <a:r>
              <a:rPr lang="en-US" sz="2400" dirty="0">
                <a:latin typeface="+mn-lt"/>
              </a:rPr>
              <a:t>Typically a tradeoff between precision and security</a:t>
            </a:r>
          </a:p>
          <a:p>
            <a:r>
              <a:rPr lang="en-US" sz="2400" dirty="0">
                <a:latin typeface="+mn-lt"/>
              </a:rPr>
              <a:t>Precision</a:t>
            </a:r>
          </a:p>
          <a:p>
            <a:pPr lvl="1"/>
            <a:r>
              <a:rPr lang="en-US" sz="2400" dirty="0">
                <a:latin typeface="+mn-lt"/>
              </a:rPr>
              <a:t>Protect all sensitive data while making available as much nonsensitive data as possible</a:t>
            </a:r>
          </a:p>
          <a:p>
            <a:r>
              <a:rPr lang="en-US" sz="2400" dirty="0">
                <a:latin typeface="+mn-lt"/>
              </a:rPr>
              <a:t>Security</a:t>
            </a:r>
          </a:p>
          <a:p>
            <a:pPr lvl="1"/>
            <a:r>
              <a:rPr lang="en-US" sz="2400" dirty="0" smtClean="0">
                <a:latin typeface="+mn-lt"/>
              </a:rPr>
              <a:t>Ensuring data kept safe </a:t>
            </a:r>
            <a:r>
              <a:rPr lang="en-US" sz="2400" dirty="0">
                <a:latin typeface="+mn-lt"/>
              </a:rPr>
              <a:t>from corruption and access suitably </a:t>
            </a:r>
            <a:r>
              <a:rPr lang="en-US" sz="2400" dirty="0" smtClean="0">
                <a:latin typeface="+mn-lt"/>
              </a:rPr>
              <a:t>controlled</a:t>
            </a:r>
            <a:endParaRPr lang="en-US" sz="2400" dirty="0">
              <a:latin typeface="+mn-lt"/>
            </a:endParaRPr>
          </a:p>
        </p:txBody>
      </p:sp>
    </p:spTree>
    <p:extLst>
      <p:ext uri="{BB962C8B-B14F-4D97-AF65-F5344CB8AC3E}">
        <p14:creationId xmlns:p14="http://schemas.microsoft.com/office/powerpoint/2010/main" val="12591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Information Security and Information Privacy</a:t>
            </a:r>
          </a:p>
        </p:txBody>
      </p:sp>
      <p:sp>
        <p:nvSpPr>
          <p:cNvPr id="3" name="Text Placeholder 2"/>
          <p:cNvSpPr>
            <a:spLocks noGrp="1"/>
          </p:cNvSpPr>
          <p:nvPr>
            <p:ph type="body" idx="1"/>
          </p:nvPr>
        </p:nvSpPr>
        <p:spPr/>
        <p:txBody>
          <a:bodyPr/>
          <a:lstStyle/>
          <a:p>
            <a:r>
              <a:rPr lang="en-US" sz="2400" dirty="0">
                <a:latin typeface="+mn-lt"/>
              </a:rPr>
              <a:t>Concept of privacy goes beyond security</a:t>
            </a:r>
          </a:p>
          <a:p>
            <a:pPr lvl="1"/>
            <a:r>
              <a:rPr lang="en-US" sz="2400" dirty="0">
                <a:latin typeface="+mn-lt"/>
              </a:rPr>
              <a:t>Ability of individuals to control the terms under which their personal information is acquired and used</a:t>
            </a:r>
          </a:p>
          <a:p>
            <a:pPr lvl="1"/>
            <a:r>
              <a:rPr lang="en-US" sz="2400" dirty="0">
                <a:latin typeface="+mn-lt"/>
              </a:rPr>
              <a:t>Security a required building block for privacy</a:t>
            </a:r>
          </a:p>
          <a:p>
            <a:r>
              <a:rPr lang="en-US" sz="2400" dirty="0">
                <a:latin typeface="+mn-lt"/>
              </a:rPr>
              <a:t>Preventing storage of personal information</a:t>
            </a:r>
          </a:p>
          <a:p>
            <a:r>
              <a:rPr lang="en-US" sz="2400" dirty="0">
                <a:latin typeface="+mn-lt"/>
              </a:rPr>
              <a:t>Ensuring appropriate use of personal information</a:t>
            </a:r>
          </a:p>
          <a:p>
            <a:r>
              <a:rPr lang="en-US" sz="2400" dirty="0">
                <a:latin typeface="+mn-lt"/>
              </a:rPr>
              <a:t>Trust relates to both security and </a:t>
            </a:r>
            <a:r>
              <a:rPr lang="en-US" sz="2400" dirty="0" smtClean="0">
                <a:latin typeface="+mn-lt"/>
              </a:rPr>
              <a:t>privacy</a:t>
            </a:r>
            <a:endParaRPr lang="en-US" sz="2400" dirty="0">
              <a:latin typeface="+mn-lt"/>
            </a:endParaRPr>
          </a:p>
        </p:txBody>
      </p:sp>
    </p:spTree>
    <p:extLst>
      <p:ext uri="{BB962C8B-B14F-4D97-AF65-F5344CB8AC3E}">
        <p14:creationId xmlns:p14="http://schemas.microsoft.com/office/powerpoint/2010/main" val="2036538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30.2 Discretionary Access Control Based on Granting and Revoking Privileges </a:t>
            </a:r>
            <a:r>
              <a:rPr lang="en-US" altLang="en-US" sz="2000" b="0" dirty="0" smtClean="0"/>
              <a:t>(1 of 2)</a:t>
            </a:r>
            <a:endParaRPr lang="en-US" sz="2000" b="0" dirty="0"/>
          </a:p>
        </p:txBody>
      </p:sp>
      <p:sp>
        <p:nvSpPr>
          <p:cNvPr id="5" name="Text Placeholder 4"/>
          <p:cNvSpPr>
            <a:spLocks noGrp="1"/>
          </p:cNvSpPr>
          <p:nvPr>
            <p:ph type="body" idx="1"/>
          </p:nvPr>
        </p:nvSpPr>
        <p:spPr/>
        <p:txBody>
          <a:bodyPr/>
          <a:lstStyle/>
          <a:p>
            <a:r>
              <a:rPr lang="en-US" altLang="en-US" sz="2400" dirty="0" smtClean="0">
                <a:latin typeface="+mn-lt"/>
              </a:rPr>
              <a:t>Two levels for assigning privileges to use a database system</a:t>
            </a:r>
          </a:p>
          <a:p>
            <a:pPr lvl="1"/>
            <a:r>
              <a:rPr lang="en-US" altLang="en-US" sz="2400" dirty="0" smtClean="0">
                <a:latin typeface="+mn-lt"/>
              </a:rPr>
              <a:t>Account level</a:t>
            </a:r>
          </a:p>
          <a:p>
            <a:pPr lvl="2"/>
            <a:r>
              <a:rPr lang="en-US" altLang="en-US" sz="2400" dirty="0" smtClean="0">
                <a:latin typeface="+mn-lt"/>
              </a:rPr>
              <a:t>Example: CREATE SCHEMA or CREATE TABLE privilege</a:t>
            </a:r>
          </a:p>
          <a:p>
            <a:pPr lvl="2"/>
            <a:r>
              <a:rPr lang="en-US" altLang="en-US" sz="2400" dirty="0" smtClean="0">
                <a:latin typeface="+mn-lt"/>
              </a:rPr>
              <a:t>Not defined for 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L2</a:t>
            </a:r>
          </a:p>
          <a:p>
            <a:pPr lvl="1"/>
            <a:r>
              <a:rPr lang="en-US" altLang="en-US" sz="2400" dirty="0" smtClean="0">
                <a:latin typeface="+mn-lt"/>
              </a:rPr>
              <a:t>Relation (or table) level</a:t>
            </a:r>
          </a:p>
          <a:p>
            <a:pPr lvl="2"/>
            <a:r>
              <a:rPr lang="en-US" altLang="en-US" sz="2400" dirty="0" smtClean="0">
                <a:latin typeface="+mn-lt"/>
              </a:rPr>
              <a:t>Defined for 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L2</a:t>
            </a:r>
          </a:p>
          <a:p>
            <a:pPr lvl="2"/>
            <a:r>
              <a:rPr lang="en-US" altLang="en-US" sz="2400" dirty="0" smtClean="0">
                <a:latin typeface="+mn-lt"/>
              </a:rPr>
              <a:t>Access matrix model</a:t>
            </a:r>
            <a:endParaRPr lang="en-US" altLang="en-US" sz="2400" dirty="0">
              <a:latin typeface="+mn-lt"/>
            </a:endParaRPr>
          </a:p>
        </p:txBody>
      </p:sp>
    </p:spTree>
    <p:extLst>
      <p:ext uri="{BB962C8B-B14F-4D97-AF65-F5344CB8AC3E}">
        <p14:creationId xmlns:p14="http://schemas.microsoft.com/office/powerpoint/2010/main" val="3121903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30.2 Discretionary </a:t>
            </a:r>
            <a:r>
              <a:rPr lang="en-US" altLang="en-US" dirty="0"/>
              <a:t>Access Control Based on Granting and Revoking Privileges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pPr lvl="1"/>
            <a:r>
              <a:rPr lang="en-US" altLang="en-US" sz="2400" dirty="0" smtClean="0">
                <a:latin typeface="+mn-lt"/>
              </a:rPr>
              <a:t>Each </a:t>
            </a:r>
            <a:r>
              <a:rPr lang="en-US" altLang="en-US" sz="2400" dirty="0">
                <a:latin typeface="+mn-lt"/>
              </a:rPr>
              <a:t>relation R assigned an owner account</a:t>
            </a:r>
          </a:p>
          <a:p>
            <a:pPr lvl="1"/>
            <a:r>
              <a:rPr lang="en-US" altLang="en-US" sz="2400" dirty="0">
                <a:latin typeface="+mn-lt"/>
              </a:rPr>
              <a:t>Owner of a relation given all privileges on that relation</a:t>
            </a:r>
          </a:p>
          <a:p>
            <a:pPr lvl="1"/>
            <a:r>
              <a:rPr lang="en-US" altLang="en-US" sz="2400" dirty="0">
                <a:latin typeface="+mn-lt"/>
              </a:rPr>
              <a:t>Owner can grant privileges to other users on any owned relation</a:t>
            </a:r>
          </a:p>
          <a:p>
            <a:pPr lvl="2"/>
            <a:r>
              <a:rPr lang="en-US" altLang="en-US" sz="2400" dirty="0">
                <a:latin typeface="+mn-lt"/>
              </a:rPr>
              <a:t>SELECT (retrieval or read) privilege on R</a:t>
            </a:r>
          </a:p>
          <a:p>
            <a:pPr lvl="2"/>
            <a:r>
              <a:rPr lang="en-US" altLang="en-US" sz="2400" dirty="0">
                <a:latin typeface="+mn-lt"/>
              </a:rPr>
              <a:t>Modification privilege on R</a:t>
            </a:r>
          </a:p>
          <a:p>
            <a:pPr lvl="2"/>
            <a:r>
              <a:rPr lang="en-US" altLang="en-US" sz="2400" dirty="0">
                <a:latin typeface="+mn-lt"/>
              </a:rPr>
              <a:t>References privilege on </a:t>
            </a:r>
            <a:r>
              <a:rPr lang="en-US" altLang="en-US" sz="2400" dirty="0" smtClean="0">
                <a:latin typeface="+mn-lt"/>
              </a:rPr>
              <a:t>R</a:t>
            </a:r>
            <a:endParaRPr lang="en-US" altLang="en-US" sz="2400" dirty="0">
              <a:latin typeface="+mn-lt"/>
            </a:endParaRPr>
          </a:p>
        </p:txBody>
      </p:sp>
    </p:spTree>
    <p:extLst>
      <p:ext uri="{BB962C8B-B14F-4D97-AF65-F5344CB8AC3E}">
        <p14:creationId xmlns:p14="http://schemas.microsoft.com/office/powerpoint/2010/main" val="4104294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Privileges Through the Use of Views</a:t>
            </a:r>
          </a:p>
        </p:txBody>
      </p:sp>
      <p:sp>
        <p:nvSpPr>
          <p:cNvPr id="3" name="Text Placeholder 2"/>
          <p:cNvSpPr>
            <a:spLocks noGrp="1"/>
          </p:cNvSpPr>
          <p:nvPr>
            <p:ph type="body" idx="1"/>
          </p:nvPr>
        </p:nvSpPr>
        <p:spPr/>
        <p:txBody>
          <a:bodyPr/>
          <a:lstStyle/>
          <a:p>
            <a:r>
              <a:rPr lang="en-US" sz="2400" dirty="0">
                <a:latin typeface="+mn-lt"/>
              </a:rPr>
              <a:t>Consider owner A of relation R and other party B</a:t>
            </a:r>
          </a:p>
          <a:p>
            <a:pPr lvl="1"/>
            <a:r>
              <a:rPr lang="en-US" sz="2400" dirty="0">
                <a:latin typeface="+mn-lt"/>
              </a:rPr>
              <a:t>A can create view V of R that includes only attributes A wants B to access</a:t>
            </a:r>
          </a:p>
          <a:p>
            <a:pPr lvl="2"/>
            <a:r>
              <a:rPr lang="en-US" sz="2400" dirty="0">
                <a:latin typeface="+mn-lt"/>
              </a:rPr>
              <a:t>Grant SELECT on V to B</a:t>
            </a:r>
          </a:p>
          <a:p>
            <a:r>
              <a:rPr lang="en-US" sz="2400" dirty="0">
                <a:latin typeface="+mn-lt"/>
              </a:rPr>
              <a:t>Can define the view with a query that selects only those tuples from R that A wants B to </a:t>
            </a:r>
            <a:r>
              <a:rPr lang="en-US" sz="2400" dirty="0" smtClean="0">
                <a:latin typeface="+mn-lt"/>
              </a:rPr>
              <a:t>access</a:t>
            </a:r>
            <a:endParaRPr lang="en-US" sz="2400" dirty="0">
              <a:latin typeface="+mn-lt"/>
            </a:endParaRPr>
          </a:p>
        </p:txBody>
      </p:sp>
    </p:spTree>
    <p:extLst>
      <p:ext uri="{BB962C8B-B14F-4D97-AF65-F5344CB8AC3E}">
        <p14:creationId xmlns:p14="http://schemas.microsoft.com/office/powerpoint/2010/main" val="100737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Revocation and Propagation of </a:t>
            </a:r>
            <a:r>
              <a:rPr lang="en-US" sz="3200" dirty="0" smtClean="0"/>
              <a:t>Privileges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Revoking of Privileges</a:t>
            </a:r>
          </a:p>
          <a:p>
            <a:pPr lvl="1"/>
            <a:r>
              <a:rPr lang="en-US" sz="2400" dirty="0">
                <a:latin typeface="+mn-lt"/>
              </a:rPr>
              <a:t>Useful for granting a privilege temporarily</a:t>
            </a:r>
          </a:p>
          <a:p>
            <a:pPr lvl="1"/>
            <a:r>
              <a:rPr lang="en-US" sz="2400" dirty="0">
                <a:latin typeface="+mn-lt"/>
              </a:rPr>
              <a:t>REVOKE command used to cancel a privilege</a:t>
            </a:r>
          </a:p>
          <a:p>
            <a:r>
              <a:rPr lang="en-US" sz="2400" dirty="0">
                <a:latin typeface="+mn-lt"/>
              </a:rPr>
              <a:t>Propagation of privileges using the GRANT OPTION</a:t>
            </a:r>
          </a:p>
          <a:p>
            <a:pPr lvl="1"/>
            <a:r>
              <a:rPr lang="en-US" sz="2400" dirty="0">
                <a:latin typeface="+mn-lt"/>
              </a:rPr>
              <a:t>If GRANT OPTION is given, B can grant privilege to other accounts</a:t>
            </a:r>
          </a:p>
          <a:p>
            <a:pPr lvl="1"/>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 </a:t>
            </a:r>
            <a:r>
              <a:rPr lang="en-US" sz="2400" dirty="0">
                <a:latin typeface="+mn-lt"/>
              </a:rPr>
              <a:t>must keep track of how privileges were granted if D</a:t>
            </a:r>
            <a:r>
              <a:rPr lang="en-US" sz="100" dirty="0">
                <a:latin typeface="+mn-lt"/>
              </a:rPr>
              <a:t> </a:t>
            </a:r>
            <a:r>
              <a:rPr lang="en-US" sz="2400" dirty="0">
                <a:latin typeface="+mn-lt"/>
              </a:rPr>
              <a:t>B</a:t>
            </a:r>
            <a:r>
              <a:rPr lang="en-US" sz="100" dirty="0">
                <a:latin typeface="+mn-lt"/>
              </a:rPr>
              <a:t> </a:t>
            </a:r>
            <a:r>
              <a:rPr lang="en-US" sz="2400" dirty="0">
                <a:latin typeface="+mn-lt"/>
              </a:rPr>
              <a:t>M</a:t>
            </a:r>
            <a:r>
              <a:rPr lang="en-US" sz="100" dirty="0">
                <a:latin typeface="+mn-lt"/>
              </a:rPr>
              <a:t> </a:t>
            </a:r>
            <a:r>
              <a:rPr lang="en-US" sz="2400" dirty="0">
                <a:latin typeface="+mn-lt"/>
              </a:rPr>
              <a:t>S</a:t>
            </a:r>
            <a:r>
              <a:rPr lang="en-US" sz="2400" dirty="0" smtClean="0">
                <a:latin typeface="+mn-lt"/>
              </a:rPr>
              <a:t> </a:t>
            </a:r>
            <a:r>
              <a:rPr lang="en-US" sz="2400" dirty="0">
                <a:latin typeface="+mn-lt"/>
              </a:rPr>
              <a:t>allows propagation</a:t>
            </a:r>
          </a:p>
        </p:txBody>
      </p:sp>
    </p:spTree>
    <p:extLst>
      <p:ext uri="{BB962C8B-B14F-4D97-AF65-F5344CB8AC3E}">
        <p14:creationId xmlns:p14="http://schemas.microsoft.com/office/powerpoint/2010/main" val="3134850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Revocation and Propagation of Privileges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Horizontal and vertical propagation limits</a:t>
            </a:r>
          </a:p>
          <a:p>
            <a:pPr lvl="1"/>
            <a:r>
              <a:rPr lang="en-US" sz="2400" dirty="0">
                <a:latin typeface="+mn-lt"/>
              </a:rPr>
              <a:t>Limiting horizontal propagation to an integer number </a:t>
            </a:r>
            <a:r>
              <a:rPr lang="en-US" sz="2400" i="1" dirty="0" err="1" smtClean="0">
                <a:latin typeface="+mn-lt"/>
              </a:rPr>
              <a:t>i</a:t>
            </a:r>
            <a:endParaRPr lang="en-US" sz="2400" dirty="0">
              <a:latin typeface="+mn-lt"/>
            </a:endParaRPr>
          </a:p>
          <a:p>
            <a:pPr lvl="2"/>
            <a:r>
              <a:rPr lang="en-US" sz="2400" dirty="0">
                <a:latin typeface="+mn-lt"/>
              </a:rPr>
              <a:t>Account </a:t>
            </a:r>
            <a:r>
              <a:rPr lang="en-US" sz="2400" i="1" dirty="0">
                <a:latin typeface="+mn-lt"/>
              </a:rPr>
              <a:t>B</a:t>
            </a:r>
            <a:r>
              <a:rPr lang="en-US" sz="2400" dirty="0">
                <a:latin typeface="+mn-lt"/>
              </a:rPr>
              <a:t> given the GRANT OPTION can </a:t>
            </a:r>
            <a:r>
              <a:rPr lang="en-US" sz="2400" dirty="0" smtClean="0">
                <a:latin typeface="+mn-lt"/>
              </a:rPr>
              <a:t>grant the </a:t>
            </a:r>
            <a:r>
              <a:rPr lang="en-US" sz="2400" dirty="0">
                <a:latin typeface="+mn-lt"/>
              </a:rPr>
              <a:t>privilege to at most </a:t>
            </a:r>
            <a:r>
              <a:rPr lang="en-US" sz="2400" i="1" dirty="0">
                <a:latin typeface="+mn-lt"/>
              </a:rPr>
              <a:t>i</a:t>
            </a:r>
            <a:r>
              <a:rPr lang="en-US" sz="2400" dirty="0">
                <a:latin typeface="+mn-lt"/>
              </a:rPr>
              <a:t> other accounts</a:t>
            </a:r>
          </a:p>
          <a:p>
            <a:pPr lvl="1"/>
            <a:r>
              <a:rPr lang="en-US" sz="2400" dirty="0">
                <a:latin typeface="+mn-lt"/>
              </a:rPr>
              <a:t>Vertical propagation limits the depth of the granting of privileges</a:t>
            </a:r>
          </a:p>
          <a:p>
            <a:pPr lvl="1"/>
            <a:r>
              <a:rPr lang="en-US" sz="2400" dirty="0">
                <a:latin typeface="+mn-lt"/>
              </a:rPr>
              <a:t>Not available currently in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or other relational </a:t>
            </a:r>
            <a:r>
              <a:rPr lang="en-US" sz="2400" dirty="0" smtClean="0">
                <a:latin typeface="+mn-lt"/>
              </a:rPr>
              <a:t>systems</a:t>
            </a:r>
            <a:endParaRPr lang="en-US" sz="2400" dirty="0">
              <a:latin typeface="+mn-lt"/>
            </a:endParaRPr>
          </a:p>
        </p:txBody>
      </p:sp>
    </p:spTree>
    <p:extLst>
      <p:ext uri="{BB962C8B-B14F-4D97-AF65-F5344CB8AC3E}">
        <p14:creationId xmlns:p14="http://schemas.microsoft.com/office/powerpoint/2010/main" val="4110466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30.3 Mandatory </a:t>
            </a:r>
            <a:r>
              <a:rPr lang="en-US" sz="3000" dirty="0"/>
              <a:t>Access Control and Role-Based Access Control for Multilevel </a:t>
            </a:r>
            <a:r>
              <a:rPr lang="en-US" sz="3000" dirty="0" smtClean="0"/>
              <a:t>Security </a:t>
            </a:r>
            <a:r>
              <a:rPr lang="en-US" sz="2000" b="0" dirty="0" smtClean="0"/>
              <a:t>(1 of 2)</a:t>
            </a:r>
            <a:endParaRPr lang="en-US" sz="2000" b="0" dirty="0"/>
          </a:p>
        </p:txBody>
      </p:sp>
      <p:sp>
        <p:nvSpPr>
          <p:cNvPr id="4" name="Text Placeholder 3"/>
          <p:cNvSpPr>
            <a:spLocks noGrp="1"/>
          </p:cNvSpPr>
          <p:nvPr>
            <p:ph type="body" idx="1"/>
          </p:nvPr>
        </p:nvSpPr>
        <p:spPr/>
        <p:txBody>
          <a:bodyPr/>
          <a:lstStyle/>
          <a:p>
            <a:r>
              <a:rPr lang="en-US" altLang="en-US" sz="2400" dirty="0">
                <a:latin typeface="+mn-lt"/>
              </a:rPr>
              <a:t>Mandatory access control</a:t>
            </a:r>
          </a:p>
          <a:p>
            <a:pPr lvl="1"/>
            <a:r>
              <a:rPr lang="en-US" altLang="en-US" sz="2400" dirty="0">
                <a:latin typeface="+mn-lt"/>
              </a:rPr>
              <a:t>Additional security policy that classifies data and users based on security classes</a:t>
            </a:r>
          </a:p>
          <a:p>
            <a:pPr lvl="1"/>
            <a:r>
              <a:rPr lang="en-US" altLang="en-US" sz="2400" dirty="0">
                <a:latin typeface="+mn-lt"/>
              </a:rPr>
              <a:t>Typical security classes</a:t>
            </a:r>
          </a:p>
          <a:p>
            <a:pPr lvl="2"/>
            <a:r>
              <a:rPr lang="en-US" altLang="en-US" sz="2400" dirty="0">
                <a:latin typeface="+mn-lt"/>
              </a:rPr>
              <a:t>Top secret</a:t>
            </a:r>
          </a:p>
          <a:p>
            <a:pPr lvl="2"/>
            <a:r>
              <a:rPr lang="en-US" altLang="en-US" sz="2400" dirty="0">
                <a:latin typeface="+mn-lt"/>
              </a:rPr>
              <a:t>Secret</a:t>
            </a:r>
          </a:p>
          <a:p>
            <a:pPr lvl="2"/>
            <a:r>
              <a:rPr lang="en-US" altLang="en-US" sz="2400" dirty="0">
                <a:latin typeface="+mn-lt"/>
              </a:rPr>
              <a:t>Confidential</a:t>
            </a:r>
          </a:p>
          <a:p>
            <a:pPr lvl="2"/>
            <a:r>
              <a:rPr lang="en-US" altLang="en-US" sz="2400" dirty="0">
                <a:latin typeface="+mn-lt"/>
              </a:rPr>
              <a:t>Unclassified</a:t>
            </a:r>
          </a:p>
          <a:p>
            <a:pPr lvl="1"/>
            <a:r>
              <a:rPr lang="en-US" altLang="en-US" sz="2400" dirty="0">
                <a:latin typeface="+mn-lt"/>
              </a:rPr>
              <a:t>Bell-LaPadula model</a:t>
            </a:r>
          </a:p>
          <a:p>
            <a:pPr lvl="2"/>
            <a:r>
              <a:rPr lang="en-US" altLang="en-US" sz="2400" dirty="0">
                <a:latin typeface="+mn-lt"/>
              </a:rPr>
              <a:t>Subject and object </a:t>
            </a:r>
            <a:r>
              <a:rPr lang="en-US" altLang="en-US" sz="2400" dirty="0" smtClean="0">
                <a:latin typeface="+mn-lt"/>
              </a:rPr>
              <a:t>classifications</a:t>
            </a:r>
            <a:endParaRPr lang="en-US" altLang="en-US" sz="2400" dirty="0">
              <a:latin typeface="+mn-lt"/>
            </a:endParaRPr>
          </a:p>
        </p:txBody>
      </p:sp>
    </p:spTree>
    <p:extLst>
      <p:ext uri="{BB962C8B-B14F-4D97-AF65-F5344CB8AC3E}">
        <p14:creationId xmlns:p14="http://schemas.microsoft.com/office/powerpoint/2010/main" val="2130635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30.3 Mandatory </a:t>
            </a:r>
            <a:r>
              <a:rPr lang="en-US" sz="3000" dirty="0"/>
              <a:t>Access Control and Role-Based Access Control for Multilevel Security </a:t>
            </a:r>
            <a:r>
              <a:rPr lang="en-US" sz="2000" b="0" dirty="0" smtClean="0"/>
              <a:t>(2 </a:t>
            </a:r>
            <a:r>
              <a:rPr lang="en-US" sz="2000" b="0" dirty="0"/>
              <a:t>of 2)</a:t>
            </a:r>
            <a:endParaRPr lang="en-US" dirty="0"/>
          </a:p>
        </p:txBody>
      </p:sp>
      <p:sp>
        <p:nvSpPr>
          <p:cNvPr id="3" name="Text Placeholder 2"/>
          <p:cNvSpPr>
            <a:spLocks noGrp="1"/>
          </p:cNvSpPr>
          <p:nvPr>
            <p:ph type="body" idx="1"/>
          </p:nvPr>
        </p:nvSpPr>
        <p:spPr>
          <a:xfrm>
            <a:off x="457200" y="1600200"/>
            <a:ext cx="8229600" cy="862903"/>
          </a:xfrm>
        </p:spPr>
        <p:txBody>
          <a:bodyPr/>
          <a:lstStyle/>
          <a:p>
            <a:r>
              <a:rPr lang="en-US" altLang="en-US" sz="2400" dirty="0">
                <a:latin typeface="+mn-lt"/>
              </a:rPr>
              <a:t>Simple security property</a:t>
            </a:r>
          </a:p>
          <a:p>
            <a:pPr lvl="1" indent="-284400"/>
            <a:r>
              <a:rPr lang="en-US" altLang="en-US" sz="2400" dirty="0">
                <a:latin typeface="+mn-lt"/>
              </a:rPr>
              <a:t>Subject S not allowed read access to object O unless</a:t>
            </a:r>
          </a:p>
        </p:txBody>
      </p:sp>
      <p:graphicFrame>
        <p:nvGraphicFramePr>
          <p:cNvPr id="9" name="Object 8" descr="class left parenthesis S right parenthesis greater than or equal to sign class left parenthesis O right parenthesis"/>
          <p:cNvGraphicFramePr>
            <a:graphicFrameLocks noChangeAspect="1"/>
          </p:cNvGraphicFramePr>
          <p:nvPr>
            <p:extLst>
              <p:ext uri="{D42A27DB-BD31-4B8C-83A1-F6EECF244321}">
                <p14:modId xmlns:p14="http://schemas.microsoft.com/office/powerpoint/2010/main" val="922927762"/>
              </p:ext>
            </p:extLst>
          </p:nvPr>
        </p:nvGraphicFramePr>
        <p:xfrm>
          <a:off x="1268838" y="2476751"/>
          <a:ext cx="2725224" cy="504669"/>
        </p:xfrm>
        <a:graphic>
          <a:graphicData uri="http://schemas.openxmlformats.org/presentationml/2006/ole">
            <mc:AlternateContent xmlns:mc="http://schemas.openxmlformats.org/markup-compatibility/2006">
              <mc:Choice xmlns:v="urn:schemas-microsoft-com:vml" Requires="v">
                <p:oleObj spid="_x0000_s1206" name="Equation" r:id="rId3" imgW="1371600" imgH="253800" progId="Equation.DSMT4">
                  <p:embed/>
                </p:oleObj>
              </mc:Choice>
              <mc:Fallback>
                <p:oleObj name="Equation" r:id="rId3" imgW="1371600" imgH="253800" progId="Equation.DSMT4">
                  <p:embed/>
                  <p:pic>
                    <p:nvPicPr>
                      <p:cNvPr id="0" name=""/>
                      <p:cNvPicPr/>
                      <p:nvPr/>
                    </p:nvPicPr>
                    <p:blipFill>
                      <a:blip r:embed="rId4"/>
                      <a:stretch>
                        <a:fillRect/>
                      </a:stretch>
                    </p:blipFill>
                    <p:spPr>
                      <a:xfrm>
                        <a:off x="1268838" y="2476751"/>
                        <a:ext cx="2725224" cy="504669"/>
                      </a:xfrm>
                      <a:prstGeom prst="rect">
                        <a:avLst/>
                      </a:prstGeom>
                    </p:spPr>
                  </p:pic>
                </p:oleObj>
              </mc:Fallback>
            </mc:AlternateContent>
          </a:graphicData>
        </a:graphic>
      </p:graphicFrame>
      <p:sp>
        <p:nvSpPr>
          <p:cNvPr id="6" name="Content Placeholder 5"/>
          <p:cNvSpPr>
            <a:spLocks noGrp="1"/>
          </p:cNvSpPr>
          <p:nvPr>
            <p:ph sz="quarter" idx="15"/>
          </p:nvPr>
        </p:nvSpPr>
        <p:spPr>
          <a:xfrm>
            <a:off x="457200" y="2992680"/>
            <a:ext cx="8229600" cy="868785"/>
          </a:xfrm>
        </p:spPr>
        <p:txBody>
          <a:bodyPr/>
          <a:lstStyle/>
          <a:p>
            <a:r>
              <a:rPr lang="en-US" altLang="en-US" sz="2400" dirty="0">
                <a:latin typeface="+mn-lt"/>
              </a:rPr>
              <a:t>Star property</a:t>
            </a:r>
          </a:p>
          <a:p>
            <a:pPr lvl="1"/>
            <a:r>
              <a:rPr lang="en-US" altLang="en-US" sz="2400" dirty="0">
                <a:latin typeface="+mn-lt"/>
              </a:rPr>
              <a:t>Subject not allowed to write an object unless</a:t>
            </a:r>
            <a:endParaRPr lang="en-US" sz="2400" dirty="0">
              <a:latin typeface="+mn-lt"/>
            </a:endParaRPr>
          </a:p>
        </p:txBody>
      </p:sp>
      <p:graphicFrame>
        <p:nvGraphicFramePr>
          <p:cNvPr id="10" name="Object 9" descr="class left parenthesis S right parenthesis less than or equal to sign class left parenthesis O right parenthesis "/>
          <p:cNvGraphicFramePr>
            <a:graphicFrameLocks noChangeAspect="1"/>
          </p:cNvGraphicFramePr>
          <p:nvPr>
            <p:extLst>
              <p:ext uri="{D42A27DB-BD31-4B8C-83A1-F6EECF244321}">
                <p14:modId xmlns:p14="http://schemas.microsoft.com/office/powerpoint/2010/main" val="3665307945"/>
              </p:ext>
            </p:extLst>
          </p:nvPr>
        </p:nvGraphicFramePr>
        <p:xfrm>
          <a:off x="1269663" y="3867365"/>
          <a:ext cx="2864238" cy="530413"/>
        </p:xfrm>
        <a:graphic>
          <a:graphicData uri="http://schemas.openxmlformats.org/presentationml/2006/ole">
            <mc:AlternateContent xmlns:mc="http://schemas.openxmlformats.org/markup-compatibility/2006">
              <mc:Choice xmlns:v="urn:schemas-microsoft-com:vml" Requires="v">
                <p:oleObj spid="_x0000_s1207" name="Equation" r:id="rId5" imgW="1371600" imgH="253800" progId="Equation.DSMT4">
                  <p:embed/>
                </p:oleObj>
              </mc:Choice>
              <mc:Fallback>
                <p:oleObj name="Equation" r:id="rId5" imgW="1371600" imgH="253800" progId="Equation.DSMT4">
                  <p:embed/>
                  <p:pic>
                    <p:nvPicPr>
                      <p:cNvPr id="0" name=""/>
                      <p:cNvPicPr/>
                      <p:nvPr/>
                    </p:nvPicPr>
                    <p:blipFill>
                      <a:blip r:embed="rId6"/>
                      <a:stretch>
                        <a:fillRect/>
                      </a:stretch>
                    </p:blipFill>
                    <p:spPr>
                      <a:xfrm>
                        <a:off x="1269663" y="3867365"/>
                        <a:ext cx="2864238" cy="530413"/>
                      </a:xfrm>
                      <a:prstGeom prst="rect">
                        <a:avLst/>
                      </a:prstGeom>
                    </p:spPr>
                  </p:pic>
                </p:oleObj>
              </mc:Fallback>
            </mc:AlternateContent>
          </a:graphicData>
        </a:graphic>
      </p:graphicFrame>
      <p:sp>
        <p:nvSpPr>
          <p:cNvPr id="7" name="Content Placeholder 6"/>
          <p:cNvSpPr>
            <a:spLocks noGrp="1"/>
          </p:cNvSpPr>
          <p:nvPr>
            <p:ph sz="quarter" idx="16"/>
          </p:nvPr>
        </p:nvSpPr>
        <p:spPr>
          <a:xfrm>
            <a:off x="457200" y="4243671"/>
            <a:ext cx="8229600" cy="1452757"/>
          </a:xfrm>
        </p:spPr>
        <p:txBody>
          <a:bodyPr/>
          <a:lstStyle/>
          <a:p>
            <a:pPr lvl="1"/>
            <a:r>
              <a:rPr lang="en-US" altLang="en-US" sz="2400" dirty="0">
                <a:latin typeface="+mn-lt"/>
              </a:rPr>
              <a:t>Prevent information from flowing from higher to lower classifications</a:t>
            </a:r>
          </a:p>
          <a:p>
            <a:r>
              <a:rPr lang="en-US" altLang="en-US" sz="2400" dirty="0">
                <a:latin typeface="+mn-lt"/>
              </a:rPr>
              <a:t>Attribute values and tuples considered as data </a:t>
            </a:r>
            <a:r>
              <a:rPr lang="en-US" altLang="en-US" sz="2400" dirty="0" smtClean="0">
                <a:latin typeface="+mn-lt"/>
              </a:rPr>
              <a:t>objects</a:t>
            </a:r>
            <a:endParaRPr lang="en-US" altLang="en-US" sz="2400" dirty="0">
              <a:latin typeface="+mn-lt"/>
            </a:endParaRPr>
          </a:p>
        </p:txBody>
      </p:sp>
    </p:spTree>
    <p:extLst>
      <p:ext uri="{BB962C8B-B14F-4D97-AF65-F5344CB8AC3E}">
        <p14:creationId xmlns:p14="http://schemas.microsoft.com/office/powerpoint/2010/main" val="3472358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30.2 A Multilevel Relation to Illustrate Multilevel Security</a:t>
            </a:r>
          </a:p>
        </p:txBody>
      </p:sp>
      <p:sp>
        <p:nvSpPr>
          <p:cNvPr id="5" name="Text Placeholder 4"/>
          <p:cNvSpPr>
            <a:spLocks noGrp="1"/>
          </p:cNvSpPr>
          <p:nvPr>
            <p:ph type="body" idx="1"/>
          </p:nvPr>
        </p:nvSpPr>
        <p:spPr>
          <a:xfrm>
            <a:off x="457200" y="1796316"/>
            <a:ext cx="3248526" cy="3204932"/>
          </a:xfrm>
        </p:spPr>
        <p:txBody>
          <a:bodyPr/>
          <a:lstStyle/>
          <a:p>
            <a:r>
              <a:rPr lang="en-US" sz="2000" dirty="0">
                <a:latin typeface="+mn-lt"/>
              </a:rPr>
              <a:t>(a) The original EMPLOYEE tuples (b) Appearance of EMPLOYEE after filtering for classification C users (c) Appearance </a:t>
            </a:r>
            <a:r>
              <a:rPr lang="en-US" sz="2000" dirty="0" smtClean="0">
                <a:latin typeface="+mn-lt"/>
              </a:rPr>
              <a:t>of EMPLOYEE </a:t>
            </a:r>
            <a:r>
              <a:rPr lang="en-US" sz="2000" dirty="0">
                <a:latin typeface="+mn-lt"/>
              </a:rPr>
              <a:t>after </a:t>
            </a:r>
            <a:r>
              <a:rPr lang="en-US" sz="2000" dirty="0" smtClean="0">
                <a:latin typeface="+mn-lt"/>
              </a:rPr>
              <a:t>filtering for </a:t>
            </a:r>
            <a:r>
              <a:rPr lang="en-US" sz="2000" dirty="0">
                <a:latin typeface="+mn-lt"/>
              </a:rPr>
              <a:t>classification U </a:t>
            </a:r>
            <a:r>
              <a:rPr lang="en-US" sz="2000" dirty="0" smtClean="0">
                <a:latin typeface="+mn-lt"/>
              </a:rPr>
              <a:t>users (d</a:t>
            </a:r>
            <a:r>
              <a:rPr lang="en-US" sz="2000" dirty="0">
                <a:latin typeface="+mn-lt"/>
              </a:rPr>
              <a:t>) Polyinstantiation of </a:t>
            </a:r>
            <a:r>
              <a:rPr lang="en-US" sz="2000" dirty="0" smtClean="0">
                <a:latin typeface="+mn-lt"/>
              </a:rPr>
              <a:t>the Smith </a:t>
            </a:r>
            <a:r>
              <a:rPr lang="en-US" sz="2000" dirty="0">
                <a:latin typeface="+mn-lt"/>
              </a:rPr>
              <a:t>tuple</a:t>
            </a:r>
          </a:p>
        </p:txBody>
      </p:sp>
      <p:pic>
        <p:nvPicPr>
          <p:cNvPr id="6" name="Picture 5" descr="A diagram represents a multilevel relation to illustrate multilevel Security. The diagram consists of four EMPLOYEE tables. The first table represents the original EMPLOYEE tuples. The table has 2 rows and 4 columns. The columns have the following headings from left to right. Name, Salary, Job Performance, T C. The row entries are as follows. Row 1. Name, Smith U. Salary, 40,000 C. Job Performance, Fair S. T C, S. Row 2. Name, Brown C. Salary, 80,000 S. Job Performance, Good C. T C, S. The second table represents appearance of EMPLOYEE after filtering for classification C users. The table has 2 rows and 4 columns. The columns have the following headings from left to right. Name, Salary, Job Performance, T C. The row entries are as follows. Row 1. Name, Smith U. Salary, 40,000 C. Job Performance, NULL C. T C, C. Row 2. Name, Brown C. Salary, NULL C. Job Performance, Good C. T C, C. The third table represents appearance of EMPLOYEE after filtering for classification of U users. The table has 1 row and 4 columns. The columns have the following headings from left to right. Name, Salary, Job Performance, T C. The row entries are as follows. Row 1. Name, Smith U. Salary, NULL U. Job Performance, NULL U. T C, U. The fourth table represents Poly instantiation of the Smith tuple. The table has 3 rows and 4 columns. The columns have the following headings from left to right. Name, Salary, Job Performance, T C. The row entries are as follows. Row 1. Name, Smith U. Salary, 40,000 C. Job Performance, Fair S. T C, S. Row 2. Name, Smith U. Salary, 40,000 C. Job Performance, Excellent C. T C, C. Row 3. Name, Brown C. Salary, 80,000 S. Job Performance, Good C. T C, S."/>
          <p:cNvPicPr>
            <a:picLocks noChangeAspect="1"/>
          </p:cNvPicPr>
          <p:nvPr/>
        </p:nvPicPr>
        <p:blipFill>
          <a:blip r:embed="rId2"/>
          <a:stretch>
            <a:fillRect/>
          </a:stretch>
        </p:blipFill>
        <p:spPr>
          <a:xfrm>
            <a:off x="4366063" y="1656882"/>
            <a:ext cx="3847843" cy="4627256"/>
          </a:xfrm>
          <a:prstGeom prst="rect">
            <a:avLst/>
          </a:prstGeom>
        </p:spPr>
      </p:pic>
    </p:spTree>
    <p:extLst>
      <p:ext uri="{BB962C8B-B14F-4D97-AF65-F5344CB8AC3E}">
        <p14:creationId xmlns:p14="http://schemas.microsoft.com/office/powerpoint/2010/main" val="2322711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30.1 Introduction </a:t>
            </a:r>
            <a:r>
              <a:rPr lang="en-US" altLang="en-US" dirty="0"/>
              <a:t>to Database </a:t>
            </a:r>
            <a:r>
              <a:rPr lang="en-US" altLang="en-US" dirty="0" smtClean="0"/>
              <a:t>Security Issues </a:t>
            </a:r>
            <a:r>
              <a:rPr lang="en-US" altLang="en-US" sz="2000" b="0" dirty="0" smtClean="0"/>
              <a:t>(1 of 4)</a:t>
            </a:r>
            <a:endParaRPr lang="en-US" sz="2000" b="0" dirty="0"/>
          </a:p>
        </p:txBody>
      </p:sp>
      <p:sp>
        <p:nvSpPr>
          <p:cNvPr id="8" name="Text Placeholder 7"/>
          <p:cNvSpPr>
            <a:spLocks noGrp="1"/>
          </p:cNvSpPr>
          <p:nvPr>
            <p:ph type="body" idx="1"/>
          </p:nvPr>
        </p:nvSpPr>
        <p:spPr/>
        <p:txBody>
          <a:bodyPr/>
          <a:lstStyle/>
          <a:p>
            <a:r>
              <a:rPr lang="en-US" altLang="en-US" sz="2400" dirty="0">
                <a:latin typeface="+mn-lt"/>
              </a:rPr>
              <a:t>Database security a broad area</a:t>
            </a:r>
          </a:p>
          <a:p>
            <a:pPr lvl="1"/>
            <a:r>
              <a:rPr lang="en-US" altLang="en-US" sz="2400" dirty="0">
                <a:latin typeface="+mn-lt"/>
              </a:rPr>
              <a:t>Legal, ethical, policy, and system-related issues</a:t>
            </a:r>
          </a:p>
          <a:p>
            <a:r>
              <a:rPr lang="en-US" altLang="en-US" sz="2400" dirty="0">
                <a:latin typeface="+mn-lt"/>
              </a:rPr>
              <a:t>Threats to databases</a:t>
            </a:r>
          </a:p>
          <a:p>
            <a:pPr lvl="1"/>
            <a:r>
              <a:rPr lang="en-US" altLang="en-US" sz="2400" dirty="0">
                <a:latin typeface="+mn-lt"/>
              </a:rPr>
              <a:t>Loss of integrity</a:t>
            </a:r>
          </a:p>
          <a:p>
            <a:pPr lvl="2"/>
            <a:r>
              <a:rPr lang="en-US" altLang="en-US" sz="2400" dirty="0">
                <a:latin typeface="+mn-lt"/>
              </a:rPr>
              <a:t>Improper modification of information</a:t>
            </a:r>
          </a:p>
          <a:p>
            <a:pPr lvl="1"/>
            <a:r>
              <a:rPr lang="en-US" altLang="en-US" sz="2400" dirty="0">
                <a:latin typeface="+mn-lt"/>
              </a:rPr>
              <a:t>Loss of availability</a:t>
            </a:r>
          </a:p>
          <a:p>
            <a:pPr lvl="2"/>
            <a:r>
              <a:rPr lang="en-US" altLang="en-US" sz="2400" dirty="0">
                <a:latin typeface="+mn-lt"/>
              </a:rPr>
              <a:t>Legitimate user cannot access data objects</a:t>
            </a:r>
          </a:p>
          <a:p>
            <a:pPr lvl="1"/>
            <a:r>
              <a:rPr lang="en-US" altLang="en-US" sz="2400" dirty="0">
                <a:latin typeface="+mn-lt"/>
              </a:rPr>
              <a:t>Loss of confidentiality</a:t>
            </a:r>
          </a:p>
          <a:p>
            <a:pPr lvl="2"/>
            <a:r>
              <a:rPr lang="en-US" altLang="en-US" sz="2400" dirty="0">
                <a:latin typeface="+mn-lt"/>
              </a:rPr>
              <a:t>Unauthorized disclosure of confidential </a:t>
            </a:r>
            <a:r>
              <a:rPr lang="en-US" altLang="en-US" sz="2400" dirty="0" smtClean="0">
                <a:latin typeface="+mn-lt"/>
              </a:rPr>
              <a:t>information</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Comparing Discretionary Access Control and Mandatory Access Control</a:t>
            </a:r>
          </a:p>
        </p:txBody>
      </p:sp>
      <p:sp>
        <p:nvSpPr>
          <p:cNvPr id="5" name="Text Placeholder 4"/>
          <p:cNvSpPr>
            <a:spLocks noGrp="1"/>
          </p:cNvSpPr>
          <p:nvPr>
            <p:ph type="body" idx="1"/>
          </p:nvPr>
        </p:nvSpPr>
        <p:spPr/>
        <p:txBody>
          <a:bodyPr/>
          <a:lstStyle/>
          <a:p>
            <a:r>
              <a:rPr lang="en-US" sz="2400" dirty="0" smtClean="0">
                <a:latin typeface="+mn-lt"/>
              </a:rPr>
              <a:t>D</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C </a:t>
            </a:r>
            <a:r>
              <a:rPr lang="en-US" sz="2400" dirty="0">
                <a:latin typeface="+mn-lt"/>
              </a:rPr>
              <a:t>policies have a high degree of flexibility</a:t>
            </a:r>
          </a:p>
          <a:p>
            <a:pPr lvl="1"/>
            <a:r>
              <a:rPr lang="en-US" sz="2400" dirty="0">
                <a:latin typeface="+mn-lt"/>
              </a:rPr>
              <a:t>Do not impose control on how information </a:t>
            </a:r>
            <a:r>
              <a:rPr lang="en-US" sz="2400" dirty="0" smtClean="0">
                <a:latin typeface="+mn-lt"/>
              </a:rPr>
              <a:t>is propagated</a:t>
            </a:r>
            <a:endParaRPr lang="en-US" sz="2400" dirty="0">
              <a:latin typeface="+mn-lt"/>
            </a:endParaRPr>
          </a:p>
          <a:p>
            <a:r>
              <a:rPr lang="en-US" sz="2400" dirty="0">
                <a:latin typeface="+mn-lt"/>
              </a:rPr>
              <a:t>Mandatory policies ensure high degree of protection</a:t>
            </a:r>
          </a:p>
          <a:p>
            <a:pPr lvl="1"/>
            <a:r>
              <a:rPr lang="en-US" sz="2400" dirty="0">
                <a:latin typeface="+mn-lt"/>
              </a:rPr>
              <a:t>Rigid</a:t>
            </a:r>
          </a:p>
          <a:p>
            <a:pPr lvl="1"/>
            <a:r>
              <a:rPr lang="en-US" sz="2400" dirty="0">
                <a:latin typeface="+mn-lt"/>
              </a:rPr>
              <a:t>Prevent illegal information </a:t>
            </a:r>
            <a:r>
              <a:rPr lang="en-US" sz="2400" dirty="0" smtClean="0">
                <a:latin typeface="+mn-lt"/>
              </a:rPr>
              <a:t>flow</a:t>
            </a:r>
            <a:endParaRPr lang="en-US" sz="2400" dirty="0">
              <a:latin typeface="+mn-lt"/>
            </a:endParaRPr>
          </a:p>
        </p:txBody>
      </p:sp>
    </p:spTree>
    <p:extLst>
      <p:ext uri="{BB962C8B-B14F-4D97-AF65-F5344CB8AC3E}">
        <p14:creationId xmlns:p14="http://schemas.microsoft.com/office/powerpoint/2010/main" val="4101924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Role-Based Access Control</a:t>
            </a:r>
          </a:p>
        </p:txBody>
      </p:sp>
      <p:sp>
        <p:nvSpPr>
          <p:cNvPr id="3" name="Text Placeholder 2"/>
          <p:cNvSpPr>
            <a:spLocks noGrp="1"/>
          </p:cNvSpPr>
          <p:nvPr>
            <p:ph type="body" idx="1"/>
          </p:nvPr>
        </p:nvSpPr>
        <p:spPr/>
        <p:txBody>
          <a:bodyPr/>
          <a:lstStyle/>
          <a:p>
            <a:r>
              <a:rPr lang="en-US" sz="2400" dirty="0">
                <a:latin typeface="+mn-lt"/>
              </a:rPr>
              <a:t>Permissions associated with organizational roles</a:t>
            </a:r>
          </a:p>
          <a:p>
            <a:pPr lvl="1"/>
            <a:r>
              <a:rPr lang="en-US" sz="2400" dirty="0">
                <a:latin typeface="+mn-lt"/>
              </a:rPr>
              <a:t>Users are assigned to appropriate roles</a:t>
            </a:r>
          </a:p>
          <a:p>
            <a:r>
              <a:rPr lang="en-US" sz="2400" dirty="0">
                <a:latin typeface="+mn-lt"/>
              </a:rPr>
              <a:t>Can be used with traditional discretionary and mandatory access control</a:t>
            </a:r>
          </a:p>
          <a:p>
            <a:r>
              <a:rPr lang="en-US" sz="2400" dirty="0">
                <a:latin typeface="+mn-lt"/>
              </a:rPr>
              <a:t>Mutual exclusion of roles</a:t>
            </a:r>
          </a:p>
          <a:p>
            <a:pPr lvl="1"/>
            <a:r>
              <a:rPr lang="en-US" sz="2400" dirty="0">
                <a:latin typeface="+mn-lt"/>
              </a:rPr>
              <a:t>Authorization time exclusion</a:t>
            </a:r>
          </a:p>
          <a:p>
            <a:pPr lvl="1"/>
            <a:r>
              <a:rPr lang="en-US" sz="2400" dirty="0">
                <a:latin typeface="+mn-lt"/>
              </a:rPr>
              <a:t>Runtime exclusion</a:t>
            </a:r>
          </a:p>
          <a:p>
            <a:r>
              <a:rPr lang="en-US" sz="2400" dirty="0">
                <a:latin typeface="+mn-lt"/>
              </a:rPr>
              <a:t>Identity </a:t>
            </a:r>
            <a:r>
              <a:rPr lang="en-US" sz="2400" dirty="0" smtClean="0">
                <a:latin typeface="+mn-lt"/>
              </a:rPr>
              <a:t>management</a:t>
            </a:r>
            <a:endParaRPr lang="en-US" sz="2400" dirty="0">
              <a:latin typeface="+mn-lt"/>
            </a:endParaRPr>
          </a:p>
        </p:txBody>
      </p:sp>
    </p:spTree>
    <p:extLst>
      <p:ext uri="{BB962C8B-B14F-4D97-AF65-F5344CB8AC3E}">
        <p14:creationId xmlns:p14="http://schemas.microsoft.com/office/powerpoint/2010/main" val="12623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Label-Based Security and Row-Level Access Control</a:t>
            </a:r>
          </a:p>
        </p:txBody>
      </p:sp>
      <p:sp>
        <p:nvSpPr>
          <p:cNvPr id="3" name="Text Placeholder 2"/>
          <p:cNvSpPr>
            <a:spLocks noGrp="1"/>
          </p:cNvSpPr>
          <p:nvPr>
            <p:ph type="body" idx="1"/>
          </p:nvPr>
        </p:nvSpPr>
        <p:spPr/>
        <p:txBody>
          <a:bodyPr/>
          <a:lstStyle/>
          <a:p>
            <a:r>
              <a:rPr lang="en-US" sz="2400" dirty="0">
                <a:latin typeface="+mn-lt"/>
              </a:rPr>
              <a:t>Sophisticated access control rules implemented by considering the data row by row</a:t>
            </a:r>
          </a:p>
          <a:p>
            <a:r>
              <a:rPr lang="en-US" sz="2400" dirty="0">
                <a:latin typeface="+mn-lt"/>
              </a:rPr>
              <a:t>Each row given a label</a:t>
            </a:r>
          </a:p>
          <a:p>
            <a:pPr lvl="1"/>
            <a:r>
              <a:rPr lang="en-US" sz="2400" dirty="0">
                <a:latin typeface="+mn-lt"/>
              </a:rPr>
              <a:t>Used to prevent unauthorized users from viewing or altering certain data</a:t>
            </a:r>
          </a:p>
          <a:p>
            <a:r>
              <a:rPr lang="en-US" sz="2400" dirty="0">
                <a:latin typeface="+mn-lt"/>
              </a:rPr>
              <a:t>Provides finer granularity of data security</a:t>
            </a:r>
          </a:p>
          <a:p>
            <a:r>
              <a:rPr lang="en-US" sz="2400" dirty="0">
                <a:latin typeface="+mn-lt"/>
              </a:rPr>
              <a:t>Label security policy</a:t>
            </a:r>
          </a:p>
          <a:p>
            <a:pPr lvl="1"/>
            <a:r>
              <a:rPr lang="en-US" sz="2400" dirty="0">
                <a:latin typeface="+mn-lt"/>
              </a:rPr>
              <a:t>Defined by an </a:t>
            </a:r>
            <a:r>
              <a:rPr lang="en-US" sz="2400" dirty="0" smtClean="0">
                <a:latin typeface="+mn-lt"/>
              </a:rPr>
              <a:t>administrator</a:t>
            </a:r>
            <a:endParaRPr lang="en-US" sz="2400" dirty="0">
              <a:latin typeface="+mn-lt"/>
            </a:endParaRPr>
          </a:p>
        </p:txBody>
      </p:sp>
    </p:spTree>
    <p:extLst>
      <p:ext uri="{BB962C8B-B14F-4D97-AF65-F5344CB8AC3E}">
        <p14:creationId xmlns:p14="http://schemas.microsoft.com/office/powerpoint/2010/main" val="1382376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t>
            </a:r>
            <a:r>
              <a:rPr lang="en-US" sz="100" dirty="0" smtClean="0"/>
              <a:t> </a:t>
            </a:r>
            <a:r>
              <a:rPr lang="en-US" dirty="0" smtClean="0"/>
              <a:t>M</a:t>
            </a:r>
            <a:r>
              <a:rPr lang="en-US" sz="100" dirty="0" smtClean="0"/>
              <a:t> </a:t>
            </a:r>
            <a:r>
              <a:rPr lang="en-US" dirty="0" smtClean="0"/>
              <a:t>L </a:t>
            </a:r>
            <a:r>
              <a:rPr lang="en-US" dirty="0"/>
              <a:t>Access Control</a:t>
            </a:r>
          </a:p>
        </p:txBody>
      </p:sp>
      <p:sp>
        <p:nvSpPr>
          <p:cNvPr id="3" name="Text Placeholder 2"/>
          <p:cNvSpPr>
            <a:spLocks noGrp="1"/>
          </p:cNvSpPr>
          <p:nvPr>
            <p:ph type="body" idx="1"/>
          </p:nvPr>
        </p:nvSpPr>
        <p:spPr/>
        <p:txBody>
          <a:bodyPr/>
          <a:lstStyle/>
          <a:p>
            <a:r>
              <a:rPr lang="en-US" sz="2400" dirty="0">
                <a:latin typeface="+mn-lt"/>
              </a:rPr>
              <a:t>Digital signatures for </a:t>
            </a:r>
            <a:r>
              <a:rPr lang="en-US" sz="2400" dirty="0" smtClean="0">
                <a:latin typeface="+mn-lt"/>
              </a:rPr>
              <a:t>X</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L</a:t>
            </a:r>
            <a:endParaRPr lang="en-US" sz="2400" dirty="0">
              <a:latin typeface="+mn-lt"/>
            </a:endParaRPr>
          </a:p>
          <a:p>
            <a:pPr lvl="1"/>
            <a:r>
              <a:rPr lang="en-US" sz="2400" dirty="0">
                <a:latin typeface="+mn-lt"/>
              </a:rPr>
              <a:t>X</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2400" dirty="0" smtClean="0">
                <a:latin typeface="+mn-lt"/>
              </a:rPr>
              <a:t> </a:t>
            </a:r>
            <a:r>
              <a:rPr lang="en-US" sz="2400" dirty="0">
                <a:latin typeface="+mn-lt"/>
              </a:rPr>
              <a:t>Signature Syntax and Processing specification</a:t>
            </a:r>
          </a:p>
          <a:p>
            <a:pPr lvl="2"/>
            <a:r>
              <a:rPr lang="en-US" sz="2400" dirty="0">
                <a:latin typeface="+mn-lt"/>
              </a:rPr>
              <a:t>Defines mechanisms for countersigning and transformations</a:t>
            </a:r>
          </a:p>
          <a:p>
            <a:r>
              <a:rPr lang="en-US" sz="2400" dirty="0">
                <a:latin typeface="+mn-lt"/>
              </a:rPr>
              <a:t>X</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2400" dirty="0" smtClean="0">
                <a:latin typeface="+mn-lt"/>
              </a:rPr>
              <a:t> </a:t>
            </a:r>
            <a:r>
              <a:rPr lang="en-US" sz="2400" dirty="0">
                <a:latin typeface="+mn-lt"/>
              </a:rPr>
              <a:t>encryption</a:t>
            </a:r>
          </a:p>
          <a:p>
            <a:pPr lvl="1"/>
            <a:r>
              <a:rPr lang="en-US" sz="2400" dirty="0">
                <a:latin typeface="+mn-lt"/>
              </a:rPr>
              <a:t>X</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2400" dirty="0" smtClean="0">
                <a:latin typeface="+mn-lt"/>
              </a:rPr>
              <a:t> </a:t>
            </a:r>
            <a:r>
              <a:rPr lang="en-US" sz="2400" dirty="0">
                <a:latin typeface="+mn-lt"/>
              </a:rPr>
              <a:t>Encryption Syntax and Processing specification</a:t>
            </a:r>
          </a:p>
          <a:p>
            <a:pPr lvl="2"/>
            <a:r>
              <a:rPr lang="en-US" sz="2400" dirty="0">
                <a:latin typeface="+mn-lt"/>
              </a:rPr>
              <a:t>Defines X</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2400" dirty="0" smtClean="0">
                <a:latin typeface="+mn-lt"/>
              </a:rPr>
              <a:t> </a:t>
            </a:r>
            <a:r>
              <a:rPr lang="en-US" sz="2400" dirty="0">
                <a:latin typeface="+mn-lt"/>
              </a:rPr>
              <a:t>vocabulary and processing </a:t>
            </a:r>
            <a:r>
              <a:rPr lang="en-US" sz="2400" dirty="0" smtClean="0">
                <a:latin typeface="+mn-lt"/>
              </a:rPr>
              <a:t>rules</a:t>
            </a:r>
            <a:endParaRPr lang="en-US" sz="2400" dirty="0">
              <a:latin typeface="+mn-lt"/>
            </a:endParaRPr>
          </a:p>
        </p:txBody>
      </p:sp>
    </p:spTree>
    <p:extLst>
      <p:ext uri="{BB962C8B-B14F-4D97-AF65-F5344CB8AC3E}">
        <p14:creationId xmlns:p14="http://schemas.microsoft.com/office/powerpoint/2010/main" val="141402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Policies for the Web and Mobile Applications</a:t>
            </a:r>
          </a:p>
        </p:txBody>
      </p:sp>
      <p:sp>
        <p:nvSpPr>
          <p:cNvPr id="3" name="Text Placeholder 2"/>
          <p:cNvSpPr>
            <a:spLocks noGrp="1"/>
          </p:cNvSpPr>
          <p:nvPr>
            <p:ph type="body" idx="1"/>
          </p:nvPr>
        </p:nvSpPr>
        <p:spPr/>
        <p:txBody>
          <a:bodyPr/>
          <a:lstStyle/>
          <a:p>
            <a:r>
              <a:rPr lang="en-US" sz="2400" dirty="0">
                <a:latin typeface="+mn-lt"/>
              </a:rPr>
              <a:t>E-commerce environments require elaborate access control policies</a:t>
            </a:r>
          </a:p>
          <a:p>
            <a:pPr lvl="1"/>
            <a:r>
              <a:rPr lang="en-US" sz="2400" dirty="0">
                <a:latin typeface="+mn-lt"/>
              </a:rPr>
              <a:t>Go beyond traditional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Ss</a:t>
            </a:r>
            <a:endParaRPr lang="en-US" sz="2400" dirty="0">
              <a:latin typeface="+mn-lt"/>
            </a:endParaRPr>
          </a:p>
          <a:p>
            <a:r>
              <a:rPr lang="en-US" sz="2400" dirty="0">
                <a:latin typeface="+mn-lt"/>
              </a:rPr>
              <a:t>Legal and financial consequences for unauthorized data breach</a:t>
            </a:r>
          </a:p>
          <a:p>
            <a:r>
              <a:rPr lang="en-US" sz="2400" dirty="0">
                <a:latin typeface="+mn-lt"/>
              </a:rPr>
              <a:t>Content-based access control</a:t>
            </a:r>
          </a:p>
          <a:p>
            <a:pPr lvl="1"/>
            <a:r>
              <a:rPr lang="en-US" sz="2400" dirty="0">
                <a:latin typeface="+mn-lt"/>
              </a:rPr>
              <a:t>Takes protection object content into account</a:t>
            </a:r>
          </a:p>
          <a:p>
            <a:r>
              <a:rPr lang="en-US" sz="2400" dirty="0" smtClean="0">
                <a:latin typeface="+mn-lt"/>
              </a:rPr>
              <a:t>Credentials</a:t>
            </a:r>
            <a:endParaRPr lang="en-US" sz="2400" dirty="0">
              <a:latin typeface="+mn-lt"/>
            </a:endParaRPr>
          </a:p>
        </p:txBody>
      </p:sp>
    </p:spTree>
    <p:extLst>
      <p:ext uri="{BB962C8B-B14F-4D97-AF65-F5344CB8AC3E}">
        <p14:creationId xmlns:p14="http://schemas.microsoft.com/office/powerpoint/2010/main" val="2698640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30.4 S</a:t>
            </a:r>
            <a:r>
              <a:rPr lang="en-US" altLang="en-US" sz="100" dirty="0" smtClean="0"/>
              <a:t> </a:t>
            </a:r>
            <a:r>
              <a:rPr lang="en-US" altLang="en-US" dirty="0" smtClean="0"/>
              <a:t>Q</a:t>
            </a:r>
            <a:r>
              <a:rPr lang="en-US" altLang="en-US" sz="100" dirty="0" smtClean="0"/>
              <a:t> </a:t>
            </a:r>
            <a:r>
              <a:rPr lang="en-US" altLang="en-US" dirty="0" smtClean="0"/>
              <a:t>L </a:t>
            </a:r>
            <a:r>
              <a:rPr lang="en-US" altLang="en-US" dirty="0"/>
              <a:t>Injection</a:t>
            </a:r>
            <a:endParaRPr lang="en-US" dirty="0"/>
          </a:p>
        </p:txBody>
      </p:sp>
      <p:sp>
        <p:nvSpPr>
          <p:cNvPr id="5" name="Text Placeholder 4"/>
          <p:cNvSpPr>
            <a:spLocks noGrp="1"/>
          </p:cNvSpPr>
          <p:nvPr>
            <p:ph type="body" idx="1"/>
          </p:nvPr>
        </p:nvSpPr>
        <p:spPr/>
        <p:txBody>
          <a:bodyPr/>
          <a:lstStyle/>
          <a:p>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injection</a:t>
            </a:r>
          </a:p>
          <a:p>
            <a:pPr lvl="1"/>
            <a:r>
              <a:rPr lang="en-US" altLang="en-US" sz="2400" dirty="0">
                <a:latin typeface="+mn-lt"/>
              </a:rPr>
              <a:t>Most common threat to database system</a:t>
            </a:r>
          </a:p>
          <a:p>
            <a:r>
              <a:rPr lang="en-US" altLang="en-US" sz="2400" dirty="0">
                <a:latin typeface="+mn-lt"/>
              </a:rPr>
              <a:t>Other common threats</a:t>
            </a:r>
          </a:p>
          <a:p>
            <a:pPr lvl="1"/>
            <a:r>
              <a:rPr lang="en-US" altLang="en-US" sz="2400" dirty="0">
                <a:latin typeface="+mn-lt"/>
              </a:rPr>
              <a:t>Unauthorized privilege escalation</a:t>
            </a:r>
          </a:p>
          <a:p>
            <a:pPr lvl="1"/>
            <a:r>
              <a:rPr lang="en-US" altLang="en-US" sz="2400" dirty="0">
                <a:latin typeface="+mn-lt"/>
              </a:rPr>
              <a:t>Privilege abuse</a:t>
            </a:r>
          </a:p>
          <a:p>
            <a:pPr lvl="1"/>
            <a:r>
              <a:rPr lang="en-US" altLang="en-US" sz="2400" dirty="0">
                <a:latin typeface="+mn-lt"/>
              </a:rPr>
              <a:t>Denial of service</a:t>
            </a:r>
          </a:p>
          <a:p>
            <a:pPr lvl="1"/>
            <a:r>
              <a:rPr lang="en-US" altLang="en-US" sz="2400" dirty="0">
                <a:latin typeface="+mn-lt"/>
              </a:rPr>
              <a:t>Weak </a:t>
            </a:r>
            <a:r>
              <a:rPr lang="en-US" altLang="en-US" sz="2400" dirty="0" smtClean="0">
                <a:latin typeface="+mn-lt"/>
              </a:rPr>
              <a:t>authentication</a:t>
            </a:r>
            <a:endParaRPr lang="en-US" altLang="en-US" sz="2400" dirty="0">
              <a:latin typeface="+mn-lt"/>
            </a:endParaRPr>
          </a:p>
        </p:txBody>
      </p:sp>
    </p:spTree>
    <p:extLst>
      <p:ext uri="{BB962C8B-B14F-4D97-AF65-F5344CB8AC3E}">
        <p14:creationId xmlns:p14="http://schemas.microsoft.com/office/powerpoint/2010/main" val="4023557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sz="100" dirty="0" smtClean="0"/>
              <a:t> </a:t>
            </a:r>
            <a:r>
              <a:rPr lang="en-US" dirty="0" smtClean="0"/>
              <a:t>Q</a:t>
            </a:r>
            <a:r>
              <a:rPr lang="en-US" sz="100" dirty="0" smtClean="0"/>
              <a:t> </a:t>
            </a:r>
            <a:r>
              <a:rPr lang="en-US" dirty="0" smtClean="0"/>
              <a:t>L </a:t>
            </a:r>
            <a:r>
              <a:rPr lang="en-US" dirty="0"/>
              <a:t>Injection </a:t>
            </a:r>
            <a:r>
              <a:rPr lang="en-US" dirty="0" smtClean="0"/>
              <a:t>Methods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Attacker injects a string input through the application</a:t>
            </a:r>
          </a:p>
          <a:p>
            <a:pPr lvl="1"/>
            <a:r>
              <a:rPr lang="en-US" sz="2400" dirty="0">
                <a:latin typeface="+mn-lt"/>
              </a:rPr>
              <a:t>Changes or manipulates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statement to attacker’s advantage</a:t>
            </a:r>
          </a:p>
          <a:p>
            <a:r>
              <a:rPr lang="en-US" sz="2400" dirty="0">
                <a:latin typeface="+mn-lt"/>
              </a:rPr>
              <a:t>Unauthorized data manipulation or execution of system-level commands</a:t>
            </a:r>
          </a:p>
          <a:p>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manipulation</a:t>
            </a:r>
          </a:p>
          <a:p>
            <a:pPr lvl="1"/>
            <a:r>
              <a:rPr lang="en-US" sz="2400" dirty="0">
                <a:latin typeface="+mn-lt"/>
              </a:rPr>
              <a:t>Changes an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command in the application</a:t>
            </a:r>
          </a:p>
          <a:p>
            <a:pPr lvl="1"/>
            <a:r>
              <a:rPr lang="en-US" sz="2400" dirty="0">
                <a:latin typeface="+mn-lt"/>
              </a:rPr>
              <a:t>Example: adding conditions to the WHERE </a:t>
            </a:r>
            <a:r>
              <a:rPr lang="en-US" sz="2400" dirty="0" smtClean="0">
                <a:latin typeface="+mn-lt"/>
              </a:rPr>
              <a:t>clause</a:t>
            </a:r>
            <a:endParaRPr lang="en-US" sz="2400" dirty="0">
              <a:latin typeface="+mn-lt"/>
            </a:endParaRPr>
          </a:p>
        </p:txBody>
      </p:sp>
    </p:spTree>
    <p:extLst>
      <p:ext uri="{BB962C8B-B14F-4D97-AF65-F5344CB8AC3E}">
        <p14:creationId xmlns:p14="http://schemas.microsoft.com/office/powerpoint/2010/main" val="1308730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Injection Methods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lvl="1"/>
            <a:r>
              <a:rPr lang="en-US" sz="2400" dirty="0" smtClean="0">
                <a:latin typeface="+mn-lt"/>
              </a:rPr>
              <a:t>Typical </a:t>
            </a:r>
            <a:r>
              <a:rPr lang="en-US" sz="2400" dirty="0">
                <a:latin typeface="+mn-lt"/>
              </a:rPr>
              <a:t>manipulation attack occurs during database login</a:t>
            </a:r>
          </a:p>
          <a:p>
            <a:r>
              <a:rPr lang="en-US" sz="2400" dirty="0">
                <a:latin typeface="+mn-lt"/>
              </a:rPr>
              <a:t>Code injection</a:t>
            </a:r>
          </a:p>
          <a:p>
            <a:pPr lvl="1"/>
            <a:r>
              <a:rPr lang="en-US" sz="2400" dirty="0">
                <a:latin typeface="+mn-lt"/>
              </a:rPr>
              <a:t>Add additional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 </a:t>
            </a:r>
            <a:r>
              <a:rPr lang="en-US" sz="2400" dirty="0">
                <a:latin typeface="+mn-lt"/>
              </a:rPr>
              <a:t>statements or commands that are then processed</a:t>
            </a:r>
          </a:p>
          <a:p>
            <a:r>
              <a:rPr lang="en-US" sz="2400" dirty="0">
                <a:latin typeface="+mn-lt"/>
              </a:rPr>
              <a:t>Function call injection</a:t>
            </a:r>
          </a:p>
          <a:p>
            <a:pPr lvl="1"/>
            <a:r>
              <a:rPr lang="en-US" sz="2400" dirty="0">
                <a:latin typeface="+mn-lt"/>
              </a:rPr>
              <a:t>Database or operating system function call inserted into vulnerable S</a:t>
            </a:r>
            <a:r>
              <a:rPr lang="en-US" sz="100" dirty="0">
                <a:latin typeface="+mn-lt"/>
              </a:rPr>
              <a:t> </a:t>
            </a:r>
            <a:r>
              <a:rPr lang="en-US" sz="2400" dirty="0">
                <a:latin typeface="+mn-lt"/>
              </a:rPr>
              <a:t>Q</a:t>
            </a:r>
            <a:r>
              <a:rPr lang="en-US" sz="100" dirty="0">
                <a:latin typeface="+mn-lt"/>
              </a:rPr>
              <a:t> </a:t>
            </a:r>
            <a:r>
              <a:rPr lang="en-US" sz="2400" dirty="0">
                <a:latin typeface="+mn-lt"/>
              </a:rPr>
              <a:t>L</a:t>
            </a:r>
            <a:r>
              <a:rPr lang="en-US" sz="2400" dirty="0" smtClean="0">
                <a:latin typeface="+mn-lt"/>
              </a:rPr>
              <a:t> </a:t>
            </a:r>
            <a:r>
              <a:rPr lang="en-US" sz="2400" dirty="0">
                <a:latin typeface="+mn-lt"/>
              </a:rPr>
              <a:t>statement to manipulate data or make a privileged system </a:t>
            </a:r>
            <a:r>
              <a:rPr lang="en-US" sz="2400" dirty="0" smtClean="0">
                <a:latin typeface="+mn-lt"/>
              </a:rPr>
              <a:t>call</a:t>
            </a:r>
            <a:endParaRPr lang="en-US" sz="2400" dirty="0">
              <a:latin typeface="+mn-lt"/>
            </a:endParaRPr>
          </a:p>
        </p:txBody>
      </p:sp>
    </p:spTree>
    <p:extLst>
      <p:ext uri="{BB962C8B-B14F-4D97-AF65-F5344CB8AC3E}">
        <p14:creationId xmlns:p14="http://schemas.microsoft.com/office/powerpoint/2010/main" val="2468215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Associated with </a:t>
            </a:r>
            <a:r>
              <a:rPr lang="en-US" dirty="0" smtClean="0"/>
              <a:t>S</a:t>
            </a:r>
            <a:r>
              <a:rPr lang="en-US" sz="100" dirty="0" smtClean="0"/>
              <a:t> </a:t>
            </a:r>
            <a:r>
              <a:rPr lang="en-US" dirty="0" smtClean="0"/>
              <a:t>Q</a:t>
            </a:r>
            <a:r>
              <a:rPr lang="en-US" sz="100" dirty="0" smtClean="0"/>
              <a:t> </a:t>
            </a:r>
            <a:r>
              <a:rPr lang="en-US" dirty="0" smtClean="0"/>
              <a:t>L </a:t>
            </a:r>
            <a:r>
              <a:rPr lang="en-US" dirty="0"/>
              <a:t>Injection</a:t>
            </a:r>
          </a:p>
        </p:txBody>
      </p:sp>
      <p:sp>
        <p:nvSpPr>
          <p:cNvPr id="3" name="Text Placeholder 2"/>
          <p:cNvSpPr>
            <a:spLocks noGrp="1"/>
          </p:cNvSpPr>
          <p:nvPr>
            <p:ph type="body" idx="1"/>
          </p:nvPr>
        </p:nvSpPr>
        <p:spPr/>
        <p:txBody>
          <a:bodyPr/>
          <a:lstStyle/>
          <a:p>
            <a:r>
              <a:rPr lang="en-US" sz="2400" dirty="0">
                <a:latin typeface="+mn-lt"/>
              </a:rPr>
              <a:t>Database fingerprinting</a:t>
            </a:r>
          </a:p>
          <a:p>
            <a:r>
              <a:rPr lang="en-US" sz="2400" dirty="0">
                <a:latin typeface="+mn-lt"/>
              </a:rPr>
              <a:t>Denial of service</a:t>
            </a:r>
          </a:p>
          <a:p>
            <a:r>
              <a:rPr lang="en-US" sz="2400" dirty="0">
                <a:latin typeface="+mn-lt"/>
              </a:rPr>
              <a:t>Bypassing authentication</a:t>
            </a:r>
          </a:p>
          <a:p>
            <a:r>
              <a:rPr lang="en-US" sz="2400" dirty="0">
                <a:latin typeface="+mn-lt"/>
              </a:rPr>
              <a:t>Identifying injectable parameters</a:t>
            </a:r>
          </a:p>
          <a:p>
            <a:r>
              <a:rPr lang="en-US" sz="2400" dirty="0">
                <a:latin typeface="+mn-lt"/>
              </a:rPr>
              <a:t>Executing remote commands</a:t>
            </a:r>
          </a:p>
          <a:p>
            <a:r>
              <a:rPr lang="en-US" sz="2400" dirty="0">
                <a:latin typeface="+mn-lt"/>
              </a:rPr>
              <a:t>Performing privilege </a:t>
            </a:r>
            <a:r>
              <a:rPr lang="en-US" sz="2400" dirty="0" smtClean="0">
                <a:latin typeface="+mn-lt"/>
              </a:rPr>
              <a:t>escalation</a:t>
            </a:r>
            <a:endParaRPr lang="en-US" sz="2400" dirty="0">
              <a:latin typeface="+mn-lt"/>
            </a:endParaRPr>
          </a:p>
        </p:txBody>
      </p:sp>
    </p:spTree>
    <p:extLst>
      <p:ext uri="{BB962C8B-B14F-4D97-AF65-F5344CB8AC3E}">
        <p14:creationId xmlns:p14="http://schemas.microsoft.com/office/powerpoint/2010/main" val="163240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Techniques</a:t>
            </a:r>
          </a:p>
        </p:txBody>
      </p:sp>
      <p:sp>
        <p:nvSpPr>
          <p:cNvPr id="3" name="Text Placeholder 2"/>
          <p:cNvSpPr>
            <a:spLocks noGrp="1"/>
          </p:cNvSpPr>
          <p:nvPr>
            <p:ph type="body" idx="1"/>
          </p:nvPr>
        </p:nvSpPr>
        <p:spPr/>
        <p:txBody>
          <a:bodyPr/>
          <a:lstStyle/>
          <a:p>
            <a:r>
              <a:rPr lang="en-US" sz="2400" dirty="0">
                <a:latin typeface="+mn-lt"/>
              </a:rPr>
              <a:t>Blind variables (using parameterized statements)</a:t>
            </a:r>
          </a:p>
          <a:p>
            <a:pPr lvl="1"/>
            <a:r>
              <a:rPr lang="en-US" sz="2400" dirty="0">
                <a:latin typeface="+mn-lt"/>
              </a:rPr>
              <a:t>Protects against injection attacks</a:t>
            </a:r>
          </a:p>
          <a:p>
            <a:pPr lvl="1"/>
            <a:r>
              <a:rPr lang="en-US" sz="2400" dirty="0">
                <a:latin typeface="+mn-lt"/>
              </a:rPr>
              <a:t>Improves performance</a:t>
            </a:r>
          </a:p>
          <a:p>
            <a:r>
              <a:rPr lang="en-US" sz="2400" dirty="0">
                <a:latin typeface="+mn-lt"/>
              </a:rPr>
              <a:t>Filtering input (input validation)</a:t>
            </a:r>
          </a:p>
          <a:p>
            <a:pPr lvl="1"/>
            <a:r>
              <a:rPr lang="en-US" sz="2400" dirty="0">
                <a:latin typeface="+mn-lt"/>
              </a:rPr>
              <a:t>Remove escape characters from input strings</a:t>
            </a:r>
          </a:p>
          <a:p>
            <a:pPr lvl="1"/>
            <a:r>
              <a:rPr lang="en-US" sz="2400" dirty="0">
                <a:latin typeface="+mn-lt"/>
              </a:rPr>
              <a:t>Escape characters can be used to inject manipulation attacks</a:t>
            </a:r>
          </a:p>
          <a:p>
            <a:r>
              <a:rPr lang="en-US" sz="2400" dirty="0">
                <a:latin typeface="+mn-lt"/>
              </a:rPr>
              <a:t>Function security</a:t>
            </a:r>
          </a:p>
          <a:p>
            <a:pPr lvl="1"/>
            <a:r>
              <a:rPr lang="en-US" sz="2400" dirty="0">
                <a:latin typeface="+mn-lt"/>
              </a:rPr>
              <a:t>Standard and custom functions should be </a:t>
            </a:r>
            <a:r>
              <a:rPr lang="en-US" sz="2400" dirty="0" smtClean="0">
                <a:latin typeface="+mn-lt"/>
              </a:rPr>
              <a:t>restricted</a:t>
            </a:r>
            <a:endParaRPr lang="en-US" sz="2400" dirty="0">
              <a:latin typeface="+mn-lt"/>
            </a:endParaRPr>
          </a:p>
        </p:txBody>
      </p:sp>
    </p:spTree>
    <p:extLst>
      <p:ext uri="{BB962C8B-B14F-4D97-AF65-F5344CB8AC3E}">
        <p14:creationId xmlns:p14="http://schemas.microsoft.com/office/powerpoint/2010/main" val="3236508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30.1 Introduction </a:t>
            </a:r>
            <a:r>
              <a:rPr lang="en-US" altLang="en-US" dirty="0"/>
              <a:t>to Database Security Issues </a:t>
            </a:r>
            <a:r>
              <a:rPr lang="en-US" altLang="en-US" sz="2000" b="0" dirty="0" smtClean="0"/>
              <a:t>(2 </a:t>
            </a:r>
            <a:r>
              <a:rPr lang="en-US" altLang="en-US" sz="2000" b="0" dirty="0"/>
              <a:t>of 4)</a:t>
            </a:r>
            <a:endParaRPr lang="en-US" dirty="0"/>
          </a:p>
        </p:txBody>
      </p:sp>
      <p:sp>
        <p:nvSpPr>
          <p:cNvPr id="3" name="Text Placeholder 2"/>
          <p:cNvSpPr>
            <a:spLocks noGrp="1"/>
          </p:cNvSpPr>
          <p:nvPr>
            <p:ph type="body" idx="1"/>
          </p:nvPr>
        </p:nvSpPr>
        <p:spPr/>
        <p:txBody>
          <a:bodyPr/>
          <a:lstStyle/>
          <a:p>
            <a:r>
              <a:rPr lang="en-US" sz="2400" dirty="0">
                <a:latin typeface="+mn-lt"/>
              </a:rPr>
              <a:t>Database works as part of a network of services</a:t>
            </a:r>
          </a:p>
          <a:p>
            <a:pPr lvl="1"/>
            <a:r>
              <a:rPr lang="en-US" sz="2400" dirty="0">
                <a:latin typeface="+mn-lt"/>
              </a:rPr>
              <a:t>Applications, Web servers, firewalls, </a:t>
            </a:r>
            <a:r>
              <a:rPr lang="en-US" sz="2400" dirty="0" smtClean="0">
                <a:latin typeface="+mn-lt"/>
              </a:rPr>
              <a:t>S</a:t>
            </a:r>
            <a:r>
              <a:rPr lang="en-US" sz="100" dirty="0" smtClean="0">
                <a:latin typeface="+mn-lt"/>
              </a:rPr>
              <a:t> </a:t>
            </a:r>
            <a:r>
              <a:rPr lang="en-US" sz="2400" dirty="0" smtClean="0">
                <a:latin typeface="+mn-lt"/>
              </a:rPr>
              <a:t>S</a:t>
            </a:r>
            <a:r>
              <a:rPr lang="en-US" sz="100" dirty="0" smtClean="0">
                <a:latin typeface="+mn-lt"/>
              </a:rPr>
              <a:t> </a:t>
            </a:r>
            <a:r>
              <a:rPr lang="en-US" sz="2400" dirty="0" smtClean="0">
                <a:latin typeface="+mn-lt"/>
              </a:rPr>
              <a:t>L </a:t>
            </a:r>
            <a:r>
              <a:rPr lang="en-US" sz="2400" dirty="0">
                <a:latin typeface="+mn-lt"/>
              </a:rPr>
              <a:t>terminators, and security monitoring systems</a:t>
            </a:r>
          </a:p>
          <a:p>
            <a:r>
              <a:rPr lang="en-US" altLang="en-US" sz="2400" dirty="0">
                <a:latin typeface="+mn-lt"/>
              </a:rPr>
              <a:t>Types of database control measures</a:t>
            </a:r>
          </a:p>
          <a:p>
            <a:pPr lvl="1"/>
            <a:r>
              <a:rPr lang="en-US" altLang="en-US" sz="2400" dirty="0">
                <a:latin typeface="+mn-lt"/>
              </a:rPr>
              <a:t>Access control</a:t>
            </a:r>
          </a:p>
          <a:p>
            <a:pPr lvl="1"/>
            <a:r>
              <a:rPr lang="en-US" sz="2400" dirty="0">
                <a:latin typeface="+mn-lt"/>
              </a:rPr>
              <a:t>Inference control</a:t>
            </a:r>
          </a:p>
          <a:p>
            <a:pPr lvl="1"/>
            <a:r>
              <a:rPr lang="en-US" sz="2400" dirty="0">
                <a:latin typeface="+mn-lt"/>
              </a:rPr>
              <a:t>Flow control</a:t>
            </a:r>
          </a:p>
          <a:p>
            <a:pPr lvl="1"/>
            <a:r>
              <a:rPr lang="en-US" sz="2400" dirty="0" smtClean="0">
                <a:latin typeface="+mn-lt"/>
              </a:rPr>
              <a:t>Encryption</a:t>
            </a:r>
            <a:endParaRPr lang="en-US" altLang="en-US" sz="2400" dirty="0">
              <a:latin typeface="+mn-lt"/>
            </a:endParaRPr>
          </a:p>
        </p:txBody>
      </p:sp>
    </p:spTree>
    <p:extLst>
      <p:ext uri="{BB962C8B-B14F-4D97-AF65-F5344CB8AC3E}">
        <p14:creationId xmlns:p14="http://schemas.microsoft.com/office/powerpoint/2010/main" val="3776886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30.5 Introduction </a:t>
            </a:r>
            <a:r>
              <a:rPr lang="en-US" altLang="en-US" dirty="0"/>
              <a:t>to </a:t>
            </a:r>
            <a:r>
              <a:rPr lang="en-US" altLang="en-US" dirty="0" smtClean="0"/>
              <a:t>Statistical Database Security </a:t>
            </a:r>
            <a:r>
              <a:rPr lang="en-US" altLang="en-US" sz="2000" b="0" dirty="0" smtClean="0"/>
              <a:t>(1 of 2)</a:t>
            </a:r>
            <a:endParaRPr lang="en-US" sz="2000" b="0" dirty="0"/>
          </a:p>
        </p:txBody>
      </p:sp>
      <p:sp>
        <p:nvSpPr>
          <p:cNvPr id="6" name="Text Placeholder 5"/>
          <p:cNvSpPr>
            <a:spLocks noGrp="1"/>
          </p:cNvSpPr>
          <p:nvPr>
            <p:ph type="body" idx="1"/>
          </p:nvPr>
        </p:nvSpPr>
        <p:spPr>
          <a:xfrm>
            <a:off x="457200" y="1600201"/>
            <a:ext cx="8229600" cy="2750126"/>
          </a:xfrm>
        </p:spPr>
        <p:txBody>
          <a:bodyPr/>
          <a:lstStyle/>
          <a:p>
            <a:r>
              <a:rPr lang="en-US" sz="2400" dirty="0">
                <a:latin typeface="+mn-lt"/>
              </a:rPr>
              <a:t>Statistical databases used to provide statistics about various populations</a:t>
            </a:r>
          </a:p>
          <a:p>
            <a:pPr lvl="1" indent="-284400"/>
            <a:r>
              <a:rPr lang="en-US" sz="2400" dirty="0">
                <a:latin typeface="+mn-lt"/>
              </a:rPr>
              <a:t>Users permitted to retrieve statistical information</a:t>
            </a:r>
          </a:p>
          <a:p>
            <a:pPr lvl="1" indent="-284400"/>
            <a:r>
              <a:rPr lang="en-US" sz="2400" dirty="0">
                <a:latin typeface="+mn-lt"/>
              </a:rPr>
              <a:t>Must prohibit retrieval of individual data</a:t>
            </a:r>
          </a:p>
          <a:p>
            <a:r>
              <a:rPr lang="en-US" sz="2400" dirty="0">
                <a:latin typeface="+mn-lt"/>
              </a:rPr>
              <a:t>Population: set of tuples of a relation (table) that satisfy some selection condition</a:t>
            </a:r>
          </a:p>
        </p:txBody>
      </p:sp>
      <p:sp>
        <p:nvSpPr>
          <p:cNvPr id="7" name="Content Placeholder 6"/>
          <p:cNvSpPr>
            <a:spLocks noGrp="1"/>
          </p:cNvSpPr>
          <p:nvPr>
            <p:ph sz="quarter" idx="13"/>
          </p:nvPr>
        </p:nvSpPr>
        <p:spPr>
          <a:xfrm>
            <a:off x="457201" y="4441631"/>
            <a:ext cx="8229600" cy="769942"/>
          </a:xfrm>
        </p:spPr>
        <p:txBody>
          <a:bodyPr/>
          <a:lstStyle/>
          <a:p>
            <a:pPr marL="432" indent="0">
              <a:buNone/>
            </a:pPr>
            <a:r>
              <a:rPr lang="en-US" sz="2400" b="1" dirty="0">
                <a:latin typeface="+mn-lt"/>
              </a:rPr>
              <a:t>Figure 30.3</a:t>
            </a:r>
            <a:r>
              <a:rPr lang="en-US" sz="2400" dirty="0">
                <a:latin typeface="+mn-lt"/>
              </a:rPr>
              <a:t> The PERSON relation schema for illustrating statistical database </a:t>
            </a:r>
            <a:r>
              <a:rPr lang="en-US" sz="2400" dirty="0" smtClean="0">
                <a:latin typeface="+mn-lt"/>
              </a:rPr>
              <a:t>security</a:t>
            </a:r>
            <a:endParaRPr lang="en-US" sz="2400" dirty="0">
              <a:latin typeface="+mn-lt"/>
            </a:endParaRPr>
          </a:p>
        </p:txBody>
      </p:sp>
      <p:pic>
        <p:nvPicPr>
          <p:cNvPr id="12" name="Picture 11" descr=" Schema of a table titled, person, to illustrate statistical database security. Person has the following columns: Name, S s n, Income, Address, City, State, Zip, Sex, Last underscore degree where the column S s n is underlined. "/>
          <p:cNvPicPr>
            <a:picLocks noChangeAspect="1"/>
          </p:cNvPicPr>
          <p:nvPr/>
        </p:nvPicPr>
        <p:blipFill>
          <a:blip r:embed="rId2"/>
          <a:stretch>
            <a:fillRect/>
          </a:stretch>
        </p:blipFill>
        <p:spPr>
          <a:xfrm>
            <a:off x="1003565" y="5525345"/>
            <a:ext cx="7136870" cy="759478"/>
          </a:xfrm>
          <a:prstGeom prst="rect">
            <a:avLst/>
          </a:prstGeom>
        </p:spPr>
      </p:pic>
    </p:spTree>
    <p:extLst>
      <p:ext uri="{BB962C8B-B14F-4D97-AF65-F5344CB8AC3E}">
        <p14:creationId xmlns:p14="http://schemas.microsoft.com/office/powerpoint/2010/main" val="3806650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30.5 Introduction </a:t>
            </a:r>
            <a:r>
              <a:rPr lang="en-US" altLang="en-US" dirty="0"/>
              <a:t>to Statistical Database Security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84910" y="1600201"/>
            <a:ext cx="8201890" cy="533400"/>
          </a:xfrm>
        </p:spPr>
        <p:txBody>
          <a:bodyPr/>
          <a:lstStyle/>
          <a:p>
            <a:r>
              <a:rPr lang="en-US" altLang="en-US" sz="2200" dirty="0">
                <a:latin typeface="+mn-lt"/>
              </a:rPr>
              <a:t>Only statistical queries are </a:t>
            </a:r>
            <a:r>
              <a:rPr lang="en-US" altLang="en-US" sz="2200" dirty="0" smtClean="0">
                <a:latin typeface="+mn-lt"/>
              </a:rPr>
              <a:t>allowed</a:t>
            </a:r>
            <a:endParaRPr lang="en-US" altLang="en-US" sz="2200" dirty="0">
              <a:latin typeface="+mn-lt"/>
            </a:endParaRPr>
          </a:p>
        </p:txBody>
      </p:sp>
      <p:pic>
        <p:nvPicPr>
          <p:cNvPr id="11" name="Picture 10" descr="Query Q 1 reads, colon SELECT COUNT left parenthesis asterisk right parenthesis FROM PERSON WHERE left angle bracket condition right angle bracket semicolon Query Q 2 reads, SELECT A V G left parenthesis Income right parenthesis FROM PERSON WHERE left angle bracket condition right angle bracket semicolon. "/>
          <p:cNvPicPr>
            <a:picLocks noChangeAspect="1"/>
          </p:cNvPicPr>
          <p:nvPr/>
        </p:nvPicPr>
        <p:blipFill>
          <a:blip r:embed="rId2"/>
          <a:stretch>
            <a:fillRect/>
          </a:stretch>
        </p:blipFill>
        <p:spPr>
          <a:xfrm>
            <a:off x="2765039" y="2284797"/>
            <a:ext cx="3613923" cy="1041130"/>
          </a:xfrm>
          <a:prstGeom prst="rect">
            <a:avLst/>
          </a:prstGeom>
        </p:spPr>
      </p:pic>
      <p:sp>
        <p:nvSpPr>
          <p:cNvPr id="8" name="Content Placeholder 7"/>
          <p:cNvSpPr>
            <a:spLocks noGrp="1"/>
          </p:cNvSpPr>
          <p:nvPr>
            <p:ph sz="quarter" idx="17"/>
          </p:nvPr>
        </p:nvSpPr>
        <p:spPr>
          <a:xfrm>
            <a:off x="471055" y="3433011"/>
            <a:ext cx="8215745" cy="2843100"/>
          </a:xfrm>
        </p:spPr>
        <p:txBody>
          <a:bodyPr/>
          <a:lstStyle/>
          <a:p>
            <a:r>
              <a:rPr lang="en-US" altLang="en-US" sz="2200" dirty="0">
                <a:latin typeface="+mn-lt"/>
              </a:rPr>
              <a:t>Preventing the inference of individual information</a:t>
            </a:r>
          </a:p>
          <a:p>
            <a:pPr lvl="1"/>
            <a:r>
              <a:rPr lang="en-US" altLang="en-US" sz="2200" dirty="0">
                <a:latin typeface="+mn-lt"/>
              </a:rPr>
              <a:t>Provide minimum threshold on number of tuples</a:t>
            </a:r>
          </a:p>
          <a:p>
            <a:pPr lvl="1"/>
            <a:r>
              <a:rPr lang="en-US" altLang="en-US" sz="2200" dirty="0">
                <a:latin typeface="+mn-lt"/>
              </a:rPr>
              <a:t>Prohibit sequences of queries that refer to the same population of tuples</a:t>
            </a:r>
          </a:p>
          <a:p>
            <a:pPr lvl="1"/>
            <a:r>
              <a:rPr lang="en-US" altLang="en-US" sz="2200" dirty="0">
                <a:latin typeface="+mn-lt"/>
              </a:rPr>
              <a:t>Introduce slight noise or inaccuracy</a:t>
            </a:r>
          </a:p>
          <a:p>
            <a:pPr lvl="1"/>
            <a:r>
              <a:rPr lang="en-US" altLang="en-US" sz="2200" dirty="0">
                <a:latin typeface="+mn-lt"/>
              </a:rPr>
              <a:t>Partition the database</a:t>
            </a:r>
          </a:p>
          <a:p>
            <a:pPr lvl="2" indent="-230400"/>
            <a:r>
              <a:rPr lang="en-US" altLang="en-US" sz="2200" dirty="0">
                <a:latin typeface="+mn-lt"/>
              </a:rPr>
              <a:t>Store records in groups of minimum </a:t>
            </a:r>
            <a:r>
              <a:rPr lang="en-US" altLang="en-US" sz="2200" dirty="0" smtClean="0">
                <a:latin typeface="+mn-lt"/>
              </a:rPr>
              <a:t>size</a:t>
            </a:r>
            <a:endParaRPr lang="en-US" sz="2200" dirty="0">
              <a:latin typeface="+mn-lt"/>
            </a:endParaRPr>
          </a:p>
        </p:txBody>
      </p:sp>
    </p:spTree>
    <p:extLst>
      <p:ext uri="{BB962C8B-B14F-4D97-AF65-F5344CB8AC3E}">
        <p14:creationId xmlns:p14="http://schemas.microsoft.com/office/powerpoint/2010/main" val="3100626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30.6 Introduction </a:t>
            </a:r>
            <a:r>
              <a:rPr lang="en-US" altLang="en-US" dirty="0"/>
              <a:t>to Flow </a:t>
            </a:r>
            <a:r>
              <a:rPr lang="en-US" altLang="en-US" dirty="0" smtClean="0"/>
              <a:t>Control </a:t>
            </a:r>
            <a:r>
              <a:rPr lang="en-US" altLang="en-US" sz="2000" b="0" dirty="0" smtClean="0"/>
              <a:t>(1 of 2)</a:t>
            </a:r>
            <a:endParaRPr lang="en-US" sz="2000" b="0" dirty="0"/>
          </a:p>
        </p:txBody>
      </p:sp>
      <p:sp>
        <p:nvSpPr>
          <p:cNvPr id="5" name="Text Placeholder 4"/>
          <p:cNvSpPr>
            <a:spLocks noGrp="1"/>
          </p:cNvSpPr>
          <p:nvPr>
            <p:ph type="body" idx="1"/>
          </p:nvPr>
        </p:nvSpPr>
        <p:spPr/>
        <p:txBody>
          <a:bodyPr/>
          <a:lstStyle/>
          <a:p>
            <a:r>
              <a:rPr lang="en-US" sz="2400" dirty="0">
                <a:latin typeface="+mn-lt"/>
              </a:rPr>
              <a:t>Flow control</a:t>
            </a:r>
          </a:p>
          <a:p>
            <a:pPr lvl="1"/>
            <a:r>
              <a:rPr lang="en-US" sz="2400" dirty="0">
                <a:latin typeface="+mn-lt"/>
              </a:rPr>
              <a:t>Regulates the distribution or flow of information among accessible objects</a:t>
            </a:r>
          </a:p>
          <a:p>
            <a:pPr lvl="1"/>
            <a:r>
              <a:rPr lang="en-US" sz="2400" dirty="0">
                <a:latin typeface="+mn-lt"/>
              </a:rPr>
              <a:t>Verifies information contained in some objects does not flow explicitly or implicitly into less protected objects</a:t>
            </a:r>
          </a:p>
          <a:p>
            <a:r>
              <a:rPr lang="en-US" altLang="en-US" sz="2400" dirty="0">
                <a:latin typeface="+mn-lt"/>
              </a:rPr>
              <a:t>Flow policy</a:t>
            </a:r>
          </a:p>
          <a:p>
            <a:pPr lvl="1"/>
            <a:r>
              <a:rPr lang="en-US" altLang="en-US" sz="2400" dirty="0">
                <a:latin typeface="+mn-lt"/>
              </a:rPr>
              <a:t>Specifies channels along which information is allowed to move</a:t>
            </a:r>
          </a:p>
          <a:p>
            <a:pPr lvl="2"/>
            <a:r>
              <a:rPr lang="en-US" altLang="en-US" sz="2400" dirty="0">
                <a:latin typeface="+mn-lt"/>
              </a:rPr>
              <a:t>Simple form: confidential and </a:t>
            </a:r>
            <a:r>
              <a:rPr lang="en-US" altLang="en-US" sz="2400" dirty="0" smtClean="0">
                <a:latin typeface="+mn-lt"/>
              </a:rPr>
              <a:t>nonconfidential</a:t>
            </a:r>
            <a:endParaRPr lang="en-US" altLang="en-US" sz="2400" dirty="0">
              <a:latin typeface="+mn-lt"/>
            </a:endParaRPr>
          </a:p>
        </p:txBody>
      </p:sp>
    </p:spTree>
    <p:extLst>
      <p:ext uri="{BB962C8B-B14F-4D97-AF65-F5344CB8AC3E}">
        <p14:creationId xmlns:p14="http://schemas.microsoft.com/office/powerpoint/2010/main" val="28244685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30.6 Introduction </a:t>
            </a:r>
            <a:r>
              <a:rPr lang="en-US" altLang="en-US" dirty="0"/>
              <a:t>to Flow Control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Covert channels</a:t>
            </a:r>
          </a:p>
          <a:p>
            <a:pPr lvl="1"/>
            <a:r>
              <a:rPr lang="en-US" sz="2400" dirty="0">
                <a:latin typeface="+mn-lt"/>
              </a:rPr>
              <a:t>Allows information to pass from a higher classification level to a lower classification level through improper means</a:t>
            </a:r>
          </a:p>
          <a:p>
            <a:pPr lvl="1"/>
            <a:r>
              <a:rPr lang="en-US" altLang="en-US" sz="2400" dirty="0">
                <a:latin typeface="+mn-lt"/>
              </a:rPr>
              <a:t>Timing channel requires temporal synchronization</a:t>
            </a:r>
          </a:p>
          <a:p>
            <a:pPr lvl="1"/>
            <a:r>
              <a:rPr lang="en-US" altLang="en-US" sz="2400" dirty="0">
                <a:latin typeface="+mn-lt"/>
              </a:rPr>
              <a:t>Storage channel does not require temporal </a:t>
            </a:r>
            <a:r>
              <a:rPr lang="en-US" altLang="en-US" sz="2400" dirty="0" smtClean="0">
                <a:latin typeface="+mn-lt"/>
              </a:rPr>
              <a:t>synchronization</a:t>
            </a:r>
            <a:endParaRPr lang="en-US" altLang="en-US" sz="2400" dirty="0">
              <a:latin typeface="+mn-lt"/>
            </a:endParaRPr>
          </a:p>
        </p:txBody>
      </p:sp>
    </p:spTree>
    <p:extLst>
      <p:ext uri="{BB962C8B-B14F-4D97-AF65-F5344CB8AC3E}">
        <p14:creationId xmlns:p14="http://schemas.microsoft.com/office/powerpoint/2010/main" val="3093391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30.7 Encryption </a:t>
            </a:r>
            <a:r>
              <a:rPr lang="en-US" altLang="en-US" dirty="0"/>
              <a:t>and Public Key </a:t>
            </a:r>
            <a:r>
              <a:rPr lang="en-US" altLang="en-US" dirty="0" smtClean="0"/>
              <a:t>Infrastructures </a:t>
            </a:r>
            <a:r>
              <a:rPr lang="en-US" altLang="en-US" sz="2000" b="0" dirty="0" smtClean="0"/>
              <a:t>(1 of 3)</a:t>
            </a:r>
            <a:endParaRPr lang="en-US" sz="2000" b="0" dirty="0"/>
          </a:p>
        </p:txBody>
      </p:sp>
      <p:sp>
        <p:nvSpPr>
          <p:cNvPr id="5" name="Text Placeholder 4"/>
          <p:cNvSpPr>
            <a:spLocks noGrp="1"/>
          </p:cNvSpPr>
          <p:nvPr>
            <p:ph type="body" idx="1"/>
          </p:nvPr>
        </p:nvSpPr>
        <p:spPr/>
        <p:txBody>
          <a:bodyPr/>
          <a:lstStyle/>
          <a:p>
            <a:r>
              <a:rPr lang="en-US" sz="2400" dirty="0">
                <a:latin typeface="+mn-lt"/>
              </a:rPr>
              <a:t>Encryption converts data into cyphertext</a:t>
            </a:r>
          </a:p>
          <a:p>
            <a:pPr lvl="1"/>
            <a:r>
              <a:rPr lang="en-US" sz="2400" dirty="0">
                <a:latin typeface="+mn-lt"/>
              </a:rPr>
              <a:t>Performed by applying an encryption algorithm to data using a prespecified encryption key</a:t>
            </a:r>
          </a:p>
          <a:p>
            <a:pPr lvl="1"/>
            <a:r>
              <a:rPr lang="en-US" sz="2400" dirty="0">
                <a:latin typeface="+mn-lt"/>
              </a:rPr>
              <a:t>Resulting data must be decrypted using a decryption key to recover original data</a:t>
            </a:r>
          </a:p>
          <a:p>
            <a:r>
              <a:rPr lang="en-US" altLang="en-US" sz="2400" dirty="0">
                <a:latin typeface="+mn-lt"/>
              </a:rPr>
              <a:t>Data Encryption Standard (</a:t>
            </a:r>
            <a:r>
              <a:rPr lang="en-US" altLang="en-US" sz="2400" dirty="0" smtClean="0">
                <a:latin typeface="+mn-lt"/>
              </a:rPr>
              <a:t>D</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2400" dirty="0">
                <a:latin typeface="+mn-lt"/>
              </a:rPr>
              <a:t>)</a:t>
            </a:r>
          </a:p>
          <a:p>
            <a:pPr lvl="1"/>
            <a:r>
              <a:rPr lang="en-US" altLang="en-US" sz="2400" dirty="0">
                <a:latin typeface="+mn-lt"/>
              </a:rPr>
              <a:t>Developed by the U.S. Government for use by the general public</a:t>
            </a:r>
          </a:p>
          <a:p>
            <a:r>
              <a:rPr lang="en-US" altLang="en-US" sz="2400" dirty="0">
                <a:latin typeface="+mn-lt"/>
              </a:rPr>
              <a:t>Advanced Encryption Standard (</a:t>
            </a:r>
            <a:r>
              <a:rPr lang="en-US" altLang="en-US" sz="2400" dirty="0" smtClean="0">
                <a:latin typeface="+mn-lt"/>
              </a:rPr>
              <a:t>A</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2400" dirty="0">
                <a:latin typeface="+mn-lt"/>
              </a:rPr>
              <a:t>)</a:t>
            </a:r>
          </a:p>
          <a:p>
            <a:pPr lvl="1"/>
            <a:r>
              <a:rPr lang="en-US" altLang="en-US" sz="2400" dirty="0">
                <a:latin typeface="+mn-lt"/>
              </a:rPr>
              <a:t>More difficult to </a:t>
            </a:r>
            <a:r>
              <a:rPr lang="en-US" altLang="en-US" sz="2400" dirty="0" smtClean="0">
                <a:latin typeface="+mn-lt"/>
              </a:rPr>
              <a:t>crack</a:t>
            </a:r>
            <a:endParaRPr lang="en-US" altLang="en-US" sz="2400" dirty="0">
              <a:latin typeface="+mn-lt"/>
            </a:endParaRPr>
          </a:p>
        </p:txBody>
      </p:sp>
    </p:spTree>
    <p:extLst>
      <p:ext uri="{BB962C8B-B14F-4D97-AF65-F5344CB8AC3E}">
        <p14:creationId xmlns:p14="http://schemas.microsoft.com/office/powerpoint/2010/main" val="2824955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30.7 Encryption </a:t>
            </a:r>
            <a:r>
              <a:rPr lang="en-US" altLang="en-US" dirty="0"/>
              <a:t>and Public Key Infrastructures </a:t>
            </a:r>
            <a:r>
              <a:rPr lang="en-US" altLang="en-US" sz="2000" b="0" dirty="0" smtClean="0"/>
              <a:t>(2 </a:t>
            </a:r>
            <a:r>
              <a:rPr lang="en-US" altLang="en-US" sz="2000" b="0" dirty="0"/>
              <a:t>of </a:t>
            </a:r>
            <a:r>
              <a:rPr lang="en-US" altLang="en-US" sz="2000" b="0" dirty="0" smtClean="0"/>
              <a:t>3)</a:t>
            </a:r>
            <a:endParaRPr lang="en-US" dirty="0"/>
          </a:p>
        </p:txBody>
      </p:sp>
      <p:sp>
        <p:nvSpPr>
          <p:cNvPr id="3" name="Text Placeholder 2"/>
          <p:cNvSpPr>
            <a:spLocks noGrp="1"/>
          </p:cNvSpPr>
          <p:nvPr>
            <p:ph type="body" idx="1"/>
          </p:nvPr>
        </p:nvSpPr>
        <p:spPr/>
        <p:txBody>
          <a:bodyPr/>
          <a:lstStyle/>
          <a:p>
            <a:r>
              <a:rPr lang="en-US" sz="2400" dirty="0">
                <a:latin typeface="+mn-lt"/>
              </a:rPr>
              <a:t>Symmetric key algorithms</a:t>
            </a:r>
          </a:p>
          <a:p>
            <a:pPr lvl="1"/>
            <a:r>
              <a:rPr lang="en-US" altLang="en-US" sz="2400" dirty="0">
                <a:latin typeface="+mn-lt"/>
              </a:rPr>
              <a:t>Also called secret key algorithms</a:t>
            </a:r>
          </a:p>
          <a:p>
            <a:pPr lvl="1"/>
            <a:r>
              <a:rPr lang="en-US" altLang="en-US" sz="2400" dirty="0">
                <a:latin typeface="+mn-lt"/>
              </a:rPr>
              <a:t>Need for sharing the secret key</a:t>
            </a:r>
          </a:p>
          <a:p>
            <a:pPr lvl="2"/>
            <a:r>
              <a:rPr lang="en-US" altLang="en-US" sz="2400" dirty="0">
                <a:latin typeface="+mn-lt"/>
              </a:rPr>
              <a:t>Can apply some function to a </a:t>
            </a:r>
            <a:r>
              <a:rPr lang="en-US" altLang="en-US" sz="2400" dirty="0" smtClean="0">
                <a:latin typeface="+mn-lt"/>
              </a:rPr>
              <a:t>user-supplied password </a:t>
            </a:r>
            <a:r>
              <a:rPr lang="en-US" altLang="en-US" sz="2400" dirty="0">
                <a:latin typeface="+mn-lt"/>
              </a:rPr>
              <a:t>string at both sender and receiver</a:t>
            </a:r>
          </a:p>
          <a:p>
            <a:r>
              <a:rPr lang="en-US" altLang="en-US" sz="2400" dirty="0">
                <a:latin typeface="+mn-lt"/>
              </a:rPr>
              <a:t>Public (asymmetric) key encryption</a:t>
            </a:r>
          </a:p>
          <a:p>
            <a:pPr lvl="1"/>
            <a:r>
              <a:rPr lang="en-US" altLang="en-US" sz="2400" dirty="0">
                <a:latin typeface="+mn-lt"/>
              </a:rPr>
              <a:t>Involves public key and private key</a:t>
            </a:r>
          </a:p>
          <a:p>
            <a:pPr lvl="1"/>
            <a:r>
              <a:rPr lang="en-US" altLang="en-US" sz="2400" dirty="0">
                <a:latin typeface="+mn-lt"/>
              </a:rPr>
              <a:t>Private key is not transmitted</a:t>
            </a:r>
          </a:p>
          <a:p>
            <a:pPr lvl="1"/>
            <a:r>
              <a:rPr lang="en-US" altLang="en-US" sz="2400" dirty="0">
                <a:latin typeface="+mn-lt"/>
              </a:rPr>
              <a:t>Two keys related mathematically</a:t>
            </a:r>
          </a:p>
          <a:p>
            <a:pPr lvl="2"/>
            <a:r>
              <a:rPr lang="en-US" altLang="en-US" sz="2400" dirty="0">
                <a:latin typeface="+mn-lt"/>
              </a:rPr>
              <a:t>Very difficult to derive private key from public </a:t>
            </a:r>
            <a:r>
              <a:rPr lang="en-US" altLang="en-US" sz="2400" dirty="0" smtClean="0">
                <a:latin typeface="+mn-lt"/>
              </a:rPr>
              <a:t>key</a:t>
            </a:r>
            <a:endParaRPr lang="en-US" altLang="en-US" sz="2400" dirty="0">
              <a:latin typeface="+mn-lt"/>
            </a:endParaRPr>
          </a:p>
        </p:txBody>
      </p:sp>
    </p:spTree>
    <p:extLst>
      <p:ext uri="{BB962C8B-B14F-4D97-AF65-F5344CB8AC3E}">
        <p14:creationId xmlns:p14="http://schemas.microsoft.com/office/powerpoint/2010/main" val="278349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30.7 Encryption </a:t>
            </a:r>
            <a:r>
              <a:rPr lang="en-US" altLang="en-US" dirty="0"/>
              <a:t>and Public Key Infrastructures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r>
              <a:rPr lang="en-US" altLang="en-US" sz="2400" dirty="0">
                <a:latin typeface="+mn-lt"/>
              </a:rPr>
              <a:t>Public (asymmetric) key encryption steps</a:t>
            </a:r>
          </a:p>
          <a:p>
            <a:pPr lvl="1"/>
            <a:r>
              <a:rPr lang="en-US" sz="2400" dirty="0">
                <a:latin typeface="+mn-lt"/>
              </a:rPr>
              <a:t>Each user generates a pair of keys to be used for encryption and decryption of messages</a:t>
            </a:r>
          </a:p>
          <a:p>
            <a:pPr lvl="1"/>
            <a:r>
              <a:rPr lang="en-US" sz="2400" dirty="0">
                <a:latin typeface="+mn-lt"/>
              </a:rPr>
              <a:t>Each user places public key in a public register or other accessible file</a:t>
            </a:r>
          </a:p>
          <a:p>
            <a:pPr lvl="2"/>
            <a:r>
              <a:rPr lang="en-US" sz="2400" dirty="0">
                <a:latin typeface="+mn-lt"/>
              </a:rPr>
              <a:t>Keeps companion key private</a:t>
            </a:r>
          </a:p>
          <a:p>
            <a:pPr lvl="1"/>
            <a:r>
              <a:rPr lang="en-US" altLang="en-US" sz="2400" dirty="0">
                <a:latin typeface="+mn-lt"/>
              </a:rPr>
              <a:t>Sender encrypts message using receiver’s public key</a:t>
            </a:r>
          </a:p>
          <a:p>
            <a:pPr lvl="1"/>
            <a:r>
              <a:rPr lang="en-US" altLang="en-US" sz="2400" dirty="0">
                <a:latin typeface="+mn-lt"/>
              </a:rPr>
              <a:t>Receiver decrypts message using receiver’s private key</a:t>
            </a:r>
          </a:p>
          <a:p>
            <a:r>
              <a:rPr lang="en-US" altLang="en-US" sz="2400" dirty="0" smtClean="0">
                <a:latin typeface="+mn-lt"/>
              </a:rPr>
              <a:t>R</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A </a:t>
            </a:r>
            <a:r>
              <a:rPr lang="en-US" altLang="en-US" sz="2400" dirty="0">
                <a:latin typeface="+mn-lt"/>
              </a:rPr>
              <a:t>public key encryption </a:t>
            </a:r>
            <a:r>
              <a:rPr lang="en-US" altLang="en-US" sz="2400" dirty="0" smtClean="0">
                <a:latin typeface="+mn-lt"/>
              </a:rPr>
              <a:t>algorithm</a:t>
            </a:r>
            <a:endParaRPr lang="en-US" altLang="en-US" sz="2400" dirty="0">
              <a:latin typeface="+mn-lt"/>
            </a:endParaRPr>
          </a:p>
        </p:txBody>
      </p:sp>
    </p:spTree>
    <p:extLst>
      <p:ext uri="{BB962C8B-B14F-4D97-AF65-F5344CB8AC3E}">
        <p14:creationId xmlns:p14="http://schemas.microsoft.com/office/powerpoint/2010/main" val="2788790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Text Placeholder 2"/>
          <p:cNvSpPr>
            <a:spLocks noGrp="1"/>
          </p:cNvSpPr>
          <p:nvPr>
            <p:ph type="body" idx="1"/>
          </p:nvPr>
        </p:nvSpPr>
        <p:spPr/>
        <p:txBody>
          <a:bodyPr/>
          <a:lstStyle/>
          <a:p>
            <a:r>
              <a:rPr lang="en-US" sz="2400" dirty="0">
                <a:latin typeface="+mn-lt"/>
              </a:rPr>
              <a:t>Consist of string of symbols</a:t>
            </a:r>
          </a:p>
          <a:p>
            <a:r>
              <a:rPr lang="en-US" sz="2400" dirty="0">
                <a:latin typeface="+mn-lt"/>
              </a:rPr>
              <a:t>Each is unique</a:t>
            </a:r>
          </a:p>
          <a:p>
            <a:pPr lvl="1"/>
            <a:r>
              <a:rPr lang="en-US" sz="2400" dirty="0">
                <a:latin typeface="+mn-lt"/>
              </a:rPr>
              <a:t>Function of the message it is signing, along with a timestamp</a:t>
            </a:r>
          </a:p>
          <a:p>
            <a:pPr lvl="1"/>
            <a:r>
              <a:rPr lang="en-US" sz="2400" dirty="0">
                <a:latin typeface="+mn-lt"/>
              </a:rPr>
              <a:t>Depends on secret number unique to the signer</a:t>
            </a:r>
          </a:p>
          <a:p>
            <a:r>
              <a:rPr lang="en-US" sz="2400" dirty="0">
                <a:latin typeface="+mn-lt"/>
              </a:rPr>
              <a:t>Public key techniques used to create digital </a:t>
            </a:r>
            <a:r>
              <a:rPr lang="en-US" sz="2400" dirty="0" smtClean="0">
                <a:latin typeface="+mn-lt"/>
              </a:rPr>
              <a:t>signatures</a:t>
            </a:r>
            <a:endParaRPr lang="en-US" sz="2400" dirty="0">
              <a:latin typeface="+mn-lt"/>
            </a:endParaRPr>
          </a:p>
        </p:txBody>
      </p:sp>
    </p:spTree>
    <p:extLst>
      <p:ext uri="{BB962C8B-B14F-4D97-AF65-F5344CB8AC3E}">
        <p14:creationId xmlns:p14="http://schemas.microsoft.com/office/powerpoint/2010/main" val="1986190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a:t>
            </a:r>
            <a:r>
              <a:rPr lang="en-US" dirty="0" smtClean="0"/>
              <a:t>Certificates</a:t>
            </a:r>
            <a:endParaRPr lang="en-US" dirty="0"/>
          </a:p>
        </p:txBody>
      </p:sp>
      <p:sp>
        <p:nvSpPr>
          <p:cNvPr id="3" name="Text Placeholder 2"/>
          <p:cNvSpPr>
            <a:spLocks noGrp="1"/>
          </p:cNvSpPr>
          <p:nvPr>
            <p:ph type="body" idx="1"/>
          </p:nvPr>
        </p:nvSpPr>
        <p:spPr/>
        <p:txBody>
          <a:bodyPr/>
          <a:lstStyle/>
          <a:p>
            <a:r>
              <a:rPr lang="en-US" sz="2400" dirty="0">
                <a:latin typeface="+mn-lt"/>
              </a:rPr>
              <a:t>Combines value of a public key with the identity of the person or service that holds the corresponding private key into a digitally signed statement</a:t>
            </a:r>
          </a:p>
          <a:p>
            <a:r>
              <a:rPr lang="en-US" sz="2400" dirty="0">
                <a:latin typeface="+mn-lt"/>
              </a:rPr>
              <a:t>Information included </a:t>
            </a:r>
            <a:r>
              <a:rPr lang="en-US" sz="2400" dirty="0" smtClean="0">
                <a:latin typeface="+mn-lt"/>
              </a:rPr>
              <a:t>in </a:t>
            </a:r>
            <a:r>
              <a:rPr lang="en-US" sz="2400" dirty="0">
                <a:latin typeface="+mn-lt"/>
              </a:rPr>
              <a:t>the certificate</a:t>
            </a:r>
          </a:p>
          <a:p>
            <a:pPr lvl="1"/>
            <a:r>
              <a:rPr lang="en-US" sz="2400" dirty="0">
                <a:latin typeface="+mn-lt"/>
              </a:rPr>
              <a:t>Owner information</a:t>
            </a:r>
          </a:p>
          <a:p>
            <a:pPr lvl="1"/>
            <a:r>
              <a:rPr lang="en-US" sz="2400" dirty="0">
                <a:latin typeface="+mn-lt"/>
              </a:rPr>
              <a:t>Public key of the owner</a:t>
            </a:r>
          </a:p>
          <a:p>
            <a:pPr lvl="1"/>
            <a:r>
              <a:rPr lang="en-US" sz="2400" dirty="0">
                <a:latin typeface="+mn-lt"/>
              </a:rPr>
              <a:t>Date of certificate issue and validity period</a:t>
            </a:r>
          </a:p>
          <a:p>
            <a:pPr lvl="1"/>
            <a:r>
              <a:rPr lang="en-US" sz="2400" dirty="0">
                <a:latin typeface="+mn-lt"/>
              </a:rPr>
              <a:t>Issuer identification</a:t>
            </a:r>
          </a:p>
          <a:p>
            <a:pPr lvl="1"/>
            <a:r>
              <a:rPr lang="en-US" sz="2400" dirty="0">
                <a:latin typeface="+mn-lt"/>
              </a:rPr>
              <a:t>Digital </a:t>
            </a:r>
            <a:r>
              <a:rPr lang="en-US" sz="2400" dirty="0" smtClean="0">
                <a:latin typeface="+mn-lt"/>
              </a:rPr>
              <a:t>signature</a:t>
            </a:r>
            <a:endParaRPr lang="en-US" sz="2400" dirty="0">
              <a:latin typeface="+mn-lt"/>
            </a:endParaRPr>
          </a:p>
        </p:txBody>
      </p:sp>
    </p:spTree>
    <p:extLst>
      <p:ext uri="{BB962C8B-B14F-4D97-AF65-F5344CB8AC3E}">
        <p14:creationId xmlns:p14="http://schemas.microsoft.com/office/powerpoint/2010/main" val="704296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30.8 Privacy </a:t>
            </a:r>
            <a:r>
              <a:rPr lang="en-US" altLang="en-US" dirty="0"/>
              <a:t>Issues and Preservation</a:t>
            </a:r>
            <a:endParaRPr lang="en-US" dirty="0"/>
          </a:p>
        </p:txBody>
      </p:sp>
      <p:sp>
        <p:nvSpPr>
          <p:cNvPr id="4" name="Text Placeholder 3"/>
          <p:cNvSpPr>
            <a:spLocks noGrp="1"/>
          </p:cNvSpPr>
          <p:nvPr>
            <p:ph type="body" idx="1"/>
          </p:nvPr>
        </p:nvSpPr>
        <p:spPr>
          <a:xfrm>
            <a:off x="457200" y="1600200"/>
            <a:ext cx="8229600" cy="4688305"/>
          </a:xfrm>
        </p:spPr>
        <p:txBody>
          <a:bodyPr/>
          <a:lstStyle/>
          <a:p>
            <a:r>
              <a:rPr lang="en-US" altLang="en-US" sz="2400" dirty="0">
                <a:latin typeface="+mn-lt"/>
              </a:rPr>
              <a:t>Growing challenge for database security</a:t>
            </a:r>
          </a:p>
          <a:p>
            <a:r>
              <a:rPr lang="en-US" altLang="en-US" sz="2400" dirty="0">
                <a:latin typeface="+mn-lt"/>
              </a:rPr>
              <a:t>Limit performing large-scale mining and analysis</a:t>
            </a:r>
          </a:p>
          <a:p>
            <a:r>
              <a:rPr lang="en-US" altLang="en-US" sz="2400" dirty="0">
                <a:latin typeface="+mn-lt"/>
              </a:rPr>
              <a:t>Central warehouses for vital information</a:t>
            </a:r>
          </a:p>
          <a:p>
            <a:pPr lvl="1"/>
            <a:r>
              <a:rPr lang="en-US" altLang="en-US" sz="2400" dirty="0">
                <a:latin typeface="+mn-lt"/>
              </a:rPr>
              <a:t>Violating security could expose all data</a:t>
            </a:r>
          </a:p>
          <a:p>
            <a:r>
              <a:rPr lang="en-US" altLang="en-US" sz="2400" dirty="0">
                <a:latin typeface="+mn-lt"/>
              </a:rPr>
              <a:t>Distributed data mining algorithms</a:t>
            </a:r>
          </a:p>
          <a:p>
            <a:r>
              <a:rPr lang="en-US" altLang="en-US" sz="2400" dirty="0">
                <a:latin typeface="+mn-lt"/>
              </a:rPr>
              <a:t>Remove identity information in released data</a:t>
            </a:r>
          </a:p>
          <a:p>
            <a:r>
              <a:rPr lang="en-US" altLang="en-US" sz="2400" dirty="0">
                <a:latin typeface="+mn-lt"/>
              </a:rPr>
              <a:t>Inject noise into the data</a:t>
            </a:r>
          </a:p>
          <a:p>
            <a:pPr lvl="1"/>
            <a:r>
              <a:rPr lang="en-US" altLang="en-US" sz="2400" dirty="0">
                <a:latin typeface="+mn-lt"/>
              </a:rPr>
              <a:t>Must be able to estimate errors introduced</a:t>
            </a:r>
          </a:p>
          <a:p>
            <a:r>
              <a:rPr lang="en-US" altLang="en-US" sz="2400" dirty="0">
                <a:latin typeface="+mn-lt"/>
              </a:rPr>
              <a:t>Mobile device </a:t>
            </a:r>
            <a:r>
              <a:rPr lang="en-US" altLang="en-US" sz="2400" dirty="0" smtClean="0">
                <a:latin typeface="+mn-lt"/>
              </a:rPr>
              <a:t>privacy</a:t>
            </a:r>
            <a:endParaRPr lang="en-US" altLang="en-US" sz="2400" dirty="0">
              <a:latin typeface="+mn-lt"/>
            </a:endParaRPr>
          </a:p>
        </p:txBody>
      </p:sp>
    </p:spTree>
    <p:extLst>
      <p:ext uri="{BB962C8B-B14F-4D97-AF65-F5344CB8AC3E}">
        <p14:creationId xmlns:p14="http://schemas.microsoft.com/office/powerpoint/2010/main" val="1462480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30.1 Introduction </a:t>
            </a:r>
            <a:r>
              <a:rPr lang="en-US" altLang="en-US" dirty="0"/>
              <a:t>to Database Security Issues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p:txBody>
          <a:bodyPr/>
          <a:lstStyle/>
          <a:p>
            <a:r>
              <a:rPr lang="en-US" sz="2400" dirty="0">
                <a:latin typeface="+mn-lt"/>
              </a:rPr>
              <a:t>Discretionary security mechanisms</a:t>
            </a:r>
          </a:p>
          <a:p>
            <a:pPr lvl="1"/>
            <a:r>
              <a:rPr lang="en-US" sz="2400" dirty="0">
                <a:latin typeface="+mn-lt"/>
              </a:rPr>
              <a:t>Used to grant privileges to users</a:t>
            </a:r>
          </a:p>
          <a:p>
            <a:r>
              <a:rPr lang="en-US" altLang="en-US" sz="2400" dirty="0">
                <a:latin typeface="+mn-lt"/>
              </a:rPr>
              <a:t>Mandatory security mechanisms</a:t>
            </a:r>
          </a:p>
          <a:p>
            <a:pPr lvl="1"/>
            <a:r>
              <a:rPr lang="en-US" altLang="en-US" sz="2400" dirty="0">
                <a:latin typeface="+mn-lt"/>
              </a:rPr>
              <a:t>Classify data and users into various security classes</a:t>
            </a:r>
          </a:p>
          <a:p>
            <a:pPr lvl="1"/>
            <a:r>
              <a:rPr lang="en-US" altLang="en-US" sz="2400" dirty="0">
                <a:latin typeface="+mn-lt"/>
              </a:rPr>
              <a:t>Implement security policy</a:t>
            </a:r>
          </a:p>
          <a:p>
            <a:r>
              <a:rPr lang="en-US" altLang="en-US" sz="2400" dirty="0">
                <a:latin typeface="+mn-lt"/>
              </a:rPr>
              <a:t>Role-based </a:t>
            </a:r>
            <a:r>
              <a:rPr lang="en-US" altLang="en-US" sz="2400" dirty="0" smtClean="0">
                <a:latin typeface="+mn-lt"/>
              </a:rPr>
              <a:t>security</a:t>
            </a:r>
            <a:endParaRPr lang="en-US" altLang="en-US" sz="2400" dirty="0">
              <a:latin typeface="+mn-lt"/>
            </a:endParaRPr>
          </a:p>
        </p:txBody>
      </p:sp>
    </p:spTree>
    <p:extLst>
      <p:ext uri="{BB962C8B-B14F-4D97-AF65-F5344CB8AC3E}">
        <p14:creationId xmlns:p14="http://schemas.microsoft.com/office/powerpoint/2010/main" val="22669260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30.9 Challenges </a:t>
            </a:r>
            <a:r>
              <a:rPr lang="en-US" altLang="en-US" dirty="0"/>
              <a:t>to </a:t>
            </a:r>
            <a:r>
              <a:rPr lang="en-US" altLang="en-US" dirty="0" smtClean="0"/>
              <a:t>Maintaining Database Security </a:t>
            </a:r>
            <a:r>
              <a:rPr lang="en-US" altLang="en-US" sz="2000" b="0" dirty="0" smtClean="0"/>
              <a:t>(1 of 2)</a:t>
            </a:r>
            <a:endParaRPr lang="en-US" sz="2000" b="0" dirty="0"/>
          </a:p>
        </p:txBody>
      </p:sp>
      <p:sp>
        <p:nvSpPr>
          <p:cNvPr id="5" name="Text Placeholder 4"/>
          <p:cNvSpPr>
            <a:spLocks noGrp="1"/>
          </p:cNvSpPr>
          <p:nvPr>
            <p:ph type="body" idx="1"/>
          </p:nvPr>
        </p:nvSpPr>
        <p:spPr/>
        <p:txBody>
          <a:bodyPr/>
          <a:lstStyle/>
          <a:p>
            <a:r>
              <a:rPr lang="en-US" altLang="en-US" sz="2400" dirty="0">
                <a:latin typeface="+mn-lt"/>
              </a:rPr>
              <a:t>Data quality</a:t>
            </a:r>
          </a:p>
          <a:p>
            <a:pPr lvl="1"/>
            <a:r>
              <a:rPr lang="en-US" altLang="en-US" sz="2400" dirty="0">
                <a:latin typeface="+mn-lt"/>
              </a:rPr>
              <a:t>Quality stamps</a:t>
            </a:r>
          </a:p>
          <a:p>
            <a:pPr lvl="1"/>
            <a:r>
              <a:rPr lang="en-US" altLang="en-US" sz="2400" dirty="0">
                <a:latin typeface="+mn-lt"/>
              </a:rPr>
              <a:t>Application-level recovery techniques to automatically repair incorrect data</a:t>
            </a:r>
          </a:p>
          <a:p>
            <a:r>
              <a:rPr lang="en-US" altLang="en-US" sz="2400" dirty="0">
                <a:latin typeface="+mn-lt"/>
              </a:rPr>
              <a:t>Intellectual property rights</a:t>
            </a:r>
          </a:p>
          <a:p>
            <a:pPr lvl="1"/>
            <a:r>
              <a:rPr lang="en-US" altLang="en-US" sz="2400" dirty="0">
                <a:latin typeface="+mn-lt"/>
              </a:rPr>
              <a:t>Digital watermarking </a:t>
            </a:r>
            <a:r>
              <a:rPr lang="en-US" altLang="en-US" sz="2400" dirty="0" smtClean="0">
                <a:latin typeface="+mn-lt"/>
              </a:rPr>
              <a:t>techniques</a:t>
            </a:r>
            <a:endParaRPr lang="en-US" altLang="en-US" sz="2400" dirty="0">
              <a:latin typeface="+mn-lt"/>
            </a:endParaRPr>
          </a:p>
        </p:txBody>
      </p:sp>
    </p:spTree>
    <p:extLst>
      <p:ext uri="{BB962C8B-B14F-4D97-AF65-F5344CB8AC3E}">
        <p14:creationId xmlns:p14="http://schemas.microsoft.com/office/powerpoint/2010/main" val="2118723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30.9 Challenges </a:t>
            </a:r>
            <a:r>
              <a:rPr lang="en-US" altLang="en-US" dirty="0"/>
              <a:t>to Maintaining Database Security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r>
              <a:rPr lang="en-US" altLang="en-US" sz="2400" dirty="0">
                <a:latin typeface="+mn-lt"/>
              </a:rPr>
              <a:t>Database survivability</a:t>
            </a:r>
          </a:p>
          <a:p>
            <a:pPr lvl="1"/>
            <a:r>
              <a:rPr lang="en-US" altLang="en-US" sz="2400" dirty="0">
                <a:latin typeface="+mn-lt"/>
              </a:rPr>
              <a:t>Confinement</a:t>
            </a:r>
          </a:p>
          <a:p>
            <a:pPr lvl="1"/>
            <a:r>
              <a:rPr lang="en-US" altLang="en-US" sz="2400" dirty="0">
                <a:latin typeface="+mn-lt"/>
              </a:rPr>
              <a:t>Damage assessment</a:t>
            </a:r>
          </a:p>
          <a:p>
            <a:pPr lvl="1"/>
            <a:r>
              <a:rPr lang="en-US" altLang="en-US" sz="2400" dirty="0">
                <a:latin typeface="+mn-lt"/>
              </a:rPr>
              <a:t>Reconfiguration</a:t>
            </a:r>
          </a:p>
          <a:p>
            <a:pPr lvl="1"/>
            <a:r>
              <a:rPr lang="en-US" altLang="en-US" sz="2400" dirty="0">
                <a:latin typeface="+mn-lt"/>
              </a:rPr>
              <a:t>Repair</a:t>
            </a:r>
          </a:p>
          <a:p>
            <a:pPr lvl="1"/>
            <a:r>
              <a:rPr lang="en-US" altLang="en-US" sz="2400" dirty="0">
                <a:latin typeface="+mn-lt"/>
              </a:rPr>
              <a:t>Fault </a:t>
            </a:r>
            <a:r>
              <a:rPr lang="en-US" altLang="en-US" sz="2400" dirty="0" smtClean="0">
                <a:latin typeface="+mn-lt"/>
              </a:rPr>
              <a:t>treatment</a:t>
            </a:r>
            <a:endParaRPr lang="en-US" altLang="en-US" sz="2400" dirty="0">
              <a:latin typeface="+mn-lt"/>
            </a:endParaRPr>
          </a:p>
        </p:txBody>
      </p:sp>
    </p:spTree>
    <p:extLst>
      <p:ext uri="{BB962C8B-B14F-4D97-AF65-F5344CB8AC3E}">
        <p14:creationId xmlns:p14="http://schemas.microsoft.com/office/powerpoint/2010/main" val="319505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30.10 Oracle </a:t>
            </a:r>
            <a:r>
              <a:rPr lang="en-US" altLang="en-US" dirty="0"/>
              <a:t>Label-Based Security</a:t>
            </a:r>
            <a:endParaRPr lang="en-US" dirty="0"/>
          </a:p>
        </p:txBody>
      </p:sp>
      <p:sp>
        <p:nvSpPr>
          <p:cNvPr id="4" name="Text Placeholder 3"/>
          <p:cNvSpPr>
            <a:spLocks noGrp="1"/>
          </p:cNvSpPr>
          <p:nvPr>
            <p:ph type="body" idx="1"/>
          </p:nvPr>
        </p:nvSpPr>
        <p:spPr/>
        <p:txBody>
          <a:bodyPr/>
          <a:lstStyle/>
          <a:p>
            <a:r>
              <a:rPr lang="en-US" altLang="en-US" sz="2400" dirty="0">
                <a:latin typeface="+mn-lt"/>
              </a:rPr>
              <a:t>Oracle label security</a:t>
            </a:r>
          </a:p>
          <a:p>
            <a:pPr lvl="1"/>
            <a:r>
              <a:rPr lang="en-US" altLang="en-US" sz="2400" dirty="0">
                <a:latin typeface="+mn-lt"/>
              </a:rPr>
              <a:t>Enables row-level access control</a:t>
            </a:r>
          </a:p>
          <a:p>
            <a:pPr lvl="1"/>
            <a:r>
              <a:rPr lang="en-US" altLang="en-US" sz="2400" dirty="0">
                <a:latin typeface="+mn-lt"/>
              </a:rPr>
              <a:t>Every table or view has an associated security policy</a:t>
            </a:r>
          </a:p>
          <a:p>
            <a:r>
              <a:rPr lang="en-US" altLang="en-US" sz="2400" dirty="0">
                <a:latin typeface="+mn-lt"/>
              </a:rPr>
              <a:t>Virtual private database (</a:t>
            </a:r>
            <a:r>
              <a:rPr lang="en-US" altLang="en-US" sz="2400" dirty="0" smtClean="0">
                <a:latin typeface="+mn-lt"/>
              </a:rPr>
              <a:t>V</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D</a:t>
            </a:r>
            <a:r>
              <a:rPr lang="en-US" altLang="en-US" sz="2400" dirty="0">
                <a:latin typeface="+mn-lt"/>
              </a:rPr>
              <a:t>) technology</a:t>
            </a:r>
          </a:p>
          <a:p>
            <a:pPr lvl="1"/>
            <a:r>
              <a:rPr lang="en-US" sz="2400" dirty="0">
                <a:latin typeface="+mn-lt"/>
              </a:rPr>
              <a:t>Feature that adds predicates to user statements to limit their access in a transparent manner to the user and the application</a:t>
            </a:r>
          </a:p>
          <a:p>
            <a:pPr lvl="1"/>
            <a:r>
              <a:rPr lang="en-US" sz="2400" dirty="0">
                <a:latin typeface="+mn-lt"/>
              </a:rPr>
              <a:t>Based on </a:t>
            </a:r>
            <a:r>
              <a:rPr lang="en-US" sz="2400" dirty="0" smtClean="0">
                <a:latin typeface="+mn-lt"/>
              </a:rPr>
              <a:t>policies</a:t>
            </a:r>
            <a:endParaRPr lang="en-US" altLang="en-US" sz="2400" dirty="0">
              <a:latin typeface="+mn-lt"/>
            </a:endParaRPr>
          </a:p>
        </p:txBody>
      </p:sp>
    </p:spTree>
    <p:extLst>
      <p:ext uri="{BB962C8B-B14F-4D97-AF65-F5344CB8AC3E}">
        <p14:creationId xmlns:p14="http://schemas.microsoft.com/office/powerpoint/2010/main" val="1234183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Label Security Architecture</a:t>
            </a:r>
            <a:endParaRPr lang="en-US" dirty="0"/>
          </a:p>
        </p:txBody>
      </p:sp>
      <p:sp>
        <p:nvSpPr>
          <p:cNvPr id="3" name="Text Placeholder 2"/>
          <p:cNvSpPr>
            <a:spLocks noGrp="1"/>
          </p:cNvSpPr>
          <p:nvPr>
            <p:ph type="body" idx="1"/>
          </p:nvPr>
        </p:nvSpPr>
        <p:spPr>
          <a:xfrm>
            <a:off x="457200" y="1600200"/>
            <a:ext cx="8229600" cy="760863"/>
          </a:xfrm>
        </p:spPr>
        <p:txBody>
          <a:bodyPr/>
          <a:lstStyle/>
          <a:p>
            <a:pPr marL="0" indent="0">
              <a:buNone/>
            </a:pPr>
            <a:r>
              <a:rPr lang="en-US" sz="2400" b="1" dirty="0">
                <a:latin typeface="+mn-lt"/>
              </a:rPr>
              <a:t>Figure 30.4</a:t>
            </a:r>
            <a:r>
              <a:rPr lang="en-US" sz="2400" dirty="0">
                <a:latin typeface="+mn-lt"/>
              </a:rPr>
              <a:t> Oracle label security architecture. Data from: </a:t>
            </a:r>
            <a:r>
              <a:rPr lang="en-US" sz="2400" dirty="0" smtClean="0">
                <a:latin typeface="+mn-lt"/>
              </a:rPr>
              <a:t>Oracle (2007)</a:t>
            </a:r>
            <a:endParaRPr lang="en-US" sz="2400" dirty="0">
              <a:latin typeface="+mn-lt"/>
            </a:endParaRPr>
          </a:p>
        </p:txBody>
      </p:sp>
      <p:pic>
        <p:nvPicPr>
          <p:cNvPr id="4" name="Picture 3" descr=" A block diagram represents architecture of oracle label security. Initial flow is as follows: Oracle User requests for Data in S Q L where D A C or Discretionary Access Control and Check Virtual Private Database, V D P Policy are checked. Then, Label dash Based Security is enforced after which data request is processed and executed. A block titled, oracle data server is present, which has three blocks as following: First block has three divisions. The division contents are as follows: table level privileges, table, data rows in table. Check D A C Discretionary Access Control step in the initial flow is connected to table level privileges. Check Virtual Private Database, V D P Policy step in the initial flow is connected to table. Process and Execute Data Request step in the initial flow is connected to data rows in table. In addition to this, data rows in table is connected to a second block titled, User dash Defined V P D Policies via V P D dash Based Control; and to a third block titled, Label Security Policies via Row Level Access Control."/>
          <p:cNvPicPr>
            <a:picLocks noChangeAspect="1"/>
          </p:cNvPicPr>
          <p:nvPr/>
        </p:nvPicPr>
        <p:blipFill>
          <a:blip r:embed="rId2"/>
          <a:stretch>
            <a:fillRect/>
          </a:stretch>
        </p:blipFill>
        <p:spPr>
          <a:xfrm>
            <a:off x="1946238" y="2616436"/>
            <a:ext cx="5251524" cy="3675321"/>
          </a:xfrm>
          <a:prstGeom prst="rect">
            <a:avLst/>
          </a:prstGeom>
        </p:spPr>
      </p:pic>
    </p:spTree>
    <p:extLst>
      <p:ext uri="{BB962C8B-B14F-4D97-AF65-F5344CB8AC3E}">
        <p14:creationId xmlns:p14="http://schemas.microsoft.com/office/powerpoint/2010/main" val="3801375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Data Labels and User Labels </a:t>
            </a:r>
            <a:r>
              <a:rPr lang="en-US" altLang="en-US" dirty="0" smtClean="0"/>
              <a:t>Work Together</a:t>
            </a:r>
            <a:endParaRPr lang="en-US" dirty="0"/>
          </a:p>
        </p:txBody>
      </p:sp>
      <p:sp>
        <p:nvSpPr>
          <p:cNvPr id="3" name="Text Placeholder 2"/>
          <p:cNvSpPr>
            <a:spLocks noGrp="1"/>
          </p:cNvSpPr>
          <p:nvPr>
            <p:ph type="body" idx="1"/>
          </p:nvPr>
        </p:nvSpPr>
        <p:spPr>
          <a:xfrm>
            <a:off x="457200" y="1600200"/>
            <a:ext cx="8229600" cy="856397"/>
          </a:xfrm>
        </p:spPr>
        <p:txBody>
          <a:bodyPr/>
          <a:lstStyle/>
          <a:p>
            <a:pPr marL="0" indent="0">
              <a:buNone/>
            </a:pPr>
            <a:r>
              <a:rPr lang="en-US" sz="2400" b="1" dirty="0">
                <a:latin typeface="+mn-lt"/>
              </a:rPr>
              <a:t>Figure 30.5</a:t>
            </a:r>
            <a:r>
              <a:rPr lang="en-US" sz="2400" dirty="0">
                <a:latin typeface="+mn-lt"/>
              </a:rPr>
              <a:t> Data labels and user labels in Oracle. Data from: Oracle (2007</a:t>
            </a:r>
            <a:r>
              <a:rPr lang="en-US" sz="2400" dirty="0" smtClean="0">
                <a:latin typeface="+mn-lt"/>
              </a:rPr>
              <a:t>)</a:t>
            </a:r>
            <a:endParaRPr lang="en-US" sz="2400" dirty="0">
              <a:latin typeface="+mn-lt"/>
            </a:endParaRPr>
          </a:p>
        </p:txBody>
      </p:sp>
      <p:pic>
        <p:nvPicPr>
          <p:cNvPr id="4" name="Picture 3" descr="A diagram represents data labels and user labels in Oracle. User Label has the following features: Maximum Access Level, All compartments to which the user has access. Data Label has the following features: Minimum Access Level Required, All compartments to which the user must have access. There are two user labels as follows: H S, F I N : W R and S; F I N : W R underscore S A L. Rows in table are represented using Row 1, 2, 3 and 4. Beside these 4 row are 4 data labels as follows: S, C H E M, F I N : W R; H S, F I N : W R underscore S A L; U, F I N; and C, F I N : W R underscore S A L. Here, user label H S leads to Rows 2, 3 and 4 and, user label S is connected to Rows 3 and 4. The legends for the labels is as follows: H S = Highly sensitive, S = Sensitive, C = Confidential, and U = Unclassified."/>
          <p:cNvPicPr>
            <a:picLocks noChangeAspect="1"/>
          </p:cNvPicPr>
          <p:nvPr/>
        </p:nvPicPr>
        <p:blipFill>
          <a:blip r:embed="rId2"/>
          <a:stretch>
            <a:fillRect/>
          </a:stretch>
        </p:blipFill>
        <p:spPr>
          <a:xfrm>
            <a:off x="2394101" y="2680978"/>
            <a:ext cx="4355796" cy="3610911"/>
          </a:xfrm>
          <a:prstGeom prst="rect">
            <a:avLst/>
          </a:prstGeom>
        </p:spPr>
      </p:pic>
    </p:spTree>
    <p:extLst>
      <p:ext uri="{BB962C8B-B14F-4D97-AF65-F5344CB8AC3E}">
        <p14:creationId xmlns:p14="http://schemas.microsoft.com/office/powerpoint/2010/main" val="2316627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30.11 Summary</a:t>
            </a:r>
            <a:endParaRPr lang="en-US" dirty="0"/>
          </a:p>
        </p:txBody>
      </p:sp>
      <p:sp>
        <p:nvSpPr>
          <p:cNvPr id="4" name="Text Placeholder 3"/>
          <p:cNvSpPr>
            <a:spLocks noGrp="1"/>
          </p:cNvSpPr>
          <p:nvPr>
            <p:ph type="body" idx="1"/>
          </p:nvPr>
        </p:nvSpPr>
        <p:spPr/>
        <p:txBody>
          <a:bodyPr/>
          <a:lstStyle/>
          <a:p>
            <a:r>
              <a:rPr lang="en-US" altLang="en-US" sz="2400" dirty="0">
                <a:latin typeface="+mn-lt"/>
              </a:rPr>
              <a:t>Threats to databases</a:t>
            </a:r>
          </a:p>
          <a:p>
            <a:r>
              <a:rPr lang="en-US" altLang="en-US" sz="2400" dirty="0">
                <a:latin typeface="+mn-lt"/>
              </a:rPr>
              <a:t>Types of control measures</a:t>
            </a:r>
          </a:p>
          <a:p>
            <a:pPr lvl="1"/>
            <a:r>
              <a:rPr lang="en-US" altLang="en-US" sz="2400" dirty="0">
                <a:latin typeface="+mn-lt"/>
              </a:rPr>
              <a:t>Access control</a:t>
            </a:r>
          </a:p>
          <a:p>
            <a:pPr lvl="1"/>
            <a:r>
              <a:rPr lang="en-US" altLang="en-US" sz="2400" dirty="0">
                <a:latin typeface="+mn-lt"/>
              </a:rPr>
              <a:t>Inference control</a:t>
            </a:r>
          </a:p>
          <a:p>
            <a:pPr lvl="1"/>
            <a:r>
              <a:rPr lang="en-US" altLang="en-US" sz="2400" dirty="0">
                <a:latin typeface="+mn-lt"/>
              </a:rPr>
              <a:t>Flow control</a:t>
            </a:r>
          </a:p>
          <a:p>
            <a:pPr lvl="1"/>
            <a:r>
              <a:rPr lang="en-US" altLang="en-US" sz="2400" dirty="0">
                <a:latin typeface="+mn-lt"/>
              </a:rPr>
              <a:t>Encryption</a:t>
            </a:r>
          </a:p>
          <a:p>
            <a:r>
              <a:rPr lang="en-US" altLang="en-US" sz="2400" dirty="0">
                <a:latin typeface="+mn-lt"/>
              </a:rPr>
              <a:t>Mandatory access control</a:t>
            </a:r>
          </a:p>
          <a:p>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injection</a:t>
            </a:r>
          </a:p>
          <a:p>
            <a:r>
              <a:rPr lang="en-US" altLang="en-US" sz="2400" dirty="0">
                <a:latin typeface="+mn-lt"/>
              </a:rPr>
              <a:t>Key-based </a:t>
            </a:r>
            <a:r>
              <a:rPr lang="en-US" altLang="en-US" sz="2400" dirty="0" smtClean="0">
                <a:latin typeface="+mn-lt"/>
              </a:rPr>
              <a:t>infrastructures</a:t>
            </a:r>
            <a:endParaRPr lang="en-US" altLang="en-US" sz="2400" dirty="0">
              <a:latin typeface="+mn-lt"/>
            </a:endParaRPr>
          </a:p>
        </p:txBody>
      </p:sp>
    </p:spTree>
    <p:extLst>
      <p:ext uri="{BB962C8B-B14F-4D97-AF65-F5344CB8AC3E}">
        <p14:creationId xmlns:p14="http://schemas.microsoft.com/office/powerpoint/2010/main" val="3029766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30.1 Introduction </a:t>
            </a:r>
            <a:r>
              <a:rPr lang="en-US" altLang="en-US" dirty="0"/>
              <a:t>to Database Security Issues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r>
              <a:rPr lang="en-US" sz="2400" dirty="0">
                <a:latin typeface="+mn-lt"/>
              </a:rPr>
              <a:t>Control measures</a:t>
            </a:r>
          </a:p>
          <a:p>
            <a:pPr lvl="1"/>
            <a:r>
              <a:rPr lang="en-US" sz="2400" dirty="0">
                <a:latin typeface="+mn-lt"/>
              </a:rPr>
              <a:t>Access control</a:t>
            </a:r>
          </a:p>
          <a:p>
            <a:pPr lvl="2"/>
            <a:r>
              <a:rPr lang="en-US" sz="2400" dirty="0">
                <a:latin typeface="+mn-lt"/>
              </a:rPr>
              <a:t>Handled by creating user accounts and passwords</a:t>
            </a:r>
          </a:p>
          <a:p>
            <a:pPr lvl="1"/>
            <a:r>
              <a:rPr lang="en-US" sz="2400" dirty="0">
                <a:latin typeface="+mn-lt"/>
              </a:rPr>
              <a:t>Inference control</a:t>
            </a:r>
          </a:p>
          <a:p>
            <a:pPr lvl="2"/>
            <a:r>
              <a:rPr lang="en-US" sz="2400" dirty="0">
                <a:latin typeface="+mn-lt"/>
              </a:rPr>
              <a:t>Must ensure information about individuals cannot be accessed</a:t>
            </a:r>
          </a:p>
          <a:p>
            <a:pPr lvl="1"/>
            <a:r>
              <a:rPr lang="en-US" sz="2400" dirty="0">
                <a:latin typeface="+mn-lt"/>
              </a:rPr>
              <a:t>Flow control</a:t>
            </a:r>
          </a:p>
          <a:p>
            <a:pPr lvl="2"/>
            <a:r>
              <a:rPr lang="en-US" sz="2400" dirty="0">
                <a:latin typeface="+mn-lt"/>
              </a:rPr>
              <a:t>Prevents information from flowing to unauthorized users</a:t>
            </a:r>
          </a:p>
          <a:p>
            <a:pPr lvl="1"/>
            <a:r>
              <a:rPr lang="en-US" sz="2400" dirty="0">
                <a:latin typeface="+mn-lt"/>
              </a:rPr>
              <a:t>Data encryption</a:t>
            </a:r>
          </a:p>
          <a:p>
            <a:pPr lvl="2"/>
            <a:r>
              <a:rPr lang="en-US" altLang="en-US" sz="2400" dirty="0">
                <a:latin typeface="+mn-lt"/>
              </a:rPr>
              <a:t>Used to protect sensitive transmitted </a:t>
            </a:r>
            <a:r>
              <a:rPr lang="en-US" altLang="en-US" sz="2400" dirty="0" smtClean="0">
                <a:latin typeface="+mn-lt"/>
              </a:rPr>
              <a:t>data</a:t>
            </a:r>
            <a:endParaRPr lang="en-US" altLang="en-US" sz="2400" dirty="0">
              <a:latin typeface="+mn-lt"/>
            </a:endParaRPr>
          </a:p>
        </p:txBody>
      </p:sp>
    </p:spTree>
    <p:extLst>
      <p:ext uri="{BB962C8B-B14F-4D97-AF65-F5344CB8AC3E}">
        <p14:creationId xmlns:p14="http://schemas.microsoft.com/office/powerpoint/2010/main" val="918198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and the </a:t>
            </a:r>
            <a:r>
              <a:rPr lang="en-US" dirty="0" smtClean="0"/>
              <a:t>D</a:t>
            </a:r>
            <a:r>
              <a:rPr lang="en-US" sz="100" dirty="0" smtClean="0"/>
              <a:t> </a:t>
            </a:r>
            <a:r>
              <a:rPr lang="en-US" dirty="0" smtClean="0"/>
              <a:t>B</a:t>
            </a:r>
            <a:r>
              <a:rPr lang="en-US" sz="100" dirty="0" smtClean="0"/>
              <a:t> </a:t>
            </a:r>
            <a:r>
              <a:rPr lang="en-US" dirty="0" smtClean="0"/>
              <a:t>A</a:t>
            </a:r>
            <a:endParaRPr lang="en-US" dirty="0"/>
          </a:p>
        </p:txBody>
      </p:sp>
      <p:sp>
        <p:nvSpPr>
          <p:cNvPr id="3" name="Text Placeholder 2"/>
          <p:cNvSpPr>
            <a:spLocks noGrp="1"/>
          </p:cNvSpPr>
          <p:nvPr>
            <p:ph type="body" idx="1"/>
          </p:nvPr>
        </p:nvSpPr>
        <p:spPr/>
        <p:txBody>
          <a:bodyPr/>
          <a:lstStyle/>
          <a:p>
            <a:r>
              <a:rPr lang="en-US" sz="2400" dirty="0">
                <a:latin typeface="+mn-lt"/>
              </a:rPr>
              <a:t>Database administrator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A</a:t>
            </a:r>
            <a:r>
              <a:rPr lang="en-US" sz="2400" dirty="0">
                <a:latin typeface="+mn-lt"/>
              </a:rPr>
              <a:t>)</a:t>
            </a:r>
          </a:p>
          <a:p>
            <a:pPr lvl="1"/>
            <a:r>
              <a:rPr lang="en-US" sz="2400" dirty="0">
                <a:latin typeface="+mn-lt"/>
              </a:rPr>
              <a:t>Central authority for administering database system</a:t>
            </a:r>
          </a:p>
          <a:p>
            <a:pPr lvl="1"/>
            <a:r>
              <a:rPr lang="en-US" sz="2400" dirty="0">
                <a:latin typeface="+mn-lt"/>
              </a:rPr>
              <a:t>Superuser or system account</a:t>
            </a:r>
          </a:p>
          <a:p>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A-privileged </a:t>
            </a:r>
            <a:r>
              <a:rPr lang="en-US" sz="2400" dirty="0">
                <a:latin typeface="+mn-lt"/>
              </a:rPr>
              <a:t>commands</a:t>
            </a:r>
          </a:p>
          <a:p>
            <a:pPr lvl="1"/>
            <a:r>
              <a:rPr lang="en-US" sz="2400" dirty="0">
                <a:latin typeface="+mn-lt"/>
              </a:rPr>
              <a:t>Account creation</a:t>
            </a:r>
          </a:p>
          <a:p>
            <a:pPr lvl="1"/>
            <a:r>
              <a:rPr lang="en-US" sz="2400" dirty="0">
                <a:latin typeface="+mn-lt"/>
              </a:rPr>
              <a:t>Privilege granting</a:t>
            </a:r>
          </a:p>
          <a:p>
            <a:pPr lvl="1"/>
            <a:r>
              <a:rPr lang="en-US" sz="2400" dirty="0">
                <a:latin typeface="+mn-lt"/>
              </a:rPr>
              <a:t>Privilege revocation</a:t>
            </a:r>
          </a:p>
          <a:p>
            <a:pPr lvl="1"/>
            <a:r>
              <a:rPr lang="en-US" sz="2400" dirty="0">
                <a:latin typeface="+mn-lt"/>
              </a:rPr>
              <a:t>Security level </a:t>
            </a:r>
            <a:r>
              <a:rPr lang="en-US" sz="2400" dirty="0" smtClean="0">
                <a:latin typeface="+mn-lt"/>
              </a:rPr>
              <a:t>assignment</a:t>
            </a:r>
            <a:endParaRPr lang="en-US" sz="2400" dirty="0">
              <a:latin typeface="+mn-lt"/>
            </a:endParaRPr>
          </a:p>
        </p:txBody>
      </p:sp>
    </p:spTree>
    <p:extLst>
      <p:ext uri="{BB962C8B-B14F-4D97-AF65-F5344CB8AC3E}">
        <p14:creationId xmlns:p14="http://schemas.microsoft.com/office/powerpoint/2010/main" val="2950226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User Accounts, and Database Audits</a:t>
            </a:r>
            <a:endParaRPr lang="en-US" dirty="0"/>
          </a:p>
        </p:txBody>
      </p:sp>
      <p:sp>
        <p:nvSpPr>
          <p:cNvPr id="3" name="Text Placeholder 2"/>
          <p:cNvSpPr>
            <a:spLocks noGrp="1"/>
          </p:cNvSpPr>
          <p:nvPr>
            <p:ph type="body" idx="1"/>
          </p:nvPr>
        </p:nvSpPr>
        <p:spPr/>
        <p:txBody>
          <a:bodyPr/>
          <a:lstStyle/>
          <a:p>
            <a:r>
              <a:rPr lang="en-US" sz="2400" dirty="0">
                <a:latin typeface="+mn-lt"/>
              </a:rPr>
              <a:t>User must log in using assigned username and password</a:t>
            </a:r>
          </a:p>
          <a:p>
            <a:r>
              <a:rPr lang="en-US" sz="2400" dirty="0">
                <a:latin typeface="+mn-lt"/>
              </a:rPr>
              <a:t>Login session</a:t>
            </a:r>
          </a:p>
          <a:p>
            <a:pPr lvl="1"/>
            <a:r>
              <a:rPr lang="en-US" sz="2400" dirty="0">
                <a:latin typeface="+mn-lt"/>
              </a:rPr>
              <a:t>Sequence of database operations by a certain user</a:t>
            </a:r>
          </a:p>
          <a:p>
            <a:pPr lvl="1"/>
            <a:r>
              <a:rPr lang="en-US" sz="2400" dirty="0">
                <a:latin typeface="+mn-lt"/>
              </a:rPr>
              <a:t>Recorded in system log</a:t>
            </a:r>
          </a:p>
          <a:p>
            <a:r>
              <a:rPr lang="en-US" sz="2400" dirty="0">
                <a:latin typeface="+mn-lt"/>
              </a:rPr>
              <a:t>Database audit</a:t>
            </a:r>
          </a:p>
          <a:p>
            <a:pPr lvl="1"/>
            <a:r>
              <a:rPr lang="en-US" sz="2400" dirty="0">
                <a:latin typeface="+mn-lt"/>
              </a:rPr>
              <a:t>Reviewing log to examine all accesses and operations applied during a certain time </a:t>
            </a:r>
            <a:r>
              <a:rPr lang="en-US" sz="2400" dirty="0" smtClean="0">
                <a:latin typeface="+mn-lt"/>
              </a:rPr>
              <a:t>period</a:t>
            </a:r>
            <a:endParaRPr lang="en-US" sz="2400" dirty="0">
              <a:latin typeface="+mn-lt"/>
            </a:endParaRPr>
          </a:p>
        </p:txBody>
      </p:sp>
    </p:spTree>
    <p:extLst>
      <p:ext uri="{BB962C8B-B14F-4D97-AF65-F5344CB8AC3E}">
        <p14:creationId xmlns:p14="http://schemas.microsoft.com/office/powerpoint/2010/main" val="4237757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Sensitive Data and Types of </a:t>
            </a:r>
            <a:r>
              <a:rPr lang="en-US" sz="3200" dirty="0" smtClean="0"/>
              <a:t>Disclosures </a:t>
            </a:r>
            <a:r>
              <a:rPr lang="en-US" sz="2000" b="0" dirty="0" smtClean="0"/>
              <a:t>(1 of 3)</a:t>
            </a:r>
            <a:endParaRPr lang="en-US" sz="2000" b="0" dirty="0"/>
          </a:p>
        </p:txBody>
      </p:sp>
      <p:sp>
        <p:nvSpPr>
          <p:cNvPr id="3" name="Text Placeholder 2"/>
          <p:cNvSpPr>
            <a:spLocks noGrp="1"/>
          </p:cNvSpPr>
          <p:nvPr>
            <p:ph type="body" idx="1"/>
          </p:nvPr>
        </p:nvSpPr>
        <p:spPr/>
        <p:txBody>
          <a:bodyPr/>
          <a:lstStyle/>
          <a:p>
            <a:r>
              <a:rPr lang="en-US" sz="2400" dirty="0">
                <a:latin typeface="+mn-lt"/>
              </a:rPr>
              <a:t>Sensitivity of data</a:t>
            </a:r>
          </a:p>
          <a:p>
            <a:pPr lvl="1"/>
            <a:r>
              <a:rPr lang="en-US" sz="2400" dirty="0">
                <a:latin typeface="+mn-lt"/>
              </a:rPr>
              <a:t>Inherently sensitive</a:t>
            </a:r>
          </a:p>
          <a:p>
            <a:pPr lvl="1"/>
            <a:r>
              <a:rPr lang="en-US" sz="2400" dirty="0">
                <a:latin typeface="+mn-lt"/>
              </a:rPr>
              <a:t>From a sensitive source</a:t>
            </a:r>
          </a:p>
          <a:p>
            <a:pPr lvl="1"/>
            <a:r>
              <a:rPr lang="en-US" sz="2400" dirty="0">
                <a:latin typeface="+mn-lt"/>
              </a:rPr>
              <a:t>Declared sensitive</a:t>
            </a:r>
          </a:p>
          <a:p>
            <a:pPr lvl="1"/>
            <a:r>
              <a:rPr lang="en-US" sz="2400" dirty="0">
                <a:latin typeface="+mn-lt"/>
              </a:rPr>
              <a:t>A sensitive attribute or sensitive record</a:t>
            </a:r>
          </a:p>
          <a:p>
            <a:pPr lvl="1"/>
            <a:r>
              <a:rPr lang="en-US" sz="2400" dirty="0">
                <a:latin typeface="+mn-lt"/>
              </a:rPr>
              <a:t>Sensitivity in relation to previously disclosed </a:t>
            </a:r>
            <a:r>
              <a:rPr lang="en-US" sz="2400" dirty="0" smtClean="0">
                <a:latin typeface="+mn-lt"/>
              </a:rPr>
              <a:t>data</a:t>
            </a:r>
            <a:endParaRPr lang="en-US" sz="2400" dirty="0">
              <a:latin typeface="+mn-lt"/>
            </a:endParaRPr>
          </a:p>
        </p:txBody>
      </p:sp>
    </p:spTree>
    <p:extLst>
      <p:ext uri="{BB962C8B-B14F-4D97-AF65-F5344CB8AC3E}">
        <p14:creationId xmlns:p14="http://schemas.microsoft.com/office/powerpoint/2010/main" val="2104098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Sensitive Data and Types of Disclosures </a:t>
            </a:r>
            <a:r>
              <a:rPr lang="en-US" sz="2000" b="0" dirty="0" smtClean="0"/>
              <a:t>(2 </a:t>
            </a:r>
            <a:r>
              <a:rPr lang="en-US" sz="2000" b="0" dirty="0"/>
              <a:t>of 3)</a:t>
            </a:r>
            <a:endParaRPr lang="en-US" dirty="0"/>
          </a:p>
        </p:txBody>
      </p:sp>
      <p:sp>
        <p:nvSpPr>
          <p:cNvPr id="3" name="Text Placeholder 2"/>
          <p:cNvSpPr>
            <a:spLocks noGrp="1"/>
          </p:cNvSpPr>
          <p:nvPr>
            <p:ph type="body" idx="1"/>
          </p:nvPr>
        </p:nvSpPr>
        <p:spPr/>
        <p:txBody>
          <a:bodyPr/>
          <a:lstStyle/>
          <a:p>
            <a:r>
              <a:rPr lang="en-US" sz="2400" dirty="0">
                <a:latin typeface="+mn-lt"/>
              </a:rPr>
              <a:t>Factors in deciding whether it is safe to reveal the data</a:t>
            </a:r>
          </a:p>
          <a:p>
            <a:pPr lvl="1"/>
            <a:r>
              <a:rPr lang="en-US" sz="2400" dirty="0">
                <a:latin typeface="+mn-lt"/>
              </a:rPr>
              <a:t>Data availability</a:t>
            </a:r>
          </a:p>
          <a:p>
            <a:pPr lvl="2"/>
            <a:r>
              <a:rPr lang="en-US" sz="2400" dirty="0">
                <a:latin typeface="+mn-lt"/>
              </a:rPr>
              <a:t>Not available when being updated</a:t>
            </a:r>
          </a:p>
          <a:p>
            <a:pPr lvl="1"/>
            <a:r>
              <a:rPr lang="en-US" sz="2400" dirty="0">
                <a:latin typeface="+mn-lt"/>
              </a:rPr>
              <a:t>Access acceptability</a:t>
            </a:r>
          </a:p>
          <a:p>
            <a:pPr lvl="2"/>
            <a:r>
              <a:rPr lang="en-US" sz="2400" dirty="0">
                <a:latin typeface="+mn-lt"/>
              </a:rPr>
              <a:t>Authorized users</a:t>
            </a:r>
          </a:p>
          <a:p>
            <a:pPr lvl="1"/>
            <a:r>
              <a:rPr lang="en-US" sz="2400" dirty="0">
                <a:latin typeface="+mn-lt"/>
              </a:rPr>
              <a:t>Authenticity assurance</a:t>
            </a:r>
          </a:p>
          <a:p>
            <a:pPr lvl="2"/>
            <a:r>
              <a:rPr lang="en-US" sz="2400" dirty="0">
                <a:latin typeface="+mn-lt"/>
              </a:rPr>
              <a:t>External characteristics of the user</a:t>
            </a:r>
          </a:p>
          <a:p>
            <a:pPr lvl="2"/>
            <a:r>
              <a:rPr lang="en-US" sz="2400" dirty="0">
                <a:latin typeface="+mn-lt"/>
              </a:rPr>
              <a:t>Example: access only allowed during working </a:t>
            </a:r>
            <a:r>
              <a:rPr lang="en-US" sz="2400" dirty="0" smtClean="0">
                <a:latin typeface="+mn-lt"/>
              </a:rPr>
              <a:t>hours</a:t>
            </a:r>
            <a:endParaRPr lang="en-US" sz="2400" dirty="0">
              <a:latin typeface="+mn-lt"/>
            </a:endParaRPr>
          </a:p>
        </p:txBody>
      </p:sp>
    </p:spTree>
    <p:extLst>
      <p:ext uri="{BB962C8B-B14F-4D97-AF65-F5344CB8AC3E}">
        <p14:creationId xmlns:p14="http://schemas.microsoft.com/office/powerpoint/2010/main" val="192916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8115</TotalTime>
  <Words>2120</Words>
  <Application>Microsoft Office PowerPoint</Application>
  <PresentationFormat>On-screen Show (4:3)</PresentationFormat>
  <Paragraphs>326</Paragraphs>
  <Slides>46</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3" baseType="lpstr">
      <vt:lpstr>Arial</vt:lpstr>
      <vt:lpstr>Noto Sans Symbols</vt:lpstr>
      <vt:lpstr>Times New Roman</vt:lpstr>
      <vt:lpstr>Verdana</vt:lpstr>
      <vt:lpstr>508 Lecture</vt:lpstr>
      <vt:lpstr>1_508 Lecture</vt:lpstr>
      <vt:lpstr>Equation</vt:lpstr>
      <vt:lpstr>Fundamentals of Database Systems</vt:lpstr>
      <vt:lpstr>30.1 Introduction to Database Security Issues (1 of 4)</vt:lpstr>
      <vt:lpstr>30.1 Introduction to Database Security Issues (2 of 4)</vt:lpstr>
      <vt:lpstr>30.1 Introduction to Database Security Issues (3 of 4)</vt:lpstr>
      <vt:lpstr>30.1 Introduction to Database Security Issues (4 of 4)</vt:lpstr>
      <vt:lpstr>Database Security and the D B A</vt:lpstr>
      <vt:lpstr>Access Control, User Accounts, and Database Audits</vt:lpstr>
      <vt:lpstr>Sensitive Data and Types of Disclosures (1 of 3)</vt:lpstr>
      <vt:lpstr>Sensitive Data and Types of Disclosures (2 of 3)</vt:lpstr>
      <vt:lpstr>Sensitive Data and Types of Disclosures (3 of 3)</vt:lpstr>
      <vt:lpstr>Relationship Between Information Security and Information Privacy</vt:lpstr>
      <vt:lpstr>30.2 Discretionary Access Control Based on Granting and Revoking Privileges (1 of 2)</vt:lpstr>
      <vt:lpstr>30.2 Discretionary Access Control Based on Granting and Revoking Privileges (2 of 2)</vt:lpstr>
      <vt:lpstr>Specifying Privileges Through the Use of Views</vt:lpstr>
      <vt:lpstr>Revocation and Propagation of Privileges (1 of 2)</vt:lpstr>
      <vt:lpstr>Revocation and Propagation of Privileges (2 of 2)</vt:lpstr>
      <vt:lpstr>30.3 Mandatory Access Control and Role-Based Access Control for Multilevel Security (1 of 2)</vt:lpstr>
      <vt:lpstr>30.3 Mandatory Access Control and Role-Based Access Control for Multilevel Security (2 of 2)</vt:lpstr>
      <vt:lpstr>Figure 30.2 A Multilevel Relation to Illustrate Multilevel Security</vt:lpstr>
      <vt:lpstr>Comparing Discretionary Access Control and Mandatory Access Control</vt:lpstr>
      <vt:lpstr>Role-Based Access Control</vt:lpstr>
      <vt:lpstr>Label-Based Security and Row-Level Access Control</vt:lpstr>
      <vt:lpstr>X M L Access Control</vt:lpstr>
      <vt:lpstr>Access Control Policies for the Web and Mobile Applications</vt:lpstr>
      <vt:lpstr>30.4 S Q L Injection</vt:lpstr>
      <vt:lpstr>S Q L Injection Methods (1 of 2)</vt:lpstr>
      <vt:lpstr>S Q L Injection Methods (2 of 2)</vt:lpstr>
      <vt:lpstr>Risks Associated with S Q L Injection</vt:lpstr>
      <vt:lpstr>Protection Techniques</vt:lpstr>
      <vt:lpstr>30.5 Introduction to Statistical Database Security (1 of 2)</vt:lpstr>
      <vt:lpstr>30.5 Introduction to Statistical Database Security (2 of 2)</vt:lpstr>
      <vt:lpstr>30.6 Introduction to Flow Control (1 of 2)</vt:lpstr>
      <vt:lpstr>30.6 Introduction to Flow Control (2 of 2)</vt:lpstr>
      <vt:lpstr>30.7 Encryption and Public Key Infrastructures (1 of 3)</vt:lpstr>
      <vt:lpstr>30.7 Encryption and Public Key Infrastructures (2 of 3)</vt:lpstr>
      <vt:lpstr>30.7 Encryption and Public Key Infrastructures (3 of 3)</vt:lpstr>
      <vt:lpstr>Digital Signatures</vt:lpstr>
      <vt:lpstr>Digital Certificates</vt:lpstr>
      <vt:lpstr>30.8 Privacy Issues and Preservation</vt:lpstr>
      <vt:lpstr>30.9 Challenges to Maintaining Database Security (1 of 2)</vt:lpstr>
      <vt:lpstr>30.9 Challenges to Maintaining Database Security (2 of 2)</vt:lpstr>
      <vt:lpstr>30.10 Oracle Label-Based Security</vt:lpstr>
      <vt:lpstr>Label Security Architecture</vt:lpstr>
      <vt:lpstr>How Data Labels and User Labels Work Together</vt:lpstr>
      <vt:lpstr>30.11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951</cp:revision>
  <dcterms:modified xsi:type="dcterms:W3CDTF">2018-05-02T11:01:40Z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