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43"/>
  </p:notesMasterIdLst>
  <p:handoutMasterIdLst>
    <p:handoutMasterId r:id="rId44"/>
  </p:handoutMasterIdLst>
  <p:sldIdLst>
    <p:sldId id="439" r:id="rId2"/>
    <p:sldId id="403" r:id="rId3"/>
    <p:sldId id="413" r:id="rId4"/>
    <p:sldId id="444" r:id="rId5"/>
    <p:sldId id="445" r:id="rId6"/>
    <p:sldId id="446" r:id="rId7"/>
    <p:sldId id="447" r:id="rId8"/>
    <p:sldId id="448" r:id="rId9"/>
    <p:sldId id="449" r:id="rId10"/>
    <p:sldId id="450" r:id="rId11"/>
    <p:sldId id="451" r:id="rId12"/>
    <p:sldId id="452" r:id="rId13"/>
    <p:sldId id="453" r:id="rId14"/>
    <p:sldId id="454" r:id="rId15"/>
    <p:sldId id="406" r:id="rId16"/>
    <p:sldId id="455" r:id="rId17"/>
    <p:sldId id="456" r:id="rId18"/>
    <p:sldId id="407" r:id="rId19"/>
    <p:sldId id="457" r:id="rId20"/>
    <p:sldId id="458" r:id="rId21"/>
    <p:sldId id="459" r:id="rId22"/>
    <p:sldId id="460" r:id="rId23"/>
    <p:sldId id="408" r:id="rId24"/>
    <p:sldId id="461" r:id="rId25"/>
    <p:sldId id="409" r:id="rId26"/>
    <p:sldId id="411" r:id="rId27"/>
    <p:sldId id="462" r:id="rId28"/>
    <p:sldId id="412" r:id="rId29"/>
    <p:sldId id="463" r:id="rId30"/>
    <p:sldId id="464" r:id="rId31"/>
    <p:sldId id="465" r:id="rId32"/>
    <p:sldId id="440" r:id="rId33"/>
    <p:sldId id="441" r:id="rId34"/>
    <p:sldId id="466" r:id="rId35"/>
    <p:sldId id="467" r:id="rId36"/>
    <p:sldId id="468" r:id="rId37"/>
    <p:sldId id="469" r:id="rId38"/>
    <p:sldId id="442" r:id="rId39"/>
    <p:sldId id="470" r:id="rId40"/>
    <p:sldId id="471" r:id="rId41"/>
    <p:sldId id="443" r:id="rId42"/>
  </p:sldIdLst>
  <p:sldSz cx="9144000" cy="6858000" type="letter"/>
  <p:notesSz cx="6858000" cy="9144000"/>
  <p:defaultTextStyle>
    <a:defPPr>
      <a:defRPr lang="en-CA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9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77228"/>
    <a:srgbClr val="6E792B"/>
    <a:srgbClr val="76822E"/>
    <a:srgbClr val="4F571F"/>
    <a:srgbClr val="6F6A07"/>
    <a:srgbClr val="827C08"/>
    <a:srgbClr val="800000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>
        <p:scale>
          <a:sx n="70" d="100"/>
          <a:sy n="70" d="100"/>
        </p:scale>
        <p:origin x="-1426" y="-192"/>
      </p:cViewPr>
      <p:guideLst>
        <p:guide orient="horz" pos="19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2706"/>
    </p:cViewPr>
  </p:sorterViewPr>
  <p:notesViewPr>
    <p:cSldViewPr snapToObjects="1">
      <p:cViewPr>
        <p:scale>
          <a:sx n="100" d="100"/>
          <a:sy n="100" d="100"/>
        </p:scale>
        <p:origin x="-780" y="21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dirty="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 dirty="0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dirty="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 dirty="0"/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dirty="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 dirty="0"/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1271EECE-31E1-4A23-8A4F-3405257CBF2E}" type="slidenum">
              <a:rPr lang="en-CA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2015748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dirty="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 dirty="0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dirty="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 dirty="0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noProof="0"/>
              <a:t>Click to edit Master text styles</a:t>
            </a:r>
          </a:p>
          <a:p>
            <a:pPr lvl="1"/>
            <a:r>
              <a:rPr lang="en-CA" noProof="0"/>
              <a:t>Second level</a:t>
            </a:r>
          </a:p>
          <a:p>
            <a:pPr lvl="2"/>
            <a:r>
              <a:rPr lang="en-CA" noProof="0"/>
              <a:t>Third level</a:t>
            </a:r>
          </a:p>
          <a:p>
            <a:pPr lvl="3"/>
            <a:r>
              <a:rPr lang="en-CA" noProof="0"/>
              <a:t>Fourth level</a:t>
            </a:r>
          </a:p>
          <a:p>
            <a:pPr lvl="4"/>
            <a:r>
              <a:rPr lang="en-CA" noProof="0"/>
              <a:t>Fifth level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dirty="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 dirty="0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436D5273-BB71-4B6D-8615-6E06E0D77921}" type="slidenum">
              <a:rPr lang="en-CA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8576479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Arial" charset="0"/>
        <a:ea typeface="MS PGothic" panose="020B0600070205080204" pitchFamily="34" charset="-128"/>
        <a:cs typeface="MS PGothic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MS PGothic" panose="020B0600070205080204" pitchFamily="34" charset="-128"/>
        <a:cs typeface="MS PGothic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MS PGothic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MS PGothic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MS PGothic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B0FA63F-A25E-4E74-93ED-DD064C27B66C}" type="slidenum">
              <a:rPr lang="en-CA" altLang="en-US" sz="1200" smtClean="0">
                <a:latin typeface="Tahoma" panose="020B0604030504040204" pitchFamily="34" charset="0"/>
              </a:rPr>
              <a:pPr/>
              <a:t>1</a:t>
            </a:fld>
            <a:endParaRPr lang="en-CA" altLang="en-US" sz="1200" dirty="0">
              <a:latin typeface="Tahoma" panose="020B0604030504040204" pitchFamily="34" charset="0"/>
            </a:endParaRPr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4"/>
          <p:cNvSpPr>
            <a:spLocks noChangeArrowheads="1"/>
          </p:cNvSpPr>
          <p:nvPr/>
        </p:nvSpPr>
        <p:spPr bwMode="auto">
          <a:xfrm>
            <a:off x="8305800" y="0"/>
            <a:ext cx="609600" cy="6858000"/>
          </a:xfrm>
          <a:prstGeom prst="rect">
            <a:avLst/>
          </a:prstGeom>
          <a:gradFill rotWithShape="1">
            <a:gsLst>
              <a:gs pos="0">
                <a:srgbClr val="677228">
                  <a:alpha val="43999"/>
                </a:srgbClr>
              </a:gs>
              <a:gs pos="100000">
                <a:srgbClr val="5A6423"/>
              </a:gs>
            </a:gsLst>
            <a:lin ang="5400000" scaled="1"/>
          </a:gradFill>
          <a:ln>
            <a:noFill/>
          </a:ln>
          <a:ex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dirty="0">
              <a:ea typeface="+mn-ea"/>
            </a:endParaRPr>
          </a:p>
        </p:txBody>
      </p:sp>
      <p:sp>
        <p:nvSpPr>
          <p:cNvPr id="5" name="Rectangle 47"/>
          <p:cNvSpPr>
            <a:spLocks noChangeArrowheads="1"/>
          </p:cNvSpPr>
          <p:nvPr userDrawn="1"/>
        </p:nvSpPr>
        <p:spPr bwMode="auto">
          <a:xfrm rot="16200000">
            <a:off x="3500437" y="-985837"/>
            <a:ext cx="2143125" cy="9144000"/>
          </a:xfrm>
          <a:prstGeom prst="rect">
            <a:avLst/>
          </a:prstGeom>
          <a:solidFill>
            <a:srgbClr val="677228">
              <a:alpha val="43921"/>
            </a:srgbClr>
          </a:solidFill>
          <a:ln>
            <a:noFill/>
          </a:ln>
          <a:ex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dirty="0">
              <a:ea typeface="+mn-ea"/>
            </a:endParaRPr>
          </a:p>
        </p:txBody>
      </p:sp>
      <p:sp>
        <p:nvSpPr>
          <p:cNvPr id="6" name="Rectangle 48"/>
          <p:cNvSpPr>
            <a:spLocks noChangeArrowheads="1"/>
          </p:cNvSpPr>
          <p:nvPr userDrawn="1"/>
        </p:nvSpPr>
        <p:spPr bwMode="auto">
          <a:xfrm>
            <a:off x="7315200" y="2438400"/>
            <a:ext cx="1828800" cy="2290763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dirty="0">
              <a:ea typeface="+mn-ea"/>
            </a:endParaRPr>
          </a:p>
        </p:txBody>
      </p:sp>
      <p:pic>
        <p:nvPicPr>
          <p:cNvPr id="7" name="Picture 35" descr="awtri_4c UPDATE_colo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949950"/>
            <a:ext cx="684213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6" descr="elmasri_thumb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9975" y="2514600"/>
            <a:ext cx="17240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26" name="Rectangle 30" descr="Pink tissue paper"/>
          <p:cNvSpPr>
            <a:spLocks noGrp="1" noChangeArrowheads="1"/>
          </p:cNvSpPr>
          <p:nvPr>
            <p:ph type="ctrTitle" sz="quarter"/>
          </p:nvPr>
        </p:nvSpPr>
        <p:spPr>
          <a:xfrm>
            <a:off x="228600" y="152400"/>
            <a:ext cx="7086600" cy="2286000"/>
          </a:xfrm>
        </p:spPr>
        <p:txBody>
          <a:bodyPr wrap="none" anchor="ctr"/>
          <a:lstStyle>
            <a:lvl1pPr>
              <a:defRPr sz="6600">
                <a:solidFill>
                  <a:srgbClr val="990033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134" name="Rectangle 38" descr="Pink tissue paper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04800" y="2590800"/>
            <a:ext cx="6629400" cy="19050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2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Rectangle 29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838200" y="6397625"/>
            <a:ext cx="44958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900" dirty="0"/>
            </a:lvl1pPr>
          </a:lstStyle>
          <a:p>
            <a:pPr>
              <a:defRPr/>
            </a:pPr>
            <a:r>
              <a:rPr lang="en-US" altLang="en-US" dirty="0"/>
              <a:t>Copyright © 2007 Ramez Elmasri and Shamkant B. Navathe</a:t>
            </a:r>
          </a:p>
        </p:txBody>
      </p:sp>
    </p:spTree>
    <p:extLst>
      <p:ext uri="{BB962C8B-B14F-4D97-AF65-F5344CB8AC3E}">
        <p14:creationId xmlns:p14="http://schemas.microsoft.com/office/powerpoint/2010/main" val="1170111654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Slide 1- </a:t>
            </a:r>
            <a:fld id="{5A675477-443D-4187-9AD1-B464B649E3F6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144559302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7950" y="303213"/>
            <a:ext cx="2076450" cy="58689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303213"/>
            <a:ext cx="6076950" cy="58689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Slide 1- </a:t>
            </a:r>
            <a:fld id="{240EB54D-7454-4BE2-BB5F-3722C850C19C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267994455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altLang="en-US" dirty="0"/>
              <a:t>Slide 16- </a:t>
            </a:r>
            <a:fld id="{2D4306B9-CFD7-4637-81D1-AA1B82412423}" type="slidenum">
              <a:rPr lang="en-US" altLang="en-US" smtClean="0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720604887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altLang="en-US" dirty="0"/>
              <a:t>Slide 8- </a:t>
            </a:r>
            <a:fld id="{7A02EE0B-CF5B-49DD-B29C-C82657CC615B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058563961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9713" y="1600200"/>
            <a:ext cx="407035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2463" y="1600200"/>
            <a:ext cx="4071937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altLang="en-US" dirty="0"/>
              <a:t>Slide 8- </a:t>
            </a:r>
            <a:fld id="{157626D3-FBE7-4AF6-B557-9371DF211786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2369497274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altLang="en-US" dirty="0"/>
              <a:t>Slide 8</a:t>
            </a:r>
            <a:fld id="{9A18E815-F6A2-4923-9D65-2D0CBE43B595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2624315995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altLang="en-US" dirty="0"/>
              <a:t>Slide 16-</a:t>
            </a:r>
            <a:fld id="{AEE05831-3758-41FE-86C8-A42338BA7B7B}" type="slidenum">
              <a:rPr lang="en-US" altLang="en-US" smtClean="0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150827538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altLang="en-US" dirty="0"/>
              <a:t>Slide 8- </a:t>
            </a:r>
            <a:fld id="{CBCCE3FE-FCB0-427A-BC32-764E10629896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650232375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altLang="en-US" dirty="0"/>
              <a:t>Slide8 </a:t>
            </a:r>
            <a:fld id="{048ADF35-6482-4E07-8BC7-E3CFDF0B9A27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296369731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altLang="en-US" dirty="0"/>
              <a:t>Slide 8</a:t>
            </a:r>
            <a:fld id="{E27E5C42-AAD2-460B-B565-B1930C1CFA80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565676810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45"/>
          <p:cNvGrpSpPr>
            <a:grpSpLocks/>
          </p:cNvGrpSpPr>
          <p:nvPr userDrawn="1"/>
        </p:nvGrpSpPr>
        <p:grpSpPr bwMode="auto">
          <a:xfrm>
            <a:off x="8936038" y="1449388"/>
            <a:ext cx="207962" cy="5408612"/>
            <a:chOff x="5606" y="889"/>
            <a:chExt cx="154" cy="3431"/>
          </a:xfrm>
        </p:grpSpPr>
        <p:sp>
          <p:nvSpPr>
            <p:cNvPr id="1032" name="Rectangle 38"/>
            <p:cNvSpPr>
              <a:spLocks noChangeArrowheads="1"/>
            </p:cNvSpPr>
            <p:nvPr userDrawn="1"/>
          </p:nvSpPr>
          <p:spPr bwMode="gray">
            <a:xfrm flipH="1">
              <a:off x="5685" y="889"/>
              <a:ext cx="75" cy="3431"/>
            </a:xfrm>
            <a:prstGeom prst="rect">
              <a:avLst/>
            </a:prstGeom>
            <a:solidFill>
              <a:srgbClr val="677228"/>
            </a:solidFill>
            <a:ln>
              <a:noFill/>
            </a:ln>
            <a:ex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kumimoji="1" lang="en-US" altLang="en-US" sz="3200" dirty="0">
                <a:latin typeface="Tahoma" panose="020B0604030504040204" pitchFamily="34" charset="0"/>
                <a:ea typeface="+mn-ea"/>
              </a:endParaRPr>
            </a:p>
          </p:txBody>
        </p:sp>
        <p:grpSp>
          <p:nvGrpSpPr>
            <p:cNvPr id="1033" name="Group 44"/>
            <p:cNvGrpSpPr>
              <a:grpSpLocks/>
            </p:cNvGrpSpPr>
            <p:nvPr userDrawn="1"/>
          </p:nvGrpSpPr>
          <p:grpSpPr bwMode="auto">
            <a:xfrm>
              <a:off x="5606" y="889"/>
              <a:ext cx="106" cy="3431"/>
              <a:chOff x="5606" y="889"/>
              <a:chExt cx="106" cy="3431"/>
            </a:xfrm>
          </p:grpSpPr>
          <p:sp>
            <p:nvSpPr>
              <p:cNvPr id="1034" name="Rectangle 43"/>
              <p:cNvSpPr>
                <a:spLocks noChangeArrowheads="1"/>
              </p:cNvSpPr>
              <p:nvPr userDrawn="1"/>
            </p:nvSpPr>
            <p:spPr bwMode="gray">
              <a:xfrm rot="10800000" flipH="1">
                <a:off x="5606" y="889"/>
                <a:ext cx="58" cy="3431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xtLst/>
            </p:spPr>
            <p:txBody>
              <a:bodyPr rot="10800000"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defRPr/>
                </a:pPr>
                <a:endParaRPr kumimoji="1" lang="en-US" altLang="en-US" sz="3200" dirty="0">
                  <a:latin typeface="Tahoma" panose="020B0604030504040204" pitchFamily="34" charset="0"/>
                  <a:ea typeface="+mn-ea"/>
                </a:endParaRPr>
              </a:p>
            </p:txBody>
          </p:sp>
          <p:sp>
            <p:nvSpPr>
              <p:cNvPr id="1035" name="Rectangle 32"/>
              <p:cNvSpPr>
                <a:spLocks noChangeArrowheads="1"/>
              </p:cNvSpPr>
              <p:nvPr userDrawn="1"/>
            </p:nvSpPr>
            <p:spPr bwMode="gray">
              <a:xfrm rot="10800000" flipH="1">
                <a:off x="5654" y="889"/>
                <a:ext cx="58" cy="3431"/>
              </a:xfrm>
              <a:prstGeom prst="rect">
                <a:avLst/>
              </a:prstGeom>
              <a:solidFill>
                <a:srgbClr val="990033"/>
              </a:solidFill>
              <a:ln>
                <a:noFill/>
              </a:ln>
              <a:extLst/>
            </p:spPr>
            <p:txBody>
              <a:bodyPr rot="10800000"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defRPr/>
                </a:pPr>
                <a:endParaRPr kumimoji="1" lang="en-US" altLang="en-US" sz="3200" dirty="0">
                  <a:latin typeface="Tahoma" panose="020B0604030504040204" pitchFamily="34" charset="0"/>
                  <a:ea typeface="+mn-ea"/>
                </a:endParaRPr>
              </a:p>
            </p:txBody>
          </p:sp>
        </p:grpSp>
      </p:grpSp>
      <p:sp>
        <p:nvSpPr>
          <p:cNvPr id="1027" name="Rectangle 37"/>
          <p:cNvSpPr>
            <a:spLocks noChangeArrowheads="1"/>
          </p:cNvSpPr>
          <p:nvPr userDrawn="1"/>
        </p:nvSpPr>
        <p:spPr bwMode="gray">
          <a:xfrm rot="-5400000">
            <a:off x="3845719" y="-3845719"/>
            <a:ext cx="1449388" cy="9140825"/>
          </a:xfrm>
          <a:prstGeom prst="rect">
            <a:avLst/>
          </a:prstGeom>
          <a:solidFill>
            <a:srgbClr val="677228">
              <a:alpha val="36078"/>
            </a:srgbClr>
          </a:solidFill>
          <a:ln>
            <a:noFill/>
          </a:ln>
          <a:extLst/>
        </p:spPr>
        <p:txBody>
          <a:bodyPr vert="eaVert"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altLang="en-US" sz="3200" dirty="0">
              <a:latin typeface="Tahoma" panose="020B0604030504040204" pitchFamily="34" charset="0"/>
              <a:ea typeface="+mn-ea"/>
            </a:endParaRPr>
          </a:p>
        </p:txBody>
      </p:sp>
      <p:sp>
        <p:nvSpPr>
          <p:cNvPr id="1028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303213"/>
            <a:ext cx="7796213" cy="992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8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b="1" dirty="0">
                <a:solidFill>
                  <a:srgbClr val="990033"/>
                </a:solidFill>
              </a:defRPr>
            </a:lvl1pPr>
          </a:lstStyle>
          <a:p>
            <a:pPr>
              <a:defRPr/>
            </a:pPr>
            <a:r>
              <a:rPr lang="en-US" altLang="en-US" dirty="0"/>
              <a:t>Slide 1- </a:t>
            </a:r>
            <a:fld id="{9329CBBA-874A-4F55-ABEE-07EF29FD710E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  <p:sp>
        <p:nvSpPr>
          <p:cNvPr id="1030" name="Rectangle 21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9713" y="1600200"/>
            <a:ext cx="8294687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1" name="Rectangle 30"/>
          <p:cNvSpPr>
            <a:spLocks noChangeArrowheads="1"/>
          </p:cNvSpPr>
          <p:nvPr/>
        </p:nvSpPr>
        <p:spPr bwMode="auto">
          <a:xfrm>
            <a:off x="838200" y="6397625"/>
            <a:ext cx="449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900" dirty="0"/>
              <a:t>Copyright © 2016 Ramez Elmasri and Shamkant B. Navathe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20" r:id="rId1"/>
    <p:sldLayoutId id="2147484021" r:id="rId2"/>
    <p:sldLayoutId id="2147484022" r:id="rId3"/>
    <p:sldLayoutId id="2147484023" r:id="rId4"/>
    <p:sldLayoutId id="2147484024" r:id="rId5"/>
    <p:sldLayoutId id="2147484025" r:id="rId6"/>
    <p:sldLayoutId id="2147484026" r:id="rId7"/>
    <p:sldLayoutId id="2147484027" r:id="rId8"/>
    <p:sldLayoutId id="2147484028" r:id="rId9"/>
    <p:sldLayoutId id="2147484018" r:id="rId10"/>
    <p:sldLayoutId id="2147484019" r:id="rId11"/>
  </p:sldLayoutIdLst>
  <p:transition spd="med"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+mj-lt"/>
          <a:ea typeface="MS PGothic" panose="020B0600070205080204" pitchFamily="34" charset="-128"/>
          <a:cs typeface="MS PGothic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  <a:ea typeface="MS PGothic" panose="020B0600070205080204" pitchFamily="34" charset="-128"/>
          <a:cs typeface="MS PGothic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  <a:ea typeface="MS PGothic" panose="020B0600070205080204" pitchFamily="34" charset="-128"/>
          <a:cs typeface="MS PGothic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  <a:ea typeface="MS PGothic" panose="020B0600070205080204" pitchFamily="34" charset="-128"/>
          <a:cs typeface="MS PGothic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  <a:ea typeface="MS PGothic" panose="020B0600070205080204" pitchFamily="34" charset="-128"/>
          <a:cs typeface="MS PGothic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990033"/>
        </a:buClr>
        <a:buSzPct val="60000"/>
        <a:buFont typeface="Wingdings" panose="05000000000000000000" pitchFamily="2" charset="2"/>
        <a:buChar char="n"/>
        <a:defRPr sz="2800">
          <a:solidFill>
            <a:schemeClr val="tx2"/>
          </a:solidFill>
          <a:latin typeface="+mn-lt"/>
          <a:ea typeface="MS PGothic" panose="020B0600070205080204" pitchFamily="34" charset="-128"/>
          <a:cs typeface="MS PGothic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5000"/>
        <a:buFont typeface="Wingdings" panose="05000000000000000000" pitchFamily="2" charset="2"/>
        <a:buChar char="n"/>
        <a:defRPr sz="2600">
          <a:solidFill>
            <a:srgbClr val="800000"/>
          </a:solidFill>
          <a:latin typeface="+mn-lt"/>
          <a:ea typeface="MS PGothic" panose="020B0600070205080204" pitchFamily="34" charset="-128"/>
          <a:cs typeface="MS PGothic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anose="05000000000000000000" pitchFamily="2" charset="2"/>
        <a:buChar char="n"/>
        <a:defRPr sz="2400">
          <a:solidFill>
            <a:schemeClr val="tx2"/>
          </a:solidFill>
          <a:latin typeface="+mn-lt"/>
          <a:ea typeface="MS PGothic" panose="020B0600070205080204" pitchFamily="34" charset="-128"/>
          <a:cs typeface="MS PGothic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5000"/>
        <a:buFont typeface="Wingdings" panose="05000000000000000000" pitchFamily="2" charset="2"/>
        <a:buChar char="n"/>
        <a:defRPr sz="2000">
          <a:solidFill>
            <a:srgbClr val="800000"/>
          </a:solidFill>
          <a:latin typeface="+mn-lt"/>
          <a:ea typeface="MS PGothic" panose="020B0600070205080204" pitchFamily="34" charset="-128"/>
          <a:cs typeface="MS PGothic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anose="05000000000000000000" pitchFamily="2" charset="2"/>
        <a:buChar char="n"/>
        <a:defRPr sz="2000">
          <a:solidFill>
            <a:schemeClr val="tx2"/>
          </a:solidFill>
          <a:latin typeface="+mn-lt"/>
          <a:ea typeface="MS PGothic" panose="020B0600070205080204" pitchFamily="34" charset="-128"/>
          <a:cs typeface="MS PGothic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8950" y="1516063"/>
            <a:ext cx="3892550" cy="4840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Secondary Storage Devices (cont’d.)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Formatting</a:t>
            </a:r>
          </a:p>
          <a:p>
            <a:pPr lvl="1"/>
            <a:r>
              <a:rPr lang="en-US" altLang="en-US" dirty="0"/>
              <a:t>Divides tracks into equal-sized disk blocks</a:t>
            </a:r>
          </a:p>
          <a:p>
            <a:pPr lvl="1"/>
            <a:r>
              <a:rPr lang="en-US" altLang="en-US" dirty="0"/>
              <a:t>Blocks separated by interblock gaps</a:t>
            </a:r>
          </a:p>
          <a:p>
            <a:r>
              <a:rPr lang="en-US" altLang="en-US" dirty="0"/>
              <a:t>Data transfer in units of disk blocks</a:t>
            </a:r>
          </a:p>
          <a:p>
            <a:pPr lvl="1"/>
            <a:r>
              <a:rPr lang="en-US" altLang="en-US" dirty="0"/>
              <a:t>Hardware address supplied to disk I/O hardware</a:t>
            </a:r>
          </a:p>
          <a:p>
            <a:r>
              <a:rPr lang="en-US" altLang="en-US" dirty="0"/>
              <a:t>Buffer</a:t>
            </a:r>
          </a:p>
          <a:p>
            <a:pPr lvl="1"/>
            <a:r>
              <a:rPr lang="en-US" altLang="en-US" dirty="0"/>
              <a:t>Used in read and write operations</a:t>
            </a:r>
          </a:p>
          <a:p>
            <a:r>
              <a:rPr lang="en-US" altLang="en-US" dirty="0"/>
              <a:t>Read/write head</a:t>
            </a:r>
          </a:p>
          <a:p>
            <a:pPr lvl="1"/>
            <a:r>
              <a:rPr lang="en-US" altLang="en-US" dirty="0"/>
              <a:t>Hardware mechanism for read and write operations</a:t>
            </a:r>
          </a:p>
          <a:p>
            <a:endParaRPr lang="en-US" altLang="en-US" dirty="0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16- </a:t>
            </a:r>
            <a:fld id="{2A39840D-0F6E-4E74-9A6C-2A549D364A37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Secondary Storage Devices (cont’d.)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Disk controller</a:t>
            </a:r>
          </a:p>
          <a:p>
            <a:pPr lvl="1">
              <a:defRPr/>
            </a:pPr>
            <a:r>
              <a:rPr lang="en-US" dirty="0"/>
              <a:t>Interfaces disk drive to computer system</a:t>
            </a:r>
          </a:p>
          <a:p>
            <a:pPr lvl="1">
              <a:defRPr/>
            </a:pPr>
            <a:r>
              <a:rPr lang="en-US" dirty="0"/>
              <a:t>Standard interfaces</a:t>
            </a:r>
          </a:p>
          <a:p>
            <a:pPr lvl="2">
              <a:defRPr/>
            </a:pPr>
            <a:r>
              <a:rPr lang="en-US" dirty="0"/>
              <a:t>SCSI</a:t>
            </a:r>
          </a:p>
          <a:p>
            <a:pPr lvl="2">
              <a:defRPr/>
            </a:pPr>
            <a:r>
              <a:rPr lang="en-US" dirty="0"/>
              <a:t>SATA</a:t>
            </a:r>
          </a:p>
          <a:p>
            <a:pPr lvl="2">
              <a:defRPr/>
            </a:pPr>
            <a:r>
              <a:rPr lang="en-US" dirty="0"/>
              <a:t>SAS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dirty="0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16- </a:t>
            </a:r>
            <a:fld id="{473218FA-931E-4019-BBC7-988DC001B8F3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Secondary Storage Devices (cont’d.)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Techniques for efficient data access</a:t>
            </a:r>
          </a:p>
          <a:p>
            <a:pPr lvl="1"/>
            <a:r>
              <a:rPr lang="en-US" altLang="en-US" dirty="0"/>
              <a:t>Data buffering</a:t>
            </a:r>
          </a:p>
          <a:p>
            <a:pPr lvl="1"/>
            <a:r>
              <a:rPr lang="en-US" altLang="en-US" dirty="0"/>
              <a:t>Proper organization of data on disk</a:t>
            </a:r>
          </a:p>
          <a:p>
            <a:pPr lvl="1"/>
            <a:r>
              <a:rPr lang="en-US" altLang="en-US" dirty="0"/>
              <a:t>Reading data ahead of request</a:t>
            </a:r>
          </a:p>
          <a:p>
            <a:pPr lvl="1"/>
            <a:r>
              <a:rPr lang="en-US" altLang="en-US" dirty="0"/>
              <a:t>Proper scheduling of I/O requests</a:t>
            </a:r>
          </a:p>
          <a:p>
            <a:pPr lvl="1"/>
            <a:r>
              <a:rPr lang="en-US" altLang="en-US" dirty="0"/>
              <a:t>Use of log disks to temporarily hold writes</a:t>
            </a:r>
          </a:p>
          <a:p>
            <a:pPr lvl="1"/>
            <a:r>
              <a:rPr lang="en-US" altLang="en-US" dirty="0"/>
              <a:t>Use of SSDs or flash memory for recovery purposes</a:t>
            </a:r>
          </a:p>
          <a:p>
            <a:endParaRPr lang="en-US" altLang="en-US" dirty="0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16- </a:t>
            </a:r>
            <a:fld id="{12271F7A-F2E9-446B-8DFA-58CC2904FEA1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Solid State Device Storage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Sometimes called flash storage</a:t>
            </a:r>
          </a:p>
          <a:p>
            <a:r>
              <a:rPr lang="en-US" altLang="en-US" dirty="0"/>
              <a:t>Main component: controller</a:t>
            </a:r>
          </a:p>
          <a:p>
            <a:r>
              <a:rPr lang="en-US" altLang="en-US" dirty="0"/>
              <a:t>Set of interconnected flash memory cards</a:t>
            </a:r>
          </a:p>
          <a:p>
            <a:r>
              <a:rPr lang="en-US" altLang="en-US" dirty="0"/>
              <a:t>No moving parts</a:t>
            </a:r>
          </a:p>
          <a:p>
            <a:r>
              <a:rPr lang="en-US" altLang="en-US" dirty="0"/>
              <a:t>Data less likely to be fragmented</a:t>
            </a:r>
          </a:p>
          <a:p>
            <a:r>
              <a:rPr lang="en-US" altLang="en-US" dirty="0"/>
              <a:t>More costly than HDDs</a:t>
            </a:r>
          </a:p>
          <a:p>
            <a:r>
              <a:rPr lang="en-US" altLang="en-US" dirty="0"/>
              <a:t>DRAM-based SSDs available</a:t>
            </a:r>
          </a:p>
          <a:p>
            <a:pPr lvl="1"/>
            <a:r>
              <a:rPr lang="en-US" altLang="en-US" dirty="0"/>
              <a:t>Faster access times compared with flash</a:t>
            </a:r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16- </a:t>
            </a:r>
            <a:fld id="{F093E352-1BE6-4C5F-8256-B11A6FAE8441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Magnetic Tape Storage Devices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Sequential access </a:t>
            </a:r>
          </a:p>
          <a:p>
            <a:pPr lvl="1"/>
            <a:r>
              <a:rPr lang="en-US" altLang="en-US" dirty="0"/>
              <a:t>Must scan preceding blocks</a:t>
            </a:r>
          </a:p>
          <a:p>
            <a:r>
              <a:rPr lang="en-US" altLang="en-US" dirty="0"/>
              <a:t>Tape is mounted and scanned until required block is under read/write head</a:t>
            </a:r>
          </a:p>
          <a:p>
            <a:r>
              <a:rPr lang="en-US" altLang="en-US" dirty="0"/>
              <a:t>Important functions</a:t>
            </a:r>
          </a:p>
          <a:p>
            <a:pPr lvl="1"/>
            <a:r>
              <a:rPr lang="en-US" altLang="en-US" dirty="0"/>
              <a:t>Backup</a:t>
            </a:r>
          </a:p>
          <a:p>
            <a:pPr lvl="1"/>
            <a:r>
              <a:rPr lang="en-US" altLang="en-US" dirty="0"/>
              <a:t>Archive</a:t>
            </a:r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16- </a:t>
            </a:r>
            <a:fld id="{96589D30-49F3-44AF-9941-B6B9FC339FFF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16.3 Buffering of Blocks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Buffering most useful when processes can run concurrently in parallel</a:t>
            </a:r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16- </a:t>
            </a:r>
            <a:fld id="{9044A6E0-C3C0-4F53-921F-927A83F0E4B6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  <p:pic>
        <p:nvPicPr>
          <p:cNvPr id="28677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8275" y="2938463"/>
            <a:ext cx="5895975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8" name="TextBox 2"/>
          <p:cNvSpPr txBox="1">
            <a:spLocks noChangeArrowheads="1"/>
          </p:cNvSpPr>
          <p:nvPr/>
        </p:nvSpPr>
        <p:spPr bwMode="auto">
          <a:xfrm>
            <a:off x="1454150" y="6116638"/>
            <a:ext cx="60198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solidFill>
                  <a:schemeClr val="tx1"/>
                </a:solidFill>
              </a:rPr>
              <a:t>Figure 16.3 Interleaved concurrency versus parallel execution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Buffering of Blocks (cont’d.)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Double buffering can be used to read continuous stream of blocks</a:t>
            </a:r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16- </a:t>
            </a:r>
            <a:fld id="{94F18BCC-3BED-4004-9BB3-7433419313DB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  <p:sp>
        <p:nvSpPr>
          <p:cNvPr id="29701" name="TextBox 2"/>
          <p:cNvSpPr txBox="1">
            <a:spLocks noChangeArrowheads="1"/>
          </p:cNvSpPr>
          <p:nvPr/>
        </p:nvSpPr>
        <p:spPr bwMode="auto">
          <a:xfrm>
            <a:off x="1482725" y="5908675"/>
            <a:ext cx="60198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solidFill>
                  <a:schemeClr val="tx1"/>
                </a:solidFill>
              </a:rPr>
              <a:t>Figure 16.4 Use of two buffers, A and B, for reading from disk</a:t>
            </a:r>
          </a:p>
        </p:txBody>
      </p:sp>
      <p:pic>
        <p:nvPicPr>
          <p:cNvPr id="29702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425" y="3187700"/>
            <a:ext cx="7886700" cy="249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Buffer Management and Replacement Strategies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Buffer management information</a:t>
            </a:r>
          </a:p>
          <a:p>
            <a:pPr lvl="1"/>
            <a:r>
              <a:rPr lang="en-US" altLang="en-US" dirty="0"/>
              <a:t>Pin count</a:t>
            </a:r>
          </a:p>
          <a:p>
            <a:pPr lvl="1"/>
            <a:r>
              <a:rPr lang="en-US" altLang="en-US" dirty="0"/>
              <a:t>Dirty bit</a:t>
            </a:r>
          </a:p>
          <a:p>
            <a:r>
              <a:rPr lang="en-US" altLang="en-US" dirty="0"/>
              <a:t>Buffer replacement strategies</a:t>
            </a:r>
          </a:p>
          <a:p>
            <a:pPr lvl="1"/>
            <a:r>
              <a:rPr lang="en-US" altLang="en-US" dirty="0"/>
              <a:t>Least recently used (LRU)</a:t>
            </a:r>
          </a:p>
          <a:p>
            <a:pPr lvl="1"/>
            <a:r>
              <a:rPr lang="en-US" altLang="en-US" dirty="0"/>
              <a:t>Clock policy</a:t>
            </a:r>
          </a:p>
          <a:p>
            <a:pPr lvl="1"/>
            <a:r>
              <a:rPr lang="en-US" altLang="en-US" dirty="0"/>
              <a:t>First-in-first-out (FIFO)</a:t>
            </a: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16- </a:t>
            </a:r>
            <a:fld id="{BF251EFB-C3F0-4B57-A91E-68BA0BD89B5E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16.4 Placing File Records on Disk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Record: collection of related data values or items</a:t>
            </a:r>
          </a:p>
          <a:p>
            <a:pPr lvl="1"/>
            <a:r>
              <a:rPr lang="en-US" altLang="en-US" dirty="0"/>
              <a:t>Values correspond to record field</a:t>
            </a:r>
          </a:p>
          <a:p>
            <a:r>
              <a:rPr lang="en-US" altLang="en-US" dirty="0"/>
              <a:t>Data types</a:t>
            </a:r>
          </a:p>
          <a:p>
            <a:pPr lvl="1"/>
            <a:r>
              <a:rPr lang="en-US" altLang="en-US" dirty="0"/>
              <a:t>Numeric</a:t>
            </a:r>
          </a:p>
          <a:p>
            <a:pPr lvl="1"/>
            <a:r>
              <a:rPr lang="en-US" altLang="en-US" dirty="0"/>
              <a:t>String</a:t>
            </a:r>
          </a:p>
          <a:p>
            <a:pPr lvl="1"/>
            <a:r>
              <a:rPr lang="en-US" altLang="en-US" dirty="0"/>
              <a:t>Boolean</a:t>
            </a:r>
          </a:p>
          <a:p>
            <a:pPr lvl="1"/>
            <a:r>
              <a:rPr lang="en-US" altLang="en-US" dirty="0"/>
              <a:t>Date/time</a:t>
            </a:r>
          </a:p>
          <a:p>
            <a:r>
              <a:rPr lang="en-US" altLang="en-US" dirty="0"/>
              <a:t>Binary large objects (BLOBs)</a:t>
            </a:r>
          </a:p>
          <a:p>
            <a:pPr lvl="1"/>
            <a:r>
              <a:rPr lang="en-US" altLang="en-US" dirty="0"/>
              <a:t>Unstructured objects</a:t>
            </a:r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16- </a:t>
            </a:r>
            <a:fld id="{F9CD5586-1E28-453B-A0CB-D4C059CD84A2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Placing File Records on Disk (cont’d.)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Reasons for variable-length records</a:t>
            </a:r>
          </a:p>
          <a:p>
            <a:pPr lvl="1"/>
            <a:r>
              <a:rPr lang="en-US" altLang="en-US" dirty="0"/>
              <a:t>One or more fields have variable length</a:t>
            </a:r>
          </a:p>
          <a:p>
            <a:pPr lvl="1"/>
            <a:r>
              <a:rPr lang="en-US" altLang="en-US" dirty="0"/>
              <a:t>One or more fields are repeating</a:t>
            </a:r>
          </a:p>
          <a:p>
            <a:pPr lvl="1"/>
            <a:r>
              <a:rPr lang="en-US" altLang="en-US" dirty="0"/>
              <a:t>One or more fields are optional</a:t>
            </a:r>
          </a:p>
          <a:p>
            <a:pPr lvl="1"/>
            <a:r>
              <a:rPr lang="en-US" altLang="en-US" dirty="0"/>
              <a:t>File contains records of different types</a:t>
            </a: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16- </a:t>
            </a:r>
            <a:fld id="{D079DB79-973E-4DDF-B950-7EC7E36A761A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Font typeface="Wingdings" panose="05000000000000000000" pitchFamily="2" charset="2"/>
              <a:buNone/>
            </a:pPr>
            <a:endParaRPr lang="en-US" altLang="en-US" b="1" dirty="0"/>
          </a:p>
          <a:p>
            <a:pPr marL="0" indent="0" algn="ctr">
              <a:buFont typeface="Wingdings" panose="05000000000000000000" pitchFamily="2" charset="2"/>
              <a:buNone/>
            </a:pPr>
            <a:endParaRPr lang="en-US" altLang="en-US" b="1" dirty="0"/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US" altLang="en-US" sz="3200" b="1" dirty="0"/>
              <a:t>CHAPTER 16</a:t>
            </a:r>
          </a:p>
          <a:p>
            <a:pPr marL="0" indent="0" algn="ctr">
              <a:buFont typeface="Wingdings" panose="05000000000000000000" pitchFamily="2" charset="2"/>
              <a:buNone/>
            </a:pPr>
            <a:endParaRPr lang="en-US" altLang="en-US" b="1" dirty="0"/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US" altLang="en-US" sz="3600" b="1" dirty="0"/>
              <a:t>Disk Storage, Basic File Structures, Hashing, and Modern Storage Architectures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Record Blocking and Spanned Versus Unspanned Records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File records allocated to disk blocks</a:t>
            </a:r>
          </a:p>
          <a:p>
            <a:r>
              <a:rPr lang="en-US" altLang="en-US" dirty="0"/>
              <a:t>Spanned records</a:t>
            </a:r>
          </a:p>
          <a:p>
            <a:pPr lvl="1"/>
            <a:r>
              <a:rPr lang="en-US" altLang="en-US" dirty="0"/>
              <a:t>Larger than a single block</a:t>
            </a:r>
          </a:p>
          <a:p>
            <a:pPr lvl="1"/>
            <a:r>
              <a:rPr lang="en-US" altLang="en-US" dirty="0"/>
              <a:t>Pointer at end of first block points to block containing remainder of record</a:t>
            </a:r>
          </a:p>
          <a:p>
            <a:r>
              <a:rPr lang="en-US" altLang="en-US" dirty="0"/>
              <a:t>Unspanned</a:t>
            </a:r>
          </a:p>
          <a:p>
            <a:pPr lvl="1"/>
            <a:r>
              <a:rPr lang="en-US" altLang="en-US" dirty="0"/>
              <a:t>Records not allowed to cross block boundaries</a:t>
            </a:r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16- </a:t>
            </a:r>
            <a:fld id="{73972344-01C3-46D8-8028-6832768F4CDC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Record Blocking and Spanned Versus Unspanned Records (cont’d.)</a:t>
            </a:r>
          </a:p>
        </p:txBody>
      </p:sp>
      <p:sp>
        <p:nvSpPr>
          <p:cNvPr id="34819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Blocking factor</a:t>
            </a:r>
          </a:p>
          <a:p>
            <a:pPr lvl="1"/>
            <a:r>
              <a:rPr lang="en-US" altLang="en-US" dirty="0"/>
              <a:t>Average number of records per block for the file</a:t>
            </a:r>
          </a:p>
        </p:txBody>
      </p:sp>
      <p:sp>
        <p:nvSpPr>
          <p:cNvPr id="34820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400" dirty="0">
                <a:solidFill>
                  <a:srgbClr val="990033"/>
                </a:solidFill>
              </a:rPr>
              <a:t>Slide 16-</a:t>
            </a:r>
            <a:fld id="{822AEAA5-E9DF-40D6-A3DA-59D423653B2B}" type="slidenum">
              <a:rPr lang="en-US" altLang="en-US" sz="1400" smtClean="0">
                <a:solidFill>
                  <a:srgbClr val="990033"/>
                </a:solidFill>
              </a:rPr>
              <a:pPr/>
              <a:t>21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  <p:pic>
        <p:nvPicPr>
          <p:cNvPr id="34821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2075" y="3446463"/>
            <a:ext cx="579120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2" name="TextBox 2"/>
          <p:cNvSpPr txBox="1">
            <a:spLocks noChangeArrowheads="1"/>
          </p:cNvSpPr>
          <p:nvPr/>
        </p:nvSpPr>
        <p:spPr bwMode="auto">
          <a:xfrm>
            <a:off x="1066800" y="5732463"/>
            <a:ext cx="726281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solidFill>
                  <a:schemeClr val="tx1"/>
                </a:solidFill>
              </a:rPr>
              <a:t>Figure 16.6 Types of record organization (a) Unspanned (b) Spanned</a:t>
            </a: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Record Blocking and Spanned Versus Unspanned Records (cont’d.)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Allocating file blocks on disk</a:t>
            </a:r>
          </a:p>
          <a:p>
            <a:pPr lvl="1"/>
            <a:r>
              <a:rPr lang="en-US" altLang="en-US" dirty="0"/>
              <a:t>Contiguous allocation</a:t>
            </a:r>
          </a:p>
          <a:p>
            <a:pPr lvl="1"/>
            <a:r>
              <a:rPr lang="en-US" altLang="en-US" dirty="0"/>
              <a:t>Linked allocation</a:t>
            </a:r>
          </a:p>
          <a:p>
            <a:pPr lvl="1"/>
            <a:r>
              <a:rPr lang="en-US" altLang="en-US" dirty="0"/>
              <a:t>Indexed allocation</a:t>
            </a:r>
          </a:p>
          <a:p>
            <a:r>
              <a:rPr lang="en-US" altLang="en-US" dirty="0"/>
              <a:t>File header (file descriptor)</a:t>
            </a:r>
          </a:p>
          <a:p>
            <a:pPr lvl="1"/>
            <a:r>
              <a:rPr lang="en-US" altLang="en-US" dirty="0"/>
              <a:t>Contains file information needed by system programs</a:t>
            </a:r>
          </a:p>
          <a:p>
            <a:pPr lvl="2"/>
            <a:r>
              <a:rPr lang="en-US" altLang="en-US" dirty="0"/>
              <a:t>Disk addresses</a:t>
            </a:r>
          </a:p>
          <a:p>
            <a:pPr lvl="2"/>
            <a:r>
              <a:rPr lang="en-US" altLang="en-US" dirty="0"/>
              <a:t>Format descriptions</a:t>
            </a:r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400" dirty="0">
                <a:solidFill>
                  <a:srgbClr val="990033"/>
                </a:solidFill>
              </a:rPr>
              <a:t>Slide 16- </a:t>
            </a:r>
            <a:fld id="{DDB0BE8F-2A7D-4215-9EB2-2E34D0D012B7}" type="slidenum">
              <a:rPr lang="en-US" altLang="en-US" sz="1400" smtClean="0">
                <a:solidFill>
                  <a:srgbClr val="990033"/>
                </a:solidFill>
              </a:rPr>
              <a:pPr/>
              <a:t>22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16.5 Operations on Files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Retrieval operations</a:t>
            </a:r>
          </a:p>
          <a:p>
            <a:pPr lvl="1"/>
            <a:r>
              <a:rPr lang="en-US" altLang="en-US" dirty="0"/>
              <a:t>No change to file data</a:t>
            </a:r>
          </a:p>
          <a:p>
            <a:r>
              <a:rPr lang="en-US" altLang="en-US" dirty="0"/>
              <a:t>Update operations</a:t>
            </a:r>
          </a:p>
          <a:p>
            <a:pPr lvl="1"/>
            <a:r>
              <a:rPr lang="en-US" altLang="en-US" dirty="0"/>
              <a:t>File change by insertion, deletion, or modification</a:t>
            </a:r>
          </a:p>
          <a:p>
            <a:r>
              <a:rPr lang="en-US" altLang="en-US" dirty="0"/>
              <a:t>Records selected based on selection condition</a:t>
            </a:r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16- </a:t>
            </a:r>
            <a:fld id="{F67D9DAC-9BD9-446C-AC93-DFE50E2B3A9D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Operations on Files (cont’d.)</a:t>
            </a: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Examples of operations for accessing file records</a:t>
            </a:r>
          </a:p>
          <a:p>
            <a:pPr lvl="1"/>
            <a:r>
              <a:rPr lang="en-US" altLang="en-US" dirty="0"/>
              <a:t>Open</a:t>
            </a:r>
          </a:p>
          <a:p>
            <a:pPr lvl="1"/>
            <a:r>
              <a:rPr lang="en-US" altLang="en-US" dirty="0"/>
              <a:t>Find</a:t>
            </a:r>
          </a:p>
          <a:p>
            <a:pPr lvl="1"/>
            <a:r>
              <a:rPr lang="en-US" altLang="en-US" dirty="0"/>
              <a:t>Read</a:t>
            </a:r>
          </a:p>
          <a:p>
            <a:pPr lvl="1"/>
            <a:r>
              <a:rPr lang="en-US" altLang="en-US" dirty="0"/>
              <a:t>FindNext</a:t>
            </a:r>
          </a:p>
          <a:p>
            <a:pPr lvl="1"/>
            <a:r>
              <a:rPr lang="en-US" altLang="en-US" dirty="0"/>
              <a:t>Delete</a:t>
            </a:r>
          </a:p>
          <a:p>
            <a:pPr lvl="1"/>
            <a:r>
              <a:rPr lang="en-US" altLang="en-US" dirty="0"/>
              <a:t>Insert</a:t>
            </a:r>
          </a:p>
          <a:p>
            <a:pPr lvl="1"/>
            <a:r>
              <a:rPr lang="en-US" altLang="en-US" dirty="0"/>
              <a:t>Close</a:t>
            </a:r>
          </a:p>
          <a:p>
            <a:pPr lvl="1"/>
            <a:r>
              <a:rPr lang="en-US" altLang="en-US" dirty="0"/>
              <a:t>Scan</a:t>
            </a:r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400" dirty="0">
                <a:solidFill>
                  <a:srgbClr val="990033"/>
                </a:solidFill>
              </a:rPr>
              <a:t>Slide 16- </a:t>
            </a:r>
            <a:fld id="{7E182C76-0F6A-4CC8-A995-A859D6EFDDEE}" type="slidenum">
              <a:rPr lang="en-US" altLang="en-US" sz="1400" smtClean="0">
                <a:solidFill>
                  <a:srgbClr val="990033"/>
                </a:solidFill>
              </a:rPr>
              <a:pPr/>
              <a:t>24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16.6 Files of Unordered Records (Heap Files)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Heap (or pile) file</a:t>
            </a:r>
          </a:p>
          <a:p>
            <a:pPr lvl="1"/>
            <a:r>
              <a:rPr lang="en-US" altLang="en-US" dirty="0"/>
              <a:t>Records placed in file in order of insertion</a:t>
            </a:r>
          </a:p>
          <a:p>
            <a:r>
              <a:rPr lang="en-US" altLang="en-US" dirty="0"/>
              <a:t>Inserting a new record is very efficient</a:t>
            </a:r>
          </a:p>
          <a:p>
            <a:r>
              <a:rPr lang="en-US" altLang="en-US" dirty="0"/>
              <a:t>Searching for a record requires linear search</a:t>
            </a:r>
          </a:p>
          <a:p>
            <a:r>
              <a:rPr lang="en-US" altLang="en-US" dirty="0"/>
              <a:t>Deletion techniques</a:t>
            </a:r>
          </a:p>
          <a:p>
            <a:pPr lvl="1"/>
            <a:r>
              <a:rPr lang="en-US" altLang="en-US" dirty="0"/>
              <a:t>Rewrite the block</a:t>
            </a:r>
          </a:p>
          <a:p>
            <a:pPr lvl="1"/>
            <a:r>
              <a:rPr lang="en-US" altLang="en-US" dirty="0"/>
              <a:t>Use deletion marker</a:t>
            </a: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16- </a:t>
            </a:r>
            <a:fld id="{852D8B88-38B0-4796-B84B-53B099FD8987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16.7 Files of Ordered Records (Sorted Files)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Ordered (sequential) file</a:t>
            </a:r>
          </a:p>
          <a:p>
            <a:pPr lvl="1"/>
            <a:r>
              <a:rPr lang="en-US" altLang="en-US" dirty="0"/>
              <a:t>Records sorted by ordering field</a:t>
            </a:r>
          </a:p>
          <a:p>
            <a:pPr lvl="2"/>
            <a:r>
              <a:rPr lang="en-US" altLang="en-US" dirty="0"/>
              <a:t>Called ordering key if ordering field is a key field</a:t>
            </a:r>
          </a:p>
          <a:p>
            <a:r>
              <a:rPr lang="en-US" altLang="en-US" dirty="0"/>
              <a:t>Advantages</a:t>
            </a:r>
          </a:p>
          <a:p>
            <a:pPr lvl="1"/>
            <a:r>
              <a:rPr lang="en-US" altLang="en-US" dirty="0"/>
              <a:t>Reading records in order of ordering key value is extremely efficient</a:t>
            </a:r>
          </a:p>
          <a:p>
            <a:pPr lvl="1"/>
            <a:r>
              <a:rPr lang="en-US" altLang="en-US" dirty="0"/>
              <a:t>Finding next record</a:t>
            </a:r>
          </a:p>
          <a:p>
            <a:pPr lvl="1"/>
            <a:r>
              <a:rPr lang="en-US" altLang="en-US" dirty="0"/>
              <a:t>Binary search technique</a:t>
            </a:r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16- </a:t>
            </a:r>
            <a:fld id="{DBA893D4-F00A-43FD-B85E-1F724A9E031A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Access Times for Various File Organizations</a:t>
            </a:r>
          </a:p>
        </p:txBody>
      </p:sp>
      <p:sp>
        <p:nvSpPr>
          <p:cNvPr id="40963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400" dirty="0">
                <a:solidFill>
                  <a:srgbClr val="990033"/>
                </a:solidFill>
              </a:rPr>
              <a:t>Slide 16-</a:t>
            </a:r>
            <a:fld id="{2F607DC6-CAAB-4917-8522-91AF2177DBED}" type="slidenum">
              <a:rPr lang="en-US" altLang="en-US" sz="1400" smtClean="0">
                <a:solidFill>
                  <a:srgbClr val="990033"/>
                </a:solidFill>
              </a:rPr>
              <a:pPr/>
              <a:t>27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  <p:pic>
        <p:nvPicPr>
          <p:cNvPr id="4096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0" y="2514600"/>
            <a:ext cx="7288213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5" name="TextBox 2"/>
          <p:cNvSpPr txBox="1">
            <a:spLocks noChangeArrowheads="1"/>
          </p:cNvSpPr>
          <p:nvPr/>
        </p:nvSpPr>
        <p:spPr bwMode="auto">
          <a:xfrm>
            <a:off x="2324100" y="5013325"/>
            <a:ext cx="44958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solidFill>
                  <a:schemeClr val="tx1"/>
                </a:solidFill>
              </a:rPr>
              <a:t>Table 16.3 Average access times for a file of </a:t>
            </a:r>
            <a:r>
              <a:rPr lang="en-US" altLang="en-US" sz="1600" i="1" dirty="0">
                <a:solidFill>
                  <a:schemeClr val="tx1"/>
                </a:solidFill>
              </a:rPr>
              <a:t>b </a:t>
            </a:r>
            <a:r>
              <a:rPr lang="en-US" altLang="en-US" sz="1600" dirty="0">
                <a:solidFill>
                  <a:schemeClr val="tx1"/>
                </a:solidFill>
              </a:rPr>
              <a:t>blocks under basic file organizations</a:t>
            </a:r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16.8 Hashing Techniques</a:t>
            </a:r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Hash function (randomizing function)</a:t>
            </a:r>
          </a:p>
          <a:p>
            <a:pPr lvl="1"/>
            <a:r>
              <a:rPr lang="en-US" altLang="en-US" dirty="0"/>
              <a:t>Applied to hash field value of a record</a:t>
            </a:r>
          </a:p>
          <a:p>
            <a:pPr lvl="1"/>
            <a:r>
              <a:rPr lang="en-US" altLang="en-US" dirty="0"/>
              <a:t>Yields address of the disk block of stored record</a:t>
            </a:r>
          </a:p>
          <a:p>
            <a:r>
              <a:rPr lang="en-US" altLang="en-US" dirty="0"/>
              <a:t>Organization called hash file</a:t>
            </a:r>
          </a:p>
          <a:p>
            <a:pPr lvl="1"/>
            <a:r>
              <a:rPr lang="en-US" altLang="en-US" dirty="0"/>
              <a:t>Search condition is equality condition on the hash field</a:t>
            </a:r>
          </a:p>
          <a:p>
            <a:pPr lvl="1"/>
            <a:r>
              <a:rPr lang="en-US" altLang="en-US" dirty="0"/>
              <a:t>Hash field typically key field</a:t>
            </a:r>
          </a:p>
          <a:p>
            <a:r>
              <a:rPr lang="en-US" altLang="en-US" dirty="0"/>
              <a:t>Hashing also internal search structure</a:t>
            </a:r>
          </a:p>
          <a:p>
            <a:pPr lvl="1"/>
            <a:r>
              <a:rPr lang="en-US" altLang="en-US" dirty="0"/>
              <a:t>Used when group of records accessed exclusively by one field value</a:t>
            </a:r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16- </a:t>
            </a:r>
            <a:fld id="{BF46E8F5-4F1E-416B-9670-BEC7388C8982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Hashing Techniques (cont’d.)</a:t>
            </a:r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Internal hashing</a:t>
            </a:r>
          </a:p>
          <a:p>
            <a:pPr lvl="1"/>
            <a:r>
              <a:rPr lang="en-US" altLang="en-US" dirty="0"/>
              <a:t>Hash table</a:t>
            </a:r>
          </a:p>
          <a:p>
            <a:r>
              <a:rPr lang="en-US" altLang="en-US" dirty="0"/>
              <a:t>Collision</a:t>
            </a:r>
          </a:p>
          <a:p>
            <a:pPr lvl="1"/>
            <a:r>
              <a:rPr lang="en-US" altLang="en-US" dirty="0"/>
              <a:t>Hash field value for inserted record hashes to address already containing a different record</a:t>
            </a:r>
          </a:p>
          <a:p>
            <a:r>
              <a:rPr lang="en-US" altLang="en-US" dirty="0"/>
              <a:t>Collision resolution</a:t>
            </a:r>
          </a:p>
          <a:p>
            <a:pPr lvl="1"/>
            <a:r>
              <a:rPr lang="en-US" altLang="en-US" dirty="0"/>
              <a:t>Open addressing</a:t>
            </a:r>
          </a:p>
          <a:p>
            <a:pPr lvl="1"/>
            <a:r>
              <a:rPr lang="en-US" altLang="en-US" dirty="0"/>
              <a:t>Chaining</a:t>
            </a:r>
          </a:p>
          <a:p>
            <a:pPr lvl="1"/>
            <a:r>
              <a:rPr lang="en-US" altLang="en-US" dirty="0"/>
              <a:t>Multiple hashing</a:t>
            </a:r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16- </a:t>
            </a:r>
            <a:fld id="{7F4DFB5D-2C2F-4E65-9CD5-C92E12E4D890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16.1 Introduction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Databases typically stored on magnetic disks</a:t>
            </a:r>
          </a:p>
          <a:p>
            <a:pPr lvl="1"/>
            <a:r>
              <a:rPr lang="en-US" altLang="en-US" dirty="0"/>
              <a:t>Accessed using physical database file structures</a:t>
            </a:r>
          </a:p>
          <a:p>
            <a:r>
              <a:rPr lang="en-US" altLang="en-US" dirty="0"/>
              <a:t>Storage hierarchy</a:t>
            </a:r>
          </a:p>
          <a:p>
            <a:pPr lvl="1"/>
            <a:r>
              <a:rPr lang="en-US" altLang="en-US" dirty="0"/>
              <a:t>Primary storage</a:t>
            </a:r>
          </a:p>
          <a:p>
            <a:pPr lvl="2"/>
            <a:r>
              <a:rPr lang="en-US" altLang="en-US" dirty="0"/>
              <a:t>CPU main memory, cache memory</a:t>
            </a:r>
          </a:p>
          <a:p>
            <a:pPr lvl="1"/>
            <a:r>
              <a:rPr lang="en-US" altLang="en-US" dirty="0"/>
              <a:t>Secondary storage</a:t>
            </a:r>
          </a:p>
          <a:p>
            <a:pPr lvl="2"/>
            <a:r>
              <a:rPr lang="en-US" altLang="en-US" dirty="0"/>
              <a:t>Magnetic disks, flash memory, solid-state drives</a:t>
            </a:r>
          </a:p>
          <a:p>
            <a:pPr lvl="1"/>
            <a:r>
              <a:rPr lang="en-US" altLang="en-US" dirty="0"/>
              <a:t>Tertiary storage</a:t>
            </a:r>
          </a:p>
          <a:p>
            <a:pPr lvl="2"/>
            <a:r>
              <a:rPr lang="en-US" altLang="en-US" dirty="0"/>
              <a:t>Removable media</a:t>
            </a:r>
          </a:p>
          <a:p>
            <a:pPr lvl="1"/>
            <a:endParaRPr lang="en-US" altLang="en-US" dirty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16- </a:t>
            </a:r>
            <a:fld id="{0B0EFBA8-7B15-49AB-B8C6-B2D1A2772BF4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Hashing Techniques (cont’d.)</a:t>
            </a:r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External hashing for disk files</a:t>
            </a:r>
          </a:p>
          <a:p>
            <a:pPr lvl="1"/>
            <a:r>
              <a:rPr lang="en-US" altLang="en-US" dirty="0"/>
              <a:t>Target address space made of buckets</a:t>
            </a:r>
          </a:p>
          <a:p>
            <a:pPr lvl="1"/>
            <a:r>
              <a:rPr lang="en-US" altLang="en-US" dirty="0"/>
              <a:t>Bucket: one disk block or contiguous blocks</a:t>
            </a:r>
          </a:p>
          <a:p>
            <a:r>
              <a:rPr lang="en-US" altLang="en-US" dirty="0"/>
              <a:t>Hashing function maps a key into relative bucket</a:t>
            </a:r>
          </a:p>
          <a:p>
            <a:pPr lvl="1"/>
            <a:r>
              <a:rPr lang="en-US" altLang="en-US" dirty="0"/>
              <a:t>Table in file header converts bucket number to disk block address</a:t>
            </a:r>
          </a:p>
          <a:p>
            <a:r>
              <a:rPr lang="en-US" altLang="en-US" dirty="0"/>
              <a:t>Collision problem less severe with buckets</a:t>
            </a:r>
          </a:p>
          <a:p>
            <a:r>
              <a:rPr lang="en-US" altLang="en-US" dirty="0"/>
              <a:t>Static hashing</a:t>
            </a:r>
          </a:p>
          <a:p>
            <a:pPr lvl="1"/>
            <a:r>
              <a:rPr lang="en-US" altLang="en-US" dirty="0"/>
              <a:t>Fixed number of buckets allocated</a:t>
            </a:r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16- </a:t>
            </a:r>
            <a:fld id="{0D756E75-C222-46F4-87C0-484133DA045C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Hashing Techniques (cont’d.)</a:t>
            </a:r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Hashing techniques that allow dynamic file expansion</a:t>
            </a:r>
          </a:p>
          <a:p>
            <a:pPr lvl="1"/>
            <a:r>
              <a:rPr lang="en-US" altLang="en-US" dirty="0"/>
              <a:t>Extendible hashing</a:t>
            </a:r>
          </a:p>
          <a:p>
            <a:pPr lvl="2"/>
            <a:r>
              <a:rPr lang="en-US" altLang="en-US" dirty="0"/>
              <a:t>File performance does not degrade as file grows</a:t>
            </a:r>
          </a:p>
          <a:p>
            <a:pPr lvl="1"/>
            <a:r>
              <a:rPr lang="en-US" altLang="en-US" dirty="0"/>
              <a:t>Dynamic hashing</a:t>
            </a:r>
          </a:p>
          <a:p>
            <a:pPr lvl="2"/>
            <a:r>
              <a:rPr lang="en-US" altLang="en-US" dirty="0"/>
              <a:t>Maintains tree-structured directory</a:t>
            </a:r>
          </a:p>
          <a:p>
            <a:pPr lvl="1"/>
            <a:r>
              <a:rPr lang="en-US" altLang="en-US" dirty="0"/>
              <a:t>Linear hashing</a:t>
            </a:r>
          </a:p>
          <a:p>
            <a:pPr lvl="2"/>
            <a:r>
              <a:rPr lang="en-US" altLang="en-US" dirty="0"/>
              <a:t>Allows hash file to expand and shrink buckets without needing a directory</a:t>
            </a:r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16- </a:t>
            </a:r>
            <a:fld id="{D9C10437-03AB-4875-988E-8352E4AAA6AE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16.9 Other Primary File Organizations</a:t>
            </a:r>
          </a:p>
        </p:txBody>
      </p:sp>
      <p:sp>
        <p:nvSpPr>
          <p:cNvPr id="460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Files of mixed records</a:t>
            </a:r>
          </a:p>
          <a:p>
            <a:pPr lvl="1"/>
            <a:r>
              <a:rPr lang="en-US" altLang="en-US" dirty="0"/>
              <a:t>Relationships implemented by logical field references</a:t>
            </a:r>
          </a:p>
          <a:p>
            <a:pPr lvl="1"/>
            <a:r>
              <a:rPr lang="en-US" altLang="en-US" dirty="0"/>
              <a:t>Physical clustering</a:t>
            </a:r>
          </a:p>
          <a:p>
            <a:r>
              <a:rPr lang="en-US" altLang="en-US" dirty="0"/>
              <a:t>B-tree data structure</a:t>
            </a:r>
          </a:p>
          <a:p>
            <a:r>
              <a:rPr lang="en-US" altLang="en-US" dirty="0"/>
              <a:t>Column-based data storage</a:t>
            </a:r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16- </a:t>
            </a:r>
            <a:fld id="{2F0F7823-E6E0-4968-B55A-BA7C8F4B7D3A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32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16.10 Parallelizing Disk Access Using RAID Technology</a:t>
            </a:r>
          </a:p>
        </p:txBody>
      </p:sp>
      <p:sp>
        <p:nvSpPr>
          <p:cNvPr id="471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Redundant arrays of independent disks (RAID)</a:t>
            </a:r>
          </a:p>
          <a:p>
            <a:pPr lvl="1"/>
            <a:r>
              <a:rPr lang="en-US" altLang="en-US" dirty="0"/>
              <a:t>Goal: improve disk speed and access time</a:t>
            </a:r>
          </a:p>
          <a:p>
            <a:r>
              <a:rPr lang="en-US" altLang="en-US" dirty="0"/>
              <a:t>Set of RAID architectures (0 through 6)</a:t>
            </a:r>
          </a:p>
          <a:p>
            <a:r>
              <a:rPr lang="en-US" altLang="en-US" dirty="0"/>
              <a:t>Data striping</a:t>
            </a:r>
          </a:p>
          <a:p>
            <a:pPr lvl="1"/>
            <a:r>
              <a:rPr lang="en-US" altLang="en-US" dirty="0"/>
              <a:t>Bit-level striping</a:t>
            </a:r>
          </a:p>
          <a:p>
            <a:pPr lvl="1"/>
            <a:r>
              <a:rPr lang="en-US" altLang="en-US" dirty="0"/>
              <a:t>Block-level striping</a:t>
            </a:r>
          </a:p>
          <a:p>
            <a:r>
              <a:rPr lang="en-US" altLang="en-US" dirty="0"/>
              <a:t>Improving Performance with RAID</a:t>
            </a:r>
          </a:p>
          <a:p>
            <a:pPr lvl="1"/>
            <a:r>
              <a:rPr lang="en-US" altLang="en-US" dirty="0"/>
              <a:t>Data striping achieves higher transfer rates</a:t>
            </a:r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16- </a:t>
            </a:r>
            <a:fld id="{AAC6563C-0C97-4658-BD1C-01E74657D6B9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33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Parallelizing Disk Access Using RAID Technology (cont’d.)</a:t>
            </a:r>
          </a:p>
        </p:txBody>
      </p:sp>
      <p:sp>
        <p:nvSpPr>
          <p:cNvPr id="481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Improving reliability with RAID</a:t>
            </a:r>
          </a:p>
          <a:p>
            <a:pPr lvl="1"/>
            <a:r>
              <a:rPr lang="en-US" altLang="en-US" dirty="0"/>
              <a:t>Redundancy techniques: mirroring and shadowing</a:t>
            </a:r>
          </a:p>
          <a:p>
            <a:r>
              <a:rPr lang="en-US" altLang="en-US" dirty="0"/>
              <a:t>RAID organizations and levels</a:t>
            </a:r>
          </a:p>
          <a:p>
            <a:pPr lvl="1"/>
            <a:r>
              <a:rPr lang="en-US" altLang="en-US" dirty="0"/>
              <a:t>Level 0</a:t>
            </a:r>
          </a:p>
          <a:p>
            <a:pPr lvl="2"/>
            <a:r>
              <a:rPr lang="en-US" altLang="en-US" dirty="0"/>
              <a:t>Data striping, no redundant data</a:t>
            </a:r>
          </a:p>
          <a:p>
            <a:pPr lvl="2"/>
            <a:r>
              <a:rPr lang="en-US" altLang="en-US" dirty="0"/>
              <a:t>Spits data evenly across two or more disks</a:t>
            </a:r>
          </a:p>
          <a:p>
            <a:pPr lvl="1"/>
            <a:r>
              <a:rPr lang="en-US" altLang="en-US" dirty="0"/>
              <a:t>Level 1</a:t>
            </a:r>
          </a:p>
          <a:p>
            <a:pPr lvl="2"/>
            <a:r>
              <a:rPr lang="en-US" altLang="en-US" dirty="0"/>
              <a:t>Uses mirrored disks</a:t>
            </a:r>
          </a:p>
          <a:p>
            <a:pPr lvl="1"/>
            <a:endParaRPr lang="en-US" altLang="en-US" dirty="0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400" dirty="0">
                <a:solidFill>
                  <a:srgbClr val="990033"/>
                </a:solidFill>
              </a:rPr>
              <a:t>Slide 16- </a:t>
            </a:r>
            <a:fld id="{7E147468-ABE8-4FF6-8141-5E41B8894816}" type="slidenum">
              <a:rPr lang="en-US" altLang="en-US" sz="1400" smtClean="0">
                <a:solidFill>
                  <a:srgbClr val="990033"/>
                </a:solidFill>
              </a:rPr>
              <a:pPr/>
              <a:t>34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Parallelizing Disk Access Using RAID Technology (cont’d.)</a:t>
            </a:r>
          </a:p>
        </p:txBody>
      </p:sp>
      <p:sp>
        <p:nvSpPr>
          <p:cNvPr id="491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RAID organizations and levels (cont’d.)</a:t>
            </a:r>
          </a:p>
          <a:p>
            <a:pPr lvl="1"/>
            <a:r>
              <a:rPr lang="en-US" altLang="en-US" dirty="0"/>
              <a:t>Level 2</a:t>
            </a:r>
          </a:p>
          <a:p>
            <a:pPr lvl="2"/>
            <a:r>
              <a:rPr lang="en-US" altLang="en-US" dirty="0"/>
              <a:t>Hamming codes for memory-style redundancy</a:t>
            </a:r>
          </a:p>
          <a:p>
            <a:pPr lvl="2"/>
            <a:r>
              <a:rPr lang="en-US" altLang="en-US" dirty="0"/>
              <a:t>Error detection and correction</a:t>
            </a:r>
          </a:p>
          <a:p>
            <a:pPr lvl="1"/>
            <a:r>
              <a:rPr lang="en-US" altLang="en-US" dirty="0"/>
              <a:t>Level 3</a:t>
            </a:r>
          </a:p>
          <a:p>
            <a:pPr lvl="2"/>
            <a:r>
              <a:rPr lang="en-US" altLang="en-US" dirty="0"/>
              <a:t>Single parity disk relying on disk controller</a:t>
            </a:r>
          </a:p>
          <a:p>
            <a:pPr lvl="1"/>
            <a:r>
              <a:rPr lang="en-US" altLang="en-US" dirty="0"/>
              <a:t>Levels 4 and 5</a:t>
            </a:r>
          </a:p>
          <a:p>
            <a:pPr lvl="2"/>
            <a:r>
              <a:rPr lang="en-US" altLang="en-US" dirty="0"/>
              <a:t>Block-level data striping</a:t>
            </a:r>
          </a:p>
          <a:p>
            <a:pPr lvl="2"/>
            <a:r>
              <a:rPr lang="en-US" altLang="en-US" dirty="0"/>
              <a:t>Data distribution across all disks (level 5)</a:t>
            </a:r>
          </a:p>
          <a:p>
            <a:pPr lvl="1"/>
            <a:endParaRPr lang="en-US" altLang="en-US" dirty="0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400" dirty="0">
                <a:solidFill>
                  <a:srgbClr val="990033"/>
                </a:solidFill>
              </a:rPr>
              <a:t>Slide 16- </a:t>
            </a:r>
            <a:fld id="{E0C136D5-D917-405E-883D-7777DC35A2A3}" type="slidenum">
              <a:rPr lang="en-US" altLang="en-US" sz="1400" smtClean="0">
                <a:solidFill>
                  <a:srgbClr val="990033"/>
                </a:solidFill>
              </a:rPr>
              <a:pPr/>
              <a:t>35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Parallelizing Disk Access Using RAID Technology (cont’d.)</a:t>
            </a:r>
          </a:p>
        </p:txBody>
      </p:sp>
      <p:sp>
        <p:nvSpPr>
          <p:cNvPr id="501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RAID organizations and levels (cont’d.)</a:t>
            </a:r>
          </a:p>
          <a:p>
            <a:pPr lvl="1"/>
            <a:r>
              <a:rPr lang="en-US" altLang="en-US" dirty="0"/>
              <a:t>Level 6</a:t>
            </a:r>
          </a:p>
          <a:p>
            <a:pPr lvl="2"/>
            <a:r>
              <a:rPr lang="en-US" altLang="en-US" dirty="0"/>
              <a:t>Applies P+Q redundancy scheme</a:t>
            </a:r>
          </a:p>
          <a:p>
            <a:pPr lvl="2"/>
            <a:r>
              <a:rPr lang="en-US" altLang="en-US" dirty="0"/>
              <a:t>Protects against up to two disk failures by using just two redundant disks</a:t>
            </a:r>
          </a:p>
          <a:p>
            <a:r>
              <a:rPr lang="en-US" altLang="en-US" dirty="0"/>
              <a:t>Rebuilding easiest for RAID level 1</a:t>
            </a:r>
          </a:p>
          <a:p>
            <a:pPr lvl="1"/>
            <a:r>
              <a:rPr lang="en-US" altLang="en-US" dirty="0"/>
              <a:t>Other levels require reconstruction by reading multiple disks</a:t>
            </a:r>
          </a:p>
          <a:p>
            <a:r>
              <a:rPr lang="en-US" altLang="en-US" dirty="0"/>
              <a:t>RAID levels 3 and 5 preferred for large volume storage</a:t>
            </a:r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400" dirty="0">
                <a:solidFill>
                  <a:srgbClr val="990033"/>
                </a:solidFill>
              </a:rPr>
              <a:t>Slide 16- </a:t>
            </a:r>
            <a:fld id="{B6D5D832-06A1-442A-8940-3B3C7D0C1B5B}" type="slidenum">
              <a:rPr lang="en-US" altLang="en-US" sz="1400" smtClean="0">
                <a:solidFill>
                  <a:srgbClr val="990033"/>
                </a:solidFill>
              </a:rPr>
              <a:pPr/>
              <a:t>36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RAID Levels</a:t>
            </a:r>
          </a:p>
        </p:txBody>
      </p:sp>
      <p:sp>
        <p:nvSpPr>
          <p:cNvPr id="51203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400" dirty="0">
                <a:solidFill>
                  <a:srgbClr val="990033"/>
                </a:solidFill>
              </a:rPr>
              <a:t>Slide 16-</a:t>
            </a:r>
            <a:fld id="{CC968615-3CF5-490C-B086-F2DDFC8A350A}" type="slidenum">
              <a:rPr lang="en-US" altLang="en-US" sz="1400" smtClean="0">
                <a:solidFill>
                  <a:srgbClr val="990033"/>
                </a:solidFill>
              </a:rPr>
              <a:pPr/>
              <a:t>37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  <p:pic>
        <p:nvPicPr>
          <p:cNvPr id="5120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806575"/>
            <a:ext cx="45339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05" name="TextBox 2"/>
          <p:cNvSpPr txBox="1">
            <a:spLocks noChangeArrowheads="1"/>
          </p:cNvSpPr>
          <p:nvPr/>
        </p:nvSpPr>
        <p:spPr bwMode="auto">
          <a:xfrm>
            <a:off x="723900" y="5640388"/>
            <a:ext cx="7696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solidFill>
                  <a:schemeClr val="tx1"/>
                </a:solidFill>
              </a:rPr>
              <a:t>Figure 16.14 Some popular levels of RAID (a) RAID level 1: Mirroring of data on two disks (b) RAID level 5: Striping of data with distributed parity across four disks</a:t>
            </a:r>
          </a:p>
        </p:txBody>
      </p:sp>
    </p:spTree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16.11 Modern Storage Architectures</a:t>
            </a:r>
          </a:p>
        </p:txBody>
      </p:sp>
      <p:sp>
        <p:nvSpPr>
          <p:cNvPr id="522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Storage area networks</a:t>
            </a:r>
          </a:p>
          <a:p>
            <a:pPr lvl="1"/>
            <a:r>
              <a:rPr lang="en-US" altLang="en-US" dirty="0"/>
              <a:t>Online storage peripherals configured as nodes on high-speed network</a:t>
            </a:r>
          </a:p>
          <a:p>
            <a:r>
              <a:rPr lang="en-US" altLang="en-US" dirty="0"/>
              <a:t>Network-attached storage</a:t>
            </a:r>
          </a:p>
          <a:p>
            <a:pPr lvl="1"/>
            <a:r>
              <a:rPr lang="en-US" altLang="en-US" dirty="0"/>
              <a:t>Servers used for file sharing</a:t>
            </a:r>
          </a:p>
          <a:p>
            <a:pPr lvl="1"/>
            <a:r>
              <a:rPr lang="en-US" altLang="en-US" dirty="0"/>
              <a:t>High degree of scalability, reliability, flexibility, performance</a:t>
            </a:r>
          </a:p>
          <a:p>
            <a:r>
              <a:rPr lang="en-US" altLang="en-US" dirty="0"/>
              <a:t>iSCSI</a:t>
            </a:r>
          </a:p>
          <a:p>
            <a:pPr lvl="1"/>
            <a:r>
              <a:rPr lang="en-US" altLang="en-US" dirty="0"/>
              <a:t>Clients send SCSI commands to SCSI storage devices on remote channels</a:t>
            </a:r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16- </a:t>
            </a:r>
            <a:fld id="{C3AC7EEB-6F35-4FAC-9FED-008750CCC323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38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Modern Storage Architectures (cont’d.)</a:t>
            </a:r>
          </a:p>
        </p:txBody>
      </p:sp>
      <p:sp>
        <p:nvSpPr>
          <p:cNvPr id="532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Fibre Channel over IP (FCIP)</a:t>
            </a:r>
          </a:p>
          <a:p>
            <a:pPr lvl="1"/>
            <a:r>
              <a:rPr lang="en-US" altLang="en-US" dirty="0"/>
              <a:t>Fibre Channel control codes and data translated into IP packets</a:t>
            </a:r>
          </a:p>
          <a:p>
            <a:pPr lvl="1"/>
            <a:r>
              <a:rPr lang="en-US" altLang="en-US" dirty="0"/>
              <a:t>Transmitted between geographically distant Fibre Channel SANs</a:t>
            </a:r>
          </a:p>
          <a:p>
            <a:r>
              <a:rPr lang="en-US" altLang="en-US" dirty="0"/>
              <a:t>Fibre Channel over Ethernet (FCoE)</a:t>
            </a:r>
          </a:p>
          <a:p>
            <a:pPr lvl="1"/>
            <a:r>
              <a:rPr lang="en-US" altLang="en-US" dirty="0"/>
              <a:t>Similar to iSCSI without the IP</a:t>
            </a:r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16- </a:t>
            </a:r>
            <a:fld id="{9D9AD427-8F47-46C3-A7CE-B933492FB195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39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Memory Hierarchies and Storage Devices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Cache memory</a:t>
            </a:r>
          </a:p>
          <a:p>
            <a:pPr lvl="1"/>
            <a:r>
              <a:rPr lang="en-US" altLang="en-US" dirty="0"/>
              <a:t>Static RAM</a:t>
            </a:r>
          </a:p>
          <a:p>
            <a:pPr lvl="1"/>
            <a:r>
              <a:rPr lang="en-US" altLang="en-US" dirty="0"/>
              <a:t>DRAM</a:t>
            </a:r>
          </a:p>
          <a:p>
            <a:r>
              <a:rPr lang="en-US" altLang="en-US" dirty="0"/>
              <a:t>Mass storage</a:t>
            </a:r>
          </a:p>
          <a:p>
            <a:pPr lvl="1"/>
            <a:r>
              <a:rPr lang="en-US" altLang="en-US" dirty="0"/>
              <a:t>Magnetic disks</a:t>
            </a:r>
          </a:p>
          <a:p>
            <a:pPr lvl="2"/>
            <a:r>
              <a:rPr lang="en-US" altLang="en-US" dirty="0"/>
              <a:t>CD-ROM, DVD, tape drives</a:t>
            </a:r>
          </a:p>
          <a:p>
            <a:r>
              <a:rPr lang="en-US" altLang="en-US" dirty="0"/>
              <a:t>Flash memory</a:t>
            </a:r>
          </a:p>
          <a:p>
            <a:pPr lvl="1"/>
            <a:r>
              <a:rPr lang="en-US" altLang="en-US" dirty="0"/>
              <a:t>Nonvolatile</a:t>
            </a: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16- </a:t>
            </a:r>
            <a:fld id="{69C8DB18-5E79-4C25-8C12-620174FA8B6E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Modern Storage Architectures (cont’d.)</a:t>
            </a:r>
          </a:p>
        </p:txBody>
      </p:sp>
      <p:sp>
        <p:nvSpPr>
          <p:cNvPr id="542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Automated storage tiering</a:t>
            </a:r>
          </a:p>
          <a:p>
            <a:pPr lvl="1"/>
            <a:r>
              <a:rPr lang="en-US" altLang="en-US" dirty="0"/>
              <a:t>Automatically moves data between different storage types depending on need</a:t>
            </a:r>
          </a:p>
          <a:p>
            <a:pPr lvl="2"/>
            <a:r>
              <a:rPr lang="en-US" altLang="en-US" dirty="0"/>
              <a:t>Frequently-used data moved to solid-state drives</a:t>
            </a:r>
          </a:p>
          <a:p>
            <a:r>
              <a:rPr lang="en-US" altLang="en-US" dirty="0"/>
              <a:t>Object-based storage</a:t>
            </a:r>
          </a:p>
          <a:p>
            <a:pPr lvl="1"/>
            <a:r>
              <a:rPr lang="en-US" altLang="en-US" dirty="0"/>
              <a:t>Data managed in form of objects rather than files made of blocks</a:t>
            </a:r>
          </a:p>
          <a:p>
            <a:pPr lvl="1"/>
            <a:r>
              <a:rPr lang="en-US" altLang="en-US" dirty="0"/>
              <a:t>Objects carry metadata and global identifier</a:t>
            </a:r>
          </a:p>
          <a:p>
            <a:pPr lvl="1"/>
            <a:r>
              <a:rPr lang="en-US" altLang="en-US" dirty="0"/>
              <a:t>Ideally suited for scalable storage of unstructured data</a:t>
            </a:r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16- </a:t>
            </a:r>
            <a:fld id="{964A815F-CEF2-4BC8-B8F6-9AC16220EA52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40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16.12 Summary</a:t>
            </a:r>
          </a:p>
        </p:txBody>
      </p:sp>
      <p:sp>
        <p:nvSpPr>
          <p:cNvPr id="552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Magnetic disks</a:t>
            </a:r>
          </a:p>
          <a:p>
            <a:pPr lvl="1"/>
            <a:r>
              <a:rPr lang="en-US" altLang="en-US" dirty="0"/>
              <a:t>Accessing a disk block is expensive</a:t>
            </a:r>
          </a:p>
          <a:p>
            <a:r>
              <a:rPr lang="en-US" altLang="en-US" dirty="0"/>
              <a:t>Commands for accessing file records</a:t>
            </a:r>
          </a:p>
          <a:p>
            <a:r>
              <a:rPr lang="en-US" altLang="en-US" dirty="0"/>
              <a:t>File organizations: unordered, ordered, hashed</a:t>
            </a:r>
          </a:p>
          <a:p>
            <a:r>
              <a:rPr lang="en-US" altLang="en-US" dirty="0"/>
              <a:t>RAID</a:t>
            </a:r>
          </a:p>
          <a:p>
            <a:r>
              <a:rPr lang="en-US" altLang="en-US" dirty="0"/>
              <a:t>Modern storage trends</a:t>
            </a:r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16- </a:t>
            </a:r>
            <a:fld id="{E0720E1C-75CE-4A37-92ED-84F24118A741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41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Storage Types and Characteristics</a:t>
            </a:r>
          </a:p>
        </p:txBody>
      </p:sp>
      <p:sp>
        <p:nvSpPr>
          <p:cNvPr id="18435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16-</a:t>
            </a:r>
            <a:fld id="{83D49494-73BA-4130-81FE-3F2F4FDED94D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  <p:pic>
        <p:nvPicPr>
          <p:cNvPr id="18436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3" y="1993900"/>
            <a:ext cx="8458200" cy="312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7" name="TextBox 4"/>
          <p:cNvSpPr txBox="1">
            <a:spLocks noChangeArrowheads="1"/>
          </p:cNvSpPr>
          <p:nvPr/>
        </p:nvSpPr>
        <p:spPr bwMode="auto">
          <a:xfrm>
            <a:off x="1981200" y="5643563"/>
            <a:ext cx="5662613" cy="60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solidFill>
                  <a:schemeClr val="tx1"/>
                </a:solidFill>
              </a:rPr>
              <a:t>Table 16.1 Types of Storage with Capacity, Access Time, Max Bandwidth (Transfer Speed), and Commodity Cost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Storage Organization of Databases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Persistent data</a:t>
            </a:r>
          </a:p>
          <a:p>
            <a:pPr lvl="1"/>
            <a:r>
              <a:rPr lang="en-US" altLang="en-US" dirty="0"/>
              <a:t>Most databases</a:t>
            </a:r>
          </a:p>
          <a:p>
            <a:r>
              <a:rPr lang="en-US" altLang="en-US" dirty="0"/>
              <a:t>Transient data</a:t>
            </a:r>
          </a:p>
          <a:p>
            <a:pPr lvl="1"/>
            <a:r>
              <a:rPr lang="en-US" altLang="en-US" dirty="0"/>
              <a:t>Exists only during program execution</a:t>
            </a:r>
          </a:p>
          <a:p>
            <a:r>
              <a:rPr lang="en-US" altLang="en-US" dirty="0"/>
              <a:t>File organization</a:t>
            </a:r>
          </a:p>
          <a:p>
            <a:pPr lvl="1"/>
            <a:r>
              <a:rPr lang="en-US" altLang="en-US" dirty="0"/>
              <a:t>Determines how records are physically placed on the disk</a:t>
            </a:r>
          </a:p>
          <a:p>
            <a:pPr lvl="1"/>
            <a:r>
              <a:rPr lang="en-US" altLang="en-US" dirty="0"/>
              <a:t>Determines how records are accessed</a:t>
            </a: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16- </a:t>
            </a:r>
            <a:fld id="{A949AB7B-5572-4878-963A-B44CE5AA84C3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228600" y="303213"/>
            <a:ext cx="7620000" cy="1068387"/>
          </a:xfrm>
        </p:spPr>
        <p:txBody>
          <a:bodyPr/>
          <a:lstStyle/>
          <a:p>
            <a:r>
              <a:rPr lang="en-US" altLang="en-US" dirty="0"/>
              <a:t>16.2 Secondary Storage Devices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Hard disk drive</a:t>
            </a:r>
          </a:p>
          <a:p>
            <a:r>
              <a:rPr lang="en-US" altLang="en-US" dirty="0"/>
              <a:t>Bits (ones and zeros)</a:t>
            </a:r>
          </a:p>
          <a:p>
            <a:pPr lvl="1"/>
            <a:r>
              <a:rPr lang="en-US" altLang="en-US" dirty="0"/>
              <a:t>Grouped into bytes or characters</a:t>
            </a:r>
          </a:p>
          <a:p>
            <a:r>
              <a:rPr lang="en-US" altLang="en-US" dirty="0"/>
              <a:t>Disk capacity measures storage size</a:t>
            </a:r>
          </a:p>
          <a:p>
            <a:r>
              <a:rPr lang="en-US" altLang="en-US" dirty="0"/>
              <a:t>Disks may be single or double-sided</a:t>
            </a:r>
          </a:p>
          <a:p>
            <a:r>
              <a:rPr lang="en-US" altLang="en-US" dirty="0"/>
              <a:t>Concentric circles called tracks</a:t>
            </a:r>
          </a:p>
          <a:p>
            <a:pPr lvl="1"/>
            <a:r>
              <a:rPr lang="en-US" altLang="en-US" dirty="0"/>
              <a:t>Tracks divided into blocks or sectors</a:t>
            </a:r>
          </a:p>
          <a:p>
            <a:r>
              <a:rPr lang="en-US" altLang="en-US" dirty="0"/>
              <a:t>Disk packs</a:t>
            </a:r>
          </a:p>
          <a:p>
            <a:pPr lvl="1"/>
            <a:r>
              <a:rPr lang="en-US" altLang="en-US" dirty="0"/>
              <a:t>Cylinder</a:t>
            </a: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16- </a:t>
            </a:r>
            <a:fld id="{35E218F8-23A6-4693-86CE-2457F25C6E9F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Single-Sided Disk and Disk Pack</a:t>
            </a:r>
          </a:p>
        </p:txBody>
      </p:sp>
      <p:sp>
        <p:nvSpPr>
          <p:cNvPr id="21507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16-</a:t>
            </a:r>
            <a:fld id="{DE9624BF-AD23-4340-8C84-2C05A3067F28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  <p:pic>
        <p:nvPicPr>
          <p:cNvPr id="21508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0975" y="1450975"/>
            <a:ext cx="5705475" cy="456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9" name="TextBox 4"/>
          <p:cNvSpPr txBox="1">
            <a:spLocks noChangeArrowheads="1"/>
          </p:cNvSpPr>
          <p:nvPr/>
        </p:nvSpPr>
        <p:spPr bwMode="auto">
          <a:xfrm>
            <a:off x="1828800" y="6045200"/>
            <a:ext cx="57070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solidFill>
                  <a:schemeClr val="tx1"/>
                </a:solidFill>
              </a:rPr>
              <a:t>Figure 16.1 (a) A single-sided disk with read/write hardware (b) A disk pack with read/write hardware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Sectors on a Disk</a:t>
            </a:r>
          </a:p>
        </p:txBody>
      </p:sp>
      <p:sp>
        <p:nvSpPr>
          <p:cNvPr id="22531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16-</a:t>
            </a:r>
            <a:fld id="{8B27370D-EF84-480F-AF37-4EC233363404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  <p:sp>
        <p:nvSpPr>
          <p:cNvPr id="22532" name="TextBox 4"/>
          <p:cNvSpPr txBox="1">
            <a:spLocks noChangeArrowheads="1"/>
          </p:cNvSpPr>
          <p:nvPr/>
        </p:nvSpPr>
        <p:spPr bwMode="auto">
          <a:xfrm>
            <a:off x="1268413" y="5786438"/>
            <a:ext cx="6781800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solidFill>
                  <a:schemeClr val="tx1"/>
                </a:solidFill>
              </a:rPr>
              <a:t>Figure 16.2 Different sector organizations on disk (a) Sectors subtending a fixed angle (b) Sectors maintaining a uniform recording density</a:t>
            </a:r>
          </a:p>
        </p:txBody>
      </p:sp>
      <p:pic>
        <p:nvPicPr>
          <p:cNvPr id="22533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138" y="1935163"/>
            <a:ext cx="7051675" cy="338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2235</TotalTime>
  <Words>1564</Words>
  <Application>Microsoft Office PowerPoint</Application>
  <PresentationFormat>Letter Paper (8.5x11 in)</PresentationFormat>
  <Paragraphs>321</Paragraphs>
  <Slides>41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Blends</vt:lpstr>
      <vt:lpstr>PowerPoint Presentation</vt:lpstr>
      <vt:lpstr>PowerPoint Presentation</vt:lpstr>
      <vt:lpstr>16.1 Introduction</vt:lpstr>
      <vt:lpstr>Memory Hierarchies and Storage Devices</vt:lpstr>
      <vt:lpstr>Storage Types and Characteristics</vt:lpstr>
      <vt:lpstr>Storage Organization of Databases</vt:lpstr>
      <vt:lpstr>16.2 Secondary Storage Devices</vt:lpstr>
      <vt:lpstr>Single-Sided Disk and Disk Pack</vt:lpstr>
      <vt:lpstr>Sectors on a Disk</vt:lpstr>
      <vt:lpstr>Secondary Storage Devices (cont’d.)</vt:lpstr>
      <vt:lpstr>Secondary Storage Devices (cont’d.)</vt:lpstr>
      <vt:lpstr>Secondary Storage Devices (cont’d.)</vt:lpstr>
      <vt:lpstr>Solid State Device Storage</vt:lpstr>
      <vt:lpstr>Magnetic Tape Storage Devices</vt:lpstr>
      <vt:lpstr>16.3 Buffering of Blocks</vt:lpstr>
      <vt:lpstr>Buffering of Blocks (cont’d.)</vt:lpstr>
      <vt:lpstr>Buffer Management and Replacement Strategies</vt:lpstr>
      <vt:lpstr>16.4 Placing File Records on Disk</vt:lpstr>
      <vt:lpstr>Placing File Records on Disk (cont’d.)</vt:lpstr>
      <vt:lpstr>Record Blocking and Spanned Versus Unspanned Records</vt:lpstr>
      <vt:lpstr>Record Blocking and Spanned Versus Unspanned Records (cont’d.)</vt:lpstr>
      <vt:lpstr>Record Blocking and Spanned Versus Unspanned Records (cont’d.)</vt:lpstr>
      <vt:lpstr>16.5 Operations on Files</vt:lpstr>
      <vt:lpstr>Operations on Files (cont’d.)</vt:lpstr>
      <vt:lpstr>16.6 Files of Unordered Records (Heap Files)</vt:lpstr>
      <vt:lpstr>16.7 Files of Ordered Records (Sorted Files)</vt:lpstr>
      <vt:lpstr>Access Times for Various File Organizations</vt:lpstr>
      <vt:lpstr>16.8 Hashing Techniques</vt:lpstr>
      <vt:lpstr>Hashing Techniques (cont’d.)</vt:lpstr>
      <vt:lpstr>Hashing Techniques (cont’d.)</vt:lpstr>
      <vt:lpstr>Hashing Techniques (cont’d.)</vt:lpstr>
      <vt:lpstr>16.9 Other Primary File Organizations</vt:lpstr>
      <vt:lpstr>16.10 Parallelizing Disk Access Using RAID Technology</vt:lpstr>
      <vt:lpstr>Parallelizing Disk Access Using RAID Technology (cont’d.)</vt:lpstr>
      <vt:lpstr>Parallelizing Disk Access Using RAID Technology (cont’d.)</vt:lpstr>
      <vt:lpstr>Parallelizing Disk Access Using RAID Technology (cont’d.)</vt:lpstr>
      <vt:lpstr>RAID Levels</vt:lpstr>
      <vt:lpstr>16.11 Modern Storage Architectures</vt:lpstr>
      <vt:lpstr>Modern Storage Architectures (cont’d.)</vt:lpstr>
      <vt:lpstr>Modern Storage Architectures (cont’d.)</vt:lpstr>
      <vt:lpstr>16.12 Summary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subject/>
  <dc:creator>user</dc:creator>
  <cp:keywords/>
  <dc:description/>
  <cp:lastModifiedBy>PaulRefurb</cp:lastModifiedBy>
  <cp:revision>201</cp:revision>
  <cp:lastPrinted>2001-11-04T00:51:13Z</cp:lastPrinted>
  <dcterms:created xsi:type="dcterms:W3CDTF">2005-02-25T19:46:41Z</dcterms:created>
  <dcterms:modified xsi:type="dcterms:W3CDTF">2017-04-03T16:49:43Z</dcterms:modified>
  <cp:category/>
</cp:coreProperties>
</file>