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51"/>
  </p:notesMasterIdLst>
  <p:handoutMasterIdLst>
    <p:handoutMasterId r:id="rId52"/>
  </p:handoutMasterIdLst>
  <p:sldIdLst>
    <p:sldId id="439" r:id="rId2"/>
    <p:sldId id="403" r:id="rId3"/>
    <p:sldId id="413" r:id="rId4"/>
    <p:sldId id="472" r:id="rId5"/>
    <p:sldId id="488" r:id="rId6"/>
    <p:sldId id="489" r:id="rId7"/>
    <p:sldId id="490" r:id="rId8"/>
    <p:sldId id="491" r:id="rId9"/>
    <p:sldId id="492" r:id="rId10"/>
    <p:sldId id="493" r:id="rId11"/>
    <p:sldId id="494" r:id="rId12"/>
    <p:sldId id="495" r:id="rId13"/>
    <p:sldId id="496" r:id="rId14"/>
    <p:sldId id="498" r:id="rId15"/>
    <p:sldId id="523" r:id="rId16"/>
    <p:sldId id="447" r:id="rId17"/>
    <p:sldId id="499" r:id="rId18"/>
    <p:sldId id="500" r:id="rId19"/>
    <p:sldId id="501" r:id="rId20"/>
    <p:sldId id="502" r:id="rId21"/>
    <p:sldId id="503" r:id="rId22"/>
    <p:sldId id="406" r:id="rId23"/>
    <p:sldId id="504" r:id="rId24"/>
    <p:sldId id="505" r:id="rId25"/>
    <p:sldId id="506" r:id="rId26"/>
    <p:sldId id="507" r:id="rId27"/>
    <p:sldId id="407" r:id="rId28"/>
    <p:sldId id="524" r:id="rId29"/>
    <p:sldId id="525" r:id="rId30"/>
    <p:sldId id="510" r:id="rId31"/>
    <p:sldId id="511" r:id="rId32"/>
    <p:sldId id="408" r:id="rId33"/>
    <p:sldId id="512" r:id="rId34"/>
    <p:sldId id="513" r:id="rId35"/>
    <p:sldId id="514" r:id="rId36"/>
    <p:sldId id="515" r:id="rId37"/>
    <p:sldId id="516" r:id="rId38"/>
    <p:sldId id="517" r:id="rId39"/>
    <p:sldId id="518" r:id="rId40"/>
    <p:sldId id="409" r:id="rId41"/>
    <p:sldId id="519" r:id="rId42"/>
    <p:sldId id="520" r:id="rId43"/>
    <p:sldId id="411" r:id="rId44"/>
    <p:sldId id="521" r:id="rId45"/>
    <p:sldId id="412" r:id="rId46"/>
    <p:sldId id="478" r:id="rId47"/>
    <p:sldId id="522" r:id="rId48"/>
    <p:sldId id="486" r:id="rId49"/>
    <p:sldId id="487" r:id="rId50"/>
  </p:sldIdLst>
  <p:sldSz cx="9144000" cy="6858000" type="letter"/>
  <p:notesSz cx="6858000" cy="9144000"/>
  <p:defaultTextStyle>
    <a:defPPr>
      <a:defRPr lang="en-CA"/>
    </a:defPPr>
    <a:lvl1pPr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9pPr>
  </p:defaultTextStyle>
  <p:extLst>
    <p:ext uri="{EFAFB233-063F-42B5-8137-9DF3F51BA10A}">
      <p15:sldGuideLst xmlns:p15="http://schemas.microsoft.com/office/powerpoint/2012/main" xmlns="">
        <p15:guide id="1" orient="horz" pos="1920">
          <p15:clr>
            <a:srgbClr val="A4A3A4"/>
          </p15:clr>
        </p15:guide>
        <p15:guide id="2" pos="2880">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77228"/>
    <a:srgbClr val="6E792B"/>
    <a:srgbClr val="76822E"/>
    <a:srgbClr val="4F571F"/>
    <a:srgbClr val="6F6A07"/>
    <a:srgbClr val="827C08"/>
    <a:srgbClr val="800000"/>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023" autoAdjust="0"/>
  </p:normalViewPr>
  <p:slideViewPr>
    <p:cSldViewPr snapToObjects="1">
      <p:cViewPr>
        <p:scale>
          <a:sx n="70" d="100"/>
          <a:sy n="70" d="100"/>
        </p:scale>
        <p:origin x="-1426" y="-163"/>
      </p:cViewPr>
      <p:guideLst>
        <p:guide orient="horz" pos="192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2706"/>
    </p:cViewPr>
  </p:sorterViewPr>
  <p:notesViewPr>
    <p:cSldViewPr snapToObjects="1">
      <p:cViewPr>
        <p:scale>
          <a:sx n="100" d="100"/>
          <a:sy n="100" d="100"/>
        </p:scale>
        <p:origin x="-780" y="21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041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dirty="0">
                <a:latin typeface="Tahoma" pitchFamily="34" charset="0"/>
                <a:ea typeface="+mn-ea"/>
                <a:cs typeface="+mn-cs"/>
              </a:defRPr>
            </a:lvl1pPr>
          </a:lstStyle>
          <a:p>
            <a:pPr>
              <a:defRPr/>
            </a:pPr>
            <a:endParaRPr lang="en-CA" dirty="0"/>
          </a:p>
        </p:txBody>
      </p:sp>
      <p:sp>
        <p:nvSpPr>
          <p:cNvPr id="60419"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dirty="0">
                <a:latin typeface="Tahoma" pitchFamily="34" charset="0"/>
                <a:ea typeface="+mn-ea"/>
                <a:cs typeface="+mn-cs"/>
              </a:defRPr>
            </a:lvl1pPr>
          </a:lstStyle>
          <a:p>
            <a:pPr>
              <a:defRPr/>
            </a:pPr>
            <a:endParaRPr lang="en-CA" dirty="0"/>
          </a:p>
        </p:txBody>
      </p:sp>
      <p:sp>
        <p:nvSpPr>
          <p:cNvPr id="60420"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dirty="0">
                <a:latin typeface="Tahoma" pitchFamily="34" charset="0"/>
                <a:ea typeface="+mn-ea"/>
                <a:cs typeface="+mn-cs"/>
              </a:defRPr>
            </a:lvl1pPr>
          </a:lstStyle>
          <a:p>
            <a:pPr>
              <a:defRPr/>
            </a:pPr>
            <a:endParaRPr lang="en-CA" dirty="0"/>
          </a:p>
        </p:txBody>
      </p:sp>
      <p:sp>
        <p:nvSpPr>
          <p:cNvPr id="60421"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Tahoma" panose="020B0604030504040204" pitchFamily="34" charset="0"/>
              </a:defRPr>
            </a:lvl1pPr>
          </a:lstStyle>
          <a:p>
            <a:pPr>
              <a:defRPr/>
            </a:pPr>
            <a:fld id="{4A343B6A-FAD6-49F4-A1EE-385E2EA9B2F2}" type="slidenum">
              <a:rPr lang="en-CA" altLang="en-US"/>
              <a:pPr>
                <a:defRPr/>
              </a:pPr>
              <a:t>‹#›</a:t>
            </a:fld>
            <a:endParaRPr lang="en-CA" altLang="en-US" dirty="0"/>
          </a:p>
        </p:txBody>
      </p:sp>
    </p:spTree>
    <p:extLst>
      <p:ext uri="{BB962C8B-B14F-4D97-AF65-F5344CB8AC3E}">
        <p14:creationId xmlns:p14="http://schemas.microsoft.com/office/powerpoint/2010/main" val="35981460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4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dirty="0">
                <a:latin typeface="Tahoma" pitchFamily="34" charset="0"/>
                <a:ea typeface="+mn-ea"/>
                <a:cs typeface="+mn-cs"/>
              </a:defRPr>
            </a:lvl1pPr>
          </a:lstStyle>
          <a:p>
            <a:pPr>
              <a:defRPr/>
            </a:pPr>
            <a:endParaRPr lang="en-CA" dirty="0"/>
          </a:p>
        </p:txBody>
      </p:sp>
      <p:sp>
        <p:nvSpPr>
          <p:cNvPr id="61443"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dirty="0">
                <a:latin typeface="Tahoma" pitchFamily="34" charset="0"/>
                <a:ea typeface="+mn-ea"/>
                <a:cs typeface="+mn-cs"/>
              </a:defRPr>
            </a:lvl1pPr>
          </a:lstStyle>
          <a:p>
            <a:pPr>
              <a:defRPr/>
            </a:pPr>
            <a:endParaRPr lang="en-CA" dirty="0"/>
          </a:p>
        </p:txBody>
      </p:sp>
      <p:sp>
        <p:nvSpPr>
          <p:cNvPr id="1126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45"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CA" noProof="0"/>
              <a:t>Click to edit Master text styles</a:t>
            </a:r>
          </a:p>
          <a:p>
            <a:pPr lvl="1"/>
            <a:r>
              <a:rPr lang="en-CA" noProof="0"/>
              <a:t>Second level</a:t>
            </a:r>
          </a:p>
          <a:p>
            <a:pPr lvl="2"/>
            <a:r>
              <a:rPr lang="en-CA" noProof="0"/>
              <a:t>Third level</a:t>
            </a:r>
          </a:p>
          <a:p>
            <a:pPr lvl="3"/>
            <a:r>
              <a:rPr lang="en-CA" noProof="0"/>
              <a:t>Fourth level</a:t>
            </a:r>
          </a:p>
          <a:p>
            <a:pPr lvl="4"/>
            <a:r>
              <a:rPr lang="en-CA" noProof="0"/>
              <a:t>Fifth level</a:t>
            </a:r>
          </a:p>
        </p:txBody>
      </p:sp>
      <p:sp>
        <p:nvSpPr>
          <p:cNvPr id="61446"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dirty="0">
                <a:latin typeface="Tahoma" pitchFamily="34" charset="0"/>
                <a:ea typeface="+mn-ea"/>
                <a:cs typeface="+mn-cs"/>
              </a:defRPr>
            </a:lvl1pPr>
          </a:lstStyle>
          <a:p>
            <a:pPr>
              <a:defRPr/>
            </a:pPr>
            <a:endParaRPr lang="en-CA" dirty="0"/>
          </a:p>
        </p:txBody>
      </p:sp>
      <p:sp>
        <p:nvSpPr>
          <p:cNvPr id="61447"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Tahoma" panose="020B0604030504040204" pitchFamily="34" charset="0"/>
              </a:defRPr>
            </a:lvl1pPr>
          </a:lstStyle>
          <a:p>
            <a:pPr>
              <a:defRPr/>
            </a:pPr>
            <a:fld id="{EA73EFB7-8E67-426C-866F-A1D82013C34B}" type="slidenum">
              <a:rPr lang="en-CA" altLang="en-US"/>
              <a:pPr>
                <a:defRPr/>
              </a:pPr>
              <a:t>‹#›</a:t>
            </a:fld>
            <a:endParaRPr lang="en-CA" altLang="en-US" dirty="0"/>
          </a:p>
        </p:txBody>
      </p:sp>
    </p:spTree>
    <p:extLst>
      <p:ext uri="{BB962C8B-B14F-4D97-AF65-F5344CB8AC3E}">
        <p14:creationId xmlns:p14="http://schemas.microsoft.com/office/powerpoint/2010/main" val="226764681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ern="1200">
        <a:solidFill>
          <a:schemeClr val="tx1"/>
        </a:solidFill>
        <a:latin typeface="Arial" charset="0"/>
        <a:ea typeface="MS PGothic" panose="020B0600070205080204" pitchFamily="34" charset="-128"/>
        <a:cs typeface="MS PGothic" charset="0"/>
      </a:defRPr>
    </a:lvl1pPr>
    <a:lvl2pPr marL="457200" algn="l" rtl="0" eaLnBrk="0" fontAlgn="base" hangingPunct="0">
      <a:spcBef>
        <a:spcPct val="30000"/>
      </a:spcBef>
      <a:spcAft>
        <a:spcPct val="0"/>
      </a:spcAft>
      <a:defRPr sz="1600" kern="1200">
        <a:solidFill>
          <a:schemeClr val="tx1"/>
        </a:solidFill>
        <a:latin typeface="Arial" charset="0"/>
        <a:ea typeface="MS PGothic" panose="020B0600070205080204" pitchFamily="34" charset="-128"/>
        <a:cs typeface="MS PGothic" charset="0"/>
      </a:defRPr>
    </a:lvl2pPr>
    <a:lvl3pPr marL="914400" algn="l" rtl="0" eaLnBrk="0" fontAlgn="base" hangingPunct="0">
      <a:spcBef>
        <a:spcPct val="30000"/>
      </a:spcBef>
      <a:spcAft>
        <a:spcPct val="0"/>
      </a:spcAft>
      <a:defRPr sz="1200" kern="1200">
        <a:solidFill>
          <a:schemeClr val="tx1"/>
        </a:solidFill>
        <a:latin typeface="Arial" charset="0"/>
        <a:ea typeface="MS PGothic" panose="020B0600070205080204" pitchFamily="34" charset="-128"/>
        <a:cs typeface="MS PGothic" charset="0"/>
      </a:defRPr>
    </a:lvl3pPr>
    <a:lvl4pPr marL="1371600" algn="l" rtl="0" eaLnBrk="0" fontAlgn="base" hangingPunct="0">
      <a:spcBef>
        <a:spcPct val="30000"/>
      </a:spcBef>
      <a:spcAft>
        <a:spcPct val="0"/>
      </a:spcAft>
      <a:defRPr sz="1200" kern="1200">
        <a:solidFill>
          <a:schemeClr val="tx1"/>
        </a:solidFill>
        <a:latin typeface="Arial" charset="0"/>
        <a:ea typeface="MS PGothic" panose="020B0600070205080204" pitchFamily="34" charset="-128"/>
        <a:cs typeface="MS PGothic" charset="0"/>
      </a:defRPr>
    </a:lvl4pPr>
    <a:lvl5pPr marL="1828800" algn="l" rtl="0" eaLnBrk="0" fontAlgn="base" hangingPunct="0">
      <a:spcBef>
        <a:spcPct val="30000"/>
      </a:spcBef>
      <a:spcAft>
        <a:spcPct val="0"/>
      </a:spcAft>
      <a:defRPr sz="1200" kern="1200">
        <a:solidFill>
          <a:schemeClr val="tx1"/>
        </a:solidFill>
        <a:latin typeface="Arial" charset="0"/>
        <a:ea typeface="MS PGothic" panose="020B0600070205080204" pitchFamily="34" charset="-128"/>
        <a:cs typeface="MS PGothic"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50B6BCB1-5260-4B66-AEAE-25D22DE85E7B}" type="slidenum">
              <a:rPr lang="en-CA" altLang="en-US" sz="1200" smtClean="0">
                <a:latin typeface="Tahoma" panose="020B0604030504040204" pitchFamily="34" charset="0"/>
              </a:rPr>
              <a:pPr/>
              <a:t>1</a:t>
            </a:fld>
            <a:endParaRPr lang="en-CA" altLang="en-US" sz="1200" dirty="0">
              <a:latin typeface="Tahoma" panose="020B0604030504040204" pitchFamily="34" charset="0"/>
            </a:endParaRPr>
          </a:p>
        </p:txBody>
      </p:sp>
      <p:sp>
        <p:nvSpPr>
          <p:cNvPr id="14339" name="Rectangle 2"/>
          <p:cNvSpPr>
            <a:spLocks noGrp="1" noRot="1" noChangeAspect="1" noChangeArrowheads="1" noTextEdit="1"/>
          </p:cNvSpPr>
          <p:nvPr>
            <p:ph type="sldImg"/>
          </p:nvPr>
        </p:nvSpPr>
        <p:spPr>
          <a:ln/>
        </p:spPr>
      </p:sp>
      <p:sp>
        <p:nvSpPr>
          <p:cNvPr id="143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sp>
        <p:nvSpPr>
          <p:cNvPr id="4" name="Rectangle 44"/>
          <p:cNvSpPr>
            <a:spLocks noChangeArrowheads="1"/>
          </p:cNvSpPr>
          <p:nvPr/>
        </p:nvSpPr>
        <p:spPr bwMode="auto">
          <a:xfrm>
            <a:off x="8305800" y="0"/>
            <a:ext cx="609600" cy="6858000"/>
          </a:xfrm>
          <a:prstGeom prst="rect">
            <a:avLst/>
          </a:prstGeom>
          <a:gradFill rotWithShape="1">
            <a:gsLst>
              <a:gs pos="0">
                <a:srgbClr val="677228">
                  <a:alpha val="43999"/>
                </a:srgbClr>
              </a:gs>
              <a:gs pos="100000">
                <a:srgbClr val="5A6423"/>
              </a:gs>
            </a:gsLst>
            <a:lin ang="5400000" scaled="1"/>
          </a:gradFill>
          <a:ln>
            <a:noFill/>
          </a:ln>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defRPr/>
            </a:pPr>
            <a:endParaRPr lang="en-US" altLang="en-US" dirty="0">
              <a:ea typeface="+mn-ea"/>
            </a:endParaRPr>
          </a:p>
        </p:txBody>
      </p:sp>
      <p:sp>
        <p:nvSpPr>
          <p:cNvPr id="5" name="Rectangle 47"/>
          <p:cNvSpPr>
            <a:spLocks noChangeArrowheads="1"/>
          </p:cNvSpPr>
          <p:nvPr userDrawn="1"/>
        </p:nvSpPr>
        <p:spPr bwMode="auto">
          <a:xfrm rot="16200000">
            <a:off x="3500437" y="-985837"/>
            <a:ext cx="2143125" cy="9144000"/>
          </a:xfrm>
          <a:prstGeom prst="rect">
            <a:avLst/>
          </a:prstGeom>
          <a:solidFill>
            <a:srgbClr val="677228">
              <a:alpha val="43921"/>
            </a:srgbClr>
          </a:solidFill>
          <a:ln>
            <a:noFill/>
          </a:ln>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defRPr/>
            </a:pPr>
            <a:endParaRPr lang="en-US" altLang="en-US" dirty="0">
              <a:ea typeface="+mn-ea"/>
            </a:endParaRPr>
          </a:p>
        </p:txBody>
      </p:sp>
      <p:sp>
        <p:nvSpPr>
          <p:cNvPr id="6" name="Rectangle 48"/>
          <p:cNvSpPr>
            <a:spLocks noChangeArrowheads="1"/>
          </p:cNvSpPr>
          <p:nvPr userDrawn="1"/>
        </p:nvSpPr>
        <p:spPr bwMode="auto">
          <a:xfrm>
            <a:off x="7315200" y="2438400"/>
            <a:ext cx="1828800" cy="2290763"/>
          </a:xfrm>
          <a:prstGeom prst="rect">
            <a:avLst/>
          </a:prstGeom>
          <a:solidFill>
            <a:schemeClr val="bg1"/>
          </a:solidFill>
          <a:ln>
            <a:noFill/>
          </a:ln>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defRPr/>
            </a:pPr>
            <a:endParaRPr lang="en-US" altLang="en-US" dirty="0">
              <a:ea typeface="+mn-ea"/>
            </a:endParaRPr>
          </a:p>
        </p:txBody>
      </p:sp>
      <p:pic>
        <p:nvPicPr>
          <p:cNvPr id="7" name="Picture 35" descr="awtri_4c UPDATE_colo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200" y="5949950"/>
            <a:ext cx="684213"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46" descr="elmasri_thumb"/>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419975" y="2514600"/>
            <a:ext cx="1724025" cy="214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26" name="Rectangle 30" descr="Pink tissue paper"/>
          <p:cNvSpPr>
            <a:spLocks noGrp="1" noChangeArrowheads="1"/>
          </p:cNvSpPr>
          <p:nvPr>
            <p:ph type="ctrTitle" sz="quarter"/>
          </p:nvPr>
        </p:nvSpPr>
        <p:spPr>
          <a:xfrm>
            <a:off x="228600" y="152400"/>
            <a:ext cx="7086600" cy="2286000"/>
          </a:xfrm>
        </p:spPr>
        <p:txBody>
          <a:bodyPr wrap="none" anchor="ctr"/>
          <a:lstStyle>
            <a:lvl1pPr>
              <a:defRPr sz="6600">
                <a:solidFill>
                  <a:srgbClr val="990033"/>
                </a:solidFill>
              </a:defRPr>
            </a:lvl1pPr>
          </a:lstStyle>
          <a:p>
            <a:r>
              <a:rPr lang="en-US"/>
              <a:t>Click to edit Master title style</a:t>
            </a:r>
          </a:p>
        </p:txBody>
      </p:sp>
      <p:sp>
        <p:nvSpPr>
          <p:cNvPr id="4134" name="Rectangle 38" descr="Pink tissue paper"/>
          <p:cNvSpPr>
            <a:spLocks noGrp="1" noChangeArrowheads="1"/>
          </p:cNvSpPr>
          <p:nvPr>
            <p:ph type="subTitle" sz="quarter" idx="1"/>
          </p:nvPr>
        </p:nvSpPr>
        <p:spPr>
          <a:xfrm>
            <a:off x="304800" y="2590800"/>
            <a:ext cx="6629400" cy="1905000"/>
          </a:xfrm>
        </p:spPr>
        <p:txBody>
          <a:bodyPr/>
          <a:lstStyle>
            <a:lvl1pPr marL="0" indent="0">
              <a:buFont typeface="Wingdings" pitchFamily="2" charset="2"/>
              <a:buNone/>
              <a:defRPr sz="3200"/>
            </a:lvl1pPr>
          </a:lstStyle>
          <a:p>
            <a:r>
              <a:rPr lang="en-US"/>
              <a:t>Click to edit Master subtitle style</a:t>
            </a:r>
          </a:p>
        </p:txBody>
      </p:sp>
      <p:sp>
        <p:nvSpPr>
          <p:cNvPr id="9" name="Rectangle 29"/>
          <p:cNvSpPr>
            <a:spLocks noGrp="1" noChangeArrowheads="1"/>
          </p:cNvSpPr>
          <p:nvPr>
            <p:ph type="ftr" sz="quarter" idx="10"/>
          </p:nvPr>
        </p:nvSpPr>
        <p:spPr bwMode="auto">
          <a:xfrm>
            <a:off x="838200" y="6397625"/>
            <a:ext cx="44958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eaLnBrk="1" hangingPunct="1">
              <a:defRPr sz="900" dirty="0"/>
            </a:lvl1pPr>
          </a:lstStyle>
          <a:p>
            <a:pPr>
              <a:defRPr/>
            </a:pPr>
            <a:r>
              <a:rPr lang="en-US" altLang="en-US" dirty="0"/>
              <a:t>Copyright © 2007 Ramez Elmasri and Shamkant B. Navathe</a:t>
            </a:r>
          </a:p>
        </p:txBody>
      </p:sp>
    </p:spTree>
    <p:extLst>
      <p:ext uri="{BB962C8B-B14F-4D97-AF65-F5344CB8AC3E}">
        <p14:creationId xmlns:p14="http://schemas.microsoft.com/office/powerpoint/2010/main" val="2207433313"/>
      </p:ext>
    </p:extLst>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3"/>
          <p:cNvSpPr>
            <a:spLocks noGrp="1" noChangeArrowheads="1"/>
          </p:cNvSpPr>
          <p:nvPr>
            <p:ph type="sldNum" sz="quarter" idx="10"/>
          </p:nvPr>
        </p:nvSpPr>
        <p:spPr>
          <a:ln/>
        </p:spPr>
        <p:txBody>
          <a:bodyPr/>
          <a:lstStyle>
            <a:lvl1pPr>
              <a:defRPr/>
            </a:lvl1pPr>
          </a:lstStyle>
          <a:p>
            <a:pPr>
              <a:defRPr/>
            </a:pPr>
            <a:r>
              <a:rPr lang="en-US" altLang="en-US" dirty="0"/>
              <a:t>Slide 1- </a:t>
            </a:r>
            <a:fld id="{6AF8DD7D-3655-496B-B0C0-7FC2476F5B97}" type="slidenum">
              <a:rPr lang="en-US" altLang="en-US"/>
              <a:pPr>
                <a:defRPr/>
              </a:pPr>
              <a:t>‹#›</a:t>
            </a:fld>
            <a:endParaRPr lang="en-CA" altLang="en-US" dirty="0"/>
          </a:p>
        </p:txBody>
      </p:sp>
    </p:spTree>
    <p:extLst>
      <p:ext uri="{BB962C8B-B14F-4D97-AF65-F5344CB8AC3E}">
        <p14:creationId xmlns:p14="http://schemas.microsoft.com/office/powerpoint/2010/main" val="2584490523"/>
      </p:ext>
    </p:extLst>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57950" y="303213"/>
            <a:ext cx="2076450" cy="586898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28600" y="303213"/>
            <a:ext cx="6076950" cy="586898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3"/>
          <p:cNvSpPr>
            <a:spLocks noGrp="1" noChangeArrowheads="1"/>
          </p:cNvSpPr>
          <p:nvPr>
            <p:ph type="sldNum" sz="quarter" idx="10"/>
          </p:nvPr>
        </p:nvSpPr>
        <p:spPr>
          <a:ln/>
        </p:spPr>
        <p:txBody>
          <a:bodyPr/>
          <a:lstStyle>
            <a:lvl1pPr>
              <a:defRPr/>
            </a:lvl1pPr>
          </a:lstStyle>
          <a:p>
            <a:pPr>
              <a:defRPr/>
            </a:pPr>
            <a:r>
              <a:rPr lang="en-US" altLang="en-US" dirty="0"/>
              <a:t>Slide 1- </a:t>
            </a:r>
            <a:fld id="{37C1DDE4-E538-47AF-B731-B198533267EB}" type="slidenum">
              <a:rPr lang="en-US" altLang="en-US"/>
              <a:pPr>
                <a:defRPr/>
              </a:pPr>
              <a:t>‹#›</a:t>
            </a:fld>
            <a:endParaRPr lang="en-CA" altLang="en-US" dirty="0"/>
          </a:p>
        </p:txBody>
      </p:sp>
    </p:spTree>
    <p:extLst>
      <p:ext uri="{BB962C8B-B14F-4D97-AF65-F5344CB8AC3E}">
        <p14:creationId xmlns:p14="http://schemas.microsoft.com/office/powerpoint/2010/main" val="2016050057"/>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3"/>
          <p:cNvSpPr>
            <a:spLocks noGrp="1" noChangeArrowheads="1"/>
          </p:cNvSpPr>
          <p:nvPr>
            <p:ph type="sldNum" sz="quarter" idx="10"/>
          </p:nvPr>
        </p:nvSpPr>
        <p:spPr/>
        <p:txBody>
          <a:bodyPr/>
          <a:lstStyle>
            <a:lvl1pPr>
              <a:defRPr dirty="0"/>
            </a:lvl1pPr>
          </a:lstStyle>
          <a:p>
            <a:pPr>
              <a:defRPr/>
            </a:pPr>
            <a:r>
              <a:rPr lang="en-US" altLang="en-US" dirty="0"/>
              <a:t>Slide 19- </a:t>
            </a:r>
            <a:fld id="{7C7A209F-395C-4763-A72A-23C541D7EB3C}" type="slidenum">
              <a:rPr lang="en-US" altLang="en-US" smtClean="0"/>
              <a:pPr>
                <a:defRPr/>
              </a:pPr>
              <a:t>‹#›</a:t>
            </a:fld>
            <a:endParaRPr lang="en-CA" altLang="en-US" dirty="0"/>
          </a:p>
        </p:txBody>
      </p:sp>
    </p:spTree>
    <p:extLst>
      <p:ext uri="{BB962C8B-B14F-4D97-AF65-F5344CB8AC3E}">
        <p14:creationId xmlns:p14="http://schemas.microsoft.com/office/powerpoint/2010/main" val="1746600818"/>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3"/>
          <p:cNvSpPr>
            <a:spLocks noGrp="1" noChangeArrowheads="1"/>
          </p:cNvSpPr>
          <p:nvPr>
            <p:ph type="sldNum" sz="quarter" idx="10"/>
          </p:nvPr>
        </p:nvSpPr>
        <p:spPr/>
        <p:txBody>
          <a:bodyPr/>
          <a:lstStyle>
            <a:lvl1pPr>
              <a:defRPr dirty="0"/>
            </a:lvl1pPr>
          </a:lstStyle>
          <a:p>
            <a:pPr>
              <a:defRPr/>
            </a:pPr>
            <a:r>
              <a:rPr lang="en-US" altLang="en-US" dirty="0"/>
              <a:t>Slide 8- </a:t>
            </a:r>
            <a:fld id="{CCF31759-E595-4A7A-8101-5E223D58C1A4}" type="slidenum">
              <a:rPr lang="en-US" altLang="en-US"/>
              <a:pPr>
                <a:defRPr/>
              </a:pPr>
              <a:t>‹#›</a:t>
            </a:fld>
            <a:endParaRPr lang="en-CA" altLang="en-US" dirty="0"/>
          </a:p>
        </p:txBody>
      </p:sp>
    </p:spTree>
    <p:extLst>
      <p:ext uri="{BB962C8B-B14F-4D97-AF65-F5344CB8AC3E}">
        <p14:creationId xmlns:p14="http://schemas.microsoft.com/office/powerpoint/2010/main" val="1615649609"/>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39713" y="1600200"/>
            <a:ext cx="407035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462463" y="1600200"/>
            <a:ext cx="4071937"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3"/>
          <p:cNvSpPr>
            <a:spLocks noGrp="1" noChangeArrowheads="1"/>
          </p:cNvSpPr>
          <p:nvPr>
            <p:ph type="sldNum" sz="quarter" idx="10"/>
          </p:nvPr>
        </p:nvSpPr>
        <p:spPr/>
        <p:txBody>
          <a:bodyPr/>
          <a:lstStyle>
            <a:lvl1pPr>
              <a:defRPr dirty="0"/>
            </a:lvl1pPr>
          </a:lstStyle>
          <a:p>
            <a:pPr>
              <a:defRPr/>
            </a:pPr>
            <a:r>
              <a:rPr lang="en-US" altLang="en-US" dirty="0"/>
              <a:t>Slide 8- </a:t>
            </a:r>
            <a:fld id="{CF918F0E-BE9D-4259-9FA2-1C0EB53E3F5F}" type="slidenum">
              <a:rPr lang="en-US" altLang="en-US"/>
              <a:pPr>
                <a:defRPr/>
              </a:pPr>
              <a:t>‹#›</a:t>
            </a:fld>
            <a:endParaRPr lang="en-CA" altLang="en-US" dirty="0"/>
          </a:p>
        </p:txBody>
      </p:sp>
    </p:spTree>
    <p:extLst>
      <p:ext uri="{BB962C8B-B14F-4D97-AF65-F5344CB8AC3E}">
        <p14:creationId xmlns:p14="http://schemas.microsoft.com/office/powerpoint/2010/main" val="1018315673"/>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3"/>
          <p:cNvSpPr>
            <a:spLocks noGrp="1" noChangeArrowheads="1"/>
          </p:cNvSpPr>
          <p:nvPr>
            <p:ph type="sldNum" sz="quarter" idx="10"/>
          </p:nvPr>
        </p:nvSpPr>
        <p:spPr/>
        <p:txBody>
          <a:bodyPr/>
          <a:lstStyle>
            <a:lvl1pPr>
              <a:defRPr dirty="0"/>
            </a:lvl1pPr>
          </a:lstStyle>
          <a:p>
            <a:pPr>
              <a:defRPr/>
            </a:pPr>
            <a:r>
              <a:rPr lang="en-US" altLang="en-US" dirty="0"/>
              <a:t>Slide 8</a:t>
            </a:r>
            <a:fld id="{83B5B242-2624-48C1-A71F-3450C98FD5A9}" type="slidenum">
              <a:rPr lang="en-US" altLang="en-US"/>
              <a:pPr>
                <a:defRPr/>
              </a:pPr>
              <a:t>‹#›</a:t>
            </a:fld>
            <a:endParaRPr lang="en-CA" altLang="en-US" dirty="0"/>
          </a:p>
        </p:txBody>
      </p:sp>
    </p:spTree>
    <p:extLst>
      <p:ext uri="{BB962C8B-B14F-4D97-AF65-F5344CB8AC3E}">
        <p14:creationId xmlns:p14="http://schemas.microsoft.com/office/powerpoint/2010/main" val="2584413581"/>
      </p:ext>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3"/>
          <p:cNvSpPr>
            <a:spLocks noGrp="1" noChangeArrowheads="1"/>
          </p:cNvSpPr>
          <p:nvPr>
            <p:ph type="sldNum" sz="quarter" idx="10"/>
          </p:nvPr>
        </p:nvSpPr>
        <p:spPr/>
        <p:txBody>
          <a:bodyPr/>
          <a:lstStyle>
            <a:lvl1pPr>
              <a:defRPr dirty="0"/>
            </a:lvl1pPr>
          </a:lstStyle>
          <a:p>
            <a:pPr>
              <a:defRPr/>
            </a:pPr>
            <a:r>
              <a:rPr lang="en-US" altLang="en-US" dirty="0"/>
              <a:t>Slide 17-</a:t>
            </a:r>
            <a:fld id="{86F15281-F860-4C11-99C2-0E8E153CEADF}" type="slidenum">
              <a:rPr lang="en-US" altLang="en-US" smtClean="0"/>
              <a:pPr>
                <a:defRPr/>
              </a:pPr>
              <a:t>‹#›</a:t>
            </a:fld>
            <a:endParaRPr lang="en-CA" altLang="en-US" dirty="0"/>
          </a:p>
        </p:txBody>
      </p:sp>
    </p:spTree>
    <p:extLst>
      <p:ext uri="{BB962C8B-B14F-4D97-AF65-F5344CB8AC3E}">
        <p14:creationId xmlns:p14="http://schemas.microsoft.com/office/powerpoint/2010/main" val="3037910264"/>
      </p:ext>
    </p:extLst>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3"/>
          <p:cNvSpPr>
            <a:spLocks noGrp="1" noChangeArrowheads="1"/>
          </p:cNvSpPr>
          <p:nvPr>
            <p:ph type="sldNum" sz="quarter" idx="10"/>
          </p:nvPr>
        </p:nvSpPr>
        <p:spPr/>
        <p:txBody>
          <a:bodyPr/>
          <a:lstStyle>
            <a:lvl1pPr>
              <a:defRPr dirty="0"/>
            </a:lvl1pPr>
          </a:lstStyle>
          <a:p>
            <a:pPr>
              <a:defRPr/>
            </a:pPr>
            <a:r>
              <a:rPr lang="en-US" altLang="en-US" dirty="0"/>
              <a:t>Slide 8- </a:t>
            </a:r>
            <a:fld id="{BF4AC3FC-9C4B-4362-9006-48B0B2961165}" type="slidenum">
              <a:rPr lang="en-US" altLang="en-US"/>
              <a:pPr>
                <a:defRPr/>
              </a:pPr>
              <a:t>‹#›</a:t>
            </a:fld>
            <a:endParaRPr lang="en-CA" altLang="en-US" dirty="0"/>
          </a:p>
        </p:txBody>
      </p:sp>
    </p:spTree>
    <p:extLst>
      <p:ext uri="{BB962C8B-B14F-4D97-AF65-F5344CB8AC3E}">
        <p14:creationId xmlns:p14="http://schemas.microsoft.com/office/powerpoint/2010/main" val="1161437995"/>
      </p:ext>
    </p:extLst>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3"/>
          <p:cNvSpPr>
            <a:spLocks noGrp="1" noChangeArrowheads="1"/>
          </p:cNvSpPr>
          <p:nvPr>
            <p:ph type="sldNum" sz="quarter" idx="10"/>
          </p:nvPr>
        </p:nvSpPr>
        <p:spPr/>
        <p:txBody>
          <a:bodyPr/>
          <a:lstStyle>
            <a:lvl1pPr>
              <a:defRPr dirty="0"/>
            </a:lvl1pPr>
          </a:lstStyle>
          <a:p>
            <a:pPr>
              <a:defRPr/>
            </a:pPr>
            <a:r>
              <a:rPr lang="en-US" altLang="en-US" dirty="0"/>
              <a:t>Slide8 </a:t>
            </a:r>
            <a:fld id="{6D72017E-F83C-4AF7-BD02-A30844FE053A}" type="slidenum">
              <a:rPr lang="en-US" altLang="en-US"/>
              <a:pPr>
                <a:defRPr/>
              </a:pPr>
              <a:t>‹#›</a:t>
            </a:fld>
            <a:endParaRPr lang="en-CA" altLang="en-US" dirty="0"/>
          </a:p>
        </p:txBody>
      </p:sp>
    </p:spTree>
    <p:extLst>
      <p:ext uri="{BB962C8B-B14F-4D97-AF65-F5344CB8AC3E}">
        <p14:creationId xmlns:p14="http://schemas.microsoft.com/office/powerpoint/2010/main" val="289831678"/>
      </p:ext>
    </p:extLst>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3"/>
          <p:cNvSpPr>
            <a:spLocks noGrp="1" noChangeArrowheads="1"/>
          </p:cNvSpPr>
          <p:nvPr>
            <p:ph type="sldNum" sz="quarter" idx="10"/>
          </p:nvPr>
        </p:nvSpPr>
        <p:spPr/>
        <p:txBody>
          <a:bodyPr/>
          <a:lstStyle>
            <a:lvl1pPr>
              <a:defRPr dirty="0"/>
            </a:lvl1pPr>
          </a:lstStyle>
          <a:p>
            <a:pPr>
              <a:defRPr/>
            </a:pPr>
            <a:r>
              <a:rPr lang="en-US" altLang="en-US" dirty="0"/>
              <a:t>Slide 8</a:t>
            </a:r>
            <a:fld id="{652CC7F8-7C43-4F3D-8A9D-CD8391CC3DA8}" type="slidenum">
              <a:rPr lang="en-US" altLang="en-US"/>
              <a:pPr>
                <a:defRPr/>
              </a:pPr>
              <a:t>‹#›</a:t>
            </a:fld>
            <a:endParaRPr lang="en-CA" altLang="en-US" dirty="0"/>
          </a:p>
        </p:txBody>
      </p:sp>
    </p:spTree>
    <p:extLst>
      <p:ext uri="{BB962C8B-B14F-4D97-AF65-F5344CB8AC3E}">
        <p14:creationId xmlns:p14="http://schemas.microsoft.com/office/powerpoint/2010/main" val="2419771158"/>
      </p:ext>
    </p:extLst>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45"/>
          <p:cNvGrpSpPr>
            <a:grpSpLocks/>
          </p:cNvGrpSpPr>
          <p:nvPr userDrawn="1"/>
        </p:nvGrpSpPr>
        <p:grpSpPr bwMode="auto">
          <a:xfrm>
            <a:off x="8936038" y="1449388"/>
            <a:ext cx="207962" cy="5408612"/>
            <a:chOff x="5606" y="889"/>
            <a:chExt cx="154" cy="3431"/>
          </a:xfrm>
        </p:grpSpPr>
        <p:sp>
          <p:nvSpPr>
            <p:cNvPr id="1032" name="Rectangle 38"/>
            <p:cNvSpPr>
              <a:spLocks noChangeArrowheads="1"/>
            </p:cNvSpPr>
            <p:nvPr userDrawn="1"/>
          </p:nvSpPr>
          <p:spPr bwMode="gray">
            <a:xfrm flipH="1">
              <a:off x="5685" y="889"/>
              <a:ext cx="75" cy="3431"/>
            </a:xfrm>
            <a:prstGeom prst="rect">
              <a:avLst/>
            </a:prstGeom>
            <a:solidFill>
              <a:srgbClr val="677228"/>
            </a:solidFill>
            <a:ln>
              <a:noFill/>
            </a:ln>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eaLnBrk="1" hangingPunct="1">
                <a:defRPr/>
              </a:pPr>
              <a:endParaRPr kumimoji="1" lang="en-US" altLang="en-US" sz="3200" dirty="0">
                <a:latin typeface="Tahoma" panose="020B0604030504040204" pitchFamily="34" charset="0"/>
                <a:ea typeface="+mn-ea"/>
              </a:endParaRPr>
            </a:p>
          </p:txBody>
        </p:sp>
        <p:grpSp>
          <p:nvGrpSpPr>
            <p:cNvPr id="1033" name="Group 44"/>
            <p:cNvGrpSpPr>
              <a:grpSpLocks/>
            </p:cNvGrpSpPr>
            <p:nvPr userDrawn="1"/>
          </p:nvGrpSpPr>
          <p:grpSpPr bwMode="auto">
            <a:xfrm>
              <a:off x="5606" y="889"/>
              <a:ext cx="106" cy="3431"/>
              <a:chOff x="5606" y="889"/>
              <a:chExt cx="106" cy="3431"/>
            </a:xfrm>
          </p:grpSpPr>
          <p:sp>
            <p:nvSpPr>
              <p:cNvPr id="1034" name="Rectangle 43"/>
              <p:cNvSpPr>
                <a:spLocks noChangeArrowheads="1"/>
              </p:cNvSpPr>
              <p:nvPr userDrawn="1"/>
            </p:nvSpPr>
            <p:spPr bwMode="gray">
              <a:xfrm rot="10800000" flipH="1">
                <a:off x="5606" y="889"/>
                <a:ext cx="58" cy="3431"/>
              </a:xfrm>
              <a:prstGeom prst="rect">
                <a:avLst/>
              </a:prstGeom>
              <a:solidFill>
                <a:schemeClr val="tx2"/>
              </a:solidFill>
              <a:ln>
                <a:noFill/>
              </a:ln>
              <a:extLst/>
            </p:spPr>
            <p:txBody>
              <a:bodyPr rot="10800000"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eaLnBrk="1" hangingPunct="1">
                  <a:defRPr/>
                </a:pPr>
                <a:endParaRPr kumimoji="1" lang="en-US" altLang="en-US" sz="3200" dirty="0">
                  <a:latin typeface="Tahoma" panose="020B0604030504040204" pitchFamily="34" charset="0"/>
                  <a:ea typeface="+mn-ea"/>
                </a:endParaRPr>
              </a:p>
            </p:txBody>
          </p:sp>
          <p:sp>
            <p:nvSpPr>
              <p:cNvPr id="1035" name="Rectangle 32"/>
              <p:cNvSpPr>
                <a:spLocks noChangeArrowheads="1"/>
              </p:cNvSpPr>
              <p:nvPr userDrawn="1"/>
            </p:nvSpPr>
            <p:spPr bwMode="gray">
              <a:xfrm rot="10800000" flipH="1">
                <a:off x="5654" y="889"/>
                <a:ext cx="58" cy="3431"/>
              </a:xfrm>
              <a:prstGeom prst="rect">
                <a:avLst/>
              </a:prstGeom>
              <a:solidFill>
                <a:srgbClr val="990033"/>
              </a:solidFill>
              <a:ln>
                <a:noFill/>
              </a:ln>
              <a:extLst/>
            </p:spPr>
            <p:txBody>
              <a:bodyPr rot="10800000"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eaLnBrk="1" hangingPunct="1">
                  <a:defRPr/>
                </a:pPr>
                <a:endParaRPr kumimoji="1" lang="en-US" altLang="en-US" sz="3200" dirty="0">
                  <a:latin typeface="Tahoma" panose="020B0604030504040204" pitchFamily="34" charset="0"/>
                  <a:ea typeface="+mn-ea"/>
                </a:endParaRPr>
              </a:p>
            </p:txBody>
          </p:sp>
        </p:grpSp>
      </p:grpSp>
      <p:sp>
        <p:nvSpPr>
          <p:cNvPr id="1027" name="Rectangle 37"/>
          <p:cNvSpPr>
            <a:spLocks noChangeArrowheads="1"/>
          </p:cNvSpPr>
          <p:nvPr userDrawn="1"/>
        </p:nvSpPr>
        <p:spPr bwMode="gray">
          <a:xfrm rot="-5400000">
            <a:off x="3845719" y="-3845719"/>
            <a:ext cx="1449388" cy="9140825"/>
          </a:xfrm>
          <a:prstGeom prst="rect">
            <a:avLst/>
          </a:prstGeom>
          <a:solidFill>
            <a:srgbClr val="677228">
              <a:alpha val="36078"/>
            </a:srgbClr>
          </a:solidFill>
          <a:ln>
            <a:noFill/>
          </a:ln>
          <a:extLst/>
        </p:spPr>
        <p:txBody>
          <a:bodyPr vert="eaVert"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eaLnBrk="1" hangingPunct="1">
              <a:defRPr/>
            </a:pPr>
            <a:endParaRPr kumimoji="1" lang="en-US" altLang="en-US" sz="3200" dirty="0">
              <a:latin typeface="Tahoma" panose="020B0604030504040204" pitchFamily="34" charset="0"/>
              <a:ea typeface="+mn-ea"/>
            </a:endParaRPr>
          </a:p>
        </p:txBody>
      </p:sp>
      <p:sp>
        <p:nvSpPr>
          <p:cNvPr id="1028" name="Rectangle 9"/>
          <p:cNvSpPr>
            <a:spLocks noGrp="1" noChangeArrowheads="1"/>
          </p:cNvSpPr>
          <p:nvPr>
            <p:ph type="title"/>
          </p:nvPr>
        </p:nvSpPr>
        <p:spPr bwMode="auto">
          <a:xfrm>
            <a:off x="228600" y="303213"/>
            <a:ext cx="7796213" cy="992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3085" name="Rectangle 13"/>
          <p:cNvSpPr>
            <a:spLocks noGrp="1" noChangeArrowheads="1"/>
          </p:cNvSpPr>
          <p:nvPr>
            <p:ph type="sldNum" sz="quarter" idx="4"/>
          </p:nvPr>
        </p:nvSpPr>
        <p:spPr bwMode="auto">
          <a:xfrm>
            <a:off x="6934200" y="64008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400" b="1" dirty="0">
                <a:solidFill>
                  <a:srgbClr val="990033"/>
                </a:solidFill>
              </a:defRPr>
            </a:lvl1pPr>
          </a:lstStyle>
          <a:p>
            <a:pPr>
              <a:defRPr/>
            </a:pPr>
            <a:r>
              <a:rPr lang="en-US" altLang="en-US" dirty="0"/>
              <a:t>Slide 1- </a:t>
            </a:r>
            <a:fld id="{EC715BF7-3FB9-4808-BC4F-4820F42EE84A}" type="slidenum">
              <a:rPr lang="en-US" altLang="en-US"/>
              <a:pPr>
                <a:defRPr/>
              </a:pPr>
              <a:t>‹#›</a:t>
            </a:fld>
            <a:endParaRPr lang="en-CA" altLang="en-US" dirty="0"/>
          </a:p>
        </p:txBody>
      </p:sp>
      <p:sp>
        <p:nvSpPr>
          <p:cNvPr id="1030" name="Rectangle 21"/>
          <p:cNvSpPr>
            <a:spLocks noGrp="1" noChangeArrowheads="1"/>
          </p:cNvSpPr>
          <p:nvPr>
            <p:ph type="body" idx="1"/>
          </p:nvPr>
        </p:nvSpPr>
        <p:spPr bwMode="auto">
          <a:xfrm>
            <a:off x="239713" y="1600200"/>
            <a:ext cx="8294687"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31" name="Rectangle 30"/>
          <p:cNvSpPr>
            <a:spLocks noChangeArrowheads="1"/>
          </p:cNvSpPr>
          <p:nvPr/>
        </p:nvSpPr>
        <p:spPr bwMode="auto">
          <a:xfrm>
            <a:off x="838200" y="6397625"/>
            <a:ext cx="449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400">
                <a:solidFill>
                  <a:schemeClr val="tx1"/>
                </a:solidFill>
                <a:latin typeface="Arial" pitchFamily="34" charset="0"/>
                <a:ea typeface="MS PGothic" pitchFamily="34" charset="-128"/>
              </a:defRPr>
            </a:lvl1pPr>
            <a:lvl2pPr marL="742950" indent="-285750">
              <a:defRPr sz="2400">
                <a:solidFill>
                  <a:schemeClr val="tx1"/>
                </a:solidFill>
                <a:latin typeface="Arial" pitchFamily="34" charset="0"/>
                <a:ea typeface="MS PGothic" pitchFamily="34" charset="-128"/>
              </a:defRPr>
            </a:lvl2pPr>
            <a:lvl3pPr marL="1143000" indent="-228600">
              <a:defRPr sz="2400">
                <a:solidFill>
                  <a:schemeClr val="tx1"/>
                </a:solidFill>
                <a:latin typeface="Arial" pitchFamily="34" charset="0"/>
                <a:ea typeface="MS PGothic" pitchFamily="34" charset="-128"/>
              </a:defRPr>
            </a:lvl3pPr>
            <a:lvl4pPr marL="1600200" indent="-228600">
              <a:defRPr sz="2400">
                <a:solidFill>
                  <a:schemeClr val="tx1"/>
                </a:solidFill>
                <a:latin typeface="Arial" pitchFamily="34" charset="0"/>
                <a:ea typeface="MS PGothic" pitchFamily="34" charset="-128"/>
              </a:defRPr>
            </a:lvl4pPr>
            <a:lvl5pPr marL="2057400" indent="-22860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MS PGothic" pitchFamily="34" charset="-128"/>
              </a:defRPr>
            </a:lvl9pPr>
          </a:lstStyle>
          <a:p>
            <a:pPr eaLnBrk="1" hangingPunct="1">
              <a:defRPr/>
            </a:pPr>
            <a:r>
              <a:rPr lang="en-US" altLang="en-US" sz="900" dirty="0"/>
              <a:t>Copyright © 2016 Ramez Elmasri and Shamkant B. Navathe</a:t>
            </a:r>
          </a:p>
        </p:txBody>
      </p:sp>
    </p:spTree>
  </p:cSld>
  <p:clrMap bg1="lt1" tx1="dk1" bg2="lt2" tx2="dk2" accent1="accent1" accent2="accent2" accent3="accent3" accent4="accent4" accent5="accent5" accent6="accent6" hlink="hlink" folHlink="folHlink"/>
  <p:sldLayoutIdLst>
    <p:sldLayoutId id="2147484300" r:id="rId1"/>
    <p:sldLayoutId id="2147484301" r:id="rId2"/>
    <p:sldLayoutId id="2147484302" r:id="rId3"/>
    <p:sldLayoutId id="2147484303" r:id="rId4"/>
    <p:sldLayoutId id="2147484304" r:id="rId5"/>
    <p:sldLayoutId id="2147484305" r:id="rId6"/>
    <p:sldLayoutId id="2147484306" r:id="rId7"/>
    <p:sldLayoutId id="2147484307" r:id="rId8"/>
    <p:sldLayoutId id="2147484308" r:id="rId9"/>
    <p:sldLayoutId id="2147484298" r:id="rId10"/>
    <p:sldLayoutId id="2147484299" r:id="rId11"/>
  </p:sldLayoutIdLst>
  <p:transition spd="med"/>
  <p:hf hdr="0" ftr="0" dt="0"/>
  <p:txStyles>
    <p:titleStyle>
      <a:lvl1pPr algn="l" rtl="0" eaLnBrk="0" fontAlgn="base" hangingPunct="0">
        <a:spcBef>
          <a:spcPct val="0"/>
        </a:spcBef>
        <a:spcAft>
          <a:spcPct val="0"/>
        </a:spcAft>
        <a:defRPr sz="3600">
          <a:solidFill>
            <a:srgbClr val="800000"/>
          </a:solidFill>
          <a:latin typeface="+mj-lt"/>
          <a:ea typeface="MS PGothic" panose="020B0600070205080204" pitchFamily="34" charset="-128"/>
          <a:cs typeface="MS PGothic" charset="0"/>
        </a:defRPr>
      </a:lvl1pPr>
      <a:lvl2pPr algn="l" rtl="0" eaLnBrk="0" fontAlgn="base" hangingPunct="0">
        <a:spcBef>
          <a:spcPct val="0"/>
        </a:spcBef>
        <a:spcAft>
          <a:spcPct val="0"/>
        </a:spcAft>
        <a:defRPr sz="3600">
          <a:solidFill>
            <a:srgbClr val="800000"/>
          </a:solidFill>
          <a:latin typeface="Arial" charset="0"/>
          <a:ea typeface="MS PGothic" panose="020B0600070205080204" pitchFamily="34" charset="-128"/>
          <a:cs typeface="MS PGothic" charset="0"/>
        </a:defRPr>
      </a:lvl2pPr>
      <a:lvl3pPr algn="l" rtl="0" eaLnBrk="0" fontAlgn="base" hangingPunct="0">
        <a:spcBef>
          <a:spcPct val="0"/>
        </a:spcBef>
        <a:spcAft>
          <a:spcPct val="0"/>
        </a:spcAft>
        <a:defRPr sz="3600">
          <a:solidFill>
            <a:srgbClr val="800000"/>
          </a:solidFill>
          <a:latin typeface="Arial" charset="0"/>
          <a:ea typeface="MS PGothic" panose="020B0600070205080204" pitchFamily="34" charset="-128"/>
          <a:cs typeface="MS PGothic" charset="0"/>
        </a:defRPr>
      </a:lvl3pPr>
      <a:lvl4pPr algn="l" rtl="0" eaLnBrk="0" fontAlgn="base" hangingPunct="0">
        <a:spcBef>
          <a:spcPct val="0"/>
        </a:spcBef>
        <a:spcAft>
          <a:spcPct val="0"/>
        </a:spcAft>
        <a:defRPr sz="3600">
          <a:solidFill>
            <a:srgbClr val="800000"/>
          </a:solidFill>
          <a:latin typeface="Arial" charset="0"/>
          <a:ea typeface="MS PGothic" panose="020B0600070205080204" pitchFamily="34" charset="-128"/>
          <a:cs typeface="MS PGothic" charset="0"/>
        </a:defRPr>
      </a:lvl4pPr>
      <a:lvl5pPr algn="l" rtl="0" eaLnBrk="0" fontAlgn="base" hangingPunct="0">
        <a:spcBef>
          <a:spcPct val="0"/>
        </a:spcBef>
        <a:spcAft>
          <a:spcPct val="0"/>
        </a:spcAft>
        <a:defRPr sz="3600">
          <a:solidFill>
            <a:srgbClr val="800000"/>
          </a:solidFill>
          <a:latin typeface="Arial" charset="0"/>
          <a:ea typeface="MS PGothic" panose="020B0600070205080204" pitchFamily="34" charset="-128"/>
          <a:cs typeface="MS PGothic" charset="0"/>
        </a:defRPr>
      </a:lvl5pPr>
      <a:lvl6pPr marL="457200" algn="l" rtl="0" fontAlgn="base">
        <a:spcBef>
          <a:spcPct val="0"/>
        </a:spcBef>
        <a:spcAft>
          <a:spcPct val="0"/>
        </a:spcAft>
        <a:defRPr sz="3600">
          <a:solidFill>
            <a:srgbClr val="800000"/>
          </a:solidFill>
          <a:latin typeface="Arial" charset="0"/>
        </a:defRPr>
      </a:lvl6pPr>
      <a:lvl7pPr marL="914400" algn="l" rtl="0" fontAlgn="base">
        <a:spcBef>
          <a:spcPct val="0"/>
        </a:spcBef>
        <a:spcAft>
          <a:spcPct val="0"/>
        </a:spcAft>
        <a:defRPr sz="3600">
          <a:solidFill>
            <a:srgbClr val="800000"/>
          </a:solidFill>
          <a:latin typeface="Arial" charset="0"/>
        </a:defRPr>
      </a:lvl7pPr>
      <a:lvl8pPr marL="1371600" algn="l" rtl="0" fontAlgn="base">
        <a:spcBef>
          <a:spcPct val="0"/>
        </a:spcBef>
        <a:spcAft>
          <a:spcPct val="0"/>
        </a:spcAft>
        <a:defRPr sz="3600">
          <a:solidFill>
            <a:srgbClr val="800000"/>
          </a:solidFill>
          <a:latin typeface="Arial" charset="0"/>
        </a:defRPr>
      </a:lvl8pPr>
      <a:lvl9pPr marL="1828800" algn="l" rtl="0" fontAlgn="base">
        <a:spcBef>
          <a:spcPct val="0"/>
        </a:spcBef>
        <a:spcAft>
          <a:spcPct val="0"/>
        </a:spcAft>
        <a:defRPr sz="3600">
          <a:solidFill>
            <a:srgbClr val="800000"/>
          </a:solidFill>
          <a:latin typeface="Arial" charset="0"/>
        </a:defRPr>
      </a:lvl9pPr>
    </p:titleStyle>
    <p:bodyStyle>
      <a:lvl1pPr marL="342900" indent="-342900" algn="l" rtl="0" eaLnBrk="0" fontAlgn="base" hangingPunct="0">
        <a:spcBef>
          <a:spcPct val="20000"/>
        </a:spcBef>
        <a:spcAft>
          <a:spcPct val="0"/>
        </a:spcAft>
        <a:buClr>
          <a:srgbClr val="990033"/>
        </a:buClr>
        <a:buSzPct val="60000"/>
        <a:buFont typeface="Wingdings" panose="05000000000000000000" pitchFamily="2" charset="2"/>
        <a:buChar char="n"/>
        <a:defRPr sz="2800">
          <a:solidFill>
            <a:schemeClr val="tx2"/>
          </a:solidFill>
          <a:latin typeface="+mn-lt"/>
          <a:ea typeface="MS PGothic" panose="020B0600070205080204" pitchFamily="34" charset="-128"/>
          <a:cs typeface="MS PGothic" charset="0"/>
        </a:defRPr>
      </a:lvl1pPr>
      <a:lvl2pPr marL="742950" indent="-285750" algn="l" rtl="0" eaLnBrk="0" fontAlgn="base" hangingPunct="0">
        <a:spcBef>
          <a:spcPct val="20000"/>
        </a:spcBef>
        <a:spcAft>
          <a:spcPct val="0"/>
        </a:spcAft>
        <a:buClr>
          <a:schemeClr val="tx2"/>
        </a:buClr>
        <a:buSzPct val="55000"/>
        <a:buFont typeface="Wingdings" panose="05000000000000000000" pitchFamily="2" charset="2"/>
        <a:buChar char="n"/>
        <a:defRPr sz="2600">
          <a:solidFill>
            <a:srgbClr val="800000"/>
          </a:solidFill>
          <a:latin typeface="+mn-lt"/>
          <a:ea typeface="MS PGothic" panose="020B0600070205080204" pitchFamily="34" charset="-128"/>
          <a:cs typeface="MS PGothic" charset="0"/>
        </a:defRPr>
      </a:lvl2pPr>
      <a:lvl3pPr marL="1143000" indent="-228600" algn="l" rtl="0" eaLnBrk="0" fontAlgn="base" hangingPunct="0">
        <a:spcBef>
          <a:spcPct val="20000"/>
        </a:spcBef>
        <a:spcAft>
          <a:spcPct val="0"/>
        </a:spcAft>
        <a:buClr>
          <a:srgbClr val="990033"/>
        </a:buClr>
        <a:buSzPct val="50000"/>
        <a:buFont typeface="Wingdings" panose="05000000000000000000" pitchFamily="2" charset="2"/>
        <a:buChar char="n"/>
        <a:defRPr sz="2400">
          <a:solidFill>
            <a:schemeClr val="tx2"/>
          </a:solidFill>
          <a:latin typeface="+mn-lt"/>
          <a:ea typeface="MS PGothic" panose="020B0600070205080204" pitchFamily="34" charset="-128"/>
          <a:cs typeface="MS PGothic" charset="0"/>
        </a:defRPr>
      </a:lvl3pPr>
      <a:lvl4pPr marL="1600200" indent="-228600" algn="l" rtl="0" eaLnBrk="0" fontAlgn="base" hangingPunct="0">
        <a:spcBef>
          <a:spcPct val="20000"/>
        </a:spcBef>
        <a:spcAft>
          <a:spcPct val="0"/>
        </a:spcAft>
        <a:buClr>
          <a:schemeClr val="tx2"/>
        </a:buClr>
        <a:buSzPct val="55000"/>
        <a:buFont typeface="Wingdings" panose="05000000000000000000" pitchFamily="2" charset="2"/>
        <a:buChar char="n"/>
        <a:defRPr sz="2000">
          <a:solidFill>
            <a:srgbClr val="800000"/>
          </a:solidFill>
          <a:latin typeface="+mn-lt"/>
          <a:ea typeface="MS PGothic" panose="020B0600070205080204" pitchFamily="34" charset="-128"/>
          <a:cs typeface="MS PGothic" charset="0"/>
        </a:defRPr>
      </a:lvl4pPr>
      <a:lvl5pPr marL="20574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mn-lt"/>
          <a:ea typeface="MS PGothic" panose="020B0600070205080204" pitchFamily="34" charset="-128"/>
          <a:cs typeface="MS PGothic" charset="0"/>
        </a:defRPr>
      </a:lvl5pPr>
      <a:lvl6pPr marL="25146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defRPr>
      </a:lvl6pPr>
      <a:lvl7pPr marL="29718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defRPr>
      </a:lvl7pPr>
      <a:lvl8pPr marL="34290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defRPr>
      </a:lvl8pPr>
      <a:lvl9pPr marL="38862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3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3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png"/></Relationships>
</file>

<file path=ppt/slides/_rels/slide3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28950" y="1516063"/>
            <a:ext cx="3892550" cy="4840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US" altLang="en-US" dirty="0"/>
              <a:t>Query Transformation Example (cont’d.)</a:t>
            </a:r>
          </a:p>
        </p:txBody>
      </p:sp>
      <p:sp>
        <p:nvSpPr>
          <p:cNvPr id="23555"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dirty="0">
                <a:solidFill>
                  <a:srgbClr val="990033"/>
                </a:solidFill>
              </a:rPr>
              <a:t>Slide 19- </a:t>
            </a:r>
            <a:fld id="{6FCC3412-754C-41AC-A9BC-E68514A9BC48}" type="slidenum">
              <a:rPr lang="en-US" altLang="en-US" sz="1400" smtClean="0">
                <a:solidFill>
                  <a:srgbClr val="990033"/>
                </a:solidFill>
              </a:rPr>
              <a:pPr>
                <a:spcBef>
                  <a:spcPct val="0"/>
                </a:spcBef>
                <a:buClrTx/>
                <a:buSzTx/>
                <a:buFontTx/>
                <a:buNone/>
              </a:pPr>
              <a:t>10</a:t>
            </a:fld>
            <a:endParaRPr lang="en-CA" altLang="en-US" sz="1400" dirty="0">
              <a:solidFill>
                <a:srgbClr val="990033"/>
              </a:solidFill>
            </a:endParaRPr>
          </a:p>
        </p:txBody>
      </p:sp>
      <p:sp>
        <p:nvSpPr>
          <p:cNvPr id="23556" name="TextBox 6"/>
          <p:cNvSpPr txBox="1">
            <a:spLocks noChangeArrowheads="1"/>
          </p:cNvSpPr>
          <p:nvPr/>
        </p:nvSpPr>
        <p:spPr bwMode="auto">
          <a:xfrm>
            <a:off x="1219200" y="5715000"/>
            <a:ext cx="70104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600" dirty="0">
                <a:solidFill>
                  <a:schemeClr val="tx1"/>
                </a:solidFill>
              </a:rPr>
              <a:t>Figure 19.2 Steps in converting a query tree during heuristic optimization </a:t>
            </a:r>
          </a:p>
          <a:p>
            <a:pPr>
              <a:spcBef>
                <a:spcPct val="0"/>
              </a:spcBef>
              <a:buClrTx/>
              <a:buSzTx/>
              <a:buFontTx/>
              <a:buNone/>
            </a:pPr>
            <a:r>
              <a:rPr lang="en-US" altLang="en-US" sz="1600" dirty="0">
                <a:solidFill>
                  <a:schemeClr val="tx1"/>
                </a:solidFill>
              </a:rPr>
              <a:t>(b) Moving SELECT operations down the query tree. </a:t>
            </a:r>
          </a:p>
        </p:txBody>
      </p:sp>
      <p:pic>
        <p:nvPicPr>
          <p:cNvPr id="23557" name="Picture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39825" y="1808163"/>
            <a:ext cx="5973763" cy="3563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US" altLang="en-US" dirty="0"/>
              <a:t>Query Transformation Example (cont’d.)</a:t>
            </a:r>
          </a:p>
        </p:txBody>
      </p:sp>
      <p:sp>
        <p:nvSpPr>
          <p:cNvPr id="24579"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dirty="0">
                <a:solidFill>
                  <a:srgbClr val="990033"/>
                </a:solidFill>
              </a:rPr>
              <a:t>Slide 19- </a:t>
            </a:r>
            <a:fld id="{D888FECA-01EC-42D3-8127-9AA36335759C}" type="slidenum">
              <a:rPr lang="en-US" altLang="en-US" sz="1400" smtClean="0">
                <a:solidFill>
                  <a:srgbClr val="990033"/>
                </a:solidFill>
              </a:rPr>
              <a:pPr>
                <a:spcBef>
                  <a:spcPct val="0"/>
                </a:spcBef>
                <a:buClrTx/>
                <a:buSzTx/>
                <a:buFontTx/>
                <a:buNone/>
              </a:pPr>
              <a:t>11</a:t>
            </a:fld>
            <a:endParaRPr lang="en-CA" altLang="en-US" sz="1400" dirty="0">
              <a:solidFill>
                <a:srgbClr val="990033"/>
              </a:solidFill>
            </a:endParaRPr>
          </a:p>
        </p:txBody>
      </p:sp>
      <p:sp>
        <p:nvSpPr>
          <p:cNvPr id="24580" name="TextBox 6"/>
          <p:cNvSpPr txBox="1">
            <a:spLocks noChangeArrowheads="1"/>
          </p:cNvSpPr>
          <p:nvPr/>
        </p:nvSpPr>
        <p:spPr bwMode="auto">
          <a:xfrm>
            <a:off x="1219200" y="5715000"/>
            <a:ext cx="70104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600" dirty="0">
                <a:solidFill>
                  <a:schemeClr val="tx1"/>
                </a:solidFill>
              </a:rPr>
              <a:t>Figure 19.2 Steps in converting a query tree during heuristic optimization </a:t>
            </a:r>
          </a:p>
          <a:p>
            <a:pPr>
              <a:spcBef>
                <a:spcPct val="0"/>
              </a:spcBef>
              <a:buClrTx/>
              <a:buSzTx/>
              <a:buFontTx/>
              <a:buNone/>
            </a:pPr>
            <a:r>
              <a:rPr lang="en-US" altLang="en-US" sz="1600" dirty="0">
                <a:solidFill>
                  <a:schemeClr val="tx1"/>
                </a:solidFill>
              </a:rPr>
              <a:t>(c) Applying the more restrictive SELECT operation first. </a:t>
            </a:r>
          </a:p>
        </p:txBody>
      </p:sp>
      <p:pic>
        <p:nvPicPr>
          <p:cNvPr id="24581"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685925"/>
            <a:ext cx="5648325" cy="3786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US" altLang="en-US" dirty="0"/>
              <a:t>Query Transformation Example (cont’d.)</a:t>
            </a:r>
          </a:p>
        </p:txBody>
      </p:sp>
      <p:sp>
        <p:nvSpPr>
          <p:cNvPr id="25603"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dirty="0">
                <a:solidFill>
                  <a:srgbClr val="990033"/>
                </a:solidFill>
              </a:rPr>
              <a:t>Slide 19- </a:t>
            </a:r>
            <a:fld id="{48F8EB76-DEB3-48FA-96C3-CAC79ACE2BC6}" type="slidenum">
              <a:rPr lang="en-US" altLang="en-US" sz="1400" smtClean="0">
                <a:solidFill>
                  <a:srgbClr val="990033"/>
                </a:solidFill>
              </a:rPr>
              <a:pPr>
                <a:spcBef>
                  <a:spcPct val="0"/>
                </a:spcBef>
                <a:buClrTx/>
                <a:buSzTx/>
                <a:buFontTx/>
                <a:buNone/>
              </a:pPr>
              <a:t>12</a:t>
            </a:fld>
            <a:endParaRPr lang="en-CA" altLang="en-US" sz="1400" dirty="0">
              <a:solidFill>
                <a:srgbClr val="990033"/>
              </a:solidFill>
            </a:endParaRPr>
          </a:p>
        </p:txBody>
      </p:sp>
      <p:sp>
        <p:nvSpPr>
          <p:cNvPr id="25604" name="TextBox 6"/>
          <p:cNvSpPr txBox="1">
            <a:spLocks noChangeArrowheads="1"/>
          </p:cNvSpPr>
          <p:nvPr/>
        </p:nvSpPr>
        <p:spPr bwMode="auto">
          <a:xfrm>
            <a:off x="1219200" y="5715000"/>
            <a:ext cx="70104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600" dirty="0">
                <a:solidFill>
                  <a:schemeClr val="tx1"/>
                </a:solidFill>
              </a:rPr>
              <a:t>Figure 19.2 Steps in converting a query tree during heuristic optimization </a:t>
            </a:r>
          </a:p>
          <a:p>
            <a:pPr>
              <a:spcBef>
                <a:spcPct val="0"/>
              </a:spcBef>
              <a:buClrTx/>
              <a:buSzTx/>
              <a:buFontTx/>
              <a:buNone/>
            </a:pPr>
            <a:r>
              <a:rPr lang="en-US" altLang="en-US" sz="1600" dirty="0">
                <a:solidFill>
                  <a:schemeClr val="tx1"/>
                </a:solidFill>
              </a:rPr>
              <a:t>(d) Replacing CARTESIAN PRODUCT and SELECT with JOIN operations.</a:t>
            </a:r>
          </a:p>
        </p:txBody>
      </p:sp>
      <p:pic>
        <p:nvPicPr>
          <p:cNvPr id="25605"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2428875"/>
            <a:ext cx="5889625" cy="2524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US" altLang="en-US" dirty="0"/>
              <a:t>Query Transformation Example (cont’d.)</a:t>
            </a:r>
          </a:p>
        </p:txBody>
      </p:sp>
      <p:sp>
        <p:nvSpPr>
          <p:cNvPr id="26627"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dirty="0">
                <a:solidFill>
                  <a:srgbClr val="990033"/>
                </a:solidFill>
              </a:rPr>
              <a:t>Slide 19- </a:t>
            </a:r>
            <a:fld id="{620615FB-F6AE-4BD9-BE1E-5F57BC4E1581}" type="slidenum">
              <a:rPr lang="en-US" altLang="en-US" sz="1400" smtClean="0">
                <a:solidFill>
                  <a:srgbClr val="990033"/>
                </a:solidFill>
              </a:rPr>
              <a:pPr>
                <a:spcBef>
                  <a:spcPct val="0"/>
                </a:spcBef>
                <a:buClrTx/>
                <a:buSzTx/>
                <a:buFontTx/>
                <a:buNone/>
              </a:pPr>
              <a:t>13</a:t>
            </a:fld>
            <a:endParaRPr lang="en-CA" altLang="en-US" sz="1400" dirty="0">
              <a:solidFill>
                <a:srgbClr val="990033"/>
              </a:solidFill>
            </a:endParaRPr>
          </a:p>
        </p:txBody>
      </p:sp>
      <p:sp>
        <p:nvSpPr>
          <p:cNvPr id="26628" name="TextBox 6"/>
          <p:cNvSpPr txBox="1">
            <a:spLocks noChangeArrowheads="1"/>
          </p:cNvSpPr>
          <p:nvPr/>
        </p:nvSpPr>
        <p:spPr bwMode="auto">
          <a:xfrm>
            <a:off x="1219200" y="5715000"/>
            <a:ext cx="70104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600" dirty="0">
                <a:solidFill>
                  <a:schemeClr val="tx1"/>
                </a:solidFill>
              </a:rPr>
              <a:t>Figure 19.2 Steps in converting a query tree during heuristic optimization </a:t>
            </a:r>
          </a:p>
          <a:p>
            <a:pPr>
              <a:spcBef>
                <a:spcPct val="0"/>
              </a:spcBef>
              <a:buClrTx/>
              <a:buSzTx/>
              <a:buFontTx/>
              <a:buNone/>
            </a:pPr>
            <a:r>
              <a:rPr lang="en-US" altLang="en-US" sz="1600" dirty="0">
                <a:solidFill>
                  <a:schemeClr val="tx1"/>
                </a:solidFill>
              </a:rPr>
              <a:t>(e) Moving PROJECT operations down the query tree.</a:t>
            </a:r>
          </a:p>
        </p:txBody>
      </p:sp>
      <p:pic>
        <p:nvPicPr>
          <p:cNvPr id="26629"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1849438"/>
            <a:ext cx="6019800" cy="3563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US" altLang="en-US" dirty="0"/>
              <a:t>General Transformation Rules for Rational Algebra Equations</a:t>
            </a:r>
          </a:p>
        </p:txBody>
      </p:sp>
      <p:sp>
        <p:nvSpPr>
          <p:cNvPr id="28675" name="Content Placeholder 2"/>
          <p:cNvSpPr>
            <a:spLocks noGrp="1" noRot="1" noChangeAspect="1" noMove="1" noResize="1" noEditPoints="1" noAdjustHandles="1" noChangeArrowheads="1" noChangeShapeType="1" noTextEdit="1"/>
          </p:cNvSpPr>
          <p:nvPr>
            <p:ph idx="1"/>
          </p:nvPr>
        </p:nvSpPr>
        <p:spPr>
          <a:blipFill>
            <a:blip r:embed="rId2"/>
            <a:stretch>
              <a:fillRect l="-294" t="-1467" r="-2278" b="-800"/>
            </a:stretch>
          </a:blipFill>
          <a:extLst/>
        </p:spPr>
        <p:txBody>
          <a:bodyPr/>
          <a:lstStyle/>
          <a:p>
            <a:r>
              <a:rPr lang="en-US" dirty="0">
                <a:noFill/>
              </a:rPr>
              <a:t> </a:t>
            </a:r>
          </a:p>
        </p:txBody>
      </p:sp>
      <p:sp>
        <p:nvSpPr>
          <p:cNvPr id="27652"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dirty="0">
                <a:solidFill>
                  <a:srgbClr val="990033"/>
                </a:solidFill>
              </a:rPr>
              <a:t>Slide 19- </a:t>
            </a:r>
            <a:fld id="{5BFE063B-04E1-43C0-B94D-F0E46504450A}" type="slidenum">
              <a:rPr lang="en-US" altLang="en-US" sz="1400" smtClean="0">
                <a:solidFill>
                  <a:srgbClr val="990033"/>
                </a:solidFill>
              </a:rPr>
              <a:pPr>
                <a:spcBef>
                  <a:spcPct val="0"/>
                </a:spcBef>
                <a:buClrTx/>
                <a:buSzTx/>
                <a:buFontTx/>
                <a:buNone/>
              </a:pPr>
              <a:t>14</a:t>
            </a:fld>
            <a:endParaRPr lang="en-CA" altLang="en-US" sz="1400" dirty="0">
              <a:solidFill>
                <a:srgbClr val="990033"/>
              </a:solidFill>
            </a:endParaRPr>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r>
              <a:rPr lang="en-US" altLang="en-US" dirty="0"/>
              <a:t>Summary of Heuristics for Algebraic Optimization</a:t>
            </a:r>
          </a:p>
        </p:txBody>
      </p:sp>
      <p:sp>
        <p:nvSpPr>
          <p:cNvPr id="28675" name="Content Placeholder 2"/>
          <p:cNvSpPr>
            <a:spLocks noGrp="1"/>
          </p:cNvSpPr>
          <p:nvPr>
            <p:ph idx="1"/>
          </p:nvPr>
        </p:nvSpPr>
        <p:spPr/>
        <p:txBody>
          <a:bodyPr/>
          <a:lstStyle/>
          <a:p>
            <a:r>
              <a:rPr lang="en-US" altLang="en-US" dirty="0"/>
              <a:t>Apply first the operations that reduce the size of intermediate results</a:t>
            </a:r>
          </a:p>
          <a:p>
            <a:pPr lvl="1"/>
            <a:r>
              <a:rPr lang="en-US" altLang="en-US" dirty="0"/>
              <a:t>Perform SELECT and PROJECT operations as early as possible to reduce the number of tuples and attributes</a:t>
            </a:r>
          </a:p>
          <a:p>
            <a:pPr lvl="1"/>
            <a:r>
              <a:rPr lang="en-US" altLang="en-US" dirty="0"/>
              <a:t>The SELECT and JOIN operations that are most restrictive should be executed before other similar operations</a:t>
            </a:r>
          </a:p>
        </p:txBody>
      </p:sp>
      <p:sp>
        <p:nvSpPr>
          <p:cNvPr id="2867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dirty="0">
                <a:solidFill>
                  <a:srgbClr val="990033"/>
                </a:solidFill>
              </a:rPr>
              <a:t>Slide 19- </a:t>
            </a:r>
            <a:fld id="{5BEBEA81-00C7-4717-9C34-AC7A34B987E9}" type="slidenum">
              <a:rPr lang="en-US" altLang="en-US" sz="1400" smtClean="0">
                <a:solidFill>
                  <a:srgbClr val="990033"/>
                </a:solidFill>
              </a:rPr>
              <a:pPr>
                <a:spcBef>
                  <a:spcPct val="0"/>
                </a:spcBef>
                <a:buClrTx/>
                <a:buSzTx/>
                <a:buFontTx/>
                <a:buNone/>
              </a:pPr>
              <a:t>15</a:t>
            </a:fld>
            <a:endParaRPr lang="en-CA" altLang="en-US" sz="1400" dirty="0">
              <a:solidFill>
                <a:srgbClr val="990033"/>
              </a:solidFill>
            </a:endParaRPr>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228600" y="303213"/>
            <a:ext cx="7620000" cy="1068387"/>
          </a:xfrm>
        </p:spPr>
        <p:txBody>
          <a:bodyPr/>
          <a:lstStyle/>
          <a:p>
            <a:r>
              <a:rPr lang="en-US" altLang="en-US" dirty="0"/>
              <a:t>19.2 Choice of Query Execution Plans</a:t>
            </a:r>
          </a:p>
        </p:txBody>
      </p:sp>
      <p:sp>
        <p:nvSpPr>
          <p:cNvPr id="29699" name="Content Placeholder 2"/>
          <p:cNvSpPr>
            <a:spLocks noGrp="1"/>
          </p:cNvSpPr>
          <p:nvPr>
            <p:ph idx="1"/>
          </p:nvPr>
        </p:nvSpPr>
        <p:spPr/>
        <p:txBody>
          <a:bodyPr/>
          <a:lstStyle/>
          <a:p>
            <a:r>
              <a:rPr lang="en-US" altLang="en-US" dirty="0"/>
              <a:t>Materialized evaluation</a:t>
            </a:r>
          </a:p>
          <a:p>
            <a:pPr lvl="1"/>
            <a:r>
              <a:rPr lang="en-US" altLang="en-US" dirty="0"/>
              <a:t>Result of an operation stored as temporary relation</a:t>
            </a:r>
          </a:p>
          <a:p>
            <a:r>
              <a:rPr lang="en-US" altLang="en-US" dirty="0"/>
              <a:t>Pipelined evaluation</a:t>
            </a:r>
          </a:p>
          <a:p>
            <a:pPr lvl="1"/>
            <a:r>
              <a:rPr lang="en-US" altLang="en-US" dirty="0"/>
              <a:t>Operation results forwarded directly to the next operation in the query sequence</a:t>
            </a:r>
          </a:p>
        </p:txBody>
      </p:sp>
      <p:sp>
        <p:nvSpPr>
          <p:cNvPr id="2970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dirty="0">
                <a:solidFill>
                  <a:srgbClr val="990033"/>
                </a:solidFill>
              </a:rPr>
              <a:t>Slide 19- </a:t>
            </a:r>
            <a:fld id="{4EDC51CC-AA98-4677-A4A3-8DC9BA489AD2}" type="slidenum">
              <a:rPr lang="en-US" altLang="en-US" sz="1400" smtClean="0">
                <a:solidFill>
                  <a:srgbClr val="990033"/>
                </a:solidFill>
              </a:rPr>
              <a:pPr>
                <a:spcBef>
                  <a:spcPct val="0"/>
                </a:spcBef>
                <a:buClrTx/>
                <a:buSzTx/>
                <a:buFontTx/>
                <a:buNone/>
              </a:pPr>
              <a:t>16</a:t>
            </a:fld>
            <a:endParaRPr lang="en-CA" altLang="en-US" sz="1400" dirty="0">
              <a:solidFill>
                <a:srgbClr val="990033"/>
              </a:solidFill>
            </a:endParaRPr>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a:xfrm>
            <a:off x="228600" y="303213"/>
            <a:ext cx="7620000" cy="1068387"/>
          </a:xfrm>
        </p:spPr>
        <p:txBody>
          <a:bodyPr/>
          <a:lstStyle/>
          <a:p>
            <a:r>
              <a:rPr lang="en-US" altLang="en-US" dirty="0"/>
              <a:t>Nested Subquery Optimization</a:t>
            </a:r>
          </a:p>
        </p:txBody>
      </p:sp>
      <p:sp>
        <p:nvSpPr>
          <p:cNvPr id="30723" name="Content Placeholder 2"/>
          <p:cNvSpPr>
            <a:spLocks noGrp="1"/>
          </p:cNvSpPr>
          <p:nvPr>
            <p:ph idx="1"/>
          </p:nvPr>
        </p:nvSpPr>
        <p:spPr/>
        <p:txBody>
          <a:bodyPr/>
          <a:lstStyle/>
          <a:p>
            <a:r>
              <a:rPr lang="en-US" altLang="en-US" dirty="0"/>
              <a:t>Unnesting</a:t>
            </a:r>
          </a:p>
          <a:p>
            <a:pPr lvl="1"/>
            <a:r>
              <a:rPr lang="en-US" altLang="en-US" dirty="0"/>
              <a:t>Process of removing the nested query and converting the inner and outer query into one block</a:t>
            </a:r>
          </a:p>
          <a:p>
            <a:r>
              <a:rPr lang="en-US" altLang="en-US" dirty="0"/>
              <a:t>Queries involving a nested subquery connected by IN or ANY connector can always be converted into a single block query</a:t>
            </a:r>
          </a:p>
          <a:p>
            <a:r>
              <a:rPr lang="en-US" altLang="en-US" dirty="0"/>
              <a:t>Alternate technique</a:t>
            </a:r>
          </a:p>
          <a:p>
            <a:pPr lvl="1"/>
            <a:r>
              <a:rPr lang="en-US" altLang="en-US" dirty="0"/>
              <a:t>Creating temporary result tables from subqueries and using them in joins</a:t>
            </a:r>
          </a:p>
        </p:txBody>
      </p:sp>
      <p:sp>
        <p:nvSpPr>
          <p:cNvPr id="3072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dirty="0">
                <a:solidFill>
                  <a:srgbClr val="990033"/>
                </a:solidFill>
              </a:rPr>
              <a:t>Slide 19- </a:t>
            </a:r>
            <a:fld id="{355B1CAA-60B5-4EA0-BDA7-929A85368C1E}" type="slidenum">
              <a:rPr lang="en-US" altLang="en-US" sz="1400" smtClean="0">
                <a:solidFill>
                  <a:srgbClr val="990033"/>
                </a:solidFill>
              </a:rPr>
              <a:pPr>
                <a:spcBef>
                  <a:spcPct val="0"/>
                </a:spcBef>
                <a:buClrTx/>
                <a:buSzTx/>
                <a:buFontTx/>
                <a:buNone/>
              </a:pPr>
              <a:t>17</a:t>
            </a:fld>
            <a:endParaRPr lang="en-CA" altLang="en-US" sz="1400" dirty="0">
              <a:solidFill>
                <a:srgbClr val="990033"/>
              </a:solidFill>
            </a:endParaRPr>
          </a:p>
        </p:txBody>
      </p:sp>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a:xfrm>
            <a:off x="228600" y="303213"/>
            <a:ext cx="7620000" cy="1068387"/>
          </a:xfrm>
        </p:spPr>
        <p:txBody>
          <a:bodyPr/>
          <a:lstStyle/>
          <a:p>
            <a:r>
              <a:rPr lang="en-US" altLang="en-US" dirty="0"/>
              <a:t>Subquery (View) Merging Transformation</a:t>
            </a:r>
          </a:p>
        </p:txBody>
      </p:sp>
      <p:sp>
        <p:nvSpPr>
          <p:cNvPr id="31747" name="Content Placeholder 2"/>
          <p:cNvSpPr>
            <a:spLocks noGrp="1"/>
          </p:cNvSpPr>
          <p:nvPr>
            <p:ph idx="1"/>
          </p:nvPr>
        </p:nvSpPr>
        <p:spPr/>
        <p:txBody>
          <a:bodyPr/>
          <a:lstStyle/>
          <a:p>
            <a:r>
              <a:rPr lang="en-US" altLang="en-US" dirty="0"/>
              <a:t>Inline view</a:t>
            </a:r>
          </a:p>
          <a:p>
            <a:pPr lvl="1"/>
            <a:r>
              <a:rPr lang="en-US" altLang="en-US" dirty="0"/>
              <a:t>FROM clause subquery</a:t>
            </a:r>
          </a:p>
          <a:p>
            <a:r>
              <a:rPr lang="en-US" altLang="en-US" dirty="0"/>
              <a:t>View merging operation</a:t>
            </a:r>
          </a:p>
          <a:p>
            <a:pPr lvl="1"/>
            <a:r>
              <a:rPr lang="en-US" altLang="en-US" dirty="0"/>
              <a:t>Merges the tables in the view with the tables from the outer query block</a:t>
            </a:r>
          </a:p>
          <a:p>
            <a:pPr lvl="1"/>
            <a:r>
              <a:rPr lang="en-US" altLang="en-US" dirty="0"/>
              <a:t>Views containing select-project-join operations are considered simple views</a:t>
            </a:r>
          </a:p>
          <a:p>
            <a:pPr lvl="2"/>
            <a:r>
              <a:rPr lang="en-US" altLang="en-US" dirty="0"/>
              <a:t>Can always be subjected to this type of view-merging</a:t>
            </a:r>
          </a:p>
        </p:txBody>
      </p:sp>
      <p:sp>
        <p:nvSpPr>
          <p:cNvPr id="3174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dirty="0">
                <a:solidFill>
                  <a:srgbClr val="990033"/>
                </a:solidFill>
              </a:rPr>
              <a:t>Slide 19- </a:t>
            </a:r>
            <a:fld id="{8416A620-60E4-4F39-8FA7-96F80913E046}" type="slidenum">
              <a:rPr lang="en-US" altLang="en-US" sz="1400" smtClean="0">
                <a:solidFill>
                  <a:srgbClr val="990033"/>
                </a:solidFill>
              </a:rPr>
              <a:pPr>
                <a:spcBef>
                  <a:spcPct val="0"/>
                </a:spcBef>
                <a:buClrTx/>
                <a:buSzTx/>
                <a:buFontTx/>
                <a:buNone/>
              </a:pPr>
              <a:t>18</a:t>
            </a:fld>
            <a:endParaRPr lang="en-CA" altLang="en-US" sz="1400" dirty="0">
              <a:solidFill>
                <a:srgbClr val="990033"/>
              </a:solidFill>
            </a:endParaRPr>
          </a:p>
        </p:txBody>
      </p:sp>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a:xfrm>
            <a:off x="228600" y="303213"/>
            <a:ext cx="7620000" cy="1068387"/>
          </a:xfrm>
        </p:spPr>
        <p:txBody>
          <a:bodyPr/>
          <a:lstStyle/>
          <a:p>
            <a:r>
              <a:rPr lang="en-US" altLang="en-US" dirty="0"/>
              <a:t>Subquery (View) Merging </a:t>
            </a:r>
            <a:r>
              <a:rPr lang="en-US" altLang="en-US" dirty="0" smtClean="0"/>
              <a:t>Transformation (cont’d.)</a:t>
            </a:r>
            <a:endParaRPr lang="en-US" altLang="en-US" dirty="0"/>
          </a:p>
        </p:txBody>
      </p:sp>
      <p:sp>
        <p:nvSpPr>
          <p:cNvPr id="32771" name="Content Placeholder 2"/>
          <p:cNvSpPr>
            <a:spLocks noGrp="1"/>
          </p:cNvSpPr>
          <p:nvPr>
            <p:ph idx="1"/>
          </p:nvPr>
        </p:nvSpPr>
        <p:spPr/>
        <p:txBody>
          <a:bodyPr/>
          <a:lstStyle/>
          <a:p>
            <a:r>
              <a:rPr lang="en-US" altLang="en-US" dirty="0"/>
              <a:t>Group-By view-merging</a:t>
            </a:r>
          </a:p>
          <a:p>
            <a:pPr lvl="1"/>
            <a:r>
              <a:rPr lang="en-US" altLang="en-US" dirty="0"/>
              <a:t>Delaying the Group By operation after performing joins may reduce the data subjected to grouping in case the joins have low join selectivity</a:t>
            </a:r>
          </a:p>
          <a:p>
            <a:pPr lvl="1"/>
            <a:r>
              <a:rPr lang="en-US" altLang="en-US" dirty="0"/>
              <a:t>Alternately, performing Group By early may reduce the amount of data subjected to subsequent joins</a:t>
            </a:r>
          </a:p>
          <a:p>
            <a:pPr lvl="1"/>
            <a:r>
              <a:rPr lang="en-US" altLang="en-US" dirty="0"/>
              <a:t>Optimizer determines whether to merge GROUP-BY views based on estimated costs</a:t>
            </a:r>
          </a:p>
        </p:txBody>
      </p:sp>
      <p:sp>
        <p:nvSpPr>
          <p:cNvPr id="32772"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dirty="0">
                <a:solidFill>
                  <a:srgbClr val="990033"/>
                </a:solidFill>
              </a:rPr>
              <a:t>Slide 19- </a:t>
            </a:r>
            <a:fld id="{F60FE241-A7FE-4517-950C-9191FC1E3DDD}" type="slidenum">
              <a:rPr lang="en-US" altLang="en-US" sz="1400" smtClean="0">
                <a:solidFill>
                  <a:srgbClr val="990033"/>
                </a:solidFill>
              </a:rPr>
              <a:pPr>
                <a:spcBef>
                  <a:spcPct val="0"/>
                </a:spcBef>
                <a:buClrTx/>
                <a:buSzTx/>
                <a:buFontTx/>
                <a:buNone/>
              </a:pPr>
              <a:t>19</a:t>
            </a:fld>
            <a:endParaRPr lang="en-CA" altLang="en-US" sz="1400" dirty="0">
              <a:solidFill>
                <a:srgbClr val="990033"/>
              </a:solidFill>
            </a:endParaRP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ubtitle 2"/>
          <p:cNvSpPr>
            <a:spLocks noGrp="1"/>
          </p:cNvSpPr>
          <p:nvPr>
            <p:ph idx="1"/>
          </p:nvPr>
        </p:nvSpPr>
        <p:spPr/>
        <p:txBody>
          <a:bodyPr/>
          <a:lstStyle/>
          <a:p>
            <a:pPr marL="0" indent="0" algn="ctr">
              <a:buFont typeface="Wingdings" panose="05000000000000000000" pitchFamily="2" charset="2"/>
              <a:buNone/>
            </a:pPr>
            <a:endParaRPr lang="en-US" altLang="en-US" b="1" dirty="0"/>
          </a:p>
          <a:p>
            <a:pPr marL="0" indent="0" algn="ctr">
              <a:buFont typeface="Wingdings" panose="05000000000000000000" pitchFamily="2" charset="2"/>
              <a:buNone/>
            </a:pPr>
            <a:endParaRPr lang="en-US" altLang="en-US" b="1" dirty="0"/>
          </a:p>
          <a:p>
            <a:pPr marL="0" indent="0" algn="ctr">
              <a:buFont typeface="Wingdings" panose="05000000000000000000" pitchFamily="2" charset="2"/>
              <a:buNone/>
            </a:pPr>
            <a:r>
              <a:rPr lang="en-US" altLang="en-US" sz="3200" b="1" dirty="0"/>
              <a:t>CHAPTER 19</a:t>
            </a:r>
          </a:p>
          <a:p>
            <a:pPr marL="0" indent="0" algn="ctr">
              <a:buFont typeface="Wingdings" panose="05000000000000000000" pitchFamily="2" charset="2"/>
              <a:buNone/>
            </a:pPr>
            <a:endParaRPr lang="en-US" altLang="en-US" b="1" dirty="0"/>
          </a:p>
          <a:p>
            <a:pPr marL="0" indent="0" algn="ctr">
              <a:buFont typeface="Wingdings" panose="05000000000000000000" pitchFamily="2" charset="2"/>
              <a:buNone/>
            </a:pPr>
            <a:r>
              <a:rPr lang="en-US" altLang="en-US" sz="3600" b="1" dirty="0"/>
              <a:t>Query Optimization</a:t>
            </a: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r>
              <a:rPr lang="en-US" altLang="en-US" dirty="0"/>
              <a:t>Materialized Views</a:t>
            </a:r>
          </a:p>
        </p:txBody>
      </p:sp>
      <p:sp>
        <p:nvSpPr>
          <p:cNvPr id="33795" name="Content Placeholder 2"/>
          <p:cNvSpPr>
            <a:spLocks noGrp="1"/>
          </p:cNvSpPr>
          <p:nvPr>
            <p:ph idx="1"/>
          </p:nvPr>
        </p:nvSpPr>
        <p:spPr/>
        <p:txBody>
          <a:bodyPr/>
          <a:lstStyle/>
          <a:p>
            <a:r>
              <a:rPr lang="en-US" altLang="en-US" dirty="0"/>
              <a:t>View defined in database as a query</a:t>
            </a:r>
          </a:p>
          <a:p>
            <a:pPr lvl="1"/>
            <a:r>
              <a:rPr lang="en-US" altLang="en-US" dirty="0"/>
              <a:t>Materialized view stores results of that query</a:t>
            </a:r>
          </a:p>
          <a:p>
            <a:pPr lvl="2"/>
            <a:r>
              <a:rPr lang="en-US" altLang="en-US" dirty="0"/>
              <a:t>May be stored temporarily or permanently</a:t>
            </a:r>
          </a:p>
          <a:p>
            <a:r>
              <a:rPr lang="en-US" altLang="en-US" dirty="0"/>
              <a:t>Optimization technique</a:t>
            </a:r>
          </a:p>
          <a:p>
            <a:pPr lvl="1"/>
            <a:r>
              <a:rPr lang="en-US" altLang="en-US" dirty="0"/>
              <a:t>Using materialized views to avoid some of the computation involved in the query</a:t>
            </a:r>
          </a:p>
          <a:p>
            <a:pPr lvl="1"/>
            <a:r>
              <a:rPr lang="en-US" altLang="en-US" dirty="0"/>
              <a:t>Easier to read it when needed than recompute from scratch</a:t>
            </a:r>
          </a:p>
        </p:txBody>
      </p:sp>
      <p:sp>
        <p:nvSpPr>
          <p:cNvPr id="3379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dirty="0">
                <a:solidFill>
                  <a:srgbClr val="990033"/>
                </a:solidFill>
              </a:rPr>
              <a:t>Slide 19- </a:t>
            </a:r>
            <a:fld id="{E322C04F-740B-4100-84F6-4A1929B5F9AC}" type="slidenum">
              <a:rPr lang="en-US" altLang="en-US" sz="1400" smtClean="0">
                <a:solidFill>
                  <a:srgbClr val="990033"/>
                </a:solidFill>
              </a:rPr>
              <a:pPr>
                <a:spcBef>
                  <a:spcPct val="0"/>
                </a:spcBef>
                <a:buClrTx/>
                <a:buSzTx/>
                <a:buFontTx/>
                <a:buNone/>
              </a:pPr>
              <a:t>20</a:t>
            </a:fld>
            <a:endParaRPr lang="en-CA" altLang="en-US" sz="1400" dirty="0">
              <a:solidFill>
                <a:srgbClr val="990033"/>
              </a:solidFill>
            </a:endParaRPr>
          </a:p>
        </p:txBody>
      </p:sp>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r>
              <a:rPr lang="en-US" altLang="en-US" dirty="0"/>
              <a:t>Incremental View Maintenance</a:t>
            </a:r>
          </a:p>
        </p:txBody>
      </p:sp>
      <p:sp>
        <p:nvSpPr>
          <p:cNvPr id="34819" name="Content Placeholder 2"/>
          <p:cNvSpPr>
            <a:spLocks noGrp="1"/>
          </p:cNvSpPr>
          <p:nvPr>
            <p:ph idx="1"/>
          </p:nvPr>
        </p:nvSpPr>
        <p:spPr/>
        <p:txBody>
          <a:bodyPr/>
          <a:lstStyle/>
          <a:p>
            <a:r>
              <a:rPr lang="en-US" altLang="en-US" dirty="0"/>
              <a:t>Update view incrementally by accounting for changes that occurred since last update</a:t>
            </a:r>
          </a:p>
          <a:p>
            <a:pPr lvl="1"/>
            <a:r>
              <a:rPr lang="en-US" altLang="en-US" dirty="0"/>
              <a:t>Join</a:t>
            </a:r>
          </a:p>
          <a:p>
            <a:pPr lvl="1"/>
            <a:r>
              <a:rPr lang="en-US" altLang="en-US" dirty="0"/>
              <a:t>Selection</a:t>
            </a:r>
          </a:p>
          <a:p>
            <a:pPr lvl="1"/>
            <a:r>
              <a:rPr lang="en-US" altLang="en-US" dirty="0"/>
              <a:t>Projection</a:t>
            </a:r>
          </a:p>
          <a:p>
            <a:pPr lvl="1"/>
            <a:r>
              <a:rPr lang="en-US" altLang="en-US" dirty="0"/>
              <a:t>Intersection</a:t>
            </a:r>
          </a:p>
          <a:p>
            <a:pPr lvl="1"/>
            <a:r>
              <a:rPr lang="en-US" altLang="en-US" dirty="0"/>
              <a:t>Aggregation</a:t>
            </a:r>
          </a:p>
        </p:txBody>
      </p:sp>
      <p:sp>
        <p:nvSpPr>
          <p:cNvPr id="3482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dirty="0">
                <a:solidFill>
                  <a:srgbClr val="990033"/>
                </a:solidFill>
              </a:rPr>
              <a:t>Slide 19- </a:t>
            </a:r>
            <a:fld id="{A15D020D-256D-44ED-B305-C4A0F9E65940}" type="slidenum">
              <a:rPr lang="en-US" altLang="en-US" sz="1400" smtClean="0">
                <a:solidFill>
                  <a:srgbClr val="990033"/>
                </a:solidFill>
              </a:rPr>
              <a:pPr>
                <a:spcBef>
                  <a:spcPct val="0"/>
                </a:spcBef>
                <a:buClrTx/>
                <a:buSzTx/>
                <a:buFontTx/>
                <a:buNone/>
              </a:pPr>
              <a:t>21</a:t>
            </a:fld>
            <a:endParaRPr lang="en-CA" altLang="en-US" sz="1400" dirty="0">
              <a:solidFill>
                <a:srgbClr val="990033"/>
              </a:solidFill>
            </a:endParaRPr>
          </a:p>
        </p:txBody>
      </p:sp>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r>
              <a:rPr lang="en-US" altLang="en-US" dirty="0"/>
              <a:t>19.3 Use of Selectives in Cost-Based Optimization</a:t>
            </a:r>
          </a:p>
        </p:txBody>
      </p:sp>
      <p:sp>
        <p:nvSpPr>
          <p:cNvPr id="35843" name="Content Placeholder 2"/>
          <p:cNvSpPr>
            <a:spLocks noGrp="1"/>
          </p:cNvSpPr>
          <p:nvPr>
            <p:ph idx="1"/>
          </p:nvPr>
        </p:nvSpPr>
        <p:spPr/>
        <p:txBody>
          <a:bodyPr/>
          <a:lstStyle/>
          <a:p>
            <a:r>
              <a:rPr lang="en-US" altLang="en-US" dirty="0"/>
              <a:t>Query optimizer estimates and compares costs of query execution using different strategies</a:t>
            </a:r>
          </a:p>
          <a:p>
            <a:pPr lvl="1"/>
            <a:r>
              <a:rPr lang="en-US" altLang="en-US" dirty="0"/>
              <a:t>Chooses lowest cost estimate strategy</a:t>
            </a:r>
          </a:p>
          <a:p>
            <a:pPr lvl="1"/>
            <a:r>
              <a:rPr lang="en-US" altLang="en-US" dirty="0"/>
              <a:t>Process suited to compiled queries</a:t>
            </a:r>
          </a:p>
          <a:p>
            <a:r>
              <a:rPr lang="en-US" altLang="en-US" dirty="0"/>
              <a:t>Interpreted queries</a:t>
            </a:r>
          </a:p>
          <a:p>
            <a:pPr lvl="1"/>
            <a:r>
              <a:rPr lang="en-US" altLang="en-US" dirty="0"/>
              <a:t>Entire process occurs at runtime</a:t>
            </a:r>
          </a:p>
          <a:p>
            <a:pPr lvl="1"/>
            <a:r>
              <a:rPr lang="en-US" altLang="en-US" dirty="0"/>
              <a:t>Cost estimate may slow down response time</a:t>
            </a:r>
          </a:p>
        </p:txBody>
      </p:sp>
      <p:sp>
        <p:nvSpPr>
          <p:cNvPr id="3584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dirty="0">
                <a:solidFill>
                  <a:srgbClr val="990033"/>
                </a:solidFill>
              </a:rPr>
              <a:t>Slide 19- </a:t>
            </a:r>
            <a:fld id="{CF1E3B81-8ABF-4ECD-8EE2-4374F00A4DBE}" type="slidenum">
              <a:rPr lang="en-US" altLang="en-US" sz="1400" smtClean="0">
                <a:solidFill>
                  <a:srgbClr val="990033"/>
                </a:solidFill>
              </a:rPr>
              <a:pPr>
                <a:spcBef>
                  <a:spcPct val="0"/>
                </a:spcBef>
                <a:buClrTx/>
                <a:buSzTx/>
                <a:buFontTx/>
                <a:buNone/>
              </a:pPr>
              <a:t>22</a:t>
            </a:fld>
            <a:endParaRPr lang="en-CA" altLang="en-US" sz="1400" dirty="0">
              <a:solidFill>
                <a:srgbClr val="990033"/>
              </a:solidFill>
            </a:endParaRPr>
          </a:p>
        </p:txBody>
      </p:sp>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lstStyle/>
          <a:p>
            <a:r>
              <a:rPr lang="en-US" altLang="en-US" dirty="0"/>
              <a:t>Use of Selectives in Cost-Based Optimization (cont’d.)</a:t>
            </a:r>
          </a:p>
        </p:txBody>
      </p:sp>
      <p:sp>
        <p:nvSpPr>
          <p:cNvPr id="36867" name="Content Placeholder 2"/>
          <p:cNvSpPr>
            <a:spLocks noGrp="1"/>
          </p:cNvSpPr>
          <p:nvPr>
            <p:ph idx="1"/>
          </p:nvPr>
        </p:nvSpPr>
        <p:spPr/>
        <p:txBody>
          <a:bodyPr/>
          <a:lstStyle/>
          <a:p>
            <a:r>
              <a:rPr lang="en-US" altLang="en-US" dirty="0"/>
              <a:t>Cost-based query optimization approach</a:t>
            </a:r>
          </a:p>
          <a:p>
            <a:pPr lvl="1"/>
            <a:r>
              <a:rPr lang="en-US" altLang="en-US" dirty="0"/>
              <a:t>For a given query subexpression, multiple equivalence rules may apply</a:t>
            </a:r>
          </a:p>
          <a:p>
            <a:pPr lvl="1"/>
            <a:r>
              <a:rPr lang="en-US" altLang="en-US" dirty="0"/>
              <a:t>Quantitative measure for evaluating alternatives</a:t>
            </a:r>
          </a:p>
          <a:p>
            <a:pPr lvl="2"/>
            <a:r>
              <a:rPr lang="en-US" altLang="en-US" dirty="0"/>
              <a:t>Cost metric includes space and time requirements</a:t>
            </a:r>
          </a:p>
          <a:p>
            <a:pPr lvl="1"/>
            <a:r>
              <a:rPr lang="en-US" altLang="en-US" dirty="0"/>
              <a:t>Design appropriate search strategies by keeping cheapest alternatives and pruning costlier alternatives</a:t>
            </a:r>
          </a:p>
          <a:p>
            <a:pPr lvl="1"/>
            <a:r>
              <a:rPr lang="en-US" altLang="en-US" dirty="0"/>
              <a:t>Scope of query optimization is a query block</a:t>
            </a:r>
          </a:p>
          <a:p>
            <a:pPr lvl="2"/>
            <a:r>
              <a:rPr lang="en-US" altLang="en-US" dirty="0"/>
              <a:t>Global query optimization involves multiple query blocks</a:t>
            </a:r>
          </a:p>
        </p:txBody>
      </p:sp>
      <p:sp>
        <p:nvSpPr>
          <p:cNvPr id="3686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dirty="0">
                <a:solidFill>
                  <a:srgbClr val="990033"/>
                </a:solidFill>
              </a:rPr>
              <a:t>Slide 19- </a:t>
            </a:r>
            <a:fld id="{7AF3E7CF-A42B-4E12-A588-EC6AF2D71010}" type="slidenum">
              <a:rPr lang="en-US" altLang="en-US" sz="1400" smtClean="0">
                <a:solidFill>
                  <a:srgbClr val="990033"/>
                </a:solidFill>
              </a:rPr>
              <a:pPr>
                <a:spcBef>
                  <a:spcPct val="0"/>
                </a:spcBef>
                <a:buClrTx/>
                <a:buSzTx/>
                <a:buFontTx/>
                <a:buNone/>
              </a:pPr>
              <a:t>23</a:t>
            </a:fld>
            <a:endParaRPr lang="en-CA" altLang="en-US" sz="1400" dirty="0">
              <a:solidFill>
                <a:srgbClr val="990033"/>
              </a:solidFill>
            </a:endParaRPr>
          </a:p>
        </p:txBody>
      </p:sp>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lstStyle/>
          <a:p>
            <a:r>
              <a:rPr lang="en-US" altLang="en-US" dirty="0"/>
              <a:t>Use of Selectives in Cost-Based Optimization (cont’d.)</a:t>
            </a:r>
          </a:p>
        </p:txBody>
      </p:sp>
      <p:sp>
        <p:nvSpPr>
          <p:cNvPr id="37891" name="Content Placeholder 2"/>
          <p:cNvSpPr>
            <a:spLocks noGrp="1"/>
          </p:cNvSpPr>
          <p:nvPr>
            <p:ph idx="1"/>
          </p:nvPr>
        </p:nvSpPr>
        <p:spPr/>
        <p:txBody>
          <a:bodyPr/>
          <a:lstStyle/>
          <a:p>
            <a:r>
              <a:rPr lang="en-US" altLang="en-US" dirty="0"/>
              <a:t>Cost components for query execution</a:t>
            </a:r>
          </a:p>
          <a:p>
            <a:pPr lvl="1"/>
            <a:r>
              <a:rPr lang="en-US" altLang="en-US" dirty="0"/>
              <a:t>Access cost to secondary storage</a:t>
            </a:r>
          </a:p>
          <a:p>
            <a:pPr lvl="1"/>
            <a:r>
              <a:rPr lang="en-US" altLang="en-US" dirty="0"/>
              <a:t>Disk storage cost</a:t>
            </a:r>
          </a:p>
          <a:p>
            <a:pPr lvl="1"/>
            <a:r>
              <a:rPr lang="en-US" altLang="en-US" dirty="0"/>
              <a:t>Computation cost</a:t>
            </a:r>
          </a:p>
          <a:p>
            <a:pPr lvl="1"/>
            <a:r>
              <a:rPr lang="en-US" altLang="en-US" dirty="0"/>
              <a:t>Memory usage cost</a:t>
            </a:r>
          </a:p>
          <a:p>
            <a:pPr lvl="1"/>
            <a:r>
              <a:rPr lang="en-US" altLang="en-US" dirty="0"/>
              <a:t>Communication cost</a:t>
            </a:r>
          </a:p>
        </p:txBody>
      </p:sp>
      <p:sp>
        <p:nvSpPr>
          <p:cNvPr id="37892"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dirty="0">
                <a:solidFill>
                  <a:srgbClr val="990033"/>
                </a:solidFill>
              </a:rPr>
              <a:t>Slide 19- </a:t>
            </a:r>
            <a:fld id="{5A232E78-A8AA-4ECA-8021-C04F2DF22C0B}" type="slidenum">
              <a:rPr lang="en-US" altLang="en-US" sz="1400" smtClean="0">
                <a:solidFill>
                  <a:srgbClr val="990033"/>
                </a:solidFill>
              </a:rPr>
              <a:pPr>
                <a:spcBef>
                  <a:spcPct val="0"/>
                </a:spcBef>
                <a:buClrTx/>
                <a:buSzTx/>
                <a:buFontTx/>
                <a:buNone/>
              </a:pPr>
              <a:t>24</a:t>
            </a:fld>
            <a:endParaRPr lang="en-CA" altLang="en-US" sz="1400" dirty="0">
              <a:solidFill>
                <a:srgbClr val="990033"/>
              </a:solidFill>
            </a:endParaRPr>
          </a:p>
        </p:txBody>
      </p:sp>
    </p:spTree>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r>
              <a:rPr lang="en-US" altLang="en-US" dirty="0"/>
              <a:t>Catalog Information Used in Cost Functions</a:t>
            </a:r>
          </a:p>
        </p:txBody>
      </p:sp>
      <p:sp>
        <p:nvSpPr>
          <p:cNvPr id="38915" name="Content Placeholder 2"/>
          <p:cNvSpPr>
            <a:spLocks noGrp="1"/>
          </p:cNvSpPr>
          <p:nvPr>
            <p:ph idx="1"/>
          </p:nvPr>
        </p:nvSpPr>
        <p:spPr/>
        <p:txBody>
          <a:bodyPr/>
          <a:lstStyle/>
          <a:p>
            <a:r>
              <a:rPr lang="en-US" altLang="en-US" dirty="0"/>
              <a:t>Information stored in DBMS catalog and used by optimizer</a:t>
            </a:r>
          </a:p>
          <a:p>
            <a:pPr lvl="1"/>
            <a:r>
              <a:rPr lang="en-US" altLang="en-US" dirty="0"/>
              <a:t>File size</a:t>
            </a:r>
          </a:p>
          <a:p>
            <a:pPr lvl="1"/>
            <a:r>
              <a:rPr lang="en-US" altLang="en-US" dirty="0"/>
              <a:t>Organization</a:t>
            </a:r>
          </a:p>
          <a:p>
            <a:pPr lvl="1"/>
            <a:r>
              <a:rPr lang="en-US" altLang="en-US" dirty="0"/>
              <a:t>Number of levels of each multilevel index</a:t>
            </a:r>
          </a:p>
          <a:p>
            <a:pPr lvl="1"/>
            <a:r>
              <a:rPr lang="en-US" altLang="en-US" dirty="0"/>
              <a:t>Number of distinct values of an attribute</a:t>
            </a:r>
          </a:p>
          <a:p>
            <a:pPr lvl="1"/>
            <a:r>
              <a:rPr lang="en-US" altLang="en-US" dirty="0"/>
              <a:t>Attribute selectivity</a:t>
            </a:r>
          </a:p>
          <a:p>
            <a:pPr lvl="2"/>
            <a:r>
              <a:rPr lang="en-US" altLang="en-US" dirty="0"/>
              <a:t>Allows calculation of selection cardinality</a:t>
            </a:r>
          </a:p>
          <a:p>
            <a:pPr lvl="3"/>
            <a:r>
              <a:rPr lang="en-US" altLang="en-US" dirty="0"/>
              <a:t>Average number of records that satisfy equality selection condition on that attribute</a:t>
            </a:r>
          </a:p>
        </p:txBody>
      </p:sp>
      <p:sp>
        <p:nvSpPr>
          <p:cNvPr id="3891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dirty="0">
                <a:solidFill>
                  <a:srgbClr val="990033"/>
                </a:solidFill>
              </a:rPr>
              <a:t>Slide 19- </a:t>
            </a:r>
            <a:fld id="{6BF195B8-D70F-43E1-9FF2-AFD27B8AA537}" type="slidenum">
              <a:rPr lang="en-US" altLang="en-US" sz="1400" smtClean="0">
                <a:solidFill>
                  <a:srgbClr val="990033"/>
                </a:solidFill>
              </a:rPr>
              <a:pPr>
                <a:spcBef>
                  <a:spcPct val="0"/>
                </a:spcBef>
                <a:buClrTx/>
                <a:buSzTx/>
                <a:buFontTx/>
                <a:buNone/>
              </a:pPr>
              <a:t>25</a:t>
            </a:fld>
            <a:endParaRPr lang="en-CA" altLang="en-US" sz="1400" dirty="0">
              <a:solidFill>
                <a:srgbClr val="990033"/>
              </a:solidFill>
            </a:endParaRPr>
          </a:p>
        </p:txBody>
      </p:sp>
    </p:spTree>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a:lstStyle/>
          <a:p>
            <a:r>
              <a:rPr lang="en-US" altLang="en-US" dirty="0"/>
              <a:t>Histograms</a:t>
            </a:r>
          </a:p>
        </p:txBody>
      </p:sp>
      <p:sp>
        <p:nvSpPr>
          <p:cNvPr id="39939" name="Content Placeholder 2"/>
          <p:cNvSpPr>
            <a:spLocks noGrp="1"/>
          </p:cNvSpPr>
          <p:nvPr>
            <p:ph idx="1"/>
          </p:nvPr>
        </p:nvSpPr>
        <p:spPr/>
        <p:txBody>
          <a:bodyPr/>
          <a:lstStyle/>
          <a:p>
            <a:r>
              <a:rPr lang="en-US" altLang="en-US" dirty="0"/>
              <a:t>Tables or data structures that record information about the distribution of data</a:t>
            </a:r>
          </a:p>
          <a:p>
            <a:r>
              <a:rPr lang="en-US" altLang="en-US" dirty="0"/>
              <a:t>RDBMS stores histograms for most important attributes</a:t>
            </a:r>
          </a:p>
        </p:txBody>
      </p:sp>
      <p:sp>
        <p:nvSpPr>
          <p:cNvPr id="3994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dirty="0">
                <a:solidFill>
                  <a:srgbClr val="990033"/>
                </a:solidFill>
              </a:rPr>
              <a:t>Slide 19- </a:t>
            </a:r>
            <a:fld id="{0E36A5F6-410B-4974-99F3-3ABF50FDCEC1}" type="slidenum">
              <a:rPr lang="en-US" altLang="en-US" sz="1400" smtClean="0">
                <a:solidFill>
                  <a:srgbClr val="990033"/>
                </a:solidFill>
              </a:rPr>
              <a:pPr>
                <a:spcBef>
                  <a:spcPct val="0"/>
                </a:spcBef>
                <a:buClrTx/>
                <a:buSzTx/>
                <a:buFontTx/>
                <a:buNone/>
              </a:pPr>
              <a:t>26</a:t>
            </a:fld>
            <a:endParaRPr lang="en-CA" altLang="en-US" sz="1400" dirty="0">
              <a:solidFill>
                <a:srgbClr val="990033"/>
              </a:solidFill>
            </a:endParaRPr>
          </a:p>
        </p:txBody>
      </p:sp>
      <p:pic>
        <p:nvPicPr>
          <p:cNvPr id="39941"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3529013"/>
            <a:ext cx="4264025" cy="2617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942" name="TextBox 6"/>
          <p:cNvSpPr txBox="1">
            <a:spLocks noChangeArrowheads="1"/>
          </p:cNvSpPr>
          <p:nvPr/>
        </p:nvSpPr>
        <p:spPr bwMode="auto">
          <a:xfrm>
            <a:off x="1752600" y="6172200"/>
            <a:ext cx="58674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600" dirty="0">
                <a:solidFill>
                  <a:schemeClr val="tx1"/>
                </a:solidFill>
              </a:rPr>
              <a:t>Figure 19.4 Histogram of salary in the relation EMPLOYEE</a:t>
            </a:r>
          </a:p>
        </p:txBody>
      </p:sp>
    </p:spTree>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p:txBody>
          <a:bodyPr/>
          <a:lstStyle/>
          <a:p>
            <a:r>
              <a:rPr lang="en-US" altLang="en-US" dirty="0"/>
              <a:t>19.4 Cost Functions for SELECT Operation</a:t>
            </a:r>
          </a:p>
        </p:txBody>
      </p:sp>
      <p:sp>
        <p:nvSpPr>
          <p:cNvPr id="40963" name="Content Placeholder 2"/>
          <p:cNvSpPr>
            <a:spLocks noGrp="1"/>
          </p:cNvSpPr>
          <p:nvPr>
            <p:ph idx="1"/>
          </p:nvPr>
        </p:nvSpPr>
        <p:spPr/>
        <p:txBody>
          <a:bodyPr/>
          <a:lstStyle/>
          <a:p>
            <a:r>
              <a:rPr lang="en-US" altLang="en-US" dirty="0"/>
              <a:t>Notation used in cost formulas</a:t>
            </a:r>
          </a:p>
        </p:txBody>
      </p:sp>
      <p:sp>
        <p:nvSpPr>
          <p:cNvPr id="4096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dirty="0">
                <a:solidFill>
                  <a:srgbClr val="990033"/>
                </a:solidFill>
              </a:rPr>
              <a:t>Slide 19- </a:t>
            </a:r>
            <a:fld id="{E48830A3-D5B4-42DA-99AB-17759B036E5D}" type="slidenum">
              <a:rPr lang="en-US" altLang="en-US" sz="1400" smtClean="0">
                <a:solidFill>
                  <a:srgbClr val="990033"/>
                </a:solidFill>
              </a:rPr>
              <a:pPr>
                <a:spcBef>
                  <a:spcPct val="0"/>
                </a:spcBef>
                <a:buClrTx/>
                <a:buSzTx/>
                <a:buFontTx/>
                <a:buNone/>
              </a:pPr>
              <a:t>27</a:t>
            </a:fld>
            <a:endParaRPr lang="en-CA" altLang="en-US" sz="1400" dirty="0">
              <a:solidFill>
                <a:srgbClr val="990033"/>
              </a:solidFill>
            </a:endParaRPr>
          </a:p>
        </p:txBody>
      </p:sp>
      <p:pic>
        <p:nvPicPr>
          <p:cNvPr id="40965"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85800" y="2393950"/>
            <a:ext cx="7134225" cy="2635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Cost Function for SELECT Operation (cont’d.)</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39713" y="1600200"/>
                <a:ext cx="8294687" cy="4953000"/>
              </a:xfrm>
            </p:spPr>
            <p:txBody>
              <a:bodyPr/>
              <a:lstStyle/>
              <a:p>
                <a:r>
                  <a:rPr lang="en-US" dirty="0"/>
                  <a:t>S1: Linear search (brute force approach)</a:t>
                </a:r>
              </a:p>
              <a:p>
                <a:pPr lvl="1"/>
                <a:r>
                  <a:rPr lang="en-US" dirty="0"/>
                  <a:t>Search all file blocks to retrieve all records</a:t>
                </a:r>
              </a:p>
              <a:p>
                <a:pPr marL="857250" lvl="2" indent="0">
                  <a:buNone/>
                </a:pPr>
                <a:r>
                  <a:rPr lang="en-US" dirty="0"/>
                  <a:t>C</a:t>
                </a:r>
                <a:r>
                  <a:rPr lang="en-US" baseline="-25000" dirty="0"/>
                  <a:t>S1a</a:t>
                </a:r>
                <a:r>
                  <a:rPr lang="en-US" dirty="0"/>
                  <a:t>=b</a:t>
                </a:r>
              </a:p>
              <a:p>
                <a:pPr lvl="1"/>
                <a:r>
                  <a:rPr lang="en-US" dirty="0"/>
                  <a:t>For equality condition on a key attribute, on average one-half the records are searched</a:t>
                </a:r>
              </a:p>
              <a:p>
                <a:pPr marL="914400" lvl="2" indent="0">
                  <a:buNone/>
                </a:pPr>
                <a:r>
                  <a:rPr lang="en-US" dirty="0"/>
                  <a:t>C</a:t>
                </a:r>
                <a:r>
                  <a:rPr lang="en-US" baseline="-25000" dirty="0"/>
                  <a:t>S1b</a:t>
                </a:r>
                <a:r>
                  <a:rPr lang="en-US" dirty="0"/>
                  <a:t>=</a:t>
                </a:r>
                <a14:m>
                  <m:oMath xmlns:m="http://schemas.openxmlformats.org/officeDocument/2006/math">
                    <m:f>
                      <m:fPr>
                        <m:ctrlPr>
                          <a:rPr lang="en-US" i="1" dirty="0" smtClean="0">
                            <a:latin typeface="Cambria Math"/>
                          </a:rPr>
                        </m:ctrlPr>
                      </m:fPr>
                      <m:num>
                        <m:r>
                          <a:rPr lang="en-US" b="0" i="1" dirty="0" smtClean="0">
                            <a:latin typeface="Cambria Math" panose="02040503050406030204" pitchFamily="18" charset="0"/>
                          </a:rPr>
                          <m:t>𝑏</m:t>
                        </m:r>
                      </m:num>
                      <m:den>
                        <m:r>
                          <a:rPr lang="en-US" b="0" i="1" dirty="0" smtClean="0">
                            <a:latin typeface="Cambria Math" panose="02040503050406030204" pitchFamily="18" charset="0"/>
                          </a:rPr>
                          <m:t>2</m:t>
                        </m:r>
                      </m:den>
                    </m:f>
                  </m:oMath>
                </a14:m>
                <a:endParaRPr lang="en-US" dirty="0"/>
              </a:p>
              <a:p>
                <a:r>
                  <a:rPr lang="en-US" dirty="0"/>
                  <a:t>S2: Binary search</a:t>
                </a:r>
              </a:p>
              <a:p>
                <a:pPr marL="457200" lvl="1" indent="0">
                  <a:buNone/>
                </a:pPr>
                <a:r>
                  <a:rPr lang="en-US" dirty="0"/>
                  <a:t>C</a:t>
                </a:r>
                <a:r>
                  <a:rPr lang="en-US" baseline="-25000" dirty="0"/>
                  <a:t>S2</a:t>
                </a:r>
                <a:r>
                  <a:rPr lang="en-US" dirty="0"/>
                  <a:t>=log</a:t>
                </a:r>
                <a:r>
                  <a:rPr lang="en-US" baseline="-25000" dirty="0"/>
                  <a:t>2</a:t>
                </a:r>
                <a:r>
                  <a:rPr lang="en-US" dirty="0"/>
                  <a:t>b+[</a:t>
                </a:r>
                <a14:m>
                  <m:oMath xmlns:m="http://schemas.openxmlformats.org/officeDocument/2006/math">
                    <m:f>
                      <m:fPr>
                        <m:ctrlPr>
                          <a:rPr lang="en-US" i="1" smtClean="0">
                            <a:latin typeface="Cambria Math"/>
                          </a:rPr>
                        </m:ctrlPr>
                      </m:fPr>
                      <m:num>
                        <m:r>
                          <a:rPr lang="en-US" b="0" i="1" smtClean="0">
                            <a:latin typeface="Cambria Math" panose="02040503050406030204" pitchFamily="18" charset="0"/>
                          </a:rPr>
                          <m:t>𝑠</m:t>
                        </m:r>
                      </m:num>
                      <m:den>
                        <m:r>
                          <a:rPr lang="en-US" b="0" i="1" smtClean="0">
                            <a:latin typeface="Cambria Math" panose="02040503050406030204" pitchFamily="18" charset="0"/>
                          </a:rPr>
                          <m:t>𝑏𝑓𝑟</m:t>
                        </m:r>
                      </m:den>
                    </m:f>
                  </m:oMath>
                </a14:m>
                <a:r>
                  <a:rPr lang="en-US" dirty="0"/>
                  <a:t>]-1</a:t>
                </a:r>
              </a:p>
              <a:p>
                <a:pPr marL="1200150" lvl="2" indent="-342900"/>
                <a:r>
                  <a:rPr lang="en-US" dirty="0"/>
                  <a:t>Reduces to log</a:t>
                </a:r>
                <a:r>
                  <a:rPr lang="en-US" baseline="-25000" dirty="0"/>
                  <a:t>2</a:t>
                </a:r>
                <a:r>
                  <a:rPr lang="en-US" dirty="0"/>
                  <a:t>b if equality condition is on a key attribute</a:t>
                </a:r>
              </a:p>
              <a:p>
                <a:pPr marL="914400" lvl="2" indent="0">
                  <a:buNone/>
                </a:pPr>
                <a:endParaRPr lang="en-US" dirty="0"/>
              </a:p>
              <a:p>
                <a:pPr lvl="1"/>
                <a:endParaRPr lang="en-US" dirty="0"/>
              </a:p>
              <a:p>
                <a:pPr marL="857250" lvl="2"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39713" y="1600200"/>
                <a:ext cx="8294687" cy="4953000"/>
              </a:xfrm>
              <a:blipFill>
                <a:blip r:embed="rId2"/>
                <a:stretch>
                  <a:fillRect l="-294" t="-1355" b="-2586"/>
                </a:stretch>
              </a:blipFill>
            </p:spPr>
            <p:txBody>
              <a:bodyPr/>
              <a:lstStyle/>
              <a:p>
                <a:r>
                  <a:rPr lang="en-US">
                    <a:noFill/>
                  </a:rPr>
                  <a:t> </a:t>
                </a:r>
              </a:p>
            </p:txBody>
          </p:sp>
        </mc:Fallback>
      </mc:AlternateContent>
      <p:sp>
        <p:nvSpPr>
          <p:cNvPr id="4" name="Slide Number Placeholder 3"/>
          <p:cNvSpPr>
            <a:spLocks noGrp="1"/>
          </p:cNvSpPr>
          <p:nvPr>
            <p:ph type="sldNum" sz="quarter" idx="10"/>
          </p:nvPr>
        </p:nvSpPr>
        <p:spPr/>
        <p:txBody>
          <a:bodyPr/>
          <a:lstStyle/>
          <a:p>
            <a:pPr>
              <a:defRPr/>
            </a:pPr>
            <a:r>
              <a:rPr lang="en-US" altLang="en-US" dirty="0"/>
              <a:t>Slide 19- </a:t>
            </a:r>
            <a:fld id="{7C7A209F-395C-4763-A72A-23C541D7EB3C}" type="slidenum">
              <a:rPr lang="en-US" altLang="en-US" smtClean="0"/>
              <a:pPr>
                <a:defRPr/>
              </a:pPr>
              <a:t>28</a:t>
            </a:fld>
            <a:endParaRPr lang="en-CA" altLang="en-US" dirty="0"/>
          </a:p>
        </p:txBody>
      </p:sp>
    </p:spTree>
    <p:extLst>
      <p:ext uri="{BB962C8B-B14F-4D97-AF65-F5344CB8AC3E}">
        <p14:creationId xmlns:p14="http://schemas.microsoft.com/office/powerpoint/2010/main" val="865000070"/>
      </p:ext>
    </p:extLst>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Cost Function for SELECT Operation (cont’d.)</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39713" y="1600200"/>
                <a:ext cx="8294687" cy="4953000"/>
              </a:xfrm>
            </p:spPr>
            <p:txBody>
              <a:bodyPr/>
              <a:lstStyle/>
              <a:p>
                <a:r>
                  <a:rPr lang="en-US" dirty="0"/>
                  <a:t>S3a: Using a primary index to retrieve a single record</a:t>
                </a:r>
              </a:p>
              <a:p>
                <a:pPr marL="457200" lvl="1" indent="0">
                  <a:buNone/>
                </a:pPr>
                <a:r>
                  <a:rPr lang="en-US" dirty="0"/>
                  <a:t>C</a:t>
                </a:r>
                <a:r>
                  <a:rPr lang="en-US" baseline="-25000" dirty="0"/>
                  <a:t>S3a</a:t>
                </a:r>
                <a:r>
                  <a:rPr lang="en-US" dirty="0"/>
                  <a:t> = x + 1</a:t>
                </a:r>
              </a:p>
              <a:p>
                <a:r>
                  <a:rPr lang="en-US" dirty="0"/>
                  <a:t>S3b: Using a hash key to retrieve a single record</a:t>
                </a:r>
              </a:p>
              <a:p>
                <a:pPr marL="457200" lvl="1" indent="0">
                  <a:buNone/>
                </a:pPr>
                <a:r>
                  <a:rPr lang="en-US" dirty="0"/>
                  <a:t>C</a:t>
                </a:r>
                <a:r>
                  <a:rPr lang="en-US" baseline="-25000" dirty="0"/>
                  <a:t>S3b</a:t>
                </a:r>
                <a:r>
                  <a:rPr lang="en-US" dirty="0"/>
                  <a:t> =  1</a:t>
                </a:r>
              </a:p>
              <a:p>
                <a:r>
                  <a:rPr lang="en-US" dirty="0"/>
                  <a:t>S4: Using an ordering index to retrieve multiple records</a:t>
                </a:r>
              </a:p>
              <a:p>
                <a:pPr marL="400050" lvl="1" indent="0">
                  <a:buNone/>
                </a:pPr>
                <a:r>
                  <a:rPr lang="en-US" dirty="0"/>
                  <a:t>C</a:t>
                </a:r>
                <a:r>
                  <a:rPr lang="en-US" baseline="-25000" dirty="0"/>
                  <a:t>S4</a:t>
                </a:r>
                <a:r>
                  <a:rPr lang="en-US" dirty="0"/>
                  <a:t> =  x + </a:t>
                </a:r>
                <a14:m>
                  <m:oMath xmlns:m="http://schemas.openxmlformats.org/officeDocument/2006/math">
                    <m:f>
                      <m:fPr>
                        <m:ctrlPr>
                          <a:rPr lang="en-US" i="1" smtClean="0">
                            <a:latin typeface="Cambria Math"/>
                          </a:rPr>
                        </m:ctrlPr>
                      </m:fPr>
                      <m:num>
                        <m:r>
                          <a:rPr lang="en-US" b="0" i="1" smtClean="0">
                            <a:latin typeface="Cambria Math" panose="02040503050406030204" pitchFamily="18" charset="0"/>
                          </a:rPr>
                          <m:t>𝑏</m:t>
                        </m:r>
                      </m:num>
                      <m:den>
                        <m:r>
                          <a:rPr lang="en-US" b="0" i="1" smtClean="0">
                            <a:latin typeface="Cambria Math" panose="02040503050406030204" pitchFamily="18" charset="0"/>
                          </a:rPr>
                          <m:t>2</m:t>
                        </m:r>
                      </m:den>
                    </m:f>
                  </m:oMath>
                </a14:m>
                <a:endParaRPr lang="en-US" dirty="0"/>
              </a:p>
              <a:p>
                <a:endParaRPr lang="en-US" dirty="0"/>
              </a:p>
              <a:p>
                <a:pPr marL="914400" lvl="2" indent="0">
                  <a:buNone/>
                </a:pPr>
                <a:endParaRPr lang="en-US" dirty="0"/>
              </a:p>
              <a:p>
                <a:pPr lvl="1"/>
                <a:endParaRPr lang="en-US" dirty="0"/>
              </a:p>
              <a:p>
                <a:pPr marL="857250" lvl="2"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39713" y="1600200"/>
                <a:ext cx="8294687" cy="4953000"/>
              </a:xfrm>
              <a:blipFill>
                <a:blip r:embed="rId2"/>
                <a:stretch>
                  <a:fillRect l="-294" t="-1355" r="-220"/>
                </a:stretch>
              </a:blipFill>
            </p:spPr>
            <p:txBody>
              <a:bodyPr/>
              <a:lstStyle/>
              <a:p>
                <a:r>
                  <a:rPr lang="en-US">
                    <a:noFill/>
                  </a:rPr>
                  <a:t> </a:t>
                </a:r>
              </a:p>
            </p:txBody>
          </p:sp>
        </mc:Fallback>
      </mc:AlternateContent>
      <p:sp>
        <p:nvSpPr>
          <p:cNvPr id="4" name="Slide Number Placeholder 3"/>
          <p:cNvSpPr>
            <a:spLocks noGrp="1"/>
          </p:cNvSpPr>
          <p:nvPr>
            <p:ph type="sldNum" sz="quarter" idx="10"/>
          </p:nvPr>
        </p:nvSpPr>
        <p:spPr/>
        <p:txBody>
          <a:bodyPr/>
          <a:lstStyle/>
          <a:p>
            <a:pPr>
              <a:defRPr/>
            </a:pPr>
            <a:r>
              <a:rPr lang="en-US" altLang="en-US" dirty="0"/>
              <a:t>Slide 19- </a:t>
            </a:r>
            <a:fld id="{7C7A209F-395C-4763-A72A-23C541D7EB3C}" type="slidenum">
              <a:rPr lang="en-US" altLang="en-US" smtClean="0"/>
              <a:pPr>
                <a:defRPr/>
              </a:pPr>
              <a:t>29</a:t>
            </a:fld>
            <a:endParaRPr lang="en-CA" altLang="en-US" dirty="0"/>
          </a:p>
        </p:txBody>
      </p:sp>
    </p:spTree>
    <p:extLst>
      <p:ext uri="{BB962C8B-B14F-4D97-AF65-F5344CB8AC3E}">
        <p14:creationId xmlns:p14="http://schemas.microsoft.com/office/powerpoint/2010/main" val="1014615549"/>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altLang="en-US" dirty="0"/>
              <a:t>Introduction</a:t>
            </a:r>
          </a:p>
        </p:txBody>
      </p:sp>
      <p:sp>
        <p:nvSpPr>
          <p:cNvPr id="16387" name="Content Placeholder 2"/>
          <p:cNvSpPr>
            <a:spLocks noGrp="1"/>
          </p:cNvSpPr>
          <p:nvPr>
            <p:ph idx="1"/>
          </p:nvPr>
        </p:nvSpPr>
        <p:spPr/>
        <p:txBody>
          <a:bodyPr/>
          <a:lstStyle/>
          <a:p>
            <a:r>
              <a:rPr lang="en-US" altLang="en-US" dirty="0"/>
              <a:t>Query optimization</a:t>
            </a:r>
          </a:p>
          <a:p>
            <a:pPr lvl="1"/>
            <a:r>
              <a:rPr lang="en-US" altLang="en-US" dirty="0"/>
              <a:t>Conducted by a query optimizer in a DBMS</a:t>
            </a:r>
          </a:p>
          <a:p>
            <a:pPr lvl="1"/>
            <a:r>
              <a:rPr lang="en-US" altLang="en-US" dirty="0"/>
              <a:t>Goal: select best available strategy for executing query</a:t>
            </a:r>
          </a:p>
          <a:p>
            <a:pPr lvl="2"/>
            <a:r>
              <a:rPr lang="en-US" altLang="en-US" dirty="0"/>
              <a:t>Based on information available</a:t>
            </a:r>
          </a:p>
          <a:p>
            <a:r>
              <a:rPr lang="en-US" altLang="en-US" dirty="0"/>
              <a:t>Most RDBMSs use a tree as the internal representation of a query</a:t>
            </a:r>
          </a:p>
        </p:txBody>
      </p:sp>
      <p:sp>
        <p:nvSpPr>
          <p:cNvPr id="1638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dirty="0">
                <a:solidFill>
                  <a:srgbClr val="990033"/>
                </a:solidFill>
              </a:rPr>
              <a:t>Slide 19- </a:t>
            </a:r>
            <a:fld id="{A92361A3-9F99-4A0A-87DB-116480CEC5DF}" type="slidenum">
              <a:rPr lang="en-US" altLang="en-US" sz="1400" smtClean="0">
                <a:solidFill>
                  <a:srgbClr val="990033"/>
                </a:solidFill>
              </a:rPr>
              <a:pPr>
                <a:spcBef>
                  <a:spcPct val="0"/>
                </a:spcBef>
                <a:buClrTx/>
                <a:buSzTx/>
                <a:buFontTx/>
                <a:buNone/>
              </a:pPr>
              <a:t>3</a:t>
            </a:fld>
            <a:endParaRPr lang="en-CA" altLang="en-US" sz="1400" dirty="0">
              <a:solidFill>
                <a:srgbClr val="990033"/>
              </a:solidFill>
            </a:endParaRPr>
          </a:p>
        </p:txBody>
      </p:sp>
    </p:spTree>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p:txBody>
          <a:bodyPr/>
          <a:lstStyle/>
          <a:p>
            <a:r>
              <a:rPr lang="en-US" altLang="en-US" dirty="0"/>
              <a:t>Cost Functions for SELECT Operation (cont’d.)</a:t>
            </a:r>
          </a:p>
        </p:txBody>
      </p:sp>
      <p:sp>
        <p:nvSpPr>
          <p:cNvPr id="41987" name="Content Placeholder 2"/>
          <p:cNvSpPr>
            <a:spLocks noGrp="1" noRot="1" noChangeAspect="1" noMove="1" noResize="1" noEditPoints="1" noAdjustHandles="1" noChangeArrowheads="1" noChangeShapeType="1" noTextEdit="1"/>
          </p:cNvSpPr>
          <p:nvPr>
            <p:ph idx="1"/>
          </p:nvPr>
        </p:nvSpPr>
        <p:spPr>
          <a:blipFill>
            <a:blip r:embed="rId2"/>
            <a:stretch>
              <a:fillRect l="-294" t="-1467"/>
            </a:stretch>
          </a:blipFill>
          <a:extLst/>
        </p:spPr>
        <p:txBody>
          <a:bodyPr/>
          <a:lstStyle/>
          <a:p>
            <a:pPr>
              <a:defRPr/>
            </a:pPr>
            <a:r>
              <a:rPr lang="en-US" dirty="0">
                <a:noFill/>
              </a:rPr>
              <a:t> </a:t>
            </a:r>
          </a:p>
        </p:txBody>
      </p:sp>
      <p:sp>
        <p:nvSpPr>
          <p:cNvPr id="4403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dirty="0">
                <a:solidFill>
                  <a:srgbClr val="990033"/>
                </a:solidFill>
              </a:rPr>
              <a:t>Slide 19- </a:t>
            </a:r>
            <a:fld id="{4AB1DEC0-2489-4587-B6B3-CED749CFACFF}" type="slidenum">
              <a:rPr lang="en-US" altLang="en-US" sz="1400" smtClean="0">
                <a:solidFill>
                  <a:srgbClr val="990033"/>
                </a:solidFill>
              </a:rPr>
              <a:pPr>
                <a:spcBef>
                  <a:spcPct val="0"/>
                </a:spcBef>
                <a:buClrTx/>
                <a:buSzTx/>
                <a:buFontTx/>
                <a:buNone/>
              </a:pPr>
              <a:t>30</a:t>
            </a:fld>
            <a:endParaRPr lang="en-CA" altLang="en-US" sz="1400" dirty="0">
              <a:solidFill>
                <a:srgbClr val="990033"/>
              </a:solidFill>
            </a:endParaRPr>
          </a:p>
        </p:txBody>
      </p:sp>
    </p:spTree>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p:txBody>
          <a:bodyPr/>
          <a:lstStyle/>
          <a:p>
            <a:r>
              <a:rPr lang="en-US" altLang="en-US" dirty="0"/>
              <a:t>Cost Functions for SELECT Operation (cont’d.)</a:t>
            </a:r>
          </a:p>
        </p:txBody>
      </p:sp>
      <p:sp>
        <p:nvSpPr>
          <p:cNvPr id="41987" name="Content Placeholder 2"/>
          <p:cNvSpPr>
            <a:spLocks noGrp="1"/>
          </p:cNvSpPr>
          <p:nvPr>
            <p:ph idx="1"/>
          </p:nvPr>
        </p:nvSpPr>
        <p:spPr/>
        <p:txBody>
          <a:bodyPr/>
          <a:lstStyle/>
          <a:p>
            <a:pPr>
              <a:defRPr/>
            </a:pPr>
            <a:r>
              <a:rPr lang="en-US" dirty="0"/>
              <a:t>Dynamic programming</a:t>
            </a:r>
          </a:p>
          <a:p>
            <a:pPr lvl="1">
              <a:defRPr/>
            </a:pPr>
            <a:r>
              <a:rPr lang="en-US" altLang="en-US" dirty="0"/>
              <a:t>Cost-based optimization approach</a:t>
            </a:r>
          </a:p>
          <a:p>
            <a:pPr lvl="1">
              <a:defRPr/>
            </a:pPr>
            <a:r>
              <a:rPr lang="en-US" dirty="0"/>
              <a:t>Subproblems are solved only once</a:t>
            </a:r>
          </a:p>
          <a:p>
            <a:pPr lvl="1">
              <a:defRPr/>
            </a:pPr>
            <a:r>
              <a:rPr lang="en-US" dirty="0"/>
              <a:t>Applies when a problem has subproblems that themselves have subproblems</a:t>
            </a:r>
          </a:p>
          <a:p>
            <a:pPr marL="0" indent="0">
              <a:buFont typeface="Wingdings" panose="05000000000000000000" pitchFamily="2" charset="2"/>
              <a:buNone/>
              <a:defRPr/>
            </a:pPr>
            <a:endParaRPr lang="en-US" dirty="0"/>
          </a:p>
          <a:p>
            <a:pPr marL="457200" lvl="1" indent="0">
              <a:buFont typeface="Wingdings" panose="05000000000000000000" pitchFamily="2" charset="2"/>
              <a:buNone/>
              <a:defRPr/>
            </a:pPr>
            <a:endParaRPr lang="en-US" dirty="0"/>
          </a:p>
          <a:p>
            <a:pPr marL="457200" lvl="1" indent="0">
              <a:buFont typeface="Wingdings" panose="05000000000000000000" pitchFamily="2" charset="2"/>
              <a:buNone/>
              <a:defRPr/>
            </a:pPr>
            <a:endParaRPr lang="en-US" altLang="en-US" dirty="0"/>
          </a:p>
          <a:p>
            <a:pPr marL="457200" lvl="1" indent="0">
              <a:buFont typeface="Wingdings" panose="05000000000000000000" pitchFamily="2" charset="2"/>
              <a:buNone/>
              <a:defRPr/>
            </a:pPr>
            <a:endParaRPr lang="en-US" altLang="en-US" dirty="0"/>
          </a:p>
          <a:p>
            <a:pPr marL="457200" lvl="1" indent="0">
              <a:buFont typeface="Wingdings" panose="05000000000000000000" pitchFamily="2" charset="2"/>
              <a:buNone/>
              <a:defRPr/>
            </a:pPr>
            <a:endParaRPr lang="en-US" altLang="en-US" dirty="0"/>
          </a:p>
        </p:txBody>
      </p:sp>
      <p:sp>
        <p:nvSpPr>
          <p:cNvPr id="4506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dirty="0">
                <a:solidFill>
                  <a:srgbClr val="990033"/>
                </a:solidFill>
              </a:rPr>
              <a:t>Slide 19- </a:t>
            </a:r>
            <a:fld id="{D1F2352C-072D-4ECE-812A-914EBE14D81B}" type="slidenum">
              <a:rPr lang="en-US" altLang="en-US" sz="1400" smtClean="0">
                <a:solidFill>
                  <a:srgbClr val="990033"/>
                </a:solidFill>
              </a:rPr>
              <a:pPr>
                <a:spcBef>
                  <a:spcPct val="0"/>
                </a:spcBef>
                <a:buClrTx/>
                <a:buSzTx/>
                <a:buFontTx/>
                <a:buNone/>
              </a:pPr>
              <a:t>31</a:t>
            </a:fld>
            <a:endParaRPr lang="en-CA" altLang="en-US" sz="1400" dirty="0">
              <a:solidFill>
                <a:srgbClr val="990033"/>
              </a:solidFill>
            </a:endParaRPr>
          </a:p>
        </p:txBody>
      </p:sp>
    </p:spTree>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p:txBody>
          <a:bodyPr/>
          <a:lstStyle/>
          <a:p>
            <a:r>
              <a:rPr lang="en-US" altLang="en-US" dirty="0"/>
              <a:t>19.5 Cost Functions for the JOIN Operation</a:t>
            </a:r>
          </a:p>
        </p:txBody>
      </p:sp>
      <p:sp>
        <p:nvSpPr>
          <p:cNvPr id="46083" name="Content Placeholder 2"/>
          <p:cNvSpPr>
            <a:spLocks noGrp="1"/>
          </p:cNvSpPr>
          <p:nvPr>
            <p:ph idx="1"/>
          </p:nvPr>
        </p:nvSpPr>
        <p:spPr/>
        <p:txBody>
          <a:bodyPr/>
          <a:lstStyle/>
          <a:p>
            <a:r>
              <a:rPr lang="en-US" altLang="en-US" dirty="0"/>
              <a:t>Cost functions involve estimate of file size that results from</a:t>
            </a:r>
            <a:r>
              <a:rPr lang="en-US" altLang="en-US" i="1" dirty="0"/>
              <a:t> </a:t>
            </a:r>
            <a:r>
              <a:rPr lang="en-US" altLang="en-US" dirty="0"/>
              <a:t>the JOIN operation</a:t>
            </a:r>
          </a:p>
          <a:p>
            <a:r>
              <a:rPr lang="en-US" altLang="en-US" dirty="0"/>
              <a:t>Join selectivity</a:t>
            </a:r>
          </a:p>
          <a:p>
            <a:pPr lvl="1"/>
            <a:r>
              <a:rPr lang="en-US" altLang="en-US" dirty="0"/>
              <a:t>Ratio of the size of resulting file to size of the CARTESIAN PRODUCT file</a:t>
            </a:r>
          </a:p>
          <a:p>
            <a:pPr lvl="1"/>
            <a:r>
              <a:rPr lang="en-US" altLang="en-US" dirty="0"/>
              <a:t>Simple formula for join selectivity</a:t>
            </a:r>
          </a:p>
          <a:p>
            <a:endParaRPr lang="en-US" altLang="en-US" dirty="0"/>
          </a:p>
          <a:p>
            <a:r>
              <a:rPr lang="en-US" altLang="en-US" dirty="0"/>
              <a:t>Join cardinality</a:t>
            </a:r>
          </a:p>
        </p:txBody>
      </p:sp>
      <p:sp>
        <p:nvSpPr>
          <p:cNvPr id="4608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dirty="0">
                <a:solidFill>
                  <a:srgbClr val="990033"/>
                </a:solidFill>
              </a:rPr>
              <a:t>Slide 19- </a:t>
            </a:r>
            <a:fld id="{5A2CF4F2-0F31-42A7-8A37-A8C685105EE4}" type="slidenum">
              <a:rPr lang="en-US" altLang="en-US" sz="1400" smtClean="0">
                <a:solidFill>
                  <a:srgbClr val="990033"/>
                </a:solidFill>
              </a:rPr>
              <a:pPr>
                <a:spcBef>
                  <a:spcPct val="0"/>
                </a:spcBef>
                <a:buClrTx/>
                <a:buSzTx/>
                <a:buFontTx/>
                <a:buNone/>
              </a:pPr>
              <a:t>32</a:t>
            </a:fld>
            <a:endParaRPr lang="en-CA" altLang="en-US" sz="1400" dirty="0">
              <a:solidFill>
                <a:srgbClr val="990033"/>
              </a:solidFill>
            </a:endParaRPr>
          </a:p>
        </p:txBody>
      </p:sp>
      <p:pic>
        <p:nvPicPr>
          <p:cNvPr id="46085"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838325" y="4368800"/>
            <a:ext cx="4575175"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086"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838325" y="5510213"/>
            <a:ext cx="2686050" cy="357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p:txBody>
          <a:bodyPr/>
          <a:lstStyle/>
          <a:p>
            <a:r>
              <a:rPr lang="en-US" altLang="en-US" dirty="0"/>
              <a:t>Cost Functions for the JOIN Operation (cont’d.)</a:t>
            </a:r>
          </a:p>
        </p:txBody>
      </p:sp>
      <p:sp>
        <p:nvSpPr>
          <p:cNvPr id="43011" name="Content Placeholder 2"/>
          <p:cNvSpPr>
            <a:spLocks noGrp="1"/>
          </p:cNvSpPr>
          <p:nvPr>
            <p:ph idx="1"/>
          </p:nvPr>
        </p:nvSpPr>
        <p:spPr/>
        <p:txBody>
          <a:bodyPr/>
          <a:lstStyle/>
          <a:p>
            <a:pPr>
              <a:defRPr/>
            </a:pPr>
            <a:r>
              <a:rPr lang="en-US" dirty="0"/>
              <a:t>J1: Nested-loop join</a:t>
            </a:r>
          </a:p>
          <a:p>
            <a:pPr lvl="1">
              <a:defRPr/>
            </a:pPr>
            <a:r>
              <a:rPr lang="en-US" altLang="en-US" dirty="0"/>
              <a:t>For three memory buffer blocks:</a:t>
            </a:r>
          </a:p>
          <a:p>
            <a:pPr lvl="1">
              <a:defRPr/>
            </a:pPr>
            <a:endParaRPr lang="en-US" altLang="en-US" dirty="0"/>
          </a:p>
          <a:p>
            <a:pPr lvl="1">
              <a:defRPr/>
            </a:pPr>
            <a:r>
              <a:rPr lang="en-US" altLang="en-US" dirty="0"/>
              <a:t>For n</a:t>
            </a:r>
            <a:r>
              <a:rPr lang="en-US" altLang="en-US" baseline="-25000" dirty="0"/>
              <a:t>B</a:t>
            </a:r>
            <a:r>
              <a:rPr lang="en-US" altLang="en-US" dirty="0"/>
              <a:t> memory buffer blocks:</a:t>
            </a:r>
          </a:p>
          <a:p>
            <a:pPr marL="0" indent="0">
              <a:buFont typeface="Wingdings" panose="05000000000000000000" pitchFamily="2" charset="2"/>
              <a:buNone/>
              <a:defRPr/>
            </a:pPr>
            <a:endParaRPr lang="en-US" altLang="en-US" dirty="0"/>
          </a:p>
          <a:p>
            <a:pPr>
              <a:defRPr/>
            </a:pPr>
            <a:r>
              <a:rPr lang="en-US" dirty="0"/>
              <a:t>J2: Index-based nested-loop join</a:t>
            </a:r>
          </a:p>
          <a:p>
            <a:pPr lvl="1">
              <a:defRPr/>
            </a:pPr>
            <a:r>
              <a:rPr lang="en-US" altLang="en-US" dirty="0"/>
              <a:t>For a secondary index with selection cardinality S</a:t>
            </a:r>
            <a:r>
              <a:rPr lang="en-US" altLang="en-US" baseline="-25000" dirty="0"/>
              <a:t>B </a:t>
            </a:r>
            <a:r>
              <a:rPr lang="en-US" altLang="en-US" dirty="0"/>
              <a:t>for join attribute B of S:</a:t>
            </a:r>
          </a:p>
          <a:p>
            <a:pPr marL="0" indent="0">
              <a:buFont typeface="Wingdings" panose="05000000000000000000" pitchFamily="2" charset="2"/>
              <a:buNone/>
              <a:defRPr/>
            </a:pPr>
            <a:endParaRPr lang="en-US" altLang="en-US" dirty="0"/>
          </a:p>
        </p:txBody>
      </p:sp>
      <p:sp>
        <p:nvSpPr>
          <p:cNvPr id="4710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dirty="0">
                <a:solidFill>
                  <a:srgbClr val="990033"/>
                </a:solidFill>
              </a:rPr>
              <a:t>Slide 19- </a:t>
            </a:r>
            <a:fld id="{046519E4-7B16-4015-8A9F-10FE54FB2E11}" type="slidenum">
              <a:rPr lang="en-US" altLang="en-US" sz="1400" smtClean="0">
                <a:solidFill>
                  <a:srgbClr val="990033"/>
                </a:solidFill>
              </a:rPr>
              <a:pPr>
                <a:spcBef>
                  <a:spcPct val="0"/>
                </a:spcBef>
                <a:buClrTx/>
                <a:buSzTx/>
                <a:buFontTx/>
                <a:buNone/>
              </a:pPr>
              <a:t>33</a:t>
            </a:fld>
            <a:endParaRPr lang="en-CA" altLang="en-US" sz="1400" dirty="0">
              <a:solidFill>
                <a:srgbClr val="990033"/>
              </a:solidFill>
            </a:endParaRPr>
          </a:p>
        </p:txBody>
      </p:sp>
      <p:pic>
        <p:nvPicPr>
          <p:cNvPr id="47109"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2590800"/>
            <a:ext cx="48641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10"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3489325"/>
            <a:ext cx="6335713" cy="64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11" name="Picture 3"/>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257300" y="5494338"/>
            <a:ext cx="5754688" cy="52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p:txBody>
          <a:bodyPr/>
          <a:lstStyle/>
          <a:p>
            <a:r>
              <a:rPr lang="en-US" altLang="en-US" dirty="0"/>
              <a:t>Cost Functions for the JOIN Operation (cont’d.)</a:t>
            </a:r>
          </a:p>
        </p:txBody>
      </p:sp>
      <p:sp>
        <p:nvSpPr>
          <p:cNvPr id="43011" name="Content Placeholder 2"/>
          <p:cNvSpPr>
            <a:spLocks noGrp="1"/>
          </p:cNvSpPr>
          <p:nvPr>
            <p:ph idx="1"/>
          </p:nvPr>
        </p:nvSpPr>
        <p:spPr/>
        <p:txBody>
          <a:bodyPr/>
          <a:lstStyle/>
          <a:p>
            <a:pPr>
              <a:defRPr/>
            </a:pPr>
            <a:r>
              <a:rPr lang="en-US" dirty="0"/>
              <a:t>J3: Sort-merge join</a:t>
            </a:r>
          </a:p>
          <a:p>
            <a:pPr lvl="1">
              <a:defRPr/>
            </a:pPr>
            <a:r>
              <a:rPr lang="en-US" altLang="en-US" dirty="0"/>
              <a:t>For files already sorted on the join attributes</a:t>
            </a:r>
          </a:p>
          <a:p>
            <a:pPr lvl="1">
              <a:defRPr/>
            </a:pPr>
            <a:endParaRPr lang="en-US" altLang="en-US" dirty="0"/>
          </a:p>
          <a:p>
            <a:pPr lvl="1">
              <a:defRPr/>
            </a:pPr>
            <a:r>
              <a:rPr lang="en-US" altLang="en-US" dirty="0"/>
              <a:t>Cost of sorting must be added if sorting needed</a:t>
            </a:r>
          </a:p>
          <a:p>
            <a:pPr>
              <a:defRPr/>
            </a:pPr>
            <a:r>
              <a:rPr lang="en-US" dirty="0"/>
              <a:t>J4: Partition-hash join</a:t>
            </a:r>
          </a:p>
          <a:p>
            <a:pPr marL="0" indent="0">
              <a:buFont typeface="Wingdings" panose="05000000000000000000" pitchFamily="2" charset="2"/>
              <a:buNone/>
              <a:defRPr/>
            </a:pPr>
            <a:endParaRPr lang="en-US" altLang="en-US" dirty="0"/>
          </a:p>
        </p:txBody>
      </p:sp>
      <p:sp>
        <p:nvSpPr>
          <p:cNvPr id="48132"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dirty="0">
                <a:solidFill>
                  <a:srgbClr val="990033"/>
                </a:solidFill>
              </a:rPr>
              <a:t>Slide 19- </a:t>
            </a:r>
            <a:fld id="{09289DEA-DDB3-45C0-B73B-A12067A23FFD}" type="slidenum">
              <a:rPr lang="en-US" altLang="en-US" sz="1400" smtClean="0">
                <a:solidFill>
                  <a:srgbClr val="990033"/>
                </a:solidFill>
              </a:rPr>
              <a:pPr>
                <a:spcBef>
                  <a:spcPct val="0"/>
                </a:spcBef>
                <a:buClrTx/>
                <a:buSzTx/>
                <a:buFontTx/>
                <a:buNone/>
              </a:pPr>
              <a:t>34</a:t>
            </a:fld>
            <a:endParaRPr lang="en-CA" altLang="en-US" sz="1400" dirty="0">
              <a:solidFill>
                <a:srgbClr val="990033"/>
              </a:solidFill>
            </a:endParaRPr>
          </a:p>
        </p:txBody>
      </p:sp>
      <p:pic>
        <p:nvPicPr>
          <p:cNvPr id="48133"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2644775"/>
            <a:ext cx="3848100"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134" name="Picture 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271588" y="4092575"/>
            <a:ext cx="4748212" cy="544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p:txBody>
          <a:bodyPr/>
          <a:lstStyle/>
          <a:p>
            <a:r>
              <a:rPr lang="en-US" altLang="en-US" dirty="0"/>
              <a:t>Cost Functions for the JOIN Operation (cont’d.)</a:t>
            </a:r>
          </a:p>
        </p:txBody>
      </p:sp>
      <p:sp>
        <p:nvSpPr>
          <p:cNvPr id="43011" name="Content Placeholder 2"/>
          <p:cNvSpPr>
            <a:spLocks noGrp="1"/>
          </p:cNvSpPr>
          <p:nvPr>
            <p:ph idx="1"/>
          </p:nvPr>
        </p:nvSpPr>
        <p:spPr/>
        <p:txBody>
          <a:bodyPr/>
          <a:lstStyle/>
          <a:p>
            <a:pPr>
              <a:defRPr/>
            </a:pPr>
            <a:r>
              <a:rPr lang="en-US" dirty="0"/>
              <a:t>Join selectivity and cardinality for semi-join</a:t>
            </a:r>
          </a:p>
          <a:p>
            <a:pPr>
              <a:defRPr/>
            </a:pPr>
            <a:endParaRPr lang="en-US" dirty="0"/>
          </a:p>
          <a:p>
            <a:pPr>
              <a:defRPr/>
            </a:pPr>
            <a:endParaRPr lang="en-US" dirty="0"/>
          </a:p>
          <a:p>
            <a:pPr lvl="1">
              <a:defRPr/>
            </a:pPr>
            <a:r>
              <a:rPr lang="en-US" dirty="0"/>
              <a:t>Unnesting query above leads to semi-join</a:t>
            </a:r>
          </a:p>
          <a:p>
            <a:pPr>
              <a:defRPr/>
            </a:pPr>
            <a:endParaRPr lang="en-US" dirty="0"/>
          </a:p>
          <a:p>
            <a:pPr>
              <a:defRPr/>
            </a:pPr>
            <a:r>
              <a:rPr lang="en-US" dirty="0"/>
              <a:t>Join selectivity</a:t>
            </a:r>
          </a:p>
          <a:p>
            <a:pPr>
              <a:defRPr/>
            </a:pPr>
            <a:endParaRPr lang="en-US" dirty="0"/>
          </a:p>
          <a:p>
            <a:pPr>
              <a:defRPr/>
            </a:pPr>
            <a:r>
              <a:rPr lang="en-US" dirty="0"/>
              <a:t>Join cardinality</a:t>
            </a:r>
          </a:p>
          <a:p>
            <a:pPr marL="0" indent="0">
              <a:buFont typeface="Wingdings" panose="05000000000000000000" pitchFamily="2" charset="2"/>
              <a:buNone/>
              <a:defRPr/>
            </a:pPr>
            <a:endParaRPr lang="en-US" altLang="en-US" dirty="0"/>
          </a:p>
        </p:txBody>
      </p:sp>
      <p:sp>
        <p:nvSpPr>
          <p:cNvPr id="4915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dirty="0">
                <a:solidFill>
                  <a:srgbClr val="990033"/>
                </a:solidFill>
              </a:rPr>
              <a:t>Slide 19- </a:t>
            </a:r>
            <a:fld id="{2A59026E-6B8C-4A67-90FA-1CCE908D8F3B}" type="slidenum">
              <a:rPr lang="en-US" altLang="en-US" sz="1400" smtClean="0">
                <a:solidFill>
                  <a:srgbClr val="990033"/>
                </a:solidFill>
              </a:rPr>
              <a:pPr>
                <a:spcBef>
                  <a:spcPct val="0"/>
                </a:spcBef>
                <a:buClrTx/>
                <a:buSzTx/>
                <a:buFontTx/>
                <a:buNone/>
              </a:pPr>
              <a:t>35</a:t>
            </a:fld>
            <a:endParaRPr lang="en-CA" altLang="en-US" sz="1400" dirty="0">
              <a:solidFill>
                <a:srgbClr val="990033"/>
              </a:solidFill>
            </a:endParaRPr>
          </a:p>
        </p:txBody>
      </p:sp>
      <p:pic>
        <p:nvPicPr>
          <p:cNvPr id="49157"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600325" y="2151063"/>
            <a:ext cx="3346450" cy="106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158"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657600" y="3630613"/>
            <a:ext cx="2289175"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159" name="Picture 3"/>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301875" y="4799013"/>
            <a:ext cx="3943350"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160" name="Picture 6"/>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2967038" y="5743575"/>
            <a:ext cx="1419225"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p:nvPr>
        </p:nvSpPr>
        <p:spPr/>
        <p:txBody>
          <a:bodyPr/>
          <a:lstStyle/>
          <a:p>
            <a:r>
              <a:rPr lang="en-US" altLang="en-US" dirty="0"/>
              <a:t>Cost Functions for the JOIN Operation (cont’d.)</a:t>
            </a:r>
          </a:p>
        </p:txBody>
      </p:sp>
      <p:sp>
        <p:nvSpPr>
          <p:cNvPr id="43011" name="Content Placeholder 2"/>
          <p:cNvSpPr>
            <a:spLocks noGrp="1"/>
          </p:cNvSpPr>
          <p:nvPr>
            <p:ph idx="1"/>
          </p:nvPr>
        </p:nvSpPr>
        <p:spPr/>
        <p:txBody>
          <a:bodyPr/>
          <a:lstStyle/>
          <a:p>
            <a:pPr>
              <a:defRPr/>
            </a:pPr>
            <a:r>
              <a:rPr lang="en-US" dirty="0"/>
              <a:t>Join selectivity and cardinality for anti-join</a:t>
            </a:r>
          </a:p>
          <a:p>
            <a:pPr>
              <a:defRPr/>
            </a:pPr>
            <a:endParaRPr lang="en-US" dirty="0"/>
          </a:p>
          <a:p>
            <a:pPr marL="457200" lvl="1" indent="0">
              <a:buFont typeface="Wingdings" panose="05000000000000000000" pitchFamily="2" charset="2"/>
              <a:buNone/>
              <a:defRPr/>
            </a:pPr>
            <a:endParaRPr lang="en-US" dirty="0"/>
          </a:p>
          <a:p>
            <a:pPr lvl="1">
              <a:defRPr/>
            </a:pPr>
            <a:r>
              <a:rPr lang="en-US" dirty="0"/>
              <a:t>Unnesting query above leads to anti-join</a:t>
            </a:r>
          </a:p>
          <a:p>
            <a:pPr>
              <a:defRPr/>
            </a:pPr>
            <a:endParaRPr lang="en-US" dirty="0"/>
          </a:p>
          <a:p>
            <a:pPr>
              <a:defRPr/>
            </a:pPr>
            <a:endParaRPr lang="en-US" dirty="0"/>
          </a:p>
          <a:p>
            <a:pPr>
              <a:defRPr/>
            </a:pPr>
            <a:r>
              <a:rPr lang="en-US" dirty="0"/>
              <a:t>Join selectivity</a:t>
            </a:r>
          </a:p>
          <a:p>
            <a:pPr>
              <a:defRPr/>
            </a:pPr>
            <a:endParaRPr lang="en-US" dirty="0"/>
          </a:p>
          <a:p>
            <a:pPr>
              <a:defRPr/>
            </a:pPr>
            <a:r>
              <a:rPr lang="en-US" dirty="0"/>
              <a:t>Join cardinality</a:t>
            </a:r>
          </a:p>
          <a:p>
            <a:pPr marL="0" indent="0">
              <a:buFont typeface="Wingdings" panose="05000000000000000000" pitchFamily="2" charset="2"/>
              <a:buNone/>
              <a:defRPr/>
            </a:pPr>
            <a:endParaRPr lang="en-US" altLang="en-US" dirty="0"/>
          </a:p>
        </p:txBody>
      </p:sp>
      <p:sp>
        <p:nvSpPr>
          <p:cNvPr id="5018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dirty="0">
                <a:solidFill>
                  <a:srgbClr val="990033"/>
                </a:solidFill>
              </a:rPr>
              <a:t>Slide 19- </a:t>
            </a:r>
            <a:fld id="{D9ABCBA3-AD3C-44A1-B746-612540A5316B}" type="slidenum">
              <a:rPr lang="en-US" altLang="en-US" sz="1400" smtClean="0">
                <a:solidFill>
                  <a:srgbClr val="990033"/>
                </a:solidFill>
              </a:rPr>
              <a:pPr>
                <a:spcBef>
                  <a:spcPct val="0"/>
                </a:spcBef>
                <a:buClrTx/>
                <a:buSzTx/>
                <a:buFontTx/>
                <a:buNone/>
              </a:pPr>
              <a:t>36</a:t>
            </a:fld>
            <a:endParaRPr lang="en-CA" altLang="en-US" sz="1400" dirty="0">
              <a:solidFill>
                <a:srgbClr val="990033"/>
              </a:solidFill>
            </a:endParaRPr>
          </a:p>
        </p:txBody>
      </p:sp>
      <p:pic>
        <p:nvPicPr>
          <p:cNvPr id="50181"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578100" y="3665538"/>
            <a:ext cx="2498725" cy="879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182" name="Picture 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590800" y="2141538"/>
            <a:ext cx="3570288"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183" name="Picture 7"/>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217738" y="5170488"/>
            <a:ext cx="3943350"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184" name="Picture 8"/>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2817813" y="6086475"/>
            <a:ext cx="1371600"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p:nvPr>
        </p:nvSpPr>
        <p:spPr/>
        <p:txBody>
          <a:bodyPr/>
          <a:lstStyle/>
          <a:p>
            <a:r>
              <a:rPr lang="en-US" altLang="en-US" dirty="0"/>
              <a:t>Cost Functions for the JOIN Operation (cont’d.)</a:t>
            </a:r>
          </a:p>
        </p:txBody>
      </p:sp>
      <p:sp>
        <p:nvSpPr>
          <p:cNvPr id="51203" name="Content Placeholder 2"/>
          <p:cNvSpPr>
            <a:spLocks noGrp="1"/>
          </p:cNvSpPr>
          <p:nvPr>
            <p:ph idx="1"/>
          </p:nvPr>
        </p:nvSpPr>
        <p:spPr/>
        <p:txBody>
          <a:bodyPr/>
          <a:lstStyle/>
          <a:p>
            <a:r>
              <a:rPr lang="en-US" altLang="en-US" dirty="0"/>
              <a:t>Multirelation queries and JOIN ordering choices</a:t>
            </a:r>
          </a:p>
          <a:p>
            <a:pPr lvl="1"/>
            <a:r>
              <a:rPr lang="en-US" altLang="en-US" dirty="0"/>
              <a:t>Left-deep join tree</a:t>
            </a:r>
          </a:p>
          <a:p>
            <a:pPr lvl="1"/>
            <a:r>
              <a:rPr lang="en-US" altLang="en-US" dirty="0"/>
              <a:t>Right-deep join tree</a:t>
            </a:r>
          </a:p>
          <a:p>
            <a:pPr lvl="1"/>
            <a:r>
              <a:rPr lang="en-US" altLang="en-US" dirty="0"/>
              <a:t>Bushy join tree</a:t>
            </a:r>
          </a:p>
        </p:txBody>
      </p:sp>
      <p:sp>
        <p:nvSpPr>
          <p:cNvPr id="5120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dirty="0">
                <a:solidFill>
                  <a:srgbClr val="990033"/>
                </a:solidFill>
              </a:rPr>
              <a:t>Slide 19- </a:t>
            </a:r>
            <a:fld id="{5E7ED4D5-0603-48CF-A6F3-D5EC252DE23D}" type="slidenum">
              <a:rPr lang="en-US" altLang="en-US" sz="1400" smtClean="0">
                <a:solidFill>
                  <a:srgbClr val="990033"/>
                </a:solidFill>
              </a:rPr>
              <a:pPr/>
              <a:t>37</a:t>
            </a:fld>
            <a:endParaRPr lang="en-CA" altLang="en-US" sz="1400" dirty="0">
              <a:solidFill>
                <a:srgbClr val="990033"/>
              </a:solidFill>
            </a:endParaRPr>
          </a:p>
        </p:txBody>
      </p:sp>
      <p:pic>
        <p:nvPicPr>
          <p:cNvPr id="51205"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314450" y="3581400"/>
            <a:ext cx="6515100" cy="2390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06" name="TextBox 5"/>
          <p:cNvSpPr txBox="1">
            <a:spLocks noChangeArrowheads="1"/>
          </p:cNvSpPr>
          <p:nvPr/>
        </p:nvSpPr>
        <p:spPr bwMode="auto">
          <a:xfrm>
            <a:off x="585788" y="6062663"/>
            <a:ext cx="7602537"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600" dirty="0"/>
              <a:t>Table 19.1 Number of permutations of left-deep and bushy join trees of </a:t>
            </a:r>
            <a:r>
              <a:rPr lang="en-US" altLang="en-US" sz="1600" i="1" dirty="0"/>
              <a:t>n</a:t>
            </a:r>
            <a:r>
              <a:rPr lang="en-US" altLang="en-US" sz="1600" dirty="0"/>
              <a:t> relations</a:t>
            </a:r>
          </a:p>
        </p:txBody>
      </p:sp>
    </p:spTree>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p:txBody>
          <a:bodyPr/>
          <a:lstStyle/>
          <a:p>
            <a:r>
              <a:rPr lang="en-US" altLang="en-US" dirty="0"/>
              <a:t>Cost Functions for the JOIN Operation (cont’d.)</a:t>
            </a:r>
          </a:p>
        </p:txBody>
      </p:sp>
      <p:sp>
        <p:nvSpPr>
          <p:cNvPr id="52227" name="Content Placeholder 2"/>
          <p:cNvSpPr>
            <a:spLocks noGrp="1"/>
          </p:cNvSpPr>
          <p:nvPr>
            <p:ph idx="1"/>
          </p:nvPr>
        </p:nvSpPr>
        <p:spPr/>
        <p:txBody>
          <a:bodyPr/>
          <a:lstStyle/>
          <a:p>
            <a:r>
              <a:rPr lang="en-US" altLang="en-US" dirty="0"/>
              <a:t>Physical optimization involves execution decision at the physical level</a:t>
            </a:r>
          </a:p>
          <a:p>
            <a:pPr lvl="1"/>
            <a:r>
              <a:rPr lang="en-US" altLang="en-US" dirty="0"/>
              <a:t>Cost-based physical optimization</a:t>
            </a:r>
          </a:p>
          <a:p>
            <a:pPr lvl="2"/>
            <a:r>
              <a:rPr lang="en-US" altLang="en-US" dirty="0"/>
              <a:t>Top-down approach</a:t>
            </a:r>
          </a:p>
          <a:p>
            <a:pPr lvl="2"/>
            <a:r>
              <a:rPr lang="en-US" altLang="en-US" dirty="0"/>
              <a:t>Bottom-up approach</a:t>
            </a:r>
          </a:p>
          <a:p>
            <a:r>
              <a:rPr lang="en-US" altLang="en-US" dirty="0"/>
              <a:t>Certain physical level heuristics make cost optimizations unnecessary</a:t>
            </a:r>
          </a:p>
          <a:p>
            <a:pPr lvl="1"/>
            <a:r>
              <a:rPr lang="en-US" altLang="en-US" dirty="0"/>
              <a:t>Example: for selections, use index scans whenever possible</a:t>
            </a:r>
          </a:p>
        </p:txBody>
      </p:sp>
      <p:sp>
        <p:nvSpPr>
          <p:cNvPr id="5222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dirty="0">
                <a:solidFill>
                  <a:srgbClr val="990033"/>
                </a:solidFill>
              </a:rPr>
              <a:t>Slide 19- </a:t>
            </a:r>
            <a:fld id="{D7D03691-F1FD-4ACA-B3F0-5E4B1337EE4F}" type="slidenum">
              <a:rPr lang="en-US" altLang="en-US" sz="1400" smtClean="0">
                <a:solidFill>
                  <a:srgbClr val="990033"/>
                </a:solidFill>
              </a:rPr>
              <a:pPr/>
              <a:t>38</a:t>
            </a:fld>
            <a:endParaRPr lang="en-CA" altLang="en-US" sz="1400" dirty="0">
              <a:solidFill>
                <a:srgbClr val="990033"/>
              </a:solidFill>
            </a:endParaRPr>
          </a:p>
        </p:txBody>
      </p:sp>
    </p:spTree>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p:txBody>
          <a:bodyPr/>
          <a:lstStyle/>
          <a:p>
            <a:r>
              <a:rPr lang="en-US" altLang="en-US" dirty="0"/>
              <a:t>Cost Functions for the JOIN Operation (cont’d.)</a:t>
            </a:r>
          </a:p>
        </p:txBody>
      </p:sp>
      <p:sp>
        <p:nvSpPr>
          <p:cNvPr id="53251" name="Content Placeholder 2"/>
          <p:cNvSpPr>
            <a:spLocks noGrp="1"/>
          </p:cNvSpPr>
          <p:nvPr>
            <p:ph idx="1"/>
          </p:nvPr>
        </p:nvSpPr>
        <p:spPr/>
        <p:txBody>
          <a:bodyPr/>
          <a:lstStyle/>
          <a:p>
            <a:r>
              <a:rPr lang="en-US" altLang="en-US" dirty="0"/>
              <a:t>Left-deep trees generally preferred</a:t>
            </a:r>
          </a:p>
          <a:p>
            <a:pPr lvl="1"/>
            <a:r>
              <a:rPr lang="en-US" altLang="en-US" dirty="0"/>
              <a:t>Work well for common algorithms for join</a:t>
            </a:r>
          </a:p>
          <a:p>
            <a:pPr lvl="1"/>
            <a:r>
              <a:rPr lang="en-US" altLang="en-US" dirty="0"/>
              <a:t>Able to generate fully pipelined plans</a:t>
            </a:r>
          </a:p>
          <a:p>
            <a:r>
              <a:rPr lang="en-US" altLang="en-US" dirty="0"/>
              <a:t>Characteristics of dynamic programming algorithm</a:t>
            </a:r>
          </a:p>
          <a:p>
            <a:pPr lvl="1"/>
            <a:r>
              <a:rPr lang="en-US" altLang="en-US" dirty="0"/>
              <a:t>Optimal solution structure is developed</a:t>
            </a:r>
          </a:p>
          <a:p>
            <a:pPr lvl="1"/>
            <a:r>
              <a:rPr lang="en-US" altLang="en-US" dirty="0"/>
              <a:t>Value of the optimal solution is recursively defined</a:t>
            </a:r>
          </a:p>
          <a:p>
            <a:pPr lvl="1"/>
            <a:r>
              <a:rPr lang="en-US" altLang="en-US" dirty="0"/>
              <a:t>Optimal solution is computed and its value developed in a bottom-up fashion</a:t>
            </a:r>
          </a:p>
        </p:txBody>
      </p:sp>
      <p:sp>
        <p:nvSpPr>
          <p:cNvPr id="53252"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dirty="0">
                <a:solidFill>
                  <a:srgbClr val="990033"/>
                </a:solidFill>
              </a:rPr>
              <a:t>Slide 19- </a:t>
            </a:r>
            <a:fld id="{E384B7AD-4C49-4102-8444-BA22441873E8}" type="slidenum">
              <a:rPr lang="en-US" altLang="en-US" sz="1400" smtClean="0">
                <a:solidFill>
                  <a:srgbClr val="990033"/>
                </a:solidFill>
              </a:rPr>
              <a:pPr/>
              <a:t>39</a:t>
            </a:fld>
            <a:endParaRPr lang="en-CA" altLang="en-US" sz="1400" dirty="0">
              <a:solidFill>
                <a:srgbClr val="990033"/>
              </a:solidFill>
            </a:endParaRP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228600" y="303213"/>
            <a:ext cx="8534400" cy="992187"/>
          </a:xfrm>
        </p:spPr>
        <p:txBody>
          <a:bodyPr/>
          <a:lstStyle/>
          <a:p>
            <a:r>
              <a:rPr lang="en-US" altLang="en-US" dirty="0"/>
              <a:t>19.1 Query Trees and Heuristics for Query Optimization</a:t>
            </a:r>
          </a:p>
        </p:txBody>
      </p:sp>
      <p:sp>
        <p:nvSpPr>
          <p:cNvPr id="17411" name="Content Placeholder 2"/>
          <p:cNvSpPr>
            <a:spLocks noGrp="1"/>
          </p:cNvSpPr>
          <p:nvPr>
            <p:ph idx="1"/>
          </p:nvPr>
        </p:nvSpPr>
        <p:spPr/>
        <p:txBody>
          <a:bodyPr/>
          <a:lstStyle/>
          <a:p>
            <a:r>
              <a:rPr lang="en-US" altLang="en-US" dirty="0"/>
              <a:t>Step 1: scanner and parser generate initial query representation</a:t>
            </a:r>
          </a:p>
          <a:p>
            <a:r>
              <a:rPr lang="en-US" altLang="en-US" dirty="0"/>
              <a:t>Step 2: representation is optimized according to heuristic rules</a:t>
            </a:r>
          </a:p>
          <a:p>
            <a:r>
              <a:rPr lang="en-US" altLang="en-US" dirty="0"/>
              <a:t>Step 3: query execution plan is developed</a:t>
            </a:r>
          </a:p>
          <a:p>
            <a:pPr lvl="1"/>
            <a:r>
              <a:rPr lang="en-US" altLang="en-US" dirty="0"/>
              <a:t>Execute groups of operations based on access paths available and files involved</a:t>
            </a:r>
          </a:p>
        </p:txBody>
      </p:sp>
      <p:sp>
        <p:nvSpPr>
          <p:cNvPr id="17412"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dirty="0">
                <a:solidFill>
                  <a:srgbClr val="990033"/>
                </a:solidFill>
              </a:rPr>
              <a:t>Slide 19- </a:t>
            </a:r>
            <a:fld id="{16B50F58-46BB-4B89-A2CF-A88550677749}" type="slidenum">
              <a:rPr lang="en-US" altLang="en-US" sz="1400" smtClean="0">
                <a:solidFill>
                  <a:srgbClr val="990033"/>
                </a:solidFill>
              </a:rPr>
              <a:pPr>
                <a:spcBef>
                  <a:spcPct val="0"/>
                </a:spcBef>
                <a:buClrTx/>
                <a:buSzTx/>
                <a:buFontTx/>
                <a:buNone/>
              </a:pPr>
              <a:t>4</a:t>
            </a:fld>
            <a:endParaRPr lang="en-CA" altLang="en-US" sz="1400" dirty="0">
              <a:solidFill>
                <a:srgbClr val="990033"/>
              </a:solidFill>
            </a:endParaRPr>
          </a:p>
        </p:txBody>
      </p:sp>
    </p:spTree>
  </p:cSld>
  <p:clrMapOvr>
    <a:masterClrMapping/>
  </p:clrMapOvr>
  <p:transition spd="me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p:cNvSpPr>
            <a:spLocks noGrp="1"/>
          </p:cNvSpPr>
          <p:nvPr>
            <p:ph type="title"/>
          </p:nvPr>
        </p:nvSpPr>
        <p:spPr>
          <a:xfrm>
            <a:off x="228600" y="303213"/>
            <a:ext cx="8458200" cy="992187"/>
          </a:xfrm>
        </p:spPr>
        <p:txBody>
          <a:bodyPr/>
          <a:lstStyle/>
          <a:p>
            <a:r>
              <a:rPr lang="en-US" altLang="en-US" dirty="0"/>
              <a:t>19.6 Example to Illustrate Cost-Based</a:t>
            </a:r>
            <a:br>
              <a:rPr lang="en-US" altLang="en-US" dirty="0"/>
            </a:br>
            <a:r>
              <a:rPr lang="en-US" altLang="en-US" dirty="0"/>
              <a:t>Query Optimization</a:t>
            </a:r>
          </a:p>
        </p:txBody>
      </p:sp>
      <p:sp>
        <p:nvSpPr>
          <p:cNvPr id="54275" name="Content Placeholder 2"/>
          <p:cNvSpPr>
            <a:spLocks noGrp="1"/>
          </p:cNvSpPr>
          <p:nvPr>
            <p:ph idx="1"/>
          </p:nvPr>
        </p:nvSpPr>
        <p:spPr/>
        <p:txBody>
          <a:bodyPr/>
          <a:lstStyle/>
          <a:p>
            <a:r>
              <a:rPr lang="en-US" altLang="en-US" dirty="0"/>
              <a:t>Example: Consider Q2 below and query tree from Figure 19.1(a) on slide 6</a:t>
            </a:r>
          </a:p>
          <a:p>
            <a:endParaRPr lang="en-US" altLang="en-US" dirty="0"/>
          </a:p>
          <a:p>
            <a:endParaRPr lang="en-US" altLang="en-US" dirty="0"/>
          </a:p>
          <a:p>
            <a:endParaRPr lang="en-US" altLang="en-US" dirty="0"/>
          </a:p>
          <a:p>
            <a:r>
              <a:rPr lang="en-US" altLang="en-US" dirty="0"/>
              <a:t>Information about the relations shown in Figure 19.6 (next slide)</a:t>
            </a:r>
          </a:p>
        </p:txBody>
      </p:sp>
      <p:sp>
        <p:nvSpPr>
          <p:cNvPr id="5427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dirty="0">
                <a:solidFill>
                  <a:srgbClr val="990033"/>
                </a:solidFill>
              </a:rPr>
              <a:t>Slide 19- </a:t>
            </a:r>
            <a:fld id="{25579B29-A17B-4537-ADD3-579A35E368D8}" type="slidenum">
              <a:rPr lang="en-US" altLang="en-US" sz="1400" smtClean="0">
                <a:solidFill>
                  <a:srgbClr val="990033"/>
                </a:solidFill>
              </a:rPr>
              <a:pPr>
                <a:spcBef>
                  <a:spcPct val="0"/>
                </a:spcBef>
                <a:buClrTx/>
                <a:buSzTx/>
                <a:buFontTx/>
                <a:buNone/>
              </a:pPr>
              <a:t>40</a:t>
            </a:fld>
            <a:endParaRPr lang="en-CA" altLang="en-US" sz="1400" dirty="0">
              <a:solidFill>
                <a:srgbClr val="990033"/>
              </a:solidFill>
            </a:endParaRPr>
          </a:p>
        </p:txBody>
      </p:sp>
      <p:pic>
        <p:nvPicPr>
          <p:cNvPr id="54277"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2781300"/>
            <a:ext cx="4371975"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Number Placeholder 2"/>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dirty="0">
                <a:solidFill>
                  <a:srgbClr val="990033"/>
                </a:solidFill>
              </a:rPr>
              <a:t>Slide 19-</a:t>
            </a:r>
            <a:fld id="{B57AADEB-FE81-4BFD-B7D7-E2BA12C7A886}" type="slidenum">
              <a:rPr lang="en-US" altLang="en-US" sz="1400" smtClean="0">
                <a:solidFill>
                  <a:srgbClr val="990033"/>
                </a:solidFill>
              </a:rPr>
              <a:pPr/>
              <a:t>41</a:t>
            </a:fld>
            <a:endParaRPr lang="en-CA" altLang="en-US" sz="1400" dirty="0">
              <a:solidFill>
                <a:srgbClr val="990033"/>
              </a:solidFill>
            </a:endParaRPr>
          </a:p>
        </p:txBody>
      </p:sp>
      <p:pic>
        <p:nvPicPr>
          <p:cNvPr id="55299"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362200" y="1595438"/>
            <a:ext cx="6019800" cy="5033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300" name="TextBox 4"/>
          <p:cNvSpPr txBox="1">
            <a:spLocks noChangeArrowheads="1"/>
          </p:cNvSpPr>
          <p:nvPr/>
        </p:nvSpPr>
        <p:spPr bwMode="auto">
          <a:xfrm>
            <a:off x="12700" y="3124200"/>
            <a:ext cx="2273300"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600" dirty="0"/>
              <a:t>Figure 19.6 Sample statistical information for relations in Q2. </a:t>
            </a:r>
          </a:p>
          <a:p>
            <a:r>
              <a:rPr lang="en-US" altLang="en-US" sz="1600" dirty="0"/>
              <a:t>(a) Column information </a:t>
            </a:r>
            <a:r>
              <a:rPr lang="fr-FR" altLang="en-US" sz="1600" dirty="0"/>
              <a:t>(b) Table information (c) Index information</a:t>
            </a:r>
            <a:endParaRPr lang="en-US" altLang="en-US" sz="1600" dirty="0"/>
          </a:p>
        </p:txBody>
      </p:sp>
    </p:spTree>
  </p:cSld>
  <p:clrMapOvr>
    <a:masterClrMapping/>
  </p:clrMapOvr>
  <p:transition spd="me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p:cNvSpPr>
            <a:spLocks noGrp="1"/>
          </p:cNvSpPr>
          <p:nvPr>
            <p:ph type="title"/>
          </p:nvPr>
        </p:nvSpPr>
        <p:spPr/>
        <p:txBody>
          <a:bodyPr/>
          <a:lstStyle/>
          <a:p>
            <a:r>
              <a:rPr lang="en-US" altLang="en-US" dirty="0"/>
              <a:t>Example to Illustrate Cost-Based</a:t>
            </a:r>
            <a:br>
              <a:rPr lang="en-US" altLang="en-US" dirty="0"/>
            </a:br>
            <a:r>
              <a:rPr lang="en-US" altLang="en-US" dirty="0"/>
              <a:t>Query Optimization (cont’d.)</a:t>
            </a:r>
          </a:p>
        </p:txBody>
      </p:sp>
      <p:sp>
        <p:nvSpPr>
          <p:cNvPr id="56323" name="Content Placeholder 2"/>
          <p:cNvSpPr>
            <a:spLocks noGrp="1"/>
          </p:cNvSpPr>
          <p:nvPr>
            <p:ph idx="1"/>
          </p:nvPr>
        </p:nvSpPr>
        <p:spPr/>
        <p:txBody>
          <a:bodyPr/>
          <a:lstStyle/>
          <a:p>
            <a:r>
              <a:rPr lang="en-US" altLang="en-US" dirty="0"/>
              <a:t>Assume optimizer considers only left-deep trees</a:t>
            </a:r>
          </a:p>
          <a:p>
            <a:r>
              <a:rPr lang="en-US" altLang="en-US" dirty="0"/>
              <a:t>Evaluate potential join orders</a:t>
            </a:r>
          </a:p>
          <a:p>
            <a:pPr lvl="1"/>
            <a:r>
              <a:rPr lang="en-US" altLang="en-US" dirty="0"/>
              <a:t>PROJECT    DEPARTMENT   EMPLOYEE</a:t>
            </a:r>
          </a:p>
          <a:p>
            <a:pPr lvl="1"/>
            <a:r>
              <a:rPr lang="en-US" altLang="en-US" dirty="0"/>
              <a:t>DEPARTMENT   PROJECT   EMPLOYEE</a:t>
            </a:r>
          </a:p>
          <a:p>
            <a:pPr lvl="1"/>
            <a:r>
              <a:rPr lang="en-US" altLang="en-US" dirty="0"/>
              <a:t>DEPARTMENT   EMPLOYEE   PROJECT</a:t>
            </a:r>
          </a:p>
          <a:p>
            <a:pPr lvl="1"/>
            <a:r>
              <a:rPr lang="en-US" altLang="en-US" dirty="0"/>
              <a:t>EMPLOYEE   DEPARTMENT   PROJECT</a:t>
            </a:r>
          </a:p>
        </p:txBody>
      </p:sp>
      <p:sp>
        <p:nvSpPr>
          <p:cNvPr id="5632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dirty="0">
                <a:solidFill>
                  <a:srgbClr val="990033"/>
                </a:solidFill>
              </a:rPr>
              <a:t>Slide 16- </a:t>
            </a:r>
            <a:fld id="{A006E5D9-451B-4B7F-95C4-E22CD18123C1}" type="slidenum">
              <a:rPr lang="en-US" altLang="en-US" sz="1400" smtClean="0">
                <a:solidFill>
                  <a:srgbClr val="990033"/>
                </a:solidFill>
              </a:rPr>
              <a:pPr/>
              <a:t>42</a:t>
            </a:fld>
            <a:endParaRPr lang="en-CA" altLang="en-US" sz="1400" dirty="0">
              <a:solidFill>
                <a:srgbClr val="990033"/>
              </a:solidFill>
            </a:endParaRPr>
          </a:p>
        </p:txBody>
      </p:sp>
      <p:pic>
        <p:nvPicPr>
          <p:cNvPr id="56325"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284788" y="2743200"/>
            <a:ext cx="228600"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326" name="Picture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705100" y="2743200"/>
            <a:ext cx="228600"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327" name="Picture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489575" y="3705225"/>
            <a:ext cx="228600"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328" name="Picture 7"/>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352800" y="3209925"/>
            <a:ext cx="228600"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329"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170488" y="3200400"/>
            <a:ext cx="228600"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330" name="Picture 9"/>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922588" y="4191000"/>
            <a:ext cx="228600"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331" name="Picture 10"/>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426075" y="4162425"/>
            <a:ext cx="228600"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332" name="Picture 1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328988" y="3695700"/>
            <a:ext cx="228600"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p:cNvSpPr>
            <a:spLocks noGrp="1"/>
          </p:cNvSpPr>
          <p:nvPr>
            <p:ph type="title"/>
          </p:nvPr>
        </p:nvSpPr>
        <p:spPr/>
        <p:txBody>
          <a:bodyPr/>
          <a:lstStyle/>
          <a:p>
            <a:r>
              <a:rPr lang="en-US" altLang="en-US" dirty="0"/>
              <a:t>19.7 Additional Issues Related</a:t>
            </a:r>
            <a:br>
              <a:rPr lang="en-US" altLang="en-US" dirty="0"/>
            </a:br>
            <a:r>
              <a:rPr lang="en-US" altLang="en-US" dirty="0"/>
              <a:t>to Query Optimization</a:t>
            </a:r>
          </a:p>
        </p:txBody>
      </p:sp>
      <p:sp>
        <p:nvSpPr>
          <p:cNvPr id="57347" name="Content Placeholder 2"/>
          <p:cNvSpPr>
            <a:spLocks noGrp="1"/>
          </p:cNvSpPr>
          <p:nvPr>
            <p:ph idx="1"/>
          </p:nvPr>
        </p:nvSpPr>
        <p:spPr/>
        <p:txBody>
          <a:bodyPr/>
          <a:lstStyle/>
          <a:p>
            <a:r>
              <a:rPr lang="en-US" altLang="en-US" dirty="0"/>
              <a:t>Displaying the system’s query execution plan</a:t>
            </a:r>
          </a:p>
          <a:p>
            <a:pPr lvl="1"/>
            <a:r>
              <a:rPr lang="en-US" altLang="en-US" dirty="0"/>
              <a:t>Oracle syntax</a:t>
            </a:r>
          </a:p>
          <a:p>
            <a:pPr lvl="2"/>
            <a:r>
              <a:rPr lang="en-US" altLang="en-US" dirty="0"/>
              <a:t>EXPLAIN PLAN FOR &lt;SQL query&gt;</a:t>
            </a:r>
          </a:p>
          <a:p>
            <a:pPr lvl="1"/>
            <a:r>
              <a:rPr lang="en-US" altLang="en-US" dirty="0"/>
              <a:t>IBM DB2 syntax</a:t>
            </a:r>
          </a:p>
          <a:p>
            <a:pPr lvl="2"/>
            <a:r>
              <a:rPr lang="en-US" altLang="en-US" dirty="0"/>
              <a:t>EXPLAIN PLAN SELECTION [additional options] FOR &lt;SQL-query&gt;</a:t>
            </a:r>
          </a:p>
          <a:p>
            <a:pPr lvl="1"/>
            <a:r>
              <a:rPr lang="en-US" altLang="en-US" dirty="0"/>
              <a:t>SQL server syntax</a:t>
            </a:r>
          </a:p>
          <a:p>
            <a:pPr lvl="2"/>
            <a:r>
              <a:rPr lang="en-US" altLang="en-US" dirty="0"/>
              <a:t>SET SHOWPLAN_TEXT ON or SET SHOWPLAN_XML ON or SET SHOWPLAN_ALL ON</a:t>
            </a:r>
          </a:p>
        </p:txBody>
      </p:sp>
      <p:sp>
        <p:nvSpPr>
          <p:cNvPr id="5734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dirty="0">
                <a:solidFill>
                  <a:srgbClr val="990033"/>
                </a:solidFill>
              </a:rPr>
              <a:t>Slide 19- </a:t>
            </a:r>
            <a:fld id="{25A241AD-E9FD-4824-B7DC-E71E8AF03F50}" type="slidenum">
              <a:rPr lang="en-US" altLang="en-US" sz="1400" smtClean="0">
                <a:solidFill>
                  <a:srgbClr val="990033"/>
                </a:solidFill>
              </a:rPr>
              <a:pPr>
                <a:spcBef>
                  <a:spcPct val="0"/>
                </a:spcBef>
                <a:buClrTx/>
                <a:buSzTx/>
                <a:buFontTx/>
                <a:buNone/>
              </a:pPr>
              <a:t>43</a:t>
            </a:fld>
            <a:endParaRPr lang="en-CA" altLang="en-US" sz="1400" dirty="0">
              <a:solidFill>
                <a:srgbClr val="990033"/>
              </a:solidFill>
            </a:endParaRPr>
          </a:p>
        </p:txBody>
      </p:sp>
    </p:spTree>
  </p:cSld>
  <p:clrMapOvr>
    <a:masterClrMapping/>
  </p:clrMapOvr>
  <p:transition spd="me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p:cNvSpPr>
          <p:nvPr>
            <p:ph type="title"/>
          </p:nvPr>
        </p:nvSpPr>
        <p:spPr/>
        <p:txBody>
          <a:bodyPr/>
          <a:lstStyle/>
          <a:p>
            <a:r>
              <a:rPr lang="en-US" altLang="en-US" dirty="0"/>
              <a:t>Additional Issues Related</a:t>
            </a:r>
            <a:br>
              <a:rPr lang="en-US" altLang="en-US" dirty="0"/>
            </a:br>
            <a:r>
              <a:rPr lang="en-US" altLang="en-US" dirty="0"/>
              <a:t>to Query Optimization (cont’d.)</a:t>
            </a:r>
          </a:p>
        </p:txBody>
      </p:sp>
      <p:sp>
        <p:nvSpPr>
          <p:cNvPr id="58371" name="Content Placeholder 2"/>
          <p:cNvSpPr>
            <a:spLocks noGrp="1"/>
          </p:cNvSpPr>
          <p:nvPr>
            <p:ph idx="1"/>
          </p:nvPr>
        </p:nvSpPr>
        <p:spPr/>
        <p:txBody>
          <a:bodyPr/>
          <a:lstStyle/>
          <a:p>
            <a:r>
              <a:rPr lang="en-US" altLang="en-US" dirty="0"/>
              <a:t>Size estimation of other operations</a:t>
            </a:r>
          </a:p>
          <a:p>
            <a:pPr lvl="1"/>
            <a:r>
              <a:rPr lang="en-US" altLang="en-US" dirty="0"/>
              <a:t>Projection</a:t>
            </a:r>
          </a:p>
          <a:p>
            <a:pPr lvl="1"/>
            <a:r>
              <a:rPr lang="en-US" altLang="en-US" dirty="0"/>
              <a:t>Set operations</a:t>
            </a:r>
          </a:p>
          <a:p>
            <a:pPr lvl="1"/>
            <a:r>
              <a:rPr lang="en-US" altLang="en-US" dirty="0"/>
              <a:t>Aggregation</a:t>
            </a:r>
          </a:p>
          <a:p>
            <a:pPr lvl="1"/>
            <a:r>
              <a:rPr lang="en-US" altLang="en-US" dirty="0"/>
              <a:t>Outer join</a:t>
            </a:r>
          </a:p>
          <a:p>
            <a:r>
              <a:rPr lang="en-US" altLang="en-US" dirty="0"/>
              <a:t>Plan caching</a:t>
            </a:r>
          </a:p>
          <a:p>
            <a:pPr lvl="1"/>
            <a:r>
              <a:rPr lang="en-US" altLang="en-US" dirty="0"/>
              <a:t>Plan stored by query optimizer for later use by same queries with different parameters</a:t>
            </a:r>
          </a:p>
          <a:p>
            <a:r>
              <a:rPr lang="en-US" altLang="en-US" dirty="0"/>
              <a:t>Top k-results optimization</a:t>
            </a:r>
          </a:p>
          <a:p>
            <a:pPr lvl="1"/>
            <a:r>
              <a:rPr lang="en-US" altLang="en-US" dirty="0"/>
              <a:t>Limits strategy generation</a:t>
            </a:r>
          </a:p>
        </p:txBody>
      </p:sp>
      <p:sp>
        <p:nvSpPr>
          <p:cNvPr id="58372"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dirty="0">
                <a:solidFill>
                  <a:srgbClr val="990033"/>
                </a:solidFill>
              </a:rPr>
              <a:t>Slide 19- </a:t>
            </a:r>
            <a:fld id="{E0CF6096-11AA-41BB-95FE-6A404762FFA9}" type="slidenum">
              <a:rPr lang="en-US" altLang="en-US" sz="1400" smtClean="0">
                <a:solidFill>
                  <a:srgbClr val="990033"/>
                </a:solidFill>
              </a:rPr>
              <a:pPr>
                <a:spcBef>
                  <a:spcPct val="0"/>
                </a:spcBef>
                <a:buClrTx/>
                <a:buSzTx/>
                <a:buFontTx/>
                <a:buNone/>
              </a:pPr>
              <a:t>44</a:t>
            </a:fld>
            <a:endParaRPr lang="en-CA" altLang="en-US" sz="1400" dirty="0">
              <a:solidFill>
                <a:srgbClr val="990033"/>
              </a:solidFill>
            </a:endParaRPr>
          </a:p>
        </p:txBody>
      </p:sp>
    </p:spTree>
  </p:cSld>
  <p:clrMapOvr>
    <a:masterClrMapping/>
  </p:clrMapOvr>
  <p:transition spd="me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p:cNvSpPr>
            <a:spLocks noGrp="1"/>
          </p:cNvSpPr>
          <p:nvPr>
            <p:ph type="title"/>
          </p:nvPr>
        </p:nvSpPr>
        <p:spPr/>
        <p:txBody>
          <a:bodyPr/>
          <a:lstStyle/>
          <a:p>
            <a:r>
              <a:rPr lang="en-US" altLang="en-US" dirty="0"/>
              <a:t>19.8 An Example of Query Optimization in Data Warehouses</a:t>
            </a:r>
          </a:p>
        </p:txBody>
      </p:sp>
      <p:sp>
        <p:nvSpPr>
          <p:cNvPr id="59395" name="Content Placeholder 2"/>
          <p:cNvSpPr>
            <a:spLocks noGrp="1"/>
          </p:cNvSpPr>
          <p:nvPr>
            <p:ph idx="1"/>
          </p:nvPr>
        </p:nvSpPr>
        <p:spPr/>
        <p:txBody>
          <a:bodyPr/>
          <a:lstStyle/>
          <a:p>
            <a:r>
              <a:rPr lang="en-US" altLang="en-US" dirty="0"/>
              <a:t>Star transformation optimization</a:t>
            </a:r>
          </a:p>
          <a:p>
            <a:pPr lvl="1"/>
            <a:r>
              <a:rPr lang="en-US" altLang="en-US" dirty="0"/>
              <a:t>Goal: access a reduced set of data from the fact table and avoid using a full table scan on it</a:t>
            </a:r>
          </a:p>
          <a:p>
            <a:pPr lvl="1"/>
            <a:r>
              <a:rPr lang="en-US" altLang="en-US" dirty="0"/>
              <a:t>Classic star transformation</a:t>
            </a:r>
          </a:p>
          <a:p>
            <a:pPr lvl="1"/>
            <a:r>
              <a:rPr lang="en-US" altLang="en-US" dirty="0"/>
              <a:t>Bitmap index star transformation</a:t>
            </a:r>
          </a:p>
          <a:p>
            <a:r>
              <a:rPr lang="en-US" altLang="en-US" dirty="0"/>
              <a:t>Joining back</a:t>
            </a:r>
          </a:p>
        </p:txBody>
      </p:sp>
      <p:sp>
        <p:nvSpPr>
          <p:cNvPr id="5939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dirty="0">
                <a:solidFill>
                  <a:srgbClr val="990033"/>
                </a:solidFill>
              </a:rPr>
              <a:t>Slide 19- </a:t>
            </a:r>
            <a:fld id="{E28994D6-F9C2-4890-85F6-4BC6A9AB3E57}" type="slidenum">
              <a:rPr lang="en-US" altLang="en-US" sz="1400" smtClean="0">
                <a:solidFill>
                  <a:srgbClr val="990033"/>
                </a:solidFill>
              </a:rPr>
              <a:pPr>
                <a:spcBef>
                  <a:spcPct val="0"/>
                </a:spcBef>
                <a:buClrTx/>
                <a:buSzTx/>
                <a:buFontTx/>
                <a:buNone/>
              </a:pPr>
              <a:t>45</a:t>
            </a:fld>
            <a:endParaRPr lang="en-CA" altLang="en-US" sz="1400" dirty="0">
              <a:solidFill>
                <a:srgbClr val="990033"/>
              </a:solidFill>
            </a:endParaRPr>
          </a:p>
        </p:txBody>
      </p:sp>
    </p:spTree>
  </p:cSld>
  <p:clrMapOvr>
    <a:masterClrMapping/>
  </p:clrMapOvr>
  <p:transition spd="me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p:cNvSpPr>
            <a:spLocks noGrp="1"/>
          </p:cNvSpPr>
          <p:nvPr>
            <p:ph type="title"/>
          </p:nvPr>
        </p:nvSpPr>
        <p:spPr/>
        <p:txBody>
          <a:bodyPr/>
          <a:lstStyle/>
          <a:p>
            <a:r>
              <a:rPr lang="en-US" altLang="en-US" dirty="0"/>
              <a:t>19.9 Overview of Query Optimization in Oracle</a:t>
            </a:r>
          </a:p>
        </p:txBody>
      </p:sp>
      <p:sp>
        <p:nvSpPr>
          <p:cNvPr id="60419" name="Content Placeholder 2"/>
          <p:cNvSpPr>
            <a:spLocks noGrp="1"/>
          </p:cNvSpPr>
          <p:nvPr>
            <p:ph idx="1"/>
          </p:nvPr>
        </p:nvSpPr>
        <p:spPr>
          <a:xfrm>
            <a:off x="239713" y="1600200"/>
            <a:ext cx="8523287" cy="4572000"/>
          </a:xfrm>
        </p:spPr>
        <p:txBody>
          <a:bodyPr/>
          <a:lstStyle/>
          <a:p>
            <a:r>
              <a:rPr lang="en-US" altLang="en-US" dirty="0"/>
              <a:t>Physical optimizer is cost-based</a:t>
            </a:r>
          </a:p>
          <a:p>
            <a:r>
              <a:rPr lang="en-US" altLang="en-US" dirty="0"/>
              <a:t>Scope is a single query block</a:t>
            </a:r>
          </a:p>
          <a:p>
            <a:r>
              <a:rPr lang="en-US" altLang="en-US" dirty="0"/>
              <a:t>Calculates cost based on object statistics, estimated resource use and memory needed</a:t>
            </a:r>
          </a:p>
          <a:p>
            <a:r>
              <a:rPr lang="en-US" altLang="en-US" dirty="0"/>
              <a:t>Global query optimizer</a:t>
            </a:r>
          </a:p>
          <a:p>
            <a:pPr lvl="1"/>
            <a:r>
              <a:rPr lang="en-US" altLang="en-US" dirty="0"/>
              <a:t>Integrates logical transformation and physical optimization phases to generate optimal plan for entire query tree</a:t>
            </a:r>
          </a:p>
          <a:p>
            <a:r>
              <a:rPr lang="en-US" altLang="en-US" dirty="0"/>
              <a:t>Adaptive optimization</a:t>
            </a:r>
          </a:p>
          <a:p>
            <a:pPr lvl="1"/>
            <a:r>
              <a:rPr lang="en-US" altLang="en-US" dirty="0"/>
              <a:t>Feedback loop used to improve on previous decisions</a:t>
            </a:r>
          </a:p>
        </p:txBody>
      </p:sp>
      <p:sp>
        <p:nvSpPr>
          <p:cNvPr id="6042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dirty="0">
                <a:solidFill>
                  <a:srgbClr val="990033"/>
                </a:solidFill>
              </a:rPr>
              <a:t>Slide 19- </a:t>
            </a:r>
            <a:fld id="{3557199E-42E8-4374-91F2-4D886E5DB9FE}" type="slidenum">
              <a:rPr lang="en-US" altLang="en-US" sz="1400" smtClean="0">
                <a:solidFill>
                  <a:srgbClr val="990033"/>
                </a:solidFill>
              </a:rPr>
              <a:pPr>
                <a:spcBef>
                  <a:spcPct val="0"/>
                </a:spcBef>
                <a:buClrTx/>
                <a:buSzTx/>
                <a:buFontTx/>
                <a:buNone/>
              </a:pPr>
              <a:t>46</a:t>
            </a:fld>
            <a:endParaRPr lang="en-CA" altLang="en-US" sz="1400" dirty="0">
              <a:solidFill>
                <a:srgbClr val="990033"/>
              </a:solidFill>
            </a:endParaRPr>
          </a:p>
        </p:txBody>
      </p:sp>
    </p:spTree>
  </p:cSld>
  <p:clrMapOvr>
    <a:masterClrMapping/>
  </p:clrMapOvr>
  <p:transition spd="me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1"/>
          <p:cNvSpPr>
            <a:spLocks noGrp="1"/>
          </p:cNvSpPr>
          <p:nvPr>
            <p:ph type="title"/>
          </p:nvPr>
        </p:nvSpPr>
        <p:spPr/>
        <p:txBody>
          <a:bodyPr/>
          <a:lstStyle/>
          <a:p>
            <a:r>
              <a:rPr lang="en-US" altLang="en-US" dirty="0"/>
              <a:t>Overview of Query Optimization in Oracle (cont’d.)</a:t>
            </a:r>
          </a:p>
        </p:txBody>
      </p:sp>
      <p:sp>
        <p:nvSpPr>
          <p:cNvPr id="61443" name="Content Placeholder 2"/>
          <p:cNvSpPr>
            <a:spLocks noGrp="1"/>
          </p:cNvSpPr>
          <p:nvPr>
            <p:ph idx="1"/>
          </p:nvPr>
        </p:nvSpPr>
        <p:spPr>
          <a:xfrm>
            <a:off x="239713" y="1600200"/>
            <a:ext cx="8523287" cy="4572000"/>
          </a:xfrm>
        </p:spPr>
        <p:txBody>
          <a:bodyPr/>
          <a:lstStyle/>
          <a:p>
            <a:r>
              <a:rPr lang="en-US" altLang="en-US" dirty="0"/>
              <a:t>Array processing</a:t>
            </a:r>
          </a:p>
          <a:p>
            <a:r>
              <a:rPr lang="en-US" altLang="en-US" dirty="0"/>
              <a:t>Hints</a:t>
            </a:r>
          </a:p>
          <a:p>
            <a:pPr lvl="1"/>
            <a:r>
              <a:rPr lang="en-US" altLang="en-US" dirty="0"/>
              <a:t>Specified by application developer</a:t>
            </a:r>
          </a:p>
          <a:p>
            <a:pPr lvl="1"/>
            <a:r>
              <a:rPr lang="en-US" altLang="en-US" dirty="0"/>
              <a:t>Embedded in text of SQL statement</a:t>
            </a:r>
          </a:p>
          <a:p>
            <a:pPr lvl="1"/>
            <a:r>
              <a:rPr lang="en-US" altLang="en-US" dirty="0"/>
              <a:t>Types: access path, join order, join method, enabling or disabling a transformation</a:t>
            </a:r>
          </a:p>
          <a:p>
            <a:r>
              <a:rPr lang="en-US" altLang="en-US" dirty="0"/>
              <a:t>Outlines used to preserve execution plans</a:t>
            </a:r>
          </a:p>
          <a:p>
            <a:r>
              <a:rPr lang="en-US" altLang="en-US" dirty="0"/>
              <a:t>SQL plan management</a:t>
            </a:r>
          </a:p>
        </p:txBody>
      </p:sp>
      <p:sp>
        <p:nvSpPr>
          <p:cNvPr id="6144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dirty="0">
                <a:solidFill>
                  <a:srgbClr val="990033"/>
                </a:solidFill>
              </a:rPr>
              <a:t>Slide 19- </a:t>
            </a:r>
            <a:fld id="{A06742D7-0871-4ED7-A607-82711C9021C0}" type="slidenum">
              <a:rPr lang="en-US" altLang="en-US" sz="1400" smtClean="0">
                <a:solidFill>
                  <a:srgbClr val="990033"/>
                </a:solidFill>
              </a:rPr>
              <a:pPr>
                <a:spcBef>
                  <a:spcPct val="0"/>
                </a:spcBef>
                <a:buClrTx/>
                <a:buSzTx/>
                <a:buFontTx/>
                <a:buNone/>
              </a:pPr>
              <a:t>47</a:t>
            </a:fld>
            <a:endParaRPr lang="en-CA" altLang="en-US" sz="1400" dirty="0">
              <a:solidFill>
                <a:srgbClr val="990033"/>
              </a:solidFill>
            </a:endParaRPr>
          </a:p>
        </p:txBody>
      </p:sp>
    </p:spTree>
  </p:cSld>
  <p:clrMapOvr>
    <a:masterClrMapping/>
  </p:clrMapOvr>
  <p:transition spd="me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1"/>
          <p:cNvSpPr>
            <a:spLocks noGrp="1"/>
          </p:cNvSpPr>
          <p:nvPr>
            <p:ph type="title"/>
          </p:nvPr>
        </p:nvSpPr>
        <p:spPr/>
        <p:txBody>
          <a:bodyPr/>
          <a:lstStyle/>
          <a:p>
            <a:r>
              <a:rPr lang="en-US" altLang="en-US" dirty="0"/>
              <a:t>19.10 Semantic Query Optimization</a:t>
            </a:r>
          </a:p>
        </p:txBody>
      </p:sp>
      <p:sp>
        <p:nvSpPr>
          <p:cNvPr id="62467" name="Content Placeholder 2"/>
          <p:cNvSpPr>
            <a:spLocks noGrp="1"/>
          </p:cNvSpPr>
          <p:nvPr>
            <p:ph idx="1"/>
          </p:nvPr>
        </p:nvSpPr>
        <p:spPr/>
        <p:txBody>
          <a:bodyPr/>
          <a:lstStyle/>
          <a:p>
            <a:r>
              <a:rPr lang="en-US" altLang="en-US" dirty="0"/>
              <a:t>Uses constraints specified on the database schema</a:t>
            </a:r>
          </a:p>
          <a:p>
            <a:r>
              <a:rPr lang="en-US" altLang="en-US" dirty="0"/>
              <a:t>Goal: modify one query into another that is more efficient to execute</a:t>
            </a:r>
          </a:p>
        </p:txBody>
      </p:sp>
      <p:sp>
        <p:nvSpPr>
          <p:cNvPr id="6246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dirty="0">
                <a:solidFill>
                  <a:srgbClr val="990033"/>
                </a:solidFill>
              </a:rPr>
              <a:t>Slide 19- </a:t>
            </a:r>
            <a:fld id="{9DD7B48B-E9B8-479C-9F42-FCE0CC208205}" type="slidenum">
              <a:rPr lang="en-US" altLang="en-US" sz="1400" smtClean="0">
                <a:solidFill>
                  <a:srgbClr val="990033"/>
                </a:solidFill>
              </a:rPr>
              <a:pPr>
                <a:spcBef>
                  <a:spcPct val="0"/>
                </a:spcBef>
                <a:buClrTx/>
                <a:buSzTx/>
                <a:buFontTx/>
                <a:buNone/>
              </a:pPr>
              <a:t>48</a:t>
            </a:fld>
            <a:endParaRPr lang="en-CA" altLang="en-US" sz="1400" dirty="0">
              <a:solidFill>
                <a:srgbClr val="990033"/>
              </a:solidFill>
            </a:endParaRPr>
          </a:p>
        </p:txBody>
      </p:sp>
    </p:spTree>
  </p:cSld>
  <p:clrMapOvr>
    <a:masterClrMapping/>
  </p:clrMapOvr>
  <p:transition spd="me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itle 1"/>
          <p:cNvSpPr>
            <a:spLocks noGrp="1"/>
          </p:cNvSpPr>
          <p:nvPr>
            <p:ph type="title"/>
          </p:nvPr>
        </p:nvSpPr>
        <p:spPr/>
        <p:txBody>
          <a:bodyPr/>
          <a:lstStyle/>
          <a:p>
            <a:r>
              <a:rPr lang="en-US" altLang="en-US" dirty="0"/>
              <a:t>19.11 Summary</a:t>
            </a:r>
          </a:p>
        </p:txBody>
      </p:sp>
      <p:sp>
        <p:nvSpPr>
          <p:cNvPr id="63491" name="Content Placeholder 2"/>
          <p:cNvSpPr>
            <a:spLocks noGrp="1"/>
          </p:cNvSpPr>
          <p:nvPr>
            <p:ph idx="1"/>
          </p:nvPr>
        </p:nvSpPr>
        <p:spPr/>
        <p:txBody>
          <a:bodyPr/>
          <a:lstStyle/>
          <a:p>
            <a:r>
              <a:rPr lang="en-US" altLang="en-US" dirty="0"/>
              <a:t>Query trees</a:t>
            </a:r>
          </a:p>
          <a:p>
            <a:r>
              <a:rPr lang="en-US" altLang="en-US" dirty="0"/>
              <a:t>Heuristic approaches used to improve efficiency of query execution</a:t>
            </a:r>
          </a:p>
          <a:p>
            <a:r>
              <a:rPr lang="en-US" altLang="en-US" dirty="0"/>
              <a:t>Reorganization of query trees</a:t>
            </a:r>
          </a:p>
          <a:p>
            <a:r>
              <a:rPr lang="en-US" altLang="en-US" dirty="0"/>
              <a:t>Pipelining and materialized evaluation</a:t>
            </a:r>
          </a:p>
          <a:p>
            <a:r>
              <a:rPr lang="en-US" altLang="en-US" dirty="0"/>
              <a:t>Cost-based optimization approach</a:t>
            </a:r>
          </a:p>
          <a:p>
            <a:r>
              <a:rPr lang="en-US" altLang="en-US" dirty="0"/>
              <a:t>Oracle query optimizer</a:t>
            </a:r>
          </a:p>
          <a:p>
            <a:r>
              <a:rPr lang="en-US" altLang="en-US" dirty="0"/>
              <a:t>Semantic query optimization</a:t>
            </a:r>
          </a:p>
        </p:txBody>
      </p:sp>
      <p:sp>
        <p:nvSpPr>
          <p:cNvPr id="63492"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dirty="0">
                <a:solidFill>
                  <a:srgbClr val="990033"/>
                </a:solidFill>
              </a:rPr>
              <a:t>Slide 19- </a:t>
            </a:r>
            <a:fld id="{20CCF3DC-5614-4289-B265-CD401D6CC33C}" type="slidenum">
              <a:rPr lang="en-US" altLang="en-US" sz="1400" smtClean="0">
                <a:solidFill>
                  <a:srgbClr val="990033"/>
                </a:solidFill>
              </a:rPr>
              <a:pPr>
                <a:spcBef>
                  <a:spcPct val="0"/>
                </a:spcBef>
                <a:buClrTx/>
                <a:buSzTx/>
                <a:buFontTx/>
                <a:buNone/>
              </a:pPr>
              <a:t>49</a:t>
            </a:fld>
            <a:endParaRPr lang="en-CA" altLang="en-US" sz="1400" dirty="0">
              <a:solidFill>
                <a:srgbClr val="990033"/>
              </a:solidFill>
            </a:endParaRP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altLang="en-US" dirty="0"/>
              <a:t>Query Trees and Heuristics for Query Optimization (cont’d.)</a:t>
            </a:r>
          </a:p>
        </p:txBody>
      </p:sp>
      <p:sp>
        <p:nvSpPr>
          <p:cNvPr id="18435" name="Content Placeholder 2"/>
          <p:cNvSpPr>
            <a:spLocks noGrp="1"/>
          </p:cNvSpPr>
          <p:nvPr>
            <p:ph idx="1"/>
          </p:nvPr>
        </p:nvSpPr>
        <p:spPr/>
        <p:txBody>
          <a:bodyPr/>
          <a:lstStyle/>
          <a:p>
            <a:r>
              <a:rPr lang="en-US" altLang="en-US" dirty="0"/>
              <a:t>Example heuristic rule</a:t>
            </a:r>
          </a:p>
          <a:p>
            <a:pPr lvl="1"/>
            <a:r>
              <a:rPr lang="en-US" altLang="en-US" dirty="0"/>
              <a:t>Apply SELECT and PROJECT before JOIN</a:t>
            </a:r>
          </a:p>
          <a:p>
            <a:pPr lvl="2"/>
            <a:r>
              <a:rPr lang="en-US" altLang="en-US" dirty="0"/>
              <a:t>Reduces size of files to be joined</a:t>
            </a:r>
          </a:p>
          <a:p>
            <a:r>
              <a:rPr lang="en-US" altLang="en-US" dirty="0"/>
              <a:t>Query tree</a:t>
            </a:r>
          </a:p>
          <a:p>
            <a:pPr lvl="1"/>
            <a:r>
              <a:rPr lang="en-US" altLang="en-US" dirty="0"/>
              <a:t>Represents relational algebra expression</a:t>
            </a:r>
          </a:p>
          <a:p>
            <a:r>
              <a:rPr lang="en-US" altLang="en-US" dirty="0"/>
              <a:t>Query graph</a:t>
            </a:r>
          </a:p>
          <a:p>
            <a:pPr lvl="1"/>
            <a:r>
              <a:rPr lang="en-US" altLang="en-US" dirty="0"/>
              <a:t>Represents relational calculus expression</a:t>
            </a:r>
          </a:p>
          <a:p>
            <a:r>
              <a:rPr lang="en-US" altLang="en-US" dirty="0"/>
              <a:t>Example for Q2 on next slide</a:t>
            </a:r>
          </a:p>
          <a:p>
            <a:endParaRPr lang="en-US" altLang="en-US" dirty="0"/>
          </a:p>
        </p:txBody>
      </p:sp>
      <p:sp>
        <p:nvSpPr>
          <p:cNvPr id="1843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dirty="0">
                <a:solidFill>
                  <a:srgbClr val="990033"/>
                </a:solidFill>
              </a:rPr>
              <a:t>Slide 19- </a:t>
            </a:r>
            <a:fld id="{37AFA48A-D80D-4D08-AD03-440E3C7AC6B0}" type="slidenum">
              <a:rPr lang="en-US" altLang="en-US" sz="1400" smtClean="0">
                <a:solidFill>
                  <a:srgbClr val="990033"/>
                </a:solidFill>
              </a:rPr>
              <a:pPr>
                <a:spcBef>
                  <a:spcPct val="0"/>
                </a:spcBef>
                <a:buClrTx/>
                <a:buSzTx/>
                <a:buFontTx/>
                <a:buNone/>
              </a:pPr>
              <a:t>5</a:t>
            </a:fld>
            <a:endParaRPr lang="en-CA" altLang="en-US" sz="1400" dirty="0">
              <a:solidFill>
                <a:srgbClr val="990033"/>
              </a:solidFill>
            </a:endParaRPr>
          </a:p>
        </p:txBody>
      </p:sp>
      <p:pic>
        <p:nvPicPr>
          <p:cNvPr id="18437"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893888" y="5514975"/>
            <a:ext cx="4962525" cy="96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altLang="en-US" dirty="0"/>
              <a:t>Query Trees and Query Graph Corresponding to Q2</a:t>
            </a:r>
          </a:p>
        </p:txBody>
      </p:sp>
      <p:sp>
        <p:nvSpPr>
          <p:cNvPr id="19459" name="Slide Number Placeholder 2"/>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dirty="0">
                <a:solidFill>
                  <a:srgbClr val="990033"/>
                </a:solidFill>
              </a:rPr>
              <a:t>Slide 19-</a:t>
            </a:r>
            <a:fld id="{5FDB405C-CEB3-480B-B533-9D460EC09D22}" type="slidenum">
              <a:rPr lang="en-US" altLang="en-US" sz="1400" smtClean="0">
                <a:solidFill>
                  <a:srgbClr val="990033"/>
                </a:solidFill>
              </a:rPr>
              <a:pPr>
                <a:spcBef>
                  <a:spcPct val="0"/>
                </a:spcBef>
                <a:buClrTx/>
                <a:buSzTx/>
                <a:buFontTx/>
                <a:buNone/>
              </a:pPr>
              <a:t>6</a:t>
            </a:fld>
            <a:endParaRPr lang="en-CA" altLang="en-US" sz="1400" dirty="0">
              <a:solidFill>
                <a:srgbClr val="990033"/>
              </a:solidFill>
            </a:endParaRPr>
          </a:p>
        </p:txBody>
      </p:sp>
      <p:pic>
        <p:nvPicPr>
          <p:cNvPr id="19460"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810000" y="1803400"/>
            <a:ext cx="4629150" cy="4603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1" name="TextBox 4"/>
          <p:cNvSpPr txBox="1">
            <a:spLocks noChangeArrowheads="1"/>
          </p:cNvSpPr>
          <p:nvPr/>
        </p:nvSpPr>
        <p:spPr bwMode="auto">
          <a:xfrm>
            <a:off x="203200" y="2971800"/>
            <a:ext cx="3289300"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600" dirty="0">
                <a:solidFill>
                  <a:schemeClr val="tx1"/>
                </a:solidFill>
              </a:rPr>
              <a:t>Figure 19.1 Two query trees for the query Q2. (a) Query tree corresponding to the relational algebra expression for Q2. (b) Initial (canonical) query tree for SQL query Q2. (c) Query graph for Q2.</a:t>
            </a: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altLang="en-US" dirty="0"/>
              <a:t>Query Trees and Heuristics for Query Optimization (cont’d.)</a:t>
            </a:r>
          </a:p>
        </p:txBody>
      </p:sp>
      <p:sp>
        <p:nvSpPr>
          <p:cNvPr id="20483" name="Content Placeholder 2"/>
          <p:cNvSpPr>
            <a:spLocks noGrp="1"/>
          </p:cNvSpPr>
          <p:nvPr>
            <p:ph idx="1"/>
          </p:nvPr>
        </p:nvSpPr>
        <p:spPr/>
        <p:txBody>
          <a:bodyPr/>
          <a:lstStyle/>
          <a:p>
            <a:r>
              <a:rPr lang="en-US" altLang="en-US" dirty="0"/>
              <a:t>Query tree represents a specific order of operations for executing a query</a:t>
            </a:r>
          </a:p>
          <a:p>
            <a:pPr lvl="1"/>
            <a:r>
              <a:rPr lang="en-US" altLang="en-US" dirty="0"/>
              <a:t>Preferred to query graph for this reason</a:t>
            </a:r>
          </a:p>
          <a:p>
            <a:r>
              <a:rPr lang="en-US" altLang="en-US" dirty="0"/>
              <a:t>Query graph</a:t>
            </a:r>
          </a:p>
          <a:p>
            <a:pPr lvl="1"/>
            <a:r>
              <a:rPr lang="en-US" altLang="en-US" dirty="0"/>
              <a:t>Relation nodes displayed as single circles</a:t>
            </a:r>
          </a:p>
          <a:p>
            <a:pPr lvl="1"/>
            <a:r>
              <a:rPr lang="en-US" altLang="en-US" dirty="0"/>
              <a:t>Constants represented by constant nodes</a:t>
            </a:r>
          </a:p>
          <a:p>
            <a:pPr lvl="2"/>
            <a:r>
              <a:rPr lang="en-US" altLang="en-US" dirty="0"/>
              <a:t>Double circles or ovals</a:t>
            </a:r>
          </a:p>
          <a:p>
            <a:pPr lvl="1"/>
            <a:r>
              <a:rPr lang="en-US" altLang="en-US" dirty="0"/>
              <a:t>Selection or join conditions represented as edges</a:t>
            </a:r>
          </a:p>
          <a:p>
            <a:pPr lvl="1"/>
            <a:r>
              <a:rPr lang="en-US" altLang="en-US" dirty="0"/>
              <a:t>Attributes to be retrieved displayed in square brackets</a:t>
            </a:r>
          </a:p>
        </p:txBody>
      </p:sp>
      <p:sp>
        <p:nvSpPr>
          <p:cNvPr id="2048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dirty="0">
                <a:solidFill>
                  <a:srgbClr val="990033"/>
                </a:solidFill>
              </a:rPr>
              <a:t>Slide 19- </a:t>
            </a:r>
            <a:fld id="{FDD9A911-C1E9-4915-AB26-91503DBCA593}" type="slidenum">
              <a:rPr lang="en-US" altLang="en-US" sz="1400" smtClean="0">
                <a:solidFill>
                  <a:srgbClr val="990033"/>
                </a:solidFill>
              </a:rPr>
              <a:pPr>
                <a:spcBef>
                  <a:spcPct val="0"/>
                </a:spcBef>
                <a:buClrTx/>
                <a:buSzTx/>
                <a:buFontTx/>
                <a:buNone/>
              </a:pPr>
              <a:t>7</a:t>
            </a:fld>
            <a:endParaRPr lang="en-CA" altLang="en-US" sz="1400" dirty="0">
              <a:solidFill>
                <a:srgbClr val="990033"/>
              </a:solidFill>
            </a:endParaRP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altLang="en-US" dirty="0"/>
              <a:t>Heuristic Optimization of Query Trees</a:t>
            </a:r>
          </a:p>
        </p:txBody>
      </p:sp>
      <p:sp>
        <p:nvSpPr>
          <p:cNvPr id="21507" name="Content Placeholder 2"/>
          <p:cNvSpPr>
            <a:spLocks noGrp="1"/>
          </p:cNvSpPr>
          <p:nvPr>
            <p:ph idx="1"/>
          </p:nvPr>
        </p:nvSpPr>
        <p:spPr/>
        <p:txBody>
          <a:bodyPr/>
          <a:lstStyle/>
          <a:p>
            <a:r>
              <a:rPr lang="en-US" altLang="en-US" dirty="0"/>
              <a:t>Many different query trees can be used to represent the query and get the same results</a:t>
            </a:r>
          </a:p>
          <a:p>
            <a:r>
              <a:rPr lang="en-US" altLang="en-US" dirty="0"/>
              <a:t>Figure 19.1b shows initial tree for Q2</a:t>
            </a:r>
          </a:p>
          <a:p>
            <a:pPr lvl="1"/>
            <a:r>
              <a:rPr lang="en-US" altLang="en-US" dirty="0"/>
              <a:t>Very inefficient - will never be executed</a:t>
            </a:r>
          </a:p>
          <a:p>
            <a:pPr lvl="1"/>
            <a:r>
              <a:rPr lang="en-US" altLang="en-US" dirty="0"/>
              <a:t>Optimizer will transform into equivalent final query tree</a:t>
            </a:r>
          </a:p>
        </p:txBody>
      </p:sp>
      <p:sp>
        <p:nvSpPr>
          <p:cNvPr id="2150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dirty="0">
                <a:solidFill>
                  <a:srgbClr val="990033"/>
                </a:solidFill>
              </a:rPr>
              <a:t>Slide 19- </a:t>
            </a:r>
            <a:fld id="{CCCF8F4F-F3A4-4FC2-A2C4-0B0F6003B9F8}" type="slidenum">
              <a:rPr lang="en-US" altLang="en-US" sz="1400" smtClean="0">
                <a:solidFill>
                  <a:srgbClr val="990033"/>
                </a:solidFill>
              </a:rPr>
              <a:pPr>
                <a:spcBef>
                  <a:spcPct val="0"/>
                </a:spcBef>
                <a:buClrTx/>
                <a:buSzTx/>
                <a:buFontTx/>
                <a:buNone/>
              </a:pPr>
              <a:t>8</a:t>
            </a:fld>
            <a:endParaRPr lang="en-CA" altLang="en-US" sz="1400" dirty="0">
              <a:solidFill>
                <a:srgbClr val="990033"/>
              </a:solidFill>
            </a:endParaRP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altLang="en-US" dirty="0"/>
              <a:t>Query Transformation Example</a:t>
            </a:r>
          </a:p>
        </p:txBody>
      </p:sp>
      <p:sp>
        <p:nvSpPr>
          <p:cNvPr id="22531"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dirty="0">
                <a:solidFill>
                  <a:srgbClr val="990033"/>
                </a:solidFill>
              </a:rPr>
              <a:t>Slide 19- </a:t>
            </a:r>
            <a:fld id="{FB6F72A0-EE76-4FE6-B5DF-B115BA12BDDC}" type="slidenum">
              <a:rPr lang="en-US" altLang="en-US" sz="1400" smtClean="0">
                <a:solidFill>
                  <a:srgbClr val="990033"/>
                </a:solidFill>
              </a:rPr>
              <a:pPr>
                <a:spcBef>
                  <a:spcPct val="0"/>
                </a:spcBef>
                <a:buClrTx/>
                <a:buSzTx/>
                <a:buFontTx/>
                <a:buNone/>
              </a:pPr>
              <a:t>9</a:t>
            </a:fld>
            <a:endParaRPr lang="en-CA" altLang="en-US" sz="1400" dirty="0">
              <a:solidFill>
                <a:srgbClr val="990033"/>
              </a:solidFill>
            </a:endParaRPr>
          </a:p>
        </p:txBody>
      </p:sp>
      <p:pic>
        <p:nvPicPr>
          <p:cNvPr id="22532"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1755775"/>
            <a:ext cx="6105525" cy="96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3" name="Picture 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85800" y="3243263"/>
            <a:ext cx="6591300" cy="2352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4" name="TextBox 6"/>
          <p:cNvSpPr txBox="1">
            <a:spLocks noChangeArrowheads="1"/>
          </p:cNvSpPr>
          <p:nvPr/>
        </p:nvSpPr>
        <p:spPr bwMode="auto">
          <a:xfrm>
            <a:off x="1676400" y="5842000"/>
            <a:ext cx="67056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600" dirty="0">
                <a:solidFill>
                  <a:schemeClr val="tx1"/>
                </a:solidFill>
              </a:rPr>
              <a:t>Figure 19.2 Steps in converting a query tree during heuristic optimization. (a) Initial (canonical) query tree for SQL query Q.</a:t>
            </a:r>
          </a:p>
        </p:txBody>
      </p:sp>
    </p:spTree>
  </p:cSld>
  <p:clrMapOvr>
    <a:masterClrMapping/>
  </p:clrMapOvr>
  <p:transition spd="med"/>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CA"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CA" sz="2400" b="0" i="0" u="none" strike="noStrike" cap="none" normalizeH="0" baseline="0" smtClean="0">
            <a:ln>
              <a:noFill/>
            </a:ln>
            <a:solidFill>
              <a:schemeClr val="tx1"/>
            </a:solidFill>
            <a:effectLst/>
            <a:latin typeface="Arial"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Designs\Blends.pot</Template>
  <TotalTime>4465</TotalTime>
  <Words>1949</Words>
  <Application>Microsoft Office PowerPoint</Application>
  <PresentationFormat>Letter Paper (8.5x11 in)</PresentationFormat>
  <Paragraphs>339</Paragraphs>
  <Slides>49</Slides>
  <Notes>1</Notes>
  <HiddenSlides>0</HiddenSlides>
  <MMClips>0</MMClips>
  <ScaleCrop>false</ScaleCrop>
  <HeadingPairs>
    <vt:vector size="4" baseType="variant">
      <vt:variant>
        <vt:lpstr>Theme</vt:lpstr>
      </vt:variant>
      <vt:variant>
        <vt:i4>1</vt:i4>
      </vt:variant>
      <vt:variant>
        <vt:lpstr>Slide Titles</vt:lpstr>
      </vt:variant>
      <vt:variant>
        <vt:i4>49</vt:i4>
      </vt:variant>
    </vt:vector>
  </HeadingPairs>
  <TitlesOfParts>
    <vt:vector size="50" baseType="lpstr">
      <vt:lpstr>Blends</vt:lpstr>
      <vt:lpstr>PowerPoint Presentation</vt:lpstr>
      <vt:lpstr>PowerPoint Presentation</vt:lpstr>
      <vt:lpstr>Introduction</vt:lpstr>
      <vt:lpstr>19.1 Query Trees and Heuristics for Query Optimization</vt:lpstr>
      <vt:lpstr>Query Trees and Heuristics for Query Optimization (cont’d.)</vt:lpstr>
      <vt:lpstr>Query Trees and Query Graph Corresponding to Q2</vt:lpstr>
      <vt:lpstr>Query Trees and Heuristics for Query Optimization (cont’d.)</vt:lpstr>
      <vt:lpstr>Heuristic Optimization of Query Trees</vt:lpstr>
      <vt:lpstr>Query Transformation Example</vt:lpstr>
      <vt:lpstr>Query Transformation Example (cont’d.)</vt:lpstr>
      <vt:lpstr>Query Transformation Example (cont’d.)</vt:lpstr>
      <vt:lpstr>Query Transformation Example (cont’d.)</vt:lpstr>
      <vt:lpstr>Query Transformation Example (cont’d.)</vt:lpstr>
      <vt:lpstr>General Transformation Rules for Rational Algebra Equations</vt:lpstr>
      <vt:lpstr>Summary of Heuristics for Algebraic Optimization</vt:lpstr>
      <vt:lpstr>19.2 Choice of Query Execution Plans</vt:lpstr>
      <vt:lpstr>Nested Subquery Optimization</vt:lpstr>
      <vt:lpstr>Subquery (View) Merging Transformation</vt:lpstr>
      <vt:lpstr>Subquery (View) Merging Transformation (cont’d.)</vt:lpstr>
      <vt:lpstr>Materialized Views</vt:lpstr>
      <vt:lpstr>Incremental View Maintenance</vt:lpstr>
      <vt:lpstr>19.3 Use of Selectives in Cost-Based Optimization</vt:lpstr>
      <vt:lpstr>Use of Selectives in Cost-Based Optimization (cont’d.)</vt:lpstr>
      <vt:lpstr>Use of Selectives in Cost-Based Optimization (cont’d.)</vt:lpstr>
      <vt:lpstr>Catalog Information Used in Cost Functions</vt:lpstr>
      <vt:lpstr>Histograms</vt:lpstr>
      <vt:lpstr>19.4 Cost Functions for SELECT Operation</vt:lpstr>
      <vt:lpstr>Cost Function for SELECT Operation (cont’d.)</vt:lpstr>
      <vt:lpstr>Cost Function for SELECT Operation (cont’d.)</vt:lpstr>
      <vt:lpstr>Cost Functions for SELECT Operation (cont’d.)</vt:lpstr>
      <vt:lpstr>Cost Functions for SELECT Operation (cont’d.)</vt:lpstr>
      <vt:lpstr>19.5 Cost Functions for the JOIN Operation</vt:lpstr>
      <vt:lpstr>Cost Functions for the JOIN Operation (cont’d.)</vt:lpstr>
      <vt:lpstr>Cost Functions for the JOIN Operation (cont’d.)</vt:lpstr>
      <vt:lpstr>Cost Functions for the JOIN Operation (cont’d.)</vt:lpstr>
      <vt:lpstr>Cost Functions for the JOIN Operation (cont’d.)</vt:lpstr>
      <vt:lpstr>Cost Functions for the JOIN Operation (cont’d.)</vt:lpstr>
      <vt:lpstr>Cost Functions for the JOIN Operation (cont’d.)</vt:lpstr>
      <vt:lpstr>Cost Functions for the JOIN Operation (cont’d.)</vt:lpstr>
      <vt:lpstr>19.6 Example to Illustrate Cost-Based Query Optimization</vt:lpstr>
      <vt:lpstr>PowerPoint Presentation</vt:lpstr>
      <vt:lpstr>Example to Illustrate Cost-Based Query Optimization (cont’d.)</vt:lpstr>
      <vt:lpstr>19.7 Additional Issues Related to Query Optimization</vt:lpstr>
      <vt:lpstr>Additional Issues Related to Query Optimization (cont’d.)</vt:lpstr>
      <vt:lpstr>19.8 An Example of Query Optimization in Data Warehouses</vt:lpstr>
      <vt:lpstr>19.9 Overview of Query Optimization in Oracle</vt:lpstr>
      <vt:lpstr>Overview of Query Optimization in Oracle (cont’d.)</vt:lpstr>
      <vt:lpstr>19.10 Semantic Query Optimization</vt:lpstr>
      <vt:lpstr>19.11 Summary</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subject/>
  <dc:creator>user</dc:creator>
  <cp:keywords/>
  <dc:description/>
  <cp:lastModifiedBy>PaulRefurb</cp:lastModifiedBy>
  <cp:revision>303</cp:revision>
  <cp:lastPrinted>2001-11-04T00:51:13Z</cp:lastPrinted>
  <dcterms:created xsi:type="dcterms:W3CDTF">2005-02-25T19:46:41Z</dcterms:created>
  <dcterms:modified xsi:type="dcterms:W3CDTF">2017-04-03T16:36:30Z</dcterms:modified>
  <cp:category/>
</cp:coreProperties>
</file>