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439" r:id="rId2"/>
    <p:sldId id="403" r:id="rId3"/>
    <p:sldId id="448" r:id="rId4"/>
    <p:sldId id="413" r:id="rId5"/>
    <p:sldId id="509" r:id="rId6"/>
    <p:sldId id="510" r:id="rId7"/>
    <p:sldId id="515" r:id="rId8"/>
    <p:sldId id="511" r:id="rId9"/>
    <p:sldId id="512" r:id="rId10"/>
    <p:sldId id="513" r:id="rId11"/>
    <p:sldId id="514" r:id="rId12"/>
    <p:sldId id="447" r:id="rId13"/>
    <p:sldId id="516" r:id="rId14"/>
    <p:sldId id="517" r:id="rId15"/>
    <p:sldId id="518" r:id="rId16"/>
    <p:sldId id="519" r:id="rId17"/>
    <p:sldId id="520" r:id="rId18"/>
    <p:sldId id="406" r:id="rId19"/>
    <p:sldId id="521" r:id="rId20"/>
    <p:sldId id="522" r:id="rId21"/>
    <p:sldId id="523" r:id="rId22"/>
    <p:sldId id="483" r:id="rId23"/>
    <p:sldId id="524" r:id="rId24"/>
    <p:sldId id="408" r:id="rId25"/>
    <p:sldId id="525" r:id="rId26"/>
    <p:sldId id="526" r:id="rId27"/>
    <p:sldId id="527" r:id="rId28"/>
    <p:sldId id="409" r:id="rId29"/>
    <p:sldId id="528" r:id="rId30"/>
    <p:sldId id="529" r:id="rId31"/>
    <p:sldId id="530" r:id="rId32"/>
    <p:sldId id="531" r:id="rId33"/>
    <p:sldId id="507" r:id="rId34"/>
    <p:sldId id="533" r:id="rId35"/>
    <p:sldId id="532" r:id="rId36"/>
    <p:sldId id="534" r:id="rId37"/>
    <p:sldId id="535" r:id="rId38"/>
    <p:sldId id="536" r:id="rId39"/>
    <p:sldId id="455" r:id="rId40"/>
    <p:sldId id="508" r:id="rId41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426" y="-19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76281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5635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0FA63F-A25E-4E74-93ED-DD064C27B66C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Determines extent to which individual nodes can operate independently</a:t>
            </a:r>
          </a:p>
          <a:p>
            <a:r>
              <a:rPr lang="en-US" dirty="0"/>
              <a:t>Design autonomy</a:t>
            </a:r>
          </a:p>
          <a:p>
            <a:pPr lvl="1"/>
            <a:r>
              <a:rPr lang="en-US" dirty="0"/>
              <a:t>Independence of data model usage and transaction management techniques among nodes</a:t>
            </a:r>
          </a:p>
          <a:p>
            <a:r>
              <a:rPr lang="en-US" dirty="0"/>
              <a:t>Communication autonomy</a:t>
            </a:r>
          </a:p>
          <a:p>
            <a:pPr lvl="1"/>
            <a:r>
              <a:rPr lang="en-US" dirty="0"/>
              <a:t>Determines the extent to which each node can decide on sharing information with other nodes</a:t>
            </a:r>
          </a:p>
          <a:p>
            <a:r>
              <a:rPr lang="en-US" dirty="0"/>
              <a:t>Execution autonomy</a:t>
            </a:r>
          </a:p>
          <a:p>
            <a:pPr lvl="1"/>
            <a:r>
              <a:rPr lang="en-US" dirty="0"/>
              <a:t>Independence of users to act as they please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5039992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Distributed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ease and flexibility of application development</a:t>
            </a:r>
          </a:p>
          <a:p>
            <a:pPr lvl="1"/>
            <a:r>
              <a:rPr lang="en-US" dirty="0"/>
              <a:t>Development at geographically dispersed sites</a:t>
            </a:r>
          </a:p>
          <a:p>
            <a:r>
              <a:rPr lang="en-US" dirty="0"/>
              <a:t>Increased availability</a:t>
            </a:r>
          </a:p>
          <a:p>
            <a:pPr lvl="1"/>
            <a:r>
              <a:rPr lang="en-US" dirty="0"/>
              <a:t>Isolate faults to their site of origin</a:t>
            </a:r>
          </a:p>
          <a:p>
            <a:r>
              <a:rPr lang="en-US" dirty="0"/>
              <a:t>Improved performance</a:t>
            </a:r>
          </a:p>
          <a:p>
            <a:pPr lvl="1"/>
            <a:r>
              <a:rPr lang="en-US" dirty="0"/>
              <a:t>Data localization</a:t>
            </a:r>
          </a:p>
          <a:p>
            <a:r>
              <a:rPr lang="en-US" dirty="0"/>
              <a:t>Easier expansion via scalability</a:t>
            </a:r>
          </a:p>
          <a:p>
            <a:pPr lvl="1"/>
            <a:r>
              <a:rPr lang="en-US" dirty="0"/>
              <a:t>Easier than in non-distributed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987183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1068387"/>
          </a:xfrm>
        </p:spPr>
        <p:txBody>
          <a:bodyPr/>
          <a:lstStyle/>
          <a:p>
            <a:r>
              <a:rPr lang="en-US" altLang="en-US" sz="2800" dirty="0"/>
              <a:t>23.2 Data Fragmentation, Replication, and Allocation Techniques for Distributed Database Design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Fragments</a:t>
            </a:r>
          </a:p>
          <a:p>
            <a:pPr lvl="1"/>
            <a:r>
              <a:rPr lang="en-US" altLang="en-US" dirty="0"/>
              <a:t>Logical units of the database</a:t>
            </a:r>
          </a:p>
          <a:p>
            <a:r>
              <a:rPr lang="en-US" dirty="0"/>
              <a:t>Horizontal fragmentation (sharding)</a:t>
            </a:r>
          </a:p>
          <a:p>
            <a:pPr lvl="1"/>
            <a:r>
              <a:rPr lang="en-US" dirty="0"/>
              <a:t>Horizontal fragment or shard of a relation is a subset of the tuples in that relation</a:t>
            </a:r>
          </a:p>
          <a:p>
            <a:pPr lvl="1"/>
            <a:r>
              <a:rPr lang="en-US" dirty="0"/>
              <a:t>Can be specified by condition on one or more attributes or by some other method</a:t>
            </a:r>
          </a:p>
          <a:p>
            <a:pPr lvl="1"/>
            <a:r>
              <a:rPr lang="en-US" dirty="0"/>
              <a:t>Groups rows to create subsets of tuples</a:t>
            </a:r>
          </a:p>
          <a:p>
            <a:pPr lvl="2"/>
            <a:r>
              <a:rPr lang="en-US" dirty="0"/>
              <a:t>Each subset has a certain logical meaning</a:t>
            </a:r>
          </a:p>
          <a:p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1068387"/>
          </a:xfrm>
        </p:spPr>
        <p:txBody>
          <a:bodyPr/>
          <a:lstStyle/>
          <a:p>
            <a:r>
              <a:rPr lang="en-US" altLang="en-US" dirty="0"/>
              <a:t>Data Fragmentation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Vertical fragmentation</a:t>
            </a:r>
          </a:p>
          <a:p>
            <a:pPr lvl="1"/>
            <a:r>
              <a:rPr lang="en-US" dirty="0"/>
              <a:t>Divides a relation vertically by columns</a:t>
            </a:r>
          </a:p>
          <a:p>
            <a:pPr lvl="1"/>
            <a:r>
              <a:rPr lang="en-US" dirty="0"/>
              <a:t>Keeps only certain attributes of the relation</a:t>
            </a:r>
          </a:p>
          <a:p>
            <a:r>
              <a:rPr lang="en-US" dirty="0"/>
              <a:t>Complete horizontal fragmentation</a:t>
            </a:r>
          </a:p>
          <a:p>
            <a:pPr lvl="1"/>
            <a:r>
              <a:rPr lang="en-US" dirty="0"/>
              <a:t>Apply UNION operation to the fragments to reconstruct relation</a:t>
            </a:r>
          </a:p>
          <a:p>
            <a:r>
              <a:rPr lang="en-US" dirty="0"/>
              <a:t>Complete vertical fragmentation</a:t>
            </a:r>
          </a:p>
          <a:p>
            <a:pPr lvl="1"/>
            <a:r>
              <a:rPr lang="en-US" dirty="0"/>
              <a:t>Apply OUTER UNION or FULL OUTER JOIN operation to reconstruct relation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5638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1068387"/>
          </a:xfrm>
        </p:spPr>
        <p:txBody>
          <a:bodyPr/>
          <a:lstStyle/>
          <a:p>
            <a:r>
              <a:rPr lang="en-US" altLang="en-US" dirty="0"/>
              <a:t>Data Fragmentation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(hybrid) fragmentation</a:t>
            </a:r>
          </a:p>
          <a:p>
            <a:pPr lvl="1"/>
            <a:r>
              <a:rPr lang="en-US" dirty="0"/>
              <a:t>Combination of horizontal and vertical fragmentations</a:t>
            </a:r>
          </a:p>
          <a:p>
            <a:r>
              <a:rPr lang="en-US" dirty="0"/>
              <a:t>Fragmentation schema</a:t>
            </a:r>
          </a:p>
          <a:p>
            <a:pPr lvl="1"/>
            <a:r>
              <a:rPr lang="en-US" dirty="0"/>
              <a:t>Defines a set of fragments that includes all attributes and tuples in the database</a:t>
            </a:r>
          </a:p>
          <a:p>
            <a:r>
              <a:rPr lang="en-US" dirty="0"/>
              <a:t>Allocation schema</a:t>
            </a:r>
          </a:p>
          <a:p>
            <a:pPr lvl="1"/>
            <a:r>
              <a:rPr lang="en-US" dirty="0"/>
              <a:t>Describes the allocation of fragments to nodes of the DDBS</a:t>
            </a:r>
          </a:p>
          <a:p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2336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Replication and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replicated distributed database</a:t>
            </a:r>
          </a:p>
          <a:p>
            <a:pPr lvl="1"/>
            <a:r>
              <a:rPr lang="en-US" dirty="0"/>
              <a:t>Replication of whole database at every site in distributed system</a:t>
            </a:r>
          </a:p>
          <a:p>
            <a:pPr lvl="1"/>
            <a:r>
              <a:rPr lang="en-US" dirty="0"/>
              <a:t>Improves availability remarkably</a:t>
            </a:r>
          </a:p>
          <a:p>
            <a:pPr lvl="1"/>
            <a:r>
              <a:rPr lang="en-US" dirty="0"/>
              <a:t>Update operations can be slow</a:t>
            </a:r>
          </a:p>
          <a:p>
            <a:r>
              <a:rPr lang="en-US" dirty="0"/>
              <a:t>Nonredundant allocation (no replication)</a:t>
            </a:r>
          </a:p>
          <a:p>
            <a:pPr lvl="1"/>
            <a:r>
              <a:rPr lang="en-US" dirty="0"/>
              <a:t>Each fragment is stored at exactly one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49938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Replication and Allocation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replication</a:t>
            </a:r>
          </a:p>
          <a:p>
            <a:pPr lvl="1"/>
            <a:r>
              <a:rPr lang="en-US" dirty="0"/>
              <a:t>Some fragments are replicated and others are not</a:t>
            </a:r>
          </a:p>
          <a:p>
            <a:pPr lvl="1"/>
            <a:r>
              <a:rPr lang="en-US" dirty="0"/>
              <a:t>Defined by replication schema</a:t>
            </a:r>
          </a:p>
          <a:p>
            <a:r>
              <a:rPr lang="en-US" dirty="0"/>
              <a:t>Data allocation (data distribution)</a:t>
            </a:r>
          </a:p>
          <a:p>
            <a:pPr lvl="1"/>
            <a:r>
              <a:rPr lang="en-US" dirty="0"/>
              <a:t>Each fragment assigned to a particular site in the distributed system</a:t>
            </a:r>
          </a:p>
          <a:p>
            <a:pPr lvl="1"/>
            <a:r>
              <a:rPr lang="en-US" dirty="0"/>
              <a:t>Choices depend on performance and availability goals of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197107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Fragmentation, Allocation, and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with three computer sites</a:t>
            </a:r>
          </a:p>
          <a:p>
            <a:pPr lvl="1"/>
            <a:r>
              <a:rPr lang="en-US" dirty="0"/>
              <a:t>One for each department</a:t>
            </a:r>
          </a:p>
          <a:p>
            <a:pPr lvl="1"/>
            <a:r>
              <a:rPr lang="en-US" dirty="0"/>
              <a:t>Expect frequent access by employees working in the department and projects controlled by that department</a:t>
            </a:r>
          </a:p>
          <a:p>
            <a:r>
              <a:rPr lang="en-US" dirty="0"/>
              <a:t>See Figures 23.2 and 23.3 in the text for example fragmentation among the three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954109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382000" cy="992187"/>
          </a:xfrm>
        </p:spPr>
        <p:txBody>
          <a:bodyPr/>
          <a:lstStyle/>
          <a:p>
            <a:r>
              <a:rPr lang="en-US" altLang="en-US" dirty="0"/>
              <a:t>23.3 Overview of Concurrency Control and Recovery in Distributed Databases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Problems specific to distributed DBMS environment</a:t>
            </a:r>
          </a:p>
          <a:p>
            <a:pPr lvl="1"/>
            <a:r>
              <a:rPr lang="en-US" altLang="en-US" dirty="0"/>
              <a:t>Multiple copies of the data items</a:t>
            </a:r>
          </a:p>
          <a:p>
            <a:pPr lvl="1"/>
            <a:r>
              <a:rPr lang="en-US" altLang="en-US" dirty="0"/>
              <a:t>Failure of individual sites</a:t>
            </a:r>
          </a:p>
          <a:p>
            <a:pPr lvl="1"/>
            <a:r>
              <a:rPr lang="en-US" altLang="en-US" dirty="0"/>
              <a:t>Failure of communication links</a:t>
            </a:r>
          </a:p>
          <a:p>
            <a:pPr lvl="1"/>
            <a:r>
              <a:rPr lang="en-US" altLang="en-US" dirty="0"/>
              <a:t>Distributed commit</a:t>
            </a:r>
          </a:p>
          <a:p>
            <a:pPr lvl="1"/>
            <a:r>
              <a:rPr lang="en-US" altLang="en-US" dirty="0"/>
              <a:t>Distributed deadlock</a:t>
            </a:r>
          </a:p>
          <a:p>
            <a:pPr lvl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382000" cy="992187"/>
          </a:xfrm>
        </p:spPr>
        <p:txBody>
          <a:bodyPr/>
          <a:lstStyle/>
          <a:p>
            <a:r>
              <a:rPr lang="en-US" altLang="en-US" dirty="0"/>
              <a:t>Distributed Concurrency Control Based on a Distinguished Copy of a Data Item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Particular copy of each data item designated as distinguished copy</a:t>
            </a:r>
          </a:p>
          <a:p>
            <a:pPr lvl="1"/>
            <a:r>
              <a:rPr lang="en-US" altLang="en-US" dirty="0"/>
              <a:t>Locks are associated with the distinguished copy</a:t>
            </a:r>
          </a:p>
          <a:p>
            <a:r>
              <a:rPr lang="en-US" altLang="en-US" dirty="0"/>
              <a:t>Primary site technique</a:t>
            </a:r>
          </a:p>
          <a:p>
            <a:pPr lvl="1"/>
            <a:r>
              <a:rPr lang="en-US" altLang="en-US" dirty="0"/>
              <a:t>All distinguished copies kept at the same site</a:t>
            </a:r>
          </a:p>
          <a:p>
            <a:r>
              <a:rPr lang="en-US" altLang="en-US" dirty="0"/>
              <a:t>Primary site with backup site</a:t>
            </a:r>
          </a:p>
          <a:p>
            <a:pPr lvl="1"/>
            <a:r>
              <a:rPr lang="en-US" altLang="en-US" dirty="0"/>
              <a:t>Locking information maintained at both sites</a:t>
            </a:r>
          </a:p>
          <a:p>
            <a:r>
              <a:rPr lang="en-US" altLang="en-US" dirty="0"/>
              <a:t>Primary copy method</a:t>
            </a:r>
          </a:p>
          <a:p>
            <a:pPr lvl="1"/>
            <a:r>
              <a:rPr lang="en-US" altLang="en-US" dirty="0"/>
              <a:t>Distributes the load of lock coordination among various sites</a:t>
            </a:r>
          </a:p>
          <a:p>
            <a:pPr lvl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8944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23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Distributed Database Concepts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Concurrency Control Based on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Voting method</a:t>
            </a:r>
          </a:p>
          <a:p>
            <a:pPr lvl="1"/>
            <a:r>
              <a:rPr lang="en-US" dirty="0"/>
              <a:t>No distinguished copy</a:t>
            </a:r>
          </a:p>
          <a:p>
            <a:pPr lvl="1"/>
            <a:r>
              <a:rPr lang="en-US" dirty="0"/>
              <a:t>Lock requests sent to all sites that contain a copy</a:t>
            </a:r>
          </a:p>
          <a:p>
            <a:pPr lvl="1"/>
            <a:r>
              <a:rPr lang="en-US" dirty="0"/>
              <a:t>Each copy maintains its own lock</a:t>
            </a:r>
          </a:p>
          <a:p>
            <a:pPr lvl="1"/>
            <a:r>
              <a:rPr lang="en-US" dirty="0"/>
              <a:t>If transaction that requests a lock is granted that lock by a majority of the copies, it holds the lock on all copies</a:t>
            </a:r>
          </a:p>
          <a:p>
            <a:pPr lvl="1"/>
            <a:r>
              <a:rPr lang="en-US" dirty="0"/>
              <a:t>Time-out period applies</a:t>
            </a:r>
          </a:p>
          <a:p>
            <a:pPr lvl="1"/>
            <a:r>
              <a:rPr lang="en-US" dirty="0"/>
              <a:t>Results in higher message traffic among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9503752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determine whether a site is down without exchanging numerous messages with other sites</a:t>
            </a:r>
          </a:p>
          <a:p>
            <a:r>
              <a:rPr lang="en-US" dirty="0"/>
              <a:t>Distributed commit</a:t>
            </a:r>
          </a:p>
          <a:p>
            <a:pPr lvl="1"/>
            <a:r>
              <a:rPr lang="en-US" dirty="0"/>
              <a:t>When a transaction is updating data at several sties, it cannot commit until certain its effect on every site cannot be lost</a:t>
            </a:r>
          </a:p>
          <a:p>
            <a:pPr lvl="1"/>
            <a:r>
              <a:rPr lang="en-US" dirty="0"/>
              <a:t>Two-phase commit protocol often used to ensure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7798857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305800" cy="992187"/>
          </a:xfrm>
        </p:spPr>
        <p:txBody>
          <a:bodyPr/>
          <a:lstStyle/>
          <a:p>
            <a:r>
              <a:rPr lang="en-US" altLang="en-US" dirty="0"/>
              <a:t>23.4 Overview of Transaction Management in Distributed Databases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transaction manager</a:t>
            </a:r>
          </a:p>
          <a:p>
            <a:pPr lvl="1"/>
            <a:r>
              <a:rPr lang="en-US" altLang="en-US" dirty="0"/>
              <a:t>Supports distributed transactions</a:t>
            </a:r>
          </a:p>
          <a:p>
            <a:pPr lvl="1"/>
            <a:r>
              <a:rPr lang="en-US" altLang="en-US" dirty="0"/>
              <a:t>Role temporarily assumed by site at which transaction originated</a:t>
            </a:r>
          </a:p>
          <a:p>
            <a:pPr lvl="2"/>
            <a:r>
              <a:rPr lang="en-US" altLang="en-US" dirty="0"/>
              <a:t>Coordinates execution with transaction managers at multiple sites</a:t>
            </a:r>
          </a:p>
          <a:p>
            <a:pPr lvl="1"/>
            <a:r>
              <a:rPr lang="en-US" altLang="en-US" dirty="0"/>
              <a:t>Passes database operations and associated information to the concurrency controller</a:t>
            </a:r>
          </a:p>
          <a:p>
            <a:pPr lvl="2"/>
            <a:r>
              <a:rPr lang="en-US" altLang="en-US" dirty="0"/>
              <a:t>Controller responsible for acquisition and release of locks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788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</a:t>
            </a:r>
          </a:p>
          <a:p>
            <a:pPr lvl="1"/>
            <a:r>
              <a:rPr lang="en-US" dirty="0"/>
              <a:t>Coordinator maintains information needed for recovery</a:t>
            </a:r>
          </a:p>
          <a:p>
            <a:pPr lvl="2"/>
            <a:r>
              <a:rPr lang="en-US" dirty="0"/>
              <a:t>In addition to local recovery managers</a:t>
            </a:r>
          </a:p>
          <a:p>
            <a:r>
              <a:rPr lang="en-US" dirty="0"/>
              <a:t>Three-phase</a:t>
            </a:r>
          </a:p>
          <a:p>
            <a:pPr lvl="1"/>
            <a:r>
              <a:rPr lang="en-US" dirty="0"/>
              <a:t>Divides second commit phase into two subphases</a:t>
            </a:r>
          </a:p>
          <a:p>
            <a:pPr lvl="2"/>
            <a:r>
              <a:rPr lang="en-US" dirty="0"/>
              <a:t>Prepare-to-commit phase communicates result of the vote phase</a:t>
            </a:r>
          </a:p>
          <a:p>
            <a:pPr lvl="2"/>
            <a:r>
              <a:rPr lang="en-US" dirty="0"/>
              <a:t>Commit subphase same as two-phase commit counterpart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9984206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/>
              <a:t>23.5 Query Processing and Optimization in Distributed Databases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Stages of a distributed database query</a:t>
            </a:r>
          </a:p>
          <a:p>
            <a:pPr lvl="1"/>
            <a:r>
              <a:rPr lang="en-US" altLang="en-US" dirty="0"/>
              <a:t>Query mapping</a:t>
            </a:r>
          </a:p>
          <a:p>
            <a:pPr lvl="2"/>
            <a:r>
              <a:rPr lang="en-US" altLang="en-US" dirty="0"/>
              <a:t>Refers to global conceptual schema</a:t>
            </a:r>
          </a:p>
          <a:p>
            <a:pPr lvl="1"/>
            <a:r>
              <a:rPr lang="en-US" altLang="en-US" dirty="0"/>
              <a:t>Localization</a:t>
            </a:r>
          </a:p>
          <a:p>
            <a:pPr lvl="2"/>
            <a:r>
              <a:rPr lang="en-US" altLang="en-US" dirty="0"/>
              <a:t>Maps the distributed query to separate queries on individual fragments</a:t>
            </a:r>
          </a:p>
          <a:p>
            <a:pPr lvl="1"/>
            <a:r>
              <a:rPr lang="en-US" altLang="en-US" dirty="0"/>
              <a:t>Global query optimization</a:t>
            </a:r>
          </a:p>
          <a:p>
            <a:pPr lvl="2"/>
            <a:r>
              <a:rPr lang="en-US" altLang="en-US" dirty="0"/>
              <a:t>Strategy selected from list of candidates</a:t>
            </a:r>
          </a:p>
          <a:p>
            <a:pPr lvl="1"/>
            <a:r>
              <a:rPr lang="en-US" altLang="en-US" dirty="0"/>
              <a:t>Local query optimization</a:t>
            </a:r>
          </a:p>
          <a:p>
            <a:pPr lvl="2"/>
            <a:r>
              <a:rPr lang="en-US" altLang="en-US" dirty="0"/>
              <a:t>Common to all sites in the DDB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/>
              <a:t>Query Processing and Optimization in Distributed Databases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transfer costs of distributed query processing</a:t>
            </a:r>
          </a:p>
          <a:p>
            <a:pPr lvl="1"/>
            <a:r>
              <a:rPr lang="en-US" altLang="en-US" dirty="0"/>
              <a:t>Cost of transferring intermediate and final result files</a:t>
            </a:r>
          </a:p>
          <a:p>
            <a:r>
              <a:rPr lang="en-US" altLang="en-US" dirty="0"/>
              <a:t>Optimization criterion: reducing amount of data transfer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586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/>
              <a:t>Query Processing and Optimization in Distributed Databases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Distributed query processing using semijoin</a:t>
            </a:r>
          </a:p>
          <a:p>
            <a:pPr lvl="1"/>
            <a:r>
              <a:rPr lang="en-US" altLang="en-US" dirty="0"/>
              <a:t>Reduces the number of tuples in a relation before transferring it to another site</a:t>
            </a:r>
          </a:p>
          <a:p>
            <a:pPr lvl="1"/>
            <a:r>
              <a:rPr lang="en-US" altLang="en-US" dirty="0"/>
              <a:t>Send the joining column of one relation R to one site where the other relation S is located</a:t>
            </a:r>
          </a:p>
          <a:p>
            <a:pPr lvl="1"/>
            <a:r>
              <a:rPr lang="en-US" altLang="en-US" dirty="0"/>
              <a:t>Join attributes and result attributes shipped back to original site</a:t>
            </a:r>
          </a:p>
          <a:p>
            <a:pPr lvl="1"/>
            <a:r>
              <a:rPr lang="en-US" altLang="en-US" dirty="0"/>
              <a:t>Efficient solution to minimizing data transfer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4540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/>
              <a:t>Query Processing and Optimization in Distributed Databases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Query and update decomposition</a:t>
            </a:r>
          </a:p>
          <a:p>
            <a:pPr lvl="1"/>
            <a:r>
              <a:rPr lang="en-US" altLang="en-US" dirty="0"/>
              <a:t>User can specify a query as if the DBMS were centralized</a:t>
            </a:r>
          </a:p>
          <a:p>
            <a:pPr lvl="2"/>
            <a:r>
              <a:rPr lang="en-US" altLang="en-US" dirty="0"/>
              <a:t>If full distribution, fragmentation, and replication transparency are supported</a:t>
            </a:r>
          </a:p>
          <a:p>
            <a:pPr lvl="1"/>
            <a:r>
              <a:rPr lang="en-US" dirty="0"/>
              <a:t>Query decomposition module</a:t>
            </a:r>
          </a:p>
          <a:p>
            <a:pPr lvl="2"/>
            <a:r>
              <a:rPr lang="en-US" dirty="0"/>
              <a:t>Breaks up a query into subqueries that can be executed at the individual sites</a:t>
            </a:r>
          </a:p>
          <a:p>
            <a:pPr lvl="2"/>
            <a:r>
              <a:rPr lang="en-US" altLang="en-US" dirty="0"/>
              <a:t>Strategy for combining results must be generated</a:t>
            </a:r>
          </a:p>
          <a:p>
            <a:pPr lvl="1"/>
            <a:r>
              <a:rPr lang="en-US" altLang="en-US" dirty="0"/>
              <a:t>Catalog stores attribute list and/or guard condition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1008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23.6 Types of Distributed Database Systems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that influence types of DDBMSs</a:t>
            </a:r>
          </a:p>
          <a:p>
            <a:pPr lvl="1"/>
            <a:r>
              <a:rPr lang="en-US" altLang="en-US" dirty="0"/>
              <a:t>Degree of homogeneity of DDBMS software</a:t>
            </a:r>
          </a:p>
          <a:p>
            <a:pPr lvl="2"/>
            <a:r>
              <a:rPr lang="en-US" dirty="0"/>
              <a:t>Homogeneous</a:t>
            </a:r>
          </a:p>
          <a:p>
            <a:pPr lvl="2"/>
            <a:r>
              <a:rPr lang="en-US" altLang="en-US" dirty="0"/>
              <a:t>Heterogeneous</a:t>
            </a:r>
          </a:p>
          <a:p>
            <a:pPr lvl="1"/>
            <a:r>
              <a:rPr lang="en-US" altLang="en-US" dirty="0"/>
              <a:t>Degree of local autonomy</a:t>
            </a:r>
          </a:p>
          <a:p>
            <a:pPr lvl="2"/>
            <a:r>
              <a:rPr lang="en-US" altLang="en-US" dirty="0"/>
              <a:t>No local autonomy</a:t>
            </a:r>
          </a:p>
          <a:p>
            <a:pPr lvl="2"/>
            <a:r>
              <a:rPr lang="en-US" altLang="en-US" dirty="0"/>
              <a:t>Multidatabase system has full local autonomy</a:t>
            </a:r>
          </a:p>
          <a:p>
            <a:r>
              <a:rPr lang="en-US" dirty="0"/>
              <a:t>Federated database system (FDBS)</a:t>
            </a:r>
          </a:p>
          <a:p>
            <a:pPr lvl="1"/>
            <a:r>
              <a:rPr lang="en-US" dirty="0"/>
              <a:t>Global view or schema of the federation of databases is shared by the applications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077200" cy="992187"/>
          </a:xfrm>
        </p:spPr>
        <p:txBody>
          <a:bodyPr/>
          <a:lstStyle/>
          <a:p>
            <a:r>
              <a:rPr lang="en-US" dirty="0"/>
              <a:t>Classification of Distributed Databases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</a:t>
            </a:r>
            <a:fld id="{AEE05831-3758-41FE-86C8-A42338BA7B7B}" type="slidenum">
              <a:rPr lang="en-US" altLang="en-US" smtClean="0"/>
              <a:pPr>
                <a:defRPr/>
              </a:pPr>
              <a:t>29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12336"/>
            <a:ext cx="6315074" cy="4379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0" y="6231523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23.6 Classification of distributed databases</a:t>
            </a:r>
          </a:p>
        </p:txBody>
      </p:sp>
    </p:spTree>
    <p:extLst>
      <p:ext uri="{BB962C8B-B14F-4D97-AF65-F5344CB8AC3E}">
        <p14:creationId xmlns:p14="http://schemas.microsoft.com/office/powerpoint/2010/main" val="30602884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computing system</a:t>
            </a:r>
          </a:p>
          <a:p>
            <a:pPr lvl="1"/>
            <a:r>
              <a:rPr lang="en-US" dirty="0"/>
              <a:t>Consists of several processing sites or nodes interconnected by a computer network</a:t>
            </a:r>
          </a:p>
          <a:p>
            <a:pPr lvl="1"/>
            <a:r>
              <a:rPr lang="en-US" dirty="0"/>
              <a:t>Nodes cooperate in performing certain tasks</a:t>
            </a:r>
          </a:p>
          <a:p>
            <a:pPr lvl="1"/>
            <a:r>
              <a:rPr lang="en-US" dirty="0"/>
              <a:t>Partitions large task into smaller tasks for efficient solving</a:t>
            </a:r>
          </a:p>
          <a:p>
            <a:r>
              <a:rPr lang="en-US" dirty="0"/>
              <a:t>Big data technologies</a:t>
            </a:r>
          </a:p>
          <a:p>
            <a:pPr lvl="1"/>
            <a:r>
              <a:rPr lang="en-US" dirty="0"/>
              <a:t>Combine distributed and database technologies</a:t>
            </a:r>
          </a:p>
          <a:p>
            <a:pPr lvl="1"/>
            <a:r>
              <a:rPr lang="en-US" dirty="0"/>
              <a:t>Deal with mining vast amounts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Distributed Database Systems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Federated database management systems issues</a:t>
            </a:r>
          </a:p>
          <a:p>
            <a:pPr lvl="1"/>
            <a:r>
              <a:rPr lang="en-US" dirty="0"/>
              <a:t>Differences in data models</a:t>
            </a:r>
          </a:p>
          <a:p>
            <a:pPr lvl="1"/>
            <a:r>
              <a:rPr lang="en-US" altLang="en-US" dirty="0"/>
              <a:t>Differences in constraints</a:t>
            </a:r>
          </a:p>
          <a:p>
            <a:pPr lvl="1"/>
            <a:r>
              <a:rPr lang="en-US" altLang="en-US" dirty="0"/>
              <a:t>Differences in query languages</a:t>
            </a:r>
          </a:p>
          <a:p>
            <a:r>
              <a:rPr lang="en-US" altLang="en-US" dirty="0"/>
              <a:t>Semantic heterogeneity</a:t>
            </a:r>
          </a:p>
          <a:p>
            <a:pPr lvl="1"/>
            <a:r>
              <a:rPr lang="en-US" dirty="0"/>
              <a:t>Differences in meaning, interpretation, and intended use of the same or related data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12316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Distributed Database Systems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Design autonomy allows definition of the following parameters</a:t>
            </a:r>
          </a:p>
          <a:p>
            <a:pPr lvl="1"/>
            <a:r>
              <a:rPr lang="en-US" altLang="en-US" dirty="0"/>
              <a:t>The universe of discourse from which the data is drawn</a:t>
            </a:r>
          </a:p>
          <a:p>
            <a:pPr lvl="1"/>
            <a:r>
              <a:rPr lang="en-US" altLang="en-US" dirty="0"/>
              <a:t>Representation and naming</a:t>
            </a:r>
          </a:p>
          <a:p>
            <a:pPr lvl="1"/>
            <a:r>
              <a:rPr lang="en-US" altLang="en-US" dirty="0"/>
              <a:t>Understanding, meaning, and subjective interpretation of data</a:t>
            </a:r>
          </a:p>
          <a:p>
            <a:pPr lvl="1"/>
            <a:r>
              <a:rPr lang="en-US" altLang="en-US" dirty="0"/>
              <a:t>Transaction and policy constraints</a:t>
            </a:r>
          </a:p>
          <a:p>
            <a:pPr lvl="1"/>
            <a:r>
              <a:rPr lang="en-US" altLang="en-US" dirty="0"/>
              <a:t>Derivation of summaries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8654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Distributed Database Systems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Communication autonomy</a:t>
            </a:r>
          </a:p>
          <a:p>
            <a:pPr lvl="1"/>
            <a:r>
              <a:rPr lang="en-US" altLang="en-US" dirty="0"/>
              <a:t>Decide whether to communicate with another component DBS</a:t>
            </a:r>
          </a:p>
          <a:p>
            <a:r>
              <a:rPr lang="en-US" altLang="en-US" dirty="0"/>
              <a:t>Execution autonomy</a:t>
            </a:r>
          </a:p>
          <a:p>
            <a:pPr lvl="1"/>
            <a:r>
              <a:rPr lang="en-US" dirty="0"/>
              <a:t>Execute local operations without interference from external operations by other component DBSs</a:t>
            </a:r>
          </a:p>
          <a:p>
            <a:pPr lvl="1"/>
            <a:r>
              <a:rPr lang="en-US" dirty="0"/>
              <a:t>Ability to decide order of execution</a:t>
            </a:r>
          </a:p>
          <a:p>
            <a:r>
              <a:rPr lang="en-US" altLang="en-US" dirty="0"/>
              <a:t>Association autonomy</a:t>
            </a:r>
          </a:p>
          <a:p>
            <a:pPr lvl="1"/>
            <a:r>
              <a:rPr lang="en-US" dirty="0"/>
              <a:t>Decide whether and how much to share its functionality and resources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40379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23.7 Distributed Database Architectures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versus distributed architectures</a:t>
            </a:r>
          </a:p>
          <a:p>
            <a:r>
              <a:rPr lang="en-US" altLang="en-US" dirty="0"/>
              <a:t>Types of multiprocessor system architectures</a:t>
            </a:r>
          </a:p>
          <a:p>
            <a:pPr lvl="1"/>
            <a:r>
              <a:rPr lang="en-US" altLang="en-US" dirty="0"/>
              <a:t>Shared memory (tightly coupled)</a:t>
            </a:r>
          </a:p>
          <a:p>
            <a:pPr lvl="1"/>
            <a:r>
              <a:rPr lang="en-US" altLang="en-US" dirty="0"/>
              <a:t>Shared disk (loosely coupled)</a:t>
            </a:r>
          </a:p>
          <a:p>
            <a:pPr lvl="1"/>
            <a:r>
              <a:rPr lang="en-US" altLang="en-US" dirty="0"/>
              <a:t>Shared-nothing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78921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 Architectures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CBCCE3FE-FCB0-427A-BC32-764E10629896}" type="slidenum">
              <a:rPr lang="en-US" altLang="en-US" smtClean="0"/>
              <a:pPr>
                <a:defRPr/>
              </a:pPr>
              <a:t>34</a:t>
            </a:fld>
            <a:endParaRPr lang="en-CA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5569803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23.7 Some different database system architectures (a) Shared-nothing architecture (b) A networked architecture with a centralized database at one of the sites (c) A truly distributed database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" y="1820555"/>
            <a:ext cx="3676650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554" y="1820555"/>
            <a:ext cx="44100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6177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Architecture of Pure Distributed Databases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query compiler</a:t>
            </a:r>
          </a:p>
          <a:p>
            <a:pPr lvl="1"/>
            <a:r>
              <a:rPr lang="en-US" dirty="0"/>
              <a:t>References global conceptual schema from the global system catalog to verify and impose defined constraints</a:t>
            </a:r>
          </a:p>
          <a:p>
            <a:r>
              <a:rPr lang="en-US" dirty="0"/>
              <a:t>Global query optimizer</a:t>
            </a:r>
          </a:p>
          <a:p>
            <a:pPr lvl="1"/>
            <a:r>
              <a:rPr lang="en-US" dirty="0"/>
              <a:t>Generates optimized local queries from global queries</a:t>
            </a:r>
          </a:p>
          <a:p>
            <a:r>
              <a:rPr lang="en-US" dirty="0"/>
              <a:t>Global transaction manager</a:t>
            </a:r>
          </a:p>
          <a:p>
            <a:pPr lvl="1"/>
            <a:r>
              <a:rPr lang="en-US" dirty="0"/>
              <a:t>Coordinates the execution across multiple sites with the local transaction managers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81282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303213"/>
            <a:ext cx="7848600" cy="992187"/>
          </a:xfrm>
        </p:spPr>
        <p:txBody>
          <a:bodyPr/>
          <a:lstStyle/>
          <a:p>
            <a:r>
              <a:rPr lang="en-US" dirty="0"/>
              <a:t>Schema Architecture of Distributed Databases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CBCCE3FE-FCB0-427A-BC32-764E10629896}" type="slidenum">
              <a:rPr lang="en-US" altLang="en-US" smtClean="0"/>
              <a:pPr>
                <a:defRPr/>
              </a:pPr>
              <a:t>36</a:t>
            </a:fld>
            <a:endParaRPr lang="en-CA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6231523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23.8 Schema architecture of distributed databases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55" y="1489061"/>
            <a:ext cx="5330361" cy="45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2527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Database Schema 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600200"/>
            <a:ext cx="4124963" cy="43328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37</a:t>
            </a:fld>
            <a:endParaRPr lang="en-CA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58568" y="6044625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23.9 The five-level schema architecture in a federated database system (FDBS)</a:t>
            </a:r>
          </a:p>
        </p:txBody>
      </p:sp>
    </p:spTree>
    <p:extLst>
      <p:ext uri="{BB962C8B-B14F-4D97-AF65-F5344CB8AC3E}">
        <p14:creationId xmlns:p14="http://schemas.microsoft.com/office/powerpoint/2010/main" val="11347931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Three-Tier Client/Server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38</a:t>
            </a:fld>
            <a:endParaRPr lang="en-CA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6231523"/>
            <a:ext cx="5285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23.10 The three-tier client/server architecture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of DBMS functionality among the three tiers can vary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579993"/>
            <a:ext cx="3124200" cy="35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1308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23.8 Distributed Catalog Management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Centralized catalogs</a:t>
            </a:r>
          </a:p>
          <a:p>
            <a:pPr lvl="1"/>
            <a:r>
              <a:rPr lang="en-US" dirty="0"/>
              <a:t>Entire catalog is stored at one single site</a:t>
            </a:r>
          </a:p>
          <a:p>
            <a:pPr lvl="1"/>
            <a:r>
              <a:rPr lang="en-US" altLang="en-US" dirty="0"/>
              <a:t>Easy to implement</a:t>
            </a:r>
          </a:p>
          <a:p>
            <a:r>
              <a:rPr lang="en-US" altLang="en-US" dirty="0"/>
              <a:t>Fully replicated catalogs</a:t>
            </a:r>
          </a:p>
          <a:p>
            <a:pPr lvl="1"/>
            <a:r>
              <a:rPr lang="en-US" dirty="0"/>
              <a:t>Identical copies of the complete catalog are present at each site</a:t>
            </a:r>
          </a:p>
          <a:p>
            <a:pPr lvl="1"/>
            <a:r>
              <a:rPr lang="en-US" altLang="en-US" dirty="0"/>
              <a:t>Results in faster reads</a:t>
            </a:r>
          </a:p>
          <a:p>
            <a:r>
              <a:rPr lang="en-US" altLang="en-US" dirty="0"/>
              <a:t>Partially replicated catalogs</a:t>
            </a:r>
          </a:p>
          <a:p>
            <a:pPr lvl="1"/>
            <a:r>
              <a:rPr lang="en-US" dirty="0"/>
              <a:t>Each site maintains complete catalog information on data stored locally at that site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1689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23.1 Distributed Database Concepts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constitutes a distributed database?</a:t>
            </a:r>
          </a:p>
          <a:p>
            <a:pPr lvl="1"/>
            <a:r>
              <a:rPr lang="en-US" altLang="en-US" dirty="0"/>
              <a:t>Connection of database nodes over computer network</a:t>
            </a:r>
          </a:p>
          <a:p>
            <a:pPr lvl="1"/>
            <a:r>
              <a:rPr lang="en-US" altLang="en-US" dirty="0"/>
              <a:t>Logical interrelation of the connected databases</a:t>
            </a:r>
          </a:p>
          <a:p>
            <a:pPr lvl="1"/>
            <a:r>
              <a:rPr lang="en-US" altLang="en-US" dirty="0"/>
              <a:t>Possible absence of homogeneity among connected nodes</a:t>
            </a:r>
          </a:p>
          <a:p>
            <a:r>
              <a:rPr lang="en-US" altLang="en-US" dirty="0"/>
              <a:t>Distributed database management system (DDBMS)</a:t>
            </a:r>
          </a:p>
          <a:p>
            <a:pPr lvl="1"/>
            <a:r>
              <a:rPr lang="en-US" altLang="en-US" dirty="0"/>
              <a:t>Software system that manages a distributed database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23.9 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Distributed database concept</a:t>
            </a:r>
          </a:p>
          <a:p>
            <a:r>
              <a:rPr lang="en-US" altLang="en-US" dirty="0"/>
              <a:t>Distribution transparency</a:t>
            </a:r>
          </a:p>
          <a:p>
            <a:r>
              <a:rPr lang="en-US" altLang="en-US" dirty="0"/>
              <a:t>Fragmentation transparency</a:t>
            </a:r>
          </a:p>
          <a:p>
            <a:r>
              <a:rPr lang="en-US" altLang="en-US" dirty="0"/>
              <a:t>Replication transparency</a:t>
            </a:r>
          </a:p>
          <a:p>
            <a:r>
              <a:rPr lang="en-US" altLang="en-US" dirty="0"/>
              <a:t>Design issues</a:t>
            </a:r>
          </a:p>
          <a:p>
            <a:pPr lvl="1"/>
            <a:r>
              <a:rPr lang="en-US" altLang="en-US" dirty="0"/>
              <a:t>Horizontal and vertical fragmentation</a:t>
            </a:r>
          </a:p>
          <a:p>
            <a:r>
              <a:rPr lang="en-US" altLang="en-US" dirty="0"/>
              <a:t>Concurrency control and recovery techniques</a:t>
            </a:r>
          </a:p>
          <a:p>
            <a:r>
              <a:rPr lang="en-US" altLang="en-US" dirty="0"/>
              <a:t>Query processing</a:t>
            </a:r>
          </a:p>
          <a:p>
            <a:r>
              <a:rPr lang="en-US" altLang="en-US" dirty="0"/>
              <a:t>Categorization of DDBMSs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3930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Local area network</a:t>
            </a:r>
          </a:p>
          <a:p>
            <a:pPr lvl="1"/>
            <a:r>
              <a:rPr lang="en-US" altLang="en-US" dirty="0"/>
              <a:t>Hubs or cables connect sites</a:t>
            </a:r>
          </a:p>
          <a:p>
            <a:r>
              <a:rPr lang="en-US" altLang="en-US" dirty="0"/>
              <a:t>Long-haul or wide area network</a:t>
            </a:r>
          </a:p>
          <a:p>
            <a:pPr lvl="1"/>
            <a:r>
              <a:rPr lang="en-US" altLang="en-US" dirty="0"/>
              <a:t>Telephone lines, cables, wireless, or satellite connections</a:t>
            </a:r>
          </a:p>
          <a:p>
            <a:r>
              <a:rPr lang="en-US" altLang="en-US" dirty="0"/>
              <a:t>Network topology defines communication path</a:t>
            </a:r>
          </a:p>
          <a:p>
            <a:r>
              <a:rPr lang="en-US" altLang="en-US" dirty="0"/>
              <a:t>Transparency</a:t>
            </a:r>
          </a:p>
          <a:p>
            <a:pPr lvl="1"/>
            <a:r>
              <a:rPr lang="en-US" altLang="en-US" dirty="0"/>
              <a:t>Hiding implementation details from the end user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333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Transparency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Types of transparency</a:t>
            </a:r>
          </a:p>
          <a:p>
            <a:pPr lvl="1"/>
            <a:r>
              <a:rPr lang="en-US" altLang="en-US" dirty="0"/>
              <a:t>Data organization transparency</a:t>
            </a:r>
          </a:p>
          <a:p>
            <a:pPr lvl="2"/>
            <a:r>
              <a:rPr lang="en-US" altLang="en-US" dirty="0"/>
              <a:t>Location transparency</a:t>
            </a:r>
          </a:p>
          <a:p>
            <a:pPr lvl="2"/>
            <a:r>
              <a:rPr lang="en-US" altLang="en-US" dirty="0"/>
              <a:t>Naming transparency</a:t>
            </a:r>
          </a:p>
          <a:p>
            <a:pPr lvl="1"/>
            <a:r>
              <a:rPr lang="en-US" altLang="en-US" dirty="0"/>
              <a:t>Replication transparency</a:t>
            </a:r>
          </a:p>
          <a:p>
            <a:pPr lvl="1"/>
            <a:r>
              <a:rPr lang="en-US" altLang="en-US" dirty="0"/>
              <a:t>Fragmentation transparency</a:t>
            </a:r>
          </a:p>
          <a:p>
            <a:pPr lvl="2"/>
            <a:r>
              <a:rPr lang="en-US" altLang="en-US" dirty="0"/>
              <a:t>Horizontal fragmentation</a:t>
            </a:r>
          </a:p>
          <a:p>
            <a:pPr lvl="2"/>
            <a:r>
              <a:rPr lang="en-US" altLang="en-US" dirty="0"/>
              <a:t>Vertical fragmentation</a:t>
            </a:r>
          </a:p>
          <a:p>
            <a:pPr lvl="1"/>
            <a:r>
              <a:rPr lang="en-US" altLang="en-US" dirty="0"/>
              <a:t>Design transparency</a:t>
            </a:r>
          </a:p>
          <a:p>
            <a:pPr lvl="1"/>
            <a:r>
              <a:rPr lang="en-US" altLang="en-US" dirty="0"/>
              <a:t>Execution transparency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736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CBCCE3FE-FCB0-427A-BC32-764E10629896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65706"/>
            <a:ext cx="7854443" cy="42658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6098341"/>
            <a:ext cx="6899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23.1 Data distribution and replication among distributed databases</a:t>
            </a:r>
          </a:p>
        </p:txBody>
      </p:sp>
    </p:spTree>
    <p:extLst>
      <p:ext uri="{BB962C8B-B14F-4D97-AF65-F5344CB8AC3E}">
        <p14:creationId xmlns:p14="http://schemas.microsoft.com/office/powerpoint/2010/main" val="23198413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Availability and Reliability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Availability</a:t>
            </a:r>
          </a:p>
          <a:p>
            <a:pPr lvl="1"/>
            <a:r>
              <a:rPr lang="en-US" dirty="0"/>
              <a:t>Probability that the system is continuously available during a time interval</a:t>
            </a:r>
            <a:endParaRPr lang="en-US" altLang="en-US" dirty="0"/>
          </a:p>
          <a:p>
            <a:r>
              <a:rPr lang="en-US" altLang="en-US" dirty="0"/>
              <a:t>Reliability</a:t>
            </a:r>
          </a:p>
          <a:p>
            <a:pPr lvl="1"/>
            <a:r>
              <a:rPr lang="en-US" altLang="en-US" dirty="0"/>
              <a:t>Probability that the system is running (not down) at a certain time point</a:t>
            </a:r>
          </a:p>
          <a:p>
            <a:r>
              <a:rPr lang="en-US" altLang="en-US" dirty="0"/>
              <a:t>Both directly related to faults, errors, and failures</a:t>
            </a:r>
          </a:p>
          <a:p>
            <a:r>
              <a:rPr lang="en-US" altLang="en-US" dirty="0"/>
              <a:t>Fault-tolerant approaches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500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and Partition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 scalability</a:t>
            </a:r>
          </a:p>
          <a:p>
            <a:pPr lvl="1"/>
            <a:r>
              <a:rPr lang="en-US" dirty="0"/>
              <a:t>Expanding the number of nodes in a distributed system</a:t>
            </a:r>
          </a:p>
          <a:p>
            <a:r>
              <a:rPr lang="en-US" dirty="0"/>
              <a:t>Vertical scalability</a:t>
            </a:r>
          </a:p>
          <a:p>
            <a:pPr lvl="1"/>
            <a:r>
              <a:rPr lang="en-US" dirty="0"/>
              <a:t>Expanding capacity of the individual nodes</a:t>
            </a:r>
          </a:p>
          <a:p>
            <a:r>
              <a:rPr lang="en-US" dirty="0"/>
              <a:t>Partition tolerance</a:t>
            </a:r>
          </a:p>
          <a:p>
            <a:pPr lvl="1"/>
            <a:r>
              <a:rPr lang="en-US" dirty="0"/>
              <a:t>System should have the capacity to continue operating while the network is partitioned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3937668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3412</TotalTime>
  <Words>1699</Words>
  <Application>Microsoft Office PowerPoint</Application>
  <PresentationFormat>Letter Paper (8.5x11 in)</PresentationFormat>
  <Paragraphs>300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Blends</vt:lpstr>
      <vt:lpstr>PowerPoint Presentation</vt:lpstr>
      <vt:lpstr>PowerPoint Presentation</vt:lpstr>
      <vt:lpstr>Introduction</vt:lpstr>
      <vt:lpstr>23.1 Distributed Database Concepts</vt:lpstr>
      <vt:lpstr>Distributed Database Concepts (cont’d.)</vt:lpstr>
      <vt:lpstr>Transparency</vt:lpstr>
      <vt:lpstr>Distributed Databases</vt:lpstr>
      <vt:lpstr>Availability and Reliability</vt:lpstr>
      <vt:lpstr>Scalability and Partition Tolerance</vt:lpstr>
      <vt:lpstr>Autonomy</vt:lpstr>
      <vt:lpstr>Advantages of Distributed Databases</vt:lpstr>
      <vt:lpstr>23.2 Data Fragmentation, Replication, and Allocation Techniques for Distributed Database Design</vt:lpstr>
      <vt:lpstr>Data Fragmentation (cont’d.)</vt:lpstr>
      <vt:lpstr>Data Fragmentation (cont’d.)</vt:lpstr>
      <vt:lpstr>Data Replication and Allocation</vt:lpstr>
      <vt:lpstr>Data Replication and Allocation (cont’d.)</vt:lpstr>
      <vt:lpstr>Example of Fragmentation, Allocation, and Replication</vt:lpstr>
      <vt:lpstr>23.3 Overview of Concurrency Control and Recovery in Distributed Databases</vt:lpstr>
      <vt:lpstr>Distributed Concurrency Control Based on a Distinguished Copy of a Data Item</vt:lpstr>
      <vt:lpstr>Distributed Concurrency Control Based on Voting</vt:lpstr>
      <vt:lpstr>Distributed Recovery</vt:lpstr>
      <vt:lpstr>23.4 Overview of Transaction Management in Distributed Databases</vt:lpstr>
      <vt:lpstr>Commit Protocols</vt:lpstr>
      <vt:lpstr>23.5 Query Processing and Optimization in Distributed Databases</vt:lpstr>
      <vt:lpstr>Query Processing and Optimization in Distributed Databases (cont’d.)</vt:lpstr>
      <vt:lpstr>Query Processing and Optimization in Distributed Databases (cont’d.)</vt:lpstr>
      <vt:lpstr>Query Processing and Optimization in Distributed Databases (cont’d.)</vt:lpstr>
      <vt:lpstr>23.6 Types of Distributed Database Systems</vt:lpstr>
      <vt:lpstr>Classification of Distributed Databases</vt:lpstr>
      <vt:lpstr>Types of Distributed Database Systems (cont’d.)</vt:lpstr>
      <vt:lpstr>Types of Distributed Database Systems (cont’d.)</vt:lpstr>
      <vt:lpstr>Types of Distributed Database Systems (cont’d.)</vt:lpstr>
      <vt:lpstr>23.7 Distributed Database Architectures</vt:lpstr>
      <vt:lpstr>Database System Architectures</vt:lpstr>
      <vt:lpstr>General Architecture of Pure Distributed Databases</vt:lpstr>
      <vt:lpstr>Schema Architecture of Distributed Databases</vt:lpstr>
      <vt:lpstr>Federated Database Schema Architecture</vt:lpstr>
      <vt:lpstr>An Overview of Three-Tier Client/Server Architecture</vt:lpstr>
      <vt:lpstr>23.8 Distributed Catalog Management</vt:lpstr>
      <vt:lpstr>23.9 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/>
  <cp:keywords/>
  <dc:description/>
  <cp:lastModifiedBy>PaulRefurb</cp:lastModifiedBy>
  <cp:revision>296</cp:revision>
  <cp:lastPrinted>2001-11-04T00:51:13Z</cp:lastPrinted>
  <dcterms:created xsi:type="dcterms:W3CDTF">2005-02-25T19:46:41Z</dcterms:created>
  <dcterms:modified xsi:type="dcterms:W3CDTF">2017-04-03T16:48:46Z</dcterms:modified>
  <cp:category/>
</cp:coreProperties>
</file>