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439" r:id="rId2"/>
    <p:sldId id="403" r:id="rId3"/>
    <p:sldId id="448" r:id="rId4"/>
    <p:sldId id="507" r:id="rId5"/>
    <p:sldId id="413" r:id="rId6"/>
    <p:sldId id="510" r:id="rId7"/>
    <p:sldId id="511" r:id="rId8"/>
    <p:sldId id="512" r:id="rId9"/>
    <p:sldId id="513" r:id="rId10"/>
    <p:sldId id="509" r:id="rId11"/>
    <p:sldId id="514" r:id="rId12"/>
    <p:sldId id="406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483" r:id="rId21"/>
    <p:sldId id="522" r:id="rId22"/>
    <p:sldId id="523" r:id="rId23"/>
    <p:sldId id="524" r:id="rId24"/>
    <p:sldId id="525" r:id="rId25"/>
    <p:sldId id="408" r:id="rId26"/>
    <p:sldId id="526" r:id="rId27"/>
    <p:sldId id="529" r:id="rId28"/>
    <p:sldId id="530" r:id="rId29"/>
    <p:sldId id="527" r:id="rId30"/>
    <p:sldId id="528" r:id="rId31"/>
    <p:sldId id="531" r:id="rId32"/>
    <p:sldId id="409" r:id="rId33"/>
    <p:sldId id="532" r:id="rId34"/>
    <p:sldId id="535" r:id="rId35"/>
    <p:sldId id="533" r:id="rId36"/>
    <p:sldId id="534" r:id="rId37"/>
    <p:sldId id="536" r:id="rId38"/>
    <p:sldId id="537" r:id="rId39"/>
    <p:sldId id="538" r:id="rId40"/>
    <p:sldId id="539" r:id="rId41"/>
    <p:sldId id="540" r:id="rId42"/>
    <p:sldId id="541" r:id="rId4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4477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142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24.2 The CAP Theorem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levels of consistency among replicated data items</a:t>
            </a:r>
          </a:p>
          <a:p>
            <a:pPr lvl="1"/>
            <a:r>
              <a:rPr lang="en-US" dirty="0"/>
              <a:t>Enforcing serializabilty the strongest form of consistency</a:t>
            </a:r>
          </a:p>
          <a:p>
            <a:pPr lvl="2"/>
            <a:r>
              <a:rPr lang="en-US" altLang="en-US" dirty="0"/>
              <a:t>High overhead – can reduce read/write operation performance</a:t>
            </a:r>
          </a:p>
          <a:p>
            <a:r>
              <a:rPr lang="en-US" altLang="en-US" dirty="0"/>
              <a:t>CAP theorem</a:t>
            </a:r>
          </a:p>
          <a:p>
            <a:pPr lvl="1"/>
            <a:r>
              <a:rPr lang="en-US" altLang="en-US" dirty="0"/>
              <a:t>Consistency, availability, and partition tolerance</a:t>
            </a:r>
          </a:p>
          <a:p>
            <a:pPr lvl="1"/>
            <a:r>
              <a:rPr lang="en-US" altLang="en-US" dirty="0"/>
              <a:t>Not possible to guarantee all three simultaneously</a:t>
            </a:r>
          </a:p>
          <a:p>
            <a:pPr lvl="2"/>
            <a:r>
              <a:rPr lang="en-US" altLang="en-US" dirty="0"/>
              <a:t>In distributed system with data replication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183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CAP Theorem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can choose two of three to guarantee</a:t>
            </a:r>
          </a:p>
          <a:p>
            <a:pPr lvl="1"/>
            <a:r>
              <a:rPr lang="en-US" altLang="en-US" dirty="0"/>
              <a:t>Weaker consistency level is often acceptable in NOSQL distributed data store</a:t>
            </a:r>
          </a:p>
          <a:p>
            <a:pPr lvl="1"/>
            <a:r>
              <a:rPr lang="en-US" altLang="en-US" dirty="0"/>
              <a:t>Guaranteeing availability and partition tolerance more important</a:t>
            </a:r>
          </a:p>
          <a:p>
            <a:pPr lvl="1"/>
            <a:r>
              <a:rPr lang="en-US" altLang="en-US" dirty="0"/>
              <a:t>Eventual consistency often adopted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658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24.3 Document-Based NOSQL Systems and MongoDB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stores</a:t>
            </a:r>
          </a:p>
          <a:p>
            <a:pPr lvl="1"/>
            <a:r>
              <a:rPr lang="en-US" altLang="en-US" dirty="0"/>
              <a:t>Collections of similar documents</a:t>
            </a:r>
          </a:p>
          <a:p>
            <a:r>
              <a:rPr lang="en-US" altLang="en-US" dirty="0"/>
              <a:t>Individual documents resemble complex objects or XML documents</a:t>
            </a:r>
          </a:p>
          <a:p>
            <a:pPr lvl="1"/>
            <a:r>
              <a:rPr lang="en-US" altLang="en-US" dirty="0"/>
              <a:t>Documents are self-describing</a:t>
            </a:r>
          </a:p>
          <a:p>
            <a:pPr lvl="1"/>
            <a:r>
              <a:rPr lang="en-US" altLang="en-US" dirty="0"/>
              <a:t>Can have different data elements</a:t>
            </a:r>
          </a:p>
          <a:p>
            <a:r>
              <a:rPr lang="en-US" altLang="en-US" dirty="0"/>
              <a:t>Documents can be specified in various formats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/>
              <a:t>JSON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stored in binary JSON (BSON) format</a:t>
            </a:r>
          </a:p>
          <a:p>
            <a:r>
              <a:rPr lang="en-US" dirty="0"/>
              <a:t>Individual documents stored in a collection</a:t>
            </a:r>
          </a:p>
          <a:p>
            <a:r>
              <a:rPr lang="en-US" dirty="0"/>
              <a:t>Example command</a:t>
            </a:r>
          </a:p>
          <a:p>
            <a:pPr lvl="1"/>
            <a:r>
              <a:rPr lang="en-US" dirty="0"/>
              <a:t>First parameter specifies name of the collection</a:t>
            </a:r>
          </a:p>
          <a:p>
            <a:pPr lvl="1"/>
            <a:r>
              <a:rPr lang="en-US" dirty="0"/>
              <a:t>Collection options include limits on size and number of documents</a:t>
            </a:r>
          </a:p>
          <a:p>
            <a:pPr lvl="1"/>
            <a:endParaRPr lang="en-US" dirty="0"/>
          </a:p>
          <a:p>
            <a:r>
              <a:rPr lang="en-US" dirty="0"/>
              <a:t>Each document in collection has unique ObjectID field called _id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28029"/>
            <a:ext cx="7885176" cy="4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45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does not have a schema</a:t>
            </a:r>
          </a:p>
          <a:p>
            <a:pPr lvl="1"/>
            <a:r>
              <a:rPr lang="en-US" dirty="0"/>
              <a:t>Structure of the data fields in documents chosen based on how documents will be accessed</a:t>
            </a:r>
          </a:p>
          <a:p>
            <a:pPr lvl="1"/>
            <a:r>
              <a:rPr lang="en-US" dirty="0"/>
              <a:t>User can choose normalized or denormalized design</a:t>
            </a:r>
          </a:p>
          <a:p>
            <a:r>
              <a:rPr lang="en-US" dirty="0"/>
              <a:t>Document creation using insert operation</a:t>
            </a:r>
          </a:p>
          <a:p>
            <a:endParaRPr lang="en-US" dirty="0"/>
          </a:p>
          <a:p>
            <a:r>
              <a:rPr lang="en-US" dirty="0"/>
              <a:t>Document deletion using remove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95800"/>
            <a:ext cx="47053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6" y="5476875"/>
            <a:ext cx="4419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24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37226"/>
            <a:ext cx="4350962" cy="6063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79657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(continues)</a:t>
            </a:r>
          </a:p>
          <a:p>
            <a:r>
              <a:rPr lang="en-US" sz="1600" dirty="0"/>
              <a:t>Example of simple documents in MongoDB (a) Denormalized document design with embedded subdocuments (b) Embedded array of document references</a:t>
            </a:r>
          </a:p>
        </p:txBody>
      </p:sp>
    </p:spTree>
    <p:extLst>
      <p:ext uri="{BB962C8B-B14F-4D97-AF65-F5344CB8AC3E}">
        <p14:creationId xmlns:p14="http://schemas.microsoft.com/office/powerpoint/2010/main" val="4028518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667000"/>
            <a:ext cx="259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(cont’d.) Example of simple documents in MongoDB (c) Normalized documents (d) Inserting the documents in Figure 24.1(c) into their 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38" y="1478280"/>
            <a:ext cx="525472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10" y="4002024"/>
            <a:ext cx="555839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99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commit method</a:t>
            </a:r>
          </a:p>
          <a:p>
            <a:pPr lvl="1"/>
            <a:r>
              <a:rPr lang="en-US" dirty="0"/>
              <a:t>Used to ensure atomicity and consistency of multidocument transactions</a:t>
            </a:r>
          </a:p>
          <a:p>
            <a:r>
              <a:rPr lang="en-US" dirty="0"/>
              <a:t>Replication in MongoDB</a:t>
            </a:r>
          </a:p>
          <a:p>
            <a:pPr lvl="1"/>
            <a:r>
              <a:rPr lang="en-US" dirty="0"/>
              <a:t>Concept of replica set to create multiple copies on different nodes</a:t>
            </a:r>
          </a:p>
          <a:p>
            <a:pPr lvl="1"/>
            <a:r>
              <a:rPr lang="en-US" dirty="0"/>
              <a:t>Variation of master-slave approach</a:t>
            </a:r>
          </a:p>
          <a:p>
            <a:pPr lvl="1"/>
            <a:r>
              <a:rPr lang="en-US" dirty="0"/>
              <a:t>Primary copy, secondary copy, and arbiter</a:t>
            </a:r>
          </a:p>
          <a:p>
            <a:pPr lvl="2"/>
            <a:r>
              <a:rPr lang="en-US" dirty="0"/>
              <a:t>Arbiter participates in elections to select new primary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123424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in MongoDB (cont’d.)</a:t>
            </a:r>
          </a:p>
          <a:p>
            <a:pPr lvl="1"/>
            <a:r>
              <a:rPr lang="en-US" dirty="0"/>
              <a:t>All write operations applied to the primary copy and propagated to the secondaries</a:t>
            </a:r>
          </a:p>
          <a:p>
            <a:pPr lvl="1"/>
            <a:r>
              <a:rPr lang="en-US" dirty="0"/>
              <a:t>User can choose read preference</a:t>
            </a:r>
          </a:p>
          <a:p>
            <a:pPr lvl="2"/>
            <a:r>
              <a:rPr lang="en-US" dirty="0"/>
              <a:t>Read requests can be processed at any replica</a:t>
            </a:r>
          </a:p>
          <a:p>
            <a:r>
              <a:rPr lang="en-US" dirty="0"/>
              <a:t>Sharding in MongoDB</a:t>
            </a:r>
          </a:p>
          <a:p>
            <a:pPr lvl="1"/>
            <a:r>
              <a:rPr lang="en-US" dirty="0"/>
              <a:t>Horizontal partitioning divides the documents into disjoint partitions (shards)</a:t>
            </a:r>
          </a:p>
          <a:p>
            <a:pPr lvl="1"/>
            <a:r>
              <a:rPr lang="en-US" dirty="0"/>
              <a:t>Allows adding more nodes as needed </a:t>
            </a:r>
          </a:p>
          <a:p>
            <a:pPr lvl="1"/>
            <a:r>
              <a:rPr lang="en-US" dirty="0"/>
              <a:t>Shards stored on different nodes to achieve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417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Sharding in MongoDB (cont’d.)</a:t>
            </a:r>
          </a:p>
          <a:p>
            <a:pPr lvl="1"/>
            <a:r>
              <a:rPr lang="en-US" dirty="0"/>
              <a:t>Partitioning field (shard key) must exist in every document in the collection</a:t>
            </a:r>
          </a:p>
          <a:p>
            <a:pPr lvl="2"/>
            <a:r>
              <a:rPr lang="en-US" dirty="0"/>
              <a:t>Must have an index</a:t>
            </a:r>
          </a:p>
          <a:p>
            <a:pPr lvl="1"/>
            <a:r>
              <a:rPr lang="en-US" dirty="0"/>
              <a:t>Range partitioning</a:t>
            </a:r>
          </a:p>
          <a:p>
            <a:pPr lvl="2"/>
            <a:r>
              <a:rPr lang="en-US" dirty="0"/>
              <a:t>Creates chunks by specifying a range of key values</a:t>
            </a:r>
          </a:p>
          <a:p>
            <a:pPr lvl="2"/>
            <a:r>
              <a:rPr lang="en-US" dirty="0"/>
              <a:t>Works best with range queries</a:t>
            </a:r>
          </a:p>
          <a:p>
            <a:pPr lvl="1"/>
            <a:r>
              <a:rPr lang="en-US" dirty="0"/>
              <a:t>Hash partitioning</a:t>
            </a:r>
          </a:p>
          <a:p>
            <a:pPr lvl="2"/>
            <a:r>
              <a:rPr lang="en-US" dirty="0"/>
              <a:t>Partitioning based on the hash values of each shard key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84598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24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NOSQL Databases</a:t>
            </a:r>
          </a:p>
          <a:p>
            <a:pPr marL="0" indent="0" algn="ctr">
              <a:buNone/>
            </a:pPr>
            <a:r>
              <a:rPr lang="en-US" altLang="en-US" sz="3600" b="1" dirty="0"/>
              <a:t>and Big Data Storage Systems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24.4 NOSQL Key-Value Stores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stores focus on high performance, availability, and scalability</a:t>
            </a:r>
          </a:p>
          <a:p>
            <a:pPr lvl="1"/>
            <a:r>
              <a:rPr lang="en-US" dirty="0"/>
              <a:t>Can store structured, unstructured, or semi-structured data</a:t>
            </a:r>
          </a:p>
          <a:p>
            <a:r>
              <a:rPr lang="en-US" altLang="en-US" dirty="0"/>
              <a:t>Key: unique identifier associated with a data item</a:t>
            </a:r>
          </a:p>
          <a:p>
            <a:pPr lvl="1"/>
            <a:r>
              <a:rPr lang="en-US" altLang="en-US" dirty="0"/>
              <a:t>Used for fast retrieval</a:t>
            </a:r>
          </a:p>
          <a:p>
            <a:r>
              <a:rPr lang="en-US" altLang="en-US" dirty="0"/>
              <a:t>Value: the data item itself</a:t>
            </a:r>
          </a:p>
          <a:p>
            <a:pPr lvl="1"/>
            <a:r>
              <a:rPr lang="en-US" altLang="en-US" dirty="0"/>
              <a:t>Can be string or array of bytes</a:t>
            </a:r>
          </a:p>
          <a:p>
            <a:pPr lvl="1"/>
            <a:r>
              <a:rPr lang="en-US" altLang="en-US" dirty="0"/>
              <a:t>Application interprets the structure</a:t>
            </a:r>
          </a:p>
          <a:p>
            <a:r>
              <a:rPr lang="en-US" dirty="0"/>
              <a:t>No query language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part of Amazon’s Web Services/SDK platforms</a:t>
            </a:r>
          </a:p>
          <a:p>
            <a:pPr lvl="1"/>
            <a:r>
              <a:rPr lang="en-US" dirty="0"/>
              <a:t>Proprietary</a:t>
            </a:r>
          </a:p>
          <a:p>
            <a:r>
              <a:rPr lang="en-US" dirty="0"/>
              <a:t>Table holds a collection of self-describing items</a:t>
            </a:r>
          </a:p>
          <a:p>
            <a:r>
              <a:rPr lang="en-US" dirty="0"/>
              <a:t>Item consists of attribute-value pairs</a:t>
            </a:r>
          </a:p>
          <a:p>
            <a:pPr lvl="1"/>
            <a:r>
              <a:rPr lang="en-US" dirty="0"/>
              <a:t>Attribute values can be single or multi-valued</a:t>
            </a:r>
          </a:p>
          <a:p>
            <a:r>
              <a:rPr lang="en-US" dirty="0"/>
              <a:t>Primary key used to locate items within a table</a:t>
            </a:r>
          </a:p>
          <a:p>
            <a:pPr lvl="1"/>
            <a:r>
              <a:rPr lang="en-US" dirty="0"/>
              <a:t>Can be single attribute or pair of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811633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Voldemort Key-Value Distributed 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Voldemort: open source key-value system similar to DynamoDB</a:t>
            </a:r>
          </a:p>
          <a:p>
            <a:r>
              <a:rPr lang="en-US" dirty="0"/>
              <a:t>Voldemort features</a:t>
            </a:r>
          </a:p>
          <a:p>
            <a:pPr lvl="1"/>
            <a:r>
              <a:rPr lang="en-US" dirty="0"/>
              <a:t>Simple basic operations (get, put, and delete)</a:t>
            </a:r>
          </a:p>
          <a:p>
            <a:pPr lvl="1"/>
            <a:r>
              <a:rPr lang="en-US" dirty="0"/>
              <a:t>High-level formatted data values</a:t>
            </a:r>
          </a:p>
          <a:p>
            <a:pPr lvl="1"/>
            <a:r>
              <a:rPr lang="en-US" dirty="0"/>
              <a:t>Consistent hashing for distributing (key, value) pairs</a:t>
            </a:r>
          </a:p>
          <a:p>
            <a:pPr lvl="1"/>
            <a:r>
              <a:rPr lang="en-US" dirty="0"/>
              <a:t>Consistency and versioning</a:t>
            </a:r>
          </a:p>
          <a:p>
            <a:pPr lvl="2"/>
            <a:r>
              <a:rPr lang="en-US" dirty="0"/>
              <a:t>Concurrent writes allowed</a:t>
            </a:r>
          </a:p>
          <a:p>
            <a:pPr lvl="2"/>
            <a:r>
              <a:rPr lang="en-US" dirty="0"/>
              <a:t>Each write associated with a vector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16645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7151"/>
            <a:ext cx="4086225" cy="6193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57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24.2 Example of consistent hashing (a) Ring having three nodes A, B, and C, with C having greater capacity. The </a:t>
            </a:r>
            <a:r>
              <a:rPr lang="en-US" sz="1600" i="1" dirty="0"/>
              <a:t>h</a:t>
            </a:r>
            <a:r>
              <a:rPr lang="en-US" sz="1600" dirty="0"/>
              <a:t>(</a:t>
            </a:r>
            <a:r>
              <a:rPr lang="en-US" sz="1600" i="1" dirty="0"/>
              <a:t>K</a:t>
            </a:r>
            <a:r>
              <a:rPr lang="en-US" sz="1600" dirty="0"/>
              <a:t>) values that map to the circle points in </a:t>
            </a:r>
            <a:r>
              <a:rPr lang="en-US" sz="1600" i="1" dirty="0"/>
              <a:t>range 1 </a:t>
            </a:r>
            <a:r>
              <a:rPr lang="en-US" sz="1600" dirty="0"/>
              <a:t>have their (k, v) items stored in node A, </a:t>
            </a:r>
            <a:r>
              <a:rPr lang="en-US" sz="1600" i="1" dirty="0"/>
              <a:t>range 2 </a:t>
            </a:r>
            <a:r>
              <a:rPr lang="en-US" sz="1600" dirty="0"/>
              <a:t>in node B, </a:t>
            </a:r>
            <a:r>
              <a:rPr lang="en-US" sz="1600" i="1" dirty="0"/>
              <a:t>range 3 </a:t>
            </a:r>
            <a:r>
              <a:rPr lang="en-US" sz="1600" dirty="0"/>
              <a:t>in node C (b) Adding a node D to the ring. Items in </a:t>
            </a:r>
            <a:r>
              <a:rPr lang="en-US" sz="1600" i="1" dirty="0"/>
              <a:t>range 4 </a:t>
            </a:r>
            <a:r>
              <a:rPr lang="en-US" sz="1600" dirty="0"/>
              <a:t>are moved to the node D from node B (</a:t>
            </a:r>
            <a:r>
              <a:rPr lang="en-US" sz="1600" i="1" dirty="0"/>
              <a:t>range 2 </a:t>
            </a:r>
            <a:r>
              <a:rPr lang="en-US" sz="1600" dirty="0"/>
              <a:t>is reduced) and node C (</a:t>
            </a:r>
            <a:r>
              <a:rPr lang="en-US" sz="1600" i="1" dirty="0"/>
              <a:t>range 3 </a:t>
            </a:r>
            <a:r>
              <a:rPr lang="en-US" sz="1600" dirty="0"/>
              <a:t>is reduced)</a:t>
            </a:r>
          </a:p>
        </p:txBody>
      </p:sp>
    </p:spTree>
    <p:extLst>
      <p:ext uri="{BB962C8B-B14F-4D97-AF65-F5344CB8AC3E}">
        <p14:creationId xmlns:p14="http://schemas.microsoft.com/office/powerpoint/2010/main" val="36082871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Other 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key-value store</a:t>
            </a:r>
          </a:p>
          <a:p>
            <a:pPr lvl="1"/>
            <a:r>
              <a:rPr lang="en-US" dirty="0"/>
              <a:t>Oracle NOSQL Database</a:t>
            </a:r>
          </a:p>
          <a:p>
            <a:r>
              <a:rPr lang="en-US" dirty="0"/>
              <a:t>Redis key-value cache and store</a:t>
            </a:r>
          </a:p>
          <a:p>
            <a:pPr lvl="1"/>
            <a:r>
              <a:rPr lang="en-US" dirty="0"/>
              <a:t>Caches data in main memory to improve performance</a:t>
            </a:r>
          </a:p>
          <a:p>
            <a:pPr lvl="1"/>
            <a:r>
              <a:rPr lang="en-US" dirty="0"/>
              <a:t>Offers master-slave replication and high availability</a:t>
            </a:r>
          </a:p>
          <a:p>
            <a:pPr lvl="1"/>
            <a:r>
              <a:rPr lang="en-US" dirty="0"/>
              <a:t>Offers persistence by backing up cache to disk</a:t>
            </a:r>
          </a:p>
          <a:p>
            <a:r>
              <a:rPr lang="en-US" dirty="0"/>
              <a:t>Apache Cassandra</a:t>
            </a:r>
          </a:p>
          <a:p>
            <a:pPr lvl="1"/>
            <a:r>
              <a:rPr lang="en-US" dirty="0"/>
              <a:t>Offers features from several NOSQL categories</a:t>
            </a:r>
          </a:p>
          <a:p>
            <a:pPr lvl="1"/>
            <a:r>
              <a:rPr lang="en-US" dirty="0"/>
              <a:t>Used by Facebook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01218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24.5 Column-Based or Wide Column</a:t>
            </a:r>
            <a:br>
              <a:rPr lang="en-US" altLang="en-US" dirty="0"/>
            </a:br>
            <a:r>
              <a:rPr lang="en-US" altLang="en-US" dirty="0"/>
              <a:t>NOSQL Systems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BigTable: Google’s distributed storage system for big data</a:t>
            </a:r>
          </a:p>
          <a:p>
            <a:pPr lvl="1"/>
            <a:r>
              <a:rPr lang="en-US" altLang="en-US" dirty="0"/>
              <a:t>Used in Gmail</a:t>
            </a:r>
          </a:p>
          <a:p>
            <a:pPr lvl="1"/>
            <a:r>
              <a:rPr lang="en-US" altLang="en-US" dirty="0"/>
              <a:t>Uses Google File System for data storage and distribution</a:t>
            </a:r>
          </a:p>
          <a:p>
            <a:r>
              <a:rPr lang="en-US" altLang="en-US" dirty="0"/>
              <a:t>Apache Hbase a similar, open source system</a:t>
            </a:r>
          </a:p>
          <a:p>
            <a:pPr lvl="1"/>
            <a:r>
              <a:rPr lang="en-US" altLang="en-US" dirty="0"/>
              <a:t>Uses Hadoop Distributed File System (HDFS) for data storage</a:t>
            </a:r>
          </a:p>
          <a:p>
            <a:pPr lvl="1"/>
            <a:r>
              <a:rPr lang="en-US" altLang="en-US" dirty="0"/>
              <a:t>Can also use Amazon’s Simple Storage System (S3)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concepts</a:t>
            </a:r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Column families</a:t>
            </a:r>
          </a:p>
          <a:p>
            <a:pPr lvl="1"/>
            <a:r>
              <a:rPr lang="en-US" dirty="0"/>
              <a:t>Column qualifiers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Data cells</a:t>
            </a:r>
          </a:p>
          <a:p>
            <a:r>
              <a:rPr lang="en-US" dirty="0"/>
              <a:t>Data is self-describing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388257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 stores multiple versions of data items</a:t>
            </a:r>
          </a:p>
          <a:p>
            <a:pPr lvl="1"/>
            <a:r>
              <a:rPr lang="en-US" dirty="0"/>
              <a:t>Timestamp associated with each version</a:t>
            </a:r>
          </a:p>
          <a:p>
            <a:r>
              <a:rPr lang="en-US" dirty="0"/>
              <a:t>Each row in a table has a unique row key</a:t>
            </a:r>
          </a:p>
          <a:p>
            <a:r>
              <a:rPr lang="en-US" dirty="0"/>
              <a:t>Table associated with one or more column families</a:t>
            </a:r>
          </a:p>
          <a:p>
            <a:r>
              <a:rPr lang="en-US" dirty="0"/>
              <a:t>Column qualifiers can be dynamically specified as new table rows are created and inserted</a:t>
            </a:r>
          </a:p>
          <a:p>
            <a:r>
              <a:rPr lang="en-US" dirty="0"/>
              <a:t>Namespace is collection of tables</a:t>
            </a:r>
          </a:p>
          <a:p>
            <a:r>
              <a:rPr lang="en-US" dirty="0"/>
              <a:t>Cell holds a basic data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0002346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181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24.3 Examples in Hbase (a) Creating a table called EMPLOYEE with three column families: Name, Address, and Details (b) Inserting some in the EMPLOYEE table; different rows can have different self-describing column qualifiers (Fname, Lname, Nickname, Mname, Minit, Suffix, … for column family Name; Job, Review, Supervisor, Salary for column family Details). (c) Some CRUD operations of Hbase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099"/>
            <a:ext cx="60198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447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only low-level CRUD (create, read, update, delete) operations</a:t>
            </a:r>
          </a:p>
          <a:p>
            <a:r>
              <a:rPr lang="en-US" dirty="0"/>
              <a:t>Application programs implement more complex operations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/>
              <a:t>Creates a new table and specifies one or more column families associated with the table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Inserts new data or new versions of existing data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17596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Not only SQL</a:t>
            </a:r>
          </a:p>
          <a:p>
            <a:r>
              <a:rPr lang="en-US" dirty="0"/>
              <a:t>Most NOSQL systems are distributed databases or distributed storage systems</a:t>
            </a:r>
          </a:p>
          <a:p>
            <a:pPr lvl="1"/>
            <a:r>
              <a:rPr lang="en-US" dirty="0"/>
              <a:t>Focus on semi-structured data storage, high performance, availability, data replication,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Retrieves data associated with a single row</a:t>
            </a:r>
          </a:p>
          <a:p>
            <a:r>
              <a:rPr lang="en-US" dirty="0"/>
              <a:t>Scan</a:t>
            </a:r>
          </a:p>
          <a:p>
            <a:pPr lvl="1"/>
            <a:r>
              <a:rPr lang="en-US" dirty="0"/>
              <a:t>Retrieves all the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733039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Storage and Distributed System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Hbase table divided into several regions</a:t>
            </a:r>
          </a:p>
          <a:p>
            <a:pPr lvl="1"/>
            <a:r>
              <a:rPr lang="en-US" dirty="0"/>
              <a:t>Each region holds a range</a:t>
            </a:r>
            <a:r>
              <a:rPr lang="en-US" i="1" dirty="0"/>
              <a:t> </a:t>
            </a:r>
            <a:r>
              <a:rPr lang="en-US" dirty="0"/>
              <a:t>of the row keys in the table</a:t>
            </a:r>
          </a:p>
          <a:p>
            <a:pPr lvl="1"/>
            <a:r>
              <a:rPr lang="en-US" dirty="0"/>
              <a:t>Row keys must be lexicographically ordered</a:t>
            </a:r>
          </a:p>
          <a:p>
            <a:pPr lvl="1"/>
            <a:r>
              <a:rPr lang="en-US" dirty="0"/>
              <a:t>Each region has several stores</a:t>
            </a:r>
          </a:p>
          <a:p>
            <a:pPr lvl="2"/>
            <a:r>
              <a:rPr lang="en-US" dirty="0"/>
              <a:t>Column families are assigned to stores</a:t>
            </a:r>
          </a:p>
          <a:p>
            <a:r>
              <a:rPr lang="en-US" dirty="0"/>
              <a:t>Regions assigned to region servers for storage</a:t>
            </a:r>
          </a:p>
          <a:p>
            <a:pPr lvl="1"/>
            <a:r>
              <a:rPr lang="en-US" dirty="0"/>
              <a:t>Master server responsible for monitoring the region servers</a:t>
            </a:r>
          </a:p>
          <a:p>
            <a:r>
              <a:rPr lang="en-US" dirty="0"/>
              <a:t>Hbase uses Apache Zookeeper and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2314425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24.6 NOSQL Graph Databases and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altLang="en-US" dirty="0"/>
              <a:t>Data represented as a graph</a:t>
            </a:r>
          </a:p>
          <a:p>
            <a:pPr lvl="1"/>
            <a:r>
              <a:rPr lang="en-US" altLang="en-US" dirty="0"/>
              <a:t>Collection of vertices (nodes) and edges</a:t>
            </a:r>
          </a:p>
          <a:p>
            <a:pPr lvl="1"/>
            <a:r>
              <a:rPr lang="en-US" altLang="en-US" dirty="0"/>
              <a:t>Possible to store data associated with both individual nodes and individual edges</a:t>
            </a:r>
          </a:p>
          <a:p>
            <a:r>
              <a:rPr lang="en-US" altLang="en-US" dirty="0"/>
              <a:t>Neo4j</a:t>
            </a:r>
          </a:p>
          <a:p>
            <a:pPr lvl="1"/>
            <a:r>
              <a:rPr lang="en-US" altLang="en-US" dirty="0"/>
              <a:t>Open source system</a:t>
            </a:r>
          </a:p>
          <a:p>
            <a:pPr lvl="1"/>
            <a:r>
              <a:rPr lang="en-US" altLang="en-US" dirty="0"/>
              <a:t>Uses concepts of nodes and relationships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can have labels</a:t>
            </a:r>
          </a:p>
          <a:p>
            <a:pPr lvl="1"/>
            <a:r>
              <a:rPr lang="en-US" dirty="0"/>
              <a:t>Zero, one, or several</a:t>
            </a:r>
          </a:p>
          <a:p>
            <a:r>
              <a:rPr lang="en-US" altLang="en-US" dirty="0"/>
              <a:t>Both nodes and relationships can have properties</a:t>
            </a:r>
          </a:p>
          <a:p>
            <a:r>
              <a:rPr lang="en-US" altLang="en-US" dirty="0"/>
              <a:t>Each relationship has a start node, end node, and a relationship type</a:t>
            </a:r>
          </a:p>
          <a:p>
            <a:r>
              <a:rPr lang="en-US" altLang="en-US" dirty="0"/>
              <a:t>Properties specified using a map pattern</a:t>
            </a:r>
          </a:p>
          <a:p>
            <a:r>
              <a:rPr lang="en-US" altLang="en-US" dirty="0"/>
              <a:t>Somewhat similar to ER/EER concepts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807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nodes in Neo4j</a:t>
            </a:r>
          </a:p>
          <a:p>
            <a:pPr lvl="1"/>
            <a:r>
              <a:rPr lang="en-US" altLang="en-US" dirty="0"/>
              <a:t>CREATE command</a:t>
            </a:r>
          </a:p>
          <a:p>
            <a:pPr lvl="1"/>
            <a:r>
              <a:rPr lang="en-US" altLang="en-US" dirty="0"/>
              <a:t>Part of high-level declarative query language Cypher</a:t>
            </a:r>
          </a:p>
          <a:p>
            <a:pPr lvl="1"/>
            <a:r>
              <a:rPr lang="en-US" altLang="en-US" dirty="0"/>
              <a:t>Node label can be specified when node is created</a:t>
            </a:r>
          </a:p>
          <a:p>
            <a:pPr lvl="1"/>
            <a:r>
              <a:rPr lang="en-US" altLang="en-US" dirty="0"/>
              <a:t>Properties are enclosed in curly brackets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5160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52" y="1693616"/>
            <a:ext cx="64008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960477"/>
            <a:ext cx="786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24.4 Examples in Neo4j using the Cypher language (a) Creating some nodes</a:t>
            </a:r>
          </a:p>
        </p:txBody>
      </p:sp>
    </p:spTree>
    <p:extLst>
      <p:ext uri="{BB962C8B-B14F-4D97-AF65-F5344CB8AC3E}">
        <p14:creationId xmlns:p14="http://schemas.microsoft.com/office/powerpoint/2010/main" val="315424640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9713" y="5816025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(b) Creating some relationships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06" y="1632645"/>
            <a:ext cx="5562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157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  <a:p>
            <a:pPr lvl="1"/>
            <a:r>
              <a:rPr lang="en-US" altLang="en-US" dirty="0"/>
              <a:t>Traversal of part of the graph</a:t>
            </a:r>
          </a:p>
          <a:p>
            <a:pPr lvl="1"/>
            <a:r>
              <a:rPr lang="en-US" altLang="en-US" dirty="0"/>
              <a:t>Typically used as part of a query to specify a pattern</a:t>
            </a:r>
          </a:p>
          <a:p>
            <a:r>
              <a:rPr lang="en-US" altLang="en-US" dirty="0"/>
              <a:t>Schema optional in Neo4j</a:t>
            </a:r>
          </a:p>
          <a:p>
            <a:r>
              <a:rPr lang="en-US" altLang="en-US" dirty="0"/>
              <a:t>Indexing and node identifiers</a:t>
            </a:r>
          </a:p>
          <a:p>
            <a:pPr lvl="1"/>
            <a:r>
              <a:rPr lang="en-US" altLang="en-US" dirty="0"/>
              <a:t>Users can create for the collection of nodes that have a particular label</a:t>
            </a:r>
          </a:p>
          <a:p>
            <a:pPr lvl="1"/>
            <a:r>
              <a:rPr lang="en-US" altLang="en-US" dirty="0"/>
              <a:t>One or more properties can be indexed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4684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Cypher query made up of clauses</a:t>
            </a:r>
          </a:p>
          <a:p>
            <a:r>
              <a:rPr lang="en-US" altLang="en-US" dirty="0"/>
              <a:t>Result from one clause can be the input to the next clause in the query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8439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581870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(c) Basic syntax of Cypher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70354"/>
            <a:ext cx="747638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68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altLang="en-US" dirty="0"/>
              <a:t>Typical applications that use NOSQL</a:t>
            </a:r>
          </a:p>
          <a:p>
            <a:pPr lvl="1"/>
            <a:r>
              <a:rPr lang="en-US" altLang="en-US" dirty="0"/>
              <a:t>Social media</a:t>
            </a:r>
          </a:p>
          <a:p>
            <a:pPr lvl="1"/>
            <a:r>
              <a:rPr lang="en-US" altLang="en-US" dirty="0"/>
              <a:t>Web links</a:t>
            </a:r>
          </a:p>
          <a:p>
            <a:pPr lvl="1"/>
            <a:r>
              <a:rPr lang="en-US" altLang="en-US" dirty="0"/>
              <a:t>User profiles</a:t>
            </a:r>
          </a:p>
          <a:p>
            <a:pPr lvl="1"/>
            <a:r>
              <a:rPr lang="en-US" altLang="en-US" dirty="0"/>
              <a:t>Marketing and sales</a:t>
            </a:r>
          </a:p>
          <a:p>
            <a:pPr lvl="1"/>
            <a:r>
              <a:rPr lang="en-US" altLang="en-US" dirty="0"/>
              <a:t>Posts and tweets</a:t>
            </a:r>
          </a:p>
          <a:p>
            <a:pPr lvl="1"/>
            <a:r>
              <a:rPr lang="en-US" altLang="en-US" dirty="0"/>
              <a:t>Road maps and spatial data</a:t>
            </a:r>
          </a:p>
          <a:p>
            <a:pPr lvl="1"/>
            <a:r>
              <a:rPr lang="en-US" altLang="en-US" dirty="0"/>
              <a:t>Email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69848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(d) Examples of Cypher queries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91173"/>
            <a:ext cx="4514850" cy="4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345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Interfaces and Distributed System Characteristics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edition versus c</a:t>
            </a:r>
            <a:r>
              <a:rPr lang="en-US" altLang="en-US" dirty="0"/>
              <a:t>ommunity edition</a:t>
            </a:r>
          </a:p>
          <a:p>
            <a:pPr lvl="1"/>
            <a:r>
              <a:rPr lang="en-US" altLang="en-US" dirty="0"/>
              <a:t>Enterprise edition supports caching, clustering of data, and locking</a:t>
            </a:r>
          </a:p>
          <a:p>
            <a:r>
              <a:rPr lang="en-US" altLang="en-US" dirty="0"/>
              <a:t>Graph visualization interface</a:t>
            </a:r>
          </a:p>
          <a:p>
            <a:pPr lvl="1"/>
            <a:r>
              <a:rPr lang="en-US" dirty="0"/>
              <a:t>Subset of nodes and edges in a database graph can be displayed as a graph</a:t>
            </a:r>
          </a:p>
          <a:p>
            <a:pPr lvl="1"/>
            <a:r>
              <a:rPr lang="en-US" dirty="0"/>
              <a:t>Used to visualize query results</a:t>
            </a:r>
            <a:endParaRPr lang="en-US" altLang="en-US" dirty="0"/>
          </a:p>
          <a:p>
            <a:r>
              <a:rPr lang="en-US" altLang="en-US" dirty="0"/>
              <a:t>Master-slave replication</a:t>
            </a:r>
          </a:p>
          <a:p>
            <a:r>
              <a:rPr lang="en-US" altLang="en-US" dirty="0"/>
              <a:t>Caching</a:t>
            </a:r>
          </a:p>
          <a:p>
            <a:r>
              <a:rPr lang="en-US" altLang="en-US" dirty="0"/>
              <a:t>Logical logs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1565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24.7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dirty="0"/>
              <a:t>General categories</a:t>
            </a:r>
          </a:p>
          <a:p>
            <a:pPr lvl="1"/>
            <a:r>
              <a:rPr lang="en-US" dirty="0"/>
              <a:t>Document-based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Column-based</a:t>
            </a:r>
          </a:p>
          <a:p>
            <a:pPr lvl="1"/>
            <a:r>
              <a:rPr lang="en-US" dirty="0"/>
              <a:t>Graph-based</a:t>
            </a:r>
          </a:p>
          <a:p>
            <a:pPr lvl="1"/>
            <a:r>
              <a:rPr lang="en-US" dirty="0"/>
              <a:t>Some systems use techniques spanning two or more categories</a:t>
            </a:r>
          </a:p>
          <a:p>
            <a:r>
              <a:rPr lang="en-US" dirty="0"/>
              <a:t>Consistency paradigms</a:t>
            </a:r>
          </a:p>
          <a:p>
            <a:r>
              <a:rPr lang="en-US" dirty="0"/>
              <a:t>CAP theorem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31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24.1 Introduction to NOSQL Systems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</a:t>
            </a:r>
          </a:p>
          <a:p>
            <a:pPr lvl="1"/>
            <a:r>
              <a:rPr lang="en-US" altLang="en-US" dirty="0"/>
              <a:t>Google’s proprietary NOSQL system</a:t>
            </a:r>
          </a:p>
          <a:p>
            <a:pPr lvl="1"/>
            <a:r>
              <a:rPr lang="en-US" altLang="en-US" dirty="0"/>
              <a:t>Column-based or wide column store</a:t>
            </a:r>
          </a:p>
          <a:p>
            <a:r>
              <a:rPr lang="en-US" altLang="en-US" dirty="0"/>
              <a:t>DynamoDB (Amazon)</a:t>
            </a:r>
          </a:p>
          <a:p>
            <a:pPr lvl="1"/>
            <a:r>
              <a:rPr lang="en-US" altLang="en-US" dirty="0"/>
              <a:t>Key-value data store</a:t>
            </a:r>
          </a:p>
          <a:p>
            <a:r>
              <a:rPr lang="en-US" altLang="en-US" dirty="0"/>
              <a:t>Cassandra (Facebook)</a:t>
            </a:r>
          </a:p>
          <a:p>
            <a:pPr lvl="1"/>
            <a:r>
              <a:rPr lang="en-US" altLang="en-US" dirty="0"/>
              <a:t>Uses concepts from both key-value store and column-based systems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MongoDB and CouchDB</a:t>
            </a:r>
          </a:p>
          <a:p>
            <a:pPr lvl="1"/>
            <a:r>
              <a:rPr lang="en-US" altLang="en-US" dirty="0"/>
              <a:t>Document stores</a:t>
            </a:r>
          </a:p>
          <a:p>
            <a:r>
              <a:rPr lang="en-US" altLang="en-US" dirty="0"/>
              <a:t>Neo4J and GraphBase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r>
              <a:rPr lang="en-US" altLang="en-US" dirty="0"/>
              <a:t>OrientDB</a:t>
            </a:r>
          </a:p>
          <a:p>
            <a:pPr lvl="1"/>
            <a:r>
              <a:rPr lang="en-US" altLang="en-US" dirty="0"/>
              <a:t>Combines several concepts</a:t>
            </a:r>
          </a:p>
          <a:p>
            <a:r>
              <a:rPr lang="en-US" altLang="en-US" dirty="0"/>
              <a:t>Database systems classified on the object model</a:t>
            </a:r>
          </a:p>
          <a:p>
            <a:pPr lvl="1"/>
            <a:r>
              <a:rPr lang="en-US" altLang="en-US" dirty="0"/>
              <a:t>Or native XML model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262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distributed databases and distributed systems</a:t>
            </a:r>
          </a:p>
          <a:p>
            <a:pPr lvl="1"/>
            <a:r>
              <a:rPr lang="en-US" altLang="en-US" dirty="0"/>
              <a:t>Scalability</a:t>
            </a:r>
          </a:p>
          <a:p>
            <a:pPr lvl="1"/>
            <a:r>
              <a:rPr lang="en-US" altLang="en-US" dirty="0"/>
              <a:t>Availability, replication, and eventual consistency</a:t>
            </a:r>
          </a:p>
          <a:p>
            <a:pPr lvl="1"/>
            <a:r>
              <a:rPr lang="en-US" altLang="en-US" dirty="0"/>
              <a:t>Replication models</a:t>
            </a:r>
          </a:p>
          <a:p>
            <a:pPr lvl="2"/>
            <a:r>
              <a:rPr lang="en-US" altLang="en-US" dirty="0"/>
              <a:t>Master-slave</a:t>
            </a:r>
          </a:p>
          <a:p>
            <a:pPr lvl="2"/>
            <a:r>
              <a:rPr lang="en-US" altLang="en-US" dirty="0"/>
              <a:t>Master-master</a:t>
            </a:r>
          </a:p>
          <a:p>
            <a:pPr lvl="1"/>
            <a:r>
              <a:rPr lang="en-US" altLang="en-US" dirty="0"/>
              <a:t>Sharding of files</a:t>
            </a:r>
          </a:p>
          <a:p>
            <a:pPr lvl="1"/>
            <a:r>
              <a:rPr lang="en-US" altLang="en-US" dirty="0"/>
              <a:t>High performance data access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237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data models and query languages</a:t>
            </a:r>
          </a:p>
          <a:p>
            <a:pPr lvl="1"/>
            <a:r>
              <a:rPr lang="en-US" altLang="en-US" dirty="0"/>
              <a:t>Schema not required</a:t>
            </a:r>
          </a:p>
          <a:p>
            <a:pPr lvl="1"/>
            <a:r>
              <a:rPr lang="en-US" altLang="en-US" dirty="0"/>
              <a:t>Less powerful query languages</a:t>
            </a:r>
          </a:p>
          <a:p>
            <a:pPr lvl="1"/>
            <a:r>
              <a:rPr lang="en-US" altLang="en-US" dirty="0"/>
              <a:t>Versioning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13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Categories of NOSQL systems</a:t>
            </a:r>
          </a:p>
          <a:p>
            <a:pPr lvl="1"/>
            <a:r>
              <a:rPr lang="en-US" altLang="en-US" dirty="0"/>
              <a:t>Document-based NOSQL systems</a:t>
            </a:r>
          </a:p>
          <a:p>
            <a:pPr lvl="1"/>
            <a:r>
              <a:rPr lang="en-US" altLang="en-US" dirty="0"/>
              <a:t>NOSQL key-value stores</a:t>
            </a:r>
          </a:p>
          <a:p>
            <a:pPr lvl="1"/>
            <a:r>
              <a:rPr lang="en-US" altLang="en-US" dirty="0"/>
              <a:t>Column-based or wide column NOSQL systems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pPr lvl="1"/>
            <a:r>
              <a:rPr lang="en-US" altLang="en-US" dirty="0"/>
              <a:t>Hybrid NOSQL systems</a:t>
            </a:r>
          </a:p>
          <a:p>
            <a:pPr lvl="1"/>
            <a:r>
              <a:rPr lang="en-US" altLang="en-US" dirty="0"/>
              <a:t>Object databases</a:t>
            </a:r>
          </a:p>
          <a:p>
            <a:pPr lvl="1"/>
            <a:r>
              <a:rPr lang="en-US" altLang="en-US" dirty="0"/>
              <a:t>XML databases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737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3555</TotalTime>
  <Words>1849</Words>
  <Application>Microsoft Office PowerPoint</Application>
  <PresentationFormat>Letter Paper (8.5x11 in)</PresentationFormat>
  <Paragraphs>312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Blends</vt:lpstr>
      <vt:lpstr>PowerPoint Presentation</vt:lpstr>
      <vt:lpstr>PowerPoint Presentation</vt:lpstr>
      <vt:lpstr>Introduction</vt:lpstr>
      <vt:lpstr>Introduction (cont’d.)</vt:lpstr>
      <vt:lpstr>24.1 Introduction to NOSQL Systems</vt:lpstr>
      <vt:lpstr>Introduction to NOSQL Systems (cont’d.)</vt:lpstr>
      <vt:lpstr>Introduction to NOSQL Systems (cont’d.)</vt:lpstr>
      <vt:lpstr>Introduction to NOSQL Systems (cont’d.)</vt:lpstr>
      <vt:lpstr>Introduction to NOSQL Systems (cont’d.)</vt:lpstr>
      <vt:lpstr>24.2 The CAP Theorem</vt:lpstr>
      <vt:lpstr>The CAP Theorem (cont’d.)</vt:lpstr>
      <vt:lpstr>24.3 Document-Based NOSQL Systems and MongoDB</vt:lpstr>
      <vt:lpstr>MongoDB Data Model</vt:lpstr>
      <vt:lpstr>MongoDB Data Model (cont’d.)</vt:lpstr>
      <vt:lpstr>PowerPoint Presentation</vt:lpstr>
      <vt:lpstr>PowerPoint Presentation</vt:lpstr>
      <vt:lpstr>MongoDB Distributed Systems Characteristics</vt:lpstr>
      <vt:lpstr>MongoDB Distributed Systems Characteristics (cont’d.)</vt:lpstr>
      <vt:lpstr>MongoDB Distributed Systems Characteristics (cont’d.)</vt:lpstr>
      <vt:lpstr>24.4 NOSQL Key-Value Stores</vt:lpstr>
      <vt:lpstr>DynamoDB Overview</vt:lpstr>
      <vt:lpstr>Voldemort Key-Value Distributed Data Store</vt:lpstr>
      <vt:lpstr>PowerPoint Presentation</vt:lpstr>
      <vt:lpstr>Examples of Other Key-Value Stores</vt:lpstr>
      <vt:lpstr>24.5 Column-Based or Wide Column NOSQL Systems</vt:lpstr>
      <vt:lpstr>Hbase Data Model and Versioning</vt:lpstr>
      <vt:lpstr>Hbase Data Model and Versioning (cont’d.)</vt:lpstr>
      <vt:lpstr>PowerPoint Presentation</vt:lpstr>
      <vt:lpstr>Hbase Crud Operations</vt:lpstr>
      <vt:lpstr>Hbase Crud Operations (cont’d.)</vt:lpstr>
      <vt:lpstr>Hbase Storage and Distributed System Concepts </vt:lpstr>
      <vt:lpstr>24.6 NOSQL Graph Databases and Neo4j</vt:lpstr>
      <vt:lpstr>Neo4j (cont’d.)</vt:lpstr>
      <vt:lpstr>Neo4j (cont’d.)</vt:lpstr>
      <vt:lpstr>Neo4j (cont’d.)</vt:lpstr>
      <vt:lpstr>Neo4j (cont’d.)</vt:lpstr>
      <vt:lpstr>Neo4j (cont’d.)</vt:lpstr>
      <vt:lpstr>The Cypher Query Language of Neo4j</vt:lpstr>
      <vt:lpstr>The Cypher Query Language of Neo4j (cont’d.)</vt:lpstr>
      <vt:lpstr>The Cypher Query Language of Neo4j (cont’d.)</vt:lpstr>
      <vt:lpstr>Neo4j Interfaces and Distributed System Characteristics</vt:lpstr>
      <vt:lpstr>24.7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PaulRefurb</cp:lastModifiedBy>
  <cp:revision>301</cp:revision>
  <cp:lastPrinted>2001-11-04T00:51:13Z</cp:lastPrinted>
  <dcterms:created xsi:type="dcterms:W3CDTF">2005-02-25T19:46:41Z</dcterms:created>
  <dcterms:modified xsi:type="dcterms:W3CDTF">2017-04-03T16:57:24Z</dcterms:modified>
  <cp:category/>
</cp:coreProperties>
</file>