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45"/>
  </p:notesMasterIdLst>
  <p:handoutMasterIdLst>
    <p:handoutMasterId r:id="rId46"/>
  </p:handoutMasterIdLst>
  <p:sldIdLst>
    <p:sldId id="439" r:id="rId2"/>
    <p:sldId id="403" r:id="rId3"/>
    <p:sldId id="509" r:id="rId4"/>
    <p:sldId id="413" r:id="rId5"/>
    <p:sldId id="511" r:id="rId6"/>
    <p:sldId id="510" r:id="rId7"/>
    <p:sldId id="512" r:id="rId8"/>
    <p:sldId id="513" r:id="rId9"/>
    <p:sldId id="514" r:id="rId10"/>
    <p:sldId id="515" r:id="rId11"/>
    <p:sldId id="516" r:id="rId12"/>
    <p:sldId id="517" r:id="rId13"/>
    <p:sldId id="518" r:id="rId14"/>
    <p:sldId id="519" r:id="rId15"/>
    <p:sldId id="406" r:id="rId16"/>
    <p:sldId id="520" r:id="rId17"/>
    <p:sldId id="521" r:id="rId18"/>
    <p:sldId id="522" r:id="rId19"/>
    <p:sldId id="523" r:id="rId20"/>
    <p:sldId id="524" r:id="rId21"/>
    <p:sldId id="525" r:id="rId22"/>
    <p:sldId id="483" r:id="rId23"/>
    <p:sldId id="526" r:id="rId24"/>
    <p:sldId id="527" r:id="rId25"/>
    <p:sldId id="528" r:id="rId26"/>
    <p:sldId id="529" r:id="rId27"/>
    <p:sldId id="530" r:id="rId28"/>
    <p:sldId id="531" r:id="rId29"/>
    <p:sldId id="532" r:id="rId30"/>
    <p:sldId id="533" r:id="rId31"/>
    <p:sldId id="534" r:id="rId32"/>
    <p:sldId id="408" r:id="rId33"/>
    <p:sldId id="535" r:id="rId34"/>
    <p:sldId id="536" r:id="rId35"/>
    <p:sldId id="537" r:id="rId36"/>
    <p:sldId id="409" r:id="rId37"/>
    <p:sldId id="538" r:id="rId38"/>
    <p:sldId id="539" r:id="rId39"/>
    <p:sldId id="540" r:id="rId40"/>
    <p:sldId id="541" r:id="rId41"/>
    <p:sldId id="542" r:id="rId42"/>
    <p:sldId id="543" r:id="rId43"/>
    <p:sldId id="507" r:id="rId44"/>
  </p:sldIdLst>
  <p:sldSz cx="9144000" cy="6858000" type="letter"/>
  <p:notesSz cx="6858000" cy="9144000"/>
  <p:defaultTextStyle>
    <a:defPPr>
      <a:defRPr lang="en-CA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9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77228"/>
    <a:srgbClr val="6E792B"/>
    <a:srgbClr val="76822E"/>
    <a:srgbClr val="4F571F"/>
    <a:srgbClr val="6F6A07"/>
    <a:srgbClr val="827C08"/>
    <a:srgbClr val="800000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>
        <p:scale>
          <a:sx n="70" d="100"/>
          <a:sy n="70" d="100"/>
        </p:scale>
        <p:origin x="-1426" y="-192"/>
      </p:cViewPr>
      <p:guideLst>
        <p:guide orient="horz" pos="19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2706"/>
    </p:cViewPr>
  </p:sorterViewPr>
  <p:notesViewPr>
    <p:cSldViewPr snapToObjects="1">
      <p:cViewPr>
        <p:scale>
          <a:sx n="100" d="100"/>
          <a:sy n="100" d="100"/>
        </p:scale>
        <p:origin x="-780" y="21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dirty="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 dirty="0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dirty="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 dirty="0"/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dirty="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 dirty="0"/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1271EECE-31E1-4A23-8A4F-3405257CBF2E}" type="slidenum">
              <a:rPr lang="en-CA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3328200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dirty="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 dirty="0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dirty="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 dirty="0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noProof="0"/>
              <a:t>Click to edit Master text styles</a:t>
            </a:r>
          </a:p>
          <a:p>
            <a:pPr lvl="1"/>
            <a:r>
              <a:rPr lang="en-CA" noProof="0"/>
              <a:t>Second level</a:t>
            </a:r>
          </a:p>
          <a:p>
            <a:pPr lvl="2"/>
            <a:r>
              <a:rPr lang="en-CA" noProof="0"/>
              <a:t>Third level</a:t>
            </a:r>
          </a:p>
          <a:p>
            <a:pPr lvl="3"/>
            <a:r>
              <a:rPr lang="en-CA" noProof="0"/>
              <a:t>Fourth level</a:t>
            </a:r>
          </a:p>
          <a:p>
            <a:pPr lvl="4"/>
            <a:r>
              <a:rPr lang="en-CA" noProof="0"/>
              <a:t>Fifth level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dirty="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 dirty="0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436D5273-BB71-4B6D-8615-6E06E0D77921}" type="slidenum">
              <a:rPr lang="en-CA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6629550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Arial" charset="0"/>
        <a:ea typeface="MS PGothic" panose="020B0600070205080204" pitchFamily="34" charset="-128"/>
        <a:cs typeface="MS PGothic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MS PGothic" panose="020B0600070205080204" pitchFamily="34" charset="-128"/>
        <a:cs typeface="MS PGothic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MS PGothic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MS PGothic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MS PGothic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B0FA63F-A25E-4E74-93ED-DD064C27B66C}" type="slidenum">
              <a:rPr lang="en-CA" altLang="en-US" sz="1200" smtClean="0">
                <a:latin typeface="Tahoma" panose="020B0604030504040204" pitchFamily="34" charset="0"/>
              </a:rPr>
              <a:pPr/>
              <a:t>1</a:t>
            </a:fld>
            <a:endParaRPr lang="en-CA" altLang="en-US" sz="1200" dirty="0">
              <a:latin typeface="Tahoma" panose="020B0604030504040204" pitchFamily="34" charset="0"/>
            </a:endParaRPr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4"/>
          <p:cNvSpPr>
            <a:spLocks noChangeArrowheads="1"/>
          </p:cNvSpPr>
          <p:nvPr/>
        </p:nvSpPr>
        <p:spPr bwMode="auto">
          <a:xfrm>
            <a:off x="8305800" y="0"/>
            <a:ext cx="609600" cy="6858000"/>
          </a:xfrm>
          <a:prstGeom prst="rect">
            <a:avLst/>
          </a:prstGeom>
          <a:gradFill rotWithShape="1">
            <a:gsLst>
              <a:gs pos="0">
                <a:srgbClr val="677228">
                  <a:alpha val="43999"/>
                </a:srgbClr>
              </a:gs>
              <a:gs pos="100000">
                <a:srgbClr val="5A6423"/>
              </a:gs>
            </a:gsLst>
            <a:lin ang="5400000" scaled="1"/>
          </a:gradFill>
          <a:ln>
            <a:noFill/>
          </a:ln>
          <a:ex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dirty="0">
              <a:ea typeface="+mn-ea"/>
            </a:endParaRPr>
          </a:p>
        </p:txBody>
      </p:sp>
      <p:sp>
        <p:nvSpPr>
          <p:cNvPr id="5" name="Rectangle 47"/>
          <p:cNvSpPr>
            <a:spLocks noChangeArrowheads="1"/>
          </p:cNvSpPr>
          <p:nvPr userDrawn="1"/>
        </p:nvSpPr>
        <p:spPr bwMode="auto">
          <a:xfrm rot="16200000">
            <a:off x="3500437" y="-985837"/>
            <a:ext cx="2143125" cy="9144000"/>
          </a:xfrm>
          <a:prstGeom prst="rect">
            <a:avLst/>
          </a:prstGeom>
          <a:solidFill>
            <a:srgbClr val="677228">
              <a:alpha val="43921"/>
            </a:srgbClr>
          </a:solidFill>
          <a:ln>
            <a:noFill/>
          </a:ln>
          <a:ex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dirty="0">
              <a:ea typeface="+mn-ea"/>
            </a:endParaRPr>
          </a:p>
        </p:txBody>
      </p:sp>
      <p:sp>
        <p:nvSpPr>
          <p:cNvPr id="6" name="Rectangle 48"/>
          <p:cNvSpPr>
            <a:spLocks noChangeArrowheads="1"/>
          </p:cNvSpPr>
          <p:nvPr userDrawn="1"/>
        </p:nvSpPr>
        <p:spPr bwMode="auto">
          <a:xfrm>
            <a:off x="7315200" y="2438400"/>
            <a:ext cx="1828800" cy="2290763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dirty="0">
              <a:ea typeface="+mn-ea"/>
            </a:endParaRPr>
          </a:p>
        </p:txBody>
      </p:sp>
      <p:pic>
        <p:nvPicPr>
          <p:cNvPr id="7" name="Picture 35" descr="awtri_4c UPDATE_colo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949950"/>
            <a:ext cx="684213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6" descr="elmasri_thumb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9975" y="2514600"/>
            <a:ext cx="17240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26" name="Rectangle 30" descr="Pink tissue paper"/>
          <p:cNvSpPr>
            <a:spLocks noGrp="1" noChangeArrowheads="1"/>
          </p:cNvSpPr>
          <p:nvPr>
            <p:ph type="ctrTitle" sz="quarter"/>
          </p:nvPr>
        </p:nvSpPr>
        <p:spPr>
          <a:xfrm>
            <a:off x="228600" y="152400"/>
            <a:ext cx="7086600" cy="2286000"/>
          </a:xfrm>
        </p:spPr>
        <p:txBody>
          <a:bodyPr wrap="none" anchor="ctr"/>
          <a:lstStyle>
            <a:lvl1pPr>
              <a:defRPr sz="6600">
                <a:solidFill>
                  <a:srgbClr val="990033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134" name="Rectangle 38" descr="Pink tissue paper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04800" y="2590800"/>
            <a:ext cx="6629400" cy="19050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2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Rectangle 29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838200" y="6397625"/>
            <a:ext cx="44958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900" dirty="0"/>
            </a:lvl1pPr>
          </a:lstStyle>
          <a:p>
            <a:pPr>
              <a:defRPr/>
            </a:pPr>
            <a:r>
              <a:rPr lang="en-US" altLang="en-US" dirty="0"/>
              <a:t>Copyright © 2007 Ramez Elmasri and Shamkant B. Navathe</a:t>
            </a:r>
          </a:p>
        </p:txBody>
      </p:sp>
    </p:spTree>
    <p:extLst>
      <p:ext uri="{BB962C8B-B14F-4D97-AF65-F5344CB8AC3E}">
        <p14:creationId xmlns:p14="http://schemas.microsoft.com/office/powerpoint/2010/main" val="1170111654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Slide 1- </a:t>
            </a:r>
            <a:fld id="{5A675477-443D-4187-9AD1-B464B649E3F6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144559302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7950" y="303213"/>
            <a:ext cx="2076450" cy="58689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303213"/>
            <a:ext cx="6076950" cy="58689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Slide 1- </a:t>
            </a:r>
            <a:fld id="{240EB54D-7454-4BE2-BB5F-3722C850C19C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267994455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altLang="en-US" dirty="0"/>
              <a:t>Slide 25- </a:t>
            </a:r>
            <a:fld id="{2D4306B9-CFD7-4637-81D1-AA1B82412423}" type="slidenum">
              <a:rPr lang="en-US" altLang="en-US" smtClean="0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720604887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altLang="en-US" dirty="0"/>
              <a:t>Slide 8- </a:t>
            </a:r>
            <a:fld id="{7A02EE0B-CF5B-49DD-B29C-C82657CC615B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058563961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9713" y="1600200"/>
            <a:ext cx="407035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2463" y="1600200"/>
            <a:ext cx="4071937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altLang="en-US" dirty="0"/>
              <a:t>Slide 25- </a:t>
            </a:r>
            <a:fld id="{157626D3-FBE7-4AF6-B557-9371DF211786}" type="slidenum">
              <a:rPr lang="en-US" altLang="en-US" smtClean="0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2369497274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altLang="en-US" dirty="0"/>
              <a:t>Slide 8</a:t>
            </a:r>
            <a:fld id="{9A18E815-F6A2-4923-9D65-2D0CBE43B595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2624315995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altLang="en-US" dirty="0"/>
              <a:t>Slide 25-</a:t>
            </a:r>
            <a:fld id="{AEE05831-3758-41FE-86C8-A42338BA7B7B}" type="slidenum">
              <a:rPr lang="en-US" altLang="en-US" smtClean="0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150827538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altLang="en-US" dirty="0"/>
              <a:t>Slide 25- </a:t>
            </a:r>
            <a:fld id="{CBCCE3FE-FCB0-427A-BC32-764E10629896}" type="slidenum">
              <a:rPr lang="en-US" altLang="en-US" smtClean="0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650232375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altLang="en-US" dirty="0"/>
              <a:t>Slide8 </a:t>
            </a:r>
            <a:fld id="{048ADF35-6482-4E07-8BC7-E3CFDF0B9A27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296369731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altLang="en-US" dirty="0"/>
              <a:t>Slide 8</a:t>
            </a:r>
            <a:fld id="{E27E5C42-AAD2-460B-B565-B1930C1CFA80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565676810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45"/>
          <p:cNvGrpSpPr>
            <a:grpSpLocks/>
          </p:cNvGrpSpPr>
          <p:nvPr userDrawn="1"/>
        </p:nvGrpSpPr>
        <p:grpSpPr bwMode="auto">
          <a:xfrm>
            <a:off x="8936038" y="1449388"/>
            <a:ext cx="207962" cy="5408612"/>
            <a:chOff x="5606" y="889"/>
            <a:chExt cx="154" cy="3431"/>
          </a:xfrm>
        </p:grpSpPr>
        <p:sp>
          <p:nvSpPr>
            <p:cNvPr id="1032" name="Rectangle 38"/>
            <p:cNvSpPr>
              <a:spLocks noChangeArrowheads="1"/>
            </p:cNvSpPr>
            <p:nvPr userDrawn="1"/>
          </p:nvSpPr>
          <p:spPr bwMode="gray">
            <a:xfrm flipH="1">
              <a:off x="5685" y="889"/>
              <a:ext cx="75" cy="3431"/>
            </a:xfrm>
            <a:prstGeom prst="rect">
              <a:avLst/>
            </a:prstGeom>
            <a:solidFill>
              <a:srgbClr val="677228"/>
            </a:solidFill>
            <a:ln>
              <a:noFill/>
            </a:ln>
            <a:ex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kumimoji="1" lang="en-US" altLang="en-US" sz="3200" dirty="0">
                <a:latin typeface="Tahoma" panose="020B0604030504040204" pitchFamily="34" charset="0"/>
                <a:ea typeface="+mn-ea"/>
              </a:endParaRPr>
            </a:p>
          </p:txBody>
        </p:sp>
        <p:grpSp>
          <p:nvGrpSpPr>
            <p:cNvPr id="1033" name="Group 44"/>
            <p:cNvGrpSpPr>
              <a:grpSpLocks/>
            </p:cNvGrpSpPr>
            <p:nvPr userDrawn="1"/>
          </p:nvGrpSpPr>
          <p:grpSpPr bwMode="auto">
            <a:xfrm>
              <a:off x="5606" y="889"/>
              <a:ext cx="106" cy="3431"/>
              <a:chOff x="5606" y="889"/>
              <a:chExt cx="106" cy="3431"/>
            </a:xfrm>
          </p:grpSpPr>
          <p:sp>
            <p:nvSpPr>
              <p:cNvPr id="1034" name="Rectangle 43"/>
              <p:cNvSpPr>
                <a:spLocks noChangeArrowheads="1"/>
              </p:cNvSpPr>
              <p:nvPr userDrawn="1"/>
            </p:nvSpPr>
            <p:spPr bwMode="gray">
              <a:xfrm rot="10800000" flipH="1">
                <a:off x="5606" y="889"/>
                <a:ext cx="58" cy="3431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xtLst/>
            </p:spPr>
            <p:txBody>
              <a:bodyPr rot="10800000"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defRPr/>
                </a:pPr>
                <a:endParaRPr kumimoji="1" lang="en-US" altLang="en-US" sz="3200" dirty="0">
                  <a:latin typeface="Tahoma" panose="020B0604030504040204" pitchFamily="34" charset="0"/>
                  <a:ea typeface="+mn-ea"/>
                </a:endParaRPr>
              </a:p>
            </p:txBody>
          </p:sp>
          <p:sp>
            <p:nvSpPr>
              <p:cNvPr id="1035" name="Rectangle 32"/>
              <p:cNvSpPr>
                <a:spLocks noChangeArrowheads="1"/>
              </p:cNvSpPr>
              <p:nvPr userDrawn="1"/>
            </p:nvSpPr>
            <p:spPr bwMode="gray">
              <a:xfrm rot="10800000" flipH="1">
                <a:off x="5654" y="889"/>
                <a:ext cx="58" cy="3431"/>
              </a:xfrm>
              <a:prstGeom prst="rect">
                <a:avLst/>
              </a:prstGeom>
              <a:solidFill>
                <a:srgbClr val="990033"/>
              </a:solidFill>
              <a:ln>
                <a:noFill/>
              </a:ln>
              <a:extLst/>
            </p:spPr>
            <p:txBody>
              <a:bodyPr rot="10800000"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defRPr/>
                </a:pPr>
                <a:endParaRPr kumimoji="1" lang="en-US" altLang="en-US" sz="3200" dirty="0">
                  <a:latin typeface="Tahoma" panose="020B0604030504040204" pitchFamily="34" charset="0"/>
                  <a:ea typeface="+mn-ea"/>
                </a:endParaRPr>
              </a:p>
            </p:txBody>
          </p:sp>
        </p:grpSp>
      </p:grpSp>
      <p:sp>
        <p:nvSpPr>
          <p:cNvPr id="1027" name="Rectangle 37"/>
          <p:cNvSpPr>
            <a:spLocks noChangeArrowheads="1"/>
          </p:cNvSpPr>
          <p:nvPr userDrawn="1"/>
        </p:nvSpPr>
        <p:spPr bwMode="gray">
          <a:xfrm rot="-5400000">
            <a:off x="3845719" y="-3845719"/>
            <a:ext cx="1449388" cy="9140825"/>
          </a:xfrm>
          <a:prstGeom prst="rect">
            <a:avLst/>
          </a:prstGeom>
          <a:solidFill>
            <a:srgbClr val="677228">
              <a:alpha val="36078"/>
            </a:srgbClr>
          </a:solidFill>
          <a:ln>
            <a:noFill/>
          </a:ln>
          <a:extLst/>
        </p:spPr>
        <p:txBody>
          <a:bodyPr vert="eaVert"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altLang="en-US" sz="3200" dirty="0">
              <a:latin typeface="Tahoma" panose="020B0604030504040204" pitchFamily="34" charset="0"/>
              <a:ea typeface="+mn-ea"/>
            </a:endParaRPr>
          </a:p>
        </p:txBody>
      </p:sp>
      <p:sp>
        <p:nvSpPr>
          <p:cNvPr id="1028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303213"/>
            <a:ext cx="7796213" cy="992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8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b="1" dirty="0">
                <a:solidFill>
                  <a:srgbClr val="990033"/>
                </a:solidFill>
              </a:defRPr>
            </a:lvl1pPr>
          </a:lstStyle>
          <a:p>
            <a:pPr>
              <a:defRPr/>
            </a:pPr>
            <a:r>
              <a:rPr lang="en-US" altLang="en-US" dirty="0"/>
              <a:t>Slide 1- </a:t>
            </a:r>
            <a:fld id="{9329CBBA-874A-4F55-ABEE-07EF29FD710E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  <p:sp>
        <p:nvSpPr>
          <p:cNvPr id="1030" name="Rectangle 21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9713" y="1600200"/>
            <a:ext cx="8294687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1" name="Rectangle 30"/>
          <p:cNvSpPr>
            <a:spLocks noChangeArrowheads="1"/>
          </p:cNvSpPr>
          <p:nvPr/>
        </p:nvSpPr>
        <p:spPr bwMode="auto">
          <a:xfrm>
            <a:off x="838200" y="6397625"/>
            <a:ext cx="449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900" dirty="0"/>
              <a:t>Copyright © 2016 Ramez Elmasri and Shamkant B. Navathe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20" r:id="rId1"/>
    <p:sldLayoutId id="2147484021" r:id="rId2"/>
    <p:sldLayoutId id="2147484022" r:id="rId3"/>
    <p:sldLayoutId id="2147484023" r:id="rId4"/>
    <p:sldLayoutId id="2147484024" r:id="rId5"/>
    <p:sldLayoutId id="2147484025" r:id="rId6"/>
    <p:sldLayoutId id="2147484026" r:id="rId7"/>
    <p:sldLayoutId id="2147484027" r:id="rId8"/>
    <p:sldLayoutId id="2147484028" r:id="rId9"/>
    <p:sldLayoutId id="2147484018" r:id="rId10"/>
    <p:sldLayoutId id="2147484019" r:id="rId11"/>
  </p:sldLayoutIdLst>
  <p:transition spd="med"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+mj-lt"/>
          <a:ea typeface="MS PGothic" panose="020B0600070205080204" pitchFamily="34" charset="-128"/>
          <a:cs typeface="MS PGothic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  <a:ea typeface="MS PGothic" panose="020B0600070205080204" pitchFamily="34" charset="-128"/>
          <a:cs typeface="MS PGothic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  <a:ea typeface="MS PGothic" panose="020B0600070205080204" pitchFamily="34" charset="-128"/>
          <a:cs typeface="MS PGothic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  <a:ea typeface="MS PGothic" panose="020B0600070205080204" pitchFamily="34" charset="-128"/>
          <a:cs typeface="MS PGothic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  <a:ea typeface="MS PGothic" panose="020B0600070205080204" pitchFamily="34" charset="-128"/>
          <a:cs typeface="MS PGothic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990033"/>
        </a:buClr>
        <a:buSzPct val="60000"/>
        <a:buFont typeface="Wingdings" panose="05000000000000000000" pitchFamily="2" charset="2"/>
        <a:buChar char="n"/>
        <a:defRPr sz="2800">
          <a:solidFill>
            <a:schemeClr val="tx2"/>
          </a:solidFill>
          <a:latin typeface="+mn-lt"/>
          <a:ea typeface="MS PGothic" panose="020B0600070205080204" pitchFamily="34" charset="-128"/>
          <a:cs typeface="MS PGothic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5000"/>
        <a:buFont typeface="Wingdings" panose="05000000000000000000" pitchFamily="2" charset="2"/>
        <a:buChar char="n"/>
        <a:defRPr sz="2600">
          <a:solidFill>
            <a:srgbClr val="800000"/>
          </a:solidFill>
          <a:latin typeface="+mn-lt"/>
          <a:ea typeface="MS PGothic" panose="020B0600070205080204" pitchFamily="34" charset="-128"/>
          <a:cs typeface="MS PGothic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anose="05000000000000000000" pitchFamily="2" charset="2"/>
        <a:buChar char="n"/>
        <a:defRPr sz="2400">
          <a:solidFill>
            <a:schemeClr val="tx2"/>
          </a:solidFill>
          <a:latin typeface="+mn-lt"/>
          <a:ea typeface="MS PGothic" panose="020B0600070205080204" pitchFamily="34" charset="-128"/>
          <a:cs typeface="MS PGothic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5000"/>
        <a:buFont typeface="Wingdings" panose="05000000000000000000" pitchFamily="2" charset="2"/>
        <a:buChar char="n"/>
        <a:defRPr sz="2000">
          <a:solidFill>
            <a:srgbClr val="800000"/>
          </a:solidFill>
          <a:latin typeface="+mn-lt"/>
          <a:ea typeface="MS PGothic" panose="020B0600070205080204" pitchFamily="34" charset="-128"/>
          <a:cs typeface="MS PGothic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anose="05000000000000000000" pitchFamily="2" charset="2"/>
        <a:buChar char="n"/>
        <a:defRPr sz="2000">
          <a:solidFill>
            <a:schemeClr val="tx2"/>
          </a:solidFill>
          <a:latin typeface="+mn-lt"/>
          <a:ea typeface="MS PGothic" panose="020B0600070205080204" pitchFamily="34" charset="-128"/>
          <a:cs typeface="MS PGothic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8950" y="1516063"/>
            <a:ext cx="3892550" cy="4840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MapReduce Programming Model (cont’d.)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MapReduce example</a:t>
            </a:r>
          </a:p>
          <a:p>
            <a:pPr lvl="1"/>
            <a:r>
              <a:rPr lang="en-US" dirty="0"/>
              <a:t>Make a list of frequencies of words in a document</a:t>
            </a:r>
          </a:p>
          <a:p>
            <a:pPr lvl="1"/>
            <a:r>
              <a:rPr lang="en-US" dirty="0"/>
              <a:t>Pseudocode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25- </a:t>
            </a:r>
            <a:fld id="{2D4306B9-CFD7-4637-81D1-AA1B82412423}" type="slidenum">
              <a:rPr lang="en-US" altLang="en-US" smtClean="0"/>
              <a:pPr>
                <a:defRPr/>
              </a:pPr>
              <a:t>10</a:t>
            </a:fld>
            <a:endParaRPr lang="en-CA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5717" y="3148012"/>
            <a:ext cx="4572000" cy="5619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5717" y="3708653"/>
            <a:ext cx="6076950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624077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MapReduce Programming Model (cont’d.)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MapReduce example (cont’d.)</a:t>
            </a:r>
          </a:p>
          <a:p>
            <a:pPr lvl="1"/>
            <a:r>
              <a:rPr lang="en-US" dirty="0"/>
              <a:t>Actual MapReduce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25- </a:t>
            </a:r>
            <a:fld id="{2D4306B9-CFD7-4637-81D1-AA1B82412423}" type="slidenum">
              <a:rPr lang="en-US" altLang="en-US" smtClean="0"/>
              <a:pPr>
                <a:defRPr/>
              </a:pPr>
              <a:t>11</a:t>
            </a:fld>
            <a:endParaRPr lang="en-CA" alt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819400"/>
            <a:ext cx="6096000" cy="288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44541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MapReduce Programming Model (cont’d.)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Distributed grep</a:t>
            </a:r>
          </a:p>
          <a:p>
            <a:pPr lvl="1"/>
            <a:r>
              <a:rPr lang="en-US" dirty="0"/>
              <a:t>Looks for a given pattern in a file</a:t>
            </a:r>
          </a:p>
          <a:p>
            <a:pPr lvl="1"/>
            <a:r>
              <a:rPr lang="en-US" dirty="0"/>
              <a:t>Map function emits a line if it matches a supplied pattern</a:t>
            </a:r>
          </a:p>
          <a:p>
            <a:pPr lvl="1"/>
            <a:r>
              <a:rPr lang="en-US" dirty="0"/>
              <a:t>Reduce function is an identity function</a:t>
            </a:r>
          </a:p>
          <a:p>
            <a:r>
              <a:rPr lang="en-US" dirty="0"/>
              <a:t>Reverse </a:t>
            </a:r>
            <a:r>
              <a:rPr lang="en-US" dirty="0" smtClean="0"/>
              <a:t>Web-link </a:t>
            </a:r>
            <a:r>
              <a:rPr lang="en-US" dirty="0"/>
              <a:t>graph</a:t>
            </a:r>
          </a:p>
          <a:p>
            <a:pPr lvl="1"/>
            <a:r>
              <a:rPr lang="en-US" dirty="0"/>
              <a:t>Outputs (target URL, source URL) pairs for each link to a target page found in a source page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25- </a:t>
            </a:r>
            <a:fld id="{2D4306B9-CFD7-4637-81D1-AA1B82412423}" type="slidenum">
              <a:rPr lang="en-US" altLang="en-US" smtClean="0"/>
              <a:pPr>
                <a:defRPr/>
              </a:pPr>
              <a:t>12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314442299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MapReduce Programming Model (cont’d.)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Inverted index</a:t>
            </a:r>
          </a:p>
          <a:p>
            <a:pPr lvl="1"/>
            <a:r>
              <a:rPr lang="en-US" dirty="0"/>
              <a:t>Builds an inverted index based on all words present in a document repository</a:t>
            </a:r>
          </a:p>
          <a:p>
            <a:pPr lvl="1"/>
            <a:r>
              <a:rPr lang="en-US" dirty="0"/>
              <a:t>Map function parses each document</a:t>
            </a:r>
          </a:p>
          <a:p>
            <a:pPr lvl="2"/>
            <a:r>
              <a:rPr lang="en-US" dirty="0"/>
              <a:t>Emits a sequence of (word, document_id) pairs</a:t>
            </a:r>
          </a:p>
          <a:p>
            <a:pPr lvl="1"/>
            <a:r>
              <a:rPr lang="en-US" dirty="0"/>
              <a:t>Reduce function takes all pairs for a given word and sorts them by document_id</a:t>
            </a:r>
          </a:p>
          <a:p>
            <a:r>
              <a:rPr lang="en-US" dirty="0"/>
              <a:t>Job</a:t>
            </a:r>
          </a:p>
          <a:p>
            <a:pPr lvl="1"/>
            <a:r>
              <a:rPr lang="en-US" dirty="0"/>
              <a:t>Code for Map and Reduce phases, a set of artifacts, and properties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25- </a:t>
            </a:r>
            <a:fld id="{2D4306B9-CFD7-4637-81D1-AA1B82412423}" type="slidenum">
              <a:rPr lang="en-US" altLang="en-US" smtClean="0"/>
              <a:pPr>
                <a:defRPr/>
              </a:pPr>
              <a:t>13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136675512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MapReduce Programming Model (cont’d.)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Hadoop releases</a:t>
            </a:r>
          </a:p>
          <a:p>
            <a:pPr lvl="1"/>
            <a:r>
              <a:rPr lang="en-US" dirty="0"/>
              <a:t>1.x features</a:t>
            </a:r>
          </a:p>
          <a:p>
            <a:pPr lvl="2"/>
            <a:r>
              <a:rPr lang="en-US" dirty="0"/>
              <a:t>Continuation of the original code base</a:t>
            </a:r>
          </a:p>
          <a:p>
            <a:pPr lvl="2"/>
            <a:r>
              <a:rPr lang="en-US" dirty="0"/>
              <a:t>Additions include security, additional HDFS and MapReduce improvements</a:t>
            </a:r>
          </a:p>
          <a:p>
            <a:pPr lvl="1"/>
            <a:r>
              <a:rPr lang="en-US" dirty="0"/>
              <a:t>2.x features</a:t>
            </a:r>
          </a:p>
          <a:p>
            <a:pPr lvl="2"/>
            <a:r>
              <a:rPr lang="en-US" dirty="0"/>
              <a:t>YARN (Yet Another Resource Navigator)</a:t>
            </a:r>
          </a:p>
          <a:p>
            <a:pPr lvl="2"/>
            <a:r>
              <a:rPr lang="en-US" dirty="0"/>
              <a:t>A new MR runtime that runs on top of YARN</a:t>
            </a:r>
          </a:p>
          <a:p>
            <a:pPr lvl="2"/>
            <a:r>
              <a:rPr lang="en-US" dirty="0"/>
              <a:t>Improved HDFS that supports federation and increased availability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25- </a:t>
            </a:r>
            <a:fld id="{2D4306B9-CFD7-4637-81D1-AA1B82412423}" type="slidenum">
              <a:rPr lang="en-US" altLang="en-US" smtClean="0"/>
              <a:pPr>
                <a:defRPr/>
              </a:pPr>
              <a:t>14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951374466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25.3 Hadoop Distributed File System (HDFS)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HDFS</a:t>
            </a:r>
          </a:p>
          <a:p>
            <a:pPr lvl="1"/>
            <a:r>
              <a:rPr lang="en-US" dirty="0"/>
              <a:t>File system component of Hadoop</a:t>
            </a:r>
          </a:p>
          <a:p>
            <a:pPr lvl="1"/>
            <a:r>
              <a:rPr lang="en-US" dirty="0"/>
              <a:t>Designed to run on a cluster of commodity hardware</a:t>
            </a:r>
          </a:p>
          <a:p>
            <a:pPr lvl="1"/>
            <a:r>
              <a:rPr lang="en-US" altLang="en-US" dirty="0"/>
              <a:t>Patterned after UNIX file system</a:t>
            </a:r>
          </a:p>
          <a:p>
            <a:pPr lvl="1"/>
            <a:r>
              <a:rPr lang="en-US" altLang="en-US" dirty="0"/>
              <a:t>Provides high-throughput access to large datasets</a:t>
            </a:r>
          </a:p>
          <a:p>
            <a:pPr lvl="1"/>
            <a:r>
              <a:rPr lang="en-US" altLang="en-US" dirty="0"/>
              <a:t>Stores metadata on NameNode server</a:t>
            </a:r>
          </a:p>
          <a:p>
            <a:pPr lvl="1"/>
            <a:r>
              <a:rPr lang="en-US" altLang="en-US" dirty="0"/>
              <a:t>Stores application data on DataNode servers</a:t>
            </a:r>
          </a:p>
          <a:p>
            <a:pPr lvl="2"/>
            <a:r>
              <a:rPr lang="en-US" altLang="en-US" dirty="0"/>
              <a:t>File content replicated on multiple DataNodes</a:t>
            </a:r>
          </a:p>
          <a:p>
            <a:pPr lvl="1"/>
            <a:endParaRPr lang="en-US" altLang="en-US" dirty="0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25- </a:t>
            </a:r>
            <a:fld id="{9044A6E0-C3C0-4F53-921F-927A83F0E4B6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Hadoop Distributed File System (cont’d.)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HDFS design assumptions and goals</a:t>
            </a:r>
          </a:p>
          <a:p>
            <a:pPr lvl="1"/>
            <a:r>
              <a:rPr lang="en-US" altLang="en-US" dirty="0"/>
              <a:t>Hardware failure is the norm</a:t>
            </a:r>
          </a:p>
          <a:p>
            <a:pPr lvl="1"/>
            <a:r>
              <a:rPr lang="en-US" altLang="en-US" dirty="0"/>
              <a:t>Batch processing</a:t>
            </a:r>
          </a:p>
          <a:p>
            <a:pPr lvl="1"/>
            <a:r>
              <a:rPr lang="en-US" altLang="en-US" dirty="0"/>
              <a:t>Large datasets</a:t>
            </a:r>
          </a:p>
          <a:p>
            <a:pPr lvl="1"/>
            <a:r>
              <a:rPr lang="en-US" altLang="en-US" dirty="0"/>
              <a:t>Simple coherency model</a:t>
            </a:r>
          </a:p>
          <a:p>
            <a:r>
              <a:rPr lang="en-US" altLang="en-US" dirty="0"/>
              <a:t>HDFS architecture</a:t>
            </a:r>
          </a:p>
          <a:p>
            <a:pPr lvl="1"/>
            <a:r>
              <a:rPr lang="en-US" altLang="en-US" dirty="0"/>
              <a:t>Master-slave</a:t>
            </a:r>
          </a:p>
          <a:p>
            <a:pPr lvl="1"/>
            <a:r>
              <a:rPr lang="en-US" altLang="en-US" dirty="0"/>
              <a:t>Decouples metadata from data operations</a:t>
            </a:r>
          </a:p>
          <a:p>
            <a:pPr lvl="1"/>
            <a:r>
              <a:rPr lang="en-US" altLang="en-US" dirty="0"/>
              <a:t>Replication provides reliability and high availability</a:t>
            </a:r>
          </a:p>
          <a:p>
            <a:pPr lvl="1"/>
            <a:r>
              <a:rPr lang="en-US" altLang="en-US" dirty="0"/>
              <a:t>Network traffic minimized</a:t>
            </a:r>
          </a:p>
          <a:p>
            <a:pPr lvl="1"/>
            <a:endParaRPr lang="en-US" altLang="en-US" dirty="0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25- </a:t>
            </a:r>
            <a:fld id="{9044A6E0-C3C0-4F53-921F-927A83F0E4B6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781785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Hadoop Distributed File System (cont’d.)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NameNode</a:t>
            </a:r>
          </a:p>
          <a:p>
            <a:pPr lvl="1"/>
            <a:r>
              <a:rPr lang="en-US" altLang="en-US" dirty="0"/>
              <a:t>Maintains image of the file system</a:t>
            </a:r>
          </a:p>
          <a:p>
            <a:pPr lvl="2"/>
            <a:r>
              <a:rPr lang="en-US" altLang="en-US" dirty="0"/>
              <a:t>i-nodes and corresponding block locations</a:t>
            </a:r>
          </a:p>
          <a:p>
            <a:pPr lvl="1"/>
            <a:r>
              <a:rPr lang="en-US" altLang="en-US" dirty="0"/>
              <a:t>Changes maintained in write-ahead commit log called Journal</a:t>
            </a:r>
          </a:p>
          <a:p>
            <a:r>
              <a:rPr lang="en-US" altLang="en-US" dirty="0"/>
              <a:t>Secondary NameNodes</a:t>
            </a:r>
          </a:p>
          <a:p>
            <a:pPr lvl="1"/>
            <a:r>
              <a:rPr lang="en-US" altLang="en-US" dirty="0"/>
              <a:t>Checkpointing role or backup role</a:t>
            </a:r>
          </a:p>
          <a:p>
            <a:r>
              <a:rPr lang="en-US" altLang="en-US" dirty="0"/>
              <a:t>DataNodes</a:t>
            </a:r>
          </a:p>
          <a:p>
            <a:pPr lvl="1"/>
            <a:r>
              <a:rPr lang="en-US" altLang="en-US" dirty="0"/>
              <a:t>Stores blocks in node’s native file system</a:t>
            </a:r>
          </a:p>
          <a:p>
            <a:pPr lvl="1"/>
            <a:r>
              <a:rPr lang="en-US" altLang="en-US" dirty="0"/>
              <a:t>Periodically reports state to the NameNode</a:t>
            </a:r>
          </a:p>
          <a:p>
            <a:pPr lvl="1"/>
            <a:endParaRPr lang="en-US" altLang="en-US" dirty="0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25- </a:t>
            </a:r>
            <a:fld id="{9044A6E0-C3C0-4F53-921F-927A83F0E4B6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4684929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Hadoop Distributed File System (cont’d.)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File I/O operations</a:t>
            </a:r>
          </a:p>
          <a:p>
            <a:pPr lvl="1"/>
            <a:r>
              <a:rPr lang="en-US" altLang="en-US" dirty="0"/>
              <a:t>Single-writer, multiple-reader model</a:t>
            </a:r>
          </a:p>
          <a:p>
            <a:pPr lvl="1"/>
            <a:r>
              <a:rPr lang="en-US" altLang="en-US" dirty="0"/>
              <a:t>Files cannot be updated, only appended</a:t>
            </a:r>
          </a:p>
          <a:p>
            <a:pPr lvl="1"/>
            <a:r>
              <a:rPr lang="en-US" altLang="en-US" dirty="0"/>
              <a:t>Write pipeline set up to minimize network utilization</a:t>
            </a:r>
          </a:p>
          <a:p>
            <a:r>
              <a:rPr lang="en-US" altLang="en-US" dirty="0"/>
              <a:t>Block placement</a:t>
            </a:r>
          </a:p>
          <a:p>
            <a:pPr lvl="1"/>
            <a:r>
              <a:rPr lang="en-US" altLang="en-US" dirty="0"/>
              <a:t>Nodes of Hadoop cluster typically spread across many racks</a:t>
            </a:r>
          </a:p>
          <a:p>
            <a:pPr lvl="2"/>
            <a:r>
              <a:rPr lang="en-US" altLang="en-US" dirty="0"/>
              <a:t>Nodes on a rack share a switch</a:t>
            </a:r>
          </a:p>
          <a:p>
            <a:pPr lvl="1"/>
            <a:endParaRPr lang="en-US" altLang="en-US" dirty="0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25- </a:t>
            </a:r>
            <a:fld id="{9044A6E0-C3C0-4F53-921F-927A83F0E4B6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2300587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Hadoop Distributed File System (cont’d.)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Replica management</a:t>
            </a:r>
          </a:p>
          <a:p>
            <a:pPr lvl="1"/>
            <a:r>
              <a:rPr lang="en-US" dirty="0"/>
              <a:t>NameNode tracks number of replicas and block location</a:t>
            </a:r>
          </a:p>
          <a:p>
            <a:pPr lvl="2"/>
            <a:r>
              <a:rPr lang="en-US" altLang="en-US" dirty="0"/>
              <a:t>Based on block reports</a:t>
            </a:r>
          </a:p>
          <a:p>
            <a:pPr lvl="1"/>
            <a:r>
              <a:rPr lang="en-US" dirty="0"/>
              <a:t>Replication priority queue contains blocks that need to be replicated</a:t>
            </a:r>
          </a:p>
          <a:p>
            <a:r>
              <a:rPr lang="en-US" altLang="en-US" dirty="0"/>
              <a:t>HDFS scalability</a:t>
            </a:r>
          </a:p>
          <a:p>
            <a:pPr lvl="1"/>
            <a:r>
              <a:rPr lang="en-US" altLang="en-US" dirty="0"/>
              <a:t>Yahoo cluster achieved 14 petabytes, 4000 nodes, 15k clients, and 600 million files</a:t>
            </a:r>
          </a:p>
          <a:p>
            <a:pPr lvl="1"/>
            <a:endParaRPr lang="en-US" altLang="en-US" dirty="0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25- </a:t>
            </a:r>
            <a:fld id="{9044A6E0-C3C0-4F53-921F-927A83F0E4B6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840812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Font typeface="Wingdings" panose="05000000000000000000" pitchFamily="2" charset="2"/>
              <a:buNone/>
            </a:pPr>
            <a:endParaRPr lang="en-US" altLang="en-US" b="1" dirty="0"/>
          </a:p>
          <a:p>
            <a:pPr marL="0" indent="0" algn="ctr">
              <a:buFont typeface="Wingdings" panose="05000000000000000000" pitchFamily="2" charset="2"/>
              <a:buNone/>
            </a:pPr>
            <a:endParaRPr lang="en-US" altLang="en-US" b="1" dirty="0"/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US" altLang="en-US" sz="3200" b="1" dirty="0"/>
              <a:t>CHAPTER 25</a:t>
            </a:r>
          </a:p>
          <a:p>
            <a:pPr marL="0" indent="0" algn="ctr">
              <a:buFont typeface="Wingdings" panose="05000000000000000000" pitchFamily="2" charset="2"/>
              <a:buNone/>
            </a:pPr>
            <a:endParaRPr lang="en-US" altLang="en-US" b="1" dirty="0"/>
          </a:p>
          <a:p>
            <a:pPr marL="0" indent="0" algn="ctr">
              <a:buNone/>
            </a:pPr>
            <a:r>
              <a:rPr lang="en-US" altLang="en-US" sz="3600" b="1" dirty="0"/>
              <a:t>Big Data Technologies Based</a:t>
            </a:r>
          </a:p>
          <a:p>
            <a:pPr marL="0" indent="0" algn="ctr">
              <a:buNone/>
            </a:pPr>
            <a:r>
              <a:rPr lang="en-US" altLang="en-US" sz="3600" b="1" dirty="0"/>
              <a:t>on MapReduce and Hadoop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Hadoop Ecosystem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Related projects with additional functionality</a:t>
            </a:r>
          </a:p>
          <a:p>
            <a:pPr lvl="1"/>
            <a:r>
              <a:rPr lang="en-US" dirty="0"/>
              <a:t>Pig and hive </a:t>
            </a:r>
          </a:p>
          <a:p>
            <a:pPr lvl="2"/>
            <a:r>
              <a:rPr lang="en-US" dirty="0"/>
              <a:t>Provides higher-level interface for working with Hadoop framework</a:t>
            </a:r>
          </a:p>
          <a:p>
            <a:pPr lvl="1"/>
            <a:r>
              <a:rPr lang="en-US" dirty="0"/>
              <a:t>Oozie</a:t>
            </a:r>
          </a:p>
          <a:p>
            <a:pPr lvl="2"/>
            <a:r>
              <a:rPr lang="en-US" dirty="0"/>
              <a:t>Service for scheduling and running workflows of jobs</a:t>
            </a:r>
          </a:p>
          <a:p>
            <a:pPr lvl="1"/>
            <a:r>
              <a:rPr lang="en-US" dirty="0"/>
              <a:t>Sqoop</a:t>
            </a:r>
          </a:p>
          <a:p>
            <a:pPr lvl="2"/>
            <a:r>
              <a:rPr lang="en-US" dirty="0"/>
              <a:t>Library and runtime environment for efficiently moving data between relational databases and HDFS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25- </a:t>
            </a:r>
            <a:fld id="{2D4306B9-CFD7-4637-81D1-AA1B82412423}" type="slidenum">
              <a:rPr lang="en-US" altLang="en-US" smtClean="0"/>
              <a:pPr>
                <a:defRPr/>
              </a:pPr>
              <a:t>20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2358636155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Hadoop Ecosystem (cont’d.)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Related projects with additional functionality (cont’d.)</a:t>
            </a:r>
          </a:p>
          <a:p>
            <a:pPr lvl="1"/>
            <a:r>
              <a:rPr lang="en-US" dirty="0"/>
              <a:t>HBase</a:t>
            </a:r>
          </a:p>
          <a:p>
            <a:pPr lvl="2"/>
            <a:r>
              <a:rPr lang="en-US" dirty="0"/>
              <a:t>Column-oriented key-value store that uses HDFS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25- </a:t>
            </a:r>
            <a:fld id="{2D4306B9-CFD7-4637-81D1-AA1B82412423}" type="slidenum">
              <a:rPr lang="en-US" altLang="en-US" smtClean="0"/>
              <a:pPr>
                <a:defRPr/>
              </a:pPr>
              <a:t>21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197782906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25.4 MapReduce: Additional Details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MapReduce runtime environment</a:t>
            </a:r>
          </a:p>
          <a:p>
            <a:pPr lvl="1"/>
            <a:r>
              <a:rPr lang="en-US" altLang="en-US" dirty="0"/>
              <a:t>JobTracker</a:t>
            </a:r>
          </a:p>
          <a:p>
            <a:pPr lvl="2"/>
            <a:r>
              <a:rPr lang="en-US" dirty="0"/>
              <a:t>Master process</a:t>
            </a:r>
          </a:p>
          <a:p>
            <a:pPr lvl="2"/>
            <a:r>
              <a:rPr lang="en-US" dirty="0"/>
              <a:t>Responsible for managing the life cycle of Jobs and scheduling Tasks on the cluster</a:t>
            </a:r>
          </a:p>
          <a:p>
            <a:pPr lvl="1"/>
            <a:r>
              <a:rPr lang="en-US" altLang="en-US" dirty="0"/>
              <a:t>TaskTracker</a:t>
            </a:r>
          </a:p>
          <a:p>
            <a:pPr lvl="2"/>
            <a:r>
              <a:rPr lang="en-US" altLang="en-US" dirty="0"/>
              <a:t>Slave process</a:t>
            </a:r>
          </a:p>
          <a:p>
            <a:pPr lvl="2"/>
            <a:r>
              <a:rPr lang="en-US" altLang="en-US" dirty="0"/>
              <a:t>Runs on all Worker nodes of the cluster</a:t>
            </a:r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25- </a:t>
            </a:r>
            <a:fld id="{9044A6E0-C3C0-4F53-921F-927A83F0E4B6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027884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MapReduce: Additional Details (cont’d.)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Overall flow of a MapReduce job</a:t>
            </a:r>
          </a:p>
          <a:p>
            <a:pPr lvl="1"/>
            <a:r>
              <a:rPr lang="en-US" dirty="0"/>
              <a:t>Job submission</a:t>
            </a:r>
          </a:p>
          <a:p>
            <a:pPr lvl="1"/>
            <a:r>
              <a:rPr lang="en-US" dirty="0"/>
              <a:t>Job initialization</a:t>
            </a:r>
          </a:p>
          <a:p>
            <a:pPr lvl="1"/>
            <a:r>
              <a:rPr lang="en-US" dirty="0"/>
              <a:t>Task assignment</a:t>
            </a:r>
          </a:p>
          <a:p>
            <a:pPr lvl="1"/>
            <a:r>
              <a:rPr lang="en-US" dirty="0"/>
              <a:t>Task execution</a:t>
            </a:r>
          </a:p>
          <a:p>
            <a:pPr lvl="1"/>
            <a:r>
              <a:rPr lang="en-US" dirty="0"/>
              <a:t>Job completion</a:t>
            </a:r>
            <a:endParaRPr lang="en-US" altLang="en-US" dirty="0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25- </a:t>
            </a:r>
            <a:fld id="{9044A6E0-C3C0-4F53-921F-927A83F0E4B6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3171991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MapReduce: Additional Details (cont’d.)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Fault tolerance in MapReduce</a:t>
            </a:r>
          </a:p>
          <a:p>
            <a:pPr lvl="1"/>
            <a:r>
              <a:rPr lang="en-US" altLang="en-US" dirty="0"/>
              <a:t>Task failure</a:t>
            </a:r>
          </a:p>
          <a:p>
            <a:pPr lvl="2"/>
            <a:r>
              <a:rPr lang="en-US" altLang="en-US" dirty="0"/>
              <a:t>Runtime exception</a:t>
            </a:r>
          </a:p>
          <a:p>
            <a:pPr lvl="2"/>
            <a:r>
              <a:rPr lang="en-US" altLang="en-US" dirty="0"/>
              <a:t>Java virtual machine crash</a:t>
            </a:r>
          </a:p>
          <a:p>
            <a:pPr lvl="2"/>
            <a:r>
              <a:rPr lang="en-US" altLang="en-US" dirty="0"/>
              <a:t>No timely updates from the task process</a:t>
            </a:r>
          </a:p>
          <a:p>
            <a:pPr lvl="1"/>
            <a:r>
              <a:rPr lang="en-US" altLang="en-US" dirty="0"/>
              <a:t>TaskTracker failure</a:t>
            </a:r>
          </a:p>
          <a:p>
            <a:pPr lvl="2"/>
            <a:r>
              <a:rPr lang="en-US" altLang="en-US" dirty="0"/>
              <a:t>Crash or disconnection from JobTracker</a:t>
            </a:r>
          </a:p>
          <a:p>
            <a:pPr lvl="2"/>
            <a:r>
              <a:rPr lang="en-US" altLang="en-US" dirty="0"/>
              <a:t>Failed Tasks are rescheduled</a:t>
            </a:r>
          </a:p>
          <a:p>
            <a:pPr lvl="1"/>
            <a:r>
              <a:rPr lang="en-US" altLang="en-US" dirty="0"/>
              <a:t>JobTracker failure</a:t>
            </a:r>
          </a:p>
          <a:p>
            <a:pPr lvl="2"/>
            <a:r>
              <a:rPr lang="en-US" altLang="en-US" dirty="0"/>
              <a:t>Not a recoverable failure in Hadoop v1</a:t>
            </a:r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25- </a:t>
            </a:r>
            <a:fld id="{9044A6E0-C3C0-4F53-921F-927A83F0E4B6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2183983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MapReduce: Additional Details (cont’d.)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shuffle procedure</a:t>
            </a:r>
          </a:p>
          <a:p>
            <a:pPr lvl="1"/>
            <a:r>
              <a:rPr lang="en-US" dirty="0"/>
              <a:t>Reducers get all the rows for a given key together</a:t>
            </a:r>
          </a:p>
          <a:p>
            <a:pPr lvl="1"/>
            <a:r>
              <a:rPr lang="en-US" dirty="0"/>
              <a:t>Map phase</a:t>
            </a:r>
          </a:p>
          <a:p>
            <a:pPr lvl="2"/>
            <a:r>
              <a:rPr lang="en-US" dirty="0"/>
              <a:t>Background thread partitions buffered rows based on the number of Reducers in the job and the Partitioner</a:t>
            </a:r>
          </a:p>
          <a:p>
            <a:pPr lvl="2"/>
            <a:r>
              <a:rPr lang="en-US" dirty="0"/>
              <a:t>Rows sorted on key values</a:t>
            </a:r>
          </a:p>
          <a:p>
            <a:pPr lvl="2"/>
            <a:r>
              <a:rPr lang="en-US" dirty="0"/>
              <a:t>Comparator or Combiner may be used</a:t>
            </a:r>
          </a:p>
          <a:p>
            <a:pPr lvl="1"/>
            <a:r>
              <a:rPr lang="en-US" dirty="0"/>
              <a:t>Copy phase</a:t>
            </a:r>
          </a:p>
          <a:p>
            <a:pPr lvl="1"/>
            <a:r>
              <a:rPr lang="en-US" dirty="0"/>
              <a:t>Reduce phase</a:t>
            </a:r>
            <a:endParaRPr lang="en-US" altLang="en-US" dirty="0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25- </a:t>
            </a:r>
            <a:fld id="{9044A6E0-C3C0-4F53-921F-927A83F0E4B6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1164546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MapReduce: Additional Details (cont’d.)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Job scheduling</a:t>
            </a:r>
          </a:p>
          <a:p>
            <a:pPr lvl="1"/>
            <a:r>
              <a:rPr lang="en-US" altLang="en-US" dirty="0"/>
              <a:t>JobTracker schedules work on cluster nodes</a:t>
            </a:r>
          </a:p>
          <a:p>
            <a:pPr lvl="1"/>
            <a:r>
              <a:rPr lang="en-US" altLang="en-US" dirty="0"/>
              <a:t>Fair Scheduler</a:t>
            </a:r>
          </a:p>
          <a:p>
            <a:pPr lvl="2"/>
            <a:r>
              <a:rPr lang="en-US" altLang="en-US" dirty="0"/>
              <a:t>Provides fast response time to small jobs in a Hadoop shared cluster</a:t>
            </a:r>
          </a:p>
          <a:p>
            <a:pPr lvl="1"/>
            <a:r>
              <a:rPr lang="en-US" altLang="en-US" dirty="0"/>
              <a:t>Capacity Scheduler</a:t>
            </a:r>
          </a:p>
          <a:p>
            <a:pPr lvl="2"/>
            <a:r>
              <a:rPr lang="en-US" altLang="en-US" dirty="0"/>
              <a:t>Geared to meet needs of large enterprise customers</a:t>
            </a:r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25- </a:t>
            </a:r>
            <a:fld id="{9044A6E0-C3C0-4F53-921F-927A83F0E4B6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4804984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MapReduce: Additional Details (cont’d.)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Strategies for equi-joins in MapReduce environment</a:t>
            </a:r>
          </a:p>
          <a:p>
            <a:pPr lvl="1"/>
            <a:r>
              <a:rPr lang="en-US" altLang="en-US" dirty="0"/>
              <a:t>Sort-merge join</a:t>
            </a:r>
          </a:p>
          <a:p>
            <a:pPr lvl="1"/>
            <a:r>
              <a:rPr lang="en-US" altLang="en-US" dirty="0"/>
              <a:t>Map-side hash join</a:t>
            </a:r>
          </a:p>
          <a:p>
            <a:pPr lvl="1"/>
            <a:r>
              <a:rPr lang="en-US" altLang="en-US" dirty="0"/>
              <a:t>Partition join</a:t>
            </a:r>
          </a:p>
          <a:p>
            <a:pPr lvl="1"/>
            <a:r>
              <a:rPr lang="en-US" altLang="en-US" dirty="0"/>
              <a:t>Bucket joins</a:t>
            </a:r>
          </a:p>
          <a:p>
            <a:pPr lvl="1"/>
            <a:r>
              <a:rPr lang="en-US" altLang="en-US" dirty="0"/>
              <a:t>N-way map-side joins</a:t>
            </a:r>
          </a:p>
          <a:p>
            <a:pPr lvl="1"/>
            <a:r>
              <a:rPr lang="en-US" altLang="en-US" dirty="0"/>
              <a:t>Simple N-way joins</a:t>
            </a:r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25- </a:t>
            </a:r>
            <a:fld id="{9044A6E0-C3C0-4F53-921F-927A83F0E4B6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3926317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MapReduce: Additional Details (cont’d.)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Apache Pig</a:t>
            </a:r>
          </a:p>
          <a:p>
            <a:pPr lvl="1"/>
            <a:r>
              <a:rPr lang="en-US" dirty="0"/>
              <a:t>Bridges the gap between declarative-style interfaces such as SQL, and rigid style required by MapReduce</a:t>
            </a:r>
          </a:p>
          <a:p>
            <a:pPr lvl="1"/>
            <a:r>
              <a:rPr lang="en-US" dirty="0"/>
              <a:t>Designed to solve problems such as ad hoc analyses of Web logs and clickstreams</a:t>
            </a:r>
          </a:p>
          <a:p>
            <a:pPr lvl="1"/>
            <a:r>
              <a:rPr lang="en-US" altLang="en-US" dirty="0"/>
              <a:t>Accommodates user-defined functions</a:t>
            </a:r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25- </a:t>
            </a:r>
            <a:fld id="{9044A6E0-C3C0-4F53-921F-927A83F0E4B6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8931164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MapReduce: Additional Details (cont’d.)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Apache Hive</a:t>
            </a:r>
          </a:p>
          <a:p>
            <a:pPr lvl="1"/>
            <a:r>
              <a:rPr lang="en-US" altLang="en-US" dirty="0"/>
              <a:t>Provides a higher-level interface to Hadoop using SQL-like queries</a:t>
            </a:r>
          </a:p>
          <a:p>
            <a:pPr lvl="1"/>
            <a:r>
              <a:rPr lang="en-US" altLang="en-US" dirty="0"/>
              <a:t>Supports processing of aggregate analytical queries typical of data warehouses</a:t>
            </a:r>
          </a:p>
          <a:p>
            <a:pPr lvl="1"/>
            <a:r>
              <a:rPr lang="en-US" altLang="en-US" dirty="0"/>
              <a:t>Developed at Facebook</a:t>
            </a:r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25- </a:t>
            </a:r>
            <a:fld id="{9044A6E0-C3C0-4F53-921F-927A83F0E4B6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4096613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Phenomenal growth in data generation</a:t>
            </a:r>
          </a:p>
          <a:p>
            <a:pPr lvl="1"/>
            <a:r>
              <a:rPr lang="en-US" dirty="0"/>
              <a:t>Social media</a:t>
            </a:r>
          </a:p>
          <a:p>
            <a:pPr lvl="1"/>
            <a:r>
              <a:rPr lang="en-US" dirty="0"/>
              <a:t>Sensors</a:t>
            </a:r>
          </a:p>
          <a:p>
            <a:pPr lvl="1"/>
            <a:r>
              <a:rPr lang="en-US" dirty="0"/>
              <a:t>Communications networks and satellite imagery</a:t>
            </a:r>
          </a:p>
          <a:p>
            <a:pPr lvl="1"/>
            <a:r>
              <a:rPr lang="en-US" dirty="0"/>
              <a:t>User-specific business data</a:t>
            </a:r>
          </a:p>
          <a:p>
            <a:r>
              <a:rPr lang="en-US" dirty="0"/>
              <a:t>“Big data” refers to massive amounts of data</a:t>
            </a:r>
          </a:p>
          <a:p>
            <a:pPr lvl="1"/>
            <a:r>
              <a:rPr lang="en-US" dirty="0"/>
              <a:t>Exceeds the typical reach of a DBMS</a:t>
            </a:r>
          </a:p>
          <a:p>
            <a:r>
              <a:rPr lang="en-US" dirty="0"/>
              <a:t>Big data analytics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25- </a:t>
            </a:r>
            <a:fld id="{2D4306B9-CFD7-4637-81D1-AA1B82412423}" type="slidenum">
              <a:rPr lang="en-US" altLang="en-US" smtClean="0"/>
              <a:pPr>
                <a:defRPr/>
              </a:pPr>
              <a:t>3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761714579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Hive System Architecture and Components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25-</a:t>
            </a:r>
            <a:fld id="{AEE05831-3758-41FE-86C8-A42338BA7B7B}" type="slidenum">
              <a:rPr lang="en-US" altLang="en-US" smtClean="0"/>
              <a:pPr>
                <a:defRPr/>
              </a:pPr>
              <a:t>30</a:t>
            </a:fld>
            <a:endParaRPr lang="en-CA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752600"/>
            <a:ext cx="6280131" cy="386391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81200" y="5943600"/>
            <a:ext cx="51815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Figure 25.2 Hive system architecture and components</a:t>
            </a:r>
          </a:p>
        </p:txBody>
      </p:sp>
    </p:spTree>
    <p:extLst>
      <p:ext uri="{BB962C8B-B14F-4D97-AF65-F5344CB8AC3E}">
        <p14:creationId xmlns:p14="http://schemas.microsoft.com/office/powerpoint/2010/main" val="3286314633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the Hadoop/MapReduce Technology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Disk seek rate a limiting factor when dealing with very large data sets</a:t>
            </a:r>
          </a:p>
          <a:p>
            <a:pPr lvl="1"/>
            <a:r>
              <a:rPr lang="en-US" dirty="0"/>
              <a:t>Limited by disk mechanical structure</a:t>
            </a:r>
          </a:p>
          <a:p>
            <a:r>
              <a:rPr lang="en-US" dirty="0"/>
              <a:t>Transfer speed is an electronic feature and increasing steadily</a:t>
            </a:r>
          </a:p>
          <a:p>
            <a:r>
              <a:rPr lang="en-US" dirty="0"/>
              <a:t>MapReduce processes large datasets in parallel</a:t>
            </a:r>
          </a:p>
          <a:p>
            <a:r>
              <a:rPr lang="en-US" dirty="0"/>
              <a:t>MapReduce handles semistructured data and key-value datasets more easily</a:t>
            </a:r>
          </a:p>
          <a:p>
            <a:r>
              <a:rPr lang="en-US" dirty="0"/>
              <a:t>Linear scalability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25- </a:t>
            </a:r>
            <a:fld id="{2D4306B9-CFD7-4637-81D1-AA1B82412423}" type="slidenum">
              <a:rPr lang="en-US" altLang="en-US" smtClean="0"/>
              <a:pPr>
                <a:defRPr/>
              </a:pPr>
              <a:t>31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4089268495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25.5 Hadoop v2 (Alias YARN)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Reasons for developing Hadoop v2</a:t>
            </a:r>
          </a:p>
          <a:p>
            <a:pPr lvl="1"/>
            <a:r>
              <a:rPr lang="en-US" altLang="en-US" dirty="0"/>
              <a:t>JobTracker became a bottleneck</a:t>
            </a:r>
          </a:p>
          <a:p>
            <a:pPr lvl="1"/>
            <a:r>
              <a:rPr lang="en-US" altLang="en-US" dirty="0"/>
              <a:t>Cluster utilization less than desirable</a:t>
            </a:r>
          </a:p>
          <a:p>
            <a:pPr lvl="1"/>
            <a:r>
              <a:rPr lang="en-US" altLang="en-US" dirty="0"/>
              <a:t>Different types of applications did not fit into the MR model</a:t>
            </a:r>
          </a:p>
          <a:p>
            <a:pPr lvl="1"/>
            <a:r>
              <a:rPr lang="en-US" altLang="en-US" dirty="0"/>
              <a:t>Difficult to keep up with new open source versions of Hadoop</a:t>
            </a:r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25- </a:t>
            </a:r>
            <a:fld id="{F67D9DAC-9BD9-446C-AC93-DFE50E2B3A9D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32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YARN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Separates cluster resource management from Jobs management</a:t>
            </a:r>
          </a:p>
          <a:p>
            <a:r>
              <a:rPr lang="en-US" dirty="0"/>
              <a:t>ResourceManager</a:t>
            </a:r>
            <a:r>
              <a:rPr lang="en-US" i="1" dirty="0"/>
              <a:t> </a:t>
            </a:r>
            <a:r>
              <a:rPr lang="en-US" dirty="0"/>
              <a:t>and NodeManager</a:t>
            </a:r>
            <a:r>
              <a:rPr lang="en-US" i="1" dirty="0"/>
              <a:t> </a:t>
            </a:r>
            <a:r>
              <a:rPr lang="en-US" dirty="0"/>
              <a:t>together form a platform for hosting any application on YARN</a:t>
            </a:r>
          </a:p>
          <a:p>
            <a:r>
              <a:rPr lang="en-US" dirty="0"/>
              <a:t>ApplicationMasters send ResourceRequests to the ResourceManager which then responds with cluster Container leases</a:t>
            </a:r>
          </a:p>
          <a:p>
            <a:r>
              <a:rPr lang="en-US" dirty="0"/>
              <a:t>NodeManager</a:t>
            </a:r>
            <a:r>
              <a:rPr lang="en-US" i="1" dirty="0"/>
              <a:t> </a:t>
            </a:r>
            <a:r>
              <a:rPr lang="en-US" dirty="0"/>
              <a:t>responsible for managing Containers on their nodes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25- </a:t>
            </a:r>
            <a:fld id="{2D4306B9-CFD7-4637-81D1-AA1B82412423}" type="slidenum">
              <a:rPr lang="en-US" altLang="en-US" smtClean="0"/>
              <a:pPr>
                <a:defRPr/>
              </a:pPr>
              <a:t>33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495087655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Hadoop Version Schematics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25-</a:t>
            </a:r>
            <a:fld id="{AEE05831-3758-41FE-86C8-A42338BA7B7B}" type="slidenum">
              <a:rPr lang="en-US" altLang="en-US" smtClean="0"/>
              <a:pPr>
                <a:defRPr/>
              </a:pPr>
              <a:t>34</a:t>
            </a:fld>
            <a:endParaRPr lang="en-CA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807538" y="5605046"/>
            <a:ext cx="51815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Figure 25.3 The Hadoop v1 vs. Hadoop v2 schematic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288" y="2143124"/>
            <a:ext cx="7326101" cy="30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250501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Frameworks on YARN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Apache Tez</a:t>
            </a:r>
          </a:p>
          <a:p>
            <a:pPr lvl="1"/>
            <a:r>
              <a:rPr lang="en-US" dirty="0"/>
              <a:t>Extensible framework being developed at Hortonworks for building high-performance applications in YARN</a:t>
            </a:r>
          </a:p>
          <a:p>
            <a:r>
              <a:rPr lang="en-US" dirty="0"/>
              <a:t>Apache Giraph</a:t>
            </a:r>
          </a:p>
          <a:p>
            <a:pPr lvl="1"/>
            <a:r>
              <a:rPr lang="en-US" dirty="0"/>
              <a:t>Open-source implementation of Google’s Pregel system, a large-scale graph processing system used to calculate Page-Rank</a:t>
            </a:r>
          </a:p>
          <a:p>
            <a:r>
              <a:rPr lang="en-US" dirty="0"/>
              <a:t>Hoya: HBase on YARN</a:t>
            </a:r>
          </a:p>
          <a:p>
            <a:pPr lvl="1"/>
            <a:r>
              <a:rPr lang="en-US" dirty="0"/>
              <a:t>More flexibility and improved cluster utilization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25- </a:t>
            </a:r>
            <a:fld id="{2D4306B9-CFD7-4637-81D1-AA1B82412423}" type="slidenum">
              <a:rPr lang="en-US" altLang="en-US" smtClean="0"/>
              <a:pPr>
                <a:defRPr/>
              </a:pPr>
              <a:t>35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619899071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>
          <a:xfrm>
            <a:off x="228600" y="303213"/>
            <a:ext cx="7796213" cy="992187"/>
          </a:xfrm>
        </p:spPr>
        <p:txBody>
          <a:bodyPr/>
          <a:lstStyle/>
          <a:p>
            <a:r>
              <a:rPr lang="en-US" altLang="en-US" dirty="0"/>
              <a:t>25.6 General Discussion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Hadoop/MapReduce versus parallel RDBMS</a:t>
            </a:r>
          </a:p>
          <a:p>
            <a:pPr lvl="1"/>
            <a:r>
              <a:rPr lang="en-US" altLang="en-US" dirty="0"/>
              <a:t>2009: performance of two approaches measured</a:t>
            </a:r>
          </a:p>
          <a:p>
            <a:pPr lvl="2"/>
            <a:r>
              <a:rPr lang="en-US" altLang="en-US" dirty="0"/>
              <a:t>Parallel database took longer to tune compared to MR</a:t>
            </a:r>
          </a:p>
          <a:p>
            <a:pPr lvl="2"/>
            <a:r>
              <a:rPr lang="en-US" altLang="en-US" dirty="0"/>
              <a:t>Performance of parallel database 3-6 times faster than MR</a:t>
            </a:r>
          </a:p>
          <a:p>
            <a:pPr lvl="2"/>
            <a:r>
              <a:rPr lang="en-US" altLang="en-US" dirty="0"/>
              <a:t>MR improvements since 2009</a:t>
            </a:r>
          </a:p>
          <a:p>
            <a:pPr lvl="1"/>
            <a:r>
              <a:rPr lang="en-US" altLang="en-US" dirty="0"/>
              <a:t>Hadoop has upfront cost advantage</a:t>
            </a:r>
          </a:p>
          <a:p>
            <a:pPr lvl="2"/>
            <a:r>
              <a:rPr lang="en-US" altLang="en-US" dirty="0"/>
              <a:t>Open source platform</a:t>
            </a: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25- </a:t>
            </a:r>
            <a:fld id="{852D8B88-38B0-4796-B84B-53B099FD8987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36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>
          <a:xfrm>
            <a:off x="228600" y="303213"/>
            <a:ext cx="7796213" cy="992187"/>
          </a:xfrm>
        </p:spPr>
        <p:txBody>
          <a:bodyPr/>
          <a:lstStyle/>
          <a:p>
            <a:r>
              <a:rPr lang="en-US" altLang="en-US" dirty="0"/>
              <a:t>General Discussion (cont’d.)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MR able to handle semistructured datasets</a:t>
            </a:r>
          </a:p>
          <a:p>
            <a:r>
              <a:rPr lang="en-US" altLang="en-US" dirty="0"/>
              <a:t>Support for unstructured data on the rise in RDBMSs</a:t>
            </a:r>
          </a:p>
          <a:p>
            <a:r>
              <a:rPr lang="en-US" altLang="en-US" dirty="0"/>
              <a:t>Higher level language support</a:t>
            </a:r>
          </a:p>
          <a:p>
            <a:pPr lvl="1"/>
            <a:r>
              <a:rPr lang="en-US" altLang="en-US" dirty="0"/>
              <a:t>SQL for RDBMSs</a:t>
            </a:r>
          </a:p>
          <a:p>
            <a:pPr lvl="1"/>
            <a:r>
              <a:rPr lang="en-US" altLang="en-US" dirty="0"/>
              <a:t>Hive has incorporated SQL features in HiveQL</a:t>
            </a:r>
          </a:p>
          <a:p>
            <a:r>
              <a:rPr lang="en-US" altLang="en-US" dirty="0"/>
              <a:t>Fault-tolerance: advantage of MR-based systems</a:t>
            </a: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25- </a:t>
            </a:r>
            <a:fld id="{852D8B88-38B0-4796-B84B-53B099FD8987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37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1786683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>
          <a:xfrm>
            <a:off x="228600" y="303213"/>
            <a:ext cx="7796213" cy="992187"/>
          </a:xfrm>
        </p:spPr>
        <p:txBody>
          <a:bodyPr/>
          <a:lstStyle/>
          <a:p>
            <a:r>
              <a:rPr lang="en-US" altLang="en-US" dirty="0"/>
              <a:t>General Discussion (cont’d.)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Big data somewhat dependent on cloud technology</a:t>
            </a:r>
          </a:p>
          <a:p>
            <a:r>
              <a:rPr lang="en-US" altLang="en-US" dirty="0"/>
              <a:t>Cloud model offers flexibility</a:t>
            </a:r>
          </a:p>
          <a:p>
            <a:pPr lvl="1"/>
            <a:r>
              <a:rPr lang="en-US" altLang="en-US" dirty="0"/>
              <a:t>Scaling out and scaling up</a:t>
            </a:r>
          </a:p>
          <a:p>
            <a:pPr lvl="1"/>
            <a:r>
              <a:rPr lang="en-US" altLang="en-US" dirty="0"/>
              <a:t>Distributed software and interchangeable resources</a:t>
            </a:r>
          </a:p>
          <a:p>
            <a:pPr lvl="1"/>
            <a:r>
              <a:rPr lang="en-US" altLang="en-US" dirty="0"/>
              <a:t>Unpredictable computing needs not uncommon in big data projects</a:t>
            </a:r>
          </a:p>
          <a:p>
            <a:pPr lvl="1"/>
            <a:r>
              <a:rPr lang="en-US" altLang="en-US" dirty="0"/>
              <a:t>High availability and durability</a:t>
            </a: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25- </a:t>
            </a:r>
            <a:fld id="{852D8B88-38B0-4796-B84B-53B099FD8987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38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1843005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>
          <a:xfrm>
            <a:off x="228600" y="303213"/>
            <a:ext cx="7796213" cy="992187"/>
          </a:xfrm>
        </p:spPr>
        <p:txBody>
          <a:bodyPr/>
          <a:lstStyle/>
          <a:p>
            <a:r>
              <a:rPr lang="en-US" altLang="en-US" dirty="0"/>
              <a:t>General Discussion (cont’d.)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locality issues</a:t>
            </a:r>
          </a:p>
          <a:p>
            <a:pPr lvl="1"/>
            <a:r>
              <a:rPr lang="en-US" dirty="0"/>
              <a:t>Network load a concern</a:t>
            </a:r>
          </a:p>
          <a:p>
            <a:pPr lvl="1"/>
            <a:r>
              <a:rPr lang="en-US" dirty="0"/>
              <a:t>Self-configurable, locality-based data and virtual machine management framework proposed</a:t>
            </a:r>
          </a:p>
          <a:p>
            <a:pPr lvl="2"/>
            <a:r>
              <a:rPr lang="en-US" dirty="0"/>
              <a:t>Enables access of data locally</a:t>
            </a:r>
          </a:p>
          <a:p>
            <a:pPr lvl="1"/>
            <a:r>
              <a:rPr lang="en-US" altLang="en-US" dirty="0"/>
              <a:t>Caching techniques also improve performance</a:t>
            </a:r>
          </a:p>
          <a:p>
            <a:r>
              <a:rPr lang="en-US" altLang="en-US" dirty="0"/>
              <a:t>Resource optimization</a:t>
            </a:r>
          </a:p>
          <a:p>
            <a:pPr lvl="1"/>
            <a:r>
              <a:rPr lang="en-US" altLang="en-US" dirty="0"/>
              <a:t>Challenge: </a:t>
            </a:r>
            <a:r>
              <a:rPr lang="en-US" dirty="0"/>
              <a:t>optimize globally across all jobs in the cloud rather than per-job resource optimizations</a:t>
            </a:r>
            <a:endParaRPr lang="en-US" altLang="en-US" dirty="0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25- </a:t>
            </a:r>
            <a:fld id="{852D8B88-38B0-4796-B84B-53B099FD8987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39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3673421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25.1 What is Big Data?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Big data ranges from terabytes (10</a:t>
            </a:r>
            <a:r>
              <a:rPr lang="en-US" altLang="en-US" baseline="30000" dirty="0"/>
              <a:t>12</a:t>
            </a:r>
            <a:r>
              <a:rPr lang="en-US" altLang="en-US" dirty="0"/>
              <a:t> bytes) or petabytes (10</a:t>
            </a:r>
            <a:r>
              <a:rPr lang="en-US" altLang="en-US" baseline="30000" dirty="0"/>
              <a:t>15</a:t>
            </a:r>
            <a:r>
              <a:rPr lang="en-US" altLang="en-US" dirty="0"/>
              <a:t> bytes) to exobytes (10</a:t>
            </a:r>
            <a:r>
              <a:rPr lang="en-US" altLang="en-US" baseline="30000" dirty="0"/>
              <a:t>18</a:t>
            </a:r>
            <a:r>
              <a:rPr lang="en-US" altLang="en-US" dirty="0"/>
              <a:t> bytes) </a:t>
            </a:r>
          </a:p>
          <a:p>
            <a:r>
              <a:rPr lang="en-US" altLang="en-US" dirty="0"/>
              <a:t>Volume</a:t>
            </a:r>
          </a:p>
          <a:p>
            <a:pPr lvl="1"/>
            <a:r>
              <a:rPr lang="en-US" altLang="en-US" dirty="0"/>
              <a:t>Refers to size of data managed by the system</a:t>
            </a:r>
          </a:p>
          <a:p>
            <a:r>
              <a:rPr lang="en-US" altLang="en-US" dirty="0"/>
              <a:t>Velocity</a:t>
            </a:r>
          </a:p>
          <a:p>
            <a:pPr lvl="1"/>
            <a:r>
              <a:rPr lang="en-US" altLang="en-US" dirty="0"/>
              <a:t>Speed of data creation, ingestion, and processing</a:t>
            </a:r>
          </a:p>
          <a:p>
            <a:r>
              <a:rPr lang="en-US" altLang="en-US" dirty="0"/>
              <a:t>Variety</a:t>
            </a:r>
          </a:p>
          <a:p>
            <a:pPr lvl="1"/>
            <a:r>
              <a:rPr lang="en-US" altLang="en-US" dirty="0"/>
              <a:t>Refers to type of data source</a:t>
            </a:r>
          </a:p>
          <a:p>
            <a:pPr lvl="1"/>
            <a:r>
              <a:rPr lang="en-US" altLang="en-US" dirty="0"/>
              <a:t>Structured, unstructured</a:t>
            </a:r>
          </a:p>
          <a:p>
            <a:pPr lvl="1"/>
            <a:endParaRPr lang="en-US" altLang="en-US" dirty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25- </a:t>
            </a:r>
            <a:fld id="{0B0EFBA8-7B15-49AB-B8C6-B2D1A2772BF4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>
          <a:xfrm>
            <a:off x="228600" y="303213"/>
            <a:ext cx="7796213" cy="992187"/>
          </a:xfrm>
        </p:spPr>
        <p:txBody>
          <a:bodyPr/>
          <a:lstStyle/>
          <a:p>
            <a:r>
              <a:rPr lang="en-US" altLang="en-US" dirty="0"/>
              <a:t>General Discussion (cont’d.)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YARN as a data service platform</a:t>
            </a:r>
          </a:p>
          <a:p>
            <a:pPr lvl="1"/>
            <a:r>
              <a:rPr lang="en-US" altLang="en-US" dirty="0"/>
              <a:t>Emerging trend: Hadoop as a data lake</a:t>
            </a:r>
          </a:p>
          <a:p>
            <a:pPr lvl="2"/>
            <a:r>
              <a:rPr lang="en-US" altLang="en-US" dirty="0"/>
              <a:t>Contains significant portion of enterprise data</a:t>
            </a:r>
          </a:p>
          <a:p>
            <a:pPr lvl="2"/>
            <a:r>
              <a:rPr lang="en-US" altLang="en-US" dirty="0"/>
              <a:t>Processing happens</a:t>
            </a:r>
          </a:p>
          <a:p>
            <a:pPr lvl="1"/>
            <a:r>
              <a:rPr lang="en-US" altLang="en-US" dirty="0"/>
              <a:t>Support for SQL in Hadoop is improving</a:t>
            </a:r>
          </a:p>
          <a:p>
            <a:r>
              <a:rPr lang="en-US" dirty="0"/>
              <a:t>Apache Storm</a:t>
            </a:r>
          </a:p>
          <a:p>
            <a:pPr lvl="1"/>
            <a:r>
              <a:rPr lang="en-US" dirty="0"/>
              <a:t>Distributed scalable streaming engine</a:t>
            </a:r>
          </a:p>
          <a:p>
            <a:pPr lvl="1"/>
            <a:r>
              <a:rPr lang="en-US" dirty="0"/>
              <a:t>Allows users to process real-time data feeds</a:t>
            </a:r>
          </a:p>
          <a:p>
            <a:r>
              <a:rPr lang="en-US" altLang="en-US" dirty="0"/>
              <a:t>Storm on YARN and SAS on YARN</a:t>
            </a: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25- </a:t>
            </a:r>
            <a:fld id="{852D8B88-38B0-4796-B84B-53B099FD8987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40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664947"/>
      </p:ext>
    </p:extLst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>
          <a:xfrm>
            <a:off x="228600" y="303213"/>
            <a:ext cx="7796213" cy="992187"/>
          </a:xfrm>
        </p:spPr>
        <p:txBody>
          <a:bodyPr/>
          <a:lstStyle/>
          <a:p>
            <a:r>
              <a:rPr lang="en-US" altLang="en-US" dirty="0"/>
              <a:t>General Discussion (cont’d.)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Challenges faced by big data technologies</a:t>
            </a:r>
          </a:p>
          <a:p>
            <a:pPr lvl="1"/>
            <a:r>
              <a:rPr lang="en-US" altLang="en-US" dirty="0"/>
              <a:t>Heterogeneity of information</a:t>
            </a:r>
          </a:p>
          <a:p>
            <a:pPr lvl="1"/>
            <a:r>
              <a:rPr lang="en-US" altLang="en-US" dirty="0"/>
              <a:t>Privacy and confidentiality</a:t>
            </a:r>
          </a:p>
          <a:p>
            <a:pPr lvl="1"/>
            <a:r>
              <a:rPr lang="en-US" altLang="en-US" dirty="0"/>
              <a:t>Need for visualization and better human interfaces</a:t>
            </a:r>
          </a:p>
          <a:p>
            <a:pPr lvl="1"/>
            <a:r>
              <a:rPr lang="en-US" altLang="en-US" dirty="0"/>
              <a:t>Inconsistent and incomplete information</a:t>
            </a: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25- </a:t>
            </a:r>
            <a:fld id="{852D8B88-38B0-4796-B84B-53B099FD8987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41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4417523"/>
      </p:ext>
    </p:extLst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>
          <a:xfrm>
            <a:off x="228600" y="303213"/>
            <a:ext cx="7796213" cy="992187"/>
          </a:xfrm>
        </p:spPr>
        <p:txBody>
          <a:bodyPr/>
          <a:lstStyle/>
          <a:p>
            <a:r>
              <a:rPr lang="en-US" altLang="en-US" dirty="0"/>
              <a:t>General Discussion (cont’d.)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Building data solutions on Hadoop</a:t>
            </a:r>
          </a:p>
          <a:p>
            <a:pPr lvl="1"/>
            <a:r>
              <a:rPr lang="en-US" dirty="0"/>
              <a:t>May involve assembling ETL (extract, transform, load) processing, machine learning, graph processing, and/or report creation</a:t>
            </a:r>
          </a:p>
          <a:p>
            <a:pPr lvl="1"/>
            <a:r>
              <a:rPr lang="en-US" dirty="0"/>
              <a:t>Programming models and metadata not unified</a:t>
            </a:r>
          </a:p>
          <a:p>
            <a:pPr lvl="2"/>
            <a:r>
              <a:rPr lang="en-US" dirty="0"/>
              <a:t>Analytics application developers must try to integrate services into coherent solution</a:t>
            </a:r>
          </a:p>
          <a:p>
            <a:r>
              <a:rPr lang="en-US" altLang="en-US" dirty="0"/>
              <a:t>Cluster a vast resource of main memory and flash storage</a:t>
            </a:r>
          </a:p>
          <a:p>
            <a:pPr lvl="1"/>
            <a:r>
              <a:rPr lang="en-US" altLang="en-US" dirty="0"/>
              <a:t>In-memory data engines</a:t>
            </a:r>
          </a:p>
          <a:p>
            <a:pPr lvl="1"/>
            <a:r>
              <a:rPr lang="en-US" altLang="en-US" dirty="0"/>
              <a:t>Spark platform from Databricks</a:t>
            </a: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25- </a:t>
            </a:r>
            <a:fld id="{852D8B88-38B0-4796-B84B-53B099FD8987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42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2570603"/>
      </p:ext>
    </p:extLst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25.7 Summary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Big data technologies at the center of data analytics and machine learning applications</a:t>
            </a:r>
          </a:p>
          <a:p>
            <a:r>
              <a:rPr lang="en-US" altLang="en-US" dirty="0"/>
              <a:t>MapReduce</a:t>
            </a:r>
          </a:p>
          <a:p>
            <a:r>
              <a:rPr lang="en-US" altLang="en-US" dirty="0"/>
              <a:t>Hadoop Distributed File System</a:t>
            </a:r>
          </a:p>
          <a:p>
            <a:r>
              <a:rPr lang="en-US" altLang="en-US" dirty="0"/>
              <a:t>Hadoop v2 or YARN</a:t>
            </a:r>
          </a:p>
          <a:p>
            <a:pPr lvl="1"/>
            <a:r>
              <a:rPr lang="en-US" altLang="en-US" dirty="0"/>
              <a:t>Generic data services platform</a:t>
            </a:r>
          </a:p>
          <a:p>
            <a:r>
              <a:rPr lang="en-US" altLang="en-US" dirty="0"/>
              <a:t>MapReduce/Hadoop versus parallel DBMSs</a:t>
            </a: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25- </a:t>
            </a:r>
            <a:fld id="{852D8B88-38B0-4796-B84B-53B099FD8987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43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1789210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What is Big Data? (cont’d.)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Veracity</a:t>
            </a:r>
          </a:p>
          <a:p>
            <a:pPr lvl="1"/>
            <a:r>
              <a:rPr lang="en-US" altLang="en-US" dirty="0"/>
              <a:t>Credibility of the source</a:t>
            </a:r>
          </a:p>
          <a:p>
            <a:pPr lvl="1"/>
            <a:r>
              <a:rPr lang="en-US" altLang="en-US" dirty="0"/>
              <a:t>Suitability of data for the target audience</a:t>
            </a:r>
          </a:p>
          <a:p>
            <a:pPr lvl="1"/>
            <a:r>
              <a:rPr lang="en-US" altLang="en-US" dirty="0"/>
              <a:t>Evaluated through quality testing or credibility analysis</a:t>
            </a:r>
          </a:p>
          <a:p>
            <a:pPr lvl="1"/>
            <a:endParaRPr lang="en-US" altLang="en-US" dirty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25- </a:t>
            </a:r>
            <a:fld id="{0B0EFBA8-7B15-49AB-B8C6-B2D1A2772BF4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9259697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25.2 Introduction to MapReduce and Hadoop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Core components of Hadoop</a:t>
            </a:r>
          </a:p>
          <a:p>
            <a:pPr lvl="1"/>
            <a:r>
              <a:rPr lang="en-US" altLang="en-US" dirty="0"/>
              <a:t>MapReduce programming paradigm</a:t>
            </a:r>
          </a:p>
          <a:p>
            <a:pPr lvl="1"/>
            <a:r>
              <a:rPr lang="en-US" altLang="en-US" dirty="0"/>
              <a:t>Hadoop Distributed File System (HDFS)</a:t>
            </a:r>
          </a:p>
          <a:p>
            <a:r>
              <a:rPr lang="en-US" altLang="en-US" dirty="0"/>
              <a:t>Hadoop originated from quest for open source search engine</a:t>
            </a:r>
          </a:p>
          <a:p>
            <a:pPr lvl="1"/>
            <a:r>
              <a:rPr lang="en-US" altLang="en-US" dirty="0"/>
              <a:t>Developed by Cutting and Carafella in 2004</a:t>
            </a:r>
          </a:p>
          <a:p>
            <a:pPr lvl="1"/>
            <a:r>
              <a:rPr lang="en-US" altLang="en-US" dirty="0"/>
              <a:t>Cutting joined Yahoo in 2006</a:t>
            </a:r>
          </a:p>
          <a:p>
            <a:pPr lvl="1"/>
            <a:r>
              <a:rPr lang="en-US" altLang="en-US" dirty="0"/>
              <a:t>Yahoo spun off Hadoop-centered company in 2011</a:t>
            </a:r>
          </a:p>
          <a:p>
            <a:pPr lvl="1"/>
            <a:r>
              <a:rPr lang="en-US" altLang="en-US" dirty="0"/>
              <a:t>Tremendous growth</a:t>
            </a:r>
          </a:p>
          <a:p>
            <a:pPr lvl="1"/>
            <a:endParaRPr lang="en-US" altLang="en-US" dirty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25- </a:t>
            </a:r>
            <a:fld id="{0B0EFBA8-7B15-49AB-B8C6-B2D1A2772BF4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0629069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Introduction to MapReduce and Hadoop (cont’d.)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MapReduce</a:t>
            </a:r>
          </a:p>
          <a:p>
            <a:pPr lvl="1"/>
            <a:r>
              <a:rPr lang="en-US" altLang="en-US" dirty="0"/>
              <a:t>Fault-tolerant implementation and runtime environment</a:t>
            </a:r>
          </a:p>
          <a:p>
            <a:pPr lvl="1"/>
            <a:r>
              <a:rPr lang="en-US" altLang="en-US" dirty="0"/>
              <a:t>Developed by Dean and Ghemawat at Google in 2004</a:t>
            </a:r>
          </a:p>
          <a:p>
            <a:pPr lvl="1"/>
            <a:r>
              <a:rPr lang="en-US" altLang="en-US" dirty="0"/>
              <a:t>Programming style: map and reduce tasks</a:t>
            </a:r>
          </a:p>
          <a:p>
            <a:pPr lvl="2"/>
            <a:r>
              <a:rPr lang="en-US" altLang="en-US" dirty="0"/>
              <a:t>Automatically parallelized and executed on large clusters of commodity hardware</a:t>
            </a:r>
          </a:p>
          <a:p>
            <a:pPr lvl="1"/>
            <a:r>
              <a:rPr lang="en-US" altLang="en-US" dirty="0"/>
              <a:t>Allows programmers to analyze very large datasets</a:t>
            </a:r>
          </a:p>
          <a:p>
            <a:pPr lvl="1"/>
            <a:r>
              <a:rPr lang="en-US" altLang="en-US" dirty="0"/>
              <a:t>Underlying data model assumed: key-value pair</a:t>
            </a:r>
          </a:p>
          <a:p>
            <a:pPr lvl="1"/>
            <a:endParaRPr lang="en-US" altLang="en-US" dirty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25- </a:t>
            </a:r>
            <a:fld id="{0B0EFBA8-7B15-49AB-B8C6-B2D1A2772BF4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8286452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MapReduce Programming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Map</a:t>
            </a:r>
          </a:p>
          <a:p>
            <a:pPr lvl="1"/>
            <a:r>
              <a:rPr lang="en-US" dirty="0"/>
              <a:t>Generic function that takes a key of type K1 and value of type V1</a:t>
            </a:r>
          </a:p>
          <a:p>
            <a:pPr lvl="1"/>
            <a:r>
              <a:rPr lang="en-US" dirty="0"/>
              <a:t>Returns a list of key-value pairs of type K2 and V2</a:t>
            </a:r>
          </a:p>
          <a:p>
            <a:r>
              <a:rPr lang="en-US" dirty="0"/>
              <a:t>Reduce</a:t>
            </a:r>
          </a:p>
          <a:p>
            <a:pPr lvl="1"/>
            <a:r>
              <a:rPr lang="en-US" dirty="0"/>
              <a:t>Generic function that takes a key of type K2 and a list of values V2 and returns pairs of type (K3, V3)</a:t>
            </a:r>
          </a:p>
          <a:p>
            <a:r>
              <a:rPr lang="en-US" dirty="0"/>
              <a:t>Outputs from the map function must match the input type of the reduce function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25- </a:t>
            </a:r>
            <a:fld id="{2D4306B9-CFD7-4637-81D1-AA1B82412423}" type="slidenum">
              <a:rPr lang="en-US" altLang="en-US" smtClean="0"/>
              <a:pPr>
                <a:defRPr/>
              </a:pPr>
              <a:t>8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2453080603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MapReduce Programming Model (cont’d.)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25-</a:t>
            </a:r>
            <a:fld id="{AEE05831-3758-41FE-86C8-A42338BA7B7B}" type="slidenum">
              <a:rPr lang="en-US" altLang="en-US" smtClean="0"/>
              <a:pPr>
                <a:defRPr/>
              </a:pPr>
              <a:t>9</a:t>
            </a:fld>
            <a:endParaRPr lang="en-CA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828800"/>
            <a:ext cx="6300787" cy="371101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1" y="5943600"/>
            <a:ext cx="71866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Figure 25.1 Overview of MapReduce execution (Adapted from T. White, 2012)</a:t>
            </a:r>
          </a:p>
        </p:txBody>
      </p:sp>
    </p:spTree>
    <p:extLst>
      <p:ext uri="{BB962C8B-B14F-4D97-AF65-F5344CB8AC3E}">
        <p14:creationId xmlns:p14="http://schemas.microsoft.com/office/powerpoint/2010/main" val="9668980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3481</TotalTime>
  <Words>1817</Words>
  <Application>Microsoft Office PowerPoint</Application>
  <PresentationFormat>Letter Paper (8.5x11 in)</PresentationFormat>
  <Paragraphs>335</Paragraphs>
  <Slides>43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Blends</vt:lpstr>
      <vt:lpstr>PowerPoint Presentation</vt:lpstr>
      <vt:lpstr>PowerPoint Presentation</vt:lpstr>
      <vt:lpstr>Introduction</vt:lpstr>
      <vt:lpstr>25.1 What is Big Data?</vt:lpstr>
      <vt:lpstr>What is Big Data? (cont’d.)</vt:lpstr>
      <vt:lpstr>25.2 Introduction to MapReduce and Hadoop</vt:lpstr>
      <vt:lpstr>Introduction to MapReduce and Hadoop (cont’d.)</vt:lpstr>
      <vt:lpstr>The MapReduce Programming Model</vt:lpstr>
      <vt:lpstr>The MapReduce Programming Model (cont’d.)</vt:lpstr>
      <vt:lpstr>The MapReduce Programming Model (cont’d.)</vt:lpstr>
      <vt:lpstr>The MapReduce Programming Model (cont’d.)</vt:lpstr>
      <vt:lpstr>The MapReduce Programming Model (cont’d.)</vt:lpstr>
      <vt:lpstr>The MapReduce Programming Model (cont’d.)</vt:lpstr>
      <vt:lpstr>The MapReduce Programming Model (cont’d.)</vt:lpstr>
      <vt:lpstr>25.3 Hadoop Distributed File System (HDFS)</vt:lpstr>
      <vt:lpstr>Hadoop Distributed File System (cont’d.)</vt:lpstr>
      <vt:lpstr>Hadoop Distributed File System (cont’d.)</vt:lpstr>
      <vt:lpstr>Hadoop Distributed File System (cont’d.)</vt:lpstr>
      <vt:lpstr>Hadoop Distributed File System (cont’d.)</vt:lpstr>
      <vt:lpstr>The Hadoop Ecosystem</vt:lpstr>
      <vt:lpstr>The Hadoop Ecosystem (cont’d.)</vt:lpstr>
      <vt:lpstr>25.4 MapReduce: Additional Details</vt:lpstr>
      <vt:lpstr>MapReduce: Additional Details (cont’d.)</vt:lpstr>
      <vt:lpstr>MapReduce: Additional Details (cont’d.)</vt:lpstr>
      <vt:lpstr>MapReduce: Additional Details (cont’d.)</vt:lpstr>
      <vt:lpstr>MapReduce: Additional Details (cont’d.)</vt:lpstr>
      <vt:lpstr>MapReduce: Additional Details (cont’d.)</vt:lpstr>
      <vt:lpstr>MapReduce: Additional Details (cont’d.)</vt:lpstr>
      <vt:lpstr>MapReduce: Additional Details (cont’d.)</vt:lpstr>
      <vt:lpstr>Hive System Architecture and Components</vt:lpstr>
      <vt:lpstr>Advantages of the Hadoop/MapReduce Technology</vt:lpstr>
      <vt:lpstr>25.5 Hadoop v2 (Alias YARN)</vt:lpstr>
      <vt:lpstr>YARN Architecture</vt:lpstr>
      <vt:lpstr>Hadoop Version Schematics</vt:lpstr>
      <vt:lpstr>Other Frameworks on YARN</vt:lpstr>
      <vt:lpstr>25.6 General Discussion</vt:lpstr>
      <vt:lpstr>General Discussion (cont’d.)</vt:lpstr>
      <vt:lpstr>General Discussion (cont’d.)</vt:lpstr>
      <vt:lpstr>General Discussion (cont’d.)</vt:lpstr>
      <vt:lpstr>General Discussion (cont’d.)</vt:lpstr>
      <vt:lpstr>General Discussion (cont’d.)</vt:lpstr>
      <vt:lpstr>General Discussion (cont’d.)</vt:lpstr>
      <vt:lpstr>25.7 Summary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subject/>
  <dc:creator/>
  <cp:keywords/>
  <dc:description/>
  <cp:lastModifiedBy>PaulRefurb</cp:lastModifiedBy>
  <cp:revision>300</cp:revision>
  <cp:lastPrinted>2001-11-04T00:51:13Z</cp:lastPrinted>
  <dcterms:created xsi:type="dcterms:W3CDTF">2005-02-25T19:46:41Z</dcterms:created>
  <dcterms:modified xsi:type="dcterms:W3CDTF">2017-04-04T17:38:34Z</dcterms:modified>
  <cp:category/>
</cp:coreProperties>
</file>