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0"/>
  </p:notesMasterIdLst>
  <p:handoutMasterIdLst>
    <p:handoutMasterId r:id="rId51"/>
  </p:handoutMasterIdLst>
  <p:sldIdLst>
    <p:sldId id="439" r:id="rId2"/>
    <p:sldId id="403" r:id="rId3"/>
    <p:sldId id="413" r:id="rId4"/>
    <p:sldId id="510" r:id="rId5"/>
    <p:sldId id="511" r:id="rId6"/>
    <p:sldId id="512" r:id="rId7"/>
    <p:sldId id="513" r:id="rId8"/>
    <p:sldId id="514" r:id="rId9"/>
    <p:sldId id="515" r:id="rId10"/>
    <p:sldId id="516" r:id="rId11"/>
    <p:sldId id="517" r:id="rId12"/>
    <p:sldId id="518" r:id="rId13"/>
    <p:sldId id="519" r:id="rId14"/>
    <p:sldId id="509" r:id="rId15"/>
    <p:sldId id="520" r:id="rId16"/>
    <p:sldId id="521" r:id="rId17"/>
    <p:sldId id="522" r:id="rId18"/>
    <p:sldId id="523" r:id="rId19"/>
    <p:sldId id="406" r:id="rId20"/>
    <p:sldId id="524" r:id="rId21"/>
    <p:sldId id="525" r:id="rId22"/>
    <p:sldId id="526" r:id="rId23"/>
    <p:sldId id="483" r:id="rId24"/>
    <p:sldId id="527" r:id="rId25"/>
    <p:sldId id="528" r:id="rId26"/>
    <p:sldId id="529" r:id="rId27"/>
    <p:sldId id="408" r:id="rId28"/>
    <p:sldId id="530" r:id="rId29"/>
    <p:sldId id="531" r:id="rId30"/>
    <p:sldId id="532" r:id="rId31"/>
    <p:sldId id="533" r:id="rId32"/>
    <p:sldId id="409" r:id="rId33"/>
    <p:sldId id="534" r:id="rId34"/>
    <p:sldId id="535" r:id="rId35"/>
    <p:sldId id="536" r:id="rId36"/>
    <p:sldId id="537" r:id="rId37"/>
    <p:sldId id="507" r:id="rId38"/>
    <p:sldId id="538" r:id="rId39"/>
    <p:sldId id="539" r:id="rId40"/>
    <p:sldId id="540" r:id="rId41"/>
    <p:sldId id="541" r:id="rId42"/>
    <p:sldId id="542" r:id="rId43"/>
    <p:sldId id="543" r:id="rId44"/>
    <p:sldId id="544" r:id="rId45"/>
    <p:sldId id="455" r:id="rId46"/>
    <p:sldId id="545" r:id="rId47"/>
    <p:sldId id="546" r:id="rId48"/>
    <p:sldId id="508" r:id="rId49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70" d="100"/>
          <a:sy n="70" d="100"/>
        </p:scale>
        <p:origin x="-1426" y="-192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52794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204702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B0FA63F-A25E-4E74-93ED-DD064C27B66C}" type="slidenum">
              <a:rPr lang="en-CA" altLang="en-US" sz="1200" smtClean="0">
                <a:latin typeface="Tahoma" panose="020B0604030504040204" pitchFamily="34" charset="0"/>
              </a:rPr>
              <a:pPr/>
              <a:t>1</a:t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1701116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5A675477-443D-4187-9AD1-B464B649E3F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455930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40EB54D-7454-4BE2-BB5F-3722C850C19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67994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06048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A02EE0B-CF5B-49DD-B29C-C82657CC615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85639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57626D3-FBE7-4AF6-B557-9371DF21178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94972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9A18E815-F6A2-4923-9D65-2D0CBE43B5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24315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508275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CBCCE3FE-FCB0-427A-BC32-764E1062989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502323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48ADF35-6482-4E07-8BC7-E3CFDF0B9A2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63697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27E5C42-AAD2-460B-B565-B1930C1CFA8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56768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329CBBA-874A-4F55-ABEE-07EF29FD710E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18" r:id="rId10"/>
    <p:sldLayoutId id="21474840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1516063"/>
            <a:ext cx="3892550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IR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approach</a:t>
            </a:r>
          </a:p>
          <a:p>
            <a:pPr lvl="1"/>
            <a:r>
              <a:rPr lang="en-US" dirty="0"/>
              <a:t>Documents analyzed and broken down into chunks of text</a:t>
            </a:r>
          </a:p>
          <a:p>
            <a:pPr lvl="1"/>
            <a:r>
              <a:rPr lang="en-US" dirty="0"/>
              <a:t>Each word or phrase is counted, weighted, and measured for relevance or importance</a:t>
            </a:r>
          </a:p>
          <a:p>
            <a:r>
              <a:rPr lang="en-US" dirty="0"/>
              <a:t>Types of statistical approaches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Vector space</a:t>
            </a:r>
          </a:p>
          <a:p>
            <a:pPr lvl="1"/>
            <a:r>
              <a:rPr lang="en-US" dirty="0"/>
              <a:t>Probabilistic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27- </a:t>
            </a:r>
            <a:fld id="{2D4306B9-CFD7-4637-81D1-AA1B82412423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8208119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IR Pipeline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 approaches</a:t>
            </a:r>
          </a:p>
          <a:p>
            <a:pPr lvl="1"/>
            <a:r>
              <a:rPr lang="en-US" dirty="0"/>
              <a:t>Use knowledge-based retrieval techniques</a:t>
            </a:r>
          </a:p>
          <a:p>
            <a:pPr lvl="1"/>
            <a:r>
              <a:rPr lang="en-US" dirty="0"/>
              <a:t>Rely on syntactic, lexical, sentential, discourse-based, and pragmatic levels of knowledge understanding</a:t>
            </a:r>
          </a:p>
          <a:p>
            <a:pPr lvl="1"/>
            <a:r>
              <a:rPr lang="en-US" dirty="0"/>
              <a:t>Also apply some form of statistical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27- </a:t>
            </a:r>
            <a:fld id="{2D4306B9-CFD7-4637-81D1-AA1B82412423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75773082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27-</a:t>
            </a:r>
            <a:fld id="{AEE05831-3758-41FE-86C8-A42338BA7B7B}" type="slidenum">
              <a:rPr lang="en-US" altLang="en-US" smtClean="0"/>
              <a:pPr>
                <a:defRPr/>
              </a:pPr>
              <a:t>12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44" y="145724"/>
            <a:ext cx="7472362" cy="59685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67955" y="6231523"/>
            <a:ext cx="3276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27.1 Generic IR framework</a:t>
            </a:r>
          </a:p>
        </p:txBody>
      </p:sp>
    </p:spTree>
    <p:extLst>
      <p:ext uri="{BB962C8B-B14F-4D97-AF65-F5344CB8AC3E}">
        <p14:creationId xmlns:p14="http://schemas.microsoft.com/office/powerpoint/2010/main" val="269545800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27-</a:t>
            </a:r>
            <a:fld id="{AEE05831-3758-41FE-86C8-A42338BA7B7B}" type="slidenum">
              <a:rPr lang="en-US" altLang="en-US" smtClean="0"/>
              <a:pPr>
                <a:defRPr/>
              </a:pPr>
              <a:t>13</a:t>
            </a:fld>
            <a:endParaRPr lang="en-CA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6062246"/>
            <a:ext cx="3966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27.2 Simplified IR process pipeline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4800"/>
            <a:ext cx="6868695" cy="547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7573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27.2 Retrieval Models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Boolean model</a:t>
            </a:r>
          </a:p>
          <a:p>
            <a:pPr lvl="1"/>
            <a:r>
              <a:rPr lang="en-US" altLang="en-US" dirty="0"/>
              <a:t>One of earliest and simplest IR models</a:t>
            </a:r>
          </a:p>
          <a:p>
            <a:pPr lvl="1"/>
            <a:r>
              <a:rPr lang="en-US" altLang="en-US" dirty="0"/>
              <a:t>Documents represented as a set of terms</a:t>
            </a:r>
          </a:p>
          <a:p>
            <a:pPr lvl="1"/>
            <a:r>
              <a:rPr lang="en-US" altLang="en-US" dirty="0"/>
              <a:t>Queries formulated using AND, OR, and NOT</a:t>
            </a:r>
          </a:p>
          <a:p>
            <a:pPr lvl="1"/>
            <a:r>
              <a:rPr lang="en-US" altLang="en-US" dirty="0"/>
              <a:t>Retrieved documents are an exact match</a:t>
            </a:r>
          </a:p>
          <a:p>
            <a:pPr lvl="2"/>
            <a:r>
              <a:rPr lang="en-US" altLang="en-US" dirty="0"/>
              <a:t>No notion of ranking of documents</a:t>
            </a:r>
          </a:p>
          <a:p>
            <a:pPr lvl="1"/>
            <a:r>
              <a:rPr lang="en-US" dirty="0"/>
              <a:t>Easy to associate metadata information and write queries that match contents of documents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27-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10227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Retrieval Models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Vector space model</a:t>
            </a:r>
          </a:p>
          <a:p>
            <a:pPr lvl="1"/>
            <a:r>
              <a:rPr lang="en-US" altLang="en-US" dirty="0"/>
              <a:t>Weighting, ranking, and determining relevance are possible</a:t>
            </a:r>
          </a:p>
          <a:p>
            <a:pPr lvl="1"/>
            <a:r>
              <a:rPr lang="en-US" altLang="en-US" dirty="0"/>
              <a:t>Uses individual terms as dimensions</a:t>
            </a:r>
          </a:p>
          <a:p>
            <a:pPr lvl="1"/>
            <a:r>
              <a:rPr lang="en-US" altLang="en-US" dirty="0"/>
              <a:t>Each document represented by an n-dimensional vector of values</a:t>
            </a:r>
          </a:p>
          <a:p>
            <a:pPr lvl="1"/>
            <a:r>
              <a:rPr lang="en-US" dirty="0"/>
              <a:t>Features</a:t>
            </a:r>
          </a:p>
          <a:p>
            <a:pPr lvl="2"/>
            <a:r>
              <a:rPr lang="en-US" dirty="0"/>
              <a:t>Subset of terms in a document set that are deemed most relevant to an IR search for the document set </a:t>
            </a:r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27-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22219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Retrieval Models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Vector space model (cont’d.)</a:t>
            </a:r>
          </a:p>
          <a:p>
            <a:pPr lvl="1"/>
            <a:r>
              <a:rPr lang="en-US" altLang="en-US" dirty="0"/>
              <a:t>Different similarity assessment functions can be used</a:t>
            </a:r>
          </a:p>
          <a:p>
            <a:r>
              <a:rPr lang="en-US" altLang="en-US" dirty="0"/>
              <a:t>Term frequency-inverse document frequency (TF-IDF)</a:t>
            </a:r>
          </a:p>
          <a:p>
            <a:pPr lvl="1"/>
            <a:r>
              <a:rPr lang="en-US" altLang="en-US" dirty="0"/>
              <a:t>Statistical weight measure used to evaluate the importance of a document word in a collection of documents</a:t>
            </a:r>
          </a:p>
          <a:p>
            <a:pPr lvl="1"/>
            <a:r>
              <a:rPr lang="en-US" altLang="en-US" dirty="0"/>
              <a:t>A discriminating term must occur in only a few documents in the general population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27-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94591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Retrieval Models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Probabilistic model</a:t>
            </a:r>
          </a:p>
          <a:p>
            <a:pPr lvl="1"/>
            <a:r>
              <a:rPr lang="en-US" dirty="0"/>
              <a:t>Involves ranking documents by their estimated probability of relevance with respect to the query and the document</a:t>
            </a:r>
          </a:p>
          <a:p>
            <a:pPr lvl="1"/>
            <a:r>
              <a:rPr lang="en-US" dirty="0"/>
              <a:t>IR system must decide whether a document belongs to the relevant set or nonrelevant set for a query</a:t>
            </a:r>
          </a:p>
          <a:p>
            <a:pPr lvl="2"/>
            <a:r>
              <a:rPr lang="en-US" altLang="en-US" dirty="0"/>
              <a:t>Calculate probability that document belongs to the relevant set</a:t>
            </a:r>
          </a:p>
          <a:p>
            <a:pPr lvl="1"/>
            <a:r>
              <a:rPr lang="en-US" altLang="en-US" dirty="0"/>
              <a:t>BM25: a popular ranking algorithm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27-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06559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Retrieval Models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Semantic model</a:t>
            </a:r>
          </a:p>
          <a:p>
            <a:pPr lvl="1"/>
            <a:r>
              <a:rPr lang="en-US" altLang="en-US" dirty="0"/>
              <a:t>Morphological analysis</a:t>
            </a:r>
          </a:p>
          <a:p>
            <a:pPr lvl="2"/>
            <a:r>
              <a:rPr lang="en-US" altLang="en-US" dirty="0"/>
              <a:t>Analyze roots and affixes to determine parts of speech of search words</a:t>
            </a:r>
          </a:p>
          <a:p>
            <a:pPr lvl="1"/>
            <a:r>
              <a:rPr lang="en-US" altLang="en-US" dirty="0"/>
              <a:t>Syntactic analysis</a:t>
            </a:r>
          </a:p>
          <a:p>
            <a:pPr lvl="2"/>
            <a:r>
              <a:rPr lang="en-US" altLang="en-US" dirty="0"/>
              <a:t>Parse and analyze complete phrases in documents</a:t>
            </a:r>
          </a:p>
          <a:p>
            <a:pPr lvl="1"/>
            <a:r>
              <a:rPr lang="en-US" altLang="en-US" dirty="0"/>
              <a:t>Semantic analysis</a:t>
            </a:r>
          </a:p>
          <a:p>
            <a:pPr lvl="2"/>
            <a:r>
              <a:rPr lang="en-US" altLang="en-US" dirty="0"/>
              <a:t>Resolve word ambiguities and generate relevant synonyms based on semantic relationships</a:t>
            </a:r>
          </a:p>
          <a:p>
            <a:pPr lvl="1"/>
            <a:r>
              <a:rPr lang="en-US" altLang="en-US" dirty="0"/>
              <a:t>Uses techniques from artificial intelligence and expert systems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27-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34823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27.3 Types of Queries in IR Systems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Keyword queries</a:t>
            </a:r>
          </a:p>
          <a:p>
            <a:pPr lvl="1"/>
            <a:r>
              <a:rPr lang="en-US" altLang="en-US" dirty="0"/>
              <a:t>Simplest and most commonly used</a:t>
            </a:r>
          </a:p>
          <a:p>
            <a:pPr lvl="1"/>
            <a:r>
              <a:rPr lang="en-US" altLang="en-US" dirty="0"/>
              <a:t>Keyword terms implicitly connected by logical AND</a:t>
            </a:r>
          </a:p>
          <a:p>
            <a:r>
              <a:rPr lang="en-US" altLang="en-US" dirty="0"/>
              <a:t>Boolean queries</a:t>
            </a:r>
          </a:p>
          <a:p>
            <a:pPr lvl="1"/>
            <a:r>
              <a:rPr lang="en-US" altLang="en-US" dirty="0"/>
              <a:t>Allow use of AND, OR, NOT, and other operators</a:t>
            </a:r>
          </a:p>
          <a:p>
            <a:pPr lvl="1"/>
            <a:r>
              <a:rPr lang="en-US" altLang="en-US" dirty="0"/>
              <a:t>Exact matches returned</a:t>
            </a:r>
          </a:p>
          <a:p>
            <a:pPr lvl="2"/>
            <a:r>
              <a:rPr lang="en-US" altLang="en-US" dirty="0"/>
              <a:t>No ranking possible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27-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CHAPTER 27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dirty="0"/>
              <a:t>Introduction to Information Retrieval and Web Search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Queries in IR Systems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Phrase queries</a:t>
            </a:r>
          </a:p>
          <a:p>
            <a:pPr lvl="1"/>
            <a:r>
              <a:rPr lang="en-US" altLang="en-US" dirty="0"/>
              <a:t>Sequence of words that make up a phrase</a:t>
            </a:r>
          </a:p>
          <a:p>
            <a:pPr lvl="1"/>
            <a:r>
              <a:rPr lang="en-US" altLang="en-US" dirty="0"/>
              <a:t>Phrase enclosed in double quotes</a:t>
            </a:r>
          </a:p>
          <a:p>
            <a:pPr lvl="1"/>
            <a:r>
              <a:rPr lang="en-US" altLang="en-US" dirty="0"/>
              <a:t>Each retrieved document must contain at least one instance of the exact phrase</a:t>
            </a:r>
          </a:p>
          <a:p>
            <a:r>
              <a:rPr lang="en-US" altLang="en-US" dirty="0"/>
              <a:t>Proximity queries</a:t>
            </a:r>
          </a:p>
          <a:p>
            <a:pPr lvl="1"/>
            <a:r>
              <a:rPr lang="en-US" altLang="en-US" dirty="0"/>
              <a:t>How close within a record multiple search terms are to each other</a:t>
            </a:r>
          </a:p>
          <a:p>
            <a:pPr lvl="1"/>
            <a:r>
              <a:rPr lang="en-US" altLang="en-US" dirty="0"/>
              <a:t>Phrase search is most commonly used proximity query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27-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59165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Queries in IR Systems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Proximity queries (cont’d.)</a:t>
            </a:r>
          </a:p>
          <a:p>
            <a:pPr lvl="1"/>
            <a:r>
              <a:rPr lang="en-US" altLang="en-US" dirty="0"/>
              <a:t>Specify order of search terms</a:t>
            </a:r>
          </a:p>
          <a:p>
            <a:pPr lvl="1"/>
            <a:r>
              <a:rPr lang="en-US" altLang="en-US" dirty="0"/>
              <a:t>NEAR, ADJ (adjacent), or AFTER operators</a:t>
            </a:r>
          </a:p>
          <a:p>
            <a:pPr lvl="1"/>
            <a:r>
              <a:rPr lang="en-US" altLang="en-US" dirty="0"/>
              <a:t>Sequence of words with maximum allowed distance between them</a:t>
            </a:r>
          </a:p>
          <a:p>
            <a:pPr lvl="1"/>
            <a:r>
              <a:rPr lang="en-US" altLang="en-US" dirty="0"/>
              <a:t>Computationally expensive</a:t>
            </a:r>
          </a:p>
          <a:p>
            <a:pPr lvl="2"/>
            <a:r>
              <a:rPr lang="en-US" altLang="en-US" dirty="0"/>
              <a:t>Suitable for smaller document collections rather than the Web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27-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2447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Queries in IR Systems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Wildcard queries</a:t>
            </a:r>
          </a:p>
          <a:p>
            <a:pPr lvl="1"/>
            <a:r>
              <a:rPr lang="en-US" altLang="en-US" dirty="0"/>
              <a:t>Supports regular expressions and pattern-based matching</a:t>
            </a:r>
          </a:p>
          <a:p>
            <a:pPr lvl="2"/>
            <a:r>
              <a:rPr lang="en-US" altLang="en-US" dirty="0"/>
              <a:t>Example ‘data*’ would retrieve data, database, dataset, etc.</a:t>
            </a:r>
          </a:p>
          <a:p>
            <a:pPr lvl="1"/>
            <a:r>
              <a:rPr lang="en-US" altLang="en-US" dirty="0"/>
              <a:t>Not generally implemented by Web search engines</a:t>
            </a:r>
          </a:p>
          <a:p>
            <a:r>
              <a:rPr lang="en-US" altLang="en-US" dirty="0"/>
              <a:t>Natural language queries</a:t>
            </a:r>
          </a:p>
          <a:p>
            <a:pPr lvl="1"/>
            <a:r>
              <a:rPr lang="en-US" altLang="en-US" dirty="0"/>
              <a:t>Definitions of textual terms or common facts</a:t>
            </a:r>
          </a:p>
          <a:p>
            <a:pPr lvl="1"/>
            <a:r>
              <a:rPr lang="en-US" altLang="en-US" dirty="0"/>
              <a:t>Semantic models can support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27-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24996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27.4 Text Preprocessing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Stopword removal must be performed before indexing</a:t>
            </a:r>
          </a:p>
          <a:p>
            <a:r>
              <a:rPr lang="en-US" altLang="en-US" dirty="0"/>
              <a:t>Stopwords</a:t>
            </a:r>
          </a:p>
          <a:p>
            <a:pPr lvl="1"/>
            <a:r>
              <a:rPr lang="en-US" altLang="en-US" dirty="0"/>
              <a:t>Words that are expected to occur in 80% or more of the documents of a collection</a:t>
            </a:r>
          </a:p>
          <a:p>
            <a:pPr lvl="2"/>
            <a:r>
              <a:rPr lang="en-US" altLang="en-US" dirty="0"/>
              <a:t>Examples: the, of, to, a, and, said, for, that</a:t>
            </a:r>
          </a:p>
          <a:p>
            <a:pPr lvl="1"/>
            <a:r>
              <a:rPr lang="en-US" altLang="en-US" dirty="0"/>
              <a:t>Do not contribute much to relevance</a:t>
            </a:r>
          </a:p>
          <a:p>
            <a:r>
              <a:rPr lang="en-US" altLang="en-US" dirty="0"/>
              <a:t>Queries preprocessed for stopword removal before retrieval process</a:t>
            </a:r>
          </a:p>
          <a:p>
            <a:pPr lvl="1"/>
            <a:r>
              <a:rPr lang="en-US" altLang="en-US" dirty="0"/>
              <a:t>Many search engines do not remove stopwords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27-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2788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Text Preprocessing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Stemming</a:t>
            </a:r>
          </a:p>
          <a:p>
            <a:pPr lvl="1"/>
            <a:r>
              <a:rPr lang="en-US" altLang="en-US" dirty="0"/>
              <a:t>Trims suffix and prefix</a:t>
            </a:r>
          </a:p>
          <a:p>
            <a:pPr lvl="1"/>
            <a:r>
              <a:rPr lang="en-US" altLang="en-US" dirty="0"/>
              <a:t>Reduces the different forms of the word to a common stem</a:t>
            </a:r>
          </a:p>
          <a:p>
            <a:pPr lvl="1"/>
            <a:r>
              <a:rPr lang="en-US" altLang="en-US" dirty="0"/>
              <a:t>Martin Porter’s stemming algorithm</a:t>
            </a:r>
          </a:p>
          <a:p>
            <a:r>
              <a:rPr lang="en-US" altLang="en-US" dirty="0"/>
              <a:t>Utilizing a thesaurus</a:t>
            </a:r>
          </a:p>
          <a:p>
            <a:pPr lvl="1"/>
            <a:r>
              <a:rPr lang="en-US" altLang="en-US" dirty="0"/>
              <a:t>Important concepts and main words that describe each concept for a particular knowledge domain</a:t>
            </a:r>
          </a:p>
          <a:p>
            <a:pPr lvl="1"/>
            <a:r>
              <a:rPr lang="en-US" altLang="en-US" dirty="0"/>
              <a:t>Collection of synonyms</a:t>
            </a:r>
          </a:p>
          <a:p>
            <a:pPr lvl="1"/>
            <a:r>
              <a:rPr lang="en-US" altLang="en-US" dirty="0"/>
              <a:t>UMLS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27-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347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27-</a:t>
            </a:r>
            <a:fld id="{AEE05831-3758-41FE-86C8-A42338BA7B7B}" type="slidenum">
              <a:rPr lang="en-US" altLang="en-US" smtClean="0"/>
              <a:pPr>
                <a:defRPr/>
              </a:pPr>
              <a:t>25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457200"/>
            <a:ext cx="8020050" cy="4762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7118" y="5796887"/>
            <a:ext cx="77866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Figure 27.3 A portion of the UMLS Semantic Network: “Biologic Function” Hierarchy</a:t>
            </a:r>
          </a:p>
          <a:p>
            <a:r>
              <a:rPr lang="en-US" sz="1600" i="1" dirty="0"/>
              <a:t>Source</a:t>
            </a:r>
            <a:r>
              <a:rPr lang="en-US" sz="1600" dirty="0"/>
              <a:t>: UMLS Reference Manual, National Library of Medicine</a:t>
            </a:r>
          </a:p>
        </p:txBody>
      </p:sp>
    </p:spTree>
    <p:extLst>
      <p:ext uri="{BB962C8B-B14F-4D97-AF65-F5344CB8AC3E}">
        <p14:creationId xmlns:p14="http://schemas.microsoft.com/office/powerpoint/2010/main" val="159356957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Text Preprocessing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preprocessing steps</a:t>
            </a:r>
          </a:p>
          <a:p>
            <a:pPr lvl="1"/>
            <a:r>
              <a:rPr lang="en-US" altLang="en-US" dirty="0"/>
              <a:t>Digits</a:t>
            </a:r>
          </a:p>
          <a:p>
            <a:pPr lvl="2"/>
            <a:r>
              <a:rPr lang="en-US" altLang="en-US" dirty="0"/>
              <a:t>May or may not be removed during preprocessing</a:t>
            </a:r>
          </a:p>
          <a:p>
            <a:pPr lvl="1"/>
            <a:r>
              <a:rPr lang="en-US" altLang="en-US" dirty="0"/>
              <a:t>Hyphens and punctuation marks</a:t>
            </a:r>
          </a:p>
          <a:p>
            <a:pPr lvl="2"/>
            <a:r>
              <a:rPr lang="en-US" altLang="en-US" dirty="0"/>
              <a:t>Handled in different ways</a:t>
            </a:r>
          </a:p>
          <a:p>
            <a:pPr lvl="1"/>
            <a:r>
              <a:rPr lang="en-US" altLang="en-US" dirty="0"/>
              <a:t>Cases</a:t>
            </a:r>
          </a:p>
          <a:p>
            <a:pPr lvl="2"/>
            <a:r>
              <a:rPr lang="en-US" altLang="en-US" dirty="0"/>
              <a:t>Most search engines use case-insensitive search</a:t>
            </a:r>
          </a:p>
          <a:p>
            <a:r>
              <a:rPr lang="en-US" altLang="en-US" dirty="0"/>
              <a:t>Information extraction tasks</a:t>
            </a:r>
          </a:p>
          <a:p>
            <a:pPr lvl="1"/>
            <a:r>
              <a:rPr lang="en-US" dirty="0"/>
              <a:t>Identifying noun phrases, facts, events, people, places, and relationships</a:t>
            </a:r>
            <a:endParaRPr lang="en-US" alt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27-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89634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27.5 Inverted Indexing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Inverted index structure</a:t>
            </a:r>
          </a:p>
          <a:p>
            <a:pPr lvl="1"/>
            <a:r>
              <a:rPr lang="en-US" dirty="0"/>
              <a:t>Vocabulary information</a:t>
            </a:r>
          </a:p>
          <a:p>
            <a:pPr lvl="2"/>
            <a:r>
              <a:rPr lang="en-US" dirty="0"/>
              <a:t>Set of distinct query terms in the document set</a:t>
            </a:r>
          </a:p>
          <a:p>
            <a:pPr lvl="1"/>
            <a:r>
              <a:rPr lang="en-US" dirty="0"/>
              <a:t>Document information</a:t>
            </a:r>
          </a:p>
          <a:p>
            <a:pPr lvl="1"/>
            <a:r>
              <a:rPr lang="en-US" dirty="0"/>
              <a:t>Data structure that attaches distinct terms with a list of all documents that contain the term</a:t>
            </a:r>
            <a:endParaRPr lang="en-US" alt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27-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Inverted Indexing (cont’d.)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Construction of an inverted index</a:t>
            </a:r>
          </a:p>
          <a:p>
            <a:pPr lvl="1"/>
            <a:r>
              <a:rPr lang="en-US" dirty="0"/>
              <a:t>Break documents into vocabulary terms</a:t>
            </a:r>
          </a:p>
          <a:p>
            <a:pPr lvl="2"/>
            <a:r>
              <a:rPr lang="en-US" dirty="0"/>
              <a:t>Tokenizing, cleansing, removing stopwords, stemming, and/or using a thesaurus</a:t>
            </a:r>
          </a:p>
          <a:p>
            <a:pPr lvl="1"/>
            <a:r>
              <a:rPr lang="en-US" dirty="0"/>
              <a:t>Collect document statistics</a:t>
            </a:r>
          </a:p>
          <a:p>
            <a:pPr lvl="2"/>
            <a:r>
              <a:rPr lang="en-US" dirty="0"/>
              <a:t>Store statistics in document lookup table</a:t>
            </a:r>
          </a:p>
          <a:p>
            <a:pPr lvl="1"/>
            <a:r>
              <a:rPr lang="en-US" dirty="0"/>
              <a:t>Invert the document-term stream into a term-document stream</a:t>
            </a:r>
          </a:p>
          <a:p>
            <a:pPr lvl="2"/>
            <a:r>
              <a:rPr lang="en-US" dirty="0"/>
              <a:t>Add additional information such as term frequencies, term positions, and term weights</a:t>
            </a:r>
            <a:endParaRPr lang="en-US" alt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27-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49111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27- </a:t>
            </a:r>
            <a:fld id="{CBCCE3FE-FCB0-427A-BC32-764E10629896}" type="slidenum">
              <a:rPr lang="en-US" altLang="en-US" smtClean="0"/>
              <a:pPr>
                <a:defRPr/>
              </a:pPr>
              <a:t>29</a:t>
            </a:fld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695" y="228600"/>
            <a:ext cx="6343650" cy="5857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84120" y="6103031"/>
            <a:ext cx="411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27.4 Example of an inverted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8645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27.1 Information Retrieval (IR) Concepts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Information retrieval</a:t>
            </a:r>
          </a:p>
          <a:p>
            <a:pPr lvl="1"/>
            <a:r>
              <a:rPr lang="en-US" altLang="en-US" dirty="0"/>
              <a:t>Process of retrieving documents from a collection in response to a query (search request)</a:t>
            </a:r>
          </a:p>
          <a:p>
            <a:pPr lvl="1"/>
            <a:r>
              <a:rPr lang="en-US" altLang="en-US" dirty="0"/>
              <a:t>Deals mainly with unstructured data</a:t>
            </a:r>
          </a:p>
          <a:p>
            <a:pPr lvl="2"/>
            <a:r>
              <a:rPr lang="en-US" altLang="en-US" dirty="0"/>
              <a:t>Example: homebuying contract documents</a:t>
            </a:r>
          </a:p>
          <a:p>
            <a:r>
              <a:rPr lang="en-US" altLang="en-US" dirty="0"/>
              <a:t>Unstructured information</a:t>
            </a:r>
          </a:p>
          <a:p>
            <a:pPr lvl="1"/>
            <a:r>
              <a:rPr lang="en-US" altLang="en-US" dirty="0"/>
              <a:t>Does not have a well-defined formal model</a:t>
            </a:r>
          </a:p>
          <a:p>
            <a:pPr lvl="1"/>
            <a:r>
              <a:rPr lang="en-US" altLang="en-US" dirty="0"/>
              <a:t>Based on an understanding of natural language</a:t>
            </a:r>
          </a:p>
          <a:p>
            <a:pPr lvl="1"/>
            <a:r>
              <a:rPr lang="en-US" altLang="en-US" dirty="0"/>
              <a:t>Stored in a wide variety of standard formats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27-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Inverted Indexing (cont’d.)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Searching for relevant documents from an inverted index</a:t>
            </a:r>
          </a:p>
          <a:p>
            <a:pPr lvl="1"/>
            <a:r>
              <a:rPr lang="en-US" altLang="en-US" dirty="0"/>
              <a:t>Vocabulary search</a:t>
            </a:r>
          </a:p>
          <a:p>
            <a:pPr lvl="1"/>
            <a:r>
              <a:rPr lang="en-US" altLang="en-US" dirty="0"/>
              <a:t>Document information retrieval</a:t>
            </a:r>
          </a:p>
          <a:p>
            <a:pPr lvl="1"/>
            <a:r>
              <a:rPr lang="en-US" altLang="en-US" dirty="0"/>
              <a:t>Manipulation of retrieved information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27-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81892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Lucene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Lucene: open source indexing/search engine</a:t>
            </a:r>
          </a:p>
          <a:p>
            <a:pPr lvl="1"/>
            <a:r>
              <a:rPr lang="en-US" dirty="0"/>
              <a:t>Indexing is primary focus</a:t>
            </a:r>
          </a:p>
          <a:p>
            <a:r>
              <a:rPr lang="en-US" dirty="0"/>
              <a:t>Document composed of set of fields</a:t>
            </a:r>
          </a:p>
          <a:p>
            <a:pPr lvl="1"/>
            <a:r>
              <a:rPr lang="en-US" dirty="0"/>
              <a:t>Chunks of untokenized text</a:t>
            </a:r>
          </a:p>
          <a:p>
            <a:pPr lvl="1"/>
            <a:r>
              <a:rPr lang="en-US" dirty="0"/>
              <a:t>Series of processed lexical units called token streams</a:t>
            </a:r>
          </a:p>
          <a:p>
            <a:pPr lvl="2"/>
            <a:r>
              <a:rPr lang="en-US" dirty="0"/>
              <a:t>Created by tokenization and filtering algorithms</a:t>
            </a:r>
          </a:p>
          <a:p>
            <a:r>
              <a:rPr lang="en-US" dirty="0"/>
              <a:t>Highly-configurable search API</a:t>
            </a:r>
          </a:p>
          <a:p>
            <a:r>
              <a:rPr lang="en-US" dirty="0"/>
              <a:t>Ease of indexing large, unstructured document collections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27- </a:t>
            </a:r>
            <a:fld id="{2D4306B9-CFD7-4637-81D1-AA1B82412423}" type="slidenum">
              <a:rPr lang="en-US" altLang="en-US" smtClean="0"/>
              <a:pPr>
                <a:defRPr/>
              </a:pPr>
              <a:t>31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32076689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27.6 Evaluation Measures of Search Relevance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Topical relevance</a:t>
            </a:r>
          </a:p>
          <a:p>
            <a:pPr lvl="1"/>
            <a:r>
              <a:rPr lang="en-US" dirty="0"/>
              <a:t>Measures result topic match to query topic</a:t>
            </a:r>
          </a:p>
          <a:p>
            <a:r>
              <a:rPr lang="en-US" altLang="en-US" dirty="0"/>
              <a:t>User relevance</a:t>
            </a:r>
          </a:p>
          <a:p>
            <a:pPr lvl="1"/>
            <a:r>
              <a:rPr lang="en-US" altLang="en-US" dirty="0"/>
              <a:t>Describes ‘goodness’ of retrieved result with regard to user’s information need</a:t>
            </a:r>
          </a:p>
          <a:p>
            <a:r>
              <a:rPr lang="en-US" altLang="en-US" dirty="0"/>
              <a:t>Web information retrieval</a:t>
            </a:r>
          </a:p>
          <a:p>
            <a:pPr lvl="1"/>
            <a:r>
              <a:rPr lang="en-US" altLang="en-US" dirty="0"/>
              <a:t>No binary classification made for relevance or nonrelevance</a:t>
            </a:r>
          </a:p>
          <a:p>
            <a:pPr lvl="1"/>
            <a:r>
              <a:rPr lang="en-US" altLang="en-US" dirty="0"/>
              <a:t>Ranking of documents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27-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Evaluation Measures of Search Relevance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  <a:p>
            <a:pPr lvl="1"/>
            <a:r>
              <a:rPr lang="en-US" dirty="0"/>
              <a:t>Number of relevant documents retrieved by a search divided by the total number of actually relevant documents existing in the database</a:t>
            </a:r>
          </a:p>
          <a:p>
            <a:r>
              <a:rPr lang="en-US" dirty="0"/>
              <a:t>Precision</a:t>
            </a:r>
          </a:p>
          <a:p>
            <a:pPr lvl="1"/>
            <a:r>
              <a:rPr lang="en-US" dirty="0"/>
              <a:t>Number of relevant documents retrieved by a search divided by total number of documents retrieved by that search</a:t>
            </a:r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27-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60454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Retrieved Versus Relevant Search Results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39713" y="1600200"/>
            <a:ext cx="3875087" cy="4572000"/>
          </a:xfrm>
        </p:spPr>
        <p:txBody>
          <a:bodyPr/>
          <a:lstStyle/>
          <a:p>
            <a:r>
              <a:rPr lang="en-US" dirty="0"/>
              <a:t>TP: true positive</a:t>
            </a:r>
          </a:p>
          <a:p>
            <a:r>
              <a:rPr lang="en-US" dirty="0"/>
              <a:t>FP: false positive</a:t>
            </a:r>
          </a:p>
          <a:p>
            <a:r>
              <a:rPr lang="en-US" dirty="0"/>
              <a:t>TN: true negative</a:t>
            </a:r>
          </a:p>
          <a:p>
            <a:r>
              <a:rPr lang="en-US" dirty="0"/>
              <a:t>FN: false negative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27-</a:t>
            </a:r>
            <a:fld id="{AEE05831-3758-41FE-86C8-A42338BA7B7B}" type="slidenum">
              <a:rPr lang="en-US" altLang="en-US" smtClean="0"/>
              <a:pPr>
                <a:defRPr/>
              </a:pPr>
              <a:t>34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262" y="2028590"/>
            <a:ext cx="3752850" cy="32009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34262" y="5627610"/>
            <a:ext cx="50140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Figure 27.5 Retrieved versus relevant search results</a:t>
            </a:r>
          </a:p>
        </p:txBody>
      </p:sp>
    </p:spTree>
    <p:extLst>
      <p:ext uri="{BB962C8B-B14F-4D97-AF65-F5344CB8AC3E}">
        <p14:creationId xmlns:p14="http://schemas.microsoft.com/office/powerpoint/2010/main" val="2328053944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Evaluation Measures of Search Relevance (cont’d.)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39713" y="1600200"/>
            <a:ext cx="8218487" cy="4572000"/>
          </a:xfrm>
        </p:spPr>
        <p:txBody>
          <a:bodyPr/>
          <a:lstStyle/>
          <a:p>
            <a:r>
              <a:rPr lang="en-US" dirty="0"/>
              <a:t>Recall can be increased by presenting more results to the user</a:t>
            </a:r>
          </a:p>
          <a:p>
            <a:pPr lvl="1"/>
            <a:r>
              <a:rPr lang="en-US" dirty="0"/>
              <a:t>May decrease the precision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27-</a:t>
            </a:r>
            <a:fld id="{AEE05831-3758-41FE-86C8-A42338BA7B7B}" type="slidenum">
              <a:rPr lang="en-US" altLang="en-US" smtClean="0"/>
              <a:pPr>
                <a:defRPr/>
              </a:pPr>
              <a:t>35</a:t>
            </a:fld>
            <a:endParaRPr lang="en-CA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064959" y="6234388"/>
            <a:ext cx="50140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Table 27.2 Precision and recall for ranked retrieval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22" y="3093043"/>
            <a:ext cx="65913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4305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Evaluation Measures of Search Relevance (cont’d.)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39713" y="1600200"/>
            <a:ext cx="8218487" cy="4572000"/>
          </a:xfrm>
        </p:spPr>
        <p:txBody>
          <a:bodyPr/>
          <a:lstStyle/>
          <a:p>
            <a:r>
              <a:rPr lang="en-US" dirty="0"/>
              <a:t>Average precision</a:t>
            </a:r>
          </a:p>
          <a:p>
            <a:pPr lvl="1"/>
            <a:r>
              <a:rPr lang="en-US" dirty="0"/>
              <a:t>Computed based on the precision at each relevant document in the ranking</a:t>
            </a:r>
          </a:p>
          <a:p>
            <a:r>
              <a:rPr lang="en-US" dirty="0" smtClean="0"/>
              <a:t>Recall/precision </a:t>
            </a:r>
            <a:r>
              <a:rPr lang="en-US" dirty="0"/>
              <a:t>curve</a:t>
            </a:r>
          </a:p>
          <a:p>
            <a:pPr lvl="1"/>
            <a:r>
              <a:rPr lang="en-US" dirty="0"/>
              <a:t>Based on the recall and precision values at each rank position</a:t>
            </a:r>
          </a:p>
          <a:p>
            <a:pPr lvl="2"/>
            <a:r>
              <a:rPr lang="en-US" i="1" dirty="0"/>
              <a:t>x</a:t>
            </a:r>
            <a:r>
              <a:rPr lang="en-US" dirty="0"/>
              <a:t>-axis is recall and </a:t>
            </a:r>
            <a:r>
              <a:rPr lang="en-US" i="1" dirty="0"/>
              <a:t>y</a:t>
            </a:r>
            <a:r>
              <a:rPr lang="en-US" dirty="0"/>
              <a:t>-axis is precision</a:t>
            </a:r>
          </a:p>
          <a:p>
            <a:r>
              <a:rPr lang="en-US" dirty="0"/>
              <a:t>F-score</a:t>
            </a:r>
          </a:p>
          <a:p>
            <a:pPr lvl="1"/>
            <a:r>
              <a:rPr lang="en-US" dirty="0"/>
              <a:t>Harmonic mean of the precision (</a:t>
            </a:r>
            <a:r>
              <a:rPr lang="en-US" i="1" dirty="0"/>
              <a:t>p</a:t>
            </a:r>
            <a:r>
              <a:rPr lang="en-US" dirty="0"/>
              <a:t>) and recall (</a:t>
            </a:r>
            <a:r>
              <a:rPr lang="en-US" i="1" dirty="0"/>
              <a:t>r</a:t>
            </a:r>
            <a:r>
              <a:rPr lang="en-US" dirty="0"/>
              <a:t>) values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27-</a:t>
            </a:r>
            <a:fld id="{AEE05831-3758-41FE-86C8-A42338BA7B7B}" type="slidenum">
              <a:rPr lang="en-US" altLang="en-US" smtClean="0"/>
              <a:pPr>
                <a:defRPr/>
              </a:pPr>
              <a:t>36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75618268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27.7 Web Search and Analysis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engines must crawl and index Web sites and document collections</a:t>
            </a:r>
          </a:p>
          <a:p>
            <a:pPr lvl="1"/>
            <a:r>
              <a:rPr lang="en-US" altLang="en-US" dirty="0"/>
              <a:t>Regularly update indexes</a:t>
            </a:r>
          </a:p>
          <a:p>
            <a:pPr lvl="1"/>
            <a:r>
              <a:rPr lang="en-US" altLang="en-US" dirty="0"/>
              <a:t>Link analysis used to identify page importance</a:t>
            </a:r>
          </a:p>
          <a:p>
            <a:r>
              <a:rPr lang="en-US" altLang="en-US" dirty="0"/>
              <a:t>Vertical search engines</a:t>
            </a:r>
          </a:p>
          <a:p>
            <a:pPr lvl="1"/>
            <a:r>
              <a:rPr lang="en-US" dirty="0"/>
              <a:t>Customized topic-specific search engines that crawl and index a specific collection of documents on the Web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27-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789210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Search and Analysis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Metasearch engines</a:t>
            </a:r>
          </a:p>
          <a:p>
            <a:pPr lvl="1"/>
            <a:r>
              <a:rPr lang="en-US" altLang="en-US" dirty="0"/>
              <a:t>Query different search engines simultaneously and aggregate information</a:t>
            </a:r>
          </a:p>
          <a:p>
            <a:r>
              <a:rPr lang="en-US" altLang="en-US" dirty="0"/>
              <a:t>Digital libraries</a:t>
            </a:r>
          </a:p>
          <a:p>
            <a:pPr lvl="1"/>
            <a:r>
              <a:rPr lang="en-US" dirty="0"/>
              <a:t>Collections of electronic resources and services for the delivery of materials in a variety of formats</a:t>
            </a:r>
          </a:p>
          <a:p>
            <a:r>
              <a:rPr lang="en-US" altLang="en-US" dirty="0"/>
              <a:t>Web analysis</a:t>
            </a:r>
          </a:p>
          <a:p>
            <a:pPr lvl="1"/>
            <a:r>
              <a:rPr lang="en-US" dirty="0"/>
              <a:t>Applies data analysis techniques to discover and analyze useful information from the Web</a:t>
            </a:r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27-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72658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Search and Analysis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Goals of Web analysis</a:t>
            </a:r>
          </a:p>
          <a:p>
            <a:pPr lvl="1"/>
            <a:r>
              <a:rPr lang="en-US" altLang="en-US" dirty="0"/>
              <a:t>Finding relevant information</a:t>
            </a:r>
          </a:p>
          <a:p>
            <a:pPr lvl="1"/>
            <a:r>
              <a:rPr lang="en-US" altLang="en-US" dirty="0"/>
              <a:t>Personalization of the information</a:t>
            </a:r>
          </a:p>
          <a:p>
            <a:pPr lvl="1"/>
            <a:r>
              <a:rPr lang="en-US" altLang="en-US" dirty="0"/>
              <a:t>Finding information of social value</a:t>
            </a:r>
          </a:p>
          <a:p>
            <a:r>
              <a:rPr lang="en-US" altLang="en-US" dirty="0"/>
              <a:t>Categories of Web analysis</a:t>
            </a:r>
          </a:p>
          <a:p>
            <a:pPr lvl="1"/>
            <a:r>
              <a:rPr lang="en-US" altLang="en-US" dirty="0"/>
              <a:t>Web structure analysis</a:t>
            </a:r>
          </a:p>
          <a:p>
            <a:pPr lvl="1"/>
            <a:r>
              <a:rPr lang="en-US" altLang="en-US" dirty="0"/>
              <a:t>Web content analysis</a:t>
            </a:r>
          </a:p>
          <a:p>
            <a:pPr lvl="1"/>
            <a:r>
              <a:rPr lang="en-US" altLang="en-US" dirty="0"/>
              <a:t>Web usage analysis</a:t>
            </a:r>
          </a:p>
          <a:p>
            <a:pPr lvl="1"/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27-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31996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Information Retrieval (IR)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Information retrieval field predates database field</a:t>
            </a:r>
          </a:p>
          <a:p>
            <a:pPr lvl="1"/>
            <a:r>
              <a:rPr lang="en-US" altLang="en-US" dirty="0"/>
              <a:t>Academic programs in Library and Information Science </a:t>
            </a:r>
          </a:p>
          <a:p>
            <a:r>
              <a:rPr lang="en-US" altLang="en-US" dirty="0"/>
              <a:t>RDBMS vendors providing new capabilities to support various data types</a:t>
            </a:r>
          </a:p>
          <a:p>
            <a:pPr lvl="1"/>
            <a:r>
              <a:rPr lang="en-US" altLang="en-US" dirty="0"/>
              <a:t>Extended RDBMSs or object-relational database management systems</a:t>
            </a:r>
          </a:p>
          <a:p>
            <a:r>
              <a:rPr lang="en-US" altLang="en-US" dirty="0"/>
              <a:t>User’s information need expressed as free-form search request</a:t>
            </a:r>
          </a:p>
          <a:p>
            <a:pPr lvl="1"/>
            <a:r>
              <a:rPr lang="en-US" altLang="en-US" dirty="0"/>
              <a:t>Keyword search query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27-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953433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Search and Analysis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Web structure analysis</a:t>
            </a:r>
          </a:p>
          <a:p>
            <a:pPr lvl="1"/>
            <a:r>
              <a:rPr lang="en-US" altLang="en-US" dirty="0"/>
              <a:t>Hyperlink</a:t>
            </a:r>
          </a:p>
          <a:p>
            <a:pPr lvl="1"/>
            <a:r>
              <a:rPr lang="en-US" altLang="en-US" dirty="0"/>
              <a:t>Destination page</a:t>
            </a:r>
          </a:p>
          <a:p>
            <a:pPr lvl="1"/>
            <a:r>
              <a:rPr lang="en-US" altLang="en-US" dirty="0"/>
              <a:t>Anchor text</a:t>
            </a:r>
          </a:p>
          <a:p>
            <a:pPr lvl="1"/>
            <a:r>
              <a:rPr lang="en-US" altLang="en-US" dirty="0"/>
              <a:t>Hub</a:t>
            </a:r>
          </a:p>
          <a:p>
            <a:pPr lvl="1"/>
            <a:r>
              <a:rPr lang="en-US" altLang="en-US" dirty="0"/>
              <a:t>Authority</a:t>
            </a:r>
          </a:p>
          <a:p>
            <a:r>
              <a:rPr lang="en-US" altLang="en-US" dirty="0"/>
              <a:t>PageRank ranking algorithm</a:t>
            </a:r>
          </a:p>
          <a:p>
            <a:pPr lvl="1"/>
            <a:r>
              <a:rPr lang="en-US" altLang="en-US" dirty="0"/>
              <a:t>Used by Google</a:t>
            </a:r>
          </a:p>
          <a:p>
            <a:pPr lvl="1"/>
            <a:r>
              <a:rPr lang="en-US" altLang="en-US" dirty="0"/>
              <a:t>Analyzes forward links and backlinks</a:t>
            </a:r>
          </a:p>
          <a:p>
            <a:pPr lvl="2"/>
            <a:r>
              <a:rPr lang="en-US" altLang="en-US" dirty="0"/>
              <a:t>Highly linked pages are more important</a:t>
            </a:r>
          </a:p>
          <a:p>
            <a:pPr lvl="1"/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27-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64815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Search and Analysis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Web content analysis tasks</a:t>
            </a:r>
          </a:p>
          <a:p>
            <a:pPr lvl="1"/>
            <a:r>
              <a:rPr lang="en-US" altLang="en-US" dirty="0"/>
              <a:t>Structured data extraction</a:t>
            </a:r>
          </a:p>
          <a:p>
            <a:pPr lvl="2"/>
            <a:r>
              <a:rPr lang="en-US" altLang="en-US" dirty="0"/>
              <a:t>Wrapper</a:t>
            </a:r>
          </a:p>
          <a:p>
            <a:pPr lvl="1"/>
            <a:r>
              <a:rPr lang="en-US" altLang="en-US" dirty="0"/>
              <a:t>Web information integration</a:t>
            </a:r>
          </a:p>
          <a:p>
            <a:pPr lvl="2"/>
            <a:r>
              <a:rPr lang="en-US" altLang="en-US" dirty="0"/>
              <a:t>Web query interface integration</a:t>
            </a:r>
          </a:p>
          <a:p>
            <a:pPr lvl="2"/>
            <a:r>
              <a:rPr lang="en-US" altLang="en-US" dirty="0"/>
              <a:t>Schema matching</a:t>
            </a:r>
          </a:p>
          <a:p>
            <a:pPr lvl="2"/>
            <a:r>
              <a:rPr lang="en-US" altLang="en-US" dirty="0"/>
              <a:t>Ontology-based information integration</a:t>
            </a:r>
          </a:p>
          <a:p>
            <a:pPr lvl="1"/>
            <a:r>
              <a:rPr lang="en-US" altLang="en-US" dirty="0"/>
              <a:t>Building concept hierarchies</a:t>
            </a:r>
          </a:p>
          <a:p>
            <a:pPr lvl="1"/>
            <a:r>
              <a:rPr lang="en-US" altLang="en-US" dirty="0"/>
              <a:t>Segmenting web pages and detecting noise</a:t>
            </a:r>
          </a:p>
          <a:p>
            <a:pPr lvl="1"/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27-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27723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Search and Analysis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Approaches to Web content analysis</a:t>
            </a:r>
          </a:p>
          <a:p>
            <a:pPr lvl="1"/>
            <a:r>
              <a:rPr lang="en-US" altLang="en-US" dirty="0"/>
              <a:t>Agent-based</a:t>
            </a:r>
          </a:p>
          <a:p>
            <a:pPr lvl="2"/>
            <a:r>
              <a:rPr lang="en-US" altLang="en-US" dirty="0"/>
              <a:t>Intelligent Web agents</a:t>
            </a:r>
          </a:p>
          <a:p>
            <a:pPr lvl="2"/>
            <a:r>
              <a:rPr lang="en-US" altLang="en-US" dirty="0"/>
              <a:t>Personalized Web agents</a:t>
            </a:r>
          </a:p>
          <a:p>
            <a:pPr lvl="2"/>
            <a:r>
              <a:rPr lang="en-US" altLang="en-US" dirty="0"/>
              <a:t>Information filtering/categorization</a:t>
            </a:r>
          </a:p>
          <a:p>
            <a:pPr lvl="1"/>
            <a:r>
              <a:rPr lang="en-US" altLang="en-US" dirty="0"/>
              <a:t>Database-based</a:t>
            </a:r>
          </a:p>
          <a:p>
            <a:pPr lvl="2"/>
            <a:r>
              <a:rPr lang="en-US" altLang="en-US" dirty="0"/>
              <a:t>Attempts to organize a Web site as a database</a:t>
            </a:r>
          </a:p>
          <a:p>
            <a:pPr lvl="2"/>
            <a:r>
              <a:rPr lang="en-US" altLang="en-US" dirty="0"/>
              <a:t>Object Exchange Model</a:t>
            </a:r>
          </a:p>
          <a:p>
            <a:pPr lvl="2"/>
            <a:r>
              <a:rPr lang="en-US" altLang="en-US" dirty="0"/>
              <a:t>Multilevel database</a:t>
            </a:r>
          </a:p>
          <a:p>
            <a:pPr lvl="2"/>
            <a:r>
              <a:rPr lang="en-US" altLang="en-US" dirty="0"/>
              <a:t>Web query system</a:t>
            </a:r>
          </a:p>
          <a:p>
            <a:pPr lvl="1"/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27-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77536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Search and Analysis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Web usage analysis attempts to discover usage patterns from Web data</a:t>
            </a:r>
          </a:p>
          <a:p>
            <a:pPr lvl="1"/>
            <a:r>
              <a:rPr lang="en-US" altLang="en-US" dirty="0"/>
              <a:t>Preprocessing</a:t>
            </a:r>
          </a:p>
          <a:p>
            <a:pPr lvl="2"/>
            <a:r>
              <a:rPr lang="en-US" altLang="en-US" dirty="0"/>
              <a:t>Usage, content, structure</a:t>
            </a:r>
          </a:p>
          <a:p>
            <a:pPr lvl="1"/>
            <a:r>
              <a:rPr lang="en-US" altLang="en-US" dirty="0"/>
              <a:t>Pattern discovery</a:t>
            </a:r>
          </a:p>
          <a:p>
            <a:pPr lvl="2"/>
            <a:r>
              <a:rPr lang="en-US" altLang="en-US" dirty="0"/>
              <a:t>Statistical analysis, association rules, clustering, classification, sequential patterns, dependency modeling</a:t>
            </a:r>
          </a:p>
          <a:p>
            <a:pPr lvl="1"/>
            <a:r>
              <a:rPr lang="en-US" altLang="en-US" dirty="0"/>
              <a:t>Pattern analysis</a:t>
            </a:r>
          </a:p>
          <a:p>
            <a:pPr lvl="2"/>
            <a:r>
              <a:rPr lang="en-US" altLang="en-US" dirty="0"/>
              <a:t>Filter out patterns not of interest</a:t>
            </a:r>
          </a:p>
          <a:p>
            <a:pPr lvl="1"/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27-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344791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Search and Analysis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Practical applications of Web analysis</a:t>
            </a:r>
          </a:p>
          <a:p>
            <a:pPr lvl="1"/>
            <a:r>
              <a:rPr lang="en-US" altLang="en-US" dirty="0"/>
              <a:t>Web analytics</a:t>
            </a:r>
          </a:p>
          <a:p>
            <a:pPr lvl="2"/>
            <a:r>
              <a:rPr lang="en-US" dirty="0"/>
              <a:t>Understand and optimize the performance of Web usage</a:t>
            </a:r>
            <a:endParaRPr lang="en-US" altLang="en-US" dirty="0"/>
          </a:p>
          <a:p>
            <a:pPr lvl="1"/>
            <a:r>
              <a:rPr lang="en-US" altLang="en-US" dirty="0"/>
              <a:t>Web spamming</a:t>
            </a:r>
          </a:p>
          <a:p>
            <a:pPr lvl="2"/>
            <a:r>
              <a:rPr lang="en-US" dirty="0"/>
              <a:t>Deliberate activity to promote a page by manipulating search engine results</a:t>
            </a:r>
            <a:endParaRPr lang="en-US" altLang="en-US" dirty="0"/>
          </a:p>
          <a:p>
            <a:pPr lvl="1"/>
            <a:r>
              <a:rPr lang="en-US" altLang="en-US" dirty="0"/>
              <a:t>Web security</a:t>
            </a:r>
          </a:p>
          <a:p>
            <a:pPr lvl="2"/>
            <a:r>
              <a:rPr lang="en-US" altLang="en-US" dirty="0"/>
              <a:t>Allow design of more robust Web sites</a:t>
            </a:r>
          </a:p>
          <a:p>
            <a:pPr lvl="1"/>
            <a:r>
              <a:rPr lang="en-US" altLang="en-US" dirty="0"/>
              <a:t>Web crawlers</a:t>
            </a:r>
          </a:p>
          <a:p>
            <a:pPr lvl="1"/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27-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309361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27.8 Trends in Information Retrieval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Faceted search</a:t>
            </a:r>
          </a:p>
          <a:p>
            <a:pPr lvl="1"/>
            <a:r>
              <a:rPr lang="en-US" altLang="en-US" dirty="0"/>
              <a:t>Classifying content</a:t>
            </a:r>
          </a:p>
          <a:p>
            <a:r>
              <a:rPr lang="en-US" altLang="en-US" dirty="0"/>
              <a:t>Social search</a:t>
            </a:r>
          </a:p>
          <a:p>
            <a:pPr lvl="1"/>
            <a:r>
              <a:rPr lang="en-US" altLang="en-US" dirty="0"/>
              <a:t>Collaborative social search</a:t>
            </a:r>
          </a:p>
          <a:p>
            <a:r>
              <a:rPr lang="en-US" altLang="en-US" dirty="0"/>
              <a:t>Conversational information access</a:t>
            </a:r>
          </a:p>
          <a:p>
            <a:pPr lvl="1"/>
            <a:r>
              <a:rPr lang="en-US" altLang="en-US" dirty="0"/>
              <a:t>Intelligent agents perform intent extraction to provide information relevant to a conversation</a:t>
            </a:r>
          </a:p>
          <a:p>
            <a:r>
              <a:rPr lang="en-US" altLang="en-US" dirty="0"/>
              <a:t>Probabilistic topic modeling</a:t>
            </a:r>
          </a:p>
          <a:p>
            <a:pPr lvl="1"/>
            <a:r>
              <a:rPr lang="en-US" dirty="0"/>
              <a:t>Automatically organize large collections of documents into relevant themes</a:t>
            </a:r>
            <a:endParaRPr lang="en-US" alt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27-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168948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Trends in Information Retrieval (cont’d.)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27-</a:t>
            </a:r>
            <a:fld id="{AEE05831-3758-41FE-86C8-A42338BA7B7B}" type="slidenum">
              <a:rPr lang="en-US" altLang="en-US" smtClean="0"/>
              <a:pPr>
                <a:defRPr/>
              </a:pPr>
              <a:t>46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081212"/>
            <a:ext cx="6096828" cy="32190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6732" y="5681246"/>
            <a:ext cx="510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27.6 A document D and its topic proportions</a:t>
            </a:r>
          </a:p>
        </p:txBody>
      </p:sp>
    </p:spTree>
    <p:extLst>
      <p:ext uri="{BB962C8B-B14F-4D97-AF65-F5344CB8AC3E}">
        <p14:creationId xmlns:p14="http://schemas.microsoft.com/office/powerpoint/2010/main" val="1602620570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Trends in Information Retrieval (cont’d.)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Question-answering systems</a:t>
            </a:r>
          </a:p>
          <a:p>
            <a:pPr lvl="1"/>
            <a:r>
              <a:rPr lang="en-US" altLang="en-US" dirty="0"/>
              <a:t>Factoid questions</a:t>
            </a:r>
          </a:p>
          <a:p>
            <a:pPr lvl="1"/>
            <a:r>
              <a:rPr lang="en-US" altLang="en-US" dirty="0"/>
              <a:t>List questions</a:t>
            </a:r>
          </a:p>
          <a:p>
            <a:pPr lvl="1"/>
            <a:r>
              <a:rPr lang="en-US" altLang="en-US" dirty="0"/>
              <a:t>Definition questions</a:t>
            </a:r>
          </a:p>
          <a:p>
            <a:pPr lvl="1"/>
            <a:r>
              <a:rPr lang="en-US" altLang="en-US" dirty="0"/>
              <a:t>Opinion questions</a:t>
            </a:r>
          </a:p>
          <a:p>
            <a:pPr lvl="1"/>
            <a:r>
              <a:rPr lang="en-US" altLang="en-US" dirty="0"/>
              <a:t>Composed of question analysis, query generation, search, candidate answer generation, and answer scoring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27-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160421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27.9 Summary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Information retrieval mainly targeted at unstructured data</a:t>
            </a:r>
          </a:p>
          <a:p>
            <a:r>
              <a:rPr lang="en-US" altLang="en-US" dirty="0"/>
              <a:t>Query and browsing modes of interaction</a:t>
            </a:r>
          </a:p>
          <a:p>
            <a:r>
              <a:rPr lang="en-US" altLang="en-US" dirty="0"/>
              <a:t>Retrieval models</a:t>
            </a:r>
          </a:p>
          <a:p>
            <a:pPr lvl="1"/>
            <a:r>
              <a:rPr lang="en-US" altLang="en-US" dirty="0"/>
              <a:t>Boolean, vector space, probabilistic, and semantic</a:t>
            </a:r>
          </a:p>
          <a:p>
            <a:r>
              <a:rPr lang="en-US" altLang="en-US" dirty="0"/>
              <a:t>Text preprocessing</a:t>
            </a:r>
          </a:p>
          <a:p>
            <a:r>
              <a:rPr lang="en-US" altLang="en-US" dirty="0"/>
              <a:t>Web search</a:t>
            </a:r>
          </a:p>
          <a:p>
            <a:r>
              <a:rPr lang="en-US" altLang="en-US" dirty="0"/>
              <a:t>Web ranking</a:t>
            </a:r>
          </a:p>
          <a:p>
            <a:r>
              <a:rPr lang="en-US" altLang="en-US" dirty="0"/>
              <a:t>Trends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27-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3930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Information Retrieval (IR)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Characterizing an IR system</a:t>
            </a:r>
          </a:p>
          <a:p>
            <a:pPr lvl="1"/>
            <a:r>
              <a:rPr lang="en-US" altLang="en-US" dirty="0"/>
              <a:t>Types of users</a:t>
            </a:r>
          </a:p>
          <a:p>
            <a:pPr lvl="2"/>
            <a:r>
              <a:rPr lang="en-US" altLang="en-US" dirty="0"/>
              <a:t>Expert</a:t>
            </a:r>
          </a:p>
          <a:p>
            <a:pPr lvl="2"/>
            <a:r>
              <a:rPr lang="en-US" altLang="en-US" dirty="0"/>
              <a:t>Layperson</a:t>
            </a:r>
          </a:p>
          <a:p>
            <a:pPr lvl="1"/>
            <a:r>
              <a:rPr lang="en-US" altLang="en-US" dirty="0"/>
              <a:t>Types of data</a:t>
            </a:r>
          </a:p>
          <a:p>
            <a:pPr lvl="2"/>
            <a:r>
              <a:rPr lang="en-US" altLang="en-US" dirty="0"/>
              <a:t>Domain-specific</a:t>
            </a:r>
          </a:p>
          <a:p>
            <a:pPr lvl="1"/>
            <a:r>
              <a:rPr lang="en-US" altLang="en-US" dirty="0"/>
              <a:t>Types of information needs</a:t>
            </a:r>
          </a:p>
          <a:p>
            <a:pPr lvl="2"/>
            <a:r>
              <a:rPr lang="en-US" altLang="en-US" dirty="0"/>
              <a:t>Navigational search</a:t>
            </a:r>
          </a:p>
          <a:p>
            <a:pPr lvl="2"/>
            <a:r>
              <a:rPr lang="en-US" altLang="en-US" dirty="0"/>
              <a:t>Informational search</a:t>
            </a:r>
          </a:p>
          <a:p>
            <a:pPr lvl="2"/>
            <a:r>
              <a:rPr lang="en-US" altLang="en-US" dirty="0"/>
              <a:t>Transactional search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27-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91432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Information Retrieval (IR)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Enterprise search systems</a:t>
            </a:r>
          </a:p>
          <a:p>
            <a:pPr lvl="1"/>
            <a:r>
              <a:rPr lang="en-US" altLang="en-US" dirty="0"/>
              <a:t>Limited to an intranet</a:t>
            </a:r>
          </a:p>
          <a:p>
            <a:r>
              <a:rPr lang="en-US" altLang="en-US" dirty="0"/>
              <a:t>Desktop search engines</a:t>
            </a:r>
          </a:p>
          <a:p>
            <a:pPr lvl="1"/>
            <a:r>
              <a:rPr lang="en-US" altLang="en-US" dirty="0"/>
              <a:t>Searches an individual computer system</a:t>
            </a:r>
          </a:p>
          <a:p>
            <a:r>
              <a:rPr lang="en-US" altLang="en-US" dirty="0"/>
              <a:t>Databases have fixed schemas</a:t>
            </a:r>
          </a:p>
          <a:p>
            <a:pPr lvl="1"/>
            <a:r>
              <a:rPr lang="en-US" altLang="en-US" dirty="0"/>
              <a:t>IR system has no fixed data model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27-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2358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Databases and IR Systems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27-</a:t>
            </a:r>
            <a:fld id="{AEE05831-3758-41FE-86C8-A42338BA7B7B}" type="slidenum">
              <a:rPr lang="en-US" altLang="en-US" smtClean="0"/>
              <a:pPr>
                <a:defRPr/>
              </a:pPr>
              <a:t>7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33600"/>
            <a:ext cx="8224837" cy="2874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0" y="5867400"/>
            <a:ext cx="5236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Table 27.1 A comparison of databases and IR systems</a:t>
            </a:r>
          </a:p>
        </p:txBody>
      </p:sp>
    </p:spTree>
    <p:extLst>
      <p:ext uri="{BB962C8B-B14F-4D97-AF65-F5344CB8AC3E}">
        <p14:creationId xmlns:p14="http://schemas.microsoft.com/office/powerpoint/2010/main" val="137431185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Brief History of IR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Stone tablets and papyrus scrolls</a:t>
            </a:r>
          </a:p>
          <a:p>
            <a:r>
              <a:rPr lang="en-US" altLang="en-US" dirty="0"/>
              <a:t>Printing press</a:t>
            </a:r>
          </a:p>
          <a:p>
            <a:r>
              <a:rPr lang="en-US" altLang="en-US" dirty="0"/>
              <a:t>Public libraries</a:t>
            </a:r>
          </a:p>
          <a:p>
            <a:r>
              <a:rPr lang="en-US" altLang="en-US" dirty="0"/>
              <a:t>Computers and automated storage systems</a:t>
            </a:r>
          </a:p>
          <a:p>
            <a:pPr lvl="1"/>
            <a:r>
              <a:rPr lang="en-US" altLang="en-US" dirty="0"/>
              <a:t>Inverted file organization based on keywords and their weights as indexing method</a:t>
            </a:r>
          </a:p>
          <a:p>
            <a:r>
              <a:rPr lang="en-US" altLang="en-US" dirty="0"/>
              <a:t>Search engine</a:t>
            </a:r>
          </a:p>
          <a:p>
            <a:r>
              <a:rPr lang="en-US" altLang="en-US" dirty="0"/>
              <a:t>Crawler</a:t>
            </a:r>
          </a:p>
          <a:p>
            <a:r>
              <a:rPr lang="en-US" altLang="en-US" dirty="0"/>
              <a:t>Challenge: provide high quality, pertinent, timely information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27-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50652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of Interactions in IR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modes of interaction</a:t>
            </a:r>
          </a:p>
          <a:p>
            <a:pPr lvl="1"/>
            <a:r>
              <a:rPr lang="en-US" dirty="0"/>
              <a:t>Retrieval</a:t>
            </a:r>
          </a:p>
          <a:p>
            <a:pPr lvl="2"/>
            <a:r>
              <a:rPr lang="en-US" dirty="0"/>
              <a:t>Extract relevant information from document repository</a:t>
            </a:r>
          </a:p>
          <a:p>
            <a:pPr lvl="1"/>
            <a:r>
              <a:rPr lang="en-US" dirty="0"/>
              <a:t>Browsing</a:t>
            </a:r>
          </a:p>
          <a:p>
            <a:pPr lvl="2"/>
            <a:r>
              <a:rPr lang="en-US" dirty="0"/>
              <a:t>Exploratory activity based on user’s assessment of relevance</a:t>
            </a:r>
          </a:p>
          <a:p>
            <a:r>
              <a:rPr lang="en-US" dirty="0"/>
              <a:t>Web search combines both interaction modes</a:t>
            </a:r>
          </a:p>
          <a:p>
            <a:pPr lvl="1"/>
            <a:r>
              <a:rPr lang="en-US" dirty="0"/>
              <a:t>Rank of a web page measures its relevance to query that generated the result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27- </a:t>
            </a:r>
            <a:fld id="{2D4306B9-CFD7-4637-81D1-AA1B82412423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45215820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3250</TotalTime>
  <Words>1998</Words>
  <Application>Microsoft Office PowerPoint</Application>
  <PresentationFormat>Letter Paper (8.5x11 in)</PresentationFormat>
  <Paragraphs>374</Paragraphs>
  <Slides>48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Blends</vt:lpstr>
      <vt:lpstr>PowerPoint Presentation</vt:lpstr>
      <vt:lpstr>PowerPoint Presentation</vt:lpstr>
      <vt:lpstr>27.1 Information Retrieval (IR) Concepts</vt:lpstr>
      <vt:lpstr>Information Retrieval (IR) Concepts (cont’d.)</vt:lpstr>
      <vt:lpstr>Information Retrieval (IR) Concepts (cont’d.)</vt:lpstr>
      <vt:lpstr>Information Retrieval (IR) Concepts (cont’d.)</vt:lpstr>
      <vt:lpstr>Comparing Databases and IR Systems</vt:lpstr>
      <vt:lpstr>A Brief History of IR</vt:lpstr>
      <vt:lpstr>Modes of Interactions in IR Systems</vt:lpstr>
      <vt:lpstr>Generic IR Pipeline</vt:lpstr>
      <vt:lpstr>Generic IR Pipeline (cont’d.)</vt:lpstr>
      <vt:lpstr>PowerPoint Presentation</vt:lpstr>
      <vt:lpstr>PowerPoint Presentation</vt:lpstr>
      <vt:lpstr>27.2 Retrieval Models</vt:lpstr>
      <vt:lpstr>Retrieval Models (cont’d.)</vt:lpstr>
      <vt:lpstr>Retrieval Models (cont’d.)</vt:lpstr>
      <vt:lpstr>Retrieval Models (cont’d.)</vt:lpstr>
      <vt:lpstr>Retrieval Models (cont’d.)</vt:lpstr>
      <vt:lpstr>27.3 Types of Queries in IR Systems</vt:lpstr>
      <vt:lpstr>Types of Queries in IR Systems (cont’d.)</vt:lpstr>
      <vt:lpstr>Types of Queries in IR Systems (cont’d.)</vt:lpstr>
      <vt:lpstr>Types of Queries in IR Systems (cont’d.)</vt:lpstr>
      <vt:lpstr>27.4 Text Preprocessing</vt:lpstr>
      <vt:lpstr>Text Preprocessing (cont’d.)</vt:lpstr>
      <vt:lpstr>PowerPoint Presentation</vt:lpstr>
      <vt:lpstr>Text Preprocessing (cont’d.)</vt:lpstr>
      <vt:lpstr>27.5 Inverted Indexing</vt:lpstr>
      <vt:lpstr>Inverted Indexing (cont’d.)</vt:lpstr>
      <vt:lpstr>PowerPoint Presentation</vt:lpstr>
      <vt:lpstr>Inverted Indexing (cont’d.)</vt:lpstr>
      <vt:lpstr>Introduction to Lucene</vt:lpstr>
      <vt:lpstr>27.6 Evaluation Measures of Search Relevance</vt:lpstr>
      <vt:lpstr>Evaluation Measures of Search Relevance (cont’d.)</vt:lpstr>
      <vt:lpstr>Retrieved Versus Relevant Search Results</vt:lpstr>
      <vt:lpstr>Evaluation Measures of Search Relevance (cont’d.)</vt:lpstr>
      <vt:lpstr>Evaluation Measures of Search Relevance (cont’d.)</vt:lpstr>
      <vt:lpstr>27.7 Web Search and Analysis</vt:lpstr>
      <vt:lpstr>Web Search and Analysis (cont’d.)</vt:lpstr>
      <vt:lpstr>Web Search and Analysis (cont’d.)</vt:lpstr>
      <vt:lpstr>Web Search and Analysis (cont’d.)</vt:lpstr>
      <vt:lpstr>Web Search and Analysis (cont’d.)</vt:lpstr>
      <vt:lpstr>Web Search and Analysis (cont’d.)</vt:lpstr>
      <vt:lpstr>Web Search and Analysis (cont’d.)</vt:lpstr>
      <vt:lpstr>Web Search and Analysis (cont’d.)</vt:lpstr>
      <vt:lpstr>27.8 Trends in Information Retrieval</vt:lpstr>
      <vt:lpstr>Trends in Information Retrieval (cont’d.)</vt:lpstr>
      <vt:lpstr>Trends in Information Retrieval (cont’d.)</vt:lpstr>
      <vt:lpstr>27.9 Summary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/>
  <cp:keywords/>
  <dc:description/>
  <cp:lastModifiedBy>PaulRefurb</cp:lastModifiedBy>
  <cp:revision>299</cp:revision>
  <cp:lastPrinted>2001-11-04T00:51:13Z</cp:lastPrinted>
  <dcterms:created xsi:type="dcterms:W3CDTF">2005-02-25T19:46:41Z</dcterms:created>
  <dcterms:modified xsi:type="dcterms:W3CDTF">2017-04-07T14:25:33Z</dcterms:modified>
  <cp:category/>
</cp:coreProperties>
</file>