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8"/>
  </p:notesMasterIdLst>
  <p:handoutMasterIdLst>
    <p:handoutMasterId r:id="rId49"/>
  </p:handoutMasterIdLst>
  <p:sldIdLst>
    <p:sldId id="439" r:id="rId2"/>
    <p:sldId id="403" r:id="rId3"/>
    <p:sldId id="413" r:id="rId4"/>
    <p:sldId id="512" r:id="rId5"/>
    <p:sldId id="513" r:id="rId6"/>
    <p:sldId id="514" r:id="rId7"/>
    <p:sldId id="515" r:id="rId8"/>
    <p:sldId id="516" r:id="rId9"/>
    <p:sldId id="517" r:id="rId10"/>
    <p:sldId id="518" r:id="rId11"/>
    <p:sldId id="519" r:id="rId12"/>
    <p:sldId id="520" r:id="rId13"/>
    <p:sldId id="509" r:id="rId14"/>
    <p:sldId id="521" r:id="rId15"/>
    <p:sldId id="522" r:id="rId16"/>
    <p:sldId id="523" r:id="rId17"/>
    <p:sldId id="524" r:id="rId18"/>
    <p:sldId id="406" r:id="rId19"/>
    <p:sldId id="526" r:id="rId20"/>
    <p:sldId id="525" r:id="rId21"/>
    <p:sldId id="527" r:id="rId22"/>
    <p:sldId id="528" r:id="rId23"/>
    <p:sldId id="529" r:id="rId24"/>
    <p:sldId id="530" r:id="rId25"/>
    <p:sldId id="531" r:id="rId26"/>
    <p:sldId id="483" r:id="rId27"/>
    <p:sldId id="532" r:id="rId28"/>
    <p:sldId id="533" r:id="rId29"/>
    <p:sldId id="534" r:id="rId30"/>
    <p:sldId id="535" r:id="rId31"/>
    <p:sldId id="408" r:id="rId32"/>
    <p:sldId id="536" r:id="rId33"/>
    <p:sldId id="409" r:id="rId34"/>
    <p:sldId id="537" r:id="rId35"/>
    <p:sldId id="507" r:id="rId36"/>
    <p:sldId id="538" r:id="rId37"/>
    <p:sldId id="539" r:id="rId38"/>
    <p:sldId id="540" r:id="rId39"/>
    <p:sldId id="541" r:id="rId40"/>
    <p:sldId id="455" r:id="rId41"/>
    <p:sldId id="508" r:id="rId42"/>
    <p:sldId id="542" r:id="rId43"/>
    <p:sldId id="510" r:id="rId44"/>
    <p:sldId id="543" r:id="rId45"/>
    <p:sldId id="544" r:id="rId46"/>
    <p:sldId id="511" r:id="rId47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7228"/>
    <a:srgbClr val="6E792B"/>
    <a:srgbClr val="76822E"/>
    <a:srgbClr val="4F571F"/>
    <a:srgbClr val="6F6A07"/>
    <a:srgbClr val="827C08"/>
    <a:srgbClr val="80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70" d="100"/>
          <a:sy n="70" d="100"/>
        </p:scale>
        <p:origin x="-1426" y="-192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706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1271EECE-31E1-4A23-8A4F-3405257CBF2E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506917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436D5273-BB71-4B6D-8615-6E06E0D77921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1451537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B0FA63F-A25E-4E74-93ED-DD064C27B66C}" type="slidenum">
              <a:rPr lang="en-CA" altLang="en-US" sz="1200" smtClean="0">
                <a:latin typeface="Tahoma" panose="020B0604030504040204" pitchFamily="34" charset="0"/>
              </a:rPr>
              <a:pPr/>
              <a:t>1</a:t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3999"/>
                </a:srgbClr>
              </a:gs>
              <a:gs pos="100000">
                <a:srgbClr val="5A6423"/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5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921"/>
            </a:srgbClr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6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pic>
        <p:nvPicPr>
          <p:cNvPr id="7" name="Picture 35" descr="awtri_4c UPDATE_col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6" descr="elmasri_thum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2514600"/>
            <a:ext cx="17240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2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38200" y="6397625"/>
            <a:ext cx="4495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 dirty="0"/>
            </a:lvl1pPr>
          </a:lstStyle>
          <a:p>
            <a:pPr>
              <a:defRPr/>
            </a:pPr>
            <a:r>
              <a:rPr lang="en-US" altLang="en-US" dirty="0"/>
              <a:t>Copyright © 2007 Ramez Elmasri and Shamkant B. Navathe</a:t>
            </a:r>
          </a:p>
        </p:txBody>
      </p:sp>
    </p:spTree>
    <p:extLst>
      <p:ext uri="{BB962C8B-B14F-4D97-AF65-F5344CB8AC3E}">
        <p14:creationId xmlns:p14="http://schemas.microsoft.com/office/powerpoint/2010/main" val="1170111654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5A675477-443D-4187-9AD1-B464B649E3F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14455930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240EB54D-7454-4BE2-BB5F-3722C850C19C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6799445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23- </a:t>
            </a:r>
            <a:fld id="{2D4306B9-CFD7-4637-81D1-AA1B82412423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72060488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7A02EE0B-CF5B-49DD-B29C-C82657CC615B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5856396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157626D3-FBE7-4AF6-B557-9371DF21178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3694972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9A18E815-F6A2-4923-9D65-2D0CBE43B595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62431599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16-</a:t>
            </a:r>
            <a:fld id="{AEE05831-3758-41FE-86C8-A42338BA7B7B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15082753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CBCCE3FE-FCB0-427A-BC32-764E1062989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5023237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Slide8 </a:t>
            </a:r>
            <a:fld id="{048ADF35-6482-4E07-8BC7-E3CFDF0B9A27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9636973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E27E5C42-AAD2-460B-B565-B1930C1CFA80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56567681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5"/>
          <p:cNvGrpSpPr>
            <a:grpSpLocks/>
          </p:cNvGrpSpPr>
          <p:nvPr userDrawn="1"/>
        </p:nvGrpSpPr>
        <p:grpSpPr bwMode="auto"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1032" name="Rectangle 38"/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en-US" altLang="en-US" sz="3200" dirty="0">
                <a:latin typeface="Tahoma" panose="020B0604030504040204" pitchFamily="34" charset="0"/>
                <a:ea typeface="+mn-ea"/>
              </a:endParaRPr>
            </a:p>
          </p:txBody>
        </p:sp>
        <p:grpSp>
          <p:nvGrpSpPr>
            <p:cNvPr id="1033" name="Group 44"/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1034" name="Rectangle 43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/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1035" name="Rectangle 32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  <a:extLst/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</p:grpSp>
      </p:grpSp>
      <p:sp>
        <p:nvSpPr>
          <p:cNvPr id="1027" name="Rectangle 37"/>
          <p:cNvSpPr>
            <a:spLocks noChangeArrowheads="1"/>
          </p:cNvSpPr>
          <p:nvPr userDrawn="1"/>
        </p:nvSpPr>
        <p:spPr bwMode="gray">
          <a:xfrm rot="-54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78"/>
            </a:srgbClr>
          </a:solidFill>
          <a:ln>
            <a:noFill/>
          </a:ln>
          <a:extLst/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3200" dirty="0">
              <a:latin typeface="Tahoma" panose="020B0604030504040204" pitchFamily="34" charset="0"/>
              <a:ea typeface="+mn-ea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dirty="0">
                <a:solidFill>
                  <a:srgbClr val="990033"/>
                </a:solidFill>
              </a:defRPr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9329CBBA-874A-4F55-ABEE-07EF29FD710E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900" dirty="0"/>
              <a:t>Copyright © 2016 Ramez Elmasri and Shamkant B. Navathe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18" r:id="rId10"/>
    <p:sldLayoutId id="2147484019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anose="05000000000000000000" pitchFamily="2" charset="2"/>
        <a:buChar char="n"/>
        <a:defRPr sz="28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6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4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0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0" y="1516063"/>
            <a:ext cx="3892550" cy="484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Sensitive Data and Types of Disclosures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Factors in deciding whether it is safe to reveal the data</a:t>
            </a:r>
          </a:p>
          <a:p>
            <a:pPr lvl="1"/>
            <a:r>
              <a:rPr lang="en-US" dirty="0"/>
              <a:t>Data availability</a:t>
            </a:r>
          </a:p>
          <a:p>
            <a:pPr lvl="2"/>
            <a:r>
              <a:rPr lang="en-US" dirty="0"/>
              <a:t>Not available when being updated</a:t>
            </a:r>
          </a:p>
          <a:p>
            <a:pPr lvl="1"/>
            <a:r>
              <a:rPr lang="en-US" dirty="0"/>
              <a:t>Access acceptability</a:t>
            </a:r>
          </a:p>
          <a:p>
            <a:pPr lvl="2"/>
            <a:r>
              <a:rPr lang="en-US" dirty="0"/>
              <a:t>Authorized users</a:t>
            </a:r>
          </a:p>
          <a:p>
            <a:pPr lvl="1"/>
            <a:r>
              <a:rPr lang="en-US" dirty="0"/>
              <a:t>Authenticity assurance</a:t>
            </a:r>
          </a:p>
          <a:p>
            <a:pPr lvl="2"/>
            <a:r>
              <a:rPr lang="en-US" dirty="0"/>
              <a:t>External characteristics of the user</a:t>
            </a:r>
          </a:p>
          <a:p>
            <a:pPr lvl="2"/>
            <a:r>
              <a:rPr lang="en-US" dirty="0"/>
              <a:t>Example: access only allowed during working hours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30- </a:t>
            </a:r>
            <a:fld id="{2D4306B9-CFD7-4637-81D1-AA1B82412423}" type="slidenum">
              <a:rPr lang="en-US" altLang="en-US" smtClean="0"/>
              <a:pPr>
                <a:defRPr/>
              </a:pPr>
              <a:t>10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33706140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Sensitive Data and Types of Disclosures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a tradeoff between precision and security</a:t>
            </a:r>
          </a:p>
          <a:p>
            <a:r>
              <a:rPr lang="en-US" dirty="0"/>
              <a:t>Precision</a:t>
            </a:r>
          </a:p>
          <a:p>
            <a:pPr lvl="1"/>
            <a:r>
              <a:rPr lang="en-US" dirty="0"/>
              <a:t>Protect all sensitive data while making available as much nonsensitive data as possible</a:t>
            </a:r>
          </a:p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Ensuring data kept safe from corruption and access suitably controlled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30- </a:t>
            </a:r>
            <a:fld id="{2D4306B9-CFD7-4637-81D1-AA1B82412423}" type="slidenum">
              <a:rPr lang="en-US" altLang="en-US" smtClean="0"/>
              <a:pPr>
                <a:defRPr/>
              </a:pPr>
              <a:t>11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91058401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Information Security and Information Privacy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 of privacy goes beyond security</a:t>
            </a:r>
          </a:p>
          <a:p>
            <a:pPr lvl="1"/>
            <a:r>
              <a:rPr lang="en-US" dirty="0"/>
              <a:t>Ability of individuals to control the terms under which their personal information is acquired and used</a:t>
            </a:r>
          </a:p>
          <a:p>
            <a:pPr lvl="1"/>
            <a:r>
              <a:rPr lang="en-US" dirty="0"/>
              <a:t>Security a required building block for privacy</a:t>
            </a:r>
          </a:p>
          <a:p>
            <a:r>
              <a:rPr lang="en-US" dirty="0"/>
              <a:t>Preventing storage of personal information</a:t>
            </a:r>
          </a:p>
          <a:p>
            <a:r>
              <a:rPr lang="en-US" dirty="0"/>
              <a:t>Ensuring appropriate use of personal information</a:t>
            </a:r>
          </a:p>
          <a:p>
            <a:r>
              <a:rPr lang="en-US" dirty="0"/>
              <a:t>Trust relates to both security and privacy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30- </a:t>
            </a:r>
            <a:fld id="{2D4306B9-CFD7-4637-81D1-AA1B82412423}" type="slidenum">
              <a:rPr lang="en-US" altLang="en-US" smtClean="0"/>
              <a:pPr>
                <a:defRPr/>
              </a:pPr>
              <a:t>12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65080846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610600" cy="992187"/>
          </a:xfrm>
        </p:spPr>
        <p:txBody>
          <a:bodyPr/>
          <a:lstStyle/>
          <a:p>
            <a:r>
              <a:rPr lang="en-US" altLang="en-US" dirty="0"/>
              <a:t>30.2 Discretionary Access Control Based on Granting and Revoking Privileges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Two levels for assigning privileges to use a database system</a:t>
            </a:r>
          </a:p>
          <a:p>
            <a:pPr lvl="1"/>
            <a:r>
              <a:rPr lang="en-US" altLang="en-US" dirty="0"/>
              <a:t>Account level</a:t>
            </a:r>
          </a:p>
          <a:p>
            <a:pPr lvl="2"/>
            <a:r>
              <a:rPr lang="en-US" altLang="en-US" dirty="0"/>
              <a:t>Example: CREATE SCHEMA or CREATE TABLE privilege</a:t>
            </a:r>
          </a:p>
          <a:p>
            <a:pPr lvl="2"/>
            <a:r>
              <a:rPr lang="en-US" altLang="en-US" dirty="0"/>
              <a:t>Not defined for SQL2</a:t>
            </a:r>
          </a:p>
          <a:p>
            <a:pPr lvl="1"/>
            <a:r>
              <a:rPr lang="en-US" altLang="en-US" dirty="0"/>
              <a:t>Relation (or table) level</a:t>
            </a:r>
          </a:p>
          <a:p>
            <a:pPr lvl="2"/>
            <a:r>
              <a:rPr lang="en-US" altLang="en-US" dirty="0"/>
              <a:t>Defined for SQL2</a:t>
            </a:r>
          </a:p>
          <a:p>
            <a:pPr lvl="2"/>
            <a:r>
              <a:rPr lang="en-US" altLang="en-US" dirty="0"/>
              <a:t>Access matrix model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30-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18853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610600" cy="992187"/>
          </a:xfrm>
        </p:spPr>
        <p:txBody>
          <a:bodyPr/>
          <a:lstStyle/>
          <a:p>
            <a:r>
              <a:rPr lang="en-US" altLang="en-US" dirty="0"/>
              <a:t>Discretionary Access Control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Relation or table level (cont’d.)</a:t>
            </a:r>
          </a:p>
          <a:p>
            <a:pPr lvl="1"/>
            <a:r>
              <a:rPr lang="en-US" altLang="en-US" dirty="0"/>
              <a:t>Each relation R assigned an owner account</a:t>
            </a:r>
          </a:p>
          <a:p>
            <a:pPr lvl="1"/>
            <a:r>
              <a:rPr lang="en-US" altLang="en-US" dirty="0"/>
              <a:t>Owner of a relation given all privileges on that relation</a:t>
            </a:r>
          </a:p>
          <a:p>
            <a:pPr lvl="1"/>
            <a:r>
              <a:rPr lang="en-US" altLang="en-US" dirty="0"/>
              <a:t>Owner can grant privileges to other users on any owned relation</a:t>
            </a:r>
          </a:p>
          <a:p>
            <a:pPr lvl="2"/>
            <a:r>
              <a:rPr lang="en-US" altLang="en-US" dirty="0"/>
              <a:t>SELECT (retrieval or read) privilege on R</a:t>
            </a:r>
          </a:p>
          <a:p>
            <a:pPr lvl="2"/>
            <a:r>
              <a:rPr lang="en-US" altLang="en-US" dirty="0"/>
              <a:t>Modification privilege on R</a:t>
            </a:r>
          </a:p>
          <a:p>
            <a:pPr lvl="2"/>
            <a:r>
              <a:rPr lang="en-US" altLang="en-US" dirty="0"/>
              <a:t>References privilege on R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30-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60725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Privileges Through the Use of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owner A of relation R and other party B</a:t>
            </a:r>
          </a:p>
          <a:p>
            <a:pPr lvl="1"/>
            <a:r>
              <a:rPr lang="en-US" dirty="0"/>
              <a:t>A can create view V of R that includes only attributes A wants B to access</a:t>
            </a:r>
          </a:p>
          <a:p>
            <a:pPr lvl="2"/>
            <a:r>
              <a:rPr lang="en-US" dirty="0"/>
              <a:t>Grant SELECT on V to B</a:t>
            </a:r>
          </a:p>
          <a:p>
            <a:r>
              <a:rPr lang="en-US" dirty="0"/>
              <a:t>Can define the view with a query that selects only those tuples from R that A wants B to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30- </a:t>
            </a:r>
            <a:fld id="{2D4306B9-CFD7-4637-81D1-AA1B82412423}" type="slidenum">
              <a:rPr lang="en-US" altLang="en-US" smtClean="0"/>
              <a:pPr>
                <a:defRPr/>
              </a:pPr>
              <a:t>15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35791317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Revocation and Propagation of Privileges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Revoking of Privileges</a:t>
            </a:r>
          </a:p>
          <a:p>
            <a:pPr lvl="1"/>
            <a:r>
              <a:rPr lang="en-US" dirty="0"/>
              <a:t>Useful for granting a privilege temporarily</a:t>
            </a:r>
          </a:p>
          <a:p>
            <a:pPr lvl="1"/>
            <a:r>
              <a:rPr lang="en-US" dirty="0"/>
              <a:t>REVOKE command used to cancel a privilege</a:t>
            </a:r>
          </a:p>
          <a:p>
            <a:r>
              <a:rPr lang="en-US" dirty="0"/>
              <a:t>Propagation of privileges using the GRANT OPTION</a:t>
            </a:r>
          </a:p>
          <a:p>
            <a:pPr lvl="1"/>
            <a:r>
              <a:rPr lang="en-US" dirty="0"/>
              <a:t>If GRANT OPTION is given, B can grant privilege to other accounts</a:t>
            </a:r>
          </a:p>
          <a:p>
            <a:pPr lvl="1"/>
            <a:r>
              <a:rPr lang="en-US" dirty="0"/>
              <a:t>DBMS must keep track of how privileges were granted if DBMS allows propagation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30- </a:t>
            </a:r>
            <a:fld id="{2D4306B9-CFD7-4637-81D1-AA1B82412423}" type="slidenum">
              <a:rPr lang="en-US" altLang="en-US" smtClean="0"/>
              <a:pPr>
                <a:defRPr/>
              </a:pPr>
              <a:t>16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53686127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Revocation and Propagation of Privileges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Horizontal and vertical propagation limits</a:t>
            </a:r>
          </a:p>
          <a:p>
            <a:pPr lvl="1"/>
            <a:r>
              <a:rPr lang="en-US" dirty="0"/>
              <a:t>Limiting horizontal propagation to an integer number </a:t>
            </a:r>
            <a:r>
              <a:rPr lang="en-US" i="1" dirty="0"/>
              <a:t>i </a:t>
            </a:r>
          </a:p>
          <a:p>
            <a:pPr lvl="2"/>
            <a:r>
              <a:rPr lang="en-US" dirty="0"/>
              <a:t>Account </a:t>
            </a:r>
            <a:r>
              <a:rPr lang="en-US" i="1" dirty="0"/>
              <a:t>B </a:t>
            </a:r>
            <a:r>
              <a:rPr lang="en-US" dirty="0"/>
              <a:t>given the GRANT OPTION can grant the privilege to at most </a:t>
            </a:r>
            <a:r>
              <a:rPr lang="en-US" i="1" dirty="0"/>
              <a:t>i </a:t>
            </a:r>
            <a:r>
              <a:rPr lang="en-US" dirty="0"/>
              <a:t>other accounts</a:t>
            </a:r>
          </a:p>
          <a:p>
            <a:pPr lvl="1"/>
            <a:r>
              <a:rPr lang="en-US" dirty="0"/>
              <a:t>Vertical propagation limits the depth of the granting of privileges</a:t>
            </a:r>
          </a:p>
          <a:p>
            <a:pPr lvl="1"/>
            <a:r>
              <a:rPr lang="en-US" dirty="0"/>
              <a:t>Not available currently in SQL or other relational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30- </a:t>
            </a:r>
            <a:fld id="{2D4306B9-CFD7-4637-81D1-AA1B82412423}" type="slidenum">
              <a:rPr lang="en-US" altLang="en-US" smtClean="0"/>
              <a:pPr>
                <a:defRPr/>
              </a:pPr>
              <a:t>17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98546027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610600" cy="992187"/>
          </a:xfrm>
        </p:spPr>
        <p:txBody>
          <a:bodyPr/>
          <a:lstStyle/>
          <a:p>
            <a:r>
              <a:rPr lang="en-US" altLang="en-US" sz="3200" dirty="0"/>
              <a:t>30.3 </a:t>
            </a:r>
            <a:r>
              <a:rPr lang="en-US" sz="3200" dirty="0"/>
              <a:t>Mandatory Access Control and Role-Based Access Control for Multilevel Security</a:t>
            </a:r>
            <a:endParaRPr lang="en-US" altLang="en-US" sz="3200" dirty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Mandatory access control</a:t>
            </a:r>
          </a:p>
          <a:p>
            <a:pPr lvl="1"/>
            <a:r>
              <a:rPr lang="en-US" altLang="en-US" dirty="0"/>
              <a:t>Additional security policy that classifies data and users based on security classes</a:t>
            </a:r>
          </a:p>
          <a:p>
            <a:pPr lvl="1"/>
            <a:r>
              <a:rPr lang="en-US" altLang="en-US" dirty="0"/>
              <a:t>Typical security classes</a:t>
            </a:r>
          </a:p>
          <a:p>
            <a:pPr lvl="2"/>
            <a:r>
              <a:rPr lang="en-US" altLang="en-US" dirty="0"/>
              <a:t>Top secret</a:t>
            </a:r>
          </a:p>
          <a:p>
            <a:pPr lvl="2"/>
            <a:r>
              <a:rPr lang="en-US" altLang="en-US" dirty="0"/>
              <a:t>Secret</a:t>
            </a:r>
          </a:p>
          <a:p>
            <a:pPr lvl="2"/>
            <a:r>
              <a:rPr lang="en-US" altLang="en-US" dirty="0"/>
              <a:t>Confidential</a:t>
            </a:r>
          </a:p>
          <a:p>
            <a:pPr lvl="2"/>
            <a:r>
              <a:rPr lang="en-US" altLang="en-US" dirty="0"/>
              <a:t>Unclassified</a:t>
            </a:r>
          </a:p>
          <a:p>
            <a:pPr lvl="1"/>
            <a:r>
              <a:rPr lang="en-US" altLang="en-US" dirty="0"/>
              <a:t>Bell-LaPadula model</a:t>
            </a:r>
          </a:p>
          <a:p>
            <a:pPr lvl="2"/>
            <a:r>
              <a:rPr lang="en-US" altLang="en-US" dirty="0"/>
              <a:t>Subject and object classifications</a:t>
            </a:r>
          </a:p>
          <a:p>
            <a:pPr lvl="1"/>
            <a:endParaRPr lang="en-US" altLang="en-US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30-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610600" cy="992187"/>
          </a:xfrm>
        </p:spPr>
        <p:txBody>
          <a:bodyPr/>
          <a:lstStyle/>
          <a:p>
            <a:r>
              <a:rPr lang="en-US" sz="3200" dirty="0"/>
              <a:t>Mandatory Access Control and Role-Based Access Control for Multilevel Security (cont’d.)</a:t>
            </a:r>
            <a:endParaRPr lang="en-US" altLang="en-US" sz="3200" dirty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Simple security property</a:t>
            </a:r>
          </a:p>
          <a:p>
            <a:pPr lvl="1"/>
            <a:r>
              <a:rPr lang="en-US" altLang="en-US" dirty="0"/>
              <a:t>Subject S not allowed read access to object O unless class(S)≥class(O)</a:t>
            </a:r>
          </a:p>
          <a:p>
            <a:r>
              <a:rPr lang="en-US" altLang="en-US" dirty="0"/>
              <a:t>Star property</a:t>
            </a:r>
          </a:p>
          <a:p>
            <a:pPr lvl="1"/>
            <a:r>
              <a:rPr lang="en-US" altLang="en-US" dirty="0"/>
              <a:t>Subject not allowed to write an object unless class(S)≤class(O)</a:t>
            </a:r>
          </a:p>
          <a:p>
            <a:pPr lvl="1"/>
            <a:r>
              <a:rPr lang="en-US" altLang="en-US" dirty="0"/>
              <a:t>Prevent information from flowing from higher to lower classifications</a:t>
            </a:r>
          </a:p>
          <a:p>
            <a:r>
              <a:rPr lang="en-US" altLang="en-US" dirty="0"/>
              <a:t>Attribute values and tuples considered as data objects</a:t>
            </a:r>
          </a:p>
          <a:p>
            <a:pPr lvl="1"/>
            <a:endParaRPr lang="en-US" altLang="en-US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30-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8343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200" b="1" dirty="0"/>
              <a:t>CHAPTER 30</a:t>
            </a:r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600" b="1" dirty="0"/>
              <a:t>Database Security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30- </a:t>
            </a:r>
            <a:fld id="{CBCCE3FE-FCB0-427A-BC32-764E10629896}" type="slidenum">
              <a:rPr lang="en-US" altLang="en-US" smtClean="0"/>
              <a:pPr>
                <a:defRPr/>
              </a:pPr>
              <a:t>20</a:t>
            </a:fld>
            <a:endParaRPr lang="en-CA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609600"/>
            <a:ext cx="4467225" cy="53721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000" y="1981200"/>
            <a:ext cx="2819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30.2 A multilevel relation to illustrate multilevel security (a) The original EMPLOYEE tuples (b) Appearance of EMPLOYEE after filtering for classification C users (c) Appearance of</a:t>
            </a:r>
          </a:p>
          <a:p>
            <a:r>
              <a:rPr lang="en-US" sz="1600" dirty="0"/>
              <a:t>EMPLOYEE after filtering</a:t>
            </a:r>
          </a:p>
          <a:p>
            <a:r>
              <a:rPr lang="en-US" sz="1600" dirty="0"/>
              <a:t>for classification U users</a:t>
            </a:r>
          </a:p>
          <a:p>
            <a:r>
              <a:rPr lang="en-US" sz="1600" dirty="0"/>
              <a:t>(d) Polyinstantiation of the</a:t>
            </a:r>
          </a:p>
          <a:p>
            <a:r>
              <a:rPr lang="en-US" sz="1600" dirty="0"/>
              <a:t>Smith tuple</a:t>
            </a:r>
          </a:p>
        </p:txBody>
      </p:sp>
    </p:spTree>
    <p:extLst>
      <p:ext uri="{BB962C8B-B14F-4D97-AF65-F5344CB8AC3E}">
        <p14:creationId xmlns:p14="http://schemas.microsoft.com/office/powerpoint/2010/main" val="362724453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305800" cy="992187"/>
          </a:xfrm>
        </p:spPr>
        <p:txBody>
          <a:bodyPr/>
          <a:lstStyle/>
          <a:p>
            <a:r>
              <a:rPr lang="en-US" dirty="0"/>
              <a:t>Comparing Discretionary Access Control </a:t>
            </a:r>
            <a:r>
              <a:rPr lang="en-US" dirty="0" smtClean="0"/>
              <a:t>and </a:t>
            </a:r>
            <a:r>
              <a:rPr lang="en-US" dirty="0"/>
              <a:t>Mandatory 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DAC policies have a high degree of flexibility</a:t>
            </a:r>
          </a:p>
          <a:p>
            <a:pPr lvl="1"/>
            <a:r>
              <a:rPr lang="en-US" dirty="0"/>
              <a:t>Do not impose control on how information is propagated</a:t>
            </a:r>
          </a:p>
          <a:p>
            <a:r>
              <a:rPr lang="en-US" dirty="0"/>
              <a:t>Mandatory policies ensure high degree of protection</a:t>
            </a:r>
          </a:p>
          <a:p>
            <a:pPr lvl="1"/>
            <a:r>
              <a:rPr lang="en-US" dirty="0"/>
              <a:t>Rigid</a:t>
            </a:r>
          </a:p>
          <a:p>
            <a:pPr lvl="1"/>
            <a:r>
              <a:rPr lang="en-US" dirty="0"/>
              <a:t>Prevent illegal information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30- </a:t>
            </a:r>
            <a:fld id="{2D4306B9-CFD7-4637-81D1-AA1B82412423}" type="slidenum">
              <a:rPr lang="en-US" altLang="en-US" smtClean="0"/>
              <a:pPr>
                <a:defRPr/>
              </a:pPr>
              <a:t>21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23298970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Role-Based 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Permissions associated with organizational roles</a:t>
            </a:r>
          </a:p>
          <a:p>
            <a:pPr lvl="1"/>
            <a:r>
              <a:rPr lang="en-US" dirty="0"/>
              <a:t>Users are assigned to appropriate roles</a:t>
            </a:r>
          </a:p>
          <a:p>
            <a:r>
              <a:rPr lang="en-US" dirty="0"/>
              <a:t>Can be used with traditional discretionary and mandatory access control</a:t>
            </a:r>
          </a:p>
          <a:p>
            <a:r>
              <a:rPr lang="en-US" dirty="0"/>
              <a:t>Mutual exclusion of roles</a:t>
            </a:r>
          </a:p>
          <a:p>
            <a:pPr lvl="1"/>
            <a:r>
              <a:rPr lang="en-US" dirty="0"/>
              <a:t>Authorization time exclusion</a:t>
            </a:r>
          </a:p>
          <a:p>
            <a:pPr lvl="1"/>
            <a:r>
              <a:rPr lang="en-US" dirty="0"/>
              <a:t>Runtime exclusion</a:t>
            </a:r>
          </a:p>
          <a:p>
            <a:r>
              <a:rPr lang="en-US" dirty="0"/>
              <a:t>Identity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30- </a:t>
            </a:r>
            <a:fld id="{2D4306B9-CFD7-4637-81D1-AA1B82412423}" type="slidenum">
              <a:rPr lang="en-US" altLang="en-US" smtClean="0"/>
              <a:pPr>
                <a:defRPr/>
              </a:pPr>
              <a:t>22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45611026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Label-Based Security and Row-Level 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Sophisticated access control rules implemented by considering the data row by row</a:t>
            </a:r>
          </a:p>
          <a:p>
            <a:r>
              <a:rPr lang="en-US" dirty="0"/>
              <a:t>Each row given a label</a:t>
            </a:r>
          </a:p>
          <a:p>
            <a:pPr lvl="1"/>
            <a:r>
              <a:rPr lang="en-US" dirty="0"/>
              <a:t>Used to prevent unauthorized users from viewing or altering certain data</a:t>
            </a:r>
          </a:p>
          <a:p>
            <a:r>
              <a:rPr lang="en-US" dirty="0"/>
              <a:t>Provides finer granularity of data security</a:t>
            </a:r>
          </a:p>
          <a:p>
            <a:r>
              <a:rPr lang="en-US" dirty="0"/>
              <a:t>Label security policy</a:t>
            </a:r>
          </a:p>
          <a:p>
            <a:pPr lvl="1"/>
            <a:r>
              <a:rPr lang="en-US" dirty="0"/>
              <a:t>Defined by an administrator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30- </a:t>
            </a:r>
            <a:fld id="{2D4306B9-CFD7-4637-81D1-AA1B82412423}" type="slidenum">
              <a:rPr lang="en-US" altLang="en-US" smtClean="0"/>
              <a:pPr>
                <a:defRPr/>
              </a:pPr>
              <a:t>23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13237023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 signatures for XML</a:t>
            </a:r>
          </a:p>
          <a:p>
            <a:pPr lvl="1"/>
            <a:r>
              <a:rPr lang="en-US" dirty="0"/>
              <a:t>XML Signature Syntax and Processing specification</a:t>
            </a:r>
          </a:p>
          <a:p>
            <a:pPr lvl="2"/>
            <a:r>
              <a:rPr lang="en-US" dirty="0"/>
              <a:t>Defines mechanisms for countersigning and transformations</a:t>
            </a:r>
          </a:p>
          <a:p>
            <a:r>
              <a:rPr lang="en-US" dirty="0"/>
              <a:t>XML encryption</a:t>
            </a:r>
          </a:p>
          <a:p>
            <a:pPr lvl="1"/>
            <a:r>
              <a:rPr lang="en-US" dirty="0"/>
              <a:t>XML Encryption Syntax and Processing specification</a:t>
            </a:r>
          </a:p>
          <a:p>
            <a:pPr lvl="2"/>
            <a:r>
              <a:rPr lang="en-US" dirty="0"/>
              <a:t>Defines XML vocabulary and processing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30- </a:t>
            </a:r>
            <a:fld id="{2D4306B9-CFD7-4637-81D1-AA1B82412423}" type="slidenum">
              <a:rPr lang="en-US" altLang="en-US" smtClean="0"/>
              <a:pPr>
                <a:defRPr/>
              </a:pPr>
              <a:t>24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006947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Policies for the Web and Mobile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E-commerce environments require elaborate access control policies</a:t>
            </a:r>
          </a:p>
          <a:p>
            <a:pPr lvl="1"/>
            <a:r>
              <a:rPr lang="en-US" dirty="0"/>
              <a:t>Go beyond traditional DBMSs</a:t>
            </a:r>
          </a:p>
          <a:p>
            <a:r>
              <a:rPr lang="en-US" dirty="0"/>
              <a:t>Legal and financial consequences for unauthorized data breach</a:t>
            </a:r>
          </a:p>
          <a:p>
            <a:r>
              <a:rPr lang="en-US" dirty="0"/>
              <a:t>Content-based access control</a:t>
            </a:r>
          </a:p>
          <a:p>
            <a:pPr lvl="1"/>
            <a:r>
              <a:rPr lang="en-US" dirty="0"/>
              <a:t>Takes protection object content into account</a:t>
            </a:r>
          </a:p>
          <a:p>
            <a:r>
              <a:rPr lang="en-US" dirty="0"/>
              <a:t>Credentials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30- </a:t>
            </a:r>
            <a:fld id="{2D4306B9-CFD7-4637-81D1-AA1B82412423}" type="slidenum">
              <a:rPr lang="en-US" altLang="en-US" smtClean="0"/>
              <a:pPr>
                <a:defRPr/>
              </a:pPr>
              <a:t>25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024827673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30.4 SQL Injection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injection</a:t>
            </a:r>
          </a:p>
          <a:p>
            <a:pPr lvl="1"/>
            <a:r>
              <a:rPr lang="en-US" altLang="en-US" dirty="0"/>
              <a:t>Most common threat to database system</a:t>
            </a:r>
          </a:p>
          <a:p>
            <a:r>
              <a:rPr lang="en-US" altLang="en-US" dirty="0"/>
              <a:t>Other common threats</a:t>
            </a:r>
          </a:p>
          <a:p>
            <a:pPr lvl="1"/>
            <a:r>
              <a:rPr lang="en-US" altLang="en-US" dirty="0"/>
              <a:t>Unauthorized privilege escalation</a:t>
            </a:r>
          </a:p>
          <a:p>
            <a:pPr lvl="1"/>
            <a:r>
              <a:rPr lang="en-US" altLang="en-US" dirty="0"/>
              <a:t>Privilege abuse</a:t>
            </a:r>
          </a:p>
          <a:p>
            <a:pPr lvl="1"/>
            <a:r>
              <a:rPr lang="en-US" altLang="en-US" dirty="0"/>
              <a:t>Denial of service</a:t>
            </a:r>
          </a:p>
          <a:p>
            <a:pPr lvl="1"/>
            <a:r>
              <a:rPr lang="en-US" altLang="en-US" dirty="0"/>
              <a:t>Weak authentication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30-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27884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Attacker injects a string input through the application</a:t>
            </a:r>
          </a:p>
          <a:p>
            <a:pPr lvl="1"/>
            <a:r>
              <a:rPr lang="en-US" dirty="0"/>
              <a:t>Changes or manipulates SQL statement to attacker’s advantage</a:t>
            </a:r>
          </a:p>
          <a:p>
            <a:r>
              <a:rPr lang="en-US" dirty="0"/>
              <a:t>Unauthorized data manipulation or execution of system-level commands</a:t>
            </a:r>
          </a:p>
          <a:p>
            <a:r>
              <a:rPr lang="en-US" dirty="0"/>
              <a:t>SQL manipulation</a:t>
            </a:r>
          </a:p>
          <a:p>
            <a:pPr lvl="1"/>
            <a:r>
              <a:rPr lang="en-US" dirty="0"/>
              <a:t>Changes an SQL command in the application</a:t>
            </a:r>
          </a:p>
          <a:p>
            <a:pPr lvl="1"/>
            <a:r>
              <a:rPr lang="en-US" dirty="0"/>
              <a:t>Example: adding conditions to the WHERE clause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30- </a:t>
            </a:r>
            <a:fld id="{2D4306B9-CFD7-4637-81D1-AA1B82412423}" type="slidenum">
              <a:rPr lang="en-US" altLang="en-US" smtClean="0"/>
              <a:pPr>
                <a:defRPr/>
              </a:pPr>
              <a:t>27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732759274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 Methods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manipulation (cont’d.)</a:t>
            </a:r>
          </a:p>
          <a:p>
            <a:pPr lvl="1"/>
            <a:r>
              <a:rPr lang="en-US" dirty="0"/>
              <a:t>Typical manipulation attack occurs during database login</a:t>
            </a:r>
          </a:p>
          <a:p>
            <a:r>
              <a:rPr lang="en-US" dirty="0"/>
              <a:t>Code injection</a:t>
            </a:r>
          </a:p>
          <a:p>
            <a:pPr lvl="1"/>
            <a:r>
              <a:rPr lang="en-US" dirty="0"/>
              <a:t>Add additional SQL statements or commands that are then processed</a:t>
            </a:r>
          </a:p>
          <a:p>
            <a:r>
              <a:rPr lang="en-US" dirty="0"/>
              <a:t>Function call injection</a:t>
            </a:r>
          </a:p>
          <a:p>
            <a:pPr lvl="1"/>
            <a:r>
              <a:rPr lang="en-US" dirty="0"/>
              <a:t>Database or operating system function call inserted into vulnerable SQL statement to manipulate data or make a privileged system call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30- </a:t>
            </a:r>
            <a:fld id="{2D4306B9-CFD7-4637-81D1-AA1B82412423}" type="slidenum">
              <a:rPr lang="en-US" altLang="en-US" smtClean="0"/>
              <a:pPr>
                <a:defRPr/>
              </a:pPr>
              <a:t>28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90455863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 Associated with SQL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fingerprinting</a:t>
            </a:r>
          </a:p>
          <a:p>
            <a:r>
              <a:rPr lang="en-US" dirty="0"/>
              <a:t>Denial of service</a:t>
            </a:r>
          </a:p>
          <a:p>
            <a:r>
              <a:rPr lang="en-US" dirty="0"/>
              <a:t>Bypassing authentication</a:t>
            </a:r>
          </a:p>
          <a:p>
            <a:r>
              <a:rPr lang="en-US" dirty="0"/>
              <a:t>Identifying injectable parameters</a:t>
            </a:r>
          </a:p>
          <a:p>
            <a:r>
              <a:rPr lang="en-US" dirty="0"/>
              <a:t>Executing remote commands</a:t>
            </a:r>
          </a:p>
          <a:p>
            <a:r>
              <a:rPr lang="en-US" dirty="0"/>
              <a:t>Performing privilege escalation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30- </a:t>
            </a:r>
            <a:fld id="{2D4306B9-CFD7-4637-81D1-AA1B82412423}" type="slidenum">
              <a:rPr lang="en-US" altLang="en-US" smtClean="0"/>
              <a:pPr>
                <a:defRPr/>
              </a:pPr>
              <a:t>29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99892377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30.1 Introduction to Database Security Issues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Database security a broad area</a:t>
            </a:r>
          </a:p>
          <a:p>
            <a:pPr lvl="1"/>
            <a:r>
              <a:rPr lang="en-US" altLang="en-US" dirty="0"/>
              <a:t>Legal, ethical, policy, and system-related issues</a:t>
            </a:r>
          </a:p>
          <a:p>
            <a:r>
              <a:rPr lang="en-US" altLang="en-US" dirty="0"/>
              <a:t>Threats to databases</a:t>
            </a:r>
          </a:p>
          <a:p>
            <a:pPr lvl="1"/>
            <a:r>
              <a:rPr lang="en-US" altLang="en-US" dirty="0"/>
              <a:t>Loss of integrity</a:t>
            </a:r>
          </a:p>
          <a:p>
            <a:pPr lvl="2"/>
            <a:r>
              <a:rPr lang="en-US" altLang="en-US" dirty="0"/>
              <a:t>Improper modification of information</a:t>
            </a:r>
          </a:p>
          <a:p>
            <a:pPr lvl="1"/>
            <a:r>
              <a:rPr lang="en-US" altLang="en-US" dirty="0"/>
              <a:t>Loss of availability</a:t>
            </a:r>
          </a:p>
          <a:p>
            <a:pPr lvl="2"/>
            <a:r>
              <a:rPr lang="en-US" altLang="en-US" dirty="0"/>
              <a:t>Legitimate user cannot access data objects</a:t>
            </a:r>
          </a:p>
          <a:p>
            <a:pPr lvl="1"/>
            <a:r>
              <a:rPr lang="en-US" altLang="en-US" dirty="0"/>
              <a:t>Loss of confidentiality</a:t>
            </a:r>
          </a:p>
          <a:p>
            <a:pPr lvl="2"/>
            <a:r>
              <a:rPr lang="en-US" altLang="en-US" dirty="0"/>
              <a:t>Unauthorized disclosure of confidential information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30-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Blind variables (using parameterized statements)</a:t>
            </a:r>
          </a:p>
          <a:p>
            <a:pPr lvl="1"/>
            <a:r>
              <a:rPr lang="en-US" dirty="0"/>
              <a:t>Protects against injection attacks</a:t>
            </a:r>
          </a:p>
          <a:p>
            <a:pPr lvl="1"/>
            <a:r>
              <a:rPr lang="en-US" dirty="0"/>
              <a:t>Improves performance</a:t>
            </a:r>
          </a:p>
          <a:p>
            <a:r>
              <a:rPr lang="en-US" dirty="0"/>
              <a:t>Filtering input (input validation)</a:t>
            </a:r>
          </a:p>
          <a:p>
            <a:pPr lvl="1"/>
            <a:r>
              <a:rPr lang="en-US" dirty="0"/>
              <a:t>Remove escape characters from input strings</a:t>
            </a:r>
          </a:p>
          <a:p>
            <a:pPr lvl="1"/>
            <a:r>
              <a:rPr lang="en-US" dirty="0"/>
              <a:t>Escape characters can be used to inject manipulation attacks</a:t>
            </a:r>
          </a:p>
          <a:p>
            <a:r>
              <a:rPr lang="en-US" dirty="0"/>
              <a:t>Function security</a:t>
            </a:r>
          </a:p>
          <a:p>
            <a:pPr lvl="1"/>
            <a:r>
              <a:rPr lang="en-US" dirty="0"/>
              <a:t>Standard and custom functions should be restricted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30- </a:t>
            </a:r>
            <a:fld id="{2D4306B9-CFD7-4637-81D1-AA1B82412423}" type="slidenum">
              <a:rPr lang="en-US" altLang="en-US" smtClean="0"/>
              <a:pPr>
                <a:defRPr/>
              </a:pPr>
              <a:t>30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196235686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30.5 Introduction to Statistical</a:t>
            </a:r>
            <a:br>
              <a:rPr lang="en-US" altLang="en-US" dirty="0"/>
            </a:br>
            <a:r>
              <a:rPr lang="en-US" altLang="en-US" dirty="0"/>
              <a:t>Database Security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databases used to provide statistics about various populations</a:t>
            </a:r>
          </a:p>
          <a:p>
            <a:pPr lvl="1"/>
            <a:r>
              <a:rPr lang="en-US" dirty="0"/>
              <a:t>Users permitted to retrieve statistical information</a:t>
            </a:r>
          </a:p>
          <a:p>
            <a:pPr lvl="1"/>
            <a:r>
              <a:rPr lang="en-US" dirty="0"/>
              <a:t>Must prohibit retrieval of individual data</a:t>
            </a:r>
          </a:p>
          <a:p>
            <a:r>
              <a:rPr lang="en-US" dirty="0"/>
              <a:t>Population</a:t>
            </a:r>
            <a:r>
              <a:rPr lang="en-US" b="1" dirty="0"/>
              <a:t>: </a:t>
            </a:r>
            <a:r>
              <a:rPr lang="en-US" dirty="0"/>
              <a:t>set of tuples of a relation (table) that satisfy some selection condition</a:t>
            </a:r>
            <a:endParaRPr lang="en-US" altLang="en-US" dirty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30- </a:t>
            </a:r>
            <a:fld id="{F67D9DAC-9BD9-446C-AC93-DFE50E2B3A9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5124450"/>
            <a:ext cx="6086475" cy="647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4137" y="5947946"/>
            <a:ext cx="7899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Figure 30.3 The PERSON relation schema for illustrating statistical database security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Statistical</a:t>
            </a:r>
            <a:br>
              <a:rPr lang="en-US" altLang="en-US" dirty="0"/>
            </a:br>
            <a:r>
              <a:rPr lang="en-US" altLang="en-US" dirty="0"/>
              <a:t>Database Security (cont’d.)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Only statistical queries are allowed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Preventing the inference of individual information</a:t>
            </a:r>
          </a:p>
          <a:p>
            <a:pPr lvl="1"/>
            <a:r>
              <a:rPr lang="en-US" altLang="en-US" dirty="0"/>
              <a:t>Provide minimum threshold on number of tuples</a:t>
            </a:r>
          </a:p>
          <a:p>
            <a:pPr lvl="1"/>
            <a:r>
              <a:rPr lang="en-US" altLang="en-US" dirty="0"/>
              <a:t>Prohibit sequences of queries that refer to the same population of tuples</a:t>
            </a:r>
          </a:p>
          <a:p>
            <a:pPr lvl="1"/>
            <a:r>
              <a:rPr lang="en-US" altLang="en-US" dirty="0"/>
              <a:t>Introduce slight noise or inaccuracy</a:t>
            </a:r>
          </a:p>
          <a:p>
            <a:pPr lvl="1"/>
            <a:r>
              <a:rPr lang="en-US" altLang="en-US" dirty="0"/>
              <a:t>Partition the database</a:t>
            </a:r>
          </a:p>
          <a:p>
            <a:pPr lvl="2"/>
            <a:r>
              <a:rPr lang="en-US" altLang="en-US" dirty="0"/>
              <a:t>Store records in groups of minimum size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30- </a:t>
            </a:r>
            <a:fld id="{F67D9DAC-9BD9-446C-AC93-DFE50E2B3A9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133600"/>
            <a:ext cx="343852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365631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30.6 Introduction to Flow Control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  <a:p>
            <a:pPr lvl="1"/>
            <a:r>
              <a:rPr lang="en-US" dirty="0"/>
              <a:t>Regulates the distribution or flow of information among accessible objects</a:t>
            </a:r>
          </a:p>
          <a:p>
            <a:pPr lvl="1"/>
            <a:r>
              <a:rPr lang="en-US" dirty="0"/>
              <a:t>Verifies information contained in some objects does not flow explicitly or implicitly into less protected objects</a:t>
            </a:r>
          </a:p>
          <a:p>
            <a:r>
              <a:rPr lang="en-US" altLang="en-US" dirty="0"/>
              <a:t>Flow policy</a:t>
            </a:r>
          </a:p>
          <a:p>
            <a:pPr lvl="1"/>
            <a:r>
              <a:rPr lang="en-US" altLang="en-US" dirty="0"/>
              <a:t>Specifies channels along which information is allowed to move</a:t>
            </a:r>
          </a:p>
          <a:p>
            <a:pPr lvl="2"/>
            <a:r>
              <a:rPr lang="en-US" altLang="en-US" dirty="0"/>
              <a:t>Simple form: confidential and nonconfidential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30-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Flow Control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Covert channels</a:t>
            </a:r>
          </a:p>
          <a:p>
            <a:pPr lvl="1"/>
            <a:r>
              <a:rPr lang="en-US" dirty="0"/>
              <a:t>Allows information to pass from a higher classification level to a lower classification level through improper means</a:t>
            </a:r>
          </a:p>
          <a:p>
            <a:pPr lvl="1"/>
            <a:r>
              <a:rPr lang="en-US" altLang="en-US" dirty="0"/>
              <a:t>Timing channel requires temporal synchronization</a:t>
            </a:r>
          </a:p>
          <a:p>
            <a:pPr lvl="1"/>
            <a:r>
              <a:rPr lang="en-US" altLang="en-US" dirty="0"/>
              <a:t>Storage channel does not require temporal synchronization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30-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146584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30.7 Encryption and Public Key Infrastructures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Encryption converts data into cyphertext</a:t>
            </a:r>
          </a:p>
          <a:p>
            <a:pPr lvl="1"/>
            <a:r>
              <a:rPr lang="en-US" dirty="0"/>
              <a:t>Performed by applying an encryption algorithm</a:t>
            </a:r>
            <a:r>
              <a:rPr lang="en-US" b="1" dirty="0"/>
              <a:t> </a:t>
            </a:r>
            <a:r>
              <a:rPr lang="en-US" dirty="0"/>
              <a:t>to data using a prespecified encryption key</a:t>
            </a:r>
          </a:p>
          <a:p>
            <a:pPr lvl="1"/>
            <a:r>
              <a:rPr lang="en-US" dirty="0"/>
              <a:t>Resulting data must be decrypted</a:t>
            </a:r>
            <a:r>
              <a:rPr lang="en-US" b="1" dirty="0"/>
              <a:t> </a:t>
            </a:r>
            <a:r>
              <a:rPr lang="en-US" dirty="0"/>
              <a:t>using a decryption key to recover original data</a:t>
            </a:r>
          </a:p>
          <a:p>
            <a:r>
              <a:rPr lang="en-US" altLang="en-US" dirty="0"/>
              <a:t>Data Encryption Standard (DES)</a:t>
            </a:r>
          </a:p>
          <a:p>
            <a:pPr lvl="1"/>
            <a:r>
              <a:rPr lang="en-US" altLang="en-US" dirty="0"/>
              <a:t>Developed by the U.S. Government for use by the general public</a:t>
            </a:r>
          </a:p>
          <a:p>
            <a:r>
              <a:rPr lang="en-US" altLang="en-US" dirty="0"/>
              <a:t>Advanced Encryption Standard (AES)</a:t>
            </a:r>
          </a:p>
          <a:p>
            <a:pPr lvl="1"/>
            <a:r>
              <a:rPr lang="en-US" altLang="en-US" dirty="0"/>
              <a:t>More difficult to crack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30-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789210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Encryption and Public Key Infrastructures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Symmetric key algorithms</a:t>
            </a:r>
          </a:p>
          <a:p>
            <a:pPr lvl="1"/>
            <a:r>
              <a:rPr lang="en-US" altLang="en-US" dirty="0"/>
              <a:t>Also called secret key algorithms</a:t>
            </a:r>
          </a:p>
          <a:p>
            <a:pPr lvl="1"/>
            <a:r>
              <a:rPr lang="en-US" altLang="en-US" dirty="0"/>
              <a:t>Need for sharing the secret key</a:t>
            </a:r>
          </a:p>
          <a:p>
            <a:pPr lvl="2"/>
            <a:r>
              <a:rPr lang="en-US" altLang="en-US" dirty="0"/>
              <a:t>Can apply some function to a user-supplied password string at both sender and receiver</a:t>
            </a:r>
          </a:p>
          <a:p>
            <a:r>
              <a:rPr lang="en-US" altLang="en-US" dirty="0"/>
              <a:t>Public (asymmetric) key encryption</a:t>
            </a:r>
          </a:p>
          <a:p>
            <a:pPr lvl="1"/>
            <a:r>
              <a:rPr lang="en-US" altLang="en-US" dirty="0"/>
              <a:t>Involves public key and private key</a:t>
            </a:r>
          </a:p>
          <a:p>
            <a:pPr lvl="1"/>
            <a:r>
              <a:rPr lang="en-US" altLang="en-US" dirty="0"/>
              <a:t>Private key is not transmitted</a:t>
            </a:r>
          </a:p>
          <a:p>
            <a:pPr lvl="1"/>
            <a:r>
              <a:rPr lang="en-US" altLang="en-US" dirty="0"/>
              <a:t>Two keys related mathematically</a:t>
            </a:r>
          </a:p>
          <a:p>
            <a:pPr lvl="2"/>
            <a:r>
              <a:rPr lang="en-US" altLang="en-US" dirty="0"/>
              <a:t>Very difficult to derive private key from public key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30-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321960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Encryption and Public Key Infrastructures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Public (asymmetric) key encryption steps</a:t>
            </a:r>
          </a:p>
          <a:p>
            <a:pPr lvl="1"/>
            <a:r>
              <a:rPr lang="en-US" dirty="0"/>
              <a:t>Each user generates a pair of keys to be used for encryption and decryption of messages</a:t>
            </a:r>
          </a:p>
          <a:p>
            <a:pPr lvl="1"/>
            <a:r>
              <a:rPr lang="en-US" dirty="0"/>
              <a:t>Each user places public key in a public register or other accessible file</a:t>
            </a:r>
          </a:p>
          <a:p>
            <a:pPr lvl="2"/>
            <a:r>
              <a:rPr lang="en-US" dirty="0"/>
              <a:t>Keeps companion key private</a:t>
            </a:r>
          </a:p>
          <a:p>
            <a:pPr lvl="1"/>
            <a:r>
              <a:rPr lang="en-US" altLang="en-US" dirty="0"/>
              <a:t>Sender encrypts message using receiver’s public key</a:t>
            </a:r>
          </a:p>
          <a:p>
            <a:pPr lvl="1"/>
            <a:r>
              <a:rPr lang="en-US" altLang="en-US" dirty="0"/>
              <a:t>Receiver decrypts message using receiver’s private key</a:t>
            </a:r>
          </a:p>
          <a:p>
            <a:r>
              <a:rPr lang="en-US" altLang="en-US" dirty="0"/>
              <a:t>RSA public key encryption algorithm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30-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196646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 of string of symbols</a:t>
            </a:r>
          </a:p>
          <a:p>
            <a:r>
              <a:rPr lang="en-US" dirty="0"/>
              <a:t>Each is unique</a:t>
            </a:r>
          </a:p>
          <a:p>
            <a:pPr lvl="1"/>
            <a:r>
              <a:rPr lang="en-US" dirty="0"/>
              <a:t>Function of the message it is signing, along with a timestamp</a:t>
            </a:r>
          </a:p>
          <a:p>
            <a:pPr lvl="1"/>
            <a:r>
              <a:rPr lang="en-US" dirty="0"/>
              <a:t>Depends on secret number unique to the signer</a:t>
            </a:r>
          </a:p>
          <a:p>
            <a:r>
              <a:rPr lang="en-US" dirty="0"/>
              <a:t>Public key techniques used to create digital signatures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30- </a:t>
            </a:r>
            <a:fld id="{2D4306B9-CFD7-4637-81D1-AA1B82412423}" type="slidenum">
              <a:rPr lang="en-US" altLang="en-US" smtClean="0"/>
              <a:pPr>
                <a:defRPr/>
              </a:pPr>
              <a:t>38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311283628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Certificates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Combines value of a public key with the identity of the person or service that holds the corresponding private key into a digitally signed statement</a:t>
            </a:r>
          </a:p>
          <a:p>
            <a:r>
              <a:rPr lang="en-US" dirty="0"/>
              <a:t>Information included in the certificate</a:t>
            </a:r>
          </a:p>
          <a:p>
            <a:pPr lvl="1"/>
            <a:r>
              <a:rPr lang="en-US" dirty="0"/>
              <a:t>Owner information</a:t>
            </a:r>
          </a:p>
          <a:p>
            <a:pPr lvl="1"/>
            <a:r>
              <a:rPr lang="en-US" dirty="0"/>
              <a:t>Public key of the owner</a:t>
            </a:r>
          </a:p>
          <a:p>
            <a:pPr lvl="1"/>
            <a:r>
              <a:rPr lang="en-US" dirty="0"/>
              <a:t>Date of certificate issue and validity period</a:t>
            </a:r>
          </a:p>
          <a:p>
            <a:pPr lvl="1"/>
            <a:r>
              <a:rPr lang="en-US" dirty="0"/>
              <a:t>Issuer identification</a:t>
            </a:r>
          </a:p>
          <a:p>
            <a:pPr lvl="1"/>
            <a:r>
              <a:rPr lang="en-US" dirty="0"/>
              <a:t>Digital signature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30- </a:t>
            </a:r>
            <a:fld id="{2D4306B9-CFD7-4637-81D1-AA1B82412423}" type="slidenum">
              <a:rPr lang="en-US" altLang="en-US" smtClean="0"/>
              <a:pPr>
                <a:defRPr/>
              </a:pPr>
              <a:t>39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5641460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Database Security Issues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works as part of a network of services</a:t>
            </a:r>
          </a:p>
          <a:p>
            <a:pPr lvl="1"/>
            <a:r>
              <a:rPr lang="en-US" dirty="0"/>
              <a:t>Applications, Web servers, firewalls, SSL terminators, and security monitoring systems</a:t>
            </a:r>
          </a:p>
          <a:p>
            <a:r>
              <a:rPr lang="en-US" altLang="en-US" dirty="0"/>
              <a:t>Types of database control measures</a:t>
            </a:r>
          </a:p>
          <a:p>
            <a:pPr lvl="1"/>
            <a:r>
              <a:rPr lang="en-US" altLang="en-US" dirty="0"/>
              <a:t>Access control</a:t>
            </a:r>
          </a:p>
          <a:p>
            <a:pPr lvl="1"/>
            <a:r>
              <a:rPr lang="en-US" dirty="0"/>
              <a:t>Inference control</a:t>
            </a:r>
          </a:p>
          <a:p>
            <a:pPr lvl="1"/>
            <a:r>
              <a:rPr lang="en-US" dirty="0"/>
              <a:t>Flow control</a:t>
            </a:r>
          </a:p>
          <a:p>
            <a:pPr lvl="1"/>
            <a:r>
              <a:rPr lang="en-US" dirty="0"/>
              <a:t>Encryption</a:t>
            </a:r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30-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956720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30.8 Privacy Issues and Preservation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Growing challenge for database security</a:t>
            </a:r>
          </a:p>
          <a:p>
            <a:r>
              <a:rPr lang="en-US" altLang="en-US" dirty="0"/>
              <a:t>Limit performing large-scale mining and analysis</a:t>
            </a:r>
          </a:p>
          <a:p>
            <a:r>
              <a:rPr lang="en-US" altLang="en-US" dirty="0"/>
              <a:t>Central warehouses for vital information</a:t>
            </a:r>
          </a:p>
          <a:p>
            <a:pPr lvl="1"/>
            <a:r>
              <a:rPr lang="en-US" altLang="en-US" dirty="0"/>
              <a:t>Violating security could expose all data</a:t>
            </a:r>
          </a:p>
          <a:p>
            <a:r>
              <a:rPr lang="en-US" altLang="en-US" dirty="0"/>
              <a:t>Distributed data mining algorithms</a:t>
            </a:r>
          </a:p>
          <a:p>
            <a:r>
              <a:rPr lang="en-US" altLang="en-US" dirty="0"/>
              <a:t>Remove identity information in released data</a:t>
            </a:r>
          </a:p>
          <a:p>
            <a:r>
              <a:rPr lang="en-US" altLang="en-US" dirty="0"/>
              <a:t>Inject noise into the data</a:t>
            </a:r>
          </a:p>
          <a:p>
            <a:pPr lvl="1"/>
            <a:r>
              <a:rPr lang="en-US" altLang="en-US" dirty="0"/>
              <a:t>Must be able to estimate errors introduced</a:t>
            </a:r>
          </a:p>
          <a:p>
            <a:r>
              <a:rPr lang="en-US" altLang="en-US" dirty="0"/>
              <a:t>Mobile device privacy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30- </a:t>
            </a:r>
            <a:fld id="{DBA893D4-F00A-43FD-B85E-1F724A9E031A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168948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30.9 Challenges to Maintaining</a:t>
            </a:r>
            <a:br>
              <a:rPr lang="en-US" altLang="en-US" dirty="0"/>
            </a:br>
            <a:r>
              <a:rPr lang="en-US" altLang="en-US" dirty="0"/>
              <a:t>Database Security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Data quality</a:t>
            </a:r>
          </a:p>
          <a:p>
            <a:pPr lvl="1"/>
            <a:r>
              <a:rPr lang="en-US" altLang="en-US" dirty="0"/>
              <a:t>Quality stamps</a:t>
            </a:r>
          </a:p>
          <a:p>
            <a:pPr lvl="1"/>
            <a:r>
              <a:rPr lang="en-US" altLang="en-US" dirty="0"/>
              <a:t>Application-level recovery techniques to automatically repair incorrect data</a:t>
            </a:r>
          </a:p>
          <a:p>
            <a:r>
              <a:rPr lang="en-US" altLang="en-US" dirty="0"/>
              <a:t>Intellectual property rights</a:t>
            </a:r>
          </a:p>
          <a:p>
            <a:pPr lvl="1"/>
            <a:r>
              <a:rPr lang="en-US" altLang="en-US" dirty="0"/>
              <a:t>Digital watermarking techniques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30- </a:t>
            </a:r>
            <a:fld id="{DBA893D4-F00A-43FD-B85E-1F724A9E031A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393095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Challenges to Maintaining</a:t>
            </a:r>
            <a:br>
              <a:rPr lang="en-US" altLang="en-US" dirty="0"/>
            </a:br>
            <a:r>
              <a:rPr lang="en-US" altLang="en-US" dirty="0"/>
              <a:t>Database Security (cont’d.)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Database survivability</a:t>
            </a:r>
          </a:p>
          <a:p>
            <a:pPr lvl="1"/>
            <a:r>
              <a:rPr lang="en-US" altLang="en-US" dirty="0"/>
              <a:t>Confinement</a:t>
            </a:r>
          </a:p>
          <a:p>
            <a:pPr lvl="1"/>
            <a:r>
              <a:rPr lang="en-US" altLang="en-US" dirty="0"/>
              <a:t>Damage assessment</a:t>
            </a:r>
          </a:p>
          <a:p>
            <a:pPr lvl="1"/>
            <a:r>
              <a:rPr lang="en-US" altLang="en-US" dirty="0"/>
              <a:t>Reconfiguration</a:t>
            </a:r>
          </a:p>
          <a:p>
            <a:pPr lvl="1"/>
            <a:r>
              <a:rPr lang="en-US" altLang="en-US" dirty="0"/>
              <a:t>Repair</a:t>
            </a:r>
          </a:p>
          <a:p>
            <a:pPr lvl="1"/>
            <a:r>
              <a:rPr lang="en-US" altLang="en-US" dirty="0"/>
              <a:t>Fault treatment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30- </a:t>
            </a:r>
            <a:fld id="{DBA893D4-F00A-43FD-B85E-1F724A9E031A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142169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30.10 Oracle Label-Based Security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Oracle label security</a:t>
            </a:r>
          </a:p>
          <a:p>
            <a:pPr lvl="1"/>
            <a:r>
              <a:rPr lang="en-US" altLang="en-US" dirty="0"/>
              <a:t>Enables row-level access control</a:t>
            </a:r>
          </a:p>
          <a:p>
            <a:pPr lvl="1"/>
            <a:r>
              <a:rPr lang="en-US" altLang="en-US" dirty="0"/>
              <a:t>Every table or view has an associated security policy</a:t>
            </a:r>
          </a:p>
          <a:p>
            <a:r>
              <a:rPr lang="en-US" altLang="en-US" dirty="0"/>
              <a:t>Virtual private database (VPD) technology</a:t>
            </a:r>
          </a:p>
          <a:p>
            <a:pPr lvl="1"/>
            <a:r>
              <a:rPr lang="en-US" dirty="0"/>
              <a:t>Feature that adds predicates to user statements to limit their access in a transparent manner to the user and the application</a:t>
            </a:r>
          </a:p>
          <a:p>
            <a:pPr lvl="1"/>
            <a:r>
              <a:rPr lang="en-US" dirty="0"/>
              <a:t>Based on policies</a:t>
            </a:r>
            <a:endParaRPr lang="en-US" altLang="en-US" dirty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30- </a:t>
            </a:r>
            <a:fld id="{DBA893D4-F00A-43FD-B85E-1F724A9E031A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113446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Label Security Architecture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30- </a:t>
            </a:r>
            <a:fld id="{DBA893D4-F00A-43FD-B85E-1F724A9E031A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448" y="1529277"/>
            <a:ext cx="6344412" cy="44401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74064" y="6155323"/>
            <a:ext cx="716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30.4 Oracle label security architecture. Data from: Oracle (2007)</a:t>
            </a:r>
          </a:p>
        </p:txBody>
      </p:sp>
    </p:spTree>
    <p:extLst>
      <p:ext uri="{BB962C8B-B14F-4D97-AF65-F5344CB8AC3E}">
        <p14:creationId xmlns:p14="http://schemas.microsoft.com/office/powerpoint/2010/main" val="2313525432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Data Labels and User Labels Work Together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30- </a:t>
            </a:r>
            <a:fld id="{DBA893D4-F00A-43FD-B85E-1F724A9E031A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6164861"/>
            <a:ext cx="716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30.5 Data labels and user labels in Oracle. Data from: Oracle (2007)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169" y="1559165"/>
            <a:ext cx="5210175" cy="431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674620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30.11 Summary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Threats to databases</a:t>
            </a:r>
          </a:p>
          <a:p>
            <a:r>
              <a:rPr lang="en-US" altLang="en-US" dirty="0"/>
              <a:t>Types of control measures</a:t>
            </a:r>
          </a:p>
          <a:p>
            <a:pPr lvl="1"/>
            <a:r>
              <a:rPr lang="en-US" altLang="en-US" dirty="0"/>
              <a:t>Access control</a:t>
            </a:r>
          </a:p>
          <a:p>
            <a:pPr lvl="1"/>
            <a:r>
              <a:rPr lang="en-US" altLang="en-US" dirty="0"/>
              <a:t>Inference control</a:t>
            </a:r>
          </a:p>
          <a:p>
            <a:pPr lvl="1"/>
            <a:r>
              <a:rPr lang="en-US" altLang="en-US" dirty="0"/>
              <a:t>Flow control</a:t>
            </a:r>
          </a:p>
          <a:p>
            <a:pPr lvl="1"/>
            <a:r>
              <a:rPr lang="en-US" altLang="en-US" dirty="0"/>
              <a:t>Encryption</a:t>
            </a:r>
          </a:p>
          <a:p>
            <a:r>
              <a:rPr lang="en-US" altLang="en-US" dirty="0"/>
              <a:t>Mandatory access control</a:t>
            </a:r>
          </a:p>
          <a:p>
            <a:r>
              <a:rPr lang="en-US" altLang="en-US" dirty="0"/>
              <a:t>SQL injection</a:t>
            </a:r>
          </a:p>
          <a:p>
            <a:r>
              <a:rPr lang="en-US" altLang="en-US" dirty="0"/>
              <a:t>Key-based infrastructures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30- </a:t>
            </a:r>
            <a:fld id="{DBA893D4-F00A-43FD-B85E-1F724A9E031A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88500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Database Security Issues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Discretionary security mechanisms</a:t>
            </a:r>
          </a:p>
          <a:p>
            <a:pPr lvl="1"/>
            <a:r>
              <a:rPr lang="en-US" dirty="0"/>
              <a:t>Used to grant privileges to users</a:t>
            </a:r>
          </a:p>
          <a:p>
            <a:r>
              <a:rPr lang="en-US" altLang="en-US" dirty="0"/>
              <a:t>Mandatory security mechanisms</a:t>
            </a:r>
          </a:p>
          <a:p>
            <a:pPr lvl="1"/>
            <a:r>
              <a:rPr lang="en-US" altLang="en-US" dirty="0"/>
              <a:t>Classify data and users into various security classes</a:t>
            </a:r>
          </a:p>
          <a:p>
            <a:pPr lvl="1"/>
            <a:r>
              <a:rPr lang="en-US" altLang="en-US" dirty="0"/>
              <a:t>Implement security policy</a:t>
            </a:r>
          </a:p>
          <a:p>
            <a:r>
              <a:rPr lang="en-US" altLang="en-US" dirty="0"/>
              <a:t>Role-based security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30-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94944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Database Security Issues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measures</a:t>
            </a:r>
          </a:p>
          <a:p>
            <a:pPr lvl="1"/>
            <a:r>
              <a:rPr lang="en-US" dirty="0"/>
              <a:t>Access control</a:t>
            </a:r>
          </a:p>
          <a:p>
            <a:pPr lvl="2"/>
            <a:r>
              <a:rPr lang="en-US" dirty="0"/>
              <a:t>Handled by creating user accounts and passwords</a:t>
            </a:r>
          </a:p>
          <a:p>
            <a:pPr lvl="1"/>
            <a:r>
              <a:rPr lang="en-US" dirty="0"/>
              <a:t>Inference control</a:t>
            </a:r>
          </a:p>
          <a:p>
            <a:pPr lvl="2"/>
            <a:r>
              <a:rPr lang="en-US" dirty="0"/>
              <a:t>Must ensure information about individuals cannot be accessed</a:t>
            </a:r>
          </a:p>
          <a:p>
            <a:pPr lvl="1"/>
            <a:r>
              <a:rPr lang="en-US" dirty="0"/>
              <a:t>Flow control</a:t>
            </a:r>
          </a:p>
          <a:p>
            <a:pPr lvl="2"/>
            <a:r>
              <a:rPr lang="en-US" dirty="0"/>
              <a:t>Prevents information from flowing to unauthorized users</a:t>
            </a:r>
          </a:p>
          <a:p>
            <a:pPr lvl="1"/>
            <a:r>
              <a:rPr lang="en-US" dirty="0"/>
              <a:t>Data encryption</a:t>
            </a:r>
          </a:p>
          <a:p>
            <a:pPr lvl="2"/>
            <a:r>
              <a:rPr lang="en-US" altLang="en-US" dirty="0"/>
              <a:t>Used to protect sensitive transmitted data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30-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74026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Security and the DBA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administrator (DBA)</a:t>
            </a:r>
          </a:p>
          <a:p>
            <a:pPr lvl="1"/>
            <a:r>
              <a:rPr lang="en-US" dirty="0"/>
              <a:t>Central authority for administering database system</a:t>
            </a:r>
          </a:p>
          <a:p>
            <a:pPr lvl="1"/>
            <a:r>
              <a:rPr lang="en-US" dirty="0"/>
              <a:t>Superuser or system account</a:t>
            </a:r>
          </a:p>
          <a:p>
            <a:r>
              <a:rPr lang="en-US" dirty="0"/>
              <a:t>DBA-privileged commands</a:t>
            </a:r>
          </a:p>
          <a:p>
            <a:pPr lvl="1"/>
            <a:r>
              <a:rPr lang="en-US" dirty="0"/>
              <a:t>Account creation</a:t>
            </a:r>
          </a:p>
          <a:p>
            <a:pPr lvl="1"/>
            <a:r>
              <a:rPr lang="en-US" dirty="0"/>
              <a:t>Privilege granting</a:t>
            </a:r>
          </a:p>
          <a:p>
            <a:pPr lvl="1"/>
            <a:r>
              <a:rPr lang="en-US" dirty="0"/>
              <a:t>Privilege revocation</a:t>
            </a:r>
          </a:p>
          <a:p>
            <a:pPr lvl="1"/>
            <a:r>
              <a:rPr lang="en-US" dirty="0"/>
              <a:t>Security level assignment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30- </a:t>
            </a:r>
            <a:fld id="{2D4306B9-CFD7-4637-81D1-AA1B82412423}" type="slidenum">
              <a:rPr lang="en-US" altLang="en-US" smtClean="0"/>
              <a:pPr>
                <a:defRPr/>
              </a:pPr>
              <a:t>7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54455272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Control, User Accounts, and Database Audits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must log in using assigned username and password</a:t>
            </a:r>
          </a:p>
          <a:p>
            <a:r>
              <a:rPr lang="en-US" dirty="0"/>
              <a:t>Login session</a:t>
            </a:r>
          </a:p>
          <a:p>
            <a:pPr lvl="1"/>
            <a:r>
              <a:rPr lang="en-US" dirty="0"/>
              <a:t>Sequence of database operations by a certain user</a:t>
            </a:r>
          </a:p>
          <a:p>
            <a:pPr lvl="1"/>
            <a:r>
              <a:rPr lang="en-US" dirty="0"/>
              <a:t>Recorded in system log</a:t>
            </a:r>
          </a:p>
          <a:p>
            <a:r>
              <a:rPr lang="en-US" dirty="0"/>
              <a:t>Database audit</a:t>
            </a:r>
          </a:p>
          <a:p>
            <a:pPr lvl="1"/>
            <a:r>
              <a:rPr lang="en-US" dirty="0"/>
              <a:t>Reviewing log to examine all accesses and operations applied during a certain time period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30- </a:t>
            </a:r>
            <a:fld id="{2D4306B9-CFD7-4637-81D1-AA1B82412423}" type="slidenum">
              <a:rPr lang="en-US" altLang="en-US" smtClean="0"/>
              <a:pPr>
                <a:defRPr/>
              </a:pPr>
              <a:t>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12959658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Sensitive Data and Types of Disclosures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Sensitivity of data</a:t>
            </a:r>
          </a:p>
          <a:p>
            <a:pPr lvl="1"/>
            <a:r>
              <a:rPr lang="en-US" dirty="0"/>
              <a:t>Inherently sensitive</a:t>
            </a:r>
          </a:p>
          <a:p>
            <a:pPr lvl="1"/>
            <a:r>
              <a:rPr lang="en-US" dirty="0"/>
              <a:t>From a sensitive source</a:t>
            </a:r>
          </a:p>
          <a:p>
            <a:pPr lvl="1"/>
            <a:r>
              <a:rPr lang="en-US" dirty="0"/>
              <a:t>Declared sensitive</a:t>
            </a:r>
          </a:p>
          <a:p>
            <a:pPr lvl="1"/>
            <a:r>
              <a:rPr lang="en-US" dirty="0"/>
              <a:t>A sensitive attribute or sensitive record</a:t>
            </a:r>
          </a:p>
          <a:p>
            <a:pPr lvl="1"/>
            <a:r>
              <a:rPr lang="en-US" dirty="0"/>
              <a:t>Sensitivity in relation to previously disclosed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30- </a:t>
            </a:r>
            <a:fld id="{2D4306B9-CFD7-4637-81D1-AA1B82412423}" type="slidenum">
              <a:rPr lang="en-US" altLang="en-US" smtClean="0"/>
              <a:pPr>
                <a:defRPr/>
              </a:pPr>
              <a:t>9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70115692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3318</TotalTime>
  <Words>2033</Words>
  <Application>Microsoft Office PowerPoint</Application>
  <PresentationFormat>Letter Paper (8.5x11 in)</PresentationFormat>
  <Paragraphs>371</Paragraphs>
  <Slides>46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Blends</vt:lpstr>
      <vt:lpstr>PowerPoint Presentation</vt:lpstr>
      <vt:lpstr>PowerPoint Presentation</vt:lpstr>
      <vt:lpstr>30.1 Introduction to Database Security Issues</vt:lpstr>
      <vt:lpstr>Introduction to Database Security Issues (cont’d.)</vt:lpstr>
      <vt:lpstr>Introduction to Database Security Issues (cont’d.)</vt:lpstr>
      <vt:lpstr>Introduction to Database Security Issues (cont’d.)</vt:lpstr>
      <vt:lpstr>Database Security and the DBA</vt:lpstr>
      <vt:lpstr>Access Control, User Accounts, and Database Audits</vt:lpstr>
      <vt:lpstr>Sensitive Data and Types of Disclosures</vt:lpstr>
      <vt:lpstr>Sensitive Data and Types of Disclosures (cont’d.)</vt:lpstr>
      <vt:lpstr>Sensitive Data and Types of Disclosures (cont’d.)</vt:lpstr>
      <vt:lpstr>Relationship Between Information Security and Information Privacy</vt:lpstr>
      <vt:lpstr>30.2 Discretionary Access Control Based on Granting and Revoking Privileges</vt:lpstr>
      <vt:lpstr>Discretionary Access Control (cont’d.)</vt:lpstr>
      <vt:lpstr>Specifying Privileges Through the Use of Views</vt:lpstr>
      <vt:lpstr>Revocation and Propagation of Privileges</vt:lpstr>
      <vt:lpstr>Revocation and Propagation of Privileges (cont’d.)</vt:lpstr>
      <vt:lpstr>30.3 Mandatory Access Control and Role-Based Access Control for Multilevel Security</vt:lpstr>
      <vt:lpstr>Mandatory Access Control and Role-Based Access Control for Multilevel Security (cont’d.)</vt:lpstr>
      <vt:lpstr>PowerPoint Presentation</vt:lpstr>
      <vt:lpstr>Comparing Discretionary Access Control and Mandatory Access Control</vt:lpstr>
      <vt:lpstr>Role-Based Access Control</vt:lpstr>
      <vt:lpstr>Label-Based Security and Row-Level Access Control</vt:lpstr>
      <vt:lpstr>XML Access Control</vt:lpstr>
      <vt:lpstr>Access Control Policies for the Web and Mobile Applications</vt:lpstr>
      <vt:lpstr>30.4 SQL Injection</vt:lpstr>
      <vt:lpstr>SQL Injection Methods</vt:lpstr>
      <vt:lpstr>SQL Injection Methods (cont’d.)</vt:lpstr>
      <vt:lpstr>Risks Associated with SQL Injection</vt:lpstr>
      <vt:lpstr>Protection Techniques</vt:lpstr>
      <vt:lpstr>30.5 Introduction to Statistical Database Security</vt:lpstr>
      <vt:lpstr>Introduction to Statistical Database Security (cont’d.)</vt:lpstr>
      <vt:lpstr>30.6 Introduction to Flow Control</vt:lpstr>
      <vt:lpstr>Introduction to Flow Control (cont’d.)</vt:lpstr>
      <vt:lpstr>30.7 Encryption and Public Key Infrastructures</vt:lpstr>
      <vt:lpstr>Encryption and Public Key Infrastructures (cont’d.)</vt:lpstr>
      <vt:lpstr>Encryption and Public Key Infrastructures (cont’d.)</vt:lpstr>
      <vt:lpstr>Digital Signatures</vt:lpstr>
      <vt:lpstr>Digital Certificates</vt:lpstr>
      <vt:lpstr>30.8 Privacy Issues and Preservation</vt:lpstr>
      <vt:lpstr>30.9 Challenges to Maintaining Database Security</vt:lpstr>
      <vt:lpstr>Challenges to Maintaining Database Security (cont’d.)</vt:lpstr>
      <vt:lpstr>30.10 Oracle Label-Based Security</vt:lpstr>
      <vt:lpstr>Label Security Architecture</vt:lpstr>
      <vt:lpstr>How Data Labels and User Labels Work Together</vt:lpstr>
      <vt:lpstr>30.11 Summary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subject/>
  <dc:creator/>
  <cp:keywords/>
  <dc:description/>
  <cp:lastModifiedBy>PaulRefurb</cp:lastModifiedBy>
  <cp:revision>309</cp:revision>
  <cp:lastPrinted>2001-11-04T00:51:13Z</cp:lastPrinted>
  <dcterms:created xsi:type="dcterms:W3CDTF">2005-02-25T19:46:41Z</dcterms:created>
  <dcterms:modified xsi:type="dcterms:W3CDTF">2017-04-09T18:42:44Z</dcterms:modified>
  <cp:category/>
</cp:coreProperties>
</file>