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85"/>
  </p:notesMasterIdLst>
  <p:sldIdLst>
    <p:sldId id="256" r:id="rId2"/>
    <p:sldId id="264" r:id="rId3"/>
    <p:sldId id="265" r:id="rId4"/>
    <p:sldId id="281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5" r:id="rId41"/>
    <p:sldId id="304" r:id="rId42"/>
    <p:sldId id="306" r:id="rId43"/>
    <p:sldId id="307" r:id="rId44"/>
    <p:sldId id="308" r:id="rId45"/>
    <p:sldId id="309" r:id="rId46"/>
    <p:sldId id="310" r:id="rId47"/>
    <p:sldId id="311" r:id="rId48"/>
    <p:sldId id="313" r:id="rId49"/>
    <p:sldId id="312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3" r:id="rId59"/>
    <p:sldId id="322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11F2F2-D1A5-477B-A98A-F1A0807D8836}">
          <p14:sldIdLst>
            <p14:sldId id="256"/>
            <p14:sldId id="264"/>
            <p14:sldId id="265"/>
            <p14:sldId id="281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5"/>
          </p14:sldIdLst>
        </p14:section>
        <p14:section name="Untitled Section" id="{C193F359-9DA0-470C-BEA4-AD39D8FBCC57}">
          <p14:sldIdLst>
            <p14:sldId id="304"/>
            <p14:sldId id="306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1" autoAdjust="0"/>
    <p:restoredTop sz="94660"/>
  </p:normalViewPr>
  <p:slideViewPr>
    <p:cSldViewPr>
      <p:cViewPr varScale="1">
        <p:scale>
          <a:sx n="146" d="100"/>
          <a:sy n="146" d="100"/>
        </p:scale>
        <p:origin x="138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3339C-F48F-4CD5-A17F-A6062A53D6CF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0240C-8E56-4BED-97FC-D4E53057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7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0240C-8E56-4BED-97FC-D4E53057FF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3A135E-D52D-42F6-9B85-A453EA4FD51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FC02B5-05CA-4C14-9D5C-00A91490F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" y="6417555"/>
            <a:ext cx="397057" cy="3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com/q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com/webinars/best-practices-qt-quickqml-part-i" TargetMode="External"/><Relationship Id="rId2" Type="http://schemas.openxmlformats.org/officeDocument/2006/relationships/hyperlink" Target="https://www.ics.com/learning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s.com/webinars/best-practices-qt-quickqml-part-iv" TargetMode="External"/><Relationship Id="rId5" Type="http://schemas.openxmlformats.org/officeDocument/2006/relationships/hyperlink" Target="https://www.ics.com/webinars/best-practices-qt-quickqml-part-iii" TargetMode="External"/><Relationship Id="rId4" Type="http://schemas.openxmlformats.org/officeDocument/2006/relationships/hyperlink" Target="https://www.ics.com/webinars/best-practices-qt-quickqml-part-ii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ICSinc/best-practices-in-qt-quick-qml-part-ii" TargetMode="External"/><Relationship Id="rId2" Type="http://schemas.openxmlformats.org/officeDocument/2006/relationships/hyperlink" Target="https://www.slideshare.net/ICSinc/best-practices-in-qt-quick-qml-part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ICSinc/best-practices-in-qt-quickqml-part-iv" TargetMode="External"/><Relationship Id="rId4" Type="http://schemas.openxmlformats.org/officeDocument/2006/relationships/hyperlink" Target="https://www.slideshare.net/ICSinc/best-practices-in-qt-quickqml-part-iii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object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object.html#metaObjec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bugreports.qt.io/browse/QTBUG-49821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com/webinars/best-practices-qt-quickqml-part-i" TargetMode="External"/><Relationship Id="rId2" Type="http://schemas.openxmlformats.org/officeDocument/2006/relationships/hyperlink" Target="https://www.ics.com/learning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s.com/webinars/best-practices-qt-quickqml-part-iv" TargetMode="External"/><Relationship Id="rId5" Type="http://schemas.openxmlformats.org/officeDocument/2006/relationships/hyperlink" Target="https://www.ics.com/webinars/best-practices-qt-quickqml-part-iii" TargetMode="External"/><Relationship Id="rId4" Type="http://schemas.openxmlformats.org/officeDocument/2006/relationships/hyperlink" Target="https://www.ics.com/webinars/best-practices-qt-quickqml-part-ii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ICSinc/best-practices-in-qt-quick-qml-part-ii" TargetMode="External"/><Relationship Id="rId2" Type="http://schemas.openxmlformats.org/officeDocument/2006/relationships/hyperlink" Target="https://www.slideshare.net/ICSinc/best-practices-in-qt-quick-qml-part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ICSinc/best-practices-in-qt-quickqml-part-iv" TargetMode="External"/><Relationship Id="rId4" Type="http://schemas.openxmlformats.org/officeDocument/2006/relationships/hyperlink" Target="https://www.slideshare.net/ICSinc/best-practices-in-qt-quickqml-part-ii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Best of the ICS Best Practices Webinars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 </a:t>
            </a:r>
            <a:r>
              <a:rPr lang="en-US" dirty="0" err="1" smtClean="0"/>
              <a:t>Qt</a:t>
            </a:r>
            <a:r>
              <a:rPr lang="en-US" dirty="0" smtClean="0"/>
              <a:t>/QML </a:t>
            </a:r>
            <a:r>
              <a:rPr lang="en-US" dirty="0" err="1" smtClean="0"/>
              <a:t>Meetup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59" y="1066800"/>
            <a:ext cx="14286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QML	</a:t>
            </a:r>
            <a:r>
              <a:rPr lang="en-US" sz="4000" dirty="0" smtClean="0"/>
              <a:t>slide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indent="-1428750">
              <a:buNone/>
            </a:pPr>
            <a:r>
              <a:rPr lang="en-US" dirty="0" smtClean="0"/>
              <a:t>00:20:15	Strive </a:t>
            </a:r>
            <a:r>
              <a:rPr lang="en-US" dirty="0"/>
              <a:t>to write as little JavaScript as </a:t>
            </a:r>
            <a:r>
              <a:rPr lang="en-US" dirty="0" smtClean="0"/>
              <a:t>possible.</a:t>
            </a:r>
          </a:p>
          <a:p>
            <a:pPr marL="1428750" indent="-1428750">
              <a:buNone/>
            </a:pPr>
            <a:r>
              <a:rPr lang="en-US" dirty="0"/>
              <a:t>00:20:45	Explanation of loading QML at run time. Instancing, then binding</a:t>
            </a:r>
            <a:r>
              <a:rPr lang="en-US" dirty="0" smtClean="0"/>
              <a:t>.</a:t>
            </a:r>
          </a:p>
          <a:p>
            <a:pPr marL="1428750" indent="-1428750">
              <a:buNone/>
            </a:pPr>
            <a:r>
              <a:rPr lang="en-US" dirty="0"/>
              <a:t>00:21:50	Most of a QML document gets processed when the document is loaded but the chunks of JavaScript get interpreted over time.</a:t>
            </a:r>
          </a:p>
        </p:txBody>
      </p:sp>
    </p:spTree>
    <p:extLst>
      <p:ext uri="{BB962C8B-B14F-4D97-AF65-F5344CB8AC3E}">
        <p14:creationId xmlns:p14="http://schemas.microsoft.com/office/powerpoint/2010/main" val="89325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/>
              <a:t>QML	</a:t>
            </a:r>
            <a:r>
              <a:rPr lang="en-US" sz="4000" dirty="0" smtClean="0"/>
              <a:t>slides 20-22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indent="-1428750">
              <a:buNone/>
            </a:pPr>
            <a:r>
              <a:rPr lang="en-US" dirty="0"/>
              <a:t>00:22:40	Important to understand which parts of QML generate C++ objects, and which generate JavaScript</a:t>
            </a:r>
            <a:r>
              <a:rPr lang="en-US" dirty="0" smtClean="0"/>
              <a:t>.</a:t>
            </a:r>
          </a:p>
          <a:p>
            <a:pPr marL="1428750" indent="-1428750">
              <a:buNone/>
            </a:pPr>
            <a:r>
              <a:rPr lang="en-US" dirty="0"/>
              <a:t>00:23:30	</a:t>
            </a:r>
            <a:r>
              <a:rPr lang="en-US" strike="sngStrike" dirty="0"/>
              <a:t>If JavaScript snippets are simple, a very optimized interpreter is invoked</a:t>
            </a:r>
            <a:r>
              <a:rPr lang="en-US" dirty="0"/>
              <a:t>.</a:t>
            </a:r>
          </a:p>
          <a:p>
            <a:pPr marL="1428750" indent="-1428750">
              <a:buNone/>
            </a:pPr>
            <a:r>
              <a:rPr lang="en-US" dirty="0"/>
              <a:t>00:24:40	A giant application of widgets loads faster than a giant QML application.</a:t>
            </a:r>
          </a:p>
          <a:p>
            <a:pPr marL="1428750" indent="-1428750">
              <a:buNone/>
            </a:pPr>
            <a:r>
              <a:rPr lang="en-US" dirty="0"/>
              <a:t>00:25:15	Runtime performance of QML is very good.</a:t>
            </a:r>
          </a:p>
        </p:txBody>
      </p:sp>
    </p:spTree>
    <p:extLst>
      <p:ext uri="{BB962C8B-B14F-4D97-AF65-F5344CB8AC3E}">
        <p14:creationId xmlns:p14="http://schemas.microsoft.com/office/powerpoint/2010/main" val="51366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QML Bindings</a:t>
            </a:r>
            <a:r>
              <a:rPr lang="en-US" dirty="0"/>
              <a:t>	</a:t>
            </a:r>
            <a:r>
              <a:rPr lang="en-US" sz="4000" dirty="0"/>
              <a:t>slide </a:t>
            </a:r>
            <a:r>
              <a:rPr lang="en-US" sz="4000" dirty="0" smtClean="0"/>
              <a:t>23, 24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85900" indent="-1485900">
              <a:buNone/>
            </a:pPr>
            <a:r>
              <a:rPr lang="en-US" dirty="0"/>
              <a:t>00:25:45	The colon is a binding operator, not an assignment operator. If you use a variable in a binding, the binding is smart enough that the binding will be </a:t>
            </a:r>
            <a:r>
              <a:rPr lang="en-US" dirty="0" smtClean="0"/>
              <a:t>recalculated </a:t>
            </a:r>
            <a:r>
              <a:rPr lang="en-US" dirty="0"/>
              <a:t>if any variable in the binding changes.</a:t>
            </a:r>
          </a:p>
          <a:p>
            <a:pPr marL="1485900" indent="-1485900">
              <a:buNone/>
            </a:pPr>
            <a:r>
              <a:rPr lang="en-US" dirty="0"/>
              <a:t>00:26:40	Bindings make your QML code declarative. This discussion gives a good example of when declarative rules compared to procedural programming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QML Bindings</a:t>
            </a:r>
            <a:r>
              <a:rPr lang="en-US" dirty="0"/>
              <a:t>	</a:t>
            </a:r>
            <a:r>
              <a:rPr lang="en-US" sz="4000" dirty="0"/>
              <a:t>slide </a:t>
            </a:r>
            <a:r>
              <a:rPr lang="en-US" sz="4000" dirty="0" smtClean="0"/>
              <a:t>25, 26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85900" indent="-1485900">
              <a:buNone/>
            </a:pPr>
            <a:r>
              <a:rPr lang="en-US" dirty="0"/>
              <a:t>00:28:15	Avoid using the procedural version of declarative code.</a:t>
            </a:r>
          </a:p>
          <a:p>
            <a:pPr marL="1485900" indent="-1485900">
              <a:buNone/>
            </a:pPr>
            <a:r>
              <a:rPr lang="en-US" dirty="0"/>
              <a:t>00:29:50	Use declarative code, not procedural code </a:t>
            </a:r>
            <a:r>
              <a:rPr lang="en-US" strike="sngStrike"/>
              <a:t>and </a:t>
            </a:r>
            <a:r>
              <a:rPr lang="en-US" strike="sngStrike" smtClean="0"/>
              <a:t>let the </a:t>
            </a:r>
            <a:r>
              <a:rPr lang="en-US" strike="sngStrike" dirty="0" smtClean="0"/>
              <a:t>QML </a:t>
            </a:r>
            <a:r>
              <a:rPr lang="en-US" strike="sngStrike" dirty="0"/>
              <a:t>optimizer do it's thing</a:t>
            </a:r>
            <a:r>
              <a:rPr lang="en-US" dirty="0"/>
              <a:t>.</a:t>
            </a:r>
          </a:p>
          <a:p>
            <a:pPr marL="1485900" indent="-1485900">
              <a:buNone/>
            </a:pPr>
            <a:r>
              <a:rPr lang="en-US" dirty="0"/>
              <a:t>00:30:30	Example of breaking bindings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smtClean="0"/>
              <a:t>Similar to order-of-execution defects in difficulty of finding/fixing.</a:t>
            </a:r>
          </a:p>
          <a:p>
            <a:pPr marL="1485900" indent="-1485900">
              <a:buNone/>
            </a:pPr>
            <a:r>
              <a:rPr lang="en-US" dirty="0"/>
              <a:t>00:32:30	Use states to change bindings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84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Anchors</a:t>
            </a:r>
            <a:r>
              <a:rPr lang="en-US" dirty="0"/>
              <a:t>	</a:t>
            </a:r>
            <a:r>
              <a:rPr lang="en-US" sz="4000" dirty="0"/>
              <a:t>slide </a:t>
            </a:r>
            <a:r>
              <a:rPr lang="en-US" sz="4000" dirty="0" smtClean="0"/>
              <a:t>28-31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71600" indent="-1371600">
              <a:buNone/>
            </a:pPr>
            <a:r>
              <a:rPr lang="en-US" dirty="0"/>
              <a:t>00:33:10	Example of layout using dead reckoning instead of anchors.</a:t>
            </a:r>
          </a:p>
          <a:p>
            <a:pPr marL="1371600" indent="-1371600">
              <a:buNone/>
            </a:pPr>
            <a:r>
              <a:rPr lang="en-US" dirty="0"/>
              <a:t>00:34:10	</a:t>
            </a:r>
            <a:r>
              <a:rPr lang="en-US" dirty="0" smtClean="0"/>
              <a:t>Dead </a:t>
            </a:r>
            <a:r>
              <a:rPr lang="en-US" dirty="0"/>
              <a:t>reckoning </a:t>
            </a:r>
            <a:r>
              <a:rPr lang="en-US" dirty="0" smtClean="0"/>
              <a:t>is bad because it causes </a:t>
            </a:r>
            <a:r>
              <a:rPr lang="en-US" dirty="0"/>
              <a:t>cascading binding evaluation</a:t>
            </a:r>
            <a:r>
              <a:rPr lang="en-US" dirty="0" smtClean="0"/>
              <a:t>.</a:t>
            </a:r>
            <a:endParaRPr lang="en-US" dirty="0"/>
          </a:p>
          <a:p>
            <a:pPr marL="1371600" indent="-1371600">
              <a:buNone/>
            </a:pPr>
            <a:r>
              <a:rPr lang="en-US" dirty="0"/>
              <a:t>00:34:45	Cascading binding create intermediate states.</a:t>
            </a:r>
          </a:p>
          <a:p>
            <a:pPr marL="1371600" indent="-1371600">
              <a:buNone/>
            </a:pPr>
            <a:r>
              <a:rPr lang="en-US" dirty="0"/>
              <a:t>00:35:40	Intermediate states are caused when bindings depend on multiple values. </a:t>
            </a:r>
            <a:r>
              <a:rPr lang="en-US" dirty="0" smtClean="0"/>
              <a:t>Example shows a </a:t>
            </a:r>
            <a:r>
              <a:rPr lang="en-US" dirty="0"/>
              <a:t>simple size change </a:t>
            </a:r>
            <a:r>
              <a:rPr lang="en-US" dirty="0" smtClean="0"/>
              <a:t>resulting </a:t>
            </a:r>
            <a:r>
              <a:rPr lang="en-US" dirty="0"/>
              <a:t>in multiple passes to evaluate a single binding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Anchors</a:t>
            </a:r>
            <a:r>
              <a:rPr lang="en-US" dirty="0"/>
              <a:t>	</a:t>
            </a:r>
            <a:r>
              <a:rPr lang="en-US" sz="4000" dirty="0"/>
              <a:t>slide </a:t>
            </a:r>
            <a:r>
              <a:rPr lang="en-US" sz="4000" dirty="0" smtClean="0"/>
              <a:t>32-36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0" indent="-1371600">
              <a:buNone/>
            </a:pPr>
            <a:r>
              <a:rPr lang="en-US" dirty="0"/>
              <a:t>00:36:30	Anchors were designed to address poor layout performance.</a:t>
            </a:r>
          </a:p>
          <a:p>
            <a:pPr marL="1371600" indent="-1371600">
              <a:buNone/>
            </a:pPr>
            <a:r>
              <a:rPr lang="en-US" dirty="0"/>
              <a:t>00:37:30	The 6 (or 7 for Text) anchors demonstrated.</a:t>
            </a:r>
          </a:p>
          <a:p>
            <a:pPr marL="1371600" indent="-1371600">
              <a:buNone/>
            </a:pPr>
            <a:r>
              <a:rPr lang="en-US" dirty="0"/>
              <a:t>00:38:20	If you are using </a:t>
            </a:r>
            <a:r>
              <a:rPr lang="en-US" dirty="0" smtClean="0"/>
              <a:t>“if” </a:t>
            </a:r>
            <a:r>
              <a:rPr lang="en-US" dirty="0"/>
              <a:t>statements in an anchor you should be using states.</a:t>
            </a:r>
          </a:p>
          <a:p>
            <a:pPr marL="1371600" indent="-1371600">
              <a:buNone/>
            </a:pPr>
            <a:r>
              <a:rPr lang="en-US" dirty="0"/>
              <a:t>00:38:50	An anchor margin is only applied if you set the corresponding anchor.</a:t>
            </a:r>
          </a:p>
          <a:p>
            <a:pPr marL="1371600" indent="-1371600">
              <a:buNone/>
            </a:pPr>
            <a:r>
              <a:rPr lang="en-US" dirty="0"/>
              <a:t>00:39:20	Set multiple anchors at once: fill or </a:t>
            </a:r>
            <a:r>
              <a:rPr lang="en-US" dirty="0" err="1"/>
              <a:t>centerIn</a:t>
            </a:r>
            <a:r>
              <a:rPr lang="en-US" dirty="0"/>
              <a:t> let you use the individual margins or the center offset </a:t>
            </a:r>
            <a:r>
              <a:rPr lang="en-US" dirty="0" smtClean="0"/>
              <a:t>anchors,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3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Part I Q&amp;A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00:42:55	Using </a:t>
            </a:r>
            <a:r>
              <a:rPr lang="en-US" dirty="0" err="1"/>
              <a:t>Qt</a:t>
            </a:r>
            <a:r>
              <a:rPr lang="en-US" dirty="0"/>
              <a:t> on Windows with the Angle project is </a:t>
            </a:r>
            <a:r>
              <a:rPr lang="en-US" dirty="0" smtClean="0"/>
              <a:t>using </a:t>
            </a:r>
            <a:r>
              <a:rPr lang="en-US" dirty="0"/>
              <a:t>OpenGL ES 2.0</a:t>
            </a:r>
          </a:p>
          <a:p>
            <a:pPr marL="1371600" indent="-1371600">
              <a:buNone/>
            </a:pPr>
            <a:r>
              <a:rPr lang="en-US" dirty="0"/>
              <a:t>00:43:35	Excellent discussion of why to separate code into C++ and QML. </a:t>
            </a:r>
          </a:p>
          <a:p>
            <a:pPr marL="1371600" indent="-1371600">
              <a:buNone/>
            </a:pPr>
            <a:r>
              <a:rPr lang="en-US" dirty="0"/>
              <a:t>	When given an application that is a hybrid of C++ and QML, </a:t>
            </a:r>
            <a:r>
              <a:rPr lang="en-US" dirty="0" smtClean="0"/>
              <a:t>create model and business logic </a:t>
            </a:r>
            <a:r>
              <a:rPr lang="en-US" dirty="0"/>
              <a:t>in C</a:t>
            </a:r>
            <a:r>
              <a:rPr lang="en-US" dirty="0" smtClean="0"/>
              <a:t>++ to </a:t>
            </a:r>
            <a:r>
              <a:rPr lang="en-US" dirty="0"/>
              <a:t>make your objects testable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Part I Q&amp;A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0" indent="-1371600">
              <a:buNone/>
            </a:pPr>
            <a:r>
              <a:rPr lang="en-US" dirty="0" smtClean="0"/>
              <a:t>00:45:05</a:t>
            </a:r>
            <a:r>
              <a:rPr lang="en-US" dirty="0"/>
              <a:t>	Difference between a Window and a Rectangle; a Window is a Windowing operation system object with access to OS window properties like title and icon. A Rectangle can be used on platforms that do not have a windowing system.</a:t>
            </a:r>
          </a:p>
          <a:p>
            <a:pPr marL="1371600" indent="-1371600">
              <a:buNone/>
            </a:pPr>
            <a:r>
              <a:rPr lang="en-US" dirty="0"/>
              <a:t>00:47:10	</a:t>
            </a:r>
            <a:r>
              <a:rPr lang="en-US" dirty="0" smtClean="0"/>
              <a:t>Advantages of QML? QML </a:t>
            </a:r>
            <a:r>
              <a:rPr lang="en-US" dirty="0"/>
              <a:t>is very good at </a:t>
            </a:r>
            <a:r>
              <a:rPr lang="en-US" dirty="0" smtClean="0"/>
              <a:t>animated user </a:t>
            </a:r>
            <a:r>
              <a:rPr lang="en-US" dirty="0"/>
              <a:t>interfaces. Those animations are often not available to Widgets. It is great for touchscreen applications.</a:t>
            </a:r>
          </a:p>
          <a:p>
            <a:pPr marL="1371600" indent="-1371600">
              <a:buNone/>
            </a:pPr>
            <a:r>
              <a:rPr lang="en-US" dirty="0"/>
              <a:t>00:48:20	Using QML usually forces you to have a strong separation between front end and back end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7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Part I Q&amp;A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 smtClean="0"/>
              <a:t>00:49:30</a:t>
            </a:r>
            <a:r>
              <a:rPr lang="en-US" dirty="0"/>
              <a:t>	</a:t>
            </a:r>
            <a:r>
              <a:rPr lang="en-US" dirty="0" err="1" smtClean="0"/>
              <a:t>Qt</a:t>
            </a:r>
            <a:r>
              <a:rPr lang="en-US" dirty="0" smtClean="0"/>
              <a:t> Creator </a:t>
            </a:r>
            <a:r>
              <a:rPr lang="en-US" dirty="0"/>
              <a:t>launches QML JS Debugger which is used over TCP when debugging QML.</a:t>
            </a:r>
          </a:p>
          <a:p>
            <a:pPr marL="1371600" indent="-1371600">
              <a:buNone/>
            </a:pPr>
            <a:r>
              <a:rPr lang="en-US" dirty="0"/>
              <a:t>00:51:05	Hard to </a:t>
            </a:r>
            <a:r>
              <a:rPr lang="en-US" dirty="0" smtClean="0"/>
              <a:t>step debugging from </a:t>
            </a:r>
            <a:r>
              <a:rPr lang="en-US" dirty="0"/>
              <a:t>QML to C</a:t>
            </a:r>
            <a:r>
              <a:rPr lang="en-US" dirty="0" smtClean="0"/>
              <a:t>++. </a:t>
            </a:r>
            <a:r>
              <a:rPr lang="en-US" dirty="0"/>
              <a:t>Best </a:t>
            </a:r>
            <a:r>
              <a:rPr lang="en-US" dirty="0" smtClean="0"/>
              <a:t>to </a:t>
            </a:r>
            <a:r>
              <a:rPr lang="en-US" dirty="0"/>
              <a:t>set a breakpoint in QML and another in C++ that the QML will call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8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Properties	</a:t>
            </a:r>
            <a:r>
              <a:rPr lang="en-US" sz="3600" dirty="0" smtClean="0"/>
              <a:t>Part II, slide 4-6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00:02:50	Any instance of an Item is basically a </a:t>
            </a:r>
            <a:r>
              <a:rPr lang="en-US" dirty="0" smtClean="0"/>
              <a:t>subclass </a:t>
            </a:r>
            <a:r>
              <a:rPr lang="en-US" dirty="0"/>
              <a:t>and you are extending the Item.</a:t>
            </a:r>
          </a:p>
          <a:p>
            <a:pPr marL="1371600" indent="-1371600">
              <a:buNone/>
            </a:pPr>
            <a:r>
              <a:rPr lang="en-US" dirty="0"/>
              <a:t>00:04:30	Properties can be QML types. These are pointers to the elements that are created behind the scenes.</a:t>
            </a:r>
          </a:p>
          <a:p>
            <a:pPr marL="1371600" indent="-1371600">
              <a:buNone/>
            </a:pPr>
            <a:r>
              <a:rPr lang="en-US" dirty="0"/>
              <a:t>00:04:50	Using explicit types are faster than </a:t>
            </a:r>
            <a:r>
              <a:rPr lang="en-US" dirty="0" err="1"/>
              <a:t>var</a:t>
            </a:r>
            <a:r>
              <a:rPr lang="en-US" dirty="0"/>
              <a:t> types (</a:t>
            </a:r>
            <a:r>
              <a:rPr lang="en-US" dirty="0" err="1"/>
              <a:t>QVariant</a:t>
            </a:r>
            <a:r>
              <a:rPr lang="en-US" dirty="0"/>
              <a:t> is the backing type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198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Integrated Computer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Provides </a:t>
            </a:r>
            <a:r>
              <a:rPr lang="en-US" dirty="0" err="1"/>
              <a:t>Qt</a:t>
            </a:r>
            <a:r>
              <a:rPr lang="en-US" dirty="0"/>
              <a:t> Training, Consulting and Software Development </a:t>
            </a:r>
            <a:endParaRPr lang="en-US" dirty="0" smtClean="0"/>
          </a:p>
          <a:p>
            <a:pPr lvl="1"/>
            <a:r>
              <a:rPr lang="en-US" dirty="0" smtClean="0"/>
              <a:t>Major sponsor of </a:t>
            </a:r>
            <a:r>
              <a:rPr lang="en-US" dirty="0" err="1" smtClean="0"/>
              <a:t>Qt</a:t>
            </a:r>
            <a:r>
              <a:rPr lang="en-US" dirty="0" smtClean="0"/>
              <a:t> Conferences</a:t>
            </a:r>
          </a:p>
          <a:p>
            <a:pPr lvl="1"/>
            <a:r>
              <a:rPr lang="en-US" dirty="0" smtClean="0">
                <a:hlinkClick r:id="rId2"/>
              </a:rPr>
              <a:t>https://www.ics.com/qt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81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Property Types	</a:t>
            </a:r>
            <a:r>
              <a:rPr lang="en-US" sz="3600" dirty="0" smtClean="0"/>
              <a:t>Part II, slides 7-9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00:06:05	Example of a list property (property list&lt;point&gt; points</a:t>
            </a:r>
            <a:r>
              <a:rPr lang="en-US" dirty="0" smtClean="0"/>
              <a:t>).</a:t>
            </a:r>
            <a:endParaRPr lang="en-US" dirty="0"/>
          </a:p>
          <a:p>
            <a:pPr marL="1600200" indent="-1600200">
              <a:buNone/>
            </a:pPr>
            <a:r>
              <a:rPr lang="en-US" dirty="0"/>
              <a:t>00:07:30	Create a new QML element by creating a new QML file.</a:t>
            </a:r>
          </a:p>
          <a:p>
            <a:pPr marL="1600200" indent="-1600200">
              <a:buNone/>
            </a:pPr>
            <a:r>
              <a:rPr lang="en-US" dirty="0"/>
              <a:t>00:07:55	Use a name that implies </a:t>
            </a:r>
            <a:r>
              <a:rPr lang="en-US" dirty="0" smtClean="0"/>
              <a:t>purpose when naming a QML file.</a:t>
            </a:r>
          </a:p>
        </p:txBody>
      </p:sp>
    </p:spTree>
    <p:extLst>
      <p:ext uri="{BB962C8B-B14F-4D97-AF65-F5344CB8AC3E}">
        <p14:creationId xmlns:p14="http://schemas.microsoft.com/office/powerpoint/2010/main" val="267029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Button Example	</a:t>
            </a:r>
            <a:r>
              <a:rPr lang="en-US" sz="3600" dirty="0" smtClean="0"/>
              <a:t>Part II, slides 10-12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00:08:40	Example of an inline button. </a:t>
            </a:r>
          </a:p>
          <a:p>
            <a:pPr marL="1600200" indent="-1600200">
              <a:buNone/>
            </a:pPr>
            <a:r>
              <a:rPr lang="en-US" dirty="0" smtClean="0"/>
              <a:t>00:10:00</a:t>
            </a:r>
            <a:r>
              <a:rPr lang="en-US" dirty="0"/>
              <a:t>	What the button code looks like when componentized.</a:t>
            </a:r>
          </a:p>
          <a:p>
            <a:pPr marL="1600200" indent="-1600200">
              <a:buNone/>
            </a:pPr>
            <a:r>
              <a:rPr lang="en-US" dirty="0"/>
              <a:t>00:10:30	Example of the new button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Button Example	</a:t>
            </a:r>
            <a:r>
              <a:rPr lang="en-US" sz="3600" dirty="0" smtClean="0"/>
              <a:t>Part II, slides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 smtClean="0"/>
              <a:t>00:11:00</a:t>
            </a:r>
            <a:r>
              <a:rPr lang="en-US" dirty="0"/>
              <a:t>	Example of the property alias text</a:t>
            </a:r>
            <a:r>
              <a:rPr lang="en-US" dirty="0" smtClean="0"/>
              <a:t>.</a:t>
            </a:r>
          </a:p>
          <a:p>
            <a:pPr marL="1600200" indent="-1600200">
              <a:buNone/>
            </a:pPr>
            <a:r>
              <a:rPr lang="en-US" dirty="0"/>
              <a:t>00:11:35	Use an alias instead of a string to avoid allocating extra memory</a:t>
            </a:r>
            <a:r>
              <a:rPr lang="en-US" dirty="0" smtClean="0"/>
              <a:t>.</a:t>
            </a:r>
          </a:p>
          <a:p>
            <a:pPr marL="1600200" indent="-1600200">
              <a:buNone/>
            </a:pPr>
            <a:r>
              <a:rPr lang="en-US" dirty="0"/>
              <a:t>00:12:25	Use signal forwarding to control the interface of internal elements that you want to expose. In this case, the </a:t>
            </a:r>
            <a:r>
              <a:rPr lang="en-US" dirty="0" err="1"/>
              <a:t>MouseArea</a:t>
            </a:r>
            <a:r>
              <a:rPr lang="en-US" dirty="0"/>
              <a:t> clicked() signal.</a:t>
            </a:r>
          </a:p>
        </p:txBody>
      </p:sp>
    </p:spTree>
    <p:extLst>
      <p:ext uri="{BB962C8B-B14F-4D97-AF65-F5344CB8AC3E}">
        <p14:creationId xmlns:p14="http://schemas.microsoft.com/office/powerpoint/2010/main" val="18882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Button Example	</a:t>
            </a:r>
            <a:r>
              <a:rPr lang="en-US" sz="3600" dirty="0" smtClean="0"/>
              <a:t>Part II, slides 11-13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00:13:35	Shows binding to the </a:t>
            </a:r>
            <a:r>
              <a:rPr lang="en-US" dirty="0" smtClean="0"/>
              <a:t>signal.</a:t>
            </a:r>
            <a:endParaRPr lang="en-US" dirty="0"/>
          </a:p>
          <a:p>
            <a:pPr marL="1600200" indent="-1600200">
              <a:buNone/>
            </a:pPr>
            <a:r>
              <a:rPr lang="en-US" dirty="0" smtClean="0"/>
              <a:t>00:14:13	Aliases allow hiding implementation details.</a:t>
            </a:r>
            <a:endParaRPr lang="en-US" dirty="0"/>
          </a:p>
          <a:p>
            <a:pPr marL="1600200" indent="-1600200">
              <a:buNone/>
            </a:pPr>
            <a:r>
              <a:rPr lang="en-US" dirty="0"/>
              <a:t>00:14:30	Using an alias avoids having a small JavaScript snippet evaluating a binding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80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Property Scope	</a:t>
            </a:r>
            <a:r>
              <a:rPr lang="en-US" sz="3600" dirty="0" smtClean="0"/>
              <a:t>Part II, slides 15-16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00:15:00	All top level properties in an Item are public. Properties of internal elements are private.</a:t>
            </a:r>
          </a:p>
          <a:p>
            <a:pPr marL="1600200" indent="-1600200">
              <a:buNone/>
            </a:pPr>
            <a:r>
              <a:rPr lang="en-US" dirty="0"/>
              <a:t>00:16:05	</a:t>
            </a:r>
            <a:r>
              <a:rPr lang="en-US" dirty="0" smtClean="0"/>
              <a:t>Slide 15 colors red all </a:t>
            </a:r>
            <a:r>
              <a:rPr lang="en-US" dirty="0"/>
              <a:t>public </a:t>
            </a:r>
            <a:r>
              <a:rPr lang="en-US" dirty="0" smtClean="0"/>
              <a:t>properties.</a:t>
            </a:r>
            <a:endParaRPr lang="en-US" dirty="0"/>
          </a:p>
          <a:p>
            <a:pPr marL="1600200" indent="-1600200">
              <a:buNone/>
            </a:pPr>
            <a:r>
              <a:rPr lang="en-US" dirty="0"/>
              <a:t>00:16:30	</a:t>
            </a:r>
            <a:r>
              <a:rPr lang="en-US" dirty="0" smtClean="0"/>
              <a:t>Slide 16 </a:t>
            </a:r>
            <a:r>
              <a:rPr lang="en-US" dirty="0"/>
              <a:t>colors red </a:t>
            </a:r>
            <a:r>
              <a:rPr lang="en-US" dirty="0" smtClean="0"/>
              <a:t>all </a:t>
            </a:r>
            <a:r>
              <a:rPr lang="en-US" dirty="0"/>
              <a:t>private </a:t>
            </a:r>
            <a:r>
              <a:rPr lang="en-US" dirty="0" smtClean="0"/>
              <a:t>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Property Scope	</a:t>
            </a:r>
            <a:r>
              <a:rPr lang="en-US" sz="3600" dirty="0" smtClean="0"/>
              <a:t>Part II, slides 17,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00:16:50	Pattern for declaring private properties: Create a </a:t>
            </a:r>
            <a:r>
              <a:rPr lang="en-US" dirty="0" err="1"/>
              <a:t>QtObject</a:t>
            </a:r>
            <a:r>
              <a:rPr lang="en-US" dirty="0"/>
              <a:t> with id: internal</a:t>
            </a:r>
          </a:p>
          <a:p>
            <a:pPr marL="1600200" indent="-1600200">
              <a:buNone/>
            </a:pPr>
            <a:r>
              <a:rPr lang="en-US" dirty="0"/>
              <a:t>00:17:45	Avoid inheriting public members by wrapping your base type in an Item and expose only the properties your want to make public.</a:t>
            </a:r>
          </a:p>
          <a:p>
            <a:pPr marL="1600200" indent="-1600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9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States	</a:t>
            </a:r>
            <a:r>
              <a:rPr lang="en-US" sz="3600" dirty="0" smtClean="0"/>
              <a:t>Part II, slides 20-23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00:19:35	States make your code more declarative.</a:t>
            </a:r>
          </a:p>
          <a:p>
            <a:pPr marL="1600200" indent="-1600200">
              <a:buNone/>
            </a:pPr>
            <a:r>
              <a:rPr lang="en-US" dirty="0"/>
              <a:t>00:19:55	Every Item has states.</a:t>
            </a:r>
          </a:p>
          <a:p>
            <a:pPr marL="1600200" indent="-1600200">
              <a:buNone/>
            </a:pPr>
            <a:r>
              <a:rPr lang="en-US" dirty="0"/>
              <a:t>00:20:55	Can change anchors in states to move items around according to the state.</a:t>
            </a:r>
          </a:p>
          <a:p>
            <a:pPr marL="1600200" indent="-1600200">
              <a:buNone/>
            </a:pPr>
            <a:r>
              <a:rPr lang="en-US" dirty="0"/>
              <a:t>00:21:35	</a:t>
            </a:r>
            <a:r>
              <a:rPr lang="en-US" dirty="0" smtClean="0"/>
              <a:t>“when” </a:t>
            </a:r>
            <a:r>
              <a:rPr lang="en-US" dirty="0"/>
              <a:t>clauses must be mutually exclusive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smtClean="0"/>
              <a:t>If they are not, the last one evaluated wins.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910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States	</a:t>
            </a:r>
            <a:r>
              <a:rPr lang="en-US" sz="3600" dirty="0" smtClean="0"/>
              <a:t>Part II, slides 24-25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600200" indent="-1600200">
              <a:buNone/>
            </a:pPr>
            <a:r>
              <a:rPr lang="en-US" dirty="0"/>
              <a:t>00:23:25	Default state's name is "" (empty quotes). These are the property settings in the QML file outside the states declarations.</a:t>
            </a:r>
          </a:p>
          <a:p>
            <a:pPr marL="1600200" indent="-1600200">
              <a:buNone/>
            </a:pPr>
            <a:r>
              <a:rPr lang="en-US" dirty="0"/>
              <a:t>00:23:55	Use State's "</a:t>
            </a:r>
            <a:r>
              <a:rPr lang="en-US" dirty="0" smtClean="0"/>
              <a:t>extend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clause to use another state as a base state to create sub-states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"</a:t>
            </a:r>
            <a:r>
              <a:rPr lang="en-US" dirty="0" smtClean="0"/>
              <a:t>e</a:t>
            </a:r>
            <a:r>
              <a:rPr lang="en-US" i="1" dirty="0" smtClean="0"/>
              <a:t>xtend" re-uses children, not "when"</a:t>
            </a:r>
            <a:endParaRPr lang="en-US" i="1" dirty="0"/>
          </a:p>
          <a:p>
            <a:pPr marL="1600200" indent="-1600200">
              <a:buNone/>
            </a:pPr>
            <a:r>
              <a:rPr lang="en-US" dirty="0"/>
              <a:t>00:25:00	States do not need to be unwound. Set common properties in the default state. </a:t>
            </a:r>
          </a:p>
        </p:txBody>
      </p:sp>
    </p:spTree>
    <p:extLst>
      <p:ext uri="{BB962C8B-B14F-4D97-AF65-F5344CB8AC3E}">
        <p14:creationId xmlns:p14="http://schemas.microsoft.com/office/powerpoint/2010/main" val="271672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Transitions	</a:t>
            </a:r>
            <a:r>
              <a:rPr lang="en-US" sz="3600" dirty="0" smtClean="0"/>
              <a:t>Part II, slides 26-28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600200" indent="-1600200">
              <a:buNone/>
            </a:pPr>
            <a:r>
              <a:rPr lang="en-US" dirty="0"/>
              <a:t>00:26:10	Transitions allow you to control the order of changes when changing states.</a:t>
            </a:r>
          </a:p>
          <a:p>
            <a:pPr marL="1600200" indent="-1600200">
              <a:buNone/>
            </a:pPr>
            <a:r>
              <a:rPr lang="en-US" dirty="0"/>
              <a:t>00:26:20	</a:t>
            </a:r>
            <a:r>
              <a:rPr lang="en-US" dirty="0" smtClean="0"/>
              <a:t>Example of Transitions.</a:t>
            </a:r>
            <a:endParaRPr lang="en-US" dirty="0"/>
          </a:p>
          <a:p>
            <a:pPr marL="1600200" indent="-1600200">
              <a:buNone/>
            </a:pPr>
            <a:r>
              <a:rPr lang="en-US" dirty="0"/>
              <a:t>00:27:50	* (asterisk) is the wildcard for a state. Can use for from or to properties of Transition.</a:t>
            </a:r>
          </a:p>
          <a:p>
            <a:pPr marL="1600200" indent="-1600200">
              <a:buNone/>
            </a:pPr>
            <a:r>
              <a:rPr lang="en-US" dirty="0"/>
              <a:t>00:28:40	If you do not set the target of an animation, the animation will apply to all items.</a:t>
            </a:r>
          </a:p>
          <a:p>
            <a:pPr marL="1600200" indent="-1600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Creating Items	</a:t>
            </a:r>
            <a:r>
              <a:rPr lang="en-US" sz="3600" dirty="0" smtClean="0"/>
              <a:t>Part II, slides 31-32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00:31:10	Procedural manner to create a component is using </a:t>
            </a:r>
            <a:r>
              <a:rPr lang="en-US" dirty="0" err="1"/>
              <a:t>createObject</a:t>
            </a:r>
            <a:r>
              <a:rPr lang="en-US" dirty="0"/>
              <a:t>(parent, bindings)</a:t>
            </a:r>
          </a:p>
          <a:p>
            <a:pPr marL="1600200" indent="-1600200">
              <a:buNone/>
            </a:pPr>
            <a:r>
              <a:rPr lang="en-US" dirty="0"/>
              <a:t>00:31:30	To create an item </a:t>
            </a:r>
            <a:r>
              <a:rPr lang="en-US" dirty="0" smtClean="0"/>
              <a:t>declaratively: </a:t>
            </a:r>
            <a:r>
              <a:rPr lang="en-US" dirty="0"/>
              <a:t>Loader, Repeater, </a:t>
            </a:r>
            <a:r>
              <a:rPr lang="en-US" dirty="0" err="1"/>
              <a:t>ListView</a:t>
            </a:r>
            <a:r>
              <a:rPr lang="en-US" dirty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i="1" dirty="0" err="1" smtClean="0"/>
              <a:t>PathView</a:t>
            </a:r>
            <a:endParaRPr lang="en-US" i="1" dirty="0" smtClean="0"/>
          </a:p>
          <a:p>
            <a:pPr marL="1600200" indent="-1600200">
              <a:buNone/>
            </a:pPr>
            <a:r>
              <a:rPr lang="en-US" dirty="0" smtClean="0"/>
              <a:t>00:32:35</a:t>
            </a:r>
            <a:r>
              <a:rPr lang="en-US" dirty="0"/>
              <a:t>	</a:t>
            </a:r>
            <a:r>
              <a:rPr lang="en-US" dirty="0" smtClean="0"/>
              <a:t>Example of creating </a:t>
            </a:r>
            <a:r>
              <a:rPr lang="en-US" dirty="0"/>
              <a:t>a dialog procedurally using </a:t>
            </a:r>
            <a:r>
              <a:rPr lang="en-US" dirty="0" err="1"/>
              <a:t>createComponent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2501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www.ics.com/learning/webinars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Specifically:</a:t>
            </a:r>
          </a:p>
          <a:p>
            <a:r>
              <a:rPr lang="en-US" u="sng" dirty="0">
                <a:hlinkClick r:id="rId3"/>
              </a:rPr>
              <a:t>Best Practices in </a:t>
            </a:r>
            <a:r>
              <a:rPr lang="en-US" u="sng" dirty="0" err="1">
                <a:hlinkClick r:id="rId3"/>
              </a:rPr>
              <a:t>Qt</a:t>
            </a:r>
            <a:r>
              <a:rPr lang="en-US" u="sng" dirty="0">
                <a:hlinkClick r:id="rId3"/>
              </a:rPr>
              <a:t> Quick/QML - Part I</a:t>
            </a:r>
            <a:endParaRPr lang="en-US" dirty="0"/>
          </a:p>
          <a:p>
            <a:r>
              <a:rPr lang="en-US" dirty="0">
                <a:hlinkClick r:id="rId4"/>
              </a:rPr>
              <a:t>Best Practices in </a:t>
            </a:r>
            <a:r>
              <a:rPr lang="en-US" dirty="0" err="1">
                <a:hlinkClick r:id="rId4"/>
              </a:rPr>
              <a:t>Qt</a:t>
            </a:r>
            <a:r>
              <a:rPr lang="en-US" dirty="0">
                <a:hlinkClick r:id="rId4"/>
              </a:rPr>
              <a:t> Quick/QML - Part II</a:t>
            </a:r>
            <a:endParaRPr lang="en-US" dirty="0"/>
          </a:p>
          <a:p>
            <a:r>
              <a:rPr lang="en-US" dirty="0">
                <a:hlinkClick r:id="rId5"/>
              </a:rPr>
              <a:t>Best Practices in </a:t>
            </a:r>
            <a:r>
              <a:rPr lang="en-US" dirty="0" err="1">
                <a:hlinkClick r:id="rId5"/>
              </a:rPr>
              <a:t>Qt</a:t>
            </a:r>
            <a:r>
              <a:rPr lang="en-US" dirty="0">
                <a:hlinkClick r:id="rId5"/>
              </a:rPr>
              <a:t> Quick/QML - Part III</a:t>
            </a:r>
            <a:endParaRPr lang="en-US" dirty="0"/>
          </a:p>
          <a:p>
            <a:r>
              <a:rPr lang="en-US" dirty="0">
                <a:hlinkClick r:id="rId6"/>
              </a:rPr>
              <a:t>Best Practices in </a:t>
            </a:r>
            <a:r>
              <a:rPr lang="en-US" dirty="0" err="1">
                <a:hlinkClick r:id="rId6"/>
              </a:rPr>
              <a:t>Qt</a:t>
            </a:r>
            <a:r>
              <a:rPr lang="en-US" dirty="0">
                <a:hlinkClick r:id="rId6"/>
              </a:rPr>
              <a:t> Quick/QML - Part IV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Procedural Creation</a:t>
            </a:r>
            <a:r>
              <a:rPr lang="en-US" dirty="0" smtClean="0"/>
              <a:t>	</a:t>
            </a:r>
            <a:r>
              <a:rPr lang="en-US" sz="3200" dirty="0" smtClean="0"/>
              <a:t>Part II, slides 32-33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0" indent="-1600200">
              <a:buNone/>
            </a:pPr>
            <a:r>
              <a:rPr lang="en-US" dirty="0"/>
              <a:t>00:33:00	Adding the binding elements in the </a:t>
            </a:r>
            <a:r>
              <a:rPr lang="en-US" dirty="0" err="1"/>
              <a:t>createObject</a:t>
            </a:r>
            <a:r>
              <a:rPr lang="en-US" dirty="0"/>
              <a:t> call.</a:t>
            </a:r>
          </a:p>
          <a:p>
            <a:pPr marL="1600200" indent="-1600200">
              <a:buNone/>
            </a:pPr>
            <a:r>
              <a:rPr lang="en-US" dirty="0"/>
              <a:t>00:34:20	How to </a:t>
            </a:r>
            <a:r>
              <a:rPr lang="en-US" dirty="0" smtClean="0"/>
              <a:t>connect </a:t>
            </a:r>
            <a:r>
              <a:rPr lang="en-US" dirty="0"/>
              <a:t>a signal to a function.</a:t>
            </a:r>
          </a:p>
          <a:p>
            <a:pPr marL="1600200" indent="-1600200">
              <a:buNone/>
            </a:pPr>
            <a:r>
              <a:rPr lang="en-US" dirty="0"/>
              <a:t>00:35:00	Example of how to declare a component that can be created at runtime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1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Declarative Creation</a:t>
            </a:r>
            <a:r>
              <a:rPr lang="en-US" dirty="0" smtClean="0"/>
              <a:t>	</a:t>
            </a:r>
            <a:r>
              <a:rPr lang="en-US" sz="3200" dirty="0" smtClean="0"/>
              <a:t>Part II, slides 34-37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00:36:30	Example of using a loader to create a object at runtime. The Loader is responsible </a:t>
            </a:r>
            <a:r>
              <a:rPr lang="en-US" dirty="0" smtClean="0"/>
              <a:t>for destroying </a:t>
            </a:r>
            <a:r>
              <a:rPr lang="en-US" dirty="0"/>
              <a:t>the object</a:t>
            </a:r>
          </a:p>
          <a:p>
            <a:pPr marL="1371600" indent="-1371600">
              <a:buNone/>
            </a:pPr>
            <a:r>
              <a:rPr lang="en-US" dirty="0"/>
              <a:t>00:37:30	Example of </a:t>
            </a:r>
            <a:r>
              <a:rPr lang="en-US" dirty="0" smtClean="0"/>
              <a:t>using </a:t>
            </a:r>
            <a:r>
              <a:rPr lang="en-US" dirty="0"/>
              <a:t>a repeater to create objects.</a:t>
            </a:r>
          </a:p>
          <a:p>
            <a:pPr marL="1371600" indent="-1371600">
              <a:buNone/>
            </a:pPr>
            <a:r>
              <a:rPr lang="en-US" dirty="0"/>
              <a:t>00:38:20	Use </a:t>
            </a:r>
            <a:r>
              <a:rPr lang="en-US" dirty="0" err="1"/>
              <a:t>modelData</a:t>
            </a:r>
            <a:r>
              <a:rPr lang="en-US" dirty="0"/>
              <a:t> in the repeater</a:t>
            </a:r>
            <a:r>
              <a:rPr lang="en-US" dirty="0" smtClean="0"/>
              <a:t>.</a:t>
            </a:r>
          </a:p>
          <a:p>
            <a:pPr marL="1371600" indent="-1371600">
              <a:buNone/>
            </a:pPr>
            <a:r>
              <a:rPr lang="en-US" dirty="0"/>
              <a:t>00:38:40	Repeaters can use a lot of different data </a:t>
            </a:r>
            <a:r>
              <a:rPr lang="en-US" dirty="0" smtClean="0"/>
              <a:t>models. See also Part IV, 7:45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4337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II,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/>
              <a:t>00:40:40	Almost always start with an Item when extending a type.</a:t>
            </a:r>
          </a:p>
          <a:p>
            <a:pPr marL="1371600" indent="-1371600">
              <a:buNone/>
            </a:pPr>
            <a:r>
              <a:rPr lang="en-US" sz="2600" dirty="0"/>
              <a:t>00:41:55	If two rectangles need to be the same color, bind one to the other and make a public alias to the other instead of creating a top-level property and binding both to it</a:t>
            </a:r>
            <a:r>
              <a:rPr lang="en-US" sz="2600" dirty="0" smtClean="0"/>
              <a:t>.</a:t>
            </a:r>
          </a:p>
          <a:p>
            <a:pPr marL="1371600" indent="-1371600">
              <a:buNone/>
            </a:pPr>
            <a:r>
              <a:rPr lang="en-US" sz="2600" dirty="0"/>
              <a:t>00:44:40	On slower processors, declarative component creation is faster than procedural methods to create elements. </a:t>
            </a:r>
          </a:p>
        </p:txBody>
      </p:sp>
    </p:spTree>
    <p:extLst>
      <p:ext uri="{BB962C8B-B14F-4D97-AF65-F5344CB8AC3E}">
        <p14:creationId xmlns:p14="http://schemas.microsoft.com/office/powerpoint/2010/main" val="223601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II,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/>
              <a:t>00:46:45	Prefer the declarative method for creating components. This reduces the risk of a catastrophic failure like missing resources.</a:t>
            </a:r>
          </a:p>
          <a:p>
            <a:pPr marL="1371600" indent="-1371600">
              <a:buNone/>
            </a:pPr>
            <a:r>
              <a:rPr lang="en-US" sz="2600" dirty="0"/>
              <a:t>00:48:55	</a:t>
            </a:r>
            <a:r>
              <a:rPr lang="en-US" sz="2600" dirty="0" err="1"/>
              <a:t>GridView</a:t>
            </a:r>
            <a:r>
              <a:rPr lang="en-US" sz="2600" dirty="0"/>
              <a:t> is limited with flexibility with Items. You may have better control with </a:t>
            </a:r>
            <a:r>
              <a:rPr lang="en-US" sz="2600" dirty="0" err="1"/>
              <a:t>GridView</a:t>
            </a:r>
            <a:r>
              <a:rPr lang="en-US" sz="2600" dirty="0"/>
              <a:t>. </a:t>
            </a:r>
            <a:r>
              <a:rPr lang="en-US" sz="2600" dirty="0" err="1"/>
              <a:t>GridView</a:t>
            </a:r>
            <a:r>
              <a:rPr lang="en-US" sz="2600" dirty="0"/>
              <a:t> is good for </a:t>
            </a:r>
            <a:r>
              <a:rPr lang="en-US" sz="2600" dirty="0" smtClean="0"/>
              <a:t>complex </a:t>
            </a:r>
            <a:r>
              <a:rPr lang="en-US" sz="2600" dirty="0"/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2592372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II,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/>
              <a:t>00:51:00	Put states on the Item you are acting on. Don't use states on a </a:t>
            </a:r>
            <a:r>
              <a:rPr lang="en-US" sz="2600" dirty="0" err="1"/>
              <a:t>FocusScope</a:t>
            </a:r>
            <a:r>
              <a:rPr lang="en-US" sz="2600" dirty="0"/>
              <a:t>, use states inside an Item.</a:t>
            </a:r>
          </a:p>
          <a:p>
            <a:pPr marL="1371600" indent="-1371600">
              <a:buNone/>
            </a:pPr>
            <a:r>
              <a:rPr lang="en-US" sz="2600" dirty="0"/>
              <a:t>00:51:40	Use Repeaters for simple sources, such as data coming from the internet.</a:t>
            </a:r>
          </a:p>
          <a:p>
            <a:pPr marL="1371600" indent="-1371600">
              <a:buNone/>
            </a:pPr>
            <a:r>
              <a:rPr lang="en-US" sz="2600" dirty="0"/>
              <a:t>00:54:10	Clear the component cache to reload all QML Objects.</a:t>
            </a:r>
          </a:p>
        </p:txBody>
      </p:sp>
    </p:spTree>
    <p:extLst>
      <p:ext uri="{BB962C8B-B14F-4D97-AF65-F5344CB8AC3E}">
        <p14:creationId xmlns:p14="http://schemas.microsoft.com/office/powerpoint/2010/main" val="367105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Model-View Pattern</a:t>
            </a:r>
            <a:r>
              <a:rPr lang="en-US" dirty="0" smtClean="0"/>
              <a:t>	</a:t>
            </a:r>
            <a:r>
              <a:rPr lang="en-US" sz="3200" dirty="0" smtClean="0"/>
              <a:t>Part III, slide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00:03:00	Drive QML with a C++ backend. Separate logic from UI.</a:t>
            </a:r>
          </a:p>
          <a:p>
            <a:pPr marL="1371600" indent="-1371600">
              <a:buNone/>
            </a:pPr>
            <a:r>
              <a:rPr lang="en-US" dirty="0"/>
              <a:t>00:04:15	Design back-end to be testable.</a:t>
            </a:r>
          </a:p>
          <a:p>
            <a:pPr marL="1371600" indent="-1371600">
              <a:buNone/>
            </a:pPr>
            <a:r>
              <a:rPr lang="en-US" dirty="0"/>
              <a:t>00:04:50	</a:t>
            </a:r>
            <a:r>
              <a:rPr lang="en-US" dirty="0" smtClean="0"/>
              <a:t>It </a:t>
            </a:r>
            <a:r>
              <a:rPr lang="en-US" dirty="0"/>
              <a:t>is not recommended to directly affect QML from C++, although it is possible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82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C++ Integration</a:t>
            </a:r>
            <a:r>
              <a:rPr lang="en-US" dirty="0" smtClean="0"/>
              <a:t>	</a:t>
            </a:r>
            <a:r>
              <a:rPr lang="en-US" sz="3200" dirty="0" smtClean="0"/>
              <a:t>Part III, slide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00:06:00	</a:t>
            </a:r>
            <a:r>
              <a:rPr lang="en-US" dirty="0" smtClean="0"/>
              <a:t>2 ways </a:t>
            </a:r>
            <a:r>
              <a:rPr lang="en-US" dirty="0"/>
              <a:t>to expose C++ to QML: inject into </a:t>
            </a:r>
            <a:r>
              <a:rPr lang="en-US" dirty="0" smtClean="0"/>
              <a:t>QML runtime (effectively singletons), </a:t>
            </a:r>
            <a:r>
              <a:rPr lang="en-US" dirty="0"/>
              <a:t>or expose C++ class to QML.</a:t>
            </a:r>
          </a:p>
          <a:p>
            <a:pPr marL="1371600" indent="-1371600">
              <a:buNone/>
            </a:pPr>
            <a:r>
              <a:rPr lang="en-US" dirty="0"/>
              <a:t>00:07:20	Everything the </a:t>
            </a:r>
            <a:r>
              <a:rPr lang="en-US" dirty="0" err="1"/>
              <a:t>Qt</a:t>
            </a:r>
            <a:r>
              <a:rPr lang="en-US" dirty="0"/>
              <a:t> company does, you can do.</a:t>
            </a:r>
          </a:p>
        </p:txBody>
      </p:sp>
    </p:spTree>
    <p:extLst>
      <p:ext uri="{BB962C8B-B14F-4D97-AF65-F5344CB8AC3E}">
        <p14:creationId xmlns:p14="http://schemas.microsoft.com/office/powerpoint/2010/main" val="4131789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C++ Integration</a:t>
            </a:r>
            <a:r>
              <a:rPr lang="en-US" dirty="0" smtClean="0"/>
              <a:t>	</a:t>
            </a:r>
            <a:r>
              <a:rPr lang="en-US" sz="3200" dirty="0" smtClean="0"/>
              <a:t>Part III, slide 6-9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00:07:40	Ingredients for a property: read &amp; write functions and notify signal.</a:t>
            </a:r>
          </a:p>
          <a:p>
            <a:pPr marL="1371600" indent="-1371600">
              <a:buNone/>
            </a:pPr>
            <a:r>
              <a:rPr lang="en-US" dirty="0"/>
              <a:t>00:08:00	Example of </a:t>
            </a:r>
            <a:r>
              <a:rPr lang="en-US" dirty="0" err="1"/>
              <a:t>Qt</a:t>
            </a:r>
            <a:r>
              <a:rPr lang="en-US" dirty="0"/>
              <a:t> code for C++ application using Q_PROPERTY.</a:t>
            </a:r>
          </a:p>
          <a:p>
            <a:pPr marL="1371600" indent="-1371600">
              <a:buNone/>
            </a:pPr>
            <a:r>
              <a:rPr lang="en-US" dirty="0"/>
              <a:t>00:08:45	Q_PROPERTY does not expand into </a:t>
            </a:r>
            <a:r>
              <a:rPr lang="en-US" dirty="0" smtClean="0"/>
              <a:t>code; </a:t>
            </a:r>
            <a:r>
              <a:rPr lang="en-US" dirty="0"/>
              <a:t>it indicates to MOC what code to build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C++ Slots</a:t>
            </a:r>
            <a:r>
              <a:rPr lang="en-US" dirty="0" smtClean="0"/>
              <a:t>	</a:t>
            </a:r>
            <a:r>
              <a:rPr lang="en-US" sz="3200" dirty="0" smtClean="0"/>
              <a:t>Part III, slide 11-13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indent="-1371600">
              <a:buNone/>
            </a:pPr>
            <a:r>
              <a:rPr lang="en-US" dirty="0"/>
              <a:t>00:09:55	2 ways to make a callable function: slots or Q_INVOKABLE. To MOC, they are equivalent.</a:t>
            </a:r>
          </a:p>
          <a:p>
            <a:pPr marL="1371600" indent="-1371600">
              <a:buNone/>
            </a:pPr>
            <a:r>
              <a:rPr lang="en-US" dirty="0"/>
              <a:t>00:11:00	Q_INVOKABLE can return data. A QObject* returned from a slot is owned by QML and will be deleted. QObject* properties from C++ are not deleted by QML.</a:t>
            </a:r>
          </a:p>
          <a:p>
            <a:pPr marL="1371600" indent="-1371600">
              <a:buNone/>
            </a:pPr>
            <a:r>
              <a:rPr lang="en-US" dirty="0"/>
              <a:t>00:12:00	Can call a static function to change this behavior.</a:t>
            </a:r>
          </a:p>
        </p:txBody>
      </p:sp>
    </p:spTree>
    <p:extLst>
      <p:ext uri="{BB962C8B-B14F-4D97-AF65-F5344CB8AC3E}">
        <p14:creationId xmlns:p14="http://schemas.microsoft.com/office/powerpoint/2010/main" val="1666428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Exposing Instances</a:t>
            </a:r>
            <a:r>
              <a:rPr lang="en-US" dirty="0" smtClean="0"/>
              <a:t>	</a:t>
            </a:r>
            <a:r>
              <a:rPr lang="en-US" sz="3200" dirty="0" smtClean="0"/>
              <a:t>Part III, slide 14-17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00:13:45	view-&gt;</a:t>
            </a:r>
            <a:r>
              <a:rPr lang="en-US" dirty="0" err="1"/>
              <a:t>rootContext</a:t>
            </a:r>
            <a:r>
              <a:rPr lang="en-US" dirty="0"/>
              <a:t>()-&gt;</a:t>
            </a:r>
            <a:r>
              <a:rPr lang="en-US" dirty="0" err="1"/>
              <a:t>setContextProperty</a:t>
            </a:r>
            <a:r>
              <a:rPr lang="en-US" dirty="0"/>
              <a:t> injects a pointer into QML.</a:t>
            </a:r>
          </a:p>
          <a:p>
            <a:pPr marL="1371600" indent="-1371600">
              <a:buNone/>
            </a:pPr>
            <a:r>
              <a:rPr lang="en-US" dirty="0"/>
              <a:t>00:16:00	</a:t>
            </a:r>
            <a:r>
              <a:rPr lang="en-US" dirty="0" err="1"/>
              <a:t>QObject</a:t>
            </a:r>
            <a:r>
              <a:rPr lang="en-US" dirty="0"/>
              <a:t>* can be used as a property and make a tree of properties.</a:t>
            </a:r>
          </a:p>
          <a:p>
            <a:pPr marL="1371600" indent="-1371600">
              <a:buNone/>
            </a:pPr>
            <a:r>
              <a:rPr lang="en-US" dirty="0"/>
              <a:t>00:16:30	Example of a </a:t>
            </a:r>
            <a:r>
              <a:rPr lang="en-US" dirty="0" err="1"/>
              <a:t>QObject</a:t>
            </a:r>
            <a:r>
              <a:rPr lang="en-US" dirty="0"/>
              <a:t>* property that can be read from or written </a:t>
            </a:r>
            <a:r>
              <a:rPr lang="en-US" dirty="0" smtClean="0"/>
              <a:t>to </a:t>
            </a:r>
            <a:r>
              <a:rPr lang="en-US" dirty="0"/>
              <a:t>-- there is only a read function to get the pointer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Justin Noel, Senior Consulting Engineer, ICS, Inc.</a:t>
            </a:r>
          </a:p>
          <a:p>
            <a:r>
              <a:rPr lang="en-US" dirty="0" err="1" smtClean="0"/>
              <a:t>Langsten</a:t>
            </a:r>
            <a:r>
              <a:rPr lang="en-US" dirty="0" smtClean="0"/>
              <a:t> Ball, ICS Consulting </a:t>
            </a:r>
            <a:r>
              <a:rPr lang="en-US" dirty="0"/>
              <a:t>Engineer, ICS, Inc.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25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Complex Properties</a:t>
            </a:r>
            <a:r>
              <a:rPr lang="en-US" dirty="0" smtClean="0"/>
              <a:t>	</a:t>
            </a:r>
            <a:r>
              <a:rPr lang="en-US" sz="3200" dirty="0" smtClean="0"/>
              <a:t>Part III, slide 18-19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00:17:20	An Options class with base </a:t>
            </a:r>
            <a:r>
              <a:rPr lang="en-US" dirty="0" err="1"/>
              <a:t>QObject</a:t>
            </a:r>
            <a:r>
              <a:rPr lang="en-US" dirty="0"/>
              <a:t>. Now has organization to properties and can be navigated like a tree.</a:t>
            </a:r>
          </a:p>
          <a:p>
            <a:pPr marL="1371600" indent="-1371600">
              <a:buNone/>
            </a:pPr>
            <a:r>
              <a:rPr lang="en-US" dirty="0"/>
              <a:t>00:17:50	Example of using a </a:t>
            </a:r>
            <a:r>
              <a:rPr lang="en-US" dirty="0" err="1"/>
              <a:t>QObject</a:t>
            </a:r>
            <a:r>
              <a:rPr lang="en-US" dirty="0"/>
              <a:t>* as a tree: </a:t>
            </a:r>
            <a:r>
              <a:rPr lang="en-US" dirty="0" err="1" smtClean="0"/>
              <a:t>maker.options.temp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6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err="1" smtClean="0"/>
              <a:t>Enum</a:t>
            </a:r>
            <a:r>
              <a:rPr lang="en-US" sz="4400" dirty="0" smtClean="0"/>
              <a:t> Properties</a:t>
            </a:r>
            <a:r>
              <a:rPr lang="en-US" dirty="0" smtClean="0"/>
              <a:t>	</a:t>
            </a:r>
            <a:r>
              <a:rPr lang="en-US" sz="3200" dirty="0" smtClean="0"/>
              <a:t>Part III, slide 20-23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00:19:00	Discusses using </a:t>
            </a:r>
            <a:r>
              <a:rPr lang="en-US" strike="sngStrike" dirty="0"/>
              <a:t>Q_ENUMS</a:t>
            </a:r>
            <a:r>
              <a:rPr lang="en-US" dirty="0"/>
              <a:t>, but </a:t>
            </a:r>
            <a:r>
              <a:rPr lang="en-US" dirty="0" smtClean="0"/>
              <a:t>use </a:t>
            </a:r>
            <a:r>
              <a:rPr lang="en-US" dirty="0"/>
              <a:t>Q_ENUM</a:t>
            </a:r>
          </a:p>
          <a:p>
            <a:pPr marL="1371600" indent="-1371600">
              <a:buNone/>
            </a:pPr>
            <a:r>
              <a:rPr lang="en-US" dirty="0"/>
              <a:t>00:19:30	</a:t>
            </a:r>
            <a:r>
              <a:rPr lang="en-US" dirty="0" smtClean="0"/>
              <a:t>If only need </a:t>
            </a:r>
            <a:r>
              <a:rPr lang="en-US" dirty="0" err="1" smtClean="0"/>
              <a:t>enums</a:t>
            </a:r>
            <a:r>
              <a:rPr lang="en-US" dirty="0" smtClean="0"/>
              <a:t>, use </a:t>
            </a:r>
            <a:r>
              <a:rPr lang="en-US" dirty="0" err="1" smtClean="0"/>
              <a:t>qRegisterUncreatableType</a:t>
            </a:r>
            <a:r>
              <a:rPr lang="en-US" dirty="0" smtClean="0"/>
              <a:t>.</a:t>
            </a:r>
            <a:endParaRPr lang="en-US" dirty="0"/>
          </a:p>
          <a:p>
            <a:pPr marL="1371600" indent="-1371600">
              <a:buNone/>
            </a:pPr>
            <a:r>
              <a:rPr lang="en-US" dirty="0"/>
              <a:t>00:20:50	Shows using an </a:t>
            </a:r>
            <a:r>
              <a:rPr lang="en-US" dirty="0" err="1"/>
              <a:t>enum</a:t>
            </a:r>
            <a:r>
              <a:rPr lang="en-US" dirty="0"/>
              <a:t> from a C++ class.</a:t>
            </a:r>
          </a:p>
          <a:p>
            <a:pPr marL="1371600" indent="-1371600">
              <a:buNone/>
            </a:pPr>
            <a:r>
              <a:rPr lang="en-US" dirty="0"/>
              <a:t>00:21:20	You can convert the </a:t>
            </a:r>
            <a:r>
              <a:rPr lang="en-US" dirty="0" err="1"/>
              <a:t>enum</a:t>
            </a:r>
            <a:r>
              <a:rPr lang="en-US" dirty="0"/>
              <a:t> to a </a:t>
            </a:r>
            <a:r>
              <a:rPr lang="en-US" dirty="0" smtClean="0"/>
              <a:t>string.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600" dirty="0" err="1"/>
              <a:t>QMetaEnum</a:t>
            </a:r>
            <a:r>
              <a:rPr lang="en-US" sz="2600" dirty="0"/>
              <a:t>::</a:t>
            </a:r>
            <a:r>
              <a:rPr lang="en-US" sz="2600" dirty="0" err="1"/>
              <a:t>fromType</a:t>
            </a:r>
            <a:r>
              <a:rPr lang="en-US" sz="2600" dirty="0"/>
              <a:t>&lt;T</a:t>
            </a:r>
            <a:r>
              <a:rPr lang="en-US" sz="2600" dirty="0" smtClean="0"/>
              <a:t>&gt;().</a:t>
            </a:r>
            <a:r>
              <a:rPr lang="en-US" sz="2600" dirty="0" err="1"/>
              <a:t>valueToKey</a:t>
            </a:r>
            <a:r>
              <a:rPr lang="en-US" sz="2600" dirty="0"/>
              <a:t>(id);</a:t>
            </a:r>
          </a:p>
        </p:txBody>
      </p:sp>
    </p:spTree>
    <p:extLst>
      <p:ext uri="{BB962C8B-B14F-4D97-AF65-F5344CB8AC3E}">
        <p14:creationId xmlns:p14="http://schemas.microsoft.com/office/powerpoint/2010/main" val="492792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Code Re-use</a:t>
            </a:r>
            <a:r>
              <a:rPr lang="en-US" dirty="0" smtClean="0"/>
              <a:t>	</a:t>
            </a:r>
            <a:r>
              <a:rPr lang="en-US" sz="3200" dirty="0" smtClean="0"/>
              <a:t>Part III, slide 24-25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00:22:30	Different ways to reused C++ code with QML. You only have 15ms to recalculate bindings,</a:t>
            </a:r>
          </a:p>
          <a:p>
            <a:pPr marL="1371600" indent="-1371600">
              <a:buNone/>
            </a:pPr>
            <a:r>
              <a:rPr lang="en-US" dirty="0"/>
              <a:t>00:23:15	QML needs NOTIFY signals.</a:t>
            </a:r>
          </a:p>
          <a:p>
            <a:pPr marL="1371600" indent="-1371600">
              <a:buNone/>
            </a:pPr>
            <a:r>
              <a:rPr lang="en-US" dirty="0"/>
              <a:t>00:24:45	2 major ways. Add Q_PROPERTY macro and Q_INVOKABLE to class if code it well behaved. Otherwise write a wrapper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48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Direct Re-use</a:t>
            </a:r>
            <a:r>
              <a:rPr lang="en-US" dirty="0" smtClean="0"/>
              <a:t>	</a:t>
            </a:r>
            <a:r>
              <a:rPr lang="en-US" sz="3200" dirty="0" smtClean="0"/>
              <a:t>Part III, slide 26-31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00:25:20	Example of just adding macros that expose functionality to QML</a:t>
            </a:r>
          </a:p>
          <a:p>
            <a:pPr marL="1371600" indent="-1371600">
              <a:buNone/>
            </a:pPr>
            <a:r>
              <a:rPr lang="en-US" dirty="0"/>
              <a:t>00:26:05	Issues. There is a check in MOC that all notify signals appear in the same class and have a Q_PROPERTY declaration. If the signal appears in another class need to make a SIGNAL-to-SIGNAL connection.</a:t>
            </a:r>
          </a:p>
          <a:p>
            <a:pPr marL="1371600" indent="-1371600">
              <a:buNone/>
            </a:pPr>
            <a:r>
              <a:rPr lang="en-US" dirty="0"/>
              <a:t>00:27:00	Creating a wrapper is easier if by composition instead of inheritance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81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Wrappers</a:t>
            </a:r>
            <a:r>
              <a:rPr lang="en-US" dirty="0" smtClean="0"/>
              <a:t>	</a:t>
            </a:r>
            <a:r>
              <a:rPr lang="en-US" sz="3200" dirty="0" smtClean="0"/>
              <a:t>Part III, slide 32-34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00:27:50	</a:t>
            </a:r>
            <a:r>
              <a:rPr lang="en-US" dirty="0" err="1"/>
              <a:t>QObjects</a:t>
            </a:r>
            <a:r>
              <a:rPr lang="en-US" dirty="0"/>
              <a:t> cannot be used with Template-based classes. Composition is necessary.</a:t>
            </a:r>
          </a:p>
          <a:p>
            <a:pPr marL="1371600" indent="-1371600">
              <a:buNone/>
            </a:pPr>
            <a:r>
              <a:rPr lang="en-US" dirty="0"/>
              <a:t>00:28:30	Maybe class does not follow get-set-notify pattern.</a:t>
            </a:r>
          </a:p>
          <a:p>
            <a:pPr marL="1371600" indent="-1371600">
              <a:buNone/>
            </a:pPr>
            <a:r>
              <a:rPr lang="en-US" dirty="0"/>
              <a:t>00:29:00	Supervisor-control pattern. Class diagram. Model - View Presenter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24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Wrapper Header</a:t>
            </a:r>
            <a:r>
              <a:rPr lang="en-US" dirty="0" smtClean="0"/>
              <a:t>	</a:t>
            </a:r>
            <a:r>
              <a:rPr lang="en-US" sz="3200" dirty="0" smtClean="0"/>
              <a:t>Part III, slide 35-36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00:30:00	Existing header for a template class with a template-based callback system.</a:t>
            </a:r>
          </a:p>
          <a:p>
            <a:pPr marL="1371600" indent="-1371600">
              <a:buNone/>
            </a:pPr>
            <a:r>
              <a:rPr lang="en-US" dirty="0"/>
              <a:t>00:30:40	Create a number of wrapper classes</a:t>
            </a:r>
          </a:p>
          <a:p>
            <a:pPr marL="1371600" indent="-1371600">
              <a:buNone/>
            </a:pPr>
            <a:r>
              <a:rPr lang="en-US" dirty="0"/>
              <a:t>00:31:20	To deal with a template callback, register callback with our class and emit the corresponding signal</a:t>
            </a:r>
            <a:r>
              <a:rPr lang="en-US" dirty="0" smtClean="0"/>
              <a:t>.</a:t>
            </a:r>
          </a:p>
          <a:p>
            <a:pPr marL="1371600" indent="-1371600">
              <a:buNone/>
            </a:pPr>
            <a:r>
              <a:rPr lang="en-US" dirty="0"/>
              <a:t>00:32:00	QML ignores all parameters on signals (SM: except in Connections element) </a:t>
            </a:r>
          </a:p>
          <a:p>
            <a:pPr marL="1371600" indent="-1371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71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Wrapper Header</a:t>
            </a:r>
            <a:r>
              <a:rPr lang="en-US" dirty="0" smtClean="0"/>
              <a:t>	</a:t>
            </a:r>
            <a:r>
              <a:rPr lang="en-US" sz="3200" dirty="0" smtClean="0"/>
              <a:t>Part III, slide 40-43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00:33:50	CANN-bus communication example. Data continually broadcast -- do not store data in label.</a:t>
            </a:r>
          </a:p>
          <a:p>
            <a:pPr marL="1371600" indent="-1371600">
              <a:buNone/>
            </a:pPr>
            <a:r>
              <a:rPr lang="en-US" dirty="0"/>
              <a:t>00:34:35	Model it in C++, read current value as it comes in and store in a local cache and emit a NOTIFY signal when value changes.</a:t>
            </a:r>
          </a:p>
          <a:p>
            <a:pPr marL="1371600" indent="-1371600">
              <a:buNone/>
            </a:pPr>
            <a:r>
              <a:rPr lang="en-US" dirty="0"/>
              <a:t>00:35:40	Example of a wrapper that passes through an error message but caches changes to a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44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Threading</a:t>
            </a:r>
            <a:r>
              <a:rPr lang="en-US" dirty="0" smtClean="0"/>
              <a:t>	</a:t>
            </a:r>
            <a:r>
              <a:rPr lang="en-US" sz="3200" dirty="0" smtClean="0"/>
              <a:t>Part III, slide 44-46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0" indent="-1371600">
              <a:buNone/>
            </a:pPr>
            <a:r>
              <a:rPr lang="en-US" dirty="0"/>
              <a:t>00:37:20	Threading considerations. Wrap threaded objects. Use cross-thread signals &amp; slots to your advantage.</a:t>
            </a:r>
          </a:p>
          <a:p>
            <a:pPr marL="1371600" indent="-1371600">
              <a:buNone/>
            </a:pPr>
            <a:r>
              <a:rPr lang="en-US" dirty="0"/>
              <a:t>00:38:00	</a:t>
            </a:r>
            <a:r>
              <a:rPr lang="en-US" dirty="0" err="1"/>
              <a:t>BusData</a:t>
            </a:r>
            <a:r>
              <a:rPr lang="en-US" dirty="0"/>
              <a:t> simply emits when new data has arrived -- something else stores the value.</a:t>
            </a:r>
          </a:p>
          <a:p>
            <a:pPr marL="1371600" indent="-1371600">
              <a:buNone/>
            </a:pPr>
            <a:r>
              <a:rPr lang="en-US" dirty="0"/>
              <a:t>00:38:40	</a:t>
            </a:r>
            <a:r>
              <a:rPr lang="en-US" dirty="0" err="1"/>
              <a:t>QObjects</a:t>
            </a:r>
            <a:r>
              <a:rPr lang="en-US" dirty="0"/>
              <a:t> belong to a thread. Emitting a signal looks at the thread context and if the same it's a direct function call. But if the receiver is in a different thread </a:t>
            </a:r>
            <a:r>
              <a:rPr lang="en-US" dirty="0" err="1"/>
              <a:t>Qt</a:t>
            </a:r>
            <a:r>
              <a:rPr lang="en-US" dirty="0"/>
              <a:t> posts an event with the </a:t>
            </a:r>
            <a:r>
              <a:rPr lang="en-US" dirty="0" smtClean="0"/>
              <a:t>function </a:t>
            </a:r>
            <a:r>
              <a:rPr lang="en-US" dirty="0"/>
              <a:t>to run </a:t>
            </a:r>
            <a:r>
              <a:rPr lang="en-US" dirty="0" smtClean="0"/>
              <a:t>and the </a:t>
            </a:r>
            <a:r>
              <a:rPr lang="en-US" dirty="0"/>
              <a:t>parameter to pass to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05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 smtClean="0"/>
              <a:t>Passing Data</a:t>
            </a:r>
            <a:r>
              <a:rPr lang="en-US" dirty="0" smtClean="0"/>
              <a:t>	</a:t>
            </a:r>
            <a:r>
              <a:rPr lang="en-US" sz="3200" dirty="0" smtClean="0"/>
              <a:t>Part III, slide 47-48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indent="-1371600">
              <a:buNone/>
            </a:pPr>
            <a:r>
              <a:rPr lang="en-US" dirty="0"/>
              <a:t>00:40:40	Letting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err="1"/>
              <a:t>marshall</a:t>
            </a:r>
            <a:r>
              <a:rPr lang="en-US" dirty="0"/>
              <a:t> data between threads removes the need to lock data.</a:t>
            </a:r>
          </a:p>
          <a:p>
            <a:pPr marL="1371600" indent="-1371600">
              <a:buNone/>
            </a:pPr>
            <a:r>
              <a:rPr lang="en-US" dirty="0"/>
              <a:t>00:41:00	To pass between threads, the data must be </a:t>
            </a:r>
            <a:r>
              <a:rPr lang="en-US" dirty="0" err="1"/>
              <a:t>QVariant</a:t>
            </a:r>
            <a:r>
              <a:rPr lang="en-US" dirty="0"/>
              <a:t> compatible. (SM: Q_DECLARE_METATYPE at end of file is not necessary. Demo Q_GADGET. Use </a:t>
            </a:r>
            <a:r>
              <a:rPr lang="en-US" dirty="0" err="1"/>
              <a:t>qRegisterMetaType</a:t>
            </a:r>
            <a:r>
              <a:rPr lang="en-US" dirty="0"/>
              <a:t>().) Need to be </a:t>
            </a:r>
            <a:r>
              <a:rPr lang="en-US" dirty="0" err="1"/>
              <a:t>copyable</a:t>
            </a:r>
            <a:r>
              <a:rPr lang="en-US" dirty="0"/>
              <a:t>. Default </a:t>
            </a:r>
            <a:r>
              <a:rPr lang="en-US" dirty="0" err="1"/>
              <a:t>constr</a:t>
            </a:r>
            <a:r>
              <a:rPr lang="en-US" dirty="0"/>
              <a:t>, Assignment operator and copy constructor. Pointer types require care when deleting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89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400" dirty="0"/>
              <a:t>Implicit </a:t>
            </a:r>
            <a:r>
              <a:rPr lang="en-US" sz="4400" dirty="0" smtClean="0"/>
              <a:t>sharing</a:t>
            </a:r>
            <a:r>
              <a:rPr lang="en-US" dirty="0" smtClean="0"/>
              <a:t>	</a:t>
            </a:r>
            <a:r>
              <a:rPr lang="en-US" sz="3200" dirty="0" smtClean="0"/>
              <a:t>Part III, slide 49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indent="-1371600">
              <a:buNone/>
            </a:pPr>
            <a:r>
              <a:rPr lang="en-US" dirty="0"/>
              <a:t>00:42:55	</a:t>
            </a:r>
            <a:r>
              <a:rPr lang="en-US" dirty="0" smtClean="0"/>
              <a:t>Use </a:t>
            </a:r>
            <a:r>
              <a:rPr lang="en-US" dirty="0"/>
              <a:t>pointers if you have a large hunk of data. Use </a:t>
            </a:r>
            <a:r>
              <a:rPr lang="en-US" dirty="0" err="1"/>
              <a:t>QByteArray</a:t>
            </a:r>
            <a:r>
              <a:rPr lang="en-US" dirty="0"/>
              <a:t> or any other that are implicitly shared and are copy-on-write. You can pass them and just a pointer is passed. Copies a member pointer and a reference count. At write time the data is detached and copied. Data is only copied when written to -- until it's just a pointer. Pass as a </a:t>
            </a:r>
            <a:r>
              <a:rPr lang="en-US" dirty="0" err="1"/>
              <a:t>const</a:t>
            </a:r>
            <a:r>
              <a:rPr lang="en-US" dirty="0"/>
              <a:t> reference across signals. The reference count is thread safe. Use to pass large amounts of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for ICS Webinars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https://www.slideshare.net/ICSinc/best-practices-in-qt-quick-qml-part-1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https://www.slideshare.net/ICSinc/best-practices-in-qt-quick-qml-part-ii</a:t>
            </a:r>
            <a:endParaRPr lang="en-US" dirty="0"/>
          </a:p>
          <a:p>
            <a:r>
              <a:rPr lang="en-US" dirty="0">
                <a:hlinkClick r:id="rId4"/>
              </a:rPr>
              <a:t>https://www.slideshare.net/ICSinc/best-practices-in-qt-quickqml-part-iii</a:t>
            </a:r>
            <a:endParaRPr lang="en-US" dirty="0"/>
          </a:p>
          <a:p>
            <a:r>
              <a:rPr lang="en-US" dirty="0">
                <a:hlinkClick r:id="rId5"/>
              </a:rPr>
              <a:t>https://www.slideshare.net/ICSinc/best-practices-in-qt-quickqml-part-iv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8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Exposing C++ to QML</a:t>
            </a:r>
            <a:r>
              <a:rPr lang="en-US" dirty="0" smtClean="0"/>
              <a:t>	</a:t>
            </a:r>
            <a:r>
              <a:rPr lang="en-US" sz="3200" dirty="0" smtClean="0"/>
              <a:t>Part III, slide 50-52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00:45:50	Use a C++ type if you want to create multiple instances and </a:t>
            </a:r>
            <a:r>
              <a:rPr lang="en-US" dirty="0" err="1"/>
              <a:t>qmlRegisterType</a:t>
            </a:r>
            <a:r>
              <a:rPr lang="en-US" dirty="0"/>
              <a:t>(). </a:t>
            </a:r>
          </a:p>
          <a:p>
            <a:pPr marL="1371600" indent="-1371600">
              <a:buNone/>
            </a:pPr>
            <a:r>
              <a:rPr lang="en-US" dirty="0"/>
              <a:t>00:47:30	Objects of </a:t>
            </a:r>
            <a:r>
              <a:rPr lang="en-US" dirty="0" err="1"/>
              <a:t>QObject</a:t>
            </a:r>
            <a:r>
              <a:rPr lang="en-US" dirty="0"/>
              <a:t>* properties are not thread safe. Only classes that you can copy are going to be truly thread-safe.</a:t>
            </a:r>
          </a:p>
          <a:p>
            <a:pPr marL="1371600" indent="-1371600">
              <a:buNone/>
            </a:pPr>
            <a:r>
              <a:rPr lang="en-US" dirty="0"/>
              <a:t>00:48:20	You do not need to register a type when </a:t>
            </a:r>
            <a:r>
              <a:rPr lang="en-US" dirty="0" err="1"/>
              <a:t>enjecting</a:t>
            </a:r>
            <a:r>
              <a:rPr lang="en-US" dirty="0"/>
              <a:t> a </a:t>
            </a:r>
            <a:r>
              <a:rPr lang="en-US" dirty="0" err="1"/>
              <a:t>QObject</a:t>
            </a:r>
            <a:r>
              <a:rPr lang="en-US" dirty="0"/>
              <a:t>* into QML context unless type information is need.</a:t>
            </a:r>
          </a:p>
        </p:txBody>
      </p:sp>
    </p:spTree>
    <p:extLst>
      <p:ext uri="{BB962C8B-B14F-4D97-AF65-F5344CB8AC3E}">
        <p14:creationId xmlns:p14="http://schemas.microsoft.com/office/powerpoint/2010/main" val="3058187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III,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 smtClean="0"/>
              <a:t>00:49:10</a:t>
            </a:r>
            <a:r>
              <a:rPr lang="en-US" sz="2600" dirty="0" smtClean="0"/>
              <a:t>	Signals are just function calls. You can write wrappers to call the signal like a function</a:t>
            </a:r>
            <a:r>
              <a:rPr lang="en-US" sz="2600" dirty="0" smtClean="0"/>
              <a:t>.</a:t>
            </a:r>
          </a:p>
          <a:p>
            <a:pPr marL="1371600" indent="-1371600">
              <a:buNone/>
            </a:pPr>
            <a:r>
              <a:rPr lang="en-US" sz="2600" dirty="0"/>
              <a:t>00:50:05	To use QML in a Widgets application, use </a:t>
            </a:r>
            <a:r>
              <a:rPr lang="en-US" sz="2600" dirty="0" err="1"/>
              <a:t>QQuickWidget</a:t>
            </a:r>
            <a:r>
              <a:rPr lang="en-US" sz="2600" dirty="0"/>
              <a:t>. Can have problems with keyboard focus.</a:t>
            </a:r>
          </a:p>
          <a:p>
            <a:pPr marL="1371600" indent="-137160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9159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III,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 smtClean="0"/>
              <a:t>00:51:00</a:t>
            </a:r>
            <a:r>
              <a:rPr lang="en-US" sz="2600" dirty="0"/>
              <a:t>	Inherit from </a:t>
            </a:r>
            <a:r>
              <a:rPr lang="en-US" sz="2600" dirty="0" err="1"/>
              <a:t>QQuickItem</a:t>
            </a:r>
            <a:r>
              <a:rPr lang="en-US" sz="2600" dirty="0"/>
              <a:t> or </a:t>
            </a:r>
            <a:r>
              <a:rPr lang="en-US" sz="2600" dirty="0" err="1"/>
              <a:t>QQuickPaintedItem</a:t>
            </a:r>
            <a:r>
              <a:rPr lang="en-US" sz="2600" dirty="0"/>
              <a:t> to draw directly to the screen.</a:t>
            </a:r>
          </a:p>
          <a:p>
            <a:pPr marL="1371600" indent="-1371600">
              <a:buNone/>
            </a:pPr>
            <a:r>
              <a:rPr lang="en-US" sz="2600" dirty="0"/>
              <a:t>00:52:10	Pointers returned by slots are </a:t>
            </a:r>
            <a:r>
              <a:rPr lang="en-US" sz="2600" dirty="0" smtClean="0"/>
              <a:t>owned </a:t>
            </a:r>
            <a:r>
              <a:rPr lang="en-US" sz="2600" dirty="0"/>
              <a:t>by QML. Can make a call to QML to say "this pointer belongs to me</a:t>
            </a:r>
            <a:r>
              <a:rPr lang="en-US" sz="2600" dirty="0" smtClean="0"/>
              <a:t>".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1897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III,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/>
              <a:t>00:52:50	</a:t>
            </a:r>
            <a:r>
              <a:rPr lang="en-US" sz="2600" dirty="0" err="1"/>
              <a:t>ProtoBus</a:t>
            </a:r>
            <a:r>
              <a:rPr lang="en-US" sz="2600" dirty="0"/>
              <a:t>? Write a code generator in Python.</a:t>
            </a:r>
          </a:p>
          <a:p>
            <a:pPr marL="1371600" indent="-1371600">
              <a:buNone/>
            </a:pPr>
            <a:r>
              <a:rPr lang="en-US" sz="2600" dirty="0"/>
              <a:t>00:53:50	Set parent on a </a:t>
            </a:r>
            <a:r>
              <a:rPr lang="en-US" sz="2600" dirty="0" err="1"/>
              <a:t>QObject</a:t>
            </a:r>
            <a:r>
              <a:rPr lang="en-US" sz="2600" dirty="0"/>
              <a:t> to keep QML from deleting it, but that keeps you from using stack members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36633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Model-View-Delegate</a:t>
            </a:r>
            <a:r>
              <a:rPr lang="en-US" dirty="0" smtClean="0"/>
              <a:t>	</a:t>
            </a:r>
            <a:r>
              <a:rPr lang="en-US" sz="3200" dirty="0" smtClean="0"/>
              <a:t>Part IV, 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00:03:25	Views in QML are Model-View-Delegate pattern. The Delegate provides the user interface for a cell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74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Model-View-Delegate</a:t>
            </a:r>
            <a:r>
              <a:rPr lang="en-US" dirty="0" smtClean="0"/>
              <a:t>	</a:t>
            </a:r>
            <a:r>
              <a:rPr lang="en-US" sz="3200" dirty="0" smtClean="0"/>
              <a:t>Part IV, slide 5-6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00:04:15	All models are lists. Can use lists to make fake tables and tree views using Desktop Controls.</a:t>
            </a:r>
          </a:p>
          <a:p>
            <a:pPr marL="1371600" indent="-1371600">
              <a:buNone/>
            </a:pPr>
            <a:r>
              <a:rPr lang="en-US" dirty="0"/>
              <a:t>00:04:50	There is a model that allows making a tree-based view.</a:t>
            </a:r>
          </a:p>
          <a:p>
            <a:pPr marL="1371600" indent="-1371600">
              <a:buNone/>
            </a:pPr>
            <a:r>
              <a:rPr lang="en-US" dirty="0"/>
              <a:t>00:05:05	Models have rows, columns and roles. Roles are how you make complex data in your view. Roles might be name, address, phone number and photo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34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Model Roles</a:t>
            </a:r>
            <a:r>
              <a:rPr lang="en-US" dirty="0" smtClean="0"/>
              <a:t>	</a:t>
            </a:r>
            <a:r>
              <a:rPr lang="en-US" sz="3200" dirty="0" smtClean="0"/>
              <a:t>Part IV, slide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00:06:10	Delegates typically tightly bound to the roles.</a:t>
            </a:r>
          </a:p>
          <a:p>
            <a:pPr marL="1371600" indent="-1371600">
              <a:buNone/>
            </a:pPr>
            <a:r>
              <a:rPr lang="en-US" dirty="0"/>
              <a:t>00:06:20	Make a reusable delegate with a QML element with a number of properties in its interface. Use this to decouple the delegate from having knowledge of all the roles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8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Models</a:t>
            </a:r>
            <a:r>
              <a:rPr lang="en-US" dirty="0" smtClean="0"/>
              <a:t>	</a:t>
            </a:r>
            <a:r>
              <a:rPr lang="en-US" sz="3200" dirty="0" smtClean="0"/>
              <a:t>Part IV, slide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indent="-1371600">
              <a:buNone/>
            </a:pPr>
            <a:r>
              <a:rPr lang="en-US" dirty="0"/>
              <a:t>00:07:45	All the models you can use:</a:t>
            </a:r>
          </a:p>
          <a:p>
            <a:pPr marL="1371600" indent="-1371600">
              <a:buNone/>
            </a:pPr>
            <a:r>
              <a:rPr lang="en-US" dirty="0"/>
              <a:t>	</a:t>
            </a:r>
            <a:r>
              <a:rPr lang="en-US" dirty="0" smtClean="0"/>
              <a:t>QML </a:t>
            </a:r>
            <a:r>
              <a:rPr lang="en-US" dirty="0" err="1"/>
              <a:t>ListModel</a:t>
            </a:r>
            <a:endParaRPr lang="en-US" dirty="0"/>
          </a:p>
          <a:p>
            <a:pPr marL="1371600" indent="-1371600">
              <a:buNone/>
            </a:pPr>
            <a:r>
              <a:rPr lang="en-US" dirty="0"/>
              <a:t>	</a:t>
            </a:r>
            <a:r>
              <a:rPr lang="en-US" dirty="0" smtClean="0"/>
              <a:t>QML </a:t>
            </a:r>
            <a:r>
              <a:rPr lang="en-US" dirty="0"/>
              <a:t>list&lt;&gt; property</a:t>
            </a:r>
          </a:p>
          <a:p>
            <a:pPr marL="1371600" indent="-1371600">
              <a:buNone/>
            </a:pPr>
            <a:r>
              <a:rPr lang="en-US" dirty="0"/>
              <a:t>	</a:t>
            </a:r>
            <a:r>
              <a:rPr lang="en-US" dirty="0" smtClean="0"/>
              <a:t>JavaScript </a:t>
            </a:r>
            <a:r>
              <a:rPr lang="en-US" dirty="0"/>
              <a:t>JSON</a:t>
            </a:r>
          </a:p>
          <a:p>
            <a:pPr marL="1371600" indent="-1371600">
              <a:buNone/>
            </a:pPr>
            <a:r>
              <a:rPr lang="en-US" dirty="0"/>
              <a:t>	</a:t>
            </a:r>
            <a:r>
              <a:rPr lang="en-US" dirty="0" err="1" smtClean="0"/>
              <a:t>QQmlListProperty</a:t>
            </a:r>
            <a:r>
              <a:rPr lang="en-US" dirty="0" smtClean="0"/>
              <a:t>&lt;Type</a:t>
            </a:r>
            <a:r>
              <a:rPr lang="en-US" dirty="0"/>
              <a:t>&gt;</a:t>
            </a:r>
          </a:p>
          <a:p>
            <a:pPr marL="1371600" indent="-1371600">
              <a:buNone/>
            </a:pPr>
            <a:r>
              <a:rPr lang="en-US" dirty="0"/>
              <a:t>	</a:t>
            </a:r>
            <a:r>
              <a:rPr lang="en-US" dirty="0" err="1" smtClean="0"/>
              <a:t>QList</a:t>
            </a:r>
            <a:r>
              <a:rPr lang="en-US" dirty="0" smtClean="0"/>
              <a:t>&lt;</a:t>
            </a:r>
            <a:r>
              <a:rPr lang="en-US" dirty="0" err="1" smtClean="0"/>
              <a:t>QObject</a:t>
            </a:r>
            <a:r>
              <a:rPr lang="en-US" dirty="0"/>
              <a:t>*&gt;</a:t>
            </a:r>
          </a:p>
          <a:p>
            <a:pPr marL="1371600" indent="-1371600">
              <a:buNone/>
            </a:pPr>
            <a:r>
              <a:rPr lang="en-US" dirty="0"/>
              <a:t>	</a:t>
            </a:r>
            <a:r>
              <a:rPr lang="en-US" dirty="0" err="1" smtClean="0"/>
              <a:t>QAbstractItemModel</a:t>
            </a:r>
            <a:r>
              <a:rPr lang="en-US" dirty="0"/>
              <a:t>* - the most powerful model class in C</a:t>
            </a:r>
            <a:r>
              <a:rPr lang="en-US" dirty="0" smtClean="0"/>
              <a:t>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23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err="1" smtClean="0"/>
              <a:t>ListModel</a:t>
            </a:r>
            <a:r>
              <a:rPr lang="en-US" dirty="0" smtClean="0"/>
              <a:t>	</a:t>
            </a:r>
            <a:r>
              <a:rPr lang="en-US" sz="3200" dirty="0" smtClean="0"/>
              <a:t>Part IV, slide 9-11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00:10:10	Problem with </a:t>
            </a:r>
            <a:r>
              <a:rPr lang="en-US" dirty="0" err="1"/>
              <a:t>ListModel</a:t>
            </a:r>
            <a:r>
              <a:rPr lang="en-US" dirty="0"/>
              <a:t> is that you must copy the data into the </a:t>
            </a:r>
            <a:r>
              <a:rPr lang="en-US" dirty="0" err="1"/>
              <a:t>ListModel</a:t>
            </a:r>
            <a:r>
              <a:rPr lang="en-US" dirty="0"/>
              <a:t>.</a:t>
            </a:r>
          </a:p>
          <a:p>
            <a:pPr marL="1371600" indent="-1371600">
              <a:buNone/>
            </a:pPr>
            <a:r>
              <a:rPr lang="en-US" dirty="0"/>
              <a:t>00:10:40	Specialty model: </a:t>
            </a:r>
            <a:r>
              <a:rPr lang="en-US" dirty="0" err="1"/>
              <a:t>XmlListModel</a:t>
            </a:r>
            <a:r>
              <a:rPr lang="en-US" dirty="0"/>
              <a:t> - create a model from XML that you might get from web services. Can use </a:t>
            </a:r>
            <a:r>
              <a:rPr lang="en-US" dirty="0" err="1"/>
              <a:t>XPath</a:t>
            </a:r>
            <a:r>
              <a:rPr lang="en-US" dirty="0"/>
              <a:t> and XQuery.</a:t>
            </a:r>
          </a:p>
          <a:p>
            <a:pPr marL="1371600" indent="-1371600">
              <a:buNone/>
            </a:pPr>
            <a:r>
              <a:rPr lang="en-US" dirty="0"/>
              <a:t>00:11:05	Add-on package is available: </a:t>
            </a:r>
            <a:r>
              <a:rPr lang="en-US" dirty="0" err="1"/>
              <a:t>FolderListModel</a:t>
            </a:r>
            <a:r>
              <a:rPr lang="en-US" dirty="0"/>
              <a:t> to make a list from a directory on disk. Not a tree but helps to make an explorer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46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QML List Model</a:t>
            </a:r>
            <a:r>
              <a:rPr lang="en-US" dirty="0" smtClean="0"/>
              <a:t>	</a:t>
            </a:r>
            <a:r>
              <a:rPr lang="en-US" sz="3200" dirty="0" smtClean="0"/>
              <a:t>Part IV, 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 smtClean="0"/>
              <a:t>00:11:30	Can make a list&lt;&gt; property. </a:t>
            </a:r>
          </a:p>
          <a:p>
            <a:pPr marL="1371600" indent="-1371600">
              <a:buNone/>
            </a:pPr>
            <a:r>
              <a:rPr lang="en-US" dirty="0" smtClean="0"/>
              <a:t>00:12:10	Example in </a:t>
            </a:r>
            <a:r>
              <a:rPr lang="en-US" dirty="0" err="1" smtClean="0"/>
              <a:t>QtCreator</a:t>
            </a:r>
            <a:r>
              <a:rPr lang="en-US" dirty="0" smtClean="0"/>
              <a:t> which shows how to make a bar chart.</a:t>
            </a:r>
          </a:p>
          <a:p>
            <a:pPr marL="1371600" indent="-1371600">
              <a:buNone/>
            </a:pPr>
            <a:r>
              <a:rPr lang="en-US" dirty="0" smtClean="0"/>
              <a:t>00:13:30	list properties support C++ types.</a:t>
            </a:r>
            <a:endParaRPr lang="en-US" dirty="0"/>
          </a:p>
          <a:p>
            <a:pPr marL="1371600" indent="-1371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6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QObjects 	 </a:t>
            </a:r>
            <a:r>
              <a:rPr lang="en-US" sz="4000" dirty="0" smtClean="0"/>
              <a:t>Part I, slides 4,5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dirty="0" smtClean="0"/>
              <a:t>5:50	“QObjects can have children”</a:t>
            </a:r>
            <a:br>
              <a:rPr lang="en-US" dirty="0" smtClean="0"/>
            </a:br>
            <a:r>
              <a:rPr lang="en-US" dirty="0" smtClean="0"/>
              <a:t>Create a QObject with another QObject and the object will add itself to its parent’s children.</a:t>
            </a:r>
          </a:p>
          <a:p>
            <a:pPr marL="914400" indent="-914400">
              <a:buNone/>
              <a:tabLst>
                <a:tab pos="914400" algn="l"/>
              </a:tabLst>
            </a:pPr>
            <a:r>
              <a:rPr lang="en-US" dirty="0" smtClean="0"/>
              <a:t>6:16	QObjects provide the introspection information that is fundamental to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QML.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2"/>
              </a:rPr>
              <a:t>http://doc.qt.io/qt-5/qobject.html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1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JSON data</a:t>
            </a:r>
            <a:r>
              <a:rPr lang="en-US" dirty="0" smtClean="0"/>
              <a:t>	</a:t>
            </a:r>
            <a:r>
              <a:rPr lang="en-US" sz="3200" dirty="0" smtClean="0"/>
              <a:t>Part IV, slide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00:13:55	QML supports JSON directly. Very useful for web services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0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C++ </a:t>
            </a:r>
            <a:r>
              <a:rPr lang="en-US" sz="4000" dirty="0" err="1" smtClean="0"/>
              <a:t>Qlist</a:t>
            </a:r>
            <a:r>
              <a:rPr lang="en-US" sz="4000" dirty="0" smtClean="0"/>
              <a:t>&lt;</a:t>
            </a:r>
            <a:r>
              <a:rPr lang="en-US" sz="4000" dirty="0" err="1" smtClean="0"/>
              <a:t>QObject</a:t>
            </a:r>
            <a:r>
              <a:rPr lang="en-US" sz="4000" dirty="0" smtClean="0"/>
              <a:t>*&gt;</a:t>
            </a:r>
            <a:r>
              <a:rPr lang="en-US" dirty="0" smtClean="0"/>
              <a:t>	</a:t>
            </a:r>
            <a:r>
              <a:rPr lang="en-US" sz="3200" dirty="0" smtClean="0"/>
              <a:t>Part IV, slide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00:14:50	</a:t>
            </a:r>
            <a:r>
              <a:rPr lang="en-US" dirty="0" err="1"/>
              <a:t>QList</a:t>
            </a:r>
            <a:r>
              <a:rPr lang="en-US" dirty="0"/>
              <a:t>&lt;</a:t>
            </a:r>
            <a:r>
              <a:rPr lang="en-US" dirty="0" err="1"/>
              <a:t>QObject</a:t>
            </a:r>
            <a:r>
              <a:rPr lang="en-US" dirty="0"/>
              <a:t>*&gt; is good to use if size of list doesn't change.</a:t>
            </a:r>
          </a:p>
          <a:p>
            <a:pPr marL="1371600" indent="-1371600">
              <a:buNone/>
            </a:pPr>
            <a:r>
              <a:rPr lang="en-US" dirty="0"/>
              <a:t>00:16:30	When you change the size of the list, you must destroy and create the entire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16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err="1" smtClean="0"/>
              <a:t>QAbstractItemModel</a:t>
            </a:r>
            <a:r>
              <a:rPr lang="en-US" dirty="0" smtClean="0"/>
              <a:t>	</a:t>
            </a:r>
            <a:r>
              <a:rPr lang="en-US" sz="3200" dirty="0" smtClean="0"/>
              <a:t>Part IV, slide 16-17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 smtClean="0"/>
              <a:t>00:17:00	Best solution is to use the </a:t>
            </a:r>
            <a:r>
              <a:rPr lang="en-US" dirty="0" err="1" smtClean="0"/>
              <a:t>QAbstractItemModel</a:t>
            </a:r>
            <a:r>
              <a:rPr lang="en-US" dirty="0" smtClean="0"/>
              <a:t>. Usually you can wrap your C++ data. This is very efficient for Views.</a:t>
            </a:r>
          </a:p>
          <a:p>
            <a:pPr marL="1371600" indent="-1371600">
              <a:buNone/>
            </a:pPr>
            <a:r>
              <a:rPr lang="en-US" dirty="0" smtClean="0"/>
              <a:t>00:17:50	Can be confusing because it was designed for tree lists.</a:t>
            </a:r>
          </a:p>
          <a:p>
            <a:pPr marL="1371600" indent="-1371600">
              <a:buNone/>
            </a:pPr>
            <a:r>
              <a:rPr lang="en-US" dirty="0" smtClean="0"/>
              <a:t>00:18:35	The </a:t>
            </a:r>
            <a:r>
              <a:rPr lang="en-US" dirty="0" err="1" smtClean="0"/>
              <a:t>AbstractListModel</a:t>
            </a:r>
            <a:r>
              <a:rPr lang="en-US" dirty="0" smtClean="0"/>
              <a:t> is a subclass that hides the tree-nature of the </a:t>
            </a:r>
            <a:r>
              <a:rPr lang="en-US" dirty="0" err="1" smtClean="0"/>
              <a:t>QAbstractItemModel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95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err="1" smtClean="0"/>
              <a:t>QAbstractItemModel</a:t>
            </a:r>
            <a:r>
              <a:rPr lang="en-US" dirty="0" smtClean="0"/>
              <a:t>	</a:t>
            </a:r>
            <a:r>
              <a:rPr lang="en-US" sz="3200" dirty="0" smtClean="0"/>
              <a:t>Part IV, slide 18-21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00:18:55	Wrap data, don't store data.</a:t>
            </a:r>
          </a:p>
          <a:p>
            <a:pPr marL="1371600" indent="-1371600">
              <a:buNone/>
            </a:pPr>
            <a:r>
              <a:rPr lang="en-US" dirty="0"/>
              <a:t>00:19:00	Necessities of a </a:t>
            </a:r>
            <a:r>
              <a:rPr lang="en-US" dirty="0" err="1"/>
              <a:t>QAbstractListModel</a:t>
            </a:r>
            <a:r>
              <a:rPr lang="en-US" dirty="0"/>
              <a:t> implementation.</a:t>
            </a:r>
          </a:p>
          <a:p>
            <a:pPr marL="1371600" indent="-1371600">
              <a:buNone/>
            </a:pPr>
            <a:r>
              <a:rPr lang="en-US" dirty="0"/>
              <a:t>00:20:50	The </a:t>
            </a:r>
            <a:r>
              <a:rPr lang="en-US" dirty="0" err="1"/>
              <a:t>roleNames</a:t>
            </a:r>
            <a:r>
              <a:rPr lang="en-US" dirty="0"/>
              <a:t> function returns the mapping from role to string name for symbol in QML.</a:t>
            </a:r>
          </a:p>
          <a:p>
            <a:pPr marL="1371600" indent="-1371600">
              <a:buNone/>
            </a:pPr>
            <a:r>
              <a:rPr lang="en-US" dirty="0"/>
              <a:t>00:21:50	</a:t>
            </a:r>
            <a:r>
              <a:rPr lang="en-US" dirty="0" smtClean="0"/>
              <a:t>Example of returning </a:t>
            </a:r>
            <a:r>
              <a:rPr lang="en-US" dirty="0" err="1"/>
              <a:t>rowCount</a:t>
            </a:r>
            <a:r>
              <a:rPr lang="en-US" dirty="0"/>
              <a:t> and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22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err="1" smtClean="0"/>
              <a:t>QAbstractItemModel</a:t>
            </a:r>
            <a:r>
              <a:rPr lang="en-US" dirty="0" smtClean="0"/>
              <a:t>	</a:t>
            </a:r>
            <a:r>
              <a:rPr lang="en-US" sz="3200" dirty="0" smtClean="0"/>
              <a:t>Part IV, slide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00:23:00	Views are very efficient because we can tell the view where things are inserted and removed. If modified outside the view area, there's nothing for the view to do.</a:t>
            </a:r>
          </a:p>
          <a:p>
            <a:pPr marL="1371600" indent="-1371600">
              <a:buNone/>
            </a:pPr>
            <a:r>
              <a:rPr lang="en-US" dirty="0"/>
              <a:t>00:23:45	Make sure to call the begin-end pairs when modifying the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122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Which Model?</a:t>
            </a:r>
            <a:r>
              <a:rPr lang="en-US" dirty="0" smtClean="0"/>
              <a:t>	</a:t>
            </a:r>
            <a:r>
              <a:rPr lang="en-US" sz="3200" dirty="0" smtClean="0"/>
              <a:t>Part IV, slide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00:24:10	Web Services: JSON or </a:t>
            </a:r>
            <a:r>
              <a:rPr lang="en-US" dirty="0" err="1"/>
              <a:t>XmlListModel</a:t>
            </a:r>
            <a:endParaRPr lang="en-US" dirty="0"/>
          </a:p>
          <a:p>
            <a:pPr marL="1371600" indent="-1371600">
              <a:buNone/>
            </a:pPr>
            <a:r>
              <a:rPr lang="en-US" dirty="0"/>
              <a:t>00:24:45	C++ app, </a:t>
            </a:r>
            <a:r>
              <a:rPr lang="en-US" dirty="0" err="1"/>
              <a:t>QAbstr</a:t>
            </a:r>
            <a:r>
              <a:rPr lang="en-US" dirty="0"/>
              <a:t>.. or </a:t>
            </a:r>
            <a:r>
              <a:rPr lang="en-US" dirty="0" err="1"/>
              <a:t>QList</a:t>
            </a:r>
            <a:r>
              <a:rPr lang="en-US" dirty="0"/>
              <a:t>&lt;</a:t>
            </a:r>
            <a:r>
              <a:rPr lang="en-US" dirty="0" err="1"/>
              <a:t>QObject</a:t>
            </a:r>
            <a:r>
              <a:rPr lang="en-US" dirty="0"/>
              <a:t>*&gt;</a:t>
            </a:r>
          </a:p>
          <a:p>
            <a:pPr marL="1371600" indent="-1371600">
              <a:buNone/>
            </a:pPr>
            <a:r>
              <a:rPr lang="en-US" dirty="0"/>
              <a:t>00:25:10	For QML data driven app, use a list&lt;&gt; property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88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Keyboard Handling</a:t>
            </a:r>
            <a:r>
              <a:rPr lang="en-US" dirty="0" smtClean="0"/>
              <a:t>	</a:t>
            </a:r>
            <a:r>
              <a:rPr lang="en-US" sz="3200" dirty="0" smtClean="0"/>
              <a:t>Part IV, slide 24-25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00:26:30	Setting focus just sends keystrokes to an element.</a:t>
            </a:r>
          </a:p>
          <a:p>
            <a:pPr marL="1371600" indent="-1371600">
              <a:buNone/>
            </a:pPr>
            <a:r>
              <a:rPr lang="en-US" dirty="0"/>
              <a:t>00:27:00	Keyboard navigation is done using attached property: </a:t>
            </a:r>
            <a:r>
              <a:rPr lang="en-US" dirty="0" err="1" smtClean="0"/>
              <a:t>KeyNavigation</a:t>
            </a:r>
            <a:r>
              <a:rPr lang="en-US" dirty="0"/>
              <a:t>, which creates a linked list.</a:t>
            </a:r>
          </a:p>
          <a:p>
            <a:pPr marL="1371600" indent="-1371600">
              <a:buNone/>
            </a:pPr>
            <a:r>
              <a:rPr lang="en-US" dirty="0"/>
              <a:t>00:27:50	If you only specify one direction, </a:t>
            </a:r>
            <a:r>
              <a:rPr lang="en-US" dirty="0" err="1"/>
              <a:t>Qt</a:t>
            </a:r>
            <a:r>
              <a:rPr lang="en-US" dirty="0"/>
              <a:t> will figure out the reverse </a:t>
            </a:r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01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Focus Property</a:t>
            </a:r>
            <a:r>
              <a:rPr lang="en-US" dirty="0" smtClean="0"/>
              <a:t>	</a:t>
            </a:r>
            <a:r>
              <a:rPr lang="en-US" sz="3200" dirty="0" smtClean="0"/>
              <a:t>Part IV, slide 26-27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indent="-1371600">
              <a:buNone/>
            </a:pPr>
            <a:r>
              <a:rPr lang="en-US" dirty="0"/>
              <a:t>00:28:20	Only one element can have focus: true... the last one that's set.</a:t>
            </a:r>
          </a:p>
          <a:p>
            <a:pPr marL="1371600" indent="-1371600">
              <a:buNone/>
            </a:pPr>
            <a:r>
              <a:rPr lang="en-US" dirty="0"/>
              <a:t>00:29:00	The focus property does not work as expected. You cannot rely on focus property. Easy to get 2 things focused simultaneously. Use </a:t>
            </a:r>
            <a:r>
              <a:rPr lang="en-US" dirty="0" err="1"/>
              <a:t>ActiveFocus</a:t>
            </a:r>
            <a:r>
              <a:rPr lang="en-US" dirty="0"/>
              <a:t> for visual appearance. Call </a:t>
            </a:r>
            <a:r>
              <a:rPr lang="en-US" dirty="0" err="1"/>
              <a:t>forceActiveFocus</a:t>
            </a:r>
            <a:r>
              <a:rPr lang="en-US" dirty="0"/>
              <a:t>() which sets the focus to true and walk up the </a:t>
            </a:r>
            <a:r>
              <a:rPr lang="en-US" dirty="0" err="1"/>
              <a:t>heirarchy</a:t>
            </a:r>
            <a:r>
              <a:rPr lang="en-US" dirty="0"/>
              <a:t> and get </a:t>
            </a:r>
            <a:r>
              <a:rPr lang="en-US" dirty="0" err="1"/>
              <a:t>FocusScope</a:t>
            </a:r>
            <a:r>
              <a:rPr lang="en-US" dirty="0"/>
              <a:t> elements to release their focus.</a:t>
            </a:r>
          </a:p>
        </p:txBody>
      </p:sp>
    </p:spTree>
    <p:extLst>
      <p:ext uri="{BB962C8B-B14F-4D97-AF65-F5344CB8AC3E}">
        <p14:creationId xmlns:p14="http://schemas.microsoft.com/office/powerpoint/2010/main" val="2164491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err="1" smtClean="0"/>
              <a:t>FocusScope</a:t>
            </a:r>
            <a:r>
              <a:rPr lang="en-US" dirty="0" smtClean="0"/>
              <a:t>	</a:t>
            </a:r>
            <a:r>
              <a:rPr lang="en-US" sz="3200" dirty="0" smtClean="0"/>
              <a:t>Part IV, slide 28-30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00:32:05	</a:t>
            </a:r>
            <a:r>
              <a:rPr lang="en-US" dirty="0" err="1"/>
              <a:t>FocusScope</a:t>
            </a:r>
            <a:r>
              <a:rPr lang="en-US" dirty="0"/>
              <a:t> pass focus on to their children. Make all base classes where you have keyboard navigation </a:t>
            </a:r>
            <a:r>
              <a:rPr lang="en-US" dirty="0" err="1"/>
              <a:t>FocusScope</a:t>
            </a:r>
            <a:r>
              <a:rPr lang="en-US" dirty="0"/>
              <a:t> instead of Item. </a:t>
            </a:r>
          </a:p>
          <a:p>
            <a:pPr marL="1371600" indent="-1371600">
              <a:buNone/>
            </a:pPr>
            <a:r>
              <a:rPr lang="en-US" dirty="0"/>
              <a:t>00:33:50	Use the attached property, Keys, to handle keyboard input where you have active focus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734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err="1" smtClean="0"/>
              <a:t>FocusScope</a:t>
            </a:r>
            <a:r>
              <a:rPr lang="en-US" dirty="0" smtClean="0"/>
              <a:t>	</a:t>
            </a:r>
            <a:r>
              <a:rPr lang="en-US" sz="3200" dirty="0" smtClean="0"/>
              <a:t>Part IV, slide 31-34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00:34:40	To handle all keys, implement generic </a:t>
            </a:r>
            <a:r>
              <a:rPr lang="en-US" dirty="0" err="1"/>
              <a:t>Key.onPressed</a:t>
            </a:r>
            <a:r>
              <a:rPr lang="en-US" dirty="0"/>
              <a:t>.</a:t>
            </a:r>
          </a:p>
          <a:p>
            <a:pPr marL="1371600" indent="-1371600">
              <a:buNone/>
            </a:pPr>
            <a:r>
              <a:rPr lang="en-US" dirty="0"/>
              <a:t>00:35:20	Keys when typed over an element that has focus and then to it's parent if not accepted. To stop propagation, set accepted to true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8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smtClean="0"/>
              <a:t>QObjects	</a:t>
            </a:r>
            <a:r>
              <a:rPr lang="en-US" sz="4000" dirty="0" smtClean="0"/>
              <a:t>slides 5-9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14400" indent="-914400">
              <a:buNone/>
              <a:tabLst>
                <a:tab pos="1427163" algn="l"/>
              </a:tabLst>
            </a:pPr>
            <a:r>
              <a:rPr lang="en-US" dirty="0" smtClean="0"/>
              <a:t>00:07:10	Any </a:t>
            </a:r>
            <a:r>
              <a:rPr lang="en-US" dirty="0"/>
              <a:t>object that you can get a pointer to, you can get a </a:t>
            </a:r>
            <a:r>
              <a:rPr lang="en-US" dirty="0" err="1"/>
              <a:t>QMetaObject</a:t>
            </a:r>
            <a:r>
              <a:rPr lang="en-US" dirty="0"/>
              <a:t> to get lists of functions, members, signals, and call </a:t>
            </a:r>
            <a:r>
              <a:rPr lang="en-US" dirty="0" smtClean="0"/>
              <a:t>functions </a:t>
            </a:r>
            <a:r>
              <a:rPr lang="en-US" dirty="0"/>
              <a:t>by </a:t>
            </a:r>
            <a:r>
              <a:rPr lang="en-US" dirty="0" smtClean="0"/>
              <a:t>name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QObject::</a:t>
            </a:r>
            <a:r>
              <a:rPr lang="en-US" b="1" dirty="0" err="1" smtClean="0">
                <a:hlinkClick r:id="rId2"/>
              </a:rPr>
              <a:t>metaObject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914400" indent="-914400">
              <a:buNone/>
              <a:tabLst>
                <a:tab pos="1427163" algn="l"/>
              </a:tabLst>
            </a:pPr>
            <a:r>
              <a:rPr lang="en-US" dirty="0"/>
              <a:t>00:10:10	All QML objects are created </a:t>
            </a:r>
            <a:r>
              <a:rPr lang="en-US" dirty="0" smtClean="0"/>
              <a:t>from </a:t>
            </a:r>
            <a:r>
              <a:rPr lang="en-US" dirty="0" err="1" smtClean="0"/>
              <a:t>QQuickItem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objects.</a:t>
            </a:r>
          </a:p>
          <a:p>
            <a:pPr marL="914400" indent="-914400">
              <a:buNone/>
              <a:tabLst>
                <a:tab pos="1427163" algn="l"/>
              </a:tabLst>
            </a:pPr>
            <a:r>
              <a:rPr lang="en-US" dirty="0"/>
              <a:t>00:11:20	Call QObject::</a:t>
            </a:r>
            <a:r>
              <a:rPr lang="en-US" dirty="0" err="1"/>
              <a:t>deleteLater</a:t>
            </a:r>
            <a:r>
              <a:rPr lang="en-US" dirty="0"/>
              <a:t>() if you need to delete a QObject; it will be deleted in the next lap of the event loop instead of immediately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2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Performance</a:t>
            </a:r>
            <a:r>
              <a:rPr lang="en-US" dirty="0" smtClean="0"/>
              <a:t>	</a:t>
            </a:r>
            <a:r>
              <a:rPr lang="en-US" sz="3200" dirty="0" smtClean="0"/>
              <a:t>Part IV, slide 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00:37:55	Main thread has 16ms to complete work. Back end must be as asynchronous as possible.</a:t>
            </a:r>
          </a:p>
          <a:p>
            <a:pPr marL="1371600" indent="-1371600">
              <a:buNone/>
            </a:pPr>
            <a:r>
              <a:rPr lang="en-US" dirty="0"/>
              <a:t>00:38:50	Never call </a:t>
            </a:r>
            <a:r>
              <a:rPr lang="en-US" dirty="0" err="1"/>
              <a:t>QApplication</a:t>
            </a:r>
            <a:r>
              <a:rPr lang="en-US" dirty="0"/>
              <a:t>::</a:t>
            </a:r>
            <a:r>
              <a:rPr lang="en-US" dirty="0" err="1"/>
              <a:t>processEvents</a:t>
            </a:r>
            <a:r>
              <a:rPr lang="en-US" dirty="0"/>
              <a:t>(). This kind of worked with widgets. Never call directly when using QML.</a:t>
            </a:r>
          </a:p>
          <a:p>
            <a:pPr marL="1371600" indent="-1371600">
              <a:buNone/>
            </a:pPr>
            <a:r>
              <a:rPr lang="en-US" dirty="0"/>
              <a:t>00:39:30	If populating data </a:t>
            </a:r>
            <a:r>
              <a:rPr lang="en-US" dirty="0" smtClean="0"/>
              <a:t>will be </a:t>
            </a:r>
            <a:r>
              <a:rPr lang="en-US" dirty="0"/>
              <a:t>time consuming, do in another thread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03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Optimized bindings</a:t>
            </a:r>
            <a:r>
              <a:rPr lang="en-US" dirty="0" smtClean="0"/>
              <a:t>	</a:t>
            </a:r>
            <a:r>
              <a:rPr lang="en-US" sz="3200" dirty="0" smtClean="0"/>
              <a:t>Part IV, slides 37-41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bugreports.qt.io/browse/QTBUG-49821</a:t>
            </a:r>
            <a:endParaRPr lang="en-US" dirty="0" smtClean="0"/>
          </a:p>
          <a:p>
            <a:pPr marL="1882775" indent="-1882775">
              <a:buNone/>
            </a:pPr>
            <a:r>
              <a:rPr lang="en-US" dirty="0" smtClean="0"/>
              <a:t>39:30-48:10 Is all about the optimized binding path which is gone.</a:t>
            </a:r>
          </a:p>
          <a:p>
            <a:pPr marL="1371600" indent="-1371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2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Use explicit types</a:t>
            </a:r>
            <a:r>
              <a:rPr lang="en-US" dirty="0" smtClean="0"/>
              <a:t>	</a:t>
            </a:r>
            <a:r>
              <a:rPr lang="en-US" sz="3200" dirty="0" smtClean="0"/>
              <a:t>Part IV, slide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00:48:35	Avoid type conversions. Do not use property variant -- very slow. Use property var. But prefer to use a specific type.</a:t>
            </a:r>
          </a:p>
          <a:p>
            <a:pPr marL="1371600" indent="-1371600">
              <a:buNone/>
            </a:pPr>
            <a:r>
              <a:rPr lang="en-US" dirty="0"/>
              <a:t>00:49:25	Modifying a list is expensive. Best to make a copy of the list, modify in a for loop, then assign after the for loop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52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Cache results</a:t>
            </a:r>
            <a:r>
              <a:rPr lang="en-US" dirty="0" smtClean="0"/>
              <a:t>	</a:t>
            </a:r>
            <a:r>
              <a:rPr lang="en-US" sz="3200" dirty="0" smtClean="0"/>
              <a:t>Part IV, slide 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00:50:30	A lot of list lookups can </a:t>
            </a:r>
            <a:r>
              <a:rPr lang="en-US" dirty="0" smtClean="0"/>
              <a:t>be cached, outperforming the… non-existent optimized </a:t>
            </a:r>
            <a:r>
              <a:rPr lang="en-US" dirty="0"/>
              <a:t>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5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Performance</a:t>
            </a:r>
            <a:r>
              <a:rPr lang="en-US" dirty="0" smtClean="0"/>
              <a:t>	</a:t>
            </a:r>
            <a:r>
              <a:rPr lang="en-US" sz="3200" dirty="0" smtClean="0"/>
              <a:t>Part IV, slide 44-45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00:51:25	Do not over-update properties. Only emit signals when value actually changes. </a:t>
            </a:r>
          </a:p>
          <a:p>
            <a:pPr marL="1371600" indent="-1371600">
              <a:buNone/>
            </a:pPr>
            <a:r>
              <a:rPr lang="en-US" dirty="0"/>
              <a:t>00:52:25	Delegates are a source of performance problems. Avoid Loader. Avoid </a:t>
            </a:r>
            <a:r>
              <a:rPr lang="en-US" dirty="0" err="1"/>
              <a:t>Shader</a:t>
            </a:r>
            <a:r>
              <a:rPr lang="en-US" dirty="0"/>
              <a:t> Effects.</a:t>
            </a:r>
          </a:p>
          <a:p>
            <a:pPr marL="1371600" indent="-1371600">
              <a:buNone/>
            </a:pPr>
            <a:r>
              <a:rPr lang="en-US" dirty="0"/>
              <a:t>00:53:20	Increase cache buffer for views to increase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304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Animations</a:t>
            </a:r>
            <a:r>
              <a:rPr lang="en-US" dirty="0" smtClean="0"/>
              <a:t>	</a:t>
            </a:r>
            <a:r>
              <a:rPr lang="en-US" sz="3200" dirty="0" smtClean="0"/>
              <a:t>Part IV, slide 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00:53:40	Avoid animating a property that is bound. Use a second property and animate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774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Painting</a:t>
            </a:r>
            <a:r>
              <a:rPr lang="en-US" dirty="0" smtClean="0"/>
              <a:t>	</a:t>
            </a:r>
            <a:r>
              <a:rPr lang="en-US" sz="3200" dirty="0" smtClean="0"/>
              <a:t>Part IV, slide 47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00:55:30	Avoid setting clip to true unless necessary.</a:t>
            </a:r>
          </a:p>
          <a:p>
            <a:pPr marL="1371600" indent="-1371600">
              <a:buNone/>
            </a:pPr>
            <a:r>
              <a:rPr lang="en-US" dirty="0"/>
              <a:t>00:55:50	Set visible to false for anything not on the screen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000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Startup Performance</a:t>
            </a:r>
            <a:r>
              <a:rPr lang="en-US" dirty="0" smtClean="0"/>
              <a:t>	</a:t>
            </a:r>
            <a:r>
              <a:rPr lang="en-US" sz="3200" dirty="0" smtClean="0"/>
              <a:t>Part IV, slide 48-50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00:56:50	Load as little QML at startup, then use a Loader item to load the rest of the application.</a:t>
            </a:r>
          </a:p>
          <a:p>
            <a:pPr marL="1371600" indent="-1371600">
              <a:buNone/>
            </a:pPr>
            <a:r>
              <a:rPr lang="en-US" dirty="0"/>
              <a:t>00:57:45	Delete second screen or keep around? </a:t>
            </a:r>
          </a:p>
          <a:p>
            <a:pPr marL="1371600" indent="-1371600">
              <a:buNone/>
            </a:pPr>
            <a:r>
              <a:rPr lang="en-US" dirty="0"/>
              <a:t>00:58:10	Screens that are being kept around are executing bindings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05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Memory Usage</a:t>
            </a:r>
            <a:r>
              <a:rPr lang="en-US" dirty="0" smtClean="0"/>
              <a:t>	</a:t>
            </a:r>
            <a:r>
              <a:rPr lang="en-US" sz="3200" dirty="0" smtClean="0"/>
              <a:t>Part IV, slide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00:58:40	QML uses about 80MB of resident data. Adjust by keeping as few QML elements in memory as possible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32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Animations</a:t>
            </a:r>
            <a:r>
              <a:rPr lang="en-US" dirty="0" smtClean="0"/>
              <a:t>	</a:t>
            </a:r>
            <a:r>
              <a:rPr lang="en-US" sz="3200" dirty="0" smtClean="0"/>
              <a:t>Part IV, slide 52-53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dirty="0"/>
              <a:t>00:39:30	Animation is processed on the main CPU. </a:t>
            </a:r>
            <a:r>
              <a:rPr lang="en-US" dirty="0" smtClean="0"/>
              <a:t>That </a:t>
            </a:r>
            <a:r>
              <a:rPr lang="en-US" dirty="0"/>
              <a:t>will blow 30% of the CPU on a low-end CPU.</a:t>
            </a:r>
          </a:p>
          <a:p>
            <a:pPr marL="1371600" indent="-1371600">
              <a:buNone/>
            </a:pPr>
            <a:r>
              <a:rPr lang="en-US" dirty="0"/>
              <a:t>01:00:30	If you just need a busy indicator, use </a:t>
            </a:r>
            <a:r>
              <a:rPr lang="en-US" dirty="0" err="1"/>
              <a:t>AnimatedImage</a:t>
            </a:r>
            <a:r>
              <a:rPr lang="en-US" dirty="0"/>
              <a:t>. You can drop to 15fps and this will greatly decrease CPU overhead.</a:t>
            </a:r>
          </a:p>
        </p:txBody>
      </p:sp>
    </p:spTree>
    <p:extLst>
      <p:ext uri="{BB962C8B-B14F-4D97-AF65-F5344CB8AC3E}">
        <p14:creationId xmlns:p14="http://schemas.microsoft.com/office/powerpoint/2010/main" val="333031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58050" algn="r"/>
              </a:tabLst>
            </a:pPr>
            <a:r>
              <a:rPr lang="en-US" dirty="0" err="1" smtClean="0"/>
              <a:t>QVariants</a:t>
            </a:r>
            <a:r>
              <a:rPr lang="en-US" dirty="0" smtClean="0"/>
              <a:t>	</a:t>
            </a:r>
            <a:r>
              <a:rPr lang="en-US" sz="4000" dirty="0" smtClean="0"/>
              <a:t>slides 10-12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89075" indent="-1489075">
              <a:buNone/>
              <a:tabLst>
                <a:tab pos="1597025" algn="l"/>
              </a:tabLst>
            </a:pPr>
            <a:r>
              <a:rPr lang="en-US" dirty="0" smtClean="0"/>
              <a:t>00:12:30</a:t>
            </a:r>
            <a:r>
              <a:rPr lang="en-US" dirty="0"/>
              <a:t>	</a:t>
            </a:r>
            <a:r>
              <a:rPr lang="en-US" dirty="0" err="1"/>
              <a:t>QVariant's</a:t>
            </a:r>
            <a:r>
              <a:rPr lang="en-US" dirty="0"/>
              <a:t> are </a:t>
            </a:r>
            <a:r>
              <a:rPr lang="en-US" dirty="0" err="1"/>
              <a:t>Qt's</a:t>
            </a:r>
            <a:r>
              <a:rPr lang="en-US" dirty="0"/>
              <a:t> "Anything" class</a:t>
            </a:r>
            <a:r>
              <a:rPr lang="en-US" dirty="0" smtClean="0"/>
              <a:t>.</a:t>
            </a:r>
          </a:p>
          <a:p>
            <a:pPr marL="1489075" indent="-1489075">
              <a:buNone/>
              <a:tabLst>
                <a:tab pos="1597025" algn="l"/>
              </a:tabLst>
            </a:pPr>
            <a:r>
              <a:rPr lang="en-US" dirty="0"/>
              <a:t>00:13:40	</a:t>
            </a:r>
            <a:r>
              <a:rPr lang="en-US" dirty="0" err="1"/>
              <a:t>QVariant's</a:t>
            </a:r>
            <a:r>
              <a:rPr lang="en-US" dirty="0"/>
              <a:t> map to </a:t>
            </a:r>
            <a:r>
              <a:rPr lang="en-US" dirty="0" err="1"/>
              <a:t>var</a:t>
            </a:r>
            <a:r>
              <a:rPr lang="en-US" dirty="0"/>
              <a:t> in JavaScript</a:t>
            </a:r>
            <a:r>
              <a:rPr lang="en-US" dirty="0" smtClean="0"/>
              <a:t>.</a:t>
            </a:r>
          </a:p>
          <a:p>
            <a:pPr marL="1489075" indent="-1489075">
              <a:buNone/>
            </a:pPr>
            <a:r>
              <a:rPr lang="en-US" dirty="0"/>
              <a:t>00:14:10	</a:t>
            </a:r>
            <a:r>
              <a:rPr lang="en-US" dirty="0" smtClean="0"/>
              <a:t>Discussion on </a:t>
            </a:r>
            <a:r>
              <a:rPr lang="en-US" dirty="0" err="1" smtClean="0"/>
              <a:t>QVariant</a:t>
            </a:r>
            <a:r>
              <a:rPr lang="en-US" dirty="0" smtClean="0"/>
              <a:t> containers…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make a type “</a:t>
            </a:r>
            <a:r>
              <a:rPr lang="en-US" dirty="0" err="1" smtClean="0"/>
              <a:t>QVariant</a:t>
            </a:r>
            <a:r>
              <a:rPr lang="en-US" dirty="0" smtClean="0"/>
              <a:t> compatible”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type to be </a:t>
            </a:r>
            <a:r>
              <a:rPr lang="en-US" dirty="0" err="1" smtClean="0"/>
              <a:t>QVariant</a:t>
            </a:r>
            <a:r>
              <a:rPr lang="en-US" dirty="0" smtClean="0"/>
              <a:t> compatible its members must </a:t>
            </a:r>
            <a:r>
              <a:rPr lang="en-US" dirty="0"/>
              <a:t>be </a:t>
            </a:r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smtClean="0"/>
              <a:t>compatible.</a:t>
            </a:r>
          </a:p>
          <a:p>
            <a:pPr marL="1489075" indent="-1489075">
              <a:buNone/>
              <a:tabLst>
                <a:tab pos="15970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55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IV,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/>
              <a:t>01:04:35	Delegates should not perform business logic for the model. Delegates should call into the model or another object that will manipulate </a:t>
            </a:r>
            <a:r>
              <a:rPr lang="en-US" sz="2600" dirty="0" smtClean="0"/>
              <a:t>the </a:t>
            </a:r>
            <a:r>
              <a:rPr lang="en-US" sz="2600" dirty="0"/>
              <a:t>model. This allows you to change the delegate significantly and the business logic will be used </a:t>
            </a:r>
            <a:r>
              <a:rPr lang="en-US" sz="2600" dirty="0" smtClean="0"/>
              <a:t>elsewhere.</a:t>
            </a:r>
          </a:p>
        </p:txBody>
      </p:sp>
    </p:spTree>
    <p:extLst>
      <p:ext uri="{BB962C8B-B14F-4D97-AF65-F5344CB8AC3E}">
        <p14:creationId xmlns:p14="http://schemas.microsoft.com/office/powerpoint/2010/main" val="1850679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sz="4000" dirty="0" smtClean="0"/>
              <a:t>Part IV, Q &amp; A</a:t>
            </a:r>
            <a:r>
              <a:rPr lang="en-US" dirty="0" smtClean="0"/>
              <a:t>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600" dirty="0"/>
              <a:t>01:05:55	</a:t>
            </a:r>
            <a:r>
              <a:rPr lang="en-US" sz="2600" dirty="0" err="1"/>
              <a:t>QSortFilterProxyModel</a:t>
            </a:r>
            <a:r>
              <a:rPr lang="en-US" sz="2600" dirty="0"/>
              <a:t> can only be used with </a:t>
            </a:r>
            <a:r>
              <a:rPr lang="en-US" sz="2600" dirty="0" err="1"/>
              <a:t>QAbstractItemModel</a:t>
            </a:r>
            <a:r>
              <a:rPr lang="en-US" sz="2600" dirty="0"/>
              <a:t>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97566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Webinars: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www.ics.com/learning/webinars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Specifically:</a:t>
            </a:r>
          </a:p>
          <a:p>
            <a:r>
              <a:rPr lang="en-US" u="sng" dirty="0">
                <a:hlinkClick r:id="rId3"/>
              </a:rPr>
              <a:t>Best Practices in </a:t>
            </a:r>
            <a:r>
              <a:rPr lang="en-US" u="sng" dirty="0" err="1">
                <a:hlinkClick r:id="rId3"/>
              </a:rPr>
              <a:t>Qt</a:t>
            </a:r>
            <a:r>
              <a:rPr lang="en-US" u="sng" dirty="0">
                <a:hlinkClick r:id="rId3"/>
              </a:rPr>
              <a:t> Quick/QML - Part I</a:t>
            </a:r>
            <a:endParaRPr lang="en-US" dirty="0"/>
          </a:p>
          <a:p>
            <a:r>
              <a:rPr lang="en-US" dirty="0">
                <a:hlinkClick r:id="rId4"/>
              </a:rPr>
              <a:t>Best Practices in </a:t>
            </a:r>
            <a:r>
              <a:rPr lang="en-US" dirty="0" err="1">
                <a:hlinkClick r:id="rId4"/>
              </a:rPr>
              <a:t>Qt</a:t>
            </a:r>
            <a:r>
              <a:rPr lang="en-US" dirty="0">
                <a:hlinkClick r:id="rId4"/>
              </a:rPr>
              <a:t> Quick/QML - Part II</a:t>
            </a:r>
            <a:endParaRPr lang="en-US" dirty="0"/>
          </a:p>
          <a:p>
            <a:r>
              <a:rPr lang="en-US" dirty="0">
                <a:hlinkClick r:id="rId5"/>
              </a:rPr>
              <a:t>Best Practices in </a:t>
            </a:r>
            <a:r>
              <a:rPr lang="en-US" dirty="0" err="1">
                <a:hlinkClick r:id="rId5"/>
              </a:rPr>
              <a:t>Qt</a:t>
            </a:r>
            <a:r>
              <a:rPr lang="en-US" dirty="0">
                <a:hlinkClick r:id="rId5"/>
              </a:rPr>
              <a:t> Quick/QML - Part III</a:t>
            </a:r>
            <a:endParaRPr lang="en-US" dirty="0"/>
          </a:p>
          <a:p>
            <a:r>
              <a:rPr lang="en-US" dirty="0">
                <a:hlinkClick r:id="rId6"/>
              </a:rPr>
              <a:t>Best Practices in </a:t>
            </a:r>
            <a:r>
              <a:rPr lang="en-US" dirty="0" err="1">
                <a:hlinkClick r:id="rId6"/>
              </a:rPr>
              <a:t>Qt</a:t>
            </a:r>
            <a:r>
              <a:rPr lang="en-US" dirty="0">
                <a:hlinkClick r:id="rId6"/>
              </a:rPr>
              <a:t> Quick/QML - Part IV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7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https://www.slideshare.net/ICSinc/best-practices-in-qt-quick-qml-part-1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https://www.slideshare.net/ICSinc/best-practices-in-qt-quick-qml-part-ii</a:t>
            </a:r>
            <a:endParaRPr lang="en-US" dirty="0"/>
          </a:p>
          <a:p>
            <a:r>
              <a:rPr lang="en-US" dirty="0">
                <a:hlinkClick r:id="rId4"/>
              </a:rPr>
              <a:t>https://www.slideshare.net/ICSinc/best-practices-in-qt-quickqml-part-iii</a:t>
            </a:r>
            <a:endParaRPr lang="en-US" dirty="0"/>
          </a:p>
          <a:p>
            <a:r>
              <a:rPr lang="en-US" dirty="0">
                <a:hlinkClick r:id="rId5"/>
              </a:rPr>
              <a:t>https://www.slideshare.net/ICSinc/best-practices-in-qt-quickqml-part-iv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315200" algn="r"/>
              </a:tabLst>
            </a:pPr>
            <a:r>
              <a:rPr lang="en-US" dirty="0" err="1" smtClean="0"/>
              <a:t>Qt</a:t>
            </a:r>
            <a:r>
              <a:rPr lang="en-US" dirty="0" smtClean="0"/>
              <a:t> Properties	</a:t>
            </a:r>
            <a:r>
              <a:rPr lang="en-US" sz="3600" dirty="0" smtClean="0"/>
              <a:t>slides 14-17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indent="-1428750">
              <a:buNone/>
              <a:tabLst>
                <a:tab pos="1543050" algn="l"/>
              </a:tabLst>
            </a:pPr>
            <a:r>
              <a:rPr lang="en-US" dirty="0" smtClean="0"/>
              <a:t>00:15:50	Example </a:t>
            </a:r>
            <a:r>
              <a:rPr lang="en-US" dirty="0"/>
              <a:t>of a declaration of a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1428750" indent="-1428750">
              <a:buNone/>
              <a:tabLst>
                <a:tab pos="1543050" algn="l"/>
              </a:tabLst>
            </a:pPr>
            <a:r>
              <a:rPr lang="en-US" dirty="0"/>
              <a:t>00:17:00	</a:t>
            </a:r>
            <a:r>
              <a:rPr lang="en-US" dirty="0" err="1"/>
              <a:t>Qt</a:t>
            </a:r>
            <a:r>
              <a:rPr lang="en-US" dirty="0"/>
              <a:t> Property with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1428750" indent="-1428750">
              <a:buNone/>
              <a:tabLst>
                <a:tab pos="1543050" algn="l"/>
              </a:tabLst>
            </a:pPr>
            <a:r>
              <a:rPr lang="en-US" dirty="0"/>
              <a:t>00:17:20	Use Q_ENUM to expose an </a:t>
            </a:r>
            <a:r>
              <a:rPr lang="en-US" dirty="0" err="1"/>
              <a:t>enum</a:t>
            </a:r>
            <a:r>
              <a:rPr lang="en-US" dirty="0"/>
              <a:t> to QML. </a:t>
            </a:r>
            <a:r>
              <a:rPr lang="en-US" i="1" dirty="0" smtClean="0"/>
              <a:t>Note: Video </a:t>
            </a:r>
            <a:r>
              <a:rPr lang="en-US" i="1" dirty="0"/>
              <a:t>says </a:t>
            </a:r>
            <a:r>
              <a:rPr lang="en-US" i="1" strike="sngStrike" dirty="0"/>
              <a:t>Q_ENUMS</a:t>
            </a:r>
            <a:r>
              <a:rPr lang="en-US" i="1" dirty="0"/>
              <a:t> </a:t>
            </a:r>
            <a:r>
              <a:rPr lang="en-US" i="1" dirty="0" smtClean="0"/>
              <a:t>macro, which is deprecated.</a:t>
            </a:r>
          </a:p>
          <a:p>
            <a:pPr marL="1428750" indent="-1428750">
              <a:buNone/>
              <a:tabLst>
                <a:tab pos="1543050" algn="l"/>
              </a:tabLst>
            </a:pPr>
            <a:r>
              <a:rPr lang="en-US" dirty="0"/>
              <a:t>00:18:00	Example of accessing properties from C</a:t>
            </a:r>
            <a:r>
              <a:rPr lang="en-US" dirty="0" smtClean="0"/>
              <a:t>++</a:t>
            </a:r>
          </a:p>
          <a:p>
            <a:pPr marL="1428750" indent="-1428750">
              <a:buNone/>
              <a:tabLst>
                <a:tab pos="1543050" algn="l"/>
              </a:tabLst>
            </a:pPr>
            <a:r>
              <a:rPr lang="en-US" dirty="0"/>
              <a:t>00:19:00	Possible to create properties dynamically. Don't blink or you'll miss this </a:t>
            </a:r>
            <a:r>
              <a:rPr lang="en-US" dirty="0" smtClean="0"/>
              <a:t>tip.</a:t>
            </a:r>
            <a:endParaRPr lang="en-US" dirty="0"/>
          </a:p>
          <a:p>
            <a:pPr marL="1428750" indent="-1428750">
              <a:buNone/>
              <a:tabLst>
                <a:tab pos="15430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23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611</TotalTime>
  <Words>445</Words>
  <Application>Microsoft Office PowerPoint</Application>
  <PresentationFormat>On-screen Show (4:3)</PresentationFormat>
  <Paragraphs>336</Paragraphs>
  <Slides>83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Calibri</vt:lpstr>
      <vt:lpstr>Calibri Light</vt:lpstr>
      <vt:lpstr>Retrospect</vt:lpstr>
      <vt:lpstr>The Best of the ICS Best Practices Webinars</vt:lpstr>
      <vt:lpstr>Who is Integrated Computer Solutions?</vt:lpstr>
      <vt:lpstr>Online Training</vt:lpstr>
      <vt:lpstr>Presenters</vt:lpstr>
      <vt:lpstr>Slides for ICS Webinars</vt:lpstr>
      <vt:lpstr>QObjects   Part I, slides 4,5</vt:lpstr>
      <vt:lpstr>QObjects slides 5-9</vt:lpstr>
      <vt:lpstr>QVariants slides 10-12 </vt:lpstr>
      <vt:lpstr>Qt Properties slides 14-17</vt:lpstr>
      <vt:lpstr>QML slide 20</vt:lpstr>
      <vt:lpstr>QML slides 20-22 </vt:lpstr>
      <vt:lpstr>QML Bindings slide 23, 24</vt:lpstr>
      <vt:lpstr>QML Bindings slide 25, 26</vt:lpstr>
      <vt:lpstr>Anchors slide 28-31</vt:lpstr>
      <vt:lpstr>Anchors slide 32-36</vt:lpstr>
      <vt:lpstr>Part I Q&amp;A </vt:lpstr>
      <vt:lpstr>Part I Q&amp;A </vt:lpstr>
      <vt:lpstr>Part I Q&amp;A </vt:lpstr>
      <vt:lpstr>Properties Part II, slide 4-6</vt:lpstr>
      <vt:lpstr>Property Types Part II, slides 7-9</vt:lpstr>
      <vt:lpstr>Button Example Part II, slides 10-12</vt:lpstr>
      <vt:lpstr>Button Example Part II, slides 12</vt:lpstr>
      <vt:lpstr>Button Example Part II, slides 11-13</vt:lpstr>
      <vt:lpstr>Property Scope Part II, slides 15-16</vt:lpstr>
      <vt:lpstr>Property Scope Part II, slides 17, 18</vt:lpstr>
      <vt:lpstr>States Part II, slides 20-23</vt:lpstr>
      <vt:lpstr>States Part II, slides 24-25</vt:lpstr>
      <vt:lpstr>Transitions Part II, slides 26-28</vt:lpstr>
      <vt:lpstr>Creating Items Part II, slides 31-32</vt:lpstr>
      <vt:lpstr>Procedural Creation Part II, slides 32-33</vt:lpstr>
      <vt:lpstr>Declarative Creation Part II, slides 34-37</vt:lpstr>
      <vt:lpstr>Part II, Q &amp; A </vt:lpstr>
      <vt:lpstr>Part II, Q &amp; A </vt:lpstr>
      <vt:lpstr>Part II, Q &amp; A </vt:lpstr>
      <vt:lpstr>Model-View Pattern Part III, slide 5</vt:lpstr>
      <vt:lpstr>C++ Integration Part III, slide 6</vt:lpstr>
      <vt:lpstr>C++ Integration Part III, slide 6-9</vt:lpstr>
      <vt:lpstr>C++ Slots Part III, slide 11-13</vt:lpstr>
      <vt:lpstr>Exposing Instances Part III, slide 14-17</vt:lpstr>
      <vt:lpstr>Complex Properties Part III, slide 18-19</vt:lpstr>
      <vt:lpstr>Enum Properties Part III, slide 20-23</vt:lpstr>
      <vt:lpstr>Code Re-use Part III, slide 24-25</vt:lpstr>
      <vt:lpstr>Direct Re-use Part III, slide 26-31</vt:lpstr>
      <vt:lpstr>Wrappers Part III, slide 32-34</vt:lpstr>
      <vt:lpstr>Wrapper Header Part III, slide 35-36</vt:lpstr>
      <vt:lpstr>Wrapper Header Part III, slide 40-43</vt:lpstr>
      <vt:lpstr>Threading Part III, slide 44-46</vt:lpstr>
      <vt:lpstr>Passing Data Part III, slide 47-48</vt:lpstr>
      <vt:lpstr>Implicit sharing Part III, slide 49</vt:lpstr>
      <vt:lpstr>Exposing C++ to QML Part III, slide 50-52</vt:lpstr>
      <vt:lpstr>Part III, Q &amp; A </vt:lpstr>
      <vt:lpstr>Part III, Q &amp; A </vt:lpstr>
      <vt:lpstr>Part III, Q &amp; A </vt:lpstr>
      <vt:lpstr>Model-View-Delegate Part IV, slide 4</vt:lpstr>
      <vt:lpstr>Model-View-Delegate Part IV, slide 5-6</vt:lpstr>
      <vt:lpstr>Model Roles Part IV, slide 7</vt:lpstr>
      <vt:lpstr>Models Part IV, slide 8</vt:lpstr>
      <vt:lpstr>ListModel Part IV, slide 9-11</vt:lpstr>
      <vt:lpstr>QML List Model Part IV, slide 12</vt:lpstr>
      <vt:lpstr>JSON data Part IV, slide 13</vt:lpstr>
      <vt:lpstr>C++ Qlist&lt;QObject*&gt; Part IV, slide 14-15</vt:lpstr>
      <vt:lpstr>QAbstractItemModel Part IV, slide 16-17</vt:lpstr>
      <vt:lpstr>QAbstractItemModel Part IV, slide 18-21</vt:lpstr>
      <vt:lpstr>QAbstractItemModel Part IV, slide 21</vt:lpstr>
      <vt:lpstr>Which Model? Part IV, slide 22</vt:lpstr>
      <vt:lpstr>Keyboard Handling Part IV, slide 24-25</vt:lpstr>
      <vt:lpstr>Focus Property Part IV, slide 26-27</vt:lpstr>
      <vt:lpstr>FocusScope Part IV, slide 28-30</vt:lpstr>
      <vt:lpstr>FocusScope Part IV, slide 31-34</vt:lpstr>
      <vt:lpstr>Performance Part IV, slide 36</vt:lpstr>
      <vt:lpstr>Optimized bindings Part IV, slides 37-41</vt:lpstr>
      <vt:lpstr>Use explicit types Part IV, slide 42</vt:lpstr>
      <vt:lpstr>Cache results Part IV, slide 43</vt:lpstr>
      <vt:lpstr>Performance Part IV, slide 44-45</vt:lpstr>
      <vt:lpstr>Animations Part IV, slide 46</vt:lpstr>
      <vt:lpstr>Painting Part IV, slide 47</vt:lpstr>
      <vt:lpstr>Startup Performance Part IV, slide 48-50</vt:lpstr>
      <vt:lpstr>Memory Usage Part IV, slide 51</vt:lpstr>
      <vt:lpstr>Animations Part IV, slide 52-53</vt:lpstr>
      <vt:lpstr>Part IV, Q &amp; A </vt:lpstr>
      <vt:lpstr>Part IV, Q &amp; A </vt:lpstr>
      <vt:lpstr>Online Webinars:</vt:lpstr>
      <vt:lpstr>Slides: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Qt/QML</dc:title>
  <dc:creator>Stan</dc:creator>
  <cp:lastModifiedBy>Stan Morris</cp:lastModifiedBy>
  <cp:revision>54</cp:revision>
  <dcterms:created xsi:type="dcterms:W3CDTF">2016-06-02T04:58:23Z</dcterms:created>
  <dcterms:modified xsi:type="dcterms:W3CDTF">2017-05-11T17:57:16Z</dcterms:modified>
</cp:coreProperties>
</file>