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85" r:id="rId7"/>
    <p:sldId id="286" r:id="rId8"/>
    <p:sldId id="288" r:id="rId9"/>
    <p:sldId id="263" r:id="rId10"/>
    <p:sldId id="262" r:id="rId11"/>
    <p:sldId id="266" r:id="rId12"/>
    <p:sldId id="269" r:id="rId13"/>
    <p:sldId id="289" r:id="rId14"/>
    <p:sldId id="290" r:id="rId15"/>
    <p:sldId id="298" r:id="rId16"/>
    <p:sldId id="291" r:id="rId17"/>
    <p:sldId id="292" r:id="rId18"/>
    <p:sldId id="293" r:id="rId19"/>
    <p:sldId id="294" r:id="rId20"/>
    <p:sldId id="295" r:id="rId21"/>
    <p:sldId id="297"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033"/>
    <a:srgbClr val="E9F63A"/>
    <a:srgbClr val="E9E8EE"/>
    <a:srgbClr val="EAE9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96"/>
      </p:cViewPr>
      <p:guideLst>
        <p:guide orient="horz" pos="2160"/>
        <p:guide pos="3840"/>
      </p:guideLst>
    </p:cSldViewPr>
  </p:slideViewPr>
  <p:notesTextViewPr>
    <p:cViewPr>
      <p:scale>
        <a:sx n="1" d="1"/>
        <a:sy n="1" d="1"/>
      </p:scale>
      <p:origin x="0" y="0"/>
    </p:cViewPr>
  </p:notesTextViewPr>
  <p:sorterViewPr>
    <p:cViewPr>
      <p:scale>
        <a:sx n="100" d="100"/>
        <a:sy n="100" d="100"/>
      </p:scale>
      <p:origin x="0" y="-37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03B3D0-E28A-4EDC-BEB6-ABD9F1A265A5}"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1951B-C9D0-4C97-8F4C-F36B617F84CD}" type="slidenum">
              <a:rPr lang="en-US" smtClean="0"/>
              <a:t>‹#›</a:t>
            </a:fld>
            <a:endParaRPr lang="en-US"/>
          </a:p>
        </p:txBody>
      </p:sp>
    </p:spTree>
    <p:extLst>
      <p:ext uri="{BB962C8B-B14F-4D97-AF65-F5344CB8AC3E}">
        <p14:creationId xmlns:p14="http://schemas.microsoft.com/office/powerpoint/2010/main" val="228305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3B3D0-E28A-4EDC-BEB6-ABD9F1A265A5}"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1951B-C9D0-4C97-8F4C-F36B617F84CD}" type="slidenum">
              <a:rPr lang="en-US" smtClean="0"/>
              <a:t>‹#›</a:t>
            </a:fld>
            <a:endParaRPr lang="en-US"/>
          </a:p>
        </p:txBody>
      </p:sp>
    </p:spTree>
    <p:extLst>
      <p:ext uri="{BB962C8B-B14F-4D97-AF65-F5344CB8AC3E}">
        <p14:creationId xmlns:p14="http://schemas.microsoft.com/office/powerpoint/2010/main" val="279143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3B3D0-E28A-4EDC-BEB6-ABD9F1A265A5}"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1951B-C9D0-4C97-8F4C-F36B617F84CD}" type="slidenum">
              <a:rPr lang="en-US" smtClean="0"/>
              <a:t>‹#›</a:t>
            </a:fld>
            <a:endParaRPr lang="en-US"/>
          </a:p>
        </p:txBody>
      </p:sp>
    </p:spTree>
    <p:extLst>
      <p:ext uri="{BB962C8B-B14F-4D97-AF65-F5344CB8AC3E}">
        <p14:creationId xmlns:p14="http://schemas.microsoft.com/office/powerpoint/2010/main" val="52837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3B3D0-E28A-4EDC-BEB6-ABD9F1A265A5}"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1951B-C9D0-4C97-8F4C-F36B617F84CD}" type="slidenum">
              <a:rPr lang="en-US" smtClean="0"/>
              <a:t>‹#›</a:t>
            </a:fld>
            <a:endParaRPr lang="en-US"/>
          </a:p>
        </p:txBody>
      </p:sp>
    </p:spTree>
    <p:extLst>
      <p:ext uri="{BB962C8B-B14F-4D97-AF65-F5344CB8AC3E}">
        <p14:creationId xmlns:p14="http://schemas.microsoft.com/office/powerpoint/2010/main" val="152171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03B3D0-E28A-4EDC-BEB6-ABD9F1A265A5}"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1951B-C9D0-4C97-8F4C-F36B617F84CD}" type="slidenum">
              <a:rPr lang="en-US" smtClean="0"/>
              <a:t>‹#›</a:t>
            </a:fld>
            <a:endParaRPr lang="en-US"/>
          </a:p>
        </p:txBody>
      </p:sp>
    </p:spTree>
    <p:extLst>
      <p:ext uri="{BB962C8B-B14F-4D97-AF65-F5344CB8AC3E}">
        <p14:creationId xmlns:p14="http://schemas.microsoft.com/office/powerpoint/2010/main" val="393144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03B3D0-E28A-4EDC-BEB6-ABD9F1A265A5}"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1951B-C9D0-4C97-8F4C-F36B617F84CD}" type="slidenum">
              <a:rPr lang="en-US" smtClean="0"/>
              <a:t>‹#›</a:t>
            </a:fld>
            <a:endParaRPr lang="en-US"/>
          </a:p>
        </p:txBody>
      </p:sp>
    </p:spTree>
    <p:extLst>
      <p:ext uri="{BB962C8B-B14F-4D97-AF65-F5344CB8AC3E}">
        <p14:creationId xmlns:p14="http://schemas.microsoft.com/office/powerpoint/2010/main" val="283656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03B3D0-E28A-4EDC-BEB6-ABD9F1A265A5}" type="datetimeFigureOut">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91951B-C9D0-4C97-8F4C-F36B617F84CD}" type="slidenum">
              <a:rPr lang="en-US" smtClean="0"/>
              <a:t>‹#›</a:t>
            </a:fld>
            <a:endParaRPr lang="en-US"/>
          </a:p>
        </p:txBody>
      </p:sp>
    </p:spTree>
    <p:extLst>
      <p:ext uri="{BB962C8B-B14F-4D97-AF65-F5344CB8AC3E}">
        <p14:creationId xmlns:p14="http://schemas.microsoft.com/office/powerpoint/2010/main" val="275986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03B3D0-E28A-4EDC-BEB6-ABD9F1A265A5}" type="datetimeFigureOut">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91951B-C9D0-4C97-8F4C-F36B617F84CD}" type="slidenum">
              <a:rPr lang="en-US" smtClean="0"/>
              <a:t>‹#›</a:t>
            </a:fld>
            <a:endParaRPr lang="en-US"/>
          </a:p>
        </p:txBody>
      </p:sp>
    </p:spTree>
    <p:extLst>
      <p:ext uri="{BB962C8B-B14F-4D97-AF65-F5344CB8AC3E}">
        <p14:creationId xmlns:p14="http://schemas.microsoft.com/office/powerpoint/2010/main" val="132789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3B3D0-E28A-4EDC-BEB6-ABD9F1A265A5}" type="datetimeFigureOut">
              <a:rPr lang="en-US" smtClean="0"/>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91951B-C9D0-4C97-8F4C-F36B617F84CD}" type="slidenum">
              <a:rPr lang="en-US" smtClean="0"/>
              <a:t>‹#›</a:t>
            </a:fld>
            <a:endParaRPr lang="en-US"/>
          </a:p>
        </p:txBody>
      </p:sp>
    </p:spTree>
    <p:extLst>
      <p:ext uri="{BB962C8B-B14F-4D97-AF65-F5344CB8AC3E}">
        <p14:creationId xmlns:p14="http://schemas.microsoft.com/office/powerpoint/2010/main" val="117506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3B3D0-E28A-4EDC-BEB6-ABD9F1A265A5}"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1951B-C9D0-4C97-8F4C-F36B617F84CD}" type="slidenum">
              <a:rPr lang="en-US" smtClean="0"/>
              <a:t>‹#›</a:t>
            </a:fld>
            <a:endParaRPr lang="en-US"/>
          </a:p>
        </p:txBody>
      </p:sp>
    </p:spTree>
    <p:extLst>
      <p:ext uri="{BB962C8B-B14F-4D97-AF65-F5344CB8AC3E}">
        <p14:creationId xmlns:p14="http://schemas.microsoft.com/office/powerpoint/2010/main" val="63189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03B3D0-E28A-4EDC-BEB6-ABD9F1A265A5}"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1951B-C9D0-4C97-8F4C-F36B617F84CD}" type="slidenum">
              <a:rPr lang="en-US" smtClean="0"/>
              <a:t>‹#›</a:t>
            </a:fld>
            <a:endParaRPr lang="en-US"/>
          </a:p>
        </p:txBody>
      </p:sp>
    </p:spTree>
    <p:extLst>
      <p:ext uri="{BB962C8B-B14F-4D97-AF65-F5344CB8AC3E}">
        <p14:creationId xmlns:p14="http://schemas.microsoft.com/office/powerpoint/2010/main" val="178116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03B3D0-E28A-4EDC-BEB6-ABD9F1A265A5}" type="datetimeFigureOut">
              <a:rPr lang="en-US" smtClean="0"/>
              <a:t>11/22/2016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1951B-C9D0-4C97-8F4C-F36B617F84CD}" type="slidenum">
              <a:rPr lang="en-US" smtClean="0"/>
              <a:t>‹#›</a:t>
            </a:fld>
            <a:endParaRPr lang="en-US"/>
          </a:p>
        </p:txBody>
      </p:sp>
    </p:spTree>
    <p:extLst>
      <p:ext uri="{BB962C8B-B14F-4D97-AF65-F5344CB8AC3E}">
        <p14:creationId xmlns:p14="http://schemas.microsoft.com/office/powerpoint/2010/main" val="2795283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hyperlink" Target="http://tortoisesvn.net/" TargetMode="External"/><Relationship Id="rId2" Type="http://schemas.openxmlformats.org/officeDocument/2006/relationships/hyperlink" Target="http://subversion.tigris.org/" TargetMode="External"/><Relationship Id="rId1" Type="http://schemas.openxmlformats.org/officeDocument/2006/relationships/slideLayout" Target="../slideLayouts/slideLayout2.xml"/><Relationship Id="rId4" Type="http://schemas.openxmlformats.org/officeDocument/2006/relationships/hyperlink" Target="http://tortoisesvn.net/downloads.html"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tortoisesvn.net/download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70074"/>
          </a:xfrm>
          <a:prstGeom prst="rect">
            <a:avLst/>
          </a:prstGeom>
        </p:spPr>
      </p:pic>
      <p:sp>
        <p:nvSpPr>
          <p:cNvPr id="25" name="TextBox 24"/>
          <p:cNvSpPr txBox="1"/>
          <p:nvPr/>
        </p:nvSpPr>
        <p:spPr>
          <a:xfrm>
            <a:off x="0" y="1693186"/>
            <a:ext cx="12192000" cy="1200329"/>
          </a:xfrm>
          <a:prstGeom prst="rect">
            <a:avLst/>
          </a:prstGeom>
          <a:solidFill>
            <a:schemeClr val="bg1">
              <a:alpha val="47000"/>
            </a:schemeClr>
          </a:solidFill>
        </p:spPr>
        <p:txBody>
          <a:bodyPr wrap="square" rtlCol="0">
            <a:spAutoFit/>
          </a:bodyPr>
          <a:lstStyle/>
          <a:p>
            <a:pPr algn="ctr"/>
            <a:r>
              <a:rPr lang="en-US" sz="3600" b="1" smtClean="0">
                <a:solidFill>
                  <a:schemeClr val="tx1">
                    <a:lumMod val="95000"/>
                    <a:lumOff val="5000"/>
                  </a:schemeClr>
                </a:solidFill>
                <a:latin typeface="Arial" panose="020B0604020202020204" pitchFamily="34" charset="0"/>
                <a:cs typeface="Arial" panose="020B0604020202020204" pitchFamily="34" charset="0"/>
              </a:rPr>
              <a:t>BÁO CÁO CHỦ ĐỀ</a:t>
            </a:r>
          </a:p>
          <a:p>
            <a:pPr algn="ctr"/>
            <a:r>
              <a:rPr lang="en-US" sz="3600" b="1" smtClean="0">
                <a:solidFill>
                  <a:schemeClr val="tx1">
                    <a:lumMod val="95000"/>
                    <a:lumOff val="5000"/>
                  </a:schemeClr>
                </a:solidFill>
                <a:latin typeface="Arial" panose="020B0604020202020204" pitchFamily="34" charset="0"/>
                <a:cs typeface="Arial" panose="020B0604020202020204" pitchFamily="34" charset="0"/>
              </a:rPr>
              <a:t>QUẢN LÝ DỰ ÁN PHẦN MỀM BẰNG SVN VÀ GIT</a:t>
            </a:r>
          </a:p>
        </p:txBody>
      </p:sp>
      <p:sp>
        <p:nvSpPr>
          <p:cNvPr id="33" name="Rectangle 32"/>
          <p:cNvSpPr/>
          <p:nvPr/>
        </p:nvSpPr>
        <p:spPr>
          <a:xfrm>
            <a:off x="317777" y="4936595"/>
            <a:ext cx="2006892" cy="369332"/>
          </a:xfrm>
          <a:prstGeom prst="rect">
            <a:avLst/>
          </a:prstGeom>
          <a:solidFill>
            <a:schemeClr val="bg1"/>
          </a:solidFill>
        </p:spPr>
        <p:txBody>
          <a:bodyPr wrap="square">
            <a:spAutoFit/>
          </a:bodyPr>
          <a:lstStyle/>
          <a:p>
            <a:r>
              <a:rPr lang="en-US" b="1"/>
              <a:t>Võ Trường An</a:t>
            </a:r>
            <a:endParaRPr lang="en-US" b="1"/>
          </a:p>
        </p:txBody>
      </p:sp>
      <p:sp>
        <p:nvSpPr>
          <p:cNvPr id="34" name="Rectangle 33"/>
          <p:cNvSpPr/>
          <p:nvPr/>
        </p:nvSpPr>
        <p:spPr>
          <a:xfrm>
            <a:off x="5098534" y="3232260"/>
            <a:ext cx="1107996" cy="369332"/>
          </a:xfrm>
          <a:prstGeom prst="rect">
            <a:avLst/>
          </a:prstGeom>
        </p:spPr>
        <p:txBody>
          <a:bodyPr wrap="none">
            <a:spAutoFit/>
          </a:bodyPr>
          <a:lstStyle/>
          <a:p>
            <a:r>
              <a:rPr lang="en-US" b="1" smtClean="0">
                <a:solidFill>
                  <a:schemeClr val="bg2">
                    <a:lumMod val="10000"/>
                  </a:schemeClr>
                </a:solidFill>
              </a:rPr>
              <a:t>	</a:t>
            </a:r>
            <a:endParaRPr lang="en-US"/>
          </a:p>
        </p:txBody>
      </p:sp>
      <p:sp>
        <p:nvSpPr>
          <p:cNvPr id="35" name="Rectangle 34"/>
          <p:cNvSpPr/>
          <p:nvPr/>
        </p:nvSpPr>
        <p:spPr>
          <a:xfrm>
            <a:off x="317777" y="5651251"/>
            <a:ext cx="2006892" cy="369332"/>
          </a:xfrm>
          <a:prstGeom prst="rect">
            <a:avLst/>
          </a:prstGeom>
          <a:solidFill>
            <a:schemeClr val="bg1"/>
          </a:solidFill>
        </p:spPr>
        <p:txBody>
          <a:bodyPr wrap="square">
            <a:spAutoFit/>
          </a:bodyPr>
          <a:lstStyle/>
          <a:p>
            <a:r>
              <a:rPr lang="en-US" b="1" smtClean="0"/>
              <a:t>Huỳnh Minh Phong</a:t>
            </a:r>
            <a:endParaRPr lang="en-US" b="1"/>
          </a:p>
        </p:txBody>
      </p:sp>
      <p:sp>
        <p:nvSpPr>
          <p:cNvPr id="36" name="TextBox 35"/>
          <p:cNvSpPr txBox="1"/>
          <p:nvPr/>
        </p:nvSpPr>
        <p:spPr>
          <a:xfrm>
            <a:off x="317777" y="6319957"/>
            <a:ext cx="1926361" cy="369332"/>
          </a:xfrm>
          <a:prstGeom prst="rect">
            <a:avLst/>
          </a:prstGeom>
          <a:solidFill>
            <a:schemeClr val="bg1"/>
          </a:solidFill>
        </p:spPr>
        <p:txBody>
          <a:bodyPr wrap="none" rtlCol="0">
            <a:spAutoFit/>
          </a:bodyPr>
          <a:lstStyle/>
          <a:p>
            <a:r>
              <a:rPr lang="en-US" b="1" smtClean="0"/>
              <a:t>Hồ Thị Tuyết Ngân</a:t>
            </a:r>
            <a:endParaRPr lang="en-US" b="1"/>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0" y="0"/>
            <a:ext cx="1647825" cy="155353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992" y="3043651"/>
            <a:ext cx="4029075" cy="1543050"/>
          </a:xfrm>
          <a:prstGeom prst="rect">
            <a:avLst/>
          </a:prstGeom>
        </p:spPr>
      </p:pic>
    </p:spTree>
    <p:extLst>
      <p:ext uri="{BB962C8B-B14F-4D97-AF65-F5344CB8AC3E}">
        <p14:creationId xmlns:p14="http://schemas.microsoft.com/office/powerpoint/2010/main" val="4293896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4183"/>
            <a:ext cx="12191997" cy="5165229"/>
          </a:xfrm>
          <a:prstGeom prst="rect">
            <a:avLst/>
          </a:prstGeom>
        </p:spPr>
      </p:pic>
      <p:sp>
        <p:nvSpPr>
          <p:cNvPr id="7" name="TextBox 6"/>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smtClean="0"/>
              <a:t>1. Giới thiệu về Git</a:t>
            </a:r>
          </a:p>
        </p:txBody>
      </p:sp>
    </p:spTree>
    <p:extLst>
      <p:ext uri="{BB962C8B-B14F-4D97-AF65-F5344CB8AC3E}">
        <p14:creationId xmlns:p14="http://schemas.microsoft.com/office/powerpoint/2010/main" val="3142292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36" y="2009775"/>
            <a:ext cx="2438399" cy="2438400"/>
          </a:xfrm>
          <a:prstGeom prst="rect">
            <a:avLst/>
          </a:prstGeom>
        </p:spPr>
      </p:pic>
      <p:sp>
        <p:nvSpPr>
          <p:cNvPr id="4" name="TextBox 3"/>
          <p:cNvSpPr txBox="1"/>
          <p:nvPr/>
        </p:nvSpPr>
        <p:spPr>
          <a:xfrm>
            <a:off x="2919412" y="1436857"/>
            <a:ext cx="9129711" cy="483209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vi-VN" sz="2800">
                <a:solidFill>
                  <a:srgbClr val="F05033"/>
                </a:solidFill>
              </a:rPr>
              <a:t/>
            </a:r>
            <a:br>
              <a:rPr lang="vi-VN" sz="2800">
                <a:solidFill>
                  <a:srgbClr val="F05033"/>
                </a:solidFill>
              </a:rPr>
            </a:br>
            <a:r>
              <a:rPr lang="vi-VN" sz="2800"/>
              <a:t>An toàn hơn (vì mỗi bản copy của thành viên đều là full copy từ repository gốc, khi server bị down</a:t>
            </a:r>
            <a:r>
              <a:rPr lang="vi-VN" sz="2800" smtClean="0"/>
              <a:t>).</a:t>
            </a:r>
            <a:endParaRPr lang="en-US" sz="2800" smtClean="0"/>
          </a:p>
          <a:p>
            <a:pPr algn="just"/>
            <a:endParaRPr lang="vi-VN" sz="2800"/>
          </a:p>
          <a:p>
            <a:pPr algn="just"/>
            <a:r>
              <a:rPr lang="vi-VN" sz="2800"/>
              <a:t>Các thành viên vẫn có thể làm việc offline, họ vẫn có thể commit và update trên local của họ hoặc thậm chí với nhau mà không cần thông qua server</a:t>
            </a:r>
            <a:r>
              <a:rPr lang="vi-VN" sz="2800" smtClean="0"/>
              <a:t>.</a:t>
            </a:r>
            <a:endParaRPr lang="en-US" sz="2800" smtClean="0"/>
          </a:p>
          <a:p>
            <a:pPr algn="just"/>
            <a:endParaRPr lang="vi-VN" sz="2800"/>
          </a:p>
          <a:p>
            <a:pPr algn="just"/>
            <a:r>
              <a:rPr lang="vi-VN" sz="2800"/>
              <a:t>Khi server hoạt động trở lại, họ có thể cập nhật tất cả lên lại server.</a:t>
            </a:r>
          </a:p>
          <a:p>
            <a:pPr algn="just"/>
            <a:endParaRPr lang="en-US" sz="2800"/>
          </a:p>
        </p:txBody>
      </p:sp>
      <p:sp>
        <p:nvSpPr>
          <p:cNvPr id="5" name="TextBox 4"/>
          <p:cNvSpPr txBox="1"/>
          <p:nvPr/>
        </p:nvSpPr>
        <p:spPr>
          <a:xfrm>
            <a:off x="0" y="-29357"/>
            <a:ext cx="12192000" cy="877163"/>
          </a:xfrm>
          <a:prstGeom prst="rect">
            <a:avLst/>
          </a:prstGeom>
          <a:solidFill>
            <a:srgbClr val="92D050"/>
          </a:solidFill>
        </p:spPr>
        <p:txBody>
          <a:bodyPr wrap="square" rtlCol="0">
            <a:spAutoFit/>
          </a:bodyPr>
          <a:lstStyle/>
          <a:p>
            <a:pPr algn="ctr"/>
            <a:r>
              <a:rPr lang="en-US" sz="4000" b="1"/>
              <a:t>1. Giới thiệu về </a:t>
            </a:r>
            <a:r>
              <a:rPr lang="en-US" sz="4000" b="1" smtClean="0"/>
              <a:t>Git</a:t>
            </a:r>
          </a:p>
          <a:p>
            <a:pPr algn="ctr"/>
            <a:endParaRPr lang="en-US" sz="1100" b="1" smtClean="0"/>
          </a:p>
        </p:txBody>
      </p:sp>
    </p:spTree>
    <p:extLst>
      <p:ext uri="{BB962C8B-B14F-4D97-AF65-F5344CB8AC3E}">
        <p14:creationId xmlns:p14="http://schemas.microsoft.com/office/powerpoint/2010/main" val="3677629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5" y="-12290"/>
            <a:ext cx="12192000" cy="6858000"/>
          </a:xfrm>
          <a:prstGeom prst="rect">
            <a:avLst/>
          </a:prstGeom>
        </p:spPr>
      </p:pic>
      <p:sp>
        <p:nvSpPr>
          <p:cNvPr id="4" name="Rectangle 3"/>
          <p:cNvSpPr/>
          <p:nvPr/>
        </p:nvSpPr>
        <p:spPr>
          <a:xfrm>
            <a:off x="2571751" y="1416163"/>
            <a:ext cx="9186862" cy="2308324"/>
          </a:xfrm>
          <a:prstGeom prst="rect">
            <a:avLst/>
          </a:prstGeom>
        </p:spPr>
        <p:txBody>
          <a:bodyPr wrap="square">
            <a:spAutoFit/>
          </a:bodyPr>
          <a:lstStyle/>
          <a:p>
            <a:pPr algn="just"/>
            <a:r>
              <a:rPr lang="vi-VN" sz="2400" b="1"/>
              <a:t>GitHub</a:t>
            </a:r>
            <a:r>
              <a:rPr lang="vi-VN" sz="2400"/>
              <a:t> là một dịch vụ lưu trữ dựa trên web cho các dự án phát triển phần mềm trong đó sử dụng các hệ thống kiểm soát phiên </a:t>
            </a:r>
            <a:r>
              <a:rPr lang="vi-VN" sz="2400" smtClean="0"/>
              <a:t>bản</a:t>
            </a:r>
            <a:r>
              <a:rPr lang="vi-VN" sz="2400"/>
              <a:t> Git. </a:t>
            </a:r>
            <a:endParaRPr lang="en-US" sz="2400" smtClean="0"/>
          </a:p>
          <a:p>
            <a:pPr algn="just"/>
            <a:endParaRPr lang="en-US" sz="2400"/>
          </a:p>
          <a:p>
            <a:pPr algn="just"/>
            <a:r>
              <a:rPr lang="vi-VN" sz="2400" smtClean="0"/>
              <a:t>GitHub </a:t>
            </a:r>
            <a:r>
              <a:rPr lang="vi-VN" sz="2400"/>
              <a:t>cung cấp cả kế hoạch trả tiền cho kho tư nhân, và các tài khoản miễn phí cho các dự án mã nguồn mở. </a:t>
            </a:r>
            <a:endParaRPr lang="en-US" sz="2400"/>
          </a:p>
        </p:txBody>
      </p:sp>
      <p:sp>
        <p:nvSpPr>
          <p:cNvPr id="5" name="TextBox 4"/>
          <p:cNvSpPr txBox="1"/>
          <p:nvPr/>
        </p:nvSpPr>
        <p:spPr>
          <a:xfrm>
            <a:off x="1263567" y="4091284"/>
            <a:ext cx="9844088" cy="1200329"/>
          </a:xfrm>
          <a:prstGeom prst="rect">
            <a:avLst/>
          </a:prstGeom>
          <a:noFill/>
        </p:spPr>
        <p:txBody>
          <a:bodyPr wrap="square" rtlCol="0">
            <a:spAutoFit/>
          </a:bodyPr>
          <a:lstStyle/>
          <a:p>
            <a:r>
              <a:rPr lang="en-US" sz="2400" smtClean="0">
                <a:latin typeface="Arial" panose="020B0604020202020204" pitchFamily="34" charset="0"/>
                <a:cs typeface="Arial" panose="020B0604020202020204" pitchFamily="34" charset="0"/>
              </a:rPr>
              <a:t>T</a:t>
            </a:r>
            <a:r>
              <a:rPr lang="vi-VN" sz="2400" smtClean="0">
                <a:latin typeface="Arial" panose="020B0604020202020204" pitchFamily="34" charset="0"/>
                <a:cs typeface="Arial" panose="020B0604020202020204" pitchFamily="34" charset="0"/>
              </a:rPr>
              <a:t>ính </a:t>
            </a:r>
            <a:r>
              <a:rPr lang="vi-VN" sz="2400">
                <a:latin typeface="Arial" panose="020B0604020202020204" pitchFamily="34" charset="0"/>
                <a:cs typeface="Arial" panose="020B0604020202020204" pitchFamily="34" charset="0"/>
              </a:rPr>
              <a:t>đến tháng tư năm 2016, báo cáo GitHub có hơn 14 triệu người sử dụng và hơn 35 triệu </a:t>
            </a:r>
            <a:r>
              <a:rPr lang="en-US" sz="2400">
                <a:latin typeface="Arial" panose="020B0604020202020204" pitchFamily="34" charset="0"/>
                <a:cs typeface="Arial" panose="020B0604020202020204" pitchFamily="34" charset="0"/>
              </a:rPr>
              <a:t>Repository</a:t>
            </a:r>
            <a:r>
              <a:rPr lang="vi-VN" sz="2400" smtClean="0">
                <a:latin typeface="Arial" panose="020B0604020202020204" pitchFamily="34" charset="0"/>
                <a:cs typeface="Arial" panose="020B0604020202020204" pitchFamily="34" charset="0"/>
              </a:rPr>
              <a:t>,</a:t>
            </a:r>
            <a:r>
              <a:rPr lang="vi-VN" sz="2400">
                <a:latin typeface="Arial" panose="020B0604020202020204" pitchFamily="34" charset="0"/>
                <a:cs typeface="Arial" panose="020B0604020202020204" pitchFamily="34" charset="0"/>
              </a:rPr>
              <a:t> </a:t>
            </a:r>
            <a:r>
              <a:rPr lang="vi-VN" sz="2400" smtClean="0">
                <a:latin typeface="Arial" panose="020B0604020202020204" pitchFamily="34" charset="0"/>
                <a:cs typeface="Arial" panose="020B0604020202020204" pitchFamily="34" charset="0"/>
              </a:rPr>
              <a:t>làm </a:t>
            </a:r>
            <a:r>
              <a:rPr lang="vi-VN" sz="2400">
                <a:latin typeface="Arial" panose="020B0604020202020204" pitchFamily="34" charset="0"/>
                <a:cs typeface="Arial" panose="020B0604020202020204" pitchFamily="34" charset="0"/>
              </a:rPr>
              <a:t>cho </a:t>
            </a:r>
            <a:r>
              <a:rPr lang="vi-VN" sz="2400" smtClean="0">
                <a:latin typeface="Arial" panose="020B0604020202020204" pitchFamily="34" charset="0"/>
                <a:cs typeface="Arial" panose="020B0604020202020204" pitchFamily="34" charset="0"/>
              </a:rPr>
              <a:t>nó trở thành </a:t>
            </a:r>
            <a:r>
              <a:rPr lang="vi-VN" sz="2400">
                <a:latin typeface="Arial" panose="020B0604020202020204" pitchFamily="34" charset="0"/>
                <a:cs typeface="Arial" panose="020B0604020202020204" pitchFamily="34" charset="0"/>
              </a:rPr>
              <a:t>các máy chủ lớn nhất của mã nguồn trên thế giới.</a:t>
            </a:r>
            <a:endParaRPr lang="en-US" sz="2400">
              <a:latin typeface="Arial" panose="020B0604020202020204" pitchFamily="34" charset="0"/>
              <a:cs typeface="Arial" panose="020B0604020202020204" pitchFamily="34" charset="0"/>
            </a:endParaRPr>
          </a:p>
        </p:txBody>
      </p:sp>
      <p:sp>
        <p:nvSpPr>
          <p:cNvPr id="7" name="TextBox 6"/>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smtClean="0"/>
              <a:t>1. Giới thiệu về GitHub</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235" y="1810799"/>
            <a:ext cx="1796664" cy="1796664"/>
          </a:xfrm>
          <a:prstGeom prst="rect">
            <a:avLst/>
          </a:prstGeom>
        </p:spPr>
      </p:pic>
    </p:spTree>
    <p:extLst>
      <p:ext uri="{BB962C8B-B14F-4D97-AF65-F5344CB8AC3E}">
        <p14:creationId xmlns:p14="http://schemas.microsoft.com/office/powerpoint/2010/main" val="2574624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7682"/>
          </a:xfrm>
          <a:prstGeom prst="rect">
            <a:avLst/>
          </a:prstGeom>
          <a:solidFill>
            <a:srgbClr val="E9E8EE"/>
          </a:solidFill>
        </p:spPr>
      </p:pic>
      <p:sp>
        <p:nvSpPr>
          <p:cNvPr id="8" name="TextBox 7"/>
          <p:cNvSpPr txBox="1"/>
          <p:nvPr/>
        </p:nvSpPr>
        <p:spPr>
          <a:xfrm>
            <a:off x="0" y="2145223"/>
            <a:ext cx="12192000" cy="1015663"/>
          </a:xfrm>
          <a:prstGeom prst="rect">
            <a:avLst/>
          </a:prstGeom>
          <a:solidFill>
            <a:schemeClr val="bg1">
              <a:alpha val="63000"/>
            </a:schemeClr>
          </a:solidFill>
        </p:spPr>
        <p:txBody>
          <a:bodyPr wrap="square" rtlCol="0">
            <a:spAutoFit/>
          </a:bodyPr>
          <a:lstStyle/>
          <a:p>
            <a:pPr algn="ctr"/>
            <a:r>
              <a:rPr lang="en-US" sz="6000" b="1" dirty="0">
                <a:latin typeface="Arial" panose="020B0604020202020204" pitchFamily="34" charset="0"/>
                <a:cs typeface="Arial" panose="020B0604020202020204" pitchFamily="34" charset="0"/>
              </a:rPr>
              <a:t>2</a:t>
            </a:r>
            <a:r>
              <a:rPr lang="en-US" sz="6000" b="1" dirty="0" smtClean="0">
                <a:latin typeface="Arial" panose="020B0604020202020204" pitchFamily="34" charset="0"/>
                <a:cs typeface="Arial" panose="020B0604020202020204" pitchFamily="34" charset="0"/>
              </a:rPr>
              <a:t>. GIỚI THIỆU VỀ SVN</a:t>
            </a:r>
            <a:endParaRPr lang="en-US" sz="60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914" y="4174069"/>
            <a:ext cx="2514600" cy="230777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914" y="315686"/>
            <a:ext cx="4191000" cy="788612"/>
          </a:xfrm>
          <a:prstGeom prst="rect">
            <a:avLst/>
          </a:prstGeom>
        </p:spPr>
      </p:pic>
    </p:spTree>
    <p:extLst>
      <p:ext uri="{BB962C8B-B14F-4D97-AF65-F5344CB8AC3E}">
        <p14:creationId xmlns:p14="http://schemas.microsoft.com/office/powerpoint/2010/main" val="4030261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dirty="0"/>
              <a:t>2</a:t>
            </a:r>
            <a:r>
              <a:rPr lang="en-US" sz="4000" b="1" dirty="0" smtClean="0"/>
              <a:t>. </a:t>
            </a:r>
            <a:r>
              <a:rPr lang="en-US" sz="4000" b="1" dirty="0" err="1" smtClean="0"/>
              <a:t>Giới</a:t>
            </a:r>
            <a:r>
              <a:rPr lang="en-US" sz="4000" b="1" dirty="0" smtClean="0"/>
              <a:t> </a:t>
            </a:r>
            <a:r>
              <a:rPr lang="en-US" sz="4000" b="1" dirty="0" err="1" smtClean="0"/>
              <a:t>thiệu</a:t>
            </a:r>
            <a:r>
              <a:rPr lang="en-US" sz="4000" b="1" dirty="0" smtClean="0"/>
              <a:t> </a:t>
            </a:r>
            <a:r>
              <a:rPr lang="en-US" sz="4000" b="1" dirty="0" err="1" smtClean="0"/>
              <a:t>về</a:t>
            </a:r>
            <a:r>
              <a:rPr lang="en-US" sz="4000" b="1" dirty="0" smtClean="0"/>
              <a:t> SVN</a:t>
            </a:r>
          </a:p>
        </p:txBody>
      </p:sp>
      <p:sp>
        <p:nvSpPr>
          <p:cNvPr id="8" name="Content Placeholder 2"/>
          <p:cNvSpPr>
            <a:spLocks noGrp="1"/>
          </p:cNvSpPr>
          <p:nvPr>
            <p:ph idx="1"/>
          </p:nvPr>
        </p:nvSpPr>
        <p:spPr>
          <a:xfrm>
            <a:off x="838200" y="1038386"/>
            <a:ext cx="10515600" cy="5517397"/>
          </a:xfrm>
        </p:spPr>
        <p:txBody>
          <a:bodyPr>
            <a:normAutofit/>
          </a:bodyPr>
          <a:lstStyle/>
          <a:p>
            <a:pPr algn="just">
              <a:buFont typeface="Wingdings" pitchFamily="2" charset="2"/>
              <a:buChar char="Ø"/>
            </a:pPr>
            <a:r>
              <a:rPr lang="en-US" smtClean="0"/>
              <a:t> Subversion(viết </a:t>
            </a:r>
            <a:r>
              <a:rPr lang="en-US" dirty="0" err="1" smtClean="0"/>
              <a:t>tắt</a:t>
            </a:r>
            <a:r>
              <a:rPr lang="en-US" dirty="0" smtClean="0"/>
              <a:t> </a:t>
            </a:r>
            <a:r>
              <a:rPr lang="en-US" err="1" smtClean="0"/>
              <a:t>là</a:t>
            </a:r>
            <a:r>
              <a:rPr lang="en-US" smtClean="0"/>
              <a:t> SVN) </a:t>
            </a:r>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thông</a:t>
            </a:r>
            <a:r>
              <a:rPr lang="en-US" dirty="0" smtClean="0"/>
              <a:t> </a:t>
            </a:r>
            <a:r>
              <a:rPr lang="en-US" dirty="0" err="1" smtClean="0"/>
              <a:t>quản</a:t>
            </a:r>
            <a:r>
              <a:rPr lang="en-US" dirty="0" smtClean="0"/>
              <a:t> </a:t>
            </a:r>
            <a:r>
              <a:rPr lang="en-US" err="1" smtClean="0"/>
              <a:t>lý</a:t>
            </a:r>
            <a:r>
              <a:rPr lang="en-US" smtClean="0"/>
              <a:t> version(version </a:t>
            </a:r>
            <a:r>
              <a:rPr lang="en-US" dirty="0" smtClean="0"/>
              <a:t>control </a:t>
            </a:r>
            <a:r>
              <a:rPr lang="en-US" smtClean="0"/>
              <a:t>system – VCS) </a:t>
            </a:r>
            <a:r>
              <a:rPr lang="en-US" dirty="0" err="1" smtClean="0"/>
              <a:t>được</a:t>
            </a:r>
            <a:r>
              <a:rPr lang="en-US" dirty="0" smtClean="0"/>
              <a:t> </a:t>
            </a:r>
            <a:r>
              <a:rPr lang="en-US" dirty="0" err="1" smtClean="0"/>
              <a:t>giới</a:t>
            </a:r>
            <a:r>
              <a:rPr lang="en-US" dirty="0" smtClean="0"/>
              <a:t> </a:t>
            </a:r>
            <a:r>
              <a:rPr lang="en-US" dirty="0" err="1" smtClean="0"/>
              <a:t>thiệu</a:t>
            </a:r>
            <a:r>
              <a:rPr lang="en-US" dirty="0" smtClean="0"/>
              <a:t> </a:t>
            </a:r>
            <a:r>
              <a:rPr lang="en-US" dirty="0" err="1" smtClean="0"/>
              <a:t>vào</a:t>
            </a:r>
            <a:r>
              <a:rPr lang="en-US" dirty="0" smtClean="0"/>
              <a:t> </a:t>
            </a:r>
            <a:r>
              <a:rPr lang="en-US" dirty="0" err="1" smtClean="0"/>
              <a:t>năm</a:t>
            </a:r>
            <a:r>
              <a:rPr lang="en-US" dirty="0" smtClean="0"/>
              <a:t> 2000 </a:t>
            </a:r>
            <a:r>
              <a:rPr lang="en-US" dirty="0" err="1" smtClean="0"/>
              <a:t>bởi</a:t>
            </a:r>
            <a:r>
              <a:rPr lang="en-US" dirty="0" smtClean="0"/>
              <a:t> </a:t>
            </a:r>
            <a:r>
              <a:rPr lang="en-US" dirty="0" err="1" smtClean="0"/>
              <a:t>công</a:t>
            </a:r>
            <a:r>
              <a:rPr lang="en-US" dirty="0" smtClean="0"/>
              <a:t> </a:t>
            </a:r>
            <a:r>
              <a:rPr lang="en-US" dirty="0" err="1" smtClean="0"/>
              <a:t>ty</a:t>
            </a:r>
            <a:r>
              <a:rPr lang="en-US" dirty="0" smtClean="0"/>
              <a:t> </a:t>
            </a:r>
            <a:r>
              <a:rPr lang="en-US" dirty="0" err="1" smtClean="0"/>
              <a:t>CollabNet</a:t>
            </a:r>
            <a:r>
              <a:rPr lang="en-US" dirty="0" smtClean="0"/>
              <a:t> ( </a:t>
            </a:r>
            <a:r>
              <a:rPr lang="en-US" dirty="0" smtClean="0">
                <a:hlinkClick r:id="rId2"/>
              </a:rPr>
              <a:t>http://subversion.tigris.org</a:t>
            </a:r>
            <a:r>
              <a:rPr lang="en-US" dirty="0" smtClean="0"/>
              <a:t> ). </a:t>
            </a:r>
            <a:r>
              <a:rPr lang="en-US" dirty="0" err="1" smtClean="0"/>
              <a:t>Đây</a:t>
            </a:r>
            <a:r>
              <a:rPr lang="en-US" dirty="0" smtClean="0"/>
              <a:t> </a:t>
            </a:r>
            <a:r>
              <a:rPr lang="en-US" dirty="0" err="1" smtClean="0"/>
              <a:t>là</a:t>
            </a:r>
            <a:r>
              <a:rPr lang="en-US" dirty="0" smtClean="0"/>
              <a:t> </a:t>
            </a:r>
            <a:r>
              <a:rPr lang="en-US" dirty="0" err="1" smtClean="0"/>
              <a:t>hệ</a:t>
            </a:r>
            <a:r>
              <a:rPr lang="en-US" dirty="0" smtClean="0"/>
              <a:t> </a:t>
            </a:r>
            <a:r>
              <a:rPr lang="en-US" dirty="0" err="1" smtClean="0"/>
              <a:t>thông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theo</a:t>
            </a:r>
            <a:r>
              <a:rPr lang="en-US" dirty="0" smtClean="0"/>
              <a:t> </a:t>
            </a:r>
            <a:r>
              <a:rPr lang="en-US" dirty="0" err="1" smtClean="0"/>
              <a:t>nhóm</a:t>
            </a:r>
            <a:r>
              <a:rPr lang="en-US" dirty="0" smtClean="0"/>
              <a:t> </a:t>
            </a:r>
            <a:r>
              <a:rPr lang="en-US" dirty="0" err="1" smtClean="0"/>
              <a:t>rất</a:t>
            </a:r>
            <a:r>
              <a:rPr lang="en-US" dirty="0" smtClean="0"/>
              <a:t> </a:t>
            </a:r>
            <a:r>
              <a:rPr lang="en-US" dirty="0" err="1" smtClean="0"/>
              <a:t>hiệu</a:t>
            </a:r>
            <a:r>
              <a:rPr lang="en-US" dirty="0"/>
              <a:t> </a:t>
            </a:r>
            <a:r>
              <a:rPr lang="en-US" dirty="0" err="1" smtClean="0"/>
              <a:t>quả</a:t>
            </a:r>
            <a:r>
              <a:rPr lang="en-US" dirty="0" smtClean="0"/>
              <a:t>.</a:t>
            </a:r>
          </a:p>
          <a:p>
            <a:pPr algn="just">
              <a:buFont typeface="Wingdings" pitchFamily="2" charset="2"/>
              <a:buChar char="Ø"/>
            </a:pPr>
            <a:r>
              <a:rPr lang="en-US" smtClean="0"/>
              <a:t> Phần </a:t>
            </a:r>
            <a:r>
              <a:rPr lang="en-US" dirty="0" err="1" smtClean="0"/>
              <a:t>mềm</a:t>
            </a:r>
            <a:r>
              <a:rPr lang="en-US" dirty="0" smtClean="0"/>
              <a:t> : </a:t>
            </a:r>
          </a:p>
          <a:p>
            <a:pPr lvl="1" algn="just">
              <a:buFont typeface="Wingdings" pitchFamily="2" charset="2"/>
              <a:buChar char="Ø"/>
            </a:pPr>
            <a:r>
              <a:rPr lang="en-US" dirty="0" smtClean="0"/>
              <a:t>Cho client : </a:t>
            </a:r>
            <a:r>
              <a:rPr lang="en-US" dirty="0" err="1" smtClean="0"/>
              <a:t>TortoiseSVN</a:t>
            </a:r>
            <a:endParaRPr lang="en-US" dirty="0" smtClean="0"/>
          </a:p>
          <a:p>
            <a:pPr lvl="1" algn="just">
              <a:buFont typeface="Wingdings" pitchFamily="2" charset="2"/>
              <a:buChar char="Ø"/>
            </a:pPr>
            <a:r>
              <a:rPr lang="en-US" dirty="0" smtClean="0"/>
              <a:t>Download : </a:t>
            </a:r>
            <a:r>
              <a:rPr lang="en-US" dirty="0" smtClean="0">
                <a:hlinkClick r:id="rId3"/>
              </a:rPr>
              <a:t>http://tortoisesvn.net/</a:t>
            </a:r>
            <a:endParaRPr lang="en-US" dirty="0" smtClean="0"/>
          </a:p>
          <a:p>
            <a:pPr lvl="1" algn="just">
              <a:buFont typeface="Wingdings" pitchFamily="2" charset="2"/>
              <a:buChar char="Ø"/>
            </a:pPr>
            <a:r>
              <a:rPr lang="en-US" dirty="0" smtClean="0"/>
              <a:t>Cho server : </a:t>
            </a:r>
            <a:r>
              <a:rPr lang="en-US" dirty="0" err="1" smtClean="0"/>
              <a:t>VisualSVN</a:t>
            </a:r>
            <a:r>
              <a:rPr lang="en-US" dirty="0" smtClean="0"/>
              <a:t> – Server</a:t>
            </a:r>
          </a:p>
          <a:p>
            <a:pPr lvl="1" algn="just">
              <a:buFont typeface="Wingdings" pitchFamily="2" charset="2"/>
              <a:buChar char="Ø"/>
            </a:pPr>
            <a:r>
              <a:rPr lang="en-US" dirty="0" smtClean="0"/>
              <a:t>Download : </a:t>
            </a:r>
            <a:r>
              <a:rPr lang="en-US" dirty="0" smtClean="0">
                <a:hlinkClick r:id="rId4"/>
              </a:rPr>
              <a:t>http://tortoisesvn.net/downloads.html</a:t>
            </a:r>
            <a:endParaRPr lang="en-US" dirty="0" smtClean="0"/>
          </a:p>
          <a:p>
            <a:pPr algn="just">
              <a:buFont typeface="Wingdings" pitchFamily="2" charset="2"/>
              <a:buChar char="Ø"/>
            </a:pPr>
            <a:r>
              <a:rPr lang="en-US" smtClean="0"/>
              <a:t> Các site cung cấp dịch vụ : </a:t>
            </a:r>
          </a:p>
          <a:p>
            <a:pPr lvl="1" algn="just">
              <a:buFont typeface="Wingdings" pitchFamily="2" charset="2"/>
              <a:buChar char="Ø"/>
            </a:pPr>
            <a:r>
              <a:rPr lang="en-US" smtClean="0"/>
              <a:t>Code.google.com</a:t>
            </a:r>
          </a:p>
          <a:p>
            <a:pPr lvl="1" algn="just">
              <a:buFont typeface="Wingdings" pitchFamily="2" charset="2"/>
              <a:buChar char="Ø"/>
            </a:pPr>
            <a:r>
              <a:rPr lang="en-US" smtClean="0"/>
              <a:t>Sourceforge.net</a:t>
            </a:r>
            <a:endParaRPr lang="en-US" dirty="0"/>
          </a:p>
        </p:txBody>
      </p:sp>
    </p:spTree>
    <p:extLst>
      <p:ext uri="{BB962C8B-B14F-4D97-AF65-F5344CB8AC3E}">
        <p14:creationId xmlns:p14="http://schemas.microsoft.com/office/powerpoint/2010/main" val="3974474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1892"/>
            <a:ext cx="10515600" cy="5486400"/>
          </a:xfrm>
        </p:spPr>
        <p:txBody>
          <a:bodyPr>
            <a:normAutofit/>
          </a:bodyPr>
          <a:lstStyle/>
          <a:p>
            <a:pPr algn="just">
              <a:buFont typeface="Wingdings" pitchFamily="2" charset="2"/>
              <a:buChar char="Ø"/>
            </a:pPr>
            <a:r>
              <a:rPr lang="en-US" smtClean="0"/>
              <a:t> Khi </a:t>
            </a:r>
            <a:r>
              <a:rPr lang="en-US" dirty="0" err="1" smtClean="0"/>
              <a:t>một</a:t>
            </a:r>
            <a:r>
              <a:rPr lang="en-US" dirty="0" smtClean="0"/>
              <a:t> </a:t>
            </a:r>
            <a:r>
              <a:rPr lang="en-US" dirty="0" err="1" smtClean="0"/>
              <a:t>nhóm</a:t>
            </a:r>
            <a:r>
              <a:rPr lang="en-US" dirty="0" smtClean="0"/>
              <a:t> </a:t>
            </a:r>
            <a:r>
              <a:rPr lang="en-US" dirty="0" err="1" smtClean="0"/>
              <a:t>người</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trên</a:t>
            </a:r>
            <a:r>
              <a:rPr lang="en-US" dirty="0" smtClean="0"/>
              <a:t> </a:t>
            </a:r>
            <a:r>
              <a:rPr lang="en-US" dirty="0" err="1" smtClean="0"/>
              <a:t>cùng</a:t>
            </a:r>
            <a:r>
              <a:rPr lang="en-US" dirty="0" smtClean="0"/>
              <a:t> </a:t>
            </a:r>
            <a:r>
              <a:rPr lang="en-US" dirty="0" err="1" smtClean="0"/>
              <a:t>một</a:t>
            </a:r>
            <a:r>
              <a:rPr lang="en-US" dirty="0" smtClean="0"/>
              <a:t> project, </a:t>
            </a:r>
            <a:r>
              <a:rPr lang="en-US" dirty="0" err="1" smtClean="0"/>
              <a:t>việc</a:t>
            </a:r>
            <a:r>
              <a:rPr lang="en-US" dirty="0" smtClean="0"/>
              <a:t> </a:t>
            </a:r>
            <a:r>
              <a:rPr lang="en-US" dirty="0" err="1" smtClean="0"/>
              <a:t>nhiều</a:t>
            </a:r>
            <a:r>
              <a:rPr lang="en-US" dirty="0" smtClean="0"/>
              <a:t> </a:t>
            </a:r>
            <a:r>
              <a:rPr lang="en-US" dirty="0" err="1" smtClean="0"/>
              <a:t>người</a:t>
            </a:r>
            <a:r>
              <a:rPr lang="en-US" dirty="0" smtClean="0"/>
              <a:t> </a:t>
            </a:r>
            <a:r>
              <a:rPr lang="en-US" dirty="0" err="1" smtClean="0"/>
              <a:t>cùng</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nội</a:t>
            </a:r>
            <a:r>
              <a:rPr lang="en-US" dirty="0" smtClean="0"/>
              <a:t> dung </a:t>
            </a:r>
            <a:r>
              <a:rPr lang="en-US" dirty="0" err="1" smtClean="0"/>
              <a:t>của</a:t>
            </a:r>
            <a:r>
              <a:rPr lang="en-US" dirty="0" smtClean="0"/>
              <a:t> </a:t>
            </a:r>
            <a:r>
              <a:rPr lang="en-US" dirty="0" err="1" smtClean="0"/>
              <a:t>một</a:t>
            </a:r>
            <a:r>
              <a:rPr lang="en-US" dirty="0" smtClean="0"/>
              <a:t> file </a:t>
            </a:r>
            <a:r>
              <a:rPr lang="en-US" dirty="0" err="1" smtClean="0"/>
              <a:t>là</a:t>
            </a:r>
            <a:r>
              <a:rPr lang="en-US" dirty="0" smtClean="0"/>
              <a:t> </a:t>
            </a:r>
            <a:r>
              <a:rPr lang="en-US" dirty="0" err="1" smtClean="0"/>
              <a:t>điều</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tránh</a:t>
            </a:r>
            <a:r>
              <a:rPr lang="en-US" dirty="0" smtClean="0"/>
              <a:t> </a:t>
            </a:r>
            <a:r>
              <a:rPr lang="en-US" dirty="0" err="1" smtClean="0"/>
              <a:t>khỏi</a:t>
            </a:r>
            <a:r>
              <a:rPr lang="en-US" dirty="0" smtClean="0"/>
              <a:t>. SVN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việc</a:t>
            </a:r>
            <a:r>
              <a:rPr lang="en-US" dirty="0" smtClean="0"/>
              <a:t> </a:t>
            </a:r>
            <a:r>
              <a:rPr lang="en-US" dirty="0" err="1" smtClean="0"/>
              <a:t>này</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và</a:t>
            </a:r>
            <a:r>
              <a:rPr lang="en-US" dirty="0" smtClean="0"/>
              <a:t> an </a:t>
            </a:r>
            <a:r>
              <a:rPr lang="en-US" dirty="0" err="1" smtClean="0"/>
              <a:t>toàn</a:t>
            </a:r>
            <a:r>
              <a:rPr lang="en-US" dirty="0" smtClean="0"/>
              <a:t>.</a:t>
            </a:r>
          </a:p>
          <a:p>
            <a:pPr algn="just">
              <a:buFont typeface="Wingdings" pitchFamily="2" charset="2"/>
              <a:buChar char="Ø"/>
            </a:pPr>
            <a:r>
              <a:rPr lang="en-US" smtClean="0"/>
              <a:t> SVN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với</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thay</a:t>
            </a:r>
            <a:r>
              <a:rPr lang="en-US" dirty="0" smtClean="0"/>
              <a:t> </a:t>
            </a:r>
            <a:r>
              <a:rPr lang="en-US" dirty="0" err="1" smtClean="0"/>
              <a:t>thế</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phiên</a:t>
            </a:r>
            <a:r>
              <a:rPr lang="en-US" dirty="0" smtClean="0"/>
              <a:t> </a:t>
            </a:r>
            <a:r>
              <a:rPr lang="en-US" dirty="0" err="1" smtClean="0"/>
              <a:t>bản</a:t>
            </a:r>
            <a:r>
              <a:rPr lang="en-US" dirty="0" smtClean="0"/>
              <a:t> Concurrent Versioning </a:t>
            </a:r>
            <a:r>
              <a:rPr lang="en-US" smtClean="0"/>
              <a:t>System (CVS) </a:t>
            </a:r>
            <a:r>
              <a:rPr lang="en-US" dirty="0" err="1" smtClean="0"/>
              <a:t>đã</a:t>
            </a:r>
            <a:r>
              <a:rPr lang="en-US" dirty="0" smtClean="0"/>
              <a:t> </a:t>
            </a:r>
            <a:r>
              <a:rPr lang="en-US" dirty="0" err="1" smtClean="0"/>
              <a:t>cũ</a:t>
            </a:r>
            <a:r>
              <a:rPr lang="en-US" dirty="0" smtClean="0"/>
              <a:t> </a:t>
            </a:r>
            <a:r>
              <a:rPr lang="en-US" dirty="0" err="1" smtClean="0"/>
              <a:t>và</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nhược</a:t>
            </a:r>
            <a:r>
              <a:rPr lang="en-US" dirty="0" smtClean="0"/>
              <a:t> </a:t>
            </a:r>
            <a:r>
              <a:rPr lang="en-US" dirty="0" err="1" smtClean="0"/>
              <a:t>điểm</a:t>
            </a:r>
            <a:r>
              <a:rPr lang="en-US" dirty="0" smtClean="0"/>
              <a:t>. Subversion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quản</a:t>
            </a:r>
            <a:r>
              <a:rPr lang="en-US" dirty="0" smtClean="0"/>
              <a:t> </a:t>
            </a:r>
            <a:r>
              <a:rPr lang="en-US" dirty="0" err="1" smtClean="0"/>
              <a:t>lý</a:t>
            </a:r>
            <a:r>
              <a:rPr lang="en-US" dirty="0" smtClean="0"/>
              <a:t> </a:t>
            </a:r>
            <a:r>
              <a:rPr lang="en-US" dirty="0" err="1" smtClean="0"/>
              <a:t>bất</a:t>
            </a:r>
            <a:r>
              <a:rPr lang="en-US" dirty="0" smtClean="0"/>
              <a:t> </a:t>
            </a:r>
            <a:r>
              <a:rPr lang="en-US" dirty="0" err="1" smtClean="0"/>
              <a:t>cứ</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nào</a:t>
            </a:r>
            <a:r>
              <a:rPr lang="en-US" dirty="0" smtClean="0"/>
              <a:t>.</a:t>
            </a:r>
          </a:p>
          <a:p>
            <a:pPr algn="just">
              <a:buFont typeface="Wingdings" pitchFamily="2" charset="2"/>
              <a:buChar char="Ø"/>
            </a:pPr>
            <a:r>
              <a:rPr lang="en-US" smtClean="0"/>
              <a:t> SVN là hệ thống quản lý source code tập trung (Centralized ).</a:t>
            </a:r>
            <a:endParaRPr lang="en-US" dirty="0" smtClean="0"/>
          </a:p>
          <a:p>
            <a:pPr algn="just">
              <a:lnSpc>
                <a:spcPct val="100000"/>
              </a:lnSpc>
              <a:buFont typeface="Wingdings" pitchFamily="2" charset="2"/>
              <a:buChar char="Ø"/>
            </a:pPr>
            <a:r>
              <a:rPr lang="en-US" smtClean="0"/>
              <a:t> SVN </a:t>
            </a:r>
            <a:r>
              <a:rPr lang="en-US" dirty="0" err="1" smtClean="0"/>
              <a:t>sử</a:t>
            </a:r>
            <a:r>
              <a:rPr lang="en-US" dirty="0" smtClean="0"/>
              <a:t> </a:t>
            </a:r>
            <a:r>
              <a:rPr lang="en-US" dirty="0" err="1" smtClean="0"/>
              <a:t>dụng</a:t>
            </a:r>
            <a:r>
              <a:rPr lang="en-US" dirty="0" smtClean="0"/>
              <a:t> </a:t>
            </a:r>
            <a:r>
              <a:rPr lang="en-US" dirty="0" err="1" smtClean="0"/>
              <a:t>cho</a:t>
            </a:r>
            <a:r>
              <a:rPr lang="en-US" dirty="0" smtClean="0"/>
              <a:t> client </a:t>
            </a:r>
            <a:r>
              <a:rPr lang="en-US" dirty="0" err="1" smtClean="0"/>
              <a:t>hiện</a:t>
            </a:r>
            <a:r>
              <a:rPr lang="en-US" dirty="0" smtClean="0"/>
              <a:t> </a:t>
            </a:r>
            <a:r>
              <a:rPr lang="en-US" dirty="0" err="1" smtClean="0"/>
              <a:t>tại</a:t>
            </a:r>
            <a:r>
              <a:rPr lang="en-US" dirty="0" smtClean="0"/>
              <a:t> </a:t>
            </a:r>
            <a:r>
              <a:rPr lang="en-US" err="1" smtClean="0"/>
              <a:t>là</a:t>
            </a:r>
            <a:r>
              <a:rPr lang="en-US" smtClean="0"/>
              <a:t> TortoiseSVN ver 1.9.4 </a:t>
            </a:r>
            <a:r>
              <a:rPr lang="en-US" dirty="0"/>
              <a:t>( </a:t>
            </a:r>
            <a:r>
              <a:rPr lang="en-US" dirty="0">
                <a:hlinkClick r:id="rId2"/>
              </a:rPr>
              <a:t>http://</a:t>
            </a:r>
            <a:r>
              <a:rPr lang="en-US" smtClean="0">
                <a:hlinkClick r:id="rId2"/>
              </a:rPr>
              <a:t>tortoisesvn.net/downloads.html</a:t>
            </a:r>
            <a:r>
              <a:rPr lang="en-US"/>
              <a:t> </a:t>
            </a:r>
            <a:r>
              <a:rPr lang="en-US" smtClean="0"/>
              <a:t>), cho Visual là VisualSVN ver </a:t>
            </a:r>
            <a:r>
              <a:rPr lang="vi-VN" smtClean="0"/>
              <a:t> </a:t>
            </a:r>
            <a:r>
              <a:rPr lang="vi-VN"/>
              <a:t>5.1.4 </a:t>
            </a:r>
            <a:r>
              <a:rPr lang="vi-VN" smtClean="0"/>
              <a:t>và VisualSVN server có ver 3.5.6 </a:t>
            </a:r>
            <a:endParaRPr lang="en-US" smtClean="0"/>
          </a:p>
        </p:txBody>
      </p:sp>
      <p:sp>
        <p:nvSpPr>
          <p:cNvPr id="4" name="TextBox 3"/>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dirty="0" smtClean="0"/>
              <a:t>2</a:t>
            </a:r>
            <a:r>
              <a:rPr lang="en-US" sz="4000" b="1" smtClean="0"/>
              <a:t>. SVN </a:t>
            </a:r>
            <a:r>
              <a:rPr lang="en-US" sz="4000" b="1" dirty="0" err="1" smtClean="0"/>
              <a:t>giải</a:t>
            </a:r>
            <a:r>
              <a:rPr lang="en-US" sz="4000" b="1" dirty="0" smtClean="0"/>
              <a:t> </a:t>
            </a:r>
            <a:r>
              <a:rPr lang="en-US" sz="4000" b="1" dirty="0" err="1" smtClean="0"/>
              <a:t>quyết</a:t>
            </a:r>
            <a:r>
              <a:rPr lang="en-US" sz="4000" b="1" dirty="0" smtClean="0"/>
              <a:t> </a:t>
            </a:r>
            <a:r>
              <a:rPr lang="en-US" sz="4000" b="1" dirty="0" err="1" smtClean="0"/>
              <a:t>được</a:t>
            </a:r>
            <a:r>
              <a:rPr lang="en-US" sz="4000" b="1" dirty="0" smtClean="0"/>
              <a:t> </a:t>
            </a:r>
            <a:r>
              <a:rPr lang="en-US" sz="4000" b="1" dirty="0" err="1" smtClean="0"/>
              <a:t>vấn</a:t>
            </a:r>
            <a:r>
              <a:rPr lang="en-US" sz="4000" b="1" dirty="0" smtClean="0"/>
              <a:t> </a:t>
            </a:r>
            <a:r>
              <a:rPr lang="en-US" sz="4000" b="1" dirty="0" err="1" smtClean="0"/>
              <a:t>đề</a:t>
            </a:r>
            <a:r>
              <a:rPr lang="en-US" sz="4000" b="1" dirty="0" smtClean="0"/>
              <a:t> </a:t>
            </a:r>
            <a:r>
              <a:rPr lang="en-US" sz="4000" b="1" dirty="0" err="1" smtClean="0"/>
              <a:t>gì</a:t>
            </a:r>
            <a:r>
              <a:rPr lang="en-US" sz="4000" b="1" dirty="0" smtClean="0"/>
              <a:t> ? </a:t>
            </a:r>
          </a:p>
        </p:txBody>
      </p:sp>
    </p:spTree>
    <p:extLst>
      <p:ext uri="{BB962C8B-B14F-4D97-AF65-F5344CB8AC3E}">
        <p14:creationId xmlns:p14="http://schemas.microsoft.com/office/powerpoint/2010/main" val="2896248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8386"/>
            <a:ext cx="10515600" cy="5517397"/>
          </a:xfrm>
        </p:spPr>
        <p:txBody>
          <a:bodyPr>
            <a:normAutofit lnSpcReduction="10000"/>
          </a:bodyPr>
          <a:lstStyle/>
          <a:p>
            <a:pPr algn="just">
              <a:buFont typeface="Wingdings" pitchFamily="2" charset="2"/>
              <a:buChar char="Ø"/>
            </a:pPr>
            <a:r>
              <a:rPr lang="en-US" smtClean="0"/>
              <a:t> Subversion </a:t>
            </a:r>
            <a:r>
              <a:rPr lang="en-US" dirty="0" err="1" smtClean="0"/>
              <a:t>quản</a:t>
            </a:r>
            <a:r>
              <a:rPr lang="en-US" dirty="0" smtClean="0"/>
              <a:t> </a:t>
            </a:r>
            <a:r>
              <a:rPr lang="en-US" dirty="0" err="1" smtClean="0"/>
              <a:t>lý</a:t>
            </a:r>
            <a:r>
              <a:rPr lang="en-US" dirty="0" smtClean="0"/>
              <a:t> </a:t>
            </a:r>
            <a:r>
              <a:rPr lang="en-US" dirty="0" err="1" smtClean="0"/>
              <a:t>tập</a:t>
            </a:r>
            <a:r>
              <a:rPr lang="en-US" dirty="0" smtClean="0"/>
              <a:t> tin </a:t>
            </a:r>
            <a:r>
              <a:rPr lang="en-US" dirty="0" err="1" smtClean="0"/>
              <a:t>và</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theo</a:t>
            </a:r>
            <a:r>
              <a:rPr lang="en-US" dirty="0" smtClean="0"/>
              <a:t> </a:t>
            </a:r>
            <a:r>
              <a:rPr lang="en-US" dirty="0" err="1" smtClean="0"/>
              <a:t>thời</a:t>
            </a:r>
            <a:r>
              <a:rPr lang="en-US" dirty="0" smtClean="0"/>
              <a:t> </a:t>
            </a:r>
            <a:r>
              <a:rPr lang="en-US" dirty="0" err="1" smtClean="0"/>
              <a:t>gian</a:t>
            </a:r>
            <a:r>
              <a:rPr lang="en-US" dirty="0" smtClean="0"/>
              <a:t>.</a:t>
            </a:r>
          </a:p>
          <a:p>
            <a:pPr algn="just">
              <a:buFont typeface="Wingdings" pitchFamily="2" charset="2"/>
              <a:buChar char="Ø"/>
            </a:pPr>
            <a:r>
              <a:rPr lang="en-US" smtClean="0"/>
              <a:t> SVN </a:t>
            </a:r>
            <a:r>
              <a:rPr lang="en-US" dirty="0" err="1" smtClean="0"/>
              <a:t>giống</a:t>
            </a:r>
            <a:r>
              <a:rPr lang="en-US" dirty="0" smtClean="0"/>
              <a:t> </a:t>
            </a:r>
            <a:r>
              <a:rPr lang="en-US" dirty="0" err="1" smtClean="0"/>
              <a:t>như</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file server </a:t>
            </a:r>
            <a:r>
              <a:rPr lang="en-US" dirty="0" err="1" smtClean="0"/>
              <a:t>mà</a:t>
            </a:r>
            <a:r>
              <a:rPr lang="en-US" dirty="0" smtClean="0"/>
              <a:t> </a:t>
            </a:r>
            <a:r>
              <a:rPr lang="en-US" dirty="0" err="1" smtClean="0"/>
              <a:t>các</a:t>
            </a:r>
            <a:r>
              <a:rPr lang="en-US" dirty="0" smtClean="0"/>
              <a:t> client </a:t>
            </a:r>
            <a:r>
              <a:rPr lang="en-US" dirty="0" err="1" smtClean="0"/>
              <a:t>có</a:t>
            </a:r>
            <a:r>
              <a:rPr lang="en-US" dirty="0" smtClean="0"/>
              <a:t> </a:t>
            </a:r>
            <a:r>
              <a:rPr lang="en-US" dirty="0" err="1" smtClean="0"/>
              <a:t>thể</a:t>
            </a:r>
            <a:r>
              <a:rPr lang="en-US" dirty="0" smtClean="0"/>
              <a:t> download </a:t>
            </a:r>
            <a:r>
              <a:rPr lang="en-US" dirty="0" err="1" smtClean="0"/>
              <a:t>và</a:t>
            </a:r>
            <a:r>
              <a:rPr lang="en-US" dirty="0" smtClean="0"/>
              <a:t> upload file </a:t>
            </a:r>
            <a:r>
              <a:rPr lang="en-US" dirty="0" err="1" smtClean="0"/>
              <a:t>một</a:t>
            </a:r>
            <a:r>
              <a:rPr lang="en-US" dirty="0" smtClean="0"/>
              <a:t> </a:t>
            </a:r>
            <a:r>
              <a:rPr lang="en-US" dirty="0" err="1" smtClean="0"/>
              <a:t>cách</a:t>
            </a:r>
            <a:r>
              <a:rPr lang="en-US" dirty="0" smtClean="0"/>
              <a:t> </a:t>
            </a:r>
            <a:r>
              <a:rPr lang="en-US" dirty="0" err="1" smtClean="0"/>
              <a:t>bình</a:t>
            </a:r>
            <a:r>
              <a:rPr lang="en-US" dirty="0" smtClean="0"/>
              <a:t> </a:t>
            </a:r>
            <a:r>
              <a:rPr lang="en-US" dirty="0" err="1" smtClean="0"/>
              <a:t>thường</a:t>
            </a:r>
            <a:r>
              <a:rPr lang="en-US" dirty="0" smtClean="0"/>
              <a:t>.</a:t>
            </a:r>
          </a:p>
          <a:p>
            <a:pPr algn="just">
              <a:buFont typeface="Wingdings" pitchFamily="2" charset="2"/>
              <a:buChar char="Ø"/>
            </a:pPr>
            <a:r>
              <a:rPr lang="en-US" smtClean="0"/>
              <a:t> Điểm </a:t>
            </a:r>
            <a:r>
              <a:rPr lang="en-US" dirty="0" err="1" smtClean="0"/>
              <a:t>đặc</a:t>
            </a:r>
            <a:r>
              <a:rPr lang="en-US" dirty="0" smtClean="0"/>
              <a:t> </a:t>
            </a:r>
            <a:r>
              <a:rPr lang="en-US" dirty="0" err="1" smtClean="0"/>
              <a:t>biệt</a:t>
            </a:r>
            <a:r>
              <a:rPr lang="en-US" dirty="0" smtClean="0"/>
              <a:t> </a:t>
            </a:r>
            <a:r>
              <a:rPr lang="en-US" dirty="0" err="1" smtClean="0"/>
              <a:t>của</a:t>
            </a:r>
            <a:r>
              <a:rPr lang="en-US" dirty="0" smtClean="0"/>
              <a:t> SVN </a:t>
            </a:r>
            <a:r>
              <a:rPr lang="en-US" dirty="0" err="1" smtClean="0"/>
              <a:t>là</a:t>
            </a:r>
            <a:r>
              <a:rPr lang="en-US" dirty="0" smtClean="0"/>
              <a:t> </a:t>
            </a:r>
            <a:r>
              <a:rPr lang="en-US" dirty="0" err="1" smtClean="0"/>
              <a:t>nó</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trên</a:t>
            </a:r>
            <a:r>
              <a:rPr lang="en-US" dirty="0" smtClean="0"/>
              <a:t> </a:t>
            </a:r>
            <a:r>
              <a:rPr lang="en-US" dirty="0" err="1" smtClean="0"/>
              <a:t>hệ</a:t>
            </a:r>
            <a:r>
              <a:rPr lang="en-US" dirty="0" smtClean="0"/>
              <a:t> </a:t>
            </a:r>
            <a:r>
              <a:rPr lang="en-US" dirty="0" err="1" smtClean="0"/>
              <a:t>thống</a:t>
            </a:r>
            <a:r>
              <a:rPr lang="en-US" dirty="0" smtClean="0"/>
              <a:t> file: file </a:t>
            </a:r>
            <a:r>
              <a:rPr lang="en-US" dirty="0" err="1" smtClean="0"/>
              <a:t>nào</a:t>
            </a:r>
            <a:r>
              <a:rPr lang="en-US" dirty="0" smtClean="0"/>
              <a:t> </a:t>
            </a:r>
            <a:r>
              <a:rPr lang="en-US" dirty="0" err="1" smtClean="0"/>
              <a:t>đã</a:t>
            </a:r>
            <a:r>
              <a:rPr lang="en-US" dirty="0" smtClean="0"/>
              <a:t> </a:t>
            </a:r>
            <a:r>
              <a:rPr lang="en-US" dirty="0" err="1" smtClean="0"/>
              <a:t>bị</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lúc</a:t>
            </a:r>
            <a:r>
              <a:rPr lang="en-US" dirty="0" smtClean="0"/>
              <a:t> </a:t>
            </a:r>
            <a:r>
              <a:rPr lang="en-US" dirty="0" err="1" smtClean="0"/>
              <a:t>nào</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 </a:t>
            </a:r>
            <a:r>
              <a:rPr lang="en-US" dirty="0" err="1" smtClean="0"/>
              <a:t>và</a:t>
            </a:r>
            <a:r>
              <a:rPr lang="en-US" dirty="0" smtClean="0"/>
              <a:t> </a:t>
            </a:r>
            <a:r>
              <a:rPr lang="en-US" dirty="0" err="1" smtClean="0"/>
              <a:t>ai</a:t>
            </a:r>
            <a:r>
              <a:rPr lang="en-US" dirty="0" smtClean="0"/>
              <a:t> </a:t>
            </a:r>
            <a:r>
              <a:rPr lang="en-US" dirty="0" err="1" smtClean="0"/>
              <a:t>đã</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nó</a:t>
            </a:r>
            <a:r>
              <a:rPr lang="en-US" dirty="0" smtClean="0"/>
              <a:t> </a:t>
            </a:r>
          </a:p>
          <a:p>
            <a:pPr algn="just">
              <a:buFont typeface="Wingdings" pitchFamily="2" charset="2"/>
              <a:buChar char="Ø"/>
            </a:pPr>
            <a:r>
              <a:rPr lang="en-US" smtClean="0"/>
              <a:t> SVN </a:t>
            </a:r>
            <a:r>
              <a:rPr lang="en-US" dirty="0" err="1" smtClean="0"/>
              <a:t>cũng</a:t>
            </a:r>
            <a:r>
              <a:rPr lang="en-US" dirty="0" smtClean="0"/>
              <a:t> </a:t>
            </a:r>
            <a:r>
              <a:rPr lang="en-US" dirty="0" err="1" smtClean="0"/>
              <a:t>cho</a:t>
            </a:r>
            <a:r>
              <a:rPr lang="en-US" dirty="0" smtClean="0"/>
              <a:t> </a:t>
            </a:r>
            <a:r>
              <a:rPr lang="en-US" dirty="0" err="1" smtClean="0"/>
              <a:t>phép</a:t>
            </a:r>
            <a:r>
              <a:rPr lang="en-US" dirty="0" smtClean="0"/>
              <a:t> recover </a:t>
            </a:r>
            <a:r>
              <a:rPr lang="en-US" dirty="0" err="1" smtClean="0"/>
              <a:t>lại</a:t>
            </a:r>
            <a:r>
              <a:rPr lang="en-US" dirty="0" smtClean="0"/>
              <a:t> </a:t>
            </a:r>
            <a:r>
              <a:rPr lang="en-US" dirty="0" err="1" smtClean="0"/>
              <a:t>những</a:t>
            </a:r>
            <a:r>
              <a:rPr lang="en-US" dirty="0" smtClean="0"/>
              <a:t> version </a:t>
            </a:r>
            <a:r>
              <a:rPr lang="en-US" dirty="0" err="1" smtClean="0"/>
              <a:t>cũ</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này</a:t>
            </a:r>
            <a:r>
              <a:rPr lang="en-US" dirty="0" smtClean="0"/>
              <a:t> </a:t>
            </a:r>
            <a:r>
              <a:rPr lang="en-US" dirty="0" err="1" smtClean="0"/>
              <a:t>giúp</a:t>
            </a:r>
            <a:r>
              <a:rPr lang="en-US" dirty="0" smtClean="0"/>
              <a:t> </a:t>
            </a:r>
            <a:r>
              <a:rPr lang="en-US" dirty="0" err="1" smtClean="0"/>
              <a:t>cho</a:t>
            </a:r>
            <a:r>
              <a:rPr lang="en-US" dirty="0" smtClean="0"/>
              <a:t> </a:t>
            </a:r>
            <a:r>
              <a:rPr lang="en-US" dirty="0" err="1" smtClean="0"/>
              <a:t>việc</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nhóm</a:t>
            </a:r>
            <a:r>
              <a:rPr lang="en-US" dirty="0" smtClean="0"/>
              <a:t> </a:t>
            </a:r>
            <a:r>
              <a:rPr lang="en-US" dirty="0" err="1" smtClean="0"/>
              <a:t>trở</a:t>
            </a:r>
            <a:r>
              <a:rPr lang="en-US" dirty="0" smtClean="0"/>
              <a:t> </a:t>
            </a:r>
            <a:r>
              <a:rPr lang="en-US" dirty="0" err="1" smtClean="0"/>
              <a:t>nên</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và</a:t>
            </a:r>
            <a:r>
              <a:rPr lang="en-US" dirty="0" smtClean="0"/>
              <a:t> an </a:t>
            </a:r>
            <a:r>
              <a:rPr lang="en-US" dirty="0" err="1" smtClean="0"/>
              <a:t>toàn</a:t>
            </a:r>
            <a:r>
              <a:rPr lang="en-US" dirty="0" smtClean="0"/>
              <a:t> </a:t>
            </a:r>
            <a:r>
              <a:rPr lang="en-US" dirty="0" err="1" smtClean="0"/>
              <a:t>hơn</a:t>
            </a:r>
            <a:r>
              <a:rPr lang="en-US" dirty="0" smtClean="0"/>
              <a:t> </a:t>
            </a:r>
            <a:r>
              <a:rPr lang="en-US" dirty="0" err="1" smtClean="0"/>
              <a:t>rất</a:t>
            </a:r>
            <a:r>
              <a:rPr lang="en-US" dirty="0" smtClean="0"/>
              <a:t> </a:t>
            </a:r>
            <a:r>
              <a:rPr lang="en-US" dirty="0" err="1" smtClean="0"/>
              <a:t>nhiều</a:t>
            </a:r>
            <a:r>
              <a:rPr lang="en-US" dirty="0" smtClean="0"/>
              <a:t>.</a:t>
            </a:r>
          </a:p>
          <a:p>
            <a:pPr algn="just">
              <a:buFont typeface="Wingdings" pitchFamily="2" charset="2"/>
              <a:buChar char="Ø"/>
            </a:pPr>
            <a:r>
              <a:rPr lang="en-US" smtClean="0"/>
              <a:t> Thông </a:t>
            </a:r>
            <a:r>
              <a:rPr lang="en-US" dirty="0" err="1" smtClean="0"/>
              <a:t>thường</a:t>
            </a:r>
            <a:r>
              <a:rPr lang="en-US" dirty="0" smtClean="0"/>
              <a:t>, client </a:t>
            </a:r>
            <a:r>
              <a:rPr lang="en-US" dirty="0" err="1" smtClean="0"/>
              <a:t>và</a:t>
            </a:r>
            <a:r>
              <a:rPr lang="en-US" dirty="0" smtClean="0"/>
              <a:t> server </a:t>
            </a:r>
            <a:r>
              <a:rPr lang="en-US" dirty="0" err="1" smtClean="0"/>
              <a:t>kết</a:t>
            </a:r>
            <a:r>
              <a:rPr lang="en-US" dirty="0" smtClean="0"/>
              <a:t> </a:t>
            </a:r>
            <a:r>
              <a:rPr lang="en-US" dirty="0" err="1" smtClean="0"/>
              <a:t>nối</a:t>
            </a:r>
            <a:r>
              <a:rPr lang="en-US" dirty="0" smtClean="0"/>
              <a:t> </a:t>
            </a:r>
            <a:r>
              <a:rPr lang="en-US" dirty="0" err="1" smtClean="0"/>
              <a:t>thông</a:t>
            </a:r>
            <a:r>
              <a:rPr lang="en-US" dirty="0" smtClean="0"/>
              <a:t> qua </a:t>
            </a:r>
            <a:r>
              <a:rPr lang="en-US" dirty="0" err="1" smtClean="0"/>
              <a:t>mạng</a:t>
            </a:r>
            <a:r>
              <a:rPr lang="en-US" dirty="0" smtClean="0"/>
              <a:t> LAN </a:t>
            </a:r>
            <a:r>
              <a:rPr lang="en-US" dirty="0" err="1" smtClean="0"/>
              <a:t>hoặc</a:t>
            </a:r>
            <a:r>
              <a:rPr lang="en-US" dirty="0" smtClean="0"/>
              <a:t> Internet. Client </a:t>
            </a:r>
            <a:r>
              <a:rPr lang="en-US" dirty="0" err="1" smtClean="0"/>
              <a:t>và</a:t>
            </a:r>
            <a:r>
              <a:rPr lang="en-US" dirty="0" smtClean="0"/>
              <a:t> server </a:t>
            </a:r>
            <a:r>
              <a:rPr lang="en-US" dirty="0" err="1" smtClean="0"/>
              <a:t>có</a:t>
            </a:r>
            <a:r>
              <a:rPr lang="en-US" dirty="0" smtClean="0"/>
              <a:t> </a:t>
            </a:r>
            <a:r>
              <a:rPr lang="en-US" dirty="0" err="1" smtClean="0"/>
              <a:t>thể</a:t>
            </a:r>
            <a:r>
              <a:rPr lang="en-US" dirty="0" smtClean="0"/>
              <a:t> </a:t>
            </a:r>
            <a:r>
              <a:rPr lang="en-US" dirty="0" err="1" smtClean="0"/>
              <a:t>cùng</a:t>
            </a:r>
            <a:r>
              <a:rPr lang="en-US" dirty="0" smtClean="0"/>
              <a:t> </a:t>
            </a:r>
            <a:r>
              <a:rPr lang="en-US" dirty="0" err="1" smtClean="0"/>
              <a:t>chạy</a:t>
            </a:r>
            <a:r>
              <a:rPr lang="en-US" dirty="0" smtClean="0"/>
              <a:t> </a:t>
            </a:r>
            <a:r>
              <a:rPr lang="en-US" dirty="0" err="1" smtClean="0"/>
              <a:t>trên</a:t>
            </a:r>
            <a:r>
              <a:rPr lang="en-US" dirty="0" smtClean="0"/>
              <a:t> </a:t>
            </a:r>
            <a:r>
              <a:rPr lang="en-US" dirty="0" err="1" smtClean="0"/>
              <a:t>một</a:t>
            </a:r>
            <a:r>
              <a:rPr lang="en-US" dirty="0" smtClean="0"/>
              <a:t> may </a:t>
            </a:r>
            <a:r>
              <a:rPr lang="en-US" dirty="0" err="1" smtClean="0"/>
              <a:t>nếu</a:t>
            </a:r>
            <a:r>
              <a:rPr lang="en-US" dirty="0" smtClean="0"/>
              <a:t> SVN </a:t>
            </a:r>
            <a:r>
              <a:rPr lang="en-US" dirty="0" err="1" smtClean="0"/>
              <a:t>có</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theo</a:t>
            </a:r>
            <a:r>
              <a:rPr lang="en-US" dirty="0" smtClean="0"/>
              <a:t> </a:t>
            </a:r>
            <a:r>
              <a:rPr lang="en-US" dirty="0" err="1" smtClean="0"/>
              <a:t>vết</a:t>
            </a:r>
            <a:r>
              <a:rPr lang="en-US" dirty="0" smtClean="0"/>
              <a:t> </a:t>
            </a:r>
            <a:r>
              <a:rPr lang="en-US" dirty="0" err="1" smtClean="0"/>
              <a:t>lcihj</a:t>
            </a:r>
            <a:r>
              <a:rPr lang="en-US" dirty="0" smtClean="0"/>
              <a:t> </a:t>
            </a:r>
            <a:r>
              <a:rPr lang="en-US" dirty="0" err="1" smtClean="0"/>
              <a:t>sử</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 do </a:t>
            </a:r>
            <a:r>
              <a:rPr lang="en-US" dirty="0" err="1" smtClean="0"/>
              <a:t>các</a:t>
            </a:r>
            <a:r>
              <a:rPr lang="en-US" dirty="0" smtClean="0"/>
              <a:t> </a:t>
            </a:r>
            <a:r>
              <a:rPr lang="en-US" dirty="0" err="1" smtClean="0"/>
              <a:t>nhà</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trong</a:t>
            </a:r>
            <a:r>
              <a:rPr lang="en-US" dirty="0" smtClean="0"/>
              <a:t> </a:t>
            </a:r>
            <a:r>
              <a:rPr lang="en-US" dirty="0" err="1" smtClean="0"/>
              <a:t>nội</a:t>
            </a:r>
            <a:r>
              <a:rPr lang="en-US" dirty="0" smtClean="0"/>
              <a:t> </a:t>
            </a:r>
            <a:r>
              <a:rPr lang="en-US" dirty="0" err="1" smtClean="0"/>
              <a:t>bộ</a:t>
            </a:r>
            <a:r>
              <a:rPr lang="en-US" dirty="0" smtClean="0"/>
              <a:t>.</a:t>
            </a:r>
            <a:endParaRPr lang="en-US" dirty="0"/>
          </a:p>
        </p:txBody>
      </p:sp>
      <p:sp>
        <p:nvSpPr>
          <p:cNvPr id="5" name="TextBox 4"/>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dirty="0" smtClean="0"/>
              <a:t>2. Version </a:t>
            </a:r>
            <a:r>
              <a:rPr lang="en-US" sz="4000" b="1" dirty="0" err="1" smtClean="0"/>
              <a:t>giải</a:t>
            </a:r>
            <a:r>
              <a:rPr lang="en-US" sz="4000" b="1" dirty="0" smtClean="0"/>
              <a:t> </a:t>
            </a:r>
            <a:r>
              <a:rPr lang="en-US" sz="4000" b="1" dirty="0" err="1" smtClean="0"/>
              <a:t>quyết</a:t>
            </a:r>
            <a:r>
              <a:rPr lang="en-US" sz="4000" b="1" dirty="0" smtClean="0"/>
              <a:t> </a:t>
            </a:r>
            <a:r>
              <a:rPr lang="en-US" sz="4000" b="1" dirty="0" err="1" smtClean="0"/>
              <a:t>được</a:t>
            </a:r>
            <a:r>
              <a:rPr lang="en-US" sz="4000" b="1" dirty="0" smtClean="0"/>
              <a:t> </a:t>
            </a:r>
            <a:r>
              <a:rPr lang="en-US" sz="4000" b="1" dirty="0" err="1" smtClean="0"/>
              <a:t>vấn</a:t>
            </a:r>
            <a:r>
              <a:rPr lang="en-US" sz="4000" b="1" dirty="0" smtClean="0"/>
              <a:t> </a:t>
            </a:r>
            <a:r>
              <a:rPr lang="en-US" sz="4000" b="1" dirty="0" err="1" smtClean="0"/>
              <a:t>đề</a:t>
            </a:r>
            <a:r>
              <a:rPr lang="en-US" sz="4000" b="1" dirty="0" smtClean="0"/>
              <a:t> </a:t>
            </a:r>
            <a:r>
              <a:rPr lang="en-US" sz="4000" b="1" dirty="0" err="1" smtClean="0"/>
              <a:t>gì</a:t>
            </a:r>
            <a:r>
              <a:rPr lang="en-US" sz="4000" b="1" dirty="0" smtClean="0"/>
              <a:t> ? </a:t>
            </a:r>
          </a:p>
        </p:txBody>
      </p:sp>
    </p:spTree>
    <p:extLst>
      <p:ext uri="{BB962C8B-B14F-4D97-AF65-F5344CB8AC3E}">
        <p14:creationId xmlns:p14="http://schemas.microsoft.com/office/powerpoint/2010/main" val="3361467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Wingdings" pitchFamily="2" charset="2"/>
              <a:buChar char="Ø"/>
            </a:pPr>
            <a:r>
              <a:rPr lang="en-US" smtClean="0"/>
              <a:t> SVN </a:t>
            </a:r>
            <a:r>
              <a:rPr lang="en-US" dirty="0" err="1" smtClean="0"/>
              <a:t>hỗ</a:t>
            </a:r>
            <a:r>
              <a:rPr lang="en-US" dirty="0" smtClean="0"/>
              <a:t> </a:t>
            </a:r>
            <a:r>
              <a:rPr lang="en-US" dirty="0" err="1" smtClean="0"/>
              <a:t>trợ</a:t>
            </a:r>
            <a:r>
              <a:rPr lang="en-US" dirty="0" smtClean="0"/>
              <a:t> </a:t>
            </a:r>
            <a:r>
              <a:rPr lang="en-US" dirty="0" err="1" smtClean="0"/>
              <a:t>khá</a:t>
            </a:r>
            <a:r>
              <a:rPr lang="en-US" dirty="0" smtClean="0"/>
              <a:t> </a:t>
            </a:r>
            <a:r>
              <a:rPr lang="en-US" dirty="0" err="1" smtClean="0"/>
              <a:t>nhiều</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để</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giữa</a:t>
            </a:r>
            <a:r>
              <a:rPr lang="en-US" dirty="0" smtClean="0"/>
              <a:t> client </a:t>
            </a:r>
            <a:r>
              <a:rPr lang="en-US" dirty="0" err="1" smtClean="0"/>
              <a:t>và</a:t>
            </a:r>
            <a:r>
              <a:rPr lang="en-US" dirty="0" smtClean="0"/>
              <a:t> server.</a:t>
            </a:r>
          </a:p>
          <a:p>
            <a:pPr algn="just">
              <a:buFont typeface="Wingdings" pitchFamily="2" charset="2"/>
              <a:buChar char="Ø"/>
            </a:pPr>
            <a:r>
              <a:rPr lang="en-US" smtClean="0"/>
              <a:t> Ví </a:t>
            </a:r>
            <a:r>
              <a:rPr lang="en-US" dirty="0" err="1" smtClean="0"/>
              <a:t>dụ</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của</a:t>
            </a:r>
            <a:r>
              <a:rPr lang="en-US" dirty="0" smtClean="0"/>
              <a:t> </a:t>
            </a:r>
            <a:r>
              <a:rPr lang="en-US" dirty="0" err="1" smtClean="0"/>
              <a:t>úng</a:t>
            </a:r>
            <a:r>
              <a:rPr lang="en-US" dirty="0" smtClean="0"/>
              <a:t> </a:t>
            </a:r>
            <a:r>
              <a:rPr lang="en-US" dirty="0" err="1" smtClean="0"/>
              <a:t>dụng</a:t>
            </a:r>
            <a:r>
              <a:rPr lang="en-US" dirty="0" smtClean="0"/>
              <a:t> web </a:t>
            </a:r>
            <a:r>
              <a:rPr lang="en-US" dirty="0" err="1" smtClean="0"/>
              <a:t>như</a:t>
            </a:r>
            <a:r>
              <a:rPr lang="en-US" dirty="0" smtClean="0"/>
              <a:t> http:// </a:t>
            </a:r>
            <a:r>
              <a:rPr lang="en-US" dirty="0" err="1" smtClean="0"/>
              <a:t>hoặc</a:t>
            </a:r>
            <a:r>
              <a:rPr lang="en-US" dirty="0" smtClean="0"/>
              <a:t> https://, hay </a:t>
            </a:r>
            <a:r>
              <a:rPr lang="en-US" dirty="0" err="1" smtClean="0"/>
              <a:t>các</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cúa</a:t>
            </a:r>
            <a:r>
              <a:rPr lang="en-US" dirty="0" smtClean="0"/>
              <a:t> SVN </a:t>
            </a:r>
            <a:r>
              <a:rPr lang="en-US" dirty="0" err="1" smtClean="0"/>
              <a:t>như</a:t>
            </a:r>
            <a:r>
              <a:rPr lang="en-US" dirty="0" smtClean="0"/>
              <a:t> svn:// </a:t>
            </a:r>
            <a:r>
              <a:rPr lang="en-US" dirty="0" err="1" smtClean="0"/>
              <a:t>hoặc</a:t>
            </a:r>
            <a:r>
              <a:rPr lang="en-US" dirty="0" smtClean="0"/>
              <a:t> </a:t>
            </a:r>
            <a:r>
              <a:rPr lang="en-US" dirty="0" err="1" smtClean="0"/>
              <a:t>svn+ssh</a:t>
            </a:r>
            <a:r>
              <a:rPr lang="en-US" dirty="0" smtClean="0"/>
              <a:t>://, </a:t>
            </a:r>
            <a:r>
              <a:rPr lang="en-US" dirty="0" err="1" smtClean="0"/>
              <a:t>hoặc</a:t>
            </a:r>
            <a:r>
              <a:rPr lang="en-US" dirty="0" smtClean="0"/>
              <a:t> </a:t>
            </a:r>
            <a:r>
              <a:rPr lang="en-US" dirty="0" err="1" smtClean="0"/>
              <a:t>nếu</a:t>
            </a:r>
            <a:r>
              <a:rPr lang="en-US" dirty="0" smtClean="0"/>
              <a:t> </a:t>
            </a:r>
            <a:r>
              <a:rPr lang="en-US" dirty="0" err="1" smtClean="0"/>
              <a:t>phần</a:t>
            </a:r>
            <a:r>
              <a:rPr lang="en-US" dirty="0" smtClean="0"/>
              <a:t> </a:t>
            </a:r>
            <a:r>
              <a:rPr lang="en-US" dirty="0" err="1" smtClean="0"/>
              <a:t>mềm</a:t>
            </a:r>
            <a:r>
              <a:rPr lang="en-US" dirty="0" smtClean="0"/>
              <a:t> client – server </a:t>
            </a:r>
            <a:r>
              <a:rPr lang="en-US" dirty="0" err="1" smtClean="0"/>
              <a:t>cài</a:t>
            </a:r>
            <a:r>
              <a:rPr lang="en-US" dirty="0" smtClean="0"/>
              <a:t> </a:t>
            </a:r>
            <a:r>
              <a:rPr lang="en-US" dirty="0" err="1" smtClean="0"/>
              <a:t>chung</a:t>
            </a:r>
            <a:r>
              <a:rPr lang="en-US" dirty="0" smtClean="0"/>
              <a:t> </a:t>
            </a:r>
            <a:r>
              <a:rPr lang="en-US" dirty="0" err="1" smtClean="0"/>
              <a:t>trên</a:t>
            </a:r>
            <a:r>
              <a:rPr lang="en-US" dirty="0" smtClean="0"/>
              <a:t> 1 </a:t>
            </a:r>
            <a:r>
              <a:rPr lang="en-US" dirty="0" err="1" smtClean="0"/>
              <a:t>máy</a:t>
            </a:r>
            <a:r>
              <a:rPr lang="en-US" dirty="0" smtClean="0"/>
              <a:t> </a:t>
            </a:r>
            <a:r>
              <a:rPr lang="en-US" dirty="0" err="1" smtClean="0"/>
              <a:t>thì</a:t>
            </a:r>
            <a:r>
              <a:rPr lang="en-US" dirty="0" smtClean="0"/>
              <a:t> </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file://.</a:t>
            </a:r>
          </a:p>
          <a:p>
            <a:pPr algn="just">
              <a:buFont typeface="Wingdings" pitchFamily="2" charset="2"/>
              <a:buChar char="Ø"/>
            </a:pPr>
            <a:endParaRPr lang="en-US" dirty="0"/>
          </a:p>
          <a:p>
            <a:pPr algn="just">
              <a:buFont typeface="Wingdings" pitchFamily="2" charset="2"/>
              <a:buChar char="Ø"/>
            </a:pPr>
            <a:r>
              <a:rPr lang="en-US" smtClean="0"/>
              <a:t> Việc </a:t>
            </a:r>
            <a:r>
              <a:rPr lang="en-US" dirty="0" err="1" smtClean="0"/>
              <a:t>cho</a:t>
            </a:r>
            <a:r>
              <a:rPr lang="en-US" dirty="0" smtClean="0"/>
              <a:t> </a:t>
            </a:r>
            <a:r>
              <a:rPr lang="en-US" dirty="0" err="1" smtClean="0"/>
              <a:t>phép</a:t>
            </a:r>
            <a:r>
              <a:rPr lang="en-US" dirty="0" smtClean="0"/>
              <a:t> server </a:t>
            </a:r>
            <a:r>
              <a:rPr lang="en-US" dirty="0" err="1" smtClean="0"/>
              <a:t>hỗ</a:t>
            </a:r>
            <a:r>
              <a:rPr lang="en-US" dirty="0" smtClean="0"/>
              <a:t> </a:t>
            </a:r>
            <a:r>
              <a:rPr lang="en-US" dirty="0" err="1" smtClean="0"/>
              <a:t>trợ</a:t>
            </a:r>
            <a:r>
              <a:rPr lang="en-US" dirty="0" smtClean="0"/>
              <a:t> </a:t>
            </a:r>
            <a:r>
              <a:rPr lang="en-US" dirty="0" err="1" smtClean="0"/>
              <a:t>giao</a:t>
            </a:r>
            <a:r>
              <a:rPr lang="en-US" dirty="0" smtClean="0"/>
              <a:t> </a:t>
            </a:r>
            <a:r>
              <a:rPr lang="en-US" dirty="0" err="1" smtClean="0"/>
              <a:t>thức</a:t>
            </a:r>
            <a:r>
              <a:rPr lang="en-US" dirty="0" smtClean="0"/>
              <a:t> </a:t>
            </a:r>
            <a:r>
              <a:rPr lang="en-US" dirty="0" err="1" smtClean="0"/>
              <a:t>nào</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lúc</a:t>
            </a:r>
            <a:r>
              <a:rPr lang="en-US" dirty="0" smtClean="0"/>
              <a:t> </a:t>
            </a:r>
            <a:r>
              <a:rPr lang="en-US" dirty="0" err="1" smtClean="0"/>
              <a:t>cấu</a:t>
            </a:r>
            <a:r>
              <a:rPr lang="en-US" dirty="0" smtClean="0"/>
              <a:t> </a:t>
            </a:r>
            <a:r>
              <a:rPr lang="en-US" dirty="0" err="1" smtClean="0"/>
              <a:t>hình</a:t>
            </a:r>
            <a:r>
              <a:rPr lang="en-US" dirty="0"/>
              <a:t>.</a:t>
            </a:r>
          </a:p>
        </p:txBody>
      </p:sp>
      <p:sp>
        <p:nvSpPr>
          <p:cNvPr id="4" name="TextBox 3"/>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dirty="0" smtClean="0"/>
              <a:t>2. Version </a:t>
            </a:r>
            <a:r>
              <a:rPr lang="en-US" sz="4000" b="1" dirty="0" err="1" smtClean="0"/>
              <a:t>giải</a:t>
            </a:r>
            <a:r>
              <a:rPr lang="en-US" sz="4000" b="1" dirty="0" smtClean="0"/>
              <a:t> </a:t>
            </a:r>
            <a:r>
              <a:rPr lang="en-US" sz="4000" b="1" dirty="0" err="1" smtClean="0"/>
              <a:t>quyết</a:t>
            </a:r>
            <a:r>
              <a:rPr lang="en-US" sz="4000" b="1" dirty="0" smtClean="0"/>
              <a:t> </a:t>
            </a:r>
            <a:r>
              <a:rPr lang="en-US" sz="4000" b="1" dirty="0" err="1" smtClean="0"/>
              <a:t>được</a:t>
            </a:r>
            <a:r>
              <a:rPr lang="en-US" sz="4000" b="1" dirty="0" smtClean="0"/>
              <a:t> </a:t>
            </a:r>
            <a:r>
              <a:rPr lang="en-US" sz="4000" b="1" dirty="0" err="1" smtClean="0"/>
              <a:t>vấn</a:t>
            </a:r>
            <a:r>
              <a:rPr lang="en-US" sz="4000" b="1" dirty="0" smtClean="0"/>
              <a:t> </a:t>
            </a:r>
            <a:r>
              <a:rPr lang="en-US" sz="4000" b="1" dirty="0" err="1" smtClean="0"/>
              <a:t>đề</a:t>
            </a:r>
            <a:r>
              <a:rPr lang="en-US" sz="4000" b="1" dirty="0" smtClean="0"/>
              <a:t> </a:t>
            </a:r>
            <a:r>
              <a:rPr lang="en-US" sz="4000" b="1" dirty="0" err="1" smtClean="0"/>
              <a:t>gì</a:t>
            </a:r>
            <a:r>
              <a:rPr lang="en-US" sz="4000" b="1" dirty="0" smtClean="0"/>
              <a:t> ? </a:t>
            </a:r>
          </a:p>
        </p:txBody>
      </p:sp>
    </p:spTree>
    <p:extLst>
      <p:ext uri="{BB962C8B-B14F-4D97-AF65-F5344CB8AC3E}">
        <p14:creationId xmlns:p14="http://schemas.microsoft.com/office/powerpoint/2010/main" val="2912987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53027763"/>
              </p:ext>
            </p:extLst>
          </p:nvPr>
        </p:nvGraphicFramePr>
        <p:xfrm>
          <a:off x="605726" y="1019713"/>
          <a:ext cx="10515600" cy="5487231"/>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1341397">
                <a:tc>
                  <a:txBody>
                    <a:bodyPr/>
                    <a:lstStyle/>
                    <a:p>
                      <a:r>
                        <a:rPr lang="en-US" dirty="0" smtClean="0"/>
                        <a:t>Subversion</a:t>
                      </a:r>
                      <a:endParaRPr lang="en-US" dirty="0"/>
                    </a:p>
                  </a:txBody>
                  <a:tcPr/>
                </a:tc>
                <a:tc>
                  <a:txBody>
                    <a:bodyPr/>
                    <a:lstStyle/>
                    <a:p>
                      <a:r>
                        <a:rPr lang="en-US" dirty="0" smtClean="0"/>
                        <a:t>CVS (concurrent</a:t>
                      </a:r>
                      <a:r>
                        <a:rPr lang="en-US" baseline="0" dirty="0" smtClean="0"/>
                        <a:t> Versions System</a:t>
                      </a:r>
                      <a:r>
                        <a:rPr lang="en-US" dirty="0" smtClean="0"/>
                        <a:t>)</a:t>
                      </a:r>
                      <a:endParaRPr lang="en-US" dirty="0"/>
                    </a:p>
                  </a:txBody>
                  <a:tcPr/>
                </a:tc>
                <a:tc>
                  <a:txBody>
                    <a:bodyPr/>
                    <a:lstStyle/>
                    <a:p>
                      <a:r>
                        <a:rPr lang="en-US" dirty="0" smtClean="0"/>
                        <a:t>GIT</a:t>
                      </a:r>
                      <a:endParaRPr lang="en-US" dirty="0"/>
                    </a:p>
                  </a:txBody>
                  <a:tcPr/>
                </a:tc>
                <a:extLst>
                  <a:ext uri="{0D108BD9-81ED-4DB2-BD59-A6C34878D82A}">
                    <a16:rowId xmlns:a16="http://schemas.microsoft.com/office/drawing/2014/main" val="10000"/>
                  </a:ext>
                </a:extLst>
              </a:tr>
              <a:tr h="1341397">
                <a:tc>
                  <a:txBody>
                    <a:bodyPr/>
                    <a:lstStyle/>
                    <a:p>
                      <a:r>
                        <a:rPr lang="en-US" dirty="0" err="1" smtClean="0"/>
                        <a:t>Là</a:t>
                      </a:r>
                      <a:r>
                        <a:rPr lang="en-US" baseline="0" dirty="0" smtClean="0"/>
                        <a:t> </a:t>
                      </a:r>
                      <a:r>
                        <a:rPr lang="en-US" baseline="0" dirty="0" err="1" smtClean="0"/>
                        <a:t>hệ</a:t>
                      </a:r>
                      <a:r>
                        <a:rPr lang="en-US" baseline="0" dirty="0" smtClean="0"/>
                        <a:t> </a:t>
                      </a:r>
                      <a:r>
                        <a:rPr lang="en-US" baseline="0" dirty="0" err="1" smtClean="0"/>
                        <a:t>thông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source code </a:t>
                      </a:r>
                      <a:r>
                        <a:rPr lang="en-US" baseline="0" dirty="0" err="1" smtClean="0"/>
                        <a:t>tập</a:t>
                      </a:r>
                      <a:r>
                        <a:rPr lang="en-US" baseline="0" dirty="0" smtClean="0"/>
                        <a:t> </a:t>
                      </a:r>
                      <a:r>
                        <a:rPr lang="en-US" baseline="0" dirty="0" err="1" smtClean="0"/>
                        <a:t>trung</a:t>
                      </a:r>
                      <a:r>
                        <a:rPr lang="en-US" baseline="0" dirty="0" smtClean="0"/>
                        <a:t> (Centralized)</a:t>
                      </a:r>
                      <a:endParaRPr lang="en-US" dirty="0"/>
                    </a:p>
                  </a:txBody>
                  <a:tcPr/>
                </a:tc>
                <a:tc>
                  <a:txBody>
                    <a:bodyPr/>
                    <a:lstStyle/>
                    <a:p>
                      <a:r>
                        <a:rPr lang="en-US" dirty="0" err="1" smtClean="0"/>
                        <a:t>Quản</a:t>
                      </a:r>
                      <a:r>
                        <a:rPr lang="en-US" baseline="0" dirty="0" smtClean="0"/>
                        <a:t> </a:t>
                      </a:r>
                      <a:r>
                        <a:rPr lang="en-US" baseline="0" dirty="0" err="1" smtClean="0"/>
                        <a:t>lý</a:t>
                      </a:r>
                      <a:r>
                        <a:rPr lang="en-US" baseline="0" dirty="0" smtClean="0"/>
                        <a:t> source </a:t>
                      </a:r>
                      <a:r>
                        <a:rPr lang="en-US" baseline="0" dirty="0" err="1" smtClean="0"/>
                        <a:t>codde</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(Centralized)</a:t>
                      </a:r>
                      <a:endParaRPr lang="en-US" dirty="0"/>
                    </a:p>
                  </a:txBody>
                  <a:tcPr/>
                </a:tc>
                <a:tc>
                  <a:txBody>
                    <a:bodyPr/>
                    <a:lstStyle/>
                    <a:p>
                      <a:r>
                        <a:rPr lang="en-US" dirty="0" err="1" smtClean="0"/>
                        <a:t>Là</a:t>
                      </a:r>
                      <a:r>
                        <a:rPr lang="en-US" baseline="0" dirty="0" smtClean="0"/>
                        <a:t> </a:t>
                      </a:r>
                      <a:r>
                        <a:rPr lang="en-US" baseline="0" dirty="0" err="1" smtClean="0"/>
                        <a:t>một</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phiên</a:t>
                      </a:r>
                      <a:r>
                        <a:rPr lang="en-US" baseline="0" dirty="0" smtClean="0"/>
                        <a:t> </a:t>
                      </a:r>
                      <a:r>
                        <a:rPr lang="en-US" baseline="0" dirty="0" err="1" smtClean="0"/>
                        <a:t>bản</a:t>
                      </a:r>
                      <a:r>
                        <a:rPr lang="en-US" baseline="0" dirty="0" smtClean="0"/>
                        <a:t> </a:t>
                      </a:r>
                      <a:r>
                        <a:rPr lang="en-US" baseline="0" dirty="0" err="1" smtClean="0"/>
                        <a:t>theo</a:t>
                      </a:r>
                      <a:r>
                        <a:rPr lang="en-US" baseline="0" dirty="0" smtClean="0"/>
                        <a:t> </a:t>
                      </a:r>
                      <a:r>
                        <a:rPr lang="en-US" baseline="0" dirty="0" err="1" smtClean="0"/>
                        <a:t>hướng</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 (Distributed)</a:t>
                      </a:r>
                      <a:endParaRPr lang="en-US" dirty="0"/>
                    </a:p>
                  </a:txBody>
                  <a:tcPr/>
                </a:tc>
                <a:extLst>
                  <a:ext uri="{0D108BD9-81ED-4DB2-BD59-A6C34878D82A}">
                    <a16:rowId xmlns:a16="http://schemas.microsoft.com/office/drawing/2014/main" val="10001"/>
                  </a:ext>
                </a:extLst>
              </a:tr>
              <a:tr h="1341397">
                <a:tc>
                  <a:txBody>
                    <a:bodyPr/>
                    <a:lstStyle/>
                    <a:p>
                      <a:r>
                        <a:rPr lang="en-US" dirty="0" err="1" smtClean="0"/>
                        <a:t>Các</a:t>
                      </a:r>
                      <a:r>
                        <a:rPr lang="en-US" baseline="0" dirty="0" smtClean="0"/>
                        <a:t> commit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roll – back </a:t>
                      </a:r>
                      <a:r>
                        <a:rPr lang="en-US" baseline="0" dirty="0" err="1" smtClean="0"/>
                        <a:t>lại</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a:t>
                      </a:r>
                    </a:p>
                  </a:txBody>
                  <a:tcPr/>
                </a:tc>
                <a:tc>
                  <a:txBody>
                    <a:bodyPr/>
                    <a:lstStyle/>
                    <a:p>
                      <a:r>
                        <a:rPr lang="en-US" dirty="0" err="1" smtClean="0"/>
                        <a:t>Không</a:t>
                      </a:r>
                      <a:r>
                        <a:rPr lang="en-US" baseline="0" dirty="0" smtClean="0"/>
                        <a:t> </a:t>
                      </a:r>
                      <a:r>
                        <a:rPr lang="en-US" baseline="0" dirty="0" err="1" smtClean="0"/>
                        <a:t>thể</a:t>
                      </a:r>
                      <a:r>
                        <a:rPr lang="en-US" baseline="0" dirty="0" smtClean="0"/>
                        <a:t> roll – back.</a:t>
                      </a:r>
                      <a:endParaRPr lang="en-US" dirty="0"/>
                    </a:p>
                  </a:txBody>
                  <a:tcPr/>
                </a:tc>
                <a:tc>
                  <a:txBody>
                    <a:bodyPr/>
                    <a:lstStyle/>
                    <a:p>
                      <a:r>
                        <a:rPr lang="en-US" dirty="0" err="1" smtClean="0"/>
                        <a:t>Không</a:t>
                      </a:r>
                      <a:r>
                        <a:rPr lang="en-US" baseline="0" dirty="0" smtClean="0"/>
                        <a:t>  </a:t>
                      </a:r>
                      <a:r>
                        <a:rPr lang="en-US" baseline="0" dirty="0" err="1" smtClean="0"/>
                        <a:t>có</a:t>
                      </a:r>
                      <a:r>
                        <a:rPr lang="en-US" baseline="0" dirty="0" smtClean="0"/>
                        <a:t>.</a:t>
                      </a:r>
                      <a:endParaRPr lang="en-US" dirty="0"/>
                    </a:p>
                  </a:txBody>
                  <a:tcPr/>
                </a:tc>
                <a:extLst>
                  <a:ext uri="{0D108BD9-81ED-4DB2-BD59-A6C34878D82A}">
                    <a16:rowId xmlns:a16="http://schemas.microsoft.com/office/drawing/2014/main" val="10002"/>
                  </a:ext>
                </a:extLst>
              </a:tr>
              <a:tr h="1341397">
                <a:tc>
                  <a:txBody>
                    <a:bodyPr/>
                    <a:lstStyle/>
                    <a:p>
                      <a:r>
                        <a:rPr lang="en-US" dirty="0" err="1" smtClean="0"/>
                        <a:t>Các</a:t>
                      </a:r>
                      <a:r>
                        <a:rPr lang="en-US" baseline="0" dirty="0" smtClean="0"/>
                        <a:t> </a:t>
                      </a:r>
                      <a:r>
                        <a:rPr lang="en-US" baseline="0" dirty="0" err="1" smtClean="0"/>
                        <a:t>tập</a:t>
                      </a:r>
                      <a:r>
                        <a:rPr lang="en-US" baseline="0" dirty="0" smtClean="0"/>
                        <a:t> tin </a:t>
                      </a:r>
                      <a:r>
                        <a:rPr lang="en-US" baseline="0" dirty="0" err="1" smtClean="0"/>
                        <a:t>được</a:t>
                      </a:r>
                      <a:r>
                        <a:rPr lang="en-US" baseline="0" dirty="0" smtClean="0"/>
                        <a:t> </a:t>
                      </a:r>
                      <a:r>
                        <a:rPr lang="en-US" baseline="0" dirty="0" err="1" smtClean="0"/>
                        <a:t>đổi</a:t>
                      </a:r>
                      <a:r>
                        <a:rPr lang="en-US" baseline="0" dirty="0" smtClean="0"/>
                        <a:t> </a:t>
                      </a:r>
                      <a:r>
                        <a:rPr lang="en-US" baseline="0" dirty="0" err="1" smtClean="0"/>
                        <a:t>tên</a:t>
                      </a:r>
                      <a:r>
                        <a:rPr lang="en-US" baseline="0" dirty="0" smtClean="0"/>
                        <a:t> </a:t>
                      </a:r>
                      <a:r>
                        <a:rPr lang="en-US" baseline="0" dirty="0" err="1" smtClean="0"/>
                        <a:t>hoặc</a:t>
                      </a:r>
                      <a:r>
                        <a:rPr lang="en-US" baseline="0" dirty="0" smtClean="0"/>
                        <a:t> </a:t>
                      </a:r>
                      <a:r>
                        <a:rPr lang="en-US" baseline="0" dirty="0" err="1" smtClean="0"/>
                        <a:t>loại</a:t>
                      </a:r>
                      <a:r>
                        <a:rPr lang="en-US" baseline="0" dirty="0" smtClean="0"/>
                        <a:t> </a:t>
                      </a:r>
                      <a:r>
                        <a:rPr lang="en-US" baseline="0" dirty="0" err="1" smtClean="0"/>
                        <a:t>bỏ</a:t>
                      </a:r>
                      <a:r>
                        <a:rPr lang="en-US" baseline="0" dirty="0" smtClean="0"/>
                        <a:t> </a:t>
                      </a:r>
                      <a:r>
                        <a:rPr lang="en-US" baseline="0" dirty="0" err="1" smtClean="0"/>
                        <a:t>vẫn</a:t>
                      </a:r>
                      <a:r>
                        <a:rPr lang="en-US" baseline="0" dirty="0" smtClean="0"/>
                        <a:t> </a:t>
                      </a:r>
                      <a:r>
                        <a:rPr lang="en-US" baseline="0" dirty="0" err="1" smtClean="0"/>
                        <a:t>mang</a:t>
                      </a:r>
                      <a:r>
                        <a:rPr lang="en-US" baseline="0" dirty="0" smtClean="0"/>
                        <a:t> </a:t>
                      </a:r>
                      <a:r>
                        <a:rPr lang="en-US" baseline="0" dirty="0" err="1" smtClean="0"/>
                        <a:t>theo</a:t>
                      </a:r>
                      <a:r>
                        <a:rPr lang="en-US" baseline="0" dirty="0" smtClean="0"/>
                        <a:t> </a:t>
                      </a:r>
                      <a:r>
                        <a:rPr lang="en-US" baseline="0" dirty="0" err="1" smtClean="0"/>
                        <a:t>đầy</a:t>
                      </a:r>
                      <a:r>
                        <a:rPr lang="en-US" baseline="0" dirty="0" smtClean="0"/>
                        <a:t> </a:t>
                      </a:r>
                      <a:r>
                        <a:rPr lang="en-US" baseline="0" dirty="0" err="1" smtClean="0"/>
                        <a:t>đủ</a:t>
                      </a:r>
                      <a:r>
                        <a:rPr lang="en-US" baseline="0" dirty="0" smtClean="0"/>
                        <a:t> history </a:t>
                      </a:r>
                      <a:r>
                        <a:rPr lang="en-US" baseline="0" dirty="0" err="1" smtClean="0"/>
                        <a:t>và</a:t>
                      </a:r>
                      <a:r>
                        <a:rPr lang="en-US" baseline="0" dirty="0" smtClean="0"/>
                        <a:t> meta-data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trước</a:t>
                      </a:r>
                      <a:r>
                        <a:rPr lang="en-US" baseline="0" dirty="0" smtClean="0"/>
                        <a:t> </a:t>
                      </a:r>
                      <a:r>
                        <a:rPr lang="en-US" baseline="0" dirty="0" err="1" smtClean="0"/>
                        <a:t>đó</a:t>
                      </a:r>
                      <a:endParaRPr lang="en-US" dirty="0"/>
                    </a:p>
                  </a:txBody>
                  <a:tcPr/>
                </a:tc>
                <a:tc>
                  <a:txBody>
                    <a:bodyPr/>
                    <a:lstStyle/>
                    <a:p>
                      <a:r>
                        <a:rPr lang="en-US" dirty="0" err="1" smtClean="0"/>
                        <a:t>Tập</a:t>
                      </a:r>
                      <a:r>
                        <a:rPr lang="en-US" dirty="0" smtClean="0"/>
                        <a:t> tin </a:t>
                      </a:r>
                      <a:r>
                        <a:rPr lang="en-US" dirty="0" err="1" smtClean="0"/>
                        <a:t>bị</a:t>
                      </a:r>
                      <a:r>
                        <a:rPr lang="en-US" baseline="0" dirty="0" smtClean="0"/>
                        <a:t> </a:t>
                      </a:r>
                      <a:r>
                        <a:rPr lang="en-US" baseline="0" dirty="0" err="1" smtClean="0"/>
                        <a:t>đổi</a:t>
                      </a:r>
                      <a:r>
                        <a:rPr lang="en-US" baseline="0" dirty="0" smtClean="0"/>
                        <a:t> </a:t>
                      </a:r>
                      <a:r>
                        <a:rPr lang="en-US" baseline="0" dirty="0" err="1" smtClean="0"/>
                        <a:t>tên</a:t>
                      </a:r>
                      <a:r>
                        <a:rPr lang="en-US" baseline="0" dirty="0" smtClean="0"/>
                        <a:t> </a:t>
                      </a:r>
                      <a:r>
                        <a:rPr lang="en-US" baseline="0" dirty="0" err="1" smtClean="0"/>
                        <a:t>hoặc</a:t>
                      </a:r>
                      <a:r>
                        <a:rPr lang="en-US" baseline="0" dirty="0" smtClean="0"/>
                        <a:t> di </a:t>
                      </a:r>
                      <a:r>
                        <a:rPr lang="en-US" baseline="0" dirty="0" err="1" smtClean="0"/>
                        <a:t>chuyển</a:t>
                      </a:r>
                      <a:r>
                        <a:rPr lang="en-US" baseline="0" dirty="0" smtClean="0"/>
                        <a:t> </a:t>
                      </a:r>
                      <a:r>
                        <a:rPr lang="en-US" baseline="0" dirty="0" err="1" smtClean="0"/>
                        <a:t>sẽ</a:t>
                      </a:r>
                      <a:r>
                        <a:rPr lang="en-US" baseline="0" dirty="0" smtClean="0"/>
                        <a:t> </a:t>
                      </a:r>
                      <a:r>
                        <a:rPr lang="en-US" baseline="0" dirty="0" err="1" smtClean="0"/>
                        <a:t>mất</a:t>
                      </a:r>
                      <a:r>
                        <a:rPr lang="en-US" baseline="0" dirty="0" smtClean="0"/>
                        <a:t> history </a:t>
                      </a:r>
                      <a:r>
                        <a:rPr lang="en-US" baseline="0" dirty="0" err="1" smtClean="0"/>
                        <a:t>trước</a:t>
                      </a:r>
                      <a:r>
                        <a:rPr lang="en-US" baseline="0" dirty="0" smtClean="0"/>
                        <a:t> </a:t>
                      </a:r>
                      <a:r>
                        <a:rPr lang="en-US" baseline="0" dirty="0" err="1" smtClean="0"/>
                        <a:t>đó</a:t>
                      </a:r>
                      <a:endParaRPr lang="en-US" dirty="0"/>
                    </a:p>
                  </a:txBody>
                  <a:tcPr/>
                </a:tc>
                <a:tc>
                  <a:txBody>
                    <a:bodyPr/>
                    <a:lstStyle/>
                    <a:p>
                      <a:r>
                        <a:rPr lang="en-US" dirty="0" smtClean="0"/>
                        <a:t>Commit</a:t>
                      </a:r>
                      <a:r>
                        <a:rPr lang="en-US" baseline="0" dirty="0" smtClean="0"/>
                        <a:t> </a:t>
                      </a:r>
                      <a:r>
                        <a:rPr lang="en-US" baseline="0" dirty="0" err="1" smtClean="0"/>
                        <a:t>hoặc</a:t>
                      </a:r>
                      <a:r>
                        <a:rPr lang="en-US" baseline="0" dirty="0" smtClean="0"/>
                        <a:t> update </a:t>
                      </a:r>
                      <a:r>
                        <a:rPr lang="en-US" baseline="0" dirty="0" err="1" smtClean="0"/>
                        <a:t>trưc</a:t>
                      </a:r>
                      <a:r>
                        <a:rPr lang="en-US" baseline="0" dirty="0" smtClean="0"/>
                        <a:t> </a:t>
                      </a:r>
                      <a:r>
                        <a:rPr lang="en-US" baseline="0" dirty="0" err="1" smtClean="0"/>
                        <a:t>tiếp</a:t>
                      </a:r>
                      <a:r>
                        <a:rPr lang="en-US" baseline="0" dirty="0" smtClean="0"/>
                        <a:t> </a:t>
                      </a:r>
                      <a:r>
                        <a:rPr lang="en-US" baseline="0" dirty="0" err="1" smtClean="0"/>
                        <a:t>từ</a:t>
                      </a:r>
                      <a:r>
                        <a:rPr lang="en-US" baseline="0" dirty="0" smtClean="0"/>
                        <a:t> </a:t>
                      </a:r>
                      <a:r>
                        <a:rPr lang="en-US" baseline="0" dirty="0" err="1" smtClean="0"/>
                        <a:t>máy</a:t>
                      </a:r>
                      <a:r>
                        <a:rPr lang="en-US" baseline="0" dirty="0" smtClean="0"/>
                        <a:t> </a:t>
                      </a:r>
                      <a:r>
                        <a:rPr lang="en-US" baseline="0" dirty="0" err="1" smtClean="0"/>
                        <a:t>của</a:t>
                      </a:r>
                      <a:r>
                        <a:rPr lang="en-US" baseline="0" dirty="0" smtClean="0"/>
                        <a:t> </a:t>
                      </a:r>
                      <a:r>
                        <a:rPr lang="en-US" baseline="0" dirty="0" err="1" smtClean="0"/>
                        <a:t>họ</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thông</a:t>
                      </a:r>
                      <a:r>
                        <a:rPr lang="en-US" baseline="0" dirty="0" smtClean="0"/>
                        <a:t> qua repository </a:t>
                      </a:r>
                      <a:r>
                        <a:rPr lang="en-US" baseline="0" dirty="0" err="1" smtClean="0"/>
                        <a:t>gốc</a:t>
                      </a:r>
                      <a:r>
                        <a:rPr lang="en-US" baseline="0" dirty="0" smtClean="0"/>
                        <a:t> </a:t>
                      </a:r>
                      <a:r>
                        <a:rPr lang="en-US" baseline="0" dirty="0" err="1" smtClean="0"/>
                        <a:t>trên</a:t>
                      </a:r>
                      <a:r>
                        <a:rPr lang="en-US" baseline="0" dirty="0" smtClean="0"/>
                        <a:t> server </a:t>
                      </a:r>
                      <a:r>
                        <a:rPr lang="en-US" baseline="0" dirty="0" err="1" smtClean="0"/>
                        <a:t>và</a:t>
                      </a:r>
                      <a:r>
                        <a:rPr lang="en-US" baseline="0" dirty="0" smtClean="0"/>
                        <a:t> </a:t>
                      </a:r>
                      <a:r>
                        <a:rPr lang="en-US" baseline="0" dirty="0" err="1" smtClean="0"/>
                        <a:t>mang</a:t>
                      </a:r>
                      <a:r>
                        <a:rPr lang="en-US" baseline="0" dirty="0" smtClean="0"/>
                        <a:t> </a:t>
                      </a:r>
                      <a:r>
                        <a:rPr lang="en-US" baseline="0" dirty="0" err="1" smtClean="0"/>
                        <a:t>theo</a:t>
                      </a:r>
                      <a:r>
                        <a:rPr lang="en-US" baseline="0" dirty="0" smtClean="0"/>
                        <a:t> </a:t>
                      </a:r>
                      <a:r>
                        <a:rPr lang="en-US" baseline="0" dirty="0" err="1" smtClean="0"/>
                        <a:t>cả</a:t>
                      </a:r>
                      <a:r>
                        <a:rPr lang="en-US" baseline="0" dirty="0" smtClean="0"/>
                        <a:t> history</a:t>
                      </a:r>
                    </a:p>
                    <a:p>
                      <a:endParaRPr lang="en-US"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dirty="0"/>
              <a:t>3</a:t>
            </a:r>
            <a:r>
              <a:rPr lang="en-US" sz="4000" b="1" smtClean="0"/>
              <a:t>. </a:t>
            </a:r>
            <a:r>
              <a:rPr lang="en-US" sz="4000" b="1" dirty="0" err="1" smtClean="0"/>
              <a:t>Sự</a:t>
            </a:r>
            <a:r>
              <a:rPr lang="en-US" sz="4000" b="1" dirty="0" smtClean="0"/>
              <a:t> </a:t>
            </a:r>
            <a:r>
              <a:rPr lang="en-US" sz="4000" b="1" dirty="0" err="1" smtClean="0"/>
              <a:t>khác</a:t>
            </a:r>
            <a:r>
              <a:rPr lang="en-US" sz="4000" b="1" dirty="0" smtClean="0"/>
              <a:t> </a:t>
            </a:r>
            <a:r>
              <a:rPr lang="en-US" sz="4000" b="1" dirty="0" err="1" smtClean="0"/>
              <a:t>biệt</a:t>
            </a:r>
            <a:r>
              <a:rPr lang="en-US" sz="4000" b="1" dirty="0" smtClean="0"/>
              <a:t> </a:t>
            </a:r>
            <a:r>
              <a:rPr lang="en-US" sz="4000" b="1" dirty="0" err="1" smtClean="0"/>
              <a:t>giữa</a:t>
            </a:r>
            <a:r>
              <a:rPr lang="en-US" sz="4000" b="1" dirty="0" smtClean="0"/>
              <a:t> Subversion </a:t>
            </a:r>
            <a:r>
              <a:rPr lang="en-US" sz="4000" b="1" err="1" smtClean="0"/>
              <a:t>và</a:t>
            </a:r>
            <a:r>
              <a:rPr lang="en-US" sz="4000" b="1" smtClean="0"/>
              <a:t> các </a:t>
            </a:r>
            <a:r>
              <a:rPr lang="en-US" sz="4000" b="1"/>
              <a:t>VCS</a:t>
            </a:r>
            <a:r>
              <a:rPr lang="en-US" sz="4000" b="1" smtClean="0"/>
              <a:t> khác</a:t>
            </a:r>
            <a:endParaRPr lang="en-US" sz="4000" b="1" dirty="0" smtClean="0"/>
          </a:p>
        </p:txBody>
      </p:sp>
    </p:spTree>
    <p:extLst>
      <p:ext uri="{BB962C8B-B14F-4D97-AF65-F5344CB8AC3E}">
        <p14:creationId xmlns:p14="http://schemas.microsoft.com/office/powerpoint/2010/main" val="530527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a:t>3. Sự khác biệt giữa Subversion và các VCS khác</a:t>
            </a:r>
            <a:endParaRPr lang="en-US" sz="4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85338153"/>
              </p:ext>
            </p:extLst>
          </p:nvPr>
        </p:nvGraphicFramePr>
        <p:xfrm>
          <a:off x="605726" y="879895"/>
          <a:ext cx="10515600" cy="562262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1449237">
                <a:tc>
                  <a:txBody>
                    <a:bodyPr/>
                    <a:lstStyle/>
                    <a:p>
                      <a:r>
                        <a:rPr lang="en-US"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đẩy</a:t>
                      </a:r>
                      <a:r>
                        <a:rPr lang="en-US" baseline="0" dirty="0" smtClean="0"/>
                        <a:t> </a:t>
                      </a:r>
                      <a:r>
                        <a:rPr lang="en-US" baseline="0" dirty="0" err="1" smtClean="0"/>
                        <a:t>bất</a:t>
                      </a:r>
                      <a:r>
                        <a:rPr lang="en-US" baseline="0" dirty="0" smtClean="0"/>
                        <a:t> </a:t>
                      </a:r>
                      <a:r>
                        <a:rPr lang="en-US" baseline="0" dirty="0" err="1" smtClean="0"/>
                        <a:t>cứ</a:t>
                      </a:r>
                      <a:r>
                        <a:rPr lang="en-US" baseline="0" dirty="0" smtClean="0"/>
                        <a:t> </a:t>
                      </a:r>
                      <a:r>
                        <a:rPr lang="en-US" baseline="0" dirty="0" err="1" smtClean="0"/>
                        <a:t>những</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mới</a:t>
                      </a:r>
                      <a:r>
                        <a:rPr lang="en-US" baseline="0" dirty="0" smtClean="0"/>
                        <a:t> </a:t>
                      </a:r>
                      <a:r>
                        <a:rPr lang="en-US" baseline="0" dirty="0" err="1" smtClean="0"/>
                        <a:t>lên</a:t>
                      </a:r>
                      <a:r>
                        <a:rPr lang="en-US" baseline="0" dirty="0" smtClean="0"/>
                        <a:t> repository cha.</a:t>
                      </a:r>
                      <a:endParaRPr lang="en-US" dirty="0"/>
                    </a:p>
                  </a:txBody>
                  <a:tcPr/>
                </a:tc>
                <a:tc>
                  <a:txBody>
                    <a:bodyPr/>
                    <a:lstStyle/>
                    <a:p>
                      <a:r>
                        <a:rPr lang="en-US"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đẩy</a:t>
                      </a:r>
                      <a:r>
                        <a:rPr lang="en-US" baseline="0" dirty="0" smtClean="0"/>
                        <a:t> </a:t>
                      </a:r>
                      <a:r>
                        <a:rPr lang="en-US" baseline="0" dirty="0" err="1" smtClean="0"/>
                        <a:t>những</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mới</a:t>
                      </a:r>
                      <a:r>
                        <a:rPr lang="en-US" baseline="0" dirty="0" smtClean="0"/>
                        <a:t> </a:t>
                      </a:r>
                      <a:r>
                        <a:rPr lang="en-US" baseline="0" dirty="0" err="1" smtClean="0"/>
                        <a:t>lên</a:t>
                      </a:r>
                      <a:r>
                        <a:rPr lang="en-US" baseline="0" dirty="0" smtClean="0"/>
                        <a:t> Repository con </a:t>
                      </a:r>
                      <a:r>
                        <a:rPr lang="en-US" baseline="0" dirty="0" err="1" smtClean="0"/>
                        <a:t>của</a:t>
                      </a:r>
                      <a:r>
                        <a:rPr lang="en-US" baseline="0" dirty="0" smtClean="0"/>
                        <a:t> </a:t>
                      </a:r>
                      <a:r>
                        <a:rPr lang="en-US" baseline="0" dirty="0" err="1" smtClean="0"/>
                        <a:t>nó</a:t>
                      </a:r>
                      <a:r>
                        <a:rPr lang="en-US" baseline="0" dirty="0" smtClean="0"/>
                        <a:t>.</a:t>
                      </a:r>
                      <a:endParaRPr lang="en-US" dirty="0"/>
                    </a:p>
                  </a:txBody>
                  <a:tcPr/>
                </a:tc>
                <a:tc>
                  <a:txBody>
                    <a:bodyPr/>
                    <a:lstStyle/>
                    <a:p>
                      <a:r>
                        <a:rPr lang="en-US" dirty="0" err="1" smtClean="0"/>
                        <a:t>Tất</a:t>
                      </a:r>
                      <a:r>
                        <a:rPr lang="en-US" baseline="0" dirty="0" smtClean="0"/>
                        <a:t> </a:t>
                      </a:r>
                      <a:r>
                        <a:rPr lang="en-US" baseline="0" dirty="0" err="1" smtClean="0"/>
                        <a:t>cả</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mới</a:t>
                      </a:r>
                      <a:r>
                        <a:rPr lang="en-US" baseline="0" dirty="0" smtClean="0"/>
                        <a:t> </a:t>
                      </a:r>
                      <a:r>
                        <a:rPr lang="en-US" baseline="0" dirty="0" err="1" smtClean="0"/>
                        <a:t>Git</a:t>
                      </a:r>
                      <a:r>
                        <a:rPr lang="en-US" baseline="0" dirty="0" smtClean="0"/>
                        <a:t> </a:t>
                      </a:r>
                      <a:r>
                        <a:rPr lang="en-US" baseline="0" dirty="0" err="1" smtClean="0"/>
                        <a:t>đều</a:t>
                      </a:r>
                      <a:r>
                        <a:rPr lang="en-US" baseline="0" dirty="0" smtClean="0"/>
                        <a:t> ở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của</a:t>
                      </a:r>
                      <a:r>
                        <a:rPr lang="en-US" baseline="0" dirty="0" smtClean="0"/>
                        <a:t> local, local repository.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đưa</a:t>
                      </a:r>
                      <a:r>
                        <a:rPr lang="en-US" baseline="0" dirty="0" smtClean="0"/>
                        <a:t> </a:t>
                      </a:r>
                      <a:r>
                        <a:rPr lang="en-US" baseline="0" dirty="0" err="1" smtClean="0"/>
                        <a:t>những</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push </a:t>
                      </a:r>
                      <a:r>
                        <a:rPr lang="en-US" baseline="0" dirty="0" err="1" smtClean="0"/>
                        <a:t>lên</a:t>
                      </a:r>
                      <a:r>
                        <a:rPr lang="en-US" baseline="0" dirty="0" smtClean="0"/>
                        <a:t> server </a:t>
                      </a:r>
                      <a:r>
                        <a:rPr lang="en-US" baseline="0" dirty="0" err="1" smtClean="0"/>
                        <a:t>nếu</a:t>
                      </a:r>
                      <a:r>
                        <a:rPr lang="en-US" baseline="0" dirty="0" smtClean="0"/>
                        <a:t> </a:t>
                      </a:r>
                      <a:r>
                        <a:rPr lang="en-US" baseline="0" dirty="0" err="1" smtClean="0"/>
                        <a:t>muốn</a:t>
                      </a:r>
                      <a:r>
                        <a:rPr lang="en-US" baseline="0" dirty="0" smtClean="0"/>
                        <a:t>.</a:t>
                      </a:r>
                      <a:endParaRPr lang="en-US" dirty="0"/>
                    </a:p>
                  </a:txBody>
                  <a:tcPr/>
                </a:tc>
                <a:extLst>
                  <a:ext uri="{0D108BD9-81ED-4DB2-BD59-A6C34878D82A}">
                    <a16:rowId xmlns:a16="http://schemas.microsoft.com/office/drawing/2014/main" val="10000"/>
                  </a:ext>
                </a:extLst>
              </a:tr>
              <a:tr h="1341397">
                <a:tc>
                  <a:txBody>
                    <a:bodyPr/>
                    <a:lstStyle/>
                    <a:p>
                      <a:r>
                        <a:rPr lang="en-US" dirty="0" err="1" smtClean="0"/>
                        <a:t>Sử</a:t>
                      </a:r>
                      <a:r>
                        <a:rPr lang="en-US" baseline="0" dirty="0" smtClean="0"/>
                        <a:t> </a:t>
                      </a:r>
                      <a:r>
                        <a:rPr lang="en-US" baseline="0" dirty="0" err="1" smtClean="0"/>
                        <a:t>dụng</a:t>
                      </a:r>
                      <a:r>
                        <a:rPr lang="en-US" baseline="0" dirty="0" smtClean="0"/>
                        <a:t> SS,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còn</a:t>
                      </a:r>
                      <a:r>
                        <a:rPr lang="en-US" baseline="0" dirty="0" smtClean="0"/>
                        <a:t> </a:t>
                      </a:r>
                      <a:r>
                        <a:rPr lang="en-US" baseline="0" dirty="0" err="1" smtClean="0"/>
                        <a:t>bổ</a:t>
                      </a:r>
                      <a:r>
                        <a:rPr lang="en-US" baseline="0" dirty="0" smtClean="0"/>
                        <a:t> sung WebDAV </a:t>
                      </a:r>
                      <a:r>
                        <a:rPr lang="en-US" baseline="0" dirty="0" err="1" smtClean="0"/>
                        <a:t>DeltaV</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HTTP </a:t>
                      </a:r>
                      <a:r>
                        <a:rPr lang="en-US" baseline="0" dirty="0" err="1" smtClean="0"/>
                        <a:t>và</a:t>
                      </a:r>
                      <a:r>
                        <a:rPr lang="en-US" baseline="0" dirty="0" smtClean="0"/>
                        <a:t> HTTPS </a:t>
                      </a:r>
                      <a:r>
                        <a:rPr lang="en-US" baseline="0" dirty="0" err="1" smtClean="0"/>
                        <a:t>cung</a:t>
                      </a:r>
                      <a:r>
                        <a:rPr lang="en-US" baseline="0" dirty="0" smtClean="0"/>
                        <a:t> </a:t>
                      </a:r>
                      <a:r>
                        <a:rPr lang="en-US" baseline="0" dirty="0" err="1" smtClean="0"/>
                        <a:t>ấp</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một</a:t>
                      </a:r>
                      <a:r>
                        <a:rPr lang="en-US" baseline="0" dirty="0" smtClean="0"/>
                        <a:t> </a:t>
                      </a:r>
                      <a:r>
                        <a:rPr lang="en-US" baseline="0" dirty="0" err="1" smtClean="0"/>
                        <a:t>tùy</a:t>
                      </a:r>
                      <a:r>
                        <a:rPr lang="en-US" baseline="0" dirty="0" smtClean="0"/>
                        <a:t> </a:t>
                      </a:r>
                      <a:r>
                        <a:rPr lang="en-US" baseline="0" dirty="0" err="1" smtClean="0"/>
                        <a:t>chọn</a:t>
                      </a:r>
                      <a:r>
                        <a:rPr lang="en-US" baseline="0" dirty="0" smtClean="0"/>
                        <a:t> </a:t>
                      </a:r>
                      <a:r>
                        <a:rPr lang="en-US" baseline="0" dirty="0" err="1" smtClean="0"/>
                        <a:t>để</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SVN qua web. </a:t>
                      </a:r>
                      <a:endParaRPr lang="en-US" dirty="0"/>
                    </a:p>
                  </a:txBody>
                  <a:tcPr/>
                </a:tc>
                <a:tc>
                  <a:txBody>
                    <a:bodyPr/>
                    <a:lstStyle/>
                    <a:p>
                      <a:r>
                        <a:rPr lang="en-US" dirty="0" err="1" smtClean="0"/>
                        <a:t>Sử</a:t>
                      </a:r>
                      <a:r>
                        <a:rPr lang="en-US" baseline="0" dirty="0" smtClean="0"/>
                        <a:t> </a:t>
                      </a:r>
                      <a:r>
                        <a:rPr lang="en-US" baseline="0" dirty="0" err="1" smtClean="0"/>
                        <a:t>dụng</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SSH </a:t>
                      </a:r>
                      <a:r>
                        <a:rPr lang="en-US" baseline="0" dirty="0" err="1" smtClean="0"/>
                        <a:t>để</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a:t>
                      </a:r>
                      <a:endParaRPr lang="en-US" dirty="0"/>
                    </a:p>
                  </a:txBody>
                  <a:tcPr/>
                </a:tc>
                <a:tc>
                  <a:txBody>
                    <a:bodyPr/>
                    <a:lstStyle/>
                    <a:p>
                      <a:r>
                        <a:rPr lang="en-US" dirty="0" err="1" smtClean="0"/>
                        <a:t>Sử</a:t>
                      </a:r>
                      <a:r>
                        <a:rPr lang="en-US" baseline="0" dirty="0" smtClean="0"/>
                        <a:t> </a:t>
                      </a:r>
                      <a:r>
                        <a:rPr lang="en-US" baseline="0" dirty="0" err="1" smtClean="0"/>
                        <a:t>dụng</a:t>
                      </a:r>
                      <a:r>
                        <a:rPr lang="en-US" baseline="0" dirty="0" smtClean="0"/>
                        <a:t> SSH </a:t>
                      </a:r>
                      <a:r>
                        <a:rPr lang="en-US" baseline="0" dirty="0" err="1" smtClean="0"/>
                        <a:t>để</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a:t>
                      </a:r>
                    </a:p>
                    <a:p>
                      <a:endParaRPr lang="en-US" dirty="0"/>
                    </a:p>
                  </a:txBody>
                  <a:tcPr/>
                </a:tc>
                <a:extLst>
                  <a:ext uri="{0D108BD9-81ED-4DB2-BD59-A6C34878D82A}">
                    <a16:rowId xmlns:a16="http://schemas.microsoft.com/office/drawing/2014/main" val="10001"/>
                  </a:ext>
                </a:extLst>
              </a:tr>
              <a:tr h="798735">
                <a:tc>
                  <a:txBody>
                    <a:bodyPr/>
                    <a:lstStyle/>
                    <a:p>
                      <a:r>
                        <a:rPr lang="en-US" dirty="0" err="1" smtClean="0"/>
                        <a:t>Làm</a:t>
                      </a:r>
                      <a:r>
                        <a:rPr lang="en-US" baseline="0" dirty="0" smtClean="0"/>
                        <a:t> </a:t>
                      </a:r>
                      <a:r>
                        <a:rPr lang="en-US" baseline="0" dirty="0" err="1" smtClean="0"/>
                        <a:t>việc</a:t>
                      </a:r>
                      <a:r>
                        <a:rPr lang="en-US" baseline="0" dirty="0" smtClean="0"/>
                        <a:t> </a:t>
                      </a:r>
                      <a:r>
                        <a:rPr lang="en-US" baseline="0" dirty="0" err="1" smtClean="0"/>
                        <a:t>trong</a:t>
                      </a:r>
                      <a:r>
                        <a:rPr lang="en-US" baseline="0" dirty="0" smtClean="0"/>
                        <a:t> </a:t>
                      </a:r>
                      <a:r>
                        <a:rPr lang="en-US" baseline="0" dirty="0" err="1" smtClean="0"/>
                        <a:t>mạng</a:t>
                      </a:r>
                      <a:r>
                        <a:rPr lang="en-US" baseline="0" dirty="0" smtClean="0"/>
                        <a:t> LAN hay Internet.</a:t>
                      </a:r>
                      <a:endParaRPr lang="en-US" dirty="0"/>
                    </a:p>
                  </a:txBody>
                  <a:tcPr/>
                </a:tc>
                <a:tc>
                  <a:txBody>
                    <a:bodyPr/>
                    <a:lstStyle/>
                    <a:p>
                      <a:r>
                        <a:rPr lang="en-US" dirty="0" err="1" smtClean="0"/>
                        <a:t>Làm</a:t>
                      </a:r>
                      <a:r>
                        <a:rPr lang="en-US" baseline="0" dirty="0" smtClean="0"/>
                        <a:t> </a:t>
                      </a:r>
                      <a:r>
                        <a:rPr lang="en-US" baseline="0" dirty="0" err="1" smtClean="0"/>
                        <a:t>việc</a:t>
                      </a:r>
                      <a:r>
                        <a:rPr lang="en-US" baseline="0" dirty="0" smtClean="0"/>
                        <a:t> </a:t>
                      </a:r>
                      <a:r>
                        <a:rPr lang="en-US" baseline="0" dirty="0" err="1" smtClean="0"/>
                        <a:t>trong</a:t>
                      </a:r>
                      <a:r>
                        <a:rPr lang="en-US" baseline="0" dirty="0" smtClean="0"/>
                        <a:t> </a:t>
                      </a:r>
                      <a:r>
                        <a:rPr lang="en-US" baseline="0" dirty="0" err="1" smtClean="0"/>
                        <a:t>mạng</a:t>
                      </a:r>
                      <a:r>
                        <a:rPr lang="en-US" baseline="0" dirty="0" smtClean="0"/>
                        <a:t> LAN hay Internet. </a:t>
                      </a:r>
                      <a:endParaRPr lang="en-US" dirty="0"/>
                    </a:p>
                  </a:txBody>
                  <a:tcPr/>
                </a:tc>
                <a:tc>
                  <a:txBody>
                    <a:bodyPr/>
                    <a:lstStyle/>
                    <a:p>
                      <a:r>
                        <a:rPr lang="en-US" dirty="0" err="1" smtClean="0"/>
                        <a:t>Làm</a:t>
                      </a:r>
                      <a:r>
                        <a:rPr lang="en-US" baseline="0" dirty="0" smtClean="0"/>
                        <a:t> </a:t>
                      </a:r>
                      <a:r>
                        <a:rPr lang="en-US" baseline="0" dirty="0" err="1" smtClean="0"/>
                        <a:t>việc</a:t>
                      </a:r>
                      <a:r>
                        <a:rPr lang="en-US" baseline="0" dirty="0" smtClean="0"/>
                        <a:t> </a:t>
                      </a:r>
                      <a:r>
                        <a:rPr lang="en-US" baseline="0" dirty="0" err="1" smtClean="0"/>
                        <a:t>trong</a:t>
                      </a:r>
                      <a:r>
                        <a:rPr lang="en-US" baseline="0" dirty="0" smtClean="0"/>
                        <a:t> </a:t>
                      </a:r>
                      <a:r>
                        <a:rPr lang="en-US" baseline="0" dirty="0" err="1" smtClean="0"/>
                        <a:t>mạng</a:t>
                      </a:r>
                      <a:r>
                        <a:rPr lang="en-US" baseline="0" dirty="0" smtClean="0"/>
                        <a:t> LAN hay Internet.</a:t>
                      </a:r>
                      <a:endParaRPr lang="en-US" dirty="0"/>
                    </a:p>
                  </a:txBody>
                  <a:tcPr/>
                </a:tc>
                <a:extLst>
                  <a:ext uri="{0D108BD9-81ED-4DB2-BD59-A6C34878D82A}">
                    <a16:rowId xmlns:a16="http://schemas.microsoft.com/office/drawing/2014/main" val="10002"/>
                  </a:ext>
                </a:extLst>
              </a:tr>
              <a:tr h="1341397">
                <a:tc>
                  <a:txBody>
                    <a:bodyPr/>
                    <a:lstStyle/>
                    <a:p>
                      <a:r>
                        <a:rPr lang="en-US" dirty="0" err="1" smtClean="0"/>
                        <a:t>Nếu</a:t>
                      </a:r>
                      <a:r>
                        <a:rPr lang="en-US" baseline="0" dirty="0" smtClean="0"/>
                        <a:t> server down </a:t>
                      </a:r>
                      <a:r>
                        <a:rPr lang="en-US" baseline="0" dirty="0" err="1" smtClean="0"/>
                        <a:t>thì</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khác</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update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server -&gt;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offline </a:t>
                      </a:r>
                      <a:r>
                        <a:rPr lang="en-US" baseline="0" dirty="0" err="1" smtClean="0"/>
                        <a:t>không</a:t>
                      </a:r>
                      <a:r>
                        <a:rPr lang="en-US" baseline="0" dirty="0" smtClean="0"/>
                        <a:t> </a:t>
                      </a:r>
                      <a:r>
                        <a:rPr lang="en-US" baseline="0" dirty="0" err="1" smtClean="0"/>
                        <a:t>cao</a:t>
                      </a:r>
                      <a:r>
                        <a:rPr lang="en-US" baseline="0" dirty="0" smtClean="0"/>
                        <a:t>.</a:t>
                      </a:r>
                      <a:endParaRPr lang="en-US" dirty="0"/>
                    </a:p>
                  </a:txBody>
                  <a:tcPr/>
                </a:tc>
                <a:tc>
                  <a:txBody>
                    <a:bodyPr/>
                    <a:lstStyle/>
                    <a:p>
                      <a:r>
                        <a:rPr lang="en-US" dirty="0" err="1" smtClean="0"/>
                        <a:t>Nếu</a:t>
                      </a:r>
                      <a:r>
                        <a:rPr lang="en-US" baseline="0" dirty="0" smtClean="0"/>
                        <a:t> server down </a:t>
                      </a:r>
                      <a:r>
                        <a:rPr lang="en-US" baseline="0" dirty="0" err="1" smtClean="0"/>
                        <a:t>thì</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khác</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update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server -&gt;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offline </a:t>
                      </a:r>
                      <a:r>
                        <a:rPr lang="en-US" baseline="0" dirty="0" err="1" smtClean="0"/>
                        <a:t>không</a:t>
                      </a:r>
                      <a:r>
                        <a:rPr lang="en-US" baseline="0" dirty="0" smtClean="0"/>
                        <a:t> </a:t>
                      </a:r>
                      <a:r>
                        <a:rPr lang="en-US" baseline="0" dirty="0" err="1" smtClean="0"/>
                        <a:t>cao</a:t>
                      </a:r>
                      <a:r>
                        <a:rPr lang="en-US" baseline="0" dirty="0" smtClean="0"/>
                        <a:t>.</a:t>
                      </a:r>
                      <a:endParaRPr lang="en-US" dirty="0"/>
                    </a:p>
                  </a:txBody>
                  <a:tcPr/>
                </a:tc>
                <a:tc>
                  <a:txBody>
                    <a:bodyPr/>
                    <a:lstStyle/>
                    <a:p>
                      <a:r>
                        <a:rPr lang="en-US"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offline ( server down), </a:t>
                      </a:r>
                      <a:r>
                        <a:rPr lang="en-US" baseline="0" dirty="0" err="1" smtClean="0"/>
                        <a:t>vì</a:t>
                      </a:r>
                      <a:r>
                        <a:rPr lang="en-US" baseline="0" dirty="0" smtClean="0"/>
                        <a:t> </a:t>
                      </a:r>
                      <a:r>
                        <a:rPr lang="en-US" baseline="0" dirty="0" err="1" smtClean="0"/>
                        <a:t>mỗi</a:t>
                      </a:r>
                      <a:r>
                        <a:rPr lang="en-US" baseline="0" dirty="0" smtClean="0"/>
                        <a:t> </a:t>
                      </a:r>
                      <a:r>
                        <a:rPr lang="en-US" baseline="0" dirty="0" err="1" smtClean="0"/>
                        <a:t>bản</a:t>
                      </a:r>
                      <a:r>
                        <a:rPr lang="en-US" baseline="0" dirty="0" smtClean="0"/>
                        <a:t> copy </a:t>
                      </a:r>
                      <a:r>
                        <a:rPr lang="en-US" baseline="0" dirty="0" err="1" smtClean="0"/>
                        <a:t>của</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đều</a:t>
                      </a:r>
                      <a:r>
                        <a:rPr lang="en-US" baseline="0" dirty="0" smtClean="0"/>
                        <a:t>  </a:t>
                      </a:r>
                      <a:r>
                        <a:rPr lang="en-US" baseline="0" dirty="0" err="1" smtClean="0"/>
                        <a:t>là</a:t>
                      </a:r>
                      <a:r>
                        <a:rPr lang="en-US" baseline="0" dirty="0" smtClean="0"/>
                        <a:t> full copy </a:t>
                      </a:r>
                      <a:r>
                        <a:rPr lang="en-US" baseline="0" dirty="0" err="1" smtClean="0"/>
                        <a:t>từ</a:t>
                      </a:r>
                      <a:r>
                        <a:rPr lang="en-US" baseline="0" dirty="0" smtClean="0"/>
                        <a:t> repository </a:t>
                      </a:r>
                      <a:r>
                        <a:rPr lang="en-US" baseline="0" dirty="0" err="1" smtClean="0"/>
                        <a:t>gốc</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(update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server) </a:t>
                      </a:r>
                      <a:endParaRPr lang="en-US" dirty="0"/>
                    </a:p>
                  </a:txBody>
                  <a:tcPr/>
                </a:tc>
                <a:extLst>
                  <a:ext uri="{0D108BD9-81ED-4DB2-BD59-A6C34878D82A}">
                    <a16:rowId xmlns:a16="http://schemas.microsoft.com/office/drawing/2014/main" val="10003"/>
                  </a:ext>
                </a:extLst>
              </a:tr>
              <a:tr h="434772">
                <a:tc>
                  <a:txBody>
                    <a:bodyPr/>
                    <a:lstStyle/>
                    <a:p>
                      <a:r>
                        <a:rPr lang="en-US" dirty="0" err="1" smtClean="0"/>
                        <a:t>Thao</a:t>
                      </a:r>
                      <a:r>
                        <a:rPr lang="en-US" dirty="0" smtClean="0"/>
                        <a:t> </a:t>
                      </a:r>
                      <a:r>
                        <a:rPr lang="en-US" dirty="0" err="1" smtClean="0"/>
                        <a:t>tác</a:t>
                      </a:r>
                      <a:r>
                        <a:rPr lang="en-US" baseline="0" dirty="0" smtClean="0"/>
                        <a:t> </a:t>
                      </a:r>
                      <a:r>
                        <a:rPr lang="en-US" baseline="0" dirty="0" err="1" smtClean="0"/>
                        <a:t>trên</a:t>
                      </a:r>
                      <a:r>
                        <a:rPr lang="en-US" baseline="0" dirty="0" smtClean="0"/>
                        <a:t> GUI hay Command</a:t>
                      </a:r>
                      <a:endParaRPr lang="en-US" dirty="0"/>
                    </a:p>
                  </a:txBody>
                  <a:tcPr/>
                </a:tc>
                <a:tc>
                  <a:txBody>
                    <a:bodyPr/>
                    <a:lstStyle/>
                    <a:p>
                      <a:r>
                        <a:rPr lang="en-US" dirty="0" err="1" smtClean="0"/>
                        <a:t>Thao</a:t>
                      </a:r>
                      <a:r>
                        <a:rPr lang="en-US" dirty="0" smtClean="0"/>
                        <a:t> </a:t>
                      </a:r>
                      <a:r>
                        <a:rPr lang="en-US" dirty="0" err="1" smtClean="0"/>
                        <a:t>tác</a:t>
                      </a:r>
                      <a:r>
                        <a:rPr lang="en-US" baseline="0" dirty="0" smtClean="0"/>
                        <a:t> </a:t>
                      </a:r>
                      <a:r>
                        <a:rPr lang="en-US" baseline="0" dirty="0" err="1" smtClean="0"/>
                        <a:t>trên</a:t>
                      </a:r>
                      <a:r>
                        <a:rPr lang="en-US" baseline="0" dirty="0" smtClean="0"/>
                        <a:t> GUI</a:t>
                      </a:r>
                      <a:endParaRPr lang="en-US" dirty="0"/>
                    </a:p>
                  </a:txBody>
                  <a:tcPr/>
                </a:tc>
                <a:tc>
                  <a:txBody>
                    <a:bodyPr/>
                    <a:lstStyle/>
                    <a:p>
                      <a:r>
                        <a:rPr lang="en-US" dirty="0" err="1" smtClean="0"/>
                        <a:t>Thao</a:t>
                      </a:r>
                      <a:r>
                        <a:rPr lang="en-US" dirty="0" smtClean="0"/>
                        <a:t> </a:t>
                      </a:r>
                      <a:r>
                        <a:rPr lang="en-US" dirty="0" err="1" smtClean="0"/>
                        <a:t>tác</a:t>
                      </a:r>
                      <a:r>
                        <a:rPr lang="en-US" baseline="0" dirty="0" smtClean="0"/>
                        <a:t> </a:t>
                      </a:r>
                      <a:r>
                        <a:rPr lang="en-US" baseline="0" dirty="0" err="1" smtClean="0"/>
                        <a:t>trên</a:t>
                      </a:r>
                      <a:r>
                        <a:rPr lang="en-US" baseline="0" dirty="0" smtClean="0"/>
                        <a:t> GUI hay Command</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34450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7682"/>
          </a:xfrm>
          <a:prstGeom prst="rect">
            <a:avLst/>
          </a:prstGeom>
          <a:solidFill>
            <a:srgbClr val="E9E8EE"/>
          </a:solidFill>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377908" cy="1622744"/>
          </a:xfrm>
          <a:prstGeom prst="rect">
            <a:avLst/>
          </a:prstGeom>
        </p:spPr>
      </p:pic>
      <p:sp>
        <p:nvSpPr>
          <p:cNvPr id="4" name="TextBox 3"/>
          <p:cNvSpPr txBox="1"/>
          <p:nvPr/>
        </p:nvSpPr>
        <p:spPr>
          <a:xfrm>
            <a:off x="0" y="2145223"/>
            <a:ext cx="12192000" cy="1015663"/>
          </a:xfrm>
          <a:prstGeom prst="rect">
            <a:avLst/>
          </a:prstGeom>
          <a:solidFill>
            <a:schemeClr val="bg1">
              <a:alpha val="63000"/>
            </a:schemeClr>
          </a:solidFill>
        </p:spPr>
        <p:txBody>
          <a:bodyPr wrap="square" rtlCol="0">
            <a:spAutoFit/>
          </a:bodyPr>
          <a:lstStyle/>
          <a:p>
            <a:pPr algn="ctr"/>
            <a:r>
              <a:rPr lang="en-US" sz="6000" b="1" smtClean="0">
                <a:latin typeface="Arial" panose="020B0604020202020204" pitchFamily="34" charset="0"/>
                <a:cs typeface="Arial" panose="020B0604020202020204" pitchFamily="34" charset="0"/>
              </a:rPr>
              <a:t>1. GIỚI THIỆU VỀ GIT</a:t>
            </a:r>
            <a:endParaRPr lang="en-US" sz="6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3598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TextBox 3"/>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dirty="0" smtClean="0"/>
              <a:t>2.Chức </a:t>
            </a:r>
            <a:r>
              <a:rPr lang="en-US" sz="4000" b="1" dirty="0" err="1" smtClean="0"/>
              <a:t>năng</a:t>
            </a:r>
            <a:r>
              <a:rPr lang="en-US" sz="4000" b="1" dirty="0" smtClean="0"/>
              <a:t> </a:t>
            </a:r>
          </a:p>
        </p:txBody>
      </p:sp>
    </p:spTree>
    <p:extLst>
      <p:ext uri="{BB962C8B-B14F-4D97-AF65-F5344CB8AC3E}">
        <p14:creationId xmlns:p14="http://schemas.microsoft.com/office/powerpoint/2010/main" val="2863522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extBox 3"/>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smtClean="0"/>
              <a:t>2.DEMO </a:t>
            </a:r>
            <a:endParaRPr lang="en-US" sz="4000" b="1" dirty="0" smtClean="0"/>
          </a:p>
        </p:txBody>
      </p:sp>
    </p:spTree>
    <p:extLst>
      <p:ext uri="{BB962C8B-B14F-4D97-AF65-F5344CB8AC3E}">
        <p14:creationId xmlns:p14="http://schemas.microsoft.com/office/powerpoint/2010/main" val="3839798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smtClean="0"/>
              <a:t> Subversion </a:t>
            </a:r>
            <a:r>
              <a:rPr lang="en-US" dirty="0" err="1" smtClean="0"/>
              <a:t>là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hiện</a:t>
            </a:r>
            <a:r>
              <a:rPr lang="en-US" dirty="0" smtClean="0"/>
              <a:t> nay.</a:t>
            </a:r>
          </a:p>
          <a:p>
            <a:pPr>
              <a:buFont typeface="Wingdings" pitchFamily="2" charset="2"/>
              <a:buChar char="Ø"/>
            </a:pPr>
            <a:r>
              <a:rPr lang="en-US" dirty="0" err="1" smtClean="0"/>
              <a:t>Những</a:t>
            </a:r>
            <a:r>
              <a:rPr lang="en-US" dirty="0" smtClean="0"/>
              <a:t> </a:t>
            </a:r>
            <a:r>
              <a:rPr lang="en-US" dirty="0" err="1" smtClean="0"/>
              <a:t>lợi</a:t>
            </a:r>
            <a:r>
              <a:rPr lang="en-US" dirty="0" smtClean="0"/>
              <a:t> </a:t>
            </a:r>
            <a:r>
              <a:rPr lang="en-US" dirty="0" err="1" smtClean="0"/>
              <a:t>ích</a:t>
            </a:r>
            <a:r>
              <a:rPr lang="en-US" dirty="0" smtClean="0"/>
              <a:t> </a:t>
            </a:r>
            <a:r>
              <a:rPr lang="en-US" dirty="0" err="1" smtClean="0"/>
              <a:t>mà</a:t>
            </a:r>
            <a:r>
              <a:rPr lang="en-US" dirty="0" smtClean="0"/>
              <a:t> subversion </a:t>
            </a:r>
            <a:r>
              <a:rPr lang="en-US" dirty="0" err="1" smtClean="0"/>
              <a:t>mang</a:t>
            </a:r>
            <a:r>
              <a:rPr lang="en-US" dirty="0" smtClean="0"/>
              <a:t> </a:t>
            </a:r>
            <a:r>
              <a:rPr lang="en-US" dirty="0" err="1" smtClean="0"/>
              <a:t>lại</a:t>
            </a:r>
            <a:r>
              <a:rPr lang="en-US" dirty="0" smtClean="0"/>
              <a:t> </a:t>
            </a:r>
            <a:r>
              <a:rPr lang="en-US" dirty="0" err="1" smtClean="0"/>
              <a:t>rất</a:t>
            </a:r>
            <a:r>
              <a:rPr lang="en-US" dirty="0" smtClean="0"/>
              <a:t> </a:t>
            </a:r>
            <a:r>
              <a:rPr lang="en-US" dirty="0" err="1" smtClean="0"/>
              <a:t>là</a:t>
            </a:r>
            <a:r>
              <a:rPr lang="en-US" dirty="0" smtClean="0"/>
              <a:t> to </a:t>
            </a:r>
            <a:r>
              <a:rPr lang="en-US" dirty="0" err="1" smtClean="0"/>
              <a:t>lớn</a:t>
            </a:r>
            <a:r>
              <a:rPr lang="en-US" dirty="0" smtClean="0"/>
              <a:t> :</a:t>
            </a:r>
          </a:p>
          <a:p>
            <a:pPr lvl="1"/>
            <a:r>
              <a:rPr lang="en-US" dirty="0" err="1" smtClean="0"/>
              <a:t>Giúp</a:t>
            </a:r>
            <a:r>
              <a:rPr lang="en-US" dirty="0" smtClean="0"/>
              <a:t> </a:t>
            </a:r>
            <a:r>
              <a:rPr lang="en-US" dirty="0" err="1" smtClean="0"/>
              <a:t>thúc</a:t>
            </a:r>
            <a:r>
              <a:rPr lang="en-US" dirty="0" smtClean="0"/>
              <a:t> </a:t>
            </a:r>
            <a:r>
              <a:rPr lang="en-US" dirty="0" err="1" smtClean="0"/>
              <a:t>đẩy</a:t>
            </a:r>
            <a:r>
              <a:rPr lang="en-US" dirty="0" smtClean="0"/>
              <a:t> </a:t>
            </a:r>
            <a:r>
              <a:rPr lang="en-US" dirty="0" err="1" smtClean="0"/>
              <a:t>tiến</a:t>
            </a:r>
            <a:r>
              <a:rPr lang="en-US" dirty="0" smtClean="0"/>
              <a:t> </a:t>
            </a:r>
            <a:r>
              <a:rPr lang="en-US" dirty="0" err="1" smtClean="0"/>
              <a:t>độ</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và</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dự</a:t>
            </a:r>
            <a:r>
              <a:rPr lang="en-US" dirty="0" smtClean="0"/>
              <a:t> </a:t>
            </a:r>
            <a:r>
              <a:rPr lang="en-US" dirty="0" err="1" smtClean="0"/>
              <a:t>án</a:t>
            </a:r>
            <a:r>
              <a:rPr lang="en-US" dirty="0" smtClean="0"/>
              <a:t>.</a:t>
            </a:r>
          </a:p>
          <a:p>
            <a:pPr lvl="1"/>
            <a:r>
              <a:rPr lang="en-US" dirty="0" err="1" smtClean="0"/>
              <a:t>Phát</a:t>
            </a:r>
            <a:r>
              <a:rPr lang="en-US" dirty="0" smtClean="0"/>
              <a:t> </a:t>
            </a:r>
            <a:r>
              <a:rPr lang="en-US" dirty="0" err="1" smtClean="0"/>
              <a:t>huy</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theo</a:t>
            </a:r>
            <a:r>
              <a:rPr lang="en-US" dirty="0" smtClean="0"/>
              <a:t> </a:t>
            </a:r>
            <a:r>
              <a:rPr lang="en-US" dirty="0" err="1" smtClean="0"/>
              <a:t>nhóm</a:t>
            </a:r>
            <a:r>
              <a:rPr lang="en-US" dirty="0" smtClean="0"/>
              <a:t>.</a:t>
            </a:r>
          </a:p>
          <a:p>
            <a:pPr lvl="1"/>
            <a:r>
              <a:rPr lang="en-US" dirty="0" err="1" smtClean="0"/>
              <a:t>Kiểm</a:t>
            </a:r>
            <a:r>
              <a:rPr lang="en-US" dirty="0" smtClean="0"/>
              <a:t> </a:t>
            </a:r>
            <a:r>
              <a:rPr lang="en-US" dirty="0" err="1" smtClean="0"/>
              <a:t>soát</a:t>
            </a:r>
            <a:r>
              <a:rPr lang="en-US" dirty="0" smtClean="0"/>
              <a:t> </a:t>
            </a:r>
            <a:r>
              <a:rPr lang="en-US" dirty="0" err="1" smtClean="0"/>
              <a:t>được</a:t>
            </a:r>
            <a:r>
              <a:rPr lang="en-US" dirty="0" smtClean="0"/>
              <a:t> </a:t>
            </a:r>
            <a:r>
              <a:rPr lang="en-US" dirty="0" err="1" smtClean="0"/>
              <a:t>sự</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a:t>
            </a:r>
          </a:p>
          <a:p>
            <a:pPr lvl="1"/>
            <a:r>
              <a:rPr lang="en-US" dirty="0" err="1" smtClean="0"/>
              <a:t>Dễ</a:t>
            </a:r>
            <a:r>
              <a:rPr lang="en-US" dirty="0" smtClean="0"/>
              <a:t> </a:t>
            </a:r>
            <a:r>
              <a:rPr lang="en-US" dirty="0" err="1" smtClean="0"/>
              <a:t>dàng</a:t>
            </a:r>
            <a:r>
              <a:rPr lang="en-US" dirty="0" smtClean="0"/>
              <a:t> </a:t>
            </a:r>
            <a:r>
              <a:rPr lang="en-US" dirty="0" err="1" smtClean="0"/>
              <a:t>sao</a:t>
            </a:r>
            <a:r>
              <a:rPr lang="en-US" dirty="0" smtClean="0"/>
              <a:t> </a:t>
            </a:r>
            <a:r>
              <a:rPr lang="en-US" dirty="0" err="1" smtClean="0"/>
              <a:t>lưu</a:t>
            </a:r>
            <a:r>
              <a:rPr lang="en-US" dirty="0" smtClean="0"/>
              <a:t> </a:t>
            </a:r>
            <a:r>
              <a:rPr lang="en-US" dirty="0" err="1" smtClean="0"/>
              <a:t>và</a:t>
            </a:r>
            <a:r>
              <a:rPr lang="en-US" dirty="0" smtClean="0"/>
              <a:t> </a:t>
            </a:r>
            <a:r>
              <a:rPr lang="en-US" dirty="0" err="1" smtClean="0"/>
              <a:t>phục</a:t>
            </a:r>
            <a:r>
              <a:rPr lang="en-US" dirty="0" smtClean="0"/>
              <a:t> </a:t>
            </a:r>
            <a:r>
              <a:rPr lang="en-US" dirty="0" err="1" smtClean="0"/>
              <a:t>hồi</a:t>
            </a:r>
            <a:r>
              <a:rPr lang="en-US" dirty="0" smtClean="0"/>
              <a:t> </a:t>
            </a: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r>
              <a:rPr lang="en-US" dirty="0" smtClean="0"/>
              <a:t>.</a:t>
            </a:r>
          </a:p>
          <a:p>
            <a:pPr lvl="1"/>
            <a:r>
              <a:rPr lang="en-US" dirty="0" err="1" smtClean="0"/>
              <a:t>Đảm</a:t>
            </a:r>
            <a:r>
              <a:rPr lang="en-US" dirty="0" smtClean="0"/>
              <a:t> </a:t>
            </a:r>
            <a:r>
              <a:rPr lang="en-US" dirty="0" err="1" smtClean="0"/>
              <a:t>bảo</a:t>
            </a:r>
            <a:r>
              <a:rPr lang="en-US" dirty="0" smtClean="0"/>
              <a:t> an </a:t>
            </a:r>
            <a:r>
              <a:rPr lang="en-US" dirty="0" err="1" smtClean="0"/>
              <a:t>toàn</a:t>
            </a:r>
            <a:r>
              <a:rPr lang="en-US" dirty="0" smtClean="0"/>
              <a:t> </a:t>
            </a:r>
            <a:r>
              <a:rPr lang="en-US" dirty="0" err="1" smtClean="0"/>
              <a:t>thông</a:t>
            </a:r>
            <a:r>
              <a:rPr lang="en-US" dirty="0" smtClean="0"/>
              <a:t> tin </a:t>
            </a:r>
            <a:r>
              <a:rPr lang="en-US" dirty="0" err="1" smtClean="0"/>
              <a:t>dữ</a:t>
            </a:r>
            <a:r>
              <a:rPr lang="en-US" dirty="0" smtClean="0"/>
              <a:t> </a:t>
            </a:r>
            <a:r>
              <a:rPr lang="en-US" dirty="0" err="1" smtClean="0"/>
              <a:t>liệu</a:t>
            </a:r>
            <a:r>
              <a:rPr lang="en-US" dirty="0" smtClean="0"/>
              <a:t>.</a:t>
            </a:r>
          </a:p>
          <a:p>
            <a:pPr lvl="1"/>
            <a:r>
              <a:rPr lang="en-US" dirty="0" err="1" smtClean="0"/>
              <a:t>Miễn</a:t>
            </a:r>
            <a:r>
              <a:rPr lang="en-US" dirty="0" smtClean="0"/>
              <a:t> </a:t>
            </a:r>
            <a:r>
              <a:rPr lang="en-US" dirty="0" err="1" smtClean="0"/>
              <a:t>phí</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a:t>
            </a:r>
          </a:p>
          <a:p>
            <a:pPr lvl="1"/>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SVN server </a:t>
            </a:r>
            <a:r>
              <a:rPr lang="en-US" dirty="0" err="1" smtClean="0"/>
              <a:t>của</a:t>
            </a:r>
            <a:r>
              <a:rPr lang="en-US" dirty="0" smtClean="0"/>
              <a:t> </a:t>
            </a:r>
            <a:r>
              <a:rPr lang="en-US" dirty="0" err="1" smtClean="0"/>
              <a:t>google</a:t>
            </a:r>
            <a:r>
              <a:rPr lang="en-US" dirty="0" smtClean="0"/>
              <a:t> </a:t>
            </a:r>
            <a:r>
              <a:rPr lang="en-US" dirty="0" err="1" smtClean="0"/>
              <a:t>là</a:t>
            </a:r>
            <a:r>
              <a:rPr lang="en-US" dirty="0" smtClean="0"/>
              <a:t> code public	</a:t>
            </a:r>
            <a:endParaRPr lang="en-US" dirty="0"/>
          </a:p>
        </p:txBody>
      </p:sp>
      <p:sp>
        <p:nvSpPr>
          <p:cNvPr id="4" name="TextBox 3"/>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dirty="0" smtClean="0"/>
              <a:t>2. </a:t>
            </a:r>
            <a:r>
              <a:rPr lang="en-US" sz="4000" b="1" dirty="0" err="1" smtClean="0"/>
              <a:t>Tổng</a:t>
            </a:r>
            <a:r>
              <a:rPr lang="en-US" sz="4000" b="1" dirty="0" smtClean="0"/>
              <a:t> </a:t>
            </a:r>
            <a:r>
              <a:rPr lang="en-US" sz="4000" b="1" dirty="0" err="1" smtClean="0"/>
              <a:t>kết</a:t>
            </a:r>
            <a:r>
              <a:rPr lang="en-US" sz="4000" b="1" dirty="0" smtClean="0"/>
              <a:t> </a:t>
            </a:r>
          </a:p>
        </p:txBody>
      </p:sp>
    </p:spTree>
    <p:extLst>
      <p:ext uri="{BB962C8B-B14F-4D97-AF65-F5344CB8AC3E}">
        <p14:creationId xmlns:p14="http://schemas.microsoft.com/office/powerpoint/2010/main" val="3005450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6" y="0"/>
            <a:ext cx="12239065" cy="6858000"/>
          </a:xfrm>
          <a:prstGeom prst="rect">
            <a:avLst/>
          </a:prstGeom>
        </p:spPr>
      </p:pic>
      <p:sp>
        <p:nvSpPr>
          <p:cNvPr id="6" name="TextBox 5"/>
          <p:cNvSpPr txBox="1"/>
          <p:nvPr/>
        </p:nvSpPr>
        <p:spPr>
          <a:xfrm>
            <a:off x="5096435" y="2958353"/>
            <a:ext cx="712694" cy="369332"/>
          </a:xfrm>
          <a:prstGeom prst="rect">
            <a:avLst/>
          </a:prstGeom>
          <a:noFill/>
        </p:spPr>
        <p:txBody>
          <a:bodyPr wrap="square" rtlCol="0">
            <a:spAutoFit/>
          </a:bodyPr>
          <a:lstStyle/>
          <a:p>
            <a:r>
              <a:rPr lang="en-US" smtClean="0"/>
              <a:t> </a:t>
            </a: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265" y="2661173"/>
            <a:ext cx="3227264" cy="3227264"/>
          </a:xfrm>
          <a:prstGeom prst="rect">
            <a:avLst/>
          </a:prstGeom>
        </p:spPr>
      </p:pic>
      <p:sp>
        <p:nvSpPr>
          <p:cNvPr id="8" name="TextBox 7"/>
          <p:cNvSpPr txBox="1"/>
          <p:nvPr/>
        </p:nvSpPr>
        <p:spPr>
          <a:xfrm>
            <a:off x="301806" y="933639"/>
            <a:ext cx="7396577" cy="584775"/>
          </a:xfrm>
          <a:prstGeom prst="rect">
            <a:avLst/>
          </a:prstGeom>
          <a:solidFill>
            <a:schemeClr val="bg1"/>
          </a:solidFill>
        </p:spPr>
        <p:txBody>
          <a:bodyPr wrap="none" rtlCol="0">
            <a:spAutoFit/>
          </a:bodyPr>
          <a:lstStyle/>
          <a:p>
            <a:r>
              <a:rPr lang="en-US" sz="3200" b="1" smtClean="0">
                <a:solidFill>
                  <a:schemeClr val="tx2">
                    <a:lumMod val="50000"/>
                  </a:schemeClr>
                </a:solidFill>
                <a:latin typeface="Arial" panose="020B0604020202020204" pitchFamily="34" charset="0"/>
                <a:cs typeface="Arial" panose="020B0604020202020204" pitchFamily="34" charset="0"/>
              </a:rPr>
              <a:t>Các khó khăn khi làm đồ án với team</a:t>
            </a:r>
            <a:endParaRPr lang="en-US" sz="3200" b="1">
              <a:solidFill>
                <a:schemeClr val="tx2">
                  <a:lumMod val="50000"/>
                </a:schemeClr>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8081" y="1362733"/>
            <a:ext cx="2036207" cy="2036207"/>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9498" y="1937693"/>
            <a:ext cx="1461247" cy="1461247"/>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3179" y="3973478"/>
            <a:ext cx="1873887" cy="1873887"/>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97746" y="4090261"/>
            <a:ext cx="2016542" cy="2016542"/>
          </a:xfrm>
          <a:prstGeom prst="rect">
            <a:avLst/>
          </a:prstGeom>
        </p:spPr>
      </p:pic>
      <p:sp>
        <p:nvSpPr>
          <p:cNvPr id="14" name="TextBox 13"/>
          <p:cNvSpPr txBox="1"/>
          <p:nvPr/>
        </p:nvSpPr>
        <p:spPr>
          <a:xfrm>
            <a:off x="788036" y="3056360"/>
            <a:ext cx="3294530" cy="830997"/>
          </a:xfrm>
          <a:prstGeom prst="rect">
            <a:avLst/>
          </a:prstGeom>
          <a:solidFill>
            <a:schemeClr val="bg1"/>
          </a:solidFill>
        </p:spPr>
        <p:txBody>
          <a:bodyPr wrap="square" rtlCol="0">
            <a:spAutoFit/>
          </a:bodyPr>
          <a:lstStyle/>
          <a:p>
            <a:r>
              <a:rPr lang="en-US" sz="2400" b="1" smtClean="0"/>
              <a:t>Khó khăn cho việc chia sẻ code cho mọi người</a:t>
            </a:r>
            <a:endParaRPr lang="en-US" sz="2400" b="1"/>
          </a:p>
        </p:txBody>
      </p:sp>
      <p:sp>
        <p:nvSpPr>
          <p:cNvPr id="15" name="TextBox 14"/>
          <p:cNvSpPr txBox="1"/>
          <p:nvPr/>
        </p:nvSpPr>
        <p:spPr>
          <a:xfrm>
            <a:off x="705565" y="5674222"/>
            <a:ext cx="3294530" cy="1015663"/>
          </a:xfrm>
          <a:prstGeom prst="rect">
            <a:avLst/>
          </a:prstGeom>
          <a:solidFill>
            <a:schemeClr val="bg1"/>
          </a:solidFill>
        </p:spPr>
        <p:txBody>
          <a:bodyPr wrap="square" rtlCol="0">
            <a:spAutoFit/>
          </a:bodyPr>
          <a:lstStyle/>
          <a:p>
            <a:pPr algn="just"/>
            <a:r>
              <a:rPr lang="en-US" sz="2000" b="1" smtClean="0"/>
              <a:t>Khó khăn trong việc xem lại hay quay lại các phần code trước </a:t>
            </a:r>
            <a:endParaRPr lang="en-US" sz="2000" b="1"/>
          </a:p>
        </p:txBody>
      </p:sp>
      <p:sp>
        <p:nvSpPr>
          <p:cNvPr id="16" name="TextBox 15"/>
          <p:cNvSpPr txBox="1"/>
          <p:nvPr/>
        </p:nvSpPr>
        <p:spPr>
          <a:xfrm>
            <a:off x="8574693" y="3205202"/>
            <a:ext cx="2842985" cy="707886"/>
          </a:xfrm>
          <a:prstGeom prst="rect">
            <a:avLst/>
          </a:prstGeom>
          <a:solidFill>
            <a:schemeClr val="bg1"/>
          </a:solidFill>
        </p:spPr>
        <p:txBody>
          <a:bodyPr wrap="square" rtlCol="0">
            <a:spAutoFit/>
          </a:bodyPr>
          <a:lstStyle/>
          <a:p>
            <a:pPr algn="just"/>
            <a:r>
              <a:rPr lang="en-US" sz="2000" b="1" smtClean="0"/>
              <a:t>Việc kết hợp các code của nhau lại khó khăn</a:t>
            </a:r>
            <a:endParaRPr lang="en-US" sz="2000" b="1"/>
          </a:p>
        </p:txBody>
      </p:sp>
      <p:sp>
        <p:nvSpPr>
          <p:cNvPr id="17" name="TextBox 16"/>
          <p:cNvSpPr txBox="1"/>
          <p:nvPr/>
        </p:nvSpPr>
        <p:spPr>
          <a:xfrm>
            <a:off x="8376726" y="5679801"/>
            <a:ext cx="3334870" cy="1015663"/>
          </a:xfrm>
          <a:prstGeom prst="rect">
            <a:avLst/>
          </a:prstGeom>
          <a:solidFill>
            <a:schemeClr val="bg1"/>
          </a:solidFill>
        </p:spPr>
        <p:txBody>
          <a:bodyPr wrap="square" rtlCol="0">
            <a:spAutoFit/>
          </a:bodyPr>
          <a:lstStyle/>
          <a:p>
            <a:pPr algn="just"/>
            <a:r>
              <a:rPr lang="en-US" sz="2000" b="1" smtClean="0"/>
              <a:t>Khó phát hiện ai đó trong nhóm đã chỉnh sửa code của nhóm</a:t>
            </a:r>
            <a:endParaRPr lang="en-US" sz="2000" b="1"/>
          </a:p>
        </p:txBody>
      </p:sp>
      <p:sp>
        <p:nvSpPr>
          <p:cNvPr id="18" name="TextBox 17"/>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smtClean="0"/>
              <a:t>1. Giới thiệu về Git</a:t>
            </a:r>
          </a:p>
        </p:txBody>
      </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11038" y="578365"/>
            <a:ext cx="1090090" cy="1090090"/>
          </a:xfrm>
          <a:prstGeom prst="rect">
            <a:avLst/>
          </a:prstGeom>
        </p:spPr>
      </p:pic>
    </p:spTree>
    <p:extLst>
      <p:ext uri="{BB962C8B-B14F-4D97-AF65-F5344CB8AC3E}">
        <p14:creationId xmlns:p14="http://schemas.microsoft.com/office/powerpoint/2010/main" val="16477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par>
                                <p:cTn id="18" presetID="16" presetClass="entr" presetSubtype="2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2000"/>
                                        <p:tgtEl>
                                          <p:spTgt spid="11"/>
                                        </p:tgtEl>
                                      </p:cBhvr>
                                    </p:animEffect>
                                  </p:childTnLst>
                                </p:cTn>
                              </p:par>
                              <p:par>
                                <p:cTn id="21" presetID="16" presetClass="entr" presetSubtype="2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2000"/>
                                        <p:tgtEl>
                                          <p:spTgt spid="10"/>
                                        </p:tgtEl>
                                      </p:cBhvr>
                                    </p:animEffect>
                                  </p:childTnLst>
                                </p:cTn>
                              </p:par>
                              <p:par>
                                <p:cTn id="24" presetID="16" presetClass="entr" presetSubtype="2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2000"/>
                                        <p:tgtEl>
                                          <p:spTgt spid="13"/>
                                        </p:tgtEl>
                                      </p:cBhvr>
                                    </p:animEffect>
                                  </p:childTnLst>
                                </p:cTn>
                              </p:par>
                              <p:par>
                                <p:cTn id="27" presetID="16" presetClass="entr" presetSubtype="2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2000"/>
                                        <p:tgtEl>
                                          <p:spTgt spid="12"/>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inVertical)">
                                      <p:cBhvr>
                                        <p:cTn id="35" dur="500"/>
                                        <p:tgtEl>
                                          <p:spTgt spid="1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inVertical)">
                                      <p:cBhvr>
                                        <p:cTn id="38" dur="500"/>
                                        <p:tgtEl>
                                          <p:spTgt spid="15"/>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arn(inVertical)">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840089" y="836321"/>
            <a:ext cx="2050561" cy="584775"/>
          </a:xfrm>
          <a:prstGeom prst="rect">
            <a:avLst/>
          </a:prstGeom>
          <a:solidFill>
            <a:schemeClr val="bg1"/>
          </a:solidFill>
        </p:spPr>
        <p:txBody>
          <a:bodyPr wrap="none" rtlCol="0">
            <a:spAutoFit/>
          </a:bodyPr>
          <a:lstStyle/>
          <a:p>
            <a:r>
              <a:rPr lang="en-US" sz="3200" b="1" smtClean="0">
                <a:solidFill>
                  <a:schemeClr val="tx2">
                    <a:lumMod val="50000"/>
                  </a:schemeClr>
                </a:solidFill>
                <a:latin typeface="Arial" panose="020B0604020202020204" pitchFamily="34" charset="0"/>
                <a:cs typeface="Arial" panose="020B0604020202020204" pitchFamily="34" charset="0"/>
              </a:rPr>
              <a:t>Giải pháp</a:t>
            </a:r>
            <a:endParaRPr lang="en-US" sz="3200" b="1">
              <a:solidFill>
                <a:schemeClr val="tx2">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54" y="707886"/>
            <a:ext cx="2111188" cy="2111188"/>
          </a:xfrm>
          <a:prstGeom prst="rect">
            <a:avLst/>
          </a:prstGeom>
          <a:noFill/>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349" y="2548404"/>
            <a:ext cx="3258779" cy="325877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5858" y="1483464"/>
            <a:ext cx="1232564" cy="123256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5216" y="2375981"/>
            <a:ext cx="1314378" cy="1314378"/>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94833" y="4005519"/>
            <a:ext cx="1277788" cy="1277788"/>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83243" y="5446179"/>
            <a:ext cx="1425944" cy="1425944"/>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00286" y="665816"/>
            <a:ext cx="1480782" cy="1480782"/>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0885" y="5468138"/>
            <a:ext cx="1208125" cy="1208125"/>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08970" y="3823872"/>
            <a:ext cx="1728440" cy="1728440"/>
          </a:xfrm>
          <a:prstGeom prst="rect">
            <a:avLst/>
          </a:prstGeom>
        </p:spPr>
      </p:pic>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36033" y="308522"/>
            <a:ext cx="3693369" cy="2611212"/>
          </a:xfrm>
          <a:prstGeom prst="rect">
            <a:avLst/>
          </a:prstGeom>
        </p:spPr>
      </p:pic>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509010" y="2076880"/>
            <a:ext cx="1651554" cy="1651554"/>
          </a:xfrm>
          <a:prstGeom prst="rect">
            <a:avLst/>
          </a:prstGeom>
        </p:spPr>
      </p:pic>
      <p:sp>
        <p:nvSpPr>
          <p:cNvPr id="15" name="TextBox 14"/>
          <p:cNvSpPr txBox="1"/>
          <p:nvPr/>
        </p:nvSpPr>
        <p:spPr>
          <a:xfrm>
            <a:off x="-10346" y="0"/>
            <a:ext cx="12239065" cy="707886"/>
          </a:xfrm>
          <a:prstGeom prst="rect">
            <a:avLst/>
          </a:prstGeom>
          <a:solidFill>
            <a:srgbClr val="92D050"/>
          </a:solidFill>
        </p:spPr>
        <p:txBody>
          <a:bodyPr wrap="square" rtlCol="0">
            <a:spAutoFit/>
          </a:bodyPr>
          <a:lstStyle/>
          <a:p>
            <a:pPr algn="ctr"/>
            <a:r>
              <a:rPr lang="en-US" sz="4000" b="1" smtClean="0"/>
              <a:t>1. Giới thiệu về Git</a:t>
            </a:r>
          </a:p>
        </p:txBody>
      </p:sp>
    </p:spTree>
    <p:extLst>
      <p:ext uri="{BB962C8B-B14F-4D97-AF65-F5344CB8AC3E}">
        <p14:creationId xmlns:p14="http://schemas.microsoft.com/office/powerpoint/2010/main" val="272728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style.rotation</p:attrName>
                                        </p:attrNameLst>
                                      </p:cBhvr>
                                      <p:tavLst>
                                        <p:tav tm="0">
                                          <p:val>
                                            <p:fltVal val="90"/>
                                          </p:val>
                                        </p:tav>
                                        <p:tav tm="100000">
                                          <p:val>
                                            <p:fltVal val="0"/>
                                          </p:val>
                                        </p:tav>
                                      </p:tavLst>
                                    </p:anim>
                                    <p:animEffect transition="in" filter="fade">
                                      <p:cBhvr>
                                        <p:cTn id="27" dur="1000"/>
                                        <p:tgtEl>
                                          <p:spTgt spid="10"/>
                                        </p:tgtEl>
                                      </p:cBhvr>
                                    </p:animEffect>
                                  </p:childTnLst>
                                </p:cTn>
                              </p:par>
                              <p:par>
                                <p:cTn id="28" presetID="31"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anim calcmode="lin" valueType="num">
                                      <p:cBhvr>
                                        <p:cTn id="32" dur="1000" fill="hold"/>
                                        <p:tgtEl>
                                          <p:spTgt spid="13"/>
                                        </p:tgtEl>
                                        <p:attrNameLst>
                                          <p:attrName>style.rotation</p:attrName>
                                        </p:attrNameLst>
                                      </p:cBhvr>
                                      <p:tavLst>
                                        <p:tav tm="0">
                                          <p:val>
                                            <p:fltVal val="90"/>
                                          </p:val>
                                        </p:tav>
                                        <p:tav tm="100000">
                                          <p:val>
                                            <p:fltVal val="0"/>
                                          </p:val>
                                        </p:tav>
                                      </p:tavLst>
                                    </p:anim>
                                    <p:animEffect transition="in" filter="fade">
                                      <p:cBhvr>
                                        <p:cTn id="33" dur="1000"/>
                                        <p:tgtEl>
                                          <p:spTgt spid="13"/>
                                        </p:tgtEl>
                                      </p:cBhvr>
                                    </p:animEffect>
                                  </p:childTnLst>
                                </p:cTn>
                              </p:par>
                              <p:par>
                                <p:cTn id="34" presetID="31"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fltVal val="0"/>
                                          </p:val>
                                        </p:tav>
                                        <p:tav tm="100000">
                                          <p:val>
                                            <p:strVal val="#ppt_w"/>
                                          </p:val>
                                        </p:tav>
                                      </p:tavLst>
                                    </p:anim>
                                    <p:anim calcmode="lin" valueType="num">
                                      <p:cBhvr>
                                        <p:cTn id="37" dur="1000" fill="hold"/>
                                        <p:tgtEl>
                                          <p:spTgt spid="14"/>
                                        </p:tgtEl>
                                        <p:attrNameLst>
                                          <p:attrName>ppt_h</p:attrName>
                                        </p:attrNameLst>
                                      </p:cBhvr>
                                      <p:tavLst>
                                        <p:tav tm="0">
                                          <p:val>
                                            <p:fltVal val="0"/>
                                          </p:val>
                                        </p:tav>
                                        <p:tav tm="100000">
                                          <p:val>
                                            <p:strVal val="#ppt_h"/>
                                          </p:val>
                                        </p:tav>
                                      </p:tavLst>
                                    </p:anim>
                                    <p:anim calcmode="lin" valueType="num">
                                      <p:cBhvr>
                                        <p:cTn id="38" dur="1000" fill="hold"/>
                                        <p:tgtEl>
                                          <p:spTgt spid="14"/>
                                        </p:tgtEl>
                                        <p:attrNameLst>
                                          <p:attrName>style.rotation</p:attrName>
                                        </p:attrNameLst>
                                      </p:cBhvr>
                                      <p:tavLst>
                                        <p:tav tm="0">
                                          <p:val>
                                            <p:fltVal val="90"/>
                                          </p:val>
                                        </p:tav>
                                        <p:tav tm="100000">
                                          <p:val>
                                            <p:fltVal val="0"/>
                                          </p:val>
                                        </p:tav>
                                      </p:tavLst>
                                    </p:anim>
                                    <p:animEffect transition="in" filter="fade">
                                      <p:cBhvr>
                                        <p:cTn id="39" dur="1000"/>
                                        <p:tgtEl>
                                          <p:spTgt spid="14"/>
                                        </p:tgtEl>
                                      </p:cBhvr>
                                    </p:animEffect>
                                  </p:childTnLst>
                                </p:cTn>
                              </p:par>
                              <p:par>
                                <p:cTn id="40" presetID="31"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000" fill="hold"/>
                                        <p:tgtEl>
                                          <p:spTgt spid="12"/>
                                        </p:tgtEl>
                                        <p:attrNameLst>
                                          <p:attrName>ppt_w</p:attrName>
                                        </p:attrNameLst>
                                      </p:cBhvr>
                                      <p:tavLst>
                                        <p:tav tm="0">
                                          <p:val>
                                            <p:fltVal val="0"/>
                                          </p:val>
                                        </p:tav>
                                        <p:tav tm="100000">
                                          <p:val>
                                            <p:strVal val="#ppt_w"/>
                                          </p:val>
                                        </p:tav>
                                      </p:tavLst>
                                    </p:anim>
                                    <p:anim calcmode="lin" valueType="num">
                                      <p:cBhvr>
                                        <p:cTn id="43" dur="1000" fill="hold"/>
                                        <p:tgtEl>
                                          <p:spTgt spid="12"/>
                                        </p:tgtEl>
                                        <p:attrNameLst>
                                          <p:attrName>ppt_h</p:attrName>
                                        </p:attrNameLst>
                                      </p:cBhvr>
                                      <p:tavLst>
                                        <p:tav tm="0">
                                          <p:val>
                                            <p:fltVal val="0"/>
                                          </p:val>
                                        </p:tav>
                                        <p:tav tm="100000">
                                          <p:val>
                                            <p:strVal val="#ppt_h"/>
                                          </p:val>
                                        </p:tav>
                                      </p:tavLst>
                                    </p:anim>
                                    <p:anim calcmode="lin" valueType="num">
                                      <p:cBhvr>
                                        <p:cTn id="44" dur="1000" fill="hold"/>
                                        <p:tgtEl>
                                          <p:spTgt spid="12"/>
                                        </p:tgtEl>
                                        <p:attrNameLst>
                                          <p:attrName>style.rotation</p:attrName>
                                        </p:attrNameLst>
                                      </p:cBhvr>
                                      <p:tavLst>
                                        <p:tav tm="0">
                                          <p:val>
                                            <p:fltVal val="90"/>
                                          </p:val>
                                        </p:tav>
                                        <p:tav tm="100000">
                                          <p:val>
                                            <p:fltVal val="0"/>
                                          </p:val>
                                        </p:tav>
                                      </p:tavLst>
                                    </p:anim>
                                    <p:animEffect transition="in" filter="fade">
                                      <p:cBhvr>
                                        <p:cTn id="45" dur="1000"/>
                                        <p:tgtEl>
                                          <p:spTgt spid="12"/>
                                        </p:tgtEl>
                                      </p:cBhvr>
                                    </p:animEffect>
                                  </p:childTnLst>
                                </p:cTn>
                              </p:par>
                              <p:par>
                                <p:cTn id="46" presetID="31"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1000" fill="hold"/>
                                        <p:tgtEl>
                                          <p:spTgt spid="11"/>
                                        </p:tgtEl>
                                        <p:attrNameLst>
                                          <p:attrName>ppt_w</p:attrName>
                                        </p:attrNameLst>
                                      </p:cBhvr>
                                      <p:tavLst>
                                        <p:tav tm="0">
                                          <p:val>
                                            <p:fltVal val="0"/>
                                          </p:val>
                                        </p:tav>
                                        <p:tav tm="100000">
                                          <p:val>
                                            <p:strVal val="#ppt_w"/>
                                          </p:val>
                                        </p:tav>
                                      </p:tavLst>
                                    </p:anim>
                                    <p:anim calcmode="lin" valueType="num">
                                      <p:cBhvr>
                                        <p:cTn id="49" dur="1000" fill="hold"/>
                                        <p:tgtEl>
                                          <p:spTgt spid="11"/>
                                        </p:tgtEl>
                                        <p:attrNameLst>
                                          <p:attrName>ppt_h</p:attrName>
                                        </p:attrNameLst>
                                      </p:cBhvr>
                                      <p:tavLst>
                                        <p:tav tm="0">
                                          <p:val>
                                            <p:fltVal val="0"/>
                                          </p:val>
                                        </p:tav>
                                        <p:tav tm="100000">
                                          <p:val>
                                            <p:strVal val="#ppt_h"/>
                                          </p:val>
                                        </p:tav>
                                      </p:tavLst>
                                    </p:anim>
                                    <p:anim calcmode="lin" valueType="num">
                                      <p:cBhvr>
                                        <p:cTn id="50" dur="1000" fill="hold"/>
                                        <p:tgtEl>
                                          <p:spTgt spid="11"/>
                                        </p:tgtEl>
                                        <p:attrNameLst>
                                          <p:attrName>style.rotation</p:attrName>
                                        </p:attrNameLst>
                                      </p:cBhvr>
                                      <p:tavLst>
                                        <p:tav tm="0">
                                          <p:val>
                                            <p:fltVal val="90"/>
                                          </p:val>
                                        </p:tav>
                                        <p:tav tm="100000">
                                          <p:val>
                                            <p:fltVal val="0"/>
                                          </p:val>
                                        </p:tav>
                                      </p:tavLst>
                                    </p:anim>
                                    <p:animEffect transition="in" filter="fade">
                                      <p:cBhvr>
                                        <p:cTn id="51" dur="1000"/>
                                        <p:tgtEl>
                                          <p:spTgt spid="11"/>
                                        </p:tgtEl>
                                      </p:cBhvr>
                                    </p:animEffect>
                                  </p:childTnLst>
                                </p:cTn>
                              </p:par>
                              <p:par>
                                <p:cTn id="52" presetID="31" presetClass="entr" presetSubtype="0"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1000" fill="hold"/>
                                        <p:tgtEl>
                                          <p:spTgt spid="8"/>
                                        </p:tgtEl>
                                        <p:attrNameLst>
                                          <p:attrName>ppt_w</p:attrName>
                                        </p:attrNameLst>
                                      </p:cBhvr>
                                      <p:tavLst>
                                        <p:tav tm="0">
                                          <p:val>
                                            <p:fltVal val="0"/>
                                          </p:val>
                                        </p:tav>
                                        <p:tav tm="100000">
                                          <p:val>
                                            <p:strVal val="#ppt_w"/>
                                          </p:val>
                                        </p:tav>
                                      </p:tavLst>
                                    </p:anim>
                                    <p:anim calcmode="lin" valueType="num">
                                      <p:cBhvr>
                                        <p:cTn id="61" dur="1000" fill="hold"/>
                                        <p:tgtEl>
                                          <p:spTgt spid="8"/>
                                        </p:tgtEl>
                                        <p:attrNameLst>
                                          <p:attrName>ppt_h</p:attrName>
                                        </p:attrNameLst>
                                      </p:cBhvr>
                                      <p:tavLst>
                                        <p:tav tm="0">
                                          <p:val>
                                            <p:fltVal val="0"/>
                                          </p:val>
                                        </p:tav>
                                        <p:tav tm="100000">
                                          <p:val>
                                            <p:strVal val="#ppt_h"/>
                                          </p:val>
                                        </p:tav>
                                      </p:tavLst>
                                    </p:anim>
                                    <p:anim calcmode="lin" valueType="num">
                                      <p:cBhvr>
                                        <p:cTn id="62" dur="1000" fill="hold"/>
                                        <p:tgtEl>
                                          <p:spTgt spid="8"/>
                                        </p:tgtEl>
                                        <p:attrNameLst>
                                          <p:attrName>style.rotation</p:attrName>
                                        </p:attrNameLst>
                                      </p:cBhvr>
                                      <p:tavLst>
                                        <p:tav tm="0">
                                          <p:val>
                                            <p:fltVal val="90"/>
                                          </p:val>
                                        </p:tav>
                                        <p:tav tm="100000">
                                          <p:val>
                                            <p:fltVal val="0"/>
                                          </p:val>
                                        </p:tav>
                                      </p:tavLst>
                                    </p:anim>
                                    <p:animEffect transition="in" filter="fade">
                                      <p:cBhvr>
                                        <p:cTn id="63" dur="1000"/>
                                        <p:tgtEl>
                                          <p:spTgt spid="8"/>
                                        </p:tgtEl>
                                      </p:cBhvr>
                                    </p:animEffect>
                                  </p:childTnLst>
                                </p:cTn>
                              </p:par>
                              <p:par>
                                <p:cTn id="64" presetID="31"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1000" fill="hold"/>
                                        <p:tgtEl>
                                          <p:spTgt spid="7"/>
                                        </p:tgtEl>
                                        <p:attrNameLst>
                                          <p:attrName>ppt_w</p:attrName>
                                        </p:attrNameLst>
                                      </p:cBhvr>
                                      <p:tavLst>
                                        <p:tav tm="0">
                                          <p:val>
                                            <p:fltVal val="0"/>
                                          </p:val>
                                        </p:tav>
                                        <p:tav tm="100000">
                                          <p:val>
                                            <p:strVal val="#ppt_w"/>
                                          </p:val>
                                        </p:tav>
                                      </p:tavLst>
                                    </p:anim>
                                    <p:anim calcmode="lin" valueType="num">
                                      <p:cBhvr>
                                        <p:cTn id="67" dur="1000" fill="hold"/>
                                        <p:tgtEl>
                                          <p:spTgt spid="7"/>
                                        </p:tgtEl>
                                        <p:attrNameLst>
                                          <p:attrName>ppt_h</p:attrName>
                                        </p:attrNameLst>
                                      </p:cBhvr>
                                      <p:tavLst>
                                        <p:tav tm="0">
                                          <p:val>
                                            <p:fltVal val="0"/>
                                          </p:val>
                                        </p:tav>
                                        <p:tav tm="100000">
                                          <p:val>
                                            <p:strVal val="#ppt_h"/>
                                          </p:val>
                                        </p:tav>
                                      </p:tavLst>
                                    </p:anim>
                                    <p:anim calcmode="lin" valueType="num">
                                      <p:cBhvr>
                                        <p:cTn id="68" dur="1000" fill="hold"/>
                                        <p:tgtEl>
                                          <p:spTgt spid="7"/>
                                        </p:tgtEl>
                                        <p:attrNameLst>
                                          <p:attrName>style.rotation</p:attrName>
                                        </p:attrNameLst>
                                      </p:cBhvr>
                                      <p:tavLst>
                                        <p:tav tm="0">
                                          <p:val>
                                            <p:fltVal val="90"/>
                                          </p:val>
                                        </p:tav>
                                        <p:tav tm="100000">
                                          <p:val>
                                            <p:fltVal val="0"/>
                                          </p:val>
                                        </p:tav>
                                      </p:tavLst>
                                    </p:anim>
                                    <p:animEffect transition="in" filter="fade">
                                      <p:cBhvr>
                                        <p:cTn id="69" dur="1000"/>
                                        <p:tgtEl>
                                          <p:spTgt spid="7"/>
                                        </p:tgtEl>
                                      </p:cBhvr>
                                    </p:animEffect>
                                  </p:childTnLst>
                                </p:cTn>
                              </p:par>
                              <p:par>
                                <p:cTn id="70" presetID="31" presetClass="entr" presetSubtype="0"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p:cTn id="72" dur="1000" fill="hold"/>
                                        <p:tgtEl>
                                          <p:spTgt spid="6"/>
                                        </p:tgtEl>
                                        <p:attrNameLst>
                                          <p:attrName>ppt_w</p:attrName>
                                        </p:attrNameLst>
                                      </p:cBhvr>
                                      <p:tavLst>
                                        <p:tav tm="0">
                                          <p:val>
                                            <p:fltVal val="0"/>
                                          </p:val>
                                        </p:tav>
                                        <p:tav tm="100000">
                                          <p:val>
                                            <p:strVal val="#ppt_w"/>
                                          </p:val>
                                        </p:tav>
                                      </p:tavLst>
                                    </p:anim>
                                    <p:anim calcmode="lin" valueType="num">
                                      <p:cBhvr>
                                        <p:cTn id="73" dur="1000" fill="hold"/>
                                        <p:tgtEl>
                                          <p:spTgt spid="6"/>
                                        </p:tgtEl>
                                        <p:attrNameLst>
                                          <p:attrName>ppt_h</p:attrName>
                                        </p:attrNameLst>
                                      </p:cBhvr>
                                      <p:tavLst>
                                        <p:tav tm="0">
                                          <p:val>
                                            <p:fltVal val="0"/>
                                          </p:val>
                                        </p:tav>
                                        <p:tav tm="100000">
                                          <p:val>
                                            <p:strVal val="#ppt_h"/>
                                          </p:val>
                                        </p:tav>
                                      </p:tavLst>
                                    </p:anim>
                                    <p:anim calcmode="lin" valueType="num">
                                      <p:cBhvr>
                                        <p:cTn id="74" dur="1000" fill="hold"/>
                                        <p:tgtEl>
                                          <p:spTgt spid="6"/>
                                        </p:tgtEl>
                                        <p:attrNameLst>
                                          <p:attrName>style.rotation</p:attrName>
                                        </p:attrNameLst>
                                      </p:cBhvr>
                                      <p:tavLst>
                                        <p:tav tm="0">
                                          <p:val>
                                            <p:fltVal val="90"/>
                                          </p:val>
                                        </p:tav>
                                        <p:tav tm="100000">
                                          <p:val>
                                            <p:fltVal val="0"/>
                                          </p:val>
                                        </p:tav>
                                      </p:tavLst>
                                    </p:anim>
                                    <p:animEffect transition="in" filter="fade">
                                      <p:cBhvr>
                                        <p:cTn id="7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960314" y="1204095"/>
            <a:ext cx="2050561" cy="584775"/>
          </a:xfrm>
          <a:prstGeom prst="rect">
            <a:avLst/>
          </a:prstGeom>
          <a:solidFill>
            <a:schemeClr val="bg1"/>
          </a:solidFill>
        </p:spPr>
        <p:txBody>
          <a:bodyPr wrap="none" rtlCol="0">
            <a:spAutoFit/>
          </a:bodyPr>
          <a:lstStyle/>
          <a:p>
            <a:r>
              <a:rPr lang="en-US" sz="3200" b="1" smtClean="0">
                <a:solidFill>
                  <a:schemeClr val="tx2">
                    <a:lumMod val="50000"/>
                  </a:schemeClr>
                </a:solidFill>
                <a:latin typeface="Arial" panose="020B0604020202020204" pitchFamily="34" charset="0"/>
                <a:cs typeface="Arial" panose="020B0604020202020204" pitchFamily="34" charset="0"/>
              </a:rPr>
              <a:t>Giải pháp</a:t>
            </a:r>
            <a:endParaRPr lang="en-US" sz="3200" b="1">
              <a:solidFill>
                <a:schemeClr val="tx2">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66" y="770958"/>
            <a:ext cx="2111188" cy="2111188"/>
          </a:xfrm>
          <a:prstGeom prst="rect">
            <a:avLst/>
          </a:prstGeom>
          <a:noFill/>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1659" y="2950714"/>
            <a:ext cx="2745441" cy="274544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9740" y="2265563"/>
            <a:ext cx="3294248" cy="3294248"/>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34137" y="3429000"/>
            <a:ext cx="1499636" cy="1499636"/>
          </a:xfrm>
          <a:prstGeom prst="rect">
            <a:avLst/>
          </a:prstGeom>
        </p:spPr>
      </p:pic>
      <p:sp>
        <p:nvSpPr>
          <p:cNvPr id="11" name="TextBox 10"/>
          <p:cNvSpPr txBox="1"/>
          <p:nvPr/>
        </p:nvSpPr>
        <p:spPr>
          <a:xfrm>
            <a:off x="8137571" y="5572101"/>
            <a:ext cx="1172836" cy="923330"/>
          </a:xfrm>
          <a:prstGeom prst="rect">
            <a:avLst/>
          </a:prstGeom>
          <a:noFill/>
        </p:spPr>
        <p:txBody>
          <a:bodyPr wrap="square" rtlCol="0">
            <a:spAutoFit/>
          </a:bodyPr>
          <a:lstStyle/>
          <a:p>
            <a:r>
              <a:rPr lang="en-US" sz="5400" b="1" smtClean="0">
                <a:solidFill>
                  <a:srgbClr val="F05033"/>
                </a:solidFill>
              </a:rPr>
              <a:t>Git</a:t>
            </a:r>
            <a:endParaRPr lang="en-US" sz="5400" b="1">
              <a:solidFill>
                <a:srgbClr val="F05033"/>
              </a:solidFill>
            </a:endParaRPr>
          </a:p>
        </p:txBody>
      </p:sp>
      <p:sp>
        <p:nvSpPr>
          <p:cNvPr id="10" name="TextBox 9"/>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smtClean="0"/>
              <a:t>1. Giới thiệu về Git</a:t>
            </a:r>
          </a:p>
        </p:txBody>
      </p:sp>
    </p:spTree>
    <p:extLst>
      <p:ext uri="{BB962C8B-B14F-4D97-AF65-F5344CB8AC3E}">
        <p14:creationId xmlns:p14="http://schemas.microsoft.com/office/powerpoint/2010/main" val="428482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ppt_x</p:attrName>
                                        </p:attrNameLst>
                                      </p:cBhvr>
                                      <p:tavLst>
                                        <p:tav tm="0">
                                          <p:val>
                                            <p:strVal val="#ppt_x"/>
                                          </p:val>
                                        </p:tav>
                                        <p:tav tm="100000">
                                          <p:val>
                                            <p:strVal val="#ppt_x"/>
                                          </p:val>
                                        </p:tav>
                                      </p:tavLst>
                                    </p:anim>
                                    <p:anim calcmode="lin" valueType="num">
                                      <p:cBhvr>
                                        <p:cTn id="9" dur="2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ppt_x</p:attrName>
                                        </p:attrNameLst>
                                      </p:cBhvr>
                                      <p:tavLst>
                                        <p:tav tm="0">
                                          <p:val>
                                            <p:strVal val="#ppt_x"/>
                                          </p:val>
                                        </p:tav>
                                        <p:tav tm="100000">
                                          <p:val>
                                            <p:strVal val="#ppt_x"/>
                                          </p:val>
                                        </p:tav>
                                      </p:tavLst>
                                    </p:anim>
                                    <p:anim calcmode="lin" valueType="num">
                                      <p:cBhvr>
                                        <p:cTn id="14" dur="2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anim calcmode="lin" valueType="num">
                                      <p:cBhvr>
                                        <p:cTn id="18" dur="2000" fill="hold"/>
                                        <p:tgtEl>
                                          <p:spTgt spid="8"/>
                                        </p:tgtEl>
                                        <p:attrNameLst>
                                          <p:attrName>ppt_x</p:attrName>
                                        </p:attrNameLst>
                                      </p:cBhvr>
                                      <p:tavLst>
                                        <p:tav tm="0">
                                          <p:val>
                                            <p:strVal val="#ppt_x"/>
                                          </p:val>
                                        </p:tav>
                                        <p:tav tm="100000">
                                          <p:val>
                                            <p:strVal val="#ppt_x"/>
                                          </p:val>
                                        </p:tav>
                                      </p:tavLst>
                                    </p:anim>
                                    <p:anim calcmode="lin" valueType="num">
                                      <p:cBhvr>
                                        <p:cTn id="19" dur="2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anim calcmode="lin" valueType="num">
                                      <p:cBhvr>
                                        <p:cTn id="23" dur="2000" fill="hold"/>
                                        <p:tgtEl>
                                          <p:spTgt spid="11"/>
                                        </p:tgtEl>
                                        <p:attrNameLst>
                                          <p:attrName>ppt_x</p:attrName>
                                        </p:attrNameLst>
                                      </p:cBhvr>
                                      <p:tavLst>
                                        <p:tav tm="0">
                                          <p:val>
                                            <p:strVal val="#ppt_x"/>
                                          </p:val>
                                        </p:tav>
                                        <p:tav tm="100000">
                                          <p:val>
                                            <p:strVal val="#ppt_x"/>
                                          </p:val>
                                        </p:tav>
                                      </p:tavLst>
                                    </p:anim>
                                    <p:anim calcmode="lin" valueType="num">
                                      <p:cBhvr>
                                        <p:cTn id="24" dur="2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71" y="1875527"/>
            <a:ext cx="2045076" cy="2045076"/>
          </a:xfrm>
          <a:prstGeom prst="rect">
            <a:avLst/>
          </a:prstGeom>
        </p:spPr>
      </p:pic>
      <p:sp>
        <p:nvSpPr>
          <p:cNvPr id="4" name="TextBox 3"/>
          <p:cNvSpPr txBox="1"/>
          <p:nvPr/>
        </p:nvSpPr>
        <p:spPr>
          <a:xfrm>
            <a:off x="1137415" y="4120658"/>
            <a:ext cx="890448" cy="584775"/>
          </a:xfrm>
          <a:prstGeom prst="rect">
            <a:avLst/>
          </a:prstGeom>
          <a:noFill/>
        </p:spPr>
        <p:txBody>
          <a:bodyPr wrap="square" rtlCol="0">
            <a:spAutoFit/>
          </a:bodyPr>
          <a:lstStyle/>
          <a:p>
            <a:r>
              <a:rPr lang="en-US" sz="3200" b="1" smtClean="0">
                <a:solidFill>
                  <a:srgbClr val="F05033"/>
                </a:solidFill>
              </a:rPr>
              <a:t>Git</a:t>
            </a:r>
            <a:endParaRPr lang="en-US" sz="3200" b="1">
              <a:solidFill>
                <a:srgbClr val="F05033"/>
              </a:solidFill>
            </a:endParaRPr>
          </a:p>
        </p:txBody>
      </p:sp>
      <p:sp>
        <p:nvSpPr>
          <p:cNvPr id="5" name="TextBox 4"/>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smtClean="0"/>
              <a:t>1. Giới thiệu về Git</a:t>
            </a:r>
          </a:p>
        </p:txBody>
      </p:sp>
      <p:sp>
        <p:nvSpPr>
          <p:cNvPr id="6" name="TextBox 5"/>
          <p:cNvSpPr txBox="1"/>
          <p:nvPr/>
        </p:nvSpPr>
        <p:spPr>
          <a:xfrm>
            <a:off x="5812449" y="903421"/>
            <a:ext cx="6255131" cy="501675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vi-VN" sz="3200" smtClean="0"/>
              <a:t>Git là một trong những </a:t>
            </a:r>
            <a:r>
              <a:rPr lang="vi-VN" sz="3200"/>
              <a:t>h</a:t>
            </a:r>
            <a:r>
              <a:rPr lang="vi-VN" sz="3200" smtClean="0"/>
              <a:t>ệ thống </a:t>
            </a:r>
            <a:r>
              <a:rPr lang="vi-VN" sz="3200"/>
              <a:t>q</a:t>
            </a:r>
            <a:r>
              <a:rPr lang="vi-VN" sz="3200" smtClean="0"/>
              <a:t>uản lý phiên bản phân tán</a:t>
            </a:r>
            <a:r>
              <a:rPr lang="en-US" sz="3200">
                <a:cs typeface="Arial" panose="020B0604020202020204" pitchFamily="34" charset="0"/>
              </a:rPr>
              <a:t> (</a:t>
            </a:r>
            <a:r>
              <a:rPr lang="en-US" sz="3200" i="1">
                <a:cs typeface="Arial" panose="020B0604020202020204" pitchFamily="34" charset="0"/>
              </a:rPr>
              <a:t>Distributed Version Control System – </a:t>
            </a:r>
            <a:r>
              <a:rPr lang="en-US" sz="3200" b="1" i="1">
                <a:cs typeface="Arial" panose="020B0604020202020204" pitchFamily="34" charset="0"/>
              </a:rPr>
              <a:t>DVCS</a:t>
            </a:r>
            <a:r>
              <a:rPr lang="en-US" sz="3200">
                <a:cs typeface="Arial" panose="020B0604020202020204" pitchFamily="34" charset="0"/>
              </a:rPr>
              <a:t>)</a:t>
            </a:r>
            <a:r>
              <a:rPr lang="en-US" sz="3200" smtClean="0"/>
              <a:t> </a:t>
            </a:r>
            <a:r>
              <a:rPr lang="en-US" sz="3200" smtClean="0">
                <a:cs typeface="Arial" panose="020B0604020202020204" pitchFamily="34" charset="0"/>
              </a:rPr>
              <a:t>được phát triển năm 2005</a:t>
            </a:r>
            <a:r>
              <a:rPr lang="vi-VN" sz="3200" smtClean="0"/>
              <a:t>, vốn được phát triển nhằm quản lý mã nguồn của Linux.</a:t>
            </a:r>
          </a:p>
          <a:p>
            <a:pPr algn="just"/>
            <a:endParaRPr lang="vi-VN" sz="3200"/>
          </a:p>
          <a:p>
            <a:pPr algn="just"/>
            <a:r>
              <a:rPr lang="vi-VN" sz="3200" smtClean="0"/>
              <a:t>Tính đến ngày 11 năm 2016 thì phiên bản mới nhất của git là 2.10.2</a:t>
            </a:r>
            <a:endParaRPr lang="en-US" sz="320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40" y="903421"/>
            <a:ext cx="5103689" cy="5746754"/>
          </a:xfrm>
          <a:prstGeom prst="rect">
            <a:avLst/>
          </a:prstGeom>
        </p:spPr>
      </p:pic>
    </p:spTree>
    <p:extLst>
      <p:ext uri="{BB962C8B-B14F-4D97-AF65-F5344CB8AC3E}">
        <p14:creationId xmlns:p14="http://schemas.microsoft.com/office/powerpoint/2010/main" val="55208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00" y="1607100"/>
            <a:ext cx="1857375" cy="1857375"/>
          </a:xfrm>
          <a:prstGeom prst="rect">
            <a:avLst/>
          </a:prstGeom>
        </p:spPr>
      </p:pic>
      <p:sp>
        <p:nvSpPr>
          <p:cNvPr id="3" name="TextBox 2"/>
          <p:cNvSpPr txBox="1"/>
          <p:nvPr/>
        </p:nvSpPr>
        <p:spPr>
          <a:xfrm>
            <a:off x="2115572" y="1164187"/>
            <a:ext cx="9039144" cy="1200329"/>
          </a:xfrm>
          <a:prstGeom prst="rect">
            <a:avLst/>
          </a:prstGeom>
          <a:noFill/>
        </p:spPr>
        <p:txBody>
          <a:bodyPr wrap="square" rtlCol="0">
            <a:spAutoFit/>
          </a:bodyPr>
          <a:lstStyle/>
          <a:p>
            <a:pPr algn="just"/>
            <a:r>
              <a:rPr lang="vi-VN" sz="2400" smtClean="0">
                <a:solidFill>
                  <a:srgbClr val="F05033"/>
                </a:solidFill>
                <a:ea typeface="Batang" panose="02030600000101010101" pitchFamily="18" charset="-127"/>
              </a:rPr>
              <a:t>Mỗi </a:t>
            </a:r>
            <a:r>
              <a:rPr lang="vi-VN" sz="2400">
                <a:solidFill>
                  <a:srgbClr val="F05033"/>
                </a:solidFill>
                <a:ea typeface="Batang" panose="02030600000101010101" pitchFamily="18" charset="-127"/>
              </a:rPr>
              <a:t>nơi lưu source sẽ </a:t>
            </a:r>
            <a:r>
              <a:rPr lang="vi-VN" sz="2400" smtClean="0">
                <a:solidFill>
                  <a:srgbClr val="F05033"/>
                </a:solidFill>
                <a:ea typeface="Batang" panose="02030600000101010101" pitchFamily="18" charset="-127"/>
              </a:rPr>
              <a:t>đ</a:t>
            </a:r>
            <a:r>
              <a:rPr lang="en-US" sz="2400" smtClean="0">
                <a:solidFill>
                  <a:srgbClr val="F05033"/>
                </a:solidFill>
                <a:ea typeface="Batang" panose="02030600000101010101" pitchFamily="18" charset="-127"/>
              </a:rPr>
              <a:t>ược</a:t>
            </a:r>
            <a:r>
              <a:rPr lang="vi-VN" sz="2400" smtClean="0">
                <a:solidFill>
                  <a:srgbClr val="F05033"/>
                </a:solidFill>
                <a:ea typeface="Batang" panose="02030600000101010101" pitchFamily="18" charset="-127"/>
              </a:rPr>
              <a:t> </a:t>
            </a:r>
            <a:r>
              <a:rPr lang="vi-VN" sz="2400">
                <a:solidFill>
                  <a:srgbClr val="F05033"/>
                </a:solidFill>
                <a:ea typeface="Batang" panose="02030600000101010101" pitchFamily="18" charset="-127"/>
              </a:rPr>
              <a:t>gọi là </a:t>
            </a:r>
            <a:r>
              <a:rPr lang="en-US" sz="2400" smtClean="0">
                <a:solidFill>
                  <a:srgbClr val="F05033"/>
                </a:solidFill>
                <a:latin typeface="Arial" panose="020B0604020202020204" pitchFamily="34" charset="0"/>
                <a:ea typeface="Batang" panose="02030600000101010101" pitchFamily="18" charset="-127"/>
                <a:cs typeface="Arial" panose="020B0604020202020204" pitchFamily="34" charset="0"/>
              </a:rPr>
              <a:t>kho</a:t>
            </a:r>
            <a:r>
              <a:rPr lang="en-US" sz="2400" smtClean="0">
                <a:solidFill>
                  <a:srgbClr val="F05033"/>
                </a:solidFill>
                <a:ea typeface="Batang" panose="02030600000101010101" pitchFamily="18" charset="-127"/>
              </a:rPr>
              <a:t> (</a:t>
            </a:r>
            <a:r>
              <a:rPr lang="vi-VN" sz="2400" smtClean="0">
                <a:solidFill>
                  <a:srgbClr val="F05033"/>
                </a:solidFill>
                <a:ea typeface="Batang" panose="02030600000101010101" pitchFamily="18" charset="-127"/>
              </a:rPr>
              <a:t>repositories</a:t>
            </a:r>
            <a:r>
              <a:rPr lang="en-US" sz="2400" smtClean="0">
                <a:solidFill>
                  <a:srgbClr val="F05033"/>
                </a:solidFill>
                <a:ea typeface="Batang" panose="02030600000101010101" pitchFamily="18" charset="-127"/>
              </a:rPr>
              <a:t>)</a:t>
            </a:r>
            <a:r>
              <a:rPr lang="vi-VN" sz="2400" smtClean="0">
                <a:solidFill>
                  <a:srgbClr val="F05033"/>
                </a:solidFill>
                <a:ea typeface="Batang" panose="02030600000101010101" pitchFamily="18" charset="-127"/>
              </a:rPr>
              <a:t>, </a:t>
            </a:r>
            <a:r>
              <a:rPr lang="vi-VN" sz="2400">
                <a:solidFill>
                  <a:srgbClr val="F05033"/>
                </a:solidFill>
                <a:ea typeface="Batang" panose="02030600000101010101" pitchFamily="18" charset="-127"/>
              </a:rPr>
              <a:t>không cần lưu trữ tập trung một nơi, mà mỗi thành viên trong team sẽ có một repository ở máy của riêng mình</a:t>
            </a:r>
            <a:r>
              <a:rPr lang="vi-VN" sz="2400" smtClean="0">
                <a:solidFill>
                  <a:srgbClr val="F05033"/>
                </a:solidFill>
                <a:ea typeface="Batang" panose="02030600000101010101" pitchFamily="18" charset="-127"/>
              </a:rPr>
              <a:t>.</a:t>
            </a:r>
            <a:endParaRPr lang="en-US" sz="2400" smtClean="0">
              <a:solidFill>
                <a:srgbClr val="F05033"/>
              </a:solidFill>
              <a:ea typeface="Batang" panose="02030600000101010101" pitchFamily="18" charset="-127"/>
            </a:endParaRPr>
          </a:p>
        </p:txBody>
      </p:sp>
      <p:sp>
        <p:nvSpPr>
          <p:cNvPr id="4" name="TextBox 3"/>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smtClean="0"/>
              <a:t>1. Giới thiệu về Git</a:t>
            </a:r>
          </a:p>
        </p:txBody>
      </p:sp>
      <p:sp>
        <p:nvSpPr>
          <p:cNvPr id="5" name="Rectangle 4"/>
          <p:cNvSpPr/>
          <p:nvPr/>
        </p:nvSpPr>
        <p:spPr>
          <a:xfrm>
            <a:off x="2115849" y="2672266"/>
            <a:ext cx="8802903" cy="2308324"/>
          </a:xfrm>
          <a:prstGeom prst="rect">
            <a:avLst/>
          </a:prstGeom>
        </p:spPr>
        <p:txBody>
          <a:bodyPr wrap="square">
            <a:spAutoFit/>
          </a:bodyPr>
          <a:lstStyle/>
          <a:p>
            <a:pPr algn="just"/>
            <a:r>
              <a:rPr lang="vi-VN" sz="2400" smtClean="0">
                <a:solidFill>
                  <a:srgbClr val="F05033"/>
                </a:solidFill>
              </a:rPr>
              <a:t>Khi </a:t>
            </a:r>
            <a:r>
              <a:rPr lang="vi-VN" sz="2400">
                <a:solidFill>
                  <a:srgbClr val="F05033"/>
                </a:solidFill>
              </a:rPr>
              <a:t>quyết định thay đổi chỗ nào đó lên server ta chỉ cần một thao tác "push" nó lên server</a:t>
            </a:r>
            <a:r>
              <a:rPr lang="vi-VN" sz="2400" smtClean="0">
                <a:solidFill>
                  <a:srgbClr val="F05033"/>
                </a:solidFill>
              </a:rPr>
              <a:t>.</a:t>
            </a:r>
            <a:endParaRPr lang="en-US" sz="2400" smtClean="0">
              <a:solidFill>
                <a:srgbClr val="F05033"/>
              </a:solidFill>
            </a:endParaRPr>
          </a:p>
          <a:p>
            <a:pPr algn="just"/>
            <a:endParaRPr lang="en-US" sz="2400">
              <a:solidFill>
                <a:srgbClr val="F05033"/>
              </a:solidFill>
            </a:endParaRPr>
          </a:p>
          <a:p>
            <a:pPr algn="just"/>
            <a:r>
              <a:rPr lang="vi-VN" sz="2400" smtClean="0">
                <a:solidFill>
                  <a:srgbClr val="F05033"/>
                </a:solidFill>
              </a:rPr>
              <a:t> </a:t>
            </a:r>
            <a:r>
              <a:rPr lang="vi-VN" sz="2400">
                <a:solidFill>
                  <a:srgbClr val="F05033"/>
                </a:solidFill>
              </a:rPr>
              <a:t>Chúng ta vẫn có thể share thay đổi của chúng ta cho thành viên khác, bằng cách commit hoặc update trực tiếp từ máy của họ mà không phải thông qua repositories gốc trên </a:t>
            </a:r>
            <a:r>
              <a:rPr lang="vi-VN" sz="2400" smtClean="0">
                <a:solidFill>
                  <a:srgbClr val="F05033"/>
                </a:solidFill>
              </a:rPr>
              <a:t>server</a:t>
            </a:r>
            <a:endParaRPr lang="en-US" sz="2400">
              <a:solidFill>
                <a:srgbClr val="F05033"/>
              </a:solidFill>
            </a:endParaRPr>
          </a:p>
        </p:txBody>
      </p:sp>
      <p:sp>
        <p:nvSpPr>
          <p:cNvPr id="8" name="TextBox 7"/>
          <p:cNvSpPr txBox="1"/>
          <p:nvPr/>
        </p:nvSpPr>
        <p:spPr>
          <a:xfrm>
            <a:off x="807877" y="3951466"/>
            <a:ext cx="739807" cy="584775"/>
          </a:xfrm>
          <a:prstGeom prst="rect">
            <a:avLst/>
          </a:prstGeom>
          <a:noFill/>
        </p:spPr>
        <p:txBody>
          <a:bodyPr wrap="square" rtlCol="0">
            <a:spAutoFit/>
          </a:bodyPr>
          <a:lstStyle/>
          <a:p>
            <a:r>
              <a:rPr lang="en-US" sz="3200" b="1" smtClean="0">
                <a:solidFill>
                  <a:srgbClr val="F05033"/>
                </a:solidFill>
              </a:rPr>
              <a:t>Git</a:t>
            </a:r>
            <a:endParaRPr lang="en-US" sz="3200" b="1">
              <a:solidFill>
                <a:srgbClr val="F05033"/>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959" y="835705"/>
            <a:ext cx="10426081" cy="5882185"/>
          </a:xfrm>
          <a:prstGeom prst="rect">
            <a:avLst/>
          </a:prstGeom>
        </p:spPr>
      </p:pic>
    </p:spTree>
    <p:extLst>
      <p:ext uri="{BB962C8B-B14F-4D97-AF65-F5344CB8AC3E}">
        <p14:creationId xmlns:p14="http://schemas.microsoft.com/office/powerpoint/2010/main" val="93922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smtClean="0"/>
              <a:t>1. Giới thiệu về Git</a:t>
            </a:r>
          </a:p>
        </p:txBody>
      </p:sp>
      <p:sp>
        <p:nvSpPr>
          <p:cNvPr id="4" name="Rectangle 3"/>
          <p:cNvSpPr/>
          <p:nvPr/>
        </p:nvSpPr>
        <p:spPr>
          <a:xfrm>
            <a:off x="2602126" y="1339307"/>
            <a:ext cx="9476733" cy="15696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vi-VN" sz="2400"/>
              <a:t>Trên </a:t>
            </a:r>
            <a:r>
              <a:rPr lang="vi-VN" sz="2400" smtClean="0"/>
              <a:t>Git </a:t>
            </a:r>
            <a:r>
              <a:rPr lang="vi-VN" sz="2400"/>
              <a:t>ta có thể lưu trạng thái của file dưới dạng lịch sử cập nhật. </a:t>
            </a:r>
            <a:endParaRPr lang="en-US" sz="2400" smtClean="0"/>
          </a:p>
          <a:p>
            <a:pPr algn="just"/>
            <a:endParaRPr lang="en-US" sz="2400"/>
          </a:p>
          <a:p>
            <a:pPr algn="just"/>
            <a:r>
              <a:rPr lang="vi-VN" sz="2400" smtClean="0"/>
              <a:t>Vì </a:t>
            </a:r>
            <a:r>
              <a:rPr lang="vi-VN" sz="2400"/>
              <a:t>thế, có thể đưa file đã chỉnh sửa một lần về trạng thái cũ hay có thể biết được file đã được chỉnh sửa chỗ nào.</a:t>
            </a:r>
            <a:endParaRPr lang="en-US" sz="240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09" y="1339307"/>
            <a:ext cx="2045076" cy="2045076"/>
          </a:xfrm>
          <a:prstGeom prst="rect">
            <a:avLst/>
          </a:prstGeom>
        </p:spPr>
      </p:pic>
      <p:sp>
        <p:nvSpPr>
          <p:cNvPr id="6" name="TextBox 5"/>
          <p:cNvSpPr txBox="1"/>
          <p:nvPr/>
        </p:nvSpPr>
        <p:spPr>
          <a:xfrm>
            <a:off x="1137416" y="3551650"/>
            <a:ext cx="890448" cy="584775"/>
          </a:xfrm>
          <a:prstGeom prst="rect">
            <a:avLst/>
          </a:prstGeom>
          <a:noFill/>
        </p:spPr>
        <p:txBody>
          <a:bodyPr wrap="square" rtlCol="0">
            <a:spAutoFit/>
          </a:bodyPr>
          <a:lstStyle/>
          <a:p>
            <a:r>
              <a:rPr lang="en-US" sz="3200" b="1" smtClean="0">
                <a:solidFill>
                  <a:srgbClr val="F05033"/>
                </a:solidFill>
              </a:rPr>
              <a:t>Git</a:t>
            </a:r>
            <a:endParaRPr lang="en-US" sz="3200" b="1">
              <a:solidFill>
                <a:srgbClr val="F05033"/>
              </a:solidFill>
            </a:endParaRPr>
          </a:p>
        </p:txBody>
      </p:sp>
    </p:spTree>
    <p:extLst>
      <p:ext uri="{BB962C8B-B14F-4D97-AF65-F5344CB8AC3E}">
        <p14:creationId xmlns:p14="http://schemas.microsoft.com/office/powerpoint/2010/main" val="2738742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7" y="1327137"/>
            <a:ext cx="12191998" cy="4899321"/>
          </a:xfrm>
          <a:prstGeom prst="rect">
            <a:avLst/>
          </a:prstGeom>
        </p:spPr>
      </p:pic>
      <p:sp>
        <p:nvSpPr>
          <p:cNvPr id="6" name="TextBox 5"/>
          <p:cNvSpPr txBox="1"/>
          <p:nvPr/>
        </p:nvSpPr>
        <p:spPr>
          <a:xfrm>
            <a:off x="-47067" y="-12290"/>
            <a:ext cx="12239065" cy="707886"/>
          </a:xfrm>
          <a:prstGeom prst="rect">
            <a:avLst/>
          </a:prstGeom>
          <a:solidFill>
            <a:srgbClr val="92D050"/>
          </a:solidFill>
        </p:spPr>
        <p:txBody>
          <a:bodyPr wrap="square" rtlCol="0">
            <a:spAutoFit/>
          </a:bodyPr>
          <a:lstStyle/>
          <a:p>
            <a:pPr algn="ctr"/>
            <a:r>
              <a:rPr lang="en-US" sz="4000" b="1" smtClean="0"/>
              <a:t>1. Giới thiệu về Git</a:t>
            </a:r>
          </a:p>
        </p:txBody>
      </p:sp>
    </p:spTree>
    <p:extLst>
      <p:ext uri="{BB962C8B-B14F-4D97-AF65-F5344CB8AC3E}">
        <p14:creationId xmlns:p14="http://schemas.microsoft.com/office/powerpoint/2010/main" val="3891735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1344</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Batang</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Huynh Minh Phong</cp:lastModifiedBy>
  <cp:revision>111</cp:revision>
  <dcterms:created xsi:type="dcterms:W3CDTF">2016-10-14T07:24:54Z</dcterms:created>
  <dcterms:modified xsi:type="dcterms:W3CDTF">2016-11-22T05:34:17Z</dcterms:modified>
</cp:coreProperties>
</file>