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  <p:sldMasterId id="21474838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6" r:id="rId19"/>
    <p:sldId id="272" r:id="rId20"/>
    <p:sldId id="273" r:id="rId21"/>
    <p:sldId id="274" r:id="rId22"/>
    <p:sldId id="277" r:id="rId23"/>
    <p:sldId id="278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6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6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08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1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76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0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3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8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55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2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4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9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83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89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5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9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89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4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7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BUSINESS ANALYST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Course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306739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Purpose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i="1" dirty="0" smtClean="0"/>
              <a:t>“In preparing for battle </a:t>
            </a:r>
            <a:r>
              <a:rPr lang="en-US" sz="2800" i="1" dirty="0"/>
              <a:t>have always found that plans are useless, but planning </a:t>
            </a:r>
            <a:r>
              <a:rPr lang="en-US" sz="2800" i="1" dirty="0" smtClean="0"/>
              <a:t>is</a:t>
            </a:r>
            <a:r>
              <a:rPr lang="en-US" sz="2800" i="1" dirty="0"/>
              <a:t> </a:t>
            </a:r>
            <a:r>
              <a:rPr lang="en-US" sz="2800" i="1" dirty="0" smtClean="0"/>
              <a:t>indispensable.” </a:t>
            </a:r>
          </a:p>
          <a:p>
            <a:pPr marL="0" indent="0" algn="r">
              <a:buNone/>
            </a:pPr>
            <a:r>
              <a:rPr lang="en-US" sz="2400" i="1" dirty="0" smtClean="0"/>
              <a:t>Dwight </a:t>
            </a:r>
            <a:r>
              <a:rPr lang="en-US" sz="2400" i="1" dirty="0" err="1" smtClean="0"/>
              <a:t>D.Eisenhower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3546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306739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When </a:t>
            </a:r>
            <a:r>
              <a:rPr lang="en-US" sz="4000" b="1" dirty="0"/>
              <a:t>do we need to create or adjust a personal project plan?</a:t>
            </a:r>
            <a:endParaRPr lang="en-US" sz="4000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i="1" dirty="0" smtClean="0"/>
              <a:t>Anytime.</a:t>
            </a:r>
          </a:p>
        </p:txBody>
      </p:sp>
    </p:spTree>
    <p:extLst>
      <p:ext uri="{BB962C8B-B14F-4D97-AF65-F5344CB8AC3E}">
        <p14:creationId xmlns:p14="http://schemas.microsoft.com/office/powerpoint/2010/main" val="2852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306739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How </a:t>
            </a:r>
            <a:r>
              <a:rPr lang="en-US" sz="4000" b="1" dirty="0"/>
              <a:t>to create a personal project plan</a:t>
            </a:r>
            <a:r>
              <a:rPr lang="en-US" sz="4000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	Use SMART.</a:t>
            </a:r>
          </a:p>
        </p:txBody>
      </p:sp>
    </p:spTree>
    <p:extLst>
      <p:ext uri="{BB962C8B-B14F-4D97-AF65-F5344CB8AC3E}">
        <p14:creationId xmlns:p14="http://schemas.microsoft.com/office/powerpoint/2010/main" val="20962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4064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How </a:t>
            </a:r>
            <a:r>
              <a:rPr lang="en-US" sz="4000" b="1" dirty="0"/>
              <a:t>to create a personal project plan</a:t>
            </a:r>
            <a:r>
              <a:rPr lang="en-US" sz="4000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pecific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easurable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chievable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elevant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ime-bound</a:t>
            </a:r>
          </a:p>
        </p:txBody>
      </p:sp>
    </p:spTree>
    <p:extLst>
      <p:ext uri="{BB962C8B-B14F-4D97-AF65-F5344CB8AC3E}">
        <p14:creationId xmlns:p14="http://schemas.microsoft.com/office/powerpoint/2010/main" val="14819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265366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Specific </a:t>
            </a:r>
            <a:br>
              <a:rPr lang="en-US" sz="4000" b="1" dirty="0" smtClean="0"/>
            </a:br>
            <a:r>
              <a:rPr lang="en-US" sz="2400" i="1" dirty="0" smtClean="0"/>
              <a:t>(simple, sensible, significant)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Your goal should be clear and specific, otherwise you won't be able to focus your efforts or feel truly motivated to achieve it</a:t>
            </a:r>
            <a:r>
              <a:rPr lang="en-US" sz="2800" i="1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259" y="4848225"/>
            <a:ext cx="11268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For example</a:t>
            </a:r>
            <a:r>
              <a:rPr lang="en-US" sz="2000" i="1" dirty="0" smtClean="0"/>
              <a:t>:</a:t>
            </a:r>
          </a:p>
          <a:p>
            <a:endParaRPr lang="en-US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Bad</a:t>
            </a:r>
            <a:r>
              <a:rPr lang="en-US" sz="2000" i="1" dirty="0"/>
              <a:t>: </a:t>
            </a:r>
            <a:r>
              <a:rPr lang="en-US" sz="2000" i="1" dirty="0" smtClean="0"/>
              <a:t>		I </a:t>
            </a:r>
            <a:r>
              <a:rPr lang="en-US" sz="2000" i="1" dirty="0"/>
              <a:t>want to be a good BA</a:t>
            </a:r>
            <a:r>
              <a:rPr lang="en-US" sz="2000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Good</a:t>
            </a:r>
            <a:r>
              <a:rPr lang="en-US" sz="2000" i="1" dirty="0"/>
              <a:t>: </a:t>
            </a:r>
            <a:r>
              <a:rPr lang="en-US" sz="2000" i="1" dirty="0" smtClean="0"/>
              <a:t>	I'm </a:t>
            </a:r>
            <a:r>
              <a:rPr lang="en-US" sz="2000" i="1" dirty="0"/>
              <a:t>going to focus on boosting my overall BA skills by joining training course</a:t>
            </a:r>
            <a:r>
              <a:rPr lang="en-US" sz="2000" i="1" dirty="0" smtClean="0"/>
              <a:t>. 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8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456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Specific </a:t>
            </a:r>
            <a:br>
              <a:rPr lang="en-US" sz="4000" b="1" dirty="0" smtClean="0"/>
            </a:br>
            <a:r>
              <a:rPr lang="en-US" sz="2400" i="1" dirty="0" smtClean="0"/>
              <a:t>(simple, sensible, significant)</a:t>
            </a:r>
            <a:endParaRPr lang="en-U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When drafting your goal, try to answer the 5 "W" questions</a:t>
            </a:r>
            <a:r>
              <a:rPr lang="en-US" sz="2800" i="1" dirty="0" smtClean="0"/>
              <a:t>: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dirty="0"/>
              <a:t>What will be done? </a:t>
            </a:r>
            <a:endParaRPr lang="en-US" dirty="0" smtClean="0"/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dirty="0"/>
              <a:t>Why will it be done? </a:t>
            </a:r>
            <a:endParaRPr lang="en-US" dirty="0" smtClean="0"/>
          </a:p>
          <a:p>
            <a:pPr marL="0" indent="0">
              <a:buNone/>
            </a:pPr>
            <a:r>
              <a:rPr lang="en-US" sz="2800" i="1" dirty="0" smtClean="0"/>
              <a:t>	</a:t>
            </a:r>
            <a:r>
              <a:rPr lang="en-US" dirty="0"/>
              <a:t>Where will it be done? </a:t>
            </a:r>
            <a:endParaRPr lang="en-US" dirty="0" smtClean="0"/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dirty="0"/>
              <a:t>When will it be done?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By </a:t>
            </a:r>
            <a:r>
              <a:rPr lang="en-US" dirty="0"/>
              <a:t>whom will it be done? </a:t>
            </a:r>
            <a:endParaRPr lang="en-US" sz="28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43475" y="4200525"/>
            <a:ext cx="7043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-&gt; action, steps, description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943475" y="4707255"/>
            <a:ext cx="7043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-&gt; justification, reason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3475" y="5242560"/>
            <a:ext cx="7043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-&gt; location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3475" y="5749290"/>
            <a:ext cx="7043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-&gt; time, dates, deadlines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3474" y="6189702"/>
            <a:ext cx="7043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-&gt; responsibility for action</a:t>
            </a:r>
          </a:p>
        </p:txBody>
      </p:sp>
    </p:spTree>
    <p:extLst>
      <p:ext uri="{BB962C8B-B14F-4D97-AF65-F5344CB8AC3E}">
        <p14:creationId xmlns:p14="http://schemas.microsoft.com/office/powerpoint/2010/main" val="35983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245364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Measurable </a:t>
            </a:r>
            <a:br>
              <a:rPr lang="en-US" sz="4000" b="1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meaningful, motivating)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This can be as simple as setting a specific date for your achievement.</a:t>
            </a:r>
            <a:endParaRPr lang="en-US" sz="2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9259" y="4785359"/>
            <a:ext cx="1126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For example</a:t>
            </a:r>
            <a:r>
              <a:rPr lang="en-US" sz="2000" i="1" dirty="0" smtClean="0"/>
              <a:t>:</a:t>
            </a:r>
          </a:p>
          <a:p>
            <a:endParaRPr lang="en-US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Bad</a:t>
            </a:r>
            <a:r>
              <a:rPr lang="en-US" sz="2000" i="1" dirty="0"/>
              <a:t>: </a:t>
            </a:r>
            <a:r>
              <a:rPr lang="en-US" sz="2000" i="1" dirty="0" smtClean="0"/>
              <a:t>		I’m </a:t>
            </a:r>
            <a:r>
              <a:rPr lang="en-US" sz="2000" i="1" dirty="0"/>
              <a:t>going to join BA training course</a:t>
            </a:r>
            <a:r>
              <a:rPr lang="en-US" sz="2000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Good</a:t>
            </a:r>
            <a:r>
              <a:rPr lang="en-US" sz="2000" i="1" dirty="0"/>
              <a:t>: </a:t>
            </a:r>
            <a:r>
              <a:rPr lang="en-US" sz="2000" i="1" dirty="0" smtClean="0"/>
              <a:t>	I’m </a:t>
            </a:r>
            <a:r>
              <a:rPr lang="en-US" sz="2000" i="1" dirty="0"/>
              <a:t>going to join knowledge sharing sessions once per week and keep practice what I’ve learnt in Q2 2021</a:t>
            </a:r>
            <a:r>
              <a:rPr lang="en-US" sz="2000" i="1" dirty="0" smtClean="0"/>
              <a:t>.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1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245364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Achievable </a:t>
            </a:r>
            <a:br>
              <a:rPr lang="en-US" sz="4000" b="1" dirty="0" smtClean="0"/>
            </a:br>
            <a:r>
              <a:rPr lang="en-US" sz="2400" i="1" dirty="0"/>
              <a:t>(agreed, attainable)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This should be realistic, challenged, but not cause stress or injury.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259" y="4785359"/>
            <a:ext cx="1126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For example</a:t>
            </a:r>
            <a:r>
              <a:rPr lang="en-US" sz="2000" i="1" dirty="0" smtClean="0"/>
              <a:t>:</a:t>
            </a:r>
          </a:p>
          <a:p>
            <a:endParaRPr lang="en-US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Bad</a:t>
            </a:r>
            <a:r>
              <a:rPr lang="en-US" sz="2000" i="1" dirty="0"/>
              <a:t>: </a:t>
            </a:r>
            <a:r>
              <a:rPr lang="en-US" sz="2000" i="1" dirty="0" smtClean="0"/>
              <a:t>		</a:t>
            </a:r>
            <a:r>
              <a:rPr lang="en-US" sz="2000" i="1" dirty="0"/>
              <a:t>I’m going to be expert in creating all kinds of diagrams in one week.</a:t>
            </a:r>
            <a:endParaRPr lang="en-US" sz="2000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Good</a:t>
            </a:r>
            <a:r>
              <a:rPr lang="en-US" sz="2000" i="1" dirty="0"/>
              <a:t>: </a:t>
            </a:r>
            <a:r>
              <a:rPr lang="en-US" sz="2000" i="1" dirty="0" smtClean="0"/>
              <a:t>	</a:t>
            </a:r>
            <a:r>
              <a:rPr lang="en-US" sz="2000" i="1" dirty="0"/>
              <a:t>I’m going to be guide about one by one diagram and practice it in one week to understand deeply.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127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59"/>
            <a:ext cx="11687694" cy="279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Relevant </a:t>
            </a:r>
            <a:br>
              <a:rPr lang="en-US" sz="4000" b="1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reasonable, realistic and resourced, results-based)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To</a:t>
            </a:r>
            <a:r>
              <a:rPr lang="en-US" dirty="0" smtClean="0"/>
              <a:t> </a:t>
            </a:r>
            <a:r>
              <a:rPr lang="en-US" sz="2800" i="1" dirty="0" smtClean="0"/>
              <a:t>align </a:t>
            </a:r>
            <a:r>
              <a:rPr lang="en-US" sz="2800" i="1" dirty="0"/>
              <a:t>with the enterprise’s vision, mission, and goals.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5592750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60"/>
            <a:ext cx="11687694" cy="3358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Time </a:t>
            </a:r>
            <a:r>
              <a:rPr lang="en-US" sz="4000" b="1" dirty="0"/>
              <a:t>bound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time-based, time limited, time/cost limited, timely, time-sensitive)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This can be as simple as setting a specific date for your achievement.</a:t>
            </a:r>
            <a:endParaRPr lang="en-US" sz="2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9259" y="4796938"/>
            <a:ext cx="1126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For example</a:t>
            </a:r>
            <a:r>
              <a:rPr lang="en-US" sz="2000" i="1" dirty="0" smtClean="0"/>
              <a:t>:</a:t>
            </a:r>
          </a:p>
          <a:p>
            <a:endParaRPr lang="en-US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Bad</a:t>
            </a:r>
            <a:r>
              <a:rPr lang="en-US" sz="2000" i="1" dirty="0"/>
              <a:t>: </a:t>
            </a:r>
            <a:r>
              <a:rPr lang="en-US" sz="2000" i="1" dirty="0" smtClean="0"/>
              <a:t>I’m </a:t>
            </a:r>
            <a:r>
              <a:rPr lang="en-US" sz="2000" i="1" dirty="0"/>
              <a:t>going to join BA training course</a:t>
            </a:r>
            <a:r>
              <a:rPr lang="en-US" sz="2000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Good</a:t>
            </a:r>
            <a:r>
              <a:rPr lang="en-US" sz="2000" i="1" dirty="0"/>
              <a:t>: “I’m going to join knowledge sharing sessions once per week and keep practice what I’ve learnt in Q2 2021.”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005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8636" y="566737"/>
            <a:ext cx="5943600" cy="5724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836" y="3013500"/>
            <a:ext cx="3591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What does </a:t>
            </a:r>
          </a:p>
          <a:p>
            <a:r>
              <a:rPr lang="en-US" sz="2400" b="1" i="1" dirty="0" smtClean="0"/>
              <a:t>Business Analyst do?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54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9" y="2194559"/>
            <a:ext cx="11687694" cy="435587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Some comments: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 Tasks </a:t>
            </a:r>
            <a:r>
              <a:rPr lang="en-US" sz="3200" dirty="0"/>
              <a:t>name should not be too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 The </a:t>
            </a:r>
            <a:r>
              <a:rPr lang="en-US" sz="3200" dirty="0"/>
              <a:t>name of the task should comply with the specified syntax (verb + noun)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 Break </a:t>
            </a:r>
            <a:r>
              <a:rPr lang="en-US" sz="3200" dirty="0"/>
              <a:t>down big task into small ones (2h ~4h per task</a:t>
            </a:r>
            <a:r>
              <a:rPr lang="en-US" sz="32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 When </a:t>
            </a:r>
            <a:r>
              <a:rPr lang="en-US" sz="3200" dirty="0"/>
              <a:t>setting up plan, divide/combine tasks so that every tasks should be completed within each day. Don't let it extend from day to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 Training-Plan </a:t>
            </a:r>
            <a:r>
              <a:rPr lang="en-US" sz="3200" dirty="0"/>
              <a:t>should have a good hierarchy </a:t>
            </a:r>
            <a:r>
              <a:rPr lang="en-US" sz="3200" dirty="0">
                <a:sym typeface="Wingdings" panose="05000000000000000000" pitchFamily="2" charset="2"/>
              </a:rPr>
              <a:t> need main task with its sub-tasks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1107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project plan</a:t>
            </a:r>
            <a:endParaRPr lang="en-US" b="1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830" y="2285999"/>
            <a:ext cx="11687694" cy="99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Self-study:</a:t>
            </a:r>
            <a:r>
              <a:rPr lang="en-US" sz="4000" b="1" dirty="0" smtClean="0"/>
              <a:t> </a:t>
            </a:r>
            <a:r>
              <a:rPr lang="en-US" sz="3200" dirty="0" smtClean="0"/>
              <a:t>Create your plan for the training course.</a:t>
            </a:r>
            <a:endParaRPr lang="en-US" sz="32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118294"/>
            <a:ext cx="6096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Define business process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80" y="2200135"/>
            <a:ext cx="7129157" cy="37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5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6" y="2726523"/>
            <a:ext cx="9896474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rush Script MT" panose="03060802040406070304" pitchFamily="66" charset="0"/>
              </a:rPr>
              <a:t>Thank you for listening!</a:t>
            </a:r>
            <a:endParaRPr lang="en-US" sz="5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5276215" y="2539537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Business Analysis Planning and Monitoring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084626" y="394578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Requirements Analysis and Design Definition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289262" y="5128151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Solution Evaluation</a:t>
            </a:r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4436630" y="394578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Strategy Analysis</a:t>
            </a:r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2895600" y="4689107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Elicitation and Collaboration</a:t>
            </a:r>
          </a:p>
        </p:txBody>
      </p:sp>
      <p:sp>
        <p:nvSpPr>
          <p:cNvPr id="11" name="Rounded Rectangle 10">
            <a:hlinkClick r:id="rId7" action="ppaction://hlinksldjump"/>
          </p:cNvPr>
          <p:cNvSpPr/>
          <p:nvPr/>
        </p:nvSpPr>
        <p:spPr>
          <a:xfrm>
            <a:off x="7556675" y="470253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Requirement Life Cycle Management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32921" y="3154679"/>
            <a:ext cx="0" cy="37823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0"/>
            <a:endCxn id="6" idx="0"/>
          </p:cNvCxnSpPr>
          <p:nvPr/>
        </p:nvCxnSpPr>
        <p:spPr>
          <a:xfrm rot="5400000" flipH="1" flipV="1">
            <a:off x="5917334" y="3121782"/>
            <a:ext cx="12700" cy="1647996"/>
          </a:xfrm>
          <a:prstGeom prst="curvedConnector3">
            <a:avLst>
              <a:gd name="adj1" fmla="val 3239992"/>
            </a:avLst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7" idx="1"/>
          </p:cNvCxnSpPr>
          <p:nvPr/>
        </p:nvCxnSpPr>
        <p:spPr>
          <a:xfrm rot="16200000" flipH="1">
            <a:off x="4542128" y="4688588"/>
            <a:ext cx="874798" cy="619469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7" idx="3"/>
          </p:cNvCxnSpPr>
          <p:nvPr/>
        </p:nvCxnSpPr>
        <p:spPr>
          <a:xfrm rot="5400000">
            <a:off x="6413967" y="4773188"/>
            <a:ext cx="851241" cy="473826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3"/>
            <a:endCxn id="11" idx="0"/>
          </p:cNvCxnSpPr>
          <p:nvPr/>
        </p:nvCxnSpPr>
        <p:spPr>
          <a:xfrm>
            <a:off x="6589627" y="2847108"/>
            <a:ext cx="1623754" cy="1855422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1"/>
            <a:endCxn id="9" idx="0"/>
          </p:cNvCxnSpPr>
          <p:nvPr/>
        </p:nvCxnSpPr>
        <p:spPr>
          <a:xfrm rot="10800000" flipV="1">
            <a:off x="3552307" y="2847107"/>
            <a:ext cx="1723909" cy="1841999"/>
          </a:xfrm>
          <a:prstGeom prst="curvedConnector2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</p:cNvCxnSpPr>
          <p:nvPr/>
        </p:nvCxnSpPr>
        <p:spPr>
          <a:xfrm>
            <a:off x="4209012" y="4996678"/>
            <a:ext cx="543098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13577" y="4996678"/>
            <a:ext cx="543098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19376" y="2676594"/>
            <a:ext cx="82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describes the tasks used to organize and coordinate business analysis </a:t>
            </a:r>
            <a:r>
              <a:rPr lang="en-US" sz="2000" dirty="0" smtClean="0"/>
              <a:t>efforts.</a:t>
            </a:r>
            <a:endParaRPr lang="en-US" sz="2000" dirty="0"/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77" y="3559694"/>
            <a:ext cx="4471358" cy="2978612"/>
          </a:xfrm>
          <a:prstGeom prst="rect">
            <a:avLst/>
          </a:prstGeom>
        </p:spPr>
      </p:pic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5276215" y="2539537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Business Analysis Planning and Monitoring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3657" y="2573337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Business Analysis Planning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512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1406 0.02384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8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38946" y="2672129"/>
            <a:ext cx="885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describes the tasks used to identify the business need, address that need, and align the change strategy within the enterprise.</a:t>
            </a:r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10" name="Left Arrow 9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80" y="3978118"/>
            <a:ext cx="3121152" cy="2282952"/>
          </a:xfrm>
          <a:prstGeom prst="rect">
            <a:avLst/>
          </a:prstGeom>
        </p:spPr>
      </p:pic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4436630" y="394578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Strategy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657" y="2568872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Strategy Analysis</a:t>
            </a:r>
          </a:p>
        </p:txBody>
      </p:sp>
    </p:spTree>
    <p:extLst>
      <p:ext uri="{BB962C8B-B14F-4D97-AF65-F5344CB8AC3E}">
        <p14:creationId xmlns:p14="http://schemas.microsoft.com/office/powerpoint/2010/main" val="39369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24518 -0.18009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46739" y="2615008"/>
            <a:ext cx="846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describes the tasks used to </a:t>
            </a:r>
            <a:r>
              <a:rPr lang="en-US" sz="1600" b="1" dirty="0"/>
              <a:t>organize requirements, specify and model requirements and designs, validate and verify information, identify solution options, </a:t>
            </a:r>
            <a:r>
              <a:rPr lang="en-US" sz="1600" dirty="0"/>
              <a:t>and</a:t>
            </a:r>
            <a:r>
              <a:rPr lang="en-US" sz="1600" b="1" dirty="0"/>
              <a:t> estimate the potential value</a:t>
            </a:r>
            <a:r>
              <a:rPr lang="en-US" sz="1600" dirty="0"/>
              <a:t> that could be realized.</a:t>
            </a:r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10" name="Left Arrow 9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4" y="3986987"/>
            <a:ext cx="3462944" cy="2493320"/>
          </a:xfrm>
          <a:prstGeom prst="rect">
            <a:avLst/>
          </a:prstGeom>
        </p:spPr>
      </p:pic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084626" y="394578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Requirements Analysis and Design Definition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657" y="2573307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Requirements Analysis and Design Definition</a:t>
            </a:r>
          </a:p>
        </p:txBody>
      </p:sp>
    </p:spTree>
    <p:extLst>
      <p:ext uri="{BB962C8B-B14F-4D97-AF65-F5344CB8AC3E}">
        <p14:creationId xmlns:p14="http://schemas.microsoft.com/office/powerpoint/2010/main" val="3676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37513 -0.18009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3" y="-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38426" y="2672129"/>
            <a:ext cx="837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describes the tasks used to prepare for and conduct elicitation activities and confirm the results.</a:t>
            </a:r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10" name="Left Arrow 9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2895600" y="4689107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Elicitation and Collaboration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657" y="2568872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Elicitation and Collaboration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82" y="3602519"/>
            <a:ext cx="4151948" cy="2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11875 -0.2916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45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47951" y="2518240"/>
            <a:ext cx="8272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describes the tasks used to assess the performance of and value delivered by a solution and to recommend improvements on increasing values.</a:t>
            </a:r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10" name="Left Arrow 9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06" y="3978117"/>
            <a:ext cx="3640975" cy="2275610"/>
          </a:xfrm>
          <a:prstGeom prst="rect">
            <a:avLst/>
          </a:prstGeom>
        </p:spPr>
      </p:pic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5289262" y="5128151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Solution Evaluation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657" y="2568872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Solution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30408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31549 -0.35115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1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95600" y="78099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Common knowledge areas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67001" y="2672129"/>
            <a:ext cx="82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tasks used to manage and maintain requirements and design information from inception to retirement.</a:t>
            </a:r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1213657" y="6035040"/>
            <a:ext cx="889462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Back</a:t>
            </a:r>
            <a:endParaRPr lang="en-US" sz="1200" b="1" dirty="0"/>
          </a:p>
        </p:txBody>
      </p:sp>
      <p:sp>
        <p:nvSpPr>
          <p:cNvPr id="10" name="Left Arrow 9">
            <a:hlinkClick r:id="rId3" action="ppaction://hlinksldjump"/>
          </p:cNvPr>
          <p:cNvSpPr/>
          <p:nvPr/>
        </p:nvSpPr>
        <p:spPr>
          <a:xfrm flipH="1">
            <a:off x="10170793" y="6031230"/>
            <a:ext cx="944881" cy="50707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 Plan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5" y="3978118"/>
            <a:ext cx="4538838" cy="2560188"/>
          </a:xfrm>
          <a:prstGeom prst="rect">
            <a:avLst/>
          </a:prstGeom>
        </p:spPr>
      </p:pic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7556675" y="4702530"/>
            <a:ext cx="1313412" cy="6151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Requirement Life Cycle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657" y="2568872"/>
            <a:ext cx="1828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Requirement Life 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5436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50156 -0.29329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78" y="-1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9" grpId="0" animBg="1"/>
      <p:bldP spid="8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828</TotalTime>
  <Words>487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Brush Script MT</vt:lpstr>
      <vt:lpstr>Century Gothic</vt:lpstr>
      <vt:lpstr>Corbel</vt:lpstr>
      <vt:lpstr>Wingdings</vt:lpstr>
      <vt:lpstr>Vapor Trail</vt:lpstr>
      <vt:lpstr>Parallax</vt:lpstr>
      <vt:lpstr>THE BUSINESS ANALYST</vt:lpstr>
      <vt:lpstr>PowerPoint Presentation</vt:lpstr>
      <vt:lpstr>Common knowledge areas</vt:lpstr>
      <vt:lpstr>Common knowledge areas</vt:lpstr>
      <vt:lpstr>Common knowledge areas</vt:lpstr>
      <vt:lpstr>Common knowledge areas</vt:lpstr>
      <vt:lpstr>Common knowledge areas</vt:lpstr>
      <vt:lpstr>Common knowledge areas</vt:lpstr>
      <vt:lpstr>Common knowledge areas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Personal project plan</vt:lpstr>
      <vt:lpstr>Define business process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Thị trường nước ngoài</dc:title>
  <dc:creator>Nguyen Anh Thi (FHN.BA)</dc:creator>
  <cp:lastModifiedBy>os_fptlinhtd</cp:lastModifiedBy>
  <cp:revision>33</cp:revision>
  <dcterms:created xsi:type="dcterms:W3CDTF">2021-03-23T21:52:39Z</dcterms:created>
  <dcterms:modified xsi:type="dcterms:W3CDTF">2021-03-25T10:32:31Z</dcterms:modified>
</cp:coreProperties>
</file>