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Caveat Medium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A6AC30-3AF7-4EC1-BB4A-1B9DED58AB5F}">
  <a:tblStyle styleId="{D7A6AC30-3AF7-4EC1-BB4A-1B9DED58AB5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aveatMedium-bold.fntdata"/><Relationship Id="rId23" Type="http://schemas.openxmlformats.org/officeDocument/2006/relationships/font" Target="fonts/Cave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f66cc9ca_2_5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f66cc9ca_2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2f66cc9ca_2_5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2f66cc9ca_2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f66cc9ca_2_5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f66cc9ca_2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8beb7f875_0_4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8beb7f87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2f66cc9ca_2_5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2f66cc9ca_2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2f66cc9ca_2_5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2f66cc9ca_2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DH12OV9TgVdIbX4DfVoESaBMInlDoRWv/view?usp=share_linkIyx/view?usp=share_link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603900" y="4389500"/>
            <a:ext cx="2470200" cy="676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58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January 7, 2023</a:t>
            </a:r>
            <a:endParaRPr sz="1720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2985300" y="1640050"/>
            <a:ext cx="4434000" cy="10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90">
                <a:solidFill>
                  <a:srgbClr val="FF9900"/>
                </a:solidFill>
                <a:latin typeface="Caveat Medium"/>
                <a:ea typeface="Caveat Medium"/>
                <a:cs typeface="Caveat Medium"/>
                <a:sym typeface="Caveat Medium"/>
              </a:rPr>
              <a:t>Customer Review Analysis</a:t>
            </a:r>
            <a:endParaRPr sz="3790">
              <a:solidFill>
                <a:srgbClr val="FF99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612" y="738350"/>
            <a:ext cx="2859613" cy="12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2985300" y="2894850"/>
            <a:ext cx="36186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0" y="117525"/>
            <a:ext cx="91440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089650" y="1260600"/>
            <a:ext cx="59004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These days, there is a sea of reviews for most worthwhile product that you buy on Amazon and clicking through 500 pages of reviews is less than ideal.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As a </a:t>
            </a:r>
            <a:r>
              <a:rPr lang="en"/>
              <a:t>customer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review classification and key phrase extraction</a:t>
            </a:r>
            <a:r>
              <a:rPr lang="en">
                <a:solidFill>
                  <a:schemeClr val="dk1"/>
                </a:solidFill>
              </a:rPr>
              <a:t> can help us </a:t>
            </a:r>
            <a:r>
              <a:rPr lang="en"/>
              <a:t>get a </a:t>
            </a:r>
            <a:r>
              <a:rPr b="1" lang="en"/>
              <a:t>quick summary of the main pros/cons</a:t>
            </a:r>
            <a:r>
              <a:rPr lang="en"/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For </a:t>
            </a:r>
            <a:r>
              <a:rPr lang="en"/>
              <a:t>product owners</a:t>
            </a:r>
            <a:r>
              <a:rPr lang="en">
                <a:solidFill>
                  <a:schemeClr val="dk1"/>
                </a:solidFill>
              </a:rPr>
              <a:t>, r</a:t>
            </a:r>
            <a:r>
              <a:rPr lang="en"/>
              <a:t>eview classification and key phrase extraction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can be used for </a:t>
            </a:r>
            <a:r>
              <a:rPr b="1" lang="en"/>
              <a:t>continuous customer satisfaction monitoring and product improvement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89750" y="768400"/>
            <a:ext cx="8251800" cy="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25" y="1491075"/>
            <a:ext cx="2976575" cy="28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90900" y="1352725"/>
            <a:ext cx="34239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How can we effectively and automatically split customer reviews into positive/negative</a:t>
            </a:r>
            <a:r>
              <a:rPr lang="en">
                <a:solidFill>
                  <a:schemeClr val="dk1"/>
                </a:solidFill>
              </a:rPr>
              <a:t>?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How can we pull keywords/phrases to sum up each category?</a:t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0" y="0"/>
            <a:ext cx="91440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9750" y="768400"/>
            <a:ext cx="8251800" cy="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250" y="983700"/>
            <a:ext cx="4898350" cy="384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508775" y="1365575"/>
            <a:ext cx="4129200" cy="26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data: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Amazon Review Data</a:t>
            </a:r>
            <a:r>
              <a:rPr lang="en" sz="1600">
                <a:solidFill>
                  <a:schemeClr val="dk1"/>
                </a:solidFill>
              </a:rPr>
              <a:t> for Seagate 1TB </a:t>
            </a:r>
            <a:r>
              <a:rPr lang="en" sz="1600"/>
              <a:t>Hard Drive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Data was extracted through custom API link</a:t>
            </a:r>
            <a:r>
              <a:rPr lang="en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</a:t>
            </a:r>
            <a:r>
              <a:rPr b="1" lang="en" sz="1600"/>
              <a:t>5,000 entries with reviews and numerical ratings (1-5).</a:t>
            </a:r>
            <a:endParaRPr sz="1600"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0" y="82875"/>
            <a:ext cx="91440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89750" y="768400"/>
            <a:ext cx="8251800" cy="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125" y="1017887"/>
            <a:ext cx="2378974" cy="32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3391" y="4360675"/>
            <a:ext cx="36004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0325" y="3842225"/>
            <a:ext cx="80904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Historical Data: Reviews with a </a:t>
            </a:r>
            <a:r>
              <a:rPr b="1" lang="en" sz="1400"/>
              <a:t>1-3 rating is negative</a:t>
            </a:r>
            <a:r>
              <a:rPr lang="en" sz="1400"/>
              <a:t> and </a:t>
            </a:r>
            <a:r>
              <a:rPr b="1" lang="en" sz="1400"/>
              <a:t>4-5 rating is positive</a:t>
            </a:r>
            <a:r>
              <a:rPr lang="en" sz="1400"/>
              <a:t>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Non-english reviews were detected and removed.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Keywords/phrases will then be ranked and </a:t>
            </a:r>
            <a:r>
              <a:rPr b="1" lang="en" sz="1400"/>
              <a:t>extracted for each positive/negative group</a:t>
            </a:r>
            <a:r>
              <a:rPr lang="en" sz="1400"/>
              <a:t>.  </a:t>
            </a:r>
            <a:endParaRPr sz="140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0" y="94400"/>
            <a:ext cx="91440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Construction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89750" y="768400"/>
            <a:ext cx="8251800" cy="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650" y="1140950"/>
            <a:ext cx="66294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19100" y="3724750"/>
            <a:ext cx="78675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627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65"/>
              <a:buChar char="●"/>
            </a:pPr>
            <a:r>
              <a:rPr lang="en" sz="1465"/>
              <a:t>Classification was trained and tested using Random Forest, SVM, and Gradient Boost.</a:t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b="1" lang="en" sz="1465"/>
              <a:t>SVM excelled across all metrics accuracy, precision, and recall</a:t>
            </a:r>
            <a:r>
              <a:rPr lang="en" sz="1465"/>
              <a:t> and therefore is the chosen model for this data set.</a:t>
            </a:r>
            <a:endParaRPr sz="1465"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105975"/>
            <a:ext cx="91440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Model Comparison and Selection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89750" y="768400"/>
            <a:ext cx="8251800" cy="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13" y="1199725"/>
            <a:ext cx="3995888" cy="243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8"/>
          <p:cNvGraphicFramePr/>
          <p:nvPr/>
        </p:nvGraphicFramePr>
        <p:xfrm>
          <a:off x="4762663" y="174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{D7A6AC30-3AF7-4EC1-BB4A-1B9DED58AB5F}</a:tableStyleId>
              </a:tblPr>
              <a:tblGrid>
                <a:gridCol w="795650"/>
                <a:gridCol w="1012200"/>
                <a:gridCol w="541000"/>
                <a:gridCol w="1001500"/>
              </a:tblGrid>
              <a:tr h="374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Metric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Rand. Forest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SVM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Grad. Boost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0.875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0.898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0.860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0.924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0.935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0.943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0.885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0.908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0.852</a:t>
                      </a:r>
                      <a:endParaRPr sz="130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8"/>
          <p:cNvSpPr txBox="1"/>
          <p:nvPr/>
        </p:nvSpPr>
        <p:spPr>
          <a:xfrm>
            <a:off x="5941563" y="1295400"/>
            <a:ext cx="13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Metrics Table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19100" y="3905250"/>
            <a:ext cx="77892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 10 scored keyword/phrases were extracted using rake-nltk on the test set.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few reviews seem to appear in wrong group potentially </a:t>
            </a:r>
            <a:r>
              <a:rPr b="1" lang="en" sz="1400"/>
              <a:t>due to original splitting of review ratings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few reviews could potentially be noise </a:t>
            </a:r>
            <a:r>
              <a:rPr b="1" lang="en" sz="1400"/>
              <a:t>due to use of unique words</a:t>
            </a:r>
            <a:r>
              <a:rPr lang="en" sz="1400"/>
              <a:t>.</a:t>
            </a:r>
            <a:endParaRPr sz="1400"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105975"/>
            <a:ext cx="91440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Keyword/Phrase Extraction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89750" y="768400"/>
            <a:ext cx="8251800" cy="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1330413"/>
            <a:ext cx="3185057" cy="24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676400" y="93727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Positive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507" y="1330425"/>
            <a:ext cx="2915939" cy="24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800275" y="937275"/>
            <a:ext cx="9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Negative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23100" y="1360950"/>
            <a:ext cx="84978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SVM</a:t>
            </a:r>
            <a:r>
              <a:rPr b="1" lang="en"/>
              <a:t> model was selected</a:t>
            </a:r>
            <a:r>
              <a:rPr lang="en"/>
              <a:t> over 2 other models. It was able to classify positive/negative reviews with accuracy, precision, and recall at</a:t>
            </a:r>
            <a:r>
              <a:rPr lang="en"/>
              <a:t> .89, .93, and .90 correspondingly. Rake was then used to score and extract top 10 keywords/phrases.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use of this tool can provide </a:t>
            </a:r>
            <a:r>
              <a:rPr b="1" lang="en"/>
              <a:t>transparency to customers</a:t>
            </a:r>
            <a:r>
              <a:rPr lang="en"/>
              <a:t> and help product owner in </a:t>
            </a:r>
            <a:r>
              <a:rPr b="1" lang="en"/>
              <a:t>continuous product monitoring for future improvements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Future Improvements…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n"/>
              <a:t>(1) Test method on historical data that has positive/negative already annotated. (2) Experiment with different keyword/phrase extraction methods for better results. </a:t>
            </a:r>
            <a:endParaRPr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0" y="122225"/>
            <a:ext cx="91440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r>
              <a:rPr lang="en">
                <a:solidFill>
                  <a:schemeClr val="lt1"/>
                </a:solidFill>
              </a:rPr>
              <a:t> and Improvements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89750" y="768400"/>
            <a:ext cx="8251800" cy="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