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Lst>
  <p:sldSz cy="5143500" cx="9144000"/>
  <p:notesSz cx="6858000" cy="9144000"/>
  <p:embeddedFontLst>
    <p:embeddedFont>
      <p:font typeface="Proxima Nova"/>
      <p:regular r:id="rId14"/>
      <p:bold r:id="rId15"/>
      <p:italic r:id="rId16"/>
      <p:boldItalic r:id="rId17"/>
    </p:embeddedFont>
    <p:embeddedFont>
      <p:font typeface="Roboto"/>
      <p:regular r:id="rId18"/>
      <p:bold r:id="rId19"/>
      <p:italic r:id="rId20"/>
      <p:boldItalic r:id="rId21"/>
    </p:embeddedFont>
    <p:embeddedFont>
      <p:font typeface="Caveat Medium"/>
      <p:regular r:id="rId22"/>
      <p:bold r:id="rId23"/>
    </p:embeddedFont>
    <p:embeddedFont>
      <p:font typeface="Open Sans"/>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C291063-6A8C-415B-8E3D-6B5F30B88DCF}">
  <a:tblStyle styleId="{DC291063-6A8C-415B-8E3D-6B5F30B88DCF}"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italic.fntdata"/><Relationship Id="rId22" Type="http://schemas.openxmlformats.org/officeDocument/2006/relationships/font" Target="fonts/CaveatMedium-regular.fntdata"/><Relationship Id="rId21" Type="http://schemas.openxmlformats.org/officeDocument/2006/relationships/font" Target="fonts/Roboto-boldItalic.fntdata"/><Relationship Id="rId24" Type="http://schemas.openxmlformats.org/officeDocument/2006/relationships/font" Target="fonts/OpenSans-regular.fntdata"/><Relationship Id="rId23" Type="http://schemas.openxmlformats.org/officeDocument/2006/relationships/font" Target="fonts/CaveatMedium-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OpenSans-italic.fntdata"/><Relationship Id="rId25" Type="http://schemas.openxmlformats.org/officeDocument/2006/relationships/font" Target="fonts/OpenSans-bold.fntdata"/><Relationship Id="rId27" Type="http://schemas.openxmlformats.org/officeDocument/2006/relationships/font" Target="fonts/OpenSans-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font" Target="fonts/ProximaNova-bold.fntdata"/><Relationship Id="rId14" Type="http://schemas.openxmlformats.org/officeDocument/2006/relationships/font" Target="fonts/ProximaNova-regular.fntdata"/><Relationship Id="rId17" Type="http://schemas.openxmlformats.org/officeDocument/2006/relationships/font" Target="fonts/ProximaNova-boldItalic.fntdata"/><Relationship Id="rId16" Type="http://schemas.openxmlformats.org/officeDocument/2006/relationships/font" Target="fonts/ProximaNova-italic.fntdata"/><Relationship Id="rId19" Type="http://schemas.openxmlformats.org/officeDocument/2006/relationships/font" Target="fonts/Roboto-bold.fntdata"/><Relationship Id="rId18" Type="http://schemas.openxmlformats.org/officeDocument/2006/relationships/font" Target="fonts/Roboto-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c6f980f91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c6f980f9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c6f980f91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c6f980f9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142f66cc9ca_2_54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142f66cc9ca_2_5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142f66cc9ca_2_55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142f66cc9ca_2_5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42f66cc9ca_2_58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42f66cc9ca_2_5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42f66cc9ca_2_59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142f66cc9ca_2_5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42f66cc9ca_2_54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42f66cc9ca_2_5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drive.google.com/file/d/1r0FI-0mhEJjk-gOCwubZxVAYRrrSlIyx/view?usp=share_link" TargetMode="Externa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3372300" y="1212200"/>
            <a:ext cx="2399400" cy="993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sz="5100">
                <a:solidFill>
                  <a:schemeClr val="lt2"/>
                </a:solidFill>
              </a:rPr>
              <a:t>Spotify</a:t>
            </a:r>
            <a:endParaRPr b="1" sz="5100">
              <a:solidFill>
                <a:schemeClr val="lt2"/>
              </a:solidFill>
            </a:endParaRPr>
          </a:p>
        </p:txBody>
      </p:sp>
      <p:sp>
        <p:nvSpPr>
          <p:cNvPr id="60" name="Google Shape;60;p13"/>
          <p:cNvSpPr txBox="1"/>
          <p:nvPr>
            <p:ph idx="1" type="subTitle"/>
          </p:nvPr>
        </p:nvSpPr>
        <p:spPr>
          <a:xfrm>
            <a:off x="6720500" y="4503950"/>
            <a:ext cx="2303700" cy="5385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SzPts val="1018"/>
              <a:buNone/>
            </a:pPr>
            <a:r>
              <a:rPr lang="en" sz="2358">
                <a:latin typeface="Caveat Medium"/>
                <a:ea typeface="Caveat Medium"/>
                <a:cs typeface="Caveat Medium"/>
                <a:sym typeface="Caveat Medium"/>
              </a:rPr>
              <a:t>December 13, 2022</a:t>
            </a:r>
            <a:endParaRPr sz="1720"/>
          </a:p>
        </p:txBody>
      </p:sp>
      <p:pic>
        <p:nvPicPr>
          <p:cNvPr id="61" name="Google Shape;61;p13"/>
          <p:cNvPicPr preferRelativeResize="0"/>
          <p:nvPr/>
        </p:nvPicPr>
        <p:blipFill>
          <a:blip r:embed="rId3">
            <a:alphaModFix/>
          </a:blip>
          <a:stretch>
            <a:fillRect/>
          </a:stretch>
        </p:blipFill>
        <p:spPr>
          <a:xfrm>
            <a:off x="236025" y="568850"/>
            <a:ext cx="3198575" cy="3198575"/>
          </a:xfrm>
          <a:prstGeom prst="rect">
            <a:avLst/>
          </a:prstGeom>
          <a:noFill/>
          <a:ln>
            <a:noFill/>
          </a:ln>
        </p:spPr>
      </p:pic>
      <p:sp>
        <p:nvSpPr>
          <p:cNvPr id="62" name="Google Shape;62;p13"/>
          <p:cNvSpPr txBox="1"/>
          <p:nvPr>
            <p:ph type="ctrTitle"/>
          </p:nvPr>
        </p:nvSpPr>
        <p:spPr>
          <a:xfrm>
            <a:off x="4037450" y="2138200"/>
            <a:ext cx="2553900" cy="741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n" sz="3690">
                <a:latin typeface="Caveat Medium"/>
                <a:ea typeface="Caveat Medium"/>
                <a:cs typeface="Caveat Medium"/>
                <a:sym typeface="Caveat Medium"/>
              </a:rPr>
              <a:t>Song Clusters</a:t>
            </a:r>
            <a:endParaRPr sz="3690">
              <a:latin typeface="Caveat Medium"/>
              <a:ea typeface="Caveat Medium"/>
              <a:cs typeface="Caveat Medium"/>
              <a:sym typeface="Caveat Medium"/>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6" name="Shape 66"/>
        <p:cNvGrpSpPr/>
        <p:nvPr/>
      </p:nvGrpSpPr>
      <p:grpSpPr>
        <a:xfrm>
          <a:off x="0" y="0"/>
          <a:ext cx="0" cy="0"/>
          <a:chOff x="0" y="0"/>
          <a:chExt cx="0" cy="0"/>
        </a:xfrm>
      </p:grpSpPr>
      <p:sp>
        <p:nvSpPr>
          <p:cNvPr id="67" name="Google Shape;67;p14"/>
          <p:cNvSpPr txBox="1"/>
          <p:nvPr>
            <p:ph type="title"/>
          </p:nvPr>
        </p:nvSpPr>
        <p:spPr>
          <a:xfrm>
            <a:off x="0" y="198425"/>
            <a:ext cx="9144000" cy="831300"/>
          </a:xfrm>
          <a:prstGeom prst="rect">
            <a:avLst/>
          </a:prstGeom>
          <a:solidFill>
            <a:schemeClr val="dk1"/>
          </a:solidFill>
        </p:spPr>
        <p:txBody>
          <a:bodyPr anchorCtr="0" anchor="t" bIns="91425" lIns="91425" spcFirstLastPara="1" rIns="91425" wrap="square" tIns="91425">
            <a:normAutofit/>
          </a:bodyPr>
          <a:lstStyle/>
          <a:p>
            <a:pPr indent="457200" lvl="0" marL="0" rtl="0" algn="l">
              <a:spcBef>
                <a:spcPts val="0"/>
              </a:spcBef>
              <a:spcAft>
                <a:spcPts val="0"/>
              </a:spcAft>
              <a:buNone/>
            </a:pPr>
            <a:r>
              <a:rPr lang="en">
                <a:solidFill>
                  <a:schemeClr val="lt1"/>
                </a:solidFill>
              </a:rPr>
              <a:t>Overview</a:t>
            </a:r>
            <a:endParaRPr>
              <a:solidFill>
                <a:schemeClr val="lt1"/>
              </a:solidFill>
            </a:endParaRPr>
          </a:p>
        </p:txBody>
      </p:sp>
      <p:sp>
        <p:nvSpPr>
          <p:cNvPr id="68" name="Google Shape;68;p14"/>
          <p:cNvSpPr txBox="1"/>
          <p:nvPr>
            <p:ph idx="1" type="body"/>
          </p:nvPr>
        </p:nvSpPr>
        <p:spPr>
          <a:xfrm>
            <a:off x="3089650" y="1260600"/>
            <a:ext cx="5900400" cy="3467400"/>
          </a:xfrm>
          <a:prstGeom prst="rect">
            <a:avLst/>
          </a:prstGeom>
        </p:spPr>
        <p:txBody>
          <a:bodyPr anchorCtr="0" anchor="t" bIns="91425" lIns="91425" spcFirstLastPara="1" rIns="91425" wrap="square" tIns="91425">
            <a:normAutofit fontScale="85000"/>
          </a:bodyPr>
          <a:lstStyle/>
          <a:p>
            <a:pPr indent="-325755" lvl="0" marL="457200" rtl="0" algn="l">
              <a:spcBef>
                <a:spcPts val="600"/>
              </a:spcBef>
              <a:spcAft>
                <a:spcPts val="0"/>
              </a:spcAft>
              <a:buClr>
                <a:schemeClr val="dk1"/>
              </a:buClr>
              <a:buSzPct val="100000"/>
              <a:buChar char="●"/>
            </a:pPr>
            <a:r>
              <a:rPr lang="en">
                <a:solidFill>
                  <a:schemeClr val="dk1"/>
                </a:solidFill>
              </a:rPr>
              <a:t>Music can boost every mood whether it’s for the gym, study, or work. Finding that one song that you put on repeat is great, but finding multiple songs like that is even better!</a:t>
            </a:r>
            <a:endParaRPr>
              <a:solidFill>
                <a:schemeClr val="dk1"/>
              </a:solidFill>
            </a:endParaRPr>
          </a:p>
          <a:p>
            <a:pPr indent="0" lvl="0" marL="457200" rtl="0" algn="l">
              <a:spcBef>
                <a:spcPts val="600"/>
              </a:spcBef>
              <a:spcAft>
                <a:spcPts val="0"/>
              </a:spcAft>
              <a:buNone/>
            </a:pPr>
            <a:r>
              <a:t/>
            </a:r>
            <a:endParaRPr>
              <a:solidFill>
                <a:schemeClr val="dk1"/>
              </a:solidFill>
            </a:endParaRPr>
          </a:p>
          <a:p>
            <a:pPr indent="-325755" lvl="0" marL="457200" rtl="0" algn="l">
              <a:spcBef>
                <a:spcPts val="600"/>
              </a:spcBef>
              <a:spcAft>
                <a:spcPts val="0"/>
              </a:spcAft>
              <a:buClr>
                <a:schemeClr val="dk1"/>
              </a:buClr>
              <a:buSzPct val="100000"/>
              <a:buChar char="●"/>
            </a:pPr>
            <a:r>
              <a:rPr lang="en">
                <a:solidFill>
                  <a:schemeClr val="dk1"/>
                </a:solidFill>
              </a:rPr>
              <a:t>As a casual listener, song clustering can help us </a:t>
            </a:r>
            <a:r>
              <a:rPr b="1" lang="en">
                <a:solidFill>
                  <a:schemeClr val="dk1"/>
                </a:solidFill>
              </a:rPr>
              <a:t>find songs similar to the ones we love</a:t>
            </a:r>
            <a:r>
              <a:rPr lang="en">
                <a:solidFill>
                  <a:schemeClr val="dk1"/>
                </a:solidFill>
              </a:rPr>
              <a:t> that’s on constant repeat!</a:t>
            </a:r>
            <a:endParaRPr>
              <a:solidFill>
                <a:schemeClr val="dk1"/>
              </a:solidFill>
            </a:endParaRPr>
          </a:p>
          <a:p>
            <a:pPr indent="0" lvl="0" marL="457200" rtl="0" algn="l">
              <a:spcBef>
                <a:spcPts val="600"/>
              </a:spcBef>
              <a:spcAft>
                <a:spcPts val="0"/>
              </a:spcAft>
              <a:buNone/>
            </a:pPr>
            <a:r>
              <a:t/>
            </a:r>
            <a:endParaRPr>
              <a:solidFill>
                <a:schemeClr val="dk1"/>
              </a:solidFill>
            </a:endParaRPr>
          </a:p>
          <a:p>
            <a:pPr indent="-325755" lvl="0" marL="457200" rtl="0" algn="l">
              <a:spcBef>
                <a:spcPts val="600"/>
              </a:spcBef>
              <a:spcAft>
                <a:spcPts val="0"/>
              </a:spcAft>
              <a:buClr>
                <a:schemeClr val="dk1"/>
              </a:buClr>
              <a:buSzPct val="100000"/>
              <a:buChar char="●"/>
            </a:pPr>
            <a:r>
              <a:rPr lang="en">
                <a:solidFill>
                  <a:schemeClr val="dk1"/>
                </a:solidFill>
              </a:rPr>
              <a:t>For businesses, song clusterings can be used to help </a:t>
            </a:r>
            <a:r>
              <a:rPr b="1" lang="en">
                <a:solidFill>
                  <a:schemeClr val="dk1"/>
                </a:solidFill>
              </a:rPr>
              <a:t>recommend like songs</a:t>
            </a:r>
            <a:r>
              <a:rPr lang="en">
                <a:solidFill>
                  <a:schemeClr val="dk1"/>
                </a:solidFill>
              </a:rPr>
              <a:t> to customers and thereby </a:t>
            </a:r>
            <a:r>
              <a:rPr b="1" lang="en">
                <a:solidFill>
                  <a:schemeClr val="dk1"/>
                </a:solidFill>
              </a:rPr>
              <a:t>increasing customer satisfaction/retention</a:t>
            </a:r>
            <a:r>
              <a:rPr lang="en">
                <a:solidFill>
                  <a:schemeClr val="dk1"/>
                </a:solidFill>
              </a:rPr>
              <a:t>.</a:t>
            </a:r>
            <a:endParaRPr>
              <a:solidFill>
                <a:schemeClr val="dk1"/>
              </a:solidFill>
            </a:endParaRPr>
          </a:p>
          <a:p>
            <a:pPr indent="0" lvl="0" marL="0" rtl="0" algn="l">
              <a:spcBef>
                <a:spcPts val="500"/>
              </a:spcBef>
              <a:spcAft>
                <a:spcPts val="1200"/>
              </a:spcAft>
              <a:buNone/>
            </a:pPr>
            <a:r>
              <a:t/>
            </a:r>
            <a:endParaRPr/>
          </a:p>
        </p:txBody>
      </p:sp>
      <p:sp>
        <p:nvSpPr>
          <p:cNvPr id="69" name="Google Shape;69;p14"/>
          <p:cNvSpPr/>
          <p:nvPr/>
        </p:nvSpPr>
        <p:spPr>
          <a:xfrm>
            <a:off x="89750" y="768400"/>
            <a:ext cx="8251800" cy="41700"/>
          </a:xfrm>
          <a:prstGeom prst="rect">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70" name="Google Shape;70;p14"/>
          <p:cNvPicPr preferRelativeResize="0"/>
          <p:nvPr/>
        </p:nvPicPr>
        <p:blipFill>
          <a:blip r:embed="rId3">
            <a:alphaModFix/>
          </a:blip>
          <a:stretch>
            <a:fillRect/>
          </a:stretch>
        </p:blipFill>
        <p:spPr>
          <a:xfrm>
            <a:off x="234600" y="1605962"/>
            <a:ext cx="2730250" cy="265037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5"/>
          <p:cNvSpPr txBox="1"/>
          <p:nvPr>
            <p:ph idx="1" type="body"/>
          </p:nvPr>
        </p:nvSpPr>
        <p:spPr>
          <a:xfrm>
            <a:off x="516950" y="1548050"/>
            <a:ext cx="3423900" cy="2825100"/>
          </a:xfrm>
          <a:prstGeom prst="rect">
            <a:avLst/>
          </a:prstGeom>
        </p:spPr>
        <p:txBody>
          <a:bodyPr anchorCtr="0" anchor="t" bIns="91425" lIns="91425" spcFirstLastPara="1" rIns="91425" wrap="square" tIns="91425">
            <a:normAutofit/>
          </a:bodyPr>
          <a:lstStyle/>
          <a:p>
            <a:pPr indent="-342900" lvl="0" marL="457200" rtl="0" algn="l">
              <a:spcBef>
                <a:spcPts val="600"/>
              </a:spcBef>
              <a:spcAft>
                <a:spcPts val="0"/>
              </a:spcAft>
              <a:buClr>
                <a:schemeClr val="dk1"/>
              </a:buClr>
              <a:buSzPts val="1800"/>
              <a:buChar char="●"/>
            </a:pPr>
            <a:r>
              <a:rPr lang="en">
                <a:solidFill>
                  <a:schemeClr val="dk1"/>
                </a:solidFill>
              </a:rPr>
              <a:t>Can songs be grouped into clusters based on features (tempo, key, liveness etc.)? </a:t>
            </a:r>
            <a:endParaRPr>
              <a:solidFill>
                <a:schemeClr val="dk1"/>
              </a:solidFill>
            </a:endParaRPr>
          </a:p>
          <a:p>
            <a:pPr indent="0" lvl="0" marL="457200" rtl="0" algn="l">
              <a:spcBef>
                <a:spcPts val="600"/>
              </a:spcBef>
              <a:spcAft>
                <a:spcPts val="0"/>
              </a:spcAft>
              <a:buNone/>
            </a:pPr>
            <a:r>
              <a:t/>
            </a:r>
            <a:endParaRPr>
              <a:solidFill>
                <a:schemeClr val="dk1"/>
              </a:solidFill>
            </a:endParaRPr>
          </a:p>
          <a:p>
            <a:pPr indent="-342900" lvl="0" marL="457200" rtl="0" algn="l">
              <a:spcBef>
                <a:spcPts val="600"/>
              </a:spcBef>
              <a:spcAft>
                <a:spcPts val="0"/>
              </a:spcAft>
              <a:buClr>
                <a:schemeClr val="dk1"/>
              </a:buClr>
              <a:buSzPts val="1800"/>
              <a:buChar char="●"/>
            </a:pPr>
            <a:r>
              <a:rPr lang="en">
                <a:solidFill>
                  <a:schemeClr val="dk1"/>
                </a:solidFill>
              </a:rPr>
              <a:t>If so, how well?</a:t>
            </a:r>
            <a:endParaRPr>
              <a:solidFill>
                <a:schemeClr val="dk1"/>
              </a:solidFill>
            </a:endParaRPr>
          </a:p>
          <a:p>
            <a:pPr indent="0" lvl="0" marL="457200" rtl="0" algn="l">
              <a:spcBef>
                <a:spcPts val="600"/>
              </a:spcBef>
              <a:spcAft>
                <a:spcPts val="0"/>
              </a:spcAft>
              <a:buNone/>
            </a:pPr>
            <a:r>
              <a:t/>
            </a:r>
            <a:endParaRPr>
              <a:solidFill>
                <a:schemeClr val="dk1"/>
              </a:solidFill>
            </a:endParaRPr>
          </a:p>
          <a:p>
            <a:pPr indent="-342900" lvl="0" marL="457200" rtl="0" algn="l">
              <a:spcBef>
                <a:spcPts val="600"/>
              </a:spcBef>
              <a:spcAft>
                <a:spcPts val="0"/>
              </a:spcAft>
              <a:buClr>
                <a:schemeClr val="dk1"/>
              </a:buClr>
              <a:buSzPts val="1800"/>
              <a:buChar char="●"/>
            </a:pPr>
            <a:r>
              <a:rPr lang="en">
                <a:solidFill>
                  <a:schemeClr val="dk1"/>
                </a:solidFill>
              </a:rPr>
              <a:t>How many clusters?</a:t>
            </a:r>
            <a:endParaRPr/>
          </a:p>
        </p:txBody>
      </p:sp>
      <p:pic>
        <p:nvPicPr>
          <p:cNvPr id="76" name="Google Shape;76;p15"/>
          <p:cNvPicPr preferRelativeResize="0"/>
          <p:nvPr/>
        </p:nvPicPr>
        <p:blipFill>
          <a:blip r:embed="rId3">
            <a:alphaModFix/>
          </a:blip>
          <a:stretch>
            <a:fillRect/>
          </a:stretch>
        </p:blipFill>
        <p:spPr>
          <a:xfrm>
            <a:off x="4269425" y="1656450"/>
            <a:ext cx="4292501" cy="2414526"/>
          </a:xfrm>
          <a:prstGeom prst="rect">
            <a:avLst/>
          </a:prstGeom>
          <a:noFill/>
          <a:ln>
            <a:noFill/>
          </a:ln>
        </p:spPr>
      </p:pic>
      <p:sp>
        <p:nvSpPr>
          <p:cNvPr id="77" name="Google Shape;77;p15"/>
          <p:cNvSpPr txBox="1"/>
          <p:nvPr>
            <p:ph type="title"/>
          </p:nvPr>
        </p:nvSpPr>
        <p:spPr>
          <a:xfrm>
            <a:off x="0" y="198425"/>
            <a:ext cx="9144000" cy="831300"/>
          </a:xfrm>
          <a:prstGeom prst="rect">
            <a:avLst/>
          </a:prstGeom>
          <a:solidFill>
            <a:schemeClr val="dk1"/>
          </a:solidFill>
        </p:spPr>
        <p:txBody>
          <a:bodyPr anchorCtr="0" anchor="t" bIns="91425" lIns="91425" spcFirstLastPara="1" rIns="91425" wrap="square" tIns="91425">
            <a:normAutofit/>
          </a:bodyPr>
          <a:lstStyle/>
          <a:p>
            <a:pPr indent="457200" lvl="0" marL="0" rtl="0" algn="l">
              <a:spcBef>
                <a:spcPts val="0"/>
              </a:spcBef>
              <a:spcAft>
                <a:spcPts val="0"/>
              </a:spcAft>
              <a:buNone/>
            </a:pPr>
            <a:r>
              <a:rPr lang="en">
                <a:solidFill>
                  <a:schemeClr val="lt1"/>
                </a:solidFill>
              </a:rPr>
              <a:t>Research Question</a:t>
            </a:r>
            <a:endParaRPr>
              <a:solidFill>
                <a:schemeClr val="lt1"/>
              </a:solidFill>
            </a:endParaRPr>
          </a:p>
        </p:txBody>
      </p:sp>
      <p:sp>
        <p:nvSpPr>
          <p:cNvPr id="78" name="Google Shape;78;p15"/>
          <p:cNvSpPr/>
          <p:nvPr/>
        </p:nvSpPr>
        <p:spPr>
          <a:xfrm>
            <a:off x="89750" y="768400"/>
            <a:ext cx="8251800" cy="41700"/>
          </a:xfrm>
          <a:prstGeom prst="rect">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6"/>
          <p:cNvSpPr txBox="1"/>
          <p:nvPr>
            <p:ph idx="1" type="body"/>
          </p:nvPr>
        </p:nvSpPr>
        <p:spPr>
          <a:xfrm>
            <a:off x="290950" y="1351250"/>
            <a:ext cx="4052700" cy="3239100"/>
          </a:xfrm>
          <a:prstGeom prst="rect">
            <a:avLst/>
          </a:prstGeom>
        </p:spPr>
        <p:txBody>
          <a:bodyPr anchorCtr="0" anchor="t" bIns="91425" lIns="91425" spcFirstLastPara="1" rIns="91425" wrap="square" tIns="91425">
            <a:noAutofit/>
          </a:bodyPr>
          <a:lstStyle/>
          <a:p>
            <a:pPr indent="-336550" lvl="0" marL="457200" rtl="0" algn="l">
              <a:spcBef>
                <a:spcPts val="600"/>
              </a:spcBef>
              <a:spcAft>
                <a:spcPts val="0"/>
              </a:spcAft>
              <a:buClr>
                <a:schemeClr val="dk1"/>
              </a:buClr>
              <a:buSzPts val="1700"/>
              <a:buChar char="●"/>
            </a:pPr>
            <a:r>
              <a:rPr lang="en" sz="1700">
                <a:solidFill>
                  <a:schemeClr val="dk1"/>
                </a:solidFill>
              </a:rPr>
              <a:t>The data: </a:t>
            </a:r>
            <a:r>
              <a:rPr lang="en" sz="1700" u="sng">
                <a:solidFill>
                  <a:schemeClr val="dk1"/>
                </a:solidFill>
                <a:hlinkClick r:id="rId3">
                  <a:extLst>
                    <a:ext uri="{A12FA001-AC4F-418D-AE19-62706E023703}">
                      <ahyp:hlinkClr val="tx"/>
                    </a:ext>
                  </a:extLst>
                </a:hlinkClick>
              </a:rPr>
              <a:t>Spotify Music Data</a:t>
            </a:r>
            <a:r>
              <a:rPr lang="en" sz="1700">
                <a:solidFill>
                  <a:schemeClr val="dk1"/>
                </a:solidFill>
              </a:rPr>
              <a:t> </a:t>
            </a:r>
            <a:endParaRPr sz="1700">
              <a:solidFill>
                <a:schemeClr val="dk1"/>
              </a:solidFill>
            </a:endParaRPr>
          </a:p>
          <a:p>
            <a:pPr indent="0" lvl="0" marL="457200" rtl="0" algn="l">
              <a:spcBef>
                <a:spcPts val="600"/>
              </a:spcBef>
              <a:spcAft>
                <a:spcPts val="0"/>
              </a:spcAft>
              <a:buSzPts val="852"/>
              <a:buNone/>
            </a:pPr>
            <a:r>
              <a:t/>
            </a:r>
            <a:endParaRPr sz="1700">
              <a:solidFill>
                <a:schemeClr val="dk1"/>
              </a:solidFill>
            </a:endParaRPr>
          </a:p>
          <a:p>
            <a:pPr indent="-336550" lvl="0" marL="457200" rtl="0" algn="l">
              <a:spcBef>
                <a:spcPts val="600"/>
              </a:spcBef>
              <a:spcAft>
                <a:spcPts val="0"/>
              </a:spcAft>
              <a:buClr>
                <a:schemeClr val="dk1"/>
              </a:buClr>
              <a:buSzPts val="1700"/>
              <a:buChar char="●"/>
            </a:pPr>
            <a:r>
              <a:rPr lang="en" sz="1700">
                <a:solidFill>
                  <a:schemeClr val="dk1"/>
                </a:solidFill>
              </a:rPr>
              <a:t>There are </a:t>
            </a:r>
            <a:r>
              <a:rPr b="1" lang="en" sz="1700">
                <a:solidFill>
                  <a:schemeClr val="dk1"/>
                </a:solidFill>
              </a:rPr>
              <a:t>19 qualities (features)</a:t>
            </a:r>
            <a:r>
              <a:rPr lang="en" sz="1700">
                <a:solidFill>
                  <a:schemeClr val="dk1"/>
                </a:solidFill>
              </a:rPr>
              <a:t> that are a part of the songs database. </a:t>
            </a:r>
            <a:endParaRPr sz="1700">
              <a:solidFill>
                <a:schemeClr val="dk1"/>
              </a:solidFill>
            </a:endParaRPr>
          </a:p>
          <a:p>
            <a:pPr indent="0" lvl="0" marL="457200" rtl="0" algn="l">
              <a:spcBef>
                <a:spcPts val="600"/>
              </a:spcBef>
              <a:spcAft>
                <a:spcPts val="0"/>
              </a:spcAft>
              <a:buSzPts val="852"/>
              <a:buNone/>
            </a:pPr>
            <a:r>
              <a:t/>
            </a:r>
            <a:endParaRPr sz="1700">
              <a:solidFill>
                <a:schemeClr val="dk1"/>
              </a:solidFill>
            </a:endParaRPr>
          </a:p>
          <a:p>
            <a:pPr indent="-336550" lvl="0" marL="457200" rtl="0" algn="l">
              <a:spcBef>
                <a:spcPts val="600"/>
              </a:spcBef>
              <a:spcAft>
                <a:spcPts val="0"/>
              </a:spcAft>
              <a:buClr>
                <a:schemeClr val="dk1"/>
              </a:buClr>
              <a:buSzPts val="1700"/>
              <a:buChar char="●"/>
            </a:pPr>
            <a:r>
              <a:rPr lang="en" sz="1700">
                <a:solidFill>
                  <a:schemeClr val="dk1"/>
                </a:solidFill>
              </a:rPr>
              <a:t>The songs spanned many different genres and released from 1920-2020.</a:t>
            </a:r>
            <a:endParaRPr sz="1700"/>
          </a:p>
        </p:txBody>
      </p:sp>
      <p:sp>
        <p:nvSpPr>
          <p:cNvPr id="84" name="Google Shape;84;p16"/>
          <p:cNvSpPr txBox="1"/>
          <p:nvPr/>
        </p:nvSpPr>
        <p:spPr>
          <a:xfrm>
            <a:off x="6651675" y="4590350"/>
            <a:ext cx="22581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latin typeface="Open Sans"/>
                <a:ea typeface="Open Sans"/>
                <a:cs typeface="Open Sans"/>
                <a:sym typeface="Open Sans"/>
              </a:rPr>
              <a:t>Here’s what we did…</a:t>
            </a:r>
            <a:endParaRPr sz="1600">
              <a:latin typeface="Open Sans"/>
              <a:ea typeface="Open Sans"/>
              <a:cs typeface="Open Sans"/>
              <a:sym typeface="Open Sans"/>
            </a:endParaRPr>
          </a:p>
        </p:txBody>
      </p:sp>
      <p:sp>
        <p:nvSpPr>
          <p:cNvPr id="85" name="Google Shape;85;p16"/>
          <p:cNvSpPr txBox="1"/>
          <p:nvPr>
            <p:ph type="title"/>
          </p:nvPr>
        </p:nvSpPr>
        <p:spPr>
          <a:xfrm>
            <a:off x="0" y="198425"/>
            <a:ext cx="9144000" cy="831300"/>
          </a:xfrm>
          <a:prstGeom prst="rect">
            <a:avLst/>
          </a:prstGeom>
          <a:solidFill>
            <a:schemeClr val="dk1"/>
          </a:solidFill>
        </p:spPr>
        <p:txBody>
          <a:bodyPr anchorCtr="0" anchor="t" bIns="91425" lIns="91425" spcFirstLastPara="1" rIns="91425" wrap="square" tIns="91425">
            <a:normAutofit/>
          </a:bodyPr>
          <a:lstStyle/>
          <a:p>
            <a:pPr indent="457200" lvl="0" marL="0" rtl="0" algn="l">
              <a:spcBef>
                <a:spcPts val="0"/>
              </a:spcBef>
              <a:spcAft>
                <a:spcPts val="0"/>
              </a:spcAft>
              <a:buNone/>
            </a:pPr>
            <a:r>
              <a:rPr lang="en">
                <a:solidFill>
                  <a:schemeClr val="lt1"/>
                </a:solidFill>
              </a:rPr>
              <a:t>The Data</a:t>
            </a:r>
            <a:endParaRPr>
              <a:solidFill>
                <a:schemeClr val="lt1"/>
              </a:solidFill>
            </a:endParaRPr>
          </a:p>
        </p:txBody>
      </p:sp>
      <p:sp>
        <p:nvSpPr>
          <p:cNvPr id="86" name="Google Shape;86;p16"/>
          <p:cNvSpPr/>
          <p:nvPr/>
        </p:nvSpPr>
        <p:spPr>
          <a:xfrm>
            <a:off x="89750" y="768400"/>
            <a:ext cx="8251800" cy="41700"/>
          </a:xfrm>
          <a:prstGeom prst="rect">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87" name="Google Shape;87;p16"/>
          <p:cNvPicPr preferRelativeResize="0"/>
          <p:nvPr/>
        </p:nvPicPr>
        <p:blipFill>
          <a:blip r:embed="rId4">
            <a:alphaModFix/>
          </a:blip>
          <a:stretch>
            <a:fillRect/>
          </a:stretch>
        </p:blipFill>
        <p:spPr>
          <a:xfrm>
            <a:off x="4472150" y="1199488"/>
            <a:ext cx="4206475" cy="33908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7"/>
          <p:cNvSpPr txBox="1"/>
          <p:nvPr>
            <p:ph idx="1" type="body"/>
          </p:nvPr>
        </p:nvSpPr>
        <p:spPr>
          <a:xfrm>
            <a:off x="381925" y="1313363"/>
            <a:ext cx="4390800" cy="3354300"/>
          </a:xfrm>
          <a:prstGeom prst="rect">
            <a:avLst/>
          </a:prstGeom>
        </p:spPr>
        <p:txBody>
          <a:bodyPr anchorCtr="0" anchor="t" bIns="91425" lIns="91425" spcFirstLastPara="1" rIns="91425" wrap="square" tIns="91425">
            <a:normAutofit fontScale="40000" lnSpcReduction="20000"/>
          </a:bodyPr>
          <a:lstStyle/>
          <a:p>
            <a:pPr indent="-336550" lvl="0" marL="457200" rtl="0" algn="l">
              <a:spcBef>
                <a:spcPts val="600"/>
              </a:spcBef>
              <a:spcAft>
                <a:spcPts val="0"/>
              </a:spcAft>
              <a:buSzPct val="100000"/>
              <a:buChar char="●"/>
            </a:pPr>
            <a:r>
              <a:rPr lang="en" sz="4250"/>
              <a:t>Text features that provided no significant value were removed.</a:t>
            </a:r>
            <a:endParaRPr sz="4250"/>
          </a:p>
          <a:p>
            <a:pPr indent="0" lvl="0" marL="457200" rtl="0" algn="l">
              <a:spcBef>
                <a:spcPts val="600"/>
              </a:spcBef>
              <a:spcAft>
                <a:spcPts val="0"/>
              </a:spcAft>
              <a:buNone/>
            </a:pPr>
            <a:r>
              <a:t/>
            </a:r>
            <a:endParaRPr sz="4250"/>
          </a:p>
          <a:p>
            <a:pPr indent="-336550" lvl="0" marL="457200" rtl="0" algn="l">
              <a:spcBef>
                <a:spcPts val="600"/>
              </a:spcBef>
              <a:spcAft>
                <a:spcPts val="0"/>
              </a:spcAft>
              <a:buSzPct val="100000"/>
              <a:buChar char="●"/>
            </a:pPr>
            <a:r>
              <a:rPr lang="en" sz="4250"/>
              <a:t>Dimensionality</a:t>
            </a:r>
            <a:r>
              <a:rPr lang="en" sz="4250"/>
              <a:t> reduction (</a:t>
            </a:r>
            <a:r>
              <a:rPr lang="en" sz="4250"/>
              <a:t>UMAP) was used </a:t>
            </a:r>
            <a:r>
              <a:rPr lang="en" sz="4250"/>
              <a:t>to reduce noise, run time, visualize </a:t>
            </a:r>
            <a:r>
              <a:rPr b="1" lang="en" sz="4250"/>
              <a:t>approx number of clusters: ~10-11 clusters</a:t>
            </a:r>
            <a:r>
              <a:rPr lang="en" sz="4250"/>
              <a:t>  </a:t>
            </a:r>
            <a:endParaRPr sz="4250"/>
          </a:p>
          <a:p>
            <a:pPr indent="0" lvl="0" marL="457200" rtl="0" algn="l">
              <a:spcBef>
                <a:spcPts val="600"/>
              </a:spcBef>
              <a:spcAft>
                <a:spcPts val="0"/>
              </a:spcAft>
              <a:buNone/>
            </a:pPr>
            <a:r>
              <a:t/>
            </a:r>
            <a:endParaRPr sz="4250"/>
          </a:p>
          <a:p>
            <a:pPr indent="-336550" lvl="0" marL="457200" rtl="0" algn="l">
              <a:spcBef>
                <a:spcPts val="600"/>
              </a:spcBef>
              <a:spcAft>
                <a:spcPts val="0"/>
              </a:spcAft>
              <a:buSzPct val="100000"/>
              <a:buChar char="●"/>
            </a:pPr>
            <a:r>
              <a:rPr lang="en" sz="4250"/>
              <a:t>DBscan was ran first to</a:t>
            </a:r>
            <a:r>
              <a:rPr b="1" lang="en" sz="4250"/>
              <a:t> also approximate number of clusters</a:t>
            </a:r>
            <a:r>
              <a:rPr lang="en" sz="4250"/>
              <a:t>: </a:t>
            </a:r>
            <a:r>
              <a:rPr b="1" lang="en" sz="4250"/>
              <a:t>~ 12 clusters</a:t>
            </a:r>
            <a:r>
              <a:rPr lang="en" sz="4250"/>
              <a:t>. </a:t>
            </a:r>
            <a:endParaRPr/>
          </a:p>
        </p:txBody>
      </p:sp>
      <p:sp>
        <p:nvSpPr>
          <p:cNvPr id="93" name="Google Shape;93;p17"/>
          <p:cNvSpPr txBox="1"/>
          <p:nvPr>
            <p:ph type="title"/>
          </p:nvPr>
        </p:nvSpPr>
        <p:spPr>
          <a:xfrm>
            <a:off x="0" y="198425"/>
            <a:ext cx="9144000" cy="831300"/>
          </a:xfrm>
          <a:prstGeom prst="rect">
            <a:avLst/>
          </a:prstGeom>
          <a:solidFill>
            <a:schemeClr val="dk1"/>
          </a:solidFill>
        </p:spPr>
        <p:txBody>
          <a:bodyPr anchorCtr="0" anchor="t" bIns="91425" lIns="91425" spcFirstLastPara="1" rIns="91425" wrap="square" tIns="91425">
            <a:normAutofit/>
          </a:bodyPr>
          <a:lstStyle/>
          <a:p>
            <a:pPr indent="457200" lvl="0" marL="0" rtl="0" algn="l">
              <a:spcBef>
                <a:spcPts val="0"/>
              </a:spcBef>
              <a:spcAft>
                <a:spcPts val="0"/>
              </a:spcAft>
              <a:buNone/>
            </a:pPr>
            <a:r>
              <a:rPr lang="en">
                <a:solidFill>
                  <a:schemeClr val="lt1"/>
                </a:solidFill>
              </a:rPr>
              <a:t>Model Construction</a:t>
            </a:r>
            <a:endParaRPr>
              <a:solidFill>
                <a:schemeClr val="lt1"/>
              </a:solidFill>
            </a:endParaRPr>
          </a:p>
        </p:txBody>
      </p:sp>
      <p:sp>
        <p:nvSpPr>
          <p:cNvPr id="94" name="Google Shape;94;p17"/>
          <p:cNvSpPr/>
          <p:nvPr/>
        </p:nvSpPr>
        <p:spPr>
          <a:xfrm>
            <a:off x="89750" y="768400"/>
            <a:ext cx="8251800" cy="41700"/>
          </a:xfrm>
          <a:prstGeom prst="rect">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95" name="Google Shape;95;p17"/>
          <p:cNvPicPr preferRelativeResize="0"/>
          <p:nvPr/>
        </p:nvPicPr>
        <p:blipFill>
          <a:blip r:embed="rId3">
            <a:alphaModFix/>
          </a:blip>
          <a:stretch>
            <a:fillRect/>
          </a:stretch>
        </p:blipFill>
        <p:spPr>
          <a:xfrm>
            <a:off x="4955900" y="1233825"/>
            <a:ext cx="3490475" cy="35133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8"/>
          <p:cNvSpPr txBox="1"/>
          <p:nvPr>
            <p:ph idx="1" type="body"/>
          </p:nvPr>
        </p:nvSpPr>
        <p:spPr>
          <a:xfrm>
            <a:off x="432775" y="1289250"/>
            <a:ext cx="5182200" cy="3295800"/>
          </a:xfrm>
          <a:prstGeom prst="rect">
            <a:avLst/>
          </a:prstGeom>
        </p:spPr>
        <p:txBody>
          <a:bodyPr anchorCtr="0" anchor="t" bIns="91425" lIns="91425" spcFirstLastPara="1" rIns="91425" wrap="square" tIns="91425">
            <a:noAutofit/>
          </a:bodyPr>
          <a:lstStyle/>
          <a:p>
            <a:pPr indent="-340677" lvl="0" marL="457200" rtl="0" algn="l">
              <a:lnSpc>
                <a:spcPct val="95000"/>
              </a:lnSpc>
              <a:spcBef>
                <a:spcPts val="600"/>
              </a:spcBef>
              <a:spcAft>
                <a:spcPts val="0"/>
              </a:spcAft>
              <a:buSzPts val="1765"/>
              <a:buChar char="●"/>
            </a:pPr>
            <a:r>
              <a:rPr lang="en" sz="1765"/>
              <a:t>Cluster partitioning was consistent </a:t>
            </a:r>
            <a:r>
              <a:rPr lang="en" sz="1765"/>
              <a:t>across</a:t>
            </a:r>
            <a:r>
              <a:rPr lang="en" sz="1765"/>
              <a:t> KMeans and Gaussian Mixture Model (GMM)</a:t>
            </a:r>
            <a:endParaRPr sz="1765"/>
          </a:p>
          <a:p>
            <a:pPr indent="0" lvl="0" marL="457200" rtl="0" algn="l">
              <a:lnSpc>
                <a:spcPct val="95000"/>
              </a:lnSpc>
              <a:spcBef>
                <a:spcPts val="600"/>
              </a:spcBef>
              <a:spcAft>
                <a:spcPts val="0"/>
              </a:spcAft>
              <a:buSzPts val="1018"/>
              <a:buNone/>
            </a:pPr>
            <a:r>
              <a:t/>
            </a:r>
            <a:endParaRPr sz="1765"/>
          </a:p>
          <a:p>
            <a:pPr indent="-340677" lvl="0" marL="457200" rtl="0" algn="l">
              <a:lnSpc>
                <a:spcPct val="95000"/>
              </a:lnSpc>
              <a:spcBef>
                <a:spcPts val="600"/>
              </a:spcBef>
              <a:spcAft>
                <a:spcPts val="0"/>
              </a:spcAft>
              <a:buSzPts val="1765"/>
              <a:buChar char="●"/>
            </a:pPr>
            <a:r>
              <a:rPr b="1" lang="en" sz="1765"/>
              <a:t>KMeans had the highest Silhouette Score at 10 clusters</a:t>
            </a:r>
            <a:r>
              <a:rPr lang="en" sz="1765"/>
              <a:t> and therefore is the chosen Model for this data set.</a:t>
            </a:r>
            <a:endParaRPr sz="1765"/>
          </a:p>
          <a:p>
            <a:pPr indent="0" lvl="0" marL="457200" rtl="0" algn="l">
              <a:lnSpc>
                <a:spcPct val="95000"/>
              </a:lnSpc>
              <a:spcBef>
                <a:spcPts val="600"/>
              </a:spcBef>
              <a:spcAft>
                <a:spcPts val="0"/>
              </a:spcAft>
              <a:buSzPts val="1018"/>
              <a:buNone/>
            </a:pPr>
            <a:r>
              <a:t/>
            </a:r>
            <a:endParaRPr sz="1765"/>
          </a:p>
          <a:p>
            <a:pPr indent="-340677" lvl="0" marL="457200" rtl="0" algn="l">
              <a:lnSpc>
                <a:spcPct val="95000"/>
              </a:lnSpc>
              <a:spcBef>
                <a:spcPts val="600"/>
              </a:spcBef>
              <a:spcAft>
                <a:spcPts val="0"/>
              </a:spcAft>
              <a:buSzPts val="1765"/>
              <a:buChar char="●"/>
            </a:pPr>
            <a:r>
              <a:rPr lang="en" sz="1765"/>
              <a:t>Room for improvements: (1) Split data set to verify  consistent clustering for KMeans at 10 clusters. (2) Try different number of components in UMAP.</a:t>
            </a:r>
            <a:endParaRPr sz="1765"/>
          </a:p>
        </p:txBody>
      </p:sp>
      <p:sp>
        <p:nvSpPr>
          <p:cNvPr id="101" name="Google Shape;101;p18"/>
          <p:cNvSpPr txBox="1"/>
          <p:nvPr>
            <p:ph type="title"/>
          </p:nvPr>
        </p:nvSpPr>
        <p:spPr>
          <a:xfrm>
            <a:off x="0" y="198425"/>
            <a:ext cx="9144000" cy="831300"/>
          </a:xfrm>
          <a:prstGeom prst="rect">
            <a:avLst/>
          </a:prstGeom>
          <a:solidFill>
            <a:schemeClr val="dk1"/>
          </a:solidFill>
        </p:spPr>
        <p:txBody>
          <a:bodyPr anchorCtr="0" anchor="t" bIns="91425" lIns="91425" spcFirstLastPara="1" rIns="91425" wrap="square" tIns="91425">
            <a:normAutofit/>
          </a:bodyPr>
          <a:lstStyle/>
          <a:p>
            <a:pPr indent="457200" lvl="0" marL="0" rtl="0" algn="l">
              <a:spcBef>
                <a:spcPts val="0"/>
              </a:spcBef>
              <a:spcAft>
                <a:spcPts val="0"/>
              </a:spcAft>
              <a:buNone/>
            </a:pPr>
            <a:r>
              <a:rPr lang="en">
                <a:solidFill>
                  <a:schemeClr val="lt1"/>
                </a:solidFill>
              </a:rPr>
              <a:t>Model </a:t>
            </a:r>
            <a:r>
              <a:rPr lang="en">
                <a:solidFill>
                  <a:schemeClr val="lt1"/>
                </a:solidFill>
              </a:rPr>
              <a:t>Comparison and Selection</a:t>
            </a:r>
            <a:r>
              <a:rPr lang="en">
                <a:solidFill>
                  <a:schemeClr val="lt1"/>
                </a:solidFill>
              </a:rPr>
              <a:t> </a:t>
            </a:r>
            <a:endParaRPr>
              <a:solidFill>
                <a:schemeClr val="lt1"/>
              </a:solidFill>
            </a:endParaRPr>
          </a:p>
        </p:txBody>
      </p:sp>
      <p:sp>
        <p:nvSpPr>
          <p:cNvPr id="102" name="Google Shape;102;p18"/>
          <p:cNvSpPr/>
          <p:nvPr/>
        </p:nvSpPr>
        <p:spPr>
          <a:xfrm>
            <a:off x="89750" y="768400"/>
            <a:ext cx="8251800" cy="41700"/>
          </a:xfrm>
          <a:prstGeom prst="rect">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8"/>
          <p:cNvSpPr txBox="1"/>
          <p:nvPr/>
        </p:nvSpPr>
        <p:spPr>
          <a:xfrm>
            <a:off x="6463775" y="1073225"/>
            <a:ext cx="1630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Silhouette Scores</a:t>
            </a:r>
            <a:endParaRPr>
              <a:latin typeface="Proxima Nova"/>
              <a:ea typeface="Proxima Nova"/>
              <a:cs typeface="Proxima Nova"/>
              <a:sym typeface="Proxima Nova"/>
            </a:endParaRPr>
          </a:p>
        </p:txBody>
      </p:sp>
      <p:graphicFrame>
        <p:nvGraphicFramePr>
          <p:cNvPr id="104" name="Google Shape;104;p18"/>
          <p:cNvGraphicFramePr/>
          <p:nvPr/>
        </p:nvGraphicFramePr>
        <p:xfrm>
          <a:off x="5913025" y="1473425"/>
          <a:ext cx="3000000" cy="3000000"/>
        </p:xfrm>
        <a:graphic>
          <a:graphicData uri="http://schemas.openxmlformats.org/drawingml/2006/table">
            <a:tbl>
              <a:tblPr>
                <a:noFill/>
                <a:tableStyleId>{DC291063-6A8C-415B-8E3D-6B5F30B88DCF}</a:tableStyleId>
              </a:tblPr>
              <a:tblGrid>
                <a:gridCol w="638175"/>
                <a:gridCol w="752475"/>
                <a:gridCol w="790575"/>
                <a:gridCol w="704850"/>
              </a:tblGrid>
              <a:tr h="200025">
                <a:tc>
                  <a:txBody>
                    <a:bodyPr/>
                    <a:lstStyle/>
                    <a:p>
                      <a:pPr indent="0" lvl="0" marL="0" rtl="0" algn="ctr">
                        <a:lnSpc>
                          <a:spcPct val="115000"/>
                        </a:lnSpc>
                        <a:spcBef>
                          <a:spcPts val="0"/>
                        </a:spcBef>
                        <a:spcAft>
                          <a:spcPts val="0"/>
                        </a:spcAft>
                        <a:buNone/>
                      </a:pPr>
                      <a:r>
                        <a:rPr lang="en" sz="1000"/>
                        <a:t>Clusters</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t>KMeans</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t>GMM</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t>DBScan</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9550">
                <a:tc>
                  <a:txBody>
                    <a:bodyPr/>
                    <a:lstStyle/>
                    <a:p>
                      <a:pPr indent="0" lvl="0" marL="0" rtl="0" algn="ctr">
                        <a:lnSpc>
                          <a:spcPct val="115000"/>
                        </a:lnSpc>
                        <a:spcBef>
                          <a:spcPts val="0"/>
                        </a:spcBef>
                        <a:spcAft>
                          <a:spcPts val="0"/>
                        </a:spcAft>
                        <a:buNone/>
                      </a:pPr>
                      <a:r>
                        <a:rPr lang="en" sz="1000"/>
                        <a:t>10</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100">
                          <a:solidFill>
                            <a:srgbClr val="212121"/>
                          </a:solidFill>
                          <a:latin typeface="Roboto"/>
                          <a:ea typeface="Roboto"/>
                          <a:cs typeface="Roboto"/>
                          <a:sym typeface="Roboto"/>
                        </a:rPr>
                        <a:t>0.4711</a:t>
                      </a:r>
                      <a:endParaRPr sz="1100">
                        <a:solidFill>
                          <a:srgbClr val="212121"/>
                        </a:solidFill>
                        <a:latin typeface="Roboto"/>
                        <a:ea typeface="Roboto"/>
                        <a:cs typeface="Roboto"/>
                        <a:sym typeface="Robot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 sz="1100">
                          <a:solidFill>
                            <a:srgbClr val="212121"/>
                          </a:solidFill>
                          <a:latin typeface="Roboto"/>
                          <a:ea typeface="Roboto"/>
                          <a:cs typeface="Roboto"/>
                          <a:sym typeface="Roboto"/>
                        </a:rPr>
                        <a:t>0.4395</a:t>
                      </a:r>
                      <a:endParaRPr sz="1100">
                        <a:solidFill>
                          <a:srgbClr val="212121"/>
                        </a:solidFill>
                        <a:latin typeface="Roboto"/>
                        <a:ea typeface="Roboto"/>
                        <a:cs typeface="Roboto"/>
                        <a:sym typeface="Robot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434343"/>
                    </a:solidFill>
                  </a:tcPr>
                </a:tc>
              </a:tr>
              <a:tr h="209550">
                <a:tc>
                  <a:txBody>
                    <a:bodyPr/>
                    <a:lstStyle/>
                    <a:p>
                      <a:pPr indent="0" lvl="0" marL="0" rtl="0" algn="ctr">
                        <a:lnSpc>
                          <a:spcPct val="115000"/>
                        </a:lnSpc>
                        <a:spcBef>
                          <a:spcPts val="0"/>
                        </a:spcBef>
                        <a:spcAft>
                          <a:spcPts val="0"/>
                        </a:spcAft>
                        <a:buNone/>
                      </a:pPr>
                      <a:r>
                        <a:rPr lang="en" sz="1000"/>
                        <a:t>11</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100">
                          <a:solidFill>
                            <a:srgbClr val="212121"/>
                          </a:solidFill>
                          <a:latin typeface="Roboto"/>
                          <a:ea typeface="Roboto"/>
                          <a:cs typeface="Roboto"/>
                          <a:sym typeface="Roboto"/>
                        </a:rPr>
                        <a:t>0.4651</a:t>
                      </a:r>
                      <a:endParaRPr sz="1100">
                        <a:solidFill>
                          <a:srgbClr val="212121"/>
                        </a:solidFill>
                        <a:latin typeface="Roboto"/>
                        <a:ea typeface="Roboto"/>
                        <a:cs typeface="Roboto"/>
                        <a:sym typeface="Robot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 sz="1100">
                          <a:solidFill>
                            <a:srgbClr val="212121"/>
                          </a:solidFill>
                          <a:latin typeface="Roboto"/>
                          <a:ea typeface="Roboto"/>
                          <a:cs typeface="Roboto"/>
                          <a:sym typeface="Roboto"/>
                        </a:rPr>
                        <a:t>0.4504</a:t>
                      </a:r>
                      <a:endParaRPr sz="1100">
                        <a:solidFill>
                          <a:srgbClr val="212121"/>
                        </a:solidFill>
                        <a:latin typeface="Roboto"/>
                        <a:ea typeface="Roboto"/>
                        <a:cs typeface="Roboto"/>
                        <a:sym typeface="Robot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434343"/>
                    </a:solidFill>
                  </a:tcPr>
                </a:tc>
              </a:tr>
              <a:tr h="209550">
                <a:tc>
                  <a:txBody>
                    <a:bodyPr/>
                    <a:lstStyle/>
                    <a:p>
                      <a:pPr indent="0" lvl="0" marL="0" rtl="0" algn="ctr">
                        <a:lnSpc>
                          <a:spcPct val="115000"/>
                        </a:lnSpc>
                        <a:spcBef>
                          <a:spcPts val="0"/>
                        </a:spcBef>
                        <a:spcAft>
                          <a:spcPts val="0"/>
                        </a:spcAft>
                        <a:buNone/>
                      </a:pPr>
                      <a:r>
                        <a:rPr lang="en" sz="1000"/>
                        <a:t>12</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100">
                          <a:solidFill>
                            <a:srgbClr val="212121"/>
                          </a:solidFill>
                          <a:latin typeface="Roboto"/>
                          <a:ea typeface="Roboto"/>
                          <a:cs typeface="Roboto"/>
                          <a:sym typeface="Roboto"/>
                        </a:rPr>
                        <a:t>0.4538</a:t>
                      </a:r>
                      <a:endParaRPr sz="1100">
                        <a:solidFill>
                          <a:srgbClr val="212121"/>
                        </a:solidFill>
                        <a:latin typeface="Roboto"/>
                        <a:ea typeface="Roboto"/>
                        <a:cs typeface="Roboto"/>
                        <a:sym typeface="Robot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 sz="1100">
                          <a:solidFill>
                            <a:srgbClr val="212121"/>
                          </a:solidFill>
                          <a:latin typeface="Roboto"/>
                          <a:ea typeface="Roboto"/>
                          <a:cs typeface="Roboto"/>
                          <a:sym typeface="Roboto"/>
                        </a:rPr>
                        <a:t>0.4482</a:t>
                      </a:r>
                      <a:endParaRPr sz="1100">
                        <a:solidFill>
                          <a:srgbClr val="212121"/>
                        </a:solidFill>
                        <a:latin typeface="Roboto"/>
                        <a:ea typeface="Roboto"/>
                        <a:cs typeface="Roboto"/>
                        <a:sym typeface="Robot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 sz="1000">
                          <a:latin typeface="Roboto"/>
                          <a:ea typeface="Roboto"/>
                          <a:cs typeface="Roboto"/>
                          <a:sym typeface="Roboto"/>
                        </a:rPr>
                        <a:t>0.2364</a:t>
                      </a:r>
                      <a:endParaRPr sz="1000">
                        <a:latin typeface="Roboto"/>
                        <a:ea typeface="Roboto"/>
                        <a:cs typeface="Roboto"/>
                        <a:sym typeface="Robot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bl>
          </a:graphicData>
        </a:graphic>
      </p:graphicFrame>
      <p:pic>
        <p:nvPicPr>
          <p:cNvPr id="105" name="Google Shape;105;p18"/>
          <p:cNvPicPr preferRelativeResize="0"/>
          <p:nvPr/>
        </p:nvPicPr>
        <p:blipFill>
          <a:blip r:embed="rId3">
            <a:alphaModFix/>
          </a:blip>
          <a:stretch>
            <a:fillRect/>
          </a:stretch>
        </p:blipFill>
        <p:spPr>
          <a:xfrm>
            <a:off x="5667600" y="2571750"/>
            <a:ext cx="3376950" cy="23198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9"/>
          <p:cNvSpPr txBox="1"/>
          <p:nvPr>
            <p:ph idx="1" type="body"/>
          </p:nvPr>
        </p:nvSpPr>
        <p:spPr>
          <a:xfrm>
            <a:off x="323100" y="1360950"/>
            <a:ext cx="8497800" cy="3331200"/>
          </a:xfrm>
          <a:prstGeom prst="rect">
            <a:avLst/>
          </a:prstGeom>
        </p:spPr>
        <p:txBody>
          <a:bodyPr anchorCtr="0" anchor="t" bIns="91425" lIns="91425" spcFirstLastPara="1" rIns="91425" wrap="square" tIns="91425">
            <a:normAutofit lnSpcReduction="20000"/>
          </a:bodyPr>
          <a:lstStyle/>
          <a:p>
            <a:pPr indent="0" lvl="0" marL="0" rtl="0" algn="l">
              <a:spcBef>
                <a:spcPts val="600"/>
              </a:spcBef>
              <a:spcAft>
                <a:spcPts val="0"/>
              </a:spcAft>
              <a:buNone/>
            </a:pPr>
            <a:r>
              <a:rPr b="1" lang="en"/>
              <a:t>KMeans model was selected</a:t>
            </a:r>
            <a:r>
              <a:rPr lang="en"/>
              <a:t> amongst 2 other models. It was able to cluster the song libraries into 1</a:t>
            </a:r>
            <a:r>
              <a:rPr b="1" lang="en"/>
              <a:t>0 different clusters</a:t>
            </a:r>
            <a:r>
              <a:rPr lang="en"/>
              <a:t> with a </a:t>
            </a:r>
            <a:r>
              <a:rPr b="1" lang="en"/>
              <a:t>silhouette score of 0.4711</a:t>
            </a:r>
            <a:r>
              <a:rPr lang="en"/>
              <a:t>. </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The use of this tool can help Spotify create another way of recommending songs by giving them the ability to </a:t>
            </a:r>
            <a:r>
              <a:rPr b="1" lang="en"/>
              <a:t>determine similar songs within the same clusters</a:t>
            </a:r>
            <a:r>
              <a:rPr lang="en"/>
              <a:t>. </a:t>
            </a:r>
            <a:endParaRPr/>
          </a:p>
          <a:p>
            <a:pPr indent="0" lvl="0" marL="0" rtl="0" algn="l">
              <a:spcBef>
                <a:spcPts val="600"/>
              </a:spcBef>
              <a:spcAft>
                <a:spcPts val="0"/>
              </a:spcAft>
              <a:buNone/>
            </a:pPr>
            <a:r>
              <a:t/>
            </a:r>
            <a:endParaRPr/>
          </a:p>
          <a:p>
            <a:pPr indent="0" lvl="0" marL="0" rtl="0" algn="l">
              <a:spcBef>
                <a:spcPts val="600"/>
              </a:spcBef>
              <a:spcAft>
                <a:spcPts val="0"/>
              </a:spcAft>
              <a:buNone/>
            </a:pPr>
            <a:r>
              <a:rPr b="1" lang="en"/>
              <a:t>Recommendations…</a:t>
            </a:r>
            <a:endParaRPr b="1"/>
          </a:p>
          <a:p>
            <a:pPr indent="0" lvl="0" marL="0" rtl="0" algn="l">
              <a:spcBef>
                <a:spcPts val="600"/>
              </a:spcBef>
              <a:spcAft>
                <a:spcPts val="500"/>
              </a:spcAft>
              <a:buNone/>
            </a:pPr>
            <a:r>
              <a:rPr lang="en"/>
              <a:t>(1) Running the results with different number of components in UMAP to improve silhouette score if needed. (2) Using this tool in conjunction with a genre clustering to potentially give better song recommendations. </a:t>
            </a:r>
            <a:endParaRPr/>
          </a:p>
        </p:txBody>
      </p:sp>
      <p:sp>
        <p:nvSpPr>
          <p:cNvPr id="111" name="Google Shape;111;p19"/>
          <p:cNvSpPr txBox="1"/>
          <p:nvPr>
            <p:ph type="title"/>
          </p:nvPr>
        </p:nvSpPr>
        <p:spPr>
          <a:xfrm>
            <a:off x="0" y="198425"/>
            <a:ext cx="9144000" cy="831300"/>
          </a:xfrm>
          <a:prstGeom prst="rect">
            <a:avLst/>
          </a:prstGeom>
          <a:solidFill>
            <a:schemeClr val="dk1"/>
          </a:solidFill>
        </p:spPr>
        <p:txBody>
          <a:bodyPr anchorCtr="0" anchor="t" bIns="91425" lIns="91425" spcFirstLastPara="1" rIns="91425" wrap="square" tIns="91425">
            <a:normAutofit/>
          </a:bodyPr>
          <a:lstStyle/>
          <a:p>
            <a:pPr indent="457200" lvl="0" marL="0" rtl="0" algn="l">
              <a:spcBef>
                <a:spcPts val="0"/>
              </a:spcBef>
              <a:spcAft>
                <a:spcPts val="0"/>
              </a:spcAft>
              <a:buNone/>
            </a:pPr>
            <a:r>
              <a:rPr lang="en">
                <a:solidFill>
                  <a:schemeClr val="lt1"/>
                </a:solidFill>
              </a:rPr>
              <a:t>Conclusion</a:t>
            </a:r>
            <a:r>
              <a:rPr lang="en">
                <a:solidFill>
                  <a:schemeClr val="lt1"/>
                </a:solidFill>
              </a:rPr>
              <a:t> and Recommendation </a:t>
            </a:r>
            <a:endParaRPr>
              <a:solidFill>
                <a:schemeClr val="lt1"/>
              </a:solidFill>
            </a:endParaRPr>
          </a:p>
        </p:txBody>
      </p:sp>
      <p:sp>
        <p:nvSpPr>
          <p:cNvPr id="112" name="Google Shape;112;p19"/>
          <p:cNvSpPr/>
          <p:nvPr/>
        </p:nvSpPr>
        <p:spPr>
          <a:xfrm>
            <a:off x="89750" y="768400"/>
            <a:ext cx="8251800" cy="41700"/>
          </a:xfrm>
          <a:prstGeom prst="rect">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