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D65EB4-96AD-4095-B81D-3628EAD3C1FC}">
  <a:tblStyle styleId="{06D65EB4-96AD-4095-B81D-3628EAD3C1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f66cc9ca_2_5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f66cc9ca_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f66cc9ca_2_5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f66cc9ca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f66cc9ca_2_5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f66cc9ca_2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f66cc9ca_2_5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f66cc9ca_2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f66cc9ca_2_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2f66cc9ca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eejmahal20/airline-passenger-satisfaction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2509025" y="906000"/>
            <a:ext cx="4111800" cy="32619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402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Ratings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17, 2022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00" y="1402450"/>
            <a:ext cx="1605425" cy="298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724825" y="2327825"/>
            <a:ext cx="7984500" cy="2105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44125" y="343800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808875" y="1088650"/>
            <a:ext cx="59004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 looked at the never ending wall of wines at  the </a:t>
            </a:r>
            <a:r>
              <a:rPr lang="en"/>
              <a:t>grocery</a:t>
            </a:r>
            <a:r>
              <a:rPr lang="en"/>
              <a:t> store for a bottle to bring to the party? </a:t>
            </a:r>
            <a:r>
              <a:rPr lang="en"/>
              <a:t> Wine ratings can help!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a </a:t>
            </a:r>
            <a:r>
              <a:rPr lang="en"/>
              <a:t>consumer, wine ratings </a:t>
            </a:r>
            <a:r>
              <a:rPr b="1" lang="en"/>
              <a:t>can help us gauge prices points</a:t>
            </a:r>
            <a:r>
              <a:rPr lang="en"/>
              <a:t>– to pick the right one for the right event.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For businesses, wine ratings </a:t>
            </a:r>
            <a:r>
              <a:rPr b="1" lang="en"/>
              <a:t>can help optimize and target sales/production</a:t>
            </a:r>
            <a:r>
              <a:rPr lang="en"/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25" y="1183288"/>
            <a:ext cx="2461825" cy="36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315925"/>
            <a:ext cx="9144000" cy="906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656450"/>
            <a:ext cx="34239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Can different wine features (acidity, sugars etc.) be used to predict wine ratings? If so, how well?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3665975"/>
            <a:ext cx="7875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</a:t>
            </a:r>
            <a:r>
              <a:rPr b="1" lang="en"/>
              <a:t>top 3 qualities</a:t>
            </a:r>
            <a:r>
              <a:rPr lang="en"/>
              <a:t> of wine that contributes to predicting its ratings?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8384"/>
            <a:ext cx="3216150" cy="207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The</a:t>
            </a:r>
            <a:r>
              <a:rPr lang="en">
                <a:solidFill>
                  <a:srgbClr val="E69138"/>
                </a:solidFill>
              </a:rPr>
              <a:t> Data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3475"/>
            <a:ext cx="84420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https://archive.ics.uci.edu/ml/datasets/wine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</a:t>
            </a:r>
            <a:r>
              <a:rPr b="1" lang="en"/>
              <a:t>13 qualities (features)</a:t>
            </a:r>
            <a:r>
              <a:rPr lang="en"/>
              <a:t> that contributed to the rating of the wine.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</a:t>
            </a:r>
            <a:r>
              <a:rPr b="1" lang="en"/>
              <a:t> ranged from 3 (least favorable) to 9 (highly favorable)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85400" y="1147225"/>
            <a:ext cx="8251800" cy="4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85400" y="1355400"/>
            <a:ext cx="3125700" cy="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202875" y="4380600"/>
            <a:ext cx="225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Here’s what we did…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725" y="3577700"/>
            <a:ext cx="2708000" cy="1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Model Construction and Comparison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38325" y="1695025"/>
            <a:ext cx="43908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Anomalous data points were located and </a:t>
            </a:r>
            <a:r>
              <a:rPr b="1" lang="en"/>
              <a:t>reset to the mean data point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Engineering: </a:t>
            </a:r>
            <a:r>
              <a:rPr b="1" lang="en"/>
              <a:t>Free Sulfur Dioxide and Total Sulfur Dioxide were combined</a:t>
            </a:r>
            <a:r>
              <a:rPr lang="en"/>
              <a:t> due to similar covariance trends. 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Random Forest, Gradient Boost, and Logistic Regression (OVR)</a:t>
            </a:r>
            <a:r>
              <a:rPr lang="en"/>
              <a:t> was fitted to the data and measured for accuracy, precision, and recall.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Random Forest </a:t>
            </a:r>
            <a:r>
              <a:rPr lang="en"/>
              <a:t>performed better than the rest in all 3 metrics.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85400" y="1147225"/>
            <a:ext cx="8251800" cy="4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85400" y="1355400"/>
            <a:ext cx="3125700" cy="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25" y="1633575"/>
            <a:ext cx="4210074" cy="2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90300" y="315925"/>
            <a:ext cx="844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Model Selection and Potential Improvements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85400" y="2639975"/>
            <a:ext cx="55917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was limited to ~200 data points. </a:t>
            </a:r>
            <a:r>
              <a:rPr b="1" lang="en"/>
              <a:t>Adding more data</a:t>
            </a:r>
            <a:r>
              <a:rPr lang="en"/>
              <a:t> and help boost performance metrics.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more rigorous feature engineering. </a:t>
            </a:r>
            <a:r>
              <a:rPr b="1" lang="en"/>
              <a:t>Creating more features</a:t>
            </a:r>
            <a:r>
              <a:rPr lang="en"/>
              <a:t> instead of less features.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Top 3 feature importance in model predictions were </a:t>
            </a:r>
            <a:r>
              <a:rPr b="1" lang="en"/>
              <a:t>Alcohol, Volatile Acidity, and Density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85400" y="1147225"/>
            <a:ext cx="8251800" cy="41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85400" y="1355400"/>
            <a:ext cx="3125700" cy="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999750" y="15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{06D65EB4-96AD-4095-B81D-3628EAD3C1FC}</a:tableStyleId>
              </a:tblPr>
              <a:tblGrid>
                <a:gridCol w="952500"/>
                <a:gridCol w="952500"/>
                <a:gridCol w="952500"/>
                <a:gridCol w="160020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 (OVR)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0.4669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0.4524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0.2297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0.6314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0.5223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75" y="1355400"/>
            <a:ext cx="2562225" cy="31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315925"/>
            <a:ext cx="9144000" cy="906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264850" y="315925"/>
            <a:ext cx="8567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32100" y="1491475"/>
            <a:ext cx="84978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 Forest model was selected amongst 2 other models. It was able to predict wine ratings with </a:t>
            </a:r>
            <a:r>
              <a:rPr b="1" lang="en"/>
              <a:t>roughly 70% accuracy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use of this tool can help businesses </a:t>
            </a:r>
            <a:r>
              <a:rPr b="1" lang="en"/>
              <a:t>optimize sales/production</a:t>
            </a:r>
            <a:r>
              <a:rPr lang="en"/>
              <a:t> by giving them the ability to </a:t>
            </a:r>
            <a:r>
              <a:rPr b="1" lang="en"/>
              <a:t>predict which how the wine will perform</a:t>
            </a:r>
            <a:r>
              <a:rPr lang="en"/>
              <a:t> before it hits the shelves.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Recommendations…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/>
              <a:t>We recommend adding more data points to train data better. Additionally, determining which top qualities will lead to higher rating wine.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