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75" r:id="rId4"/>
    <p:sldId id="274" r:id="rId5"/>
    <p:sldId id="276" r:id="rId6"/>
    <p:sldId id="278" r:id="rId7"/>
    <p:sldId id="261" r:id="rId8"/>
  </p:sldIdLst>
  <p:sldSz cx="12192000" cy="6858000"/>
  <p:notesSz cx="6858000" cy="9144000"/>
  <p:embeddedFontLs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28"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BE069B2D-DFD8-E49F-763E-B5953EFAB04D}"/>
              </a:ext>
            </a:extLst>
          </p:cNvPr>
          <p:cNvGrpSpPr/>
          <p:nvPr/>
        </p:nvGrpSpPr>
        <p:grpSpPr>
          <a:xfrm>
            <a:off x="622300" y="1339658"/>
            <a:ext cx="6417006" cy="3826232"/>
            <a:chOff x="622300" y="1317455"/>
            <a:chExt cx="5303980" cy="3162574"/>
          </a:xfrm>
        </p:grpSpPr>
        <p:pic>
          <p:nvPicPr>
            <p:cNvPr id="4" name="Picture 3">
              <a:extLst>
                <a:ext uri="{FF2B5EF4-FFF2-40B4-BE49-F238E27FC236}">
                  <a16:creationId xmlns:a16="http://schemas.microsoft.com/office/drawing/2014/main" id="{B0E45C8C-CE29-EC0A-E352-FB35EE4BB4C0}"/>
                </a:ext>
              </a:extLst>
            </p:cNvPr>
            <p:cNvPicPr>
              <a:picLocks noChangeAspect="1"/>
            </p:cNvPicPr>
            <p:nvPr/>
          </p:nvPicPr>
          <p:blipFill>
            <a:blip r:embed="rId3"/>
            <a:stretch>
              <a:fillRect/>
            </a:stretch>
          </p:blipFill>
          <p:spPr>
            <a:xfrm>
              <a:off x="622300" y="1317455"/>
              <a:ext cx="5303980" cy="3162574"/>
            </a:xfrm>
            <a:prstGeom prst="rect">
              <a:avLst/>
            </a:prstGeom>
          </p:spPr>
        </p:pic>
        <p:sp>
          <p:nvSpPr>
            <p:cNvPr id="9" name="Oval 8">
              <a:extLst>
                <a:ext uri="{FF2B5EF4-FFF2-40B4-BE49-F238E27FC236}">
                  <a16:creationId xmlns:a16="http://schemas.microsoft.com/office/drawing/2014/main" id="{9FF5F596-EA34-02A4-521F-82B6443DE531}"/>
                </a:ext>
              </a:extLst>
            </p:cNvPr>
            <p:cNvSpPr/>
            <p:nvPr/>
          </p:nvSpPr>
          <p:spPr>
            <a:xfrm>
              <a:off x="4161971" y="2422689"/>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nvGrpSpPr>
            <p:cNvPr id="20" name="Group 19">
              <a:extLst>
                <a:ext uri="{FF2B5EF4-FFF2-40B4-BE49-F238E27FC236}">
                  <a16:creationId xmlns:a16="http://schemas.microsoft.com/office/drawing/2014/main" id="{6C2A8F6E-CE3B-53AA-7FD4-24AF6DE0EFF0}"/>
                </a:ext>
              </a:extLst>
            </p:cNvPr>
            <p:cNvGrpSpPr/>
            <p:nvPr/>
          </p:nvGrpSpPr>
          <p:grpSpPr>
            <a:xfrm>
              <a:off x="697584" y="2460396"/>
              <a:ext cx="3861853" cy="668154"/>
              <a:chOff x="697584" y="2460396"/>
              <a:chExt cx="3861853" cy="668154"/>
            </a:xfrm>
          </p:grpSpPr>
          <p:sp>
            <p:nvSpPr>
              <p:cNvPr id="7" name="Rectangle 6">
                <a:extLst>
                  <a:ext uri="{FF2B5EF4-FFF2-40B4-BE49-F238E27FC236}">
                    <a16:creationId xmlns:a16="http://schemas.microsoft.com/office/drawing/2014/main" id="{8ECD1A9B-62D9-C9D3-0E7C-D37C9051E9C6}"/>
                  </a:ext>
                </a:extLst>
              </p:cNvPr>
              <p:cNvSpPr/>
              <p:nvPr/>
            </p:nvSpPr>
            <p:spPr>
              <a:xfrm>
                <a:off x="697584" y="2460396"/>
                <a:ext cx="34219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027BBA6-745C-6D79-5BDB-1F260714FFF7}"/>
                  </a:ext>
                </a:extLst>
              </p:cNvPr>
              <p:cNvSpPr/>
              <p:nvPr/>
            </p:nvSpPr>
            <p:spPr>
              <a:xfrm>
                <a:off x="697584" y="2897595"/>
                <a:ext cx="35743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05AD4B3-7A5E-1754-9C26-5C99558D0B0E}"/>
                  </a:ext>
                </a:extLst>
              </p:cNvPr>
              <p:cNvSpPr/>
              <p:nvPr/>
            </p:nvSpPr>
            <p:spPr>
              <a:xfrm>
                <a:off x="4304914" y="2874027"/>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600438"/>
          </a:xfrm>
          <a:prstGeom prst="rect">
            <a:avLst/>
          </a:prstGeom>
          <a:noFill/>
        </p:spPr>
        <p:txBody>
          <a:bodyPr wrap="square" rtlCol="0">
            <a:spAutoFit/>
          </a:bodyPr>
          <a:lstStyle/>
          <a:p>
            <a:pPr marL="342900" indent="-342900">
              <a:buAutoNum type="arabicPeriod"/>
            </a:pPr>
            <a:r>
              <a:rPr lang="en-IN" dirty="0"/>
              <a:t>Method is set to be “POST” only. “POST” method used to write data using request. But we also require to Read data from server using request.</a:t>
            </a:r>
          </a:p>
          <a:p>
            <a:pPr marL="342900" indent="-342900">
              <a:buAutoNum type="arabicPeriod"/>
            </a:pPr>
            <a:endParaRPr lang="en-IN" dirty="0"/>
          </a:p>
          <a:p>
            <a:pPr marL="342900" indent="-342900">
              <a:buAutoNum type="arabicPeriod"/>
            </a:pPr>
            <a:r>
              <a:rPr lang="en-IN" dirty="0"/>
              <a:t>Here Data is not transfer using URL. Data is Transfer using HTML Form element.</a:t>
            </a:r>
          </a:p>
        </p:txBody>
      </p:sp>
    </p:spTree>
    <p:extLst>
      <p:ext uri="{BB962C8B-B14F-4D97-AF65-F5344CB8AC3E}">
        <p14:creationId xmlns:p14="http://schemas.microsoft.com/office/powerpoint/2010/main" val="206418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t>To add “GET” also in method parameter of route in Python Flask Application Server.</a:t>
            </a:r>
          </a:p>
          <a:p>
            <a:pPr marL="342900" indent="-342900">
              <a:buAutoNum type="arabicPeriod"/>
            </a:pPr>
            <a:endParaRPr lang="en-IN" dirty="0"/>
          </a:p>
          <a:p>
            <a:pPr marL="342900" indent="-342900">
              <a:buAutoNum type="arabicPeriod"/>
            </a:pPr>
            <a:r>
              <a:rPr lang="en-IN" dirty="0"/>
              <a:t>To read data from HTML Form element. Get note using </a:t>
            </a:r>
            <a:r>
              <a:rPr lang="en-IN" dirty="0" err="1"/>
              <a:t>request.form.get</a:t>
            </a:r>
            <a:r>
              <a:rPr lang="en-IN" dirty="0"/>
              <a:t>(“note”). </a:t>
            </a:r>
          </a:p>
          <a:p>
            <a:pPr marL="342900" indent="-342900">
              <a:buAutoNum type="arabicPeriod"/>
            </a:pPr>
            <a:endParaRPr lang="en-IN" dirty="0"/>
          </a:p>
          <a:p>
            <a:pPr marL="342900" indent="-342900">
              <a:buAutoNum type="arabicPeriod"/>
            </a:pPr>
            <a:r>
              <a:rPr lang="en-IN" dirty="0"/>
              <a:t>If we receive any empty data means it also add with existing Notes. In order to avoid empty data we have to check for notes if it is not empty then add to our database.</a:t>
            </a:r>
          </a:p>
        </p:txBody>
      </p:sp>
      <p:pic>
        <p:nvPicPr>
          <p:cNvPr id="3" name="Picture 2">
            <a:extLst>
              <a:ext uri="{FF2B5EF4-FFF2-40B4-BE49-F238E27FC236}">
                <a16:creationId xmlns:a16="http://schemas.microsoft.com/office/drawing/2014/main" id="{BA4D6CF1-C6E0-DBCB-BB64-7FCA6C3B7F50}"/>
              </a:ext>
            </a:extLst>
          </p:cNvPr>
          <p:cNvPicPr>
            <a:picLocks noChangeAspect="1"/>
          </p:cNvPicPr>
          <p:nvPr/>
        </p:nvPicPr>
        <p:blipFill>
          <a:blip r:embed="rId3"/>
          <a:stretch>
            <a:fillRect/>
          </a:stretch>
        </p:blipFill>
        <p:spPr>
          <a:xfrm>
            <a:off x="622300" y="1388534"/>
            <a:ext cx="6370684" cy="4080931"/>
          </a:xfrm>
          <a:prstGeom prst="rect">
            <a:avLst/>
          </a:prstGeom>
        </p:spPr>
      </p:pic>
      <p:sp>
        <p:nvSpPr>
          <p:cNvPr id="14" name="Rectangle 13">
            <a:extLst>
              <a:ext uri="{FF2B5EF4-FFF2-40B4-BE49-F238E27FC236}">
                <a16:creationId xmlns:a16="http://schemas.microsoft.com/office/drawing/2014/main" id="{61E428E9-30E7-A7C9-2DC6-D04E24769B51}"/>
              </a:ext>
            </a:extLst>
          </p:cNvPr>
          <p:cNvSpPr/>
          <p:nvPr/>
        </p:nvSpPr>
        <p:spPr>
          <a:xfrm flipV="1">
            <a:off x="2894029" y="2997721"/>
            <a:ext cx="2450970"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FC11954-63E6-4039-A72E-7266902E03A0}"/>
              </a:ext>
            </a:extLst>
          </p:cNvPr>
          <p:cNvSpPr/>
          <p:nvPr/>
        </p:nvSpPr>
        <p:spPr>
          <a:xfrm flipV="1">
            <a:off x="1649690" y="3498910"/>
            <a:ext cx="3327664"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7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D6ACCAE9-CC85-49F7-5245-418C52554C54}"/>
              </a:ext>
            </a:extLst>
          </p:cNvPr>
          <p:cNvGrpSpPr/>
          <p:nvPr/>
        </p:nvGrpSpPr>
        <p:grpSpPr>
          <a:xfrm>
            <a:off x="726298" y="1510482"/>
            <a:ext cx="6738014" cy="3193493"/>
            <a:chOff x="6254509" y="930370"/>
            <a:chExt cx="5997460" cy="2842506"/>
          </a:xfrm>
        </p:grpSpPr>
        <p:pic>
          <p:nvPicPr>
            <p:cNvPr id="6" name="Picture 5">
              <a:extLst>
                <a:ext uri="{FF2B5EF4-FFF2-40B4-BE49-F238E27FC236}">
                  <a16:creationId xmlns:a16="http://schemas.microsoft.com/office/drawing/2014/main" id="{4F24F9E0-F1A1-5A24-7F4A-D24E2F6F166D}"/>
                </a:ext>
              </a:extLst>
            </p:cNvPr>
            <p:cNvPicPr>
              <a:picLocks noChangeAspect="1"/>
            </p:cNvPicPr>
            <p:nvPr/>
          </p:nvPicPr>
          <p:blipFill>
            <a:blip r:embed="rId3"/>
            <a:stretch>
              <a:fillRect/>
            </a:stretch>
          </p:blipFill>
          <p:spPr>
            <a:xfrm>
              <a:off x="6254509" y="930370"/>
              <a:ext cx="5997460" cy="2842506"/>
            </a:xfrm>
            <a:prstGeom prst="rect">
              <a:avLst/>
            </a:prstGeom>
          </p:spPr>
        </p:pic>
        <p:grpSp>
          <p:nvGrpSpPr>
            <p:cNvPr id="18" name="Group 17">
              <a:extLst>
                <a:ext uri="{FF2B5EF4-FFF2-40B4-BE49-F238E27FC236}">
                  <a16:creationId xmlns:a16="http://schemas.microsoft.com/office/drawing/2014/main" id="{D3079D27-C395-F8EB-8490-B63A8EE60F68}"/>
                </a:ext>
              </a:extLst>
            </p:cNvPr>
            <p:cNvGrpSpPr/>
            <p:nvPr/>
          </p:nvGrpSpPr>
          <p:grpSpPr>
            <a:xfrm>
              <a:off x="6664751" y="1074706"/>
              <a:ext cx="2922041" cy="742938"/>
              <a:chOff x="6664751" y="1074706"/>
              <a:chExt cx="2922041" cy="742938"/>
            </a:xfrm>
          </p:grpSpPr>
          <p:sp>
            <p:nvSpPr>
              <p:cNvPr id="11" name="Rectangle 10">
                <a:extLst>
                  <a:ext uri="{FF2B5EF4-FFF2-40B4-BE49-F238E27FC236}">
                    <a16:creationId xmlns:a16="http://schemas.microsoft.com/office/drawing/2014/main" id="{B56E8831-F553-ED5F-C7B5-0E80CB89A0B9}"/>
                  </a:ext>
                </a:extLst>
              </p:cNvPr>
              <p:cNvSpPr/>
              <p:nvPr/>
            </p:nvSpPr>
            <p:spPr>
              <a:xfrm>
                <a:off x="6664751" y="1138298"/>
                <a:ext cx="1489435"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8452C3A-8B5B-1BA6-04C9-12C86A4893A6}"/>
                  </a:ext>
                </a:extLst>
              </p:cNvPr>
              <p:cNvSpPr/>
              <p:nvPr/>
            </p:nvSpPr>
            <p:spPr>
              <a:xfrm>
                <a:off x="6664752" y="1586689"/>
                <a:ext cx="2630078"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D493F84-DA58-FF7E-FC6E-DB8F117F1259}"/>
                  </a:ext>
                </a:extLst>
              </p:cNvPr>
              <p:cNvPicPr>
                <a:picLocks noChangeAspect="1"/>
              </p:cNvPicPr>
              <p:nvPr/>
            </p:nvPicPr>
            <p:blipFill>
              <a:blip r:embed="rId4"/>
              <a:stretch>
                <a:fillRect/>
              </a:stretch>
            </p:blipFill>
            <p:spPr>
              <a:xfrm>
                <a:off x="8178302" y="1074706"/>
                <a:ext cx="304114" cy="362598"/>
              </a:xfrm>
              <a:prstGeom prst="rect">
                <a:avLst/>
              </a:prstGeom>
            </p:spPr>
          </p:pic>
          <p:sp>
            <p:nvSpPr>
              <p:cNvPr id="17" name="Oval 16">
                <a:extLst>
                  <a:ext uri="{FF2B5EF4-FFF2-40B4-BE49-F238E27FC236}">
                    <a16:creationId xmlns:a16="http://schemas.microsoft.com/office/drawing/2014/main" id="{40130C1D-93B5-C824-1A76-D1DBA74A0DF4}"/>
                  </a:ext>
                </a:extLst>
              </p:cNvPr>
              <p:cNvSpPr/>
              <p:nvPr/>
            </p:nvSpPr>
            <p:spPr>
              <a:xfrm>
                <a:off x="9332269" y="1563121"/>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sp>
        <p:nvSpPr>
          <p:cNvPr id="5" name="TextBox 4">
            <a:extLst>
              <a:ext uri="{FF2B5EF4-FFF2-40B4-BE49-F238E27FC236}">
                <a16:creationId xmlns:a16="http://schemas.microsoft.com/office/drawing/2014/main" id="{101D03E3-8EAE-363A-FF45-B7A2BDD5A4B1}"/>
              </a:ext>
            </a:extLst>
          </p:cNvPr>
          <p:cNvSpPr txBox="1"/>
          <p:nvPr/>
        </p:nvSpPr>
        <p:spPr>
          <a:xfrm>
            <a:off x="7750656" y="2307009"/>
            <a:ext cx="4232635" cy="738664"/>
          </a:xfrm>
          <a:prstGeom prst="rect">
            <a:avLst/>
          </a:prstGeom>
          <a:noFill/>
        </p:spPr>
        <p:txBody>
          <a:bodyPr wrap="square" rtlCol="0">
            <a:spAutoFit/>
          </a:bodyPr>
          <a:lstStyle/>
          <a:p>
            <a:pPr marL="342900" indent="-342900">
              <a:buAutoNum type="arabicPeriod"/>
            </a:pPr>
            <a:r>
              <a:rPr lang="en-IN" dirty="0"/>
              <a:t>In Form Element Method is missing.</a:t>
            </a:r>
          </a:p>
          <a:p>
            <a:pPr marL="342900" indent="-342900">
              <a:buAutoNum type="arabicPeriod"/>
            </a:pPr>
            <a:endParaRPr lang="en-IN" dirty="0"/>
          </a:p>
          <a:p>
            <a:pPr marL="342900" indent="-342900">
              <a:buAutoNum type="arabicPeriod"/>
            </a:pPr>
            <a:r>
              <a:rPr lang="en-IN" dirty="0"/>
              <a:t>In Button tag type parameter is missing </a:t>
            </a:r>
          </a:p>
        </p:txBody>
      </p:sp>
    </p:spTree>
    <p:extLst>
      <p:ext uri="{BB962C8B-B14F-4D97-AF65-F5344CB8AC3E}">
        <p14:creationId xmlns:p14="http://schemas.microsoft.com/office/powerpoint/2010/main" val="117492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B7A4F1E-0EEA-AEC1-0F8A-AA16D04EDD75}"/>
              </a:ext>
            </a:extLst>
          </p:cNvPr>
          <p:cNvPicPr>
            <a:picLocks noChangeAspect="1"/>
          </p:cNvPicPr>
          <p:nvPr/>
        </p:nvPicPr>
        <p:blipFill>
          <a:blip r:embed="rId3"/>
          <a:stretch>
            <a:fillRect/>
          </a:stretch>
        </p:blipFill>
        <p:spPr>
          <a:xfrm>
            <a:off x="622300" y="1418730"/>
            <a:ext cx="7225431" cy="4133658"/>
          </a:xfrm>
          <a:prstGeom prst="rect">
            <a:avLst/>
          </a:prstGeom>
        </p:spPr>
      </p:pic>
      <p:sp>
        <p:nvSpPr>
          <p:cNvPr id="4" name="TextBox 3">
            <a:extLst>
              <a:ext uri="{FF2B5EF4-FFF2-40B4-BE49-F238E27FC236}">
                <a16:creationId xmlns:a16="http://schemas.microsoft.com/office/drawing/2014/main" id="{67212B07-3B80-318B-12A8-E71079656816}"/>
              </a:ext>
            </a:extLst>
          </p:cNvPr>
          <p:cNvSpPr txBox="1"/>
          <p:nvPr/>
        </p:nvSpPr>
        <p:spPr>
          <a:xfrm>
            <a:off x="7921659" y="2685340"/>
            <a:ext cx="4106944" cy="1600438"/>
          </a:xfrm>
          <a:prstGeom prst="rect">
            <a:avLst/>
          </a:prstGeom>
          <a:noFill/>
        </p:spPr>
        <p:txBody>
          <a:bodyPr wrap="square" rtlCol="0">
            <a:spAutoFit/>
          </a:bodyPr>
          <a:lstStyle/>
          <a:p>
            <a:pPr marL="342900" indent="-342900">
              <a:buAutoNum type="arabicPeriod"/>
            </a:pPr>
            <a:r>
              <a:rPr lang="en-IN" dirty="0"/>
              <a:t>Fill method=“post” in the form element.</a:t>
            </a:r>
          </a:p>
          <a:p>
            <a:pPr marL="342900" indent="-342900">
              <a:buAutoNum type="arabicPeriod"/>
            </a:pPr>
            <a:endParaRPr lang="en-IN" dirty="0"/>
          </a:p>
          <a:p>
            <a:pPr marL="342900" indent="-342900">
              <a:buAutoNum type="arabicPeriod"/>
            </a:pPr>
            <a:r>
              <a:rPr lang="en-IN" dirty="0"/>
              <a:t>Fill type=“submit” in button tag. </a:t>
            </a:r>
          </a:p>
          <a:p>
            <a:pPr marL="342900" indent="-342900">
              <a:buAutoNum type="arabicPeriod"/>
            </a:pPr>
            <a:endParaRPr lang="en-IN" dirty="0"/>
          </a:p>
          <a:p>
            <a:pPr marL="342900" indent="-342900">
              <a:buAutoNum type="arabicPeriod"/>
            </a:pPr>
            <a:r>
              <a:rPr lang="en-IN" dirty="0"/>
              <a:t>If our notes database is empty then its show Please add any Topics if any notes present in database it start showing notes.</a:t>
            </a:r>
          </a:p>
        </p:txBody>
      </p:sp>
    </p:spTree>
    <p:extLst>
      <p:ext uri="{BB962C8B-B14F-4D97-AF65-F5344CB8AC3E}">
        <p14:creationId xmlns:p14="http://schemas.microsoft.com/office/powerpoint/2010/main" val="39534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A6E51513-CF13-00F0-0F2E-4E7E2C3C2CB8}"/>
              </a:ext>
            </a:extLst>
          </p:cNvPr>
          <p:cNvPicPr>
            <a:picLocks noChangeAspect="1"/>
          </p:cNvPicPr>
          <p:nvPr/>
        </p:nvPicPr>
        <p:blipFill>
          <a:blip r:embed="rId3"/>
          <a:stretch>
            <a:fillRect/>
          </a:stretch>
        </p:blipFill>
        <p:spPr>
          <a:xfrm>
            <a:off x="2861917" y="1379146"/>
            <a:ext cx="5518513" cy="1872062"/>
          </a:xfrm>
          <a:prstGeom prst="rect">
            <a:avLst/>
          </a:prstGeom>
          <a:ln>
            <a:solidFill>
              <a:schemeClr val="tx1"/>
            </a:solidFill>
          </a:ln>
        </p:spPr>
      </p:pic>
      <p:pic>
        <p:nvPicPr>
          <p:cNvPr id="7" name="Picture 6">
            <a:extLst>
              <a:ext uri="{FF2B5EF4-FFF2-40B4-BE49-F238E27FC236}">
                <a16:creationId xmlns:a16="http://schemas.microsoft.com/office/drawing/2014/main" id="{7D73CD09-1B2E-DF86-8221-814272CA2E27}"/>
              </a:ext>
            </a:extLst>
          </p:cNvPr>
          <p:cNvPicPr>
            <a:picLocks noChangeAspect="1"/>
          </p:cNvPicPr>
          <p:nvPr/>
        </p:nvPicPr>
        <p:blipFill>
          <a:blip r:embed="rId4"/>
          <a:stretch>
            <a:fillRect/>
          </a:stretch>
        </p:blipFill>
        <p:spPr>
          <a:xfrm>
            <a:off x="2861917" y="3522072"/>
            <a:ext cx="5518512" cy="2535533"/>
          </a:xfrm>
          <a:prstGeom prst="rect">
            <a:avLst/>
          </a:prstGeom>
          <a:ln>
            <a:solidFill>
              <a:schemeClr val="tx1"/>
            </a:solidFill>
          </a:ln>
        </p:spPr>
      </p:pic>
    </p:spTree>
    <p:extLst>
      <p:ext uri="{BB962C8B-B14F-4D97-AF65-F5344CB8AC3E}">
        <p14:creationId xmlns:p14="http://schemas.microsoft.com/office/powerpoint/2010/main" val="218251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214</Words>
  <Application>Microsoft Office PowerPoint</Application>
  <PresentationFormat>Widescreen</PresentationFormat>
  <Paragraphs>27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Libre Baskerville</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Aravinth B</cp:lastModifiedBy>
  <cp:revision>7</cp:revision>
  <dcterms:created xsi:type="dcterms:W3CDTF">2021-02-16T05:19:01Z</dcterms:created>
  <dcterms:modified xsi:type="dcterms:W3CDTF">2024-02-27T09:39:25Z</dcterms:modified>
</cp:coreProperties>
</file>