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9" r:id="rId5"/>
    <p:sldId id="267" r:id="rId6"/>
    <p:sldId id="268" r:id="rId7"/>
    <p:sldId id="258" r:id="rId8"/>
    <p:sldId id="259" r:id="rId9"/>
    <p:sldId id="260" r:id="rId10"/>
    <p:sldId id="261" r:id="rId11"/>
    <p:sldId id="263" r:id="rId12"/>
    <p:sldId id="264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Day1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Prologue, Epilogue and Call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code of a function starts with a prologue, that (</a:t>
            </a:r>
            <a:r>
              <a:rPr lang="en-US" dirty="0" err="1"/>
              <a:t>i</a:t>
            </a:r>
            <a:r>
              <a:rPr lang="en-US" dirty="0"/>
              <a:t>) retrieves</a:t>
            </a:r>
          </a:p>
          <a:p>
            <a:pPr>
              <a:buNone/>
            </a:pPr>
            <a:r>
              <a:rPr lang="en-US" dirty="0"/>
              <a:t>      parameters from the stack and places them in variables (registers),</a:t>
            </a:r>
          </a:p>
          <a:p>
            <a:pPr>
              <a:buNone/>
            </a:pPr>
            <a:r>
              <a:rPr lang="en-US" dirty="0"/>
              <a:t>      and (ii) may save the registers to be preserved.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code of a function ends with an epilogue that places the return</a:t>
            </a:r>
          </a:p>
          <a:p>
            <a:pPr>
              <a:buNone/>
            </a:pPr>
            <a:r>
              <a:rPr lang="en-US" dirty="0"/>
              <a:t>     value back on stack, and may restore in registers the values saved in</a:t>
            </a:r>
          </a:p>
          <a:p>
            <a:pPr>
              <a:buNone/>
            </a:pPr>
            <a:r>
              <a:rPr lang="en-US" dirty="0"/>
              <a:t>     the prologue, and then returns control to the calling function.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CALL instruction is replaced with a call sequence, which places</a:t>
            </a:r>
          </a:p>
          <a:p>
            <a:pPr>
              <a:buNone/>
            </a:pPr>
            <a:r>
              <a:rPr lang="en-US" dirty="0"/>
              <a:t>     arguments on stack, saves the registers to be preserved, saves the</a:t>
            </a:r>
          </a:p>
          <a:p>
            <a:pPr>
              <a:buNone/>
            </a:pPr>
            <a:r>
              <a:rPr lang="en-US" dirty="0"/>
              <a:t>     return address, calls the function and moves the returned value from the stack to a variable (register), restores the saved registers.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registers, state</a:t>
            </a:r>
          </a:p>
          <a:p>
            <a:r>
              <a:rPr lang="en-US" dirty="0"/>
              <a:t>store FP </a:t>
            </a:r>
          </a:p>
          <a:p>
            <a:r>
              <a:rPr lang="en-US" dirty="0"/>
              <a:t>set new FP</a:t>
            </a:r>
          </a:p>
          <a:p>
            <a:r>
              <a:rPr lang="en-US" dirty="0"/>
              <a:t>extend basic frame (for local data)</a:t>
            </a:r>
          </a:p>
          <a:p>
            <a:r>
              <a:rPr lang="en-US" dirty="0"/>
              <a:t>initialize locals</a:t>
            </a:r>
          </a:p>
          <a:p>
            <a:r>
              <a:rPr lang="en-US" dirty="0"/>
              <a:t> fall through to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epilogue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return value</a:t>
            </a:r>
          </a:p>
          <a:p>
            <a:r>
              <a:rPr lang="en-US" dirty="0"/>
              <a:t>2. restore state</a:t>
            </a:r>
          </a:p>
          <a:p>
            <a:r>
              <a:rPr lang="en-US" dirty="0"/>
              <a:t>3. cut back to basic frame</a:t>
            </a:r>
          </a:p>
          <a:p>
            <a:r>
              <a:rPr lang="en-US" dirty="0"/>
              <a:t>4. restore parent’s FP</a:t>
            </a:r>
          </a:p>
          <a:p>
            <a:r>
              <a:rPr lang="en-US" dirty="0"/>
              <a:t>5. jump to return address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call x := CALL f (a1; : : : ; an).</a:t>
            </a:r>
          </a:p>
          <a:p>
            <a:r>
              <a:rPr lang="en-US" dirty="0"/>
              <a:t>Assume that RO : : : </a:t>
            </a:r>
            <a:r>
              <a:rPr lang="en-US" dirty="0" err="1"/>
              <a:t>Rk</a:t>
            </a:r>
            <a:r>
              <a:rPr lang="en-US" dirty="0"/>
              <a:t> are used for local variables.</a:t>
            </a:r>
          </a:p>
          <a:p>
            <a:r>
              <a:rPr lang="en-US" dirty="0" err="1"/>
              <a:t>framesize</a:t>
            </a:r>
            <a:r>
              <a:rPr lang="en-US" dirty="0"/>
              <a:t> is the size of the current activation record.</a:t>
            </a:r>
          </a:p>
          <a:p>
            <a:r>
              <a:rPr lang="pt-BR" dirty="0"/>
              <a:t>M[FP + 4  m + 4] := R0</a:t>
            </a:r>
            <a:endParaRPr lang="en-US" dirty="0"/>
          </a:p>
          <a:p>
            <a:r>
              <a:rPr lang="nn-NO" dirty="0"/>
              <a:t>M[FP + 4  m + 4  (k + 1)] := Rk</a:t>
            </a:r>
          </a:p>
          <a:p>
            <a:r>
              <a:rPr lang="en-US" dirty="0"/>
              <a:t>FP := FP + </a:t>
            </a:r>
            <a:r>
              <a:rPr lang="en-US" dirty="0" err="1"/>
              <a:t>framesize</a:t>
            </a:r>
            <a:endParaRPr lang="en-US" dirty="0"/>
          </a:p>
          <a:p>
            <a:r>
              <a:rPr lang="en-US" dirty="0"/>
              <a:t>M[FP + 4] := a1  </a:t>
            </a:r>
          </a:p>
          <a:p>
            <a:r>
              <a:rPr lang="en-US" dirty="0"/>
              <a:t>M[FP + 4  n] := an</a:t>
            </a:r>
          </a:p>
          <a:p>
            <a:r>
              <a:rPr lang="en-US" dirty="0"/>
              <a:t>M[FP] := </a:t>
            </a:r>
            <a:r>
              <a:rPr lang="en-US" dirty="0" err="1"/>
              <a:t>returnaddress</a:t>
            </a:r>
            <a:endParaRPr lang="en-US" dirty="0"/>
          </a:p>
          <a:p>
            <a:r>
              <a:rPr lang="en-US" dirty="0"/>
              <a:t>LABEL function-name</a:t>
            </a:r>
          </a:p>
          <a:p>
            <a:r>
              <a:rPr lang="en-US" dirty="0"/>
              <a:t>parameter1 := M[FP + 4]</a:t>
            </a:r>
          </a:p>
          <a:p>
            <a:r>
              <a:rPr lang="en-US" dirty="0"/>
              <a:t> </a:t>
            </a:r>
            <a:r>
              <a:rPr lang="en-US" dirty="0" err="1"/>
              <a:t>parametern</a:t>
            </a:r>
            <a:r>
              <a:rPr lang="en-US" dirty="0"/>
              <a:t> := M[FP + 4  n]</a:t>
            </a:r>
          </a:p>
          <a:p>
            <a:r>
              <a:rPr lang="en-US" dirty="0"/>
              <a:t>code for the function body</a:t>
            </a:r>
          </a:p>
          <a:p>
            <a:r>
              <a:rPr lang="en-US" dirty="0"/>
              <a:t>M[FP + 4] := result</a:t>
            </a:r>
          </a:p>
          <a:p>
            <a:r>
              <a:rPr lang="en-US" dirty="0"/>
              <a:t>x := M[FP + 4]</a:t>
            </a:r>
          </a:p>
          <a:p>
            <a:r>
              <a:rPr lang="en-US" dirty="0"/>
              <a:t>FP := FP - </a:t>
            </a:r>
            <a:r>
              <a:rPr lang="en-US" dirty="0" err="1"/>
              <a:t>framesize</a:t>
            </a:r>
            <a:endParaRPr lang="en-US" dirty="0"/>
          </a:p>
          <a:p>
            <a:r>
              <a:rPr lang="pt-BR" dirty="0"/>
              <a:t>R0 := M[FP + 4  m + 4]</a:t>
            </a:r>
          </a:p>
          <a:p>
            <a:r>
              <a:rPr lang="en-US" dirty="0"/>
              <a:t> </a:t>
            </a:r>
            <a:r>
              <a:rPr lang="pt-BR" dirty="0"/>
              <a:t>Rk := M[FP + 4  m + 4  (k+1)]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8600"/>
            <a:ext cx="6096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Prologue, Epilogue and Call Sequence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Run-time storage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space</a:t>
            </a:r>
          </a:p>
          <a:p>
            <a:pPr>
              <a:buNone/>
            </a:pPr>
            <a:r>
              <a:rPr lang="en-US" dirty="0"/>
              <a:t>    • fixed size</a:t>
            </a:r>
          </a:p>
          <a:p>
            <a:pPr>
              <a:buNone/>
            </a:pPr>
            <a:r>
              <a:rPr lang="en-US" dirty="0"/>
              <a:t>    • statically allocated (</a:t>
            </a:r>
            <a:r>
              <a:rPr lang="en-US" i="1" dirty="0"/>
              <a:t>link time)</a:t>
            </a:r>
          </a:p>
          <a:p>
            <a:r>
              <a:rPr lang="en-US" dirty="0"/>
              <a:t>Data space</a:t>
            </a:r>
          </a:p>
          <a:p>
            <a:pPr>
              <a:buNone/>
            </a:pPr>
            <a:r>
              <a:rPr lang="en-US" dirty="0"/>
              <a:t>    • fixed-sized data may be statically allocated</a:t>
            </a:r>
          </a:p>
          <a:p>
            <a:pPr>
              <a:buNone/>
            </a:pPr>
            <a:r>
              <a:rPr lang="en-US" dirty="0"/>
              <a:t>    • variable-sized data must be dynamically allocated</a:t>
            </a:r>
          </a:p>
          <a:p>
            <a:pPr>
              <a:buNone/>
            </a:pPr>
            <a:r>
              <a:rPr lang="en-US" dirty="0"/>
              <a:t>    • some data is dynamically allocated in code</a:t>
            </a:r>
          </a:p>
          <a:p>
            <a:r>
              <a:rPr lang="en-US" dirty="0"/>
              <a:t>Control stack</a:t>
            </a:r>
          </a:p>
          <a:p>
            <a:pPr>
              <a:buNone/>
            </a:pPr>
            <a:r>
              <a:rPr lang="en-US" dirty="0"/>
              <a:t>    • dynamic slice of activation tree</a:t>
            </a:r>
          </a:p>
          <a:p>
            <a:pPr>
              <a:buNone/>
            </a:pPr>
            <a:r>
              <a:rPr lang="en-US" dirty="0"/>
              <a:t>    • return addresses</a:t>
            </a:r>
          </a:p>
          <a:p>
            <a:pPr>
              <a:buNone/>
            </a:pPr>
            <a:r>
              <a:rPr lang="en-US" dirty="0"/>
              <a:t>    • may be implemented in hardware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Run-time storage organization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679254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layout of a program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Code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Free </a:t>
            </a:r>
          </a:p>
          <a:p>
            <a:pPr>
              <a:buNone/>
            </a:pPr>
            <a:r>
              <a:rPr lang="en-US" dirty="0"/>
              <a:t>     space</a:t>
            </a:r>
          </a:p>
          <a:p>
            <a:endParaRPr lang="en-US" dirty="0"/>
          </a:p>
          <a:p>
            <a:r>
              <a:rPr lang="en-US" dirty="0"/>
              <a:t>heap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0" y="2133600"/>
            <a:ext cx="2286000" cy="419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28956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15000" y="36576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15000" y="44196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5000" y="57912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592094" y="4609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553994" y="5561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762000"/>
            <a:ext cx="4114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int </a:t>
            </a:r>
            <a:r>
              <a:rPr lang="en-US" sz="1600" dirty="0" err="1"/>
              <a:t>g_a</a:t>
            </a:r>
            <a:r>
              <a:rPr lang="en-US" sz="1600" dirty="0"/>
              <a:t>;</a:t>
            </a:r>
          </a:p>
          <a:p>
            <a:r>
              <a:rPr lang="en-US" sz="1600" dirty="0"/>
              <a:t>void fun1()</a:t>
            </a:r>
          </a:p>
          <a:p>
            <a:r>
              <a:rPr lang="en-US" sz="1600" dirty="0"/>
              <a:t>{ 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en-US" sz="1600" dirty="0" err="1"/>
              <a:t>i</a:t>
            </a:r>
            <a:r>
              <a:rPr lang="en-US" sz="1600" dirty="0"/>
              <a:t> am fun1\n");}</a:t>
            </a:r>
          </a:p>
          <a:p>
            <a:r>
              <a:rPr lang="en-US" sz="1600" dirty="0"/>
              <a:t>void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l_a</a:t>
            </a:r>
            <a:r>
              <a:rPr lang="en-US" sz="1600" dirty="0"/>
              <a:t>;</a:t>
            </a:r>
          </a:p>
          <a:p>
            <a:r>
              <a:rPr lang="en-US" sz="1600" dirty="0"/>
              <a:t>static int </a:t>
            </a:r>
            <a:r>
              <a:rPr lang="en-US" sz="1600" dirty="0" err="1"/>
              <a:t>ls_a</a:t>
            </a:r>
            <a:r>
              <a:rPr lang="en-US" sz="1600" dirty="0"/>
              <a:t>;</a:t>
            </a:r>
          </a:p>
          <a:p>
            <a:r>
              <a:rPr lang="en-US" sz="1600" dirty="0"/>
              <a:t>char *l_p1="hello world";</a:t>
            </a:r>
          </a:p>
          <a:p>
            <a:r>
              <a:rPr lang="en-US" sz="1600" dirty="0"/>
              <a:t>char *l_p2="world </a:t>
            </a:r>
            <a:r>
              <a:rPr lang="en-US" sz="1600" dirty="0" err="1"/>
              <a:t>india</a:t>
            </a:r>
            <a:r>
              <a:rPr lang="en-US" sz="1600" dirty="0"/>
              <a:t>";</a:t>
            </a:r>
          </a:p>
          <a:p>
            <a:r>
              <a:rPr lang="en-US" sz="1600" dirty="0"/>
              <a:t>void (*</a:t>
            </a:r>
            <a:r>
              <a:rPr lang="en-US" sz="1600" dirty="0" err="1"/>
              <a:t>fp</a:t>
            </a:r>
            <a:r>
              <a:rPr lang="en-US" sz="1600" dirty="0"/>
              <a:t>)()=fun1;</a:t>
            </a:r>
          </a:p>
          <a:p>
            <a:r>
              <a:rPr lang="en-US" sz="1600" dirty="0" err="1"/>
              <a:t>printf</a:t>
            </a:r>
            <a:r>
              <a:rPr lang="en-US" sz="1600" dirty="0"/>
              <a:t>("address of global variable =%p\</a:t>
            </a:r>
            <a:r>
              <a:rPr lang="en-US" sz="1600" dirty="0" err="1"/>
              <a:t>n",&amp;g_a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printf</a:t>
            </a:r>
            <a:r>
              <a:rPr lang="en-US" sz="1600" dirty="0"/>
              <a:t>("address of local variable =%p\</a:t>
            </a:r>
            <a:r>
              <a:rPr lang="en-US" sz="1600" dirty="0" err="1"/>
              <a:t>n",&amp;l_a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printf</a:t>
            </a:r>
            <a:r>
              <a:rPr lang="en-US" sz="1600" dirty="0"/>
              <a:t>("address of local static variable =%p\</a:t>
            </a:r>
            <a:r>
              <a:rPr lang="en-US" sz="1600" dirty="0" err="1"/>
              <a:t>n",&amp;ls_a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printf</a:t>
            </a:r>
            <a:r>
              <a:rPr lang="en-US" sz="1600" dirty="0"/>
              <a:t>("address in pointer variable =%p\n",l_p1);</a:t>
            </a:r>
          </a:p>
          <a:p>
            <a:r>
              <a:rPr lang="en-US" sz="1600" dirty="0" err="1"/>
              <a:t>printf</a:t>
            </a:r>
            <a:r>
              <a:rPr lang="en-US" sz="1600" dirty="0"/>
              <a:t>("address in pointer variable =%p\n",l_p2);</a:t>
            </a:r>
          </a:p>
          <a:p>
            <a:r>
              <a:rPr lang="en-US" sz="1600" dirty="0" err="1"/>
              <a:t>printf</a:t>
            </a:r>
            <a:r>
              <a:rPr lang="en-US" sz="1600" dirty="0"/>
              <a:t>("address of </a:t>
            </a:r>
            <a:r>
              <a:rPr lang="en-US" sz="1600" dirty="0" err="1"/>
              <a:t>functuon</a:t>
            </a:r>
            <a:r>
              <a:rPr lang="en-US" sz="1600" dirty="0"/>
              <a:t> fun1 =%p\</a:t>
            </a:r>
            <a:r>
              <a:rPr lang="en-US" sz="1600" dirty="0" err="1"/>
              <a:t>n",fp</a:t>
            </a:r>
            <a:r>
              <a:rPr lang="en-US" sz="1600" dirty="0"/>
              <a:t>);</a:t>
            </a:r>
          </a:p>
          <a:p>
            <a:r>
              <a:rPr lang="en-US" sz="1600" dirty="0"/>
              <a:t>P=malloc(200)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14400" y="990600"/>
            <a:ext cx="4953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8200" y="2133600"/>
            <a:ext cx="5029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24000" y="2438400"/>
            <a:ext cx="434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09800" y="2743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05000" y="1524000"/>
            <a:ext cx="4191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19200" y="6096000"/>
            <a:ext cx="495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Static variables:</a:t>
            </a:r>
          </a:p>
          <a:p>
            <a:pPr>
              <a:buNone/>
            </a:pPr>
            <a:r>
              <a:rPr lang="en-US" dirty="0"/>
              <a:t>    • addresses compiled into code (</a:t>
            </a:r>
            <a:r>
              <a:rPr lang="en-US" i="1" dirty="0" err="1"/>
              <a:t>relocatable</a:t>
            </a:r>
            <a:r>
              <a:rPr lang="en-US" i="1" dirty="0"/>
              <a:t>)</a:t>
            </a:r>
          </a:p>
          <a:p>
            <a:pPr>
              <a:buNone/>
            </a:pPr>
            <a:r>
              <a:rPr lang="en-US" dirty="0"/>
              <a:t>    • (</a:t>
            </a:r>
            <a:r>
              <a:rPr lang="en-US" i="1" dirty="0"/>
              <a:t>usually) allocated at compile-time</a:t>
            </a:r>
          </a:p>
          <a:p>
            <a:pPr>
              <a:buNone/>
            </a:pPr>
            <a:r>
              <a:rPr lang="en-US" dirty="0"/>
              <a:t>    • limited to fixed size objects</a:t>
            </a:r>
          </a:p>
          <a:p>
            <a:pPr>
              <a:buNone/>
            </a:pPr>
            <a:r>
              <a:rPr lang="en-US" dirty="0"/>
              <a:t>    • control access with naming scheme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Global variables:</a:t>
            </a:r>
          </a:p>
          <a:p>
            <a:pPr>
              <a:buNone/>
            </a:pPr>
            <a:r>
              <a:rPr lang="en-US" dirty="0"/>
              <a:t>   • almost identical to static variables</a:t>
            </a:r>
          </a:p>
          <a:p>
            <a:pPr>
              <a:buNone/>
            </a:pPr>
            <a:r>
              <a:rPr lang="en-US" dirty="0"/>
              <a:t>   • layout may be important (</a:t>
            </a:r>
            <a:r>
              <a:rPr lang="en-US" i="1" dirty="0"/>
              <a:t>exposed)</a:t>
            </a:r>
          </a:p>
          <a:p>
            <a:pPr>
              <a:buNone/>
            </a:pPr>
            <a:r>
              <a:rPr lang="en-US" dirty="0"/>
              <a:t>   • naming scheme ensures universal access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Link editor must handle duplicate definitions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Procedure local variables</a:t>
            </a:r>
          </a:p>
          <a:p>
            <a:r>
              <a:rPr lang="en-US" i="1" dirty="0"/>
              <a:t>Put them on the stack</a:t>
            </a:r>
          </a:p>
          <a:p>
            <a:pPr>
              <a:buNone/>
            </a:pPr>
            <a:r>
              <a:rPr lang="en-US" dirty="0"/>
              <a:t>   • </a:t>
            </a:r>
            <a:r>
              <a:rPr lang="en-US" i="1" dirty="0"/>
              <a:t>if sizes are fixed</a:t>
            </a:r>
          </a:p>
          <a:p>
            <a:pPr>
              <a:buNone/>
            </a:pPr>
            <a:r>
              <a:rPr lang="en-US" dirty="0"/>
              <a:t>   • </a:t>
            </a:r>
            <a:r>
              <a:rPr lang="en-US" i="1" dirty="0"/>
              <a:t>if lifetimes are limited</a:t>
            </a:r>
          </a:p>
          <a:p>
            <a:pPr>
              <a:buNone/>
            </a:pPr>
            <a:r>
              <a:rPr lang="en-US" dirty="0"/>
              <a:t>   • </a:t>
            </a:r>
            <a:r>
              <a:rPr lang="en-US" i="1" dirty="0"/>
              <a:t>if values are not preserved</a:t>
            </a:r>
          </a:p>
          <a:p>
            <a:r>
              <a:rPr lang="en-US" dirty="0"/>
              <a:t>Dynamically allocated variables</a:t>
            </a:r>
          </a:p>
          <a:p>
            <a:r>
              <a:rPr lang="en-US" i="1" dirty="0"/>
              <a:t>Must be treated differently</a:t>
            </a:r>
          </a:p>
          <a:p>
            <a:pPr>
              <a:buNone/>
            </a:pPr>
            <a:r>
              <a:rPr lang="en-US" dirty="0"/>
              <a:t>   • call-by-reference, pointers, lead to non-local lifetimes</a:t>
            </a:r>
          </a:p>
          <a:p>
            <a:pPr>
              <a:buNone/>
            </a:pPr>
            <a:r>
              <a:rPr lang="en-US" dirty="0"/>
              <a:t>   • (</a:t>
            </a:r>
            <a:r>
              <a:rPr lang="en-US" i="1" dirty="0"/>
              <a:t>usually) an explicit allocation</a:t>
            </a:r>
          </a:p>
          <a:p>
            <a:pPr>
              <a:buNone/>
            </a:pPr>
            <a:r>
              <a:rPr lang="en-US" dirty="0"/>
              <a:t>   • explicit or implicit </a:t>
            </a:r>
            <a:r>
              <a:rPr lang="en-US" dirty="0" err="1"/>
              <a:t>deallocation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is simply translated to a CALL instruction.</a:t>
            </a:r>
          </a:p>
          <a:p>
            <a:r>
              <a:rPr lang="en-US" dirty="0"/>
              <a:t>Register allocation is performed on a single-function body.</a:t>
            </a:r>
          </a:p>
          <a:p>
            <a:r>
              <a:rPr lang="en-US" dirty="0"/>
              <a:t>C-call functions  - caller saves</a:t>
            </a:r>
          </a:p>
          <a:p>
            <a:r>
              <a:rPr lang="en-US" dirty="0"/>
              <a:t>Std-call functions – </a:t>
            </a:r>
            <a:r>
              <a:rPr lang="en-US" dirty="0" err="1"/>
              <a:t>callee</a:t>
            </a:r>
            <a:r>
              <a:rPr lang="en-US" dirty="0"/>
              <a:t> saves</a:t>
            </a:r>
          </a:p>
          <a:p>
            <a:r>
              <a:rPr lang="en-US" dirty="0"/>
              <a:t>This-call functions – C++ style 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return address is stored on the stack.</a:t>
            </a:r>
          </a:p>
          <a:p>
            <a:r>
              <a:rPr lang="en-US" dirty="0"/>
              <a:t>The registers' content is stored on the stack before the call and</a:t>
            </a:r>
          </a:p>
          <a:p>
            <a:r>
              <a:rPr lang="en-US" dirty="0"/>
              <a:t>is restored (in registers) after the call.</a:t>
            </a:r>
          </a:p>
          <a:p>
            <a:r>
              <a:rPr lang="en-US" dirty="0"/>
              <a:t>Parameters and return value are also passed on the stack.</a:t>
            </a:r>
          </a:p>
          <a:p>
            <a:r>
              <a:rPr lang="en-US" dirty="0"/>
              <a:t>Local array/records are also typically allocated on the stack.</a:t>
            </a:r>
          </a:p>
          <a:p>
            <a:r>
              <a:rPr lang="en-US" dirty="0"/>
              <a:t>Finally, non-local variables can be allocated on the stack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Caller-Saves: Activation-Record Layout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09687" y="2086769"/>
            <a:ext cx="65246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</TotalTime>
  <Words>834</Words>
  <Application>Microsoft Office PowerPoint</Application>
  <PresentationFormat>On-screen Show (4:3)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Advanced C</vt:lpstr>
      <vt:lpstr>Run-time storage organization</vt:lpstr>
      <vt:lpstr>Run-time storage organization</vt:lpstr>
      <vt:lpstr>Memory layout of a program</vt:lpstr>
      <vt:lpstr>Storage classes</vt:lpstr>
      <vt:lpstr>Storage classes</vt:lpstr>
      <vt:lpstr>Function call</vt:lpstr>
      <vt:lpstr>Call Stack</vt:lpstr>
      <vt:lpstr>Caller-Saves: Activation-Record Layout</vt:lpstr>
      <vt:lpstr>Prologue, Epilogue and Call Sequence</vt:lpstr>
      <vt:lpstr>prologue</vt:lpstr>
      <vt:lpstr>epilogue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Prashanth G</dc:creator>
  <cp:lastModifiedBy>Manikandaraj Srinivasan</cp:lastModifiedBy>
  <cp:revision>11</cp:revision>
  <dcterms:created xsi:type="dcterms:W3CDTF">2006-08-16T00:00:00Z</dcterms:created>
  <dcterms:modified xsi:type="dcterms:W3CDTF">2019-04-22T12:10:45Z</dcterms:modified>
</cp:coreProperties>
</file>