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4" autoAdjust="0"/>
    <p:restoredTop sz="94718" autoAdjust="0"/>
  </p:normalViewPr>
  <p:slideViewPr>
    <p:cSldViewPr>
      <p:cViewPr varScale="1">
        <p:scale>
          <a:sx n="81" d="100"/>
          <a:sy n="81" d="100"/>
        </p:scale>
        <p:origin x="-10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D683-B1D9-4688-BE03-9060E671CECB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7BB6D-3315-4F6D-AFF9-2A06E6890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7BB6D-3315-4F6D-AFF9-2A06E68900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9AEC14B-A1C3-4FC5-A7A2-6F0412B9A489}" type="datetime1">
              <a:rPr lang="en-US" smtClean="0"/>
              <a:t>10/10/2017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024-EF19-499A-82D7-3544D4D94574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D2E-EC61-4A75-AF15-077929562555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492-35FD-4980-AAB5-9BD4B4AAF653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8719067-4623-4761-AADB-A95E3D33F057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79A5-0347-41AC-8A19-586185B0BE69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6E9D-B1E8-4DF5-A98D-87CEBAE82663}" type="datetime1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187-59CF-453F-ACB1-D42736C5C17A}" type="datetime1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CD2-A5E4-4604-8026-2817212C0942}" type="datetime1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52A-4FB8-47CB-A927-999880382F86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6315-8062-427B-8B31-AFCB71BFC34D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8E1301-A493-40E9-8C97-C3AB97173303}" type="datetime1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 3090: Safety Critical Programming in C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D4ACAA-C07D-4D49-BB34-FCC94B4B1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pointer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some cases, a nice alternative to long, repetitive switch statements, like this: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double add(double, double);</a:t>
            </a:r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double sub(double, double);</a:t>
            </a:r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double </a:t>
            </a:r>
            <a:r>
              <a:rPr lang="en-US" sz="2200" dirty="0" err="1" smtClean="0">
                <a:latin typeface="Lucida Console" pitchFamily="49" charset="0"/>
              </a:rPr>
              <a:t>mul</a:t>
            </a:r>
            <a:r>
              <a:rPr lang="en-US" sz="2200" dirty="0" smtClean="0">
                <a:latin typeface="Lucida Console" pitchFamily="49" charset="0"/>
              </a:rPr>
              <a:t>(double, double);</a:t>
            </a:r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double div(double, double);</a:t>
            </a:r>
          </a:p>
          <a:p>
            <a:pPr>
              <a:buNone/>
            </a:pPr>
            <a:endParaRPr lang="en-US" sz="22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switch(</a:t>
            </a:r>
            <a:r>
              <a:rPr lang="en-US" sz="2200" dirty="0" err="1" smtClean="0">
                <a:latin typeface="Lucida Console" pitchFamily="49" charset="0"/>
              </a:rPr>
              <a:t>oper</a:t>
            </a:r>
            <a:r>
              <a:rPr lang="en-US" sz="2200" dirty="0" smtClean="0"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case ADD:	result = add(op1, op2); break;</a:t>
            </a:r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case SUB:	result = sub(op1, op2); break;</a:t>
            </a:r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case MUL:	result = </a:t>
            </a:r>
            <a:r>
              <a:rPr lang="en-US" sz="2200" dirty="0" err="1" smtClean="0">
                <a:latin typeface="Lucida Console" pitchFamily="49" charset="0"/>
              </a:rPr>
              <a:t>mul</a:t>
            </a:r>
            <a:r>
              <a:rPr lang="en-US" sz="2200" dirty="0" smtClean="0">
                <a:latin typeface="Lucida Console" pitchFamily="49" charset="0"/>
              </a:rPr>
              <a:t>(op1, op2); break;</a:t>
            </a:r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case DIV:	result = div(op1, op2); break;</a:t>
            </a:r>
          </a:p>
          <a:p>
            <a:pPr>
              <a:buNone/>
            </a:pPr>
            <a:r>
              <a:rPr lang="en-US" sz="22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2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Jump table alternative: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double add(double, double);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double sub(double, double);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double </a:t>
            </a:r>
            <a:r>
              <a:rPr lang="en-US" sz="2000" dirty="0" err="1" smtClean="0">
                <a:latin typeface="Lucida Console" pitchFamily="49" charset="0"/>
              </a:rPr>
              <a:t>mul</a:t>
            </a:r>
            <a:r>
              <a:rPr lang="en-US" sz="2000" dirty="0" smtClean="0">
                <a:latin typeface="Lucida Console" pitchFamily="49" charset="0"/>
              </a:rPr>
              <a:t>(double, double);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double div(double, double);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double (*</a:t>
            </a:r>
            <a:r>
              <a:rPr lang="en-US" sz="2000" dirty="0" err="1" smtClean="0">
                <a:latin typeface="Lucida Console" pitchFamily="49" charset="0"/>
              </a:rPr>
              <a:t>oper_func</a:t>
            </a:r>
            <a:r>
              <a:rPr lang="en-US" sz="2000" dirty="0" smtClean="0">
                <a:latin typeface="Lucida Console" pitchFamily="49" charset="0"/>
              </a:rPr>
              <a:t>[])(double, double) =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add, sub, </a:t>
            </a:r>
            <a:r>
              <a:rPr lang="en-US" sz="2000" dirty="0" err="1" smtClean="0">
                <a:latin typeface="Lucida Console" pitchFamily="49" charset="0"/>
              </a:rPr>
              <a:t>mul</a:t>
            </a:r>
            <a:r>
              <a:rPr lang="en-US" sz="2000" dirty="0" smtClean="0">
                <a:latin typeface="Lucida Console" pitchFamily="49" charset="0"/>
              </a:rPr>
              <a:t>, div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};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result = </a:t>
            </a:r>
            <a:r>
              <a:rPr lang="en-US" sz="2000" dirty="0" err="1" smtClean="0">
                <a:latin typeface="Lucida Console" pitchFamily="49" charset="0"/>
              </a:rPr>
              <a:t>oper_func</a:t>
            </a:r>
            <a:r>
              <a:rPr lang="en-US" sz="2000" dirty="0" smtClean="0">
                <a:latin typeface="Lucida Console" pitchFamily="49" charset="0"/>
              </a:rPr>
              <a:t>[</a:t>
            </a:r>
            <a:r>
              <a:rPr lang="en-US" sz="2000" dirty="0" err="1" smtClean="0">
                <a:latin typeface="Lucida Console" pitchFamily="49" charset="0"/>
              </a:rPr>
              <a:t>oper</a:t>
            </a:r>
            <a:r>
              <a:rPr lang="en-US" sz="2000" dirty="0" smtClean="0">
                <a:latin typeface="Lucida Console" pitchFamily="49" charset="0"/>
              </a:rPr>
              <a:t>](op1, op2);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105400" y="2667000"/>
            <a:ext cx="3810000" cy="990600"/>
          </a:xfrm>
          <a:prstGeom prst="borderCallout1">
            <a:avLst>
              <a:gd name="adj1" fmla="val 86259"/>
              <a:gd name="adj2" fmla="val -94"/>
              <a:gd name="adj3" fmla="val 142810"/>
              <a:gd name="adj4" fmla="val -4227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of pointers to functions.</a:t>
            </a:r>
          </a:p>
          <a:p>
            <a:pPr algn="ctr"/>
            <a:r>
              <a:rPr lang="en-US" dirty="0" smtClean="0"/>
              <a:t>Each function takes two </a:t>
            </a:r>
            <a:r>
              <a:rPr lang="en-US" sz="2000" dirty="0" smtClean="0">
                <a:latin typeface="Lucida Console" pitchFamily="49" charset="0"/>
              </a:rPr>
              <a:t>double</a:t>
            </a:r>
            <a:r>
              <a:rPr lang="en-US" dirty="0" smtClean="0"/>
              <a:t>s and returns a </a:t>
            </a:r>
            <a:r>
              <a:rPr lang="en-US" sz="2000" dirty="0" smtClean="0">
                <a:latin typeface="Lucida Console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to functions: safety concerns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uninitialized function pointer value is accessed?</a:t>
            </a:r>
          </a:p>
          <a:p>
            <a:pPr lvl="1"/>
            <a:r>
              <a:rPr lang="en-US" dirty="0" smtClean="0"/>
              <a:t>Safest outcome: memory error, and program is terminated</a:t>
            </a:r>
          </a:p>
          <a:p>
            <a:pPr lvl="1"/>
            <a:r>
              <a:rPr lang="en-US" dirty="0" smtClean="0"/>
              <a:t>But what if the “garbage” value is a valid address?</a:t>
            </a:r>
          </a:p>
          <a:p>
            <a:pPr lvl="2"/>
            <a:r>
              <a:rPr lang="en-US" dirty="0" smtClean="0"/>
              <a:t>Worst case: address contains program instruction –</a:t>
            </a:r>
          </a:p>
          <a:p>
            <a:pPr lvl="2">
              <a:buNone/>
            </a:pPr>
            <a:r>
              <a:rPr lang="en-US" dirty="0" smtClean="0"/>
              <a:t>	execution continues, with random results</a:t>
            </a:r>
          </a:p>
          <a:p>
            <a:pPr lvl="2"/>
            <a:r>
              <a:rPr lang="en-US" dirty="0" smtClean="0"/>
              <a:t>Hard to trace the cause of the erroneous behavior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 programs can be called from the command line, with certain arguments entered along with the program name:</a:t>
            </a:r>
          </a:p>
          <a:p>
            <a:r>
              <a:rPr lang="en-US" dirty="0" smtClean="0"/>
              <a:t>e.g. Registration program	</a:t>
            </a:r>
            <a:r>
              <a:rPr lang="en-US" sz="2000" dirty="0" smtClean="0">
                <a:latin typeface="Lucida Console" pitchFamily="49" charset="0"/>
              </a:rPr>
              <a:t>register</a:t>
            </a:r>
          </a:p>
          <a:p>
            <a:r>
              <a:rPr lang="en-US" dirty="0" smtClean="0"/>
              <a:t>You may register with an existing ID by the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–</a:t>
            </a:r>
            <a:r>
              <a:rPr lang="en-US" sz="2000" dirty="0" err="1" smtClean="0">
                <a:latin typeface="Lucida Console" pitchFamily="49" charset="0"/>
              </a:rPr>
              <a:t>i</a:t>
            </a:r>
            <a:r>
              <a:rPr lang="en-US" dirty="0" smtClean="0"/>
              <a:t> option:		</a:t>
            </a:r>
            <a:r>
              <a:rPr lang="en-US" sz="2000" dirty="0" smtClean="0">
                <a:latin typeface="Lucida Console" pitchFamily="49" charset="0"/>
              </a:rPr>
              <a:t>register -</a:t>
            </a:r>
            <a:r>
              <a:rPr lang="en-US" sz="2000" dirty="0" err="1" smtClean="0">
                <a:latin typeface="Lucida Console" pitchFamily="49" charset="0"/>
              </a:rPr>
              <a:t>i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i="1" dirty="0" smtClean="0">
                <a:latin typeface="Lucida Console" pitchFamily="49" charset="0"/>
              </a:rPr>
              <a:t>ID</a:t>
            </a:r>
          </a:p>
          <a:p>
            <a:r>
              <a:rPr lang="en-US" dirty="0" smtClean="0"/>
              <a:t>Otherwise, an ID will be generated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latin typeface="Lucida Console" pitchFamily="49" charset="0"/>
              </a:rPr>
              <a:t>main</a:t>
            </a:r>
            <a:r>
              <a:rPr lang="en-US" dirty="0" smtClean="0"/>
              <a:t> function can be declared with two arguments:</a:t>
            </a: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main(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argc</a:t>
            </a:r>
            <a:r>
              <a:rPr lang="en-US" sz="2000" dirty="0" smtClean="0">
                <a:latin typeface="Lucida Console" pitchFamily="49" charset="0"/>
              </a:rPr>
              <a:t>, char **</a:t>
            </a:r>
            <a:r>
              <a:rPr lang="en-US" sz="2000" dirty="0" err="1" smtClean="0">
                <a:latin typeface="Lucida Console" pitchFamily="49" charset="0"/>
              </a:rPr>
              <a:t>argv</a:t>
            </a:r>
            <a:r>
              <a:rPr lang="en-US" sz="2000" dirty="0" smtClean="0">
                <a:latin typeface="Lucida Console" pitchFamily="49" charset="0"/>
              </a:rPr>
              <a:t>)</a:t>
            </a:r>
          </a:p>
          <a:p>
            <a:r>
              <a:rPr lang="en-US" sz="2000" dirty="0" err="1" smtClean="0">
                <a:latin typeface="Lucida Console" pitchFamily="49" charset="0"/>
              </a:rPr>
              <a:t>argc</a:t>
            </a:r>
            <a:r>
              <a:rPr lang="en-US" dirty="0" smtClean="0"/>
              <a:t> holds the number of arguments</a:t>
            </a:r>
          </a:p>
          <a:p>
            <a:r>
              <a:rPr lang="en-US" sz="2000" dirty="0" err="1" smtClean="0">
                <a:latin typeface="Lucida Console" pitchFamily="49" charset="0"/>
              </a:rPr>
              <a:t>argv</a:t>
            </a:r>
            <a:r>
              <a:rPr lang="en-US" dirty="0" smtClean="0"/>
              <a:t> is an array of strings: the </a:t>
            </a:r>
            <a:r>
              <a:rPr lang="en-US" i="1" dirty="0" smtClean="0"/>
              <a:t>n</a:t>
            </a:r>
            <a:r>
              <a:rPr lang="en-US" dirty="0" smtClean="0"/>
              <a:t>th command line string is stored at </a:t>
            </a:r>
            <a:r>
              <a:rPr lang="en-US" sz="2000" dirty="0" err="1" smtClean="0">
                <a:latin typeface="Lucida Console" pitchFamily="49" charset="0"/>
              </a:rPr>
              <a:t>argv</a:t>
            </a:r>
            <a:r>
              <a:rPr lang="en-US" sz="2000" dirty="0" smtClean="0">
                <a:latin typeface="Lucida Console" pitchFamily="49" charset="0"/>
              </a:rPr>
              <a:t>[n-1]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	   register -</a:t>
            </a:r>
            <a:r>
              <a:rPr lang="en-US" sz="2000" dirty="0" err="1" smtClean="0">
                <a:latin typeface="Lucida Console" pitchFamily="49" charset="0"/>
              </a:rPr>
              <a:t>i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wallace</a:t>
            </a:r>
            <a:endParaRPr lang="en-US" sz="2000" dirty="0" smtClean="0">
              <a:latin typeface="Lucida Console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4876800"/>
            <a:ext cx="3810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itchFamily="49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51816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Lucida Console" pitchFamily="49" charset="0"/>
              </a:rPr>
              <a:t>argc</a:t>
            </a:r>
            <a:endParaRPr lang="en-US" sz="2000" dirty="0">
              <a:latin typeface="Lucida Console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0400" y="4876800"/>
            <a:ext cx="3810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latin typeface="Lucida Console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0" y="4876800"/>
            <a:ext cx="3810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latin typeface="Lucida Console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19600" y="4876800"/>
            <a:ext cx="3810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3981" y="518160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Lucida Console" pitchFamily="49" charset="0"/>
              </a:rPr>
              <a:t>argc</a:t>
            </a:r>
            <a:r>
              <a:rPr lang="en-US" sz="2000" dirty="0" smtClean="0">
                <a:latin typeface="Lucida Console" pitchFamily="49" charset="0"/>
              </a:rPr>
              <a:t> [0] [1] [2] [3]</a:t>
            </a:r>
            <a:endParaRPr lang="en-US" sz="2000" dirty="0">
              <a:latin typeface="Lucida Console" pitchFamily="49" charset="0"/>
            </a:endParaRPr>
          </a:p>
        </p:txBody>
      </p:sp>
      <p:cxnSp>
        <p:nvCxnSpPr>
          <p:cNvPr id="13" name="Curved Connector 12"/>
          <p:cNvCxnSpPr>
            <a:stCxn id="8" idx="0"/>
          </p:cNvCxnSpPr>
          <p:nvPr/>
        </p:nvCxnSpPr>
        <p:spPr>
          <a:xfrm rot="16200000" flipV="1">
            <a:off x="2800350" y="4286250"/>
            <a:ext cx="685800" cy="495300"/>
          </a:xfrm>
          <a:prstGeom prst="curved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0"/>
          </p:cNvCxnSpPr>
          <p:nvPr/>
        </p:nvCxnSpPr>
        <p:spPr>
          <a:xfrm rot="5400000" flipH="1" flipV="1">
            <a:off x="3829050" y="4438650"/>
            <a:ext cx="609600" cy="266700"/>
          </a:xfrm>
          <a:prstGeom prst="curved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0"/>
          </p:cNvCxnSpPr>
          <p:nvPr/>
        </p:nvCxnSpPr>
        <p:spPr>
          <a:xfrm rot="5400000" flipH="1" flipV="1">
            <a:off x="4362450" y="4514850"/>
            <a:ext cx="609600" cy="114300"/>
          </a:xfrm>
          <a:prstGeom prst="curved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029200" y="4876800"/>
            <a:ext cx="5334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ucida Console" pitchFamily="49" charset="0"/>
              </a:rPr>
              <a:t>NUL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registration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main(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argc</a:t>
            </a:r>
            <a:r>
              <a:rPr lang="en-US" sz="2000" dirty="0" smtClean="0">
                <a:latin typeface="Lucida Console" pitchFamily="49" charset="0"/>
              </a:rPr>
              <a:t>, char **</a:t>
            </a:r>
            <a:r>
              <a:rPr lang="en-US" sz="2000" dirty="0" err="1" smtClean="0">
                <a:latin typeface="Lucida Console" pitchFamily="49" charset="0"/>
              </a:rPr>
              <a:t>argv</a:t>
            </a:r>
            <a:r>
              <a:rPr lang="en-US" sz="2000" dirty="0" smtClean="0"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char id[ID_LIMIT];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switch(</a:t>
            </a:r>
            <a:r>
              <a:rPr lang="en-US" sz="2000" dirty="0" err="1" smtClean="0">
                <a:latin typeface="Lucida Console" pitchFamily="49" charset="0"/>
              </a:rPr>
              <a:t>argc</a:t>
            </a:r>
            <a:r>
              <a:rPr lang="en-US" sz="2000" dirty="0" smtClean="0"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case 1:	</a:t>
            </a:r>
            <a:r>
              <a:rPr lang="en-US" sz="2000" dirty="0" err="1" smtClean="0">
                <a:latin typeface="Lucida Console" pitchFamily="49" charset="0"/>
              </a:rPr>
              <a:t>generate_ID</a:t>
            </a:r>
            <a:r>
              <a:rPr lang="en-US" sz="2000" dirty="0" smtClean="0">
                <a:latin typeface="Lucida Console" pitchFamily="49" charset="0"/>
              </a:rPr>
              <a:t>(id);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	break;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case 3:	if (</a:t>
            </a:r>
            <a:r>
              <a:rPr lang="en-US" sz="2000" dirty="0" err="1" smtClean="0">
                <a:latin typeface="Lucida Console" pitchFamily="49" charset="0"/>
              </a:rPr>
              <a:t>strcmp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dirty="0" err="1" smtClean="0">
                <a:latin typeface="Lucida Console" pitchFamily="49" charset="0"/>
              </a:rPr>
              <a:t>argv</a:t>
            </a:r>
            <a:r>
              <a:rPr lang="en-US" sz="2000" dirty="0" smtClean="0">
                <a:latin typeface="Lucida Console" pitchFamily="49" charset="0"/>
              </a:rPr>
              <a:t>[1], </a:t>
            </a:r>
            <a:r>
              <a:rPr lang="en-US" sz="2000" dirty="0" smtClean="0">
                <a:latin typeface="Lucida Console"/>
              </a:rPr>
              <a:t>"-</a:t>
            </a:r>
            <a:r>
              <a:rPr lang="en-US" sz="2000" dirty="0" err="1" smtClean="0">
                <a:latin typeface="Lucida Console"/>
              </a:rPr>
              <a:t>i</a:t>
            </a:r>
            <a:r>
              <a:rPr lang="en-US" sz="2000" dirty="0" smtClean="0">
                <a:latin typeface="Lucida Console"/>
              </a:rPr>
              <a:t>")</a:t>
            </a: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		exit(</a:t>
            </a:r>
            <a:r>
              <a:rPr lang="en-US" sz="2000" dirty="0" smtClean="0">
                <a:latin typeface="Lucida Console"/>
              </a:rPr>
              <a:t>INVALID_ARG</a:t>
            </a:r>
            <a:r>
              <a:rPr lang="en-US" sz="2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	</a:t>
            </a:r>
            <a:r>
              <a:rPr lang="en-US" sz="2000" dirty="0" err="1" smtClean="0">
                <a:latin typeface="Lucida Console" pitchFamily="49" charset="0"/>
              </a:rPr>
              <a:t>strcpy</a:t>
            </a:r>
            <a:r>
              <a:rPr lang="en-US" sz="2000" dirty="0" smtClean="0">
                <a:latin typeface="Lucida Console" pitchFamily="49" charset="0"/>
              </a:rPr>
              <a:t>(id, </a:t>
            </a:r>
            <a:r>
              <a:rPr lang="en-US" sz="2000" dirty="0" err="1" smtClean="0">
                <a:latin typeface="Lucida Console" pitchFamily="49" charset="0"/>
              </a:rPr>
              <a:t>argv</a:t>
            </a:r>
            <a:r>
              <a:rPr lang="en-US" sz="2000" dirty="0" smtClean="0">
                <a:latin typeface="Lucida Console" pitchFamily="49" charset="0"/>
              </a:rPr>
              <a:t>[2]);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	break;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default:	exit(INVALID_ARG_COUNT);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register(id);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  <a:endParaRPr lang="en-US" sz="2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Declaration:</a:t>
            </a: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returnType</a:t>
            </a:r>
            <a:r>
              <a:rPr lang="en-US" sz="2000" dirty="0" smtClean="0">
                <a:latin typeface="Lucida Console" pitchFamily="49" charset="0"/>
              </a:rPr>
              <a:t> (*</a:t>
            </a:r>
            <a:r>
              <a:rPr lang="en-US" sz="2000" dirty="0" err="1" smtClean="0">
                <a:latin typeface="Lucida Console" pitchFamily="49" charset="0"/>
              </a:rPr>
              <a:t>varName</a:t>
            </a:r>
            <a:r>
              <a:rPr lang="en-US" sz="2000" dirty="0" smtClean="0">
                <a:latin typeface="Lucida Console" pitchFamily="49" charset="0"/>
              </a:rPr>
              <a:t>)(</a:t>
            </a:r>
            <a:r>
              <a:rPr lang="en-US" sz="2000" dirty="0" err="1" smtClean="0">
                <a:latin typeface="Lucida Console" pitchFamily="49" charset="0"/>
              </a:rPr>
              <a:t>parameterTypes</a:t>
            </a:r>
            <a:r>
              <a:rPr lang="en-US" sz="2000" dirty="0" smtClean="0">
                <a:latin typeface="Lucida Console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(*f)(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, float);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*(*g[])(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, float);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*(*g[])(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, float);</a:t>
            </a:r>
          </a:p>
          <a:p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4495800" y="2209800"/>
            <a:ext cx="3962400" cy="990600"/>
          </a:xfrm>
          <a:prstGeom prst="borderCallout1">
            <a:avLst>
              <a:gd name="adj1" fmla="val 53365"/>
              <a:gd name="adj2" fmla="val 1145"/>
              <a:gd name="adj3" fmla="val 87775"/>
              <a:gd name="adj4" fmla="val -325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 function that takes an integer argument and a float argument and returns an integer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495800" y="3733800"/>
            <a:ext cx="4114800" cy="990600"/>
          </a:xfrm>
          <a:prstGeom prst="borderCallout1">
            <a:avLst>
              <a:gd name="adj1" fmla="val 51717"/>
              <a:gd name="adj2" fmla="val -1587"/>
              <a:gd name="adj3" fmla="val 41621"/>
              <a:gd name="adj4" fmla="val -446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 function that takes an integer argument and a float argument and returns a </a:t>
            </a:r>
            <a:r>
              <a:rPr lang="en-US" i="1" dirty="0" smtClean="0">
                <a:solidFill>
                  <a:srgbClr val="0070C0"/>
                </a:solidFill>
              </a:rPr>
              <a:t>pointer</a:t>
            </a:r>
            <a:r>
              <a:rPr lang="en-US" dirty="0" smtClean="0"/>
              <a:t> to an integer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495800" y="5105400"/>
            <a:ext cx="3962400" cy="1143000"/>
          </a:xfrm>
          <a:prstGeom prst="borderCallout1">
            <a:avLst>
              <a:gd name="adj1" fmla="val 55014"/>
              <a:gd name="adj2" fmla="val -91"/>
              <a:gd name="adj3" fmla="val -15300"/>
              <a:gd name="adj4" fmla="val -5259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</a:t>
            </a:r>
            <a:r>
              <a:rPr lang="en-US" i="1" dirty="0" smtClean="0">
                <a:solidFill>
                  <a:srgbClr val="0070C0"/>
                </a:solidFill>
              </a:rPr>
              <a:t>array</a:t>
            </a:r>
            <a:r>
              <a:rPr lang="en-US" dirty="0" smtClean="0"/>
              <a:t> of pointers to functions –</a:t>
            </a:r>
          </a:p>
          <a:p>
            <a:pPr algn="ctr"/>
            <a:r>
              <a:rPr lang="en-US" dirty="0" smtClean="0"/>
              <a:t>Each function takes an integer argument and a float argument and returns a pointer to an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functions: 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allow for a certain amount of </a:t>
            </a:r>
            <a:r>
              <a:rPr lang="en-US" b="1" dirty="0" smtClean="0">
                <a:solidFill>
                  <a:srgbClr val="0070C0"/>
                </a:solidFill>
              </a:rPr>
              <a:t>polymorphism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“poly” (many) + “morph” (shape)</a:t>
            </a:r>
          </a:p>
          <a:p>
            <a:pPr lvl="1"/>
            <a:r>
              <a:rPr lang="en-US" dirty="0" smtClean="0"/>
              <a:t>A polymorphic language can handle a range of different data types (“shapes”?) with a single statement</a:t>
            </a:r>
          </a:p>
          <a:p>
            <a:r>
              <a:rPr lang="en-US" dirty="0" smtClean="0"/>
              <a:t>This is common in OO languages like C++, Java: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Animal </a:t>
            </a:r>
            <a:r>
              <a:rPr lang="en-US" sz="2000" dirty="0" err="1" smtClean="0">
                <a:latin typeface="Lucida Console" pitchFamily="49" charset="0"/>
              </a:rPr>
              <a:t>myPet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…</a:t>
            </a: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myPet.makeSound</a:t>
            </a:r>
            <a:r>
              <a:rPr lang="en-US" sz="2000" dirty="0" smtClean="0">
                <a:latin typeface="Lucida Console" pitchFamily="49" charset="0"/>
              </a:rPr>
              <a:t>();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191000" y="3810000"/>
            <a:ext cx="3733800" cy="1447800"/>
          </a:xfrm>
          <a:prstGeom prst="borderCallout1">
            <a:avLst>
              <a:gd name="adj1" fmla="val 38564"/>
              <a:gd name="adj2" fmla="val -170"/>
              <a:gd name="adj3" fmla="val 58011"/>
              <a:gd name="adj4" fmla="val -460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method call will result in different sounds, depending on whether </a:t>
            </a:r>
            <a:r>
              <a:rPr lang="en-US" sz="2000" dirty="0" err="1" smtClean="0">
                <a:latin typeface="Lucida Console" pitchFamily="49" charset="0"/>
              </a:rPr>
              <a:t>myPet</a:t>
            </a:r>
            <a:r>
              <a:rPr lang="en-US" dirty="0" smtClean="0"/>
              <a:t> holds a </a:t>
            </a:r>
            <a:r>
              <a:rPr lang="en-US" sz="2000" dirty="0" smtClean="0">
                <a:latin typeface="Lucida Console" pitchFamily="49" charset="0"/>
              </a:rPr>
              <a:t>Cow</a:t>
            </a:r>
            <a:r>
              <a:rPr lang="en-US" dirty="0" smtClean="0"/>
              <a:t> object, an </a:t>
            </a:r>
            <a:r>
              <a:rPr lang="en-US" sz="2000" dirty="0" smtClean="0">
                <a:latin typeface="Lucida Console" pitchFamily="49" charset="0"/>
              </a:rPr>
              <a:t>Elephant</a:t>
            </a:r>
            <a:r>
              <a:rPr lang="en-US" dirty="0" smtClean="0"/>
              <a:t> object,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searching a singly-linked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typedef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struct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IntNode</a:t>
            </a:r>
            <a:r>
              <a:rPr lang="en-US" sz="2000" dirty="0" smtClean="0"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value;		</a:t>
            </a:r>
            <a:r>
              <a:rPr lang="en-US" sz="2000" dirty="0" err="1" smtClean="0">
                <a:latin typeface="Lucida Console" pitchFamily="49" charset="0"/>
              </a:rPr>
              <a:t>struct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IntNode</a:t>
            </a:r>
            <a:r>
              <a:rPr lang="en-US" sz="2000" dirty="0" smtClean="0">
                <a:latin typeface="Lucida Console" pitchFamily="49" charset="0"/>
              </a:rPr>
              <a:t> *next;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} INTNODE;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INTNODE *</a:t>
            </a:r>
            <a:r>
              <a:rPr lang="en-US" sz="2000" dirty="0" err="1" smtClean="0">
                <a:latin typeface="Lucida Console" pitchFamily="49" charset="0"/>
              </a:rPr>
              <a:t>search_list</a:t>
            </a:r>
            <a:r>
              <a:rPr lang="en-US" sz="2000" dirty="0" smtClean="0">
                <a:latin typeface="Lucida Console" pitchFamily="49" charset="0"/>
              </a:rPr>
              <a:t>(INTNODE *node,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const key)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while (!node)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if (node-&gt;value == key) break;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node = node-&gt;next;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return node;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  <a:endParaRPr lang="en-US" sz="2000" dirty="0">
              <a:latin typeface="Lucida Console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667000" y="2133600"/>
            <a:ext cx="5867400" cy="1066800"/>
          </a:xfrm>
          <a:prstGeom prst="borderCallout1">
            <a:avLst>
              <a:gd name="adj1" fmla="val 22279"/>
              <a:gd name="adj2" fmla="val 178"/>
              <a:gd name="adj3" fmla="val -24887"/>
              <a:gd name="adj4" fmla="val -1382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OK, but it only works for nodes containing integer data.</a:t>
            </a:r>
          </a:p>
          <a:p>
            <a:pPr algn="ctr"/>
            <a:r>
              <a:rPr lang="en-US" dirty="0" smtClean="0"/>
              <a:t>If you want a list of strings, you’ll need to define a new type and new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abstract notion of “node”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typedef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struct</a:t>
            </a:r>
            <a:r>
              <a:rPr lang="en-US" sz="2000" dirty="0" smtClean="0">
                <a:latin typeface="Lucida Console" pitchFamily="49" charset="0"/>
              </a:rPr>
              <a:t> Node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void *value;	</a:t>
            </a:r>
            <a:r>
              <a:rPr lang="en-US" sz="2000" dirty="0" err="1" smtClean="0">
                <a:latin typeface="Lucida Console" pitchFamily="49" charset="0"/>
              </a:rPr>
              <a:t>struct</a:t>
            </a:r>
            <a:r>
              <a:rPr lang="en-US" sz="2000" dirty="0" smtClean="0">
                <a:latin typeface="Lucida Console" pitchFamily="49" charset="0"/>
              </a:rPr>
              <a:t> Node *next;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} NODE;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void </a:t>
            </a:r>
            <a:r>
              <a:rPr lang="en-US" sz="2000" dirty="0" err="1" smtClean="0">
                <a:latin typeface="Lucida Console" pitchFamily="49" charset="0"/>
              </a:rPr>
              <a:t>construct_node</a:t>
            </a:r>
            <a:r>
              <a:rPr lang="en-US" sz="2000" dirty="0" smtClean="0">
                <a:latin typeface="Lucida Console" pitchFamily="49" charset="0"/>
              </a:rPr>
              <a:t>(NODE *node, void *value, NODE *next)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node-&gt;value = value;	node-&gt;next = next;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NODE *</a:t>
            </a:r>
            <a:r>
              <a:rPr lang="en-US" sz="2000" dirty="0" err="1" smtClean="0">
                <a:latin typeface="Lucida Console" pitchFamily="49" charset="0"/>
              </a:rPr>
              <a:t>new_node</a:t>
            </a:r>
            <a:r>
              <a:rPr lang="en-US" sz="2000" dirty="0" smtClean="0">
                <a:latin typeface="Lucida Console" pitchFamily="49" charset="0"/>
              </a:rPr>
              <a:t>(void *value, NODE *next)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NODE *node = (NODE *)</a:t>
            </a:r>
            <a:r>
              <a:rPr lang="en-US" sz="2000" dirty="0" err="1" smtClean="0">
                <a:latin typeface="Lucida Console" pitchFamily="49" charset="0"/>
              </a:rPr>
              <a:t>malloc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dirty="0" err="1" smtClean="0">
                <a:latin typeface="Lucida Console" pitchFamily="49" charset="0"/>
              </a:rPr>
              <a:t>sizeof</a:t>
            </a:r>
            <a:r>
              <a:rPr lang="en-US" sz="2000" dirty="0" smtClean="0">
                <a:latin typeface="Lucida Console" pitchFamily="49" charset="0"/>
              </a:rPr>
              <a:t>(NODE));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err="1" smtClean="0">
                <a:latin typeface="Lucida Console" pitchFamily="49" charset="0"/>
              </a:rPr>
              <a:t>construct_node</a:t>
            </a:r>
            <a:r>
              <a:rPr lang="en-US" sz="2000" dirty="0" smtClean="0">
                <a:latin typeface="Lucida Console" pitchFamily="49" charset="0"/>
              </a:rPr>
              <a:t>(node, value, next);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return node;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2667000" y="1981200"/>
            <a:ext cx="5867400" cy="762000"/>
          </a:xfrm>
          <a:prstGeom prst="borderCallout1">
            <a:avLst>
              <a:gd name="adj1" fmla="val 22279"/>
              <a:gd name="adj2" fmla="val 178"/>
              <a:gd name="adj3" fmla="val -3597"/>
              <a:gd name="adj4" fmla="val -130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itchFamily="49" charset="0"/>
              </a:rPr>
              <a:t>void*</a:t>
            </a:r>
            <a:r>
              <a:rPr lang="en-US" dirty="0" smtClean="0"/>
              <a:t> is compatible with any pointer type.</a:t>
            </a:r>
          </a:p>
          <a:p>
            <a:pPr algn="ctr"/>
            <a:r>
              <a:rPr lang="en-US" dirty="0" smtClean="0"/>
              <a:t>So, this member can hold (a pointer to) any value!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abstract notion of “search list”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it that makes the old </a:t>
            </a:r>
            <a:r>
              <a:rPr lang="en-US" sz="2000" dirty="0" err="1" smtClean="0">
                <a:latin typeface="Lucida Console" pitchFamily="49" charset="0"/>
              </a:rPr>
              <a:t>search_list</a:t>
            </a:r>
            <a:r>
              <a:rPr lang="en-US" dirty="0" smtClean="0"/>
              <a:t> only work for integers?</a:t>
            </a:r>
          </a:p>
          <a:p>
            <a:pPr lvl="1"/>
            <a:r>
              <a:rPr lang="en-US" dirty="0" smtClean="0"/>
              <a:t>The </a:t>
            </a:r>
            <a:r>
              <a:rPr lang="en-US" sz="2000" dirty="0" smtClean="0">
                <a:latin typeface="Lucida Console" pitchFamily="49" charset="0"/>
              </a:rPr>
              <a:t>key</a:t>
            </a:r>
            <a:r>
              <a:rPr lang="en-US" dirty="0" smtClean="0"/>
              <a:t> parameter is of type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endParaRPr lang="en-US" sz="2000" dirty="0" smtClean="0">
              <a:latin typeface="Lucida Console" pitchFamily="49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sz="2000" dirty="0" smtClean="0">
                <a:latin typeface="Lucida Console" pitchFamily="49" charset="0"/>
              </a:rPr>
              <a:t>==</a:t>
            </a:r>
            <a:r>
              <a:rPr lang="en-US" dirty="0" smtClean="0"/>
              <a:t> operator is used to compare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dirty="0" smtClean="0"/>
              <a:t> values –</a:t>
            </a:r>
          </a:p>
          <a:p>
            <a:pPr lvl="1">
              <a:buNone/>
            </a:pPr>
            <a:r>
              <a:rPr lang="en-US" dirty="0" smtClean="0"/>
              <a:t>	but </a:t>
            </a:r>
            <a:r>
              <a:rPr lang="en-US" sz="2000" dirty="0" smtClean="0">
                <a:latin typeface="Lucida Console" pitchFamily="49" charset="0"/>
              </a:rPr>
              <a:t>==</a:t>
            </a:r>
            <a:r>
              <a:rPr lang="en-US" dirty="0" smtClean="0"/>
              <a:t> will not work for many types (e.g. </a:t>
            </a:r>
            <a:r>
              <a:rPr lang="en-US" dirty="0" err="1" smtClean="0"/>
              <a:t>structs</a:t>
            </a:r>
            <a:r>
              <a:rPr lang="en-US" dirty="0" smtClean="0"/>
              <a:t>, strings)</a:t>
            </a:r>
          </a:p>
          <a:p>
            <a:r>
              <a:rPr lang="en-US" dirty="0" smtClean="0"/>
              <a:t>A solution: pass in an additional argument –</a:t>
            </a:r>
          </a:p>
          <a:p>
            <a:pPr>
              <a:buNone/>
            </a:pPr>
            <a:r>
              <a:rPr lang="en-US" dirty="0" smtClean="0"/>
              <a:t>	a comparison function!</a:t>
            </a:r>
          </a:p>
          <a:p>
            <a:pPr lvl="1"/>
            <a:r>
              <a:rPr lang="en-US" dirty="0" smtClean="0"/>
              <a:t>Programmer must supply a comparison function that’s appropriate for the data type being stored in the nodes</a:t>
            </a:r>
          </a:p>
          <a:p>
            <a:pPr lvl="1"/>
            <a:r>
              <a:rPr lang="en-US" dirty="0" smtClean="0"/>
              <a:t>This function argument is called a </a:t>
            </a:r>
            <a:r>
              <a:rPr lang="en-US" b="1" dirty="0" smtClean="0">
                <a:solidFill>
                  <a:srgbClr val="0070C0"/>
                </a:solidFill>
              </a:rPr>
              <a:t>callback function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Caller passes in a pointer to a function</a:t>
            </a:r>
          </a:p>
          <a:p>
            <a:pPr lvl="2"/>
            <a:r>
              <a:rPr lang="en-US" dirty="0" err="1" smtClean="0"/>
              <a:t>Callee</a:t>
            </a:r>
            <a:r>
              <a:rPr lang="en-US" dirty="0" smtClean="0"/>
              <a:t> then “calls back” to the caller-supplied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“search list” with callback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NODE *</a:t>
            </a:r>
            <a:r>
              <a:rPr lang="en-US" sz="2000" dirty="0" err="1" smtClean="0">
                <a:latin typeface="Lucida Console" pitchFamily="49" charset="0"/>
              </a:rPr>
              <a:t>search_list</a:t>
            </a:r>
            <a:r>
              <a:rPr lang="en-US" sz="2000" dirty="0" smtClean="0">
                <a:latin typeface="Lucida Console" pitchFamily="49" charset="0"/>
              </a:rPr>
              <a:t>(NODE *node, void const *key,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(*compare)(void const *, void const *)) {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while (node)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if (!compare(node-&gt;value, key)) break;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	node = node-&gt;next;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return node;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  <a:endParaRPr lang="en-US" sz="2000" dirty="0">
              <a:latin typeface="Lucida Console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962400" y="4114800"/>
            <a:ext cx="4114800" cy="1066800"/>
          </a:xfrm>
          <a:prstGeom prst="borderCallout1">
            <a:avLst>
              <a:gd name="adj1" fmla="val 51930"/>
              <a:gd name="adj2" fmla="val 269"/>
              <a:gd name="adj3" fmla="val -100403"/>
              <a:gd name="adj4" fmla="val -3224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Assumption: </a:t>
            </a:r>
            <a:r>
              <a:rPr lang="en-US" sz="2000" dirty="0" smtClean="0">
                <a:latin typeface="Lucida Console" pitchFamily="49" charset="0"/>
              </a:rPr>
              <a:t>compare</a:t>
            </a:r>
            <a:r>
              <a:rPr lang="en-US" dirty="0" smtClean="0"/>
              <a:t> returns zero if its parameter values are equal; nonzero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callback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our nodes hold strings, we have a compare function already defined: </a:t>
            </a:r>
            <a:r>
              <a:rPr lang="en-US" sz="2000" dirty="0" err="1" smtClean="0">
                <a:latin typeface="Lucida Console" pitchFamily="49" charset="0"/>
              </a:rPr>
              <a:t>strcmp</a:t>
            </a:r>
            <a:r>
              <a:rPr lang="en-US" dirty="0" smtClean="0"/>
              <a:t> or </a:t>
            </a:r>
            <a:r>
              <a:rPr lang="en-US" sz="2000" dirty="0" err="1" smtClean="0">
                <a:latin typeface="Lucida Console" pitchFamily="49" charset="0"/>
              </a:rPr>
              <a:t>strncmpy</a:t>
            </a:r>
            <a:endParaRPr lang="en-US" sz="2000" dirty="0" smtClean="0">
              <a:latin typeface="Lucida Console" pitchFamily="49" charset="0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#include &lt;</a:t>
            </a:r>
            <a:r>
              <a:rPr lang="en-US" sz="2000" dirty="0" err="1" smtClean="0">
                <a:latin typeface="Lucida Console" pitchFamily="49" charset="0"/>
              </a:rPr>
              <a:t>string.h</a:t>
            </a:r>
            <a:r>
              <a:rPr lang="en-US" sz="2000" dirty="0" smtClean="0">
                <a:latin typeface="Lucida Console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…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match = </a:t>
            </a:r>
            <a:r>
              <a:rPr lang="en-US" sz="2000" dirty="0" err="1" smtClean="0">
                <a:latin typeface="Lucida Console" pitchFamily="49" charset="0"/>
              </a:rPr>
              <a:t>search_list</a:t>
            </a:r>
            <a:r>
              <a:rPr lang="en-US" sz="2000" dirty="0" smtClean="0">
                <a:latin typeface="Lucida Console" pitchFamily="49" charset="0"/>
              </a:rPr>
              <a:t>(root, </a:t>
            </a:r>
            <a:r>
              <a:rPr lang="en-US" sz="2000" dirty="0" smtClean="0">
                <a:latin typeface="Lucida Console"/>
              </a:rPr>
              <a:t>"</a:t>
            </a:r>
            <a:r>
              <a:rPr lang="en-US" sz="2000" dirty="0" smtClean="0">
                <a:latin typeface="Lucida Console" pitchFamily="49" charset="0"/>
              </a:rPr>
              <a:t>key</a:t>
            </a:r>
            <a:r>
              <a:rPr lang="en-US" sz="2000" dirty="0" smtClean="0">
                <a:latin typeface="Lucida Console"/>
              </a:rPr>
              <a:t>"</a:t>
            </a:r>
            <a:r>
              <a:rPr lang="en-US" sz="2000" dirty="0" smtClean="0">
                <a:latin typeface="Lucida Console" pitchFamily="49" charset="0"/>
              </a:rPr>
              <a:t>, &amp;</a:t>
            </a:r>
            <a:r>
              <a:rPr lang="en-US" sz="2000" dirty="0" err="1" smtClean="0">
                <a:latin typeface="Lucida Console" pitchFamily="49" charset="0"/>
              </a:rPr>
              <a:t>strcmp</a:t>
            </a:r>
            <a:r>
              <a:rPr lang="en-US" sz="2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62000" y="4343400"/>
            <a:ext cx="7848600" cy="914400"/>
          </a:xfrm>
          <a:prstGeom prst="borderCallout1">
            <a:avLst>
              <a:gd name="adj1" fmla="val -605"/>
              <a:gd name="adj2" fmla="val 23925"/>
              <a:gd name="adj3" fmla="val -72984"/>
              <a:gd name="adj4" fmla="val 5965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you may get a warning, since </a:t>
            </a:r>
            <a:r>
              <a:rPr lang="en-US" sz="2000" dirty="0" err="1" smtClean="0">
                <a:latin typeface="Lucida Console" pitchFamily="49" charset="0"/>
              </a:rPr>
              <a:t>strcmp</a:t>
            </a:r>
            <a:r>
              <a:rPr lang="en-US" dirty="0" smtClean="0"/>
              <a:t> is not strictly of the right type:</a:t>
            </a:r>
          </a:p>
          <a:p>
            <a:pPr algn="ctr"/>
            <a:r>
              <a:rPr lang="en-US" dirty="0" smtClean="0"/>
              <a:t>its parameters are of type </a:t>
            </a:r>
            <a:r>
              <a:rPr lang="en-US" sz="2000" dirty="0" smtClean="0">
                <a:latin typeface="Lucida Console" pitchFamily="49" charset="0"/>
              </a:rPr>
              <a:t>char *</a:t>
            </a:r>
            <a:r>
              <a:rPr lang="en-US" dirty="0" smtClean="0"/>
              <a:t> rather than </a:t>
            </a:r>
            <a:r>
              <a:rPr lang="en-US" sz="2000" dirty="0" smtClean="0">
                <a:latin typeface="Lucida Console" pitchFamily="49" charset="0"/>
              </a:rPr>
              <a:t>void *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495800" y="2209800"/>
            <a:ext cx="4114800" cy="685800"/>
          </a:xfrm>
          <a:prstGeom prst="borderCallout1">
            <a:avLst>
              <a:gd name="adj1" fmla="val 98320"/>
              <a:gd name="adj2" fmla="val 50448"/>
              <a:gd name="adj3" fmla="val 170565"/>
              <a:gd name="adj4" fmla="val 3801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itchFamily="49" charset="0"/>
              </a:rPr>
              <a:t>&amp;</a:t>
            </a:r>
            <a:r>
              <a:rPr lang="en-US" dirty="0" smtClean="0"/>
              <a:t> is optional here –</a:t>
            </a:r>
          </a:p>
          <a:p>
            <a:pPr algn="ctr"/>
            <a:r>
              <a:rPr lang="en-US" dirty="0" smtClean="0"/>
              <a:t>compiler will implicitly take the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callback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our nodes hold other kinds of data, we may need to “roll our own” compare function</a:t>
            </a:r>
          </a:p>
          <a:p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compare_ints</a:t>
            </a:r>
            <a:r>
              <a:rPr lang="en-US" sz="2000" dirty="0" smtClean="0">
                <a:latin typeface="Lucida Console" pitchFamily="49" charset="0"/>
              </a:rPr>
              <a:t>(void const *a, void const *b)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const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ia</a:t>
            </a:r>
            <a:r>
              <a:rPr lang="en-US" sz="2000" dirty="0" smtClean="0">
                <a:latin typeface="Lucida Console" pitchFamily="49" charset="0"/>
              </a:rPr>
              <a:t> = *(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*)a, </a:t>
            </a:r>
            <a:r>
              <a:rPr lang="en-US" sz="2000" dirty="0" err="1" smtClean="0">
                <a:latin typeface="Lucida Console" pitchFamily="49" charset="0"/>
              </a:rPr>
              <a:t>ib</a:t>
            </a:r>
            <a:r>
              <a:rPr lang="en-US" sz="2000" dirty="0" smtClean="0">
                <a:latin typeface="Lucida Console" pitchFamily="49" charset="0"/>
              </a:rPr>
              <a:t> = *(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*)b;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	return </a:t>
            </a:r>
            <a:r>
              <a:rPr lang="en-US" sz="2000" dirty="0" err="1" smtClean="0">
                <a:latin typeface="Lucida Console" pitchFamily="49" charset="0"/>
              </a:rPr>
              <a:t>ia</a:t>
            </a:r>
            <a:r>
              <a:rPr lang="en-US" sz="2000" dirty="0" smtClean="0">
                <a:latin typeface="Lucida Console" pitchFamily="49" charset="0"/>
              </a:rPr>
              <a:t> != </a:t>
            </a:r>
            <a:r>
              <a:rPr lang="en-US" sz="2000" dirty="0" err="1" smtClean="0">
                <a:latin typeface="Lucida Console" pitchFamily="49" charset="0"/>
              </a:rPr>
              <a:t>ib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…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</a:rPr>
              <a:t>match = </a:t>
            </a:r>
            <a:r>
              <a:rPr lang="en-US" sz="2000" dirty="0" err="1" smtClean="0">
                <a:latin typeface="Lucida Console" pitchFamily="49" charset="0"/>
              </a:rPr>
              <a:t>search_list</a:t>
            </a:r>
            <a:r>
              <a:rPr lang="en-US" sz="2000" dirty="0" smtClean="0">
                <a:latin typeface="Lucida Console" pitchFamily="49" charset="0"/>
              </a:rPr>
              <a:t>(root, key, &amp;</a:t>
            </a:r>
            <a:r>
              <a:rPr lang="en-US" sz="2000" dirty="0" err="1" smtClean="0">
                <a:latin typeface="Lucida Console" pitchFamily="49" charset="0"/>
              </a:rPr>
              <a:t>compare_ints</a:t>
            </a:r>
            <a:r>
              <a:rPr lang="en-US" sz="2000" smtClean="0">
                <a:latin typeface="Lucida Console" pitchFamily="49" charset="0"/>
              </a:rPr>
              <a:t>);</a:t>
            </a: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13120</TotalTime>
  <Words>689</Words>
  <Application>Microsoft Office PowerPoint</Application>
  <PresentationFormat>On-screen Show (4:3)</PresentationFormat>
  <Paragraphs>168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Advanced pointer topics</vt:lpstr>
      <vt:lpstr>Pointers to functions</vt:lpstr>
      <vt:lpstr>Pointers to functions: WHY?</vt:lpstr>
      <vt:lpstr>Example: searching a singly-linked list</vt:lpstr>
      <vt:lpstr>A more abstract notion of “node”</vt:lpstr>
      <vt:lpstr>A more abstract notion of “search list”</vt:lpstr>
      <vt:lpstr>Abstract “search list” with callback function</vt:lpstr>
      <vt:lpstr>Using callback functions</vt:lpstr>
      <vt:lpstr>Using callback functions</vt:lpstr>
      <vt:lpstr>Jump tables</vt:lpstr>
      <vt:lpstr>Jump tables</vt:lpstr>
      <vt:lpstr>Pointers to functions: safety concerns</vt:lpstr>
      <vt:lpstr>Command line arguments</vt:lpstr>
      <vt:lpstr>Command line arguments</vt:lpstr>
      <vt:lpstr>Implementation of registration program</vt:lpstr>
    </vt:vector>
  </TitlesOfParts>
  <Company>Utility Muffin Research Kitchen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pointer topics</dc:title>
  <dc:creator>Charles Wallace</dc:creator>
  <cp:lastModifiedBy>Prashanth G</cp:lastModifiedBy>
  <cp:revision>322</cp:revision>
  <dcterms:created xsi:type="dcterms:W3CDTF">2007-06-13T23:23:09Z</dcterms:created>
  <dcterms:modified xsi:type="dcterms:W3CDTF">2017-10-10T06:55:57Z</dcterms:modified>
</cp:coreProperties>
</file>