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8"/>
  </p:notesMasterIdLst>
  <p:sldIdLst>
    <p:sldId id="264" r:id="rId2"/>
    <p:sldId id="272" r:id="rId3"/>
    <p:sldId id="265" r:id="rId4"/>
    <p:sldId id="266" r:id="rId5"/>
    <p:sldId id="267" r:id="rId6"/>
    <p:sldId id="269" r:id="rId7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26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33F23170-C748-402F-95F8-1A155EA767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103D2042-182B-4088-96BC-E195FEC9011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6AF32EE4-49C5-4E4F-BEC8-4E94979A35E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DC9D45C6-F28D-479A-9D08-64B7413E160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DCBFAC28-F5FA-4964-A288-7B0889A8FD6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3" name="Rectangle 7">
            <a:extLst>
              <a:ext uri="{FF2B5EF4-FFF2-40B4-BE49-F238E27FC236}">
                <a16:creationId xmlns:a16="http://schemas.microsoft.com/office/drawing/2014/main" id="{3E898E33-139F-4FBF-84DF-DA528129D2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1B4361F-CE1A-4FB2-8045-A54257FB786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FA2F8B4-CA64-4928-8DC6-B75E7E022C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F169FE-4428-4998-B1AC-989F1DBF770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16C464A2-D438-4713-AFB3-6D19F9B991C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B0F87F83-3AA1-4FA0-8A2C-FBC8100FDBCA}" type="slidenum">
              <a:rPr lang="en-US" altLang="en-US" sz="1200"/>
              <a:pPr algn="r" eaLnBrk="1" hangingPunct="1"/>
              <a:t>1</a:t>
            </a:fld>
            <a:endParaRPr lang="en-US" altLang="en-US" sz="12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30D0C2BA-C9A4-4B60-8D85-39BA43240D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6BC0B9E-9F0D-46D2-83A4-C88D80593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55179B3-E8C3-41A2-9968-A98EF13726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EA7E7B-6188-4E0B-9D42-C44783F0B91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92E3B96-604B-475B-9E6A-C6C78D96354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782BEBC3-93DA-43F1-A482-FD6FF6D08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D1E8703A-069D-426C-A442-0B7B68D31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D911F0-DC36-4308-94A4-161F084CA08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9DCCF3E0-823F-42AB-A3D7-131B71C0809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AEBCFCD-5C0F-4596-B40C-03BCDF71457E}" type="slidenum">
              <a:rPr lang="en-US" altLang="en-US" sz="1200"/>
              <a:pPr algn="r" eaLnBrk="1" hangingPunct="1"/>
              <a:t>3</a:t>
            </a:fld>
            <a:endParaRPr lang="en-US" altLang="en-US" sz="12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A9C2447C-0D17-4EAB-A333-B6D1447139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9B91795C-1E43-43B0-A27D-C705DE601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D5ED4EDA-5BE2-4A42-8DF9-108EE6F917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0B08D1-01A9-4D0B-8552-3A01C08AC25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id="{E788D15F-FD0A-486D-B5A8-0D0FDFAB3F9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0A2CDE1-BEE4-40F0-A420-639FF5B1D5E6}" type="slidenum">
              <a:rPr lang="en-US" altLang="en-US" sz="1200"/>
              <a:pPr algn="r" eaLnBrk="1" hangingPunct="1"/>
              <a:t>4</a:t>
            </a:fld>
            <a:endParaRPr lang="en-US" altLang="en-US" sz="12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73BE27AC-BC90-4A3A-9CC7-4FCD1A9E0A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04C87AEA-44B1-4DB8-B61E-0680023DE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4C63AE4-1FDC-4DE5-A7B5-E0313A11F5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0C83F9-34CF-440D-90B4-66F2C49ABD6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3120C72C-82C1-4167-A538-BF8B805FA7A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EC5DCC19-8249-4FDF-A973-4AD8916336B0}" type="slidenum">
              <a:rPr lang="en-US" altLang="en-US" sz="1200"/>
              <a:pPr algn="r" eaLnBrk="1" hangingPunct="1"/>
              <a:t>5</a:t>
            </a:fld>
            <a:endParaRPr lang="en-US" altLang="en-US" sz="12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B579E978-0501-4DAF-A544-82C83E72D5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EE5398D1-5BB0-4A85-A88E-DA2700F78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6CF50763-37D3-4071-A47E-DDE28A4D58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D282A7-139C-4BB9-A0A1-54F3CF49DDE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339" name="Rectangle 7">
            <a:extLst>
              <a:ext uri="{FF2B5EF4-FFF2-40B4-BE49-F238E27FC236}">
                <a16:creationId xmlns:a16="http://schemas.microsoft.com/office/drawing/2014/main" id="{7AC01FBB-8CB2-493B-B7FC-2CF9B977DFA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B316260-F945-49C0-94A2-3290BEE68770}" type="slidenum">
              <a:rPr lang="en-US" altLang="en-US" sz="1200"/>
              <a:pPr algn="r" eaLnBrk="1" hangingPunct="1"/>
              <a:t>6</a:t>
            </a:fld>
            <a:endParaRPr lang="en-US" altLang="en-US" sz="12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0FF85E87-63CC-4D95-B6FF-118515B824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AE079CA1-63C1-4D03-8C0F-A76A6AE1A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FFA56C-D84D-4156-91AA-F5CCE82FA2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Fields &amp; Bitwise Operations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F5F684E-BF39-426C-949A-066ED27E7AE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5B62979-D5A7-4802-A124-429AFCB64E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9D141-44E8-449F-9945-A9B0E7A002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88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14B3C7-0ED1-4A45-82B0-D7A77DCBDAC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Fields &amp; Bitwise Operations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A67C307-EDCD-4BD1-8C9E-770C672F3E7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645B060-7E79-4309-AB11-A1526365DA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E2C06-C1FF-4F4C-95FB-54A04F62AB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62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048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622FE2-FC52-45A2-8FB9-8EF3930489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Fields &amp; Bitwise Operations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4BA6424-FA8F-439D-810F-661029B112E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BAF5209-08AC-4F59-BEEA-42A470F4B2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EAEE7-FF3F-4A6F-86F5-D6E2C27A3E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92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835216-3D4C-4784-BF02-011667C680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Fields &amp; Bitwise Operations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4B8C280-695F-44DA-A7B8-653480EBC14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06475E4-2AB2-4AFA-A9FC-BD307B4CF6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601E5-538B-439D-B003-CE4482B990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773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D8ED2F-86D3-4204-807B-B6C6E6503D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Fields &amp; Bitwise Operations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DB17184-CBC2-4EA8-9ED5-EBBE7C70C43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3B0FBEE-38D1-42AA-9B28-477BACA06A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BF047-97F7-4606-B87A-2CBFEA3157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04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DB851-24CA-4346-B165-B0B450F5796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Fields &amp; Bitwise Operations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424D9C4-82F2-4C04-B290-65005BE5CA2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D64BFC3-B890-4E81-A60B-FB54503DF1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E5DA0C-3C4E-4D05-A5F9-16C4E6FC30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14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EC41F70-913C-41B2-9720-CFE7DB2A31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Fields &amp; Bitwise Operations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CBE947-A64F-4B8D-AABA-B0024BE15B6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C79A7A-31B7-4FCA-BFA4-E0D3DC6BC3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940F7-AA38-4343-AB22-F4D174859E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24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EE0819-E26E-46E4-9863-0703421785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Fields &amp; Bitwise Operations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1CBC5AE-331A-45BF-AB91-5F415A27465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8285176-4BAB-4A63-B24A-F00304D59E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3A62FB-9E6B-410E-B57E-F332E05683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55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3B973FC-4AC5-4F44-A132-EBBBBDDCF0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Fields &amp; Bitwise Operations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331EBCE-90E8-4D6F-B827-C6402CFC988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E2408E6-6971-4641-B674-9A270729C8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3D77CB-A164-4637-98FE-23B2905640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49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1F2315-A1B5-4709-BC1C-BF89C1A1DB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Fields &amp; Bitwise Operations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3935981-7A75-4315-82E6-E2231FA6B47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0B5F634-9133-499C-8098-7BD49C240E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3B2505-7FFB-40CA-A172-776A2893D4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008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FEFAFA-8850-4069-A65E-EE871D01D8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Fields &amp; Bitwise Operations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6D79F55-8C31-4544-91CE-5C29DC10799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8982D26-C9AA-4627-B27E-D54B2F7909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1E9A5-77C8-4844-BDAC-C9B616331B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91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>
            <a:extLst>
              <a:ext uri="{FF2B5EF4-FFF2-40B4-BE49-F238E27FC236}">
                <a16:creationId xmlns:a16="http://schemas.microsoft.com/office/drawing/2014/main" id="{9F4B7359-3ABB-4EA4-950A-041E640B7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7434D748-8359-4FA3-9D07-7A8BF0B8B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64548" name="Rectangle 4">
            <a:extLst>
              <a:ext uri="{FF2B5EF4-FFF2-40B4-BE49-F238E27FC236}">
                <a16:creationId xmlns:a16="http://schemas.microsoft.com/office/drawing/2014/main" id="{C371549F-AA35-4BF6-B48E-74A74CEA14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172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Bit Fields &amp; Bitwise Operations</a:t>
            </a:r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07E24653-35B5-4EEE-85B5-2BA53F3F2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6019800"/>
          <a:ext cx="131921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hoto Editor Photo" r:id="rId14" imgW="2333333" imgH="1142857" progId="MSPhotoEd.3">
                  <p:embed/>
                </p:oleObj>
              </mc:Choice>
              <mc:Fallback>
                <p:oleObj name="Photo Editor Photo" r:id="rId14" imgW="2333333" imgH="1142857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6019800"/>
                        <a:ext cx="1319213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>
            <a:extLst>
              <a:ext uri="{FF2B5EF4-FFF2-40B4-BE49-F238E27FC236}">
                <a16:creationId xmlns:a16="http://schemas.microsoft.com/office/drawing/2014/main" id="{9A9B2529-01D4-496E-AC2F-5DB2B3FEEF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6019800"/>
          <a:ext cx="131921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hoto Editor Photo" r:id="rId16" imgW="2333333" imgH="1142857" progId="MSPhotoEd.3">
                  <p:embed/>
                </p:oleObj>
              </mc:Choice>
              <mc:Fallback>
                <p:oleObj name="Photo Editor Photo" r:id="rId16" imgW="2333333" imgH="1142857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6019800"/>
                        <a:ext cx="1319213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51" name="Rectangle 7">
            <a:extLst>
              <a:ext uri="{FF2B5EF4-FFF2-40B4-BE49-F238E27FC236}">
                <a16:creationId xmlns:a16="http://schemas.microsoft.com/office/drawing/2014/main" id="{6E10F505-D152-40C0-B1BB-8619B550797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828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4552" name="Rectangle 8">
            <a:extLst>
              <a:ext uri="{FF2B5EF4-FFF2-40B4-BE49-F238E27FC236}">
                <a16:creationId xmlns:a16="http://schemas.microsoft.com/office/drawing/2014/main" id="{D1664373-7E7A-4B7E-BBD2-3B88478F075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172200"/>
            <a:ext cx="762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fld id="{EEE678EB-8CD0-4A3C-A028-D3350191D5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6E51794-9461-42FA-A77A-0AFCFA7367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– Printer Status Register </a:t>
            </a:r>
            <a:r>
              <a:rPr lang="en-US" altLang="en-US" sz="2800"/>
              <a:t>(cont.)</a:t>
            </a: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86CB711-1881-4754-910F-FDA464DE2ED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3733800"/>
            <a:ext cx="7772400" cy="2438400"/>
          </a:xfrm>
        </p:spPr>
        <p:txBody>
          <a:bodyPr/>
          <a:lstStyle/>
          <a:p>
            <a:pPr eaLnBrk="1" hangingPunct="1"/>
            <a:r>
              <a:rPr lang="en-US" altLang="en-US" sz="3600"/>
              <a:t>An integer field </a:t>
            </a:r>
            <a:r>
              <a:rPr lang="en-US" altLang="en-US" sz="2800"/>
              <a:t>(traditional style)</a:t>
            </a:r>
            <a:endParaRPr lang="en-US" altLang="en-US" sz="3600"/>
          </a:p>
          <a:p>
            <a:pPr eaLnBrk="1" hangingPunct="1"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#define COUNT (8|16|32|64|128)</a:t>
            </a:r>
          </a:p>
          <a:p>
            <a:pPr eaLnBrk="1" hangingPunct="1"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int c = (status &amp; COUNT) &gt;&gt; 3;</a:t>
            </a:r>
          </a:p>
          <a:p>
            <a:pPr eaLnBrk="1" hangingPunct="1"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status |= (c &lt;&lt; 3) &amp; COUNT;</a:t>
            </a:r>
          </a:p>
        </p:txBody>
      </p:sp>
      <p:sp>
        <p:nvSpPr>
          <p:cNvPr id="2052" name="Text Box 13">
            <a:extLst>
              <a:ext uri="{FF2B5EF4-FFF2-40B4-BE49-F238E27FC236}">
                <a16:creationId xmlns:a16="http://schemas.microsoft.com/office/drawing/2014/main" id="{DDFA444B-FFA6-4495-9848-2C3F1B1722C4}"/>
              </a:ext>
            </a:extLst>
          </p:cNvPr>
          <p:cNvSpPr txBox="1">
            <a:spLocks noChangeArrowheads="1"/>
          </p:cNvSpPr>
          <p:nvPr/>
        </p:nvSpPr>
        <p:spPr bwMode="auto">
          <a:xfrm rot="3600000">
            <a:off x="6858000" y="28194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Empty paper</a:t>
            </a:r>
          </a:p>
        </p:txBody>
      </p:sp>
      <p:sp>
        <p:nvSpPr>
          <p:cNvPr id="2053" name="Text Box 14">
            <a:extLst>
              <a:ext uri="{FF2B5EF4-FFF2-40B4-BE49-F238E27FC236}">
                <a16:creationId xmlns:a16="http://schemas.microsoft.com/office/drawing/2014/main" id="{39CCAA7B-3C96-4A51-B625-6C807F4733F7}"/>
              </a:ext>
            </a:extLst>
          </p:cNvPr>
          <p:cNvSpPr txBox="1">
            <a:spLocks noChangeArrowheads="1"/>
          </p:cNvSpPr>
          <p:nvPr/>
        </p:nvSpPr>
        <p:spPr bwMode="auto">
          <a:xfrm rot="3600000">
            <a:off x="6477000" y="26670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Paper jam</a:t>
            </a:r>
          </a:p>
        </p:txBody>
      </p:sp>
      <p:sp>
        <p:nvSpPr>
          <p:cNvPr id="2054" name="Text Box 15">
            <a:extLst>
              <a:ext uri="{FF2B5EF4-FFF2-40B4-BE49-F238E27FC236}">
                <a16:creationId xmlns:a16="http://schemas.microsoft.com/office/drawing/2014/main" id="{EDD13726-E4E2-4449-A560-07F5F62A2330}"/>
              </a:ext>
            </a:extLst>
          </p:cNvPr>
          <p:cNvSpPr txBox="1">
            <a:spLocks noChangeArrowheads="1"/>
          </p:cNvSpPr>
          <p:nvPr/>
        </p:nvSpPr>
        <p:spPr bwMode="auto">
          <a:xfrm rot="3600000">
            <a:off x="2895600" y="25146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Low ink</a:t>
            </a:r>
          </a:p>
        </p:txBody>
      </p:sp>
      <p:sp>
        <p:nvSpPr>
          <p:cNvPr id="2055" name="Text Box 16">
            <a:extLst>
              <a:ext uri="{FF2B5EF4-FFF2-40B4-BE49-F238E27FC236}">
                <a16:creationId xmlns:a16="http://schemas.microsoft.com/office/drawing/2014/main" id="{A451B572-2EE2-450D-8BDF-8F3A93CAD370}"/>
              </a:ext>
            </a:extLst>
          </p:cNvPr>
          <p:cNvSpPr txBox="1">
            <a:spLocks noChangeArrowheads="1"/>
          </p:cNvSpPr>
          <p:nvPr/>
        </p:nvSpPr>
        <p:spPr bwMode="auto">
          <a:xfrm rot="3600000">
            <a:off x="2057400" y="23622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Clean</a:t>
            </a:r>
          </a:p>
        </p:txBody>
      </p:sp>
      <p:sp>
        <p:nvSpPr>
          <p:cNvPr id="2056" name="Rectangle 5">
            <a:extLst>
              <a:ext uri="{FF2B5EF4-FFF2-40B4-BE49-F238E27FC236}">
                <a16:creationId xmlns:a16="http://schemas.microsoft.com/office/drawing/2014/main" id="{442E5B67-8597-42BE-8CA4-77F6064A8C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86200" y="1219200"/>
            <a:ext cx="457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57" name="Rectangle 6">
            <a:extLst>
              <a:ext uri="{FF2B5EF4-FFF2-40B4-BE49-F238E27FC236}">
                <a16:creationId xmlns:a16="http://schemas.microsoft.com/office/drawing/2014/main" id="{0E7FFF03-E241-4C8E-ACAA-242B158474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4988" y="1219200"/>
            <a:ext cx="457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58" name="Rectangle 7">
            <a:extLst>
              <a:ext uri="{FF2B5EF4-FFF2-40B4-BE49-F238E27FC236}">
                <a16:creationId xmlns:a16="http://schemas.microsoft.com/office/drawing/2014/main" id="{6AF1838D-A946-425E-86F2-8B9997CDA3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219200"/>
            <a:ext cx="457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59" name="Rectangle 8">
            <a:extLst>
              <a:ext uri="{FF2B5EF4-FFF2-40B4-BE49-F238E27FC236}">
                <a16:creationId xmlns:a16="http://schemas.microsoft.com/office/drawing/2014/main" id="{D2CD53E0-829F-45AA-BF04-DB004FF711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59388" y="1219200"/>
            <a:ext cx="457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60" name="Rectangle 9">
            <a:extLst>
              <a:ext uri="{FF2B5EF4-FFF2-40B4-BE49-F238E27FC236}">
                <a16:creationId xmlns:a16="http://schemas.microsoft.com/office/drawing/2014/main" id="{92A7F4A5-F5C0-46EF-8E90-8734923C80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6588" y="1219200"/>
            <a:ext cx="455612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61" name="Rectangle 10">
            <a:extLst>
              <a:ext uri="{FF2B5EF4-FFF2-40B4-BE49-F238E27FC236}">
                <a16:creationId xmlns:a16="http://schemas.microsoft.com/office/drawing/2014/main" id="{C7404ACC-63BB-4DAC-A459-89CC9E6289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2200" y="1219200"/>
            <a:ext cx="457200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62" name="Rectangle 11">
            <a:extLst>
              <a:ext uri="{FF2B5EF4-FFF2-40B4-BE49-F238E27FC236}">
                <a16:creationId xmlns:a16="http://schemas.microsoft.com/office/drawing/2014/main" id="{42E15B0C-75B5-47C4-BCE7-5A237D30AC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1219200"/>
            <a:ext cx="457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63" name="Rectangle 12">
            <a:extLst>
              <a:ext uri="{FF2B5EF4-FFF2-40B4-BE49-F238E27FC236}">
                <a16:creationId xmlns:a16="http://schemas.microsoft.com/office/drawing/2014/main" id="{DF09C4E0-387F-4937-A0F8-328ADB6862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1219200"/>
            <a:ext cx="457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64" name="Rectangle 17">
            <a:extLst>
              <a:ext uri="{FF2B5EF4-FFF2-40B4-BE49-F238E27FC236}">
                <a16:creationId xmlns:a16="http://schemas.microsoft.com/office/drawing/2014/main" id="{202C89DA-2458-47E8-8FAC-E3D540C3A9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1219200"/>
            <a:ext cx="457200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65" name="Rectangle 18">
            <a:extLst>
              <a:ext uri="{FF2B5EF4-FFF2-40B4-BE49-F238E27FC236}">
                <a16:creationId xmlns:a16="http://schemas.microsoft.com/office/drawing/2014/main" id="{43D61130-98B1-4A8B-9358-81A7F3F8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1219200"/>
            <a:ext cx="457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66" name="Rectangle 19">
            <a:extLst>
              <a:ext uri="{FF2B5EF4-FFF2-40B4-BE49-F238E27FC236}">
                <a16:creationId xmlns:a16="http://schemas.microsoft.com/office/drawing/2014/main" id="{07450707-6B72-493C-9D5D-1CAE5511E9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1219200"/>
            <a:ext cx="457200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67" name="Rectangle 20">
            <a:extLst>
              <a:ext uri="{FF2B5EF4-FFF2-40B4-BE49-F238E27FC236}">
                <a16:creationId xmlns:a16="http://schemas.microsoft.com/office/drawing/2014/main" id="{C0A4C204-C4E8-4F98-A721-3208AFF5F4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14600" y="1219200"/>
            <a:ext cx="457200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68" name="Rectangle 21">
            <a:extLst>
              <a:ext uri="{FF2B5EF4-FFF2-40B4-BE49-F238E27FC236}">
                <a16:creationId xmlns:a16="http://schemas.microsoft.com/office/drawing/2014/main" id="{844385EC-E6D3-4DA9-BB70-7F76A3D6E7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1219200"/>
            <a:ext cx="457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069" name="Group 26">
            <a:extLst>
              <a:ext uri="{FF2B5EF4-FFF2-40B4-BE49-F238E27FC236}">
                <a16:creationId xmlns:a16="http://schemas.microsoft.com/office/drawing/2014/main" id="{9597D4BF-900E-4470-8571-EAA4D7D8EDE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209800"/>
            <a:ext cx="2286000" cy="304800"/>
            <a:chOff x="2448" y="1392"/>
            <a:chExt cx="1440" cy="192"/>
          </a:xfrm>
        </p:grpSpPr>
        <p:sp>
          <p:nvSpPr>
            <p:cNvPr id="2070" name="Text Box 23">
              <a:extLst>
                <a:ext uri="{FF2B5EF4-FFF2-40B4-BE49-F238E27FC236}">
                  <a16:creationId xmlns:a16="http://schemas.microsoft.com/office/drawing/2014/main" id="{93326384-0A16-4805-B8D2-AB08ED708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392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>
                  <a:latin typeface="Courier New" panose="02070309020205020404" pitchFamily="49" charset="0"/>
                </a:rPr>
                <a:t>count</a:t>
              </a:r>
            </a:p>
          </p:txBody>
        </p:sp>
        <p:sp>
          <p:nvSpPr>
            <p:cNvPr id="2071" name="Line 24">
              <a:extLst>
                <a:ext uri="{FF2B5EF4-FFF2-40B4-BE49-F238E27FC236}">
                  <a16:creationId xmlns:a16="http://schemas.microsoft.com/office/drawing/2014/main" id="{F97229F0-650D-4E30-9139-BC214D2DF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Line 25">
              <a:extLst>
                <a:ext uri="{FF2B5EF4-FFF2-40B4-BE49-F238E27FC236}">
                  <a16:creationId xmlns:a16="http://schemas.microsoft.com/office/drawing/2014/main" id="{E997E002-DC5D-4D20-89EE-E2279BF69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233FE2C-50AA-424D-A249-7DB1D57EC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“Modern” Bit-Field Definitions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1F48945-CA12-4751-9CD0-EE15290627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See Kernighan &amp; Ritchie, </a:t>
            </a:r>
            <a:r>
              <a:rPr lang="en-US" altLang="en-US">
                <a:cs typeface="Times New Roman" panose="02020603050405020304" pitchFamily="18" charset="0"/>
              </a:rPr>
              <a:t>§6.9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Like a </a:t>
            </a:r>
            <a:r>
              <a:rPr lang="en-US" altLang="en-US" sz="2800" b="1"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en-US">
                <a:cs typeface="Times New Roman" panose="02020603050405020304" pitchFamily="18" charset="0"/>
              </a:rPr>
              <a:t>, except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Each member is a bit-field within a </a:t>
            </a:r>
            <a:r>
              <a:rPr lang="en-US" altLang="en-US" i="1">
                <a:cs typeface="Times New Roman" panose="02020603050405020304" pitchFamily="18" charset="0"/>
              </a:rPr>
              <a:t>word</a:t>
            </a:r>
            <a:endParaRPr lang="en-US" altLang="en-US"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Accessed like members of a </a:t>
            </a:r>
            <a:r>
              <a:rPr lang="en-US" altLang="en-US" sz="2200" b="1"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Fields may be named or unnamed</a:t>
            </a:r>
            <a:endParaRPr lang="en-US" altLang="en-US" sz="22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en-US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Machine-dependent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Order of bits in word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Size of word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BFE2B15-C34D-4546-B086-5D2BF198DB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Modern Bit-field Definitions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0DF1841-8106-47E2-BF13-0CC7A8C854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352800"/>
            <a:ext cx="7772400" cy="281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struct statusReg {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unsigned int emptyPaperTray :1;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unsigned int paperJam       :1;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                            :2; 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unsigned int lowInk         :1;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                            :1;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unsigned int needsCleaning  :1;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                            :1;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};</a:t>
            </a:r>
          </a:p>
        </p:txBody>
      </p:sp>
      <p:grpSp>
        <p:nvGrpSpPr>
          <p:cNvPr id="4100" name="Group 4">
            <a:extLst>
              <a:ext uri="{FF2B5EF4-FFF2-40B4-BE49-F238E27FC236}">
                <a16:creationId xmlns:a16="http://schemas.microsoft.com/office/drawing/2014/main" id="{6B0B3920-A618-4A8A-9884-0E84FB70DF6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44788" y="1143000"/>
            <a:ext cx="3656012" cy="914400"/>
            <a:chOff x="2304" y="864"/>
            <a:chExt cx="1152" cy="288"/>
          </a:xfrm>
        </p:grpSpPr>
        <p:sp>
          <p:nvSpPr>
            <p:cNvPr id="4105" name="Rectangle 5">
              <a:extLst>
                <a:ext uri="{FF2B5EF4-FFF2-40B4-BE49-F238E27FC236}">
                  <a16:creationId xmlns:a16="http://schemas.microsoft.com/office/drawing/2014/main" id="{18B233B8-43A3-45BE-BD42-27BDDFFD43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04" y="864"/>
              <a:ext cx="144" cy="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6" name="Rectangle 6">
              <a:extLst>
                <a:ext uri="{FF2B5EF4-FFF2-40B4-BE49-F238E27FC236}">
                  <a16:creationId xmlns:a16="http://schemas.microsoft.com/office/drawing/2014/main" id="{2968A584-3F26-4254-97E6-1DEFE30528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864"/>
              <a:ext cx="144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7" name="Rectangle 7">
              <a:extLst>
                <a:ext uri="{FF2B5EF4-FFF2-40B4-BE49-F238E27FC236}">
                  <a16:creationId xmlns:a16="http://schemas.microsoft.com/office/drawing/2014/main" id="{3DA1A017-7606-421B-B330-5BE7E0248A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92" y="864"/>
              <a:ext cx="144" cy="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8" name="Rectangle 8">
              <a:extLst>
                <a:ext uri="{FF2B5EF4-FFF2-40B4-BE49-F238E27FC236}">
                  <a16:creationId xmlns:a16="http://schemas.microsoft.com/office/drawing/2014/main" id="{0C3DE1FA-BFC9-47A4-9338-138E14C8FD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6" y="864"/>
              <a:ext cx="144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9" name="Rectangle 9">
              <a:extLst>
                <a:ext uri="{FF2B5EF4-FFF2-40B4-BE49-F238E27FC236}">
                  <a16:creationId xmlns:a16="http://schemas.microsoft.com/office/drawing/2014/main" id="{C3055A12-86D1-4147-A52A-DA1D332C71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" y="864"/>
              <a:ext cx="144" cy="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10" name="Rectangle 10">
              <a:extLst>
                <a:ext uri="{FF2B5EF4-FFF2-40B4-BE49-F238E27FC236}">
                  <a16:creationId xmlns:a16="http://schemas.microsoft.com/office/drawing/2014/main" id="{CB19B387-7AF1-49E7-B34A-E995F1E3BE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4" y="864"/>
              <a:ext cx="144" cy="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11" name="Rectangle 11">
              <a:extLst>
                <a:ext uri="{FF2B5EF4-FFF2-40B4-BE49-F238E27FC236}">
                  <a16:creationId xmlns:a16="http://schemas.microsoft.com/office/drawing/2014/main" id="{2162D711-D561-41AC-8545-3C473B326C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68" y="864"/>
              <a:ext cx="144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12" name="Rectangle 12">
              <a:extLst>
                <a:ext uri="{FF2B5EF4-FFF2-40B4-BE49-F238E27FC236}">
                  <a16:creationId xmlns:a16="http://schemas.microsoft.com/office/drawing/2014/main" id="{DE445CE2-03D4-47A3-B5A3-6248ADDAA6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2" y="864"/>
              <a:ext cx="144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101" name="Text Box 13">
            <a:extLst>
              <a:ext uri="{FF2B5EF4-FFF2-40B4-BE49-F238E27FC236}">
                <a16:creationId xmlns:a16="http://schemas.microsoft.com/office/drawing/2014/main" id="{48C14CCE-9230-4ABF-9F98-26D38475B931}"/>
              </a:ext>
            </a:extLst>
          </p:cNvPr>
          <p:cNvSpPr txBox="1">
            <a:spLocks noChangeArrowheads="1"/>
          </p:cNvSpPr>
          <p:nvPr/>
        </p:nvSpPr>
        <p:spPr bwMode="auto">
          <a:xfrm rot="3600000">
            <a:off x="5791200" y="27432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Empty paper</a:t>
            </a:r>
          </a:p>
        </p:txBody>
      </p:sp>
      <p:sp>
        <p:nvSpPr>
          <p:cNvPr id="4102" name="Text Box 14">
            <a:extLst>
              <a:ext uri="{FF2B5EF4-FFF2-40B4-BE49-F238E27FC236}">
                <a16:creationId xmlns:a16="http://schemas.microsoft.com/office/drawing/2014/main" id="{F5DACCF7-DD52-4AC2-A40C-1463FBEA1FBD}"/>
              </a:ext>
            </a:extLst>
          </p:cNvPr>
          <p:cNvSpPr txBox="1">
            <a:spLocks noChangeArrowheads="1"/>
          </p:cNvSpPr>
          <p:nvPr/>
        </p:nvSpPr>
        <p:spPr bwMode="auto">
          <a:xfrm rot="3600000">
            <a:off x="5334000" y="25908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Paper jam</a:t>
            </a:r>
          </a:p>
        </p:txBody>
      </p:sp>
      <p:sp>
        <p:nvSpPr>
          <p:cNvPr id="4103" name="Text Box 15">
            <a:extLst>
              <a:ext uri="{FF2B5EF4-FFF2-40B4-BE49-F238E27FC236}">
                <a16:creationId xmlns:a16="http://schemas.microsoft.com/office/drawing/2014/main" id="{9ED652EC-6222-4DEA-9604-F8CE850CE2C4}"/>
              </a:ext>
            </a:extLst>
          </p:cNvPr>
          <p:cNvSpPr txBox="1">
            <a:spLocks noChangeArrowheads="1"/>
          </p:cNvSpPr>
          <p:nvPr/>
        </p:nvSpPr>
        <p:spPr bwMode="auto">
          <a:xfrm rot="3600000">
            <a:off x="4038600" y="24384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Low ink</a:t>
            </a:r>
          </a:p>
        </p:txBody>
      </p:sp>
      <p:sp>
        <p:nvSpPr>
          <p:cNvPr id="4104" name="Text Box 16">
            <a:extLst>
              <a:ext uri="{FF2B5EF4-FFF2-40B4-BE49-F238E27FC236}">
                <a16:creationId xmlns:a16="http://schemas.microsoft.com/office/drawing/2014/main" id="{82C4C5CB-22C5-4F48-BFF8-F870474132F9}"/>
              </a:ext>
            </a:extLst>
          </p:cNvPr>
          <p:cNvSpPr txBox="1">
            <a:spLocks noChangeArrowheads="1"/>
          </p:cNvSpPr>
          <p:nvPr/>
        </p:nvSpPr>
        <p:spPr bwMode="auto">
          <a:xfrm rot="3600000">
            <a:off x="3276600" y="22860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Clean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FBE7907-5A4F-4D57-A1A4-6BD8B9B3D9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– Printer Status Register </a:t>
            </a:r>
            <a:r>
              <a:rPr lang="en-US" altLang="en-US" sz="2800"/>
              <a:t>(cont.)</a:t>
            </a:r>
            <a:endParaRPr lang="en-US" altLang="en-US"/>
          </a:p>
        </p:txBody>
      </p:sp>
      <p:sp>
        <p:nvSpPr>
          <p:cNvPr id="5123" name="Rectangle 25">
            <a:extLst>
              <a:ext uri="{FF2B5EF4-FFF2-40B4-BE49-F238E27FC236}">
                <a16:creationId xmlns:a16="http://schemas.microsoft.com/office/drawing/2014/main" id="{D3D6FBFB-C4FE-4D00-B62A-FCB3833BBE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276600"/>
            <a:ext cx="7772400" cy="2743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struct statusReg {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unsigned int emptyPaperTray :1;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unsigned int paperJam       :1;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                         :1;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unsigned int count          :5;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                         :1;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unsigned int lowInk         :1;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                         :1;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unsigned int needsCleaning  :1;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                         :1;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C5B93383-95F8-492F-9497-814B953CAF2F}"/>
              </a:ext>
            </a:extLst>
          </p:cNvPr>
          <p:cNvSpPr txBox="1">
            <a:spLocks noChangeArrowheads="1"/>
          </p:cNvSpPr>
          <p:nvPr/>
        </p:nvSpPr>
        <p:spPr bwMode="auto">
          <a:xfrm rot="3600000">
            <a:off x="6858000" y="28194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Empty paper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104FB9D7-78AD-49BF-A341-EDE04609F5A1}"/>
              </a:ext>
            </a:extLst>
          </p:cNvPr>
          <p:cNvSpPr txBox="1">
            <a:spLocks noChangeArrowheads="1"/>
          </p:cNvSpPr>
          <p:nvPr/>
        </p:nvSpPr>
        <p:spPr bwMode="auto">
          <a:xfrm rot="3600000">
            <a:off x="6477000" y="26670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Paper jam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39AC7167-76C3-4E85-B96F-B75E2EC64169}"/>
              </a:ext>
            </a:extLst>
          </p:cNvPr>
          <p:cNvSpPr txBox="1">
            <a:spLocks noChangeArrowheads="1"/>
          </p:cNvSpPr>
          <p:nvPr/>
        </p:nvSpPr>
        <p:spPr bwMode="auto">
          <a:xfrm rot="3600000">
            <a:off x="2895600" y="25146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Low ink</a:t>
            </a:r>
          </a:p>
        </p:txBody>
      </p:sp>
      <p:sp>
        <p:nvSpPr>
          <p:cNvPr id="5127" name="Text Box 7">
            <a:extLst>
              <a:ext uri="{FF2B5EF4-FFF2-40B4-BE49-F238E27FC236}">
                <a16:creationId xmlns:a16="http://schemas.microsoft.com/office/drawing/2014/main" id="{BDE372F1-9E1D-4725-9325-BB4D681F68D7}"/>
              </a:ext>
            </a:extLst>
          </p:cNvPr>
          <p:cNvSpPr txBox="1">
            <a:spLocks noChangeArrowheads="1"/>
          </p:cNvSpPr>
          <p:nvPr/>
        </p:nvSpPr>
        <p:spPr bwMode="auto">
          <a:xfrm rot="3600000">
            <a:off x="2057400" y="23622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Clean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24A701A1-EE85-47B5-A751-A8FEE64448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86200" y="1219200"/>
            <a:ext cx="457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2734EEDE-35F9-4FD8-8769-25201435B6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4988" y="1219200"/>
            <a:ext cx="457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F072DC63-B5D2-4D97-B5BD-A0CF77D183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219200"/>
            <a:ext cx="457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0A3B713F-0E1F-4863-A2C9-FA16CCE9E5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59388" y="1219200"/>
            <a:ext cx="457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00E9A87B-96CB-446D-8F79-84D5C0777A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6588" y="1219200"/>
            <a:ext cx="455612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C1E62E8A-5258-4F69-88B8-1D627B2435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2200" y="1219200"/>
            <a:ext cx="457200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34" name="Rectangle 14">
            <a:extLst>
              <a:ext uri="{FF2B5EF4-FFF2-40B4-BE49-F238E27FC236}">
                <a16:creationId xmlns:a16="http://schemas.microsoft.com/office/drawing/2014/main" id="{B4061424-4F63-49DF-A0E7-04B97B0420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1219200"/>
            <a:ext cx="457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35" name="Rectangle 15">
            <a:extLst>
              <a:ext uri="{FF2B5EF4-FFF2-40B4-BE49-F238E27FC236}">
                <a16:creationId xmlns:a16="http://schemas.microsoft.com/office/drawing/2014/main" id="{38BC9682-CA7F-49CE-B27B-8DE586848C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1219200"/>
            <a:ext cx="457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36" name="Rectangle 16">
            <a:extLst>
              <a:ext uri="{FF2B5EF4-FFF2-40B4-BE49-F238E27FC236}">
                <a16:creationId xmlns:a16="http://schemas.microsoft.com/office/drawing/2014/main" id="{1BACD380-442C-4F7F-9622-A5170E84D2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1219200"/>
            <a:ext cx="457200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37" name="Rectangle 17">
            <a:extLst>
              <a:ext uri="{FF2B5EF4-FFF2-40B4-BE49-F238E27FC236}">
                <a16:creationId xmlns:a16="http://schemas.microsoft.com/office/drawing/2014/main" id="{F111ACD9-AB04-40EE-9B79-BF2C26D4E5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1219200"/>
            <a:ext cx="457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38" name="Rectangle 18">
            <a:extLst>
              <a:ext uri="{FF2B5EF4-FFF2-40B4-BE49-F238E27FC236}">
                <a16:creationId xmlns:a16="http://schemas.microsoft.com/office/drawing/2014/main" id="{DE2FB3B2-C023-4EDE-A2F3-42576220DA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1219200"/>
            <a:ext cx="457200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39" name="Rectangle 19">
            <a:extLst>
              <a:ext uri="{FF2B5EF4-FFF2-40B4-BE49-F238E27FC236}">
                <a16:creationId xmlns:a16="http://schemas.microsoft.com/office/drawing/2014/main" id="{D1AA31C5-7C68-494B-8DB8-21F7289A98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14600" y="1219200"/>
            <a:ext cx="457200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40" name="Rectangle 20">
            <a:extLst>
              <a:ext uri="{FF2B5EF4-FFF2-40B4-BE49-F238E27FC236}">
                <a16:creationId xmlns:a16="http://schemas.microsoft.com/office/drawing/2014/main" id="{5E0C559A-95AA-468E-B962-AD1D9F9878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7400" y="1219200"/>
            <a:ext cx="457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5141" name="Group 21">
            <a:extLst>
              <a:ext uri="{FF2B5EF4-FFF2-40B4-BE49-F238E27FC236}">
                <a16:creationId xmlns:a16="http://schemas.microsoft.com/office/drawing/2014/main" id="{D5EB39FC-DF39-4835-8A01-48B6E1954ED5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209800"/>
            <a:ext cx="2286000" cy="304800"/>
            <a:chOff x="2448" y="1392"/>
            <a:chExt cx="1440" cy="192"/>
          </a:xfrm>
        </p:grpSpPr>
        <p:sp>
          <p:nvSpPr>
            <p:cNvPr id="5142" name="Text Box 22">
              <a:extLst>
                <a:ext uri="{FF2B5EF4-FFF2-40B4-BE49-F238E27FC236}">
                  <a16:creationId xmlns:a16="http://schemas.microsoft.com/office/drawing/2014/main" id="{F47E50D7-D1DA-4B29-BFF9-A24A94249F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392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>
                  <a:latin typeface="Courier New" panose="02070309020205020404" pitchFamily="49" charset="0"/>
                </a:rPr>
                <a:t>count</a:t>
              </a:r>
            </a:p>
          </p:txBody>
        </p:sp>
        <p:sp>
          <p:nvSpPr>
            <p:cNvPr id="5143" name="Line 23">
              <a:extLst>
                <a:ext uri="{FF2B5EF4-FFF2-40B4-BE49-F238E27FC236}">
                  <a16:creationId xmlns:a16="http://schemas.microsoft.com/office/drawing/2014/main" id="{23376692-67F6-4A4A-9F8C-7AC55DACA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24">
              <a:extLst>
                <a:ext uri="{FF2B5EF4-FFF2-40B4-BE49-F238E27FC236}">
                  <a16:creationId xmlns:a16="http://schemas.microsoft.com/office/drawing/2014/main" id="{D4096D07-9D65-482E-9537-779B6076A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1352428-CE36-47F2-BCB9-DA6BD5063A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Modern Bit-fields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EA56F50-6BB7-4659-BBF7-97C954B505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struct statusReg s;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 (s.empty &amp;&amp; s.jam) ...;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while(! s.lowInk) ...;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s.needsCleaning = true;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s.Jam = false;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int c = s.count;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s.count -= 1;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D3B09A7-466D-44C6-8DD9-AFEEB88143E9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Questions about Bit Fields?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CC0000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43</TotalTime>
  <Words>153</Words>
  <Application>Microsoft Office PowerPoint</Application>
  <PresentationFormat>On-screen Show (4:3)</PresentationFormat>
  <Paragraphs>59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Courier New</vt:lpstr>
      <vt:lpstr>Template</vt:lpstr>
      <vt:lpstr>Microsoft Photo Editor 3.0 Photo</vt:lpstr>
      <vt:lpstr>Example – Printer Status Register (cont.)</vt:lpstr>
      <vt:lpstr>“Modern” Bit-Field Definitions</vt:lpstr>
      <vt:lpstr>Modern Bit-field Definitions</vt:lpstr>
      <vt:lpstr>Example – Printer Status Register (cont.)</vt:lpstr>
      <vt:lpstr>Modern Bit-fields (continued)</vt:lpstr>
      <vt:lpstr>Questions about Bit Fields?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Fields &amp; Bitwise Operations</dc:title>
  <dc:subject>CS-2301, System Programming for Non-majors, B-Term 2009</dc:subject>
  <dc:creator>Hugh C. Lauer</dc:creator>
  <cp:lastModifiedBy>Manikandaraj Srinivasan</cp:lastModifiedBy>
  <cp:revision>8</cp:revision>
  <dcterms:created xsi:type="dcterms:W3CDTF">2009-12-07T01:38:16Z</dcterms:created>
  <dcterms:modified xsi:type="dcterms:W3CDTF">2019-04-22T12:11:58Z</dcterms:modified>
</cp:coreProperties>
</file>